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6"/>
  </p:notesMasterIdLst>
  <p:sldIdLst>
    <p:sldId id="256" r:id="rId2"/>
    <p:sldId id="611" r:id="rId3"/>
    <p:sldId id="593" r:id="rId4"/>
    <p:sldId id="607" r:id="rId5"/>
  </p:sldIdLst>
  <p:sldSz cx="9144000" cy="5143500" type="screen16x9"/>
  <p:notesSz cx="6735763" cy="9866313"/>
  <p:embeddedFontLst>
    <p:embeddedFont>
      <p:font typeface="Arial Black" panose="020B0A04020102020204" pitchFamily="3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DCEAF7"/>
    <a:srgbClr val="B4023E"/>
    <a:srgbClr val="AF201F"/>
    <a:srgbClr val="4F81BD"/>
    <a:srgbClr val="009999"/>
    <a:srgbClr val="03979E"/>
    <a:srgbClr val="3BA0BB"/>
    <a:srgbClr val="DE4443"/>
    <a:srgbClr val="E6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3285" autoAdjust="0"/>
  </p:normalViewPr>
  <p:slideViewPr>
    <p:cSldViewPr snapToGrid="0">
      <p:cViewPr varScale="1">
        <p:scale>
          <a:sx n="111" d="100"/>
          <a:sy n="111" d="100"/>
        </p:scale>
        <p:origin x="228" y="54"/>
      </p:cViewPr>
      <p:guideLst>
        <p:guide orient="horz" pos="7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73837" cy="3698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84" tIns="90584" rIns="90584" bIns="90584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76ab58137_2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1363"/>
            <a:ext cx="6573837" cy="3698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g576ab58137_2_71:notes"/>
          <p:cNvSpPr txBox="1">
            <a:spLocks noGrp="1"/>
          </p:cNvSpPr>
          <p:nvPr>
            <p:ph type="body" idx="1"/>
          </p:nvPr>
        </p:nvSpPr>
        <p:spPr>
          <a:xfrm>
            <a:off x="673582" y="4686507"/>
            <a:ext cx="5388609" cy="4439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13" tIns="90413" rIns="90413" bIns="904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124" name="Google Shape;124;g576ab58137_2_71:notes"/>
          <p:cNvSpPr txBox="1">
            <a:spLocks noGrp="1"/>
          </p:cNvSpPr>
          <p:nvPr>
            <p:ph type="sldNum" idx="12"/>
          </p:nvPr>
        </p:nvSpPr>
        <p:spPr>
          <a:xfrm>
            <a:off x="3815377" y="9371301"/>
            <a:ext cx="2918831" cy="495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7" tIns="45206" rIns="90437" bIns="45206" anchor="t" anchorCtr="0">
            <a:noAutofit/>
          </a:bodyPr>
          <a:lstStyle/>
          <a:p>
            <a:pPr>
              <a:buSzPts val="1400"/>
            </a:pPr>
            <a:fld id="{00000000-1234-1234-1234-123412341234}" type="slidenum">
              <a:rPr lang="fr">
                <a:latin typeface="Calibri"/>
                <a:ea typeface="Calibri"/>
                <a:cs typeface="Calibri"/>
                <a:sym typeface="Calibri"/>
              </a:rPr>
              <a:pPr>
                <a:buSzPts val="1400"/>
              </a:pPr>
              <a:t>1</a:t>
            </a:fld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414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userDrawn="1">
  <p:cSld name="OBJEC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re seul">
  <p:cSld name="12_Titre seul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dt" idx="10"/>
          </p:nvPr>
        </p:nvSpPr>
        <p:spPr>
          <a:xfrm>
            <a:off x="8128000" y="4889500"/>
            <a:ext cx="762000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/>
            </a:lvl9pPr>
          </a:lstStyle>
          <a:p>
            <a:fld id="{943D8771-FBC0-4111-BA44-C21CF9F7F8FE}" type="datetime1">
              <a:rPr lang="fr-FR" smtClean="0"/>
              <a:t>11/04/2024</a:t>
            </a:fld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xfrm>
            <a:off x="8890000" y="4889500"/>
            <a:ext cx="254000" cy="25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38100" rIns="0" bIns="38100" anchor="ctr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>
                <a:solidFill>
                  <a:schemeClr val="bg1"/>
                </a:solidFill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9" name="Google Shape;109;p20"/>
          <p:cNvSpPr/>
          <p:nvPr/>
        </p:nvSpPr>
        <p:spPr>
          <a:xfrm>
            <a:off x="0" y="243419"/>
            <a:ext cx="9150940" cy="71966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title"/>
          </p:nvPr>
        </p:nvSpPr>
        <p:spPr>
          <a:xfrm>
            <a:off x="1224152" y="205979"/>
            <a:ext cx="791984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 Black"/>
              <a:buNone/>
              <a:defRPr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 dirty="0"/>
          </a:p>
        </p:txBody>
      </p:sp>
      <p:sp>
        <p:nvSpPr>
          <p:cNvPr id="112" name="Google Shape;112;p20"/>
          <p:cNvSpPr/>
          <p:nvPr/>
        </p:nvSpPr>
        <p:spPr>
          <a:xfrm>
            <a:off x="231113" y="137298"/>
            <a:ext cx="993039" cy="969673"/>
          </a:xfrm>
          <a:prstGeom prst="roundRect">
            <a:avLst>
              <a:gd name="adj" fmla="val 6994"/>
            </a:avLst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7625" tIns="47625" rIns="47625" bIns="476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9599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1"/>
          </p:nvPr>
        </p:nvSpPr>
        <p:spPr>
          <a:xfrm>
            <a:off x="231113" y="1180344"/>
            <a:ext cx="8455688" cy="23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rgbClr val="002060"/>
                </a:solidFill>
              </a:defRPr>
            </a:lvl1pPr>
            <a:lvl2pPr marL="914400" lvl="1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2pPr>
            <a:lvl3pPr marL="1371600" lvl="2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marL="2286000" lvl="4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/>
            </a:lvl5pPr>
            <a:lvl6pPr marL="2743200" lvl="5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5258335-0073-AE92-4A60-5EF1946A8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32" y="206249"/>
            <a:ext cx="892435" cy="821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 Black"/>
              <a:buNone/>
              <a:defRPr sz="2600" b="0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1458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810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8128000" y="4889500"/>
            <a:ext cx="762000" cy="2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 Black"/>
              <a:buNone/>
              <a:defRPr sz="800" b="0" i="0" u="none" strike="noStrike" cap="none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C2A816B-8860-447F-AE00-2C41E22D2CBC}" type="datetime1">
              <a:rPr lang="fr-FR" smtClean="0"/>
              <a:t>11/04/2024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890000" y="4889500"/>
            <a:ext cx="254000" cy="25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38100" rIns="0" bIns="381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 Black"/>
              <a:buNone/>
              <a:defRPr sz="800" b="1" i="0" u="none" strike="noStrike" cap="none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HZGDR3VV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youtu.be/T2oelMRM2m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/>
          <p:nvPr/>
        </p:nvSpPr>
        <p:spPr>
          <a:xfrm>
            <a:off x="0" y="2398667"/>
            <a:ext cx="9144000" cy="1836387"/>
          </a:xfrm>
          <a:prstGeom prst="rect">
            <a:avLst/>
          </a:prstGeom>
          <a:solidFill>
            <a:srgbClr val="B7CCE4">
              <a:alpha val="68627"/>
            </a:srgbClr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1F497D"/>
              </a:solidFill>
              <a:highlight>
                <a:srgbClr val="3AD0D8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2"/>
          <p:cNvSpPr txBox="1"/>
          <p:nvPr/>
        </p:nvSpPr>
        <p:spPr>
          <a:xfrm>
            <a:off x="254794" y="2439389"/>
            <a:ext cx="8635206" cy="214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 Black"/>
              <a:buNone/>
            </a:pPr>
            <a:r>
              <a:rPr lang="fr-FR" sz="3000" b="0" i="0" u="none" strike="noStrike" cap="small" dirty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LE TRIBUNAL DE COMMERCE DE LYON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000"/>
              <a:buFont typeface="Arial Black"/>
              <a:buNone/>
            </a:pPr>
            <a:r>
              <a:rPr lang="fr-FR" sz="3000" cap="small" dirty="0">
                <a:solidFill>
                  <a:srgbClr val="002060"/>
                </a:solidFill>
                <a:latin typeface="Arial Black"/>
                <a:ea typeface="Arial Black"/>
                <a:cs typeface="Arial Black"/>
                <a:sym typeface="Arial Black"/>
              </a:rPr>
              <a:t>L’allié des entrepreneurs et des entreprises</a:t>
            </a:r>
            <a:endParaRPr lang="fr" sz="3000" b="0" i="0" u="none" strike="noStrike" cap="small" dirty="0">
              <a:solidFill>
                <a:srgbClr val="FF0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small" dirty="0">
              <a:solidFill>
                <a:srgbClr val="00206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1" name="Google Shape;131;p22"/>
          <p:cNvSpPr/>
          <p:nvPr/>
        </p:nvSpPr>
        <p:spPr>
          <a:xfrm>
            <a:off x="3578400" y="154340"/>
            <a:ext cx="1935765" cy="1935765"/>
          </a:xfrm>
          <a:prstGeom prst="roundRect">
            <a:avLst>
              <a:gd name="adj" fmla="val 6994"/>
            </a:avLst>
          </a:prstGeom>
          <a:solidFill>
            <a:schemeClr val="lt1"/>
          </a:solidFill>
          <a:ln w="1270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7625" tIns="47625" rIns="47625" bIns="476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9599C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A8FAA92-CE4D-C40D-DD8F-B7EE26E9BE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5410" y="362764"/>
            <a:ext cx="1666875" cy="15335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DB3EB22-A5D5-13D7-4F7D-8B6DB15FC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64C70D2-F3EE-73C2-24F5-34D2AAFF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ORGANISATION ET INDICATEURS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676BD65-B5C2-F7D3-2392-48A64D230CA7}"/>
              </a:ext>
            </a:extLst>
          </p:cNvPr>
          <p:cNvSpPr/>
          <p:nvPr/>
        </p:nvSpPr>
        <p:spPr>
          <a:xfrm>
            <a:off x="156118" y="1224367"/>
            <a:ext cx="4287295" cy="179168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2E3B547-324A-70E7-8936-F5C484ED488B}"/>
              </a:ext>
            </a:extLst>
          </p:cNvPr>
          <p:cNvSpPr/>
          <p:nvPr/>
        </p:nvSpPr>
        <p:spPr>
          <a:xfrm>
            <a:off x="156118" y="3177190"/>
            <a:ext cx="4287295" cy="179168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FE954A3-2DDC-7628-2242-FD263F9E2038}"/>
              </a:ext>
            </a:extLst>
          </p:cNvPr>
          <p:cNvSpPr/>
          <p:nvPr/>
        </p:nvSpPr>
        <p:spPr>
          <a:xfrm>
            <a:off x="4700587" y="1224367"/>
            <a:ext cx="4287295" cy="179168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1679F74-40B5-6874-0EC0-EB8E23CE9841}"/>
              </a:ext>
            </a:extLst>
          </p:cNvPr>
          <p:cNvSpPr/>
          <p:nvPr/>
        </p:nvSpPr>
        <p:spPr>
          <a:xfrm>
            <a:off x="4700587" y="3177190"/>
            <a:ext cx="4287295" cy="1791685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2F3E604-308D-6C10-D175-070BCA447757}"/>
              </a:ext>
            </a:extLst>
          </p:cNvPr>
          <p:cNvSpPr txBox="1"/>
          <p:nvPr/>
        </p:nvSpPr>
        <p:spPr>
          <a:xfrm>
            <a:off x="225028" y="1246282"/>
            <a:ext cx="416837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y-GB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PÔLE CONTENTIEUX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2.000 jugements au fond – Durée 400 jours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1.500 ordonnances de référé – Durée 70 jours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200 protocoles de conciliation homologués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C64FB3E-1FAE-BBBD-9A7C-FA689607523B}"/>
              </a:ext>
            </a:extLst>
          </p:cNvPr>
          <p:cNvSpPr txBox="1"/>
          <p:nvPr/>
        </p:nvSpPr>
        <p:spPr>
          <a:xfrm>
            <a:off x="4760045" y="1246282"/>
            <a:ext cx="4168378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y-GB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PÔLE ENTREPRISES EN DIFFICULTE</a:t>
            </a:r>
          </a:p>
          <a:p>
            <a:pPr>
              <a:spcAft>
                <a:spcPts val="600"/>
              </a:spcAft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1.500 jugements – 80% de liquidations judiciaires</a:t>
            </a:r>
          </a:p>
          <a:p>
            <a:pPr>
              <a:spcAft>
                <a:spcPts val="600"/>
              </a:spcAft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350 procédures amiables – 100 accords de conciliation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96EFABC-7905-1A7B-484E-426C189C7679}"/>
              </a:ext>
            </a:extLst>
          </p:cNvPr>
          <p:cNvSpPr txBox="1"/>
          <p:nvPr/>
        </p:nvSpPr>
        <p:spPr>
          <a:xfrm>
            <a:off x="215576" y="3177190"/>
            <a:ext cx="416837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y-GB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PÔLE ORDONNANCES SUR REQUETES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5.500 ordonnances d’injonction de payer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 3.300 ordonnances du Président</a:t>
            </a:r>
          </a:p>
          <a:p>
            <a:pPr>
              <a:lnSpc>
                <a:spcPct val="150000"/>
              </a:lnSpc>
            </a:pPr>
            <a:r>
              <a:rPr lang="cy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≈ .......injonctions de dépôt des comptes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FD460D2-2C61-3385-3620-391C74F951DF}"/>
              </a:ext>
            </a:extLst>
          </p:cNvPr>
          <p:cNvSpPr txBox="1"/>
          <p:nvPr/>
        </p:nvSpPr>
        <p:spPr>
          <a:xfrm>
            <a:off x="4760045" y="3177190"/>
            <a:ext cx="416837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y-GB" sz="16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PÔLE VIE DES JUGES ET DE LA JURIDICTION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69 juges 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16% de femmes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 ans d’expérience moyenne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20% ont plus de 10 ans d’expérience</a:t>
            </a:r>
          </a:p>
          <a:p>
            <a:endParaRPr lang="fr-FR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9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1A15FF5-5279-E66F-8B0C-4C719C59A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PANORAMA DES PROCEDURES</a:t>
            </a:r>
          </a:p>
        </p:txBody>
      </p:sp>
      <p:sp>
        <p:nvSpPr>
          <p:cNvPr id="5" name="object 9">
            <a:extLst>
              <a:ext uri="{FF2B5EF4-FFF2-40B4-BE49-F238E27FC236}">
                <a16:creationId xmlns:a16="http://schemas.microsoft.com/office/drawing/2014/main" id="{6EAF2975-81B6-ACDF-FFF6-18CDE3EF46CF}"/>
              </a:ext>
            </a:extLst>
          </p:cNvPr>
          <p:cNvSpPr txBox="1"/>
          <p:nvPr/>
        </p:nvSpPr>
        <p:spPr>
          <a:xfrm>
            <a:off x="32874" y="1376063"/>
            <a:ext cx="1923179" cy="475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800" b="1" cap="small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Procédures</a:t>
            </a:r>
            <a:r>
              <a:rPr sz="1800" b="1" cap="small" spc="5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 </a:t>
            </a:r>
            <a:r>
              <a:rPr sz="1800" b="1" cap="small" spc="-2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Amiables</a:t>
            </a:r>
            <a:endParaRPr sz="1800" b="1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pPr algn="ctr">
              <a:lnSpc>
                <a:spcPct val="100000"/>
              </a:lnSpc>
            </a:pPr>
            <a:r>
              <a:rPr lang="fr-FR" sz="1100" b="1" i="1" cap="small" spc="-1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(</a:t>
            </a:r>
            <a:r>
              <a:rPr sz="1100" b="1" i="1" cap="small" spc="-10" dirty="0" err="1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Confidentielles</a:t>
            </a:r>
            <a:r>
              <a:rPr lang="fr-FR" sz="1100" b="1" i="1" cap="small" spc="-1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)</a:t>
            </a:r>
            <a:endParaRPr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object 10">
            <a:extLst>
              <a:ext uri="{FF2B5EF4-FFF2-40B4-BE49-F238E27FC236}">
                <a16:creationId xmlns:a16="http://schemas.microsoft.com/office/drawing/2014/main" id="{726E8C0D-8B0E-033D-341C-B054D5FB7C0C}"/>
              </a:ext>
            </a:extLst>
          </p:cNvPr>
          <p:cNvGrpSpPr/>
          <p:nvPr/>
        </p:nvGrpSpPr>
        <p:grpSpPr>
          <a:xfrm>
            <a:off x="83352" y="1856951"/>
            <a:ext cx="1809325" cy="351155"/>
            <a:chOff x="1106233" y="2717102"/>
            <a:chExt cx="2287905" cy="351155"/>
          </a:xfrm>
        </p:grpSpPr>
        <p:sp>
          <p:nvSpPr>
            <p:cNvPr id="7" name="object 11">
              <a:extLst>
                <a:ext uri="{FF2B5EF4-FFF2-40B4-BE49-F238E27FC236}">
                  <a16:creationId xmlns:a16="http://schemas.microsoft.com/office/drawing/2014/main" id="{49930F18-F97F-4BA9-30E4-716665088A03}"/>
                </a:ext>
              </a:extLst>
            </p:cNvPr>
            <p:cNvSpPr/>
            <p:nvPr/>
          </p:nvSpPr>
          <p:spPr>
            <a:xfrm>
              <a:off x="1110996" y="2721865"/>
              <a:ext cx="2278380" cy="341630"/>
            </a:xfrm>
            <a:custGeom>
              <a:avLst/>
              <a:gdLst/>
              <a:ahLst/>
              <a:cxnLst/>
              <a:rect l="l" t="t" r="r" b="b"/>
              <a:pathLst>
                <a:path w="2278379" h="341630">
                  <a:moveTo>
                    <a:pt x="2221484" y="0"/>
                  </a:moveTo>
                  <a:lnTo>
                    <a:pt x="56896" y="0"/>
                  </a:lnTo>
                  <a:lnTo>
                    <a:pt x="34750" y="4471"/>
                  </a:lnTo>
                  <a:lnTo>
                    <a:pt x="16665" y="16665"/>
                  </a:lnTo>
                  <a:lnTo>
                    <a:pt x="4471" y="34750"/>
                  </a:lnTo>
                  <a:lnTo>
                    <a:pt x="0" y="56896"/>
                  </a:lnTo>
                  <a:lnTo>
                    <a:pt x="0" y="284480"/>
                  </a:lnTo>
                  <a:lnTo>
                    <a:pt x="4471" y="306625"/>
                  </a:lnTo>
                  <a:lnTo>
                    <a:pt x="16665" y="324710"/>
                  </a:lnTo>
                  <a:lnTo>
                    <a:pt x="34750" y="336904"/>
                  </a:lnTo>
                  <a:lnTo>
                    <a:pt x="56896" y="341376"/>
                  </a:lnTo>
                  <a:lnTo>
                    <a:pt x="2221484" y="341376"/>
                  </a:lnTo>
                  <a:lnTo>
                    <a:pt x="2243629" y="336904"/>
                  </a:lnTo>
                  <a:lnTo>
                    <a:pt x="2261714" y="324710"/>
                  </a:lnTo>
                  <a:lnTo>
                    <a:pt x="2273908" y="306625"/>
                  </a:lnTo>
                  <a:lnTo>
                    <a:pt x="2278380" y="284480"/>
                  </a:lnTo>
                  <a:lnTo>
                    <a:pt x="2278380" y="56896"/>
                  </a:lnTo>
                  <a:lnTo>
                    <a:pt x="2273908" y="34750"/>
                  </a:lnTo>
                  <a:lnTo>
                    <a:pt x="2261714" y="16665"/>
                  </a:lnTo>
                  <a:lnTo>
                    <a:pt x="2243629" y="4471"/>
                  </a:lnTo>
                  <a:lnTo>
                    <a:pt x="2221484" y="0"/>
                  </a:lnTo>
                  <a:close/>
                </a:path>
              </a:pathLst>
            </a:custGeom>
            <a:solidFill>
              <a:srgbClr val="03979E"/>
            </a:solidFill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object 12">
              <a:extLst>
                <a:ext uri="{FF2B5EF4-FFF2-40B4-BE49-F238E27FC236}">
                  <a16:creationId xmlns:a16="http://schemas.microsoft.com/office/drawing/2014/main" id="{048EA416-A8DD-BB98-D7A3-0A78C462ABA6}"/>
                </a:ext>
              </a:extLst>
            </p:cNvPr>
            <p:cNvSpPr/>
            <p:nvPr/>
          </p:nvSpPr>
          <p:spPr>
            <a:xfrm>
              <a:off x="1110996" y="2721865"/>
              <a:ext cx="2278380" cy="341630"/>
            </a:xfrm>
            <a:custGeom>
              <a:avLst/>
              <a:gdLst/>
              <a:ahLst/>
              <a:cxnLst/>
              <a:rect l="l" t="t" r="r" b="b"/>
              <a:pathLst>
                <a:path w="2278379" h="341630">
                  <a:moveTo>
                    <a:pt x="0" y="56896"/>
                  </a:moveTo>
                  <a:lnTo>
                    <a:pt x="4471" y="34750"/>
                  </a:lnTo>
                  <a:lnTo>
                    <a:pt x="16665" y="16665"/>
                  </a:lnTo>
                  <a:lnTo>
                    <a:pt x="34750" y="4471"/>
                  </a:lnTo>
                  <a:lnTo>
                    <a:pt x="56896" y="0"/>
                  </a:lnTo>
                  <a:lnTo>
                    <a:pt x="2221484" y="0"/>
                  </a:lnTo>
                  <a:lnTo>
                    <a:pt x="2243629" y="4471"/>
                  </a:lnTo>
                  <a:lnTo>
                    <a:pt x="2261714" y="16665"/>
                  </a:lnTo>
                  <a:lnTo>
                    <a:pt x="2273908" y="34750"/>
                  </a:lnTo>
                  <a:lnTo>
                    <a:pt x="2278380" y="56896"/>
                  </a:lnTo>
                  <a:lnTo>
                    <a:pt x="2278380" y="284480"/>
                  </a:lnTo>
                  <a:lnTo>
                    <a:pt x="2273908" y="306625"/>
                  </a:lnTo>
                  <a:lnTo>
                    <a:pt x="2261714" y="324710"/>
                  </a:lnTo>
                  <a:lnTo>
                    <a:pt x="2243629" y="336904"/>
                  </a:lnTo>
                  <a:lnTo>
                    <a:pt x="2221484" y="341376"/>
                  </a:lnTo>
                  <a:lnTo>
                    <a:pt x="56896" y="341376"/>
                  </a:lnTo>
                  <a:lnTo>
                    <a:pt x="34750" y="336904"/>
                  </a:lnTo>
                  <a:lnTo>
                    <a:pt x="16665" y="324710"/>
                  </a:lnTo>
                  <a:lnTo>
                    <a:pt x="4471" y="306625"/>
                  </a:lnTo>
                  <a:lnTo>
                    <a:pt x="0" y="284480"/>
                  </a:lnTo>
                  <a:lnTo>
                    <a:pt x="0" y="56896"/>
                  </a:lnTo>
                  <a:close/>
                </a:path>
              </a:pathLst>
            </a:custGeom>
            <a:ln w="9525">
              <a:solidFill>
                <a:srgbClr val="03979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object 13">
            <a:extLst>
              <a:ext uri="{FF2B5EF4-FFF2-40B4-BE49-F238E27FC236}">
                <a16:creationId xmlns:a16="http://schemas.microsoft.com/office/drawing/2014/main" id="{A7468EFF-C648-2E41-273C-CEA9EEAB4614}"/>
              </a:ext>
            </a:extLst>
          </p:cNvPr>
          <p:cNvSpPr txBox="1"/>
          <p:nvPr/>
        </p:nvSpPr>
        <p:spPr>
          <a:xfrm>
            <a:off x="117913" y="1899483"/>
            <a:ext cx="1779526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Mandat</a:t>
            </a:r>
            <a:r>
              <a:rPr sz="1400" b="1" spc="-5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1400" b="1" spc="-25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hoc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" name="object 14">
            <a:extLst>
              <a:ext uri="{FF2B5EF4-FFF2-40B4-BE49-F238E27FC236}">
                <a16:creationId xmlns:a16="http://schemas.microsoft.com/office/drawing/2014/main" id="{3F4BC2AD-541F-0468-E322-52253B960262}"/>
              </a:ext>
            </a:extLst>
          </p:cNvPr>
          <p:cNvGrpSpPr/>
          <p:nvPr/>
        </p:nvGrpSpPr>
        <p:grpSpPr>
          <a:xfrm>
            <a:off x="83353" y="3248363"/>
            <a:ext cx="1809324" cy="349885"/>
            <a:chOff x="1106233" y="4108514"/>
            <a:chExt cx="2287905" cy="349885"/>
          </a:xfrm>
        </p:grpSpPr>
        <p:sp>
          <p:nvSpPr>
            <p:cNvPr id="11" name="object 15">
              <a:extLst>
                <a:ext uri="{FF2B5EF4-FFF2-40B4-BE49-F238E27FC236}">
                  <a16:creationId xmlns:a16="http://schemas.microsoft.com/office/drawing/2014/main" id="{EAA322F2-481E-9993-1427-A2336980192C}"/>
                </a:ext>
              </a:extLst>
            </p:cNvPr>
            <p:cNvSpPr/>
            <p:nvPr/>
          </p:nvSpPr>
          <p:spPr>
            <a:xfrm>
              <a:off x="1110996" y="4113277"/>
              <a:ext cx="2278380" cy="340360"/>
            </a:xfrm>
            <a:custGeom>
              <a:avLst/>
              <a:gdLst/>
              <a:ahLst/>
              <a:cxnLst/>
              <a:rect l="l" t="t" r="r" b="b"/>
              <a:pathLst>
                <a:path w="2278379" h="340360">
                  <a:moveTo>
                    <a:pt x="2221738" y="0"/>
                  </a:moveTo>
                  <a:lnTo>
                    <a:pt x="56642" y="0"/>
                  </a:lnTo>
                  <a:lnTo>
                    <a:pt x="34595" y="4451"/>
                  </a:lnTo>
                  <a:lnTo>
                    <a:pt x="16590" y="16590"/>
                  </a:lnTo>
                  <a:lnTo>
                    <a:pt x="4451" y="34595"/>
                  </a:lnTo>
                  <a:lnTo>
                    <a:pt x="0" y="56642"/>
                  </a:lnTo>
                  <a:lnTo>
                    <a:pt x="0" y="283210"/>
                  </a:lnTo>
                  <a:lnTo>
                    <a:pt x="4451" y="305256"/>
                  </a:lnTo>
                  <a:lnTo>
                    <a:pt x="16590" y="323261"/>
                  </a:lnTo>
                  <a:lnTo>
                    <a:pt x="34595" y="335400"/>
                  </a:lnTo>
                  <a:lnTo>
                    <a:pt x="56642" y="339852"/>
                  </a:lnTo>
                  <a:lnTo>
                    <a:pt x="2221738" y="339852"/>
                  </a:lnTo>
                  <a:lnTo>
                    <a:pt x="2243784" y="335400"/>
                  </a:lnTo>
                  <a:lnTo>
                    <a:pt x="2261789" y="323261"/>
                  </a:lnTo>
                  <a:lnTo>
                    <a:pt x="2273928" y="305256"/>
                  </a:lnTo>
                  <a:lnTo>
                    <a:pt x="2278380" y="283210"/>
                  </a:lnTo>
                  <a:lnTo>
                    <a:pt x="2278380" y="56642"/>
                  </a:lnTo>
                  <a:lnTo>
                    <a:pt x="2273928" y="34595"/>
                  </a:lnTo>
                  <a:lnTo>
                    <a:pt x="2261789" y="16590"/>
                  </a:lnTo>
                  <a:lnTo>
                    <a:pt x="2243784" y="4451"/>
                  </a:lnTo>
                  <a:lnTo>
                    <a:pt x="2221738" y="0"/>
                  </a:lnTo>
                  <a:close/>
                </a:path>
              </a:pathLst>
            </a:custGeom>
            <a:solidFill>
              <a:srgbClr val="03979E"/>
            </a:solidFill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object 16">
              <a:extLst>
                <a:ext uri="{FF2B5EF4-FFF2-40B4-BE49-F238E27FC236}">
                  <a16:creationId xmlns:a16="http://schemas.microsoft.com/office/drawing/2014/main" id="{6B4E932B-CD52-BCBE-15A4-38E170DFE49D}"/>
                </a:ext>
              </a:extLst>
            </p:cNvPr>
            <p:cNvSpPr/>
            <p:nvPr/>
          </p:nvSpPr>
          <p:spPr>
            <a:xfrm>
              <a:off x="1110996" y="4113277"/>
              <a:ext cx="2278380" cy="340360"/>
            </a:xfrm>
            <a:custGeom>
              <a:avLst/>
              <a:gdLst/>
              <a:ahLst/>
              <a:cxnLst/>
              <a:rect l="l" t="t" r="r" b="b"/>
              <a:pathLst>
                <a:path w="2278379" h="340360">
                  <a:moveTo>
                    <a:pt x="0" y="56642"/>
                  </a:moveTo>
                  <a:lnTo>
                    <a:pt x="4451" y="34595"/>
                  </a:lnTo>
                  <a:lnTo>
                    <a:pt x="16590" y="16590"/>
                  </a:lnTo>
                  <a:lnTo>
                    <a:pt x="34595" y="4451"/>
                  </a:lnTo>
                  <a:lnTo>
                    <a:pt x="56642" y="0"/>
                  </a:lnTo>
                  <a:lnTo>
                    <a:pt x="2221738" y="0"/>
                  </a:lnTo>
                  <a:lnTo>
                    <a:pt x="2243784" y="4451"/>
                  </a:lnTo>
                  <a:lnTo>
                    <a:pt x="2261789" y="16590"/>
                  </a:lnTo>
                  <a:lnTo>
                    <a:pt x="2273928" y="34595"/>
                  </a:lnTo>
                  <a:lnTo>
                    <a:pt x="2278380" y="56642"/>
                  </a:lnTo>
                  <a:lnTo>
                    <a:pt x="2278380" y="283210"/>
                  </a:lnTo>
                  <a:lnTo>
                    <a:pt x="2273928" y="305256"/>
                  </a:lnTo>
                  <a:lnTo>
                    <a:pt x="2261789" y="323261"/>
                  </a:lnTo>
                  <a:lnTo>
                    <a:pt x="2243784" y="335400"/>
                  </a:lnTo>
                  <a:lnTo>
                    <a:pt x="2221738" y="339852"/>
                  </a:lnTo>
                  <a:lnTo>
                    <a:pt x="56642" y="339852"/>
                  </a:lnTo>
                  <a:lnTo>
                    <a:pt x="34595" y="335400"/>
                  </a:lnTo>
                  <a:lnTo>
                    <a:pt x="16590" y="323261"/>
                  </a:lnTo>
                  <a:lnTo>
                    <a:pt x="4451" y="305256"/>
                  </a:lnTo>
                  <a:lnTo>
                    <a:pt x="0" y="283210"/>
                  </a:lnTo>
                  <a:lnTo>
                    <a:pt x="0" y="56642"/>
                  </a:lnTo>
                  <a:close/>
                </a:path>
              </a:pathLst>
            </a:custGeom>
            <a:ln w="9525">
              <a:solidFill>
                <a:srgbClr val="03979E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3" name="object 17">
            <a:extLst>
              <a:ext uri="{FF2B5EF4-FFF2-40B4-BE49-F238E27FC236}">
                <a16:creationId xmlns:a16="http://schemas.microsoft.com/office/drawing/2014/main" id="{B75BCCCA-9333-9115-7550-88C7B32923AA}"/>
              </a:ext>
            </a:extLst>
          </p:cNvPr>
          <p:cNvSpPr txBox="1"/>
          <p:nvPr/>
        </p:nvSpPr>
        <p:spPr>
          <a:xfrm>
            <a:off x="96405" y="3313713"/>
            <a:ext cx="180179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Conciliation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bject 19">
            <a:extLst>
              <a:ext uri="{FF2B5EF4-FFF2-40B4-BE49-F238E27FC236}">
                <a16:creationId xmlns:a16="http://schemas.microsoft.com/office/drawing/2014/main" id="{E99723E9-2013-208C-5CEA-DB293AB3EB46}"/>
              </a:ext>
            </a:extLst>
          </p:cNvPr>
          <p:cNvSpPr txBox="1"/>
          <p:nvPr/>
        </p:nvSpPr>
        <p:spPr>
          <a:xfrm>
            <a:off x="1936391" y="1326234"/>
            <a:ext cx="7076023" cy="505266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cap="small" dirty="0" err="1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Procédures</a:t>
            </a:r>
            <a:r>
              <a:rPr sz="1800" b="1" cap="small" spc="50" dirty="0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  <a:r>
              <a:rPr sz="1800" b="1" cap="small" spc="-25" dirty="0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Collectives</a:t>
            </a:r>
            <a:r>
              <a:rPr lang="fr-FR" sz="1800" cap="small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fr-FR" sz="1100" i="1" cap="small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(</a:t>
            </a:r>
            <a:r>
              <a:rPr sz="1100" b="1" i="1" spc="-10" dirty="0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P</a:t>
            </a:r>
            <a:r>
              <a:rPr lang="fr-FR" sz="1100" b="1" i="1" cap="small" spc="-10" dirty="0" err="1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ubliques</a:t>
            </a:r>
            <a:r>
              <a:rPr lang="fr-FR" sz="1100" b="1" i="1" spc="-10" dirty="0">
                <a:solidFill>
                  <a:srgbClr val="003174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)</a:t>
            </a:r>
            <a:endParaRPr sz="11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6" name="object 20">
            <a:extLst>
              <a:ext uri="{FF2B5EF4-FFF2-40B4-BE49-F238E27FC236}">
                <a16:creationId xmlns:a16="http://schemas.microsoft.com/office/drawing/2014/main" id="{8E85F543-C281-3E13-423B-10B4B51FC3E9}"/>
              </a:ext>
            </a:extLst>
          </p:cNvPr>
          <p:cNvGrpSpPr/>
          <p:nvPr/>
        </p:nvGrpSpPr>
        <p:grpSpPr>
          <a:xfrm>
            <a:off x="1955005" y="1827785"/>
            <a:ext cx="1692000" cy="588645"/>
            <a:chOff x="3742753" y="2515934"/>
            <a:chExt cx="1774825" cy="588645"/>
          </a:xfrm>
          <a:solidFill>
            <a:schemeClr val="accent1">
              <a:lumMod val="50000"/>
            </a:schemeClr>
          </a:solidFill>
        </p:grpSpPr>
        <p:sp>
          <p:nvSpPr>
            <p:cNvPr id="17" name="object 21">
              <a:extLst>
                <a:ext uri="{FF2B5EF4-FFF2-40B4-BE49-F238E27FC236}">
                  <a16:creationId xmlns:a16="http://schemas.microsoft.com/office/drawing/2014/main" id="{B64D5E6F-64EC-FCFE-3F93-75590C8EA30C}"/>
                </a:ext>
              </a:extLst>
            </p:cNvPr>
            <p:cNvSpPr/>
            <p:nvPr/>
          </p:nvSpPr>
          <p:spPr>
            <a:xfrm>
              <a:off x="3747515" y="2520697"/>
              <a:ext cx="1765300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1668272" y="0"/>
                  </a:moveTo>
                  <a:lnTo>
                    <a:pt x="96520" y="0"/>
                  </a:lnTo>
                  <a:lnTo>
                    <a:pt x="58952" y="7585"/>
                  </a:lnTo>
                  <a:lnTo>
                    <a:pt x="28271" y="28271"/>
                  </a:lnTo>
                  <a:lnTo>
                    <a:pt x="7585" y="58952"/>
                  </a:lnTo>
                  <a:lnTo>
                    <a:pt x="0" y="96520"/>
                  </a:lnTo>
                  <a:lnTo>
                    <a:pt x="0" y="482600"/>
                  </a:lnTo>
                  <a:lnTo>
                    <a:pt x="7585" y="520167"/>
                  </a:lnTo>
                  <a:lnTo>
                    <a:pt x="28271" y="550848"/>
                  </a:lnTo>
                  <a:lnTo>
                    <a:pt x="58952" y="571534"/>
                  </a:lnTo>
                  <a:lnTo>
                    <a:pt x="96520" y="579120"/>
                  </a:lnTo>
                  <a:lnTo>
                    <a:pt x="1668272" y="579120"/>
                  </a:lnTo>
                  <a:lnTo>
                    <a:pt x="1705839" y="571534"/>
                  </a:lnTo>
                  <a:lnTo>
                    <a:pt x="1736520" y="550848"/>
                  </a:lnTo>
                  <a:lnTo>
                    <a:pt x="1757206" y="520167"/>
                  </a:lnTo>
                  <a:lnTo>
                    <a:pt x="1764792" y="482600"/>
                  </a:lnTo>
                  <a:lnTo>
                    <a:pt x="1764792" y="96520"/>
                  </a:lnTo>
                  <a:lnTo>
                    <a:pt x="1757206" y="58952"/>
                  </a:lnTo>
                  <a:lnTo>
                    <a:pt x="1736520" y="28271"/>
                  </a:lnTo>
                  <a:lnTo>
                    <a:pt x="1705839" y="7585"/>
                  </a:lnTo>
                  <a:lnTo>
                    <a:pt x="1668272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object 22">
              <a:extLst>
                <a:ext uri="{FF2B5EF4-FFF2-40B4-BE49-F238E27FC236}">
                  <a16:creationId xmlns:a16="http://schemas.microsoft.com/office/drawing/2014/main" id="{FE250CEB-328E-088C-4AE1-3CE770CBA653}"/>
                </a:ext>
              </a:extLst>
            </p:cNvPr>
            <p:cNvSpPr/>
            <p:nvPr/>
          </p:nvSpPr>
          <p:spPr>
            <a:xfrm>
              <a:off x="3747515" y="2520697"/>
              <a:ext cx="1765300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0" y="96520"/>
                  </a:moveTo>
                  <a:lnTo>
                    <a:pt x="7585" y="58952"/>
                  </a:lnTo>
                  <a:lnTo>
                    <a:pt x="28271" y="28271"/>
                  </a:lnTo>
                  <a:lnTo>
                    <a:pt x="58952" y="7585"/>
                  </a:lnTo>
                  <a:lnTo>
                    <a:pt x="96520" y="0"/>
                  </a:lnTo>
                  <a:lnTo>
                    <a:pt x="1668272" y="0"/>
                  </a:lnTo>
                  <a:lnTo>
                    <a:pt x="1705839" y="7585"/>
                  </a:lnTo>
                  <a:lnTo>
                    <a:pt x="1736520" y="28271"/>
                  </a:lnTo>
                  <a:lnTo>
                    <a:pt x="1757206" y="58952"/>
                  </a:lnTo>
                  <a:lnTo>
                    <a:pt x="1764792" y="96520"/>
                  </a:lnTo>
                  <a:lnTo>
                    <a:pt x="1764792" y="482600"/>
                  </a:lnTo>
                  <a:lnTo>
                    <a:pt x="1757206" y="520167"/>
                  </a:lnTo>
                  <a:lnTo>
                    <a:pt x="1736520" y="550848"/>
                  </a:lnTo>
                  <a:lnTo>
                    <a:pt x="1705839" y="571534"/>
                  </a:lnTo>
                  <a:lnTo>
                    <a:pt x="1668272" y="579120"/>
                  </a:lnTo>
                  <a:lnTo>
                    <a:pt x="96520" y="579120"/>
                  </a:lnTo>
                  <a:lnTo>
                    <a:pt x="58952" y="571534"/>
                  </a:lnTo>
                  <a:lnTo>
                    <a:pt x="28271" y="550848"/>
                  </a:lnTo>
                  <a:lnTo>
                    <a:pt x="7585" y="520167"/>
                  </a:lnTo>
                  <a:lnTo>
                    <a:pt x="0" y="482600"/>
                  </a:lnTo>
                  <a:lnTo>
                    <a:pt x="0" y="96520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9" name="object 23">
            <a:extLst>
              <a:ext uri="{FF2B5EF4-FFF2-40B4-BE49-F238E27FC236}">
                <a16:creationId xmlns:a16="http://schemas.microsoft.com/office/drawing/2014/main" id="{6E78268A-F594-EB9D-99CA-F12CAB0F5090}"/>
              </a:ext>
            </a:extLst>
          </p:cNvPr>
          <p:cNvSpPr txBox="1"/>
          <p:nvPr/>
        </p:nvSpPr>
        <p:spPr>
          <a:xfrm>
            <a:off x="2400889" y="1881450"/>
            <a:ext cx="88328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265" marR="5080" indent="-762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Sauvegarde accélérée</a:t>
            </a:r>
            <a:endParaRPr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CD9E523E-38BC-CFA3-B50A-68A859C7635D}"/>
              </a:ext>
            </a:extLst>
          </p:cNvPr>
          <p:cNvSpPr/>
          <p:nvPr/>
        </p:nvSpPr>
        <p:spPr>
          <a:xfrm>
            <a:off x="3738897" y="1832548"/>
            <a:ext cx="1691999" cy="579120"/>
          </a:xfrm>
          <a:custGeom>
            <a:avLst/>
            <a:gdLst/>
            <a:ahLst/>
            <a:cxnLst/>
            <a:rect l="l" t="t" r="r" b="b"/>
            <a:pathLst>
              <a:path w="1765300" h="579119">
                <a:moveTo>
                  <a:pt x="1668272" y="0"/>
                </a:moveTo>
                <a:lnTo>
                  <a:pt x="96520" y="0"/>
                </a:lnTo>
                <a:lnTo>
                  <a:pt x="58952" y="7585"/>
                </a:lnTo>
                <a:lnTo>
                  <a:pt x="28271" y="28271"/>
                </a:lnTo>
                <a:lnTo>
                  <a:pt x="7585" y="58952"/>
                </a:lnTo>
                <a:lnTo>
                  <a:pt x="0" y="96520"/>
                </a:lnTo>
                <a:lnTo>
                  <a:pt x="0" y="482600"/>
                </a:lnTo>
                <a:lnTo>
                  <a:pt x="7585" y="520167"/>
                </a:lnTo>
                <a:lnTo>
                  <a:pt x="28271" y="550848"/>
                </a:lnTo>
                <a:lnTo>
                  <a:pt x="58952" y="571534"/>
                </a:lnTo>
                <a:lnTo>
                  <a:pt x="96520" y="579120"/>
                </a:lnTo>
                <a:lnTo>
                  <a:pt x="1668272" y="579120"/>
                </a:lnTo>
                <a:lnTo>
                  <a:pt x="1705839" y="571534"/>
                </a:lnTo>
                <a:lnTo>
                  <a:pt x="1736520" y="550848"/>
                </a:lnTo>
                <a:lnTo>
                  <a:pt x="1757206" y="520167"/>
                </a:lnTo>
                <a:lnTo>
                  <a:pt x="1764792" y="482600"/>
                </a:lnTo>
                <a:lnTo>
                  <a:pt x="1764792" y="96520"/>
                </a:lnTo>
                <a:lnTo>
                  <a:pt x="1757206" y="58952"/>
                </a:lnTo>
                <a:lnTo>
                  <a:pt x="1736520" y="28271"/>
                </a:lnTo>
                <a:lnTo>
                  <a:pt x="1705839" y="7585"/>
                </a:lnTo>
                <a:lnTo>
                  <a:pt x="1668272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object 26">
            <a:extLst>
              <a:ext uri="{FF2B5EF4-FFF2-40B4-BE49-F238E27FC236}">
                <a16:creationId xmlns:a16="http://schemas.microsoft.com/office/drawing/2014/main" id="{25325B42-5D03-FB7D-0F52-1DDE7DD23959}"/>
              </a:ext>
            </a:extLst>
          </p:cNvPr>
          <p:cNvSpPr/>
          <p:nvPr/>
        </p:nvSpPr>
        <p:spPr>
          <a:xfrm>
            <a:off x="3738898" y="1832548"/>
            <a:ext cx="1692000" cy="579120"/>
          </a:xfrm>
          <a:custGeom>
            <a:avLst/>
            <a:gdLst/>
            <a:ahLst/>
            <a:cxnLst/>
            <a:rect l="l" t="t" r="r" b="b"/>
            <a:pathLst>
              <a:path w="1765300" h="579119">
                <a:moveTo>
                  <a:pt x="0" y="96520"/>
                </a:moveTo>
                <a:lnTo>
                  <a:pt x="7585" y="58952"/>
                </a:lnTo>
                <a:lnTo>
                  <a:pt x="28271" y="28271"/>
                </a:lnTo>
                <a:lnTo>
                  <a:pt x="58952" y="7585"/>
                </a:lnTo>
                <a:lnTo>
                  <a:pt x="96520" y="0"/>
                </a:lnTo>
                <a:lnTo>
                  <a:pt x="1668272" y="0"/>
                </a:lnTo>
                <a:lnTo>
                  <a:pt x="1705839" y="7585"/>
                </a:lnTo>
                <a:lnTo>
                  <a:pt x="1736520" y="28271"/>
                </a:lnTo>
                <a:lnTo>
                  <a:pt x="1757206" y="58952"/>
                </a:lnTo>
                <a:lnTo>
                  <a:pt x="1764792" y="96520"/>
                </a:lnTo>
                <a:lnTo>
                  <a:pt x="1764792" y="482600"/>
                </a:lnTo>
                <a:lnTo>
                  <a:pt x="1757206" y="520167"/>
                </a:lnTo>
                <a:lnTo>
                  <a:pt x="1736520" y="550848"/>
                </a:lnTo>
                <a:lnTo>
                  <a:pt x="1705839" y="571534"/>
                </a:lnTo>
                <a:lnTo>
                  <a:pt x="1668272" y="579120"/>
                </a:lnTo>
                <a:lnTo>
                  <a:pt x="96520" y="579120"/>
                </a:lnTo>
                <a:lnTo>
                  <a:pt x="58952" y="571534"/>
                </a:lnTo>
                <a:lnTo>
                  <a:pt x="28271" y="550848"/>
                </a:lnTo>
                <a:lnTo>
                  <a:pt x="7585" y="520167"/>
                </a:lnTo>
                <a:lnTo>
                  <a:pt x="0" y="482600"/>
                </a:lnTo>
                <a:lnTo>
                  <a:pt x="0" y="96520"/>
                </a:lnTo>
                <a:close/>
              </a:path>
            </a:pathLst>
          </a:custGeom>
          <a:ln w="9525">
            <a:solidFill>
              <a:srgbClr val="003174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bject 27">
            <a:extLst>
              <a:ext uri="{FF2B5EF4-FFF2-40B4-BE49-F238E27FC236}">
                <a16:creationId xmlns:a16="http://schemas.microsoft.com/office/drawing/2014/main" id="{4057C8D3-22DF-39EF-5497-433A84E8A8AF}"/>
              </a:ext>
            </a:extLst>
          </p:cNvPr>
          <p:cNvSpPr txBox="1"/>
          <p:nvPr/>
        </p:nvSpPr>
        <p:spPr>
          <a:xfrm>
            <a:off x="4157018" y="1990232"/>
            <a:ext cx="88328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Sauvegarde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4" name="object 28">
            <a:extLst>
              <a:ext uri="{FF2B5EF4-FFF2-40B4-BE49-F238E27FC236}">
                <a16:creationId xmlns:a16="http://schemas.microsoft.com/office/drawing/2014/main" id="{8EE8C619-4573-1695-1611-4C8127A505E1}"/>
              </a:ext>
            </a:extLst>
          </p:cNvPr>
          <p:cNvGrpSpPr/>
          <p:nvPr/>
        </p:nvGrpSpPr>
        <p:grpSpPr>
          <a:xfrm>
            <a:off x="5521012" y="1827785"/>
            <a:ext cx="1692000" cy="588645"/>
            <a:chOff x="7409497" y="2515934"/>
            <a:chExt cx="1774825" cy="588645"/>
          </a:xfrm>
          <a:solidFill>
            <a:schemeClr val="bg2">
              <a:lumMod val="50000"/>
            </a:schemeClr>
          </a:solidFill>
        </p:grpSpPr>
        <p:sp>
          <p:nvSpPr>
            <p:cNvPr id="25" name="object 29">
              <a:extLst>
                <a:ext uri="{FF2B5EF4-FFF2-40B4-BE49-F238E27FC236}">
                  <a16:creationId xmlns:a16="http://schemas.microsoft.com/office/drawing/2014/main" id="{5F65A189-5031-2B70-2DB9-74BCE6E46A4A}"/>
                </a:ext>
              </a:extLst>
            </p:cNvPr>
            <p:cNvSpPr/>
            <p:nvPr/>
          </p:nvSpPr>
          <p:spPr>
            <a:xfrm>
              <a:off x="7414259" y="2520697"/>
              <a:ext cx="1765300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1668272" y="0"/>
                  </a:moveTo>
                  <a:lnTo>
                    <a:pt x="96520" y="0"/>
                  </a:lnTo>
                  <a:lnTo>
                    <a:pt x="58952" y="7585"/>
                  </a:lnTo>
                  <a:lnTo>
                    <a:pt x="28271" y="28271"/>
                  </a:lnTo>
                  <a:lnTo>
                    <a:pt x="7585" y="58952"/>
                  </a:lnTo>
                  <a:lnTo>
                    <a:pt x="0" y="96520"/>
                  </a:lnTo>
                  <a:lnTo>
                    <a:pt x="0" y="482600"/>
                  </a:lnTo>
                  <a:lnTo>
                    <a:pt x="7585" y="520167"/>
                  </a:lnTo>
                  <a:lnTo>
                    <a:pt x="28271" y="550848"/>
                  </a:lnTo>
                  <a:lnTo>
                    <a:pt x="58952" y="571534"/>
                  </a:lnTo>
                  <a:lnTo>
                    <a:pt x="96520" y="579120"/>
                  </a:lnTo>
                  <a:lnTo>
                    <a:pt x="1668272" y="579120"/>
                  </a:lnTo>
                  <a:lnTo>
                    <a:pt x="1705839" y="571534"/>
                  </a:lnTo>
                  <a:lnTo>
                    <a:pt x="1736520" y="550848"/>
                  </a:lnTo>
                  <a:lnTo>
                    <a:pt x="1757206" y="520167"/>
                  </a:lnTo>
                  <a:lnTo>
                    <a:pt x="1764792" y="482600"/>
                  </a:lnTo>
                  <a:lnTo>
                    <a:pt x="1764792" y="96520"/>
                  </a:lnTo>
                  <a:lnTo>
                    <a:pt x="1757206" y="58952"/>
                  </a:lnTo>
                  <a:lnTo>
                    <a:pt x="1736520" y="28271"/>
                  </a:lnTo>
                  <a:lnTo>
                    <a:pt x="1705839" y="7585"/>
                  </a:lnTo>
                  <a:lnTo>
                    <a:pt x="1668272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object 30">
              <a:extLst>
                <a:ext uri="{FF2B5EF4-FFF2-40B4-BE49-F238E27FC236}">
                  <a16:creationId xmlns:a16="http://schemas.microsoft.com/office/drawing/2014/main" id="{A8966C9D-4821-986C-1226-7614E067B5DB}"/>
                </a:ext>
              </a:extLst>
            </p:cNvPr>
            <p:cNvSpPr/>
            <p:nvPr/>
          </p:nvSpPr>
          <p:spPr>
            <a:xfrm>
              <a:off x="7414259" y="2520697"/>
              <a:ext cx="1765300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0" y="96520"/>
                  </a:moveTo>
                  <a:lnTo>
                    <a:pt x="7585" y="58952"/>
                  </a:lnTo>
                  <a:lnTo>
                    <a:pt x="28271" y="28271"/>
                  </a:lnTo>
                  <a:lnTo>
                    <a:pt x="58952" y="7585"/>
                  </a:lnTo>
                  <a:lnTo>
                    <a:pt x="96520" y="0"/>
                  </a:lnTo>
                  <a:lnTo>
                    <a:pt x="1668272" y="0"/>
                  </a:lnTo>
                  <a:lnTo>
                    <a:pt x="1705839" y="7585"/>
                  </a:lnTo>
                  <a:lnTo>
                    <a:pt x="1736520" y="28271"/>
                  </a:lnTo>
                  <a:lnTo>
                    <a:pt x="1757206" y="58952"/>
                  </a:lnTo>
                  <a:lnTo>
                    <a:pt x="1764792" y="96520"/>
                  </a:lnTo>
                  <a:lnTo>
                    <a:pt x="1764792" y="482600"/>
                  </a:lnTo>
                  <a:lnTo>
                    <a:pt x="1757206" y="520167"/>
                  </a:lnTo>
                  <a:lnTo>
                    <a:pt x="1736520" y="550848"/>
                  </a:lnTo>
                  <a:lnTo>
                    <a:pt x="1705839" y="571534"/>
                  </a:lnTo>
                  <a:lnTo>
                    <a:pt x="1668272" y="579120"/>
                  </a:lnTo>
                  <a:lnTo>
                    <a:pt x="96520" y="579120"/>
                  </a:lnTo>
                  <a:lnTo>
                    <a:pt x="58952" y="571534"/>
                  </a:lnTo>
                  <a:lnTo>
                    <a:pt x="28271" y="550848"/>
                  </a:lnTo>
                  <a:lnTo>
                    <a:pt x="7585" y="520167"/>
                  </a:lnTo>
                  <a:lnTo>
                    <a:pt x="0" y="482600"/>
                  </a:lnTo>
                  <a:lnTo>
                    <a:pt x="0" y="96520"/>
                  </a:lnTo>
                  <a:close/>
                </a:path>
              </a:pathLst>
            </a:custGeom>
            <a:grpFill/>
            <a:ln w="9525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7" name="object 31">
            <a:extLst>
              <a:ext uri="{FF2B5EF4-FFF2-40B4-BE49-F238E27FC236}">
                <a16:creationId xmlns:a16="http://schemas.microsoft.com/office/drawing/2014/main" id="{A93279AA-DFE2-872B-CE69-AF79E1B20EC4}"/>
              </a:ext>
            </a:extLst>
          </p:cNvPr>
          <p:cNvSpPr txBox="1"/>
          <p:nvPr/>
        </p:nvSpPr>
        <p:spPr>
          <a:xfrm>
            <a:off x="5525551" y="1883552"/>
            <a:ext cx="1651062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8120" marR="5080" indent="-186055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Redressement judiciaire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8" name="object 32">
            <a:extLst>
              <a:ext uri="{FF2B5EF4-FFF2-40B4-BE49-F238E27FC236}">
                <a16:creationId xmlns:a16="http://schemas.microsoft.com/office/drawing/2014/main" id="{52A25B3F-5A5A-00AA-0D08-B56F67F70FE8}"/>
              </a:ext>
            </a:extLst>
          </p:cNvPr>
          <p:cNvGrpSpPr/>
          <p:nvPr/>
        </p:nvGrpSpPr>
        <p:grpSpPr>
          <a:xfrm>
            <a:off x="7293881" y="1832548"/>
            <a:ext cx="1682919" cy="579120"/>
            <a:chOff x="9244583" y="2520697"/>
            <a:chExt cx="1765300" cy="579120"/>
          </a:xfrm>
          <a:solidFill>
            <a:srgbClr val="002060"/>
          </a:solidFill>
        </p:grpSpPr>
        <p:sp>
          <p:nvSpPr>
            <p:cNvPr id="29" name="object 33">
              <a:extLst>
                <a:ext uri="{FF2B5EF4-FFF2-40B4-BE49-F238E27FC236}">
                  <a16:creationId xmlns:a16="http://schemas.microsoft.com/office/drawing/2014/main" id="{B3841BFB-644D-1E7E-FE9A-26A35AFA1F34}"/>
                </a:ext>
              </a:extLst>
            </p:cNvPr>
            <p:cNvSpPr/>
            <p:nvPr/>
          </p:nvSpPr>
          <p:spPr>
            <a:xfrm>
              <a:off x="9244583" y="2520697"/>
              <a:ext cx="1765299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1668272" y="0"/>
                  </a:moveTo>
                  <a:lnTo>
                    <a:pt x="96520" y="0"/>
                  </a:lnTo>
                  <a:lnTo>
                    <a:pt x="58952" y="7585"/>
                  </a:lnTo>
                  <a:lnTo>
                    <a:pt x="28271" y="28271"/>
                  </a:lnTo>
                  <a:lnTo>
                    <a:pt x="7585" y="58952"/>
                  </a:lnTo>
                  <a:lnTo>
                    <a:pt x="0" y="96520"/>
                  </a:lnTo>
                  <a:lnTo>
                    <a:pt x="0" y="482600"/>
                  </a:lnTo>
                  <a:lnTo>
                    <a:pt x="7585" y="520167"/>
                  </a:lnTo>
                  <a:lnTo>
                    <a:pt x="28271" y="550848"/>
                  </a:lnTo>
                  <a:lnTo>
                    <a:pt x="58952" y="571534"/>
                  </a:lnTo>
                  <a:lnTo>
                    <a:pt x="96520" y="579120"/>
                  </a:lnTo>
                  <a:lnTo>
                    <a:pt x="1668272" y="579120"/>
                  </a:lnTo>
                  <a:lnTo>
                    <a:pt x="1705839" y="571534"/>
                  </a:lnTo>
                  <a:lnTo>
                    <a:pt x="1736520" y="550848"/>
                  </a:lnTo>
                  <a:lnTo>
                    <a:pt x="1757206" y="520167"/>
                  </a:lnTo>
                  <a:lnTo>
                    <a:pt x="1764792" y="482600"/>
                  </a:lnTo>
                  <a:lnTo>
                    <a:pt x="1764792" y="96520"/>
                  </a:lnTo>
                  <a:lnTo>
                    <a:pt x="1757206" y="58952"/>
                  </a:lnTo>
                  <a:lnTo>
                    <a:pt x="1736520" y="28271"/>
                  </a:lnTo>
                  <a:lnTo>
                    <a:pt x="1705839" y="7585"/>
                  </a:lnTo>
                  <a:lnTo>
                    <a:pt x="1668272" y="0"/>
                  </a:lnTo>
                  <a:close/>
                </a:path>
              </a:pathLst>
            </a:custGeom>
            <a:grpFill/>
            <a:ln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9727DA93-8923-F0B5-5800-FB479A214DCC}"/>
                </a:ext>
              </a:extLst>
            </p:cNvPr>
            <p:cNvSpPr/>
            <p:nvPr/>
          </p:nvSpPr>
          <p:spPr>
            <a:xfrm>
              <a:off x="9244583" y="2520697"/>
              <a:ext cx="1765300" cy="579120"/>
            </a:xfrm>
            <a:custGeom>
              <a:avLst/>
              <a:gdLst/>
              <a:ahLst/>
              <a:cxnLst/>
              <a:rect l="l" t="t" r="r" b="b"/>
              <a:pathLst>
                <a:path w="1765300" h="579119">
                  <a:moveTo>
                    <a:pt x="0" y="96520"/>
                  </a:moveTo>
                  <a:lnTo>
                    <a:pt x="7585" y="58952"/>
                  </a:lnTo>
                  <a:lnTo>
                    <a:pt x="28271" y="28271"/>
                  </a:lnTo>
                  <a:lnTo>
                    <a:pt x="58952" y="7585"/>
                  </a:lnTo>
                  <a:lnTo>
                    <a:pt x="96520" y="0"/>
                  </a:lnTo>
                  <a:lnTo>
                    <a:pt x="1668272" y="0"/>
                  </a:lnTo>
                  <a:lnTo>
                    <a:pt x="1705839" y="7585"/>
                  </a:lnTo>
                  <a:lnTo>
                    <a:pt x="1736520" y="28271"/>
                  </a:lnTo>
                  <a:lnTo>
                    <a:pt x="1757206" y="58952"/>
                  </a:lnTo>
                  <a:lnTo>
                    <a:pt x="1764792" y="96520"/>
                  </a:lnTo>
                  <a:lnTo>
                    <a:pt x="1764792" y="482600"/>
                  </a:lnTo>
                  <a:lnTo>
                    <a:pt x="1757206" y="520167"/>
                  </a:lnTo>
                  <a:lnTo>
                    <a:pt x="1736520" y="550848"/>
                  </a:lnTo>
                  <a:lnTo>
                    <a:pt x="1705839" y="571534"/>
                  </a:lnTo>
                  <a:lnTo>
                    <a:pt x="1668272" y="579120"/>
                  </a:lnTo>
                  <a:lnTo>
                    <a:pt x="96520" y="579120"/>
                  </a:lnTo>
                  <a:lnTo>
                    <a:pt x="58952" y="571534"/>
                  </a:lnTo>
                  <a:lnTo>
                    <a:pt x="28271" y="550848"/>
                  </a:lnTo>
                  <a:lnTo>
                    <a:pt x="7585" y="520167"/>
                  </a:lnTo>
                  <a:lnTo>
                    <a:pt x="0" y="482600"/>
                  </a:lnTo>
                  <a:lnTo>
                    <a:pt x="0" y="965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1" name="object 35">
            <a:extLst>
              <a:ext uri="{FF2B5EF4-FFF2-40B4-BE49-F238E27FC236}">
                <a16:creationId xmlns:a16="http://schemas.microsoft.com/office/drawing/2014/main" id="{73050C51-29E4-466D-D2EB-75CDC9BE461F}"/>
              </a:ext>
            </a:extLst>
          </p:cNvPr>
          <p:cNvSpPr txBox="1"/>
          <p:nvPr/>
        </p:nvSpPr>
        <p:spPr>
          <a:xfrm>
            <a:off x="7289534" y="1883552"/>
            <a:ext cx="1682918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265" marR="5080" indent="-7620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Liquidation </a:t>
            </a:r>
            <a:endParaRPr lang="fr-FR" sz="1400" b="1" spc="-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8265" marR="5080" indent="-76200" algn="ctr">
              <a:lnSpc>
                <a:spcPct val="100000"/>
              </a:lnSpc>
              <a:spcBef>
                <a:spcPts val="105"/>
              </a:spcBef>
            </a:pPr>
            <a:r>
              <a:rPr sz="1400" b="1" spc="-1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judiciaire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bject 36">
            <a:extLst>
              <a:ext uri="{FF2B5EF4-FFF2-40B4-BE49-F238E27FC236}">
                <a16:creationId xmlns:a16="http://schemas.microsoft.com/office/drawing/2014/main" id="{DC1F575F-7D8B-EC7E-3C6D-A3AADB7FCE8E}"/>
              </a:ext>
            </a:extLst>
          </p:cNvPr>
          <p:cNvSpPr/>
          <p:nvPr/>
        </p:nvSpPr>
        <p:spPr>
          <a:xfrm>
            <a:off x="88115" y="2219851"/>
            <a:ext cx="1809324" cy="775970"/>
          </a:xfrm>
          <a:custGeom>
            <a:avLst/>
            <a:gdLst/>
            <a:ahLst/>
            <a:cxnLst/>
            <a:rect l="l" t="t" r="r" b="b"/>
            <a:pathLst>
              <a:path w="2278379" h="775970">
                <a:moveTo>
                  <a:pt x="0" y="73291"/>
                </a:moveTo>
                <a:lnTo>
                  <a:pt x="5760" y="44764"/>
                </a:lnTo>
                <a:lnTo>
                  <a:pt x="21467" y="21467"/>
                </a:lnTo>
                <a:lnTo>
                  <a:pt x="44764" y="5760"/>
                </a:lnTo>
                <a:lnTo>
                  <a:pt x="73291" y="0"/>
                </a:lnTo>
                <a:lnTo>
                  <a:pt x="2205088" y="0"/>
                </a:lnTo>
                <a:lnTo>
                  <a:pt x="2233615" y="5760"/>
                </a:lnTo>
                <a:lnTo>
                  <a:pt x="2256912" y="21467"/>
                </a:lnTo>
                <a:lnTo>
                  <a:pt x="2272619" y="44764"/>
                </a:lnTo>
                <a:lnTo>
                  <a:pt x="2278380" y="73291"/>
                </a:lnTo>
                <a:lnTo>
                  <a:pt x="2278380" y="702424"/>
                </a:lnTo>
                <a:lnTo>
                  <a:pt x="2272619" y="730951"/>
                </a:lnTo>
                <a:lnTo>
                  <a:pt x="2256912" y="754248"/>
                </a:lnTo>
                <a:lnTo>
                  <a:pt x="2233615" y="769955"/>
                </a:lnTo>
                <a:lnTo>
                  <a:pt x="2205088" y="775716"/>
                </a:lnTo>
                <a:lnTo>
                  <a:pt x="73291" y="775716"/>
                </a:lnTo>
                <a:lnTo>
                  <a:pt x="44764" y="769955"/>
                </a:lnTo>
                <a:lnTo>
                  <a:pt x="21467" y="754248"/>
                </a:lnTo>
                <a:lnTo>
                  <a:pt x="5760" y="730951"/>
                </a:lnTo>
                <a:lnTo>
                  <a:pt x="0" y="702424"/>
                </a:lnTo>
                <a:lnTo>
                  <a:pt x="0" y="73291"/>
                </a:lnTo>
                <a:close/>
              </a:path>
            </a:pathLst>
          </a:custGeom>
          <a:ln w="9525">
            <a:solidFill>
              <a:srgbClr val="03979E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bject 37">
            <a:extLst>
              <a:ext uri="{FF2B5EF4-FFF2-40B4-BE49-F238E27FC236}">
                <a16:creationId xmlns:a16="http://schemas.microsoft.com/office/drawing/2014/main" id="{B568BC05-9B91-400C-614D-D63F143AB30A}"/>
              </a:ext>
            </a:extLst>
          </p:cNvPr>
          <p:cNvSpPr txBox="1"/>
          <p:nvPr/>
        </p:nvSpPr>
        <p:spPr>
          <a:xfrm>
            <a:off x="96405" y="2262718"/>
            <a:ext cx="1707514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4775" indent="-92075">
              <a:lnSpc>
                <a:spcPct val="100000"/>
              </a:lnSpc>
              <a:spcBef>
                <a:spcPts val="105"/>
              </a:spcBef>
              <a:buChar char="-"/>
              <a:tabLst>
                <a:tab pos="104775" algn="l"/>
              </a:tabLst>
            </a:pPr>
            <a:r>
              <a:rPr lang="fr-FR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d’ECP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" indent="-92075">
              <a:lnSpc>
                <a:spcPct val="100000"/>
              </a:lnSpc>
              <a:buChar char="-"/>
              <a:tabLst>
                <a:tab pos="104775" algn="l"/>
              </a:tabLst>
            </a:pPr>
            <a:r>
              <a:rPr lang="fr-FR"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Durée indéterminée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" indent="-92075">
              <a:lnSpc>
                <a:spcPct val="100000"/>
              </a:lnSpc>
              <a:buChar char="-"/>
              <a:tabLst>
                <a:tab pos="104775" algn="l"/>
              </a:tabLst>
            </a:pPr>
            <a:r>
              <a:rPr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 : accord amiable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bject 38">
            <a:extLst>
              <a:ext uri="{FF2B5EF4-FFF2-40B4-BE49-F238E27FC236}">
                <a16:creationId xmlns:a16="http://schemas.microsoft.com/office/drawing/2014/main" id="{6FC5B4AA-C0C7-6B87-7619-1A7688D50246}"/>
              </a:ext>
            </a:extLst>
          </p:cNvPr>
          <p:cNvSpPr/>
          <p:nvPr/>
        </p:nvSpPr>
        <p:spPr>
          <a:xfrm>
            <a:off x="88115" y="3612783"/>
            <a:ext cx="1800796" cy="1464945"/>
          </a:xfrm>
          <a:custGeom>
            <a:avLst/>
            <a:gdLst/>
            <a:ahLst/>
            <a:cxnLst/>
            <a:rect l="l" t="t" r="r" b="b"/>
            <a:pathLst>
              <a:path w="2278379" h="1464945">
                <a:moveTo>
                  <a:pt x="0" y="146519"/>
                </a:moveTo>
                <a:lnTo>
                  <a:pt x="7469" y="100206"/>
                </a:lnTo>
                <a:lnTo>
                  <a:pt x="28268" y="59985"/>
                </a:lnTo>
                <a:lnTo>
                  <a:pt x="59985" y="28268"/>
                </a:lnTo>
                <a:lnTo>
                  <a:pt x="100206" y="7469"/>
                </a:lnTo>
                <a:lnTo>
                  <a:pt x="146519" y="0"/>
                </a:lnTo>
                <a:lnTo>
                  <a:pt x="2131860" y="0"/>
                </a:lnTo>
                <a:lnTo>
                  <a:pt x="2178173" y="7469"/>
                </a:lnTo>
                <a:lnTo>
                  <a:pt x="2218394" y="28268"/>
                </a:lnTo>
                <a:lnTo>
                  <a:pt x="2250111" y="59985"/>
                </a:lnTo>
                <a:lnTo>
                  <a:pt x="2270910" y="100206"/>
                </a:lnTo>
                <a:lnTo>
                  <a:pt x="2278380" y="146519"/>
                </a:lnTo>
                <a:lnTo>
                  <a:pt x="2278380" y="1318056"/>
                </a:lnTo>
                <a:lnTo>
                  <a:pt x="2270910" y="1364363"/>
                </a:lnTo>
                <a:lnTo>
                  <a:pt x="2250111" y="1404581"/>
                </a:lnTo>
                <a:lnTo>
                  <a:pt x="2218394" y="1436296"/>
                </a:lnTo>
                <a:lnTo>
                  <a:pt x="2178173" y="1457094"/>
                </a:lnTo>
                <a:lnTo>
                  <a:pt x="2131860" y="1464563"/>
                </a:lnTo>
                <a:lnTo>
                  <a:pt x="146519" y="1464563"/>
                </a:lnTo>
                <a:lnTo>
                  <a:pt x="100206" y="1457094"/>
                </a:lnTo>
                <a:lnTo>
                  <a:pt x="59985" y="1436296"/>
                </a:lnTo>
                <a:lnTo>
                  <a:pt x="28268" y="1404581"/>
                </a:lnTo>
                <a:lnTo>
                  <a:pt x="7469" y="1364363"/>
                </a:lnTo>
                <a:lnTo>
                  <a:pt x="0" y="1318056"/>
                </a:lnTo>
                <a:lnTo>
                  <a:pt x="0" y="146519"/>
                </a:lnTo>
                <a:close/>
              </a:path>
            </a:pathLst>
          </a:custGeom>
          <a:ln w="9525">
            <a:solidFill>
              <a:srgbClr val="03979E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bject 39">
            <a:extLst>
              <a:ext uri="{FF2B5EF4-FFF2-40B4-BE49-F238E27FC236}">
                <a16:creationId xmlns:a16="http://schemas.microsoft.com/office/drawing/2014/main" id="{95180C07-4F35-D80B-5E45-00FF55600A67}"/>
              </a:ext>
            </a:extLst>
          </p:cNvPr>
          <p:cNvSpPr txBox="1"/>
          <p:nvPr/>
        </p:nvSpPr>
        <p:spPr>
          <a:xfrm>
            <a:off x="117913" y="3676451"/>
            <a:ext cx="1754597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75" indent="-92075">
              <a:lnSpc>
                <a:spcPct val="100000"/>
              </a:lnSpc>
              <a:spcBef>
                <a:spcPts val="100"/>
              </a:spcBef>
              <a:buChar char="-"/>
              <a:tabLst>
                <a:tab pos="104775" algn="l"/>
              </a:tabLst>
            </a:pPr>
            <a:r>
              <a:rPr lang="fr-FR"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</a:t>
            </a:r>
            <a:r>
              <a:rPr lang="fr-FR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ECP</a:t>
            </a:r>
            <a:r>
              <a:rPr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400" dirty="0" err="1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ECP</a:t>
            </a:r>
            <a:r>
              <a:rPr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 45 j</a:t>
            </a:r>
          </a:p>
          <a:p>
            <a:pPr marL="104775" indent="-92075">
              <a:lnSpc>
                <a:spcPct val="100000"/>
              </a:lnSpc>
              <a:spcBef>
                <a:spcPts val="5"/>
              </a:spcBef>
              <a:buChar char="-"/>
              <a:tabLst>
                <a:tab pos="104775" algn="l"/>
              </a:tabLst>
            </a:pPr>
            <a:r>
              <a:rPr lang="fr-FR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1400" dirty="0" err="1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urée</a:t>
            </a:r>
            <a:r>
              <a:rPr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max. : 5 </a:t>
            </a:r>
            <a:r>
              <a:rPr sz="1400" dirty="0" err="1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mois</a:t>
            </a:r>
            <a:endParaRPr lang="fr-FR" sz="1400" dirty="0">
              <a:solidFill>
                <a:srgbClr val="03979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4775" indent="-92075">
              <a:lnSpc>
                <a:spcPct val="100000"/>
              </a:lnSpc>
              <a:spcBef>
                <a:spcPts val="5"/>
              </a:spcBef>
              <a:buChar char="-"/>
              <a:tabLst>
                <a:tab pos="104775" algn="l"/>
              </a:tabLst>
            </a:pPr>
            <a:r>
              <a:rPr lang="fr-FR"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 : accord</a:t>
            </a:r>
            <a:r>
              <a:rPr lang="fr-FR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>
                <a:solidFill>
                  <a:srgbClr val="03979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amiable, constaté (confidentiel) ou homologué (public)</a:t>
            </a:r>
          </a:p>
          <a:p>
            <a:pPr marL="104775" indent="-92075">
              <a:lnSpc>
                <a:spcPct val="100000"/>
              </a:lnSpc>
              <a:spcBef>
                <a:spcPts val="5"/>
              </a:spcBef>
              <a:buChar char="-"/>
              <a:tabLst>
                <a:tab pos="104775" algn="l"/>
              </a:tabLst>
            </a:pPr>
            <a:endParaRPr lang="fr-FR" sz="1400" dirty="0">
              <a:solidFill>
                <a:srgbClr val="03979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bject 42">
            <a:extLst>
              <a:ext uri="{FF2B5EF4-FFF2-40B4-BE49-F238E27FC236}">
                <a16:creationId xmlns:a16="http://schemas.microsoft.com/office/drawing/2014/main" id="{B023ACA6-6F1A-D4B4-0475-94A1839F0153}"/>
              </a:ext>
            </a:extLst>
          </p:cNvPr>
          <p:cNvSpPr/>
          <p:nvPr/>
        </p:nvSpPr>
        <p:spPr>
          <a:xfrm>
            <a:off x="1967387" y="2442153"/>
            <a:ext cx="1692000" cy="2635575"/>
          </a:xfrm>
          <a:custGeom>
            <a:avLst/>
            <a:gdLst/>
            <a:ahLst/>
            <a:cxnLst/>
            <a:rect l="l" t="t" r="r" b="b"/>
            <a:pathLst>
              <a:path w="1765300" h="2772410">
                <a:moveTo>
                  <a:pt x="0" y="294132"/>
                </a:moveTo>
                <a:lnTo>
                  <a:pt x="3849" y="246421"/>
                </a:lnTo>
                <a:lnTo>
                  <a:pt x="14995" y="201163"/>
                </a:lnTo>
                <a:lnTo>
                  <a:pt x="32830" y="158960"/>
                </a:lnTo>
                <a:lnTo>
                  <a:pt x="56750" y="120420"/>
                </a:lnTo>
                <a:lnTo>
                  <a:pt x="86150" y="86148"/>
                </a:lnTo>
                <a:lnTo>
                  <a:pt x="120423" y="56750"/>
                </a:lnTo>
                <a:lnTo>
                  <a:pt x="158965" y="32830"/>
                </a:lnTo>
                <a:lnTo>
                  <a:pt x="201169" y="14994"/>
                </a:lnTo>
                <a:lnTo>
                  <a:pt x="246431" y="3849"/>
                </a:lnTo>
                <a:lnTo>
                  <a:pt x="294144" y="0"/>
                </a:lnTo>
                <a:lnTo>
                  <a:pt x="1470647" y="0"/>
                </a:lnTo>
                <a:lnTo>
                  <a:pt x="1518360" y="3849"/>
                </a:lnTo>
                <a:lnTo>
                  <a:pt x="1563622" y="14994"/>
                </a:lnTo>
                <a:lnTo>
                  <a:pt x="1605826" y="32830"/>
                </a:lnTo>
                <a:lnTo>
                  <a:pt x="1644368" y="56750"/>
                </a:lnTo>
                <a:lnTo>
                  <a:pt x="1678641" y="86148"/>
                </a:lnTo>
                <a:lnTo>
                  <a:pt x="1708041" y="120420"/>
                </a:lnTo>
                <a:lnTo>
                  <a:pt x="1731961" y="158960"/>
                </a:lnTo>
                <a:lnTo>
                  <a:pt x="1749796" y="201163"/>
                </a:lnTo>
                <a:lnTo>
                  <a:pt x="1760942" y="246421"/>
                </a:lnTo>
                <a:lnTo>
                  <a:pt x="1764792" y="294132"/>
                </a:lnTo>
                <a:lnTo>
                  <a:pt x="1764792" y="2478011"/>
                </a:lnTo>
                <a:lnTo>
                  <a:pt x="1760942" y="2525721"/>
                </a:lnTo>
                <a:lnTo>
                  <a:pt x="1749796" y="2570981"/>
                </a:lnTo>
                <a:lnTo>
                  <a:pt x="1731961" y="2613185"/>
                </a:lnTo>
                <a:lnTo>
                  <a:pt x="1708041" y="2651726"/>
                </a:lnTo>
                <a:lnTo>
                  <a:pt x="1678641" y="2686000"/>
                </a:lnTo>
                <a:lnTo>
                  <a:pt x="1644368" y="2715401"/>
                </a:lnTo>
                <a:lnTo>
                  <a:pt x="1605826" y="2739322"/>
                </a:lnTo>
                <a:lnTo>
                  <a:pt x="1563622" y="2757159"/>
                </a:lnTo>
                <a:lnTo>
                  <a:pt x="1518360" y="2768305"/>
                </a:lnTo>
                <a:lnTo>
                  <a:pt x="1470647" y="2772156"/>
                </a:lnTo>
                <a:lnTo>
                  <a:pt x="294144" y="2772156"/>
                </a:lnTo>
                <a:lnTo>
                  <a:pt x="246431" y="2768305"/>
                </a:lnTo>
                <a:lnTo>
                  <a:pt x="201169" y="2757159"/>
                </a:lnTo>
                <a:lnTo>
                  <a:pt x="158965" y="2739322"/>
                </a:lnTo>
                <a:lnTo>
                  <a:pt x="120423" y="2715401"/>
                </a:lnTo>
                <a:lnTo>
                  <a:pt x="86150" y="2686000"/>
                </a:lnTo>
                <a:lnTo>
                  <a:pt x="56750" y="2651726"/>
                </a:lnTo>
                <a:lnTo>
                  <a:pt x="32830" y="2613185"/>
                </a:lnTo>
                <a:lnTo>
                  <a:pt x="14995" y="2570981"/>
                </a:lnTo>
                <a:lnTo>
                  <a:pt x="3849" y="2525721"/>
                </a:lnTo>
                <a:lnTo>
                  <a:pt x="0" y="2478011"/>
                </a:lnTo>
                <a:lnTo>
                  <a:pt x="0" y="294132"/>
                </a:lnTo>
                <a:close/>
              </a:path>
            </a:pathLst>
          </a:custGeom>
          <a:ln w="9524">
            <a:solidFill>
              <a:schemeClr val="accent1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bject 43">
            <a:extLst>
              <a:ext uri="{FF2B5EF4-FFF2-40B4-BE49-F238E27FC236}">
                <a16:creationId xmlns:a16="http://schemas.microsoft.com/office/drawing/2014/main" id="{1215AA4C-FC48-A15E-AD8B-2DBCF097B20A}"/>
              </a:ext>
            </a:extLst>
          </p:cNvPr>
          <p:cNvSpPr txBox="1"/>
          <p:nvPr/>
        </p:nvSpPr>
        <p:spPr>
          <a:xfrm>
            <a:off x="2035014" y="2576840"/>
            <a:ext cx="1614805" cy="20037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295" algn="l"/>
                <a:tab pos="1080770" algn="l"/>
              </a:tabLst>
            </a:pPr>
            <a:r>
              <a:rPr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	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1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rocédure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 procédure de conciliation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295" algn="l"/>
                <a:tab pos="1080770" algn="l"/>
              </a:tabLst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Durée maxi 4 mois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295" algn="l"/>
                <a:tab pos="1080770" algn="l"/>
              </a:tabLst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Gel du passif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295" algn="l"/>
                <a:tab pos="1080770" algn="l"/>
              </a:tabLst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Gestion surveillée ou assistée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295" algn="l"/>
                <a:tab pos="1080770" algn="l"/>
              </a:tabLst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Adoption d’un plan de sauvegarde</a:t>
            </a:r>
            <a:endParaRPr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bject 47">
            <a:extLst>
              <a:ext uri="{FF2B5EF4-FFF2-40B4-BE49-F238E27FC236}">
                <a16:creationId xmlns:a16="http://schemas.microsoft.com/office/drawing/2014/main" id="{CD745110-91CD-5152-1B87-364F3AA19C28}"/>
              </a:ext>
            </a:extLst>
          </p:cNvPr>
          <p:cNvSpPr/>
          <p:nvPr/>
        </p:nvSpPr>
        <p:spPr>
          <a:xfrm>
            <a:off x="3738897" y="2442153"/>
            <a:ext cx="1692000" cy="2635575"/>
          </a:xfrm>
          <a:custGeom>
            <a:avLst/>
            <a:gdLst/>
            <a:ahLst/>
            <a:cxnLst/>
            <a:rect l="l" t="t" r="r" b="b"/>
            <a:pathLst>
              <a:path w="1765300" h="2772410">
                <a:moveTo>
                  <a:pt x="0" y="294132"/>
                </a:moveTo>
                <a:lnTo>
                  <a:pt x="3849" y="246421"/>
                </a:lnTo>
                <a:lnTo>
                  <a:pt x="14995" y="201163"/>
                </a:lnTo>
                <a:lnTo>
                  <a:pt x="32830" y="158960"/>
                </a:lnTo>
                <a:lnTo>
                  <a:pt x="56750" y="120420"/>
                </a:lnTo>
                <a:lnTo>
                  <a:pt x="86150" y="86148"/>
                </a:lnTo>
                <a:lnTo>
                  <a:pt x="120423" y="56750"/>
                </a:lnTo>
                <a:lnTo>
                  <a:pt x="158965" y="32830"/>
                </a:lnTo>
                <a:lnTo>
                  <a:pt x="201169" y="14994"/>
                </a:lnTo>
                <a:lnTo>
                  <a:pt x="246431" y="3849"/>
                </a:lnTo>
                <a:lnTo>
                  <a:pt x="294144" y="0"/>
                </a:lnTo>
                <a:lnTo>
                  <a:pt x="1470647" y="0"/>
                </a:lnTo>
                <a:lnTo>
                  <a:pt x="1518360" y="3849"/>
                </a:lnTo>
                <a:lnTo>
                  <a:pt x="1563622" y="14994"/>
                </a:lnTo>
                <a:lnTo>
                  <a:pt x="1605826" y="32830"/>
                </a:lnTo>
                <a:lnTo>
                  <a:pt x="1644368" y="56750"/>
                </a:lnTo>
                <a:lnTo>
                  <a:pt x="1678641" y="86148"/>
                </a:lnTo>
                <a:lnTo>
                  <a:pt x="1708041" y="120420"/>
                </a:lnTo>
                <a:lnTo>
                  <a:pt x="1731961" y="158960"/>
                </a:lnTo>
                <a:lnTo>
                  <a:pt x="1749796" y="201163"/>
                </a:lnTo>
                <a:lnTo>
                  <a:pt x="1760942" y="246421"/>
                </a:lnTo>
                <a:lnTo>
                  <a:pt x="1764792" y="294132"/>
                </a:lnTo>
                <a:lnTo>
                  <a:pt x="1764792" y="2478011"/>
                </a:lnTo>
                <a:lnTo>
                  <a:pt x="1760942" y="2525721"/>
                </a:lnTo>
                <a:lnTo>
                  <a:pt x="1749796" y="2570981"/>
                </a:lnTo>
                <a:lnTo>
                  <a:pt x="1731961" y="2613185"/>
                </a:lnTo>
                <a:lnTo>
                  <a:pt x="1708041" y="2651726"/>
                </a:lnTo>
                <a:lnTo>
                  <a:pt x="1678641" y="2686000"/>
                </a:lnTo>
                <a:lnTo>
                  <a:pt x="1644368" y="2715401"/>
                </a:lnTo>
                <a:lnTo>
                  <a:pt x="1605826" y="2739322"/>
                </a:lnTo>
                <a:lnTo>
                  <a:pt x="1563622" y="2757159"/>
                </a:lnTo>
                <a:lnTo>
                  <a:pt x="1518360" y="2768305"/>
                </a:lnTo>
                <a:lnTo>
                  <a:pt x="1470647" y="2772156"/>
                </a:lnTo>
                <a:lnTo>
                  <a:pt x="294144" y="2772156"/>
                </a:lnTo>
                <a:lnTo>
                  <a:pt x="246431" y="2768305"/>
                </a:lnTo>
                <a:lnTo>
                  <a:pt x="201169" y="2757159"/>
                </a:lnTo>
                <a:lnTo>
                  <a:pt x="158965" y="2739322"/>
                </a:lnTo>
                <a:lnTo>
                  <a:pt x="120423" y="2715401"/>
                </a:lnTo>
                <a:lnTo>
                  <a:pt x="86150" y="2686000"/>
                </a:lnTo>
                <a:lnTo>
                  <a:pt x="56750" y="2651726"/>
                </a:lnTo>
                <a:lnTo>
                  <a:pt x="32830" y="2613185"/>
                </a:lnTo>
                <a:lnTo>
                  <a:pt x="14995" y="2570981"/>
                </a:lnTo>
                <a:lnTo>
                  <a:pt x="3849" y="2525721"/>
                </a:lnTo>
                <a:lnTo>
                  <a:pt x="0" y="2478011"/>
                </a:lnTo>
                <a:lnTo>
                  <a:pt x="0" y="294132"/>
                </a:lnTo>
                <a:close/>
              </a:path>
            </a:pathLst>
          </a:custGeom>
          <a:ln w="9524">
            <a:solidFill>
              <a:srgbClr val="003174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bject 48">
            <a:extLst>
              <a:ext uri="{FF2B5EF4-FFF2-40B4-BE49-F238E27FC236}">
                <a16:creationId xmlns:a16="http://schemas.microsoft.com/office/drawing/2014/main" id="{864F22DA-A073-407F-470A-92F163F697BA}"/>
              </a:ext>
            </a:extLst>
          </p:cNvPr>
          <p:cNvSpPr txBox="1"/>
          <p:nvPr/>
        </p:nvSpPr>
        <p:spPr>
          <a:xfrm>
            <a:off x="3778790" y="2575328"/>
            <a:ext cx="1652106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indent="-635">
              <a:lnSpc>
                <a:spcPct val="100000"/>
              </a:lnSpc>
              <a:buChar char="-"/>
              <a:tabLst>
                <a:tab pos="12700" algn="l"/>
                <a:tab pos="154940" algn="l"/>
                <a:tab pos="1414780" algn="l"/>
              </a:tabLst>
            </a:pP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d’ECP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difficultés avérées	</a:t>
            </a:r>
            <a:r>
              <a:rPr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12700">
              <a:lnSpc>
                <a:spcPct val="100000"/>
              </a:lnSpc>
            </a:pP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prévisibles</a:t>
            </a:r>
          </a:p>
          <a:p>
            <a:pPr marL="13335" marR="5080" indent="-635">
              <a:lnSpc>
                <a:spcPct val="100000"/>
              </a:lnSpc>
              <a:buChar char="-"/>
              <a:tabLst>
                <a:tab pos="13335" algn="l"/>
                <a:tab pos="113664" algn="l"/>
              </a:tabLst>
            </a:pP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urée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max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12 mois (PO)</a:t>
            </a:r>
          </a:p>
          <a:p>
            <a:pPr marL="105410" indent="-92075">
              <a:lnSpc>
                <a:spcPct val="100000"/>
              </a:lnSpc>
              <a:buChar char="-"/>
              <a:tabLst>
                <a:tab pos="105410" algn="l"/>
              </a:tabLst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passif</a:t>
            </a:r>
          </a:p>
          <a:p>
            <a:pPr marL="13335" marR="5080" indent="-635">
              <a:lnSpc>
                <a:spcPct val="100000"/>
              </a:lnSpc>
              <a:buChar char="-"/>
              <a:tabLst>
                <a:tab pos="13335" algn="l"/>
                <a:tab pos="107950" algn="l"/>
              </a:tabLst>
            </a:pP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estion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surveillée ou assistée</a:t>
            </a:r>
          </a:p>
          <a:p>
            <a:pPr marL="13335" marR="5080" indent="-635">
              <a:lnSpc>
                <a:spcPct val="100000"/>
              </a:lnSpc>
              <a:buChar char="-"/>
              <a:tabLst>
                <a:tab pos="13335" algn="l"/>
                <a:tab pos="147955" algn="l"/>
              </a:tabLst>
            </a:pP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doption</a:t>
            </a:r>
            <a:r>
              <a:rPr sz="1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plan de sauvegarde</a:t>
            </a:r>
          </a:p>
        </p:txBody>
      </p:sp>
      <p:sp>
        <p:nvSpPr>
          <p:cNvPr id="45" name="object 49">
            <a:extLst>
              <a:ext uri="{FF2B5EF4-FFF2-40B4-BE49-F238E27FC236}">
                <a16:creationId xmlns:a16="http://schemas.microsoft.com/office/drawing/2014/main" id="{9E951615-7F87-4A5D-FEEC-7653F759F1F8}"/>
              </a:ext>
            </a:extLst>
          </p:cNvPr>
          <p:cNvSpPr/>
          <p:nvPr/>
        </p:nvSpPr>
        <p:spPr>
          <a:xfrm>
            <a:off x="5525774" y="2442148"/>
            <a:ext cx="1692000" cy="2635575"/>
          </a:xfrm>
          <a:custGeom>
            <a:avLst/>
            <a:gdLst/>
            <a:ahLst/>
            <a:cxnLst/>
            <a:rect l="l" t="t" r="r" b="b"/>
            <a:pathLst>
              <a:path w="1765300" h="2772410">
                <a:moveTo>
                  <a:pt x="0" y="225272"/>
                </a:moveTo>
                <a:lnTo>
                  <a:pt x="4576" y="179870"/>
                </a:lnTo>
                <a:lnTo>
                  <a:pt x="17703" y="137583"/>
                </a:lnTo>
                <a:lnTo>
                  <a:pt x="38474" y="99317"/>
                </a:lnTo>
                <a:lnTo>
                  <a:pt x="65982" y="65978"/>
                </a:lnTo>
                <a:lnTo>
                  <a:pt x="99322" y="38471"/>
                </a:lnTo>
                <a:lnTo>
                  <a:pt x="137588" y="17702"/>
                </a:lnTo>
                <a:lnTo>
                  <a:pt x="179873" y="4576"/>
                </a:lnTo>
                <a:lnTo>
                  <a:pt x="225272" y="0"/>
                </a:lnTo>
                <a:lnTo>
                  <a:pt x="1539519" y="0"/>
                </a:lnTo>
                <a:lnTo>
                  <a:pt x="1584918" y="4576"/>
                </a:lnTo>
                <a:lnTo>
                  <a:pt x="1627203" y="17702"/>
                </a:lnTo>
                <a:lnTo>
                  <a:pt x="1665469" y="38471"/>
                </a:lnTo>
                <a:lnTo>
                  <a:pt x="1698809" y="65978"/>
                </a:lnTo>
                <a:lnTo>
                  <a:pt x="1726317" y="99317"/>
                </a:lnTo>
                <a:lnTo>
                  <a:pt x="1747088" y="137583"/>
                </a:lnTo>
                <a:lnTo>
                  <a:pt x="1760215" y="179870"/>
                </a:lnTo>
                <a:lnTo>
                  <a:pt x="1764792" y="225272"/>
                </a:lnTo>
                <a:lnTo>
                  <a:pt x="1764792" y="2546883"/>
                </a:lnTo>
                <a:lnTo>
                  <a:pt x="1760215" y="2592282"/>
                </a:lnTo>
                <a:lnTo>
                  <a:pt x="1747088" y="2634567"/>
                </a:lnTo>
                <a:lnTo>
                  <a:pt x="1726317" y="2672833"/>
                </a:lnTo>
                <a:lnTo>
                  <a:pt x="1698809" y="2706173"/>
                </a:lnTo>
                <a:lnTo>
                  <a:pt x="1665469" y="2733681"/>
                </a:lnTo>
                <a:lnTo>
                  <a:pt x="1627203" y="2754452"/>
                </a:lnTo>
                <a:lnTo>
                  <a:pt x="1584918" y="2767579"/>
                </a:lnTo>
                <a:lnTo>
                  <a:pt x="1539519" y="2772156"/>
                </a:lnTo>
                <a:lnTo>
                  <a:pt x="225272" y="2772156"/>
                </a:lnTo>
                <a:lnTo>
                  <a:pt x="179873" y="2767579"/>
                </a:lnTo>
                <a:lnTo>
                  <a:pt x="137588" y="2754452"/>
                </a:lnTo>
                <a:lnTo>
                  <a:pt x="99322" y="2733681"/>
                </a:lnTo>
                <a:lnTo>
                  <a:pt x="65982" y="2706173"/>
                </a:lnTo>
                <a:lnTo>
                  <a:pt x="38474" y="2672833"/>
                </a:lnTo>
                <a:lnTo>
                  <a:pt x="17703" y="2634567"/>
                </a:lnTo>
                <a:lnTo>
                  <a:pt x="4576" y="2592282"/>
                </a:lnTo>
                <a:lnTo>
                  <a:pt x="0" y="2546883"/>
                </a:lnTo>
                <a:lnTo>
                  <a:pt x="0" y="225272"/>
                </a:lnTo>
                <a:close/>
              </a:path>
            </a:pathLst>
          </a:custGeom>
          <a:ln w="9524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object 50">
            <a:extLst>
              <a:ext uri="{FF2B5EF4-FFF2-40B4-BE49-F238E27FC236}">
                <a16:creationId xmlns:a16="http://schemas.microsoft.com/office/drawing/2014/main" id="{6FD9D071-B5BB-5864-6209-AE1990056EEF}"/>
              </a:ext>
            </a:extLst>
          </p:cNvPr>
          <p:cNvSpPr txBox="1"/>
          <p:nvPr/>
        </p:nvSpPr>
        <p:spPr>
          <a:xfrm>
            <a:off x="5594400" y="2571750"/>
            <a:ext cx="1614071" cy="224420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04775" indent="-92075">
              <a:lnSpc>
                <a:spcPct val="100000"/>
              </a:lnSpc>
              <a:buChar char="-"/>
              <a:tabLst>
                <a:tab pos="104775" algn="l"/>
              </a:tabLst>
            </a:pP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ECP et perspectives</a:t>
            </a:r>
            <a:endParaRPr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65" marR="5080">
              <a:lnSpc>
                <a:spcPct val="100000"/>
              </a:lnSpc>
              <a:tabLst>
                <a:tab pos="12700" algn="l"/>
                <a:tab pos="120650" algn="l"/>
              </a:tabLst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urée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max</a:t>
            </a: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</a:t>
            </a:r>
            <a:r>
              <a:rPr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mois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(PO)</a:t>
            </a:r>
          </a:p>
          <a:p>
            <a:pPr marL="104775" indent="-92075">
              <a:lnSpc>
                <a:spcPct val="100000"/>
              </a:lnSpc>
              <a:buChar char="-"/>
              <a:tabLst>
                <a:tab pos="104775" algn="l"/>
              </a:tabLst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passif</a:t>
            </a:r>
          </a:p>
          <a:p>
            <a:pPr marL="13335" marR="6350">
              <a:lnSpc>
                <a:spcPct val="100000"/>
              </a:lnSpc>
              <a:tabLst>
                <a:tab pos="163830" algn="l"/>
              </a:tabLst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</a:t>
            </a:r>
            <a:r>
              <a:rPr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estion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assistée ou totalement administrée par l’AJ</a:t>
            </a:r>
          </a:p>
          <a:p>
            <a:pPr marL="13335">
              <a:lnSpc>
                <a:spcPct val="100000"/>
              </a:lnSpc>
              <a:tabLst>
                <a:tab pos="161925" algn="l"/>
              </a:tabLst>
            </a:pP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</a:t>
            </a:r>
            <a:r>
              <a:rPr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doption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</a:t>
            </a:r>
            <a:r>
              <a:rPr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</a:t>
            </a: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continuation ou 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</a:t>
            </a:r>
            <a:r>
              <a:rPr lang="fr-FR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cession</a:t>
            </a:r>
            <a:endParaRPr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bject 53">
            <a:extLst>
              <a:ext uri="{FF2B5EF4-FFF2-40B4-BE49-F238E27FC236}">
                <a16:creationId xmlns:a16="http://schemas.microsoft.com/office/drawing/2014/main" id="{A93F7031-BD0E-3A84-3923-566F851EA22C}"/>
              </a:ext>
            </a:extLst>
          </p:cNvPr>
          <p:cNvSpPr/>
          <p:nvPr/>
        </p:nvSpPr>
        <p:spPr>
          <a:xfrm>
            <a:off x="7289534" y="2442148"/>
            <a:ext cx="1692000" cy="2635575"/>
          </a:xfrm>
          <a:custGeom>
            <a:avLst/>
            <a:gdLst/>
            <a:ahLst/>
            <a:cxnLst/>
            <a:rect l="l" t="t" r="r" b="b"/>
            <a:pathLst>
              <a:path w="1765300" h="2772410">
                <a:moveTo>
                  <a:pt x="0" y="225272"/>
                </a:moveTo>
                <a:lnTo>
                  <a:pt x="4576" y="179870"/>
                </a:lnTo>
                <a:lnTo>
                  <a:pt x="17703" y="137583"/>
                </a:lnTo>
                <a:lnTo>
                  <a:pt x="38474" y="99317"/>
                </a:lnTo>
                <a:lnTo>
                  <a:pt x="65982" y="65978"/>
                </a:lnTo>
                <a:lnTo>
                  <a:pt x="99322" y="38471"/>
                </a:lnTo>
                <a:lnTo>
                  <a:pt x="137588" y="17702"/>
                </a:lnTo>
                <a:lnTo>
                  <a:pt x="179873" y="4576"/>
                </a:lnTo>
                <a:lnTo>
                  <a:pt x="225272" y="0"/>
                </a:lnTo>
                <a:lnTo>
                  <a:pt x="1539519" y="0"/>
                </a:lnTo>
                <a:lnTo>
                  <a:pt x="1584918" y="4576"/>
                </a:lnTo>
                <a:lnTo>
                  <a:pt x="1627203" y="17702"/>
                </a:lnTo>
                <a:lnTo>
                  <a:pt x="1665469" y="38471"/>
                </a:lnTo>
                <a:lnTo>
                  <a:pt x="1698809" y="65978"/>
                </a:lnTo>
                <a:lnTo>
                  <a:pt x="1726317" y="99317"/>
                </a:lnTo>
                <a:lnTo>
                  <a:pt x="1747088" y="137583"/>
                </a:lnTo>
                <a:lnTo>
                  <a:pt x="1760215" y="179870"/>
                </a:lnTo>
                <a:lnTo>
                  <a:pt x="1764792" y="225272"/>
                </a:lnTo>
                <a:lnTo>
                  <a:pt x="1764792" y="2546883"/>
                </a:lnTo>
                <a:lnTo>
                  <a:pt x="1760215" y="2592282"/>
                </a:lnTo>
                <a:lnTo>
                  <a:pt x="1747088" y="2634567"/>
                </a:lnTo>
                <a:lnTo>
                  <a:pt x="1726317" y="2672833"/>
                </a:lnTo>
                <a:lnTo>
                  <a:pt x="1698809" y="2706173"/>
                </a:lnTo>
                <a:lnTo>
                  <a:pt x="1665469" y="2733681"/>
                </a:lnTo>
                <a:lnTo>
                  <a:pt x="1627203" y="2754452"/>
                </a:lnTo>
                <a:lnTo>
                  <a:pt x="1584918" y="2767579"/>
                </a:lnTo>
                <a:lnTo>
                  <a:pt x="1539519" y="2772156"/>
                </a:lnTo>
                <a:lnTo>
                  <a:pt x="225272" y="2772156"/>
                </a:lnTo>
                <a:lnTo>
                  <a:pt x="179873" y="2767579"/>
                </a:lnTo>
                <a:lnTo>
                  <a:pt x="137588" y="2754452"/>
                </a:lnTo>
                <a:lnTo>
                  <a:pt x="99322" y="2733681"/>
                </a:lnTo>
                <a:lnTo>
                  <a:pt x="65982" y="2706173"/>
                </a:lnTo>
                <a:lnTo>
                  <a:pt x="38474" y="2672833"/>
                </a:lnTo>
                <a:lnTo>
                  <a:pt x="17703" y="2634567"/>
                </a:lnTo>
                <a:lnTo>
                  <a:pt x="4576" y="2592282"/>
                </a:lnTo>
                <a:lnTo>
                  <a:pt x="0" y="2546883"/>
                </a:lnTo>
                <a:lnTo>
                  <a:pt x="0" y="225272"/>
                </a:lnTo>
                <a:close/>
              </a:path>
            </a:pathLst>
          </a:custGeom>
          <a:ln w="9524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bject 54">
            <a:extLst>
              <a:ext uri="{FF2B5EF4-FFF2-40B4-BE49-F238E27FC236}">
                <a16:creationId xmlns:a16="http://schemas.microsoft.com/office/drawing/2014/main" id="{AA44ECBD-47D4-7911-A5D0-438A065A76FC}"/>
              </a:ext>
            </a:extLst>
          </p:cNvPr>
          <p:cNvSpPr txBox="1"/>
          <p:nvPr/>
        </p:nvSpPr>
        <p:spPr>
          <a:xfrm>
            <a:off x="7312652" y="2576004"/>
            <a:ext cx="1664152" cy="1521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54305" algn="l"/>
              </a:tabLst>
            </a:pP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ECP</a:t>
            </a:r>
            <a:r>
              <a:rPr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absence de perspectives</a:t>
            </a:r>
            <a:endParaRPr lang="fr-F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0000"/>
              </a:lnSpc>
              <a:tabLst>
                <a:tab pos="154305" algn="l"/>
              </a:tabLst>
            </a:pPr>
            <a:r>
              <a:rPr lang="fr-FR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</a:t>
            </a:r>
            <a:r>
              <a:rPr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urée</a:t>
            </a:r>
            <a:r>
              <a:rPr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max : 6 mois de </a:t>
            </a:r>
            <a:r>
              <a:rPr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poursuite</a:t>
            </a:r>
            <a:r>
              <a:rPr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d’activité</a:t>
            </a:r>
            <a:endParaRPr lang="fr-FR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700" marR="5080">
              <a:lnSpc>
                <a:spcPct val="100000"/>
              </a:lnSpc>
              <a:tabLst>
                <a:tab pos="139065" algn="l"/>
              </a:tabLst>
            </a:pP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Plan de cession totale ou cession isolée d’actifs</a:t>
            </a:r>
            <a:endParaRPr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4" name="object 59">
            <a:extLst>
              <a:ext uri="{FF2B5EF4-FFF2-40B4-BE49-F238E27FC236}">
                <a16:creationId xmlns:a16="http://schemas.microsoft.com/office/drawing/2014/main" id="{8FADE3D3-9CA0-931E-0FE4-D2EDA9930FF1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351" y="1044464"/>
            <a:ext cx="9128649" cy="522732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05C98AB-7290-7402-4A4F-7BAEDE9BBA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35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622F87E7-8145-95D2-E273-B7DDE51A8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68" y="2151018"/>
            <a:ext cx="7919848" cy="857250"/>
          </a:xfrm>
        </p:spPr>
        <p:txBody>
          <a:bodyPr/>
          <a:lstStyle/>
          <a:p>
            <a:r>
              <a:rPr lang="fr-FR" sz="4400" dirty="0"/>
              <a:t>MERCI POUR VOTRE ATTENTION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33FFE0C-8270-34D4-7D85-C22C5AC227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3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hème Office">
  <a:themeElements>
    <a:clrScheme name="Personnalisée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FF4B49"/>
      </a:accent2>
      <a:accent3>
        <a:srgbClr val="90DF42"/>
      </a:accent3>
      <a:accent4>
        <a:srgbClr val="8064A2"/>
      </a:accent4>
      <a:accent5>
        <a:srgbClr val="4DC3E9"/>
      </a:accent5>
      <a:accent6>
        <a:srgbClr val="FF7A34"/>
      </a:accent6>
      <a:hlink>
        <a:srgbClr val="011D5C"/>
      </a:hlink>
      <a:folHlink>
        <a:srgbClr val="0959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14</TotalTime>
  <Words>309</Words>
  <Application>Microsoft Office PowerPoint</Application>
  <PresentationFormat>Affichage à l'écran (16:9)</PresentationFormat>
  <Paragraphs>61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 Black</vt:lpstr>
      <vt:lpstr>Arial</vt:lpstr>
      <vt:lpstr>Calibri</vt:lpstr>
      <vt:lpstr>1_Thème Office</vt:lpstr>
      <vt:lpstr>Présentation PowerPoint</vt:lpstr>
      <vt:lpstr>ORGANISATION ET INDICATEURS</vt:lpstr>
      <vt:lpstr>PANORAMA DES PROCEDURES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DA SILVA</dc:creator>
  <cp:lastModifiedBy>Bruno DA SILVA</cp:lastModifiedBy>
  <cp:revision>299</cp:revision>
  <cp:lastPrinted>2024-04-09T10:45:25Z</cp:lastPrinted>
  <dcterms:modified xsi:type="dcterms:W3CDTF">2024-04-11T04:17:00Z</dcterms:modified>
</cp:coreProperties>
</file>