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8" r:id="rId2"/>
    <p:sldMasterId id="2147483686" r:id="rId3"/>
    <p:sldMasterId id="2147483698" r:id="rId4"/>
  </p:sldMasterIdLst>
  <p:notesMasterIdLst>
    <p:notesMasterId r:id="rId71"/>
  </p:notesMasterIdLst>
  <p:sldIdLst>
    <p:sldId id="259" r:id="rId5"/>
    <p:sldId id="262" r:id="rId6"/>
    <p:sldId id="265" r:id="rId7"/>
    <p:sldId id="268" r:id="rId8"/>
    <p:sldId id="271" r:id="rId9"/>
    <p:sldId id="274" r:id="rId10"/>
    <p:sldId id="277" r:id="rId11"/>
    <p:sldId id="280" r:id="rId12"/>
    <p:sldId id="283" r:id="rId13"/>
    <p:sldId id="286" r:id="rId14"/>
    <p:sldId id="289" r:id="rId15"/>
    <p:sldId id="292" r:id="rId16"/>
    <p:sldId id="295" r:id="rId17"/>
    <p:sldId id="298" r:id="rId18"/>
    <p:sldId id="301" r:id="rId19"/>
    <p:sldId id="304" r:id="rId20"/>
    <p:sldId id="313" r:id="rId21"/>
    <p:sldId id="316" r:id="rId22"/>
    <p:sldId id="319" r:id="rId23"/>
    <p:sldId id="322" r:id="rId24"/>
    <p:sldId id="325" r:id="rId25"/>
    <p:sldId id="328" r:id="rId26"/>
    <p:sldId id="331" r:id="rId27"/>
    <p:sldId id="334" r:id="rId28"/>
    <p:sldId id="337" r:id="rId29"/>
    <p:sldId id="340" r:id="rId30"/>
    <p:sldId id="343" r:id="rId31"/>
    <p:sldId id="346" r:id="rId32"/>
    <p:sldId id="349" r:id="rId33"/>
    <p:sldId id="352" r:id="rId34"/>
    <p:sldId id="355" r:id="rId35"/>
    <p:sldId id="358" r:id="rId36"/>
    <p:sldId id="361" r:id="rId37"/>
    <p:sldId id="364" r:id="rId38"/>
    <p:sldId id="367" r:id="rId39"/>
    <p:sldId id="370" r:id="rId40"/>
    <p:sldId id="373" r:id="rId41"/>
    <p:sldId id="376" r:id="rId42"/>
    <p:sldId id="379" r:id="rId43"/>
    <p:sldId id="382" r:id="rId44"/>
    <p:sldId id="385" r:id="rId45"/>
    <p:sldId id="388" r:id="rId46"/>
    <p:sldId id="391" r:id="rId47"/>
    <p:sldId id="394" r:id="rId48"/>
    <p:sldId id="397" r:id="rId49"/>
    <p:sldId id="400" r:id="rId50"/>
    <p:sldId id="403" r:id="rId51"/>
    <p:sldId id="406" r:id="rId52"/>
    <p:sldId id="409" r:id="rId53"/>
    <p:sldId id="412" r:id="rId54"/>
    <p:sldId id="415" r:id="rId55"/>
    <p:sldId id="418" r:id="rId56"/>
    <p:sldId id="421" r:id="rId57"/>
    <p:sldId id="424" r:id="rId58"/>
    <p:sldId id="427" r:id="rId59"/>
    <p:sldId id="430" r:id="rId60"/>
    <p:sldId id="433" r:id="rId61"/>
    <p:sldId id="436" r:id="rId62"/>
    <p:sldId id="439" r:id="rId63"/>
    <p:sldId id="442" r:id="rId64"/>
    <p:sldId id="445" r:id="rId65"/>
    <p:sldId id="448" r:id="rId66"/>
    <p:sldId id="451" r:id="rId67"/>
    <p:sldId id="454" r:id="rId68"/>
    <p:sldId id="457" r:id="rId69"/>
    <p:sldId id="460" r:id="rId70"/>
  </p:sldIdLst>
  <p:sldSz cx="9144000" cy="5143500" type="screen16x9"/>
  <p:notesSz cx="6858000" cy="9144000"/>
  <p:custDataLst>
    <p:tags r:id="rId7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0"/>
    <p:restoredTop sz="0"/>
  </p:normalViewPr>
  <p:slideViewPr>
    <p:cSldViewPr>
      <p:cViewPr varScale="1">
        <p:scale>
          <a:sx n="150" d="100"/>
          <a:sy n="150" d="100"/>
        </p:scale>
        <p:origin x="456" y="108"/>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ags" Target="tags/tag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notesMaster" Target="notesMasters/notesMaster1.xml"/><Relationship Id="rId2" Type="http://schemas.openxmlformats.org/officeDocument/2006/relationships/slideMaster" Target="slideMasters/slideMaster2.xml"/><Relationship Id="rId29" Type="http://schemas.openxmlformats.org/officeDocument/2006/relationships/slide" Target="slides/slide2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non VIALLET" userId="9692a555-7c23-45b1-96fd-97b0f4982f72" providerId="ADAL" clId="{2A9B7447-AE5C-42B6-97DE-9862D0F09868}"/>
    <pc:docChg chg="delSld">
      <pc:chgData name="Manon VIALLET" userId="9692a555-7c23-45b1-96fd-97b0f4982f72" providerId="ADAL" clId="{2A9B7447-AE5C-42B6-97DE-9862D0F09868}" dt="2024-02-08T11:24:23.068" v="1" actId="2696"/>
      <pc:docMkLst>
        <pc:docMk/>
      </pc:docMkLst>
      <pc:sldChg chg="del">
        <pc:chgData name="Manon VIALLET" userId="9692a555-7c23-45b1-96fd-97b0f4982f72" providerId="ADAL" clId="{2A9B7447-AE5C-42B6-97DE-9862D0F09868}" dt="2024-02-08T11:24:23.068" v="1" actId="2696"/>
        <pc:sldMkLst>
          <pc:docMk/>
          <pc:sldMk cId="1747898127" sldId="307"/>
        </pc:sldMkLst>
      </pc:sldChg>
      <pc:sldChg chg="del">
        <pc:chgData name="Manon VIALLET" userId="9692a555-7c23-45b1-96fd-97b0f4982f72" providerId="ADAL" clId="{2A9B7447-AE5C-42B6-97DE-9862D0F09868}" dt="2024-02-08T11:24:20.450" v="0" actId="2696"/>
        <pc:sldMkLst>
          <pc:docMk/>
          <pc:sldMk cId="2174832491" sldId="31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9CA3DA-B659-CC4A-9862-85353F270677}" type="datetimeFigureOut">
              <a:rPr lang="fr-FR" smtClean="0"/>
              <a:t>08/02/2024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2F9CD7-55FD-1147-85A2-AD2FA3F08424}" type="slidenum">
              <a:rPr lang="fr-FR" smtClean="0"/>
              <a:t>‹N°›</a:t>
            </a:fld>
            <a:endParaRPr lang="fr-FR"/>
          </a:p>
        </p:txBody>
      </p:sp>
    </p:spTree>
    <p:extLst>
      <p:ext uri="{BB962C8B-B14F-4D97-AF65-F5344CB8AC3E}">
        <p14:creationId xmlns:p14="http://schemas.microsoft.com/office/powerpoint/2010/main" val="1380803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ct val="0"/>
              </a:spcBef>
              <a:spcAft>
                <a:spcPct val="0"/>
              </a:spcAft>
              <a:buClrTx/>
              <a:buSzTx/>
              <a:buFontTx/>
              <a:buNone/>
              <a:defRPr/>
            </a:pPr>
            <a:fld id="{892F9CD7-55FD-1147-85A2-AD2FA3F08424}"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ct val="0"/>
                </a:spcBef>
                <a:spcAft>
                  <a:spcPct val="0"/>
                </a:spcAft>
                <a:buClrTx/>
                <a:buSzTx/>
                <a:buFontTx/>
                <a:buNone/>
                <a:defRPr/>
              </a:pPr>
              <a:t>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09603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ct val="0"/>
              </a:spcBef>
              <a:spcAft>
                <a:spcPct val="0"/>
              </a:spcAft>
              <a:buClrTx/>
              <a:buSzTx/>
              <a:buFontTx/>
              <a:buNone/>
              <a:defRPr/>
            </a:pPr>
            <a:fld id="{892F9CD7-55FD-1147-85A2-AD2FA3F08424}"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ct val="0"/>
                </a:spcBef>
                <a:spcAft>
                  <a:spcPct val="0"/>
                </a:spcAft>
                <a:buClrTx/>
                <a:buSzTx/>
                <a:buFontTx/>
                <a:buNone/>
                <a:defRPr/>
              </a:pPr>
              <a:t>17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906328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fr-FR" sz="1200">
                <a:solidFill>
                  <a:srgbClr val="111111"/>
                </a:solidFill>
                <a:highlight>
                  <a:srgbClr val="FFFF00"/>
                </a:highlight>
                <a:latin typeface="Roboto" panose="02000000000000000000" pitchFamily="2" charset="0"/>
                <a:ea typeface="Times New Roman" panose="02020603050405020304" pitchFamily="18" charset="0"/>
              </a:rPr>
              <a:t>Directive (UE) 2022/2523, éclairée par le modèle de règles de l’OCDE et les commentaires du Cadre inclusif de l’OCDE/G20.</a:t>
            </a:r>
            <a:endParaRPr lang="fr-FR" sz="1200">
              <a:solidFill>
                <a:srgbClr val="111111"/>
              </a:solidFill>
              <a:effectLst/>
              <a:highlight>
                <a:srgbClr val="FFFF00"/>
              </a:highlight>
              <a:latin typeface="Calibri" panose="020F0502020204030204" pitchFamily="34" charset="0"/>
              <a:ea typeface="Calibri" panose="020F0502020204030204" pitchFamily="34" charset="0"/>
            </a:endParaRPr>
          </a:p>
          <a:p>
            <a:endParaRPr lang="fr-FR"/>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ct val="0"/>
              </a:spcBef>
              <a:spcAft>
                <a:spcPct val="0"/>
              </a:spcAft>
              <a:buClrTx/>
              <a:buSzTx/>
              <a:buFontTx/>
              <a:buNone/>
              <a:defRPr/>
            </a:pPr>
            <a:fld id="{892F9CD7-55FD-1147-85A2-AD2FA3F08424}"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ct val="0"/>
                </a:spcBef>
                <a:spcAft>
                  <a:spcPct val="0"/>
                </a:spcAft>
                <a:buClrTx/>
                <a:buSzTx/>
                <a:buFontTx/>
                <a:buNone/>
                <a:defRPr/>
              </a:pPr>
              <a:t>18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332862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07000"/>
              </a:lnSpc>
              <a:spcAft>
                <a:spcPts val="800"/>
              </a:spcAft>
            </a:pPr>
            <a:endParaRPr lang="fr-FR" sz="18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892F9CD7-55FD-1147-85A2-AD2FA3F08424}" type="slidenum">
              <a:rPr lang="fr-FR" smtClean="0"/>
              <a:t>20</a:t>
            </a:fld>
            <a:endParaRPr lang="fr-FR"/>
          </a:p>
        </p:txBody>
      </p:sp>
    </p:spTree>
    <p:extLst>
      <p:ext uri="{BB962C8B-B14F-4D97-AF65-F5344CB8AC3E}">
        <p14:creationId xmlns:p14="http://schemas.microsoft.com/office/powerpoint/2010/main" val="507385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ct val="0"/>
              </a:spcBef>
              <a:spcAft>
                <a:spcPct val="0"/>
              </a:spcAft>
              <a:buClrTx/>
              <a:buSzTx/>
              <a:buFontTx/>
              <a:buNone/>
              <a:defRPr/>
            </a:pPr>
            <a:fld id="{892F9CD7-55FD-1147-85A2-AD2FA3F08424}"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ct val="0"/>
                </a:spcBef>
                <a:spcAft>
                  <a:spcPct val="0"/>
                </a:spcAft>
                <a:buClrTx/>
                <a:buSzTx/>
                <a:buFontTx/>
                <a:buNone/>
                <a:defRPr/>
              </a:pPr>
              <a:t>21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034134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92F9CD7-55FD-1147-85A2-AD2FA3F08424}" type="slidenum">
              <a:rPr lang="fr-FR" smtClean="0"/>
              <a:t>22</a:t>
            </a:fld>
            <a:endParaRPr lang="fr-FR"/>
          </a:p>
        </p:txBody>
      </p:sp>
    </p:spTree>
    <p:extLst>
      <p:ext uri="{BB962C8B-B14F-4D97-AF65-F5344CB8AC3E}">
        <p14:creationId xmlns:p14="http://schemas.microsoft.com/office/powerpoint/2010/main" val="21942947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ct val="0"/>
              </a:spcBef>
              <a:spcAft>
                <a:spcPct val="0"/>
              </a:spcAft>
              <a:buClrTx/>
              <a:buSzTx/>
              <a:buFontTx/>
              <a:buNone/>
              <a:defRPr/>
            </a:pPr>
            <a:fld id="{892F9CD7-55FD-1147-85A2-AD2FA3F08424}"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ct val="0"/>
                </a:spcBef>
                <a:spcAft>
                  <a:spcPct val="0"/>
                </a:spcAft>
                <a:buClrTx/>
                <a:buSzTx/>
                <a:buFontTx/>
                <a:buNone/>
                <a:defRPr/>
              </a:pPr>
              <a:t>23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313812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92F9CD7-55FD-1147-85A2-AD2FA3F08424}" type="slidenum">
              <a:rPr lang="fr-FR" smtClean="0"/>
              <a:t>24</a:t>
            </a:fld>
            <a:endParaRPr lang="fr-FR"/>
          </a:p>
        </p:txBody>
      </p:sp>
    </p:spTree>
    <p:extLst>
      <p:ext uri="{BB962C8B-B14F-4D97-AF65-F5344CB8AC3E}">
        <p14:creationId xmlns:p14="http://schemas.microsoft.com/office/powerpoint/2010/main" val="25183790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ct val="0"/>
              </a:spcBef>
              <a:spcAft>
                <a:spcPct val="0"/>
              </a:spcAft>
              <a:buClrTx/>
              <a:buSzTx/>
              <a:buFontTx/>
              <a:buNone/>
              <a:defRPr/>
            </a:pPr>
            <a:fld id="{892F9CD7-55FD-1147-85A2-AD2FA3F08424}"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ct val="0"/>
                </a:spcBef>
                <a:spcAft>
                  <a:spcPct val="0"/>
                </a:spcAft>
                <a:buClrTx/>
                <a:buSzTx/>
                <a:buFontTx/>
                <a:buNone/>
                <a:defRPr/>
              </a:pPr>
              <a:t>25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128233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ct val="0"/>
              </a:spcBef>
              <a:spcAft>
                <a:spcPct val="0"/>
              </a:spcAft>
              <a:buClrTx/>
              <a:buSzTx/>
              <a:buFontTx/>
              <a:buNone/>
              <a:defRPr/>
            </a:pPr>
            <a:fld id="{892F9CD7-55FD-1147-85A2-AD2FA3F08424}"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ct val="0"/>
                </a:spcBef>
                <a:spcAft>
                  <a:spcPct val="0"/>
                </a:spcAft>
                <a:buClrTx/>
                <a:buSzTx/>
                <a:buFontTx/>
                <a:buNone/>
                <a:defRPr/>
              </a:pPr>
              <a:t>27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063900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ct val="0"/>
              </a:spcBef>
              <a:spcAft>
                <a:spcPct val="0"/>
              </a:spcAft>
              <a:buClrTx/>
              <a:buSzTx/>
              <a:buFontTx/>
              <a:buNone/>
              <a:defRPr/>
            </a:pPr>
            <a:fld id="{892F9CD7-55FD-1147-85A2-AD2FA3F08424}"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ct val="0"/>
                </a:spcBef>
                <a:spcAft>
                  <a:spcPct val="0"/>
                </a:spcAft>
                <a:buClrTx/>
                <a:buSzTx/>
                <a:buFontTx/>
                <a:buNone/>
                <a:defRPr/>
              </a:pPr>
              <a:t>28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7428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ct val="0"/>
              </a:spcBef>
              <a:spcAft>
                <a:spcPct val="0"/>
              </a:spcAft>
              <a:buClrTx/>
              <a:buSzTx/>
              <a:buFontTx/>
              <a:buNone/>
              <a:defRPr/>
            </a:pPr>
            <a:fld id="{892F9CD7-55FD-1147-85A2-AD2FA3F08424}"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ct val="0"/>
                </a:spcBef>
                <a:spcAft>
                  <a:spcPct val="0"/>
                </a:spcAft>
                <a:buClrTx/>
                <a:buSzTx/>
                <a:buFontTx/>
                <a:buNone/>
                <a:defRPr/>
              </a:pPr>
              <a:t>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17178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Au 1</a:t>
            </a:r>
            <a:r>
              <a:rPr lang="fr-FR" baseline="30000"/>
              <a:t>er</a:t>
            </a:r>
            <a:r>
              <a:rPr lang="fr-FR"/>
              <a:t> janvier 2024 la métropole de Lyon comprend 58 communes</a:t>
            </a:r>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ct val="0"/>
              </a:spcBef>
              <a:spcAft>
                <a:spcPct val="0"/>
              </a:spcAft>
              <a:buClrTx/>
              <a:buSzTx/>
              <a:buFontTx/>
              <a:buNone/>
              <a:defRPr/>
            </a:pPr>
            <a:fld id="{892F9CD7-55FD-1147-85A2-AD2FA3F08424}"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ct val="0"/>
                </a:spcBef>
                <a:spcAft>
                  <a:spcPct val="0"/>
                </a:spcAft>
                <a:buClrTx/>
                <a:buSzTx/>
                <a:buFontTx/>
                <a:buNone/>
                <a:defRPr/>
              </a:pPr>
              <a:t>29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336353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ct val="0"/>
              </a:spcBef>
              <a:spcAft>
                <a:spcPct val="0"/>
              </a:spcAft>
              <a:buClrTx/>
              <a:buSzTx/>
              <a:buFontTx/>
              <a:buNone/>
              <a:defRPr/>
            </a:pPr>
            <a:fld id="{892F9CD7-55FD-1147-85A2-AD2FA3F08424}"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ct val="0"/>
                </a:spcBef>
                <a:spcAft>
                  <a:spcPct val="0"/>
                </a:spcAft>
                <a:buClrTx/>
                <a:buSzTx/>
                <a:buFontTx/>
                <a:buNone/>
                <a:defRPr/>
              </a:pPr>
              <a:t>30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6605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07000"/>
              </a:lnSpc>
              <a:spcAft>
                <a:spcPts val="800"/>
              </a:spcAft>
            </a:pPr>
            <a:endParaRPr lang="fr-FR" sz="18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892F9CD7-55FD-1147-85A2-AD2FA3F08424}" type="slidenum">
              <a:rPr lang="fr-FR" smtClean="0"/>
              <a:t>10</a:t>
            </a:fld>
            <a:endParaRPr lang="fr-FR"/>
          </a:p>
        </p:txBody>
      </p:sp>
    </p:spTree>
    <p:extLst>
      <p:ext uri="{BB962C8B-B14F-4D97-AF65-F5344CB8AC3E}">
        <p14:creationId xmlns:p14="http://schemas.microsoft.com/office/powerpoint/2010/main" val="3465263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7D3BD2-7C5F-D475-0951-B2EDEA52143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95E5680-2AA8-6C4B-F021-F92564C9DFDC}"/>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69FA6143-4E11-977D-AED2-BDCEABF1FAD9}"/>
              </a:ext>
            </a:extLst>
          </p:cNvPr>
          <p:cNvSpPr>
            <a:spLocks noGrp="1"/>
          </p:cNvSpPr>
          <p:nvPr>
            <p:ph type="body" idx="1"/>
          </p:nvPr>
        </p:nvSpPr>
        <p:spPr/>
        <p:txBody>
          <a:bodyPr/>
          <a:lstStyle/>
          <a:p>
            <a:pPr>
              <a:lnSpc>
                <a:spcPct val="107000"/>
              </a:lnSpc>
              <a:spcAft>
                <a:spcPts val="800"/>
              </a:spcAft>
            </a:pPr>
            <a:endParaRPr lang="fr-FR" sz="18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a:extLst>
              <a:ext uri="{FF2B5EF4-FFF2-40B4-BE49-F238E27FC236}">
                <a16:creationId xmlns:a16="http://schemas.microsoft.com/office/drawing/2014/main" id="{8F564128-A2C7-6791-0E66-151E75E031A0}"/>
              </a:ext>
            </a:extLst>
          </p:cNvPr>
          <p:cNvSpPr>
            <a:spLocks noGrp="1"/>
          </p:cNvSpPr>
          <p:nvPr>
            <p:ph type="sldNum" sz="quarter" idx="5"/>
          </p:nvPr>
        </p:nvSpPr>
        <p:spPr/>
        <p:txBody>
          <a:bodyPr/>
          <a:lstStyle/>
          <a:p>
            <a:fld id="{892F9CD7-55FD-1147-85A2-AD2FA3F08424}" type="slidenum">
              <a:rPr lang="fr-FR" smtClean="0"/>
              <a:t>11</a:t>
            </a:fld>
            <a:endParaRPr lang="fr-FR"/>
          </a:p>
        </p:txBody>
      </p:sp>
    </p:spTree>
    <p:extLst>
      <p:ext uri="{BB962C8B-B14F-4D97-AF65-F5344CB8AC3E}">
        <p14:creationId xmlns:p14="http://schemas.microsoft.com/office/powerpoint/2010/main" val="42879233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AN : avait prévu 31 décembre 2027</a:t>
            </a:r>
          </a:p>
          <a:p>
            <a:r>
              <a:rPr lang="fr-FR"/>
              <a:t>Sénat (Husson) : ramène à 2026 avec avis favorable du GV. </a:t>
            </a:r>
          </a:p>
          <a:p>
            <a:endParaRPr lang="fr-FR"/>
          </a:p>
          <a:p>
            <a:r>
              <a:rPr lang="fr-FR"/>
              <a:t>Pour rappel 39 decies F : </a:t>
            </a:r>
            <a:r>
              <a:rPr lang="fr-FR" b="0" i="0">
                <a:solidFill>
                  <a:srgbClr val="000000"/>
                </a:solidFill>
                <a:effectLst/>
                <a:latin typeface="sourcesanspro"/>
              </a:rPr>
              <a:t>la déduction est répartie linéairement sur la durée normale d'utilisation des biens.</a:t>
            </a:r>
          </a:p>
          <a:p>
            <a:endParaRPr lang="fr-FR" b="0" i="0">
              <a:solidFill>
                <a:srgbClr val="000000"/>
              </a:solidFill>
              <a:effectLst/>
              <a:latin typeface="sourcesanspro"/>
            </a:endParaRPr>
          </a:p>
          <a:p>
            <a:r>
              <a:rPr lang="fr-FR" b="1" i="0">
                <a:solidFill>
                  <a:srgbClr val="000000"/>
                </a:solidFill>
                <a:effectLst/>
                <a:latin typeface="sourcesanspro"/>
              </a:rPr>
              <a:t>Pour rappel amendement AN (5 octies) :</a:t>
            </a:r>
          </a:p>
          <a:p>
            <a:pPr algn="just"/>
            <a:r>
              <a:rPr lang="fr-FR" b="1">
                <a:effectLst/>
                <a:latin typeface="Lato-Regular"/>
              </a:rPr>
              <a:t>Afin d’accompagner, de manière transitoire, les entreprises affectées par la suppression progressive du tarif réduit applicable au gazole non routier (GNR) initialement prévue à compter de 2020, deux dispositifs de déductions exceptionnelles du résultat imposable ont été prévus.</a:t>
            </a:r>
          </a:p>
          <a:p>
            <a:pPr algn="just"/>
            <a:r>
              <a:rPr lang="fr-FR" b="0">
                <a:effectLst/>
                <a:latin typeface="Lato-Regular"/>
              </a:rPr>
              <a:t>Le premier dispositif, applicable entre le 1er janvier 2020 et le 31 décembre 2022 visait à favoriser l’acquisition d’engins non routiers utilisant des carburants alternatifs par les entreprises de bâtiment et travaux publics, à celles produisant des substances minérales solides, aux exploitants aéroportuaires ainsi qu'aux exploitants de remontées mécaniques et de domaines skiables.</a:t>
            </a:r>
          </a:p>
          <a:p>
            <a:pPr algn="just"/>
            <a:r>
              <a:rPr lang="fr-FR" b="0">
                <a:effectLst/>
                <a:latin typeface="Lato-Regular"/>
              </a:rPr>
              <a:t>Le second dispositif, visait les seules entreprises de bâtiment et travaux publics, lorsqu’elles acquièrent certains engins non routiers en remplacement de matériels de plus de cinq ans qu'elles utilisaient pour le même usage.</a:t>
            </a:r>
          </a:p>
          <a:p>
            <a:pPr algn="just"/>
            <a:r>
              <a:rPr lang="fr-FR" b="0">
                <a:effectLst/>
                <a:latin typeface="Lato-Regular"/>
              </a:rPr>
              <a:t>Afin d’accompagner les entreprises affectées par la trajectoire d’augmentation progressive des tarifs du GNR prévue par le présent projet de loi de finances et de soutenir leurs investissements dans des engins de substitution utilisant des carburants alternatifs plus respectueux de l’environnement, le présent amendement prévoit de réintroduire les deux déductions exceptionnelles pour les acquisitions réalisées à compter du 1er janvier 2024 et jusqu’au 31 décembre 2027.</a:t>
            </a:r>
          </a:p>
          <a:p>
            <a:pPr algn="just"/>
            <a:endParaRPr lang="fr-FR" b="0">
              <a:effectLst/>
              <a:latin typeface="Lato-Regular"/>
            </a:endParaRPr>
          </a:p>
          <a:p>
            <a:pPr algn="just"/>
            <a:r>
              <a:rPr lang="fr-FR" b="1">
                <a:effectLst/>
                <a:latin typeface="Lato-Regular"/>
              </a:rPr>
              <a:t>A noter aussi : aménagement de la déduction pour les équipements permettant aux navires et aux bateaux de transport de marchandises ou de passagers d'utiliser des énergies propres</a:t>
            </a:r>
          </a:p>
          <a:p>
            <a:pPr algn="just"/>
            <a:r>
              <a:rPr lang="fr-FR" b="1">
                <a:effectLst/>
                <a:latin typeface="Lato-Regular"/>
              </a:rPr>
              <a:t>Amendement Gvt (AN)</a:t>
            </a:r>
          </a:p>
          <a:p>
            <a:pPr algn="just"/>
            <a:r>
              <a:rPr lang="fr-FR" b="0">
                <a:effectLst/>
                <a:latin typeface="Lato-Regular"/>
              </a:rPr>
              <a:t>L'article 39 decies C du code général des impôts prévoit un dispositif de déduction exceptionnelle au profit des entreprises soumises à l’impôt sur les sociétés ou à l'impôt sur le revenu selon un régime réel d'imposition, qui investissent dans des équipements permettant aux navires et aux bateaux de transport de marchandises ou de passagers d'utiliser des énergies propres.</a:t>
            </a:r>
          </a:p>
          <a:p>
            <a:pPr algn="l"/>
            <a:r>
              <a:rPr lang="fr-FR" b="0">
                <a:effectLst/>
                <a:latin typeface="Lato-Regular"/>
              </a:rPr>
              <a:t>L’objectif du dispositif est d’inciter les entreprises de transport maritime et fluvial à s’engager dans la transition écologique à l’occasion du renouvellement progressif de leur flotte.</a:t>
            </a:r>
          </a:p>
          <a:p>
            <a:pPr algn="l"/>
            <a:r>
              <a:rPr lang="fr-FR" b="1">
                <a:effectLst/>
                <a:latin typeface="Lato-Regular"/>
              </a:rPr>
              <a:t>En raison de son caractère sélectif, et afin de garantir la conformité du dispositif à la réglementation européenne en matière d'aides d’État, </a:t>
            </a:r>
            <a:r>
              <a:rPr lang="fr-FR" b="0">
                <a:effectLst/>
                <a:latin typeface="Lato-Regular"/>
              </a:rPr>
              <a:t>le bénéfice de la déduction exceptionnelle prévue à l’article 39 decies C du CGI est subordonné au respect de l'article 36 du règlement (UE) n° 651/2014 de la Commission du 17 juin 2014 déclarant certaines catégories d'aides compatibles avec le marché intérieur en application des articles 107 et 108 du traité.</a:t>
            </a:r>
          </a:p>
          <a:p>
            <a:pPr algn="l"/>
            <a:r>
              <a:rPr lang="fr-FR" b="0">
                <a:effectLst/>
                <a:latin typeface="Lato-Regular"/>
              </a:rPr>
              <a:t>La Commission européenne a adopté le 23 juin 2023 le règlement n° 2023/1315 qui porte une modification ciblée du règlement général d'exemption par catégorie (règlement (UE) n° 651/2014 du 17 juin 2014 précité – « RGEC ») afin de faciliter, de simplifier et d'accélérer le soutien à la transition écologique et numérique de l'Union européenne.</a:t>
            </a:r>
          </a:p>
          <a:p>
            <a:pPr algn="l"/>
            <a:r>
              <a:rPr lang="fr-FR" b="1">
                <a:effectLst/>
                <a:latin typeface="Lato-Regular"/>
              </a:rPr>
              <a:t>Le règlement est entré en vigueur le 1er juillet 2023. </a:t>
            </a:r>
            <a:r>
              <a:rPr lang="fr-FR" b="0">
                <a:effectLst/>
                <a:latin typeface="Lato-Regular"/>
              </a:rPr>
              <a:t>Conformément aux dispositions de l'article 58 du RGEC, les régimes exemptés de notification sur le fondement de ce règlement doivent être mis en conformité dans les 6 mois suivant l’entrée en vigueur du règlement (soit au 1er janvier 2024), sous peine de perdre le bénéfice de l’exemption.</a:t>
            </a:r>
          </a:p>
          <a:p>
            <a:pPr algn="l"/>
            <a:r>
              <a:rPr lang="fr-FR" b="0">
                <a:effectLst/>
                <a:latin typeface="Lato-Regular"/>
              </a:rPr>
              <a:t>Un ajustement du dispositif de déduction exceptionnelle au profit des entreprises qui investissent dans des équipements permettant aux navires et aux bateaux de transport de marchandises ou de passagers d'utiliser des énergies propres, aujourd’hui subordonné au respect de l'article 36 du RGEC relatif aux « aides à l'investissement permettant aux entreprises d'aller au-delà des normes de protection environnementale de l'Union ou d'augmenter le niveau de protection de l'environnement en l'absence de normes de l'Union », est donc nécessaire pour assurer sa conformité au droit de l’Union européenne.</a:t>
            </a:r>
          </a:p>
          <a:p>
            <a:pPr algn="l"/>
            <a:r>
              <a:rPr lang="fr-FR" b="0">
                <a:effectLst/>
                <a:latin typeface="Lato-Regular"/>
              </a:rPr>
              <a:t>Dans sa version modifiée, l’article 36 du RGEC prévoit que ce dernier « ne s’applique pas aux mesures pour lesquelles des règles plus spécifiques sont énoncées aux articles 36 bis, 36 ter et 38 à 48 ». À cet égard, l’article 36 ter du RGEC modifié vise à encadrer les aides à l’investissement en faveur de l’acquisition de véhicules propres ou de véhicules à émission nulle, notamment pour le transport maritime et fluvial.</a:t>
            </a:r>
          </a:p>
          <a:p>
            <a:pPr algn="l"/>
            <a:r>
              <a:rPr lang="fr-FR" b="1">
                <a:effectLst/>
                <a:latin typeface="Lato-Regular"/>
              </a:rPr>
              <a:t>Ainsi, afin de tenir compte de cette évolution de la réglementation européenne applicable en matière d’aides d’Etat, et de garantir la compatibilité du dispositif avec le droit de l’Union, le présent amendement :</a:t>
            </a:r>
          </a:p>
          <a:p>
            <a:pPr algn="l"/>
            <a:r>
              <a:rPr lang="fr-FR" b="0">
                <a:effectLst/>
                <a:latin typeface="Lato-Regular"/>
              </a:rPr>
              <a:t>- place pour l’avenir le dispositif sous l’article 36 ter du RGEC modifié, qui constitue désormais l’encadrement le plus adapté au présent mécanisme de déduction exceptionnelle ;</a:t>
            </a:r>
          </a:p>
          <a:p>
            <a:pPr algn="l"/>
            <a:r>
              <a:rPr lang="fr-FR" b="0">
                <a:effectLst/>
                <a:latin typeface="Lato-Regular"/>
              </a:rPr>
              <a:t>- aménage en conséquence les paramètres du dispositif afin de se conformer au nouvel encadrement prévu à l’article 36 ter précité (notamment s’agissant du périmètre des équipements éligibles, des taux de déduction applicables, ainsi que des conditions que doivent respecter les navires ou bateaux concernés en vue de bénéficier de la déduction). </a:t>
            </a:r>
            <a:r>
              <a:rPr lang="fr-FR" b="1">
                <a:effectLst/>
                <a:latin typeface="Lato-Regular"/>
              </a:rPr>
              <a:t>À cet égard, sont désormais concernés par le dispositif de déduction les navires ou bateaux à émission nulle et les navires ou bateaux fonctionnant, au moins partiellement, à partir d’une énergie propulsive décarbonée et respectant les critères prévus au 102 septies de l’article 2 du RGEC, permettant ainsi de les qualifier de « véhicules propres ».</a:t>
            </a:r>
          </a:p>
          <a:p>
            <a:pPr algn="l"/>
            <a:r>
              <a:rPr lang="fr-FR" b="0">
                <a:effectLst/>
                <a:latin typeface="Lato-Regular"/>
              </a:rPr>
              <a:t>Le dispositif ainsi modifié sera applicable aux équipements acquis à compter du 1er janvier 2024 et jusqu'au 31 décembre 2024. </a:t>
            </a:r>
            <a:r>
              <a:rPr lang="fr-FR" b="1">
                <a:effectLst/>
                <a:latin typeface="Lato-Regular"/>
              </a:rPr>
              <a:t>Toutefois, les déductions exceptionnelles résiduelles résultant de contrats d’acquisition ou de location conclus au plus tard le 31 décembre 2023 demeurent régies par les dispositions de l’article 39 decies C du CGI applicables à cette date.</a:t>
            </a:r>
          </a:p>
        </p:txBody>
      </p:sp>
      <p:sp>
        <p:nvSpPr>
          <p:cNvPr id="4" name="Espace réservé du numéro de diapositive 3"/>
          <p:cNvSpPr>
            <a:spLocks noGrp="1"/>
          </p:cNvSpPr>
          <p:nvPr>
            <p:ph type="sldNum" sz="quarter" idx="5"/>
          </p:nvPr>
        </p:nvSpPr>
        <p:spPr/>
        <p:txBody>
          <a:bodyPr/>
          <a:lstStyle/>
          <a:p>
            <a:fld id="{892F9CD7-55FD-1147-85A2-AD2FA3F08424}" type="slidenum">
              <a:rPr lang="fr-FR" smtClean="0"/>
              <a:t>12</a:t>
            </a:fld>
            <a:endParaRPr lang="fr-FR"/>
          </a:p>
        </p:txBody>
      </p:sp>
    </p:spTree>
    <p:extLst>
      <p:ext uri="{BB962C8B-B14F-4D97-AF65-F5344CB8AC3E}">
        <p14:creationId xmlns:p14="http://schemas.microsoft.com/office/powerpoint/2010/main" val="28216212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Noté ça ne fonctionne pas pour les véhicules de chantier.</a:t>
            </a:r>
          </a:p>
          <a:p>
            <a:endParaRPr lang="fr-FR"/>
          </a:p>
          <a:p>
            <a:r>
              <a:rPr lang="fr-FR" b="0" i="0">
                <a:solidFill>
                  <a:srgbClr val="000000"/>
                </a:solidFill>
                <a:effectLst/>
                <a:latin typeface="sourcesanspro"/>
              </a:rPr>
              <a:t>Pour appel : la déduction du 39 decies A est répartie linéairement sur la durée normale d'utilisation des biens.</a:t>
            </a:r>
            <a:endParaRPr lang="fr-FR"/>
          </a:p>
          <a:p>
            <a:endParaRPr lang="fr-FR"/>
          </a:p>
          <a:p>
            <a:pPr marL="444500" indent="-285750" algn="just">
              <a:lnSpc>
                <a:spcPct val="100000"/>
              </a:lnSpc>
              <a:spcAft>
                <a:spcPts val="600"/>
              </a:spcAft>
              <a:buClr>
                <a:schemeClr val="bg1"/>
              </a:buClr>
              <a:buSzPct val="60000"/>
              <a:buFont typeface="Franklin Gothic Book" panose="020B0503020102020204" pitchFamily="34" charset="0"/>
              <a:buChar char="►"/>
            </a:pPr>
            <a:r>
              <a:rPr lang="fr-FR" sz="1200"/>
              <a:t>Amendement AN (complété au Sénat avec avis favorable Gouvernement) : étend le dispositif de suramortissement au « </a:t>
            </a:r>
            <a:r>
              <a:rPr lang="fr-FR" sz="1200" b="1">
                <a:solidFill>
                  <a:srgbClr val="00B0F0"/>
                </a:solidFill>
              </a:rPr>
              <a:t>rétrofit</a:t>
            </a:r>
            <a:r>
              <a:rPr lang="fr-FR" sz="1200"/>
              <a:t> » soit la conversion d’un véhicule thermique déjà en service en véhicule électrique à batterie ou à pile à combustible à hydrogène. </a:t>
            </a:r>
          </a:p>
          <a:p>
            <a:pPr marL="444500" indent="-285750" algn="just">
              <a:lnSpc>
                <a:spcPct val="100000"/>
              </a:lnSpc>
              <a:spcAft>
                <a:spcPts val="600"/>
              </a:spcAft>
              <a:buClr>
                <a:schemeClr val="bg1"/>
              </a:buClr>
              <a:buSzPct val="60000"/>
              <a:buFont typeface="Franklin Gothic Book" panose="020B0503020102020204" pitchFamily="34" charset="0"/>
              <a:buChar char="►"/>
            </a:pPr>
            <a:r>
              <a:rPr lang="fr-FR" sz="1200"/>
              <a:t>Déduction assise sur le coût de la transformation des véhicules affectés à leurs activités avec taux de déduction renforcés (70%, 60% et 50%)</a:t>
            </a:r>
          </a:p>
          <a:p>
            <a:pPr marL="444500" indent="-285750" algn="just">
              <a:lnSpc>
                <a:spcPct val="100000"/>
              </a:lnSpc>
              <a:spcAft>
                <a:spcPts val="600"/>
              </a:spcAft>
              <a:buClr>
                <a:schemeClr val="bg1"/>
              </a:buClr>
              <a:buSzPct val="60000"/>
              <a:buFont typeface="Franklin Gothic Book" panose="020B0503020102020204" pitchFamily="34" charset="0"/>
              <a:buChar char="►"/>
            </a:pPr>
            <a:r>
              <a:rPr lang="fr-FR" sz="1200"/>
              <a:t>Ce droit à déduction s’applique aux véhicules lourds dont la transformation est intervenue entre </a:t>
            </a:r>
            <a:r>
              <a:rPr lang="fr-FR" sz="1200" b="1">
                <a:solidFill>
                  <a:srgbClr val="00B0F0"/>
                </a:solidFill>
              </a:rPr>
              <a:t>le 1</a:t>
            </a:r>
            <a:r>
              <a:rPr lang="fr-FR" sz="1200" b="1" baseline="30000">
                <a:solidFill>
                  <a:srgbClr val="00B0F0"/>
                </a:solidFill>
              </a:rPr>
              <a:t>er</a:t>
            </a:r>
            <a:r>
              <a:rPr lang="fr-FR" sz="1200" b="1">
                <a:solidFill>
                  <a:srgbClr val="00B0F0"/>
                </a:solidFill>
              </a:rPr>
              <a:t> janvier 2024 et le 31 décembre 2030 </a:t>
            </a:r>
            <a:r>
              <a:rPr lang="fr-FR" sz="1200"/>
              <a:t>(conditions d’application par décret). </a:t>
            </a:r>
          </a:p>
          <a:p>
            <a:pPr marL="444500" indent="-285750" algn="just">
              <a:lnSpc>
                <a:spcPct val="100000"/>
              </a:lnSpc>
              <a:spcAft>
                <a:spcPts val="600"/>
              </a:spcAft>
              <a:buClr>
                <a:schemeClr val="bg1"/>
              </a:buClr>
              <a:buSzPct val="60000"/>
              <a:buFont typeface="Franklin Gothic Book" panose="020B0503020102020204" pitchFamily="34" charset="0"/>
              <a:buChar char="►"/>
            </a:pPr>
            <a:r>
              <a:rPr lang="fr-FR" sz="1200"/>
              <a:t>Il est également prévu d'ouvrir le bénéfice de ce suramortissement à la location longue durée </a:t>
            </a:r>
            <a:r>
              <a:rPr lang="fr-FR" sz="1200">
                <a:solidFill>
                  <a:schemeClr val="accent6"/>
                </a:solidFill>
              </a:rPr>
              <a:t>et location avec option d’achat </a:t>
            </a:r>
            <a:r>
              <a:rPr lang="fr-FR" sz="1200"/>
              <a:t>des véhicules « rétrofités »</a:t>
            </a:r>
          </a:p>
          <a:p>
            <a:endParaRPr lang="fr-FR"/>
          </a:p>
        </p:txBody>
      </p:sp>
      <p:sp>
        <p:nvSpPr>
          <p:cNvPr id="4" name="Espace réservé du numéro de diapositive 3"/>
          <p:cNvSpPr>
            <a:spLocks noGrp="1"/>
          </p:cNvSpPr>
          <p:nvPr>
            <p:ph type="sldNum" sz="quarter" idx="5"/>
          </p:nvPr>
        </p:nvSpPr>
        <p:spPr/>
        <p:txBody>
          <a:bodyPr/>
          <a:lstStyle/>
          <a:p>
            <a:fld id="{892F9CD7-55FD-1147-85A2-AD2FA3F08424}" type="slidenum">
              <a:rPr lang="fr-FR" smtClean="0"/>
              <a:t>13</a:t>
            </a:fld>
            <a:endParaRPr lang="fr-FR"/>
          </a:p>
        </p:txBody>
      </p:sp>
    </p:spTree>
    <p:extLst>
      <p:ext uri="{BB962C8B-B14F-4D97-AF65-F5344CB8AC3E}">
        <p14:creationId xmlns:p14="http://schemas.microsoft.com/office/powerpoint/2010/main" val="32614795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92F9CD7-55FD-1147-85A2-AD2FA3F08424}" type="slidenum">
              <a:rPr lang="fr-FR" smtClean="0"/>
              <a:t>14</a:t>
            </a:fld>
            <a:endParaRPr lang="fr-FR"/>
          </a:p>
        </p:txBody>
      </p:sp>
    </p:spTree>
    <p:extLst>
      <p:ext uri="{BB962C8B-B14F-4D97-AF65-F5344CB8AC3E}">
        <p14:creationId xmlns:p14="http://schemas.microsoft.com/office/powerpoint/2010/main" val="3600473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ct val="0"/>
              </a:spcBef>
              <a:spcAft>
                <a:spcPct val="0"/>
              </a:spcAft>
              <a:buClrTx/>
              <a:buSzTx/>
              <a:buFontTx/>
              <a:buNone/>
              <a:defRPr/>
            </a:pPr>
            <a:fld id="{892F9CD7-55FD-1147-85A2-AD2FA3F08424}"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ct val="0"/>
                </a:spcBef>
                <a:spcAft>
                  <a:spcPct val="0"/>
                </a:spcAft>
                <a:buClrTx/>
                <a:buSzTx/>
                <a:buFontTx/>
                <a:buNone/>
                <a:defRPr/>
              </a:pPr>
              <a:t>15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068424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fr-FR" sz="1200">
                <a:solidFill>
                  <a:srgbClr val="111111"/>
                </a:solidFill>
                <a:highlight>
                  <a:srgbClr val="FFFF00"/>
                </a:highlight>
                <a:latin typeface="Roboto" panose="02000000000000000000" pitchFamily="2" charset="0"/>
                <a:ea typeface="Times New Roman" panose="02020603050405020304" pitchFamily="18" charset="0"/>
              </a:rPr>
              <a:t>Directive (UE) 2022/2523, éclairée par le modèle de règles de l’OCDE et les commentaires du Cadre inclusif de l’OCDE/G20.</a:t>
            </a:r>
            <a:endParaRPr lang="fr-FR" sz="1200">
              <a:solidFill>
                <a:srgbClr val="111111"/>
              </a:solidFill>
              <a:effectLst/>
              <a:highlight>
                <a:srgbClr val="FFFF00"/>
              </a:highlight>
              <a:latin typeface="Calibri" panose="020F0502020204030204" pitchFamily="34" charset="0"/>
              <a:ea typeface="Calibri" panose="020F0502020204030204" pitchFamily="34" charset="0"/>
            </a:endParaRPr>
          </a:p>
          <a:p>
            <a:endParaRPr lang="fr-FR"/>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ct val="0"/>
              </a:spcBef>
              <a:spcAft>
                <a:spcPct val="0"/>
              </a:spcAft>
              <a:buClrTx/>
              <a:buSzTx/>
              <a:buFontTx/>
              <a:buNone/>
              <a:defRPr/>
            </a:pPr>
            <a:fld id="{892F9CD7-55FD-1147-85A2-AD2FA3F08424}"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ct val="0"/>
                </a:spcBef>
                <a:spcAft>
                  <a:spcPct val="0"/>
                </a:spcAft>
                <a:buClrTx/>
                <a:buSzTx/>
                <a:buFontTx/>
                <a:buNone/>
                <a:defRPr/>
              </a:pPr>
              <a:t>16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04435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Click to edit Master title style</a:t>
            </a:r>
          </a:p>
        </p:txBody>
      </p:sp>
      <p:sp>
        <p:nvSpPr>
          <p:cNvPr id="3" name="Subtitle 2"/>
          <p:cNvSpPr>
            <a:spLocks noGrp="1"/>
          </p:cNvSpPr>
          <p:nvPr>
            <p:ph type="subTitle" idx="1"/>
          </p:nvPr>
        </p:nvSpPr>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2"/>
          </p:nvPr>
        </p:nvSpPr>
        <p:spPr/>
        <p:txBody>
          <a:bodyPr/>
          <a:lstStyle/>
          <a:p>
            <a:fld id="{106900B1-B1B3-4819-A707-0A16EA7A23AB}" type="datetimeFigureOut">
              <a:rPr lang="en-US" smtClean="0"/>
              <a:t>2/8/2024</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‹N°›</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8072EB82-B314-4EFA-905A-E02495DCDF99}" type="datetimeFigureOut">
              <a:rPr lang="en-US" smtClean="0"/>
              <a:t>2/8/2024</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‹N°›</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p:txBody>
          <a:bodyPr vert="eaVert"/>
          <a:lstStyle/>
          <a:p>
            <a:r>
              <a:rPr lang="en-US"/>
              <a:t>Click to edit Master title style</a:t>
            </a:r>
          </a:p>
        </p:txBody>
      </p:sp>
      <p:sp>
        <p:nvSpPr>
          <p:cNvPr id="3" name="Vertical Text Placeholder 2"/>
          <p:cNvSpPr>
            <a:spLocks noGrp="1"/>
          </p:cNvSpPr>
          <p:nvPr>
            <p:ph type="body" orient="vert" idx="1"/>
          </p:nvPr>
        </p:nvSpPr>
        <p:spPr/>
        <p:txBody>
          <a:bodyPr vert="eaVert"/>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C4FF0368-CB22-4220-A60D-728813BAB676}" type="datetimeFigureOut">
              <a:rPr lang="en-US" smtClean="0"/>
              <a:t>2/8/2024</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‹N°›</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398242" y="390991"/>
            <a:ext cx="7886700" cy="282129"/>
          </a:xfrm>
        </p:spPr>
        <p:txBody>
          <a:bodyPr/>
          <a:lstStyle/>
          <a:p>
            <a:r>
              <a:rPr lang="fr-FR"/>
              <a:t>Modifiez le style du titre</a:t>
            </a:r>
            <a:endParaRPr lang="en-US"/>
          </a:p>
        </p:txBody>
      </p:sp>
      <p:sp>
        <p:nvSpPr>
          <p:cNvPr id="3" name="Content Placeholder 2"/>
          <p:cNvSpPr>
            <a:spLocks noGrp="1"/>
          </p:cNvSpPr>
          <p:nvPr>
            <p:ph idx="1"/>
          </p:nvPr>
        </p:nvSpPr>
        <p:spPr>
          <a:xfrm>
            <a:off x="398242" y="1024769"/>
            <a:ext cx="8288558" cy="1474250"/>
          </a:xfrm>
        </p:spPr>
        <p:txBody>
          <a:bodyPr/>
          <a:lstStyle>
            <a:lvl1pPr>
              <a:defRPr>
                <a:latin typeface="Franklin Gothic Book" panose="020B0503020102020204" pitchFamily="34" charset="0"/>
              </a:defRPr>
            </a:lvl1pPr>
            <a:lvl2pPr marL="223838" indent="-173038">
              <a:buClr>
                <a:srgbClr val="FF0000"/>
              </a:buClr>
              <a:buSzPct val="60000"/>
              <a:buFont typeface="Police système Courant"/>
              <a:buChar char="►"/>
              <a:defRPr sz="2000">
                <a:latin typeface="Franklin Gothic Book" panose="020B0503020102020204" pitchFamily="34" charset="0"/>
              </a:defRPr>
            </a:lvl2pPr>
            <a:lvl3pPr marL="312738" indent="-88900">
              <a:buClr>
                <a:srgbClr val="00B0F0"/>
              </a:buClr>
              <a:buSzPct val="60000"/>
              <a:buFont typeface="Police système Courant"/>
              <a:buChar char="＞"/>
              <a:defRPr>
                <a:latin typeface="Franklin Gothic Book" panose="020B0503020102020204" pitchFamily="34" charset="0"/>
              </a:defRPr>
            </a:lvl3pPr>
            <a:lvl4pPr marL="449263" indent="-88900">
              <a:defRPr>
                <a:latin typeface="Franklin Gothic Book" panose="020B0503020102020204" pitchFamily="34" charset="0"/>
              </a:defRPr>
            </a:lvl4pPr>
            <a:lvl5pPr marL="579438" indent="-88900">
              <a:defRPr>
                <a:latin typeface="Franklin Gothic Book" panose="020B0503020102020204"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Footer Placeholder 4">
            <a:extLst>
              <a:ext uri="{FF2B5EF4-FFF2-40B4-BE49-F238E27FC236}">
                <a16:creationId xmlns:a16="http://schemas.microsoft.com/office/drawing/2014/main" id="{3C59CB94-30BE-C84D-AC40-0CE21C71FEE0}"/>
              </a:ext>
            </a:extLst>
          </p:cNvPr>
          <p:cNvSpPr>
            <a:spLocks noGrp="1"/>
          </p:cNvSpPr>
          <p:nvPr>
            <p:ph type="ftr" sz="quarter" idx="3"/>
          </p:nvPr>
        </p:nvSpPr>
        <p:spPr>
          <a:xfrm>
            <a:off x="651353" y="4792343"/>
            <a:ext cx="7946901" cy="123111"/>
          </a:xfrm>
          <a:prstGeom prst="rect">
            <a:avLst/>
          </a:prstGeom>
        </p:spPr>
        <p:txBody>
          <a:bodyPr vert="horz" wrap="none" lIns="0" tIns="0" rIns="0" bIns="0" rtlCol="0" anchor="t" anchorCtr="0"/>
          <a:lstStyle>
            <a:lvl1pPr algn="r">
              <a:defRPr sz="900" b="0" i="0">
                <a:solidFill>
                  <a:schemeClr val="tx1"/>
                </a:solidFill>
                <a:latin typeface="Franklin Gothic Book" panose="020B0503020102020204" pitchFamily="34" charset="0"/>
              </a:defRPr>
            </a:lvl1pPr>
          </a:lstStyle>
          <a:p>
            <a:r>
              <a:rPr lang="fr-FR"/>
              <a:t>Titre de la présentation - </a:t>
            </a:r>
          </a:p>
        </p:txBody>
      </p:sp>
      <p:sp>
        <p:nvSpPr>
          <p:cNvPr id="8" name="Slide Number Placeholder 5">
            <a:extLst>
              <a:ext uri="{FF2B5EF4-FFF2-40B4-BE49-F238E27FC236}">
                <a16:creationId xmlns:a16="http://schemas.microsoft.com/office/drawing/2014/main" id="{863464F5-5775-3948-82C8-D47116FE64D4}"/>
              </a:ext>
            </a:extLst>
          </p:cNvPr>
          <p:cNvSpPr>
            <a:spLocks noGrp="1"/>
          </p:cNvSpPr>
          <p:nvPr>
            <p:ph type="sldNum" sz="quarter" idx="4"/>
          </p:nvPr>
        </p:nvSpPr>
        <p:spPr>
          <a:xfrm>
            <a:off x="8606998" y="4795518"/>
            <a:ext cx="309966" cy="123111"/>
          </a:xfrm>
          <a:prstGeom prst="rect">
            <a:avLst/>
          </a:prstGeom>
        </p:spPr>
        <p:txBody>
          <a:bodyPr vert="horz" lIns="0" tIns="0" rIns="0" bIns="0" rtlCol="0" anchor="t" anchorCtr="0">
            <a:spAutoFit/>
          </a:bodyPr>
          <a:lstStyle>
            <a:lvl1pPr algn="l">
              <a:defRPr sz="800" b="0" i="0">
                <a:solidFill>
                  <a:schemeClr val="tx1"/>
                </a:solidFill>
                <a:latin typeface="Barlow Condensed Medium" pitchFamily="2" charset="77"/>
              </a:defRPr>
            </a:lvl1pPr>
          </a:lstStyle>
          <a:p>
            <a:fld id="{BDE2D64B-104A-0D49-AC01-3995F14CC673}" type="slidenum">
              <a:rPr lang="fr-FR" smtClean="0"/>
              <a:t>‹N°›</a:t>
            </a:fld>
            <a:endParaRPr lang="fr-FR"/>
          </a:p>
        </p:txBody>
      </p:sp>
    </p:spTree>
    <p:extLst>
      <p:ext uri="{BB962C8B-B14F-4D97-AF65-F5344CB8AC3E}">
        <p14:creationId xmlns:p14="http://schemas.microsoft.com/office/powerpoint/2010/main" val="374227710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24" name="Image 23">
            <a:extLst>
              <a:ext uri="{FF2B5EF4-FFF2-40B4-BE49-F238E27FC236}">
                <a16:creationId xmlns:a16="http://schemas.microsoft.com/office/drawing/2014/main" id="{ACFC1383-2F42-A34B-B975-D970B1BF71B8}"/>
              </a:ext>
            </a:extLst>
          </p:cNvPr>
          <p:cNvPicPr>
            <a:picLocks noChangeAspect="1"/>
          </p:cNvPicPr>
          <p:nvPr userDrawn="1"/>
        </p:nvPicPr>
        <p:blipFill>
          <a:blip r:embed="rId2"/>
          <a:stretch>
            <a:fillRect/>
          </a:stretch>
        </p:blipFill>
        <p:spPr>
          <a:xfrm>
            <a:off x="0" y="6350"/>
            <a:ext cx="9144000" cy="5130800"/>
          </a:xfrm>
          <a:prstGeom prst="rect">
            <a:avLst/>
          </a:prstGeom>
        </p:spPr>
      </p:pic>
      <p:sp>
        <p:nvSpPr>
          <p:cNvPr id="5" name="Footer Placeholder 4">
            <a:extLst>
              <a:ext uri="{FF2B5EF4-FFF2-40B4-BE49-F238E27FC236}">
                <a16:creationId xmlns:a16="http://schemas.microsoft.com/office/drawing/2014/main" id="{D16C78C2-86AC-A44C-8272-6D2B053F8AEE}"/>
              </a:ext>
            </a:extLst>
          </p:cNvPr>
          <p:cNvSpPr>
            <a:spLocks noGrp="1"/>
          </p:cNvSpPr>
          <p:nvPr>
            <p:ph type="ftr" sz="quarter" idx="3"/>
          </p:nvPr>
        </p:nvSpPr>
        <p:spPr>
          <a:xfrm>
            <a:off x="651353" y="4792343"/>
            <a:ext cx="7946901" cy="123111"/>
          </a:xfrm>
          <a:prstGeom prst="rect">
            <a:avLst/>
          </a:prstGeom>
        </p:spPr>
        <p:txBody>
          <a:bodyPr vert="horz" wrap="none" lIns="0" tIns="0" rIns="0" bIns="0" rtlCol="0" anchor="t" anchorCtr="0"/>
          <a:lstStyle>
            <a:lvl1pPr algn="r">
              <a:defRPr sz="900" b="0" i="0">
                <a:solidFill>
                  <a:schemeClr val="tx1"/>
                </a:solidFill>
                <a:latin typeface="Barlow Condensed" pitchFamily="2" charset="77"/>
              </a:defRPr>
            </a:lvl1pPr>
          </a:lstStyle>
          <a:p>
            <a:r>
              <a:rPr lang="fr-FR"/>
              <a:t>Titre de la présentation - </a:t>
            </a:r>
          </a:p>
        </p:txBody>
      </p:sp>
      <p:sp>
        <p:nvSpPr>
          <p:cNvPr id="7" name="Slide Number Placeholder 5">
            <a:extLst>
              <a:ext uri="{FF2B5EF4-FFF2-40B4-BE49-F238E27FC236}">
                <a16:creationId xmlns:a16="http://schemas.microsoft.com/office/drawing/2014/main" id="{35467518-391F-F842-9134-1F02A6EA7073}"/>
              </a:ext>
            </a:extLst>
          </p:cNvPr>
          <p:cNvSpPr>
            <a:spLocks noGrp="1"/>
          </p:cNvSpPr>
          <p:nvPr>
            <p:ph type="sldNum" sz="quarter" idx="4"/>
          </p:nvPr>
        </p:nvSpPr>
        <p:spPr>
          <a:xfrm>
            <a:off x="8606998" y="4795518"/>
            <a:ext cx="309966" cy="123111"/>
          </a:xfrm>
          <a:prstGeom prst="rect">
            <a:avLst/>
          </a:prstGeom>
        </p:spPr>
        <p:txBody>
          <a:bodyPr vert="horz" lIns="0" tIns="0" rIns="0" bIns="0" rtlCol="0" anchor="t" anchorCtr="0">
            <a:spAutoFit/>
          </a:bodyPr>
          <a:lstStyle>
            <a:lvl1pPr algn="l">
              <a:defRPr sz="800" b="0" i="0">
                <a:solidFill>
                  <a:schemeClr val="tx1"/>
                </a:solidFill>
                <a:latin typeface="Barlow Condensed Medium" pitchFamily="2" charset="77"/>
              </a:defRPr>
            </a:lvl1pPr>
          </a:lstStyle>
          <a:p>
            <a:fld id="{BDE2D64B-104A-0D49-AC01-3995F14CC673}" type="slidenum">
              <a:rPr lang="fr-FR" smtClean="0"/>
              <a:t>‹N°›</a:t>
            </a:fld>
            <a:endParaRPr lang="fr-FR"/>
          </a:p>
        </p:txBody>
      </p:sp>
      <p:sp>
        <p:nvSpPr>
          <p:cNvPr id="8" name="Titre 1">
            <a:extLst>
              <a:ext uri="{FF2B5EF4-FFF2-40B4-BE49-F238E27FC236}">
                <a16:creationId xmlns:a16="http://schemas.microsoft.com/office/drawing/2014/main" id="{7B13ADA9-8522-564F-81AC-3C178EFEEE8F}"/>
              </a:ext>
            </a:extLst>
          </p:cNvPr>
          <p:cNvSpPr>
            <a:spLocks noGrp="1"/>
          </p:cNvSpPr>
          <p:nvPr>
            <p:ph type="title"/>
          </p:nvPr>
        </p:nvSpPr>
        <p:spPr>
          <a:xfrm>
            <a:off x="398242" y="360619"/>
            <a:ext cx="4051020" cy="282129"/>
          </a:xfrm>
        </p:spPr>
        <p:txBody>
          <a:bodyPr/>
          <a:lstStyle/>
          <a:p>
            <a:r>
              <a:rPr lang="fr-FR"/>
              <a:t>Modifiez le style du titre</a:t>
            </a:r>
          </a:p>
        </p:txBody>
      </p:sp>
      <p:sp>
        <p:nvSpPr>
          <p:cNvPr id="10" name="Text Placeholder 2">
            <a:extLst>
              <a:ext uri="{FF2B5EF4-FFF2-40B4-BE49-F238E27FC236}">
                <a16:creationId xmlns:a16="http://schemas.microsoft.com/office/drawing/2014/main" id="{C96E8613-85FC-2A43-A233-988CD86B3CD3}"/>
              </a:ext>
            </a:extLst>
          </p:cNvPr>
          <p:cNvSpPr>
            <a:spLocks noGrp="1"/>
          </p:cNvSpPr>
          <p:nvPr>
            <p:ph idx="1"/>
          </p:nvPr>
        </p:nvSpPr>
        <p:spPr>
          <a:xfrm>
            <a:off x="398242" y="953051"/>
            <a:ext cx="4051020" cy="164148"/>
          </a:xfrm>
          <a:prstGeom prst="rect">
            <a:avLst/>
          </a:prstGeom>
        </p:spPr>
        <p:txBody>
          <a:bodyPr vert="horz" wrap="square" lIns="0" tIns="0" rIns="0" bIns="0" rtlCol="0">
            <a:spAutoFit/>
          </a:bodyPr>
          <a:lstStyle/>
          <a:p>
            <a:pPr lvl="0"/>
            <a:endParaRPr lang="en-US"/>
          </a:p>
        </p:txBody>
      </p:sp>
    </p:spTree>
    <p:extLst>
      <p:ext uri="{BB962C8B-B14F-4D97-AF65-F5344CB8AC3E}">
        <p14:creationId xmlns:p14="http://schemas.microsoft.com/office/powerpoint/2010/main" val="3732136219"/>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031365-4370-1545-A25E-9DE42E7711D8}"/>
              </a:ext>
            </a:extLst>
          </p:cNvPr>
          <p:cNvSpPr>
            <a:spLocks noGrp="1"/>
          </p:cNvSpPr>
          <p:nvPr>
            <p:ph type="title"/>
          </p:nvPr>
        </p:nvSpPr>
        <p:spPr/>
        <p:txBody>
          <a:bodyPr/>
          <a:lstStyle/>
          <a:p>
            <a:r>
              <a:rPr lang="fr-FR"/>
              <a:t>Modifiez le style du titre</a:t>
            </a:r>
          </a:p>
        </p:txBody>
      </p:sp>
      <p:sp>
        <p:nvSpPr>
          <p:cNvPr id="5" name="Text Placeholder 2">
            <a:extLst>
              <a:ext uri="{FF2B5EF4-FFF2-40B4-BE49-F238E27FC236}">
                <a16:creationId xmlns:a16="http://schemas.microsoft.com/office/drawing/2014/main" id="{38C5B968-E566-CC45-8D5B-63110F434279}"/>
              </a:ext>
            </a:extLst>
          </p:cNvPr>
          <p:cNvSpPr>
            <a:spLocks noGrp="1"/>
          </p:cNvSpPr>
          <p:nvPr>
            <p:ph idx="1"/>
          </p:nvPr>
        </p:nvSpPr>
        <p:spPr>
          <a:xfrm>
            <a:off x="398242" y="953051"/>
            <a:ext cx="8354994" cy="164148"/>
          </a:xfrm>
          <a:prstGeom prst="rect">
            <a:avLst/>
          </a:prstGeom>
        </p:spPr>
        <p:txBody>
          <a:bodyPr vert="horz" wrap="square" lIns="0" tIns="0" rIns="0" bIns="0" rtlCol="0">
            <a:spAutoFit/>
          </a:bodyPr>
          <a:lstStyle/>
          <a:p>
            <a:pPr lvl="0"/>
            <a:endParaRPr lang="en-US"/>
          </a:p>
        </p:txBody>
      </p:sp>
      <p:sp>
        <p:nvSpPr>
          <p:cNvPr id="8" name="Footer Placeholder 4">
            <a:extLst>
              <a:ext uri="{FF2B5EF4-FFF2-40B4-BE49-F238E27FC236}">
                <a16:creationId xmlns:a16="http://schemas.microsoft.com/office/drawing/2014/main" id="{4923685E-C159-C041-B5A3-CAB31159CF1A}"/>
              </a:ext>
            </a:extLst>
          </p:cNvPr>
          <p:cNvSpPr>
            <a:spLocks noGrp="1"/>
          </p:cNvSpPr>
          <p:nvPr>
            <p:ph type="ftr" sz="quarter" idx="3"/>
          </p:nvPr>
        </p:nvSpPr>
        <p:spPr>
          <a:xfrm>
            <a:off x="651353" y="4792343"/>
            <a:ext cx="7946901" cy="123111"/>
          </a:xfrm>
          <a:prstGeom prst="rect">
            <a:avLst/>
          </a:prstGeom>
        </p:spPr>
        <p:txBody>
          <a:bodyPr vert="horz" wrap="none" lIns="0" tIns="0" rIns="0" bIns="0" rtlCol="0" anchor="t" anchorCtr="0"/>
          <a:lstStyle>
            <a:lvl1pPr algn="r">
              <a:defRPr sz="900" b="0" i="0">
                <a:solidFill>
                  <a:schemeClr val="tx1"/>
                </a:solidFill>
                <a:latin typeface="Franklin Gothic Book" panose="020B0503020102020204" pitchFamily="34" charset="0"/>
              </a:defRPr>
            </a:lvl1pPr>
          </a:lstStyle>
          <a:p>
            <a:r>
              <a:rPr lang="fr-FR"/>
              <a:t>Titre de la présentation - </a:t>
            </a:r>
          </a:p>
        </p:txBody>
      </p:sp>
      <p:sp>
        <p:nvSpPr>
          <p:cNvPr id="9" name="Slide Number Placeholder 5">
            <a:extLst>
              <a:ext uri="{FF2B5EF4-FFF2-40B4-BE49-F238E27FC236}">
                <a16:creationId xmlns:a16="http://schemas.microsoft.com/office/drawing/2014/main" id="{6F48A3E8-F3AD-564A-AC21-FA3998F7546F}"/>
              </a:ext>
            </a:extLst>
          </p:cNvPr>
          <p:cNvSpPr>
            <a:spLocks noGrp="1"/>
          </p:cNvSpPr>
          <p:nvPr>
            <p:ph type="sldNum" sz="quarter" idx="4"/>
          </p:nvPr>
        </p:nvSpPr>
        <p:spPr>
          <a:xfrm>
            <a:off x="8606998" y="4795518"/>
            <a:ext cx="309966" cy="123111"/>
          </a:xfrm>
          <a:prstGeom prst="rect">
            <a:avLst/>
          </a:prstGeom>
        </p:spPr>
        <p:txBody>
          <a:bodyPr vert="horz" lIns="0" tIns="0" rIns="0" bIns="0" rtlCol="0" anchor="t" anchorCtr="0">
            <a:spAutoFit/>
          </a:bodyPr>
          <a:lstStyle>
            <a:lvl1pPr algn="l">
              <a:defRPr sz="800" b="0" i="0">
                <a:solidFill>
                  <a:schemeClr val="tx1"/>
                </a:solidFill>
                <a:latin typeface="Barlow Condensed Medium" pitchFamily="2" charset="77"/>
              </a:defRPr>
            </a:lvl1pPr>
          </a:lstStyle>
          <a:p>
            <a:fld id="{BDE2D64B-104A-0D49-AC01-3995F14CC673}" type="slidenum">
              <a:rPr lang="fr-FR" smtClean="0"/>
              <a:t>‹N°›</a:t>
            </a:fld>
            <a:endParaRPr lang="fr-FR"/>
          </a:p>
        </p:txBody>
      </p:sp>
    </p:spTree>
    <p:extLst>
      <p:ext uri="{BB962C8B-B14F-4D97-AF65-F5344CB8AC3E}">
        <p14:creationId xmlns:p14="http://schemas.microsoft.com/office/powerpoint/2010/main" val="1123597392"/>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435630" y="419167"/>
            <a:ext cx="7886700" cy="314189"/>
          </a:xfrm>
        </p:spPr>
        <p:txBody>
          <a:bodyPr anchor="t" anchorCtr="0"/>
          <a:lstStyle>
            <a:lvl1pPr>
              <a:defRPr sz="4000"/>
            </a:lvl1pPr>
          </a:lstStyle>
          <a:p>
            <a:r>
              <a:rPr lang="fr-FR"/>
              <a:t>Modifiez le style du titre</a:t>
            </a:r>
            <a:endParaRPr lang="en-US"/>
          </a:p>
        </p:txBody>
      </p:sp>
      <p:sp>
        <p:nvSpPr>
          <p:cNvPr id="3" name="Text Placeholder 2"/>
          <p:cNvSpPr>
            <a:spLocks noGrp="1"/>
          </p:cNvSpPr>
          <p:nvPr>
            <p:ph type="body" idx="1"/>
          </p:nvPr>
        </p:nvSpPr>
        <p:spPr>
          <a:xfrm>
            <a:off x="435630" y="988010"/>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7" name="Footer Placeholder 4">
            <a:extLst>
              <a:ext uri="{FF2B5EF4-FFF2-40B4-BE49-F238E27FC236}">
                <a16:creationId xmlns:a16="http://schemas.microsoft.com/office/drawing/2014/main" id="{B1EFA6EF-D95D-074A-94B0-9DE4F0635767}"/>
              </a:ext>
            </a:extLst>
          </p:cNvPr>
          <p:cNvSpPr>
            <a:spLocks noGrp="1"/>
          </p:cNvSpPr>
          <p:nvPr>
            <p:ph type="ftr" sz="quarter" idx="3"/>
          </p:nvPr>
        </p:nvSpPr>
        <p:spPr>
          <a:xfrm>
            <a:off x="651353" y="4792343"/>
            <a:ext cx="7946901" cy="123111"/>
          </a:xfrm>
          <a:prstGeom prst="rect">
            <a:avLst/>
          </a:prstGeom>
        </p:spPr>
        <p:txBody>
          <a:bodyPr vert="horz" wrap="none" lIns="0" tIns="0" rIns="0" bIns="0" rtlCol="0" anchor="t" anchorCtr="0"/>
          <a:lstStyle>
            <a:lvl1pPr algn="r">
              <a:defRPr sz="900" b="0" i="0">
                <a:solidFill>
                  <a:schemeClr val="tx1"/>
                </a:solidFill>
                <a:latin typeface="Franklin Gothic Book" panose="020B0503020102020204" pitchFamily="34" charset="0"/>
              </a:defRPr>
            </a:lvl1pPr>
          </a:lstStyle>
          <a:p>
            <a:r>
              <a:rPr lang="fr-FR"/>
              <a:t>Titre de la présentation - </a:t>
            </a:r>
          </a:p>
        </p:txBody>
      </p:sp>
      <p:sp>
        <p:nvSpPr>
          <p:cNvPr id="8" name="Slide Number Placeholder 5">
            <a:extLst>
              <a:ext uri="{FF2B5EF4-FFF2-40B4-BE49-F238E27FC236}">
                <a16:creationId xmlns:a16="http://schemas.microsoft.com/office/drawing/2014/main" id="{BFC4BA20-0DB1-A44A-88E8-607532948BFF}"/>
              </a:ext>
            </a:extLst>
          </p:cNvPr>
          <p:cNvSpPr>
            <a:spLocks noGrp="1"/>
          </p:cNvSpPr>
          <p:nvPr>
            <p:ph type="sldNum" sz="quarter" idx="4"/>
          </p:nvPr>
        </p:nvSpPr>
        <p:spPr>
          <a:xfrm>
            <a:off x="8606998" y="4795518"/>
            <a:ext cx="309966" cy="123111"/>
          </a:xfrm>
          <a:prstGeom prst="rect">
            <a:avLst/>
          </a:prstGeom>
        </p:spPr>
        <p:txBody>
          <a:bodyPr vert="horz" lIns="0" tIns="0" rIns="0" bIns="0" rtlCol="0" anchor="t" anchorCtr="0">
            <a:spAutoFit/>
          </a:bodyPr>
          <a:lstStyle>
            <a:lvl1pPr algn="l">
              <a:defRPr sz="800" b="0" i="0">
                <a:solidFill>
                  <a:schemeClr val="tx1"/>
                </a:solidFill>
                <a:latin typeface="Barlow Condensed Medium" pitchFamily="2" charset="77"/>
              </a:defRPr>
            </a:lvl1pPr>
          </a:lstStyle>
          <a:p>
            <a:fld id="{BDE2D64B-104A-0D49-AC01-3995F14CC673}" type="slidenum">
              <a:rPr lang="fr-FR" smtClean="0"/>
              <a:t>‹N°›</a:t>
            </a:fld>
            <a:endParaRPr lang="fr-FR"/>
          </a:p>
        </p:txBody>
      </p:sp>
    </p:spTree>
    <p:extLst>
      <p:ext uri="{BB962C8B-B14F-4D97-AF65-F5344CB8AC3E}">
        <p14:creationId xmlns:p14="http://schemas.microsoft.com/office/powerpoint/2010/main" val="162959132"/>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sz="half" idx="1"/>
          </p:nvPr>
        </p:nvSpPr>
        <p:spPr>
          <a:xfrm>
            <a:off x="628650" y="1369218"/>
            <a:ext cx="3886200" cy="3263503"/>
          </a:xfrm>
        </p:spPr>
        <p:txBody>
          <a:bodyPr/>
          <a:lstStyle>
            <a:lvl1pPr>
              <a:defRPr>
                <a:latin typeface="Franklin Gothic Book" panose="020B0503020102020204" pitchFamily="34" charset="0"/>
              </a:defRPr>
            </a:lvl1pPr>
            <a:lvl2pPr>
              <a:defRPr>
                <a:latin typeface="Franklin Gothic Book" panose="020B05030201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a:defRPr>
                <a:latin typeface="Franklin Gothic Book" panose="020B0503020102020204"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Content Placeholder 3"/>
          <p:cNvSpPr>
            <a:spLocks noGrp="1"/>
          </p:cNvSpPr>
          <p:nvPr>
            <p:ph sz="half" idx="2"/>
          </p:nvPr>
        </p:nvSpPr>
        <p:spPr>
          <a:xfrm>
            <a:off x="4629150" y="1369219"/>
            <a:ext cx="3886200" cy="3263502"/>
          </a:xfrm>
        </p:spPr>
        <p:txBody>
          <a:bodyPr/>
          <a:lstStyle>
            <a:lvl1pPr>
              <a:defRPr>
                <a:latin typeface="Franklin Gothic Book" panose="020B0503020102020204" pitchFamily="34" charset="0"/>
              </a:defRPr>
            </a:lvl1pPr>
            <a:lvl2pPr>
              <a:defRPr>
                <a:latin typeface="Franklin Gothic Book" panose="020B05030201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a:defRPr>
                <a:latin typeface="Franklin Gothic Book" panose="020B0503020102020204"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8" name="Footer Placeholder 4">
            <a:extLst>
              <a:ext uri="{FF2B5EF4-FFF2-40B4-BE49-F238E27FC236}">
                <a16:creationId xmlns:a16="http://schemas.microsoft.com/office/drawing/2014/main" id="{D4D2806B-D990-BA42-B16E-5A25719385AB}"/>
              </a:ext>
            </a:extLst>
          </p:cNvPr>
          <p:cNvSpPr>
            <a:spLocks noGrp="1"/>
          </p:cNvSpPr>
          <p:nvPr>
            <p:ph type="ftr" sz="quarter" idx="3"/>
          </p:nvPr>
        </p:nvSpPr>
        <p:spPr>
          <a:xfrm>
            <a:off x="651353" y="4792343"/>
            <a:ext cx="7946901" cy="123111"/>
          </a:xfrm>
          <a:prstGeom prst="rect">
            <a:avLst/>
          </a:prstGeom>
        </p:spPr>
        <p:txBody>
          <a:bodyPr vert="horz" wrap="none" lIns="0" tIns="0" rIns="0" bIns="0" rtlCol="0" anchor="t" anchorCtr="0"/>
          <a:lstStyle>
            <a:lvl1pPr algn="r">
              <a:defRPr sz="900" b="0" i="0">
                <a:solidFill>
                  <a:schemeClr val="tx1"/>
                </a:solidFill>
                <a:latin typeface="Franklin Gothic Book" panose="020B0503020102020204" pitchFamily="34" charset="0"/>
              </a:defRPr>
            </a:lvl1pPr>
          </a:lstStyle>
          <a:p>
            <a:r>
              <a:rPr lang="fr-FR"/>
              <a:t>Titre de la présentation - </a:t>
            </a:r>
          </a:p>
        </p:txBody>
      </p:sp>
      <p:sp>
        <p:nvSpPr>
          <p:cNvPr id="9" name="Slide Number Placeholder 5">
            <a:extLst>
              <a:ext uri="{FF2B5EF4-FFF2-40B4-BE49-F238E27FC236}">
                <a16:creationId xmlns:a16="http://schemas.microsoft.com/office/drawing/2014/main" id="{8DD7ACF5-1DFB-6C41-8EF3-95A0F2DC7317}"/>
              </a:ext>
            </a:extLst>
          </p:cNvPr>
          <p:cNvSpPr>
            <a:spLocks noGrp="1"/>
          </p:cNvSpPr>
          <p:nvPr>
            <p:ph type="sldNum" sz="quarter" idx="4"/>
          </p:nvPr>
        </p:nvSpPr>
        <p:spPr>
          <a:xfrm>
            <a:off x="8606998" y="4795518"/>
            <a:ext cx="309966" cy="123111"/>
          </a:xfrm>
          <a:prstGeom prst="rect">
            <a:avLst/>
          </a:prstGeom>
        </p:spPr>
        <p:txBody>
          <a:bodyPr vert="horz" lIns="0" tIns="0" rIns="0" bIns="0" rtlCol="0" anchor="t" anchorCtr="0">
            <a:spAutoFit/>
          </a:bodyPr>
          <a:lstStyle>
            <a:lvl1pPr algn="l">
              <a:defRPr sz="800" b="0" i="0">
                <a:solidFill>
                  <a:schemeClr val="tx1"/>
                </a:solidFill>
                <a:latin typeface="Barlow Condensed Medium" pitchFamily="2" charset="77"/>
              </a:defRPr>
            </a:lvl1pPr>
          </a:lstStyle>
          <a:p>
            <a:fld id="{BDE2D64B-104A-0D49-AC01-3995F14CC673}" type="slidenum">
              <a:rPr lang="fr-FR" smtClean="0"/>
              <a:t>‹N°›</a:t>
            </a:fld>
            <a:endParaRPr lang="fr-FR"/>
          </a:p>
        </p:txBody>
      </p:sp>
    </p:spTree>
    <p:extLst>
      <p:ext uri="{BB962C8B-B14F-4D97-AF65-F5344CB8AC3E}">
        <p14:creationId xmlns:p14="http://schemas.microsoft.com/office/powerpoint/2010/main" val="567493392"/>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398242" y="390991"/>
            <a:ext cx="7886700" cy="282129"/>
          </a:xfrm>
        </p:spPr>
        <p:txBody>
          <a:bodyPr/>
          <a:lstStyle/>
          <a:p>
            <a:r>
              <a:rPr lang="fr-FR"/>
              <a:t>Modifiez le style du titre</a:t>
            </a:r>
            <a:endParaRPr lang="en-US"/>
          </a:p>
        </p:txBody>
      </p:sp>
      <p:sp>
        <p:nvSpPr>
          <p:cNvPr id="3" name="Content Placeholder 2"/>
          <p:cNvSpPr>
            <a:spLocks noGrp="1"/>
          </p:cNvSpPr>
          <p:nvPr>
            <p:ph idx="1"/>
          </p:nvPr>
        </p:nvSpPr>
        <p:spPr>
          <a:xfrm>
            <a:off x="398242" y="1024769"/>
            <a:ext cx="8288558" cy="1474250"/>
          </a:xfrm>
        </p:spPr>
        <p:txBody>
          <a:bodyPr/>
          <a:lstStyle>
            <a:lvl1pPr>
              <a:defRPr>
                <a:latin typeface="Franklin Gothic Book" panose="020B0503020102020204" pitchFamily="34" charset="0"/>
              </a:defRPr>
            </a:lvl1pPr>
            <a:lvl2pPr marL="223838" indent="-173038">
              <a:buClr>
                <a:srgbClr val="FF0000"/>
              </a:buClr>
              <a:buSzPct val="60000"/>
              <a:buFont typeface="Police système Courant"/>
              <a:buChar char="►"/>
              <a:defRPr sz="2000">
                <a:latin typeface="Franklin Gothic Book" panose="020B0503020102020204" pitchFamily="34" charset="0"/>
              </a:defRPr>
            </a:lvl2pPr>
            <a:lvl3pPr marL="312738" indent="-88900">
              <a:buClr>
                <a:srgbClr val="00B0F0"/>
              </a:buClr>
              <a:buSzPct val="60000"/>
              <a:buFont typeface="Police système Courant"/>
              <a:buChar char="＞"/>
              <a:defRPr>
                <a:latin typeface="Franklin Gothic Book" panose="020B0503020102020204" pitchFamily="34" charset="0"/>
              </a:defRPr>
            </a:lvl3pPr>
            <a:lvl4pPr marL="449263" indent="-88900">
              <a:defRPr>
                <a:latin typeface="Franklin Gothic Book" panose="020B0503020102020204" pitchFamily="34" charset="0"/>
              </a:defRPr>
            </a:lvl4pPr>
            <a:lvl5pPr marL="579438" indent="-88900">
              <a:defRPr>
                <a:latin typeface="Franklin Gothic Book" panose="020B0503020102020204"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Footer Placeholder 4">
            <a:extLst>
              <a:ext uri="{FF2B5EF4-FFF2-40B4-BE49-F238E27FC236}">
                <a16:creationId xmlns:a16="http://schemas.microsoft.com/office/drawing/2014/main" id="{3C59CB94-30BE-C84D-AC40-0CE21C71FEE0}"/>
              </a:ext>
            </a:extLst>
          </p:cNvPr>
          <p:cNvSpPr>
            <a:spLocks noGrp="1"/>
          </p:cNvSpPr>
          <p:nvPr>
            <p:ph type="ftr" sz="quarter" idx="3"/>
          </p:nvPr>
        </p:nvSpPr>
        <p:spPr>
          <a:xfrm>
            <a:off x="651353" y="4792343"/>
            <a:ext cx="7946901" cy="123111"/>
          </a:xfrm>
          <a:prstGeom prst="rect">
            <a:avLst/>
          </a:prstGeom>
        </p:spPr>
        <p:txBody>
          <a:bodyPr vert="horz" wrap="none" lIns="0" tIns="0" rIns="0" bIns="0" rtlCol="0" anchor="t" anchorCtr="0"/>
          <a:lstStyle>
            <a:lvl1pPr algn="r">
              <a:defRPr sz="900" b="0" i="0">
                <a:solidFill>
                  <a:schemeClr val="tx1"/>
                </a:solidFill>
                <a:latin typeface="Franklin Gothic Book" panose="020B0503020102020204" pitchFamily="34" charset="0"/>
              </a:defRPr>
            </a:lvl1pPr>
          </a:lstStyle>
          <a:p>
            <a:r>
              <a:rPr lang="fr-FR"/>
              <a:t>Présentation PLF24 – Toulouse – 21.11.2023 - </a:t>
            </a:r>
          </a:p>
        </p:txBody>
      </p:sp>
      <p:sp>
        <p:nvSpPr>
          <p:cNvPr id="8" name="Slide Number Placeholder 5">
            <a:extLst>
              <a:ext uri="{FF2B5EF4-FFF2-40B4-BE49-F238E27FC236}">
                <a16:creationId xmlns:a16="http://schemas.microsoft.com/office/drawing/2014/main" id="{863464F5-5775-3948-82C8-D47116FE64D4}"/>
              </a:ext>
            </a:extLst>
          </p:cNvPr>
          <p:cNvSpPr>
            <a:spLocks noGrp="1"/>
          </p:cNvSpPr>
          <p:nvPr>
            <p:ph type="sldNum" sz="quarter" idx="4"/>
          </p:nvPr>
        </p:nvSpPr>
        <p:spPr>
          <a:xfrm>
            <a:off x="8606998" y="4795518"/>
            <a:ext cx="309966" cy="123111"/>
          </a:xfrm>
          <a:prstGeom prst="rect">
            <a:avLst/>
          </a:prstGeom>
        </p:spPr>
        <p:txBody>
          <a:bodyPr vert="horz" lIns="0" tIns="0" rIns="0" bIns="0" rtlCol="0" anchor="t" anchorCtr="0">
            <a:spAutoFit/>
          </a:bodyPr>
          <a:lstStyle>
            <a:lvl1pPr algn="l">
              <a:defRPr sz="800" b="0" i="0">
                <a:solidFill>
                  <a:schemeClr val="tx1"/>
                </a:solidFill>
                <a:latin typeface="Barlow Condensed Medium" pitchFamily="2" charset="77"/>
              </a:defRPr>
            </a:lvl1pPr>
          </a:lstStyle>
          <a:p>
            <a:fld id="{BDE2D64B-104A-0D49-AC01-3995F14CC673}" type="slidenum">
              <a:rPr lang="fr-FR" smtClean="0"/>
              <a:t>‹N°›</a:t>
            </a:fld>
            <a:endParaRPr lang="fr-FR"/>
          </a:p>
        </p:txBody>
      </p:sp>
    </p:spTree>
    <p:extLst>
      <p:ext uri="{BB962C8B-B14F-4D97-AF65-F5344CB8AC3E}">
        <p14:creationId xmlns:p14="http://schemas.microsoft.com/office/powerpoint/2010/main" val="4133876361"/>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24" name="Image 23">
            <a:extLst>
              <a:ext uri="{FF2B5EF4-FFF2-40B4-BE49-F238E27FC236}">
                <a16:creationId xmlns:a16="http://schemas.microsoft.com/office/drawing/2014/main" id="{ACFC1383-2F42-A34B-B975-D970B1BF71B8}"/>
              </a:ext>
            </a:extLst>
          </p:cNvPr>
          <p:cNvPicPr>
            <a:picLocks noChangeAspect="1"/>
          </p:cNvPicPr>
          <p:nvPr userDrawn="1"/>
        </p:nvPicPr>
        <p:blipFill>
          <a:blip r:embed="rId2"/>
          <a:stretch>
            <a:fillRect/>
          </a:stretch>
        </p:blipFill>
        <p:spPr>
          <a:xfrm>
            <a:off x="0" y="6350"/>
            <a:ext cx="9144000" cy="5130800"/>
          </a:xfrm>
          <a:prstGeom prst="rect">
            <a:avLst/>
          </a:prstGeom>
        </p:spPr>
      </p:pic>
      <p:sp>
        <p:nvSpPr>
          <p:cNvPr id="5" name="Footer Placeholder 4">
            <a:extLst>
              <a:ext uri="{FF2B5EF4-FFF2-40B4-BE49-F238E27FC236}">
                <a16:creationId xmlns:a16="http://schemas.microsoft.com/office/drawing/2014/main" id="{D16C78C2-86AC-A44C-8272-6D2B053F8AEE}"/>
              </a:ext>
            </a:extLst>
          </p:cNvPr>
          <p:cNvSpPr>
            <a:spLocks noGrp="1"/>
          </p:cNvSpPr>
          <p:nvPr>
            <p:ph type="ftr" sz="quarter" idx="3"/>
          </p:nvPr>
        </p:nvSpPr>
        <p:spPr>
          <a:xfrm>
            <a:off x="651353" y="4792343"/>
            <a:ext cx="7946901" cy="123111"/>
          </a:xfrm>
          <a:prstGeom prst="rect">
            <a:avLst/>
          </a:prstGeom>
        </p:spPr>
        <p:txBody>
          <a:bodyPr vert="horz" wrap="none" lIns="0" tIns="0" rIns="0" bIns="0" rtlCol="0" anchor="t" anchorCtr="0"/>
          <a:lstStyle>
            <a:lvl1pPr algn="r">
              <a:defRPr sz="900" b="0" i="0">
                <a:solidFill>
                  <a:schemeClr val="tx1"/>
                </a:solidFill>
                <a:latin typeface="Barlow Condensed" pitchFamily="2" charset="77"/>
              </a:defRPr>
            </a:lvl1pPr>
          </a:lstStyle>
          <a:p>
            <a:r>
              <a:rPr lang="fr-FR"/>
              <a:t>Présentation PLF24 – Toulouse – 21.11.2023 - </a:t>
            </a:r>
          </a:p>
        </p:txBody>
      </p:sp>
      <p:sp>
        <p:nvSpPr>
          <p:cNvPr id="7" name="Slide Number Placeholder 5">
            <a:extLst>
              <a:ext uri="{FF2B5EF4-FFF2-40B4-BE49-F238E27FC236}">
                <a16:creationId xmlns:a16="http://schemas.microsoft.com/office/drawing/2014/main" id="{35467518-391F-F842-9134-1F02A6EA7073}"/>
              </a:ext>
            </a:extLst>
          </p:cNvPr>
          <p:cNvSpPr>
            <a:spLocks noGrp="1"/>
          </p:cNvSpPr>
          <p:nvPr>
            <p:ph type="sldNum" sz="quarter" idx="4"/>
          </p:nvPr>
        </p:nvSpPr>
        <p:spPr>
          <a:xfrm>
            <a:off x="8606998" y="4795518"/>
            <a:ext cx="309966" cy="123111"/>
          </a:xfrm>
          <a:prstGeom prst="rect">
            <a:avLst/>
          </a:prstGeom>
        </p:spPr>
        <p:txBody>
          <a:bodyPr vert="horz" lIns="0" tIns="0" rIns="0" bIns="0" rtlCol="0" anchor="t" anchorCtr="0">
            <a:spAutoFit/>
          </a:bodyPr>
          <a:lstStyle>
            <a:lvl1pPr algn="l">
              <a:defRPr sz="800" b="0" i="0">
                <a:solidFill>
                  <a:schemeClr val="tx1"/>
                </a:solidFill>
                <a:latin typeface="Barlow Condensed Medium" pitchFamily="2" charset="77"/>
              </a:defRPr>
            </a:lvl1pPr>
          </a:lstStyle>
          <a:p>
            <a:fld id="{BDE2D64B-104A-0D49-AC01-3995F14CC673}" type="slidenum">
              <a:rPr lang="fr-FR" smtClean="0"/>
              <a:t>‹N°›</a:t>
            </a:fld>
            <a:endParaRPr lang="fr-FR"/>
          </a:p>
        </p:txBody>
      </p:sp>
      <p:sp>
        <p:nvSpPr>
          <p:cNvPr id="8" name="Titre 1">
            <a:extLst>
              <a:ext uri="{FF2B5EF4-FFF2-40B4-BE49-F238E27FC236}">
                <a16:creationId xmlns:a16="http://schemas.microsoft.com/office/drawing/2014/main" id="{7B13ADA9-8522-564F-81AC-3C178EFEEE8F}"/>
              </a:ext>
            </a:extLst>
          </p:cNvPr>
          <p:cNvSpPr>
            <a:spLocks noGrp="1"/>
          </p:cNvSpPr>
          <p:nvPr>
            <p:ph type="title"/>
          </p:nvPr>
        </p:nvSpPr>
        <p:spPr>
          <a:xfrm>
            <a:off x="398242" y="360619"/>
            <a:ext cx="4051020" cy="282129"/>
          </a:xfrm>
        </p:spPr>
        <p:txBody>
          <a:bodyPr/>
          <a:lstStyle/>
          <a:p>
            <a:r>
              <a:rPr lang="fr-FR"/>
              <a:t>Modifiez le style du titre</a:t>
            </a:r>
          </a:p>
        </p:txBody>
      </p:sp>
      <p:sp>
        <p:nvSpPr>
          <p:cNvPr id="10" name="Text Placeholder 2">
            <a:extLst>
              <a:ext uri="{FF2B5EF4-FFF2-40B4-BE49-F238E27FC236}">
                <a16:creationId xmlns:a16="http://schemas.microsoft.com/office/drawing/2014/main" id="{C96E8613-85FC-2A43-A233-988CD86B3CD3}"/>
              </a:ext>
            </a:extLst>
          </p:cNvPr>
          <p:cNvSpPr>
            <a:spLocks noGrp="1"/>
          </p:cNvSpPr>
          <p:nvPr>
            <p:ph idx="1"/>
          </p:nvPr>
        </p:nvSpPr>
        <p:spPr>
          <a:xfrm>
            <a:off x="398242" y="953051"/>
            <a:ext cx="4051020" cy="164148"/>
          </a:xfrm>
          <a:prstGeom prst="rect">
            <a:avLst/>
          </a:prstGeom>
        </p:spPr>
        <p:txBody>
          <a:bodyPr vert="horz" wrap="square" lIns="0" tIns="0" rIns="0" bIns="0" rtlCol="0">
            <a:spAutoFit/>
          </a:bodyPr>
          <a:lstStyle/>
          <a:p>
            <a:pPr lvl="0"/>
            <a:endParaRPr lang="en-US"/>
          </a:p>
        </p:txBody>
      </p:sp>
    </p:spTree>
    <p:extLst>
      <p:ext uri="{BB962C8B-B14F-4D97-AF65-F5344CB8AC3E}">
        <p14:creationId xmlns:p14="http://schemas.microsoft.com/office/powerpoint/2010/main" val="1637587880"/>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031365-4370-1545-A25E-9DE42E7711D8}"/>
              </a:ext>
            </a:extLst>
          </p:cNvPr>
          <p:cNvSpPr>
            <a:spLocks noGrp="1"/>
          </p:cNvSpPr>
          <p:nvPr>
            <p:ph type="title"/>
          </p:nvPr>
        </p:nvSpPr>
        <p:spPr/>
        <p:txBody>
          <a:bodyPr/>
          <a:lstStyle/>
          <a:p>
            <a:r>
              <a:rPr lang="fr-FR"/>
              <a:t>Modifiez le style du titre</a:t>
            </a:r>
          </a:p>
        </p:txBody>
      </p:sp>
      <p:sp>
        <p:nvSpPr>
          <p:cNvPr id="5" name="Text Placeholder 2">
            <a:extLst>
              <a:ext uri="{FF2B5EF4-FFF2-40B4-BE49-F238E27FC236}">
                <a16:creationId xmlns:a16="http://schemas.microsoft.com/office/drawing/2014/main" id="{38C5B968-E566-CC45-8D5B-63110F434279}"/>
              </a:ext>
            </a:extLst>
          </p:cNvPr>
          <p:cNvSpPr>
            <a:spLocks noGrp="1"/>
          </p:cNvSpPr>
          <p:nvPr>
            <p:ph idx="1"/>
          </p:nvPr>
        </p:nvSpPr>
        <p:spPr>
          <a:xfrm>
            <a:off x="398242" y="953051"/>
            <a:ext cx="8354994" cy="164148"/>
          </a:xfrm>
          <a:prstGeom prst="rect">
            <a:avLst/>
          </a:prstGeom>
        </p:spPr>
        <p:txBody>
          <a:bodyPr vert="horz" wrap="square" lIns="0" tIns="0" rIns="0" bIns="0" rtlCol="0">
            <a:spAutoFit/>
          </a:bodyPr>
          <a:lstStyle/>
          <a:p>
            <a:pPr lvl="0"/>
            <a:endParaRPr lang="en-US"/>
          </a:p>
        </p:txBody>
      </p:sp>
      <p:sp>
        <p:nvSpPr>
          <p:cNvPr id="8" name="Footer Placeholder 4">
            <a:extLst>
              <a:ext uri="{FF2B5EF4-FFF2-40B4-BE49-F238E27FC236}">
                <a16:creationId xmlns:a16="http://schemas.microsoft.com/office/drawing/2014/main" id="{4923685E-C159-C041-B5A3-CAB31159CF1A}"/>
              </a:ext>
            </a:extLst>
          </p:cNvPr>
          <p:cNvSpPr>
            <a:spLocks noGrp="1"/>
          </p:cNvSpPr>
          <p:nvPr>
            <p:ph type="ftr" sz="quarter" idx="3"/>
          </p:nvPr>
        </p:nvSpPr>
        <p:spPr>
          <a:xfrm>
            <a:off x="651353" y="4792343"/>
            <a:ext cx="7946901" cy="123111"/>
          </a:xfrm>
          <a:prstGeom prst="rect">
            <a:avLst/>
          </a:prstGeom>
        </p:spPr>
        <p:txBody>
          <a:bodyPr vert="horz" wrap="none" lIns="0" tIns="0" rIns="0" bIns="0" rtlCol="0" anchor="t" anchorCtr="0"/>
          <a:lstStyle>
            <a:lvl1pPr algn="r">
              <a:defRPr sz="900" b="0" i="0">
                <a:solidFill>
                  <a:schemeClr val="tx1"/>
                </a:solidFill>
                <a:latin typeface="Franklin Gothic Book" panose="020B0503020102020204" pitchFamily="34" charset="0"/>
              </a:defRPr>
            </a:lvl1pPr>
          </a:lstStyle>
          <a:p>
            <a:r>
              <a:rPr lang="fr-FR"/>
              <a:t>Présentation PLF24 – Toulouse – 21.11.2023 - </a:t>
            </a:r>
          </a:p>
        </p:txBody>
      </p:sp>
      <p:sp>
        <p:nvSpPr>
          <p:cNvPr id="9" name="Slide Number Placeholder 5">
            <a:extLst>
              <a:ext uri="{FF2B5EF4-FFF2-40B4-BE49-F238E27FC236}">
                <a16:creationId xmlns:a16="http://schemas.microsoft.com/office/drawing/2014/main" id="{6F48A3E8-F3AD-564A-AC21-FA3998F7546F}"/>
              </a:ext>
            </a:extLst>
          </p:cNvPr>
          <p:cNvSpPr>
            <a:spLocks noGrp="1"/>
          </p:cNvSpPr>
          <p:nvPr>
            <p:ph type="sldNum" sz="quarter" idx="4"/>
          </p:nvPr>
        </p:nvSpPr>
        <p:spPr>
          <a:xfrm>
            <a:off x="8606998" y="4795518"/>
            <a:ext cx="309966" cy="123111"/>
          </a:xfrm>
          <a:prstGeom prst="rect">
            <a:avLst/>
          </a:prstGeom>
        </p:spPr>
        <p:txBody>
          <a:bodyPr vert="horz" lIns="0" tIns="0" rIns="0" bIns="0" rtlCol="0" anchor="t" anchorCtr="0">
            <a:spAutoFit/>
          </a:bodyPr>
          <a:lstStyle>
            <a:lvl1pPr algn="l">
              <a:defRPr sz="800" b="0" i="0">
                <a:solidFill>
                  <a:schemeClr val="tx1"/>
                </a:solidFill>
                <a:latin typeface="Barlow Condensed Medium" pitchFamily="2" charset="77"/>
              </a:defRPr>
            </a:lvl1pPr>
          </a:lstStyle>
          <a:p>
            <a:fld id="{BDE2D64B-104A-0D49-AC01-3995F14CC673}" type="slidenum">
              <a:rPr lang="fr-FR" smtClean="0"/>
              <a:t>‹N°›</a:t>
            </a:fld>
            <a:endParaRPr lang="fr-FR"/>
          </a:p>
        </p:txBody>
      </p:sp>
    </p:spTree>
    <p:extLst>
      <p:ext uri="{BB962C8B-B14F-4D97-AF65-F5344CB8AC3E}">
        <p14:creationId xmlns:p14="http://schemas.microsoft.com/office/powerpoint/2010/main" val="108770200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EB1D428F-5EBE-44E9-801D-A7C7B36708DE}" type="datetimeFigureOut">
              <a:rPr lang="en-US" smtClean="0"/>
              <a:t>2/8/2024</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‹N°›</a:t>
            </a:fld>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435630" y="419167"/>
            <a:ext cx="7886700" cy="314189"/>
          </a:xfrm>
        </p:spPr>
        <p:txBody>
          <a:bodyPr anchor="t" anchorCtr="0"/>
          <a:lstStyle>
            <a:lvl1pPr>
              <a:defRPr sz="4000"/>
            </a:lvl1pPr>
          </a:lstStyle>
          <a:p>
            <a:r>
              <a:rPr lang="fr-FR"/>
              <a:t>Modifiez le style du titre</a:t>
            </a:r>
            <a:endParaRPr lang="en-US"/>
          </a:p>
        </p:txBody>
      </p:sp>
      <p:sp>
        <p:nvSpPr>
          <p:cNvPr id="3" name="Text Placeholder 2"/>
          <p:cNvSpPr>
            <a:spLocks noGrp="1"/>
          </p:cNvSpPr>
          <p:nvPr>
            <p:ph type="body" idx="1"/>
          </p:nvPr>
        </p:nvSpPr>
        <p:spPr>
          <a:xfrm>
            <a:off x="435630" y="988010"/>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7" name="Footer Placeholder 4">
            <a:extLst>
              <a:ext uri="{FF2B5EF4-FFF2-40B4-BE49-F238E27FC236}">
                <a16:creationId xmlns:a16="http://schemas.microsoft.com/office/drawing/2014/main" id="{B1EFA6EF-D95D-074A-94B0-9DE4F0635767}"/>
              </a:ext>
            </a:extLst>
          </p:cNvPr>
          <p:cNvSpPr>
            <a:spLocks noGrp="1"/>
          </p:cNvSpPr>
          <p:nvPr>
            <p:ph type="ftr" sz="quarter" idx="3"/>
          </p:nvPr>
        </p:nvSpPr>
        <p:spPr>
          <a:xfrm>
            <a:off x="651353" y="4792343"/>
            <a:ext cx="7946901" cy="123111"/>
          </a:xfrm>
          <a:prstGeom prst="rect">
            <a:avLst/>
          </a:prstGeom>
        </p:spPr>
        <p:txBody>
          <a:bodyPr vert="horz" wrap="none" lIns="0" tIns="0" rIns="0" bIns="0" rtlCol="0" anchor="t" anchorCtr="0"/>
          <a:lstStyle>
            <a:lvl1pPr algn="r">
              <a:defRPr sz="900" b="0" i="0">
                <a:solidFill>
                  <a:schemeClr val="tx1"/>
                </a:solidFill>
                <a:latin typeface="Franklin Gothic Book" panose="020B0503020102020204" pitchFamily="34" charset="0"/>
              </a:defRPr>
            </a:lvl1pPr>
          </a:lstStyle>
          <a:p>
            <a:r>
              <a:rPr lang="fr-FR"/>
              <a:t>Présentation PLF24 – Toulouse – 21.11.2023 - </a:t>
            </a:r>
          </a:p>
        </p:txBody>
      </p:sp>
      <p:sp>
        <p:nvSpPr>
          <p:cNvPr id="8" name="Slide Number Placeholder 5">
            <a:extLst>
              <a:ext uri="{FF2B5EF4-FFF2-40B4-BE49-F238E27FC236}">
                <a16:creationId xmlns:a16="http://schemas.microsoft.com/office/drawing/2014/main" id="{BFC4BA20-0DB1-A44A-88E8-607532948BFF}"/>
              </a:ext>
            </a:extLst>
          </p:cNvPr>
          <p:cNvSpPr>
            <a:spLocks noGrp="1"/>
          </p:cNvSpPr>
          <p:nvPr>
            <p:ph type="sldNum" sz="quarter" idx="4"/>
          </p:nvPr>
        </p:nvSpPr>
        <p:spPr>
          <a:xfrm>
            <a:off x="8606998" y="4795518"/>
            <a:ext cx="309966" cy="123111"/>
          </a:xfrm>
          <a:prstGeom prst="rect">
            <a:avLst/>
          </a:prstGeom>
        </p:spPr>
        <p:txBody>
          <a:bodyPr vert="horz" lIns="0" tIns="0" rIns="0" bIns="0" rtlCol="0" anchor="t" anchorCtr="0">
            <a:spAutoFit/>
          </a:bodyPr>
          <a:lstStyle>
            <a:lvl1pPr algn="l">
              <a:defRPr sz="800" b="0" i="0">
                <a:solidFill>
                  <a:schemeClr val="tx1"/>
                </a:solidFill>
                <a:latin typeface="Barlow Condensed Medium" pitchFamily="2" charset="77"/>
              </a:defRPr>
            </a:lvl1pPr>
          </a:lstStyle>
          <a:p>
            <a:fld id="{BDE2D64B-104A-0D49-AC01-3995F14CC673}" type="slidenum">
              <a:rPr lang="fr-FR" smtClean="0"/>
              <a:t>‹N°›</a:t>
            </a:fld>
            <a:endParaRPr lang="fr-FR"/>
          </a:p>
        </p:txBody>
      </p:sp>
    </p:spTree>
    <p:extLst>
      <p:ext uri="{BB962C8B-B14F-4D97-AF65-F5344CB8AC3E}">
        <p14:creationId xmlns:p14="http://schemas.microsoft.com/office/powerpoint/2010/main" val="2663722257"/>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sz="half" idx="1"/>
          </p:nvPr>
        </p:nvSpPr>
        <p:spPr>
          <a:xfrm>
            <a:off x="628650" y="1369218"/>
            <a:ext cx="3886200" cy="3263503"/>
          </a:xfrm>
        </p:spPr>
        <p:txBody>
          <a:bodyPr/>
          <a:lstStyle>
            <a:lvl1pPr>
              <a:defRPr>
                <a:latin typeface="Franklin Gothic Book" panose="020B0503020102020204" pitchFamily="34" charset="0"/>
              </a:defRPr>
            </a:lvl1pPr>
            <a:lvl2pPr>
              <a:defRPr>
                <a:latin typeface="Franklin Gothic Book" panose="020B05030201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a:defRPr>
                <a:latin typeface="Franklin Gothic Book" panose="020B0503020102020204"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Content Placeholder 3"/>
          <p:cNvSpPr>
            <a:spLocks noGrp="1"/>
          </p:cNvSpPr>
          <p:nvPr>
            <p:ph sz="half" idx="2"/>
          </p:nvPr>
        </p:nvSpPr>
        <p:spPr>
          <a:xfrm>
            <a:off x="4629150" y="1369219"/>
            <a:ext cx="3886200" cy="3263502"/>
          </a:xfrm>
        </p:spPr>
        <p:txBody>
          <a:bodyPr/>
          <a:lstStyle>
            <a:lvl1pPr>
              <a:defRPr>
                <a:latin typeface="Franklin Gothic Book" panose="020B0503020102020204" pitchFamily="34" charset="0"/>
              </a:defRPr>
            </a:lvl1pPr>
            <a:lvl2pPr>
              <a:defRPr>
                <a:latin typeface="Franklin Gothic Book" panose="020B05030201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a:defRPr>
                <a:latin typeface="Franklin Gothic Book" panose="020B0503020102020204"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8" name="Footer Placeholder 4">
            <a:extLst>
              <a:ext uri="{FF2B5EF4-FFF2-40B4-BE49-F238E27FC236}">
                <a16:creationId xmlns:a16="http://schemas.microsoft.com/office/drawing/2014/main" id="{D4D2806B-D990-BA42-B16E-5A25719385AB}"/>
              </a:ext>
            </a:extLst>
          </p:cNvPr>
          <p:cNvSpPr>
            <a:spLocks noGrp="1"/>
          </p:cNvSpPr>
          <p:nvPr>
            <p:ph type="ftr" sz="quarter" idx="3"/>
          </p:nvPr>
        </p:nvSpPr>
        <p:spPr>
          <a:xfrm>
            <a:off x="651353" y="4792343"/>
            <a:ext cx="7946901" cy="123111"/>
          </a:xfrm>
          <a:prstGeom prst="rect">
            <a:avLst/>
          </a:prstGeom>
        </p:spPr>
        <p:txBody>
          <a:bodyPr vert="horz" wrap="none" lIns="0" tIns="0" rIns="0" bIns="0" rtlCol="0" anchor="t" anchorCtr="0"/>
          <a:lstStyle>
            <a:lvl1pPr algn="r">
              <a:defRPr sz="900" b="0" i="0">
                <a:solidFill>
                  <a:schemeClr val="tx1"/>
                </a:solidFill>
                <a:latin typeface="Franklin Gothic Book" panose="020B0503020102020204" pitchFamily="34" charset="0"/>
              </a:defRPr>
            </a:lvl1pPr>
          </a:lstStyle>
          <a:p>
            <a:r>
              <a:rPr lang="fr-FR"/>
              <a:t>Présentation PLF24 – Toulouse – 21.11.2023 - </a:t>
            </a:r>
          </a:p>
        </p:txBody>
      </p:sp>
      <p:sp>
        <p:nvSpPr>
          <p:cNvPr id="9" name="Slide Number Placeholder 5">
            <a:extLst>
              <a:ext uri="{FF2B5EF4-FFF2-40B4-BE49-F238E27FC236}">
                <a16:creationId xmlns:a16="http://schemas.microsoft.com/office/drawing/2014/main" id="{8DD7ACF5-1DFB-6C41-8EF3-95A0F2DC7317}"/>
              </a:ext>
            </a:extLst>
          </p:cNvPr>
          <p:cNvSpPr>
            <a:spLocks noGrp="1"/>
          </p:cNvSpPr>
          <p:nvPr>
            <p:ph type="sldNum" sz="quarter" idx="4"/>
          </p:nvPr>
        </p:nvSpPr>
        <p:spPr>
          <a:xfrm>
            <a:off x="8606998" y="4795518"/>
            <a:ext cx="309966" cy="123111"/>
          </a:xfrm>
          <a:prstGeom prst="rect">
            <a:avLst/>
          </a:prstGeom>
        </p:spPr>
        <p:txBody>
          <a:bodyPr vert="horz" lIns="0" tIns="0" rIns="0" bIns="0" rtlCol="0" anchor="t" anchorCtr="0">
            <a:spAutoFit/>
          </a:bodyPr>
          <a:lstStyle>
            <a:lvl1pPr algn="l">
              <a:defRPr sz="800" b="0" i="0">
                <a:solidFill>
                  <a:schemeClr val="tx1"/>
                </a:solidFill>
                <a:latin typeface="Barlow Condensed Medium" pitchFamily="2" charset="77"/>
              </a:defRPr>
            </a:lvl1pPr>
          </a:lstStyle>
          <a:p>
            <a:fld id="{BDE2D64B-104A-0D49-AC01-3995F14CC673}" type="slidenum">
              <a:rPr lang="fr-FR" smtClean="0"/>
              <a:t>‹N°›</a:t>
            </a:fld>
            <a:endParaRPr lang="fr-FR"/>
          </a:p>
        </p:txBody>
      </p:sp>
    </p:spTree>
    <p:extLst>
      <p:ext uri="{BB962C8B-B14F-4D97-AF65-F5344CB8AC3E}">
        <p14:creationId xmlns:p14="http://schemas.microsoft.com/office/powerpoint/2010/main" val="1044800413"/>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EA4464C0-BBDC-AE42-8F69-38CDCD5AC8A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15" y="-6858"/>
            <a:ext cx="9206751" cy="5166011"/>
          </a:xfrm>
          <a:prstGeom prst="rect">
            <a:avLst/>
          </a:prstGeom>
        </p:spPr>
      </p:pic>
      <p:sp>
        <p:nvSpPr>
          <p:cNvPr id="2" name="Titre 1">
            <a:extLst>
              <a:ext uri="{FF2B5EF4-FFF2-40B4-BE49-F238E27FC236}">
                <a16:creationId xmlns:a16="http://schemas.microsoft.com/office/drawing/2014/main" id="{5B0C7A19-92E5-3A4F-A2C7-8E992CD56A5B}"/>
              </a:ext>
            </a:extLst>
          </p:cNvPr>
          <p:cNvSpPr>
            <a:spLocks noGrp="1"/>
          </p:cNvSpPr>
          <p:nvPr>
            <p:ph type="ctrTitle" hasCustomPrompt="1"/>
          </p:nvPr>
        </p:nvSpPr>
        <p:spPr>
          <a:xfrm>
            <a:off x="372741" y="2893909"/>
            <a:ext cx="4744950" cy="365485"/>
          </a:xfrm>
          <a:prstGeom prst="rect">
            <a:avLst/>
          </a:prstGeom>
        </p:spPr>
        <p:txBody>
          <a:bodyPr anchor="b"/>
          <a:lstStyle>
            <a:lvl1pPr algn="l">
              <a:defRPr sz="3750">
                <a:solidFill>
                  <a:schemeClr val="bg1"/>
                </a:solidFill>
              </a:defRPr>
            </a:lvl1pPr>
          </a:lstStyle>
          <a:p>
            <a:r>
              <a:rPr lang="fr-FR"/>
              <a:t>TITRE CHAPITRE</a:t>
            </a:r>
          </a:p>
        </p:txBody>
      </p:sp>
      <p:sp>
        <p:nvSpPr>
          <p:cNvPr id="7" name="Footer Placeholder 4">
            <a:extLst>
              <a:ext uri="{FF2B5EF4-FFF2-40B4-BE49-F238E27FC236}">
                <a16:creationId xmlns:a16="http://schemas.microsoft.com/office/drawing/2014/main" id="{FE78F19B-A1FC-A846-A484-D6893451F0B7}"/>
              </a:ext>
            </a:extLst>
          </p:cNvPr>
          <p:cNvSpPr>
            <a:spLocks noGrp="1"/>
          </p:cNvSpPr>
          <p:nvPr>
            <p:ph type="ftr" sz="quarter" idx="3"/>
          </p:nvPr>
        </p:nvSpPr>
        <p:spPr>
          <a:xfrm>
            <a:off x="372740" y="4809934"/>
            <a:ext cx="8225765" cy="123111"/>
          </a:xfrm>
          <a:prstGeom prst="rect">
            <a:avLst/>
          </a:prstGeom>
        </p:spPr>
        <p:txBody>
          <a:bodyPr vert="horz" wrap="none" lIns="0" tIns="0" rIns="0" bIns="0" rtlCol="0" anchor="t" anchorCtr="0"/>
          <a:lstStyle>
            <a:lvl1pPr algn="r">
              <a:defRPr sz="675" b="0" i="0">
                <a:solidFill>
                  <a:schemeClr val="bg1"/>
                </a:solidFill>
                <a:latin typeface="Franklin Gothic Book" panose="020B0503020102020204" pitchFamily="34" charset="0"/>
              </a:defRPr>
            </a:lvl1pPr>
          </a:lstStyle>
          <a:p>
            <a:r>
              <a:rPr lang="fr-FR"/>
              <a:t>Présentation PLF24 – Toulouse – 21.11.2023 - </a:t>
            </a:r>
          </a:p>
        </p:txBody>
      </p:sp>
      <p:sp>
        <p:nvSpPr>
          <p:cNvPr id="8" name="Slide Number Placeholder 5">
            <a:extLst>
              <a:ext uri="{FF2B5EF4-FFF2-40B4-BE49-F238E27FC236}">
                <a16:creationId xmlns:a16="http://schemas.microsoft.com/office/drawing/2014/main" id="{7E13C104-3B08-A746-B65C-75C52345E70C}"/>
              </a:ext>
            </a:extLst>
          </p:cNvPr>
          <p:cNvSpPr>
            <a:spLocks noGrp="1"/>
          </p:cNvSpPr>
          <p:nvPr>
            <p:ph type="sldNum" sz="quarter" idx="4"/>
          </p:nvPr>
        </p:nvSpPr>
        <p:spPr>
          <a:xfrm>
            <a:off x="8657818" y="4818064"/>
            <a:ext cx="232475" cy="92333"/>
          </a:xfrm>
          <a:prstGeom prst="rect">
            <a:avLst/>
          </a:prstGeom>
        </p:spPr>
        <p:txBody>
          <a:bodyPr vert="horz" lIns="0" tIns="0" rIns="0" bIns="0" rtlCol="0" anchor="t" anchorCtr="0">
            <a:spAutoFit/>
          </a:bodyPr>
          <a:lstStyle>
            <a:lvl1pPr algn="l">
              <a:defRPr sz="600" b="0" i="0">
                <a:solidFill>
                  <a:schemeClr val="bg1"/>
                </a:solidFill>
                <a:latin typeface="Barlow Condensed Medium" pitchFamily="2" charset="77"/>
              </a:defRPr>
            </a:lvl1pPr>
          </a:lstStyle>
          <a:p>
            <a:fld id="{BDE2D64B-104A-0D49-AC01-3995F14CC673}" type="slidenum">
              <a:rPr lang="fr-FR" smtClean="0"/>
              <a:t>‹N°›</a:t>
            </a:fld>
            <a:endParaRPr lang="fr-FR"/>
          </a:p>
        </p:txBody>
      </p:sp>
    </p:spTree>
    <p:extLst>
      <p:ext uri="{BB962C8B-B14F-4D97-AF65-F5344CB8AC3E}">
        <p14:creationId xmlns:p14="http://schemas.microsoft.com/office/powerpoint/2010/main" val="2438170926"/>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162B6A-63E1-8381-2483-1A7ACF0DDF0F}"/>
              </a:ext>
            </a:extLst>
          </p:cNvPr>
          <p:cNvSpPr>
            <a:spLocks noGrp="1"/>
          </p:cNvSpPr>
          <p:nvPr>
            <p:ph type="ctrTitle"/>
          </p:nvPr>
        </p:nvSpPr>
        <p:spPr>
          <a:xfrm>
            <a:off x="1143000" y="841772"/>
            <a:ext cx="6858000" cy="1790700"/>
          </a:xfrm>
        </p:spPr>
        <p:txBody>
          <a:bodyPr anchor="b"/>
          <a:lstStyle>
            <a:lvl1pPr algn="ctr">
              <a:defRPr sz="4500"/>
            </a:lvl1pPr>
          </a:lstStyle>
          <a:p>
            <a:r>
              <a:rPr lang="fr-FR"/>
              <a:t>Modifiez le style du titre</a:t>
            </a:r>
          </a:p>
        </p:txBody>
      </p:sp>
      <p:sp>
        <p:nvSpPr>
          <p:cNvPr id="3" name="Sous-titre 2">
            <a:extLst>
              <a:ext uri="{FF2B5EF4-FFF2-40B4-BE49-F238E27FC236}">
                <a16:creationId xmlns:a16="http://schemas.microsoft.com/office/drawing/2014/main" id="{AB9C9B43-2ADB-B722-80A8-F8BA0CC5E2AD}"/>
              </a:ext>
            </a:extLst>
          </p:cNvPr>
          <p:cNvSpPr>
            <a:spLocks noGrp="1"/>
          </p:cNvSpPr>
          <p:nvPr>
            <p:ph type="subTitle" idx="1"/>
          </p:nvPr>
        </p:nvSpPr>
        <p:spPr>
          <a:xfrm>
            <a:off x="1143000" y="2701528"/>
            <a:ext cx="6858000" cy="1241821"/>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29AB37DE-71A9-6543-5505-9086646825BA}"/>
              </a:ext>
            </a:extLst>
          </p:cNvPr>
          <p:cNvSpPr>
            <a:spLocks noGrp="1"/>
          </p:cNvSpPr>
          <p:nvPr>
            <p:ph type="dt" sz="half" idx="10"/>
          </p:nvPr>
        </p:nvSpPr>
        <p:spPr/>
        <p:txBody>
          <a:bodyPr/>
          <a:lstStyle/>
          <a:p>
            <a:fld id="{C53A530D-65FC-4C75-8B72-1F7F34797188}" type="datetimeFigureOut">
              <a:rPr lang="fr-FR" smtClean="0"/>
              <a:t>08/02/2024</a:t>
            </a:fld>
            <a:endParaRPr lang="fr-FR"/>
          </a:p>
        </p:txBody>
      </p:sp>
      <p:sp>
        <p:nvSpPr>
          <p:cNvPr id="5" name="Espace réservé du pied de page 4">
            <a:extLst>
              <a:ext uri="{FF2B5EF4-FFF2-40B4-BE49-F238E27FC236}">
                <a16:creationId xmlns:a16="http://schemas.microsoft.com/office/drawing/2014/main" id="{5B6EB61E-F3BB-2E30-5094-93C012EAA57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AD00533-DB64-414D-3560-EBC9681EBDDE}"/>
              </a:ext>
            </a:extLst>
          </p:cNvPr>
          <p:cNvSpPr>
            <a:spLocks noGrp="1"/>
          </p:cNvSpPr>
          <p:nvPr>
            <p:ph type="sldNum" sz="quarter" idx="12"/>
          </p:nvPr>
        </p:nvSpPr>
        <p:spPr/>
        <p:txBody>
          <a:bodyPr/>
          <a:lstStyle/>
          <a:p>
            <a:fld id="{C98DF6DF-9EBE-4A44-A8D9-A98F4B915D92}" type="slidenum">
              <a:rPr lang="fr-FR" smtClean="0"/>
              <a:t>‹N°›</a:t>
            </a:fld>
            <a:endParaRPr lang="fr-FR"/>
          </a:p>
        </p:txBody>
      </p:sp>
    </p:spTree>
    <p:extLst>
      <p:ext uri="{BB962C8B-B14F-4D97-AF65-F5344CB8AC3E}">
        <p14:creationId xmlns:p14="http://schemas.microsoft.com/office/powerpoint/2010/main" val="990234143"/>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18FF42-A4BA-8C7B-279A-774CF1DD6BF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C20F871-C68C-DDBE-3542-80BAE5C1B211}"/>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4F49E61-CEFE-9A40-311C-867D9C77B99B}"/>
              </a:ext>
            </a:extLst>
          </p:cNvPr>
          <p:cNvSpPr>
            <a:spLocks noGrp="1"/>
          </p:cNvSpPr>
          <p:nvPr>
            <p:ph type="dt" sz="half" idx="10"/>
          </p:nvPr>
        </p:nvSpPr>
        <p:spPr/>
        <p:txBody>
          <a:bodyPr/>
          <a:lstStyle/>
          <a:p>
            <a:fld id="{C53A530D-65FC-4C75-8B72-1F7F34797188}" type="datetimeFigureOut">
              <a:rPr lang="fr-FR" smtClean="0"/>
              <a:t>08/02/2024</a:t>
            </a:fld>
            <a:endParaRPr lang="fr-FR"/>
          </a:p>
        </p:txBody>
      </p:sp>
      <p:sp>
        <p:nvSpPr>
          <p:cNvPr id="5" name="Espace réservé du pied de page 4">
            <a:extLst>
              <a:ext uri="{FF2B5EF4-FFF2-40B4-BE49-F238E27FC236}">
                <a16:creationId xmlns:a16="http://schemas.microsoft.com/office/drawing/2014/main" id="{645B9610-C32D-85B2-5302-E56574D96FA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BE36C87-59E4-5F7A-74BA-CD9955F175C7}"/>
              </a:ext>
            </a:extLst>
          </p:cNvPr>
          <p:cNvSpPr>
            <a:spLocks noGrp="1"/>
          </p:cNvSpPr>
          <p:nvPr>
            <p:ph type="sldNum" sz="quarter" idx="12"/>
          </p:nvPr>
        </p:nvSpPr>
        <p:spPr/>
        <p:txBody>
          <a:bodyPr/>
          <a:lstStyle/>
          <a:p>
            <a:fld id="{C98DF6DF-9EBE-4A44-A8D9-A98F4B915D92}" type="slidenum">
              <a:rPr lang="fr-FR" smtClean="0"/>
              <a:t>‹N°›</a:t>
            </a:fld>
            <a:endParaRPr lang="fr-FR"/>
          </a:p>
        </p:txBody>
      </p:sp>
    </p:spTree>
    <p:extLst>
      <p:ext uri="{BB962C8B-B14F-4D97-AF65-F5344CB8AC3E}">
        <p14:creationId xmlns:p14="http://schemas.microsoft.com/office/powerpoint/2010/main" val="2615382293"/>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34ABD2-5496-DA59-B19B-7878256E3D1B}"/>
              </a:ext>
            </a:extLst>
          </p:cNvPr>
          <p:cNvSpPr>
            <a:spLocks noGrp="1"/>
          </p:cNvSpPr>
          <p:nvPr>
            <p:ph type="title"/>
          </p:nvPr>
        </p:nvSpPr>
        <p:spPr>
          <a:xfrm>
            <a:off x="623888" y="1282304"/>
            <a:ext cx="7886700" cy="2139553"/>
          </a:xfrm>
        </p:spPr>
        <p:txBody>
          <a:bodyPr anchor="b"/>
          <a:lstStyle>
            <a:lvl1pPr>
              <a:defRPr sz="4500"/>
            </a:lvl1pPr>
          </a:lstStyle>
          <a:p>
            <a:r>
              <a:rPr lang="fr-FR"/>
              <a:t>Modifiez le style du titre</a:t>
            </a:r>
          </a:p>
        </p:txBody>
      </p:sp>
      <p:sp>
        <p:nvSpPr>
          <p:cNvPr id="3" name="Espace réservé du texte 2">
            <a:extLst>
              <a:ext uri="{FF2B5EF4-FFF2-40B4-BE49-F238E27FC236}">
                <a16:creationId xmlns:a16="http://schemas.microsoft.com/office/drawing/2014/main" id="{3CA0535A-B99A-F1B7-EA2A-AECB476ABC48}"/>
              </a:ext>
            </a:extLst>
          </p:cNvPr>
          <p:cNvSpPr>
            <a:spLocks noGrp="1"/>
          </p:cNvSpPr>
          <p:nvPr>
            <p:ph type="body" idx="1"/>
          </p:nvPr>
        </p:nvSpPr>
        <p:spPr>
          <a:xfrm>
            <a:off x="623888" y="3442097"/>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35EC0536-51DA-051A-6EBA-159E1801F17F}"/>
              </a:ext>
            </a:extLst>
          </p:cNvPr>
          <p:cNvSpPr>
            <a:spLocks noGrp="1"/>
          </p:cNvSpPr>
          <p:nvPr>
            <p:ph type="dt" sz="half" idx="10"/>
          </p:nvPr>
        </p:nvSpPr>
        <p:spPr/>
        <p:txBody>
          <a:bodyPr/>
          <a:lstStyle/>
          <a:p>
            <a:fld id="{C53A530D-65FC-4C75-8B72-1F7F34797188}" type="datetimeFigureOut">
              <a:rPr lang="fr-FR" smtClean="0"/>
              <a:t>08/02/2024</a:t>
            </a:fld>
            <a:endParaRPr lang="fr-FR"/>
          </a:p>
        </p:txBody>
      </p:sp>
      <p:sp>
        <p:nvSpPr>
          <p:cNvPr id="5" name="Espace réservé du pied de page 4">
            <a:extLst>
              <a:ext uri="{FF2B5EF4-FFF2-40B4-BE49-F238E27FC236}">
                <a16:creationId xmlns:a16="http://schemas.microsoft.com/office/drawing/2014/main" id="{3B842E29-FEE4-3D36-F042-8B6EAA3AB12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FF5B965-3377-83CC-77F0-94A20F039B8C}"/>
              </a:ext>
            </a:extLst>
          </p:cNvPr>
          <p:cNvSpPr>
            <a:spLocks noGrp="1"/>
          </p:cNvSpPr>
          <p:nvPr>
            <p:ph type="sldNum" sz="quarter" idx="12"/>
          </p:nvPr>
        </p:nvSpPr>
        <p:spPr/>
        <p:txBody>
          <a:bodyPr/>
          <a:lstStyle/>
          <a:p>
            <a:fld id="{C98DF6DF-9EBE-4A44-A8D9-A98F4B915D92}" type="slidenum">
              <a:rPr lang="fr-FR" smtClean="0"/>
              <a:t>‹N°›</a:t>
            </a:fld>
            <a:endParaRPr lang="fr-FR"/>
          </a:p>
        </p:txBody>
      </p:sp>
    </p:spTree>
    <p:extLst>
      <p:ext uri="{BB962C8B-B14F-4D97-AF65-F5344CB8AC3E}">
        <p14:creationId xmlns:p14="http://schemas.microsoft.com/office/powerpoint/2010/main" val="2223101942"/>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6B9937-A082-7641-8CE2-637E1112840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7C40A3F4-D109-8DEA-C252-E0787EBCB730}"/>
              </a:ext>
            </a:extLst>
          </p:cNvPr>
          <p:cNvSpPr>
            <a:spLocks noGrp="1"/>
          </p:cNvSpPr>
          <p:nvPr>
            <p:ph sz="half" idx="1"/>
          </p:nvPr>
        </p:nvSpPr>
        <p:spPr>
          <a:xfrm>
            <a:off x="628650" y="1369219"/>
            <a:ext cx="3886200" cy="326350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407C1065-9173-A667-7F70-6ED58919C525}"/>
              </a:ext>
            </a:extLst>
          </p:cNvPr>
          <p:cNvSpPr>
            <a:spLocks noGrp="1"/>
          </p:cNvSpPr>
          <p:nvPr>
            <p:ph sz="half" idx="2"/>
          </p:nvPr>
        </p:nvSpPr>
        <p:spPr>
          <a:xfrm>
            <a:off x="4629150" y="1369219"/>
            <a:ext cx="3886200" cy="326350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752DC4EB-7D3E-4768-2739-557B0347ECF1}"/>
              </a:ext>
            </a:extLst>
          </p:cNvPr>
          <p:cNvSpPr>
            <a:spLocks noGrp="1"/>
          </p:cNvSpPr>
          <p:nvPr>
            <p:ph type="dt" sz="half" idx="10"/>
          </p:nvPr>
        </p:nvSpPr>
        <p:spPr/>
        <p:txBody>
          <a:bodyPr/>
          <a:lstStyle/>
          <a:p>
            <a:fld id="{C53A530D-65FC-4C75-8B72-1F7F34797188}" type="datetimeFigureOut">
              <a:rPr lang="fr-FR" smtClean="0"/>
              <a:t>08/02/2024</a:t>
            </a:fld>
            <a:endParaRPr lang="fr-FR"/>
          </a:p>
        </p:txBody>
      </p:sp>
      <p:sp>
        <p:nvSpPr>
          <p:cNvPr id="6" name="Espace réservé du pied de page 5">
            <a:extLst>
              <a:ext uri="{FF2B5EF4-FFF2-40B4-BE49-F238E27FC236}">
                <a16:creationId xmlns:a16="http://schemas.microsoft.com/office/drawing/2014/main" id="{B7971D0F-2C4E-1745-A853-C7EC039C2FF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58F3A99-8DE2-FFEB-56B9-3CFC01E4D721}"/>
              </a:ext>
            </a:extLst>
          </p:cNvPr>
          <p:cNvSpPr>
            <a:spLocks noGrp="1"/>
          </p:cNvSpPr>
          <p:nvPr>
            <p:ph type="sldNum" sz="quarter" idx="12"/>
          </p:nvPr>
        </p:nvSpPr>
        <p:spPr/>
        <p:txBody>
          <a:bodyPr/>
          <a:lstStyle/>
          <a:p>
            <a:fld id="{C98DF6DF-9EBE-4A44-A8D9-A98F4B915D92}" type="slidenum">
              <a:rPr lang="fr-FR" smtClean="0"/>
              <a:t>‹N°›</a:t>
            </a:fld>
            <a:endParaRPr lang="fr-FR"/>
          </a:p>
        </p:txBody>
      </p:sp>
    </p:spTree>
    <p:extLst>
      <p:ext uri="{BB962C8B-B14F-4D97-AF65-F5344CB8AC3E}">
        <p14:creationId xmlns:p14="http://schemas.microsoft.com/office/powerpoint/2010/main" val="191396505"/>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D2EA8A-AF30-33E7-99BF-08D1251756A6}"/>
              </a:ext>
            </a:extLst>
          </p:cNvPr>
          <p:cNvSpPr>
            <a:spLocks noGrp="1"/>
          </p:cNvSpPr>
          <p:nvPr>
            <p:ph type="title"/>
          </p:nvPr>
        </p:nvSpPr>
        <p:spPr>
          <a:xfrm>
            <a:off x="629841" y="273844"/>
            <a:ext cx="7886700" cy="994172"/>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67780AE1-71E4-6BCF-DC3E-D70B0F7B63DE}"/>
              </a:ext>
            </a:extLst>
          </p:cNvPr>
          <p:cNvSpPr>
            <a:spLocks noGrp="1"/>
          </p:cNvSpPr>
          <p:nvPr>
            <p:ph type="body" idx="1"/>
          </p:nvPr>
        </p:nvSpPr>
        <p:spPr>
          <a:xfrm>
            <a:off x="629841"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8480AB94-6E46-B067-1702-9C5057FF5C73}"/>
              </a:ext>
            </a:extLst>
          </p:cNvPr>
          <p:cNvSpPr>
            <a:spLocks noGrp="1"/>
          </p:cNvSpPr>
          <p:nvPr>
            <p:ph sz="half" idx="2"/>
          </p:nvPr>
        </p:nvSpPr>
        <p:spPr>
          <a:xfrm>
            <a:off x="629841" y="1878806"/>
            <a:ext cx="3868340" cy="2763441"/>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40931869-843A-BC03-ED67-1848722224E7}"/>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01220FE5-75EE-9408-C8B9-D0DAA2C7929E}"/>
              </a:ext>
            </a:extLst>
          </p:cNvPr>
          <p:cNvSpPr>
            <a:spLocks noGrp="1"/>
          </p:cNvSpPr>
          <p:nvPr>
            <p:ph sz="quarter" idx="4"/>
          </p:nvPr>
        </p:nvSpPr>
        <p:spPr>
          <a:xfrm>
            <a:off x="4629150" y="1878806"/>
            <a:ext cx="3887391" cy="2763441"/>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4758EA41-0634-4FDB-3ECF-A4156591AC3A}"/>
              </a:ext>
            </a:extLst>
          </p:cNvPr>
          <p:cNvSpPr>
            <a:spLocks noGrp="1"/>
          </p:cNvSpPr>
          <p:nvPr>
            <p:ph type="dt" sz="half" idx="10"/>
          </p:nvPr>
        </p:nvSpPr>
        <p:spPr/>
        <p:txBody>
          <a:bodyPr/>
          <a:lstStyle/>
          <a:p>
            <a:fld id="{C53A530D-65FC-4C75-8B72-1F7F34797188}" type="datetimeFigureOut">
              <a:rPr lang="fr-FR" smtClean="0"/>
              <a:t>08/02/2024</a:t>
            </a:fld>
            <a:endParaRPr lang="fr-FR"/>
          </a:p>
        </p:txBody>
      </p:sp>
      <p:sp>
        <p:nvSpPr>
          <p:cNvPr id="8" name="Espace réservé du pied de page 7">
            <a:extLst>
              <a:ext uri="{FF2B5EF4-FFF2-40B4-BE49-F238E27FC236}">
                <a16:creationId xmlns:a16="http://schemas.microsoft.com/office/drawing/2014/main" id="{A64091D1-8878-12A6-D364-01445CA73A1E}"/>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07C7582E-88C4-9A8E-54AC-F3C0E348195B}"/>
              </a:ext>
            </a:extLst>
          </p:cNvPr>
          <p:cNvSpPr>
            <a:spLocks noGrp="1"/>
          </p:cNvSpPr>
          <p:nvPr>
            <p:ph type="sldNum" sz="quarter" idx="12"/>
          </p:nvPr>
        </p:nvSpPr>
        <p:spPr/>
        <p:txBody>
          <a:bodyPr/>
          <a:lstStyle/>
          <a:p>
            <a:fld id="{C98DF6DF-9EBE-4A44-A8D9-A98F4B915D92}" type="slidenum">
              <a:rPr lang="fr-FR" smtClean="0"/>
              <a:t>‹N°›</a:t>
            </a:fld>
            <a:endParaRPr lang="fr-FR"/>
          </a:p>
        </p:txBody>
      </p:sp>
    </p:spTree>
    <p:extLst>
      <p:ext uri="{BB962C8B-B14F-4D97-AF65-F5344CB8AC3E}">
        <p14:creationId xmlns:p14="http://schemas.microsoft.com/office/powerpoint/2010/main" val="4077347190"/>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57DC7E-928D-C4C2-4401-C5539E24E5FB}"/>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572143C6-DE8E-1361-1D15-F1C07C269054}"/>
              </a:ext>
            </a:extLst>
          </p:cNvPr>
          <p:cNvSpPr>
            <a:spLocks noGrp="1"/>
          </p:cNvSpPr>
          <p:nvPr>
            <p:ph type="dt" sz="half" idx="10"/>
          </p:nvPr>
        </p:nvSpPr>
        <p:spPr/>
        <p:txBody>
          <a:bodyPr/>
          <a:lstStyle/>
          <a:p>
            <a:fld id="{C53A530D-65FC-4C75-8B72-1F7F34797188}" type="datetimeFigureOut">
              <a:rPr lang="fr-FR" smtClean="0"/>
              <a:t>08/02/2024</a:t>
            </a:fld>
            <a:endParaRPr lang="fr-FR"/>
          </a:p>
        </p:txBody>
      </p:sp>
      <p:sp>
        <p:nvSpPr>
          <p:cNvPr id="4" name="Espace réservé du pied de page 3">
            <a:extLst>
              <a:ext uri="{FF2B5EF4-FFF2-40B4-BE49-F238E27FC236}">
                <a16:creationId xmlns:a16="http://schemas.microsoft.com/office/drawing/2014/main" id="{42960751-066D-B87E-9EE3-28F7BB016A8B}"/>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0F3AE65B-2996-362C-D879-DC4B1F929DF2}"/>
              </a:ext>
            </a:extLst>
          </p:cNvPr>
          <p:cNvSpPr>
            <a:spLocks noGrp="1"/>
          </p:cNvSpPr>
          <p:nvPr>
            <p:ph type="sldNum" sz="quarter" idx="12"/>
          </p:nvPr>
        </p:nvSpPr>
        <p:spPr/>
        <p:txBody>
          <a:bodyPr/>
          <a:lstStyle/>
          <a:p>
            <a:fld id="{C98DF6DF-9EBE-4A44-A8D9-A98F4B915D92}" type="slidenum">
              <a:rPr lang="fr-FR" smtClean="0"/>
              <a:t>‹N°›</a:t>
            </a:fld>
            <a:endParaRPr lang="fr-FR"/>
          </a:p>
        </p:txBody>
      </p:sp>
    </p:spTree>
    <p:extLst>
      <p:ext uri="{BB962C8B-B14F-4D97-AF65-F5344CB8AC3E}">
        <p14:creationId xmlns:p14="http://schemas.microsoft.com/office/powerpoint/2010/main" val="3934008826"/>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BE1E69E4-311D-72F0-B6D2-8FE5BF715D3D}"/>
              </a:ext>
            </a:extLst>
          </p:cNvPr>
          <p:cNvSpPr>
            <a:spLocks noGrp="1"/>
          </p:cNvSpPr>
          <p:nvPr>
            <p:ph type="dt" sz="half" idx="10"/>
          </p:nvPr>
        </p:nvSpPr>
        <p:spPr/>
        <p:txBody>
          <a:bodyPr/>
          <a:lstStyle/>
          <a:p>
            <a:fld id="{C53A530D-65FC-4C75-8B72-1F7F34797188}" type="datetimeFigureOut">
              <a:rPr lang="fr-FR" smtClean="0"/>
              <a:t>08/02/2024</a:t>
            </a:fld>
            <a:endParaRPr lang="fr-FR"/>
          </a:p>
        </p:txBody>
      </p:sp>
      <p:sp>
        <p:nvSpPr>
          <p:cNvPr id="3" name="Espace réservé du pied de page 2">
            <a:extLst>
              <a:ext uri="{FF2B5EF4-FFF2-40B4-BE49-F238E27FC236}">
                <a16:creationId xmlns:a16="http://schemas.microsoft.com/office/drawing/2014/main" id="{485A9E82-6DE8-9AC4-045D-E9DD349500AB}"/>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D0D9F7C5-8C62-928A-0299-33D1C57D2D73}"/>
              </a:ext>
            </a:extLst>
          </p:cNvPr>
          <p:cNvSpPr>
            <a:spLocks noGrp="1"/>
          </p:cNvSpPr>
          <p:nvPr>
            <p:ph type="sldNum" sz="quarter" idx="12"/>
          </p:nvPr>
        </p:nvSpPr>
        <p:spPr/>
        <p:txBody>
          <a:bodyPr/>
          <a:lstStyle/>
          <a:p>
            <a:fld id="{C98DF6DF-9EBE-4A44-A8D9-A98F4B915D92}" type="slidenum">
              <a:rPr lang="fr-FR" smtClean="0"/>
              <a:t>‹N°›</a:t>
            </a:fld>
            <a:endParaRPr lang="fr-FR"/>
          </a:p>
        </p:txBody>
      </p:sp>
    </p:spTree>
    <p:extLst>
      <p:ext uri="{BB962C8B-B14F-4D97-AF65-F5344CB8AC3E}">
        <p14:creationId xmlns:p14="http://schemas.microsoft.com/office/powerpoint/2010/main" val="50466811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a:t>Click to edit Master text styles</a:t>
            </a:r>
          </a:p>
        </p:txBody>
      </p:sp>
      <p:sp>
        <p:nvSpPr>
          <p:cNvPr id="4" name="Date Placeholder 3"/>
          <p:cNvSpPr>
            <a:spLocks noGrp="1"/>
          </p:cNvSpPr>
          <p:nvPr>
            <p:ph type="dt" sz="half" idx="2"/>
          </p:nvPr>
        </p:nvSpPr>
        <p:spPr/>
        <p:txBody>
          <a:bodyPr/>
          <a:lstStyle/>
          <a:p>
            <a:fld id="{A9EA8DC3-939D-4A68-AD46-B70B602E680D}" type="datetimeFigureOut">
              <a:rPr lang="en-US" smtClean="0"/>
              <a:t>2/8/2024</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‹N°›</a:t>
            </a:fld>
            <a:endParaRPr lang="en-US"/>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7B8795-F1BC-41E3-1C30-4000C96890CD}"/>
              </a:ext>
            </a:extLst>
          </p:cNvPr>
          <p:cNvSpPr>
            <a:spLocks noGrp="1"/>
          </p:cNvSpPr>
          <p:nvPr>
            <p:ph type="title"/>
          </p:nvPr>
        </p:nvSpPr>
        <p:spPr>
          <a:xfrm>
            <a:off x="629841" y="342900"/>
            <a:ext cx="2949178" cy="1200150"/>
          </a:xfrm>
        </p:spPr>
        <p:txBody>
          <a:bodyPr anchor="b"/>
          <a:lstStyle>
            <a:lvl1pPr>
              <a:defRPr sz="2400"/>
            </a:lvl1pPr>
          </a:lstStyle>
          <a:p>
            <a:r>
              <a:rPr lang="fr-FR"/>
              <a:t>Modifiez le style du titre</a:t>
            </a:r>
          </a:p>
        </p:txBody>
      </p:sp>
      <p:sp>
        <p:nvSpPr>
          <p:cNvPr id="3" name="Espace réservé du contenu 2">
            <a:extLst>
              <a:ext uri="{FF2B5EF4-FFF2-40B4-BE49-F238E27FC236}">
                <a16:creationId xmlns:a16="http://schemas.microsoft.com/office/drawing/2014/main" id="{78745E72-B40F-25F0-0608-14E10B7DEC96}"/>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9F189DB3-72A3-A568-B535-B491EF8D4E8A}"/>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1709CE6-C7CE-B55A-2814-2C44C675EA09}"/>
              </a:ext>
            </a:extLst>
          </p:cNvPr>
          <p:cNvSpPr>
            <a:spLocks noGrp="1"/>
          </p:cNvSpPr>
          <p:nvPr>
            <p:ph type="dt" sz="half" idx="10"/>
          </p:nvPr>
        </p:nvSpPr>
        <p:spPr/>
        <p:txBody>
          <a:bodyPr/>
          <a:lstStyle/>
          <a:p>
            <a:fld id="{C53A530D-65FC-4C75-8B72-1F7F34797188}" type="datetimeFigureOut">
              <a:rPr lang="fr-FR" smtClean="0"/>
              <a:t>08/02/2024</a:t>
            </a:fld>
            <a:endParaRPr lang="fr-FR"/>
          </a:p>
        </p:txBody>
      </p:sp>
      <p:sp>
        <p:nvSpPr>
          <p:cNvPr id="6" name="Espace réservé du pied de page 5">
            <a:extLst>
              <a:ext uri="{FF2B5EF4-FFF2-40B4-BE49-F238E27FC236}">
                <a16:creationId xmlns:a16="http://schemas.microsoft.com/office/drawing/2014/main" id="{4FA72E7E-5F4E-3AB0-89F1-E2ED3D148A9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EAF112F-0337-B7F4-C546-364390AD6120}"/>
              </a:ext>
            </a:extLst>
          </p:cNvPr>
          <p:cNvSpPr>
            <a:spLocks noGrp="1"/>
          </p:cNvSpPr>
          <p:nvPr>
            <p:ph type="sldNum" sz="quarter" idx="12"/>
          </p:nvPr>
        </p:nvSpPr>
        <p:spPr/>
        <p:txBody>
          <a:bodyPr/>
          <a:lstStyle/>
          <a:p>
            <a:fld id="{C98DF6DF-9EBE-4A44-A8D9-A98F4B915D92}" type="slidenum">
              <a:rPr lang="fr-FR" smtClean="0"/>
              <a:t>‹N°›</a:t>
            </a:fld>
            <a:endParaRPr lang="fr-FR"/>
          </a:p>
        </p:txBody>
      </p:sp>
    </p:spTree>
    <p:extLst>
      <p:ext uri="{BB962C8B-B14F-4D97-AF65-F5344CB8AC3E}">
        <p14:creationId xmlns:p14="http://schemas.microsoft.com/office/powerpoint/2010/main" val="3453823311"/>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002ABD-0899-1C1C-496C-0381D0953600}"/>
              </a:ext>
            </a:extLst>
          </p:cNvPr>
          <p:cNvSpPr>
            <a:spLocks noGrp="1"/>
          </p:cNvSpPr>
          <p:nvPr>
            <p:ph type="title"/>
          </p:nvPr>
        </p:nvSpPr>
        <p:spPr>
          <a:xfrm>
            <a:off x="629841" y="342900"/>
            <a:ext cx="2949178" cy="1200150"/>
          </a:xfrm>
        </p:spPr>
        <p:txBody>
          <a:bodyPr anchor="b"/>
          <a:lstStyle>
            <a:lvl1pPr>
              <a:defRPr sz="2400"/>
            </a:lvl1pPr>
          </a:lstStyle>
          <a:p>
            <a:r>
              <a:rPr lang="fr-FR"/>
              <a:t>Modifiez le style du titre</a:t>
            </a:r>
          </a:p>
        </p:txBody>
      </p:sp>
      <p:sp>
        <p:nvSpPr>
          <p:cNvPr id="3" name="Espace réservé pour une image  2">
            <a:extLst>
              <a:ext uri="{FF2B5EF4-FFF2-40B4-BE49-F238E27FC236}">
                <a16:creationId xmlns:a16="http://schemas.microsoft.com/office/drawing/2014/main" id="{6F410C2E-B719-595D-893B-CFE0D073C601}"/>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a:p>
        </p:txBody>
      </p:sp>
      <p:sp>
        <p:nvSpPr>
          <p:cNvPr id="4" name="Espace réservé du texte 3">
            <a:extLst>
              <a:ext uri="{FF2B5EF4-FFF2-40B4-BE49-F238E27FC236}">
                <a16:creationId xmlns:a16="http://schemas.microsoft.com/office/drawing/2014/main" id="{34B3BDB8-E371-AB8D-421E-D7CE601BFE07}"/>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2E0B82B4-3807-EACC-1FF0-E8C2B6C3E992}"/>
              </a:ext>
            </a:extLst>
          </p:cNvPr>
          <p:cNvSpPr>
            <a:spLocks noGrp="1"/>
          </p:cNvSpPr>
          <p:nvPr>
            <p:ph type="dt" sz="half" idx="10"/>
          </p:nvPr>
        </p:nvSpPr>
        <p:spPr/>
        <p:txBody>
          <a:bodyPr/>
          <a:lstStyle/>
          <a:p>
            <a:fld id="{C53A530D-65FC-4C75-8B72-1F7F34797188}" type="datetimeFigureOut">
              <a:rPr lang="fr-FR" smtClean="0"/>
              <a:t>08/02/2024</a:t>
            </a:fld>
            <a:endParaRPr lang="fr-FR"/>
          </a:p>
        </p:txBody>
      </p:sp>
      <p:sp>
        <p:nvSpPr>
          <p:cNvPr id="6" name="Espace réservé du pied de page 5">
            <a:extLst>
              <a:ext uri="{FF2B5EF4-FFF2-40B4-BE49-F238E27FC236}">
                <a16:creationId xmlns:a16="http://schemas.microsoft.com/office/drawing/2014/main" id="{32A96748-E111-2DFD-B1C1-B9ED2C4E492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5F1116E-A819-1FDD-3AB3-1CBD898064A1}"/>
              </a:ext>
            </a:extLst>
          </p:cNvPr>
          <p:cNvSpPr>
            <a:spLocks noGrp="1"/>
          </p:cNvSpPr>
          <p:nvPr>
            <p:ph type="sldNum" sz="quarter" idx="12"/>
          </p:nvPr>
        </p:nvSpPr>
        <p:spPr/>
        <p:txBody>
          <a:bodyPr/>
          <a:lstStyle/>
          <a:p>
            <a:fld id="{C98DF6DF-9EBE-4A44-A8D9-A98F4B915D92}" type="slidenum">
              <a:rPr lang="fr-FR" smtClean="0"/>
              <a:t>‹N°›</a:t>
            </a:fld>
            <a:endParaRPr lang="fr-FR"/>
          </a:p>
        </p:txBody>
      </p:sp>
    </p:spTree>
    <p:extLst>
      <p:ext uri="{BB962C8B-B14F-4D97-AF65-F5344CB8AC3E}">
        <p14:creationId xmlns:p14="http://schemas.microsoft.com/office/powerpoint/2010/main" val="3898089606"/>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EF4E7E-3E60-3EA5-AEA3-98632E383542}"/>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7DE1EAB6-4DEB-1FED-6455-E34AEE6A4182}"/>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1A69D03-EF02-E103-A515-992EB95A5D8D}"/>
              </a:ext>
            </a:extLst>
          </p:cNvPr>
          <p:cNvSpPr>
            <a:spLocks noGrp="1"/>
          </p:cNvSpPr>
          <p:nvPr>
            <p:ph type="dt" sz="half" idx="10"/>
          </p:nvPr>
        </p:nvSpPr>
        <p:spPr/>
        <p:txBody>
          <a:bodyPr/>
          <a:lstStyle/>
          <a:p>
            <a:fld id="{C53A530D-65FC-4C75-8B72-1F7F34797188}" type="datetimeFigureOut">
              <a:rPr lang="fr-FR" smtClean="0"/>
              <a:t>08/02/2024</a:t>
            </a:fld>
            <a:endParaRPr lang="fr-FR"/>
          </a:p>
        </p:txBody>
      </p:sp>
      <p:sp>
        <p:nvSpPr>
          <p:cNvPr id="5" name="Espace réservé du pied de page 4">
            <a:extLst>
              <a:ext uri="{FF2B5EF4-FFF2-40B4-BE49-F238E27FC236}">
                <a16:creationId xmlns:a16="http://schemas.microsoft.com/office/drawing/2014/main" id="{BD22432E-A82E-6C49-4B0C-0681643F08D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8FC1484-25D8-B0DB-9353-E302B9800E07}"/>
              </a:ext>
            </a:extLst>
          </p:cNvPr>
          <p:cNvSpPr>
            <a:spLocks noGrp="1"/>
          </p:cNvSpPr>
          <p:nvPr>
            <p:ph type="sldNum" sz="quarter" idx="12"/>
          </p:nvPr>
        </p:nvSpPr>
        <p:spPr/>
        <p:txBody>
          <a:bodyPr/>
          <a:lstStyle/>
          <a:p>
            <a:fld id="{C98DF6DF-9EBE-4A44-A8D9-A98F4B915D92}" type="slidenum">
              <a:rPr lang="fr-FR" smtClean="0"/>
              <a:t>‹N°›</a:t>
            </a:fld>
            <a:endParaRPr lang="fr-FR"/>
          </a:p>
        </p:txBody>
      </p:sp>
    </p:spTree>
    <p:extLst>
      <p:ext uri="{BB962C8B-B14F-4D97-AF65-F5344CB8AC3E}">
        <p14:creationId xmlns:p14="http://schemas.microsoft.com/office/powerpoint/2010/main" val="1088765157"/>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A0759BB6-03A2-346E-D072-D0B1521379AF}"/>
              </a:ext>
            </a:extLst>
          </p:cNvPr>
          <p:cNvSpPr>
            <a:spLocks noGrp="1"/>
          </p:cNvSpPr>
          <p:nvPr>
            <p:ph type="title" orient="vert"/>
          </p:nvPr>
        </p:nvSpPr>
        <p:spPr>
          <a:xfrm>
            <a:off x="6543675" y="273844"/>
            <a:ext cx="1971675" cy="4358879"/>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3177BEDA-7442-C6BF-ED9D-BF7B22DD408A}"/>
              </a:ext>
            </a:extLst>
          </p:cNvPr>
          <p:cNvSpPr>
            <a:spLocks noGrp="1"/>
          </p:cNvSpPr>
          <p:nvPr>
            <p:ph type="body" orient="vert" idx="1"/>
          </p:nvPr>
        </p:nvSpPr>
        <p:spPr>
          <a:xfrm>
            <a:off x="628650" y="273844"/>
            <a:ext cx="5800725" cy="4358879"/>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CC702B3-17A8-E55C-F3CF-F49CAD9348B5}"/>
              </a:ext>
            </a:extLst>
          </p:cNvPr>
          <p:cNvSpPr>
            <a:spLocks noGrp="1"/>
          </p:cNvSpPr>
          <p:nvPr>
            <p:ph type="dt" sz="half" idx="10"/>
          </p:nvPr>
        </p:nvSpPr>
        <p:spPr/>
        <p:txBody>
          <a:bodyPr/>
          <a:lstStyle/>
          <a:p>
            <a:fld id="{C53A530D-65FC-4C75-8B72-1F7F34797188}" type="datetimeFigureOut">
              <a:rPr lang="fr-FR" smtClean="0"/>
              <a:t>08/02/2024</a:t>
            </a:fld>
            <a:endParaRPr lang="fr-FR"/>
          </a:p>
        </p:txBody>
      </p:sp>
      <p:sp>
        <p:nvSpPr>
          <p:cNvPr id="5" name="Espace réservé du pied de page 4">
            <a:extLst>
              <a:ext uri="{FF2B5EF4-FFF2-40B4-BE49-F238E27FC236}">
                <a16:creationId xmlns:a16="http://schemas.microsoft.com/office/drawing/2014/main" id="{74CC2021-028A-6887-7582-A6B856BB727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5FD6A88-CCA6-67FE-7B74-25168EA93936}"/>
              </a:ext>
            </a:extLst>
          </p:cNvPr>
          <p:cNvSpPr>
            <a:spLocks noGrp="1"/>
          </p:cNvSpPr>
          <p:nvPr>
            <p:ph type="sldNum" sz="quarter" idx="12"/>
          </p:nvPr>
        </p:nvSpPr>
        <p:spPr/>
        <p:txBody>
          <a:bodyPr/>
          <a:lstStyle/>
          <a:p>
            <a:fld id="{C98DF6DF-9EBE-4A44-A8D9-A98F4B915D92}" type="slidenum">
              <a:rPr lang="fr-FR" smtClean="0"/>
              <a:t>‹N°›</a:t>
            </a:fld>
            <a:endParaRPr lang="fr-FR"/>
          </a:p>
        </p:txBody>
      </p:sp>
    </p:spTree>
    <p:extLst>
      <p:ext uri="{BB962C8B-B14F-4D97-AF65-F5344CB8AC3E}">
        <p14:creationId xmlns:p14="http://schemas.microsoft.com/office/powerpoint/2010/main" val="193603309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3"/>
          </p:nvPr>
        </p:nvSpPr>
        <p:spPr/>
        <p:txBody>
          <a:bodyPr/>
          <a:lstStyle/>
          <a:p>
            <a:fld id="{91F0A12B-FC01-4FD6-A59B-79C1C1B09344}" type="datetimeFigureOut">
              <a:rPr lang="en-US" smtClean="0"/>
              <a:t>2/8/2024</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‹N°›</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text styles</a:t>
            </a:r>
          </a:p>
        </p:txBody>
      </p:sp>
      <p:sp>
        <p:nvSpPr>
          <p:cNvPr id="4" name="Content Placeholder 3"/>
          <p:cNvSpPr>
            <a:spLocks noGrp="1"/>
          </p:cNvSpPr>
          <p:nvPr>
            <p:ph sz="half" idx="2"/>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text styles</a:t>
            </a:r>
          </a:p>
        </p:txBody>
      </p:sp>
      <p:sp>
        <p:nvSpPr>
          <p:cNvPr id="6" name="Content Placeholder 5"/>
          <p:cNvSpPr>
            <a:spLocks noGrp="1"/>
          </p:cNvSpPr>
          <p:nvPr>
            <p:ph sz="quarter" idx="4"/>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5"/>
          </p:nvPr>
        </p:nvSpPr>
        <p:spPr/>
        <p:txBody>
          <a:bodyPr/>
          <a:lstStyle/>
          <a:p>
            <a:fld id="{A385267C-B276-4277-85EA-9C1A358FF273}" type="datetimeFigureOut">
              <a:rPr lang="en-US" smtClean="0"/>
              <a:t>2/8/2024</a:t>
            </a:fld>
            <a:endParaRPr lang="en-US"/>
          </a:p>
        </p:txBody>
      </p:sp>
      <p:sp>
        <p:nvSpPr>
          <p:cNvPr id="8" name="Footer Placeholder 7"/>
          <p:cNvSpPr>
            <a:spLocks noGrp="1"/>
          </p:cNvSpPr>
          <p:nvPr>
            <p:ph type="ftr" sz="quarter" idx="6"/>
          </p:nvPr>
        </p:nvSpPr>
        <p:spPr/>
        <p:txBody>
          <a:bodyPr/>
          <a:lstStyle/>
          <a:p>
            <a:endParaRPr lang="en-US"/>
          </a:p>
        </p:txBody>
      </p:sp>
      <p:sp>
        <p:nvSpPr>
          <p:cNvPr id="9" name="Slide Number Placeholder 8"/>
          <p:cNvSpPr>
            <a:spLocks noGrp="1"/>
          </p:cNvSpPr>
          <p:nvPr>
            <p:ph type="sldNum" sz="quarter" idx="7"/>
          </p:nvPr>
        </p:nvSpPr>
        <p:spPr/>
        <p:txBody>
          <a:bodyPr/>
          <a:lstStyle/>
          <a:p>
            <a:fld id="{93AE1883-0942-4AA3-9DB2-9C7C3A0314B1}" type="slidenum">
              <a:rPr lang="en-US" smtClean="0"/>
              <a:t>‹N°›</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
          </p:nvPr>
        </p:nvSpPr>
        <p:spPr/>
        <p:txBody>
          <a:bodyPr/>
          <a:lstStyle/>
          <a:p>
            <a:fld id="{511474E0-82B1-47C3-9CF1-21D2CE2B0F4A}" type="datetimeFigureOut">
              <a:rPr lang="en-US" smtClean="0"/>
              <a:t>2/8/2024</a:t>
            </a:fld>
            <a:endParaRPr lang="en-US"/>
          </a:p>
        </p:txBody>
      </p:sp>
      <p:sp>
        <p:nvSpPr>
          <p:cNvPr id="4" name="Footer Placeholder 3"/>
          <p:cNvSpPr>
            <a:spLocks noGrp="1"/>
          </p:cNvSpPr>
          <p:nvPr>
            <p:ph type="ftr" sz="quarter" idx="2"/>
          </p:nvPr>
        </p:nvSpPr>
        <p:spPr/>
        <p:txBody>
          <a:bodyPr/>
          <a:lstStyle/>
          <a:p>
            <a:endParaRPr lang="en-US"/>
          </a:p>
        </p:txBody>
      </p:sp>
      <p:sp>
        <p:nvSpPr>
          <p:cNvPr id="5" name="Slide Number Placeholder 4"/>
          <p:cNvSpPr>
            <a:spLocks noGrp="1"/>
          </p:cNvSpPr>
          <p:nvPr>
            <p:ph type="sldNum" sz="quarter" idx="3"/>
          </p:nvPr>
        </p:nvSpPr>
        <p:spPr/>
        <p:txBody>
          <a:bodyPr/>
          <a:lstStyle/>
          <a:p>
            <a:fld id="{93AE1883-0942-4AA3-9DB2-9C7C3A0314B1}" type="slidenum">
              <a:rPr lang="en-US" smtClean="0"/>
              <a:t>‹N°›</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p:nvPr>
        </p:nvSpPr>
        <p:spPr/>
        <p:txBody>
          <a:bodyPr/>
          <a:lstStyle/>
          <a:p>
            <a:fld id="{A0655632-CEA8-4526-847A-AAA02C3111CA}" type="datetimeFigureOut">
              <a:rPr lang="en-US" smtClean="0"/>
              <a:t>2/8/2024</a:t>
            </a:fld>
            <a:endParaRPr lang="en-US"/>
          </a:p>
        </p:txBody>
      </p:sp>
      <p:sp>
        <p:nvSpPr>
          <p:cNvPr id="3" name="Footer Placeholder 2"/>
          <p:cNvSpPr>
            <a:spLocks noGrp="1"/>
          </p:cNvSpPr>
          <p:nvPr>
            <p:ph type="ftr" sz="quarter" idx="1"/>
          </p:nvPr>
        </p:nvSpPr>
        <p:spPr/>
        <p:txBody>
          <a:bodyPr/>
          <a:lstStyle/>
          <a:p>
            <a:endParaRPr lang="en-US"/>
          </a:p>
        </p:txBody>
      </p:sp>
      <p:sp>
        <p:nvSpPr>
          <p:cNvPr id="4" name="Slide Number Placeholder 3"/>
          <p:cNvSpPr>
            <a:spLocks noGrp="1"/>
          </p:cNvSpPr>
          <p:nvPr>
            <p:ph type="sldNum" sz="quarter" idx="2"/>
          </p:nvPr>
        </p:nvSpPr>
        <p:spPr/>
        <p:txBody>
          <a:bodyPr/>
          <a:lstStyle/>
          <a:p>
            <a:fld id="{93AE1883-0942-4AA3-9DB2-9C7C3A0314B1}" type="slidenum">
              <a:rPr lang="en-US" smtClean="0"/>
              <a:t>‹N°›</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t>Click to edit Master text styles</a:t>
            </a:r>
          </a:p>
        </p:txBody>
      </p:sp>
      <p:sp>
        <p:nvSpPr>
          <p:cNvPr id="5" name="Date Placeholder 4"/>
          <p:cNvSpPr>
            <a:spLocks noGrp="1"/>
          </p:cNvSpPr>
          <p:nvPr>
            <p:ph type="dt" sz="half" idx="3"/>
          </p:nvPr>
        </p:nvSpPr>
        <p:spPr/>
        <p:txBody>
          <a:bodyPr/>
          <a:lstStyle/>
          <a:p>
            <a:fld id="{FF2F8BE0-7A21-4C48-BC94-543D125C97BB}" type="datetimeFigureOut">
              <a:rPr lang="en-US" smtClean="0"/>
              <a:t>2/8/2024</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‹N°›</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t>Click to edit Master text styles</a:t>
            </a:r>
          </a:p>
        </p:txBody>
      </p:sp>
      <p:sp>
        <p:nvSpPr>
          <p:cNvPr id="5" name="Date Placeholder 4"/>
          <p:cNvSpPr>
            <a:spLocks noGrp="1"/>
          </p:cNvSpPr>
          <p:nvPr>
            <p:ph type="dt" sz="half" idx="3"/>
          </p:nvPr>
        </p:nvSpPr>
        <p:spPr/>
        <p:txBody>
          <a:bodyPr/>
          <a:lstStyle/>
          <a:p>
            <a:fld id="{9118662D-2F0F-4C56-A9FA-805634FC4C44}" type="datetimeFigureOut">
              <a:rPr lang="en-US" smtClean="0"/>
              <a:t>2/8/2024</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‹N°›</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1.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19.xml"/><Relationship Id="rId7"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t>2/8/2024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8242" y="360619"/>
            <a:ext cx="7886700" cy="359073"/>
          </a:xfrm>
          <a:prstGeom prst="rect">
            <a:avLst/>
          </a:prstGeom>
        </p:spPr>
        <p:txBody>
          <a:bodyPr vert="horz" lIns="0" tIns="0" rIns="0" bIns="0" rtlCol="0" anchor="t" anchorCtr="0">
            <a:spAutoFit/>
          </a:bodyPr>
          <a:lstStyle/>
          <a:p>
            <a:endParaRPr lang="en-US"/>
          </a:p>
        </p:txBody>
      </p:sp>
      <p:sp>
        <p:nvSpPr>
          <p:cNvPr id="3" name="Text Placeholder 2"/>
          <p:cNvSpPr>
            <a:spLocks noGrp="1"/>
          </p:cNvSpPr>
          <p:nvPr>
            <p:ph type="body" idx="1"/>
          </p:nvPr>
        </p:nvSpPr>
        <p:spPr>
          <a:xfrm>
            <a:off x="398242" y="1177169"/>
            <a:ext cx="8288558" cy="256480"/>
          </a:xfrm>
          <a:prstGeom prst="rect">
            <a:avLst/>
          </a:prstGeom>
        </p:spPr>
        <p:txBody>
          <a:bodyPr vert="horz" wrap="square" lIns="0" tIns="0" rIns="0" bIns="0" rtlCol="0">
            <a:spAutoFit/>
          </a:bodyPr>
          <a:lstStyle/>
          <a:p>
            <a:pPr lvl="0"/>
            <a:endParaRPr lang="en-US"/>
          </a:p>
        </p:txBody>
      </p:sp>
      <p:sp>
        <p:nvSpPr>
          <p:cNvPr id="13" name="Footer Placeholder 4">
            <a:extLst>
              <a:ext uri="{FF2B5EF4-FFF2-40B4-BE49-F238E27FC236}">
                <a16:creationId xmlns:a16="http://schemas.microsoft.com/office/drawing/2014/main" id="{034D723C-74C7-E148-91D3-0C81C00B3B25}"/>
              </a:ext>
            </a:extLst>
          </p:cNvPr>
          <p:cNvSpPr>
            <a:spLocks noGrp="1"/>
          </p:cNvSpPr>
          <p:nvPr>
            <p:ph type="ftr" sz="quarter" idx="3"/>
          </p:nvPr>
        </p:nvSpPr>
        <p:spPr>
          <a:xfrm>
            <a:off x="651353" y="4792343"/>
            <a:ext cx="7946901" cy="123111"/>
          </a:xfrm>
          <a:prstGeom prst="rect">
            <a:avLst/>
          </a:prstGeom>
        </p:spPr>
        <p:txBody>
          <a:bodyPr vert="horz" wrap="none" lIns="0" tIns="0" rIns="0" bIns="0" rtlCol="0" anchor="t" anchorCtr="0"/>
          <a:lstStyle>
            <a:defPPr>
              <a:defRPr lang="en-US"/>
            </a:defPPr>
            <a:lvl1pPr marL="0" algn="r" defTabSz="457200" rtl="0" eaLnBrk="1" latinLnBrk="0" hangingPunct="1">
              <a:defRPr sz="900" b="0" i="0" kern="1200">
                <a:solidFill>
                  <a:schemeClr val="tx1"/>
                </a:solidFill>
                <a:latin typeface="Franklin Gothic Book" panose="020B05030201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a:t>Titre de la présentation - </a:t>
            </a:r>
          </a:p>
        </p:txBody>
      </p:sp>
      <p:sp>
        <p:nvSpPr>
          <p:cNvPr id="14" name="Slide Number Placeholder 5">
            <a:extLst>
              <a:ext uri="{FF2B5EF4-FFF2-40B4-BE49-F238E27FC236}">
                <a16:creationId xmlns:a16="http://schemas.microsoft.com/office/drawing/2014/main" id="{29256214-7CD7-3F40-8968-A31D2E0EF81A}"/>
              </a:ext>
            </a:extLst>
          </p:cNvPr>
          <p:cNvSpPr>
            <a:spLocks noGrp="1"/>
          </p:cNvSpPr>
          <p:nvPr>
            <p:ph type="sldNum" sz="quarter" idx="4"/>
          </p:nvPr>
        </p:nvSpPr>
        <p:spPr>
          <a:xfrm>
            <a:off x="8606998" y="4795518"/>
            <a:ext cx="309966" cy="123111"/>
          </a:xfrm>
          <a:prstGeom prst="rect">
            <a:avLst/>
          </a:prstGeom>
        </p:spPr>
        <p:txBody>
          <a:bodyPr vert="horz" lIns="0" tIns="0" rIns="0" bIns="0" rtlCol="0" anchor="t" anchorCtr="0">
            <a:spAutoFit/>
          </a:bodyPr>
          <a:lstStyle>
            <a:defPPr>
              <a:defRPr lang="en-US"/>
            </a:defPPr>
            <a:lvl1pPr marL="0" algn="l" defTabSz="457200" rtl="0" eaLnBrk="1" latinLnBrk="0" hangingPunct="1">
              <a:defRPr sz="800" b="0" i="0" kern="1200">
                <a:solidFill>
                  <a:schemeClr val="tx1"/>
                </a:solidFill>
                <a:latin typeface="Barlow Condensed Medium" pitchFamily="2"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DE2D64B-104A-0D49-AC01-3995F14CC673}" type="slidenum">
              <a:rPr lang="fr-FR" smtClean="0"/>
              <a:t>‹N°›</a:t>
            </a:fld>
            <a:endParaRPr lang="fr-FR"/>
          </a:p>
        </p:txBody>
      </p:sp>
    </p:spTree>
    <p:extLst>
      <p:ext uri="{BB962C8B-B14F-4D97-AF65-F5344CB8AC3E}">
        <p14:creationId xmlns:p14="http://schemas.microsoft.com/office/powerpoint/2010/main" val="2439825164"/>
      </p:ext>
    </p:extLst>
  </p:cSld>
  <p:clrMap bg1="lt1" tx1="dk1" bg2="lt2" tx2="dk2" accent1="accent1" accent2="accent2" accent3="accent3" accent4="accent4" accent5="accent5" accent6="accent6" hlink="hlink" folHlink="folHlink"/>
  <p:sldLayoutIdLst>
    <p:sldLayoutId id="2147483660" r:id="rId1"/>
    <p:sldLayoutId id="2147483663" r:id="rId2"/>
    <p:sldLayoutId id="2147483664" r:id="rId3"/>
    <p:sldLayoutId id="2147483666" r:id="rId4"/>
    <p:sldLayoutId id="2147483667" r:id="rId5"/>
  </p:sldLayoutIdLst>
  <p:transition/>
  <p:hf hdr="0" dt="0"/>
  <p:txStyles>
    <p:titleStyle>
      <a:lvl1pPr algn="l" defTabSz="685800" rtl="0" eaLnBrk="1" latinLnBrk="0" hangingPunct="1">
        <a:lnSpc>
          <a:spcPts val="2800"/>
        </a:lnSpc>
        <a:spcBef>
          <a:spcPct val="0"/>
        </a:spcBef>
        <a:buNone/>
        <a:defRPr sz="3000" b="1" i="0" kern="1200">
          <a:solidFill>
            <a:srgbClr val="2F2483"/>
          </a:solidFill>
          <a:latin typeface="Franklin Gothic Book" panose="020B0503020102020204" pitchFamily="34" charset="0"/>
          <a:ea typeface="+mj-ea"/>
          <a:cs typeface="+mj-cs"/>
        </a:defRPr>
      </a:lvl1pPr>
    </p:titleStyle>
    <p:bodyStyle>
      <a:lvl1pPr marL="0" indent="0" algn="l" defTabSz="685800" rtl="0" eaLnBrk="1" latinLnBrk="0" hangingPunct="1">
        <a:lnSpc>
          <a:spcPts val="2000"/>
        </a:lnSpc>
        <a:spcBef>
          <a:spcPct val="0"/>
        </a:spcBef>
        <a:spcAft>
          <a:spcPts val="1200"/>
        </a:spcAft>
        <a:buFont typeface="Arial" pitchFamily="34" charset="0"/>
        <a:buNone/>
        <a:defRPr sz="2000" b="0" i="0" kern="1200">
          <a:solidFill>
            <a:schemeClr val="tx1"/>
          </a:solidFill>
          <a:latin typeface="Franklin Gothic Book" panose="020B0503020102020204" pitchFamily="34" charset="0"/>
          <a:ea typeface="+mn-ea"/>
          <a:cs typeface="+mn-cs"/>
        </a:defRPr>
      </a:lvl1pPr>
      <a:lvl2pPr marL="514350" indent="-171450" algn="l" defTabSz="685800" rtl="0" eaLnBrk="1" latinLnBrk="0" hangingPunct="1">
        <a:lnSpc>
          <a:spcPct val="90000"/>
        </a:lnSpc>
        <a:spcBef>
          <a:spcPts val="375"/>
        </a:spcBef>
        <a:buFont typeface="Arial" pitchFamily="34" charset="0"/>
        <a:buChar char="•"/>
        <a:defRPr sz="1800" b="0" i="0" kern="1200">
          <a:solidFill>
            <a:schemeClr val="tx1"/>
          </a:solidFill>
          <a:latin typeface="Barlow Condensed Medium" pitchFamily="2" charset="77"/>
          <a:ea typeface="+mn-ea"/>
          <a:cs typeface="+mn-cs"/>
        </a:defRPr>
      </a:lvl2pPr>
      <a:lvl3pPr marL="857250" indent="-171450" algn="l" defTabSz="685800" rtl="0" eaLnBrk="1" latinLnBrk="0" hangingPunct="1">
        <a:lnSpc>
          <a:spcPct val="90000"/>
        </a:lnSpc>
        <a:spcBef>
          <a:spcPts val="375"/>
        </a:spcBef>
        <a:buFont typeface="Arial" pitchFamily="34" charset="0"/>
        <a:buChar char="•"/>
        <a:defRPr sz="1500" b="0" i="0" kern="1200">
          <a:solidFill>
            <a:schemeClr val="tx1"/>
          </a:solidFill>
          <a:latin typeface="Barlow Condensed Medium" pitchFamily="2" charset="77"/>
          <a:ea typeface="+mn-ea"/>
          <a:cs typeface="+mn-cs"/>
        </a:defRPr>
      </a:lvl3pPr>
      <a:lvl4pPr marL="1200150" indent="-171450" algn="l" defTabSz="685800" rtl="0" eaLnBrk="1" latinLnBrk="0" hangingPunct="1">
        <a:lnSpc>
          <a:spcPct val="90000"/>
        </a:lnSpc>
        <a:spcBef>
          <a:spcPts val="375"/>
        </a:spcBef>
        <a:buFont typeface="Arial" pitchFamily="34" charset="0"/>
        <a:buChar char="•"/>
        <a:defRPr sz="1350" b="0" i="0" kern="1200">
          <a:solidFill>
            <a:schemeClr val="tx1"/>
          </a:solidFill>
          <a:latin typeface="Barlow Condensed Medium" pitchFamily="2" charset="77"/>
          <a:ea typeface="+mn-ea"/>
          <a:cs typeface="+mn-cs"/>
        </a:defRPr>
      </a:lvl4pPr>
      <a:lvl5pPr marL="1543050" indent="-171450" algn="l" defTabSz="685800" rtl="0" eaLnBrk="1" latinLnBrk="0" hangingPunct="1">
        <a:lnSpc>
          <a:spcPct val="90000"/>
        </a:lnSpc>
        <a:spcBef>
          <a:spcPts val="375"/>
        </a:spcBef>
        <a:buFont typeface="Arial" pitchFamily="34" charset="0"/>
        <a:buChar char="•"/>
        <a:defRPr sz="1350" b="0" i="0" kern="1200">
          <a:solidFill>
            <a:schemeClr val="tx1"/>
          </a:solidFill>
          <a:latin typeface="Barlow Condensed Medium" pitchFamily="2" charset="77"/>
          <a:ea typeface="+mn-ea"/>
          <a:cs typeface="+mn-cs"/>
        </a:defRPr>
      </a:lvl5pPr>
      <a:lvl6pPr marL="18859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8242" y="360619"/>
            <a:ext cx="7886700" cy="359073"/>
          </a:xfrm>
          <a:prstGeom prst="rect">
            <a:avLst/>
          </a:prstGeom>
        </p:spPr>
        <p:txBody>
          <a:bodyPr vert="horz" lIns="0" tIns="0" rIns="0" bIns="0" rtlCol="0" anchor="t" anchorCtr="0">
            <a:spAutoFit/>
          </a:bodyPr>
          <a:lstStyle/>
          <a:p>
            <a:endParaRPr lang="en-US"/>
          </a:p>
        </p:txBody>
      </p:sp>
      <p:sp>
        <p:nvSpPr>
          <p:cNvPr id="3" name="Text Placeholder 2"/>
          <p:cNvSpPr>
            <a:spLocks noGrp="1"/>
          </p:cNvSpPr>
          <p:nvPr>
            <p:ph type="body" idx="1"/>
          </p:nvPr>
        </p:nvSpPr>
        <p:spPr>
          <a:xfrm>
            <a:off x="398242" y="1177169"/>
            <a:ext cx="8288558" cy="256480"/>
          </a:xfrm>
          <a:prstGeom prst="rect">
            <a:avLst/>
          </a:prstGeom>
        </p:spPr>
        <p:txBody>
          <a:bodyPr vert="horz" wrap="square" lIns="0" tIns="0" rIns="0" bIns="0" rtlCol="0">
            <a:spAutoFit/>
          </a:bodyPr>
          <a:lstStyle/>
          <a:p>
            <a:pPr lvl="0"/>
            <a:endParaRPr lang="en-US"/>
          </a:p>
        </p:txBody>
      </p:sp>
      <p:sp>
        <p:nvSpPr>
          <p:cNvPr id="13" name="Footer Placeholder 4">
            <a:extLst>
              <a:ext uri="{FF2B5EF4-FFF2-40B4-BE49-F238E27FC236}">
                <a16:creationId xmlns:a16="http://schemas.microsoft.com/office/drawing/2014/main" id="{034D723C-74C7-E148-91D3-0C81C00B3B25}"/>
              </a:ext>
            </a:extLst>
          </p:cNvPr>
          <p:cNvSpPr>
            <a:spLocks noGrp="1"/>
          </p:cNvSpPr>
          <p:nvPr>
            <p:ph type="ftr" sz="quarter" idx="3"/>
          </p:nvPr>
        </p:nvSpPr>
        <p:spPr>
          <a:xfrm>
            <a:off x="651353" y="4792343"/>
            <a:ext cx="7946901" cy="123111"/>
          </a:xfrm>
          <a:prstGeom prst="rect">
            <a:avLst/>
          </a:prstGeom>
        </p:spPr>
        <p:txBody>
          <a:bodyPr vert="horz" wrap="none" lIns="0" tIns="0" rIns="0" bIns="0" rtlCol="0" anchor="t" anchorCtr="0"/>
          <a:lstStyle>
            <a:defPPr>
              <a:defRPr lang="en-US"/>
            </a:defPPr>
            <a:lvl1pPr marL="0" algn="r" defTabSz="457200" rtl="0" eaLnBrk="1" latinLnBrk="0" hangingPunct="1">
              <a:defRPr sz="900" b="0" i="0" kern="1200">
                <a:solidFill>
                  <a:schemeClr val="tx1"/>
                </a:solidFill>
                <a:latin typeface="Franklin Gothic Book" panose="020B05030201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a:t>Présentation PLF24 – Toulouse – 21.11.2023 - </a:t>
            </a:r>
          </a:p>
        </p:txBody>
      </p:sp>
      <p:sp>
        <p:nvSpPr>
          <p:cNvPr id="14" name="Slide Number Placeholder 5">
            <a:extLst>
              <a:ext uri="{FF2B5EF4-FFF2-40B4-BE49-F238E27FC236}">
                <a16:creationId xmlns:a16="http://schemas.microsoft.com/office/drawing/2014/main" id="{29256214-7CD7-3F40-8968-A31D2E0EF81A}"/>
              </a:ext>
            </a:extLst>
          </p:cNvPr>
          <p:cNvSpPr>
            <a:spLocks noGrp="1"/>
          </p:cNvSpPr>
          <p:nvPr>
            <p:ph type="sldNum" sz="quarter" idx="4"/>
          </p:nvPr>
        </p:nvSpPr>
        <p:spPr>
          <a:xfrm>
            <a:off x="8606998" y="4795518"/>
            <a:ext cx="309966" cy="123111"/>
          </a:xfrm>
          <a:prstGeom prst="rect">
            <a:avLst/>
          </a:prstGeom>
        </p:spPr>
        <p:txBody>
          <a:bodyPr vert="horz" lIns="0" tIns="0" rIns="0" bIns="0" rtlCol="0" anchor="t" anchorCtr="0">
            <a:spAutoFit/>
          </a:bodyPr>
          <a:lstStyle>
            <a:defPPr>
              <a:defRPr lang="en-US"/>
            </a:defPPr>
            <a:lvl1pPr marL="0" algn="l" defTabSz="457200" rtl="0" eaLnBrk="1" latinLnBrk="0" hangingPunct="1">
              <a:defRPr sz="800" b="0" i="0" kern="1200">
                <a:solidFill>
                  <a:schemeClr val="tx1"/>
                </a:solidFill>
                <a:latin typeface="Barlow Condensed Medium" pitchFamily="2"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DE2D64B-104A-0D49-AC01-3995F14CC673}" type="slidenum">
              <a:rPr lang="fr-FR" smtClean="0"/>
              <a:t>‹N°›</a:t>
            </a:fld>
            <a:endParaRPr lang="fr-FR"/>
          </a:p>
        </p:txBody>
      </p:sp>
    </p:spTree>
    <p:extLst>
      <p:ext uri="{BB962C8B-B14F-4D97-AF65-F5344CB8AC3E}">
        <p14:creationId xmlns:p14="http://schemas.microsoft.com/office/powerpoint/2010/main" val="1285220041"/>
      </p:ext>
    </p:extLst>
  </p:cSld>
  <p:clrMap bg1="lt1" tx1="dk1" bg2="lt2" tx2="dk2" accent1="accent1" accent2="accent2" accent3="accent3" accent4="accent4" accent5="accent5" accent6="accent6" hlink="hlink" folHlink="folHlink"/>
  <p:sldLayoutIdLst>
    <p:sldLayoutId id="2147483669" r:id="rId1"/>
    <p:sldLayoutId id="2147483681" r:id="rId2"/>
    <p:sldLayoutId id="2147483682" r:id="rId3"/>
    <p:sldLayoutId id="2147483683" r:id="rId4"/>
    <p:sldLayoutId id="2147483684" r:id="rId5"/>
    <p:sldLayoutId id="2147483685" r:id="rId6"/>
  </p:sldLayoutIdLst>
  <p:transition/>
  <p:hf hdr="0" dt="0"/>
  <p:txStyles>
    <p:titleStyle>
      <a:lvl1pPr algn="l" defTabSz="685800" rtl="0" eaLnBrk="1" latinLnBrk="0" hangingPunct="1">
        <a:lnSpc>
          <a:spcPts val="2800"/>
        </a:lnSpc>
        <a:spcBef>
          <a:spcPct val="0"/>
        </a:spcBef>
        <a:buNone/>
        <a:defRPr sz="3000" b="1" i="0" kern="1200">
          <a:solidFill>
            <a:srgbClr val="2F2483"/>
          </a:solidFill>
          <a:latin typeface="Franklin Gothic Book" panose="020B0503020102020204" pitchFamily="34" charset="0"/>
          <a:ea typeface="+mj-ea"/>
          <a:cs typeface="+mj-cs"/>
        </a:defRPr>
      </a:lvl1pPr>
    </p:titleStyle>
    <p:bodyStyle>
      <a:lvl1pPr marL="0" indent="0" algn="l" defTabSz="685800" rtl="0" eaLnBrk="1" latinLnBrk="0" hangingPunct="1">
        <a:lnSpc>
          <a:spcPts val="2000"/>
        </a:lnSpc>
        <a:spcBef>
          <a:spcPct val="0"/>
        </a:spcBef>
        <a:spcAft>
          <a:spcPts val="1200"/>
        </a:spcAft>
        <a:buFont typeface="Arial" pitchFamily="34" charset="0"/>
        <a:buNone/>
        <a:defRPr sz="2000" b="0" i="0" kern="1200">
          <a:solidFill>
            <a:schemeClr val="tx1"/>
          </a:solidFill>
          <a:latin typeface="Franklin Gothic Book" panose="020B0503020102020204" pitchFamily="34" charset="0"/>
          <a:ea typeface="+mn-ea"/>
          <a:cs typeface="+mn-cs"/>
        </a:defRPr>
      </a:lvl1pPr>
      <a:lvl2pPr marL="514350" indent="-171450" algn="l" defTabSz="685800" rtl="0" eaLnBrk="1" latinLnBrk="0" hangingPunct="1">
        <a:lnSpc>
          <a:spcPct val="90000"/>
        </a:lnSpc>
        <a:spcBef>
          <a:spcPts val="375"/>
        </a:spcBef>
        <a:buFont typeface="Arial" pitchFamily="34" charset="0"/>
        <a:buChar char="•"/>
        <a:defRPr sz="1800" b="0" i="0" kern="1200">
          <a:solidFill>
            <a:schemeClr val="tx1"/>
          </a:solidFill>
          <a:latin typeface="Barlow Condensed Medium" pitchFamily="2" charset="77"/>
          <a:ea typeface="+mn-ea"/>
          <a:cs typeface="+mn-cs"/>
        </a:defRPr>
      </a:lvl2pPr>
      <a:lvl3pPr marL="857250" indent="-171450" algn="l" defTabSz="685800" rtl="0" eaLnBrk="1" latinLnBrk="0" hangingPunct="1">
        <a:lnSpc>
          <a:spcPct val="90000"/>
        </a:lnSpc>
        <a:spcBef>
          <a:spcPts val="375"/>
        </a:spcBef>
        <a:buFont typeface="Arial" pitchFamily="34" charset="0"/>
        <a:buChar char="•"/>
        <a:defRPr sz="1500" b="0" i="0" kern="1200">
          <a:solidFill>
            <a:schemeClr val="tx1"/>
          </a:solidFill>
          <a:latin typeface="Barlow Condensed Medium" pitchFamily="2" charset="77"/>
          <a:ea typeface="+mn-ea"/>
          <a:cs typeface="+mn-cs"/>
        </a:defRPr>
      </a:lvl3pPr>
      <a:lvl4pPr marL="1200150" indent="-171450" algn="l" defTabSz="685800" rtl="0" eaLnBrk="1" latinLnBrk="0" hangingPunct="1">
        <a:lnSpc>
          <a:spcPct val="90000"/>
        </a:lnSpc>
        <a:spcBef>
          <a:spcPts val="375"/>
        </a:spcBef>
        <a:buFont typeface="Arial" pitchFamily="34" charset="0"/>
        <a:buChar char="•"/>
        <a:defRPr sz="1350" b="0" i="0" kern="1200">
          <a:solidFill>
            <a:schemeClr val="tx1"/>
          </a:solidFill>
          <a:latin typeface="Barlow Condensed Medium" pitchFamily="2" charset="77"/>
          <a:ea typeface="+mn-ea"/>
          <a:cs typeface="+mn-cs"/>
        </a:defRPr>
      </a:lvl4pPr>
      <a:lvl5pPr marL="1543050" indent="-171450" algn="l" defTabSz="685800" rtl="0" eaLnBrk="1" latinLnBrk="0" hangingPunct="1">
        <a:lnSpc>
          <a:spcPct val="90000"/>
        </a:lnSpc>
        <a:spcBef>
          <a:spcPts val="375"/>
        </a:spcBef>
        <a:buFont typeface="Arial" pitchFamily="34" charset="0"/>
        <a:buChar char="•"/>
        <a:defRPr sz="1350" b="0" i="0" kern="1200">
          <a:solidFill>
            <a:schemeClr val="tx1"/>
          </a:solidFill>
          <a:latin typeface="Barlow Condensed Medium" pitchFamily="2" charset="77"/>
          <a:ea typeface="+mn-ea"/>
          <a:cs typeface="+mn-cs"/>
        </a:defRPr>
      </a:lvl5pPr>
      <a:lvl6pPr marL="18859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DB5ACC1-4B8D-E390-A386-8C4B81706AB7}"/>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E2CD3AA4-69FC-4391-D1A6-104F4B489EC1}"/>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9199D4B-5C33-E28F-DEED-C6136B98DA26}"/>
              </a:ext>
            </a:extLst>
          </p:cNvPr>
          <p:cNvSpPr>
            <a:spLocks noGrp="1"/>
          </p:cNvSpPr>
          <p:nvPr>
            <p:ph type="dt" sz="half" idx="2"/>
          </p:nvPr>
        </p:nvSpPr>
        <p:spPr>
          <a:xfrm>
            <a:off x="628650" y="4767262"/>
            <a:ext cx="2057400" cy="273844"/>
          </a:xfrm>
          <a:prstGeom prst="rect">
            <a:avLst/>
          </a:prstGeom>
        </p:spPr>
        <p:txBody>
          <a:bodyPr vert="horz" lIns="91440" tIns="45720" rIns="91440" bIns="45720" rtlCol="0" anchor="ctr"/>
          <a:lstStyle>
            <a:defPPr>
              <a:defRPr lang="fr-FR"/>
            </a:defPPr>
            <a:lvl1pPr marL="0" algn="l" defTabSz="685800" rtl="0" eaLnBrk="1" latinLnBrk="0" hangingPunct="1">
              <a:defRPr sz="900" kern="120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C53A530D-65FC-4C75-8B72-1F7F34797188}" type="datetimeFigureOut">
              <a:rPr lang="fr-FR" smtClean="0"/>
              <a:t>08/02/2024</a:t>
            </a:fld>
            <a:endParaRPr lang="fr-FR"/>
          </a:p>
        </p:txBody>
      </p:sp>
      <p:sp>
        <p:nvSpPr>
          <p:cNvPr id="5" name="Espace réservé du pied de page 4">
            <a:extLst>
              <a:ext uri="{FF2B5EF4-FFF2-40B4-BE49-F238E27FC236}">
                <a16:creationId xmlns:a16="http://schemas.microsoft.com/office/drawing/2014/main" id="{0EB31770-943A-A827-82E8-8B83464DF545}"/>
              </a:ext>
            </a:extLst>
          </p:cNvPr>
          <p:cNvSpPr>
            <a:spLocks noGrp="1"/>
          </p:cNvSpPr>
          <p:nvPr>
            <p:ph type="ftr" sz="quarter" idx="3"/>
          </p:nvPr>
        </p:nvSpPr>
        <p:spPr>
          <a:xfrm>
            <a:off x="3028950" y="4767262"/>
            <a:ext cx="3086100" cy="273844"/>
          </a:xfrm>
          <a:prstGeom prst="rect">
            <a:avLst/>
          </a:prstGeom>
        </p:spPr>
        <p:txBody>
          <a:bodyPr vert="horz" lIns="91440" tIns="45720" rIns="91440" bIns="45720" rtlCol="0" anchor="ctr"/>
          <a:lstStyle>
            <a:defPPr>
              <a:defRPr lang="fr-FR"/>
            </a:defPPr>
            <a:lvl1pPr marL="0" algn="ctr" defTabSz="685800" rtl="0" eaLnBrk="1" latinLnBrk="0" hangingPunct="1">
              <a:defRPr sz="900" kern="120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fr-FR"/>
          </a:p>
        </p:txBody>
      </p:sp>
      <p:sp>
        <p:nvSpPr>
          <p:cNvPr id="6" name="Espace réservé du numéro de diapositive 5">
            <a:extLst>
              <a:ext uri="{FF2B5EF4-FFF2-40B4-BE49-F238E27FC236}">
                <a16:creationId xmlns:a16="http://schemas.microsoft.com/office/drawing/2014/main" id="{D4B81559-2D12-36EC-53A8-C5B464A1DF40}"/>
              </a:ext>
            </a:extLst>
          </p:cNvPr>
          <p:cNvSpPr>
            <a:spLocks noGrp="1"/>
          </p:cNvSpPr>
          <p:nvPr>
            <p:ph type="sldNum" sz="quarter" idx="4"/>
          </p:nvPr>
        </p:nvSpPr>
        <p:spPr>
          <a:xfrm>
            <a:off x="6457950" y="4767262"/>
            <a:ext cx="2057400" cy="273844"/>
          </a:xfrm>
          <a:prstGeom prst="rect">
            <a:avLst/>
          </a:prstGeom>
        </p:spPr>
        <p:txBody>
          <a:bodyPr vert="horz" lIns="91440" tIns="45720" rIns="91440" bIns="45720" rtlCol="0" anchor="ctr"/>
          <a:lstStyle>
            <a:defPPr>
              <a:defRPr lang="fr-FR"/>
            </a:defPPr>
            <a:lvl1pPr marL="0" algn="r" defTabSz="685800" rtl="0" eaLnBrk="1" latinLnBrk="0" hangingPunct="1">
              <a:defRPr sz="900" kern="120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C98DF6DF-9EBE-4A44-A8D9-A98F4B915D92}" type="slidenum">
              <a:rPr lang="fr-FR" smtClean="0"/>
              <a:t>‹N°›</a:t>
            </a:fld>
            <a:endParaRPr lang="fr-FR"/>
          </a:p>
        </p:txBody>
      </p:sp>
    </p:spTree>
    <p:extLst>
      <p:ext uri="{BB962C8B-B14F-4D97-AF65-F5344CB8AC3E}">
        <p14:creationId xmlns:p14="http://schemas.microsoft.com/office/powerpoint/2010/main" val="25025515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9.xml"/><Relationship Id="rId5" Type="http://schemas.microsoft.com/office/2007/relationships/hdphoto" Target="../media/hdphoto1.wdp"/><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9.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7.xml"/><Relationship Id="rId5" Type="http://schemas.openxmlformats.org/officeDocument/2006/relationships/image" Target="../media/image26.png"/><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17.xml"/><Relationship Id="rId5" Type="http://schemas.openxmlformats.org/officeDocument/2006/relationships/image" Target="../media/image30.png"/><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7.xml"/><Relationship Id="rId6" Type="http://schemas.openxmlformats.org/officeDocument/2006/relationships/image" Target="../media/image31.png"/><Relationship Id="rId5" Type="http://schemas.openxmlformats.org/officeDocument/2006/relationships/image" Target="../media/image26.png"/><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3.xml"/></Relationships>
</file>

<file path=ppt/slides/_rels/slide4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3.xml"/></Relationships>
</file>

<file path=ppt/slides/_rels/slide4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3.xml"/></Relationships>
</file>

<file path=ppt/slides/_rels/slide4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5.xml"/><Relationship Id="rId5" Type="http://schemas.microsoft.com/office/2007/relationships/hdphoto" Target="../media/hdphoto2.wdp"/><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3.xml"/></Relationships>
</file>

<file path=ppt/slides/_rels/slide5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3.xml"/></Relationships>
</file>

<file path=ppt/slides/_rels/slide5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3.xml"/></Relationships>
</file>

<file path=ppt/slides/_rels/slide5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3.xml"/></Relationships>
</file>

<file path=ppt/slides/_rels/slide5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3.xml"/></Relationships>
</file>

<file path=ppt/slides/_rels/slide5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3.xml"/></Relationships>
</file>

<file path=ppt/slides/_rels/slide5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3.xml"/></Relationships>
</file>

<file path=ppt/slides/_rels/slide5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3.xml"/></Relationships>
</file>

<file path=ppt/slides/_rels/slide5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3.xml"/></Relationships>
</file>

<file path=ppt/slides/_rels/slide5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3.xml"/></Relationships>
</file>

<file path=ppt/slides/_rels/slide6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3.xml"/></Relationships>
</file>

<file path=ppt/slides/_rels/slide6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3.xml"/></Relationships>
</file>

<file path=ppt/slides/_rels/slide6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3.xml"/></Relationships>
</file>

<file path=ppt/slides/_rels/slide6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3.xml"/></Relationships>
</file>

<file path=ppt/slides/_rels/slide6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3.xml"/></Relationships>
</file>

<file path=ppt/slides/_rels/slide6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9.xml"/><Relationship Id="rId5" Type="http://schemas.microsoft.com/office/2007/relationships/hdphoto" Target="../media/hdphoto1.wdp"/><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19.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5A15E298-45EA-1B4B-90D4-E8E74FF2F474}"/>
              </a:ext>
            </a:extLst>
          </p:cNvPr>
          <p:cNvPicPr>
            <a:picLocks noChangeAspect="1"/>
          </p:cNvPicPr>
          <p:nvPr/>
        </p:nvPicPr>
        <p:blipFill>
          <a:blip r:embed="rId2"/>
          <a:stretch>
            <a:fillRect/>
          </a:stretch>
        </p:blipFill>
        <p:spPr>
          <a:xfrm>
            <a:off x="0" y="6350"/>
            <a:ext cx="9144000" cy="5130800"/>
          </a:xfrm>
          <a:prstGeom prst="rect">
            <a:avLst/>
          </a:prstGeom>
        </p:spPr>
      </p:pic>
      <p:sp>
        <p:nvSpPr>
          <p:cNvPr id="13" name="Titre 1">
            <a:extLst>
              <a:ext uri="{FF2B5EF4-FFF2-40B4-BE49-F238E27FC236}">
                <a16:creationId xmlns:a16="http://schemas.microsoft.com/office/drawing/2014/main" id="{CFC7763A-F700-1543-B479-0C02A2377E1A}"/>
              </a:ext>
            </a:extLst>
          </p:cNvPr>
          <p:cNvSpPr txBox="1"/>
          <p:nvPr/>
        </p:nvSpPr>
        <p:spPr>
          <a:xfrm>
            <a:off x="524786" y="1069711"/>
            <a:ext cx="3853485" cy="1790100"/>
          </a:xfrm>
          <a:prstGeom prst="rect">
            <a:avLst/>
          </a:prstGeom>
        </p:spPr>
        <p:txBody>
          <a:bodyPr vert="horz" lIns="0" tIns="0" rIns="0" bIns="0" rtlCol="0" anchor="t" anchorCtr="0">
            <a:noAutofit/>
          </a:bodyPr>
          <a:lstStyle>
            <a:defPPr>
              <a:defRPr lang="en-US"/>
            </a:defPPr>
            <a:lvl1pPr marL="0" algn="l" defTabSz="685800" rtl="0" eaLnBrk="1" latinLnBrk="0" hangingPunct="1">
              <a:lnSpc>
                <a:spcPts val="2200"/>
              </a:lnSpc>
              <a:spcBef>
                <a:spcPct val="0"/>
              </a:spcBef>
              <a:buNone/>
              <a:defRPr sz="2300" b="1" i="0" kern="1200">
                <a:solidFill>
                  <a:srgbClr val="2F2483"/>
                </a:solidFill>
                <a:latin typeface="Barlow Condensed" pitchFamily="2" charset="77"/>
                <a:ea typeface="+mj-ea"/>
                <a:cs typeface="+mj-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3984"/>
              </a:lnSpc>
            </a:pPr>
            <a:r>
              <a:rPr lang="fr-FR" sz="4400">
                <a:solidFill>
                  <a:srgbClr val="FFFFFF"/>
                </a:solidFill>
              </a:rPr>
              <a:t>Présentation loi de finances pour 2024 </a:t>
            </a:r>
          </a:p>
        </p:txBody>
      </p:sp>
      <p:sp>
        <p:nvSpPr>
          <p:cNvPr id="14" name="Titre 1">
            <a:extLst>
              <a:ext uri="{FF2B5EF4-FFF2-40B4-BE49-F238E27FC236}">
                <a16:creationId xmlns:a16="http://schemas.microsoft.com/office/drawing/2014/main" id="{D025D416-CAEC-104B-BB71-C51B7755D93B}"/>
              </a:ext>
            </a:extLst>
          </p:cNvPr>
          <p:cNvSpPr txBox="1"/>
          <p:nvPr/>
        </p:nvSpPr>
        <p:spPr>
          <a:xfrm>
            <a:off x="524786" y="4341128"/>
            <a:ext cx="4126727" cy="389899"/>
          </a:xfrm>
          <a:prstGeom prst="rect">
            <a:avLst/>
          </a:prstGeom>
        </p:spPr>
        <p:txBody>
          <a:bodyPr vert="horz" lIns="0" tIns="0" rIns="0" bIns="0" rtlCol="0" anchor="t" anchorCtr="0">
            <a:noAutofit/>
          </a:bodyPr>
          <a:lstStyle>
            <a:defPPr>
              <a:defRPr lang="en-US"/>
            </a:defPPr>
            <a:lvl1pPr marL="0" algn="ctr" defTabSz="685800" rtl="0" eaLnBrk="1" latinLnBrk="0" hangingPunct="1">
              <a:lnSpc>
                <a:spcPct val="90000"/>
              </a:lnSpc>
              <a:spcBef>
                <a:spcPct val="0"/>
              </a:spcBef>
              <a:buNone/>
              <a:defRPr sz="4500" kern="1200">
                <a:solidFill>
                  <a:schemeClr val="tx1"/>
                </a:solidFill>
                <a:latin typeface="+mj-lt"/>
                <a:ea typeface="+mj-ea"/>
                <a:cs typeface="+mj-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fr-FR" sz="1600">
                <a:solidFill>
                  <a:srgbClr val="FFFFFF"/>
                </a:solidFill>
                <a:latin typeface="Barlow Condensed" pitchFamily="2" charset="77"/>
              </a:rPr>
              <a:t>Lyon</a:t>
            </a:r>
          </a:p>
          <a:p>
            <a:pPr algn="l"/>
            <a:r>
              <a:rPr lang="fr-FR" sz="1600">
                <a:solidFill>
                  <a:srgbClr val="FFFFFF"/>
                </a:solidFill>
                <a:latin typeface="Barlow Condensed" pitchFamily="2" charset="77"/>
              </a:rPr>
              <a:t>08 février 2024</a:t>
            </a:r>
          </a:p>
        </p:txBody>
      </p:sp>
    </p:spTree>
    <p:extLst>
      <p:ext uri="{BB962C8B-B14F-4D97-AF65-F5344CB8AC3E}">
        <p14:creationId xmlns:p14="http://schemas.microsoft.com/office/powerpoint/2010/main" val="2795021649"/>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366CC6-89ED-CFC5-4F2A-E786C5ADBC72}"/>
              </a:ext>
            </a:extLst>
          </p:cNvPr>
          <p:cNvSpPr>
            <a:spLocks noGrp="1"/>
          </p:cNvSpPr>
          <p:nvPr>
            <p:ph type="title"/>
          </p:nvPr>
        </p:nvSpPr>
        <p:spPr>
          <a:xfrm>
            <a:off x="398242" y="360619"/>
            <a:ext cx="7886700" cy="363689"/>
          </a:xfrm>
        </p:spPr>
        <p:txBody>
          <a:bodyPr/>
          <a:lstStyle/>
          <a:p>
            <a:pPr algn="just"/>
            <a:r>
              <a:rPr lang="fr-FR" sz="2800">
                <a:effectLst/>
                <a:latin typeface="Franklin Gothic Book" panose="020B0503020102020204" pitchFamily="34" charset="0"/>
                <a:ea typeface="Franklin Gothic Book" panose="020B0503020102020204" pitchFamily="34" charset="0"/>
                <a:cs typeface="Times New Roman" panose="02020603050405020304" pitchFamily="18" charset="0"/>
              </a:rPr>
              <a:t>Adaptation des tarifs d’accise sur l’électricité</a:t>
            </a:r>
            <a:endParaRPr lang="fr-FR" sz="2800"/>
          </a:p>
        </p:txBody>
      </p:sp>
      <p:sp>
        <p:nvSpPr>
          <p:cNvPr id="3" name="Espace réservé du contenu 2">
            <a:extLst>
              <a:ext uri="{FF2B5EF4-FFF2-40B4-BE49-F238E27FC236}">
                <a16:creationId xmlns:a16="http://schemas.microsoft.com/office/drawing/2014/main" id="{4C426B15-5877-62CC-2E83-D3D4E6F540E8}"/>
              </a:ext>
            </a:extLst>
          </p:cNvPr>
          <p:cNvSpPr>
            <a:spLocks noGrp="1"/>
          </p:cNvSpPr>
          <p:nvPr>
            <p:ph idx="1"/>
          </p:nvPr>
        </p:nvSpPr>
        <p:spPr>
          <a:xfrm>
            <a:off x="406987" y="918793"/>
            <a:ext cx="8354994" cy="3163430"/>
          </a:xfrm>
        </p:spPr>
        <p:txBody>
          <a:bodyPr/>
          <a:lstStyle/>
          <a:p>
            <a:pPr marL="342900" lvl="1" indent="-342900" algn="just">
              <a:lnSpc>
                <a:spcPts val="2000"/>
              </a:lnSpc>
              <a:spcBef>
                <a:spcPct val="0"/>
              </a:spcBef>
              <a:spcAft>
                <a:spcPts val="1200"/>
              </a:spcAft>
              <a:buClr>
                <a:schemeClr val="bg1"/>
              </a:buClr>
              <a:buSzPct val="60000"/>
              <a:buFont typeface="Franklin Gothic Book" panose="020B0503020102020204" pitchFamily="34" charset="0"/>
              <a:buChar char="►"/>
            </a:pPr>
            <a:r>
              <a:rPr lang="fr-FR">
                <a:latin typeface="Franklin Gothic Book" panose="020B0503020102020204" pitchFamily="34" charset="0"/>
              </a:rPr>
              <a:t>Reconduction du volet fiscal du bouclier tarifaire sur l’électricité jusqu’au 31 janvier 2025</a:t>
            </a:r>
          </a:p>
          <a:p>
            <a:pPr marL="342900" lvl="1" indent="-342900" algn="just">
              <a:lnSpc>
                <a:spcPts val="2000"/>
              </a:lnSpc>
              <a:spcBef>
                <a:spcPct val="0"/>
              </a:spcBef>
              <a:spcAft>
                <a:spcPts val="1200"/>
              </a:spcAft>
              <a:buClr>
                <a:schemeClr val="bg1"/>
              </a:buClr>
              <a:buSzPct val="60000"/>
              <a:buFont typeface="Franklin Gothic Book" panose="020B0503020102020204" pitchFamily="34" charset="0"/>
              <a:buChar char="►"/>
            </a:pPr>
            <a:r>
              <a:rPr lang="fr-FR" sz="1800">
                <a:effectLst/>
                <a:latin typeface="Franklin Gothic Book" panose="020B0503020102020204" pitchFamily="34" charset="0"/>
                <a:ea typeface="Franklin Gothic Book" panose="020B0503020102020204" pitchFamily="34" charset="0"/>
                <a:cs typeface="Times New Roman" panose="02020603050405020304" pitchFamily="18" charset="0"/>
              </a:rPr>
              <a:t>Mais la loi prévoit la faculté pour le Gouvernement, de relever, par arrêté, les tarifs de l’accise sur l’électricité, sans que le montant toutes taxes comprises du tarif bleu applicable au 1</a:t>
            </a:r>
            <a:r>
              <a:rPr lang="fr-FR" sz="1800" baseline="30000">
                <a:effectLst/>
                <a:latin typeface="Franklin Gothic Book" panose="020B0503020102020204" pitchFamily="34" charset="0"/>
                <a:ea typeface="Franklin Gothic Book" panose="020B0503020102020204" pitchFamily="34" charset="0"/>
                <a:cs typeface="Times New Roman" panose="02020603050405020304" pitchFamily="18" charset="0"/>
              </a:rPr>
              <a:t>er</a:t>
            </a:r>
            <a:r>
              <a:rPr lang="fr-FR" sz="1800">
                <a:effectLst/>
                <a:latin typeface="Franklin Gothic Book" panose="020B0503020102020204" pitchFamily="34" charset="0"/>
                <a:ea typeface="Franklin Gothic Book" panose="020B0503020102020204" pitchFamily="34" charset="0"/>
                <a:cs typeface="Times New Roman" panose="02020603050405020304" pitchFamily="18" charset="0"/>
              </a:rPr>
              <a:t> février 2024, ne puisse excéder de plus de 10 % celui applicable au 1</a:t>
            </a:r>
            <a:r>
              <a:rPr lang="fr-FR" sz="1800" baseline="30000">
                <a:effectLst/>
                <a:latin typeface="Franklin Gothic Book" panose="020B0503020102020204" pitchFamily="34" charset="0"/>
                <a:ea typeface="Franklin Gothic Book" panose="020B0503020102020204" pitchFamily="34" charset="0"/>
                <a:cs typeface="Times New Roman" panose="02020603050405020304" pitchFamily="18" charset="0"/>
              </a:rPr>
              <a:t>er</a:t>
            </a:r>
            <a:r>
              <a:rPr lang="fr-FR" sz="1800">
                <a:effectLst/>
                <a:latin typeface="Franklin Gothic Book" panose="020B0503020102020204" pitchFamily="34" charset="0"/>
                <a:ea typeface="Franklin Gothic Book" panose="020B0503020102020204" pitchFamily="34" charset="0"/>
                <a:cs typeface="Times New Roman" panose="02020603050405020304" pitchFamily="18" charset="0"/>
              </a:rPr>
              <a:t> août 2023 </a:t>
            </a:r>
            <a:endParaRPr lang="fr-FR" sz="1600" i="1">
              <a:latin typeface="Franklin Gothic Book" panose="020B0503020102020204" pitchFamily="34" charset="0"/>
              <a:ea typeface="Franklin Gothic Book" panose="020B0503020102020204" pitchFamily="34" charset="0"/>
              <a:cs typeface="Times New Roman" panose="02020603050405020304" pitchFamily="18" charset="0"/>
            </a:endParaRPr>
          </a:p>
          <a:p>
            <a:pPr marL="342900" lvl="1" indent="-342900" algn="just">
              <a:lnSpc>
                <a:spcPts val="2000"/>
              </a:lnSpc>
              <a:spcBef>
                <a:spcPct val="0"/>
              </a:spcBef>
              <a:spcAft>
                <a:spcPts val="1200"/>
              </a:spcAft>
              <a:buClr>
                <a:schemeClr val="bg1"/>
              </a:buClr>
              <a:buSzPct val="60000"/>
              <a:buFont typeface="Franklin Gothic Book" panose="020B0503020102020204" pitchFamily="34" charset="0"/>
              <a:buChar char="►"/>
            </a:pPr>
            <a:r>
              <a:rPr lang="fr-FR">
                <a:latin typeface="Franklin Gothic Book" panose="020B0503020102020204" pitchFamily="34" charset="0"/>
                <a:cs typeface="Times New Roman" panose="02020603050405020304" pitchFamily="18" charset="0"/>
              </a:rPr>
              <a:t>L'arrêté fixant les nouveaux taux de taxation est paru au journal officiel du 31 janvier. Il prévoit les tarifs suivants: </a:t>
            </a:r>
          </a:p>
          <a:p>
            <a:pPr marL="342900" lvl="1" indent="-342900" algn="just">
              <a:lnSpc>
                <a:spcPts val="2000"/>
              </a:lnSpc>
              <a:spcBef>
                <a:spcPct val="0"/>
              </a:spcBef>
              <a:spcAft>
                <a:spcPts val="1200"/>
              </a:spcAft>
              <a:buClr>
                <a:schemeClr val="bg1"/>
              </a:buClr>
              <a:buSzPct val="60000"/>
              <a:buFont typeface="Franklin Gothic Book" panose="020B0503020102020204" pitchFamily="34" charset="0"/>
              <a:buChar char="►"/>
            </a:pPr>
            <a:endParaRPr lang="fr-FR" sz="1600" i="1">
              <a:latin typeface="Franklin Gothic Book" panose="020B0503020102020204" pitchFamily="34" charset="0"/>
              <a:ea typeface="Franklin Gothic Book" panose="020B0503020102020204" pitchFamily="34" charset="0"/>
              <a:cs typeface="Times New Roman" panose="02020603050405020304" pitchFamily="18" charset="0"/>
            </a:endParaRPr>
          </a:p>
          <a:p>
            <a:pPr marL="342900" lvl="1" indent="-342900" algn="just">
              <a:lnSpc>
                <a:spcPts val="2000"/>
              </a:lnSpc>
              <a:spcBef>
                <a:spcPct val="0"/>
              </a:spcBef>
              <a:spcAft>
                <a:spcPts val="1200"/>
              </a:spcAft>
              <a:buClr>
                <a:schemeClr val="bg1"/>
              </a:buClr>
              <a:buSzPct val="60000"/>
              <a:buFont typeface="Franklin Gothic Book" panose="020B0503020102020204" pitchFamily="34" charset="0"/>
              <a:buChar char="►"/>
            </a:pPr>
            <a:endParaRPr lang="fr-FR" sz="1600" i="1">
              <a:effectLst/>
              <a:latin typeface="Franklin Gothic Book" panose="020B0503020102020204" pitchFamily="34" charset="0"/>
              <a:ea typeface="Franklin Gothic Book" panose="020B0503020102020204" pitchFamily="34" charset="0"/>
              <a:cs typeface="Times New Roman" panose="02020603050405020304" pitchFamily="18" charset="0"/>
            </a:endParaRPr>
          </a:p>
        </p:txBody>
      </p:sp>
      <p:sp>
        <p:nvSpPr>
          <p:cNvPr id="5" name="Espace réservé du numéro de diapositive 4">
            <a:extLst>
              <a:ext uri="{FF2B5EF4-FFF2-40B4-BE49-F238E27FC236}">
                <a16:creationId xmlns:a16="http://schemas.microsoft.com/office/drawing/2014/main" id="{9403DDDE-5CED-B45C-5102-FF663BFCA379}"/>
              </a:ext>
            </a:extLst>
          </p:cNvPr>
          <p:cNvSpPr>
            <a:spLocks noGrp="1"/>
          </p:cNvSpPr>
          <p:nvPr>
            <p:ph type="sldNum" sz="quarter" idx="4"/>
          </p:nvPr>
        </p:nvSpPr>
        <p:spPr/>
        <p:txBody>
          <a:bodyPr/>
          <a:lstStyle/>
          <a:p>
            <a:fld id="{BDE2D64B-104A-0D49-AC01-3995F14CC673}" type="slidenum">
              <a:rPr lang="fr-FR" smtClean="0"/>
              <a:t>10</a:t>
            </a:fld>
            <a:endParaRPr lang="fr-FR"/>
          </a:p>
        </p:txBody>
      </p:sp>
      <p:pic>
        <p:nvPicPr>
          <p:cNvPr id="6" name="Image 5">
            <a:extLst>
              <a:ext uri="{FF2B5EF4-FFF2-40B4-BE49-F238E27FC236}">
                <a16:creationId xmlns:a16="http://schemas.microsoft.com/office/drawing/2014/main" id="{ED0F9369-4E69-B1AA-885F-71A2DC57535D}"/>
              </a:ext>
            </a:extLst>
          </p:cNvPr>
          <p:cNvPicPr>
            <a:picLocks noChangeAspect="1"/>
          </p:cNvPicPr>
          <p:nvPr/>
        </p:nvPicPr>
        <p:blipFill>
          <a:blip r:embed="rId3"/>
          <a:stretch>
            <a:fillRect/>
          </a:stretch>
        </p:blipFill>
        <p:spPr>
          <a:xfrm>
            <a:off x="8350849" y="76655"/>
            <a:ext cx="789818" cy="789818"/>
          </a:xfrm>
          <a:prstGeom prst="rect">
            <a:avLst/>
          </a:prstGeom>
        </p:spPr>
      </p:pic>
      <p:graphicFrame>
        <p:nvGraphicFramePr>
          <p:cNvPr id="12" name="Tableau 11">
            <a:extLst>
              <a:ext uri="{FF2B5EF4-FFF2-40B4-BE49-F238E27FC236}">
                <a16:creationId xmlns:a16="http://schemas.microsoft.com/office/drawing/2014/main" id="{9286FF9C-D7FA-E5FE-78A6-CEB4D5C75AA4}"/>
              </a:ext>
            </a:extLst>
          </p:cNvPr>
          <p:cNvGraphicFramePr>
            <a:graphicFrameLocks noGrp="1"/>
          </p:cNvGraphicFramePr>
          <p:nvPr>
            <p:extLst>
              <p:ext uri="{D42A27DB-BD31-4B8C-83A1-F6EECF244321}">
                <p14:modId xmlns:p14="http://schemas.microsoft.com/office/powerpoint/2010/main" val="2216680262"/>
              </p:ext>
            </p:extLst>
          </p:nvPr>
        </p:nvGraphicFramePr>
        <p:xfrm>
          <a:off x="1736269" y="3326823"/>
          <a:ext cx="6096000" cy="161544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149356731"/>
                    </a:ext>
                  </a:extLst>
                </a:gridCol>
                <a:gridCol w="3048000">
                  <a:extLst>
                    <a:ext uri="{9D8B030D-6E8A-4147-A177-3AD203B41FA5}">
                      <a16:colId xmlns:a16="http://schemas.microsoft.com/office/drawing/2014/main" val="2833025004"/>
                    </a:ext>
                  </a:extLst>
                </a:gridCol>
              </a:tblGrid>
              <a:tr h="370840">
                <a:tc>
                  <a:txBody>
                    <a:bodyPr/>
                    <a:lstStyle/>
                    <a:p>
                      <a:pPr algn="ctr"/>
                      <a:r>
                        <a:rPr lang="fr-FR">
                          <a:solidFill>
                            <a:schemeClr val="tx1"/>
                          </a:solidFill>
                        </a:rPr>
                        <a:t>Catégorie</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20000"/>
                        <a:lumOff val="80000"/>
                      </a:schemeClr>
                    </a:solidFill>
                  </a:tcPr>
                </a:tc>
                <a:tc>
                  <a:txBody>
                    <a:bodyPr/>
                    <a:lstStyle/>
                    <a:p>
                      <a:pPr algn="ctr"/>
                      <a:r>
                        <a:rPr lang="fr-FR">
                          <a:solidFill>
                            <a:schemeClr val="tx1"/>
                          </a:solidFill>
                        </a:rPr>
                        <a:t>Tarifs de taxation du 1er février 2024 au 31 décembre 2025 (€/MWh)</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833739893"/>
                  </a:ext>
                </a:extLst>
              </a:tr>
              <a:tr h="370840">
                <a:tc>
                  <a:txBody>
                    <a:bodyPr/>
                    <a:lstStyle/>
                    <a:p>
                      <a:r>
                        <a:rPr lang="fr-FR"/>
                        <a:t>Ménages et assimilés</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20000"/>
                        <a:lumOff val="80000"/>
                      </a:schemeClr>
                    </a:solidFill>
                  </a:tcPr>
                </a:tc>
                <a:tc>
                  <a:txBody>
                    <a:bodyPr/>
                    <a:lstStyle/>
                    <a:p>
                      <a:r>
                        <a:rPr lang="fr-FR"/>
                        <a:t>21</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180517948"/>
                  </a:ext>
                </a:extLst>
              </a:tr>
              <a:tr h="370840">
                <a:tc>
                  <a:txBody>
                    <a:bodyPr/>
                    <a:lstStyle/>
                    <a:p>
                      <a:r>
                        <a:rPr lang="fr-FR"/>
                        <a:t>PME</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20000"/>
                        <a:lumOff val="80000"/>
                      </a:schemeClr>
                    </a:solidFill>
                  </a:tcPr>
                </a:tc>
                <a:tc>
                  <a:txBody>
                    <a:bodyPr/>
                    <a:lstStyle/>
                    <a:p>
                      <a:r>
                        <a:rPr lang="fr-FR"/>
                        <a:t>20,5</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050873841"/>
                  </a:ext>
                </a:extLst>
              </a:tr>
              <a:tr h="370840">
                <a:tc>
                  <a:txBody>
                    <a:bodyPr/>
                    <a:lstStyle/>
                    <a:p>
                      <a:r>
                        <a:rPr lang="fr-FR"/>
                        <a:t>Haute puissance</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20000"/>
                        <a:lumOff val="80000"/>
                      </a:schemeClr>
                    </a:solidFill>
                  </a:tcPr>
                </a:tc>
                <a:tc>
                  <a:txBody>
                    <a:bodyPr/>
                    <a:lstStyle/>
                    <a:p>
                      <a:r>
                        <a:rPr lang="fr-FR"/>
                        <a:t>20,5</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49640255"/>
                  </a:ext>
                </a:extLst>
              </a:tr>
            </a:tbl>
          </a:graphicData>
        </a:graphic>
      </p:graphicFrame>
    </p:spTree>
    <p:extLst>
      <p:ext uri="{BB962C8B-B14F-4D97-AF65-F5344CB8AC3E}">
        <p14:creationId xmlns:p14="http://schemas.microsoft.com/office/powerpoint/2010/main" val="145269458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E8B39E-E055-D48C-0D88-A4D7BC5E354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52170DC1-87B4-86C5-1519-9B34A05F0C96}"/>
              </a:ext>
            </a:extLst>
          </p:cNvPr>
          <p:cNvSpPr>
            <a:spLocks noGrp="1"/>
          </p:cNvSpPr>
          <p:nvPr>
            <p:ph type="title"/>
          </p:nvPr>
        </p:nvSpPr>
        <p:spPr>
          <a:xfrm>
            <a:off x="398242" y="360619"/>
            <a:ext cx="7886700" cy="718145"/>
          </a:xfrm>
        </p:spPr>
        <p:txBody>
          <a:bodyPr/>
          <a:lstStyle/>
          <a:p>
            <a:pPr algn="just"/>
            <a:r>
              <a:rPr lang="fr-FR" sz="2800"/>
              <a:t>Réduction progressive de dépenses fiscales défavorables à l'environnement</a:t>
            </a:r>
          </a:p>
        </p:txBody>
      </p:sp>
      <p:sp>
        <p:nvSpPr>
          <p:cNvPr id="3" name="Espace réservé du contenu 2">
            <a:extLst>
              <a:ext uri="{FF2B5EF4-FFF2-40B4-BE49-F238E27FC236}">
                <a16:creationId xmlns:a16="http://schemas.microsoft.com/office/drawing/2014/main" id="{E3F267B6-6210-89FA-D377-718553230444}"/>
              </a:ext>
            </a:extLst>
          </p:cNvPr>
          <p:cNvSpPr>
            <a:spLocks noGrp="1"/>
          </p:cNvSpPr>
          <p:nvPr>
            <p:ph idx="1"/>
          </p:nvPr>
        </p:nvSpPr>
        <p:spPr>
          <a:xfrm>
            <a:off x="406987" y="1333729"/>
            <a:ext cx="8354994" cy="3129062"/>
          </a:xfrm>
        </p:spPr>
        <p:txBody>
          <a:bodyPr/>
          <a:lstStyle/>
          <a:p>
            <a:pPr marL="342900" lvl="1" indent="-342900" algn="just">
              <a:lnSpc>
                <a:spcPts val="2000"/>
              </a:lnSpc>
              <a:spcBef>
                <a:spcPct val="0"/>
              </a:spcBef>
              <a:spcAft>
                <a:spcPts val="1200"/>
              </a:spcAft>
              <a:buClr>
                <a:schemeClr val="bg1"/>
              </a:buClr>
              <a:buSzPct val="60000"/>
              <a:buFont typeface="Franklin Gothic Book" panose="020B0503020102020204" pitchFamily="34" charset="0"/>
              <a:buChar char="►"/>
            </a:pPr>
            <a:r>
              <a:rPr lang="fr-FR">
                <a:latin typeface="Franklin Gothic Book" panose="020B0503020102020204" pitchFamily="34" charset="0"/>
              </a:rPr>
              <a:t>Augmentation progressive du tarif d’accise sur le gazole non routier (GNR) pour une application du tarif normal au 1</a:t>
            </a:r>
            <a:r>
              <a:rPr lang="fr-FR" baseline="30000">
                <a:latin typeface="Franklin Gothic Book" panose="020B0503020102020204" pitchFamily="34" charset="0"/>
              </a:rPr>
              <a:t>er</a:t>
            </a:r>
            <a:r>
              <a:rPr lang="fr-FR">
                <a:latin typeface="Franklin Gothic Book" panose="020B0503020102020204" pitchFamily="34" charset="0"/>
              </a:rPr>
              <a:t> janvier 2030 (+5,99 c€/L/an)</a:t>
            </a:r>
          </a:p>
          <a:p>
            <a:pPr marL="342900" lvl="1" indent="-342900" algn="just">
              <a:lnSpc>
                <a:spcPts val="2000"/>
              </a:lnSpc>
              <a:spcBef>
                <a:spcPct val="0"/>
              </a:spcBef>
              <a:spcAft>
                <a:spcPts val="1200"/>
              </a:spcAft>
              <a:buClr>
                <a:schemeClr val="bg1"/>
              </a:buClr>
              <a:buSzPct val="60000"/>
              <a:buFont typeface="Franklin Gothic Book" panose="020B0503020102020204" pitchFamily="34" charset="0"/>
              <a:buChar char="►"/>
            </a:pPr>
            <a:r>
              <a:rPr lang="fr-FR" b="1">
                <a:solidFill>
                  <a:schemeClr val="bg1"/>
                </a:solidFill>
                <a:latin typeface="Franklin Gothic Book" panose="020B0503020102020204" pitchFamily="34" charset="0"/>
              </a:rPr>
              <a:t>Augmentation progressive du tarif réduit d’accise dont bénéficie le secteur agricole sur ses consommations de gazole, à raison de 2,85 euros / mégawattheure (MWh) par an, jusqu’à ce que le tarif de 23,86 euros / MWh soit atteint le 1er janvier 2030 </a:t>
            </a:r>
          </a:p>
          <a:p>
            <a:pPr marL="342900" lvl="1" indent="-342900" algn="just">
              <a:lnSpc>
                <a:spcPts val="2000"/>
              </a:lnSpc>
              <a:spcBef>
                <a:spcPct val="0"/>
              </a:spcBef>
              <a:spcAft>
                <a:spcPts val="1200"/>
              </a:spcAft>
              <a:buClr>
                <a:schemeClr val="bg1"/>
              </a:buClr>
              <a:buSzPct val="60000"/>
              <a:buFont typeface="Franklin Gothic Book" panose="020B0503020102020204" pitchFamily="34" charset="0"/>
              <a:buChar char="►"/>
            </a:pPr>
            <a:r>
              <a:rPr lang="fr-FR">
                <a:latin typeface="Franklin Gothic Book" panose="020B0503020102020204" pitchFamily="34" charset="0"/>
              </a:rPr>
              <a:t>Suppression au 1er janvier 2024 des tarifs réduits sur les produits pétroliers (hors gaz naturels et charbons) consommés par les entreprises grandes consommatrices d’énergie, ainsi que sur les charbons consommés par les entreprises grandes consommatrices d’énergie exposées à la concurrence internationale</a:t>
            </a:r>
          </a:p>
        </p:txBody>
      </p:sp>
      <p:sp>
        <p:nvSpPr>
          <p:cNvPr id="5" name="Espace réservé du numéro de diapositive 4">
            <a:extLst>
              <a:ext uri="{FF2B5EF4-FFF2-40B4-BE49-F238E27FC236}">
                <a16:creationId xmlns:a16="http://schemas.microsoft.com/office/drawing/2014/main" id="{CB779802-942C-F862-B5BE-B1FB2B5CDD24}"/>
              </a:ext>
            </a:extLst>
          </p:cNvPr>
          <p:cNvSpPr>
            <a:spLocks noGrp="1"/>
          </p:cNvSpPr>
          <p:nvPr>
            <p:ph type="sldNum" sz="quarter" idx="4"/>
          </p:nvPr>
        </p:nvSpPr>
        <p:spPr/>
        <p:txBody>
          <a:bodyPr/>
          <a:lstStyle/>
          <a:p>
            <a:fld id="{BDE2D64B-104A-0D49-AC01-3995F14CC673}" type="slidenum">
              <a:rPr lang="fr-FR" smtClean="0"/>
              <a:t>11</a:t>
            </a:fld>
            <a:endParaRPr lang="fr-FR"/>
          </a:p>
        </p:txBody>
      </p:sp>
      <p:pic>
        <p:nvPicPr>
          <p:cNvPr id="13" name="Image 12">
            <a:extLst>
              <a:ext uri="{FF2B5EF4-FFF2-40B4-BE49-F238E27FC236}">
                <a16:creationId xmlns:a16="http://schemas.microsoft.com/office/drawing/2014/main" id="{BD87C6F0-F419-1B68-FF5B-C1BB6AB5E6A8}"/>
              </a:ext>
            </a:extLst>
          </p:cNvPr>
          <p:cNvPicPr>
            <a:picLocks noChangeAspect="1"/>
          </p:cNvPicPr>
          <p:nvPr/>
        </p:nvPicPr>
        <p:blipFill>
          <a:blip r:embed="rId3"/>
          <a:stretch>
            <a:fillRect/>
          </a:stretch>
        </p:blipFill>
        <p:spPr>
          <a:xfrm>
            <a:off x="8425852" y="126776"/>
            <a:ext cx="654768" cy="654768"/>
          </a:xfrm>
          <a:prstGeom prst="rect">
            <a:avLst/>
          </a:prstGeom>
        </p:spPr>
      </p:pic>
    </p:spTree>
    <p:extLst>
      <p:ext uri="{BB962C8B-B14F-4D97-AF65-F5344CB8AC3E}">
        <p14:creationId xmlns:p14="http://schemas.microsoft.com/office/powerpoint/2010/main" val="414366538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FD61EB-171E-4407-F8BA-F42302506058}"/>
              </a:ext>
            </a:extLst>
          </p:cNvPr>
          <p:cNvSpPr>
            <a:spLocks noGrp="1"/>
          </p:cNvSpPr>
          <p:nvPr>
            <p:ph type="title"/>
          </p:nvPr>
        </p:nvSpPr>
        <p:spPr>
          <a:xfrm>
            <a:off x="398242" y="360619"/>
            <a:ext cx="7886700" cy="718145"/>
          </a:xfrm>
        </p:spPr>
        <p:txBody>
          <a:bodyPr/>
          <a:lstStyle/>
          <a:p>
            <a:r>
              <a:rPr lang="fr-FR" sz="2800"/>
              <a:t>Relance de la déduction en faveur des engins non routiers peu polluants</a:t>
            </a:r>
          </a:p>
        </p:txBody>
      </p:sp>
      <p:sp>
        <p:nvSpPr>
          <p:cNvPr id="3" name="Espace réservé du contenu 2">
            <a:extLst>
              <a:ext uri="{FF2B5EF4-FFF2-40B4-BE49-F238E27FC236}">
                <a16:creationId xmlns:a16="http://schemas.microsoft.com/office/drawing/2014/main" id="{CFAB3F6F-16BF-84B1-3443-20DC53C12B81}"/>
              </a:ext>
            </a:extLst>
          </p:cNvPr>
          <p:cNvSpPr txBox="1"/>
          <p:nvPr/>
        </p:nvSpPr>
        <p:spPr>
          <a:xfrm>
            <a:off x="252004" y="3307399"/>
            <a:ext cx="8354994" cy="815608"/>
          </a:xfrm>
          <a:prstGeom prst="rect">
            <a:avLst/>
          </a:prstGeom>
        </p:spPr>
        <p:txBody>
          <a:bodyPr vert="horz" wrap="square" lIns="0" tIns="0" rIns="0" bIns="0" rtlCol="0">
            <a:spAutoFit/>
          </a:bodyPr>
          <a:lstStyle>
            <a:defPPr>
              <a:defRPr lang="en-US"/>
            </a:defPPr>
            <a:lvl1pPr marL="0" indent="0" algn="l" defTabSz="685800" rtl="0" eaLnBrk="1" latinLnBrk="0" hangingPunct="1">
              <a:lnSpc>
                <a:spcPts val="2000"/>
              </a:lnSpc>
              <a:spcBef>
                <a:spcPct val="0"/>
              </a:spcBef>
              <a:spcAft>
                <a:spcPts val="1200"/>
              </a:spcAft>
              <a:buFont typeface="Arial" pitchFamily="34" charset="0"/>
              <a:buNone/>
              <a:defRPr sz="2000" b="0" i="0" kern="1200">
                <a:solidFill>
                  <a:schemeClr val="tx1"/>
                </a:solidFill>
                <a:latin typeface="Franklin Gothic Book" panose="020B0503020102020204" pitchFamily="34" charset="0"/>
                <a:ea typeface="+mn-ea"/>
                <a:cs typeface="+mn-cs"/>
              </a:defRPr>
            </a:lvl1pPr>
            <a:lvl2pPr marL="514350" indent="-171450" algn="l" defTabSz="685800" rtl="0" eaLnBrk="1" latinLnBrk="0" hangingPunct="1">
              <a:lnSpc>
                <a:spcPct val="90000"/>
              </a:lnSpc>
              <a:spcBef>
                <a:spcPts val="375"/>
              </a:spcBef>
              <a:buFont typeface="Arial" pitchFamily="34" charset="0"/>
              <a:buChar char="•"/>
              <a:defRPr sz="1800" b="0" i="0" kern="1200">
                <a:solidFill>
                  <a:schemeClr val="tx1"/>
                </a:solidFill>
                <a:latin typeface="Barlow Condensed Medium" pitchFamily="2" charset="77"/>
                <a:ea typeface="+mn-ea"/>
                <a:cs typeface="+mn-cs"/>
              </a:defRPr>
            </a:lvl2pPr>
            <a:lvl3pPr marL="857250" indent="-171450" algn="l" defTabSz="685800" rtl="0" eaLnBrk="1" latinLnBrk="0" hangingPunct="1">
              <a:lnSpc>
                <a:spcPct val="90000"/>
              </a:lnSpc>
              <a:spcBef>
                <a:spcPts val="375"/>
              </a:spcBef>
              <a:buFont typeface="Arial" pitchFamily="34" charset="0"/>
              <a:buChar char="•"/>
              <a:defRPr sz="1500" b="0" i="0" kern="1200">
                <a:solidFill>
                  <a:schemeClr val="tx1"/>
                </a:solidFill>
                <a:latin typeface="Barlow Condensed Medium" pitchFamily="2" charset="77"/>
                <a:ea typeface="+mn-ea"/>
                <a:cs typeface="+mn-cs"/>
              </a:defRPr>
            </a:lvl3pPr>
            <a:lvl4pPr marL="1200150" indent="-171450" algn="l" defTabSz="685800" rtl="0" eaLnBrk="1" latinLnBrk="0" hangingPunct="1">
              <a:lnSpc>
                <a:spcPct val="90000"/>
              </a:lnSpc>
              <a:spcBef>
                <a:spcPts val="375"/>
              </a:spcBef>
              <a:buFont typeface="Arial" pitchFamily="34" charset="0"/>
              <a:buChar char="•"/>
              <a:defRPr sz="1350" b="0" i="0" kern="1200">
                <a:solidFill>
                  <a:schemeClr val="tx1"/>
                </a:solidFill>
                <a:latin typeface="Barlow Condensed Medium" pitchFamily="2" charset="77"/>
                <a:ea typeface="+mn-ea"/>
                <a:cs typeface="+mn-cs"/>
              </a:defRPr>
            </a:lvl4pPr>
            <a:lvl5pPr marL="1543050" indent="-171450" algn="l" defTabSz="685800" rtl="0" eaLnBrk="1" latinLnBrk="0" hangingPunct="1">
              <a:lnSpc>
                <a:spcPct val="90000"/>
              </a:lnSpc>
              <a:spcBef>
                <a:spcPts val="375"/>
              </a:spcBef>
              <a:buFont typeface="Arial" pitchFamily="34" charset="0"/>
              <a:buChar char="•"/>
              <a:defRPr sz="1350" b="0" i="0" kern="1200">
                <a:solidFill>
                  <a:schemeClr val="tx1"/>
                </a:solidFill>
                <a:latin typeface="Barlow Condensed Medium" pitchFamily="2" charset="77"/>
                <a:ea typeface="+mn-ea"/>
                <a:cs typeface="+mn-cs"/>
              </a:defRPr>
            </a:lvl5pPr>
            <a:lvl6pPr marL="18859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9pPr>
          </a:lstStyle>
          <a:p>
            <a:pPr marL="444500" indent="-285750" algn="just">
              <a:lnSpc>
                <a:spcPct val="100000"/>
              </a:lnSpc>
              <a:spcAft>
                <a:spcPts val="600"/>
              </a:spcAft>
              <a:buClr>
                <a:schemeClr val="bg1"/>
              </a:buClr>
              <a:buSzPct val="60000"/>
              <a:buFont typeface="Franklin Gothic Book" panose="020B0503020102020204" pitchFamily="34" charset="0"/>
              <a:buChar char="►"/>
            </a:pPr>
            <a:endParaRPr lang="fr-FR" sz="1600"/>
          </a:p>
          <a:p>
            <a:pPr marL="444500" indent="-285750" algn="just">
              <a:lnSpc>
                <a:spcPct val="100000"/>
              </a:lnSpc>
              <a:spcAft>
                <a:spcPts val="600"/>
              </a:spcAft>
              <a:buClr>
                <a:schemeClr val="bg1"/>
              </a:buClr>
              <a:buSzPct val="60000"/>
              <a:buFont typeface="Franklin Gothic Book" panose="020B0503020102020204" pitchFamily="34" charset="0"/>
              <a:buChar char="►"/>
            </a:pPr>
            <a:r>
              <a:rPr lang="fr-FR" sz="1600"/>
              <a:t>Cette </a:t>
            </a:r>
            <a:r>
              <a:rPr lang="fr-FR" sz="1600">
                <a:solidFill>
                  <a:srgbClr val="00B0F0"/>
                </a:solidFill>
              </a:rPr>
              <a:t>déduction exceptionnelle</a:t>
            </a:r>
            <a:r>
              <a:rPr lang="fr-FR" sz="1600"/>
              <a:t>, est réactivée, sans modification, pour </a:t>
            </a:r>
            <a:r>
              <a:rPr lang="fr-FR" sz="1600">
                <a:solidFill>
                  <a:srgbClr val="00B0F0"/>
                </a:solidFill>
              </a:rPr>
              <a:t>les acquisitions réalisées à compter du 1</a:t>
            </a:r>
            <a:r>
              <a:rPr lang="fr-FR" sz="1600" baseline="30000">
                <a:solidFill>
                  <a:srgbClr val="00B0F0"/>
                </a:solidFill>
              </a:rPr>
              <a:t>er</a:t>
            </a:r>
            <a:r>
              <a:rPr lang="fr-FR" sz="1600">
                <a:solidFill>
                  <a:srgbClr val="00B0F0"/>
                </a:solidFill>
              </a:rPr>
              <a:t> janvier 2024 et jusqu'au 31 décembre 2026.</a:t>
            </a:r>
          </a:p>
        </p:txBody>
      </p:sp>
      <p:sp>
        <p:nvSpPr>
          <p:cNvPr id="12" name="Espace réservé du numéro de diapositive 11">
            <a:extLst>
              <a:ext uri="{FF2B5EF4-FFF2-40B4-BE49-F238E27FC236}">
                <a16:creationId xmlns:a16="http://schemas.microsoft.com/office/drawing/2014/main" id="{7A6B5DA5-B4C9-7AE7-720E-E9AF7201EFE8}"/>
              </a:ext>
            </a:extLst>
          </p:cNvPr>
          <p:cNvSpPr>
            <a:spLocks noGrp="1"/>
          </p:cNvSpPr>
          <p:nvPr>
            <p:ph type="sldNum" sz="quarter" idx="4"/>
          </p:nvPr>
        </p:nvSpPr>
        <p:spPr/>
        <p:txBody>
          <a:bodyPr/>
          <a:lstStyle/>
          <a:p>
            <a:fld id="{BDE2D64B-104A-0D49-AC01-3995F14CC673}" type="slidenum">
              <a:rPr lang="fr-FR" smtClean="0"/>
              <a:t>12</a:t>
            </a:fld>
            <a:endParaRPr lang="fr-FR"/>
          </a:p>
        </p:txBody>
      </p:sp>
      <p:pic>
        <p:nvPicPr>
          <p:cNvPr id="8" name="Image 7">
            <a:extLst>
              <a:ext uri="{FF2B5EF4-FFF2-40B4-BE49-F238E27FC236}">
                <a16:creationId xmlns:a16="http://schemas.microsoft.com/office/drawing/2014/main" id="{7D98490F-9631-79E4-818D-CB3C43FB3DDF}"/>
              </a:ext>
            </a:extLst>
          </p:cNvPr>
          <p:cNvPicPr>
            <a:picLocks noChangeAspect="1"/>
          </p:cNvPicPr>
          <p:nvPr/>
        </p:nvPicPr>
        <p:blipFill>
          <a:blip r:embed="rId3"/>
          <a:stretch>
            <a:fillRect/>
          </a:stretch>
        </p:blipFill>
        <p:spPr>
          <a:xfrm>
            <a:off x="8434426" y="49287"/>
            <a:ext cx="622663" cy="622663"/>
          </a:xfrm>
          <a:prstGeom prst="rect">
            <a:avLst/>
          </a:prstGeom>
        </p:spPr>
      </p:pic>
      <p:sp>
        <p:nvSpPr>
          <p:cNvPr id="4" name="ZoneTexte 3">
            <a:extLst>
              <a:ext uri="{FF2B5EF4-FFF2-40B4-BE49-F238E27FC236}">
                <a16:creationId xmlns:a16="http://schemas.microsoft.com/office/drawing/2014/main" id="{0B8AB2BC-C3F5-FF82-9114-95FCEFA9ED8C}"/>
              </a:ext>
            </a:extLst>
          </p:cNvPr>
          <p:cNvSpPr txBox="1"/>
          <p:nvPr/>
        </p:nvSpPr>
        <p:spPr>
          <a:xfrm>
            <a:off x="344118" y="1510296"/>
            <a:ext cx="8476596" cy="1815882"/>
          </a:xfrm>
          <a:prstGeom prst="rect">
            <a:avLst/>
          </a:prstGeom>
          <a:noFill/>
          <a:ln>
            <a:solidFill>
              <a:schemeClr val="accent4"/>
            </a:solidFill>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just">
              <a:buClr>
                <a:schemeClr val="bg1"/>
              </a:buClr>
              <a:buSzPct val="60000"/>
              <a:tabLst>
                <a:tab pos="457200" algn="l"/>
              </a:tabLst>
            </a:pPr>
            <a:r>
              <a:rPr lang="fr-FR" sz="1400">
                <a:solidFill>
                  <a:prstClr val="black"/>
                </a:solidFill>
                <a:latin typeface="Franklin Gothic Book" panose="020B0503020102020204" pitchFamily="34" charset="0"/>
              </a:rPr>
              <a:t>Les entreprises de bâtiment et de travaux publics, celles produisant des substances minérales solides, les exploitants aéroportuaires ainsi que les exploitants de remontées mécaniques et de domaines skiables, avaient pu déduire de leur résultat imposable une somme égale à 40 % (60 % pour les PME) de la valeur d'origine de certains engins non routiers acquis à l'état neuf entre le 1er janvier 2020 et le 31 décembre 2022.</a:t>
            </a:r>
          </a:p>
          <a:p>
            <a:pPr lvl="0" algn="just">
              <a:buClr>
                <a:schemeClr val="bg1"/>
              </a:buClr>
              <a:buSzPct val="60000"/>
              <a:tabLst>
                <a:tab pos="457200" algn="l"/>
              </a:tabLst>
            </a:pPr>
            <a:r>
              <a:rPr lang="fr-FR" sz="1400">
                <a:solidFill>
                  <a:prstClr val="black"/>
                </a:solidFill>
                <a:latin typeface="Franklin Gothic Book" panose="020B0503020102020204" pitchFamily="34" charset="0"/>
              </a:rPr>
              <a:t>Ce suramortissement était également ouvert aux entreprises de bâtiment et travaux publics pour l'acquisition de certains engins mobiles non routiers en remplacement de matériels de plus de cinq ans et utilisés pour le même usage.</a:t>
            </a:r>
          </a:p>
        </p:txBody>
      </p:sp>
      <p:sp>
        <p:nvSpPr>
          <p:cNvPr id="5" name="Rectangle 4">
            <a:extLst>
              <a:ext uri="{FF2B5EF4-FFF2-40B4-BE49-F238E27FC236}">
                <a16:creationId xmlns:a16="http://schemas.microsoft.com/office/drawing/2014/main" id="{A979A4AF-4AC3-9666-65CB-92EE920BCF7F}"/>
              </a:ext>
            </a:extLst>
          </p:cNvPr>
          <p:cNvSpPr/>
          <p:nvPr/>
        </p:nvSpPr>
        <p:spPr>
          <a:xfrm>
            <a:off x="276743" y="1274671"/>
            <a:ext cx="879153" cy="2837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rgbClr val="E4002C"/>
                </a:solidFill>
                <a:latin typeface="Calibri"/>
                <a:ea typeface="+mn-ea"/>
                <a:cs typeface="+mn-cs"/>
              </a:defRPr>
            </a:lvl1pPr>
            <a:lvl2pPr marL="457200" algn="l" defTabSz="457200" rtl="0" eaLnBrk="1" latinLnBrk="0" hangingPunct="1">
              <a:defRPr sz="1800" kern="1200">
                <a:solidFill>
                  <a:srgbClr val="E4002C"/>
                </a:solidFill>
                <a:latin typeface="Calibri"/>
                <a:ea typeface="+mn-ea"/>
                <a:cs typeface="+mn-cs"/>
              </a:defRPr>
            </a:lvl2pPr>
            <a:lvl3pPr marL="914400" algn="l" defTabSz="457200" rtl="0" eaLnBrk="1" latinLnBrk="0" hangingPunct="1">
              <a:defRPr sz="1800" kern="1200">
                <a:solidFill>
                  <a:srgbClr val="E4002C"/>
                </a:solidFill>
                <a:latin typeface="Calibri"/>
                <a:ea typeface="+mn-ea"/>
                <a:cs typeface="+mn-cs"/>
              </a:defRPr>
            </a:lvl3pPr>
            <a:lvl4pPr marL="1371600" algn="l" defTabSz="457200" rtl="0" eaLnBrk="1" latinLnBrk="0" hangingPunct="1">
              <a:defRPr sz="1800" kern="1200">
                <a:solidFill>
                  <a:srgbClr val="E4002C"/>
                </a:solidFill>
                <a:latin typeface="Calibri"/>
                <a:ea typeface="+mn-ea"/>
                <a:cs typeface="+mn-cs"/>
              </a:defRPr>
            </a:lvl4pPr>
            <a:lvl5pPr marL="1828800" algn="l" defTabSz="457200" rtl="0" eaLnBrk="1" latinLnBrk="0" hangingPunct="1">
              <a:defRPr sz="1800" kern="1200">
                <a:solidFill>
                  <a:srgbClr val="E4002C"/>
                </a:solidFill>
                <a:latin typeface="Calibri"/>
                <a:ea typeface="+mn-ea"/>
                <a:cs typeface="+mn-cs"/>
              </a:defRPr>
            </a:lvl5pPr>
            <a:lvl6pPr marL="2286000" algn="l" defTabSz="457200" rtl="0" eaLnBrk="1" latinLnBrk="0" hangingPunct="1">
              <a:defRPr sz="1800" kern="1200">
                <a:solidFill>
                  <a:srgbClr val="E4002C"/>
                </a:solidFill>
                <a:latin typeface="Calibri"/>
                <a:ea typeface="+mn-ea"/>
                <a:cs typeface="+mn-cs"/>
              </a:defRPr>
            </a:lvl6pPr>
            <a:lvl7pPr marL="2743200" algn="l" defTabSz="457200" rtl="0" eaLnBrk="1" latinLnBrk="0" hangingPunct="1">
              <a:defRPr sz="1800" kern="1200">
                <a:solidFill>
                  <a:srgbClr val="E4002C"/>
                </a:solidFill>
                <a:latin typeface="Calibri"/>
                <a:ea typeface="+mn-ea"/>
                <a:cs typeface="+mn-cs"/>
              </a:defRPr>
            </a:lvl7pPr>
            <a:lvl8pPr marL="3200400" algn="l" defTabSz="457200" rtl="0" eaLnBrk="1" latinLnBrk="0" hangingPunct="1">
              <a:defRPr sz="1800" kern="1200">
                <a:solidFill>
                  <a:srgbClr val="E4002C"/>
                </a:solidFill>
                <a:latin typeface="Calibri"/>
                <a:ea typeface="+mn-ea"/>
                <a:cs typeface="+mn-cs"/>
              </a:defRPr>
            </a:lvl8pPr>
            <a:lvl9pPr marL="3657600" algn="l" defTabSz="457200" rtl="0" eaLnBrk="1" latinLnBrk="0" hangingPunct="1">
              <a:defRPr sz="1800" kern="1200">
                <a:solidFill>
                  <a:srgbClr val="E4002C"/>
                </a:solidFill>
                <a:latin typeface="Calibri"/>
                <a:ea typeface="+mn-ea"/>
                <a:cs typeface="+mn-cs"/>
              </a:defRPr>
            </a:lvl9pPr>
          </a:lstStyle>
          <a:p>
            <a:pPr algn="ctr"/>
            <a:r>
              <a:rPr lang="fr-FR" sz="1600">
                <a:solidFill>
                  <a:srgbClr val="FFFFFF"/>
                </a:solidFill>
                <a:latin typeface="Barlow Black" panose="00000A00000000000000" pitchFamily="2" charset="0"/>
              </a:rPr>
              <a:t>Rappel</a:t>
            </a:r>
          </a:p>
        </p:txBody>
      </p:sp>
    </p:spTree>
    <p:extLst>
      <p:ext uri="{BB962C8B-B14F-4D97-AF65-F5344CB8AC3E}">
        <p14:creationId xmlns:p14="http://schemas.microsoft.com/office/powerpoint/2010/main" val="395404398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FD61EB-171E-4407-F8BA-F42302506058}"/>
              </a:ext>
            </a:extLst>
          </p:cNvPr>
          <p:cNvSpPr>
            <a:spLocks noGrp="1"/>
          </p:cNvSpPr>
          <p:nvPr>
            <p:ph type="title"/>
          </p:nvPr>
        </p:nvSpPr>
        <p:spPr>
          <a:xfrm>
            <a:off x="398242" y="291349"/>
            <a:ext cx="8690340" cy="718145"/>
          </a:xfrm>
        </p:spPr>
        <p:txBody>
          <a:bodyPr/>
          <a:lstStyle/>
          <a:p>
            <a:r>
              <a:rPr lang="fr-FR" sz="2800"/>
              <a:t>Déduction fiscale des coûts résultant de la transformation de véhicules lourds (« rétrofit »)</a:t>
            </a:r>
          </a:p>
        </p:txBody>
      </p:sp>
      <p:sp>
        <p:nvSpPr>
          <p:cNvPr id="3" name="Espace réservé du contenu 2">
            <a:extLst>
              <a:ext uri="{FF2B5EF4-FFF2-40B4-BE49-F238E27FC236}">
                <a16:creationId xmlns:a16="http://schemas.microsoft.com/office/drawing/2014/main" id="{CFAB3F6F-16BF-84B1-3443-20DC53C12B81}"/>
              </a:ext>
            </a:extLst>
          </p:cNvPr>
          <p:cNvSpPr txBox="1"/>
          <p:nvPr/>
        </p:nvSpPr>
        <p:spPr>
          <a:xfrm>
            <a:off x="252003" y="1249422"/>
            <a:ext cx="8576951" cy="3508653"/>
          </a:xfrm>
          <a:prstGeom prst="rect">
            <a:avLst/>
          </a:prstGeom>
        </p:spPr>
        <p:txBody>
          <a:bodyPr vert="horz" wrap="square" lIns="0" tIns="0" rIns="0" bIns="0" rtlCol="0">
            <a:spAutoFit/>
          </a:bodyPr>
          <a:lstStyle>
            <a:defPPr>
              <a:defRPr lang="en-US"/>
            </a:defPPr>
            <a:lvl1pPr marL="0" indent="0" algn="l" defTabSz="685800" rtl="0" eaLnBrk="1" latinLnBrk="0" hangingPunct="1">
              <a:lnSpc>
                <a:spcPts val="2000"/>
              </a:lnSpc>
              <a:spcBef>
                <a:spcPct val="0"/>
              </a:spcBef>
              <a:spcAft>
                <a:spcPts val="1200"/>
              </a:spcAft>
              <a:buFont typeface="Arial" pitchFamily="34" charset="0"/>
              <a:buNone/>
              <a:defRPr sz="2000" b="0" i="0" kern="1200">
                <a:solidFill>
                  <a:schemeClr val="tx1"/>
                </a:solidFill>
                <a:latin typeface="Franklin Gothic Book" panose="020B0503020102020204" pitchFamily="34" charset="0"/>
                <a:ea typeface="+mn-ea"/>
                <a:cs typeface="+mn-cs"/>
              </a:defRPr>
            </a:lvl1pPr>
            <a:lvl2pPr marL="514350" indent="-171450" algn="l" defTabSz="685800" rtl="0" eaLnBrk="1" latinLnBrk="0" hangingPunct="1">
              <a:lnSpc>
                <a:spcPct val="90000"/>
              </a:lnSpc>
              <a:spcBef>
                <a:spcPts val="375"/>
              </a:spcBef>
              <a:buFont typeface="Arial" pitchFamily="34" charset="0"/>
              <a:buChar char="•"/>
              <a:defRPr sz="1800" b="0" i="0" kern="1200">
                <a:solidFill>
                  <a:schemeClr val="tx1"/>
                </a:solidFill>
                <a:latin typeface="Barlow Condensed Medium" pitchFamily="2" charset="77"/>
                <a:ea typeface="+mn-ea"/>
                <a:cs typeface="+mn-cs"/>
              </a:defRPr>
            </a:lvl2pPr>
            <a:lvl3pPr marL="857250" indent="-171450" algn="l" defTabSz="685800" rtl="0" eaLnBrk="1" latinLnBrk="0" hangingPunct="1">
              <a:lnSpc>
                <a:spcPct val="90000"/>
              </a:lnSpc>
              <a:spcBef>
                <a:spcPts val="375"/>
              </a:spcBef>
              <a:buFont typeface="Arial" pitchFamily="34" charset="0"/>
              <a:buChar char="•"/>
              <a:defRPr sz="1500" b="0" i="0" kern="1200">
                <a:solidFill>
                  <a:schemeClr val="tx1"/>
                </a:solidFill>
                <a:latin typeface="Barlow Condensed Medium" pitchFamily="2" charset="77"/>
                <a:ea typeface="+mn-ea"/>
                <a:cs typeface="+mn-cs"/>
              </a:defRPr>
            </a:lvl3pPr>
            <a:lvl4pPr marL="1200150" indent="-171450" algn="l" defTabSz="685800" rtl="0" eaLnBrk="1" latinLnBrk="0" hangingPunct="1">
              <a:lnSpc>
                <a:spcPct val="90000"/>
              </a:lnSpc>
              <a:spcBef>
                <a:spcPts val="375"/>
              </a:spcBef>
              <a:buFont typeface="Arial" pitchFamily="34" charset="0"/>
              <a:buChar char="•"/>
              <a:defRPr sz="1350" b="0" i="0" kern="1200">
                <a:solidFill>
                  <a:schemeClr val="tx1"/>
                </a:solidFill>
                <a:latin typeface="Barlow Condensed Medium" pitchFamily="2" charset="77"/>
                <a:ea typeface="+mn-ea"/>
                <a:cs typeface="+mn-cs"/>
              </a:defRPr>
            </a:lvl4pPr>
            <a:lvl5pPr marL="1543050" indent="-171450" algn="l" defTabSz="685800" rtl="0" eaLnBrk="1" latinLnBrk="0" hangingPunct="1">
              <a:lnSpc>
                <a:spcPct val="90000"/>
              </a:lnSpc>
              <a:spcBef>
                <a:spcPts val="375"/>
              </a:spcBef>
              <a:buFont typeface="Arial" pitchFamily="34" charset="0"/>
              <a:buChar char="•"/>
              <a:defRPr sz="1350" b="0" i="0" kern="1200">
                <a:solidFill>
                  <a:schemeClr val="tx1"/>
                </a:solidFill>
                <a:latin typeface="Barlow Condensed Medium" pitchFamily="2" charset="77"/>
                <a:ea typeface="+mn-ea"/>
                <a:cs typeface="+mn-cs"/>
              </a:defRPr>
            </a:lvl5pPr>
            <a:lvl6pPr marL="18859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9pPr>
          </a:lstStyle>
          <a:p>
            <a:pPr marL="444500" indent="-285750" algn="just">
              <a:lnSpc>
                <a:spcPct val="100000"/>
              </a:lnSpc>
              <a:spcAft>
                <a:spcPts val="600"/>
              </a:spcAft>
              <a:buClr>
                <a:schemeClr val="bg1"/>
              </a:buClr>
              <a:buSzPct val="60000"/>
              <a:buFont typeface="Franklin Gothic Book" panose="020B0503020102020204" pitchFamily="34" charset="0"/>
              <a:buChar char="►"/>
            </a:pPr>
            <a:r>
              <a:rPr lang="fr-FR" sz="1600"/>
              <a:t>Extension du dispositif de suramortissement en faveur des poids lourds et véhicules utilitaires légers peu polluants aux opérations de « </a:t>
            </a:r>
            <a:r>
              <a:rPr lang="fr-FR" sz="1600" b="1">
                <a:solidFill>
                  <a:srgbClr val="00B0F0"/>
                </a:solidFill>
              </a:rPr>
              <a:t>rétrofit</a:t>
            </a:r>
            <a:r>
              <a:rPr lang="fr-FR" sz="1600"/>
              <a:t> ». </a:t>
            </a:r>
          </a:p>
          <a:p>
            <a:pPr marL="444500" indent="-285750" algn="just">
              <a:lnSpc>
                <a:spcPct val="100000"/>
              </a:lnSpc>
              <a:spcAft>
                <a:spcPts val="600"/>
              </a:spcAft>
              <a:buClr>
                <a:schemeClr val="bg1"/>
              </a:buClr>
              <a:buSzPct val="60000"/>
              <a:buFont typeface="Franklin Gothic Book" panose="020B0503020102020204" pitchFamily="34" charset="0"/>
              <a:buChar char="►"/>
            </a:pPr>
            <a:r>
              <a:rPr lang="fr-FR" sz="1600"/>
              <a:t>Le rétrofit consiste à convertir un véhicule thermique déjà en service en véhicule électrique à batterie ou à pile à combustible. </a:t>
            </a:r>
          </a:p>
          <a:p>
            <a:pPr marL="444500" indent="-285750" algn="just">
              <a:lnSpc>
                <a:spcPct val="100000"/>
              </a:lnSpc>
              <a:spcAft>
                <a:spcPts val="600"/>
              </a:spcAft>
              <a:buClr>
                <a:schemeClr val="bg1"/>
              </a:buClr>
              <a:buSzPct val="60000"/>
              <a:buFont typeface="Franklin Gothic Book" panose="020B0503020102020204" pitchFamily="34" charset="0"/>
              <a:buChar char="►"/>
            </a:pPr>
            <a:r>
              <a:rPr lang="fr-FR" sz="1600"/>
              <a:t>Les entreprises peuvent pratiquer </a:t>
            </a:r>
            <a:r>
              <a:rPr lang="fr-FR" sz="1600">
                <a:effectLst/>
                <a:latin typeface="Franklin Gothic Book" panose="020B0503020102020204" pitchFamily="34" charset="0"/>
                <a:ea typeface="Franklin Gothic Book" panose="020B0503020102020204" pitchFamily="34" charset="0"/>
                <a:cs typeface="Times New Roman" panose="02020603050405020304" pitchFamily="18" charset="0"/>
              </a:rPr>
              <a:t>une déduction exceptionnelle </a:t>
            </a:r>
            <a:r>
              <a:rPr lang="fr-FR" sz="1600">
                <a:cs typeface="Times New Roman" panose="02020603050405020304" pitchFamily="18" charset="0"/>
              </a:rPr>
              <a:t>aux dépenses engagées par les entreprises pour transformer leurs véhicules à motorisation thermique en véhicules à motorisation électrique à batterie ou à pile à combustible à hydrogène, dans le cadre d'une opération dite de « rétrofit ». </a:t>
            </a:r>
          </a:p>
          <a:p>
            <a:pPr marL="444500" indent="-285750" algn="just">
              <a:lnSpc>
                <a:spcPct val="100000"/>
              </a:lnSpc>
              <a:spcAft>
                <a:spcPts val="600"/>
              </a:spcAft>
              <a:buClr>
                <a:schemeClr val="bg1"/>
              </a:buClr>
              <a:buSzPct val="60000"/>
              <a:buFont typeface="Franklin Gothic Book" panose="020B0503020102020204" pitchFamily="34" charset="0"/>
              <a:buChar char="►"/>
            </a:pPr>
            <a:r>
              <a:rPr lang="fr-FR" sz="1600">
                <a:cs typeface="Times New Roman" panose="02020603050405020304" pitchFamily="18" charset="0"/>
              </a:rPr>
              <a:t>Cette déduction s’applique aux véhicules dont le PTAC est supérieur ou égal à 2,6 tonnes et dont la transformation intervient entre le </a:t>
            </a:r>
            <a:r>
              <a:rPr lang="fr-FR" sz="1600">
                <a:solidFill>
                  <a:srgbClr val="00B0F0"/>
                </a:solidFill>
                <a:cs typeface="Times New Roman" panose="02020603050405020304" pitchFamily="18" charset="0"/>
              </a:rPr>
              <a:t>1er janvier 2024 et le 31 décembre 2030</a:t>
            </a:r>
            <a:r>
              <a:rPr lang="fr-FR" sz="1600">
                <a:cs typeface="Times New Roman" panose="02020603050405020304" pitchFamily="18" charset="0"/>
              </a:rPr>
              <a:t>, aux taux identiques à ceux déjà en vigueur (entre 20 % et 60 %).</a:t>
            </a:r>
          </a:p>
          <a:p>
            <a:pPr marL="444500" indent="-285750" algn="just">
              <a:lnSpc>
                <a:spcPct val="100000"/>
              </a:lnSpc>
              <a:spcAft>
                <a:spcPts val="600"/>
              </a:spcAft>
              <a:buClr>
                <a:schemeClr val="bg1"/>
              </a:buClr>
              <a:buSzPct val="60000"/>
              <a:buFont typeface="Franklin Gothic Book" panose="020B0503020102020204" pitchFamily="34" charset="0"/>
              <a:buChar char="►"/>
            </a:pPr>
            <a:r>
              <a:rPr lang="fr-FR" sz="1600"/>
              <a:t>Ce dispositif s’applique également à la location longue durée et location avec option d’achat des véhicules « rétrofités ».</a:t>
            </a:r>
          </a:p>
        </p:txBody>
      </p:sp>
      <p:sp>
        <p:nvSpPr>
          <p:cNvPr id="12" name="Espace réservé du numéro de diapositive 11">
            <a:extLst>
              <a:ext uri="{FF2B5EF4-FFF2-40B4-BE49-F238E27FC236}">
                <a16:creationId xmlns:a16="http://schemas.microsoft.com/office/drawing/2014/main" id="{7A6B5DA5-B4C9-7AE7-720E-E9AF7201EFE8}"/>
              </a:ext>
            </a:extLst>
          </p:cNvPr>
          <p:cNvSpPr>
            <a:spLocks noGrp="1"/>
          </p:cNvSpPr>
          <p:nvPr>
            <p:ph type="sldNum" sz="quarter" idx="4"/>
          </p:nvPr>
        </p:nvSpPr>
        <p:spPr/>
        <p:txBody>
          <a:bodyPr/>
          <a:lstStyle/>
          <a:p>
            <a:fld id="{BDE2D64B-104A-0D49-AC01-3995F14CC673}" type="slidenum">
              <a:rPr lang="fr-FR" smtClean="0"/>
              <a:t>13</a:t>
            </a:fld>
            <a:endParaRPr lang="fr-FR"/>
          </a:p>
        </p:txBody>
      </p:sp>
      <p:pic>
        <p:nvPicPr>
          <p:cNvPr id="6" name="Image 5">
            <a:extLst>
              <a:ext uri="{FF2B5EF4-FFF2-40B4-BE49-F238E27FC236}">
                <a16:creationId xmlns:a16="http://schemas.microsoft.com/office/drawing/2014/main" id="{BBA05C36-26FA-5893-6F44-35592A36F3F0}"/>
              </a:ext>
            </a:extLst>
          </p:cNvPr>
          <p:cNvPicPr>
            <a:picLocks noChangeAspect="1"/>
          </p:cNvPicPr>
          <p:nvPr/>
        </p:nvPicPr>
        <p:blipFill>
          <a:blip r:embed="rId3"/>
          <a:stretch>
            <a:fillRect/>
          </a:stretch>
        </p:blipFill>
        <p:spPr>
          <a:xfrm>
            <a:off x="8425854" y="55700"/>
            <a:ext cx="718146" cy="718146"/>
          </a:xfrm>
          <a:prstGeom prst="rect">
            <a:avLst/>
          </a:prstGeom>
        </p:spPr>
      </p:pic>
    </p:spTree>
    <p:extLst>
      <p:ext uri="{BB962C8B-B14F-4D97-AF65-F5344CB8AC3E}">
        <p14:creationId xmlns:p14="http://schemas.microsoft.com/office/powerpoint/2010/main" val="216168458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366CC6-89ED-CFC5-4F2A-E786C5ADBC72}"/>
              </a:ext>
            </a:extLst>
          </p:cNvPr>
          <p:cNvSpPr>
            <a:spLocks noGrp="1"/>
          </p:cNvSpPr>
          <p:nvPr>
            <p:ph type="title"/>
          </p:nvPr>
        </p:nvSpPr>
        <p:spPr>
          <a:xfrm>
            <a:off x="398242" y="175498"/>
            <a:ext cx="8745758" cy="359073"/>
          </a:xfrm>
        </p:spPr>
        <p:txBody>
          <a:bodyPr/>
          <a:lstStyle/>
          <a:p>
            <a:r>
              <a:rPr lang="fr-FR" sz="2800"/>
              <a:t>Augmentation de taxes sur la fiscalité des véhicules</a:t>
            </a:r>
          </a:p>
        </p:txBody>
      </p:sp>
      <p:sp>
        <p:nvSpPr>
          <p:cNvPr id="3" name="Espace réservé du contenu 2">
            <a:extLst>
              <a:ext uri="{FF2B5EF4-FFF2-40B4-BE49-F238E27FC236}">
                <a16:creationId xmlns:a16="http://schemas.microsoft.com/office/drawing/2014/main" id="{4C426B15-5877-62CC-2E83-D3D4E6F540E8}"/>
              </a:ext>
            </a:extLst>
          </p:cNvPr>
          <p:cNvSpPr>
            <a:spLocks noGrp="1"/>
          </p:cNvSpPr>
          <p:nvPr>
            <p:ph idx="1"/>
          </p:nvPr>
        </p:nvSpPr>
        <p:spPr>
          <a:xfrm>
            <a:off x="394503" y="756175"/>
            <a:ext cx="8354994" cy="4047262"/>
          </a:xfrm>
        </p:spPr>
        <p:txBody>
          <a:bodyPr/>
          <a:lstStyle/>
          <a:p>
            <a:pPr marL="0" lvl="1" indent="0" algn="just">
              <a:lnSpc>
                <a:spcPct val="100000"/>
              </a:lnSpc>
              <a:spcBef>
                <a:spcPct val="0"/>
              </a:spcBef>
              <a:spcAft>
                <a:spcPts val="600"/>
              </a:spcAft>
              <a:buClr>
                <a:srgbClr val="00B0F0"/>
              </a:buClr>
              <a:buSzTx/>
              <a:buNone/>
            </a:pPr>
            <a:r>
              <a:rPr lang="fr-FR" sz="1400">
                <a:latin typeface="Franklin Gothic Book" panose="020B0503020102020204" pitchFamily="34" charset="0"/>
              </a:rPr>
              <a:t>Augmentation en 2024 de la : </a:t>
            </a:r>
          </a:p>
          <a:p>
            <a:pPr marL="285750" lvl="1" indent="-285750" algn="just">
              <a:lnSpc>
                <a:spcPct val="100000"/>
              </a:lnSpc>
              <a:spcBef>
                <a:spcPct val="0"/>
              </a:spcBef>
              <a:spcAft>
                <a:spcPts val="600"/>
              </a:spcAft>
              <a:buClr>
                <a:schemeClr val="bg1"/>
              </a:buClr>
              <a:buSzPct val="60000"/>
              <a:buFont typeface="Franklin Gothic Book" panose="020B0503020102020204" pitchFamily="34" charset="0"/>
              <a:buChar char="►"/>
            </a:pPr>
            <a:r>
              <a:rPr lang="fr-FR" sz="1400" b="1">
                <a:latin typeface="Franklin Gothic Book" panose="020B0503020102020204" pitchFamily="34" charset="0"/>
              </a:rPr>
              <a:t>Taxe sur les émissions de dioxyde de carbone des véhicules de tourisme (dite « malus CO2 à l’immatriculation ») : </a:t>
            </a:r>
            <a:r>
              <a:rPr lang="fr-FR" sz="1400">
                <a:latin typeface="Franklin Gothic Book" panose="020B0503020102020204" pitchFamily="34" charset="0"/>
              </a:rPr>
              <a:t>le barème du malus CO2 à l’immatriculation est renforcé pour les véhicules les plus émetteurs et le plafonnement du malus à 50 % du montant d’acquisition du véhicule est supprimé ;</a:t>
            </a:r>
          </a:p>
          <a:p>
            <a:pPr marL="285750" lvl="1" indent="-285750" algn="just">
              <a:lnSpc>
                <a:spcPct val="100000"/>
              </a:lnSpc>
              <a:spcBef>
                <a:spcPct val="0"/>
              </a:spcBef>
              <a:buClr>
                <a:schemeClr val="bg1"/>
              </a:buClr>
              <a:buSzPct val="60000"/>
              <a:buFont typeface="Franklin Gothic Book" panose="020B0503020102020204" pitchFamily="34" charset="0"/>
              <a:buChar char="►"/>
            </a:pPr>
            <a:endParaRPr lang="fr-FR" sz="1400">
              <a:latin typeface="Franklin Gothic Book" panose="020B0503020102020204" pitchFamily="34" charset="0"/>
            </a:endParaRPr>
          </a:p>
          <a:p>
            <a:pPr marL="285750" lvl="1" indent="-285750" algn="just">
              <a:lnSpc>
                <a:spcPct val="100000"/>
              </a:lnSpc>
              <a:spcBef>
                <a:spcPct val="0"/>
              </a:spcBef>
              <a:spcAft>
                <a:spcPts val="600"/>
              </a:spcAft>
              <a:buClr>
                <a:schemeClr val="bg1"/>
              </a:buClr>
              <a:buSzPct val="60000"/>
              <a:buFont typeface="Franklin Gothic Book" panose="020B0503020102020204" pitchFamily="34" charset="0"/>
              <a:buChar char="►"/>
            </a:pPr>
            <a:r>
              <a:rPr lang="fr-FR" sz="1400" b="1">
                <a:latin typeface="Franklin Gothic Book" panose="020B0503020102020204" pitchFamily="34" charset="0"/>
              </a:rPr>
              <a:t>Taxe sur la masse en ordre de marche (dite « malus masse »)</a:t>
            </a:r>
            <a:r>
              <a:rPr lang="fr-FR" sz="1400">
                <a:latin typeface="Franklin Gothic Book" panose="020B0503020102020204" pitchFamily="34" charset="0"/>
              </a:rPr>
              <a:t>. Le seuil de déclenchement du dispositif, actuellement fixé à 1,8 tonnes est porté à 1,6 tonnes et un barème progressif est introduit ;</a:t>
            </a:r>
          </a:p>
          <a:p>
            <a:pPr marL="285750" lvl="1" indent="-285750" algn="just">
              <a:lnSpc>
                <a:spcPct val="100000"/>
              </a:lnSpc>
              <a:spcBef>
                <a:spcPct val="0"/>
              </a:spcBef>
              <a:buClr>
                <a:schemeClr val="bg1"/>
              </a:buClr>
              <a:buSzPct val="60000"/>
              <a:buFont typeface="Franklin Gothic Book" panose="020B0503020102020204" pitchFamily="34" charset="0"/>
              <a:buChar char="►"/>
            </a:pPr>
            <a:endParaRPr lang="fr-FR" sz="1400">
              <a:latin typeface="Franklin Gothic Book" panose="020B0503020102020204" pitchFamily="34" charset="0"/>
            </a:endParaRPr>
          </a:p>
          <a:p>
            <a:pPr marL="285750" lvl="1" indent="-285750" algn="just">
              <a:lnSpc>
                <a:spcPct val="100000"/>
              </a:lnSpc>
              <a:spcBef>
                <a:spcPct val="0"/>
              </a:spcBef>
              <a:spcAft>
                <a:spcPts val="600"/>
              </a:spcAft>
              <a:buClr>
                <a:schemeClr val="bg1"/>
              </a:buClr>
              <a:buSzPct val="60000"/>
              <a:buFont typeface="Franklin Gothic Book" panose="020B0503020102020204" pitchFamily="34" charset="0"/>
              <a:buChar char="►"/>
            </a:pPr>
            <a:r>
              <a:rPr lang="fr-FR" sz="1400" b="1">
                <a:latin typeface="Franklin Gothic Book" panose="020B0503020102020204" pitchFamily="34" charset="0"/>
              </a:rPr>
              <a:t>Taxe annuelle sur les émissions de CO2 (dite « taxe CO2 annuelle ») du parc automobile des entreprises </a:t>
            </a:r>
            <a:r>
              <a:rPr lang="fr-FR" sz="1400">
                <a:latin typeface="Franklin Gothic Book" panose="020B0503020102020204" pitchFamily="34" charset="0"/>
              </a:rPr>
              <a:t>: le seuil de déclenchement de cette taxe est abaissé pour 2024 à 15 gCO2/km ensuite ce seuil s’abaissera progressivement et le barème est linéarisé à la hausse ;</a:t>
            </a:r>
          </a:p>
          <a:p>
            <a:pPr marL="285750" lvl="1" indent="-285750" algn="just">
              <a:lnSpc>
                <a:spcPct val="100000"/>
              </a:lnSpc>
              <a:spcBef>
                <a:spcPct val="0"/>
              </a:spcBef>
              <a:buClr>
                <a:schemeClr val="bg1"/>
              </a:buClr>
              <a:buSzPct val="60000"/>
              <a:buFont typeface="Franklin Gothic Book" panose="020B0503020102020204" pitchFamily="34" charset="0"/>
              <a:buChar char="►"/>
            </a:pPr>
            <a:endParaRPr lang="fr-FR" sz="1400">
              <a:latin typeface="Franklin Gothic Book" panose="020B0503020102020204" pitchFamily="34" charset="0"/>
            </a:endParaRPr>
          </a:p>
          <a:p>
            <a:pPr marL="285750" lvl="1" indent="-285750" algn="just">
              <a:lnSpc>
                <a:spcPct val="100000"/>
              </a:lnSpc>
              <a:spcBef>
                <a:spcPct val="0"/>
              </a:spcBef>
              <a:spcAft>
                <a:spcPts val="600"/>
              </a:spcAft>
              <a:buClr>
                <a:schemeClr val="bg1"/>
              </a:buClr>
              <a:buSzPct val="60000"/>
              <a:buFont typeface="Franklin Gothic Book" panose="020B0503020102020204" pitchFamily="34" charset="0"/>
              <a:buChar char="►"/>
            </a:pPr>
            <a:r>
              <a:rPr lang="fr-FR" sz="1400">
                <a:latin typeface="Franklin Gothic Book" panose="020B0503020102020204" pitchFamily="34" charset="0"/>
              </a:rPr>
              <a:t>Suppression à compter de 2025 des exonérations de malus masse et de taxe CO2 annuelle dont bénéficient les véhicules hybrides ou assimilés ;</a:t>
            </a:r>
          </a:p>
          <a:p>
            <a:pPr marL="0" lvl="1" indent="0" algn="just">
              <a:lnSpc>
                <a:spcPct val="100000"/>
              </a:lnSpc>
              <a:spcBef>
                <a:spcPct val="0"/>
              </a:spcBef>
              <a:buClr>
                <a:schemeClr val="bg1"/>
              </a:buClr>
              <a:buSzPct val="60000"/>
              <a:buNone/>
            </a:pPr>
            <a:endParaRPr lang="fr-FR" sz="1400">
              <a:latin typeface="Franklin Gothic Book" panose="020B0503020102020204" pitchFamily="34" charset="0"/>
            </a:endParaRPr>
          </a:p>
          <a:p>
            <a:pPr marL="285750" lvl="1" indent="-285750" algn="just">
              <a:lnSpc>
                <a:spcPct val="100000"/>
              </a:lnSpc>
              <a:spcBef>
                <a:spcPct val="0"/>
              </a:spcBef>
              <a:spcAft>
                <a:spcPts val="600"/>
              </a:spcAft>
              <a:buClr>
                <a:schemeClr val="bg1"/>
              </a:buClr>
              <a:buSzPct val="60000"/>
              <a:buFont typeface="Franklin Gothic Book" panose="020B0503020102020204" pitchFamily="34" charset="0"/>
              <a:buChar char="►"/>
            </a:pPr>
            <a:r>
              <a:rPr lang="fr-FR" sz="1400">
                <a:latin typeface="Franklin Gothic Book" panose="020B0503020102020204" pitchFamily="34" charset="0"/>
              </a:rPr>
              <a:t>Remplacement de l’actuelle taxe annuelle sur l’ancienneté des véhicules par une taxe sur les émissions de polluants atmosphériques. </a:t>
            </a:r>
            <a:endParaRPr lang="fr-FR"/>
          </a:p>
        </p:txBody>
      </p:sp>
      <p:sp>
        <p:nvSpPr>
          <p:cNvPr id="5" name="Espace réservé du numéro de diapositive 4">
            <a:extLst>
              <a:ext uri="{FF2B5EF4-FFF2-40B4-BE49-F238E27FC236}">
                <a16:creationId xmlns:a16="http://schemas.microsoft.com/office/drawing/2014/main" id="{AED6203E-1323-1906-77FB-B6F928099853}"/>
              </a:ext>
            </a:extLst>
          </p:cNvPr>
          <p:cNvSpPr>
            <a:spLocks noGrp="1"/>
          </p:cNvSpPr>
          <p:nvPr>
            <p:ph type="sldNum" sz="quarter" idx="4"/>
          </p:nvPr>
        </p:nvSpPr>
        <p:spPr/>
        <p:txBody>
          <a:bodyPr/>
          <a:lstStyle/>
          <a:p>
            <a:fld id="{BDE2D64B-104A-0D49-AC01-3995F14CC673}" type="slidenum">
              <a:rPr lang="fr-FR" smtClean="0"/>
              <a:t>14</a:t>
            </a:fld>
            <a:endParaRPr lang="fr-FR"/>
          </a:p>
        </p:txBody>
      </p:sp>
      <p:pic>
        <p:nvPicPr>
          <p:cNvPr id="6" name="Image 5">
            <a:extLst>
              <a:ext uri="{FF2B5EF4-FFF2-40B4-BE49-F238E27FC236}">
                <a16:creationId xmlns:a16="http://schemas.microsoft.com/office/drawing/2014/main" id="{AF92A8BD-E76C-C857-45D0-801449271FB2}"/>
              </a:ext>
            </a:extLst>
          </p:cNvPr>
          <p:cNvPicPr>
            <a:picLocks noChangeAspect="1"/>
          </p:cNvPicPr>
          <p:nvPr/>
        </p:nvPicPr>
        <p:blipFill>
          <a:blip r:embed="rId3"/>
          <a:stretch>
            <a:fillRect/>
          </a:stretch>
        </p:blipFill>
        <p:spPr>
          <a:xfrm>
            <a:off x="8314842" y="48399"/>
            <a:ext cx="629812" cy="629812"/>
          </a:xfrm>
          <a:prstGeom prst="rect">
            <a:avLst/>
          </a:prstGeom>
        </p:spPr>
      </p:pic>
    </p:spTree>
    <p:extLst>
      <p:ext uri="{BB962C8B-B14F-4D97-AF65-F5344CB8AC3E}">
        <p14:creationId xmlns:p14="http://schemas.microsoft.com/office/powerpoint/2010/main" val="365809548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FD61EB-171E-4407-F8BA-F42302506058}"/>
              </a:ext>
            </a:extLst>
          </p:cNvPr>
          <p:cNvSpPr>
            <a:spLocks noGrp="1"/>
          </p:cNvSpPr>
          <p:nvPr>
            <p:ph type="title"/>
          </p:nvPr>
        </p:nvSpPr>
        <p:spPr>
          <a:xfrm>
            <a:off x="398242" y="183887"/>
            <a:ext cx="7886700" cy="718145"/>
          </a:xfrm>
        </p:spPr>
        <p:txBody>
          <a:bodyPr/>
          <a:lstStyle/>
          <a:p>
            <a:r>
              <a:rPr lang="fr-FR" sz="2400"/>
              <a:t>Elargissement de la définition des JEI et création d’un régime de faveur pour l’investissement dans les PME</a:t>
            </a:r>
          </a:p>
        </p:txBody>
      </p:sp>
      <p:sp>
        <p:nvSpPr>
          <p:cNvPr id="6" name="Espace réservé du contenu 2">
            <a:extLst>
              <a:ext uri="{FF2B5EF4-FFF2-40B4-BE49-F238E27FC236}">
                <a16:creationId xmlns:a16="http://schemas.microsoft.com/office/drawing/2014/main" id="{0C99198D-C54D-457C-A5B6-AD7DA85C7F16}"/>
              </a:ext>
            </a:extLst>
          </p:cNvPr>
          <p:cNvSpPr>
            <a:spLocks noGrp="1"/>
          </p:cNvSpPr>
          <p:nvPr>
            <p:ph idx="1"/>
          </p:nvPr>
        </p:nvSpPr>
        <p:spPr>
          <a:xfrm>
            <a:off x="406987" y="1011198"/>
            <a:ext cx="8354994" cy="2600712"/>
          </a:xfrm>
        </p:spPr>
        <p:txBody>
          <a:bodyPr/>
          <a:lstStyle/>
          <a:p>
            <a:pPr marL="360363" indent="-285750" algn="just">
              <a:lnSpc>
                <a:spcPct val="100000"/>
              </a:lnSpc>
              <a:spcAft>
                <a:spcPts val="600"/>
              </a:spcAft>
              <a:buClr>
                <a:schemeClr val="bg1"/>
              </a:buClr>
              <a:buSzPct val="60000"/>
              <a:buFont typeface="Franklin Gothic Book" panose="020B0503020102020204" pitchFamily="34" charset="0"/>
              <a:buChar char="►"/>
            </a:pPr>
            <a:r>
              <a:rPr lang="fr-FR" sz="1600"/>
              <a:t>Extension à compter du 1er janvier 2024 de la définition des jeunes entreprises innovantes (JEI) aux : </a:t>
            </a:r>
          </a:p>
          <a:p>
            <a:pPr marL="714375" indent="-285750" algn="just">
              <a:lnSpc>
                <a:spcPct val="100000"/>
              </a:lnSpc>
              <a:spcAft>
                <a:spcPts val="600"/>
              </a:spcAft>
              <a:buClr>
                <a:srgbClr val="00B0F0"/>
              </a:buClr>
              <a:buSzTx/>
              <a:buFont typeface="Franklin Gothic Book" panose="020B0503020102020204" pitchFamily="34" charset="0"/>
              <a:buChar char="&gt;"/>
            </a:pPr>
            <a:r>
              <a:rPr lang="fr-FR" sz="1600"/>
              <a:t>entreprises réalisant des dépenses de recherche représentant entre 5% et 15% des charges, et qui satisfont à des indicateurs de performance économique précisés par décret</a:t>
            </a:r>
          </a:p>
          <a:p>
            <a:pPr marL="360363" indent="-285750" algn="just">
              <a:lnSpc>
                <a:spcPct val="100000"/>
              </a:lnSpc>
              <a:spcAft>
                <a:spcPts val="600"/>
              </a:spcAft>
              <a:buClr>
                <a:schemeClr val="bg1"/>
              </a:buClr>
              <a:buSzPct val="60000"/>
              <a:buFont typeface="Franklin Gothic Book" panose="020B0503020102020204" pitchFamily="34" charset="0"/>
              <a:buChar char="►"/>
            </a:pPr>
            <a:r>
              <a:rPr lang="fr-FR" sz="1600"/>
              <a:t>Création d’un volet renforcé de la réduction IR-PME en faveur :</a:t>
            </a:r>
          </a:p>
          <a:p>
            <a:pPr marL="714375" indent="-285750" algn="just">
              <a:lnSpc>
                <a:spcPct val="100000"/>
              </a:lnSpc>
              <a:spcAft>
                <a:spcPts val="600"/>
              </a:spcAft>
              <a:buClr>
                <a:srgbClr val="00B0F0"/>
              </a:buClr>
              <a:buSzTx/>
              <a:buFont typeface="Franklin Gothic Book" panose="020B0503020102020204" pitchFamily="34" charset="0"/>
              <a:buChar char="&gt;"/>
            </a:pPr>
            <a:r>
              <a:rPr lang="fr-FR" sz="1600"/>
              <a:t>Des jeunes entreprises innovantes</a:t>
            </a:r>
          </a:p>
          <a:p>
            <a:pPr marL="714375" indent="-285750" algn="just">
              <a:lnSpc>
                <a:spcPct val="100000"/>
              </a:lnSpc>
              <a:spcAft>
                <a:spcPts val="600"/>
              </a:spcAft>
              <a:buClr>
                <a:srgbClr val="00B0F0"/>
              </a:buClr>
              <a:buSzTx/>
              <a:buFont typeface="Franklin Gothic Book" panose="020B0503020102020204" pitchFamily="34" charset="0"/>
              <a:buChar char="&gt;"/>
            </a:pPr>
            <a:r>
              <a:rPr lang="fr-FR" sz="1600"/>
              <a:t>Des jeunes entreprises engageant une forte proportion de dépenses de recherche</a:t>
            </a:r>
          </a:p>
          <a:p>
            <a:pPr marL="74613" algn="just">
              <a:lnSpc>
                <a:spcPct val="100000"/>
              </a:lnSpc>
              <a:spcAft>
                <a:spcPts val="600"/>
              </a:spcAft>
              <a:buClr>
                <a:schemeClr val="bg1"/>
              </a:buClr>
              <a:buSzPct val="60000"/>
            </a:pPr>
            <a:endParaRPr lang="fr-FR" sz="1600"/>
          </a:p>
        </p:txBody>
      </p:sp>
      <p:sp>
        <p:nvSpPr>
          <p:cNvPr id="12" name="Espace réservé du numéro de diapositive 11">
            <a:extLst>
              <a:ext uri="{FF2B5EF4-FFF2-40B4-BE49-F238E27FC236}">
                <a16:creationId xmlns:a16="http://schemas.microsoft.com/office/drawing/2014/main" id="{B036FD22-7B1F-3153-8A3A-5D116046D417}"/>
              </a:ext>
            </a:extLst>
          </p:cNvPr>
          <p:cNvSpPr>
            <a:spLocks noGrp="1"/>
          </p:cNvSpPr>
          <p:nvPr>
            <p:ph type="sldNum" sz="quarter" idx="4"/>
          </p:nvPr>
        </p:nvSpPr>
        <p:spPr/>
        <p:txBody>
          <a:bodyPr/>
          <a:lstStyle/>
          <a:p>
            <a:pPr marL="0" marR="0" lvl="0" indent="0" algn="l" defTabSz="457200" rtl="0" eaLnBrk="1" fontAlgn="auto" latinLnBrk="0" hangingPunct="1">
              <a:lnSpc>
                <a:spcPct val="100000"/>
              </a:lnSpc>
              <a:spcBef>
                <a:spcPct val="0"/>
              </a:spcBef>
              <a:spcAft>
                <a:spcPct val="0"/>
              </a:spcAft>
              <a:buClrTx/>
              <a:buSzTx/>
              <a:buFontTx/>
              <a:buNone/>
              <a:defRPr/>
            </a:pPr>
            <a:fld id="{BDE2D64B-104A-0D49-AC01-3995F14CC673}" type="slidenum">
              <a:rPr kumimoji="0" lang="fr-FR" sz="800" b="0" i="0" u="none" strike="noStrike" kern="1200" cap="none" spc="0" normalizeH="0" baseline="0" noProof="0" smtClean="0">
                <a:ln>
                  <a:noFill/>
                </a:ln>
                <a:solidFill>
                  <a:srgbClr val="2F2483"/>
                </a:solidFill>
                <a:effectLst/>
                <a:uLnTx/>
                <a:uFillTx/>
                <a:latin typeface="Barlow Condensed Medium" pitchFamily="2" charset="77"/>
                <a:ea typeface="+mn-ea"/>
                <a:cs typeface="+mn-cs"/>
              </a:rPr>
              <a:pPr marL="0" marR="0" lvl="0" indent="0" algn="l" defTabSz="457200" rtl="0" eaLnBrk="1" fontAlgn="auto" latinLnBrk="0" hangingPunct="1">
                <a:lnSpc>
                  <a:spcPct val="100000"/>
                </a:lnSpc>
                <a:spcBef>
                  <a:spcPct val="0"/>
                </a:spcBef>
                <a:spcAft>
                  <a:spcPct val="0"/>
                </a:spcAft>
                <a:buClrTx/>
                <a:buSzTx/>
                <a:buFontTx/>
                <a:buNone/>
                <a:defRPr/>
              </a:pPr>
              <a:t>15</a:t>
            </a:fld>
            <a:endParaRPr kumimoji="0" lang="fr-FR" sz="800" b="0" i="0" u="none" strike="noStrike" kern="1200" cap="none" spc="0" normalizeH="0" baseline="0" noProof="0">
              <a:ln>
                <a:noFill/>
              </a:ln>
              <a:solidFill>
                <a:srgbClr val="2F2483"/>
              </a:solidFill>
              <a:effectLst/>
              <a:uLnTx/>
              <a:uFillTx/>
              <a:latin typeface="Barlow Condensed Medium" pitchFamily="2" charset="77"/>
              <a:ea typeface="+mn-ea"/>
              <a:cs typeface="+mn-cs"/>
            </a:endParaRPr>
          </a:p>
        </p:txBody>
      </p:sp>
      <p:pic>
        <p:nvPicPr>
          <p:cNvPr id="3" name="Image 2">
            <a:extLst>
              <a:ext uri="{FF2B5EF4-FFF2-40B4-BE49-F238E27FC236}">
                <a16:creationId xmlns:a16="http://schemas.microsoft.com/office/drawing/2014/main" id="{EE57C03F-D7DB-C061-D5CF-E0A33EDFE024}"/>
              </a:ext>
            </a:extLst>
          </p:cNvPr>
          <p:cNvPicPr>
            <a:picLocks noChangeAspect="1"/>
          </p:cNvPicPr>
          <p:nvPr/>
        </p:nvPicPr>
        <p:blipFill>
          <a:blip r:embed="rId3"/>
          <a:stretch>
            <a:fillRect/>
          </a:stretch>
        </p:blipFill>
        <p:spPr>
          <a:xfrm>
            <a:off x="8162880" y="224871"/>
            <a:ext cx="754084" cy="754084"/>
          </a:xfrm>
          <a:prstGeom prst="rect">
            <a:avLst/>
          </a:prstGeom>
        </p:spPr>
      </p:pic>
      <p:graphicFrame>
        <p:nvGraphicFramePr>
          <p:cNvPr id="4" name="Tableau 3">
            <a:extLst>
              <a:ext uri="{FF2B5EF4-FFF2-40B4-BE49-F238E27FC236}">
                <a16:creationId xmlns:a16="http://schemas.microsoft.com/office/drawing/2014/main" id="{659C7E35-CE20-E827-6A4C-E37C286B19A0}"/>
              </a:ext>
            </a:extLst>
          </p:cNvPr>
          <p:cNvGraphicFramePr>
            <a:graphicFrameLocks noGrp="1"/>
          </p:cNvGraphicFramePr>
          <p:nvPr>
            <p:extLst>
              <p:ext uri="{D42A27DB-BD31-4B8C-83A1-F6EECF244321}">
                <p14:modId xmlns:p14="http://schemas.microsoft.com/office/powerpoint/2010/main" val="860324933"/>
              </p:ext>
            </p:extLst>
          </p:nvPr>
        </p:nvGraphicFramePr>
        <p:xfrm>
          <a:off x="1152262" y="3388920"/>
          <a:ext cx="7010618" cy="1634490"/>
        </p:xfrm>
        <a:graphic>
          <a:graphicData uri="http://schemas.openxmlformats.org/drawingml/2006/table">
            <a:tbl>
              <a:tblPr firstRow="1" firstCol="1" bandRow="1"/>
              <a:tblGrid>
                <a:gridCol w="1909999">
                  <a:extLst>
                    <a:ext uri="{9D8B030D-6E8A-4147-A177-3AD203B41FA5}">
                      <a16:colId xmlns:a16="http://schemas.microsoft.com/office/drawing/2014/main" val="876862967"/>
                    </a:ext>
                  </a:extLst>
                </a:gridCol>
                <a:gridCol w="2606801">
                  <a:extLst>
                    <a:ext uri="{9D8B030D-6E8A-4147-A177-3AD203B41FA5}">
                      <a16:colId xmlns:a16="http://schemas.microsoft.com/office/drawing/2014/main" val="3449608368"/>
                    </a:ext>
                  </a:extLst>
                </a:gridCol>
                <a:gridCol w="2493818">
                  <a:extLst>
                    <a:ext uri="{9D8B030D-6E8A-4147-A177-3AD203B41FA5}">
                      <a16:colId xmlns:a16="http://schemas.microsoft.com/office/drawing/2014/main" val="2403921233"/>
                    </a:ext>
                  </a:extLst>
                </a:gridCol>
              </a:tblGrid>
              <a:tr h="125730">
                <a:tc>
                  <a:txBody>
                    <a:bodyPr/>
                    <a:lstStyle/>
                    <a:p>
                      <a:pPr algn="ctr"/>
                      <a:r>
                        <a:rPr lang="fr-FR" sz="800" b="1">
                          <a:effectLst/>
                          <a:latin typeface="Franklin Gothic Book" panose="020B0503020102020204" pitchFamily="34" charset="0"/>
                          <a:ea typeface="Franklin Gothic Book" panose="020B0503020102020204" pitchFamily="34" charset="0"/>
                          <a:cs typeface="Times New Roman" panose="02020603050405020304" pitchFamily="18" charset="0"/>
                        </a:rPr>
                        <a:t> </a:t>
                      </a:r>
                      <a:endParaRPr lang="fr-FR" sz="800">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2483"/>
                    </a:solidFill>
                  </a:tcPr>
                </a:tc>
                <a:tc>
                  <a:txBody>
                    <a:bodyPr/>
                    <a:lstStyle/>
                    <a:p>
                      <a:pPr algn="ctr"/>
                      <a:r>
                        <a:rPr lang="fr-FR" sz="800" b="1">
                          <a:solidFill>
                            <a:srgbClr val="FFFFFF"/>
                          </a:solidFill>
                          <a:effectLst/>
                          <a:latin typeface="Franklin Gothic Book" panose="020B0503020102020204" pitchFamily="34" charset="0"/>
                          <a:ea typeface="Franklin Gothic Book" panose="020B0503020102020204" pitchFamily="34" charset="0"/>
                          <a:cs typeface="Times New Roman" panose="02020603050405020304" pitchFamily="18" charset="0"/>
                        </a:rPr>
                        <a:t>IR-PME JEI</a:t>
                      </a:r>
                      <a:endParaRPr lang="fr-FR" sz="800">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2483"/>
                    </a:solidFill>
                  </a:tcPr>
                </a:tc>
                <a:tc>
                  <a:txBody>
                    <a:bodyPr/>
                    <a:lstStyle/>
                    <a:p>
                      <a:pPr algn="ctr"/>
                      <a:r>
                        <a:rPr lang="fr-FR" sz="800" b="1">
                          <a:solidFill>
                            <a:srgbClr val="FFFFFF"/>
                          </a:solidFill>
                          <a:effectLst/>
                          <a:latin typeface="Franklin Gothic Book" panose="020B0503020102020204" pitchFamily="34" charset="0"/>
                          <a:ea typeface="Franklin Gothic Book" panose="020B0503020102020204" pitchFamily="34" charset="0"/>
                          <a:cs typeface="Times New Roman" panose="02020603050405020304" pitchFamily="18" charset="0"/>
                        </a:rPr>
                        <a:t>IR-PME JEI fortes dépenses</a:t>
                      </a:r>
                      <a:endParaRPr lang="fr-FR" sz="800">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2483"/>
                    </a:solidFill>
                  </a:tcPr>
                </a:tc>
                <a:extLst>
                  <a:ext uri="{0D108BD9-81ED-4DB2-BD59-A6C34878D82A}">
                    <a16:rowId xmlns:a16="http://schemas.microsoft.com/office/drawing/2014/main" val="1350440513"/>
                  </a:ext>
                </a:extLst>
              </a:tr>
              <a:tr h="377190">
                <a:tc>
                  <a:txBody>
                    <a:bodyPr/>
                    <a:lstStyle/>
                    <a:p>
                      <a:pPr algn="l"/>
                      <a:r>
                        <a:rPr lang="fr-FR" sz="800">
                          <a:effectLst/>
                          <a:latin typeface="Franklin Gothic Book" panose="020B0503020102020204" pitchFamily="34" charset="0"/>
                          <a:ea typeface="Franklin Gothic Book" panose="020B0503020102020204" pitchFamily="34" charset="0"/>
                          <a:cs typeface="Times New Roman" panose="02020603050405020304" pitchFamily="18" charset="0"/>
                        </a:rPr>
                        <a:t>Conditions</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lvl="0" indent="-342900" algn="just">
                        <a:buClr>
                          <a:srgbClr val="00B0F0"/>
                        </a:buClr>
                        <a:buFont typeface="Franklin Gothic Book" panose="020B0503020102020204" pitchFamily="34" charset="0"/>
                        <a:buChar char="-"/>
                      </a:pPr>
                      <a:r>
                        <a:rPr lang="fr-FR" sz="800">
                          <a:effectLst/>
                          <a:latin typeface="Franklin Gothic Book" panose="020B0503020102020204" pitchFamily="34" charset="0"/>
                          <a:ea typeface="Franklin Gothic Book" panose="020B0503020102020204" pitchFamily="34" charset="0"/>
                          <a:cs typeface="Times New Roman" panose="02020603050405020304" pitchFamily="18" charset="0"/>
                        </a:rPr>
                        <a:t>Être une JEI </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lvl="0" indent="-342900" algn="just">
                        <a:buClr>
                          <a:srgbClr val="00B0F0"/>
                        </a:buClr>
                        <a:buFont typeface="Franklin Gothic Book" panose="020B0503020102020204" pitchFamily="34" charset="0"/>
                        <a:buChar char="-"/>
                      </a:pPr>
                      <a:r>
                        <a:rPr lang="fr-FR" sz="800">
                          <a:effectLst/>
                          <a:latin typeface="Franklin Gothic Book" panose="020B0503020102020204" pitchFamily="34" charset="0"/>
                          <a:ea typeface="Franklin Gothic Book" panose="020B0503020102020204" pitchFamily="34" charset="0"/>
                          <a:cs typeface="Times New Roman" panose="02020603050405020304" pitchFamily="18" charset="0"/>
                        </a:rPr>
                        <a:t>Être une JEI </a:t>
                      </a:r>
                    </a:p>
                    <a:p>
                      <a:pPr marL="342900" lvl="0" indent="-342900" algn="just">
                        <a:buClr>
                          <a:srgbClr val="00B0F0"/>
                        </a:buClr>
                        <a:buFont typeface="Franklin Gothic Book" panose="020B0503020102020204" pitchFamily="34" charset="0"/>
                        <a:buChar char="-"/>
                      </a:pPr>
                      <a:r>
                        <a:rPr lang="fr-FR" sz="800">
                          <a:effectLst/>
                          <a:latin typeface="Franklin Gothic Book" panose="020B0503020102020204" pitchFamily="34" charset="0"/>
                          <a:ea typeface="Franklin Gothic Book" panose="020B0503020102020204" pitchFamily="34" charset="0"/>
                          <a:cs typeface="Times New Roman" panose="02020603050405020304" pitchFamily="18" charset="0"/>
                        </a:rPr>
                        <a:t>Effectuer des dépenses de recherche représentant au </a:t>
                      </a:r>
                      <a:r>
                        <a:rPr lang="fr-FR" sz="800" b="1">
                          <a:effectLst/>
                          <a:latin typeface="Franklin Gothic Book" panose="020B0503020102020204" pitchFamily="34" charset="0"/>
                          <a:ea typeface="Franklin Gothic Book" panose="020B0503020102020204" pitchFamily="34" charset="0"/>
                          <a:cs typeface="Times New Roman" panose="02020603050405020304" pitchFamily="18" charset="0"/>
                        </a:rPr>
                        <a:t>moins 30 % </a:t>
                      </a:r>
                      <a:r>
                        <a:rPr lang="fr-FR" sz="800">
                          <a:effectLst/>
                          <a:latin typeface="Franklin Gothic Book" panose="020B0503020102020204" pitchFamily="34" charset="0"/>
                          <a:ea typeface="Franklin Gothic Book" panose="020B0503020102020204" pitchFamily="34" charset="0"/>
                          <a:cs typeface="Times New Roman" panose="02020603050405020304" pitchFamily="18" charset="0"/>
                        </a:rPr>
                        <a:t>des charges</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33406807"/>
                  </a:ext>
                </a:extLst>
              </a:tr>
              <a:tr h="125730">
                <a:tc>
                  <a:txBody>
                    <a:bodyPr/>
                    <a:lstStyle/>
                    <a:p>
                      <a:pPr algn="l"/>
                      <a:r>
                        <a:rPr lang="fr-FR" sz="800">
                          <a:effectLst/>
                          <a:latin typeface="Franklin Gothic Book" panose="020B0503020102020204" pitchFamily="34" charset="0"/>
                          <a:ea typeface="Franklin Gothic Book" panose="020B0503020102020204" pitchFamily="34" charset="0"/>
                          <a:cs typeface="Times New Roman" panose="02020603050405020304" pitchFamily="18" charset="0"/>
                        </a:rPr>
                        <a:t>Taux de la réduction d’impôt</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fr-FR" sz="800" b="1">
                          <a:solidFill>
                            <a:srgbClr val="DF424E"/>
                          </a:solidFill>
                          <a:effectLst/>
                          <a:latin typeface="Franklin Gothic Book" panose="020B0503020102020204" pitchFamily="34" charset="0"/>
                          <a:ea typeface="Franklin Gothic Book" panose="020B0503020102020204" pitchFamily="34" charset="0"/>
                          <a:cs typeface="Times New Roman" panose="02020603050405020304" pitchFamily="18" charset="0"/>
                        </a:rPr>
                        <a:t>30%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fr-FR" sz="800" b="1">
                          <a:solidFill>
                            <a:srgbClr val="DF424E"/>
                          </a:solidFill>
                          <a:effectLst/>
                          <a:latin typeface="Franklin Gothic Book" panose="020B0503020102020204" pitchFamily="34" charset="0"/>
                          <a:ea typeface="Franklin Gothic Book" panose="020B0503020102020204" pitchFamily="34" charset="0"/>
                          <a:cs typeface="Times New Roman" panose="02020603050405020304" pitchFamily="18" charset="0"/>
                        </a:rPr>
                        <a:t>50%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98683185"/>
                  </a:ext>
                </a:extLst>
              </a:tr>
              <a:tr h="628650">
                <a:tc>
                  <a:txBody>
                    <a:bodyPr/>
                    <a:lstStyle/>
                    <a:p>
                      <a:pPr algn="l"/>
                      <a:r>
                        <a:rPr lang="fr-FR" sz="800">
                          <a:effectLst/>
                          <a:latin typeface="Franklin Gothic Book" panose="020B0503020102020204" pitchFamily="34" charset="0"/>
                          <a:ea typeface="Franklin Gothic Book" panose="020B0503020102020204" pitchFamily="34" charset="0"/>
                          <a:cs typeface="Times New Roman" panose="02020603050405020304" pitchFamily="18" charset="0"/>
                        </a:rPr>
                        <a:t>Limite des versements </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lvl="0" indent="-342900" algn="just">
                        <a:buClr>
                          <a:srgbClr val="00B0F0"/>
                        </a:buClr>
                        <a:buFont typeface="Franklin Gothic Book" panose="020B0503020102020204" pitchFamily="34" charset="0"/>
                        <a:buChar char="-"/>
                      </a:pPr>
                      <a:r>
                        <a:rPr lang="fr-FR" sz="800">
                          <a:effectLst/>
                          <a:latin typeface="Franklin Gothic Book" panose="020B0503020102020204" pitchFamily="34" charset="0"/>
                          <a:ea typeface="Franklin Gothic Book" panose="020B0503020102020204" pitchFamily="34" charset="0"/>
                          <a:cs typeface="Times New Roman" panose="02020603050405020304" pitchFamily="18" charset="0"/>
                        </a:rPr>
                        <a:t>75 000 € pour les contribuables célibataires, veufs ou divorcés </a:t>
                      </a:r>
                    </a:p>
                    <a:p>
                      <a:pPr marL="342900" lvl="0" indent="-342900" algn="just">
                        <a:buClr>
                          <a:srgbClr val="00B0F0"/>
                        </a:buClr>
                        <a:buFont typeface="Franklin Gothic Book" panose="020B0503020102020204" pitchFamily="34" charset="0"/>
                        <a:buChar char="-"/>
                      </a:pPr>
                      <a:r>
                        <a:rPr lang="fr-FR" sz="800">
                          <a:effectLst/>
                          <a:latin typeface="Franklin Gothic Book" panose="020B0503020102020204" pitchFamily="34" charset="0"/>
                          <a:ea typeface="Franklin Gothic Book" panose="020B0503020102020204" pitchFamily="34" charset="0"/>
                          <a:cs typeface="Times New Roman" panose="02020603050405020304" pitchFamily="18" charset="0"/>
                        </a:rPr>
                        <a:t>150 000 € pour les contribuables mariés ou liés par un pacte civil de solidarité et soumis à imposition commune</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lvl="0" indent="-342900" algn="just">
                        <a:buClr>
                          <a:srgbClr val="00B0F0"/>
                        </a:buClr>
                        <a:buFont typeface="Franklin Gothic Book" panose="020B0503020102020204" pitchFamily="34" charset="0"/>
                        <a:buChar char="-"/>
                      </a:pPr>
                      <a:r>
                        <a:rPr lang="fr-FR" sz="800">
                          <a:effectLst/>
                          <a:latin typeface="Franklin Gothic Book" panose="020B0503020102020204" pitchFamily="34" charset="0"/>
                          <a:ea typeface="Franklin Gothic Book" panose="020B0503020102020204" pitchFamily="34" charset="0"/>
                          <a:cs typeface="Times New Roman" panose="02020603050405020304" pitchFamily="18" charset="0"/>
                        </a:rPr>
                        <a:t>50 000 € pour les contribuables célibataires, veufs ou divorcés  </a:t>
                      </a:r>
                    </a:p>
                    <a:p>
                      <a:pPr marL="342900" lvl="0" indent="-342900" algn="just">
                        <a:buClr>
                          <a:srgbClr val="00B0F0"/>
                        </a:buClr>
                        <a:buFont typeface="Franklin Gothic Book" panose="020B0503020102020204" pitchFamily="34" charset="0"/>
                        <a:buChar char="-"/>
                      </a:pPr>
                      <a:r>
                        <a:rPr lang="fr-FR" sz="800">
                          <a:effectLst/>
                          <a:latin typeface="Franklin Gothic Book" panose="020B0503020102020204" pitchFamily="34" charset="0"/>
                          <a:ea typeface="Franklin Gothic Book" panose="020B0503020102020204" pitchFamily="34" charset="0"/>
                          <a:cs typeface="Times New Roman" panose="02020603050405020304" pitchFamily="18" charset="0"/>
                        </a:rPr>
                        <a:t>100 000 € pour les contribuables mariés ou liés par un pacte civil de solidarité et soumis à imposition commune</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33978320"/>
                  </a:ext>
                </a:extLst>
              </a:tr>
              <a:tr h="251460">
                <a:tc>
                  <a:txBody>
                    <a:bodyPr/>
                    <a:lstStyle/>
                    <a:p>
                      <a:pPr algn="l"/>
                      <a:r>
                        <a:rPr lang="fr-FR" sz="800">
                          <a:effectLst/>
                          <a:latin typeface="Franklin Gothic Book" panose="020B0503020102020204" pitchFamily="34" charset="0"/>
                          <a:ea typeface="Franklin Gothic Book" panose="020B0503020102020204" pitchFamily="34" charset="0"/>
                          <a:cs typeface="Times New Roman" panose="02020603050405020304" pitchFamily="18" charset="0"/>
                        </a:rPr>
                        <a:t>Plafond</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46355" algn="just"/>
                      <a:r>
                        <a:rPr lang="fr-FR" sz="800">
                          <a:effectLst/>
                          <a:latin typeface="Franklin Gothic Book" panose="020B0503020102020204" pitchFamily="34" charset="0"/>
                          <a:ea typeface="Franklin Gothic Book" panose="020B0503020102020204" pitchFamily="34" charset="0"/>
                          <a:cs typeface="Times New Roman" panose="02020603050405020304" pitchFamily="18" charset="0"/>
                        </a:rPr>
                        <a:t>Le total de l'avantage ne peut pas procurer une réduction de l'impôt dû supérieure à 50 000 € sur la période du 1</a:t>
                      </a:r>
                      <a:r>
                        <a:rPr lang="fr-FR" sz="800" baseline="30000">
                          <a:effectLst/>
                          <a:latin typeface="Franklin Gothic Book" panose="020B0503020102020204" pitchFamily="34" charset="0"/>
                          <a:ea typeface="Franklin Gothic Book" panose="020B0503020102020204" pitchFamily="34" charset="0"/>
                          <a:cs typeface="Times New Roman" panose="02020603050405020304" pitchFamily="18" charset="0"/>
                        </a:rPr>
                        <a:t>er</a:t>
                      </a:r>
                      <a:r>
                        <a:rPr lang="fr-FR" sz="800">
                          <a:effectLst/>
                          <a:latin typeface="Franklin Gothic Book" panose="020B0503020102020204" pitchFamily="34" charset="0"/>
                          <a:ea typeface="Franklin Gothic Book" panose="020B0503020102020204" pitchFamily="34" charset="0"/>
                          <a:cs typeface="Times New Roman" panose="02020603050405020304" pitchFamily="18" charset="0"/>
                        </a:rPr>
                        <a:t> janvier 2024 au 31 décembre 2028.</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fr-FR"/>
                    </a:p>
                  </a:txBody>
                  <a:tcPr/>
                </a:tc>
                <a:extLst>
                  <a:ext uri="{0D108BD9-81ED-4DB2-BD59-A6C34878D82A}">
                    <a16:rowId xmlns:a16="http://schemas.microsoft.com/office/drawing/2014/main" val="1253427766"/>
                  </a:ext>
                </a:extLst>
              </a:tr>
              <a:tr h="125730">
                <a:tc>
                  <a:txBody>
                    <a:bodyPr/>
                    <a:lstStyle/>
                    <a:p>
                      <a:pPr algn="l"/>
                      <a:r>
                        <a:rPr lang="fr-FR" sz="800">
                          <a:effectLst/>
                          <a:latin typeface="Franklin Gothic Book" panose="020B0503020102020204" pitchFamily="34" charset="0"/>
                          <a:ea typeface="Franklin Gothic Book" panose="020B0503020102020204" pitchFamily="34" charset="0"/>
                          <a:cs typeface="Times New Roman" panose="02020603050405020304" pitchFamily="18" charset="0"/>
                        </a:rPr>
                        <a:t>Plafonnement global des niches</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46355" algn="just"/>
                      <a:r>
                        <a:rPr lang="fr-FR" sz="800">
                          <a:effectLst/>
                          <a:latin typeface="Franklin Gothic Book" panose="020B0503020102020204" pitchFamily="34" charset="0"/>
                          <a:ea typeface="Franklin Gothic Book" panose="020B0503020102020204" pitchFamily="34" charset="0"/>
                          <a:cs typeface="Times New Roman" panose="02020603050405020304" pitchFamily="18" charset="0"/>
                        </a:rPr>
                        <a:t>Pas prise en compte dans le calcul du plafonnement global des avantages fiscaux de 10 000€ par foyer fiscal</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fr-FR"/>
                    </a:p>
                  </a:txBody>
                  <a:tcPr/>
                </a:tc>
                <a:extLst>
                  <a:ext uri="{0D108BD9-81ED-4DB2-BD59-A6C34878D82A}">
                    <a16:rowId xmlns:a16="http://schemas.microsoft.com/office/drawing/2014/main" val="1492486670"/>
                  </a:ext>
                </a:extLst>
              </a:tr>
            </a:tbl>
          </a:graphicData>
        </a:graphic>
      </p:graphicFrame>
    </p:spTree>
    <p:extLst>
      <p:ext uri="{BB962C8B-B14F-4D97-AF65-F5344CB8AC3E}">
        <p14:creationId xmlns:p14="http://schemas.microsoft.com/office/powerpoint/2010/main" val="390194612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contenu 2">
            <a:extLst>
              <a:ext uri="{FF2B5EF4-FFF2-40B4-BE49-F238E27FC236}">
                <a16:creationId xmlns:a16="http://schemas.microsoft.com/office/drawing/2014/main" id="{9576D8C9-0ACC-09EB-756C-D753557DD8A1}"/>
              </a:ext>
            </a:extLst>
          </p:cNvPr>
          <p:cNvSpPr>
            <a:spLocks noGrp="1"/>
          </p:cNvSpPr>
          <p:nvPr>
            <p:ph idx="1"/>
          </p:nvPr>
        </p:nvSpPr>
        <p:spPr>
          <a:xfrm>
            <a:off x="309740" y="2710949"/>
            <a:ext cx="8354994" cy="861774"/>
          </a:xfrm>
        </p:spPr>
        <p:txBody>
          <a:bodyPr/>
          <a:lstStyle/>
          <a:p>
            <a:pPr marL="342900" indent="-342900" algn="just">
              <a:lnSpc>
                <a:spcPct val="100000"/>
              </a:lnSpc>
              <a:spcAft>
                <a:spcPct val="0"/>
              </a:spcAft>
              <a:buClr>
                <a:schemeClr val="bg1"/>
              </a:buClr>
              <a:buSzPct val="60000"/>
              <a:buFontTx/>
              <a:buChar char="►"/>
              <a:tabLst>
                <a:tab pos="457200" algn="l"/>
              </a:tabLst>
            </a:pPr>
            <a:r>
              <a:rPr lang="fr-FR" sz="1400"/>
              <a:t>Report à 2026, soit une année supplémentaire, de l’intégration des résultats des travaux d’actualisation dans les bases d’imposition</a:t>
            </a:r>
          </a:p>
          <a:p>
            <a:pPr algn="just">
              <a:lnSpc>
                <a:spcPct val="100000"/>
              </a:lnSpc>
              <a:spcAft>
                <a:spcPct val="0"/>
              </a:spcAft>
              <a:buClr>
                <a:schemeClr val="bg1"/>
              </a:buClr>
              <a:buSzPct val="60000"/>
              <a:tabLst>
                <a:tab pos="457200" algn="l"/>
              </a:tabLst>
            </a:pPr>
            <a:endParaRPr lang="fr-FR" sz="1400"/>
          </a:p>
          <a:p>
            <a:pPr marL="342900" indent="-342900" algn="just">
              <a:lnSpc>
                <a:spcPct val="100000"/>
              </a:lnSpc>
              <a:spcAft>
                <a:spcPct val="0"/>
              </a:spcAft>
              <a:buClr>
                <a:schemeClr val="bg1"/>
              </a:buClr>
              <a:buSzPct val="60000"/>
              <a:buFontTx/>
              <a:buChar char="►"/>
              <a:tabLst>
                <a:tab pos="457200" algn="l"/>
              </a:tabLst>
            </a:pPr>
            <a:endParaRPr lang="fr-FR" sz="1400"/>
          </a:p>
        </p:txBody>
      </p:sp>
      <p:sp>
        <p:nvSpPr>
          <p:cNvPr id="9" name="Titre 1">
            <a:extLst>
              <a:ext uri="{FF2B5EF4-FFF2-40B4-BE49-F238E27FC236}">
                <a16:creationId xmlns:a16="http://schemas.microsoft.com/office/drawing/2014/main" id="{76202939-85BB-F32B-3E80-7ACE4C86DBD9}"/>
              </a:ext>
            </a:extLst>
          </p:cNvPr>
          <p:cNvSpPr>
            <a:spLocks noGrp="1"/>
          </p:cNvSpPr>
          <p:nvPr>
            <p:ph type="title"/>
          </p:nvPr>
        </p:nvSpPr>
        <p:spPr>
          <a:xfrm>
            <a:off x="394503" y="203085"/>
            <a:ext cx="8620997" cy="718145"/>
          </a:xfrm>
        </p:spPr>
        <p:txBody>
          <a:bodyPr/>
          <a:lstStyle/>
          <a:p>
            <a:r>
              <a:rPr lang="fr-FR" sz="2800"/>
              <a:t>Report d'un an des valeurs locatives des locaux professionnels (RVLLP)</a:t>
            </a:r>
          </a:p>
        </p:txBody>
      </p:sp>
      <p:sp>
        <p:nvSpPr>
          <p:cNvPr id="2" name="ZoneTexte 1">
            <a:extLst>
              <a:ext uri="{FF2B5EF4-FFF2-40B4-BE49-F238E27FC236}">
                <a16:creationId xmlns:a16="http://schemas.microsoft.com/office/drawing/2014/main" id="{973B42B9-1475-8D6D-0A94-43F78775A6CF}"/>
              </a:ext>
            </a:extLst>
          </p:cNvPr>
          <p:cNvSpPr txBox="1"/>
          <p:nvPr/>
        </p:nvSpPr>
        <p:spPr>
          <a:xfrm>
            <a:off x="440368" y="1308258"/>
            <a:ext cx="8476596" cy="923330"/>
          </a:xfrm>
          <a:prstGeom prst="rect">
            <a:avLst/>
          </a:prstGeom>
          <a:noFill/>
          <a:ln>
            <a:solidFill>
              <a:schemeClr val="bg1"/>
            </a:solidFill>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defTabSz="914378">
              <a:lnSpc>
                <a:spcPct val="90000"/>
              </a:lnSpc>
              <a:spcBef>
                <a:spcPts val="1000"/>
              </a:spcBef>
              <a:defRPr/>
            </a:pPr>
            <a:r>
              <a:rPr lang="fr-FR" sz="1200">
                <a:solidFill>
                  <a:prstClr val="black"/>
                </a:solidFill>
                <a:latin typeface="Franklin Gothic Book" panose="020B0503020102020204" pitchFamily="34" charset="0"/>
              </a:rPr>
              <a:t>Les valeurs locatives utilisées pour l'établissement des impôts directs locaux des locaux professionnels, qui ont été révisées en 2017, font l'objet d'une actualisation sexennale afin de continuer à refléter la réalité du marché locatif. Les travaux pour la première actualisation sexennale ont été réalisés en 2022, pour une intégration dans les bases d'imposition des impôts locaux dus au titre de 2023. La loi de finances pour 2023 a reporté de deux ans à 2025, cette prise en compte de la mise à jour sexennale des valeurs locatives des locaux professionnels. </a:t>
            </a:r>
          </a:p>
        </p:txBody>
      </p:sp>
      <p:sp>
        <p:nvSpPr>
          <p:cNvPr id="4" name="Rectangle 3">
            <a:extLst>
              <a:ext uri="{FF2B5EF4-FFF2-40B4-BE49-F238E27FC236}">
                <a16:creationId xmlns:a16="http://schemas.microsoft.com/office/drawing/2014/main" id="{BDE6E319-BB99-6810-F49B-B92A937DB6F5}"/>
              </a:ext>
            </a:extLst>
          </p:cNvPr>
          <p:cNvSpPr/>
          <p:nvPr/>
        </p:nvSpPr>
        <p:spPr>
          <a:xfrm>
            <a:off x="534011" y="1003862"/>
            <a:ext cx="1216411" cy="3454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rgbClr val="E4002C"/>
                </a:solidFill>
                <a:latin typeface="Calibri"/>
                <a:ea typeface="+mn-ea"/>
                <a:cs typeface="+mn-cs"/>
              </a:defRPr>
            </a:lvl1pPr>
            <a:lvl2pPr marL="457200" algn="l" defTabSz="457200" rtl="0" eaLnBrk="1" latinLnBrk="0" hangingPunct="1">
              <a:defRPr sz="1800" kern="1200">
                <a:solidFill>
                  <a:srgbClr val="E4002C"/>
                </a:solidFill>
                <a:latin typeface="Calibri"/>
                <a:ea typeface="+mn-ea"/>
                <a:cs typeface="+mn-cs"/>
              </a:defRPr>
            </a:lvl2pPr>
            <a:lvl3pPr marL="914400" algn="l" defTabSz="457200" rtl="0" eaLnBrk="1" latinLnBrk="0" hangingPunct="1">
              <a:defRPr sz="1800" kern="1200">
                <a:solidFill>
                  <a:srgbClr val="E4002C"/>
                </a:solidFill>
                <a:latin typeface="Calibri"/>
                <a:ea typeface="+mn-ea"/>
                <a:cs typeface="+mn-cs"/>
              </a:defRPr>
            </a:lvl3pPr>
            <a:lvl4pPr marL="1371600" algn="l" defTabSz="457200" rtl="0" eaLnBrk="1" latinLnBrk="0" hangingPunct="1">
              <a:defRPr sz="1800" kern="1200">
                <a:solidFill>
                  <a:srgbClr val="E4002C"/>
                </a:solidFill>
                <a:latin typeface="Calibri"/>
                <a:ea typeface="+mn-ea"/>
                <a:cs typeface="+mn-cs"/>
              </a:defRPr>
            </a:lvl4pPr>
            <a:lvl5pPr marL="1828800" algn="l" defTabSz="457200" rtl="0" eaLnBrk="1" latinLnBrk="0" hangingPunct="1">
              <a:defRPr sz="1800" kern="1200">
                <a:solidFill>
                  <a:srgbClr val="E4002C"/>
                </a:solidFill>
                <a:latin typeface="Calibri"/>
                <a:ea typeface="+mn-ea"/>
                <a:cs typeface="+mn-cs"/>
              </a:defRPr>
            </a:lvl5pPr>
            <a:lvl6pPr marL="2286000" algn="l" defTabSz="457200" rtl="0" eaLnBrk="1" latinLnBrk="0" hangingPunct="1">
              <a:defRPr sz="1800" kern="1200">
                <a:solidFill>
                  <a:srgbClr val="E4002C"/>
                </a:solidFill>
                <a:latin typeface="Calibri"/>
                <a:ea typeface="+mn-ea"/>
                <a:cs typeface="+mn-cs"/>
              </a:defRPr>
            </a:lvl6pPr>
            <a:lvl7pPr marL="2743200" algn="l" defTabSz="457200" rtl="0" eaLnBrk="1" latinLnBrk="0" hangingPunct="1">
              <a:defRPr sz="1800" kern="1200">
                <a:solidFill>
                  <a:srgbClr val="E4002C"/>
                </a:solidFill>
                <a:latin typeface="Calibri"/>
                <a:ea typeface="+mn-ea"/>
                <a:cs typeface="+mn-cs"/>
              </a:defRPr>
            </a:lvl7pPr>
            <a:lvl8pPr marL="3200400" algn="l" defTabSz="457200" rtl="0" eaLnBrk="1" latinLnBrk="0" hangingPunct="1">
              <a:defRPr sz="1800" kern="1200">
                <a:solidFill>
                  <a:srgbClr val="E4002C"/>
                </a:solidFill>
                <a:latin typeface="Calibri"/>
                <a:ea typeface="+mn-ea"/>
                <a:cs typeface="+mn-cs"/>
              </a:defRPr>
            </a:lvl8pPr>
            <a:lvl9pPr marL="3657600" algn="l" defTabSz="457200" rtl="0" eaLnBrk="1" latinLnBrk="0" hangingPunct="1">
              <a:defRPr sz="1800" kern="1200">
                <a:solidFill>
                  <a:srgbClr val="E4002C"/>
                </a:solidFill>
                <a:latin typeface="Calibri"/>
                <a:ea typeface="+mn-ea"/>
                <a:cs typeface="+mn-cs"/>
              </a:defRPr>
            </a:lvl9pPr>
          </a:lstStyle>
          <a:p>
            <a:pPr marL="0" marR="0" lvl="0" indent="0" algn="ctr" defTabSz="457200" rtl="0" eaLnBrk="1" fontAlgn="auto" latinLnBrk="0" hangingPunct="1">
              <a:lnSpc>
                <a:spcPct val="100000"/>
              </a:lnSpc>
              <a:spcBef>
                <a:spcPct val="0"/>
              </a:spcBef>
              <a:spcAft>
                <a:spcPct val="0"/>
              </a:spcAft>
              <a:buClrTx/>
              <a:buSzTx/>
              <a:buFontTx/>
              <a:buNone/>
              <a:defRPr/>
            </a:pPr>
            <a:r>
              <a:rPr kumimoji="0" lang="fr-FR" sz="1800" b="0" i="0" u="none" strike="noStrike" kern="1200" cap="none" spc="0" normalizeH="0" baseline="0" noProof="0">
                <a:ln>
                  <a:noFill/>
                </a:ln>
                <a:solidFill>
                  <a:srgbClr val="FFFFFF"/>
                </a:solidFill>
                <a:effectLst/>
                <a:uLnTx/>
                <a:uFillTx/>
                <a:latin typeface="Barlow Black" panose="00000A00000000000000" pitchFamily="2" charset="0"/>
                <a:ea typeface="+mn-ea"/>
                <a:cs typeface="+mn-cs"/>
              </a:rPr>
              <a:t>Rappel</a:t>
            </a:r>
          </a:p>
        </p:txBody>
      </p:sp>
      <p:pic>
        <p:nvPicPr>
          <p:cNvPr id="5" name="Image 4">
            <a:extLst>
              <a:ext uri="{FF2B5EF4-FFF2-40B4-BE49-F238E27FC236}">
                <a16:creationId xmlns:a16="http://schemas.microsoft.com/office/drawing/2014/main" id="{4E1CA0FF-959E-0436-B7E3-B9736FDE2E37}"/>
              </a:ext>
            </a:extLst>
          </p:cNvPr>
          <p:cNvPicPr>
            <a:picLocks noChangeAspect="1"/>
          </p:cNvPicPr>
          <p:nvPr/>
        </p:nvPicPr>
        <p:blipFill>
          <a:blip r:embed="rId3"/>
          <a:stretch>
            <a:fillRect/>
          </a:stretch>
        </p:blipFill>
        <p:spPr>
          <a:xfrm>
            <a:off x="8379774" y="133512"/>
            <a:ext cx="635726" cy="635726"/>
          </a:xfrm>
          <a:prstGeom prst="rect">
            <a:avLst/>
          </a:prstGeom>
        </p:spPr>
      </p:pic>
      <p:sp>
        <p:nvSpPr>
          <p:cNvPr id="8" name="ZoneTexte 7">
            <a:extLst>
              <a:ext uri="{FF2B5EF4-FFF2-40B4-BE49-F238E27FC236}">
                <a16:creationId xmlns:a16="http://schemas.microsoft.com/office/drawing/2014/main" id="{EC50C5F0-D511-96B3-1F94-8ABD631D6462}"/>
              </a:ext>
            </a:extLst>
          </p:cNvPr>
          <p:cNvSpPr txBox="1"/>
          <p:nvPr/>
        </p:nvSpPr>
        <p:spPr>
          <a:xfrm>
            <a:off x="640080" y="3639824"/>
            <a:ext cx="8092440" cy="523220"/>
          </a:xfrm>
          <a:prstGeom prst="rect">
            <a:avLst/>
          </a:prstGeom>
          <a:noFill/>
          <a:ln>
            <a:solidFill>
              <a:schemeClr val="bg1"/>
            </a:solidFill>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450839" algn="just" defTabSz="685800">
              <a:buClr>
                <a:prstClr val="white"/>
              </a:buClr>
              <a:buSzPct val="60000"/>
              <a:tabLst>
                <a:tab pos="457189" algn="l"/>
              </a:tabLst>
            </a:pPr>
            <a:r>
              <a:rPr lang="fr-FR" sz="1400">
                <a:solidFill>
                  <a:srgbClr val="382984"/>
                </a:solidFill>
                <a:latin typeface="Franklin Gothic Book"/>
              </a:rPr>
              <a:t>Un groupe de travail, </a:t>
            </a:r>
            <a:r>
              <a:rPr lang="fr-FR" sz="1400">
                <a:solidFill>
                  <a:srgbClr val="2F2483"/>
                </a:solidFill>
                <a:latin typeface="Franklin Gothic Book" panose="020B0503020102020204" pitchFamily="34" charset="0"/>
              </a:rPr>
              <a:t>associant les élus, les organisations professionnelles et l’administration, devrait s’engager début 2024. </a:t>
            </a:r>
            <a:endParaRPr lang="fr-FR" sz="1400">
              <a:solidFill>
                <a:prstClr val="black"/>
              </a:solidFill>
              <a:latin typeface="Franklin Gothic Book" panose="020B0503020102020204" pitchFamily="34" charset="0"/>
            </a:endParaRPr>
          </a:p>
        </p:txBody>
      </p:sp>
      <p:pic>
        <p:nvPicPr>
          <p:cNvPr id="6" name="Image 5">
            <a:extLst>
              <a:ext uri="{FF2B5EF4-FFF2-40B4-BE49-F238E27FC236}">
                <a16:creationId xmlns:a16="http://schemas.microsoft.com/office/drawing/2014/main" id="{7DEC7AFC-71A3-8E5B-C2DD-30C2BB628477}"/>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578947" y="3568539"/>
            <a:ext cx="691914" cy="691914"/>
          </a:xfrm>
          <a:prstGeom prst="rect">
            <a:avLst/>
          </a:prstGeom>
        </p:spPr>
      </p:pic>
    </p:spTree>
    <p:extLst>
      <p:ext uri="{BB962C8B-B14F-4D97-AF65-F5344CB8AC3E}">
        <p14:creationId xmlns:p14="http://schemas.microsoft.com/office/powerpoint/2010/main" val="1520059429"/>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366CC6-89ED-CFC5-4F2A-E786C5ADBC72}"/>
              </a:ext>
            </a:extLst>
          </p:cNvPr>
          <p:cNvSpPr>
            <a:spLocks noGrp="1"/>
          </p:cNvSpPr>
          <p:nvPr>
            <p:ph type="title"/>
          </p:nvPr>
        </p:nvSpPr>
        <p:spPr>
          <a:xfrm>
            <a:off x="394503" y="228046"/>
            <a:ext cx="7886700" cy="718145"/>
          </a:xfrm>
        </p:spPr>
        <p:txBody>
          <a:bodyPr/>
          <a:lstStyle/>
          <a:p>
            <a:r>
              <a:rPr lang="fr-FR" sz="2800"/>
              <a:t>Prorogations de la prise en charge des frais de transports par l’employeur</a:t>
            </a:r>
          </a:p>
        </p:txBody>
      </p:sp>
      <p:sp>
        <p:nvSpPr>
          <p:cNvPr id="7" name="Espace réservé du contenu 2">
            <a:extLst>
              <a:ext uri="{FF2B5EF4-FFF2-40B4-BE49-F238E27FC236}">
                <a16:creationId xmlns:a16="http://schemas.microsoft.com/office/drawing/2014/main" id="{CC4974A0-6F6F-8B92-4294-894B95FADFE6}"/>
              </a:ext>
            </a:extLst>
          </p:cNvPr>
          <p:cNvSpPr txBox="1"/>
          <p:nvPr/>
        </p:nvSpPr>
        <p:spPr>
          <a:xfrm>
            <a:off x="302911" y="1780590"/>
            <a:ext cx="8538177" cy="3447098"/>
          </a:xfrm>
          <a:prstGeom prst="rect">
            <a:avLst/>
          </a:prstGeom>
        </p:spPr>
        <p:txBody>
          <a:bodyPr vert="horz" wrap="square" lIns="0" tIns="0" rIns="0" bIns="0" rtlCol="0">
            <a:spAutoFit/>
          </a:bodyPr>
          <a:lstStyle>
            <a:defPPr>
              <a:defRPr lang="en-US"/>
            </a:defPPr>
            <a:lvl1pPr marL="0" indent="0" algn="l" defTabSz="685800" rtl="0" eaLnBrk="1" latinLnBrk="0" hangingPunct="1">
              <a:lnSpc>
                <a:spcPts val="2000"/>
              </a:lnSpc>
              <a:spcBef>
                <a:spcPct val="0"/>
              </a:spcBef>
              <a:spcAft>
                <a:spcPts val="1200"/>
              </a:spcAft>
              <a:buFont typeface="Arial" pitchFamily="34" charset="0"/>
              <a:buNone/>
              <a:defRPr sz="2000" b="0" i="0" kern="1200">
                <a:solidFill>
                  <a:schemeClr val="tx1"/>
                </a:solidFill>
                <a:latin typeface="Franklin Gothic Book" panose="020B0503020102020204" pitchFamily="34" charset="0"/>
                <a:ea typeface="+mn-ea"/>
                <a:cs typeface="+mn-cs"/>
              </a:defRPr>
            </a:lvl1pPr>
            <a:lvl2pPr marL="514350" indent="-171450" algn="l" defTabSz="685800" rtl="0" eaLnBrk="1" latinLnBrk="0" hangingPunct="1">
              <a:lnSpc>
                <a:spcPct val="90000"/>
              </a:lnSpc>
              <a:spcBef>
                <a:spcPts val="375"/>
              </a:spcBef>
              <a:buFont typeface="Arial" pitchFamily="34" charset="0"/>
              <a:buChar char="•"/>
              <a:defRPr sz="1800" b="0" i="0" kern="1200">
                <a:solidFill>
                  <a:schemeClr val="tx1"/>
                </a:solidFill>
                <a:latin typeface="Barlow Condensed Medium" pitchFamily="2" charset="77"/>
                <a:ea typeface="+mn-ea"/>
                <a:cs typeface="+mn-cs"/>
              </a:defRPr>
            </a:lvl2pPr>
            <a:lvl3pPr marL="857250" indent="-171450" algn="l" defTabSz="685800" rtl="0" eaLnBrk="1" latinLnBrk="0" hangingPunct="1">
              <a:lnSpc>
                <a:spcPct val="90000"/>
              </a:lnSpc>
              <a:spcBef>
                <a:spcPts val="375"/>
              </a:spcBef>
              <a:buFont typeface="Arial" pitchFamily="34" charset="0"/>
              <a:buChar char="•"/>
              <a:defRPr sz="1500" b="0" i="0" kern="1200">
                <a:solidFill>
                  <a:schemeClr val="tx1"/>
                </a:solidFill>
                <a:latin typeface="Barlow Condensed Medium" pitchFamily="2" charset="77"/>
                <a:ea typeface="+mn-ea"/>
                <a:cs typeface="+mn-cs"/>
              </a:defRPr>
            </a:lvl3pPr>
            <a:lvl4pPr marL="1200150" indent="-171450" algn="l" defTabSz="685800" rtl="0" eaLnBrk="1" latinLnBrk="0" hangingPunct="1">
              <a:lnSpc>
                <a:spcPct val="90000"/>
              </a:lnSpc>
              <a:spcBef>
                <a:spcPts val="375"/>
              </a:spcBef>
              <a:buFont typeface="Arial" pitchFamily="34" charset="0"/>
              <a:buChar char="•"/>
              <a:defRPr sz="1350" b="0" i="0" kern="1200">
                <a:solidFill>
                  <a:schemeClr val="tx1"/>
                </a:solidFill>
                <a:latin typeface="Barlow Condensed Medium" pitchFamily="2" charset="77"/>
                <a:ea typeface="+mn-ea"/>
                <a:cs typeface="+mn-cs"/>
              </a:defRPr>
            </a:lvl4pPr>
            <a:lvl5pPr marL="1543050" indent="-171450" algn="l" defTabSz="685800" rtl="0" eaLnBrk="1" latinLnBrk="0" hangingPunct="1">
              <a:lnSpc>
                <a:spcPct val="90000"/>
              </a:lnSpc>
              <a:spcBef>
                <a:spcPts val="375"/>
              </a:spcBef>
              <a:buFont typeface="Arial" pitchFamily="34" charset="0"/>
              <a:buChar char="•"/>
              <a:defRPr sz="1350" b="0" i="0" kern="1200">
                <a:solidFill>
                  <a:schemeClr val="tx1"/>
                </a:solidFill>
                <a:latin typeface="Barlow Condensed Medium" pitchFamily="2" charset="77"/>
                <a:ea typeface="+mn-ea"/>
                <a:cs typeface="+mn-cs"/>
              </a:defRPr>
            </a:lvl5pPr>
            <a:lvl6pPr marL="18859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9pPr>
          </a:lstStyle>
          <a:p>
            <a:pPr marL="285750" marR="0" lvl="0" indent="-285750" algn="just" defTabSz="685800" rtl="0" eaLnBrk="1" fontAlgn="auto" latinLnBrk="0" hangingPunct="1">
              <a:lnSpc>
                <a:spcPct val="100000"/>
              </a:lnSpc>
              <a:spcBef>
                <a:spcPct val="0"/>
              </a:spcBef>
              <a:spcAft>
                <a:spcPct val="0"/>
              </a:spcAft>
              <a:buClr>
                <a:srgbClr val="E4002C"/>
              </a:buClr>
              <a:buSzPct val="60000"/>
              <a:buFont typeface="Franklin Gothic Book" panose="020B0503020102020204" pitchFamily="34" charset="0"/>
              <a:buChar char="►"/>
              <a:defRPr/>
            </a:pPr>
            <a:r>
              <a:rPr kumimoji="0" lang="fr-FR" sz="1400" b="0" i="0" u="none" strike="noStrike" kern="1200" cap="none" spc="0" normalizeH="0" baseline="0" noProof="0">
                <a:ln>
                  <a:noFill/>
                </a:ln>
                <a:solidFill>
                  <a:srgbClr val="2F2483"/>
                </a:solidFill>
                <a:effectLst/>
                <a:uLnTx/>
                <a:uFillTx/>
                <a:latin typeface="Franklin Gothic Book" panose="020B0503020102020204" pitchFamily="34" charset="0"/>
                <a:ea typeface="+mn-ea"/>
                <a:cs typeface="+mn-cs"/>
              </a:rPr>
              <a:t>Exonération fiscale et sociale pour les employeurs du prix d’abonnement aux transports publics jusqu'à 75%</a:t>
            </a:r>
          </a:p>
          <a:p>
            <a:pPr marL="285750" marR="0" lvl="0" indent="-285750" algn="just" defTabSz="685800" rtl="0" eaLnBrk="1" fontAlgn="auto" latinLnBrk="0" hangingPunct="1">
              <a:lnSpc>
                <a:spcPct val="100000"/>
              </a:lnSpc>
              <a:spcBef>
                <a:spcPct val="0"/>
              </a:spcBef>
              <a:spcAft>
                <a:spcPct val="0"/>
              </a:spcAft>
              <a:buClr>
                <a:srgbClr val="E4002C"/>
              </a:buClr>
              <a:buSzPct val="60000"/>
              <a:buFont typeface="Franklin Gothic Book" panose="020B0503020102020204" pitchFamily="34" charset="0"/>
              <a:buChar char="►"/>
              <a:defRPr/>
            </a:pPr>
            <a:endParaRPr kumimoji="0" lang="fr-FR" sz="1400" b="0" i="0" u="none" strike="noStrike" kern="1200" cap="none" spc="0" normalizeH="0" baseline="0" noProof="0">
              <a:ln>
                <a:noFill/>
              </a:ln>
              <a:solidFill>
                <a:srgbClr val="2F2483"/>
              </a:solidFill>
              <a:effectLst/>
              <a:uLnTx/>
              <a:uFillTx/>
              <a:latin typeface="Franklin Gothic Book" panose="020B0503020102020204" pitchFamily="34" charset="0"/>
              <a:ea typeface="+mn-ea"/>
              <a:cs typeface="+mn-cs"/>
            </a:endParaRPr>
          </a:p>
          <a:p>
            <a:pPr marL="285750" marR="0" lvl="0" indent="-285750" algn="just" defTabSz="685800" rtl="0" eaLnBrk="1" fontAlgn="auto" latinLnBrk="0" hangingPunct="1">
              <a:lnSpc>
                <a:spcPct val="100000"/>
              </a:lnSpc>
              <a:spcBef>
                <a:spcPct val="0"/>
              </a:spcBef>
              <a:spcAft>
                <a:spcPct val="0"/>
              </a:spcAft>
              <a:buClr>
                <a:srgbClr val="E4002C"/>
              </a:buClr>
              <a:buSzPct val="60000"/>
              <a:buFont typeface="Franklin Gothic Book" panose="020B0503020102020204" pitchFamily="34" charset="0"/>
              <a:buChar char="►"/>
              <a:defRPr/>
            </a:pPr>
            <a:r>
              <a:rPr kumimoji="0" lang="fr-FR" sz="1400" b="0" i="0" u="none" strike="noStrike" kern="1200" cap="none" spc="0" normalizeH="0" baseline="0" noProof="0">
                <a:ln>
                  <a:noFill/>
                </a:ln>
                <a:solidFill>
                  <a:srgbClr val="2F2483"/>
                </a:solidFill>
                <a:effectLst/>
                <a:uLnTx/>
                <a:uFillTx/>
                <a:latin typeface="Franklin Gothic Book" panose="020B0503020102020204" pitchFamily="34" charset="0"/>
                <a:ea typeface="+mn-ea"/>
                <a:cs typeface="+mn-cs"/>
              </a:rPr>
              <a:t>La prime transport peut être attribuée à tous les salariés et est toujours cumulable avec la prise en charge obligatoire par l'employeur du prix des titres d'abonnement ​</a:t>
            </a:r>
          </a:p>
          <a:p>
            <a:pPr marL="285750" marR="0" lvl="0" indent="-285750" algn="just" defTabSz="685800" rtl="0" eaLnBrk="1" fontAlgn="auto" latinLnBrk="0" hangingPunct="1">
              <a:lnSpc>
                <a:spcPct val="100000"/>
              </a:lnSpc>
              <a:spcBef>
                <a:spcPct val="0"/>
              </a:spcBef>
              <a:spcAft>
                <a:spcPct val="0"/>
              </a:spcAft>
              <a:buClr>
                <a:srgbClr val="E4002C"/>
              </a:buClr>
              <a:buSzPct val="60000"/>
              <a:buFont typeface="Franklin Gothic Book" panose="020B0503020102020204" pitchFamily="34" charset="0"/>
              <a:buChar char="►"/>
              <a:defRPr/>
            </a:pPr>
            <a:endParaRPr kumimoji="0" lang="fr-FR" sz="1400" b="0" i="0" u="none" strike="noStrike" kern="1200" cap="none" spc="0" normalizeH="0" baseline="0" noProof="0">
              <a:ln>
                <a:noFill/>
              </a:ln>
              <a:solidFill>
                <a:srgbClr val="2F2483"/>
              </a:solidFill>
              <a:effectLst/>
              <a:uLnTx/>
              <a:uFillTx/>
              <a:latin typeface="Franklin Gothic Book" panose="020B0503020102020204" pitchFamily="34" charset="0"/>
              <a:ea typeface="+mn-ea"/>
              <a:cs typeface="+mn-cs"/>
            </a:endParaRPr>
          </a:p>
          <a:p>
            <a:pPr marL="285750" marR="0" lvl="0" indent="-285750" algn="just" defTabSz="685800" rtl="0" eaLnBrk="1" fontAlgn="auto" latinLnBrk="0" hangingPunct="1">
              <a:lnSpc>
                <a:spcPct val="100000"/>
              </a:lnSpc>
              <a:spcBef>
                <a:spcPct val="0"/>
              </a:spcBef>
              <a:spcAft>
                <a:spcPct val="0"/>
              </a:spcAft>
              <a:buClr>
                <a:srgbClr val="E4002C"/>
              </a:buClr>
              <a:buSzPct val="60000"/>
              <a:buFont typeface="Franklin Gothic Book" panose="020B0503020102020204" pitchFamily="34" charset="0"/>
              <a:buChar char="►"/>
              <a:defRPr/>
            </a:pPr>
            <a:r>
              <a:rPr kumimoji="0" lang="fr-FR" sz="1400" b="0" i="0" u="none" strike="noStrike" kern="1200" cap="none" spc="0" normalizeH="0" baseline="0" noProof="0">
                <a:ln>
                  <a:noFill/>
                </a:ln>
                <a:solidFill>
                  <a:srgbClr val="2F2483"/>
                </a:solidFill>
                <a:effectLst/>
                <a:uLnTx/>
                <a:uFillTx/>
                <a:latin typeface="Franklin Gothic Book" panose="020B0503020102020204" pitchFamily="34" charset="0"/>
                <a:ea typeface="+mn-ea"/>
                <a:cs typeface="+mn-cs"/>
              </a:rPr>
              <a:t>Le plafond d’exonération d’IR du cumul de la prime transport et du forfait mobilité durable de 700€ (900 € en outre-mer), dont 400 € maximum par an (600 € en outre-mer) au titre des frais de carburant, est prorogé en 2024. (En 2025, il sera fixé à 600€) ​</a:t>
            </a:r>
          </a:p>
          <a:p>
            <a:pPr marL="285750" marR="0" lvl="0" indent="-285750" algn="just" defTabSz="685800" rtl="0" eaLnBrk="1" fontAlgn="auto" latinLnBrk="0" hangingPunct="1">
              <a:lnSpc>
                <a:spcPct val="100000"/>
              </a:lnSpc>
              <a:spcBef>
                <a:spcPct val="0"/>
              </a:spcBef>
              <a:spcAft>
                <a:spcPct val="0"/>
              </a:spcAft>
              <a:buClr>
                <a:srgbClr val="E4002C"/>
              </a:buClr>
              <a:buSzPct val="60000"/>
              <a:buFont typeface="Franklin Gothic Book" panose="020B0503020102020204" pitchFamily="34" charset="0"/>
              <a:buChar char="►"/>
              <a:defRPr/>
            </a:pPr>
            <a:endParaRPr kumimoji="0" lang="fr-FR" sz="1400" b="0" i="0" u="none" strike="noStrike" kern="1200" cap="none" spc="0" normalizeH="0" baseline="0" noProof="0">
              <a:ln>
                <a:noFill/>
              </a:ln>
              <a:solidFill>
                <a:srgbClr val="2F2483"/>
              </a:solidFill>
              <a:effectLst/>
              <a:uLnTx/>
              <a:uFillTx/>
              <a:latin typeface="Franklin Gothic Book" panose="020B0503020102020204" pitchFamily="34" charset="0"/>
              <a:ea typeface="+mn-ea"/>
              <a:cs typeface="+mn-cs"/>
            </a:endParaRPr>
          </a:p>
          <a:p>
            <a:pPr marL="285750" marR="0" lvl="0" indent="-285750" algn="just" defTabSz="685800" rtl="0" eaLnBrk="1" fontAlgn="auto" latinLnBrk="0" hangingPunct="1">
              <a:lnSpc>
                <a:spcPct val="100000"/>
              </a:lnSpc>
              <a:spcBef>
                <a:spcPct val="0"/>
              </a:spcBef>
              <a:spcAft>
                <a:spcPct val="0"/>
              </a:spcAft>
              <a:buClr>
                <a:srgbClr val="E4002C"/>
              </a:buClr>
              <a:buSzPct val="60000"/>
              <a:buFont typeface="Franklin Gothic Book" panose="020B0503020102020204" pitchFamily="34" charset="0"/>
              <a:buChar char="►"/>
              <a:defRPr/>
            </a:pPr>
            <a:r>
              <a:rPr kumimoji="0" lang="fr-FR" sz="1400" b="0" i="0" u="none" strike="noStrike" kern="1200" cap="none" spc="0" normalizeH="0" baseline="0" noProof="0">
                <a:ln>
                  <a:noFill/>
                </a:ln>
                <a:solidFill>
                  <a:srgbClr val="2F2483"/>
                </a:solidFill>
                <a:effectLst/>
                <a:uLnTx/>
                <a:uFillTx/>
                <a:latin typeface="Franklin Gothic Book" panose="020B0503020102020204" pitchFamily="34" charset="0"/>
                <a:ea typeface="+mn-ea"/>
                <a:cs typeface="+mn-cs"/>
              </a:rPr>
              <a:t>Le plafond d'exonération d’IR et de contributions et cotisations sociales en cas de cumul entre le forfait mobilités durables et un abonnement à un service public de transports en commun ou de location de vélos est augmenté à 900€ par an (au lieu de 800€) ​</a:t>
            </a:r>
          </a:p>
          <a:p>
            <a:pPr marL="285750" marR="0" lvl="0" indent="-285750" algn="just" defTabSz="685800" rtl="0" eaLnBrk="1" fontAlgn="auto" latinLnBrk="0" hangingPunct="1">
              <a:lnSpc>
                <a:spcPct val="100000"/>
              </a:lnSpc>
              <a:spcBef>
                <a:spcPct val="0"/>
              </a:spcBef>
              <a:spcAft>
                <a:spcPct val="0"/>
              </a:spcAft>
              <a:buClr>
                <a:srgbClr val="E4002C"/>
              </a:buClr>
              <a:buSzPct val="60000"/>
              <a:buFont typeface="Franklin Gothic Book" panose="020B0503020102020204" pitchFamily="34" charset="0"/>
              <a:buChar char="►"/>
              <a:defRPr/>
            </a:pPr>
            <a:endParaRPr kumimoji="0" lang="fr-FR" sz="1400" b="0" i="0" u="none" strike="noStrike" kern="1200" cap="none" spc="0" normalizeH="0" baseline="0" noProof="0">
              <a:ln>
                <a:noFill/>
              </a:ln>
              <a:solidFill>
                <a:srgbClr val="2F2483"/>
              </a:solidFill>
              <a:effectLst/>
              <a:uLnTx/>
              <a:uFillTx/>
              <a:latin typeface="Franklin Gothic Book" panose="020B0503020102020204" pitchFamily="34" charset="0"/>
              <a:ea typeface="+mn-ea"/>
              <a:cs typeface="+mn-cs"/>
            </a:endParaRPr>
          </a:p>
          <a:p>
            <a:pPr marL="285750" marR="0" lvl="0" indent="-285750" algn="just" defTabSz="685800" rtl="0" eaLnBrk="1" fontAlgn="auto" latinLnBrk="0" hangingPunct="1">
              <a:lnSpc>
                <a:spcPct val="100000"/>
              </a:lnSpc>
              <a:spcBef>
                <a:spcPct val="0"/>
              </a:spcBef>
              <a:spcAft>
                <a:spcPct val="0"/>
              </a:spcAft>
              <a:buClr>
                <a:srgbClr val="E4002C"/>
              </a:buClr>
              <a:buSzPct val="60000"/>
              <a:buFont typeface="Franklin Gothic Book" panose="020B0503020102020204" pitchFamily="34" charset="0"/>
              <a:buChar char="►"/>
              <a:defRPr/>
            </a:pPr>
            <a:r>
              <a:rPr kumimoji="0" lang="fr-FR" sz="1400" b="0" i="0" u="none" strike="noStrike" kern="1200" cap="none" spc="0" normalizeH="0" baseline="0" noProof="0">
                <a:ln>
                  <a:noFill/>
                </a:ln>
                <a:solidFill>
                  <a:srgbClr val="2F2483"/>
                </a:solidFill>
                <a:effectLst/>
                <a:uLnTx/>
                <a:uFillTx/>
                <a:latin typeface="Franklin Gothic Book" panose="020B0503020102020204" pitchFamily="34" charset="0"/>
                <a:ea typeface="+mn-ea"/>
                <a:cs typeface="+mn-cs"/>
              </a:rPr>
              <a:t>Ces mesures exceptionnelles cesseront d'être applicables au 1er janvier 2025. Il y aurait donc un retour aux règles de droit commun mais les limites d'exonération seront majorées de façon pérenne de 100 €​. </a:t>
            </a:r>
          </a:p>
          <a:p>
            <a:pPr marR="0" lvl="0" algn="just" defTabSz="685800" rtl="0" eaLnBrk="1" fontAlgn="auto" latinLnBrk="0" hangingPunct="1">
              <a:lnSpc>
                <a:spcPct val="100000"/>
              </a:lnSpc>
              <a:spcBef>
                <a:spcPct val="0"/>
              </a:spcBef>
              <a:spcAft>
                <a:spcPct val="0"/>
              </a:spcAft>
              <a:buClr>
                <a:srgbClr val="E4002C"/>
              </a:buClr>
              <a:buSzPct val="60000"/>
              <a:defRPr/>
            </a:pPr>
            <a:endParaRPr kumimoji="0" lang="fr-FR" sz="1400" b="0" i="0" u="none" strike="noStrike" kern="1200" cap="none" spc="0" normalizeH="0" baseline="0" noProof="0">
              <a:ln>
                <a:noFill/>
              </a:ln>
              <a:solidFill>
                <a:srgbClr val="2F2483"/>
              </a:solidFill>
              <a:effectLst/>
              <a:uLnTx/>
              <a:uFillTx/>
              <a:latin typeface="Franklin Gothic Book" panose="020B0503020102020204" pitchFamily="34" charset="0"/>
              <a:ea typeface="+mn-ea"/>
              <a:cs typeface="+mn-cs"/>
            </a:endParaRPr>
          </a:p>
        </p:txBody>
      </p:sp>
      <p:pic>
        <p:nvPicPr>
          <p:cNvPr id="4" name="Image 3">
            <a:extLst>
              <a:ext uri="{FF2B5EF4-FFF2-40B4-BE49-F238E27FC236}">
                <a16:creationId xmlns:a16="http://schemas.microsoft.com/office/drawing/2014/main" id="{8E32A587-6487-424B-91D5-F3559F97DD31}"/>
              </a:ext>
            </a:extLst>
          </p:cNvPr>
          <p:cNvPicPr>
            <a:picLocks noChangeAspect="1"/>
          </p:cNvPicPr>
          <p:nvPr/>
        </p:nvPicPr>
        <p:blipFill>
          <a:blip r:embed="rId3">
            <a:duotone>
              <a:schemeClr val="accent5">
                <a:shade val="45000"/>
                <a:satMod val="135000"/>
              </a:schemeClr>
              <a:prstClr val="white"/>
            </a:duotone>
          </a:blip>
          <a:stretch>
            <a:fillRect/>
          </a:stretch>
        </p:blipFill>
        <p:spPr>
          <a:xfrm>
            <a:off x="8281203" y="75381"/>
            <a:ext cx="748046" cy="748046"/>
          </a:xfrm>
          <a:prstGeom prst="rect">
            <a:avLst/>
          </a:prstGeom>
        </p:spPr>
      </p:pic>
      <p:sp>
        <p:nvSpPr>
          <p:cNvPr id="3" name="ZoneTexte 2">
            <a:extLst>
              <a:ext uri="{FF2B5EF4-FFF2-40B4-BE49-F238E27FC236}">
                <a16:creationId xmlns:a16="http://schemas.microsoft.com/office/drawing/2014/main" id="{932918D4-087C-FFEE-C35F-6FBB67D002ED}"/>
              </a:ext>
            </a:extLst>
          </p:cNvPr>
          <p:cNvSpPr txBox="1"/>
          <p:nvPr/>
        </p:nvSpPr>
        <p:spPr>
          <a:xfrm>
            <a:off x="440368" y="1245697"/>
            <a:ext cx="8476596" cy="461665"/>
          </a:xfrm>
          <a:prstGeom prst="rect">
            <a:avLst/>
          </a:prstGeom>
          <a:noFill/>
          <a:ln>
            <a:solidFill>
              <a:schemeClr val="accent1"/>
            </a:solidFill>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just" defTabSz="457200" rtl="0" eaLnBrk="1" fontAlgn="auto" latinLnBrk="0" hangingPunct="1">
              <a:lnSpc>
                <a:spcPct val="100000"/>
              </a:lnSpc>
              <a:spcBef>
                <a:spcPct val="0"/>
              </a:spcBef>
              <a:spcAft>
                <a:spcPct val="0"/>
              </a:spcAft>
              <a:buClr>
                <a:srgbClr val="E4002C"/>
              </a:buClr>
              <a:buSzPct val="60000"/>
              <a:buFontTx/>
              <a:buNone/>
              <a:tabLst>
                <a:tab pos="457200" algn="l"/>
              </a:tabLst>
              <a:defRPr/>
            </a:pPr>
            <a:r>
              <a:rPr kumimoji="0" lang="fr-FR" sz="1200" b="0" i="0" u="none" strike="noStrike" kern="1200" cap="none" spc="0" normalizeH="0" baseline="0" noProof="0">
                <a:ln>
                  <a:noFill/>
                </a:ln>
                <a:solidFill>
                  <a:prstClr val="black"/>
                </a:solidFill>
                <a:effectLst/>
                <a:uLnTx/>
                <a:uFillTx/>
                <a:latin typeface="Franklin Gothic Book" panose="020B0503020102020204" pitchFamily="34" charset="0"/>
                <a:ea typeface="+mn-ea"/>
                <a:cs typeface="+mn-cs"/>
              </a:rPr>
              <a:t>La loi de finances rectificative pour 2022 a prévu plusieurs mesures relatives à la prise en charge des frais de transports par l’employeur. </a:t>
            </a:r>
          </a:p>
        </p:txBody>
      </p:sp>
      <p:sp>
        <p:nvSpPr>
          <p:cNvPr id="5" name="Rectangle 4">
            <a:extLst>
              <a:ext uri="{FF2B5EF4-FFF2-40B4-BE49-F238E27FC236}">
                <a16:creationId xmlns:a16="http://schemas.microsoft.com/office/drawing/2014/main" id="{5C4360BC-0E24-FC2E-86A6-354DBEF89877}"/>
              </a:ext>
            </a:extLst>
          </p:cNvPr>
          <p:cNvSpPr/>
          <p:nvPr/>
        </p:nvSpPr>
        <p:spPr>
          <a:xfrm>
            <a:off x="534011" y="958876"/>
            <a:ext cx="1216411" cy="3454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rgbClr val="E4002C"/>
                </a:solidFill>
                <a:latin typeface="Calibri"/>
                <a:ea typeface="+mn-ea"/>
                <a:cs typeface="+mn-cs"/>
              </a:defRPr>
            </a:lvl1pPr>
            <a:lvl2pPr marL="457200" algn="l" defTabSz="457200" rtl="0" eaLnBrk="1" latinLnBrk="0" hangingPunct="1">
              <a:defRPr sz="1800" kern="1200">
                <a:solidFill>
                  <a:srgbClr val="E4002C"/>
                </a:solidFill>
                <a:latin typeface="Calibri"/>
                <a:ea typeface="+mn-ea"/>
                <a:cs typeface="+mn-cs"/>
              </a:defRPr>
            </a:lvl2pPr>
            <a:lvl3pPr marL="914400" algn="l" defTabSz="457200" rtl="0" eaLnBrk="1" latinLnBrk="0" hangingPunct="1">
              <a:defRPr sz="1800" kern="1200">
                <a:solidFill>
                  <a:srgbClr val="E4002C"/>
                </a:solidFill>
                <a:latin typeface="Calibri"/>
                <a:ea typeface="+mn-ea"/>
                <a:cs typeface="+mn-cs"/>
              </a:defRPr>
            </a:lvl3pPr>
            <a:lvl4pPr marL="1371600" algn="l" defTabSz="457200" rtl="0" eaLnBrk="1" latinLnBrk="0" hangingPunct="1">
              <a:defRPr sz="1800" kern="1200">
                <a:solidFill>
                  <a:srgbClr val="E4002C"/>
                </a:solidFill>
                <a:latin typeface="Calibri"/>
                <a:ea typeface="+mn-ea"/>
                <a:cs typeface="+mn-cs"/>
              </a:defRPr>
            </a:lvl4pPr>
            <a:lvl5pPr marL="1828800" algn="l" defTabSz="457200" rtl="0" eaLnBrk="1" latinLnBrk="0" hangingPunct="1">
              <a:defRPr sz="1800" kern="1200">
                <a:solidFill>
                  <a:srgbClr val="E4002C"/>
                </a:solidFill>
                <a:latin typeface="Calibri"/>
                <a:ea typeface="+mn-ea"/>
                <a:cs typeface="+mn-cs"/>
              </a:defRPr>
            </a:lvl5pPr>
            <a:lvl6pPr marL="2286000" algn="l" defTabSz="457200" rtl="0" eaLnBrk="1" latinLnBrk="0" hangingPunct="1">
              <a:defRPr sz="1800" kern="1200">
                <a:solidFill>
                  <a:srgbClr val="E4002C"/>
                </a:solidFill>
                <a:latin typeface="Calibri"/>
                <a:ea typeface="+mn-ea"/>
                <a:cs typeface="+mn-cs"/>
              </a:defRPr>
            </a:lvl6pPr>
            <a:lvl7pPr marL="2743200" algn="l" defTabSz="457200" rtl="0" eaLnBrk="1" latinLnBrk="0" hangingPunct="1">
              <a:defRPr sz="1800" kern="1200">
                <a:solidFill>
                  <a:srgbClr val="E4002C"/>
                </a:solidFill>
                <a:latin typeface="Calibri"/>
                <a:ea typeface="+mn-ea"/>
                <a:cs typeface="+mn-cs"/>
              </a:defRPr>
            </a:lvl7pPr>
            <a:lvl8pPr marL="3200400" algn="l" defTabSz="457200" rtl="0" eaLnBrk="1" latinLnBrk="0" hangingPunct="1">
              <a:defRPr sz="1800" kern="1200">
                <a:solidFill>
                  <a:srgbClr val="E4002C"/>
                </a:solidFill>
                <a:latin typeface="Calibri"/>
                <a:ea typeface="+mn-ea"/>
                <a:cs typeface="+mn-cs"/>
              </a:defRPr>
            </a:lvl8pPr>
            <a:lvl9pPr marL="3657600" algn="l" defTabSz="457200" rtl="0" eaLnBrk="1" latinLnBrk="0" hangingPunct="1">
              <a:defRPr sz="1800" kern="1200">
                <a:solidFill>
                  <a:srgbClr val="E4002C"/>
                </a:solidFill>
                <a:latin typeface="Calibri"/>
                <a:ea typeface="+mn-ea"/>
                <a:cs typeface="+mn-cs"/>
              </a:defRPr>
            </a:lvl9pPr>
          </a:lstStyle>
          <a:p>
            <a:pPr marL="0" marR="0" lvl="0" indent="0" algn="ctr" defTabSz="457200" rtl="0" eaLnBrk="1" fontAlgn="auto" latinLnBrk="0" hangingPunct="1">
              <a:lnSpc>
                <a:spcPct val="100000"/>
              </a:lnSpc>
              <a:spcBef>
                <a:spcPct val="0"/>
              </a:spcBef>
              <a:spcAft>
                <a:spcPct val="0"/>
              </a:spcAft>
              <a:buClrTx/>
              <a:buSzTx/>
              <a:buFontTx/>
              <a:buNone/>
              <a:defRPr/>
            </a:pPr>
            <a:r>
              <a:rPr kumimoji="0" lang="fr-FR" sz="1800" b="0" i="0" u="none" strike="noStrike" kern="1200" cap="none" spc="0" normalizeH="0" baseline="0" noProof="0">
                <a:ln>
                  <a:noFill/>
                </a:ln>
                <a:solidFill>
                  <a:srgbClr val="FFFFFF"/>
                </a:solidFill>
                <a:effectLst/>
                <a:uLnTx/>
                <a:uFillTx/>
                <a:latin typeface="Barlow Black" panose="00000A00000000000000" pitchFamily="2" charset="0"/>
                <a:ea typeface="+mn-ea"/>
                <a:cs typeface="+mn-cs"/>
              </a:rPr>
              <a:t>Rappel</a:t>
            </a:r>
          </a:p>
        </p:txBody>
      </p:sp>
    </p:spTree>
    <p:extLst>
      <p:ext uri="{BB962C8B-B14F-4D97-AF65-F5344CB8AC3E}">
        <p14:creationId xmlns:p14="http://schemas.microsoft.com/office/powerpoint/2010/main" val="4085675442"/>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0B0A99-0087-83D0-3EEF-03627EB2D750}"/>
              </a:ext>
            </a:extLst>
          </p:cNvPr>
          <p:cNvSpPr>
            <a:spLocks noGrp="1"/>
          </p:cNvSpPr>
          <p:nvPr>
            <p:ph type="title"/>
          </p:nvPr>
        </p:nvSpPr>
        <p:spPr>
          <a:xfrm>
            <a:off x="398241" y="144151"/>
            <a:ext cx="8620997" cy="718145"/>
          </a:xfrm>
        </p:spPr>
        <p:txBody>
          <a:bodyPr/>
          <a:lstStyle/>
          <a:p>
            <a:r>
              <a:rPr lang="fr-FR" sz="2800"/>
              <a:t>Transposition de la directive sur l’imposition minimale des groupes d’entreprises</a:t>
            </a:r>
          </a:p>
        </p:txBody>
      </p:sp>
      <p:pic>
        <p:nvPicPr>
          <p:cNvPr id="6" name="Image 5">
            <a:extLst>
              <a:ext uri="{FF2B5EF4-FFF2-40B4-BE49-F238E27FC236}">
                <a16:creationId xmlns:a16="http://schemas.microsoft.com/office/drawing/2014/main" id="{6BE2C0A0-BD2F-9CB4-DCD6-CFEFEC8E8B3E}"/>
              </a:ext>
            </a:extLst>
          </p:cNvPr>
          <p:cNvPicPr>
            <a:picLocks noChangeAspect="1"/>
          </p:cNvPicPr>
          <p:nvPr/>
        </p:nvPicPr>
        <p:blipFill>
          <a:blip r:embed="rId3"/>
          <a:stretch>
            <a:fillRect/>
          </a:stretch>
        </p:blipFill>
        <p:spPr>
          <a:xfrm>
            <a:off x="8506629" y="55375"/>
            <a:ext cx="485736" cy="485736"/>
          </a:xfrm>
          <a:prstGeom prst="rect">
            <a:avLst/>
          </a:prstGeom>
        </p:spPr>
      </p:pic>
      <p:sp>
        <p:nvSpPr>
          <p:cNvPr id="11" name="Espace réservé du contenu 2">
            <a:extLst>
              <a:ext uri="{FF2B5EF4-FFF2-40B4-BE49-F238E27FC236}">
                <a16:creationId xmlns:a16="http://schemas.microsoft.com/office/drawing/2014/main" id="{9576D8C9-0ACC-09EB-756C-D753557DD8A1}"/>
              </a:ext>
            </a:extLst>
          </p:cNvPr>
          <p:cNvSpPr>
            <a:spLocks noGrp="1"/>
          </p:cNvSpPr>
          <p:nvPr>
            <p:ph idx="1"/>
          </p:nvPr>
        </p:nvSpPr>
        <p:spPr>
          <a:xfrm>
            <a:off x="398241" y="1320501"/>
            <a:ext cx="8354994" cy="2999604"/>
          </a:xfrm>
        </p:spPr>
        <p:txBody>
          <a:bodyPr/>
          <a:lstStyle/>
          <a:p>
            <a:pPr marL="342900" indent="-342900" algn="just">
              <a:lnSpc>
                <a:spcPct val="100000"/>
              </a:lnSpc>
              <a:spcAft>
                <a:spcPct val="0"/>
              </a:spcAft>
              <a:buClr>
                <a:schemeClr val="bg1"/>
              </a:buClr>
              <a:buSzPct val="60000"/>
              <a:buFontTx/>
              <a:buChar char="►"/>
              <a:tabLst>
                <a:tab pos="457200" algn="l"/>
              </a:tabLst>
            </a:pPr>
            <a:r>
              <a:rPr lang="fr-FR" sz="1800"/>
              <a:t>Instauration d’un minimum d’imposition de 15 % sur les bénéfices des groupes d’entreprises, quel que soit le lieu de réalisation de ces bénéfices. Cela concerne les groupes multinationaux et nationaux dont le CA consolidé égal ou supérieur à 750 M€ au cours d’au moins deux des quatre exercices précédant l’exercice considéré</a:t>
            </a:r>
          </a:p>
          <a:p>
            <a:pPr marL="342900" indent="-342900" algn="just">
              <a:lnSpc>
                <a:spcPct val="100000"/>
              </a:lnSpc>
              <a:spcAft>
                <a:spcPct val="0"/>
              </a:spcAft>
              <a:buClr>
                <a:schemeClr val="bg1"/>
              </a:buClr>
              <a:buSzPct val="60000"/>
              <a:buFontTx/>
              <a:buChar char="►"/>
              <a:tabLst>
                <a:tab pos="457200" algn="l"/>
              </a:tabLst>
            </a:pPr>
            <a:endParaRPr lang="fr-FR" sz="1800"/>
          </a:p>
          <a:p>
            <a:pPr marL="342900" indent="-342900" algn="just">
              <a:lnSpc>
                <a:spcPct val="100000"/>
              </a:lnSpc>
              <a:spcAft>
                <a:spcPct val="0"/>
              </a:spcAft>
              <a:buClr>
                <a:schemeClr val="bg1"/>
              </a:buClr>
              <a:buSzPct val="60000"/>
              <a:buFontTx/>
              <a:buChar char="►"/>
              <a:tabLst>
                <a:tab pos="457200" algn="l"/>
              </a:tabLst>
            </a:pPr>
            <a:r>
              <a:rPr lang="fr-FR" sz="1800"/>
              <a:t>Création d’un impôt complémentaire, distinct de l’IS, à compter du 1er janvier 2024. </a:t>
            </a:r>
          </a:p>
          <a:p>
            <a:pPr marL="342900" indent="-342900" algn="just">
              <a:lnSpc>
                <a:spcPct val="100000"/>
              </a:lnSpc>
              <a:spcAft>
                <a:spcPct val="0"/>
              </a:spcAft>
              <a:buClr>
                <a:schemeClr val="bg1"/>
              </a:buClr>
              <a:buSzPct val="60000"/>
              <a:buFontTx/>
              <a:buChar char="►"/>
              <a:tabLst>
                <a:tab pos="457200" algn="l"/>
              </a:tabLst>
            </a:pPr>
            <a:endParaRPr lang="fr-FR" sz="1800"/>
          </a:p>
          <a:p>
            <a:pPr marL="342900" indent="-342900" algn="just">
              <a:lnSpc>
                <a:spcPct val="100000"/>
              </a:lnSpc>
              <a:spcAft>
                <a:spcPct val="0"/>
              </a:spcAft>
              <a:buClr>
                <a:schemeClr val="bg1"/>
              </a:buClr>
              <a:buSzPct val="60000"/>
              <a:buFontTx/>
              <a:buChar char="►"/>
              <a:tabLst>
                <a:tab pos="457200" algn="l"/>
              </a:tabLst>
            </a:pPr>
            <a:r>
              <a:rPr lang="fr-FR" sz="1800"/>
              <a:t>Rendement attendu : 1,6 Mds€ à compter de 2026</a:t>
            </a:r>
          </a:p>
          <a:p>
            <a:endParaRPr lang="fr-FR" sz="1100">
              <a:effectLst/>
              <a:highlight>
                <a:srgbClr val="FFFF00"/>
              </a:highligh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562611790"/>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0E3D4B-C4AA-3B7D-8C84-1198BA62F9A8}"/>
              </a:ext>
            </a:extLst>
          </p:cNvPr>
          <p:cNvSpPr>
            <a:spLocks noGrp="1"/>
          </p:cNvSpPr>
          <p:nvPr>
            <p:ph type="title"/>
          </p:nvPr>
        </p:nvSpPr>
        <p:spPr>
          <a:xfrm>
            <a:off x="398242" y="271726"/>
            <a:ext cx="7886700" cy="718145"/>
          </a:xfrm>
        </p:spPr>
        <p:txBody>
          <a:bodyPr/>
          <a:lstStyle/>
          <a:p>
            <a:r>
              <a:rPr lang="fr-FR" sz="2800"/>
              <a:t>Renforcement du contrôle des prix de transfert des entreprises multinationales</a:t>
            </a:r>
          </a:p>
        </p:txBody>
      </p:sp>
      <p:sp>
        <p:nvSpPr>
          <p:cNvPr id="3" name="Espace réservé du contenu 2">
            <a:extLst>
              <a:ext uri="{FF2B5EF4-FFF2-40B4-BE49-F238E27FC236}">
                <a16:creationId xmlns:a16="http://schemas.microsoft.com/office/drawing/2014/main" id="{9B398B10-6400-C94C-C081-7842B11B1471}"/>
              </a:ext>
            </a:extLst>
          </p:cNvPr>
          <p:cNvSpPr>
            <a:spLocks noGrp="1"/>
          </p:cNvSpPr>
          <p:nvPr>
            <p:ph idx="1"/>
          </p:nvPr>
        </p:nvSpPr>
        <p:spPr>
          <a:xfrm>
            <a:off x="398242" y="1234582"/>
            <a:ext cx="8288558" cy="3719993"/>
          </a:xfrm>
        </p:spPr>
        <p:txBody>
          <a:bodyPr/>
          <a:lstStyle/>
          <a:p>
            <a:pPr marL="285750" lvl="1" indent="-285750" algn="just">
              <a:lnSpc>
                <a:spcPct val="100000"/>
              </a:lnSpc>
              <a:spcBef>
                <a:spcPct val="0"/>
              </a:spcBef>
              <a:buClr>
                <a:schemeClr val="bg1"/>
              </a:buClr>
              <a:buFont typeface="Franklin Gothic Book" panose="020B0503020102020204" pitchFamily="34" charset="0"/>
              <a:buChar char="►"/>
            </a:pPr>
            <a:r>
              <a:rPr lang="fr-FR" sz="1600">
                <a:latin typeface="Franklin Gothic Book" panose="020B0503020102020204" pitchFamily="34" charset="0"/>
              </a:rPr>
              <a:t>Abaissement du seuil d’obligation de présenter une documentation de la politique de prix de transfert de </a:t>
            </a:r>
            <a:r>
              <a:rPr lang="fr-FR" sz="1600" b="1">
                <a:latin typeface="Franklin Gothic Book" panose="020B0503020102020204" pitchFamily="34" charset="0"/>
              </a:rPr>
              <a:t>400 à </a:t>
            </a:r>
            <a:r>
              <a:rPr lang="fr-FR" sz="1600" b="1">
                <a:solidFill>
                  <a:srgbClr val="00B0F0"/>
                </a:solidFill>
                <a:latin typeface="Franklin Gothic Book" panose="020B0503020102020204" pitchFamily="34" charset="0"/>
              </a:rPr>
              <a:t>150 millions d’euros de chiffre d’affaires </a:t>
            </a:r>
          </a:p>
          <a:p>
            <a:pPr marL="285750" lvl="1" indent="-285750" algn="just">
              <a:lnSpc>
                <a:spcPct val="100000"/>
              </a:lnSpc>
              <a:spcBef>
                <a:spcPct val="0"/>
              </a:spcBef>
              <a:buClr>
                <a:schemeClr val="bg1"/>
              </a:buClr>
              <a:buFont typeface="Franklin Gothic Book" panose="020B0503020102020204" pitchFamily="34" charset="0"/>
              <a:buChar char="►"/>
            </a:pPr>
            <a:endParaRPr lang="fr-FR" sz="1600" b="1">
              <a:solidFill>
                <a:srgbClr val="00B0F0"/>
              </a:solidFill>
            </a:endParaRPr>
          </a:p>
          <a:p>
            <a:pPr marL="285750" lvl="1" indent="-285750" algn="just">
              <a:lnSpc>
                <a:spcPct val="100000"/>
              </a:lnSpc>
              <a:spcBef>
                <a:spcPct val="0"/>
              </a:spcBef>
              <a:buClr>
                <a:schemeClr val="bg1"/>
              </a:buClr>
              <a:buFont typeface="Franklin Gothic Book" panose="020B0503020102020204" pitchFamily="34" charset="0"/>
              <a:buChar char="►"/>
            </a:pPr>
            <a:r>
              <a:rPr lang="fr-FR" sz="1600" b="1">
                <a:latin typeface="Franklin Gothic Book" panose="020B0503020102020204" pitchFamily="34" charset="0"/>
              </a:rPr>
              <a:t>Opposabilité aux entreprises de leur documentation de politique de prix de transfert </a:t>
            </a:r>
            <a:r>
              <a:rPr lang="fr-FR" sz="1600">
                <a:latin typeface="Franklin Gothic Book" panose="020B0503020102020204" pitchFamily="34" charset="0"/>
              </a:rPr>
              <a:t>: en cas de non-application de leur propre politique, présomption de transfert indirect de bénéfices sauf si l’entreprise démontre l’absence de transfert soit par voie de majoration ou de diminution des prix d’achat ou de vente, soit par tout autre moyen. </a:t>
            </a:r>
          </a:p>
          <a:p>
            <a:pPr marL="285750" lvl="1" indent="-285750" algn="just">
              <a:lnSpc>
                <a:spcPct val="100000"/>
              </a:lnSpc>
              <a:spcBef>
                <a:spcPct val="0"/>
              </a:spcBef>
              <a:buClr>
                <a:schemeClr val="bg1"/>
              </a:buClr>
              <a:buFont typeface="Franklin Gothic Book" panose="020B0503020102020204" pitchFamily="34" charset="0"/>
              <a:buChar char="►"/>
            </a:pPr>
            <a:endParaRPr lang="fr-FR" sz="1600">
              <a:latin typeface="Franklin Gothic Book" panose="020B0503020102020204" pitchFamily="34" charset="0"/>
            </a:endParaRPr>
          </a:p>
          <a:p>
            <a:pPr marL="285750" lvl="1" indent="-285750" algn="just">
              <a:lnSpc>
                <a:spcPct val="100000"/>
              </a:lnSpc>
              <a:spcBef>
                <a:spcPct val="0"/>
              </a:spcBef>
              <a:buClr>
                <a:schemeClr val="bg1"/>
              </a:buClr>
              <a:buFont typeface="Franklin Gothic Book" panose="020B0503020102020204" pitchFamily="34" charset="0"/>
              <a:buChar char="►"/>
            </a:pPr>
            <a:r>
              <a:rPr lang="fr-FR" sz="1600" u="sng">
                <a:latin typeface="Franklin Gothic Book" panose="020B0503020102020204" pitchFamily="34" charset="0"/>
              </a:rPr>
              <a:t>Transferts d’actifs incorporels :</a:t>
            </a:r>
            <a:r>
              <a:rPr lang="fr-FR" sz="1600">
                <a:latin typeface="Franklin Gothic Book" panose="020B0503020102020204" pitchFamily="34" charset="0"/>
              </a:rPr>
              <a:t> la valeur d’un actif ou droit incorporel difficile à évaluer pourra être rectifiée sur la base d’éléments postérieurs à l’exercice au cours duquel a eu lieu une cession transfrontière. Pour ce type d’actifs, </a:t>
            </a:r>
            <a:r>
              <a:rPr lang="fr-FR" sz="1600" b="1">
                <a:latin typeface="Franklin Gothic Book" panose="020B0503020102020204" pitchFamily="34" charset="0"/>
              </a:rPr>
              <a:t>le droit de reprise est allongé à</a:t>
            </a:r>
            <a:r>
              <a:rPr lang="fr-FR" sz="1600" b="1">
                <a:solidFill>
                  <a:srgbClr val="00B0F0"/>
                </a:solidFill>
                <a:latin typeface="Franklin Gothic Book" panose="020B0503020102020204" pitchFamily="34" charset="0"/>
              </a:rPr>
              <a:t> six ans. </a:t>
            </a:r>
          </a:p>
          <a:p>
            <a:pPr marL="285750" lvl="1" indent="-285750" algn="just">
              <a:lnSpc>
                <a:spcPct val="100000"/>
              </a:lnSpc>
              <a:spcBef>
                <a:spcPct val="0"/>
              </a:spcBef>
              <a:buClr>
                <a:schemeClr val="bg1"/>
              </a:buClr>
              <a:buFont typeface="Franklin Gothic Book" panose="020B0503020102020204" pitchFamily="34" charset="0"/>
              <a:buChar char="►"/>
            </a:pPr>
            <a:endParaRPr lang="fr-FR" sz="1600" b="1">
              <a:solidFill>
                <a:srgbClr val="00B0F0"/>
              </a:solidFill>
            </a:endParaRPr>
          </a:p>
          <a:p>
            <a:pPr marL="285750" lvl="1" indent="-285750" algn="just">
              <a:lnSpc>
                <a:spcPct val="100000"/>
              </a:lnSpc>
              <a:spcBef>
                <a:spcPct val="0"/>
              </a:spcBef>
              <a:buClr>
                <a:schemeClr val="bg1"/>
              </a:buClr>
              <a:buFont typeface="Franklin Gothic Book" panose="020B0503020102020204" pitchFamily="34" charset="0"/>
              <a:buChar char="►"/>
            </a:pPr>
            <a:r>
              <a:rPr lang="fr-FR" sz="1600">
                <a:latin typeface="Franklin Gothic Book" panose="020B0503020102020204" pitchFamily="34" charset="0"/>
              </a:rPr>
              <a:t>Augmentation de </a:t>
            </a:r>
            <a:r>
              <a:rPr lang="fr-FR" sz="1600" b="1">
                <a:latin typeface="Franklin Gothic Book" panose="020B0503020102020204" pitchFamily="34" charset="0"/>
              </a:rPr>
              <a:t>10 000 € à </a:t>
            </a:r>
            <a:r>
              <a:rPr lang="fr-FR" sz="1600" b="1">
                <a:solidFill>
                  <a:srgbClr val="00B0F0"/>
                </a:solidFill>
                <a:latin typeface="Franklin Gothic Book" panose="020B0503020102020204" pitchFamily="34" charset="0"/>
              </a:rPr>
              <a:t>50 000 € </a:t>
            </a:r>
            <a:r>
              <a:rPr lang="fr-FR" sz="1600">
                <a:latin typeface="Franklin Gothic Book" panose="020B0503020102020204" pitchFamily="34" charset="0"/>
              </a:rPr>
              <a:t>du plancher de l’amende prévue en cas de défaut de présentation ou de présentation partielle de la documentation </a:t>
            </a:r>
          </a:p>
          <a:p>
            <a:pPr marL="285750" lvl="1" indent="-285750" algn="just">
              <a:buClr>
                <a:schemeClr val="bg1"/>
              </a:buClr>
              <a:buFont typeface="Franklin Gothic Book" panose="020B0503020102020204" pitchFamily="34" charset="0"/>
              <a:buChar char="►"/>
            </a:pPr>
            <a:endParaRPr lang="fr-FR" sz="1600"/>
          </a:p>
        </p:txBody>
      </p:sp>
      <p:sp>
        <p:nvSpPr>
          <p:cNvPr id="5" name="Espace réservé du numéro de diapositive 4">
            <a:extLst>
              <a:ext uri="{FF2B5EF4-FFF2-40B4-BE49-F238E27FC236}">
                <a16:creationId xmlns:a16="http://schemas.microsoft.com/office/drawing/2014/main" id="{D0A6DB71-1175-DDE8-DC16-A96C80CB130C}"/>
              </a:ext>
            </a:extLst>
          </p:cNvPr>
          <p:cNvSpPr>
            <a:spLocks noGrp="1"/>
          </p:cNvSpPr>
          <p:nvPr>
            <p:ph type="sldNum" sz="quarter" idx="4"/>
          </p:nvPr>
        </p:nvSpPr>
        <p:spPr/>
        <p:txBody>
          <a:bodyPr/>
          <a:lstStyle/>
          <a:p>
            <a:fld id="{BDE2D64B-104A-0D49-AC01-3995F14CC673}" type="slidenum">
              <a:rPr lang="fr-FR" smtClean="0"/>
              <a:t>19</a:t>
            </a:fld>
            <a:endParaRPr lang="fr-FR"/>
          </a:p>
        </p:txBody>
      </p:sp>
      <p:pic>
        <p:nvPicPr>
          <p:cNvPr id="9" name="Image 8">
            <a:extLst>
              <a:ext uri="{FF2B5EF4-FFF2-40B4-BE49-F238E27FC236}">
                <a16:creationId xmlns:a16="http://schemas.microsoft.com/office/drawing/2014/main" id="{D7B958A9-91BB-698D-03B1-90273A9EBF12}"/>
              </a:ext>
            </a:extLst>
          </p:cNvPr>
          <p:cNvPicPr>
            <a:picLocks noChangeAspect="1"/>
          </p:cNvPicPr>
          <p:nvPr/>
        </p:nvPicPr>
        <p:blipFill>
          <a:blip r:embed="rId2"/>
          <a:stretch>
            <a:fillRect/>
          </a:stretch>
        </p:blipFill>
        <p:spPr>
          <a:xfrm>
            <a:off x="8269982" y="100673"/>
            <a:ext cx="674031" cy="674031"/>
          </a:xfrm>
          <a:prstGeom prst="rect">
            <a:avLst/>
          </a:prstGeom>
        </p:spPr>
      </p:pic>
    </p:spTree>
    <p:extLst>
      <p:ext uri="{BB962C8B-B14F-4D97-AF65-F5344CB8AC3E}">
        <p14:creationId xmlns:p14="http://schemas.microsoft.com/office/powerpoint/2010/main" val="254819880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78A1AE-9488-336D-9733-6C43F7CBA2C0}"/>
              </a:ext>
            </a:extLst>
          </p:cNvPr>
          <p:cNvSpPr>
            <a:spLocks noGrp="1"/>
          </p:cNvSpPr>
          <p:nvPr>
            <p:ph type="title"/>
          </p:nvPr>
        </p:nvSpPr>
        <p:spPr>
          <a:xfrm>
            <a:off x="435630" y="289627"/>
            <a:ext cx="7886700" cy="387286"/>
          </a:xfrm>
        </p:spPr>
        <p:txBody>
          <a:bodyPr/>
          <a:lstStyle/>
          <a:p>
            <a:r>
              <a:rPr lang="fr-FR"/>
              <a:t>La loi de finances pour 2024</a:t>
            </a:r>
          </a:p>
        </p:txBody>
      </p:sp>
      <p:sp>
        <p:nvSpPr>
          <p:cNvPr id="3" name="Espace réservé du texte 2">
            <a:extLst>
              <a:ext uri="{FF2B5EF4-FFF2-40B4-BE49-F238E27FC236}">
                <a16:creationId xmlns:a16="http://schemas.microsoft.com/office/drawing/2014/main" id="{47EC971B-EE36-4EB0-3D0D-B2281B6E5133}"/>
              </a:ext>
            </a:extLst>
          </p:cNvPr>
          <p:cNvSpPr>
            <a:spLocks noGrp="1"/>
          </p:cNvSpPr>
          <p:nvPr>
            <p:ph type="body" idx="1"/>
          </p:nvPr>
        </p:nvSpPr>
        <p:spPr>
          <a:xfrm>
            <a:off x="435630" y="1142940"/>
            <a:ext cx="7886700" cy="3707169"/>
          </a:xfrm>
        </p:spPr>
        <p:txBody>
          <a:bodyPr/>
          <a:lstStyle/>
          <a:p>
            <a:pPr algn="just"/>
            <a:endParaRPr lang="fr-FR" sz="1800">
              <a:solidFill>
                <a:schemeClr val="tx1"/>
              </a:solidFill>
            </a:endParaRPr>
          </a:p>
          <a:p>
            <a:pPr marL="342900" indent="-342900" algn="just">
              <a:buClr>
                <a:schemeClr val="bg1"/>
              </a:buClr>
              <a:buSzPct val="60000"/>
              <a:buFont typeface="Franklin Gothic Book" panose="020B0503020102020204" pitchFamily="34" charset="0"/>
              <a:buChar char="►"/>
            </a:pPr>
            <a:r>
              <a:rPr lang="fr-FR">
                <a:solidFill>
                  <a:schemeClr val="tx1"/>
                </a:solidFill>
              </a:rPr>
              <a:t>Comme en 2022, le gouvernement a mis en œuvre la procédure de l’article 49 alinéa 3 de la Constitution pour l’adoption de la loi de finances </a:t>
            </a:r>
          </a:p>
          <a:p>
            <a:pPr marL="342900" indent="-342900" algn="just">
              <a:buClr>
                <a:schemeClr val="bg1"/>
              </a:buClr>
              <a:buSzPct val="60000"/>
              <a:buFont typeface="Franklin Gothic Book" panose="020B0503020102020204" pitchFamily="34" charset="0"/>
              <a:buChar char="►"/>
            </a:pPr>
            <a:endParaRPr lang="fr-FR">
              <a:solidFill>
                <a:schemeClr val="tx1"/>
              </a:solidFill>
            </a:endParaRPr>
          </a:p>
          <a:p>
            <a:pPr marL="342900" indent="-342900" algn="just">
              <a:buClr>
                <a:schemeClr val="bg1"/>
              </a:buClr>
              <a:buSzPct val="60000"/>
              <a:buFont typeface="Franklin Gothic Book" panose="020B0503020102020204" pitchFamily="34" charset="0"/>
              <a:buChar char="►"/>
            </a:pPr>
            <a:r>
              <a:rPr lang="fr-FR" sz="1800">
                <a:solidFill>
                  <a:schemeClr val="tx1"/>
                </a:solidFill>
              </a:rPr>
              <a:t>La loi a été définitivement adoptée le 18 décembre 2023, et publiée au Journal Officiel du 30 décembre 2023.</a:t>
            </a:r>
          </a:p>
          <a:p>
            <a:pPr algn="just">
              <a:buClr>
                <a:schemeClr val="bg1"/>
              </a:buClr>
              <a:buSzPct val="60000"/>
            </a:pPr>
            <a:endParaRPr lang="fr-FR" sz="1800">
              <a:solidFill>
                <a:schemeClr val="tx1"/>
              </a:solidFill>
            </a:endParaRPr>
          </a:p>
          <a:p>
            <a:pPr algn="just">
              <a:buClr>
                <a:schemeClr val="bg1"/>
              </a:buClr>
              <a:buSzPct val="60000"/>
            </a:pPr>
            <a:endParaRPr lang="fr-FR" sz="1800">
              <a:solidFill>
                <a:schemeClr val="tx1"/>
              </a:solidFill>
            </a:endParaRPr>
          </a:p>
          <a:p>
            <a:pPr>
              <a:lnSpc>
                <a:spcPct val="100000"/>
              </a:lnSpc>
              <a:spcAft>
                <a:spcPct val="0"/>
              </a:spcAft>
              <a:buClr>
                <a:schemeClr val="bg1"/>
              </a:buClr>
              <a:buSzPct val="60000"/>
            </a:pPr>
            <a:endParaRPr lang="fr-FR" sz="1600">
              <a:solidFill>
                <a:schemeClr val="tx1"/>
              </a:solidFill>
            </a:endParaRPr>
          </a:p>
          <a:p>
            <a:pPr marL="285750" indent="-285750">
              <a:lnSpc>
                <a:spcPct val="100000"/>
              </a:lnSpc>
              <a:spcAft>
                <a:spcPct val="0"/>
              </a:spcAft>
              <a:buClr>
                <a:schemeClr val="bg1"/>
              </a:buClr>
              <a:buSzPct val="60000"/>
              <a:buFont typeface="Franklin Gothic Book" panose="020B0503020102020204" pitchFamily="34" charset="0"/>
              <a:buChar char="►"/>
            </a:pPr>
            <a:endParaRPr lang="fr-FR" sz="1600">
              <a:solidFill>
                <a:schemeClr val="tx1"/>
              </a:solidFill>
            </a:endParaRPr>
          </a:p>
          <a:p>
            <a:pPr marL="285750" indent="-285750">
              <a:buClr>
                <a:schemeClr val="bg1"/>
              </a:buClr>
              <a:buSzPct val="60000"/>
              <a:buFont typeface="Franklin Gothic Book" panose="020B0503020102020204" pitchFamily="34" charset="0"/>
              <a:buChar char="►"/>
            </a:pPr>
            <a:endParaRPr lang="fr-FR" sz="1600">
              <a:solidFill>
                <a:schemeClr val="tx1"/>
              </a:solidFill>
            </a:endParaRPr>
          </a:p>
        </p:txBody>
      </p:sp>
      <p:sp>
        <p:nvSpPr>
          <p:cNvPr id="5" name="Espace réservé du numéro de diapositive 4">
            <a:extLst>
              <a:ext uri="{FF2B5EF4-FFF2-40B4-BE49-F238E27FC236}">
                <a16:creationId xmlns:a16="http://schemas.microsoft.com/office/drawing/2014/main" id="{203FD52F-59C4-B4C7-BD1A-0556D5149388}"/>
              </a:ext>
            </a:extLst>
          </p:cNvPr>
          <p:cNvSpPr>
            <a:spLocks noGrp="1"/>
          </p:cNvSpPr>
          <p:nvPr>
            <p:ph type="sldNum" sz="quarter" idx="4"/>
          </p:nvPr>
        </p:nvSpPr>
        <p:spPr/>
        <p:txBody>
          <a:bodyPr/>
          <a:lstStyle/>
          <a:p>
            <a:fld id="{BDE2D64B-104A-0D49-AC01-3995F14CC673}" type="slidenum">
              <a:rPr lang="fr-FR" smtClean="0"/>
              <a:t>2</a:t>
            </a:fld>
            <a:endParaRPr lang="fr-FR"/>
          </a:p>
        </p:txBody>
      </p:sp>
    </p:spTree>
    <p:extLst>
      <p:ext uri="{BB962C8B-B14F-4D97-AF65-F5344CB8AC3E}">
        <p14:creationId xmlns:p14="http://schemas.microsoft.com/office/powerpoint/2010/main" val="1708134041"/>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366CC6-89ED-CFC5-4F2A-E786C5ADBC72}"/>
              </a:ext>
            </a:extLst>
          </p:cNvPr>
          <p:cNvSpPr>
            <a:spLocks noGrp="1"/>
          </p:cNvSpPr>
          <p:nvPr>
            <p:ph type="title"/>
          </p:nvPr>
        </p:nvSpPr>
        <p:spPr>
          <a:xfrm>
            <a:off x="398242" y="360619"/>
            <a:ext cx="7886700" cy="718145"/>
          </a:xfrm>
        </p:spPr>
        <p:txBody>
          <a:bodyPr/>
          <a:lstStyle/>
          <a:p>
            <a:pPr algn="just"/>
            <a:r>
              <a:rPr lang="fr-FR" sz="2800"/>
              <a:t>Création d’une taxe sur les services </a:t>
            </a:r>
            <a:br>
              <a:rPr lang="fr-FR" sz="2800"/>
            </a:br>
            <a:r>
              <a:rPr lang="fr-FR" sz="2800"/>
              <a:t>de streaming musical </a:t>
            </a:r>
          </a:p>
        </p:txBody>
      </p:sp>
      <p:sp>
        <p:nvSpPr>
          <p:cNvPr id="3" name="Espace réservé du contenu 2">
            <a:extLst>
              <a:ext uri="{FF2B5EF4-FFF2-40B4-BE49-F238E27FC236}">
                <a16:creationId xmlns:a16="http://schemas.microsoft.com/office/drawing/2014/main" id="{4C426B15-5877-62CC-2E83-D3D4E6F540E8}"/>
              </a:ext>
            </a:extLst>
          </p:cNvPr>
          <p:cNvSpPr>
            <a:spLocks noGrp="1"/>
          </p:cNvSpPr>
          <p:nvPr>
            <p:ph idx="1"/>
          </p:nvPr>
        </p:nvSpPr>
        <p:spPr>
          <a:xfrm>
            <a:off x="406987" y="1333729"/>
            <a:ext cx="8354994" cy="2359620"/>
          </a:xfrm>
        </p:spPr>
        <p:txBody>
          <a:bodyPr/>
          <a:lstStyle/>
          <a:p>
            <a:pPr marL="342900" lvl="1" indent="-342900" algn="just">
              <a:lnSpc>
                <a:spcPts val="2000"/>
              </a:lnSpc>
              <a:spcBef>
                <a:spcPct val="0"/>
              </a:spcBef>
              <a:spcAft>
                <a:spcPts val="1200"/>
              </a:spcAft>
              <a:buClr>
                <a:schemeClr val="bg1"/>
              </a:buClr>
              <a:buSzPct val="60000"/>
              <a:buFont typeface="Franklin Gothic Book" panose="020B0503020102020204" pitchFamily="34" charset="0"/>
              <a:buChar char="►"/>
            </a:pPr>
            <a:r>
              <a:rPr lang="fr-FR">
                <a:latin typeface="Franklin Gothic Book" panose="020B0503020102020204" pitchFamily="34" charset="0"/>
              </a:rPr>
              <a:t>Création à compter du 1</a:t>
            </a:r>
            <a:r>
              <a:rPr lang="fr-FR" baseline="30000">
                <a:latin typeface="Franklin Gothic Book" panose="020B0503020102020204" pitchFamily="34" charset="0"/>
              </a:rPr>
              <a:t>er</a:t>
            </a:r>
            <a:r>
              <a:rPr lang="fr-FR">
                <a:latin typeface="Franklin Gothic Book" panose="020B0503020102020204" pitchFamily="34" charset="0"/>
              </a:rPr>
              <a:t> janvier d’une taxe sur la mise à disposition de services payants ou gratuits d’accès à des musiques enregistrées</a:t>
            </a:r>
          </a:p>
          <a:p>
            <a:pPr marL="342900" lvl="1" indent="-342900" algn="just">
              <a:lnSpc>
                <a:spcPts val="2000"/>
              </a:lnSpc>
              <a:spcBef>
                <a:spcPct val="0"/>
              </a:spcBef>
              <a:spcAft>
                <a:spcPts val="1200"/>
              </a:spcAft>
              <a:buClr>
                <a:schemeClr val="bg1"/>
              </a:buClr>
              <a:buSzPct val="60000"/>
              <a:buFont typeface="Franklin Gothic Book" panose="020B0503020102020204" pitchFamily="34" charset="0"/>
              <a:buChar char="►"/>
            </a:pPr>
            <a:r>
              <a:rPr lang="fr-FR" u="sng">
                <a:latin typeface="Franklin Gothic Book" panose="020B0503020102020204" pitchFamily="34" charset="0"/>
              </a:rPr>
              <a:t>Assiette :</a:t>
            </a:r>
            <a:r>
              <a:rPr lang="fr-FR">
                <a:latin typeface="Franklin Gothic Book" panose="020B0503020102020204" pitchFamily="34" charset="0"/>
              </a:rPr>
              <a:t> la taxe est composée des prix perçus en contrepartie de l’accès aux enregistrements et des sommes versées par les annonceurs, ainsi que des revenus générés par des services proposant des contenus créés par des utilisateurs à des fins de partage au sein d’une communauté d’intérêt</a:t>
            </a:r>
          </a:p>
          <a:p>
            <a:pPr marL="342900" lvl="1" indent="-342900" algn="just">
              <a:lnSpc>
                <a:spcPts val="2000"/>
              </a:lnSpc>
              <a:spcBef>
                <a:spcPct val="0"/>
              </a:spcBef>
              <a:spcAft>
                <a:spcPts val="1200"/>
              </a:spcAft>
              <a:buClr>
                <a:schemeClr val="bg1"/>
              </a:buClr>
              <a:buSzPct val="60000"/>
              <a:buFont typeface="Franklin Gothic Book" panose="020B0503020102020204" pitchFamily="34" charset="0"/>
              <a:buChar char="►"/>
            </a:pPr>
            <a:r>
              <a:rPr lang="fr-FR" u="sng">
                <a:latin typeface="Franklin Gothic Book" panose="020B0503020102020204" pitchFamily="34" charset="0"/>
              </a:rPr>
              <a:t>Taux :</a:t>
            </a:r>
            <a:r>
              <a:rPr lang="fr-FR">
                <a:latin typeface="Franklin Gothic Book" panose="020B0503020102020204" pitchFamily="34" charset="0"/>
              </a:rPr>
              <a:t> 1,75%. Le produit de la taxe est affecté au Centre national de la musique (CNM) dans la limite d’un plafond annuel. </a:t>
            </a:r>
          </a:p>
        </p:txBody>
      </p:sp>
      <p:sp>
        <p:nvSpPr>
          <p:cNvPr id="5" name="Espace réservé du numéro de diapositive 4">
            <a:extLst>
              <a:ext uri="{FF2B5EF4-FFF2-40B4-BE49-F238E27FC236}">
                <a16:creationId xmlns:a16="http://schemas.microsoft.com/office/drawing/2014/main" id="{9403DDDE-5CED-B45C-5102-FF663BFCA379}"/>
              </a:ext>
            </a:extLst>
          </p:cNvPr>
          <p:cNvSpPr>
            <a:spLocks noGrp="1"/>
          </p:cNvSpPr>
          <p:nvPr>
            <p:ph type="sldNum" sz="quarter" idx="4"/>
          </p:nvPr>
        </p:nvSpPr>
        <p:spPr/>
        <p:txBody>
          <a:bodyPr/>
          <a:lstStyle/>
          <a:p>
            <a:fld id="{BDE2D64B-104A-0D49-AC01-3995F14CC673}" type="slidenum">
              <a:rPr lang="fr-FR" smtClean="0"/>
              <a:t>20</a:t>
            </a:fld>
            <a:endParaRPr lang="fr-FR"/>
          </a:p>
        </p:txBody>
      </p:sp>
      <p:pic>
        <p:nvPicPr>
          <p:cNvPr id="6" name="Image 5">
            <a:extLst>
              <a:ext uri="{FF2B5EF4-FFF2-40B4-BE49-F238E27FC236}">
                <a16:creationId xmlns:a16="http://schemas.microsoft.com/office/drawing/2014/main" id="{538D24C1-4287-466C-A5E7-F9D9D2627387}"/>
              </a:ext>
            </a:extLst>
          </p:cNvPr>
          <p:cNvPicPr>
            <a:picLocks noChangeAspect="1"/>
          </p:cNvPicPr>
          <p:nvPr/>
        </p:nvPicPr>
        <p:blipFill>
          <a:blip r:embed="rId3"/>
          <a:stretch>
            <a:fillRect/>
          </a:stretch>
        </p:blipFill>
        <p:spPr>
          <a:xfrm>
            <a:off x="8084527" y="194273"/>
            <a:ext cx="832437" cy="832437"/>
          </a:xfrm>
          <a:prstGeom prst="rect">
            <a:avLst/>
          </a:prstGeom>
        </p:spPr>
      </p:pic>
    </p:spTree>
    <p:extLst>
      <p:ext uri="{BB962C8B-B14F-4D97-AF65-F5344CB8AC3E}">
        <p14:creationId xmlns:p14="http://schemas.microsoft.com/office/powerpoint/2010/main" val="158507533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366CC6-89ED-CFC5-4F2A-E786C5ADBC72}"/>
              </a:ext>
            </a:extLst>
          </p:cNvPr>
          <p:cNvSpPr>
            <a:spLocks noGrp="1"/>
          </p:cNvSpPr>
          <p:nvPr>
            <p:ph type="title"/>
          </p:nvPr>
        </p:nvSpPr>
        <p:spPr>
          <a:xfrm>
            <a:off x="394503" y="228046"/>
            <a:ext cx="7886700" cy="718145"/>
          </a:xfrm>
        </p:spPr>
        <p:txBody>
          <a:bodyPr/>
          <a:lstStyle/>
          <a:p>
            <a:pPr lvl="0">
              <a:buClr>
                <a:schemeClr val="bg1"/>
              </a:buClr>
              <a:buSzPct val="60000"/>
              <a:tabLst>
                <a:tab pos="457200" algn="l"/>
              </a:tabLst>
            </a:pPr>
            <a:r>
              <a:rPr lang="fr-FR" sz="2800">
                <a:effectLst/>
                <a:ea typeface="Times New Roman" panose="02020603050405020304" pitchFamily="18" charset="0"/>
              </a:rPr>
              <a:t>Création d’une taxe sur l’exploitation des infrastructures de transport de longue distance</a:t>
            </a:r>
            <a:endParaRPr lang="fr-FR" sz="2800">
              <a:ea typeface="Times New Roman" panose="02020603050405020304" pitchFamily="18" charset="0"/>
            </a:endParaRPr>
          </a:p>
        </p:txBody>
      </p:sp>
      <p:sp>
        <p:nvSpPr>
          <p:cNvPr id="7" name="Espace réservé du contenu 2">
            <a:extLst>
              <a:ext uri="{FF2B5EF4-FFF2-40B4-BE49-F238E27FC236}">
                <a16:creationId xmlns:a16="http://schemas.microsoft.com/office/drawing/2014/main" id="{CC4974A0-6F6F-8B92-4294-894B95FADFE6}"/>
              </a:ext>
            </a:extLst>
          </p:cNvPr>
          <p:cNvSpPr txBox="1"/>
          <p:nvPr/>
        </p:nvSpPr>
        <p:spPr>
          <a:xfrm>
            <a:off x="302911" y="1270882"/>
            <a:ext cx="8538177" cy="3721788"/>
          </a:xfrm>
          <a:prstGeom prst="rect">
            <a:avLst/>
          </a:prstGeom>
        </p:spPr>
        <p:txBody>
          <a:bodyPr vert="horz" wrap="square" lIns="0" tIns="0" rIns="0" bIns="0" rtlCol="0">
            <a:spAutoFit/>
          </a:bodyPr>
          <a:lstStyle>
            <a:defPPr>
              <a:defRPr lang="en-US"/>
            </a:defPPr>
            <a:lvl1pPr marL="0" indent="0" algn="l" defTabSz="685800" rtl="0" eaLnBrk="1" latinLnBrk="0" hangingPunct="1">
              <a:lnSpc>
                <a:spcPts val="2000"/>
              </a:lnSpc>
              <a:spcBef>
                <a:spcPct val="0"/>
              </a:spcBef>
              <a:spcAft>
                <a:spcPts val="1200"/>
              </a:spcAft>
              <a:buFont typeface="Arial" pitchFamily="34" charset="0"/>
              <a:buNone/>
              <a:defRPr sz="2000" b="0" i="0" kern="1200">
                <a:solidFill>
                  <a:schemeClr val="tx1"/>
                </a:solidFill>
                <a:latin typeface="Franklin Gothic Book" panose="020B0503020102020204" pitchFamily="34" charset="0"/>
                <a:ea typeface="+mn-ea"/>
                <a:cs typeface="+mn-cs"/>
              </a:defRPr>
            </a:lvl1pPr>
            <a:lvl2pPr marL="514350" indent="-171450" algn="l" defTabSz="685800" rtl="0" eaLnBrk="1" latinLnBrk="0" hangingPunct="1">
              <a:lnSpc>
                <a:spcPct val="90000"/>
              </a:lnSpc>
              <a:spcBef>
                <a:spcPts val="375"/>
              </a:spcBef>
              <a:buFont typeface="Arial" pitchFamily="34" charset="0"/>
              <a:buChar char="•"/>
              <a:defRPr sz="1800" b="0" i="0" kern="1200">
                <a:solidFill>
                  <a:schemeClr val="tx1"/>
                </a:solidFill>
                <a:latin typeface="Barlow Condensed Medium" pitchFamily="2" charset="77"/>
                <a:ea typeface="+mn-ea"/>
                <a:cs typeface="+mn-cs"/>
              </a:defRPr>
            </a:lvl2pPr>
            <a:lvl3pPr marL="857250" indent="-171450" algn="l" defTabSz="685800" rtl="0" eaLnBrk="1" latinLnBrk="0" hangingPunct="1">
              <a:lnSpc>
                <a:spcPct val="90000"/>
              </a:lnSpc>
              <a:spcBef>
                <a:spcPts val="375"/>
              </a:spcBef>
              <a:buFont typeface="Arial" pitchFamily="34" charset="0"/>
              <a:buChar char="•"/>
              <a:defRPr sz="1500" b="0" i="0" kern="1200">
                <a:solidFill>
                  <a:schemeClr val="tx1"/>
                </a:solidFill>
                <a:latin typeface="Barlow Condensed Medium" pitchFamily="2" charset="77"/>
                <a:ea typeface="+mn-ea"/>
                <a:cs typeface="+mn-cs"/>
              </a:defRPr>
            </a:lvl3pPr>
            <a:lvl4pPr marL="1200150" indent="-171450" algn="l" defTabSz="685800" rtl="0" eaLnBrk="1" latinLnBrk="0" hangingPunct="1">
              <a:lnSpc>
                <a:spcPct val="90000"/>
              </a:lnSpc>
              <a:spcBef>
                <a:spcPts val="375"/>
              </a:spcBef>
              <a:buFont typeface="Arial" pitchFamily="34" charset="0"/>
              <a:buChar char="•"/>
              <a:defRPr sz="1350" b="0" i="0" kern="1200">
                <a:solidFill>
                  <a:schemeClr val="tx1"/>
                </a:solidFill>
                <a:latin typeface="Barlow Condensed Medium" pitchFamily="2" charset="77"/>
                <a:ea typeface="+mn-ea"/>
                <a:cs typeface="+mn-cs"/>
              </a:defRPr>
            </a:lvl4pPr>
            <a:lvl5pPr marL="1543050" indent="-171450" algn="l" defTabSz="685800" rtl="0" eaLnBrk="1" latinLnBrk="0" hangingPunct="1">
              <a:lnSpc>
                <a:spcPct val="90000"/>
              </a:lnSpc>
              <a:spcBef>
                <a:spcPts val="375"/>
              </a:spcBef>
              <a:buFont typeface="Arial" pitchFamily="34" charset="0"/>
              <a:buChar char="•"/>
              <a:defRPr sz="1350" b="0" i="0" kern="1200">
                <a:solidFill>
                  <a:schemeClr val="tx1"/>
                </a:solidFill>
                <a:latin typeface="Barlow Condensed Medium" pitchFamily="2" charset="77"/>
                <a:ea typeface="+mn-ea"/>
                <a:cs typeface="+mn-cs"/>
              </a:defRPr>
            </a:lvl5pPr>
            <a:lvl6pPr marL="18859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9pPr>
          </a:lstStyle>
          <a:p>
            <a:pPr marL="342900" marR="0" lvl="1" indent="-342900" algn="just" defTabSz="685800" rtl="0" eaLnBrk="1" fontAlgn="auto" latinLnBrk="0" hangingPunct="1">
              <a:lnSpc>
                <a:spcPts val="2000"/>
              </a:lnSpc>
              <a:spcBef>
                <a:spcPct val="0"/>
              </a:spcBef>
              <a:spcAft>
                <a:spcPts val="1200"/>
              </a:spcAft>
              <a:buClr>
                <a:srgbClr val="E4002C"/>
              </a:buClr>
              <a:buSzPct val="60000"/>
              <a:buFont typeface="Franklin Gothic Book" panose="020B0503020102020204" pitchFamily="34" charset="0"/>
              <a:buChar char="►"/>
              <a:defRPr/>
            </a:pPr>
            <a:r>
              <a:rPr kumimoji="0" lang="fr-FR" sz="1400" b="0" i="0" u="sng" strike="noStrike" kern="1200" cap="none" spc="0" normalizeH="0" baseline="0" noProof="0">
                <a:ln>
                  <a:noFill/>
                </a:ln>
                <a:solidFill>
                  <a:srgbClr val="2F2483"/>
                </a:solidFill>
                <a:effectLst/>
                <a:uLnTx/>
                <a:uFillTx/>
                <a:latin typeface="Franklin Gothic Book" panose="020B0503020102020204" pitchFamily="34" charset="0"/>
                <a:ea typeface="+mn-ea"/>
                <a:cs typeface="+mn-cs"/>
              </a:rPr>
              <a:t>Deux conditions : </a:t>
            </a:r>
            <a:r>
              <a:rPr kumimoji="0" lang="fr-FR" sz="1400" b="0" i="0" u="none" strike="noStrike" kern="1200" cap="none" spc="0" normalizeH="0" baseline="0" noProof="0">
                <a:ln>
                  <a:noFill/>
                </a:ln>
                <a:solidFill>
                  <a:srgbClr val="2F2483"/>
                </a:solidFill>
                <a:effectLst/>
                <a:uLnTx/>
                <a:uFillTx/>
                <a:latin typeface="Franklin Gothic Book" panose="020B0503020102020204" pitchFamily="34" charset="0"/>
                <a:ea typeface="+mn-ea"/>
                <a:cs typeface="+mn-cs"/>
              </a:rPr>
              <a:t>revenus d’exploitation supérieurs à 120 M€ sur l’année civile et seuil de rentabilité supérieur à 10 % en moyenne sur les sept derniers exercices comptables achevés, en excluant  les deux exercices pour lesquels ce niveau est plus élevé et les deux pour lesquels il est le plus faible.​</a:t>
            </a:r>
          </a:p>
          <a:p>
            <a:pPr marL="342900" marR="0" lvl="1" indent="-342900" algn="just" defTabSz="685800" rtl="0" eaLnBrk="1" fontAlgn="auto" latinLnBrk="0" hangingPunct="1">
              <a:lnSpc>
                <a:spcPts val="2000"/>
              </a:lnSpc>
              <a:spcBef>
                <a:spcPct val="0"/>
              </a:spcBef>
              <a:spcAft>
                <a:spcPts val="1200"/>
              </a:spcAft>
              <a:buClr>
                <a:srgbClr val="E4002C"/>
              </a:buClr>
              <a:buSzPct val="60000"/>
              <a:buFont typeface="Franklin Gothic Book" panose="020B0503020102020204" pitchFamily="34" charset="0"/>
              <a:buChar char="►"/>
              <a:defRPr/>
            </a:pPr>
            <a:r>
              <a:rPr kumimoji="0" lang="fr-FR" sz="1400" b="0" i="0" u="none" strike="noStrike" kern="1200" cap="none" spc="0" normalizeH="0" baseline="0" noProof="0">
                <a:ln>
                  <a:noFill/>
                </a:ln>
                <a:solidFill>
                  <a:srgbClr val="2F2483"/>
                </a:solidFill>
                <a:effectLst/>
                <a:uLnTx/>
                <a:uFillTx/>
                <a:latin typeface="Franklin Gothic Book" panose="020B0503020102020204" pitchFamily="34" charset="0"/>
                <a:ea typeface="+mn-ea"/>
                <a:cs typeface="+mn-cs"/>
              </a:rPr>
              <a:t>Base de calcul : fraction des revenus de l’exploitation encaissés au cours de l’année civile excédant 120 M€​</a:t>
            </a:r>
          </a:p>
          <a:p>
            <a:pPr marL="342900" marR="0" lvl="1" indent="-342900" algn="just" defTabSz="685800" rtl="0" eaLnBrk="1" fontAlgn="auto" latinLnBrk="0" hangingPunct="1">
              <a:lnSpc>
                <a:spcPts val="2000"/>
              </a:lnSpc>
              <a:spcBef>
                <a:spcPct val="0"/>
              </a:spcBef>
              <a:spcAft>
                <a:spcPts val="1200"/>
              </a:spcAft>
              <a:buClr>
                <a:srgbClr val="E4002C"/>
              </a:buClr>
              <a:buSzPct val="60000"/>
              <a:buFont typeface="Franklin Gothic Book" panose="020B0503020102020204" pitchFamily="34" charset="0"/>
              <a:buChar char="►"/>
              <a:defRPr/>
            </a:pPr>
            <a:r>
              <a:rPr kumimoji="0" lang="fr-FR" sz="1400" b="0" i="0" u="none" strike="noStrike" kern="1200" cap="none" spc="0" normalizeH="0" baseline="0" noProof="0">
                <a:ln>
                  <a:noFill/>
                </a:ln>
                <a:solidFill>
                  <a:srgbClr val="2F2483"/>
                </a:solidFill>
                <a:effectLst/>
                <a:uLnTx/>
                <a:uFillTx/>
                <a:latin typeface="Franklin Gothic Book" panose="020B0503020102020204" pitchFamily="34" charset="0"/>
                <a:ea typeface="+mn-ea"/>
                <a:cs typeface="+mn-cs"/>
              </a:rPr>
              <a:t>Taux : 4,6 %. ​</a:t>
            </a:r>
          </a:p>
          <a:p>
            <a:pPr marL="342900" marR="0" lvl="1" indent="-342900" algn="just" defTabSz="685800" rtl="0" eaLnBrk="1" fontAlgn="auto" latinLnBrk="0" hangingPunct="1">
              <a:lnSpc>
                <a:spcPts val="2000"/>
              </a:lnSpc>
              <a:spcBef>
                <a:spcPct val="0"/>
              </a:spcBef>
              <a:spcAft>
                <a:spcPts val="1200"/>
              </a:spcAft>
              <a:buClr>
                <a:srgbClr val="E4002C"/>
              </a:buClr>
              <a:buSzPct val="60000"/>
              <a:buFont typeface="Franklin Gothic Book" panose="020B0503020102020204" pitchFamily="34" charset="0"/>
              <a:buChar char="►"/>
              <a:defRPr/>
            </a:pPr>
            <a:r>
              <a:rPr kumimoji="0" lang="fr-FR" sz="1400" b="0" i="0" u="none" strike="noStrike" kern="1200" cap="none" spc="0" normalizeH="0" baseline="0" noProof="0">
                <a:ln>
                  <a:noFill/>
                </a:ln>
                <a:solidFill>
                  <a:srgbClr val="2F2483"/>
                </a:solidFill>
                <a:effectLst/>
                <a:uLnTx/>
                <a:uFillTx/>
                <a:latin typeface="Franklin Gothic Book" panose="020B0503020102020204" pitchFamily="34" charset="0"/>
                <a:ea typeface="+mn-ea"/>
                <a:cs typeface="+mn-cs"/>
              </a:rPr>
              <a:t>Non déductible du résultat imposable à l’impôt sur les sociétés​</a:t>
            </a:r>
          </a:p>
          <a:p>
            <a:pPr marL="342900" marR="0" lvl="1" indent="-342900" algn="just" defTabSz="685800" rtl="0" eaLnBrk="1" fontAlgn="auto" latinLnBrk="0" hangingPunct="1">
              <a:lnSpc>
                <a:spcPts val="2000"/>
              </a:lnSpc>
              <a:spcBef>
                <a:spcPct val="0"/>
              </a:spcBef>
              <a:spcAft>
                <a:spcPts val="1200"/>
              </a:spcAft>
              <a:buClr>
                <a:srgbClr val="E4002C"/>
              </a:buClr>
              <a:buSzPct val="60000"/>
              <a:buFont typeface="Franklin Gothic Book" panose="020B0503020102020204" pitchFamily="34" charset="0"/>
              <a:buChar char="►"/>
              <a:defRPr/>
            </a:pPr>
            <a:r>
              <a:rPr kumimoji="0" lang="fr-FR" sz="1400" b="0" i="0" u="none" strike="noStrike" kern="1200" cap="none" spc="0" normalizeH="0" baseline="0" noProof="0">
                <a:ln>
                  <a:noFill/>
                </a:ln>
                <a:solidFill>
                  <a:srgbClr val="2F2483"/>
                </a:solidFill>
                <a:effectLst/>
                <a:uLnTx/>
                <a:uFillTx/>
                <a:latin typeface="Franklin Gothic Book" panose="020B0503020102020204" pitchFamily="34" charset="0"/>
                <a:ea typeface="+mn-ea"/>
                <a:cs typeface="+mn-cs"/>
              </a:rPr>
              <a:t>Cette taxe s’appliquera aux sociétés concessionnaires d’autoroutes et aux principaux aéroports (Roissy, Orly, Lyon, Marseille, Nice et Toulouse).​</a:t>
            </a:r>
          </a:p>
          <a:p>
            <a:pPr marL="342900" marR="0" lvl="1" indent="-342900" algn="just" defTabSz="685800" rtl="0" eaLnBrk="1" fontAlgn="auto" latinLnBrk="0" hangingPunct="1">
              <a:lnSpc>
                <a:spcPts val="2000"/>
              </a:lnSpc>
              <a:spcBef>
                <a:spcPct val="0"/>
              </a:spcBef>
              <a:spcAft>
                <a:spcPts val="1200"/>
              </a:spcAft>
              <a:buClr>
                <a:srgbClr val="E4002C"/>
              </a:buClr>
              <a:buSzPct val="60000"/>
              <a:buFont typeface="Franklin Gothic Book" panose="020B0503020102020204" pitchFamily="34" charset="0"/>
              <a:buChar char="►"/>
              <a:defRPr/>
            </a:pPr>
            <a:r>
              <a:rPr kumimoji="0" lang="fr-FR" sz="1400" b="0" i="0" u="none" strike="noStrike" kern="1200" cap="none" spc="0" normalizeH="0" baseline="0" noProof="0">
                <a:ln>
                  <a:noFill/>
                </a:ln>
                <a:solidFill>
                  <a:srgbClr val="2F2483"/>
                </a:solidFill>
                <a:effectLst/>
                <a:uLnTx/>
                <a:uFillTx/>
                <a:latin typeface="Franklin Gothic Book" panose="020B0503020102020204" pitchFamily="34" charset="0"/>
                <a:ea typeface="+mn-ea"/>
                <a:cs typeface="+mn-cs"/>
              </a:rPr>
              <a:t>Rendement attendu : 600 millions d'euros en 2024, dont  estimation pour le groupe Aéroports de Paris 120 millions, pour VINCI, 280  millions et pour Eiffage, 117 millions. ​</a:t>
            </a:r>
          </a:p>
          <a:p>
            <a:pPr marL="342900" marR="0" lvl="1" indent="-342900" algn="just" defTabSz="685800" rtl="0" eaLnBrk="1" fontAlgn="auto" latinLnBrk="0" hangingPunct="1">
              <a:lnSpc>
                <a:spcPts val="2000"/>
              </a:lnSpc>
              <a:spcBef>
                <a:spcPct val="0"/>
              </a:spcBef>
              <a:spcAft>
                <a:spcPts val="1200"/>
              </a:spcAft>
              <a:buClr>
                <a:srgbClr val="E4002C"/>
              </a:buClr>
              <a:buSzPct val="60000"/>
              <a:buFont typeface="Franklin Gothic Book" panose="020B0503020102020204" pitchFamily="34" charset="0"/>
              <a:buChar char="►"/>
              <a:defRPr/>
            </a:pPr>
            <a:endParaRPr kumimoji="0" lang="fr-FR" sz="1400" b="0" i="0" u="none" strike="noStrike" kern="1200" cap="none" spc="0" normalizeH="0" baseline="0" noProof="0">
              <a:ln>
                <a:noFill/>
              </a:ln>
              <a:solidFill>
                <a:srgbClr val="2F2483"/>
              </a:solidFill>
              <a:effectLst/>
              <a:uLnTx/>
              <a:uFillTx/>
              <a:latin typeface="Franklin Gothic Book" panose="020B0503020102020204" pitchFamily="34" charset="0"/>
              <a:ea typeface="+mn-ea"/>
              <a:cs typeface="+mn-cs"/>
            </a:endParaRPr>
          </a:p>
        </p:txBody>
      </p:sp>
      <p:pic>
        <p:nvPicPr>
          <p:cNvPr id="4" name="Image 3">
            <a:extLst>
              <a:ext uri="{FF2B5EF4-FFF2-40B4-BE49-F238E27FC236}">
                <a16:creationId xmlns:a16="http://schemas.microsoft.com/office/drawing/2014/main" id="{13602857-5026-648E-93A1-C1ADAFA734EB}"/>
              </a:ext>
            </a:extLst>
          </p:cNvPr>
          <p:cNvPicPr>
            <a:picLocks noChangeAspect="1"/>
          </p:cNvPicPr>
          <p:nvPr/>
        </p:nvPicPr>
        <p:blipFill>
          <a:blip r:embed="rId3"/>
          <a:stretch>
            <a:fillRect/>
          </a:stretch>
        </p:blipFill>
        <p:spPr>
          <a:xfrm>
            <a:off x="8336280" y="167195"/>
            <a:ext cx="627561" cy="627561"/>
          </a:xfrm>
          <a:prstGeom prst="rect">
            <a:avLst/>
          </a:prstGeom>
        </p:spPr>
      </p:pic>
    </p:spTree>
    <p:extLst>
      <p:ext uri="{BB962C8B-B14F-4D97-AF65-F5344CB8AC3E}">
        <p14:creationId xmlns:p14="http://schemas.microsoft.com/office/powerpoint/2010/main" val="3398348274"/>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contenu 2">
            <a:extLst>
              <a:ext uri="{FF2B5EF4-FFF2-40B4-BE49-F238E27FC236}">
                <a16:creationId xmlns:a16="http://schemas.microsoft.com/office/drawing/2014/main" id="{9576D8C9-0ACC-09EB-756C-D753557DD8A1}"/>
              </a:ext>
            </a:extLst>
          </p:cNvPr>
          <p:cNvSpPr>
            <a:spLocks noGrp="1"/>
          </p:cNvSpPr>
          <p:nvPr>
            <p:ph idx="1"/>
          </p:nvPr>
        </p:nvSpPr>
        <p:spPr>
          <a:xfrm>
            <a:off x="440368" y="1971841"/>
            <a:ext cx="8354994" cy="3323987"/>
          </a:xfrm>
        </p:spPr>
        <p:txBody>
          <a:bodyPr vert="horz" wrap="square" lIns="0" tIns="0" rIns="0" bIns="0" rtlCol="0" anchor="t">
            <a:spAutoFit/>
          </a:bodyPr>
          <a:lstStyle/>
          <a:p>
            <a:pPr marL="342900" indent="-342900" algn="just">
              <a:lnSpc>
                <a:spcPct val="100000"/>
              </a:lnSpc>
              <a:spcAft>
                <a:spcPct val="0"/>
              </a:spcAft>
              <a:buClr>
                <a:schemeClr val="bg1"/>
              </a:buClr>
              <a:buSzPct val="60000"/>
              <a:buFontTx/>
              <a:buChar char="►"/>
              <a:tabLst>
                <a:tab pos="457200" algn="l"/>
              </a:tabLst>
            </a:pPr>
            <a:r>
              <a:rPr lang="fr-FR" sz="1800">
                <a:latin typeface="Franklin Gothic Book"/>
              </a:rPr>
              <a:t>Augmentation du taux plafond du versement mobilité à 3,20% (au lieu de 2,95%) à Paris, dans les </a:t>
            </a:r>
            <a:r>
              <a:rPr lang="fr-FR" sz="1800" b="1">
                <a:latin typeface="Franklin Gothic Book"/>
              </a:rPr>
              <a:t>Hauts-de-Seine, en Seine-Saint-Denis, et dans le Val-de-Marne</a:t>
            </a:r>
            <a:r>
              <a:rPr lang="fr-FR" sz="1800">
                <a:latin typeface="Franklin Gothic Book"/>
              </a:rPr>
              <a:t>, soit une hausse de 8,5%. </a:t>
            </a:r>
          </a:p>
          <a:p>
            <a:pPr marL="342900" indent="-342900" algn="just">
              <a:lnSpc>
                <a:spcPct val="100000"/>
              </a:lnSpc>
              <a:spcAft>
                <a:spcPct val="0"/>
              </a:spcAft>
              <a:buClr>
                <a:schemeClr val="bg1"/>
              </a:buClr>
              <a:buSzPct val="60000"/>
              <a:buFontTx/>
              <a:buChar char="►"/>
              <a:tabLst>
                <a:tab pos="457200" algn="l"/>
              </a:tabLst>
            </a:pPr>
            <a:endParaRPr lang="fr-FR" sz="1800">
              <a:latin typeface="Franklin Gothic Book"/>
            </a:endParaRPr>
          </a:p>
          <a:p>
            <a:pPr marL="342900" indent="-342900" algn="just">
              <a:lnSpc>
                <a:spcPct val="100000"/>
              </a:lnSpc>
              <a:spcAft>
                <a:spcPct val="0"/>
              </a:spcAft>
              <a:buClr>
                <a:schemeClr val="bg1"/>
              </a:buClr>
              <a:buSzPct val="60000"/>
              <a:buFontTx/>
              <a:buChar char="►"/>
              <a:tabLst>
                <a:tab pos="457200" algn="l"/>
              </a:tabLst>
            </a:pPr>
            <a:r>
              <a:rPr lang="fr-FR" sz="1800">
                <a:latin typeface="Franklin Gothic Book"/>
              </a:rPr>
              <a:t>Le CA d'IDFM a voté cette augmentation le 30 décembre 2023​</a:t>
            </a:r>
          </a:p>
          <a:p>
            <a:pPr marL="342900" indent="-342900" algn="just">
              <a:lnSpc>
                <a:spcPct val="100000"/>
              </a:lnSpc>
              <a:spcAft>
                <a:spcPct val="0"/>
              </a:spcAft>
              <a:buClr>
                <a:schemeClr val="bg1"/>
              </a:buClr>
              <a:buSzPct val="60000"/>
              <a:buFontTx/>
              <a:buChar char="►"/>
              <a:tabLst>
                <a:tab pos="457200" algn="l"/>
              </a:tabLst>
            </a:pPr>
            <a:endParaRPr lang="fr-FR" sz="1800">
              <a:latin typeface="Franklin Gothic Book"/>
            </a:endParaRPr>
          </a:p>
          <a:p>
            <a:pPr marL="342900" indent="-342900" algn="just">
              <a:lnSpc>
                <a:spcPct val="100000"/>
              </a:lnSpc>
              <a:spcAft>
                <a:spcPct val="0"/>
              </a:spcAft>
              <a:buClr>
                <a:schemeClr val="bg1"/>
              </a:buClr>
              <a:buSzPct val="60000"/>
              <a:buFontTx/>
              <a:buChar char="►"/>
              <a:tabLst>
                <a:tab pos="457200" algn="l"/>
              </a:tabLst>
            </a:pPr>
            <a:r>
              <a:rPr lang="fr-FR" sz="1800">
                <a:latin typeface="Franklin Gothic Book"/>
              </a:rPr>
              <a:t>Création d’une taxe additionnelle de 200% à la taxe de séjour ou à la taxe de séjour forfaitaire perçue dans la région d'Île-de-France ​</a:t>
            </a:r>
          </a:p>
          <a:p>
            <a:pPr marL="342900" indent="-342900" algn="just">
              <a:lnSpc>
                <a:spcPct val="100000"/>
              </a:lnSpc>
              <a:spcAft>
                <a:spcPct val="0"/>
              </a:spcAft>
              <a:buClr>
                <a:schemeClr val="bg1"/>
              </a:buClr>
              <a:buSzPct val="60000"/>
              <a:buFontTx/>
              <a:buChar char="►"/>
              <a:tabLst>
                <a:tab pos="457200" algn="l"/>
              </a:tabLst>
            </a:pPr>
            <a:endParaRPr lang="fr-FR" sz="1800">
              <a:latin typeface="Franklin Gothic Book"/>
            </a:endParaRPr>
          </a:p>
          <a:p>
            <a:pPr marL="342900" indent="-342900" algn="just">
              <a:lnSpc>
                <a:spcPct val="100000"/>
              </a:lnSpc>
              <a:spcAft>
                <a:spcPct val="0"/>
              </a:spcAft>
              <a:buClr>
                <a:schemeClr val="bg1"/>
              </a:buClr>
              <a:buSzPct val="60000"/>
              <a:buFontTx/>
              <a:buChar char="►"/>
              <a:tabLst>
                <a:tab pos="457200" algn="l"/>
              </a:tabLst>
            </a:pPr>
            <a:r>
              <a:rPr lang="fr-FR" sz="1800">
                <a:latin typeface="Franklin Gothic Book"/>
              </a:rPr>
              <a:t>Ces deux mesures procurent respectivement 400 millions et 200 millions de nouvelles recettes pour  Ile-de-France mobilité (IDFM). ​</a:t>
            </a:r>
          </a:p>
          <a:p>
            <a:pPr marL="342900" indent="-342900" algn="just">
              <a:lnSpc>
                <a:spcPct val="100000"/>
              </a:lnSpc>
              <a:spcAft>
                <a:spcPct val="0"/>
              </a:spcAft>
              <a:buClr>
                <a:schemeClr val="bg1"/>
              </a:buClr>
              <a:buSzPct val="60000"/>
              <a:buFontTx/>
              <a:buChar char="►"/>
              <a:tabLst>
                <a:tab pos="457200" algn="l"/>
              </a:tabLst>
            </a:pPr>
            <a:endParaRPr lang="fr-FR" sz="1800">
              <a:ea typeface="Times New Roman" panose="02020603050405020304" pitchFamily="18" charset="0"/>
            </a:endParaRPr>
          </a:p>
        </p:txBody>
      </p:sp>
      <p:sp>
        <p:nvSpPr>
          <p:cNvPr id="9" name="Titre 1">
            <a:extLst>
              <a:ext uri="{FF2B5EF4-FFF2-40B4-BE49-F238E27FC236}">
                <a16:creationId xmlns:a16="http://schemas.microsoft.com/office/drawing/2014/main" id="{76202939-85BB-F32B-3E80-7ACE4C86DBD9}"/>
              </a:ext>
            </a:extLst>
          </p:cNvPr>
          <p:cNvSpPr>
            <a:spLocks noGrp="1"/>
          </p:cNvSpPr>
          <p:nvPr>
            <p:ph type="title"/>
          </p:nvPr>
        </p:nvSpPr>
        <p:spPr>
          <a:xfrm>
            <a:off x="394503" y="203085"/>
            <a:ext cx="8620997" cy="718145"/>
          </a:xfrm>
        </p:spPr>
        <p:txBody>
          <a:bodyPr/>
          <a:lstStyle/>
          <a:p>
            <a:r>
              <a:rPr lang="fr-FR" sz="2800"/>
              <a:t>Augmentation du taux plafond du versement </a:t>
            </a:r>
            <a:br>
              <a:rPr lang="fr-FR" sz="2800"/>
            </a:br>
            <a:r>
              <a:rPr lang="fr-FR" sz="2800"/>
              <a:t>mobilité en Ile-de-France</a:t>
            </a:r>
          </a:p>
        </p:txBody>
      </p:sp>
      <p:pic>
        <p:nvPicPr>
          <p:cNvPr id="3" name="Image 2">
            <a:extLst>
              <a:ext uri="{FF2B5EF4-FFF2-40B4-BE49-F238E27FC236}">
                <a16:creationId xmlns:a16="http://schemas.microsoft.com/office/drawing/2014/main" id="{4342D54A-CB62-D0D0-3E54-0D83D8AFAD9D}"/>
              </a:ext>
            </a:extLst>
          </p:cNvPr>
          <p:cNvPicPr>
            <a:picLocks noChangeAspect="1"/>
          </p:cNvPicPr>
          <p:nvPr/>
        </p:nvPicPr>
        <p:blipFill>
          <a:blip r:embed="rId3"/>
          <a:stretch>
            <a:fillRect/>
          </a:stretch>
        </p:blipFill>
        <p:spPr>
          <a:xfrm>
            <a:off x="8121433" y="0"/>
            <a:ext cx="894067" cy="894067"/>
          </a:xfrm>
          <a:prstGeom prst="rect">
            <a:avLst/>
          </a:prstGeom>
        </p:spPr>
      </p:pic>
      <p:sp>
        <p:nvSpPr>
          <p:cNvPr id="6" name="ZoneTexte 5">
            <a:extLst>
              <a:ext uri="{FF2B5EF4-FFF2-40B4-BE49-F238E27FC236}">
                <a16:creationId xmlns:a16="http://schemas.microsoft.com/office/drawing/2014/main" id="{F502DCDA-80E5-6255-E471-BBE0CA1F46A2}"/>
              </a:ext>
            </a:extLst>
          </p:cNvPr>
          <p:cNvSpPr txBox="1"/>
          <p:nvPr/>
        </p:nvSpPr>
        <p:spPr>
          <a:xfrm>
            <a:off x="440368" y="1317085"/>
            <a:ext cx="8476596" cy="523220"/>
          </a:xfrm>
          <a:prstGeom prst="rect">
            <a:avLst/>
          </a:prstGeom>
          <a:noFill/>
          <a:ln>
            <a:solidFill>
              <a:schemeClr val="bg2"/>
            </a:solidFill>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just">
              <a:buClr>
                <a:schemeClr val="bg1"/>
              </a:buClr>
              <a:buSzPct val="60000"/>
              <a:tabLst>
                <a:tab pos="457200" algn="l"/>
              </a:tabLst>
            </a:pPr>
            <a:r>
              <a:rPr lang="fr-FR" sz="1400">
                <a:solidFill>
                  <a:prstClr val="black"/>
                </a:solidFill>
                <a:latin typeface="Franklin Gothic Book" panose="020B0503020102020204" pitchFamily="34" charset="0"/>
              </a:rPr>
              <a:t>Les différents taux du versement mobilité sont fixés par les AOM. Ces taux ne peuvent pas dépasser les taux plafonds votés par la loi.  </a:t>
            </a:r>
          </a:p>
        </p:txBody>
      </p:sp>
      <p:sp>
        <p:nvSpPr>
          <p:cNvPr id="7" name="Rectangle 6">
            <a:extLst>
              <a:ext uri="{FF2B5EF4-FFF2-40B4-BE49-F238E27FC236}">
                <a16:creationId xmlns:a16="http://schemas.microsoft.com/office/drawing/2014/main" id="{94B33FF9-0636-927B-524A-1899E274E7AC}"/>
              </a:ext>
            </a:extLst>
          </p:cNvPr>
          <p:cNvSpPr/>
          <p:nvPr/>
        </p:nvSpPr>
        <p:spPr>
          <a:xfrm>
            <a:off x="534011" y="1012689"/>
            <a:ext cx="1216411" cy="34542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rgbClr val="E4002C"/>
                </a:solidFill>
                <a:latin typeface="Calibri"/>
                <a:ea typeface="+mn-ea"/>
                <a:cs typeface="+mn-cs"/>
              </a:defRPr>
            </a:lvl1pPr>
            <a:lvl2pPr marL="457200" algn="l" defTabSz="457200" rtl="0" eaLnBrk="1" latinLnBrk="0" hangingPunct="1">
              <a:defRPr sz="1800" kern="1200">
                <a:solidFill>
                  <a:srgbClr val="E4002C"/>
                </a:solidFill>
                <a:latin typeface="Calibri"/>
                <a:ea typeface="+mn-ea"/>
                <a:cs typeface="+mn-cs"/>
              </a:defRPr>
            </a:lvl2pPr>
            <a:lvl3pPr marL="914400" algn="l" defTabSz="457200" rtl="0" eaLnBrk="1" latinLnBrk="0" hangingPunct="1">
              <a:defRPr sz="1800" kern="1200">
                <a:solidFill>
                  <a:srgbClr val="E4002C"/>
                </a:solidFill>
                <a:latin typeface="Calibri"/>
                <a:ea typeface="+mn-ea"/>
                <a:cs typeface="+mn-cs"/>
              </a:defRPr>
            </a:lvl3pPr>
            <a:lvl4pPr marL="1371600" algn="l" defTabSz="457200" rtl="0" eaLnBrk="1" latinLnBrk="0" hangingPunct="1">
              <a:defRPr sz="1800" kern="1200">
                <a:solidFill>
                  <a:srgbClr val="E4002C"/>
                </a:solidFill>
                <a:latin typeface="Calibri"/>
                <a:ea typeface="+mn-ea"/>
                <a:cs typeface="+mn-cs"/>
              </a:defRPr>
            </a:lvl4pPr>
            <a:lvl5pPr marL="1828800" algn="l" defTabSz="457200" rtl="0" eaLnBrk="1" latinLnBrk="0" hangingPunct="1">
              <a:defRPr sz="1800" kern="1200">
                <a:solidFill>
                  <a:srgbClr val="E4002C"/>
                </a:solidFill>
                <a:latin typeface="Calibri"/>
                <a:ea typeface="+mn-ea"/>
                <a:cs typeface="+mn-cs"/>
              </a:defRPr>
            </a:lvl5pPr>
            <a:lvl6pPr marL="2286000" algn="l" defTabSz="457200" rtl="0" eaLnBrk="1" latinLnBrk="0" hangingPunct="1">
              <a:defRPr sz="1800" kern="1200">
                <a:solidFill>
                  <a:srgbClr val="E4002C"/>
                </a:solidFill>
                <a:latin typeface="Calibri"/>
                <a:ea typeface="+mn-ea"/>
                <a:cs typeface="+mn-cs"/>
              </a:defRPr>
            </a:lvl6pPr>
            <a:lvl7pPr marL="2743200" algn="l" defTabSz="457200" rtl="0" eaLnBrk="1" latinLnBrk="0" hangingPunct="1">
              <a:defRPr sz="1800" kern="1200">
                <a:solidFill>
                  <a:srgbClr val="E4002C"/>
                </a:solidFill>
                <a:latin typeface="Calibri"/>
                <a:ea typeface="+mn-ea"/>
                <a:cs typeface="+mn-cs"/>
              </a:defRPr>
            </a:lvl7pPr>
            <a:lvl8pPr marL="3200400" algn="l" defTabSz="457200" rtl="0" eaLnBrk="1" latinLnBrk="0" hangingPunct="1">
              <a:defRPr sz="1800" kern="1200">
                <a:solidFill>
                  <a:srgbClr val="E4002C"/>
                </a:solidFill>
                <a:latin typeface="Calibri"/>
                <a:ea typeface="+mn-ea"/>
                <a:cs typeface="+mn-cs"/>
              </a:defRPr>
            </a:lvl8pPr>
            <a:lvl9pPr marL="3657600" algn="l" defTabSz="457200" rtl="0" eaLnBrk="1" latinLnBrk="0" hangingPunct="1">
              <a:defRPr sz="1800" kern="1200">
                <a:solidFill>
                  <a:srgbClr val="E4002C"/>
                </a:solidFill>
                <a:latin typeface="Calibri"/>
                <a:ea typeface="+mn-ea"/>
                <a:cs typeface="+mn-cs"/>
              </a:defRPr>
            </a:lvl9pPr>
          </a:lstStyle>
          <a:p>
            <a:pPr algn="ctr"/>
            <a:r>
              <a:rPr lang="fr-FR">
                <a:solidFill>
                  <a:srgbClr val="FFFFFF"/>
                </a:solidFill>
                <a:latin typeface="Barlow Black" panose="00000A00000000000000" pitchFamily="2" charset="0"/>
              </a:rPr>
              <a:t>Rappel</a:t>
            </a:r>
          </a:p>
        </p:txBody>
      </p:sp>
    </p:spTree>
    <p:extLst>
      <p:ext uri="{BB962C8B-B14F-4D97-AF65-F5344CB8AC3E}">
        <p14:creationId xmlns:p14="http://schemas.microsoft.com/office/powerpoint/2010/main" val="978058202"/>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0B0A99-0087-83D0-3EEF-03627EB2D750}"/>
              </a:ext>
            </a:extLst>
          </p:cNvPr>
          <p:cNvSpPr>
            <a:spLocks noGrp="1"/>
          </p:cNvSpPr>
          <p:nvPr>
            <p:ph type="title"/>
          </p:nvPr>
        </p:nvSpPr>
        <p:spPr>
          <a:xfrm>
            <a:off x="371368" y="144151"/>
            <a:ext cx="8620997" cy="359073"/>
          </a:xfrm>
        </p:spPr>
        <p:txBody>
          <a:bodyPr/>
          <a:lstStyle/>
          <a:p>
            <a:r>
              <a:rPr lang="fr-FR" sz="2800"/>
              <a:t>Prolongations de certaines mesures</a:t>
            </a:r>
          </a:p>
        </p:txBody>
      </p:sp>
      <p:sp>
        <p:nvSpPr>
          <p:cNvPr id="11" name="Espace réservé du contenu 2">
            <a:extLst>
              <a:ext uri="{FF2B5EF4-FFF2-40B4-BE49-F238E27FC236}">
                <a16:creationId xmlns:a16="http://schemas.microsoft.com/office/drawing/2014/main" id="{9576D8C9-0ACC-09EB-756C-D753557DD8A1}"/>
              </a:ext>
            </a:extLst>
          </p:cNvPr>
          <p:cNvSpPr>
            <a:spLocks noGrp="1"/>
          </p:cNvSpPr>
          <p:nvPr>
            <p:ph idx="1"/>
          </p:nvPr>
        </p:nvSpPr>
        <p:spPr>
          <a:xfrm>
            <a:off x="398241" y="1320501"/>
            <a:ext cx="8354994" cy="2445606"/>
          </a:xfrm>
        </p:spPr>
        <p:txBody>
          <a:bodyPr/>
          <a:lstStyle/>
          <a:p>
            <a:pPr marL="342900" indent="-342900" algn="just">
              <a:lnSpc>
                <a:spcPct val="100000"/>
              </a:lnSpc>
              <a:spcAft>
                <a:spcPct val="0"/>
              </a:spcAft>
              <a:buClr>
                <a:schemeClr val="bg1"/>
              </a:buClr>
              <a:buSzPct val="60000"/>
              <a:buFontTx/>
              <a:buChar char="►"/>
              <a:tabLst>
                <a:tab pos="457200" algn="l"/>
              </a:tabLst>
            </a:pPr>
            <a:r>
              <a:rPr lang="fr-FR" sz="1800"/>
              <a:t>Prolongation jusqu’au 31 décembre 2024 de l’exonération d’impôt sur le revenu et de prélèvements sociaux pour les pourboires versés aux salariés en contact avec la clientèle et dont le salaire n’excède pas 1,6 fois le SMIC</a:t>
            </a:r>
          </a:p>
          <a:p>
            <a:pPr marL="342900" indent="-342900" algn="just">
              <a:lnSpc>
                <a:spcPct val="100000"/>
              </a:lnSpc>
              <a:spcAft>
                <a:spcPct val="0"/>
              </a:spcAft>
              <a:buClr>
                <a:schemeClr val="bg1"/>
              </a:buClr>
              <a:buSzPct val="60000"/>
              <a:buFontTx/>
              <a:buChar char="►"/>
              <a:tabLst>
                <a:tab pos="457200" algn="l"/>
              </a:tabLst>
            </a:pPr>
            <a:endParaRPr lang="fr-FR" sz="1800"/>
          </a:p>
          <a:p>
            <a:pPr marL="342900" indent="-342900" algn="just">
              <a:lnSpc>
                <a:spcPct val="100000"/>
              </a:lnSpc>
              <a:spcAft>
                <a:spcPct val="0"/>
              </a:spcAft>
              <a:buClr>
                <a:schemeClr val="bg1"/>
              </a:buClr>
              <a:buSzPct val="60000"/>
              <a:buFontTx/>
              <a:buChar char="►"/>
              <a:tabLst>
                <a:tab pos="457200" algn="l"/>
              </a:tabLst>
            </a:pPr>
            <a:endParaRPr lang="fr-FR" sz="1800"/>
          </a:p>
          <a:p>
            <a:pPr marL="342900" indent="-342900" algn="just">
              <a:lnSpc>
                <a:spcPct val="100000"/>
              </a:lnSpc>
              <a:spcAft>
                <a:spcPct val="0"/>
              </a:spcAft>
              <a:buClr>
                <a:schemeClr val="bg1"/>
              </a:buClr>
              <a:buSzPct val="60000"/>
              <a:buFontTx/>
              <a:buChar char="►"/>
              <a:tabLst>
                <a:tab pos="457200" algn="l"/>
              </a:tabLst>
            </a:pPr>
            <a:endParaRPr lang="fr-FR" sz="1800"/>
          </a:p>
          <a:p>
            <a:pPr marL="342900" indent="-342900" algn="just">
              <a:lnSpc>
                <a:spcPct val="100000"/>
              </a:lnSpc>
              <a:spcAft>
                <a:spcPct val="0"/>
              </a:spcAft>
              <a:buClr>
                <a:schemeClr val="bg1"/>
              </a:buClr>
              <a:buSzPct val="60000"/>
              <a:buFontTx/>
              <a:buChar char="►"/>
              <a:tabLst>
                <a:tab pos="457200" algn="l"/>
              </a:tabLst>
            </a:pPr>
            <a:r>
              <a:rPr lang="fr-FR" sz="1800"/>
              <a:t>Prolongation jusqu’au 31 décembre 2027 de la réduction d’impôt sur les bénéfices pour mise à disposition d’une flotte de vélos</a:t>
            </a:r>
          </a:p>
          <a:p>
            <a:endParaRPr lang="fr-FR" sz="1100">
              <a:effectLst/>
              <a:highlight>
                <a:srgbClr val="FFFF00"/>
              </a:highlight>
              <a:latin typeface="Calibri" panose="020F0502020204030204" pitchFamily="34" charset="0"/>
              <a:ea typeface="Calibri" panose="020F0502020204030204" pitchFamily="34" charset="0"/>
            </a:endParaRPr>
          </a:p>
        </p:txBody>
      </p:sp>
      <p:pic>
        <p:nvPicPr>
          <p:cNvPr id="4" name="Image 3">
            <a:extLst>
              <a:ext uri="{FF2B5EF4-FFF2-40B4-BE49-F238E27FC236}">
                <a16:creationId xmlns:a16="http://schemas.microsoft.com/office/drawing/2014/main" id="{79B9638E-A6B1-297A-9620-9C7C70AE036A}"/>
              </a:ext>
            </a:extLst>
          </p:cNvPr>
          <p:cNvPicPr>
            <a:picLocks noChangeAspect="1"/>
          </p:cNvPicPr>
          <p:nvPr/>
        </p:nvPicPr>
        <p:blipFill>
          <a:blip r:embed="rId3"/>
          <a:stretch>
            <a:fillRect/>
          </a:stretch>
        </p:blipFill>
        <p:spPr>
          <a:xfrm>
            <a:off x="7752675" y="1997849"/>
            <a:ext cx="837719" cy="837719"/>
          </a:xfrm>
          <a:prstGeom prst="rect">
            <a:avLst/>
          </a:prstGeom>
        </p:spPr>
      </p:pic>
      <p:pic>
        <p:nvPicPr>
          <p:cNvPr id="7" name="Image 6">
            <a:extLst>
              <a:ext uri="{FF2B5EF4-FFF2-40B4-BE49-F238E27FC236}">
                <a16:creationId xmlns:a16="http://schemas.microsoft.com/office/drawing/2014/main" id="{7237530A-273B-0683-A3A4-1553535D9449}"/>
              </a:ext>
            </a:extLst>
          </p:cNvPr>
          <p:cNvPicPr>
            <a:picLocks noChangeAspect="1"/>
          </p:cNvPicPr>
          <p:nvPr/>
        </p:nvPicPr>
        <p:blipFill>
          <a:blip r:embed="rId4"/>
          <a:stretch>
            <a:fillRect/>
          </a:stretch>
        </p:blipFill>
        <p:spPr>
          <a:xfrm>
            <a:off x="7644173" y="3334393"/>
            <a:ext cx="1109062" cy="1109062"/>
          </a:xfrm>
          <a:prstGeom prst="rect">
            <a:avLst/>
          </a:prstGeom>
        </p:spPr>
      </p:pic>
    </p:spTree>
    <p:extLst>
      <p:ext uri="{BB962C8B-B14F-4D97-AF65-F5344CB8AC3E}">
        <p14:creationId xmlns:p14="http://schemas.microsoft.com/office/powerpoint/2010/main" val="368851355"/>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D45AB8-0151-2208-49A7-99E0FC892ECC}"/>
              </a:ext>
            </a:extLst>
          </p:cNvPr>
          <p:cNvSpPr>
            <a:spLocks noGrp="1"/>
          </p:cNvSpPr>
          <p:nvPr>
            <p:ph type="title"/>
          </p:nvPr>
        </p:nvSpPr>
        <p:spPr>
          <a:xfrm>
            <a:off x="398242" y="360619"/>
            <a:ext cx="7886700" cy="359073"/>
          </a:xfrm>
        </p:spPr>
        <p:txBody>
          <a:bodyPr/>
          <a:lstStyle/>
          <a:p>
            <a:r>
              <a:rPr lang="fr-FR" sz="2800"/>
              <a:t>Prorogation de plusieurs dispositifs zonés</a:t>
            </a:r>
          </a:p>
        </p:txBody>
      </p:sp>
      <p:sp>
        <p:nvSpPr>
          <p:cNvPr id="5" name="Espace réservé du numéro de diapositive 4">
            <a:extLst>
              <a:ext uri="{FF2B5EF4-FFF2-40B4-BE49-F238E27FC236}">
                <a16:creationId xmlns:a16="http://schemas.microsoft.com/office/drawing/2014/main" id="{6B0BF257-BE30-2B53-219D-A5976B38AB3F}"/>
              </a:ext>
            </a:extLst>
          </p:cNvPr>
          <p:cNvSpPr>
            <a:spLocks noGrp="1"/>
          </p:cNvSpPr>
          <p:nvPr>
            <p:ph type="sldNum" sz="quarter" idx="4"/>
          </p:nvPr>
        </p:nvSpPr>
        <p:spPr/>
        <p:txBody>
          <a:bodyPr/>
          <a:lstStyle/>
          <a:p>
            <a:fld id="{BDE2D64B-104A-0D49-AC01-3995F14CC673}" type="slidenum">
              <a:rPr lang="fr-FR" smtClean="0"/>
              <a:t>24</a:t>
            </a:fld>
            <a:endParaRPr lang="fr-FR"/>
          </a:p>
        </p:txBody>
      </p:sp>
      <p:sp>
        <p:nvSpPr>
          <p:cNvPr id="8" name="Rectangle 7">
            <a:extLst>
              <a:ext uri="{FF2B5EF4-FFF2-40B4-BE49-F238E27FC236}">
                <a16:creationId xmlns:a16="http://schemas.microsoft.com/office/drawing/2014/main" id="{CF2BD7B2-7222-7C4A-364D-1F2C0396D215}"/>
              </a:ext>
            </a:extLst>
          </p:cNvPr>
          <p:cNvSpPr/>
          <p:nvPr/>
        </p:nvSpPr>
        <p:spPr>
          <a:xfrm>
            <a:off x="954703" y="1074870"/>
            <a:ext cx="3386889" cy="1581547"/>
          </a:xfrm>
          <a:prstGeom prst="rect">
            <a:avLst/>
          </a:prstGeom>
          <a:solidFill>
            <a:srgbClr val="FFFFF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rgbClr val="E4002C"/>
                </a:solidFill>
                <a:latin typeface="Calibri"/>
                <a:ea typeface="+mn-ea"/>
                <a:cs typeface="+mn-cs"/>
              </a:defRPr>
            </a:lvl1pPr>
            <a:lvl2pPr marL="457200" algn="l" defTabSz="457200" rtl="0" eaLnBrk="1" latinLnBrk="0" hangingPunct="1">
              <a:defRPr sz="1800" kern="1200">
                <a:solidFill>
                  <a:srgbClr val="E4002C"/>
                </a:solidFill>
                <a:latin typeface="Calibri"/>
                <a:ea typeface="+mn-ea"/>
                <a:cs typeface="+mn-cs"/>
              </a:defRPr>
            </a:lvl2pPr>
            <a:lvl3pPr marL="914400" algn="l" defTabSz="457200" rtl="0" eaLnBrk="1" latinLnBrk="0" hangingPunct="1">
              <a:defRPr sz="1800" kern="1200">
                <a:solidFill>
                  <a:srgbClr val="E4002C"/>
                </a:solidFill>
                <a:latin typeface="Calibri"/>
                <a:ea typeface="+mn-ea"/>
                <a:cs typeface="+mn-cs"/>
              </a:defRPr>
            </a:lvl3pPr>
            <a:lvl4pPr marL="1371600" algn="l" defTabSz="457200" rtl="0" eaLnBrk="1" latinLnBrk="0" hangingPunct="1">
              <a:defRPr sz="1800" kern="1200">
                <a:solidFill>
                  <a:srgbClr val="E4002C"/>
                </a:solidFill>
                <a:latin typeface="Calibri"/>
                <a:ea typeface="+mn-ea"/>
                <a:cs typeface="+mn-cs"/>
              </a:defRPr>
            </a:lvl4pPr>
            <a:lvl5pPr marL="1828800" algn="l" defTabSz="457200" rtl="0" eaLnBrk="1" latinLnBrk="0" hangingPunct="1">
              <a:defRPr sz="1800" kern="1200">
                <a:solidFill>
                  <a:srgbClr val="E4002C"/>
                </a:solidFill>
                <a:latin typeface="Calibri"/>
                <a:ea typeface="+mn-ea"/>
                <a:cs typeface="+mn-cs"/>
              </a:defRPr>
            </a:lvl5pPr>
            <a:lvl6pPr marL="2286000" algn="l" defTabSz="457200" rtl="0" eaLnBrk="1" latinLnBrk="0" hangingPunct="1">
              <a:defRPr sz="1800" kern="1200">
                <a:solidFill>
                  <a:srgbClr val="E4002C"/>
                </a:solidFill>
                <a:latin typeface="Calibri"/>
                <a:ea typeface="+mn-ea"/>
                <a:cs typeface="+mn-cs"/>
              </a:defRPr>
            </a:lvl6pPr>
            <a:lvl7pPr marL="2743200" algn="l" defTabSz="457200" rtl="0" eaLnBrk="1" latinLnBrk="0" hangingPunct="1">
              <a:defRPr sz="1800" kern="1200">
                <a:solidFill>
                  <a:srgbClr val="E4002C"/>
                </a:solidFill>
                <a:latin typeface="Calibri"/>
                <a:ea typeface="+mn-ea"/>
                <a:cs typeface="+mn-cs"/>
              </a:defRPr>
            </a:lvl7pPr>
            <a:lvl8pPr marL="3200400" algn="l" defTabSz="457200" rtl="0" eaLnBrk="1" latinLnBrk="0" hangingPunct="1">
              <a:defRPr sz="1800" kern="1200">
                <a:solidFill>
                  <a:srgbClr val="E4002C"/>
                </a:solidFill>
                <a:latin typeface="Calibri"/>
                <a:ea typeface="+mn-ea"/>
                <a:cs typeface="+mn-cs"/>
              </a:defRPr>
            </a:lvl8pPr>
            <a:lvl9pPr marL="3657600" algn="l" defTabSz="457200" rtl="0" eaLnBrk="1" latinLnBrk="0" hangingPunct="1">
              <a:defRPr sz="1800" kern="1200">
                <a:solidFill>
                  <a:srgbClr val="E4002C"/>
                </a:solidFill>
                <a:latin typeface="Calibri"/>
                <a:ea typeface="+mn-ea"/>
                <a:cs typeface="+mn-cs"/>
              </a:defRPr>
            </a:lvl9pPr>
          </a:lstStyle>
          <a:p>
            <a:pPr algn="ctr"/>
            <a:r>
              <a:rPr lang="fr-FR" sz="1600">
                <a:solidFill>
                  <a:schemeClr val="bg1"/>
                </a:solidFill>
                <a:latin typeface="Franklin Gothic Book" panose="020B0503020102020204" pitchFamily="34" charset="0"/>
              </a:rPr>
              <a:t>Exonération d’impôts sur les bénéfices, de CFE et de TFPB dans les : </a:t>
            </a:r>
            <a:r>
              <a:rPr lang="fr-FR" sz="1600" b="1">
                <a:solidFill>
                  <a:schemeClr val="bg1"/>
                </a:solidFill>
                <a:latin typeface="Franklin Gothic Book" panose="020B0503020102020204" pitchFamily="34" charset="0"/>
              </a:rPr>
              <a:t>ZRR </a:t>
            </a:r>
            <a:r>
              <a:rPr lang="fr-FR" sz="1100">
                <a:solidFill>
                  <a:schemeClr val="bg1"/>
                </a:solidFill>
                <a:latin typeface="Franklin Gothic Book" panose="020B0503020102020204" pitchFamily="34" charset="0"/>
              </a:rPr>
              <a:t>(zone de revitalisation rurale), </a:t>
            </a:r>
            <a:r>
              <a:rPr lang="fr-FR" sz="1600" b="1">
                <a:solidFill>
                  <a:schemeClr val="bg1"/>
                </a:solidFill>
                <a:latin typeface="Franklin Gothic Book" panose="020B0503020102020204" pitchFamily="34" charset="0"/>
              </a:rPr>
              <a:t>BER</a:t>
            </a:r>
            <a:r>
              <a:rPr lang="fr-FR" sz="1600">
                <a:solidFill>
                  <a:schemeClr val="bg1"/>
                </a:solidFill>
                <a:latin typeface="Franklin Gothic Book" panose="020B0503020102020204" pitchFamily="34" charset="0"/>
              </a:rPr>
              <a:t> </a:t>
            </a:r>
            <a:r>
              <a:rPr lang="fr-FR" sz="1100">
                <a:solidFill>
                  <a:schemeClr val="bg1"/>
                </a:solidFill>
                <a:latin typeface="Franklin Gothic Book" panose="020B0503020102020204" pitchFamily="34" charset="0"/>
              </a:rPr>
              <a:t>(bassins d’emplois à redynamiser), </a:t>
            </a:r>
            <a:r>
              <a:rPr lang="fr-FR" sz="1600" b="1" err="1">
                <a:solidFill>
                  <a:schemeClr val="bg1"/>
                </a:solidFill>
                <a:latin typeface="Franklin Gothic Book" panose="020B0503020102020204" pitchFamily="34" charset="0"/>
              </a:rPr>
              <a:t>Zorcomir</a:t>
            </a:r>
            <a:r>
              <a:rPr lang="fr-FR" sz="1600">
                <a:solidFill>
                  <a:schemeClr val="bg1"/>
                </a:solidFill>
                <a:latin typeface="Franklin Gothic Book" panose="020B0503020102020204" pitchFamily="34" charset="0"/>
              </a:rPr>
              <a:t> </a:t>
            </a:r>
            <a:r>
              <a:rPr lang="fr-FR" sz="1100">
                <a:solidFill>
                  <a:schemeClr val="bg1"/>
                </a:solidFill>
                <a:latin typeface="Franklin Gothic Book" panose="020B0503020102020204" pitchFamily="34" charset="0"/>
              </a:rPr>
              <a:t>(zones de revitalisation des commerces en milieu rural)</a:t>
            </a:r>
          </a:p>
        </p:txBody>
      </p:sp>
      <p:sp>
        <p:nvSpPr>
          <p:cNvPr id="13" name="Rectangle 12">
            <a:extLst>
              <a:ext uri="{FF2B5EF4-FFF2-40B4-BE49-F238E27FC236}">
                <a16:creationId xmlns:a16="http://schemas.microsoft.com/office/drawing/2014/main" id="{A11185BF-0856-FAAF-1873-11BCC8344DB8}"/>
              </a:ext>
            </a:extLst>
          </p:cNvPr>
          <p:cNvSpPr/>
          <p:nvPr/>
        </p:nvSpPr>
        <p:spPr>
          <a:xfrm>
            <a:off x="1681495" y="960570"/>
            <a:ext cx="1933303" cy="228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rgbClr val="E4002C"/>
                </a:solidFill>
                <a:latin typeface="Calibri"/>
                <a:ea typeface="+mn-ea"/>
                <a:cs typeface="+mn-cs"/>
              </a:defRPr>
            </a:lvl1pPr>
            <a:lvl2pPr marL="457200" algn="l" defTabSz="457200" rtl="0" eaLnBrk="1" latinLnBrk="0" hangingPunct="1">
              <a:defRPr sz="1800" kern="1200">
                <a:solidFill>
                  <a:srgbClr val="E4002C"/>
                </a:solidFill>
                <a:latin typeface="Calibri"/>
                <a:ea typeface="+mn-ea"/>
                <a:cs typeface="+mn-cs"/>
              </a:defRPr>
            </a:lvl2pPr>
            <a:lvl3pPr marL="914400" algn="l" defTabSz="457200" rtl="0" eaLnBrk="1" latinLnBrk="0" hangingPunct="1">
              <a:defRPr sz="1800" kern="1200">
                <a:solidFill>
                  <a:srgbClr val="E4002C"/>
                </a:solidFill>
                <a:latin typeface="Calibri"/>
                <a:ea typeface="+mn-ea"/>
                <a:cs typeface="+mn-cs"/>
              </a:defRPr>
            </a:lvl3pPr>
            <a:lvl4pPr marL="1371600" algn="l" defTabSz="457200" rtl="0" eaLnBrk="1" latinLnBrk="0" hangingPunct="1">
              <a:defRPr sz="1800" kern="1200">
                <a:solidFill>
                  <a:srgbClr val="E4002C"/>
                </a:solidFill>
                <a:latin typeface="Calibri"/>
                <a:ea typeface="+mn-ea"/>
                <a:cs typeface="+mn-cs"/>
              </a:defRPr>
            </a:lvl4pPr>
            <a:lvl5pPr marL="1828800" algn="l" defTabSz="457200" rtl="0" eaLnBrk="1" latinLnBrk="0" hangingPunct="1">
              <a:defRPr sz="1800" kern="1200">
                <a:solidFill>
                  <a:srgbClr val="E4002C"/>
                </a:solidFill>
                <a:latin typeface="Calibri"/>
                <a:ea typeface="+mn-ea"/>
                <a:cs typeface="+mn-cs"/>
              </a:defRPr>
            </a:lvl5pPr>
            <a:lvl6pPr marL="2286000" algn="l" defTabSz="457200" rtl="0" eaLnBrk="1" latinLnBrk="0" hangingPunct="1">
              <a:defRPr sz="1800" kern="1200">
                <a:solidFill>
                  <a:srgbClr val="E4002C"/>
                </a:solidFill>
                <a:latin typeface="Calibri"/>
                <a:ea typeface="+mn-ea"/>
                <a:cs typeface="+mn-cs"/>
              </a:defRPr>
            </a:lvl6pPr>
            <a:lvl7pPr marL="2743200" algn="l" defTabSz="457200" rtl="0" eaLnBrk="1" latinLnBrk="0" hangingPunct="1">
              <a:defRPr sz="1800" kern="1200">
                <a:solidFill>
                  <a:srgbClr val="E4002C"/>
                </a:solidFill>
                <a:latin typeface="Calibri"/>
                <a:ea typeface="+mn-ea"/>
                <a:cs typeface="+mn-cs"/>
              </a:defRPr>
            </a:lvl7pPr>
            <a:lvl8pPr marL="3200400" algn="l" defTabSz="457200" rtl="0" eaLnBrk="1" latinLnBrk="0" hangingPunct="1">
              <a:defRPr sz="1800" kern="1200">
                <a:solidFill>
                  <a:srgbClr val="E4002C"/>
                </a:solidFill>
                <a:latin typeface="Calibri"/>
                <a:ea typeface="+mn-ea"/>
                <a:cs typeface="+mn-cs"/>
              </a:defRPr>
            </a:lvl8pPr>
            <a:lvl9pPr marL="3657600" algn="l" defTabSz="457200" rtl="0" eaLnBrk="1" latinLnBrk="0" hangingPunct="1">
              <a:defRPr sz="1800" kern="1200">
                <a:solidFill>
                  <a:srgbClr val="E4002C"/>
                </a:solidFill>
                <a:latin typeface="Calibri"/>
                <a:ea typeface="+mn-ea"/>
                <a:cs typeface="+mn-cs"/>
              </a:defRPr>
            </a:lvl9pPr>
          </a:lstStyle>
          <a:p>
            <a:pPr algn="ctr"/>
            <a:r>
              <a:rPr lang="fr-FR">
                <a:solidFill>
                  <a:srgbClr val="FFFFFF"/>
                </a:solidFill>
              </a:rPr>
              <a:t>30 juin 2024</a:t>
            </a:r>
          </a:p>
        </p:txBody>
      </p:sp>
      <p:grpSp>
        <p:nvGrpSpPr>
          <p:cNvPr id="16" name="Groupe 15">
            <a:extLst>
              <a:ext uri="{FF2B5EF4-FFF2-40B4-BE49-F238E27FC236}">
                <a16:creationId xmlns:a16="http://schemas.microsoft.com/office/drawing/2014/main" id="{699E8A95-E41C-9375-2581-C21280B86A33}"/>
              </a:ext>
            </a:extLst>
          </p:cNvPr>
          <p:cNvGrpSpPr/>
          <p:nvPr/>
        </p:nvGrpSpPr>
        <p:grpSpPr>
          <a:xfrm>
            <a:off x="4802408" y="960570"/>
            <a:ext cx="3386889" cy="1695847"/>
            <a:chOff x="5626851" y="1666676"/>
            <a:chExt cx="3386889" cy="1695847"/>
          </a:xfrm>
        </p:grpSpPr>
        <p:sp>
          <p:nvSpPr>
            <p:cNvPr id="14" name="Rectangle 13">
              <a:extLst>
                <a:ext uri="{FF2B5EF4-FFF2-40B4-BE49-F238E27FC236}">
                  <a16:creationId xmlns:a16="http://schemas.microsoft.com/office/drawing/2014/main" id="{F4A805FB-A660-0D67-71A0-B5B10CF75FDC}"/>
                </a:ext>
              </a:extLst>
            </p:cNvPr>
            <p:cNvSpPr/>
            <p:nvPr/>
          </p:nvSpPr>
          <p:spPr>
            <a:xfrm>
              <a:off x="5626851" y="1780976"/>
              <a:ext cx="3386889" cy="1581547"/>
            </a:xfrm>
            <a:prstGeom prst="rect">
              <a:avLst/>
            </a:prstGeom>
            <a:solidFill>
              <a:srgbClr val="FFFFF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rgbClr val="E4002C"/>
                  </a:solidFill>
                  <a:latin typeface="Calibri"/>
                  <a:ea typeface="+mn-ea"/>
                  <a:cs typeface="+mn-cs"/>
                </a:defRPr>
              </a:lvl1pPr>
              <a:lvl2pPr marL="457200" algn="l" defTabSz="457200" rtl="0" eaLnBrk="1" latinLnBrk="0" hangingPunct="1">
                <a:defRPr sz="1800" kern="1200">
                  <a:solidFill>
                    <a:srgbClr val="E4002C"/>
                  </a:solidFill>
                  <a:latin typeface="Calibri"/>
                  <a:ea typeface="+mn-ea"/>
                  <a:cs typeface="+mn-cs"/>
                </a:defRPr>
              </a:lvl2pPr>
              <a:lvl3pPr marL="914400" algn="l" defTabSz="457200" rtl="0" eaLnBrk="1" latinLnBrk="0" hangingPunct="1">
                <a:defRPr sz="1800" kern="1200">
                  <a:solidFill>
                    <a:srgbClr val="E4002C"/>
                  </a:solidFill>
                  <a:latin typeface="Calibri"/>
                  <a:ea typeface="+mn-ea"/>
                  <a:cs typeface="+mn-cs"/>
                </a:defRPr>
              </a:lvl3pPr>
              <a:lvl4pPr marL="1371600" algn="l" defTabSz="457200" rtl="0" eaLnBrk="1" latinLnBrk="0" hangingPunct="1">
                <a:defRPr sz="1800" kern="1200">
                  <a:solidFill>
                    <a:srgbClr val="E4002C"/>
                  </a:solidFill>
                  <a:latin typeface="Calibri"/>
                  <a:ea typeface="+mn-ea"/>
                  <a:cs typeface="+mn-cs"/>
                </a:defRPr>
              </a:lvl4pPr>
              <a:lvl5pPr marL="1828800" algn="l" defTabSz="457200" rtl="0" eaLnBrk="1" latinLnBrk="0" hangingPunct="1">
                <a:defRPr sz="1800" kern="1200">
                  <a:solidFill>
                    <a:srgbClr val="E4002C"/>
                  </a:solidFill>
                  <a:latin typeface="Calibri"/>
                  <a:ea typeface="+mn-ea"/>
                  <a:cs typeface="+mn-cs"/>
                </a:defRPr>
              </a:lvl5pPr>
              <a:lvl6pPr marL="2286000" algn="l" defTabSz="457200" rtl="0" eaLnBrk="1" latinLnBrk="0" hangingPunct="1">
                <a:defRPr sz="1800" kern="1200">
                  <a:solidFill>
                    <a:srgbClr val="E4002C"/>
                  </a:solidFill>
                  <a:latin typeface="Calibri"/>
                  <a:ea typeface="+mn-ea"/>
                  <a:cs typeface="+mn-cs"/>
                </a:defRPr>
              </a:lvl6pPr>
              <a:lvl7pPr marL="2743200" algn="l" defTabSz="457200" rtl="0" eaLnBrk="1" latinLnBrk="0" hangingPunct="1">
                <a:defRPr sz="1800" kern="1200">
                  <a:solidFill>
                    <a:srgbClr val="E4002C"/>
                  </a:solidFill>
                  <a:latin typeface="Calibri"/>
                  <a:ea typeface="+mn-ea"/>
                  <a:cs typeface="+mn-cs"/>
                </a:defRPr>
              </a:lvl7pPr>
              <a:lvl8pPr marL="3200400" algn="l" defTabSz="457200" rtl="0" eaLnBrk="1" latinLnBrk="0" hangingPunct="1">
                <a:defRPr sz="1800" kern="1200">
                  <a:solidFill>
                    <a:srgbClr val="E4002C"/>
                  </a:solidFill>
                  <a:latin typeface="Calibri"/>
                  <a:ea typeface="+mn-ea"/>
                  <a:cs typeface="+mn-cs"/>
                </a:defRPr>
              </a:lvl8pPr>
              <a:lvl9pPr marL="3657600" algn="l" defTabSz="457200" rtl="0" eaLnBrk="1" latinLnBrk="0" hangingPunct="1">
                <a:defRPr sz="1800" kern="1200">
                  <a:solidFill>
                    <a:srgbClr val="E4002C"/>
                  </a:solidFill>
                  <a:latin typeface="Calibri"/>
                  <a:ea typeface="+mn-ea"/>
                  <a:cs typeface="+mn-cs"/>
                </a:defRPr>
              </a:lvl9pPr>
            </a:lstStyle>
            <a:p>
              <a:pPr algn="ctr"/>
              <a:r>
                <a:rPr lang="fr-FR" sz="1600">
                  <a:solidFill>
                    <a:schemeClr val="tx1"/>
                  </a:solidFill>
                  <a:latin typeface="Franklin Gothic Book" panose="020B0503020102020204" pitchFamily="34" charset="0"/>
                </a:rPr>
                <a:t>Exonération d’impôts sur les bénéfices, de CFE et de TFPB dans les : ZFU-TE </a:t>
              </a:r>
              <a:r>
                <a:rPr lang="fr-FR" sz="1100">
                  <a:solidFill>
                    <a:schemeClr val="tx1"/>
                  </a:solidFill>
                  <a:latin typeface="Franklin Gothic Book" panose="020B0503020102020204" pitchFamily="34" charset="0"/>
                </a:rPr>
                <a:t>(Zone franche urbaine territoire entrepreneur), </a:t>
              </a:r>
              <a:r>
                <a:rPr lang="fr-FR" sz="1600">
                  <a:solidFill>
                    <a:schemeClr val="tx1"/>
                  </a:solidFill>
                  <a:latin typeface="Franklin Gothic Book" panose="020B0503020102020204" pitchFamily="34" charset="0"/>
                </a:rPr>
                <a:t>QPPV </a:t>
              </a:r>
              <a:r>
                <a:rPr lang="fr-FR" sz="1100">
                  <a:solidFill>
                    <a:schemeClr val="tx1"/>
                  </a:solidFill>
                  <a:latin typeface="Franklin Gothic Book" panose="020B0503020102020204" pitchFamily="34" charset="0"/>
                </a:rPr>
                <a:t>(quartiers prioritaires de la politique de la ville)</a:t>
              </a:r>
            </a:p>
          </p:txBody>
        </p:sp>
        <p:sp>
          <p:nvSpPr>
            <p:cNvPr id="15" name="Rectangle 14">
              <a:extLst>
                <a:ext uri="{FF2B5EF4-FFF2-40B4-BE49-F238E27FC236}">
                  <a16:creationId xmlns:a16="http://schemas.microsoft.com/office/drawing/2014/main" id="{0C283104-B3BC-1330-42E1-334EDC912ED6}"/>
                </a:ext>
              </a:extLst>
            </p:cNvPr>
            <p:cNvSpPr/>
            <p:nvPr/>
          </p:nvSpPr>
          <p:spPr>
            <a:xfrm>
              <a:off x="6353643" y="1666676"/>
              <a:ext cx="1933303" cy="2286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rgbClr val="E4002C"/>
                  </a:solidFill>
                  <a:latin typeface="Calibri"/>
                  <a:ea typeface="+mn-ea"/>
                  <a:cs typeface="+mn-cs"/>
                </a:defRPr>
              </a:lvl1pPr>
              <a:lvl2pPr marL="457200" algn="l" defTabSz="457200" rtl="0" eaLnBrk="1" latinLnBrk="0" hangingPunct="1">
                <a:defRPr sz="1800" kern="1200">
                  <a:solidFill>
                    <a:srgbClr val="E4002C"/>
                  </a:solidFill>
                  <a:latin typeface="Calibri"/>
                  <a:ea typeface="+mn-ea"/>
                  <a:cs typeface="+mn-cs"/>
                </a:defRPr>
              </a:lvl2pPr>
              <a:lvl3pPr marL="914400" algn="l" defTabSz="457200" rtl="0" eaLnBrk="1" latinLnBrk="0" hangingPunct="1">
                <a:defRPr sz="1800" kern="1200">
                  <a:solidFill>
                    <a:srgbClr val="E4002C"/>
                  </a:solidFill>
                  <a:latin typeface="Calibri"/>
                  <a:ea typeface="+mn-ea"/>
                  <a:cs typeface="+mn-cs"/>
                </a:defRPr>
              </a:lvl3pPr>
              <a:lvl4pPr marL="1371600" algn="l" defTabSz="457200" rtl="0" eaLnBrk="1" latinLnBrk="0" hangingPunct="1">
                <a:defRPr sz="1800" kern="1200">
                  <a:solidFill>
                    <a:srgbClr val="E4002C"/>
                  </a:solidFill>
                  <a:latin typeface="Calibri"/>
                  <a:ea typeface="+mn-ea"/>
                  <a:cs typeface="+mn-cs"/>
                </a:defRPr>
              </a:lvl4pPr>
              <a:lvl5pPr marL="1828800" algn="l" defTabSz="457200" rtl="0" eaLnBrk="1" latinLnBrk="0" hangingPunct="1">
                <a:defRPr sz="1800" kern="1200">
                  <a:solidFill>
                    <a:srgbClr val="E4002C"/>
                  </a:solidFill>
                  <a:latin typeface="Calibri"/>
                  <a:ea typeface="+mn-ea"/>
                  <a:cs typeface="+mn-cs"/>
                </a:defRPr>
              </a:lvl5pPr>
              <a:lvl6pPr marL="2286000" algn="l" defTabSz="457200" rtl="0" eaLnBrk="1" latinLnBrk="0" hangingPunct="1">
                <a:defRPr sz="1800" kern="1200">
                  <a:solidFill>
                    <a:srgbClr val="E4002C"/>
                  </a:solidFill>
                  <a:latin typeface="Calibri"/>
                  <a:ea typeface="+mn-ea"/>
                  <a:cs typeface="+mn-cs"/>
                </a:defRPr>
              </a:lvl6pPr>
              <a:lvl7pPr marL="2743200" algn="l" defTabSz="457200" rtl="0" eaLnBrk="1" latinLnBrk="0" hangingPunct="1">
                <a:defRPr sz="1800" kern="1200">
                  <a:solidFill>
                    <a:srgbClr val="E4002C"/>
                  </a:solidFill>
                  <a:latin typeface="Calibri"/>
                  <a:ea typeface="+mn-ea"/>
                  <a:cs typeface="+mn-cs"/>
                </a:defRPr>
              </a:lvl7pPr>
              <a:lvl8pPr marL="3200400" algn="l" defTabSz="457200" rtl="0" eaLnBrk="1" latinLnBrk="0" hangingPunct="1">
                <a:defRPr sz="1800" kern="1200">
                  <a:solidFill>
                    <a:srgbClr val="E4002C"/>
                  </a:solidFill>
                  <a:latin typeface="Calibri"/>
                  <a:ea typeface="+mn-ea"/>
                  <a:cs typeface="+mn-cs"/>
                </a:defRPr>
              </a:lvl8pPr>
              <a:lvl9pPr marL="3657600" algn="l" defTabSz="457200" rtl="0" eaLnBrk="1" latinLnBrk="0" hangingPunct="1">
                <a:defRPr sz="1800" kern="1200">
                  <a:solidFill>
                    <a:srgbClr val="E4002C"/>
                  </a:solidFill>
                  <a:latin typeface="Calibri"/>
                  <a:ea typeface="+mn-ea"/>
                  <a:cs typeface="+mn-cs"/>
                </a:defRPr>
              </a:lvl9pPr>
            </a:lstStyle>
            <a:p>
              <a:pPr algn="ctr"/>
              <a:r>
                <a:rPr lang="fr-FR">
                  <a:solidFill>
                    <a:srgbClr val="FFFFFF"/>
                  </a:solidFill>
                </a:rPr>
                <a:t>31 décembre 2024</a:t>
              </a:r>
            </a:p>
          </p:txBody>
        </p:sp>
      </p:grpSp>
      <p:grpSp>
        <p:nvGrpSpPr>
          <p:cNvPr id="19" name="Groupe 18">
            <a:extLst>
              <a:ext uri="{FF2B5EF4-FFF2-40B4-BE49-F238E27FC236}">
                <a16:creationId xmlns:a16="http://schemas.microsoft.com/office/drawing/2014/main" id="{D7116893-B9A2-EF30-A58E-8E868DFB2A5E}"/>
              </a:ext>
            </a:extLst>
          </p:cNvPr>
          <p:cNvGrpSpPr/>
          <p:nvPr/>
        </p:nvGrpSpPr>
        <p:grpSpPr>
          <a:xfrm>
            <a:off x="954703" y="2816813"/>
            <a:ext cx="3386889" cy="1695847"/>
            <a:chOff x="5626851" y="1666676"/>
            <a:chExt cx="3386889" cy="1695847"/>
          </a:xfrm>
        </p:grpSpPr>
        <p:sp>
          <p:nvSpPr>
            <p:cNvPr id="20" name="Rectangle 19">
              <a:extLst>
                <a:ext uri="{FF2B5EF4-FFF2-40B4-BE49-F238E27FC236}">
                  <a16:creationId xmlns:a16="http://schemas.microsoft.com/office/drawing/2014/main" id="{43649B7C-0F0A-CEA8-0BC3-703BF9C8C433}"/>
                </a:ext>
              </a:extLst>
            </p:cNvPr>
            <p:cNvSpPr/>
            <p:nvPr/>
          </p:nvSpPr>
          <p:spPr>
            <a:xfrm>
              <a:off x="5626851" y="1780976"/>
              <a:ext cx="3386889" cy="1581547"/>
            </a:xfrm>
            <a:prstGeom prst="rect">
              <a:avLst/>
            </a:prstGeom>
            <a:solidFill>
              <a:srgbClr val="FFFFFF"/>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rgbClr val="E4002C"/>
                  </a:solidFill>
                  <a:latin typeface="Calibri"/>
                  <a:ea typeface="+mn-ea"/>
                  <a:cs typeface="+mn-cs"/>
                </a:defRPr>
              </a:lvl1pPr>
              <a:lvl2pPr marL="457200" algn="l" defTabSz="457200" rtl="0" eaLnBrk="1" latinLnBrk="0" hangingPunct="1">
                <a:defRPr sz="1800" kern="1200">
                  <a:solidFill>
                    <a:srgbClr val="E4002C"/>
                  </a:solidFill>
                  <a:latin typeface="Calibri"/>
                  <a:ea typeface="+mn-ea"/>
                  <a:cs typeface="+mn-cs"/>
                </a:defRPr>
              </a:lvl2pPr>
              <a:lvl3pPr marL="914400" algn="l" defTabSz="457200" rtl="0" eaLnBrk="1" latinLnBrk="0" hangingPunct="1">
                <a:defRPr sz="1800" kern="1200">
                  <a:solidFill>
                    <a:srgbClr val="E4002C"/>
                  </a:solidFill>
                  <a:latin typeface="Calibri"/>
                  <a:ea typeface="+mn-ea"/>
                  <a:cs typeface="+mn-cs"/>
                </a:defRPr>
              </a:lvl3pPr>
              <a:lvl4pPr marL="1371600" algn="l" defTabSz="457200" rtl="0" eaLnBrk="1" latinLnBrk="0" hangingPunct="1">
                <a:defRPr sz="1800" kern="1200">
                  <a:solidFill>
                    <a:srgbClr val="E4002C"/>
                  </a:solidFill>
                  <a:latin typeface="Calibri"/>
                  <a:ea typeface="+mn-ea"/>
                  <a:cs typeface="+mn-cs"/>
                </a:defRPr>
              </a:lvl4pPr>
              <a:lvl5pPr marL="1828800" algn="l" defTabSz="457200" rtl="0" eaLnBrk="1" latinLnBrk="0" hangingPunct="1">
                <a:defRPr sz="1800" kern="1200">
                  <a:solidFill>
                    <a:srgbClr val="E4002C"/>
                  </a:solidFill>
                  <a:latin typeface="Calibri"/>
                  <a:ea typeface="+mn-ea"/>
                  <a:cs typeface="+mn-cs"/>
                </a:defRPr>
              </a:lvl5pPr>
              <a:lvl6pPr marL="2286000" algn="l" defTabSz="457200" rtl="0" eaLnBrk="1" latinLnBrk="0" hangingPunct="1">
                <a:defRPr sz="1800" kern="1200">
                  <a:solidFill>
                    <a:srgbClr val="E4002C"/>
                  </a:solidFill>
                  <a:latin typeface="Calibri"/>
                  <a:ea typeface="+mn-ea"/>
                  <a:cs typeface="+mn-cs"/>
                </a:defRPr>
              </a:lvl6pPr>
              <a:lvl7pPr marL="2743200" algn="l" defTabSz="457200" rtl="0" eaLnBrk="1" latinLnBrk="0" hangingPunct="1">
                <a:defRPr sz="1800" kern="1200">
                  <a:solidFill>
                    <a:srgbClr val="E4002C"/>
                  </a:solidFill>
                  <a:latin typeface="Calibri"/>
                  <a:ea typeface="+mn-ea"/>
                  <a:cs typeface="+mn-cs"/>
                </a:defRPr>
              </a:lvl7pPr>
              <a:lvl8pPr marL="3200400" algn="l" defTabSz="457200" rtl="0" eaLnBrk="1" latinLnBrk="0" hangingPunct="1">
                <a:defRPr sz="1800" kern="1200">
                  <a:solidFill>
                    <a:srgbClr val="E4002C"/>
                  </a:solidFill>
                  <a:latin typeface="Calibri"/>
                  <a:ea typeface="+mn-ea"/>
                  <a:cs typeface="+mn-cs"/>
                </a:defRPr>
              </a:lvl8pPr>
              <a:lvl9pPr marL="3657600" algn="l" defTabSz="457200" rtl="0" eaLnBrk="1" latinLnBrk="0" hangingPunct="1">
                <a:defRPr sz="1800" kern="1200">
                  <a:solidFill>
                    <a:srgbClr val="E4002C"/>
                  </a:solidFill>
                  <a:latin typeface="Calibri"/>
                  <a:ea typeface="+mn-ea"/>
                  <a:cs typeface="+mn-cs"/>
                </a:defRPr>
              </a:lvl9pPr>
            </a:lstStyle>
            <a:p>
              <a:pPr algn="ctr"/>
              <a:r>
                <a:rPr lang="fr-FR" sz="1600">
                  <a:solidFill>
                    <a:schemeClr val="accent1"/>
                  </a:solidFill>
                  <a:latin typeface="Franklin Gothic Book" panose="020B0503020102020204" pitchFamily="34" charset="0"/>
                </a:rPr>
                <a:t>Exonération d’impôts sur les bénéfices, de CFE et de TFPB dans les : ZDP </a:t>
              </a:r>
              <a:r>
                <a:rPr lang="fr-FR" sz="1100">
                  <a:solidFill>
                    <a:schemeClr val="accent1"/>
                  </a:solidFill>
                  <a:latin typeface="Franklin Gothic Book" panose="020B0503020102020204" pitchFamily="34" charset="0"/>
                </a:rPr>
                <a:t>(zone de développement prioritaire), </a:t>
              </a:r>
              <a:r>
                <a:rPr lang="fr-FR" sz="1600">
                  <a:solidFill>
                    <a:schemeClr val="accent1"/>
                  </a:solidFill>
                  <a:latin typeface="Franklin Gothic Book" panose="020B0503020102020204" pitchFamily="34" charset="0"/>
                </a:rPr>
                <a:t>BUD </a:t>
              </a:r>
              <a:r>
                <a:rPr lang="fr-FR" sz="1100">
                  <a:solidFill>
                    <a:schemeClr val="accent1"/>
                  </a:solidFill>
                  <a:latin typeface="Franklin Gothic Book" panose="020B0503020102020204" pitchFamily="34" charset="0"/>
                </a:rPr>
                <a:t>(bassins urbains à dynamiser), </a:t>
              </a:r>
              <a:r>
                <a:rPr lang="fr-FR" sz="1600">
                  <a:solidFill>
                    <a:schemeClr val="accent1"/>
                  </a:solidFill>
                  <a:latin typeface="Franklin Gothic Book" panose="020B0503020102020204" pitchFamily="34" charset="0"/>
                </a:rPr>
                <a:t>ZRCV </a:t>
              </a:r>
              <a:r>
                <a:rPr lang="fr-FR" sz="1100">
                  <a:solidFill>
                    <a:schemeClr val="accent1"/>
                  </a:solidFill>
                  <a:latin typeface="Franklin Gothic Book" panose="020B0503020102020204" pitchFamily="34" charset="0"/>
                </a:rPr>
                <a:t>(zones de revitalisation du commerce en centre-ville)</a:t>
              </a:r>
              <a:endParaRPr lang="fr-FR" sz="1600">
                <a:solidFill>
                  <a:schemeClr val="accent1"/>
                </a:solidFill>
                <a:latin typeface="Franklin Gothic Book" panose="020B0503020102020204" pitchFamily="34" charset="0"/>
              </a:endParaRPr>
            </a:p>
          </p:txBody>
        </p:sp>
        <p:sp>
          <p:nvSpPr>
            <p:cNvPr id="21" name="Rectangle 20">
              <a:extLst>
                <a:ext uri="{FF2B5EF4-FFF2-40B4-BE49-F238E27FC236}">
                  <a16:creationId xmlns:a16="http://schemas.microsoft.com/office/drawing/2014/main" id="{C9DB4849-5798-E3BE-46DE-2FE09C2D94E9}"/>
                </a:ext>
              </a:extLst>
            </p:cNvPr>
            <p:cNvSpPr/>
            <p:nvPr/>
          </p:nvSpPr>
          <p:spPr>
            <a:xfrm>
              <a:off x="6353643" y="1666676"/>
              <a:ext cx="1933303" cy="2286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rgbClr val="E4002C"/>
                  </a:solidFill>
                  <a:latin typeface="Calibri"/>
                  <a:ea typeface="+mn-ea"/>
                  <a:cs typeface="+mn-cs"/>
                </a:defRPr>
              </a:lvl1pPr>
              <a:lvl2pPr marL="457200" algn="l" defTabSz="457200" rtl="0" eaLnBrk="1" latinLnBrk="0" hangingPunct="1">
                <a:defRPr sz="1800" kern="1200">
                  <a:solidFill>
                    <a:srgbClr val="E4002C"/>
                  </a:solidFill>
                  <a:latin typeface="Calibri"/>
                  <a:ea typeface="+mn-ea"/>
                  <a:cs typeface="+mn-cs"/>
                </a:defRPr>
              </a:lvl2pPr>
              <a:lvl3pPr marL="914400" algn="l" defTabSz="457200" rtl="0" eaLnBrk="1" latinLnBrk="0" hangingPunct="1">
                <a:defRPr sz="1800" kern="1200">
                  <a:solidFill>
                    <a:srgbClr val="E4002C"/>
                  </a:solidFill>
                  <a:latin typeface="Calibri"/>
                  <a:ea typeface="+mn-ea"/>
                  <a:cs typeface="+mn-cs"/>
                </a:defRPr>
              </a:lvl3pPr>
              <a:lvl4pPr marL="1371600" algn="l" defTabSz="457200" rtl="0" eaLnBrk="1" latinLnBrk="0" hangingPunct="1">
                <a:defRPr sz="1800" kern="1200">
                  <a:solidFill>
                    <a:srgbClr val="E4002C"/>
                  </a:solidFill>
                  <a:latin typeface="Calibri"/>
                  <a:ea typeface="+mn-ea"/>
                  <a:cs typeface="+mn-cs"/>
                </a:defRPr>
              </a:lvl4pPr>
              <a:lvl5pPr marL="1828800" algn="l" defTabSz="457200" rtl="0" eaLnBrk="1" latinLnBrk="0" hangingPunct="1">
                <a:defRPr sz="1800" kern="1200">
                  <a:solidFill>
                    <a:srgbClr val="E4002C"/>
                  </a:solidFill>
                  <a:latin typeface="Calibri"/>
                  <a:ea typeface="+mn-ea"/>
                  <a:cs typeface="+mn-cs"/>
                </a:defRPr>
              </a:lvl5pPr>
              <a:lvl6pPr marL="2286000" algn="l" defTabSz="457200" rtl="0" eaLnBrk="1" latinLnBrk="0" hangingPunct="1">
                <a:defRPr sz="1800" kern="1200">
                  <a:solidFill>
                    <a:srgbClr val="E4002C"/>
                  </a:solidFill>
                  <a:latin typeface="Calibri"/>
                  <a:ea typeface="+mn-ea"/>
                  <a:cs typeface="+mn-cs"/>
                </a:defRPr>
              </a:lvl6pPr>
              <a:lvl7pPr marL="2743200" algn="l" defTabSz="457200" rtl="0" eaLnBrk="1" latinLnBrk="0" hangingPunct="1">
                <a:defRPr sz="1800" kern="1200">
                  <a:solidFill>
                    <a:srgbClr val="E4002C"/>
                  </a:solidFill>
                  <a:latin typeface="Calibri"/>
                  <a:ea typeface="+mn-ea"/>
                  <a:cs typeface="+mn-cs"/>
                </a:defRPr>
              </a:lvl7pPr>
              <a:lvl8pPr marL="3200400" algn="l" defTabSz="457200" rtl="0" eaLnBrk="1" latinLnBrk="0" hangingPunct="1">
                <a:defRPr sz="1800" kern="1200">
                  <a:solidFill>
                    <a:srgbClr val="E4002C"/>
                  </a:solidFill>
                  <a:latin typeface="Calibri"/>
                  <a:ea typeface="+mn-ea"/>
                  <a:cs typeface="+mn-cs"/>
                </a:defRPr>
              </a:lvl8pPr>
              <a:lvl9pPr marL="3657600" algn="l" defTabSz="457200" rtl="0" eaLnBrk="1" latinLnBrk="0" hangingPunct="1">
                <a:defRPr sz="1800" kern="1200">
                  <a:solidFill>
                    <a:srgbClr val="E4002C"/>
                  </a:solidFill>
                  <a:latin typeface="Calibri"/>
                  <a:ea typeface="+mn-ea"/>
                  <a:cs typeface="+mn-cs"/>
                </a:defRPr>
              </a:lvl9pPr>
            </a:lstStyle>
            <a:p>
              <a:pPr algn="ctr"/>
              <a:r>
                <a:rPr lang="fr-FR">
                  <a:solidFill>
                    <a:srgbClr val="FFFFFF"/>
                  </a:solidFill>
                </a:rPr>
                <a:t>31 décembre 2026</a:t>
              </a:r>
            </a:p>
          </p:txBody>
        </p:sp>
      </p:grpSp>
      <p:grpSp>
        <p:nvGrpSpPr>
          <p:cNvPr id="22" name="Groupe 21">
            <a:extLst>
              <a:ext uri="{FF2B5EF4-FFF2-40B4-BE49-F238E27FC236}">
                <a16:creationId xmlns:a16="http://schemas.microsoft.com/office/drawing/2014/main" id="{2332E4A0-9837-6AFA-442D-9CA1C6FBC9EC}"/>
              </a:ext>
            </a:extLst>
          </p:cNvPr>
          <p:cNvGrpSpPr/>
          <p:nvPr/>
        </p:nvGrpSpPr>
        <p:grpSpPr>
          <a:xfrm>
            <a:off x="4802233" y="2816813"/>
            <a:ext cx="3386889" cy="1695847"/>
            <a:chOff x="5626851" y="1666676"/>
            <a:chExt cx="3386889" cy="1695847"/>
          </a:xfrm>
        </p:grpSpPr>
        <p:sp>
          <p:nvSpPr>
            <p:cNvPr id="23" name="Rectangle 22">
              <a:extLst>
                <a:ext uri="{FF2B5EF4-FFF2-40B4-BE49-F238E27FC236}">
                  <a16:creationId xmlns:a16="http://schemas.microsoft.com/office/drawing/2014/main" id="{A86792F5-6F41-5C87-2446-1F51E9502724}"/>
                </a:ext>
              </a:extLst>
            </p:cNvPr>
            <p:cNvSpPr/>
            <p:nvPr/>
          </p:nvSpPr>
          <p:spPr>
            <a:xfrm>
              <a:off x="5626851" y="1780976"/>
              <a:ext cx="3386889" cy="1581547"/>
            </a:xfrm>
            <a:prstGeom prst="rect">
              <a:avLst/>
            </a:prstGeom>
            <a:solidFill>
              <a:srgbClr val="FFFFFF"/>
            </a:solidFill>
            <a:ln>
              <a:solidFill>
                <a:srgbClr val="34AB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rgbClr val="E4002C"/>
                  </a:solidFill>
                  <a:latin typeface="Calibri"/>
                  <a:ea typeface="+mn-ea"/>
                  <a:cs typeface="+mn-cs"/>
                </a:defRPr>
              </a:lvl1pPr>
              <a:lvl2pPr marL="457200" algn="l" defTabSz="457200" rtl="0" eaLnBrk="1" latinLnBrk="0" hangingPunct="1">
                <a:defRPr sz="1800" kern="1200">
                  <a:solidFill>
                    <a:srgbClr val="E4002C"/>
                  </a:solidFill>
                  <a:latin typeface="Calibri"/>
                  <a:ea typeface="+mn-ea"/>
                  <a:cs typeface="+mn-cs"/>
                </a:defRPr>
              </a:lvl2pPr>
              <a:lvl3pPr marL="914400" algn="l" defTabSz="457200" rtl="0" eaLnBrk="1" latinLnBrk="0" hangingPunct="1">
                <a:defRPr sz="1800" kern="1200">
                  <a:solidFill>
                    <a:srgbClr val="E4002C"/>
                  </a:solidFill>
                  <a:latin typeface="Calibri"/>
                  <a:ea typeface="+mn-ea"/>
                  <a:cs typeface="+mn-cs"/>
                </a:defRPr>
              </a:lvl3pPr>
              <a:lvl4pPr marL="1371600" algn="l" defTabSz="457200" rtl="0" eaLnBrk="1" latinLnBrk="0" hangingPunct="1">
                <a:defRPr sz="1800" kern="1200">
                  <a:solidFill>
                    <a:srgbClr val="E4002C"/>
                  </a:solidFill>
                  <a:latin typeface="Calibri"/>
                  <a:ea typeface="+mn-ea"/>
                  <a:cs typeface="+mn-cs"/>
                </a:defRPr>
              </a:lvl4pPr>
              <a:lvl5pPr marL="1828800" algn="l" defTabSz="457200" rtl="0" eaLnBrk="1" latinLnBrk="0" hangingPunct="1">
                <a:defRPr sz="1800" kern="1200">
                  <a:solidFill>
                    <a:srgbClr val="E4002C"/>
                  </a:solidFill>
                  <a:latin typeface="Calibri"/>
                  <a:ea typeface="+mn-ea"/>
                  <a:cs typeface="+mn-cs"/>
                </a:defRPr>
              </a:lvl5pPr>
              <a:lvl6pPr marL="2286000" algn="l" defTabSz="457200" rtl="0" eaLnBrk="1" latinLnBrk="0" hangingPunct="1">
                <a:defRPr sz="1800" kern="1200">
                  <a:solidFill>
                    <a:srgbClr val="E4002C"/>
                  </a:solidFill>
                  <a:latin typeface="Calibri"/>
                  <a:ea typeface="+mn-ea"/>
                  <a:cs typeface="+mn-cs"/>
                </a:defRPr>
              </a:lvl6pPr>
              <a:lvl7pPr marL="2743200" algn="l" defTabSz="457200" rtl="0" eaLnBrk="1" latinLnBrk="0" hangingPunct="1">
                <a:defRPr sz="1800" kern="1200">
                  <a:solidFill>
                    <a:srgbClr val="E4002C"/>
                  </a:solidFill>
                  <a:latin typeface="Calibri"/>
                  <a:ea typeface="+mn-ea"/>
                  <a:cs typeface="+mn-cs"/>
                </a:defRPr>
              </a:lvl7pPr>
              <a:lvl8pPr marL="3200400" algn="l" defTabSz="457200" rtl="0" eaLnBrk="1" latinLnBrk="0" hangingPunct="1">
                <a:defRPr sz="1800" kern="1200">
                  <a:solidFill>
                    <a:srgbClr val="E4002C"/>
                  </a:solidFill>
                  <a:latin typeface="Calibri"/>
                  <a:ea typeface="+mn-ea"/>
                  <a:cs typeface="+mn-cs"/>
                </a:defRPr>
              </a:lvl8pPr>
              <a:lvl9pPr marL="3657600" algn="l" defTabSz="457200" rtl="0" eaLnBrk="1" latinLnBrk="0" hangingPunct="1">
                <a:defRPr sz="1800" kern="1200">
                  <a:solidFill>
                    <a:srgbClr val="E4002C"/>
                  </a:solidFill>
                  <a:latin typeface="Calibri"/>
                  <a:ea typeface="+mn-ea"/>
                  <a:cs typeface="+mn-cs"/>
                </a:defRPr>
              </a:lvl9pPr>
            </a:lstStyle>
            <a:p>
              <a:pPr algn="ctr"/>
              <a:r>
                <a:rPr lang="fr-FR" sz="1600">
                  <a:solidFill>
                    <a:srgbClr val="34AB54"/>
                  </a:solidFill>
                  <a:latin typeface="Franklin Gothic Book" panose="020B0503020102020204" pitchFamily="34" charset="0"/>
                </a:rPr>
                <a:t>Exonération d’impôts sur les bénéfices, de CFE et de TFPB dans les : ZAFR </a:t>
              </a:r>
              <a:r>
                <a:rPr lang="fr-FR" sz="1100">
                  <a:solidFill>
                    <a:srgbClr val="34AB54"/>
                  </a:solidFill>
                  <a:latin typeface="Franklin Gothic Book" panose="020B0503020102020204" pitchFamily="34" charset="0"/>
                </a:rPr>
                <a:t>(entreprises nouvelles implantées dans les zones d’aides à finalité régionale)</a:t>
              </a:r>
            </a:p>
          </p:txBody>
        </p:sp>
        <p:sp>
          <p:nvSpPr>
            <p:cNvPr id="24" name="Rectangle 23">
              <a:extLst>
                <a:ext uri="{FF2B5EF4-FFF2-40B4-BE49-F238E27FC236}">
                  <a16:creationId xmlns:a16="http://schemas.microsoft.com/office/drawing/2014/main" id="{29CB0168-03D7-60B5-87ED-061079DAA26B}"/>
                </a:ext>
              </a:extLst>
            </p:cNvPr>
            <p:cNvSpPr/>
            <p:nvPr/>
          </p:nvSpPr>
          <p:spPr>
            <a:xfrm>
              <a:off x="6353643" y="1666676"/>
              <a:ext cx="1933303" cy="228600"/>
            </a:xfrm>
            <a:prstGeom prst="rect">
              <a:avLst/>
            </a:prstGeom>
            <a:solidFill>
              <a:srgbClr val="34AB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rgbClr val="E4002C"/>
                  </a:solidFill>
                  <a:latin typeface="Calibri"/>
                  <a:ea typeface="+mn-ea"/>
                  <a:cs typeface="+mn-cs"/>
                </a:defRPr>
              </a:lvl1pPr>
              <a:lvl2pPr marL="457200" algn="l" defTabSz="457200" rtl="0" eaLnBrk="1" latinLnBrk="0" hangingPunct="1">
                <a:defRPr sz="1800" kern="1200">
                  <a:solidFill>
                    <a:srgbClr val="E4002C"/>
                  </a:solidFill>
                  <a:latin typeface="Calibri"/>
                  <a:ea typeface="+mn-ea"/>
                  <a:cs typeface="+mn-cs"/>
                </a:defRPr>
              </a:lvl2pPr>
              <a:lvl3pPr marL="914400" algn="l" defTabSz="457200" rtl="0" eaLnBrk="1" latinLnBrk="0" hangingPunct="1">
                <a:defRPr sz="1800" kern="1200">
                  <a:solidFill>
                    <a:srgbClr val="E4002C"/>
                  </a:solidFill>
                  <a:latin typeface="Calibri"/>
                  <a:ea typeface="+mn-ea"/>
                  <a:cs typeface="+mn-cs"/>
                </a:defRPr>
              </a:lvl3pPr>
              <a:lvl4pPr marL="1371600" algn="l" defTabSz="457200" rtl="0" eaLnBrk="1" latinLnBrk="0" hangingPunct="1">
                <a:defRPr sz="1800" kern="1200">
                  <a:solidFill>
                    <a:srgbClr val="E4002C"/>
                  </a:solidFill>
                  <a:latin typeface="Calibri"/>
                  <a:ea typeface="+mn-ea"/>
                  <a:cs typeface="+mn-cs"/>
                </a:defRPr>
              </a:lvl4pPr>
              <a:lvl5pPr marL="1828800" algn="l" defTabSz="457200" rtl="0" eaLnBrk="1" latinLnBrk="0" hangingPunct="1">
                <a:defRPr sz="1800" kern="1200">
                  <a:solidFill>
                    <a:srgbClr val="E4002C"/>
                  </a:solidFill>
                  <a:latin typeface="Calibri"/>
                  <a:ea typeface="+mn-ea"/>
                  <a:cs typeface="+mn-cs"/>
                </a:defRPr>
              </a:lvl5pPr>
              <a:lvl6pPr marL="2286000" algn="l" defTabSz="457200" rtl="0" eaLnBrk="1" latinLnBrk="0" hangingPunct="1">
                <a:defRPr sz="1800" kern="1200">
                  <a:solidFill>
                    <a:srgbClr val="E4002C"/>
                  </a:solidFill>
                  <a:latin typeface="Calibri"/>
                  <a:ea typeface="+mn-ea"/>
                  <a:cs typeface="+mn-cs"/>
                </a:defRPr>
              </a:lvl6pPr>
              <a:lvl7pPr marL="2743200" algn="l" defTabSz="457200" rtl="0" eaLnBrk="1" latinLnBrk="0" hangingPunct="1">
                <a:defRPr sz="1800" kern="1200">
                  <a:solidFill>
                    <a:srgbClr val="E4002C"/>
                  </a:solidFill>
                  <a:latin typeface="Calibri"/>
                  <a:ea typeface="+mn-ea"/>
                  <a:cs typeface="+mn-cs"/>
                </a:defRPr>
              </a:lvl7pPr>
              <a:lvl8pPr marL="3200400" algn="l" defTabSz="457200" rtl="0" eaLnBrk="1" latinLnBrk="0" hangingPunct="1">
                <a:defRPr sz="1800" kern="1200">
                  <a:solidFill>
                    <a:srgbClr val="E4002C"/>
                  </a:solidFill>
                  <a:latin typeface="Calibri"/>
                  <a:ea typeface="+mn-ea"/>
                  <a:cs typeface="+mn-cs"/>
                </a:defRPr>
              </a:lvl8pPr>
              <a:lvl9pPr marL="3657600" algn="l" defTabSz="457200" rtl="0" eaLnBrk="1" latinLnBrk="0" hangingPunct="1">
                <a:defRPr sz="1800" kern="1200">
                  <a:solidFill>
                    <a:srgbClr val="E4002C"/>
                  </a:solidFill>
                  <a:latin typeface="Calibri"/>
                  <a:ea typeface="+mn-ea"/>
                  <a:cs typeface="+mn-cs"/>
                </a:defRPr>
              </a:lvl9pPr>
            </a:lstStyle>
            <a:p>
              <a:pPr algn="ctr"/>
              <a:r>
                <a:rPr lang="fr-FR">
                  <a:solidFill>
                    <a:srgbClr val="FFFFFF"/>
                  </a:solidFill>
                </a:rPr>
                <a:t>31 décembre 2027</a:t>
              </a:r>
            </a:p>
          </p:txBody>
        </p:sp>
      </p:grpSp>
      <p:pic>
        <p:nvPicPr>
          <p:cNvPr id="26" name="Image 25">
            <a:extLst>
              <a:ext uri="{FF2B5EF4-FFF2-40B4-BE49-F238E27FC236}">
                <a16:creationId xmlns:a16="http://schemas.microsoft.com/office/drawing/2014/main" id="{EAA82136-9F3B-FEA8-0049-65CA59397DC9}"/>
              </a:ext>
            </a:extLst>
          </p:cNvPr>
          <p:cNvPicPr>
            <a:picLocks noChangeAspect="1"/>
          </p:cNvPicPr>
          <p:nvPr/>
        </p:nvPicPr>
        <p:blipFill>
          <a:blip r:embed="rId3"/>
          <a:stretch>
            <a:fillRect/>
          </a:stretch>
        </p:blipFill>
        <p:spPr>
          <a:xfrm>
            <a:off x="8181265" y="87409"/>
            <a:ext cx="735699" cy="735699"/>
          </a:xfrm>
          <a:prstGeom prst="rect">
            <a:avLst/>
          </a:prstGeom>
        </p:spPr>
      </p:pic>
      <p:sp>
        <p:nvSpPr>
          <p:cNvPr id="3" name="Ellipse 2">
            <a:extLst>
              <a:ext uri="{FF2B5EF4-FFF2-40B4-BE49-F238E27FC236}">
                <a16:creationId xmlns:a16="http://schemas.microsoft.com/office/drawing/2014/main" id="{4CEF393C-A9EF-3564-A465-D886DF5971B7}"/>
              </a:ext>
            </a:extLst>
          </p:cNvPr>
          <p:cNvSpPr/>
          <p:nvPr/>
        </p:nvSpPr>
        <p:spPr>
          <a:xfrm>
            <a:off x="89665" y="719692"/>
            <a:ext cx="1131014" cy="982014"/>
          </a:xfrm>
          <a:prstGeom prst="ellipse">
            <a:avLst/>
          </a:prstGeom>
          <a:solidFill>
            <a:srgbClr val="FFFFFF"/>
          </a:solidFill>
          <a:ln w="31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rgbClr val="E4002C"/>
                </a:solidFill>
                <a:latin typeface="Calibri"/>
                <a:ea typeface="+mn-ea"/>
                <a:cs typeface="+mn-cs"/>
              </a:defRPr>
            </a:lvl1pPr>
            <a:lvl2pPr marL="457200" algn="l" defTabSz="457200" rtl="0" eaLnBrk="1" latinLnBrk="0" hangingPunct="1">
              <a:defRPr sz="1800" kern="1200">
                <a:solidFill>
                  <a:srgbClr val="E4002C"/>
                </a:solidFill>
                <a:latin typeface="Calibri"/>
                <a:ea typeface="+mn-ea"/>
                <a:cs typeface="+mn-cs"/>
              </a:defRPr>
            </a:lvl2pPr>
            <a:lvl3pPr marL="914400" algn="l" defTabSz="457200" rtl="0" eaLnBrk="1" latinLnBrk="0" hangingPunct="1">
              <a:defRPr sz="1800" kern="1200">
                <a:solidFill>
                  <a:srgbClr val="E4002C"/>
                </a:solidFill>
                <a:latin typeface="Calibri"/>
                <a:ea typeface="+mn-ea"/>
                <a:cs typeface="+mn-cs"/>
              </a:defRPr>
            </a:lvl3pPr>
            <a:lvl4pPr marL="1371600" algn="l" defTabSz="457200" rtl="0" eaLnBrk="1" latinLnBrk="0" hangingPunct="1">
              <a:defRPr sz="1800" kern="1200">
                <a:solidFill>
                  <a:srgbClr val="E4002C"/>
                </a:solidFill>
                <a:latin typeface="Calibri"/>
                <a:ea typeface="+mn-ea"/>
                <a:cs typeface="+mn-cs"/>
              </a:defRPr>
            </a:lvl4pPr>
            <a:lvl5pPr marL="1828800" algn="l" defTabSz="457200" rtl="0" eaLnBrk="1" latinLnBrk="0" hangingPunct="1">
              <a:defRPr sz="1800" kern="1200">
                <a:solidFill>
                  <a:srgbClr val="E4002C"/>
                </a:solidFill>
                <a:latin typeface="Calibri"/>
                <a:ea typeface="+mn-ea"/>
                <a:cs typeface="+mn-cs"/>
              </a:defRPr>
            </a:lvl5pPr>
            <a:lvl6pPr marL="2286000" algn="l" defTabSz="457200" rtl="0" eaLnBrk="1" latinLnBrk="0" hangingPunct="1">
              <a:defRPr sz="1800" kern="1200">
                <a:solidFill>
                  <a:srgbClr val="E4002C"/>
                </a:solidFill>
                <a:latin typeface="Calibri"/>
                <a:ea typeface="+mn-ea"/>
                <a:cs typeface="+mn-cs"/>
              </a:defRPr>
            </a:lvl6pPr>
            <a:lvl7pPr marL="2743200" algn="l" defTabSz="457200" rtl="0" eaLnBrk="1" latinLnBrk="0" hangingPunct="1">
              <a:defRPr sz="1800" kern="1200">
                <a:solidFill>
                  <a:srgbClr val="E4002C"/>
                </a:solidFill>
                <a:latin typeface="Calibri"/>
                <a:ea typeface="+mn-ea"/>
                <a:cs typeface="+mn-cs"/>
              </a:defRPr>
            </a:lvl7pPr>
            <a:lvl8pPr marL="3200400" algn="l" defTabSz="457200" rtl="0" eaLnBrk="1" latinLnBrk="0" hangingPunct="1">
              <a:defRPr sz="1800" kern="1200">
                <a:solidFill>
                  <a:srgbClr val="E4002C"/>
                </a:solidFill>
                <a:latin typeface="Calibri"/>
                <a:ea typeface="+mn-ea"/>
                <a:cs typeface="+mn-cs"/>
              </a:defRPr>
            </a:lvl8pPr>
            <a:lvl9pPr marL="3657600" algn="l" defTabSz="457200" rtl="0" eaLnBrk="1" latinLnBrk="0" hangingPunct="1">
              <a:defRPr sz="1800" kern="1200">
                <a:solidFill>
                  <a:srgbClr val="E4002C"/>
                </a:solidFill>
                <a:latin typeface="Calibri"/>
                <a:ea typeface="+mn-ea"/>
                <a:cs typeface="+mn-cs"/>
              </a:defRPr>
            </a:lvl9pPr>
          </a:lstStyle>
          <a:p>
            <a:pPr algn="ctr"/>
            <a:endParaRPr lang="fr-FR" sz="1200"/>
          </a:p>
        </p:txBody>
      </p:sp>
      <p:sp>
        <p:nvSpPr>
          <p:cNvPr id="6" name="ZoneTexte 5">
            <a:extLst>
              <a:ext uri="{FF2B5EF4-FFF2-40B4-BE49-F238E27FC236}">
                <a16:creationId xmlns:a16="http://schemas.microsoft.com/office/drawing/2014/main" id="{9B2AEA06-52E0-BE23-BB5B-C44B80100313}"/>
              </a:ext>
            </a:extLst>
          </p:cNvPr>
          <p:cNvSpPr txBox="1"/>
          <p:nvPr/>
        </p:nvSpPr>
        <p:spPr>
          <a:xfrm>
            <a:off x="-22860" y="769694"/>
            <a:ext cx="1369662" cy="769441"/>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100">
                <a:solidFill>
                  <a:schemeClr val="bg1"/>
                </a:solidFill>
                <a:latin typeface="Franklin Gothic Book" panose="020B0503020102020204" pitchFamily="34" charset="0"/>
              </a:rPr>
              <a:t>Création d’un nouveau zonage «  France Ruralités Revitalisation  »</a:t>
            </a:r>
          </a:p>
        </p:txBody>
      </p:sp>
    </p:spTree>
    <p:extLst>
      <p:ext uri="{BB962C8B-B14F-4D97-AF65-F5344CB8AC3E}">
        <p14:creationId xmlns:p14="http://schemas.microsoft.com/office/powerpoint/2010/main" val="3676010290"/>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0B0A99-0087-83D0-3EEF-03627EB2D750}"/>
              </a:ext>
            </a:extLst>
          </p:cNvPr>
          <p:cNvSpPr>
            <a:spLocks noGrp="1"/>
          </p:cNvSpPr>
          <p:nvPr>
            <p:ph type="title"/>
          </p:nvPr>
        </p:nvSpPr>
        <p:spPr>
          <a:xfrm>
            <a:off x="371368" y="144151"/>
            <a:ext cx="8620997" cy="363689"/>
          </a:xfrm>
        </p:spPr>
        <p:txBody>
          <a:bodyPr/>
          <a:lstStyle/>
          <a:p>
            <a:r>
              <a:rPr lang="fr-FR" sz="3200"/>
              <a:t>Les risques écartés et points de vigilance </a:t>
            </a:r>
            <a:endParaRPr lang="fr-FR" sz="2800"/>
          </a:p>
        </p:txBody>
      </p:sp>
      <p:sp>
        <p:nvSpPr>
          <p:cNvPr id="11" name="Espace réservé du contenu 2">
            <a:extLst>
              <a:ext uri="{FF2B5EF4-FFF2-40B4-BE49-F238E27FC236}">
                <a16:creationId xmlns:a16="http://schemas.microsoft.com/office/drawing/2014/main" id="{9576D8C9-0ACC-09EB-756C-D753557DD8A1}"/>
              </a:ext>
            </a:extLst>
          </p:cNvPr>
          <p:cNvSpPr>
            <a:spLocks noGrp="1"/>
          </p:cNvSpPr>
          <p:nvPr>
            <p:ph idx="1"/>
          </p:nvPr>
        </p:nvSpPr>
        <p:spPr>
          <a:xfrm>
            <a:off x="398241" y="1320501"/>
            <a:ext cx="8354994" cy="2168607"/>
          </a:xfrm>
        </p:spPr>
        <p:txBody>
          <a:bodyPr/>
          <a:lstStyle/>
          <a:p>
            <a:pPr marL="342900" indent="-342900" algn="just">
              <a:lnSpc>
                <a:spcPct val="100000"/>
              </a:lnSpc>
              <a:spcAft>
                <a:spcPct val="0"/>
              </a:spcAft>
              <a:buClr>
                <a:schemeClr val="bg1"/>
              </a:buClr>
              <a:buSzPct val="60000"/>
              <a:buFontTx/>
              <a:buChar char="►"/>
              <a:tabLst>
                <a:tab pos="457200" algn="l"/>
              </a:tabLst>
            </a:pPr>
            <a:r>
              <a:rPr lang="fr-FR" sz="1800"/>
              <a:t>Refonte du Pacte Dutreil </a:t>
            </a:r>
          </a:p>
          <a:p>
            <a:pPr marL="342900" indent="-342900" algn="just">
              <a:lnSpc>
                <a:spcPct val="100000"/>
              </a:lnSpc>
              <a:spcAft>
                <a:spcPct val="0"/>
              </a:spcAft>
              <a:buClr>
                <a:schemeClr val="bg1"/>
              </a:buClr>
              <a:buSzPct val="60000"/>
              <a:buFontTx/>
              <a:buChar char="►"/>
              <a:tabLst>
                <a:tab pos="457200" algn="l"/>
              </a:tabLst>
            </a:pPr>
            <a:endParaRPr lang="fr-FR" sz="1800"/>
          </a:p>
          <a:p>
            <a:pPr marL="342900" indent="-342900" algn="just">
              <a:lnSpc>
                <a:spcPct val="100000"/>
              </a:lnSpc>
              <a:spcAft>
                <a:spcPct val="0"/>
              </a:spcAft>
              <a:buClr>
                <a:schemeClr val="bg1"/>
              </a:buClr>
              <a:buSzPct val="60000"/>
              <a:buFontTx/>
              <a:buChar char="►"/>
              <a:tabLst>
                <a:tab pos="457200" algn="l"/>
              </a:tabLst>
            </a:pPr>
            <a:r>
              <a:rPr lang="fr-FR" sz="1800"/>
              <a:t>Rabotage du CIR</a:t>
            </a:r>
          </a:p>
          <a:p>
            <a:pPr marL="342900" indent="-342900" algn="just">
              <a:lnSpc>
                <a:spcPct val="100000"/>
              </a:lnSpc>
              <a:spcAft>
                <a:spcPct val="0"/>
              </a:spcAft>
              <a:buClr>
                <a:schemeClr val="bg1"/>
              </a:buClr>
              <a:buSzPct val="60000"/>
              <a:buFontTx/>
              <a:buChar char="►"/>
              <a:tabLst>
                <a:tab pos="457200" algn="l"/>
              </a:tabLst>
            </a:pPr>
            <a:endParaRPr lang="fr-FR" sz="1800"/>
          </a:p>
          <a:p>
            <a:pPr marL="342900" indent="-342900" algn="just">
              <a:lnSpc>
                <a:spcPct val="100000"/>
              </a:lnSpc>
              <a:spcAft>
                <a:spcPct val="0"/>
              </a:spcAft>
              <a:buClr>
                <a:schemeClr val="bg1"/>
              </a:buClr>
              <a:buSzPct val="60000"/>
              <a:buFontTx/>
              <a:buChar char="►"/>
              <a:tabLst>
                <a:tab pos="457200" algn="l"/>
              </a:tabLst>
            </a:pPr>
            <a:r>
              <a:rPr lang="fr-FR" sz="1800"/>
              <a:t>Conditionnalité des aides</a:t>
            </a:r>
          </a:p>
          <a:p>
            <a:pPr marL="342900" indent="-342900" algn="just">
              <a:lnSpc>
                <a:spcPct val="100000"/>
              </a:lnSpc>
              <a:spcAft>
                <a:spcPct val="0"/>
              </a:spcAft>
              <a:buClr>
                <a:schemeClr val="bg1"/>
              </a:buClr>
              <a:buSzPct val="60000"/>
              <a:buFontTx/>
              <a:buChar char="►"/>
              <a:tabLst>
                <a:tab pos="457200" algn="l"/>
              </a:tabLst>
            </a:pPr>
            <a:endParaRPr lang="fr-FR" sz="1800"/>
          </a:p>
          <a:p>
            <a:pPr marL="342900" indent="-342900" algn="just">
              <a:lnSpc>
                <a:spcPct val="100000"/>
              </a:lnSpc>
              <a:spcAft>
                <a:spcPct val="0"/>
              </a:spcAft>
              <a:buClr>
                <a:schemeClr val="bg1"/>
              </a:buClr>
              <a:buSzPct val="60000"/>
              <a:buFontTx/>
              <a:buChar char="►"/>
              <a:tabLst>
                <a:tab pos="457200" algn="l"/>
              </a:tabLst>
            </a:pPr>
            <a:r>
              <a:rPr lang="fr-FR" sz="1800"/>
              <a:t>Versement mobilité : risque de contagion aux autres territoires en 2025</a:t>
            </a:r>
          </a:p>
          <a:p>
            <a:endParaRPr lang="fr-FR" sz="1100">
              <a:effectLst/>
              <a:highlight>
                <a:srgbClr val="FFFF00"/>
              </a:highlight>
              <a:latin typeface="Calibri" panose="020F0502020204030204" pitchFamily="34" charset="0"/>
              <a:ea typeface="Calibri" panose="020F0502020204030204" pitchFamily="34" charset="0"/>
            </a:endParaRPr>
          </a:p>
        </p:txBody>
      </p:sp>
      <p:pic>
        <p:nvPicPr>
          <p:cNvPr id="3" name="Image 2">
            <a:extLst>
              <a:ext uri="{FF2B5EF4-FFF2-40B4-BE49-F238E27FC236}">
                <a16:creationId xmlns:a16="http://schemas.microsoft.com/office/drawing/2014/main" id="{CE19436A-35E8-48D1-225E-E8EE5242F275}"/>
              </a:ext>
            </a:extLst>
          </p:cNvPr>
          <p:cNvPicPr>
            <a:picLocks noChangeAspect="1"/>
          </p:cNvPicPr>
          <p:nvPr/>
        </p:nvPicPr>
        <p:blipFill>
          <a:blip r:embed="rId3"/>
          <a:stretch>
            <a:fillRect/>
          </a:stretch>
        </p:blipFill>
        <p:spPr>
          <a:xfrm>
            <a:off x="8109857" y="0"/>
            <a:ext cx="881743" cy="881743"/>
          </a:xfrm>
          <a:prstGeom prst="rect">
            <a:avLst/>
          </a:prstGeom>
        </p:spPr>
      </p:pic>
    </p:spTree>
    <p:extLst>
      <p:ext uri="{BB962C8B-B14F-4D97-AF65-F5344CB8AC3E}">
        <p14:creationId xmlns:p14="http://schemas.microsoft.com/office/powerpoint/2010/main" val="2822494930"/>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E05AF5-5A3A-0453-6AD0-09788BB6CAC5}"/>
              </a:ext>
            </a:extLst>
          </p:cNvPr>
          <p:cNvSpPr>
            <a:spLocks noGrp="1"/>
          </p:cNvSpPr>
          <p:nvPr>
            <p:ph type="ctrTitle"/>
          </p:nvPr>
        </p:nvSpPr>
        <p:spPr>
          <a:xfrm>
            <a:off x="372741" y="2879482"/>
            <a:ext cx="4744950" cy="379912"/>
          </a:xfrm>
        </p:spPr>
        <p:txBody>
          <a:bodyPr/>
          <a:lstStyle/>
          <a:p>
            <a:r>
              <a:rPr lang="fr-FR">
                <a:solidFill>
                  <a:srgbClr val="FFFFFF"/>
                </a:solidFill>
              </a:rPr>
              <a:t>Le versement mobilité</a:t>
            </a:r>
          </a:p>
        </p:txBody>
      </p:sp>
      <p:sp>
        <p:nvSpPr>
          <p:cNvPr id="4" name="Espace réservé du numéro de diapositive 3">
            <a:extLst>
              <a:ext uri="{FF2B5EF4-FFF2-40B4-BE49-F238E27FC236}">
                <a16:creationId xmlns:a16="http://schemas.microsoft.com/office/drawing/2014/main" id="{4A1DBE17-AC51-3359-7908-914033F5D6AE}"/>
              </a:ext>
            </a:extLst>
          </p:cNvPr>
          <p:cNvSpPr>
            <a:spLocks noGrp="1"/>
          </p:cNvSpPr>
          <p:nvPr>
            <p:ph type="sldNum" sz="quarter" idx="4"/>
          </p:nvPr>
        </p:nvSpPr>
        <p:spPr/>
        <p:txBody>
          <a:bodyPr/>
          <a:lstStyle/>
          <a:p>
            <a:fld id="{BDE2D64B-104A-0D49-AC01-3995F14CC673}" type="slidenum">
              <a:rPr lang="fr-FR" smtClean="0">
                <a:solidFill>
                  <a:srgbClr val="FFFFFF"/>
                </a:solidFill>
              </a:rPr>
              <a:t>26</a:t>
            </a:fld>
            <a:endParaRPr lang="fr-FR">
              <a:solidFill>
                <a:srgbClr val="FFFFFF"/>
              </a:solidFill>
            </a:endParaRPr>
          </a:p>
        </p:txBody>
      </p:sp>
    </p:spTree>
    <p:extLst>
      <p:ext uri="{BB962C8B-B14F-4D97-AF65-F5344CB8AC3E}">
        <p14:creationId xmlns:p14="http://schemas.microsoft.com/office/powerpoint/2010/main" val="995909936"/>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7BDEAA-7450-414D-ADF3-192A821DBD27}"/>
              </a:ext>
            </a:extLst>
          </p:cNvPr>
          <p:cNvSpPr>
            <a:spLocks noGrp="1"/>
          </p:cNvSpPr>
          <p:nvPr>
            <p:ph type="title"/>
          </p:nvPr>
        </p:nvSpPr>
        <p:spPr>
          <a:xfrm>
            <a:off x="398242" y="227585"/>
            <a:ext cx="7886700" cy="718145"/>
          </a:xfrm>
        </p:spPr>
        <p:txBody>
          <a:bodyPr/>
          <a:lstStyle/>
          <a:p>
            <a:r>
              <a:rPr lang="fr-FR"/>
              <a:t>Versement mobilité – Focus </a:t>
            </a:r>
            <a:br>
              <a:rPr lang="fr-FR"/>
            </a:br>
            <a:r>
              <a:rPr lang="fr-FR"/>
              <a:t>Métropole de Lyon</a:t>
            </a:r>
          </a:p>
        </p:txBody>
      </p:sp>
      <p:sp>
        <p:nvSpPr>
          <p:cNvPr id="5" name="Espace réservé du numéro de diapositive 4">
            <a:extLst>
              <a:ext uri="{FF2B5EF4-FFF2-40B4-BE49-F238E27FC236}">
                <a16:creationId xmlns:a16="http://schemas.microsoft.com/office/drawing/2014/main" id="{7C4FA915-DB45-40F7-B6A4-2D2B88E55E3C}"/>
              </a:ext>
            </a:extLst>
          </p:cNvPr>
          <p:cNvSpPr>
            <a:spLocks noGrp="1"/>
          </p:cNvSpPr>
          <p:nvPr>
            <p:ph type="sldNum" sz="quarter" idx="4"/>
          </p:nvPr>
        </p:nvSpPr>
        <p:spPr/>
        <p:txBody>
          <a:bodyPr/>
          <a:lstStyle/>
          <a:p>
            <a:pPr marL="0" marR="0" lvl="0" indent="0" algn="l" defTabSz="457200" rtl="0" eaLnBrk="1" fontAlgn="auto" latinLnBrk="0" hangingPunct="1">
              <a:lnSpc>
                <a:spcPct val="100000"/>
              </a:lnSpc>
              <a:spcBef>
                <a:spcPct val="0"/>
              </a:spcBef>
              <a:spcAft>
                <a:spcPct val="0"/>
              </a:spcAft>
              <a:buClrTx/>
              <a:buSzTx/>
              <a:buFontTx/>
              <a:buNone/>
              <a:defRPr/>
            </a:pPr>
            <a:fld id="{BDE2D64B-104A-0D49-AC01-3995F14CC673}" type="slidenum">
              <a:rPr kumimoji="0" lang="fr-FR" sz="800" b="0" i="0" u="none" strike="noStrike" kern="1200" cap="none" spc="0" normalizeH="0" baseline="0" noProof="0" smtClean="0">
                <a:ln>
                  <a:noFill/>
                </a:ln>
                <a:solidFill>
                  <a:srgbClr val="2F2483"/>
                </a:solidFill>
                <a:effectLst/>
                <a:uLnTx/>
                <a:uFillTx/>
                <a:latin typeface="Barlow Condensed Medium" pitchFamily="2" charset="77"/>
                <a:ea typeface="+mn-ea"/>
                <a:cs typeface="+mn-cs"/>
              </a:rPr>
              <a:pPr marL="0" marR="0" lvl="0" indent="0" algn="l" defTabSz="457200" rtl="0" eaLnBrk="1" fontAlgn="auto" latinLnBrk="0" hangingPunct="1">
                <a:lnSpc>
                  <a:spcPct val="100000"/>
                </a:lnSpc>
                <a:spcBef>
                  <a:spcPct val="0"/>
                </a:spcBef>
                <a:spcAft>
                  <a:spcPct val="0"/>
                </a:spcAft>
                <a:buClrTx/>
                <a:buSzTx/>
                <a:buFontTx/>
                <a:buNone/>
                <a:defRPr/>
              </a:pPr>
              <a:t>27</a:t>
            </a:fld>
            <a:endParaRPr kumimoji="0" lang="fr-FR" sz="800" b="0" i="0" u="none" strike="noStrike" kern="1200" cap="none" spc="0" normalizeH="0" baseline="0" noProof="0">
              <a:ln>
                <a:noFill/>
              </a:ln>
              <a:solidFill>
                <a:srgbClr val="2F2483"/>
              </a:solidFill>
              <a:effectLst/>
              <a:uLnTx/>
              <a:uFillTx/>
              <a:latin typeface="Barlow Condensed Medium" pitchFamily="2" charset="77"/>
              <a:ea typeface="+mn-ea"/>
              <a:cs typeface="+mn-cs"/>
            </a:endParaRPr>
          </a:p>
        </p:txBody>
      </p:sp>
      <p:grpSp>
        <p:nvGrpSpPr>
          <p:cNvPr id="34" name="Groupe 33">
            <a:extLst>
              <a:ext uri="{FF2B5EF4-FFF2-40B4-BE49-F238E27FC236}">
                <a16:creationId xmlns:a16="http://schemas.microsoft.com/office/drawing/2014/main" id="{97794AE0-57A8-E145-7FEB-C5EA19444F2D}"/>
              </a:ext>
            </a:extLst>
          </p:cNvPr>
          <p:cNvGrpSpPr/>
          <p:nvPr/>
        </p:nvGrpSpPr>
        <p:grpSpPr>
          <a:xfrm>
            <a:off x="820353" y="1308121"/>
            <a:ext cx="2770182" cy="1222163"/>
            <a:chOff x="291785" y="1960316"/>
            <a:chExt cx="2770182" cy="1222163"/>
          </a:xfrm>
        </p:grpSpPr>
        <p:sp>
          <p:nvSpPr>
            <p:cNvPr id="35" name="Rectangle 34">
              <a:extLst>
                <a:ext uri="{FF2B5EF4-FFF2-40B4-BE49-F238E27FC236}">
                  <a16:creationId xmlns:a16="http://schemas.microsoft.com/office/drawing/2014/main" id="{BF0CA5E8-CE81-2810-5EDC-68984FC8E268}"/>
                </a:ext>
              </a:extLst>
            </p:cNvPr>
            <p:cNvSpPr/>
            <p:nvPr/>
          </p:nvSpPr>
          <p:spPr>
            <a:xfrm>
              <a:off x="291785" y="1960316"/>
              <a:ext cx="2770181" cy="1222163"/>
            </a:xfrm>
            <a:prstGeom prst="rect">
              <a:avLst/>
            </a:prstGeom>
            <a:solidFill>
              <a:srgbClr val="E4002C">
                <a:lumMod val="20000"/>
                <a:lumOff val="80000"/>
              </a:srgbClr>
            </a:solidFill>
            <a:ln w="12700" cap="flat" cmpd="sng" algn="ctr">
              <a:noFill/>
              <a:prstDash val="solid"/>
              <a:miter lim="800000"/>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fr-FR" sz="1800" b="0" i="0" u="none" strike="noStrike" kern="0" cap="none" spc="0" normalizeH="0" baseline="0" noProof="0">
                <a:ln>
                  <a:noFill/>
                </a:ln>
                <a:solidFill>
                  <a:srgbClr val="E4002C"/>
                </a:solidFill>
                <a:effectLst/>
                <a:uLnTx/>
                <a:uFillTx/>
                <a:latin typeface="Franklin Gothic Book"/>
                <a:ea typeface="+mn-ea"/>
                <a:cs typeface="+mn-cs"/>
              </a:endParaRPr>
            </a:p>
          </p:txBody>
        </p:sp>
        <p:sp>
          <p:nvSpPr>
            <p:cNvPr id="36" name="ZoneTexte 35">
              <a:extLst>
                <a:ext uri="{FF2B5EF4-FFF2-40B4-BE49-F238E27FC236}">
                  <a16:creationId xmlns:a16="http://schemas.microsoft.com/office/drawing/2014/main" id="{C0C8E694-C801-623E-4100-1AB169AC7789}"/>
                </a:ext>
              </a:extLst>
            </p:cNvPr>
            <p:cNvSpPr txBox="1"/>
            <p:nvPr/>
          </p:nvSpPr>
          <p:spPr>
            <a:xfrm>
              <a:off x="398242" y="2002485"/>
              <a:ext cx="2500439" cy="52322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ct val="0"/>
                </a:spcBef>
                <a:spcAft>
                  <a:spcPct val="0"/>
                </a:spcAft>
                <a:buClrTx/>
                <a:buSzTx/>
                <a:buFontTx/>
                <a:buNone/>
                <a:defRPr/>
              </a:pPr>
              <a:r>
                <a:rPr lang="fr-FR" sz="2800" kern="0">
                  <a:solidFill>
                    <a:srgbClr val="E4002C"/>
                  </a:solidFill>
                  <a:latin typeface="Barlow Black" panose="00000A00000000000000" pitchFamily="2" charset="0"/>
                </a:rPr>
                <a:t>397</a:t>
              </a:r>
              <a:r>
                <a:rPr kumimoji="0" lang="fr-FR" sz="2800" b="0" i="0" u="none" strike="noStrike" kern="0" cap="none" spc="0" normalizeH="0" baseline="0" noProof="0">
                  <a:ln>
                    <a:noFill/>
                  </a:ln>
                  <a:solidFill>
                    <a:srgbClr val="E4002C"/>
                  </a:solidFill>
                  <a:effectLst/>
                  <a:uLnTx/>
                  <a:uFillTx/>
                  <a:latin typeface="Barlow Black" panose="00000A00000000000000" pitchFamily="2" charset="0"/>
                </a:rPr>
                <a:t> 149 000 €</a:t>
              </a:r>
            </a:p>
          </p:txBody>
        </p:sp>
        <p:sp>
          <p:nvSpPr>
            <p:cNvPr id="37" name="ZoneTexte 36">
              <a:extLst>
                <a:ext uri="{FF2B5EF4-FFF2-40B4-BE49-F238E27FC236}">
                  <a16:creationId xmlns:a16="http://schemas.microsoft.com/office/drawing/2014/main" id="{CCD64A8B-7E0B-3115-6F00-F57B4FBCDB1E}"/>
                </a:ext>
              </a:extLst>
            </p:cNvPr>
            <p:cNvSpPr txBox="1"/>
            <p:nvPr/>
          </p:nvSpPr>
          <p:spPr>
            <a:xfrm>
              <a:off x="291785" y="2587260"/>
              <a:ext cx="2770182" cy="584775"/>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ct val="0"/>
                </a:spcBef>
                <a:spcAft>
                  <a:spcPct val="0"/>
                </a:spcAft>
                <a:buClrTx/>
                <a:buSzTx/>
                <a:buFontTx/>
                <a:buNone/>
                <a:defRPr/>
              </a:pPr>
              <a:r>
                <a:rPr kumimoji="0" lang="fr-FR" sz="1600" b="0" i="0" u="none" strike="noStrike" kern="0" cap="none" spc="0" normalizeH="0" baseline="0" noProof="0">
                  <a:ln>
                    <a:noFill/>
                  </a:ln>
                  <a:solidFill>
                    <a:srgbClr val="E4002C"/>
                  </a:solidFill>
                  <a:effectLst/>
                  <a:uLnTx/>
                  <a:uFillTx/>
                </a:rPr>
                <a:t>Montant du versement mobilité</a:t>
              </a:r>
            </a:p>
          </p:txBody>
        </p:sp>
      </p:grpSp>
      <p:sp>
        <p:nvSpPr>
          <p:cNvPr id="38" name="Flèche : droite 37">
            <a:extLst>
              <a:ext uri="{FF2B5EF4-FFF2-40B4-BE49-F238E27FC236}">
                <a16:creationId xmlns:a16="http://schemas.microsoft.com/office/drawing/2014/main" id="{C56F31AF-09CF-74D6-C1CB-EFC3E96DF998}"/>
              </a:ext>
            </a:extLst>
          </p:cNvPr>
          <p:cNvSpPr/>
          <p:nvPr/>
        </p:nvSpPr>
        <p:spPr>
          <a:xfrm>
            <a:off x="3775810" y="1527497"/>
            <a:ext cx="1248713" cy="783410"/>
          </a:xfrm>
          <a:prstGeom prst="rightArrow">
            <a:avLst/>
          </a:prstGeom>
          <a:solidFill>
            <a:srgbClr val="F9B000">
              <a:lumMod val="20000"/>
              <a:lumOff val="80000"/>
            </a:srgbClr>
          </a:solidFill>
          <a:ln w="12700" cap="flat" cmpd="sng" algn="ctr">
            <a:noFill/>
            <a:prstDash val="solid"/>
            <a:miter lim="800000"/>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ct val="0"/>
              </a:spcBef>
              <a:spcAft>
                <a:spcPct val="0"/>
              </a:spcAft>
              <a:buClrTx/>
              <a:buSzTx/>
              <a:buFontTx/>
              <a:buNone/>
              <a:defRPr/>
            </a:pPr>
            <a:r>
              <a:rPr kumimoji="0" lang="fr-FR" sz="1800" b="1" i="0" u="none" strike="noStrike" kern="0" cap="none" spc="0" normalizeH="0" baseline="0" noProof="0">
                <a:ln>
                  <a:noFill/>
                </a:ln>
                <a:solidFill>
                  <a:srgbClr val="F9B000"/>
                </a:solidFill>
                <a:effectLst/>
                <a:uLnTx/>
                <a:uFillTx/>
                <a:latin typeface="Barlow Black" panose="00000A00000000000000" pitchFamily="2" charset="0"/>
                <a:ea typeface="+mn-ea"/>
                <a:cs typeface="+mn-cs"/>
              </a:rPr>
              <a:t>DONT</a:t>
            </a:r>
          </a:p>
        </p:txBody>
      </p:sp>
      <p:grpSp>
        <p:nvGrpSpPr>
          <p:cNvPr id="39" name="Groupe 38">
            <a:extLst>
              <a:ext uri="{FF2B5EF4-FFF2-40B4-BE49-F238E27FC236}">
                <a16:creationId xmlns:a16="http://schemas.microsoft.com/office/drawing/2014/main" id="{B77E3731-7C21-8E07-1638-3D43E4C9F263}"/>
              </a:ext>
            </a:extLst>
          </p:cNvPr>
          <p:cNvGrpSpPr/>
          <p:nvPr/>
        </p:nvGrpSpPr>
        <p:grpSpPr>
          <a:xfrm>
            <a:off x="5171713" y="1169447"/>
            <a:ext cx="2808270" cy="1375763"/>
            <a:chOff x="5746908" y="1877835"/>
            <a:chExt cx="3009782" cy="1375763"/>
          </a:xfrm>
          <a:solidFill>
            <a:srgbClr val="BCD034">
              <a:lumMod val="20000"/>
              <a:lumOff val="80000"/>
            </a:srgbClr>
          </a:solidFill>
        </p:grpSpPr>
        <p:sp>
          <p:nvSpPr>
            <p:cNvPr id="40" name="Rectangle 39">
              <a:extLst>
                <a:ext uri="{FF2B5EF4-FFF2-40B4-BE49-F238E27FC236}">
                  <a16:creationId xmlns:a16="http://schemas.microsoft.com/office/drawing/2014/main" id="{ABC070C9-4E22-92AD-02B6-8E10D07C5185}"/>
                </a:ext>
              </a:extLst>
            </p:cNvPr>
            <p:cNvSpPr/>
            <p:nvPr/>
          </p:nvSpPr>
          <p:spPr>
            <a:xfrm>
              <a:off x="5787729" y="1877835"/>
              <a:ext cx="2968961" cy="1375763"/>
            </a:xfrm>
            <a:prstGeom prst="rect">
              <a:avLst/>
            </a:prstGeom>
            <a:grpFill/>
            <a:ln w="12700" cap="flat" cmpd="sng" algn="ctr">
              <a:noFill/>
              <a:prstDash val="solid"/>
              <a:miter lim="800000"/>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fr-FR" sz="1800" b="0" i="0" u="none" strike="noStrike" kern="0" cap="none" spc="0" normalizeH="0" baseline="0" noProof="0">
                <a:ln>
                  <a:noFill/>
                </a:ln>
                <a:solidFill>
                  <a:srgbClr val="E4002C"/>
                </a:solidFill>
                <a:effectLst/>
                <a:uLnTx/>
                <a:uFillTx/>
                <a:latin typeface="Franklin Gothic Book"/>
                <a:ea typeface="+mn-ea"/>
                <a:cs typeface="+mn-cs"/>
              </a:endParaRPr>
            </a:p>
          </p:txBody>
        </p:sp>
        <p:sp>
          <p:nvSpPr>
            <p:cNvPr id="41" name="ZoneTexte 40">
              <a:extLst>
                <a:ext uri="{FF2B5EF4-FFF2-40B4-BE49-F238E27FC236}">
                  <a16:creationId xmlns:a16="http://schemas.microsoft.com/office/drawing/2014/main" id="{C9E120E3-BA84-0B7E-EB04-670E147574BE}"/>
                </a:ext>
              </a:extLst>
            </p:cNvPr>
            <p:cNvSpPr txBox="1"/>
            <p:nvPr/>
          </p:nvSpPr>
          <p:spPr>
            <a:xfrm>
              <a:off x="5959200" y="1889118"/>
              <a:ext cx="2748040" cy="523220"/>
            </a:xfrm>
            <a:prstGeom prst="rect">
              <a:avLst/>
            </a:prstGeom>
            <a:grpFill/>
            <a:ln>
              <a:no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ct val="0"/>
                </a:spcBef>
                <a:spcAft>
                  <a:spcPct val="0"/>
                </a:spcAft>
                <a:buClrTx/>
                <a:buSzTx/>
                <a:buFontTx/>
                <a:buNone/>
                <a:defRPr/>
              </a:pPr>
              <a:r>
                <a:rPr kumimoji="0" lang="fr-FR" sz="2800" b="0" i="0" u="none" strike="noStrike" kern="0" cap="none" spc="0" normalizeH="0" baseline="0" noProof="0">
                  <a:ln>
                    <a:noFill/>
                  </a:ln>
                  <a:solidFill>
                    <a:srgbClr val="00B050"/>
                  </a:solidFill>
                  <a:effectLst/>
                  <a:uLnTx/>
                  <a:uFillTx/>
                  <a:latin typeface="Barlow Black" panose="00000A00000000000000" pitchFamily="2" charset="0"/>
                </a:rPr>
                <a:t>325 662 000 €</a:t>
              </a:r>
            </a:p>
          </p:txBody>
        </p:sp>
        <p:sp>
          <p:nvSpPr>
            <p:cNvPr id="42" name="ZoneTexte 41">
              <a:extLst>
                <a:ext uri="{FF2B5EF4-FFF2-40B4-BE49-F238E27FC236}">
                  <a16:creationId xmlns:a16="http://schemas.microsoft.com/office/drawing/2014/main" id="{2689FD5A-24A1-63AF-A68F-3911FA572272}"/>
                </a:ext>
              </a:extLst>
            </p:cNvPr>
            <p:cNvSpPr txBox="1"/>
            <p:nvPr/>
          </p:nvSpPr>
          <p:spPr>
            <a:xfrm>
              <a:off x="5746908" y="2445815"/>
              <a:ext cx="2960332" cy="584775"/>
            </a:xfrm>
            <a:prstGeom prst="rect">
              <a:avLst/>
            </a:prstGeom>
            <a:noFill/>
            <a:ln>
              <a:noFill/>
            </a:ln>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ct val="0"/>
                </a:spcBef>
                <a:spcAft>
                  <a:spcPct val="0"/>
                </a:spcAft>
                <a:buClrTx/>
                <a:buSzTx/>
                <a:buFontTx/>
                <a:buNone/>
                <a:defRPr/>
              </a:pPr>
              <a:r>
                <a:rPr kumimoji="0" lang="fr-FR" sz="1600" b="0" i="0" u="none" strike="noStrike" kern="0" cap="none" spc="0" normalizeH="0" baseline="0" noProof="0">
                  <a:ln>
                    <a:noFill/>
                  </a:ln>
                  <a:solidFill>
                    <a:srgbClr val="00B050"/>
                  </a:solidFill>
                  <a:effectLst/>
                  <a:uLnTx/>
                  <a:uFillTx/>
                </a:rPr>
                <a:t>Montant du versement mobilité payé </a:t>
              </a:r>
              <a:r>
                <a:rPr kumimoji="0" lang="fr-FR" sz="1600" b="1" i="0" u="sng" strike="noStrike" kern="0" cap="none" spc="0" normalizeH="0" baseline="0" noProof="0">
                  <a:ln>
                    <a:noFill/>
                  </a:ln>
                  <a:solidFill>
                    <a:srgbClr val="00B050"/>
                  </a:solidFill>
                  <a:effectLst/>
                  <a:uLnTx/>
                  <a:uFillTx/>
                </a:rPr>
                <a:t>par les employeurs privés</a:t>
              </a:r>
              <a:endParaRPr kumimoji="0" lang="fr-FR" sz="1600" b="0" i="0" u="none" strike="noStrike" kern="0" cap="none" spc="0" normalizeH="0" baseline="0" noProof="0">
                <a:ln>
                  <a:noFill/>
                </a:ln>
                <a:solidFill>
                  <a:srgbClr val="00B050"/>
                </a:solidFill>
                <a:effectLst/>
                <a:uLnTx/>
                <a:uFillTx/>
              </a:endParaRPr>
            </a:p>
          </p:txBody>
        </p:sp>
      </p:grpSp>
      <p:grpSp>
        <p:nvGrpSpPr>
          <p:cNvPr id="43" name="Groupe 42">
            <a:extLst>
              <a:ext uri="{FF2B5EF4-FFF2-40B4-BE49-F238E27FC236}">
                <a16:creationId xmlns:a16="http://schemas.microsoft.com/office/drawing/2014/main" id="{823322E3-EFF5-96B0-8B37-B6E79BBBBE5E}"/>
              </a:ext>
            </a:extLst>
          </p:cNvPr>
          <p:cNvGrpSpPr/>
          <p:nvPr/>
        </p:nvGrpSpPr>
        <p:grpSpPr>
          <a:xfrm>
            <a:off x="3775810" y="2310907"/>
            <a:ext cx="4211163" cy="911638"/>
            <a:chOff x="4829697" y="2757874"/>
            <a:chExt cx="4211163" cy="911638"/>
          </a:xfrm>
        </p:grpSpPr>
        <p:sp>
          <p:nvSpPr>
            <p:cNvPr id="44" name="ZoneTexte 43">
              <a:extLst>
                <a:ext uri="{FF2B5EF4-FFF2-40B4-BE49-F238E27FC236}">
                  <a16:creationId xmlns:a16="http://schemas.microsoft.com/office/drawing/2014/main" id="{7F3AD892-C238-DE1B-A765-15528766AE70}"/>
                </a:ext>
              </a:extLst>
            </p:cNvPr>
            <p:cNvSpPr txBox="1"/>
            <p:nvPr/>
          </p:nvSpPr>
          <p:spPr>
            <a:xfrm>
              <a:off x="5128259" y="3146292"/>
              <a:ext cx="3912601" cy="523220"/>
            </a:xfrm>
            <a:prstGeom prst="rect">
              <a:avLst/>
            </a:prstGeom>
            <a:noFill/>
            <a:ln>
              <a:solidFill>
                <a:srgbClr val="2F2483"/>
              </a:solidFill>
              <a:prstDash val="dash"/>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914400" eaLnBrk="1" fontAlgn="auto" latinLnBrk="0" hangingPunct="1">
                <a:lnSpc>
                  <a:spcPct val="100000"/>
                </a:lnSpc>
                <a:spcBef>
                  <a:spcPct val="0"/>
                </a:spcBef>
                <a:spcAft>
                  <a:spcPct val="0"/>
                </a:spcAft>
                <a:buClrTx/>
                <a:buSzTx/>
                <a:buFontTx/>
                <a:buNone/>
                <a:defRPr/>
              </a:pPr>
              <a:r>
                <a:rPr kumimoji="0" lang="fr-FR" sz="1400" b="0" i="1" u="none" strike="noStrike" kern="0" cap="none" spc="0" normalizeH="0" baseline="0" noProof="0">
                  <a:ln>
                    <a:noFill/>
                  </a:ln>
                  <a:solidFill>
                    <a:srgbClr val="2F2483"/>
                  </a:solidFill>
                  <a:effectLst/>
                  <a:uLnTx/>
                  <a:uFillTx/>
                </a:rPr>
                <a:t>+ 16,8% d’augmentation par rapport à 2020</a:t>
              </a:r>
            </a:p>
            <a:p>
              <a:pPr marL="0" marR="0" lvl="0" indent="0" algn="r" defTabSz="914400" eaLnBrk="1" fontAlgn="auto" latinLnBrk="0" hangingPunct="1">
                <a:lnSpc>
                  <a:spcPct val="100000"/>
                </a:lnSpc>
                <a:spcBef>
                  <a:spcPct val="0"/>
                </a:spcBef>
                <a:spcAft>
                  <a:spcPct val="0"/>
                </a:spcAft>
                <a:buClrTx/>
                <a:buSzTx/>
                <a:buFontTx/>
                <a:buNone/>
                <a:defRPr/>
              </a:pPr>
              <a:r>
                <a:rPr kumimoji="0" lang="fr-FR" sz="1400" b="0" i="1" u="none" strike="noStrike" kern="0" cap="none" spc="0" normalizeH="0" baseline="0" noProof="0">
                  <a:ln>
                    <a:noFill/>
                  </a:ln>
                  <a:solidFill>
                    <a:srgbClr val="2F2483"/>
                  </a:solidFill>
                  <a:effectLst/>
                  <a:uLnTx/>
                  <a:uFillTx/>
                </a:rPr>
                <a:t>+ 7,9% d’augmentation par rapport à 2021 </a:t>
              </a:r>
            </a:p>
          </p:txBody>
        </p:sp>
        <p:pic>
          <p:nvPicPr>
            <p:cNvPr id="45" name="Image 44">
              <a:extLst>
                <a:ext uri="{FF2B5EF4-FFF2-40B4-BE49-F238E27FC236}">
                  <a16:creationId xmlns:a16="http://schemas.microsoft.com/office/drawing/2014/main" id="{7975F115-BEDA-E3FA-8CCA-8F78371318A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4829697" y="2757874"/>
              <a:ext cx="776835" cy="776835"/>
            </a:xfrm>
            <a:prstGeom prst="rect">
              <a:avLst/>
            </a:prstGeom>
          </p:spPr>
        </p:pic>
      </p:grpSp>
      <p:grpSp>
        <p:nvGrpSpPr>
          <p:cNvPr id="51" name="Groupe 50">
            <a:extLst>
              <a:ext uri="{FF2B5EF4-FFF2-40B4-BE49-F238E27FC236}">
                <a16:creationId xmlns:a16="http://schemas.microsoft.com/office/drawing/2014/main" id="{AC65A157-46FB-ACD1-640A-A7949486E5A2}"/>
              </a:ext>
            </a:extLst>
          </p:cNvPr>
          <p:cNvGrpSpPr/>
          <p:nvPr/>
        </p:nvGrpSpPr>
        <p:grpSpPr>
          <a:xfrm>
            <a:off x="802512" y="2912993"/>
            <a:ext cx="3105050" cy="2024209"/>
            <a:chOff x="1868003" y="2990281"/>
            <a:chExt cx="3105050" cy="2024209"/>
          </a:xfrm>
        </p:grpSpPr>
        <p:sp>
          <p:nvSpPr>
            <p:cNvPr id="52" name="Ellipse 51">
              <a:extLst>
                <a:ext uri="{FF2B5EF4-FFF2-40B4-BE49-F238E27FC236}">
                  <a16:creationId xmlns:a16="http://schemas.microsoft.com/office/drawing/2014/main" id="{E4043D84-2825-474D-C940-D1D390E9C26D}"/>
                </a:ext>
              </a:extLst>
            </p:cNvPr>
            <p:cNvSpPr/>
            <p:nvPr/>
          </p:nvSpPr>
          <p:spPr>
            <a:xfrm>
              <a:off x="2191753" y="3200930"/>
              <a:ext cx="2781300" cy="1813560"/>
            </a:xfrm>
            <a:prstGeom prst="ellipse">
              <a:avLst/>
            </a:prstGeom>
            <a:solidFill>
              <a:schemeClr val="bg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rgbClr val="E4002C"/>
                  </a:solidFill>
                  <a:latin typeface="Calibri"/>
                  <a:ea typeface="+mn-ea"/>
                  <a:cs typeface="+mn-cs"/>
                </a:defRPr>
              </a:lvl1pPr>
              <a:lvl2pPr marL="457200" algn="l" defTabSz="457200" rtl="0" eaLnBrk="1" latinLnBrk="0" hangingPunct="1">
                <a:defRPr sz="1800" kern="1200">
                  <a:solidFill>
                    <a:srgbClr val="E4002C"/>
                  </a:solidFill>
                  <a:latin typeface="Calibri"/>
                  <a:ea typeface="+mn-ea"/>
                  <a:cs typeface="+mn-cs"/>
                </a:defRPr>
              </a:lvl2pPr>
              <a:lvl3pPr marL="914400" algn="l" defTabSz="457200" rtl="0" eaLnBrk="1" latinLnBrk="0" hangingPunct="1">
                <a:defRPr sz="1800" kern="1200">
                  <a:solidFill>
                    <a:srgbClr val="E4002C"/>
                  </a:solidFill>
                  <a:latin typeface="Calibri"/>
                  <a:ea typeface="+mn-ea"/>
                  <a:cs typeface="+mn-cs"/>
                </a:defRPr>
              </a:lvl3pPr>
              <a:lvl4pPr marL="1371600" algn="l" defTabSz="457200" rtl="0" eaLnBrk="1" latinLnBrk="0" hangingPunct="1">
                <a:defRPr sz="1800" kern="1200">
                  <a:solidFill>
                    <a:srgbClr val="E4002C"/>
                  </a:solidFill>
                  <a:latin typeface="Calibri"/>
                  <a:ea typeface="+mn-ea"/>
                  <a:cs typeface="+mn-cs"/>
                </a:defRPr>
              </a:lvl4pPr>
              <a:lvl5pPr marL="1828800" algn="l" defTabSz="457200" rtl="0" eaLnBrk="1" latinLnBrk="0" hangingPunct="1">
                <a:defRPr sz="1800" kern="1200">
                  <a:solidFill>
                    <a:srgbClr val="E4002C"/>
                  </a:solidFill>
                  <a:latin typeface="Calibri"/>
                  <a:ea typeface="+mn-ea"/>
                  <a:cs typeface="+mn-cs"/>
                </a:defRPr>
              </a:lvl5pPr>
              <a:lvl6pPr marL="2286000" algn="l" defTabSz="457200" rtl="0" eaLnBrk="1" latinLnBrk="0" hangingPunct="1">
                <a:defRPr sz="1800" kern="1200">
                  <a:solidFill>
                    <a:srgbClr val="E4002C"/>
                  </a:solidFill>
                  <a:latin typeface="Calibri"/>
                  <a:ea typeface="+mn-ea"/>
                  <a:cs typeface="+mn-cs"/>
                </a:defRPr>
              </a:lvl6pPr>
              <a:lvl7pPr marL="2743200" algn="l" defTabSz="457200" rtl="0" eaLnBrk="1" latinLnBrk="0" hangingPunct="1">
                <a:defRPr sz="1800" kern="1200">
                  <a:solidFill>
                    <a:srgbClr val="E4002C"/>
                  </a:solidFill>
                  <a:latin typeface="Calibri"/>
                  <a:ea typeface="+mn-ea"/>
                  <a:cs typeface="+mn-cs"/>
                </a:defRPr>
              </a:lvl7pPr>
              <a:lvl8pPr marL="3200400" algn="l" defTabSz="457200" rtl="0" eaLnBrk="1" latinLnBrk="0" hangingPunct="1">
                <a:defRPr sz="1800" kern="1200">
                  <a:solidFill>
                    <a:srgbClr val="E4002C"/>
                  </a:solidFill>
                  <a:latin typeface="Calibri"/>
                  <a:ea typeface="+mn-ea"/>
                  <a:cs typeface="+mn-cs"/>
                </a:defRPr>
              </a:lvl8pPr>
              <a:lvl9pPr marL="3657600" algn="l" defTabSz="457200" rtl="0" eaLnBrk="1" latinLnBrk="0" hangingPunct="1">
                <a:defRPr sz="1800" kern="1200">
                  <a:solidFill>
                    <a:srgbClr val="E4002C"/>
                  </a:solidFill>
                  <a:latin typeface="Calibri"/>
                  <a:ea typeface="+mn-ea"/>
                  <a:cs typeface="+mn-cs"/>
                </a:defRPr>
              </a:lvl9pPr>
            </a:lstStyle>
            <a:p>
              <a:pPr algn="ctr"/>
              <a:endParaRPr lang="fr-FR"/>
            </a:p>
          </p:txBody>
        </p:sp>
        <p:sp>
          <p:nvSpPr>
            <p:cNvPr id="53" name="ZoneTexte 52">
              <a:extLst>
                <a:ext uri="{FF2B5EF4-FFF2-40B4-BE49-F238E27FC236}">
                  <a16:creationId xmlns:a16="http://schemas.microsoft.com/office/drawing/2014/main" id="{99C05C24-7B01-B64F-C270-256C7D0C7405}"/>
                </a:ext>
              </a:extLst>
            </p:cNvPr>
            <p:cNvSpPr txBox="1"/>
            <p:nvPr/>
          </p:nvSpPr>
          <p:spPr>
            <a:xfrm>
              <a:off x="2398494" y="4131553"/>
              <a:ext cx="2367818" cy="646331"/>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200"/>
                <a:t>Montant du versement mobilité par salarié du secteur privé en 2022</a:t>
              </a:r>
            </a:p>
          </p:txBody>
        </p:sp>
        <p:sp>
          <p:nvSpPr>
            <p:cNvPr id="54" name="ZoneTexte 53">
              <a:extLst>
                <a:ext uri="{FF2B5EF4-FFF2-40B4-BE49-F238E27FC236}">
                  <a16:creationId xmlns:a16="http://schemas.microsoft.com/office/drawing/2014/main" id="{5CC00580-AD0E-CFE9-0B49-31147227CEB9}"/>
                </a:ext>
              </a:extLst>
            </p:cNvPr>
            <p:cNvSpPr txBox="1"/>
            <p:nvPr/>
          </p:nvSpPr>
          <p:spPr>
            <a:xfrm>
              <a:off x="2929892" y="3423667"/>
              <a:ext cx="1386840" cy="70788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fr-FR" sz="4000">
                  <a:latin typeface="Barlow Black" panose="00000A00000000000000" pitchFamily="2" charset="0"/>
                </a:rPr>
                <a:t>501 €</a:t>
              </a:r>
            </a:p>
          </p:txBody>
        </p:sp>
        <p:pic>
          <p:nvPicPr>
            <p:cNvPr id="55" name="Image 54">
              <a:extLst>
                <a:ext uri="{FF2B5EF4-FFF2-40B4-BE49-F238E27FC236}">
                  <a16:creationId xmlns:a16="http://schemas.microsoft.com/office/drawing/2014/main" id="{5F35BD2A-9BB3-7888-7845-2F702C19C1D3}"/>
                </a:ext>
              </a:extLst>
            </p:cNvPr>
            <p:cNvPicPr>
              <a:picLocks noChangeAspect="1"/>
            </p:cNvPicPr>
            <p:nvPr/>
          </p:nvPicPr>
          <p:blipFill>
            <a:blip r:embed="rId5"/>
            <a:stretch>
              <a:fillRect/>
            </a:stretch>
          </p:blipFill>
          <p:spPr>
            <a:xfrm>
              <a:off x="1868003" y="2990281"/>
              <a:ext cx="1030678" cy="1030678"/>
            </a:xfrm>
            <a:prstGeom prst="rect">
              <a:avLst/>
            </a:prstGeom>
          </p:spPr>
        </p:pic>
      </p:grpSp>
      <p:sp>
        <p:nvSpPr>
          <p:cNvPr id="56" name="Rectangle 55">
            <a:extLst>
              <a:ext uri="{FF2B5EF4-FFF2-40B4-BE49-F238E27FC236}">
                <a16:creationId xmlns:a16="http://schemas.microsoft.com/office/drawing/2014/main" id="{A5B29B2F-676C-3232-ADB1-6DA31CD369D0}"/>
              </a:ext>
            </a:extLst>
          </p:cNvPr>
          <p:cNvSpPr/>
          <p:nvPr/>
        </p:nvSpPr>
        <p:spPr>
          <a:xfrm>
            <a:off x="3629301" y="4229800"/>
            <a:ext cx="3104517" cy="729943"/>
          </a:xfrm>
          <a:prstGeom prst="rect">
            <a:avLst/>
          </a:prstGeom>
          <a:noFill/>
          <a:ln>
            <a:solidFill>
              <a:schemeClr val="bg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rgbClr val="E4002C"/>
                </a:solidFill>
                <a:latin typeface="Calibri"/>
                <a:ea typeface="+mn-ea"/>
                <a:cs typeface="+mn-cs"/>
              </a:defRPr>
            </a:lvl1pPr>
            <a:lvl2pPr marL="457200" algn="l" defTabSz="457200" rtl="0" eaLnBrk="1" latinLnBrk="0" hangingPunct="1">
              <a:defRPr sz="1800" kern="1200">
                <a:solidFill>
                  <a:srgbClr val="E4002C"/>
                </a:solidFill>
                <a:latin typeface="Calibri"/>
                <a:ea typeface="+mn-ea"/>
                <a:cs typeface="+mn-cs"/>
              </a:defRPr>
            </a:lvl2pPr>
            <a:lvl3pPr marL="914400" algn="l" defTabSz="457200" rtl="0" eaLnBrk="1" latinLnBrk="0" hangingPunct="1">
              <a:defRPr sz="1800" kern="1200">
                <a:solidFill>
                  <a:srgbClr val="E4002C"/>
                </a:solidFill>
                <a:latin typeface="Calibri"/>
                <a:ea typeface="+mn-ea"/>
                <a:cs typeface="+mn-cs"/>
              </a:defRPr>
            </a:lvl3pPr>
            <a:lvl4pPr marL="1371600" algn="l" defTabSz="457200" rtl="0" eaLnBrk="1" latinLnBrk="0" hangingPunct="1">
              <a:defRPr sz="1800" kern="1200">
                <a:solidFill>
                  <a:srgbClr val="E4002C"/>
                </a:solidFill>
                <a:latin typeface="Calibri"/>
                <a:ea typeface="+mn-ea"/>
                <a:cs typeface="+mn-cs"/>
              </a:defRPr>
            </a:lvl4pPr>
            <a:lvl5pPr marL="1828800" algn="l" defTabSz="457200" rtl="0" eaLnBrk="1" latinLnBrk="0" hangingPunct="1">
              <a:defRPr sz="1800" kern="1200">
                <a:solidFill>
                  <a:srgbClr val="E4002C"/>
                </a:solidFill>
                <a:latin typeface="Calibri"/>
                <a:ea typeface="+mn-ea"/>
                <a:cs typeface="+mn-cs"/>
              </a:defRPr>
            </a:lvl5pPr>
            <a:lvl6pPr marL="2286000" algn="l" defTabSz="457200" rtl="0" eaLnBrk="1" latinLnBrk="0" hangingPunct="1">
              <a:defRPr sz="1800" kern="1200">
                <a:solidFill>
                  <a:srgbClr val="E4002C"/>
                </a:solidFill>
                <a:latin typeface="Calibri"/>
                <a:ea typeface="+mn-ea"/>
                <a:cs typeface="+mn-cs"/>
              </a:defRPr>
            </a:lvl6pPr>
            <a:lvl7pPr marL="2743200" algn="l" defTabSz="457200" rtl="0" eaLnBrk="1" latinLnBrk="0" hangingPunct="1">
              <a:defRPr sz="1800" kern="1200">
                <a:solidFill>
                  <a:srgbClr val="E4002C"/>
                </a:solidFill>
                <a:latin typeface="Calibri"/>
                <a:ea typeface="+mn-ea"/>
                <a:cs typeface="+mn-cs"/>
              </a:defRPr>
            </a:lvl7pPr>
            <a:lvl8pPr marL="3200400" algn="l" defTabSz="457200" rtl="0" eaLnBrk="1" latinLnBrk="0" hangingPunct="1">
              <a:defRPr sz="1800" kern="1200">
                <a:solidFill>
                  <a:srgbClr val="E4002C"/>
                </a:solidFill>
                <a:latin typeface="Calibri"/>
                <a:ea typeface="+mn-ea"/>
                <a:cs typeface="+mn-cs"/>
              </a:defRPr>
            </a:lvl8pPr>
            <a:lvl9pPr marL="3657600" algn="l" defTabSz="457200" rtl="0" eaLnBrk="1" latinLnBrk="0" hangingPunct="1">
              <a:defRPr sz="1800" kern="1200">
                <a:solidFill>
                  <a:srgbClr val="E4002C"/>
                </a:solidFill>
                <a:latin typeface="Calibri"/>
                <a:ea typeface="+mn-ea"/>
                <a:cs typeface="+mn-cs"/>
              </a:defRPr>
            </a:lvl9pPr>
          </a:lstStyle>
          <a:p>
            <a:pPr algn="ctr"/>
            <a:r>
              <a:rPr lang="fr-FR" sz="1400" b="1">
                <a:solidFill>
                  <a:schemeClr val="tx1"/>
                </a:solidFill>
              </a:rPr>
              <a:t>438 € : </a:t>
            </a:r>
            <a:r>
              <a:rPr lang="fr-FR" sz="1400">
                <a:solidFill>
                  <a:schemeClr val="tx1"/>
                </a:solidFill>
              </a:rPr>
              <a:t>Moyenne Rhône</a:t>
            </a:r>
          </a:p>
          <a:p>
            <a:pPr algn="ctr"/>
            <a:r>
              <a:rPr lang="fr-FR" sz="1400" b="1">
                <a:solidFill>
                  <a:schemeClr val="tx1"/>
                </a:solidFill>
              </a:rPr>
              <a:t>291 € : </a:t>
            </a:r>
            <a:r>
              <a:rPr lang="fr-FR" sz="1400">
                <a:solidFill>
                  <a:schemeClr val="tx1"/>
                </a:solidFill>
              </a:rPr>
              <a:t>moyenne Auvergne-Rhône-Alpes </a:t>
            </a:r>
          </a:p>
          <a:p>
            <a:pPr algn="ctr"/>
            <a:r>
              <a:rPr lang="fr-FR" sz="1400" b="1">
                <a:solidFill>
                  <a:schemeClr val="tx1"/>
                </a:solidFill>
              </a:rPr>
              <a:t>438 € :</a:t>
            </a:r>
            <a:r>
              <a:rPr lang="fr-FR" sz="1400">
                <a:solidFill>
                  <a:schemeClr val="tx1"/>
                </a:solidFill>
              </a:rPr>
              <a:t> moyenne France </a:t>
            </a:r>
          </a:p>
        </p:txBody>
      </p:sp>
      <p:pic>
        <p:nvPicPr>
          <p:cNvPr id="57" name="Image 56">
            <a:extLst>
              <a:ext uri="{FF2B5EF4-FFF2-40B4-BE49-F238E27FC236}">
                <a16:creationId xmlns:a16="http://schemas.microsoft.com/office/drawing/2014/main" id="{D8A56281-710B-BA87-158E-6EEFBC38F21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6352399" y="3868739"/>
            <a:ext cx="776835" cy="776835"/>
          </a:xfrm>
          <a:prstGeom prst="rect">
            <a:avLst/>
          </a:prstGeom>
        </p:spPr>
      </p:pic>
    </p:spTree>
    <p:extLst>
      <p:ext uri="{BB962C8B-B14F-4D97-AF65-F5344CB8AC3E}">
        <p14:creationId xmlns:p14="http://schemas.microsoft.com/office/powerpoint/2010/main" val="1222193922"/>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7C4FA915-DB45-40F7-B6A4-2D2B88E55E3C}"/>
              </a:ext>
            </a:extLst>
          </p:cNvPr>
          <p:cNvSpPr>
            <a:spLocks noGrp="1"/>
          </p:cNvSpPr>
          <p:nvPr>
            <p:ph type="sldNum" sz="quarter" idx="4"/>
          </p:nvPr>
        </p:nvSpPr>
        <p:spPr/>
        <p:txBody>
          <a:bodyPr/>
          <a:lstStyle/>
          <a:p>
            <a:pPr marL="0" marR="0" lvl="0" indent="0" algn="l" defTabSz="457200" rtl="0" eaLnBrk="1" fontAlgn="auto" latinLnBrk="0" hangingPunct="1">
              <a:lnSpc>
                <a:spcPct val="100000"/>
              </a:lnSpc>
              <a:spcBef>
                <a:spcPct val="0"/>
              </a:spcBef>
              <a:spcAft>
                <a:spcPct val="0"/>
              </a:spcAft>
              <a:buClrTx/>
              <a:buSzTx/>
              <a:buFontTx/>
              <a:buNone/>
              <a:defRPr/>
            </a:pPr>
            <a:fld id="{BDE2D64B-104A-0D49-AC01-3995F14CC673}" type="slidenum">
              <a:rPr kumimoji="0" lang="fr-FR" sz="800" b="0" i="0" u="none" strike="noStrike" kern="1200" cap="none" spc="0" normalizeH="0" baseline="0" noProof="0" smtClean="0">
                <a:ln>
                  <a:noFill/>
                </a:ln>
                <a:solidFill>
                  <a:srgbClr val="2F2483"/>
                </a:solidFill>
                <a:effectLst/>
                <a:uLnTx/>
                <a:uFillTx/>
                <a:latin typeface="Barlow Condensed Medium" pitchFamily="2" charset="77"/>
                <a:ea typeface="+mn-ea"/>
                <a:cs typeface="+mn-cs"/>
              </a:rPr>
              <a:pPr marL="0" marR="0" lvl="0" indent="0" algn="l" defTabSz="457200" rtl="0" eaLnBrk="1" fontAlgn="auto" latinLnBrk="0" hangingPunct="1">
                <a:lnSpc>
                  <a:spcPct val="100000"/>
                </a:lnSpc>
                <a:spcBef>
                  <a:spcPct val="0"/>
                </a:spcBef>
                <a:spcAft>
                  <a:spcPct val="0"/>
                </a:spcAft>
                <a:buClrTx/>
                <a:buSzTx/>
                <a:buFontTx/>
                <a:buNone/>
                <a:defRPr/>
              </a:pPr>
              <a:t>28</a:t>
            </a:fld>
            <a:endParaRPr kumimoji="0" lang="fr-FR" sz="800" b="0" i="0" u="none" strike="noStrike" kern="1200" cap="none" spc="0" normalizeH="0" baseline="0" noProof="0">
              <a:ln>
                <a:noFill/>
              </a:ln>
              <a:solidFill>
                <a:srgbClr val="2F2483"/>
              </a:solidFill>
              <a:effectLst/>
              <a:uLnTx/>
              <a:uFillTx/>
              <a:latin typeface="Barlow Condensed Medium" pitchFamily="2" charset="77"/>
              <a:ea typeface="+mn-ea"/>
              <a:cs typeface="+mn-cs"/>
            </a:endParaRPr>
          </a:p>
        </p:txBody>
      </p:sp>
      <p:pic>
        <p:nvPicPr>
          <p:cNvPr id="4" name="Image 3">
            <a:extLst>
              <a:ext uri="{FF2B5EF4-FFF2-40B4-BE49-F238E27FC236}">
                <a16:creationId xmlns:a16="http://schemas.microsoft.com/office/drawing/2014/main" id="{4557684F-4BE3-1272-F3B3-CD44B2524C77}"/>
              </a:ext>
            </a:extLst>
          </p:cNvPr>
          <p:cNvPicPr>
            <a:picLocks noChangeAspect="1"/>
          </p:cNvPicPr>
          <p:nvPr/>
        </p:nvPicPr>
        <p:blipFill>
          <a:blip r:embed="rId3"/>
          <a:stretch>
            <a:fillRect/>
          </a:stretch>
        </p:blipFill>
        <p:spPr>
          <a:xfrm>
            <a:off x="2825120" y="552366"/>
            <a:ext cx="5021226" cy="4520791"/>
          </a:xfrm>
          <a:prstGeom prst="rect">
            <a:avLst/>
          </a:prstGeom>
        </p:spPr>
      </p:pic>
      <p:sp>
        <p:nvSpPr>
          <p:cNvPr id="2" name="Titre 1">
            <a:extLst>
              <a:ext uri="{FF2B5EF4-FFF2-40B4-BE49-F238E27FC236}">
                <a16:creationId xmlns:a16="http://schemas.microsoft.com/office/drawing/2014/main" id="{857BDEAA-7450-414D-ADF3-192A821DBD27}"/>
              </a:ext>
            </a:extLst>
          </p:cNvPr>
          <p:cNvSpPr>
            <a:spLocks noGrp="1"/>
          </p:cNvSpPr>
          <p:nvPr>
            <p:ph type="title"/>
          </p:nvPr>
        </p:nvSpPr>
        <p:spPr>
          <a:xfrm>
            <a:off x="398242" y="227585"/>
            <a:ext cx="7886700" cy="718145"/>
          </a:xfrm>
        </p:spPr>
        <p:txBody>
          <a:bodyPr/>
          <a:lstStyle/>
          <a:p>
            <a:r>
              <a:rPr lang="fr-FR"/>
              <a:t>Versement mobilité – Focus </a:t>
            </a:r>
            <a:br>
              <a:rPr lang="fr-FR"/>
            </a:br>
            <a:r>
              <a:rPr lang="fr-FR"/>
              <a:t>Métropole de Lyon</a:t>
            </a:r>
          </a:p>
        </p:txBody>
      </p:sp>
      <p:sp>
        <p:nvSpPr>
          <p:cNvPr id="6" name="Rectangle 5">
            <a:extLst>
              <a:ext uri="{FF2B5EF4-FFF2-40B4-BE49-F238E27FC236}">
                <a16:creationId xmlns:a16="http://schemas.microsoft.com/office/drawing/2014/main" id="{18619CB4-10B5-6BC3-030A-FB45B12700C2}"/>
              </a:ext>
            </a:extLst>
          </p:cNvPr>
          <p:cNvSpPr/>
          <p:nvPr/>
        </p:nvSpPr>
        <p:spPr>
          <a:xfrm>
            <a:off x="8168640" y="887359"/>
            <a:ext cx="438358" cy="128641"/>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rgbClr val="E4002C"/>
                </a:solidFill>
                <a:latin typeface="Calibri"/>
                <a:ea typeface="+mn-ea"/>
                <a:cs typeface="+mn-cs"/>
              </a:defRPr>
            </a:lvl1pPr>
            <a:lvl2pPr marL="457200" algn="l" defTabSz="457200" rtl="0" eaLnBrk="1" latinLnBrk="0" hangingPunct="1">
              <a:defRPr sz="1800" kern="1200">
                <a:solidFill>
                  <a:srgbClr val="E4002C"/>
                </a:solidFill>
                <a:latin typeface="Calibri"/>
                <a:ea typeface="+mn-ea"/>
                <a:cs typeface="+mn-cs"/>
              </a:defRPr>
            </a:lvl2pPr>
            <a:lvl3pPr marL="914400" algn="l" defTabSz="457200" rtl="0" eaLnBrk="1" latinLnBrk="0" hangingPunct="1">
              <a:defRPr sz="1800" kern="1200">
                <a:solidFill>
                  <a:srgbClr val="E4002C"/>
                </a:solidFill>
                <a:latin typeface="Calibri"/>
                <a:ea typeface="+mn-ea"/>
                <a:cs typeface="+mn-cs"/>
              </a:defRPr>
            </a:lvl3pPr>
            <a:lvl4pPr marL="1371600" algn="l" defTabSz="457200" rtl="0" eaLnBrk="1" latinLnBrk="0" hangingPunct="1">
              <a:defRPr sz="1800" kern="1200">
                <a:solidFill>
                  <a:srgbClr val="E4002C"/>
                </a:solidFill>
                <a:latin typeface="Calibri"/>
                <a:ea typeface="+mn-ea"/>
                <a:cs typeface="+mn-cs"/>
              </a:defRPr>
            </a:lvl4pPr>
            <a:lvl5pPr marL="1828800" algn="l" defTabSz="457200" rtl="0" eaLnBrk="1" latinLnBrk="0" hangingPunct="1">
              <a:defRPr sz="1800" kern="1200">
                <a:solidFill>
                  <a:srgbClr val="E4002C"/>
                </a:solidFill>
                <a:latin typeface="Calibri"/>
                <a:ea typeface="+mn-ea"/>
                <a:cs typeface="+mn-cs"/>
              </a:defRPr>
            </a:lvl5pPr>
            <a:lvl6pPr marL="2286000" algn="l" defTabSz="457200" rtl="0" eaLnBrk="1" latinLnBrk="0" hangingPunct="1">
              <a:defRPr sz="1800" kern="1200">
                <a:solidFill>
                  <a:srgbClr val="E4002C"/>
                </a:solidFill>
                <a:latin typeface="Calibri"/>
                <a:ea typeface="+mn-ea"/>
                <a:cs typeface="+mn-cs"/>
              </a:defRPr>
            </a:lvl6pPr>
            <a:lvl7pPr marL="2743200" algn="l" defTabSz="457200" rtl="0" eaLnBrk="1" latinLnBrk="0" hangingPunct="1">
              <a:defRPr sz="1800" kern="1200">
                <a:solidFill>
                  <a:srgbClr val="E4002C"/>
                </a:solidFill>
                <a:latin typeface="Calibri"/>
                <a:ea typeface="+mn-ea"/>
                <a:cs typeface="+mn-cs"/>
              </a:defRPr>
            </a:lvl7pPr>
            <a:lvl8pPr marL="3200400" algn="l" defTabSz="457200" rtl="0" eaLnBrk="1" latinLnBrk="0" hangingPunct="1">
              <a:defRPr sz="1800" kern="1200">
                <a:solidFill>
                  <a:srgbClr val="E4002C"/>
                </a:solidFill>
                <a:latin typeface="Calibri"/>
                <a:ea typeface="+mn-ea"/>
                <a:cs typeface="+mn-cs"/>
              </a:defRPr>
            </a:lvl8pPr>
            <a:lvl9pPr marL="3657600" algn="l" defTabSz="457200" rtl="0" eaLnBrk="1" latinLnBrk="0" hangingPunct="1">
              <a:defRPr sz="1800" kern="1200">
                <a:solidFill>
                  <a:srgbClr val="E4002C"/>
                </a:solidFill>
                <a:latin typeface="Calibri"/>
                <a:ea typeface="+mn-ea"/>
                <a:cs typeface="+mn-cs"/>
              </a:defRPr>
            </a:lvl9pPr>
          </a:lstStyle>
          <a:p>
            <a:pPr algn="ctr"/>
            <a:endParaRPr lang="fr-FR"/>
          </a:p>
        </p:txBody>
      </p:sp>
      <p:sp>
        <p:nvSpPr>
          <p:cNvPr id="7" name="Rectangle 6">
            <a:extLst>
              <a:ext uri="{FF2B5EF4-FFF2-40B4-BE49-F238E27FC236}">
                <a16:creationId xmlns:a16="http://schemas.microsoft.com/office/drawing/2014/main" id="{63A2294D-6546-0F0A-4D05-D1533F6C175C}"/>
              </a:ext>
            </a:extLst>
          </p:cNvPr>
          <p:cNvSpPr/>
          <p:nvPr/>
        </p:nvSpPr>
        <p:spPr>
          <a:xfrm>
            <a:off x="518873" y="2261892"/>
            <a:ext cx="2663397" cy="465181"/>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rgbClr val="E4002C"/>
                </a:solidFill>
                <a:latin typeface="Calibri"/>
                <a:ea typeface="+mn-ea"/>
                <a:cs typeface="+mn-cs"/>
              </a:defRPr>
            </a:lvl1pPr>
            <a:lvl2pPr marL="457200" algn="l" defTabSz="457200" rtl="0" eaLnBrk="1" latinLnBrk="0" hangingPunct="1">
              <a:defRPr sz="1800" kern="1200">
                <a:solidFill>
                  <a:srgbClr val="E4002C"/>
                </a:solidFill>
                <a:latin typeface="Calibri"/>
                <a:ea typeface="+mn-ea"/>
                <a:cs typeface="+mn-cs"/>
              </a:defRPr>
            </a:lvl2pPr>
            <a:lvl3pPr marL="914400" algn="l" defTabSz="457200" rtl="0" eaLnBrk="1" latinLnBrk="0" hangingPunct="1">
              <a:defRPr sz="1800" kern="1200">
                <a:solidFill>
                  <a:srgbClr val="E4002C"/>
                </a:solidFill>
                <a:latin typeface="Calibri"/>
                <a:ea typeface="+mn-ea"/>
                <a:cs typeface="+mn-cs"/>
              </a:defRPr>
            </a:lvl3pPr>
            <a:lvl4pPr marL="1371600" algn="l" defTabSz="457200" rtl="0" eaLnBrk="1" latinLnBrk="0" hangingPunct="1">
              <a:defRPr sz="1800" kern="1200">
                <a:solidFill>
                  <a:srgbClr val="E4002C"/>
                </a:solidFill>
                <a:latin typeface="Calibri"/>
                <a:ea typeface="+mn-ea"/>
                <a:cs typeface="+mn-cs"/>
              </a:defRPr>
            </a:lvl4pPr>
            <a:lvl5pPr marL="1828800" algn="l" defTabSz="457200" rtl="0" eaLnBrk="1" latinLnBrk="0" hangingPunct="1">
              <a:defRPr sz="1800" kern="1200">
                <a:solidFill>
                  <a:srgbClr val="E4002C"/>
                </a:solidFill>
                <a:latin typeface="Calibri"/>
                <a:ea typeface="+mn-ea"/>
                <a:cs typeface="+mn-cs"/>
              </a:defRPr>
            </a:lvl5pPr>
            <a:lvl6pPr marL="2286000" algn="l" defTabSz="457200" rtl="0" eaLnBrk="1" latinLnBrk="0" hangingPunct="1">
              <a:defRPr sz="1800" kern="1200">
                <a:solidFill>
                  <a:srgbClr val="E4002C"/>
                </a:solidFill>
                <a:latin typeface="Calibri"/>
                <a:ea typeface="+mn-ea"/>
                <a:cs typeface="+mn-cs"/>
              </a:defRPr>
            </a:lvl6pPr>
            <a:lvl7pPr marL="2743200" algn="l" defTabSz="457200" rtl="0" eaLnBrk="1" latinLnBrk="0" hangingPunct="1">
              <a:defRPr sz="1800" kern="1200">
                <a:solidFill>
                  <a:srgbClr val="E4002C"/>
                </a:solidFill>
                <a:latin typeface="Calibri"/>
                <a:ea typeface="+mn-ea"/>
                <a:cs typeface="+mn-cs"/>
              </a:defRPr>
            </a:lvl7pPr>
            <a:lvl8pPr marL="3200400" algn="l" defTabSz="457200" rtl="0" eaLnBrk="1" latinLnBrk="0" hangingPunct="1">
              <a:defRPr sz="1800" kern="1200">
                <a:solidFill>
                  <a:srgbClr val="E4002C"/>
                </a:solidFill>
                <a:latin typeface="Calibri"/>
                <a:ea typeface="+mn-ea"/>
                <a:cs typeface="+mn-cs"/>
              </a:defRPr>
            </a:lvl8pPr>
            <a:lvl9pPr marL="3657600" algn="l" defTabSz="457200" rtl="0" eaLnBrk="1" latinLnBrk="0" hangingPunct="1">
              <a:defRPr sz="1800" kern="1200">
                <a:solidFill>
                  <a:srgbClr val="E4002C"/>
                </a:solidFill>
                <a:latin typeface="Calibri"/>
                <a:ea typeface="+mn-ea"/>
                <a:cs typeface="+mn-cs"/>
              </a:defRPr>
            </a:lvl9pPr>
          </a:lstStyle>
          <a:p>
            <a:pPr algn="ctr"/>
            <a:r>
              <a:rPr lang="fr-FR" sz="1200">
                <a:solidFill>
                  <a:schemeClr val="tx1"/>
                </a:solidFill>
                <a:latin typeface="Franklin Gothic Book" panose="020B0503020102020204" pitchFamily="34" charset="0"/>
              </a:rPr>
              <a:t>Taux applicables au 1</a:t>
            </a:r>
            <a:r>
              <a:rPr lang="fr-FR" sz="1200" baseline="30000">
                <a:solidFill>
                  <a:schemeClr val="tx1"/>
                </a:solidFill>
                <a:latin typeface="Franklin Gothic Book" panose="020B0503020102020204" pitchFamily="34" charset="0"/>
              </a:rPr>
              <a:t>er</a:t>
            </a:r>
            <a:r>
              <a:rPr lang="fr-FR" sz="1200">
                <a:solidFill>
                  <a:schemeClr val="tx1"/>
                </a:solidFill>
                <a:latin typeface="Franklin Gothic Book" panose="020B0503020102020204" pitchFamily="34" charset="0"/>
              </a:rPr>
              <a:t> janvier 2023</a:t>
            </a:r>
          </a:p>
          <a:p>
            <a:pPr algn="ctr"/>
            <a:r>
              <a:rPr lang="fr-FR" sz="1050">
                <a:solidFill>
                  <a:schemeClr val="tx1"/>
                </a:solidFill>
                <a:latin typeface="Franklin Gothic Book" panose="020B0503020102020204" pitchFamily="34" charset="0"/>
              </a:rPr>
              <a:t>Source : www.sytral.com</a:t>
            </a:r>
          </a:p>
        </p:txBody>
      </p:sp>
      <p:sp>
        <p:nvSpPr>
          <p:cNvPr id="8" name="Rectangle 7">
            <a:extLst>
              <a:ext uri="{FF2B5EF4-FFF2-40B4-BE49-F238E27FC236}">
                <a16:creationId xmlns:a16="http://schemas.microsoft.com/office/drawing/2014/main" id="{017C6CC9-098D-0AFB-2A60-A706A6026F89}"/>
              </a:ext>
            </a:extLst>
          </p:cNvPr>
          <p:cNvSpPr/>
          <p:nvPr/>
        </p:nvSpPr>
        <p:spPr>
          <a:xfrm>
            <a:off x="7315200" y="586657"/>
            <a:ext cx="531146" cy="12526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rgbClr val="E4002C"/>
                </a:solidFill>
                <a:latin typeface="Calibri"/>
                <a:ea typeface="+mn-ea"/>
                <a:cs typeface="+mn-cs"/>
              </a:defRPr>
            </a:lvl1pPr>
            <a:lvl2pPr marL="457200" algn="l" defTabSz="457200" rtl="0" eaLnBrk="1" latinLnBrk="0" hangingPunct="1">
              <a:defRPr sz="1800" kern="1200">
                <a:solidFill>
                  <a:srgbClr val="E4002C"/>
                </a:solidFill>
                <a:latin typeface="Calibri"/>
                <a:ea typeface="+mn-ea"/>
                <a:cs typeface="+mn-cs"/>
              </a:defRPr>
            </a:lvl2pPr>
            <a:lvl3pPr marL="914400" algn="l" defTabSz="457200" rtl="0" eaLnBrk="1" latinLnBrk="0" hangingPunct="1">
              <a:defRPr sz="1800" kern="1200">
                <a:solidFill>
                  <a:srgbClr val="E4002C"/>
                </a:solidFill>
                <a:latin typeface="Calibri"/>
                <a:ea typeface="+mn-ea"/>
                <a:cs typeface="+mn-cs"/>
              </a:defRPr>
            </a:lvl3pPr>
            <a:lvl4pPr marL="1371600" algn="l" defTabSz="457200" rtl="0" eaLnBrk="1" latinLnBrk="0" hangingPunct="1">
              <a:defRPr sz="1800" kern="1200">
                <a:solidFill>
                  <a:srgbClr val="E4002C"/>
                </a:solidFill>
                <a:latin typeface="Calibri"/>
                <a:ea typeface="+mn-ea"/>
                <a:cs typeface="+mn-cs"/>
              </a:defRPr>
            </a:lvl4pPr>
            <a:lvl5pPr marL="1828800" algn="l" defTabSz="457200" rtl="0" eaLnBrk="1" latinLnBrk="0" hangingPunct="1">
              <a:defRPr sz="1800" kern="1200">
                <a:solidFill>
                  <a:srgbClr val="E4002C"/>
                </a:solidFill>
                <a:latin typeface="Calibri"/>
                <a:ea typeface="+mn-ea"/>
                <a:cs typeface="+mn-cs"/>
              </a:defRPr>
            </a:lvl5pPr>
            <a:lvl6pPr marL="2286000" algn="l" defTabSz="457200" rtl="0" eaLnBrk="1" latinLnBrk="0" hangingPunct="1">
              <a:defRPr sz="1800" kern="1200">
                <a:solidFill>
                  <a:srgbClr val="E4002C"/>
                </a:solidFill>
                <a:latin typeface="Calibri"/>
                <a:ea typeface="+mn-ea"/>
                <a:cs typeface="+mn-cs"/>
              </a:defRPr>
            </a:lvl6pPr>
            <a:lvl7pPr marL="2743200" algn="l" defTabSz="457200" rtl="0" eaLnBrk="1" latinLnBrk="0" hangingPunct="1">
              <a:defRPr sz="1800" kern="1200">
                <a:solidFill>
                  <a:srgbClr val="E4002C"/>
                </a:solidFill>
                <a:latin typeface="Calibri"/>
                <a:ea typeface="+mn-ea"/>
                <a:cs typeface="+mn-cs"/>
              </a:defRPr>
            </a:lvl7pPr>
            <a:lvl8pPr marL="3200400" algn="l" defTabSz="457200" rtl="0" eaLnBrk="1" latinLnBrk="0" hangingPunct="1">
              <a:defRPr sz="1800" kern="1200">
                <a:solidFill>
                  <a:srgbClr val="E4002C"/>
                </a:solidFill>
                <a:latin typeface="Calibri"/>
                <a:ea typeface="+mn-ea"/>
                <a:cs typeface="+mn-cs"/>
              </a:defRPr>
            </a:lvl8pPr>
            <a:lvl9pPr marL="3657600" algn="l" defTabSz="457200" rtl="0" eaLnBrk="1" latinLnBrk="0" hangingPunct="1">
              <a:defRPr sz="1800" kern="1200">
                <a:solidFill>
                  <a:srgbClr val="E4002C"/>
                </a:solidFill>
                <a:latin typeface="Calibri"/>
                <a:ea typeface="+mn-ea"/>
                <a:cs typeface="+mn-cs"/>
              </a:defRPr>
            </a:lvl9pPr>
          </a:lstStyle>
          <a:p>
            <a:pPr algn="ctr"/>
            <a:endParaRPr lang="fr-FR"/>
          </a:p>
        </p:txBody>
      </p:sp>
    </p:spTree>
    <p:extLst>
      <p:ext uri="{BB962C8B-B14F-4D97-AF65-F5344CB8AC3E}">
        <p14:creationId xmlns:p14="http://schemas.microsoft.com/office/powerpoint/2010/main" val="2725518796"/>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7BDEAA-7450-414D-ADF3-192A821DBD27}"/>
              </a:ext>
            </a:extLst>
          </p:cNvPr>
          <p:cNvSpPr>
            <a:spLocks noGrp="1"/>
          </p:cNvSpPr>
          <p:nvPr>
            <p:ph type="title"/>
          </p:nvPr>
        </p:nvSpPr>
        <p:spPr>
          <a:xfrm>
            <a:off x="398242" y="227585"/>
            <a:ext cx="7886700" cy="718145"/>
          </a:xfrm>
        </p:spPr>
        <p:txBody>
          <a:bodyPr/>
          <a:lstStyle/>
          <a:p>
            <a:r>
              <a:rPr lang="fr-FR"/>
              <a:t>Versement mobilité – Focus </a:t>
            </a:r>
            <a:br>
              <a:rPr lang="fr-FR"/>
            </a:br>
            <a:r>
              <a:rPr lang="fr-FR"/>
              <a:t>Métropole de Lyon</a:t>
            </a:r>
          </a:p>
        </p:txBody>
      </p:sp>
      <p:sp>
        <p:nvSpPr>
          <p:cNvPr id="5" name="Espace réservé du numéro de diapositive 4">
            <a:extLst>
              <a:ext uri="{FF2B5EF4-FFF2-40B4-BE49-F238E27FC236}">
                <a16:creationId xmlns:a16="http://schemas.microsoft.com/office/drawing/2014/main" id="{7C4FA915-DB45-40F7-B6A4-2D2B88E55E3C}"/>
              </a:ext>
            </a:extLst>
          </p:cNvPr>
          <p:cNvSpPr>
            <a:spLocks noGrp="1"/>
          </p:cNvSpPr>
          <p:nvPr>
            <p:ph type="sldNum" sz="quarter" idx="4"/>
          </p:nvPr>
        </p:nvSpPr>
        <p:spPr/>
        <p:txBody>
          <a:bodyPr/>
          <a:lstStyle/>
          <a:p>
            <a:pPr marL="0" marR="0" lvl="0" indent="0" algn="l" defTabSz="457200" rtl="0" eaLnBrk="1" fontAlgn="auto" latinLnBrk="0" hangingPunct="1">
              <a:lnSpc>
                <a:spcPct val="100000"/>
              </a:lnSpc>
              <a:spcBef>
                <a:spcPct val="0"/>
              </a:spcBef>
              <a:spcAft>
                <a:spcPct val="0"/>
              </a:spcAft>
              <a:buClrTx/>
              <a:buSzTx/>
              <a:buFontTx/>
              <a:buNone/>
              <a:defRPr/>
            </a:pPr>
            <a:fld id="{BDE2D64B-104A-0D49-AC01-3995F14CC673}" type="slidenum">
              <a:rPr kumimoji="0" lang="fr-FR" sz="800" b="0" i="0" u="none" strike="noStrike" kern="1200" cap="none" spc="0" normalizeH="0" baseline="0" noProof="0" smtClean="0">
                <a:ln>
                  <a:noFill/>
                </a:ln>
                <a:solidFill>
                  <a:srgbClr val="2F2483"/>
                </a:solidFill>
                <a:effectLst/>
                <a:uLnTx/>
                <a:uFillTx/>
                <a:latin typeface="Barlow Condensed Medium" pitchFamily="2" charset="77"/>
                <a:ea typeface="+mn-ea"/>
                <a:cs typeface="+mn-cs"/>
              </a:rPr>
              <a:pPr marL="0" marR="0" lvl="0" indent="0" algn="l" defTabSz="457200" rtl="0" eaLnBrk="1" fontAlgn="auto" latinLnBrk="0" hangingPunct="1">
                <a:lnSpc>
                  <a:spcPct val="100000"/>
                </a:lnSpc>
                <a:spcBef>
                  <a:spcPct val="0"/>
                </a:spcBef>
                <a:spcAft>
                  <a:spcPct val="0"/>
                </a:spcAft>
                <a:buClrTx/>
                <a:buSzTx/>
                <a:buFontTx/>
                <a:buNone/>
                <a:defRPr/>
              </a:pPr>
              <a:t>29</a:t>
            </a:fld>
            <a:endParaRPr kumimoji="0" lang="fr-FR" sz="800" b="0" i="0" u="none" strike="noStrike" kern="1200" cap="none" spc="0" normalizeH="0" baseline="0" noProof="0">
              <a:ln>
                <a:noFill/>
              </a:ln>
              <a:solidFill>
                <a:srgbClr val="2F2483"/>
              </a:solidFill>
              <a:effectLst/>
              <a:uLnTx/>
              <a:uFillTx/>
              <a:latin typeface="Barlow Condensed Medium" pitchFamily="2" charset="77"/>
              <a:ea typeface="+mn-ea"/>
              <a:cs typeface="+mn-cs"/>
            </a:endParaRPr>
          </a:p>
        </p:txBody>
      </p:sp>
      <p:grpSp>
        <p:nvGrpSpPr>
          <p:cNvPr id="11" name="Groupe 10">
            <a:extLst>
              <a:ext uri="{FF2B5EF4-FFF2-40B4-BE49-F238E27FC236}">
                <a16:creationId xmlns:a16="http://schemas.microsoft.com/office/drawing/2014/main" id="{EF691E79-571C-1000-7170-369254A487D5}"/>
              </a:ext>
            </a:extLst>
          </p:cNvPr>
          <p:cNvGrpSpPr/>
          <p:nvPr/>
        </p:nvGrpSpPr>
        <p:grpSpPr>
          <a:xfrm>
            <a:off x="7710351" y="568369"/>
            <a:ext cx="803366" cy="754721"/>
            <a:chOff x="6969034" y="472610"/>
            <a:chExt cx="803366" cy="754721"/>
          </a:xfrm>
        </p:grpSpPr>
        <p:sp>
          <p:nvSpPr>
            <p:cNvPr id="8" name="Bulle narrative : ronde 7">
              <a:extLst>
                <a:ext uri="{FF2B5EF4-FFF2-40B4-BE49-F238E27FC236}">
                  <a16:creationId xmlns:a16="http://schemas.microsoft.com/office/drawing/2014/main" id="{52684979-AB11-956B-DC79-C3429DE41D64}"/>
                </a:ext>
              </a:extLst>
            </p:cNvPr>
            <p:cNvSpPr/>
            <p:nvPr/>
          </p:nvSpPr>
          <p:spPr>
            <a:xfrm>
              <a:off x="6969034" y="472610"/>
              <a:ext cx="803366" cy="494099"/>
            </a:xfrm>
            <a:prstGeom prst="wedgeEllipseCallou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rgbClr val="E4002C"/>
                  </a:solidFill>
                  <a:latin typeface="Calibri"/>
                  <a:ea typeface="+mn-ea"/>
                  <a:cs typeface="+mn-cs"/>
                </a:defRPr>
              </a:lvl1pPr>
              <a:lvl2pPr marL="457200" algn="l" defTabSz="457200" rtl="0" eaLnBrk="1" latinLnBrk="0" hangingPunct="1">
                <a:defRPr sz="1800" kern="1200">
                  <a:solidFill>
                    <a:srgbClr val="E4002C"/>
                  </a:solidFill>
                  <a:latin typeface="Calibri"/>
                  <a:ea typeface="+mn-ea"/>
                  <a:cs typeface="+mn-cs"/>
                </a:defRPr>
              </a:lvl2pPr>
              <a:lvl3pPr marL="914400" algn="l" defTabSz="457200" rtl="0" eaLnBrk="1" latinLnBrk="0" hangingPunct="1">
                <a:defRPr sz="1800" kern="1200">
                  <a:solidFill>
                    <a:srgbClr val="E4002C"/>
                  </a:solidFill>
                  <a:latin typeface="Calibri"/>
                  <a:ea typeface="+mn-ea"/>
                  <a:cs typeface="+mn-cs"/>
                </a:defRPr>
              </a:lvl3pPr>
              <a:lvl4pPr marL="1371600" algn="l" defTabSz="457200" rtl="0" eaLnBrk="1" latinLnBrk="0" hangingPunct="1">
                <a:defRPr sz="1800" kern="1200">
                  <a:solidFill>
                    <a:srgbClr val="E4002C"/>
                  </a:solidFill>
                  <a:latin typeface="Calibri"/>
                  <a:ea typeface="+mn-ea"/>
                  <a:cs typeface="+mn-cs"/>
                </a:defRPr>
              </a:lvl4pPr>
              <a:lvl5pPr marL="1828800" algn="l" defTabSz="457200" rtl="0" eaLnBrk="1" latinLnBrk="0" hangingPunct="1">
                <a:defRPr sz="1800" kern="1200">
                  <a:solidFill>
                    <a:srgbClr val="E4002C"/>
                  </a:solidFill>
                  <a:latin typeface="Calibri"/>
                  <a:ea typeface="+mn-ea"/>
                  <a:cs typeface="+mn-cs"/>
                </a:defRPr>
              </a:lvl5pPr>
              <a:lvl6pPr marL="2286000" algn="l" defTabSz="457200" rtl="0" eaLnBrk="1" latinLnBrk="0" hangingPunct="1">
                <a:defRPr sz="1800" kern="1200">
                  <a:solidFill>
                    <a:srgbClr val="E4002C"/>
                  </a:solidFill>
                  <a:latin typeface="Calibri"/>
                  <a:ea typeface="+mn-ea"/>
                  <a:cs typeface="+mn-cs"/>
                </a:defRPr>
              </a:lvl6pPr>
              <a:lvl7pPr marL="2743200" algn="l" defTabSz="457200" rtl="0" eaLnBrk="1" latinLnBrk="0" hangingPunct="1">
                <a:defRPr sz="1800" kern="1200">
                  <a:solidFill>
                    <a:srgbClr val="E4002C"/>
                  </a:solidFill>
                  <a:latin typeface="Calibri"/>
                  <a:ea typeface="+mn-ea"/>
                  <a:cs typeface="+mn-cs"/>
                </a:defRPr>
              </a:lvl7pPr>
              <a:lvl8pPr marL="3200400" algn="l" defTabSz="457200" rtl="0" eaLnBrk="1" latinLnBrk="0" hangingPunct="1">
                <a:defRPr sz="1800" kern="1200">
                  <a:solidFill>
                    <a:srgbClr val="E4002C"/>
                  </a:solidFill>
                  <a:latin typeface="Calibri"/>
                  <a:ea typeface="+mn-ea"/>
                  <a:cs typeface="+mn-cs"/>
                </a:defRPr>
              </a:lvl8pPr>
              <a:lvl9pPr marL="3657600" algn="l" defTabSz="457200" rtl="0" eaLnBrk="1" latinLnBrk="0" hangingPunct="1">
                <a:defRPr sz="1800" kern="1200">
                  <a:solidFill>
                    <a:srgbClr val="E4002C"/>
                  </a:solidFill>
                  <a:latin typeface="Calibri"/>
                  <a:ea typeface="+mn-ea"/>
                  <a:cs typeface="+mn-cs"/>
                </a:defRPr>
              </a:lvl9pPr>
            </a:lstStyle>
            <a:p>
              <a:pPr algn="ctr"/>
              <a:endParaRPr lang="fr-FR" sz="500">
                <a:latin typeface="Franklin Gothic Book" panose="020B0503020102020204" pitchFamily="34" charset="0"/>
              </a:endParaRPr>
            </a:p>
          </p:txBody>
        </p:sp>
        <p:sp>
          <p:nvSpPr>
            <p:cNvPr id="9" name="ZoneTexte 8">
              <a:extLst>
                <a:ext uri="{FF2B5EF4-FFF2-40B4-BE49-F238E27FC236}">
                  <a16:creationId xmlns:a16="http://schemas.microsoft.com/office/drawing/2014/main" id="{FC2C68D7-8379-0EEB-8D68-95CA9EE156A0}"/>
                </a:ext>
              </a:extLst>
            </p:cNvPr>
            <p:cNvSpPr txBox="1"/>
            <p:nvPr/>
          </p:nvSpPr>
          <p:spPr>
            <a:xfrm>
              <a:off x="6969034" y="488667"/>
              <a:ext cx="803366" cy="73866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800">
                  <a:latin typeface="Franklin Gothic Book" panose="020B0503020102020204" pitchFamily="34" charset="0"/>
                </a:rPr>
                <a:t>Par salarié secteur public </a:t>
              </a:r>
              <a:r>
                <a:rPr lang="fr-FR" sz="800" b="1" u="sng">
                  <a:latin typeface="Franklin Gothic Book" panose="020B0503020102020204" pitchFamily="34" charset="0"/>
                </a:rPr>
                <a:t>et</a:t>
              </a:r>
              <a:r>
                <a:rPr lang="fr-FR" sz="800">
                  <a:latin typeface="Franklin Gothic Book" panose="020B0503020102020204" pitchFamily="34" charset="0"/>
                </a:rPr>
                <a:t> privé</a:t>
              </a:r>
            </a:p>
            <a:p>
              <a:pPr algn="ctr"/>
              <a:endParaRPr lang="fr-FR"/>
            </a:p>
          </p:txBody>
        </p:sp>
      </p:grpSp>
      <p:graphicFrame>
        <p:nvGraphicFramePr>
          <p:cNvPr id="10" name="Tableau 9">
            <a:extLst>
              <a:ext uri="{FF2B5EF4-FFF2-40B4-BE49-F238E27FC236}">
                <a16:creationId xmlns:a16="http://schemas.microsoft.com/office/drawing/2014/main" id="{5C37273B-8B16-55F9-F036-E2BCDEB8DFD3}"/>
              </a:ext>
            </a:extLst>
          </p:cNvPr>
          <p:cNvGraphicFramePr>
            <a:graphicFrameLocks noGrp="1"/>
          </p:cNvGraphicFramePr>
          <p:nvPr>
            <p:extLst>
              <p:ext uri="{D42A27DB-BD31-4B8C-83A1-F6EECF244321}">
                <p14:modId xmlns:p14="http://schemas.microsoft.com/office/powerpoint/2010/main" val="1447320511"/>
              </p:ext>
            </p:extLst>
          </p:nvPr>
        </p:nvGraphicFramePr>
        <p:xfrm>
          <a:off x="834581" y="1080756"/>
          <a:ext cx="7119791" cy="3566375"/>
        </p:xfrm>
        <a:graphic>
          <a:graphicData uri="http://schemas.openxmlformats.org/drawingml/2006/table">
            <a:tbl>
              <a:tblPr firstRow="1">
                <a:tableStyleId>{F5AB1C69-6EDB-4FF4-983F-18BD219EF322}</a:tableStyleId>
              </a:tblPr>
              <a:tblGrid>
                <a:gridCol w="2172111">
                  <a:extLst>
                    <a:ext uri="{9D8B030D-6E8A-4147-A177-3AD203B41FA5}">
                      <a16:colId xmlns:a16="http://schemas.microsoft.com/office/drawing/2014/main" val="1437667958"/>
                    </a:ext>
                  </a:extLst>
                </a:gridCol>
                <a:gridCol w="947180">
                  <a:extLst>
                    <a:ext uri="{9D8B030D-6E8A-4147-A177-3AD203B41FA5}">
                      <a16:colId xmlns:a16="http://schemas.microsoft.com/office/drawing/2014/main" val="1453346126"/>
                    </a:ext>
                  </a:extLst>
                </a:gridCol>
                <a:gridCol w="1072944">
                  <a:extLst>
                    <a:ext uri="{9D8B030D-6E8A-4147-A177-3AD203B41FA5}">
                      <a16:colId xmlns:a16="http://schemas.microsoft.com/office/drawing/2014/main" val="114199994"/>
                    </a:ext>
                  </a:extLst>
                </a:gridCol>
                <a:gridCol w="940006">
                  <a:extLst>
                    <a:ext uri="{9D8B030D-6E8A-4147-A177-3AD203B41FA5}">
                      <a16:colId xmlns:a16="http://schemas.microsoft.com/office/drawing/2014/main" val="3492468039"/>
                    </a:ext>
                  </a:extLst>
                </a:gridCol>
                <a:gridCol w="1080118">
                  <a:extLst>
                    <a:ext uri="{9D8B030D-6E8A-4147-A177-3AD203B41FA5}">
                      <a16:colId xmlns:a16="http://schemas.microsoft.com/office/drawing/2014/main" val="2039788680"/>
                    </a:ext>
                  </a:extLst>
                </a:gridCol>
                <a:gridCol w="907432">
                  <a:extLst>
                    <a:ext uri="{9D8B030D-6E8A-4147-A177-3AD203B41FA5}">
                      <a16:colId xmlns:a16="http://schemas.microsoft.com/office/drawing/2014/main" val="1845418243"/>
                    </a:ext>
                  </a:extLst>
                </a:gridCol>
              </a:tblGrid>
              <a:tr h="409155">
                <a:tc>
                  <a:txBody>
                    <a:bodyPr/>
                    <a:lstStyle/>
                    <a:p>
                      <a:pPr algn="ctr" fontAlgn="b"/>
                      <a:r>
                        <a:rPr lang="fr-FR" sz="900" b="1" u="none" strike="noStrike">
                          <a:solidFill>
                            <a:srgbClr val="FFFFFF"/>
                          </a:solidFill>
                          <a:effectLst/>
                          <a:latin typeface="Barlow Black" panose="00000A00000000000000" pitchFamily="2" charset="0"/>
                        </a:rPr>
                        <a:t>Métropole</a:t>
                      </a:r>
                      <a:endParaRPr lang="fr-FR" sz="900" b="1" i="0" u="none" strike="noStrike">
                        <a:solidFill>
                          <a:srgbClr val="FFFFFF"/>
                        </a:solidFill>
                        <a:effectLst/>
                        <a:latin typeface="Barlow Black" panose="00000A00000000000000" pitchFamily="2" charset="0"/>
                      </a:endParaRPr>
                    </a:p>
                  </a:txBody>
                  <a:tcPr marL="164" marR="164" marT="1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fontAlgn="b"/>
                      <a:r>
                        <a:rPr lang="fr-FR" sz="900" b="1" u="none" strike="noStrike">
                          <a:solidFill>
                            <a:srgbClr val="FFFFFF"/>
                          </a:solidFill>
                          <a:effectLst/>
                          <a:latin typeface="Barlow Black" panose="00000A00000000000000" pitchFamily="2" charset="0"/>
                        </a:rPr>
                        <a:t>Nombre de communes</a:t>
                      </a:r>
                      <a:endParaRPr lang="fr-FR" sz="900" b="1" i="0" u="none" strike="noStrike">
                        <a:solidFill>
                          <a:srgbClr val="FFFFFF"/>
                        </a:solidFill>
                        <a:effectLst/>
                        <a:latin typeface="Barlow Black" panose="00000A00000000000000" pitchFamily="2" charset="0"/>
                      </a:endParaRPr>
                    </a:p>
                  </a:txBody>
                  <a:tcPr marL="164" marR="164" marT="1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fontAlgn="b"/>
                      <a:r>
                        <a:rPr lang="fr-FR" sz="900" b="1" u="none" strike="noStrike">
                          <a:solidFill>
                            <a:srgbClr val="FFFFFF"/>
                          </a:solidFill>
                          <a:effectLst/>
                          <a:latin typeface="Barlow Black" panose="00000A00000000000000" pitchFamily="2" charset="0"/>
                        </a:rPr>
                        <a:t>Nombre de salariés Urssaf (en milliers)</a:t>
                      </a:r>
                      <a:endParaRPr lang="fr-FR" sz="900" b="1" i="0" u="none" strike="noStrike">
                        <a:solidFill>
                          <a:srgbClr val="FFFFFF"/>
                        </a:solidFill>
                        <a:effectLst/>
                        <a:latin typeface="Barlow Black" panose="00000A00000000000000" pitchFamily="2" charset="0"/>
                      </a:endParaRPr>
                    </a:p>
                  </a:txBody>
                  <a:tcPr marL="164" marR="164" marT="1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lvl="0" indent="0" algn="ctr" defTabSz="685800" rtl="0" eaLnBrk="1" fontAlgn="b" latinLnBrk="0" hangingPunct="1">
                        <a:lnSpc>
                          <a:spcPct val="100000"/>
                        </a:lnSpc>
                        <a:spcBef>
                          <a:spcPct val="0"/>
                        </a:spcBef>
                        <a:spcAft>
                          <a:spcPct val="0"/>
                        </a:spcAft>
                        <a:buClrTx/>
                        <a:buSzTx/>
                        <a:buFontTx/>
                        <a:buNone/>
                        <a:defRPr/>
                      </a:pPr>
                      <a:r>
                        <a:rPr lang="fr-FR" sz="900" b="1" u="none" strike="noStrike">
                          <a:solidFill>
                            <a:srgbClr val="FFFFFF"/>
                          </a:solidFill>
                          <a:effectLst/>
                          <a:latin typeface="Barlow Black" panose="00000A00000000000000" pitchFamily="2" charset="0"/>
                        </a:rPr>
                        <a:t>Taux moyen (pondéré)</a:t>
                      </a:r>
                      <a:endParaRPr lang="fr-FR" sz="900" b="1" i="0" u="none" strike="noStrike">
                        <a:solidFill>
                          <a:srgbClr val="FFFFFF"/>
                        </a:solidFill>
                        <a:effectLst/>
                        <a:latin typeface="Barlow Black" panose="00000A00000000000000" pitchFamily="2" charset="0"/>
                      </a:endParaRPr>
                    </a:p>
                  </a:txBody>
                  <a:tcPr marL="164" marR="164" marT="1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fontAlgn="b"/>
                      <a:r>
                        <a:rPr lang="fr-FR" sz="900" b="1" u="none" strike="noStrike">
                          <a:solidFill>
                            <a:srgbClr val="FFFFFF"/>
                          </a:solidFill>
                          <a:effectLst/>
                          <a:latin typeface="Barlow Black" panose="00000A00000000000000" pitchFamily="2" charset="0"/>
                        </a:rPr>
                        <a:t>VM global </a:t>
                      </a:r>
                    </a:p>
                    <a:p>
                      <a:pPr algn="ctr" fontAlgn="b"/>
                      <a:r>
                        <a:rPr lang="fr-FR" sz="900" b="1" u="none" strike="noStrike">
                          <a:solidFill>
                            <a:srgbClr val="FFFFFF"/>
                          </a:solidFill>
                          <a:effectLst/>
                          <a:latin typeface="Barlow Black" panose="00000A00000000000000" pitchFamily="2" charset="0"/>
                        </a:rPr>
                        <a:t>(en millions d’euros)</a:t>
                      </a:r>
                      <a:endParaRPr lang="fr-FR" sz="900" b="1" i="0" u="none" strike="noStrike">
                        <a:solidFill>
                          <a:srgbClr val="FFFFFF"/>
                        </a:solidFill>
                        <a:effectLst/>
                        <a:latin typeface="Barlow Black" panose="00000A00000000000000" pitchFamily="2" charset="0"/>
                      </a:endParaRPr>
                    </a:p>
                  </a:txBody>
                  <a:tcPr marL="164" marR="164" marT="1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fontAlgn="b"/>
                      <a:r>
                        <a:rPr lang="fr-FR" sz="900" b="1" u="none" strike="noStrike">
                          <a:solidFill>
                            <a:srgbClr val="FFFFFF"/>
                          </a:solidFill>
                          <a:effectLst/>
                          <a:latin typeface="Barlow Black" panose="00000A00000000000000" pitchFamily="2" charset="0"/>
                        </a:rPr>
                        <a:t>VM par salarié (en €) </a:t>
                      </a:r>
                      <a:endParaRPr lang="fr-FR" sz="900" b="1" i="0" u="none" strike="noStrike">
                        <a:solidFill>
                          <a:srgbClr val="FFFFFF"/>
                        </a:solidFill>
                        <a:effectLst/>
                        <a:latin typeface="Barlow Black" panose="00000A00000000000000" pitchFamily="2" charset="0"/>
                      </a:endParaRPr>
                    </a:p>
                  </a:txBody>
                  <a:tcPr marL="164" marR="164" marT="1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113795261"/>
                  </a:ext>
                </a:extLst>
              </a:tr>
              <a:tr h="128383">
                <a:tc>
                  <a:txBody>
                    <a:bodyPr/>
                    <a:lstStyle/>
                    <a:p>
                      <a:pPr algn="l" fontAlgn="ctr"/>
                      <a:r>
                        <a:rPr lang="fr-FR" sz="900" b="0" u="none" strike="noStrike">
                          <a:solidFill>
                            <a:schemeClr val="tx1"/>
                          </a:solidFill>
                          <a:effectLst/>
                        </a:rPr>
                        <a:t>Métropole du Grand Paris*</a:t>
                      </a:r>
                      <a:endParaRPr lang="fr-FR" sz="900" b="0" i="0" u="none" strike="noStrike">
                        <a:solidFill>
                          <a:schemeClr val="tx1"/>
                        </a:solidFill>
                        <a:effectLst/>
                        <a:latin typeface="Franklin Gothic Book (Corps)"/>
                      </a:endParaRPr>
                    </a:p>
                  </a:txBody>
                  <a:tcPr marL="952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fr-FR" sz="900" b="0" u="none" strike="noStrike">
                          <a:solidFill>
                            <a:schemeClr val="tx1"/>
                          </a:solidFill>
                          <a:effectLst/>
                        </a:rPr>
                        <a:t>131</a:t>
                      </a:r>
                      <a:endParaRPr lang="fr-FR" sz="900" b="0" i="0" u="none" strike="noStrike">
                        <a:solidFill>
                          <a:schemeClr val="tx1"/>
                        </a:solidFill>
                        <a:effectLst/>
                        <a:latin typeface="Franklin Gothic Book (Corps)"/>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fr-FR" sz="900" b="0" u="none" strike="noStrike">
                          <a:solidFill>
                            <a:schemeClr val="tx1"/>
                          </a:solidFill>
                          <a:effectLst/>
                        </a:rPr>
                        <a:t>3646</a:t>
                      </a:r>
                      <a:endParaRPr lang="fr-FR" sz="900" b="0" i="0" u="none" strike="noStrike">
                        <a:solidFill>
                          <a:schemeClr val="tx1"/>
                        </a:solidFill>
                        <a:effectLst/>
                        <a:latin typeface="Franklin Gothic Book (Corps)"/>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fr-FR" sz="900" b="0" u="none" strike="noStrike">
                          <a:solidFill>
                            <a:schemeClr val="tx1"/>
                          </a:solidFill>
                          <a:effectLst/>
                        </a:rPr>
                        <a:t>2.9</a:t>
                      </a:r>
                      <a:endParaRPr lang="fr-FR" sz="900" b="0" i="0" u="none" strike="noStrike">
                        <a:solidFill>
                          <a:schemeClr val="tx1"/>
                        </a:solidFill>
                        <a:effectLst/>
                        <a:latin typeface="Franklin Gothic Book (Corps)"/>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fr-FR" sz="900" b="0" u="none" strike="noStrike">
                          <a:solidFill>
                            <a:schemeClr val="tx1"/>
                          </a:solidFill>
                          <a:effectLst/>
                        </a:rPr>
                        <a:t>4 202</a:t>
                      </a:r>
                      <a:endParaRPr lang="fr-FR" sz="900" b="0" i="0" u="none" strike="noStrike">
                        <a:solidFill>
                          <a:schemeClr val="tx1"/>
                        </a:solidFill>
                        <a:effectLst/>
                        <a:latin typeface="Franklin Gothic Book (Corps)"/>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fr-FR" sz="900" b="1" u="none" strike="noStrike">
                          <a:solidFill>
                            <a:schemeClr val="tx1"/>
                          </a:solidFill>
                          <a:effectLst/>
                        </a:rPr>
                        <a:t>1 153</a:t>
                      </a:r>
                      <a:endParaRPr lang="fr-FR" sz="900" b="1" i="0" u="none" strike="noStrike">
                        <a:solidFill>
                          <a:schemeClr val="tx1"/>
                        </a:solidFill>
                        <a:effectLst/>
                        <a:latin typeface="Franklin Gothic Book (Corps)"/>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770851461"/>
                  </a:ext>
                </a:extLst>
              </a:tr>
              <a:tr h="128383">
                <a:tc>
                  <a:txBody>
                    <a:bodyPr/>
                    <a:lstStyle/>
                    <a:p>
                      <a:pPr algn="l" fontAlgn="ctr"/>
                      <a:r>
                        <a:rPr lang="fr-FR" sz="900" b="0" u="none" strike="noStrike">
                          <a:solidFill>
                            <a:schemeClr val="tx1"/>
                          </a:solidFill>
                          <a:effectLst/>
                        </a:rPr>
                        <a:t>Clermont Auvergne Métropole*</a:t>
                      </a:r>
                      <a:endParaRPr lang="fr-FR" sz="900" b="0" i="0" u="none" strike="noStrike">
                        <a:solidFill>
                          <a:schemeClr val="tx1"/>
                        </a:solidFill>
                        <a:effectLst/>
                        <a:latin typeface="Franklin Gothic Book (Corps)"/>
                      </a:endParaRPr>
                    </a:p>
                  </a:txBody>
                  <a:tcPr marL="952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fr-FR" sz="900" b="0" u="none" strike="noStrike">
                          <a:solidFill>
                            <a:schemeClr val="tx1"/>
                          </a:solidFill>
                          <a:effectLst/>
                        </a:rPr>
                        <a:t>21</a:t>
                      </a:r>
                      <a:endParaRPr lang="fr-FR" sz="900" b="0" i="0" u="none" strike="noStrike">
                        <a:solidFill>
                          <a:schemeClr val="tx1"/>
                        </a:solidFill>
                        <a:effectLst/>
                        <a:latin typeface="Franklin Gothic Book (Corps)"/>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fr-FR" sz="900" b="0" u="none" strike="noStrike">
                          <a:solidFill>
                            <a:schemeClr val="tx1"/>
                          </a:solidFill>
                          <a:effectLst/>
                        </a:rPr>
                        <a:t>116</a:t>
                      </a:r>
                      <a:endParaRPr lang="fr-FR" sz="900" b="0" i="0" u="none" strike="noStrike">
                        <a:solidFill>
                          <a:schemeClr val="tx1"/>
                        </a:solidFill>
                        <a:effectLst/>
                        <a:latin typeface="Franklin Gothic Book (Corps)"/>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fr-FR" sz="900" b="0" u="none" strike="noStrike">
                          <a:solidFill>
                            <a:schemeClr val="tx1"/>
                          </a:solidFill>
                          <a:effectLst/>
                        </a:rPr>
                        <a:t>2</a:t>
                      </a:r>
                      <a:endParaRPr lang="fr-FR" sz="900" b="0" i="0" u="none" strike="noStrike">
                        <a:solidFill>
                          <a:schemeClr val="tx1"/>
                        </a:solidFill>
                        <a:effectLst/>
                        <a:latin typeface="Franklin Gothic Book (Corps)"/>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fr-FR" sz="900" b="0" u="none" strike="noStrike">
                          <a:solidFill>
                            <a:schemeClr val="tx1"/>
                          </a:solidFill>
                          <a:effectLst/>
                        </a:rPr>
                        <a:t>85</a:t>
                      </a:r>
                      <a:endParaRPr lang="fr-FR" sz="900" b="0" i="0" u="none" strike="noStrike">
                        <a:solidFill>
                          <a:schemeClr val="tx1"/>
                        </a:solidFill>
                        <a:effectLst/>
                        <a:latin typeface="Franklin Gothic Book (Corps)"/>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fr-FR" sz="900" b="1" u="none" strike="noStrike">
                          <a:solidFill>
                            <a:schemeClr val="tx1"/>
                          </a:solidFill>
                          <a:effectLst/>
                        </a:rPr>
                        <a:t>731</a:t>
                      </a:r>
                      <a:endParaRPr lang="fr-FR" sz="900" b="1" i="0" u="none" strike="noStrike">
                        <a:solidFill>
                          <a:schemeClr val="tx1"/>
                        </a:solidFill>
                        <a:effectLst/>
                        <a:latin typeface="Franklin Gothic Book (Corps)"/>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447176445"/>
                  </a:ext>
                </a:extLst>
              </a:tr>
              <a:tr h="128383">
                <a:tc>
                  <a:txBody>
                    <a:bodyPr/>
                    <a:lstStyle/>
                    <a:p>
                      <a:pPr algn="l" fontAlgn="ctr"/>
                      <a:r>
                        <a:rPr lang="fr-FR" sz="900" b="0" u="none" strike="noStrike">
                          <a:solidFill>
                            <a:schemeClr val="tx1"/>
                          </a:solidFill>
                          <a:effectLst/>
                        </a:rPr>
                        <a:t>Métropole Grenoble-Alpes-Métropole*</a:t>
                      </a:r>
                      <a:endParaRPr lang="fr-FR" sz="900" b="0" i="0" u="none" strike="noStrike">
                        <a:solidFill>
                          <a:schemeClr val="tx1"/>
                        </a:solidFill>
                        <a:effectLst/>
                        <a:latin typeface="Franklin Gothic Book (Corps)"/>
                      </a:endParaRPr>
                    </a:p>
                  </a:txBody>
                  <a:tcPr marL="952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fr-FR" sz="900" b="0" u="none" strike="noStrike">
                          <a:solidFill>
                            <a:schemeClr val="tx1"/>
                          </a:solidFill>
                          <a:effectLst/>
                        </a:rPr>
                        <a:t>49</a:t>
                      </a:r>
                      <a:endParaRPr lang="fr-FR" sz="900" b="0" i="0" u="none" strike="noStrike">
                        <a:solidFill>
                          <a:schemeClr val="tx1"/>
                        </a:solidFill>
                        <a:effectLst/>
                        <a:latin typeface="Franklin Gothic Book (Corps)"/>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fr-FR" sz="900" b="0" u="none" strike="noStrike">
                          <a:solidFill>
                            <a:schemeClr val="tx1"/>
                          </a:solidFill>
                          <a:effectLst/>
                        </a:rPr>
                        <a:t>161</a:t>
                      </a:r>
                      <a:endParaRPr lang="fr-FR" sz="900" b="0" i="0" u="none" strike="noStrike">
                        <a:solidFill>
                          <a:schemeClr val="tx1"/>
                        </a:solidFill>
                        <a:effectLst/>
                        <a:latin typeface="Franklin Gothic Book (Corps)"/>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fr-FR" sz="900" b="0" u="none" strike="noStrike">
                          <a:solidFill>
                            <a:schemeClr val="tx1"/>
                          </a:solidFill>
                          <a:effectLst/>
                        </a:rPr>
                        <a:t>2</a:t>
                      </a:r>
                      <a:endParaRPr lang="fr-FR" sz="900" b="0" i="0" u="none" strike="noStrike">
                        <a:solidFill>
                          <a:schemeClr val="tx1"/>
                        </a:solidFill>
                        <a:effectLst/>
                        <a:latin typeface="Franklin Gothic Book (Corps)"/>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fr-FR" sz="900" b="0" u="none" strike="noStrike">
                          <a:solidFill>
                            <a:schemeClr val="tx1"/>
                          </a:solidFill>
                          <a:effectLst/>
                        </a:rPr>
                        <a:t>115</a:t>
                      </a:r>
                      <a:endParaRPr lang="fr-FR" sz="900" b="0" i="0" u="none" strike="noStrike">
                        <a:solidFill>
                          <a:schemeClr val="tx1"/>
                        </a:solidFill>
                        <a:effectLst/>
                        <a:latin typeface="Franklin Gothic Book (Corps)"/>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fr-FR" sz="900" b="1" u="none" strike="noStrike">
                          <a:solidFill>
                            <a:schemeClr val="tx1"/>
                          </a:solidFill>
                          <a:effectLst/>
                        </a:rPr>
                        <a:t>711</a:t>
                      </a:r>
                      <a:endParaRPr lang="fr-FR" sz="900" b="1" i="0" u="none" strike="noStrike">
                        <a:solidFill>
                          <a:schemeClr val="tx1"/>
                        </a:solidFill>
                        <a:effectLst/>
                        <a:latin typeface="Franklin Gothic Book (Corps)"/>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295198435"/>
                  </a:ext>
                </a:extLst>
              </a:tr>
              <a:tr h="128383">
                <a:tc>
                  <a:txBody>
                    <a:bodyPr/>
                    <a:lstStyle/>
                    <a:p>
                      <a:pPr algn="l" fontAlgn="ctr"/>
                      <a:r>
                        <a:rPr lang="fr-FR" sz="900" b="0" u="none" strike="noStrike">
                          <a:solidFill>
                            <a:schemeClr val="tx1"/>
                          </a:solidFill>
                          <a:effectLst/>
                        </a:rPr>
                        <a:t>Métropole du Grand Nancy</a:t>
                      </a:r>
                      <a:endParaRPr lang="fr-FR" sz="900" b="0" i="0" u="none" strike="noStrike">
                        <a:solidFill>
                          <a:schemeClr val="tx1"/>
                        </a:solidFill>
                        <a:effectLst/>
                        <a:latin typeface="Franklin Gothic Book (Corps)"/>
                      </a:endParaRPr>
                    </a:p>
                  </a:txBody>
                  <a:tcPr marL="952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fr-FR" sz="900" b="0" u="none" strike="noStrike">
                          <a:solidFill>
                            <a:schemeClr val="tx1"/>
                          </a:solidFill>
                          <a:effectLst/>
                        </a:rPr>
                        <a:t>20</a:t>
                      </a:r>
                      <a:endParaRPr lang="fr-FR" sz="900" b="0" i="0" u="none" strike="noStrike">
                        <a:solidFill>
                          <a:schemeClr val="tx1"/>
                        </a:solidFill>
                        <a:effectLst/>
                        <a:latin typeface="Franklin Gothic Book (Corps)"/>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fr-FR" sz="900" b="0" u="none" strike="noStrike">
                          <a:solidFill>
                            <a:schemeClr val="tx1"/>
                          </a:solidFill>
                          <a:effectLst/>
                        </a:rPr>
                        <a:t>95</a:t>
                      </a:r>
                      <a:endParaRPr lang="fr-FR" sz="900" b="0" i="0" u="none" strike="noStrike">
                        <a:solidFill>
                          <a:schemeClr val="tx1"/>
                        </a:solidFill>
                        <a:effectLst/>
                        <a:latin typeface="Franklin Gothic Book (Corps)"/>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fr-FR" sz="900" b="0" u="none" strike="noStrike">
                          <a:solidFill>
                            <a:schemeClr val="tx1"/>
                          </a:solidFill>
                          <a:effectLst/>
                        </a:rPr>
                        <a:t>2</a:t>
                      </a:r>
                      <a:endParaRPr lang="fr-FR" sz="900" b="0" i="0" u="none" strike="noStrike">
                        <a:solidFill>
                          <a:schemeClr val="tx1"/>
                        </a:solidFill>
                        <a:effectLst/>
                        <a:latin typeface="Franklin Gothic Book (Corps)"/>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fr-FR" sz="900" b="0" u="none" strike="noStrike">
                          <a:solidFill>
                            <a:schemeClr val="tx1"/>
                          </a:solidFill>
                          <a:effectLst/>
                        </a:rPr>
                        <a:t>66</a:t>
                      </a:r>
                      <a:endParaRPr lang="fr-FR" sz="900" b="0" i="0" u="none" strike="noStrike">
                        <a:solidFill>
                          <a:schemeClr val="tx1"/>
                        </a:solidFill>
                        <a:effectLst/>
                        <a:latin typeface="Franklin Gothic Book (Corps)"/>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fr-FR" sz="900" b="1" u="none" strike="noStrike">
                          <a:solidFill>
                            <a:schemeClr val="tx1"/>
                          </a:solidFill>
                          <a:effectLst/>
                        </a:rPr>
                        <a:t>691</a:t>
                      </a:r>
                      <a:endParaRPr lang="fr-FR" sz="900" b="1" i="0" u="none" strike="noStrike">
                        <a:solidFill>
                          <a:schemeClr val="tx1"/>
                        </a:solidFill>
                        <a:effectLst/>
                        <a:latin typeface="Franklin Gothic Book (Corps)"/>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772444170"/>
                  </a:ext>
                </a:extLst>
              </a:tr>
              <a:tr h="128383">
                <a:tc>
                  <a:txBody>
                    <a:bodyPr/>
                    <a:lstStyle/>
                    <a:p>
                      <a:pPr algn="l" fontAlgn="ctr"/>
                      <a:r>
                        <a:rPr lang="fr-FR" sz="900" b="0" u="none" strike="noStrike">
                          <a:solidFill>
                            <a:schemeClr val="tx1"/>
                          </a:solidFill>
                          <a:effectLst/>
                        </a:rPr>
                        <a:t>Métropole Rouen Normandie</a:t>
                      </a:r>
                      <a:endParaRPr lang="fr-FR" sz="900" b="0" i="0" u="none" strike="noStrike">
                        <a:solidFill>
                          <a:schemeClr val="tx1"/>
                        </a:solidFill>
                        <a:effectLst/>
                        <a:latin typeface="Franklin Gothic Book (Corps)"/>
                      </a:endParaRPr>
                    </a:p>
                  </a:txBody>
                  <a:tcPr marL="952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fr-FR" sz="900" b="0" u="none" strike="noStrike">
                          <a:solidFill>
                            <a:schemeClr val="tx1"/>
                          </a:solidFill>
                          <a:effectLst/>
                        </a:rPr>
                        <a:t>71</a:t>
                      </a:r>
                      <a:endParaRPr lang="fr-FR" sz="900" b="0" i="0" u="none" strike="noStrike">
                        <a:solidFill>
                          <a:schemeClr val="tx1"/>
                        </a:solidFill>
                        <a:effectLst/>
                        <a:latin typeface="Franklin Gothic Book (Corps)"/>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fr-FR" sz="900" b="0" u="none" strike="noStrike">
                          <a:solidFill>
                            <a:schemeClr val="tx1"/>
                          </a:solidFill>
                          <a:effectLst/>
                        </a:rPr>
                        <a:t>163</a:t>
                      </a:r>
                      <a:endParaRPr lang="fr-FR" sz="900" b="0" i="0" u="none" strike="noStrike">
                        <a:solidFill>
                          <a:schemeClr val="tx1"/>
                        </a:solidFill>
                        <a:effectLst/>
                        <a:latin typeface="Franklin Gothic Book (Corps)"/>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fr-FR" sz="900" b="0" u="none" strike="noStrike">
                          <a:solidFill>
                            <a:schemeClr val="tx1"/>
                          </a:solidFill>
                          <a:effectLst/>
                        </a:rPr>
                        <a:t>2</a:t>
                      </a:r>
                      <a:endParaRPr lang="fr-FR" sz="900" b="0" i="0" u="none" strike="noStrike">
                        <a:solidFill>
                          <a:schemeClr val="tx1"/>
                        </a:solidFill>
                        <a:effectLst/>
                        <a:latin typeface="Franklin Gothic Book (Corps)"/>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fr-FR" sz="900" b="0" u="none" strike="noStrike">
                          <a:solidFill>
                            <a:schemeClr val="tx1"/>
                          </a:solidFill>
                          <a:effectLst/>
                        </a:rPr>
                        <a:t>112</a:t>
                      </a:r>
                      <a:endParaRPr lang="fr-FR" sz="900" b="0" i="0" u="none" strike="noStrike">
                        <a:solidFill>
                          <a:schemeClr val="tx1"/>
                        </a:solidFill>
                        <a:effectLst/>
                        <a:latin typeface="Franklin Gothic Book (Corps)"/>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fr-FR" sz="900" b="1" u="none" strike="noStrike">
                          <a:solidFill>
                            <a:schemeClr val="tx1"/>
                          </a:solidFill>
                          <a:effectLst/>
                        </a:rPr>
                        <a:t>686</a:t>
                      </a:r>
                      <a:endParaRPr lang="fr-FR" sz="900" b="1" i="0" u="none" strike="noStrike">
                        <a:solidFill>
                          <a:schemeClr val="tx1"/>
                        </a:solidFill>
                        <a:effectLst/>
                        <a:latin typeface="Franklin Gothic Book (Corps)"/>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4127481183"/>
                  </a:ext>
                </a:extLst>
              </a:tr>
              <a:tr h="128383">
                <a:tc>
                  <a:txBody>
                    <a:bodyPr/>
                    <a:lstStyle/>
                    <a:p>
                      <a:pPr algn="l" fontAlgn="ctr"/>
                      <a:r>
                        <a:rPr lang="fr-FR" sz="900" b="0" u="none" strike="noStrike">
                          <a:solidFill>
                            <a:schemeClr val="tx1"/>
                          </a:solidFill>
                          <a:effectLst/>
                        </a:rPr>
                        <a:t>Toulouse Métropole *</a:t>
                      </a:r>
                      <a:endParaRPr lang="fr-FR" sz="900" b="0" i="0" u="none" strike="noStrike">
                        <a:solidFill>
                          <a:schemeClr val="tx1"/>
                        </a:solidFill>
                        <a:effectLst/>
                        <a:latin typeface="Franklin Gothic Book (Corps)"/>
                      </a:endParaRPr>
                    </a:p>
                  </a:txBody>
                  <a:tcPr marL="952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fr-FR" sz="900" b="0" u="none" strike="noStrike">
                          <a:solidFill>
                            <a:schemeClr val="tx1"/>
                          </a:solidFill>
                          <a:effectLst/>
                        </a:rPr>
                        <a:t>37</a:t>
                      </a:r>
                      <a:endParaRPr lang="fr-FR" sz="900" b="0" i="0" u="none" strike="noStrike">
                        <a:solidFill>
                          <a:schemeClr val="tx1"/>
                        </a:solidFill>
                        <a:effectLst/>
                        <a:latin typeface="Franklin Gothic Book (Corps)"/>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fr-FR" sz="900" b="0" u="none" strike="noStrike">
                          <a:solidFill>
                            <a:schemeClr val="tx1"/>
                          </a:solidFill>
                          <a:effectLst/>
                        </a:rPr>
                        <a:t>379</a:t>
                      </a:r>
                      <a:endParaRPr lang="fr-FR" sz="900" b="0" i="0" u="none" strike="noStrike">
                        <a:solidFill>
                          <a:schemeClr val="tx1"/>
                        </a:solidFill>
                        <a:effectLst/>
                        <a:latin typeface="Franklin Gothic Book (Corps)"/>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fr-FR" sz="900" b="0" u="none" strike="noStrike">
                          <a:solidFill>
                            <a:schemeClr val="tx1"/>
                          </a:solidFill>
                          <a:effectLst/>
                        </a:rPr>
                        <a:t>2</a:t>
                      </a:r>
                      <a:endParaRPr lang="fr-FR" sz="900" b="0" i="0" u="none" strike="noStrike">
                        <a:solidFill>
                          <a:schemeClr val="tx1"/>
                        </a:solidFill>
                        <a:effectLst/>
                        <a:latin typeface="Franklin Gothic Book (Corps)"/>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fr-FR" sz="900" b="0" u="none" strike="noStrike">
                          <a:solidFill>
                            <a:schemeClr val="tx1"/>
                          </a:solidFill>
                          <a:effectLst/>
                        </a:rPr>
                        <a:t>254</a:t>
                      </a:r>
                      <a:endParaRPr lang="fr-FR" sz="900" b="0" i="0" u="none" strike="noStrike">
                        <a:solidFill>
                          <a:schemeClr val="tx1"/>
                        </a:solidFill>
                        <a:effectLst/>
                        <a:latin typeface="Franklin Gothic Book (Corps)"/>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fr-FR" sz="900" b="1" u="none" strike="noStrike">
                          <a:solidFill>
                            <a:schemeClr val="tx1"/>
                          </a:solidFill>
                          <a:effectLst/>
                        </a:rPr>
                        <a:t>669</a:t>
                      </a:r>
                      <a:endParaRPr lang="fr-FR" sz="900" b="1" i="0" u="none" strike="noStrike">
                        <a:solidFill>
                          <a:schemeClr val="tx1"/>
                        </a:solidFill>
                        <a:effectLst/>
                        <a:latin typeface="Franklin Gothic Book (Corps)"/>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3520172805"/>
                  </a:ext>
                </a:extLst>
              </a:tr>
              <a:tr h="128383">
                <a:tc>
                  <a:txBody>
                    <a:bodyPr/>
                    <a:lstStyle/>
                    <a:p>
                      <a:pPr algn="l" fontAlgn="ctr"/>
                      <a:r>
                        <a:rPr lang="fr-FR" sz="900" b="0" u="none" strike="noStrike">
                          <a:solidFill>
                            <a:schemeClr val="tx1"/>
                          </a:solidFill>
                          <a:effectLst/>
                        </a:rPr>
                        <a:t>Brest Métropole</a:t>
                      </a:r>
                      <a:endParaRPr lang="fr-FR" sz="900" b="0" i="0" u="none" strike="noStrike">
                        <a:solidFill>
                          <a:schemeClr val="tx1"/>
                        </a:solidFill>
                        <a:effectLst/>
                        <a:latin typeface="Franklin Gothic Book (Corps)"/>
                      </a:endParaRPr>
                    </a:p>
                  </a:txBody>
                  <a:tcPr marL="952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fr-FR" sz="900" b="0" u="none" strike="noStrike">
                          <a:solidFill>
                            <a:schemeClr val="tx1"/>
                          </a:solidFill>
                          <a:effectLst/>
                        </a:rPr>
                        <a:t>8</a:t>
                      </a:r>
                      <a:endParaRPr lang="fr-FR" sz="900" b="0" i="0" u="none" strike="noStrike">
                        <a:solidFill>
                          <a:schemeClr val="tx1"/>
                        </a:solidFill>
                        <a:effectLst/>
                        <a:latin typeface="Franklin Gothic Book (Corps)"/>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fr-FR" sz="900" b="0" u="none" strike="noStrike">
                          <a:solidFill>
                            <a:schemeClr val="tx1"/>
                          </a:solidFill>
                          <a:effectLst/>
                        </a:rPr>
                        <a:t>71</a:t>
                      </a:r>
                      <a:endParaRPr lang="fr-FR" sz="900" b="0" i="0" u="none" strike="noStrike">
                        <a:solidFill>
                          <a:schemeClr val="tx1"/>
                        </a:solidFill>
                        <a:effectLst/>
                        <a:latin typeface="Franklin Gothic Book (Corps)"/>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fr-FR" sz="900" b="0" u="none" strike="noStrike">
                          <a:solidFill>
                            <a:schemeClr val="tx1"/>
                          </a:solidFill>
                          <a:effectLst/>
                        </a:rPr>
                        <a:t>1.8</a:t>
                      </a:r>
                      <a:endParaRPr lang="fr-FR" sz="900" b="0" i="0" u="none" strike="noStrike">
                        <a:solidFill>
                          <a:schemeClr val="tx1"/>
                        </a:solidFill>
                        <a:effectLst/>
                        <a:latin typeface="Franklin Gothic Book (Corps)"/>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fr-FR" sz="900" b="0" u="none" strike="noStrike">
                          <a:solidFill>
                            <a:schemeClr val="tx1"/>
                          </a:solidFill>
                          <a:effectLst/>
                        </a:rPr>
                        <a:t>47</a:t>
                      </a:r>
                      <a:endParaRPr lang="fr-FR" sz="900" b="0" i="0" u="none" strike="noStrike">
                        <a:solidFill>
                          <a:schemeClr val="tx1"/>
                        </a:solidFill>
                        <a:effectLst/>
                        <a:latin typeface="Franklin Gothic Book (Corps)"/>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fr-FR" sz="900" b="1" u="none" strike="noStrike">
                          <a:solidFill>
                            <a:schemeClr val="tx1"/>
                          </a:solidFill>
                          <a:effectLst/>
                        </a:rPr>
                        <a:t>661</a:t>
                      </a:r>
                      <a:endParaRPr lang="fr-FR" sz="900" b="1" i="0" u="none" strike="noStrike">
                        <a:solidFill>
                          <a:schemeClr val="tx1"/>
                        </a:solidFill>
                        <a:effectLst/>
                        <a:latin typeface="Franklin Gothic Book (Corps)"/>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4095087462"/>
                  </a:ext>
                </a:extLst>
              </a:tr>
              <a:tr h="128383">
                <a:tc>
                  <a:txBody>
                    <a:bodyPr/>
                    <a:lstStyle/>
                    <a:p>
                      <a:pPr algn="l" fontAlgn="ctr"/>
                      <a:r>
                        <a:rPr lang="fr-FR" sz="900" b="0" u="none" strike="noStrike">
                          <a:solidFill>
                            <a:schemeClr val="tx1"/>
                          </a:solidFill>
                          <a:effectLst/>
                        </a:rPr>
                        <a:t>Rennes Métropole</a:t>
                      </a:r>
                      <a:endParaRPr lang="fr-FR" sz="900" b="0" i="0" u="none" strike="noStrike">
                        <a:solidFill>
                          <a:schemeClr val="tx1"/>
                        </a:solidFill>
                        <a:effectLst/>
                        <a:latin typeface="Franklin Gothic Book (Corps)"/>
                      </a:endParaRPr>
                    </a:p>
                  </a:txBody>
                  <a:tcPr marL="952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fr-FR" sz="900" b="0" u="none" strike="noStrike">
                          <a:solidFill>
                            <a:schemeClr val="tx1"/>
                          </a:solidFill>
                          <a:effectLst/>
                        </a:rPr>
                        <a:t>43</a:t>
                      </a:r>
                      <a:endParaRPr lang="fr-FR" sz="900" b="0" i="0" u="none" strike="noStrike">
                        <a:solidFill>
                          <a:schemeClr val="tx1"/>
                        </a:solidFill>
                        <a:effectLst/>
                        <a:latin typeface="Franklin Gothic Book (Corps)"/>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fr-FR" sz="900" b="0" u="none" strike="noStrike">
                          <a:solidFill>
                            <a:schemeClr val="tx1"/>
                          </a:solidFill>
                          <a:effectLst/>
                        </a:rPr>
                        <a:t>197</a:t>
                      </a:r>
                      <a:endParaRPr lang="fr-FR" sz="900" b="0" i="0" u="none" strike="noStrike">
                        <a:solidFill>
                          <a:schemeClr val="tx1"/>
                        </a:solidFill>
                        <a:effectLst/>
                        <a:latin typeface="Franklin Gothic Book (Corps)"/>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fr-FR" sz="900" b="0" u="none" strike="noStrike">
                          <a:solidFill>
                            <a:schemeClr val="tx1"/>
                          </a:solidFill>
                          <a:effectLst/>
                        </a:rPr>
                        <a:t>2</a:t>
                      </a:r>
                      <a:endParaRPr lang="fr-FR" sz="900" b="0" i="0" u="none" strike="noStrike">
                        <a:solidFill>
                          <a:schemeClr val="tx1"/>
                        </a:solidFill>
                        <a:effectLst/>
                        <a:latin typeface="Franklin Gothic Book (Corps)"/>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fr-FR" sz="900" b="0" u="none" strike="noStrike">
                          <a:solidFill>
                            <a:schemeClr val="tx1"/>
                          </a:solidFill>
                          <a:effectLst/>
                        </a:rPr>
                        <a:t>130</a:t>
                      </a:r>
                      <a:endParaRPr lang="fr-FR" sz="900" b="0" i="0" u="none" strike="noStrike">
                        <a:solidFill>
                          <a:schemeClr val="tx1"/>
                        </a:solidFill>
                        <a:effectLst/>
                        <a:latin typeface="Franklin Gothic Book (Corps)"/>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fr-FR" sz="900" b="1" u="none" strike="noStrike">
                          <a:solidFill>
                            <a:schemeClr val="tx1"/>
                          </a:solidFill>
                          <a:effectLst/>
                        </a:rPr>
                        <a:t>659</a:t>
                      </a:r>
                      <a:endParaRPr lang="fr-FR" sz="900" b="1" i="0" u="none" strike="noStrike">
                        <a:solidFill>
                          <a:schemeClr val="tx1"/>
                        </a:solidFill>
                        <a:effectLst/>
                        <a:latin typeface="Franklin Gothic Book (Corps)"/>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2017550241"/>
                  </a:ext>
                </a:extLst>
              </a:tr>
              <a:tr h="128383">
                <a:tc>
                  <a:txBody>
                    <a:bodyPr/>
                    <a:lstStyle/>
                    <a:p>
                      <a:pPr algn="l" fontAlgn="ctr"/>
                      <a:r>
                        <a:rPr lang="fr-FR" sz="900" b="0" u="none" strike="noStrike">
                          <a:solidFill>
                            <a:schemeClr val="tx1"/>
                          </a:solidFill>
                          <a:effectLst/>
                        </a:rPr>
                        <a:t>Bordeaux Métropole</a:t>
                      </a:r>
                      <a:endParaRPr lang="fr-FR" sz="900" b="0" i="0" u="none" strike="noStrike">
                        <a:solidFill>
                          <a:schemeClr val="tx1"/>
                        </a:solidFill>
                        <a:effectLst/>
                        <a:latin typeface="Franklin Gothic Book (Corps)"/>
                      </a:endParaRPr>
                    </a:p>
                  </a:txBody>
                  <a:tcPr marL="952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fr-FR" sz="900" b="0" u="none" strike="noStrike">
                          <a:solidFill>
                            <a:schemeClr val="tx1"/>
                          </a:solidFill>
                          <a:effectLst/>
                        </a:rPr>
                        <a:t>28</a:t>
                      </a:r>
                      <a:endParaRPr lang="fr-FR" sz="900" b="0" i="0" u="none" strike="noStrike">
                        <a:solidFill>
                          <a:schemeClr val="tx1"/>
                        </a:solidFill>
                        <a:effectLst/>
                        <a:latin typeface="Franklin Gothic Book (Corps)"/>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fr-FR" sz="900" b="0" u="none" strike="noStrike">
                          <a:solidFill>
                            <a:schemeClr val="tx1"/>
                          </a:solidFill>
                          <a:effectLst/>
                        </a:rPr>
                        <a:t>343</a:t>
                      </a:r>
                      <a:endParaRPr lang="fr-FR" sz="900" b="0" i="0" u="none" strike="noStrike">
                        <a:solidFill>
                          <a:schemeClr val="tx1"/>
                        </a:solidFill>
                        <a:effectLst/>
                        <a:latin typeface="Franklin Gothic Book (Corps)"/>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fr-FR" sz="900" b="0" u="none" strike="noStrike">
                          <a:solidFill>
                            <a:schemeClr val="tx1"/>
                          </a:solidFill>
                          <a:effectLst/>
                        </a:rPr>
                        <a:t>2</a:t>
                      </a:r>
                      <a:endParaRPr lang="fr-FR" sz="900" b="0" i="0" u="none" strike="noStrike">
                        <a:solidFill>
                          <a:schemeClr val="tx1"/>
                        </a:solidFill>
                        <a:effectLst/>
                        <a:latin typeface="Franklin Gothic Book (Corps)"/>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fr-FR" sz="900" b="0" u="none" strike="noStrike">
                          <a:solidFill>
                            <a:schemeClr val="tx1"/>
                          </a:solidFill>
                          <a:effectLst/>
                        </a:rPr>
                        <a:t>217</a:t>
                      </a:r>
                      <a:endParaRPr lang="fr-FR" sz="900" b="0" i="0" u="none" strike="noStrike">
                        <a:solidFill>
                          <a:schemeClr val="tx1"/>
                        </a:solidFill>
                        <a:effectLst/>
                        <a:latin typeface="Franklin Gothic Book (Corps)"/>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fr-FR" sz="900" b="1" u="none" strike="noStrike">
                          <a:solidFill>
                            <a:schemeClr val="tx1"/>
                          </a:solidFill>
                          <a:effectLst/>
                        </a:rPr>
                        <a:t>632</a:t>
                      </a:r>
                      <a:endParaRPr lang="fr-FR" sz="900" b="1" i="0" u="none" strike="noStrike">
                        <a:solidFill>
                          <a:schemeClr val="tx1"/>
                        </a:solidFill>
                        <a:effectLst/>
                        <a:latin typeface="Franklin Gothic Book (Corps)"/>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4033978176"/>
                  </a:ext>
                </a:extLst>
              </a:tr>
              <a:tr h="128383">
                <a:tc>
                  <a:txBody>
                    <a:bodyPr/>
                    <a:lstStyle/>
                    <a:p>
                      <a:pPr algn="l" fontAlgn="ctr"/>
                      <a:r>
                        <a:rPr lang="fr-FR" sz="900" b="0" u="none" strike="noStrike">
                          <a:solidFill>
                            <a:schemeClr val="tx1"/>
                          </a:solidFill>
                          <a:effectLst/>
                        </a:rPr>
                        <a:t>Dijon Métropole</a:t>
                      </a:r>
                      <a:endParaRPr lang="fr-FR" sz="900" b="0" i="0" u="none" strike="noStrike">
                        <a:solidFill>
                          <a:schemeClr val="tx1"/>
                        </a:solidFill>
                        <a:effectLst/>
                        <a:latin typeface="Franklin Gothic Book (Corps)"/>
                      </a:endParaRPr>
                    </a:p>
                  </a:txBody>
                  <a:tcPr marL="952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fr-FR" sz="900" b="0" u="none" strike="noStrike">
                          <a:solidFill>
                            <a:schemeClr val="tx1"/>
                          </a:solidFill>
                          <a:effectLst/>
                        </a:rPr>
                        <a:t>23</a:t>
                      </a:r>
                      <a:endParaRPr lang="fr-FR" sz="900" b="0" i="0" u="none" strike="noStrike">
                        <a:solidFill>
                          <a:schemeClr val="tx1"/>
                        </a:solidFill>
                        <a:effectLst/>
                        <a:latin typeface="Franklin Gothic Book (Corps)"/>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fr-FR" sz="900" b="0" u="none" strike="noStrike">
                          <a:solidFill>
                            <a:schemeClr val="tx1"/>
                          </a:solidFill>
                          <a:effectLst/>
                        </a:rPr>
                        <a:t>101</a:t>
                      </a:r>
                      <a:endParaRPr lang="fr-FR" sz="900" b="0" i="0" u="none" strike="noStrike">
                        <a:solidFill>
                          <a:schemeClr val="tx1"/>
                        </a:solidFill>
                        <a:effectLst/>
                        <a:latin typeface="Franklin Gothic Book (Corps)"/>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fr-FR" sz="900" b="0" u="none" strike="noStrike">
                          <a:solidFill>
                            <a:schemeClr val="tx1"/>
                          </a:solidFill>
                          <a:effectLst/>
                        </a:rPr>
                        <a:t>2</a:t>
                      </a:r>
                      <a:endParaRPr lang="fr-FR" sz="900" b="0" i="0" u="none" strike="noStrike">
                        <a:solidFill>
                          <a:schemeClr val="tx1"/>
                        </a:solidFill>
                        <a:effectLst/>
                        <a:latin typeface="Franklin Gothic Book (Corps)"/>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fr-FR" sz="900" b="0" u="none" strike="noStrike">
                          <a:solidFill>
                            <a:schemeClr val="tx1"/>
                          </a:solidFill>
                          <a:effectLst/>
                        </a:rPr>
                        <a:t>64</a:t>
                      </a:r>
                      <a:endParaRPr lang="fr-FR" sz="900" b="0" i="0" u="none" strike="noStrike">
                        <a:solidFill>
                          <a:schemeClr val="tx1"/>
                        </a:solidFill>
                        <a:effectLst/>
                        <a:latin typeface="Franklin Gothic Book (Corps)"/>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fr-FR" sz="900" b="1" u="none" strike="noStrike">
                          <a:solidFill>
                            <a:schemeClr val="tx1"/>
                          </a:solidFill>
                          <a:effectLst/>
                        </a:rPr>
                        <a:t>631</a:t>
                      </a:r>
                      <a:endParaRPr lang="fr-FR" sz="900" b="1" i="0" u="none" strike="noStrike">
                        <a:solidFill>
                          <a:schemeClr val="tx1"/>
                        </a:solidFill>
                        <a:effectLst/>
                        <a:latin typeface="Franklin Gothic Book (Corps)"/>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3764884320"/>
                  </a:ext>
                </a:extLst>
              </a:tr>
              <a:tr h="128383">
                <a:tc>
                  <a:txBody>
                    <a:bodyPr/>
                    <a:lstStyle/>
                    <a:p>
                      <a:pPr algn="l" fontAlgn="ctr"/>
                      <a:r>
                        <a:rPr lang="fr-FR" sz="900" b="0" u="none" strike="noStrike">
                          <a:solidFill>
                            <a:schemeClr val="tx1"/>
                          </a:solidFill>
                          <a:effectLst/>
                        </a:rPr>
                        <a:t>Métropole Européenne de Lille</a:t>
                      </a:r>
                      <a:endParaRPr lang="fr-FR" sz="900" b="0" i="0" u="none" strike="noStrike">
                        <a:solidFill>
                          <a:schemeClr val="tx1"/>
                        </a:solidFill>
                        <a:effectLst/>
                        <a:latin typeface="Franklin Gothic Book (Corps)"/>
                      </a:endParaRPr>
                    </a:p>
                  </a:txBody>
                  <a:tcPr marL="952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fr-FR" sz="900" b="0" u="none" strike="noStrike">
                          <a:solidFill>
                            <a:schemeClr val="tx1"/>
                          </a:solidFill>
                          <a:effectLst/>
                        </a:rPr>
                        <a:t>95</a:t>
                      </a:r>
                      <a:endParaRPr lang="fr-FR" sz="900" b="0" i="0" u="none" strike="noStrike">
                        <a:solidFill>
                          <a:schemeClr val="tx1"/>
                        </a:solidFill>
                        <a:effectLst/>
                        <a:latin typeface="Franklin Gothic Book (Corps)"/>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fr-FR" sz="900" b="0" u="none" strike="noStrike">
                          <a:solidFill>
                            <a:schemeClr val="tx1"/>
                          </a:solidFill>
                          <a:effectLst/>
                        </a:rPr>
                        <a:t>436</a:t>
                      </a:r>
                      <a:endParaRPr lang="fr-FR" sz="900" b="0" i="0" u="none" strike="noStrike">
                        <a:solidFill>
                          <a:schemeClr val="tx1"/>
                        </a:solidFill>
                        <a:effectLst/>
                        <a:latin typeface="Franklin Gothic Book (Corps)"/>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fr-FR" sz="900" b="0" u="none" strike="noStrike">
                          <a:solidFill>
                            <a:schemeClr val="tx1"/>
                          </a:solidFill>
                          <a:effectLst/>
                        </a:rPr>
                        <a:t>2</a:t>
                      </a:r>
                      <a:endParaRPr lang="fr-FR" sz="900" b="0" i="0" u="none" strike="noStrike">
                        <a:solidFill>
                          <a:schemeClr val="tx1"/>
                        </a:solidFill>
                        <a:effectLst/>
                        <a:latin typeface="Franklin Gothic Book (Corps)"/>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fr-FR" sz="900" b="0" u="none" strike="noStrike">
                          <a:solidFill>
                            <a:schemeClr val="tx1"/>
                          </a:solidFill>
                          <a:effectLst/>
                        </a:rPr>
                        <a:t>273</a:t>
                      </a:r>
                      <a:endParaRPr lang="fr-FR" sz="900" b="0" i="0" u="none" strike="noStrike">
                        <a:solidFill>
                          <a:schemeClr val="tx1"/>
                        </a:solidFill>
                        <a:effectLst/>
                        <a:latin typeface="Franklin Gothic Book (Corps)"/>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fr-FR" sz="900" b="1" u="none" strike="noStrike">
                          <a:solidFill>
                            <a:schemeClr val="tx1"/>
                          </a:solidFill>
                          <a:effectLst/>
                        </a:rPr>
                        <a:t>627</a:t>
                      </a:r>
                      <a:endParaRPr lang="fr-FR" sz="900" b="1" i="0" u="none" strike="noStrike">
                        <a:solidFill>
                          <a:schemeClr val="tx1"/>
                        </a:solidFill>
                        <a:effectLst/>
                        <a:latin typeface="Franklin Gothic Book (Corps)"/>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689118523"/>
                  </a:ext>
                </a:extLst>
              </a:tr>
              <a:tr h="128383">
                <a:tc>
                  <a:txBody>
                    <a:bodyPr/>
                    <a:lstStyle/>
                    <a:p>
                      <a:pPr algn="l" fontAlgn="ctr"/>
                      <a:r>
                        <a:rPr lang="fr-FR" sz="900" b="0" u="none" strike="noStrike">
                          <a:solidFill>
                            <a:schemeClr val="tx1"/>
                          </a:solidFill>
                          <a:effectLst/>
                        </a:rPr>
                        <a:t>Montpellier Méditerranée Métropole</a:t>
                      </a:r>
                      <a:endParaRPr lang="fr-FR" sz="900" b="0" i="0" u="none" strike="noStrike">
                        <a:solidFill>
                          <a:schemeClr val="tx1"/>
                        </a:solidFill>
                        <a:effectLst/>
                        <a:latin typeface="Franklin Gothic Book (Corps)"/>
                      </a:endParaRPr>
                    </a:p>
                  </a:txBody>
                  <a:tcPr marL="952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fr-FR" sz="900" b="0" u="none" strike="noStrike">
                          <a:solidFill>
                            <a:schemeClr val="tx1"/>
                          </a:solidFill>
                          <a:effectLst/>
                        </a:rPr>
                        <a:t>31</a:t>
                      </a:r>
                      <a:endParaRPr lang="fr-FR" sz="900" b="0" i="0" u="none" strike="noStrike">
                        <a:solidFill>
                          <a:schemeClr val="tx1"/>
                        </a:solidFill>
                        <a:effectLst/>
                        <a:latin typeface="Franklin Gothic Book (Corps)"/>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fr-FR" sz="900" b="0" u="none" strike="noStrike">
                          <a:solidFill>
                            <a:schemeClr val="tx1"/>
                          </a:solidFill>
                          <a:effectLst/>
                        </a:rPr>
                        <a:t>173</a:t>
                      </a:r>
                      <a:endParaRPr lang="fr-FR" sz="900" b="0" i="0" u="none" strike="noStrike">
                        <a:solidFill>
                          <a:schemeClr val="tx1"/>
                        </a:solidFill>
                        <a:effectLst/>
                        <a:latin typeface="Franklin Gothic Book (Corps)"/>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fr-FR" sz="900" b="0" u="none" strike="noStrike">
                          <a:solidFill>
                            <a:schemeClr val="tx1"/>
                          </a:solidFill>
                          <a:effectLst/>
                        </a:rPr>
                        <a:t>2</a:t>
                      </a:r>
                      <a:endParaRPr lang="fr-FR" sz="900" b="0" i="0" u="none" strike="noStrike">
                        <a:solidFill>
                          <a:schemeClr val="tx1"/>
                        </a:solidFill>
                        <a:effectLst/>
                        <a:latin typeface="Franklin Gothic Book (Corps)"/>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fr-FR" sz="900" b="0" u="none" strike="noStrike">
                          <a:solidFill>
                            <a:schemeClr val="tx1"/>
                          </a:solidFill>
                          <a:effectLst/>
                        </a:rPr>
                        <a:t>106</a:t>
                      </a:r>
                      <a:endParaRPr lang="fr-FR" sz="900" b="0" i="0" u="none" strike="noStrike">
                        <a:solidFill>
                          <a:schemeClr val="tx1"/>
                        </a:solidFill>
                        <a:effectLst/>
                        <a:latin typeface="Franklin Gothic Book (Corps)"/>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fr-FR" sz="900" b="1" u="none" strike="noStrike">
                          <a:solidFill>
                            <a:schemeClr val="tx1"/>
                          </a:solidFill>
                          <a:effectLst/>
                        </a:rPr>
                        <a:t>615</a:t>
                      </a:r>
                      <a:endParaRPr lang="fr-FR" sz="900" b="1" i="0" u="none" strike="noStrike">
                        <a:solidFill>
                          <a:schemeClr val="tx1"/>
                        </a:solidFill>
                        <a:effectLst/>
                        <a:latin typeface="Franklin Gothic Book (Corps)"/>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532265459"/>
                  </a:ext>
                </a:extLst>
              </a:tr>
              <a:tr h="128383">
                <a:tc>
                  <a:txBody>
                    <a:bodyPr/>
                    <a:lstStyle/>
                    <a:p>
                      <a:pPr algn="l" fontAlgn="ctr"/>
                      <a:r>
                        <a:rPr lang="fr-FR" sz="900" b="0" u="none" strike="noStrike">
                          <a:solidFill>
                            <a:schemeClr val="tx1"/>
                          </a:solidFill>
                          <a:effectLst/>
                        </a:rPr>
                        <a:t>Nantes Métropole</a:t>
                      </a:r>
                      <a:endParaRPr lang="fr-FR" sz="900" b="0" i="0" u="none" strike="noStrike">
                        <a:solidFill>
                          <a:schemeClr val="tx1"/>
                        </a:solidFill>
                        <a:effectLst/>
                        <a:latin typeface="Franklin Gothic Book (Corps)"/>
                      </a:endParaRPr>
                    </a:p>
                  </a:txBody>
                  <a:tcPr marL="952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fr-FR" sz="900" b="0" u="none" strike="noStrike">
                          <a:solidFill>
                            <a:schemeClr val="tx1"/>
                          </a:solidFill>
                          <a:effectLst/>
                        </a:rPr>
                        <a:t>24</a:t>
                      </a:r>
                      <a:endParaRPr lang="fr-FR" sz="900" b="0" i="0" u="none" strike="noStrike">
                        <a:solidFill>
                          <a:schemeClr val="tx1"/>
                        </a:solidFill>
                        <a:effectLst/>
                        <a:latin typeface="Franklin Gothic Book (Corps)"/>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fr-FR" sz="900" b="0" u="none" strike="noStrike">
                          <a:solidFill>
                            <a:schemeClr val="tx1"/>
                          </a:solidFill>
                          <a:effectLst/>
                        </a:rPr>
                        <a:t>310</a:t>
                      </a:r>
                      <a:endParaRPr lang="fr-FR" sz="900" b="0" i="0" u="none" strike="noStrike">
                        <a:solidFill>
                          <a:schemeClr val="tx1"/>
                        </a:solidFill>
                        <a:effectLst/>
                        <a:latin typeface="Franklin Gothic Book (Corps)"/>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fr-FR" sz="900" b="0" u="none" strike="noStrike">
                          <a:solidFill>
                            <a:schemeClr val="tx1"/>
                          </a:solidFill>
                          <a:effectLst/>
                        </a:rPr>
                        <a:t>2</a:t>
                      </a:r>
                      <a:endParaRPr lang="fr-FR" sz="900" b="0" i="0" u="none" strike="noStrike">
                        <a:solidFill>
                          <a:schemeClr val="tx1"/>
                        </a:solidFill>
                        <a:effectLst/>
                        <a:latin typeface="Franklin Gothic Book (Corps)"/>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fr-FR" sz="900" b="0" u="none" strike="noStrike">
                          <a:solidFill>
                            <a:schemeClr val="tx1"/>
                          </a:solidFill>
                          <a:effectLst/>
                        </a:rPr>
                        <a:t>190</a:t>
                      </a:r>
                      <a:endParaRPr lang="fr-FR" sz="900" b="0" i="0" u="none" strike="noStrike">
                        <a:solidFill>
                          <a:schemeClr val="tx1"/>
                        </a:solidFill>
                        <a:effectLst/>
                        <a:latin typeface="Franklin Gothic Book (Corps)"/>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fr-FR" sz="900" b="1" u="none" strike="noStrike">
                          <a:solidFill>
                            <a:schemeClr val="tx1"/>
                          </a:solidFill>
                          <a:effectLst/>
                        </a:rPr>
                        <a:t>612</a:t>
                      </a:r>
                      <a:endParaRPr lang="fr-FR" sz="900" b="1" i="0" u="none" strike="noStrike">
                        <a:solidFill>
                          <a:schemeClr val="tx1"/>
                        </a:solidFill>
                        <a:effectLst/>
                        <a:latin typeface="Franklin Gothic Book (Corps)"/>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2581608643"/>
                  </a:ext>
                </a:extLst>
              </a:tr>
              <a:tr h="128383">
                <a:tc>
                  <a:txBody>
                    <a:bodyPr/>
                    <a:lstStyle/>
                    <a:p>
                      <a:pPr algn="l" fontAlgn="ctr"/>
                      <a:r>
                        <a:rPr lang="fr-FR" sz="900" b="0" u="none" strike="noStrike">
                          <a:solidFill>
                            <a:schemeClr val="tx1"/>
                          </a:solidFill>
                          <a:effectLst/>
                        </a:rPr>
                        <a:t>Métropole de Lyon*</a:t>
                      </a:r>
                      <a:endParaRPr lang="fr-FR" sz="900" b="0" i="0" u="none" strike="noStrike">
                        <a:solidFill>
                          <a:schemeClr val="tx1"/>
                        </a:solidFill>
                        <a:effectLst/>
                        <a:latin typeface="Franklin Gothic Book (Corps)"/>
                      </a:endParaRPr>
                    </a:p>
                  </a:txBody>
                  <a:tcPr marL="952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20000"/>
                        <a:lumOff val="80000"/>
                      </a:schemeClr>
                    </a:solidFill>
                  </a:tcPr>
                </a:tc>
                <a:tc>
                  <a:txBody>
                    <a:bodyPr/>
                    <a:lstStyle/>
                    <a:p>
                      <a:pPr algn="ctr" fontAlgn="b"/>
                      <a:r>
                        <a:rPr lang="fr-FR" sz="900" b="0" u="none" strike="noStrike">
                          <a:solidFill>
                            <a:schemeClr val="tx1"/>
                          </a:solidFill>
                          <a:effectLst/>
                        </a:rPr>
                        <a:t>59</a:t>
                      </a:r>
                      <a:endParaRPr lang="fr-FR" sz="900" b="0" i="0" u="none" strike="noStrike">
                        <a:solidFill>
                          <a:schemeClr val="tx1"/>
                        </a:solidFill>
                        <a:effectLst/>
                        <a:latin typeface="Franklin Gothic Book (Corps)"/>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20000"/>
                        <a:lumOff val="80000"/>
                      </a:schemeClr>
                    </a:solidFill>
                  </a:tcPr>
                </a:tc>
                <a:tc>
                  <a:txBody>
                    <a:bodyPr/>
                    <a:lstStyle/>
                    <a:p>
                      <a:pPr algn="ctr" fontAlgn="b"/>
                      <a:r>
                        <a:rPr lang="fr-FR" sz="900" b="0" u="none" strike="noStrike">
                          <a:solidFill>
                            <a:schemeClr val="tx1"/>
                          </a:solidFill>
                          <a:effectLst/>
                        </a:rPr>
                        <a:t>650</a:t>
                      </a:r>
                      <a:endParaRPr lang="fr-FR" sz="900" b="0" i="0" u="none" strike="noStrike">
                        <a:solidFill>
                          <a:schemeClr val="tx1"/>
                        </a:solidFill>
                        <a:effectLst/>
                        <a:latin typeface="Franklin Gothic Book (Corps)"/>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20000"/>
                        <a:lumOff val="80000"/>
                      </a:schemeClr>
                    </a:solidFill>
                  </a:tcPr>
                </a:tc>
                <a:tc>
                  <a:txBody>
                    <a:bodyPr/>
                    <a:lstStyle/>
                    <a:p>
                      <a:pPr algn="ctr" fontAlgn="b"/>
                      <a:r>
                        <a:rPr lang="fr-FR" sz="900" b="0" u="none" strike="noStrike">
                          <a:solidFill>
                            <a:schemeClr val="tx1"/>
                          </a:solidFill>
                          <a:effectLst/>
                        </a:rPr>
                        <a:t>2</a:t>
                      </a:r>
                      <a:endParaRPr lang="fr-FR" sz="900" b="0" i="0" u="none" strike="noStrike">
                        <a:solidFill>
                          <a:schemeClr val="tx1"/>
                        </a:solidFill>
                        <a:effectLst/>
                        <a:latin typeface="Franklin Gothic Book (Corps)"/>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20000"/>
                        <a:lumOff val="80000"/>
                      </a:schemeClr>
                    </a:solidFill>
                  </a:tcPr>
                </a:tc>
                <a:tc>
                  <a:txBody>
                    <a:bodyPr/>
                    <a:lstStyle/>
                    <a:p>
                      <a:pPr algn="ctr" fontAlgn="b"/>
                      <a:r>
                        <a:rPr lang="fr-FR" sz="900" b="0" u="none" strike="noStrike">
                          <a:solidFill>
                            <a:schemeClr val="tx1"/>
                          </a:solidFill>
                          <a:effectLst/>
                        </a:rPr>
                        <a:t>397</a:t>
                      </a:r>
                      <a:endParaRPr lang="fr-FR" sz="900" b="0" i="0" u="none" strike="noStrike">
                        <a:solidFill>
                          <a:schemeClr val="tx1"/>
                        </a:solidFill>
                        <a:effectLst/>
                        <a:latin typeface="Franklin Gothic Book (Corps)"/>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20000"/>
                        <a:lumOff val="80000"/>
                      </a:schemeClr>
                    </a:solidFill>
                  </a:tcPr>
                </a:tc>
                <a:tc>
                  <a:txBody>
                    <a:bodyPr/>
                    <a:lstStyle/>
                    <a:p>
                      <a:pPr algn="ctr" fontAlgn="b"/>
                      <a:r>
                        <a:rPr lang="fr-FR" sz="900" b="1" u="none" strike="noStrike">
                          <a:solidFill>
                            <a:schemeClr val="tx1"/>
                          </a:solidFill>
                          <a:effectLst/>
                        </a:rPr>
                        <a:t>611</a:t>
                      </a:r>
                      <a:endParaRPr lang="fr-FR" sz="900" b="1" i="0" u="none" strike="noStrike">
                        <a:solidFill>
                          <a:schemeClr val="tx1"/>
                        </a:solidFill>
                        <a:effectLst/>
                        <a:latin typeface="Franklin Gothic Book (Corps)"/>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20000"/>
                        <a:lumOff val="80000"/>
                      </a:schemeClr>
                    </a:solidFill>
                  </a:tcPr>
                </a:tc>
                <a:extLst>
                  <a:ext uri="{0D108BD9-81ED-4DB2-BD59-A6C34878D82A}">
                    <a16:rowId xmlns:a16="http://schemas.microsoft.com/office/drawing/2014/main" val="2493660522"/>
                  </a:ext>
                </a:extLst>
              </a:tr>
              <a:tr h="128383">
                <a:tc>
                  <a:txBody>
                    <a:bodyPr/>
                    <a:lstStyle/>
                    <a:p>
                      <a:pPr algn="l" fontAlgn="ctr"/>
                      <a:r>
                        <a:rPr lang="fr-FR" sz="900" b="0" u="none" strike="noStrike">
                          <a:solidFill>
                            <a:schemeClr val="tx1"/>
                          </a:solidFill>
                          <a:effectLst/>
                        </a:rPr>
                        <a:t>Métropole d'Aix-Marseille-Provence</a:t>
                      </a:r>
                      <a:endParaRPr lang="fr-FR" sz="900" b="0" i="0" u="none" strike="noStrike">
                        <a:solidFill>
                          <a:schemeClr val="tx1"/>
                        </a:solidFill>
                        <a:effectLst/>
                        <a:latin typeface="Franklin Gothic Book (Corps)"/>
                      </a:endParaRPr>
                    </a:p>
                  </a:txBody>
                  <a:tcPr marL="952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fr-FR" sz="900" b="0" u="none" strike="noStrike">
                          <a:solidFill>
                            <a:schemeClr val="tx1"/>
                          </a:solidFill>
                          <a:effectLst/>
                        </a:rPr>
                        <a:t>92</a:t>
                      </a:r>
                      <a:endParaRPr lang="fr-FR" sz="900" b="0" i="0" u="none" strike="noStrike">
                        <a:solidFill>
                          <a:schemeClr val="tx1"/>
                        </a:solidFill>
                        <a:effectLst/>
                        <a:latin typeface="Franklin Gothic Book (Corps)"/>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fr-FR" sz="900" b="0" u="none" strike="noStrike">
                          <a:solidFill>
                            <a:schemeClr val="tx1"/>
                          </a:solidFill>
                          <a:effectLst/>
                        </a:rPr>
                        <a:t>629</a:t>
                      </a:r>
                      <a:endParaRPr lang="fr-FR" sz="900" b="0" i="0" u="none" strike="noStrike">
                        <a:solidFill>
                          <a:schemeClr val="tx1"/>
                        </a:solidFill>
                        <a:effectLst/>
                        <a:latin typeface="Franklin Gothic Book (Corps)"/>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fr-FR" sz="900" b="0" u="none" strike="noStrike">
                          <a:solidFill>
                            <a:schemeClr val="tx1"/>
                          </a:solidFill>
                          <a:effectLst/>
                        </a:rPr>
                        <a:t>2</a:t>
                      </a:r>
                      <a:endParaRPr lang="fr-FR" sz="900" b="0" i="0" u="none" strike="noStrike">
                        <a:solidFill>
                          <a:schemeClr val="tx1"/>
                        </a:solidFill>
                        <a:effectLst/>
                        <a:latin typeface="Franklin Gothic Book (Corps)"/>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fr-FR" sz="900" b="0" u="none" strike="noStrike">
                          <a:solidFill>
                            <a:schemeClr val="tx1"/>
                          </a:solidFill>
                          <a:effectLst/>
                        </a:rPr>
                        <a:t>383</a:t>
                      </a:r>
                      <a:endParaRPr lang="fr-FR" sz="900" b="0" i="0" u="none" strike="noStrike">
                        <a:solidFill>
                          <a:schemeClr val="tx1"/>
                        </a:solidFill>
                        <a:effectLst/>
                        <a:latin typeface="Franklin Gothic Book (Corps)"/>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fr-FR" sz="900" b="1" u="none" strike="noStrike">
                          <a:solidFill>
                            <a:schemeClr val="tx1"/>
                          </a:solidFill>
                          <a:effectLst/>
                        </a:rPr>
                        <a:t>610</a:t>
                      </a:r>
                      <a:endParaRPr lang="fr-FR" sz="900" b="1" i="0" u="none" strike="noStrike">
                        <a:solidFill>
                          <a:schemeClr val="tx1"/>
                        </a:solidFill>
                        <a:effectLst/>
                        <a:latin typeface="Franklin Gothic Book (Corps)"/>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3749493589"/>
                  </a:ext>
                </a:extLst>
              </a:tr>
              <a:tr h="128383">
                <a:tc>
                  <a:txBody>
                    <a:bodyPr/>
                    <a:lstStyle/>
                    <a:p>
                      <a:pPr algn="l" fontAlgn="ctr"/>
                      <a:r>
                        <a:rPr lang="fr-FR" sz="900" b="0" u="none" strike="noStrike">
                          <a:solidFill>
                            <a:schemeClr val="tx1"/>
                          </a:solidFill>
                          <a:effectLst/>
                        </a:rPr>
                        <a:t>Metz Métropole</a:t>
                      </a:r>
                      <a:endParaRPr lang="fr-FR" sz="900" b="0" i="0" u="none" strike="noStrike">
                        <a:solidFill>
                          <a:schemeClr val="tx1"/>
                        </a:solidFill>
                        <a:effectLst/>
                        <a:latin typeface="Franklin Gothic Book (Corps)"/>
                      </a:endParaRPr>
                    </a:p>
                  </a:txBody>
                  <a:tcPr marL="952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fr-FR" sz="900" b="0" u="none" strike="noStrike">
                          <a:solidFill>
                            <a:schemeClr val="tx1"/>
                          </a:solidFill>
                          <a:effectLst/>
                        </a:rPr>
                        <a:t>45</a:t>
                      </a:r>
                      <a:endParaRPr lang="fr-FR" sz="900" b="0" i="0" u="none" strike="noStrike">
                        <a:solidFill>
                          <a:schemeClr val="tx1"/>
                        </a:solidFill>
                        <a:effectLst/>
                        <a:latin typeface="Franklin Gothic Book (Corps)"/>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fr-FR" sz="900" b="0" u="none" strike="noStrike">
                          <a:solidFill>
                            <a:schemeClr val="tx1"/>
                          </a:solidFill>
                          <a:effectLst/>
                        </a:rPr>
                        <a:t>85</a:t>
                      </a:r>
                      <a:endParaRPr lang="fr-FR" sz="900" b="0" i="0" u="none" strike="noStrike">
                        <a:solidFill>
                          <a:schemeClr val="tx1"/>
                        </a:solidFill>
                        <a:effectLst/>
                        <a:latin typeface="Franklin Gothic Book (Corps)"/>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fr-FR" sz="900" b="0" u="none" strike="noStrike">
                          <a:solidFill>
                            <a:schemeClr val="tx1"/>
                          </a:solidFill>
                          <a:effectLst/>
                        </a:rPr>
                        <a:t>2</a:t>
                      </a:r>
                      <a:endParaRPr lang="fr-FR" sz="900" b="0" i="0" u="none" strike="noStrike">
                        <a:solidFill>
                          <a:schemeClr val="tx1"/>
                        </a:solidFill>
                        <a:effectLst/>
                        <a:latin typeface="Franklin Gothic Book (Corps)"/>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fr-FR" sz="900" b="0" u="none" strike="noStrike">
                          <a:solidFill>
                            <a:schemeClr val="tx1"/>
                          </a:solidFill>
                          <a:effectLst/>
                        </a:rPr>
                        <a:t>51</a:t>
                      </a:r>
                      <a:endParaRPr lang="fr-FR" sz="900" b="0" i="0" u="none" strike="noStrike">
                        <a:solidFill>
                          <a:schemeClr val="tx1"/>
                        </a:solidFill>
                        <a:effectLst/>
                        <a:latin typeface="Franklin Gothic Book (Corps)"/>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fr-FR" sz="900" b="1" u="none" strike="noStrike">
                          <a:solidFill>
                            <a:schemeClr val="tx1"/>
                          </a:solidFill>
                          <a:effectLst/>
                        </a:rPr>
                        <a:t>603</a:t>
                      </a:r>
                      <a:endParaRPr lang="fr-FR" sz="900" b="1" i="0" u="none" strike="noStrike">
                        <a:solidFill>
                          <a:schemeClr val="tx1"/>
                        </a:solidFill>
                        <a:effectLst/>
                        <a:latin typeface="Franklin Gothic Book (Corps)"/>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295564605"/>
                  </a:ext>
                </a:extLst>
              </a:tr>
              <a:tr h="128383">
                <a:tc>
                  <a:txBody>
                    <a:bodyPr/>
                    <a:lstStyle/>
                    <a:p>
                      <a:pPr algn="l" fontAlgn="ctr"/>
                      <a:r>
                        <a:rPr lang="fr-FR" sz="900" b="0" u="none" strike="noStrike">
                          <a:solidFill>
                            <a:schemeClr val="tx1"/>
                          </a:solidFill>
                          <a:effectLst/>
                        </a:rPr>
                        <a:t>Tours Métropole Val de Loire*</a:t>
                      </a:r>
                      <a:endParaRPr lang="fr-FR" sz="900" b="0" i="0" u="none" strike="noStrike">
                        <a:solidFill>
                          <a:schemeClr val="tx1"/>
                        </a:solidFill>
                        <a:effectLst/>
                        <a:latin typeface="Franklin Gothic Book (Corps)"/>
                      </a:endParaRPr>
                    </a:p>
                  </a:txBody>
                  <a:tcPr marL="952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fr-FR" sz="900" b="0" u="none" strike="noStrike">
                          <a:solidFill>
                            <a:schemeClr val="tx1"/>
                          </a:solidFill>
                          <a:effectLst/>
                        </a:rPr>
                        <a:t>22</a:t>
                      </a:r>
                      <a:endParaRPr lang="fr-FR" sz="900" b="0" i="0" u="none" strike="noStrike">
                        <a:solidFill>
                          <a:schemeClr val="tx1"/>
                        </a:solidFill>
                        <a:effectLst/>
                        <a:latin typeface="Franklin Gothic Book (Corps)"/>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fr-FR" sz="900" b="0" u="none" strike="noStrike">
                          <a:solidFill>
                            <a:schemeClr val="tx1"/>
                          </a:solidFill>
                          <a:effectLst/>
                        </a:rPr>
                        <a:t>116</a:t>
                      </a:r>
                      <a:endParaRPr lang="fr-FR" sz="900" b="0" i="0" u="none" strike="noStrike">
                        <a:solidFill>
                          <a:schemeClr val="tx1"/>
                        </a:solidFill>
                        <a:effectLst/>
                        <a:latin typeface="Franklin Gothic Book (Corps)"/>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fr-FR" sz="900" b="0" u="none" strike="noStrike">
                          <a:solidFill>
                            <a:schemeClr val="tx1"/>
                          </a:solidFill>
                          <a:effectLst/>
                        </a:rPr>
                        <a:t>2</a:t>
                      </a:r>
                      <a:endParaRPr lang="fr-FR" sz="900" b="0" i="0" u="none" strike="noStrike">
                        <a:solidFill>
                          <a:schemeClr val="tx1"/>
                        </a:solidFill>
                        <a:effectLst/>
                        <a:latin typeface="Franklin Gothic Book (Corps)"/>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fr-FR" sz="900" b="0" u="none" strike="noStrike">
                          <a:solidFill>
                            <a:schemeClr val="tx1"/>
                          </a:solidFill>
                          <a:effectLst/>
                        </a:rPr>
                        <a:t>69</a:t>
                      </a:r>
                      <a:endParaRPr lang="fr-FR" sz="900" b="0" i="0" u="none" strike="noStrike">
                        <a:solidFill>
                          <a:schemeClr val="tx1"/>
                        </a:solidFill>
                        <a:effectLst/>
                        <a:latin typeface="Franklin Gothic Book (Corps)"/>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fr-FR" sz="900" b="1" u="none" strike="noStrike">
                          <a:solidFill>
                            <a:schemeClr val="tx1"/>
                          </a:solidFill>
                          <a:effectLst/>
                        </a:rPr>
                        <a:t>595</a:t>
                      </a:r>
                      <a:endParaRPr lang="fr-FR" sz="900" b="1" i="0" u="none" strike="noStrike">
                        <a:solidFill>
                          <a:schemeClr val="tx1"/>
                        </a:solidFill>
                        <a:effectLst/>
                        <a:latin typeface="Franklin Gothic Book (Corps)"/>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830134472"/>
                  </a:ext>
                </a:extLst>
              </a:tr>
              <a:tr h="128383">
                <a:tc>
                  <a:txBody>
                    <a:bodyPr/>
                    <a:lstStyle/>
                    <a:p>
                      <a:pPr algn="l" fontAlgn="ctr"/>
                      <a:r>
                        <a:rPr lang="fr-FR" sz="900" b="0" u="none" strike="noStrike">
                          <a:solidFill>
                            <a:schemeClr val="tx1"/>
                          </a:solidFill>
                          <a:effectLst/>
                        </a:rPr>
                        <a:t>Métropole Nice Côte d'Azur</a:t>
                      </a:r>
                      <a:endParaRPr lang="fr-FR" sz="900" b="0" i="0" u="none" strike="noStrike">
                        <a:solidFill>
                          <a:schemeClr val="tx1"/>
                        </a:solidFill>
                        <a:effectLst/>
                        <a:latin typeface="Franklin Gothic Book (Corps)"/>
                      </a:endParaRPr>
                    </a:p>
                  </a:txBody>
                  <a:tcPr marL="952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fr-FR" sz="900" b="0" u="none" strike="noStrike">
                          <a:solidFill>
                            <a:schemeClr val="tx1"/>
                          </a:solidFill>
                          <a:effectLst/>
                        </a:rPr>
                        <a:t>51</a:t>
                      </a:r>
                      <a:endParaRPr lang="fr-FR" sz="900" b="0" i="0" u="none" strike="noStrike">
                        <a:solidFill>
                          <a:schemeClr val="tx1"/>
                        </a:solidFill>
                        <a:effectLst/>
                        <a:latin typeface="Franklin Gothic Book (Corps)"/>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fr-FR" sz="900" b="0" u="none" strike="noStrike">
                          <a:solidFill>
                            <a:schemeClr val="tx1"/>
                          </a:solidFill>
                          <a:effectLst/>
                        </a:rPr>
                        <a:t>167</a:t>
                      </a:r>
                      <a:endParaRPr lang="fr-FR" sz="900" b="0" i="0" u="none" strike="noStrike">
                        <a:solidFill>
                          <a:schemeClr val="tx1"/>
                        </a:solidFill>
                        <a:effectLst/>
                        <a:latin typeface="Franklin Gothic Book (Corps)"/>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fr-FR" sz="900" b="0" u="none" strike="noStrike">
                          <a:solidFill>
                            <a:schemeClr val="tx1"/>
                          </a:solidFill>
                          <a:effectLst/>
                        </a:rPr>
                        <a:t>2</a:t>
                      </a:r>
                      <a:endParaRPr lang="fr-FR" sz="900" b="0" i="0" u="none" strike="noStrike">
                        <a:solidFill>
                          <a:schemeClr val="tx1"/>
                        </a:solidFill>
                        <a:effectLst/>
                        <a:latin typeface="Franklin Gothic Book (Corps)"/>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fr-FR" sz="900" b="0" u="none" strike="noStrike">
                          <a:solidFill>
                            <a:schemeClr val="tx1"/>
                          </a:solidFill>
                          <a:effectLst/>
                        </a:rPr>
                        <a:t>98</a:t>
                      </a:r>
                      <a:endParaRPr lang="fr-FR" sz="900" b="0" i="0" u="none" strike="noStrike">
                        <a:solidFill>
                          <a:schemeClr val="tx1"/>
                        </a:solidFill>
                        <a:effectLst/>
                        <a:latin typeface="Franklin Gothic Book (Corps)"/>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fr-FR" sz="900" b="1" u="none" strike="noStrike">
                          <a:solidFill>
                            <a:schemeClr val="tx1"/>
                          </a:solidFill>
                          <a:effectLst/>
                        </a:rPr>
                        <a:t>587</a:t>
                      </a:r>
                      <a:endParaRPr lang="fr-FR" sz="900" b="1" i="0" u="none" strike="noStrike">
                        <a:solidFill>
                          <a:schemeClr val="tx1"/>
                        </a:solidFill>
                        <a:effectLst/>
                        <a:latin typeface="Franklin Gothic Book (Corps)"/>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966169922"/>
                  </a:ext>
                </a:extLst>
              </a:tr>
              <a:tr h="128383">
                <a:tc>
                  <a:txBody>
                    <a:bodyPr/>
                    <a:lstStyle/>
                    <a:p>
                      <a:pPr algn="l" fontAlgn="ctr"/>
                      <a:r>
                        <a:rPr lang="fr-FR" sz="900" b="0" u="none" strike="noStrike">
                          <a:solidFill>
                            <a:schemeClr val="tx1"/>
                          </a:solidFill>
                          <a:effectLst/>
                        </a:rPr>
                        <a:t>Orléans Métropole</a:t>
                      </a:r>
                      <a:endParaRPr lang="fr-FR" sz="900" b="0" i="0" u="none" strike="noStrike">
                        <a:solidFill>
                          <a:schemeClr val="tx1"/>
                        </a:solidFill>
                        <a:effectLst/>
                        <a:latin typeface="Franklin Gothic Book (Corps)"/>
                      </a:endParaRPr>
                    </a:p>
                  </a:txBody>
                  <a:tcPr marL="952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fr-FR" sz="900" b="0" u="none" strike="noStrike">
                          <a:solidFill>
                            <a:schemeClr val="tx1"/>
                          </a:solidFill>
                          <a:effectLst/>
                        </a:rPr>
                        <a:t>22</a:t>
                      </a:r>
                      <a:endParaRPr lang="fr-FR" sz="900" b="0" i="0" u="none" strike="noStrike">
                        <a:solidFill>
                          <a:schemeClr val="tx1"/>
                        </a:solidFill>
                        <a:effectLst/>
                        <a:latin typeface="Franklin Gothic Book (Corps)"/>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fr-FR" sz="900" b="0" u="none" strike="noStrike">
                          <a:solidFill>
                            <a:schemeClr val="tx1"/>
                          </a:solidFill>
                          <a:effectLst/>
                        </a:rPr>
                        <a:t>115</a:t>
                      </a:r>
                      <a:endParaRPr lang="fr-FR" sz="900" b="0" i="0" u="none" strike="noStrike">
                        <a:solidFill>
                          <a:schemeClr val="tx1"/>
                        </a:solidFill>
                        <a:effectLst/>
                        <a:latin typeface="Franklin Gothic Book (Corps)"/>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fr-FR" sz="900" b="0" u="none" strike="noStrike">
                          <a:solidFill>
                            <a:schemeClr val="tx1"/>
                          </a:solidFill>
                          <a:effectLst/>
                        </a:rPr>
                        <a:t>2</a:t>
                      </a:r>
                      <a:endParaRPr lang="fr-FR" sz="900" b="0" i="0" u="none" strike="noStrike">
                        <a:solidFill>
                          <a:schemeClr val="tx1"/>
                        </a:solidFill>
                        <a:effectLst/>
                        <a:latin typeface="Franklin Gothic Book (Corps)"/>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fr-FR" sz="900" b="0" u="none" strike="noStrike">
                          <a:solidFill>
                            <a:schemeClr val="tx1"/>
                          </a:solidFill>
                          <a:effectLst/>
                        </a:rPr>
                        <a:t>67</a:t>
                      </a:r>
                      <a:endParaRPr lang="fr-FR" sz="900" b="0" i="0" u="none" strike="noStrike">
                        <a:solidFill>
                          <a:schemeClr val="tx1"/>
                        </a:solidFill>
                        <a:effectLst/>
                        <a:latin typeface="Franklin Gothic Book (Corps)"/>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fr-FR" sz="900" b="1" u="none" strike="noStrike">
                          <a:solidFill>
                            <a:schemeClr val="tx1"/>
                          </a:solidFill>
                          <a:effectLst/>
                        </a:rPr>
                        <a:t>581</a:t>
                      </a:r>
                      <a:endParaRPr lang="fr-FR" sz="900" b="1" i="0" u="none" strike="noStrike">
                        <a:solidFill>
                          <a:schemeClr val="tx1"/>
                        </a:solidFill>
                        <a:effectLst/>
                        <a:latin typeface="Franklin Gothic Book (Corps)"/>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921617915"/>
                  </a:ext>
                </a:extLst>
              </a:tr>
              <a:tr h="128383">
                <a:tc>
                  <a:txBody>
                    <a:bodyPr/>
                    <a:lstStyle/>
                    <a:p>
                      <a:pPr algn="l" fontAlgn="ctr"/>
                      <a:r>
                        <a:rPr lang="fr-FR" sz="900" b="0" u="none" strike="noStrike">
                          <a:solidFill>
                            <a:schemeClr val="tx1"/>
                          </a:solidFill>
                          <a:effectLst/>
                        </a:rPr>
                        <a:t>Métropole Toulon-Provence-Méditerranée</a:t>
                      </a:r>
                      <a:endParaRPr lang="fr-FR" sz="900" b="0" i="0" u="none" strike="noStrike">
                        <a:solidFill>
                          <a:schemeClr val="tx1"/>
                        </a:solidFill>
                        <a:effectLst/>
                        <a:latin typeface="Franklin Gothic Book (Corps)"/>
                      </a:endParaRPr>
                    </a:p>
                  </a:txBody>
                  <a:tcPr marL="952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fr-FR" sz="900" b="0" u="none" strike="noStrike">
                          <a:solidFill>
                            <a:schemeClr val="tx1"/>
                          </a:solidFill>
                          <a:effectLst/>
                        </a:rPr>
                        <a:t>12</a:t>
                      </a:r>
                      <a:endParaRPr lang="fr-FR" sz="900" b="0" i="0" u="none" strike="noStrike">
                        <a:solidFill>
                          <a:schemeClr val="tx1"/>
                        </a:solidFill>
                        <a:effectLst/>
                        <a:latin typeface="Franklin Gothic Book (Corps)"/>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fr-FR" sz="900" b="0" u="none" strike="noStrike">
                          <a:solidFill>
                            <a:schemeClr val="tx1"/>
                          </a:solidFill>
                          <a:effectLst/>
                        </a:rPr>
                        <a:t>107</a:t>
                      </a:r>
                      <a:endParaRPr lang="fr-FR" sz="900" b="0" i="0" u="none" strike="noStrike">
                        <a:solidFill>
                          <a:schemeClr val="tx1"/>
                        </a:solidFill>
                        <a:effectLst/>
                        <a:latin typeface="Franklin Gothic Book (Corps)"/>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fr-FR" sz="900" b="0" u="none" strike="noStrike">
                          <a:solidFill>
                            <a:schemeClr val="tx1"/>
                          </a:solidFill>
                          <a:effectLst/>
                        </a:rPr>
                        <a:t>1.8</a:t>
                      </a:r>
                      <a:endParaRPr lang="fr-FR" sz="900" b="0" i="0" u="none" strike="noStrike">
                        <a:solidFill>
                          <a:schemeClr val="tx1"/>
                        </a:solidFill>
                        <a:effectLst/>
                        <a:latin typeface="Franklin Gothic Book (Corps)"/>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fr-FR" sz="900" b="0" u="none" strike="noStrike">
                          <a:solidFill>
                            <a:schemeClr val="tx1"/>
                          </a:solidFill>
                          <a:effectLst/>
                        </a:rPr>
                        <a:t>61</a:t>
                      </a:r>
                      <a:endParaRPr lang="fr-FR" sz="900" b="0" i="0" u="none" strike="noStrike">
                        <a:solidFill>
                          <a:schemeClr val="tx1"/>
                        </a:solidFill>
                        <a:effectLst/>
                        <a:latin typeface="Franklin Gothic Book (Corps)"/>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fr-FR" sz="900" b="1" u="none" strike="noStrike">
                          <a:solidFill>
                            <a:schemeClr val="tx1"/>
                          </a:solidFill>
                          <a:effectLst/>
                        </a:rPr>
                        <a:t>575</a:t>
                      </a:r>
                      <a:endParaRPr lang="fr-FR" sz="900" b="1" i="0" u="none" strike="noStrike">
                        <a:solidFill>
                          <a:schemeClr val="tx1"/>
                        </a:solidFill>
                        <a:effectLst/>
                        <a:latin typeface="Franklin Gothic Book (Corps)"/>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738993754"/>
                  </a:ext>
                </a:extLst>
              </a:tr>
              <a:tr h="128383">
                <a:tc>
                  <a:txBody>
                    <a:bodyPr/>
                    <a:lstStyle/>
                    <a:p>
                      <a:pPr algn="l" fontAlgn="ctr"/>
                      <a:r>
                        <a:rPr lang="fr-FR" sz="900" b="0" u="none" strike="noStrike">
                          <a:solidFill>
                            <a:schemeClr val="tx1"/>
                          </a:solidFill>
                          <a:effectLst/>
                        </a:rPr>
                        <a:t>Saint-Etienne Métropole</a:t>
                      </a:r>
                      <a:endParaRPr lang="fr-FR" sz="900" b="0" i="0" u="none" strike="noStrike">
                        <a:solidFill>
                          <a:schemeClr val="tx1"/>
                        </a:solidFill>
                        <a:effectLst/>
                        <a:latin typeface="Franklin Gothic Book (Corps)"/>
                      </a:endParaRPr>
                    </a:p>
                  </a:txBody>
                  <a:tcPr marL="952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fr-FR" sz="900" b="0" u="none" strike="noStrike">
                          <a:solidFill>
                            <a:schemeClr val="tx1"/>
                          </a:solidFill>
                          <a:effectLst/>
                        </a:rPr>
                        <a:t>53</a:t>
                      </a:r>
                      <a:endParaRPr lang="fr-FR" sz="900" b="0" i="0" u="none" strike="noStrike">
                        <a:solidFill>
                          <a:schemeClr val="tx1"/>
                        </a:solidFill>
                        <a:effectLst/>
                        <a:latin typeface="Franklin Gothic Book (Corps)"/>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fr-FR" sz="900" b="0" u="none" strike="noStrike">
                          <a:solidFill>
                            <a:schemeClr val="tx1"/>
                          </a:solidFill>
                          <a:effectLst/>
                        </a:rPr>
                        <a:t>122</a:t>
                      </a:r>
                      <a:endParaRPr lang="fr-FR" sz="900" b="0" i="0" u="none" strike="noStrike">
                        <a:solidFill>
                          <a:schemeClr val="tx1"/>
                        </a:solidFill>
                        <a:effectLst/>
                        <a:latin typeface="Franklin Gothic Book (Corps)"/>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fr-FR" sz="900" b="0" u="none" strike="noStrike">
                          <a:solidFill>
                            <a:schemeClr val="tx1"/>
                          </a:solidFill>
                          <a:effectLst/>
                        </a:rPr>
                        <a:t>2</a:t>
                      </a:r>
                      <a:endParaRPr lang="fr-FR" sz="900" b="0" i="0" u="none" strike="noStrike">
                        <a:solidFill>
                          <a:schemeClr val="tx1"/>
                        </a:solidFill>
                        <a:effectLst/>
                        <a:latin typeface="Franklin Gothic Book (Corps)"/>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fr-FR" sz="900" b="0" u="none" strike="noStrike">
                          <a:solidFill>
                            <a:schemeClr val="tx1"/>
                          </a:solidFill>
                          <a:effectLst/>
                        </a:rPr>
                        <a:t>69</a:t>
                      </a:r>
                      <a:endParaRPr lang="fr-FR" sz="900" b="0" i="0" u="none" strike="noStrike">
                        <a:solidFill>
                          <a:schemeClr val="tx1"/>
                        </a:solidFill>
                        <a:effectLst/>
                        <a:latin typeface="Franklin Gothic Book (Corps)"/>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fr-FR" sz="900" b="1" u="none" strike="noStrike">
                          <a:solidFill>
                            <a:schemeClr val="tx1"/>
                          </a:solidFill>
                          <a:effectLst/>
                        </a:rPr>
                        <a:t>570</a:t>
                      </a:r>
                      <a:endParaRPr lang="fr-FR" sz="900" b="1" i="0" u="none" strike="noStrike">
                        <a:solidFill>
                          <a:schemeClr val="tx1"/>
                        </a:solidFill>
                        <a:effectLst/>
                        <a:latin typeface="Franklin Gothic Book (Corps)"/>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651658797"/>
                  </a:ext>
                </a:extLst>
              </a:tr>
              <a:tr h="128383">
                <a:tc>
                  <a:txBody>
                    <a:bodyPr/>
                    <a:lstStyle/>
                    <a:p>
                      <a:pPr algn="l" fontAlgn="ctr"/>
                      <a:r>
                        <a:rPr lang="fr-FR" sz="900" b="0" u="none" strike="noStrike" err="1">
                          <a:solidFill>
                            <a:schemeClr val="tx1"/>
                          </a:solidFill>
                          <a:effectLst/>
                        </a:rPr>
                        <a:t>EuroMétropole de Strasbourg</a:t>
                      </a:r>
                      <a:endParaRPr lang="fr-FR" sz="900" b="0" i="0" u="none" strike="noStrike">
                        <a:solidFill>
                          <a:schemeClr val="tx1"/>
                        </a:solidFill>
                        <a:effectLst/>
                        <a:latin typeface="Franklin Gothic Book (Corps)"/>
                      </a:endParaRPr>
                    </a:p>
                  </a:txBody>
                  <a:tcPr marL="952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fr-FR" sz="900" b="0" u="none" strike="noStrike">
                          <a:solidFill>
                            <a:schemeClr val="tx1"/>
                          </a:solidFill>
                          <a:effectLst/>
                        </a:rPr>
                        <a:t>33</a:t>
                      </a:r>
                      <a:endParaRPr lang="fr-FR" sz="900" b="0" i="0" u="none" strike="noStrike">
                        <a:solidFill>
                          <a:schemeClr val="tx1"/>
                        </a:solidFill>
                        <a:effectLst/>
                        <a:latin typeface="Franklin Gothic Book (Corps)"/>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fr-FR" sz="900" b="0" u="none" strike="noStrike">
                          <a:solidFill>
                            <a:schemeClr val="tx1"/>
                          </a:solidFill>
                          <a:effectLst/>
                        </a:rPr>
                        <a:t>206</a:t>
                      </a:r>
                      <a:endParaRPr lang="fr-FR" sz="900" b="0" i="0" u="none" strike="noStrike">
                        <a:solidFill>
                          <a:schemeClr val="tx1"/>
                        </a:solidFill>
                        <a:effectLst/>
                        <a:latin typeface="Franklin Gothic Book (Corps)"/>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fr-FR" sz="900" b="0" u="none" strike="noStrike">
                          <a:solidFill>
                            <a:schemeClr val="tx1"/>
                          </a:solidFill>
                          <a:effectLst/>
                        </a:rPr>
                        <a:t>2</a:t>
                      </a:r>
                      <a:endParaRPr lang="fr-FR" sz="900" b="0" i="0" u="none" strike="noStrike">
                        <a:solidFill>
                          <a:schemeClr val="tx1"/>
                        </a:solidFill>
                        <a:effectLst/>
                        <a:latin typeface="Franklin Gothic Book (Corps)"/>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fr-FR" sz="900" b="0" u="none" strike="noStrike">
                          <a:solidFill>
                            <a:schemeClr val="tx1"/>
                          </a:solidFill>
                          <a:effectLst/>
                        </a:rPr>
                        <a:t>117</a:t>
                      </a:r>
                      <a:endParaRPr lang="fr-FR" sz="900" b="0" i="0" u="none" strike="noStrike">
                        <a:solidFill>
                          <a:schemeClr val="tx1"/>
                        </a:solidFill>
                        <a:effectLst/>
                        <a:latin typeface="Franklin Gothic Book (Corps)"/>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fr-FR" sz="900" b="1" u="none" strike="noStrike">
                          <a:solidFill>
                            <a:schemeClr val="tx1"/>
                          </a:solidFill>
                          <a:effectLst/>
                        </a:rPr>
                        <a:t>566</a:t>
                      </a:r>
                      <a:endParaRPr lang="fr-FR" sz="900" b="1" i="0" u="none" strike="noStrike">
                        <a:solidFill>
                          <a:schemeClr val="tx1"/>
                        </a:solidFill>
                        <a:effectLst/>
                        <a:latin typeface="Franklin Gothic Book (Corps)"/>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283494733"/>
                  </a:ext>
                </a:extLst>
              </a:tr>
            </a:tbl>
          </a:graphicData>
        </a:graphic>
      </p:graphicFrame>
      <p:pic>
        <p:nvPicPr>
          <p:cNvPr id="13" name="Image 12">
            <a:extLst>
              <a:ext uri="{FF2B5EF4-FFF2-40B4-BE49-F238E27FC236}">
                <a16:creationId xmlns:a16="http://schemas.microsoft.com/office/drawing/2014/main" id="{8E9848F9-2031-EC90-21EB-4198CE6495BE}"/>
              </a:ext>
            </a:extLst>
          </p:cNvPr>
          <p:cNvPicPr>
            <a:picLocks noChangeAspect="1"/>
          </p:cNvPicPr>
          <p:nvPr/>
        </p:nvPicPr>
        <p:blipFill>
          <a:blip r:embed="rId3"/>
          <a:stretch>
            <a:fillRect/>
          </a:stretch>
        </p:blipFill>
        <p:spPr>
          <a:xfrm>
            <a:off x="5941424" y="1498420"/>
            <a:ext cx="224106" cy="224106"/>
          </a:xfrm>
          <a:prstGeom prst="rect">
            <a:avLst/>
          </a:prstGeom>
        </p:spPr>
      </p:pic>
      <p:pic>
        <p:nvPicPr>
          <p:cNvPr id="15" name="Image 14">
            <a:extLst>
              <a:ext uri="{FF2B5EF4-FFF2-40B4-BE49-F238E27FC236}">
                <a16:creationId xmlns:a16="http://schemas.microsoft.com/office/drawing/2014/main" id="{B4945065-5788-7861-C56C-93E72F94481F}"/>
              </a:ext>
            </a:extLst>
          </p:cNvPr>
          <p:cNvPicPr>
            <a:picLocks noChangeAspect="1"/>
          </p:cNvPicPr>
          <p:nvPr/>
        </p:nvPicPr>
        <p:blipFill>
          <a:blip r:embed="rId4"/>
          <a:stretch>
            <a:fillRect/>
          </a:stretch>
        </p:blipFill>
        <p:spPr>
          <a:xfrm>
            <a:off x="5926046" y="3301093"/>
            <a:ext cx="239483" cy="239483"/>
          </a:xfrm>
          <a:prstGeom prst="rect">
            <a:avLst/>
          </a:prstGeom>
        </p:spPr>
      </p:pic>
      <p:pic>
        <p:nvPicPr>
          <p:cNvPr id="17" name="Image 16">
            <a:extLst>
              <a:ext uri="{FF2B5EF4-FFF2-40B4-BE49-F238E27FC236}">
                <a16:creationId xmlns:a16="http://schemas.microsoft.com/office/drawing/2014/main" id="{C4FFE5AB-CB7A-DD89-4DC0-061AC3D87114}"/>
              </a:ext>
            </a:extLst>
          </p:cNvPr>
          <p:cNvPicPr>
            <a:picLocks noChangeAspect="1"/>
          </p:cNvPicPr>
          <p:nvPr/>
        </p:nvPicPr>
        <p:blipFill>
          <a:blip r:embed="rId5"/>
          <a:stretch>
            <a:fillRect/>
          </a:stretch>
        </p:blipFill>
        <p:spPr>
          <a:xfrm>
            <a:off x="6816634" y="3478566"/>
            <a:ext cx="217714" cy="217714"/>
          </a:xfrm>
          <a:prstGeom prst="rect">
            <a:avLst/>
          </a:prstGeom>
        </p:spPr>
      </p:pic>
      <p:sp>
        <p:nvSpPr>
          <p:cNvPr id="18" name="Rectangle 17">
            <a:extLst>
              <a:ext uri="{FF2B5EF4-FFF2-40B4-BE49-F238E27FC236}">
                <a16:creationId xmlns:a16="http://schemas.microsoft.com/office/drawing/2014/main" id="{9FF867F3-CF57-9B1A-DD99-2810BCDB758B}"/>
              </a:ext>
            </a:extLst>
          </p:cNvPr>
          <p:cNvSpPr/>
          <p:nvPr/>
        </p:nvSpPr>
        <p:spPr>
          <a:xfrm>
            <a:off x="834581" y="4795518"/>
            <a:ext cx="3226526" cy="2692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rgbClr val="E4002C"/>
                </a:solidFill>
                <a:latin typeface="Calibri"/>
                <a:ea typeface="+mn-ea"/>
                <a:cs typeface="+mn-cs"/>
              </a:defRPr>
            </a:lvl1pPr>
            <a:lvl2pPr marL="457200" algn="l" defTabSz="457200" rtl="0" eaLnBrk="1" latinLnBrk="0" hangingPunct="1">
              <a:defRPr sz="1800" kern="1200">
                <a:solidFill>
                  <a:srgbClr val="E4002C"/>
                </a:solidFill>
                <a:latin typeface="Calibri"/>
                <a:ea typeface="+mn-ea"/>
                <a:cs typeface="+mn-cs"/>
              </a:defRPr>
            </a:lvl2pPr>
            <a:lvl3pPr marL="914400" algn="l" defTabSz="457200" rtl="0" eaLnBrk="1" latinLnBrk="0" hangingPunct="1">
              <a:defRPr sz="1800" kern="1200">
                <a:solidFill>
                  <a:srgbClr val="E4002C"/>
                </a:solidFill>
                <a:latin typeface="Calibri"/>
                <a:ea typeface="+mn-ea"/>
                <a:cs typeface="+mn-cs"/>
              </a:defRPr>
            </a:lvl3pPr>
            <a:lvl4pPr marL="1371600" algn="l" defTabSz="457200" rtl="0" eaLnBrk="1" latinLnBrk="0" hangingPunct="1">
              <a:defRPr sz="1800" kern="1200">
                <a:solidFill>
                  <a:srgbClr val="E4002C"/>
                </a:solidFill>
                <a:latin typeface="Calibri"/>
                <a:ea typeface="+mn-ea"/>
                <a:cs typeface="+mn-cs"/>
              </a:defRPr>
            </a:lvl4pPr>
            <a:lvl5pPr marL="1828800" algn="l" defTabSz="457200" rtl="0" eaLnBrk="1" latinLnBrk="0" hangingPunct="1">
              <a:defRPr sz="1800" kern="1200">
                <a:solidFill>
                  <a:srgbClr val="E4002C"/>
                </a:solidFill>
                <a:latin typeface="Calibri"/>
                <a:ea typeface="+mn-ea"/>
                <a:cs typeface="+mn-cs"/>
              </a:defRPr>
            </a:lvl5pPr>
            <a:lvl6pPr marL="2286000" algn="l" defTabSz="457200" rtl="0" eaLnBrk="1" latinLnBrk="0" hangingPunct="1">
              <a:defRPr sz="1800" kern="1200">
                <a:solidFill>
                  <a:srgbClr val="E4002C"/>
                </a:solidFill>
                <a:latin typeface="Calibri"/>
                <a:ea typeface="+mn-ea"/>
                <a:cs typeface="+mn-cs"/>
              </a:defRPr>
            </a:lvl6pPr>
            <a:lvl7pPr marL="2743200" algn="l" defTabSz="457200" rtl="0" eaLnBrk="1" latinLnBrk="0" hangingPunct="1">
              <a:defRPr sz="1800" kern="1200">
                <a:solidFill>
                  <a:srgbClr val="E4002C"/>
                </a:solidFill>
                <a:latin typeface="Calibri"/>
                <a:ea typeface="+mn-ea"/>
                <a:cs typeface="+mn-cs"/>
              </a:defRPr>
            </a:lvl7pPr>
            <a:lvl8pPr marL="3200400" algn="l" defTabSz="457200" rtl="0" eaLnBrk="1" latinLnBrk="0" hangingPunct="1">
              <a:defRPr sz="1800" kern="1200">
                <a:solidFill>
                  <a:srgbClr val="E4002C"/>
                </a:solidFill>
                <a:latin typeface="Calibri"/>
                <a:ea typeface="+mn-ea"/>
                <a:cs typeface="+mn-cs"/>
              </a:defRPr>
            </a:lvl8pPr>
            <a:lvl9pPr marL="3657600" algn="l" defTabSz="457200" rtl="0" eaLnBrk="1" latinLnBrk="0" hangingPunct="1">
              <a:defRPr sz="1800" kern="1200">
                <a:solidFill>
                  <a:srgbClr val="E4002C"/>
                </a:solidFill>
                <a:latin typeface="Calibri"/>
                <a:ea typeface="+mn-ea"/>
                <a:cs typeface="+mn-cs"/>
              </a:defRPr>
            </a:lvl9pPr>
          </a:lstStyle>
          <a:p>
            <a:r>
              <a:rPr lang="fr-FR" sz="1100" b="1">
                <a:solidFill>
                  <a:schemeClr val="tx1"/>
                </a:solidFill>
                <a:latin typeface="Franklin Gothic Book" panose="020B0503020102020204" pitchFamily="34" charset="0"/>
              </a:rPr>
              <a:t>Chiffres 2022 </a:t>
            </a:r>
          </a:p>
          <a:p>
            <a:r>
              <a:rPr lang="fr-FR" sz="1050" i="1" u="sng">
                <a:solidFill>
                  <a:schemeClr val="tx1"/>
                </a:solidFill>
                <a:latin typeface="Franklin Gothic Book" panose="020B0503020102020204" pitchFamily="34" charset="0"/>
              </a:rPr>
              <a:t>source :</a:t>
            </a:r>
            <a:r>
              <a:rPr lang="fr-FR" sz="1050">
                <a:solidFill>
                  <a:schemeClr val="tx1"/>
                </a:solidFill>
                <a:latin typeface="Franklin Gothic Book" panose="020B0503020102020204" pitchFamily="34" charset="0"/>
              </a:rPr>
              <a:t> </a:t>
            </a:r>
            <a:r>
              <a:rPr lang="fr-FR" sz="1050" i="1">
                <a:solidFill>
                  <a:schemeClr val="tx1"/>
                </a:solidFill>
                <a:latin typeface="Franklin Gothic Book" panose="020B0503020102020204" pitchFamily="34" charset="0"/>
              </a:rPr>
              <a:t>Baromètre MEDEF de la fiscalité locale</a:t>
            </a:r>
          </a:p>
        </p:txBody>
      </p:sp>
    </p:spTree>
    <p:extLst>
      <p:ext uri="{BB962C8B-B14F-4D97-AF65-F5344CB8AC3E}">
        <p14:creationId xmlns:p14="http://schemas.microsoft.com/office/powerpoint/2010/main" val="64282887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78A1AE-9488-336D-9733-6C43F7CBA2C0}"/>
              </a:ext>
            </a:extLst>
          </p:cNvPr>
          <p:cNvSpPr>
            <a:spLocks noGrp="1"/>
          </p:cNvSpPr>
          <p:nvPr>
            <p:ph type="title"/>
          </p:nvPr>
        </p:nvSpPr>
        <p:spPr>
          <a:xfrm>
            <a:off x="435630" y="289627"/>
            <a:ext cx="7886700" cy="746358"/>
          </a:xfrm>
        </p:spPr>
        <p:txBody>
          <a:bodyPr/>
          <a:lstStyle/>
          <a:p>
            <a:r>
              <a:rPr lang="fr-FR"/>
              <a:t>Principales mesures de la loi de finances pour 2024</a:t>
            </a:r>
          </a:p>
        </p:txBody>
      </p:sp>
      <p:sp>
        <p:nvSpPr>
          <p:cNvPr id="3" name="Espace réservé du texte 2">
            <a:extLst>
              <a:ext uri="{FF2B5EF4-FFF2-40B4-BE49-F238E27FC236}">
                <a16:creationId xmlns:a16="http://schemas.microsoft.com/office/drawing/2014/main" id="{47EC971B-EE36-4EB0-3D0D-B2281B6E5133}"/>
              </a:ext>
            </a:extLst>
          </p:cNvPr>
          <p:cNvSpPr>
            <a:spLocks noGrp="1"/>
          </p:cNvSpPr>
          <p:nvPr>
            <p:ph type="body" idx="1"/>
          </p:nvPr>
        </p:nvSpPr>
        <p:spPr>
          <a:xfrm>
            <a:off x="435630" y="1142940"/>
            <a:ext cx="7886700" cy="4179093"/>
          </a:xfrm>
        </p:spPr>
        <p:txBody>
          <a:bodyPr/>
          <a:lstStyle/>
          <a:p>
            <a:pPr marL="285750" indent="-285750">
              <a:lnSpc>
                <a:spcPct val="100000"/>
              </a:lnSpc>
              <a:spcAft>
                <a:spcPct val="0"/>
              </a:spcAft>
              <a:buClr>
                <a:schemeClr val="bg1"/>
              </a:buClr>
              <a:buSzPct val="60000"/>
              <a:buFont typeface="Franklin Gothic Book" panose="020B0503020102020204" pitchFamily="34" charset="0"/>
              <a:buChar char="►"/>
            </a:pPr>
            <a:r>
              <a:rPr lang="fr-FR" sz="1600" b="1">
                <a:solidFill>
                  <a:srgbClr val="00B0F0"/>
                </a:solidFill>
              </a:rPr>
              <a:t>Etalement</a:t>
            </a:r>
            <a:r>
              <a:rPr lang="fr-FR" sz="1600">
                <a:solidFill>
                  <a:schemeClr val="tx1"/>
                </a:solidFill>
              </a:rPr>
              <a:t> de la </a:t>
            </a:r>
            <a:r>
              <a:rPr lang="fr-FR" sz="1600" b="1">
                <a:solidFill>
                  <a:srgbClr val="00B0F0"/>
                </a:solidFill>
              </a:rPr>
              <a:t>suppression</a:t>
            </a:r>
            <a:r>
              <a:rPr lang="fr-FR" sz="1600">
                <a:solidFill>
                  <a:schemeClr val="tx1"/>
                </a:solidFill>
              </a:rPr>
              <a:t> de la CVAE</a:t>
            </a:r>
          </a:p>
          <a:p>
            <a:pPr marL="285750" indent="-285750">
              <a:lnSpc>
                <a:spcPct val="100000"/>
              </a:lnSpc>
              <a:spcAft>
                <a:spcPct val="0"/>
              </a:spcAft>
              <a:buClr>
                <a:schemeClr val="bg1"/>
              </a:buClr>
              <a:buSzPct val="60000"/>
              <a:buFont typeface="Franklin Gothic Book" panose="020B0503020102020204" pitchFamily="34" charset="0"/>
              <a:buChar char="►"/>
            </a:pPr>
            <a:endParaRPr lang="fr-FR" sz="1600">
              <a:solidFill>
                <a:schemeClr val="tx1"/>
              </a:solidFill>
            </a:endParaRPr>
          </a:p>
          <a:p>
            <a:pPr marL="285750" indent="-285750">
              <a:lnSpc>
                <a:spcPct val="100000"/>
              </a:lnSpc>
              <a:spcAft>
                <a:spcPct val="0"/>
              </a:spcAft>
              <a:buClr>
                <a:schemeClr val="bg1"/>
              </a:buClr>
              <a:buSzPct val="60000"/>
              <a:buFont typeface="Franklin Gothic Book" panose="020B0503020102020204" pitchFamily="34" charset="0"/>
              <a:buChar char="►"/>
            </a:pPr>
            <a:r>
              <a:rPr lang="fr-FR" sz="1600">
                <a:solidFill>
                  <a:schemeClr val="tx1"/>
                </a:solidFill>
              </a:rPr>
              <a:t>Création d’un </a:t>
            </a:r>
            <a:r>
              <a:rPr lang="fr-FR" sz="1600" b="1">
                <a:solidFill>
                  <a:srgbClr val="00B0F0"/>
                </a:solidFill>
              </a:rPr>
              <a:t>crédit d’impôt pour investissements industriels verts</a:t>
            </a:r>
            <a:r>
              <a:rPr lang="fr-FR" sz="1600">
                <a:solidFill>
                  <a:schemeClr val="tx1"/>
                </a:solidFill>
              </a:rPr>
              <a:t> (C3IV)</a:t>
            </a:r>
          </a:p>
          <a:p>
            <a:pPr marL="285750" indent="-285750">
              <a:lnSpc>
                <a:spcPct val="100000"/>
              </a:lnSpc>
              <a:spcAft>
                <a:spcPct val="0"/>
              </a:spcAft>
              <a:buClr>
                <a:schemeClr val="bg1"/>
              </a:buClr>
              <a:buSzPct val="60000"/>
              <a:buFont typeface="Franklin Gothic Book" panose="020B0503020102020204" pitchFamily="34" charset="0"/>
              <a:buChar char="►"/>
            </a:pPr>
            <a:endParaRPr lang="fr-FR" sz="1600">
              <a:solidFill>
                <a:schemeClr val="tx1"/>
              </a:solidFill>
            </a:endParaRPr>
          </a:p>
          <a:p>
            <a:pPr marL="285750" indent="-285750">
              <a:lnSpc>
                <a:spcPct val="100000"/>
              </a:lnSpc>
              <a:spcAft>
                <a:spcPct val="0"/>
              </a:spcAft>
              <a:buClr>
                <a:schemeClr val="bg1"/>
              </a:buClr>
              <a:buSzPct val="60000"/>
              <a:buFont typeface="Franklin Gothic Book" panose="020B0503020102020204" pitchFamily="34" charset="0"/>
              <a:buChar char="►"/>
            </a:pPr>
            <a:r>
              <a:rPr lang="fr-FR" sz="1600" b="1">
                <a:solidFill>
                  <a:srgbClr val="00B0F0"/>
                </a:solidFill>
              </a:rPr>
              <a:t>Nouveau calendrier </a:t>
            </a:r>
            <a:r>
              <a:rPr lang="fr-FR" sz="1600">
                <a:solidFill>
                  <a:schemeClr val="tx1"/>
                </a:solidFill>
              </a:rPr>
              <a:t>pour la facturation électronique</a:t>
            </a:r>
          </a:p>
          <a:p>
            <a:pPr marL="285750" indent="-285750">
              <a:lnSpc>
                <a:spcPct val="100000"/>
              </a:lnSpc>
              <a:spcAft>
                <a:spcPct val="0"/>
              </a:spcAft>
              <a:buClr>
                <a:schemeClr val="bg1"/>
              </a:buClr>
              <a:buSzPct val="60000"/>
              <a:buFont typeface="Franklin Gothic Book" panose="020B0503020102020204" pitchFamily="34" charset="0"/>
              <a:buChar char="►"/>
            </a:pPr>
            <a:endParaRPr lang="fr-FR" sz="1600">
              <a:solidFill>
                <a:schemeClr val="tx1"/>
              </a:solidFill>
            </a:endParaRPr>
          </a:p>
          <a:p>
            <a:pPr marL="285750" indent="-285750">
              <a:lnSpc>
                <a:spcPct val="100000"/>
              </a:lnSpc>
              <a:spcAft>
                <a:spcPct val="0"/>
              </a:spcAft>
              <a:buClr>
                <a:schemeClr val="bg1"/>
              </a:buClr>
              <a:buSzPct val="60000"/>
              <a:buFont typeface="Franklin Gothic Book" panose="020B0503020102020204" pitchFamily="34" charset="0"/>
              <a:buChar char="►"/>
            </a:pPr>
            <a:r>
              <a:rPr lang="fr-FR" sz="1600">
                <a:solidFill>
                  <a:schemeClr val="tx1"/>
                </a:solidFill>
              </a:rPr>
              <a:t>Réduction progressive de </a:t>
            </a:r>
            <a:r>
              <a:rPr lang="fr-FR" sz="1600" b="1">
                <a:solidFill>
                  <a:srgbClr val="00B0F0"/>
                </a:solidFill>
              </a:rPr>
              <a:t>dépenses fiscales défavorables à l’environnement </a:t>
            </a:r>
          </a:p>
          <a:p>
            <a:pPr marL="285750" indent="-285750">
              <a:lnSpc>
                <a:spcPct val="100000"/>
              </a:lnSpc>
              <a:spcAft>
                <a:spcPct val="0"/>
              </a:spcAft>
              <a:buClr>
                <a:schemeClr val="bg1"/>
              </a:buClr>
              <a:buSzPct val="60000"/>
              <a:buFont typeface="Franklin Gothic Book" panose="020B0503020102020204" pitchFamily="34" charset="0"/>
              <a:buChar char="►"/>
            </a:pPr>
            <a:endParaRPr lang="fr-FR" sz="1600" b="1">
              <a:solidFill>
                <a:srgbClr val="00B0F0"/>
              </a:solidFill>
            </a:endParaRPr>
          </a:p>
          <a:p>
            <a:pPr marL="285750" indent="-285750">
              <a:lnSpc>
                <a:spcPct val="100000"/>
              </a:lnSpc>
              <a:spcAft>
                <a:spcPct val="0"/>
              </a:spcAft>
              <a:buClr>
                <a:schemeClr val="bg1"/>
              </a:buClr>
              <a:buSzPct val="60000"/>
              <a:buFont typeface="Franklin Gothic Book" panose="020B0503020102020204" pitchFamily="34" charset="0"/>
              <a:buChar char="►"/>
            </a:pPr>
            <a:r>
              <a:rPr lang="fr-FR" sz="1600">
                <a:solidFill>
                  <a:schemeClr val="tx1"/>
                </a:solidFill>
              </a:rPr>
              <a:t>Elargissement de la </a:t>
            </a:r>
            <a:r>
              <a:rPr lang="fr-FR" sz="1600" b="1">
                <a:solidFill>
                  <a:srgbClr val="00B0F0"/>
                </a:solidFill>
              </a:rPr>
              <a:t>définition des JEI </a:t>
            </a:r>
            <a:r>
              <a:rPr lang="fr-FR" sz="1600">
                <a:solidFill>
                  <a:schemeClr val="tx1"/>
                </a:solidFill>
              </a:rPr>
              <a:t>et création d’un </a:t>
            </a:r>
            <a:r>
              <a:rPr lang="fr-FR" sz="1600" b="1">
                <a:solidFill>
                  <a:srgbClr val="00B0F0"/>
                </a:solidFill>
              </a:rPr>
              <a:t>régime de faveur </a:t>
            </a:r>
            <a:r>
              <a:rPr lang="fr-FR" sz="1600">
                <a:solidFill>
                  <a:schemeClr val="tx1"/>
                </a:solidFill>
              </a:rPr>
              <a:t>pour l’investissement dans les PME</a:t>
            </a:r>
          </a:p>
          <a:p>
            <a:pPr marL="285750" indent="-285750">
              <a:lnSpc>
                <a:spcPct val="100000"/>
              </a:lnSpc>
              <a:spcAft>
                <a:spcPct val="0"/>
              </a:spcAft>
              <a:buClr>
                <a:schemeClr val="bg1"/>
              </a:buClr>
              <a:buSzPct val="60000"/>
              <a:buFont typeface="Franklin Gothic Book" panose="020B0503020102020204" pitchFamily="34" charset="0"/>
              <a:buChar char="►"/>
            </a:pPr>
            <a:endParaRPr lang="fr-FR" sz="1600">
              <a:solidFill>
                <a:schemeClr val="tx1"/>
              </a:solidFill>
            </a:endParaRPr>
          </a:p>
          <a:p>
            <a:pPr marL="285750" indent="-285750">
              <a:lnSpc>
                <a:spcPct val="100000"/>
              </a:lnSpc>
              <a:spcAft>
                <a:spcPct val="0"/>
              </a:spcAft>
              <a:buClr>
                <a:schemeClr val="bg1"/>
              </a:buClr>
              <a:buSzPct val="60000"/>
              <a:buFont typeface="Franklin Gothic Book" panose="020B0503020102020204" pitchFamily="34" charset="0"/>
              <a:buChar char="►"/>
            </a:pPr>
            <a:r>
              <a:rPr lang="fr-FR" sz="1600" b="1">
                <a:solidFill>
                  <a:srgbClr val="00B0F0"/>
                </a:solidFill>
              </a:rPr>
              <a:t>Report d'un an </a:t>
            </a:r>
            <a:r>
              <a:rPr lang="fr-FR" sz="1600">
                <a:solidFill>
                  <a:schemeClr val="tx1"/>
                </a:solidFill>
              </a:rPr>
              <a:t>de l’actualisation des valeurs locatives des locaux professionnels (RVLLP)</a:t>
            </a:r>
          </a:p>
          <a:p>
            <a:pPr>
              <a:lnSpc>
                <a:spcPct val="100000"/>
              </a:lnSpc>
              <a:spcAft>
                <a:spcPct val="0"/>
              </a:spcAft>
              <a:buClr>
                <a:schemeClr val="bg1"/>
              </a:buClr>
              <a:buSzPct val="60000"/>
            </a:pPr>
            <a:endParaRPr lang="fr-FR" sz="1600">
              <a:solidFill>
                <a:schemeClr val="tx1"/>
              </a:solidFill>
            </a:endParaRPr>
          </a:p>
          <a:p>
            <a:pPr marL="285750" indent="-285750">
              <a:lnSpc>
                <a:spcPct val="100000"/>
              </a:lnSpc>
              <a:spcAft>
                <a:spcPct val="0"/>
              </a:spcAft>
              <a:buClr>
                <a:schemeClr val="bg1"/>
              </a:buClr>
              <a:buSzPct val="60000"/>
              <a:buFont typeface="Franklin Gothic Book" panose="020B0503020102020204" pitchFamily="34" charset="0"/>
              <a:buChar char="►"/>
            </a:pPr>
            <a:r>
              <a:rPr lang="fr-FR" sz="1600">
                <a:solidFill>
                  <a:schemeClr val="tx1"/>
                </a:solidFill>
              </a:rPr>
              <a:t>Pacte Dutreil : une </a:t>
            </a:r>
            <a:r>
              <a:rPr lang="fr-FR" sz="1600" b="1">
                <a:solidFill>
                  <a:srgbClr val="00B0F0"/>
                </a:solidFill>
              </a:rPr>
              <a:t>définition légale </a:t>
            </a:r>
            <a:r>
              <a:rPr lang="fr-FR" sz="1600">
                <a:solidFill>
                  <a:schemeClr val="tx1"/>
                </a:solidFill>
              </a:rPr>
              <a:t>des activités commerciales</a:t>
            </a:r>
          </a:p>
          <a:p>
            <a:pPr>
              <a:lnSpc>
                <a:spcPct val="100000"/>
              </a:lnSpc>
              <a:spcAft>
                <a:spcPct val="0"/>
              </a:spcAft>
              <a:buClr>
                <a:schemeClr val="bg1"/>
              </a:buClr>
              <a:buSzPct val="60000"/>
            </a:pPr>
            <a:endParaRPr lang="fr-FR" sz="1600">
              <a:solidFill>
                <a:schemeClr val="tx1"/>
              </a:solidFill>
            </a:endParaRPr>
          </a:p>
          <a:p>
            <a:pPr marL="285750" indent="-285750">
              <a:lnSpc>
                <a:spcPct val="100000"/>
              </a:lnSpc>
              <a:spcAft>
                <a:spcPct val="0"/>
              </a:spcAft>
              <a:buClr>
                <a:schemeClr val="bg1"/>
              </a:buClr>
              <a:buSzPct val="60000"/>
              <a:buFont typeface="Franklin Gothic Book" panose="020B0503020102020204" pitchFamily="34" charset="0"/>
              <a:buChar char="►"/>
            </a:pPr>
            <a:endParaRPr lang="fr-FR" sz="1600">
              <a:solidFill>
                <a:schemeClr val="tx1"/>
              </a:solidFill>
            </a:endParaRPr>
          </a:p>
          <a:p>
            <a:pPr marL="285750" indent="-285750">
              <a:buClr>
                <a:schemeClr val="bg1"/>
              </a:buClr>
              <a:buSzPct val="60000"/>
              <a:buFont typeface="Franklin Gothic Book" panose="020B0503020102020204" pitchFamily="34" charset="0"/>
              <a:buChar char="►"/>
            </a:pPr>
            <a:endParaRPr lang="fr-FR" sz="1600">
              <a:solidFill>
                <a:schemeClr val="tx1"/>
              </a:solidFill>
            </a:endParaRPr>
          </a:p>
        </p:txBody>
      </p:sp>
      <p:sp>
        <p:nvSpPr>
          <p:cNvPr id="5" name="Espace réservé du numéro de diapositive 4">
            <a:extLst>
              <a:ext uri="{FF2B5EF4-FFF2-40B4-BE49-F238E27FC236}">
                <a16:creationId xmlns:a16="http://schemas.microsoft.com/office/drawing/2014/main" id="{203FD52F-59C4-B4C7-BD1A-0556D5149388}"/>
              </a:ext>
            </a:extLst>
          </p:cNvPr>
          <p:cNvSpPr>
            <a:spLocks noGrp="1"/>
          </p:cNvSpPr>
          <p:nvPr>
            <p:ph type="sldNum" sz="quarter" idx="4"/>
          </p:nvPr>
        </p:nvSpPr>
        <p:spPr/>
        <p:txBody>
          <a:bodyPr/>
          <a:lstStyle/>
          <a:p>
            <a:fld id="{BDE2D64B-104A-0D49-AC01-3995F14CC673}" type="slidenum">
              <a:rPr lang="fr-FR" smtClean="0"/>
              <a:t>3</a:t>
            </a:fld>
            <a:endParaRPr lang="fr-FR"/>
          </a:p>
        </p:txBody>
      </p:sp>
    </p:spTree>
    <p:extLst>
      <p:ext uri="{BB962C8B-B14F-4D97-AF65-F5344CB8AC3E}">
        <p14:creationId xmlns:p14="http://schemas.microsoft.com/office/powerpoint/2010/main" val="2882128876"/>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7BDEAA-7450-414D-ADF3-192A821DBD27}"/>
              </a:ext>
            </a:extLst>
          </p:cNvPr>
          <p:cNvSpPr>
            <a:spLocks noGrp="1"/>
          </p:cNvSpPr>
          <p:nvPr>
            <p:ph type="title"/>
          </p:nvPr>
        </p:nvSpPr>
        <p:spPr>
          <a:xfrm>
            <a:off x="398242" y="227585"/>
            <a:ext cx="7886700" cy="359073"/>
          </a:xfrm>
        </p:spPr>
        <p:txBody>
          <a:bodyPr/>
          <a:lstStyle/>
          <a:p>
            <a:r>
              <a:rPr lang="fr-FR"/>
              <a:t>Versement mobilité – Focus Rhône</a:t>
            </a:r>
          </a:p>
        </p:txBody>
      </p:sp>
      <p:sp>
        <p:nvSpPr>
          <p:cNvPr id="5" name="Espace réservé du numéro de diapositive 4">
            <a:extLst>
              <a:ext uri="{FF2B5EF4-FFF2-40B4-BE49-F238E27FC236}">
                <a16:creationId xmlns:a16="http://schemas.microsoft.com/office/drawing/2014/main" id="{7C4FA915-DB45-40F7-B6A4-2D2B88E55E3C}"/>
              </a:ext>
            </a:extLst>
          </p:cNvPr>
          <p:cNvSpPr>
            <a:spLocks noGrp="1"/>
          </p:cNvSpPr>
          <p:nvPr>
            <p:ph type="sldNum" sz="quarter" idx="4"/>
          </p:nvPr>
        </p:nvSpPr>
        <p:spPr/>
        <p:txBody>
          <a:bodyPr/>
          <a:lstStyle/>
          <a:p>
            <a:pPr marL="0" marR="0" lvl="0" indent="0" algn="l" defTabSz="457200" rtl="0" eaLnBrk="1" fontAlgn="auto" latinLnBrk="0" hangingPunct="1">
              <a:lnSpc>
                <a:spcPct val="100000"/>
              </a:lnSpc>
              <a:spcBef>
                <a:spcPct val="0"/>
              </a:spcBef>
              <a:spcAft>
                <a:spcPct val="0"/>
              </a:spcAft>
              <a:buClrTx/>
              <a:buSzTx/>
              <a:buFontTx/>
              <a:buNone/>
              <a:defRPr/>
            </a:pPr>
            <a:fld id="{BDE2D64B-104A-0D49-AC01-3995F14CC673}" type="slidenum">
              <a:rPr kumimoji="0" lang="fr-FR" sz="800" b="0" i="0" u="none" strike="noStrike" kern="1200" cap="none" spc="0" normalizeH="0" baseline="0" noProof="0" smtClean="0">
                <a:ln>
                  <a:noFill/>
                </a:ln>
                <a:solidFill>
                  <a:srgbClr val="2F2483"/>
                </a:solidFill>
                <a:effectLst/>
                <a:uLnTx/>
                <a:uFillTx/>
                <a:latin typeface="Barlow Condensed Medium" pitchFamily="2" charset="77"/>
                <a:ea typeface="+mn-ea"/>
                <a:cs typeface="+mn-cs"/>
              </a:rPr>
              <a:pPr marL="0" marR="0" lvl="0" indent="0" algn="l" defTabSz="457200" rtl="0" eaLnBrk="1" fontAlgn="auto" latinLnBrk="0" hangingPunct="1">
                <a:lnSpc>
                  <a:spcPct val="100000"/>
                </a:lnSpc>
                <a:spcBef>
                  <a:spcPct val="0"/>
                </a:spcBef>
                <a:spcAft>
                  <a:spcPct val="0"/>
                </a:spcAft>
                <a:buClrTx/>
                <a:buSzTx/>
                <a:buFontTx/>
                <a:buNone/>
                <a:defRPr/>
              </a:pPr>
              <a:t>30</a:t>
            </a:fld>
            <a:endParaRPr kumimoji="0" lang="fr-FR" sz="800" b="0" i="0" u="none" strike="noStrike" kern="1200" cap="none" spc="0" normalizeH="0" baseline="0" noProof="0">
              <a:ln>
                <a:noFill/>
              </a:ln>
              <a:solidFill>
                <a:srgbClr val="2F2483"/>
              </a:solidFill>
              <a:effectLst/>
              <a:uLnTx/>
              <a:uFillTx/>
              <a:latin typeface="Barlow Condensed Medium" pitchFamily="2" charset="77"/>
              <a:ea typeface="+mn-ea"/>
              <a:cs typeface="+mn-cs"/>
            </a:endParaRPr>
          </a:p>
        </p:txBody>
      </p:sp>
      <p:grpSp>
        <p:nvGrpSpPr>
          <p:cNvPr id="34" name="Groupe 33">
            <a:extLst>
              <a:ext uri="{FF2B5EF4-FFF2-40B4-BE49-F238E27FC236}">
                <a16:creationId xmlns:a16="http://schemas.microsoft.com/office/drawing/2014/main" id="{97794AE0-57A8-E145-7FEB-C5EA19444F2D}"/>
              </a:ext>
            </a:extLst>
          </p:cNvPr>
          <p:cNvGrpSpPr/>
          <p:nvPr/>
        </p:nvGrpSpPr>
        <p:grpSpPr>
          <a:xfrm>
            <a:off x="820353" y="1203615"/>
            <a:ext cx="2770182" cy="1222163"/>
            <a:chOff x="291785" y="1960316"/>
            <a:chExt cx="2770182" cy="1222163"/>
          </a:xfrm>
        </p:grpSpPr>
        <p:sp>
          <p:nvSpPr>
            <p:cNvPr id="35" name="Rectangle 34">
              <a:extLst>
                <a:ext uri="{FF2B5EF4-FFF2-40B4-BE49-F238E27FC236}">
                  <a16:creationId xmlns:a16="http://schemas.microsoft.com/office/drawing/2014/main" id="{BF0CA5E8-CE81-2810-5EDC-68984FC8E268}"/>
                </a:ext>
              </a:extLst>
            </p:cNvPr>
            <p:cNvSpPr/>
            <p:nvPr/>
          </p:nvSpPr>
          <p:spPr>
            <a:xfrm>
              <a:off x="291785" y="1960316"/>
              <a:ext cx="2770181" cy="1222163"/>
            </a:xfrm>
            <a:prstGeom prst="rect">
              <a:avLst/>
            </a:prstGeom>
            <a:solidFill>
              <a:srgbClr val="E4002C">
                <a:lumMod val="20000"/>
                <a:lumOff val="80000"/>
              </a:srgbClr>
            </a:solidFill>
            <a:ln w="12700" cap="flat" cmpd="sng" algn="ctr">
              <a:noFill/>
              <a:prstDash val="solid"/>
              <a:miter lim="800000"/>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fr-FR" sz="1800" b="0" i="0" u="none" strike="noStrike" kern="0" cap="none" spc="0" normalizeH="0" baseline="0" noProof="0">
                <a:ln>
                  <a:noFill/>
                </a:ln>
                <a:solidFill>
                  <a:srgbClr val="E4002C"/>
                </a:solidFill>
                <a:effectLst/>
                <a:uLnTx/>
                <a:uFillTx/>
                <a:latin typeface="Franklin Gothic Book"/>
                <a:ea typeface="+mn-ea"/>
                <a:cs typeface="+mn-cs"/>
              </a:endParaRPr>
            </a:p>
          </p:txBody>
        </p:sp>
        <p:sp>
          <p:nvSpPr>
            <p:cNvPr id="36" name="ZoneTexte 35">
              <a:extLst>
                <a:ext uri="{FF2B5EF4-FFF2-40B4-BE49-F238E27FC236}">
                  <a16:creationId xmlns:a16="http://schemas.microsoft.com/office/drawing/2014/main" id="{C0C8E694-C801-623E-4100-1AB169AC7789}"/>
                </a:ext>
              </a:extLst>
            </p:cNvPr>
            <p:cNvSpPr txBox="1"/>
            <p:nvPr/>
          </p:nvSpPr>
          <p:spPr>
            <a:xfrm>
              <a:off x="398242" y="2002485"/>
              <a:ext cx="2500439" cy="52322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ct val="0"/>
                </a:spcBef>
                <a:spcAft>
                  <a:spcPct val="0"/>
                </a:spcAft>
                <a:buClrTx/>
                <a:buSzTx/>
                <a:buFontTx/>
                <a:buNone/>
                <a:defRPr/>
              </a:pPr>
              <a:r>
                <a:rPr lang="fr-FR" sz="2800" kern="0">
                  <a:solidFill>
                    <a:srgbClr val="E4002C"/>
                  </a:solidFill>
                  <a:latin typeface="Barlow Black" panose="00000A00000000000000" pitchFamily="2" charset="0"/>
                </a:rPr>
                <a:t>422</a:t>
              </a:r>
              <a:r>
                <a:rPr kumimoji="0" lang="fr-FR" sz="2800" b="0" i="0" u="none" strike="noStrike" kern="0" cap="none" spc="0" normalizeH="0" baseline="0" noProof="0">
                  <a:ln>
                    <a:noFill/>
                  </a:ln>
                  <a:solidFill>
                    <a:srgbClr val="E4002C"/>
                  </a:solidFill>
                  <a:effectLst/>
                  <a:uLnTx/>
                  <a:uFillTx/>
                  <a:latin typeface="Barlow Black" panose="00000A00000000000000" pitchFamily="2" charset="0"/>
                </a:rPr>
                <a:t> 171 000 €</a:t>
              </a:r>
            </a:p>
          </p:txBody>
        </p:sp>
        <p:sp>
          <p:nvSpPr>
            <p:cNvPr id="37" name="ZoneTexte 36">
              <a:extLst>
                <a:ext uri="{FF2B5EF4-FFF2-40B4-BE49-F238E27FC236}">
                  <a16:creationId xmlns:a16="http://schemas.microsoft.com/office/drawing/2014/main" id="{CCD64A8B-7E0B-3115-6F00-F57B4FBCDB1E}"/>
                </a:ext>
              </a:extLst>
            </p:cNvPr>
            <p:cNvSpPr txBox="1"/>
            <p:nvPr/>
          </p:nvSpPr>
          <p:spPr>
            <a:xfrm>
              <a:off x="291785" y="2587260"/>
              <a:ext cx="2770182" cy="584775"/>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ct val="0"/>
                </a:spcBef>
                <a:spcAft>
                  <a:spcPct val="0"/>
                </a:spcAft>
                <a:buClrTx/>
                <a:buSzTx/>
                <a:buFontTx/>
                <a:buNone/>
                <a:defRPr/>
              </a:pPr>
              <a:r>
                <a:rPr kumimoji="0" lang="fr-FR" sz="1600" b="0" i="0" u="none" strike="noStrike" kern="0" cap="none" spc="0" normalizeH="0" baseline="0" noProof="0">
                  <a:ln>
                    <a:noFill/>
                  </a:ln>
                  <a:solidFill>
                    <a:srgbClr val="E4002C"/>
                  </a:solidFill>
                  <a:effectLst/>
                  <a:uLnTx/>
                  <a:uFillTx/>
                </a:rPr>
                <a:t>Montant du versement mobilité</a:t>
              </a:r>
            </a:p>
          </p:txBody>
        </p:sp>
      </p:grpSp>
      <p:sp>
        <p:nvSpPr>
          <p:cNvPr id="38" name="Flèche : droite 37">
            <a:extLst>
              <a:ext uri="{FF2B5EF4-FFF2-40B4-BE49-F238E27FC236}">
                <a16:creationId xmlns:a16="http://schemas.microsoft.com/office/drawing/2014/main" id="{C56F31AF-09CF-74D6-C1CB-EFC3E96DF998}"/>
              </a:ext>
            </a:extLst>
          </p:cNvPr>
          <p:cNvSpPr/>
          <p:nvPr/>
        </p:nvSpPr>
        <p:spPr>
          <a:xfrm>
            <a:off x="3775810" y="1422991"/>
            <a:ext cx="1248713" cy="783410"/>
          </a:xfrm>
          <a:prstGeom prst="rightArrow">
            <a:avLst/>
          </a:prstGeom>
          <a:solidFill>
            <a:srgbClr val="F9B000">
              <a:lumMod val="20000"/>
              <a:lumOff val="80000"/>
            </a:srgbClr>
          </a:solidFill>
          <a:ln w="12700" cap="flat" cmpd="sng" algn="ctr">
            <a:noFill/>
            <a:prstDash val="solid"/>
            <a:miter lim="800000"/>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ct val="0"/>
              </a:spcBef>
              <a:spcAft>
                <a:spcPct val="0"/>
              </a:spcAft>
              <a:buClrTx/>
              <a:buSzTx/>
              <a:buFontTx/>
              <a:buNone/>
              <a:defRPr/>
            </a:pPr>
            <a:r>
              <a:rPr kumimoji="0" lang="fr-FR" sz="1800" b="1" i="0" u="none" strike="noStrike" kern="0" cap="none" spc="0" normalizeH="0" baseline="0" noProof="0">
                <a:ln>
                  <a:noFill/>
                </a:ln>
                <a:solidFill>
                  <a:srgbClr val="F9B000"/>
                </a:solidFill>
                <a:effectLst/>
                <a:uLnTx/>
                <a:uFillTx/>
                <a:latin typeface="Barlow Black" panose="00000A00000000000000" pitchFamily="2" charset="0"/>
                <a:ea typeface="+mn-ea"/>
                <a:cs typeface="+mn-cs"/>
              </a:rPr>
              <a:t>DONT</a:t>
            </a:r>
          </a:p>
        </p:txBody>
      </p:sp>
      <p:grpSp>
        <p:nvGrpSpPr>
          <p:cNvPr id="39" name="Groupe 38">
            <a:extLst>
              <a:ext uri="{FF2B5EF4-FFF2-40B4-BE49-F238E27FC236}">
                <a16:creationId xmlns:a16="http://schemas.microsoft.com/office/drawing/2014/main" id="{B77E3731-7C21-8E07-1638-3D43E4C9F263}"/>
              </a:ext>
            </a:extLst>
          </p:cNvPr>
          <p:cNvGrpSpPr/>
          <p:nvPr/>
        </p:nvGrpSpPr>
        <p:grpSpPr>
          <a:xfrm>
            <a:off x="5171713" y="1064941"/>
            <a:ext cx="2808270" cy="1375763"/>
            <a:chOff x="5746908" y="1877835"/>
            <a:chExt cx="3009782" cy="1375763"/>
          </a:xfrm>
          <a:solidFill>
            <a:srgbClr val="BCD034">
              <a:lumMod val="20000"/>
              <a:lumOff val="80000"/>
            </a:srgbClr>
          </a:solidFill>
        </p:grpSpPr>
        <p:sp>
          <p:nvSpPr>
            <p:cNvPr id="40" name="Rectangle 39">
              <a:extLst>
                <a:ext uri="{FF2B5EF4-FFF2-40B4-BE49-F238E27FC236}">
                  <a16:creationId xmlns:a16="http://schemas.microsoft.com/office/drawing/2014/main" id="{ABC070C9-4E22-92AD-02B6-8E10D07C5185}"/>
                </a:ext>
              </a:extLst>
            </p:cNvPr>
            <p:cNvSpPr/>
            <p:nvPr/>
          </p:nvSpPr>
          <p:spPr>
            <a:xfrm>
              <a:off x="5787729" y="1877835"/>
              <a:ext cx="2968961" cy="1375763"/>
            </a:xfrm>
            <a:prstGeom prst="rect">
              <a:avLst/>
            </a:prstGeom>
            <a:grpFill/>
            <a:ln w="12700" cap="flat" cmpd="sng" algn="ctr">
              <a:noFill/>
              <a:prstDash val="solid"/>
              <a:miter lim="800000"/>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fr-FR" sz="1800" b="0" i="0" u="none" strike="noStrike" kern="0" cap="none" spc="0" normalizeH="0" baseline="0" noProof="0">
                <a:ln>
                  <a:noFill/>
                </a:ln>
                <a:solidFill>
                  <a:srgbClr val="E4002C"/>
                </a:solidFill>
                <a:effectLst/>
                <a:uLnTx/>
                <a:uFillTx/>
                <a:latin typeface="Franklin Gothic Book"/>
                <a:ea typeface="+mn-ea"/>
                <a:cs typeface="+mn-cs"/>
              </a:endParaRPr>
            </a:p>
          </p:txBody>
        </p:sp>
        <p:sp>
          <p:nvSpPr>
            <p:cNvPr id="41" name="ZoneTexte 40">
              <a:extLst>
                <a:ext uri="{FF2B5EF4-FFF2-40B4-BE49-F238E27FC236}">
                  <a16:creationId xmlns:a16="http://schemas.microsoft.com/office/drawing/2014/main" id="{C9E120E3-BA84-0B7E-EB04-670E147574BE}"/>
                </a:ext>
              </a:extLst>
            </p:cNvPr>
            <p:cNvSpPr txBox="1"/>
            <p:nvPr/>
          </p:nvSpPr>
          <p:spPr>
            <a:xfrm>
              <a:off x="5959200" y="1889118"/>
              <a:ext cx="2748040" cy="523220"/>
            </a:xfrm>
            <a:prstGeom prst="rect">
              <a:avLst/>
            </a:prstGeom>
            <a:grpFill/>
            <a:ln>
              <a:no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ct val="0"/>
                </a:spcBef>
                <a:spcAft>
                  <a:spcPct val="0"/>
                </a:spcAft>
                <a:buClrTx/>
                <a:buSzTx/>
                <a:buFontTx/>
                <a:buNone/>
                <a:defRPr/>
              </a:pPr>
              <a:r>
                <a:rPr kumimoji="0" lang="fr-FR" sz="2800" b="0" i="0" u="none" strike="noStrike" kern="0" cap="none" spc="0" normalizeH="0" baseline="0" noProof="0">
                  <a:ln>
                    <a:noFill/>
                  </a:ln>
                  <a:solidFill>
                    <a:srgbClr val="00B050"/>
                  </a:solidFill>
                  <a:effectLst/>
                  <a:uLnTx/>
                  <a:uFillTx/>
                  <a:latin typeface="Barlow Black" panose="00000A00000000000000" pitchFamily="2" charset="0"/>
                </a:rPr>
                <a:t>346 180 000 €</a:t>
              </a:r>
            </a:p>
          </p:txBody>
        </p:sp>
        <p:sp>
          <p:nvSpPr>
            <p:cNvPr id="42" name="ZoneTexte 41">
              <a:extLst>
                <a:ext uri="{FF2B5EF4-FFF2-40B4-BE49-F238E27FC236}">
                  <a16:creationId xmlns:a16="http://schemas.microsoft.com/office/drawing/2014/main" id="{2689FD5A-24A1-63AF-A68F-3911FA572272}"/>
                </a:ext>
              </a:extLst>
            </p:cNvPr>
            <p:cNvSpPr txBox="1"/>
            <p:nvPr/>
          </p:nvSpPr>
          <p:spPr>
            <a:xfrm>
              <a:off x="5746908" y="2445815"/>
              <a:ext cx="2960332" cy="584775"/>
            </a:xfrm>
            <a:prstGeom prst="rect">
              <a:avLst/>
            </a:prstGeom>
            <a:noFill/>
            <a:ln>
              <a:noFill/>
            </a:ln>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ct val="0"/>
                </a:spcBef>
                <a:spcAft>
                  <a:spcPct val="0"/>
                </a:spcAft>
                <a:buClrTx/>
                <a:buSzTx/>
                <a:buFontTx/>
                <a:buNone/>
                <a:defRPr/>
              </a:pPr>
              <a:r>
                <a:rPr kumimoji="0" lang="fr-FR" sz="1600" b="0" i="0" u="none" strike="noStrike" kern="0" cap="none" spc="0" normalizeH="0" baseline="0" noProof="0">
                  <a:ln>
                    <a:noFill/>
                  </a:ln>
                  <a:solidFill>
                    <a:srgbClr val="00B050"/>
                  </a:solidFill>
                  <a:effectLst/>
                  <a:uLnTx/>
                  <a:uFillTx/>
                </a:rPr>
                <a:t>Montant du versement mobilité payé </a:t>
              </a:r>
              <a:r>
                <a:rPr kumimoji="0" lang="fr-FR" sz="1600" b="1" i="0" u="sng" strike="noStrike" kern="0" cap="none" spc="0" normalizeH="0" baseline="0" noProof="0">
                  <a:ln>
                    <a:noFill/>
                  </a:ln>
                  <a:solidFill>
                    <a:srgbClr val="00B050"/>
                  </a:solidFill>
                  <a:effectLst/>
                  <a:uLnTx/>
                  <a:uFillTx/>
                </a:rPr>
                <a:t>par les employeurs privés</a:t>
              </a:r>
              <a:endParaRPr kumimoji="0" lang="fr-FR" sz="1600" b="0" i="0" u="none" strike="noStrike" kern="0" cap="none" spc="0" normalizeH="0" baseline="0" noProof="0">
                <a:ln>
                  <a:noFill/>
                </a:ln>
                <a:solidFill>
                  <a:srgbClr val="00B050"/>
                </a:solidFill>
                <a:effectLst/>
                <a:uLnTx/>
                <a:uFillTx/>
              </a:endParaRPr>
            </a:p>
          </p:txBody>
        </p:sp>
      </p:grpSp>
      <p:grpSp>
        <p:nvGrpSpPr>
          <p:cNvPr id="43" name="Groupe 42">
            <a:extLst>
              <a:ext uri="{FF2B5EF4-FFF2-40B4-BE49-F238E27FC236}">
                <a16:creationId xmlns:a16="http://schemas.microsoft.com/office/drawing/2014/main" id="{823322E3-EFF5-96B0-8B37-B6E79BBBBE5E}"/>
              </a:ext>
            </a:extLst>
          </p:cNvPr>
          <p:cNvGrpSpPr/>
          <p:nvPr/>
        </p:nvGrpSpPr>
        <p:grpSpPr>
          <a:xfrm>
            <a:off x="3775810" y="2206401"/>
            <a:ext cx="4211163" cy="911638"/>
            <a:chOff x="4829697" y="2757874"/>
            <a:chExt cx="4211163" cy="911638"/>
          </a:xfrm>
        </p:grpSpPr>
        <p:sp>
          <p:nvSpPr>
            <p:cNvPr id="44" name="ZoneTexte 43">
              <a:extLst>
                <a:ext uri="{FF2B5EF4-FFF2-40B4-BE49-F238E27FC236}">
                  <a16:creationId xmlns:a16="http://schemas.microsoft.com/office/drawing/2014/main" id="{7F3AD892-C238-DE1B-A765-15528766AE70}"/>
                </a:ext>
              </a:extLst>
            </p:cNvPr>
            <p:cNvSpPr txBox="1"/>
            <p:nvPr/>
          </p:nvSpPr>
          <p:spPr>
            <a:xfrm>
              <a:off x="5128259" y="3146292"/>
              <a:ext cx="3912601" cy="523220"/>
            </a:xfrm>
            <a:prstGeom prst="rect">
              <a:avLst/>
            </a:prstGeom>
            <a:noFill/>
            <a:ln>
              <a:solidFill>
                <a:srgbClr val="2F2483"/>
              </a:solidFill>
              <a:prstDash val="dash"/>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914400" eaLnBrk="1" fontAlgn="auto" latinLnBrk="0" hangingPunct="1">
                <a:lnSpc>
                  <a:spcPct val="100000"/>
                </a:lnSpc>
                <a:spcBef>
                  <a:spcPct val="0"/>
                </a:spcBef>
                <a:spcAft>
                  <a:spcPct val="0"/>
                </a:spcAft>
                <a:buClrTx/>
                <a:buSzTx/>
                <a:buFontTx/>
                <a:buNone/>
                <a:defRPr/>
              </a:pPr>
              <a:r>
                <a:rPr kumimoji="0" lang="fr-FR" sz="1400" b="0" i="1" u="none" strike="noStrike" kern="0" cap="none" spc="0" normalizeH="0" baseline="0" noProof="0">
                  <a:ln>
                    <a:noFill/>
                  </a:ln>
                  <a:solidFill>
                    <a:srgbClr val="2F2483"/>
                  </a:solidFill>
                  <a:effectLst/>
                  <a:uLnTx/>
                  <a:uFillTx/>
                </a:rPr>
                <a:t>+ 19,4% d’augmentation par rapport à 2020</a:t>
              </a:r>
            </a:p>
            <a:p>
              <a:pPr marL="0" marR="0" lvl="0" indent="0" algn="r" defTabSz="914400" eaLnBrk="1" fontAlgn="auto" latinLnBrk="0" hangingPunct="1">
                <a:lnSpc>
                  <a:spcPct val="100000"/>
                </a:lnSpc>
                <a:spcBef>
                  <a:spcPct val="0"/>
                </a:spcBef>
                <a:spcAft>
                  <a:spcPct val="0"/>
                </a:spcAft>
                <a:buClrTx/>
                <a:buSzTx/>
                <a:buFontTx/>
                <a:buNone/>
                <a:defRPr/>
              </a:pPr>
              <a:r>
                <a:rPr kumimoji="0" lang="fr-FR" sz="1400" b="0" i="1" u="none" strike="noStrike" kern="0" cap="none" spc="0" normalizeH="0" baseline="0" noProof="0">
                  <a:ln>
                    <a:noFill/>
                  </a:ln>
                  <a:solidFill>
                    <a:srgbClr val="2F2483"/>
                  </a:solidFill>
                  <a:effectLst/>
                  <a:uLnTx/>
                  <a:uFillTx/>
                </a:rPr>
                <a:t>+ </a:t>
              </a:r>
              <a:r>
                <a:rPr lang="fr-FR" sz="1400" i="1" kern="0">
                  <a:solidFill>
                    <a:srgbClr val="2F2483"/>
                  </a:solidFill>
                </a:rPr>
                <a:t>10,2</a:t>
              </a:r>
              <a:r>
                <a:rPr kumimoji="0" lang="fr-FR" sz="1400" b="0" i="1" u="none" strike="noStrike" kern="0" cap="none" spc="0" normalizeH="0" baseline="0" noProof="0">
                  <a:ln>
                    <a:noFill/>
                  </a:ln>
                  <a:solidFill>
                    <a:srgbClr val="2F2483"/>
                  </a:solidFill>
                  <a:effectLst/>
                  <a:uLnTx/>
                  <a:uFillTx/>
                </a:rPr>
                <a:t>% d’augmentation par rapport à 2021 </a:t>
              </a:r>
            </a:p>
          </p:txBody>
        </p:sp>
        <p:pic>
          <p:nvPicPr>
            <p:cNvPr id="45" name="Image 44">
              <a:extLst>
                <a:ext uri="{FF2B5EF4-FFF2-40B4-BE49-F238E27FC236}">
                  <a16:creationId xmlns:a16="http://schemas.microsoft.com/office/drawing/2014/main" id="{7975F115-BEDA-E3FA-8CCA-8F78371318A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4829697" y="2757874"/>
              <a:ext cx="776835" cy="776835"/>
            </a:xfrm>
            <a:prstGeom prst="rect">
              <a:avLst/>
            </a:prstGeom>
          </p:spPr>
        </p:pic>
      </p:grpSp>
      <p:grpSp>
        <p:nvGrpSpPr>
          <p:cNvPr id="51" name="Groupe 50">
            <a:extLst>
              <a:ext uri="{FF2B5EF4-FFF2-40B4-BE49-F238E27FC236}">
                <a16:creationId xmlns:a16="http://schemas.microsoft.com/office/drawing/2014/main" id="{AC65A157-46FB-ACD1-640A-A7949486E5A2}"/>
              </a:ext>
            </a:extLst>
          </p:cNvPr>
          <p:cNvGrpSpPr/>
          <p:nvPr/>
        </p:nvGrpSpPr>
        <p:grpSpPr>
          <a:xfrm>
            <a:off x="802512" y="2912993"/>
            <a:ext cx="3105050" cy="2024209"/>
            <a:chOff x="1868003" y="2990281"/>
            <a:chExt cx="3105050" cy="2024209"/>
          </a:xfrm>
        </p:grpSpPr>
        <p:sp>
          <p:nvSpPr>
            <p:cNvPr id="52" name="Ellipse 51">
              <a:extLst>
                <a:ext uri="{FF2B5EF4-FFF2-40B4-BE49-F238E27FC236}">
                  <a16:creationId xmlns:a16="http://schemas.microsoft.com/office/drawing/2014/main" id="{E4043D84-2825-474D-C940-D1D390E9C26D}"/>
                </a:ext>
              </a:extLst>
            </p:cNvPr>
            <p:cNvSpPr/>
            <p:nvPr/>
          </p:nvSpPr>
          <p:spPr>
            <a:xfrm>
              <a:off x="2191753" y="3200930"/>
              <a:ext cx="2781300" cy="1813560"/>
            </a:xfrm>
            <a:prstGeom prst="ellipse">
              <a:avLst/>
            </a:prstGeom>
            <a:solidFill>
              <a:schemeClr val="bg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rgbClr val="E4002C"/>
                  </a:solidFill>
                  <a:latin typeface="Calibri"/>
                  <a:ea typeface="+mn-ea"/>
                  <a:cs typeface="+mn-cs"/>
                </a:defRPr>
              </a:lvl1pPr>
              <a:lvl2pPr marL="457200" algn="l" defTabSz="457200" rtl="0" eaLnBrk="1" latinLnBrk="0" hangingPunct="1">
                <a:defRPr sz="1800" kern="1200">
                  <a:solidFill>
                    <a:srgbClr val="E4002C"/>
                  </a:solidFill>
                  <a:latin typeface="Calibri"/>
                  <a:ea typeface="+mn-ea"/>
                  <a:cs typeface="+mn-cs"/>
                </a:defRPr>
              </a:lvl2pPr>
              <a:lvl3pPr marL="914400" algn="l" defTabSz="457200" rtl="0" eaLnBrk="1" latinLnBrk="0" hangingPunct="1">
                <a:defRPr sz="1800" kern="1200">
                  <a:solidFill>
                    <a:srgbClr val="E4002C"/>
                  </a:solidFill>
                  <a:latin typeface="Calibri"/>
                  <a:ea typeface="+mn-ea"/>
                  <a:cs typeface="+mn-cs"/>
                </a:defRPr>
              </a:lvl3pPr>
              <a:lvl4pPr marL="1371600" algn="l" defTabSz="457200" rtl="0" eaLnBrk="1" latinLnBrk="0" hangingPunct="1">
                <a:defRPr sz="1800" kern="1200">
                  <a:solidFill>
                    <a:srgbClr val="E4002C"/>
                  </a:solidFill>
                  <a:latin typeface="Calibri"/>
                  <a:ea typeface="+mn-ea"/>
                  <a:cs typeface="+mn-cs"/>
                </a:defRPr>
              </a:lvl4pPr>
              <a:lvl5pPr marL="1828800" algn="l" defTabSz="457200" rtl="0" eaLnBrk="1" latinLnBrk="0" hangingPunct="1">
                <a:defRPr sz="1800" kern="1200">
                  <a:solidFill>
                    <a:srgbClr val="E4002C"/>
                  </a:solidFill>
                  <a:latin typeface="Calibri"/>
                  <a:ea typeface="+mn-ea"/>
                  <a:cs typeface="+mn-cs"/>
                </a:defRPr>
              </a:lvl5pPr>
              <a:lvl6pPr marL="2286000" algn="l" defTabSz="457200" rtl="0" eaLnBrk="1" latinLnBrk="0" hangingPunct="1">
                <a:defRPr sz="1800" kern="1200">
                  <a:solidFill>
                    <a:srgbClr val="E4002C"/>
                  </a:solidFill>
                  <a:latin typeface="Calibri"/>
                  <a:ea typeface="+mn-ea"/>
                  <a:cs typeface="+mn-cs"/>
                </a:defRPr>
              </a:lvl6pPr>
              <a:lvl7pPr marL="2743200" algn="l" defTabSz="457200" rtl="0" eaLnBrk="1" latinLnBrk="0" hangingPunct="1">
                <a:defRPr sz="1800" kern="1200">
                  <a:solidFill>
                    <a:srgbClr val="E4002C"/>
                  </a:solidFill>
                  <a:latin typeface="Calibri"/>
                  <a:ea typeface="+mn-ea"/>
                  <a:cs typeface="+mn-cs"/>
                </a:defRPr>
              </a:lvl7pPr>
              <a:lvl8pPr marL="3200400" algn="l" defTabSz="457200" rtl="0" eaLnBrk="1" latinLnBrk="0" hangingPunct="1">
                <a:defRPr sz="1800" kern="1200">
                  <a:solidFill>
                    <a:srgbClr val="E4002C"/>
                  </a:solidFill>
                  <a:latin typeface="Calibri"/>
                  <a:ea typeface="+mn-ea"/>
                  <a:cs typeface="+mn-cs"/>
                </a:defRPr>
              </a:lvl8pPr>
              <a:lvl9pPr marL="3657600" algn="l" defTabSz="457200" rtl="0" eaLnBrk="1" latinLnBrk="0" hangingPunct="1">
                <a:defRPr sz="1800" kern="1200">
                  <a:solidFill>
                    <a:srgbClr val="E4002C"/>
                  </a:solidFill>
                  <a:latin typeface="Calibri"/>
                  <a:ea typeface="+mn-ea"/>
                  <a:cs typeface="+mn-cs"/>
                </a:defRPr>
              </a:lvl9pPr>
            </a:lstStyle>
            <a:p>
              <a:pPr algn="ctr"/>
              <a:endParaRPr lang="fr-FR"/>
            </a:p>
          </p:txBody>
        </p:sp>
        <p:sp>
          <p:nvSpPr>
            <p:cNvPr id="53" name="ZoneTexte 52">
              <a:extLst>
                <a:ext uri="{FF2B5EF4-FFF2-40B4-BE49-F238E27FC236}">
                  <a16:creationId xmlns:a16="http://schemas.microsoft.com/office/drawing/2014/main" id="{99C05C24-7B01-B64F-C270-256C7D0C7405}"/>
                </a:ext>
              </a:extLst>
            </p:cNvPr>
            <p:cNvSpPr txBox="1"/>
            <p:nvPr/>
          </p:nvSpPr>
          <p:spPr>
            <a:xfrm>
              <a:off x="2398494" y="4131553"/>
              <a:ext cx="2367818" cy="461665"/>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200"/>
                <a:t>Montant du versement mobilité par salarié en 2022</a:t>
              </a:r>
            </a:p>
          </p:txBody>
        </p:sp>
        <p:sp>
          <p:nvSpPr>
            <p:cNvPr id="54" name="ZoneTexte 53">
              <a:extLst>
                <a:ext uri="{FF2B5EF4-FFF2-40B4-BE49-F238E27FC236}">
                  <a16:creationId xmlns:a16="http://schemas.microsoft.com/office/drawing/2014/main" id="{5CC00580-AD0E-CFE9-0B49-31147227CEB9}"/>
                </a:ext>
              </a:extLst>
            </p:cNvPr>
            <p:cNvSpPr txBox="1"/>
            <p:nvPr/>
          </p:nvSpPr>
          <p:spPr>
            <a:xfrm>
              <a:off x="2929892" y="3423667"/>
              <a:ext cx="1562848" cy="70788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fr-FR" sz="4000">
                  <a:latin typeface="Barlow Black" panose="00000A00000000000000" pitchFamily="2" charset="0"/>
                </a:rPr>
                <a:t>438 €</a:t>
              </a:r>
            </a:p>
          </p:txBody>
        </p:sp>
        <p:pic>
          <p:nvPicPr>
            <p:cNvPr id="55" name="Image 54">
              <a:extLst>
                <a:ext uri="{FF2B5EF4-FFF2-40B4-BE49-F238E27FC236}">
                  <a16:creationId xmlns:a16="http://schemas.microsoft.com/office/drawing/2014/main" id="{5F35BD2A-9BB3-7888-7845-2F702C19C1D3}"/>
                </a:ext>
              </a:extLst>
            </p:cNvPr>
            <p:cNvPicPr>
              <a:picLocks noChangeAspect="1"/>
            </p:cNvPicPr>
            <p:nvPr/>
          </p:nvPicPr>
          <p:blipFill>
            <a:blip r:embed="rId5"/>
            <a:stretch>
              <a:fillRect/>
            </a:stretch>
          </p:blipFill>
          <p:spPr>
            <a:xfrm>
              <a:off x="1868003" y="2990281"/>
              <a:ext cx="1030678" cy="1030678"/>
            </a:xfrm>
            <a:prstGeom prst="rect">
              <a:avLst/>
            </a:prstGeom>
          </p:spPr>
        </p:pic>
      </p:grpSp>
      <p:sp>
        <p:nvSpPr>
          <p:cNvPr id="56" name="Rectangle 55">
            <a:extLst>
              <a:ext uri="{FF2B5EF4-FFF2-40B4-BE49-F238E27FC236}">
                <a16:creationId xmlns:a16="http://schemas.microsoft.com/office/drawing/2014/main" id="{A5B29B2F-676C-3232-ADB1-6DA31CD369D0}"/>
              </a:ext>
            </a:extLst>
          </p:cNvPr>
          <p:cNvSpPr/>
          <p:nvPr/>
        </p:nvSpPr>
        <p:spPr>
          <a:xfrm>
            <a:off x="3619454" y="4436523"/>
            <a:ext cx="3104517" cy="523220"/>
          </a:xfrm>
          <a:prstGeom prst="rect">
            <a:avLst/>
          </a:prstGeom>
          <a:noFill/>
          <a:ln>
            <a:solidFill>
              <a:schemeClr val="bg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rgbClr val="E4002C"/>
                </a:solidFill>
                <a:latin typeface="Calibri"/>
                <a:ea typeface="+mn-ea"/>
                <a:cs typeface="+mn-cs"/>
              </a:defRPr>
            </a:lvl1pPr>
            <a:lvl2pPr marL="457200" algn="l" defTabSz="457200" rtl="0" eaLnBrk="1" latinLnBrk="0" hangingPunct="1">
              <a:defRPr sz="1800" kern="1200">
                <a:solidFill>
                  <a:srgbClr val="E4002C"/>
                </a:solidFill>
                <a:latin typeface="Calibri"/>
                <a:ea typeface="+mn-ea"/>
                <a:cs typeface="+mn-cs"/>
              </a:defRPr>
            </a:lvl2pPr>
            <a:lvl3pPr marL="914400" algn="l" defTabSz="457200" rtl="0" eaLnBrk="1" latinLnBrk="0" hangingPunct="1">
              <a:defRPr sz="1800" kern="1200">
                <a:solidFill>
                  <a:srgbClr val="E4002C"/>
                </a:solidFill>
                <a:latin typeface="Calibri"/>
                <a:ea typeface="+mn-ea"/>
                <a:cs typeface="+mn-cs"/>
              </a:defRPr>
            </a:lvl3pPr>
            <a:lvl4pPr marL="1371600" algn="l" defTabSz="457200" rtl="0" eaLnBrk="1" latinLnBrk="0" hangingPunct="1">
              <a:defRPr sz="1800" kern="1200">
                <a:solidFill>
                  <a:srgbClr val="E4002C"/>
                </a:solidFill>
                <a:latin typeface="Calibri"/>
                <a:ea typeface="+mn-ea"/>
                <a:cs typeface="+mn-cs"/>
              </a:defRPr>
            </a:lvl4pPr>
            <a:lvl5pPr marL="1828800" algn="l" defTabSz="457200" rtl="0" eaLnBrk="1" latinLnBrk="0" hangingPunct="1">
              <a:defRPr sz="1800" kern="1200">
                <a:solidFill>
                  <a:srgbClr val="E4002C"/>
                </a:solidFill>
                <a:latin typeface="Calibri"/>
                <a:ea typeface="+mn-ea"/>
                <a:cs typeface="+mn-cs"/>
              </a:defRPr>
            </a:lvl5pPr>
            <a:lvl6pPr marL="2286000" algn="l" defTabSz="457200" rtl="0" eaLnBrk="1" latinLnBrk="0" hangingPunct="1">
              <a:defRPr sz="1800" kern="1200">
                <a:solidFill>
                  <a:srgbClr val="E4002C"/>
                </a:solidFill>
                <a:latin typeface="Calibri"/>
                <a:ea typeface="+mn-ea"/>
                <a:cs typeface="+mn-cs"/>
              </a:defRPr>
            </a:lvl6pPr>
            <a:lvl7pPr marL="2743200" algn="l" defTabSz="457200" rtl="0" eaLnBrk="1" latinLnBrk="0" hangingPunct="1">
              <a:defRPr sz="1800" kern="1200">
                <a:solidFill>
                  <a:srgbClr val="E4002C"/>
                </a:solidFill>
                <a:latin typeface="Calibri"/>
                <a:ea typeface="+mn-ea"/>
                <a:cs typeface="+mn-cs"/>
              </a:defRPr>
            </a:lvl7pPr>
            <a:lvl8pPr marL="3200400" algn="l" defTabSz="457200" rtl="0" eaLnBrk="1" latinLnBrk="0" hangingPunct="1">
              <a:defRPr sz="1800" kern="1200">
                <a:solidFill>
                  <a:srgbClr val="E4002C"/>
                </a:solidFill>
                <a:latin typeface="Calibri"/>
                <a:ea typeface="+mn-ea"/>
                <a:cs typeface="+mn-cs"/>
              </a:defRPr>
            </a:lvl8pPr>
            <a:lvl9pPr marL="3657600" algn="l" defTabSz="457200" rtl="0" eaLnBrk="1" latinLnBrk="0" hangingPunct="1">
              <a:defRPr sz="1800" kern="1200">
                <a:solidFill>
                  <a:srgbClr val="E4002C"/>
                </a:solidFill>
                <a:latin typeface="Calibri"/>
                <a:ea typeface="+mn-ea"/>
                <a:cs typeface="+mn-cs"/>
              </a:defRPr>
            </a:lvl9pPr>
          </a:lstStyle>
          <a:p>
            <a:pPr algn="ctr"/>
            <a:r>
              <a:rPr lang="fr-FR" sz="1400" b="1">
                <a:solidFill>
                  <a:schemeClr val="tx1"/>
                </a:solidFill>
              </a:rPr>
              <a:t>291 € : </a:t>
            </a:r>
            <a:r>
              <a:rPr lang="fr-FR" sz="1400">
                <a:solidFill>
                  <a:schemeClr val="tx1"/>
                </a:solidFill>
              </a:rPr>
              <a:t>moyenne Auvergne-Rhône-Alpes </a:t>
            </a:r>
          </a:p>
          <a:p>
            <a:pPr algn="ctr"/>
            <a:r>
              <a:rPr lang="fr-FR" sz="1400" b="1">
                <a:solidFill>
                  <a:schemeClr val="tx1"/>
                </a:solidFill>
              </a:rPr>
              <a:t>438 € :</a:t>
            </a:r>
            <a:r>
              <a:rPr lang="fr-FR" sz="1400">
                <a:solidFill>
                  <a:schemeClr val="tx1"/>
                </a:solidFill>
              </a:rPr>
              <a:t> moyenne France </a:t>
            </a:r>
          </a:p>
        </p:txBody>
      </p:sp>
      <p:pic>
        <p:nvPicPr>
          <p:cNvPr id="57" name="Image 56">
            <a:extLst>
              <a:ext uri="{FF2B5EF4-FFF2-40B4-BE49-F238E27FC236}">
                <a16:creationId xmlns:a16="http://schemas.microsoft.com/office/drawing/2014/main" id="{D8A56281-710B-BA87-158E-6EEFBC38F21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6352399" y="4005643"/>
            <a:ext cx="776835" cy="776835"/>
          </a:xfrm>
          <a:prstGeom prst="rect">
            <a:avLst/>
          </a:prstGeom>
        </p:spPr>
      </p:pic>
      <p:pic>
        <p:nvPicPr>
          <p:cNvPr id="2050" name="Picture 2" descr="Rhône (département)">
            <a:extLst>
              <a:ext uri="{FF2B5EF4-FFF2-40B4-BE49-F238E27FC236}">
                <a16:creationId xmlns:a16="http://schemas.microsoft.com/office/drawing/2014/main" id="{CF28F4D2-A8A9-4111-DFF7-5D45F0CC4DD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7855591" y="29998"/>
            <a:ext cx="1178683" cy="1286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4527309"/>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088F00F1-84FB-0A85-8804-3C9D8F1E665D}"/>
              </a:ext>
            </a:extLst>
          </p:cNvPr>
          <p:cNvSpPr>
            <a:spLocks noGrp="1"/>
          </p:cNvSpPr>
          <p:nvPr>
            <p:ph type="sldNum" sz="quarter" idx="4"/>
          </p:nvPr>
        </p:nvSpPr>
        <p:spPr/>
        <p:txBody>
          <a:bodyPr/>
          <a:lstStyle/>
          <a:p>
            <a:fld id="{BDE2D64B-104A-0D49-AC01-3995F14CC673}" type="slidenum">
              <a:rPr lang="fr-FR" smtClean="0"/>
              <a:t>31</a:t>
            </a:fld>
            <a:endParaRPr lang="fr-FR"/>
          </a:p>
        </p:txBody>
      </p:sp>
      <p:pic>
        <p:nvPicPr>
          <p:cNvPr id="3" name="Image 2">
            <a:extLst>
              <a:ext uri="{FF2B5EF4-FFF2-40B4-BE49-F238E27FC236}">
                <a16:creationId xmlns:a16="http://schemas.microsoft.com/office/drawing/2014/main" id="{A5CE131F-8937-03DB-2EBB-C18B2A41C2D4}"/>
              </a:ext>
            </a:extLst>
          </p:cNvPr>
          <p:cNvPicPr>
            <a:picLocks noChangeAspect="1"/>
          </p:cNvPicPr>
          <p:nvPr/>
        </p:nvPicPr>
        <p:blipFill>
          <a:blip r:embed="rId2"/>
          <a:srcRect l="10029" t="2366" r="2800" b="2235"/>
          <a:stretch>
            <a:fillRect/>
          </a:stretch>
        </p:blipFill>
        <p:spPr>
          <a:xfrm>
            <a:off x="3970896" y="486758"/>
            <a:ext cx="5100595" cy="3799974"/>
          </a:xfrm>
          <a:prstGeom prst="rect">
            <a:avLst/>
          </a:prstGeom>
        </p:spPr>
      </p:pic>
      <p:sp>
        <p:nvSpPr>
          <p:cNvPr id="7" name="Titre 1">
            <a:extLst>
              <a:ext uri="{FF2B5EF4-FFF2-40B4-BE49-F238E27FC236}">
                <a16:creationId xmlns:a16="http://schemas.microsoft.com/office/drawing/2014/main" id="{D037E84B-2BF0-6857-EC79-D8D4620D7730}"/>
              </a:ext>
            </a:extLst>
          </p:cNvPr>
          <p:cNvSpPr>
            <a:spLocks noGrp="1"/>
          </p:cNvSpPr>
          <p:nvPr>
            <p:ph type="title"/>
          </p:nvPr>
        </p:nvSpPr>
        <p:spPr>
          <a:xfrm>
            <a:off x="169642" y="227585"/>
            <a:ext cx="3822694" cy="1089016"/>
          </a:xfrm>
        </p:spPr>
        <p:txBody>
          <a:bodyPr/>
          <a:lstStyle/>
          <a:p>
            <a:r>
              <a:rPr lang="fr-FR"/>
              <a:t>Versement mobilité – Le Rhône par rapport à ses voisins</a:t>
            </a:r>
          </a:p>
        </p:txBody>
      </p:sp>
      <p:sp>
        <p:nvSpPr>
          <p:cNvPr id="41" name="Rectangle 40">
            <a:extLst>
              <a:ext uri="{FF2B5EF4-FFF2-40B4-BE49-F238E27FC236}">
                <a16:creationId xmlns:a16="http://schemas.microsoft.com/office/drawing/2014/main" id="{137E27D0-5AD3-49D7-AA5F-90C456EA3311}"/>
              </a:ext>
            </a:extLst>
          </p:cNvPr>
          <p:cNvSpPr/>
          <p:nvPr/>
        </p:nvSpPr>
        <p:spPr>
          <a:xfrm>
            <a:off x="4752711" y="4366453"/>
            <a:ext cx="2016579" cy="7303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rgbClr val="E4002C"/>
                </a:solidFill>
                <a:latin typeface="Calibri"/>
                <a:ea typeface="+mn-ea"/>
                <a:cs typeface="+mn-cs"/>
              </a:defRPr>
            </a:lvl1pPr>
            <a:lvl2pPr marL="457200" algn="l" defTabSz="457200" rtl="0" eaLnBrk="1" latinLnBrk="0" hangingPunct="1">
              <a:defRPr sz="1800" kern="1200">
                <a:solidFill>
                  <a:srgbClr val="E4002C"/>
                </a:solidFill>
                <a:latin typeface="Calibri"/>
                <a:ea typeface="+mn-ea"/>
                <a:cs typeface="+mn-cs"/>
              </a:defRPr>
            </a:lvl2pPr>
            <a:lvl3pPr marL="914400" algn="l" defTabSz="457200" rtl="0" eaLnBrk="1" latinLnBrk="0" hangingPunct="1">
              <a:defRPr sz="1800" kern="1200">
                <a:solidFill>
                  <a:srgbClr val="E4002C"/>
                </a:solidFill>
                <a:latin typeface="Calibri"/>
                <a:ea typeface="+mn-ea"/>
                <a:cs typeface="+mn-cs"/>
              </a:defRPr>
            </a:lvl3pPr>
            <a:lvl4pPr marL="1371600" algn="l" defTabSz="457200" rtl="0" eaLnBrk="1" latinLnBrk="0" hangingPunct="1">
              <a:defRPr sz="1800" kern="1200">
                <a:solidFill>
                  <a:srgbClr val="E4002C"/>
                </a:solidFill>
                <a:latin typeface="Calibri"/>
                <a:ea typeface="+mn-ea"/>
                <a:cs typeface="+mn-cs"/>
              </a:defRPr>
            </a:lvl4pPr>
            <a:lvl5pPr marL="1828800" algn="l" defTabSz="457200" rtl="0" eaLnBrk="1" latinLnBrk="0" hangingPunct="1">
              <a:defRPr sz="1800" kern="1200">
                <a:solidFill>
                  <a:srgbClr val="E4002C"/>
                </a:solidFill>
                <a:latin typeface="Calibri"/>
                <a:ea typeface="+mn-ea"/>
                <a:cs typeface="+mn-cs"/>
              </a:defRPr>
            </a:lvl5pPr>
            <a:lvl6pPr marL="2286000" algn="l" defTabSz="457200" rtl="0" eaLnBrk="1" latinLnBrk="0" hangingPunct="1">
              <a:defRPr sz="1800" kern="1200">
                <a:solidFill>
                  <a:srgbClr val="E4002C"/>
                </a:solidFill>
                <a:latin typeface="Calibri"/>
                <a:ea typeface="+mn-ea"/>
                <a:cs typeface="+mn-cs"/>
              </a:defRPr>
            </a:lvl6pPr>
            <a:lvl7pPr marL="2743200" algn="l" defTabSz="457200" rtl="0" eaLnBrk="1" latinLnBrk="0" hangingPunct="1">
              <a:defRPr sz="1800" kern="1200">
                <a:solidFill>
                  <a:srgbClr val="E4002C"/>
                </a:solidFill>
                <a:latin typeface="Calibri"/>
                <a:ea typeface="+mn-ea"/>
                <a:cs typeface="+mn-cs"/>
              </a:defRPr>
            </a:lvl7pPr>
            <a:lvl8pPr marL="3200400" algn="l" defTabSz="457200" rtl="0" eaLnBrk="1" latinLnBrk="0" hangingPunct="1">
              <a:defRPr sz="1800" kern="1200">
                <a:solidFill>
                  <a:srgbClr val="E4002C"/>
                </a:solidFill>
                <a:latin typeface="Calibri"/>
                <a:ea typeface="+mn-ea"/>
                <a:cs typeface="+mn-cs"/>
              </a:defRPr>
            </a:lvl8pPr>
            <a:lvl9pPr marL="3657600" algn="l" defTabSz="457200" rtl="0" eaLnBrk="1" latinLnBrk="0" hangingPunct="1">
              <a:defRPr sz="1800" kern="1200">
                <a:solidFill>
                  <a:srgbClr val="E4002C"/>
                </a:solidFill>
                <a:latin typeface="Calibri"/>
                <a:ea typeface="+mn-ea"/>
                <a:cs typeface="+mn-cs"/>
              </a:defRPr>
            </a:lvl9pPr>
          </a:lstStyle>
          <a:p>
            <a:pPr algn="ctr"/>
            <a:r>
              <a:rPr lang="fr-FR" sz="1200">
                <a:solidFill>
                  <a:schemeClr val="tx1"/>
                </a:solidFill>
              </a:rPr>
              <a:t>Montant du versement mobilité payé par les employeurs privés en 2022 (en milliers d’€)</a:t>
            </a:r>
          </a:p>
        </p:txBody>
      </p:sp>
      <p:sp>
        <p:nvSpPr>
          <p:cNvPr id="1046" name="Rectangle 1045">
            <a:extLst>
              <a:ext uri="{FF2B5EF4-FFF2-40B4-BE49-F238E27FC236}">
                <a16:creationId xmlns:a16="http://schemas.microsoft.com/office/drawing/2014/main" id="{63F069AC-5CF8-ACEE-5835-FB74CA8678F0}"/>
              </a:ext>
            </a:extLst>
          </p:cNvPr>
          <p:cNvSpPr/>
          <p:nvPr/>
        </p:nvSpPr>
        <p:spPr>
          <a:xfrm>
            <a:off x="6477460" y="4373374"/>
            <a:ext cx="2016579" cy="7303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rgbClr val="E4002C"/>
                </a:solidFill>
                <a:latin typeface="Calibri"/>
                <a:ea typeface="+mn-ea"/>
                <a:cs typeface="+mn-cs"/>
              </a:defRPr>
            </a:lvl1pPr>
            <a:lvl2pPr marL="457200" algn="l" defTabSz="457200" rtl="0" eaLnBrk="1" latinLnBrk="0" hangingPunct="1">
              <a:defRPr sz="1800" kern="1200">
                <a:solidFill>
                  <a:srgbClr val="E4002C"/>
                </a:solidFill>
                <a:latin typeface="Calibri"/>
                <a:ea typeface="+mn-ea"/>
                <a:cs typeface="+mn-cs"/>
              </a:defRPr>
            </a:lvl2pPr>
            <a:lvl3pPr marL="914400" algn="l" defTabSz="457200" rtl="0" eaLnBrk="1" latinLnBrk="0" hangingPunct="1">
              <a:defRPr sz="1800" kern="1200">
                <a:solidFill>
                  <a:srgbClr val="E4002C"/>
                </a:solidFill>
                <a:latin typeface="Calibri"/>
                <a:ea typeface="+mn-ea"/>
                <a:cs typeface="+mn-cs"/>
              </a:defRPr>
            </a:lvl3pPr>
            <a:lvl4pPr marL="1371600" algn="l" defTabSz="457200" rtl="0" eaLnBrk="1" latinLnBrk="0" hangingPunct="1">
              <a:defRPr sz="1800" kern="1200">
                <a:solidFill>
                  <a:srgbClr val="E4002C"/>
                </a:solidFill>
                <a:latin typeface="Calibri"/>
                <a:ea typeface="+mn-ea"/>
                <a:cs typeface="+mn-cs"/>
              </a:defRPr>
            </a:lvl4pPr>
            <a:lvl5pPr marL="1828800" algn="l" defTabSz="457200" rtl="0" eaLnBrk="1" latinLnBrk="0" hangingPunct="1">
              <a:defRPr sz="1800" kern="1200">
                <a:solidFill>
                  <a:srgbClr val="E4002C"/>
                </a:solidFill>
                <a:latin typeface="Calibri"/>
                <a:ea typeface="+mn-ea"/>
                <a:cs typeface="+mn-cs"/>
              </a:defRPr>
            </a:lvl5pPr>
            <a:lvl6pPr marL="2286000" algn="l" defTabSz="457200" rtl="0" eaLnBrk="1" latinLnBrk="0" hangingPunct="1">
              <a:defRPr sz="1800" kern="1200">
                <a:solidFill>
                  <a:srgbClr val="E4002C"/>
                </a:solidFill>
                <a:latin typeface="Calibri"/>
                <a:ea typeface="+mn-ea"/>
                <a:cs typeface="+mn-cs"/>
              </a:defRPr>
            </a:lvl6pPr>
            <a:lvl7pPr marL="2743200" algn="l" defTabSz="457200" rtl="0" eaLnBrk="1" latinLnBrk="0" hangingPunct="1">
              <a:defRPr sz="1800" kern="1200">
                <a:solidFill>
                  <a:srgbClr val="E4002C"/>
                </a:solidFill>
                <a:latin typeface="Calibri"/>
                <a:ea typeface="+mn-ea"/>
                <a:cs typeface="+mn-cs"/>
              </a:defRPr>
            </a:lvl7pPr>
            <a:lvl8pPr marL="3200400" algn="l" defTabSz="457200" rtl="0" eaLnBrk="1" latinLnBrk="0" hangingPunct="1">
              <a:defRPr sz="1800" kern="1200">
                <a:solidFill>
                  <a:srgbClr val="E4002C"/>
                </a:solidFill>
                <a:latin typeface="Calibri"/>
                <a:ea typeface="+mn-ea"/>
                <a:cs typeface="+mn-cs"/>
              </a:defRPr>
            </a:lvl8pPr>
            <a:lvl9pPr marL="3657600" algn="l" defTabSz="457200" rtl="0" eaLnBrk="1" latinLnBrk="0" hangingPunct="1">
              <a:defRPr sz="1800" kern="1200">
                <a:solidFill>
                  <a:srgbClr val="E4002C"/>
                </a:solidFill>
                <a:latin typeface="Calibri"/>
                <a:ea typeface="+mn-ea"/>
                <a:cs typeface="+mn-cs"/>
              </a:defRPr>
            </a:lvl9pPr>
          </a:lstStyle>
          <a:p>
            <a:pPr algn="ctr"/>
            <a:r>
              <a:rPr lang="fr-FR" sz="1200">
                <a:solidFill>
                  <a:schemeClr val="bg1"/>
                </a:solidFill>
              </a:rPr>
              <a:t>Montant du versement mobilité par salarié du secteur privé en 2022 (en €)</a:t>
            </a:r>
          </a:p>
        </p:txBody>
      </p:sp>
      <p:grpSp>
        <p:nvGrpSpPr>
          <p:cNvPr id="1067" name="Groupe 1066">
            <a:extLst>
              <a:ext uri="{FF2B5EF4-FFF2-40B4-BE49-F238E27FC236}">
                <a16:creationId xmlns:a16="http://schemas.microsoft.com/office/drawing/2014/main" id="{66C6C9A0-A843-D34C-25F5-606714791A72}"/>
              </a:ext>
            </a:extLst>
          </p:cNvPr>
          <p:cNvGrpSpPr/>
          <p:nvPr/>
        </p:nvGrpSpPr>
        <p:grpSpPr>
          <a:xfrm>
            <a:off x="200711" y="1687712"/>
            <a:ext cx="3828387" cy="2191893"/>
            <a:chOff x="70863" y="1909693"/>
            <a:chExt cx="3828387" cy="2191893"/>
          </a:xfrm>
        </p:grpSpPr>
        <p:grpSp>
          <p:nvGrpSpPr>
            <p:cNvPr id="38" name="Groupe 37">
              <a:extLst>
                <a:ext uri="{FF2B5EF4-FFF2-40B4-BE49-F238E27FC236}">
                  <a16:creationId xmlns:a16="http://schemas.microsoft.com/office/drawing/2014/main" id="{76D5007A-0FDB-D6FB-0A94-1B39144472A2}"/>
                </a:ext>
              </a:extLst>
            </p:cNvPr>
            <p:cNvGrpSpPr/>
            <p:nvPr/>
          </p:nvGrpSpPr>
          <p:grpSpPr>
            <a:xfrm>
              <a:off x="447702" y="2429976"/>
              <a:ext cx="3355717" cy="1671610"/>
              <a:chOff x="330224" y="1595861"/>
              <a:chExt cx="3355717" cy="1671610"/>
            </a:xfrm>
          </p:grpSpPr>
          <p:sp>
            <p:nvSpPr>
              <p:cNvPr id="8" name="Rectangle 7">
                <a:extLst>
                  <a:ext uri="{FF2B5EF4-FFF2-40B4-BE49-F238E27FC236}">
                    <a16:creationId xmlns:a16="http://schemas.microsoft.com/office/drawing/2014/main" id="{569629B1-57D1-9642-0CEE-2EFD702FD46B}"/>
                  </a:ext>
                </a:extLst>
              </p:cNvPr>
              <p:cNvSpPr/>
              <p:nvPr/>
            </p:nvSpPr>
            <p:spPr>
              <a:xfrm>
                <a:off x="359229" y="2114550"/>
                <a:ext cx="1069521" cy="644979"/>
              </a:xfrm>
              <a:prstGeom prst="rect">
                <a:avLst/>
              </a:prstGeom>
              <a:solidFill>
                <a:schemeClr val="tx1"/>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rgbClr val="E4002C"/>
                    </a:solidFill>
                    <a:latin typeface="Calibri"/>
                    <a:ea typeface="+mn-ea"/>
                    <a:cs typeface="+mn-cs"/>
                  </a:defRPr>
                </a:lvl1pPr>
                <a:lvl2pPr marL="457200" algn="l" defTabSz="457200" rtl="0" eaLnBrk="1" latinLnBrk="0" hangingPunct="1">
                  <a:defRPr sz="1800" kern="1200">
                    <a:solidFill>
                      <a:srgbClr val="E4002C"/>
                    </a:solidFill>
                    <a:latin typeface="Calibri"/>
                    <a:ea typeface="+mn-ea"/>
                    <a:cs typeface="+mn-cs"/>
                  </a:defRPr>
                </a:lvl2pPr>
                <a:lvl3pPr marL="914400" algn="l" defTabSz="457200" rtl="0" eaLnBrk="1" latinLnBrk="0" hangingPunct="1">
                  <a:defRPr sz="1800" kern="1200">
                    <a:solidFill>
                      <a:srgbClr val="E4002C"/>
                    </a:solidFill>
                    <a:latin typeface="Calibri"/>
                    <a:ea typeface="+mn-ea"/>
                    <a:cs typeface="+mn-cs"/>
                  </a:defRPr>
                </a:lvl3pPr>
                <a:lvl4pPr marL="1371600" algn="l" defTabSz="457200" rtl="0" eaLnBrk="1" latinLnBrk="0" hangingPunct="1">
                  <a:defRPr sz="1800" kern="1200">
                    <a:solidFill>
                      <a:srgbClr val="E4002C"/>
                    </a:solidFill>
                    <a:latin typeface="Calibri"/>
                    <a:ea typeface="+mn-ea"/>
                    <a:cs typeface="+mn-cs"/>
                  </a:defRPr>
                </a:lvl4pPr>
                <a:lvl5pPr marL="1828800" algn="l" defTabSz="457200" rtl="0" eaLnBrk="1" latinLnBrk="0" hangingPunct="1">
                  <a:defRPr sz="1800" kern="1200">
                    <a:solidFill>
                      <a:srgbClr val="E4002C"/>
                    </a:solidFill>
                    <a:latin typeface="Calibri"/>
                    <a:ea typeface="+mn-ea"/>
                    <a:cs typeface="+mn-cs"/>
                  </a:defRPr>
                </a:lvl5pPr>
                <a:lvl6pPr marL="2286000" algn="l" defTabSz="457200" rtl="0" eaLnBrk="1" latinLnBrk="0" hangingPunct="1">
                  <a:defRPr sz="1800" kern="1200">
                    <a:solidFill>
                      <a:srgbClr val="E4002C"/>
                    </a:solidFill>
                    <a:latin typeface="Calibri"/>
                    <a:ea typeface="+mn-ea"/>
                    <a:cs typeface="+mn-cs"/>
                  </a:defRPr>
                </a:lvl6pPr>
                <a:lvl7pPr marL="2743200" algn="l" defTabSz="457200" rtl="0" eaLnBrk="1" latinLnBrk="0" hangingPunct="1">
                  <a:defRPr sz="1800" kern="1200">
                    <a:solidFill>
                      <a:srgbClr val="E4002C"/>
                    </a:solidFill>
                    <a:latin typeface="Calibri"/>
                    <a:ea typeface="+mn-ea"/>
                    <a:cs typeface="+mn-cs"/>
                  </a:defRPr>
                </a:lvl7pPr>
                <a:lvl8pPr marL="3200400" algn="l" defTabSz="457200" rtl="0" eaLnBrk="1" latinLnBrk="0" hangingPunct="1">
                  <a:defRPr sz="1800" kern="1200">
                    <a:solidFill>
                      <a:srgbClr val="E4002C"/>
                    </a:solidFill>
                    <a:latin typeface="Calibri"/>
                    <a:ea typeface="+mn-ea"/>
                    <a:cs typeface="+mn-cs"/>
                  </a:defRPr>
                </a:lvl8pPr>
                <a:lvl9pPr marL="3657600" algn="l" defTabSz="457200" rtl="0" eaLnBrk="1" latinLnBrk="0" hangingPunct="1">
                  <a:defRPr sz="1800" kern="1200">
                    <a:solidFill>
                      <a:srgbClr val="E4002C"/>
                    </a:solidFill>
                    <a:latin typeface="Calibri"/>
                    <a:ea typeface="+mn-ea"/>
                    <a:cs typeface="+mn-cs"/>
                  </a:defRPr>
                </a:lvl9pPr>
              </a:lstStyle>
              <a:p>
                <a:pPr algn="ctr"/>
                <a:endParaRPr lang="fr-FR"/>
              </a:p>
            </p:txBody>
          </p:sp>
          <p:sp>
            <p:nvSpPr>
              <p:cNvPr id="20" name="Rectangle 19">
                <a:extLst>
                  <a:ext uri="{FF2B5EF4-FFF2-40B4-BE49-F238E27FC236}">
                    <a16:creationId xmlns:a16="http://schemas.microsoft.com/office/drawing/2014/main" id="{74C47A41-B49A-4642-8DCB-F622C637DAD4}"/>
                  </a:ext>
                </a:extLst>
              </p:cNvPr>
              <p:cNvSpPr/>
              <p:nvPr/>
            </p:nvSpPr>
            <p:spPr>
              <a:xfrm>
                <a:off x="1428750" y="1804308"/>
                <a:ext cx="1069521" cy="955222"/>
              </a:xfrm>
              <a:prstGeom prst="rect">
                <a:avLst/>
              </a:prstGeom>
              <a:solidFill>
                <a:schemeClr val="tx1"/>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rgbClr val="E4002C"/>
                    </a:solidFill>
                    <a:latin typeface="Calibri"/>
                    <a:ea typeface="+mn-ea"/>
                    <a:cs typeface="+mn-cs"/>
                  </a:defRPr>
                </a:lvl1pPr>
                <a:lvl2pPr marL="457200" algn="l" defTabSz="457200" rtl="0" eaLnBrk="1" latinLnBrk="0" hangingPunct="1">
                  <a:defRPr sz="1800" kern="1200">
                    <a:solidFill>
                      <a:srgbClr val="E4002C"/>
                    </a:solidFill>
                    <a:latin typeface="Calibri"/>
                    <a:ea typeface="+mn-ea"/>
                    <a:cs typeface="+mn-cs"/>
                  </a:defRPr>
                </a:lvl2pPr>
                <a:lvl3pPr marL="914400" algn="l" defTabSz="457200" rtl="0" eaLnBrk="1" latinLnBrk="0" hangingPunct="1">
                  <a:defRPr sz="1800" kern="1200">
                    <a:solidFill>
                      <a:srgbClr val="E4002C"/>
                    </a:solidFill>
                    <a:latin typeface="Calibri"/>
                    <a:ea typeface="+mn-ea"/>
                    <a:cs typeface="+mn-cs"/>
                  </a:defRPr>
                </a:lvl3pPr>
                <a:lvl4pPr marL="1371600" algn="l" defTabSz="457200" rtl="0" eaLnBrk="1" latinLnBrk="0" hangingPunct="1">
                  <a:defRPr sz="1800" kern="1200">
                    <a:solidFill>
                      <a:srgbClr val="E4002C"/>
                    </a:solidFill>
                    <a:latin typeface="Calibri"/>
                    <a:ea typeface="+mn-ea"/>
                    <a:cs typeface="+mn-cs"/>
                  </a:defRPr>
                </a:lvl4pPr>
                <a:lvl5pPr marL="1828800" algn="l" defTabSz="457200" rtl="0" eaLnBrk="1" latinLnBrk="0" hangingPunct="1">
                  <a:defRPr sz="1800" kern="1200">
                    <a:solidFill>
                      <a:srgbClr val="E4002C"/>
                    </a:solidFill>
                    <a:latin typeface="Calibri"/>
                    <a:ea typeface="+mn-ea"/>
                    <a:cs typeface="+mn-cs"/>
                  </a:defRPr>
                </a:lvl5pPr>
                <a:lvl6pPr marL="2286000" algn="l" defTabSz="457200" rtl="0" eaLnBrk="1" latinLnBrk="0" hangingPunct="1">
                  <a:defRPr sz="1800" kern="1200">
                    <a:solidFill>
                      <a:srgbClr val="E4002C"/>
                    </a:solidFill>
                    <a:latin typeface="Calibri"/>
                    <a:ea typeface="+mn-ea"/>
                    <a:cs typeface="+mn-cs"/>
                  </a:defRPr>
                </a:lvl6pPr>
                <a:lvl7pPr marL="2743200" algn="l" defTabSz="457200" rtl="0" eaLnBrk="1" latinLnBrk="0" hangingPunct="1">
                  <a:defRPr sz="1800" kern="1200">
                    <a:solidFill>
                      <a:srgbClr val="E4002C"/>
                    </a:solidFill>
                    <a:latin typeface="Calibri"/>
                    <a:ea typeface="+mn-ea"/>
                    <a:cs typeface="+mn-cs"/>
                  </a:defRPr>
                </a:lvl7pPr>
                <a:lvl8pPr marL="3200400" algn="l" defTabSz="457200" rtl="0" eaLnBrk="1" latinLnBrk="0" hangingPunct="1">
                  <a:defRPr sz="1800" kern="1200">
                    <a:solidFill>
                      <a:srgbClr val="E4002C"/>
                    </a:solidFill>
                    <a:latin typeface="Calibri"/>
                    <a:ea typeface="+mn-ea"/>
                    <a:cs typeface="+mn-cs"/>
                  </a:defRPr>
                </a:lvl8pPr>
                <a:lvl9pPr marL="3657600" algn="l" defTabSz="457200" rtl="0" eaLnBrk="1" latinLnBrk="0" hangingPunct="1">
                  <a:defRPr sz="1800" kern="1200">
                    <a:solidFill>
                      <a:srgbClr val="E4002C"/>
                    </a:solidFill>
                    <a:latin typeface="Calibri"/>
                    <a:ea typeface="+mn-ea"/>
                    <a:cs typeface="+mn-cs"/>
                  </a:defRPr>
                </a:lvl9pPr>
              </a:lstStyle>
              <a:p>
                <a:pPr algn="ctr"/>
                <a:endParaRPr lang="fr-FR"/>
              </a:p>
            </p:txBody>
          </p:sp>
          <p:sp>
            <p:nvSpPr>
              <p:cNvPr id="25" name="Rectangle 24">
                <a:extLst>
                  <a:ext uri="{FF2B5EF4-FFF2-40B4-BE49-F238E27FC236}">
                    <a16:creationId xmlns:a16="http://schemas.microsoft.com/office/drawing/2014/main" id="{BB5818CD-1B04-52A7-3054-98B23A2D90C2}"/>
                  </a:ext>
                </a:extLst>
              </p:cNvPr>
              <p:cNvSpPr/>
              <p:nvPr/>
            </p:nvSpPr>
            <p:spPr>
              <a:xfrm>
                <a:off x="2498271" y="2286000"/>
                <a:ext cx="1069521" cy="473528"/>
              </a:xfrm>
              <a:prstGeom prst="rect">
                <a:avLst/>
              </a:prstGeom>
              <a:solidFill>
                <a:schemeClr val="tx1"/>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rgbClr val="E4002C"/>
                    </a:solidFill>
                    <a:latin typeface="Calibri"/>
                    <a:ea typeface="+mn-ea"/>
                    <a:cs typeface="+mn-cs"/>
                  </a:defRPr>
                </a:lvl1pPr>
                <a:lvl2pPr marL="457200" algn="l" defTabSz="457200" rtl="0" eaLnBrk="1" latinLnBrk="0" hangingPunct="1">
                  <a:defRPr sz="1800" kern="1200">
                    <a:solidFill>
                      <a:srgbClr val="E4002C"/>
                    </a:solidFill>
                    <a:latin typeface="Calibri"/>
                    <a:ea typeface="+mn-ea"/>
                    <a:cs typeface="+mn-cs"/>
                  </a:defRPr>
                </a:lvl2pPr>
                <a:lvl3pPr marL="914400" algn="l" defTabSz="457200" rtl="0" eaLnBrk="1" latinLnBrk="0" hangingPunct="1">
                  <a:defRPr sz="1800" kern="1200">
                    <a:solidFill>
                      <a:srgbClr val="E4002C"/>
                    </a:solidFill>
                    <a:latin typeface="Calibri"/>
                    <a:ea typeface="+mn-ea"/>
                    <a:cs typeface="+mn-cs"/>
                  </a:defRPr>
                </a:lvl3pPr>
                <a:lvl4pPr marL="1371600" algn="l" defTabSz="457200" rtl="0" eaLnBrk="1" latinLnBrk="0" hangingPunct="1">
                  <a:defRPr sz="1800" kern="1200">
                    <a:solidFill>
                      <a:srgbClr val="E4002C"/>
                    </a:solidFill>
                    <a:latin typeface="Calibri"/>
                    <a:ea typeface="+mn-ea"/>
                    <a:cs typeface="+mn-cs"/>
                  </a:defRPr>
                </a:lvl4pPr>
                <a:lvl5pPr marL="1828800" algn="l" defTabSz="457200" rtl="0" eaLnBrk="1" latinLnBrk="0" hangingPunct="1">
                  <a:defRPr sz="1800" kern="1200">
                    <a:solidFill>
                      <a:srgbClr val="E4002C"/>
                    </a:solidFill>
                    <a:latin typeface="Calibri"/>
                    <a:ea typeface="+mn-ea"/>
                    <a:cs typeface="+mn-cs"/>
                  </a:defRPr>
                </a:lvl5pPr>
                <a:lvl6pPr marL="2286000" algn="l" defTabSz="457200" rtl="0" eaLnBrk="1" latinLnBrk="0" hangingPunct="1">
                  <a:defRPr sz="1800" kern="1200">
                    <a:solidFill>
                      <a:srgbClr val="E4002C"/>
                    </a:solidFill>
                    <a:latin typeface="Calibri"/>
                    <a:ea typeface="+mn-ea"/>
                    <a:cs typeface="+mn-cs"/>
                  </a:defRPr>
                </a:lvl6pPr>
                <a:lvl7pPr marL="2743200" algn="l" defTabSz="457200" rtl="0" eaLnBrk="1" latinLnBrk="0" hangingPunct="1">
                  <a:defRPr sz="1800" kern="1200">
                    <a:solidFill>
                      <a:srgbClr val="E4002C"/>
                    </a:solidFill>
                    <a:latin typeface="Calibri"/>
                    <a:ea typeface="+mn-ea"/>
                    <a:cs typeface="+mn-cs"/>
                  </a:defRPr>
                </a:lvl7pPr>
                <a:lvl8pPr marL="3200400" algn="l" defTabSz="457200" rtl="0" eaLnBrk="1" latinLnBrk="0" hangingPunct="1">
                  <a:defRPr sz="1800" kern="1200">
                    <a:solidFill>
                      <a:srgbClr val="E4002C"/>
                    </a:solidFill>
                    <a:latin typeface="Calibri"/>
                    <a:ea typeface="+mn-ea"/>
                    <a:cs typeface="+mn-cs"/>
                  </a:defRPr>
                </a:lvl8pPr>
                <a:lvl9pPr marL="3657600" algn="l" defTabSz="457200" rtl="0" eaLnBrk="1" latinLnBrk="0" hangingPunct="1">
                  <a:defRPr sz="1800" kern="1200">
                    <a:solidFill>
                      <a:srgbClr val="E4002C"/>
                    </a:solidFill>
                    <a:latin typeface="Calibri"/>
                    <a:ea typeface="+mn-ea"/>
                    <a:cs typeface="+mn-cs"/>
                  </a:defRPr>
                </a:lvl9pPr>
              </a:lstStyle>
              <a:p>
                <a:pPr algn="ctr"/>
                <a:endParaRPr lang="fr-FR"/>
              </a:p>
            </p:txBody>
          </p:sp>
          <p:sp>
            <p:nvSpPr>
              <p:cNvPr id="27" name="ZoneTexte 26">
                <a:extLst>
                  <a:ext uri="{FF2B5EF4-FFF2-40B4-BE49-F238E27FC236}">
                    <a16:creationId xmlns:a16="http://schemas.microsoft.com/office/drawing/2014/main" id="{DE6BAEEB-D19D-BCA6-D350-5FAAAE6C8A52}"/>
                  </a:ext>
                </a:extLst>
              </p:cNvPr>
              <p:cNvSpPr txBox="1"/>
              <p:nvPr/>
            </p:nvSpPr>
            <p:spPr>
              <a:xfrm>
                <a:off x="1650871" y="1595861"/>
                <a:ext cx="727570" cy="132343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fr-FR" sz="8000">
                    <a:solidFill>
                      <a:srgbClr val="FFFFFF"/>
                    </a:solidFill>
                    <a:latin typeface="Barlow Black" panose="00000A00000000000000" pitchFamily="2" charset="0"/>
                  </a:rPr>
                  <a:t>1</a:t>
                </a:r>
              </a:p>
            </p:txBody>
          </p:sp>
          <p:sp>
            <p:nvSpPr>
              <p:cNvPr id="30" name="ZoneTexte 29">
                <a:extLst>
                  <a:ext uri="{FF2B5EF4-FFF2-40B4-BE49-F238E27FC236}">
                    <a16:creationId xmlns:a16="http://schemas.microsoft.com/office/drawing/2014/main" id="{691F1AC3-2AC3-6D29-0F90-716D7EA7CE74}"/>
                  </a:ext>
                </a:extLst>
              </p:cNvPr>
              <p:cNvSpPr txBox="1"/>
              <p:nvPr/>
            </p:nvSpPr>
            <p:spPr>
              <a:xfrm>
                <a:off x="590488" y="1903637"/>
                <a:ext cx="727570" cy="101566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fr-FR" sz="6000">
                    <a:solidFill>
                      <a:srgbClr val="FFFFFF"/>
                    </a:solidFill>
                    <a:latin typeface="Barlow Black" panose="00000A00000000000000" pitchFamily="2" charset="0"/>
                  </a:rPr>
                  <a:t>2</a:t>
                </a:r>
              </a:p>
            </p:txBody>
          </p:sp>
          <p:sp>
            <p:nvSpPr>
              <p:cNvPr id="31" name="ZoneTexte 30">
                <a:extLst>
                  <a:ext uri="{FF2B5EF4-FFF2-40B4-BE49-F238E27FC236}">
                    <a16:creationId xmlns:a16="http://schemas.microsoft.com/office/drawing/2014/main" id="{DB5F7F73-DC8E-EFC3-E11E-F2E12B806F56}"/>
                  </a:ext>
                </a:extLst>
              </p:cNvPr>
              <p:cNvSpPr txBox="1"/>
              <p:nvPr/>
            </p:nvSpPr>
            <p:spPr>
              <a:xfrm>
                <a:off x="2767218" y="2127369"/>
                <a:ext cx="727570" cy="76944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fr-FR" sz="4400">
                    <a:solidFill>
                      <a:srgbClr val="FFFFFF"/>
                    </a:solidFill>
                    <a:latin typeface="Barlow Black" panose="00000A00000000000000" pitchFamily="2" charset="0"/>
                  </a:rPr>
                  <a:t>3</a:t>
                </a:r>
              </a:p>
            </p:txBody>
          </p:sp>
          <p:sp>
            <p:nvSpPr>
              <p:cNvPr id="32" name="Rectangle 31">
                <a:extLst>
                  <a:ext uri="{FF2B5EF4-FFF2-40B4-BE49-F238E27FC236}">
                    <a16:creationId xmlns:a16="http://schemas.microsoft.com/office/drawing/2014/main" id="{04B23715-4D71-DDC8-4C9A-8158C6B9FBC8}"/>
                  </a:ext>
                </a:extLst>
              </p:cNvPr>
              <p:cNvSpPr/>
              <p:nvPr/>
            </p:nvSpPr>
            <p:spPr>
              <a:xfrm>
                <a:off x="330224" y="2872071"/>
                <a:ext cx="3355717" cy="3954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rgbClr val="E4002C"/>
                    </a:solidFill>
                    <a:latin typeface="Calibri"/>
                    <a:ea typeface="+mn-ea"/>
                    <a:cs typeface="+mn-cs"/>
                  </a:defRPr>
                </a:lvl1pPr>
                <a:lvl2pPr marL="457200" algn="l" defTabSz="457200" rtl="0" eaLnBrk="1" latinLnBrk="0" hangingPunct="1">
                  <a:defRPr sz="1800" kern="1200">
                    <a:solidFill>
                      <a:srgbClr val="E4002C"/>
                    </a:solidFill>
                    <a:latin typeface="Calibri"/>
                    <a:ea typeface="+mn-ea"/>
                    <a:cs typeface="+mn-cs"/>
                  </a:defRPr>
                </a:lvl2pPr>
                <a:lvl3pPr marL="914400" algn="l" defTabSz="457200" rtl="0" eaLnBrk="1" latinLnBrk="0" hangingPunct="1">
                  <a:defRPr sz="1800" kern="1200">
                    <a:solidFill>
                      <a:srgbClr val="E4002C"/>
                    </a:solidFill>
                    <a:latin typeface="Calibri"/>
                    <a:ea typeface="+mn-ea"/>
                    <a:cs typeface="+mn-cs"/>
                  </a:defRPr>
                </a:lvl3pPr>
                <a:lvl4pPr marL="1371600" algn="l" defTabSz="457200" rtl="0" eaLnBrk="1" latinLnBrk="0" hangingPunct="1">
                  <a:defRPr sz="1800" kern="1200">
                    <a:solidFill>
                      <a:srgbClr val="E4002C"/>
                    </a:solidFill>
                    <a:latin typeface="Calibri"/>
                    <a:ea typeface="+mn-ea"/>
                    <a:cs typeface="+mn-cs"/>
                  </a:defRPr>
                </a:lvl4pPr>
                <a:lvl5pPr marL="1828800" algn="l" defTabSz="457200" rtl="0" eaLnBrk="1" latinLnBrk="0" hangingPunct="1">
                  <a:defRPr sz="1800" kern="1200">
                    <a:solidFill>
                      <a:srgbClr val="E4002C"/>
                    </a:solidFill>
                    <a:latin typeface="Calibri"/>
                    <a:ea typeface="+mn-ea"/>
                    <a:cs typeface="+mn-cs"/>
                  </a:defRPr>
                </a:lvl5pPr>
                <a:lvl6pPr marL="2286000" algn="l" defTabSz="457200" rtl="0" eaLnBrk="1" latinLnBrk="0" hangingPunct="1">
                  <a:defRPr sz="1800" kern="1200">
                    <a:solidFill>
                      <a:srgbClr val="E4002C"/>
                    </a:solidFill>
                    <a:latin typeface="Calibri"/>
                    <a:ea typeface="+mn-ea"/>
                    <a:cs typeface="+mn-cs"/>
                  </a:defRPr>
                </a:lvl6pPr>
                <a:lvl7pPr marL="2743200" algn="l" defTabSz="457200" rtl="0" eaLnBrk="1" latinLnBrk="0" hangingPunct="1">
                  <a:defRPr sz="1800" kern="1200">
                    <a:solidFill>
                      <a:srgbClr val="E4002C"/>
                    </a:solidFill>
                    <a:latin typeface="Calibri"/>
                    <a:ea typeface="+mn-ea"/>
                    <a:cs typeface="+mn-cs"/>
                  </a:defRPr>
                </a:lvl7pPr>
                <a:lvl8pPr marL="3200400" algn="l" defTabSz="457200" rtl="0" eaLnBrk="1" latinLnBrk="0" hangingPunct="1">
                  <a:defRPr sz="1800" kern="1200">
                    <a:solidFill>
                      <a:srgbClr val="E4002C"/>
                    </a:solidFill>
                    <a:latin typeface="Calibri"/>
                    <a:ea typeface="+mn-ea"/>
                    <a:cs typeface="+mn-cs"/>
                  </a:defRPr>
                </a:lvl8pPr>
                <a:lvl9pPr marL="3657600" algn="l" defTabSz="457200" rtl="0" eaLnBrk="1" latinLnBrk="0" hangingPunct="1">
                  <a:defRPr sz="1800" kern="1200">
                    <a:solidFill>
                      <a:srgbClr val="E4002C"/>
                    </a:solidFill>
                    <a:latin typeface="Calibri"/>
                    <a:ea typeface="+mn-ea"/>
                    <a:cs typeface="+mn-cs"/>
                  </a:defRPr>
                </a:lvl9pPr>
              </a:lstStyle>
              <a:p>
                <a:pPr algn="ctr"/>
                <a:r>
                  <a:rPr lang="fr-FR" sz="1100">
                    <a:solidFill>
                      <a:schemeClr val="tx1"/>
                    </a:solidFill>
                  </a:rPr>
                  <a:t>Départements de la région Auvergne-Rhône-Alpes où le montant du VM par salarié </a:t>
                </a:r>
                <a:r>
                  <a:rPr lang="fr-FR" sz="1100" u="sng">
                    <a:solidFill>
                      <a:schemeClr val="tx1"/>
                    </a:solidFill>
                  </a:rPr>
                  <a:t>du secteur privé </a:t>
                </a:r>
                <a:r>
                  <a:rPr lang="fr-FR" sz="1100">
                    <a:solidFill>
                      <a:schemeClr val="tx1"/>
                    </a:solidFill>
                  </a:rPr>
                  <a:t>est le plus élevé</a:t>
                </a:r>
              </a:p>
            </p:txBody>
          </p:sp>
        </p:grpSp>
        <p:sp>
          <p:nvSpPr>
            <p:cNvPr id="1061" name="Rectangle 1060">
              <a:extLst>
                <a:ext uri="{FF2B5EF4-FFF2-40B4-BE49-F238E27FC236}">
                  <a16:creationId xmlns:a16="http://schemas.microsoft.com/office/drawing/2014/main" id="{1CBEB2AF-626E-73ED-7CF5-64A7A316E799}"/>
                </a:ext>
              </a:extLst>
            </p:cNvPr>
            <p:cNvSpPr/>
            <p:nvPr/>
          </p:nvSpPr>
          <p:spPr>
            <a:xfrm>
              <a:off x="1624667" y="1909693"/>
              <a:ext cx="949691" cy="36728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rgbClr val="E4002C"/>
                  </a:solidFill>
                  <a:latin typeface="Calibri"/>
                  <a:ea typeface="+mn-ea"/>
                  <a:cs typeface="+mn-cs"/>
                </a:defRPr>
              </a:lvl1pPr>
              <a:lvl2pPr marL="457200" algn="l" defTabSz="457200" rtl="0" eaLnBrk="1" latinLnBrk="0" hangingPunct="1">
                <a:defRPr sz="1800" kern="1200">
                  <a:solidFill>
                    <a:srgbClr val="E4002C"/>
                  </a:solidFill>
                  <a:latin typeface="Calibri"/>
                  <a:ea typeface="+mn-ea"/>
                  <a:cs typeface="+mn-cs"/>
                </a:defRPr>
              </a:lvl2pPr>
              <a:lvl3pPr marL="914400" algn="l" defTabSz="457200" rtl="0" eaLnBrk="1" latinLnBrk="0" hangingPunct="1">
                <a:defRPr sz="1800" kern="1200">
                  <a:solidFill>
                    <a:srgbClr val="E4002C"/>
                  </a:solidFill>
                  <a:latin typeface="Calibri"/>
                  <a:ea typeface="+mn-ea"/>
                  <a:cs typeface="+mn-cs"/>
                </a:defRPr>
              </a:lvl3pPr>
              <a:lvl4pPr marL="1371600" algn="l" defTabSz="457200" rtl="0" eaLnBrk="1" latinLnBrk="0" hangingPunct="1">
                <a:defRPr sz="1800" kern="1200">
                  <a:solidFill>
                    <a:srgbClr val="E4002C"/>
                  </a:solidFill>
                  <a:latin typeface="Calibri"/>
                  <a:ea typeface="+mn-ea"/>
                  <a:cs typeface="+mn-cs"/>
                </a:defRPr>
              </a:lvl4pPr>
              <a:lvl5pPr marL="1828800" algn="l" defTabSz="457200" rtl="0" eaLnBrk="1" latinLnBrk="0" hangingPunct="1">
                <a:defRPr sz="1800" kern="1200">
                  <a:solidFill>
                    <a:srgbClr val="E4002C"/>
                  </a:solidFill>
                  <a:latin typeface="Calibri"/>
                  <a:ea typeface="+mn-ea"/>
                  <a:cs typeface="+mn-cs"/>
                </a:defRPr>
              </a:lvl5pPr>
              <a:lvl6pPr marL="2286000" algn="l" defTabSz="457200" rtl="0" eaLnBrk="1" latinLnBrk="0" hangingPunct="1">
                <a:defRPr sz="1800" kern="1200">
                  <a:solidFill>
                    <a:srgbClr val="E4002C"/>
                  </a:solidFill>
                  <a:latin typeface="Calibri"/>
                  <a:ea typeface="+mn-ea"/>
                  <a:cs typeface="+mn-cs"/>
                </a:defRPr>
              </a:lvl6pPr>
              <a:lvl7pPr marL="2743200" algn="l" defTabSz="457200" rtl="0" eaLnBrk="1" latinLnBrk="0" hangingPunct="1">
                <a:defRPr sz="1800" kern="1200">
                  <a:solidFill>
                    <a:srgbClr val="E4002C"/>
                  </a:solidFill>
                  <a:latin typeface="Calibri"/>
                  <a:ea typeface="+mn-ea"/>
                  <a:cs typeface="+mn-cs"/>
                </a:defRPr>
              </a:lvl7pPr>
              <a:lvl8pPr marL="3200400" algn="l" defTabSz="457200" rtl="0" eaLnBrk="1" latinLnBrk="0" hangingPunct="1">
                <a:defRPr sz="1800" kern="1200">
                  <a:solidFill>
                    <a:srgbClr val="E4002C"/>
                  </a:solidFill>
                  <a:latin typeface="Calibri"/>
                  <a:ea typeface="+mn-ea"/>
                  <a:cs typeface="+mn-cs"/>
                </a:defRPr>
              </a:lvl8pPr>
              <a:lvl9pPr marL="3657600" algn="l" defTabSz="457200" rtl="0" eaLnBrk="1" latinLnBrk="0" hangingPunct="1">
                <a:defRPr sz="1800" kern="1200">
                  <a:solidFill>
                    <a:srgbClr val="E4002C"/>
                  </a:solidFill>
                  <a:latin typeface="Calibri"/>
                  <a:ea typeface="+mn-ea"/>
                  <a:cs typeface="+mn-cs"/>
                </a:defRPr>
              </a:lvl9pPr>
            </a:lstStyle>
            <a:p>
              <a:pPr algn="ctr"/>
              <a:r>
                <a:rPr lang="fr-FR">
                  <a:solidFill>
                    <a:schemeClr val="bg2"/>
                  </a:solidFill>
                </a:rPr>
                <a:t>Rhône</a:t>
              </a:r>
            </a:p>
          </p:txBody>
        </p:sp>
        <p:sp>
          <p:nvSpPr>
            <p:cNvPr id="1062" name="Rectangle 1061">
              <a:extLst>
                <a:ext uri="{FF2B5EF4-FFF2-40B4-BE49-F238E27FC236}">
                  <a16:creationId xmlns:a16="http://schemas.microsoft.com/office/drawing/2014/main" id="{B7DE8C4C-135C-925B-6314-163EDE151426}"/>
                </a:ext>
              </a:extLst>
            </p:cNvPr>
            <p:cNvSpPr/>
            <p:nvPr/>
          </p:nvSpPr>
          <p:spPr>
            <a:xfrm>
              <a:off x="1642924" y="2241444"/>
              <a:ext cx="949691" cy="36728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rgbClr val="E4002C"/>
                  </a:solidFill>
                  <a:latin typeface="Calibri"/>
                  <a:ea typeface="+mn-ea"/>
                  <a:cs typeface="+mn-cs"/>
                </a:defRPr>
              </a:lvl1pPr>
              <a:lvl2pPr marL="457200" algn="l" defTabSz="457200" rtl="0" eaLnBrk="1" latinLnBrk="0" hangingPunct="1">
                <a:defRPr sz="1800" kern="1200">
                  <a:solidFill>
                    <a:srgbClr val="E4002C"/>
                  </a:solidFill>
                  <a:latin typeface="Calibri"/>
                  <a:ea typeface="+mn-ea"/>
                  <a:cs typeface="+mn-cs"/>
                </a:defRPr>
              </a:lvl2pPr>
              <a:lvl3pPr marL="914400" algn="l" defTabSz="457200" rtl="0" eaLnBrk="1" latinLnBrk="0" hangingPunct="1">
                <a:defRPr sz="1800" kern="1200">
                  <a:solidFill>
                    <a:srgbClr val="E4002C"/>
                  </a:solidFill>
                  <a:latin typeface="Calibri"/>
                  <a:ea typeface="+mn-ea"/>
                  <a:cs typeface="+mn-cs"/>
                </a:defRPr>
              </a:lvl3pPr>
              <a:lvl4pPr marL="1371600" algn="l" defTabSz="457200" rtl="0" eaLnBrk="1" latinLnBrk="0" hangingPunct="1">
                <a:defRPr sz="1800" kern="1200">
                  <a:solidFill>
                    <a:srgbClr val="E4002C"/>
                  </a:solidFill>
                  <a:latin typeface="Calibri"/>
                  <a:ea typeface="+mn-ea"/>
                  <a:cs typeface="+mn-cs"/>
                </a:defRPr>
              </a:lvl4pPr>
              <a:lvl5pPr marL="1828800" algn="l" defTabSz="457200" rtl="0" eaLnBrk="1" latinLnBrk="0" hangingPunct="1">
                <a:defRPr sz="1800" kern="1200">
                  <a:solidFill>
                    <a:srgbClr val="E4002C"/>
                  </a:solidFill>
                  <a:latin typeface="Calibri"/>
                  <a:ea typeface="+mn-ea"/>
                  <a:cs typeface="+mn-cs"/>
                </a:defRPr>
              </a:lvl5pPr>
              <a:lvl6pPr marL="2286000" algn="l" defTabSz="457200" rtl="0" eaLnBrk="1" latinLnBrk="0" hangingPunct="1">
                <a:defRPr sz="1800" kern="1200">
                  <a:solidFill>
                    <a:srgbClr val="E4002C"/>
                  </a:solidFill>
                  <a:latin typeface="Calibri"/>
                  <a:ea typeface="+mn-ea"/>
                  <a:cs typeface="+mn-cs"/>
                </a:defRPr>
              </a:lvl6pPr>
              <a:lvl7pPr marL="2743200" algn="l" defTabSz="457200" rtl="0" eaLnBrk="1" latinLnBrk="0" hangingPunct="1">
                <a:defRPr sz="1800" kern="1200">
                  <a:solidFill>
                    <a:srgbClr val="E4002C"/>
                  </a:solidFill>
                  <a:latin typeface="Calibri"/>
                  <a:ea typeface="+mn-ea"/>
                  <a:cs typeface="+mn-cs"/>
                </a:defRPr>
              </a:lvl7pPr>
              <a:lvl8pPr marL="3200400" algn="l" defTabSz="457200" rtl="0" eaLnBrk="1" latinLnBrk="0" hangingPunct="1">
                <a:defRPr sz="1800" kern="1200">
                  <a:solidFill>
                    <a:srgbClr val="E4002C"/>
                  </a:solidFill>
                  <a:latin typeface="Calibri"/>
                  <a:ea typeface="+mn-ea"/>
                  <a:cs typeface="+mn-cs"/>
                </a:defRPr>
              </a:lvl8pPr>
              <a:lvl9pPr marL="3657600" algn="l" defTabSz="457200" rtl="0" eaLnBrk="1" latinLnBrk="0" hangingPunct="1">
                <a:defRPr sz="1800" kern="1200">
                  <a:solidFill>
                    <a:srgbClr val="E4002C"/>
                  </a:solidFill>
                  <a:latin typeface="Calibri"/>
                  <a:ea typeface="+mn-ea"/>
                  <a:cs typeface="+mn-cs"/>
                </a:defRPr>
              </a:lvl9pPr>
            </a:lstStyle>
            <a:p>
              <a:pPr algn="ctr"/>
              <a:r>
                <a:rPr lang="fr-FR">
                  <a:solidFill>
                    <a:schemeClr val="bg2"/>
                  </a:solidFill>
                </a:rPr>
                <a:t>438€ </a:t>
              </a:r>
            </a:p>
          </p:txBody>
        </p:sp>
        <p:sp>
          <p:nvSpPr>
            <p:cNvPr id="1063" name="Rectangle 1062">
              <a:extLst>
                <a:ext uri="{FF2B5EF4-FFF2-40B4-BE49-F238E27FC236}">
                  <a16:creationId xmlns:a16="http://schemas.microsoft.com/office/drawing/2014/main" id="{0ED2C778-ED4A-6E34-CB33-93DCF5644ADF}"/>
                </a:ext>
              </a:extLst>
            </p:cNvPr>
            <p:cNvSpPr/>
            <p:nvPr/>
          </p:nvSpPr>
          <p:spPr>
            <a:xfrm>
              <a:off x="70863" y="2131620"/>
              <a:ext cx="1552092" cy="36728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rgbClr val="E4002C"/>
                  </a:solidFill>
                  <a:latin typeface="Calibri"/>
                  <a:ea typeface="+mn-ea"/>
                  <a:cs typeface="+mn-cs"/>
                </a:defRPr>
              </a:lvl1pPr>
              <a:lvl2pPr marL="457200" algn="l" defTabSz="457200" rtl="0" eaLnBrk="1" latinLnBrk="0" hangingPunct="1">
                <a:defRPr sz="1800" kern="1200">
                  <a:solidFill>
                    <a:srgbClr val="E4002C"/>
                  </a:solidFill>
                  <a:latin typeface="Calibri"/>
                  <a:ea typeface="+mn-ea"/>
                  <a:cs typeface="+mn-cs"/>
                </a:defRPr>
              </a:lvl2pPr>
              <a:lvl3pPr marL="914400" algn="l" defTabSz="457200" rtl="0" eaLnBrk="1" latinLnBrk="0" hangingPunct="1">
                <a:defRPr sz="1800" kern="1200">
                  <a:solidFill>
                    <a:srgbClr val="E4002C"/>
                  </a:solidFill>
                  <a:latin typeface="Calibri"/>
                  <a:ea typeface="+mn-ea"/>
                  <a:cs typeface="+mn-cs"/>
                </a:defRPr>
              </a:lvl3pPr>
              <a:lvl4pPr marL="1371600" algn="l" defTabSz="457200" rtl="0" eaLnBrk="1" latinLnBrk="0" hangingPunct="1">
                <a:defRPr sz="1800" kern="1200">
                  <a:solidFill>
                    <a:srgbClr val="E4002C"/>
                  </a:solidFill>
                  <a:latin typeface="Calibri"/>
                  <a:ea typeface="+mn-ea"/>
                  <a:cs typeface="+mn-cs"/>
                </a:defRPr>
              </a:lvl4pPr>
              <a:lvl5pPr marL="1828800" algn="l" defTabSz="457200" rtl="0" eaLnBrk="1" latinLnBrk="0" hangingPunct="1">
                <a:defRPr sz="1800" kern="1200">
                  <a:solidFill>
                    <a:srgbClr val="E4002C"/>
                  </a:solidFill>
                  <a:latin typeface="Calibri"/>
                  <a:ea typeface="+mn-ea"/>
                  <a:cs typeface="+mn-cs"/>
                </a:defRPr>
              </a:lvl5pPr>
              <a:lvl6pPr marL="2286000" algn="l" defTabSz="457200" rtl="0" eaLnBrk="1" latinLnBrk="0" hangingPunct="1">
                <a:defRPr sz="1800" kern="1200">
                  <a:solidFill>
                    <a:srgbClr val="E4002C"/>
                  </a:solidFill>
                  <a:latin typeface="Calibri"/>
                  <a:ea typeface="+mn-ea"/>
                  <a:cs typeface="+mn-cs"/>
                </a:defRPr>
              </a:lvl6pPr>
              <a:lvl7pPr marL="2743200" algn="l" defTabSz="457200" rtl="0" eaLnBrk="1" latinLnBrk="0" hangingPunct="1">
                <a:defRPr sz="1800" kern="1200">
                  <a:solidFill>
                    <a:srgbClr val="E4002C"/>
                  </a:solidFill>
                  <a:latin typeface="Calibri"/>
                  <a:ea typeface="+mn-ea"/>
                  <a:cs typeface="+mn-cs"/>
                </a:defRPr>
              </a:lvl7pPr>
              <a:lvl8pPr marL="3200400" algn="l" defTabSz="457200" rtl="0" eaLnBrk="1" latinLnBrk="0" hangingPunct="1">
                <a:defRPr sz="1800" kern="1200">
                  <a:solidFill>
                    <a:srgbClr val="E4002C"/>
                  </a:solidFill>
                  <a:latin typeface="Calibri"/>
                  <a:ea typeface="+mn-ea"/>
                  <a:cs typeface="+mn-cs"/>
                </a:defRPr>
              </a:lvl8pPr>
              <a:lvl9pPr marL="3657600" algn="l" defTabSz="457200" rtl="0" eaLnBrk="1" latinLnBrk="0" hangingPunct="1">
                <a:defRPr sz="1800" kern="1200">
                  <a:solidFill>
                    <a:srgbClr val="E4002C"/>
                  </a:solidFill>
                  <a:latin typeface="Calibri"/>
                  <a:ea typeface="+mn-ea"/>
                  <a:cs typeface="+mn-cs"/>
                </a:defRPr>
              </a:lvl9pPr>
            </a:lstStyle>
            <a:p>
              <a:pPr algn="ctr"/>
              <a:r>
                <a:rPr lang="fr-FR">
                  <a:solidFill>
                    <a:schemeClr val="bg2"/>
                  </a:solidFill>
                </a:rPr>
                <a:t>Puy-de-Dôme</a:t>
              </a:r>
            </a:p>
          </p:txBody>
        </p:sp>
        <p:sp>
          <p:nvSpPr>
            <p:cNvPr id="1064" name="Rectangle 1063">
              <a:extLst>
                <a:ext uri="{FF2B5EF4-FFF2-40B4-BE49-F238E27FC236}">
                  <a16:creationId xmlns:a16="http://schemas.microsoft.com/office/drawing/2014/main" id="{C3E27F11-CBA9-BA66-FF34-312B4C5C81E9}"/>
                </a:ext>
              </a:extLst>
            </p:cNvPr>
            <p:cNvSpPr/>
            <p:nvPr/>
          </p:nvSpPr>
          <p:spPr>
            <a:xfrm>
              <a:off x="375766" y="2504856"/>
              <a:ext cx="949691" cy="36728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rgbClr val="E4002C"/>
                  </a:solidFill>
                  <a:latin typeface="Calibri"/>
                  <a:ea typeface="+mn-ea"/>
                  <a:cs typeface="+mn-cs"/>
                </a:defRPr>
              </a:lvl1pPr>
              <a:lvl2pPr marL="457200" algn="l" defTabSz="457200" rtl="0" eaLnBrk="1" latinLnBrk="0" hangingPunct="1">
                <a:defRPr sz="1800" kern="1200">
                  <a:solidFill>
                    <a:srgbClr val="E4002C"/>
                  </a:solidFill>
                  <a:latin typeface="Calibri"/>
                  <a:ea typeface="+mn-ea"/>
                  <a:cs typeface="+mn-cs"/>
                </a:defRPr>
              </a:lvl2pPr>
              <a:lvl3pPr marL="914400" algn="l" defTabSz="457200" rtl="0" eaLnBrk="1" latinLnBrk="0" hangingPunct="1">
                <a:defRPr sz="1800" kern="1200">
                  <a:solidFill>
                    <a:srgbClr val="E4002C"/>
                  </a:solidFill>
                  <a:latin typeface="Calibri"/>
                  <a:ea typeface="+mn-ea"/>
                  <a:cs typeface="+mn-cs"/>
                </a:defRPr>
              </a:lvl3pPr>
              <a:lvl4pPr marL="1371600" algn="l" defTabSz="457200" rtl="0" eaLnBrk="1" latinLnBrk="0" hangingPunct="1">
                <a:defRPr sz="1800" kern="1200">
                  <a:solidFill>
                    <a:srgbClr val="E4002C"/>
                  </a:solidFill>
                  <a:latin typeface="Calibri"/>
                  <a:ea typeface="+mn-ea"/>
                  <a:cs typeface="+mn-cs"/>
                </a:defRPr>
              </a:lvl4pPr>
              <a:lvl5pPr marL="1828800" algn="l" defTabSz="457200" rtl="0" eaLnBrk="1" latinLnBrk="0" hangingPunct="1">
                <a:defRPr sz="1800" kern="1200">
                  <a:solidFill>
                    <a:srgbClr val="E4002C"/>
                  </a:solidFill>
                  <a:latin typeface="Calibri"/>
                  <a:ea typeface="+mn-ea"/>
                  <a:cs typeface="+mn-cs"/>
                </a:defRPr>
              </a:lvl5pPr>
              <a:lvl6pPr marL="2286000" algn="l" defTabSz="457200" rtl="0" eaLnBrk="1" latinLnBrk="0" hangingPunct="1">
                <a:defRPr sz="1800" kern="1200">
                  <a:solidFill>
                    <a:srgbClr val="E4002C"/>
                  </a:solidFill>
                  <a:latin typeface="Calibri"/>
                  <a:ea typeface="+mn-ea"/>
                  <a:cs typeface="+mn-cs"/>
                </a:defRPr>
              </a:lvl6pPr>
              <a:lvl7pPr marL="2743200" algn="l" defTabSz="457200" rtl="0" eaLnBrk="1" latinLnBrk="0" hangingPunct="1">
                <a:defRPr sz="1800" kern="1200">
                  <a:solidFill>
                    <a:srgbClr val="E4002C"/>
                  </a:solidFill>
                  <a:latin typeface="Calibri"/>
                  <a:ea typeface="+mn-ea"/>
                  <a:cs typeface="+mn-cs"/>
                </a:defRPr>
              </a:lvl7pPr>
              <a:lvl8pPr marL="3200400" algn="l" defTabSz="457200" rtl="0" eaLnBrk="1" latinLnBrk="0" hangingPunct="1">
                <a:defRPr sz="1800" kern="1200">
                  <a:solidFill>
                    <a:srgbClr val="E4002C"/>
                  </a:solidFill>
                  <a:latin typeface="Calibri"/>
                  <a:ea typeface="+mn-ea"/>
                  <a:cs typeface="+mn-cs"/>
                </a:defRPr>
              </a:lvl8pPr>
              <a:lvl9pPr marL="3657600" algn="l" defTabSz="457200" rtl="0" eaLnBrk="1" latinLnBrk="0" hangingPunct="1">
                <a:defRPr sz="1800" kern="1200">
                  <a:solidFill>
                    <a:srgbClr val="E4002C"/>
                  </a:solidFill>
                  <a:latin typeface="Calibri"/>
                  <a:ea typeface="+mn-ea"/>
                  <a:cs typeface="+mn-cs"/>
                </a:defRPr>
              </a:lvl9pPr>
            </a:lstStyle>
            <a:p>
              <a:pPr algn="ctr"/>
              <a:r>
                <a:rPr lang="fr-FR">
                  <a:solidFill>
                    <a:schemeClr val="bg2"/>
                  </a:solidFill>
                </a:rPr>
                <a:t>408€ </a:t>
              </a:r>
            </a:p>
          </p:txBody>
        </p:sp>
        <p:sp>
          <p:nvSpPr>
            <p:cNvPr id="1065" name="Rectangle 1064">
              <a:extLst>
                <a:ext uri="{FF2B5EF4-FFF2-40B4-BE49-F238E27FC236}">
                  <a16:creationId xmlns:a16="http://schemas.microsoft.com/office/drawing/2014/main" id="{02F5C6FA-40DA-79E8-5A71-35EDFD6D0E8C}"/>
                </a:ext>
              </a:extLst>
            </p:cNvPr>
            <p:cNvSpPr/>
            <p:nvPr/>
          </p:nvSpPr>
          <p:spPr>
            <a:xfrm>
              <a:off x="2502558" y="2347797"/>
              <a:ext cx="1396692" cy="36728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rgbClr val="E4002C"/>
                  </a:solidFill>
                  <a:latin typeface="Calibri"/>
                  <a:ea typeface="+mn-ea"/>
                  <a:cs typeface="+mn-cs"/>
                </a:defRPr>
              </a:lvl1pPr>
              <a:lvl2pPr marL="457200" algn="l" defTabSz="457200" rtl="0" eaLnBrk="1" latinLnBrk="0" hangingPunct="1">
                <a:defRPr sz="1800" kern="1200">
                  <a:solidFill>
                    <a:srgbClr val="E4002C"/>
                  </a:solidFill>
                  <a:latin typeface="Calibri"/>
                  <a:ea typeface="+mn-ea"/>
                  <a:cs typeface="+mn-cs"/>
                </a:defRPr>
              </a:lvl2pPr>
              <a:lvl3pPr marL="914400" algn="l" defTabSz="457200" rtl="0" eaLnBrk="1" latinLnBrk="0" hangingPunct="1">
                <a:defRPr sz="1800" kern="1200">
                  <a:solidFill>
                    <a:srgbClr val="E4002C"/>
                  </a:solidFill>
                  <a:latin typeface="Calibri"/>
                  <a:ea typeface="+mn-ea"/>
                  <a:cs typeface="+mn-cs"/>
                </a:defRPr>
              </a:lvl3pPr>
              <a:lvl4pPr marL="1371600" algn="l" defTabSz="457200" rtl="0" eaLnBrk="1" latinLnBrk="0" hangingPunct="1">
                <a:defRPr sz="1800" kern="1200">
                  <a:solidFill>
                    <a:srgbClr val="E4002C"/>
                  </a:solidFill>
                  <a:latin typeface="Calibri"/>
                  <a:ea typeface="+mn-ea"/>
                  <a:cs typeface="+mn-cs"/>
                </a:defRPr>
              </a:lvl4pPr>
              <a:lvl5pPr marL="1828800" algn="l" defTabSz="457200" rtl="0" eaLnBrk="1" latinLnBrk="0" hangingPunct="1">
                <a:defRPr sz="1800" kern="1200">
                  <a:solidFill>
                    <a:srgbClr val="E4002C"/>
                  </a:solidFill>
                  <a:latin typeface="Calibri"/>
                  <a:ea typeface="+mn-ea"/>
                  <a:cs typeface="+mn-cs"/>
                </a:defRPr>
              </a:lvl5pPr>
              <a:lvl6pPr marL="2286000" algn="l" defTabSz="457200" rtl="0" eaLnBrk="1" latinLnBrk="0" hangingPunct="1">
                <a:defRPr sz="1800" kern="1200">
                  <a:solidFill>
                    <a:srgbClr val="E4002C"/>
                  </a:solidFill>
                  <a:latin typeface="Calibri"/>
                  <a:ea typeface="+mn-ea"/>
                  <a:cs typeface="+mn-cs"/>
                </a:defRPr>
              </a:lvl6pPr>
              <a:lvl7pPr marL="2743200" algn="l" defTabSz="457200" rtl="0" eaLnBrk="1" latinLnBrk="0" hangingPunct="1">
                <a:defRPr sz="1800" kern="1200">
                  <a:solidFill>
                    <a:srgbClr val="E4002C"/>
                  </a:solidFill>
                  <a:latin typeface="Calibri"/>
                  <a:ea typeface="+mn-ea"/>
                  <a:cs typeface="+mn-cs"/>
                </a:defRPr>
              </a:lvl7pPr>
              <a:lvl8pPr marL="3200400" algn="l" defTabSz="457200" rtl="0" eaLnBrk="1" latinLnBrk="0" hangingPunct="1">
                <a:defRPr sz="1800" kern="1200">
                  <a:solidFill>
                    <a:srgbClr val="E4002C"/>
                  </a:solidFill>
                  <a:latin typeface="Calibri"/>
                  <a:ea typeface="+mn-ea"/>
                  <a:cs typeface="+mn-cs"/>
                </a:defRPr>
              </a:lvl8pPr>
              <a:lvl9pPr marL="3657600" algn="l" defTabSz="457200" rtl="0" eaLnBrk="1" latinLnBrk="0" hangingPunct="1">
                <a:defRPr sz="1800" kern="1200">
                  <a:solidFill>
                    <a:srgbClr val="E4002C"/>
                  </a:solidFill>
                  <a:latin typeface="Calibri"/>
                  <a:ea typeface="+mn-ea"/>
                  <a:cs typeface="+mn-cs"/>
                </a:defRPr>
              </a:lvl9pPr>
            </a:lstStyle>
            <a:p>
              <a:pPr algn="ctr"/>
              <a:r>
                <a:rPr lang="fr-FR">
                  <a:solidFill>
                    <a:schemeClr val="bg2"/>
                  </a:solidFill>
                </a:rPr>
                <a:t>Isère</a:t>
              </a:r>
            </a:p>
          </p:txBody>
        </p:sp>
        <p:sp>
          <p:nvSpPr>
            <p:cNvPr id="1066" name="Rectangle 1065">
              <a:extLst>
                <a:ext uri="{FF2B5EF4-FFF2-40B4-BE49-F238E27FC236}">
                  <a16:creationId xmlns:a16="http://schemas.microsoft.com/office/drawing/2014/main" id="{0E280F8E-0B4E-87D3-9FAA-65F882CDDC3A}"/>
                </a:ext>
              </a:extLst>
            </p:cNvPr>
            <p:cNvSpPr/>
            <p:nvPr/>
          </p:nvSpPr>
          <p:spPr>
            <a:xfrm>
              <a:off x="2734842" y="2661234"/>
              <a:ext cx="949691" cy="36728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rgbClr val="E4002C"/>
                  </a:solidFill>
                  <a:latin typeface="Calibri"/>
                  <a:ea typeface="+mn-ea"/>
                  <a:cs typeface="+mn-cs"/>
                </a:defRPr>
              </a:lvl1pPr>
              <a:lvl2pPr marL="457200" algn="l" defTabSz="457200" rtl="0" eaLnBrk="1" latinLnBrk="0" hangingPunct="1">
                <a:defRPr sz="1800" kern="1200">
                  <a:solidFill>
                    <a:srgbClr val="E4002C"/>
                  </a:solidFill>
                  <a:latin typeface="Calibri"/>
                  <a:ea typeface="+mn-ea"/>
                  <a:cs typeface="+mn-cs"/>
                </a:defRPr>
              </a:lvl2pPr>
              <a:lvl3pPr marL="914400" algn="l" defTabSz="457200" rtl="0" eaLnBrk="1" latinLnBrk="0" hangingPunct="1">
                <a:defRPr sz="1800" kern="1200">
                  <a:solidFill>
                    <a:srgbClr val="E4002C"/>
                  </a:solidFill>
                  <a:latin typeface="Calibri"/>
                  <a:ea typeface="+mn-ea"/>
                  <a:cs typeface="+mn-cs"/>
                </a:defRPr>
              </a:lvl3pPr>
              <a:lvl4pPr marL="1371600" algn="l" defTabSz="457200" rtl="0" eaLnBrk="1" latinLnBrk="0" hangingPunct="1">
                <a:defRPr sz="1800" kern="1200">
                  <a:solidFill>
                    <a:srgbClr val="E4002C"/>
                  </a:solidFill>
                  <a:latin typeface="Calibri"/>
                  <a:ea typeface="+mn-ea"/>
                  <a:cs typeface="+mn-cs"/>
                </a:defRPr>
              </a:lvl4pPr>
              <a:lvl5pPr marL="1828800" algn="l" defTabSz="457200" rtl="0" eaLnBrk="1" latinLnBrk="0" hangingPunct="1">
                <a:defRPr sz="1800" kern="1200">
                  <a:solidFill>
                    <a:srgbClr val="E4002C"/>
                  </a:solidFill>
                  <a:latin typeface="Calibri"/>
                  <a:ea typeface="+mn-ea"/>
                  <a:cs typeface="+mn-cs"/>
                </a:defRPr>
              </a:lvl5pPr>
              <a:lvl6pPr marL="2286000" algn="l" defTabSz="457200" rtl="0" eaLnBrk="1" latinLnBrk="0" hangingPunct="1">
                <a:defRPr sz="1800" kern="1200">
                  <a:solidFill>
                    <a:srgbClr val="E4002C"/>
                  </a:solidFill>
                  <a:latin typeface="Calibri"/>
                  <a:ea typeface="+mn-ea"/>
                  <a:cs typeface="+mn-cs"/>
                </a:defRPr>
              </a:lvl6pPr>
              <a:lvl7pPr marL="2743200" algn="l" defTabSz="457200" rtl="0" eaLnBrk="1" latinLnBrk="0" hangingPunct="1">
                <a:defRPr sz="1800" kern="1200">
                  <a:solidFill>
                    <a:srgbClr val="E4002C"/>
                  </a:solidFill>
                  <a:latin typeface="Calibri"/>
                  <a:ea typeface="+mn-ea"/>
                  <a:cs typeface="+mn-cs"/>
                </a:defRPr>
              </a:lvl7pPr>
              <a:lvl8pPr marL="3200400" algn="l" defTabSz="457200" rtl="0" eaLnBrk="1" latinLnBrk="0" hangingPunct="1">
                <a:defRPr sz="1800" kern="1200">
                  <a:solidFill>
                    <a:srgbClr val="E4002C"/>
                  </a:solidFill>
                  <a:latin typeface="Calibri"/>
                  <a:ea typeface="+mn-ea"/>
                  <a:cs typeface="+mn-cs"/>
                </a:defRPr>
              </a:lvl8pPr>
              <a:lvl9pPr marL="3657600" algn="l" defTabSz="457200" rtl="0" eaLnBrk="1" latinLnBrk="0" hangingPunct="1">
                <a:defRPr sz="1800" kern="1200">
                  <a:solidFill>
                    <a:srgbClr val="E4002C"/>
                  </a:solidFill>
                  <a:latin typeface="Calibri"/>
                  <a:ea typeface="+mn-ea"/>
                  <a:cs typeface="+mn-cs"/>
                </a:defRPr>
              </a:lvl9pPr>
            </a:lstStyle>
            <a:p>
              <a:pPr algn="ctr"/>
              <a:r>
                <a:rPr lang="fr-FR">
                  <a:solidFill>
                    <a:schemeClr val="bg2"/>
                  </a:solidFill>
                </a:rPr>
                <a:t>339€ </a:t>
              </a:r>
            </a:p>
          </p:txBody>
        </p:sp>
      </p:grpSp>
      <p:sp>
        <p:nvSpPr>
          <p:cNvPr id="4" name="ZoneTexte 3">
            <a:extLst>
              <a:ext uri="{FF2B5EF4-FFF2-40B4-BE49-F238E27FC236}">
                <a16:creationId xmlns:a16="http://schemas.microsoft.com/office/drawing/2014/main" id="{17148AC7-D165-ADAE-68F3-330E59E175F0}"/>
              </a:ext>
            </a:extLst>
          </p:cNvPr>
          <p:cNvSpPr txBox="1"/>
          <p:nvPr/>
        </p:nvSpPr>
        <p:spPr>
          <a:xfrm>
            <a:off x="4831338" y="809781"/>
            <a:ext cx="1064526"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fr-FR" sz="1400"/>
              <a:t>8 006</a:t>
            </a:r>
          </a:p>
        </p:txBody>
      </p:sp>
      <p:sp>
        <p:nvSpPr>
          <p:cNvPr id="9" name="ZoneTexte 8">
            <a:extLst>
              <a:ext uri="{FF2B5EF4-FFF2-40B4-BE49-F238E27FC236}">
                <a16:creationId xmlns:a16="http://schemas.microsoft.com/office/drawing/2014/main" id="{B26E9BD0-FDAC-7821-8E72-79D88EBCAA16}"/>
              </a:ext>
            </a:extLst>
          </p:cNvPr>
          <p:cNvSpPr txBox="1"/>
          <p:nvPr/>
        </p:nvSpPr>
        <p:spPr>
          <a:xfrm>
            <a:off x="4849595" y="1054699"/>
            <a:ext cx="1064526"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fr-FR" sz="1400">
                <a:solidFill>
                  <a:schemeClr val="bg1"/>
                </a:solidFill>
              </a:rPr>
              <a:t>110 €</a:t>
            </a:r>
          </a:p>
        </p:txBody>
      </p:sp>
      <p:sp>
        <p:nvSpPr>
          <p:cNvPr id="10" name="ZoneTexte 9">
            <a:extLst>
              <a:ext uri="{FF2B5EF4-FFF2-40B4-BE49-F238E27FC236}">
                <a16:creationId xmlns:a16="http://schemas.microsoft.com/office/drawing/2014/main" id="{1ED57742-9C27-6BC9-DD7C-1EA20BE4C7F4}"/>
              </a:ext>
            </a:extLst>
          </p:cNvPr>
          <p:cNvSpPr txBox="1"/>
          <p:nvPr/>
        </p:nvSpPr>
        <p:spPr>
          <a:xfrm>
            <a:off x="4752711" y="1699161"/>
            <a:ext cx="1064526"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fr-FR" sz="1400"/>
              <a:t>72 780</a:t>
            </a:r>
          </a:p>
        </p:txBody>
      </p:sp>
      <p:sp>
        <p:nvSpPr>
          <p:cNvPr id="11" name="ZoneTexte 10">
            <a:extLst>
              <a:ext uri="{FF2B5EF4-FFF2-40B4-BE49-F238E27FC236}">
                <a16:creationId xmlns:a16="http://schemas.microsoft.com/office/drawing/2014/main" id="{4F433976-A805-4F6C-81AD-F6BBDAFCADCA}"/>
              </a:ext>
            </a:extLst>
          </p:cNvPr>
          <p:cNvSpPr txBox="1"/>
          <p:nvPr/>
        </p:nvSpPr>
        <p:spPr>
          <a:xfrm>
            <a:off x="4831338" y="1930417"/>
            <a:ext cx="1064526"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fr-FR" sz="1400">
                <a:solidFill>
                  <a:schemeClr val="bg1"/>
                </a:solidFill>
              </a:rPr>
              <a:t>408 €</a:t>
            </a:r>
          </a:p>
        </p:txBody>
      </p:sp>
      <p:sp>
        <p:nvSpPr>
          <p:cNvPr id="12" name="ZoneTexte 11">
            <a:extLst>
              <a:ext uri="{FF2B5EF4-FFF2-40B4-BE49-F238E27FC236}">
                <a16:creationId xmlns:a16="http://schemas.microsoft.com/office/drawing/2014/main" id="{49851B16-7FCB-FE6B-80D1-6742763A95DD}"/>
              </a:ext>
            </a:extLst>
          </p:cNvPr>
          <p:cNvSpPr txBox="1"/>
          <p:nvPr/>
        </p:nvSpPr>
        <p:spPr>
          <a:xfrm>
            <a:off x="4317332" y="2652646"/>
            <a:ext cx="1064526"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fr-FR" sz="1400"/>
              <a:t>2 372</a:t>
            </a:r>
          </a:p>
        </p:txBody>
      </p:sp>
      <p:sp>
        <p:nvSpPr>
          <p:cNvPr id="13" name="ZoneTexte 12">
            <a:extLst>
              <a:ext uri="{FF2B5EF4-FFF2-40B4-BE49-F238E27FC236}">
                <a16:creationId xmlns:a16="http://schemas.microsoft.com/office/drawing/2014/main" id="{5250069C-7510-5AC4-B809-DCB3EA66A246}"/>
              </a:ext>
            </a:extLst>
          </p:cNvPr>
          <p:cNvSpPr txBox="1"/>
          <p:nvPr/>
        </p:nvSpPr>
        <p:spPr>
          <a:xfrm>
            <a:off x="4317332" y="2869713"/>
            <a:ext cx="1064526"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fr-FR" sz="1400">
                <a:solidFill>
                  <a:srgbClr val="FFFFFF"/>
                </a:solidFill>
              </a:rPr>
              <a:t>79 €</a:t>
            </a:r>
          </a:p>
        </p:txBody>
      </p:sp>
      <p:sp>
        <p:nvSpPr>
          <p:cNvPr id="14" name="ZoneTexte 13">
            <a:extLst>
              <a:ext uri="{FF2B5EF4-FFF2-40B4-BE49-F238E27FC236}">
                <a16:creationId xmlns:a16="http://schemas.microsoft.com/office/drawing/2014/main" id="{A75E251A-DD77-9CB5-A04C-1A465FD5F930}"/>
              </a:ext>
            </a:extLst>
          </p:cNvPr>
          <p:cNvSpPr txBox="1"/>
          <p:nvPr/>
        </p:nvSpPr>
        <p:spPr>
          <a:xfrm>
            <a:off x="5406680" y="2597530"/>
            <a:ext cx="1064526"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fr-FR" sz="1400"/>
              <a:t>3 802</a:t>
            </a:r>
          </a:p>
        </p:txBody>
      </p:sp>
      <p:sp>
        <p:nvSpPr>
          <p:cNvPr id="15" name="ZoneTexte 14">
            <a:extLst>
              <a:ext uri="{FF2B5EF4-FFF2-40B4-BE49-F238E27FC236}">
                <a16:creationId xmlns:a16="http://schemas.microsoft.com/office/drawing/2014/main" id="{38042F3A-517B-32C6-6ABF-B507BC635737}"/>
              </a:ext>
            </a:extLst>
          </p:cNvPr>
          <p:cNvSpPr txBox="1"/>
          <p:nvPr/>
        </p:nvSpPr>
        <p:spPr>
          <a:xfrm>
            <a:off x="5482325" y="2799636"/>
            <a:ext cx="1064526"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fr-FR" sz="1400">
                <a:solidFill>
                  <a:schemeClr val="bg1"/>
                </a:solidFill>
              </a:rPr>
              <a:t>74 €</a:t>
            </a:r>
          </a:p>
        </p:txBody>
      </p:sp>
      <p:sp>
        <p:nvSpPr>
          <p:cNvPr id="16" name="ZoneTexte 15">
            <a:extLst>
              <a:ext uri="{FF2B5EF4-FFF2-40B4-BE49-F238E27FC236}">
                <a16:creationId xmlns:a16="http://schemas.microsoft.com/office/drawing/2014/main" id="{3DEDB422-E9FF-F9E8-2398-EDBEB8C247A9}"/>
              </a:ext>
            </a:extLst>
          </p:cNvPr>
          <p:cNvSpPr txBox="1"/>
          <p:nvPr/>
        </p:nvSpPr>
        <p:spPr>
          <a:xfrm>
            <a:off x="6074894" y="3124223"/>
            <a:ext cx="1064526"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fr-FR" sz="1400"/>
              <a:t>3 777</a:t>
            </a:r>
          </a:p>
        </p:txBody>
      </p:sp>
      <p:sp>
        <p:nvSpPr>
          <p:cNvPr id="17" name="ZoneTexte 16">
            <a:extLst>
              <a:ext uri="{FF2B5EF4-FFF2-40B4-BE49-F238E27FC236}">
                <a16:creationId xmlns:a16="http://schemas.microsoft.com/office/drawing/2014/main" id="{0269A688-DCCC-65E3-E237-559E8EF19D6A}"/>
              </a:ext>
            </a:extLst>
          </p:cNvPr>
          <p:cNvSpPr txBox="1"/>
          <p:nvPr/>
        </p:nvSpPr>
        <p:spPr>
          <a:xfrm>
            <a:off x="6112523" y="3341078"/>
            <a:ext cx="1064526"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fr-FR" sz="1400">
                <a:solidFill>
                  <a:schemeClr val="bg1"/>
                </a:solidFill>
              </a:rPr>
              <a:t>58 €</a:t>
            </a:r>
          </a:p>
        </p:txBody>
      </p:sp>
      <p:sp>
        <p:nvSpPr>
          <p:cNvPr id="18" name="ZoneTexte 17">
            <a:extLst>
              <a:ext uri="{FF2B5EF4-FFF2-40B4-BE49-F238E27FC236}">
                <a16:creationId xmlns:a16="http://schemas.microsoft.com/office/drawing/2014/main" id="{7CE86451-2A6D-4B9C-FB92-5623EFDD33E5}"/>
              </a:ext>
            </a:extLst>
          </p:cNvPr>
          <p:cNvSpPr txBox="1"/>
          <p:nvPr/>
        </p:nvSpPr>
        <p:spPr>
          <a:xfrm>
            <a:off x="6769290" y="3191013"/>
            <a:ext cx="1064526"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fr-FR" sz="1400"/>
              <a:t>28 503</a:t>
            </a:r>
          </a:p>
        </p:txBody>
      </p:sp>
      <p:sp>
        <p:nvSpPr>
          <p:cNvPr id="19" name="ZoneTexte 18">
            <a:extLst>
              <a:ext uri="{FF2B5EF4-FFF2-40B4-BE49-F238E27FC236}">
                <a16:creationId xmlns:a16="http://schemas.microsoft.com/office/drawing/2014/main" id="{3AD5CEC3-8604-FBB7-038F-447B52CF0967}"/>
              </a:ext>
            </a:extLst>
          </p:cNvPr>
          <p:cNvSpPr txBox="1"/>
          <p:nvPr/>
        </p:nvSpPr>
        <p:spPr>
          <a:xfrm>
            <a:off x="6813247" y="3438921"/>
            <a:ext cx="1064526"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fr-FR" sz="1400">
                <a:solidFill>
                  <a:srgbClr val="FFFFFF"/>
                </a:solidFill>
              </a:rPr>
              <a:t>179 €</a:t>
            </a:r>
          </a:p>
        </p:txBody>
      </p:sp>
      <p:sp>
        <p:nvSpPr>
          <p:cNvPr id="21" name="ZoneTexte 20">
            <a:extLst>
              <a:ext uri="{FF2B5EF4-FFF2-40B4-BE49-F238E27FC236}">
                <a16:creationId xmlns:a16="http://schemas.microsoft.com/office/drawing/2014/main" id="{A53CAEEA-28BE-6460-5B9F-FB898EEA833A}"/>
              </a:ext>
            </a:extLst>
          </p:cNvPr>
          <p:cNvSpPr txBox="1"/>
          <p:nvPr/>
        </p:nvSpPr>
        <p:spPr>
          <a:xfrm>
            <a:off x="5691780" y="1659911"/>
            <a:ext cx="1064526"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fr-FR" sz="1400"/>
              <a:t>62 781</a:t>
            </a:r>
          </a:p>
        </p:txBody>
      </p:sp>
      <p:sp>
        <p:nvSpPr>
          <p:cNvPr id="22" name="ZoneTexte 21">
            <a:extLst>
              <a:ext uri="{FF2B5EF4-FFF2-40B4-BE49-F238E27FC236}">
                <a16:creationId xmlns:a16="http://schemas.microsoft.com/office/drawing/2014/main" id="{EBE6043C-0179-A2F8-5AD2-2035A7FD9B15}"/>
              </a:ext>
            </a:extLst>
          </p:cNvPr>
          <p:cNvSpPr txBox="1"/>
          <p:nvPr/>
        </p:nvSpPr>
        <p:spPr>
          <a:xfrm>
            <a:off x="5770407" y="1907819"/>
            <a:ext cx="1064526"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fr-FR" sz="1400">
                <a:solidFill>
                  <a:schemeClr val="bg1"/>
                </a:solidFill>
              </a:rPr>
              <a:t>315 €</a:t>
            </a:r>
          </a:p>
        </p:txBody>
      </p:sp>
      <p:sp>
        <p:nvSpPr>
          <p:cNvPr id="23" name="ZoneTexte 22">
            <a:extLst>
              <a:ext uri="{FF2B5EF4-FFF2-40B4-BE49-F238E27FC236}">
                <a16:creationId xmlns:a16="http://schemas.microsoft.com/office/drawing/2014/main" id="{B0D6734E-8329-B8A2-4937-2229191D28E8}"/>
              </a:ext>
            </a:extLst>
          </p:cNvPr>
          <p:cNvSpPr txBox="1"/>
          <p:nvPr/>
        </p:nvSpPr>
        <p:spPr>
          <a:xfrm>
            <a:off x="7083372" y="2439253"/>
            <a:ext cx="1064526"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fr-FR" sz="1400"/>
              <a:t>126 577</a:t>
            </a:r>
          </a:p>
        </p:txBody>
      </p:sp>
      <p:sp>
        <p:nvSpPr>
          <p:cNvPr id="24" name="ZoneTexte 23">
            <a:extLst>
              <a:ext uri="{FF2B5EF4-FFF2-40B4-BE49-F238E27FC236}">
                <a16:creationId xmlns:a16="http://schemas.microsoft.com/office/drawing/2014/main" id="{05319B37-85E2-34BD-857C-71DEE54FA0F4}"/>
              </a:ext>
            </a:extLst>
          </p:cNvPr>
          <p:cNvSpPr txBox="1"/>
          <p:nvPr/>
        </p:nvSpPr>
        <p:spPr>
          <a:xfrm>
            <a:off x="7277433" y="2659931"/>
            <a:ext cx="1064526"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fr-FR" sz="1400">
                <a:solidFill>
                  <a:schemeClr val="bg1"/>
                </a:solidFill>
              </a:rPr>
              <a:t>339 €</a:t>
            </a:r>
          </a:p>
        </p:txBody>
      </p:sp>
      <p:sp>
        <p:nvSpPr>
          <p:cNvPr id="26" name="ZoneTexte 25">
            <a:extLst>
              <a:ext uri="{FF2B5EF4-FFF2-40B4-BE49-F238E27FC236}">
                <a16:creationId xmlns:a16="http://schemas.microsoft.com/office/drawing/2014/main" id="{1578F95E-8753-1468-7974-C8E152922C33}"/>
              </a:ext>
            </a:extLst>
          </p:cNvPr>
          <p:cNvSpPr txBox="1"/>
          <p:nvPr/>
        </p:nvSpPr>
        <p:spPr>
          <a:xfrm>
            <a:off x="6145416" y="1519715"/>
            <a:ext cx="1064526"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fr-FR" sz="1400"/>
              <a:t>346 180</a:t>
            </a:r>
          </a:p>
        </p:txBody>
      </p:sp>
      <p:sp>
        <p:nvSpPr>
          <p:cNvPr id="28" name="ZoneTexte 27">
            <a:extLst>
              <a:ext uri="{FF2B5EF4-FFF2-40B4-BE49-F238E27FC236}">
                <a16:creationId xmlns:a16="http://schemas.microsoft.com/office/drawing/2014/main" id="{C85A6DC2-3BBA-4999-B7B8-74AD71A0D23C}"/>
              </a:ext>
            </a:extLst>
          </p:cNvPr>
          <p:cNvSpPr txBox="1"/>
          <p:nvPr/>
        </p:nvSpPr>
        <p:spPr>
          <a:xfrm>
            <a:off x="6309479" y="1768338"/>
            <a:ext cx="1064526"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fr-FR" sz="1400">
                <a:solidFill>
                  <a:schemeClr val="bg1"/>
                </a:solidFill>
              </a:rPr>
              <a:t>438 €</a:t>
            </a:r>
          </a:p>
        </p:txBody>
      </p:sp>
      <p:sp>
        <p:nvSpPr>
          <p:cNvPr id="29" name="ZoneTexte 28">
            <a:extLst>
              <a:ext uri="{FF2B5EF4-FFF2-40B4-BE49-F238E27FC236}">
                <a16:creationId xmlns:a16="http://schemas.microsoft.com/office/drawing/2014/main" id="{DE436DF3-601D-C19E-D99F-78CDBD166772}"/>
              </a:ext>
            </a:extLst>
          </p:cNvPr>
          <p:cNvSpPr txBox="1"/>
          <p:nvPr/>
        </p:nvSpPr>
        <p:spPr>
          <a:xfrm>
            <a:off x="6953486" y="1271964"/>
            <a:ext cx="1064526"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fr-FR" sz="1400"/>
              <a:t>9 706</a:t>
            </a:r>
          </a:p>
        </p:txBody>
      </p:sp>
      <p:sp>
        <p:nvSpPr>
          <p:cNvPr id="33" name="ZoneTexte 32">
            <a:extLst>
              <a:ext uri="{FF2B5EF4-FFF2-40B4-BE49-F238E27FC236}">
                <a16:creationId xmlns:a16="http://schemas.microsoft.com/office/drawing/2014/main" id="{5E81DB3E-40CA-773F-546A-46B504A241B0}"/>
              </a:ext>
            </a:extLst>
          </p:cNvPr>
          <p:cNvSpPr txBox="1"/>
          <p:nvPr/>
        </p:nvSpPr>
        <p:spPr>
          <a:xfrm>
            <a:off x="6953287" y="1511350"/>
            <a:ext cx="1064526"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fr-FR" sz="1400">
                <a:solidFill>
                  <a:schemeClr val="bg1"/>
                </a:solidFill>
              </a:rPr>
              <a:t>62 €</a:t>
            </a:r>
          </a:p>
        </p:txBody>
      </p:sp>
      <p:sp>
        <p:nvSpPr>
          <p:cNvPr id="34" name="ZoneTexte 33">
            <a:extLst>
              <a:ext uri="{FF2B5EF4-FFF2-40B4-BE49-F238E27FC236}">
                <a16:creationId xmlns:a16="http://schemas.microsoft.com/office/drawing/2014/main" id="{384C0816-B3F0-2DEB-E7A5-7929B832D843}"/>
              </a:ext>
            </a:extLst>
          </p:cNvPr>
          <p:cNvSpPr txBox="1"/>
          <p:nvPr/>
        </p:nvSpPr>
        <p:spPr>
          <a:xfrm>
            <a:off x="8044594" y="1316030"/>
            <a:ext cx="1064526"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fr-FR" sz="1400"/>
              <a:t>29 161</a:t>
            </a:r>
          </a:p>
        </p:txBody>
      </p:sp>
      <p:sp>
        <p:nvSpPr>
          <p:cNvPr id="35" name="ZoneTexte 34">
            <a:extLst>
              <a:ext uri="{FF2B5EF4-FFF2-40B4-BE49-F238E27FC236}">
                <a16:creationId xmlns:a16="http://schemas.microsoft.com/office/drawing/2014/main" id="{79EF20E5-57E0-343E-3E4E-D6501765327E}"/>
              </a:ext>
            </a:extLst>
          </p:cNvPr>
          <p:cNvSpPr txBox="1"/>
          <p:nvPr/>
        </p:nvSpPr>
        <p:spPr>
          <a:xfrm>
            <a:off x="8088997" y="1533823"/>
            <a:ext cx="1064526"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fr-FR" sz="1400">
                <a:solidFill>
                  <a:schemeClr val="bg1"/>
                </a:solidFill>
              </a:rPr>
              <a:t>127 €</a:t>
            </a:r>
          </a:p>
        </p:txBody>
      </p:sp>
      <p:sp>
        <p:nvSpPr>
          <p:cNvPr id="36" name="ZoneTexte 35">
            <a:extLst>
              <a:ext uri="{FF2B5EF4-FFF2-40B4-BE49-F238E27FC236}">
                <a16:creationId xmlns:a16="http://schemas.microsoft.com/office/drawing/2014/main" id="{D74D5D9D-EB7A-A279-62F5-AF22C6C8CB1D}"/>
              </a:ext>
            </a:extLst>
          </p:cNvPr>
          <p:cNvSpPr txBox="1"/>
          <p:nvPr/>
        </p:nvSpPr>
        <p:spPr>
          <a:xfrm>
            <a:off x="7961776" y="2119268"/>
            <a:ext cx="1064526"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fr-FR" sz="1400"/>
              <a:t>23 952</a:t>
            </a:r>
          </a:p>
        </p:txBody>
      </p:sp>
      <p:sp>
        <p:nvSpPr>
          <p:cNvPr id="37" name="ZoneTexte 36">
            <a:extLst>
              <a:ext uri="{FF2B5EF4-FFF2-40B4-BE49-F238E27FC236}">
                <a16:creationId xmlns:a16="http://schemas.microsoft.com/office/drawing/2014/main" id="{7A8D6393-9D24-DD82-0F24-44A5B71AF99F}"/>
              </a:ext>
            </a:extLst>
          </p:cNvPr>
          <p:cNvSpPr txBox="1"/>
          <p:nvPr/>
        </p:nvSpPr>
        <p:spPr>
          <a:xfrm>
            <a:off x="8147898" y="2352878"/>
            <a:ext cx="1064526"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fr-FR" sz="1400">
                <a:solidFill>
                  <a:schemeClr val="bg1"/>
                </a:solidFill>
              </a:rPr>
              <a:t>148 €</a:t>
            </a:r>
          </a:p>
        </p:txBody>
      </p:sp>
    </p:spTree>
    <p:extLst>
      <p:ext uri="{BB962C8B-B14F-4D97-AF65-F5344CB8AC3E}">
        <p14:creationId xmlns:p14="http://schemas.microsoft.com/office/powerpoint/2010/main" val="3145892087"/>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descr="Une image contenant capture d’écran, Rectangle, bleu, ligne&#10;&#10;Description générée automatiquement">
            <a:extLst>
              <a:ext uri="{FF2B5EF4-FFF2-40B4-BE49-F238E27FC236}">
                <a16:creationId xmlns:a16="http://schemas.microsoft.com/office/drawing/2014/main" id="{0F5E3043-168D-616C-8C04-704CE9047A5D}"/>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378" y="212"/>
            <a:ext cx="9143244" cy="5143075"/>
          </a:xfrm>
          <a:prstGeom prst="rect">
            <a:avLst/>
          </a:prstGeom>
        </p:spPr>
      </p:pic>
      <p:sp>
        <p:nvSpPr>
          <p:cNvPr id="6" name="ZoneTexte 5">
            <a:extLst>
              <a:ext uri="{FF2B5EF4-FFF2-40B4-BE49-F238E27FC236}">
                <a16:creationId xmlns:a16="http://schemas.microsoft.com/office/drawing/2014/main" id="{5FEB3F9E-8AAD-F9F4-D49F-0EFE2DAB04EA}"/>
              </a:ext>
            </a:extLst>
          </p:cNvPr>
          <p:cNvSpPr txBox="1"/>
          <p:nvPr/>
        </p:nvSpPr>
        <p:spPr>
          <a:xfrm>
            <a:off x="1157680" y="1837189"/>
            <a:ext cx="6903705" cy="830997"/>
          </a:xfrm>
          <a:prstGeom prst="rect">
            <a:avLst/>
          </a:prstGeom>
          <a:noFill/>
        </p:spPr>
        <p:txBody>
          <a:bodyPr wrap="square" rtlCol="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fr-FR" sz="4950">
                <a:solidFill>
                  <a:srgbClr val="2F2483"/>
                </a:solidFill>
                <a:latin typeface="Barlow Condensed ExtraBold" panose="00000906000000000000" pitchFamily="2" charset="0"/>
              </a:rPr>
              <a:t>LOI DE FINANCES POUR 2024</a:t>
            </a:r>
          </a:p>
        </p:txBody>
      </p:sp>
      <p:sp>
        <p:nvSpPr>
          <p:cNvPr id="2" name="ZoneTexte 1">
            <a:extLst>
              <a:ext uri="{FF2B5EF4-FFF2-40B4-BE49-F238E27FC236}">
                <a16:creationId xmlns:a16="http://schemas.microsoft.com/office/drawing/2014/main" id="{125AD406-08D1-7CF6-6583-885AEBEFC243}"/>
              </a:ext>
            </a:extLst>
          </p:cNvPr>
          <p:cNvSpPr txBox="1"/>
          <p:nvPr/>
        </p:nvSpPr>
        <p:spPr>
          <a:xfrm>
            <a:off x="1157680" y="2571749"/>
            <a:ext cx="6101449" cy="438581"/>
          </a:xfrm>
          <a:prstGeom prst="rect">
            <a:avLst/>
          </a:prstGeom>
          <a:noFill/>
        </p:spPr>
        <p:txBody>
          <a:bodyPr wrap="square" rtlCol="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fr-FR" sz="2400">
                <a:solidFill>
                  <a:srgbClr val="2F2483"/>
                </a:solidFill>
                <a:latin typeface="Barlow Condensed" pitchFamily="2" charset="77"/>
              </a:rPr>
              <a:t>Principales dispositions concernant les dirigeants</a:t>
            </a:r>
          </a:p>
        </p:txBody>
      </p:sp>
    </p:spTree>
    <p:extLst>
      <p:ext uri="{BB962C8B-B14F-4D97-AF65-F5344CB8AC3E}">
        <p14:creationId xmlns:p14="http://schemas.microsoft.com/office/powerpoint/2010/main" val="646465386"/>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capture d’écran, ligne, conception&#10;&#10;Description générée automatiquement">
            <a:extLst>
              <a:ext uri="{FF2B5EF4-FFF2-40B4-BE49-F238E27FC236}">
                <a16:creationId xmlns:a16="http://schemas.microsoft.com/office/drawing/2014/main" id="{3EBC6028-0E08-F8F7-A73E-03ABEA3F1394}"/>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378" y="212"/>
            <a:ext cx="9143244" cy="5143075"/>
          </a:xfrm>
          <a:prstGeom prst="rect">
            <a:avLst/>
          </a:prstGeom>
        </p:spPr>
      </p:pic>
      <p:sp>
        <p:nvSpPr>
          <p:cNvPr id="7" name="Rectangle 6">
            <a:extLst>
              <a:ext uri="{FF2B5EF4-FFF2-40B4-BE49-F238E27FC236}">
                <a16:creationId xmlns:a16="http://schemas.microsoft.com/office/drawing/2014/main" id="{406BB909-E674-7CF3-117E-EEB1FAAD7044}"/>
              </a:ext>
            </a:extLst>
          </p:cNvPr>
          <p:cNvSpPr/>
          <p:nvPr/>
        </p:nvSpPr>
        <p:spPr>
          <a:xfrm>
            <a:off x="3638952" y="3241759"/>
            <a:ext cx="584734" cy="6497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685800" rtl="0" eaLnBrk="1" latinLnBrk="0" hangingPunct="1">
              <a:defRPr sz="1350" kern="1200">
                <a:solidFill>
                  <a:srgbClr val="FFFFFF"/>
                </a:solidFill>
                <a:latin typeface="Calibri"/>
                <a:ea typeface="+mn-ea"/>
                <a:cs typeface="+mn-cs"/>
              </a:defRPr>
            </a:lvl1pPr>
            <a:lvl2pPr marL="342900" algn="l" defTabSz="685800" rtl="0" eaLnBrk="1" latinLnBrk="0" hangingPunct="1">
              <a:defRPr sz="1350" kern="1200">
                <a:solidFill>
                  <a:srgbClr val="FFFFFF"/>
                </a:solidFill>
                <a:latin typeface="Calibri"/>
                <a:ea typeface="+mn-ea"/>
                <a:cs typeface="+mn-cs"/>
              </a:defRPr>
            </a:lvl2pPr>
            <a:lvl3pPr marL="685800" algn="l" defTabSz="685800" rtl="0" eaLnBrk="1" latinLnBrk="0" hangingPunct="1">
              <a:defRPr sz="1350" kern="1200">
                <a:solidFill>
                  <a:srgbClr val="FFFFFF"/>
                </a:solidFill>
                <a:latin typeface="Calibri"/>
                <a:ea typeface="+mn-ea"/>
                <a:cs typeface="+mn-cs"/>
              </a:defRPr>
            </a:lvl3pPr>
            <a:lvl4pPr marL="1028700" algn="l" defTabSz="685800" rtl="0" eaLnBrk="1" latinLnBrk="0" hangingPunct="1">
              <a:defRPr sz="1350" kern="1200">
                <a:solidFill>
                  <a:srgbClr val="FFFFFF"/>
                </a:solidFill>
                <a:latin typeface="Calibri"/>
                <a:ea typeface="+mn-ea"/>
                <a:cs typeface="+mn-cs"/>
              </a:defRPr>
            </a:lvl4pPr>
            <a:lvl5pPr marL="1371600" algn="l" defTabSz="685800" rtl="0" eaLnBrk="1" latinLnBrk="0" hangingPunct="1">
              <a:defRPr sz="1350" kern="1200">
                <a:solidFill>
                  <a:srgbClr val="FFFFFF"/>
                </a:solidFill>
                <a:latin typeface="Calibri"/>
                <a:ea typeface="+mn-ea"/>
                <a:cs typeface="+mn-cs"/>
              </a:defRPr>
            </a:lvl5pPr>
            <a:lvl6pPr marL="1714500" algn="l" defTabSz="685800" rtl="0" eaLnBrk="1" latinLnBrk="0" hangingPunct="1">
              <a:defRPr sz="1350" kern="1200">
                <a:solidFill>
                  <a:srgbClr val="FFFFFF"/>
                </a:solidFill>
                <a:latin typeface="Calibri"/>
                <a:ea typeface="+mn-ea"/>
                <a:cs typeface="+mn-cs"/>
              </a:defRPr>
            </a:lvl6pPr>
            <a:lvl7pPr marL="2057400" algn="l" defTabSz="685800" rtl="0" eaLnBrk="1" latinLnBrk="0" hangingPunct="1">
              <a:defRPr sz="1350" kern="1200">
                <a:solidFill>
                  <a:srgbClr val="FFFFFF"/>
                </a:solidFill>
                <a:latin typeface="Calibri"/>
                <a:ea typeface="+mn-ea"/>
                <a:cs typeface="+mn-cs"/>
              </a:defRPr>
            </a:lvl7pPr>
            <a:lvl8pPr marL="2400300" algn="l" defTabSz="685800" rtl="0" eaLnBrk="1" latinLnBrk="0" hangingPunct="1">
              <a:defRPr sz="1350" kern="1200">
                <a:solidFill>
                  <a:srgbClr val="FFFFFF"/>
                </a:solidFill>
                <a:latin typeface="Calibri"/>
                <a:ea typeface="+mn-ea"/>
                <a:cs typeface="+mn-cs"/>
              </a:defRPr>
            </a:lvl8pPr>
            <a:lvl9pPr marL="2743200" algn="l" defTabSz="685800" rtl="0" eaLnBrk="1" latinLnBrk="0" hangingPunct="1">
              <a:defRPr sz="1350" kern="1200">
                <a:solidFill>
                  <a:srgbClr val="FFFFFF"/>
                </a:solidFill>
                <a:latin typeface="Calibri"/>
                <a:ea typeface="+mn-ea"/>
                <a:cs typeface="+mn-cs"/>
              </a:defRPr>
            </a:lvl9pPr>
          </a:lstStyle>
          <a:p>
            <a:pPr algn="ctr"/>
            <a:endParaRPr lang="fr-FR" sz="1012"/>
          </a:p>
        </p:txBody>
      </p:sp>
      <p:sp>
        <p:nvSpPr>
          <p:cNvPr id="12" name="ZoneTexte 11">
            <a:extLst>
              <a:ext uri="{FF2B5EF4-FFF2-40B4-BE49-F238E27FC236}">
                <a16:creationId xmlns:a16="http://schemas.microsoft.com/office/drawing/2014/main" id="{0FE86B7E-7F11-4772-6647-A3AADA993564}"/>
              </a:ext>
            </a:extLst>
          </p:cNvPr>
          <p:cNvSpPr txBox="1"/>
          <p:nvPr/>
        </p:nvSpPr>
        <p:spPr>
          <a:xfrm>
            <a:off x="2431984" y="1298836"/>
            <a:ext cx="4672461" cy="1292662"/>
          </a:xfrm>
          <a:prstGeom prst="rect">
            <a:avLst/>
          </a:prstGeom>
          <a:noFill/>
        </p:spPr>
        <p:txBody>
          <a:bodyPr wrap="square" lIns="68580" tIns="34290" rIns="68580" bIns="34290" rtlCol="0" anchor="t">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fr-FR" sz="3000" b="1">
              <a:solidFill>
                <a:srgbClr val="2F2483"/>
              </a:solidFill>
              <a:latin typeface="Barlow" panose="00000500000000000000" pitchFamily="2" charset="0"/>
            </a:endParaRPr>
          </a:p>
          <a:p>
            <a:r>
              <a:rPr lang="fr-FR" sz="2550" b="1">
                <a:solidFill>
                  <a:srgbClr val="2F2483"/>
                </a:solidFill>
                <a:latin typeface="Barlow" panose="00000500000000000000" pitchFamily="2" charset="0"/>
              </a:rPr>
              <a:t>Laurent JOUISSE</a:t>
            </a:r>
          </a:p>
          <a:p>
            <a:endParaRPr lang="en-US" sz="2400">
              <a:solidFill>
                <a:srgbClr val="2F2483"/>
              </a:solidFill>
              <a:latin typeface="Barlow"/>
            </a:endParaRPr>
          </a:p>
        </p:txBody>
      </p:sp>
      <p:cxnSp>
        <p:nvCxnSpPr>
          <p:cNvPr id="13" name="Connecteur droit 12">
            <a:extLst>
              <a:ext uri="{FF2B5EF4-FFF2-40B4-BE49-F238E27FC236}">
                <a16:creationId xmlns:a16="http://schemas.microsoft.com/office/drawing/2014/main" id="{7451E4E0-6BE6-C62B-C91E-3FF75AE96510}"/>
              </a:ext>
            </a:extLst>
          </p:cNvPr>
          <p:cNvCxnSpPr/>
          <p:nvPr/>
        </p:nvCxnSpPr>
        <p:spPr>
          <a:xfrm flipH="1">
            <a:off x="2289847" y="1706099"/>
            <a:ext cx="0" cy="1770797"/>
          </a:xfrm>
          <a:prstGeom prst="line">
            <a:avLst/>
          </a:prstGeom>
          <a:ln w="28575">
            <a:solidFill>
              <a:srgbClr val="0BB3CD"/>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A4F4BF84-FA85-A528-879C-85D63942AD99}"/>
              </a:ext>
            </a:extLst>
          </p:cNvPr>
          <p:cNvPicPr>
            <a:picLocks noChangeAspect="1"/>
          </p:cNvPicPr>
          <p:nvPr/>
        </p:nvPicPr>
        <p:blipFill>
          <a:blip r:embed="rId3"/>
          <a:stretch>
            <a:fillRect/>
          </a:stretch>
        </p:blipFill>
        <p:spPr>
          <a:xfrm>
            <a:off x="168061" y="4153160"/>
            <a:ext cx="3564731" cy="842962"/>
          </a:xfrm>
          <a:prstGeom prst="rect">
            <a:avLst/>
          </a:prstGeom>
        </p:spPr>
      </p:pic>
      <p:sp>
        <p:nvSpPr>
          <p:cNvPr id="2" name="ZoneTexte 1">
            <a:extLst>
              <a:ext uri="{FF2B5EF4-FFF2-40B4-BE49-F238E27FC236}">
                <a16:creationId xmlns:a16="http://schemas.microsoft.com/office/drawing/2014/main" id="{3C1974E3-7A9B-D71D-6F27-BF78FFD9E6F6}"/>
              </a:ext>
            </a:extLst>
          </p:cNvPr>
          <p:cNvSpPr txBox="1"/>
          <p:nvPr/>
        </p:nvSpPr>
        <p:spPr>
          <a:xfrm>
            <a:off x="2431985" y="1871585"/>
            <a:ext cx="5262316" cy="1292662"/>
          </a:xfrm>
          <a:prstGeom prst="rect">
            <a:avLst/>
          </a:prstGeom>
          <a:noFill/>
        </p:spPr>
        <p:txBody>
          <a:bodyPr wrap="square" lIns="68580" tIns="34290" rIns="68580" bIns="34290" rtlCol="0" anchor="t">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fr-FR" sz="3000" b="1">
              <a:solidFill>
                <a:srgbClr val="2F2483"/>
              </a:solidFill>
              <a:latin typeface="Barlow" panose="00000500000000000000" pitchFamily="2" charset="0"/>
            </a:endParaRPr>
          </a:p>
          <a:p>
            <a:r>
              <a:rPr lang="fr-FR" sz="2550" b="1">
                <a:solidFill>
                  <a:srgbClr val="2F2483"/>
                </a:solidFill>
                <a:latin typeface="Barlow" panose="00000500000000000000" pitchFamily="2" charset="0"/>
              </a:rPr>
              <a:t>Nadine MANUEL-BAUSSAND</a:t>
            </a:r>
          </a:p>
          <a:p>
            <a:endParaRPr lang="en-US" sz="2400">
              <a:solidFill>
                <a:srgbClr val="2F2483"/>
              </a:solidFill>
              <a:latin typeface="Barlow"/>
            </a:endParaRPr>
          </a:p>
        </p:txBody>
      </p:sp>
      <p:sp>
        <p:nvSpPr>
          <p:cNvPr id="5" name="ZoneTexte 4">
            <a:extLst>
              <a:ext uri="{FF2B5EF4-FFF2-40B4-BE49-F238E27FC236}">
                <a16:creationId xmlns:a16="http://schemas.microsoft.com/office/drawing/2014/main" id="{EC329B60-0B3C-9241-D887-53DF1611E6C6}"/>
              </a:ext>
            </a:extLst>
          </p:cNvPr>
          <p:cNvSpPr txBox="1"/>
          <p:nvPr/>
        </p:nvSpPr>
        <p:spPr>
          <a:xfrm>
            <a:off x="2431985" y="2448263"/>
            <a:ext cx="5262316" cy="1292662"/>
          </a:xfrm>
          <a:prstGeom prst="rect">
            <a:avLst/>
          </a:prstGeom>
          <a:noFill/>
        </p:spPr>
        <p:txBody>
          <a:bodyPr wrap="square" lIns="68580" tIns="34290" rIns="68580" bIns="34290" rtlCol="0" anchor="t">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fr-FR" sz="3000" b="1">
              <a:solidFill>
                <a:srgbClr val="2F2483"/>
              </a:solidFill>
              <a:latin typeface="Barlow" panose="00000500000000000000" pitchFamily="2" charset="0"/>
            </a:endParaRPr>
          </a:p>
          <a:p>
            <a:r>
              <a:rPr lang="fr-FR" sz="2550" b="1">
                <a:solidFill>
                  <a:srgbClr val="2F2483"/>
                </a:solidFill>
                <a:latin typeface="Barlow" panose="00000500000000000000" pitchFamily="2" charset="0"/>
              </a:rPr>
              <a:t>Benoît GARRIGOS</a:t>
            </a:r>
          </a:p>
          <a:p>
            <a:r>
              <a:rPr lang="en-US" sz="2400">
                <a:solidFill>
                  <a:srgbClr val="2F2483"/>
                </a:solidFill>
                <a:latin typeface="Barlow"/>
              </a:rPr>
              <a:t> </a:t>
            </a:r>
            <a:endParaRPr lang="fr-FR" sz="2700" b="1">
              <a:solidFill>
                <a:srgbClr val="2F2483"/>
              </a:solidFill>
              <a:latin typeface="Barlow"/>
            </a:endParaRPr>
          </a:p>
        </p:txBody>
      </p:sp>
      <p:sp>
        <p:nvSpPr>
          <p:cNvPr id="10" name="ZoneTexte 9">
            <a:extLst>
              <a:ext uri="{FF2B5EF4-FFF2-40B4-BE49-F238E27FC236}">
                <a16:creationId xmlns:a16="http://schemas.microsoft.com/office/drawing/2014/main" id="{3FE6D97D-1BFF-648C-D179-0724CA0772AB}"/>
              </a:ext>
            </a:extLst>
          </p:cNvPr>
          <p:cNvSpPr txBox="1"/>
          <p:nvPr/>
        </p:nvSpPr>
        <p:spPr>
          <a:xfrm>
            <a:off x="2039555" y="863131"/>
            <a:ext cx="5341188" cy="577081"/>
          </a:xfrm>
          <a:prstGeom prst="rect">
            <a:avLst/>
          </a:prstGeom>
          <a:noFill/>
        </p:spPr>
        <p:txBody>
          <a:bodyPr wrap="square">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fr-FR" sz="3300" b="1">
                <a:solidFill>
                  <a:srgbClr val="2F2483"/>
                </a:solidFill>
                <a:latin typeface="Barlow" panose="00000500000000000000" pitchFamily="2" charset="0"/>
              </a:rPr>
              <a:t>HYPERIA BANQUE PRIVEE</a:t>
            </a:r>
          </a:p>
        </p:txBody>
      </p:sp>
    </p:spTree>
    <p:extLst>
      <p:ext uri="{BB962C8B-B14F-4D97-AF65-F5344CB8AC3E}">
        <p14:creationId xmlns:p14="http://schemas.microsoft.com/office/powerpoint/2010/main" val="4076113422"/>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Une image contenant capture d’écran, ligne&#10;&#10;Description générée automatiquement">
            <a:extLst>
              <a:ext uri="{FF2B5EF4-FFF2-40B4-BE49-F238E27FC236}">
                <a16:creationId xmlns:a16="http://schemas.microsoft.com/office/drawing/2014/main" id="{DA64839C-9D9C-46E2-931C-49C9D83F3A19}"/>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378" y="212"/>
            <a:ext cx="9143244" cy="5143075"/>
          </a:xfrm>
          <a:prstGeom prst="rect">
            <a:avLst/>
          </a:prstGeom>
        </p:spPr>
      </p:pic>
      <p:sp>
        <p:nvSpPr>
          <p:cNvPr id="8" name="ZoneTexte 7">
            <a:extLst>
              <a:ext uri="{FF2B5EF4-FFF2-40B4-BE49-F238E27FC236}">
                <a16:creationId xmlns:a16="http://schemas.microsoft.com/office/drawing/2014/main" id="{858DA999-9723-DD66-0E79-44896DA4DE5F}"/>
              </a:ext>
            </a:extLst>
          </p:cNvPr>
          <p:cNvSpPr txBox="1"/>
          <p:nvPr/>
        </p:nvSpPr>
        <p:spPr>
          <a:xfrm>
            <a:off x="351065" y="620522"/>
            <a:ext cx="8311243" cy="3554819"/>
          </a:xfrm>
          <a:prstGeom prst="rect">
            <a:avLst/>
          </a:prstGeom>
          <a:noFill/>
        </p:spPr>
        <p:txBody>
          <a:bodyPr wrap="square" rtlCol="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just">
              <a:lnSpc>
                <a:spcPct val="120000"/>
              </a:lnSpc>
            </a:pPr>
            <a:r>
              <a:rPr lang="fr-FR" sz="1200" b="1">
                <a:solidFill>
                  <a:srgbClr val="2F2483"/>
                </a:solidFill>
                <a:latin typeface="Barlow" panose="00000500000000000000" pitchFamily="2" charset="0"/>
              </a:rPr>
              <a:t>À l'issue du recours au "49-3" certaines mesures phares adoptées par l’Assemblée Nationale n'ont pas été retenues, notamment :</a:t>
            </a:r>
          </a:p>
          <a:p>
            <a:pPr algn="just">
              <a:lnSpc>
                <a:spcPct val="120000"/>
              </a:lnSpc>
            </a:pPr>
            <a:endParaRPr lang="fr-FR" sz="1200" b="0">
              <a:solidFill>
                <a:srgbClr val="2F2483"/>
              </a:solidFill>
              <a:latin typeface="Barlow" panose="00000500000000000000" pitchFamily="2" charset="0"/>
            </a:endParaRPr>
          </a:p>
          <a:p>
            <a:pPr marL="198835" algn="just">
              <a:lnSpc>
                <a:spcPct val="120000"/>
              </a:lnSpc>
              <a:buClrTx/>
            </a:pPr>
            <a:r>
              <a:rPr lang="fr-FR" sz="1200">
                <a:solidFill>
                  <a:srgbClr val="2F2483"/>
                </a:solidFill>
                <a:latin typeface="Barlow" panose="00000500000000000000" pitchFamily="2" charset="0"/>
                <a:sym typeface="Wingdings" panose="05000000000000000000" pitchFamily="2" charset="2"/>
              </a:rPr>
              <a:t> </a:t>
            </a:r>
            <a:r>
              <a:rPr lang="fr-FR" sz="1200" b="0">
                <a:solidFill>
                  <a:srgbClr val="2F2483"/>
                </a:solidFill>
                <a:latin typeface="Barlow" panose="00000500000000000000" pitchFamily="2" charset="0"/>
              </a:rPr>
              <a:t>prendre en compte </a:t>
            </a:r>
            <a:r>
              <a:rPr lang="fr-FR" sz="1200" b="1">
                <a:solidFill>
                  <a:srgbClr val="2F2483"/>
                </a:solidFill>
                <a:latin typeface="Barlow" panose="00000500000000000000" pitchFamily="2" charset="0"/>
              </a:rPr>
              <a:t>l’amortissement dans le calcul de la plus-value immobilière des loueurs en meublé non professionnels</a:t>
            </a:r>
            <a:r>
              <a:rPr lang="fr-FR" sz="1200" b="0">
                <a:solidFill>
                  <a:srgbClr val="2F2483"/>
                </a:solidFill>
                <a:latin typeface="Barlow" panose="00000500000000000000" pitchFamily="2" charset="0"/>
              </a:rPr>
              <a:t> (LMNP) et meublés de tourisme (et donc reprendre l'amortissement déduit au moment de la vente) ;</a:t>
            </a:r>
          </a:p>
          <a:p>
            <a:pPr marL="198835" algn="just">
              <a:lnSpc>
                <a:spcPct val="120000"/>
              </a:lnSpc>
              <a:buClrTx/>
            </a:pPr>
            <a:r>
              <a:rPr lang="fr-FR" sz="1200">
                <a:solidFill>
                  <a:srgbClr val="2F2483"/>
                </a:solidFill>
                <a:latin typeface="Barlow" panose="00000500000000000000" pitchFamily="2" charset="0"/>
                <a:sym typeface="Wingdings" panose="05000000000000000000" pitchFamily="2" charset="2"/>
              </a:rPr>
              <a:t> </a:t>
            </a:r>
            <a:r>
              <a:rPr lang="fr-FR" sz="1200" b="1">
                <a:solidFill>
                  <a:srgbClr val="2F2483"/>
                </a:solidFill>
                <a:latin typeface="Barlow" panose="00000500000000000000" pitchFamily="2" charset="0"/>
              </a:rPr>
              <a:t>indexer le barème de l’IR de manière différenciée </a:t>
            </a:r>
            <a:r>
              <a:rPr lang="fr-FR" sz="1200" b="0">
                <a:solidFill>
                  <a:srgbClr val="2F2483"/>
                </a:solidFill>
                <a:latin typeface="Barlow" panose="00000500000000000000" pitchFamily="2" charset="0"/>
              </a:rPr>
              <a:t>selon les tranches ;</a:t>
            </a:r>
          </a:p>
          <a:p>
            <a:pPr marL="198835" algn="just">
              <a:lnSpc>
                <a:spcPct val="120000"/>
              </a:lnSpc>
              <a:buClrTx/>
            </a:pPr>
            <a:r>
              <a:rPr lang="fr-FR" sz="1200">
                <a:solidFill>
                  <a:srgbClr val="2F2483"/>
                </a:solidFill>
                <a:latin typeface="Barlow" panose="00000500000000000000" pitchFamily="2" charset="0"/>
                <a:sym typeface="Wingdings" panose="05000000000000000000" pitchFamily="2" charset="2"/>
              </a:rPr>
              <a:t> </a:t>
            </a:r>
            <a:r>
              <a:rPr lang="fr-FR" sz="1200" b="1">
                <a:solidFill>
                  <a:srgbClr val="2F2483"/>
                </a:solidFill>
                <a:latin typeface="Barlow" panose="00000500000000000000" pitchFamily="2" charset="0"/>
              </a:rPr>
              <a:t>fin du dispositif Dutreil au 31 décembre 2026 </a:t>
            </a:r>
            <a:r>
              <a:rPr lang="fr-FR" sz="1200" b="0">
                <a:solidFill>
                  <a:srgbClr val="2F2483"/>
                </a:solidFill>
                <a:latin typeface="Barlow" panose="00000500000000000000" pitchFamily="2" charset="0"/>
              </a:rPr>
              <a:t>(sa prolongation est conditionnée à son évaluation prouvant son efficacité) ;</a:t>
            </a:r>
          </a:p>
          <a:p>
            <a:pPr marL="198835" algn="just">
              <a:lnSpc>
                <a:spcPct val="120000"/>
              </a:lnSpc>
              <a:buClrTx/>
            </a:pPr>
            <a:r>
              <a:rPr lang="fr-FR" sz="1200">
                <a:solidFill>
                  <a:srgbClr val="2F2483"/>
                </a:solidFill>
                <a:latin typeface="Barlow" panose="00000500000000000000" pitchFamily="2" charset="0"/>
                <a:sym typeface="Wingdings" panose="05000000000000000000" pitchFamily="2" charset="2"/>
              </a:rPr>
              <a:t> </a:t>
            </a:r>
            <a:r>
              <a:rPr lang="fr-FR" sz="1200" b="0">
                <a:solidFill>
                  <a:srgbClr val="2F2483"/>
                </a:solidFill>
                <a:latin typeface="Barlow" panose="00000500000000000000" pitchFamily="2" charset="0"/>
              </a:rPr>
              <a:t>création </a:t>
            </a:r>
            <a:r>
              <a:rPr lang="fr-FR" sz="1200">
                <a:solidFill>
                  <a:srgbClr val="2F2483"/>
                </a:solidFill>
                <a:latin typeface="Barlow" panose="00000500000000000000" pitchFamily="2" charset="0"/>
              </a:rPr>
              <a:t>du statut de l’investisseur immobilier </a:t>
            </a:r>
            <a:r>
              <a:rPr lang="fr-FR" sz="1200" b="0">
                <a:solidFill>
                  <a:srgbClr val="2F2483"/>
                </a:solidFill>
                <a:latin typeface="Barlow" panose="00000500000000000000" pitchFamily="2" charset="0"/>
              </a:rPr>
              <a:t>afin d'appliquer le </a:t>
            </a:r>
            <a:r>
              <a:rPr lang="fr-FR" sz="1200" b="1">
                <a:solidFill>
                  <a:srgbClr val="2F2483"/>
                </a:solidFill>
                <a:latin typeface="Barlow" panose="00000500000000000000" pitchFamily="2" charset="0"/>
              </a:rPr>
              <a:t>PFU sur les revenus fonciers </a:t>
            </a:r>
            <a:r>
              <a:rPr lang="fr-FR" sz="1200" b="0">
                <a:solidFill>
                  <a:srgbClr val="2F2483"/>
                </a:solidFill>
                <a:latin typeface="Barlow" panose="00000500000000000000" pitchFamily="2" charset="0"/>
              </a:rPr>
              <a:t>en contrepartie d’un engagement de location du bien pendant au moins 1 an, du respect des encadrements de loyer et un bien ayant un DPE minium au D ;</a:t>
            </a:r>
          </a:p>
          <a:p>
            <a:pPr marL="198835" algn="just">
              <a:lnSpc>
                <a:spcPct val="120000"/>
              </a:lnSpc>
              <a:buClrTx/>
            </a:pPr>
            <a:r>
              <a:rPr lang="fr-FR" sz="1200">
                <a:solidFill>
                  <a:srgbClr val="2F2483"/>
                </a:solidFill>
                <a:latin typeface="Barlow" panose="00000500000000000000" pitchFamily="2" charset="0"/>
                <a:sym typeface="Wingdings" panose="05000000000000000000" pitchFamily="2" charset="2"/>
              </a:rPr>
              <a:t> </a:t>
            </a:r>
            <a:r>
              <a:rPr lang="fr-FR" sz="1200" b="0">
                <a:solidFill>
                  <a:srgbClr val="2F2483"/>
                </a:solidFill>
                <a:latin typeface="Barlow" panose="00000500000000000000" pitchFamily="2" charset="0"/>
              </a:rPr>
              <a:t>création </a:t>
            </a:r>
            <a:r>
              <a:rPr lang="fr-FR" sz="1200">
                <a:solidFill>
                  <a:srgbClr val="2F2483"/>
                </a:solidFill>
                <a:latin typeface="Barlow" panose="00000500000000000000" pitchFamily="2" charset="0"/>
              </a:rPr>
              <a:t>d’un </a:t>
            </a:r>
            <a:r>
              <a:rPr lang="fr-FR" sz="1200" b="1">
                <a:solidFill>
                  <a:srgbClr val="2F2483"/>
                </a:solidFill>
                <a:latin typeface="Barlow" panose="00000500000000000000" pitchFamily="2" charset="0"/>
              </a:rPr>
              <a:t>PFU majoré de 5 points </a:t>
            </a:r>
            <a:r>
              <a:rPr lang="fr-FR" sz="1200" b="0">
                <a:solidFill>
                  <a:srgbClr val="2F2483"/>
                </a:solidFill>
                <a:latin typeface="Barlow" panose="00000500000000000000" pitchFamily="2" charset="0"/>
              </a:rPr>
              <a:t>(donc PFU à 35 % dont 17,2 de prélèvements sociaux) pour les revenus distribués par les grandes entreprises et dépassants de 20 % la moyenne des revenus distribués de ces entreprises entre 2017 et 2021 ;</a:t>
            </a:r>
          </a:p>
          <a:p>
            <a:pPr marL="198835" algn="just">
              <a:lnSpc>
                <a:spcPct val="120000"/>
              </a:lnSpc>
              <a:buClrTx/>
            </a:pPr>
            <a:r>
              <a:rPr lang="fr-FR" sz="1200">
                <a:solidFill>
                  <a:srgbClr val="2F2483"/>
                </a:solidFill>
                <a:latin typeface="Barlow" panose="00000500000000000000" pitchFamily="2" charset="0"/>
                <a:sym typeface="Wingdings" panose="05000000000000000000" pitchFamily="2" charset="2"/>
              </a:rPr>
              <a:t> </a:t>
            </a:r>
            <a:r>
              <a:rPr lang="fr-FR" sz="1200" b="0">
                <a:solidFill>
                  <a:srgbClr val="2F2483"/>
                </a:solidFill>
                <a:latin typeface="Barlow" panose="00000500000000000000" pitchFamily="2" charset="0"/>
              </a:rPr>
              <a:t>rétablir le régime d’avant 2019 de </a:t>
            </a:r>
            <a:r>
              <a:rPr lang="fr-FR" sz="1200" b="1">
                <a:solidFill>
                  <a:srgbClr val="2F2483"/>
                </a:solidFill>
                <a:latin typeface="Barlow" panose="00000500000000000000" pitchFamily="2" charset="0"/>
              </a:rPr>
              <a:t>l’Exit tax.</a:t>
            </a:r>
          </a:p>
          <a:p>
            <a:pPr algn="l"/>
            <a:endParaRPr lang="en-US" sz="1050">
              <a:solidFill>
                <a:srgbClr val="2F2483"/>
              </a:solidFill>
              <a:latin typeface="Barlow" panose="00000500000000000000" pitchFamily="2" charset="0"/>
            </a:endParaRPr>
          </a:p>
        </p:txBody>
      </p:sp>
      <p:sp>
        <p:nvSpPr>
          <p:cNvPr id="4" name="ZoneTexte 3">
            <a:extLst>
              <a:ext uri="{FF2B5EF4-FFF2-40B4-BE49-F238E27FC236}">
                <a16:creationId xmlns:a16="http://schemas.microsoft.com/office/drawing/2014/main" id="{4B2C98A9-80B1-8AD8-937A-1046B8A20DBC}"/>
              </a:ext>
            </a:extLst>
          </p:cNvPr>
          <p:cNvSpPr txBox="1"/>
          <p:nvPr/>
        </p:nvSpPr>
        <p:spPr>
          <a:xfrm>
            <a:off x="76447" y="114160"/>
            <a:ext cx="1690581" cy="392415"/>
          </a:xfrm>
          <a:prstGeom prst="rect">
            <a:avLst/>
          </a:prstGeom>
          <a:noFill/>
        </p:spPr>
        <p:txBody>
          <a:bodyPr wrap="square" rtlCol="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fr-FR" sz="2100">
                <a:solidFill>
                  <a:schemeClr val="bg1"/>
                </a:solidFill>
                <a:highlight>
                  <a:srgbClr val="F9B000"/>
                </a:highlight>
                <a:latin typeface="Barlow Condensed ExtraBold" panose="00000906000000000000" pitchFamily="2" charset="0"/>
              </a:rPr>
              <a:t>Préambule</a:t>
            </a:r>
            <a:endParaRPr lang="fr-FR" sz="3000">
              <a:solidFill>
                <a:schemeClr val="bg1"/>
              </a:solidFill>
              <a:latin typeface="Barlow Condensed ExtraBold" panose="00000906000000000000" pitchFamily="2" charset="0"/>
            </a:endParaRPr>
          </a:p>
        </p:txBody>
      </p:sp>
    </p:spTree>
    <p:extLst>
      <p:ext uri="{BB962C8B-B14F-4D97-AF65-F5344CB8AC3E}">
        <p14:creationId xmlns:p14="http://schemas.microsoft.com/office/powerpoint/2010/main" val="3119919970"/>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capture d’écran, ligne, conception&#10;&#10;Description générée automatiquement">
            <a:extLst>
              <a:ext uri="{FF2B5EF4-FFF2-40B4-BE49-F238E27FC236}">
                <a16:creationId xmlns:a16="http://schemas.microsoft.com/office/drawing/2014/main" id="{3EBC6028-0E08-F8F7-A73E-03ABEA3F1394}"/>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378" y="212"/>
            <a:ext cx="9143244" cy="5143075"/>
          </a:xfrm>
          <a:prstGeom prst="rect">
            <a:avLst/>
          </a:prstGeom>
        </p:spPr>
      </p:pic>
      <p:sp>
        <p:nvSpPr>
          <p:cNvPr id="7" name="Rectangle 6">
            <a:extLst>
              <a:ext uri="{FF2B5EF4-FFF2-40B4-BE49-F238E27FC236}">
                <a16:creationId xmlns:a16="http://schemas.microsoft.com/office/drawing/2014/main" id="{406BB909-E674-7CF3-117E-EEB1FAAD7044}"/>
              </a:ext>
            </a:extLst>
          </p:cNvPr>
          <p:cNvSpPr/>
          <p:nvPr/>
        </p:nvSpPr>
        <p:spPr>
          <a:xfrm>
            <a:off x="3638952" y="3241759"/>
            <a:ext cx="584734" cy="6497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685800" rtl="0" eaLnBrk="1" latinLnBrk="0" hangingPunct="1">
              <a:defRPr sz="1350" kern="1200">
                <a:solidFill>
                  <a:srgbClr val="FFFFFF"/>
                </a:solidFill>
                <a:latin typeface="Calibri"/>
                <a:ea typeface="+mn-ea"/>
                <a:cs typeface="+mn-cs"/>
              </a:defRPr>
            </a:lvl1pPr>
            <a:lvl2pPr marL="342900" algn="l" defTabSz="685800" rtl="0" eaLnBrk="1" latinLnBrk="0" hangingPunct="1">
              <a:defRPr sz="1350" kern="1200">
                <a:solidFill>
                  <a:srgbClr val="FFFFFF"/>
                </a:solidFill>
                <a:latin typeface="Calibri"/>
                <a:ea typeface="+mn-ea"/>
                <a:cs typeface="+mn-cs"/>
              </a:defRPr>
            </a:lvl2pPr>
            <a:lvl3pPr marL="685800" algn="l" defTabSz="685800" rtl="0" eaLnBrk="1" latinLnBrk="0" hangingPunct="1">
              <a:defRPr sz="1350" kern="1200">
                <a:solidFill>
                  <a:srgbClr val="FFFFFF"/>
                </a:solidFill>
                <a:latin typeface="Calibri"/>
                <a:ea typeface="+mn-ea"/>
                <a:cs typeface="+mn-cs"/>
              </a:defRPr>
            </a:lvl3pPr>
            <a:lvl4pPr marL="1028700" algn="l" defTabSz="685800" rtl="0" eaLnBrk="1" latinLnBrk="0" hangingPunct="1">
              <a:defRPr sz="1350" kern="1200">
                <a:solidFill>
                  <a:srgbClr val="FFFFFF"/>
                </a:solidFill>
                <a:latin typeface="Calibri"/>
                <a:ea typeface="+mn-ea"/>
                <a:cs typeface="+mn-cs"/>
              </a:defRPr>
            </a:lvl4pPr>
            <a:lvl5pPr marL="1371600" algn="l" defTabSz="685800" rtl="0" eaLnBrk="1" latinLnBrk="0" hangingPunct="1">
              <a:defRPr sz="1350" kern="1200">
                <a:solidFill>
                  <a:srgbClr val="FFFFFF"/>
                </a:solidFill>
                <a:latin typeface="Calibri"/>
                <a:ea typeface="+mn-ea"/>
                <a:cs typeface="+mn-cs"/>
              </a:defRPr>
            </a:lvl5pPr>
            <a:lvl6pPr marL="1714500" algn="l" defTabSz="685800" rtl="0" eaLnBrk="1" latinLnBrk="0" hangingPunct="1">
              <a:defRPr sz="1350" kern="1200">
                <a:solidFill>
                  <a:srgbClr val="FFFFFF"/>
                </a:solidFill>
                <a:latin typeface="Calibri"/>
                <a:ea typeface="+mn-ea"/>
                <a:cs typeface="+mn-cs"/>
              </a:defRPr>
            </a:lvl6pPr>
            <a:lvl7pPr marL="2057400" algn="l" defTabSz="685800" rtl="0" eaLnBrk="1" latinLnBrk="0" hangingPunct="1">
              <a:defRPr sz="1350" kern="1200">
                <a:solidFill>
                  <a:srgbClr val="FFFFFF"/>
                </a:solidFill>
                <a:latin typeface="Calibri"/>
                <a:ea typeface="+mn-ea"/>
                <a:cs typeface="+mn-cs"/>
              </a:defRPr>
            </a:lvl7pPr>
            <a:lvl8pPr marL="2400300" algn="l" defTabSz="685800" rtl="0" eaLnBrk="1" latinLnBrk="0" hangingPunct="1">
              <a:defRPr sz="1350" kern="1200">
                <a:solidFill>
                  <a:srgbClr val="FFFFFF"/>
                </a:solidFill>
                <a:latin typeface="Calibri"/>
                <a:ea typeface="+mn-ea"/>
                <a:cs typeface="+mn-cs"/>
              </a:defRPr>
            </a:lvl8pPr>
            <a:lvl9pPr marL="2743200" algn="l" defTabSz="685800" rtl="0" eaLnBrk="1" latinLnBrk="0" hangingPunct="1">
              <a:defRPr sz="1350" kern="1200">
                <a:solidFill>
                  <a:srgbClr val="FFFFFF"/>
                </a:solidFill>
                <a:latin typeface="Calibri"/>
                <a:ea typeface="+mn-ea"/>
                <a:cs typeface="+mn-cs"/>
              </a:defRPr>
            </a:lvl9pPr>
          </a:lstStyle>
          <a:p>
            <a:pPr algn="ctr"/>
            <a:endParaRPr lang="fr-FR" sz="1012"/>
          </a:p>
        </p:txBody>
      </p:sp>
      <p:sp>
        <p:nvSpPr>
          <p:cNvPr id="12" name="ZoneTexte 11">
            <a:extLst>
              <a:ext uri="{FF2B5EF4-FFF2-40B4-BE49-F238E27FC236}">
                <a16:creationId xmlns:a16="http://schemas.microsoft.com/office/drawing/2014/main" id="{0FE86B7E-7F11-4772-6647-A3AADA993564}"/>
              </a:ext>
            </a:extLst>
          </p:cNvPr>
          <p:cNvSpPr txBox="1"/>
          <p:nvPr/>
        </p:nvSpPr>
        <p:spPr>
          <a:xfrm>
            <a:off x="232682" y="2153221"/>
            <a:ext cx="8678635" cy="1269578"/>
          </a:xfrm>
          <a:prstGeom prst="rect">
            <a:avLst/>
          </a:prstGeom>
          <a:noFill/>
        </p:spPr>
        <p:txBody>
          <a:bodyPr wrap="square" rtlCol="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fr-FR" sz="3000" b="1">
                <a:solidFill>
                  <a:srgbClr val="2F2483"/>
                </a:solidFill>
                <a:latin typeface="Barlow" panose="00000500000000000000" pitchFamily="2" charset="0"/>
              </a:rPr>
              <a:t>Loi de Finances pour 2024</a:t>
            </a:r>
          </a:p>
          <a:p>
            <a:r>
              <a:rPr lang="fr-FR" sz="2400">
                <a:solidFill>
                  <a:srgbClr val="2F2483"/>
                </a:solidFill>
                <a:latin typeface="Barlow" panose="00000500000000000000" pitchFamily="2" charset="0"/>
              </a:rPr>
              <a:t>Sélection des dispositions générales concernant les personnes physiques</a:t>
            </a:r>
          </a:p>
        </p:txBody>
      </p:sp>
    </p:spTree>
    <p:extLst>
      <p:ext uri="{BB962C8B-B14F-4D97-AF65-F5344CB8AC3E}">
        <p14:creationId xmlns:p14="http://schemas.microsoft.com/office/powerpoint/2010/main" val="2020872332"/>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capture d’écran, Graphique, graphisme, conception&#10;&#10;Description générée automatiquement">
            <a:extLst>
              <a:ext uri="{FF2B5EF4-FFF2-40B4-BE49-F238E27FC236}">
                <a16:creationId xmlns:a16="http://schemas.microsoft.com/office/drawing/2014/main" id="{5CD3964C-4D8E-270D-54E6-5FF89D9E3306}"/>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378" y="212"/>
            <a:ext cx="9143244" cy="5143075"/>
          </a:xfrm>
          <a:prstGeom prst="rect">
            <a:avLst/>
          </a:prstGeom>
        </p:spPr>
      </p:pic>
      <p:sp>
        <p:nvSpPr>
          <p:cNvPr id="3" name="Espace réservé de la date 1">
            <a:extLst>
              <a:ext uri="{FF2B5EF4-FFF2-40B4-BE49-F238E27FC236}">
                <a16:creationId xmlns:a16="http://schemas.microsoft.com/office/drawing/2014/main" id="{47C17C5A-F2F0-CCB9-9D0E-BD4DDCDD697E}"/>
              </a:ext>
            </a:extLst>
          </p:cNvPr>
          <p:cNvSpPr>
            <a:spLocks noGrp="1"/>
          </p:cNvSpPr>
          <p:nvPr>
            <p:ph type="dt" sz="half" idx="10"/>
          </p:nvPr>
        </p:nvSpPr>
        <p:spPr>
          <a:xfrm>
            <a:off x="215153" y="4767262"/>
            <a:ext cx="1510553" cy="273844"/>
          </a:xfrm>
        </p:spPr>
        <p:txBody>
          <a:bodyPr/>
          <a:lstStyle/>
          <a:p>
            <a:fld id="{0304C159-75DC-49E0-9C9A-EE2F48706F69}" type="datetime4">
              <a:rPr lang="fr-FR" smtClean="0"/>
              <a:t>8 février 2024</a:t>
            </a:fld>
            <a:endParaRPr lang="fr-FR"/>
          </a:p>
        </p:txBody>
      </p:sp>
      <p:sp>
        <p:nvSpPr>
          <p:cNvPr id="6" name="Espace réservé du numéro de diapositive 3">
            <a:extLst>
              <a:ext uri="{FF2B5EF4-FFF2-40B4-BE49-F238E27FC236}">
                <a16:creationId xmlns:a16="http://schemas.microsoft.com/office/drawing/2014/main" id="{C802817C-6334-D292-A7C0-3B7874CB8041}"/>
              </a:ext>
            </a:extLst>
          </p:cNvPr>
          <p:cNvSpPr>
            <a:spLocks noGrp="1"/>
          </p:cNvSpPr>
          <p:nvPr>
            <p:ph type="sldNum" sz="quarter" idx="12"/>
          </p:nvPr>
        </p:nvSpPr>
        <p:spPr>
          <a:xfrm>
            <a:off x="8743319" y="4799230"/>
            <a:ext cx="383876" cy="171450"/>
          </a:xfrm>
        </p:spPr>
        <p:txBody>
          <a:bodyPr/>
          <a:lstStyle/>
          <a:p>
            <a:fld id="{DADB589F-FF01-4CF2-B7C7-7296AC883C2A}" type="slidenum">
              <a:rPr lang="fr-FR" smtClean="0"/>
              <a:t>36</a:t>
            </a:fld>
            <a:endParaRPr lang="fr-FR"/>
          </a:p>
        </p:txBody>
      </p:sp>
      <p:graphicFrame>
        <p:nvGraphicFramePr>
          <p:cNvPr id="7" name="Espace réservé du contenu 4">
            <a:extLst>
              <a:ext uri="{FF2B5EF4-FFF2-40B4-BE49-F238E27FC236}">
                <a16:creationId xmlns:a16="http://schemas.microsoft.com/office/drawing/2014/main" id="{218691DD-354A-FE60-A010-88A8768B00E7}"/>
              </a:ext>
            </a:extLst>
          </p:cNvPr>
          <p:cNvGraphicFramePr>
            <a:graphicFrameLocks noGrp="1"/>
          </p:cNvGraphicFramePr>
          <p:nvPr>
            <p:extLst>
              <p:ext uri="{D42A27DB-BD31-4B8C-83A1-F6EECF244321}">
                <p14:modId xmlns:p14="http://schemas.microsoft.com/office/powerpoint/2010/main" val="2302410603"/>
              </p:ext>
            </p:extLst>
          </p:nvPr>
        </p:nvGraphicFramePr>
        <p:xfrm>
          <a:off x="1611261" y="1084217"/>
          <a:ext cx="5921478" cy="2336334"/>
        </p:xfrm>
        <a:graphic>
          <a:graphicData uri="http://schemas.openxmlformats.org/drawingml/2006/table">
            <a:tbl>
              <a:tblPr/>
              <a:tblGrid>
                <a:gridCol w="2960739">
                  <a:extLst>
                    <a:ext uri="{9D8B030D-6E8A-4147-A177-3AD203B41FA5}">
                      <a16:colId xmlns:a16="http://schemas.microsoft.com/office/drawing/2014/main" val="969036728"/>
                    </a:ext>
                  </a:extLst>
                </a:gridCol>
                <a:gridCol w="2960739">
                  <a:extLst>
                    <a:ext uri="{9D8B030D-6E8A-4147-A177-3AD203B41FA5}">
                      <a16:colId xmlns:a16="http://schemas.microsoft.com/office/drawing/2014/main" val="2795924302"/>
                    </a:ext>
                  </a:extLst>
                </a:gridCol>
              </a:tblGrid>
              <a:tr h="457393">
                <a:tc>
                  <a:txBody>
                    <a:bodyPr/>
                    <a:lstStyle/>
                    <a:p>
                      <a:pPr algn="ctr"/>
                      <a:r>
                        <a:rPr lang="fr-FR" sz="1350" b="0">
                          <a:solidFill>
                            <a:srgbClr val="2F2483"/>
                          </a:solidFill>
                          <a:effectLst/>
                          <a:latin typeface="Barlow" panose="00000500000000000000" pitchFamily="2" charset="0"/>
                        </a:rPr>
                        <a:t>Tranche</a:t>
                      </a:r>
                    </a:p>
                  </a:txBody>
                  <a:tcPr marL="68580" marR="68580" marT="34290" marB="34290" anchor="ctr">
                    <a:lnL w="9525" cap="flat" cmpd="sng" algn="ctr">
                      <a:solidFill>
                        <a:srgbClr val="D6D6D6"/>
                      </a:solidFill>
                      <a:prstDash val="solid"/>
                      <a:round/>
                      <a:headEnd type="none" w="med" len="med"/>
                      <a:tailEnd type="none" w="med" len="med"/>
                    </a:lnL>
                    <a:lnR w="9525" cap="flat" cmpd="sng" algn="ctr">
                      <a:solidFill>
                        <a:srgbClr val="D6D6D6"/>
                      </a:solidFill>
                      <a:prstDash val="solid"/>
                      <a:round/>
                      <a:headEnd type="none" w="med" len="med"/>
                      <a:tailEnd type="none" w="med" len="med"/>
                    </a:lnR>
                    <a:lnT w="9525" cap="flat" cmpd="sng" algn="ctr">
                      <a:solidFill>
                        <a:srgbClr val="D6D6D6"/>
                      </a:solidFill>
                      <a:prstDash val="solid"/>
                      <a:round/>
                      <a:headEnd type="none" w="med" len="med"/>
                      <a:tailEnd type="none" w="med" len="med"/>
                    </a:lnT>
                    <a:lnB w="9525" cap="flat" cmpd="sng" algn="ctr">
                      <a:solidFill>
                        <a:srgbClr val="D6D6D6"/>
                      </a:solidFill>
                      <a:prstDash val="solid"/>
                      <a:round/>
                      <a:headEnd type="none" w="med" len="med"/>
                      <a:tailEnd type="none" w="med" len="med"/>
                    </a:lnB>
                    <a:solidFill>
                      <a:srgbClr val="0BB3CD"/>
                    </a:solidFill>
                  </a:tcPr>
                </a:tc>
                <a:tc>
                  <a:txBody>
                    <a:bodyPr/>
                    <a:lstStyle/>
                    <a:p>
                      <a:pPr algn="ctr"/>
                      <a:r>
                        <a:rPr lang="fr-FR" sz="1350" b="0">
                          <a:solidFill>
                            <a:srgbClr val="2F2483"/>
                          </a:solidFill>
                          <a:effectLst/>
                          <a:latin typeface="Barlow" panose="00000500000000000000" pitchFamily="2" charset="0"/>
                        </a:rPr>
                        <a:t>Taux</a:t>
                      </a:r>
                    </a:p>
                  </a:txBody>
                  <a:tcPr marL="68580" marR="68580" marT="34290" marB="34290" anchor="ctr">
                    <a:lnL w="9525" cap="flat" cmpd="sng" algn="ctr">
                      <a:solidFill>
                        <a:srgbClr val="D6D6D6"/>
                      </a:solidFill>
                      <a:prstDash val="solid"/>
                      <a:round/>
                      <a:headEnd type="none" w="med" len="med"/>
                      <a:tailEnd type="none" w="med" len="med"/>
                    </a:lnL>
                    <a:lnR w="9525" cap="flat" cmpd="sng" algn="ctr">
                      <a:solidFill>
                        <a:srgbClr val="D6D6D6"/>
                      </a:solidFill>
                      <a:prstDash val="solid"/>
                      <a:round/>
                      <a:headEnd type="none" w="med" len="med"/>
                      <a:tailEnd type="none" w="med" len="med"/>
                    </a:lnR>
                    <a:lnT w="9525" cap="flat" cmpd="sng" algn="ctr">
                      <a:solidFill>
                        <a:srgbClr val="D6D6D6"/>
                      </a:solidFill>
                      <a:prstDash val="solid"/>
                      <a:round/>
                      <a:headEnd type="none" w="med" len="med"/>
                      <a:tailEnd type="none" w="med" len="med"/>
                    </a:lnT>
                    <a:lnB w="9525" cap="flat" cmpd="sng" algn="ctr">
                      <a:solidFill>
                        <a:srgbClr val="D6D6D6"/>
                      </a:solidFill>
                      <a:prstDash val="solid"/>
                      <a:round/>
                      <a:headEnd type="none" w="med" len="med"/>
                      <a:tailEnd type="none" w="med" len="med"/>
                    </a:lnB>
                    <a:solidFill>
                      <a:srgbClr val="0BB3CD"/>
                    </a:solidFill>
                  </a:tcPr>
                </a:tc>
                <a:extLst>
                  <a:ext uri="{0D108BD9-81ED-4DB2-BD59-A6C34878D82A}">
                    <a16:rowId xmlns:a16="http://schemas.microsoft.com/office/drawing/2014/main" val="1395219844"/>
                  </a:ext>
                </a:extLst>
              </a:tr>
              <a:tr h="376322">
                <a:tc>
                  <a:txBody>
                    <a:bodyPr/>
                    <a:lstStyle/>
                    <a:p>
                      <a:r>
                        <a:rPr lang="fr-FR" sz="1350">
                          <a:solidFill>
                            <a:srgbClr val="2F2483"/>
                          </a:solidFill>
                          <a:effectLst/>
                          <a:latin typeface="Barlow" panose="00000500000000000000" pitchFamily="2" charset="0"/>
                        </a:rPr>
                        <a:t>Jusqu’à 11 294 €</a:t>
                      </a:r>
                    </a:p>
                  </a:txBody>
                  <a:tcPr marL="68580" marR="68580" marT="34290" marB="34290" anchor="ctr">
                    <a:lnL w="9525" cap="flat" cmpd="sng" algn="ctr">
                      <a:solidFill>
                        <a:srgbClr val="D6D6D6"/>
                      </a:solidFill>
                      <a:prstDash val="solid"/>
                      <a:round/>
                      <a:headEnd type="none" w="med" len="med"/>
                      <a:tailEnd type="none" w="med" len="med"/>
                    </a:lnL>
                    <a:lnR w="9525" cap="flat" cmpd="sng" algn="ctr">
                      <a:solidFill>
                        <a:srgbClr val="D6D6D6"/>
                      </a:solidFill>
                      <a:prstDash val="solid"/>
                      <a:round/>
                      <a:headEnd type="none" w="med" len="med"/>
                      <a:tailEnd type="none" w="med" len="med"/>
                    </a:lnR>
                    <a:lnT w="9525" cap="flat" cmpd="sng" algn="ctr">
                      <a:solidFill>
                        <a:srgbClr val="D6D6D6"/>
                      </a:solidFill>
                      <a:prstDash val="solid"/>
                      <a:round/>
                      <a:headEnd type="none" w="med" len="med"/>
                      <a:tailEnd type="none" w="med" len="med"/>
                    </a:lnT>
                    <a:lnB w="9525" cap="flat" cmpd="sng" algn="ctr">
                      <a:solidFill>
                        <a:srgbClr val="D6D6D6"/>
                      </a:solidFill>
                      <a:prstDash val="solid"/>
                      <a:round/>
                      <a:headEnd type="none" w="med" len="med"/>
                      <a:tailEnd type="none" w="med" len="med"/>
                    </a:lnB>
                    <a:solidFill>
                      <a:srgbClr val="FFFFFF"/>
                    </a:solidFill>
                  </a:tcPr>
                </a:tc>
                <a:tc>
                  <a:txBody>
                    <a:bodyPr/>
                    <a:lstStyle/>
                    <a:p>
                      <a:pPr marL="66675" indent="0" algn="ctr"/>
                      <a:r>
                        <a:rPr lang="fr-FR" sz="1350">
                          <a:solidFill>
                            <a:srgbClr val="2F2483"/>
                          </a:solidFill>
                          <a:effectLst/>
                          <a:latin typeface="Barlow" panose="00000500000000000000" pitchFamily="2" charset="0"/>
                        </a:rPr>
                        <a:t>0</a:t>
                      </a:r>
                    </a:p>
                  </a:txBody>
                  <a:tcPr marL="68580" marR="68580" marT="34290" marB="34290" anchor="ctr">
                    <a:lnL w="9525" cap="flat" cmpd="sng" algn="ctr">
                      <a:solidFill>
                        <a:srgbClr val="D6D6D6"/>
                      </a:solidFill>
                      <a:prstDash val="solid"/>
                      <a:round/>
                      <a:headEnd type="none" w="med" len="med"/>
                      <a:tailEnd type="none" w="med" len="med"/>
                    </a:lnL>
                    <a:lnR w="9525" cap="flat" cmpd="sng" algn="ctr">
                      <a:solidFill>
                        <a:srgbClr val="D6D6D6"/>
                      </a:solidFill>
                      <a:prstDash val="solid"/>
                      <a:round/>
                      <a:headEnd type="none" w="med" len="med"/>
                      <a:tailEnd type="none" w="med" len="med"/>
                    </a:lnR>
                    <a:lnT w="9525" cap="flat" cmpd="sng" algn="ctr">
                      <a:solidFill>
                        <a:srgbClr val="D6D6D6"/>
                      </a:solidFill>
                      <a:prstDash val="solid"/>
                      <a:round/>
                      <a:headEnd type="none" w="med" len="med"/>
                      <a:tailEnd type="none" w="med" len="med"/>
                    </a:lnT>
                    <a:lnB w="9525" cap="flat" cmpd="sng" algn="ctr">
                      <a:solidFill>
                        <a:srgbClr val="D6D6D6"/>
                      </a:solidFill>
                      <a:prstDash val="solid"/>
                      <a:round/>
                      <a:headEnd type="none" w="med" len="med"/>
                      <a:tailEnd type="none" w="med" len="med"/>
                    </a:lnB>
                    <a:solidFill>
                      <a:srgbClr val="FFFFFF"/>
                    </a:solidFill>
                  </a:tcPr>
                </a:tc>
                <a:extLst>
                  <a:ext uri="{0D108BD9-81ED-4DB2-BD59-A6C34878D82A}">
                    <a16:rowId xmlns:a16="http://schemas.microsoft.com/office/drawing/2014/main" val="2861842986"/>
                  </a:ext>
                </a:extLst>
              </a:tr>
              <a:tr h="327405">
                <a:tc>
                  <a:txBody>
                    <a:bodyPr/>
                    <a:lstStyle/>
                    <a:p>
                      <a:r>
                        <a:rPr lang="fr-FR" sz="1350">
                          <a:solidFill>
                            <a:srgbClr val="2F2483"/>
                          </a:solidFill>
                          <a:effectLst/>
                          <a:latin typeface="Barlow" panose="00000500000000000000" pitchFamily="2" charset="0"/>
                        </a:rPr>
                        <a:t>De 11 295 € à 28 797 €</a:t>
                      </a:r>
                    </a:p>
                  </a:txBody>
                  <a:tcPr marL="68580" marR="68580" marT="34290" marB="34290" anchor="ctr">
                    <a:lnL w="9525" cap="flat" cmpd="sng" algn="ctr">
                      <a:solidFill>
                        <a:srgbClr val="D6D6D6"/>
                      </a:solidFill>
                      <a:prstDash val="solid"/>
                      <a:round/>
                      <a:headEnd type="none" w="med" len="med"/>
                      <a:tailEnd type="none" w="med" len="med"/>
                    </a:lnL>
                    <a:lnR w="9525" cap="flat" cmpd="sng" algn="ctr">
                      <a:solidFill>
                        <a:srgbClr val="D6D6D6"/>
                      </a:solidFill>
                      <a:prstDash val="solid"/>
                      <a:round/>
                      <a:headEnd type="none" w="med" len="med"/>
                      <a:tailEnd type="none" w="med" len="med"/>
                    </a:lnR>
                    <a:lnT w="9525" cap="flat" cmpd="sng" algn="ctr">
                      <a:solidFill>
                        <a:srgbClr val="D6D6D6"/>
                      </a:solidFill>
                      <a:prstDash val="solid"/>
                      <a:round/>
                      <a:headEnd type="none" w="med" len="med"/>
                      <a:tailEnd type="none" w="med" len="med"/>
                    </a:lnT>
                    <a:lnB w="9525" cap="flat" cmpd="sng" algn="ctr">
                      <a:solidFill>
                        <a:srgbClr val="D6D6D6"/>
                      </a:solidFill>
                      <a:prstDash val="solid"/>
                      <a:round/>
                      <a:headEnd type="none" w="med" len="med"/>
                      <a:tailEnd type="none" w="med" len="med"/>
                    </a:lnB>
                    <a:solidFill>
                      <a:srgbClr val="FFFFFF"/>
                    </a:solidFill>
                  </a:tcPr>
                </a:tc>
                <a:tc>
                  <a:txBody>
                    <a:bodyPr/>
                    <a:lstStyle/>
                    <a:p>
                      <a:pPr marL="265510" indent="0" algn="ctr"/>
                      <a:r>
                        <a:rPr lang="fr-FR" sz="1350">
                          <a:solidFill>
                            <a:srgbClr val="2F2483"/>
                          </a:solidFill>
                          <a:effectLst/>
                          <a:latin typeface="Barlow" panose="00000500000000000000" pitchFamily="2" charset="0"/>
                        </a:rPr>
                        <a:t>11 %</a:t>
                      </a:r>
                    </a:p>
                  </a:txBody>
                  <a:tcPr marL="68580" marR="68580" marT="34290" marB="34290" anchor="ctr">
                    <a:lnL w="9525" cap="flat" cmpd="sng" algn="ctr">
                      <a:solidFill>
                        <a:srgbClr val="D6D6D6"/>
                      </a:solidFill>
                      <a:prstDash val="solid"/>
                      <a:round/>
                      <a:headEnd type="none" w="med" len="med"/>
                      <a:tailEnd type="none" w="med" len="med"/>
                    </a:lnL>
                    <a:lnR w="9525" cap="flat" cmpd="sng" algn="ctr">
                      <a:solidFill>
                        <a:srgbClr val="D6D6D6"/>
                      </a:solidFill>
                      <a:prstDash val="solid"/>
                      <a:round/>
                      <a:headEnd type="none" w="med" len="med"/>
                      <a:tailEnd type="none" w="med" len="med"/>
                    </a:lnR>
                    <a:lnT w="9525" cap="flat" cmpd="sng" algn="ctr">
                      <a:solidFill>
                        <a:srgbClr val="D6D6D6"/>
                      </a:solidFill>
                      <a:prstDash val="solid"/>
                      <a:round/>
                      <a:headEnd type="none" w="med" len="med"/>
                      <a:tailEnd type="none" w="med" len="med"/>
                    </a:lnT>
                    <a:lnB w="9525" cap="flat" cmpd="sng" algn="ctr">
                      <a:solidFill>
                        <a:srgbClr val="D6D6D6"/>
                      </a:solidFill>
                      <a:prstDash val="solid"/>
                      <a:round/>
                      <a:headEnd type="none" w="med" len="med"/>
                      <a:tailEnd type="none" w="med" len="med"/>
                    </a:lnB>
                    <a:solidFill>
                      <a:srgbClr val="FFFFFF"/>
                    </a:solidFill>
                  </a:tcPr>
                </a:tc>
                <a:extLst>
                  <a:ext uri="{0D108BD9-81ED-4DB2-BD59-A6C34878D82A}">
                    <a16:rowId xmlns:a16="http://schemas.microsoft.com/office/drawing/2014/main" val="2830196134"/>
                  </a:ext>
                </a:extLst>
              </a:tr>
              <a:tr h="351863">
                <a:tc>
                  <a:txBody>
                    <a:bodyPr/>
                    <a:lstStyle/>
                    <a:p>
                      <a:r>
                        <a:rPr lang="fr-FR" sz="1350">
                          <a:solidFill>
                            <a:srgbClr val="2F2483"/>
                          </a:solidFill>
                          <a:effectLst/>
                          <a:latin typeface="Barlow" panose="00000500000000000000" pitchFamily="2" charset="0"/>
                        </a:rPr>
                        <a:t>De 28 798 € à 82 341 €</a:t>
                      </a:r>
                    </a:p>
                  </a:txBody>
                  <a:tcPr marL="68580" marR="68580" marT="34290" marB="34290" anchor="ctr">
                    <a:lnL w="9525" cap="flat" cmpd="sng" algn="ctr">
                      <a:solidFill>
                        <a:srgbClr val="D6D6D6"/>
                      </a:solidFill>
                      <a:prstDash val="solid"/>
                      <a:round/>
                      <a:headEnd type="none" w="med" len="med"/>
                      <a:tailEnd type="none" w="med" len="med"/>
                    </a:lnL>
                    <a:lnR w="9525" cap="flat" cmpd="sng" algn="ctr">
                      <a:solidFill>
                        <a:srgbClr val="D6D6D6"/>
                      </a:solidFill>
                      <a:prstDash val="solid"/>
                      <a:round/>
                      <a:headEnd type="none" w="med" len="med"/>
                      <a:tailEnd type="none" w="med" len="med"/>
                    </a:lnR>
                    <a:lnT w="9525" cap="flat" cmpd="sng" algn="ctr">
                      <a:solidFill>
                        <a:srgbClr val="D6D6D6"/>
                      </a:solidFill>
                      <a:prstDash val="solid"/>
                      <a:round/>
                      <a:headEnd type="none" w="med" len="med"/>
                      <a:tailEnd type="none" w="med" len="med"/>
                    </a:lnT>
                    <a:lnB w="9525" cap="flat" cmpd="sng" algn="ctr">
                      <a:solidFill>
                        <a:srgbClr val="D6D6D6"/>
                      </a:solidFill>
                      <a:prstDash val="solid"/>
                      <a:round/>
                      <a:headEnd type="none" w="med" len="med"/>
                      <a:tailEnd type="none" w="med" len="med"/>
                    </a:lnB>
                    <a:solidFill>
                      <a:srgbClr val="FFFFFF"/>
                    </a:solidFill>
                  </a:tcPr>
                </a:tc>
                <a:tc>
                  <a:txBody>
                    <a:bodyPr/>
                    <a:lstStyle/>
                    <a:p>
                      <a:pPr marL="265510" indent="0" algn="ctr"/>
                      <a:r>
                        <a:rPr lang="fr-FR" sz="1350">
                          <a:solidFill>
                            <a:srgbClr val="2F2483"/>
                          </a:solidFill>
                          <a:effectLst/>
                          <a:latin typeface="Barlow" panose="00000500000000000000" pitchFamily="2" charset="0"/>
                        </a:rPr>
                        <a:t>30 %</a:t>
                      </a:r>
                    </a:p>
                  </a:txBody>
                  <a:tcPr marL="68580" marR="68580" marT="34290" marB="34290" anchor="ctr">
                    <a:lnL w="9525" cap="flat" cmpd="sng" algn="ctr">
                      <a:solidFill>
                        <a:srgbClr val="D6D6D6"/>
                      </a:solidFill>
                      <a:prstDash val="solid"/>
                      <a:round/>
                      <a:headEnd type="none" w="med" len="med"/>
                      <a:tailEnd type="none" w="med" len="med"/>
                    </a:lnL>
                    <a:lnR w="9525" cap="flat" cmpd="sng" algn="ctr">
                      <a:solidFill>
                        <a:srgbClr val="D6D6D6"/>
                      </a:solidFill>
                      <a:prstDash val="solid"/>
                      <a:round/>
                      <a:headEnd type="none" w="med" len="med"/>
                      <a:tailEnd type="none" w="med" len="med"/>
                    </a:lnR>
                    <a:lnT w="9525" cap="flat" cmpd="sng" algn="ctr">
                      <a:solidFill>
                        <a:srgbClr val="D6D6D6"/>
                      </a:solidFill>
                      <a:prstDash val="solid"/>
                      <a:round/>
                      <a:headEnd type="none" w="med" len="med"/>
                      <a:tailEnd type="none" w="med" len="med"/>
                    </a:lnT>
                    <a:lnB w="9525" cap="flat" cmpd="sng" algn="ctr">
                      <a:solidFill>
                        <a:srgbClr val="D6D6D6"/>
                      </a:solidFill>
                      <a:prstDash val="solid"/>
                      <a:round/>
                      <a:headEnd type="none" w="med" len="med"/>
                      <a:tailEnd type="none" w="med" len="med"/>
                    </a:lnB>
                    <a:solidFill>
                      <a:srgbClr val="FFFFFF"/>
                    </a:solidFill>
                  </a:tcPr>
                </a:tc>
                <a:extLst>
                  <a:ext uri="{0D108BD9-81ED-4DB2-BD59-A6C34878D82A}">
                    <a16:rowId xmlns:a16="http://schemas.microsoft.com/office/drawing/2014/main" val="3937637232"/>
                  </a:ext>
                </a:extLst>
              </a:tr>
              <a:tr h="357827">
                <a:tc>
                  <a:txBody>
                    <a:bodyPr/>
                    <a:lstStyle/>
                    <a:p>
                      <a:r>
                        <a:rPr lang="fr-FR" sz="1350">
                          <a:solidFill>
                            <a:srgbClr val="2F2483"/>
                          </a:solidFill>
                          <a:effectLst/>
                          <a:latin typeface="Barlow" panose="00000500000000000000" pitchFamily="2" charset="0"/>
                        </a:rPr>
                        <a:t>De 82 342 € à 177 106 €</a:t>
                      </a:r>
                    </a:p>
                  </a:txBody>
                  <a:tcPr marL="68580" marR="68580" marT="34290" marB="34290" anchor="ctr">
                    <a:lnL w="9525" cap="flat" cmpd="sng" algn="ctr">
                      <a:solidFill>
                        <a:srgbClr val="D6D6D6"/>
                      </a:solidFill>
                      <a:prstDash val="solid"/>
                      <a:round/>
                      <a:headEnd type="none" w="med" len="med"/>
                      <a:tailEnd type="none" w="med" len="med"/>
                    </a:lnL>
                    <a:lnR w="9525" cap="flat" cmpd="sng" algn="ctr">
                      <a:solidFill>
                        <a:srgbClr val="D6D6D6"/>
                      </a:solidFill>
                      <a:prstDash val="solid"/>
                      <a:round/>
                      <a:headEnd type="none" w="med" len="med"/>
                      <a:tailEnd type="none" w="med" len="med"/>
                    </a:lnR>
                    <a:lnT w="9525" cap="flat" cmpd="sng" algn="ctr">
                      <a:solidFill>
                        <a:srgbClr val="D6D6D6"/>
                      </a:solidFill>
                      <a:prstDash val="solid"/>
                      <a:round/>
                      <a:headEnd type="none" w="med" len="med"/>
                      <a:tailEnd type="none" w="med" len="med"/>
                    </a:lnT>
                    <a:lnB w="9525" cap="flat" cmpd="sng" algn="ctr">
                      <a:solidFill>
                        <a:srgbClr val="D6D6D6"/>
                      </a:solidFill>
                      <a:prstDash val="solid"/>
                      <a:round/>
                      <a:headEnd type="none" w="med" len="med"/>
                      <a:tailEnd type="none" w="med" len="med"/>
                    </a:lnB>
                    <a:solidFill>
                      <a:srgbClr val="FFFFFF"/>
                    </a:solidFill>
                  </a:tcPr>
                </a:tc>
                <a:tc>
                  <a:txBody>
                    <a:bodyPr/>
                    <a:lstStyle/>
                    <a:p>
                      <a:pPr marL="265510" indent="0" algn="ctr"/>
                      <a:r>
                        <a:rPr lang="fr-FR" sz="1350">
                          <a:solidFill>
                            <a:srgbClr val="2F2483"/>
                          </a:solidFill>
                          <a:effectLst/>
                          <a:latin typeface="Barlow" panose="00000500000000000000" pitchFamily="2" charset="0"/>
                        </a:rPr>
                        <a:t>41 %</a:t>
                      </a:r>
                    </a:p>
                  </a:txBody>
                  <a:tcPr marL="68580" marR="68580" marT="34290" marB="34290" anchor="ctr">
                    <a:lnL w="9525" cap="flat" cmpd="sng" algn="ctr">
                      <a:solidFill>
                        <a:srgbClr val="D6D6D6"/>
                      </a:solidFill>
                      <a:prstDash val="solid"/>
                      <a:round/>
                      <a:headEnd type="none" w="med" len="med"/>
                      <a:tailEnd type="none" w="med" len="med"/>
                    </a:lnL>
                    <a:lnR w="9525" cap="flat" cmpd="sng" algn="ctr">
                      <a:solidFill>
                        <a:srgbClr val="D6D6D6"/>
                      </a:solidFill>
                      <a:prstDash val="solid"/>
                      <a:round/>
                      <a:headEnd type="none" w="med" len="med"/>
                      <a:tailEnd type="none" w="med" len="med"/>
                    </a:lnR>
                    <a:lnT w="9525" cap="flat" cmpd="sng" algn="ctr">
                      <a:solidFill>
                        <a:srgbClr val="D6D6D6"/>
                      </a:solidFill>
                      <a:prstDash val="solid"/>
                      <a:round/>
                      <a:headEnd type="none" w="med" len="med"/>
                      <a:tailEnd type="none" w="med" len="med"/>
                    </a:lnT>
                    <a:lnB w="9525" cap="flat" cmpd="sng" algn="ctr">
                      <a:solidFill>
                        <a:srgbClr val="D6D6D6"/>
                      </a:solidFill>
                      <a:prstDash val="solid"/>
                      <a:round/>
                      <a:headEnd type="none" w="med" len="med"/>
                      <a:tailEnd type="none" w="med" len="med"/>
                    </a:lnB>
                    <a:solidFill>
                      <a:srgbClr val="FFFFFF"/>
                    </a:solidFill>
                  </a:tcPr>
                </a:tc>
                <a:extLst>
                  <a:ext uri="{0D108BD9-81ED-4DB2-BD59-A6C34878D82A}">
                    <a16:rowId xmlns:a16="http://schemas.microsoft.com/office/drawing/2014/main" val="3025232577"/>
                  </a:ext>
                </a:extLst>
              </a:tr>
              <a:tr h="465523">
                <a:tc>
                  <a:txBody>
                    <a:bodyPr/>
                    <a:lstStyle/>
                    <a:p>
                      <a:r>
                        <a:rPr lang="fr-FR" sz="1350">
                          <a:solidFill>
                            <a:srgbClr val="2F2483"/>
                          </a:solidFill>
                          <a:effectLst/>
                          <a:latin typeface="Barlow" panose="00000500000000000000" pitchFamily="2" charset="0"/>
                        </a:rPr>
                        <a:t>Plus de 177 107 €</a:t>
                      </a:r>
                    </a:p>
                  </a:txBody>
                  <a:tcPr marL="68580" marR="68580" marT="34290" marB="34290" anchor="ctr">
                    <a:lnL w="9525" cap="flat" cmpd="sng" algn="ctr">
                      <a:solidFill>
                        <a:srgbClr val="D6D6D6"/>
                      </a:solidFill>
                      <a:prstDash val="solid"/>
                      <a:round/>
                      <a:headEnd type="none" w="med" len="med"/>
                      <a:tailEnd type="none" w="med" len="med"/>
                    </a:lnL>
                    <a:lnR w="9525" cap="flat" cmpd="sng" algn="ctr">
                      <a:solidFill>
                        <a:srgbClr val="D6D6D6"/>
                      </a:solidFill>
                      <a:prstDash val="solid"/>
                      <a:round/>
                      <a:headEnd type="none" w="med" len="med"/>
                      <a:tailEnd type="none" w="med" len="med"/>
                    </a:lnR>
                    <a:lnT w="9525" cap="flat" cmpd="sng" algn="ctr">
                      <a:solidFill>
                        <a:srgbClr val="D6D6D6"/>
                      </a:solidFill>
                      <a:prstDash val="solid"/>
                      <a:round/>
                      <a:headEnd type="none" w="med" len="med"/>
                      <a:tailEnd type="none" w="med" len="med"/>
                    </a:lnT>
                    <a:lnB w="9525" cap="flat" cmpd="sng" algn="ctr">
                      <a:solidFill>
                        <a:srgbClr val="D6D6D6"/>
                      </a:solidFill>
                      <a:prstDash val="solid"/>
                      <a:round/>
                      <a:headEnd type="none" w="med" len="med"/>
                      <a:tailEnd type="none" w="med" len="med"/>
                    </a:lnB>
                    <a:solidFill>
                      <a:srgbClr val="FFFFFF"/>
                    </a:solidFill>
                  </a:tcPr>
                </a:tc>
                <a:tc>
                  <a:txBody>
                    <a:bodyPr/>
                    <a:lstStyle/>
                    <a:p>
                      <a:pPr marL="265510" indent="0" algn="ctr"/>
                      <a:r>
                        <a:rPr lang="fr-FR" sz="1350">
                          <a:solidFill>
                            <a:srgbClr val="2F2483"/>
                          </a:solidFill>
                          <a:effectLst/>
                          <a:latin typeface="Barlow" panose="00000500000000000000" pitchFamily="2" charset="0"/>
                        </a:rPr>
                        <a:t>45 %</a:t>
                      </a:r>
                    </a:p>
                  </a:txBody>
                  <a:tcPr marL="68580" marR="68580" marT="34290" marB="34290" anchor="ctr">
                    <a:lnL w="9525" cap="flat" cmpd="sng" algn="ctr">
                      <a:solidFill>
                        <a:srgbClr val="D6D6D6"/>
                      </a:solidFill>
                      <a:prstDash val="solid"/>
                      <a:round/>
                      <a:headEnd type="none" w="med" len="med"/>
                      <a:tailEnd type="none" w="med" len="med"/>
                    </a:lnL>
                    <a:lnR w="9525" cap="flat" cmpd="sng" algn="ctr">
                      <a:solidFill>
                        <a:srgbClr val="D6D6D6"/>
                      </a:solidFill>
                      <a:prstDash val="solid"/>
                      <a:round/>
                      <a:headEnd type="none" w="med" len="med"/>
                      <a:tailEnd type="none" w="med" len="med"/>
                    </a:lnR>
                    <a:lnT w="9525" cap="flat" cmpd="sng" algn="ctr">
                      <a:solidFill>
                        <a:srgbClr val="D6D6D6"/>
                      </a:solidFill>
                      <a:prstDash val="solid"/>
                      <a:round/>
                      <a:headEnd type="none" w="med" len="med"/>
                      <a:tailEnd type="none" w="med" len="med"/>
                    </a:lnT>
                    <a:lnB w="9525" cap="flat" cmpd="sng" algn="ctr">
                      <a:solidFill>
                        <a:srgbClr val="D6D6D6"/>
                      </a:solidFill>
                      <a:prstDash val="solid"/>
                      <a:round/>
                      <a:headEnd type="none" w="med" len="med"/>
                      <a:tailEnd type="none" w="med" len="med"/>
                    </a:lnB>
                    <a:solidFill>
                      <a:srgbClr val="FFFFFF"/>
                    </a:solidFill>
                  </a:tcPr>
                </a:tc>
                <a:extLst>
                  <a:ext uri="{0D108BD9-81ED-4DB2-BD59-A6C34878D82A}">
                    <a16:rowId xmlns:a16="http://schemas.microsoft.com/office/drawing/2014/main" val="2823569704"/>
                  </a:ext>
                </a:extLst>
              </a:tr>
            </a:tbl>
          </a:graphicData>
        </a:graphic>
      </p:graphicFrame>
      <p:sp>
        <p:nvSpPr>
          <p:cNvPr id="12" name="Rectangle 1">
            <a:extLst>
              <a:ext uri="{FF2B5EF4-FFF2-40B4-BE49-F238E27FC236}">
                <a16:creationId xmlns:a16="http://schemas.microsoft.com/office/drawing/2014/main" id="{44F6E404-5B9E-2D4E-8914-461A63019D37}"/>
              </a:ext>
            </a:extLst>
          </p:cNvPr>
          <p:cNvSpPr>
            <a:spLocks noChangeArrowheads="1"/>
          </p:cNvSpPr>
          <p:nvPr/>
        </p:nvSpPr>
        <p:spPr bwMode="auto">
          <a:xfrm>
            <a:off x="298764" y="626430"/>
            <a:ext cx="8276121" cy="29565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defPPr>
              <a:defRPr lang="fr-FR"/>
            </a:defPPr>
            <a:lvl1pPr marL="0" algn="l" defTabSz="685800" rtl="0" eaLnBrk="0" fontAlgn="base" latinLnBrk="0" hangingPunct="0">
              <a:spcBef>
                <a:spcPct val="0"/>
              </a:spcBef>
              <a:spcAft>
                <a:spcPct val="0"/>
              </a:spcAft>
              <a:defRPr sz="1350" kern="1200">
                <a:solidFill>
                  <a:schemeClr val="tx1"/>
                </a:solidFill>
                <a:latin typeface="Arial" pitchFamily="34" charset="0"/>
                <a:ea typeface="+mn-ea"/>
                <a:cs typeface="+mn-cs"/>
              </a:defRPr>
            </a:lvl1pPr>
            <a:lvl2pPr marL="342900" algn="l" defTabSz="685800" rtl="0" eaLnBrk="0" fontAlgn="base" latinLnBrk="0" hangingPunct="0">
              <a:spcBef>
                <a:spcPct val="0"/>
              </a:spcBef>
              <a:spcAft>
                <a:spcPct val="0"/>
              </a:spcAft>
              <a:defRPr sz="1350" kern="1200">
                <a:solidFill>
                  <a:schemeClr val="tx1"/>
                </a:solidFill>
                <a:latin typeface="Arial" pitchFamily="34" charset="0"/>
                <a:ea typeface="+mn-ea"/>
                <a:cs typeface="+mn-cs"/>
              </a:defRPr>
            </a:lvl2pPr>
            <a:lvl3pPr marL="685800" algn="l" defTabSz="685800" rtl="0" eaLnBrk="0" fontAlgn="base" latinLnBrk="0" hangingPunct="0">
              <a:spcBef>
                <a:spcPct val="0"/>
              </a:spcBef>
              <a:spcAft>
                <a:spcPct val="0"/>
              </a:spcAft>
              <a:defRPr sz="1350" kern="1200">
                <a:solidFill>
                  <a:schemeClr val="tx1"/>
                </a:solidFill>
                <a:latin typeface="Arial" pitchFamily="34" charset="0"/>
                <a:ea typeface="+mn-ea"/>
                <a:cs typeface="+mn-cs"/>
              </a:defRPr>
            </a:lvl3pPr>
            <a:lvl4pPr marL="1028700" algn="l" defTabSz="685800" rtl="0" eaLnBrk="0" fontAlgn="base" latinLnBrk="0" hangingPunct="0">
              <a:spcBef>
                <a:spcPct val="0"/>
              </a:spcBef>
              <a:spcAft>
                <a:spcPct val="0"/>
              </a:spcAft>
              <a:defRPr sz="1350" kern="1200">
                <a:solidFill>
                  <a:schemeClr val="tx1"/>
                </a:solidFill>
                <a:latin typeface="Arial" pitchFamily="34" charset="0"/>
                <a:ea typeface="+mn-ea"/>
                <a:cs typeface="+mn-cs"/>
              </a:defRPr>
            </a:lvl4pPr>
            <a:lvl5pPr marL="1371600" algn="l" defTabSz="685800" rtl="0" eaLnBrk="0" fontAlgn="base" latinLnBrk="0" hangingPunct="0">
              <a:spcBef>
                <a:spcPct val="0"/>
              </a:spcBef>
              <a:spcAft>
                <a:spcPct val="0"/>
              </a:spcAft>
              <a:defRPr sz="1350" kern="1200">
                <a:solidFill>
                  <a:schemeClr val="tx1"/>
                </a:solidFill>
                <a:latin typeface="Arial" pitchFamily="34" charset="0"/>
                <a:ea typeface="+mn-ea"/>
                <a:cs typeface="+mn-cs"/>
              </a:defRPr>
            </a:lvl5pPr>
            <a:lvl6pPr marL="1714500" algn="l" defTabSz="685800" rtl="0" eaLnBrk="0" fontAlgn="base" latinLnBrk="0" hangingPunct="0">
              <a:spcBef>
                <a:spcPct val="0"/>
              </a:spcBef>
              <a:spcAft>
                <a:spcPct val="0"/>
              </a:spcAft>
              <a:defRPr sz="1350" kern="1200">
                <a:solidFill>
                  <a:schemeClr val="tx1"/>
                </a:solidFill>
                <a:latin typeface="Arial" pitchFamily="34" charset="0"/>
                <a:ea typeface="+mn-ea"/>
                <a:cs typeface="+mn-cs"/>
              </a:defRPr>
            </a:lvl6pPr>
            <a:lvl7pPr marL="2057400" algn="l" defTabSz="685800" rtl="0" eaLnBrk="0" fontAlgn="base" latinLnBrk="0" hangingPunct="0">
              <a:spcBef>
                <a:spcPct val="0"/>
              </a:spcBef>
              <a:spcAft>
                <a:spcPct val="0"/>
              </a:spcAft>
              <a:defRPr sz="1350" kern="1200">
                <a:solidFill>
                  <a:schemeClr val="tx1"/>
                </a:solidFill>
                <a:latin typeface="Arial" pitchFamily="34" charset="0"/>
                <a:ea typeface="+mn-ea"/>
                <a:cs typeface="+mn-cs"/>
              </a:defRPr>
            </a:lvl7pPr>
            <a:lvl8pPr marL="2400300" algn="l" defTabSz="685800" rtl="0" eaLnBrk="0" fontAlgn="base" latinLnBrk="0" hangingPunct="0">
              <a:spcBef>
                <a:spcPct val="0"/>
              </a:spcBef>
              <a:spcAft>
                <a:spcPct val="0"/>
              </a:spcAft>
              <a:defRPr sz="1350" kern="1200">
                <a:solidFill>
                  <a:schemeClr val="tx1"/>
                </a:solidFill>
                <a:latin typeface="Arial" pitchFamily="34" charset="0"/>
                <a:ea typeface="+mn-ea"/>
                <a:cs typeface="+mn-cs"/>
              </a:defRPr>
            </a:lvl8pPr>
            <a:lvl9pPr marL="2743200" algn="l" defTabSz="685800" rtl="0" eaLnBrk="0" fontAlgn="base" latinLnBrk="0" hangingPunct="0">
              <a:spcBef>
                <a:spcPct val="0"/>
              </a:spcBef>
              <a:spcAft>
                <a:spcPct val="0"/>
              </a:spcAft>
              <a:defRPr sz="1350" kern="1200">
                <a:solidFill>
                  <a:schemeClr val="tx1"/>
                </a:solidFill>
                <a:latin typeface="Arial" pitchFamily="34" charset="0"/>
                <a:ea typeface="+mn-ea"/>
                <a:cs typeface="+mn-cs"/>
              </a:defRPr>
            </a:lvl9pPr>
          </a:lstStyle>
          <a:p>
            <a:pPr marL="0" marR="0" lvl="0" indent="0" algn="l" defTabSz="685800" rtl="0" eaLnBrk="0" fontAlgn="base" latinLnBrk="0" hangingPunct="0">
              <a:lnSpc>
                <a:spcPct val="120000"/>
              </a:lnSpc>
              <a:spcBef>
                <a:spcPct val="0"/>
              </a:spcBef>
              <a:spcAft>
                <a:spcPct val="0"/>
              </a:spcAft>
              <a:buClrTx/>
              <a:buSzTx/>
              <a:buFontTx/>
              <a:buNone/>
            </a:pPr>
            <a:r>
              <a:rPr kumimoji="0" lang="fr-FR" altLang="fr-FR" sz="1350" b="0" i="0" u="none" strike="noStrike" cap="none" normalizeH="0" baseline="0">
                <a:ln>
                  <a:noFill/>
                </a:ln>
                <a:solidFill>
                  <a:srgbClr val="2F2483"/>
                </a:solidFill>
                <a:effectLst/>
                <a:latin typeface="Barlow" panose="00000500000000000000" pitchFamily="2" charset="0"/>
              </a:rPr>
              <a:t>Pour l’imposition des revenus de l’année 2023, </a:t>
            </a:r>
            <a:r>
              <a:rPr kumimoji="0" lang="fr-FR" altLang="fr-FR" sz="1350" b="1" i="0" u="none" strike="noStrike" cap="none" normalizeH="0" baseline="0">
                <a:ln>
                  <a:noFill/>
                </a:ln>
                <a:solidFill>
                  <a:srgbClr val="2F2483"/>
                </a:solidFill>
                <a:effectLst/>
                <a:latin typeface="Barlow" panose="00000500000000000000" pitchFamily="2" charset="0"/>
              </a:rPr>
              <a:t>revalorisation des tranches de 4,8 % :</a:t>
            </a:r>
            <a:endParaRPr kumimoji="0" lang="fr-FR" altLang="fr-FR" b="0" i="0" u="none" strike="noStrike" cap="none" normalizeH="0" baseline="0">
              <a:ln>
                <a:noFill/>
              </a:ln>
              <a:solidFill>
                <a:srgbClr val="2F2483"/>
              </a:solidFill>
              <a:effectLst/>
              <a:latin typeface="Barlow" panose="00000500000000000000" pitchFamily="2" charset="0"/>
            </a:endParaRPr>
          </a:p>
        </p:txBody>
      </p:sp>
      <p:sp>
        <p:nvSpPr>
          <p:cNvPr id="13" name="ZoneTexte 12">
            <a:extLst>
              <a:ext uri="{FF2B5EF4-FFF2-40B4-BE49-F238E27FC236}">
                <a16:creationId xmlns:a16="http://schemas.microsoft.com/office/drawing/2014/main" id="{A25E37C7-1421-B7B5-BC15-41CDF9FDDA70}"/>
              </a:ext>
            </a:extLst>
          </p:cNvPr>
          <p:cNvSpPr txBox="1"/>
          <p:nvPr/>
        </p:nvSpPr>
        <p:spPr>
          <a:xfrm>
            <a:off x="370507" y="3582681"/>
            <a:ext cx="8402986" cy="794256"/>
          </a:xfrm>
          <a:prstGeom prst="rect">
            <a:avLst/>
          </a:prstGeom>
          <a:noFill/>
        </p:spPr>
        <p:txBody>
          <a:bodyPr wrap="square" rtlCol="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just" defTabSz="685800" rtl="0" eaLnBrk="0" fontAlgn="base" latinLnBrk="0" hangingPunct="0">
              <a:lnSpc>
                <a:spcPct val="120000"/>
              </a:lnSpc>
              <a:spcBef>
                <a:spcPct val="0"/>
              </a:spcBef>
              <a:spcAft>
                <a:spcPct val="0"/>
              </a:spcAft>
              <a:buClrTx/>
              <a:buSzTx/>
              <a:buFontTx/>
              <a:buNone/>
            </a:pPr>
            <a:r>
              <a:rPr kumimoji="0" lang="fr-FR" altLang="fr-FR" sz="1350" b="0" i="0" u="none" strike="noStrike" cap="none" normalizeH="0" baseline="0">
                <a:ln>
                  <a:noFill/>
                </a:ln>
                <a:solidFill>
                  <a:srgbClr val="2F2483"/>
                </a:solidFill>
                <a:effectLst/>
                <a:latin typeface="Barlow" panose="00000500000000000000" pitchFamily="2" charset="0"/>
              </a:rPr>
              <a:t>Pour l'imposition des revenus de 2023, la déduction forfaitaire de 10 % pour frais professionnels ne peut pas être inférieur à 495 € (472 € pour les revenus 2022) et </a:t>
            </a:r>
            <a:r>
              <a:rPr kumimoji="0" lang="fr-FR" altLang="fr-FR" sz="1350" b="1" i="0" u="none" strike="noStrike" cap="none" normalizeH="0" baseline="0">
                <a:ln>
                  <a:noFill/>
                </a:ln>
                <a:solidFill>
                  <a:srgbClr val="2F2483"/>
                </a:solidFill>
                <a:effectLst/>
                <a:latin typeface="Barlow" panose="00000500000000000000" pitchFamily="2" charset="0"/>
              </a:rPr>
              <a:t>ne peut pas être supérieur à 14 171 € </a:t>
            </a:r>
            <a:r>
              <a:rPr kumimoji="0" lang="fr-FR" altLang="fr-FR" sz="1350" b="0" i="0" u="none" strike="noStrike" cap="none" normalizeH="0" baseline="0">
                <a:ln>
                  <a:noFill/>
                </a:ln>
                <a:solidFill>
                  <a:srgbClr val="2F2483"/>
                </a:solidFill>
                <a:effectLst/>
                <a:latin typeface="Barlow" panose="00000500000000000000" pitchFamily="2" charset="0"/>
              </a:rPr>
              <a:t>(13 522 € pour les revenus 2022).</a:t>
            </a:r>
          </a:p>
        </p:txBody>
      </p:sp>
      <p:sp>
        <p:nvSpPr>
          <p:cNvPr id="4" name="ZoneTexte 3">
            <a:extLst>
              <a:ext uri="{FF2B5EF4-FFF2-40B4-BE49-F238E27FC236}">
                <a16:creationId xmlns:a16="http://schemas.microsoft.com/office/drawing/2014/main" id="{3D6849B5-9EF4-16FA-3757-D1172B458127}"/>
              </a:ext>
            </a:extLst>
          </p:cNvPr>
          <p:cNvSpPr txBox="1"/>
          <p:nvPr/>
        </p:nvSpPr>
        <p:spPr>
          <a:xfrm>
            <a:off x="76446" y="114160"/>
            <a:ext cx="3687289" cy="392415"/>
          </a:xfrm>
          <a:prstGeom prst="rect">
            <a:avLst/>
          </a:prstGeom>
          <a:noFill/>
        </p:spPr>
        <p:txBody>
          <a:bodyPr wrap="square" rtlCol="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fr-FR" sz="2100">
                <a:solidFill>
                  <a:schemeClr val="bg1"/>
                </a:solidFill>
                <a:highlight>
                  <a:srgbClr val="F9B000"/>
                </a:highlight>
                <a:latin typeface="Barlow Condensed ExtraBold" panose="00000906000000000000" pitchFamily="2" charset="0"/>
              </a:rPr>
              <a:t>Revalorisation du barème de l’IRPP</a:t>
            </a:r>
            <a:endParaRPr lang="fr-FR" sz="3000">
              <a:solidFill>
                <a:schemeClr val="bg1"/>
              </a:solidFill>
              <a:latin typeface="Barlow Condensed ExtraBold" panose="00000906000000000000" pitchFamily="2" charset="0"/>
            </a:endParaRPr>
          </a:p>
        </p:txBody>
      </p:sp>
    </p:spTree>
    <p:extLst>
      <p:ext uri="{BB962C8B-B14F-4D97-AF65-F5344CB8AC3E}">
        <p14:creationId xmlns:p14="http://schemas.microsoft.com/office/powerpoint/2010/main" val="919888089"/>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capture d’écran, Graphique, graphisme, conception&#10;&#10;Description générée automatiquement">
            <a:extLst>
              <a:ext uri="{FF2B5EF4-FFF2-40B4-BE49-F238E27FC236}">
                <a16:creationId xmlns:a16="http://schemas.microsoft.com/office/drawing/2014/main" id="{5CD3964C-4D8E-270D-54E6-5FF89D9E3306}"/>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378" y="212"/>
            <a:ext cx="9143244" cy="5143075"/>
          </a:xfrm>
          <a:prstGeom prst="rect">
            <a:avLst/>
          </a:prstGeom>
        </p:spPr>
      </p:pic>
      <p:sp>
        <p:nvSpPr>
          <p:cNvPr id="3" name="Espace réservé de la date 1">
            <a:extLst>
              <a:ext uri="{FF2B5EF4-FFF2-40B4-BE49-F238E27FC236}">
                <a16:creationId xmlns:a16="http://schemas.microsoft.com/office/drawing/2014/main" id="{47C17C5A-F2F0-CCB9-9D0E-BD4DDCDD697E}"/>
              </a:ext>
            </a:extLst>
          </p:cNvPr>
          <p:cNvSpPr>
            <a:spLocks noGrp="1"/>
          </p:cNvSpPr>
          <p:nvPr>
            <p:ph type="dt" sz="half" idx="10"/>
          </p:nvPr>
        </p:nvSpPr>
        <p:spPr>
          <a:xfrm>
            <a:off x="215153" y="4767262"/>
            <a:ext cx="1510553" cy="273844"/>
          </a:xfrm>
        </p:spPr>
        <p:txBody>
          <a:bodyPr/>
          <a:lstStyle/>
          <a:p>
            <a:fld id="{0304C159-75DC-49E0-9C9A-EE2F48706F69}" type="datetime4">
              <a:rPr lang="fr-FR" smtClean="0"/>
              <a:t>8 février 2024</a:t>
            </a:fld>
            <a:endParaRPr lang="fr-FR"/>
          </a:p>
        </p:txBody>
      </p:sp>
      <p:sp>
        <p:nvSpPr>
          <p:cNvPr id="6" name="Espace réservé du numéro de diapositive 3">
            <a:extLst>
              <a:ext uri="{FF2B5EF4-FFF2-40B4-BE49-F238E27FC236}">
                <a16:creationId xmlns:a16="http://schemas.microsoft.com/office/drawing/2014/main" id="{C802817C-6334-D292-A7C0-3B7874CB8041}"/>
              </a:ext>
            </a:extLst>
          </p:cNvPr>
          <p:cNvSpPr>
            <a:spLocks noGrp="1"/>
          </p:cNvSpPr>
          <p:nvPr>
            <p:ph type="sldNum" sz="quarter" idx="12"/>
          </p:nvPr>
        </p:nvSpPr>
        <p:spPr>
          <a:xfrm>
            <a:off x="8743319" y="4799230"/>
            <a:ext cx="383876" cy="171450"/>
          </a:xfrm>
        </p:spPr>
        <p:txBody>
          <a:bodyPr/>
          <a:lstStyle/>
          <a:p>
            <a:fld id="{DADB589F-FF01-4CF2-B7C7-7296AC883C2A}" type="slidenum">
              <a:rPr lang="fr-FR" smtClean="0"/>
              <a:t>37</a:t>
            </a:fld>
            <a:endParaRPr lang="fr-FR"/>
          </a:p>
        </p:txBody>
      </p:sp>
      <p:sp>
        <p:nvSpPr>
          <p:cNvPr id="4" name="ZoneTexte 3">
            <a:extLst>
              <a:ext uri="{FF2B5EF4-FFF2-40B4-BE49-F238E27FC236}">
                <a16:creationId xmlns:a16="http://schemas.microsoft.com/office/drawing/2014/main" id="{3D6849B5-9EF4-16FA-3757-D1172B458127}"/>
              </a:ext>
            </a:extLst>
          </p:cNvPr>
          <p:cNvSpPr txBox="1"/>
          <p:nvPr/>
        </p:nvSpPr>
        <p:spPr>
          <a:xfrm>
            <a:off x="76446" y="114160"/>
            <a:ext cx="3687289" cy="392415"/>
          </a:xfrm>
          <a:prstGeom prst="rect">
            <a:avLst/>
          </a:prstGeom>
          <a:noFill/>
        </p:spPr>
        <p:txBody>
          <a:bodyPr wrap="square" rtlCol="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fr-FR" sz="2100">
                <a:solidFill>
                  <a:schemeClr val="bg1"/>
                </a:solidFill>
                <a:highlight>
                  <a:srgbClr val="F9B000"/>
                </a:highlight>
                <a:latin typeface="Barlow Condensed ExtraBold" panose="00000906000000000000" pitchFamily="2" charset="0"/>
              </a:rPr>
              <a:t>Individualisation du taux du PAS</a:t>
            </a:r>
            <a:endParaRPr lang="fr-FR" sz="3000">
              <a:solidFill>
                <a:schemeClr val="bg1"/>
              </a:solidFill>
              <a:latin typeface="Barlow Condensed ExtraBold" panose="00000906000000000000" pitchFamily="2" charset="0"/>
            </a:endParaRPr>
          </a:p>
        </p:txBody>
      </p:sp>
      <p:sp>
        <p:nvSpPr>
          <p:cNvPr id="2" name="Rectangle 1">
            <a:extLst>
              <a:ext uri="{FF2B5EF4-FFF2-40B4-BE49-F238E27FC236}">
                <a16:creationId xmlns:a16="http://schemas.microsoft.com/office/drawing/2014/main" id="{DB5048BD-3884-4F62-18BC-DE2E21256A3E}"/>
              </a:ext>
            </a:extLst>
          </p:cNvPr>
          <p:cNvSpPr>
            <a:spLocks noChangeArrowheads="1"/>
          </p:cNvSpPr>
          <p:nvPr/>
        </p:nvSpPr>
        <p:spPr bwMode="auto">
          <a:xfrm>
            <a:off x="298764" y="1244972"/>
            <a:ext cx="8276121" cy="225446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defPPr>
              <a:defRPr lang="fr-FR"/>
            </a:defPPr>
            <a:lvl1pPr marL="0" algn="l" defTabSz="685800" rtl="0" eaLnBrk="0" fontAlgn="base" latinLnBrk="0" hangingPunct="0">
              <a:spcBef>
                <a:spcPct val="0"/>
              </a:spcBef>
              <a:spcAft>
                <a:spcPct val="0"/>
              </a:spcAft>
              <a:defRPr sz="1350" kern="1200">
                <a:solidFill>
                  <a:schemeClr val="tx1"/>
                </a:solidFill>
                <a:latin typeface="Arial" pitchFamily="34" charset="0"/>
                <a:ea typeface="+mn-ea"/>
                <a:cs typeface="+mn-cs"/>
              </a:defRPr>
            </a:lvl1pPr>
            <a:lvl2pPr marL="342900" algn="l" defTabSz="685800" rtl="0" eaLnBrk="0" fontAlgn="base" latinLnBrk="0" hangingPunct="0">
              <a:spcBef>
                <a:spcPct val="0"/>
              </a:spcBef>
              <a:spcAft>
                <a:spcPct val="0"/>
              </a:spcAft>
              <a:defRPr sz="1350" kern="1200">
                <a:solidFill>
                  <a:schemeClr val="tx1"/>
                </a:solidFill>
                <a:latin typeface="Arial" pitchFamily="34" charset="0"/>
                <a:ea typeface="+mn-ea"/>
                <a:cs typeface="+mn-cs"/>
              </a:defRPr>
            </a:lvl2pPr>
            <a:lvl3pPr marL="685800" algn="l" defTabSz="685800" rtl="0" eaLnBrk="0" fontAlgn="base" latinLnBrk="0" hangingPunct="0">
              <a:spcBef>
                <a:spcPct val="0"/>
              </a:spcBef>
              <a:spcAft>
                <a:spcPct val="0"/>
              </a:spcAft>
              <a:defRPr sz="1350" kern="1200">
                <a:solidFill>
                  <a:schemeClr val="tx1"/>
                </a:solidFill>
                <a:latin typeface="Arial" pitchFamily="34" charset="0"/>
                <a:ea typeface="+mn-ea"/>
                <a:cs typeface="+mn-cs"/>
              </a:defRPr>
            </a:lvl3pPr>
            <a:lvl4pPr marL="1028700" algn="l" defTabSz="685800" rtl="0" eaLnBrk="0" fontAlgn="base" latinLnBrk="0" hangingPunct="0">
              <a:spcBef>
                <a:spcPct val="0"/>
              </a:spcBef>
              <a:spcAft>
                <a:spcPct val="0"/>
              </a:spcAft>
              <a:defRPr sz="1350" kern="1200">
                <a:solidFill>
                  <a:schemeClr val="tx1"/>
                </a:solidFill>
                <a:latin typeface="Arial" pitchFamily="34" charset="0"/>
                <a:ea typeface="+mn-ea"/>
                <a:cs typeface="+mn-cs"/>
              </a:defRPr>
            </a:lvl4pPr>
            <a:lvl5pPr marL="1371600" algn="l" defTabSz="685800" rtl="0" eaLnBrk="0" fontAlgn="base" latinLnBrk="0" hangingPunct="0">
              <a:spcBef>
                <a:spcPct val="0"/>
              </a:spcBef>
              <a:spcAft>
                <a:spcPct val="0"/>
              </a:spcAft>
              <a:defRPr sz="1350" kern="1200">
                <a:solidFill>
                  <a:schemeClr val="tx1"/>
                </a:solidFill>
                <a:latin typeface="Arial" pitchFamily="34" charset="0"/>
                <a:ea typeface="+mn-ea"/>
                <a:cs typeface="+mn-cs"/>
              </a:defRPr>
            </a:lvl5pPr>
            <a:lvl6pPr marL="1714500" algn="l" defTabSz="685800" rtl="0" eaLnBrk="0" fontAlgn="base" latinLnBrk="0" hangingPunct="0">
              <a:spcBef>
                <a:spcPct val="0"/>
              </a:spcBef>
              <a:spcAft>
                <a:spcPct val="0"/>
              </a:spcAft>
              <a:defRPr sz="1350" kern="1200">
                <a:solidFill>
                  <a:schemeClr val="tx1"/>
                </a:solidFill>
                <a:latin typeface="Arial" pitchFamily="34" charset="0"/>
                <a:ea typeface="+mn-ea"/>
                <a:cs typeface="+mn-cs"/>
              </a:defRPr>
            </a:lvl6pPr>
            <a:lvl7pPr marL="2057400" algn="l" defTabSz="685800" rtl="0" eaLnBrk="0" fontAlgn="base" latinLnBrk="0" hangingPunct="0">
              <a:spcBef>
                <a:spcPct val="0"/>
              </a:spcBef>
              <a:spcAft>
                <a:spcPct val="0"/>
              </a:spcAft>
              <a:defRPr sz="1350" kern="1200">
                <a:solidFill>
                  <a:schemeClr val="tx1"/>
                </a:solidFill>
                <a:latin typeface="Arial" pitchFamily="34" charset="0"/>
                <a:ea typeface="+mn-ea"/>
                <a:cs typeface="+mn-cs"/>
              </a:defRPr>
            </a:lvl7pPr>
            <a:lvl8pPr marL="2400300" algn="l" defTabSz="685800" rtl="0" eaLnBrk="0" fontAlgn="base" latinLnBrk="0" hangingPunct="0">
              <a:spcBef>
                <a:spcPct val="0"/>
              </a:spcBef>
              <a:spcAft>
                <a:spcPct val="0"/>
              </a:spcAft>
              <a:defRPr sz="1350" kern="1200">
                <a:solidFill>
                  <a:schemeClr val="tx1"/>
                </a:solidFill>
                <a:latin typeface="Arial" pitchFamily="34" charset="0"/>
                <a:ea typeface="+mn-ea"/>
                <a:cs typeface="+mn-cs"/>
              </a:defRPr>
            </a:lvl8pPr>
            <a:lvl9pPr marL="2743200" algn="l" defTabSz="685800" rtl="0" eaLnBrk="0" fontAlgn="base" latinLnBrk="0" hangingPunct="0">
              <a:spcBef>
                <a:spcPct val="0"/>
              </a:spcBef>
              <a:spcAft>
                <a:spcPct val="0"/>
              </a:spcAft>
              <a:defRPr sz="1350" kern="1200">
                <a:solidFill>
                  <a:schemeClr val="tx1"/>
                </a:solidFill>
                <a:latin typeface="Arial" pitchFamily="34" charset="0"/>
                <a:ea typeface="+mn-ea"/>
                <a:cs typeface="+mn-cs"/>
              </a:defRPr>
            </a:lvl9pPr>
          </a:lstStyle>
          <a:p>
            <a:pPr marL="0" marR="0" lvl="0" indent="0" algn="l" defTabSz="685800" rtl="0" eaLnBrk="0" fontAlgn="base" latinLnBrk="0" hangingPunct="0">
              <a:lnSpc>
                <a:spcPct val="120000"/>
              </a:lnSpc>
              <a:spcBef>
                <a:spcPct val="0"/>
              </a:spcBef>
              <a:spcAft>
                <a:spcPct val="0"/>
              </a:spcAft>
              <a:buClrTx/>
              <a:buSzTx/>
              <a:buFontTx/>
              <a:buNone/>
            </a:pPr>
            <a:r>
              <a:rPr lang="fr-FR" sz="1500" b="0" i="0">
                <a:solidFill>
                  <a:srgbClr val="2F2483"/>
                </a:solidFill>
                <a:effectLst/>
                <a:latin typeface="Barlow" panose="00000500000000000000" pitchFamily="2" charset="0"/>
              </a:rPr>
              <a:t>L'article 19 de la loi de finances pour 2024 aménage le prélèvement à la source de l'impôt sur le revenu (PAS) </a:t>
            </a:r>
            <a:r>
              <a:rPr lang="fr-FR" sz="1500" b="1" i="0">
                <a:solidFill>
                  <a:srgbClr val="2F2483"/>
                </a:solidFill>
                <a:effectLst/>
                <a:latin typeface="Barlow" panose="00000500000000000000" pitchFamily="2" charset="0"/>
              </a:rPr>
              <a:t>pour les contribuables mariés ou pacsés soumis à imposition commune :</a:t>
            </a:r>
          </a:p>
          <a:p>
            <a:pPr marR="0" lvl="0" algn="l" defTabSz="685800" rtl="0" eaLnBrk="0" fontAlgn="base" latinLnBrk="0" hangingPunct="0">
              <a:lnSpc>
                <a:spcPct val="120000"/>
              </a:lnSpc>
              <a:spcBef>
                <a:spcPct val="0"/>
              </a:spcBef>
              <a:spcAft>
                <a:spcPct val="0"/>
              </a:spcAft>
              <a:buClr>
                <a:srgbClr val="8B221F"/>
              </a:buClr>
              <a:buSzTx/>
            </a:pPr>
            <a:endParaRPr lang="fr-FR" sz="1500" b="0" i="0">
              <a:solidFill>
                <a:srgbClr val="2F2483"/>
              </a:solidFill>
              <a:effectLst/>
              <a:latin typeface="Barlow" panose="00000500000000000000" pitchFamily="2" charset="0"/>
            </a:endParaRPr>
          </a:p>
          <a:p>
            <a:pPr marR="0" lvl="0" algn="l" defTabSz="685800" rtl="0" eaLnBrk="0" fontAlgn="base" latinLnBrk="0" hangingPunct="0">
              <a:lnSpc>
                <a:spcPct val="120000"/>
              </a:lnSpc>
              <a:spcBef>
                <a:spcPct val="0"/>
              </a:spcBef>
              <a:spcAft>
                <a:spcPct val="0"/>
              </a:spcAft>
              <a:buClr>
                <a:srgbClr val="8B221F"/>
              </a:buClr>
              <a:buSzTx/>
            </a:pPr>
            <a:r>
              <a:rPr lang="fr-FR" sz="1500">
                <a:solidFill>
                  <a:srgbClr val="2F2483"/>
                </a:solidFill>
                <a:latin typeface="Barlow" panose="00000500000000000000" pitchFamily="2" charset="0"/>
                <a:sym typeface="Wingdings" panose="05000000000000000000" pitchFamily="2" charset="2"/>
              </a:rPr>
              <a:t> </a:t>
            </a:r>
            <a:r>
              <a:rPr lang="fr-FR" sz="1500" b="0" i="0">
                <a:solidFill>
                  <a:srgbClr val="2F2483"/>
                </a:solidFill>
                <a:effectLst/>
                <a:latin typeface="Barlow" panose="00000500000000000000" pitchFamily="2" charset="0"/>
              </a:rPr>
              <a:t>application, de plein droit, du taux individualisé aux revenus personnels de chaque membre du couple à compter du 1</a:t>
            </a:r>
            <a:r>
              <a:rPr lang="fr-FR" sz="1500" b="0" i="0" baseline="30000">
                <a:solidFill>
                  <a:srgbClr val="2F2483"/>
                </a:solidFill>
                <a:effectLst/>
                <a:latin typeface="Barlow" panose="00000500000000000000" pitchFamily="2" charset="0"/>
              </a:rPr>
              <a:t>er</a:t>
            </a:r>
            <a:r>
              <a:rPr lang="fr-FR" sz="1500" b="0" i="0">
                <a:solidFill>
                  <a:srgbClr val="2F2483"/>
                </a:solidFill>
                <a:effectLst/>
                <a:latin typeface="Barlow" panose="00000500000000000000" pitchFamily="2" charset="0"/>
              </a:rPr>
              <a:t> septembre 2025. </a:t>
            </a:r>
          </a:p>
          <a:p>
            <a:pPr marR="0" lvl="0" algn="l" defTabSz="685800" rtl="0" eaLnBrk="0" fontAlgn="base" latinLnBrk="0" hangingPunct="0">
              <a:lnSpc>
                <a:spcPct val="120000"/>
              </a:lnSpc>
              <a:spcBef>
                <a:spcPct val="0"/>
              </a:spcBef>
              <a:spcAft>
                <a:spcPct val="0"/>
              </a:spcAft>
              <a:buClr>
                <a:srgbClr val="8B221F"/>
              </a:buClr>
              <a:buSzTx/>
            </a:pPr>
            <a:endParaRPr lang="fr-FR" sz="1500" b="0" i="0">
              <a:solidFill>
                <a:srgbClr val="2F2483"/>
              </a:solidFill>
              <a:effectLst/>
              <a:latin typeface="Barlow" panose="00000500000000000000" pitchFamily="2" charset="0"/>
            </a:endParaRPr>
          </a:p>
          <a:p>
            <a:pPr marR="0" lvl="0" algn="l" defTabSz="685800" rtl="0" eaLnBrk="0" fontAlgn="base" latinLnBrk="0" hangingPunct="0">
              <a:lnSpc>
                <a:spcPct val="120000"/>
              </a:lnSpc>
              <a:spcBef>
                <a:spcPct val="0"/>
              </a:spcBef>
              <a:spcAft>
                <a:spcPct val="0"/>
              </a:spcAft>
              <a:buClr>
                <a:srgbClr val="8B221F"/>
              </a:buClr>
              <a:buSzTx/>
            </a:pPr>
            <a:r>
              <a:rPr lang="fr-FR" sz="1500">
                <a:solidFill>
                  <a:srgbClr val="2F2483"/>
                </a:solidFill>
                <a:latin typeface="Barlow" panose="00000500000000000000" pitchFamily="2" charset="0"/>
                <a:sym typeface="Wingdings" panose="05000000000000000000" pitchFamily="2" charset="2"/>
              </a:rPr>
              <a:t> </a:t>
            </a:r>
            <a:r>
              <a:rPr lang="fr-FR" sz="1500">
                <a:solidFill>
                  <a:srgbClr val="2F2483"/>
                </a:solidFill>
                <a:latin typeface="Barlow" panose="00000500000000000000" pitchFamily="2" charset="0"/>
              </a:rPr>
              <a:t>A</a:t>
            </a:r>
            <a:r>
              <a:rPr lang="fr-FR" sz="1500" b="0" i="0">
                <a:solidFill>
                  <a:srgbClr val="2F2483"/>
                </a:solidFill>
                <a:effectLst/>
                <a:latin typeface="Barlow" panose="00000500000000000000" pitchFamily="2" charset="0"/>
              </a:rPr>
              <a:t>pplication du taux unique du foyer à l'ensemble des revenus du foyer devient, à l'inverse, sur option.</a:t>
            </a:r>
            <a:endParaRPr kumimoji="0" lang="fr-FR" altLang="fr-FR" sz="1500" b="0" i="0" u="none" strike="noStrike" cap="none" normalizeH="0" baseline="0">
              <a:ln>
                <a:noFill/>
              </a:ln>
              <a:solidFill>
                <a:srgbClr val="2F2483"/>
              </a:solidFill>
              <a:effectLst/>
              <a:latin typeface="Barlow" panose="00000500000000000000" pitchFamily="2" charset="0"/>
            </a:endParaRPr>
          </a:p>
        </p:txBody>
      </p:sp>
    </p:spTree>
    <p:extLst>
      <p:ext uri="{BB962C8B-B14F-4D97-AF65-F5344CB8AC3E}">
        <p14:creationId xmlns:p14="http://schemas.microsoft.com/office/powerpoint/2010/main" val="3186286606"/>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capture d’écran, Graphique, graphisme, conception&#10;&#10;Description générée automatiquement">
            <a:extLst>
              <a:ext uri="{FF2B5EF4-FFF2-40B4-BE49-F238E27FC236}">
                <a16:creationId xmlns:a16="http://schemas.microsoft.com/office/drawing/2014/main" id="{5CD3964C-4D8E-270D-54E6-5FF89D9E3306}"/>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378" y="212"/>
            <a:ext cx="9143244" cy="5143075"/>
          </a:xfrm>
          <a:prstGeom prst="rect">
            <a:avLst/>
          </a:prstGeom>
        </p:spPr>
      </p:pic>
      <p:sp>
        <p:nvSpPr>
          <p:cNvPr id="3" name="Espace réservé de la date 1">
            <a:extLst>
              <a:ext uri="{FF2B5EF4-FFF2-40B4-BE49-F238E27FC236}">
                <a16:creationId xmlns:a16="http://schemas.microsoft.com/office/drawing/2014/main" id="{47C17C5A-F2F0-CCB9-9D0E-BD4DDCDD697E}"/>
              </a:ext>
            </a:extLst>
          </p:cNvPr>
          <p:cNvSpPr>
            <a:spLocks noGrp="1"/>
          </p:cNvSpPr>
          <p:nvPr>
            <p:ph type="dt" sz="half" idx="10"/>
          </p:nvPr>
        </p:nvSpPr>
        <p:spPr>
          <a:xfrm>
            <a:off x="215153" y="4767262"/>
            <a:ext cx="1510553" cy="273844"/>
          </a:xfrm>
        </p:spPr>
        <p:txBody>
          <a:bodyPr/>
          <a:lstStyle/>
          <a:p>
            <a:fld id="{0304C159-75DC-49E0-9C9A-EE2F48706F69}" type="datetime4">
              <a:rPr lang="fr-FR" smtClean="0"/>
              <a:t>8 février 2024</a:t>
            </a:fld>
            <a:endParaRPr lang="fr-FR"/>
          </a:p>
        </p:txBody>
      </p:sp>
      <p:sp>
        <p:nvSpPr>
          <p:cNvPr id="6" name="Espace réservé du numéro de diapositive 3">
            <a:extLst>
              <a:ext uri="{FF2B5EF4-FFF2-40B4-BE49-F238E27FC236}">
                <a16:creationId xmlns:a16="http://schemas.microsoft.com/office/drawing/2014/main" id="{C802817C-6334-D292-A7C0-3B7874CB8041}"/>
              </a:ext>
            </a:extLst>
          </p:cNvPr>
          <p:cNvSpPr>
            <a:spLocks noGrp="1"/>
          </p:cNvSpPr>
          <p:nvPr>
            <p:ph type="sldNum" sz="quarter" idx="12"/>
          </p:nvPr>
        </p:nvSpPr>
        <p:spPr>
          <a:xfrm>
            <a:off x="8743319" y="4799230"/>
            <a:ext cx="383876" cy="171450"/>
          </a:xfrm>
        </p:spPr>
        <p:txBody>
          <a:bodyPr/>
          <a:lstStyle/>
          <a:p>
            <a:fld id="{DADB589F-FF01-4CF2-B7C7-7296AC883C2A}" type="slidenum">
              <a:rPr lang="fr-FR" smtClean="0"/>
              <a:t>38</a:t>
            </a:fld>
            <a:endParaRPr lang="fr-FR"/>
          </a:p>
        </p:txBody>
      </p:sp>
      <p:sp>
        <p:nvSpPr>
          <p:cNvPr id="4" name="ZoneTexte 3">
            <a:extLst>
              <a:ext uri="{FF2B5EF4-FFF2-40B4-BE49-F238E27FC236}">
                <a16:creationId xmlns:a16="http://schemas.microsoft.com/office/drawing/2014/main" id="{3D6849B5-9EF4-16FA-3757-D1172B458127}"/>
              </a:ext>
            </a:extLst>
          </p:cNvPr>
          <p:cNvSpPr txBox="1"/>
          <p:nvPr/>
        </p:nvSpPr>
        <p:spPr>
          <a:xfrm>
            <a:off x="76446" y="114160"/>
            <a:ext cx="6332519" cy="392415"/>
          </a:xfrm>
          <a:prstGeom prst="rect">
            <a:avLst/>
          </a:prstGeom>
          <a:noFill/>
        </p:spPr>
        <p:txBody>
          <a:bodyPr wrap="square" rtlCol="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fr-FR" sz="2100">
                <a:solidFill>
                  <a:schemeClr val="bg1"/>
                </a:solidFill>
                <a:highlight>
                  <a:srgbClr val="F9B000"/>
                </a:highlight>
                <a:latin typeface="Barlow Condensed ExtraBold" panose="00000906000000000000" pitchFamily="2" charset="0"/>
              </a:rPr>
              <a:t>Interdiction d’ouvrir ou de verser sur le PER d’un mineur</a:t>
            </a:r>
            <a:endParaRPr lang="fr-FR" sz="3000">
              <a:solidFill>
                <a:schemeClr val="bg1"/>
              </a:solidFill>
              <a:latin typeface="Barlow Condensed ExtraBold" panose="00000906000000000000" pitchFamily="2" charset="0"/>
            </a:endParaRPr>
          </a:p>
        </p:txBody>
      </p:sp>
      <p:sp>
        <p:nvSpPr>
          <p:cNvPr id="2" name="Rectangle 1">
            <a:extLst>
              <a:ext uri="{FF2B5EF4-FFF2-40B4-BE49-F238E27FC236}">
                <a16:creationId xmlns:a16="http://schemas.microsoft.com/office/drawing/2014/main" id="{76516A53-E1E9-57F1-7F42-3FD59DA731EC}"/>
              </a:ext>
            </a:extLst>
          </p:cNvPr>
          <p:cNvSpPr>
            <a:spLocks noChangeArrowheads="1"/>
          </p:cNvSpPr>
          <p:nvPr/>
        </p:nvSpPr>
        <p:spPr bwMode="auto">
          <a:xfrm>
            <a:off x="198347" y="1992361"/>
            <a:ext cx="8928847" cy="115877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defPPr>
              <a:defRPr lang="fr-FR"/>
            </a:defPPr>
            <a:lvl1pPr marL="0" algn="l" defTabSz="685800" rtl="0" eaLnBrk="0" fontAlgn="base" latinLnBrk="0" hangingPunct="0">
              <a:spcBef>
                <a:spcPct val="0"/>
              </a:spcBef>
              <a:spcAft>
                <a:spcPct val="0"/>
              </a:spcAft>
              <a:defRPr sz="1350" kern="1200">
                <a:solidFill>
                  <a:schemeClr val="tx1"/>
                </a:solidFill>
                <a:latin typeface="Arial" pitchFamily="34" charset="0"/>
                <a:ea typeface="+mn-ea"/>
                <a:cs typeface="+mn-cs"/>
              </a:defRPr>
            </a:lvl1pPr>
            <a:lvl2pPr marL="342900" algn="l" defTabSz="685800" rtl="0" eaLnBrk="0" fontAlgn="base" latinLnBrk="0" hangingPunct="0">
              <a:spcBef>
                <a:spcPct val="0"/>
              </a:spcBef>
              <a:spcAft>
                <a:spcPct val="0"/>
              </a:spcAft>
              <a:defRPr sz="1350" kern="1200">
                <a:solidFill>
                  <a:schemeClr val="tx1"/>
                </a:solidFill>
                <a:latin typeface="Arial" pitchFamily="34" charset="0"/>
                <a:ea typeface="+mn-ea"/>
                <a:cs typeface="+mn-cs"/>
              </a:defRPr>
            </a:lvl2pPr>
            <a:lvl3pPr marL="685800" algn="l" defTabSz="685800" rtl="0" eaLnBrk="0" fontAlgn="base" latinLnBrk="0" hangingPunct="0">
              <a:spcBef>
                <a:spcPct val="0"/>
              </a:spcBef>
              <a:spcAft>
                <a:spcPct val="0"/>
              </a:spcAft>
              <a:defRPr sz="1350" kern="1200">
                <a:solidFill>
                  <a:schemeClr val="tx1"/>
                </a:solidFill>
                <a:latin typeface="Arial" pitchFamily="34" charset="0"/>
                <a:ea typeface="+mn-ea"/>
                <a:cs typeface="+mn-cs"/>
              </a:defRPr>
            </a:lvl3pPr>
            <a:lvl4pPr marL="1028700" algn="l" defTabSz="685800" rtl="0" eaLnBrk="0" fontAlgn="base" latinLnBrk="0" hangingPunct="0">
              <a:spcBef>
                <a:spcPct val="0"/>
              </a:spcBef>
              <a:spcAft>
                <a:spcPct val="0"/>
              </a:spcAft>
              <a:defRPr sz="1350" kern="1200">
                <a:solidFill>
                  <a:schemeClr val="tx1"/>
                </a:solidFill>
                <a:latin typeface="Arial" pitchFamily="34" charset="0"/>
                <a:ea typeface="+mn-ea"/>
                <a:cs typeface="+mn-cs"/>
              </a:defRPr>
            </a:lvl4pPr>
            <a:lvl5pPr marL="1371600" algn="l" defTabSz="685800" rtl="0" eaLnBrk="0" fontAlgn="base" latinLnBrk="0" hangingPunct="0">
              <a:spcBef>
                <a:spcPct val="0"/>
              </a:spcBef>
              <a:spcAft>
                <a:spcPct val="0"/>
              </a:spcAft>
              <a:defRPr sz="1350" kern="1200">
                <a:solidFill>
                  <a:schemeClr val="tx1"/>
                </a:solidFill>
                <a:latin typeface="Arial" pitchFamily="34" charset="0"/>
                <a:ea typeface="+mn-ea"/>
                <a:cs typeface="+mn-cs"/>
              </a:defRPr>
            </a:lvl5pPr>
            <a:lvl6pPr marL="1714500" algn="l" defTabSz="685800" rtl="0" eaLnBrk="0" fontAlgn="base" latinLnBrk="0" hangingPunct="0">
              <a:spcBef>
                <a:spcPct val="0"/>
              </a:spcBef>
              <a:spcAft>
                <a:spcPct val="0"/>
              </a:spcAft>
              <a:defRPr sz="1350" kern="1200">
                <a:solidFill>
                  <a:schemeClr val="tx1"/>
                </a:solidFill>
                <a:latin typeface="Arial" pitchFamily="34" charset="0"/>
                <a:ea typeface="+mn-ea"/>
                <a:cs typeface="+mn-cs"/>
              </a:defRPr>
            </a:lvl6pPr>
            <a:lvl7pPr marL="2057400" algn="l" defTabSz="685800" rtl="0" eaLnBrk="0" fontAlgn="base" latinLnBrk="0" hangingPunct="0">
              <a:spcBef>
                <a:spcPct val="0"/>
              </a:spcBef>
              <a:spcAft>
                <a:spcPct val="0"/>
              </a:spcAft>
              <a:defRPr sz="1350" kern="1200">
                <a:solidFill>
                  <a:schemeClr val="tx1"/>
                </a:solidFill>
                <a:latin typeface="Arial" pitchFamily="34" charset="0"/>
                <a:ea typeface="+mn-ea"/>
                <a:cs typeface="+mn-cs"/>
              </a:defRPr>
            </a:lvl7pPr>
            <a:lvl8pPr marL="2400300" algn="l" defTabSz="685800" rtl="0" eaLnBrk="0" fontAlgn="base" latinLnBrk="0" hangingPunct="0">
              <a:spcBef>
                <a:spcPct val="0"/>
              </a:spcBef>
              <a:spcAft>
                <a:spcPct val="0"/>
              </a:spcAft>
              <a:defRPr sz="1350" kern="1200">
                <a:solidFill>
                  <a:schemeClr val="tx1"/>
                </a:solidFill>
                <a:latin typeface="Arial" pitchFamily="34" charset="0"/>
                <a:ea typeface="+mn-ea"/>
                <a:cs typeface="+mn-cs"/>
              </a:defRPr>
            </a:lvl8pPr>
            <a:lvl9pPr marL="2743200" algn="l" defTabSz="685800" rtl="0" eaLnBrk="0" fontAlgn="base" latinLnBrk="0" hangingPunct="0">
              <a:spcBef>
                <a:spcPct val="0"/>
              </a:spcBef>
              <a:spcAft>
                <a:spcPct val="0"/>
              </a:spcAft>
              <a:defRPr sz="1350" kern="1200">
                <a:solidFill>
                  <a:schemeClr val="tx1"/>
                </a:solidFill>
                <a:latin typeface="Arial" pitchFamily="34" charset="0"/>
                <a:ea typeface="+mn-ea"/>
                <a:cs typeface="+mn-cs"/>
              </a:defRPr>
            </a:lvl9pPr>
          </a:lstStyle>
          <a:p>
            <a:pPr algn="l">
              <a:lnSpc>
                <a:spcPct val="120000"/>
              </a:lnSpc>
              <a:buClr>
                <a:srgbClr val="8B221F"/>
              </a:buClr>
            </a:pPr>
            <a:r>
              <a:rPr lang="fr-FR" sz="1500">
                <a:solidFill>
                  <a:srgbClr val="2F2483"/>
                </a:solidFill>
                <a:latin typeface="Barlow" panose="00000500000000000000" pitchFamily="2" charset="0"/>
                <a:sym typeface="Wingdings" panose="05000000000000000000" pitchFamily="2" charset="2"/>
              </a:rPr>
              <a:t> </a:t>
            </a:r>
            <a:r>
              <a:rPr lang="fr-FR" sz="1500" b="0" i="0">
                <a:solidFill>
                  <a:srgbClr val="2F2483"/>
                </a:solidFill>
                <a:effectLst/>
                <a:latin typeface="Barlow" panose="00000500000000000000" pitchFamily="2" charset="0"/>
              </a:rPr>
              <a:t>À partir du 1</a:t>
            </a:r>
            <a:r>
              <a:rPr lang="fr-FR" sz="1500" b="0" i="0" baseline="30000">
                <a:solidFill>
                  <a:srgbClr val="2F2483"/>
                </a:solidFill>
                <a:effectLst/>
                <a:latin typeface="Barlow" panose="00000500000000000000" pitchFamily="2" charset="0"/>
              </a:rPr>
              <a:t>er</a:t>
            </a:r>
            <a:r>
              <a:rPr lang="fr-FR" sz="1500" b="0" i="0">
                <a:solidFill>
                  <a:srgbClr val="2F2483"/>
                </a:solidFill>
                <a:effectLst/>
                <a:latin typeface="Barlow" panose="00000500000000000000" pitchFamily="2" charset="0"/>
              </a:rPr>
              <a:t> janvier 2024, </a:t>
            </a:r>
            <a:r>
              <a:rPr lang="fr-FR" sz="1500" b="1" i="0">
                <a:solidFill>
                  <a:srgbClr val="2F2483"/>
                </a:solidFill>
                <a:effectLst/>
                <a:latin typeface="Barlow" panose="00000500000000000000" pitchFamily="2" charset="0"/>
              </a:rPr>
              <a:t>les mineurs </a:t>
            </a:r>
            <a:r>
              <a:rPr lang="fr-FR" sz="1500" b="1" i="0" u="sng">
                <a:solidFill>
                  <a:srgbClr val="2F2483"/>
                </a:solidFill>
                <a:effectLst/>
                <a:latin typeface="Barlow" panose="00000500000000000000" pitchFamily="2" charset="0"/>
              </a:rPr>
              <a:t>ne peuvent pas ouvrir de PER </a:t>
            </a:r>
            <a:r>
              <a:rPr lang="fr-FR" sz="1500" b="1" i="0">
                <a:solidFill>
                  <a:srgbClr val="2F2483"/>
                </a:solidFill>
                <a:effectLst/>
                <a:latin typeface="Barlow" panose="00000500000000000000" pitchFamily="2" charset="0"/>
              </a:rPr>
              <a:t>individuel</a:t>
            </a:r>
            <a:r>
              <a:rPr lang="fr-FR" sz="1500" b="0" i="0">
                <a:solidFill>
                  <a:srgbClr val="2F2483"/>
                </a:solidFill>
                <a:effectLst/>
                <a:latin typeface="Barlow" panose="00000500000000000000" pitchFamily="2" charset="0"/>
              </a:rPr>
              <a:t>.</a:t>
            </a:r>
          </a:p>
          <a:p>
            <a:pPr algn="l">
              <a:lnSpc>
                <a:spcPct val="120000"/>
              </a:lnSpc>
              <a:buClr>
                <a:srgbClr val="8B221F"/>
              </a:buClr>
            </a:pPr>
            <a:endParaRPr lang="fr-FR" sz="1500" b="0" i="0">
              <a:solidFill>
                <a:srgbClr val="2F2483"/>
              </a:solidFill>
              <a:effectLst/>
              <a:latin typeface="Barlow" panose="00000500000000000000" pitchFamily="2" charset="0"/>
            </a:endParaRPr>
          </a:p>
          <a:p>
            <a:pPr algn="l">
              <a:lnSpc>
                <a:spcPct val="120000"/>
              </a:lnSpc>
              <a:buClr>
                <a:srgbClr val="8B221F"/>
              </a:buClr>
            </a:pPr>
            <a:r>
              <a:rPr lang="fr-FR" sz="1500">
                <a:solidFill>
                  <a:srgbClr val="2F2483"/>
                </a:solidFill>
                <a:latin typeface="Barlow" panose="00000500000000000000" pitchFamily="2" charset="0"/>
                <a:sym typeface="Wingdings" panose="05000000000000000000" pitchFamily="2" charset="2"/>
              </a:rPr>
              <a:t> </a:t>
            </a:r>
            <a:r>
              <a:rPr lang="fr-FR" sz="1500" b="0" i="0">
                <a:solidFill>
                  <a:srgbClr val="2F2483"/>
                </a:solidFill>
                <a:effectLst/>
                <a:latin typeface="Barlow" panose="00000500000000000000" pitchFamily="2" charset="0"/>
              </a:rPr>
              <a:t>Pour les PER ouverts avant cette date par un mineur, </a:t>
            </a:r>
            <a:r>
              <a:rPr lang="fr-FR" sz="1500" b="1" i="0">
                <a:solidFill>
                  <a:srgbClr val="2F2483"/>
                </a:solidFill>
                <a:effectLst/>
                <a:latin typeface="Barlow" panose="00000500000000000000" pitchFamily="2" charset="0"/>
              </a:rPr>
              <a:t>il n’est </a:t>
            </a:r>
            <a:r>
              <a:rPr lang="fr-FR" sz="1500" b="1" i="0" u="sng">
                <a:solidFill>
                  <a:srgbClr val="2F2483"/>
                </a:solidFill>
                <a:effectLst/>
                <a:latin typeface="Barlow" panose="00000500000000000000" pitchFamily="2" charset="0"/>
              </a:rPr>
              <a:t>plus possible de réaliser des versements </a:t>
            </a:r>
            <a:r>
              <a:rPr lang="fr-FR" sz="1500" b="0" i="0">
                <a:solidFill>
                  <a:srgbClr val="2F2483"/>
                </a:solidFill>
                <a:effectLst/>
                <a:latin typeface="Barlow" panose="00000500000000000000" pitchFamily="2" charset="0"/>
              </a:rPr>
              <a:t>volontaires (et donc de les déduire) jusqu’à leurs 18 ans.</a:t>
            </a:r>
          </a:p>
        </p:txBody>
      </p:sp>
    </p:spTree>
    <p:extLst>
      <p:ext uri="{BB962C8B-B14F-4D97-AF65-F5344CB8AC3E}">
        <p14:creationId xmlns:p14="http://schemas.microsoft.com/office/powerpoint/2010/main" val="3888596264"/>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capture d’écran, Graphique, graphisme, conception&#10;&#10;Description générée automatiquement">
            <a:extLst>
              <a:ext uri="{FF2B5EF4-FFF2-40B4-BE49-F238E27FC236}">
                <a16:creationId xmlns:a16="http://schemas.microsoft.com/office/drawing/2014/main" id="{5CD3964C-4D8E-270D-54E6-5FF89D9E3306}"/>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378" y="212"/>
            <a:ext cx="9143244" cy="5143075"/>
          </a:xfrm>
          <a:prstGeom prst="rect">
            <a:avLst/>
          </a:prstGeom>
        </p:spPr>
      </p:pic>
      <p:sp>
        <p:nvSpPr>
          <p:cNvPr id="3" name="Espace réservé de la date 1">
            <a:extLst>
              <a:ext uri="{FF2B5EF4-FFF2-40B4-BE49-F238E27FC236}">
                <a16:creationId xmlns:a16="http://schemas.microsoft.com/office/drawing/2014/main" id="{47C17C5A-F2F0-CCB9-9D0E-BD4DDCDD697E}"/>
              </a:ext>
            </a:extLst>
          </p:cNvPr>
          <p:cNvSpPr>
            <a:spLocks noGrp="1"/>
          </p:cNvSpPr>
          <p:nvPr>
            <p:ph type="dt" sz="half" idx="10"/>
          </p:nvPr>
        </p:nvSpPr>
        <p:spPr>
          <a:xfrm>
            <a:off x="215153" y="4767262"/>
            <a:ext cx="1510553" cy="273844"/>
          </a:xfrm>
        </p:spPr>
        <p:txBody>
          <a:bodyPr/>
          <a:lstStyle/>
          <a:p>
            <a:fld id="{0304C159-75DC-49E0-9C9A-EE2F48706F69}" type="datetime4">
              <a:rPr lang="fr-FR" smtClean="0"/>
              <a:t>8 février 2024</a:t>
            </a:fld>
            <a:endParaRPr lang="fr-FR"/>
          </a:p>
        </p:txBody>
      </p:sp>
      <p:sp>
        <p:nvSpPr>
          <p:cNvPr id="6" name="Espace réservé du numéro de diapositive 3">
            <a:extLst>
              <a:ext uri="{FF2B5EF4-FFF2-40B4-BE49-F238E27FC236}">
                <a16:creationId xmlns:a16="http://schemas.microsoft.com/office/drawing/2014/main" id="{C802817C-6334-D292-A7C0-3B7874CB8041}"/>
              </a:ext>
            </a:extLst>
          </p:cNvPr>
          <p:cNvSpPr>
            <a:spLocks noGrp="1"/>
          </p:cNvSpPr>
          <p:nvPr>
            <p:ph type="sldNum" sz="quarter" idx="12"/>
          </p:nvPr>
        </p:nvSpPr>
        <p:spPr>
          <a:xfrm>
            <a:off x="8743319" y="4799230"/>
            <a:ext cx="383876" cy="171450"/>
          </a:xfrm>
        </p:spPr>
        <p:txBody>
          <a:bodyPr/>
          <a:lstStyle/>
          <a:p>
            <a:fld id="{DADB589F-FF01-4CF2-B7C7-7296AC883C2A}" type="slidenum">
              <a:rPr lang="fr-FR" smtClean="0"/>
              <a:t>39</a:t>
            </a:fld>
            <a:endParaRPr lang="fr-FR"/>
          </a:p>
        </p:txBody>
      </p:sp>
      <p:sp>
        <p:nvSpPr>
          <p:cNvPr id="4" name="ZoneTexte 3">
            <a:extLst>
              <a:ext uri="{FF2B5EF4-FFF2-40B4-BE49-F238E27FC236}">
                <a16:creationId xmlns:a16="http://schemas.microsoft.com/office/drawing/2014/main" id="{3D6849B5-9EF4-16FA-3757-D1172B458127}"/>
              </a:ext>
            </a:extLst>
          </p:cNvPr>
          <p:cNvSpPr txBox="1"/>
          <p:nvPr/>
        </p:nvSpPr>
        <p:spPr>
          <a:xfrm>
            <a:off x="76446" y="114160"/>
            <a:ext cx="7973540" cy="392415"/>
          </a:xfrm>
          <a:prstGeom prst="rect">
            <a:avLst/>
          </a:prstGeom>
          <a:noFill/>
        </p:spPr>
        <p:txBody>
          <a:bodyPr wrap="square" rtlCol="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fr-FR" sz="2100">
                <a:solidFill>
                  <a:schemeClr val="bg1"/>
                </a:solidFill>
                <a:highlight>
                  <a:srgbClr val="F9B000"/>
                </a:highlight>
                <a:latin typeface="Barlow Condensed ExtraBold" panose="00000906000000000000" pitchFamily="2" charset="0"/>
              </a:rPr>
              <a:t>Création d’un avantage fiscal relatif au Plan Epargne Avenir Climat (PEAC)</a:t>
            </a:r>
            <a:endParaRPr lang="fr-FR" sz="3000">
              <a:solidFill>
                <a:schemeClr val="bg1"/>
              </a:solidFill>
              <a:latin typeface="Barlow Condensed ExtraBold" panose="00000906000000000000" pitchFamily="2" charset="0"/>
            </a:endParaRPr>
          </a:p>
        </p:txBody>
      </p:sp>
      <p:sp>
        <p:nvSpPr>
          <p:cNvPr id="2" name="Rectangle 1">
            <a:extLst>
              <a:ext uri="{FF2B5EF4-FFF2-40B4-BE49-F238E27FC236}">
                <a16:creationId xmlns:a16="http://schemas.microsoft.com/office/drawing/2014/main" id="{51D48605-4D69-167C-59D1-FA46153A3A98}"/>
              </a:ext>
            </a:extLst>
          </p:cNvPr>
          <p:cNvSpPr>
            <a:spLocks noChangeArrowheads="1"/>
          </p:cNvSpPr>
          <p:nvPr/>
        </p:nvSpPr>
        <p:spPr bwMode="auto">
          <a:xfrm>
            <a:off x="467197" y="787030"/>
            <a:ext cx="8276121" cy="344979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defPPr>
              <a:defRPr lang="fr-FR"/>
            </a:defPPr>
            <a:lvl1pPr marL="0" algn="l" defTabSz="685800" rtl="0" eaLnBrk="0" fontAlgn="base" latinLnBrk="0" hangingPunct="0">
              <a:spcBef>
                <a:spcPct val="0"/>
              </a:spcBef>
              <a:spcAft>
                <a:spcPct val="0"/>
              </a:spcAft>
              <a:defRPr sz="1350" kern="1200">
                <a:solidFill>
                  <a:schemeClr val="tx1"/>
                </a:solidFill>
                <a:latin typeface="Arial" pitchFamily="34" charset="0"/>
                <a:ea typeface="+mn-ea"/>
                <a:cs typeface="+mn-cs"/>
              </a:defRPr>
            </a:lvl1pPr>
            <a:lvl2pPr marL="342900" algn="l" defTabSz="685800" rtl="0" eaLnBrk="0" fontAlgn="base" latinLnBrk="0" hangingPunct="0">
              <a:spcBef>
                <a:spcPct val="0"/>
              </a:spcBef>
              <a:spcAft>
                <a:spcPct val="0"/>
              </a:spcAft>
              <a:defRPr sz="1350" kern="1200">
                <a:solidFill>
                  <a:schemeClr val="tx1"/>
                </a:solidFill>
                <a:latin typeface="Arial" pitchFamily="34" charset="0"/>
                <a:ea typeface="+mn-ea"/>
                <a:cs typeface="+mn-cs"/>
              </a:defRPr>
            </a:lvl2pPr>
            <a:lvl3pPr marL="685800" algn="l" defTabSz="685800" rtl="0" eaLnBrk="0" fontAlgn="base" latinLnBrk="0" hangingPunct="0">
              <a:spcBef>
                <a:spcPct val="0"/>
              </a:spcBef>
              <a:spcAft>
                <a:spcPct val="0"/>
              </a:spcAft>
              <a:defRPr sz="1350" kern="1200">
                <a:solidFill>
                  <a:schemeClr val="tx1"/>
                </a:solidFill>
                <a:latin typeface="Arial" pitchFamily="34" charset="0"/>
                <a:ea typeface="+mn-ea"/>
                <a:cs typeface="+mn-cs"/>
              </a:defRPr>
            </a:lvl3pPr>
            <a:lvl4pPr marL="1028700" algn="l" defTabSz="685800" rtl="0" eaLnBrk="0" fontAlgn="base" latinLnBrk="0" hangingPunct="0">
              <a:spcBef>
                <a:spcPct val="0"/>
              </a:spcBef>
              <a:spcAft>
                <a:spcPct val="0"/>
              </a:spcAft>
              <a:defRPr sz="1350" kern="1200">
                <a:solidFill>
                  <a:schemeClr val="tx1"/>
                </a:solidFill>
                <a:latin typeface="Arial" pitchFamily="34" charset="0"/>
                <a:ea typeface="+mn-ea"/>
                <a:cs typeface="+mn-cs"/>
              </a:defRPr>
            </a:lvl4pPr>
            <a:lvl5pPr marL="1371600" algn="l" defTabSz="685800" rtl="0" eaLnBrk="0" fontAlgn="base" latinLnBrk="0" hangingPunct="0">
              <a:spcBef>
                <a:spcPct val="0"/>
              </a:spcBef>
              <a:spcAft>
                <a:spcPct val="0"/>
              </a:spcAft>
              <a:defRPr sz="1350" kern="1200">
                <a:solidFill>
                  <a:schemeClr val="tx1"/>
                </a:solidFill>
                <a:latin typeface="Arial" pitchFamily="34" charset="0"/>
                <a:ea typeface="+mn-ea"/>
                <a:cs typeface="+mn-cs"/>
              </a:defRPr>
            </a:lvl5pPr>
            <a:lvl6pPr marL="1714500" algn="l" defTabSz="685800" rtl="0" eaLnBrk="0" fontAlgn="base" latinLnBrk="0" hangingPunct="0">
              <a:spcBef>
                <a:spcPct val="0"/>
              </a:spcBef>
              <a:spcAft>
                <a:spcPct val="0"/>
              </a:spcAft>
              <a:defRPr sz="1350" kern="1200">
                <a:solidFill>
                  <a:schemeClr val="tx1"/>
                </a:solidFill>
                <a:latin typeface="Arial" pitchFamily="34" charset="0"/>
                <a:ea typeface="+mn-ea"/>
                <a:cs typeface="+mn-cs"/>
              </a:defRPr>
            </a:lvl6pPr>
            <a:lvl7pPr marL="2057400" algn="l" defTabSz="685800" rtl="0" eaLnBrk="0" fontAlgn="base" latinLnBrk="0" hangingPunct="0">
              <a:spcBef>
                <a:spcPct val="0"/>
              </a:spcBef>
              <a:spcAft>
                <a:spcPct val="0"/>
              </a:spcAft>
              <a:defRPr sz="1350" kern="1200">
                <a:solidFill>
                  <a:schemeClr val="tx1"/>
                </a:solidFill>
                <a:latin typeface="Arial" pitchFamily="34" charset="0"/>
                <a:ea typeface="+mn-ea"/>
                <a:cs typeface="+mn-cs"/>
              </a:defRPr>
            </a:lvl7pPr>
            <a:lvl8pPr marL="2400300" algn="l" defTabSz="685800" rtl="0" eaLnBrk="0" fontAlgn="base" latinLnBrk="0" hangingPunct="0">
              <a:spcBef>
                <a:spcPct val="0"/>
              </a:spcBef>
              <a:spcAft>
                <a:spcPct val="0"/>
              </a:spcAft>
              <a:defRPr sz="1350" kern="1200">
                <a:solidFill>
                  <a:schemeClr val="tx1"/>
                </a:solidFill>
                <a:latin typeface="Arial" pitchFamily="34" charset="0"/>
                <a:ea typeface="+mn-ea"/>
                <a:cs typeface="+mn-cs"/>
              </a:defRPr>
            </a:lvl8pPr>
            <a:lvl9pPr marL="2743200" algn="l" defTabSz="685800" rtl="0" eaLnBrk="0" fontAlgn="base" latinLnBrk="0" hangingPunct="0">
              <a:spcBef>
                <a:spcPct val="0"/>
              </a:spcBef>
              <a:spcAft>
                <a:spcPct val="0"/>
              </a:spcAft>
              <a:defRPr sz="1350" kern="1200">
                <a:solidFill>
                  <a:schemeClr val="tx1"/>
                </a:solidFill>
                <a:latin typeface="Arial" pitchFamily="34" charset="0"/>
                <a:ea typeface="+mn-ea"/>
                <a:cs typeface="+mn-cs"/>
              </a:defRPr>
            </a:lvl9pPr>
          </a:lstStyle>
          <a:p>
            <a:pPr>
              <a:lnSpc>
                <a:spcPct val="110000"/>
              </a:lnSpc>
              <a:spcAft>
                <a:spcPts val="900"/>
              </a:spcAft>
              <a:buClr>
                <a:srgbClr val="8B221F"/>
              </a:buClr>
              <a:buSzPct val="90000"/>
            </a:pPr>
            <a:r>
              <a:rPr lang="fr-FR" sz="1500">
                <a:solidFill>
                  <a:srgbClr val="2F2483"/>
                </a:solidFill>
                <a:latin typeface="Barlow" panose="00000500000000000000" pitchFamily="2" charset="0"/>
                <a:sym typeface="Wingdings" panose="05000000000000000000" pitchFamily="2" charset="2"/>
              </a:rPr>
              <a:t> </a:t>
            </a:r>
            <a:r>
              <a:rPr lang="fr-FR" sz="1500" b="0" i="0">
                <a:solidFill>
                  <a:srgbClr val="2F2483"/>
                </a:solidFill>
                <a:effectLst/>
                <a:latin typeface="Barlow" panose="00000500000000000000" pitchFamily="2" charset="0"/>
              </a:rPr>
              <a:t>Le PEAC peut être souscrit par </a:t>
            </a:r>
            <a:r>
              <a:rPr lang="fr-FR" sz="1500" b="1" i="0">
                <a:solidFill>
                  <a:srgbClr val="2F2483"/>
                </a:solidFill>
                <a:effectLst/>
                <a:latin typeface="Barlow" panose="00000500000000000000" pitchFamily="2" charset="0"/>
              </a:rPr>
              <a:t>les personnes physiques âgées de moins de 21 ans </a:t>
            </a:r>
            <a:r>
              <a:rPr lang="fr-FR" sz="1500" b="0" i="0">
                <a:solidFill>
                  <a:srgbClr val="2F2483"/>
                </a:solidFill>
                <a:effectLst/>
                <a:latin typeface="Barlow" panose="00000500000000000000" pitchFamily="2" charset="0"/>
              </a:rPr>
              <a:t>et résidant en France.</a:t>
            </a:r>
            <a:r>
              <a:rPr lang="fr-FR" sz="1500">
                <a:solidFill>
                  <a:srgbClr val="2F2483"/>
                </a:solidFill>
                <a:latin typeface="Barlow" panose="00000500000000000000" pitchFamily="2" charset="0"/>
              </a:rPr>
              <a:t> Plafond versement 22.950 €</a:t>
            </a:r>
            <a:endParaRPr lang="fr-FR">
              <a:solidFill>
                <a:srgbClr val="2F2483"/>
              </a:solidFill>
              <a:latin typeface="Barlow" panose="00000500000000000000" pitchFamily="2" charset="0"/>
            </a:endParaRPr>
          </a:p>
          <a:p>
            <a:pPr marR="0" lvl="0" algn="just" defTabSz="685800" rtl="0" eaLnBrk="0" fontAlgn="base" latinLnBrk="0" hangingPunct="0">
              <a:lnSpc>
                <a:spcPct val="110000"/>
              </a:lnSpc>
              <a:spcBef>
                <a:spcPct val="0"/>
              </a:spcBef>
              <a:spcAft>
                <a:spcPts val="900"/>
              </a:spcAft>
              <a:buClr>
                <a:srgbClr val="8B221F"/>
              </a:buClr>
              <a:buSzPct val="90000"/>
            </a:pPr>
            <a:r>
              <a:rPr lang="fr-FR" sz="1500">
                <a:solidFill>
                  <a:srgbClr val="2F2483"/>
                </a:solidFill>
                <a:latin typeface="Barlow" panose="00000500000000000000" pitchFamily="2" charset="0"/>
                <a:sym typeface="Wingdings" panose="05000000000000000000" pitchFamily="2" charset="2"/>
              </a:rPr>
              <a:t> </a:t>
            </a:r>
            <a:r>
              <a:rPr lang="fr-FR" sz="1500" b="0" i="0">
                <a:solidFill>
                  <a:srgbClr val="2F2483"/>
                </a:solidFill>
                <a:effectLst/>
                <a:latin typeface="Barlow" panose="00000500000000000000" pitchFamily="2" charset="0"/>
              </a:rPr>
              <a:t>Les sommes versées sont </a:t>
            </a:r>
            <a:r>
              <a:rPr lang="fr-FR" sz="1500" b="1" i="0">
                <a:solidFill>
                  <a:srgbClr val="2F2483"/>
                </a:solidFill>
                <a:effectLst/>
                <a:latin typeface="Barlow" panose="00000500000000000000" pitchFamily="2" charset="0"/>
              </a:rPr>
              <a:t>investies dans des titres financiers qui contribuent au financement de la</a:t>
            </a:r>
            <a:r>
              <a:rPr lang="fr-FR" sz="1500" b="0" i="0">
                <a:solidFill>
                  <a:srgbClr val="2F2483"/>
                </a:solidFill>
                <a:effectLst/>
                <a:latin typeface="Barlow" panose="00000500000000000000" pitchFamily="2" charset="0"/>
              </a:rPr>
              <a:t> </a:t>
            </a:r>
            <a:r>
              <a:rPr lang="fr-FR" sz="1500" b="1" i="0">
                <a:solidFill>
                  <a:srgbClr val="2F2483"/>
                </a:solidFill>
                <a:effectLst/>
                <a:latin typeface="Barlow" panose="00000500000000000000" pitchFamily="2" charset="0"/>
              </a:rPr>
              <a:t>transition écologique</a:t>
            </a:r>
            <a:r>
              <a:rPr lang="fr-FR" sz="1500" b="0" i="0">
                <a:solidFill>
                  <a:srgbClr val="2F2483"/>
                </a:solidFill>
                <a:effectLst/>
                <a:latin typeface="Barlow" panose="00000500000000000000" pitchFamily="2" charset="0"/>
              </a:rPr>
              <a:t> et d’instruments financiers bénéficiant </a:t>
            </a:r>
            <a:r>
              <a:rPr lang="fr-FR" sz="1500" b="1" i="0">
                <a:solidFill>
                  <a:srgbClr val="2F2483"/>
                </a:solidFill>
                <a:effectLst/>
                <a:latin typeface="Barlow" panose="00000500000000000000" pitchFamily="2" charset="0"/>
              </a:rPr>
              <a:t>d’un niveau risque faible</a:t>
            </a:r>
            <a:r>
              <a:rPr lang="fr-FR" sz="1500" b="0" i="0">
                <a:solidFill>
                  <a:srgbClr val="2F2483"/>
                </a:solidFill>
                <a:effectLst/>
                <a:latin typeface="Barlow" panose="00000500000000000000" pitchFamily="2" charset="0"/>
              </a:rPr>
              <a:t> et dont les émetteurs ont leur siège en France, dans un autre Etat membre de l’Union européenne ou encore dans un autre Etat partie de l’accord sur l’Espace économique européen ayant conclu avec la France une convention d’assistance administrative. </a:t>
            </a:r>
          </a:p>
          <a:p>
            <a:pPr marR="0" lvl="0" algn="just" defTabSz="685800" rtl="0" eaLnBrk="0" fontAlgn="base" latinLnBrk="0" hangingPunct="0">
              <a:lnSpc>
                <a:spcPct val="110000"/>
              </a:lnSpc>
              <a:spcBef>
                <a:spcPct val="0"/>
              </a:spcBef>
              <a:spcAft>
                <a:spcPts val="900"/>
              </a:spcAft>
              <a:buClr>
                <a:srgbClr val="8B221F"/>
              </a:buClr>
              <a:buSzPct val="90000"/>
            </a:pPr>
            <a:r>
              <a:rPr lang="fr-FR" sz="1500">
                <a:solidFill>
                  <a:srgbClr val="2F2483"/>
                </a:solidFill>
                <a:latin typeface="Barlow" panose="00000500000000000000" pitchFamily="2" charset="0"/>
                <a:sym typeface="Wingdings" panose="05000000000000000000" pitchFamily="2" charset="2"/>
              </a:rPr>
              <a:t> </a:t>
            </a:r>
            <a:r>
              <a:rPr lang="fr-FR" sz="1500">
                <a:solidFill>
                  <a:srgbClr val="2F2483"/>
                </a:solidFill>
                <a:latin typeface="Barlow" panose="00000500000000000000" pitchFamily="2" charset="0"/>
              </a:rPr>
              <a:t>Les retraits (ou rachats) partiels sur le PEAC sont possibles et n’entraînent pas la clôture du plan dès lors qu’il a été </a:t>
            </a:r>
            <a:r>
              <a:rPr lang="fr-FR" sz="1500" b="1">
                <a:solidFill>
                  <a:srgbClr val="2F2483"/>
                </a:solidFill>
                <a:latin typeface="Barlow" panose="00000500000000000000" pitchFamily="2" charset="0"/>
              </a:rPr>
              <a:t>ouvert depuis plus de 5 ans </a:t>
            </a:r>
            <a:r>
              <a:rPr lang="fr-FR" sz="1500">
                <a:solidFill>
                  <a:srgbClr val="2F2483"/>
                </a:solidFill>
                <a:latin typeface="Barlow" panose="00000500000000000000" pitchFamily="2" charset="0"/>
              </a:rPr>
              <a:t>et que </a:t>
            </a:r>
            <a:r>
              <a:rPr lang="fr-FR" sz="1500" b="1">
                <a:solidFill>
                  <a:srgbClr val="2F2483"/>
                </a:solidFill>
                <a:latin typeface="Barlow" panose="00000500000000000000" pitchFamily="2" charset="0"/>
              </a:rPr>
              <a:t>son titulaire a plus de 18 ans</a:t>
            </a:r>
            <a:r>
              <a:rPr lang="fr-FR" sz="1500">
                <a:solidFill>
                  <a:srgbClr val="2F2483"/>
                </a:solidFill>
                <a:latin typeface="Barlow" panose="00000500000000000000" pitchFamily="2" charset="0"/>
              </a:rPr>
              <a:t>. Cependant, plus aucun versement ne sera possible. </a:t>
            </a:r>
          </a:p>
          <a:p>
            <a:pPr marR="0" lvl="0" algn="just" defTabSz="685800" rtl="0" eaLnBrk="0" fontAlgn="base" latinLnBrk="0" hangingPunct="0">
              <a:lnSpc>
                <a:spcPct val="110000"/>
              </a:lnSpc>
              <a:spcBef>
                <a:spcPct val="0"/>
              </a:spcBef>
              <a:spcAft>
                <a:spcPts val="750"/>
              </a:spcAft>
              <a:buClr>
                <a:srgbClr val="8B221F"/>
              </a:buClr>
              <a:buSzPct val="90000"/>
            </a:pPr>
            <a:r>
              <a:rPr lang="fr-FR" sz="1500">
                <a:solidFill>
                  <a:srgbClr val="2F2483"/>
                </a:solidFill>
                <a:latin typeface="Barlow" panose="00000500000000000000" pitchFamily="2" charset="0"/>
                <a:sym typeface="Wingdings" panose="05000000000000000000" pitchFamily="2" charset="2"/>
              </a:rPr>
              <a:t> </a:t>
            </a:r>
            <a:r>
              <a:rPr lang="fr-FR" sz="1500" b="1">
                <a:solidFill>
                  <a:srgbClr val="2F2483"/>
                </a:solidFill>
                <a:latin typeface="Barlow" panose="00000500000000000000" pitchFamily="2" charset="0"/>
              </a:rPr>
              <a:t>Avant 18 ans, le PEAC ne peut ni être liquidé ni racheté </a:t>
            </a:r>
            <a:r>
              <a:rPr lang="fr-FR" sz="1500">
                <a:solidFill>
                  <a:srgbClr val="2F2483"/>
                </a:solidFill>
                <a:latin typeface="Barlow" panose="00000500000000000000" pitchFamily="2" charset="0"/>
              </a:rPr>
              <a:t>(même partiellement) sauf en cas d’invalidité du titulaire ou de décès de l’un des parents du titulaire.</a:t>
            </a:r>
            <a:endParaRPr lang="fr-FR" altLang="fr-FR" sz="1500">
              <a:solidFill>
                <a:srgbClr val="2F2483"/>
              </a:solidFill>
              <a:latin typeface="Barlow" panose="00000500000000000000" pitchFamily="2" charset="0"/>
            </a:endParaRPr>
          </a:p>
        </p:txBody>
      </p:sp>
    </p:spTree>
    <p:extLst>
      <p:ext uri="{BB962C8B-B14F-4D97-AF65-F5344CB8AC3E}">
        <p14:creationId xmlns:p14="http://schemas.microsoft.com/office/powerpoint/2010/main" val="18755410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78A1AE-9488-336D-9733-6C43F7CBA2C0}"/>
              </a:ext>
            </a:extLst>
          </p:cNvPr>
          <p:cNvSpPr>
            <a:spLocks noGrp="1"/>
          </p:cNvSpPr>
          <p:nvPr>
            <p:ph type="title"/>
          </p:nvPr>
        </p:nvSpPr>
        <p:spPr>
          <a:xfrm>
            <a:off x="435630" y="419167"/>
            <a:ext cx="7886700" cy="746358"/>
          </a:xfrm>
        </p:spPr>
        <p:txBody>
          <a:bodyPr/>
          <a:lstStyle/>
          <a:p>
            <a:r>
              <a:rPr lang="fr-FR"/>
              <a:t>Principales mesures de la loi de finances pour 2024</a:t>
            </a:r>
          </a:p>
        </p:txBody>
      </p:sp>
      <p:sp>
        <p:nvSpPr>
          <p:cNvPr id="3" name="Espace réservé du texte 2">
            <a:extLst>
              <a:ext uri="{FF2B5EF4-FFF2-40B4-BE49-F238E27FC236}">
                <a16:creationId xmlns:a16="http://schemas.microsoft.com/office/drawing/2014/main" id="{47EC971B-EE36-4EB0-3D0D-B2281B6E5133}"/>
              </a:ext>
            </a:extLst>
          </p:cNvPr>
          <p:cNvSpPr>
            <a:spLocks noGrp="1"/>
          </p:cNvSpPr>
          <p:nvPr>
            <p:ph type="body" idx="1"/>
          </p:nvPr>
        </p:nvSpPr>
        <p:spPr>
          <a:xfrm>
            <a:off x="435630" y="1280100"/>
            <a:ext cx="7886700" cy="3932872"/>
          </a:xfrm>
        </p:spPr>
        <p:txBody>
          <a:bodyPr/>
          <a:lstStyle/>
          <a:p>
            <a:pPr marL="285750" indent="-285750">
              <a:lnSpc>
                <a:spcPct val="100000"/>
              </a:lnSpc>
              <a:spcAft>
                <a:spcPct val="0"/>
              </a:spcAft>
              <a:buClr>
                <a:schemeClr val="bg1"/>
              </a:buClr>
              <a:buSzPct val="60000"/>
              <a:buFont typeface="Franklin Gothic Book" panose="020B0503020102020204" pitchFamily="34" charset="0"/>
              <a:buChar char="►"/>
            </a:pPr>
            <a:r>
              <a:rPr lang="fr-FR" sz="1600" b="1">
                <a:solidFill>
                  <a:srgbClr val="00B0F0"/>
                </a:solidFill>
              </a:rPr>
              <a:t>Prorogations</a:t>
            </a:r>
            <a:r>
              <a:rPr lang="fr-FR" sz="1600">
                <a:solidFill>
                  <a:schemeClr val="tx1"/>
                </a:solidFill>
              </a:rPr>
              <a:t> de l’exonération de la </a:t>
            </a:r>
            <a:r>
              <a:rPr lang="fr-FR" sz="1600" b="1">
                <a:solidFill>
                  <a:srgbClr val="00B0F0"/>
                </a:solidFill>
              </a:rPr>
              <a:t>prise en charge des frais de transports </a:t>
            </a:r>
            <a:r>
              <a:rPr lang="fr-FR" sz="1600">
                <a:solidFill>
                  <a:schemeClr val="tx1"/>
                </a:solidFill>
              </a:rPr>
              <a:t>par l’employeur</a:t>
            </a:r>
          </a:p>
          <a:p>
            <a:pPr marL="285750" indent="-285750">
              <a:lnSpc>
                <a:spcPct val="100000"/>
              </a:lnSpc>
              <a:spcAft>
                <a:spcPct val="0"/>
              </a:spcAft>
              <a:buClr>
                <a:schemeClr val="bg1"/>
              </a:buClr>
              <a:buSzPct val="60000"/>
              <a:buFont typeface="Franklin Gothic Book" panose="020B0503020102020204" pitchFamily="34" charset="0"/>
              <a:buChar char="►"/>
            </a:pPr>
            <a:endParaRPr lang="fr-FR" sz="1600">
              <a:solidFill>
                <a:schemeClr val="tx1"/>
              </a:solidFill>
            </a:endParaRPr>
          </a:p>
          <a:p>
            <a:pPr marL="285750" indent="-285750">
              <a:lnSpc>
                <a:spcPct val="100000"/>
              </a:lnSpc>
              <a:spcAft>
                <a:spcPct val="0"/>
              </a:spcAft>
              <a:buClr>
                <a:schemeClr val="bg1"/>
              </a:buClr>
              <a:buSzPct val="60000"/>
              <a:buFont typeface="Franklin Gothic Book" panose="020B0503020102020204" pitchFamily="34" charset="0"/>
              <a:buChar char="►"/>
            </a:pPr>
            <a:r>
              <a:rPr lang="fr-FR" sz="1600">
                <a:solidFill>
                  <a:schemeClr val="tx1"/>
                </a:solidFill>
              </a:rPr>
              <a:t>Mise en place de </a:t>
            </a:r>
            <a:r>
              <a:rPr lang="fr-FR" sz="1600" b="1">
                <a:solidFill>
                  <a:srgbClr val="00B0F0"/>
                </a:solidFill>
              </a:rPr>
              <a:t>l’impôt minimum mondial</a:t>
            </a:r>
          </a:p>
          <a:p>
            <a:pPr marL="285750" indent="-285750">
              <a:lnSpc>
                <a:spcPct val="100000"/>
              </a:lnSpc>
              <a:spcAft>
                <a:spcPct val="0"/>
              </a:spcAft>
              <a:buClr>
                <a:schemeClr val="bg1"/>
              </a:buClr>
              <a:buSzPct val="60000"/>
              <a:buFont typeface="Franklin Gothic Book" panose="020B0503020102020204" pitchFamily="34" charset="0"/>
              <a:buChar char="►"/>
            </a:pPr>
            <a:endParaRPr lang="fr-FR" sz="1600" b="1">
              <a:solidFill>
                <a:srgbClr val="00B0F0"/>
              </a:solidFill>
            </a:endParaRPr>
          </a:p>
          <a:p>
            <a:pPr marL="285750" indent="-285750">
              <a:lnSpc>
                <a:spcPct val="100000"/>
              </a:lnSpc>
              <a:spcAft>
                <a:spcPct val="0"/>
              </a:spcAft>
              <a:buClr>
                <a:schemeClr val="bg1"/>
              </a:buClr>
              <a:buSzPct val="60000"/>
              <a:buFont typeface="Franklin Gothic Book" panose="020B0503020102020204" pitchFamily="34" charset="0"/>
              <a:buChar char="►"/>
            </a:pPr>
            <a:r>
              <a:rPr lang="fr-FR" sz="1600">
                <a:solidFill>
                  <a:schemeClr val="tx1"/>
                </a:solidFill>
              </a:rPr>
              <a:t>Renforcement du </a:t>
            </a:r>
            <a:r>
              <a:rPr lang="fr-FR" sz="1600" b="1">
                <a:solidFill>
                  <a:srgbClr val="00B0F0"/>
                </a:solidFill>
              </a:rPr>
              <a:t>contrôle des prix de transfert </a:t>
            </a:r>
            <a:r>
              <a:rPr lang="fr-FR" sz="1600">
                <a:solidFill>
                  <a:schemeClr val="tx1"/>
                </a:solidFill>
              </a:rPr>
              <a:t>des entreprises multinationales</a:t>
            </a:r>
          </a:p>
          <a:p>
            <a:pPr marL="285750" indent="-285750">
              <a:lnSpc>
                <a:spcPct val="100000"/>
              </a:lnSpc>
              <a:spcAft>
                <a:spcPct val="0"/>
              </a:spcAft>
              <a:buClr>
                <a:schemeClr val="bg1"/>
              </a:buClr>
              <a:buSzPct val="60000"/>
              <a:buFont typeface="Franklin Gothic Book" panose="020B0503020102020204" pitchFamily="34" charset="0"/>
              <a:buChar char="►"/>
            </a:pPr>
            <a:endParaRPr lang="fr-FR" sz="1600">
              <a:solidFill>
                <a:schemeClr val="tx1"/>
              </a:solidFill>
            </a:endParaRPr>
          </a:p>
          <a:p>
            <a:pPr marL="285750" indent="-285750">
              <a:lnSpc>
                <a:spcPct val="100000"/>
              </a:lnSpc>
              <a:spcAft>
                <a:spcPct val="0"/>
              </a:spcAft>
              <a:buClr>
                <a:schemeClr val="bg1"/>
              </a:buClr>
              <a:buSzPct val="60000"/>
              <a:buFont typeface="Franklin Gothic Book" panose="020B0503020102020204" pitchFamily="34" charset="0"/>
              <a:buChar char="►"/>
            </a:pPr>
            <a:r>
              <a:rPr lang="fr-FR" sz="1600" b="1">
                <a:solidFill>
                  <a:srgbClr val="00B0F0"/>
                </a:solidFill>
              </a:rPr>
              <a:t>Création d’une taxe </a:t>
            </a:r>
            <a:r>
              <a:rPr lang="fr-FR" sz="1600">
                <a:solidFill>
                  <a:schemeClr val="tx1"/>
                </a:solidFill>
              </a:rPr>
              <a:t>sur les services de streaming musical </a:t>
            </a:r>
          </a:p>
          <a:p>
            <a:pPr marL="285750" indent="-285750">
              <a:lnSpc>
                <a:spcPct val="100000"/>
              </a:lnSpc>
              <a:spcAft>
                <a:spcPct val="0"/>
              </a:spcAft>
              <a:buClr>
                <a:schemeClr val="bg1"/>
              </a:buClr>
              <a:buSzPct val="60000"/>
              <a:buFont typeface="Franklin Gothic Book" panose="020B0503020102020204" pitchFamily="34" charset="0"/>
              <a:buChar char="►"/>
            </a:pPr>
            <a:endParaRPr lang="fr-FR" sz="1600">
              <a:solidFill>
                <a:schemeClr val="tx1"/>
              </a:solidFill>
            </a:endParaRPr>
          </a:p>
          <a:p>
            <a:pPr marL="285750" indent="-285750">
              <a:lnSpc>
                <a:spcPct val="100000"/>
              </a:lnSpc>
              <a:spcAft>
                <a:spcPct val="0"/>
              </a:spcAft>
              <a:buClr>
                <a:schemeClr val="bg1"/>
              </a:buClr>
              <a:buSzPct val="60000"/>
              <a:buFont typeface="Franklin Gothic Book" panose="020B0503020102020204" pitchFamily="34" charset="0"/>
              <a:buChar char="►"/>
            </a:pPr>
            <a:r>
              <a:rPr lang="fr-FR" sz="1600" b="1">
                <a:solidFill>
                  <a:srgbClr val="00B0F0"/>
                </a:solidFill>
              </a:rPr>
              <a:t>Création d’une taxe </a:t>
            </a:r>
            <a:r>
              <a:rPr lang="fr-FR" sz="1600">
                <a:solidFill>
                  <a:schemeClr val="tx1"/>
                </a:solidFill>
              </a:rPr>
              <a:t>sur l’exploitation des infrastructures de transport de longue distance</a:t>
            </a:r>
          </a:p>
          <a:p>
            <a:pPr marL="285750" indent="-285750">
              <a:lnSpc>
                <a:spcPct val="100000"/>
              </a:lnSpc>
              <a:spcAft>
                <a:spcPct val="0"/>
              </a:spcAft>
              <a:buClr>
                <a:schemeClr val="bg1"/>
              </a:buClr>
              <a:buSzPct val="60000"/>
              <a:buFont typeface="Franklin Gothic Book" panose="020B0503020102020204" pitchFamily="34" charset="0"/>
              <a:buChar char="►"/>
            </a:pPr>
            <a:endParaRPr lang="fr-FR" sz="1600">
              <a:solidFill>
                <a:schemeClr val="tx1"/>
              </a:solidFill>
            </a:endParaRPr>
          </a:p>
          <a:p>
            <a:pPr marL="285750" indent="-285750">
              <a:lnSpc>
                <a:spcPct val="100000"/>
              </a:lnSpc>
              <a:spcAft>
                <a:spcPct val="0"/>
              </a:spcAft>
              <a:buClr>
                <a:schemeClr val="bg1"/>
              </a:buClr>
              <a:buSzPct val="60000"/>
              <a:buFont typeface="Franklin Gothic Book" panose="020B0503020102020204" pitchFamily="34" charset="0"/>
              <a:buChar char="►"/>
            </a:pPr>
            <a:r>
              <a:rPr lang="fr-FR" sz="1600">
                <a:solidFill>
                  <a:schemeClr val="tx1"/>
                </a:solidFill>
              </a:rPr>
              <a:t>Prolongations de certaines mesures </a:t>
            </a:r>
          </a:p>
          <a:p>
            <a:pPr>
              <a:lnSpc>
                <a:spcPct val="100000"/>
              </a:lnSpc>
              <a:spcAft>
                <a:spcPct val="0"/>
              </a:spcAft>
              <a:buClr>
                <a:schemeClr val="bg1"/>
              </a:buClr>
              <a:buSzPct val="60000"/>
            </a:pPr>
            <a:endParaRPr lang="fr-FR" sz="1600">
              <a:solidFill>
                <a:schemeClr val="tx1"/>
              </a:solidFill>
            </a:endParaRPr>
          </a:p>
          <a:p>
            <a:pPr marL="285750" indent="-285750">
              <a:lnSpc>
                <a:spcPct val="100000"/>
              </a:lnSpc>
              <a:spcAft>
                <a:spcPct val="0"/>
              </a:spcAft>
              <a:buClr>
                <a:schemeClr val="bg1"/>
              </a:buClr>
              <a:buSzPct val="60000"/>
              <a:buFont typeface="Franklin Gothic Book" panose="020B0503020102020204" pitchFamily="34" charset="0"/>
              <a:buChar char="►"/>
            </a:pPr>
            <a:r>
              <a:rPr lang="fr-FR" sz="1600" b="1">
                <a:solidFill>
                  <a:srgbClr val="00B0F0"/>
                </a:solidFill>
              </a:rPr>
              <a:t>Augmentation du versement mobilité en IDF </a:t>
            </a:r>
          </a:p>
          <a:p>
            <a:pPr>
              <a:lnSpc>
                <a:spcPct val="100000"/>
              </a:lnSpc>
              <a:spcAft>
                <a:spcPct val="0"/>
              </a:spcAft>
              <a:buClr>
                <a:schemeClr val="bg1"/>
              </a:buClr>
              <a:buSzPct val="60000"/>
            </a:pPr>
            <a:endParaRPr lang="fr-FR" sz="1600">
              <a:solidFill>
                <a:schemeClr val="tx1"/>
              </a:solidFill>
            </a:endParaRPr>
          </a:p>
          <a:p>
            <a:pPr marL="285750" indent="-285750">
              <a:buClr>
                <a:schemeClr val="bg1"/>
              </a:buClr>
              <a:buSzPct val="60000"/>
              <a:buFont typeface="Franklin Gothic Book" panose="020B0503020102020204" pitchFamily="34" charset="0"/>
              <a:buChar char="►"/>
            </a:pPr>
            <a:endParaRPr lang="fr-FR" sz="1600">
              <a:solidFill>
                <a:schemeClr val="tx1"/>
              </a:solidFill>
            </a:endParaRPr>
          </a:p>
        </p:txBody>
      </p:sp>
      <p:sp>
        <p:nvSpPr>
          <p:cNvPr id="5" name="Espace réservé du numéro de diapositive 4">
            <a:extLst>
              <a:ext uri="{FF2B5EF4-FFF2-40B4-BE49-F238E27FC236}">
                <a16:creationId xmlns:a16="http://schemas.microsoft.com/office/drawing/2014/main" id="{203FD52F-59C4-B4C7-BD1A-0556D5149388}"/>
              </a:ext>
            </a:extLst>
          </p:cNvPr>
          <p:cNvSpPr>
            <a:spLocks noGrp="1"/>
          </p:cNvSpPr>
          <p:nvPr>
            <p:ph type="sldNum" sz="quarter" idx="4"/>
          </p:nvPr>
        </p:nvSpPr>
        <p:spPr/>
        <p:txBody>
          <a:bodyPr/>
          <a:lstStyle/>
          <a:p>
            <a:fld id="{BDE2D64B-104A-0D49-AC01-3995F14CC673}" type="slidenum">
              <a:rPr lang="fr-FR" smtClean="0"/>
              <a:t>4</a:t>
            </a:fld>
            <a:endParaRPr lang="fr-FR"/>
          </a:p>
        </p:txBody>
      </p:sp>
    </p:spTree>
    <p:extLst>
      <p:ext uri="{BB962C8B-B14F-4D97-AF65-F5344CB8AC3E}">
        <p14:creationId xmlns:p14="http://schemas.microsoft.com/office/powerpoint/2010/main" val="469022350"/>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capture d’écran, Graphique, graphisme, conception&#10;&#10;Description générée automatiquement">
            <a:extLst>
              <a:ext uri="{FF2B5EF4-FFF2-40B4-BE49-F238E27FC236}">
                <a16:creationId xmlns:a16="http://schemas.microsoft.com/office/drawing/2014/main" id="{5CD3964C-4D8E-270D-54E6-5FF89D9E3306}"/>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378" y="212"/>
            <a:ext cx="9143244" cy="5143075"/>
          </a:xfrm>
          <a:prstGeom prst="rect">
            <a:avLst/>
          </a:prstGeom>
        </p:spPr>
      </p:pic>
      <p:sp>
        <p:nvSpPr>
          <p:cNvPr id="3" name="Espace réservé de la date 1">
            <a:extLst>
              <a:ext uri="{FF2B5EF4-FFF2-40B4-BE49-F238E27FC236}">
                <a16:creationId xmlns:a16="http://schemas.microsoft.com/office/drawing/2014/main" id="{47C17C5A-F2F0-CCB9-9D0E-BD4DDCDD697E}"/>
              </a:ext>
            </a:extLst>
          </p:cNvPr>
          <p:cNvSpPr>
            <a:spLocks noGrp="1"/>
          </p:cNvSpPr>
          <p:nvPr>
            <p:ph type="dt" sz="half" idx="10"/>
          </p:nvPr>
        </p:nvSpPr>
        <p:spPr>
          <a:xfrm>
            <a:off x="215153" y="4767262"/>
            <a:ext cx="1510553" cy="273844"/>
          </a:xfrm>
        </p:spPr>
        <p:txBody>
          <a:bodyPr/>
          <a:lstStyle/>
          <a:p>
            <a:fld id="{0304C159-75DC-49E0-9C9A-EE2F48706F69}" type="datetime4">
              <a:rPr lang="fr-FR" smtClean="0"/>
              <a:t>8 février 2024</a:t>
            </a:fld>
            <a:endParaRPr lang="fr-FR"/>
          </a:p>
        </p:txBody>
      </p:sp>
      <p:sp>
        <p:nvSpPr>
          <p:cNvPr id="6" name="Espace réservé du numéro de diapositive 3">
            <a:extLst>
              <a:ext uri="{FF2B5EF4-FFF2-40B4-BE49-F238E27FC236}">
                <a16:creationId xmlns:a16="http://schemas.microsoft.com/office/drawing/2014/main" id="{C802817C-6334-D292-A7C0-3B7874CB8041}"/>
              </a:ext>
            </a:extLst>
          </p:cNvPr>
          <p:cNvSpPr>
            <a:spLocks noGrp="1"/>
          </p:cNvSpPr>
          <p:nvPr>
            <p:ph type="sldNum" sz="quarter" idx="12"/>
          </p:nvPr>
        </p:nvSpPr>
        <p:spPr>
          <a:xfrm>
            <a:off x="8743319" y="4799230"/>
            <a:ext cx="383876" cy="171450"/>
          </a:xfrm>
        </p:spPr>
        <p:txBody>
          <a:bodyPr/>
          <a:lstStyle/>
          <a:p>
            <a:fld id="{DADB589F-FF01-4CF2-B7C7-7296AC883C2A}" type="slidenum">
              <a:rPr lang="fr-FR" smtClean="0"/>
              <a:t>40</a:t>
            </a:fld>
            <a:endParaRPr lang="fr-FR"/>
          </a:p>
        </p:txBody>
      </p:sp>
      <p:sp>
        <p:nvSpPr>
          <p:cNvPr id="4" name="ZoneTexte 3">
            <a:extLst>
              <a:ext uri="{FF2B5EF4-FFF2-40B4-BE49-F238E27FC236}">
                <a16:creationId xmlns:a16="http://schemas.microsoft.com/office/drawing/2014/main" id="{3D6849B5-9EF4-16FA-3757-D1172B458127}"/>
              </a:ext>
            </a:extLst>
          </p:cNvPr>
          <p:cNvSpPr txBox="1"/>
          <p:nvPr/>
        </p:nvSpPr>
        <p:spPr>
          <a:xfrm>
            <a:off x="76446" y="114160"/>
            <a:ext cx="7973540" cy="392415"/>
          </a:xfrm>
          <a:prstGeom prst="rect">
            <a:avLst/>
          </a:prstGeom>
          <a:noFill/>
        </p:spPr>
        <p:txBody>
          <a:bodyPr wrap="square" rtlCol="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fr-FR" sz="2100">
                <a:solidFill>
                  <a:schemeClr val="bg1"/>
                </a:solidFill>
                <a:highlight>
                  <a:srgbClr val="F9B000"/>
                </a:highlight>
                <a:latin typeface="Barlow Condensed ExtraBold" panose="00000906000000000000" pitchFamily="2" charset="0"/>
              </a:rPr>
              <a:t>Création d’un avantage fiscal relatif au Plan Epargne Avenir Climat (PEAC)</a:t>
            </a:r>
            <a:endParaRPr lang="fr-FR" sz="3000">
              <a:solidFill>
                <a:schemeClr val="bg1"/>
              </a:solidFill>
              <a:latin typeface="Barlow Condensed ExtraBold" panose="00000906000000000000" pitchFamily="2" charset="0"/>
            </a:endParaRPr>
          </a:p>
        </p:txBody>
      </p:sp>
      <p:sp>
        <p:nvSpPr>
          <p:cNvPr id="7" name="Rectangle 1">
            <a:extLst>
              <a:ext uri="{FF2B5EF4-FFF2-40B4-BE49-F238E27FC236}">
                <a16:creationId xmlns:a16="http://schemas.microsoft.com/office/drawing/2014/main" id="{55379CFD-9126-AFDF-AEA3-36AD3BABF6B0}"/>
              </a:ext>
            </a:extLst>
          </p:cNvPr>
          <p:cNvSpPr>
            <a:spLocks noChangeArrowheads="1"/>
          </p:cNvSpPr>
          <p:nvPr/>
        </p:nvSpPr>
        <p:spPr bwMode="auto">
          <a:xfrm>
            <a:off x="307917" y="576915"/>
            <a:ext cx="8528165" cy="364561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defPPr>
              <a:defRPr lang="fr-FR"/>
            </a:defPPr>
            <a:lvl1pPr marL="0" algn="l" defTabSz="685800" rtl="0" eaLnBrk="0" fontAlgn="base" latinLnBrk="0" hangingPunct="0">
              <a:spcBef>
                <a:spcPct val="0"/>
              </a:spcBef>
              <a:spcAft>
                <a:spcPct val="0"/>
              </a:spcAft>
              <a:defRPr sz="1350" kern="1200">
                <a:solidFill>
                  <a:schemeClr val="tx1"/>
                </a:solidFill>
                <a:latin typeface="Arial" pitchFamily="34" charset="0"/>
                <a:ea typeface="+mn-ea"/>
                <a:cs typeface="+mn-cs"/>
              </a:defRPr>
            </a:lvl1pPr>
            <a:lvl2pPr marL="342900" algn="l" defTabSz="685800" rtl="0" eaLnBrk="0" fontAlgn="base" latinLnBrk="0" hangingPunct="0">
              <a:spcBef>
                <a:spcPct val="0"/>
              </a:spcBef>
              <a:spcAft>
                <a:spcPct val="0"/>
              </a:spcAft>
              <a:defRPr sz="1350" kern="1200">
                <a:solidFill>
                  <a:schemeClr val="tx1"/>
                </a:solidFill>
                <a:latin typeface="Arial" pitchFamily="34" charset="0"/>
                <a:ea typeface="+mn-ea"/>
                <a:cs typeface="+mn-cs"/>
              </a:defRPr>
            </a:lvl2pPr>
            <a:lvl3pPr marL="685800" algn="l" defTabSz="685800" rtl="0" eaLnBrk="0" fontAlgn="base" latinLnBrk="0" hangingPunct="0">
              <a:spcBef>
                <a:spcPct val="0"/>
              </a:spcBef>
              <a:spcAft>
                <a:spcPct val="0"/>
              </a:spcAft>
              <a:defRPr sz="1350" kern="1200">
                <a:solidFill>
                  <a:schemeClr val="tx1"/>
                </a:solidFill>
                <a:latin typeface="Arial" pitchFamily="34" charset="0"/>
                <a:ea typeface="+mn-ea"/>
                <a:cs typeface="+mn-cs"/>
              </a:defRPr>
            </a:lvl3pPr>
            <a:lvl4pPr marL="1028700" algn="l" defTabSz="685800" rtl="0" eaLnBrk="0" fontAlgn="base" latinLnBrk="0" hangingPunct="0">
              <a:spcBef>
                <a:spcPct val="0"/>
              </a:spcBef>
              <a:spcAft>
                <a:spcPct val="0"/>
              </a:spcAft>
              <a:defRPr sz="1350" kern="1200">
                <a:solidFill>
                  <a:schemeClr val="tx1"/>
                </a:solidFill>
                <a:latin typeface="Arial" pitchFamily="34" charset="0"/>
                <a:ea typeface="+mn-ea"/>
                <a:cs typeface="+mn-cs"/>
              </a:defRPr>
            </a:lvl4pPr>
            <a:lvl5pPr marL="1371600" algn="l" defTabSz="685800" rtl="0" eaLnBrk="0" fontAlgn="base" latinLnBrk="0" hangingPunct="0">
              <a:spcBef>
                <a:spcPct val="0"/>
              </a:spcBef>
              <a:spcAft>
                <a:spcPct val="0"/>
              </a:spcAft>
              <a:defRPr sz="1350" kern="1200">
                <a:solidFill>
                  <a:schemeClr val="tx1"/>
                </a:solidFill>
                <a:latin typeface="Arial" pitchFamily="34" charset="0"/>
                <a:ea typeface="+mn-ea"/>
                <a:cs typeface="+mn-cs"/>
              </a:defRPr>
            </a:lvl5pPr>
            <a:lvl6pPr marL="1714500" algn="l" defTabSz="685800" rtl="0" eaLnBrk="0" fontAlgn="base" latinLnBrk="0" hangingPunct="0">
              <a:spcBef>
                <a:spcPct val="0"/>
              </a:spcBef>
              <a:spcAft>
                <a:spcPct val="0"/>
              </a:spcAft>
              <a:defRPr sz="1350" kern="1200">
                <a:solidFill>
                  <a:schemeClr val="tx1"/>
                </a:solidFill>
                <a:latin typeface="Arial" pitchFamily="34" charset="0"/>
                <a:ea typeface="+mn-ea"/>
                <a:cs typeface="+mn-cs"/>
              </a:defRPr>
            </a:lvl6pPr>
            <a:lvl7pPr marL="2057400" algn="l" defTabSz="685800" rtl="0" eaLnBrk="0" fontAlgn="base" latinLnBrk="0" hangingPunct="0">
              <a:spcBef>
                <a:spcPct val="0"/>
              </a:spcBef>
              <a:spcAft>
                <a:spcPct val="0"/>
              </a:spcAft>
              <a:defRPr sz="1350" kern="1200">
                <a:solidFill>
                  <a:schemeClr val="tx1"/>
                </a:solidFill>
                <a:latin typeface="Arial" pitchFamily="34" charset="0"/>
                <a:ea typeface="+mn-ea"/>
                <a:cs typeface="+mn-cs"/>
              </a:defRPr>
            </a:lvl7pPr>
            <a:lvl8pPr marL="2400300" algn="l" defTabSz="685800" rtl="0" eaLnBrk="0" fontAlgn="base" latinLnBrk="0" hangingPunct="0">
              <a:spcBef>
                <a:spcPct val="0"/>
              </a:spcBef>
              <a:spcAft>
                <a:spcPct val="0"/>
              </a:spcAft>
              <a:defRPr sz="1350" kern="1200">
                <a:solidFill>
                  <a:schemeClr val="tx1"/>
                </a:solidFill>
                <a:latin typeface="Arial" pitchFamily="34" charset="0"/>
                <a:ea typeface="+mn-ea"/>
                <a:cs typeface="+mn-cs"/>
              </a:defRPr>
            </a:lvl8pPr>
            <a:lvl9pPr marL="2743200" algn="l" defTabSz="685800" rtl="0" eaLnBrk="0" fontAlgn="base" latinLnBrk="0" hangingPunct="0">
              <a:spcBef>
                <a:spcPct val="0"/>
              </a:spcBef>
              <a:spcAft>
                <a:spcPct val="0"/>
              </a:spcAft>
              <a:defRPr sz="1350" kern="1200">
                <a:solidFill>
                  <a:schemeClr val="tx1"/>
                </a:solidFill>
                <a:latin typeface="Arial" pitchFamily="34" charset="0"/>
                <a:ea typeface="+mn-ea"/>
                <a:cs typeface="+mn-cs"/>
              </a:defRPr>
            </a:lvl9pPr>
          </a:lstStyle>
          <a:p>
            <a:pPr algn="l">
              <a:spcAft>
                <a:spcPts val="450"/>
              </a:spcAft>
              <a:buClr>
                <a:srgbClr val="8B221F"/>
              </a:buClr>
            </a:pPr>
            <a:r>
              <a:rPr lang="fr-FR" sz="1350">
                <a:solidFill>
                  <a:srgbClr val="2F2483"/>
                </a:solidFill>
                <a:latin typeface="Barlow" panose="00000500000000000000" pitchFamily="2" charset="0"/>
                <a:sym typeface="Wingdings" panose="05000000000000000000" pitchFamily="2" charset="2"/>
              </a:rPr>
              <a:t> </a:t>
            </a:r>
            <a:r>
              <a:rPr lang="fr-FR" sz="1425" b="1" i="0">
                <a:solidFill>
                  <a:srgbClr val="2F2483"/>
                </a:solidFill>
                <a:effectLst/>
                <a:latin typeface="Barlow" panose="00000500000000000000" pitchFamily="2" charset="0"/>
              </a:rPr>
              <a:t>Clôture du pla</a:t>
            </a:r>
            <a:r>
              <a:rPr lang="fr-FR" sz="1425" b="1">
                <a:solidFill>
                  <a:srgbClr val="2F2483"/>
                </a:solidFill>
                <a:latin typeface="Barlow" panose="00000500000000000000" pitchFamily="2" charset="0"/>
              </a:rPr>
              <a:t>n </a:t>
            </a:r>
            <a:r>
              <a:rPr lang="fr-FR" sz="1425" b="0" i="0">
                <a:solidFill>
                  <a:srgbClr val="2F2483"/>
                </a:solidFill>
                <a:effectLst/>
                <a:latin typeface="Barlow" panose="00000500000000000000" pitchFamily="2" charset="0"/>
              </a:rPr>
              <a:t>:</a:t>
            </a:r>
            <a:endParaRPr lang="fr-FR" sz="1425">
              <a:solidFill>
                <a:srgbClr val="2F2483"/>
              </a:solidFill>
              <a:latin typeface="Barlow" panose="00000500000000000000" pitchFamily="2" charset="0"/>
            </a:endParaRPr>
          </a:p>
          <a:p>
            <a:pPr marL="471488" indent="-205740" algn="l">
              <a:lnSpc>
                <a:spcPct val="120000"/>
              </a:lnSpc>
              <a:buFontTx/>
              <a:buChar char="‒"/>
            </a:pPr>
            <a:r>
              <a:rPr lang="fr-FR" sz="1425" b="0" i="0">
                <a:solidFill>
                  <a:srgbClr val="2F2483"/>
                </a:solidFill>
                <a:effectLst/>
                <a:latin typeface="Barlow" panose="00000500000000000000" pitchFamily="2" charset="0"/>
              </a:rPr>
              <a:t>Lorsque le titulaire atteint l’âge de 30 ans ;</a:t>
            </a:r>
          </a:p>
          <a:p>
            <a:pPr marL="471488" indent="-205740" algn="l">
              <a:lnSpc>
                <a:spcPct val="120000"/>
              </a:lnSpc>
              <a:buFontTx/>
              <a:buChar char="‒"/>
            </a:pPr>
            <a:r>
              <a:rPr lang="fr-FR" sz="1425" b="0" i="0">
                <a:solidFill>
                  <a:srgbClr val="2F2483"/>
                </a:solidFill>
                <a:effectLst/>
                <a:latin typeface="Barlow" panose="00000500000000000000" pitchFamily="2" charset="0"/>
              </a:rPr>
              <a:t>En cas de retraits partiels sur le plan ouvert depuis moins de 5 ans.</a:t>
            </a:r>
          </a:p>
          <a:p>
            <a:pPr marL="471488" indent="-205740" algn="l">
              <a:buFontTx/>
              <a:buChar char="‒"/>
            </a:pPr>
            <a:endParaRPr lang="fr-FR" sz="1425">
              <a:solidFill>
                <a:srgbClr val="2F2483"/>
              </a:solidFill>
              <a:latin typeface="Barlow" panose="00000500000000000000" pitchFamily="2" charset="0"/>
            </a:endParaRPr>
          </a:p>
          <a:p>
            <a:pPr algn="l">
              <a:spcAft>
                <a:spcPts val="900"/>
              </a:spcAft>
              <a:buClr>
                <a:srgbClr val="8B221F"/>
              </a:buClr>
              <a:buSzPct val="90000"/>
            </a:pPr>
            <a:r>
              <a:rPr lang="fr-FR" sz="1350">
                <a:solidFill>
                  <a:srgbClr val="2F2483"/>
                </a:solidFill>
                <a:latin typeface="Barlow" panose="00000500000000000000" pitchFamily="2" charset="0"/>
                <a:sym typeface="Wingdings" panose="05000000000000000000" pitchFamily="2" charset="2"/>
              </a:rPr>
              <a:t> </a:t>
            </a:r>
            <a:r>
              <a:rPr lang="fr-FR" sz="1425" b="1">
                <a:solidFill>
                  <a:srgbClr val="2F2483"/>
                </a:solidFill>
                <a:latin typeface="Barlow" panose="00000500000000000000" pitchFamily="2" charset="0"/>
              </a:rPr>
              <a:t>Fiscalité du PEAC</a:t>
            </a:r>
          </a:p>
          <a:p>
            <a:pPr marL="339566" algn="l">
              <a:spcAft>
                <a:spcPts val="450"/>
              </a:spcAft>
            </a:pPr>
            <a:r>
              <a:rPr lang="fr-FR" sz="1425" b="1" i="0">
                <a:solidFill>
                  <a:srgbClr val="2F2483"/>
                </a:solidFill>
                <a:effectLst/>
                <a:latin typeface="Barlow" panose="00000500000000000000" pitchFamily="2" charset="0"/>
              </a:rPr>
              <a:t>- Pendant la phase de capitalisation</a:t>
            </a:r>
          </a:p>
          <a:p>
            <a:pPr algn="just">
              <a:lnSpc>
                <a:spcPct val="120000"/>
              </a:lnSpc>
              <a:spcAft>
                <a:spcPts val="900"/>
              </a:spcAft>
            </a:pPr>
            <a:r>
              <a:rPr lang="fr-FR" sz="1425" b="0" i="0">
                <a:solidFill>
                  <a:srgbClr val="2F2483"/>
                </a:solidFill>
                <a:effectLst/>
                <a:latin typeface="Barlow" panose="00000500000000000000" pitchFamily="2" charset="0"/>
              </a:rPr>
              <a:t>Pendant la phase de capitalisation, </a:t>
            </a:r>
            <a:r>
              <a:rPr lang="fr-FR" sz="1425" b="1" i="0">
                <a:solidFill>
                  <a:srgbClr val="2F2483"/>
                </a:solidFill>
                <a:effectLst/>
                <a:latin typeface="Barlow" panose="00000500000000000000" pitchFamily="2" charset="0"/>
              </a:rPr>
              <a:t>les plus-values de cessions, les dividendes et autres revenus des titres et instruments financiers au sein du plan</a:t>
            </a:r>
            <a:r>
              <a:rPr lang="fr-FR" sz="1425" b="0" i="0">
                <a:solidFill>
                  <a:srgbClr val="2F2483"/>
                </a:solidFill>
                <a:effectLst/>
                <a:latin typeface="Barlow" panose="00000500000000000000" pitchFamily="2" charset="0"/>
              </a:rPr>
              <a:t> </a:t>
            </a:r>
            <a:r>
              <a:rPr lang="fr-FR" sz="1425" b="1" i="0">
                <a:solidFill>
                  <a:srgbClr val="2F2483"/>
                </a:solidFill>
                <a:effectLst/>
                <a:latin typeface="Barlow" panose="00000500000000000000" pitchFamily="2" charset="0"/>
              </a:rPr>
              <a:t>ne sont pas imposables </a:t>
            </a:r>
            <a:r>
              <a:rPr lang="fr-FR" sz="1425" b="0" i="0">
                <a:solidFill>
                  <a:srgbClr val="2F2483"/>
                </a:solidFill>
                <a:effectLst/>
                <a:latin typeface="Barlow" panose="00000500000000000000" pitchFamily="2" charset="0"/>
              </a:rPr>
              <a:t>et ne génèrent donc pas d’imposition. Les moins-values réalisées ne sont également pas imputables sur d’autres plus-values tant qu’aucun retrait n’est réalisé.</a:t>
            </a:r>
          </a:p>
          <a:p>
            <a:pPr marL="339566" algn="just">
              <a:spcAft>
                <a:spcPts val="450"/>
              </a:spcAft>
            </a:pPr>
            <a:r>
              <a:rPr lang="fr-FR" sz="1425" b="1">
                <a:solidFill>
                  <a:srgbClr val="2F2483"/>
                </a:solidFill>
                <a:latin typeface="Barlow" panose="00000500000000000000" pitchFamily="2" charset="0"/>
              </a:rPr>
              <a:t>- Sortie du plan</a:t>
            </a:r>
          </a:p>
          <a:p>
            <a:pPr algn="just">
              <a:lnSpc>
                <a:spcPct val="120000"/>
              </a:lnSpc>
            </a:pPr>
            <a:r>
              <a:rPr lang="fr-FR" sz="1425" b="0" i="0">
                <a:solidFill>
                  <a:srgbClr val="2F2483"/>
                </a:solidFill>
                <a:effectLst/>
                <a:latin typeface="Barlow" panose="00000500000000000000" pitchFamily="2" charset="0"/>
              </a:rPr>
              <a:t>La PV globale réalisée lors du retrait du PEAC est </a:t>
            </a:r>
            <a:r>
              <a:rPr lang="fr-FR" sz="1425" b="1" i="0">
                <a:solidFill>
                  <a:srgbClr val="2F2483"/>
                </a:solidFill>
                <a:effectLst/>
                <a:latin typeface="Barlow" panose="00000500000000000000" pitchFamily="2" charset="0"/>
              </a:rPr>
              <a:t>exonérée d’impôt sur le revenu </a:t>
            </a:r>
            <a:r>
              <a:rPr lang="fr-FR" sz="1425" b="0" i="0">
                <a:solidFill>
                  <a:srgbClr val="2F2483"/>
                </a:solidFill>
                <a:effectLst/>
                <a:latin typeface="Barlow" panose="00000500000000000000" pitchFamily="2" charset="0"/>
              </a:rPr>
              <a:t>et </a:t>
            </a:r>
            <a:r>
              <a:rPr lang="fr-FR" sz="1425" b="1" i="0">
                <a:solidFill>
                  <a:srgbClr val="2F2483"/>
                </a:solidFill>
                <a:effectLst/>
                <a:latin typeface="Barlow" panose="00000500000000000000" pitchFamily="2" charset="0"/>
              </a:rPr>
              <a:t>de prélèvements sociau</a:t>
            </a:r>
            <a:r>
              <a:rPr lang="fr-FR" sz="1425" b="1">
                <a:solidFill>
                  <a:srgbClr val="2F2483"/>
                </a:solidFill>
                <a:latin typeface="Barlow" panose="00000500000000000000" pitchFamily="2" charset="0"/>
              </a:rPr>
              <a:t>x</a:t>
            </a:r>
            <a:r>
              <a:rPr lang="fr-FR" sz="1425">
                <a:solidFill>
                  <a:srgbClr val="2F2483"/>
                </a:solidFill>
                <a:latin typeface="Barlow" panose="00000500000000000000" pitchFamily="2" charset="0"/>
              </a:rPr>
              <a:t>.</a:t>
            </a:r>
            <a:r>
              <a:rPr lang="fr-FR" sz="1425" b="0" i="0">
                <a:solidFill>
                  <a:srgbClr val="2F2483"/>
                </a:solidFill>
                <a:effectLst/>
                <a:latin typeface="Barlow" panose="00000500000000000000" pitchFamily="2" charset="0"/>
              </a:rPr>
              <a:t> Cependant, le gain réalisé lors d’une telle opération vient </a:t>
            </a:r>
            <a:r>
              <a:rPr lang="fr-FR" sz="1425" b="1" i="0">
                <a:solidFill>
                  <a:srgbClr val="2F2483"/>
                </a:solidFill>
                <a:effectLst/>
                <a:latin typeface="Barlow" panose="00000500000000000000" pitchFamily="2" charset="0"/>
              </a:rPr>
              <a:t>majorer le revenu fiscal de référence</a:t>
            </a:r>
            <a:r>
              <a:rPr lang="fr-FR" sz="1425" b="0" i="0">
                <a:solidFill>
                  <a:srgbClr val="2F2483"/>
                </a:solidFill>
                <a:effectLst/>
                <a:latin typeface="Barlow" panose="00000500000000000000" pitchFamily="2" charset="0"/>
              </a:rPr>
              <a:t>.</a:t>
            </a:r>
            <a:endParaRPr lang="fr-FR" sz="1425">
              <a:solidFill>
                <a:srgbClr val="2F2483"/>
              </a:solidFill>
              <a:latin typeface="Barlow" panose="00000500000000000000" pitchFamily="2" charset="0"/>
            </a:endParaRPr>
          </a:p>
        </p:txBody>
      </p:sp>
    </p:spTree>
    <p:extLst>
      <p:ext uri="{BB962C8B-B14F-4D97-AF65-F5344CB8AC3E}">
        <p14:creationId xmlns:p14="http://schemas.microsoft.com/office/powerpoint/2010/main" val="1015350363"/>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capture d’écran, ligne, conception&#10;&#10;Description générée automatiquement">
            <a:extLst>
              <a:ext uri="{FF2B5EF4-FFF2-40B4-BE49-F238E27FC236}">
                <a16:creationId xmlns:a16="http://schemas.microsoft.com/office/drawing/2014/main" id="{3EBC6028-0E08-F8F7-A73E-03ABEA3F1394}"/>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378" y="212"/>
            <a:ext cx="9143244" cy="5143075"/>
          </a:xfrm>
          <a:prstGeom prst="rect">
            <a:avLst/>
          </a:prstGeom>
        </p:spPr>
      </p:pic>
      <p:sp>
        <p:nvSpPr>
          <p:cNvPr id="7" name="Rectangle 6">
            <a:extLst>
              <a:ext uri="{FF2B5EF4-FFF2-40B4-BE49-F238E27FC236}">
                <a16:creationId xmlns:a16="http://schemas.microsoft.com/office/drawing/2014/main" id="{406BB909-E674-7CF3-117E-EEB1FAAD7044}"/>
              </a:ext>
            </a:extLst>
          </p:cNvPr>
          <p:cNvSpPr/>
          <p:nvPr/>
        </p:nvSpPr>
        <p:spPr>
          <a:xfrm>
            <a:off x="3638952" y="3241759"/>
            <a:ext cx="584734" cy="6497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685800" rtl="0" eaLnBrk="1" latinLnBrk="0" hangingPunct="1">
              <a:defRPr sz="1350" kern="1200">
                <a:solidFill>
                  <a:srgbClr val="FFFFFF"/>
                </a:solidFill>
                <a:latin typeface="Calibri"/>
                <a:ea typeface="+mn-ea"/>
                <a:cs typeface="+mn-cs"/>
              </a:defRPr>
            </a:lvl1pPr>
            <a:lvl2pPr marL="342900" algn="l" defTabSz="685800" rtl="0" eaLnBrk="1" latinLnBrk="0" hangingPunct="1">
              <a:defRPr sz="1350" kern="1200">
                <a:solidFill>
                  <a:srgbClr val="FFFFFF"/>
                </a:solidFill>
                <a:latin typeface="Calibri"/>
                <a:ea typeface="+mn-ea"/>
                <a:cs typeface="+mn-cs"/>
              </a:defRPr>
            </a:lvl2pPr>
            <a:lvl3pPr marL="685800" algn="l" defTabSz="685800" rtl="0" eaLnBrk="1" latinLnBrk="0" hangingPunct="1">
              <a:defRPr sz="1350" kern="1200">
                <a:solidFill>
                  <a:srgbClr val="FFFFFF"/>
                </a:solidFill>
                <a:latin typeface="Calibri"/>
                <a:ea typeface="+mn-ea"/>
                <a:cs typeface="+mn-cs"/>
              </a:defRPr>
            </a:lvl3pPr>
            <a:lvl4pPr marL="1028700" algn="l" defTabSz="685800" rtl="0" eaLnBrk="1" latinLnBrk="0" hangingPunct="1">
              <a:defRPr sz="1350" kern="1200">
                <a:solidFill>
                  <a:srgbClr val="FFFFFF"/>
                </a:solidFill>
                <a:latin typeface="Calibri"/>
                <a:ea typeface="+mn-ea"/>
                <a:cs typeface="+mn-cs"/>
              </a:defRPr>
            </a:lvl4pPr>
            <a:lvl5pPr marL="1371600" algn="l" defTabSz="685800" rtl="0" eaLnBrk="1" latinLnBrk="0" hangingPunct="1">
              <a:defRPr sz="1350" kern="1200">
                <a:solidFill>
                  <a:srgbClr val="FFFFFF"/>
                </a:solidFill>
                <a:latin typeface="Calibri"/>
                <a:ea typeface="+mn-ea"/>
                <a:cs typeface="+mn-cs"/>
              </a:defRPr>
            </a:lvl5pPr>
            <a:lvl6pPr marL="1714500" algn="l" defTabSz="685800" rtl="0" eaLnBrk="1" latinLnBrk="0" hangingPunct="1">
              <a:defRPr sz="1350" kern="1200">
                <a:solidFill>
                  <a:srgbClr val="FFFFFF"/>
                </a:solidFill>
                <a:latin typeface="Calibri"/>
                <a:ea typeface="+mn-ea"/>
                <a:cs typeface="+mn-cs"/>
              </a:defRPr>
            </a:lvl6pPr>
            <a:lvl7pPr marL="2057400" algn="l" defTabSz="685800" rtl="0" eaLnBrk="1" latinLnBrk="0" hangingPunct="1">
              <a:defRPr sz="1350" kern="1200">
                <a:solidFill>
                  <a:srgbClr val="FFFFFF"/>
                </a:solidFill>
                <a:latin typeface="Calibri"/>
                <a:ea typeface="+mn-ea"/>
                <a:cs typeface="+mn-cs"/>
              </a:defRPr>
            </a:lvl7pPr>
            <a:lvl8pPr marL="2400300" algn="l" defTabSz="685800" rtl="0" eaLnBrk="1" latinLnBrk="0" hangingPunct="1">
              <a:defRPr sz="1350" kern="1200">
                <a:solidFill>
                  <a:srgbClr val="FFFFFF"/>
                </a:solidFill>
                <a:latin typeface="Calibri"/>
                <a:ea typeface="+mn-ea"/>
                <a:cs typeface="+mn-cs"/>
              </a:defRPr>
            </a:lvl8pPr>
            <a:lvl9pPr marL="2743200" algn="l" defTabSz="685800" rtl="0" eaLnBrk="1" latinLnBrk="0" hangingPunct="1">
              <a:defRPr sz="1350" kern="1200">
                <a:solidFill>
                  <a:srgbClr val="FFFFFF"/>
                </a:solidFill>
                <a:latin typeface="Calibri"/>
                <a:ea typeface="+mn-ea"/>
                <a:cs typeface="+mn-cs"/>
              </a:defRPr>
            </a:lvl9pPr>
          </a:lstStyle>
          <a:p>
            <a:pPr algn="ctr"/>
            <a:endParaRPr lang="fr-FR" sz="1012"/>
          </a:p>
        </p:txBody>
      </p:sp>
      <p:sp>
        <p:nvSpPr>
          <p:cNvPr id="12" name="ZoneTexte 11">
            <a:extLst>
              <a:ext uri="{FF2B5EF4-FFF2-40B4-BE49-F238E27FC236}">
                <a16:creationId xmlns:a16="http://schemas.microsoft.com/office/drawing/2014/main" id="{0FE86B7E-7F11-4772-6647-A3AADA993564}"/>
              </a:ext>
            </a:extLst>
          </p:cNvPr>
          <p:cNvSpPr txBox="1"/>
          <p:nvPr/>
        </p:nvSpPr>
        <p:spPr>
          <a:xfrm>
            <a:off x="232682" y="2153221"/>
            <a:ext cx="8678635" cy="900247"/>
          </a:xfrm>
          <a:prstGeom prst="rect">
            <a:avLst/>
          </a:prstGeom>
          <a:noFill/>
        </p:spPr>
        <p:txBody>
          <a:bodyPr wrap="square" rtlCol="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fr-FR" sz="3000" b="1">
                <a:solidFill>
                  <a:srgbClr val="2F2483"/>
                </a:solidFill>
                <a:latin typeface="Barlow" panose="00000500000000000000" pitchFamily="2" charset="0"/>
              </a:rPr>
              <a:t>Loi de Finances pour 2024</a:t>
            </a:r>
          </a:p>
          <a:p>
            <a:r>
              <a:rPr lang="fr-FR" sz="2400">
                <a:solidFill>
                  <a:srgbClr val="2F2483"/>
                </a:solidFill>
                <a:latin typeface="Barlow" panose="00000500000000000000" pitchFamily="2" charset="0"/>
              </a:rPr>
              <a:t>Dispositions relatives à la location meublée </a:t>
            </a:r>
          </a:p>
        </p:txBody>
      </p:sp>
    </p:spTree>
    <p:extLst>
      <p:ext uri="{BB962C8B-B14F-4D97-AF65-F5344CB8AC3E}">
        <p14:creationId xmlns:p14="http://schemas.microsoft.com/office/powerpoint/2010/main" val="1860698928"/>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capture d’écran, Graphique, graphisme, conception&#10;&#10;Description générée automatiquement">
            <a:extLst>
              <a:ext uri="{FF2B5EF4-FFF2-40B4-BE49-F238E27FC236}">
                <a16:creationId xmlns:a16="http://schemas.microsoft.com/office/drawing/2014/main" id="{5CD3964C-4D8E-270D-54E6-5FF89D9E3306}"/>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378" y="212"/>
            <a:ext cx="9143244" cy="5143075"/>
          </a:xfrm>
          <a:prstGeom prst="rect">
            <a:avLst/>
          </a:prstGeom>
        </p:spPr>
      </p:pic>
      <p:sp>
        <p:nvSpPr>
          <p:cNvPr id="3" name="Espace réservé de la date 1">
            <a:extLst>
              <a:ext uri="{FF2B5EF4-FFF2-40B4-BE49-F238E27FC236}">
                <a16:creationId xmlns:a16="http://schemas.microsoft.com/office/drawing/2014/main" id="{47C17C5A-F2F0-CCB9-9D0E-BD4DDCDD697E}"/>
              </a:ext>
            </a:extLst>
          </p:cNvPr>
          <p:cNvSpPr>
            <a:spLocks noGrp="1"/>
          </p:cNvSpPr>
          <p:nvPr>
            <p:ph type="dt" sz="half" idx="10"/>
          </p:nvPr>
        </p:nvSpPr>
        <p:spPr>
          <a:xfrm>
            <a:off x="215153" y="4767262"/>
            <a:ext cx="1510553" cy="273844"/>
          </a:xfrm>
        </p:spPr>
        <p:txBody>
          <a:bodyPr/>
          <a:lstStyle/>
          <a:p>
            <a:fld id="{0304C159-75DC-49E0-9C9A-EE2F48706F69}" type="datetime4">
              <a:rPr lang="fr-FR" smtClean="0"/>
              <a:t>8 février 2024</a:t>
            </a:fld>
            <a:endParaRPr lang="fr-FR"/>
          </a:p>
        </p:txBody>
      </p:sp>
      <p:sp>
        <p:nvSpPr>
          <p:cNvPr id="6" name="Espace réservé du numéro de diapositive 3">
            <a:extLst>
              <a:ext uri="{FF2B5EF4-FFF2-40B4-BE49-F238E27FC236}">
                <a16:creationId xmlns:a16="http://schemas.microsoft.com/office/drawing/2014/main" id="{C802817C-6334-D292-A7C0-3B7874CB8041}"/>
              </a:ext>
            </a:extLst>
          </p:cNvPr>
          <p:cNvSpPr>
            <a:spLocks noGrp="1"/>
          </p:cNvSpPr>
          <p:nvPr>
            <p:ph type="sldNum" sz="quarter" idx="12"/>
          </p:nvPr>
        </p:nvSpPr>
        <p:spPr>
          <a:xfrm>
            <a:off x="8743319" y="4799230"/>
            <a:ext cx="383876" cy="171450"/>
          </a:xfrm>
        </p:spPr>
        <p:txBody>
          <a:bodyPr/>
          <a:lstStyle/>
          <a:p>
            <a:fld id="{DADB589F-FF01-4CF2-B7C7-7296AC883C2A}" type="slidenum">
              <a:rPr lang="fr-FR" smtClean="0"/>
              <a:t>42</a:t>
            </a:fld>
            <a:endParaRPr lang="fr-FR"/>
          </a:p>
        </p:txBody>
      </p:sp>
      <p:sp>
        <p:nvSpPr>
          <p:cNvPr id="4" name="ZoneTexte 3">
            <a:extLst>
              <a:ext uri="{FF2B5EF4-FFF2-40B4-BE49-F238E27FC236}">
                <a16:creationId xmlns:a16="http://schemas.microsoft.com/office/drawing/2014/main" id="{3D6849B5-9EF4-16FA-3757-D1172B458127}"/>
              </a:ext>
            </a:extLst>
          </p:cNvPr>
          <p:cNvSpPr txBox="1"/>
          <p:nvPr/>
        </p:nvSpPr>
        <p:spPr>
          <a:xfrm>
            <a:off x="76446" y="114160"/>
            <a:ext cx="6544790" cy="392415"/>
          </a:xfrm>
          <a:prstGeom prst="rect">
            <a:avLst/>
          </a:prstGeom>
          <a:noFill/>
        </p:spPr>
        <p:txBody>
          <a:bodyPr wrap="square" rtlCol="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fr-FR" sz="2100">
                <a:solidFill>
                  <a:schemeClr val="bg1"/>
                </a:solidFill>
                <a:highlight>
                  <a:srgbClr val="F9B000"/>
                </a:highlight>
                <a:latin typeface="Barlow Condensed ExtraBold" panose="00000906000000000000" pitchFamily="2" charset="0"/>
              </a:rPr>
              <a:t>Fin de l’abattement de 71 % en faveur des meublés de tourisme</a:t>
            </a:r>
            <a:endParaRPr lang="fr-FR" sz="3000">
              <a:solidFill>
                <a:schemeClr val="bg1"/>
              </a:solidFill>
              <a:latin typeface="Barlow Condensed ExtraBold" panose="00000906000000000000" pitchFamily="2" charset="0"/>
            </a:endParaRPr>
          </a:p>
        </p:txBody>
      </p:sp>
      <p:sp>
        <p:nvSpPr>
          <p:cNvPr id="7" name="Rectangle 1">
            <a:extLst>
              <a:ext uri="{FF2B5EF4-FFF2-40B4-BE49-F238E27FC236}">
                <a16:creationId xmlns:a16="http://schemas.microsoft.com/office/drawing/2014/main" id="{B6EB93E8-4C95-C210-AA18-ADCDD3662FBA}"/>
              </a:ext>
            </a:extLst>
          </p:cNvPr>
          <p:cNvSpPr>
            <a:spLocks noChangeArrowheads="1"/>
          </p:cNvSpPr>
          <p:nvPr/>
        </p:nvSpPr>
        <p:spPr bwMode="auto">
          <a:xfrm>
            <a:off x="215153" y="2288080"/>
            <a:ext cx="8276121" cy="29565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defPPr>
              <a:defRPr lang="fr-FR"/>
            </a:defPPr>
            <a:lvl1pPr marL="0" algn="l" defTabSz="685800" rtl="0" eaLnBrk="0" fontAlgn="base" latinLnBrk="0" hangingPunct="0">
              <a:spcBef>
                <a:spcPct val="0"/>
              </a:spcBef>
              <a:spcAft>
                <a:spcPct val="0"/>
              </a:spcAft>
              <a:defRPr sz="1350" kern="1200">
                <a:solidFill>
                  <a:schemeClr val="tx1"/>
                </a:solidFill>
                <a:latin typeface="Arial" pitchFamily="34" charset="0"/>
                <a:ea typeface="+mn-ea"/>
                <a:cs typeface="+mn-cs"/>
              </a:defRPr>
            </a:lvl1pPr>
            <a:lvl2pPr marL="342900" algn="l" defTabSz="685800" rtl="0" eaLnBrk="0" fontAlgn="base" latinLnBrk="0" hangingPunct="0">
              <a:spcBef>
                <a:spcPct val="0"/>
              </a:spcBef>
              <a:spcAft>
                <a:spcPct val="0"/>
              </a:spcAft>
              <a:defRPr sz="1350" kern="1200">
                <a:solidFill>
                  <a:schemeClr val="tx1"/>
                </a:solidFill>
                <a:latin typeface="Arial" pitchFamily="34" charset="0"/>
                <a:ea typeface="+mn-ea"/>
                <a:cs typeface="+mn-cs"/>
              </a:defRPr>
            </a:lvl2pPr>
            <a:lvl3pPr marL="685800" algn="l" defTabSz="685800" rtl="0" eaLnBrk="0" fontAlgn="base" latinLnBrk="0" hangingPunct="0">
              <a:spcBef>
                <a:spcPct val="0"/>
              </a:spcBef>
              <a:spcAft>
                <a:spcPct val="0"/>
              </a:spcAft>
              <a:defRPr sz="1350" kern="1200">
                <a:solidFill>
                  <a:schemeClr val="tx1"/>
                </a:solidFill>
                <a:latin typeface="Arial" pitchFamily="34" charset="0"/>
                <a:ea typeface="+mn-ea"/>
                <a:cs typeface="+mn-cs"/>
              </a:defRPr>
            </a:lvl3pPr>
            <a:lvl4pPr marL="1028700" algn="l" defTabSz="685800" rtl="0" eaLnBrk="0" fontAlgn="base" latinLnBrk="0" hangingPunct="0">
              <a:spcBef>
                <a:spcPct val="0"/>
              </a:spcBef>
              <a:spcAft>
                <a:spcPct val="0"/>
              </a:spcAft>
              <a:defRPr sz="1350" kern="1200">
                <a:solidFill>
                  <a:schemeClr val="tx1"/>
                </a:solidFill>
                <a:latin typeface="Arial" pitchFamily="34" charset="0"/>
                <a:ea typeface="+mn-ea"/>
                <a:cs typeface="+mn-cs"/>
              </a:defRPr>
            </a:lvl4pPr>
            <a:lvl5pPr marL="1371600" algn="l" defTabSz="685800" rtl="0" eaLnBrk="0" fontAlgn="base" latinLnBrk="0" hangingPunct="0">
              <a:spcBef>
                <a:spcPct val="0"/>
              </a:spcBef>
              <a:spcAft>
                <a:spcPct val="0"/>
              </a:spcAft>
              <a:defRPr sz="1350" kern="1200">
                <a:solidFill>
                  <a:schemeClr val="tx1"/>
                </a:solidFill>
                <a:latin typeface="Arial" pitchFamily="34" charset="0"/>
                <a:ea typeface="+mn-ea"/>
                <a:cs typeface="+mn-cs"/>
              </a:defRPr>
            </a:lvl5pPr>
            <a:lvl6pPr marL="1714500" algn="l" defTabSz="685800" rtl="0" eaLnBrk="0" fontAlgn="base" latinLnBrk="0" hangingPunct="0">
              <a:spcBef>
                <a:spcPct val="0"/>
              </a:spcBef>
              <a:spcAft>
                <a:spcPct val="0"/>
              </a:spcAft>
              <a:defRPr sz="1350" kern="1200">
                <a:solidFill>
                  <a:schemeClr val="tx1"/>
                </a:solidFill>
                <a:latin typeface="Arial" pitchFamily="34" charset="0"/>
                <a:ea typeface="+mn-ea"/>
                <a:cs typeface="+mn-cs"/>
              </a:defRPr>
            </a:lvl6pPr>
            <a:lvl7pPr marL="2057400" algn="l" defTabSz="685800" rtl="0" eaLnBrk="0" fontAlgn="base" latinLnBrk="0" hangingPunct="0">
              <a:spcBef>
                <a:spcPct val="0"/>
              </a:spcBef>
              <a:spcAft>
                <a:spcPct val="0"/>
              </a:spcAft>
              <a:defRPr sz="1350" kern="1200">
                <a:solidFill>
                  <a:schemeClr val="tx1"/>
                </a:solidFill>
                <a:latin typeface="Arial" pitchFamily="34" charset="0"/>
                <a:ea typeface="+mn-ea"/>
                <a:cs typeface="+mn-cs"/>
              </a:defRPr>
            </a:lvl7pPr>
            <a:lvl8pPr marL="2400300" algn="l" defTabSz="685800" rtl="0" eaLnBrk="0" fontAlgn="base" latinLnBrk="0" hangingPunct="0">
              <a:spcBef>
                <a:spcPct val="0"/>
              </a:spcBef>
              <a:spcAft>
                <a:spcPct val="0"/>
              </a:spcAft>
              <a:defRPr sz="1350" kern="1200">
                <a:solidFill>
                  <a:schemeClr val="tx1"/>
                </a:solidFill>
                <a:latin typeface="Arial" pitchFamily="34" charset="0"/>
                <a:ea typeface="+mn-ea"/>
                <a:cs typeface="+mn-cs"/>
              </a:defRPr>
            </a:lvl8pPr>
            <a:lvl9pPr marL="2743200" algn="l" defTabSz="685800" rtl="0" eaLnBrk="0" fontAlgn="base" latinLnBrk="0" hangingPunct="0">
              <a:spcBef>
                <a:spcPct val="0"/>
              </a:spcBef>
              <a:spcAft>
                <a:spcPct val="0"/>
              </a:spcAft>
              <a:defRPr sz="1350" kern="1200">
                <a:solidFill>
                  <a:schemeClr val="tx1"/>
                </a:solidFill>
                <a:latin typeface="Arial" pitchFamily="34" charset="0"/>
                <a:ea typeface="+mn-ea"/>
                <a:cs typeface="+mn-cs"/>
              </a:defRPr>
            </a:lvl9pPr>
          </a:lstStyle>
          <a:p>
            <a:pPr marL="265510" marR="0" lvl="0" indent="-265510" algn="l" defTabSz="685800" rtl="0" eaLnBrk="0" fontAlgn="base" latinLnBrk="0" hangingPunct="0">
              <a:lnSpc>
                <a:spcPct val="120000"/>
              </a:lnSpc>
              <a:spcBef>
                <a:spcPct val="0"/>
              </a:spcBef>
              <a:spcAft>
                <a:spcPts val="750"/>
              </a:spcAft>
              <a:buClr>
                <a:srgbClr val="8B221F"/>
              </a:buClr>
              <a:buSzPct val="90000"/>
              <a:buFont typeface="Wingdings" panose="05000000000000000000" pitchFamily="2" charset="2"/>
              <a:buChar char="q"/>
            </a:pPr>
            <a:endParaRPr lang="fr-FR" altLang="fr-FR">
              <a:solidFill>
                <a:srgbClr val="646464"/>
              </a:solidFill>
              <a:latin typeface="Helvetica Neue"/>
            </a:endParaRPr>
          </a:p>
        </p:txBody>
      </p:sp>
      <p:sp>
        <p:nvSpPr>
          <p:cNvPr id="8" name="ZoneTexte 7">
            <a:extLst>
              <a:ext uri="{FF2B5EF4-FFF2-40B4-BE49-F238E27FC236}">
                <a16:creationId xmlns:a16="http://schemas.microsoft.com/office/drawing/2014/main" id="{60B25C15-A1A5-DD58-69DC-CB62D32B8399}"/>
              </a:ext>
            </a:extLst>
          </p:cNvPr>
          <p:cNvSpPr txBox="1"/>
          <p:nvPr/>
        </p:nvSpPr>
        <p:spPr>
          <a:xfrm>
            <a:off x="285524" y="620522"/>
            <a:ext cx="8531924" cy="3091231"/>
          </a:xfrm>
          <a:prstGeom prst="rect">
            <a:avLst/>
          </a:prstGeom>
          <a:noFill/>
        </p:spPr>
        <p:txBody>
          <a:bodyPr wrap="square" lIns="68580" tIns="34290" rIns="68580" bIns="34290" rtlCol="0" anchor="t">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nSpc>
                <a:spcPct val="110000"/>
              </a:lnSpc>
              <a:buClr>
                <a:srgbClr val="8B221F"/>
              </a:buClr>
            </a:pPr>
            <a:r>
              <a:rPr lang="fr-FR" sz="1500">
                <a:solidFill>
                  <a:srgbClr val="2F2483"/>
                </a:solidFill>
                <a:latin typeface="Barlow" panose="00000500000000000000" pitchFamily="2" charset="0"/>
                <a:sym typeface="Wingdings" panose="05000000000000000000" pitchFamily="2" charset="2"/>
              </a:rPr>
              <a:t> </a:t>
            </a:r>
            <a:r>
              <a:rPr lang="fr-FR" sz="1500" b="0" i="0">
                <a:solidFill>
                  <a:srgbClr val="2F2483"/>
                </a:solidFill>
                <a:effectLst/>
                <a:latin typeface="Barlow" panose="00000500000000000000" pitchFamily="2" charset="0"/>
              </a:rPr>
              <a:t>L'article relatif au régime fiscal de la location saisonnière définitivement </a:t>
            </a:r>
            <a:r>
              <a:rPr lang="fr-FR" sz="1500">
                <a:solidFill>
                  <a:srgbClr val="2F2483"/>
                </a:solidFill>
                <a:latin typeface="Barlow" panose="00000500000000000000" pitchFamily="2" charset="0"/>
              </a:rPr>
              <a:t>adopté</a:t>
            </a:r>
            <a:r>
              <a:rPr lang="fr-FR" sz="1500" b="0" i="0">
                <a:solidFill>
                  <a:srgbClr val="2F2483"/>
                </a:solidFill>
                <a:effectLst/>
                <a:latin typeface="Barlow" panose="00000500000000000000" pitchFamily="2" charset="0"/>
              </a:rPr>
              <a:t> par le 49-3 est la </a:t>
            </a:r>
            <a:r>
              <a:rPr lang="fr-FR" sz="1500" b="1" i="0">
                <a:solidFill>
                  <a:srgbClr val="2F2483"/>
                </a:solidFill>
                <a:effectLst/>
                <a:latin typeface="Barlow" panose="00000500000000000000" pitchFamily="2" charset="0"/>
              </a:rPr>
              <a:t>rédaction, plus restrictive, proposée par le Sénat</a:t>
            </a:r>
            <a:r>
              <a:rPr lang="fr-FR" sz="1500" b="0" i="0">
                <a:solidFill>
                  <a:srgbClr val="2F2483"/>
                </a:solidFill>
                <a:effectLst/>
                <a:latin typeface="Barlow" panose="00000500000000000000" pitchFamily="2" charset="0"/>
              </a:rPr>
              <a:t>. </a:t>
            </a:r>
          </a:p>
          <a:p>
            <a:pPr>
              <a:lnSpc>
                <a:spcPct val="110000"/>
              </a:lnSpc>
              <a:buClr>
                <a:srgbClr val="8B221F"/>
              </a:buClr>
            </a:pPr>
            <a:endParaRPr lang="fr-FR" sz="1500" b="0" i="0">
              <a:solidFill>
                <a:srgbClr val="2F2483"/>
              </a:solidFill>
              <a:effectLst/>
              <a:latin typeface="Barlow" panose="00000500000000000000" pitchFamily="2" charset="0"/>
            </a:endParaRPr>
          </a:p>
          <a:p>
            <a:pPr>
              <a:lnSpc>
                <a:spcPct val="110000"/>
              </a:lnSpc>
              <a:buClr>
                <a:srgbClr val="8B221F"/>
              </a:buClr>
            </a:pPr>
            <a:r>
              <a:rPr lang="fr-FR" sz="1500">
                <a:solidFill>
                  <a:srgbClr val="2F2483"/>
                </a:solidFill>
                <a:latin typeface="Barlow" panose="00000500000000000000" pitchFamily="2" charset="0"/>
                <a:sym typeface="Wingdings" panose="05000000000000000000" pitchFamily="2" charset="2"/>
              </a:rPr>
              <a:t></a:t>
            </a:r>
            <a:r>
              <a:rPr lang="fr-FR" sz="1500" b="1" i="0">
                <a:solidFill>
                  <a:srgbClr val="2F2483"/>
                </a:solidFill>
                <a:effectLst/>
                <a:latin typeface="Barlow" panose="00000500000000000000" pitchFamily="2" charset="0"/>
              </a:rPr>
              <a:t>« L’esprit » du texte </a:t>
            </a:r>
            <a:r>
              <a:rPr lang="fr-FR" sz="1500" b="0" i="0">
                <a:solidFill>
                  <a:srgbClr val="2F2483"/>
                </a:solidFill>
                <a:effectLst/>
                <a:latin typeface="Barlow" panose="00000500000000000000" pitchFamily="2" charset="0"/>
              </a:rPr>
              <a:t>=&gt; lutter </a:t>
            </a:r>
            <a:r>
              <a:rPr lang="fr-FR" sz="1500" b="1" i="0">
                <a:solidFill>
                  <a:srgbClr val="2F2483"/>
                </a:solidFill>
                <a:effectLst/>
                <a:latin typeface="Barlow" panose="00000500000000000000" pitchFamily="2" charset="0"/>
              </a:rPr>
              <a:t>contre le développement des locations saisonnières et favoriser les locations meublées de longue durée</a:t>
            </a:r>
            <a:r>
              <a:rPr lang="fr-FR" sz="1500" b="0" i="0">
                <a:solidFill>
                  <a:srgbClr val="2F2483"/>
                </a:solidFill>
                <a:effectLst/>
                <a:latin typeface="Barlow" panose="00000500000000000000" pitchFamily="2" charset="0"/>
              </a:rPr>
              <a:t> à des locataires qui y fixent leur résidence principale</a:t>
            </a:r>
            <a:r>
              <a:rPr lang="fr-FR" sz="1500">
                <a:solidFill>
                  <a:srgbClr val="2F2483"/>
                </a:solidFill>
                <a:latin typeface="Barlow" panose="00000500000000000000" pitchFamily="2" charset="0"/>
              </a:rPr>
              <a:t> :</a:t>
            </a:r>
          </a:p>
          <a:p>
            <a:pPr marL="214312" indent="-214312">
              <a:lnSpc>
                <a:spcPct val="110000"/>
              </a:lnSpc>
              <a:buClr>
                <a:srgbClr val="8B221F"/>
              </a:buClr>
              <a:buFont typeface="Wingdings" panose="05000000000000000000" pitchFamily="2" charset="2"/>
              <a:buChar char="q"/>
            </a:pPr>
            <a:endParaRPr lang="fr-FR" sz="1500" b="0" i="0">
              <a:solidFill>
                <a:srgbClr val="2F2483"/>
              </a:solidFill>
              <a:effectLst/>
              <a:latin typeface="Barlow" panose="00000500000000000000" pitchFamily="2" charset="0"/>
            </a:endParaRPr>
          </a:p>
          <a:p>
            <a:pPr lvl="1">
              <a:lnSpc>
                <a:spcPct val="110000"/>
              </a:lnSpc>
              <a:buClr>
                <a:srgbClr val="8B221F"/>
              </a:buClr>
            </a:pPr>
            <a:r>
              <a:rPr lang="fr-FR" sz="1500" b="0" i="0">
                <a:solidFill>
                  <a:srgbClr val="2F2483"/>
                </a:solidFill>
                <a:effectLst/>
                <a:latin typeface="Barlow" panose="00000500000000000000" pitchFamily="2" charset="0"/>
                <a:sym typeface="Wingdings" panose="05000000000000000000" pitchFamily="2" charset="2"/>
              </a:rPr>
              <a:t></a:t>
            </a:r>
            <a:r>
              <a:rPr lang="fr-FR" sz="1500" b="0" i="0">
                <a:solidFill>
                  <a:srgbClr val="2F2483"/>
                </a:solidFill>
                <a:effectLst/>
                <a:latin typeface="Barlow" panose="00000500000000000000" pitchFamily="2" charset="0"/>
              </a:rPr>
              <a:t>Application du micro BIC si CA &lt; à 15 000 € pour les meublés de tourisme</a:t>
            </a:r>
          </a:p>
          <a:p>
            <a:pPr lvl="1">
              <a:lnSpc>
                <a:spcPct val="110000"/>
              </a:lnSpc>
              <a:buClr>
                <a:srgbClr val="8B221F"/>
              </a:buClr>
            </a:pPr>
            <a:r>
              <a:rPr lang="fr-FR" sz="1500" b="0" i="0">
                <a:solidFill>
                  <a:srgbClr val="2F2483"/>
                </a:solidFill>
                <a:effectLst/>
                <a:latin typeface="Barlow" panose="00000500000000000000" pitchFamily="2" charset="0"/>
                <a:sym typeface="Wingdings" panose="05000000000000000000" pitchFamily="2" charset="2"/>
              </a:rPr>
              <a:t> </a:t>
            </a:r>
            <a:r>
              <a:rPr lang="fr-FR" sz="1500" b="0" i="0">
                <a:solidFill>
                  <a:srgbClr val="2F2483"/>
                </a:solidFill>
                <a:effectLst/>
                <a:latin typeface="Barlow" panose="00000500000000000000" pitchFamily="2" charset="0"/>
              </a:rPr>
              <a:t>Abaissement de l’abattement à 30 % au lieu de 71 %  </a:t>
            </a:r>
          </a:p>
          <a:p>
            <a:pPr lvl="1">
              <a:lnSpc>
                <a:spcPct val="110000"/>
              </a:lnSpc>
              <a:buClr>
                <a:srgbClr val="8B221F"/>
              </a:buClr>
            </a:pPr>
            <a:r>
              <a:rPr lang="fr-FR" sz="1500" b="0" i="0">
                <a:solidFill>
                  <a:srgbClr val="2F2483"/>
                </a:solidFill>
                <a:effectLst/>
                <a:latin typeface="Barlow" panose="00000500000000000000" pitchFamily="2" charset="0"/>
                <a:sym typeface="Wingdings" panose="05000000000000000000" pitchFamily="2" charset="2"/>
              </a:rPr>
              <a:t> </a:t>
            </a:r>
            <a:r>
              <a:rPr lang="fr-FR" sz="1500">
                <a:solidFill>
                  <a:srgbClr val="2F2483"/>
                </a:solidFill>
                <a:latin typeface="Barlow" panose="00000500000000000000" pitchFamily="2" charset="0"/>
              </a:rPr>
              <a:t>Application d’un abattement de 51 % pour les meublés classés situés en dehors d’une zone tendue</a:t>
            </a:r>
          </a:p>
          <a:p>
            <a:pPr lvl="1">
              <a:lnSpc>
                <a:spcPct val="110000"/>
              </a:lnSpc>
              <a:buClr>
                <a:srgbClr val="8B221F"/>
              </a:buClr>
            </a:pPr>
            <a:endParaRPr lang="fr-FR" sz="1500" b="0" i="0">
              <a:solidFill>
                <a:srgbClr val="2F2483"/>
              </a:solidFill>
              <a:effectLst/>
              <a:latin typeface="Barlow" panose="00000500000000000000" pitchFamily="2" charset="0"/>
            </a:endParaRPr>
          </a:p>
          <a:p>
            <a:pPr marL="471488">
              <a:lnSpc>
                <a:spcPct val="110000"/>
              </a:lnSpc>
              <a:buClr>
                <a:srgbClr val="8B221F"/>
              </a:buClr>
            </a:pPr>
            <a:endParaRPr lang="fr-FR" sz="1500" b="0" i="0">
              <a:solidFill>
                <a:srgbClr val="2F2483"/>
              </a:solidFill>
              <a:effectLst/>
              <a:latin typeface="Barlow" panose="00000500000000000000" pitchFamily="2" charset="0"/>
            </a:endParaRPr>
          </a:p>
        </p:txBody>
      </p:sp>
      <p:graphicFrame>
        <p:nvGraphicFramePr>
          <p:cNvPr id="9" name="Tableau 9">
            <a:extLst>
              <a:ext uri="{FF2B5EF4-FFF2-40B4-BE49-F238E27FC236}">
                <a16:creationId xmlns:a16="http://schemas.microsoft.com/office/drawing/2014/main" id="{E9C1CE19-EDD2-E002-A339-0A104BB2C089}"/>
              </a:ext>
            </a:extLst>
          </p:cNvPr>
          <p:cNvGraphicFramePr>
            <a:graphicFrameLocks noGrp="1"/>
          </p:cNvGraphicFramePr>
          <p:nvPr>
            <p:extLst>
              <p:ext uri="{D42A27DB-BD31-4B8C-83A1-F6EECF244321}">
                <p14:modId xmlns:p14="http://schemas.microsoft.com/office/powerpoint/2010/main" val="2493802592"/>
              </p:ext>
            </p:extLst>
          </p:nvPr>
        </p:nvGraphicFramePr>
        <p:xfrm>
          <a:off x="1021066" y="3226792"/>
          <a:ext cx="6664294" cy="1371600"/>
        </p:xfrm>
        <a:graphic>
          <a:graphicData uri="http://schemas.openxmlformats.org/drawingml/2006/table">
            <a:tbl>
              <a:tblPr firstRow="1" bandRow="1">
                <a:tableStyleId>{5C22544A-7EE6-4342-B048-85BDC9FD1C3A}</a:tableStyleId>
              </a:tblPr>
              <a:tblGrid>
                <a:gridCol w="6664294">
                  <a:extLst>
                    <a:ext uri="{9D8B030D-6E8A-4147-A177-3AD203B41FA5}">
                      <a16:colId xmlns:a16="http://schemas.microsoft.com/office/drawing/2014/main" val="3006475724"/>
                    </a:ext>
                  </a:extLst>
                </a:gridCol>
              </a:tblGrid>
              <a:tr h="1024252">
                <a:tc>
                  <a:txBody>
                    <a:bodyPr/>
                    <a:lstStyle/>
                    <a:p>
                      <a:pPr marL="198835" marR="0" lvl="0" indent="0" algn="l" defTabSz="685800" rtl="0" eaLnBrk="1" fontAlgn="auto" latinLnBrk="0" hangingPunct="1">
                        <a:lnSpc>
                          <a:spcPct val="100000"/>
                        </a:lnSpc>
                        <a:spcBef>
                          <a:spcPct val="0"/>
                        </a:spcBef>
                        <a:spcAft>
                          <a:spcPct val="0"/>
                        </a:spcAft>
                        <a:buClrTx/>
                        <a:buSzTx/>
                        <a:buFontTx/>
                        <a:buNone/>
                        <a:defRPr/>
                      </a:pPr>
                      <a:endParaRPr lang="fr-FR" sz="1800">
                        <a:solidFill>
                          <a:srgbClr val="2F2483"/>
                        </a:solidFill>
                        <a:latin typeface="Barlow" panose="00000500000000000000" pitchFamily="2" charset="0"/>
                      </a:endParaRPr>
                    </a:p>
                    <a:p>
                      <a:pPr marL="198835" marR="0" lvl="0" indent="0" algn="ctr" defTabSz="685800" rtl="0" eaLnBrk="1" fontAlgn="auto" latinLnBrk="0" hangingPunct="1">
                        <a:lnSpc>
                          <a:spcPct val="120000"/>
                        </a:lnSpc>
                        <a:spcBef>
                          <a:spcPct val="0"/>
                        </a:spcBef>
                        <a:spcAft>
                          <a:spcPct val="0"/>
                        </a:spcAft>
                        <a:buClrTx/>
                        <a:buSzTx/>
                        <a:buFontTx/>
                        <a:buNone/>
                        <a:defRPr/>
                      </a:pPr>
                      <a:r>
                        <a:rPr lang="fr-FR" sz="1500">
                          <a:solidFill>
                            <a:srgbClr val="2F2483"/>
                          </a:solidFill>
                          <a:latin typeface="Barlow" panose="00000500000000000000" pitchFamily="2" charset="0"/>
                        </a:rPr>
                        <a:t>Une </a:t>
                      </a:r>
                      <a:r>
                        <a:rPr lang="fr-FR" sz="1500" b="1">
                          <a:solidFill>
                            <a:srgbClr val="2F2483"/>
                          </a:solidFill>
                          <a:latin typeface="Barlow" panose="00000500000000000000" pitchFamily="2" charset="0"/>
                        </a:rPr>
                        <a:t>erreur rédactionnelle du Sénat </a:t>
                      </a:r>
                      <a:r>
                        <a:rPr lang="fr-FR" sz="1500">
                          <a:solidFill>
                            <a:srgbClr val="2F2483"/>
                          </a:solidFill>
                          <a:latin typeface="Barlow" panose="00000500000000000000" pitchFamily="2" charset="0"/>
                        </a:rPr>
                        <a:t>rend le texte incohérant pour </a:t>
                      </a:r>
                      <a:r>
                        <a:rPr lang="fr-FR" sz="1500" b="1">
                          <a:solidFill>
                            <a:srgbClr val="2F2483"/>
                          </a:solidFill>
                          <a:latin typeface="Barlow" panose="00000500000000000000" pitchFamily="2" charset="0"/>
                        </a:rPr>
                        <a:t>les meublés de tourisme classés en zone non tendue et donc inapplicable</a:t>
                      </a:r>
                      <a:endParaRPr lang="fr-FR" sz="2000" b="1" i="0">
                        <a:solidFill>
                          <a:srgbClr val="2F2483"/>
                        </a:solidFill>
                        <a:effectLst/>
                        <a:latin typeface="Barlow" panose="00000500000000000000" pitchFamily="2" charset="0"/>
                      </a:endParaRPr>
                    </a:p>
                    <a:p>
                      <a:pPr marL="198835" indent="0"/>
                      <a:endParaRPr lang="fr-FR">
                        <a:solidFill>
                          <a:srgbClr val="2F2483"/>
                        </a:solidFill>
                        <a:latin typeface="Barlow" panose="00000500000000000000" pitchFamily="2" charset="0"/>
                      </a:endParaRPr>
                    </a:p>
                  </a:txBody>
                  <a:tcPr marL="68580" marR="68580" marT="34290" marB="34290">
                    <a:solidFill>
                      <a:srgbClr val="0BB3CD"/>
                    </a:solidFill>
                  </a:tcPr>
                </a:tc>
                <a:extLst>
                  <a:ext uri="{0D108BD9-81ED-4DB2-BD59-A6C34878D82A}">
                    <a16:rowId xmlns:a16="http://schemas.microsoft.com/office/drawing/2014/main" val="2662793906"/>
                  </a:ext>
                </a:extLst>
              </a:tr>
            </a:tbl>
          </a:graphicData>
        </a:graphic>
      </p:graphicFrame>
    </p:spTree>
    <p:extLst>
      <p:ext uri="{BB962C8B-B14F-4D97-AF65-F5344CB8AC3E}">
        <p14:creationId xmlns:p14="http://schemas.microsoft.com/office/powerpoint/2010/main" val="140279910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dur="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capture d’écran, Graphique, graphisme, conception&#10;&#10;Description générée automatiquement">
            <a:extLst>
              <a:ext uri="{FF2B5EF4-FFF2-40B4-BE49-F238E27FC236}">
                <a16:creationId xmlns:a16="http://schemas.microsoft.com/office/drawing/2014/main" id="{5CD3964C-4D8E-270D-54E6-5FF89D9E3306}"/>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378" y="212"/>
            <a:ext cx="9143244" cy="5143075"/>
          </a:xfrm>
          <a:prstGeom prst="rect">
            <a:avLst/>
          </a:prstGeom>
        </p:spPr>
      </p:pic>
      <p:sp>
        <p:nvSpPr>
          <p:cNvPr id="3" name="Espace réservé de la date 1">
            <a:extLst>
              <a:ext uri="{FF2B5EF4-FFF2-40B4-BE49-F238E27FC236}">
                <a16:creationId xmlns:a16="http://schemas.microsoft.com/office/drawing/2014/main" id="{47C17C5A-F2F0-CCB9-9D0E-BD4DDCDD697E}"/>
              </a:ext>
            </a:extLst>
          </p:cNvPr>
          <p:cNvSpPr>
            <a:spLocks noGrp="1"/>
          </p:cNvSpPr>
          <p:nvPr>
            <p:ph type="dt" sz="half" idx="10"/>
          </p:nvPr>
        </p:nvSpPr>
        <p:spPr>
          <a:xfrm>
            <a:off x="215153" y="4767262"/>
            <a:ext cx="1510553" cy="273844"/>
          </a:xfrm>
        </p:spPr>
        <p:txBody>
          <a:bodyPr/>
          <a:lstStyle/>
          <a:p>
            <a:fld id="{0304C159-75DC-49E0-9C9A-EE2F48706F69}" type="datetime4">
              <a:rPr lang="fr-FR" smtClean="0"/>
              <a:t>8 février 2024</a:t>
            </a:fld>
            <a:endParaRPr lang="fr-FR"/>
          </a:p>
        </p:txBody>
      </p:sp>
      <p:sp>
        <p:nvSpPr>
          <p:cNvPr id="6" name="Espace réservé du numéro de diapositive 3">
            <a:extLst>
              <a:ext uri="{FF2B5EF4-FFF2-40B4-BE49-F238E27FC236}">
                <a16:creationId xmlns:a16="http://schemas.microsoft.com/office/drawing/2014/main" id="{C802817C-6334-D292-A7C0-3B7874CB8041}"/>
              </a:ext>
            </a:extLst>
          </p:cNvPr>
          <p:cNvSpPr>
            <a:spLocks noGrp="1"/>
          </p:cNvSpPr>
          <p:nvPr>
            <p:ph type="sldNum" sz="quarter" idx="12"/>
          </p:nvPr>
        </p:nvSpPr>
        <p:spPr>
          <a:xfrm>
            <a:off x="8743319" y="4799230"/>
            <a:ext cx="383876" cy="171450"/>
          </a:xfrm>
        </p:spPr>
        <p:txBody>
          <a:bodyPr/>
          <a:lstStyle/>
          <a:p>
            <a:fld id="{DADB589F-FF01-4CF2-B7C7-7296AC883C2A}" type="slidenum">
              <a:rPr lang="fr-FR" smtClean="0"/>
              <a:t>43</a:t>
            </a:fld>
            <a:endParaRPr lang="fr-FR"/>
          </a:p>
        </p:txBody>
      </p:sp>
      <p:sp>
        <p:nvSpPr>
          <p:cNvPr id="4" name="ZoneTexte 3">
            <a:extLst>
              <a:ext uri="{FF2B5EF4-FFF2-40B4-BE49-F238E27FC236}">
                <a16:creationId xmlns:a16="http://schemas.microsoft.com/office/drawing/2014/main" id="{3D6849B5-9EF4-16FA-3757-D1172B458127}"/>
              </a:ext>
            </a:extLst>
          </p:cNvPr>
          <p:cNvSpPr txBox="1"/>
          <p:nvPr/>
        </p:nvSpPr>
        <p:spPr>
          <a:xfrm>
            <a:off x="76446" y="114160"/>
            <a:ext cx="3687289" cy="392415"/>
          </a:xfrm>
          <a:prstGeom prst="rect">
            <a:avLst/>
          </a:prstGeom>
          <a:noFill/>
        </p:spPr>
        <p:txBody>
          <a:bodyPr wrap="square" rtlCol="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fr-FR" sz="2100">
                <a:solidFill>
                  <a:schemeClr val="bg1"/>
                </a:solidFill>
                <a:highlight>
                  <a:srgbClr val="F9B000"/>
                </a:highlight>
                <a:latin typeface="Barlow Condensed ExtraBold" panose="00000906000000000000" pitchFamily="2" charset="0"/>
              </a:rPr>
              <a:t>Fiscalité de la location meublée</a:t>
            </a:r>
            <a:endParaRPr lang="fr-FR" sz="3000">
              <a:solidFill>
                <a:schemeClr val="bg1"/>
              </a:solidFill>
              <a:latin typeface="Barlow Condensed ExtraBold" panose="00000906000000000000" pitchFamily="2" charset="0"/>
            </a:endParaRPr>
          </a:p>
        </p:txBody>
      </p:sp>
      <p:sp>
        <p:nvSpPr>
          <p:cNvPr id="2" name="Rectangle 1">
            <a:extLst>
              <a:ext uri="{FF2B5EF4-FFF2-40B4-BE49-F238E27FC236}">
                <a16:creationId xmlns:a16="http://schemas.microsoft.com/office/drawing/2014/main" id="{A96437A8-E326-31D8-2600-F0EA44B95093}"/>
              </a:ext>
            </a:extLst>
          </p:cNvPr>
          <p:cNvSpPr>
            <a:spLocks noChangeArrowheads="1"/>
          </p:cNvSpPr>
          <p:nvPr/>
        </p:nvSpPr>
        <p:spPr bwMode="auto">
          <a:xfrm>
            <a:off x="215153" y="1938632"/>
            <a:ext cx="8276121" cy="29565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defPPr>
              <a:defRPr lang="fr-FR"/>
            </a:defPPr>
            <a:lvl1pPr marL="0" algn="l" defTabSz="685800" rtl="0" eaLnBrk="0" fontAlgn="base" latinLnBrk="0" hangingPunct="0">
              <a:spcBef>
                <a:spcPct val="0"/>
              </a:spcBef>
              <a:spcAft>
                <a:spcPct val="0"/>
              </a:spcAft>
              <a:defRPr sz="1350" kern="1200">
                <a:solidFill>
                  <a:schemeClr val="tx1"/>
                </a:solidFill>
                <a:latin typeface="Arial" pitchFamily="34" charset="0"/>
                <a:ea typeface="+mn-ea"/>
                <a:cs typeface="+mn-cs"/>
              </a:defRPr>
            </a:lvl1pPr>
            <a:lvl2pPr marL="342900" algn="l" defTabSz="685800" rtl="0" eaLnBrk="0" fontAlgn="base" latinLnBrk="0" hangingPunct="0">
              <a:spcBef>
                <a:spcPct val="0"/>
              </a:spcBef>
              <a:spcAft>
                <a:spcPct val="0"/>
              </a:spcAft>
              <a:defRPr sz="1350" kern="1200">
                <a:solidFill>
                  <a:schemeClr val="tx1"/>
                </a:solidFill>
                <a:latin typeface="Arial" pitchFamily="34" charset="0"/>
                <a:ea typeface="+mn-ea"/>
                <a:cs typeface="+mn-cs"/>
              </a:defRPr>
            </a:lvl2pPr>
            <a:lvl3pPr marL="685800" algn="l" defTabSz="685800" rtl="0" eaLnBrk="0" fontAlgn="base" latinLnBrk="0" hangingPunct="0">
              <a:spcBef>
                <a:spcPct val="0"/>
              </a:spcBef>
              <a:spcAft>
                <a:spcPct val="0"/>
              </a:spcAft>
              <a:defRPr sz="1350" kern="1200">
                <a:solidFill>
                  <a:schemeClr val="tx1"/>
                </a:solidFill>
                <a:latin typeface="Arial" pitchFamily="34" charset="0"/>
                <a:ea typeface="+mn-ea"/>
                <a:cs typeface="+mn-cs"/>
              </a:defRPr>
            </a:lvl3pPr>
            <a:lvl4pPr marL="1028700" algn="l" defTabSz="685800" rtl="0" eaLnBrk="0" fontAlgn="base" latinLnBrk="0" hangingPunct="0">
              <a:spcBef>
                <a:spcPct val="0"/>
              </a:spcBef>
              <a:spcAft>
                <a:spcPct val="0"/>
              </a:spcAft>
              <a:defRPr sz="1350" kern="1200">
                <a:solidFill>
                  <a:schemeClr val="tx1"/>
                </a:solidFill>
                <a:latin typeface="Arial" pitchFamily="34" charset="0"/>
                <a:ea typeface="+mn-ea"/>
                <a:cs typeface="+mn-cs"/>
              </a:defRPr>
            </a:lvl4pPr>
            <a:lvl5pPr marL="1371600" algn="l" defTabSz="685800" rtl="0" eaLnBrk="0" fontAlgn="base" latinLnBrk="0" hangingPunct="0">
              <a:spcBef>
                <a:spcPct val="0"/>
              </a:spcBef>
              <a:spcAft>
                <a:spcPct val="0"/>
              </a:spcAft>
              <a:defRPr sz="1350" kern="1200">
                <a:solidFill>
                  <a:schemeClr val="tx1"/>
                </a:solidFill>
                <a:latin typeface="Arial" pitchFamily="34" charset="0"/>
                <a:ea typeface="+mn-ea"/>
                <a:cs typeface="+mn-cs"/>
              </a:defRPr>
            </a:lvl5pPr>
            <a:lvl6pPr marL="1714500" algn="l" defTabSz="685800" rtl="0" eaLnBrk="0" fontAlgn="base" latinLnBrk="0" hangingPunct="0">
              <a:spcBef>
                <a:spcPct val="0"/>
              </a:spcBef>
              <a:spcAft>
                <a:spcPct val="0"/>
              </a:spcAft>
              <a:defRPr sz="1350" kern="1200">
                <a:solidFill>
                  <a:schemeClr val="tx1"/>
                </a:solidFill>
                <a:latin typeface="Arial" pitchFamily="34" charset="0"/>
                <a:ea typeface="+mn-ea"/>
                <a:cs typeface="+mn-cs"/>
              </a:defRPr>
            </a:lvl6pPr>
            <a:lvl7pPr marL="2057400" algn="l" defTabSz="685800" rtl="0" eaLnBrk="0" fontAlgn="base" latinLnBrk="0" hangingPunct="0">
              <a:spcBef>
                <a:spcPct val="0"/>
              </a:spcBef>
              <a:spcAft>
                <a:spcPct val="0"/>
              </a:spcAft>
              <a:defRPr sz="1350" kern="1200">
                <a:solidFill>
                  <a:schemeClr val="tx1"/>
                </a:solidFill>
                <a:latin typeface="Arial" pitchFamily="34" charset="0"/>
                <a:ea typeface="+mn-ea"/>
                <a:cs typeface="+mn-cs"/>
              </a:defRPr>
            </a:lvl7pPr>
            <a:lvl8pPr marL="2400300" algn="l" defTabSz="685800" rtl="0" eaLnBrk="0" fontAlgn="base" latinLnBrk="0" hangingPunct="0">
              <a:spcBef>
                <a:spcPct val="0"/>
              </a:spcBef>
              <a:spcAft>
                <a:spcPct val="0"/>
              </a:spcAft>
              <a:defRPr sz="1350" kern="1200">
                <a:solidFill>
                  <a:schemeClr val="tx1"/>
                </a:solidFill>
                <a:latin typeface="Arial" pitchFamily="34" charset="0"/>
                <a:ea typeface="+mn-ea"/>
                <a:cs typeface="+mn-cs"/>
              </a:defRPr>
            </a:lvl8pPr>
            <a:lvl9pPr marL="2743200" algn="l" defTabSz="685800" rtl="0" eaLnBrk="0" fontAlgn="base" latinLnBrk="0" hangingPunct="0">
              <a:spcBef>
                <a:spcPct val="0"/>
              </a:spcBef>
              <a:spcAft>
                <a:spcPct val="0"/>
              </a:spcAft>
              <a:defRPr sz="1350" kern="1200">
                <a:solidFill>
                  <a:schemeClr val="tx1"/>
                </a:solidFill>
                <a:latin typeface="Arial" pitchFamily="34" charset="0"/>
                <a:ea typeface="+mn-ea"/>
                <a:cs typeface="+mn-cs"/>
              </a:defRPr>
            </a:lvl9pPr>
          </a:lstStyle>
          <a:p>
            <a:pPr marL="265510" marR="0" lvl="0" indent="-265510" algn="l" defTabSz="685800" rtl="0" eaLnBrk="0" fontAlgn="base" latinLnBrk="0" hangingPunct="0">
              <a:lnSpc>
                <a:spcPct val="120000"/>
              </a:lnSpc>
              <a:spcBef>
                <a:spcPct val="0"/>
              </a:spcBef>
              <a:spcAft>
                <a:spcPts val="750"/>
              </a:spcAft>
              <a:buClr>
                <a:srgbClr val="8B221F"/>
              </a:buClr>
              <a:buSzPct val="90000"/>
              <a:buFont typeface="Wingdings" panose="05000000000000000000" pitchFamily="2" charset="2"/>
              <a:buChar char="q"/>
            </a:pPr>
            <a:endParaRPr lang="fr-FR" altLang="fr-FR">
              <a:solidFill>
                <a:srgbClr val="646464"/>
              </a:solidFill>
              <a:latin typeface="Helvetica Neue"/>
            </a:endParaRPr>
          </a:p>
        </p:txBody>
      </p:sp>
      <p:graphicFrame>
        <p:nvGraphicFramePr>
          <p:cNvPr id="7" name="Tableau 6">
            <a:extLst>
              <a:ext uri="{FF2B5EF4-FFF2-40B4-BE49-F238E27FC236}">
                <a16:creationId xmlns:a16="http://schemas.microsoft.com/office/drawing/2014/main" id="{3D1F0190-06B7-969A-5876-F62DA4F5C204}"/>
              </a:ext>
            </a:extLst>
          </p:cNvPr>
          <p:cNvGraphicFramePr>
            <a:graphicFrameLocks noGrp="1"/>
          </p:cNvGraphicFramePr>
          <p:nvPr>
            <p:extLst>
              <p:ext uri="{D42A27DB-BD31-4B8C-83A1-F6EECF244321}">
                <p14:modId xmlns:p14="http://schemas.microsoft.com/office/powerpoint/2010/main" val="4169988610"/>
              </p:ext>
            </p:extLst>
          </p:nvPr>
        </p:nvGraphicFramePr>
        <p:xfrm>
          <a:off x="349722" y="620522"/>
          <a:ext cx="8444555" cy="3194014"/>
        </p:xfrm>
        <a:graphic>
          <a:graphicData uri="http://schemas.openxmlformats.org/drawingml/2006/table">
            <a:tbl>
              <a:tblPr/>
              <a:tblGrid>
                <a:gridCol w="2814851">
                  <a:extLst>
                    <a:ext uri="{9D8B030D-6E8A-4147-A177-3AD203B41FA5}">
                      <a16:colId xmlns:a16="http://schemas.microsoft.com/office/drawing/2014/main" val="1570197844"/>
                    </a:ext>
                  </a:extLst>
                </a:gridCol>
                <a:gridCol w="1407426">
                  <a:extLst>
                    <a:ext uri="{9D8B030D-6E8A-4147-A177-3AD203B41FA5}">
                      <a16:colId xmlns:a16="http://schemas.microsoft.com/office/drawing/2014/main" val="2334381369"/>
                    </a:ext>
                  </a:extLst>
                </a:gridCol>
                <a:gridCol w="1459429">
                  <a:extLst>
                    <a:ext uri="{9D8B030D-6E8A-4147-A177-3AD203B41FA5}">
                      <a16:colId xmlns:a16="http://schemas.microsoft.com/office/drawing/2014/main" val="127927702"/>
                    </a:ext>
                  </a:extLst>
                </a:gridCol>
                <a:gridCol w="1355423">
                  <a:extLst>
                    <a:ext uri="{9D8B030D-6E8A-4147-A177-3AD203B41FA5}">
                      <a16:colId xmlns:a16="http://schemas.microsoft.com/office/drawing/2014/main" val="2205416205"/>
                    </a:ext>
                  </a:extLst>
                </a:gridCol>
                <a:gridCol w="1407426">
                  <a:extLst>
                    <a:ext uri="{9D8B030D-6E8A-4147-A177-3AD203B41FA5}">
                      <a16:colId xmlns:a16="http://schemas.microsoft.com/office/drawing/2014/main" val="3291525898"/>
                    </a:ext>
                  </a:extLst>
                </a:gridCol>
              </a:tblGrid>
              <a:tr h="572476">
                <a:tc>
                  <a:txBody>
                    <a:bodyPr/>
                    <a:lstStyle/>
                    <a:p>
                      <a:pPr algn="ctr"/>
                      <a:r>
                        <a:rPr lang="fr-FR" sz="1200" b="1">
                          <a:solidFill>
                            <a:srgbClr val="2F2483"/>
                          </a:solidFill>
                          <a:effectLst/>
                          <a:latin typeface="Barlow" panose="00000500000000000000" pitchFamily="2" charset="0"/>
                        </a:rPr>
                        <a:t>Locations  </a:t>
                      </a:r>
                    </a:p>
                  </a:txBody>
                  <a:tcPr marL="68580" marR="68580" marT="34290" marB="34290" anchor="ctr">
                    <a:lnL w="9525" cap="flat" cmpd="sng" algn="ctr">
                      <a:solidFill>
                        <a:srgbClr val="D6D6D6"/>
                      </a:solidFill>
                      <a:prstDash val="solid"/>
                      <a:round/>
                      <a:headEnd type="none" w="med" len="med"/>
                      <a:tailEnd type="none" w="med" len="med"/>
                    </a:lnL>
                    <a:lnR w="9525" cap="flat" cmpd="sng" algn="ctr">
                      <a:solidFill>
                        <a:srgbClr val="D6D6D6"/>
                      </a:solidFill>
                      <a:prstDash val="solid"/>
                      <a:round/>
                      <a:headEnd type="none" w="med" len="med"/>
                      <a:tailEnd type="none" w="med" len="med"/>
                    </a:lnR>
                    <a:lnT w="9525" cap="flat" cmpd="sng" algn="ctr">
                      <a:solidFill>
                        <a:srgbClr val="D6D6D6"/>
                      </a:solidFill>
                      <a:prstDash val="solid"/>
                      <a:round/>
                      <a:headEnd type="none" w="med" len="med"/>
                      <a:tailEnd type="none" w="med" len="med"/>
                    </a:lnT>
                    <a:lnB w="9525" cap="flat" cmpd="sng" algn="ctr">
                      <a:solidFill>
                        <a:srgbClr val="D6D6D6"/>
                      </a:solidFill>
                      <a:prstDash val="solid"/>
                      <a:round/>
                      <a:headEnd type="none" w="med" len="med"/>
                      <a:tailEnd type="none" w="med" len="med"/>
                    </a:lnB>
                    <a:solidFill>
                      <a:srgbClr val="0BB3CD"/>
                    </a:solidFill>
                  </a:tcPr>
                </a:tc>
                <a:tc gridSpan="2">
                  <a:txBody>
                    <a:bodyPr/>
                    <a:lstStyle/>
                    <a:p>
                      <a:pPr algn="ctr"/>
                      <a:r>
                        <a:rPr lang="fr-FR" sz="1200" b="1">
                          <a:solidFill>
                            <a:srgbClr val="2F2483"/>
                          </a:solidFill>
                          <a:effectLst/>
                          <a:latin typeface="Barlow" panose="00000500000000000000" pitchFamily="2" charset="0"/>
                        </a:rPr>
                        <a:t>Texte souhaité </a:t>
                      </a:r>
                    </a:p>
                  </a:txBody>
                  <a:tcPr marL="68580" marR="68580" marT="34290" marB="34290" anchor="ctr">
                    <a:lnL w="9525" cap="flat" cmpd="sng" algn="ctr">
                      <a:solidFill>
                        <a:srgbClr val="D6D6D6"/>
                      </a:solidFill>
                      <a:prstDash val="solid"/>
                      <a:round/>
                      <a:headEnd type="none" w="med" len="med"/>
                      <a:tailEnd type="none" w="med" len="med"/>
                    </a:lnL>
                    <a:lnR w="9525" cap="flat" cmpd="sng" algn="ctr">
                      <a:solidFill>
                        <a:srgbClr val="D6D6D6"/>
                      </a:solidFill>
                      <a:prstDash val="solid"/>
                      <a:round/>
                      <a:headEnd type="none" w="med" len="med"/>
                      <a:tailEnd type="none" w="med" len="med"/>
                    </a:lnR>
                    <a:lnT w="9525" cap="flat" cmpd="sng" algn="ctr">
                      <a:solidFill>
                        <a:srgbClr val="D6D6D6"/>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BB3CD"/>
                    </a:solidFill>
                  </a:tcPr>
                </a:tc>
                <a:tc hMerge="1">
                  <a:txBody>
                    <a:bodyPr/>
                    <a:lstStyle/>
                    <a:p>
                      <a:endParaRPr lang="fr-FR"/>
                    </a:p>
                  </a:txBody>
                  <a:tcPr marL="68580" marR="68580" marT="34290" marB="34290"/>
                </a:tc>
                <a:tc gridSpan="2">
                  <a:txBody>
                    <a:bodyPr/>
                    <a:lstStyle/>
                    <a:p>
                      <a:pPr algn="ctr"/>
                      <a:r>
                        <a:rPr lang="fr-FR" sz="1200" b="1">
                          <a:solidFill>
                            <a:srgbClr val="2F2483"/>
                          </a:solidFill>
                          <a:effectLst/>
                          <a:latin typeface="Barlow" panose="00000500000000000000" pitchFamily="2" charset="0"/>
                        </a:rPr>
                        <a:t>Texte voté et adopté </a:t>
                      </a:r>
                    </a:p>
                  </a:txBody>
                  <a:tcPr marL="68580" marR="68580" marT="34290" marB="34290" anchor="ctr">
                    <a:lnL w="9525" cap="flat" cmpd="sng" algn="ctr">
                      <a:solidFill>
                        <a:srgbClr val="D6D6D6"/>
                      </a:solidFill>
                      <a:prstDash val="solid"/>
                      <a:round/>
                      <a:headEnd type="none" w="med" len="med"/>
                      <a:tailEnd type="none" w="med" len="med"/>
                    </a:lnL>
                    <a:lnR w="9525" cap="flat" cmpd="sng" algn="ctr">
                      <a:solidFill>
                        <a:srgbClr val="D6D6D6"/>
                      </a:solidFill>
                      <a:prstDash val="solid"/>
                      <a:round/>
                      <a:headEnd type="none" w="med" len="med"/>
                      <a:tailEnd type="none" w="med" len="med"/>
                    </a:lnR>
                    <a:lnT w="9525" cap="flat" cmpd="sng" algn="ctr">
                      <a:solidFill>
                        <a:srgbClr val="D6D6D6"/>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BB3CD"/>
                    </a:solidFill>
                  </a:tcPr>
                </a:tc>
                <a:tc hMerge="1">
                  <a:txBody>
                    <a:bodyPr/>
                    <a:lstStyle/>
                    <a:p>
                      <a:endParaRPr lang="fr-FR"/>
                    </a:p>
                  </a:txBody>
                  <a:tcPr marL="68580" marR="68580" marT="34290" marB="34290"/>
                </a:tc>
                <a:extLst>
                  <a:ext uri="{0D108BD9-81ED-4DB2-BD59-A6C34878D82A}">
                    <a16:rowId xmlns:a16="http://schemas.microsoft.com/office/drawing/2014/main" val="4227429590"/>
                  </a:ext>
                </a:extLst>
              </a:tr>
              <a:tr h="387250">
                <a:tc>
                  <a:txBody>
                    <a:bodyPr/>
                    <a:lstStyle/>
                    <a:p>
                      <a:pPr algn="ctr">
                        <a:lnSpc>
                          <a:spcPct val="50000"/>
                        </a:lnSpc>
                      </a:pPr>
                      <a:endParaRPr lang="fr-FR" sz="1400" b="1">
                        <a:solidFill>
                          <a:srgbClr val="2F2483"/>
                        </a:solidFill>
                        <a:effectLst/>
                        <a:latin typeface="Barlow" panose="00000500000000000000" pitchFamily="2" charset="0"/>
                      </a:endParaRPr>
                    </a:p>
                  </a:txBody>
                  <a:tcPr marL="68580" marR="68580" marT="34290" marB="34290" anchor="ctr">
                    <a:lnL w="9525" cap="flat" cmpd="sng" algn="ctr">
                      <a:solidFill>
                        <a:srgbClr val="D6D6D6"/>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rgbClr val="D6D6D6"/>
                      </a:solidFill>
                      <a:prstDash val="solid"/>
                      <a:round/>
                      <a:headEnd type="none" w="med" len="med"/>
                      <a:tailEnd type="none" w="med" len="med"/>
                    </a:lnT>
                    <a:lnB w="9525" cap="flat" cmpd="sng" algn="ctr">
                      <a:solidFill>
                        <a:srgbClr val="D6D6D6"/>
                      </a:solidFill>
                      <a:prstDash val="solid"/>
                      <a:round/>
                      <a:headEnd type="none" w="med" len="med"/>
                      <a:tailEnd type="none" w="med" len="med"/>
                    </a:lnB>
                    <a:solidFill>
                      <a:schemeClr val="bg1">
                        <a:lumMod val="85000"/>
                      </a:schemeClr>
                    </a:solidFill>
                  </a:tcPr>
                </a:tc>
                <a:tc>
                  <a:txBody>
                    <a:bodyPr/>
                    <a:lstStyle/>
                    <a:p>
                      <a:pPr algn="ctr">
                        <a:lnSpc>
                          <a:spcPct val="50000"/>
                        </a:lnSpc>
                      </a:pPr>
                      <a:r>
                        <a:rPr lang="fr-FR" sz="1050" b="1">
                          <a:solidFill>
                            <a:srgbClr val="2F2483"/>
                          </a:solidFill>
                          <a:effectLst/>
                          <a:latin typeface="Barlow" panose="00000500000000000000" pitchFamily="2" charset="0"/>
                        </a:rPr>
                        <a:t>Seuil micro BIC </a:t>
                      </a:r>
                    </a:p>
                  </a:txBody>
                  <a:tcPr marL="68580" marR="68580" marT="34290" marB="3429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lnSpc>
                          <a:spcPct val="50000"/>
                        </a:lnSpc>
                      </a:pPr>
                      <a:r>
                        <a:rPr lang="fr-FR" sz="1050" b="1">
                          <a:solidFill>
                            <a:srgbClr val="2F2483"/>
                          </a:solidFill>
                          <a:effectLst/>
                          <a:latin typeface="Barlow" panose="00000500000000000000" pitchFamily="2" charset="0"/>
                        </a:rPr>
                        <a:t>Abattement</a:t>
                      </a:r>
                    </a:p>
                  </a:txBody>
                  <a:tcPr marL="68580" marR="68580" marT="34290" marB="3429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685800" rtl="0" eaLnBrk="1" fontAlgn="auto" latinLnBrk="0" hangingPunct="1">
                        <a:lnSpc>
                          <a:spcPct val="50000"/>
                        </a:lnSpc>
                        <a:spcBef>
                          <a:spcPct val="0"/>
                        </a:spcBef>
                        <a:spcAft>
                          <a:spcPct val="0"/>
                        </a:spcAft>
                        <a:buClrTx/>
                        <a:buSzTx/>
                        <a:buFontTx/>
                        <a:buNone/>
                        <a:defRPr/>
                      </a:pPr>
                      <a:r>
                        <a:rPr lang="fr-FR" sz="1050" b="1">
                          <a:solidFill>
                            <a:srgbClr val="2F2483"/>
                          </a:solidFill>
                          <a:effectLst/>
                          <a:latin typeface="Barlow" panose="00000500000000000000" pitchFamily="2" charset="0"/>
                        </a:rPr>
                        <a:t>Seuil micro BIC</a:t>
                      </a:r>
                    </a:p>
                  </a:txBody>
                  <a:tcPr marL="68580" marR="68580" marT="34290" marB="34290" anchor="ctr">
                    <a:lnL w="12700" cap="flat" cmpd="sng" algn="ctr">
                      <a:solidFill>
                        <a:schemeClr val="bg1">
                          <a:lumMod val="75000"/>
                        </a:schemeClr>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50000"/>
                        </a:lnSpc>
                      </a:pPr>
                      <a:r>
                        <a:rPr lang="fr-FR" sz="1050" b="1">
                          <a:solidFill>
                            <a:srgbClr val="2F2483"/>
                          </a:solidFill>
                          <a:effectLst/>
                          <a:latin typeface="Barlow" panose="00000500000000000000" pitchFamily="2" charset="0"/>
                        </a:rPr>
                        <a:t>Abattement</a:t>
                      </a:r>
                    </a:p>
                  </a:txBody>
                  <a:tcPr marL="68580" marR="68580" marT="34290" marB="34290" anchor="ctr">
                    <a:lnL w="12700" cmpd="sng">
                      <a:noFill/>
                      <a:prstDash val="soli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19075255"/>
                  </a:ext>
                </a:extLst>
              </a:tr>
              <a:tr h="396092">
                <a:tc>
                  <a:txBody>
                    <a:bodyPr/>
                    <a:lstStyle/>
                    <a:p>
                      <a:pPr algn="ctr">
                        <a:lnSpc>
                          <a:spcPct val="50000"/>
                        </a:lnSpc>
                      </a:pPr>
                      <a:endParaRPr lang="fr-FR" sz="1400" b="1">
                        <a:solidFill>
                          <a:srgbClr val="2F2483"/>
                        </a:solidFill>
                        <a:effectLst/>
                        <a:latin typeface="Barlow" panose="00000500000000000000" pitchFamily="2" charset="0"/>
                      </a:endParaRPr>
                    </a:p>
                    <a:p>
                      <a:pPr algn="ctr">
                        <a:lnSpc>
                          <a:spcPct val="50000"/>
                        </a:lnSpc>
                      </a:pPr>
                      <a:r>
                        <a:rPr lang="fr-FR" sz="1050" b="1">
                          <a:solidFill>
                            <a:srgbClr val="2F2483"/>
                          </a:solidFill>
                          <a:effectLst/>
                          <a:latin typeface="Barlow" panose="00000500000000000000" pitchFamily="2" charset="0"/>
                        </a:rPr>
                        <a:t>Parahôtellerie et chambres d’hôtes</a:t>
                      </a:r>
                    </a:p>
                    <a:p>
                      <a:pPr algn="ctr">
                        <a:lnSpc>
                          <a:spcPct val="50000"/>
                        </a:lnSpc>
                      </a:pPr>
                      <a:endParaRPr lang="fr-FR" sz="1400" b="1">
                        <a:solidFill>
                          <a:srgbClr val="2F2483"/>
                        </a:solidFill>
                        <a:effectLst/>
                        <a:latin typeface="Barlow" panose="00000500000000000000" pitchFamily="2" charset="0"/>
                      </a:endParaRPr>
                    </a:p>
                  </a:txBody>
                  <a:tcPr marL="68580" marR="68580" marT="34290" marB="34290" anchor="ctr">
                    <a:lnL w="9525" cap="flat" cmpd="sng" algn="ctr">
                      <a:solidFill>
                        <a:srgbClr val="D6D6D6"/>
                      </a:solidFill>
                      <a:prstDash val="solid"/>
                      <a:round/>
                      <a:headEnd type="none" w="med" len="med"/>
                      <a:tailEnd type="none" w="med" len="med"/>
                    </a:lnL>
                    <a:lnR w="9525" cap="flat" cmpd="sng" algn="ctr">
                      <a:solidFill>
                        <a:srgbClr val="D6D6D6"/>
                      </a:solidFill>
                      <a:prstDash val="solid"/>
                      <a:round/>
                      <a:headEnd type="none" w="med" len="med"/>
                      <a:tailEnd type="none" w="med" len="med"/>
                    </a:lnR>
                    <a:lnT w="9525" cap="flat" cmpd="sng" algn="ctr">
                      <a:solidFill>
                        <a:srgbClr val="D6D6D6"/>
                      </a:solidFill>
                      <a:prstDash val="solid"/>
                      <a:round/>
                      <a:headEnd type="none" w="med" len="med"/>
                      <a:tailEnd type="none" w="med" len="med"/>
                    </a:lnT>
                    <a:lnB w="9525" cap="flat" cmpd="sng" algn="ctr">
                      <a:solidFill>
                        <a:srgbClr val="D6D6D6"/>
                      </a:solidFill>
                      <a:prstDash val="solid"/>
                      <a:round/>
                      <a:headEnd type="none" w="med" len="med"/>
                      <a:tailEnd type="none" w="med" len="med"/>
                    </a:lnB>
                    <a:solidFill>
                      <a:srgbClr val="F5F5F5"/>
                    </a:solidFill>
                  </a:tcPr>
                </a:tc>
                <a:tc>
                  <a:txBody>
                    <a:bodyPr/>
                    <a:lstStyle/>
                    <a:p>
                      <a:pPr algn="ctr">
                        <a:lnSpc>
                          <a:spcPct val="50000"/>
                        </a:lnSpc>
                      </a:pPr>
                      <a:r>
                        <a:rPr lang="fr-FR" sz="1050" u="none" strike="noStrike">
                          <a:solidFill>
                            <a:srgbClr val="2F2483"/>
                          </a:solidFill>
                          <a:effectLst/>
                          <a:latin typeface="Barlow" panose="00000500000000000000" pitchFamily="2" charset="0"/>
                        </a:rPr>
                        <a:t>188 700 €</a:t>
                      </a:r>
                      <a:endParaRPr lang="fr-FR" sz="1400">
                        <a:solidFill>
                          <a:srgbClr val="2F2483"/>
                        </a:solidFill>
                        <a:effectLst/>
                        <a:latin typeface="Barlow" panose="00000500000000000000" pitchFamily="2" charset="0"/>
                      </a:endParaRPr>
                    </a:p>
                  </a:txBody>
                  <a:tcPr marL="68580" marR="68580" marT="34290" marB="34290" anchor="ctr">
                    <a:lnL w="9525" cap="flat" cmpd="sng" algn="ctr">
                      <a:solidFill>
                        <a:srgbClr val="D6D6D6"/>
                      </a:solidFill>
                      <a:prstDash val="solid"/>
                      <a:round/>
                      <a:headEnd type="none" w="med" len="med"/>
                      <a:tailEnd type="none" w="med" len="med"/>
                    </a:lnL>
                    <a:lnR w="9525" cap="flat" cmpd="sng" algn="ctr">
                      <a:solidFill>
                        <a:srgbClr val="D6D6D6"/>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9525" cap="flat" cmpd="sng" algn="ctr">
                      <a:solidFill>
                        <a:srgbClr val="D6D6D6"/>
                      </a:solidFill>
                      <a:prstDash val="solid"/>
                      <a:round/>
                      <a:headEnd type="none" w="med" len="med"/>
                      <a:tailEnd type="none" w="med" len="med"/>
                    </a:lnB>
                    <a:solidFill>
                      <a:srgbClr val="FFFFFF"/>
                    </a:solidFill>
                  </a:tcPr>
                </a:tc>
                <a:tc>
                  <a:txBody>
                    <a:bodyPr/>
                    <a:lstStyle/>
                    <a:p>
                      <a:pPr algn="ctr">
                        <a:lnSpc>
                          <a:spcPct val="50000"/>
                        </a:lnSpc>
                      </a:pPr>
                      <a:r>
                        <a:rPr lang="fr-FR" sz="1050" b="0" u="none" strike="noStrike">
                          <a:solidFill>
                            <a:srgbClr val="2F2483"/>
                          </a:solidFill>
                          <a:effectLst/>
                          <a:latin typeface="Barlow" panose="00000500000000000000" pitchFamily="2" charset="0"/>
                        </a:rPr>
                        <a:t>71 %</a:t>
                      </a:r>
                      <a:endParaRPr lang="fr-FR" sz="1400" b="0">
                        <a:solidFill>
                          <a:srgbClr val="2F2483"/>
                        </a:solidFill>
                        <a:effectLst/>
                        <a:latin typeface="Barlow" panose="00000500000000000000" pitchFamily="2" charset="0"/>
                      </a:endParaRPr>
                    </a:p>
                  </a:txBody>
                  <a:tcPr marL="68580" marR="68580" marT="34290" marB="34290" anchor="ctr">
                    <a:lnL w="9525" cap="flat" cmpd="sng" algn="ctr">
                      <a:solidFill>
                        <a:srgbClr val="D6D6D6"/>
                      </a:solidFill>
                      <a:prstDash val="solid"/>
                      <a:round/>
                      <a:headEnd type="none" w="med" len="med"/>
                      <a:tailEnd type="none" w="med" len="med"/>
                    </a:lnL>
                    <a:lnR w="9525" cap="flat" cmpd="sng" algn="ctr">
                      <a:solidFill>
                        <a:srgbClr val="D6D6D6"/>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9525" cap="flat" cmpd="sng" algn="ctr">
                      <a:solidFill>
                        <a:srgbClr val="D6D6D6"/>
                      </a:solidFill>
                      <a:prstDash val="solid"/>
                      <a:round/>
                      <a:headEnd type="none" w="med" len="med"/>
                      <a:tailEnd type="none" w="med" len="med"/>
                    </a:lnB>
                    <a:solidFill>
                      <a:srgbClr val="FFFFFF"/>
                    </a:solidFill>
                  </a:tcPr>
                </a:tc>
                <a:tc>
                  <a:txBody>
                    <a:bodyPr/>
                    <a:lstStyle/>
                    <a:p>
                      <a:pPr algn="ctr">
                        <a:lnSpc>
                          <a:spcPct val="50000"/>
                        </a:lnSpc>
                      </a:pPr>
                      <a:r>
                        <a:rPr lang="fr-FR" sz="1050" u="none" strike="noStrike">
                          <a:solidFill>
                            <a:srgbClr val="2F2483"/>
                          </a:solidFill>
                          <a:effectLst/>
                          <a:latin typeface="Barlow" panose="00000500000000000000" pitchFamily="2" charset="0"/>
                        </a:rPr>
                        <a:t>188 700 €</a:t>
                      </a:r>
                      <a:endParaRPr lang="fr-FR" sz="1400">
                        <a:solidFill>
                          <a:srgbClr val="2F2483"/>
                        </a:solidFill>
                        <a:effectLst/>
                        <a:latin typeface="Barlow" panose="00000500000000000000" pitchFamily="2" charset="0"/>
                      </a:endParaRPr>
                    </a:p>
                  </a:txBody>
                  <a:tcPr marL="68580" marR="68580" marT="34290" marB="34290" anchor="ctr">
                    <a:lnL w="9525" cap="flat" cmpd="sng" algn="ctr">
                      <a:solidFill>
                        <a:srgbClr val="D6D6D6"/>
                      </a:solidFill>
                      <a:prstDash val="solid"/>
                      <a:round/>
                      <a:headEnd type="none" w="med" len="med"/>
                      <a:tailEnd type="none" w="med" len="med"/>
                    </a:lnL>
                    <a:lnR w="9525" cap="flat" cmpd="sng" algn="ctr">
                      <a:solidFill>
                        <a:srgbClr val="D6D6D6"/>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9525" cap="flat" cmpd="sng" algn="ctr">
                      <a:solidFill>
                        <a:srgbClr val="D6D6D6"/>
                      </a:solidFill>
                      <a:prstDash val="solid"/>
                      <a:round/>
                      <a:headEnd type="none" w="med" len="med"/>
                      <a:tailEnd type="none" w="med" len="med"/>
                    </a:lnB>
                    <a:solidFill>
                      <a:srgbClr val="0BB3CD"/>
                    </a:solidFill>
                  </a:tcPr>
                </a:tc>
                <a:tc>
                  <a:txBody>
                    <a:bodyPr/>
                    <a:lstStyle/>
                    <a:p>
                      <a:pPr algn="ctr">
                        <a:lnSpc>
                          <a:spcPct val="50000"/>
                        </a:lnSpc>
                      </a:pPr>
                      <a:r>
                        <a:rPr lang="fr-FR" sz="1050" b="0" u="none" strike="noStrike">
                          <a:solidFill>
                            <a:srgbClr val="2F2483"/>
                          </a:solidFill>
                          <a:effectLst/>
                          <a:latin typeface="Barlow" panose="00000500000000000000" pitchFamily="2" charset="0"/>
                        </a:rPr>
                        <a:t>71 %</a:t>
                      </a:r>
                      <a:endParaRPr lang="fr-FR" sz="1400" b="0">
                        <a:solidFill>
                          <a:srgbClr val="2F2483"/>
                        </a:solidFill>
                        <a:effectLst/>
                        <a:latin typeface="Barlow" panose="00000500000000000000" pitchFamily="2" charset="0"/>
                      </a:endParaRPr>
                    </a:p>
                  </a:txBody>
                  <a:tcPr marL="68580" marR="68580" marT="34290" marB="34290" anchor="ctr">
                    <a:lnL w="9525" cap="flat" cmpd="sng" algn="ctr">
                      <a:solidFill>
                        <a:srgbClr val="D6D6D6"/>
                      </a:solidFill>
                      <a:prstDash val="solid"/>
                      <a:round/>
                      <a:headEnd type="none" w="med" len="med"/>
                      <a:tailEnd type="none" w="med" len="med"/>
                    </a:lnL>
                    <a:lnR w="9525" cap="flat" cmpd="sng" algn="ctr">
                      <a:solidFill>
                        <a:srgbClr val="D6D6D6"/>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9525" cap="flat" cmpd="sng" algn="ctr">
                      <a:solidFill>
                        <a:srgbClr val="D6D6D6"/>
                      </a:solidFill>
                      <a:prstDash val="solid"/>
                      <a:round/>
                      <a:headEnd type="none" w="med" len="med"/>
                      <a:tailEnd type="none" w="med" len="med"/>
                    </a:lnB>
                    <a:solidFill>
                      <a:srgbClr val="0BB3CD"/>
                    </a:solidFill>
                  </a:tcPr>
                </a:tc>
                <a:extLst>
                  <a:ext uri="{0D108BD9-81ED-4DB2-BD59-A6C34878D82A}">
                    <a16:rowId xmlns:a16="http://schemas.microsoft.com/office/drawing/2014/main" val="2035359272"/>
                  </a:ext>
                </a:extLst>
              </a:tr>
              <a:tr h="396092">
                <a:tc>
                  <a:txBody>
                    <a:bodyPr/>
                    <a:lstStyle/>
                    <a:p>
                      <a:pPr algn="ctr">
                        <a:lnSpc>
                          <a:spcPct val="50000"/>
                        </a:lnSpc>
                      </a:pPr>
                      <a:endParaRPr lang="fr-FR" sz="1400" b="1">
                        <a:solidFill>
                          <a:srgbClr val="2F2483"/>
                        </a:solidFill>
                        <a:effectLst/>
                        <a:latin typeface="Barlow" panose="00000500000000000000" pitchFamily="2" charset="0"/>
                      </a:endParaRPr>
                    </a:p>
                    <a:p>
                      <a:pPr algn="ctr">
                        <a:lnSpc>
                          <a:spcPct val="50000"/>
                        </a:lnSpc>
                      </a:pPr>
                      <a:r>
                        <a:rPr lang="fr-FR" sz="1050" b="1">
                          <a:solidFill>
                            <a:srgbClr val="2F2483"/>
                          </a:solidFill>
                          <a:effectLst/>
                          <a:latin typeface="Barlow" panose="00000500000000000000" pitchFamily="2" charset="0"/>
                        </a:rPr>
                        <a:t>Location meublée classique</a:t>
                      </a:r>
                    </a:p>
                  </a:txBody>
                  <a:tcPr marL="68580" marR="68580" marT="34290" marB="34290" anchor="ctr">
                    <a:lnL w="9525" cap="flat" cmpd="sng" algn="ctr">
                      <a:solidFill>
                        <a:srgbClr val="D6D6D6"/>
                      </a:solidFill>
                      <a:prstDash val="solid"/>
                      <a:round/>
                      <a:headEnd type="none" w="med" len="med"/>
                      <a:tailEnd type="none" w="med" len="med"/>
                    </a:lnL>
                    <a:lnR w="9525" cap="flat" cmpd="sng" algn="ctr">
                      <a:solidFill>
                        <a:srgbClr val="D6D6D6"/>
                      </a:solidFill>
                      <a:prstDash val="solid"/>
                      <a:round/>
                      <a:headEnd type="none" w="med" len="med"/>
                      <a:tailEnd type="none" w="med" len="med"/>
                    </a:lnR>
                    <a:lnT w="9525" cap="flat" cmpd="sng" algn="ctr">
                      <a:solidFill>
                        <a:srgbClr val="D6D6D6"/>
                      </a:solidFill>
                      <a:prstDash val="solid"/>
                      <a:round/>
                      <a:headEnd type="none" w="med" len="med"/>
                      <a:tailEnd type="none" w="med" len="med"/>
                    </a:lnT>
                    <a:lnB w="9525" cap="flat" cmpd="sng" algn="ctr">
                      <a:solidFill>
                        <a:srgbClr val="D6D6D6"/>
                      </a:solidFill>
                      <a:prstDash val="solid"/>
                      <a:round/>
                      <a:headEnd type="none" w="med" len="med"/>
                      <a:tailEnd type="none" w="med" len="med"/>
                    </a:lnB>
                    <a:solidFill>
                      <a:srgbClr val="F5F5F5"/>
                    </a:solidFill>
                  </a:tcPr>
                </a:tc>
                <a:tc>
                  <a:txBody>
                    <a:bodyPr/>
                    <a:lstStyle/>
                    <a:p>
                      <a:pPr algn="ctr">
                        <a:lnSpc>
                          <a:spcPct val="50000"/>
                        </a:lnSpc>
                      </a:pPr>
                      <a:r>
                        <a:rPr lang="fr-FR" sz="1050" u="none" strike="noStrike">
                          <a:solidFill>
                            <a:srgbClr val="2F2483"/>
                          </a:solidFill>
                          <a:effectLst/>
                          <a:latin typeface="Barlow" panose="00000500000000000000" pitchFamily="2" charset="0"/>
                        </a:rPr>
                        <a:t>77 700 €</a:t>
                      </a:r>
                      <a:endParaRPr lang="fr-FR" sz="1400">
                        <a:solidFill>
                          <a:srgbClr val="2F2483"/>
                        </a:solidFill>
                        <a:effectLst/>
                        <a:latin typeface="Barlow" panose="00000500000000000000" pitchFamily="2" charset="0"/>
                      </a:endParaRPr>
                    </a:p>
                  </a:txBody>
                  <a:tcPr marL="68580" marR="68580" marT="34290" marB="34290" anchor="ctr">
                    <a:lnL w="9525" cap="flat" cmpd="sng" algn="ctr">
                      <a:solidFill>
                        <a:srgbClr val="D6D6D6"/>
                      </a:solidFill>
                      <a:prstDash val="solid"/>
                      <a:round/>
                      <a:headEnd type="none" w="med" len="med"/>
                      <a:tailEnd type="none" w="med" len="med"/>
                    </a:lnL>
                    <a:lnR w="9525" cap="flat" cmpd="sng" algn="ctr">
                      <a:solidFill>
                        <a:srgbClr val="D6D6D6"/>
                      </a:solidFill>
                      <a:prstDash val="solid"/>
                      <a:round/>
                      <a:headEnd type="none" w="med" len="med"/>
                      <a:tailEnd type="none" w="med" len="med"/>
                    </a:lnR>
                    <a:lnT w="9525" cap="flat" cmpd="sng" algn="ctr">
                      <a:solidFill>
                        <a:srgbClr val="D6D6D6"/>
                      </a:solidFill>
                      <a:prstDash val="solid"/>
                      <a:round/>
                      <a:headEnd type="none" w="med" len="med"/>
                      <a:tailEnd type="none" w="med" len="med"/>
                    </a:lnT>
                    <a:lnB w="9525" cap="flat" cmpd="sng" algn="ctr">
                      <a:solidFill>
                        <a:srgbClr val="D6D6D6"/>
                      </a:solidFill>
                      <a:prstDash val="solid"/>
                      <a:round/>
                      <a:headEnd type="none" w="med" len="med"/>
                      <a:tailEnd type="none" w="med" len="med"/>
                    </a:lnB>
                    <a:solidFill>
                      <a:srgbClr val="FFFFFF"/>
                    </a:solidFill>
                  </a:tcPr>
                </a:tc>
                <a:tc>
                  <a:txBody>
                    <a:bodyPr/>
                    <a:lstStyle/>
                    <a:p>
                      <a:pPr algn="ctr">
                        <a:lnSpc>
                          <a:spcPct val="50000"/>
                        </a:lnSpc>
                      </a:pPr>
                      <a:r>
                        <a:rPr lang="fr-FR" sz="1050" u="none" strike="noStrike">
                          <a:solidFill>
                            <a:srgbClr val="2F2483"/>
                          </a:solidFill>
                          <a:effectLst/>
                          <a:latin typeface="Barlow" panose="00000500000000000000" pitchFamily="2" charset="0"/>
                        </a:rPr>
                        <a:t>50 %</a:t>
                      </a:r>
                      <a:endParaRPr lang="fr-FR" sz="1400">
                        <a:solidFill>
                          <a:srgbClr val="2F2483"/>
                        </a:solidFill>
                        <a:effectLst/>
                        <a:latin typeface="Barlow" panose="00000500000000000000" pitchFamily="2" charset="0"/>
                      </a:endParaRPr>
                    </a:p>
                  </a:txBody>
                  <a:tcPr marL="68580" marR="68580" marT="34290" marB="34290" anchor="ctr">
                    <a:lnL w="9525" cap="flat" cmpd="sng" algn="ctr">
                      <a:solidFill>
                        <a:srgbClr val="D6D6D6"/>
                      </a:solidFill>
                      <a:prstDash val="solid"/>
                      <a:round/>
                      <a:headEnd type="none" w="med" len="med"/>
                      <a:tailEnd type="none" w="med" len="med"/>
                    </a:lnL>
                    <a:lnR w="9525" cap="flat" cmpd="sng" algn="ctr">
                      <a:solidFill>
                        <a:srgbClr val="D6D6D6"/>
                      </a:solidFill>
                      <a:prstDash val="solid"/>
                      <a:round/>
                      <a:headEnd type="none" w="med" len="med"/>
                      <a:tailEnd type="none" w="med" len="med"/>
                    </a:lnR>
                    <a:lnT w="9525" cap="flat" cmpd="sng" algn="ctr">
                      <a:solidFill>
                        <a:srgbClr val="D6D6D6"/>
                      </a:solidFill>
                      <a:prstDash val="solid"/>
                      <a:round/>
                      <a:headEnd type="none" w="med" len="med"/>
                      <a:tailEnd type="none" w="med" len="med"/>
                    </a:lnT>
                    <a:lnB w="9525" cap="flat" cmpd="sng" algn="ctr">
                      <a:solidFill>
                        <a:srgbClr val="D6D6D6"/>
                      </a:solidFill>
                      <a:prstDash val="solid"/>
                      <a:round/>
                      <a:headEnd type="none" w="med" len="med"/>
                      <a:tailEnd type="none" w="med" len="med"/>
                    </a:lnB>
                    <a:solidFill>
                      <a:srgbClr val="FFFFFF"/>
                    </a:solidFill>
                  </a:tcPr>
                </a:tc>
                <a:tc>
                  <a:txBody>
                    <a:bodyPr/>
                    <a:lstStyle/>
                    <a:p>
                      <a:pPr algn="ctr">
                        <a:lnSpc>
                          <a:spcPct val="50000"/>
                        </a:lnSpc>
                      </a:pPr>
                      <a:r>
                        <a:rPr lang="fr-FR" sz="1050" u="none" strike="noStrike">
                          <a:solidFill>
                            <a:srgbClr val="2F2483"/>
                          </a:solidFill>
                          <a:effectLst/>
                          <a:latin typeface="Barlow" panose="00000500000000000000" pitchFamily="2" charset="0"/>
                        </a:rPr>
                        <a:t>77 700 €</a:t>
                      </a:r>
                      <a:endParaRPr lang="fr-FR" sz="1400">
                        <a:solidFill>
                          <a:srgbClr val="2F2483"/>
                        </a:solidFill>
                        <a:effectLst/>
                        <a:latin typeface="Barlow" panose="00000500000000000000" pitchFamily="2" charset="0"/>
                      </a:endParaRPr>
                    </a:p>
                  </a:txBody>
                  <a:tcPr marL="68580" marR="68580" marT="34290" marB="34290" anchor="ctr">
                    <a:lnL w="9525" cap="flat" cmpd="sng" algn="ctr">
                      <a:solidFill>
                        <a:srgbClr val="D6D6D6"/>
                      </a:solidFill>
                      <a:prstDash val="solid"/>
                      <a:round/>
                      <a:headEnd type="none" w="med" len="med"/>
                      <a:tailEnd type="none" w="med" len="med"/>
                    </a:lnL>
                    <a:lnR w="9525" cap="flat" cmpd="sng" algn="ctr">
                      <a:solidFill>
                        <a:srgbClr val="D6D6D6"/>
                      </a:solidFill>
                      <a:prstDash val="solid"/>
                      <a:round/>
                      <a:headEnd type="none" w="med" len="med"/>
                      <a:tailEnd type="none" w="med" len="med"/>
                    </a:lnR>
                    <a:lnT w="9525" cap="flat" cmpd="sng" algn="ctr">
                      <a:solidFill>
                        <a:srgbClr val="D6D6D6"/>
                      </a:solidFill>
                      <a:prstDash val="solid"/>
                      <a:round/>
                      <a:headEnd type="none" w="med" len="med"/>
                      <a:tailEnd type="none" w="med" len="med"/>
                    </a:lnT>
                    <a:lnB w="9525" cap="flat" cmpd="sng" algn="ctr">
                      <a:solidFill>
                        <a:srgbClr val="D6D6D6"/>
                      </a:solidFill>
                      <a:prstDash val="solid"/>
                      <a:round/>
                      <a:headEnd type="none" w="med" len="med"/>
                      <a:tailEnd type="none" w="med" len="med"/>
                    </a:lnB>
                    <a:solidFill>
                      <a:srgbClr val="0BB3CD"/>
                    </a:solidFill>
                  </a:tcPr>
                </a:tc>
                <a:tc>
                  <a:txBody>
                    <a:bodyPr/>
                    <a:lstStyle/>
                    <a:p>
                      <a:pPr algn="ctr">
                        <a:lnSpc>
                          <a:spcPct val="50000"/>
                        </a:lnSpc>
                      </a:pPr>
                      <a:r>
                        <a:rPr lang="fr-FR" sz="1050" u="none" strike="noStrike">
                          <a:solidFill>
                            <a:srgbClr val="2F2483"/>
                          </a:solidFill>
                          <a:effectLst/>
                          <a:latin typeface="Barlow" panose="00000500000000000000" pitchFamily="2" charset="0"/>
                        </a:rPr>
                        <a:t>50 %</a:t>
                      </a:r>
                      <a:endParaRPr lang="fr-FR" sz="1400">
                        <a:solidFill>
                          <a:srgbClr val="2F2483"/>
                        </a:solidFill>
                        <a:effectLst/>
                        <a:latin typeface="Barlow" panose="00000500000000000000" pitchFamily="2" charset="0"/>
                      </a:endParaRPr>
                    </a:p>
                  </a:txBody>
                  <a:tcPr marL="68580" marR="68580" marT="34290" marB="34290" anchor="ctr">
                    <a:lnL w="9525" cap="flat" cmpd="sng" algn="ctr">
                      <a:solidFill>
                        <a:srgbClr val="D6D6D6"/>
                      </a:solidFill>
                      <a:prstDash val="solid"/>
                      <a:round/>
                      <a:headEnd type="none" w="med" len="med"/>
                      <a:tailEnd type="none" w="med" len="med"/>
                    </a:lnL>
                    <a:lnR w="9525" cap="flat" cmpd="sng" algn="ctr">
                      <a:solidFill>
                        <a:srgbClr val="D6D6D6"/>
                      </a:solidFill>
                      <a:prstDash val="solid"/>
                      <a:round/>
                      <a:headEnd type="none" w="med" len="med"/>
                      <a:tailEnd type="none" w="med" len="med"/>
                    </a:lnR>
                    <a:lnT w="9525" cap="flat" cmpd="sng" algn="ctr">
                      <a:solidFill>
                        <a:srgbClr val="D6D6D6"/>
                      </a:solidFill>
                      <a:prstDash val="solid"/>
                      <a:round/>
                      <a:headEnd type="none" w="med" len="med"/>
                      <a:tailEnd type="none" w="med" len="med"/>
                    </a:lnT>
                    <a:lnB w="9525" cap="flat" cmpd="sng" algn="ctr">
                      <a:solidFill>
                        <a:srgbClr val="D6D6D6"/>
                      </a:solidFill>
                      <a:prstDash val="solid"/>
                      <a:round/>
                      <a:headEnd type="none" w="med" len="med"/>
                      <a:tailEnd type="none" w="med" len="med"/>
                    </a:lnB>
                    <a:solidFill>
                      <a:srgbClr val="0BB3CD"/>
                    </a:solidFill>
                  </a:tcPr>
                </a:tc>
                <a:extLst>
                  <a:ext uri="{0D108BD9-81ED-4DB2-BD59-A6C34878D82A}">
                    <a16:rowId xmlns:a16="http://schemas.microsoft.com/office/drawing/2014/main" val="2983968035"/>
                  </a:ext>
                </a:extLst>
              </a:tr>
              <a:tr h="396092">
                <a:tc>
                  <a:txBody>
                    <a:bodyPr/>
                    <a:lstStyle/>
                    <a:p>
                      <a:pPr algn="ctr">
                        <a:lnSpc>
                          <a:spcPct val="50000"/>
                        </a:lnSpc>
                      </a:pPr>
                      <a:endParaRPr lang="fr-FR" sz="1400" b="1">
                        <a:solidFill>
                          <a:srgbClr val="2F2483"/>
                        </a:solidFill>
                        <a:effectLst/>
                        <a:latin typeface="Barlow" panose="00000500000000000000" pitchFamily="2" charset="0"/>
                      </a:endParaRPr>
                    </a:p>
                    <a:p>
                      <a:pPr algn="ctr">
                        <a:lnSpc>
                          <a:spcPct val="50000"/>
                        </a:lnSpc>
                      </a:pPr>
                      <a:r>
                        <a:rPr lang="fr-FR" sz="1050" b="1">
                          <a:solidFill>
                            <a:srgbClr val="2F2483"/>
                          </a:solidFill>
                          <a:effectLst/>
                          <a:latin typeface="Barlow" panose="00000500000000000000" pitchFamily="2" charset="0"/>
                        </a:rPr>
                        <a:t>Meublé de tourisme </a:t>
                      </a:r>
                      <a:r>
                        <a:rPr lang="fr-FR" sz="1050" b="1" u="sng">
                          <a:solidFill>
                            <a:srgbClr val="2F2483"/>
                          </a:solidFill>
                          <a:effectLst/>
                          <a:latin typeface="Barlow" panose="00000500000000000000" pitchFamily="2" charset="0"/>
                        </a:rPr>
                        <a:t>non classé</a:t>
                      </a:r>
                    </a:p>
                    <a:p>
                      <a:pPr algn="ctr">
                        <a:lnSpc>
                          <a:spcPct val="50000"/>
                        </a:lnSpc>
                      </a:pPr>
                      <a:endParaRPr lang="fr-FR" sz="1400" b="1">
                        <a:solidFill>
                          <a:srgbClr val="2F2483"/>
                        </a:solidFill>
                        <a:effectLst/>
                        <a:latin typeface="Barlow" panose="00000500000000000000" pitchFamily="2" charset="0"/>
                      </a:endParaRPr>
                    </a:p>
                  </a:txBody>
                  <a:tcPr marL="68580" marR="68580" marT="34290" marB="34290" anchor="ctr">
                    <a:lnL w="9525" cap="flat" cmpd="sng" algn="ctr">
                      <a:solidFill>
                        <a:srgbClr val="D6D6D6"/>
                      </a:solidFill>
                      <a:prstDash val="solid"/>
                      <a:round/>
                      <a:headEnd type="none" w="med" len="med"/>
                      <a:tailEnd type="none" w="med" len="med"/>
                    </a:lnL>
                    <a:lnR w="9525" cap="flat" cmpd="sng" algn="ctr">
                      <a:solidFill>
                        <a:srgbClr val="D6D6D6"/>
                      </a:solidFill>
                      <a:prstDash val="solid"/>
                      <a:round/>
                      <a:headEnd type="none" w="med" len="med"/>
                      <a:tailEnd type="none" w="med" len="med"/>
                    </a:lnR>
                    <a:lnT w="9525" cap="flat" cmpd="sng" algn="ctr">
                      <a:solidFill>
                        <a:srgbClr val="D6D6D6"/>
                      </a:solidFill>
                      <a:prstDash val="solid"/>
                      <a:round/>
                      <a:headEnd type="none" w="med" len="med"/>
                      <a:tailEnd type="none" w="med" len="med"/>
                    </a:lnT>
                    <a:lnB w="9525" cap="flat" cmpd="sng" algn="ctr">
                      <a:solidFill>
                        <a:srgbClr val="D6D6D6"/>
                      </a:solidFill>
                      <a:prstDash val="solid"/>
                      <a:round/>
                      <a:headEnd type="none" w="med" len="med"/>
                      <a:tailEnd type="none" w="med" len="med"/>
                    </a:lnB>
                    <a:solidFill>
                      <a:srgbClr val="F5F5F5"/>
                    </a:solidFill>
                  </a:tcPr>
                </a:tc>
                <a:tc>
                  <a:txBody>
                    <a:bodyPr/>
                    <a:lstStyle/>
                    <a:p>
                      <a:pPr algn="ctr">
                        <a:lnSpc>
                          <a:spcPct val="50000"/>
                        </a:lnSpc>
                      </a:pPr>
                      <a:r>
                        <a:rPr lang="fr-FR" sz="1050" u="none" strike="noStrike">
                          <a:solidFill>
                            <a:srgbClr val="2F2483"/>
                          </a:solidFill>
                          <a:effectLst/>
                          <a:latin typeface="Barlow" panose="00000500000000000000" pitchFamily="2" charset="0"/>
                        </a:rPr>
                        <a:t>15 000 €</a:t>
                      </a:r>
                      <a:endParaRPr lang="fr-FR" sz="1400">
                        <a:solidFill>
                          <a:srgbClr val="2F2483"/>
                        </a:solidFill>
                        <a:effectLst/>
                        <a:latin typeface="Barlow" panose="00000500000000000000" pitchFamily="2" charset="0"/>
                      </a:endParaRPr>
                    </a:p>
                  </a:txBody>
                  <a:tcPr marL="68580" marR="68580" marT="34290" marB="34290" anchor="ctr">
                    <a:lnL w="9525" cap="flat" cmpd="sng" algn="ctr">
                      <a:solidFill>
                        <a:srgbClr val="D6D6D6"/>
                      </a:solidFill>
                      <a:prstDash val="solid"/>
                      <a:round/>
                      <a:headEnd type="none" w="med" len="med"/>
                      <a:tailEnd type="none" w="med" len="med"/>
                    </a:lnL>
                    <a:lnR w="9525" cap="flat" cmpd="sng" algn="ctr">
                      <a:solidFill>
                        <a:srgbClr val="D6D6D6"/>
                      </a:solidFill>
                      <a:prstDash val="solid"/>
                      <a:round/>
                      <a:headEnd type="none" w="med" len="med"/>
                      <a:tailEnd type="none" w="med" len="med"/>
                    </a:lnR>
                    <a:lnT w="9525" cap="flat" cmpd="sng" algn="ctr">
                      <a:solidFill>
                        <a:srgbClr val="D6D6D6"/>
                      </a:solidFill>
                      <a:prstDash val="solid"/>
                      <a:round/>
                      <a:headEnd type="none" w="med" len="med"/>
                      <a:tailEnd type="none" w="med" len="med"/>
                    </a:lnT>
                    <a:lnB w="9525" cap="flat" cmpd="sng" algn="ctr">
                      <a:solidFill>
                        <a:srgbClr val="D6D6D6"/>
                      </a:solidFill>
                      <a:prstDash val="solid"/>
                      <a:round/>
                      <a:headEnd type="none" w="med" len="med"/>
                      <a:tailEnd type="none" w="med" len="med"/>
                    </a:lnB>
                    <a:solidFill>
                      <a:srgbClr val="FFFFFF"/>
                    </a:solidFill>
                  </a:tcPr>
                </a:tc>
                <a:tc>
                  <a:txBody>
                    <a:bodyPr/>
                    <a:lstStyle/>
                    <a:p>
                      <a:pPr algn="ctr">
                        <a:lnSpc>
                          <a:spcPct val="50000"/>
                        </a:lnSpc>
                      </a:pPr>
                      <a:r>
                        <a:rPr lang="fr-FR" sz="1050" u="none" strike="noStrike">
                          <a:solidFill>
                            <a:srgbClr val="2F2483"/>
                          </a:solidFill>
                          <a:effectLst/>
                          <a:latin typeface="Barlow" panose="00000500000000000000" pitchFamily="2" charset="0"/>
                        </a:rPr>
                        <a:t>30 %</a:t>
                      </a:r>
                      <a:endParaRPr lang="fr-FR" sz="1400">
                        <a:solidFill>
                          <a:srgbClr val="2F2483"/>
                        </a:solidFill>
                        <a:effectLst/>
                        <a:latin typeface="Barlow" panose="00000500000000000000" pitchFamily="2" charset="0"/>
                      </a:endParaRPr>
                    </a:p>
                  </a:txBody>
                  <a:tcPr marL="68580" marR="68580" marT="34290" marB="34290" anchor="ctr">
                    <a:lnL w="9525" cap="flat" cmpd="sng" algn="ctr">
                      <a:solidFill>
                        <a:srgbClr val="D6D6D6"/>
                      </a:solidFill>
                      <a:prstDash val="solid"/>
                      <a:round/>
                      <a:headEnd type="none" w="med" len="med"/>
                      <a:tailEnd type="none" w="med" len="med"/>
                    </a:lnL>
                    <a:lnR w="9525" cap="flat" cmpd="sng" algn="ctr">
                      <a:solidFill>
                        <a:srgbClr val="D6D6D6"/>
                      </a:solidFill>
                      <a:prstDash val="solid"/>
                      <a:round/>
                      <a:headEnd type="none" w="med" len="med"/>
                      <a:tailEnd type="none" w="med" len="med"/>
                    </a:lnR>
                    <a:lnT w="9525" cap="flat" cmpd="sng" algn="ctr">
                      <a:solidFill>
                        <a:srgbClr val="D6D6D6"/>
                      </a:solidFill>
                      <a:prstDash val="solid"/>
                      <a:round/>
                      <a:headEnd type="none" w="med" len="med"/>
                      <a:tailEnd type="none" w="med" len="med"/>
                    </a:lnT>
                    <a:lnB w="9525" cap="flat" cmpd="sng" algn="ctr">
                      <a:solidFill>
                        <a:srgbClr val="D6D6D6"/>
                      </a:solidFill>
                      <a:prstDash val="solid"/>
                      <a:round/>
                      <a:headEnd type="none" w="med" len="med"/>
                      <a:tailEnd type="none" w="med" len="med"/>
                    </a:lnB>
                    <a:solidFill>
                      <a:srgbClr val="FFFFFF"/>
                    </a:solidFill>
                  </a:tcPr>
                </a:tc>
                <a:tc>
                  <a:txBody>
                    <a:bodyPr/>
                    <a:lstStyle/>
                    <a:p>
                      <a:pPr algn="ctr">
                        <a:lnSpc>
                          <a:spcPct val="50000"/>
                        </a:lnSpc>
                      </a:pPr>
                      <a:r>
                        <a:rPr lang="fr-FR" sz="1050">
                          <a:solidFill>
                            <a:srgbClr val="2F2483"/>
                          </a:solidFill>
                          <a:effectLst/>
                          <a:latin typeface="Barlow" panose="00000500000000000000" pitchFamily="2" charset="0"/>
                        </a:rPr>
                        <a:t>15 000 €</a:t>
                      </a:r>
                    </a:p>
                  </a:txBody>
                  <a:tcPr marL="68580" marR="68580" marT="34290" marB="34290" anchor="ctr">
                    <a:lnL w="9525" cap="flat" cmpd="sng" algn="ctr">
                      <a:solidFill>
                        <a:srgbClr val="D6D6D6"/>
                      </a:solidFill>
                      <a:prstDash val="solid"/>
                      <a:round/>
                      <a:headEnd type="none" w="med" len="med"/>
                      <a:tailEnd type="none" w="med" len="med"/>
                    </a:lnL>
                    <a:lnR w="9525" cap="flat" cmpd="sng" algn="ctr">
                      <a:solidFill>
                        <a:srgbClr val="D6D6D6"/>
                      </a:solidFill>
                      <a:prstDash val="solid"/>
                      <a:round/>
                      <a:headEnd type="none" w="med" len="med"/>
                      <a:tailEnd type="none" w="med" len="med"/>
                    </a:lnR>
                    <a:lnT w="9525" cap="flat" cmpd="sng" algn="ctr">
                      <a:solidFill>
                        <a:srgbClr val="D6D6D6"/>
                      </a:solidFill>
                      <a:prstDash val="solid"/>
                      <a:round/>
                      <a:headEnd type="none" w="med" len="med"/>
                      <a:tailEnd type="none" w="med" len="med"/>
                    </a:lnT>
                    <a:lnB w="9525" cap="flat" cmpd="sng" algn="ctr">
                      <a:solidFill>
                        <a:srgbClr val="D6D6D6"/>
                      </a:solidFill>
                      <a:prstDash val="solid"/>
                      <a:round/>
                      <a:headEnd type="none" w="med" len="med"/>
                      <a:tailEnd type="none" w="med" len="med"/>
                    </a:lnB>
                    <a:solidFill>
                      <a:srgbClr val="0BB3CD"/>
                    </a:solidFill>
                  </a:tcPr>
                </a:tc>
                <a:tc>
                  <a:txBody>
                    <a:bodyPr/>
                    <a:lstStyle/>
                    <a:p>
                      <a:pPr algn="ctr">
                        <a:lnSpc>
                          <a:spcPct val="50000"/>
                        </a:lnSpc>
                      </a:pPr>
                      <a:r>
                        <a:rPr lang="fr-FR" sz="1050">
                          <a:solidFill>
                            <a:srgbClr val="2F2483"/>
                          </a:solidFill>
                          <a:effectLst/>
                          <a:latin typeface="Barlow" panose="00000500000000000000" pitchFamily="2" charset="0"/>
                        </a:rPr>
                        <a:t>30 %</a:t>
                      </a:r>
                    </a:p>
                  </a:txBody>
                  <a:tcPr marL="68580" marR="68580" marT="34290" marB="34290" anchor="ctr">
                    <a:lnL w="9525" cap="flat" cmpd="sng" algn="ctr">
                      <a:solidFill>
                        <a:srgbClr val="D6D6D6"/>
                      </a:solidFill>
                      <a:prstDash val="solid"/>
                      <a:round/>
                      <a:headEnd type="none" w="med" len="med"/>
                      <a:tailEnd type="none" w="med" len="med"/>
                    </a:lnL>
                    <a:lnR w="9525" cap="flat" cmpd="sng" algn="ctr">
                      <a:solidFill>
                        <a:srgbClr val="D6D6D6"/>
                      </a:solidFill>
                      <a:prstDash val="solid"/>
                      <a:round/>
                      <a:headEnd type="none" w="med" len="med"/>
                      <a:tailEnd type="none" w="med" len="med"/>
                    </a:lnR>
                    <a:lnT w="9525" cap="flat" cmpd="sng" algn="ctr">
                      <a:solidFill>
                        <a:srgbClr val="D6D6D6"/>
                      </a:solidFill>
                      <a:prstDash val="solid"/>
                      <a:round/>
                      <a:headEnd type="none" w="med" len="med"/>
                      <a:tailEnd type="none" w="med" len="med"/>
                    </a:lnT>
                    <a:lnB w="9525" cap="flat" cmpd="sng" algn="ctr">
                      <a:solidFill>
                        <a:srgbClr val="D6D6D6"/>
                      </a:solidFill>
                      <a:prstDash val="solid"/>
                      <a:round/>
                      <a:headEnd type="none" w="med" len="med"/>
                      <a:tailEnd type="none" w="med" len="med"/>
                    </a:lnB>
                    <a:solidFill>
                      <a:srgbClr val="0BB3CD"/>
                    </a:solidFill>
                  </a:tcPr>
                </a:tc>
                <a:extLst>
                  <a:ext uri="{0D108BD9-81ED-4DB2-BD59-A6C34878D82A}">
                    <a16:rowId xmlns:a16="http://schemas.microsoft.com/office/drawing/2014/main" val="1930311905"/>
                  </a:ext>
                </a:extLst>
              </a:tr>
              <a:tr h="396092">
                <a:tc>
                  <a:txBody>
                    <a:bodyPr/>
                    <a:lstStyle/>
                    <a:p>
                      <a:pPr algn="ctr">
                        <a:lnSpc>
                          <a:spcPct val="50000"/>
                        </a:lnSpc>
                      </a:pPr>
                      <a:endParaRPr lang="fr-FR" sz="1400" b="1">
                        <a:solidFill>
                          <a:srgbClr val="2F2483"/>
                        </a:solidFill>
                        <a:effectLst/>
                        <a:latin typeface="Barlow" panose="00000500000000000000" pitchFamily="2" charset="0"/>
                      </a:endParaRPr>
                    </a:p>
                    <a:p>
                      <a:pPr algn="ctr">
                        <a:lnSpc>
                          <a:spcPct val="50000"/>
                        </a:lnSpc>
                      </a:pPr>
                      <a:r>
                        <a:rPr lang="fr-FR" sz="1050" b="1">
                          <a:solidFill>
                            <a:srgbClr val="2F2483"/>
                          </a:solidFill>
                          <a:effectLst/>
                          <a:latin typeface="Barlow" panose="00000500000000000000" pitchFamily="2" charset="0"/>
                        </a:rPr>
                        <a:t>Meublé de tourisme </a:t>
                      </a:r>
                      <a:r>
                        <a:rPr lang="fr-FR" sz="1050" b="1" u="sng">
                          <a:solidFill>
                            <a:srgbClr val="2F2483"/>
                          </a:solidFill>
                          <a:effectLst/>
                          <a:latin typeface="Barlow" panose="00000500000000000000" pitchFamily="2" charset="0"/>
                        </a:rPr>
                        <a:t>classé en zone tendue </a:t>
                      </a:r>
                    </a:p>
                    <a:p>
                      <a:pPr algn="ctr">
                        <a:lnSpc>
                          <a:spcPct val="50000"/>
                        </a:lnSpc>
                      </a:pPr>
                      <a:endParaRPr lang="fr-FR" sz="1400" b="1">
                        <a:solidFill>
                          <a:srgbClr val="2F2483"/>
                        </a:solidFill>
                        <a:effectLst/>
                        <a:latin typeface="Barlow" panose="00000500000000000000" pitchFamily="2" charset="0"/>
                      </a:endParaRPr>
                    </a:p>
                  </a:txBody>
                  <a:tcPr marL="68580" marR="68580" marT="34290" marB="34290" anchor="ctr">
                    <a:lnL w="9525" cap="flat" cmpd="sng" algn="ctr">
                      <a:solidFill>
                        <a:srgbClr val="D6D6D6"/>
                      </a:solidFill>
                      <a:prstDash val="solid"/>
                      <a:round/>
                      <a:headEnd type="none" w="med" len="med"/>
                      <a:tailEnd type="none" w="med" len="med"/>
                    </a:lnL>
                    <a:lnR w="9525" cap="flat" cmpd="sng" algn="ctr">
                      <a:solidFill>
                        <a:srgbClr val="D6D6D6"/>
                      </a:solidFill>
                      <a:prstDash val="solid"/>
                      <a:round/>
                      <a:headEnd type="none" w="med" len="med"/>
                      <a:tailEnd type="none" w="med" len="med"/>
                    </a:lnR>
                    <a:lnT w="9525" cap="flat" cmpd="sng" algn="ctr">
                      <a:solidFill>
                        <a:srgbClr val="D6D6D6"/>
                      </a:solidFill>
                      <a:prstDash val="solid"/>
                      <a:round/>
                      <a:headEnd type="none" w="med" len="med"/>
                      <a:tailEnd type="none" w="med" len="med"/>
                    </a:lnT>
                    <a:lnB w="9525" cap="flat" cmpd="sng" algn="ctr">
                      <a:solidFill>
                        <a:srgbClr val="D6D6D6"/>
                      </a:solidFill>
                      <a:prstDash val="solid"/>
                      <a:round/>
                      <a:headEnd type="none" w="med" len="med"/>
                      <a:tailEnd type="none" w="med" len="med"/>
                    </a:lnB>
                    <a:solidFill>
                      <a:srgbClr val="F5F5F5"/>
                    </a:solidFill>
                  </a:tcPr>
                </a:tc>
                <a:tc>
                  <a:txBody>
                    <a:bodyPr/>
                    <a:lstStyle/>
                    <a:p>
                      <a:pPr algn="ctr">
                        <a:lnSpc>
                          <a:spcPct val="50000"/>
                        </a:lnSpc>
                      </a:pPr>
                      <a:r>
                        <a:rPr lang="fr-FR" sz="1050" u="none" strike="noStrike">
                          <a:solidFill>
                            <a:srgbClr val="2F2483"/>
                          </a:solidFill>
                          <a:effectLst/>
                          <a:latin typeface="Barlow" panose="00000500000000000000" pitchFamily="2" charset="0"/>
                        </a:rPr>
                        <a:t>15 000 € *</a:t>
                      </a:r>
                      <a:endParaRPr lang="fr-FR" sz="1400">
                        <a:solidFill>
                          <a:srgbClr val="2F2483"/>
                        </a:solidFill>
                        <a:effectLst/>
                        <a:latin typeface="Barlow" panose="00000500000000000000" pitchFamily="2" charset="0"/>
                      </a:endParaRPr>
                    </a:p>
                  </a:txBody>
                  <a:tcPr marL="68580" marR="68580" marT="34290" marB="34290" anchor="ctr">
                    <a:lnL w="9525" cap="flat" cmpd="sng" algn="ctr">
                      <a:solidFill>
                        <a:srgbClr val="D6D6D6"/>
                      </a:solidFill>
                      <a:prstDash val="solid"/>
                      <a:round/>
                      <a:headEnd type="none" w="med" len="med"/>
                      <a:tailEnd type="none" w="med" len="med"/>
                    </a:lnL>
                    <a:lnR w="9525" cap="flat" cmpd="sng" algn="ctr">
                      <a:solidFill>
                        <a:srgbClr val="D6D6D6"/>
                      </a:solidFill>
                      <a:prstDash val="solid"/>
                      <a:round/>
                      <a:headEnd type="none" w="med" len="med"/>
                      <a:tailEnd type="none" w="med" len="med"/>
                    </a:lnR>
                    <a:lnT w="9525" cap="flat" cmpd="sng" algn="ctr">
                      <a:solidFill>
                        <a:srgbClr val="D6D6D6"/>
                      </a:solidFill>
                      <a:prstDash val="solid"/>
                      <a:round/>
                      <a:headEnd type="none" w="med" len="med"/>
                      <a:tailEnd type="none" w="med" len="med"/>
                    </a:lnT>
                    <a:lnB w="9525" cap="flat" cmpd="sng" algn="ctr">
                      <a:solidFill>
                        <a:srgbClr val="D6D6D6"/>
                      </a:solidFill>
                      <a:prstDash val="solid"/>
                      <a:round/>
                      <a:headEnd type="none" w="med" len="med"/>
                      <a:tailEnd type="none" w="med" len="med"/>
                    </a:lnB>
                    <a:solidFill>
                      <a:srgbClr val="FFFFFF"/>
                    </a:solidFill>
                  </a:tcPr>
                </a:tc>
                <a:tc>
                  <a:txBody>
                    <a:bodyPr/>
                    <a:lstStyle/>
                    <a:p>
                      <a:pPr algn="ctr">
                        <a:lnSpc>
                          <a:spcPct val="50000"/>
                        </a:lnSpc>
                      </a:pPr>
                      <a:r>
                        <a:rPr lang="fr-FR" sz="1050" u="none" strike="noStrike">
                          <a:solidFill>
                            <a:srgbClr val="2F2483"/>
                          </a:solidFill>
                          <a:effectLst/>
                          <a:latin typeface="Barlow" panose="00000500000000000000" pitchFamily="2" charset="0"/>
                        </a:rPr>
                        <a:t>30 %</a:t>
                      </a:r>
                      <a:endParaRPr lang="fr-FR" sz="1400">
                        <a:solidFill>
                          <a:srgbClr val="2F2483"/>
                        </a:solidFill>
                        <a:effectLst/>
                        <a:latin typeface="Barlow" panose="00000500000000000000" pitchFamily="2" charset="0"/>
                      </a:endParaRPr>
                    </a:p>
                  </a:txBody>
                  <a:tcPr marL="68580" marR="68580" marT="34290" marB="34290" anchor="ctr">
                    <a:lnL w="9525" cap="flat" cmpd="sng" algn="ctr">
                      <a:solidFill>
                        <a:srgbClr val="D6D6D6"/>
                      </a:solidFill>
                      <a:prstDash val="solid"/>
                      <a:round/>
                      <a:headEnd type="none" w="med" len="med"/>
                      <a:tailEnd type="none" w="med" len="med"/>
                    </a:lnL>
                    <a:lnR w="9525" cap="flat" cmpd="sng" algn="ctr">
                      <a:solidFill>
                        <a:srgbClr val="D6D6D6"/>
                      </a:solidFill>
                      <a:prstDash val="solid"/>
                      <a:round/>
                      <a:headEnd type="none" w="med" len="med"/>
                      <a:tailEnd type="none" w="med" len="med"/>
                    </a:lnR>
                    <a:lnT w="9525" cap="flat" cmpd="sng" algn="ctr">
                      <a:solidFill>
                        <a:srgbClr val="D6D6D6"/>
                      </a:solidFill>
                      <a:prstDash val="solid"/>
                      <a:round/>
                      <a:headEnd type="none" w="med" len="med"/>
                      <a:tailEnd type="none" w="med" len="med"/>
                    </a:lnT>
                    <a:lnB w="9525" cap="flat" cmpd="sng" algn="ctr">
                      <a:solidFill>
                        <a:srgbClr val="D6D6D6"/>
                      </a:solidFill>
                      <a:prstDash val="solid"/>
                      <a:round/>
                      <a:headEnd type="none" w="med" len="med"/>
                      <a:tailEnd type="none" w="med" len="med"/>
                    </a:lnB>
                    <a:solidFill>
                      <a:srgbClr val="FFFFFF"/>
                    </a:solidFill>
                  </a:tcPr>
                </a:tc>
                <a:tc>
                  <a:txBody>
                    <a:bodyPr/>
                    <a:lstStyle/>
                    <a:p>
                      <a:pPr algn="ctr">
                        <a:lnSpc>
                          <a:spcPct val="50000"/>
                        </a:lnSpc>
                      </a:pPr>
                      <a:r>
                        <a:rPr lang="fr-FR" sz="1050">
                          <a:solidFill>
                            <a:srgbClr val="2F2483"/>
                          </a:solidFill>
                          <a:effectLst/>
                          <a:latin typeface="Barlow" panose="00000500000000000000" pitchFamily="2" charset="0"/>
                        </a:rPr>
                        <a:t>188 700 €</a:t>
                      </a:r>
                    </a:p>
                  </a:txBody>
                  <a:tcPr marL="68580" marR="68580" marT="34290" marB="34290" anchor="ctr">
                    <a:lnL w="9525" cap="flat" cmpd="sng" algn="ctr">
                      <a:solidFill>
                        <a:srgbClr val="D6D6D6"/>
                      </a:solidFill>
                      <a:prstDash val="solid"/>
                      <a:round/>
                      <a:headEnd type="none" w="med" len="med"/>
                      <a:tailEnd type="none" w="med" len="med"/>
                    </a:lnL>
                    <a:lnR w="9525" cap="flat" cmpd="sng" algn="ctr">
                      <a:solidFill>
                        <a:srgbClr val="D6D6D6"/>
                      </a:solidFill>
                      <a:prstDash val="solid"/>
                      <a:round/>
                      <a:headEnd type="none" w="med" len="med"/>
                      <a:tailEnd type="none" w="med" len="med"/>
                    </a:lnR>
                    <a:lnT w="9525" cap="flat" cmpd="sng" algn="ctr">
                      <a:solidFill>
                        <a:srgbClr val="D6D6D6"/>
                      </a:solidFill>
                      <a:prstDash val="solid"/>
                      <a:round/>
                      <a:headEnd type="none" w="med" len="med"/>
                      <a:tailEnd type="none" w="med" len="med"/>
                    </a:lnT>
                    <a:lnB w="9525" cap="flat" cmpd="sng" algn="ctr">
                      <a:solidFill>
                        <a:srgbClr val="D6D6D6"/>
                      </a:solidFill>
                      <a:prstDash val="solid"/>
                      <a:round/>
                      <a:headEnd type="none" w="med" len="med"/>
                      <a:tailEnd type="none" w="med" len="med"/>
                    </a:lnB>
                    <a:solidFill>
                      <a:srgbClr val="0BB3CD"/>
                    </a:solidFill>
                  </a:tcPr>
                </a:tc>
                <a:tc>
                  <a:txBody>
                    <a:bodyPr/>
                    <a:lstStyle/>
                    <a:p>
                      <a:pPr algn="ctr">
                        <a:lnSpc>
                          <a:spcPct val="50000"/>
                        </a:lnSpc>
                      </a:pPr>
                      <a:r>
                        <a:rPr lang="fr-FR" sz="1050">
                          <a:solidFill>
                            <a:srgbClr val="2F2483"/>
                          </a:solidFill>
                          <a:effectLst/>
                          <a:latin typeface="Barlow" panose="00000500000000000000" pitchFamily="2" charset="0"/>
                        </a:rPr>
                        <a:t>71 %</a:t>
                      </a:r>
                    </a:p>
                  </a:txBody>
                  <a:tcPr marL="68580" marR="68580" marT="34290" marB="34290" anchor="ctr">
                    <a:lnL w="9525" cap="flat" cmpd="sng" algn="ctr">
                      <a:solidFill>
                        <a:srgbClr val="D6D6D6"/>
                      </a:solidFill>
                      <a:prstDash val="solid"/>
                      <a:round/>
                      <a:headEnd type="none" w="med" len="med"/>
                      <a:tailEnd type="none" w="med" len="med"/>
                    </a:lnL>
                    <a:lnR w="9525" cap="flat" cmpd="sng" algn="ctr">
                      <a:solidFill>
                        <a:srgbClr val="D6D6D6"/>
                      </a:solidFill>
                      <a:prstDash val="solid"/>
                      <a:round/>
                      <a:headEnd type="none" w="med" len="med"/>
                      <a:tailEnd type="none" w="med" len="med"/>
                    </a:lnR>
                    <a:lnT w="9525" cap="flat" cmpd="sng" algn="ctr">
                      <a:solidFill>
                        <a:srgbClr val="D6D6D6"/>
                      </a:solidFill>
                      <a:prstDash val="solid"/>
                      <a:round/>
                      <a:headEnd type="none" w="med" len="med"/>
                      <a:tailEnd type="none" w="med" len="med"/>
                    </a:lnT>
                    <a:lnB w="9525" cap="flat" cmpd="sng" algn="ctr">
                      <a:solidFill>
                        <a:srgbClr val="D6D6D6"/>
                      </a:solidFill>
                      <a:prstDash val="solid"/>
                      <a:round/>
                      <a:headEnd type="none" w="med" len="med"/>
                      <a:tailEnd type="none" w="med" len="med"/>
                    </a:lnB>
                    <a:solidFill>
                      <a:srgbClr val="0BB3CD"/>
                    </a:solidFill>
                  </a:tcPr>
                </a:tc>
                <a:extLst>
                  <a:ext uri="{0D108BD9-81ED-4DB2-BD59-A6C34878D82A}">
                    <a16:rowId xmlns:a16="http://schemas.microsoft.com/office/drawing/2014/main" val="3496687969"/>
                  </a:ext>
                </a:extLst>
              </a:tr>
              <a:tr h="438502">
                <a:tc>
                  <a:txBody>
                    <a:bodyPr/>
                    <a:lstStyle/>
                    <a:p>
                      <a:pPr algn="ctr">
                        <a:lnSpc>
                          <a:spcPct val="50000"/>
                        </a:lnSpc>
                      </a:pPr>
                      <a:r>
                        <a:rPr lang="fr-FR" sz="1050" b="1">
                          <a:solidFill>
                            <a:srgbClr val="2F2483"/>
                          </a:solidFill>
                          <a:effectLst/>
                          <a:latin typeface="Barlow" panose="00000500000000000000" pitchFamily="2" charset="0"/>
                        </a:rPr>
                        <a:t>Meublé de tourisme </a:t>
                      </a:r>
                      <a:r>
                        <a:rPr lang="fr-FR" sz="1050" b="1" u="sng">
                          <a:solidFill>
                            <a:srgbClr val="2F2483"/>
                          </a:solidFill>
                          <a:effectLst/>
                          <a:latin typeface="Barlow" panose="00000500000000000000" pitchFamily="2" charset="0"/>
                        </a:rPr>
                        <a:t>classé en zone non tendue</a:t>
                      </a:r>
                      <a:endParaRPr lang="fr-FR" sz="1400" b="1">
                        <a:solidFill>
                          <a:srgbClr val="2F2483"/>
                        </a:solidFill>
                        <a:effectLst/>
                        <a:latin typeface="Barlow" panose="00000500000000000000" pitchFamily="2" charset="0"/>
                      </a:endParaRPr>
                    </a:p>
                  </a:txBody>
                  <a:tcPr marL="68580" marR="68580" marT="34290" marB="34290" anchor="ctr">
                    <a:lnL w="9525" cap="flat" cmpd="sng" algn="ctr">
                      <a:solidFill>
                        <a:srgbClr val="D6D6D6"/>
                      </a:solidFill>
                      <a:prstDash val="solid"/>
                      <a:round/>
                      <a:headEnd type="none" w="med" len="med"/>
                      <a:tailEnd type="none" w="med" len="med"/>
                    </a:lnL>
                    <a:lnR w="9525" cap="flat" cmpd="sng" algn="ctr">
                      <a:solidFill>
                        <a:srgbClr val="D6D6D6"/>
                      </a:solidFill>
                      <a:prstDash val="solid"/>
                      <a:round/>
                      <a:headEnd type="none" w="med" len="med"/>
                      <a:tailEnd type="none" w="med" len="med"/>
                    </a:lnR>
                    <a:lnT w="9525" cap="flat" cmpd="sng" algn="ctr">
                      <a:solidFill>
                        <a:srgbClr val="D6D6D6"/>
                      </a:solidFill>
                      <a:prstDash val="solid"/>
                      <a:round/>
                      <a:headEnd type="none" w="med" len="med"/>
                      <a:tailEnd type="none" w="med" len="med"/>
                    </a:lnT>
                    <a:lnB w="9525" cap="flat" cmpd="sng" algn="ctr">
                      <a:solidFill>
                        <a:srgbClr val="D6D6D6"/>
                      </a:solidFill>
                      <a:prstDash val="solid"/>
                      <a:round/>
                      <a:headEnd type="none" w="med" len="med"/>
                      <a:tailEnd type="none" w="med" len="med"/>
                    </a:lnB>
                    <a:solidFill>
                      <a:srgbClr val="F5F5F5"/>
                    </a:solidFill>
                  </a:tcPr>
                </a:tc>
                <a:tc>
                  <a:txBody>
                    <a:bodyPr/>
                    <a:lstStyle/>
                    <a:p>
                      <a:pPr algn="ctr">
                        <a:lnSpc>
                          <a:spcPct val="50000"/>
                        </a:lnSpc>
                      </a:pPr>
                      <a:r>
                        <a:rPr lang="fr-FR" sz="1050" u="none" strike="noStrike">
                          <a:solidFill>
                            <a:srgbClr val="2F2483"/>
                          </a:solidFill>
                          <a:effectLst/>
                          <a:latin typeface="Barlow" panose="00000500000000000000" pitchFamily="2" charset="0"/>
                        </a:rPr>
                        <a:t>15 000 € *</a:t>
                      </a:r>
                      <a:endParaRPr lang="fr-FR" sz="1400">
                        <a:solidFill>
                          <a:srgbClr val="2F2483"/>
                        </a:solidFill>
                        <a:effectLst/>
                        <a:latin typeface="Barlow" panose="00000500000000000000" pitchFamily="2" charset="0"/>
                      </a:endParaRPr>
                    </a:p>
                  </a:txBody>
                  <a:tcPr marL="68580" marR="68580" marT="34290" marB="34290" anchor="ctr">
                    <a:lnL w="9525" cap="flat" cmpd="sng" algn="ctr">
                      <a:solidFill>
                        <a:srgbClr val="D6D6D6"/>
                      </a:solidFill>
                      <a:prstDash val="solid"/>
                      <a:round/>
                      <a:headEnd type="none" w="med" len="med"/>
                      <a:tailEnd type="none" w="med" len="med"/>
                    </a:lnL>
                    <a:lnR w="9525" cap="flat" cmpd="sng" algn="ctr">
                      <a:solidFill>
                        <a:srgbClr val="D6D6D6"/>
                      </a:solidFill>
                      <a:prstDash val="solid"/>
                      <a:round/>
                      <a:headEnd type="none" w="med" len="med"/>
                      <a:tailEnd type="none" w="med" len="med"/>
                    </a:lnR>
                    <a:lnT w="9525" cap="flat" cmpd="sng" algn="ctr">
                      <a:solidFill>
                        <a:srgbClr val="D6D6D6"/>
                      </a:solidFill>
                      <a:prstDash val="solid"/>
                      <a:round/>
                      <a:headEnd type="none" w="med" len="med"/>
                      <a:tailEnd type="none" w="med" len="med"/>
                    </a:lnT>
                    <a:lnB w="9525" cap="flat" cmpd="sng" algn="ctr">
                      <a:solidFill>
                        <a:srgbClr val="D6D6D6"/>
                      </a:solidFill>
                      <a:prstDash val="solid"/>
                      <a:round/>
                      <a:headEnd type="none" w="med" len="med"/>
                      <a:tailEnd type="none" w="med" len="med"/>
                    </a:lnB>
                    <a:solidFill>
                      <a:srgbClr val="FFFFFF"/>
                    </a:solidFill>
                  </a:tcPr>
                </a:tc>
                <a:tc>
                  <a:txBody>
                    <a:bodyPr/>
                    <a:lstStyle/>
                    <a:p>
                      <a:pPr algn="ctr">
                        <a:lnSpc>
                          <a:spcPct val="50000"/>
                        </a:lnSpc>
                      </a:pPr>
                      <a:r>
                        <a:rPr lang="fr-FR" sz="1050" u="none" strike="noStrike">
                          <a:solidFill>
                            <a:srgbClr val="2F2483"/>
                          </a:solidFill>
                          <a:effectLst/>
                          <a:latin typeface="Barlow" panose="00000500000000000000" pitchFamily="2" charset="0"/>
                        </a:rPr>
                        <a:t>51 %</a:t>
                      </a:r>
                      <a:endParaRPr lang="fr-FR" sz="1400">
                        <a:solidFill>
                          <a:srgbClr val="2F2483"/>
                        </a:solidFill>
                        <a:effectLst/>
                        <a:latin typeface="Barlow" panose="00000500000000000000" pitchFamily="2" charset="0"/>
                      </a:endParaRPr>
                    </a:p>
                  </a:txBody>
                  <a:tcPr marL="68580" marR="68580" marT="34290" marB="34290" anchor="ctr">
                    <a:lnL w="9525" cap="flat" cmpd="sng" algn="ctr">
                      <a:solidFill>
                        <a:srgbClr val="D6D6D6"/>
                      </a:solidFill>
                      <a:prstDash val="solid"/>
                      <a:round/>
                      <a:headEnd type="none" w="med" len="med"/>
                      <a:tailEnd type="none" w="med" len="med"/>
                    </a:lnL>
                    <a:lnR w="9525" cap="flat" cmpd="sng" algn="ctr">
                      <a:solidFill>
                        <a:srgbClr val="D6D6D6"/>
                      </a:solidFill>
                      <a:prstDash val="solid"/>
                      <a:round/>
                      <a:headEnd type="none" w="med" len="med"/>
                      <a:tailEnd type="none" w="med" len="med"/>
                    </a:lnR>
                    <a:lnT w="9525" cap="flat" cmpd="sng" algn="ctr">
                      <a:solidFill>
                        <a:srgbClr val="D6D6D6"/>
                      </a:solidFill>
                      <a:prstDash val="solid"/>
                      <a:round/>
                      <a:headEnd type="none" w="med" len="med"/>
                      <a:tailEnd type="none" w="med" len="med"/>
                    </a:lnT>
                    <a:lnB w="9525" cap="flat" cmpd="sng" algn="ctr">
                      <a:solidFill>
                        <a:srgbClr val="D6D6D6"/>
                      </a:solidFill>
                      <a:prstDash val="solid"/>
                      <a:round/>
                      <a:headEnd type="none" w="med" len="med"/>
                      <a:tailEnd type="none" w="med" len="med"/>
                    </a:lnB>
                    <a:solidFill>
                      <a:srgbClr val="FFFFFF"/>
                    </a:solidFill>
                  </a:tcPr>
                </a:tc>
                <a:tc>
                  <a:txBody>
                    <a:bodyPr/>
                    <a:lstStyle/>
                    <a:p>
                      <a:pPr marL="0" indent="0" algn="ctr">
                        <a:lnSpc>
                          <a:spcPct val="50000"/>
                        </a:lnSpc>
                        <a:buFont typeface="Wingdings" panose="05000000000000000000" pitchFamily="2" charset="2"/>
                        <a:buNone/>
                      </a:pPr>
                      <a:r>
                        <a:rPr lang="fr-FR" sz="1050">
                          <a:solidFill>
                            <a:srgbClr val="2F2483"/>
                          </a:solidFill>
                          <a:effectLst/>
                          <a:latin typeface="Barlow" panose="00000500000000000000" pitchFamily="2" charset="0"/>
                        </a:rPr>
                        <a:t>188 700 €</a:t>
                      </a:r>
                    </a:p>
                  </a:txBody>
                  <a:tcPr marL="68580" marR="68580" marT="34290" marB="34290" anchor="ctr">
                    <a:lnL w="9525" cap="flat" cmpd="sng" algn="ctr">
                      <a:solidFill>
                        <a:srgbClr val="D6D6D6"/>
                      </a:solidFill>
                      <a:prstDash val="solid"/>
                      <a:round/>
                      <a:headEnd type="none" w="med" len="med"/>
                      <a:tailEnd type="none" w="med" len="med"/>
                    </a:lnL>
                    <a:lnR w="9525" cap="flat" cmpd="sng" algn="ctr">
                      <a:solidFill>
                        <a:srgbClr val="D6D6D6"/>
                      </a:solidFill>
                      <a:prstDash val="solid"/>
                      <a:round/>
                      <a:headEnd type="none" w="med" len="med"/>
                      <a:tailEnd type="none" w="med" len="med"/>
                    </a:lnR>
                    <a:lnT w="9525" cap="flat" cmpd="sng" algn="ctr">
                      <a:solidFill>
                        <a:srgbClr val="D6D6D6"/>
                      </a:solidFill>
                      <a:prstDash val="solid"/>
                      <a:round/>
                      <a:headEnd type="none" w="med" len="med"/>
                      <a:tailEnd type="none" w="med" len="med"/>
                    </a:lnT>
                    <a:lnB w="9525" cap="flat" cmpd="sng" algn="ctr">
                      <a:solidFill>
                        <a:srgbClr val="D6D6D6"/>
                      </a:solidFill>
                      <a:prstDash val="solid"/>
                      <a:round/>
                      <a:headEnd type="none" w="med" len="med"/>
                      <a:tailEnd type="none" w="med" len="med"/>
                    </a:lnB>
                    <a:solidFill>
                      <a:srgbClr val="0BB3CD"/>
                    </a:solidFill>
                  </a:tcPr>
                </a:tc>
                <a:tc>
                  <a:txBody>
                    <a:bodyPr/>
                    <a:lstStyle/>
                    <a:p>
                      <a:pPr marL="132160" indent="-132160" algn="l">
                        <a:lnSpc>
                          <a:spcPct val="50000"/>
                        </a:lnSpc>
                        <a:buFont typeface="Wingdings" panose="05000000000000000000" pitchFamily="2" charset="2"/>
                        <a:buChar char="§"/>
                      </a:pPr>
                      <a:r>
                        <a:rPr lang="fr-FR" sz="1050" b="1">
                          <a:solidFill>
                            <a:srgbClr val="2F2483"/>
                          </a:solidFill>
                          <a:effectLst/>
                          <a:latin typeface="Barlow" panose="00000500000000000000" pitchFamily="2" charset="0"/>
                        </a:rPr>
                        <a:t>Si CA &lt;15 K€     92 %</a:t>
                      </a:r>
                    </a:p>
                    <a:p>
                      <a:pPr marL="132160" indent="-132160" algn="l">
                        <a:lnSpc>
                          <a:spcPct val="50000"/>
                        </a:lnSpc>
                        <a:buFont typeface="Wingdings" panose="05000000000000000000" pitchFamily="2" charset="2"/>
                        <a:buNone/>
                      </a:pPr>
                      <a:endParaRPr lang="fr-FR" sz="1400" b="1">
                        <a:solidFill>
                          <a:srgbClr val="2F2483"/>
                        </a:solidFill>
                        <a:effectLst/>
                        <a:latin typeface="Barlow" panose="00000500000000000000" pitchFamily="2" charset="0"/>
                      </a:endParaRPr>
                    </a:p>
                    <a:p>
                      <a:pPr marL="132160" indent="-132160" algn="l">
                        <a:lnSpc>
                          <a:spcPct val="50000"/>
                        </a:lnSpc>
                        <a:buFont typeface="Wingdings" panose="05000000000000000000" pitchFamily="2" charset="2"/>
                        <a:buChar char="§"/>
                      </a:pPr>
                      <a:r>
                        <a:rPr lang="fr-FR" sz="1050" b="1">
                          <a:solidFill>
                            <a:srgbClr val="2F2483"/>
                          </a:solidFill>
                          <a:effectLst/>
                          <a:latin typeface="Barlow" panose="00000500000000000000" pitchFamily="2" charset="0"/>
                        </a:rPr>
                        <a:t>Si CA &gt;15 k€      71 </a:t>
                      </a:r>
                      <a:r>
                        <a:rPr lang="fr-FR" sz="1050">
                          <a:solidFill>
                            <a:srgbClr val="2F2483"/>
                          </a:solidFill>
                          <a:effectLst/>
                          <a:latin typeface="Barlow" panose="00000500000000000000" pitchFamily="2" charset="0"/>
                        </a:rPr>
                        <a:t>%</a:t>
                      </a:r>
                    </a:p>
                  </a:txBody>
                  <a:tcPr marL="68580" marR="68580" marT="34290" marB="34290" anchor="ctr">
                    <a:lnL w="9525" cap="flat" cmpd="sng" algn="ctr">
                      <a:solidFill>
                        <a:srgbClr val="D6D6D6"/>
                      </a:solidFill>
                      <a:prstDash val="solid"/>
                      <a:round/>
                      <a:headEnd type="none" w="med" len="med"/>
                      <a:tailEnd type="none" w="med" len="med"/>
                    </a:lnL>
                    <a:lnR w="9525" cap="flat" cmpd="sng" algn="ctr">
                      <a:solidFill>
                        <a:srgbClr val="D6D6D6"/>
                      </a:solidFill>
                      <a:prstDash val="solid"/>
                      <a:round/>
                      <a:headEnd type="none" w="med" len="med"/>
                      <a:tailEnd type="none" w="med" len="med"/>
                    </a:lnR>
                    <a:lnT w="9525" cap="flat" cmpd="sng" algn="ctr">
                      <a:solidFill>
                        <a:srgbClr val="D6D6D6"/>
                      </a:solidFill>
                      <a:prstDash val="solid"/>
                      <a:round/>
                      <a:headEnd type="none" w="med" len="med"/>
                      <a:tailEnd type="none" w="med" len="med"/>
                    </a:lnT>
                    <a:lnB w="9525" cap="flat" cmpd="sng" algn="ctr">
                      <a:solidFill>
                        <a:srgbClr val="D6D6D6"/>
                      </a:solidFill>
                      <a:prstDash val="solid"/>
                      <a:round/>
                      <a:headEnd type="none" w="med" len="med"/>
                      <a:tailEnd type="none" w="med" len="med"/>
                    </a:lnB>
                    <a:solidFill>
                      <a:srgbClr val="0BB3CD"/>
                    </a:solidFill>
                  </a:tcPr>
                </a:tc>
                <a:extLst>
                  <a:ext uri="{0D108BD9-81ED-4DB2-BD59-A6C34878D82A}">
                    <a16:rowId xmlns:a16="http://schemas.microsoft.com/office/drawing/2014/main" val="465919328"/>
                  </a:ext>
                </a:extLst>
              </a:tr>
            </a:tbl>
          </a:graphicData>
        </a:graphic>
      </p:graphicFrame>
      <p:sp>
        <p:nvSpPr>
          <p:cNvPr id="8" name="ZoneTexte 7">
            <a:extLst>
              <a:ext uri="{FF2B5EF4-FFF2-40B4-BE49-F238E27FC236}">
                <a16:creationId xmlns:a16="http://schemas.microsoft.com/office/drawing/2014/main" id="{F2517ACC-83C1-95FD-AF37-987BB9147F02}"/>
              </a:ext>
            </a:extLst>
          </p:cNvPr>
          <p:cNvSpPr txBox="1"/>
          <p:nvPr/>
        </p:nvSpPr>
        <p:spPr>
          <a:xfrm>
            <a:off x="349721" y="3779633"/>
            <a:ext cx="8444556" cy="392415"/>
          </a:xfrm>
          <a:prstGeom prst="rect">
            <a:avLst/>
          </a:prstGeom>
          <a:noFill/>
        </p:spPr>
        <p:txBody>
          <a:bodyPr wrap="square" rtlCol="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fr-FR" sz="1050" i="1">
                <a:solidFill>
                  <a:srgbClr val="2F2483"/>
                </a:solidFill>
                <a:latin typeface="Barlow" panose="00000500000000000000" pitchFamily="2" charset="0"/>
              </a:rPr>
              <a:t>* l’Assemblée Nationale avait exclu </a:t>
            </a:r>
            <a:r>
              <a:rPr lang="fr-FR" sz="1050" b="1" i="1" u="sng">
                <a:solidFill>
                  <a:srgbClr val="2F2483"/>
                </a:solidFill>
                <a:effectLst/>
                <a:latin typeface="Barlow" panose="00000500000000000000" pitchFamily="2" charset="0"/>
              </a:rPr>
              <a:t>les meublés de tourisme classés </a:t>
            </a:r>
            <a:r>
              <a:rPr lang="fr-FR" sz="1050" i="1">
                <a:solidFill>
                  <a:srgbClr val="2F2483"/>
                </a:solidFill>
                <a:effectLst/>
                <a:latin typeface="Barlow" panose="00000500000000000000" pitchFamily="2" charset="0"/>
              </a:rPr>
              <a:t>du seuil de 188 700 € et de l’abattement de 71 %, pour les remettre dans le régime commun de 77 700 € et de 50 %. Or, le Sénat n’a pas repris cette première partie du texte. </a:t>
            </a:r>
            <a:endParaRPr lang="fr-FR" sz="1050" i="1">
              <a:solidFill>
                <a:srgbClr val="2F2483"/>
              </a:solidFill>
              <a:latin typeface="Barlow" panose="00000500000000000000" pitchFamily="2" charset="0"/>
            </a:endParaRPr>
          </a:p>
        </p:txBody>
      </p:sp>
    </p:spTree>
    <p:extLst>
      <p:ext uri="{BB962C8B-B14F-4D97-AF65-F5344CB8AC3E}">
        <p14:creationId xmlns:p14="http://schemas.microsoft.com/office/powerpoint/2010/main" val="920022097"/>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capture d’écran, Graphique, graphisme, conception&#10;&#10;Description générée automatiquement">
            <a:extLst>
              <a:ext uri="{FF2B5EF4-FFF2-40B4-BE49-F238E27FC236}">
                <a16:creationId xmlns:a16="http://schemas.microsoft.com/office/drawing/2014/main" id="{5CD3964C-4D8E-270D-54E6-5FF89D9E3306}"/>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378" y="212"/>
            <a:ext cx="9143244" cy="5143075"/>
          </a:xfrm>
          <a:prstGeom prst="rect">
            <a:avLst/>
          </a:prstGeom>
        </p:spPr>
      </p:pic>
      <p:sp>
        <p:nvSpPr>
          <p:cNvPr id="3" name="Espace réservé de la date 1">
            <a:extLst>
              <a:ext uri="{FF2B5EF4-FFF2-40B4-BE49-F238E27FC236}">
                <a16:creationId xmlns:a16="http://schemas.microsoft.com/office/drawing/2014/main" id="{47C17C5A-F2F0-CCB9-9D0E-BD4DDCDD697E}"/>
              </a:ext>
            </a:extLst>
          </p:cNvPr>
          <p:cNvSpPr>
            <a:spLocks noGrp="1"/>
          </p:cNvSpPr>
          <p:nvPr>
            <p:ph type="dt" sz="half" idx="10"/>
          </p:nvPr>
        </p:nvSpPr>
        <p:spPr>
          <a:xfrm>
            <a:off x="215153" y="4767262"/>
            <a:ext cx="1510553" cy="273844"/>
          </a:xfrm>
        </p:spPr>
        <p:txBody>
          <a:bodyPr/>
          <a:lstStyle/>
          <a:p>
            <a:fld id="{0304C159-75DC-49E0-9C9A-EE2F48706F69}" type="datetime4">
              <a:rPr lang="fr-FR" smtClean="0"/>
              <a:t>8 février 2024</a:t>
            </a:fld>
            <a:endParaRPr lang="fr-FR"/>
          </a:p>
        </p:txBody>
      </p:sp>
      <p:sp>
        <p:nvSpPr>
          <p:cNvPr id="6" name="Espace réservé du numéro de diapositive 3">
            <a:extLst>
              <a:ext uri="{FF2B5EF4-FFF2-40B4-BE49-F238E27FC236}">
                <a16:creationId xmlns:a16="http://schemas.microsoft.com/office/drawing/2014/main" id="{C802817C-6334-D292-A7C0-3B7874CB8041}"/>
              </a:ext>
            </a:extLst>
          </p:cNvPr>
          <p:cNvSpPr>
            <a:spLocks noGrp="1"/>
          </p:cNvSpPr>
          <p:nvPr>
            <p:ph type="sldNum" sz="quarter" idx="12"/>
          </p:nvPr>
        </p:nvSpPr>
        <p:spPr>
          <a:xfrm>
            <a:off x="8743319" y="4799230"/>
            <a:ext cx="383876" cy="171450"/>
          </a:xfrm>
        </p:spPr>
        <p:txBody>
          <a:bodyPr/>
          <a:lstStyle/>
          <a:p>
            <a:fld id="{DADB589F-FF01-4CF2-B7C7-7296AC883C2A}" type="slidenum">
              <a:rPr lang="fr-FR" smtClean="0"/>
              <a:t>44</a:t>
            </a:fld>
            <a:endParaRPr lang="fr-FR"/>
          </a:p>
        </p:txBody>
      </p:sp>
      <p:sp>
        <p:nvSpPr>
          <p:cNvPr id="4" name="ZoneTexte 3">
            <a:extLst>
              <a:ext uri="{FF2B5EF4-FFF2-40B4-BE49-F238E27FC236}">
                <a16:creationId xmlns:a16="http://schemas.microsoft.com/office/drawing/2014/main" id="{3D6849B5-9EF4-16FA-3757-D1172B458127}"/>
              </a:ext>
            </a:extLst>
          </p:cNvPr>
          <p:cNvSpPr txBox="1"/>
          <p:nvPr/>
        </p:nvSpPr>
        <p:spPr>
          <a:xfrm>
            <a:off x="76446" y="114160"/>
            <a:ext cx="3687289" cy="392415"/>
          </a:xfrm>
          <a:prstGeom prst="rect">
            <a:avLst/>
          </a:prstGeom>
          <a:noFill/>
        </p:spPr>
        <p:txBody>
          <a:bodyPr wrap="square" rtlCol="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fr-FR" sz="2100">
                <a:solidFill>
                  <a:schemeClr val="bg1"/>
                </a:solidFill>
                <a:highlight>
                  <a:srgbClr val="F9B000"/>
                </a:highlight>
                <a:latin typeface="Barlow Condensed ExtraBold" panose="00000906000000000000" pitchFamily="2" charset="0"/>
              </a:rPr>
              <a:t>Fiscalité de la location meublée</a:t>
            </a:r>
            <a:endParaRPr lang="fr-FR" sz="3000">
              <a:solidFill>
                <a:schemeClr val="bg1"/>
              </a:solidFill>
              <a:latin typeface="Barlow Condensed ExtraBold" panose="00000906000000000000" pitchFamily="2" charset="0"/>
            </a:endParaRPr>
          </a:p>
        </p:txBody>
      </p:sp>
      <p:sp>
        <p:nvSpPr>
          <p:cNvPr id="2" name="Rectangle 1">
            <a:extLst>
              <a:ext uri="{FF2B5EF4-FFF2-40B4-BE49-F238E27FC236}">
                <a16:creationId xmlns:a16="http://schemas.microsoft.com/office/drawing/2014/main" id="{A96437A8-E326-31D8-2600-F0EA44B95093}"/>
              </a:ext>
            </a:extLst>
          </p:cNvPr>
          <p:cNvSpPr>
            <a:spLocks noChangeArrowheads="1"/>
          </p:cNvSpPr>
          <p:nvPr/>
        </p:nvSpPr>
        <p:spPr bwMode="auto">
          <a:xfrm>
            <a:off x="215153" y="1938632"/>
            <a:ext cx="8276121" cy="29565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defPPr>
              <a:defRPr lang="fr-FR"/>
            </a:defPPr>
            <a:lvl1pPr marL="0" algn="l" defTabSz="685800" rtl="0" eaLnBrk="0" fontAlgn="base" latinLnBrk="0" hangingPunct="0">
              <a:spcBef>
                <a:spcPct val="0"/>
              </a:spcBef>
              <a:spcAft>
                <a:spcPct val="0"/>
              </a:spcAft>
              <a:defRPr sz="1350" kern="1200">
                <a:solidFill>
                  <a:schemeClr val="tx1"/>
                </a:solidFill>
                <a:latin typeface="Arial" pitchFamily="34" charset="0"/>
                <a:ea typeface="+mn-ea"/>
                <a:cs typeface="+mn-cs"/>
              </a:defRPr>
            </a:lvl1pPr>
            <a:lvl2pPr marL="342900" algn="l" defTabSz="685800" rtl="0" eaLnBrk="0" fontAlgn="base" latinLnBrk="0" hangingPunct="0">
              <a:spcBef>
                <a:spcPct val="0"/>
              </a:spcBef>
              <a:spcAft>
                <a:spcPct val="0"/>
              </a:spcAft>
              <a:defRPr sz="1350" kern="1200">
                <a:solidFill>
                  <a:schemeClr val="tx1"/>
                </a:solidFill>
                <a:latin typeface="Arial" pitchFamily="34" charset="0"/>
                <a:ea typeface="+mn-ea"/>
                <a:cs typeface="+mn-cs"/>
              </a:defRPr>
            </a:lvl2pPr>
            <a:lvl3pPr marL="685800" algn="l" defTabSz="685800" rtl="0" eaLnBrk="0" fontAlgn="base" latinLnBrk="0" hangingPunct="0">
              <a:spcBef>
                <a:spcPct val="0"/>
              </a:spcBef>
              <a:spcAft>
                <a:spcPct val="0"/>
              </a:spcAft>
              <a:defRPr sz="1350" kern="1200">
                <a:solidFill>
                  <a:schemeClr val="tx1"/>
                </a:solidFill>
                <a:latin typeface="Arial" pitchFamily="34" charset="0"/>
                <a:ea typeface="+mn-ea"/>
                <a:cs typeface="+mn-cs"/>
              </a:defRPr>
            </a:lvl3pPr>
            <a:lvl4pPr marL="1028700" algn="l" defTabSz="685800" rtl="0" eaLnBrk="0" fontAlgn="base" latinLnBrk="0" hangingPunct="0">
              <a:spcBef>
                <a:spcPct val="0"/>
              </a:spcBef>
              <a:spcAft>
                <a:spcPct val="0"/>
              </a:spcAft>
              <a:defRPr sz="1350" kern="1200">
                <a:solidFill>
                  <a:schemeClr val="tx1"/>
                </a:solidFill>
                <a:latin typeface="Arial" pitchFamily="34" charset="0"/>
                <a:ea typeface="+mn-ea"/>
                <a:cs typeface="+mn-cs"/>
              </a:defRPr>
            </a:lvl4pPr>
            <a:lvl5pPr marL="1371600" algn="l" defTabSz="685800" rtl="0" eaLnBrk="0" fontAlgn="base" latinLnBrk="0" hangingPunct="0">
              <a:spcBef>
                <a:spcPct val="0"/>
              </a:spcBef>
              <a:spcAft>
                <a:spcPct val="0"/>
              </a:spcAft>
              <a:defRPr sz="1350" kern="1200">
                <a:solidFill>
                  <a:schemeClr val="tx1"/>
                </a:solidFill>
                <a:latin typeface="Arial" pitchFamily="34" charset="0"/>
                <a:ea typeface="+mn-ea"/>
                <a:cs typeface="+mn-cs"/>
              </a:defRPr>
            </a:lvl5pPr>
            <a:lvl6pPr marL="1714500" algn="l" defTabSz="685800" rtl="0" eaLnBrk="0" fontAlgn="base" latinLnBrk="0" hangingPunct="0">
              <a:spcBef>
                <a:spcPct val="0"/>
              </a:spcBef>
              <a:spcAft>
                <a:spcPct val="0"/>
              </a:spcAft>
              <a:defRPr sz="1350" kern="1200">
                <a:solidFill>
                  <a:schemeClr val="tx1"/>
                </a:solidFill>
                <a:latin typeface="Arial" pitchFamily="34" charset="0"/>
                <a:ea typeface="+mn-ea"/>
                <a:cs typeface="+mn-cs"/>
              </a:defRPr>
            </a:lvl6pPr>
            <a:lvl7pPr marL="2057400" algn="l" defTabSz="685800" rtl="0" eaLnBrk="0" fontAlgn="base" latinLnBrk="0" hangingPunct="0">
              <a:spcBef>
                <a:spcPct val="0"/>
              </a:spcBef>
              <a:spcAft>
                <a:spcPct val="0"/>
              </a:spcAft>
              <a:defRPr sz="1350" kern="1200">
                <a:solidFill>
                  <a:schemeClr val="tx1"/>
                </a:solidFill>
                <a:latin typeface="Arial" pitchFamily="34" charset="0"/>
                <a:ea typeface="+mn-ea"/>
                <a:cs typeface="+mn-cs"/>
              </a:defRPr>
            </a:lvl7pPr>
            <a:lvl8pPr marL="2400300" algn="l" defTabSz="685800" rtl="0" eaLnBrk="0" fontAlgn="base" latinLnBrk="0" hangingPunct="0">
              <a:spcBef>
                <a:spcPct val="0"/>
              </a:spcBef>
              <a:spcAft>
                <a:spcPct val="0"/>
              </a:spcAft>
              <a:defRPr sz="1350" kern="1200">
                <a:solidFill>
                  <a:schemeClr val="tx1"/>
                </a:solidFill>
                <a:latin typeface="Arial" pitchFamily="34" charset="0"/>
                <a:ea typeface="+mn-ea"/>
                <a:cs typeface="+mn-cs"/>
              </a:defRPr>
            </a:lvl8pPr>
            <a:lvl9pPr marL="2743200" algn="l" defTabSz="685800" rtl="0" eaLnBrk="0" fontAlgn="base" latinLnBrk="0" hangingPunct="0">
              <a:spcBef>
                <a:spcPct val="0"/>
              </a:spcBef>
              <a:spcAft>
                <a:spcPct val="0"/>
              </a:spcAft>
              <a:defRPr sz="1350" kern="1200">
                <a:solidFill>
                  <a:schemeClr val="tx1"/>
                </a:solidFill>
                <a:latin typeface="Arial" pitchFamily="34" charset="0"/>
                <a:ea typeface="+mn-ea"/>
                <a:cs typeface="+mn-cs"/>
              </a:defRPr>
            </a:lvl9pPr>
          </a:lstStyle>
          <a:p>
            <a:pPr marL="265510" marR="0" lvl="0" indent="-265510" algn="l" defTabSz="685800" rtl="0" eaLnBrk="0" fontAlgn="base" latinLnBrk="0" hangingPunct="0">
              <a:lnSpc>
                <a:spcPct val="120000"/>
              </a:lnSpc>
              <a:spcBef>
                <a:spcPct val="0"/>
              </a:spcBef>
              <a:spcAft>
                <a:spcPts val="750"/>
              </a:spcAft>
              <a:buClr>
                <a:srgbClr val="8B221F"/>
              </a:buClr>
              <a:buSzPct val="90000"/>
              <a:buFont typeface="Wingdings" panose="05000000000000000000" pitchFamily="2" charset="2"/>
              <a:buChar char="q"/>
            </a:pPr>
            <a:endParaRPr lang="fr-FR" altLang="fr-FR">
              <a:solidFill>
                <a:srgbClr val="646464"/>
              </a:solidFill>
              <a:latin typeface="Helvetica Neue"/>
            </a:endParaRPr>
          </a:p>
        </p:txBody>
      </p:sp>
      <p:sp>
        <p:nvSpPr>
          <p:cNvPr id="9" name="ZoneTexte 8">
            <a:extLst>
              <a:ext uri="{FF2B5EF4-FFF2-40B4-BE49-F238E27FC236}">
                <a16:creationId xmlns:a16="http://schemas.microsoft.com/office/drawing/2014/main" id="{798EEE37-8CE3-82DC-FBD4-C5F54AFA238A}"/>
              </a:ext>
            </a:extLst>
          </p:cNvPr>
          <p:cNvSpPr txBox="1"/>
          <p:nvPr/>
        </p:nvSpPr>
        <p:spPr>
          <a:xfrm>
            <a:off x="298764" y="1340443"/>
            <a:ext cx="8531924" cy="2087879"/>
          </a:xfrm>
          <a:prstGeom prst="rect">
            <a:avLst/>
          </a:prstGeom>
          <a:noFill/>
        </p:spPr>
        <p:txBody>
          <a:bodyPr wrap="square" rtlCol="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nSpc>
                <a:spcPct val="110000"/>
              </a:lnSpc>
              <a:buClr>
                <a:srgbClr val="8B221F"/>
              </a:buClr>
            </a:pPr>
            <a:endParaRPr lang="fr-FR" sz="1500" b="0" i="0">
              <a:solidFill>
                <a:srgbClr val="2F2483"/>
              </a:solidFill>
              <a:effectLst/>
              <a:latin typeface="Barlow" panose="00000500000000000000" pitchFamily="2" charset="0"/>
            </a:endParaRPr>
          </a:p>
          <a:p>
            <a:pPr>
              <a:lnSpc>
                <a:spcPct val="110000"/>
              </a:lnSpc>
              <a:buClr>
                <a:srgbClr val="8B221F"/>
              </a:buClr>
            </a:pPr>
            <a:r>
              <a:rPr lang="fr-FR" sz="1500">
                <a:solidFill>
                  <a:srgbClr val="2F2483"/>
                </a:solidFill>
                <a:latin typeface="Barlow" panose="00000500000000000000" pitchFamily="2" charset="0"/>
                <a:sym typeface="Wingdings" panose="05000000000000000000" pitchFamily="2" charset="2"/>
              </a:rPr>
              <a:t> </a:t>
            </a:r>
            <a:r>
              <a:rPr lang="fr-FR" sz="1500" b="1" i="0">
                <a:solidFill>
                  <a:srgbClr val="2F2483"/>
                </a:solidFill>
                <a:effectLst/>
                <a:latin typeface="Barlow" panose="00000500000000000000" pitchFamily="2" charset="0"/>
              </a:rPr>
              <a:t>Conséquences</a:t>
            </a:r>
            <a:r>
              <a:rPr lang="fr-FR" sz="1500">
                <a:solidFill>
                  <a:srgbClr val="2F2483"/>
                </a:solidFill>
                <a:latin typeface="Barlow" panose="00000500000000000000" pitchFamily="2" charset="0"/>
              </a:rPr>
              <a:t> :</a:t>
            </a:r>
          </a:p>
          <a:p>
            <a:pPr marL="214312" indent="-214312">
              <a:lnSpc>
                <a:spcPct val="110000"/>
              </a:lnSpc>
              <a:buClr>
                <a:srgbClr val="8B221F"/>
              </a:buClr>
              <a:buFont typeface="Wingdings" panose="05000000000000000000" pitchFamily="2" charset="2"/>
              <a:buChar char="q"/>
            </a:pPr>
            <a:endParaRPr lang="fr-FR" sz="1500" b="0" i="0">
              <a:solidFill>
                <a:srgbClr val="2F2483"/>
              </a:solidFill>
              <a:effectLst/>
              <a:latin typeface="Barlow" panose="00000500000000000000" pitchFamily="2" charset="0"/>
            </a:endParaRPr>
          </a:p>
          <a:p>
            <a:pPr lvl="1">
              <a:lnSpc>
                <a:spcPct val="110000"/>
              </a:lnSpc>
              <a:buClr>
                <a:srgbClr val="8B221F"/>
              </a:buClr>
            </a:pPr>
            <a:r>
              <a:rPr lang="fr-FR" sz="1500" b="0" i="0">
                <a:solidFill>
                  <a:srgbClr val="2F2483"/>
                </a:solidFill>
                <a:effectLst/>
                <a:latin typeface="Barlow" panose="00000500000000000000" pitchFamily="2" charset="0"/>
                <a:sym typeface="Wingdings" panose="05000000000000000000" pitchFamily="2" charset="2"/>
              </a:rPr>
              <a:t> </a:t>
            </a:r>
            <a:r>
              <a:rPr lang="fr-FR" sz="1500" b="0" i="0">
                <a:solidFill>
                  <a:srgbClr val="2F2483"/>
                </a:solidFill>
                <a:effectLst/>
                <a:latin typeface="Barlow" panose="00000500000000000000" pitchFamily="2" charset="0"/>
              </a:rPr>
              <a:t>Ajournement de l’entrée en vigueur des nouvelles mesures dans l’attente d’une nouvelle loi sauf pour </a:t>
            </a:r>
            <a:r>
              <a:rPr lang="fr-FR" sz="1500" b="1" i="0">
                <a:solidFill>
                  <a:srgbClr val="2F2483"/>
                </a:solidFill>
                <a:effectLst/>
                <a:latin typeface="Barlow" panose="00000500000000000000" pitchFamily="2" charset="0"/>
              </a:rPr>
              <a:t>les meublés de tourisme non classés </a:t>
            </a:r>
            <a:r>
              <a:rPr lang="fr-FR" sz="1500" b="0" i="0">
                <a:solidFill>
                  <a:srgbClr val="2F2483"/>
                </a:solidFill>
                <a:effectLst/>
                <a:latin typeface="Barlow" panose="00000500000000000000" pitchFamily="2" charset="0"/>
              </a:rPr>
              <a:t>(15.000 € / 30%)</a:t>
            </a:r>
          </a:p>
          <a:p>
            <a:pPr marL="600075" lvl="1" indent="-257175">
              <a:lnSpc>
                <a:spcPct val="110000"/>
              </a:lnSpc>
              <a:buClr>
                <a:srgbClr val="8B221F"/>
              </a:buClr>
              <a:buFont typeface="Symbol" panose="05050102010706020507" pitchFamily="18" charset="2"/>
              <a:buChar char="Þ"/>
            </a:pPr>
            <a:endParaRPr lang="fr-FR" sz="1500" b="0" i="0">
              <a:solidFill>
                <a:srgbClr val="2F2483"/>
              </a:solidFill>
              <a:effectLst/>
              <a:latin typeface="Barlow" panose="00000500000000000000" pitchFamily="2" charset="0"/>
            </a:endParaRPr>
          </a:p>
          <a:p>
            <a:pPr lvl="1">
              <a:lnSpc>
                <a:spcPct val="110000"/>
              </a:lnSpc>
              <a:buClr>
                <a:srgbClr val="8B221F"/>
              </a:buClr>
            </a:pPr>
            <a:r>
              <a:rPr lang="fr-FR" sz="1500" b="0" i="0">
                <a:solidFill>
                  <a:srgbClr val="2F2483"/>
                </a:solidFill>
                <a:effectLst/>
                <a:latin typeface="Barlow" panose="00000500000000000000" pitchFamily="2" charset="0"/>
                <a:sym typeface="Wingdings" panose="05000000000000000000" pitchFamily="2" charset="2"/>
              </a:rPr>
              <a:t> </a:t>
            </a:r>
            <a:r>
              <a:rPr lang="fr-FR" sz="1500" b="1" i="0">
                <a:solidFill>
                  <a:srgbClr val="2F2483"/>
                </a:solidFill>
                <a:effectLst/>
                <a:latin typeface="Barlow" panose="00000500000000000000" pitchFamily="2" charset="0"/>
              </a:rPr>
              <a:t>RIEN NE CHANGE POUR L’IMPOSITION DES REVENUS 2023</a:t>
            </a:r>
          </a:p>
          <a:p>
            <a:pPr marL="471488">
              <a:lnSpc>
                <a:spcPct val="110000"/>
              </a:lnSpc>
              <a:buClr>
                <a:srgbClr val="8B221F"/>
              </a:buClr>
            </a:pPr>
            <a:endParaRPr lang="fr-FR" sz="1500" b="0" i="0">
              <a:solidFill>
                <a:srgbClr val="2F2483"/>
              </a:solidFill>
              <a:effectLst/>
              <a:latin typeface="Barlow" panose="00000500000000000000" pitchFamily="2" charset="0"/>
            </a:endParaRPr>
          </a:p>
        </p:txBody>
      </p:sp>
    </p:spTree>
    <p:extLst>
      <p:ext uri="{BB962C8B-B14F-4D97-AF65-F5344CB8AC3E}">
        <p14:creationId xmlns:p14="http://schemas.microsoft.com/office/powerpoint/2010/main" val="740705754"/>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capture d’écran, Graphique, graphisme, conception&#10;&#10;Description générée automatiquement">
            <a:extLst>
              <a:ext uri="{FF2B5EF4-FFF2-40B4-BE49-F238E27FC236}">
                <a16:creationId xmlns:a16="http://schemas.microsoft.com/office/drawing/2014/main" id="{5CD3964C-4D8E-270D-54E6-5FF89D9E3306}"/>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378" y="212"/>
            <a:ext cx="9143244" cy="5143075"/>
          </a:xfrm>
          <a:prstGeom prst="rect">
            <a:avLst/>
          </a:prstGeom>
        </p:spPr>
      </p:pic>
      <p:sp>
        <p:nvSpPr>
          <p:cNvPr id="3" name="Espace réservé de la date 1">
            <a:extLst>
              <a:ext uri="{FF2B5EF4-FFF2-40B4-BE49-F238E27FC236}">
                <a16:creationId xmlns:a16="http://schemas.microsoft.com/office/drawing/2014/main" id="{47C17C5A-F2F0-CCB9-9D0E-BD4DDCDD697E}"/>
              </a:ext>
            </a:extLst>
          </p:cNvPr>
          <p:cNvSpPr>
            <a:spLocks noGrp="1"/>
          </p:cNvSpPr>
          <p:nvPr>
            <p:ph type="dt" sz="half" idx="10"/>
          </p:nvPr>
        </p:nvSpPr>
        <p:spPr>
          <a:xfrm>
            <a:off x="215153" y="4767262"/>
            <a:ext cx="1510553" cy="273844"/>
          </a:xfrm>
        </p:spPr>
        <p:txBody>
          <a:bodyPr/>
          <a:lstStyle/>
          <a:p>
            <a:fld id="{0304C159-75DC-49E0-9C9A-EE2F48706F69}" type="datetime4">
              <a:rPr lang="fr-FR" smtClean="0"/>
              <a:t>8 février 2024</a:t>
            </a:fld>
            <a:endParaRPr lang="fr-FR"/>
          </a:p>
        </p:txBody>
      </p:sp>
      <p:sp>
        <p:nvSpPr>
          <p:cNvPr id="6" name="Espace réservé du numéro de diapositive 3">
            <a:extLst>
              <a:ext uri="{FF2B5EF4-FFF2-40B4-BE49-F238E27FC236}">
                <a16:creationId xmlns:a16="http://schemas.microsoft.com/office/drawing/2014/main" id="{C802817C-6334-D292-A7C0-3B7874CB8041}"/>
              </a:ext>
            </a:extLst>
          </p:cNvPr>
          <p:cNvSpPr>
            <a:spLocks noGrp="1"/>
          </p:cNvSpPr>
          <p:nvPr>
            <p:ph type="sldNum" sz="quarter" idx="12"/>
          </p:nvPr>
        </p:nvSpPr>
        <p:spPr>
          <a:xfrm>
            <a:off x="8743319" y="4799230"/>
            <a:ext cx="383876" cy="171450"/>
          </a:xfrm>
        </p:spPr>
        <p:txBody>
          <a:bodyPr/>
          <a:lstStyle/>
          <a:p>
            <a:fld id="{DADB589F-FF01-4CF2-B7C7-7296AC883C2A}" type="slidenum">
              <a:rPr lang="fr-FR" smtClean="0"/>
              <a:t>45</a:t>
            </a:fld>
            <a:endParaRPr lang="fr-FR"/>
          </a:p>
        </p:txBody>
      </p:sp>
      <p:sp>
        <p:nvSpPr>
          <p:cNvPr id="4" name="ZoneTexte 3">
            <a:extLst>
              <a:ext uri="{FF2B5EF4-FFF2-40B4-BE49-F238E27FC236}">
                <a16:creationId xmlns:a16="http://schemas.microsoft.com/office/drawing/2014/main" id="{3D6849B5-9EF4-16FA-3757-D1172B458127}"/>
              </a:ext>
            </a:extLst>
          </p:cNvPr>
          <p:cNvSpPr txBox="1"/>
          <p:nvPr/>
        </p:nvSpPr>
        <p:spPr>
          <a:xfrm>
            <a:off x="76446" y="114160"/>
            <a:ext cx="4707826" cy="392415"/>
          </a:xfrm>
          <a:prstGeom prst="rect">
            <a:avLst/>
          </a:prstGeom>
          <a:noFill/>
        </p:spPr>
        <p:txBody>
          <a:bodyPr wrap="square" rtlCol="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fr-FR" sz="2100">
                <a:solidFill>
                  <a:schemeClr val="bg1"/>
                </a:solidFill>
                <a:highlight>
                  <a:srgbClr val="F9B000"/>
                </a:highlight>
                <a:latin typeface="Barlow Condensed ExtraBold" panose="00000906000000000000" pitchFamily="2" charset="0"/>
              </a:rPr>
              <a:t>LOCATION MEUBLEE ET RESIDENCE PRINCIPALE</a:t>
            </a:r>
            <a:endParaRPr lang="fr-FR" sz="3000">
              <a:solidFill>
                <a:schemeClr val="bg1"/>
              </a:solidFill>
              <a:latin typeface="Barlow Condensed ExtraBold" panose="00000906000000000000" pitchFamily="2" charset="0"/>
            </a:endParaRPr>
          </a:p>
        </p:txBody>
      </p:sp>
      <p:sp>
        <p:nvSpPr>
          <p:cNvPr id="8" name="ZoneTexte 7">
            <a:extLst>
              <a:ext uri="{FF2B5EF4-FFF2-40B4-BE49-F238E27FC236}">
                <a16:creationId xmlns:a16="http://schemas.microsoft.com/office/drawing/2014/main" id="{1D25D461-231B-8BC9-E74B-DD6FB3711191}"/>
              </a:ext>
            </a:extLst>
          </p:cNvPr>
          <p:cNvSpPr txBox="1"/>
          <p:nvPr/>
        </p:nvSpPr>
        <p:spPr>
          <a:xfrm>
            <a:off x="426805" y="772218"/>
            <a:ext cx="8170607" cy="3599062"/>
          </a:xfrm>
          <a:prstGeom prst="rect">
            <a:avLst/>
          </a:prstGeom>
          <a:noFill/>
        </p:spPr>
        <p:txBody>
          <a:bodyPr wrap="square" rtlCol="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lnSpc>
                <a:spcPct val="110000"/>
              </a:lnSpc>
            </a:pPr>
            <a:r>
              <a:rPr lang="fr-FR" sz="1500" b="0" i="0">
                <a:solidFill>
                  <a:srgbClr val="2F2483"/>
                </a:solidFill>
                <a:effectLst/>
                <a:latin typeface="Barlow" panose="00000500000000000000" pitchFamily="2" charset="0"/>
              </a:rPr>
              <a:t>Les revenus issus de la location meublée d’une partie de sa résidence principale </a:t>
            </a:r>
            <a:r>
              <a:rPr lang="fr-FR" sz="1500" b="1" i="0">
                <a:solidFill>
                  <a:srgbClr val="2F2483"/>
                </a:solidFill>
                <a:effectLst/>
                <a:latin typeface="Barlow" panose="00000500000000000000" pitchFamily="2" charset="0"/>
              </a:rPr>
              <a:t>sont exonérés si </a:t>
            </a:r>
            <a:r>
              <a:rPr lang="fr-FR" sz="1500" b="0" i="0">
                <a:solidFill>
                  <a:srgbClr val="2F2483"/>
                </a:solidFill>
                <a:effectLst/>
                <a:latin typeface="Barlow" panose="00000500000000000000" pitchFamily="2" charset="0"/>
              </a:rPr>
              <a:t>:</a:t>
            </a:r>
          </a:p>
          <a:p>
            <a:pPr algn="l">
              <a:lnSpc>
                <a:spcPct val="110000"/>
              </a:lnSpc>
            </a:pPr>
            <a:endParaRPr lang="fr-FR" sz="1500" b="0" i="0">
              <a:solidFill>
                <a:srgbClr val="2F2483"/>
              </a:solidFill>
              <a:effectLst/>
              <a:latin typeface="Barlow" panose="00000500000000000000" pitchFamily="2" charset="0"/>
            </a:endParaRPr>
          </a:p>
          <a:p>
            <a:pPr>
              <a:lnSpc>
                <a:spcPct val="110000"/>
              </a:lnSpc>
              <a:buClr>
                <a:schemeClr val="tx2">
                  <a:lumMod val="50000"/>
                </a:schemeClr>
              </a:buClr>
            </a:pPr>
            <a:r>
              <a:rPr lang="fr-FR" sz="1500">
                <a:solidFill>
                  <a:srgbClr val="2F2483"/>
                </a:solidFill>
                <a:latin typeface="Barlow" panose="00000500000000000000" pitchFamily="2" charset="0"/>
                <a:sym typeface="Wingdings" panose="05000000000000000000" pitchFamily="2" charset="2"/>
              </a:rPr>
              <a:t> </a:t>
            </a:r>
            <a:r>
              <a:rPr lang="fr-FR" sz="1500" b="0" i="0">
                <a:solidFill>
                  <a:srgbClr val="2F2483"/>
                </a:solidFill>
                <a:effectLst/>
                <a:latin typeface="Barlow" panose="00000500000000000000" pitchFamily="2" charset="0"/>
              </a:rPr>
              <a:t>les pièces louées constituent pour le locataire </a:t>
            </a:r>
            <a:r>
              <a:rPr lang="fr-FR" sz="1500" b="1" i="0">
                <a:solidFill>
                  <a:srgbClr val="2F2483"/>
                </a:solidFill>
                <a:effectLst/>
                <a:latin typeface="Barlow" panose="00000500000000000000" pitchFamily="2" charset="0"/>
              </a:rPr>
              <a:t>sa résidence principale </a:t>
            </a:r>
            <a:r>
              <a:rPr lang="fr-FR" sz="1500" b="0" i="0">
                <a:solidFill>
                  <a:srgbClr val="2F2483"/>
                </a:solidFill>
                <a:effectLst/>
                <a:latin typeface="Barlow" panose="00000500000000000000" pitchFamily="2" charset="0"/>
              </a:rPr>
              <a:t>(ou s'il s'agit de la résidence temporaire d'un salarié saisonnier) ;</a:t>
            </a:r>
          </a:p>
          <a:p>
            <a:pPr algn="l">
              <a:lnSpc>
                <a:spcPct val="110000"/>
              </a:lnSpc>
              <a:buClr>
                <a:schemeClr val="tx2">
                  <a:lumMod val="50000"/>
                </a:schemeClr>
              </a:buClr>
            </a:pPr>
            <a:endParaRPr lang="fr-FR" sz="1500" b="0" i="0">
              <a:solidFill>
                <a:srgbClr val="2F2483"/>
              </a:solidFill>
              <a:effectLst/>
              <a:latin typeface="Barlow" panose="00000500000000000000" pitchFamily="2" charset="0"/>
            </a:endParaRPr>
          </a:p>
          <a:p>
            <a:pPr>
              <a:lnSpc>
                <a:spcPct val="110000"/>
              </a:lnSpc>
              <a:buClr>
                <a:schemeClr val="tx2">
                  <a:lumMod val="50000"/>
                </a:schemeClr>
              </a:buClr>
            </a:pPr>
            <a:r>
              <a:rPr lang="fr-FR" sz="1500">
                <a:solidFill>
                  <a:srgbClr val="2F2483"/>
                </a:solidFill>
                <a:latin typeface="Barlow" panose="00000500000000000000" pitchFamily="2" charset="0"/>
                <a:sym typeface="Wingdings" panose="05000000000000000000" pitchFamily="2" charset="2"/>
              </a:rPr>
              <a:t> </a:t>
            </a:r>
            <a:r>
              <a:rPr lang="fr-FR" sz="1500" b="0" i="0">
                <a:solidFill>
                  <a:srgbClr val="2F2483"/>
                </a:solidFill>
                <a:effectLst/>
                <a:latin typeface="Barlow" panose="00000500000000000000" pitchFamily="2" charset="0"/>
              </a:rPr>
              <a:t>le loueur </a:t>
            </a:r>
            <a:r>
              <a:rPr lang="fr-FR" sz="1500" b="1" i="0">
                <a:solidFill>
                  <a:srgbClr val="2F2483"/>
                </a:solidFill>
                <a:effectLst/>
                <a:latin typeface="Barlow" panose="00000500000000000000" pitchFamily="2" charset="0"/>
              </a:rPr>
              <a:t>réduit le nombre de pièces </a:t>
            </a:r>
            <a:r>
              <a:rPr lang="fr-FR" sz="1500" b="0" i="0">
                <a:solidFill>
                  <a:srgbClr val="2F2483"/>
                </a:solidFill>
                <a:effectLst/>
                <a:latin typeface="Barlow" panose="00000500000000000000" pitchFamily="2" charset="0"/>
              </a:rPr>
              <a:t>qu'il occupe dans son logement principal ;</a:t>
            </a:r>
          </a:p>
          <a:p>
            <a:pPr algn="l">
              <a:lnSpc>
                <a:spcPct val="110000"/>
              </a:lnSpc>
              <a:buClr>
                <a:schemeClr val="tx2">
                  <a:lumMod val="50000"/>
                </a:schemeClr>
              </a:buClr>
            </a:pPr>
            <a:endParaRPr lang="fr-FR" sz="1500" b="0" i="0">
              <a:solidFill>
                <a:srgbClr val="2F2483"/>
              </a:solidFill>
              <a:effectLst/>
              <a:latin typeface="Barlow" panose="00000500000000000000" pitchFamily="2" charset="0"/>
            </a:endParaRPr>
          </a:p>
          <a:p>
            <a:pPr>
              <a:lnSpc>
                <a:spcPct val="110000"/>
              </a:lnSpc>
              <a:buClr>
                <a:schemeClr val="tx2">
                  <a:lumMod val="50000"/>
                </a:schemeClr>
              </a:buClr>
            </a:pPr>
            <a:r>
              <a:rPr lang="fr-FR" sz="1500">
                <a:solidFill>
                  <a:srgbClr val="2F2483"/>
                </a:solidFill>
                <a:latin typeface="Barlow" panose="00000500000000000000" pitchFamily="2" charset="0"/>
                <a:sym typeface="Wingdings" panose="05000000000000000000" pitchFamily="2" charset="2"/>
              </a:rPr>
              <a:t> </a:t>
            </a:r>
            <a:r>
              <a:rPr lang="fr-FR" sz="1500" b="0" i="0">
                <a:solidFill>
                  <a:srgbClr val="2F2483"/>
                </a:solidFill>
                <a:effectLst/>
                <a:latin typeface="Barlow" panose="00000500000000000000" pitchFamily="2" charset="0"/>
              </a:rPr>
              <a:t>le prix de location doit être fixé dans des limites raisonnables, </a:t>
            </a:r>
            <a:r>
              <a:rPr lang="fr-FR" sz="1500" b="0" i="0" u="sng">
                <a:solidFill>
                  <a:srgbClr val="2F2483"/>
                </a:solidFill>
                <a:effectLst/>
                <a:latin typeface="Barlow" panose="00000500000000000000" pitchFamily="2" charset="0"/>
              </a:rPr>
              <a:t>soit à titre indicatif pour 2023</a:t>
            </a:r>
            <a:r>
              <a:rPr lang="fr-FR" sz="1500" b="0" i="0">
                <a:solidFill>
                  <a:srgbClr val="2F2483"/>
                </a:solidFill>
                <a:effectLst/>
                <a:latin typeface="Barlow" panose="00000500000000000000" pitchFamily="2" charset="0"/>
              </a:rPr>
              <a:t> un loyer annuel par m</a:t>
            </a:r>
            <a:r>
              <a:rPr lang="fr-FR" sz="1500" b="0" i="0" baseline="30000">
                <a:solidFill>
                  <a:srgbClr val="2F2483"/>
                </a:solidFill>
                <a:effectLst/>
                <a:latin typeface="Barlow" panose="00000500000000000000" pitchFamily="2" charset="0"/>
              </a:rPr>
              <a:t>2</a:t>
            </a:r>
            <a:r>
              <a:rPr lang="fr-FR" sz="1500" b="0" i="0">
                <a:solidFill>
                  <a:srgbClr val="2F2483"/>
                </a:solidFill>
                <a:effectLst/>
                <a:latin typeface="Barlow" panose="00000500000000000000" pitchFamily="2" charset="0"/>
              </a:rPr>
              <a:t> de surface habitable, charges non comprises, qui n'excède pas un </a:t>
            </a:r>
            <a:r>
              <a:rPr lang="fr-FR" sz="1500" b="1" i="0">
                <a:solidFill>
                  <a:srgbClr val="2F2483"/>
                </a:solidFill>
                <a:effectLst/>
                <a:latin typeface="Barlow" panose="00000500000000000000" pitchFamily="2" charset="0"/>
              </a:rPr>
              <a:t>199 € en Ile-de-France et 147 € dans les autres régions.</a:t>
            </a:r>
          </a:p>
          <a:p>
            <a:pPr algn="l">
              <a:lnSpc>
                <a:spcPct val="110000"/>
              </a:lnSpc>
            </a:pPr>
            <a:endParaRPr lang="fr-FR" sz="1500" b="0" i="0" u="none" strike="noStrike">
              <a:solidFill>
                <a:srgbClr val="2F2483"/>
              </a:solidFill>
              <a:effectLst/>
              <a:latin typeface="Barlow" panose="00000500000000000000" pitchFamily="2" charset="0"/>
            </a:endParaRPr>
          </a:p>
          <a:p>
            <a:pPr algn="l">
              <a:lnSpc>
                <a:spcPct val="110000"/>
              </a:lnSpc>
            </a:pPr>
            <a:r>
              <a:rPr lang="fr-FR" sz="1500" b="0" i="0">
                <a:solidFill>
                  <a:srgbClr val="2F2483"/>
                </a:solidFill>
                <a:effectLst/>
                <a:latin typeface="Barlow" panose="00000500000000000000" pitchFamily="2" charset="0"/>
              </a:rPr>
              <a:t>Cette exonération devait prendre fin au 15 juillet 2024 :</a:t>
            </a:r>
            <a:r>
              <a:rPr lang="fr-FR" sz="1500" b="1" i="0">
                <a:solidFill>
                  <a:srgbClr val="2F2483"/>
                </a:solidFill>
                <a:effectLst/>
                <a:latin typeface="Barlow" panose="00000500000000000000" pitchFamily="2" charset="0"/>
              </a:rPr>
              <a:t> </a:t>
            </a:r>
            <a:r>
              <a:rPr lang="fr-FR" sz="1500" b="1" i="0" u="sng">
                <a:solidFill>
                  <a:srgbClr val="2F2483"/>
                </a:solidFill>
                <a:effectLst/>
                <a:latin typeface="Barlow" panose="00000500000000000000" pitchFamily="2" charset="0"/>
              </a:rPr>
              <a:t>elle est prorogée jusqu’au 31 décembre 2026</a:t>
            </a:r>
            <a:r>
              <a:rPr lang="fr-FR" sz="1500" b="1" i="0">
                <a:solidFill>
                  <a:srgbClr val="2F2483"/>
                </a:solidFill>
                <a:effectLst/>
                <a:latin typeface="Barlow" panose="00000500000000000000" pitchFamily="2" charset="0"/>
              </a:rPr>
              <a:t>.</a:t>
            </a:r>
          </a:p>
        </p:txBody>
      </p:sp>
    </p:spTree>
    <p:extLst>
      <p:ext uri="{BB962C8B-B14F-4D97-AF65-F5344CB8AC3E}">
        <p14:creationId xmlns:p14="http://schemas.microsoft.com/office/powerpoint/2010/main" val="417572798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dur="1"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1" presetClass="entr" presetSubtype="0" dur="1"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dur="1" fill="hold" nodeType="withEffect">
                                  <p:stCondLst>
                                    <p:cond delay="0"/>
                                  </p:stCondLst>
                                  <p:childTnLst>
                                    <p:set>
                                      <p:cBhvr>
                                        <p:cTn id="12" dur="1" fill="hold">
                                          <p:stCondLst>
                                            <p:cond delay="0"/>
                                          </p:stCondLst>
                                        </p:cTn>
                                        <p:tgtEl>
                                          <p:spTgt spid="8">
                                            <p:txEl>
                                              <p:pRg st="4" end="4"/>
                                            </p:txEl>
                                          </p:spTgt>
                                        </p:tgtEl>
                                        <p:attrNameLst>
                                          <p:attrName>style.visibility</p:attrName>
                                        </p:attrNameLst>
                                      </p:cBhvr>
                                      <p:to>
                                        <p:strVal val="visible"/>
                                      </p:to>
                                    </p:set>
                                  </p:childTnLst>
                                </p:cTn>
                              </p:par>
                              <p:par>
                                <p:cTn id="13" presetID="1" presetClass="entr" presetSubtype="0" dur="1" fill="hold" nodeType="withEffect">
                                  <p:stCondLst>
                                    <p:cond delay="0"/>
                                  </p:stCondLst>
                                  <p:childTnLst>
                                    <p:set>
                                      <p:cBhvr>
                                        <p:cTn id="14"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p:stCondLst>
                              <p:cond delay="0"/>
                            </p:stCondLst>
                            <p:childTnLst>
                              <p:par>
                                <p:cTn id="17" presetID="1" presetClass="entr" presetSubtype="0" dur="1" fill="hold" nodeType="clickEffect">
                                  <p:stCondLst>
                                    <p:cond delay="0"/>
                                  </p:stCondLst>
                                  <p:childTnLst>
                                    <p:set>
                                      <p:cBhvr>
                                        <p:cTn id="18"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capture d’écran, Graphique, graphisme, conception&#10;&#10;Description générée automatiquement">
            <a:extLst>
              <a:ext uri="{FF2B5EF4-FFF2-40B4-BE49-F238E27FC236}">
                <a16:creationId xmlns:a16="http://schemas.microsoft.com/office/drawing/2014/main" id="{5CD3964C-4D8E-270D-54E6-5FF89D9E3306}"/>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378" y="212"/>
            <a:ext cx="9143244" cy="5143075"/>
          </a:xfrm>
          <a:prstGeom prst="rect">
            <a:avLst/>
          </a:prstGeom>
        </p:spPr>
      </p:pic>
      <p:sp>
        <p:nvSpPr>
          <p:cNvPr id="3" name="Espace réservé de la date 1">
            <a:extLst>
              <a:ext uri="{FF2B5EF4-FFF2-40B4-BE49-F238E27FC236}">
                <a16:creationId xmlns:a16="http://schemas.microsoft.com/office/drawing/2014/main" id="{47C17C5A-F2F0-CCB9-9D0E-BD4DDCDD697E}"/>
              </a:ext>
            </a:extLst>
          </p:cNvPr>
          <p:cNvSpPr>
            <a:spLocks noGrp="1"/>
          </p:cNvSpPr>
          <p:nvPr>
            <p:ph type="dt" sz="half" idx="10"/>
          </p:nvPr>
        </p:nvSpPr>
        <p:spPr>
          <a:xfrm>
            <a:off x="215153" y="4767262"/>
            <a:ext cx="1510553" cy="273844"/>
          </a:xfrm>
        </p:spPr>
        <p:txBody>
          <a:bodyPr/>
          <a:lstStyle/>
          <a:p>
            <a:fld id="{0304C159-75DC-49E0-9C9A-EE2F48706F69}" type="datetime4">
              <a:rPr lang="fr-FR" smtClean="0"/>
              <a:t>8 février 2024</a:t>
            </a:fld>
            <a:endParaRPr lang="fr-FR"/>
          </a:p>
        </p:txBody>
      </p:sp>
      <p:sp>
        <p:nvSpPr>
          <p:cNvPr id="6" name="Espace réservé du numéro de diapositive 3">
            <a:extLst>
              <a:ext uri="{FF2B5EF4-FFF2-40B4-BE49-F238E27FC236}">
                <a16:creationId xmlns:a16="http://schemas.microsoft.com/office/drawing/2014/main" id="{C802817C-6334-D292-A7C0-3B7874CB8041}"/>
              </a:ext>
            </a:extLst>
          </p:cNvPr>
          <p:cNvSpPr>
            <a:spLocks noGrp="1"/>
          </p:cNvSpPr>
          <p:nvPr>
            <p:ph type="sldNum" sz="quarter" idx="12"/>
          </p:nvPr>
        </p:nvSpPr>
        <p:spPr>
          <a:xfrm>
            <a:off x="8743319" y="4799230"/>
            <a:ext cx="383876" cy="171450"/>
          </a:xfrm>
        </p:spPr>
        <p:txBody>
          <a:bodyPr/>
          <a:lstStyle/>
          <a:p>
            <a:fld id="{DADB589F-FF01-4CF2-B7C7-7296AC883C2A}" type="slidenum">
              <a:rPr lang="fr-FR" smtClean="0"/>
              <a:t>46</a:t>
            </a:fld>
            <a:endParaRPr lang="fr-FR"/>
          </a:p>
        </p:txBody>
      </p:sp>
      <p:sp>
        <p:nvSpPr>
          <p:cNvPr id="4" name="ZoneTexte 3">
            <a:extLst>
              <a:ext uri="{FF2B5EF4-FFF2-40B4-BE49-F238E27FC236}">
                <a16:creationId xmlns:a16="http://schemas.microsoft.com/office/drawing/2014/main" id="{3D6849B5-9EF4-16FA-3757-D1172B458127}"/>
              </a:ext>
            </a:extLst>
          </p:cNvPr>
          <p:cNvSpPr txBox="1"/>
          <p:nvPr/>
        </p:nvSpPr>
        <p:spPr>
          <a:xfrm>
            <a:off x="76446" y="114160"/>
            <a:ext cx="2870861" cy="392415"/>
          </a:xfrm>
          <a:prstGeom prst="rect">
            <a:avLst/>
          </a:prstGeom>
          <a:noFill/>
        </p:spPr>
        <p:txBody>
          <a:bodyPr wrap="square" rtlCol="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fr-FR" sz="2100">
                <a:solidFill>
                  <a:schemeClr val="bg1"/>
                </a:solidFill>
                <a:highlight>
                  <a:srgbClr val="F9B000"/>
                </a:highlight>
                <a:latin typeface="Barlow Condensed ExtraBold" panose="00000906000000000000" pitchFamily="2" charset="0"/>
              </a:rPr>
              <a:t>LOCATION MEUBLEE ET TVA</a:t>
            </a:r>
            <a:endParaRPr lang="fr-FR" sz="3000">
              <a:solidFill>
                <a:schemeClr val="bg1"/>
              </a:solidFill>
              <a:latin typeface="Barlow Condensed ExtraBold" panose="00000906000000000000" pitchFamily="2" charset="0"/>
            </a:endParaRPr>
          </a:p>
        </p:txBody>
      </p:sp>
      <p:sp>
        <p:nvSpPr>
          <p:cNvPr id="2" name="ZoneTexte 1">
            <a:extLst>
              <a:ext uri="{FF2B5EF4-FFF2-40B4-BE49-F238E27FC236}">
                <a16:creationId xmlns:a16="http://schemas.microsoft.com/office/drawing/2014/main" id="{84ECCC07-79C1-DA60-DB11-B6607FB8682E}"/>
              </a:ext>
            </a:extLst>
          </p:cNvPr>
          <p:cNvSpPr txBox="1"/>
          <p:nvPr/>
        </p:nvSpPr>
        <p:spPr>
          <a:xfrm>
            <a:off x="253259" y="889278"/>
            <a:ext cx="8490060" cy="3462486"/>
          </a:xfrm>
          <a:prstGeom prst="rect">
            <a:avLst/>
          </a:prstGeom>
          <a:noFill/>
        </p:spPr>
        <p:txBody>
          <a:bodyPr wrap="square" lIns="68580" tIns="34290" rIns="68580" bIns="34290" rtlCol="0" anchor="t">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just"/>
            <a:r>
              <a:rPr lang="fr-FR" sz="1575">
                <a:solidFill>
                  <a:srgbClr val="2F2483"/>
                </a:solidFill>
                <a:latin typeface="Barlow" panose="00000500000000000000" pitchFamily="2" charset="0"/>
                <a:cs typeface="Calibri"/>
              </a:rPr>
              <a:t>Le Conseil d’État saisi d’une question par la CAA de Douai avait mis en avant dans son avis du </a:t>
            </a:r>
            <a:r>
              <a:rPr lang="pt-BR" sz="1575">
                <a:solidFill>
                  <a:srgbClr val="2F2483"/>
                </a:solidFill>
                <a:latin typeface="Barlow" panose="00000500000000000000" pitchFamily="2" charset="0"/>
                <a:cs typeface="Calibri"/>
              </a:rPr>
              <a:t>5 juillet 2023 (n°471877)</a:t>
            </a:r>
            <a:r>
              <a:rPr lang="fr-FR" sz="1575">
                <a:solidFill>
                  <a:srgbClr val="2F2483"/>
                </a:solidFill>
                <a:latin typeface="Barlow" panose="00000500000000000000" pitchFamily="2" charset="0"/>
                <a:cs typeface="Calibri"/>
              </a:rPr>
              <a:t> </a:t>
            </a:r>
            <a:r>
              <a:rPr lang="fr-FR" sz="1575" b="1">
                <a:solidFill>
                  <a:srgbClr val="2F2483"/>
                </a:solidFill>
                <a:latin typeface="Barlow" panose="00000500000000000000" pitchFamily="2" charset="0"/>
                <a:cs typeface="Calibri"/>
              </a:rPr>
              <a:t>la non-conformité du régime de TVA</a:t>
            </a:r>
            <a:r>
              <a:rPr lang="fr-FR" sz="1575">
                <a:solidFill>
                  <a:srgbClr val="2F2483"/>
                </a:solidFill>
                <a:latin typeface="Barlow" panose="00000500000000000000" pitchFamily="2" charset="0"/>
                <a:cs typeface="Calibri"/>
              </a:rPr>
              <a:t> appliqué à la </a:t>
            </a:r>
            <a:r>
              <a:rPr lang="fr-FR" sz="1575" b="1">
                <a:solidFill>
                  <a:srgbClr val="2F2483"/>
                </a:solidFill>
                <a:latin typeface="Barlow" panose="00000500000000000000" pitchFamily="2" charset="0"/>
                <a:cs typeface="Calibri"/>
              </a:rPr>
              <a:t>location meublée avec services de para-hôtellerie</a:t>
            </a:r>
            <a:r>
              <a:rPr lang="fr-FR" sz="1575">
                <a:solidFill>
                  <a:srgbClr val="2F2483"/>
                </a:solidFill>
                <a:latin typeface="Barlow" panose="00000500000000000000" pitchFamily="2" charset="0"/>
                <a:cs typeface="Calibri"/>
              </a:rPr>
              <a:t> avec la Directive Européenne (2006/112/CE (TVA))  (Cf notre lettre d’actualité juridique n°6 de septembre 2023). </a:t>
            </a:r>
            <a:endParaRPr lang="fr-FR" sz="1575">
              <a:solidFill>
                <a:srgbClr val="2F2483"/>
              </a:solidFill>
              <a:latin typeface="Barlow" panose="00000500000000000000" pitchFamily="2" charset="0"/>
              <a:cs typeface="Calibri" panose="020F0502020204030204" pitchFamily="34" charset="0"/>
            </a:endParaRPr>
          </a:p>
          <a:p>
            <a:endParaRPr lang="fr-FR" sz="1575">
              <a:solidFill>
                <a:srgbClr val="2F2483"/>
              </a:solidFill>
              <a:latin typeface="Barlow" panose="00000500000000000000" pitchFamily="2" charset="0"/>
              <a:cs typeface="Calibri" panose="020F0502020204030204" pitchFamily="34" charset="0"/>
            </a:endParaRPr>
          </a:p>
          <a:p>
            <a:pPr algn="just"/>
            <a:r>
              <a:rPr lang="fr-FR" sz="1575" b="1">
                <a:solidFill>
                  <a:srgbClr val="2F2483"/>
                </a:solidFill>
                <a:latin typeface="Barlow" panose="00000500000000000000" pitchFamily="2" charset="0"/>
                <a:cs typeface="Calibri"/>
              </a:rPr>
              <a:t>Le droit français</a:t>
            </a:r>
            <a:r>
              <a:rPr lang="fr-FR" sz="1575">
                <a:solidFill>
                  <a:srgbClr val="2F2483"/>
                </a:solidFill>
                <a:latin typeface="Barlow" panose="00000500000000000000" pitchFamily="2" charset="0"/>
                <a:cs typeface="Calibri"/>
              </a:rPr>
              <a:t>, en contradiction avec cette directive, repose, sur une appréciation selon des </a:t>
            </a:r>
            <a:r>
              <a:rPr lang="fr-FR" sz="1575" b="1">
                <a:solidFill>
                  <a:srgbClr val="2F2483"/>
                </a:solidFill>
                <a:latin typeface="Barlow" panose="00000500000000000000" pitchFamily="2" charset="0"/>
                <a:cs typeface="Calibri"/>
              </a:rPr>
              <a:t>critères objectifs et quantitatifs </a:t>
            </a:r>
            <a:r>
              <a:rPr lang="fr-FR" sz="1575">
                <a:solidFill>
                  <a:srgbClr val="2F2483"/>
                </a:solidFill>
                <a:latin typeface="Barlow" panose="00000500000000000000" pitchFamily="2" charset="0"/>
                <a:cs typeface="Calibri"/>
              </a:rPr>
              <a:t>: </a:t>
            </a:r>
            <a:r>
              <a:rPr lang="fr-FR" sz="1575" b="1">
                <a:solidFill>
                  <a:srgbClr val="2F2483"/>
                </a:solidFill>
                <a:latin typeface="Barlow" panose="00000500000000000000" pitchFamily="2" charset="0"/>
                <a:cs typeface="Calibri"/>
              </a:rPr>
              <a:t>l’assujettissement à TVA est conditionné</a:t>
            </a:r>
            <a:r>
              <a:rPr lang="fr-FR" sz="1575">
                <a:solidFill>
                  <a:srgbClr val="2F2483"/>
                </a:solidFill>
                <a:latin typeface="Barlow" panose="00000500000000000000" pitchFamily="2" charset="0"/>
                <a:cs typeface="Calibri"/>
              </a:rPr>
              <a:t> à la réalisation d’au moins </a:t>
            </a:r>
            <a:r>
              <a:rPr lang="fr-FR" sz="1575" b="1">
                <a:solidFill>
                  <a:srgbClr val="2F2483"/>
                </a:solidFill>
                <a:latin typeface="Barlow" panose="00000500000000000000" pitchFamily="2" charset="0"/>
                <a:cs typeface="Calibri"/>
              </a:rPr>
              <a:t>3 des 4 prestations de parahôtellerie </a:t>
            </a:r>
            <a:r>
              <a:rPr lang="fr-FR" sz="1575">
                <a:solidFill>
                  <a:srgbClr val="2F2483"/>
                </a:solidFill>
                <a:latin typeface="Barlow" panose="00000500000000000000" pitchFamily="2" charset="0"/>
                <a:cs typeface="Calibri"/>
              </a:rPr>
              <a:t>(le petit-déjeuner, le nettoyage régulier des locaux, la fourniture de linge de maison, la réception, même non personnalisée, de la clientèle).</a:t>
            </a:r>
          </a:p>
          <a:p>
            <a:pPr algn="just"/>
            <a:endParaRPr lang="fr-FR" sz="1575">
              <a:solidFill>
                <a:srgbClr val="2F2483"/>
              </a:solidFill>
              <a:latin typeface="Barlow" panose="00000500000000000000" pitchFamily="2" charset="0"/>
              <a:cs typeface="Calibri" panose="020F0502020204030204" pitchFamily="34" charset="0"/>
            </a:endParaRPr>
          </a:p>
          <a:p>
            <a:pPr algn="just"/>
            <a:r>
              <a:rPr lang="fr-FR" sz="1575" b="1">
                <a:solidFill>
                  <a:srgbClr val="2F2483"/>
                </a:solidFill>
                <a:latin typeface="Barlow" panose="00000500000000000000" pitchFamily="2" charset="0"/>
                <a:cs typeface="Calibri"/>
              </a:rPr>
              <a:t>Pour qualifier l’activité de parahôtellerie et son assujettissement à TVA, le droit européen prône une appréciation de faits, en considération d’un faisceau d’indices afin de déterminer s’il s’agit d’une activité concurrentielle à l’hôtellerie.</a:t>
            </a:r>
          </a:p>
          <a:p>
            <a:endParaRPr lang="fr-FR" sz="1575">
              <a:solidFill>
                <a:srgbClr val="2F2483"/>
              </a:solidFill>
              <a:latin typeface="Barlow" panose="00000500000000000000" pitchFamily="2" charset="0"/>
              <a:cs typeface="Calibri" panose="020F0502020204030204" pitchFamily="34" charset="0"/>
            </a:endParaRPr>
          </a:p>
        </p:txBody>
      </p:sp>
    </p:spTree>
    <p:extLst>
      <p:ext uri="{BB962C8B-B14F-4D97-AF65-F5344CB8AC3E}">
        <p14:creationId xmlns:p14="http://schemas.microsoft.com/office/powerpoint/2010/main" val="2541953952"/>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capture d’écran, Graphique, graphisme, conception&#10;&#10;Description générée automatiquement">
            <a:extLst>
              <a:ext uri="{FF2B5EF4-FFF2-40B4-BE49-F238E27FC236}">
                <a16:creationId xmlns:a16="http://schemas.microsoft.com/office/drawing/2014/main" id="{5CD3964C-4D8E-270D-54E6-5FF89D9E3306}"/>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378" y="212"/>
            <a:ext cx="9143244" cy="5143075"/>
          </a:xfrm>
          <a:prstGeom prst="rect">
            <a:avLst/>
          </a:prstGeom>
        </p:spPr>
      </p:pic>
      <p:sp>
        <p:nvSpPr>
          <p:cNvPr id="3" name="Espace réservé de la date 1">
            <a:extLst>
              <a:ext uri="{FF2B5EF4-FFF2-40B4-BE49-F238E27FC236}">
                <a16:creationId xmlns:a16="http://schemas.microsoft.com/office/drawing/2014/main" id="{47C17C5A-F2F0-CCB9-9D0E-BD4DDCDD697E}"/>
              </a:ext>
            </a:extLst>
          </p:cNvPr>
          <p:cNvSpPr>
            <a:spLocks noGrp="1"/>
          </p:cNvSpPr>
          <p:nvPr>
            <p:ph type="dt" sz="half" idx="10"/>
          </p:nvPr>
        </p:nvSpPr>
        <p:spPr>
          <a:xfrm>
            <a:off x="215153" y="4767262"/>
            <a:ext cx="1510553" cy="273844"/>
          </a:xfrm>
        </p:spPr>
        <p:txBody>
          <a:bodyPr/>
          <a:lstStyle/>
          <a:p>
            <a:fld id="{0304C159-75DC-49E0-9C9A-EE2F48706F69}" type="datetime4">
              <a:rPr lang="fr-FR" smtClean="0"/>
              <a:t>8 février 2024</a:t>
            </a:fld>
            <a:endParaRPr lang="fr-FR"/>
          </a:p>
        </p:txBody>
      </p:sp>
      <p:sp>
        <p:nvSpPr>
          <p:cNvPr id="6" name="Espace réservé du numéro de diapositive 3">
            <a:extLst>
              <a:ext uri="{FF2B5EF4-FFF2-40B4-BE49-F238E27FC236}">
                <a16:creationId xmlns:a16="http://schemas.microsoft.com/office/drawing/2014/main" id="{C802817C-6334-D292-A7C0-3B7874CB8041}"/>
              </a:ext>
            </a:extLst>
          </p:cNvPr>
          <p:cNvSpPr>
            <a:spLocks noGrp="1"/>
          </p:cNvSpPr>
          <p:nvPr>
            <p:ph type="sldNum" sz="quarter" idx="12"/>
          </p:nvPr>
        </p:nvSpPr>
        <p:spPr>
          <a:xfrm>
            <a:off x="8743319" y="4799230"/>
            <a:ext cx="383876" cy="171450"/>
          </a:xfrm>
        </p:spPr>
        <p:txBody>
          <a:bodyPr/>
          <a:lstStyle/>
          <a:p>
            <a:fld id="{DADB589F-FF01-4CF2-B7C7-7296AC883C2A}" type="slidenum">
              <a:rPr lang="fr-FR" smtClean="0"/>
              <a:t>47</a:t>
            </a:fld>
            <a:endParaRPr lang="fr-FR"/>
          </a:p>
        </p:txBody>
      </p:sp>
      <p:sp>
        <p:nvSpPr>
          <p:cNvPr id="4" name="ZoneTexte 3">
            <a:extLst>
              <a:ext uri="{FF2B5EF4-FFF2-40B4-BE49-F238E27FC236}">
                <a16:creationId xmlns:a16="http://schemas.microsoft.com/office/drawing/2014/main" id="{3D6849B5-9EF4-16FA-3757-D1172B458127}"/>
              </a:ext>
            </a:extLst>
          </p:cNvPr>
          <p:cNvSpPr txBox="1"/>
          <p:nvPr/>
        </p:nvSpPr>
        <p:spPr>
          <a:xfrm>
            <a:off x="76446" y="114160"/>
            <a:ext cx="2870861" cy="392415"/>
          </a:xfrm>
          <a:prstGeom prst="rect">
            <a:avLst/>
          </a:prstGeom>
          <a:noFill/>
        </p:spPr>
        <p:txBody>
          <a:bodyPr wrap="square" rtlCol="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fr-FR" sz="2100">
                <a:solidFill>
                  <a:schemeClr val="bg1"/>
                </a:solidFill>
                <a:highlight>
                  <a:srgbClr val="F9B000"/>
                </a:highlight>
                <a:latin typeface="Barlow Condensed ExtraBold" panose="00000906000000000000" pitchFamily="2" charset="0"/>
              </a:rPr>
              <a:t>LOCATION MEUBLEE ET TVA</a:t>
            </a:r>
            <a:endParaRPr lang="fr-FR" sz="3000">
              <a:solidFill>
                <a:schemeClr val="bg1"/>
              </a:solidFill>
              <a:latin typeface="Barlow Condensed ExtraBold" panose="00000906000000000000" pitchFamily="2" charset="0"/>
            </a:endParaRPr>
          </a:p>
        </p:txBody>
      </p:sp>
      <p:sp>
        <p:nvSpPr>
          <p:cNvPr id="7" name="ZoneTexte 6">
            <a:extLst>
              <a:ext uri="{FF2B5EF4-FFF2-40B4-BE49-F238E27FC236}">
                <a16:creationId xmlns:a16="http://schemas.microsoft.com/office/drawing/2014/main" id="{226821C5-DFBA-3F1A-CCA1-3BF3DFA0BF4E}"/>
              </a:ext>
            </a:extLst>
          </p:cNvPr>
          <p:cNvSpPr txBox="1"/>
          <p:nvPr/>
        </p:nvSpPr>
        <p:spPr>
          <a:xfrm>
            <a:off x="477476" y="406082"/>
            <a:ext cx="7914760" cy="4016484"/>
          </a:xfrm>
          <a:prstGeom prst="rect">
            <a:avLst/>
          </a:prstGeom>
          <a:noFill/>
        </p:spPr>
        <p:txBody>
          <a:bodyPr wrap="square" lIns="68580" tIns="34290" rIns="68580" bIns="34290" rtlCol="0" anchor="t">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fr-FR" sz="1575">
              <a:solidFill>
                <a:srgbClr val="2F2483"/>
              </a:solidFill>
              <a:latin typeface="Barlow" panose="00000500000000000000" pitchFamily="2" charset="0"/>
              <a:cs typeface="Calibri" panose="020F0502020204030204" pitchFamily="34" charset="0"/>
            </a:endParaRPr>
          </a:p>
          <a:p>
            <a:pPr algn="just"/>
            <a:r>
              <a:rPr lang="fr-FR" sz="1575" b="1">
                <a:solidFill>
                  <a:srgbClr val="2F2483"/>
                </a:solidFill>
                <a:latin typeface="Barlow" panose="00000500000000000000" pitchFamily="2" charset="0"/>
                <a:cs typeface="Calibri" panose="020F0502020204030204" pitchFamily="34" charset="0"/>
              </a:rPr>
              <a:t>La LF 2024 prévoit de soumettre à TVA au titre de la parahôtellerie lorsque:</a:t>
            </a:r>
          </a:p>
          <a:p>
            <a:pPr algn="just"/>
            <a:endParaRPr lang="fr-FR" sz="1575">
              <a:solidFill>
                <a:srgbClr val="2F2483"/>
              </a:solidFill>
              <a:latin typeface="Barlow" panose="00000500000000000000" pitchFamily="2" charset="0"/>
              <a:cs typeface="Calibri" panose="020F0502020204030204" pitchFamily="34" charset="0"/>
            </a:endParaRPr>
          </a:p>
          <a:p>
            <a:pPr lvl="1" algn="just"/>
            <a:r>
              <a:rPr lang="fr-FR" sz="1800">
                <a:solidFill>
                  <a:srgbClr val="2F2483"/>
                </a:solidFill>
                <a:latin typeface="Barlow" panose="00000500000000000000" pitchFamily="2" charset="0"/>
                <a:sym typeface="Wingdings" panose="05000000000000000000" pitchFamily="2" charset="2"/>
              </a:rPr>
              <a:t> </a:t>
            </a:r>
            <a:r>
              <a:rPr lang="fr-FR" sz="1575">
                <a:solidFill>
                  <a:srgbClr val="2F2483"/>
                </a:solidFill>
                <a:latin typeface="Barlow" panose="00000500000000000000" pitchFamily="2" charset="0"/>
                <a:cs typeface="Calibri" panose="020F0502020204030204" pitchFamily="34" charset="0"/>
                <a:sym typeface="Wingdings" panose="05000000000000000000" pitchFamily="2" charset="2"/>
              </a:rPr>
              <a:t> </a:t>
            </a:r>
            <a:r>
              <a:rPr lang="fr-FR" sz="1575">
                <a:solidFill>
                  <a:srgbClr val="2F2483"/>
                </a:solidFill>
                <a:latin typeface="Barlow" panose="00000500000000000000" pitchFamily="2" charset="0"/>
                <a:cs typeface="Calibri" panose="020F0502020204030204" pitchFamily="34" charset="0"/>
              </a:rPr>
              <a:t>La mise à disposition d’un logement </a:t>
            </a:r>
            <a:r>
              <a:rPr lang="fr-FR" sz="1575" b="1">
                <a:solidFill>
                  <a:srgbClr val="2F2483"/>
                </a:solidFill>
                <a:latin typeface="Barlow" panose="00000500000000000000" pitchFamily="2" charset="0"/>
                <a:cs typeface="Calibri" panose="020F0502020204030204" pitchFamily="34" charset="0"/>
              </a:rPr>
              <a:t>pour 30 nuits au plus par client </a:t>
            </a:r>
            <a:r>
              <a:rPr lang="fr-FR" sz="1575">
                <a:solidFill>
                  <a:srgbClr val="2F2483"/>
                </a:solidFill>
                <a:latin typeface="Barlow" panose="00000500000000000000" pitchFamily="2" charset="0"/>
                <a:cs typeface="Calibri" panose="020F0502020204030204" pitchFamily="34" charset="0"/>
              </a:rPr>
              <a:t>(l’exploitant devra permettre des locations pour des durées de moins de 30 nuitées mais pourra permettre aux clients de réserver sur une durée plus longue) ;</a:t>
            </a:r>
          </a:p>
          <a:p>
            <a:pPr algn="just"/>
            <a:r>
              <a:rPr lang="fr-FR" sz="1575" b="1">
                <a:solidFill>
                  <a:srgbClr val="2F2483"/>
                </a:solidFill>
                <a:latin typeface="Barlow" panose="00000500000000000000" pitchFamily="2" charset="0"/>
                <a:cs typeface="Calibri" panose="020F0502020204030204" pitchFamily="34" charset="0"/>
              </a:rPr>
              <a:t>ET </a:t>
            </a:r>
          </a:p>
          <a:p>
            <a:pPr lvl="1" algn="just"/>
            <a:r>
              <a:rPr lang="fr-FR" sz="1800">
                <a:solidFill>
                  <a:srgbClr val="2F2483"/>
                </a:solidFill>
                <a:latin typeface="Barlow" panose="00000500000000000000" pitchFamily="2" charset="0"/>
                <a:sym typeface="Wingdings" panose="05000000000000000000" pitchFamily="2" charset="2"/>
              </a:rPr>
              <a:t> </a:t>
            </a:r>
            <a:r>
              <a:rPr lang="fr-FR" sz="1575">
                <a:solidFill>
                  <a:srgbClr val="2F2483"/>
                </a:solidFill>
                <a:latin typeface="Barlow" panose="00000500000000000000" pitchFamily="2" charset="0"/>
                <a:cs typeface="Calibri" panose="020F0502020204030204" pitchFamily="34" charset="0"/>
              </a:rPr>
              <a:t>La réalisation </a:t>
            </a:r>
            <a:r>
              <a:rPr lang="fr-FR" sz="1575" b="1">
                <a:solidFill>
                  <a:srgbClr val="2F2483"/>
                </a:solidFill>
                <a:latin typeface="Barlow" panose="00000500000000000000" pitchFamily="2" charset="0"/>
                <a:cs typeface="Calibri" panose="020F0502020204030204" pitchFamily="34" charset="0"/>
              </a:rPr>
              <a:t>d'au moins 3 des 4 prestations suivantes </a:t>
            </a:r>
            <a:r>
              <a:rPr lang="fr-FR" sz="1575">
                <a:solidFill>
                  <a:srgbClr val="2F2483"/>
                </a:solidFill>
                <a:latin typeface="Barlow" panose="00000500000000000000" pitchFamily="2" charset="0"/>
                <a:cs typeface="Calibri" panose="020F0502020204030204" pitchFamily="34" charset="0"/>
              </a:rPr>
              <a:t>: le petit-déjeuner, le nettoyage régulier des locaux, la fourniture de linge de maison et la réception, même non personnalisée, de la clientèle</a:t>
            </a:r>
          </a:p>
          <a:p>
            <a:pPr algn="just"/>
            <a:endParaRPr lang="fr-FR" sz="1575">
              <a:solidFill>
                <a:srgbClr val="2F2483"/>
              </a:solidFill>
              <a:latin typeface="Barlow" panose="00000500000000000000" pitchFamily="2" charset="0"/>
              <a:cs typeface="Calibri" panose="020F0502020204030204" pitchFamily="34" charset="0"/>
            </a:endParaRPr>
          </a:p>
          <a:p>
            <a:pPr algn="just"/>
            <a:r>
              <a:rPr lang="fr-FR" sz="1575">
                <a:solidFill>
                  <a:srgbClr val="2F2483"/>
                </a:solidFill>
                <a:latin typeface="Barlow" panose="00000500000000000000" pitchFamily="2" charset="0"/>
                <a:cs typeface="Calibri"/>
              </a:rPr>
              <a:t>Pour </a:t>
            </a:r>
            <a:r>
              <a:rPr lang="fr-FR" sz="1575" b="1">
                <a:solidFill>
                  <a:srgbClr val="2F2483"/>
                </a:solidFill>
                <a:latin typeface="Barlow" panose="00000500000000000000" pitchFamily="2" charset="0"/>
                <a:cs typeface="Calibri"/>
              </a:rPr>
              <a:t>le secteur résidentiel </a:t>
            </a:r>
            <a:r>
              <a:rPr lang="fr-FR" sz="1575">
                <a:solidFill>
                  <a:srgbClr val="2F2483"/>
                </a:solidFill>
                <a:latin typeface="Barlow" panose="00000500000000000000" pitchFamily="2" charset="0"/>
                <a:cs typeface="Calibri"/>
              </a:rPr>
              <a:t>(résidences étudiantes, résidences seniors, etc.) l'article 261 D, 4° du CGI prévoit </a:t>
            </a:r>
            <a:r>
              <a:rPr lang="fr-FR" sz="1575" b="1">
                <a:solidFill>
                  <a:srgbClr val="2F2483"/>
                </a:solidFill>
                <a:latin typeface="Barlow" panose="00000500000000000000" pitchFamily="2" charset="0"/>
                <a:cs typeface="Calibri"/>
              </a:rPr>
              <a:t>une taxation dérogatoire afin de maintenir inchangées les règles existantes dès lors qu'elles sont assorties de trois des prestations</a:t>
            </a:r>
            <a:r>
              <a:rPr lang="fr-FR" sz="1575">
                <a:solidFill>
                  <a:srgbClr val="2F2483"/>
                </a:solidFill>
                <a:latin typeface="Barlow" panose="00000500000000000000" pitchFamily="2" charset="0"/>
                <a:cs typeface="Calibri"/>
              </a:rPr>
              <a:t> suivantes : le petit déjeuner, le nettoyage régulier des locaux, la fourniture de linge de maison et la réception, même non personnalisée, de la clientèle.</a:t>
            </a:r>
          </a:p>
        </p:txBody>
      </p:sp>
    </p:spTree>
    <p:extLst>
      <p:ext uri="{BB962C8B-B14F-4D97-AF65-F5344CB8AC3E}">
        <p14:creationId xmlns:p14="http://schemas.microsoft.com/office/powerpoint/2010/main" val="2830549658"/>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capture d’écran, ligne, conception&#10;&#10;Description générée automatiquement">
            <a:extLst>
              <a:ext uri="{FF2B5EF4-FFF2-40B4-BE49-F238E27FC236}">
                <a16:creationId xmlns:a16="http://schemas.microsoft.com/office/drawing/2014/main" id="{3EBC6028-0E08-F8F7-A73E-03ABEA3F1394}"/>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378" y="212"/>
            <a:ext cx="9143244" cy="5143075"/>
          </a:xfrm>
          <a:prstGeom prst="rect">
            <a:avLst/>
          </a:prstGeom>
        </p:spPr>
      </p:pic>
      <p:sp>
        <p:nvSpPr>
          <p:cNvPr id="7" name="Rectangle 6">
            <a:extLst>
              <a:ext uri="{FF2B5EF4-FFF2-40B4-BE49-F238E27FC236}">
                <a16:creationId xmlns:a16="http://schemas.microsoft.com/office/drawing/2014/main" id="{406BB909-E674-7CF3-117E-EEB1FAAD7044}"/>
              </a:ext>
            </a:extLst>
          </p:cNvPr>
          <p:cNvSpPr/>
          <p:nvPr/>
        </p:nvSpPr>
        <p:spPr>
          <a:xfrm>
            <a:off x="3638952" y="3241759"/>
            <a:ext cx="584734" cy="6497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685800" rtl="0" eaLnBrk="1" latinLnBrk="0" hangingPunct="1">
              <a:defRPr sz="1350" kern="1200">
                <a:solidFill>
                  <a:srgbClr val="FFFFFF"/>
                </a:solidFill>
                <a:latin typeface="Calibri"/>
                <a:ea typeface="+mn-ea"/>
                <a:cs typeface="+mn-cs"/>
              </a:defRPr>
            </a:lvl1pPr>
            <a:lvl2pPr marL="342900" algn="l" defTabSz="685800" rtl="0" eaLnBrk="1" latinLnBrk="0" hangingPunct="1">
              <a:defRPr sz="1350" kern="1200">
                <a:solidFill>
                  <a:srgbClr val="FFFFFF"/>
                </a:solidFill>
                <a:latin typeface="Calibri"/>
                <a:ea typeface="+mn-ea"/>
                <a:cs typeface="+mn-cs"/>
              </a:defRPr>
            </a:lvl2pPr>
            <a:lvl3pPr marL="685800" algn="l" defTabSz="685800" rtl="0" eaLnBrk="1" latinLnBrk="0" hangingPunct="1">
              <a:defRPr sz="1350" kern="1200">
                <a:solidFill>
                  <a:srgbClr val="FFFFFF"/>
                </a:solidFill>
                <a:latin typeface="Calibri"/>
                <a:ea typeface="+mn-ea"/>
                <a:cs typeface="+mn-cs"/>
              </a:defRPr>
            </a:lvl3pPr>
            <a:lvl4pPr marL="1028700" algn="l" defTabSz="685800" rtl="0" eaLnBrk="1" latinLnBrk="0" hangingPunct="1">
              <a:defRPr sz="1350" kern="1200">
                <a:solidFill>
                  <a:srgbClr val="FFFFFF"/>
                </a:solidFill>
                <a:latin typeface="Calibri"/>
                <a:ea typeface="+mn-ea"/>
                <a:cs typeface="+mn-cs"/>
              </a:defRPr>
            </a:lvl4pPr>
            <a:lvl5pPr marL="1371600" algn="l" defTabSz="685800" rtl="0" eaLnBrk="1" latinLnBrk="0" hangingPunct="1">
              <a:defRPr sz="1350" kern="1200">
                <a:solidFill>
                  <a:srgbClr val="FFFFFF"/>
                </a:solidFill>
                <a:latin typeface="Calibri"/>
                <a:ea typeface="+mn-ea"/>
                <a:cs typeface="+mn-cs"/>
              </a:defRPr>
            </a:lvl5pPr>
            <a:lvl6pPr marL="1714500" algn="l" defTabSz="685800" rtl="0" eaLnBrk="1" latinLnBrk="0" hangingPunct="1">
              <a:defRPr sz="1350" kern="1200">
                <a:solidFill>
                  <a:srgbClr val="FFFFFF"/>
                </a:solidFill>
                <a:latin typeface="Calibri"/>
                <a:ea typeface="+mn-ea"/>
                <a:cs typeface="+mn-cs"/>
              </a:defRPr>
            </a:lvl6pPr>
            <a:lvl7pPr marL="2057400" algn="l" defTabSz="685800" rtl="0" eaLnBrk="1" latinLnBrk="0" hangingPunct="1">
              <a:defRPr sz="1350" kern="1200">
                <a:solidFill>
                  <a:srgbClr val="FFFFFF"/>
                </a:solidFill>
                <a:latin typeface="Calibri"/>
                <a:ea typeface="+mn-ea"/>
                <a:cs typeface="+mn-cs"/>
              </a:defRPr>
            </a:lvl7pPr>
            <a:lvl8pPr marL="2400300" algn="l" defTabSz="685800" rtl="0" eaLnBrk="1" latinLnBrk="0" hangingPunct="1">
              <a:defRPr sz="1350" kern="1200">
                <a:solidFill>
                  <a:srgbClr val="FFFFFF"/>
                </a:solidFill>
                <a:latin typeface="Calibri"/>
                <a:ea typeface="+mn-ea"/>
                <a:cs typeface="+mn-cs"/>
              </a:defRPr>
            </a:lvl8pPr>
            <a:lvl9pPr marL="2743200" algn="l" defTabSz="685800" rtl="0" eaLnBrk="1" latinLnBrk="0" hangingPunct="1">
              <a:defRPr sz="1350" kern="1200">
                <a:solidFill>
                  <a:srgbClr val="FFFFFF"/>
                </a:solidFill>
                <a:latin typeface="Calibri"/>
                <a:ea typeface="+mn-ea"/>
                <a:cs typeface="+mn-cs"/>
              </a:defRPr>
            </a:lvl9pPr>
          </a:lstStyle>
          <a:p>
            <a:pPr algn="ctr"/>
            <a:endParaRPr lang="fr-FR" sz="1012"/>
          </a:p>
        </p:txBody>
      </p:sp>
      <p:sp>
        <p:nvSpPr>
          <p:cNvPr id="12" name="ZoneTexte 11">
            <a:extLst>
              <a:ext uri="{FF2B5EF4-FFF2-40B4-BE49-F238E27FC236}">
                <a16:creationId xmlns:a16="http://schemas.microsoft.com/office/drawing/2014/main" id="{0FE86B7E-7F11-4772-6647-A3AADA993564}"/>
              </a:ext>
            </a:extLst>
          </p:cNvPr>
          <p:cNvSpPr txBox="1"/>
          <p:nvPr/>
        </p:nvSpPr>
        <p:spPr>
          <a:xfrm>
            <a:off x="232682" y="2153221"/>
            <a:ext cx="8678635" cy="900247"/>
          </a:xfrm>
          <a:prstGeom prst="rect">
            <a:avLst/>
          </a:prstGeom>
          <a:noFill/>
        </p:spPr>
        <p:txBody>
          <a:bodyPr wrap="square" rtlCol="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fr-FR" sz="3000" b="1">
                <a:solidFill>
                  <a:srgbClr val="2F2483"/>
                </a:solidFill>
                <a:latin typeface="Barlow" panose="00000500000000000000" pitchFamily="2" charset="0"/>
              </a:rPr>
              <a:t>Loi de Finances pour 2024</a:t>
            </a:r>
          </a:p>
          <a:p>
            <a:r>
              <a:rPr lang="fr-FR" sz="2400">
                <a:solidFill>
                  <a:srgbClr val="2F2483"/>
                </a:solidFill>
                <a:latin typeface="Barlow" panose="00000500000000000000" pitchFamily="2" charset="0"/>
              </a:rPr>
              <a:t>Dispositions relatives au pacte DUTREIL</a:t>
            </a:r>
          </a:p>
        </p:txBody>
      </p:sp>
    </p:spTree>
    <p:extLst>
      <p:ext uri="{BB962C8B-B14F-4D97-AF65-F5344CB8AC3E}">
        <p14:creationId xmlns:p14="http://schemas.microsoft.com/office/powerpoint/2010/main" val="1357327958"/>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capture d’écran, Graphique, graphisme, conception&#10;&#10;Description générée automatiquement">
            <a:extLst>
              <a:ext uri="{FF2B5EF4-FFF2-40B4-BE49-F238E27FC236}">
                <a16:creationId xmlns:a16="http://schemas.microsoft.com/office/drawing/2014/main" id="{5CD3964C-4D8E-270D-54E6-5FF89D9E3306}"/>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378" y="212"/>
            <a:ext cx="9143244" cy="5143075"/>
          </a:xfrm>
          <a:prstGeom prst="rect">
            <a:avLst/>
          </a:prstGeom>
        </p:spPr>
      </p:pic>
      <p:sp>
        <p:nvSpPr>
          <p:cNvPr id="3" name="Espace réservé de la date 1">
            <a:extLst>
              <a:ext uri="{FF2B5EF4-FFF2-40B4-BE49-F238E27FC236}">
                <a16:creationId xmlns:a16="http://schemas.microsoft.com/office/drawing/2014/main" id="{47C17C5A-F2F0-CCB9-9D0E-BD4DDCDD697E}"/>
              </a:ext>
            </a:extLst>
          </p:cNvPr>
          <p:cNvSpPr>
            <a:spLocks noGrp="1"/>
          </p:cNvSpPr>
          <p:nvPr>
            <p:ph type="dt" sz="half" idx="10"/>
          </p:nvPr>
        </p:nvSpPr>
        <p:spPr>
          <a:xfrm>
            <a:off x="215153" y="4767262"/>
            <a:ext cx="1510553" cy="273844"/>
          </a:xfrm>
        </p:spPr>
        <p:txBody>
          <a:bodyPr/>
          <a:lstStyle/>
          <a:p>
            <a:fld id="{0304C159-75DC-49E0-9C9A-EE2F48706F69}" type="datetime4">
              <a:rPr lang="fr-FR" smtClean="0"/>
              <a:t>8 février 2024</a:t>
            </a:fld>
            <a:endParaRPr lang="fr-FR"/>
          </a:p>
        </p:txBody>
      </p:sp>
      <p:sp>
        <p:nvSpPr>
          <p:cNvPr id="6" name="Espace réservé du numéro de diapositive 3">
            <a:extLst>
              <a:ext uri="{FF2B5EF4-FFF2-40B4-BE49-F238E27FC236}">
                <a16:creationId xmlns:a16="http://schemas.microsoft.com/office/drawing/2014/main" id="{C802817C-6334-D292-A7C0-3B7874CB8041}"/>
              </a:ext>
            </a:extLst>
          </p:cNvPr>
          <p:cNvSpPr>
            <a:spLocks noGrp="1"/>
          </p:cNvSpPr>
          <p:nvPr>
            <p:ph type="sldNum" sz="quarter" idx="12"/>
          </p:nvPr>
        </p:nvSpPr>
        <p:spPr>
          <a:xfrm>
            <a:off x="8743319" y="4799230"/>
            <a:ext cx="383876" cy="171450"/>
          </a:xfrm>
        </p:spPr>
        <p:txBody>
          <a:bodyPr/>
          <a:lstStyle/>
          <a:p>
            <a:fld id="{DADB589F-FF01-4CF2-B7C7-7296AC883C2A}" type="slidenum">
              <a:rPr lang="fr-FR" smtClean="0"/>
              <a:t>49</a:t>
            </a:fld>
            <a:endParaRPr lang="fr-FR"/>
          </a:p>
        </p:txBody>
      </p:sp>
      <p:sp>
        <p:nvSpPr>
          <p:cNvPr id="4" name="ZoneTexte 3">
            <a:extLst>
              <a:ext uri="{FF2B5EF4-FFF2-40B4-BE49-F238E27FC236}">
                <a16:creationId xmlns:a16="http://schemas.microsoft.com/office/drawing/2014/main" id="{3D6849B5-9EF4-16FA-3757-D1172B458127}"/>
              </a:ext>
            </a:extLst>
          </p:cNvPr>
          <p:cNvSpPr txBox="1"/>
          <p:nvPr/>
        </p:nvSpPr>
        <p:spPr>
          <a:xfrm>
            <a:off x="76446" y="114160"/>
            <a:ext cx="4609854" cy="392415"/>
          </a:xfrm>
          <a:prstGeom prst="rect">
            <a:avLst/>
          </a:prstGeom>
          <a:noFill/>
        </p:spPr>
        <p:txBody>
          <a:bodyPr wrap="square" rtlCol="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fr-FR" sz="2100">
                <a:solidFill>
                  <a:schemeClr val="bg1"/>
                </a:solidFill>
                <a:highlight>
                  <a:srgbClr val="F9B000"/>
                </a:highlight>
                <a:latin typeface="Barlow Condensed ExtraBold" panose="00000906000000000000" pitchFamily="2" charset="0"/>
              </a:rPr>
              <a:t>Rappel du fonctionnement du PACTE DUTREIL</a:t>
            </a:r>
            <a:endParaRPr lang="fr-FR" sz="3000">
              <a:solidFill>
                <a:schemeClr val="bg1"/>
              </a:solidFill>
              <a:latin typeface="Barlow Condensed ExtraBold" panose="00000906000000000000" pitchFamily="2" charset="0"/>
            </a:endParaRPr>
          </a:p>
        </p:txBody>
      </p:sp>
      <p:sp>
        <p:nvSpPr>
          <p:cNvPr id="2" name="Espace réservé du contenu 5">
            <a:extLst>
              <a:ext uri="{FF2B5EF4-FFF2-40B4-BE49-F238E27FC236}">
                <a16:creationId xmlns:a16="http://schemas.microsoft.com/office/drawing/2014/main" id="{F7EF3C57-A861-AE11-70E2-1079627AEEAA}"/>
              </a:ext>
            </a:extLst>
          </p:cNvPr>
          <p:cNvSpPr txBox="1"/>
          <p:nvPr/>
        </p:nvSpPr>
        <p:spPr>
          <a:xfrm>
            <a:off x="215153" y="603943"/>
            <a:ext cx="8824369" cy="3990713"/>
          </a:xfrm>
          <a:prstGeom prst="rect">
            <a:avLst/>
          </a:prstGeom>
        </p:spPr>
        <p:txBody>
          <a:bodyPr>
            <a:normAutofit/>
          </a:bodyPr>
          <a:lstStyle>
            <a:defPPr>
              <a:defRPr lang="fr-FR"/>
            </a:defPPr>
            <a:lvl1pPr marL="171450" indent="-171450" algn="l" defTabSz="685800" rtl="0" eaLnBrk="1" latinLnBrk="0" hangingPunct="1">
              <a:lnSpc>
                <a:spcPct val="90000"/>
              </a:lnSpc>
              <a:spcBef>
                <a:spcPts val="750"/>
              </a:spcBef>
              <a:buFont typeface="Arial"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9pPr>
          </a:lstStyle>
          <a:p>
            <a:pPr marL="0" indent="0">
              <a:lnSpc>
                <a:spcPct val="130000"/>
              </a:lnSpc>
              <a:spcAft>
                <a:spcPts val="1350"/>
              </a:spcAft>
              <a:buClr>
                <a:srgbClr val="9E2529"/>
              </a:buClr>
              <a:buNone/>
            </a:pPr>
            <a:r>
              <a:rPr lang="fr-FR" sz="1800" b="1">
                <a:solidFill>
                  <a:srgbClr val="2F2483"/>
                </a:solidFill>
                <a:latin typeface="Barlow" panose="00000500000000000000" pitchFamily="2" charset="0"/>
                <a:sym typeface="Wingdings" panose="05000000000000000000" pitchFamily="2" charset="2"/>
              </a:rPr>
              <a:t> </a:t>
            </a:r>
            <a:r>
              <a:rPr lang="fr-FR" sz="1575" b="1">
                <a:solidFill>
                  <a:srgbClr val="2F2483"/>
                </a:solidFill>
                <a:latin typeface="Barlow" panose="00000500000000000000" pitchFamily="2" charset="0"/>
                <a:ea typeface="Verdana" panose="020B0604030504040204" pitchFamily="34" charset="0"/>
                <a:cs typeface="Verdana" panose="020B0604030504040204" pitchFamily="34" charset="0"/>
              </a:rPr>
              <a:t>Fonctionnement du Pacte Dutreil</a:t>
            </a:r>
          </a:p>
          <a:p>
            <a:pPr marL="129779" lvl="3" indent="0">
              <a:lnSpc>
                <a:spcPct val="110000"/>
              </a:lnSpc>
              <a:spcBef>
                <a:spcPct val="0"/>
              </a:spcBef>
              <a:buClr>
                <a:srgbClr val="C00000"/>
              </a:buClr>
              <a:buFont typeface="Arial" pitchFamily="34" charset="0"/>
              <a:buNone/>
            </a:pPr>
            <a:r>
              <a:rPr lang="fr-FR" sz="1500">
                <a:solidFill>
                  <a:srgbClr val="2F2483"/>
                </a:solidFill>
                <a:latin typeface="Barlow" panose="00000500000000000000" pitchFamily="2" charset="0"/>
                <a:ea typeface="Verdana" panose="020B0604030504040204" pitchFamily="34" charset="0"/>
                <a:cs typeface="Calibri" panose="020F0502020204030204" pitchFamily="34" charset="0"/>
              </a:rPr>
              <a:t>La signature d’un engagement collectif de conservation, appelé «</a:t>
            </a:r>
            <a:r>
              <a:rPr lang="fr-FR" sz="1500" b="1">
                <a:solidFill>
                  <a:srgbClr val="2F2483"/>
                </a:solidFill>
                <a:latin typeface="Barlow" panose="00000500000000000000" pitchFamily="2" charset="0"/>
                <a:ea typeface="Verdana" panose="020B0604030504040204" pitchFamily="34" charset="0"/>
                <a:cs typeface="Calibri" panose="020F0502020204030204" pitchFamily="34" charset="0"/>
              </a:rPr>
              <a:t> Pacte Dutreil</a:t>
            </a:r>
            <a:r>
              <a:rPr lang="fr-FR" sz="1500">
                <a:solidFill>
                  <a:srgbClr val="2F2483"/>
                </a:solidFill>
                <a:latin typeface="Barlow" panose="00000500000000000000" pitchFamily="2" charset="0"/>
                <a:ea typeface="Verdana" panose="020B0604030504040204" pitchFamily="34" charset="0"/>
                <a:cs typeface="Calibri" panose="020F0502020204030204" pitchFamily="34" charset="0"/>
              </a:rPr>
              <a:t> » permet :</a:t>
            </a:r>
          </a:p>
          <a:p>
            <a:pPr marL="136921" lvl="3">
              <a:lnSpc>
                <a:spcPct val="110000"/>
              </a:lnSpc>
              <a:spcBef>
                <a:spcPct val="0"/>
              </a:spcBef>
              <a:buClr>
                <a:srgbClr val="C00000"/>
              </a:buClr>
            </a:pPr>
            <a:endParaRPr lang="fr-FR" sz="1500" b="1">
              <a:solidFill>
                <a:srgbClr val="2F2483"/>
              </a:solidFill>
              <a:latin typeface="Barlow" panose="00000500000000000000" pitchFamily="2" charset="0"/>
              <a:ea typeface="Verdana" panose="020B0604030504040204" pitchFamily="34" charset="0"/>
              <a:cs typeface="Calibri" panose="020F0502020204030204" pitchFamily="34" charset="0"/>
            </a:endParaRPr>
          </a:p>
          <a:p>
            <a:pPr marL="136921" lvl="3" indent="0">
              <a:lnSpc>
                <a:spcPct val="110000"/>
              </a:lnSpc>
              <a:spcBef>
                <a:spcPct val="0"/>
              </a:spcBef>
              <a:buClr>
                <a:schemeClr val="tx1">
                  <a:lumMod val="75000"/>
                  <a:lumOff val="25000"/>
                </a:schemeClr>
              </a:buClr>
              <a:buNone/>
            </a:pPr>
            <a:r>
              <a:rPr lang="fr-FR" sz="1500" b="0" i="0">
                <a:solidFill>
                  <a:srgbClr val="2F2483"/>
                </a:solidFill>
                <a:effectLst/>
                <a:latin typeface="Barlow" panose="00000500000000000000" pitchFamily="2" charset="0"/>
                <a:sym typeface="Wingdings" panose="05000000000000000000" pitchFamily="2" charset="2"/>
              </a:rPr>
              <a:t> </a:t>
            </a:r>
            <a:r>
              <a:rPr lang="fr-FR" sz="1500" b="1">
                <a:solidFill>
                  <a:srgbClr val="2F2483"/>
                </a:solidFill>
                <a:latin typeface="Barlow" panose="00000500000000000000" pitchFamily="2" charset="0"/>
                <a:ea typeface="Verdana" panose="020B0604030504040204" pitchFamily="34" charset="0"/>
                <a:cs typeface="Calibri" panose="020F0502020204030204" pitchFamily="34" charset="0"/>
              </a:rPr>
              <a:t>d’exonérer de droits de mutation à titre gratuit 75 % de la valeur des titres transmis</a:t>
            </a:r>
            <a:r>
              <a:rPr lang="fr-FR" sz="1500">
                <a:solidFill>
                  <a:srgbClr val="2F2483"/>
                </a:solidFill>
                <a:latin typeface="Barlow" panose="00000500000000000000" pitchFamily="2" charset="0"/>
                <a:ea typeface="Verdana" panose="020B0604030504040204" pitchFamily="34" charset="0"/>
                <a:cs typeface="Calibri" panose="020F0502020204030204" pitchFamily="34" charset="0"/>
              </a:rPr>
              <a:t>, par voie de donation ou de succession, objet de l’engagement ;</a:t>
            </a:r>
          </a:p>
          <a:p>
            <a:pPr marL="258365" lvl="3" indent="-257175">
              <a:lnSpc>
                <a:spcPct val="110000"/>
              </a:lnSpc>
              <a:spcBef>
                <a:spcPct val="0"/>
              </a:spcBef>
              <a:buClr>
                <a:schemeClr val="tx1">
                  <a:lumMod val="75000"/>
                  <a:lumOff val="25000"/>
                </a:schemeClr>
              </a:buClr>
              <a:buFont typeface="Wingdings" panose="05000000000000000000" pitchFamily="2" charset="2"/>
              <a:buChar char="Ø"/>
            </a:pPr>
            <a:endParaRPr lang="fr-FR" sz="825">
              <a:solidFill>
                <a:srgbClr val="2F2483"/>
              </a:solidFill>
              <a:latin typeface="Barlow" panose="00000500000000000000" pitchFamily="2" charset="0"/>
              <a:ea typeface="Verdana" panose="020B0604030504040204" pitchFamily="34" charset="0"/>
              <a:cs typeface="Calibri" panose="020F0502020204030204" pitchFamily="34" charset="0"/>
            </a:endParaRPr>
          </a:p>
          <a:p>
            <a:pPr marL="136921" lvl="3" indent="0">
              <a:lnSpc>
                <a:spcPct val="110000"/>
              </a:lnSpc>
              <a:spcBef>
                <a:spcPct val="0"/>
              </a:spcBef>
              <a:buClr>
                <a:schemeClr val="tx1">
                  <a:lumMod val="75000"/>
                  <a:lumOff val="25000"/>
                </a:schemeClr>
              </a:buClr>
              <a:buNone/>
            </a:pPr>
            <a:r>
              <a:rPr lang="fr-FR" sz="1500" b="0" i="0">
                <a:solidFill>
                  <a:srgbClr val="2F2483"/>
                </a:solidFill>
                <a:effectLst/>
                <a:latin typeface="Barlow" panose="00000500000000000000" pitchFamily="2" charset="0"/>
                <a:sym typeface="Wingdings" panose="05000000000000000000" pitchFamily="2" charset="2"/>
              </a:rPr>
              <a:t> </a:t>
            </a:r>
            <a:r>
              <a:rPr lang="fr-FR" sz="1500">
                <a:solidFill>
                  <a:srgbClr val="2F2483"/>
                </a:solidFill>
                <a:latin typeface="Barlow" panose="00000500000000000000" pitchFamily="2" charset="0"/>
                <a:ea typeface="Verdana" panose="020B0604030504040204" pitchFamily="34" charset="0"/>
                <a:cs typeface="Calibri" panose="020F0502020204030204" pitchFamily="34" charset="0"/>
              </a:rPr>
              <a:t>de bénéficier </a:t>
            </a:r>
            <a:r>
              <a:rPr lang="fr-FR" sz="1500" b="1">
                <a:solidFill>
                  <a:srgbClr val="2F2483"/>
                </a:solidFill>
                <a:latin typeface="Barlow" panose="00000500000000000000" pitchFamily="2" charset="0"/>
                <a:ea typeface="Verdana" panose="020B0604030504040204" pitchFamily="34" charset="0"/>
                <a:cs typeface="Calibri" panose="020F0502020204030204" pitchFamily="34" charset="0"/>
              </a:rPr>
              <a:t>d’une réduction de 50 % des droits</a:t>
            </a:r>
            <a:r>
              <a:rPr lang="fr-FR" sz="1500">
                <a:solidFill>
                  <a:srgbClr val="2F2483"/>
                </a:solidFill>
                <a:latin typeface="Barlow" panose="00000500000000000000" pitchFamily="2" charset="0"/>
                <a:ea typeface="Verdana" panose="020B0604030504040204" pitchFamily="34" charset="0"/>
                <a:cs typeface="Calibri" panose="020F0502020204030204" pitchFamily="34" charset="0"/>
              </a:rPr>
              <a:t> dus à en cas de donation en pleine propriété des titres de la société.</a:t>
            </a:r>
          </a:p>
          <a:p>
            <a:pPr marL="1190" lvl="3" indent="0">
              <a:lnSpc>
                <a:spcPct val="110000"/>
              </a:lnSpc>
              <a:spcBef>
                <a:spcPct val="0"/>
              </a:spcBef>
              <a:buClr>
                <a:srgbClr val="C00000"/>
              </a:buClr>
              <a:buFont typeface="Arial" pitchFamily="34" charset="0"/>
              <a:buNone/>
            </a:pPr>
            <a:endParaRPr lang="fr-FR" sz="1500">
              <a:solidFill>
                <a:srgbClr val="2F2483"/>
              </a:solidFill>
              <a:latin typeface="Barlow" panose="00000500000000000000" pitchFamily="2" charset="0"/>
              <a:ea typeface="Verdana" panose="020B0604030504040204" pitchFamily="34" charset="0"/>
              <a:cs typeface="Calibri" panose="020F0502020204030204" pitchFamily="34" charset="0"/>
            </a:endParaRPr>
          </a:p>
          <a:p>
            <a:pPr marL="139304">
              <a:lnSpc>
                <a:spcPct val="110000"/>
              </a:lnSpc>
              <a:spcBef>
                <a:spcPct val="0"/>
              </a:spcBef>
              <a:buFont typeface="Wingdings" panose="05000000000000000000" pitchFamily="2" charset="2"/>
              <a:buNone/>
            </a:pPr>
            <a:r>
              <a:rPr lang="fr-FR" altLang="fr-FR" sz="1500">
                <a:solidFill>
                  <a:srgbClr val="2F2483"/>
                </a:solidFill>
                <a:latin typeface="Barlow" panose="00000500000000000000" pitchFamily="2" charset="0"/>
                <a:ea typeface="Verdana" panose="020B0604030504040204" pitchFamily="34" charset="0"/>
                <a:cs typeface="Calibri" panose="020F0502020204030204" pitchFamily="34" charset="0"/>
              </a:rPr>
              <a:t>Ce dispositif d’exonération, prévu à l’article 787 B du CGI, s’articule autour de </a:t>
            </a:r>
            <a:r>
              <a:rPr lang="fr-FR" altLang="fr-FR" sz="1500" u="sng">
                <a:solidFill>
                  <a:srgbClr val="2F2483"/>
                </a:solidFill>
                <a:latin typeface="Barlow" panose="00000500000000000000" pitchFamily="2" charset="0"/>
                <a:ea typeface="Verdana" panose="020B0604030504040204" pitchFamily="34" charset="0"/>
                <a:cs typeface="Calibri" panose="020F0502020204030204" pitchFamily="34" charset="0"/>
              </a:rPr>
              <a:t>deux engagements </a:t>
            </a:r>
            <a:r>
              <a:rPr lang="fr-FR" altLang="fr-FR" sz="1500">
                <a:solidFill>
                  <a:srgbClr val="2F2483"/>
                </a:solidFill>
                <a:latin typeface="Barlow" panose="00000500000000000000" pitchFamily="2" charset="0"/>
                <a:ea typeface="Verdana" panose="020B0604030504040204" pitchFamily="34" charset="0"/>
                <a:cs typeface="Calibri" panose="020F0502020204030204" pitchFamily="34" charset="0"/>
              </a:rPr>
              <a:t>:</a:t>
            </a:r>
          </a:p>
          <a:p>
            <a:pPr marL="139304">
              <a:lnSpc>
                <a:spcPct val="110000"/>
              </a:lnSpc>
              <a:spcBef>
                <a:spcPct val="0"/>
              </a:spcBef>
              <a:buFont typeface="Wingdings" panose="05000000000000000000" pitchFamily="2" charset="2"/>
              <a:buNone/>
            </a:pPr>
            <a:endParaRPr lang="fr-FR" altLang="fr-FR" sz="1500">
              <a:solidFill>
                <a:srgbClr val="2F2483"/>
              </a:solidFill>
              <a:latin typeface="Barlow" panose="00000500000000000000" pitchFamily="2" charset="0"/>
              <a:ea typeface="Verdana" panose="020B0604030504040204" pitchFamily="34" charset="0"/>
              <a:cs typeface="Calibri" panose="020F0502020204030204" pitchFamily="34" charset="0"/>
            </a:endParaRPr>
          </a:p>
          <a:p>
            <a:pPr marL="531019">
              <a:lnSpc>
                <a:spcPct val="110000"/>
              </a:lnSpc>
              <a:spcBef>
                <a:spcPct val="0"/>
              </a:spcBef>
              <a:buFont typeface="Arial" pitchFamily="34" charset="0"/>
              <a:buNone/>
            </a:pPr>
            <a:r>
              <a:rPr lang="fr-FR" altLang="fr-FR" sz="1500">
                <a:solidFill>
                  <a:srgbClr val="2F2483"/>
                </a:solidFill>
                <a:latin typeface="Barlow" panose="00000500000000000000" pitchFamily="2" charset="0"/>
                <a:ea typeface="Verdana" panose="020B0604030504040204" pitchFamily="34" charset="0"/>
                <a:cs typeface="Calibri" panose="020F0502020204030204" pitchFamily="34" charset="0"/>
              </a:rPr>
              <a:t>– un engagement collectif de conservation de 2 ans minimum par le donateur </a:t>
            </a:r>
          </a:p>
          <a:p>
            <a:pPr marL="531019">
              <a:lnSpc>
                <a:spcPct val="110000"/>
              </a:lnSpc>
              <a:spcBef>
                <a:spcPct val="0"/>
              </a:spcBef>
              <a:buFont typeface="Arial" pitchFamily="34" charset="0"/>
              <a:buNone/>
            </a:pPr>
            <a:endParaRPr lang="fr-FR" altLang="fr-FR" sz="825">
              <a:solidFill>
                <a:srgbClr val="2F2483"/>
              </a:solidFill>
              <a:latin typeface="Barlow" panose="00000500000000000000" pitchFamily="2" charset="0"/>
              <a:ea typeface="Verdana" panose="020B0604030504040204" pitchFamily="34" charset="0"/>
              <a:cs typeface="Calibri" panose="020F0502020204030204" pitchFamily="34" charset="0"/>
            </a:endParaRPr>
          </a:p>
          <a:p>
            <a:pPr marL="531019">
              <a:lnSpc>
                <a:spcPct val="110000"/>
              </a:lnSpc>
              <a:spcBef>
                <a:spcPct val="0"/>
              </a:spcBef>
              <a:buFont typeface="Arial" pitchFamily="34" charset="0"/>
              <a:buNone/>
            </a:pPr>
            <a:r>
              <a:rPr lang="fr-FR" altLang="fr-FR" sz="1500">
                <a:solidFill>
                  <a:srgbClr val="2F2483"/>
                </a:solidFill>
                <a:latin typeface="Barlow" panose="00000500000000000000" pitchFamily="2" charset="0"/>
                <a:ea typeface="Verdana" panose="020B0604030504040204" pitchFamily="34" charset="0"/>
                <a:cs typeface="Calibri" panose="020F0502020204030204" pitchFamily="34" charset="0"/>
              </a:rPr>
              <a:t>– un engagement individuel de conservation de 4 ans par le bénéficiaire</a:t>
            </a:r>
            <a:endParaRPr lang="fr-FR" sz="1500">
              <a:solidFill>
                <a:srgbClr val="2F2483"/>
              </a:solidFill>
              <a:latin typeface="Barlow" panose="00000500000000000000" pitchFamily="2" charset="0"/>
              <a:cs typeface="Calibri" panose="020F0502020204030204" pitchFamily="34" charset="0"/>
            </a:endParaRPr>
          </a:p>
          <a:p>
            <a:endParaRPr lang="fr-FR">
              <a:solidFill>
                <a:srgbClr val="2F2483"/>
              </a:solidFill>
              <a:latin typeface="Barlow" panose="00000500000000000000" pitchFamily="2" charset="0"/>
            </a:endParaRPr>
          </a:p>
        </p:txBody>
      </p:sp>
    </p:spTree>
    <p:extLst>
      <p:ext uri="{BB962C8B-B14F-4D97-AF65-F5344CB8AC3E}">
        <p14:creationId xmlns:p14="http://schemas.microsoft.com/office/powerpoint/2010/main" val="360785595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27CD34E-341D-FB4A-78B2-C45D5CEBEA70}"/>
              </a:ext>
            </a:extLst>
          </p:cNvPr>
          <p:cNvSpPr>
            <a:spLocks noGrp="1"/>
          </p:cNvSpPr>
          <p:nvPr>
            <p:ph type="title"/>
          </p:nvPr>
        </p:nvSpPr>
        <p:spPr>
          <a:xfrm>
            <a:off x="435630" y="419167"/>
            <a:ext cx="7886700" cy="375424"/>
          </a:xfrm>
        </p:spPr>
        <p:txBody>
          <a:bodyPr/>
          <a:lstStyle/>
          <a:p>
            <a:r>
              <a:rPr lang="fr-FR" sz="3600"/>
              <a:t>Etalement de la suppression de la CVAE</a:t>
            </a:r>
          </a:p>
        </p:txBody>
      </p:sp>
      <p:sp>
        <p:nvSpPr>
          <p:cNvPr id="3" name="Espace réservé du texte 2">
            <a:extLst>
              <a:ext uri="{FF2B5EF4-FFF2-40B4-BE49-F238E27FC236}">
                <a16:creationId xmlns:a16="http://schemas.microsoft.com/office/drawing/2014/main" id="{1BA882D6-BE3A-B02C-9966-0EAB46E81CFE}"/>
              </a:ext>
            </a:extLst>
          </p:cNvPr>
          <p:cNvSpPr>
            <a:spLocks noGrp="1"/>
          </p:cNvSpPr>
          <p:nvPr>
            <p:ph type="body" idx="1"/>
          </p:nvPr>
        </p:nvSpPr>
        <p:spPr>
          <a:xfrm>
            <a:off x="435630" y="2194398"/>
            <a:ext cx="7886700" cy="2923877"/>
          </a:xfrm>
        </p:spPr>
        <p:txBody>
          <a:bodyPr/>
          <a:lstStyle/>
          <a:p>
            <a:pPr marL="285750" indent="-285750">
              <a:buClr>
                <a:schemeClr val="bg1"/>
              </a:buClr>
              <a:buSzPct val="60000"/>
              <a:buFont typeface="Franklin Gothic Book" panose="020B0503020102020204" pitchFamily="34" charset="0"/>
              <a:buChar char="►"/>
            </a:pPr>
            <a:r>
              <a:rPr lang="fr-FR">
                <a:solidFill>
                  <a:schemeClr val="tx1"/>
                </a:solidFill>
              </a:rPr>
              <a:t>L’article 79 prévoit une suppression étalée sur quatre années jusqu’en 2027 :</a:t>
            </a:r>
          </a:p>
          <a:p>
            <a:pPr marL="447675" indent="-195263">
              <a:lnSpc>
                <a:spcPct val="100000"/>
              </a:lnSpc>
              <a:buClr>
                <a:srgbClr val="00B0F0"/>
              </a:buClr>
              <a:buSzTx/>
              <a:buFont typeface="Franklin Gothic Book" panose="020B0503020102020204" pitchFamily="34" charset="0"/>
              <a:buChar char="&gt;"/>
            </a:pPr>
            <a:r>
              <a:rPr lang="fr-FR" sz="1800">
                <a:solidFill>
                  <a:prstClr val="black"/>
                </a:solidFill>
              </a:rPr>
              <a:t>Taux maximum d’imposition abaissé à </a:t>
            </a:r>
            <a:r>
              <a:rPr lang="fr-FR" sz="1800">
                <a:solidFill>
                  <a:srgbClr val="00B0F0"/>
                </a:solidFill>
              </a:rPr>
              <a:t>0,28 %</a:t>
            </a:r>
            <a:r>
              <a:rPr lang="fr-FR" sz="1800">
                <a:solidFill>
                  <a:prstClr val="black"/>
                </a:solidFill>
              </a:rPr>
              <a:t> en 2024, </a:t>
            </a:r>
            <a:r>
              <a:rPr lang="fr-FR" sz="1800">
                <a:solidFill>
                  <a:srgbClr val="00B0F0"/>
                </a:solidFill>
              </a:rPr>
              <a:t>0,19 %</a:t>
            </a:r>
            <a:r>
              <a:rPr lang="fr-FR" sz="1800">
                <a:solidFill>
                  <a:prstClr val="black"/>
                </a:solidFill>
              </a:rPr>
              <a:t> en 2025, </a:t>
            </a:r>
            <a:r>
              <a:rPr lang="fr-FR" sz="1800">
                <a:solidFill>
                  <a:srgbClr val="00B0F0"/>
                </a:solidFill>
              </a:rPr>
              <a:t>0,09 %</a:t>
            </a:r>
            <a:r>
              <a:rPr lang="fr-FR" sz="1800">
                <a:solidFill>
                  <a:prstClr val="black"/>
                </a:solidFill>
              </a:rPr>
              <a:t> en 2026</a:t>
            </a:r>
          </a:p>
          <a:p>
            <a:pPr marL="447675" indent="-195263">
              <a:lnSpc>
                <a:spcPct val="100000"/>
              </a:lnSpc>
              <a:buClr>
                <a:srgbClr val="00B0F0"/>
              </a:buClr>
              <a:buSzTx/>
              <a:buFont typeface="Franklin Gothic Book" panose="020B0503020102020204" pitchFamily="34" charset="0"/>
              <a:buChar char="&gt;"/>
            </a:pPr>
            <a:r>
              <a:rPr lang="fr-FR" sz="1800">
                <a:solidFill>
                  <a:prstClr val="black"/>
                </a:solidFill>
              </a:rPr>
              <a:t>Taux du plafonnement de la CET abaissé sur quatre ans</a:t>
            </a:r>
          </a:p>
          <a:p>
            <a:pPr marL="447675" indent="-195263">
              <a:lnSpc>
                <a:spcPct val="100000"/>
              </a:lnSpc>
              <a:buClr>
                <a:srgbClr val="00B0F0"/>
              </a:buClr>
              <a:buSzTx/>
              <a:buFont typeface="Franklin Gothic Book" panose="020B0503020102020204" pitchFamily="34" charset="0"/>
              <a:buChar char="&gt;"/>
            </a:pPr>
            <a:r>
              <a:rPr lang="fr-FR" sz="1800">
                <a:solidFill>
                  <a:prstClr val="black"/>
                </a:solidFill>
              </a:rPr>
              <a:t>Taux de la taxe additionnelle à la CVAE affectée à CCI France : ajusté pour garantir le maintien des ressources</a:t>
            </a:r>
            <a:endParaRPr lang="fr-FR" sz="1600">
              <a:solidFill>
                <a:prstClr val="black"/>
              </a:solidFill>
            </a:endParaRPr>
          </a:p>
          <a:p>
            <a:endParaRPr lang="fr-FR">
              <a:solidFill>
                <a:schemeClr val="tx1"/>
              </a:solidFill>
            </a:endParaRPr>
          </a:p>
          <a:p>
            <a:endParaRPr lang="fr-FR">
              <a:solidFill>
                <a:schemeClr val="tx1"/>
              </a:solidFill>
            </a:endParaRPr>
          </a:p>
        </p:txBody>
      </p:sp>
      <p:sp>
        <p:nvSpPr>
          <p:cNvPr id="5" name="Espace réservé du numéro de diapositive 4">
            <a:extLst>
              <a:ext uri="{FF2B5EF4-FFF2-40B4-BE49-F238E27FC236}">
                <a16:creationId xmlns:a16="http://schemas.microsoft.com/office/drawing/2014/main" id="{7709BD39-65E8-76BB-E9B6-74C9D92B3952}"/>
              </a:ext>
            </a:extLst>
          </p:cNvPr>
          <p:cNvSpPr>
            <a:spLocks noGrp="1"/>
          </p:cNvSpPr>
          <p:nvPr>
            <p:ph type="sldNum" sz="quarter" idx="4"/>
          </p:nvPr>
        </p:nvSpPr>
        <p:spPr/>
        <p:txBody>
          <a:bodyPr/>
          <a:lstStyle/>
          <a:p>
            <a:fld id="{BDE2D64B-104A-0D49-AC01-3995F14CC673}" type="slidenum">
              <a:rPr lang="fr-FR" smtClean="0"/>
              <a:t>5</a:t>
            </a:fld>
            <a:endParaRPr lang="fr-FR"/>
          </a:p>
        </p:txBody>
      </p:sp>
      <p:sp>
        <p:nvSpPr>
          <p:cNvPr id="6" name="ZoneTexte 5">
            <a:extLst>
              <a:ext uri="{FF2B5EF4-FFF2-40B4-BE49-F238E27FC236}">
                <a16:creationId xmlns:a16="http://schemas.microsoft.com/office/drawing/2014/main" id="{CF8D5192-8555-3B76-59A6-415C4F8070AB}"/>
              </a:ext>
            </a:extLst>
          </p:cNvPr>
          <p:cNvSpPr txBox="1"/>
          <p:nvPr/>
        </p:nvSpPr>
        <p:spPr>
          <a:xfrm>
            <a:off x="446899" y="1559409"/>
            <a:ext cx="8476596" cy="480131"/>
          </a:xfrm>
          <a:prstGeom prst="rect">
            <a:avLst/>
          </a:prstGeom>
          <a:noFill/>
          <a:ln>
            <a:solidFill>
              <a:schemeClr val="accent5"/>
            </a:solidFill>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defTabSz="914378">
              <a:lnSpc>
                <a:spcPct val="90000"/>
              </a:lnSpc>
              <a:spcBef>
                <a:spcPts val="1000"/>
              </a:spcBef>
              <a:defRPr/>
            </a:pPr>
            <a:r>
              <a:rPr lang="fr-FR" sz="1400">
                <a:solidFill>
                  <a:prstClr val="black"/>
                </a:solidFill>
                <a:latin typeface="Franklin Gothic Book" panose="020B0503020102020204" pitchFamily="34" charset="0"/>
              </a:rPr>
              <a:t>L’article 55 de la loi de finances pour 2023 avait prévu la suppression de la CVAE en deux ans, une diminution de moitié du taux d’imposition en 2023 passant de 0,75% à 0,375%, et une suppression totale en 2024. </a:t>
            </a:r>
          </a:p>
        </p:txBody>
      </p:sp>
      <p:sp>
        <p:nvSpPr>
          <p:cNvPr id="7" name="Rectangle 6">
            <a:extLst>
              <a:ext uri="{FF2B5EF4-FFF2-40B4-BE49-F238E27FC236}">
                <a16:creationId xmlns:a16="http://schemas.microsoft.com/office/drawing/2014/main" id="{E35AAE0A-275C-578C-35D4-9B10FDF34B86}"/>
              </a:ext>
            </a:extLst>
          </p:cNvPr>
          <p:cNvSpPr/>
          <p:nvPr/>
        </p:nvSpPr>
        <p:spPr>
          <a:xfrm>
            <a:off x="298881" y="1246765"/>
            <a:ext cx="1735595" cy="34542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rgbClr val="E4002C"/>
                </a:solidFill>
                <a:latin typeface="Franklin Gothic Book"/>
                <a:ea typeface="+mn-ea"/>
                <a:cs typeface="+mn-cs"/>
              </a:defRPr>
            </a:lvl1pPr>
            <a:lvl2pPr marL="457200" algn="l" defTabSz="457200" rtl="0" eaLnBrk="1" latinLnBrk="0" hangingPunct="1">
              <a:defRPr sz="1800" kern="1200">
                <a:solidFill>
                  <a:srgbClr val="E4002C"/>
                </a:solidFill>
                <a:latin typeface="Franklin Gothic Book"/>
                <a:ea typeface="+mn-ea"/>
                <a:cs typeface="+mn-cs"/>
              </a:defRPr>
            </a:lvl2pPr>
            <a:lvl3pPr marL="914400" algn="l" defTabSz="457200" rtl="0" eaLnBrk="1" latinLnBrk="0" hangingPunct="1">
              <a:defRPr sz="1800" kern="1200">
                <a:solidFill>
                  <a:srgbClr val="E4002C"/>
                </a:solidFill>
                <a:latin typeface="Franklin Gothic Book"/>
                <a:ea typeface="+mn-ea"/>
                <a:cs typeface="+mn-cs"/>
              </a:defRPr>
            </a:lvl3pPr>
            <a:lvl4pPr marL="1371600" algn="l" defTabSz="457200" rtl="0" eaLnBrk="1" latinLnBrk="0" hangingPunct="1">
              <a:defRPr sz="1800" kern="1200">
                <a:solidFill>
                  <a:srgbClr val="E4002C"/>
                </a:solidFill>
                <a:latin typeface="Franklin Gothic Book"/>
                <a:ea typeface="+mn-ea"/>
                <a:cs typeface="+mn-cs"/>
              </a:defRPr>
            </a:lvl4pPr>
            <a:lvl5pPr marL="1828800" algn="l" defTabSz="457200" rtl="0" eaLnBrk="1" latinLnBrk="0" hangingPunct="1">
              <a:defRPr sz="1800" kern="1200">
                <a:solidFill>
                  <a:srgbClr val="E4002C"/>
                </a:solidFill>
                <a:latin typeface="Franklin Gothic Book"/>
                <a:ea typeface="+mn-ea"/>
                <a:cs typeface="+mn-cs"/>
              </a:defRPr>
            </a:lvl5pPr>
            <a:lvl6pPr marL="2286000" algn="l" defTabSz="457200" rtl="0" eaLnBrk="1" latinLnBrk="0" hangingPunct="1">
              <a:defRPr sz="1800" kern="1200">
                <a:solidFill>
                  <a:srgbClr val="E4002C"/>
                </a:solidFill>
                <a:latin typeface="Franklin Gothic Book"/>
                <a:ea typeface="+mn-ea"/>
                <a:cs typeface="+mn-cs"/>
              </a:defRPr>
            </a:lvl6pPr>
            <a:lvl7pPr marL="2743200" algn="l" defTabSz="457200" rtl="0" eaLnBrk="1" latinLnBrk="0" hangingPunct="1">
              <a:defRPr sz="1800" kern="1200">
                <a:solidFill>
                  <a:srgbClr val="E4002C"/>
                </a:solidFill>
                <a:latin typeface="Franklin Gothic Book"/>
                <a:ea typeface="+mn-ea"/>
                <a:cs typeface="+mn-cs"/>
              </a:defRPr>
            </a:lvl7pPr>
            <a:lvl8pPr marL="3200400" algn="l" defTabSz="457200" rtl="0" eaLnBrk="1" latinLnBrk="0" hangingPunct="1">
              <a:defRPr sz="1800" kern="1200">
                <a:solidFill>
                  <a:srgbClr val="E4002C"/>
                </a:solidFill>
                <a:latin typeface="Franklin Gothic Book"/>
                <a:ea typeface="+mn-ea"/>
                <a:cs typeface="+mn-cs"/>
              </a:defRPr>
            </a:lvl8pPr>
            <a:lvl9pPr marL="3657600" algn="l" defTabSz="457200" rtl="0" eaLnBrk="1" latinLnBrk="0" hangingPunct="1">
              <a:defRPr sz="1800" kern="1200">
                <a:solidFill>
                  <a:srgbClr val="E4002C"/>
                </a:solidFill>
                <a:latin typeface="Franklin Gothic Book"/>
                <a:ea typeface="+mn-ea"/>
                <a:cs typeface="+mn-cs"/>
              </a:defRPr>
            </a:lvl9pPr>
          </a:lstStyle>
          <a:p>
            <a:pPr algn="ctr" defTabSz="685800"/>
            <a:r>
              <a:rPr lang="fr-FR">
                <a:solidFill>
                  <a:srgbClr val="FFFFFF"/>
                </a:solidFill>
                <a:latin typeface="Barlow Black" panose="00000A00000000000000" pitchFamily="2" charset="0"/>
              </a:rPr>
              <a:t>Pour mémoire</a:t>
            </a:r>
          </a:p>
        </p:txBody>
      </p:sp>
      <p:sp>
        <p:nvSpPr>
          <p:cNvPr id="8" name="Rectangle 7">
            <a:extLst>
              <a:ext uri="{FF2B5EF4-FFF2-40B4-BE49-F238E27FC236}">
                <a16:creationId xmlns:a16="http://schemas.microsoft.com/office/drawing/2014/main" id="{A5606566-2012-D997-2F89-FC6CD3B83A0B}"/>
              </a:ext>
            </a:extLst>
          </p:cNvPr>
          <p:cNvSpPr/>
          <p:nvPr/>
        </p:nvSpPr>
        <p:spPr>
          <a:xfrm>
            <a:off x="1606730" y="4457668"/>
            <a:ext cx="6858000" cy="502920"/>
          </a:xfrm>
          <a:prstGeom prst="rect">
            <a:avLst/>
          </a:prstGeom>
          <a:no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rgbClr val="E4002C"/>
                </a:solidFill>
                <a:latin typeface="Franklin Gothic Book"/>
                <a:ea typeface="+mn-ea"/>
                <a:cs typeface="+mn-cs"/>
              </a:defRPr>
            </a:lvl1pPr>
            <a:lvl2pPr marL="457200" algn="l" defTabSz="457200" rtl="0" eaLnBrk="1" latinLnBrk="0" hangingPunct="1">
              <a:defRPr sz="1800" kern="1200">
                <a:solidFill>
                  <a:srgbClr val="E4002C"/>
                </a:solidFill>
                <a:latin typeface="Franklin Gothic Book"/>
                <a:ea typeface="+mn-ea"/>
                <a:cs typeface="+mn-cs"/>
              </a:defRPr>
            </a:lvl2pPr>
            <a:lvl3pPr marL="914400" algn="l" defTabSz="457200" rtl="0" eaLnBrk="1" latinLnBrk="0" hangingPunct="1">
              <a:defRPr sz="1800" kern="1200">
                <a:solidFill>
                  <a:srgbClr val="E4002C"/>
                </a:solidFill>
                <a:latin typeface="Franklin Gothic Book"/>
                <a:ea typeface="+mn-ea"/>
                <a:cs typeface="+mn-cs"/>
              </a:defRPr>
            </a:lvl3pPr>
            <a:lvl4pPr marL="1371600" algn="l" defTabSz="457200" rtl="0" eaLnBrk="1" latinLnBrk="0" hangingPunct="1">
              <a:defRPr sz="1800" kern="1200">
                <a:solidFill>
                  <a:srgbClr val="E4002C"/>
                </a:solidFill>
                <a:latin typeface="Franklin Gothic Book"/>
                <a:ea typeface="+mn-ea"/>
                <a:cs typeface="+mn-cs"/>
              </a:defRPr>
            </a:lvl4pPr>
            <a:lvl5pPr marL="1828800" algn="l" defTabSz="457200" rtl="0" eaLnBrk="1" latinLnBrk="0" hangingPunct="1">
              <a:defRPr sz="1800" kern="1200">
                <a:solidFill>
                  <a:srgbClr val="E4002C"/>
                </a:solidFill>
                <a:latin typeface="Franklin Gothic Book"/>
                <a:ea typeface="+mn-ea"/>
                <a:cs typeface="+mn-cs"/>
              </a:defRPr>
            </a:lvl5pPr>
            <a:lvl6pPr marL="2286000" algn="l" defTabSz="457200" rtl="0" eaLnBrk="1" latinLnBrk="0" hangingPunct="1">
              <a:defRPr sz="1800" kern="1200">
                <a:solidFill>
                  <a:srgbClr val="E4002C"/>
                </a:solidFill>
                <a:latin typeface="Franklin Gothic Book"/>
                <a:ea typeface="+mn-ea"/>
                <a:cs typeface="+mn-cs"/>
              </a:defRPr>
            </a:lvl6pPr>
            <a:lvl7pPr marL="2743200" algn="l" defTabSz="457200" rtl="0" eaLnBrk="1" latinLnBrk="0" hangingPunct="1">
              <a:defRPr sz="1800" kern="1200">
                <a:solidFill>
                  <a:srgbClr val="E4002C"/>
                </a:solidFill>
                <a:latin typeface="Franklin Gothic Book"/>
                <a:ea typeface="+mn-ea"/>
                <a:cs typeface="+mn-cs"/>
              </a:defRPr>
            </a:lvl7pPr>
            <a:lvl8pPr marL="3200400" algn="l" defTabSz="457200" rtl="0" eaLnBrk="1" latinLnBrk="0" hangingPunct="1">
              <a:defRPr sz="1800" kern="1200">
                <a:solidFill>
                  <a:srgbClr val="E4002C"/>
                </a:solidFill>
                <a:latin typeface="Franklin Gothic Book"/>
                <a:ea typeface="+mn-ea"/>
                <a:cs typeface="+mn-cs"/>
              </a:defRPr>
            </a:lvl8pPr>
            <a:lvl9pPr marL="3657600" algn="l" defTabSz="457200" rtl="0" eaLnBrk="1" latinLnBrk="0" hangingPunct="1">
              <a:defRPr sz="1800" kern="1200">
                <a:solidFill>
                  <a:srgbClr val="E4002C"/>
                </a:solidFill>
                <a:latin typeface="Franklin Gothic Book"/>
                <a:ea typeface="+mn-ea"/>
                <a:cs typeface="+mn-cs"/>
              </a:defRPr>
            </a:lvl9pPr>
          </a:lstStyle>
          <a:p>
            <a:pPr marL="534975" defTabSz="685800">
              <a:spcAft>
                <a:spcPts val="600"/>
              </a:spcAft>
              <a:buClr>
                <a:prstClr val="white"/>
              </a:buClr>
              <a:buSzPct val="60000"/>
            </a:pPr>
            <a:r>
              <a:rPr lang="fr-FR" sz="1400">
                <a:solidFill>
                  <a:srgbClr val="000000"/>
                </a:solidFill>
                <a:latin typeface="Franklin Gothic Book" panose="020B0503020102020204" pitchFamily="34" charset="0"/>
              </a:rPr>
              <a:t>Suppression de la CVAE effective dès 2024 pour les entreprises assujetties à la cotisation minimum. </a:t>
            </a:r>
          </a:p>
        </p:txBody>
      </p:sp>
      <p:pic>
        <p:nvPicPr>
          <p:cNvPr id="9" name="Image 8">
            <a:extLst>
              <a:ext uri="{FF2B5EF4-FFF2-40B4-BE49-F238E27FC236}">
                <a16:creationId xmlns:a16="http://schemas.microsoft.com/office/drawing/2014/main" id="{55EE749E-CBA0-61E5-5954-109955DBEDE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1539176" y="4363171"/>
            <a:ext cx="691914" cy="691914"/>
          </a:xfrm>
          <a:prstGeom prst="rect">
            <a:avLst/>
          </a:prstGeom>
        </p:spPr>
      </p:pic>
      <p:pic>
        <p:nvPicPr>
          <p:cNvPr id="10" name="Image 9">
            <a:extLst>
              <a:ext uri="{FF2B5EF4-FFF2-40B4-BE49-F238E27FC236}">
                <a16:creationId xmlns:a16="http://schemas.microsoft.com/office/drawing/2014/main" id="{78D94063-C6D5-53C5-DF91-DA638A7AE842}"/>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8114291" y="-1779"/>
            <a:ext cx="967925" cy="961108"/>
          </a:xfrm>
          <a:prstGeom prst="rect">
            <a:avLst/>
          </a:prstGeom>
        </p:spPr>
      </p:pic>
    </p:spTree>
    <p:extLst>
      <p:ext uri="{BB962C8B-B14F-4D97-AF65-F5344CB8AC3E}">
        <p14:creationId xmlns:p14="http://schemas.microsoft.com/office/powerpoint/2010/main" val="2976064104"/>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capture d’écran, Graphique, graphisme, conception&#10;&#10;Description générée automatiquement">
            <a:extLst>
              <a:ext uri="{FF2B5EF4-FFF2-40B4-BE49-F238E27FC236}">
                <a16:creationId xmlns:a16="http://schemas.microsoft.com/office/drawing/2014/main" id="{5CD3964C-4D8E-270D-54E6-5FF89D9E3306}"/>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378" y="212"/>
            <a:ext cx="9143244" cy="5143075"/>
          </a:xfrm>
          <a:prstGeom prst="rect">
            <a:avLst/>
          </a:prstGeom>
        </p:spPr>
      </p:pic>
      <p:sp>
        <p:nvSpPr>
          <p:cNvPr id="3" name="Espace réservé de la date 1">
            <a:extLst>
              <a:ext uri="{FF2B5EF4-FFF2-40B4-BE49-F238E27FC236}">
                <a16:creationId xmlns:a16="http://schemas.microsoft.com/office/drawing/2014/main" id="{47C17C5A-F2F0-CCB9-9D0E-BD4DDCDD697E}"/>
              </a:ext>
            </a:extLst>
          </p:cNvPr>
          <p:cNvSpPr>
            <a:spLocks noGrp="1"/>
          </p:cNvSpPr>
          <p:nvPr>
            <p:ph type="dt" sz="half" idx="10"/>
          </p:nvPr>
        </p:nvSpPr>
        <p:spPr>
          <a:xfrm>
            <a:off x="215153" y="4767262"/>
            <a:ext cx="1510553" cy="273844"/>
          </a:xfrm>
        </p:spPr>
        <p:txBody>
          <a:bodyPr/>
          <a:lstStyle/>
          <a:p>
            <a:fld id="{0304C159-75DC-49E0-9C9A-EE2F48706F69}" type="datetime4">
              <a:rPr lang="fr-FR" smtClean="0"/>
              <a:t>8 février 2024</a:t>
            </a:fld>
            <a:endParaRPr lang="fr-FR"/>
          </a:p>
        </p:txBody>
      </p:sp>
      <p:sp>
        <p:nvSpPr>
          <p:cNvPr id="6" name="Espace réservé du numéro de diapositive 3">
            <a:extLst>
              <a:ext uri="{FF2B5EF4-FFF2-40B4-BE49-F238E27FC236}">
                <a16:creationId xmlns:a16="http://schemas.microsoft.com/office/drawing/2014/main" id="{C802817C-6334-D292-A7C0-3B7874CB8041}"/>
              </a:ext>
            </a:extLst>
          </p:cNvPr>
          <p:cNvSpPr>
            <a:spLocks noGrp="1"/>
          </p:cNvSpPr>
          <p:nvPr>
            <p:ph type="sldNum" sz="quarter" idx="12"/>
          </p:nvPr>
        </p:nvSpPr>
        <p:spPr>
          <a:xfrm>
            <a:off x="8743319" y="4799230"/>
            <a:ext cx="383876" cy="171450"/>
          </a:xfrm>
        </p:spPr>
        <p:txBody>
          <a:bodyPr/>
          <a:lstStyle/>
          <a:p>
            <a:fld id="{DADB589F-FF01-4CF2-B7C7-7296AC883C2A}" type="slidenum">
              <a:rPr lang="fr-FR" smtClean="0"/>
              <a:t>50</a:t>
            </a:fld>
            <a:endParaRPr lang="fr-FR"/>
          </a:p>
        </p:txBody>
      </p:sp>
      <p:sp>
        <p:nvSpPr>
          <p:cNvPr id="4" name="ZoneTexte 3">
            <a:extLst>
              <a:ext uri="{FF2B5EF4-FFF2-40B4-BE49-F238E27FC236}">
                <a16:creationId xmlns:a16="http://schemas.microsoft.com/office/drawing/2014/main" id="{3D6849B5-9EF4-16FA-3757-D1172B458127}"/>
              </a:ext>
            </a:extLst>
          </p:cNvPr>
          <p:cNvSpPr txBox="1"/>
          <p:nvPr/>
        </p:nvSpPr>
        <p:spPr>
          <a:xfrm>
            <a:off x="76446" y="114160"/>
            <a:ext cx="5393626" cy="392415"/>
          </a:xfrm>
          <a:prstGeom prst="rect">
            <a:avLst/>
          </a:prstGeom>
          <a:noFill/>
        </p:spPr>
        <p:txBody>
          <a:bodyPr wrap="square" rtlCol="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fr-FR" sz="2100">
                <a:solidFill>
                  <a:schemeClr val="bg1"/>
                </a:solidFill>
                <a:highlight>
                  <a:srgbClr val="F9B000"/>
                </a:highlight>
                <a:latin typeface="Barlow Condensed ExtraBold" panose="00000906000000000000" pitchFamily="2" charset="0"/>
              </a:rPr>
              <a:t>Pacte Dutreil : mécanisme du dispositif transmission</a:t>
            </a:r>
            <a:endParaRPr lang="fr-FR" sz="3000">
              <a:solidFill>
                <a:schemeClr val="bg1"/>
              </a:solidFill>
              <a:latin typeface="Barlow Condensed ExtraBold" panose="00000906000000000000" pitchFamily="2" charset="0"/>
            </a:endParaRPr>
          </a:p>
        </p:txBody>
      </p:sp>
      <p:cxnSp>
        <p:nvCxnSpPr>
          <p:cNvPr id="22" name="Connecteur droit avec flèche 21">
            <a:extLst>
              <a:ext uri="{FF2B5EF4-FFF2-40B4-BE49-F238E27FC236}">
                <a16:creationId xmlns:a16="http://schemas.microsoft.com/office/drawing/2014/main" id="{5E0A817D-B6C2-98A1-5230-EFBB6B8B44D6}"/>
              </a:ext>
            </a:extLst>
          </p:cNvPr>
          <p:cNvCxnSpPr/>
          <p:nvPr/>
        </p:nvCxnSpPr>
        <p:spPr>
          <a:xfrm>
            <a:off x="1387978" y="1420595"/>
            <a:ext cx="639423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Connecteur droit 22">
            <a:extLst>
              <a:ext uri="{FF2B5EF4-FFF2-40B4-BE49-F238E27FC236}">
                <a16:creationId xmlns:a16="http://schemas.microsoft.com/office/drawing/2014/main" id="{5A67579B-5233-CE22-2624-0190BDC48418}"/>
              </a:ext>
            </a:extLst>
          </p:cNvPr>
          <p:cNvCxnSpPr/>
          <p:nvPr/>
        </p:nvCxnSpPr>
        <p:spPr>
          <a:xfrm flipH="1">
            <a:off x="1387978" y="1420595"/>
            <a:ext cx="0" cy="1620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ZoneTexte 23">
            <a:extLst>
              <a:ext uri="{FF2B5EF4-FFF2-40B4-BE49-F238E27FC236}">
                <a16:creationId xmlns:a16="http://schemas.microsoft.com/office/drawing/2014/main" id="{122F1C19-984B-D03B-87C9-E14EA6BC5ED3}"/>
              </a:ext>
            </a:extLst>
          </p:cNvPr>
          <p:cNvSpPr txBox="1"/>
          <p:nvPr/>
        </p:nvSpPr>
        <p:spPr>
          <a:xfrm>
            <a:off x="1017440" y="1648550"/>
            <a:ext cx="729081" cy="484748"/>
          </a:xfrm>
          <a:prstGeom prst="rect">
            <a:avLst/>
          </a:prstGeom>
          <a:noFill/>
        </p:spPr>
        <p:txBody>
          <a:bodyPr wrap="square" rtlCol="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ct val="0"/>
              </a:spcBef>
              <a:spcAft>
                <a:spcPct val="0"/>
              </a:spcAft>
              <a:buClrTx/>
              <a:buSzTx/>
              <a:buFontTx/>
              <a:buNone/>
              <a:defRPr/>
            </a:pPr>
            <a:r>
              <a:rPr kumimoji="0" lang="fr-FR" sz="900" b="1" i="0" u="none" strike="noStrike" kern="1200" cap="none" spc="0" normalizeH="0" baseline="0" noProof="0">
                <a:ln>
                  <a:noFill/>
                </a:ln>
                <a:solidFill>
                  <a:srgbClr val="2F2483"/>
                </a:solidFill>
                <a:effectLst/>
                <a:uLnTx/>
                <a:uFillTx/>
                <a:latin typeface="Barlow" panose="00000500000000000000" pitchFamily="2" charset="0"/>
                <a:cs typeface="Arial" pitchFamily="34" charset="0"/>
              </a:rPr>
              <a:t>N</a:t>
            </a:r>
          </a:p>
          <a:p>
            <a:pPr marL="0" marR="0" lvl="0" indent="0" algn="l" defTabSz="685800" rtl="0" eaLnBrk="1" fontAlgn="auto" latinLnBrk="0" hangingPunct="1">
              <a:lnSpc>
                <a:spcPct val="100000"/>
              </a:lnSpc>
              <a:spcBef>
                <a:spcPct val="0"/>
              </a:spcBef>
              <a:spcAft>
                <a:spcPct val="0"/>
              </a:spcAft>
              <a:buClrTx/>
              <a:buSzTx/>
              <a:buFontTx/>
              <a:buNone/>
              <a:defRPr/>
            </a:pPr>
            <a:r>
              <a:rPr kumimoji="0" lang="fr-FR" sz="900" b="1" i="0" u="none" strike="noStrike" kern="1200" cap="none" spc="0" normalizeH="0" baseline="0" noProof="0">
                <a:ln>
                  <a:noFill/>
                </a:ln>
                <a:solidFill>
                  <a:srgbClr val="2F2483"/>
                </a:solidFill>
                <a:effectLst/>
                <a:uLnTx/>
                <a:uFillTx/>
                <a:latin typeface="Barlow" panose="00000500000000000000" pitchFamily="2" charset="0"/>
                <a:cs typeface="Arial" pitchFamily="34" charset="0"/>
              </a:rPr>
              <a:t>Signature du Pacte</a:t>
            </a:r>
          </a:p>
        </p:txBody>
      </p:sp>
      <p:sp>
        <p:nvSpPr>
          <p:cNvPr id="25" name="ZoneTexte 24">
            <a:extLst>
              <a:ext uri="{FF2B5EF4-FFF2-40B4-BE49-F238E27FC236}">
                <a16:creationId xmlns:a16="http://schemas.microsoft.com/office/drawing/2014/main" id="{A86083E6-5132-AD7C-4226-EBCCAE9D4EFB}"/>
              </a:ext>
            </a:extLst>
          </p:cNvPr>
          <p:cNvSpPr txBox="1"/>
          <p:nvPr/>
        </p:nvSpPr>
        <p:spPr>
          <a:xfrm>
            <a:off x="7324884" y="1621079"/>
            <a:ext cx="729081" cy="207749"/>
          </a:xfrm>
          <a:prstGeom prst="rect">
            <a:avLst/>
          </a:prstGeom>
          <a:noFill/>
        </p:spPr>
        <p:txBody>
          <a:bodyPr wrap="square" rtlCol="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ct val="0"/>
              </a:spcBef>
              <a:spcAft>
                <a:spcPct val="0"/>
              </a:spcAft>
              <a:buClrTx/>
              <a:buSzTx/>
              <a:buFontTx/>
              <a:buNone/>
              <a:defRPr/>
            </a:pPr>
            <a:r>
              <a:rPr kumimoji="0" lang="fr-FR" sz="900" b="1" i="0" u="none" strike="noStrike" kern="1200" cap="none" spc="0" normalizeH="0" baseline="0" noProof="0">
                <a:ln>
                  <a:noFill/>
                </a:ln>
                <a:solidFill>
                  <a:srgbClr val="2F2483"/>
                </a:solidFill>
                <a:effectLst/>
                <a:uLnTx/>
                <a:uFillTx/>
                <a:latin typeface="Barlow" panose="00000500000000000000" pitchFamily="2" charset="0"/>
                <a:ea typeface="Verdana" panose="020B0604030504040204" pitchFamily="34" charset="0"/>
                <a:cs typeface="Verdana" panose="020B0604030504040204" pitchFamily="34" charset="0"/>
              </a:rPr>
              <a:t>N + 6</a:t>
            </a:r>
          </a:p>
        </p:txBody>
      </p:sp>
      <p:sp>
        <p:nvSpPr>
          <p:cNvPr id="26" name="Pentagone 23">
            <a:extLst>
              <a:ext uri="{FF2B5EF4-FFF2-40B4-BE49-F238E27FC236}">
                <a16:creationId xmlns:a16="http://schemas.microsoft.com/office/drawing/2014/main" id="{4B2AD56E-D297-7844-1854-407EC66F6A48}"/>
              </a:ext>
            </a:extLst>
          </p:cNvPr>
          <p:cNvSpPr/>
          <p:nvPr/>
        </p:nvSpPr>
        <p:spPr>
          <a:xfrm>
            <a:off x="3839651" y="581090"/>
            <a:ext cx="3942562" cy="621069"/>
          </a:xfrm>
          <a:prstGeom prst="homePlate">
            <a:avLst/>
          </a:prstGeom>
          <a:solidFill>
            <a:srgbClr val="0BB3CD"/>
          </a:solid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685800" rtl="0" eaLnBrk="1" latinLnBrk="0" hangingPunct="1">
              <a:defRPr sz="1350" kern="1200">
                <a:solidFill>
                  <a:srgbClr val="FFFFFF"/>
                </a:solidFill>
                <a:latin typeface="Calibri"/>
                <a:ea typeface="+mn-ea"/>
                <a:cs typeface="+mn-cs"/>
              </a:defRPr>
            </a:lvl1pPr>
            <a:lvl2pPr marL="342900" algn="l" defTabSz="685800" rtl="0" eaLnBrk="1" latinLnBrk="0" hangingPunct="1">
              <a:defRPr sz="1350" kern="1200">
                <a:solidFill>
                  <a:srgbClr val="FFFFFF"/>
                </a:solidFill>
                <a:latin typeface="Calibri"/>
                <a:ea typeface="+mn-ea"/>
                <a:cs typeface="+mn-cs"/>
              </a:defRPr>
            </a:lvl2pPr>
            <a:lvl3pPr marL="685800" algn="l" defTabSz="685800" rtl="0" eaLnBrk="1" latinLnBrk="0" hangingPunct="1">
              <a:defRPr sz="1350" kern="1200">
                <a:solidFill>
                  <a:srgbClr val="FFFFFF"/>
                </a:solidFill>
                <a:latin typeface="Calibri"/>
                <a:ea typeface="+mn-ea"/>
                <a:cs typeface="+mn-cs"/>
              </a:defRPr>
            </a:lvl3pPr>
            <a:lvl4pPr marL="1028700" algn="l" defTabSz="685800" rtl="0" eaLnBrk="1" latinLnBrk="0" hangingPunct="1">
              <a:defRPr sz="1350" kern="1200">
                <a:solidFill>
                  <a:srgbClr val="FFFFFF"/>
                </a:solidFill>
                <a:latin typeface="Calibri"/>
                <a:ea typeface="+mn-ea"/>
                <a:cs typeface="+mn-cs"/>
              </a:defRPr>
            </a:lvl4pPr>
            <a:lvl5pPr marL="1371600" algn="l" defTabSz="685800" rtl="0" eaLnBrk="1" latinLnBrk="0" hangingPunct="1">
              <a:defRPr sz="1350" kern="1200">
                <a:solidFill>
                  <a:srgbClr val="FFFFFF"/>
                </a:solidFill>
                <a:latin typeface="Calibri"/>
                <a:ea typeface="+mn-ea"/>
                <a:cs typeface="+mn-cs"/>
              </a:defRPr>
            </a:lvl5pPr>
            <a:lvl6pPr marL="1714500" algn="l" defTabSz="685800" rtl="0" eaLnBrk="1" latinLnBrk="0" hangingPunct="1">
              <a:defRPr sz="1350" kern="1200">
                <a:solidFill>
                  <a:srgbClr val="FFFFFF"/>
                </a:solidFill>
                <a:latin typeface="Calibri"/>
                <a:ea typeface="+mn-ea"/>
                <a:cs typeface="+mn-cs"/>
              </a:defRPr>
            </a:lvl6pPr>
            <a:lvl7pPr marL="2057400" algn="l" defTabSz="685800" rtl="0" eaLnBrk="1" latinLnBrk="0" hangingPunct="1">
              <a:defRPr sz="1350" kern="1200">
                <a:solidFill>
                  <a:srgbClr val="FFFFFF"/>
                </a:solidFill>
                <a:latin typeface="Calibri"/>
                <a:ea typeface="+mn-ea"/>
                <a:cs typeface="+mn-cs"/>
              </a:defRPr>
            </a:lvl7pPr>
            <a:lvl8pPr marL="2400300" algn="l" defTabSz="685800" rtl="0" eaLnBrk="1" latinLnBrk="0" hangingPunct="1">
              <a:defRPr sz="1350" kern="1200">
                <a:solidFill>
                  <a:srgbClr val="FFFFFF"/>
                </a:solidFill>
                <a:latin typeface="Calibri"/>
                <a:ea typeface="+mn-ea"/>
                <a:cs typeface="+mn-cs"/>
              </a:defRPr>
            </a:lvl8pPr>
            <a:lvl9pPr marL="2743200" algn="l" defTabSz="685800" rtl="0" eaLnBrk="1" latinLnBrk="0" hangingPunct="1">
              <a:defRPr sz="1350" kern="1200">
                <a:solidFill>
                  <a:srgbClr val="FFFFFF"/>
                </a:solidFill>
                <a:latin typeface="Calibri"/>
                <a:ea typeface="+mn-ea"/>
                <a:cs typeface="+mn-cs"/>
              </a:defRPr>
            </a:lvl9pPr>
          </a:lstStyle>
          <a:p>
            <a:pPr marL="0" marR="0" lvl="0" indent="0" algn="ctr" defTabSz="685800" rtl="0" eaLnBrk="1" fontAlgn="auto" latinLnBrk="0" hangingPunct="1">
              <a:lnSpc>
                <a:spcPct val="100000"/>
              </a:lnSpc>
              <a:spcBef>
                <a:spcPct val="0"/>
              </a:spcBef>
              <a:spcAft>
                <a:spcPct val="0"/>
              </a:spcAft>
              <a:buClrTx/>
              <a:buSzTx/>
              <a:buFontTx/>
              <a:buNone/>
              <a:defRPr/>
            </a:pPr>
            <a:r>
              <a:rPr kumimoji="0" lang="fr-FR" sz="1200" b="1" i="0" u="none" strike="noStrike" kern="1200" cap="none" spc="0" normalizeH="0" baseline="0" noProof="0">
                <a:ln>
                  <a:noFill/>
                </a:ln>
                <a:solidFill>
                  <a:srgbClr val="2F2483"/>
                </a:solidFill>
                <a:effectLst/>
                <a:uLnTx/>
                <a:uFillTx/>
                <a:latin typeface="Barlow" panose="00000500000000000000" pitchFamily="2" charset="0"/>
                <a:ea typeface="Verdana" panose="020B0604030504040204" pitchFamily="34" charset="0"/>
                <a:cs typeface="Verdana" panose="020B0604030504040204" pitchFamily="34" charset="0"/>
              </a:rPr>
              <a:t>Engagement individuel de conservation</a:t>
            </a:r>
          </a:p>
        </p:txBody>
      </p:sp>
      <p:sp>
        <p:nvSpPr>
          <p:cNvPr id="27" name="Pentagone 25">
            <a:extLst>
              <a:ext uri="{FF2B5EF4-FFF2-40B4-BE49-F238E27FC236}">
                <a16:creationId xmlns:a16="http://schemas.microsoft.com/office/drawing/2014/main" id="{451AB488-AD28-A5B4-398E-D14C6732A99A}"/>
              </a:ext>
            </a:extLst>
          </p:cNvPr>
          <p:cNvSpPr/>
          <p:nvPr/>
        </p:nvSpPr>
        <p:spPr>
          <a:xfrm>
            <a:off x="1387979" y="571573"/>
            <a:ext cx="2444440" cy="621069"/>
          </a:xfrm>
          <a:prstGeom prst="homePlate">
            <a:avLst/>
          </a:prstGeom>
          <a:solidFill>
            <a:srgbClr val="B2B2B2"/>
          </a:solidFill>
          <a:ln>
            <a:solidFill>
              <a:srgbClr val="B2B2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685800" rtl="0" eaLnBrk="1" latinLnBrk="0" hangingPunct="1">
              <a:defRPr sz="1350" kern="1200">
                <a:solidFill>
                  <a:srgbClr val="FFFFFF"/>
                </a:solidFill>
                <a:latin typeface="Calibri"/>
                <a:ea typeface="+mn-ea"/>
                <a:cs typeface="+mn-cs"/>
              </a:defRPr>
            </a:lvl1pPr>
            <a:lvl2pPr marL="342900" algn="l" defTabSz="685800" rtl="0" eaLnBrk="1" latinLnBrk="0" hangingPunct="1">
              <a:defRPr sz="1350" kern="1200">
                <a:solidFill>
                  <a:srgbClr val="FFFFFF"/>
                </a:solidFill>
                <a:latin typeface="Calibri"/>
                <a:ea typeface="+mn-ea"/>
                <a:cs typeface="+mn-cs"/>
              </a:defRPr>
            </a:lvl2pPr>
            <a:lvl3pPr marL="685800" algn="l" defTabSz="685800" rtl="0" eaLnBrk="1" latinLnBrk="0" hangingPunct="1">
              <a:defRPr sz="1350" kern="1200">
                <a:solidFill>
                  <a:srgbClr val="FFFFFF"/>
                </a:solidFill>
                <a:latin typeface="Calibri"/>
                <a:ea typeface="+mn-ea"/>
                <a:cs typeface="+mn-cs"/>
              </a:defRPr>
            </a:lvl3pPr>
            <a:lvl4pPr marL="1028700" algn="l" defTabSz="685800" rtl="0" eaLnBrk="1" latinLnBrk="0" hangingPunct="1">
              <a:defRPr sz="1350" kern="1200">
                <a:solidFill>
                  <a:srgbClr val="FFFFFF"/>
                </a:solidFill>
                <a:latin typeface="Calibri"/>
                <a:ea typeface="+mn-ea"/>
                <a:cs typeface="+mn-cs"/>
              </a:defRPr>
            </a:lvl4pPr>
            <a:lvl5pPr marL="1371600" algn="l" defTabSz="685800" rtl="0" eaLnBrk="1" latinLnBrk="0" hangingPunct="1">
              <a:defRPr sz="1350" kern="1200">
                <a:solidFill>
                  <a:srgbClr val="FFFFFF"/>
                </a:solidFill>
                <a:latin typeface="Calibri"/>
                <a:ea typeface="+mn-ea"/>
                <a:cs typeface="+mn-cs"/>
              </a:defRPr>
            </a:lvl5pPr>
            <a:lvl6pPr marL="1714500" algn="l" defTabSz="685800" rtl="0" eaLnBrk="1" latinLnBrk="0" hangingPunct="1">
              <a:defRPr sz="1350" kern="1200">
                <a:solidFill>
                  <a:srgbClr val="FFFFFF"/>
                </a:solidFill>
                <a:latin typeface="Calibri"/>
                <a:ea typeface="+mn-ea"/>
                <a:cs typeface="+mn-cs"/>
              </a:defRPr>
            </a:lvl6pPr>
            <a:lvl7pPr marL="2057400" algn="l" defTabSz="685800" rtl="0" eaLnBrk="1" latinLnBrk="0" hangingPunct="1">
              <a:defRPr sz="1350" kern="1200">
                <a:solidFill>
                  <a:srgbClr val="FFFFFF"/>
                </a:solidFill>
                <a:latin typeface="Calibri"/>
                <a:ea typeface="+mn-ea"/>
                <a:cs typeface="+mn-cs"/>
              </a:defRPr>
            </a:lvl7pPr>
            <a:lvl8pPr marL="2400300" algn="l" defTabSz="685800" rtl="0" eaLnBrk="1" latinLnBrk="0" hangingPunct="1">
              <a:defRPr sz="1350" kern="1200">
                <a:solidFill>
                  <a:srgbClr val="FFFFFF"/>
                </a:solidFill>
                <a:latin typeface="Calibri"/>
                <a:ea typeface="+mn-ea"/>
                <a:cs typeface="+mn-cs"/>
              </a:defRPr>
            </a:lvl8pPr>
            <a:lvl9pPr marL="2743200" algn="l" defTabSz="685800" rtl="0" eaLnBrk="1" latinLnBrk="0" hangingPunct="1">
              <a:defRPr sz="1350" kern="1200">
                <a:solidFill>
                  <a:srgbClr val="FFFFFF"/>
                </a:solidFill>
                <a:latin typeface="Calibri"/>
                <a:ea typeface="+mn-ea"/>
                <a:cs typeface="+mn-cs"/>
              </a:defRPr>
            </a:lvl9pPr>
          </a:lstStyle>
          <a:p>
            <a:pPr marL="0" marR="0" lvl="0" indent="0" algn="ctr" defTabSz="685800" rtl="0" eaLnBrk="1" fontAlgn="auto" latinLnBrk="0" hangingPunct="1">
              <a:lnSpc>
                <a:spcPct val="100000"/>
              </a:lnSpc>
              <a:spcBef>
                <a:spcPct val="0"/>
              </a:spcBef>
              <a:spcAft>
                <a:spcPct val="0"/>
              </a:spcAft>
              <a:buClrTx/>
              <a:buSzTx/>
              <a:buFontTx/>
              <a:buNone/>
              <a:defRPr/>
            </a:pPr>
            <a:r>
              <a:rPr kumimoji="0" lang="fr-FR" sz="1200" b="1" i="0" u="none" strike="noStrike" kern="1200" cap="none" spc="0" normalizeH="0" baseline="0" noProof="0">
                <a:ln>
                  <a:noFill/>
                </a:ln>
                <a:solidFill>
                  <a:srgbClr val="2F2483"/>
                </a:solidFill>
                <a:effectLst/>
                <a:uLnTx/>
                <a:uFillTx/>
                <a:latin typeface="Barlow" panose="00000500000000000000" pitchFamily="2" charset="0"/>
                <a:ea typeface="Verdana" panose="020B0604030504040204" pitchFamily="34" charset="0"/>
                <a:cs typeface="Verdana" panose="020B0604030504040204" pitchFamily="34" charset="0"/>
              </a:rPr>
              <a:t>Engagement collectif de conservation</a:t>
            </a:r>
          </a:p>
        </p:txBody>
      </p:sp>
      <p:cxnSp>
        <p:nvCxnSpPr>
          <p:cNvPr id="28" name="Connecteur droit 27">
            <a:extLst>
              <a:ext uri="{FF2B5EF4-FFF2-40B4-BE49-F238E27FC236}">
                <a16:creationId xmlns:a16="http://schemas.microsoft.com/office/drawing/2014/main" id="{3477C2B3-DAC6-6DEC-539E-1726EBA9778B}"/>
              </a:ext>
            </a:extLst>
          </p:cNvPr>
          <p:cNvCxnSpPr/>
          <p:nvPr/>
        </p:nvCxnSpPr>
        <p:spPr>
          <a:xfrm flipH="1">
            <a:off x="2679671" y="1451000"/>
            <a:ext cx="5176" cy="4931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ZoneTexte 28">
            <a:extLst>
              <a:ext uri="{FF2B5EF4-FFF2-40B4-BE49-F238E27FC236}">
                <a16:creationId xmlns:a16="http://schemas.microsoft.com/office/drawing/2014/main" id="{80D300FD-8F03-835C-E25E-BB8CE27FE1CA}"/>
              </a:ext>
            </a:extLst>
          </p:cNvPr>
          <p:cNvSpPr txBox="1"/>
          <p:nvPr/>
        </p:nvSpPr>
        <p:spPr>
          <a:xfrm>
            <a:off x="2118459" y="1926399"/>
            <a:ext cx="1122425" cy="369332"/>
          </a:xfrm>
          <a:prstGeom prst="rect">
            <a:avLst/>
          </a:prstGeom>
          <a:noFill/>
        </p:spPr>
        <p:txBody>
          <a:bodyPr wrap="square" rtlCol="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ct val="0"/>
              </a:spcBef>
              <a:spcAft>
                <a:spcPct val="0"/>
              </a:spcAft>
              <a:buClrTx/>
              <a:buSzTx/>
              <a:buFontTx/>
              <a:buNone/>
              <a:defRPr/>
            </a:pPr>
            <a:r>
              <a:rPr kumimoji="0" lang="fr-FR" sz="1050" b="1" i="0" u="none" strike="noStrike" kern="1200" cap="none" spc="0" normalizeH="0" baseline="0" noProof="0">
                <a:ln>
                  <a:noFill/>
                </a:ln>
                <a:solidFill>
                  <a:srgbClr val="2F2483"/>
                </a:solidFill>
                <a:effectLst/>
                <a:uLnTx/>
                <a:uFillTx/>
                <a:latin typeface="Barlow" panose="00000500000000000000" pitchFamily="2" charset="0"/>
                <a:ea typeface="Verdana" panose="020B0604030504040204" pitchFamily="34" charset="0"/>
                <a:cs typeface="Verdana" panose="020B0604030504040204" pitchFamily="34" charset="0"/>
              </a:rPr>
              <a:t>T = </a:t>
            </a:r>
            <a:r>
              <a:rPr kumimoji="0" lang="fr-FR" sz="900" b="1" i="0" u="none" strike="noStrike" kern="1200" cap="none" spc="0" normalizeH="0" baseline="0" noProof="0">
                <a:ln>
                  <a:noFill/>
                </a:ln>
                <a:solidFill>
                  <a:srgbClr val="2F2483"/>
                </a:solidFill>
                <a:effectLst/>
                <a:uLnTx/>
                <a:uFillTx/>
                <a:latin typeface="Barlow" panose="00000500000000000000" pitchFamily="2" charset="0"/>
                <a:ea typeface="Verdana" panose="020B0604030504040204" pitchFamily="34" charset="0"/>
                <a:cs typeface="Verdana" panose="020B0604030504040204" pitchFamily="34" charset="0"/>
              </a:rPr>
              <a:t>Donation succession</a:t>
            </a:r>
            <a:endParaRPr kumimoji="0" lang="fr-FR" sz="1050" b="1" i="0" u="none" strike="noStrike" kern="1200" cap="none" spc="0" normalizeH="0" baseline="0" noProof="0">
              <a:ln>
                <a:noFill/>
              </a:ln>
              <a:solidFill>
                <a:srgbClr val="2F2483"/>
              </a:solidFill>
              <a:effectLst/>
              <a:uLnTx/>
              <a:uFillTx/>
              <a:latin typeface="Barlow" panose="00000500000000000000" pitchFamily="2" charset="0"/>
              <a:ea typeface="Verdana" panose="020B0604030504040204" pitchFamily="34" charset="0"/>
              <a:cs typeface="Verdana" panose="020B0604030504040204" pitchFamily="34" charset="0"/>
            </a:endParaRPr>
          </a:p>
        </p:txBody>
      </p:sp>
      <p:sp>
        <p:nvSpPr>
          <p:cNvPr id="30" name="Pentagone 32">
            <a:extLst>
              <a:ext uri="{FF2B5EF4-FFF2-40B4-BE49-F238E27FC236}">
                <a16:creationId xmlns:a16="http://schemas.microsoft.com/office/drawing/2014/main" id="{28C2B4ED-5A5D-D514-2670-12EA0887EF12}"/>
              </a:ext>
            </a:extLst>
          </p:cNvPr>
          <p:cNvSpPr/>
          <p:nvPr/>
        </p:nvSpPr>
        <p:spPr>
          <a:xfrm>
            <a:off x="2684847" y="3847894"/>
            <a:ext cx="5009754" cy="418450"/>
          </a:xfrm>
          <a:prstGeom prst="homePlate">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685800" rtl="0" eaLnBrk="1" latinLnBrk="0" hangingPunct="1">
              <a:defRPr sz="1350" kern="1200">
                <a:solidFill>
                  <a:srgbClr val="FFFFFF"/>
                </a:solidFill>
                <a:latin typeface="Calibri"/>
                <a:ea typeface="+mn-ea"/>
                <a:cs typeface="+mn-cs"/>
              </a:defRPr>
            </a:lvl1pPr>
            <a:lvl2pPr marL="342900" algn="l" defTabSz="685800" rtl="0" eaLnBrk="1" latinLnBrk="0" hangingPunct="1">
              <a:defRPr sz="1350" kern="1200">
                <a:solidFill>
                  <a:srgbClr val="FFFFFF"/>
                </a:solidFill>
                <a:latin typeface="Calibri"/>
                <a:ea typeface="+mn-ea"/>
                <a:cs typeface="+mn-cs"/>
              </a:defRPr>
            </a:lvl2pPr>
            <a:lvl3pPr marL="685800" algn="l" defTabSz="685800" rtl="0" eaLnBrk="1" latinLnBrk="0" hangingPunct="1">
              <a:defRPr sz="1350" kern="1200">
                <a:solidFill>
                  <a:srgbClr val="FFFFFF"/>
                </a:solidFill>
                <a:latin typeface="Calibri"/>
                <a:ea typeface="+mn-ea"/>
                <a:cs typeface="+mn-cs"/>
              </a:defRPr>
            </a:lvl3pPr>
            <a:lvl4pPr marL="1028700" algn="l" defTabSz="685800" rtl="0" eaLnBrk="1" latinLnBrk="0" hangingPunct="1">
              <a:defRPr sz="1350" kern="1200">
                <a:solidFill>
                  <a:srgbClr val="FFFFFF"/>
                </a:solidFill>
                <a:latin typeface="Calibri"/>
                <a:ea typeface="+mn-ea"/>
                <a:cs typeface="+mn-cs"/>
              </a:defRPr>
            </a:lvl4pPr>
            <a:lvl5pPr marL="1371600" algn="l" defTabSz="685800" rtl="0" eaLnBrk="1" latinLnBrk="0" hangingPunct="1">
              <a:defRPr sz="1350" kern="1200">
                <a:solidFill>
                  <a:srgbClr val="FFFFFF"/>
                </a:solidFill>
                <a:latin typeface="Calibri"/>
                <a:ea typeface="+mn-ea"/>
                <a:cs typeface="+mn-cs"/>
              </a:defRPr>
            </a:lvl5pPr>
            <a:lvl6pPr marL="1714500" algn="l" defTabSz="685800" rtl="0" eaLnBrk="1" latinLnBrk="0" hangingPunct="1">
              <a:defRPr sz="1350" kern="1200">
                <a:solidFill>
                  <a:srgbClr val="FFFFFF"/>
                </a:solidFill>
                <a:latin typeface="Calibri"/>
                <a:ea typeface="+mn-ea"/>
                <a:cs typeface="+mn-cs"/>
              </a:defRPr>
            </a:lvl6pPr>
            <a:lvl7pPr marL="2057400" algn="l" defTabSz="685800" rtl="0" eaLnBrk="1" latinLnBrk="0" hangingPunct="1">
              <a:defRPr sz="1350" kern="1200">
                <a:solidFill>
                  <a:srgbClr val="FFFFFF"/>
                </a:solidFill>
                <a:latin typeface="Calibri"/>
                <a:ea typeface="+mn-ea"/>
                <a:cs typeface="+mn-cs"/>
              </a:defRPr>
            </a:lvl7pPr>
            <a:lvl8pPr marL="2400300" algn="l" defTabSz="685800" rtl="0" eaLnBrk="1" latinLnBrk="0" hangingPunct="1">
              <a:defRPr sz="1350" kern="1200">
                <a:solidFill>
                  <a:srgbClr val="FFFFFF"/>
                </a:solidFill>
                <a:latin typeface="Calibri"/>
                <a:ea typeface="+mn-ea"/>
                <a:cs typeface="+mn-cs"/>
              </a:defRPr>
            </a:lvl8pPr>
            <a:lvl9pPr marL="2743200" algn="l" defTabSz="685800" rtl="0" eaLnBrk="1" latinLnBrk="0" hangingPunct="1">
              <a:defRPr sz="1350" kern="1200">
                <a:solidFill>
                  <a:srgbClr val="FFFFFF"/>
                </a:solidFill>
                <a:latin typeface="Calibri"/>
                <a:ea typeface="+mn-ea"/>
                <a:cs typeface="+mn-cs"/>
              </a:defRPr>
            </a:lvl9pPr>
          </a:lstStyle>
          <a:p>
            <a:pPr marL="0" marR="0" lvl="0" indent="0" algn="ctr" defTabSz="685800" rtl="0" eaLnBrk="1" fontAlgn="auto" latinLnBrk="0" hangingPunct="1">
              <a:lnSpc>
                <a:spcPct val="100000"/>
              </a:lnSpc>
              <a:spcBef>
                <a:spcPct val="0"/>
              </a:spcBef>
              <a:spcAft>
                <a:spcPct val="0"/>
              </a:spcAft>
              <a:buClrTx/>
              <a:buSzTx/>
              <a:buFontTx/>
              <a:buNone/>
              <a:defRPr/>
            </a:pPr>
            <a:r>
              <a:rPr kumimoji="0" lang="fr-FR" sz="1200" b="1" i="0" u="none" strike="noStrike" kern="1200" cap="none" spc="0" normalizeH="0" baseline="0" noProof="0">
                <a:ln>
                  <a:noFill/>
                </a:ln>
                <a:solidFill>
                  <a:srgbClr val="2F2483"/>
                </a:solidFill>
                <a:effectLst/>
                <a:uLnTx/>
                <a:uFillTx/>
                <a:latin typeface="Barlow" panose="00000500000000000000" pitchFamily="2" charset="0"/>
                <a:ea typeface="Verdana" panose="020B0604030504040204" pitchFamily="34" charset="0"/>
                <a:cs typeface="Verdana" panose="020B0604030504040204" pitchFamily="34" charset="0"/>
              </a:rPr>
              <a:t>Durée minimale de conservation par les bénéficiaires</a:t>
            </a:r>
          </a:p>
        </p:txBody>
      </p:sp>
      <p:sp>
        <p:nvSpPr>
          <p:cNvPr id="31" name="Pentagone 33">
            <a:extLst>
              <a:ext uri="{FF2B5EF4-FFF2-40B4-BE49-F238E27FC236}">
                <a16:creationId xmlns:a16="http://schemas.microsoft.com/office/drawing/2014/main" id="{E6E275B9-E8F0-30B4-269C-A60A2C24D2D7}"/>
              </a:ext>
            </a:extLst>
          </p:cNvPr>
          <p:cNvSpPr/>
          <p:nvPr/>
        </p:nvSpPr>
        <p:spPr>
          <a:xfrm>
            <a:off x="1315405" y="2318013"/>
            <a:ext cx="2517013" cy="642175"/>
          </a:xfrm>
          <a:prstGeom prst="homePlate">
            <a:avLst/>
          </a:prstGeom>
          <a:solidFill>
            <a:srgbClr val="B2B2B2"/>
          </a:solidFill>
          <a:ln>
            <a:solidFill>
              <a:srgbClr val="B2B2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685800" rtl="0" eaLnBrk="1" latinLnBrk="0" hangingPunct="1">
              <a:defRPr sz="1350" kern="1200">
                <a:solidFill>
                  <a:srgbClr val="FFFFFF"/>
                </a:solidFill>
                <a:latin typeface="Calibri"/>
                <a:ea typeface="+mn-ea"/>
                <a:cs typeface="+mn-cs"/>
              </a:defRPr>
            </a:lvl1pPr>
            <a:lvl2pPr marL="342900" algn="l" defTabSz="685800" rtl="0" eaLnBrk="1" latinLnBrk="0" hangingPunct="1">
              <a:defRPr sz="1350" kern="1200">
                <a:solidFill>
                  <a:srgbClr val="FFFFFF"/>
                </a:solidFill>
                <a:latin typeface="Calibri"/>
                <a:ea typeface="+mn-ea"/>
                <a:cs typeface="+mn-cs"/>
              </a:defRPr>
            </a:lvl2pPr>
            <a:lvl3pPr marL="685800" algn="l" defTabSz="685800" rtl="0" eaLnBrk="1" latinLnBrk="0" hangingPunct="1">
              <a:defRPr sz="1350" kern="1200">
                <a:solidFill>
                  <a:srgbClr val="FFFFFF"/>
                </a:solidFill>
                <a:latin typeface="Calibri"/>
                <a:ea typeface="+mn-ea"/>
                <a:cs typeface="+mn-cs"/>
              </a:defRPr>
            </a:lvl3pPr>
            <a:lvl4pPr marL="1028700" algn="l" defTabSz="685800" rtl="0" eaLnBrk="1" latinLnBrk="0" hangingPunct="1">
              <a:defRPr sz="1350" kern="1200">
                <a:solidFill>
                  <a:srgbClr val="FFFFFF"/>
                </a:solidFill>
                <a:latin typeface="Calibri"/>
                <a:ea typeface="+mn-ea"/>
                <a:cs typeface="+mn-cs"/>
              </a:defRPr>
            </a:lvl4pPr>
            <a:lvl5pPr marL="1371600" algn="l" defTabSz="685800" rtl="0" eaLnBrk="1" latinLnBrk="0" hangingPunct="1">
              <a:defRPr sz="1350" kern="1200">
                <a:solidFill>
                  <a:srgbClr val="FFFFFF"/>
                </a:solidFill>
                <a:latin typeface="Calibri"/>
                <a:ea typeface="+mn-ea"/>
                <a:cs typeface="+mn-cs"/>
              </a:defRPr>
            </a:lvl5pPr>
            <a:lvl6pPr marL="1714500" algn="l" defTabSz="685800" rtl="0" eaLnBrk="1" latinLnBrk="0" hangingPunct="1">
              <a:defRPr sz="1350" kern="1200">
                <a:solidFill>
                  <a:srgbClr val="FFFFFF"/>
                </a:solidFill>
                <a:latin typeface="Calibri"/>
                <a:ea typeface="+mn-ea"/>
                <a:cs typeface="+mn-cs"/>
              </a:defRPr>
            </a:lvl6pPr>
            <a:lvl7pPr marL="2057400" algn="l" defTabSz="685800" rtl="0" eaLnBrk="1" latinLnBrk="0" hangingPunct="1">
              <a:defRPr sz="1350" kern="1200">
                <a:solidFill>
                  <a:srgbClr val="FFFFFF"/>
                </a:solidFill>
                <a:latin typeface="Calibri"/>
                <a:ea typeface="+mn-ea"/>
                <a:cs typeface="+mn-cs"/>
              </a:defRPr>
            </a:lvl7pPr>
            <a:lvl8pPr marL="2400300" algn="l" defTabSz="685800" rtl="0" eaLnBrk="1" latinLnBrk="0" hangingPunct="1">
              <a:defRPr sz="1350" kern="1200">
                <a:solidFill>
                  <a:srgbClr val="FFFFFF"/>
                </a:solidFill>
                <a:latin typeface="Calibri"/>
                <a:ea typeface="+mn-ea"/>
                <a:cs typeface="+mn-cs"/>
              </a:defRPr>
            </a:lvl8pPr>
            <a:lvl9pPr marL="2743200" algn="l" defTabSz="685800" rtl="0" eaLnBrk="1" latinLnBrk="0" hangingPunct="1">
              <a:defRPr sz="1350" kern="1200">
                <a:solidFill>
                  <a:srgbClr val="FFFFFF"/>
                </a:solidFill>
                <a:latin typeface="Calibri"/>
                <a:ea typeface="+mn-ea"/>
                <a:cs typeface="+mn-cs"/>
              </a:defRPr>
            </a:lvl9pPr>
          </a:lstStyle>
          <a:p>
            <a:pPr marL="0" marR="0" lvl="0" indent="0" algn="ctr" defTabSz="685800" rtl="0" eaLnBrk="1" fontAlgn="auto" latinLnBrk="0" hangingPunct="1">
              <a:lnSpc>
                <a:spcPct val="100000"/>
              </a:lnSpc>
              <a:spcBef>
                <a:spcPct val="0"/>
              </a:spcBef>
              <a:spcAft>
                <a:spcPct val="0"/>
              </a:spcAft>
              <a:buClrTx/>
              <a:buSzTx/>
              <a:buFontTx/>
              <a:buNone/>
              <a:defRPr/>
            </a:pPr>
            <a:r>
              <a:rPr kumimoji="0" lang="fr-FR" sz="1050" b="0" i="0" u="none" strike="noStrike" kern="1200" cap="none" spc="0" normalizeH="0" baseline="0" noProof="0">
                <a:ln>
                  <a:noFill/>
                </a:ln>
                <a:solidFill>
                  <a:srgbClr val="2F2483"/>
                </a:solidFill>
                <a:effectLst/>
                <a:uLnTx/>
                <a:uFillTx/>
                <a:latin typeface="Barlow" panose="00000500000000000000" pitchFamily="2" charset="0"/>
                <a:ea typeface="Verdana" panose="020B0604030504040204" pitchFamily="34" charset="0"/>
                <a:cs typeface="Verdana" panose="020B0604030504040204" pitchFamily="34" charset="0"/>
              </a:rPr>
              <a:t>Fonction de direction par un signataire du pacte</a:t>
            </a:r>
          </a:p>
        </p:txBody>
      </p:sp>
      <p:sp>
        <p:nvSpPr>
          <p:cNvPr id="32" name="Pentagone 35">
            <a:extLst>
              <a:ext uri="{FF2B5EF4-FFF2-40B4-BE49-F238E27FC236}">
                <a16:creationId xmlns:a16="http://schemas.microsoft.com/office/drawing/2014/main" id="{AA99A81A-E751-BCD8-5D6B-BF85B47A6C94}"/>
              </a:ext>
            </a:extLst>
          </p:cNvPr>
          <p:cNvSpPr/>
          <p:nvPr/>
        </p:nvSpPr>
        <p:spPr>
          <a:xfrm>
            <a:off x="2679672" y="3037045"/>
            <a:ext cx="2619762" cy="709178"/>
          </a:xfrm>
          <a:prstGeom prst="homePlate">
            <a:avLst/>
          </a:prstGeom>
          <a:noFill/>
          <a:ln>
            <a:solidFill>
              <a:srgbClr val="B2B2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685800" rtl="0" eaLnBrk="1" latinLnBrk="0" hangingPunct="1">
              <a:defRPr sz="1350" kern="1200">
                <a:solidFill>
                  <a:srgbClr val="FFFFFF"/>
                </a:solidFill>
                <a:latin typeface="Calibri"/>
                <a:ea typeface="+mn-ea"/>
                <a:cs typeface="+mn-cs"/>
              </a:defRPr>
            </a:lvl1pPr>
            <a:lvl2pPr marL="342900" algn="l" defTabSz="685800" rtl="0" eaLnBrk="1" latinLnBrk="0" hangingPunct="1">
              <a:defRPr sz="1350" kern="1200">
                <a:solidFill>
                  <a:srgbClr val="FFFFFF"/>
                </a:solidFill>
                <a:latin typeface="Calibri"/>
                <a:ea typeface="+mn-ea"/>
                <a:cs typeface="+mn-cs"/>
              </a:defRPr>
            </a:lvl2pPr>
            <a:lvl3pPr marL="685800" algn="l" defTabSz="685800" rtl="0" eaLnBrk="1" latinLnBrk="0" hangingPunct="1">
              <a:defRPr sz="1350" kern="1200">
                <a:solidFill>
                  <a:srgbClr val="FFFFFF"/>
                </a:solidFill>
                <a:latin typeface="Calibri"/>
                <a:ea typeface="+mn-ea"/>
                <a:cs typeface="+mn-cs"/>
              </a:defRPr>
            </a:lvl3pPr>
            <a:lvl4pPr marL="1028700" algn="l" defTabSz="685800" rtl="0" eaLnBrk="1" latinLnBrk="0" hangingPunct="1">
              <a:defRPr sz="1350" kern="1200">
                <a:solidFill>
                  <a:srgbClr val="FFFFFF"/>
                </a:solidFill>
                <a:latin typeface="Calibri"/>
                <a:ea typeface="+mn-ea"/>
                <a:cs typeface="+mn-cs"/>
              </a:defRPr>
            </a:lvl4pPr>
            <a:lvl5pPr marL="1371600" algn="l" defTabSz="685800" rtl="0" eaLnBrk="1" latinLnBrk="0" hangingPunct="1">
              <a:defRPr sz="1350" kern="1200">
                <a:solidFill>
                  <a:srgbClr val="FFFFFF"/>
                </a:solidFill>
                <a:latin typeface="Calibri"/>
                <a:ea typeface="+mn-ea"/>
                <a:cs typeface="+mn-cs"/>
              </a:defRPr>
            </a:lvl5pPr>
            <a:lvl6pPr marL="1714500" algn="l" defTabSz="685800" rtl="0" eaLnBrk="1" latinLnBrk="0" hangingPunct="1">
              <a:defRPr sz="1350" kern="1200">
                <a:solidFill>
                  <a:srgbClr val="FFFFFF"/>
                </a:solidFill>
                <a:latin typeface="Calibri"/>
                <a:ea typeface="+mn-ea"/>
                <a:cs typeface="+mn-cs"/>
              </a:defRPr>
            </a:lvl6pPr>
            <a:lvl7pPr marL="2057400" algn="l" defTabSz="685800" rtl="0" eaLnBrk="1" latinLnBrk="0" hangingPunct="1">
              <a:defRPr sz="1350" kern="1200">
                <a:solidFill>
                  <a:srgbClr val="FFFFFF"/>
                </a:solidFill>
                <a:latin typeface="Calibri"/>
                <a:ea typeface="+mn-ea"/>
                <a:cs typeface="+mn-cs"/>
              </a:defRPr>
            </a:lvl7pPr>
            <a:lvl8pPr marL="2400300" algn="l" defTabSz="685800" rtl="0" eaLnBrk="1" latinLnBrk="0" hangingPunct="1">
              <a:defRPr sz="1350" kern="1200">
                <a:solidFill>
                  <a:srgbClr val="FFFFFF"/>
                </a:solidFill>
                <a:latin typeface="Calibri"/>
                <a:ea typeface="+mn-ea"/>
                <a:cs typeface="+mn-cs"/>
              </a:defRPr>
            </a:lvl8pPr>
            <a:lvl9pPr marL="2743200" algn="l" defTabSz="685800" rtl="0" eaLnBrk="1" latinLnBrk="0" hangingPunct="1">
              <a:defRPr sz="1350" kern="1200">
                <a:solidFill>
                  <a:srgbClr val="FFFFFF"/>
                </a:solidFill>
                <a:latin typeface="Calibri"/>
                <a:ea typeface="+mn-ea"/>
                <a:cs typeface="+mn-cs"/>
              </a:defRPr>
            </a:lvl9pPr>
          </a:lstStyle>
          <a:p>
            <a:pPr marL="0" marR="0" lvl="0" indent="0" algn="ctr" defTabSz="685800" rtl="0" eaLnBrk="1" fontAlgn="auto" latinLnBrk="0" hangingPunct="1">
              <a:lnSpc>
                <a:spcPct val="100000"/>
              </a:lnSpc>
              <a:spcBef>
                <a:spcPct val="0"/>
              </a:spcBef>
              <a:spcAft>
                <a:spcPct val="0"/>
              </a:spcAft>
              <a:buClrTx/>
              <a:buSzTx/>
              <a:buFontTx/>
              <a:buNone/>
              <a:defRPr/>
            </a:pPr>
            <a:r>
              <a:rPr kumimoji="0" lang="fr-FR" sz="1050" b="0" i="0" u="none" strike="noStrike" kern="1200" cap="none" spc="0" normalizeH="0" baseline="0" noProof="0">
                <a:ln>
                  <a:noFill/>
                </a:ln>
                <a:solidFill>
                  <a:srgbClr val="2F2483"/>
                </a:solidFill>
                <a:effectLst/>
                <a:uLnTx/>
                <a:uFillTx/>
                <a:latin typeface="Barlow" panose="00000500000000000000" pitchFamily="2" charset="0"/>
                <a:ea typeface="Verdana" panose="020B0604030504040204" pitchFamily="34" charset="0"/>
                <a:cs typeface="Verdana" panose="020B0604030504040204" pitchFamily="34" charset="0"/>
              </a:rPr>
              <a:t>Fonction de direction exercée </a:t>
            </a:r>
          </a:p>
          <a:p>
            <a:pPr marL="0" marR="0" lvl="0" indent="0" algn="ctr" defTabSz="685800" rtl="0" eaLnBrk="1" fontAlgn="auto" latinLnBrk="0" hangingPunct="1">
              <a:lnSpc>
                <a:spcPct val="100000"/>
              </a:lnSpc>
              <a:spcBef>
                <a:spcPct val="0"/>
              </a:spcBef>
              <a:spcAft>
                <a:spcPct val="0"/>
              </a:spcAft>
              <a:buClrTx/>
              <a:buSzTx/>
              <a:buFontTx/>
              <a:buNone/>
              <a:defRPr/>
            </a:pPr>
            <a:r>
              <a:rPr kumimoji="0" lang="fr-FR" sz="1050" b="0" i="0" u="none" strike="noStrike" kern="1200" cap="none" spc="0" normalizeH="0" baseline="0" noProof="0">
                <a:ln>
                  <a:noFill/>
                </a:ln>
                <a:solidFill>
                  <a:srgbClr val="2F2483"/>
                </a:solidFill>
                <a:effectLst/>
                <a:uLnTx/>
                <a:uFillTx/>
                <a:latin typeface="Barlow" panose="00000500000000000000" pitchFamily="2" charset="0"/>
                <a:ea typeface="Verdana" panose="020B0604030504040204" pitchFamily="34" charset="0"/>
                <a:cs typeface="Verdana" panose="020B0604030504040204" pitchFamily="34" charset="0"/>
              </a:rPr>
              <a:t>par un signataire du pacte ou bénéficiaire pendant </a:t>
            </a:r>
          </a:p>
          <a:p>
            <a:pPr marL="0" marR="0" lvl="0" indent="0" algn="ctr" defTabSz="685800" rtl="0" eaLnBrk="1" fontAlgn="auto" latinLnBrk="0" hangingPunct="1">
              <a:lnSpc>
                <a:spcPct val="100000"/>
              </a:lnSpc>
              <a:spcBef>
                <a:spcPct val="0"/>
              </a:spcBef>
              <a:spcAft>
                <a:spcPct val="0"/>
              </a:spcAft>
              <a:buClrTx/>
              <a:buSzTx/>
              <a:buFontTx/>
              <a:buNone/>
              <a:defRPr/>
            </a:pPr>
            <a:r>
              <a:rPr kumimoji="0" lang="fr-FR" sz="1050" b="1" i="0" u="none" strike="noStrike" kern="1200" cap="none" spc="0" normalizeH="0" baseline="0" noProof="0">
                <a:ln>
                  <a:noFill/>
                </a:ln>
                <a:solidFill>
                  <a:srgbClr val="2F2483"/>
                </a:solidFill>
                <a:effectLst/>
                <a:uLnTx/>
                <a:uFillTx/>
                <a:latin typeface="Barlow" panose="00000500000000000000" pitchFamily="2" charset="0"/>
                <a:ea typeface="Verdana" panose="020B0604030504040204" pitchFamily="34" charset="0"/>
                <a:cs typeface="Verdana" panose="020B0604030504040204" pitchFamily="34" charset="0"/>
              </a:rPr>
              <a:t>3 ans à compter transmission</a:t>
            </a:r>
          </a:p>
        </p:txBody>
      </p:sp>
      <p:cxnSp>
        <p:nvCxnSpPr>
          <p:cNvPr id="33" name="Connecteur droit 32">
            <a:extLst>
              <a:ext uri="{FF2B5EF4-FFF2-40B4-BE49-F238E27FC236}">
                <a16:creationId xmlns:a16="http://schemas.microsoft.com/office/drawing/2014/main" id="{B8BA4EAD-C6BC-33D5-A944-FFE361A2946B}"/>
              </a:ext>
            </a:extLst>
          </p:cNvPr>
          <p:cNvCxnSpPr/>
          <p:nvPr/>
        </p:nvCxnSpPr>
        <p:spPr>
          <a:xfrm flipH="1">
            <a:off x="5323963" y="1410466"/>
            <a:ext cx="0" cy="22852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ZoneTexte 33">
            <a:extLst>
              <a:ext uri="{FF2B5EF4-FFF2-40B4-BE49-F238E27FC236}">
                <a16:creationId xmlns:a16="http://schemas.microsoft.com/office/drawing/2014/main" id="{A517AA68-BC80-E8D4-CE95-D14B7726461C}"/>
              </a:ext>
            </a:extLst>
          </p:cNvPr>
          <p:cNvSpPr txBox="1"/>
          <p:nvPr/>
        </p:nvSpPr>
        <p:spPr>
          <a:xfrm>
            <a:off x="4959422" y="2078047"/>
            <a:ext cx="729081" cy="207749"/>
          </a:xfrm>
          <a:prstGeom prst="rect">
            <a:avLst/>
          </a:prstGeom>
          <a:solidFill>
            <a:schemeClr val="bg1"/>
          </a:solidFill>
        </p:spPr>
        <p:txBody>
          <a:bodyPr wrap="square" rtlCol="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ct val="0"/>
              </a:spcBef>
              <a:spcAft>
                <a:spcPct val="0"/>
              </a:spcAft>
              <a:buClrTx/>
              <a:buSzTx/>
              <a:buFontTx/>
              <a:buNone/>
              <a:defRPr/>
            </a:pPr>
            <a:r>
              <a:rPr kumimoji="0" lang="fr-FR" sz="900" b="1" i="0" u="none" strike="noStrike" kern="1200" cap="none" spc="0" normalizeH="0" baseline="0" noProof="0">
                <a:ln>
                  <a:noFill/>
                </a:ln>
                <a:solidFill>
                  <a:srgbClr val="2F2483"/>
                </a:solidFill>
                <a:effectLst/>
                <a:uLnTx/>
                <a:uFillTx/>
                <a:latin typeface="Barlow" panose="00000500000000000000" pitchFamily="2" charset="0"/>
                <a:ea typeface="Verdana" panose="020B0604030504040204" pitchFamily="34" charset="0"/>
                <a:cs typeface="Verdana" panose="020B0604030504040204" pitchFamily="34" charset="0"/>
              </a:rPr>
              <a:t>T + 3</a:t>
            </a:r>
          </a:p>
        </p:txBody>
      </p:sp>
      <p:sp>
        <p:nvSpPr>
          <p:cNvPr id="35" name="ZoneTexte 34">
            <a:extLst>
              <a:ext uri="{FF2B5EF4-FFF2-40B4-BE49-F238E27FC236}">
                <a16:creationId xmlns:a16="http://schemas.microsoft.com/office/drawing/2014/main" id="{A093D5EE-9A6E-45B3-EBC7-193490EE89E4}"/>
              </a:ext>
            </a:extLst>
          </p:cNvPr>
          <p:cNvSpPr txBox="1"/>
          <p:nvPr/>
        </p:nvSpPr>
        <p:spPr>
          <a:xfrm>
            <a:off x="2320306" y="1672712"/>
            <a:ext cx="729081" cy="207749"/>
          </a:xfrm>
          <a:prstGeom prst="rect">
            <a:avLst/>
          </a:prstGeom>
          <a:solidFill>
            <a:schemeClr val="bg1"/>
          </a:solidFill>
        </p:spPr>
        <p:txBody>
          <a:bodyPr wrap="square" rtlCol="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ct val="0"/>
              </a:spcBef>
              <a:spcAft>
                <a:spcPct val="0"/>
              </a:spcAft>
              <a:buClrTx/>
              <a:buSzTx/>
              <a:buFontTx/>
              <a:buNone/>
              <a:defRPr/>
            </a:pPr>
            <a:r>
              <a:rPr kumimoji="0" lang="fr-FR" sz="900" b="1" i="0" u="none" strike="noStrike" kern="1200" cap="none" spc="0" normalizeH="0" baseline="0" noProof="0">
                <a:ln>
                  <a:noFill/>
                </a:ln>
                <a:solidFill>
                  <a:srgbClr val="2F2483"/>
                </a:solidFill>
                <a:effectLst/>
                <a:uLnTx/>
                <a:uFillTx/>
                <a:latin typeface="Barlow" panose="00000500000000000000" pitchFamily="2" charset="0"/>
                <a:ea typeface="Verdana" panose="020B0604030504040204" pitchFamily="34" charset="0"/>
                <a:cs typeface="Verdana" panose="020B0604030504040204" pitchFamily="34" charset="0"/>
              </a:rPr>
              <a:t>N + 1</a:t>
            </a:r>
          </a:p>
        </p:txBody>
      </p:sp>
      <p:cxnSp>
        <p:nvCxnSpPr>
          <p:cNvPr id="36" name="Connecteur droit 35">
            <a:extLst>
              <a:ext uri="{FF2B5EF4-FFF2-40B4-BE49-F238E27FC236}">
                <a16:creationId xmlns:a16="http://schemas.microsoft.com/office/drawing/2014/main" id="{1E353A5F-4EBF-5917-F898-47987B814BF8}"/>
              </a:ext>
            </a:extLst>
          </p:cNvPr>
          <p:cNvCxnSpPr/>
          <p:nvPr/>
        </p:nvCxnSpPr>
        <p:spPr>
          <a:xfrm flipH="1">
            <a:off x="3855494" y="1428835"/>
            <a:ext cx="0" cy="307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ZoneTexte 36">
            <a:extLst>
              <a:ext uri="{FF2B5EF4-FFF2-40B4-BE49-F238E27FC236}">
                <a16:creationId xmlns:a16="http://schemas.microsoft.com/office/drawing/2014/main" id="{A471424C-0870-6A9A-239A-216A4028CE4E}"/>
              </a:ext>
            </a:extLst>
          </p:cNvPr>
          <p:cNvSpPr txBox="1"/>
          <p:nvPr/>
        </p:nvSpPr>
        <p:spPr>
          <a:xfrm>
            <a:off x="3490952" y="1661010"/>
            <a:ext cx="729081" cy="207749"/>
          </a:xfrm>
          <a:prstGeom prst="rect">
            <a:avLst/>
          </a:prstGeom>
          <a:solidFill>
            <a:schemeClr val="bg1"/>
          </a:solidFill>
        </p:spPr>
        <p:txBody>
          <a:bodyPr wrap="square" rtlCol="0">
            <a:spAutoFit/>
          </a:bodyPr>
          <a:lstStyle>
            <a:defPPr>
              <a:defRPr lang="fr-FR"/>
            </a:defPPr>
            <a:lvl1pPr marL="0" marR="0" lvl="0" indent="0" algn="ctr" defTabSz="685800" rtl="0" eaLnBrk="1" fontAlgn="auto" latinLnBrk="0" hangingPunct="1">
              <a:lnSpc>
                <a:spcPct val="100000"/>
              </a:lnSpc>
              <a:spcBef>
                <a:spcPct val="0"/>
              </a:spcBef>
              <a:spcAft>
                <a:spcPct val="0"/>
              </a:spcAft>
              <a:buClrTx/>
              <a:buSzTx/>
              <a:buFontTx/>
              <a:buNone/>
              <a:defRPr kumimoji="0" sz="900" b="1" i="0" u="none" strike="noStrike" kern="1200" cap="none" spc="0" normalizeH="0" baseline="0">
                <a:ln>
                  <a:noFill/>
                </a:ln>
                <a:solidFill>
                  <a:prstClr val="black">
                    <a:lumMod val="65000"/>
                    <a:lumOff val="35000"/>
                  </a:prstClr>
                </a:solidFill>
                <a:effectLst/>
                <a:uLnTx/>
                <a:uFillTx/>
                <a:latin typeface="Verdana" panose="020B0604030504040204" pitchFamily="34" charset="0"/>
                <a:ea typeface="Verdana" panose="020B0604030504040204" pitchFamily="34" charset="0"/>
                <a:cs typeface="Verdana" panose="020B060403050404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fr-FR" sz="900">
                <a:solidFill>
                  <a:srgbClr val="2F2483"/>
                </a:solidFill>
                <a:latin typeface="Barlow" panose="00000500000000000000" pitchFamily="2" charset="0"/>
              </a:rPr>
              <a:t>N + 2</a:t>
            </a:r>
          </a:p>
        </p:txBody>
      </p:sp>
    </p:spTree>
    <p:extLst>
      <p:ext uri="{BB962C8B-B14F-4D97-AF65-F5344CB8AC3E}">
        <p14:creationId xmlns:p14="http://schemas.microsoft.com/office/powerpoint/2010/main" val="136604207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dur="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dur="1"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p:stCondLst>
                              <p:cond delay="0"/>
                            </p:stCondLst>
                            <p:childTnLst>
                              <p:par>
                                <p:cTn id="11" presetID="1" presetClass="entr" presetSubtype="0" dur="1"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dur="1"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p:stCondLst>
                              <p:cond delay="0"/>
                            </p:stCondLst>
                            <p:childTnLst>
                              <p:par>
                                <p:cTn id="17" presetID="1" presetClass="entr" presetSubtype="0" dur="1"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p:stCondLst>
                              <p:cond delay="0"/>
                            </p:stCondLst>
                            <p:childTnLst>
                              <p:par>
                                <p:cTn id="21" presetID="1" presetClass="entr" presetSubtype="0" dur="1"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dur="1"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p:stCondLst>
                              <p:cond delay="0"/>
                            </p:stCondLst>
                            <p:childTnLst>
                              <p:par>
                                <p:cTn id="27" presetID="1" presetClass="entr" presetSubtype="0" dur="1" fill="hold" grpId="1" nodeType="click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par>
                                <p:cTn id="29" presetID="1" presetClass="entr" presetSubtype="0" dur="1"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p:stCondLst>
                              <p:cond delay="0"/>
                            </p:stCondLst>
                            <p:childTnLst>
                              <p:par>
                                <p:cTn id="33" presetID="1" presetClass="entr" presetSubtype="0" dur="1"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par>
                                <p:cTn id="35" presetID="1" presetClass="entr" presetSubtype="0" dur="1"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p:stCondLst>
                              <p:cond delay="0"/>
                            </p:stCondLst>
                            <p:childTnLst>
                              <p:par>
                                <p:cTn id="39" presetID="1" presetClass="entr" presetSubtype="0" dur="1" fill="hold" grpId="0" nodeType="click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par>
                                <p:cTn id="41" presetID="1" presetClass="entr" presetSubtype="0" dur="1" fill="hold" nodeType="with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par>
                                <p:cTn id="43" presetID="1" presetClass="entr" presetSubtype="0" dur="1" fill="hold" grpId="0" nodeType="withEffect">
                                  <p:stCondLst>
                                    <p:cond delay="0"/>
                                  </p:stCondLst>
                                  <p:childTnLst>
                                    <p:set>
                                      <p:cBhvr>
                                        <p:cTn id="44" dur="1" fill="hold">
                                          <p:stCondLst>
                                            <p:cond delay="0"/>
                                          </p:stCondLst>
                                        </p:cTn>
                                        <p:tgtEl>
                                          <p:spTgt spid="34"/>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p:stCondLst>
                              <p:cond delay="0"/>
                            </p:stCondLst>
                            <p:childTnLst>
                              <p:par>
                                <p:cTn id="47" presetID="1" presetClass="entr" presetSubtype="0" dur="1"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p:stCondLst>
                              <p:cond delay="0"/>
                            </p:stCondLst>
                            <p:childTnLst>
                              <p:par>
                                <p:cTn id="51" presetID="1" presetClass="entr" presetSubtype="0" dur="1" fill="hold" nodeType="clickEffect">
                                  <p:stCondLst>
                                    <p:cond delay="0"/>
                                  </p:stCondLst>
                                  <p:childTnLst>
                                    <p:set>
                                      <p:cBhvr>
                                        <p:cTn id="5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animBg="1"/>
      <p:bldP spid="27" grpId="0" animBg="1"/>
      <p:bldP spid="29" grpId="0"/>
      <p:bldP spid="30" grpId="0" animBg="1"/>
      <p:bldP spid="31" grpId="0" animBg="1"/>
      <p:bldP spid="32" grpId="0" animBg="1"/>
      <p:bldP spid="34" grpId="0" animBg="1"/>
      <p:bldP spid="35" grpId="0" animBg="1"/>
      <p:bldP spid="35" grpId="1" animBg="1"/>
      <p:bldP spid="37"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capture d’écran, Graphique, graphisme, conception&#10;&#10;Description générée automatiquement">
            <a:extLst>
              <a:ext uri="{FF2B5EF4-FFF2-40B4-BE49-F238E27FC236}">
                <a16:creationId xmlns:a16="http://schemas.microsoft.com/office/drawing/2014/main" id="{5CD3964C-4D8E-270D-54E6-5FF89D9E3306}"/>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378" y="212"/>
            <a:ext cx="9143244" cy="5143075"/>
          </a:xfrm>
          <a:prstGeom prst="rect">
            <a:avLst/>
          </a:prstGeom>
        </p:spPr>
      </p:pic>
      <p:sp>
        <p:nvSpPr>
          <p:cNvPr id="3" name="Espace réservé de la date 1">
            <a:extLst>
              <a:ext uri="{FF2B5EF4-FFF2-40B4-BE49-F238E27FC236}">
                <a16:creationId xmlns:a16="http://schemas.microsoft.com/office/drawing/2014/main" id="{47C17C5A-F2F0-CCB9-9D0E-BD4DDCDD697E}"/>
              </a:ext>
            </a:extLst>
          </p:cNvPr>
          <p:cNvSpPr>
            <a:spLocks noGrp="1"/>
          </p:cNvSpPr>
          <p:nvPr>
            <p:ph type="dt" sz="half" idx="10"/>
          </p:nvPr>
        </p:nvSpPr>
        <p:spPr>
          <a:xfrm>
            <a:off x="215153" y="4767262"/>
            <a:ext cx="1510553" cy="273844"/>
          </a:xfrm>
        </p:spPr>
        <p:txBody>
          <a:bodyPr/>
          <a:lstStyle/>
          <a:p>
            <a:fld id="{0304C159-75DC-49E0-9C9A-EE2F48706F69}" type="datetime4">
              <a:rPr lang="fr-FR" smtClean="0"/>
              <a:t>8 février 2024</a:t>
            </a:fld>
            <a:endParaRPr lang="fr-FR"/>
          </a:p>
        </p:txBody>
      </p:sp>
      <p:sp>
        <p:nvSpPr>
          <p:cNvPr id="6" name="Espace réservé du numéro de diapositive 3">
            <a:extLst>
              <a:ext uri="{FF2B5EF4-FFF2-40B4-BE49-F238E27FC236}">
                <a16:creationId xmlns:a16="http://schemas.microsoft.com/office/drawing/2014/main" id="{C802817C-6334-D292-A7C0-3B7874CB8041}"/>
              </a:ext>
            </a:extLst>
          </p:cNvPr>
          <p:cNvSpPr>
            <a:spLocks noGrp="1"/>
          </p:cNvSpPr>
          <p:nvPr>
            <p:ph type="sldNum" sz="quarter" idx="12"/>
          </p:nvPr>
        </p:nvSpPr>
        <p:spPr>
          <a:xfrm>
            <a:off x="8743319" y="4799230"/>
            <a:ext cx="383876" cy="171450"/>
          </a:xfrm>
        </p:spPr>
        <p:txBody>
          <a:bodyPr/>
          <a:lstStyle/>
          <a:p>
            <a:fld id="{DADB589F-FF01-4CF2-B7C7-7296AC883C2A}" type="slidenum">
              <a:rPr lang="fr-FR" smtClean="0"/>
              <a:t>51</a:t>
            </a:fld>
            <a:endParaRPr lang="fr-FR"/>
          </a:p>
        </p:txBody>
      </p:sp>
      <p:sp>
        <p:nvSpPr>
          <p:cNvPr id="4" name="ZoneTexte 3">
            <a:extLst>
              <a:ext uri="{FF2B5EF4-FFF2-40B4-BE49-F238E27FC236}">
                <a16:creationId xmlns:a16="http://schemas.microsoft.com/office/drawing/2014/main" id="{3D6849B5-9EF4-16FA-3757-D1172B458127}"/>
              </a:ext>
            </a:extLst>
          </p:cNvPr>
          <p:cNvSpPr txBox="1"/>
          <p:nvPr/>
        </p:nvSpPr>
        <p:spPr>
          <a:xfrm>
            <a:off x="76446" y="114160"/>
            <a:ext cx="5360969" cy="392415"/>
          </a:xfrm>
          <a:prstGeom prst="rect">
            <a:avLst/>
          </a:prstGeom>
          <a:noFill/>
        </p:spPr>
        <p:txBody>
          <a:bodyPr wrap="square" rtlCol="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fr-FR" sz="2100">
                <a:solidFill>
                  <a:schemeClr val="bg1"/>
                </a:solidFill>
                <a:highlight>
                  <a:srgbClr val="F9B000"/>
                </a:highlight>
                <a:latin typeface="Barlow Condensed ExtraBold" panose="00000906000000000000" pitchFamily="2" charset="0"/>
              </a:rPr>
              <a:t>Pacte Dutreil : mécanisme du dispositif transmission</a:t>
            </a:r>
          </a:p>
        </p:txBody>
      </p:sp>
      <p:cxnSp>
        <p:nvCxnSpPr>
          <p:cNvPr id="16" name="Connecteur droit avec flèche 15">
            <a:extLst>
              <a:ext uri="{FF2B5EF4-FFF2-40B4-BE49-F238E27FC236}">
                <a16:creationId xmlns:a16="http://schemas.microsoft.com/office/drawing/2014/main" id="{FD0D2C76-7053-680D-7DAB-D987BA0D24A5}"/>
              </a:ext>
            </a:extLst>
          </p:cNvPr>
          <p:cNvCxnSpPr/>
          <p:nvPr/>
        </p:nvCxnSpPr>
        <p:spPr>
          <a:xfrm>
            <a:off x="1604326" y="2077531"/>
            <a:ext cx="5950172" cy="797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Connecteur droit 16">
            <a:extLst>
              <a:ext uri="{FF2B5EF4-FFF2-40B4-BE49-F238E27FC236}">
                <a16:creationId xmlns:a16="http://schemas.microsoft.com/office/drawing/2014/main" id="{0EB45250-10EC-ABA7-D6FF-66A1ED8FFEBA}"/>
              </a:ext>
            </a:extLst>
          </p:cNvPr>
          <p:cNvCxnSpPr/>
          <p:nvPr/>
        </p:nvCxnSpPr>
        <p:spPr>
          <a:xfrm flipH="1">
            <a:off x="1604326" y="2077531"/>
            <a:ext cx="0" cy="1620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Pentagone 23">
            <a:extLst>
              <a:ext uri="{FF2B5EF4-FFF2-40B4-BE49-F238E27FC236}">
                <a16:creationId xmlns:a16="http://schemas.microsoft.com/office/drawing/2014/main" id="{D464C080-732F-605A-B6F9-40958B8DC753}"/>
              </a:ext>
            </a:extLst>
          </p:cNvPr>
          <p:cNvSpPr/>
          <p:nvPr/>
        </p:nvSpPr>
        <p:spPr>
          <a:xfrm>
            <a:off x="1589502" y="1397358"/>
            <a:ext cx="5964996" cy="621069"/>
          </a:xfrm>
          <a:prstGeom prst="homePlate">
            <a:avLst/>
          </a:prstGeom>
          <a:solidFill>
            <a:srgbClr val="0BB3CD"/>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685800" rtl="0" eaLnBrk="1" latinLnBrk="0" hangingPunct="1">
              <a:defRPr sz="1350" kern="1200">
                <a:solidFill>
                  <a:srgbClr val="FFFFFF"/>
                </a:solidFill>
                <a:latin typeface="Calibri"/>
                <a:ea typeface="+mn-ea"/>
                <a:cs typeface="+mn-cs"/>
              </a:defRPr>
            </a:lvl1pPr>
            <a:lvl2pPr marL="342900" algn="l" defTabSz="685800" rtl="0" eaLnBrk="1" latinLnBrk="0" hangingPunct="1">
              <a:defRPr sz="1350" kern="1200">
                <a:solidFill>
                  <a:srgbClr val="FFFFFF"/>
                </a:solidFill>
                <a:latin typeface="Calibri"/>
                <a:ea typeface="+mn-ea"/>
                <a:cs typeface="+mn-cs"/>
              </a:defRPr>
            </a:lvl2pPr>
            <a:lvl3pPr marL="685800" algn="l" defTabSz="685800" rtl="0" eaLnBrk="1" latinLnBrk="0" hangingPunct="1">
              <a:defRPr sz="1350" kern="1200">
                <a:solidFill>
                  <a:srgbClr val="FFFFFF"/>
                </a:solidFill>
                <a:latin typeface="Calibri"/>
                <a:ea typeface="+mn-ea"/>
                <a:cs typeface="+mn-cs"/>
              </a:defRPr>
            </a:lvl3pPr>
            <a:lvl4pPr marL="1028700" algn="l" defTabSz="685800" rtl="0" eaLnBrk="1" latinLnBrk="0" hangingPunct="1">
              <a:defRPr sz="1350" kern="1200">
                <a:solidFill>
                  <a:srgbClr val="FFFFFF"/>
                </a:solidFill>
                <a:latin typeface="Calibri"/>
                <a:ea typeface="+mn-ea"/>
                <a:cs typeface="+mn-cs"/>
              </a:defRPr>
            </a:lvl4pPr>
            <a:lvl5pPr marL="1371600" algn="l" defTabSz="685800" rtl="0" eaLnBrk="1" latinLnBrk="0" hangingPunct="1">
              <a:defRPr sz="1350" kern="1200">
                <a:solidFill>
                  <a:srgbClr val="FFFFFF"/>
                </a:solidFill>
                <a:latin typeface="Calibri"/>
                <a:ea typeface="+mn-ea"/>
                <a:cs typeface="+mn-cs"/>
              </a:defRPr>
            </a:lvl5pPr>
            <a:lvl6pPr marL="1714500" algn="l" defTabSz="685800" rtl="0" eaLnBrk="1" latinLnBrk="0" hangingPunct="1">
              <a:defRPr sz="1350" kern="1200">
                <a:solidFill>
                  <a:srgbClr val="FFFFFF"/>
                </a:solidFill>
                <a:latin typeface="Calibri"/>
                <a:ea typeface="+mn-ea"/>
                <a:cs typeface="+mn-cs"/>
              </a:defRPr>
            </a:lvl6pPr>
            <a:lvl7pPr marL="2057400" algn="l" defTabSz="685800" rtl="0" eaLnBrk="1" latinLnBrk="0" hangingPunct="1">
              <a:defRPr sz="1350" kern="1200">
                <a:solidFill>
                  <a:srgbClr val="FFFFFF"/>
                </a:solidFill>
                <a:latin typeface="Calibri"/>
                <a:ea typeface="+mn-ea"/>
                <a:cs typeface="+mn-cs"/>
              </a:defRPr>
            </a:lvl7pPr>
            <a:lvl8pPr marL="2400300" algn="l" defTabSz="685800" rtl="0" eaLnBrk="1" latinLnBrk="0" hangingPunct="1">
              <a:defRPr sz="1350" kern="1200">
                <a:solidFill>
                  <a:srgbClr val="FFFFFF"/>
                </a:solidFill>
                <a:latin typeface="Calibri"/>
                <a:ea typeface="+mn-ea"/>
                <a:cs typeface="+mn-cs"/>
              </a:defRPr>
            </a:lvl8pPr>
            <a:lvl9pPr marL="2743200" algn="l" defTabSz="685800" rtl="0" eaLnBrk="1" latinLnBrk="0" hangingPunct="1">
              <a:defRPr sz="1350" kern="1200">
                <a:solidFill>
                  <a:srgbClr val="FFFFFF"/>
                </a:solidFill>
                <a:latin typeface="Calibri"/>
                <a:ea typeface="+mn-ea"/>
                <a:cs typeface="+mn-cs"/>
              </a:defRPr>
            </a:lvl9pPr>
          </a:lstStyle>
          <a:p>
            <a:pPr marL="0" marR="0" lvl="0" indent="0" algn="ctr" defTabSz="685800" rtl="0" eaLnBrk="1" fontAlgn="auto" latinLnBrk="0" hangingPunct="1">
              <a:lnSpc>
                <a:spcPct val="100000"/>
              </a:lnSpc>
              <a:spcBef>
                <a:spcPct val="0"/>
              </a:spcBef>
              <a:spcAft>
                <a:spcPct val="0"/>
              </a:spcAft>
              <a:buClrTx/>
              <a:buSzTx/>
              <a:buFontTx/>
              <a:buNone/>
              <a:defRPr/>
            </a:pPr>
            <a:r>
              <a:rPr kumimoji="0" lang="fr-FR" sz="1200" b="1" i="0" u="none" strike="noStrike" kern="1200" cap="none" spc="0" normalizeH="0" baseline="0" noProof="0">
                <a:ln>
                  <a:noFill/>
                </a:ln>
                <a:solidFill>
                  <a:srgbClr val="2F2483"/>
                </a:solidFill>
                <a:effectLst/>
                <a:uLnTx/>
                <a:uFillTx/>
                <a:latin typeface="Barlow" panose="00000500000000000000" pitchFamily="2" charset="0"/>
                <a:ea typeface="Verdana" panose="020B0604030504040204" pitchFamily="34" charset="0"/>
                <a:cs typeface="Verdana" panose="020B0604030504040204" pitchFamily="34" charset="0"/>
              </a:rPr>
              <a:t>Engagement individuel de conservation</a:t>
            </a:r>
          </a:p>
        </p:txBody>
      </p:sp>
      <p:sp>
        <p:nvSpPr>
          <p:cNvPr id="19" name="ZoneTexte 18">
            <a:extLst>
              <a:ext uri="{FF2B5EF4-FFF2-40B4-BE49-F238E27FC236}">
                <a16:creationId xmlns:a16="http://schemas.microsoft.com/office/drawing/2014/main" id="{93A3566A-CE1E-FF3C-3DFA-D539946CF545}"/>
              </a:ext>
            </a:extLst>
          </p:cNvPr>
          <p:cNvSpPr txBox="1"/>
          <p:nvPr/>
        </p:nvSpPr>
        <p:spPr>
          <a:xfrm>
            <a:off x="941555" y="2262475"/>
            <a:ext cx="1325543" cy="346249"/>
          </a:xfrm>
          <a:prstGeom prst="rect">
            <a:avLst/>
          </a:prstGeom>
          <a:noFill/>
        </p:spPr>
        <p:txBody>
          <a:bodyPr wrap="square" rtlCol="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ct val="0"/>
              </a:spcBef>
              <a:spcAft>
                <a:spcPct val="0"/>
              </a:spcAft>
              <a:buClrTx/>
              <a:buSzTx/>
              <a:buFontTx/>
              <a:buNone/>
              <a:defRPr/>
            </a:pPr>
            <a:r>
              <a:rPr kumimoji="0" lang="fr-FR" sz="900" b="1" i="0" u="none" strike="noStrike" kern="1200" cap="none" spc="0" normalizeH="0" baseline="0" noProof="0">
                <a:ln>
                  <a:noFill/>
                </a:ln>
                <a:solidFill>
                  <a:srgbClr val="2F2483"/>
                </a:solidFill>
                <a:effectLst/>
                <a:uLnTx/>
                <a:uFillTx/>
                <a:latin typeface="Barlow" panose="00000500000000000000" pitchFamily="2" charset="0"/>
                <a:ea typeface="Verdana" panose="020B0604030504040204" pitchFamily="34" charset="0"/>
                <a:cs typeface="Verdana" panose="020B0604030504040204" pitchFamily="34" charset="0"/>
              </a:rPr>
              <a:t>N</a:t>
            </a:r>
          </a:p>
          <a:p>
            <a:pPr marL="0" marR="0" lvl="0" indent="0" algn="ctr" defTabSz="685800" rtl="0" eaLnBrk="1" fontAlgn="auto" latinLnBrk="0" hangingPunct="1">
              <a:lnSpc>
                <a:spcPct val="100000"/>
              </a:lnSpc>
              <a:spcBef>
                <a:spcPct val="0"/>
              </a:spcBef>
              <a:spcAft>
                <a:spcPct val="0"/>
              </a:spcAft>
              <a:buClrTx/>
              <a:buSzTx/>
              <a:buFontTx/>
              <a:buNone/>
              <a:defRPr/>
            </a:pPr>
            <a:r>
              <a:rPr kumimoji="0" lang="fr-FR" sz="900" b="1" i="0" u="none" strike="noStrike" kern="1200" cap="none" spc="0" normalizeH="0" baseline="0" noProof="0">
                <a:ln>
                  <a:noFill/>
                </a:ln>
                <a:solidFill>
                  <a:srgbClr val="2F2483"/>
                </a:solidFill>
                <a:effectLst/>
                <a:uLnTx/>
                <a:uFillTx/>
                <a:latin typeface="Barlow" panose="00000500000000000000" pitchFamily="2" charset="0"/>
                <a:ea typeface="Verdana" panose="020B0604030504040204" pitchFamily="34" charset="0"/>
                <a:cs typeface="Verdana" panose="020B0604030504040204" pitchFamily="34" charset="0"/>
              </a:rPr>
              <a:t>Donation des titres</a:t>
            </a:r>
          </a:p>
        </p:txBody>
      </p:sp>
      <p:sp>
        <p:nvSpPr>
          <p:cNvPr id="20" name="Pentagone 32">
            <a:extLst>
              <a:ext uri="{FF2B5EF4-FFF2-40B4-BE49-F238E27FC236}">
                <a16:creationId xmlns:a16="http://schemas.microsoft.com/office/drawing/2014/main" id="{58E58CF2-3670-E269-956B-2CE9BD009EEF}"/>
              </a:ext>
            </a:extLst>
          </p:cNvPr>
          <p:cNvSpPr/>
          <p:nvPr/>
        </p:nvSpPr>
        <p:spPr>
          <a:xfrm>
            <a:off x="1549053" y="3718270"/>
            <a:ext cx="6007448" cy="418450"/>
          </a:xfrm>
          <a:prstGeom prst="homePlate">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685800" rtl="0" eaLnBrk="1" latinLnBrk="0" hangingPunct="1">
              <a:defRPr sz="1350" kern="1200">
                <a:solidFill>
                  <a:srgbClr val="FFFFFF"/>
                </a:solidFill>
                <a:latin typeface="Calibri"/>
                <a:ea typeface="+mn-ea"/>
                <a:cs typeface="+mn-cs"/>
              </a:defRPr>
            </a:lvl1pPr>
            <a:lvl2pPr marL="342900" algn="l" defTabSz="685800" rtl="0" eaLnBrk="1" latinLnBrk="0" hangingPunct="1">
              <a:defRPr sz="1350" kern="1200">
                <a:solidFill>
                  <a:srgbClr val="FFFFFF"/>
                </a:solidFill>
                <a:latin typeface="Calibri"/>
                <a:ea typeface="+mn-ea"/>
                <a:cs typeface="+mn-cs"/>
              </a:defRPr>
            </a:lvl2pPr>
            <a:lvl3pPr marL="685800" algn="l" defTabSz="685800" rtl="0" eaLnBrk="1" latinLnBrk="0" hangingPunct="1">
              <a:defRPr sz="1350" kern="1200">
                <a:solidFill>
                  <a:srgbClr val="FFFFFF"/>
                </a:solidFill>
                <a:latin typeface="Calibri"/>
                <a:ea typeface="+mn-ea"/>
                <a:cs typeface="+mn-cs"/>
              </a:defRPr>
            </a:lvl3pPr>
            <a:lvl4pPr marL="1028700" algn="l" defTabSz="685800" rtl="0" eaLnBrk="1" latinLnBrk="0" hangingPunct="1">
              <a:defRPr sz="1350" kern="1200">
                <a:solidFill>
                  <a:srgbClr val="FFFFFF"/>
                </a:solidFill>
                <a:latin typeface="Calibri"/>
                <a:ea typeface="+mn-ea"/>
                <a:cs typeface="+mn-cs"/>
              </a:defRPr>
            </a:lvl4pPr>
            <a:lvl5pPr marL="1371600" algn="l" defTabSz="685800" rtl="0" eaLnBrk="1" latinLnBrk="0" hangingPunct="1">
              <a:defRPr sz="1350" kern="1200">
                <a:solidFill>
                  <a:srgbClr val="FFFFFF"/>
                </a:solidFill>
                <a:latin typeface="Calibri"/>
                <a:ea typeface="+mn-ea"/>
                <a:cs typeface="+mn-cs"/>
              </a:defRPr>
            </a:lvl5pPr>
            <a:lvl6pPr marL="1714500" algn="l" defTabSz="685800" rtl="0" eaLnBrk="1" latinLnBrk="0" hangingPunct="1">
              <a:defRPr sz="1350" kern="1200">
                <a:solidFill>
                  <a:srgbClr val="FFFFFF"/>
                </a:solidFill>
                <a:latin typeface="Calibri"/>
                <a:ea typeface="+mn-ea"/>
                <a:cs typeface="+mn-cs"/>
              </a:defRPr>
            </a:lvl6pPr>
            <a:lvl7pPr marL="2057400" algn="l" defTabSz="685800" rtl="0" eaLnBrk="1" latinLnBrk="0" hangingPunct="1">
              <a:defRPr sz="1350" kern="1200">
                <a:solidFill>
                  <a:srgbClr val="FFFFFF"/>
                </a:solidFill>
                <a:latin typeface="Calibri"/>
                <a:ea typeface="+mn-ea"/>
                <a:cs typeface="+mn-cs"/>
              </a:defRPr>
            </a:lvl7pPr>
            <a:lvl8pPr marL="2400300" algn="l" defTabSz="685800" rtl="0" eaLnBrk="1" latinLnBrk="0" hangingPunct="1">
              <a:defRPr sz="1350" kern="1200">
                <a:solidFill>
                  <a:srgbClr val="FFFFFF"/>
                </a:solidFill>
                <a:latin typeface="Calibri"/>
                <a:ea typeface="+mn-ea"/>
                <a:cs typeface="+mn-cs"/>
              </a:defRPr>
            </a:lvl8pPr>
            <a:lvl9pPr marL="2743200" algn="l" defTabSz="685800" rtl="0" eaLnBrk="1" latinLnBrk="0" hangingPunct="1">
              <a:defRPr sz="1350" kern="1200">
                <a:solidFill>
                  <a:srgbClr val="FFFFFF"/>
                </a:solidFill>
                <a:latin typeface="Calibri"/>
                <a:ea typeface="+mn-ea"/>
                <a:cs typeface="+mn-cs"/>
              </a:defRPr>
            </a:lvl9pPr>
          </a:lstStyle>
          <a:p>
            <a:pPr marL="0" marR="0" lvl="0" indent="0" algn="ctr" defTabSz="685800" rtl="0" eaLnBrk="1" fontAlgn="auto" latinLnBrk="0" hangingPunct="1">
              <a:lnSpc>
                <a:spcPct val="100000"/>
              </a:lnSpc>
              <a:spcBef>
                <a:spcPct val="0"/>
              </a:spcBef>
              <a:spcAft>
                <a:spcPct val="0"/>
              </a:spcAft>
              <a:buClrTx/>
              <a:buSzTx/>
              <a:buFontTx/>
              <a:buNone/>
              <a:defRPr/>
            </a:pPr>
            <a:r>
              <a:rPr kumimoji="0" lang="fr-FR" sz="1200" b="1" i="0" u="none" strike="noStrike" kern="1200" cap="none" spc="0" normalizeH="0" baseline="0" noProof="0">
                <a:ln>
                  <a:noFill/>
                </a:ln>
                <a:solidFill>
                  <a:srgbClr val="2F2483"/>
                </a:solidFill>
                <a:effectLst/>
                <a:uLnTx/>
                <a:uFillTx/>
                <a:latin typeface="Barlow" panose="00000500000000000000" pitchFamily="2" charset="0"/>
                <a:ea typeface="Verdana" panose="020B0604030504040204" pitchFamily="34" charset="0"/>
                <a:cs typeface="Verdana" panose="020B0604030504040204" pitchFamily="34" charset="0"/>
              </a:rPr>
              <a:t>Durée minimale de conservation par les bénéficiaires</a:t>
            </a:r>
          </a:p>
        </p:txBody>
      </p:sp>
      <p:sp>
        <p:nvSpPr>
          <p:cNvPr id="21" name="Pentagone 35">
            <a:extLst>
              <a:ext uri="{FF2B5EF4-FFF2-40B4-BE49-F238E27FC236}">
                <a16:creationId xmlns:a16="http://schemas.microsoft.com/office/drawing/2014/main" id="{5B73601B-64DC-1D8B-EDCB-4356A4954835}"/>
              </a:ext>
            </a:extLst>
          </p:cNvPr>
          <p:cNvSpPr/>
          <p:nvPr/>
        </p:nvSpPr>
        <p:spPr>
          <a:xfrm>
            <a:off x="1549053" y="2806328"/>
            <a:ext cx="4376944" cy="703836"/>
          </a:xfrm>
          <a:prstGeom prst="homePlate">
            <a:avLst/>
          </a:prstGeom>
          <a:noFill/>
          <a:ln>
            <a:solidFill>
              <a:srgbClr val="B2B2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685800" rtl="0" eaLnBrk="1" latinLnBrk="0" hangingPunct="1">
              <a:defRPr sz="1350" kern="1200">
                <a:solidFill>
                  <a:srgbClr val="FFFFFF"/>
                </a:solidFill>
                <a:latin typeface="Calibri"/>
                <a:ea typeface="+mn-ea"/>
                <a:cs typeface="+mn-cs"/>
              </a:defRPr>
            </a:lvl1pPr>
            <a:lvl2pPr marL="342900" algn="l" defTabSz="685800" rtl="0" eaLnBrk="1" latinLnBrk="0" hangingPunct="1">
              <a:defRPr sz="1350" kern="1200">
                <a:solidFill>
                  <a:srgbClr val="FFFFFF"/>
                </a:solidFill>
                <a:latin typeface="Calibri"/>
                <a:ea typeface="+mn-ea"/>
                <a:cs typeface="+mn-cs"/>
              </a:defRPr>
            </a:lvl2pPr>
            <a:lvl3pPr marL="685800" algn="l" defTabSz="685800" rtl="0" eaLnBrk="1" latinLnBrk="0" hangingPunct="1">
              <a:defRPr sz="1350" kern="1200">
                <a:solidFill>
                  <a:srgbClr val="FFFFFF"/>
                </a:solidFill>
                <a:latin typeface="Calibri"/>
                <a:ea typeface="+mn-ea"/>
                <a:cs typeface="+mn-cs"/>
              </a:defRPr>
            </a:lvl3pPr>
            <a:lvl4pPr marL="1028700" algn="l" defTabSz="685800" rtl="0" eaLnBrk="1" latinLnBrk="0" hangingPunct="1">
              <a:defRPr sz="1350" kern="1200">
                <a:solidFill>
                  <a:srgbClr val="FFFFFF"/>
                </a:solidFill>
                <a:latin typeface="Calibri"/>
                <a:ea typeface="+mn-ea"/>
                <a:cs typeface="+mn-cs"/>
              </a:defRPr>
            </a:lvl4pPr>
            <a:lvl5pPr marL="1371600" algn="l" defTabSz="685800" rtl="0" eaLnBrk="1" latinLnBrk="0" hangingPunct="1">
              <a:defRPr sz="1350" kern="1200">
                <a:solidFill>
                  <a:srgbClr val="FFFFFF"/>
                </a:solidFill>
                <a:latin typeface="Calibri"/>
                <a:ea typeface="+mn-ea"/>
                <a:cs typeface="+mn-cs"/>
              </a:defRPr>
            </a:lvl5pPr>
            <a:lvl6pPr marL="1714500" algn="l" defTabSz="685800" rtl="0" eaLnBrk="1" latinLnBrk="0" hangingPunct="1">
              <a:defRPr sz="1350" kern="1200">
                <a:solidFill>
                  <a:srgbClr val="FFFFFF"/>
                </a:solidFill>
                <a:latin typeface="Calibri"/>
                <a:ea typeface="+mn-ea"/>
                <a:cs typeface="+mn-cs"/>
              </a:defRPr>
            </a:lvl6pPr>
            <a:lvl7pPr marL="2057400" algn="l" defTabSz="685800" rtl="0" eaLnBrk="1" latinLnBrk="0" hangingPunct="1">
              <a:defRPr sz="1350" kern="1200">
                <a:solidFill>
                  <a:srgbClr val="FFFFFF"/>
                </a:solidFill>
                <a:latin typeface="Calibri"/>
                <a:ea typeface="+mn-ea"/>
                <a:cs typeface="+mn-cs"/>
              </a:defRPr>
            </a:lvl7pPr>
            <a:lvl8pPr marL="2400300" algn="l" defTabSz="685800" rtl="0" eaLnBrk="1" latinLnBrk="0" hangingPunct="1">
              <a:defRPr sz="1350" kern="1200">
                <a:solidFill>
                  <a:srgbClr val="FFFFFF"/>
                </a:solidFill>
                <a:latin typeface="Calibri"/>
                <a:ea typeface="+mn-ea"/>
                <a:cs typeface="+mn-cs"/>
              </a:defRPr>
            </a:lvl8pPr>
            <a:lvl9pPr marL="2743200" algn="l" defTabSz="685800" rtl="0" eaLnBrk="1" latinLnBrk="0" hangingPunct="1">
              <a:defRPr sz="1350" kern="1200">
                <a:solidFill>
                  <a:srgbClr val="FFFFFF"/>
                </a:solidFill>
                <a:latin typeface="Calibri"/>
                <a:ea typeface="+mn-ea"/>
                <a:cs typeface="+mn-cs"/>
              </a:defRPr>
            </a:lvl9pPr>
          </a:lstStyle>
          <a:p>
            <a:pPr marL="0" marR="0" lvl="0" indent="0" algn="ctr" defTabSz="685800" rtl="0" eaLnBrk="1" fontAlgn="auto" latinLnBrk="0" hangingPunct="1">
              <a:lnSpc>
                <a:spcPct val="100000"/>
              </a:lnSpc>
              <a:spcBef>
                <a:spcPct val="0"/>
              </a:spcBef>
              <a:spcAft>
                <a:spcPct val="0"/>
              </a:spcAft>
              <a:buClrTx/>
              <a:buSzTx/>
              <a:buFontTx/>
              <a:buNone/>
              <a:defRPr/>
            </a:pPr>
            <a:r>
              <a:rPr kumimoji="0" lang="fr-FR" sz="1050" b="0" i="0" u="none" strike="noStrike" kern="1200" cap="none" spc="0" normalizeH="0" baseline="0" noProof="0">
                <a:ln>
                  <a:noFill/>
                </a:ln>
                <a:solidFill>
                  <a:srgbClr val="2F2483"/>
                </a:solidFill>
                <a:effectLst/>
                <a:uLnTx/>
                <a:uFillTx/>
                <a:latin typeface="Barlow" panose="00000500000000000000" pitchFamily="2" charset="0"/>
                <a:ea typeface="Verdana" panose="020B0604030504040204" pitchFamily="34" charset="0"/>
                <a:cs typeface="Verdana" panose="020B0604030504040204" pitchFamily="34" charset="0"/>
              </a:rPr>
              <a:t>Fonction de direction exercée</a:t>
            </a:r>
          </a:p>
          <a:p>
            <a:pPr marL="0" marR="0" lvl="0" indent="0" algn="ctr" defTabSz="685800" rtl="0" eaLnBrk="1" fontAlgn="auto" latinLnBrk="0" hangingPunct="1">
              <a:lnSpc>
                <a:spcPct val="100000"/>
              </a:lnSpc>
              <a:spcBef>
                <a:spcPct val="0"/>
              </a:spcBef>
              <a:spcAft>
                <a:spcPct val="0"/>
              </a:spcAft>
              <a:buClrTx/>
              <a:buSzTx/>
              <a:buFontTx/>
              <a:buNone/>
              <a:defRPr/>
            </a:pPr>
            <a:r>
              <a:rPr kumimoji="0" lang="fr-FR" sz="1050" b="0" i="0" u="none" strike="noStrike" kern="1200" cap="none" spc="0" normalizeH="0" baseline="0" noProof="0">
                <a:ln>
                  <a:noFill/>
                </a:ln>
                <a:solidFill>
                  <a:srgbClr val="2F2483"/>
                </a:solidFill>
                <a:effectLst/>
                <a:uLnTx/>
                <a:uFillTx/>
                <a:latin typeface="Barlow" panose="00000500000000000000" pitchFamily="2" charset="0"/>
                <a:ea typeface="Verdana" panose="020B0604030504040204" pitchFamily="34" charset="0"/>
                <a:cs typeface="Verdana" panose="020B0604030504040204" pitchFamily="34" charset="0"/>
              </a:rPr>
              <a:t>par </a:t>
            </a:r>
            <a:r>
              <a:rPr kumimoji="0" lang="fr-FR" sz="1050" b="0" i="0" u="sng" strike="noStrike" kern="1200" cap="none" spc="0" normalizeH="0" baseline="0" noProof="0">
                <a:ln>
                  <a:noFill/>
                </a:ln>
                <a:solidFill>
                  <a:srgbClr val="2F2483"/>
                </a:solidFill>
                <a:effectLst/>
                <a:uLnTx/>
                <a:uFillTx/>
                <a:latin typeface="Barlow" panose="00000500000000000000" pitchFamily="2" charset="0"/>
                <a:ea typeface="Verdana" panose="020B0604030504040204" pitchFamily="34" charset="0"/>
                <a:cs typeface="Verdana" panose="020B0604030504040204" pitchFamily="34" charset="0"/>
              </a:rPr>
              <a:t>un ou plusieurs donataires</a:t>
            </a:r>
            <a:r>
              <a:rPr kumimoji="0" lang="fr-FR" sz="1050" b="0" i="0" u="none" strike="noStrike" kern="1200" cap="none" spc="0" normalizeH="0" baseline="0" noProof="0">
                <a:ln>
                  <a:noFill/>
                </a:ln>
                <a:solidFill>
                  <a:srgbClr val="2F2483"/>
                </a:solidFill>
                <a:effectLst/>
                <a:uLnTx/>
                <a:uFillTx/>
                <a:latin typeface="Barlow" panose="00000500000000000000" pitchFamily="2" charset="0"/>
                <a:ea typeface="Verdana" panose="020B0604030504040204" pitchFamily="34" charset="0"/>
                <a:cs typeface="Verdana" panose="020B0604030504040204" pitchFamily="34" charset="0"/>
              </a:rPr>
              <a:t> pendant </a:t>
            </a:r>
          </a:p>
          <a:p>
            <a:pPr marL="0" marR="0" lvl="0" indent="0" algn="ctr" defTabSz="685800" rtl="0" eaLnBrk="1" fontAlgn="auto" latinLnBrk="0" hangingPunct="1">
              <a:lnSpc>
                <a:spcPct val="100000"/>
              </a:lnSpc>
              <a:spcBef>
                <a:spcPct val="0"/>
              </a:spcBef>
              <a:spcAft>
                <a:spcPct val="0"/>
              </a:spcAft>
              <a:buClrTx/>
              <a:buSzTx/>
              <a:buFontTx/>
              <a:buNone/>
              <a:defRPr/>
            </a:pPr>
            <a:r>
              <a:rPr kumimoji="0" lang="fr-FR" sz="1050" b="1" i="0" u="none" strike="noStrike" kern="1200" cap="none" spc="0" normalizeH="0" baseline="0" noProof="0">
                <a:ln>
                  <a:noFill/>
                </a:ln>
                <a:solidFill>
                  <a:srgbClr val="2F2483"/>
                </a:solidFill>
                <a:effectLst/>
                <a:uLnTx/>
                <a:uFillTx/>
                <a:latin typeface="Barlow" panose="00000500000000000000" pitchFamily="2" charset="0"/>
                <a:ea typeface="Verdana" panose="020B0604030504040204" pitchFamily="34" charset="0"/>
                <a:cs typeface="Verdana" panose="020B0604030504040204" pitchFamily="34" charset="0"/>
              </a:rPr>
              <a:t>3 ans à compter de la transmission</a:t>
            </a:r>
          </a:p>
        </p:txBody>
      </p:sp>
      <p:cxnSp>
        <p:nvCxnSpPr>
          <p:cNvPr id="22" name="Connecteur droit 21">
            <a:extLst>
              <a:ext uri="{FF2B5EF4-FFF2-40B4-BE49-F238E27FC236}">
                <a16:creationId xmlns:a16="http://schemas.microsoft.com/office/drawing/2014/main" id="{5B2FCAF2-B5E7-D3D9-1BF3-11DB934356CC}"/>
              </a:ext>
            </a:extLst>
          </p:cNvPr>
          <p:cNvCxnSpPr/>
          <p:nvPr/>
        </p:nvCxnSpPr>
        <p:spPr>
          <a:xfrm flipH="1">
            <a:off x="5973835" y="2086354"/>
            <a:ext cx="22703" cy="1502587"/>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3" name="ZoneTexte 22">
            <a:extLst>
              <a:ext uri="{FF2B5EF4-FFF2-40B4-BE49-F238E27FC236}">
                <a16:creationId xmlns:a16="http://schemas.microsoft.com/office/drawing/2014/main" id="{95CDC28B-C499-9FDD-11B4-F5F1EB914E5E}"/>
              </a:ext>
            </a:extLst>
          </p:cNvPr>
          <p:cNvSpPr txBox="1"/>
          <p:nvPr/>
        </p:nvSpPr>
        <p:spPr>
          <a:xfrm>
            <a:off x="5609295" y="2421613"/>
            <a:ext cx="729081" cy="207749"/>
          </a:xfrm>
          <a:prstGeom prst="rect">
            <a:avLst/>
          </a:prstGeom>
          <a:solidFill>
            <a:schemeClr val="bg1"/>
          </a:solidFill>
        </p:spPr>
        <p:txBody>
          <a:bodyPr wrap="square" rtlCol="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ct val="0"/>
              </a:spcBef>
              <a:spcAft>
                <a:spcPct val="0"/>
              </a:spcAft>
              <a:buClrTx/>
              <a:buSzTx/>
              <a:buFontTx/>
              <a:buNone/>
              <a:defRPr/>
            </a:pPr>
            <a:r>
              <a:rPr kumimoji="0" lang="fr-FR" sz="900" b="1" i="0" u="none" strike="noStrike" kern="1200" cap="none" spc="0" normalizeH="0" baseline="0" noProof="0">
                <a:ln>
                  <a:noFill/>
                </a:ln>
                <a:solidFill>
                  <a:srgbClr val="2F2483"/>
                </a:solidFill>
                <a:effectLst/>
                <a:uLnTx/>
                <a:uFillTx/>
                <a:latin typeface="Barlow" panose="00000500000000000000" pitchFamily="2" charset="0"/>
                <a:ea typeface="Verdana" panose="020B0604030504040204" pitchFamily="34" charset="0"/>
                <a:cs typeface="Verdana" panose="020B0604030504040204" pitchFamily="34" charset="0"/>
              </a:rPr>
              <a:t>N + 3</a:t>
            </a:r>
          </a:p>
        </p:txBody>
      </p:sp>
      <p:sp>
        <p:nvSpPr>
          <p:cNvPr id="24" name="ZoneTexte 23">
            <a:extLst>
              <a:ext uri="{FF2B5EF4-FFF2-40B4-BE49-F238E27FC236}">
                <a16:creationId xmlns:a16="http://schemas.microsoft.com/office/drawing/2014/main" id="{6A373E02-5102-73AB-EE3A-80100EA14183}"/>
              </a:ext>
            </a:extLst>
          </p:cNvPr>
          <p:cNvSpPr txBox="1"/>
          <p:nvPr/>
        </p:nvSpPr>
        <p:spPr>
          <a:xfrm>
            <a:off x="7098349" y="2189742"/>
            <a:ext cx="729081" cy="207749"/>
          </a:xfrm>
          <a:prstGeom prst="rect">
            <a:avLst/>
          </a:prstGeom>
          <a:solidFill>
            <a:schemeClr val="bg1"/>
          </a:solidFill>
        </p:spPr>
        <p:txBody>
          <a:bodyPr wrap="square" rtlCol="0">
            <a:spAutoFit/>
          </a:bodyPr>
          <a:lstStyle>
            <a:defPPr>
              <a:defRPr lang="fr-FR"/>
            </a:defPPr>
            <a:lvl1pPr marL="0" algn="ctr" defTabSz="685800" rtl="0" eaLnBrk="1" latinLnBrk="0" hangingPunct="1">
              <a:defRPr sz="900" b="1" kern="1200">
                <a:solidFill>
                  <a:prstClr val="black">
                    <a:lumMod val="65000"/>
                    <a:lumOff val="35000"/>
                  </a:prstClr>
                </a:solidFill>
                <a:latin typeface="Verdana" panose="020B0604030504040204" pitchFamily="34" charset="0"/>
                <a:ea typeface="Verdana" panose="020B0604030504040204" pitchFamily="34" charset="0"/>
                <a:cs typeface="Verdana" panose="020B060403050404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ct val="0"/>
              </a:spcBef>
              <a:spcAft>
                <a:spcPct val="0"/>
              </a:spcAft>
              <a:buClrTx/>
              <a:buSzTx/>
              <a:buFontTx/>
              <a:buNone/>
              <a:defRPr/>
            </a:pPr>
            <a:r>
              <a:rPr kumimoji="0" lang="fr-FR" sz="900" b="1" i="0" u="none" strike="noStrike" kern="1200" cap="none" spc="0" normalizeH="0" baseline="0" noProof="0">
                <a:ln>
                  <a:noFill/>
                </a:ln>
                <a:solidFill>
                  <a:srgbClr val="2F2483"/>
                </a:solidFill>
                <a:effectLst/>
                <a:uLnTx/>
                <a:uFillTx/>
                <a:latin typeface="Barlow" panose="00000500000000000000" pitchFamily="2" charset="0"/>
              </a:rPr>
              <a:t>N + 4</a:t>
            </a:r>
          </a:p>
        </p:txBody>
      </p:sp>
      <p:sp>
        <p:nvSpPr>
          <p:cNvPr id="25" name="Rectangle 24">
            <a:extLst>
              <a:ext uri="{FF2B5EF4-FFF2-40B4-BE49-F238E27FC236}">
                <a16:creationId xmlns:a16="http://schemas.microsoft.com/office/drawing/2014/main" id="{1A0D105F-8277-1DC9-8757-39D2EA7A9D20}"/>
              </a:ext>
            </a:extLst>
          </p:cNvPr>
          <p:cNvSpPr/>
          <p:nvPr/>
        </p:nvSpPr>
        <p:spPr>
          <a:xfrm>
            <a:off x="1589502" y="714912"/>
            <a:ext cx="2426572" cy="641801"/>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685800" rtl="0" eaLnBrk="1" latinLnBrk="0" hangingPunct="1">
              <a:defRPr sz="1350" kern="1200">
                <a:solidFill>
                  <a:srgbClr val="FFFFFF"/>
                </a:solidFill>
                <a:latin typeface="Calibri"/>
                <a:ea typeface="+mn-ea"/>
                <a:cs typeface="+mn-cs"/>
              </a:defRPr>
            </a:lvl1pPr>
            <a:lvl2pPr marL="342900" algn="l" defTabSz="685800" rtl="0" eaLnBrk="1" latinLnBrk="0" hangingPunct="1">
              <a:defRPr sz="1350" kern="1200">
                <a:solidFill>
                  <a:srgbClr val="FFFFFF"/>
                </a:solidFill>
                <a:latin typeface="Calibri"/>
                <a:ea typeface="+mn-ea"/>
                <a:cs typeface="+mn-cs"/>
              </a:defRPr>
            </a:lvl2pPr>
            <a:lvl3pPr marL="685800" algn="l" defTabSz="685800" rtl="0" eaLnBrk="1" latinLnBrk="0" hangingPunct="1">
              <a:defRPr sz="1350" kern="1200">
                <a:solidFill>
                  <a:srgbClr val="FFFFFF"/>
                </a:solidFill>
                <a:latin typeface="Calibri"/>
                <a:ea typeface="+mn-ea"/>
                <a:cs typeface="+mn-cs"/>
              </a:defRPr>
            </a:lvl3pPr>
            <a:lvl4pPr marL="1028700" algn="l" defTabSz="685800" rtl="0" eaLnBrk="1" latinLnBrk="0" hangingPunct="1">
              <a:defRPr sz="1350" kern="1200">
                <a:solidFill>
                  <a:srgbClr val="FFFFFF"/>
                </a:solidFill>
                <a:latin typeface="Calibri"/>
                <a:ea typeface="+mn-ea"/>
                <a:cs typeface="+mn-cs"/>
              </a:defRPr>
            </a:lvl4pPr>
            <a:lvl5pPr marL="1371600" algn="l" defTabSz="685800" rtl="0" eaLnBrk="1" latinLnBrk="0" hangingPunct="1">
              <a:defRPr sz="1350" kern="1200">
                <a:solidFill>
                  <a:srgbClr val="FFFFFF"/>
                </a:solidFill>
                <a:latin typeface="Calibri"/>
                <a:ea typeface="+mn-ea"/>
                <a:cs typeface="+mn-cs"/>
              </a:defRPr>
            </a:lvl5pPr>
            <a:lvl6pPr marL="1714500" algn="l" defTabSz="685800" rtl="0" eaLnBrk="1" latinLnBrk="0" hangingPunct="1">
              <a:defRPr sz="1350" kern="1200">
                <a:solidFill>
                  <a:srgbClr val="FFFFFF"/>
                </a:solidFill>
                <a:latin typeface="Calibri"/>
                <a:ea typeface="+mn-ea"/>
                <a:cs typeface="+mn-cs"/>
              </a:defRPr>
            </a:lvl6pPr>
            <a:lvl7pPr marL="2057400" algn="l" defTabSz="685800" rtl="0" eaLnBrk="1" latinLnBrk="0" hangingPunct="1">
              <a:defRPr sz="1350" kern="1200">
                <a:solidFill>
                  <a:srgbClr val="FFFFFF"/>
                </a:solidFill>
                <a:latin typeface="Calibri"/>
                <a:ea typeface="+mn-ea"/>
                <a:cs typeface="+mn-cs"/>
              </a:defRPr>
            </a:lvl7pPr>
            <a:lvl8pPr marL="2400300" algn="l" defTabSz="685800" rtl="0" eaLnBrk="1" latinLnBrk="0" hangingPunct="1">
              <a:defRPr sz="1350" kern="1200">
                <a:solidFill>
                  <a:srgbClr val="FFFFFF"/>
                </a:solidFill>
                <a:latin typeface="Calibri"/>
                <a:ea typeface="+mn-ea"/>
                <a:cs typeface="+mn-cs"/>
              </a:defRPr>
            </a:lvl8pPr>
            <a:lvl9pPr marL="2743200" algn="l" defTabSz="685800" rtl="0" eaLnBrk="1" latinLnBrk="0" hangingPunct="1">
              <a:defRPr sz="1350" kern="1200">
                <a:solidFill>
                  <a:srgbClr val="FFFFFF"/>
                </a:solidFill>
                <a:latin typeface="Calibri"/>
                <a:ea typeface="+mn-ea"/>
                <a:cs typeface="+mn-cs"/>
              </a:defRPr>
            </a:lvl9pPr>
          </a:lstStyle>
          <a:p>
            <a:pPr marL="0" marR="0" lvl="0" indent="0" algn="ctr" defTabSz="685800" rtl="0" eaLnBrk="1" fontAlgn="auto" latinLnBrk="0" hangingPunct="1">
              <a:lnSpc>
                <a:spcPct val="100000"/>
              </a:lnSpc>
              <a:spcBef>
                <a:spcPct val="0"/>
              </a:spcBef>
              <a:spcAft>
                <a:spcPct val="0"/>
              </a:spcAft>
              <a:buClrTx/>
              <a:buSzTx/>
              <a:buFontTx/>
              <a:buNone/>
              <a:defRPr/>
            </a:pPr>
            <a:r>
              <a:rPr kumimoji="0" lang="fr-FR" sz="1050" b="0" i="0" u="none" strike="noStrike" kern="1200" cap="none" spc="0" normalizeH="0" baseline="0" noProof="0">
                <a:ln>
                  <a:noFill/>
                </a:ln>
                <a:solidFill>
                  <a:srgbClr val="2F2483"/>
                </a:solidFill>
                <a:effectLst/>
                <a:uLnTx/>
                <a:uFillTx/>
                <a:latin typeface="Barlow" panose="00000500000000000000" pitchFamily="2" charset="0"/>
                <a:ea typeface="Verdana" panose="020B0604030504040204" pitchFamily="34" charset="0"/>
                <a:cs typeface="Verdana" panose="020B0604030504040204" pitchFamily="34" charset="0"/>
              </a:rPr>
              <a:t>Engagement collectif de conservation </a:t>
            </a:r>
            <a:r>
              <a:rPr kumimoji="0" lang="fr-FR" sz="1050" b="1" i="0" u="sng" strike="noStrike" kern="1200" cap="none" spc="0" normalizeH="0" baseline="0" noProof="0">
                <a:ln>
                  <a:noFill/>
                </a:ln>
                <a:solidFill>
                  <a:srgbClr val="2F2483"/>
                </a:solidFill>
                <a:effectLst/>
                <a:uLnTx/>
                <a:uFillTx/>
                <a:latin typeface="Barlow" panose="00000500000000000000" pitchFamily="2" charset="0"/>
                <a:ea typeface="Verdana" panose="020B0604030504040204" pitchFamily="34" charset="0"/>
                <a:cs typeface="Verdana" panose="020B0604030504040204" pitchFamily="34" charset="0"/>
              </a:rPr>
              <a:t>réputé acquis </a:t>
            </a:r>
            <a:r>
              <a:rPr kumimoji="0" lang="fr-FR" sz="1050" b="1" i="0" u="none" strike="noStrike" kern="1200" cap="none" spc="0" normalizeH="0" baseline="0" noProof="0">
                <a:ln>
                  <a:noFill/>
                </a:ln>
                <a:solidFill>
                  <a:srgbClr val="2F2483"/>
                </a:solidFill>
                <a:effectLst/>
                <a:uLnTx/>
                <a:uFillTx/>
                <a:latin typeface="Barlow" panose="00000500000000000000" pitchFamily="2" charset="0"/>
                <a:ea typeface="Verdana" panose="020B0604030504040204" pitchFamily="34" charset="0"/>
                <a:cs typeface="Verdana" panose="020B0604030504040204" pitchFamily="34" charset="0"/>
              </a:rPr>
              <a:t>au jour de la donation</a:t>
            </a:r>
          </a:p>
        </p:txBody>
      </p:sp>
    </p:spTree>
    <p:extLst>
      <p:ext uri="{BB962C8B-B14F-4D97-AF65-F5344CB8AC3E}">
        <p14:creationId xmlns:p14="http://schemas.microsoft.com/office/powerpoint/2010/main" val="409917681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dur="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dur="1"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p:stCondLst>
                              <p:cond delay="0"/>
                            </p:stCondLst>
                            <p:childTnLst>
                              <p:par>
                                <p:cTn id="11" presetID="1" presetClass="entr" presetSubtype="0" dur="1"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dur="1"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p:stCondLst>
                              <p:cond delay="0"/>
                            </p:stCondLst>
                            <p:childTnLst>
                              <p:par>
                                <p:cTn id="17" presetID="1" presetClass="entr" presetSubtype="0" dur="1"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dur="1"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dur="1"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p:stCondLst>
                              <p:cond delay="0"/>
                            </p:stCondLst>
                            <p:childTnLst>
                              <p:par>
                                <p:cTn id="25" presetID="1" presetClass="entr" presetSubtype="0" dur="1"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20" grpId="0" animBg="1"/>
      <p:bldP spid="21" grpId="0" animBg="1"/>
      <p:bldP spid="23" grpId="0" animBg="1"/>
      <p:bldP spid="2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capture d’écran, Graphique, graphisme, conception&#10;&#10;Description générée automatiquement">
            <a:extLst>
              <a:ext uri="{FF2B5EF4-FFF2-40B4-BE49-F238E27FC236}">
                <a16:creationId xmlns:a16="http://schemas.microsoft.com/office/drawing/2014/main" id="{5CD3964C-4D8E-270D-54E6-5FF89D9E3306}"/>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378" y="212"/>
            <a:ext cx="9143244" cy="5143075"/>
          </a:xfrm>
          <a:prstGeom prst="rect">
            <a:avLst/>
          </a:prstGeom>
        </p:spPr>
      </p:pic>
      <p:sp>
        <p:nvSpPr>
          <p:cNvPr id="3" name="Espace réservé de la date 1">
            <a:extLst>
              <a:ext uri="{FF2B5EF4-FFF2-40B4-BE49-F238E27FC236}">
                <a16:creationId xmlns:a16="http://schemas.microsoft.com/office/drawing/2014/main" id="{47C17C5A-F2F0-CCB9-9D0E-BD4DDCDD697E}"/>
              </a:ext>
            </a:extLst>
          </p:cNvPr>
          <p:cNvSpPr>
            <a:spLocks noGrp="1"/>
          </p:cNvSpPr>
          <p:nvPr>
            <p:ph type="dt" sz="half" idx="10"/>
          </p:nvPr>
        </p:nvSpPr>
        <p:spPr>
          <a:xfrm>
            <a:off x="215153" y="4767262"/>
            <a:ext cx="1510553" cy="273844"/>
          </a:xfrm>
        </p:spPr>
        <p:txBody>
          <a:bodyPr/>
          <a:lstStyle/>
          <a:p>
            <a:fld id="{0304C159-75DC-49E0-9C9A-EE2F48706F69}" type="datetime4">
              <a:rPr lang="fr-FR" smtClean="0"/>
              <a:t>8 février 2024</a:t>
            </a:fld>
            <a:endParaRPr lang="fr-FR"/>
          </a:p>
        </p:txBody>
      </p:sp>
      <p:sp>
        <p:nvSpPr>
          <p:cNvPr id="6" name="Espace réservé du numéro de diapositive 3">
            <a:extLst>
              <a:ext uri="{FF2B5EF4-FFF2-40B4-BE49-F238E27FC236}">
                <a16:creationId xmlns:a16="http://schemas.microsoft.com/office/drawing/2014/main" id="{C802817C-6334-D292-A7C0-3B7874CB8041}"/>
              </a:ext>
            </a:extLst>
          </p:cNvPr>
          <p:cNvSpPr>
            <a:spLocks noGrp="1"/>
          </p:cNvSpPr>
          <p:nvPr>
            <p:ph type="sldNum" sz="quarter" idx="12"/>
          </p:nvPr>
        </p:nvSpPr>
        <p:spPr>
          <a:xfrm>
            <a:off x="8743319" y="4799230"/>
            <a:ext cx="383876" cy="171450"/>
          </a:xfrm>
        </p:spPr>
        <p:txBody>
          <a:bodyPr/>
          <a:lstStyle/>
          <a:p>
            <a:fld id="{DADB589F-FF01-4CF2-B7C7-7296AC883C2A}" type="slidenum">
              <a:rPr lang="fr-FR" smtClean="0"/>
              <a:t>52</a:t>
            </a:fld>
            <a:endParaRPr lang="fr-FR"/>
          </a:p>
        </p:txBody>
      </p:sp>
      <p:sp>
        <p:nvSpPr>
          <p:cNvPr id="4" name="ZoneTexte 3">
            <a:extLst>
              <a:ext uri="{FF2B5EF4-FFF2-40B4-BE49-F238E27FC236}">
                <a16:creationId xmlns:a16="http://schemas.microsoft.com/office/drawing/2014/main" id="{3D6849B5-9EF4-16FA-3757-D1172B458127}"/>
              </a:ext>
            </a:extLst>
          </p:cNvPr>
          <p:cNvSpPr txBox="1"/>
          <p:nvPr/>
        </p:nvSpPr>
        <p:spPr>
          <a:xfrm>
            <a:off x="76446" y="114160"/>
            <a:ext cx="5320147" cy="392415"/>
          </a:xfrm>
          <a:prstGeom prst="rect">
            <a:avLst/>
          </a:prstGeom>
          <a:noFill/>
        </p:spPr>
        <p:txBody>
          <a:bodyPr wrap="square" rtlCol="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fr-FR" sz="2100">
                <a:solidFill>
                  <a:schemeClr val="bg1"/>
                </a:solidFill>
                <a:highlight>
                  <a:srgbClr val="F9B000"/>
                </a:highlight>
                <a:latin typeface="Barlow Condensed ExtraBold" panose="00000906000000000000" pitchFamily="2" charset="0"/>
              </a:rPr>
              <a:t>L’éligibilité de la location meublée au Pacte Dutreil ?</a:t>
            </a:r>
            <a:endParaRPr lang="fr-FR" sz="3000">
              <a:solidFill>
                <a:schemeClr val="bg1"/>
              </a:solidFill>
              <a:latin typeface="Barlow Condensed ExtraBold" panose="00000906000000000000" pitchFamily="2" charset="0"/>
            </a:endParaRPr>
          </a:p>
        </p:txBody>
      </p:sp>
      <p:sp>
        <p:nvSpPr>
          <p:cNvPr id="40" name="Rectangle 39">
            <a:extLst>
              <a:ext uri="{FF2B5EF4-FFF2-40B4-BE49-F238E27FC236}">
                <a16:creationId xmlns:a16="http://schemas.microsoft.com/office/drawing/2014/main" id="{D39E4160-68BB-6AC9-2BAE-9B62CE14437E}"/>
              </a:ext>
            </a:extLst>
          </p:cNvPr>
          <p:cNvSpPr/>
          <p:nvPr/>
        </p:nvSpPr>
        <p:spPr>
          <a:xfrm>
            <a:off x="303960" y="620522"/>
            <a:ext cx="8279954" cy="383182"/>
          </a:xfrm>
          <a:prstGeom prst="rect">
            <a:avLst/>
          </a:prstGeom>
        </p:spPr>
        <p:txBody>
          <a:bodyPr wrap="square">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336947" indent="-203597" eaLnBrk="1" hangingPunct="1">
              <a:lnSpc>
                <a:spcPct val="70000"/>
              </a:lnSpc>
              <a:spcBef>
                <a:spcPct val="20000"/>
              </a:spcBef>
              <a:buClr>
                <a:prstClr val="black"/>
              </a:buClr>
              <a:defRPr/>
            </a:pPr>
            <a:endParaRPr lang="fr-FR" sz="1200">
              <a:solidFill>
                <a:srgbClr val="2F2483"/>
              </a:solidFill>
              <a:latin typeface="Barlow" panose="00000500000000000000" pitchFamily="2" charset="0"/>
            </a:endParaRPr>
          </a:p>
          <a:p>
            <a:pPr lvl="1" algn="just">
              <a:defRPr/>
            </a:pPr>
            <a:endParaRPr lang="fr-FR" altLang="fr-FR" sz="1200">
              <a:solidFill>
                <a:srgbClr val="2F2483"/>
              </a:solidFill>
              <a:latin typeface="Barlow" panose="00000500000000000000" pitchFamily="2" charset="0"/>
            </a:endParaRPr>
          </a:p>
        </p:txBody>
      </p:sp>
      <p:sp>
        <p:nvSpPr>
          <p:cNvPr id="41" name="ZoneTexte 40">
            <a:extLst>
              <a:ext uri="{FF2B5EF4-FFF2-40B4-BE49-F238E27FC236}">
                <a16:creationId xmlns:a16="http://schemas.microsoft.com/office/drawing/2014/main" id="{34F1DD88-9018-9A23-9B17-BAB9FCAAA174}"/>
              </a:ext>
            </a:extLst>
          </p:cNvPr>
          <p:cNvSpPr txBox="1"/>
          <p:nvPr/>
        </p:nvSpPr>
        <p:spPr>
          <a:xfrm>
            <a:off x="227524" y="587129"/>
            <a:ext cx="2106534" cy="276999"/>
          </a:xfrm>
          <a:prstGeom prst="rect">
            <a:avLst/>
          </a:prstGeom>
          <a:noFill/>
        </p:spPr>
        <p:txBody>
          <a:bodyPr wrap="square" rtlCol="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fr-FR" sz="1350" b="1">
                <a:solidFill>
                  <a:srgbClr val="2F2483"/>
                </a:solidFill>
                <a:latin typeface="Barlow" panose="00000500000000000000" pitchFamily="2" charset="0"/>
              </a:rPr>
              <a:t>Doctrine administrative </a:t>
            </a:r>
          </a:p>
        </p:txBody>
      </p:sp>
      <p:sp>
        <p:nvSpPr>
          <p:cNvPr id="42" name="ZoneTexte 41">
            <a:extLst>
              <a:ext uri="{FF2B5EF4-FFF2-40B4-BE49-F238E27FC236}">
                <a16:creationId xmlns:a16="http://schemas.microsoft.com/office/drawing/2014/main" id="{5836A409-EF14-220E-3744-07ECEB8911DA}"/>
              </a:ext>
            </a:extLst>
          </p:cNvPr>
          <p:cNvSpPr txBox="1"/>
          <p:nvPr/>
        </p:nvSpPr>
        <p:spPr>
          <a:xfrm>
            <a:off x="2827679" y="594830"/>
            <a:ext cx="1615061" cy="276999"/>
          </a:xfrm>
          <a:prstGeom prst="rect">
            <a:avLst/>
          </a:prstGeom>
          <a:noFill/>
        </p:spPr>
        <p:txBody>
          <a:bodyPr wrap="square" rtlCol="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fr-FR" sz="1350" b="1">
                <a:solidFill>
                  <a:srgbClr val="2F2483"/>
                </a:solidFill>
                <a:latin typeface="Barlow" panose="00000500000000000000" pitchFamily="2" charset="0"/>
              </a:rPr>
              <a:t>Cour de Cassation</a:t>
            </a:r>
          </a:p>
        </p:txBody>
      </p:sp>
      <p:sp>
        <p:nvSpPr>
          <p:cNvPr id="43" name="ZoneTexte 42">
            <a:extLst>
              <a:ext uri="{FF2B5EF4-FFF2-40B4-BE49-F238E27FC236}">
                <a16:creationId xmlns:a16="http://schemas.microsoft.com/office/drawing/2014/main" id="{4650A141-FD19-2B26-011A-2597D3F67980}"/>
              </a:ext>
            </a:extLst>
          </p:cNvPr>
          <p:cNvSpPr txBox="1"/>
          <p:nvPr/>
        </p:nvSpPr>
        <p:spPr>
          <a:xfrm>
            <a:off x="5005859" y="607565"/>
            <a:ext cx="1305654" cy="276999"/>
          </a:xfrm>
          <a:prstGeom prst="rect">
            <a:avLst/>
          </a:prstGeom>
          <a:noFill/>
        </p:spPr>
        <p:txBody>
          <a:bodyPr wrap="square" rtlCol="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fr-FR" sz="1350" b="1">
                <a:solidFill>
                  <a:srgbClr val="2F2483"/>
                </a:solidFill>
                <a:latin typeface="Barlow" panose="00000500000000000000" pitchFamily="2" charset="0"/>
              </a:rPr>
              <a:t>Conseil d’Etat</a:t>
            </a:r>
          </a:p>
        </p:txBody>
      </p:sp>
      <p:sp>
        <p:nvSpPr>
          <p:cNvPr id="44" name="ZoneTexte 43">
            <a:extLst>
              <a:ext uri="{FF2B5EF4-FFF2-40B4-BE49-F238E27FC236}">
                <a16:creationId xmlns:a16="http://schemas.microsoft.com/office/drawing/2014/main" id="{CD6ECB32-F014-0D6D-9FB5-A453E1F363D1}"/>
              </a:ext>
            </a:extLst>
          </p:cNvPr>
          <p:cNvSpPr txBox="1"/>
          <p:nvPr/>
        </p:nvSpPr>
        <p:spPr>
          <a:xfrm>
            <a:off x="7201191" y="557015"/>
            <a:ext cx="1305654" cy="484748"/>
          </a:xfrm>
          <a:prstGeom prst="rect">
            <a:avLst/>
          </a:prstGeom>
          <a:noFill/>
        </p:spPr>
        <p:txBody>
          <a:bodyPr wrap="square" rtlCol="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fr-FR" sz="1350" b="1">
                <a:solidFill>
                  <a:srgbClr val="2F2483"/>
                </a:solidFill>
                <a:latin typeface="Barlow" panose="00000500000000000000" pitchFamily="2" charset="0"/>
              </a:rPr>
              <a:t>Loi de finances pour 2024 </a:t>
            </a:r>
          </a:p>
        </p:txBody>
      </p:sp>
      <p:cxnSp>
        <p:nvCxnSpPr>
          <p:cNvPr id="45" name="Connecteur droit avec flèche 44">
            <a:extLst>
              <a:ext uri="{FF2B5EF4-FFF2-40B4-BE49-F238E27FC236}">
                <a16:creationId xmlns:a16="http://schemas.microsoft.com/office/drawing/2014/main" id="{D81283F9-6694-2E02-0E85-81556256BB25}"/>
              </a:ext>
            </a:extLst>
          </p:cNvPr>
          <p:cNvCxnSpPr/>
          <p:nvPr/>
        </p:nvCxnSpPr>
        <p:spPr>
          <a:xfrm flipV="1">
            <a:off x="354864" y="1199316"/>
            <a:ext cx="8229050" cy="31731"/>
          </a:xfrm>
          <a:prstGeom prst="straightConnector1">
            <a:avLst/>
          </a:prstGeom>
          <a:ln>
            <a:solidFill>
              <a:srgbClr val="2F2483"/>
            </a:solidFill>
            <a:tailEnd type="triangle"/>
          </a:ln>
        </p:spPr>
        <p:style>
          <a:lnRef idx="3">
            <a:schemeClr val="accent5"/>
          </a:lnRef>
          <a:fillRef idx="0">
            <a:schemeClr val="accent5"/>
          </a:fillRef>
          <a:effectRef idx="2">
            <a:schemeClr val="accent5"/>
          </a:effectRef>
          <a:fontRef idx="minor">
            <a:schemeClr val="tx1"/>
          </a:fontRef>
        </p:style>
      </p:cxnSp>
      <p:cxnSp>
        <p:nvCxnSpPr>
          <p:cNvPr id="46" name="Connecteur droit 45">
            <a:extLst>
              <a:ext uri="{FF2B5EF4-FFF2-40B4-BE49-F238E27FC236}">
                <a16:creationId xmlns:a16="http://schemas.microsoft.com/office/drawing/2014/main" id="{A9FB4432-C27E-0F37-E2D0-FA9C7CD8C3E8}"/>
              </a:ext>
            </a:extLst>
          </p:cNvPr>
          <p:cNvCxnSpPr/>
          <p:nvPr/>
        </p:nvCxnSpPr>
        <p:spPr>
          <a:xfrm flipH="1">
            <a:off x="3476873" y="1223045"/>
            <a:ext cx="0" cy="183985"/>
          </a:xfrm>
          <a:prstGeom prst="line">
            <a:avLst/>
          </a:prstGeom>
          <a:ln>
            <a:solidFill>
              <a:srgbClr val="2F2483"/>
            </a:solidFill>
          </a:ln>
        </p:spPr>
        <p:style>
          <a:lnRef idx="2">
            <a:schemeClr val="dk1"/>
          </a:lnRef>
          <a:fillRef idx="0">
            <a:schemeClr val="dk1"/>
          </a:fillRef>
          <a:effectRef idx="1">
            <a:schemeClr val="dk1"/>
          </a:effectRef>
          <a:fontRef idx="minor">
            <a:schemeClr val="tx1"/>
          </a:fontRef>
        </p:style>
      </p:cxnSp>
      <p:cxnSp>
        <p:nvCxnSpPr>
          <p:cNvPr id="47" name="Connecteur droit 46">
            <a:extLst>
              <a:ext uri="{FF2B5EF4-FFF2-40B4-BE49-F238E27FC236}">
                <a16:creationId xmlns:a16="http://schemas.microsoft.com/office/drawing/2014/main" id="{2CD6EB63-B653-AD84-4457-5166A77A477A}"/>
              </a:ext>
            </a:extLst>
          </p:cNvPr>
          <p:cNvCxnSpPr/>
          <p:nvPr/>
        </p:nvCxnSpPr>
        <p:spPr>
          <a:xfrm flipH="1">
            <a:off x="5641208" y="1236296"/>
            <a:ext cx="0" cy="182321"/>
          </a:xfrm>
          <a:prstGeom prst="line">
            <a:avLst/>
          </a:prstGeom>
          <a:ln>
            <a:solidFill>
              <a:srgbClr val="2F2483"/>
            </a:solidFill>
          </a:ln>
        </p:spPr>
        <p:style>
          <a:lnRef idx="2">
            <a:schemeClr val="dk1"/>
          </a:lnRef>
          <a:fillRef idx="0">
            <a:schemeClr val="dk1"/>
          </a:fillRef>
          <a:effectRef idx="1">
            <a:schemeClr val="dk1"/>
          </a:effectRef>
          <a:fontRef idx="minor">
            <a:schemeClr val="tx1"/>
          </a:fontRef>
        </p:style>
      </p:cxnSp>
      <p:sp>
        <p:nvSpPr>
          <p:cNvPr id="48" name="ZoneTexte 47">
            <a:extLst>
              <a:ext uri="{FF2B5EF4-FFF2-40B4-BE49-F238E27FC236}">
                <a16:creationId xmlns:a16="http://schemas.microsoft.com/office/drawing/2014/main" id="{0B0E7E55-C177-6CC5-22A0-96EA28C1CF60}"/>
              </a:ext>
            </a:extLst>
          </p:cNvPr>
          <p:cNvSpPr txBox="1"/>
          <p:nvPr/>
        </p:nvSpPr>
        <p:spPr>
          <a:xfrm>
            <a:off x="198825" y="1440863"/>
            <a:ext cx="2106532" cy="2469907"/>
          </a:xfrm>
          <a:prstGeom prst="rect">
            <a:avLst/>
          </a:prstGeom>
          <a:solidFill>
            <a:schemeClr val="bg1">
              <a:lumMod val="95000"/>
            </a:schemeClr>
          </a:solidFill>
          <a:ln w="3175">
            <a:solidFill>
              <a:schemeClr val="bg1">
                <a:lumMod val="85000"/>
              </a:schemeClr>
            </a:solidFill>
          </a:ln>
        </p:spPr>
        <p:txBody>
          <a:bodyPr wrap="square" rtlCol="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69056" lvl="1">
              <a:buClr>
                <a:srgbClr val="8B221F"/>
              </a:buClr>
              <a:defRPr/>
            </a:pPr>
            <a:r>
              <a:rPr lang="fr-FR" sz="1200">
                <a:solidFill>
                  <a:srgbClr val="2F2483"/>
                </a:solidFill>
                <a:latin typeface="Barlow" panose="00000500000000000000" pitchFamily="2" charset="0"/>
                <a:cs typeface="Calibri" panose="020F0502020204030204" pitchFamily="34" charset="0"/>
              </a:rPr>
              <a:t>Seules sont susceptibles d’ouvrir droit à l’exonération les parts ou actions d’une société qui exerce une activité  ICAAL, </a:t>
            </a:r>
            <a:r>
              <a:rPr lang="fr-FR" sz="1200" b="1">
                <a:solidFill>
                  <a:srgbClr val="2F2483"/>
                </a:solidFill>
                <a:latin typeface="Barlow" panose="00000500000000000000" pitchFamily="2" charset="0"/>
                <a:cs typeface="Calibri" panose="020F0502020204030204" pitchFamily="34" charset="0"/>
              </a:rPr>
              <a:t>à l’exclusion des activités de nature civile. </a:t>
            </a:r>
            <a:r>
              <a:rPr lang="fr-FR" sz="1200">
                <a:solidFill>
                  <a:srgbClr val="2F2483"/>
                </a:solidFill>
                <a:latin typeface="Barlow" panose="00000500000000000000" pitchFamily="2" charset="0"/>
                <a:cs typeface="Calibri" panose="020F0502020204030204" pitchFamily="34" charset="0"/>
              </a:rPr>
              <a:t>Pour l’appréciation de la nature de l’activité, il est admis de se reporter aux indications données dans la documentation afférente à la détermination de l’assiette de l’IFI</a:t>
            </a:r>
            <a:endParaRPr lang="fr-FR" altLang="fr-FR" sz="1200">
              <a:solidFill>
                <a:srgbClr val="2F2483"/>
              </a:solidFill>
              <a:latin typeface="Barlow" panose="00000500000000000000" pitchFamily="2" charset="0"/>
              <a:cs typeface="Calibri" panose="020F0502020204030204" pitchFamily="34" charset="0"/>
            </a:endParaRPr>
          </a:p>
        </p:txBody>
      </p:sp>
      <p:cxnSp>
        <p:nvCxnSpPr>
          <p:cNvPr id="49" name="Connecteur droit 48">
            <a:extLst>
              <a:ext uri="{FF2B5EF4-FFF2-40B4-BE49-F238E27FC236}">
                <a16:creationId xmlns:a16="http://schemas.microsoft.com/office/drawing/2014/main" id="{6ABC9AC3-FFF7-7C34-3546-4013AC5F808E}"/>
              </a:ext>
            </a:extLst>
          </p:cNvPr>
          <p:cNvCxnSpPr/>
          <p:nvPr/>
        </p:nvCxnSpPr>
        <p:spPr>
          <a:xfrm>
            <a:off x="1137288" y="1245251"/>
            <a:ext cx="4940" cy="181408"/>
          </a:xfrm>
          <a:prstGeom prst="line">
            <a:avLst/>
          </a:prstGeom>
          <a:ln>
            <a:solidFill>
              <a:srgbClr val="2F2483"/>
            </a:solidFill>
          </a:ln>
        </p:spPr>
        <p:style>
          <a:lnRef idx="2">
            <a:schemeClr val="dk1"/>
          </a:lnRef>
          <a:fillRef idx="0">
            <a:schemeClr val="dk1"/>
          </a:fillRef>
          <a:effectRef idx="1">
            <a:schemeClr val="dk1"/>
          </a:effectRef>
          <a:fontRef idx="minor">
            <a:schemeClr val="tx1"/>
          </a:fontRef>
        </p:style>
      </p:cxnSp>
      <p:sp>
        <p:nvSpPr>
          <p:cNvPr id="50" name="ZoneTexte 49">
            <a:extLst>
              <a:ext uri="{FF2B5EF4-FFF2-40B4-BE49-F238E27FC236}">
                <a16:creationId xmlns:a16="http://schemas.microsoft.com/office/drawing/2014/main" id="{A5BEFC58-A8D9-7023-EEE3-A8AF764F1AC4}"/>
              </a:ext>
            </a:extLst>
          </p:cNvPr>
          <p:cNvSpPr txBox="1"/>
          <p:nvPr/>
        </p:nvSpPr>
        <p:spPr>
          <a:xfrm>
            <a:off x="2910695" y="903289"/>
            <a:ext cx="1132356" cy="230833"/>
          </a:xfrm>
          <a:prstGeom prst="rect">
            <a:avLst/>
          </a:prstGeom>
          <a:solidFill>
            <a:schemeClr val="bg1"/>
          </a:solidFill>
        </p:spPr>
        <p:txBody>
          <a:bodyPr wrap="square" rtlCol="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fr-FR" sz="1050">
                <a:solidFill>
                  <a:srgbClr val="2F2483"/>
                </a:solidFill>
                <a:latin typeface="Barlow" panose="00000500000000000000" pitchFamily="2" charset="0"/>
                <a:ea typeface="Verdana" panose="020B0604030504040204" pitchFamily="34" charset="0"/>
                <a:cs typeface="Calibri" panose="020F0502020204030204" pitchFamily="34" charset="0"/>
              </a:rPr>
              <a:t>01/06/2023</a:t>
            </a:r>
            <a:endParaRPr lang="fr-FR" sz="900">
              <a:solidFill>
                <a:srgbClr val="2F2483"/>
              </a:solidFill>
              <a:latin typeface="Barlow" panose="00000500000000000000" pitchFamily="2" charset="0"/>
              <a:ea typeface="Verdana" panose="020B0604030504040204" pitchFamily="34" charset="0"/>
              <a:cs typeface="Calibri" panose="020F0502020204030204" pitchFamily="34" charset="0"/>
            </a:endParaRPr>
          </a:p>
        </p:txBody>
      </p:sp>
      <p:sp>
        <p:nvSpPr>
          <p:cNvPr id="51" name="ZoneTexte 50">
            <a:extLst>
              <a:ext uri="{FF2B5EF4-FFF2-40B4-BE49-F238E27FC236}">
                <a16:creationId xmlns:a16="http://schemas.microsoft.com/office/drawing/2014/main" id="{04F9D133-A204-B5E2-B064-B57C36CC5774}"/>
              </a:ext>
            </a:extLst>
          </p:cNvPr>
          <p:cNvSpPr txBox="1"/>
          <p:nvPr/>
        </p:nvSpPr>
        <p:spPr>
          <a:xfrm>
            <a:off x="2502502" y="1418618"/>
            <a:ext cx="2096654" cy="2839239"/>
          </a:xfrm>
          <a:prstGeom prst="rect">
            <a:avLst/>
          </a:prstGeom>
          <a:solidFill>
            <a:schemeClr val="bg1">
              <a:lumMod val="95000"/>
            </a:schemeClr>
          </a:solidFill>
          <a:ln w="3175">
            <a:solidFill>
              <a:schemeClr val="bg1">
                <a:lumMod val="85000"/>
              </a:schemeClr>
            </a:solidFill>
          </a:ln>
        </p:spPr>
        <p:txBody>
          <a:bodyPr wrap="square" rtlCol="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lvl="1" indent="0">
              <a:buClr>
                <a:srgbClr val="8B221F"/>
              </a:buClr>
              <a:buNone/>
              <a:defRPr/>
            </a:pPr>
            <a:r>
              <a:rPr lang="fr-FR" sz="1200">
                <a:solidFill>
                  <a:srgbClr val="2F2483"/>
                </a:solidFill>
                <a:latin typeface="Barlow" panose="00000500000000000000" pitchFamily="2" charset="0"/>
                <a:cs typeface="Calibri" panose="020F0502020204030204" pitchFamily="34" charset="0"/>
              </a:rPr>
              <a:t>La Cour </a:t>
            </a:r>
            <a:r>
              <a:rPr lang="fr-FR" sz="1200" b="1">
                <a:solidFill>
                  <a:srgbClr val="2F2483"/>
                </a:solidFill>
                <a:latin typeface="Barlow" panose="00000500000000000000" pitchFamily="2" charset="0"/>
                <a:cs typeface="Calibri" panose="020F0502020204030204" pitchFamily="34" charset="0"/>
              </a:rPr>
              <a:t>reconnait la nature commerciale de l’activité de location équipée et son éligibilité au pacte Dutreil :</a:t>
            </a:r>
            <a:endParaRPr lang="fr-FR" sz="1200">
              <a:solidFill>
                <a:srgbClr val="2F2483"/>
              </a:solidFill>
              <a:latin typeface="Barlow" panose="00000500000000000000" pitchFamily="2" charset="0"/>
              <a:cs typeface="Calibri" panose="020F0502020204030204" pitchFamily="34" charset="0"/>
            </a:endParaRPr>
          </a:p>
          <a:p>
            <a:pPr marL="0" lvl="1">
              <a:buClr>
                <a:srgbClr val="8B221F"/>
              </a:buClr>
              <a:tabLst>
                <a:tab pos="271462" algn="l"/>
              </a:tabLst>
              <a:defRPr/>
            </a:pPr>
            <a:r>
              <a:rPr lang="fr-FR" sz="1200">
                <a:solidFill>
                  <a:srgbClr val="2F2483"/>
                </a:solidFill>
                <a:latin typeface="Barlow" panose="00000500000000000000" pitchFamily="2" charset="0"/>
                <a:cs typeface="Calibri" panose="020F0502020204030204" pitchFamily="34" charset="0"/>
              </a:rPr>
              <a:t>« </a:t>
            </a:r>
            <a:r>
              <a:rPr lang="fr-FR" sz="1200" i="1">
                <a:solidFill>
                  <a:srgbClr val="2F2483"/>
                </a:solidFill>
                <a:latin typeface="Barlow" panose="00000500000000000000" pitchFamily="2" charset="0"/>
                <a:cs typeface="Calibri" panose="020F0502020204030204" pitchFamily="34" charset="0"/>
              </a:rPr>
              <a:t>constitue une activité commerciale l’activité de loueur d’établissements commerciaux ou industriels munis d’équipement nécessaires à leur exploitation, que la location comprenne, ou non, tout ou partie des éléments incorporels du fonds de commerce ou d’industrie »</a:t>
            </a:r>
          </a:p>
        </p:txBody>
      </p:sp>
      <p:sp>
        <p:nvSpPr>
          <p:cNvPr id="52" name="ZoneTexte 51">
            <a:extLst>
              <a:ext uri="{FF2B5EF4-FFF2-40B4-BE49-F238E27FC236}">
                <a16:creationId xmlns:a16="http://schemas.microsoft.com/office/drawing/2014/main" id="{CFCF5C2A-6F7A-B913-E1E3-3D508F4BB548}"/>
              </a:ext>
            </a:extLst>
          </p:cNvPr>
          <p:cNvSpPr txBox="1"/>
          <p:nvPr/>
        </p:nvSpPr>
        <p:spPr>
          <a:xfrm>
            <a:off x="5092508" y="894554"/>
            <a:ext cx="1132356" cy="230833"/>
          </a:xfrm>
          <a:prstGeom prst="rect">
            <a:avLst/>
          </a:prstGeom>
          <a:solidFill>
            <a:schemeClr val="bg1"/>
          </a:solidFill>
        </p:spPr>
        <p:txBody>
          <a:bodyPr wrap="square" rtlCol="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fr-FR" sz="1050">
                <a:solidFill>
                  <a:srgbClr val="2F2483"/>
                </a:solidFill>
                <a:latin typeface="Barlow" panose="00000500000000000000" pitchFamily="2" charset="0"/>
                <a:ea typeface="Verdana" panose="020B0604030504040204" pitchFamily="34" charset="0"/>
                <a:cs typeface="Calibri" panose="020F0502020204030204" pitchFamily="34" charset="0"/>
              </a:rPr>
              <a:t>29/09/2023</a:t>
            </a:r>
            <a:endParaRPr lang="fr-FR" sz="900">
              <a:solidFill>
                <a:srgbClr val="2F2483"/>
              </a:solidFill>
              <a:latin typeface="Barlow" panose="00000500000000000000" pitchFamily="2" charset="0"/>
              <a:ea typeface="Verdana" panose="020B0604030504040204" pitchFamily="34" charset="0"/>
              <a:cs typeface="Calibri" panose="020F0502020204030204" pitchFamily="34" charset="0"/>
            </a:endParaRPr>
          </a:p>
        </p:txBody>
      </p:sp>
      <p:sp>
        <p:nvSpPr>
          <p:cNvPr id="53" name="ZoneTexte 52">
            <a:extLst>
              <a:ext uri="{FF2B5EF4-FFF2-40B4-BE49-F238E27FC236}">
                <a16:creationId xmlns:a16="http://schemas.microsoft.com/office/drawing/2014/main" id="{67E9E3B2-F42C-10DB-8A29-87D7EB6ED0BB}"/>
              </a:ext>
            </a:extLst>
          </p:cNvPr>
          <p:cNvSpPr txBox="1"/>
          <p:nvPr/>
        </p:nvSpPr>
        <p:spPr>
          <a:xfrm>
            <a:off x="4796299" y="1440863"/>
            <a:ext cx="1871393" cy="2839239"/>
          </a:xfrm>
          <a:prstGeom prst="rect">
            <a:avLst/>
          </a:prstGeom>
          <a:solidFill>
            <a:schemeClr val="bg1">
              <a:lumMod val="95000"/>
            </a:schemeClr>
          </a:solidFill>
          <a:ln w="3175">
            <a:solidFill>
              <a:schemeClr val="bg1">
                <a:lumMod val="85000"/>
              </a:schemeClr>
            </a:solidFill>
          </a:ln>
        </p:spPr>
        <p:txBody>
          <a:bodyPr wrap="square" rtlCol="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lvl="1">
              <a:buClr>
                <a:srgbClr val="8B221F"/>
              </a:buClr>
              <a:defRPr/>
            </a:pPr>
            <a:r>
              <a:rPr lang="fr-FR" altLang="fr-FR" sz="1200">
                <a:solidFill>
                  <a:srgbClr val="2F2483"/>
                </a:solidFill>
                <a:latin typeface="Barlow" panose="00000500000000000000" pitchFamily="2" charset="0"/>
                <a:cs typeface="Calibri" panose="020F0502020204030204" pitchFamily="34" charset="0"/>
              </a:rPr>
              <a:t>Le CE, saisi d’un REP, </a:t>
            </a:r>
            <a:r>
              <a:rPr lang="fr-FR" altLang="fr-FR" sz="1200" b="1">
                <a:solidFill>
                  <a:srgbClr val="2F2483"/>
                </a:solidFill>
                <a:latin typeface="Barlow" panose="00000500000000000000" pitchFamily="2" charset="0"/>
                <a:cs typeface="Calibri" panose="020F0502020204030204" pitchFamily="34" charset="0"/>
              </a:rPr>
              <a:t>annule la doctrine excluant toutes les locations meublées du bénéfice du Pacte Dutreil </a:t>
            </a:r>
            <a:r>
              <a:rPr lang="fr-FR" altLang="fr-FR" sz="1200">
                <a:solidFill>
                  <a:srgbClr val="2F2483"/>
                </a:solidFill>
                <a:latin typeface="Barlow" panose="00000500000000000000" pitchFamily="2" charset="0"/>
                <a:cs typeface="Calibri" panose="020F0502020204030204" pitchFamily="34" charset="0"/>
              </a:rPr>
              <a:t>considérant que la location meublée </a:t>
            </a:r>
          </a:p>
          <a:p>
            <a:pPr marL="0" lvl="1">
              <a:buClr>
                <a:srgbClr val="8B221F"/>
              </a:buClr>
              <a:defRPr/>
            </a:pPr>
            <a:r>
              <a:rPr lang="fr-FR" sz="1200">
                <a:solidFill>
                  <a:srgbClr val="2F2483"/>
                </a:solidFill>
                <a:latin typeface="Barlow" panose="00000500000000000000" pitchFamily="2" charset="0"/>
                <a:cs typeface="Calibri" panose="020F0502020204030204" pitchFamily="34" charset="0"/>
              </a:rPr>
              <a:t>« </a:t>
            </a:r>
            <a:r>
              <a:rPr lang="fr-FR" sz="1200" i="1">
                <a:solidFill>
                  <a:srgbClr val="2F2483"/>
                </a:solidFill>
                <a:latin typeface="Barlow" panose="00000500000000000000" pitchFamily="2" charset="0"/>
                <a:cs typeface="Calibri" panose="020F0502020204030204" pitchFamily="34" charset="0"/>
              </a:rPr>
              <a:t>ne saurait être systématiquement regardée, pour l’application de la loi fiscale, comme une activité civile dépourvue de caractère commercial ». </a:t>
            </a:r>
            <a:endParaRPr lang="fr-FR" altLang="fr-FR" sz="1200" i="1">
              <a:solidFill>
                <a:srgbClr val="2F2483"/>
              </a:solidFill>
              <a:latin typeface="Barlow" panose="00000500000000000000" pitchFamily="2" charset="0"/>
              <a:cs typeface="Calibri" panose="020F0502020204030204" pitchFamily="34" charset="0"/>
            </a:endParaRPr>
          </a:p>
        </p:txBody>
      </p:sp>
      <p:cxnSp>
        <p:nvCxnSpPr>
          <p:cNvPr id="54" name="Connecteur droit 53">
            <a:extLst>
              <a:ext uri="{FF2B5EF4-FFF2-40B4-BE49-F238E27FC236}">
                <a16:creationId xmlns:a16="http://schemas.microsoft.com/office/drawing/2014/main" id="{B44F9DC8-A9F4-74EE-580E-7A25E8FE8893}"/>
              </a:ext>
            </a:extLst>
          </p:cNvPr>
          <p:cNvCxnSpPr/>
          <p:nvPr/>
        </p:nvCxnSpPr>
        <p:spPr>
          <a:xfrm flipH="1">
            <a:off x="7896265" y="1187145"/>
            <a:ext cx="0" cy="280623"/>
          </a:xfrm>
          <a:prstGeom prst="line">
            <a:avLst/>
          </a:prstGeom>
          <a:ln>
            <a:solidFill>
              <a:srgbClr val="2F2483"/>
            </a:solidFill>
          </a:ln>
        </p:spPr>
        <p:style>
          <a:lnRef idx="2">
            <a:schemeClr val="dk1"/>
          </a:lnRef>
          <a:fillRef idx="0">
            <a:schemeClr val="dk1"/>
          </a:fillRef>
          <a:effectRef idx="1">
            <a:schemeClr val="dk1"/>
          </a:effectRef>
          <a:fontRef idx="minor">
            <a:schemeClr val="tx1"/>
          </a:fontRef>
        </p:style>
      </p:cxnSp>
      <p:sp>
        <p:nvSpPr>
          <p:cNvPr id="55" name="ZoneTexte 54">
            <a:extLst>
              <a:ext uri="{FF2B5EF4-FFF2-40B4-BE49-F238E27FC236}">
                <a16:creationId xmlns:a16="http://schemas.microsoft.com/office/drawing/2014/main" id="{296F7B72-2494-7A65-2206-D59A910B4F60}"/>
              </a:ext>
            </a:extLst>
          </p:cNvPr>
          <p:cNvSpPr txBox="1"/>
          <p:nvPr/>
        </p:nvSpPr>
        <p:spPr>
          <a:xfrm>
            <a:off x="227522" y="876796"/>
            <a:ext cx="2106535" cy="369332"/>
          </a:xfrm>
          <a:prstGeom prst="rect">
            <a:avLst/>
          </a:prstGeom>
          <a:noFill/>
        </p:spPr>
        <p:txBody>
          <a:bodyPr wrap="square" rtlCol="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fr-FR" sz="1050" u="sng" strike="noStrike">
                <a:solidFill>
                  <a:srgbClr val="2F2483"/>
                </a:solidFill>
                <a:latin typeface="Barlow" panose="00000500000000000000" pitchFamily="2" charset="0"/>
                <a:ea typeface="Open Sans" panose="020B0606030504020204" pitchFamily="34" charset="0"/>
                <a:cs typeface="Open Sans" panose="020B0606030504020204" pitchFamily="34" charset="0"/>
              </a:rPr>
              <a:t>BOI-ENR-DMTG-10-20-40-10</a:t>
            </a:r>
            <a:r>
              <a:rPr lang="fr-FR" sz="900" u="sng" strike="noStrike">
                <a:solidFill>
                  <a:srgbClr val="2F2483"/>
                </a:solidFill>
                <a:latin typeface="Barlow" panose="00000500000000000000" pitchFamily="2" charset="0"/>
                <a:ea typeface="Open Sans" panose="020B0606030504020204" pitchFamily="34" charset="0"/>
                <a:cs typeface="Open Sans" panose="020B0606030504020204" pitchFamily="34" charset="0"/>
              </a:rPr>
              <a:t>, n° 15, 21 déc. 2021</a:t>
            </a:r>
            <a:endParaRPr lang="fr-FR" sz="1050">
              <a:solidFill>
                <a:srgbClr val="2F2483"/>
              </a:solidFill>
              <a:latin typeface="Barlow" panose="00000500000000000000" pitchFamily="2" charset="0"/>
            </a:endParaRPr>
          </a:p>
        </p:txBody>
      </p:sp>
      <p:sp>
        <p:nvSpPr>
          <p:cNvPr id="56" name="ZoneTexte 55">
            <a:extLst>
              <a:ext uri="{FF2B5EF4-FFF2-40B4-BE49-F238E27FC236}">
                <a16:creationId xmlns:a16="http://schemas.microsoft.com/office/drawing/2014/main" id="{C4A3F79B-3EF3-3AF7-9557-ED59D7D3F99C}"/>
              </a:ext>
            </a:extLst>
          </p:cNvPr>
          <p:cNvSpPr txBox="1"/>
          <p:nvPr/>
        </p:nvSpPr>
        <p:spPr>
          <a:xfrm>
            <a:off x="6960569" y="1440863"/>
            <a:ext cx="1871393" cy="2677656"/>
          </a:xfrm>
          <a:prstGeom prst="rect">
            <a:avLst/>
          </a:prstGeom>
          <a:solidFill>
            <a:schemeClr val="bg1">
              <a:lumMod val="95000"/>
            </a:schemeClr>
          </a:solidFill>
          <a:ln w="3175">
            <a:solidFill>
              <a:schemeClr val="bg1">
                <a:lumMod val="85000"/>
              </a:schemeClr>
            </a:solidFill>
          </a:ln>
        </p:spPr>
        <p:txBody>
          <a:bodyPr wrap="square" rtlCol="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lvl="1" algn="ctr">
              <a:buClr>
                <a:srgbClr val="8B221F"/>
              </a:buClr>
              <a:defRPr/>
            </a:pPr>
            <a:r>
              <a:rPr lang="fr-FR" altLang="fr-FR" sz="1200" b="1">
                <a:solidFill>
                  <a:srgbClr val="2F2483"/>
                </a:solidFill>
                <a:latin typeface="Barlow" panose="00000500000000000000" pitchFamily="2" charset="0"/>
                <a:cs typeface="Calibri" panose="020F0502020204030204" pitchFamily="34" charset="0"/>
              </a:rPr>
              <a:t>Légalisation de la doctrine administrative par une définition précise des activités commerciales éligibles introduite aux articles 787 B et 787 C du CGI : </a:t>
            </a:r>
            <a:r>
              <a:rPr lang="fr-FR" altLang="fr-FR" sz="1200">
                <a:solidFill>
                  <a:srgbClr val="2F2483"/>
                </a:solidFill>
                <a:latin typeface="Barlow" panose="00000500000000000000" pitchFamily="2" charset="0"/>
                <a:cs typeface="Calibri" panose="020F0502020204030204" pitchFamily="34" charset="0"/>
              </a:rPr>
              <a:t>sont expressément exclues les activités de location meublée et de loueurs d’établissements commerciaux ou industriels équipés</a:t>
            </a:r>
            <a:r>
              <a:rPr lang="fr-FR" altLang="fr-FR" sz="1200" b="1">
                <a:solidFill>
                  <a:srgbClr val="2F2483"/>
                </a:solidFill>
                <a:latin typeface="Barlow" panose="00000500000000000000" pitchFamily="2" charset="0"/>
                <a:cs typeface="Calibri" panose="020F0502020204030204" pitchFamily="34" charset="0"/>
              </a:rPr>
              <a:t>.</a:t>
            </a:r>
          </a:p>
          <a:p>
            <a:pPr marL="0" lvl="1" algn="ctr">
              <a:buClr>
                <a:srgbClr val="8B221F"/>
              </a:buClr>
              <a:defRPr/>
            </a:pPr>
            <a:endParaRPr lang="fr-FR" altLang="fr-FR" sz="1200" b="1">
              <a:solidFill>
                <a:srgbClr val="2F2483"/>
              </a:solidFill>
              <a:latin typeface="Barlow" panose="00000500000000000000" pitchFamily="2" charset="0"/>
              <a:cs typeface="Calibri" panose="020F0502020204030204" pitchFamily="34" charset="0"/>
            </a:endParaRPr>
          </a:p>
        </p:txBody>
      </p:sp>
    </p:spTree>
    <p:extLst>
      <p:ext uri="{BB962C8B-B14F-4D97-AF65-F5344CB8AC3E}">
        <p14:creationId xmlns:p14="http://schemas.microsoft.com/office/powerpoint/2010/main" val="216084439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dur="1"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1" presetClass="entr" presetSubtype="0" dur="1" fill="hold" grpId="0" nodeType="click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p:stCondLst>
                              <p:cond delay="0"/>
                            </p:stCondLst>
                            <p:childTnLst>
                              <p:par>
                                <p:cTn id="13" presetID="1" presetClass="entr" presetSubtype="0" dur="1" fill="hold" grpId="0" nodeType="click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p:stCondLst>
                              <p:cond delay="0"/>
                            </p:stCondLst>
                            <p:childTnLst>
                              <p:par>
                                <p:cTn id="17" presetID="1" presetClass="entr" presetSubtype="0" dur="1" fill="hold" grpId="0" nodeType="click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p:stCondLst>
                              <p:cond delay="0"/>
                            </p:stCondLst>
                            <p:childTnLst>
                              <p:par>
                                <p:cTn id="21" presetID="1" presetClass="entr" presetSubtype="0" dur="1" fill="hold" grpId="0" nodeType="clickEffect">
                                  <p:stCondLst>
                                    <p:cond delay="0"/>
                                  </p:stCondLst>
                                  <p:childTnLst>
                                    <p:set>
                                      <p:cBhvr>
                                        <p:cTn id="22" dur="1" fill="hold">
                                          <p:stCondLst>
                                            <p:cond delay="0"/>
                                          </p:stCondLst>
                                        </p:cTn>
                                        <p:tgtEl>
                                          <p:spTgt spid="5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p:stCondLst>
                              <p:cond delay="0"/>
                            </p:stCondLst>
                            <p:childTnLst>
                              <p:par>
                                <p:cTn id="25" presetID="1" presetClass="entr" presetSubtype="0" dur="1" fill="hold" grpId="0" nodeType="click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p:stCondLst>
                              <p:cond delay="0"/>
                            </p:stCondLst>
                            <p:childTnLst>
                              <p:par>
                                <p:cTn id="29" presetID="1" presetClass="entr" presetSubtype="0" dur="1" fill="hold" grpId="0" nodeType="clickEffect">
                                  <p:stCondLst>
                                    <p:cond delay="0"/>
                                  </p:stCondLst>
                                  <p:childTnLst>
                                    <p:set>
                                      <p:cBhvr>
                                        <p:cTn id="30" dur="1" fill="hold">
                                          <p:stCondLst>
                                            <p:cond delay="0"/>
                                          </p:stCondLst>
                                        </p:cTn>
                                        <p:tgtEl>
                                          <p:spTgt spid="52"/>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p:stCondLst>
                              <p:cond delay="0"/>
                            </p:stCondLst>
                            <p:childTnLst>
                              <p:par>
                                <p:cTn id="33" presetID="1" presetClass="entr" presetSubtype="0" dur="1" fill="hold" grpId="0" nodeType="clickEffect">
                                  <p:stCondLst>
                                    <p:cond delay="0"/>
                                  </p:stCondLst>
                                  <p:childTnLst>
                                    <p:set>
                                      <p:cBhvr>
                                        <p:cTn id="34" dur="1" fill="hold">
                                          <p:stCondLst>
                                            <p:cond delay="0"/>
                                          </p:stCondLst>
                                        </p:cTn>
                                        <p:tgtEl>
                                          <p:spTgt spid="53"/>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p:stCondLst>
                              <p:cond delay="0"/>
                            </p:stCondLst>
                            <p:childTnLst>
                              <p:par>
                                <p:cTn id="37" presetID="1" presetClass="entr" presetSubtype="0" dur="1" fill="hold" grpId="0" nodeType="clickEffect">
                                  <p:stCondLst>
                                    <p:cond delay="0"/>
                                  </p:stCondLst>
                                  <p:childTnLst>
                                    <p:set>
                                      <p:cBhvr>
                                        <p:cTn id="38" dur="1" fill="hold">
                                          <p:stCondLst>
                                            <p:cond delay="0"/>
                                          </p:stCondLst>
                                        </p:cTn>
                                        <p:tgtEl>
                                          <p:spTgt spid="44"/>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p:stCondLst>
                              <p:cond delay="0"/>
                            </p:stCondLst>
                            <p:childTnLst>
                              <p:par>
                                <p:cTn id="41" presetID="1" presetClass="entr" presetSubtype="0" dur="1" fill="hold" grpId="0" nodeType="clickEffect">
                                  <p:stCondLst>
                                    <p:cond delay="0"/>
                                  </p:stCondLst>
                                  <p:childTnLst>
                                    <p:set>
                                      <p:cBhvr>
                                        <p:cTn id="42"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P spid="44" grpId="0"/>
      <p:bldP spid="48" grpId="0" animBg="1"/>
      <p:bldP spid="50" grpId="0" animBg="1"/>
      <p:bldP spid="51" grpId="0" animBg="1"/>
      <p:bldP spid="52" grpId="0" animBg="1"/>
      <p:bldP spid="53" grpId="0" animBg="1"/>
      <p:bldP spid="56"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capture d’écran, Graphique, graphisme, conception&#10;&#10;Description générée automatiquement">
            <a:extLst>
              <a:ext uri="{FF2B5EF4-FFF2-40B4-BE49-F238E27FC236}">
                <a16:creationId xmlns:a16="http://schemas.microsoft.com/office/drawing/2014/main" id="{5CD3964C-4D8E-270D-54E6-5FF89D9E3306}"/>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378" y="212"/>
            <a:ext cx="9143244" cy="5143075"/>
          </a:xfrm>
          <a:prstGeom prst="rect">
            <a:avLst/>
          </a:prstGeom>
        </p:spPr>
      </p:pic>
      <p:sp>
        <p:nvSpPr>
          <p:cNvPr id="3" name="Espace réservé de la date 1">
            <a:extLst>
              <a:ext uri="{FF2B5EF4-FFF2-40B4-BE49-F238E27FC236}">
                <a16:creationId xmlns:a16="http://schemas.microsoft.com/office/drawing/2014/main" id="{47C17C5A-F2F0-CCB9-9D0E-BD4DDCDD697E}"/>
              </a:ext>
            </a:extLst>
          </p:cNvPr>
          <p:cNvSpPr>
            <a:spLocks noGrp="1"/>
          </p:cNvSpPr>
          <p:nvPr>
            <p:ph type="dt" sz="half" idx="10"/>
          </p:nvPr>
        </p:nvSpPr>
        <p:spPr>
          <a:xfrm>
            <a:off x="215153" y="4767262"/>
            <a:ext cx="1510553" cy="273844"/>
          </a:xfrm>
        </p:spPr>
        <p:txBody>
          <a:bodyPr/>
          <a:lstStyle/>
          <a:p>
            <a:fld id="{0304C159-75DC-49E0-9C9A-EE2F48706F69}" type="datetime4">
              <a:rPr lang="fr-FR" smtClean="0"/>
              <a:t>8 février 2024</a:t>
            </a:fld>
            <a:endParaRPr lang="fr-FR"/>
          </a:p>
        </p:txBody>
      </p:sp>
      <p:sp>
        <p:nvSpPr>
          <p:cNvPr id="6" name="Espace réservé du numéro de diapositive 3">
            <a:extLst>
              <a:ext uri="{FF2B5EF4-FFF2-40B4-BE49-F238E27FC236}">
                <a16:creationId xmlns:a16="http://schemas.microsoft.com/office/drawing/2014/main" id="{C802817C-6334-D292-A7C0-3B7874CB8041}"/>
              </a:ext>
            </a:extLst>
          </p:cNvPr>
          <p:cNvSpPr>
            <a:spLocks noGrp="1"/>
          </p:cNvSpPr>
          <p:nvPr>
            <p:ph type="sldNum" sz="quarter" idx="12"/>
          </p:nvPr>
        </p:nvSpPr>
        <p:spPr>
          <a:xfrm>
            <a:off x="8743319" y="4799230"/>
            <a:ext cx="383876" cy="171450"/>
          </a:xfrm>
        </p:spPr>
        <p:txBody>
          <a:bodyPr/>
          <a:lstStyle/>
          <a:p>
            <a:fld id="{DADB589F-FF01-4CF2-B7C7-7296AC883C2A}" type="slidenum">
              <a:rPr lang="fr-FR" smtClean="0"/>
              <a:t>53</a:t>
            </a:fld>
            <a:endParaRPr lang="fr-FR"/>
          </a:p>
        </p:txBody>
      </p:sp>
      <p:sp>
        <p:nvSpPr>
          <p:cNvPr id="4" name="ZoneTexte 3">
            <a:extLst>
              <a:ext uri="{FF2B5EF4-FFF2-40B4-BE49-F238E27FC236}">
                <a16:creationId xmlns:a16="http://schemas.microsoft.com/office/drawing/2014/main" id="{3D6849B5-9EF4-16FA-3757-D1172B458127}"/>
              </a:ext>
            </a:extLst>
          </p:cNvPr>
          <p:cNvSpPr txBox="1"/>
          <p:nvPr/>
        </p:nvSpPr>
        <p:spPr>
          <a:xfrm>
            <a:off x="76446" y="114160"/>
            <a:ext cx="6830540" cy="392415"/>
          </a:xfrm>
          <a:prstGeom prst="rect">
            <a:avLst/>
          </a:prstGeom>
          <a:noFill/>
        </p:spPr>
        <p:txBody>
          <a:bodyPr wrap="square" rtlCol="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fr-FR" sz="2100">
                <a:solidFill>
                  <a:schemeClr val="bg1"/>
                </a:solidFill>
                <a:highlight>
                  <a:srgbClr val="F9B000"/>
                </a:highlight>
                <a:latin typeface="Barlow Condensed ExtraBold" panose="00000906000000000000" pitchFamily="2" charset="0"/>
              </a:rPr>
              <a:t>L’éligibilité des entreprises exerçant une activité mixte au Dutreil ?</a:t>
            </a:r>
            <a:endParaRPr lang="fr-FR" sz="3000">
              <a:solidFill>
                <a:schemeClr val="bg1"/>
              </a:solidFill>
              <a:latin typeface="Barlow Condensed ExtraBold" panose="00000906000000000000" pitchFamily="2" charset="0"/>
            </a:endParaRPr>
          </a:p>
        </p:txBody>
      </p:sp>
      <p:sp>
        <p:nvSpPr>
          <p:cNvPr id="2" name="Espace réservé du contenu 5">
            <a:extLst>
              <a:ext uri="{FF2B5EF4-FFF2-40B4-BE49-F238E27FC236}">
                <a16:creationId xmlns:a16="http://schemas.microsoft.com/office/drawing/2014/main" id="{94490B8C-C05C-8B66-7A00-DE58B81F4F55}"/>
              </a:ext>
            </a:extLst>
          </p:cNvPr>
          <p:cNvSpPr txBox="1"/>
          <p:nvPr/>
        </p:nvSpPr>
        <p:spPr>
          <a:xfrm>
            <a:off x="212565" y="776549"/>
            <a:ext cx="8824369" cy="3990713"/>
          </a:xfrm>
          <a:prstGeom prst="rect">
            <a:avLst/>
          </a:prstGeom>
        </p:spPr>
        <p:txBody>
          <a:bodyPr>
            <a:normAutofit/>
          </a:bodyPr>
          <a:lstStyle>
            <a:defPPr>
              <a:defRPr lang="fr-FR"/>
            </a:defPPr>
            <a:lvl1pPr marL="171450" indent="-171450" algn="l" defTabSz="685800" rtl="0" eaLnBrk="1" latinLnBrk="0" hangingPunct="1">
              <a:lnSpc>
                <a:spcPct val="90000"/>
              </a:lnSpc>
              <a:spcBef>
                <a:spcPts val="750"/>
              </a:spcBef>
              <a:buFont typeface="Arial"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9pPr>
          </a:lstStyle>
          <a:p>
            <a:pPr marL="0" lvl="1" indent="0" algn="just">
              <a:spcBef>
                <a:spcPct val="0"/>
              </a:spcBef>
              <a:buClr>
                <a:srgbClr val="8B221F"/>
              </a:buClr>
              <a:buNone/>
              <a:defRPr/>
            </a:pPr>
            <a:r>
              <a:rPr lang="fr-FR" sz="1800">
                <a:solidFill>
                  <a:srgbClr val="2F2483"/>
                </a:solidFill>
                <a:latin typeface="Barlow" panose="00000500000000000000" pitchFamily="2" charset="0"/>
                <a:sym typeface="Wingdings" panose="05000000000000000000" pitchFamily="2" charset="2"/>
              </a:rPr>
              <a:t> </a:t>
            </a:r>
            <a:r>
              <a:rPr lang="fr-FR" sz="1800">
                <a:solidFill>
                  <a:srgbClr val="2F2483"/>
                </a:solidFill>
                <a:latin typeface="Barlow" panose="00000500000000000000" pitchFamily="2" charset="0"/>
                <a:ea typeface="Verdana" panose="020B0604030504040204" pitchFamily="34" charset="0"/>
                <a:cs typeface="Calibri" panose="020F0502020204030204" pitchFamily="34" charset="0"/>
              </a:rPr>
              <a:t>La société dont les titres font l’objet du Pacte doit exercer </a:t>
            </a:r>
            <a:r>
              <a:rPr lang="fr-FR" sz="1800" b="1">
                <a:solidFill>
                  <a:srgbClr val="2F2483"/>
                </a:solidFill>
                <a:latin typeface="Barlow" panose="00000500000000000000" pitchFamily="2" charset="0"/>
                <a:ea typeface="Verdana" panose="020B0604030504040204" pitchFamily="34" charset="0"/>
                <a:cs typeface="Calibri" panose="020F0502020204030204" pitchFamily="34" charset="0"/>
              </a:rPr>
              <a:t>: </a:t>
            </a:r>
          </a:p>
          <a:p>
            <a:pPr marL="406003" lvl="1" indent="-406003" algn="just">
              <a:spcBef>
                <a:spcPct val="0"/>
              </a:spcBef>
              <a:defRPr/>
            </a:pPr>
            <a:endParaRPr lang="fr-FR">
              <a:solidFill>
                <a:srgbClr val="2F2483"/>
              </a:solidFill>
              <a:latin typeface="Barlow" panose="00000500000000000000" pitchFamily="2" charset="0"/>
              <a:ea typeface="Verdana" panose="020B0604030504040204" pitchFamily="34" charset="0"/>
              <a:cs typeface="Calibri" panose="020F0502020204030204" pitchFamily="34" charset="0"/>
            </a:endParaRPr>
          </a:p>
          <a:p>
            <a:pPr marL="663179" lvl="1" indent="-257175" algn="just">
              <a:spcBef>
                <a:spcPct val="0"/>
              </a:spcBef>
              <a:buFontTx/>
              <a:buChar char="-"/>
              <a:defRPr/>
            </a:pPr>
            <a:r>
              <a:rPr lang="fr-FR" sz="1800">
                <a:solidFill>
                  <a:srgbClr val="2F2483"/>
                </a:solidFill>
                <a:latin typeface="Barlow" panose="00000500000000000000" pitchFamily="2" charset="0"/>
                <a:ea typeface="Verdana" panose="020B0604030504040204" pitchFamily="34" charset="0"/>
                <a:cs typeface="Calibri" panose="020F0502020204030204" pitchFamily="34" charset="0"/>
              </a:rPr>
              <a:t>une </a:t>
            </a:r>
            <a:r>
              <a:rPr lang="fr-FR" sz="1800" b="1">
                <a:solidFill>
                  <a:srgbClr val="2F2483"/>
                </a:solidFill>
                <a:latin typeface="Barlow" panose="00000500000000000000" pitchFamily="2" charset="0"/>
                <a:ea typeface="Verdana" panose="020B0604030504040204" pitchFamily="34" charset="0"/>
                <a:cs typeface="Calibri" panose="020F0502020204030204" pitchFamily="34" charset="0"/>
              </a:rPr>
              <a:t>activité ICAAL </a:t>
            </a:r>
            <a:r>
              <a:rPr lang="fr-FR" sz="1800">
                <a:solidFill>
                  <a:srgbClr val="2F2483"/>
                </a:solidFill>
                <a:latin typeface="Barlow" panose="00000500000000000000" pitchFamily="2" charset="0"/>
                <a:ea typeface="Verdana" panose="020B0604030504040204" pitchFamily="34" charset="0"/>
                <a:cs typeface="Calibri" panose="020F0502020204030204" pitchFamily="34" charset="0"/>
              </a:rPr>
              <a:t>(commerciale, industrielle, agricole, libérale ou artisanale)</a:t>
            </a:r>
          </a:p>
          <a:p>
            <a:pPr marL="406003" lvl="1" indent="0" algn="just">
              <a:spcBef>
                <a:spcPct val="0"/>
              </a:spcBef>
              <a:buFont typeface="Arial" pitchFamily="34" charset="0"/>
              <a:buNone/>
              <a:defRPr/>
            </a:pPr>
            <a:endParaRPr lang="fr-FR">
              <a:solidFill>
                <a:srgbClr val="2F2483"/>
              </a:solidFill>
              <a:latin typeface="Barlow" panose="00000500000000000000" pitchFamily="2" charset="0"/>
              <a:ea typeface="Verdana" panose="020B0604030504040204" pitchFamily="34" charset="0"/>
              <a:cs typeface="Calibri" panose="020F0502020204030204" pitchFamily="34" charset="0"/>
            </a:endParaRPr>
          </a:p>
          <a:p>
            <a:pPr marL="663179" lvl="1" indent="-257175" algn="just">
              <a:spcBef>
                <a:spcPct val="0"/>
              </a:spcBef>
              <a:buFontTx/>
              <a:buChar char="-"/>
              <a:defRPr/>
            </a:pPr>
            <a:r>
              <a:rPr lang="fr-FR" sz="1800">
                <a:solidFill>
                  <a:srgbClr val="2F2483"/>
                </a:solidFill>
                <a:latin typeface="Barlow" panose="00000500000000000000" pitchFamily="2" charset="0"/>
                <a:ea typeface="Verdana" panose="020B0604030504040204" pitchFamily="34" charset="0"/>
                <a:cs typeface="Calibri" panose="020F0502020204030204" pitchFamily="34" charset="0"/>
              </a:rPr>
              <a:t>ou une </a:t>
            </a:r>
            <a:r>
              <a:rPr lang="fr-FR" sz="1800" b="1">
                <a:solidFill>
                  <a:srgbClr val="2F2483"/>
                </a:solidFill>
                <a:latin typeface="Barlow" panose="00000500000000000000" pitchFamily="2" charset="0"/>
                <a:ea typeface="Verdana" panose="020B0604030504040204" pitchFamily="34" charset="0"/>
                <a:cs typeface="Calibri" panose="020F0502020204030204" pitchFamily="34" charset="0"/>
              </a:rPr>
              <a:t>activité d'holding animatrice de son groupe</a:t>
            </a:r>
          </a:p>
          <a:p>
            <a:pPr marL="663179" lvl="1" indent="-257175" algn="just">
              <a:spcBef>
                <a:spcPct val="0"/>
              </a:spcBef>
              <a:buFontTx/>
              <a:buChar char="-"/>
              <a:defRPr/>
            </a:pPr>
            <a:endParaRPr lang="fr-FR" b="1">
              <a:solidFill>
                <a:srgbClr val="2F2483"/>
              </a:solidFill>
              <a:latin typeface="Barlow" panose="00000500000000000000" pitchFamily="2" charset="0"/>
              <a:ea typeface="Verdana" panose="020B0604030504040204" pitchFamily="34" charset="0"/>
              <a:cs typeface="Calibri" panose="020F0502020204030204" pitchFamily="34" charset="0"/>
            </a:endParaRPr>
          </a:p>
          <a:p>
            <a:pPr marL="663179" lvl="1" indent="-257175" algn="just">
              <a:spcBef>
                <a:spcPct val="0"/>
              </a:spcBef>
              <a:buFontTx/>
              <a:buChar char="-"/>
              <a:defRPr/>
            </a:pPr>
            <a:endParaRPr lang="fr-FR" b="1">
              <a:solidFill>
                <a:srgbClr val="2F2483"/>
              </a:solidFill>
              <a:latin typeface="Barlow" panose="00000500000000000000" pitchFamily="2" charset="0"/>
              <a:ea typeface="Verdana" panose="020B0604030504040204" pitchFamily="34" charset="0"/>
              <a:cs typeface="Calibri" panose="020F0502020204030204" pitchFamily="34" charset="0"/>
            </a:endParaRPr>
          </a:p>
          <a:p>
            <a:pPr marL="0" lvl="1" indent="0" algn="just">
              <a:spcBef>
                <a:spcPct val="0"/>
              </a:spcBef>
              <a:buNone/>
              <a:defRPr/>
            </a:pPr>
            <a:r>
              <a:rPr lang="fr-FR" sz="1800">
                <a:solidFill>
                  <a:srgbClr val="2F2483"/>
                </a:solidFill>
                <a:latin typeface="Barlow" panose="00000500000000000000" pitchFamily="2" charset="0"/>
                <a:sym typeface="Wingdings" panose="05000000000000000000" pitchFamily="2" charset="2"/>
              </a:rPr>
              <a:t> </a:t>
            </a:r>
            <a:r>
              <a:rPr lang="fr-FR" sz="1800" b="1">
                <a:solidFill>
                  <a:srgbClr val="2F2483"/>
                </a:solidFill>
                <a:latin typeface="Barlow" panose="00000500000000000000" pitchFamily="2" charset="0"/>
                <a:ea typeface="Verdana" panose="020B0604030504040204" pitchFamily="34" charset="0"/>
                <a:cs typeface="Calibri" panose="020F0502020204030204" pitchFamily="34" charset="0"/>
              </a:rPr>
              <a:t>Jurisprudence 2022 : </a:t>
            </a:r>
          </a:p>
          <a:p>
            <a:pPr marL="0" lvl="1" indent="0" algn="just">
              <a:spcBef>
                <a:spcPct val="0"/>
              </a:spcBef>
              <a:buFont typeface="Arial" pitchFamily="34" charset="0"/>
              <a:buNone/>
              <a:defRPr/>
            </a:pPr>
            <a:endParaRPr lang="fr-FR" b="1">
              <a:solidFill>
                <a:srgbClr val="2F2483"/>
              </a:solidFill>
              <a:latin typeface="Barlow" panose="00000500000000000000" pitchFamily="2" charset="0"/>
              <a:ea typeface="Verdana" panose="020B0604030504040204" pitchFamily="34" charset="0"/>
              <a:cs typeface="Calibri" panose="020F0502020204030204" pitchFamily="34" charset="0"/>
            </a:endParaRPr>
          </a:p>
          <a:p>
            <a:pPr marL="538162" lvl="1" indent="-198835" algn="just">
              <a:spcBef>
                <a:spcPct val="0"/>
              </a:spcBef>
              <a:buFontTx/>
              <a:buChar char="-"/>
              <a:defRPr/>
            </a:pPr>
            <a:r>
              <a:rPr lang="fr-FR" sz="1800">
                <a:solidFill>
                  <a:srgbClr val="2F2483"/>
                </a:solidFill>
                <a:latin typeface="Barlow" panose="00000500000000000000" pitchFamily="2" charset="0"/>
                <a:ea typeface="Verdana" panose="020B0604030504040204" pitchFamily="34" charset="0"/>
                <a:cs typeface="Calibri" panose="020F0502020204030204" pitchFamily="34" charset="0"/>
              </a:rPr>
              <a:t>l’activité opérationnelle doit être exercée à titre prépondérant</a:t>
            </a:r>
          </a:p>
          <a:p>
            <a:pPr marL="339328" lvl="1" indent="0" algn="just">
              <a:spcBef>
                <a:spcPct val="0"/>
              </a:spcBef>
              <a:buFont typeface="Arial" pitchFamily="34" charset="0"/>
              <a:buNone/>
              <a:defRPr/>
            </a:pPr>
            <a:endParaRPr lang="fr-FR">
              <a:solidFill>
                <a:srgbClr val="2F2483"/>
              </a:solidFill>
              <a:latin typeface="Barlow" panose="00000500000000000000" pitchFamily="2" charset="0"/>
              <a:ea typeface="Verdana" panose="020B0604030504040204" pitchFamily="34" charset="0"/>
              <a:cs typeface="Calibri" panose="020F0502020204030204" pitchFamily="34" charset="0"/>
            </a:endParaRPr>
          </a:p>
          <a:p>
            <a:pPr marL="538162" lvl="1" indent="-198835" algn="just">
              <a:spcBef>
                <a:spcPct val="0"/>
              </a:spcBef>
              <a:buFontTx/>
              <a:buChar char="-"/>
              <a:defRPr/>
            </a:pPr>
            <a:r>
              <a:rPr lang="fr-FR" altLang="fr-FR" sz="1800">
                <a:solidFill>
                  <a:srgbClr val="2F2483"/>
                </a:solidFill>
                <a:latin typeface="Barlow" panose="00000500000000000000" pitchFamily="2" charset="0"/>
                <a:cs typeface="Calibri" panose="020F0502020204030204" pitchFamily="34" charset="0"/>
              </a:rPr>
              <a:t>Les sociétés holdings mixtes sont éligibles au bénéfice du Pacte Dutreil à condition que l’activité d’animation soit exercée à titre principal. </a:t>
            </a:r>
          </a:p>
        </p:txBody>
      </p:sp>
    </p:spTree>
    <p:extLst>
      <p:ext uri="{BB962C8B-B14F-4D97-AF65-F5344CB8AC3E}">
        <p14:creationId xmlns:p14="http://schemas.microsoft.com/office/powerpoint/2010/main" val="467120520"/>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capture d’écran, Graphique, graphisme, conception&#10;&#10;Description générée automatiquement">
            <a:extLst>
              <a:ext uri="{FF2B5EF4-FFF2-40B4-BE49-F238E27FC236}">
                <a16:creationId xmlns:a16="http://schemas.microsoft.com/office/drawing/2014/main" id="{5CD3964C-4D8E-270D-54E6-5FF89D9E3306}"/>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378" y="212"/>
            <a:ext cx="9143244" cy="5143075"/>
          </a:xfrm>
          <a:prstGeom prst="rect">
            <a:avLst/>
          </a:prstGeom>
        </p:spPr>
      </p:pic>
      <p:sp>
        <p:nvSpPr>
          <p:cNvPr id="3" name="Espace réservé de la date 1">
            <a:extLst>
              <a:ext uri="{FF2B5EF4-FFF2-40B4-BE49-F238E27FC236}">
                <a16:creationId xmlns:a16="http://schemas.microsoft.com/office/drawing/2014/main" id="{47C17C5A-F2F0-CCB9-9D0E-BD4DDCDD697E}"/>
              </a:ext>
            </a:extLst>
          </p:cNvPr>
          <p:cNvSpPr>
            <a:spLocks noGrp="1"/>
          </p:cNvSpPr>
          <p:nvPr>
            <p:ph type="dt" sz="half" idx="10"/>
          </p:nvPr>
        </p:nvSpPr>
        <p:spPr>
          <a:xfrm>
            <a:off x="215153" y="4767262"/>
            <a:ext cx="1510553" cy="273844"/>
          </a:xfrm>
        </p:spPr>
        <p:txBody>
          <a:bodyPr/>
          <a:lstStyle/>
          <a:p>
            <a:fld id="{0304C159-75DC-49E0-9C9A-EE2F48706F69}" type="datetime4">
              <a:rPr lang="fr-FR" smtClean="0"/>
              <a:t>8 février 2024</a:t>
            </a:fld>
            <a:endParaRPr lang="fr-FR"/>
          </a:p>
        </p:txBody>
      </p:sp>
      <p:sp>
        <p:nvSpPr>
          <p:cNvPr id="6" name="Espace réservé du numéro de diapositive 3">
            <a:extLst>
              <a:ext uri="{FF2B5EF4-FFF2-40B4-BE49-F238E27FC236}">
                <a16:creationId xmlns:a16="http://schemas.microsoft.com/office/drawing/2014/main" id="{C802817C-6334-D292-A7C0-3B7874CB8041}"/>
              </a:ext>
            </a:extLst>
          </p:cNvPr>
          <p:cNvSpPr>
            <a:spLocks noGrp="1"/>
          </p:cNvSpPr>
          <p:nvPr>
            <p:ph type="sldNum" sz="quarter" idx="12"/>
          </p:nvPr>
        </p:nvSpPr>
        <p:spPr>
          <a:xfrm>
            <a:off x="8743319" y="4799230"/>
            <a:ext cx="383876" cy="171450"/>
          </a:xfrm>
        </p:spPr>
        <p:txBody>
          <a:bodyPr/>
          <a:lstStyle/>
          <a:p>
            <a:fld id="{DADB589F-FF01-4CF2-B7C7-7296AC883C2A}" type="slidenum">
              <a:rPr lang="fr-FR" smtClean="0"/>
              <a:t>54</a:t>
            </a:fld>
            <a:endParaRPr lang="fr-FR"/>
          </a:p>
        </p:txBody>
      </p:sp>
      <p:sp>
        <p:nvSpPr>
          <p:cNvPr id="4" name="ZoneTexte 3">
            <a:extLst>
              <a:ext uri="{FF2B5EF4-FFF2-40B4-BE49-F238E27FC236}">
                <a16:creationId xmlns:a16="http://schemas.microsoft.com/office/drawing/2014/main" id="{3D6849B5-9EF4-16FA-3757-D1172B458127}"/>
              </a:ext>
            </a:extLst>
          </p:cNvPr>
          <p:cNvSpPr txBox="1"/>
          <p:nvPr/>
        </p:nvSpPr>
        <p:spPr>
          <a:xfrm>
            <a:off x="76446" y="114160"/>
            <a:ext cx="6830540" cy="392415"/>
          </a:xfrm>
          <a:prstGeom prst="rect">
            <a:avLst/>
          </a:prstGeom>
          <a:noFill/>
        </p:spPr>
        <p:txBody>
          <a:bodyPr wrap="square" rtlCol="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fr-FR" sz="2100">
                <a:solidFill>
                  <a:schemeClr val="bg1"/>
                </a:solidFill>
                <a:highlight>
                  <a:srgbClr val="F9B000"/>
                </a:highlight>
                <a:latin typeface="Barlow Condensed ExtraBold" panose="00000906000000000000" pitchFamily="2" charset="0"/>
              </a:rPr>
              <a:t>L’éligibilité des entreprises exerçant une activité mixte au Dutreil ?</a:t>
            </a:r>
            <a:endParaRPr lang="fr-FR" sz="3000">
              <a:solidFill>
                <a:schemeClr val="bg1"/>
              </a:solidFill>
              <a:latin typeface="Barlow Condensed ExtraBold" panose="00000906000000000000" pitchFamily="2" charset="0"/>
            </a:endParaRPr>
          </a:p>
        </p:txBody>
      </p:sp>
      <p:sp>
        <p:nvSpPr>
          <p:cNvPr id="7" name="Espace réservé du contenu 5">
            <a:extLst>
              <a:ext uri="{FF2B5EF4-FFF2-40B4-BE49-F238E27FC236}">
                <a16:creationId xmlns:a16="http://schemas.microsoft.com/office/drawing/2014/main" id="{72F9C4BA-C2E9-3C71-7A40-EB25F1409A7A}"/>
              </a:ext>
            </a:extLst>
          </p:cNvPr>
          <p:cNvSpPr txBox="1"/>
          <p:nvPr/>
        </p:nvSpPr>
        <p:spPr>
          <a:xfrm>
            <a:off x="212565" y="894242"/>
            <a:ext cx="8437364" cy="3163408"/>
          </a:xfrm>
          <a:prstGeom prst="rect">
            <a:avLst/>
          </a:prstGeom>
        </p:spPr>
        <p:txBody>
          <a:bodyPr>
            <a:normAutofit fontScale="92500" lnSpcReduction="10000"/>
          </a:bodyPr>
          <a:lstStyle>
            <a:defPPr>
              <a:defRPr lang="fr-FR"/>
            </a:defPPr>
            <a:lvl1pPr marL="171450" indent="-171450" algn="l" defTabSz="685800" rtl="0" eaLnBrk="1" latinLnBrk="0" hangingPunct="1">
              <a:lnSpc>
                <a:spcPct val="90000"/>
              </a:lnSpc>
              <a:spcBef>
                <a:spcPts val="750"/>
              </a:spcBef>
              <a:buFont typeface="Arial"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9pPr>
          </a:lstStyle>
          <a:p>
            <a:pPr marL="0" lvl="1" indent="0" algn="just">
              <a:spcBef>
                <a:spcPct val="0"/>
              </a:spcBef>
              <a:buClr>
                <a:srgbClr val="8B221F"/>
              </a:buClr>
              <a:buNone/>
              <a:defRPr/>
            </a:pPr>
            <a:r>
              <a:rPr lang="fr-FR" sz="1800">
                <a:solidFill>
                  <a:srgbClr val="2F2483"/>
                </a:solidFill>
                <a:latin typeface="Barlow" panose="00000500000000000000" pitchFamily="2" charset="0"/>
                <a:sym typeface="Wingdings" panose="05000000000000000000" pitchFamily="2" charset="2"/>
              </a:rPr>
              <a:t> </a:t>
            </a:r>
            <a:r>
              <a:rPr lang="fr-FR" sz="1800">
                <a:solidFill>
                  <a:srgbClr val="2F2483"/>
                </a:solidFill>
                <a:latin typeface="Barlow" panose="00000500000000000000" pitchFamily="2" charset="0"/>
                <a:ea typeface="Verdana" panose="020B0604030504040204" pitchFamily="34" charset="0"/>
                <a:cs typeface="Calibri" panose="020F0502020204030204" pitchFamily="34" charset="0"/>
              </a:rPr>
              <a:t>La condition liée à l’exercice, de manière prépondérante, d’une activité opérationnelle est dorénavant inscrite dans la loi </a:t>
            </a:r>
          </a:p>
          <a:p>
            <a:pPr marL="265510" lvl="1" indent="-265510" algn="just">
              <a:spcBef>
                <a:spcPct val="0"/>
              </a:spcBef>
              <a:buClr>
                <a:srgbClr val="8B221F"/>
              </a:buClr>
              <a:buFont typeface="Wingdings" panose="05000000000000000000" pitchFamily="2" charset="2"/>
              <a:buChar char="q"/>
              <a:defRPr/>
            </a:pPr>
            <a:endParaRPr lang="fr-FR">
              <a:solidFill>
                <a:srgbClr val="2F2483"/>
              </a:solidFill>
              <a:latin typeface="Barlow" panose="00000500000000000000" pitchFamily="2" charset="0"/>
              <a:ea typeface="Verdana" panose="020B0604030504040204" pitchFamily="34" charset="0"/>
              <a:cs typeface="Calibri" panose="020F0502020204030204" pitchFamily="34" charset="0"/>
            </a:endParaRPr>
          </a:p>
          <a:p>
            <a:pPr marL="0" lvl="1" indent="0" algn="just">
              <a:spcBef>
                <a:spcPct val="0"/>
              </a:spcBef>
              <a:buClr>
                <a:srgbClr val="8B221F"/>
              </a:buClr>
              <a:buNone/>
              <a:defRPr/>
            </a:pPr>
            <a:r>
              <a:rPr lang="fr-FR" sz="1800">
                <a:solidFill>
                  <a:srgbClr val="2F2483"/>
                </a:solidFill>
                <a:latin typeface="Barlow" panose="00000500000000000000" pitchFamily="2" charset="0"/>
                <a:sym typeface="Wingdings" panose="05000000000000000000" pitchFamily="2" charset="2"/>
              </a:rPr>
              <a:t> </a:t>
            </a:r>
            <a:r>
              <a:rPr lang="fr-FR" sz="1800">
                <a:solidFill>
                  <a:srgbClr val="2F2483"/>
                </a:solidFill>
                <a:latin typeface="Barlow" panose="00000500000000000000" pitchFamily="2" charset="0"/>
              </a:rPr>
              <a:t>Ainsi, les sociétés ayant une activité mixte (activité opérationnelle éligible – activité civile non éligible) sont expressément éligibles à l’exonération Dutreil à condition que </a:t>
            </a:r>
            <a:r>
              <a:rPr lang="fr-FR" sz="1800" b="1">
                <a:solidFill>
                  <a:srgbClr val="2F2483"/>
                </a:solidFill>
                <a:latin typeface="Barlow" panose="00000500000000000000" pitchFamily="2" charset="0"/>
              </a:rPr>
              <a:t>l’activité éligible soit prépondérante.</a:t>
            </a:r>
            <a:r>
              <a:rPr lang="fr-FR" sz="1800" b="1">
                <a:solidFill>
                  <a:srgbClr val="2F2483"/>
                </a:solidFill>
                <a:latin typeface="Barlow" panose="00000500000000000000" pitchFamily="2" charset="0"/>
                <a:ea typeface="Verdana" panose="020B0604030504040204" pitchFamily="34" charset="0"/>
                <a:cs typeface="Calibri" panose="020F0502020204030204" pitchFamily="34" charset="0"/>
              </a:rPr>
              <a:t> </a:t>
            </a:r>
          </a:p>
          <a:p>
            <a:pPr marL="663179" lvl="1" indent="-257175" algn="just">
              <a:spcBef>
                <a:spcPct val="0"/>
              </a:spcBef>
              <a:buFontTx/>
              <a:buChar char="-"/>
              <a:defRPr/>
            </a:pPr>
            <a:endParaRPr lang="fr-FR" b="1">
              <a:solidFill>
                <a:srgbClr val="2F2483"/>
              </a:solidFill>
              <a:latin typeface="Barlow" panose="00000500000000000000" pitchFamily="2" charset="0"/>
              <a:ea typeface="Verdana" panose="020B0604030504040204" pitchFamily="34" charset="0"/>
              <a:cs typeface="Calibri" panose="020F0502020204030204" pitchFamily="34" charset="0"/>
            </a:endParaRPr>
          </a:p>
          <a:p>
            <a:pPr marL="663179" lvl="1" indent="-257175" algn="just">
              <a:spcBef>
                <a:spcPct val="0"/>
              </a:spcBef>
              <a:buFontTx/>
              <a:buChar char="-"/>
              <a:defRPr/>
            </a:pPr>
            <a:endParaRPr lang="fr-FR" b="1">
              <a:solidFill>
                <a:srgbClr val="2F2483"/>
              </a:solidFill>
              <a:latin typeface="Barlow" panose="00000500000000000000" pitchFamily="2" charset="0"/>
              <a:ea typeface="Verdana" panose="020B0604030504040204" pitchFamily="34" charset="0"/>
              <a:cs typeface="Calibri" panose="020F0502020204030204" pitchFamily="34" charset="0"/>
            </a:endParaRPr>
          </a:p>
          <a:p>
            <a:pPr marL="0" lvl="1" indent="0" algn="just">
              <a:spcBef>
                <a:spcPct val="0"/>
              </a:spcBef>
              <a:buNone/>
              <a:defRPr/>
            </a:pPr>
            <a:r>
              <a:rPr lang="fr-FR" sz="1800">
                <a:solidFill>
                  <a:srgbClr val="2F2483"/>
                </a:solidFill>
                <a:latin typeface="Barlow" panose="00000500000000000000" pitchFamily="2" charset="0"/>
                <a:sym typeface="Wingdings" panose="05000000000000000000" pitchFamily="2" charset="2"/>
              </a:rPr>
              <a:t> </a:t>
            </a:r>
            <a:r>
              <a:rPr lang="fr-FR" sz="1800">
                <a:solidFill>
                  <a:srgbClr val="2F2483"/>
                </a:solidFill>
                <a:latin typeface="Barlow" panose="00000500000000000000" pitchFamily="2" charset="0"/>
                <a:ea typeface="Verdana" panose="020B0604030504040204" pitchFamily="34" charset="0"/>
                <a:cs typeface="Calibri" panose="020F0502020204030204" pitchFamily="34" charset="0"/>
              </a:rPr>
              <a:t>La loi ne précise pas les critères de la </a:t>
            </a:r>
            <a:r>
              <a:rPr lang="fr-FR" sz="1800" b="1">
                <a:solidFill>
                  <a:srgbClr val="2F2483"/>
                </a:solidFill>
                <a:latin typeface="Barlow" panose="00000500000000000000" pitchFamily="2" charset="0"/>
                <a:ea typeface="Verdana" panose="020B0604030504040204" pitchFamily="34" charset="0"/>
                <a:cs typeface="Calibri" panose="020F0502020204030204" pitchFamily="34" charset="0"/>
              </a:rPr>
              <a:t>prépondérance</a:t>
            </a:r>
            <a:r>
              <a:rPr lang="fr-FR" sz="1800">
                <a:solidFill>
                  <a:srgbClr val="2F2483"/>
                </a:solidFill>
                <a:latin typeface="Barlow" panose="00000500000000000000" pitchFamily="2" charset="0"/>
                <a:ea typeface="Verdana" panose="020B0604030504040204" pitchFamily="34" charset="0"/>
                <a:cs typeface="Calibri" panose="020F0502020204030204" pitchFamily="34" charset="0"/>
              </a:rPr>
              <a:t> donc renvoi à la jurisprudence qui retient un </a:t>
            </a:r>
            <a:r>
              <a:rPr lang="fr-FR" sz="1800" b="1">
                <a:solidFill>
                  <a:srgbClr val="2F2483"/>
                </a:solidFill>
                <a:latin typeface="Barlow" panose="00000500000000000000" pitchFamily="2" charset="0"/>
                <a:ea typeface="Verdana" panose="020B0604030504040204" pitchFamily="34" charset="0"/>
                <a:cs typeface="Calibri" panose="020F0502020204030204" pitchFamily="34" charset="0"/>
              </a:rPr>
              <a:t>faisceau d’indices</a:t>
            </a:r>
            <a:r>
              <a:rPr lang="fr-FR" sz="1800">
                <a:solidFill>
                  <a:srgbClr val="2F2483"/>
                </a:solidFill>
                <a:latin typeface="Barlow" panose="00000500000000000000" pitchFamily="2" charset="0"/>
                <a:ea typeface="Verdana" panose="020B0604030504040204" pitchFamily="34" charset="0"/>
                <a:cs typeface="Calibri" panose="020F0502020204030204" pitchFamily="34" charset="0"/>
              </a:rPr>
              <a:t> :</a:t>
            </a:r>
          </a:p>
          <a:p>
            <a:pPr marL="538162" indent="-198835">
              <a:buFontTx/>
              <a:buChar char="-"/>
            </a:pPr>
            <a:r>
              <a:rPr lang="fr-FR" sz="1800">
                <a:solidFill>
                  <a:srgbClr val="2F2483"/>
                </a:solidFill>
                <a:latin typeface="Barlow" panose="00000500000000000000" pitchFamily="2" charset="0"/>
              </a:rPr>
              <a:t>le chiffre d'affaires de l'activité doit représenter au moins 50 % du chiffre d'affaires total</a:t>
            </a:r>
          </a:p>
          <a:p>
            <a:pPr marL="538162" indent="-198835">
              <a:buFontTx/>
              <a:buChar char="-"/>
            </a:pPr>
            <a:r>
              <a:rPr lang="fr-FR" sz="1800">
                <a:solidFill>
                  <a:srgbClr val="2F2483"/>
                </a:solidFill>
                <a:latin typeface="Barlow" panose="00000500000000000000" pitchFamily="2" charset="0"/>
              </a:rPr>
              <a:t>et la valeur vénale de l'actif brut (immobilisé et circulant) affecté à cette activité doit représenter au moins 50 % de la valeur vénale de l'actif brut total</a:t>
            </a:r>
          </a:p>
        </p:txBody>
      </p:sp>
    </p:spTree>
    <p:extLst>
      <p:ext uri="{BB962C8B-B14F-4D97-AF65-F5344CB8AC3E}">
        <p14:creationId xmlns:p14="http://schemas.microsoft.com/office/powerpoint/2010/main" val="288027129"/>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capture d’écran, Graphique, graphisme, conception&#10;&#10;Description générée automatiquement">
            <a:extLst>
              <a:ext uri="{FF2B5EF4-FFF2-40B4-BE49-F238E27FC236}">
                <a16:creationId xmlns:a16="http://schemas.microsoft.com/office/drawing/2014/main" id="{5CD3964C-4D8E-270D-54E6-5FF89D9E3306}"/>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378" y="212"/>
            <a:ext cx="9143244" cy="5143075"/>
          </a:xfrm>
          <a:prstGeom prst="rect">
            <a:avLst/>
          </a:prstGeom>
        </p:spPr>
      </p:pic>
      <p:sp>
        <p:nvSpPr>
          <p:cNvPr id="3" name="Espace réservé de la date 1">
            <a:extLst>
              <a:ext uri="{FF2B5EF4-FFF2-40B4-BE49-F238E27FC236}">
                <a16:creationId xmlns:a16="http://schemas.microsoft.com/office/drawing/2014/main" id="{47C17C5A-F2F0-CCB9-9D0E-BD4DDCDD697E}"/>
              </a:ext>
            </a:extLst>
          </p:cNvPr>
          <p:cNvSpPr>
            <a:spLocks noGrp="1"/>
          </p:cNvSpPr>
          <p:nvPr>
            <p:ph type="dt" sz="half" idx="10"/>
          </p:nvPr>
        </p:nvSpPr>
        <p:spPr>
          <a:xfrm>
            <a:off x="215153" y="4767262"/>
            <a:ext cx="1510553" cy="273844"/>
          </a:xfrm>
        </p:spPr>
        <p:txBody>
          <a:bodyPr/>
          <a:lstStyle/>
          <a:p>
            <a:fld id="{0304C159-75DC-49E0-9C9A-EE2F48706F69}" type="datetime4">
              <a:rPr lang="fr-FR" smtClean="0"/>
              <a:t>8 février 2024</a:t>
            </a:fld>
            <a:endParaRPr lang="fr-FR"/>
          </a:p>
        </p:txBody>
      </p:sp>
      <p:sp>
        <p:nvSpPr>
          <p:cNvPr id="6" name="Espace réservé du numéro de diapositive 3">
            <a:extLst>
              <a:ext uri="{FF2B5EF4-FFF2-40B4-BE49-F238E27FC236}">
                <a16:creationId xmlns:a16="http://schemas.microsoft.com/office/drawing/2014/main" id="{C802817C-6334-D292-A7C0-3B7874CB8041}"/>
              </a:ext>
            </a:extLst>
          </p:cNvPr>
          <p:cNvSpPr>
            <a:spLocks noGrp="1"/>
          </p:cNvSpPr>
          <p:nvPr>
            <p:ph type="sldNum" sz="quarter" idx="12"/>
          </p:nvPr>
        </p:nvSpPr>
        <p:spPr>
          <a:xfrm>
            <a:off x="8743319" y="4799230"/>
            <a:ext cx="383876" cy="171450"/>
          </a:xfrm>
        </p:spPr>
        <p:txBody>
          <a:bodyPr/>
          <a:lstStyle/>
          <a:p>
            <a:fld id="{DADB589F-FF01-4CF2-B7C7-7296AC883C2A}" type="slidenum">
              <a:rPr lang="fr-FR" smtClean="0"/>
              <a:t>55</a:t>
            </a:fld>
            <a:endParaRPr lang="fr-FR"/>
          </a:p>
        </p:txBody>
      </p:sp>
      <p:sp>
        <p:nvSpPr>
          <p:cNvPr id="4" name="ZoneTexte 3">
            <a:extLst>
              <a:ext uri="{FF2B5EF4-FFF2-40B4-BE49-F238E27FC236}">
                <a16:creationId xmlns:a16="http://schemas.microsoft.com/office/drawing/2014/main" id="{3D6849B5-9EF4-16FA-3757-D1172B458127}"/>
              </a:ext>
            </a:extLst>
          </p:cNvPr>
          <p:cNvSpPr txBox="1"/>
          <p:nvPr/>
        </p:nvSpPr>
        <p:spPr>
          <a:xfrm>
            <a:off x="76445" y="114160"/>
            <a:ext cx="5034397" cy="392415"/>
          </a:xfrm>
          <a:prstGeom prst="rect">
            <a:avLst/>
          </a:prstGeom>
          <a:noFill/>
        </p:spPr>
        <p:txBody>
          <a:bodyPr wrap="square" rtlCol="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fr-FR" sz="2100">
                <a:solidFill>
                  <a:schemeClr val="bg1"/>
                </a:solidFill>
                <a:highlight>
                  <a:srgbClr val="F9B000"/>
                </a:highlight>
                <a:latin typeface="Barlow Condensed ExtraBold" panose="00000906000000000000" pitchFamily="2" charset="0"/>
              </a:rPr>
              <a:t>L’éligibilité des holdings animatrices au Dutreil ?</a:t>
            </a:r>
            <a:endParaRPr lang="fr-FR" sz="3000">
              <a:solidFill>
                <a:schemeClr val="bg1"/>
              </a:solidFill>
              <a:latin typeface="Barlow Condensed ExtraBold" panose="00000906000000000000" pitchFamily="2" charset="0"/>
            </a:endParaRPr>
          </a:p>
        </p:txBody>
      </p:sp>
      <p:sp>
        <p:nvSpPr>
          <p:cNvPr id="2" name="Espace réservé du contenu 5">
            <a:extLst>
              <a:ext uri="{FF2B5EF4-FFF2-40B4-BE49-F238E27FC236}">
                <a16:creationId xmlns:a16="http://schemas.microsoft.com/office/drawing/2014/main" id="{604EBD54-6148-2C65-3361-30C1E4BB11EC}"/>
              </a:ext>
            </a:extLst>
          </p:cNvPr>
          <p:cNvSpPr txBox="1"/>
          <p:nvPr/>
        </p:nvSpPr>
        <p:spPr>
          <a:xfrm>
            <a:off x="212565" y="894242"/>
            <a:ext cx="8437364" cy="3990713"/>
          </a:xfrm>
          <a:prstGeom prst="rect">
            <a:avLst/>
          </a:prstGeom>
        </p:spPr>
        <p:txBody>
          <a:bodyPr>
            <a:normAutofit/>
          </a:bodyPr>
          <a:lstStyle>
            <a:defPPr>
              <a:defRPr lang="fr-FR"/>
            </a:defPPr>
            <a:lvl1pPr marL="171450" indent="-171450" algn="l" defTabSz="685800" rtl="0" eaLnBrk="1" latinLnBrk="0" hangingPunct="1">
              <a:lnSpc>
                <a:spcPct val="90000"/>
              </a:lnSpc>
              <a:spcBef>
                <a:spcPts val="750"/>
              </a:spcBef>
              <a:buFont typeface="Arial"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9pPr>
          </a:lstStyle>
          <a:p>
            <a:pPr marL="0" lvl="1" indent="0" algn="just">
              <a:spcBef>
                <a:spcPct val="0"/>
              </a:spcBef>
              <a:buClr>
                <a:srgbClr val="8B221F"/>
              </a:buClr>
              <a:buNone/>
              <a:defRPr/>
            </a:pPr>
            <a:r>
              <a:rPr lang="fr-FR" sz="1800">
                <a:solidFill>
                  <a:srgbClr val="2F2483"/>
                </a:solidFill>
                <a:latin typeface="Barlow" panose="00000500000000000000" pitchFamily="2" charset="0"/>
                <a:sym typeface="Wingdings" panose="05000000000000000000" pitchFamily="2" charset="2"/>
              </a:rPr>
              <a:t> </a:t>
            </a:r>
            <a:r>
              <a:rPr lang="fr-FR" sz="1575">
                <a:solidFill>
                  <a:srgbClr val="2F2483"/>
                </a:solidFill>
                <a:latin typeface="Barlow" panose="00000500000000000000" pitchFamily="2" charset="0"/>
              </a:rPr>
              <a:t>L'article 23 de la loi de finances pour 2024 précise qu'est considérée comme une société commerciale, la société qui « </a:t>
            </a:r>
            <a:r>
              <a:rPr lang="fr-FR" sz="1575" i="1">
                <a:solidFill>
                  <a:srgbClr val="2F2483"/>
                </a:solidFill>
                <a:latin typeface="Barlow" panose="00000500000000000000" pitchFamily="2" charset="0"/>
              </a:rPr>
              <a:t>outre la gestion d'un portefeuille de participations, </a:t>
            </a:r>
            <a:r>
              <a:rPr lang="fr-FR" sz="1575" b="1" i="1">
                <a:solidFill>
                  <a:srgbClr val="2F2483"/>
                </a:solidFill>
                <a:latin typeface="Barlow" panose="00000500000000000000" pitchFamily="2" charset="0"/>
              </a:rPr>
              <a:t>a pour activité principale la participation active à la conduite de la politique de son groupe </a:t>
            </a:r>
            <a:r>
              <a:rPr lang="fr-FR" sz="1575" i="1">
                <a:solidFill>
                  <a:srgbClr val="2F2483"/>
                </a:solidFill>
                <a:latin typeface="Barlow" panose="00000500000000000000" pitchFamily="2" charset="0"/>
              </a:rPr>
              <a:t>constitué de sociétés contrôlées directement ou indirectement exerçant une activité industrielle, commerciale, artisanale, agricole ou libérale, et auxquelles elle rend, le cas échéant et à titre purement interne, des services spécifiques, administratifs, juridiques, comptables, financiers et immobiliers »</a:t>
            </a:r>
            <a:r>
              <a:rPr lang="fr-FR" sz="1575">
                <a:solidFill>
                  <a:srgbClr val="2F2483"/>
                </a:solidFill>
                <a:latin typeface="Barlow" panose="00000500000000000000" pitchFamily="2" charset="0"/>
              </a:rPr>
              <a:t>.</a:t>
            </a:r>
          </a:p>
          <a:p>
            <a:pPr marL="265510" lvl="1" indent="-265510" algn="just">
              <a:spcBef>
                <a:spcPct val="0"/>
              </a:spcBef>
              <a:buClr>
                <a:srgbClr val="8B221F"/>
              </a:buClr>
              <a:buFont typeface="Wingdings" panose="05000000000000000000" pitchFamily="2" charset="2"/>
              <a:buChar char="q"/>
              <a:defRPr/>
            </a:pPr>
            <a:endParaRPr lang="fr-FR" sz="1575">
              <a:solidFill>
                <a:srgbClr val="2F2483"/>
              </a:solidFill>
              <a:latin typeface="Barlow" panose="00000500000000000000" pitchFamily="2" charset="0"/>
            </a:endParaRPr>
          </a:p>
          <a:p>
            <a:pPr marL="0" lvl="1" indent="0" algn="just">
              <a:spcBef>
                <a:spcPct val="0"/>
              </a:spcBef>
              <a:buClr>
                <a:srgbClr val="8B221F"/>
              </a:buClr>
              <a:buNone/>
              <a:defRPr/>
            </a:pPr>
            <a:r>
              <a:rPr lang="fr-FR" sz="1800">
                <a:solidFill>
                  <a:srgbClr val="2F2483"/>
                </a:solidFill>
                <a:latin typeface="Barlow" panose="00000500000000000000" pitchFamily="2" charset="0"/>
                <a:sym typeface="Wingdings" panose="05000000000000000000" pitchFamily="2" charset="2"/>
              </a:rPr>
              <a:t> </a:t>
            </a:r>
            <a:r>
              <a:rPr lang="fr-FR" sz="1575" b="1">
                <a:solidFill>
                  <a:srgbClr val="2F2483"/>
                </a:solidFill>
                <a:latin typeface="Barlow" panose="00000500000000000000" pitchFamily="2" charset="0"/>
              </a:rPr>
              <a:t>la loi permet donc l'application du régime Dutreil aux titres de sociétés holdings mixtes dont l'activité d'animation est exercée à titre principal</a:t>
            </a:r>
          </a:p>
          <a:p>
            <a:pPr marL="265510" lvl="1" indent="-265510" algn="just">
              <a:spcBef>
                <a:spcPct val="0"/>
              </a:spcBef>
              <a:buClr>
                <a:srgbClr val="8B221F"/>
              </a:buClr>
              <a:buFont typeface="Wingdings" panose="05000000000000000000" pitchFamily="2" charset="2"/>
              <a:buChar char="q"/>
              <a:defRPr/>
            </a:pPr>
            <a:endParaRPr lang="fr-FR" sz="1575" b="1">
              <a:solidFill>
                <a:srgbClr val="2F2483"/>
              </a:solidFill>
              <a:latin typeface="Barlow" panose="00000500000000000000" pitchFamily="2" charset="0"/>
            </a:endParaRPr>
          </a:p>
          <a:p>
            <a:pPr marL="0" lvl="1" indent="0" algn="just">
              <a:spcBef>
                <a:spcPct val="0"/>
              </a:spcBef>
              <a:buClr>
                <a:srgbClr val="8B221F"/>
              </a:buClr>
              <a:buNone/>
              <a:defRPr/>
            </a:pPr>
            <a:r>
              <a:rPr lang="fr-FR" sz="1800">
                <a:solidFill>
                  <a:srgbClr val="2F2483"/>
                </a:solidFill>
                <a:latin typeface="Barlow" panose="00000500000000000000" pitchFamily="2" charset="0"/>
                <a:sym typeface="Wingdings" panose="05000000000000000000" pitchFamily="2" charset="2"/>
              </a:rPr>
              <a:t> </a:t>
            </a:r>
            <a:r>
              <a:rPr lang="fr-FR" sz="1575">
                <a:solidFill>
                  <a:srgbClr val="2F2483"/>
                </a:solidFill>
                <a:latin typeface="Barlow" panose="00000500000000000000" pitchFamily="2" charset="0"/>
              </a:rPr>
              <a:t>Seules </a:t>
            </a:r>
            <a:r>
              <a:rPr lang="fr-FR" sz="1575" b="1">
                <a:solidFill>
                  <a:srgbClr val="2F2483"/>
                </a:solidFill>
                <a:latin typeface="Barlow" panose="00000500000000000000" pitchFamily="2" charset="0"/>
              </a:rPr>
              <a:t>les filiales opérationnelles </a:t>
            </a:r>
            <a:r>
              <a:rPr lang="fr-FR" sz="1575">
                <a:solidFill>
                  <a:srgbClr val="2F2483"/>
                </a:solidFill>
                <a:latin typeface="Barlow" panose="00000500000000000000" pitchFamily="2" charset="0"/>
              </a:rPr>
              <a:t>peuvent être animées par la holding : il n'est pas possible d'animer des SCI détenant des biens immobiliers.</a:t>
            </a:r>
          </a:p>
          <a:p>
            <a:pPr marL="0" lvl="1" indent="0" algn="just">
              <a:spcBef>
                <a:spcPct val="0"/>
              </a:spcBef>
              <a:buClr>
                <a:srgbClr val="8B221F"/>
              </a:buClr>
              <a:buFont typeface="Arial" pitchFamily="34" charset="0"/>
              <a:buNone/>
              <a:defRPr/>
            </a:pPr>
            <a:endParaRPr lang="fr-FR" sz="1575">
              <a:solidFill>
                <a:srgbClr val="2F2483"/>
              </a:solidFill>
              <a:latin typeface="Barlow" panose="00000500000000000000" pitchFamily="2" charset="0"/>
            </a:endParaRPr>
          </a:p>
          <a:p>
            <a:pPr marL="0" lvl="1" indent="0" algn="just">
              <a:spcBef>
                <a:spcPct val="0"/>
              </a:spcBef>
              <a:buClr>
                <a:srgbClr val="8B221F"/>
              </a:buClr>
              <a:buNone/>
              <a:defRPr/>
            </a:pPr>
            <a:r>
              <a:rPr lang="fr-FR" sz="1800">
                <a:solidFill>
                  <a:srgbClr val="2F2483"/>
                </a:solidFill>
                <a:latin typeface="Barlow" panose="00000500000000000000" pitchFamily="2" charset="0"/>
                <a:sym typeface="Wingdings" panose="05000000000000000000" pitchFamily="2" charset="2"/>
              </a:rPr>
              <a:t> </a:t>
            </a:r>
            <a:r>
              <a:rPr lang="fr-FR" sz="1575">
                <a:solidFill>
                  <a:srgbClr val="2F2483"/>
                </a:solidFill>
                <a:latin typeface="Barlow" panose="00000500000000000000" pitchFamily="2" charset="0"/>
              </a:rPr>
              <a:t>Appréciation de la prépondérance par renvoi à la jurisprudence</a:t>
            </a:r>
          </a:p>
          <a:p>
            <a:pPr marL="663179" lvl="1" indent="-257175" algn="just">
              <a:spcBef>
                <a:spcPct val="0"/>
              </a:spcBef>
              <a:buFontTx/>
              <a:buChar char="-"/>
              <a:defRPr/>
            </a:pPr>
            <a:endParaRPr lang="fr-FR" sz="1500" b="1">
              <a:solidFill>
                <a:srgbClr val="2F2483"/>
              </a:solidFill>
              <a:latin typeface="Barlow" panose="00000500000000000000" pitchFamily="2" charset="0"/>
              <a:ea typeface="Verdana" panose="020B0604030504040204" pitchFamily="34" charset="0"/>
              <a:cs typeface="Calibri" panose="020F0502020204030204" pitchFamily="34" charset="0"/>
            </a:endParaRPr>
          </a:p>
        </p:txBody>
      </p:sp>
    </p:spTree>
    <p:extLst>
      <p:ext uri="{BB962C8B-B14F-4D97-AF65-F5344CB8AC3E}">
        <p14:creationId xmlns:p14="http://schemas.microsoft.com/office/powerpoint/2010/main" val="2471869517"/>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capture d’écran, Graphique, graphisme, conception&#10;&#10;Description générée automatiquement">
            <a:extLst>
              <a:ext uri="{FF2B5EF4-FFF2-40B4-BE49-F238E27FC236}">
                <a16:creationId xmlns:a16="http://schemas.microsoft.com/office/drawing/2014/main" id="{5CD3964C-4D8E-270D-54E6-5FF89D9E3306}"/>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378" y="212"/>
            <a:ext cx="9143244" cy="5143075"/>
          </a:xfrm>
          <a:prstGeom prst="rect">
            <a:avLst/>
          </a:prstGeom>
        </p:spPr>
      </p:pic>
      <p:sp>
        <p:nvSpPr>
          <p:cNvPr id="3" name="Espace réservé de la date 1">
            <a:extLst>
              <a:ext uri="{FF2B5EF4-FFF2-40B4-BE49-F238E27FC236}">
                <a16:creationId xmlns:a16="http://schemas.microsoft.com/office/drawing/2014/main" id="{47C17C5A-F2F0-CCB9-9D0E-BD4DDCDD697E}"/>
              </a:ext>
            </a:extLst>
          </p:cNvPr>
          <p:cNvSpPr>
            <a:spLocks noGrp="1"/>
          </p:cNvSpPr>
          <p:nvPr>
            <p:ph type="dt" sz="half" idx="10"/>
          </p:nvPr>
        </p:nvSpPr>
        <p:spPr>
          <a:xfrm>
            <a:off x="215153" y="4767262"/>
            <a:ext cx="1510553" cy="273844"/>
          </a:xfrm>
        </p:spPr>
        <p:txBody>
          <a:bodyPr/>
          <a:lstStyle/>
          <a:p>
            <a:fld id="{0304C159-75DC-49E0-9C9A-EE2F48706F69}" type="datetime4">
              <a:rPr lang="fr-FR" smtClean="0"/>
              <a:t>8 février 2024</a:t>
            </a:fld>
            <a:endParaRPr lang="fr-FR"/>
          </a:p>
        </p:txBody>
      </p:sp>
      <p:sp>
        <p:nvSpPr>
          <p:cNvPr id="6" name="Espace réservé du numéro de diapositive 3">
            <a:extLst>
              <a:ext uri="{FF2B5EF4-FFF2-40B4-BE49-F238E27FC236}">
                <a16:creationId xmlns:a16="http://schemas.microsoft.com/office/drawing/2014/main" id="{C802817C-6334-D292-A7C0-3B7874CB8041}"/>
              </a:ext>
            </a:extLst>
          </p:cNvPr>
          <p:cNvSpPr>
            <a:spLocks noGrp="1"/>
          </p:cNvSpPr>
          <p:nvPr>
            <p:ph type="sldNum" sz="quarter" idx="12"/>
          </p:nvPr>
        </p:nvSpPr>
        <p:spPr>
          <a:xfrm>
            <a:off x="8743319" y="4799230"/>
            <a:ext cx="383876" cy="171450"/>
          </a:xfrm>
        </p:spPr>
        <p:txBody>
          <a:bodyPr/>
          <a:lstStyle/>
          <a:p>
            <a:fld id="{DADB589F-FF01-4CF2-B7C7-7296AC883C2A}" type="slidenum">
              <a:rPr lang="fr-FR" smtClean="0"/>
              <a:t>56</a:t>
            </a:fld>
            <a:endParaRPr lang="fr-FR"/>
          </a:p>
        </p:txBody>
      </p:sp>
      <p:sp>
        <p:nvSpPr>
          <p:cNvPr id="4" name="ZoneTexte 3">
            <a:extLst>
              <a:ext uri="{FF2B5EF4-FFF2-40B4-BE49-F238E27FC236}">
                <a16:creationId xmlns:a16="http://schemas.microsoft.com/office/drawing/2014/main" id="{3D6849B5-9EF4-16FA-3757-D1172B458127}"/>
              </a:ext>
            </a:extLst>
          </p:cNvPr>
          <p:cNvSpPr txBox="1"/>
          <p:nvPr/>
        </p:nvSpPr>
        <p:spPr>
          <a:xfrm>
            <a:off x="76445" y="114160"/>
            <a:ext cx="5034397" cy="392415"/>
          </a:xfrm>
          <a:prstGeom prst="rect">
            <a:avLst/>
          </a:prstGeom>
          <a:noFill/>
        </p:spPr>
        <p:txBody>
          <a:bodyPr wrap="square" rtlCol="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fr-FR" sz="2100">
                <a:solidFill>
                  <a:schemeClr val="bg1"/>
                </a:solidFill>
                <a:highlight>
                  <a:srgbClr val="F9B000"/>
                </a:highlight>
                <a:latin typeface="Barlow Condensed ExtraBold" panose="00000906000000000000" pitchFamily="2" charset="0"/>
              </a:rPr>
              <a:t>L’éligibilité des holdings animatrices au Dutreil ?</a:t>
            </a:r>
            <a:endParaRPr lang="fr-FR" sz="3000">
              <a:solidFill>
                <a:schemeClr val="bg1"/>
              </a:solidFill>
              <a:latin typeface="Barlow Condensed ExtraBold" panose="00000906000000000000" pitchFamily="2" charset="0"/>
            </a:endParaRPr>
          </a:p>
        </p:txBody>
      </p:sp>
      <p:sp>
        <p:nvSpPr>
          <p:cNvPr id="7" name="Rectangle 6">
            <a:extLst>
              <a:ext uri="{FF2B5EF4-FFF2-40B4-BE49-F238E27FC236}">
                <a16:creationId xmlns:a16="http://schemas.microsoft.com/office/drawing/2014/main" id="{334D6619-5DF4-E450-074E-882ABBB78BC5}"/>
              </a:ext>
            </a:extLst>
          </p:cNvPr>
          <p:cNvSpPr/>
          <p:nvPr/>
        </p:nvSpPr>
        <p:spPr>
          <a:xfrm>
            <a:off x="105726" y="806933"/>
            <a:ext cx="8637592" cy="3656386"/>
          </a:xfrm>
          <a:prstGeom prst="rect">
            <a:avLst/>
          </a:prstGeom>
        </p:spPr>
        <p:txBody>
          <a:bodyPr wrap="square">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197644" lvl="1">
              <a:buClr>
                <a:srgbClr val="8B221F"/>
              </a:buClr>
              <a:defRPr/>
            </a:pPr>
            <a:r>
              <a:rPr lang="fr-FR" sz="1500">
                <a:solidFill>
                  <a:srgbClr val="2F2483"/>
                </a:solidFill>
                <a:latin typeface="Barlow" panose="00000500000000000000" pitchFamily="2" charset="0"/>
                <a:sym typeface="Wingdings" panose="05000000000000000000" pitchFamily="2" charset="2"/>
              </a:rPr>
              <a:t> </a:t>
            </a:r>
            <a:r>
              <a:rPr lang="fr-FR" altLang="fr-FR" sz="1500">
                <a:solidFill>
                  <a:srgbClr val="2F2483"/>
                </a:solidFill>
                <a:latin typeface="Barlow" panose="00000500000000000000" pitchFamily="2" charset="0"/>
                <a:cs typeface="Calibri" panose="020F0502020204030204" pitchFamily="34" charset="0"/>
              </a:rPr>
              <a:t>Arrêt de la Cour d’Appel </a:t>
            </a:r>
            <a:r>
              <a:rPr lang="fr-FR" altLang="fr-FR" sz="1500" i="1">
                <a:solidFill>
                  <a:srgbClr val="2F2483"/>
                </a:solidFill>
                <a:latin typeface="Barlow" panose="00000500000000000000" pitchFamily="2" charset="0"/>
                <a:cs typeface="Calibri" panose="020F0502020204030204" pitchFamily="34" charset="0"/>
              </a:rPr>
              <a:t>(CA PARIS, 24-10-2022)</a:t>
            </a:r>
            <a:r>
              <a:rPr lang="fr-FR" altLang="fr-FR" sz="1500">
                <a:solidFill>
                  <a:srgbClr val="2F2483"/>
                </a:solidFill>
                <a:latin typeface="Barlow" panose="00000500000000000000" pitchFamily="2" charset="0"/>
                <a:cs typeface="Calibri" panose="020F0502020204030204" pitchFamily="34" charset="0"/>
              </a:rPr>
              <a:t> précise les critères permettant de caractériser :</a:t>
            </a:r>
          </a:p>
          <a:p>
            <a:pPr marL="197644" lvl="1">
              <a:buClr>
                <a:srgbClr val="8B221F"/>
              </a:buClr>
              <a:defRPr/>
            </a:pPr>
            <a:endParaRPr lang="fr-FR" altLang="fr-FR" sz="1500">
              <a:solidFill>
                <a:srgbClr val="2F2483"/>
              </a:solidFill>
              <a:latin typeface="Barlow" panose="00000500000000000000" pitchFamily="2" charset="0"/>
              <a:cs typeface="Calibri" panose="020F0502020204030204" pitchFamily="34" charset="0"/>
            </a:endParaRPr>
          </a:p>
          <a:p>
            <a:pPr marL="471488" lvl="1">
              <a:lnSpc>
                <a:spcPct val="110000"/>
              </a:lnSpc>
              <a:spcAft>
                <a:spcPts val="900"/>
              </a:spcAft>
              <a:buClr>
                <a:srgbClr val="8B221F"/>
              </a:buClr>
              <a:defRPr/>
            </a:pPr>
            <a:r>
              <a:rPr lang="fr-FR" altLang="fr-FR" sz="1500">
                <a:solidFill>
                  <a:srgbClr val="2F2483"/>
                </a:solidFill>
                <a:latin typeface="Barlow" panose="00000500000000000000" pitchFamily="2" charset="0"/>
                <a:cs typeface="Calibri" panose="020F0502020204030204" pitchFamily="34" charset="0"/>
              </a:rPr>
              <a:t>La </a:t>
            </a:r>
            <a:r>
              <a:rPr lang="fr-FR" altLang="fr-FR" sz="1500" b="1">
                <a:solidFill>
                  <a:srgbClr val="2F2483"/>
                </a:solidFill>
                <a:latin typeface="Barlow" panose="00000500000000000000" pitchFamily="2" charset="0"/>
                <a:cs typeface="Calibri" panose="020F0502020204030204" pitchFamily="34" charset="0"/>
              </a:rPr>
              <a:t>prépondérance de l’activité d’animation d’une holding </a:t>
            </a:r>
            <a:r>
              <a:rPr lang="fr-FR" altLang="fr-FR" sz="1500">
                <a:solidFill>
                  <a:srgbClr val="2F2483"/>
                </a:solidFill>
                <a:latin typeface="Barlow" panose="00000500000000000000" pitchFamily="2" charset="0"/>
                <a:cs typeface="Calibri" panose="020F0502020204030204" pitchFamily="34" charset="0"/>
              </a:rPr>
              <a:t>s’apprécie au regard :</a:t>
            </a:r>
          </a:p>
          <a:p>
            <a:pPr marL="540544" lvl="2">
              <a:lnSpc>
                <a:spcPct val="110000"/>
              </a:lnSpc>
              <a:spcAft>
                <a:spcPts val="900"/>
              </a:spcAft>
              <a:defRPr/>
            </a:pPr>
            <a:r>
              <a:rPr lang="fr-FR" sz="1500" b="0" i="0">
                <a:solidFill>
                  <a:srgbClr val="2F2483"/>
                </a:solidFill>
                <a:effectLst/>
                <a:latin typeface="Barlow" panose="00000500000000000000" pitchFamily="2" charset="0"/>
                <a:sym typeface="Wingdings" panose="05000000000000000000" pitchFamily="2" charset="2"/>
              </a:rPr>
              <a:t> </a:t>
            </a:r>
            <a:r>
              <a:rPr lang="fr-FR" altLang="fr-FR" sz="1500">
                <a:solidFill>
                  <a:srgbClr val="2F2483"/>
                </a:solidFill>
                <a:latin typeface="Barlow" panose="00000500000000000000" pitchFamily="2" charset="0"/>
                <a:cs typeface="Calibri" panose="020F0502020204030204" pitchFamily="34" charset="0"/>
              </a:rPr>
              <a:t>de la valeur vénale des filiales animées</a:t>
            </a:r>
          </a:p>
          <a:p>
            <a:pPr marL="540544" lvl="2">
              <a:lnSpc>
                <a:spcPct val="110000"/>
              </a:lnSpc>
              <a:defRPr/>
            </a:pPr>
            <a:r>
              <a:rPr lang="fr-FR" sz="1500" b="0" i="0">
                <a:solidFill>
                  <a:srgbClr val="2F2483"/>
                </a:solidFill>
                <a:effectLst/>
                <a:latin typeface="Barlow" panose="00000500000000000000" pitchFamily="2" charset="0"/>
                <a:sym typeface="Wingdings" panose="05000000000000000000" pitchFamily="2" charset="2"/>
              </a:rPr>
              <a:t>  </a:t>
            </a:r>
            <a:r>
              <a:rPr lang="fr-FR" altLang="fr-FR" sz="1500">
                <a:solidFill>
                  <a:srgbClr val="2F2483"/>
                </a:solidFill>
                <a:latin typeface="Barlow" panose="00000500000000000000" pitchFamily="2" charset="0"/>
                <a:cs typeface="Calibri" panose="020F0502020204030204" pitchFamily="34" charset="0"/>
              </a:rPr>
              <a:t>mais également de celle d’autres actifs, immobilisés ou circulants, affectés à l’activité d’animation : </a:t>
            </a:r>
          </a:p>
          <a:p>
            <a:pPr marL="197644" lvl="1">
              <a:buClr>
                <a:srgbClr val="8B221F"/>
              </a:buClr>
              <a:defRPr/>
            </a:pPr>
            <a:endParaRPr lang="fr-FR" altLang="fr-FR" sz="1500">
              <a:solidFill>
                <a:srgbClr val="2F2483"/>
              </a:solidFill>
              <a:latin typeface="Barlow" panose="00000500000000000000" pitchFamily="2" charset="0"/>
              <a:cs typeface="Calibri Light" panose="020F0302020204030204" pitchFamily="34" charset="0"/>
            </a:endParaRPr>
          </a:p>
          <a:p>
            <a:pPr marL="1012031" lvl="1" indent="-275035">
              <a:buFont typeface="Wingdings" panose="05000000000000000000" pitchFamily="2" charset="2"/>
              <a:buChar char="§"/>
              <a:defRPr/>
            </a:pPr>
            <a:r>
              <a:rPr lang="fr-FR" altLang="fr-FR" sz="1500">
                <a:solidFill>
                  <a:srgbClr val="2F2483"/>
                </a:solidFill>
                <a:latin typeface="Barlow" panose="00000500000000000000" pitchFamily="2" charset="0"/>
                <a:cs typeface="Calibri" panose="020F0502020204030204" pitchFamily="34" charset="0"/>
              </a:rPr>
              <a:t>La trésorerie nécessaire au financement de projets d’investissement ou à l’activité des filiales animées</a:t>
            </a:r>
          </a:p>
          <a:p>
            <a:pPr marL="1012031" lvl="1" indent="-275035">
              <a:buFont typeface="Wingdings" panose="05000000000000000000" pitchFamily="2" charset="2"/>
              <a:buChar char="§"/>
              <a:defRPr/>
            </a:pPr>
            <a:r>
              <a:rPr lang="fr-FR" altLang="fr-FR" sz="1500">
                <a:solidFill>
                  <a:srgbClr val="2F2483"/>
                </a:solidFill>
                <a:latin typeface="Barlow" panose="00000500000000000000" pitchFamily="2" charset="0"/>
                <a:cs typeface="Calibri" panose="020F0502020204030204" pitchFamily="34" charset="0"/>
              </a:rPr>
              <a:t>Les immeubles loués par la holding aux filiales animées </a:t>
            </a:r>
          </a:p>
          <a:p>
            <a:pPr marL="1012031" lvl="1" indent="-275035">
              <a:buFont typeface="Wingdings" panose="05000000000000000000" pitchFamily="2" charset="2"/>
              <a:buChar char="§"/>
              <a:defRPr/>
            </a:pPr>
            <a:r>
              <a:rPr lang="fr-FR" altLang="fr-FR" sz="1500">
                <a:solidFill>
                  <a:srgbClr val="2F2483"/>
                </a:solidFill>
                <a:latin typeface="Barlow" panose="00000500000000000000" pitchFamily="2" charset="0"/>
                <a:cs typeface="Calibri" panose="020F0502020204030204" pitchFamily="34" charset="0"/>
              </a:rPr>
              <a:t>Les créances de participations sur les filiales animées</a:t>
            </a:r>
          </a:p>
          <a:p>
            <a:pPr marL="1012031" lvl="1" indent="-275035">
              <a:buFont typeface="Wingdings" panose="05000000000000000000" pitchFamily="2" charset="2"/>
              <a:buChar char="§"/>
              <a:defRPr/>
            </a:pPr>
            <a:r>
              <a:rPr lang="fr-FR" altLang="fr-FR" sz="1500">
                <a:solidFill>
                  <a:srgbClr val="2F2483"/>
                </a:solidFill>
                <a:latin typeface="Barlow" panose="00000500000000000000" pitchFamily="2" charset="0"/>
                <a:cs typeface="Calibri" panose="020F0502020204030204" pitchFamily="34" charset="0"/>
              </a:rPr>
              <a:t>Un portefeuille de VMP s’il est démontré qu’il est utilisé à des fins de trésorerie ou de garantie au bénéfice de la société holding ou de ses filiales animées</a:t>
            </a:r>
          </a:p>
          <a:p>
            <a:pPr marL="197644" lvl="1">
              <a:lnSpc>
                <a:spcPct val="120000"/>
              </a:lnSpc>
              <a:spcBef>
                <a:spcPct val="20000"/>
              </a:spcBef>
              <a:buClr>
                <a:srgbClr val="8B221F"/>
              </a:buClr>
              <a:defRPr/>
            </a:pPr>
            <a:endParaRPr lang="fr-FR" altLang="fr-FR">
              <a:solidFill>
                <a:srgbClr val="2F2483"/>
              </a:solidFill>
              <a:latin typeface="Barlow" panose="00000500000000000000" pitchFamily="2" charset="0"/>
              <a:cs typeface="Calibri Light" panose="020F0302020204030204" pitchFamily="34" charset="0"/>
            </a:endParaRPr>
          </a:p>
        </p:txBody>
      </p:sp>
    </p:spTree>
    <p:extLst>
      <p:ext uri="{BB962C8B-B14F-4D97-AF65-F5344CB8AC3E}">
        <p14:creationId xmlns:p14="http://schemas.microsoft.com/office/powerpoint/2010/main" val="2960504665"/>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capture d’écran, ligne, conception&#10;&#10;Description générée automatiquement">
            <a:extLst>
              <a:ext uri="{FF2B5EF4-FFF2-40B4-BE49-F238E27FC236}">
                <a16:creationId xmlns:a16="http://schemas.microsoft.com/office/drawing/2014/main" id="{3EBC6028-0E08-F8F7-A73E-03ABEA3F1394}"/>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378" y="212"/>
            <a:ext cx="9143244" cy="5143075"/>
          </a:xfrm>
          <a:prstGeom prst="rect">
            <a:avLst/>
          </a:prstGeom>
        </p:spPr>
      </p:pic>
      <p:sp>
        <p:nvSpPr>
          <p:cNvPr id="7" name="Rectangle 6">
            <a:extLst>
              <a:ext uri="{FF2B5EF4-FFF2-40B4-BE49-F238E27FC236}">
                <a16:creationId xmlns:a16="http://schemas.microsoft.com/office/drawing/2014/main" id="{406BB909-E674-7CF3-117E-EEB1FAAD7044}"/>
              </a:ext>
            </a:extLst>
          </p:cNvPr>
          <p:cNvSpPr/>
          <p:nvPr/>
        </p:nvSpPr>
        <p:spPr>
          <a:xfrm>
            <a:off x="3638952" y="3241759"/>
            <a:ext cx="584734" cy="6497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685800" rtl="0" eaLnBrk="1" latinLnBrk="0" hangingPunct="1">
              <a:defRPr sz="1350" kern="1200">
                <a:solidFill>
                  <a:srgbClr val="FFFFFF"/>
                </a:solidFill>
                <a:latin typeface="Calibri"/>
                <a:ea typeface="+mn-ea"/>
                <a:cs typeface="+mn-cs"/>
              </a:defRPr>
            </a:lvl1pPr>
            <a:lvl2pPr marL="342900" algn="l" defTabSz="685800" rtl="0" eaLnBrk="1" latinLnBrk="0" hangingPunct="1">
              <a:defRPr sz="1350" kern="1200">
                <a:solidFill>
                  <a:srgbClr val="FFFFFF"/>
                </a:solidFill>
                <a:latin typeface="Calibri"/>
                <a:ea typeface="+mn-ea"/>
                <a:cs typeface="+mn-cs"/>
              </a:defRPr>
            </a:lvl2pPr>
            <a:lvl3pPr marL="685800" algn="l" defTabSz="685800" rtl="0" eaLnBrk="1" latinLnBrk="0" hangingPunct="1">
              <a:defRPr sz="1350" kern="1200">
                <a:solidFill>
                  <a:srgbClr val="FFFFFF"/>
                </a:solidFill>
                <a:latin typeface="Calibri"/>
                <a:ea typeface="+mn-ea"/>
                <a:cs typeface="+mn-cs"/>
              </a:defRPr>
            </a:lvl3pPr>
            <a:lvl4pPr marL="1028700" algn="l" defTabSz="685800" rtl="0" eaLnBrk="1" latinLnBrk="0" hangingPunct="1">
              <a:defRPr sz="1350" kern="1200">
                <a:solidFill>
                  <a:srgbClr val="FFFFFF"/>
                </a:solidFill>
                <a:latin typeface="Calibri"/>
                <a:ea typeface="+mn-ea"/>
                <a:cs typeface="+mn-cs"/>
              </a:defRPr>
            </a:lvl4pPr>
            <a:lvl5pPr marL="1371600" algn="l" defTabSz="685800" rtl="0" eaLnBrk="1" latinLnBrk="0" hangingPunct="1">
              <a:defRPr sz="1350" kern="1200">
                <a:solidFill>
                  <a:srgbClr val="FFFFFF"/>
                </a:solidFill>
                <a:latin typeface="Calibri"/>
                <a:ea typeface="+mn-ea"/>
                <a:cs typeface="+mn-cs"/>
              </a:defRPr>
            </a:lvl5pPr>
            <a:lvl6pPr marL="1714500" algn="l" defTabSz="685800" rtl="0" eaLnBrk="1" latinLnBrk="0" hangingPunct="1">
              <a:defRPr sz="1350" kern="1200">
                <a:solidFill>
                  <a:srgbClr val="FFFFFF"/>
                </a:solidFill>
                <a:latin typeface="Calibri"/>
                <a:ea typeface="+mn-ea"/>
                <a:cs typeface="+mn-cs"/>
              </a:defRPr>
            </a:lvl6pPr>
            <a:lvl7pPr marL="2057400" algn="l" defTabSz="685800" rtl="0" eaLnBrk="1" latinLnBrk="0" hangingPunct="1">
              <a:defRPr sz="1350" kern="1200">
                <a:solidFill>
                  <a:srgbClr val="FFFFFF"/>
                </a:solidFill>
                <a:latin typeface="Calibri"/>
                <a:ea typeface="+mn-ea"/>
                <a:cs typeface="+mn-cs"/>
              </a:defRPr>
            </a:lvl7pPr>
            <a:lvl8pPr marL="2400300" algn="l" defTabSz="685800" rtl="0" eaLnBrk="1" latinLnBrk="0" hangingPunct="1">
              <a:defRPr sz="1350" kern="1200">
                <a:solidFill>
                  <a:srgbClr val="FFFFFF"/>
                </a:solidFill>
                <a:latin typeface="Calibri"/>
                <a:ea typeface="+mn-ea"/>
                <a:cs typeface="+mn-cs"/>
              </a:defRPr>
            </a:lvl8pPr>
            <a:lvl9pPr marL="2743200" algn="l" defTabSz="685800" rtl="0" eaLnBrk="1" latinLnBrk="0" hangingPunct="1">
              <a:defRPr sz="1350" kern="1200">
                <a:solidFill>
                  <a:srgbClr val="FFFFFF"/>
                </a:solidFill>
                <a:latin typeface="Calibri"/>
                <a:ea typeface="+mn-ea"/>
                <a:cs typeface="+mn-cs"/>
              </a:defRPr>
            </a:lvl9pPr>
          </a:lstStyle>
          <a:p>
            <a:pPr algn="ctr"/>
            <a:endParaRPr lang="fr-FR" sz="1012"/>
          </a:p>
        </p:txBody>
      </p:sp>
      <p:sp>
        <p:nvSpPr>
          <p:cNvPr id="12" name="ZoneTexte 11">
            <a:extLst>
              <a:ext uri="{FF2B5EF4-FFF2-40B4-BE49-F238E27FC236}">
                <a16:creationId xmlns:a16="http://schemas.microsoft.com/office/drawing/2014/main" id="{0FE86B7E-7F11-4772-6647-A3AADA993564}"/>
              </a:ext>
            </a:extLst>
          </p:cNvPr>
          <p:cNvSpPr txBox="1"/>
          <p:nvPr/>
        </p:nvSpPr>
        <p:spPr>
          <a:xfrm>
            <a:off x="232682" y="2153221"/>
            <a:ext cx="8678635" cy="900247"/>
          </a:xfrm>
          <a:prstGeom prst="rect">
            <a:avLst/>
          </a:prstGeom>
          <a:noFill/>
        </p:spPr>
        <p:txBody>
          <a:bodyPr wrap="square" rtlCol="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fr-FR" sz="3000" b="1">
                <a:solidFill>
                  <a:srgbClr val="2F2483"/>
                </a:solidFill>
                <a:latin typeface="Barlow" panose="00000500000000000000" pitchFamily="2" charset="0"/>
              </a:rPr>
              <a:t>Loi de Finances pour 2024</a:t>
            </a:r>
          </a:p>
          <a:p>
            <a:r>
              <a:rPr lang="fr-FR" sz="2400">
                <a:solidFill>
                  <a:srgbClr val="2F2483"/>
                </a:solidFill>
                <a:latin typeface="Barlow" panose="00000500000000000000" pitchFamily="2" charset="0"/>
              </a:rPr>
              <a:t>Dispositions relatives à l’IFI</a:t>
            </a:r>
          </a:p>
        </p:txBody>
      </p:sp>
    </p:spTree>
    <p:extLst>
      <p:ext uri="{BB962C8B-B14F-4D97-AF65-F5344CB8AC3E}">
        <p14:creationId xmlns:p14="http://schemas.microsoft.com/office/powerpoint/2010/main" val="486528781"/>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capture d’écran, Graphique, graphisme, conception&#10;&#10;Description générée automatiquement">
            <a:extLst>
              <a:ext uri="{FF2B5EF4-FFF2-40B4-BE49-F238E27FC236}">
                <a16:creationId xmlns:a16="http://schemas.microsoft.com/office/drawing/2014/main" id="{5CD3964C-4D8E-270D-54E6-5FF89D9E3306}"/>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378" y="212"/>
            <a:ext cx="9143244" cy="5143075"/>
          </a:xfrm>
          <a:prstGeom prst="rect">
            <a:avLst/>
          </a:prstGeom>
        </p:spPr>
      </p:pic>
      <p:sp>
        <p:nvSpPr>
          <p:cNvPr id="3" name="Espace réservé de la date 1">
            <a:extLst>
              <a:ext uri="{FF2B5EF4-FFF2-40B4-BE49-F238E27FC236}">
                <a16:creationId xmlns:a16="http://schemas.microsoft.com/office/drawing/2014/main" id="{47C17C5A-F2F0-CCB9-9D0E-BD4DDCDD697E}"/>
              </a:ext>
            </a:extLst>
          </p:cNvPr>
          <p:cNvSpPr>
            <a:spLocks noGrp="1"/>
          </p:cNvSpPr>
          <p:nvPr>
            <p:ph type="dt" sz="half" idx="10"/>
          </p:nvPr>
        </p:nvSpPr>
        <p:spPr>
          <a:xfrm>
            <a:off x="215153" y="4767262"/>
            <a:ext cx="1510553" cy="273844"/>
          </a:xfrm>
        </p:spPr>
        <p:txBody>
          <a:bodyPr/>
          <a:lstStyle/>
          <a:p>
            <a:fld id="{0304C159-75DC-49E0-9C9A-EE2F48706F69}" type="datetime4">
              <a:rPr lang="fr-FR" smtClean="0"/>
              <a:t>8 février 2024</a:t>
            </a:fld>
            <a:endParaRPr lang="fr-FR"/>
          </a:p>
        </p:txBody>
      </p:sp>
      <p:sp>
        <p:nvSpPr>
          <p:cNvPr id="6" name="Espace réservé du numéro de diapositive 3">
            <a:extLst>
              <a:ext uri="{FF2B5EF4-FFF2-40B4-BE49-F238E27FC236}">
                <a16:creationId xmlns:a16="http://schemas.microsoft.com/office/drawing/2014/main" id="{C802817C-6334-D292-A7C0-3B7874CB8041}"/>
              </a:ext>
            </a:extLst>
          </p:cNvPr>
          <p:cNvSpPr>
            <a:spLocks noGrp="1"/>
          </p:cNvSpPr>
          <p:nvPr>
            <p:ph type="sldNum" sz="quarter" idx="12"/>
          </p:nvPr>
        </p:nvSpPr>
        <p:spPr>
          <a:xfrm>
            <a:off x="8743319" y="4799230"/>
            <a:ext cx="383876" cy="171450"/>
          </a:xfrm>
        </p:spPr>
        <p:txBody>
          <a:bodyPr/>
          <a:lstStyle/>
          <a:p>
            <a:fld id="{DADB589F-FF01-4CF2-B7C7-7296AC883C2A}" type="slidenum">
              <a:rPr lang="fr-FR" smtClean="0"/>
              <a:t>58</a:t>
            </a:fld>
            <a:endParaRPr lang="fr-FR"/>
          </a:p>
        </p:txBody>
      </p:sp>
      <p:sp>
        <p:nvSpPr>
          <p:cNvPr id="4" name="ZoneTexte 3">
            <a:extLst>
              <a:ext uri="{FF2B5EF4-FFF2-40B4-BE49-F238E27FC236}">
                <a16:creationId xmlns:a16="http://schemas.microsoft.com/office/drawing/2014/main" id="{3D6849B5-9EF4-16FA-3757-D1172B458127}"/>
              </a:ext>
            </a:extLst>
          </p:cNvPr>
          <p:cNvSpPr txBox="1"/>
          <p:nvPr/>
        </p:nvSpPr>
        <p:spPr>
          <a:xfrm>
            <a:off x="76447" y="114160"/>
            <a:ext cx="2952504" cy="392415"/>
          </a:xfrm>
          <a:prstGeom prst="rect">
            <a:avLst/>
          </a:prstGeom>
          <a:noFill/>
        </p:spPr>
        <p:txBody>
          <a:bodyPr wrap="square" rtlCol="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fr-FR" sz="2100">
                <a:solidFill>
                  <a:schemeClr val="bg1"/>
                </a:solidFill>
                <a:highlight>
                  <a:srgbClr val="F9B000"/>
                </a:highlight>
                <a:latin typeface="Barlow Condensed ExtraBold" panose="00000906000000000000" pitchFamily="2" charset="0"/>
              </a:rPr>
              <a:t>Dispositions relatives à l’IFI</a:t>
            </a:r>
            <a:endParaRPr lang="fr-FR" sz="3000">
              <a:solidFill>
                <a:schemeClr val="bg1"/>
              </a:solidFill>
              <a:latin typeface="Barlow Condensed ExtraBold" panose="00000906000000000000" pitchFamily="2" charset="0"/>
            </a:endParaRPr>
          </a:p>
        </p:txBody>
      </p:sp>
      <p:sp>
        <p:nvSpPr>
          <p:cNvPr id="2" name="Rectangle 1">
            <a:extLst>
              <a:ext uri="{FF2B5EF4-FFF2-40B4-BE49-F238E27FC236}">
                <a16:creationId xmlns:a16="http://schemas.microsoft.com/office/drawing/2014/main" id="{84E6398F-C8EC-1761-AF1D-C40E3E5B34BB}"/>
              </a:ext>
            </a:extLst>
          </p:cNvPr>
          <p:cNvSpPr/>
          <p:nvPr/>
        </p:nvSpPr>
        <p:spPr>
          <a:xfrm>
            <a:off x="306625" y="682677"/>
            <a:ext cx="8530750" cy="3370154"/>
          </a:xfrm>
          <a:prstGeom prst="rect">
            <a:avLst/>
          </a:prstGeom>
        </p:spPr>
        <p:txBody>
          <a:bodyPr wrap="square">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just"/>
            <a:r>
              <a:rPr lang="fr-FR" sz="1650" b="1" i="0" u="none" strike="noStrike" baseline="0">
                <a:solidFill>
                  <a:srgbClr val="2F2483"/>
                </a:solidFill>
                <a:latin typeface="Barlow" panose="00000500000000000000" pitchFamily="2" charset="0"/>
                <a:cs typeface="Calibri" panose="020F0502020204030204" pitchFamily="34" charset="0"/>
              </a:rPr>
              <a:t>Valorisation des parts d’une société détenant des actifs immobiliers éligibles à l’IFI</a:t>
            </a:r>
          </a:p>
          <a:p>
            <a:pPr algn="just"/>
            <a:endParaRPr lang="fr-FR" sz="1650">
              <a:solidFill>
                <a:srgbClr val="2F2483"/>
              </a:solidFill>
              <a:latin typeface="Barlow" panose="00000500000000000000" pitchFamily="2" charset="0"/>
              <a:cs typeface="Calibri" panose="020F0502020204030204" pitchFamily="34" charset="0"/>
            </a:endParaRPr>
          </a:p>
          <a:p>
            <a:pPr algn="just"/>
            <a:r>
              <a:rPr lang="fr-FR" sz="1650" b="0" i="0" u="none" strike="noStrike" baseline="0">
                <a:solidFill>
                  <a:srgbClr val="2F2483"/>
                </a:solidFill>
                <a:latin typeface="Barlow" panose="00000500000000000000" pitchFamily="2" charset="0"/>
                <a:cs typeface="Calibri" panose="020F0502020204030204" pitchFamily="34" charset="0"/>
              </a:rPr>
              <a:t>Pour valoriser les titres de sociétés à compter de l'IFI 2024, les dettes contractées directement ou indirectement par la société (prêt bancaire, compte courant d'associé, etc.) pour financer </a:t>
            </a:r>
            <a:r>
              <a:rPr lang="fr-FR" sz="1650" b="1" i="0" u="none" strike="noStrike" baseline="0">
                <a:solidFill>
                  <a:srgbClr val="2F2483"/>
                </a:solidFill>
                <a:latin typeface="Barlow" panose="00000500000000000000" pitchFamily="2" charset="0"/>
                <a:cs typeface="Calibri" panose="020F0502020204030204" pitchFamily="34" charset="0"/>
              </a:rPr>
              <a:t>un actif non imposable ne sont plus déductibles.</a:t>
            </a:r>
          </a:p>
          <a:p>
            <a:pPr algn="just"/>
            <a:endParaRPr lang="fr-FR" sz="1650" b="0" i="0" u="none" strike="noStrike" baseline="0">
              <a:solidFill>
                <a:srgbClr val="2F2483"/>
              </a:solidFill>
              <a:latin typeface="Barlow" panose="00000500000000000000" pitchFamily="2" charset="0"/>
              <a:cs typeface="Calibri" panose="020F0502020204030204" pitchFamily="34" charset="0"/>
            </a:endParaRPr>
          </a:p>
          <a:p>
            <a:pPr algn="just"/>
            <a:r>
              <a:rPr lang="fr-FR" sz="1650" b="0" i="0" u="none" strike="noStrike" baseline="0">
                <a:solidFill>
                  <a:srgbClr val="2F2483"/>
                </a:solidFill>
                <a:latin typeface="Barlow" panose="00000500000000000000" pitchFamily="2" charset="0"/>
                <a:cs typeface="Calibri" panose="020F0502020204030204" pitchFamily="34" charset="0"/>
              </a:rPr>
              <a:t>Cette mesure met un point d'arrêt à un schéma d'optimisation consistant à créer une dette non immobilière (pour financer un actif autre qu'immobilier) au sein d'une société immobilière.</a:t>
            </a:r>
          </a:p>
          <a:p>
            <a:pPr algn="just"/>
            <a:endParaRPr lang="fr-FR" sz="1650" b="0" i="0" u="none" strike="noStrike" baseline="0">
              <a:solidFill>
                <a:srgbClr val="2F2483"/>
              </a:solidFill>
              <a:latin typeface="Barlow" panose="00000500000000000000" pitchFamily="2" charset="0"/>
              <a:cs typeface="Calibri" panose="020F0502020204030204" pitchFamily="34" charset="0"/>
            </a:endParaRPr>
          </a:p>
          <a:p>
            <a:pPr algn="just"/>
            <a:r>
              <a:rPr lang="fr-FR" sz="1650" b="1" i="0" u="none" strike="noStrike" baseline="0">
                <a:solidFill>
                  <a:srgbClr val="2F2483"/>
                </a:solidFill>
                <a:latin typeface="Barlow" panose="00000500000000000000" pitchFamily="2" charset="0"/>
                <a:cs typeface="Calibri" panose="020F0502020204030204" pitchFamily="34" charset="0"/>
              </a:rPr>
              <a:t>Exemple : </a:t>
            </a:r>
            <a:r>
              <a:rPr lang="fr-FR" sz="1650" b="0" i="0" u="none" strike="noStrike" baseline="0">
                <a:solidFill>
                  <a:srgbClr val="2F2483"/>
                </a:solidFill>
                <a:latin typeface="Barlow" panose="00000500000000000000" pitchFamily="2" charset="0"/>
                <a:cs typeface="Calibri" panose="020F0502020204030204" pitchFamily="34" charset="0"/>
              </a:rPr>
              <a:t>Une société détient un immeuble valorisé à 500 000 € dont le prêt est totalement remboursé. L’associé </a:t>
            </a:r>
            <a:r>
              <a:rPr lang="fr-FR" sz="1650">
                <a:solidFill>
                  <a:srgbClr val="2F2483"/>
                </a:solidFill>
                <a:latin typeface="Barlow" panose="00000500000000000000" pitchFamily="2" charset="0"/>
                <a:cs typeface="Calibri" panose="020F0502020204030204" pitchFamily="34" charset="0"/>
              </a:rPr>
              <a:t>apporte la somme de 300 </a:t>
            </a:r>
            <a:r>
              <a:rPr lang="fr-FR" sz="1650" b="0" i="0" u="none" strike="noStrike" baseline="0">
                <a:solidFill>
                  <a:srgbClr val="2F2483"/>
                </a:solidFill>
                <a:latin typeface="Barlow" panose="00000500000000000000" pitchFamily="2" charset="0"/>
                <a:cs typeface="Calibri" panose="020F0502020204030204" pitchFamily="34" charset="0"/>
              </a:rPr>
              <a:t>000 € en compte courant d'associé pour souscrire un contrat de capitalisation (non investi sur des actifs immobiliers).</a:t>
            </a:r>
          </a:p>
        </p:txBody>
      </p:sp>
    </p:spTree>
    <p:extLst>
      <p:ext uri="{BB962C8B-B14F-4D97-AF65-F5344CB8AC3E}">
        <p14:creationId xmlns:p14="http://schemas.microsoft.com/office/powerpoint/2010/main" val="1417055482"/>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capture d’écran, Graphique, graphisme, conception&#10;&#10;Description générée automatiquement">
            <a:extLst>
              <a:ext uri="{FF2B5EF4-FFF2-40B4-BE49-F238E27FC236}">
                <a16:creationId xmlns:a16="http://schemas.microsoft.com/office/drawing/2014/main" id="{5CD3964C-4D8E-270D-54E6-5FF89D9E3306}"/>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378" y="212"/>
            <a:ext cx="9143244" cy="5143075"/>
          </a:xfrm>
          <a:prstGeom prst="rect">
            <a:avLst/>
          </a:prstGeom>
        </p:spPr>
      </p:pic>
      <p:sp>
        <p:nvSpPr>
          <p:cNvPr id="3" name="Espace réservé de la date 1">
            <a:extLst>
              <a:ext uri="{FF2B5EF4-FFF2-40B4-BE49-F238E27FC236}">
                <a16:creationId xmlns:a16="http://schemas.microsoft.com/office/drawing/2014/main" id="{47C17C5A-F2F0-CCB9-9D0E-BD4DDCDD697E}"/>
              </a:ext>
            </a:extLst>
          </p:cNvPr>
          <p:cNvSpPr>
            <a:spLocks noGrp="1"/>
          </p:cNvSpPr>
          <p:nvPr>
            <p:ph type="dt" sz="half" idx="10"/>
          </p:nvPr>
        </p:nvSpPr>
        <p:spPr>
          <a:xfrm>
            <a:off x="215153" y="4767262"/>
            <a:ext cx="1510553" cy="273844"/>
          </a:xfrm>
        </p:spPr>
        <p:txBody>
          <a:bodyPr/>
          <a:lstStyle/>
          <a:p>
            <a:fld id="{0304C159-75DC-49E0-9C9A-EE2F48706F69}" type="datetime4">
              <a:rPr lang="fr-FR" smtClean="0"/>
              <a:t>8 février 2024</a:t>
            </a:fld>
            <a:endParaRPr lang="fr-FR"/>
          </a:p>
        </p:txBody>
      </p:sp>
      <p:sp>
        <p:nvSpPr>
          <p:cNvPr id="6" name="Espace réservé du numéro de diapositive 3">
            <a:extLst>
              <a:ext uri="{FF2B5EF4-FFF2-40B4-BE49-F238E27FC236}">
                <a16:creationId xmlns:a16="http://schemas.microsoft.com/office/drawing/2014/main" id="{C802817C-6334-D292-A7C0-3B7874CB8041}"/>
              </a:ext>
            </a:extLst>
          </p:cNvPr>
          <p:cNvSpPr>
            <a:spLocks noGrp="1"/>
          </p:cNvSpPr>
          <p:nvPr>
            <p:ph type="sldNum" sz="quarter" idx="12"/>
          </p:nvPr>
        </p:nvSpPr>
        <p:spPr>
          <a:xfrm>
            <a:off x="8743319" y="4799230"/>
            <a:ext cx="383876" cy="171450"/>
          </a:xfrm>
        </p:spPr>
        <p:txBody>
          <a:bodyPr/>
          <a:lstStyle/>
          <a:p>
            <a:fld id="{DADB589F-FF01-4CF2-B7C7-7296AC883C2A}" type="slidenum">
              <a:rPr lang="fr-FR" smtClean="0"/>
              <a:t>59</a:t>
            </a:fld>
            <a:endParaRPr lang="fr-FR"/>
          </a:p>
        </p:txBody>
      </p:sp>
      <p:sp>
        <p:nvSpPr>
          <p:cNvPr id="4" name="ZoneTexte 3">
            <a:extLst>
              <a:ext uri="{FF2B5EF4-FFF2-40B4-BE49-F238E27FC236}">
                <a16:creationId xmlns:a16="http://schemas.microsoft.com/office/drawing/2014/main" id="{3D6849B5-9EF4-16FA-3757-D1172B458127}"/>
              </a:ext>
            </a:extLst>
          </p:cNvPr>
          <p:cNvSpPr txBox="1"/>
          <p:nvPr/>
        </p:nvSpPr>
        <p:spPr>
          <a:xfrm>
            <a:off x="76447" y="114160"/>
            <a:ext cx="2952504" cy="392415"/>
          </a:xfrm>
          <a:prstGeom prst="rect">
            <a:avLst/>
          </a:prstGeom>
          <a:noFill/>
        </p:spPr>
        <p:txBody>
          <a:bodyPr wrap="square" rtlCol="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fr-FR" sz="2100">
                <a:solidFill>
                  <a:schemeClr val="bg1"/>
                </a:solidFill>
                <a:highlight>
                  <a:srgbClr val="F9B000"/>
                </a:highlight>
                <a:latin typeface="Barlow Condensed ExtraBold" panose="00000906000000000000" pitchFamily="2" charset="0"/>
              </a:rPr>
              <a:t>Dispositions relatives à l’IFI</a:t>
            </a:r>
            <a:endParaRPr lang="fr-FR" sz="3000">
              <a:solidFill>
                <a:schemeClr val="bg1"/>
              </a:solidFill>
              <a:latin typeface="Barlow Condensed ExtraBold" panose="00000906000000000000" pitchFamily="2" charset="0"/>
            </a:endParaRPr>
          </a:p>
        </p:txBody>
      </p:sp>
      <p:sp>
        <p:nvSpPr>
          <p:cNvPr id="7" name="Rectangle 6">
            <a:extLst>
              <a:ext uri="{FF2B5EF4-FFF2-40B4-BE49-F238E27FC236}">
                <a16:creationId xmlns:a16="http://schemas.microsoft.com/office/drawing/2014/main" id="{FB8D638F-27BA-B826-E034-AF1E32DC62AC}"/>
              </a:ext>
            </a:extLst>
          </p:cNvPr>
          <p:cNvSpPr/>
          <p:nvPr/>
        </p:nvSpPr>
        <p:spPr>
          <a:xfrm>
            <a:off x="306625" y="630643"/>
            <a:ext cx="8530750" cy="3670235"/>
          </a:xfrm>
          <a:prstGeom prst="rect">
            <a:avLst/>
          </a:prstGeom>
        </p:spPr>
        <p:txBody>
          <a:bodyPr wrap="square">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fr-FR" sz="1500" b="1" i="0" u="none" strike="noStrike" baseline="0">
                <a:solidFill>
                  <a:srgbClr val="2F2483"/>
                </a:solidFill>
                <a:latin typeface="Barlow" panose="00000500000000000000" pitchFamily="2" charset="0"/>
                <a:cs typeface="Calibri" panose="020F0502020204030204" pitchFamily="34" charset="0"/>
              </a:rPr>
              <a:t>Valorisation des parts d’une société détenant des actifs immobiliers éligibles à l’IFI</a:t>
            </a:r>
          </a:p>
          <a:p>
            <a:pPr marL="0" marR="0" lvl="0" indent="0" algn="l" defTabSz="685800" rtl="0" eaLnBrk="1" fontAlgn="auto" latinLnBrk="0" hangingPunct="1">
              <a:lnSpc>
                <a:spcPct val="100000"/>
              </a:lnSpc>
              <a:spcBef>
                <a:spcPct val="0"/>
              </a:spcBef>
              <a:spcAft>
                <a:spcPct val="0"/>
              </a:spcAft>
              <a:buClrTx/>
              <a:buSzTx/>
              <a:buFontTx/>
              <a:buNone/>
              <a:defRPr/>
            </a:pPr>
            <a:endParaRPr kumimoji="0" lang="fr-FR" sz="825" b="0" i="0" u="none" strike="noStrike" kern="1200" cap="none" spc="0" normalizeH="0" baseline="0" noProof="0">
              <a:ln>
                <a:noFill/>
              </a:ln>
              <a:solidFill>
                <a:srgbClr val="2F2483"/>
              </a:solidFill>
              <a:effectLst/>
              <a:uLnTx/>
              <a:uFillTx/>
              <a:latin typeface="Barlow" panose="00000500000000000000" pitchFamily="2" charset="0"/>
              <a:cs typeface="Calibri" panose="020F0502020204030204" pitchFamily="34" charset="0"/>
            </a:endParaRPr>
          </a:p>
          <a:p>
            <a:pPr marL="0" marR="0" lvl="0" indent="0" algn="l" defTabSz="685800" rtl="0" eaLnBrk="1" fontAlgn="auto" latinLnBrk="0" hangingPunct="1">
              <a:lnSpc>
                <a:spcPct val="100000"/>
              </a:lnSpc>
              <a:spcBef>
                <a:spcPct val="0"/>
              </a:spcBef>
              <a:spcAft>
                <a:spcPct val="0"/>
              </a:spcAft>
              <a:buClrTx/>
              <a:buSzTx/>
              <a:buFontTx/>
              <a:buNone/>
              <a:defRPr/>
            </a:pPr>
            <a:r>
              <a:rPr lang="fr-FR" sz="1500">
                <a:solidFill>
                  <a:srgbClr val="2F2483"/>
                </a:solidFill>
                <a:latin typeface="Barlow" panose="00000500000000000000" pitchFamily="2" charset="0"/>
                <a:sym typeface="Wingdings" panose="05000000000000000000" pitchFamily="2" charset="2"/>
              </a:rPr>
              <a:t> </a:t>
            </a:r>
            <a:r>
              <a:rPr kumimoji="0" lang="fr-FR" sz="1500" b="1" i="0" u="none" strike="noStrike" kern="1200" cap="none" spc="0" normalizeH="0" baseline="0" noProof="0">
                <a:ln>
                  <a:noFill/>
                </a:ln>
                <a:solidFill>
                  <a:srgbClr val="2F2483"/>
                </a:solidFill>
                <a:effectLst/>
                <a:uLnTx/>
                <a:uFillTx/>
                <a:latin typeface="Barlow" panose="00000500000000000000" pitchFamily="2" charset="0"/>
                <a:cs typeface="Calibri" panose="020F0502020204030204" pitchFamily="34" charset="0"/>
              </a:rPr>
              <a:t>Avant la LF 2024 :</a:t>
            </a:r>
          </a:p>
          <a:p>
            <a:pPr marL="0" marR="0" lvl="0" indent="0" algn="l" defTabSz="685800" rtl="0" eaLnBrk="1" fontAlgn="auto" latinLnBrk="0" hangingPunct="1">
              <a:lnSpc>
                <a:spcPct val="100000"/>
              </a:lnSpc>
              <a:spcBef>
                <a:spcPct val="0"/>
              </a:spcBef>
              <a:spcAft>
                <a:spcPct val="0"/>
              </a:spcAft>
              <a:buClrTx/>
              <a:buSzTx/>
              <a:buFontTx/>
              <a:buNone/>
              <a:defRPr/>
            </a:pPr>
            <a:endParaRPr kumimoji="0" lang="fr-FR" sz="825" b="1" i="0" u="none" strike="noStrike" kern="1200" cap="none" spc="0" normalizeH="0" baseline="0" noProof="0">
              <a:ln>
                <a:noFill/>
              </a:ln>
              <a:solidFill>
                <a:srgbClr val="2F2483"/>
              </a:solidFill>
              <a:effectLst/>
              <a:uLnTx/>
              <a:uFillTx/>
              <a:latin typeface="Barlow" panose="00000500000000000000" pitchFamily="2" charset="0"/>
              <a:cs typeface="Calibri" panose="020F0502020204030204" pitchFamily="34" charset="0"/>
            </a:endParaRPr>
          </a:p>
          <a:p>
            <a:pPr marL="0" marR="0" lvl="0" indent="0" algn="l" defTabSz="685800" rtl="0" eaLnBrk="1" fontAlgn="auto" latinLnBrk="0" hangingPunct="1">
              <a:lnSpc>
                <a:spcPct val="100000"/>
              </a:lnSpc>
              <a:spcBef>
                <a:spcPct val="0"/>
              </a:spcBef>
              <a:spcAft>
                <a:spcPct val="0"/>
              </a:spcAft>
              <a:buClrTx/>
              <a:buSzTx/>
              <a:buFontTx/>
              <a:buNone/>
              <a:defRPr/>
            </a:pPr>
            <a:r>
              <a:rPr kumimoji="0" lang="fr-FR" sz="1500" b="0" i="0" u="none" strike="noStrike" kern="1200" cap="none" spc="0" normalizeH="0" baseline="0" noProof="0">
                <a:ln>
                  <a:noFill/>
                </a:ln>
                <a:solidFill>
                  <a:srgbClr val="2F2483"/>
                </a:solidFill>
                <a:effectLst/>
                <a:uLnTx/>
                <a:uFillTx/>
                <a:latin typeface="Barlow" panose="00000500000000000000" pitchFamily="2" charset="0"/>
                <a:cs typeface="Calibri" panose="020F0502020204030204" pitchFamily="34" charset="0"/>
              </a:rPr>
              <a:t>Valeur vénale des titres (le CCA est une dette déductible) = 500 000 + 300 000 – 300 000 = 500 000 € ; </a:t>
            </a:r>
          </a:p>
          <a:p>
            <a:pPr marL="0" marR="0" lvl="0" indent="0" algn="l" defTabSz="685800" rtl="0" eaLnBrk="1" fontAlgn="auto" latinLnBrk="0" hangingPunct="1">
              <a:lnSpc>
                <a:spcPct val="100000"/>
              </a:lnSpc>
              <a:spcBef>
                <a:spcPct val="0"/>
              </a:spcBef>
              <a:spcAft>
                <a:spcPct val="0"/>
              </a:spcAft>
              <a:buClrTx/>
              <a:buSzTx/>
              <a:buFontTx/>
              <a:buNone/>
              <a:defRPr/>
            </a:pPr>
            <a:r>
              <a:rPr kumimoji="0" lang="fr-FR" sz="1500" b="0" i="0" u="none" strike="noStrike" kern="1200" cap="none" spc="0" normalizeH="0" baseline="0" noProof="0">
                <a:ln>
                  <a:noFill/>
                </a:ln>
                <a:solidFill>
                  <a:srgbClr val="2F2483"/>
                </a:solidFill>
                <a:effectLst/>
                <a:uLnTx/>
                <a:uFillTx/>
                <a:latin typeface="Barlow" panose="00000500000000000000" pitchFamily="2" charset="0"/>
                <a:cs typeface="Calibri" panose="020F0502020204030204" pitchFamily="34" charset="0"/>
              </a:rPr>
              <a:t>Valeur IFI des titres (valeur vénale des titres x part d'immobilier taxable rapportée à l'actif total) : 500 000 x (500 000 / 800 000) = </a:t>
            </a:r>
            <a:r>
              <a:rPr kumimoji="0" lang="fr-FR" sz="1500" b="1" i="0" u="none" strike="noStrike" kern="1200" cap="none" spc="0" normalizeH="0" baseline="0" noProof="0">
                <a:ln>
                  <a:noFill/>
                </a:ln>
                <a:solidFill>
                  <a:srgbClr val="2F2483"/>
                </a:solidFill>
                <a:effectLst/>
                <a:uLnTx/>
                <a:uFillTx/>
                <a:latin typeface="Barlow" panose="00000500000000000000" pitchFamily="2" charset="0"/>
                <a:cs typeface="Calibri" panose="020F0502020204030204" pitchFamily="34" charset="0"/>
              </a:rPr>
              <a:t>312 500 € </a:t>
            </a:r>
            <a:r>
              <a:rPr kumimoji="0" lang="fr-FR" sz="1500" b="0" i="0" u="none" strike="noStrike" kern="1200" cap="none" spc="0" normalizeH="0" baseline="0" noProof="0">
                <a:ln>
                  <a:noFill/>
                </a:ln>
                <a:solidFill>
                  <a:srgbClr val="2F2483"/>
                </a:solidFill>
                <a:effectLst/>
                <a:uLnTx/>
                <a:uFillTx/>
                <a:latin typeface="Barlow" panose="00000500000000000000" pitchFamily="2" charset="0"/>
                <a:cs typeface="Calibri" panose="020F0502020204030204" pitchFamily="34" charset="0"/>
              </a:rPr>
              <a:t>(pour un immeuble estimé à 500 000 € et en l'absence de dette liée à l’immeuble). </a:t>
            </a:r>
          </a:p>
          <a:p>
            <a:pPr marL="0" marR="0" lvl="0" indent="0" algn="l" defTabSz="685800" rtl="0" eaLnBrk="1" fontAlgn="auto" latinLnBrk="0" hangingPunct="1">
              <a:lnSpc>
                <a:spcPct val="100000"/>
              </a:lnSpc>
              <a:spcBef>
                <a:spcPct val="0"/>
              </a:spcBef>
              <a:spcAft>
                <a:spcPct val="0"/>
              </a:spcAft>
              <a:buClrTx/>
              <a:buSzTx/>
              <a:buFontTx/>
              <a:buNone/>
              <a:defRPr/>
            </a:pPr>
            <a:endParaRPr kumimoji="0" lang="fr-FR" sz="1500" b="0" i="0" u="none" strike="noStrike" kern="1200" cap="none" spc="0" normalizeH="0" baseline="0" noProof="0">
              <a:ln>
                <a:noFill/>
              </a:ln>
              <a:solidFill>
                <a:srgbClr val="2F2483"/>
              </a:solidFill>
              <a:effectLst/>
              <a:uLnTx/>
              <a:uFillTx/>
              <a:latin typeface="Barlow" panose="00000500000000000000" pitchFamily="2" charset="0"/>
              <a:cs typeface="Calibri" panose="020F0502020204030204" pitchFamily="34" charset="0"/>
            </a:endParaRPr>
          </a:p>
          <a:p>
            <a:pPr marL="0" marR="0" lvl="0" indent="0" algn="l" defTabSz="685800" rtl="0" eaLnBrk="1" fontAlgn="auto" latinLnBrk="0" hangingPunct="1">
              <a:lnSpc>
                <a:spcPct val="100000"/>
              </a:lnSpc>
              <a:spcBef>
                <a:spcPct val="0"/>
              </a:spcBef>
              <a:spcAft>
                <a:spcPct val="0"/>
              </a:spcAft>
              <a:buClrTx/>
              <a:buSzTx/>
              <a:buFontTx/>
              <a:buNone/>
              <a:defRPr/>
            </a:pPr>
            <a:r>
              <a:rPr lang="fr-FR" sz="1500">
                <a:solidFill>
                  <a:srgbClr val="2F2483"/>
                </a:solidFill>
                <a:latin typeface="Barlow" panose="00000500000000000000" pitchFamily="2" charset="0"/>
                <a:sym typeface="Wingdings" panose="05000000000000000000" pitchFamily="2" charset="2"/>
              </a:rPr>
              <a:t> </a:t>
            </a:r>
            <a:r>
              <a:rPr lang="fr-FR" sz="1500" b="1">
                <a:solidFill>
                  <a:srgbClr val="2F2483"/>
                </a:solidFill>
                <a:latin typeface="Barlow" panose="00000500000000000000" pitchFamily="2" charset="0"/>
                <a:cs typeface="Calibri" panose="020F0502020204030204" pitchFamily="34" charset="0"/>
              </a:rPr>
              <a:t>A</a:t>
            </a:r>
            <a:r>
              <a:rPr kumimoji="0" lang="fr-FR" sz="1500" b="1" i="0" u="none" strike="noStrike" kern="1200" cap="none" spc="0" normalizeH="0" baseline="0" noProof="0">
                <a:ln>
                  <a:noFill/>
                </a:ln>
                <a:solidFill>
                  <a:srgbClr val="2F2483"/>
                </a:solidFill>
                <a:effectLst/>
                <a:uLnTx/>
                <a:uFillTx/>
                <a:latin typeface="Barlow" panose="00000500000000000000" pitchFamily="2" charset="0"/>
                <a:cs typeface="Calibri" panose="020F0502020204030204" pitchFamily="34" charset="0"/>
              </a:rPr>
              <a:t> compter de l'IFI 2024:</a:t>
            </a:r>
          </a:p>
          <a:p>
            <a:pPr marL="0" marR="0" lvl="0" indent="0" algn="l" defTabSz="685800" rtl="0" eaLnBrk="1" fontAlgn="auto" latinLnBrk="0" hangingPunct="1">
              <a:lnSpc>
                <a:spcPct val="100000"/>
              </a:lnSpc>
              <a:spcBef>
                <a:spcPct val="0"/>
              </a:spcBef>
              <a:spcAft>
                <a:spcPct val="0"/>
              </a:spcAft>
              <a:buClrTx/>
              <a:buSzTx/>
              <a:buFontTx/>
              <a:buNone/>
              <a:defRPr/>
            </a:pPr>
            <a:endParaRPr kumimoji="0" lang="fr-FR" sz="788" b="0" i="0" u="none" strike="noStrike" kern="1200" cap="none" spc="0" normalizeH="0" baseline="0" noProof="0">
              <a:ln>
                <a:noFill/>
              </a:ln>
              <a:solidFill>
                <a:srgbClr val="2F2483"/>
              </a:solidFill>
              <a:effectLst/>
              <a:uLnTx/>
              <a:uFillTx/>
              <a:latin typeface="Barlow" panose="00000500000000000000" pitchFamily="2" charset="0"/>
              <a:cs typeface="Calibri" panose="020F0502020204030204" pitchFamily="34" charset="0"/>
            </a:endParaRPr>
          </a:p>
          <a:p>
            <a:pPr marL="0" marR="0" lvl="0" indent="0" algn="l" defTabSz="685800" rtl="0" eaLnBrk="1" fontAlgn="auto" latinLnBrk="0" hangingPunct="1">
              <a:lnSpc>
                <a:spcPct val="100000"/>
              </a:lnSpc>
              <a:spcBef>
                <a:spcPct val="0"/>
              </a:spcBef>
              <a:spcAft>
                <a:spcPct val="0"/>
              </a:spcAft>
              <a:buClrTx/>
              <a:buSzTx/>
              <a:buFontTx/>
              <a:buNone/>
              <a:defRPr/>
            </a:pPr>
            <a:r>
              <a:rPr kumimoji="0" lang="fr-FR" sz="1500" b="0" i="0" u="none" strike="noStrike" kern="1200" cap="none" spc="0" normalizeH="0" baseline="0" noProof="0">
                <a:ln>
                  <a:noFill/>
                </a:ln>
                <a:solidFill>
                  <a:srgbClr val="2F2483"/>
                </a:solidFill>
                <a:effectLst/>
                <a:uLnTx/>
                <a:uFillTx/>
                <a:latin typeface="Barlow" panose="00000500000000000000" pitchFamily="2" charset="0"/>
                <a:cs typeface="Calibri" panose="020F0502020204030204" pitchFamily="34" charset="0"/>
              </a:rPr>
              <a:t>Valeur vénale des titres = 500 000 + 300 000 – 300 000 = 500 000 € ;</a:t>
            </a:r>
          </a:p>
          <a:p>
            <a:pPr marL="0" marR="0" lvl="0" indent="0" algn="l" defTabSz="685800" rtl="0" eaLnBrk="1" fontAlgn="auto" latinLnBrk="0" hangingPunct="1">
              <a:lnSpc>
                <a:spcPct val="100000"/>
              </a:lnSpc>
              <a:spcBef>
                <a:spcPct val="0"/>
              </a:spcBef>
              <a:spcAft>
                <a:spcPct val="0"/>
              </a:spcAft>
              <a:buClrTx/>
              <a:buSzTx/>
              <a:buFontTx/>
              <a:buNone/>
              <a:defRPr/>
            </a:pPr>
            <a:r>
              <a:rPr kumimoji="0" lang="fr-FR" sz="1500" b="0" i="0" u="none" strike="noStrike" kern="1200" cap="none" spc="0" normalizeH="0" baseline="0" noProof="0">
                <a:ln>
                  <a:noFill/>
                </a:ln>
                <a:solidFill>
                  <a:srgbClr val="2F2483"/>
                </a:solidFill>
                <a:effectLst/>
                <a:uLnTx/>
                <a:uFillTx/>
                <a:latin typeface="Barlow" panose="00000500000000000000" pitchFamily="2" charset="0"/>
                <a:cs typeface="Calibri" panose="020F0502020204030204" pitchFamily="34" charset="0"/>
              </a:rPr>
              <a:t>Valeur des titres après retraitement (c'est-à-dire sans déduire la dette non immobilière) = 500 000 + 300 000 = 800 000 €</a:t>
            </a:r>
          </a:p>
          <a:p>
            <a:pPr marL="0" marR="0" lvl="0" indent="0" algn="l" defTabSz="685800" rtl="0" eaLnBrk="1" fontAlgn="auto" latinLnBrk="0" hangingPunct="1">
              <a:lnSpc>
                <a:spcPct val="100000"/>
              </a:lnSpc>
              <a:spcBef>
                <a:spcPct val="0"/>
              </a:spcBef>
              <a:spcAft>
                <a:spcPct val="0"/>
              </a:spcAft>
              <a:buClrTx/>
              <a:buSzTx/>
              <a:buFontTx/>
              <a:buNone/>
              <a:defRPr/>
            </a:pPr>
            <a:r>
              <a:rPr kumimoji="0" lang="fr-FR" sz="1500" b="0" i="0" u="none" strike="noStrike" kern="1200" cap="none" spc="0" normalizeH="0" baseline="0" noProof="0">
                <a:ln>
                  <a:noFill/>
                </a:ln>
                <a:solidFill>
                  <a:srgbClr val="2F2483"/>
                </a:solidFill>
                <a:effectLst/>
                <a:uLnTx/>
                <a:uFillTx/>
                <a:latin typeface="Barlow" panose="00000500000000000000" pitchFamily="2" charset="0"/>
                <a:cs typeface="Calibri" panose="020F0502020204030204" pitchFamily="34" charset="0"/>
              </a:rPr>
              <a:t>Valeur IFI des titres : 800 000 x (500 000 / 800 000) = </a:t>
            </a:r>
            <a:r>
              <a:rPr kumimoji="0" lang="fr-FR" sz="1500" b="1" i="0" u="none" strike="noStrike" kern="1200" cap="none" spc="0" normalizeH="0" baseline="0" noProof="0">
                <a:ln>
                  <a:noFill/>
                </a:ln>
                <a:solidFill>
                  <a:srgbClr val="2F2483"/>
                </a:solidFill>
                <a:effectLst/>
                <a:uLnTx/>
                <a:uFillTx/>
                <a:latin typeface="Barlow" panose="00000500000000000000" pitchFamily="2" charset="0"/>
                <a:cs typeface="Calibri" panose="020F0502020204030204" pitchFamily="34" charset="0"/>
              </a:rPr>
              <a:t>500 000 € </a:t>
            </a:r>
          </a:p>
          <a:p>
            <a:pPr marL="0" marR="0" lvl="0" indent="0" algn="l" defTabSz="685800" rtl="0" eaLnBrk="1" fontAlgn="auto" latinLnBrk="0" hangingPunct="1">
              <a:lnSpc>
                <a:spcPct val="100000"/>
              </a:lnSpc>
              <a:spcBef>
                <a:spcPct val="0"/>
              </a:spcBef>
              <a:spcAft>
                <a:spcPct val="0"/>
              </a:spcAft>
              <a:buClrTx/>
              <a:buSzTx/>
              <a:buFontTx/>
              <a:buNone/>
              <a:defRPr/>
            </a:pPr>
            <a:endParaRPr kumimoji="0" lang="fr-FR" sz="1500" b="0" i="0" u="none" strike="noStrike" kern="1200" cap="none" spc="0" normalizeH="0" baseline="0" noProof="0">
              <a:ln>
                <a:noFill/>
              </a:ln>
              <a:solidFill>
                <a:srgbClr val="2F2483"/>
              </a:solidFill>
              <a:effectLst/>
              <a:uLnTx/>
              <a:uFillTx/>
              <a:latin typeface="Barlow" panose="00000500000000000000" pitchFamily="2" charset="0"/>
              <a:cs typeface="Calibri" panose="020F0502020204030204" pitchFamily="34" charset="0"/>
            </a:endParaRPr>
          </a:p>
          <a:p>
            <a:pPr marL="0" marR="0" lvl="0" indent="0" algn="ctr" defTabSz="685800" rtl="0" eaLnBrk="1" fontAlgn="auto" latinLnBrk="0" hangingPunct="1">
              <a:lnSpc>
                <a:spcPct val="100000"/>
              </a:lnSpc>
              <a:spcBef>
                <a:spcPct val="0"/>
              </a:spcBef>
              <a:spcAft>
                <a:spcPct val="0"/>
              </a:spcAft>
              <a:buClrTx/>
              <a:buSzTx/>
              <a:buFontTx/>
              <a:buNone/>
              <a:defRPr/>
            </a:pPr>
            <a:r>
              <a:rPr kumimoji="0" lang="fr-FR" sz="1500" b="1" i="0" u="none" strike="noStrike" kern="1200" cap="none" spc="0" normalizeH="0" baseline="0" noProof="0">
                <a:ln>
                  <a:noFill/>
                </a:ln>
                <a:solidFill>
                  <a:srgbClr val="2F2483"/>
                </a:solidFill>
                <a:effectLst/>
                <a:uLnTx/>
                <a:uFillTx/>
                <a:latin typeface="Barlow" panose="00000500000000000000" pitchFamily="2" charset="0"/>
                <a:cs typeface="Calibri" panose="020F0502020204030204" pitchFamily="34" charset="0"/>
              </a:rPr>
              <a:t>La LF 2024 met un terme à cette stratégie.</a:t>
            </a:r>
            <a:r>
              <a:rPr kumimoji="0" lang="fr-FR" altLang="fr-FR" sz="1500" b="1" i="0" u="none" strike="noStrike" kern="1200" cap="none" spc="0" normalizeH="0" baseline="0" noProof="0">
                <a:ln>
                  <a:noFill/>
                </a:ln>
                <a:solidFill>
                  <a:srgbClr val="2F2483"/>
                </a:solidFill>
                <a:effectLst/>
                <a:uLnTx/>
                <a:uFillTx/>
                <a:latin typeface="Barlow" panose="00000500000000000000" pitchFamily="2" charset="0"/>
                <a:cs typeface="Calibri" panose="020F0502020204030204" pitchFamily="34" charset="0"/>
              </a:rPr>
              <a:t> </a:t>
            </a:r>
          </a:p>
        </p:txBody>
      </p:sp>
    </p:spTree>
    <p:extLst>
      <p:ext uri="{BB962C8B-B14F-4D97-AF65-F5344CB8AC3E}">
        <p14:creationId xmlns:p14="http://schemas.microsoft.com/office/powerpoint/2010/main" val="126737205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27CD34E-341D-FB4A-78B2-C45D5CEBEA70}"/>
              </a:ext>
            </a:extLst>
          </p:cNvPr>
          <p:cNvSpPr>
            <a:spLocks noGrp="1"/>
          </p:cNvSpPr>
          <p:nvPr>
            <p:ph type="title"/>
          </p:nvPr>
        </p:nvSpPr>
        <p:spPr>
          <a:xfrm>
            <a:off x="435630" y="419167"/>
            <a:ext cx="7886700" cy="375424"/>
          </a:xfrm>
        </p:spPr>
        <p:txBody>
          <a:bodyPr/>
          <a:lstStyle/>
          <a:p>
            <a:r>
              <a:rPr lang="fr-FR" sz="3600"/>
              <a:t>Etalement de la suppression de la CVAE</a:t>
            </a:r>
          </a:p>
        </p:txBody>
      </p:sp>
      <p:sp>
        <p:nvSpPr>
          <p:cNvPr id="5" name="Espace réservé du numéro de diapositive 4">
            <a:extLst>
              <a:ext uri="{FF2B5EF4-FFF2-40B4-BE49-F238E27FC236}">
                <a16:creationId xmlns:a16="http://schemas.microsoft.com/office/drawing/2014/main" id="{7709BD39-65E8-76BB-E9B6-74C9D92B3952}"/>
              </a:ext>
            </a:extLst>
          </p:cNvPr>
          <p:cNvSpPr>
            <a:spLocks noGrp="1"/>
          </p:cNvSpPr>
          <p:nvPr>
            <p:ph type="sldNum" sz="quarter" idx="4"/>
          </p:nvPr>
        </p:nvSpPr>
        <p:spPr/>
        <p:txBody>
          <a:bodyPr/>
          <a:lstStyle/>
          <a:p>
            <a:fld id="{BDE2D64B-104A-0D49-AC01-3995F14CC673}" type="slidenum">
              <a:rPr lang="fr-FR" smtClean="0"/>
              <a:t>6</a:t>
            </a:fld>
            <a:endParaRPr lang="fr-FR"/>
          </a:p>
        </p:txBody>
      </p:sp>
      <p:graphicFrame>
        <p:nvGraphicFramePr>
          <p:cNvPr id="11" name="Tableau 7">
            <a:extLst>
              <a:ext uri="{FF2B5EF4-FFF2-40B4-BE49-F238E27FC236}">
                <a16:creationId xmlns:a16="http://schemas.microsoft.com/office/drawing/2014/main" id="{8C5E31D8-B63C-12C0-C590-4148A6CB32D4}"/>
              </a:ext>
            </a:extLst>
          </p:cNvPr>
          <p:cNvGraphicFramePr>
            <a:graphicFrameLocks noGrp="1"/>
          </p:cNvGraphicFramePr>
          <p:nvPr>
            <p:extLst>
              <p:ext uri="{D42A27DB-BD31-4B8C-83A1-F6EECF244321}">
                <p14:modId xmlns:p14="http://schemas.microsoft.com/office/powerpoint/2010/main" val="3981975886"/>
              </p:ext>
            </p:extLst>
          </p:nvPr>
        </p:nvGraphicFramePr>
        <p:xfrm>
          <a:off x="533667" y="1267875"/>
          <a:ext cx="8182272" cy="3039240"/>
        </p:xfrm>
        <a:graphic>
          <a:graphicData uri="http://schemas.openxmlformats.org/drawingml/2006/table">
            <a:tbl>
              <a:tblPr firstRow="1" bandRow="1">
                <a:tableStyleId>{5C22544A-7EE6-4342-B048-85BDC9FD1C3A}</a:tableStyleId>
              </a:tblPr>
              <a:tblGrid>
                <a:gridCol w="2727424">
                  <a:extLst>
                    <a:ext uri="{9D8B030D-6E8A-4147-A177-3AD203B41FA5}">
                      <a16:colId xmlns:a16="http://schemas.microsoft.com/office/drawing/2014/main" val="2868961022"/>
                    </a:ext>
                  </a:extLst>
                </a:gridCol>
                <a:gridCol w="2727424">
                  <a:extLst>
                    <a:ext uri="{9D8B030D-6E8A-4147-A177-3AD203B41FA5}">
                      <a16:colId xmlns:a16="http://schemas.microsoft.com/office/drawing/2014/main" val="2511244892"/>
                    </a:ext>
                  </a:extLst>
                </a:gridCol>
                <a:gridCol w="2727424">
                  <a:extLst>
                    <a:ext uri="{9D8B030D-6E8A-4147-A177-3AD203B41FA5}">
                      <a16:colId xmlns:a16="http://schemas.microsoft.com/office/drawing/2014/main" val="187945349"/>
                    </a:ext>
                  </a:extLst>
                </a:gridCol>
              </a:tblGrid>
              <a:tr h="365030">
                <a:tc>
                  <a:txBody>
                    <a:bodyPr/>
                    <a:lstStyle/>
                    <a:p>
                      <a:pPr algn="ctr"/>
                      <a:r>
                        <a:rPr lang="fr-FR" sz="1800">
                          <a:solidFill>
                            <a:srgbClr val="FFFFFF"/>
                          </a:solidFill>
                        </a:rPr>
                        <a:t>2024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fr-FR" sz="1800">
                          <a:solidFill>
                            <a:srgbClr val="FFFFFF"/>
                          </a:solidFill>
                        </a:rPr>
                        <a:t>2025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fr-FR" sz="1800">
                          <a:solidFill>
                            <a:srgbClr val="FFFFFF"/>
                          </a:solidFill>
                        </a:rPr>
                        <a:t>2026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601157237"/>
                  </a:ext>
                </a:extLst>
              </a:tr>
              <a:tr h="304192">
                <a:tc gridSpan="3">
                  <a:txBody>
                    <a:bodyPr/>
                    <a:lstStyle/>
                    <a:p>
                      <a:pPr marL="0" marR="0" lvl="0" indent="0" algn="ctr" defTabSz="685800" rtl="0" eaLnBrk="1" fontAlgn="auto" latinLnBrk="0" hangingPunct="1">
                        <a:lnSpc>
                          <a:spcPct val="100000"/>
                        </a:lnSpc>
                        <a:spcBef>
                          <a:spcPct val="0"/>
                        </a:spcBef>
                        <a:spcAft>
                          <a:spcPct val="0"/>
                        </a:spcAft>
                        <a:buClrTx/>
                        <a:buSzTx/>
                        <a:buFontTx/>
                        <a:buNone/>
                        <a:defRPr/>
                      </a:pPr>
                      <a:r>
                        <a:rPr lang="fr-FR" sz="1400" b="1" cap="all" baseline="0">
                          <a:solidFill>
                            <a:schemeClr val="tx1"/>
                          </a:solidFill>
                          <a:latin typeface="Franklin Gothic Book" panose="020B0503020102020204" pitchFamily="34" charset="0"/>
                        </a:rPr>
                        <a:t>Taux maximum d’imposition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F1FA"/>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481806794"/>
                  </a:ext>
                </a:extLst>
              </a:tr>
              <a:tr h="302988">
                <a:tc>
                  <a:txBody>
                    <a:bodyPr/>
                    <a:lstStyle/>
                    <a:p>
                      <a:pPr algn="ctr">
                        <a:lnSpc>
                          <a:spcPct val="107000"/>
                        </a:lnSpc>
                        <a:spcAft>
                          <a:spcPts val="800"/>
                        </a:spcAft>
                      </a:pPr>
                      <a:r>
                        <a:rPr lang="fr-FR" sz="1800" b="0" kern="100">
                          <a:solidFill>
                            <a:schemeClr val="tx1"/>
                          </a:solidFill>
                          <a:effectLst/>
                          <a:latin typeface="Franklin Gothic Book" panose="020B0503020102020204" pitchFamily="34" charset="0"/>
                          <a:ea typeface="Franklin Gothic Book" panose="020B0503020102020204" pitchFamily="34" charset="0"/>
                          <a:cs typeface="Times New Roman" panose="02020603050405020304" pitchFamily="18" charset="0"/>
                        </a:rPr>
                        <a:t>0,28 %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fr-FR" sz="1800" b="0" kern="100">
                          <a:solidFill>
                            <a:schemeClr val="tx1"/>
                          </a:solidFill>
                          <a:effectLst/>
                          <a:latin typeface="Franklin Gothic Book" panose="020B0503020102020204" pitchFamily="34" charset="0"/>
                          <a:ea typeface="Franklin Gothic Book" panose="020B0503020102020204" pitchFamily="34" charset="0"/>
                          <a:cs typeface="Times New Roman" panose="02020603050405020304" pitchFamily="18" charset="0"/>
                        </a:rPr>
                        <a:t>0,19 %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fr-FR" sz="1800" b="0" kern="100">
                          <a:solidFill>
                            <a:schemeClr val="tx1"/>
                          </a:solidFill>
                          <a:effectLst/>
                          <a:latin typeface="Franklin Gothic Book" panose="020B0503020102020204" pitchFamily="34" charset="0"/>
                          <a:ea typeface="Franklin Gothic Book" panose="020B0503020102020204" pitchFamily="34" charset="0"/>
                          <a:cs typeface="Times New Roman" panose="02020603050405020304" pitchFamily="18" charset="0"/>
                        </a:rPr>
                        <a:t>0,09 %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48173511"/>
                  </a:ext>
                </a:extLst>
              </a:tr>
              <a:tr h="304192">
                <a:tc gridSpan="3">
                  <a:txBody>
                    <a:bodyPr/>
                    <a:lstStyle/>
                    <a:p>
                      <a:pPr marL="0" marR="0" lvl="0" indent="0" algn="ctr" defTabSz="685800" rtl="0" eaLnBrk="1" fontAlgn="auto" latinLnBrk="0" hangingPunct="1">
                        <a:lnSpc>
                          <a:spcPct val="100000"/>
                        </a:lnSpc>
                        <a:spcBef>
                          <a:spcPct val="0"/>
                        </a:spcBef>
                        <a:spcAft>
                          <a:spcPct val="0"/>
                        </a:spcAft>
                        <a:buClrTx/>
                        <a:buSzTx/>
                        <a:buFontTx/>
                        <a:buNone/>
                        <a:defRPr/>
                      </a:pPr>
                      <a:r>
                        <a:rPr lang="fr-FR" sz="1400" b="1" cap="all" baseline="0">
                          <a:solidFill>
                            <a:schemeClr val="tx1"/>
                          </a:solidFill>
                          <a:latin typeface="Franklin Gothic Book" panose="020B0503020102020204" pitchFamily="34" charset="0"/>
                        </a:rPr>
                        <a:t>Taux de plafonnement de la CET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F1FA"/>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603735010"/>
                  </a:ext>
                </a:extLst>
              </a:tr>
              <a:tr h="302988">
                <a:tc>
                  <a:txBody>
                    <a:bodyPr/>
                    <a:lstStyle/>
                    <a:p>
                      <a:pPr algn="ctr">
                        <a:lnSpc>
                          <a:spcPct val="107000"/>
                        </a:lnSpc>
                        <a:spcAft>
                          <a:spcPts val="800"/>
                        </a:spcAft>
                      </a:pPr>
                      <a:r>
                        <a:rPr lang="fr-FR" sz="1800" b="0" kern="100">
                          <a:solidFill>
                            <a:schemeClr val="tx1"/>
                          </a:solidFill>
                          <a:effectLst/>
                          <a:latin typeface="Franklin Gothic Book" panose="020B0503020102020204" pitchFamily="34" charset="0"/>
                          <a:ea typeface="Franklin Gothic Book" panose="020B0503020102020204" pitchFamily="34" charset="0"/>
                          <a:cs typeface="Times New Roman" panose="02020603050405020304" pitchFamily="18" charset="0"/>
                        </a:rPr>
                        <a:t>1,531%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lnSpc>
                          <a:spcPct val="107000"/>
                        </a:lnSpc>
                        <a:spcAft>
                          <a:spcPts val="800"/>
                        </a:spcAft>
                      </a:pPr>
                      <a:r>
                        <a:rPr lang="fr-FR" sz="1800" b="0" kern="100">
                          <a:solidFill>
                            <a:schemeClr val="tx1"/>
                          </a:solidFill>
                          <a:effectLst/>
                          <a:latin typeface="Franklin Gothic Book" panose="020B0503020102020204" pitchFamily="34" charset="0"/>
                          <a:ea typeface="Franklin Gothic Book" panose="020B0503020102020204" pitchFamily="34" charset="0"/>
                          <a:cs typeface="Times New Roman" panose="02020603050405020304" pitchFamily="18" charset="0"/>
                        </a:rPr>
                        <a:t>1,438%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lnSpc>
                          <a:spcPct val="107000"/>
                        </a:lnSpc>
                        <a:spcAft>
                          <a:spcPts val="800"/>
                        </a:spcAft>
                      </a:pPr>
                      <a:r>
                        <a:rPr lang="fr-FR" sz="1800" b="0" kern="100">
                          <a:solidFill>
                            <a:schemeClr val="tx1"/>
                          </a:solidFill>
                          <a:effectLst/>
                          <a:latin typeface="Franklin Gothic Book" panose="020B0503020102020204" pitchFamily="34" charset="0"/>
                          <a:ea typeface="Franklin Gothic Book" panose="020B0503020102020204" pitchFamily="34" charset="0"/>
                          <a:cs typeface="Times New Roman" panose="02020603050405020304" pitchFamily="18" charset="0"/>
                        </a:rPr>
                        <a:t>1,344%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372644823"/>
                  </a:ext>
                </a:extLst>
              </a:tr>
              <a:tr h="302988">
                <a:tc gridSpan="3">
                  <a:txBody>
                    <a:bodyPr/>
                    <a:lstStyle/>
                    <a:p>
                      <a:pPr algn="ctr">
                        <a:lnSpc>
                          <a:spcPct val="107000"/>
                        </a:lnSpc>
                        <a:spcAft>
                          <a:spcPts val="800"/>
                        </a:spcAft>
                      </a:pPr>
                      <a:r>
                        <a:rPr lang="fr-FR" sz="1400" b="1" kern="100" cap="all" baseline="0">
                          <a:solidFill>
                            <a:schemeClr val="tx1"/>
                          </a:solidFill>
                          <a:effectLst/>
                          <a:latin typeface="Franklin Gothic Book" panose="020B0503020102020204" pitchFamily="34" charset="0"/>
                          <a:ea typeface="Franklin Gothic Book" panose="020B0503020102020204" pitchFamily="34" charset="0"/>
                          <a:cs typeface="Times New Roman" panose="02020603050405020304" pitchFamily="18" charset="0"/>
                        </a:rPr>
                        <a:t>Dégrèvement (CA inférieur à 2M€)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F1FA"/>
                    </a:solidFill>
                  </a:tcPr>
                </a:tc>
                <a:tc hMerge="1">
                  <a:txBody>
                    <a:bodyPr/>
                    <a:lstStyle/>
                    <a:p>
                      <a:pPr algn="ctr">
                        <a:lnSpc>
                          <a:spcPct val="107000"/>
                        </a:lnSpc>
                        <a:spcAft>
                          <a:spcPts val="800"/>
                        </a:spcAft>
                      </a:pPr>
                      <a:endParaRPr lang="fr-FR" sz="1400" kern="100">
                        <a:solidFill>
                          <a:srgbClr val="F5FAFD"/>
                        </a:solidFill>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algn="ctr">
                        <a:lnSpc>
                          <a:spcPct val="107000"/>
                        </a:lnSpc>
                        <a:spcAft>
                          <a:spcPts val="800"/>
                        </a:spcAft>
                      </a:pPr>
                      <a:endParaRPr lang="fr-FR" sz="1400" kern="100">
                        <a:solidFill>
                          <a:srgbClr val="F5FAFD"/>
                        </a:solidFill>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453228724"/>
                  </a:ext>
                </a:extLst>
              </a:tr>
              <a:tr h="302988">
                <a:tc>
                  <a:txBody>
                    <a:bodyPr/>
                    <a:lstStyle/>
                    <a:p>
                      <a:pPr algn="ctr">
                        <a:lnSpc>
                          <a:spcPct val="107000"/>
                        </a:lnSpc>
                        <a:spcAft>
                          <a:spcPts val="800"/>
                        </a:spcAft>
                      </a:pPr>
                      <a:r>
                        <a:rPr lang="fr-FR" sz="1800" b="0" kern="100">
                          <a:solidFill>
                            <a:schemeClr val="tx1"/>
                          </a:solidFill>
                          <a:effectLst/>
                          <a:latin typeface="Franklin Gothic Book" panose="020B0503020102020204" pitchFamily="34" charset="0"/>
                          <a:ea typeface="Franklin Gothic Book" panose="020B0503020102020204" pitchFamily="34" charset="0"/>
                          <a:cs typeface="Times New Roman" panose="02020603050405020304" pitchFamily="18" charset="0"/>
                        </a:rPr>
                        <a:t>188€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lnSpc>
                          <a:spcPct val="107000"/>
                        </a:lnSpc>
                        <a:spcAft>
                          <a:spcPts val="800"/>
                        </a:spcAft>
                      </a:pPr>
                      <a:r>
                        <a:rPr lang="fr-FR" sz="1800" b="0" kern="100">
                          <a:solidFill>
                            <a:schemeClr val="tx1"/>
                          </a:solidFill>
                          <a:effectLst/>
                          <a:latin typeface="Franklin Gothic Book" panose="020B0503020102020204" pitchFamily="34" charset="0"/>
                          <a:ea typeface="Franklin Gothic Book" panose="020B0503020102020204" pitchFamily="34" charset="0"/>
                          <a:cs typeface="Times New Roman" panose="02020603050405020304" pitchFamily="18" charset="0"/>
                        </a:rPr>
                        <a:t>125€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lnSpc>
                          <a:spcPct val="107000"/>
                        </a:lnSpc>
                        <a:spcAft>
                          <a:spcPts val="800"/>
                        </a:spcAft>
                      </a:pPr>
                      <a:r>
                        <a:rPr lang="fr-FR" sz="1800" b="0" kern="100">
                          <a:solidFill>
                            <a:schemeClr val="tx1"/>
                          </a:solidFill>
                          <a:effectLst/>
                          <a:latin typeface="Franklin Gothic Book" panose="020B0503020102020204" pitchFamily="34" charset="0"/>
                          <a:ea typeface="Franklin Gothic Book" panose="020B0503020102020204" pitchFamily="34" charset="0"/>
                          <a:cs typeface="Times New Roman" panose="02020603050405020304" pitchFamily="18"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24713243"/>
                  </a:ext>
                </a:extLst>
              </a:tr>
              <a:tr h="302988">
                <a:tc gridSpan="3">
                  <a:txBody>
                    <a:bodyPr/>
                    <a:lstStyle/>
                    <a:p>
                      <a:pPr marL="0" marR="0" lvl="0" indent="0" algn="ctr" defTabSz="685800" rtl="0" eaLnBrk="1" fontAlgn="auto" latinLnBrk="0" hangingPunct="1">
                        <a:lnSpc>
                          <a:spcPct val="107000"/>
                        </a:lnSpc>
                        <a:spcBef>
                          <a:spcPct val="0"/>
                        </a:spcBef>
                        <a:spcAft>
                          <a:spcPts val="800"/>
                        </a:spcAft>
                        <a:buClrTx/>
                        <a:buSzTx/>
                        <a:buFontTx/>
                        <a:buNone/>
                        <a:defRPr/>
                      </a:pPr>
                      <a:r>
                        <a:rPr lang="fr-FR" sz="1400" b="1" cap="all" baseline="0">
                          <a:solidFill>
                            <a:schemeClr val="tx1"/>
                          </a:solidFill>
                          <a:latin typeface="Franklin Gothic Book" panose="020B0503020102020204" pitchFamily="34" charset="0"/>
                        </a:rPr>
                        <a:t>Taux de la taxe additionnelle à la CVAE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F1FA"/>
                    </a:solidFill>
                  </a:tcPr>
                </a:tc>
                <a:tc hMerge="1">
                  <a:txBody>
                    <a:bodyPr/>
                    <a:lstStyle/>
                    <a:p>
                      <a:pPr algn="ctr">
                        <a:lnSpc>
                          <a:spcPct val="107000"/>
                        </a:lnSpc>
                        <a:spcAft>
                          <a:spcPts val="800"/>
                        </a:spcAft>
                      </a:pPr>
                      <a:endParaRPr lang="fr-FR" sz="1400" kern="100">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algn="ctr">
                        <a:lnSpc>
                          <a:spcPct val="107000"/>
                        </a:lnSpc>
                        <a:spcAft>
                          <a:spcPts val="800"/>
                        </a:spcAft>
                      </a:pPr>
                      <a:endParaRPr lang="fr-FR" sz="1400" kern="100">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892714624"/>
                  </a:ext>
                </a:extLst>
              </a:tr>
              <a:tr h="302988">
                <a:tc>
                  <a:txBody>
                    <a:bodyPr/>
                    <a:lstStyle/>
                    <a:p>
                      <a:pPr algn="ctr">
                        <a:lnSpc>
                          <a:spcPct val="107000"/>
                        </a:lnSpc>
                        <a:spcAft>
                          <a:spcPts val="800"/>
                        </a:spcAft>
                      </a:pPr>
                      <a:r>
                        <a:rPr lang="fr-FR" sz="1800" b="0" kern="100">
                          <a:solidFill>
                            <a:schemeClr val="tx1"/>
                          </a:solidFill>
                          <a:effectLst/>
                          <a:latin typeface="Franklin Gothic Book" panose="020B0503020102020204" pitchFamily="34" charset="0"/>
                          <a:ea typeface="Franklin Gothic Book" panose="020B0503020102020204" pitchFamily="34" charset="0"/>
                          <a:cs typeface="Times New Roman" panose="02020603050405020304" pitchFamily="18" charset="0"/>
                        </a:rPr>
                        <a:t>9,23%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lnSpc>
                          <a:spcPct val="107000"/>
                        </a:lnSpc>
                        <a:spcAft>
                          <a:spcPts val="800"/>
                        </a:spcAft>
                      </a:pPr>
                      <a:r>
                        <a:rPr lang="fr-FR" sz="1800" b="0" kern="100">
                          <a:solidFill>
                            <a:schemeClr val="tx1"/>
                          </a:solidFill>
                          <a:effectLst/>
                          <a:latin typeface="Franklin Gothic Book" panose="020B0503020102020204" pitchFamily="34" charset="0"/>
                          <a:ea typeface="Franklin Gothic Book" panose="020B0503020102020204" pitchFamily="34" charset="0"/>
                          <a:cs typeface="Times New Roman" panose="02020603050405020304" pitchFamily="18" charset="0"/>
                        </a:rPr>
                        <a:t>13,84%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lnSpc>
                          <a:spcPct val="107000"/>
                        </a:lnSpc>
                        <a:spcAft>
                          <a:spcPts val="800"/>
                        </a:spcAft>
                      </a:pPr>
                      <a:r>
                        <a:rPr lang="fr-FR" sz="1800" b="0" kern="100">
                          <a:solidFill>
                            <a:schemeClr val="tx1"/>
                          </a:solidFill>
                          <a:effectLst/>
                          <a:latin typeface="Franklin Gothic Book" panose="020B0503020102020204" pitchFamily="34" charset="0"/>
                          <a:ea typeface="Franklin Gothic Book" panose="020B0503020102020204" pitchFamily="34" charset="0"/>
                          <a:cs typeface="Times New Roman" panose="02020603050405020304" pitchFamily="18" charset="0"/>
                        </a:rPr>
                        <a:t>27,68%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952794480"/>
                  </a:ext>
                </a:extLst>
              </a:tr>
            </a:tbl>
          </a:graphicData>
        </a:graphic>
      </p:graphicFrame>
      <p:pic>
        <p:nvPicPr>
          <p:cNvPr id="12" name="Image 11">
            <a:extLst>
              <a:ext uri="{FF2B5EF4-FFF2-40B4-BE49-F238E27FC236}">
                <a16:creationId xmlns:a16="http://schemas.microsoft.com/office/drawing/2014/main" id="{5EBD1E82-D9B0-B20A-A903-042644796F8F}"/>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8114291" y="-1779"/>
            <a:ext cx="967925" cy="961108"/>
          </a:xfrm>
          <a:prstGeom prst="rect">
            <a:avLst/>
          </a:prstGeom>
        </p:spPr>
      </p:pic>
    </p:spTree>
    <p:extLst>
      <p:ext uri="{BB962C8B-B14F-4D97-AF65-F5344CB8AC3E}">
        <p14:creationId xmlns:p14="http://schemas.microsoft.com/office/powerpoint/2010/main" val="2391670679"/>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capture d’écran, ligne, conception&#10;&#10;Description générée automatiquement">
            <a:extLst>
              <a:ext uri="{FF2B5EF4-FFF2-40B4-BE49-F238E27FC236}">
                <a16:creationId xmlns:a16="http://schemas.microsoft.com/office/drawing/2014/main" id="{3EBC6028-0E08-F8F7-A73E-03ABEA3F1394}"/>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378" y="212"/>
            <a:ext cx="9143244" cy="5143075"/>
          </a:xfrm>
          <a:prstGeom prst="rect">
            <a:avLst/>
          </a:prstGeom>
        </p:spPr>
      </p:pic>
      <p:sp>
        <p:nvSpPr>
          <p:cNvPr id="7" name="Rectangle 6">
            <a:extLst>
              <a:ext uri="{FF2B5EF4-FFF2-40B4-BE49-F238E27FC236}">
                <a16:creationId xmlns:a16="http://schemas.microsoft.com/office/drawing/2014/main" id="{406BB909-E674-7CF3-117E-EEB1FAAD7044}"/>
              </a:ext>
            </a:extLst>
          </p:cNvPr>
          <p:cNvSpPr/>
          <p:nvPr/>
        </p:nvSpPr>
        <p:spPr>
          <a:xfrm>
            <a:off x="3638952" y="3241759"/>
            <a:ext cx="584734" cy="6497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685800" rtl="0" eaLnBrk="1" latinLnBrk="0" hangingPunct="1">
              <a:defRPr sz="1350" kern="1200">
                <a:solidFill>
                  <a:srgbClr val="FFFFFF"/>
                </a:solidFill>
                <a:latin typeface="Calibri"/>
                <a:ea typeface="+mn-ea"/>
                <a:cs typeface="+mn-cs"/>
              </a:defRPr>
            </a:lvl1pPr>
            <a:lvl2pPr marL="342900" algn="l" defTabSz="685800" rtl="0" eaLnBrk="1" latinLnBrk="0" hangingPunct="1">
              <a:defRPr sz="1350" kern="1200">
                <a:solidFill>
                  <a:srgbClr val="FFFFFF"/>
                </a:solidFill>
                <a:latin typeface="Calibri"/>
                <a:ea typeface="+mn-ea"/>
                <a:cs typeface="+mn-cs"/>
              </a:defRPr>
            </a:lvl2pPr>
            <a:lvl3pPr marL="685800" algn="l" defTabSz="685800" rtl="0" eaLnBrk="1" latinLnBrk="0" hangingPunct="1">
              <a:defRPr sz="1350" kern="1200">
                <a:solidFill>
                  <a:srgbClr val="FFFFFF"/>
                </a:solidFill>
                <a:latin typeface="Calibri"/>
                <a:ea typeface="+mn-ea"/>
                <a:cs typeface="+mn-cs"/>
              </a:defRPr>
            </a:lvl3pPr>
            <a:lvl4pPr marL="1028700" algn="l" defTabSz="685800" rtl="0" eaLnBrk="1" latinLnBrk="0" hangingPunct="1">
              <a:defRPr sz="1350" kern="1200">
                <a:solidFill>
                  <a:srgbClr val="FFFFFF"/>
                </a:solidFill>
                <a:latin typeface="Calibri"/>
                <a:ea typeface="+mn-ea"/>
                <a:cs typeface="+mn-cs"/>
              </a:defRPr>
            </a:lvl4pPr>
            <a:lvl5pPr marL="1371600" algn="l" defTabSz="685800" rtl="0" eaLnBrk="1" latinLnBrk="0" hangingPunct="1">
              <a:defRPr sz="1350" kern="1200">
                <a:solidFill>
                  <a:srgbClr val="FFFFFF"/>
                </a:solidFill>
                <a:latin typeface="Calibri"/>
                <a:ea typeface="+mn-ea"/>
                <a:cs typeface="+mn-cs"/>
              </a:defRPr>
            </a:lvl5pPr>
            <a:lvl6pPr marL="1714500" algn="l" defTabSz="685800" rtl="0" eaLnBrk="1" latinLnBrk="0" hangingPunct="1">
              <a:defRPr sz="1350" kern="1200">
                <a:solidFill>
                  <a:srgbClr val="FFFFFF"/>
                </a:solidFill>
                <a:latin typeface="Calibri"/>
                <a:ea typeface="+mn-ea"/>
                <a:cs typeface="+mn-cs"/>
              </a:defRPr>
            </a:lvl6pPr>
            <a:lvl7pPr marL="2057400" algn="l" defTabSz="685800" rtl="0" eaLnBrk="1" latinLnBrk="0" hangingPunct="1">
              <a:defRPr sz="1350" kern="1200">
                <a:solidFill>
                  <a:srgbClr val="FFFFFF"/>
                </a:solidFill>
                <a:latin typeface="Calibri"/>
                <a:ea typeface="+mn-ea"/>
                <a:cs typeface="+mn-cs"/>
              </a:defRPr>
            </a:lvl7pPr>
            <a:lvl8pPr marL="2400300" algn="l" defTabSz="685800" rtl="0" eaLnBrk="1" latinLnBrk="0" hangingPunct="1">
              <a:defRPr sz="1350" kern="1200">
                <a:solidFill>
                  <a:srgbClr val="FFFFFF"/>
                </a:solidFill>
                <a:latin typeface="Calibri"/>
                <a:ea typeface="+mn-ea"/>
                <a:cs typeface="+mn-cs"/>
              </a:defRPr>
            </a:lvl8pPr>
            <a:lvl9pPr marL="2743200" algn="l" defTabSz="685800" rtl="0" eaLnBrk="1" latinLnBrk="0" hangingPunct="1">
              <a:defRPr sz="1350" kern="1200">
                <a:solidFill>
                  <a:srgbClr val="FFFFFF"/>
                </a:solidFill>
                <a:latin typeface="Calibri"/>
                <a:ea typeface="+mn-ea"/>
                <a:cs typeface="+mn-cs"/>
              </a:defRPr>
            </a:lvl9pPr>
          </a:lstStyle>
          <a:p>
            <a:pPr algn="ctr"/>
            <a:endParaRPr lang="fr-FR" sz="1012"/>
          </a:p>
        </p:txBody>
      </p:sp>
      <p:sp>
        <p:nvSpPr>
          <p:cNvPr id="12" name="ZoneTexte 11">
            <a:extLst>
              <a:ext uri="{FF2B5EF4-FFF2-40B4-BE49-F238E27FC236}">
                <a16:creationId xmlns:a16="http://schemas.microsoft.com/office/drawing/2014/main" id="{0FE86B7E-7F11-4772-6647-A3AADA993564}"/>
              </a:ext>
            </a:extLst>
          </p:cNvPr>
          <p:cNvSpPr txBox="1"/>
          <p:nvPr/>
        </p:nvSpPr>
        <p:spPr>
          <a:xfrm>
            <a:off x="232682" y="2153221"/>
            <a:ext cx="8678635" cy="900247"/>
          </a:xfrm>
          <a:prstGeom prst="rect">
            <a:avLst/>
          </a:prstGeom>
          <a:noFill/>
        </p:spPr>
        <p:txBody>
          <a:bodyPr wrap="square" rtlCol="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fr-FR" sz="3000" b="1">
                <a:solidFill>
                  <a:srgbClr val="2F2483"/>
                </a:solidFill>
                <a:latin typeface="Barlow" panose="00000500000000000000" pitchFamily="2" charset="0"/>
              </a:rPr>
              <a:t>Panorama de Jurisprudence 2023</a:t>
            </a:r>
          </a:p>
          <a:p>
            <a:r>
              <a:rPr lang="fr-FR" sz="2400">
                <a:solidFill>
                  <a:srgbClr val="2F2483"/>
                </a:solidFill>
                <a:latin typeface="Barlow" panose="00000500000000000000" pitchFamily="2" charset="0"/>
              </a:rPr>
              <a:t>Sélection de décisions intéressant les dirigeants</a:t>
            </a:r>
          </a:p>
        </p:txBody>
      </p:sp>
    </p:spTree>
    <p:extLst>
      <p:ext uri="{BB962C8B-B14F-4D97-AF65-F5344CB8AC3E}">
        <p14:creationId xmlns:p14="http://schemas.microsoft.com/office/powerpoint/2010/main" val="1231434387"/>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capture d’écran, Graphique, graphisme, conception&#10;&#10;Description générée automatiquement">
            <a:extLst>
              <a:ext uri="{FF2B5EF4-FFF2-40B4-BE49-F238E27FC236}">
                <a16:creationId xmlns:a16="http://schemas.microsoft.com/office/drawing/2014/main" id="{5CD3964C-4D8E-270D-54E6-5FF89D9E3306}"/>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378" y="212"/>
            <a:ext cx="9143244" cy="5143075"/>
          </a:xfrm>
          <a:prstGeom prst="rect">
            <a:avLst/>
          </a:prstGeom>
        </p:spPr>
      </p:pic>
      <p:sp>
        <p:nvSpPr>
          <p:cNvPr id="3" name="Espace réservé de la date 1">
            <a:extLst>
              <a:ext uri="{FF2B5EF4-FFF2-40B4-BE49-F238E27FC236}">
                <a16:creationId xmlns:a16="http://schemas.microsoft.com/office/drawing/2014/main" id="{47C17C5A-F2F0-CCB9-9D0E-BD4DDCDD697E}"/>
              </a:ext>
            </a:extLst>
          </p:cNvPr>
          <p:cNvSpPr>
            <a:spLocks noGrp="1"/>
          </p:cNvSpPr>
          <p:nvPr>
            <p:ph type="dt" sz="half" idx="10"/>
          </p:nvPr>
        </p:nvSpPr>
        <p:spPr>
          <a:xfrm>
            <a:off x="215153" y="4767262"/>
            <a:ext cx="1510553" cy="273844"/>
          </a:xfrm>
        </p:spPr>
        <p:txBody>
          <a:bodyPr/>
          <a:lstStyle/>
          <a:p>
            <a:fld id="{0304C159-75DC-49E0-9C9A-EE2F48706F69}" type="datetime4">
              <a:rPr lang="fr-FR" smtClean="0"/>
              <a:t>8 février 2024</a:t>
            </a:fld>
            <a:endParaRPr lang="fr-FR"/>
          </a:p>
        </p:txBody>
      </p:sp>
      <p:sp>
        <p:nvSpPr>
          <p:cNvPr id="6" name="Espace réservé du numéro de diapositive 3">
            <a:extLst>
              <a:ext uri="{FF2B5EF4-FFF2-40B4-BE49-F238E27FC236}">
                <a16:creationId xmlns:a16="http://schemas.microsoft.com/office/drawing/2014/main" id="{C802817C-6334-D292-A7C0-3B7874CB8041}"/>
              </a:ext>
            </a:extLst>
          </p:cNvPr>
          <p:cNvSpPr>
            <a:spLocks noGrp="1"/>
          </p:cNvSpPr>
          <p:nvPr>
            <p:ph type="sldNum" sz="quarter" idx="12"/>
          </p:nvPr>
        </p:nvSpPr>
        <p:spPr>
          <a:xfrm>
            <a:off x="8743319" y="4799230"/>
            <a:ext cx="383876" cy="171450"/>
          </a:xfrm>
        </p:spPr>
        <p:txBody>
          <a:bodyPr/>
          <a:lstStyle/>
          <a:p>
            <a:fld id="{DADB589F-FF01-4CF2-B7C7-7296AC883C2A}" type="slidenum">
              <a:rPr lang="fr-FR" smtClean="0"/>
              <a:t>61</a:t>
            </a:fld>
            <a:endParaRPr lang="fr-FR"/>
          </a:p>
        </p:txBody>
      </p:sp>
      <p:sp>
        <p:nvSpPr>
          <p:cNvPr id="4" name="ZoneTexte 3">
            <a:extLst>
              <a:ext uri="{FF2B5EF4-FFF2-40B4-BE49-F238E27FC236}">
                <a16:creationId xmlns:a16="http://schemas.microsoft.com/office/drawing/2014/main" id="{3D6849B5-9EF4-16FA-3757-D1172B458127}"/>
              </a:ext>
            </a:extLst>
          </p:cNvPr>
          <p:cNvSpPr txBox="1"/>
          <p:nvPr/>
        </p:nvSpPr>
        <p:spPr>
          <a:xfrm>
            <a:off x="76446" y="114160"/>
            <a:ext cx="6242711" cy="392415"/>
          </a:xfrm>
          <a:prstGeom prst="rect">
            <a:avLst/>
          </a:prstGeom>
          <a:noFill/>
        </p:spPr>
        <p:txBody>
          <a:bodyPr wrap="square" rtlCol="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fr-FR" sz="2100">
                <a:solidFill>
                  <a:schemeClr val="bg1"/>
                </a:solidFill>
                <a:highlight>
                  <a:srgbClr val="F9B000"/>
                </a:highlight>
                <a:latin typeface="Barlow Condensed ExtraBold" panose="00000906000000000000" pitchFamily="2" charset="0"/>
              </a:rPr>
              <a:t>Abattement du dirigeant faisant valoir ses droits à la retraite </a:t>
            </a:r>
            <a:endParaRPr lang="fr-FR" sz="3000">
              <a:solidFill>
                <a:schemeClr val="bg1"/>
              </a:solidFill>
              <a:latin typeface="Barlow Condensed ExtraBold" panose="00000906000000000000" pitchFamily="2" charset="0"/>
            </a:endParaRPr>
          </a:p>
        </p:txBody>
      </p:sp>
      <p:sp>
        <p:nvSpPr>
          <p:cNvPr id="2" name="Espace réservé du contenu 5">
            <a:extLst>
              <a:ext uri="{FF2B5EF4-FFF2-40B4-BE49-F238E27FC236}">
                <a16:creationId xmlns:a16="http://schemas.microsoft.com/office/drawing/2014/main" id="{E1DC0FDD-FBFE-B562-20C5-9BE28A5E9A4B}"/>
              </a:ext>
            </a:extLst>
          </p:cNvPr>
          <p:cNvSpPr txBox="1"/>
          <p:nvPr/>
        </p:nvSpPr>
        <p:spPr>
          <a:xfrm>
            <a:off x="221562" y="941591"/>
            <a:ext cx="8713694" cy="3486447"/>
          </a:xfrm>
          <a:prstGeom prst="rect">
            <a:avLst/>
          </a:prstGeom>
        </p:spPr>
        <p:txBody>
          <a:bodyPr>
            <a:normAutofit/>
          </a:bodyPr>
          <a:lstStyle>
            <a:defPPr>
              <a:defRPr lang="fr-FR"/>
            </a:defPPr>
            <a:lvl1pPr marL="171450" indent="-171450" algn="l" defTabSz="685800" rtl="0" eaLnBrk="1" latinLnBrk="0" hangingPunct="1">
              <a:lnSpc>
                <a:spcPct val="90000"/>
              </a:lnSpc>
              <a:spcBef>
                <a:spcPts val="750"/>
              </a:spcBef>
              <a:buFont typeface="Arial"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9pPr>
          </a:lstStyle>
          <a:p>
            <a:pPr marL="0" indent="0" algn="just">
              <a:buNone/>
            </a:pPr>
            <a:r>
              <a:rPr lang="fr-FR" sz="1800">
                <a:solidFill>
                  <a:srgbClr val="2F2483"/>
                </a:solidFill>
                <a:latin typeface="Barlow" panose="00000500000000000000" pitchFamily="2" charset="0"/>
                <a:sym typeface="Wingdings" panose="05000000000000000000" pitchFamily="2" charset="2"/>
              </a:rPr>
              <a:t> </a:t>
            </a:r>
            <a:r>
              <a:rPr lang="fr-FR" sz="1800" b="1" u="sng">
                <a:solidFill>
                  <a:srgbClr val="2F2483"/>
                </a:solidFill>
                <a:latin typeface="Barlow" panose="00000500000000000000" pitchFamily="2" charset="0"/>
              </a:rPr>
              <a:t>Rappel</a:t>
            </a:r>
            <a:r>
              <a:rPr lang="fr-FR" sz="1800" b="1">
                <a:solidFill>
                  <a:srgbClr val="2F2483"/>
                </a:solidFill>
                <a:latin typeface="Barlow" panose="00000500000000000000" pitchFamily="2" charset="0"/>
              </a:rPr>
              <a:t> : </a:t>
            </a:r>
          </a:p>
          <a:p>
            <a:pPr marL="0" indent="0" algn="just">
              <a:lnSpc>
                <a:spcPct val="120000"/>
              </a:lnSpc>
              <a:buNone/>
            </a:pPr>
            <a:r>
              <a:rPr lang="fr-FR" sz="1800">
                <a:solidFill>
                  <a:srgbClr val="2F2483"/>
                </a:solidFill>
                <a:latin typeface="Barlow" panose="00000500000000000000" pitchFamily="2" charset="0"/>
              </a:rPr>
              <a:t>Les plus-values de cession de titres de petites et moyennes entreprises (PME) réalisées jusqu’au 31 décembre 2024 par les dirigeants partant à la retraite sont, sous certaines conditions, </a:t>
            </a:r>
            <a:r>
              <a:rPr lang="fr-FR" sz="1800" b="1">
                <a:solidFill>
                  <a:srgbClr val="2F2483"/>
                </a:solidFill>
                <a:latin typeface="Barlow" panose="00000500000000000000" pitchFamily="2" charset="0"/>
              </a:rPr>
              <a:t>réduites d’un abattement fixe de 500 000 € </a:t>
            </a:r>
            <a:r>
              <a:rPr lang="fr-FR" sz="1800">
                <a:solidFill>
                  <a:srgbClr val="2F2483"/>
                </a:solidFill>
                <a:latin typeface="Barlow" panose="00000500000000000000" pitchFamily="2" charset="0"/>
              </a:rPr>
              <a:t>(CGI art. 150-0 D ter). </a:t>
            </a:r>
          </a:p>
          <a:p>
            <a:pPr algn="just">
              <a:lnSpc>
                <a:spcPct val="120000"/>
              </a:lnSpc>
            </a:pPr>
            <a:endParaRPr lang="fr-FR" sz="1800">
              <a:solidFill>
                <a:srgbClr val="2F2483"/>
              </a:solidFill>
              <a:latin typeface="Barlow" panose="00000500000000000000" pitchFamily="2" charset="0"/>
            </a:endParaRPr>
          </a:p>
          <a:p>
            <a:pPr marL="0" indent="0" algn="just">
              <a:lnSpc>
                <a:spcPct val="120000"/>
              </a:lnSpc>
              <a:buNone/>
            </a:pPr>
            <a:r>
              <a:rPr lang="fr-FR" sz="1800">
                <a:solidFill>
                  <a:srgbClr val="2F2483"/>
                </a:solidFill>
                <a:latin typeface="Barlow" panose="00000500000000000000" pitchFamily="2" charset="0"/>
              </a:rPr>
              <a:t>Pour pouvoir bénéficier de cet abattement, </a:t>
            </a:r>
            <a:r>
              <a:rPr lang="fr-FR" sz="1800" b="1">
                <a:solidFill>
                  <a:srgbClr val="2F2483"/>
                </a:solidFill>
                <a:latin typeface="Barlow" panose="00000500000000000000" pitchFamily="2" charset="0"/>
              </a:rPr>
              <a:t>le cédant doit notamment faire valoir ses droits à la retraite dans les deux années suivant ou précédant la cession </a:t>
            </a:r>
            <a:r>
              <a:rPr lang="fr-FR" sz="1800">
                <a:solidFill>
                  <a:srgbClr val="2F2483"/>
                </a:solidFill>
                <a:latin typeface="Barlow" panose="00000500000000000000" pitchFamily="2" charset="0"/>
              </a:rPr>
              <a:t>(CGI art. 150-0 D ter, II-2o-c).</a:t>
            </a:r>
          </a:p>
        </p:txBody>
      </p:sp>
    </p:spTree>
    <p:extLst>
      <p:ext uri="{BB962C8B-B14F-4D97-AF65-F5344CB8AC3E}">
        <p14:creationId xmlns:p14="http://schemas.microsoft.com/office/powerpoint/2010/main" val="3009539178"/>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capture d’écran, Graphique, graphisme, conception&#10;&#10;Description générée automatiquement">
            <a:extLst>
              <a:ext uri="{FF2B5EF4-FFF2-40B4-BE49-F238E27FC236}">
                <a16:creationId xmlns:a16="http://schemas.microsoft.com/office/drawing/2014/main" id="{5CD3964C-4D8E-270D-54E6-5FF89D9E3306}"/>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378" y="212"/>
            <a:ext cx="9143244" cy="5143075"/>
          </a:xfrm>
          <a:prstGeom prst="rect">
            <a:avLst/>
          </a:prstGeom>
        </p:spPr>
      </p:pic>
      <p:sp>
        <p:nvSpPr>
          <p:cNvPr id="3" name="Espace réservé de la date 1">
            <a:extLst>
              <a:ext uri="{FF2B5EF4-FFF2-40B4-BE49-F238E27FC236}">
                <a16:creationId xmlns:a16="http://schemas.microsoft.com/office/drawing/2014/main" id="{47C17C5A-F2F0-CCB9-9D0E-BD4DDCDD697E}"/>
              </a:ext>
            </a:extLst>
          </p:cNvPr>
          <p:cNvSpPr>
            <a:spLocks noGrp="1"/>
          </p:cNvSpPr>
          <p:nvPr>
            <p:ph type="dt" sz="half" idx="10"/>
          </p:nvPr>
        </p:nvSpPr>
        <p:spPr>
          <a:xfrm>
            <a:off x="215153" y="4767262"/>
            <a:ext cx="1510553" cy="273844"/>
          </a:xfrm>
        </p:spPr>
        <p:txBody>
          <a:bodyPr/>
          <a:lstStyle/>
          <a:p>
            <a:fld id="{0304C159-75DC-49E0-9C9A-EE2F48706F69}" type="datetime4">
              <a:rPr lang="fr-FR" smtClean="0"/>
              <a:t>8 février 2024</a:t>
            </a:fld>
            <a:endParaRPr lang="fr-FR"/>
          </a:p>
        </p:txBody>
      </p:sp>
      <p:sp>
        <p:nvSpPr>
          <p:cNvPr id="6" name="Espace réservé du numéro de diapositive 3">
            <a:extLst>
              <a:ext uri="{FF2B5EF4-FFF2-40B4-BE49-F238E27FC236}">
                <a16:creationId xmlns:a16="http://schemas.microsoft.com/office/drawing/2014/main" id="{C802817C-6334-D292-A7C0-3B7874CB8041}"/>
              </a:ext>
            </a:extLst>
          </p:cNvPr>
          <p:cNvSpPr>
            <a:spLocks noGrp="1"/>
          </p:cNvSpPr>
          <p:nvPr>
            <p:ph type="sldNum" sz="quarter" idx="12"/>
          </p:nvPr>
        </p:nvSpPr>
        <p:spPr>
          <a:xfrm>
            <a:off x="8743319" y="4799230"/>
            <a:ext cx="383876" cy="171450"/>
          </a:xfrm>
        </p:spPr>
        <p:txBody>
          <a:bodyPr/>
          <a:lstStyle/>
          <a:p>
            <a:fld id="{DADB589F-FF01-4CF2-B7C7-7296AC883C2A}" type="slidenum">
              <a:rPr lang="fr-FR" smtClean="0"/>
              <a:t>62</a:t>
            </a:fld>
            <a:endParaRPr lang="fr-FR"/>
          </a:p>
        </p:txBody>
      </p:sp>
      <p:sp>
        <p:nvSpPr>
          <p:cNvPr id="4" name="ZoneTexte 3">
            <a:extLst>
              <a:ext uri="{FF2B5EF4-FFF2-40B4-BE49-F238E27FC236}">
                <a16:creationId xmlns:a16="http://schemas.microsoft.com/office/drawing/2014/main" id="{3D6849B5-9EF4-16FA-3757-D1172B458127}"/>
              </a:ext>
            </a:extLst>
          </p:cNvPr>
          <p:cNvSpPr txBox="1"/>
          <p:nvPr/>
        </p:nvSpPr>
        <p:spPr>
          <a:xfrm>
            <a:off x="76446" y="114160"/>
            <a:ext cx="6242711" cy="392415"/>
          </a:xfrm>
          <a:prstGeom prst="rect">
            <a:avLst/>
          </a:prstGeom>
          <a:noFill/>
        </p:spPr>
        <p:txBody>
          <a:bodyPr wrap="square" rtlCol="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fr-FR" sz="2100">
                <a:solidFill>
                  <a:schemeClr val="bg1"/>
                </a:solidFill>
                <a:highlight>
                  <a:srgbClr val="F9B000"/>
                </a:highlight>
                <a:latin typeface="Barlow Condensed ExtraBold" panose="00000906000000000000" pitchFamily="2" charset="0"/>
              </a:rPr>
              <a:t>Abattement du dirigeant faisant valoir ses droits à la retraite </a:t>
            </a:r>
            <a:endParaRPr lang="fr-FR" sz="3000">
              <a:solidFill>
                <a:schemeClr val="bg1"/>
              </a:solidFill>
              <a:latin typeface="Barlow Condensed ExtraBold" panose="00000906000000000000" pitchFamily="2" charset="0"/>
            </a:endParaRPr>
          </a:p>
        </p:txBody>
      </p:sp>
      <p:sp>
        <p:nvSpPr>
          <p:cNvPr id="7" name="Espace réservé du contenu 5">
            <a:extLst>
              <a:ext uri="{FF2B5EF4-FFF2-40B4-BE49-F238E27FC236}">
                <a16:creationId xmlns:a16="http://schemas.microsoft.com/office/drawing/2014/main" id="{855AF151-8FC3-A7DC-5433-7CFD0111BFCE}"/>
              </a:ext>
            </a:extLst>
          </p:cNvPr>
          <p:cNvSpPr txBox="1"/>
          <p:nvPr/>
        </p:nvSpPr>
        <p:spPr>
          <a:xfrm>
            <a:off x="211394" y="569416"/>
            <a:ext cx="8531925" cy="4095666"/>
          </a:xfrm>
          <a:prstGeom prst="rect">
            <a:avLst/>
          </a:prstGeom>
        </p:spPr>
        <p:txBody>
          <a:bodyPr>
            <a:normAutofit/>
          </a:bodyPr>
          <a:lstStyle>
            <a:defPPr>
              <a:defRPr lang="fr-FR"/>
            </a:defPPr>
            <a:lvl1pPr marL="171450" indent="-171450" algn="l" defTabSz="685800" rtl="0" eaLnBrk="1" latinLnBrk="0" hangingPunct="1">
              <a:lnSpc>
                <a:spcPct val="90000"/>
              </a:lnSpc>
              <a:spcBef>
                <a:spcPts val="750"/>
              </a:spcBef>
              <a:buFont typeface="Arial"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9pPr>
          </a:lstStyle>
          <a:p>
            <a:pPr marL="0" indent="0" algn="just">
              <a:lnSpc>
                <a:spcPct val="100000"/>
              </a:lnSpc>
              <a:spcAft>
                <a:spcPts val="900"/>
              </a:spcAft>
              <a:buClr>
                <a:srgbClr val="8B221F"/>
              </a:buClr>
              <a:buNone/>
            </a:pPr>
            <a:r>
              <a:rPr lang="fr-FR" sz="1500">
                <a:solidFill>
                  <a:srgbClr val="2F2483"/>
                </a:solidFill>
                <a:latin typeface="Barlow" panose="00000500000000000000" pitchFamily="2" charset="0"/>
                <a:sym typeface="Wingdings" panose="05000000000000000000" pitchFamily="2" charset="2"/>
              </a:rPr>
              <a:t></a:t>
            </a:r>
            <a:r>
              <a:rPr lang="fr-FR" sz="1500">
                <a:solidFill>
                  <a:srgbClr val="2F2483"/>
                </a:solidFill>
                <a:latin typeface="Barlow" panose="00000500000000000000" pitchFamily="2" charset="0"/>
              </a:rPr>
              <a:t>La réforme des retraites opérée par la loi du 14 avril 2023 relève progressivement l’âge légal de départ à la retraite et allonge la durée de cotisation requise pour percevoir une retraite à taux plein.</a:t>
            </a:r>
          </a:p>
          <a:p>
            <a:pPr marL="0" indent="0" algn="just">
              <a:lnSpc>
                <a:spcPct val="100000"/>
              </a:lnSpc>
              <a:spcAft>
                <a:spcPts val="900"/>
              </a:spcAft>
              <a:buClr>
                <a:srgbClr val="8B221F"/>
              </a:buClr>
              <a:buNone/>
            </a:pPr>
            <a:r>
              <a:rPr lang="fr-FR" sz="1500">
                <a:solidFill>
                  <a:srgbClr val="2F2483"/>
                </a:solidFill>
                <a:latin typeface="Barlow" panose="00000500000000000000" pitchFamily="2" charset="0"/>
                <a:sym typeface="Wingdings" panose="05000000000000000000" pitchFamily="2" charset="2"/>
              </a:rPr>
              <a:t> </a:t>
            </a:r>
            <a:r>
              <a:rPr lang="fr-FR" sz="1500">
                <a:solidFill>
                  <a:srgbClr val="2F2483"/>
                </a:solidFill>
                <a:latin typeface="Barlow" panose="00000500000000000000" pitchFamily="2" charset="0"/>
              </a:rPr>
              <a:t>Un dirigeant ayant cédé sa société avant la réforme et bénéficié à cette occasion de l’abattement fixe en s’engageant à faire valoir ses droits à la retraite dans le délai de deux ans peut se trouver de fait dans l’impossibilité de respecter son engagement.</a:t>
            </a:r>
          </a:p>
          <a:p>
            <a:pPr marL="0" indent="0" algn="just">
              <a:lnSpc>
                <a:spcPct val="100000"/>
              </a:lnSpc>
              <a:buClr>
                <a:srgbClr val="8B221F"/>
              </a:buClr>
              <a:buNone/>
            </a:pPr>
            <a:r>
              <a:rPr lang="fr-FR" sz="1500">
                <a:solidFill>
                  <a:srgbClr val="2F2483"/>
                </a:solidFill>
                <a:latin typeface="Barlow" panose="00000500000000000000" pitchFamily="2" charset="0"/>
                <a:sym typeface="Wingdings" panose="05000000000000000000" pitchFamily="2" charset="2"/>
              </a:rPr>
              <a:t> </a:t>
            </a:r>
            <a:r>
              <a:rPr lang="fr-FR" sz="1500" b="1">
                <a:solidFill>
                  <a:srgbClr val="2F2483"/>
                </a:solidFill>
                <a:latin typeface="Barlow" panose="00000500000000000000" pitchFamily="2" charset="0"/>
              </a:rPr>
              <a:t>Dans une Réponse ministérielle du 28 septembre 2023 </a:t>
            </a:r>
            <a:r>
              <a:rPr lang="fr-FR" sz="1500">
                <a:solidFill>
                  <a:srgbClr val="2F2483"/>
                </a:solidFill>
                <a:latin typeface="Barlow" panose="00000500000000000000" pitchFamily="2" charset="0"/>
              </a:rPr>
              <a:t>, l’administration précise que, sous réserve que les autres conditions prévues à l’article 150-0 D ter du CGI sont par ailleurs satisfaites, le bénéfice de l’abattement ne sera pas remis en cause à l’égard des </a:t>
            </a:r>
            <a:r>
              <a:rPr lang="fr-FR" sz="1500" b="1">
                <a:solidFill>
                  <a:srgbClr val="2F2483"/>
                </a:solidFill>
                <a:latin typeface="Barlow" panose="00000500000000000000" pitchFamily="2" charset="0"/>
              </a:rPr>
              <a:t>dirigeants ayant déjà cédé les titres de leur entreprise au 14 avril 2023</a:t>
            </a:r>
            <a:r>
              <a:rPr lang="fr-FR" sz="1500">
                <a:solidFill>
                  <a:srgbClr val="2F2483"/>
                </a:solidFill>
                <a:latin typeface="Barlow" panose="00000500000000000000" pitchFamily="2" charset="0"/>
              </a:rPr>
              <a:t> (date de promulgation de la loi 2023-270) sous réserve qu’ils remplissent les conditions suivantes :</a:t>
            </a:r>
          </a:p>
          <a:p>
            <a:pPr marL="672704" lvl="1" indent="-272654">
              <a:lnSpc>
                <a:spcPct val="100000"/>
              </a:lnSpc>
              <a:buFontTx/>
              <a:buChar char="‒"/>
            </a:pPr>
            <a:r>
              <a:rPr lang="fr-FR" sz="1500">
                <a:solidFill>
                  <a:srgbClr val="2F2483"/>
                </a:solidFill>
                <a:latin typeface="Barlow" panose="00000500000000000000" pitchFamily="2" charset="0"/>
              </a:rPr>
              <a:t>d’une part, ils auraient atteint, dans le délai de deux ans suivant la cession, l’âge légal de départ en retraite applicable antérieurement à cette réforme ;</a:t>
            </a:r>
          </a:p>
          <a:p>
            <a:pPr marL="672704" lvl="1" indent="-272654">
              <a:lnSpc>
                <a:spcPct val="100000"/>
              </a:lnSpc>
              <a:buFontTx/>
              <a:buChar char="‒"/>
            </a:pPr>
            <a:r>
              <a:rPr lang="fr-FR" sz="1500">
                <a:solidFill>
                  <a:srgbClr val="2F2483"/>
                </a:solidFill>
                <a:latin typeface="Barlow" panose="00000500000000000000" pitchFamily="2" charset="0"/>
              </a:rPr>
              <a:t>d’autre part, ils partent effectivement en retraite à l’âge légal relevé par cette même réforme.</a:t>
            </a:r>
          </a:p>
          <a:p>
            <a:pPr marL="271462" lvl="2" indent="0">
              <a:buFont typeface="Arial" pitchFamily="34" charset="0"/>
              <a:buNone/>
            </a:pPr>
            <a:endParaRPr lang="fr-FR" sz="1425">
              <a:solidFill>
                <a:srgbClr val="2F2483"/>
              </a:solidFill>
              <a:latin typeface="Barlow" panose="00000500000000000000" pitchFamily="2" charset="0"/>
            </a:endParaRPr>
          </a:p>
        </p:txBody>
      </p:sp>
    </p:spTree>
    <p:extLst>
      <p:ext uri="{BB962C8B-B14F-4D97-AF65-F5344CB8AC3E}">
        <p14:creationId xmlns:p14="http://schemas.microsoft.com/office/powerpoint/2010/main" val="3422398310"/>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capture d’écran, Graphique, graphisme, conception&#10;&#10;Description générée automatiquement">
            <a:extLst>
              <a:ext uri="{FF2B5EF4-FFF2-40B4-BE49-F238E27FC236}">
                <a16:creationId xmlns:a16="http://schemas.microsoft.com/office/drawing/2014/main" id="{5CD3964C-4D8E-270D-54E6-5FF89D9E3306}"/>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378" y="212"/>
            <a:ext cx="9143244" cy="5143075"/>
          </a:xfrm>
          <a:prstGeom prst="rect">
            <a:avLst/>
          </a:prstGeom>
        </p:spPr>
      </p:pic>
      <p:sp>
        <p:nvSpPr>
          <p:cNvPr id="3" name="Espace réservé de la date 1">
            <a:extLst>
              <a:ext uri="{FF2B5EF4-FFF2-40B4-BE49-F238E27FC236}">
                <a16:creationId xmlns:a16="http://schemas.microsoft.com/office/drawing/2014/main" id="{47C17C5A-F2F0-CCB9-9D0E-BD4DDCDD697E}"/>
              </a:ext>
            </a:extLst>
          </p:cNvPr>
          <p:cNvSpPr>
            <a:spLocks noGrp="1"/>
          </p:cNvSpPr>
          <p:nvPr>
            <p:ph type="dt" sz="half" idx="10"/>
          </p:nvPr>
        </p:nvSpPr>
        <p:spPr>
          <a:xfrm>
            <a:off x="215153" y="4767262"/>
            <a:ext cx="1510553" cy="273844"/>
          </a:xfrm>
        </p:spPr>
        <p:txBody>
          <a:bodyPr/>
          <a:lstStyle/>
          <a:p>
            <a:fld id="{0304C159-75DC-49E0-9C9A-EE2F48706F69}" type="datetime4">
              <a:rPr lang="fr-FR" smtClean="0"/>
              <a:t>8 février 2024</a:t>
            </a:fld>
            <a:endParaRPr lang="fr-FR"/>
          </a:p>
        </p:txBody>
      </p:sp>
      <p:sp>
        <p:nvSpPr>
          <p:cNvPr id="6" name="Espace réservé du numéro de diapositive 3">
            <a:extLst>
              <a:ext uri="{FF2B5EF4-FFF2-40B4-BE49-F238E27FC236}">
                <a16:creationId xmlns:a16="http://schemas.microsoft.com/office/drawing/2014/main" id="{C802817C-6334-D292-A7C0-3B7874CB8041}"/>
              </a:ext>
            </a:extLst>
          </p:cNvPr>
          <p:cNvSpPr>
            <a:spLocks noGrp="1"/>
          </p:cNvSpPr>
          <p:nvPr>
            <p:ph type="sldNum" sz="quarter" idx="12"/>
          </p:nvPr>
        </p:nvSpPr>
        <p:spPr>
          <a:xfrm>
            <a:off x="8743319" y="4799230"/>
            <a:ext cx="383876" cy="171450"/>
          </a:xfrm>
        </p:spPr>
        <p:txBody>
          <a:bodyPr/>
          <a:lstStyle/>
          <a:p>
            <a:fld id="{DADB589F-FF01-4CF2-B7C7-7296AC883C2A}" type="slidenum">
              <a:rPr lang="fr-FR" smtClean="0"/>
              <a:t>63</a:t>
            </a:fld>
            <a:endParaRPr lang="fr-FR"/>
          </a:p>
        </p:txBody>
      </p:sp>
      <p:sp>
        <p:nvSpPr>
          <p:cNvPr id="4" name="ZoneTexte 3">
            <a:extLst>
              <a:ext uri="{FF2B5EF4-FFF2-40B4-BE49-F238E27FC236}">
                <a16:creationId xmlns:a16="http://schemas.microsoft.com/office/drawing/2014/main" id="{3D6849B5-9EF4-16FA-3757-D1172B458127}"/>
              </a:ext>
            </a:extLst>
          </p:cNvPr>
          <p:cNvSpPr txBox="1"/>
          <p:nvPr/>
        </p:nvSpPr>
        <p:spPr>
          <a:xfrm>
            <a:off x="76446" y="114160"/>
            <a:ext cx="3687289" cy="392415"/>
          </a:xfrm>
          <a:prstGeom prst="rect">
            <a:avLst/>
          </a:prstGeom>
          <a:noFill/>
        </p:spPr>
        <p:txBody>
          <a:bodyPr wrap="square" rtlCol="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fr-FR" sz="2100">
                <a:solidFill>
                  <a:schemeClr val="bg1"/>
                </a:solidFill>
                <a:highlight>
                  <a:srgbClr val="F9B000"/>
                </a:highlight>
                <a:latin typeface="Barlow Condensed ExtraBold" panose="00000906000000000000" pitchFamily="2" charset="0"/>
              </a:rPr>
              <a:t>Plus-value et report d’imposition</a:t>
            </a:r>
            <a:endParaRPr lang="fr-FR" sz="3000">
              <a:solidFill>
                <a:schemeClr val="bg1"/>
              </a:solidFill>
              <a:latin typeface="Barlow Condensed ExtraBold" panose="00000906000000000000" pitchFamily="2" charset="0"/>
            </a:endParaRPr>
          </a:p>
        </p:txBody>
      </p:sp>
      <p:sp>
        <p:nvSpPr>
          <p:cNvPr id="2" name="Rectangle 1">
            <a:extLst>
              <a:ext uri="{FF2B5EF4-FFF2-40B4-BE49-F238E27FC236}">
                <a16:creationId xmlns:a16="http://schemas.microsoft.com/office/drawing/2014/main" id="{4EC6F146-B5D4-6497-6DCC-D4D3FF958CB4}"/>
              </a:ext>
            </a:extLst>
          </p:cNvPr>
          <p:cNvSpPr/>
          <p:nvPr/>
        </p:nvSpPr>
        <p:spPr>
          <a:xfrm>
            <a:off x="490755" y="795426"/>
            <a:ext cx="1188132" cy="40504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685800" rtl="0" eaLnBrk="1" latinLnBrk="0" hangingPunct="1">
              <a:defRPr sz="1350" kern="1200">
                <a:solidFill>
                  <a:srgbClr val="FFFFFF"/>
                </a:solidFill>
                <a:latin typeface="Calibri"/>
                <a:ea typeface="+mn-ea"/>
                <a:cs typeface="+mn-cs"/>
              </a:defRPr>
            </a:lvl1pPr>
            <a:lvl2pPr marL="342900" algn="l" defTabSz="685800" rtl="0" eaLnBrk="1" latinLnBrk="0" hangingPunct="1">
              <a:defRPr sz="1350" kern="1200">
                <a:solidFill>
                  <a:srgbClr val="FFFFFF"/>
                </a:solidFill>
                <a:latin typeface="Calibri"/>
                <a:ea typeface="+mn-ea"/>
                <a:cs typeface="+mn-cs"/>
              </a:defRPr>
            </a:lvl2pPr>
            <a:lvl3pPr marL="685800" algn="l" defTabSz="685800" rtl="0" eaLnBrk="1" latinLnBrk="0" hangingPunct="1">
              <a:defRPr sz="1350" kern="1200">
                <a:solidFill>
                  <a:srgbClr val="FFFFFF"/>
                </a:solidFill>
                <a:latin typeface="Calibri"/>
                <a:ea typeface="+mn-ea"/>
                <a:cs typeface="+mn-cs"/>
              </a:defRPr>
            </a:lvl3pPr>
            <a:lvl4pPr marL="1028700" algn="l" defTabSz="685800" rtl="0" eaLnBrk="1" latinLnBrk="0" hangingPunct="1">
              <a:defRPr sz="1350" kern="1200">
                <a:solidFill>
                  <a:srgbClr val="FFFFFF"/>
                </a:solidFill>
                <a:latin typeface="Calibri"/>
                <a:ea typeface="+mn-ea"/>
                <a:cs typeface="+mn-cs"/>
              </a:defRPr>
            </a:lvl4pPr>
            <a:lvl5pPr marL="1371600" algn="l" defTabSz="685800" rtl="0" eaLnBrk="1" latinLnBrk="0" hangingPunct="1">
              <a:defRPr sz="1350" kern="1200">
                <a:solidFill>
                  <a:srgbClr val="FFFFFF"/>
                </a:solidFill>
                <a:latin typeface="Calibri"/>
                <a:ea typeface="+mn-ea"/>
                <a:cs typeface="+mn-cs"/>
              </a:defRPr>
            </a:lvl5pPr>
            <a:lvl6pPr marL="1714500" algn="l" defTabSz="685800" rtl="0" eaLnBrk="1" latinLnBrk="0" hangingPunct="1">
              <a:defRPr sz="1350" kern="1200">
                <a:solidFill>
                  <a:srgbClr val="FFFFFF"/>
                </a:solidFill>
                <a:latin typeface="Calibri"/>
                <a:ea typeface="+mn-ea"/>
                <a:cs typeface="+mn-cs"/>
              </a:defRPr>
            </a:lvl6pPr>
            <a:lvl7pPr marL="2057400" algn="l" defTabSz="685800" rtl="0" eaLnBrk="1" latinLnBrk="0" hangingPunct="1">
              <a:defRPr sz="1350" kern="1200">
                <a:solidFill>
                  <a:srgbClr val="FFFFFF"/>
                </a:solidFill>
                <a:latin typeface="Calibri"/>
                <a:ea typeface="+mn-ea"/>
                <a:cs typeface="+mn-cs"/>
              </a:defRPr>
            </a:lvl7pPr>
            <a:lvl8pPr marL="2400300" algn="l" defTabSz="685800" rtl="0" eaLnBrk="1" latinLnBrk="0" hangingPunct="1">
              <a:defRPr sz="1350" kern="1200">
                <a:solidFill>
                  <a:srgbClr val="FFFFFF"/>
                </a:solidFill>
                <a:latin typeface="Calibri"/>
                <a:ea typeface="+mn-ea"/>
                <a:cs typeface="+mn-cs"/>
              </a:defRPr>
            </a:lvl8pPr>
            <a:lvl9pPr marL="2743200" algn="l" defTabSz="685800" rtl="0" eaLnBrk="1" latinLnBrk="0" hangingPunct="1">
              <a:defRPr sz="1350" kern="1200">
                <a:solidFill>
                  <a:srgbClr val="FFFFFF"/>
                </a:solidFill>
                <a:latin typeface="Calibri"/>
                <a:ea typeface="+mn-ea"/>
                <a:cs typeface="+mn-cs"/>
              </a:defRPr>
            </a:lvl9pPr>
          </a:lstStyle>
          <a:p>
            <a:pPr algn="ctr"/>
            <a:r>
              <a:rPr lang="fr-FR" sz="1050" b="1">
                <a:solidFill>
                  <a:srgbClr val="0BB3CD"/>
                </a:solidFill>
                <a:latin typeface="Barlow" panose="00000500000000000000" pitchFamily="2" charset="0"/>
                <a:ea typeface="Verdana" panose="020B0604030504040204" pitchFamily="34" charset="0"/>
                <a:cs typeface="Verdana" panose="020B0604030504040204" pitchFamily="34" charset="0"/>
              </a:rPr>
              <a:t>Mme</a:t>
            </a:r>
          </a:p>
        </p:txBody>
      </p:sp>
      <p:cxnSp>
        <p:nvCxnSpPr>
          <p:cNvPr id="7" name="Connecteur droit avec flèche 6">
            <a:extLst>
              <a:ext uri="{FF2B5EF4-FFF2-40B4-BE49-F238E27FC236}">
                <a16:creationId xmlns:a16="http://schemas.microsoft.com/office/drawing/2014/main" id="{8D25ABD3-08DF-A8DB-A7BE-7E6B6F5C6BE1}"/>
              </a:ext>
            </a:extLst>
          </p:cNvPr>
          <p:cNvCxnSpPr/>
          <p:nvPr/>
        </p:nvCxnSpPr>
        <p:spPr>
          <a:xfrm flipH="1">
            <a:off x="1072139" y="1249516"/>
            <a:ext cx="0" cy="834077"/>
          </a:xfrm>
          <a:prstGeom prst="straightConnector1">
            <a:avLst/>
          </a:prstGeom>
          <a:ln w="190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6E34B239-A996-05B3-0F05-AA0A4BF6E681}"/>
              </a:ext>
            </a:extLst>
          </p:cNvPr>
          <p:cNvSpPr/>
          <p:nvPr/>
        </p:nvSpPr>
        <p:spPr>
          <a:xfrm>
            <a:off x="507033" y="2210087"/>
            <a:ext cx="1171854" cy="685800"/>
          </a:xfrm>
          <a:prstGeom prst="rect">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685800" rtl="0" eaLnBrk="1" latinLnBrk="0" hangingPunct="1">
              <a:defRPr sz="1350" kern="1200">
                <a:solidFill>
                  <a:srgbClr val="FFFFFF"/>
                </a:solidFill>
                <a:latin typeface="Calibri"/>
                <a:ea typeface="+mn-ea"/>
                <a:cs typeface="+mn-cs"/>
              </a:defRPr>
            </a:lvl1pPr>
            <a:lvl2pPr marL="342900" algn="l" defTabSz="685800" rtl="0" eaLnBrk="1" latinLnBrk="0" hangingPunct="1">
              <a:defRPr sz="1350" kern="1200">
                <a:solidFill>
                  <a:srgbClr val="FFFFFF"/>
                </a:solidFill>
                <a:latin typeface="Calibri"/>
                <a:ea typeface="+mn-ea"/>
                <a:cs typeface="+mn-cs"/>
              </a:defRPr>
            </a:lvl2pPr>
            <a:lvl3pPr marL="685800" algn="l" defTabSz="685800" rtl="0" eaLnBrk="1" latinLnBrk="0" hangingPunct="1">
              <a:defRPr sz="1350" kern="1200">
                <a:solidFill>
                  <a:srgbClr val="FFFFFF"/>
                </a:solidFill>
                <a:latin typeface="Calibri"/>
                <a:ea typeface="+mn-ea"/>
                <a:cs typeface="+mn-cs"/>
              </a:defRPr>
            </a:lvl3pPr>
            <a:lvl4pPr marL="1028700" algn="l" defTabSz="685800" rtl="0" eaLnBrk="1" latinLnBrk="0" hangingPunct="1">
              <a:defRPr sz="1350" kern="1200">
                <a:solidFill>
                  <a:srgbClr val="FFFFFF"/>
                </a:solidFill>
                <a:latin typeface="Calibri"/>
                <a:ea typeface="+mn-ea"/>
                <a:cs typeface="+mn-cs"/>
              </a:defRPr>
            </a:lvl4pPr>
            <a:lvl5pPr marL="1371600" algn="l" defTabSz="685800" rtl="0" eaLnBrk="1" latinLnBrk="0" hangingPunct="1">
              <a:defRPr sz="1350" kern="1200">
                <a:solidFill>
                  <a:srgbClr val="FFFFFF"/>
                </a:solidFill>
                <a:latin typeface="Calibri"/>
                <a:ea typeface="+mn-ea"/>
                <a:cs typeface="+mn-cs"/>
              </a:defRPr>
            </a:lvl5pPr>
            <a:lvl6pPr marL="1714500" algn="l" defTabSz="685800" rtl="0" eaLnBrk="1" latinLnBrk="0" hangingPunct="1">
              <a:defRPr sz="1350" kern="1200">
                <a:solidFill>
                  <a:srgbClr val="FFFFFF"/>
                </a:solidFill>
                <a:latin typeface="Calibri"/>
                <a:ea typeface="+mn-ea"/>
                <a:cs typeface="+mn-cs"/>
              </a:defRPr>
            </a:lvl6pPr>
            <a:lvl7pPr marL="2057400" algn="l" defTabSz="685800" rtl="0" eaLnBrk="1" latinLnBrk="0" hangingPunct="1">
              <a:defRPr sz="1350" kern="1200">
                <a:solidFill>
                  <a:srgbClr val="FFFFFF"/>
                </a:solidFill>
                <a:latin typeface="Calibri"/>
                <a:ea typeface="+mn-ea"/>
                <a:cs typeface="+mn-cs"/>
              </a:defRPr>
            </a:lvl7pPr>
            <a:lvl8pPr marL="2400300" algn="l" defTabSz="685800" rtl="0" eaLnBrk="1" latinLnBrk="0" hangingPunct="1">
              <a:defRPr sz="1350" kern="1200">
                <a:solidFill>
                  <a:srgbClr val="FFFFFF"/>
                </a:solidFill>
                <a:latin typeface="Calibri"/>
                <a:ea typeface="+mn-ea"/>
                <a:cs typeface="+mn-cs"/>
              </a:defRPr>
            </a:lvl8pPr>
            <a:lvl9pPr marL="2743200" algn="l" defTabSz="685800" rtl="0" eaLnBrk="1" latinLnBrk="0" hangingPunct="1">
              <a:defRPr sz="1350" kern="1200">
                <a:solidFill>
                  <a:srgbClr val="FFFFFF"/>
                </a:solidFill>
                <a:latin typeface="Calibri"/>
                <a:ea typeface="+mn-ea"/>
                <a:cs typeface="+mn-cs"/>
              </a:defRPr>
            </a:lvl9pPr>
          </a:lstStyle>
          <a:p>
            <a:pPr algn="ctr"/>
            <a:r>
              <a:rPr lang="fr-FR" sz="1050" b="1">
                <a:solidFill>
                  <a:srgbClr val="2F2483"/>
                </a:solidFill>
                <a:latin typeface="Barlow" panose="00000500000000000000" pitchFamily="2" charset="0"/>
                <a:ea typeface="Verdana" panose="020B0604030504040204" pitchFamily="34" charset="0"/>
                <a:cs typeface="Verdana" panose="020B0604030504040204" pitchFamily="34" charset="0"/>
              </a:rPr>
              <a:t>Société d’exploitation</a:t>
            </a:r>
          </a:p>
        </p:txBody>
      </p:sp>
      <p:sp>
        <p:nvSpPr>
          <p:cNvPr id="9" name="Rectangle 8">
            <a:extLst>
              <a:ext uri="{FF2B5EF4-FFF2-40B4-BE49-F238E27FC236}">
                <a16:creationId xmlns:a16="http://schemas.microsoft.com/office/drawing/2014/main" id="{2795282A-2C07-2FD6-22E4-9ED39E48C3FD}"/>
              </a:ext>
            </a:extLst>
          </p:cNvPr>
          <p:cNvSpPr/>
          <p:nvPr/>
        </p:nvSpPr>
        <p:spPr>
          <a:xfrm>
            <a:off x="6061354" y="867469"/>
            <a:ext cx="1674186" cy="516866"/>
          </a:xfrm>
          <a:prstGeom prst="rect">
            <a:avLst/>
          </a:prstGeom>
          <a:solidFill>
            <a:srgbClr val="0BB3CD"/>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685800" rtl="0" eaLnBrk="1" latinLnBrk="0" hangingPunct="1">
              <a:defRPr sz="1350" kern="1200">
                <a:solidFill>
                  <a:srgbClr val="FFFFFF"/>
                </a:solidFill>
                <a:latin typeface="Calibri"/>
                <a:ea typeface="+mn-ea"/>
                <a:cs typeface="+mn-cs"/>
              </a:defRPr>
            </a:lvl1pPr>
            <a:lvl2pPr marL="342900" algn="l" defTabSz="685800" rtl="0" eaLnBrk="1" latinLnBrk="0" hangingPunct="1">
              <a:defRPr sz="1350" kern="1200">
                <a:solidFill>
                  <a:srgbClr val="FFFFFF"/>
                </a:solidFill>
                <a:latin typeface="Calibri"/>
                <a:ea typeface="+mn-ea"/>
                <a:cs typeface="+mn-cs"/>
              </a:defRPr>
            </a:lvl2pPr>
            <a:lvl3pPr marL="685800" algn="l" defTabSz="685800" rtl="0" eaLnBrk="1" latinLnBrk="0" hangingPunct="1">
              <a:defRPr sz="1350" kern="1200">
                <a:solidFill>
                  <a:srgbClr val="FFFFFF"/>
                </a:solidFill>
                <a:latin typeface="Calibri"/>
                <a:ea typeface="+mn-ea"/>
                <a:cs typeface="+mn-cs"/>
              </a:defRPr>
            </a:lvl3pPr>
            <a:lvl4pPr marL="1028700" algn="l" defTabSz="685800" rtl="0" eaLnBrk="1" latinLnBrk="0" hangingPunct="1">
              <a:defRPr sz="1350" kern="1200">
                <a:solidFill>
                  <a:srgbClr val="FFFFFF"/>
                </a:solidFill>
                <a:latin typeface="Calibri"/>
                <a:ea typeface="+mn-ea"/>
                <a:cs typeface="+mn-cs"/>
              </a:defRPr>
            </a:lvl4pPr>
            <a:lvl5pPr marL="1371600" algn="l" defTabSz="685800" rtl="0" eaLnBrk="1" latinLnBrk="0" hangingPunct="1">
              <a:defRPr sz="1350" kern="1200">
                <a:solidFill>
                  <a:srgbClr val="FFFFFF"/>
                </a:solidFill>
                <a:latin typeface="Calibri"/>
                <a:ea typeface="+mn-ea"/>
                <a:cs typeface="+mn-cs"/>
              </a:defRPr>
            </a:lvl5pPr>
            <a:lvl6pPr marL="1714500" algn="l" defTabSz="685800" rtl="0" eaLnBrk="1" latinLnBrk="0" hangingPunct="1">
              <a:defRPr sz="1350" kern="1200">
                <a:solidFill>
                  <a:srgbClr val="FFFFFF"/>
                </a:solidFill>
                <a:latin typeface="Calibri"/>
                <a:ea typeface="+mn-ea"/>
                <a:cs typeface="+mn-cs"/>
              </a:defRPr>
            </a:lvl6pPr>
            <a:lvl7pPr marL="2057400" algn="l" defTabSz="685800" rtl="0" eaLnBrk="1" latinLnBrk="0" hangingPunct="1">
              <a:defRPr sz="1350" kern="1200">
                <a:solidFill>
                  <a:srgbClr val="FFFFFF"/>
                </a:solidFill>
                <a:latin typeface="Calibri"/>
                <a:ea typeface="+mn-ea"/>
                <a:cs typeface="+mn-cs"/>
              </a:defRPr>
            </a:lvl7pPr>
            <a:lvl8pPr marL="2400300" algn="l" defTabSz="685800" rtl="0" eaLnBrk="1" latinLnBrk="0" hangingPunct="1">
              <a:defRPr sz="1350" kern="1200">
                <a:solidFill>
                  <a:srgbClr val="FFFFFF"/>
                </a:solidFill>
                <a:latin typeface="Calibri"/>
                <a:ea typeface="+mn-ea"/>
                <a:cs typeface="+mn-cs"/>
              </a:defRPr>
            </a:lvl8pPr>
            <a:lvl9pPr marL="2743200" algn="l" defTabSz="685800" rtl="0" eaLnBrk="1" latinLnBrk="0" hangingPunct="1">
              <a:defRPr sz="1350" kern="1200">
                <a:solidFill>
                  <a:srgbClr val="FFFFFF"/>
                </a:solidFill>
                <a:latin typeface="Calibri"/>
                <a:ea typeface="+mn-ea"/>
                <a:cs typeface="+mn-cs"/>
              </a:defRPr>
            </a:lvl9pPr>
          </a:lstStyle>
          <a:p>
            <a:pPr algn="ctr"/>
            <a:r>
              <a:rPr lang="fr-FR" sz="1050" b="1">
                <a:solidFill>
                  <a:srgbClr val="2F2483"/>
                </a:solidFill>
                <a:latin typeface="Barlow" panose="00000500000000000000" pitchFamily="2" charset="0"/>
                <a:ea typeface="Verdana" panose="020B0604030504040204" pitchFamily="34" charset="0"/>
                <a:cs typeface="Verdana" panose="020B0604030504040204" pitchFamily="34" charset="0"/>
              </a:rPr>
              <a:t>NEWCO</a:t>
            </a:r>
          </a:p>
        </p:txBody>
      </p:sp>
      <p:cxnSp>
        <p:nvCxnSpPr>
          <p:cNvPr id="10" name="Connecteur droit avec flèche 9">
            <a:extLst>
              <a:ext uri="{FF2B5EF4-FFF2-40B4-BE49-F238E27FC236}">
                <a16:creationId xmlns:a16="http://schemas.microsoft.com/office/drawing/2014/main" id="{0D9EEDED-63CF-D2FD-1AD2-88102CEC1AB9}"/>
              </a:ext>
            </a:extLst>
          </p:cNvPr>
          <p:cNvCxnSpPr/>
          <p:nvPr/>
        </p:nvCxnSpPr>
        <p:spPr>
          <a:xfrm flipV="1">
            <a:off x="1885003" y="1159633"/>
            <a:ext cx="4046220" cy="43"/>
          </a:xfrm>
          <a:prstGeom prst="straightConnector1">
            <a:avLst/>
          </a:prstGeom>
          <a:ln w="19050">
            <a:solidFill>
              <a:srgbClr val="0BB3CD"/>
            </a:solidFill>
            <a:tailEnd type="arrow"/>
          </a:ln>
        </p:spPr>
        <p:style>
          <a:lnRef idx="1">
            <a:schemeClr val="accent1"/>
          </a:lnRef>
          <a:fillRef idx="0">
            <a:schemeClr val="accent1"/>
          </a:fillRef>
          <a:effectRef idx="0">
            <a:schemeClr val="accent1"/>
          </a:effectRef>
          <a:fontRef idx="minor">
            <a:schemeClr val="tx1"/>
          </a:fontRef>
        </p:style>
      </p:cxnSp>
      <p:cxnSp>
        <p:nvCxnSpPr>
          <p:cNvPr id="11" name="Connecteur droit avec flèche 10">
            <a:extLst>
              <a:ext uri="{FF2B5EF4-FFF2-40B4-BE49-F238E27FC236}">
                <a16:creationId xmlns:a16="http://schemas.microsoft.com/office/drawing/2014/main" id="{31D10684-EAB3-D9B2-B05A-4167B1077648}"/>
              </a:ext>
            </a:extLst>
          </p:cNvPr>
          <p:cNvCxnSpPr/>
          <p:nvPr/>
        </p:nvCxnSpPr>
        <p:spPr>
          <a:xfrm flipH="1">
            <a:off x="2120309" y="1491858"/>
            <a:ext cx="4180701" cy="1147423"/>
          </a:xfrm>
          <a:prstGeom prst="straightConnector1">
            <a:avLst/>
          </a:prstGeom>
          <a:ln w="19050">
            <a:solidFill>
              <a:srgbClr val="0BB3CD"/>
            </a:solidFill>
            <a:tailEnd type="arrow"/>
          </a:ln>
        </p:spPr>
        <p:style>
          <a:lnRef idx="1">
            <a:schemeClr val="accent1"/>
          </a:lnRef>
          <a:fillRef idx="0">
            <a:schemeClr val="accent1"/>
          </a:fillRef>
          <a:effectRef idx="0">
            <a:schemeClr val="accent1"/>
          </a:effectRef>
          <a:fontRef idx="minor">
            <a:schemeClr val="tx1"/>
          </a:fontRef>
        </p:style>
      </p:cxnSp>
      <p:sp>
        <p:nvSpPr>
          <p:cNvPr id="12" name="ZoneTexte 11">
            <a:extLst>
              <a:ext uri="{FF2B5EF4-FFF2-40B4-BE49-F238E27FC236}">
                <a16:creationId xmlns:a16="http://schemas.microsoft.com/office/drawing/2014/main" id="{965B41A7-3396-2D62-9C9D-B04B58E47B3E}"/>
              </a:ext>
            </a:extLst>
          </p:cNvPr>
          <p:cNvSpPr txBox="1"/>
          <p:nvPr/>
        </p:nvSpPr>
        <p:spPr>
          <a:xfrm>
            <a:off x="1885003" y="620522"/>
            <a:ext cx="2198444" cy="346249"/>
          </a:xfrm>
          <a:prstGeom prst="rect">
            <a:avLst/>
          </a:prstGeom>
          <a:noFill/>
        </p:spPr>
        <p:txBody>
          <a:bodyPr wrap="square" rtlCol="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fr-FR" sz="825">
                <a:solidFill>
                  <a:srgbClr val="2F2483"/>
                </a:solidFill>
                <a:latin typeface="Barlow" panose="00000500000000000000" pitchFamily="2" charset="0"/>
              </a:rPr>
              <a:t>❶</a:t>
            </a:r>
            <a:r>
              <a:rPr lang="fr-FR" sz="900">
                <a:solidFill>
                  <a:srgbClr val="2F2483"/>
                </a:solidFill>
                <a:latin typeface="Barlow" panose="00000500000000000000" pitchFamily="2" charset="0"/>
              </a:rPr>
              <a:t> </a:t>
            </a:r>
            <a:r>
              <a:rPr lang="fr-FR" sz="900" b="1">
                <a:solidFill>
                  <a:srgbClr val="2F2483"/>
                </a:solidFill>
                <a:latin typeface="Barlow" panose="00000500000000000000" pitchFamily="2" charset="0"/>
                <a:ea typeface="Verdana" panose="020B0604030504040204" pitchFamily="34" charset="0"/>
                <a:cs typeface="Verdana" panose="020B0604030504040204" pitchFamily="34" charset="0"/>
              </a:rPr>
              <a:t>Apport par Mme des titres de la société d’exploitation  à la NEWCO</a:t>
            </a:r>
          </a:p>
        </p:txBody>
      </p:sp>
      <p:sp>
        <p:nvSpPr>
          <p:cNvPr id="13" name="ZoneTexte 12">
            <a:extLst>
              <a:ext uri="{FF2B5EF4-FFF2-40B4-BE49-F238E27FC236}">
                <a16:creationId xmlns:a16="http://schemas.microsoft.com/office/drawing/2014/main" id="{52BE6C7D-347C-A002-F27D-D48B58FCB2E9}"/>
              </a:ext>
            </a:extLst>
          </p:cNvPr>
          <p:cNvSpPr txBox="1"/>
          <p:nvPr/>
        </p:nvSpPr>
        <p:spPr>
          <a:xfrm>
            <a:off x="1835826" y="1268765"/>
            <a:ext cx="4095397" cy="207749"/>
          </a:xfrm>
          <a:prstGeom prst="rect">
            <a:avLst/>
          </a:prstGeom>
          <a:solidFill>
            <a:schemeClr val="bg1"/>
          </a:solidFill>
        </p:spPr>
        <p:txBody>
          <a:bodyPr wrap="square" rtlCol="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fr-FR" sz="900">
                <a:solidFill>
                  <a:srgbClr val="2F2483"/>
                </a:solidFill>
                <a:latin typeface="Barlow" panose="00000500000000000000" pitchFamily="2" charset="0"/>
              </a:rPr>
              <a:t>❷ </a:t>
            </a:r>
            <a:r>
              <a:rPr lang="fr-FR" sz="900" b="1">
                <a:solidFill>
                  <a:srgbClr val="2F2483"/>
                </a:solidFill>
                <a:latin typeface="Barlow" panose="00000500000000000000" pitchFamily="2" charset="0"/>
                <a:ea typeface="Verdana" panose="020B0604030504040204" pitchFamily="34" charset="0"/>
                <a:cs typeface="Verdana" panose="020B0604030504040204" pitchFamily="34" charset="0"/>
              </a:rPr>
              <a:t>En contrepartie, Mme reçoit 100 % des titres de la NEWCO</a:t>
            </a:r>
          </a:p>
        </p:txBody>
      </p:sp>
      <p:sp>
        <p:nvSpPr>
          <p:cNvPr id="14" name="ZoneTexte 13">
            <a:extLst>
              <a:ext uri="{FF2B5EF4-FFF2-40B4-BE49-F238E27FC236}">
                <a16:creationId xmlns:a16="http://schemas.microsoft.com/office/drawing/2014/main" id="{16B70BB7-DA11-E34B-AD91-829B6EF089BC}"/>
              </a:ext>
            </a:extLst>
          </p:cNvPr>
          <p:cNvSpPr txBox="1"/>
          <p:nvPr/>
        </p:nvSpPr>
        <p:spPr>
          <a:xfrm>
            <a:off x="5306605" y="2713054"/>
            <a:ext cx="3248972" cy="196208"/>
          </a:xfrm>
          <a:prstGeom prst="rect">
            <a:avLst/>
          </a:prstGeom>
          <a:solidFill>
            <a:schemeClr val="bg1"/>
          </a:solidFill>
        </p:spPr>
        <p:txBody>
          <a:bodyPr wrap="square" rtlCol="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fr-FR" sz="825" b="1">
              <a:solidFill>
                <a:srgbClr val="2F2483"/>
              </a:solidFill>
              <a:latin typeface="Barlow" panose="00000500000000000000" pitchFamily="2" charset="0"/>
              <a:ea typeface="Verdana" panose="020B0604030504040204" pitchFamily="34" charset="0"/>
              <a:cs typeface="Verdana" panose="020B0604030504040204" pitchFamily="34" charset="0"/>
            </a:endParaRPr>
          </a:p>
        </p:txBody>
      </p:sp>
      <p:sp>
        <p:nvSpPr>
          <p:cNvPr id="15" name="Flèche droite 27">
            <a:extLst>
              <a:ext uri="{FF2B5EF4-FFF2-40B4-BE49-F238E27FC236}">
                <a16:creationId xmlns:a16="http://schemas.microsoft.com/office/drawing/2014/main" id="{DD7A147F-B25A-C279-5115-03EED5D71F68}"/>
              </a:ext>
            </a:extLst>
          </p:cNvPr>
          <p:cNvSpPr/>
          <p:nvPr/>
        </p:nvSpPr>
        <p:spPr>
          <a:xfrm flipV="1">
            <a:off x="4114080" y="828607"/>
            <a:ext cx="240887" cy="34289"/>
          </a:xfrm>
          <a:prstGeom prst="rightArrow">
            <a:avLst/>
          </a:prstGeom>
          <a:solidFill>
            <a:schemeClr val="tx2">
              <a:lumMod val="75000"/>
            </a:schemeClr>
          </a:solidFill>
          <a:ln w="571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685800" rtl="0" eaLnBrk="1" latinLnBrk="0" hangingPunct="1">
              <a:defRPr sz="1350" kern="1200">
                <a:solidFill>
                  <a:srgbClr val="FFFFFF"/>
                </a:solidFill>
                <a:latin typeface="Calibri"/>
                <a:ea typeface="+mn-ea"/>
                <a:cs typeface="+mn-cs"/>
              </a:defRPr>
            </a:lvl1pPr>
            <a:lvl2pPr marL="342900" algn="l" defTabSz="685800" rtl="0" eaLnBrk="1" latinLnBrk="0" hangingPunct="1">
              <a:defRPr sz="1350" kern="1200">
                <a:solidFill>
                  <a:srgbClr val="FFFFFF"/>
                </a:solidFill>
                <a:latin typeface="Calibri"/>
                <a:ea typeface="+mn-ea"/>
                <a:cs typeface="+mn-cs"/>
              </a:defRPr>
            </a:lvl2pPr>
            <a:lvl3pPr marL="685800" algn="l" defTabSz="685800" rtl="0" eaLnBrk="1" latinLnBrk="0" hangingPunct="1">
              <a:defRPr sz="1350" kern="1200">
                <a:solidFill>
                  <a:srgbClr val="FFFFFF"/>
                </a:solidFill>
                <a:latin typeface="Calibri"/>
                <a:ea typeface="+mn-ea"/>
                <a:cs typeface="+mn-cs"/>
              </a:defRPr>
            </a:lvl3pPr>
            <a:lvl4pPr marL="1028700" algn="l" defTabSz="685800" rtl="0" eaLnBrk="1" latinLnBrk="0" hangingPunct="1">
              <a:defRPr sz="1350" kern="1200">
                <a:solidFill>
                  <a:srgbClr val="FFFFFF"/>
                </a:solidFill>
                <a:latin typeface="Calibri"/>
                <a:ea typeface="+mn-ea"/>
                <a:cs typeface="+mn-cs"/>
              </a:defRPr>
            </a:lvl4pPr>
            <a:lvl5pPr marL="1371600" algn="l" defTabSz="685800" rtl="0" eaLnBrk="1" latinLnBrk="0" hangingPunct="1">
              <a:defRPr sz="1350" kern="1200">
                <a:solidFill>
                  <a:srgbClr val="FFFFFF"/>
                </a:solidFill>
                <a:latin typeface="Calibri"/>
                <a:ea typeface="+mn-ea"/>
                <a:cs typeface="+mn-cs"/>
              </a:defRPr>
            </a:lvl5pPr>
            <a:lvl6pPr marL="1714500" algn="l" defTabSz="685800" rtl="0" eaLnBrk="1" latinLnBrk="0" hangingPunct="1">
              <a:defRPr sz="1350" kern="1200">
                <a:solidFill>
                  <a:srgbClr val="FFFFFF"/>
                </a:solidFill>
                <a:latin typeface="Calibri"/>
                <a:ea typeface="+mn-ea"/>
                <a:cs typeface="+mn-cs"/>
              </a:defRPr>
            </a:lvl6pPr>
            <a:lvl7pPr marL="2057400" algn="l" defTabSz="685800" rtl="0" eaLnBrk="1" latinLnBrk="0" hangingPunct="1">
              <a:defRPr sz="1350" kern="1200">
                <a:solidFill>
                  <a:srgbClr val="FFFFFF"/>
                </a:solidFill>
                <a:latin typeface="Calibri"/>
                <a:ea typeface="+mn-ea"/>
                <a:cs typeface="+mn-cs"/>
              </a:defRPr>
            </a:lvl7pPr>
            <a:lvl8pPr marL="2400300" algn="l" defTabSz="685800" rtl="0" eaLnBrk="1" latinLnBrk="0" hangingPunct="1">
              <a:defRPr sz="1350" kern="1200">
                <a:solidFill>
                  <a:srgbClr val="FFFFFF"/>
                </a:solidFill>
                <a:latin typeface="Calibri"/>
                <a:ea typeface="+mn-ea"/>
                <a:cs typeface="+mn-cs"/>
              </a:defRPr>
            </a:lvl8pPr>
            <a:lvl9pPr marL="2743200" algn="l" defTabSz="685800" rtl="0" eaLnBrk="1" latinLnBrk="0" hangingPunct="1">
              <a:defRPr sz="1350" kern="1200">
                <a:solidFill>
                  <a:srgbClr val="FFFFFF"/>
                </a:solidFill>
                <a:latin typeface="Calibri"/>
                <a:ea typeface="+mn-ea"/>
                <a:cs typeface="+mn-cs"/>
              </a:defRPr>
            </a:lvl9pPr>
          </a:lstStyle>
          <a:p>
            <a:pPr algn="ctr"/>
            <a:endParaRPr lang="fr-FR">
              <a:solidFill>
                <a:srgbClr val="2F2483"/>
              </a:solidFill>
              <a:latin typeface="Barlow" panose="00000500000000000000" pitchFamily="2" charset="0"/>
            </a:endParaRPr>
          </a:p>
        </p:txBody>
      </p:sp>
      <p:sp>
        <p:nvSpPr>
          <p:cNvPr id="16" name="ZoneTexte 15">
            <a:extLst>
              <a:ext uri="{FF2B5EF4-FFF2-40B4-BE49-F238E27FC236}">
                <a16:creationId xmlns:a16="http://schemas.microsoft.com/office/drawing/2014/main" id="{1E1219B1-AB7B-35C8-2178-5321A883EE26}"/>
              </a:ext>
            </a:extLst>
          </p:cNvPr>
          <p:cNvSpPr txBox="1"/>
          <p:nvPr/>
        </p:nvSpPr>
        <p:spPr>
          <a:xfrm>
            <a:off x="4440639" y="662590"/>
            <a:ext cx="1550588" cy="553998"/>
          </a:xfrm>
          <a:prstGeom prst="rect">
            <a:avLst/>
          </a:prstGeom>
          <a:noFill/>
        </p:spPr>
        <p:txBody>
          <a:bodyPr wrap="square" rtlCol="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fr-FR" sz="900" b="1">
                <a:solidFill>
                  <a:srgbClr val="2F2483"/>
                </a:solidFill>
                <a:latin typeface="Barlow" panose="00000500000000000000" pitchFamily="2" charset="0"/>
                <a:ea typeface="Verdana" panose="020B0604030504040204" pitchFamily="34" charset="0"/>
                <a:cs typeface="Verdana" panose="020B0604030504040204" pitchFamily="34" charset="0"/>
              </a:rPr>
              <a:t>PV d’apport placée en report d’imposition</a:t>
            </a:r>
          </a:p>
          <a:p>
            <a:endParaRPr lang="fr-FR">
              <a:solidFill>
                <a:srgbClr val="2F2483"/>
              </a:solidFill>
              <a:latin typeface="Barlow" panose="00000500000000000000" pitchFamily="2" charset="0"/>
            </a:endParaRPr>
          </a:p>
        </p:txBody>
      </p:sp>
      <p:sp>
        <p:nvSpPr>
          <p:cNvPr id="17" name="ZoneTexte 16">
            <a:extLst>
              <a:ext uri="{FF2B5EF4-FFF2-40B4-BE49-F238E27FC236}">
                <a16:creationId xmlns:a16="http://schemas.microsoft.com/office/drawing/2014/main" id="{0D8520F0-B032-0A5D-6A2D-D2706F3D806C}"/>
              </a:ext>
            </a:extLst>
          </p:cNvPr>
          <p:cNvSpPr txBox="1"/>
          <p:nvPr/>
        </p:nvSpPr>
        <p:spPr>
          <a:xfrm>
            <a:off x="1689459" y="1968321"/>
            <a:ext cx="4463973" cy="207749"/>
          </a:xfrm>
          <a:prstGeom prst="rect">
            <a:avLst/>
          </a:prstGeom>
          <a:solidFill>
            <a:schemeClr val="bg1"/>
          </a:solidFill>
        </p:spPr>
        <p:txBody>
          <a:bodyPr wrap="square" rtlCol="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69056" lvl="1">
              <a:buSzPct val="120000"/>
            </a:pPr>
            <a:r>
              <a:rPr lang="fr-FR" sz="900">
                <a:solidFill>
                  <a:srgbClr val="2F2483"/>
                </a:solidFill>
                <a:latin typeface="Barlow" panose="00000500000000000000" pitchFamily="2" charset="0"/>
                <a:ea typeface="Verdana" panose="020B0604030504040204" pitchFamily="34" charset="0"/>
                <a:cs typeface="Verdana" panose="020B0604030504040204" pitchFamily="34" charset="0"/>
              </a:rPr>
              <a:t>❸ </a:t>
            </a:r>
            <a:r>
              <a:rPr lang="fr-FR" sz="900" b="1">
                <a:solidFill>
                  <a:srgbClr val="2F2483"/>
                </a:solidFill>
                <a:latin typeface="Barlow" panose="00000500000000000000" pitchFamily="2" charset="0"/>
                <a:ea typeface="Verdana" panose="020B0604030504040204" pitchFamily="34" charset="0"/>
                <a:cs typeface="Verdana" panose="020B0604030504040204" pitchFamily="34" charset="0"/>
              </a:rPr>
              <a:t>La NEWCO détient 100 % des titres de la société d’exploitation </a:t>
            </a:r>
          </a:p>
        </p:txBody>
      </p:sp>
      <p:cxnSp>
        <p:nvCxnSpPr>
          <p:cNvPr id="18" name="Connecteur droit avec flèche 17">
            <a:extLst>
              <a:ext uri="{FF2B5EF4-FFF2-40B4-BE49-F238E27FC236}">
                <a16:creationId xmlns:a16="http://schemas.microsoft.com/office/drawing/2014/main" id="{7F4BFD45-8E8E-8971-3842-19C4D8BA93EB}"/>
              </a:ext>
            </a:extLst>
          </p:cNvPr>
          <p:cNvCxnSpPr/>
          <p:nvPr/>
        </p:nvCxnSpPr>
        <p:spPr>
          <a:xfrm flipH="1">
            <a:off x="6770753" y="1483490"/>
            <a:ext cx="0" cy="692580"/>
          </a:xfrm>
          <a:prstGeom prst="straightConnector1">
            <a:avLst/>
          </a:prstGeom>
          <a:ln>
            <a:solidFill>
              <a:srgbClr val="0BB3CD"/>
            </a:solidFill>
            <a:tailEnd type="triangle"/>
          </a:ln>
        </p:spPr>
        <p:style>
          <a:lnRef idx="3">
            <a:schemeClr val="accent1"/>
          </a:lnRef>
          <a:fillRef idx="0">
            <a:schemeClr val="accent1"/>
          </a:fillRef>
          <a:effectRef idx="2">
            <a:schemeClr val="accent1"/>
          </a:effectRef>
          <a:fontRef idx="minor">
            <a:schemeClr val="tx1"/>
          </a:fontRef>
        </p:style>
      </p:cxnSp>
      <p:sp>
        <p:nvSpPr>
          <p:cNvPr id="19" name="ZoneTexte 18">
            <a:extLst>
              <a:ext uri="{FF2B5EF4-FFF2-40B4-BE49-F238E27FC236}">
                <a16:creationId xmlns:a16="http://schemas.microsoft.com/office/drawing/2014/main" id="{5DCC2E27-251A-FCA0-D344-9515A680D390}"/>
              </a:ext>
            </a:extLst>
          </p:cNvPr>
          <p:cNvSpPr txBox="1"/>
          <p:nvPr/>
        </p:nvSpPr>
        <p:spPr>
          <a:xfrm>
            <a:off x="4673516" y="2191414"/>
            <a:ext cx="4137832" cy="2027574"/>
          </a:xfrm>
          <a:prstGeom prst="rect">
            <a:avLst/>
          </a:prstGeom>
          <a:noFill/>
        </p:spPr>
        <p:txBody>
          <a:bodyPr wrap="square" rtlCol="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271462" algn="ctr">
              <a:spcAft>
                <a:spcPts val="900"/>
              </a:spcAft>
            </a:pPr>
            <a:r>
              <a:rPr lang="fr-FR" sz="900" b="1">
                <a:solidFill>
                  <a:srgbClr val="2F2483"/>
                </a:solidFill>
                <a:latin typeface="Barlow" panose="00000500000000000000" pitchFamily="2" charset="0"/>
                <a:ea typeface="Verdana" panose="020B0604030504040204" pitchFamily="34" charset="0"/>
              </a:rPr>
              <a:t>Fin du report d’imposition de la PV d’apport si :</a:t>
            </a:r>
          </a:p>
          <a:p>
            <a:pPr marL="265510" indent="-196454" algn="just">
              <a:buFont typeface="Arial" pitchFamily="34" charset="0"/>
              <a:buChar char="–"/>
            </a:pPr>
            <a:r>
              <a:rPr lang="fr-FR" sz="900" b="1">
                <a:solidFill>
                  <a:srgbClr val="2F2483"/>
                </a:solidFill>
                <a:latin typeface="Barlow" panose="00000500000000000000" pitchFamily="2" charset="0"/>
                <a:ea typeface="Verdana" panose="020B0604030504040204" pitchFamily="34" charset="0"/>
              </a:rPr>
              <a:t>les titres de la NEWCO reçus en rémunération de l’apport sont cédés ou annulés </a:t>
            </a:r>
            <a:r>
              <a:rPr lang="fr-FR" sz="900">
                <a:solidFill>
                  <a:srgbClr val="2F2483"/>
                </a:solidFill>
                <a:latin typeface="Barlow" panose="00000500000000000000" pitchFamily="2" charset="0"/>
                <a:ea typeface="Verdana" panose="020B0604030504040204" pitchFamily="34" charset="0"/>
              </a:rPr>
              <a:t>; </a:t>
            </a:r>
          </a:p>
          <a:p>
            <a:pPr marL="69056" algn="just"/>
            <a:endParaRPr lang="fr-FR" sz="900">
              <a:solidFill>
                <a:srgbClr val="2F2483"/>
              </a:solidFill>
              <a:latin typeface="Barlow" panose="00000500000000000000" pitchFamily="2" charset="0"/>
              <a:ea typeface="Verdana" panose="020B0604030504040204" pitchFamily="34" charset="0"/>
            </a:endParaRPr>
          </a:p>
          <a:p>
            <a:pPr marL="265510" indent="-196454">
              <a:spcAft>
                <a:spcPts val="900"/>
              </a:spcAft>
              <a:buFont typeface="Arial" pitchFamily="34" charset="0"/>
              <a:buChar char="–"/>
            </a:pPr>
            <a:r>
              <a:rPr lang="fr-FR" sz="900">
                <a:solidFill>
                  <a:srgbClr val="2F2483"/>
                </a:solidFill>
                <a:latin typeface="Barlow" panose="00000500000000000000" pitchFamily="2" charset="0"/>
                <a:ea typeface="Verdana" panose="020B0604030504040204" pitchFamily="34" charset="0"/>
              </a:rPr>
              <a:t>Si les titres apportés à la NEWCO sont cédés </a:t>
            </a:r>
            <a:r>
              <a:rPr lang="fr-FR" sz="900" b="1">
                <a:solidFill>
                  <a:srgbClr val="2F2483"/>
                </a:solidFill>
                <a:latin typeface="Barlow" panose="00000500000000000000" pitchFamily="2" charset="0"/>
                <a:ea typeface="Verdana" panose="020B0604030504040204" pitchFamily="34" charset="0"/>
              </a:rPr>
              <a:t>dans les 3 ans</a:t>
            </a:r>
            <a:r>
              <a:rPr lang="fr-FR" sz="900">
                <a:solidFill>
                  <a:srgbClr val="2F2483"/>
                </a:solidFill>
                <a:latin typeface="Barlow" panose="00000500000000000000" pitchFamily="2" charset="0"/>
                <a:ea typeface="Verdana" panose="020B0604030504040204" pitchFamily="34" charset="0"/>
              </a:rPr>
              <a:t> de leur apport </a:t>
            </a:r>
            <a:r>
              <a:rPr lang="fr-FR" sz="900" b="1">
                <a:solidFill>
                  <a:srgbClr val="2F2483"/>
                </a:solidFill>
                <a:latin typeface="Barlow" panose="00000500000000000000" pitchFamily="2" charset="0"/>
                <a:ea typeface="Verdana" panose="020B0604030504040204" pitchFamily="34" charset="0"/>
              </a:rPr>
              <a:t>SAUF SI </a:t>
            </a:r>
            <a:r>
              <a:rPr lang="fr-FR" sz="900">
                <a:solidFill>
                  <a:srgbClr val="2F2483"/>
                </a:solidFill>
                <a:latin typeface="Barlow" panose="00000500000000000000" pitchFamily="2" charset="0"/>
                <a:ea typeface="Verdana" panose="020B0604030504040204" pitchFamily="34" charset="0"/>
              </a:rPr>
              <a:t>la NEWCO réinvestit dans les 2 ans au moins 60 % du produit de cession dans :</a:t>
            </a:r>
          </a:p>
          <a:p>
            <a:pPr marL="402431" lvl="1" indent="-136922">
              <a:lnSpc>
                <a:spcPct val="120000"/>
              </a:lnSpc>
              <a:buFont typeface="Wingdings" panose="05000000000000000000" pitchFamily="2" charset="2"/>
              <a:buChar char="§"/>
            </a:pPr>
            <a:r>
              <a:rPr lang="fr-FR" sz="900">
                <a:solidFill>
                  <a:srgbClr val="2F2483"/>
                </a:solidFill>
                <a:latin typeface="Barlow" panose="00000500000000000000" pitchFamily="2" charset="0"/>
                <a:ea typeface="Verdana" panose="020B0604030504040204" pitchFamily="34" charset="0"/>
              </a:rPr>
              <a:t>le financement de moyens permanents d’exploitation</a:t>
            </a:r>
          </a:p>
          <a:p>
            <a:pPr marL="402431" lvl="1" indent="-136922">
              <a:buFont typeface="Wingdings" panose="05000000000000000000" pitchFamily="2" charset="2"/>
              <a:buChar char="§"/>
            </a:pPr>
            <a:r>
              <a:rPr lang="fr-FR" sz="900">
                <a:solidFill>
                  <a:srgbClr val="2F2483"/>
                </a:solidFill>
                <a:latin typeface="Barlow" panose="00000500000000000000" pitchFamily="2" charset="0"/>
                <a:ea typeface="Verdana" panose="020B0604030504040204" pitchFamily="34" charset="0"/>
              </a:rPr>
              <a:t>la souscription au capital initial ou à une augmentation de capital de société d’exploitation</a:t>
            </a:r>
          </a:p>
          <a:p>
            <a:pPr marL="402431" lvl="1" indent="-136922">
              <a:lnSpc>
                <a:spcPct val="120000"/>
              </a:lnSpc>
              <a:buFont typeface="Wingdings" panose="05000000000000000000" pitchFamily="2" charset="2"/>
              <a:buChar char="§"/>
            </a:pPr>
            <a:r>
              <a:rPr lang="fr-FR" sz="900">
                <a:solidFill>
                  <a:srgbClr val="2F2483"/>
                </a:solidFill>
                <a:latin typeface="Barlow" panose="00000500000000000000" pitchFamily="2" charset="0"/>
                <a:ea typeface="Verdana" panose="020B0604030504040204" pitchFamily="34" charset="0"/>
              </a:rPr>
              <a:t>l’acquisition du contrôle d’une société d’exploitation</a:t>
            </a:r>
          </a:p>
          <a:p>
            <a:pPr marL="402431" lvl="1" indent="-136922">
              <a:lnSpc>
                <a:spcPct val="120000"/>
              </a:lnSpc>
              <a:buFont typeface="Wingdings" panose="05000000000000000000" pitchFamily="2" charset="2"/>
              <a:buChar char="§"/>
            </a:pPr>
            <a:r>
              <a:rPr lang="fr-FR" sz="900">
                <a:solidFill>
                  <a:srgbClr val="2F2483"/>
                </a:solidFill>
                <a:latin typeface="Barlow" panose="00000500000000000000" pitchFamily="2" charset="0"/>
                <a:ea typeface="Verdana" panose="020B0604030504040204" pitchFamily="34" charset="0"/>
              </a:rPr>
              <a:t>la souscription de parts de structures d’investissement </a:t>
            </a:r>
          </a:p>
        </p:txBody>
      </p:sp>
    </p:spTree>
    <p:extLst>
      <p:ext uri="{BB962C8B-B14F-4D97-AF65-F5344CB8AC3E}">
        <p14:creationId xmlns:p14="http://schemas.microsoft.com/office/powerpoint/2010/main" val="397183875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dur="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dur="1"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dur="1"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p:stCondLst>
                              <p:cond delay="0"/>
                            </p:stCondLst>
                            <p:childTnLst>
                              <p:par>
                                <p:cTn id="13" presetID="1" presetClass="entr" presetSubtype="0" dur="1"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dur="1"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dur="1"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p:stCondLst>
                              <p:cond delay="0"/>
                            </p:stCondLst>
                            <p:childTnLst>
                              <p:par>
                                <p:cTn id="21" presetID="1" presetClass="entr" presetSubtype="0" dur="1"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p:stCondLst>
                              <p:cond delay="0"/>
                            </p:stCondLst>
                            <p:childTnLst>
                              <p:par>
                                <p:cTn id="25" presetID="1" presetClass="entr" presetSubtype="0" dur="1"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dur="1"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p:stCondLst>
                              <p:cond delay="0"/>
                            </p:stCondLst>
                            <p:childTnLst>
                              <p:par>
                                <p:cTn id="31" presetID="1" presetClass="entr" presetSubtype="0" dur="1"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dur="1"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p:stCondLst>
                              <p:cond delay="0"/>
                            </p:stCondLst>
                            <p:childTnLst>
                              <p:par>
                                <p:cTn id="37" presetID="1" presetClass="entr" presetSubtype="0" dur="1"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par>
                                <p:cTn id="39" presetID="1" presetClass="entr" presetSubtype="0" dur="1"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2" grpId="0"/>
      <p:bldP spid="13" grpId="0" animBg="1"/>
      <p:bldP spid="15" grpId="0" animBg="1"/>
      <p:bldP spid="16" grpId="0"/>
      <p:bldP spid="17" grpId="0" animBg="1"/>
      <p:bldP spid="19"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capture d’écran, Graphique, graphisme, conception&#10;&#10;Description générée automatiquement">
            <a:extLst>
              <a:ext uri="{FF2B5EF4-FFF2-40B4-BE49-F238E27FC236}">
                <a16:creationId xmlns:a16="http://schemas.microsoft.com/office/drawing/2014/main" id="{5CD3964C-4D8E-270D-54E6-5FF89D9E3306}"/>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378" y="212"/>
            <a:ext cx="9143244" cy="5143075"/>
          </a:xfrm>
          <a:prstGeom prst="rect">
            <a:avLst/>
          </a:prstGeom>
        </p:spPr>
      </p:pic>
      <p:sp>
        <p:nvSpPr>
          <p:cNvPr id="3" name="Espace réservé de la date 1">
            <a:extLst>
              <a:ext uri="{FF2B5EF4-FFF2-40B4-BE49-F238E27FC236}">
                <a16:creationId xmlns:a16="http://schemas.microsoft.com/office/drawing/2014/main" id="{47C17C5A-F2F0-CCB9-9D0E-BD4DDCDD697E}"/>
              </a:ext>
            </a:extLst>
          </p:cNvPr>
          <p:cNvSpPr>
            <a:spLocks noGrp="1"/>
          </p:cNvSpPr>
          <p:nvPr>
            <p:ph type="dt" sz="half" idx="10"/>
          </p:nvPr>
        </p:nvSpPr>
        <p:spPr>
          <a:xfrm>
            <a:off x="215153" y="4767262"/>
            <a:ext cx="1510553" cy="273844"/>
          </a:xfrm>
        </p:spPr>
        <p:txBody>
          <a:bodyPr/>
          <a:lstStyle/>
          <a:p>
            <a:fld id="{0304C159-75DC-49E0-9C9A-EE2F48706F69}" type="datetime4">
              <a:rPr lang="fr-FR" smtClean="0"/>
              <a:t>8 février 2024</a:t>
            </a:fld>
            <a:endParaRPr lang="fr-FR"/>
          </a:p>
        </p:txBody>
      </p:sp>
      <p:sp>
        <p:nvSpPr>
          <p:cNvPr id="6" name="Espace réservé du numéro de diapositive 3">
            <a:extLst>
              <a:ext uri="{FF2B5EF4-FFF2-40B4-BE49-F238E27FC236}">
                <a16:creationId xmlns:a16="http://schemas.microsoft.com/office/drawing/2014/main" id="{C802817C-6334-D292-A7C0-3B7874CB8041}"/>
              </a:ext>
            </a:extLst>
          </p:cNvPr>
          <p:cNvSpPr>
            <a:spLocks noGrp="1"/>
          </p:cNvSpPr>
          <p:nvPr>
            <p:ph type="sldNum" sz="quarter" idx="12"/>
          </p:nvPr>
        </p:nvSpPr>
        <p:spPr>
          <a:xfrm>
            <a:off x="8743319" y="4799230"/>
            <a:ext cx="383876" cy="171450"/>
          </a:xfrm>
        </p:spPr>
        <p:txBody>
          <a:bodyPr/>
          <a:lstStyle/>
          <a:p>
            <a:fld id="{DADB589F-FF01-4CF2-B7C7-7296AC883C2A}" type="slidenum">
              <a:rPr lang="fr-FR" smtClean="0"/>
              <a:t>64</a:t>
            </a:fld>
            <a:endParaRPr lang="fr-FR"/>
          </a:p>
        </p:txBody>
      </p:sp>
      <p:sp>
        <p:nvSpPr>
          <p:cNvPr id="4" name="ZoneTexte 3">
            <a:extLst>
              <a:ext uri="{FF2B5EF4-FFF2-40B4-BE49-F238E27FC236}">
                <a16:creationId xmlns:a16="http://schemas.microsoft.com/office/drawing/2014/main" id="{3D6849B5-9EF4-16FA-3757-D1172B458127}"/>
              </a:ext>
            </a:extLst>
          </p:cNvPr>
          <p:cNvSpPr txBox="1"/>
          <p:nvPr/>
        </p:nvSpPr>
        <p:spPr>
          <a:xfrm>
            <a:off x="76446" y="114160"/>
            <a:ext cx="3687289" cy="392415"/>
          </a:xfrm>
          <a:prstGeom prst="rect">
            <a:avLst/>
          </a:prstGeom>
          <a:noFill/>
        </p:spPr>
        <p:txBody>
          <a:bodyPr wrap="square" rtlCol="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fr-FR" sz="2100">
                <a:solidFill>
                  <a:schemeClr val="bg1"/>
                </a:solidFill>
                <a:highlight>
                  <a:srgbClr val="F9B000"/>
                </a:highlight>
                <a:latin typeface="Barlow Condensed ExtraBold" panose="00000906000000000000" pitchFamily="2" charset="0"/>
              </a:rPr>
              <a:t>Plus-value et report d’imposition</a:t>
            </a:r>
          </a:p>
        </p:txBody>
      </p:sp>
      <p:sp>
        <p:nvSpPr>
          <p:cNvPr id="2" name="Espace réservé du contenu 5">
            <a:extLst>
              <a:ext uri="{FF2B5EF4-FFF2-40B4-BE49-F238E27FC236}">
                <a16:creationId xmlns:a16="http://schemas.microsoft.com/office/drawing/2014/main" id="{B62FE177-46CB-1509-1BE4-402BAF2FA614}"/>
              </a:ext>
            </a:extLst>
          </p:cNvPr>
          <p:cNvSpPr txBox="1"/>
          <p:nvPr/>
        </p:nvSpPr>
        <p:spPr>
          <a:xfrm>
            <a:off x="221563" y="691896"/>
            <a:ext cx="8521756" cy="3890045"/>
          </a:xfrm>
          <a:prstGeom prst="rect">
            <a:avLst/>
          </a:prstGeom>
        </p:spPr>
        <p:txBody>
          <a:bodyPr>
            <a:normAutofit/>
          </a:bodyPr>
          <a:lstStyle>
            <a:defPPr>
              <a:defRPr lang="fr-FR"/>
            </a:defPPr>
            <a:lvl1pPr marL="171450" indent="-171450" algn="l" defTabSz="685800" rtl="0" eaLnBrk="1" latinLnBrk="0" hangingPunct="1">
              <a:lnSpc>
                <a:spcPct val="90000"/>
              </a:lnSpc>
              <a:spcBef>
                <a:spcPts val="750"/>
              </a:spcBef>
              <a:buFont typeface="Arial"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9pPr>
          </a:lstStyle>
          <a:p>
            <a:pPr marL="0" indent="0" algn="just">
              <a:lnSpc>
                <a:spcPct val="120000"/>
              </a:lnSpc>
              <a:spcBef>
                <a:spcPct val="0"/>
              </a:spcBef>
              <a:buClr>
                <a:srgbClr val="8B221F"/>
              </a:buClr>
              <a:buNone/>
            </a:pPr>
            <a:r>
              <a:rPr lang="fr-FR" sz="1800" b="1">
                <a:solidFill>
                  <a:srgbClr val="2F2483"/>
                </a:solidFill>
                <a:latin typeface="Barlow" panose="00000500000000000000" pitchFamily="2" charset="0"/>
                <a:sym typeface="Wingdings" panose="05000000000000000000" pitchFamily="2" charset="2"/>
              </a:rPr>
              <a:t> </a:t>
            </a:r>
            <a:r>
              <a:rPr lang="fr-FR" sz="1800" b="1">
                <a:solidFill>
                  <a:srgbClr val="2F2483"/>
                </a:solidFill>
                <a:latin typeface="Barlow" panose="00000500000000000000" pitchFamily="2" charset="0"/>
              </a:rPr>
              <a:t>Réponse administrative Woerth : AN 29/08/2023 n° 7128</a:t>
            </a:r>
          </a:p>
          <a:p>
            <a:pPr marL="0" indent="0" algn="just">
              <a:lnSpc>
                <a:spcPct val="120000"/>
              </a:lnSpc>
              <a:spcBef>
                <a:spcPct val="0"/>
              </a:spcBef>
              <a:buClr>
                <a:srgbClr val="8B221F"/>
              </a:buClr>
              <a:buNone/>
            </a:pPr>
            <a:endParaRPr lang="fr-FR" sz="1500">
              <a:solidFill>
                <a:srgbClr val="2F2483"/>
              </a:solidFill>
              <a:latin typeface="Barlow" panose="00000500000000000000" pitchFamily="2" charset="0"/>
            </a:endParaRPr>
          </a:p>
          <a:p>
            <a:pPr marL="332185" indent="0" algn="just">
              <a:lnSpc>
                <a:spcPct val="120000"/>
              </a:lnSpc>
              <a:spcBef>
                <a:spcPct val="0"/>
              </a:spcBef>
              <a:buClr>
                <a:srgbClr val="8B221F"/>
              </a:buClr>
              <a:buNone/>
            </a:pPr>
            <a:r>
              <a:rPr lang="fr-FR" sz="1800" b="0" i="0">
                <a:solidFill>
                  <a:srgbClr val="2F2483"/>
                </a:solidFill>
                <a:effectLst/>
                <a:latin typeface="Barlow" panose="00000500000000000000" pitchFamily="2" charset="0"/>
                <a:sym typeface="Wingdings" panose="05000000000000000000" pitchFamily="2" charset="2"/>
              </a:rPr>
              <a:t> </a:t>
            </a:r>
            <a:r>
              <a:rPr lang="fr-FR" sz="1800">
                <a:solidFill>
                  <a:srgbClr val="2F2483"/>
                </a:solidFill>
                <a:latin typeface="Barlow" panose="00000500000000000000" pitchFamily="2" charset="0"/>
              </a:rPr>
              <a:t>la réduction de capital de la société bénéficiaire de l’apport initial par annulation des titres reçus en rémunération de cet apport met fin au report de l’article 150-0 B ter du CGI</a:t>
            </a:r>
            <a:r>
              <a:rPr lang="fr-FR" sz="1800" b="1">
                <a:solidFill>
                  <a:srgbClr val="2F2483"/>
                </a:solidFill>
                <a:latin typeface="Barlow" panose="00000500000000000000" pitchFamily="2" charset="0"/>
              </a:rPr>
              <a:t>, même lorsque l’opération est motivée par des pertes.</a:t>
            </a:r>
          </a:p>
          <a:p>
            <a:pPr marL="332185" indent="0" algn="just">
              <a:lnSpc>
                <a:spcPct val="120000"/>
              </a:lnSpc>
              <a:spcBef>
                <a:spcPct val="0"/>
              </a:spcBef>
              <a:buClr>
                <a:srgbClr val="8B221F"/>
              </a:buClr>
              <a:buFont typeface="Arial" pitchFamily="34" charset="0"/>
              <a:buNone/>
            </a:pPr>
            <a:endParaRPr lang="fr-FR" sz="1800" b="1">
              <a:solidFill>
                <a:srgbClr val="2F2483"/>
              </a:solidFill>
              <a:latin typeface="Barlow" panose="00000500000000000000" pitchFamily="2" charset="0"/>
            </a:endParaRPr>
          </a:p>
          <a:p>
            <a:pPr marL="332185" indent="0" algn="just">
              <a:lnSpc>
                <a:spcPct val="120000"/>
              </a:lnSpc>
              <a:spcBef>
                <a:spcPct val="0"/>
              </a:spcBef>
              <a:buClr>
                <a:srgbClr val="8B221F"/>
              </a:buClr>
              <a:buNone/>
            </a:pPr>
            <a:r>
              <a:rPr lang="fr-FR" sz="1800" b="0" i="0">
                <a:solidFill>
                  <a:srgbClr val="2F2483"/>
                </a:solidFill>
                <a:effectLst/>
                <a:latin typeface="Barlow" panose="00000500000000000000" pitchFamily="2" charset="0"/>
                <a:sym typeface="Wingdings" panose="05000000000000000000" pitchFamily="2" charset="2"/>
              </a:rPr>
              <a:t> </a:t>
            </a:r>
            <a:r>
              <a:rPr lang="fr-FR" sz="1800">
                <a:solidFill>
                  <a:srgbClr val="2F2483"/>
                </a:solidFill>
                <a:latin typeface="Barlow" panose="00000500000000000000" pitchFamily="2" charset="0"/>
              </a:rPr>
              <a:t>En revanche, le report est maintenu lorsque la réduction de capital, motivée par des pertes, est réalisée par voie de réduction de la valeur nominale des titres, sous réserve de l’absence de remboursement aux associés (BOI-RES-RPPM-000115). </a:t>
            </a:r>
          </a:p>
          <a:p>
            <a:pPr marL="332185" indent="0" algn="just">
              <a:lnSpc>
                <a:spcPct val="120000"/>
              </a:lnSpc>
              <a:spcBef>
                <a:spcPct val="0"/>
              </a:spcBef>
              <a:buClr>
                <a:srgbClr val="8B221F"/>
              </a:buClr>
              <a:buFont typeface="Arial" pitchFamily="34" charset="0"/>
              <a:buNone/>
            </a:pPr>
            <a:endParaRPr lang="fr-FR" sz="1350">
              <a:solidFill>
                <a:srgbClr val="2F2483"/>
              </a:solidFill>
              <a:latin typeface="Barlow" panose="00000500000000000000" pitchFamily="2" charset="0"/>
            </a:endParaRPr>
          </a:p>
        </p:txBody>
      </p:sp>
    </p:spTree>
    <p:extLst>
      <p:ext uri="{BB962C8B-B14F-4D97-AF65-F5344CB8AC3E}">
        <p14:creationId xmlns:p14="http://schemas.microsoft.com/office/powerpoint/2010/main" val="2382893943"/>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capture d’écran, Graphique, graphisme, conception&#10;&#10;Description générée automatiquement">
            <a:extLst>
              <a:ext uri="{FF2B5EF4-FFF2-40B4-BE49-F238E27FC236}">
                <a16:creationId xmlns:a16="http://schemas.microsoft.com/office/drawing/2014/main" id="{5CD3964C-4D8E-270D-54E6-5FF89D9E3306}"/>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378" y="212"/>
            <a:ext cx="9143244" cy="5143075"/>
          </a:xfrm>
          <a:prstGeom prst="rect">
            <a:avLst/>
          </a:prstGeom>
        </p:spPr>
      </p:pic>
      <p:sp>
        <p:nvSpPr>
          <p:cNvPr id="3" name="Espace réservé de la date 1">
            <a:extLst>
              <a:ext uri="{FF2B5EF4-FFF2-40B4-BE49-F238E27FC236}">
                <a16:creationId xmlns:a16="http://schemas.microsoft.com/office/drawing/2014/main" id="{47C17C5A-F2F0-CCB9-9D0E-BD4DDCDD697E}"/>
              </a:ext>
            </a:extLst>
          </p:cNvPr>
          <p:cNvSpPr>
            <a:spLocks noGrp="1"/>
          </p:cNvSpPr>
          <p:nvPr>
            <p:ph type="dt" sz="half" idx="10"/>
          </p:nvPr>
        </p:nvSpPr>
        <p:spPr>
          <a:xfrm>
            <a:off x="215153" y="4767262"/>
            <a:ext cx="1510553" cy="273844"/>
          </a:xfrm>
        </p:spPr>
        <p:txBody>
          <a:bodyPr/>
          <a:lstStyle/>
          <a:p>
            <a:fld id="{0304C159-75DC-49E0-9C9A-EE2F48706F69}" type="datetime4">
              <a:rPr lang="fr-FR" smtClean="0"/>
              <a:t>8 février 2024</a:t>
            </a:fld>
            <a:endParaRPr lang="fr-FR"/>
          </a:p>
        </p:txBody>
      </p:sp>
      <p:sp>
        <p:nvSpPr>
          <p:cNvPr id="6" name="Espace réservé du numéro de diapositive 3">
            <a:extLst>
              <a:ext uri="{FF2B5EF4-FFF2-40B4-BE49-F238E27FC236}">
                <a16:creationId xmlns:a16="http://schemas.microsoft.com/office/drawing/2014/main" id="{C802817C-6334-D292-A7C0-3B7874CB8041}"/>
              </a:ext>
            </a:extLst>
          </p:cNvPr>
          <p:cNvSpPr>
            <a:spLocks noGrp="1"/>
          </p:cNvSpPr>
          <p:nvPr>
            <p:ph type="sldNum" sz="quarter" idx="12"/>
          </p:nvPr>
        </p:nvSpPr>
        <p:spPr>
          <a:xfrm>
            <a:off x="8743319" y="4799230"/>
            <a:ext cx="383876" cy="171450"/>
          </a:xfrm>
        </p:spPr>
        <p:txBody>
          <a:bodyPr/>
          <a:lstStyle/>
          <a:p>
            <a:fld id="{DADB589F-FF01-4CF2-B7C7-7296AC883C2A}" type="slidenum">
              <a:rPr lang="fr-FR" smtClean="0"/>
              <a:t>65</a:t>
            </a:fld>
            <a:endParaRPr lang="fr-FR"/>
          </a:p>
        </p:txBody>
      </p:sp>
      <p:sp>
        <p:nvSpPr>
          <p:cNvPr id="4" name="ZoneTexte 3">
            <a:extLst>
              <a:ext uri="{FF2B5EF4-FFF2-40B4-BE49-F238E27FC236}">
                <a16:creationId xmlns:a16="http://schemas.microsoft.com/office/drawing/2014/main" id="{3D6849B5-9EF4-16FA-3757-D1172B458127}"/>
              </a:ext>
            </a:extLst>
          </p:cNvPr>
          <p:cNvSpPr txBox="1"/>
          <p:nvPr/>
        </p:nvSpPr>
        <p:spPr>
          <a:xfrm>
            <a:off x="76446" y="114160"/>
            <a:ext cx="3687289" cy="392415"/>
          </a:xfrm>
          <a:prstGeom prst="rect">
            <a:avLst/>
          </a:prstGeom>
          <a:noFill/>
        </p:spPr>
        <p:txBody>
          <a:bodyPr wrap="square" rtlCol="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fr-FR" sz="2100">
                <a:solidFill>
                  <a:schemeClr val="bg1"/>
                </a:solidFill>
                <a:highlight>
                  <a:srgbClr val="F9B000"/>
                </a:highlight>
                <a:latin typeface="Barlow Condensed ExtraBold" panose="00000906000000000000" pitchFamily="2" charset="0"/>
              </a:rPr>
              <a:t>Usufruit et titres de participation</a:t>
            </a:r>
          </a:p>
        </p:txBody>
      </p:sp>
      <p:sp>
        <p:nvSpPr>
          <p:cNvPr id="7" name="Espace réservé du contenu 5">
            <a:extLst>
              <a:ext uri="{FF2B5EF4-FFF2-40B4-BE49-F238E27FC236}">
                <a16:creationId xmlns:a16="http://schemas.microsoft.com/office/drawing/2014/main" id="{4DC6DE06-F761-E3A5-1F7A-C40225CCB39E}"/>
              </a:ext>
            </a:extLst>
          </p:cNvPr>
          <p:cNvSpPr txBox="1"/>
          <p:nvPr/>
        </p:nvSpPr>
        <p:spPr>
          <a:xfrm>
            <a:off x="221563" y="620522"/>
            <a:ext cx="8521756" cy="3922014"/>
          </a:xfrm>
          <a:prstGeom prst="rect">
            <a:avLst/>
          </a:prstGeom>
        </p:spPr>
        <p:txBody>
          <a:bodyPr>
            <a:normAutofit fontScale="85000" lnSpcReduction="20000"/>
          </a:bodyPr>
          <a:lstStyle>
            <a:defPPr>
              <a:defRPr lang="fr-FR"/>
            </a:defPPr>
            <a:lvl1pPr marL="171450" indent="-171450" algn="l" defTabSz="685800" rtl="0" eaLnBrk="1" latinLnBrk="0" hangingPunct="1">
              <a:lnSpc>
                <a:spcPct val="90000"/>
              </a:lnSpc>
              <a:spcBef>
                <a:spcPts val="750"/>
              </a:spcBef>
              <a:buFont typeface="Arial"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9pPr>
          </a:lstStyle>
          <a:p>
            <a:pPr marL="0" indent="0" algn="just">
              <a:lnSpc>
                <a:spcPct val="120000"/>
              </a:lnSpc>
              <a:spcBef>
                <a:spcPct val="0"/>
              </a:spcBef>
              <a:buClr>
                <a:srgbClr val="8B221F"/>
              </a:buClr>
              <a:buNone/>
            </a:pPr>
            <a:r>
              <a:rPr lang="fr-FR" sz="2100" b="1">
                <a:solidFill>
                  <a:srgbClr val="2F2483"/>
                </a:solidFill>
                <a:latin typeface="Barlow" panose="00000500000000000000" pitchFamily="2" charset="0"/>
                <a:sym typeface="Wingdings" panose="05000000000000000000" pitchFamily="2" charset="2"/>
              </a:rPr>
              <a:t> </a:t>
            </a:r>
            <a:r>
              <a:rPr lang="fr-FR" sz="1950" b="1">
                <a:solidFill>
                  <a:srgbClr val="2F2483"/>
                </a:solidFill>
                <a:latin typeface="Barlow" panose="00000500000000000000" pitchFamily="2" charset="0"/>
              </a:rPr>
              <a:t>CAA de Bordeaux – 27/06/2023</a:t>
            </a:r>
          </a:p>
          <a:p>
            <a:pPr marL="332185" indent="-332185" algn="just">
              <a:lnSpc>
                <a:spcPct val="120000"/>
              </a:lnSpc>
              <a:spcBef>
                <a:spcPct val="0"/>
              </a:spcBef>
              <a:buClr>
                <a:srgbClr val="8B221F"/>
              </a:buClr>
              <a:buFont typeface="Wingdings" panose="05000000000000000000" pitchFamily="2" charset="2"/>
              <a:buChar char="q"/>
            </a:pPr>
            <a:endParaRPr lang="fr-FR" sz="2700">
              <a:solidFill>
                <a:srgbClr val="2F2483"/>
              </a:solidFill>
              <a:latin typeface="Barlow" panose="00000500000000000000" pitchFamily="2" charset="0"/>
            </a:endParaRPr>
          </a:p>
          <a:p>
            <a:pPr marL="339328" indent="0" algn="just">
              <a:lnSpc>
                <a:spcPct val="120000"/>
              </a:lnSpc>
              <a:spcBef>
                <a:spcPct val="0"/>
              </a:spcBef>
              <a:buClr>
                <a:srgbClr val="8B221F"/>
              </a:buClr>
              <a:buNone/>
            </a:pPr>
            <a:r>
              <a:rPr lang="fr-FR" sz="2100" b="0" i="0">
                <a:solidFill>
                  <a:srgbClr val="2F2483"/>
                </a:solidFill>
                <a:effectLst/>
                <a:latin typeface="Barlow" panose="00000500000000000000" pitchFamily="2" charset="0"/>
                <a:sym typeface="Wingdings" panose="05000000000000000000" pitchFamily="2" charset="2"/>
              </a:rPr>
              <a:t> </a:t>
            </a:r>
            <a:r>
              <a:rPr lang="fr-FR" sz="1950" b="1">
                <a:solidFill>
                  <a:srgbClr val="2F2483"/>
                </a:solidFill>
                <a:latin typeface="Barlow" panose="00000500000000000000" pitchFamily="2" charset="0"/>
              </a:rPr>
              <a:t>Les droits limités de l’usufruitier vis-à-vis du capital et de l’exercice du droit de vote font obstacle à ce que les titres détenus en usufruit soient qualifiés de titres de participation. </a:t>
            </a:r>
            <a:r>
              <a:rPr lang="fr-FR" sz="1950">
                <a:solidFill>
                  <a:srgbClr val="2F2483"/>
                </a:solidFill>
                <a:latin typeface="Barlow" panose="00000500000000000000" pitchFamily="2" charset="0"/>
              </a:rPr>
              <a:t>La cession de l’usufruit de parts sociales ne peut donc pas bénéficier du régime de faveur.</a:t>
            </a:r>
          </a:p>
          <a:p>
            <a:pPr marL="339328" indent="0" algn="just">
              <a:lnSpc>
                <a:spcPct val="120000"/>
              </a:lnSpc>
              <a:spcBef>
                <a:spcPct val="0"/>
              </a:spcBef>
              <a:buClr>
                <a:srgbClr val="8B221F"/>
              </a:buClr>
              <a:buFont typeface="Arial" pitchFamily="34" charset="0"/>
              <a:buNone/>
            </a:pPr>
            <a:endParaRPr lang="fr-FR" sz="1950">
              <a:solidFill>
                <a:srgbClr val="2F2483"/>
              </a:solidFill>
              <a:latin typeface="Barlow" panose="00000500000000000000" pitchFamily="2" charset="0"/>
            </a:endParaRPr>
          </a:p>
          <a:p>
            <a:pPr marL="339328" indent="0" algn="just">
              <a:lnSpc>
                <a:spcPct val="120000"/>
              </a:lnSpc>
              <a:spcBef>
                <a:spcPct val="0"/>
              </a:spcBef>
              <a:buClr>
                <a:srgbClr val="8B221F"/>
              </a:buClr>
              <a:buNone/>
            </a:pPr>
            <a:r>
              <a:rPr lang="fr-FR" sz="2100" b="0" i="0">
                <a:solidFill>
                  <a:srgbClr val="2F2483"/>
                </a:solidFill>
                <a:effectLst/>
                <a:latin typeface="Barlow" panose="00000500000000000000" pitchFamily="2" charset="0"/>
                <a:sym typeface="Wingdings" panose="05000000000000000000" pitchFamily="2" charset="2"/>
              </a:rPr>
              <a:t> </a:t>
            </a:r>
            <a:r>
              <a:rPr lang="fr-FR" sz="1950" i="1" u="sng">
                <a:solidFill>
                  <a:srgbClr val="2F2483"/>
                </a:solidFill>
                <a:latin typeface="Barlow" panose="00000500000000000000" pitchFamily="2" charset="0"/>
              </a:rPr>
              <a:t>Rappel</a:t>
            </a:r>
            <a:r>
              <a:rPr lang="fr-FR" sz="1950">
                <a:solidFill>
                  <a:srgbClr val="2F2483"/>
                </a:solidFill>
                <a:latin typeface="Barlow" panose="00000500000000000000" pitchFamily="2" charset="0"/>
              </a:rPr>
              <a:t> : l’article 145 du CGI prévoit que le régime mère-fille s’applique aux titres de participation représentant un pourcentage minimal du capital de la société émettrice (5 % en principe), alors que l’article 219, I-a quinquies du CGI accorde le bénéfice du régime de faveur des plus-values de cession aux titres de participation revêtant ce caractère sur le plan comptable.</a:t>
            </a:r>
          </a:p>
          <a:p>
            <a:pPr marL="339328" indent="0" algn="just">
              <a:lnSpc>
                <a:spcPct val="120000"/>
              </a:lnSpc>
              <a:spcBef>
                <a:spcPct val="0"/>
              </a:spcBef>
              <a:buClr>
                <a:srgbClr val="8B221F"/>
              </a:buClr>
              <a:buFont typeface="Arial" pitchFamily="34" charset="0"/>
              <a:buNone/>
            </a:pPr>
            <a:endParaRPr lang="fr-FR" sz="1950">
              <a:solidFill>
                <a:srgbClr val="2F2483"/>
              </a:solidFill>
              <a:latin typeface="Barlow" panose="00000500000000000000" pitchFamily="2" charset="0"/>
            </a:endParaRPr>
          </a:p>
          <a:p>
            <a:pPr marL="339328" indent="0" algn="just">
              <a:lnSpc>
                <a:spcPct val="120000"/>
              </a:lnSpc>
              <a:spcBef>
                <a:spcPct val="0"/>
              </a:spcBef>
              <a:buClr>
                <a:srgbClr val="8B221F"/>
              </a:buClr>
              <a:buNone/>
            </a:pPr>
            <a:r>
              <a:rPr lang="fr-FR" sz="2100" b="0" i="0">
                <a:solidFill>
                  <a:srgbClr val="2F2483"/>
                </a:solidFill>
                <a:effectLst/>
                <a:latin typeface="Barlow" panose="00000500000000000000" pitchFamily="2" charset="0"/>
                <a:sym typeface="Wingdings" panose="05000000000000000000" pitchFamily="2" charset="2"/>
              </a:rPr>
              <a:t> </a:t>
            </a:r>
            <a:r>
              <a:rPr lang="fr-FR" sz="1950">
                <a:solidFill>
                  <a:srgbClr val="2F2483"/>
                </a:solidFill>
                <a:latin typeface="Barlow" panose="00000500000000000000" pitchFamily="2" charset="0"/>
              </a:rPr>
              <a:t>Solution inédite </a:t>
            </a:r>
          </a:p>
          <a:p>
            <a:pPr marL="332185" indent="0" algn="just">
              <a:lnSpc>
                <a:spcPct val="120000"/>
              </a:lnSpc>
              <a:spcBef>
                <a:spcPct val="0"/>
              </a:spcBef>
              <a:buClr>
                <a:srgbClr val="8B221F"/>
              </a:buClr>
              <a:buFont typeface="Arial" pitchFamily="34" charset="0"/>
              <a:buNone/>
            </a:pPr>
            <a:endParaRPr lang="fr-FR" sz="1350">
              <a:solidFill>
                <a:srgbClr val="2F2483"/>
              </a:solidFill>
              <a:latin typeface="Barlow" panose="00000500000000000000" pitchFamily="2" charset="0"/>
            </a:endParaRPr>
          </a:p>
        </p:txBody>
      </p:sp>
    </p:spTree>
    <p:extLst>
      <p:ext uri="{BB962C8B-B14F-4D97-AF65-F5344CB8AC3E}">
        <p14:creationId xmlns:p14="http://schemas.microsoft.com/office/powerpoint/2010/main" val="1373188709"/>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Une image contenant capture d’écran, ligne&#10;&#10;Description générée automatiquement">
            <a:extLst>
              <a:ext uri="{FF2B5EF4-FFF2-40B4-BE49-F238E27FC236}">
                <a16:creationId xmlns:a16="http://schemas.microsoft.com/office/drawing/2014/main" id="{DA64839C-9D9C-46E2-931C-49C9D83F3A19}"/>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378" y="212"/>
            <a:ext cx="9143244" cy="5143075"/>
          </a:xfrm>
          <a:prstGeom prst="rect">
            <a:avLst/>
          </a:prstGeom>
        </p:spPr>
      </p:pic>
      <p:sp>
        <p:nvSpPr>
          <p:cNvPr id="3" name="ZoneTexte 2">
            <a:extLst>
              <a:ext uri="{FF2B5EF4-FFF2-40B4-BE49-F238E27FC236}">
                <a16:creationId xmlns:a16="http://schemas.microsoft.com/office/drawing/2014/main" id="{26D11E24-1CED-36B2-DC7D-7D31B0813975}"/>
              </a:ext>
            </a:extLst>
          </p:cNvPr>
          <p:cNvSpPr txBox="1"/>
          <p:nvPr/>
        </p:nvSpPr>
        <p:spPr>
          <a:xfrm>
            <a:off x="2545908" y="1476406"/>
            <a:ext cx="4052183" cy="1177245"/>
          </a:xfrm>
          <a:prstGeom prst="rect">
            <a:avLst/>
          </a:prstGeom>
          <a:noFill/>
        </p:spPr>
        <p:txBody>
          <a:bodyPr wrap="square" rtlCol="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fr-FR" sz="2400" b="1">
                <a:solidFill>
                  <a:srgbClr val="2F2483"/>
                </a:solidFill>
                <a:latin typeface="Barlow" panose="00000500000000000000" pitchFamily="2" charset="0"/>
              </a:rPr>
              <a:t>Merci de votre attention.</a:t>
            </a:r>
          </a:p>
          <a:p>
            <a:pPr algn="ctr"/>
            <a:endParaRPr lang="fr-FR" sz="2400" b="1">
              <a:solidFill>
                <a:srgbClr val="2F2483"/>
              </a:solidFill>
              <a:latin typeface="Barlow" panose="00000500000000000000" pitchFamily="2" charset="0"/>
            </a:endParaRPr>
          </a:p>
          <a:p>
            <a:pPr algn="ctr"/>
            <a:r>
              <a:rPr lang="fr-FR" sz="2400" b="1">
                <a:solidFill>
                  <a:srgbClr val="2F2483"/>
                </a:solidFill>
                <a:latin typeface="Barlow" panose="00000500000000000000" pitchFamily="2" charset="0"/>
              </a:rPr>
              <a:t>Questions - réponses</a:t>
            </a:r>
            <a:endParaRPr lang="en-US" sz="2400" b="1">
              <a:solidFill>
                <a:srgbClr val="2F2483"/>
              </a:solidFill>
              <a:latin typeface="Barlow" panose="00000500000000000000" pitchFamily="2" charset="0"/>
            </a:endParaRPr>
          </a:p>
        </p:txBody>
      </p:sp>
    </p:spTree>
    <p:extLst>
      <p:ext uri="{BB962C8B-B14F-4D97-AF65-F5344CB8AC3E}">
        <p14:creationId xmlns:p14="http://schemas.microsoft.com/office/powerpoint/2010/main" val="205781709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FD61EB-171E-4407-F8BA-F42302506058}"/>
              </a:ext>
            </a:extLst>
          </p:cNvPr>
          <p:cNvSpPr>
            <a:spLocks noGrp="1"/>
          </p:cNvSpPr>
          <p:nvPr>
            <p:ph type="title"/>
          </p:nvPr>
        </p:nvSpPr>
        <p:spPr>
          <a:xfrm>
            <a:off x="398242" y="360619"/>
            <a:ext cx="7886700" cy="718145"/>
          </a:xfrm>
        </p:spPr>
        <p:txBody>
          <a:bodyPr/>
          <a:lstStyle/>
          <a:p>
            <a:r>
              <a:rPr lang="fr-FR" sz="2800"/>
              <a:t>Crédit d'impôt au titre des investissements en faveur de l'industrie verte « C3IV »</a:t>
            </a:r>
          </a:p>
        </p:txBody>
      </p:sp>
      <p:sp>
        <p:nvSpPr>
          <p:cNvPr id="6" name="Espace réservé du contenu 2">
            <a:extLst>
              <a:ext uri="{FF2B5EF4-FFF2-40B4-BE49-F238E27FC236}">
                <a16:creationId xmlns:a16="http://schemas.microsoft.com/office/drawing/2014/main" id="{0C99198D-C54D-457C-A5B6-AD7DA85C7F16}"/>
              </a:ext>
            </a:extLst>
          </p:cNvPr>
          <p:cNvSpPr>
            <a:spLocks noGrp="1"/>
          </p:cNvSpPr>
          <p:nvPr>
            <p:ph idx="1"/>
          </p:nvPr>
        </p:nvSpPr>
        <p:spPr>
          <a:xfrm>
            <a:off x="398242" y="1537881"/>
            <a:ext cx="8354994" cy="2200602"/>
          </a:xfrm>
        </p:spPr>
        <p:txBody>
          <a:bodyPr/>
          <a:lstStyle/>
          <a:p>
            <a:pPr marL="360363" indent="-285750" algn="just">
              <a:lnSpc>
                <a:spcPct val="100000"/>
              </a:lnSpc>
              <a:spcAft>
                <a:spcPts val="600"/>
              </a:spcAft>
              <a:buClr>
                <a:schemeClr val="bg1"/>
              </a:buClr>
              <a:buSzPct val="60000"/>
              <a:buFont typeface="Franklin Gothic Book" panose="020B0503020102020204" pitchFamily="34" charset="0"/>
              <a:buChar char="►"/>
            </a:pPr>
            <a:r>
              <a:rPr lang="fr-FR" sz="1600" u="sng"/>
              <a:t>Investissements éligibles :</a:t>
            </a:r>
            <a:r>
              <a:rPr lang="fr-FR" sz="1600"/>
              <a:t> investissements corporels ou incorporels pour la production </a:t>
            </a:r>
            <a:r>
              <a:rPr lang="fr-FR" sz="1600" b="1">
                <a:solidFill>
                  <a:srgbClr val="00B0F0"/>
                </a:solidFill>
              </a:rPr>
              <a:t>des panneaux solaires, des éoliennes, des batteries et des pompes à chaleur</a:t>
            </a:r>
          </a:p>
          <a:p>
            <a:pPr marL="360363" indent="-285750" algn="just">
              <a:lnSpc>
                <a:spcPct val="100000"/>
              </a:lnSpc>
              <a:spcAft>
                <a:spcPts val="600"/>
              </a:spcAft>
              <a:buClr>
                <a:schemeClr val="bg1"/>
              </a:buClr>
              <a:buSzPct val="60000"/>
              <a:buFont typeface="Franklin Gothic Book" panose="020B0503020102020204" pitchFamily="34" charset="0"/>
              <a:buChar char="►"/>
            </a:pPr>
            <a:r>
              <a:rPr lang="fr-FR" sz="1600" u="sng"/>
              <a:t>Assiette :</a:t>
            </a:r>
            <a:r>
              <a:rPr lang="fr-FR" sz="1600"/>
              <a:t> montant des investissements </a:t>
            </a:r>
          </a:p>
          <a:p>
            <a:pPr marL="360363" indent="-285750" algn="just">
              <a:lnSpc>
                <a:spcPct val="100000"/>
              </a:lnSpc>
              <a:spcAft>
                <a:spcPts val="600"/>
              </a:spcAft>
              <a:buClr>
                <a:schemeClr val="bg1"/>
              </a:buClr>
              <a:buSzPct val="60000"/>
              <a:buFont typeface="Franklin Gothic Book" panose="020B0503020102020204" pitchFamily="34" charset="0"/>
              <a:buChar char="►"/>
            </a:pPr>
            <a:r>
              <a:rPr lang="fr-FR" sz="1600" u="sng"/>
              <a:t>Taux :</a:t>
            </a:r>
            <a:r>
              <a:rPr lang="fr-FR" sz="1600" b="1">
                <a:solidFill>
                  <a:srgbClr val="00B0F0"/>
                </a:solidFill>
              </a:rPr>
              <a:t> 20%, </a:t>
            </a:r>
            <a:r>
              <a:rPr lang="fr-FR" sz="1600"/>
              <a:t>porté à 25% ou 40% pour les investissements en zones AFR ou régions ultrapériphériques. Les taux de 20%, 25% et 40% seront majorés de 10 points pour les moyennes entreprises et de 20 points pour les petites entreprises</a:t>
            </a:r>
          </a:p>
          <a:p>
            <a:pPr marL="360363" indent="-285750" algn="just">
              <a:lnSpc>
                <a:spcPct val="100000"/>
              </a:lnSpc>
              <a:spcAft>
                <a:spcPts val="600"/>
              </a:spcAft>
              <a:buClr>
                <a:schemeClr val="bg1"/>
              </a:buClr>
              <a:buSzPct val="60000"/>
              <a:buFont typeface="Franklin Gothic Book" panose="020B0503020102020204" pitchFamily="34" charset="0"/>
              <a:buChar char="►"/>
            </a:pPr>
            <a:r>
              <a:rPr lang="fr-FR" sz="1600" u="sng"/>
              <a:t>Plafond :</a:t>
            </a:r>
            <a:r>
              <a:rPr lang="fr-FR" sz="1600"/>
              <a:t> 150 à 350 millions d’euros selon la zone d’investissement. Le montant total de l’aide ne peut pas excéder 100 % des coûts admissibles.</a:t>
            </a:r>
          </a:p>
        </p:txBody>
      </p:sp>
      <p:pic>
        <p:nvPicPr>
          <p:cNvPr id="5" name="Image 4">
            <a:extLst>
              <a:ext uri="{FF2B5EF4-FFF2-40B4-BE49-F238E27FC236}">
                <a16:creationId xmlns:a16="http://schemas.microsoft.com/office/drawing/2014/main" id="{25C7B6D2-9D2A-C304-68A4-80D63235ADE7}"/>
              </a:ext>
            </a:extLst>
          </p:cNvPr>
          <p:cNvPicPr>
            <a:picLocks noChangeAspect="1"/>
          </p:cNvPicPr>
          <p:nvPr/>
        </p:nvPicPr>
        <p:blipFill>
          <a:blip r:embed="rId3"/>
          <a:stretch>
            <a:fillRect/>
          </a:stretch>
        </p:blipFill>
        <p:spPr>
          <a:xfrm>
            <a:off x="8284942" y="28154"/>
            <a:ext cx="778583" cy="778583"/>
          </a:xfrm>
          <a:prstGeom prst="rect">
            <a:avLst/>
          </a:prstGeom>
        </p:spPr>
      </p:pic>
      <p:sp>
        <p:nvSpPr>
          <p:cNvPr id="7" name="Rectangle 6">
            <a:extLst>
              <a:ext uri="{FF2B5EF4-FFF2-40B4-BE49-F238E27FC236}">
                <a16:creationId xmlns:a16="http://schemas.microsoft.com/office/drawing/2014/main" id="{A59888C4-711C-4CEF-76DB-8BFE181E7FB4}"/>
              </a:ext>
            </a:extLst>
          </p:cNvPr>
          <p:cNvSpPr/>
          <p:nvPr/>
        </p:nvSpPr>
        <p:spPr>
          <a:xfrm>
            <a:off x="1426942" y="3973011"/>
            <a:ext cx="6858000" cy="50292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rgbClr val="E4002C"/>
                </a:solidFill>
                <a:latin typeface="Calibri"/>
                <a:ea typeface="+mn-ea"/>
                <a:cs typeface="+mn-cs"/>
              </a:defRPr>
            </a:lvl1pPr>
            <a:lvl2pPr marL="457200" algn="l" defTabSz="457200" rtl="0" eaLnBrk="1" latinLnBrk="0" hangingPunct="1">
              <a:defRPr sz="1800" kern="1200">
                <a:solidFill>
                  <a:srgbClr val="E4002C"/>
                </a:solidFill>
                <a:latin typeface="Calibri"/>
                <a:ea typeface="+mn-ea"/>
                <a:cs typeface="+mn-cs"/>
              </a:defRPr>
            </a:lvl2pPr>
            <a:lvl3pPr marL="914400" algn="l" defTabSz="457200" rtl="0" eaLnBrk="1" latinLnBrk="0" hangingPunct="1">
              <a:defRPr sz="1800" kern="1200">
                <a:solidFill>
                  <a:srgbClr val="E4002C"/>
                </a:solidFill>
                <a:latin typeface="Calibri"/>
                <a:ea typeface="+mn-ea"/>
                <a:cs typeface="+mn-cs"/>
              </a:defRPr>
            </a:lvl3pPr>
            <a:lvl4pPr marL="1371600" algn="l" defTabSz="457200" rtl="0" eaLnBrk="1" latinLnBrk="0" hangingPunct="1">
              <a:defRPr sz="1800" kern="1200">
                <a:solidFill>
                  <a:srgbClr val="E4002C"/>
                </a:solidFill>
                <a:latin typeface="Calibri"/>
                <a:ea typeface="+mn-ea"/>
                <a:cs typeface="+mn-cs"/>
              </a:defRPr>
            </a:lvl4pPr>
            <a:lvl5pPr marL="1828800" algn="l" defTabSz="457200" rtl="0" eaLnBrk="1" latinLnBrk="0" hangingPunct="1">
              <a:defRPr sz="1800" kern="1200">
                <a:solidFill>
                  <a:srgbClr val="E4002C"/>
                </a:solidFill>
                <a:latin typeface="Calibri"/>
                <a:ea typeface="+mn-ea"/>
                <a:cs typeface="+mn-cs"/>
              </a:defRPr>
            </a:lvl5pPr>
            <a:lvl6pPr marL="2286000" algn="l" defTabSz="457200" rtl="0" eaLnBrk="1" latinLnBrk="0" hangingPunct="1">
              <a:defRPr sz="1800" kern="1200">
                <a:solidFill>
                  <a:srgbClr val="E4002C"/>
                </a:solidFill>
                <a:latin typeface="Calibri"/>
                <a:ea typeface="+mn-ea"/>
                <a:cs typeface="+mn-cs"/>
              </a:defRPr>
            </a:lvl6pPr>
            <a:lvl7pPr marL="2743200" algn="l" defTabSz="457200" rtl="0" eaLnBrk="1" latinLnBrk="0" hangingPunct="1">
              <a:defRPr sz="1800" kern="1200">
                <a:solidFill>
                  <a:srgbClr val="E4002C"/>
                </a:solidFill>
                <a:latin typeface="Calibri"/>
                <a:ea typeface="+mn-ea"/>
                <a:cs typeface="+mn-cs"/>
              </a:defRPr>
            </a:lvl7pPr>
            <a:lvl8pPr marL="3200400" algn="l" defTabSz="457200" rtl="0" eaLnBrk="1" latinLnBrk="0" hangingPunct="1">
              <a:defRPr sz="1800" kern="1200">
                <a:solidFill>
                  <a:srgbClr val="E4002C"/>
                </a:solidFill>
                <a:latin typeface="Calibri"/>
                <a:ea typeface="+mn-ea"/>
                <a:cs typeface="+mn-cs"/>
              </a:defRPr>
            </a:lvl8pPr>
            <a:lvl9pPr marL="3657600" algn="l" defTabSz="457200" rtl="0" eaLnBrk="1" latinLnBrk="0" hangingPunct="1">
              <a:defRPr sz="1800" kern="1200">
                <a:solidFill>
                  <a:srgbClr val="E4002C"/>
                </a:solidFill>
                <a:latin typeface="Calibri"/>
                <a:ea typeface="+mn-ea"/>
                <a:cs typeface="+mn-cs"/>
              </a:defRPr>
            </a:lvl9pPr>
          </a:lstStyle>
          <a:p>
            <a:pPr marL="450850" marR="0" lvl="0" indent="0" algn="just" defTabSz="457200" rtl="0" eaLnBrk="1" fontAlgn="auto" latinLnBrk="0" hangingPunct="1">
              <a:lnSpc>
                <a:spcPct val="100000"/>
              </a:lnSpc>
              <a:spcBef>
                <a:spcPct val="0"/>
              </a:spcBef>
              <a:spcAft>
                <a:spcPts val="600"/>
              </a:spcAft>
              <a:buClr>
                <a:srgbClr val="E4002C"/>
              </a:buClr>
              <a:buSzPct val="60000"/>
              <a:buFontTx/>
              <a:buNone/>
              <a:tabLst>
                <a:tab pos="450850" algn="l"/>
              </a:tabLst>
              <a:defRPr/>
            </a:pPr>
            <a:r>
              <a:rPr kumimoji="0" lang="fr-FR" sz="1400" b="0" i="0" u="none" strike="noStrike" kern="1200" cap="none" spc="0" normalizeH="0" baseline="0" noProof="0">
                <a:ln>
                  <a:noFill/>
                </a:ln>
                <a:solidFill>
                  <a:srgbClr val="2F2483"/>
                </a:solidFill>
                <a:effectLst/>
                <a:uLnTx/>
                <a:uFillTx/>
                <a:latin typeface="Calibri"/>
                <a:ea typeface="+mn-ea"/>
                <a:cs typeface="+mn-cs"/>
              </a:rPr>
              <a:t>Le C3IV  sera réparti sur la durée plan d’investissement en fonction des dépenses annuelles. Il sera imputable sur l‘IS et l’excédent immédiatement remboursable.</a:t>
            </a:r>
          </a:p>
        </p:txBody>
      </p:sp>
      <p:pic>
        <p:nvPicPr>
          <p:cNvPr id="8" name="Image 7">
            <a:extLst>
              <a:ext uri="{FF2B5EF4-FFF2-40B4-BE49-F238E27FC236}">
                <a16:creationId xmlns:a16="http://schemas.microsoft.com/office/drawing/2014/main" id="{3A2CAF58-F544-2AEA-6BB1-748038675B47}"/>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1369358" y="3881780"/>
            <a:ext cx="691914" cy="691914"/>
          </a:xfrm>
          <a:prstGeom prst="rect">
            <a:avLst/>
          </a:prstGeom>
        </p:spPr>
      </p:pic>
      <p:sp>
        <p:nvSpPr>
          <p:cNvPr id="12" name="Espace réservé du numéro de diapositive 11">
            <a:extLst>
              <a:ext uri="{FF2B5EF4-FFF2-40B4-BE49-F238E27FC236}">
                <a16:creationId xmlns:a16="http://schemas.microsoft.com/office/drawing/2014/main" id="{B036FD22-7B1F-3153-8A3A-5D116046D417}"/>
              </a:ext>
            </a:extLst>
          </p:cNvPr>
          <p:cNvSpPr>
            <a:spLocks noGrp="1"/>
          </p:cNvSpPr>
          <p:nvPr>
            <p:ph type="sldNum" sz="quarter" idx="4"/>
          </p:nvPr>
        </p:nvSpPr>
        <p:spPr/>
        <p:txBody>
          <a:bodyPr/>
          <a:lstStyle/>
          <a:p>
            <a:pPr marL="0" marR="0" lvl="0" indent="0" algn="l" defTabSz="457200" rtl="0" eaLnBrk="1" fontAlgn="auto" latinLnBrk="0" hangingPunct="1">
              <a:lnSpc>
                <a:spcPct val="100000"/>
              </a:lnSpc>
              <a:spcBef>
                <a:spcPct val="0"/>
              </a:spcBef>
              <a:spcAft>
                <a:spcPct val="0"/>
              </a:spcAft>
              <a:buClrTx/>
              <a:buSzTx/>
              <a:buFontTx/>
              <a:buNone/>
              <a:defRPr/>
            </a:pPr>
            <a:fld id="{BDE2D64B-104A-0D49-AC01-3995F14CC673}" type="slidenum">
              <a:rPr kumimoji="0" lang="fr-FR" sz="800" b="0" i="0" u="none" strike="noStrike" kern="1200" cap="none" spc="0" normalizeH="0" baseline="0" noProof="0" smtClean="0">
                <a:ln>
                  <a:noFill/>
                </a:ln>
                <a:solidFill>
                  <a:srgbClr val="2F2483"/>
                </a:solidFill>
                <a:effectLst/>
                <a:uLnTx/>
                <a:uFillTx/>
                <a:latin typeface="Barlow Condensed Medium" pitchFamily="2" charset="77"/>
                <a:ea typeface="+mn-ea"/>
                <a:cs typeface="+mn-cs"/>
              </a:rPr>
              <a:pPr marL="0" marR="0" lvl="0" indent="0" algn="l" defTabSz="457200" rtl="0" eaLnBrk="1" fontAlgn="auto" latinLnBrk="0" hangingPunct="1">
                <a:lnSpc>
                  <a:spcPct val="100000"/>
                </a:lnSpc>
                <a:spcBef>
                  <a:spcPct val="0"/>
                </a:spcBef>
                <a:spcAft>
                  <a:spcPct val="0"/>
                </a:spcAft>
                <a:buClrTx/>
                <a:buSzTx/>
                <a:buFontTx/>
                <a:buNone/>
                <a:defRPr/>
              </a:pPr>
              <a:t>7</a:t>
            </a:fld>
            <a:endParaRPr kumimoji="0" lang="fr-FR" sz="800" b="0" i="0" u="none" strike="noStrike" kern="1200" cap="none" spc="0" normalizeH="0" baseline="0" noProof="0">
              <a:ln>
                <a:noFill/>
              </a:ln>
              <a:solidFill>
                <a:srgbClr val="2F2483"/>
              </a:solidFill>
              <a:effectLst/>
              <a:uLnTx/>
              <a:uFillTx/>
              <a:latin typeface="Barlow Condensed Medium" pitchFamily="2" charset="77"/>
              <a:ea typeface="+mn-ea"/>
              <a:cs typeface="+mn-cs"/>
            </a:endParaRPr>
          </a:p>
        </p:txBody>
      </p:sp>
    </p:spTree>
    <p:extLst>
      <p:ext uri="{BB962C8B-B14F-4D97-AF65-F5344CB8AC3E}">
        <p14:creationId xmlns:p14="http://schemas.microsoft.com/office/powerpoint/2010/main" val="210939093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FD61EB-171E-4407-F8BA-F42302506058}"/>
              </a:ext>
            </a:extLst>
          </p:cNvPr>
          <p:cNvSpPr>
            <a:spLocks noGrp="1"/>
          </p:cNvSpPr>
          <p:nvPr>
            <p:ph type="title"/>
          </p:nvPr>
        </p:nvSpPr>
        <p:spPr>
          <a:xfrm>
            <a:off x="398242" y="360619"/>
            <a:ext cx="7886700" cy="718145"/>
          </a:xfrm>
        </p:spPr>
        <p:txBody>
          <a:bodyPr/>
          <a:lstStyle/>
          <a:p>
            <a:r>
              <a:rPr lang="fr-FR" sz="2800"/>
              <a:t>Crédit d'impôt au titre des investissements en faveur de l'industrie verte « C3IV »</a:t>
            </a:r>
          </a:p>
        </p:txBody>
      </p:sp>
      <p:sp>
        <p:nvSpPr>
          <p:cNvPr id="3" name="Espace réservé du contenu 2">
            <a:extLst>
              <a:ext uri="{FF2B5EF4-FFF2-40B4-BE49-F238E27FC236}">
                <a16:creationId xmlns:a16="http://schemas.microsoft.com/office/drawing/2014/main" id="{CFAB3F6F-16BF-84B1-3443-20DC53C12B81}"/>
              </a:ext>
            </a:extLst>
          </p:cNvPr>
          <p:cNvSpPr txBox="1"/>
          <p:nvPr/>
        </p:nvSpPr>
        <p:spPr>
          <a:xfrm>
            <a:off x="561970" y="1446063"/>
            <a:ext cx="8354994" cy="3257302"/>
          </a:xfrm>
          <a:prstGeom prst="rect">
            <a:avLst/>
          </a:prstGeom>
        </p:spPr>
        <p:txBody>
          <a:bodyPr vert="horz" wrap="square" lIns="0" tIns="0" rIns="0" bIns="0" rtlCol="0">
            <a:spAutoFit/>
          </a:bodyPr>
          <a:lstStyle>
            <a:defPPr>
              <a:defRPr lang="en-US"/>
            </a:defPPr>
            <a:lvl1pPr marL="0" indent="0" algn="l" defTabSz="685800" rtl="0" eaLnBrk="1" latinLnBrk="0" hangingPunct="1">
              <a:lnSpc>
                <a:spcPts val="2000"/>
              </a:lnSpc>
              <a:spcBef>
                <a:spcPct val="0"/>
              </a:spcBef>
              <a:spcAft>
                <a:spcPts val="1200"/>
              </a:spcAft>
              <a:buFont typeface="Arial" pitchFamily="34" charset="0"/>
              <a:buNone/>
              <a:defRPr sz="2000" b="0" i="0" kern="1200">
                <a:solidFill>
                  <a:schemeClr val="tx1"/>
                </a:solidFill>
                <a:latin typeface="Franklin Gothic Book" panose="020B0503020102020204" pitchFamily="34" charset="0"/>
                <a:ea typeface="+mn-ea"/>
                <a:cs typeface="+mn-cs"/>
              </a:defRPr>
            </a:lvl1pPr>
            <a:lvl2pPr marL="514350" indent="-171450" algn="l" defTabSz="685800" rtl="0" eaLnBrk="1" latinLnBrk="0" hangingPunct="1">
              <a:lnSpc>
                <a:spcPct val="90000"/>
              </a:lnSpc>
              <a:spcBef>
                <a:spcPts val="375"/>
              </a:spcBef>
              <a:buFont typeface="Arial" pitchFamily="34" charset="0"/>
              <a:buChar char="•"/>
              <a:defRPr sz="1800" b="0" i="0" kern="1200">
                <a:solidFill>
                  <a:schemeClr val="tx1"/>
                </a:solidFill>
                <a:latin typeface="Barlow Condensed Medium" pitchFamily="2" charset="77"/>
                <a:ea typeface="+mn-ea"/>
                <a:cs typeface="+mn-cs"/>
              </a:defRPr>
            </a:lvl2pPr>
            <a:lvl3pPr marL="857250" indent="-171450" algn="l" defTabSz="685800" rtl="0" eaLnBrk="1" latinLnBrk="0" hangingPunct="1">
              <a:lnSpc>
                <a:spcPct val="90000"/>
              </a:lnSpc>
              <a:spcBef>
                <a:spcPts val="375"/>
              </a:spcBef>
              <a:buFont typeface="Arial" pitchFamily="34" charset="0"/>
              <a:buChar char="•"/>
              <a:defRPr sz="1500" b="0" i="0" kern="1200">
                <a:solidFill>
                  <a:schemeClr val="tx1"/>
                </a:solidFill>
                <a:latin typeface="Barlow Condensed Medium" pitchFamily="2" charset="77"/>
                <a:ea typeface="+mn-ea"/>
                <a:cs typeface="+mn-cs"/>
              </a:defRPr>
            </a:lvl3pPr>
            <a:lvl4pPr marL="1200150" indent="-171450" algn="l" defTabSz="685800" rtl="0" eaLnBrk="1" latinLnBrk="0" hangingPunct="1">
              <a:lnSpc>
                <a:spcPct val="90000"/>
              </a:lnSpc>
              <a:spcBef>
                <a:spcPts val="375"/>
              </a:spcBef>
              <a:buFont typeface="Arial" pitchFamily="34" charset="0"/>
              <a:buChar char="•"/>
              <a:defRPr sz="1350" b="0" i="0" kern="1200">
                <a:solidFill>
                  <a:schemeClr val="tx1"/>
                </a:solidFill>
                <a:latin typeface="Barlow Condensed Medium" pitchFamily="2" charset="77"/>
                <a:ea typeface="+mn-ea"/>
                <a:cs typeface="+mn-cs"/>
              </a:defRPr>
            </a:lvl4pPr>
            <a:lvl5pPr marL="1543050" indent="-171450" algn="l" defTabSz="685800" rtl="0" eaLnBrk="1" latinLnBrk="0" hangingPunct="1">
              <a:lnSpc>
                <a:spcPct val="90000"/>
              </a:lnSpc>
              <a:spcBef>
                <a:spcPts val="375"/>
              </a:spcBef>
              <a:buFont typeface="Arial" pitchFamily="34" charset="0"/>
              <a:buChar char="•"/>
              <a:defRPr sz="1350" b="0" i="0" kern="1200">
                <a:solidFill>
                  <a:schemeClr val="tx1"/>
                </a:solidFill>
                <a:latin typeface="Barlow Condensed Medium" pitchFamily="2" charset="77"/>
                <a:ea typeface="+mn-ea"/>
                <a:cs typeface="+mn-cs"/>
              </a:defRPr>
            </a:lvl5pPr>
            <a:lvl6pPr marL="18859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9pPr>
          </a:lstStyle>
          <a:p>
            <a:pPr marL="444500" marR="0" lvl="0" indent="-285750" algn="just" defTabSz="685800" rtl="0" eaLnBrk="1" fontAlgn="auto" latinLnBrk="0" hangingPunct="1">
              <a:lnSpc>
                <a:spcPct val="100000"/>
              </a:lnSpc>
              <a:spcBef>
                <a:spcPct val="0"/>
              </a:spcBef>
              <a:spcAft>
                <a:spcPts val="600"/>
              </a:spcAft>
              <a:buClr>
                <a:srgbClr val="E4002C"/>
              </a:buClr>
              <a:buSzPct val="60000"/>
              <a:buFont typeface="Franklin Gothic Book" panose="020B0503020102020204" pitchFamily="34" charset="0"/>
              <a:buChar char="►"/>
              <a:defRPr/>
            </a:pPr>
            <a:r>
              <a:rPr kumimoji="0" lang="fr-FR" sz="1600" b="0" i="0" u="sng" strike="noStrike" kern="1200" cap="none" spc="0" normalizeH="0" baseline="0" noProof="0">
                <a:ln>
                  <a:noFill/>
                </a:ln>
                <a:solidFill>
                  <a:srgbClr val="2F2483"/>
                </a:solidFill>
                <a:effectLst/>
                <a:uLnTx/>
                <a:uFillTx/>
                <a:latin typeface="Franklin Gothic Book" panose="020B0503020102020204" pitchFamily="34" charset="0"/>
                <a:ea typeface="+mn-ea"/>
                <a:cs typeface="+mn-cs"/>
              </a:rPr>
              <a:t>Conditions  d’éligibilité :</a:t>
            </a:r>
          </a:p>
          <a:p>
            <a:pPr marL="804863" marR="0" lvl="1" indent="-285750" algn="just" defTabSz="685800" rtl="0" eaLnBrk="1" fontAlgn="auto" latinLnBrk="0" hangingPunct="1">
              <a:lnSpc>
                <a:spcPct val="100000"/>
              </a:lnSpc>
              <a:spcBef>
                <a:spcPct val="0"/>
              </a:spcBef>
              <a:spcAft>
                <a:spcPts val="600"/>
              </a:spcAft>
              <a:buClr>
                <a:srgbClr val="00B0F0"/>
              </a:buClr>
              <a:buSzTx/>
              <a:buFont typeface="Franklin Gothic Book" panose="020B0503020102020204" pitchFamily="34" charset="0"/>
              <a:buChar char="&gt;"/>
              <a:defRPr/>
            </a:pPr>
            <a:r>
              <a:rPr kumimoji="0" lang="fr-FR" sz="1600" b="0" i="0" u="none" strike="noStrike" kern="1200" cap="none" spc="0" normalizeH="0" baseline="0" noProof="0">
                <a:ln>
                  <a:noFill/>
                </a:ln>
                <a:solidFill>
                  <a:srgbClr val="2F2483"/>
                </a:solidFill>
                <a:effectLst/>
                <a:uLnTx/>
                <a:uFillTx/>
                <a:latin typeface="Franklin Gothic Book" panose="020B0503020102020204" pitchFamily="34" charset="0"/>
                <a:ea typeface="+mn-ea"/>
                <a:cs typeface="+mn-cs"/>
              </a:rPr>
              <a:t>Pas de délocalisation dans les deux ans précédents et dans les cinq ans suivant la mise en  service de l’investissement </a:t>
            </a:r>
          </a:p>
          <a:p>
            <a:pPr marL="804863" marR="0" lvl="1" indent="-285750" algn="just" defTabSz="685800" rtl="0" eaLnBrk="1" fontAlgn="auto" latinLnBrk="0" hangingPunct="1">
              <a:lnSpc>
                <a:spcPct val="100000"/>
              </a:lnSpc>
              <a:spcBef>
                <a:spcPct val="0"/>
              </a:spcBef>
              <a:spcAft>
                <a:spcPts val="600"/>
              </a:spcAft>
              <a:buClr>
                <a:srgbClr val="00B0F0"/>
              </a:buClr>
              <a:buSzTx/>
              <a:buFont typeface="Franklin Gothic Book" panose="020B0503020102020204" pitchFamily="34" charset="0"/>
              <a:buChar char="&gt;"/>
              <a:defRPr/>
            </a:pPr>
            <a:r>
              <a:rPr kumimoji="0" lang="fr-FR" sz="1600" b="0" i="0" u="none" strike="noStrike" kern="1200" cap="none" spc="0" normalizeH="0" baseline="0" noProof="0">
                <a:ln>
                  <a:noFill/>
                </a:ln>
                <a:solidFill>
                  <a:srgbClr val="2F2483"/>
                </a:solidFill>
                <a:effectLst/>
                <a:uLnTx/>
                <a:uFillTx/>
                <a:latin typeface="Franklin Gothic Book" panose="020B0503020102020204" pitchFamily="34" charset="0"/>
                <a:ea typeface="+mn-ea"/>
                <a:cs typeface="+mn-cs"/>
              </a:rPr>
              <a:t>Exploitation des investissements pendant au moins 5 ans ou 3 ans pour les PME en France</a:t>
            </a:r>
          </a:p>
          <a:p>
            <a:pPr marL="461963" marR="0" lvl="1" indent="-285750" algn="just" defTabSz="685800" rtl="0" eaLnBrk="1" fontAlgn="auto" latinLnBrk="0" hangingPunct="1">
              <a:lnSpc>
                <a:spcPct val="100000"/>
              </a:lnSpc>
              <a:spcBef>
                <a:spcPct val="0"/>
              </a:spcBef>
              <a:spcAft>
                <a:spcPts val="600"/>
              </a:spcAft>
              <a:buClr>
                <a:srgbClr val="E4002C"/>
              </a:buClr>
              <a:buSzPct val="60000"/>
              <a:buFont typeface="Franklin Gothic Book" panose="020B0503020102020204" pitchFamily="34" charset="0"/>
              <a:buChar char="►"/>
              <a:defRPr/>
            </a:pPr>
            <a:r>
              <a:rPr kumimoji="0" lang="fr-FR" sz="1600" b="0" i="0" u="sng" strike="noStrike" kern="1200" cap="none" spc="0" normalizeH="0" baseline="0" noProof="0">
                <a:ln>
                  <a:noFill/>
                </a:ln>
                <a:solidFill>
                  <a:srgbClr val="2F2483"/>
                </a:solidFill>
                <a:effectLst/>
                <a:uLnTx/>
                <a:uFillTx/>
                <a:latin typeface="Franklin Gothic Book" panose="020B0503020102020204" pitchFamily="34" charset="0"/>
                <a:ea typeface="+mn-ea"/>
                <a:cs typeface="+mn-cs"/>
              </a:rPr>
              <a:t>Modalités pratiques :</a:t>
            </a:r>
          </a:p>
          <a:p>
            <a:pPr marL="804863" marR="0" lvl="1" indent="-285750" algn="just" defTabSz="685800" rtl="0" eaLnBrk="1" fontAlgn="auto" latinLnBrk="0" hangingPunct="1">
              <a:lnSpc>
                <a:spcPct val="100000"/>
              </a:lnSpc>
              <a:spcBef>
                <a:spcPct val="0"/>
              </a:spcBef>
              <a:spcAft>
                <a:spcPts val="600"/>
              </a:spcAft>
              <a:buClr>
                <a:srgbClr val="00B0F0"/>
              </a:buClr>
              <a:buSzTx/>
              <a:buFont typeface="Franklin Gothic Book" panose="020B0503020102020204" pitchFamily="34" charset="0"/>
              <a:buChar char="&gt;"/>
              <a:defRPr/>
            </a:pPr>
            <a:r>
              <a:rPr kumimoji="0" lang="fr-FR" sz="1600" b="0" i="0" u="none" strike="noStrike" kern="1200" cap="none" spc="0" normalizeH="0" baseline="0" noProof="0">
                <a:ln>
                  <a:noFill/>
                </a:ln>
                <a:solidFill>
                  <a:srgbClr val="2F2483"/>
                </a:solidFill>
                <a:effectLst/>
                <a:uLnTx/>
                <a:uFillTx/>
                <a:latin typeface="Franklin Gothic Book" panose="020B0503020102020204" pitchFamily="34" charset="0"/>
                <a:ea typeface="+mn-ea"/>
                <a:cs typeface="+mn-cs"/>
              </a:rPr>
              <a:t>C3IV soumis à agrément de la DGFIP après avis de l’ADEME. Réponse dans les trois mois </a:t>
            </a:r>
          </a:p>
          <a:p>
            <a:pPr marL="804863" marR="0" lvl="1" indent="-285750" algn="just" defTabSz="685800" rtl="0" eaLnBrk="1" fontAlgn="auto" latinLnBrk="0" hangingPunct="1">
              <a:lnSpc>
                <a:spcPct val="100000"/>
              </a:lnSpc>
              <a:spcBef>
                <a:spcPct val="0"/>
              </a:spcBef>
              <a:spcAft>
                <a:spcPts val="600"/>
              </a:spcAft>
              <a:buClr>
                <a:srgbClr val="00B0F0"/>
              </a:buClr>
              <a:buSzTx/>
              <a:buFont typeface="Franklin Gothic Book" panose="020B0503020102020204" pitchFamily="34" charset="0"/>
              <a:buChar char="&gt;"/>
              <a:defRPr/>
            </a:pPr>
            <a:r>
              <a:rPr kumimoji="0" lang="fr-FR" sz="1600" b="0" i="0" u="none" strike="noStrike" kern="1200" cap="none" spc="0" normalizeH="0" baseline="0" noProof="0">
                <a:ln>
                  <a:noFill/>
                </a:ln>
                <a:solidFill>
                  <a:srgbClr val="2F2483"/>
                </a:solidFill>
                <a:effectLst/>
                <a:uLnTx/>
                <a:uFillTx/>
                <a:latin typeface="Franklin Gothic Book" panose="020B0503020102020204" pitchFamily="34" charset="0"/>
                <a:ea typeface="+mn-ea"/>
                <a:cs typeface="+mn-cs"/>
              </a:rPr>
              <a:t>Les demandes d’agrément peuvent être d’ores et déjà déposées</a:t>
            </a:r>
            <a:endParaRPr kumimoji="0" lang="fr-FR" sz="1600" b="1" i="0" u="none" strike="noStrike" kern="1200" cap="none" spc="0" normalizeH="0" baseline="0" noProof="0">
              <a:ln>
                <a:noFill/>
              </a:ln>
              <a:solidFill>
                <a:srgbClr val="00B0F0"/>
              </a:solidFill>
              <a:effectLst/>
              <a:uLnTx/>
              <a:uFillTx/>
              <a:latin typeface="Franklin Gothic Book" panose="020B0503020102020204" pitchFamily="34" charset="0"/>
              <a:ea typeface="+mn-ea"/>
              <a:cs typeface="+mn-cs"/>
            </a:endParaRPr>
          </a:p>
          <a:p>
            <a:pPr marL="804863" marR="0" lvl="1" indent="-285750" algn="just" defTabSz="685800" rtl="0" eaLnBrk="1" fontAlgn="auto" latinLnBrk="0" hangingPunct="1">
              <a:lnSpc>
                <a:spcPct val="100000"/>
              </a:lnSpc>
              <a:spcBef>
                <a:spcPct val="0"/>
              </a:spcBef>
              <a:spcAft>
                <a:spcPts val="600"/>
              </a:spcAft>
              <a:buClr>
                <a:srgbClr val="00B0F0"/>
              </a:buClr>
              <a:buSzTx/>
              <a:buFont typeface="Franklin Gothic Book" panose="020B0503020102020204" pitchFamily="34" charset="0"/>
              <a:buChar char="&gt;"/>
              <a:defRPr/>
            </a:pPr>
            <a:r>
              <a:rPr kumimoji="0" lang="fr-FR" sz="1600" b="0" i="0" u="none" strike="noStrike" kern="1200" cap="none" spc="0" normalizeH="0" baseline="0" noProof="0">
                <a:ln>
                  <a:noFill/>
                </a:ln>
                <a:solidFill>
                  <a:srgbClr val="2F2483"/>
                </a:solidFill>
                <a:effectLst/>
                <a:uLnTx/>
                <a:uFillTx/>
                <a:latin typeface="Franklin Gothic Book" panose="020B0503020102020204" pitchFamily="34" charset="0"/>
                <a:ea typeface="+mn-ea"/>
                <a:cs typeface="+mn-cs"/>
              </a:rPr>
              <a:t>C3IV accordé au titre de projets agréés </a:t>
            </a:r>
            <a:r>
              <a:rPr kumimoji="0" lang="fr-FR" sz="1600" b="1" i="0" u="none" strike="noStrike" kern="1200" cap="none" spc="0" normalizeH="0" baseline="0" noProof="0">
                <a:ln>
                  <a:noFill/>
                </a:ln>
                <a:solidFill>
                  <a:srgbClr val="00B0F0"/>
                </a:solidFill>
                <a:effectLst/>
                <a:uLnTx/>
                <a:uFillTx/>
                <a:latin typeface="Franklin Gothic Book" panose="020B0503020102020204" pitchFamily="34" charset="0"/>
                <a:ea typeface="+mn-ea"/>
                <a:cs typeface="+mn-cs"/>
              </a:rPr>
              <a:t>jusqu’au 31 décembre 2025</a:t>
            </a:r>
            <a:r>
              <a:rPr kumimoji="0" lang="fr-FR" sz="1600" b="0" i="0" u="none" strike="noStrike" kern="1200" cap="none" spc="0" normalizeH="0" baseline="0" noProof="0">
                <a:ln>
                  <a:noFill/>
                </a:ln>
                <a:solidFill>
                  <a:srgbClr val="2F2483"/>
                </a:solidFill>
                <a:effectLst/>
                <a:uLnTx/>
                <a:uFillTx/>
                <a:latin typeface="Franklin Gothic Book" panose="020B0503020102020204" pitchFamily="34" charset="0"/>
                <a:ea typeface="+mn-ea"/>
                <a:cs typeface="+mn-cs"/>
              </a:rPr>
              <a:t> </a:t>
            </a:r>
          </a:p>
          <a:p>
            <a:pPr marL="0" marR="0" lvl="0" indent="0" algn="just" defTabSz="685800" rtl="0" eaLnBrk="1" fontAlgn="auto" latinLnBrk="0" hangingPunct="1">
              <a:lnSpc>
                <a:spcPts val="2000"/>
              </a:lnSpc>
              <a:spcBef>
                <a:spcPct val="0"/>
              </a:spcBef>
              <a:spcAft>
                <a:spcPts val="1200"/>
              </a:spcAft>
              <a:buClr>
                <a:srgbClr val="E4002C"/>
              </a:buClr>
              <a:buSzPct val="60000"/>
              <a:buFont typeface="Arial" pitchFamily="34" charset="0"/>
              <a:buNone/>
              <a:defRPr/>
            </a:pPr>
            <a:endParaRPr kumimoji="0" lang="fr-FR" sz="1800" b="0" i="0" u="none" strike="noStrike" kern="1200" cap="none" spc="0" normalizeH="0" baseline="0" noProof="0">
              <a:ln>
                <a:noFill/>
              </a:ln>
              <a:solidFill>
                <a:srgbClr val="2F2483"/>
              </a:solidFill>
              <a:effectLst/>
              <a:highlight>
                <a:srgbClr val="FFFF00"/>
              </a:highlight>
              <a:uLnTx/>
              <a:uFillTx/>
              <a:latin typeface="Franklin Gothic Book" panose="020B0503020102020204" pitchFamily="34" charset="0"/>
              <a:ea typeface="+mn-ea"/>
              <a:cs typeface="+mn-cs"/>
            </a:endParaRPr>
          </a:p>
        </p:txBody>
      </p:sp>
      <p:sp>
        <p:nvSpPr>
          <p:cNvPr id="12" name="Espace réservé du numéro de diapositive 11">
            <a:extLst>
              <a:ext uri="{FF2B5EF4-FFF2-40B4-BE49-F238E27FC236}">
                <a16:creationId xmlns:a16="http://schemas.microsoft.com/office/drawing/2014/main" id="{7A6B5DA5-B4C9-7AE7-720E-E9AF7201EFE8}"/>
              </a:ext>
            </a:extLst>
          </p:cNvPr>
          <p:cNvSpPr>
            <a:spLocks noGrp="1"/>
          </p:cNvSpPr>
          <p:nvPr>
            <p:ph type="sldNum" sz="quarter" idx="4"/>
          </p:nvPr>
        </p:nvSpPr>
        <p:spPr/>
        <p:txBody>
          <a:bodyPr/>
          <a:lstStyle/>
          <a:p>
            <a:pPr marL="0" marR="0" lvl="0" indent="0" algn="l" defTabSz="457200" rtl="0" eaLnBrk="1" fontAlgn="auto" latinLnBrk="0" hangingPunct="1">
              <a:lnSpc>
                <a:spcPct val="100000"/>
              </a:lnSpc>
              <a:spcBef>
                <a:spcPct val="0"/>
              </a:spcBef>
              <a:spcAft>
                <a:spcPct val="0"/>
              </a:spcAft>
              <a:buClrTx/>
              <a:buSzTx/>
              <a:buFontTx/>
              <a:buNone/>
              <a:defRPr/>
            </a:pPr>
            <a:fld id="{BDE2D64B-104A-0D49-AC01-3995F14CC673}" type="slidenum">
              <a:rPr kumimoji="0" lang="fr-FR" sz="800" b="0" i="0" u="none" strike="noStrike" kern="1200" cap="none" spc="0" normalizeH="0" baseline="0" noProof="0" smtClean="0">
                <a:ln>
                  <a:noFill/>
                </a:ln>
                <a:solidFill>
                  <a:srgbClr val="2F2483"/>
                </a:solidFill>
                <a:effectLst/>
                <a:uLnTx/>
                <a:uFillTx/>
                <a:latin typeface="Barlow Condensed Medium" pitchFamily="2" charset="77"/>
                <a:ea typeface="+mn-ea"/>
                <a:cs typeface="+mn-cs"/>
              </a:rPr>
              <a:pPr marL="0" marR="0" lvl="0" indent="0" algn="l" defTabSz="457200" rtl="0" eaLnBrk="1" fontAlgn="auto" latinLnBrk="0" hangingPunct="1">
                <a:lnSpc>
                  <a:spcPct val="100000"/>
                </a:lnSpc>
                <a:spcBef>
                  <a:spcPct val="0"/>
                </a:spcBef>
                <a:spcAft>
                  <a:spcPct val="0"/>
                </a:spcAft>
                <a:buClrTx/>
                <a:buSzTx/>
                <a:buFontTx/>
                <a:buNone/>
                <a:defRPr/>
              </a:pPr>
              <a:t>8</a:t>
            </a:fld>
            <a:endParaRPr kumimoji="0" lang="fr-FR" sz="800" b="0" i="0" u="none" strike="noStrike" kern="1200" cap="none" spc="0" normalizeH="0" baseline="0" noProof="0">
              <a:ln>
                <a:noFill/>
              </a:ln>
              <a:solidFill>
                <a:srgbClr val="2F2483"/>
              </a:solidFill>
              <a:effectLst/>
              <a:uLnTx/>
              <a:uFillTx/>
              <a:latin typeface="Barlow Condensed Medium" pitchFamily="2" charset="77"/>
              <a:ea typeface="+mn-ea"/>
              <a:cs typeface="+mn-cs"/>
            </a:endParaRPr>
          </a:p>
        </p:txBody>
      </p:sp>
      <p:pic>
        <p:nvPicPr>
          <p:cNvPr id="13" name="Image 12">
            <a:extLst>
              <a:ext uri="{FF2B5EF4-FFF2-40B4-BE49-F238E27FC236}">
                <a16:creationId xmlns:a16="http://schemas.microsoft.com/office/drawing/2014/main" id="{12DAA2FD-CED5-930C-B839-A5BA1D26FDC7}"/>
              </a:ext>
            </a:extLst>
          </p:cNvPr>
          <p:cNvPicPr>
            <a:picLocks noChangeAspect="1"/>
          </p:cNvPicPr>
          <p:nvPr/>
        </p:nvPicPr>
        <p:blipFill>
          <a:blip r:embed="rId3"/>
          <a:stretch>
            <a:fillRect/>
          </a:stretch>
        </p:blipFill>
        <p:spPr>
          <a:xfrm>
            <a:off x="8284942" y="28154"/>
            <a:ext cx="778583" cy="778583"/>
          </a:xfrm>
          <a:prstGeom prst="rect">
            <a:avLst/>
          </a:prstGeom>
        </p:spPr>
      </p:pic>
    </p:spTree>
    <p:extLst>
      <p:ext uri="{BB962C8B-B14F-4D97-AF65-F5344CB8AC3E}">
        <p14:creationId xmlns:p14="http://schemas.microsoft.com/office/powerpoint/2010/main" val="272858210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836BEB-EF01-4BE9-99FD-A9CEC8646FDE}"/>
              </a:ext>
            </a:extLst>
          </p:cNvPr>
          <p:cNvSpPr>
            <a:spLocks noGrp="1"/>
          </p:cNvSpPr>
          <p:nvPr>
            <p:ph type="title"/>
          </p:nvPr>
        </p:nvSpPr>
        <p:spPr>
          <a:xfrm>
            <a:off x="398241" y="190072"/>
            <a:ext cx="7770400" cy="718145"/>
          </a:xfrm>
        </p:spPr>
        <p:txBody>
          <a:bodyPr/>
          <a:lstStyle/>
          <a:p>
            <a:r>
              <a:rPr lang="fr-FR" sz="2800"/>
              <a:t>Nouveau calendrier pour la facturation </a:t>
            </a:r>
            <a:br>
              <a:rPr lang="fr-FR" sz="2800"/>
            </a:br>
            <a:r>
              <a:rPr lang="fr-FR" sz="2800"/>
              <a:t>électronique</a:t>
            </a:r>
          </a:p>
        </p:txBody>
      </p:sp>
      <p:sp>
        <p:nvSpPr>
          <p:cNvPr id="5" name="Espace réservé du numéro de diapositive 4">
            <a:extLst>
              <a:ext uri="{FF2B5EF4-FFF2-40B4-BE49-F238E27FC236}">
                <a16:creationId xmlns:a16="http://schemas.microsoft.com/office/drawing/2014/main" id="{FF35CE3B-96BC-4F7F-B0DA-7D0F18C4AF9A}"/>
              </a:ext>
            </a:extLst>
          </p:cNvPr>
          <p:cNvSpPr>
            <a:spLocks noGrp="1"/>
          </p:cNvSpPr>
          <p:nvPr>
            <p:ph type="sldNum" sz="quarter" idx="4"/>
          </p:nvPr>
        </p:nvSpPr>
        <p:spPr/>
        <p:txBody>
          <a:bodyPr/>
          <a:lstStyle/>
          <a:p>
            <a:fld id="{BDE2D64B-104A-0D49-AC01-3995F14CC673}" type="slidenum">
              <a:rPr lang="fr-FR" smtClean="0"/>
              <a:t>9</a:t>
            </a:fld>
            <a:endParaRPr lang="fr-FR"/>
          </a:p>
        </p:txBody>
      </p:sp>
      <p:cxnSp>
        <p:nvCxnSpPr>
          <p:cNvPr id="20" name="Connecteur droit 19">
            <a:extLst>
              <a:ext uri="{FF2B5EF4-FFF2-40B4-BE49-F238E27FC236}">
                <a16:creationId xmlns:a16="http://schemas.microsoft.com/office/drawing/2014/main" id="{C58D4B2A-0B89-3498-2B06-C85074B4D4BB}"/>
              </a:ext>
            </a:extLst>
          </p:cNvPr>
          <p:cNvCxnSpPr/>
          <p:nvPr/>
        </p:nvCxnSpPr>
        <p:spPr>
          <a:xfrm flipH="1">
            <a:off x="3901771" y="1133817"/>
            <a:ext cx="0" cy="287586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ZoneTexte 20">
            <a:extLst>
              <a:ext uri="{FF2B5EF4-FFF2-40B4-BE49-F238E27FC236}">
                <a16:creationId xmlns:a16="http://schemas.microsoft.com/office/drawing/2014/main" id="{18BA7682-0E06-222D-CFC5-3A2FBF346A89}"/>
              </a:ext>
            </a:extLst>
          </p:cNvPr>
          <p:cNvSpPr txBox="1"/>
          <p:nvPr/>
        </p:nvSpPr>
        <p:spPr>
          <a:xfrm>
            <a:off x="573208" y="1146597"/>
            <a:ext cx="2766056" cy="646331"/>
          </a:xfrm>
          <a:prstGeom prst="rect">
            <a:avLst/>
          </a:prstGeom>
          <a:noFill/>
          <a:ln w="28575">
            <a:solidFill>
              <a:schemeClr val="bg2"/>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cap="small">
                <a:solidFill>
                  <a:schemeClr val="bg2"/>
                </a:solidFill>
                <a:latin typeface="Century Gothic" panose="020B0502020202020204" pitchFamily="34" charset="0"/>
              </a:rPr>
              <a:t>Réception de factures électroniques</a:t>
            </a:r>
          </a:p>
        </p:txBody>
      </p:sp>
      <p:sp>
        <p:nvSpPr>
          <p:cNvPr id="22" name="ZoneTexte 21">
            <a:extLst>
              <a:ext uri="{FF2B5EF4-FFF2-40B4-BE49-F238E27FC236}">
                <a16:creationId xmlns:a16="http://schemas.microsoft.com/office/drawing/2014/main" id="{E3C7FD4C-9A01-5D53-B35B-0D3194449C05}"/>
              </a:ext>
            </a:extLst>
          </p:cNvPr>
          <p:cNvSpPr txBox="1"/>
          <p:nvPr/>
        </p:nvSpPr>
        <p:spPr>
          <a:xfrm>
            <a:off x="5086675" y="803792"/>
            <a:ext cx="2766056" cy="923330"/>
          </a:xfrm>
          <a:prstGeom prst="rect">
            <a:avLst/>
          </a:prstGeom>
          <a:noFill/>
          <a:ln w="28575">
            <a:solidFill>
              <a:schemeClr val="tx1"/>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cap="small">
                <a:latin typeface="Century Gothic" panose="020B0502020202020204" pitchFamily="34" charset="0"/>
              </a:rPr>
              <a:t>Emission de factures électroniques et </a:t>
            </a:r>
          </a:p>
          <a:p>
            <a:pPr algn="ctr"/>
            <a:r>
              <a:rPr lang="fr-FR" cap="small">
                <a:latin typeface="Century Gothic" panose="020B0502020202020204" pitchFamily="34" charset="0"/>
              </a:rPr>
              <a:t>e-reporting</a:t>
            </a:r>
          </a:p>
        </p:txBody>
      </p:sp>
      <p:sp>
        <p:nvSpPr>
          <p:cNvPr id="23" name="Rectangle 22">
            <a:extLst>
              <a:ext uri="{FF2B5EF4-FFF2-40B4-BE49-F238E27FC236}">
                <a16:creationId xmlns:a16="http://schemas.microsoft.com/office/drawing/2014/main" id="{4EB4690A-05B9-3566-3D2A-BADE393B9B06}"/>
              </a:ext>
            </a:extLst>
          </p:cNvPr>
          <p:cNvSpPr/>
          <p:nvPr/>
        </p:nvSpPr>
        <p:spPr>
          <a:xfrm>
            <a:off x="573208" y="1994346"/>
            <a:ext cx="2766056" cy="1123296"/>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rgbClr val="E4002C"/>
                </a:solidFill>
                <a:latin typeface="Calibri"/>
                <a:ea typeface="+mn-ea"/>
                <a:cs typeface="+mn-cs"/>
              </a:defRPr>
            </a:lvl1pPr>
            <a:lvl2pPr marL="457200" algn="l" defTabSz="457200" rtl="0" eaLnBrk="1" latinLnBrk="0" hangingPunct="1">
              <a:defRPr sz="1800" kern="1200">
                <a:solidFill>
                  <a:srgbClr val="E4002C"/>
                </a:solidFill>
                <a:latin typeface="Calibri"/>
                <a:ea typeface="+mn-ea"/>
                <a:cs typeface="+mn-cs"/>
              </a:defRPr>
            </a:lvl2pPr>
            <a:lvl3pPr marL="914400" algn="l" defTabSz="457200" rtl="0" eaLnBrk="1" latinLnBrk="0" hangingPunct="1">
              <a:defRPr sz="1800" kern="1200">
                <a:solidFill>
                  <a:srgbClr val="E4002C"/>
                </a:solidFill>
                <a:latin typeface="Calibri"/>
                <a:ea typeface="+mn-ea"/>
                <a:cs typeface="+mn-cs"/>
              </a:defRPr>
            </a:lvl3pPr>
            <a:lvl4pPr marL="1371600" algn="l" defTabSz="457200" rtl="0" eaLnBrk="1" latinLnBrk="0" hangingPunct="1">
              <a:defRPr sz="1800" kern="1200">
                <a:solidFill>
                  <a:srgbClr val="E4002C"/>
                </a:solidFill>
                <a:latin typeface="Calibri"/>
                <a:ea typeface="+mn-ea"/>
                <a:cs typeface="+mn-cs"/>
              </a:defRPr>
            </a:lvl4pPr>
            <a:lvl5pPr marL="1828800" algn="l" defTabSz="457200" rtl="0" eaLnBrk="1" latinLnBrk="0" hangingPunct="1">
              <a:defRPr sz="1800" kern="1200">
                <a:solidFill>
                  <a:srgbClr val="E4002C"/>
                </a:solidFill>
                <a:latin typeface="Calibri"/>
                <a:ea typeface="+mn-ea"/>
                <a:cs typeface="+mn-cs"/>
              </a:defRPr>
            </a:lvl5pPr>
            <a:lvl6pPr marL="2286000" algn="l" defTabSz="457200" rtl="0" eaLnBrk="1" latinLnBrk="0" hangingPunct="1">
              <a:defRPr sz="1800" kern="1200">
                <a:solidFill>
                  <a:srgbClr val="E4002C"/>
                </a:solidFill>
                <a:latin typeface="Calibri"/>
                <a:ea typeface="+mn-ea"/>
                <a:cs typeface="+mn-cs"/>
              </a:defRPr>
            </a:lvl6pPr>
            <a:lvl7pPr marL="2743200" algn="l" defTabSz="457200" rtl="0" eaLnBrk="1" latinLnBrk="0" hangingPunct="1">
              <a:defRPr sz="1800" kern="1200">
                <a:solidFill>
                  <a:srgbClr val="E4002C"/>
                </a:solidFill>
                <a:latin typeface="Calibri"/>
                <a:ea typeface="+mn-ea"/>
                <a:cs typeface="+mn-cs"/>
              </a:defRPr>
            </a:lvl7pPr>
            <a:lvl8pPr marL="3200400" algn="l" defTabSz="457200" rtl="0" eaLnBrk="1" latinLnBrk="0" hangingPunct="1">
              <a:defRPr sz="1800" kern="1200">
                <a:solidFill>
                  <a:srgbClr val="E4002C"/>
                </a:solidFill>
                <a:latin typeface="Calibri"/>
                <a:ea typeface="+mn-ea"/>
                <a:cs typeface="+mn-cs"/>
              </a:defRPr>
            </a:lvl8pPr>
            <a:lvl9pPr marL="3657600" algn="l" defTabSz="457200" rtl="0" eaLnBrk="1" latinLnBrk="0" hangingPunct="1">
              <a:defRPr sz="1800" kern="1200">
                <a:solidFill>
                  <a:srgbClr val="E4002C"/>
                </a:solidFill>
                <a:latin typeface="Calibri"/>
                <a:ea typeface="+mn-ea"/>
                <a:cs typeface="+mn-cs"/>
              </a:defRPr>
            </a:lvl9pPr>
          </a:lstStyle>
          <a:p>
            <a:pPr algn="ctr"/>
            <a:r>
              <a:rPr lang="fr-FR" sz="1600">
                <a:solidFill>
                  <a:schemeClr val="bg2"/>
                </a:solidFill>
                <a:latin typeface="Franklin Gothic Book" panose="020B0503020102020204" pitchFamily="34" charset="0"/>
              </a:rPr>
              <a:t>Obligatoire pour </a:t>
            </a:r>
            <a:r>
              <a:rPr lang="fr-FR" sz="1600" u="sng">
                <a:solidFill>
                  <a:schemeClr val="bg2"/>
                </a:solidFill>
                <a:latin typeface="Franklin Gothic Book" panose="020B0503020102020204" pitchFamily="34" charset="0"/>
              </a:rPr>
              <a:t>tous les assujettis</a:t>
            </a:r>
            <a:r>
              <a:rPr lang="fr-FR" sz="1600">
                <a:solidFill>
                  <a:schemeClr val="bg2"/>
                </a:solidFill>
                <a:latin typeface="Franklin Gothic Book" panose="020B0503020102020204" pitchFamily="34" charset="0"/>
              </a:rPr>
              <a:t> à compter du </a:t>
            </a:r>
          </a:p>
          <a:p>
            <a:pPr algn="ctr"/>
            <a:r>
              <a:rPr lang="fr-FR" sz="1600" b="1">
                <a:solidFill>
                  <a:schemeClr val="bg1"/>
                </a:solidFill>
                <a:latin typeface="Franklin Gothic Book" panose="020B0503020102020204" pitchFamily="34" charset="0"/>
              </a:rPr>
              <a:t>1</a:t>
            </a:r>
            <a:r>
              <a:rPr lang="fr-FR" sz="1600" b="1" baseline="30000">
                <a:solidFill>
                  <a:schemeClr val="bg1"/>
                </a:solidFill>
                <a:latin typeface="Franklin Gothic Book" panose="020B0503020102020204" pitchFamily="34" charset="0"/>
              </a:rPr>
              <a:t>er</a:t>
            </a:r>
            <a:r>
              <a:rPr lang="fr-FR" sz="1600" b="1">
                <a:solidFill>
                  <a:schemeClr val="bg1"/>
                </a:solidFill>
                <a:latin typeface="Franklin Gothic Book" panose="020B0503020102020204" pitchFamily="34" charset="0"/>
              </a:rPr>
              <a:t> septembre 2026</a:t>
            </a:r>
          </a:p>
        </p:txBody>
      </p:sp>
      <p:sp>
        <p:nvSpPr>
          <p:cNvPr id="24" name="Rectangle 23">
            <a:extLst>
              <a:ext uri="{FF2B5EF4-FFF2-40B4-BE49-F238E27FC236}">
                <a16:creationId xmlns:a16="http://schemas.microsoft.com/office/drawing/2014/main" id="{F6915DD3-8A90-1886-7568-2391933D5490}"/>
              </a:ext>
            </a:extLst>
          </p:cNvPr>
          <p:cNvSpPr/>
          <p:nvPr/>
        </p:nvSpPr>
        <p:spPr>
          <a:xfrm>
            <a:off x="4022443" y="1851626"/>
            <a:ext cx="4894521" cy="10531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rgbClr val="E4002C"/>
                </a:solidFill>
                <a:latin typeface="Calibri"/>
                <a:ea typeface="+mn-ea"/>
                <a:cs typeface="+mn-cs"/>
              </a:defRPr>
            </a:lvl1pPr>
            <a:lvl2pPr marL="457200" algn="l" defTabSz="457200" rtl="0" eaLnBrk="1" latinLnBrk="0" hangingPunct="1">
              <a:defRPr sz="1800" kern="1200">
                <a:solidFill>
                  <a:srgbClr val="E4002C"/>
                </a:solidFill>
                <a:latin typeface="Calibri"/>
                <a:ea typeface="+mn-ea"/>
                <a:cs typeface="+mn-cs"/>
              </a:defRPr>
            </a:lvl2pPr>
            <a:lvl3pPr marL="914400" algn="l" defTabSz="457200" rtl="0" eaLnBrk="1" latinLnBrk="0" hangingPunct="1">
              <a:defRPr sz="1800" kern="1200">
                <a:solidFill>
                  <a:srgbClr val="E4002C"/>
                </a:solidFill>
                <a:latin typeface="Calibri"/>
                <a:ea typeface="+mn-ea"/>
                <a:cs typeface="+mn-cs"/>
              </a:defRPr>
            </a:lvl3pPr>
            <a:lvl4pPr marL="1371600" algn="l" defTabSz="457200" rtl="0" eaLnBrk="1" latinLnBrk="0" hangingPunct="1">
              <a:defRPr sz="1800" kern="1200">
                <a:solidFill>
                  <a:srgbClr val="E4002C"/>
                </a:solidFill>
                <a:latin typeface="Calibri"/>
                <a:ea typeface="+mn-ea"/>
                <a:cs typeface="+mn-cs"/>
              </a:defRPr>
            </a:lvl4pPr>
            <a:lvl5pPr marL="1828800" algn="l" defTabSz="457200" rtl="0" eaLnBrk="1" latinLnBrk="0" hangingPunct="1">
              <a:defRPr sz="1800" kern="1200">
                <a:solidFill>
                  <a:srgbClr val="E4002C"/>
                </a:solidFill>
                <a:latin typeface="Calibri"/>
                <a:ea typeface="+mn-ea"/>
                <a:cs typeface="+mn-cs"/>
              </a:defRPr>
            </a:lvl5pPr>
            <a:lvl6pPr marL="2286000" algn="l" defTabSz="457200" rtl="0" eaLnBrk="1" latinLnBrk="0" hangingPunct="1">
              <a:defRPr sz="1800" kern="1200">
                <a:solidFill>
                  <a:srgbClr val="E4002C"/>
                </a:solidFill>
                <a:latin typeface="Calibri"/>
                <a:ea typeface="+mn-ea"/>
                <a:cs typeface="+mn-cs"/>
              </a:defRPr>
            </a:lvl6pPr>
            <a:lvl7pPr marL="2743200" algn="l" defTabSz="457200" rtl="0" eaLnBrk="1" latinLnBrk="0" hangingPunct="1">
              <a:defRPr sz="1800" kern="1200">
                <a:solidFill>
                  <a:srgbClr val="E4002C"/>
                </a:solidFill>
                <a:latin typeface="Calibri"/>
                <a:ea typeface="+mn-ea"/>
                <a:cs typeface="+mn-cs"/>
              </a:defRPr>
            </a:lvl7pPr>
            <a:lvl8pPr marL="3200400" algn="l" defTabSz="457200" rtl="0" eaLnBrk="1" latinLnBrk="0" hangingPunct="1">
              <a:defRPr sz="1800" kern="1200">
                <a:solidFill>
                  <a:srgbClr val="E4002C"/>
                </a:solidFill>
                <a:latin typeface="Calibri"/>
                <a:ea typeface="+mn-ea"/>
                <a:cs typeface="+mn-cs"/>
              </a:defRPr>
            </a:lvl8pPr>
            <a:lvl9pPr marL="3657600" algn="l" defTabSz="457200" rtl="0" eaLnBrk="1" latinLnBrk="0" hangingPunct="1">
              <a:defRPr sz="1800" kern="1200">
                <a:solidFill>
                  <a:srgbClr val="E4002C"/>
                </a:solidFill>
                <a:latin typeface="Calibri"/>
                <a:ea typeface="+mn-ea"/>
                <a:cs typeface="+mn-cs"/>
              </a:defRPr>
            </a:lvl9pPr>
          </a:lstStyle>
          <a:p>
            <a:pPr algn="ctr"/>
            <a:r>
              <a:rPr lang="fr-FR" sz="1600">
                <a:solidFill>
                  <a:schemeClr val="tx1"/>
                </a:solidFill>
                <a:latin typeface="Franklin Gothic Book" panose="020B0503020102020204" pitchFamily="34" charset="0"/>
              </a:rPr>
              <a:t>Obligatoire à compter du </a:t>
            </a:r>
          </a:p>
          <a:p>
            <a:pPr algn="ctr"/>
            <a:r>
              <a:rPr lang="fr-FR" sz="1600" b="1">
                <a:solidFill>
                  <a:schemeClr val="bg1"/>
                </a:solidFill>
                <a:latin typeface="Franklin Gothic Book" panose="020B0503020102020204" pitchFamily="34" charset="0"/>
              </a:rPr>
              <a:t>1</a:t>
            </a:r>
            <a:r>
              <a:rPr lang="fr-FR" sz="1600" b="1" baseline="30000">
                <a:solidFill>
                  <a:schemeClr val="bg1"/>
                </a:solidFill>
                <a:latin typeface="Franklin Gothic Book" panose="020B0503020102020204" pitchFamily="34" charset="0"/>
              </a:rPr>
              <a:t>er</a:t>
            </a:r>
            <a:r>
              <a:rPr lang="fr-FR" sz="1600" b="1">
                <a:solidFill>
                  <a:schemeClr val="bg1"/>
                </a:solidFill>
                <a:latin typeface="Franklin Gothic Book" panose="020B0503020102020204" pitchFamily="34" charset="0"/>
              </a:rPr>
              <a:t> septembre 2026 </a:t>
            </a:r>
          </a:p>
          <a:p>
            <a:pPr algn="ctr"/>
            <a:r>
              <a:rPr lang="fr-FR" sz="1600">
                <a:solidFill>
                  <a:schemeClr val="tx1"/>
                </a:solidFill>
                <a:latin typeface="Franklin Gothic Book" panose="020B0503020102020204" pitchFamily="34" charset="0"/>
              </a:rPr>
              <a:t>pour les ETI, les grandes entreprises et les assujettis uniques</a:t>
            </a:r>
          </a:p>
        </p:txBody>
      </p:sp>
      <p:sp>
        <p:nvSpPr>
          <p:cNvPr id="25" name="Rectangle 24">
            <a:extLst>
              <a:ext uri="{FF2B5EF4-FFF2-40B4-BE49-F238E27FC236}">
                <a16:creationId xmlns:a16="http://schemas.microsoft.com/office/drawing/2014/main" id="{74295FCC-1158-4F4C-3DA3-074A03B0C1F7}"/>
              </a:ext>
            </a:extLst>
          </p:cNvPr>
          <p:cNvSpPr/>
          <p:nvPr/>
        </p:nvSpPr>
        <p:spPr>
          <a:xfrm>
            <a:off x="4115123" y="2956545"/>
            <a:ext cx="4709159" cy="10531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rgbClr val="E4002C"/>
                </a:solidFill>
                <a:latin typeface="Calibri"/>
                <a:ea typeface="+mn-ea"/>
                <a:cs typeface="+mn-cs"/>
              </a:defRPr>
            </a:lvl1pPr>
            <a:lvl2pPr marL="457200" algn="l" defTabSz="457200" rtl="0" eaLnBrk="1" latinLnBrk="0" hangingPunct="1">
              <a:defRPr sz="1800" kern="1200">
                <a:solidFill>
                  <a:srgbClr val="E4002C"/>
                </a:solidFill>
                <a:latin typeface="Calibri"/>
                <a:ea typeface="+mn-ea"/>
                <a:cs typeface="+mn-cs"/>
              </a:defRPr>
            </a:lvl2pPr>
            <a:lvl3pPr marL="914400" algn="l" defTabSz="457200" rtl="0" eaLnBrk="1" latinLnBrk="0" hangingPunct="1">
              <a:defRPr sz="1800" kern="1200">
                <a:solidFill>
                  <a:srgbClr val="E4002C"/>
                </a:solidFill>
                <a:latin typeface="Calibri"/>
                <a:ea typeface="+mn-ea"/>
                <a:cs typeface="+mn-cs"/>
              </a:defRPr>
            </a:lvl3pPr>
            <a:lvl4pPr marL="1371600" algn="l" defTabSz="457200" rtl="0" eaLnBrk="1" latinLnBrk="0" hangingPunct="1">
              <a:defRPr sz="1800" kern="1200">
                <a:solidFill>
                  <a:srgbClr val="E4002C"/>
                </a:solidFill>
                <a:latin typeface="Calibri"/>
                <a:ea typeface="+mn-ea"/>
                <a:cs typeface="+mn-cs"/>
              </a:defRPr>
            </a:lvl4pPr>
            <a:lvl5pPr marL="1828800" algn="l" defTabSz="457200" rtl="0" eaLnBrk="1" latinLnBrk="0" hangingPunct="1">
              <a:defRPr sz="1800" kern="1200">
                <a:solidFill>
                  <a:srgbClr val="E4002C"/>
                </a:solidFill>
                <a:latin typeface="Calibri"/>
                <a:ea typeface="+mn-ea"/>
                <a:cs typeface="+mn-cs"/>
              </a:defRPr>
            </a:lvl5pPr>
            <a:lvl6pPr marL="2286000" algn="l" defTabSz="457200" rtl="0" eaLnBrk="1" latinLnBrk="0" hangingPunct="1">
              <a:defRPr sz="1800" kern="1200">
                <a:solidFill>
                  <a:srgbClr val="E4002C"/>
                </a:solidFill>
                <a:latin typeface="Calibri"/>
                <a:ea typeface="+mn-ea"/>
                <a:cs typeface="+mn-cs"/>
              </a:defRPr>
            </a:lvl6pPr>
            <a:lvl7pPr marL="2743200" algn="l" defTabSz="457200" rtl="0" eaLnBrk="1" latinLnBrk="0" hangingPunct="1">
              <a:defRPr sz="1800" kern="1200">
                <a:solidFill>
                  <a:srgbClr val="E4002C"/>
                </a:solidFill>
                <a:latin typeface="Calibri"/>
                <a:ea typeface="+mn-ea"/>
                <a:cs typeface="+mn-cs"/>
              </a:defRPr>
            </a:lvl7pPr>
            <a:lvl8pPr marL="3200400" algn="l" defTabSz="457200" rtl="0" eaLnBrk="1" latinLnBrk="0" hangingPunct="1">
              <a:defRPr sz="1800" kern="1200">
                <a:solidFill>
                  <a:srgbClr val="E4002C"/>
                </a:solidFill>
                <a:latin typeface="Calibri"/>
                <a:ea typeface="+mn-ea"/>
                <a:cs typeface="+mn-cs"/>
              </a:defRPr>
            </a:lvl8pPr>
            <a:lvl9pPr marL="3657600" algn="l" defTabSz="457200" rtl="0" eaLnBrk="1" latinLnBrk="0" hangingPunct="1">
              <a:defRPr sz="1800" kern="1200">
                <a:solidFill>
                  <a:srgbClr val="E4002C"/>
                </a:solidFill>
                <a:latin typeface="Calibri"/>
                <a:ea typeface="+mn-ea"/>
                <a:cs typeface="+mn-cs"/>
              </a:defRPr>
            </a:lvl9pPr>
          </a:lstStyle>
          <a:p>
            <a:pPr algn="ctr"/>
            <a:r>
              <a:rPr lang="fr-FR" sz="1600">
                <a:solidFill>
                  <a:schemeClr val="tx1"/>
                </a:solidFill>
                <a:latin typeface="Franklin Gothic Book" panose="020B0503020102020204" pitchFamily="34" charset="0"/>
                <a:cs typeface="Times New Roman" panose="02020603050405020304" pitchFamily="18" charset="0"/>
              </a:rPr>
              <a:t>Obligatoire à compter du </a:t>
            </a:r>
          </a:p>
          <a:p>
            <a:pPr algn="ctr"/>
            <a:r>
              <a:rPr lang="fr-FR" sz="1600" b="1">
                <a:solidFill>
                  <a:schemeClr val="bg1"/>
                </a:solidFill>
                <a:latin typeface="Franklin Gothic Book" panose="020B0503020102020204" pitchFamily="34" charset="0"/>
                <a:cs typeface="Times New Roman" panose="02020603050405020304" pitchFamily="18" charset="0"/>
              </a:rPr>
              <a:t>1</a:t>
            </a:r>
            <a:r>
              <a:rPr lang="fr-FR" sz="1600" b="1" baseline="30000">
                <a:solidFill>
                  <a:schemeClr val="bg1"/>
                </a:solidFill>
                <a:latin typeface="Franklin Gothic Book" panose="020B0503020102020204" pitchFamily="34" charset="0"/>
                <a:cs typeface="Times New Roman" panose="02020603050405020304" pitchFamily="18" charset="0"/>
              </a:rPr>
              <a:t>er</a:t>
            </a:r>
            <a:r>
              <a:rPr lang="fr-FR" sz="1600" b="1">
                <a:solidFill>
                  <a:schemeClr val="bg1"/>
                </a:solidFill>
                <a:latin typeface="Franklin Gothic Book" panose="020B0503020102020204" pitchFamily="34" charset="0"/>
                <a:cs typeface="Times New Roman" panose="02020603050405020304" pitchFamily="18" charset="0"/>
              </a:rPr>
              <a:t> septembre 2027 </a:t>
            </a:r>
          </a:p>
          <a:p>
            <a:pPr algn="ctr"/>
            <a:r>
              <a:rPr lang="fr-FR" sz="1600">
                <a:solidFill>
                  <a:schemeClr val="tx1"/>
                </a:solidFill>
                <a:latin typeface="Franklin Gothic Book" panose="020B0503020102020204" pitchFamily="34" charset="0"/>
                <a:cs typeface="Times New Roman" panose="02020603050405020304" pitchFamily="18" charset="0"/>
              </a:rPr>
              <a:t>pour les PME et les microentreprises non-membres d’un assujetti unique</a:t>
            </a:r>
          </a:p>
        </p:txBody>
      </p:sp>
      <p:pic>
        <p:nvPicPr>
          <p:cNvPr id="28" name="Image 27">
            <a:extLst>
              <a:ext uri="{FF2B5EF4-FFF2-40B4-BE49-F238E27FC236}">
                <a16:creationId xmlns:a16="http://schemas.microsoft.com/office/drawing/2014/main" id="{876A5B5A-FD3B-E45F-D402-C7C8B7C2704C}"/>
              </a:ext>
            </a:extLst>
          </p:cNvPr>
          <p:cNvPicPr>
            <a:picLocks noChangeAspect="1"/>
          </p:cNvPicPr>
          <p:nvPr/>
        </p:nvPicPr>
        <p:blipFill>
          <a:blip r:embed="rId2"/>
          <a:stretch>
            <a:fillRect/>
          </a:stretch>
        </p:blipFill>
        <p:spPr>
          <a:xfrm>
            <a:off x="8025008" y="38262"/>
            <a:ext cx="1021764" cy="1021764"/>
          </a:xfrm>
          <a:prstGeom prst="rect">
            <a:avLst/>
          </a:prstGeom>
        </p:spPr>
      </p:pic>
      <p:grpSp>
        <p:nvGrpSpPr>
          <p:cNvPr id="31" name="Groupe 30">
            <a:extLst>
              <a:ext uri="{FF2B5EF4-FFF2-40B4-BE49-F238E27FC236}">
                <a16:creationId xmlns:a16="http://schemas.microsoft.com/office/drawing/2014/main" id="{12F2A5D4-985D-BA01-5277-9AA8F94357EC}"/>
              </a:ext>
            </a:extLst>
          </p:cNvPr>
          <p:cNvGrpSpPr/>
          <p:nvPr/>
        </p:nvGrpSpPr>
        <p:grpSpPr>
          <a:xfrm>
            <a:off x="1272131" y="4128280"/>
            <a:ext cx="6225949" cy="464892"/>
            <a:chOff x="675784" y="4168567"/>
            <a:chExt cx="6225949" cy="464892"/>
          </a:xfrm>
        </p:grpSpPr>
        <p:sp>
          <p:nvSpPr>
            <p:cNvPr id="29" name="Rectangle 28">
              <a:extLst>
                <a:ext uri="{FF2B5EF4-FFF2-40B4-BE49-F238E27FC236}">
                  <a16:creationId xmlns:a16="http://schemas.microsoft.com/office/drawing/2014/main" id="{E7290A22-5CED-9AC6-EE78-CD274800D573}"/>
                </a:ext>
              </a:extLst>
            </p:cNvPr>
            <p:cNvSpPr/>
            <p:nvPr/>
          </p:nvSpPr>
          <p:spPr>
            <a:xfrm>
              <a:off x="908231" y="4339708"/>
              <a:ext cx="5993502" cy="239757"/>
            </a:xfrm>
            <a:prstGeom prst="rect">
              <a:avLst/>
            </a:prstGeom>
            <a:noFill/>
            <a:ln w="3175">
              <a:solidFill>
                <a:schemeClr val="bg1"/>
              </a:solidFill>
              <a:prstDash val="lgDashDot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rgbClr val="E4002C"/>
                  </a:solidFill>
                  <a:latin typeface="Calibri"/>
                  <a:ea typeface="+mn-ea"/>
                  <a:cs typeface="+mn-cs"/>
                </a:defRPr>
              </a:lvl1pPr>
              <a:lvl2pPr marL="457200" algn="l" defTabSz="457200" rtl="0" eaLnBrk="1" latinLnBrk="0" hangingPunct="1">
                <a:defRPr sz="1800" kern="1200">
                  <a:solidFill>
                    <a:srgbClr val="E4002C"/>
                  </a:solidFill>
                  <a:latin typeface="Calibri"/>
                  <a:ea typeface="+mn-ea"/>
                  <a:cs typeface="+mn-cs"/>
                </a:defRPr>
              </a:lvl2pPr>
              <a:lvl3pPr marL="914400" algn="l" defTabSz="457200" rtl="0" eaLnBrk="1" latinLnBrk="0" hangingPunct="1">
                <a:defRPr sz="1800" kern="1200">
                  <a:solidFill>
                    <a:srgbClr val="E4002C"/>
                  </a:solidFill>
                  <a:latin typeface="Calibri"/>
                  <a:ea typeface="+mn-ea"/>
                  <a:cs typeface="+mn-cs"/>
                </a:defRPr>
              </a:lvl3pPr>
              <a:lvl4pPr marL="1371600" algn="l" defTabSz="457200" rtl="0" eaLnBrk="1" latinLnBrk="0" hangingPunct="1">
                <a:defRPr sz="1800" kern="1200">
                  <a:solidFill>
                    <a:srgbClr val="E4002C"/>
                  </a:solidFill>
                  <a:latin typeface="Calibri"/>
                  <a:ea typeface="+mn-ea"/>
                  <a:cs typeface="+mn-cs"/>
                </a:defRPr>
              </a:lvl4pPr>
              <a:lvl5pPr marL="1828800" algn="l" defTabSz="457200" rtl="0" eaLnBrk="1" latinLnBrk="0" hangingPunct="1">
                <a:defRPr sz="1800" kern="1200">
                  <a:solidFill>
                    <a:srgbClr val="E4002C"/>
                  </a:solidFill>
                  <a:latin typeface="Calibri"/>
                  <a:ea typeface="+mn-ea"/>
                  <a:cs typeface="+mn-cs"/>
                </a:defRPr>
              </a:lvl5pPr>
              <a:lvl6pPr marL="2286000" algn="l" defTabSz="457200" rtl="0" eaLnBrk="1" latinLnBrk="0" hangingPunct="1">
                <a:defRPr sz="1800" kern="1200">
                  <a:solidFill>
                    <a:srgbClr val="E4002C"/>
                  </a:solidFill>
                  <a:latin typeface="Calibri"/>
                  <a:ea typeface="+mn-ea"/>
                  <a:cs typeface="+mn-cs"/>
                </a:defRPr>
              </a:lvl6pPr>
              <a:lvl7pPr marL="2743200" algn="l" defTabSz="457200" rtl="0" eaLnBrk="1" latinLnBrk="0" hangingPunct="1">
                <a:defRPr sz="1800" kern="1200">
                  <a:solidFill>
                    <a:srgbClr val="E4002C"/>
                  </a:solidFill>
                  <a:latin typeface="Calibri"/>
                  <a:ea typeface="+mn-ea"/>
                  <a:cs typeface="+mn-cs"/>
                </a:defRPr>
              </a:lvl7pPr>
              <a:lvl8pPr marL="3200400" algn="l" defTabSz="457200" rtl="0" eaLnBrk="1" latinLnBrk="0" hangingPunct="1">
                <a:defRPr sz="1800" kern="1200">
                  <a:solidFill>
                    <a:srgbClr val="E4002C"/>
                  </a:solidFill>
                  <a:latin typeface="Calibri"/>
                  <a:ea typeface="+mn-ea"/>
                  <a:cs typeface="+mn-cs"/>
                </a:defRPr>
              </a:lvl8pPr>
              <a:lvl9pPr marL="3657600" algn="l" defTabSz="457200" rtl="0" eaLnBrk="1" latinLnBrk="0" hangingPunct="1">
                <a:defRPr sz="1800" kern="1200">
                  <a:solidFill>
                    <a:srgbClr val="E4002C"/>
                  </a:solidFill>
                  <a:latin typeface="Calibri"/>
                  <a:ea typeface="+mn-ea"/>
                  <a:cs typeface="+mn-cs"/>
                </a:defRPr>
              </a:lvl9pPr>
            </a:lstStyle>
            <a:p>
              <a:pPr marL="87313">
                <a:lnSpc>
                  <a:spcPct val="100000"/>
                </a:lnSpc>
                <a:spcAft>
                  <a:spcPts val="600"/>
                </a:spcAft>
                <a:buClr>
                  <a:schemeClr val="bg1"/>
                </a:buClr>
                <a:buSzPct val="60000"/>
              </a:pPr>
              <a:r>
                <a:rPr lang="fr-FR" sz="1400">
                  <a:solidFill>
                    <a:schemeClr val="tx1"/>
                  </a:solidFill>
                  <a:latin typeface="Franklin Gothic Book" panose="020B0503020102020204" pitchFamily="34" charset="0"/>
                </a:rPr>
                <a:t>Ces dates peuvent, par décret, être reportées chacune de 3 mois maximum.</a:t>
              </a:r>
            </a:p>
          </p:txBody>
        </p:sp>
        <p:pic>
          <p:nvPicPr>
            <p:cNvPr id="30" name="Image 29">
              <a:extLst>
                <a:ext uri="{FF2B5EF4-FFF2-40B4-BE49-F238E27FC236}">
                  <a16:creationId xmlns:a16="http://schemas.microsoft.com/office/drawing/2014/main" id="{7FF34CE1-DB2F-200A-6328-1D457B820FA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675784" y="4168567"/>
              <a:ext cx="464892" cy="464892"/>
            </a:xfrm>
            <a:prstGeom prst="rect">
              <a:avLst/>
            </a:prstGeom>
          </p:spPr>
        </p:pic>
      </p:grpSp>
    </p:spTree>
    <p:extLst>
      <p:ext uri="{BB962C8B-B14F-4D97-AF65-F5344CB8AC3E}">
        <p14:creationId xmlns:p14="http://schemas.microsoft.com/office/powerpoint/2010/main" val="3402737946"/>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6.0.26"/>
  <p:tag name="AS_OS" val="Unix 6.2.0.1015"/>
  <p:tag name="AS_RELEASE_DATE" val="2023.01.14"/>
  <p:tag name="AS_TITLE" val="Aspose.Slides for .NET5"/>
  <p:tag name="AS_VERSION" val="2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MEDEF">
      <a:dk1>
        <a:srgbClr val="2F2483"/>
      </a:dk1>
      <a:lt1>
        <a:srgbClr val="E4002C"/>
      </a:lt1>
      <a:dk2>
        <a:srgbClr val="662282"/>
      </a:dk2>
      <a:lt2>
        <a:srgbClr val="2680C4"/>
      </a:lt2>
      <a:accent1>
        <a:srgbClr val="F9B000"/>
      </a:accent1>
      <a:accent2>
        <a:srgbClr val="EC6625"/>
      </a:accent2>
      <a:accent3>
        <a:srgbClr val="954C97"/>
      </a:accent3>
      <a:accent4>
        <a:srgbClr val="BCD034"/>
      </a:accent4>
      <a:accent5>
        <a:srgbClr val="0BB3CD"/>
      </a:accent5>
      <a:accent6>
        <a:srgbClr val="E7434A"/>
      </a:accent6>
      <a:hlink>
        <a:srgbClr val="34AB54"/>
      </a:hlink>
      <a:folHlink>
        <a:srgbClr val="EF7982"/>
      </a:folHlink>
    </a:clrScheme>
    <a:fontScheme name="MEDEF">
      <a:majorFont>
        <a:latin typeface="Barlow"/>
        <a:ea typeface="Barlow"/>
        <a:cs typeface="Arial"/>
      </a:majorFont>
      <a:minorFont>
        <a:latin typeface="Franklin Gothic Book"/>
        <a:ea typeface="Franklin Gothic Book"/>
        <a:cs typeface="Arial"/>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Thème Office">
  <a:themeElements>
    <a:clrScheme name="MEDEF">
      <a:dk1>
        <a:srgbClr val="2F2483"/>
      </a:dk1>
      <a:lt1>
        <a:srgbClr val="E4002C"/>
      </a:lt1>
      <a:dk2>
        <a:srgbClr val="662282"/>
      </a:dk2>
      <a:lt2>
        <a:srgbClr val="2680C4"/>
      </a:lt2>
      <a:accent1>
        <a:srgbClr val="F9B000"/>
      </a:accent1>
      <a:accent2>
        <a:srgbClr val="EC6625"/>
      </a:accent2>
      <a:accent3>
        <a:srgbClr val="954C97"/>
      </a:accent3>
      <a:accent4>
        <a:srgbClr val="BCD034"/>
      </a:accent4>
      <a:accent5>
        <a:srgbClr val="0BB3CD"/>
      </a:accent5>
      <a:accent6>
        <a:srgbClr val="E7434A"/>
      </a:accent6>
      <a:hlink>
        <a:srgbClr val="34AB54"/>
      </a:hlink>
      <a:folHlink>
        <a:srgbClr val="EF7982"/>
      </a:folHlink>
    </a:clrScheme>
    <a:fontScheme name="Thème 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8482</Words>
  <Application>Microsoft Office PowerPoint</Application>
  <PresentationFormat>Affichage à l'écran (16:9)</PresentationFormat>
  <Paragraphs>887</Paragraphs>
  <Slides>66</Slides>
  <Notes>21</Notes>
  <HiddenSlides>0</HiddenSlides>
  <MMClips>0</MMClips>
  <ScaleCrop>false</ScaleCrop>
  <HeadingPairs>
    <vt:vector size="6" baseType="variant">
      <vt:variant>
        <vt:lpstr>Polices utilisées</vt:lpstr>
      </vt:variant>
      <vt:variant>
        <vt:i4>19</vt:i4>
      </vt:variant>
      <vt:variant>
        <vt:lpstr>Thème</vt:lpstr>
      </vt:variant>
      <vt:variant>
        <vt:i4>4</vt:i4>
      </vt:variant>
      <vt:variant>
        <vt:lpstr>Titres des diapositives</vt:lpstr>
      </vt:variant>
      <vt:variant>
        <vt:i4>66</vt:i4>
      </vt:variant>
    </vt:vector>
  </HeadingPairs>
  <TitlesOfParts>
    <vt:vector size="89" baseType="lpstr">
      <vt:lpstr>Arial</vt:lpstr>
      <vt:lpstr>Barlow</vt:lpstr>
      <vt:lpstr>Barlow Black</vt:lpstr>
      <vt:lpstr>Barlow Condensed</vt:lpstr>
      <vt:lpstr>Barlow Condensed ExtraBold</vt:lpstr>
      <vt:lpstr>Barlow Condensed Medium</vt:lpstr>
      <vt:lpstr>Calibri</vt:lpstr>
      <vt:lpstr>Calibri Light</vt:lpstr>
      <vt:lpstr>Century Gothic</vt:lpstr>
      <vt:lpstr>Franklin Gothic Book</vt:lpstr>
      <vt:lpstr>Franklin Gothic Book (Corps)</vt:lpstr>
      <vt:lpstr>Helvetica Neue</vt:lpstr>
      <vt:lpstr>Lato-Regular</vt:lpstr>
      <vt:lpstr>Police système Courant</vt:lpstr>
      <vt:lpstr>Roboto</vt:lpstr>
      <vt:lpstr>sourcesanspro</vt:lpstr>
      <vt:lpstr>Symbol</vt:lpstr>
      <vt:lpstr>Times New Roman</vt:lpstr>
      <vt:lpstr>Wingdings</vt:lpstr>
      <vt:lpstr>Office Theme</vt:lpstr>
      <vt:lpstr>Thème Office</vt:lpstr>
      <vt:lpstr>2_Thème Office</vt:lpstr>
      <vt:lpstr>Thème Office</vt:lpstr>
      <vt:lpstr>Présentation PowerPoint</vt:lpstr>
      <vt:lpstr>La loi de finances pour 2024</vt:lpstr>
      <vt:lpstr>Principales mesures de la loi de finances pour 2024</vt:lpstr>
      <vt:lpstr>Principales mesures de la loi de finances pour 2024</vt:lpstr>
      <vt:lpstr>Etalement de la suppression de la CVAE</vt:lpstr>
      <vt:lpstr>Etalement de la suppression de la CVAE</vt:lpstr>
      <vt:lpstr>Crédit d'impôt au titre des investissements en faveur de l'industrie verte « C3IV »</vt:lpstr>
      <vt:lpstr>Crédit d'impôt au titre des investissements en faveur de l'industrie verte « C3IV »</vt:lpstr>
      <vt:lpstr>Nouveau calendrier pour la facturation  électronique</vt:lpstr>
      <vt:lpstr>Adaptation des tarifs d’accise sur l’électricité</vt:lpstr>
      <vt:lpstr>Réduction progressive de dépenses fiscales défavorables à l'environnement</vt:lpstr>
      <vt:lpstr>Relance de la déduction en faveur des engins non routiers peu polluants</vt:lpstr>
      <vt:lpstr>Déduction fiscale des coûts résultant de la transformation de véhicules lourds (« rétrofit »)</vt:lpstr>
      <vt:lpstr>Augmentation de taxes sur la fiscalité des véhicules</vt:lpstr>
      <vt:lpstr>Elargissement de la définition des JEI et création d’un régime de faveur pour l’investissement dans les PME</vt:lpstr>
      <vt:lpstr>Report d'un an des valeurs locatives des locaux professionnels (RVLLP)</vt:lpstr>
      <vt:lpstr>Prorogations de la prise en charge des frais de transports par l’employeur</vt:lpstr>
      <vt:lpstr>Transposition de la directive sur l’imposition minimale des groupes d’entreprises</vt:lpstr>
      <vt:lpstr>Renforcement du contrôle des prix de transfert des entreprises multinationales</vt:lpstr>
      <vt:lpstr>Création d’une taxe sur les services  de streaming musical </vt:lpstr>
      <vt:lpstr>Création d’une taxe sur l’exploitation des infrastructures de transport de longue distance</vt:lpstr>
      <vt:lpstr>Augmentation du taux plafond du versement  mobilité en Ile-de-France</vt:lpstr>
      <vt:lpstr>Prolongations de certaines mesures</vt:lpstr>
      <vt:lpstr>Prorogation de plusieurs dispositifs zonés</vt:lpstr>
      <vt:lpstr>Les risques écartés et points de vigilance </vt:lpstr>
      <vt:lpstr>Le versement mobilité</vt:lpstr>
      <vt:lpstr>Versement mobilité – Focus  Métropole de Lyon</vt:lpstr>
      <vt:lpstr>Versement mobilité – Focus  Métropole de Lyon</vt:lpstr>
      <vt:lpstr>Versement mobilité – Focus  Métropole de Lyon</vt:lpstr>
      <vt:lpstr>Versement mobilité – Focus Rhône</vt:lpstr>
      <vt:lpstr>Versement mobilité – Le Rhône par rapport à ses voisins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Manon VIALLET</dc:creator>
  <cp:lastModifiedBy>Manon VIALLET</cp:lastModifiedBy>
  <cp:revision>1</cp:revision>
  <cp:lastPrinted>2024-02-07T13:12:51Z</cp:lastPrinted>
  <dcterms:created xsi:type="dcterms:W3CDTF">2024-02-07T13:12:51Z</dcterms:created>
  <dcterms:modified xsi:type="dcterms:W3CDTF">2024-02-08T11:24:25Z</dcterms:modified>
</cp:coreProperties>
</file>