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7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9" r:id="rId3"/>
    <p:sldId id="280" r:id="rId4"/>
    <p:sldId id="258" r:id="rId5"/>
    <p:sldId id="257" r:id="rId6"/>
    <p:sldId id="274" r:id="rId7"/>
    <p:sldId id="264" r:id="rId8"/>
    <p:sldId id="281" r:id="rId9"/>
    <p:sldId id="282" r:id="rId10"/>
  </p:sldIdLst>
  <p:sldSz cx="9906000" cy="6858000" type="A4"/>
  <p:notesSz cx="6805613" cy="9944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Section par défaut" id="{B3956E30-FE79-4569-98C8-2C86B6F4A15F}">
          <p14:sldIdLst>
            <p14:sldId id="256"/>
          </p14:sldIdLst>
        </p14:section>
        <p14:section name="Section sans titre" id="{EFF45780-9F62-4245-B1FC-9336E412076B}">
          <p14:sldIdLst>
            <p14:sldId id="279"/>
            <p14:sldId id="280"/>
            <p14:sldId id="258"/>
            <p14:sldId id="257"/>
            <p14:sldId id="274"/>
            <p14:sldId id="264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684">
          <p15:clr>
            <a:srgbClr val="A4A3A4"/>
          </p15:clr>
        </p15:guide>
        <p15:guide id="2" pos="6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JI-BLANCHARD Samanta" initials="RS" lastIdx="1" clrIdx="0">
    <p:extLst>
      <p:ext uri="{19B8F6BF-5375-455C-9EA6-DF929625EA0E}">
        <p15:presenceInfo xmlns:p15="http://schemas.microsoft.com/office/powerpoint/2012/main" userId="RAJI-BLANCHARD Saman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005C"/>
    <a:srgbClr val="FBDBC9"/>
    <a:srgbClr val="FFFFFF"/>
    <a:srgbClr val="008790"/>
    <a:srgbClr val="DD8A4B"/>
    <a:srgbClr val="0094AA"/>
    <a:srgbClr val="CEEEF6"/>
    <a:srgbClr val="132D69"/>
    <a:srgbClr val="005F84"/>
    <a:srgbClr val="277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1" autoAdjust="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>
        <p:guide orient="horz" pos="3684"/>
        <p:guide pos="6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730" y="-53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6124568" y="9526634"/>
            <a:ext cx="614292" cy="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244" tIns="45313" rIns="92244" bIns="45313" anchor="ctr">
            <a:spAutoFit/>
          </a:bodyPr>
          <a:lstStyle/>
          <a:p>
            <a:pPr algn="r" defTabSz="931670" eaLnBrk="0" hangingPunct="0"/>
            <a:fld id="{7A233641-B893-5D43-8ADD-35047DF0A893}" type="slidenum">
              <a:rPr lang="en-US" i="1">
                <a:solidFill>
                  <a:schemeClr val="tx1"/>
                </a:solidFill>
                <a:latin typeface="Arial" charset="0"/>
              </a:rPr>
              <a:pPr algn="r" defTabSz="931670" eaLnBrk="0" hangingPunct="0"/>
              <a:t>‹N°›</a:t>
            </a:fld>
            <a:endParaRPr lang="en-US" i="1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46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522" y="4721579"/>
            <a:ext cx="4990571" cy="44782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44" tIns="45313" rIns="92244" bIns="45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 style de texte du masque</a:t>
            </a:r>
          </a:p>
          <a:p>
            <a:pPr lvl="1"/>
            <a:r>
              <a:rPr lang="fr-FR" noProof="0"/>
              <a:t>Second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024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865188"/>
            <a:ext cx="5037137" cy="34877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6753" y="114501"/>
            <a:ext cx="2449195" cy="30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244" tIns="45313" rIns="92244" bIns="45313" anchor="ctr">
            <a:spAutoFit/>
          </a:bodyPr>
          <a:lstStyle/>
          <a:p>
            <a:pPr defTabSz="931670" eaLnBrk="0" hangingPunct="0"/>
            <a:r>
              <a:rPr lang="en-US" i="1">
                <a:solidFill>
                  <a:schemeClr val="tx1"/>
                </a:solidFill>
                <a:latin typeface="Arial" charset="0"/>
              </a:rPr>
              <a:t>AVICENNE Développement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6753" y="9526634"/>
            <a:ext cx="881993" cy="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244" tIns="45313" rIns="92244" bIns="45313" anchor="ctr">
            <a:spAutoFit/>
          </a:bodyPr>
          <a:lstStyle/>
          <a:p>
            <a:pPr defTabSz="931670" eaLnBrk="0" hangingPunct="0"/>
            <a:fld id="{DF72BAC4-FBF7-BD4F-B3AC-8FEA307F7713}" type="datetime1">
              <a:rPr lang="en-US" i="1">
                <a:solidFill>
                  <a:schemeClr val="tx1"/>
                </a:solidFill>
                <a:latin typeface="Arial" charset="0"/>
              </a:rPr>
              <a:pPr defTabSz="931670" eaLnBrk="0" hangingPunct="0"/>
              <a:t>10/4/2023</a:t>
            </a:fld>
            <a:endParaRPr lang="en-US" i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24568" y="9528225"/>
            <a:ext cx="614292" cy="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244" tIns="45313" rIns="92244" bIns="45313" anchor="ctr">
            <a:spAutoFit/>
          </a:bodyPr>
          <a:lstStyle/>
          <a:p>
            <a:pPr algn="r" defTabSz="931670" eaLnBrk="0" hangingPunct="0"/>
            <a:fld id="{2566D8E5-FC5C-4C46-A7A2-79B62EF24D06}" type="slidenum">
              <a:rPr lang="en-US" i="1">
                <a:solidFill>
                  <a:schemeClr val="tx1"/>
                </a:solidFill>
                <a:latin typeface="Arial" charset="0"/>
              </a:rPr>
              <a:pPr algn="r" defTabSz="931670" eaLnBrk="0" hangingPunct="0"/>
              <a:t>‹N°›</a:t>
            </a:fld>
            <a:endParaRPr lang="en-US" i="1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29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66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sz="quarter" idx="10"/>
          </p:nvPr>
        </p:nvSpPr>
        <p:spPr>
          <a:xfrm>
            <a:off x="4096917" y="4830793"/>
            <a:ext cx="5277991" cy="559040"/>
          </a:xfrm>
          <a:prstGeom prst="rect">
            <a:avLst/>
          </a:prstGeom>
        </p:spPr>
        <p:txBody>
          <a:bodyPr lIns="0" tIns="0" rIns="0" bIns="0"/>
          <a:lstStyle>
            <a:lvl1pPr marL="92075" indent="-92075" algn="r">
              <a:buFont typeface="Arial" pitchFamily="34" charset="0"/>
              <a:buChar char="•"/>
              <a:defRPr sz="1400"/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Espace réservé du texte 13"/>
          <p:cNvSpPr>
            <a:spLocks noGrp="1"/>
          </p:cNvSpPr>
          <p:nvPr>
            <p:ph type="body" sz="quarter" idx="11"/>
          </p:nvPr>
        </p:nvSpPr>
        <p:spPr>
          <a:xfrm>
            <a:off x="4094041" y="4520243"/>
            <a:ext cx="5280867" cy="297372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048000" y="3694544"/>
            <a:ext cx="6326909" cy="7158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4000" cap="none" baseline="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85790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7545" y="2921001"/>
            <a:ext cx="8393546" cy="27047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027546" y="2152289"/>
            <a:ext cx="83935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Espace réservé du contenu 2"/>
          <p:cNvSpPr>
            <a:spLocks noGrp="1"/>
          </p:cNvSpPr>
          <p:nvPr>
            <p:ph idx="15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71460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1011238" y="2897909"/>
            <a:ext cx="4011035" cy="23668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14"/>
          </p:nvPr>
        </p:nvSpPr>
        <p:spPr>
          <a:xfrm>
            <a:off x="5299365" y="2886364"/>
            <a:ext cx="4034416" cy="2389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1011238" y="2174857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5287876" y="2186446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1" name="Espace réservé du contenu 2"/>
          <p:cNvSpPr>
            <a:spLocks noGrp="1"/>
          </p:cNvSpPr>
          <p:nvPr>
            <p:ph idx="17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49414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act - 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027545" y="2921001"/>
            <a:ext cx="8393546" cy="27047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027546" y="2152289"/>
            <a:ext cx="83935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5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427782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 Contact - 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1011238" y="2897909"/>
            <a:ext cx="4011035" cy="23668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4"/>
          </p:nvPr>
        </p:nvSpPr>
        <p:spPr>
          <a:xfrm>
            <a:off x="5299365" y="2886364"/>
            <a:ext cx="4034416" cy="2389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7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1011238" y="2174857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8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5287876" y="2186446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7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914224"/>
      </p:ext>
    </p:extLst>
  </p:cSld>
  <p:clrMapOvr>
    <a:masterClrMapping/>
  </p:clrMapOvr>
  <p:transition spd="med" advClick="0" advTm="10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72" r:id="rId2"/>
    <p:sldLayoutId id="2147484073" r:id="rId3"/>
    <p:sldLayoutId id="2147484076" r:id="rId4"/>
    <p:sldLayoutId id="2147484077" r:id="rId5"/>
  </p:sldLayoutIdLst>
  <p:transition spd="med" advClick="0" advTm="10000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+mj-lt"/>
          <a:ea typeface="ＭＳ Ｐゴシック" charset="0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Franklin Gothic Dem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Franklin Gothic Dem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Franklin Gothic Dem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Franklin Gothic Dem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charset="0"/>
        <a:buChar char="Ø"/>
        <a:defRPr kumimoji="1" sz="2800">
          <a:solidFill>
            <a:schemeClr val="folHlink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o"/>
        <a:defRPr kumimoji="1" sz="2400">
          <a:solidFill>
            <a:schemeClr val="folHlink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folHlink"/>
          </a:solidFill>
          <a:latin typeface="+mn-lt"/>
          <a:ea typeface="ＭＳ Ｐゴシック" charset="0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  <a:ea typeface="ＭＳ Ｐゴシック" charset="0"/>
        </a:defRPr>
      </a:lvl4pPr>
      <a:lvl5pPr marL="20383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kumimoji="1" sz="1400">
          <a:solidFill>
            <a:schemeClr val="folHlink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ce réservé du texte 3"/>
          <p:cNvSpPr>
            <a:spLocks noGrp="1"/>
          </p:cNvSpPr>
          <p:nvPr>
            <p:ph type="body" sz="quarter" idx="11"/>
          </p:nvPr>
        </p:nvSpPr>
        <p:spPr bwMode="auto">
          <a:xfrm>
            <a:off x="2013827" y="3374991"/>
            <a:ext cx="7411453" cy="750822"/>
          </a:xfrm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z="3600" b="0" smtClean="0">
                <a:solidFill>
                  <a:srgbClr val="277BB5"/>
                </a:solidFill>
                <a:ea typeface="+mj-ea"/>
              </a:rPr>
              <a:t>Présentation des </a:t>
            </a:r>
            <a:r>
              <a:rPr lang="fr-FR" sz="3600" b="0" smtClean="0">
                <a:solidFill>
                  <a:srgbClr val="DD8A4B"/>
                </a:solidFill>
                <a:ea typeface="+mj-ea"/>
              </a:rPr>
              <a:t>dispositifs</a:t>
            </a:r>
            <a:r>
              <a:rPr lang="fr-FR" sz="3600" b="0" smtClean="0">
                <a:solidFill>
                  <a:srgbClr val="277BB5"/>
                </a:solidFill>
                <a:ea typeface="+mj-ea"/>
              </a:rPr>
              <a:t> de </a:t>
            </a:r>
          </a:p>
          <a:p>
            <a:r>
              <a:rPr lang="fr-FR" sz="3600" b="0" smtClean="0">
                <a:solidFill>
                  <a:srgbClr val="DD8A4B"/>
                </a:solidFill>
                <a:ea typeface="+mj-ea"/>
              </a:rPr>
              <a:t>LADAPT</a:t>
            </a:r>
            <a:r>
              <a:rPr lang="fr-FR" sz="3600" b="0" smtClean="0">
                <a:solidFill>
                  <a:srgbClr val="277BB5"/>
                </a:solidFill>
                <a:ea typeface="+mj-ea"/>
              </a:rPr>
              <a:t> Rhône Métropole de Lyon </a:t>
            </a:r>
          </a:p>
          <a:p>
            <a:r>
              <a:rPr lang="fr-FR" sz="3600" b="0" smtClean="0">
                <a:solidFill>
                  <a:srgbClr val="277BB5"/>
                </a:solidFill>
                <a:ea typeface="+mj-ea"/>
              </a:rPr>
              <a:t>accueillant des personnes </a:t>
            </a:r>
          </a:p>
          <a:p>
            <a:r>
              <a:rPr lang="fr-FR" sz="3600" b="0" smtClean="0">
                <a:solidFill>
                  <a:srgbClr val="DD8A4B"/>
                </a:solidFill>
                <a:ea typeface="+mj-ea"/>
              </a:rPr>
              <a:t>avec DYS</a:t>
            </a:r>
            <a:endParaRPr lang="fr-FR" sz="3600" b="0" dirty="0">
              <a:solidFill>
                <a:srgbClr val="DD8A4B"/>
              </a:solidFill>
              <a:ea typeface="+mj-ea"/>
            </a:endParaRP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à coins arrondis 100"/>
          <p:cNvSpPr/>
          <p:nvPr/>
        </p:nvSpPr>
        <p:spPr bwMode="auto">
          <a:xfrm>
            <a:off x="4162860" y="3876823"/>
            <a:ext cx="1440691" cy="1327166"/>
          </a:xfrm>
          <a:prstGeom prst="roundRect">
            <a:avLst/>
          </a:prstGeom>
          <a:solidFill>
            <a:srgbClr val="CEEE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99" name="Rectangle à coins arrondis 98"/>
          <p:cNvSpPr/>
          <p:nvPr/>
        </p:nvSpPr>
        <p:spPr bwMode="auto">
          <a:xfrm>
            <a:off x="6302596" y="4323631"/>
            <a:ext cx="1440691" cy="1327166"/>
          </a:xfrm>
          <a:prstGeom prst="roundRect">
            <a:avLst/>
          </a:prstGeom>
          <a:solidFill>
            <a:srgbClr val="CEEE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-2829892" y="3196395"/>
            <a:ext cx="1603713" cy="1565636"/>
          </a:xfrm>
          <a:prstGeom prst="roundRect">
            <a:avLst/>
          </a:prstGeom>
          <a:solidFill>
            <a:srgbClr val="FBDB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 bwMode="auto">
          <a:xfrm>
            <a:off x="3958071" y="2699073"/>
            <a:ext cx="1728192" cy="475456"/>
          </a:xfrm>
          <a:prstGeom prst="roundRect">
            <a:avLst/>
          </a:prstGeom>
          <a:solidFill>
            <a:srgbClr val="FBDBC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190058" y="2720900"/>
            <a:ext cx="1289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DYS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417778" y="4298382"/>
            <a:ext cx="12271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Dyslexie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45026" y="3814104"/>
            <a:ext cx="14879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Dysortho</a:t>
            </a:r>
            <a:endParaRPr lang="fr-FR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graphie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6" name="Image 12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480" y="4693216"/>
            <a:ext cx="1149370" cy="114937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14681">
            <a:off x="4484976" y="4365700"/>
            <a:ext cx="936742" cy="93674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149137" y="4334161"/>
            <a:ext cx="11891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LECTURE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Manipuler le sens qui compose les mots.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e 32"/>
          <p:cNvGrpSpPr/>
          <p:nvPr/>
        </p:nvGrpSpPr>
        <p:grpSpPr>
          <a:xfrm>
            <a:off x="5949175" y="2177894"/>
            <a:ext cx="3943588" cy="1747486"/>
            <a:chOff x="5909680" y="2551947"/>
            <a:chExt cx="3943588" cy="1747486"/>
          </a:xfrm>
        </p:grpSpPr>
        <p:sp>
          <p:nvSpPr>
            <p:cNvPr id="100" name="Rectangle à coins arrondis 99"/>
            <p:cNvSpPr/>
            <p:nvPr/>
          </p:nvSpPr>
          <p:spPr bwMode="auto">
            <a:xfrm>
              <a:off x="5909680" y="2705954"/>
              <a:ext cx="1421363" cy="1273259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grpSp>
          <p:nvGrpSpPr>
            <p:cNvPr id="32" name="Groupe 31"/>
            <p:cNvGrpSpPr/>
            <p:nvPr/>
          </p:nvGrpSpPr>
          <p:grpSpPr>
            <a:xfrm>
              <a:off x="6092952" y="2551947"/>
              <a:ext cx="3760316" cy="1747486"/>
              <a:chOff x="6096740" y="2501208"/>
              <a:chExt cx="3760316" cy="1747486"/>
            </a:xfrm>
          </p:grpSpPr>
          <p:cxnSp>
            <p:nvCxnSpPr>
              <p:cNvPr id="56" name="Connecteur droit 55"/>
              <p:cNvCxnSpPr/>
              <p:nvPr/>
            </p:nvCxnSpPr>
            <p:spPr bwMode="auto">
              <a:xfrm flipH="1">
                <a:off x="7356229" y="2705955"/>
                <a:ext cx="9790" cy="1214364"/>
              </a:xfrm>
              <a:prstGeom prst="line">
                <a:avLst/>
              </a:prstGeom>
              <a:ln w="28575">
                <a:solidFill>
                  <a:srgbClr val="DD8A4B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/>
              <p:nvPr/>
            </p:nvCxnSpPr>
            <p:spPr bwMode="auto">
              <a:xfrm>
                <a:off x="7356229" y="2719960"/>
                <a:ext cx="358530" cy="0"/>
              </a:xfrm>
              <a:prstGeom prst="line">
                <a:avLst/>
              </a:prstGeom>
              <a:ln w="28575">
                <a:solidFill>
                  <a:srgbClr val="DD8A4B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/>
              <p:cNvCxnSpPr/>
              <p:nvPr/>
            </p:nvCxnSpPr>
            <p:spPr bwMode="auto">
              <a:xfrm>
                <a:off x="7360795" y="3298079"/>
                <a:ext cx="358530" cy="0"/>
              </a:xfrm>
              <a:prstGeom prst="line">
                <a:avLst/>
              </a:prstGeom>
              <a:ln w="28575">
                <a:solidFill>
                  <a:srgbClr val="DD8A4B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/>
              <p:cNvCxnSpPr/>
              <p:nvPr/>
            </p:nvCxnSpPr>
            <p:spPr bwMode="auto">
              <a:xfrm>
                <a:off x="7352773" y="3911837"/>
                <a:ext cx="358530" cy="0"/>
              </a:xfrm>
              <a:prstGeom prst="line">
                <a:avLst/>
              </a:prstGeom>
              <a:ln w="28575">
                <a:solidFill>
                  <a:srgbClr val="DD8A4B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Ellipse 61"/>
              <p:cNvSpPr/>
              <p:nvPr/>
            </p:nvSpPr>
            <p:spPr bwMode="auto">
              <a:xfrm flipH="1">
                <a:off x="7677051" y="2688333"/>
                <a:ext cx="75415" cy="75415"/>
              </a:xfrm>
              <a:prstGeom prst="ellipse">
                <a:avLst/>
              </a:prstGeom>
              <a:solidFill>
                <a:srgbClr val="DD8A4B"/>
              </a:solidFill>
              <a:ln w="9525" cap="flat" cmpd="sng" algn="ctr">
                <a:solidFill>
                  <a:srgbClr val="DD8A4B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38088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400" b="0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/>
                  <a:latin typeface="Franklin Gothic Book" pitchFamily="34" charset="0"/>
                </a:endParaRPr>
              </a:p>
            </p:txBody>
          </p:sp>
          <p:sp>
            <p:nvSpPr>
              <p:cNvPr id="64" name="Ellipse 63"/>
              <p:cNvSpPr/>
              <p:nvPr/>
            </p:nvSpPr>
            <p:spPr bwMode="auto">
              <a:xfrm flipH="1">
                <a:off x="7665319" y="3262321"/>
                <a:ext cx="75415" cy="75415"/>
              </a:xfrm>
              <a:prstGeom prst="ellipse">
                <a:avLst/>
              </a:prstGeom>
              <a:solidFill>
                <a:srgbClr val="DD8A4B"/>
              </a:solidFill>
              <a:ln w="9525" cap="flat" cmpd="sng" algn="ctr">
                <a:solidFill>
                  <a:srgbClr val="DD8A4B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38088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400" b="0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/>
                  <a:latin typeface="Franklin Gothic Book" pitchFamily="34" charset="0"/>
                </a:endParaRPr>
              </a:p>
            </p:txBody>
          </p:sp>
          <p:sp>
            <p:nvSpPr>
              <p:cNvPr id="66" name="Ellipse 65"/>
              <p:cNvSpPr/>
              <p:nvPr/>
            </p:nvSpPr>
            <p:spPr bwMode="auto">
              <a:xfrm flipH="1">
                <a:off x="7677051" y="3865439"/>
                <a:ext cx="75415" cy="75415"/>
              </a:xfrm>
              <a:prstGeom prst="ellipse">
                <a:avLst/>
              </a:prstGeom>
              <a:solidFill>
                <a:srgbClr val="DD8A4B"/>
              </a:solidFill>
              <a:ln w="9525" cap="flat" cmpd="sng" algn="ctr">
                <a:solidFill>
                  <a:srgbClr val="DD8A4B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38088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400" b="0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/>
                  <a:latin typeface="Franklin Gothic Book" pitchFamily="34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096740" y="3499462"/>
                <a:ext cx="143350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TDA/H</a:t>
                </a:r>
                <a:endParaRPr lang="fr-FR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5" name="Image 4"/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28482" y="2501208"/>
                <a:ext cx="973975" cy="973975"/>
              </a:xfrm>
              <a:prstGeom prst="rect">
                <a:avLst/>
              </a:prstGeom>
            </p:spPr>
          </p:pic>
          <p:sp>
            <p:nvSpPr>
              <p:cNvPr id="103" name="ZoneTexte 102"/>
              <p:cNvSpPr txBox="1"/>
              <p:nvPr/>
            </p:nvSpPr>
            <p:spPr>
              <a:xfrm>
                <a:off x="7697072" y="2586701"/>
                <a:ext cx="2159984" cy="1661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 smtClean="0">
                    <a:latin typeface="Century Gothic" panose="020B0502020202020204" pitchFamily="34" charset="0"/>
                    <a:cs typeface="Calibri Light" panose="020F0302020204030204" pitchFamily="34" charset="0"/>
                  </a:rPr>
                  <a:t>Déficit de l’ATTENTION</a:t>
                </a:r>
              </a:p>
              <a:p>
                <a:r>
                  <a:rPr lang="fr-FR" b="1" dirty="0" smtClean="0">
                    <a:latin typeface="Century Gothic" panose="020B0502020202020204" pitchFamily="34" charset="0"/>
                    <a:cs typeface="Calibri Light" panose="020F0302020204030204" pitchFamily="34" charset="0"/>
                  </a:rPr>
                  <a:t>(+/- hyperactivité)</a:t>
                </a:r>
              </a:p>
              <a:p>
                <a:r>
                  <a:rPr lang="fr-FR" dirty="0" smtClean="0">
                    <a:latin typeface="Century Gothic" panose="020B0502020202020204" pitchFamily="34" charset="0"/>
                    <a:cs typeface="Arial" panose="020B0604020202020204" pitchFamily="34" charset="0"/>
                  </a:rPr>
                  <a:t>Retenir son attention longtemps sur une seule chose.</a:t>
                </a:r>
                <a:endParaRPr lang="fr-FR" dirty="0"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  <a:p>
                <a:endParaRPr lang="fr-FR" dirty="0"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104" name="Connecteur droit 103"/>
          <p:cNvCxnSpPr/>
          <p:nvPr/>
        </p:nvCxnSpPr>
        <p:spPr bwMode="auto">
          <a:xfrm flipH="1">
            <a:off x="7766947" y="4367510"/>
            <a:ext cx="9790" cy="1214364"/>
          </a:xfrm>
          <a:prstGeom prst="line">
            <a:avLst/>
          </a:prstGeom>
          <a:ln w="28575">
            <a:solidFill>
              <a:srgbClr val="DD8A4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 bwMode="auto">
          <a:xfrm>
            <a:off x="7766947" y="4377504"/>
            <a:ext cx="358530" cy="0"/>
          </a:xfrm>
          <a:prstGeom prst="line">
            <a:avLst/>
          </a:prstGeom>
          <a:ln w="28575">
            <a:solidFill>
              <a:srgbClr val="DD8A4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 bwMode="auto">
          <a:xfrm>
            <a:off x="7771513" y="4959634"/>
            <a:ext cx="358530" cy="0"/>
          </a:xfrm>
          <a:prstGeom prst="line">
            <a:avLst/>
          </a:prstGeom>
          <a:ln w="28575">
            <a:solidFill>
              <a:srgbClr val="DD8A4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 bwMode="auto">
          <a:xfrm>
            <a:off x="7771513" y="5569381"/>
            <a:ext cx="358530" cy="0"/>
          </a:xfrm>
          <a:prstGeom prst="line">
            <a:avLst/>
          </a:prstGeom>
          <a:ln w="28575">
            <a:solidFill>
              <a:srgbClr val="DD8A4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Ellipse 107"/>
          <p:cNvSpPr/>
          <p:nvPr/>
        </p:nvSpPr>
        <p:spPr bwMode="auto">
          <a:xfrm flipH="1">
            <a:off x="8087769" y="4349888"/>
            <a:ext cx="75415" cy="75415"/>
          </a:xfrm>
          <a:prstGeom prst="ellipse">
            <a:avLst/>
          </a:prstGeom>
          <a:solidFill>
            <a:srgbClr val="DD8A4B"/>
          </a:solidFill>
          <a:ln w="9525" cap="flat" cmpd="sng" algn="ctr">
            <a:solidFill>
              <a:srgbClr val="DD8A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 flipH="1">
            <a:off x="8076037" y="4920468"/>
            <a:ext cx="75415" cy="75415"/>
          </a:xfrm>
          <a:prstGeom prst="ellipse">
            <a:avLst/>
          </a:prstGeom>
          <a:solidFill>
            <a:srgbClr val="DD8A4B"/>
          </a:solidFill>
          <a:ln w="9525" cap="flat" cmpd="sng" algn="ctr">
            <a:solidFill>
              <a:srgbClr val="DD8A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 flipH="1">
            <a:off x="8087769" y="5526994"/>
            <a:ext cx="75415" cy="75415"/>
          </a:xfrm>
          <a:prstGeom prst="ellipse">
            <a:avLst/>
          </a:prstGeom>
          <a:solidFill>
            <a:srgbClr val="DD8A4B"/>
          </a:solidFill>
          <a:ln w="9525" cap="flat" cmpd="sng" algn="ctr">
            <a:solidFill>
              <a:srgbClr val="DD8A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grpSp>
        <p:nvGrpSpPr>
          <p:cNvPr id="161" name="Groupe 160"/>
          <p:cNvGrpSpPr/>
          <p:nvPr/>
        </p:nvGrpSpPr>
        <p:grpSpPr>
          <a:xfrm>
            <a:off x="4938916" y="222218"/>
            <a:ext cx="3973658" cy="1904860"/>
            <a:chOff x="5231811" y="284762"/>
            <a:chExt cx="3973658" cy="1904860"/>
          </a:xfrm>
        </p:grpSpPr>
        <p:sp>
          <p:nvSpPr>
            <p:cNvPr id="95" name="Rectangle à coins arrondis 94"/>
            <p:cNvSpPr/>
            <p:nvPr/>
          </p:nvSpPr>
          <p:spPr bwMode="auto">
            <a:xfrm>
              <a:off x="5231811" y="599324"/>
              <a:ext cx="1440691" cy="1327166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231811" y="1378846"/>
              <a:ext cx="216483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Dysphasie</a:t>
              </a:r>
              <a:endParaRPr lang="fr-F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2107" y="284762"/>
              <a:ext cx="1067573" cy="1067573"/>
            </a:xfrm>
            <a:prstGeom prst="rect">
              <a:avLst/>
            </a:prstGeom>
          </p:spPr>
        </p:pic>
        <p:sp>
          <p:nvSpPr>
            <p:cNvPr id="111" name="ZoneTexte 110"/>
            <p:cNvSpPr txBox="1"/>
            <p:nvPr/>
          </p:nvSpPr>
          <p:spPr>
            <a:xfrm>
              <a:off x="7045485" y="558406"/>
              <a:ext cx="215998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latin typeface="Century Gothic" panose="020B0502020202020204" pitchFamily="34" charset="0"/>
                  <a:cs typeface="Calibri Light" panose="020F0302020204030204" pitchFamily="34" charset="0"/>
                </a:rPr>
                <a:t>LANGAGE ORAL</a:t>
              </a:r>
              <a:endParaRPr lang="fr-FR" b="1" dirty="0" smtClean="0">
                <a:latin typeface="Century Gothic" panose="020B0502020202020204" pitchFamily="34" charset="0"/>
                <a:cs typeface="Calibri Light" panose="020F0302020204030204" pitchFamily="34" charset="0"/>
              </a:endParaRPr>
            </a:p>
            <a:p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Construire </a:t>
              </a:r>
            </a:p>
            <a:p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des phrases </a:t>
              </a:r>
            </a:p>
            <a:p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+ comprendre</a:t>
              </a:r>
            </a:p>
            <a:p>
              <a:r>
                <a:rPr lang="fr-FR" dirty="0">
                  <a:latin typeface="Century Gothic" panose="020B0502020202020204" pitchFamily="34" charset="0"/>
                  <a:cs typeface="Arial" panose="020B0604020202020204" pitchFamily="34" charset="0"/>
                </a:rPr>
                <a:t>c</a:t>
              </a:r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e qui est transmis</a:t>
              </a:r>
            </a:p>
            <a:p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Oralement.</a:t>
              </a:r>
              <a:endParaRPr lang="fr-FR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  <a:p>
              <a:endParaRPr lang="fr-FR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2" name="Connecteur droit 111"/>
            <p:cNvCxnSpPr/>
            <p:nvPr/>
          </p:nvCxnSpPr>
          <p:spPr bwMode="auto">
            <a:xfrm flipH="1">
              <a:off x="6698688" y="664721"/>
              <a:ext cx="9790" cy="1214364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 bwMode="auto">
            <a:xfrm>
              <a:off x="6698688" y="678726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 bwMode="auto">
            <a:xfrm>
              <a:off x="6703254" y="1256845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/>
            <p:nvPr/>
          </p:nvCxnSpPr>
          <p:spPr bwMode="auto">
            <a:xfrm>
              <a:off x="6695232" y="1866592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Ellipse 115"/>
            <p:cNvSpPr/>
            <p:nvPr/>
          </p:nvSpPr>
          <p:spPr bwMode="auto">
            <a:xfrm flipH="1">
              <a:off x="7019510" y="647099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18" name="Ellipse 117"/>
            <p:cNvSpPr/>
            <p:nvPr/>
          </p:nvSpPr>
          <p:spPr bwMode="auto">
            <a:xfrm flipH="1">
              <a:off x="7007778" y="1217679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28" name="Ellipse 127"/>
            <p:cNvSpPr/>
            <p:nvPr/>
          </p:nvSpPr>
          <p:spPr bwMode="auto">
            <a:xfrm flipH="1">
              <a:off x="7019510" y="1824205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</p:grpSp>
      <p:grpSp>
        <p:nvGrpSpPr>
          <p:cNvPr id="102" name="Groupe 101"/>
          <p:cNvGrpSpPr/>
          <p:nvPr/>
        </p:nvGrpSpPr>
        <p:grpSpPr>
          <a:xfrm>
            <a:off x="690068" y="122210"/>
            <a:ext cx="4103959" cy="1870194"/>
            <a:chOff x="130435" y="146838"/>
            <a:chExt cx="4103959" cy="1870194"/>
          </a:xfrm>
        </p:grpSpPr>
        <p:sp>
          <p:nvSpPr>
            <p:cNvPr id="7" name="Rectangle à coins arrondis 6"/>
            <p:cNvSpPr/>
            <p:nvPr/>
          </p:nvSpPr>
          <p:spPr bwMode="auto">
            <a:xfrm>
              <a:off x="2742277" y="480376"/>
              <a:ext cx="1443203" cy="1486800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746455" y="1491129"/>
              <a:ext cx="148793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Dyspraxie</a:t>
              </a:r>
              <a:endParaRPr lang="fr-F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7429" y="146838"/>
              <a:ext cx="1277174" cy="1277174"/>
            </a:xfrm>
            <a:prstGeom prst="rect">
              <a:avLst/>
            </a:prstGeom>
          </p:spPr>
        </p:pic>
        <p:cxnSp>
          <p:nvCxnSpPr>
            <p:cNvPr id="129" name="Connecteur droit 128"/>
            <p:cNvCxnSpPr/>
            <p:nvPr/>
          </p:nvCxnSpPr>
          <p:spPr bwMode="auto">
            <a:xfrm flipH="1">
              <a:off x="2699234" y="619590"/>
              <a:ext cx="9790" cy="1214364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Connecteur droit 129"/>
            <p:cNvCxnSpPr/>
            <p:nvPr/>
          </p:nvCxnSpPr>
          <p:spPr bwMode="auto">
            <a:xfrm>
              <a:off x="2354642" y="631630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Connecteur droit 130"/>
            <p:cNvCxnSpPr/>
            <p:nvPr/>
          </p:nvCxnSpPr>
          <p:spPr bwMode="auto">
            <a:xfrm>
              <a:off x="2351186" y="1205738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Connecteur droit 131"/>
            <p:cNvCxnSpPr/>
            <p:nvPr/>
          </p:nvCxnSpPr>
          <p:spPr bwMode="auto">
            <a:xfrm>
              <a:off x="2351186" y="1825472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3" name="Ellipse 132"/>
            <p:cNvSpPr/>
            <p:nvPr/>
          </p:nvSpPr>
          <p:spPr bwMode="auto">
            <a:xfrm flipH="1">
              <a:off x="2284951" y="600651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34" name="Ellipse 133"/>
            <p:cNvSpPr/>
            <p:nvPr/>
          </p:nvSpPr>
          <p:spPr bwMode="auto">
            <a:xfrm flipH="1">
              <a:off x="2284951" y="1169193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35" name="Ellipse 134"/>
            <p:cNvSpPr/>
            <p:nvPr/>
          </p:nvSpPr>
          <p:spPr bwMode="auto">
            <a:xfrm flipH="1">
              <a:off x="2284951" y="1783733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130435" y="601260"/>
              <a:ext cx="2159984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b="1" dirty="0" smtClean="0">
                  <a:latin typeface="Century Gothic" panose="020B0502020202020204" pitchFamily="34" charset="0"/>
                  <a:cs typeface="Calibri Light" panose="020F0302020204030204" pitchFamily="34" charset="0"/>
                </a:rPr>
                <a:t>GESTUELLE</a:t>
              </a:r>
              <a:endParaRPr lang="fr-FR" b="1" dirty="0" smtClean="0">
                <a:latin typeface="Century Gothic" panose="020B0502020202020204" pitchFamily="34" charset="0"/>
                <a:cs typeface="Calibri Light" panose="020F0302020204030204" pitchFamily="34" charset="0"/>
              </a:endParaRP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Maladresse dans la coordination des gestes moteurs,</a:t>
              </a: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planification.</a:t>
              </a:r>
              <a:endParaRPr lang="fr-FR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  <a:p>
              <a:endParaRPr lang="fr-FR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-222099" y="2162985"/>
            <a:ext cx="4080105" cy="1807414"/>
            <a:chOff x="-379586" y="2301590"/>
            <a:chExt cx="4080105" cy="1807414"/>
          </a:xfrm>
        </p:grpSpPr>
        <p:sp>
          <p:nvSpPr>
            <p:cNvPr id="97" name="Rectangle à coins arrondis 96"/>
            <p:cNvSpPr/>
            <p:nvPr/>
          </p:nvSpPr>
          <p:spPr bwMode="auto">
            <a:xfrm>
              <a:off x="2068121" y="2416106"/>
              <a:ext cx="1531623" cy="1377100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005149" y="3295266"/>
              <a:ext cx="169537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Dyscalculie</a:t>
              </a:r>
              <a:endParaRPr lang="fr-F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1" name="Image 120"/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879" y="2301590"/>
              <a:ext cx="936282" cy="936282"/>
            </a:xfrm>
            <a:prstGeom prst="rect">
              <a:avLst/>
            </a:prstGeom>
          </p:spPr>
        </p:pic>
        <p:cxnSp>
          <p:nvCxnSpPr>
            <p:cNvPr id="136" name="Connecteur droit 135"/>
            <p:cNvCxnSpPr/>
            <p:nvPr/>
          </p:nvCxnSpPr>
          <p:spPr bwMode="auto">
            <a:xfrm flipH="1">
              <a:off x="2029018" y="2502034"/>
              <a:ext cx="9790" cy="1214364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Connecteur droit 136"/>
            <p:cNvCxnSpPr/>
            <p:nvPr/>
          </p:nvCxnSpPr>
          <p:spPr bwMode="auto">
            <a:xfrm>
              <a:off x="1676404" y="2513426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Connecteur droit 137"/>
            <p:cNvCxnSpPr/>
            <p:nvPr/>
          </p:nvCxnSpPr>
          <p:spPr bwMode="auto">
            <a:xfrm>
              <a:off x="1680970" y="3088182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Connecteur droit 138"/>
            <p:cNvCxnSpPr/>
            <p:nvPr/>
          </p:nvCxnSpPr>
          <p:spPr bwMode="auto">
            <a:xfrm>
              <a:off x="1680970" y="3703905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0" name="Ellipse 139"/>
            <p:cNvSpPr/>
            <p:nvPr/>
          </p:nvSpPr>
          <p:spPr bwMode="auto">
            <a:xfrm flipH="1">
              <a:off x="1614735" y="2477788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41" name="Ellipse 140"/>
            <p:cNvSpPr/>
            <p:nvPr/>
          </p:nvSpPr>
          <p:spPr bwMode="auto">
            <a:xfrm flipH="1">
              <a:off x="1614735" y="3051637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42" name="Ellipse 141"/>
            <p:cNvSpPr/>
            <p:nvPr/>
          </p:nvSpPr>
          <p:spPr bwMode="auto">
            <a:xfrm flipH="1">
              <a:off x="1614735" y="3670188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-379586" y="2477788"/>
              <a:ext cx="2013873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b="1" dirty="0" smtClean="0">
                  <a:latin typeface="Century Gothic" panose="020B0502020202020204" pitchFamily="34" charset="0"/>
                  <a:cs typeface="Calibri Light" panose="020F0302020204030204" pitchFamily="34" charset="0"/>
                </a:rPr>
                <a:t>NUMERIQUE</a:t>
              </a:r>
              <a:endParaRPr lang="fr-FR" b="1" dirty="0" smtClean="0">
                <a:latin typeface="Century Gothic" panose="020B0502020202020204" pitchFamily="34" charset="0"/>
                <a:cs typeface="Calibri Light" panose="020F0302020204030204" pitchFamily="34" charset="0"/>
              </a:endParaRP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Perception </a:t>
              </a: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des quantités, </a:t>
              </a: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calculs </a:t>
              </a: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simples.</a:t>
              </a: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Temporalité.</a:t>
              </a:r>
              <a:endParaRPr lang="fr-FR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  <a:p>
              <a:endParaRPr lang="fr-FR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2" name="Groupe 161"/>
          <p:cNvGrpSpPr/>
          <p:nvPr/>
        </p:nvGrpSpPr>
        <p:grpSpPr>
          <a:xfrm>
            <a:off x="-636321" y="4225655"/>
            <a:ext cx="4268263" cy="1649110"/>
            <a:chOff x="-271774" y="4550087"/>
            <a:chExt cx="4268263" cy="1649110"/>
          </a:xfrm>
        </p:grpSpPr>
        <p:sp>
          <p:nvSpPr>
            <p:cNvPr id="98" name="Rectangle à coins arrondis 97"/>
            <p:cNvSpPr/>
            <p:nvPr/>
          </p:nvSpPr>
          <p:spPr bwMode="auto">
            <a:xfrm>
              <a:off x="2347944" y="4550087"/>
              <a:ext cx="1485480" cy="1377100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317948" y="4558617"/>
              <a:ext cx="167854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Dysgraphie</a:t>
              </a:r>
              <a:endParaRPr lang="fr-F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7" name="Image 126"/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9560" y="5041255"/>
              <a:ext cx="1157942" cy="1157942"/>
            </a:xfrm>
            <a:prstGeom prst="rect">
              <a:avLst/>
            </a:prstGeom>
          </p:spPr>
        </p:pic>
        <p:cxnSp>
          <p:nvCxnSpPr>
            <p:cNvPr id="143" name="Connecteur droit 142"/>
            <p:cNvCxnSpPr/>
            <p:nvPr/>
          </p:nvCxnSpPr>
          <p:spPr bwMode="auto">
            <a:xfrm flipH="1">
              <a:off x="2280629" y="4612778"/>
              <a:ext cx="9790" cy="1214364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Connecteur droit 143"/>
            <p:cNvCxnSpPr/>
            <p:nvPr/>
          </p:nvCxnSpPr>
          <p:spPr bwMode="auto">
            <a:xfrm>
              <a:off x="1928015" y="4624170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Connecteur droit 144"/>
            <p:cNvCxnSpPr/>
            <p:nvPr/>
          </p:nvCxnSpPr>
          <p:spPr bwMode="auto">
            <a:xfrm>
              <a:off x="1932581" y="5198926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Connecteur droit 145"/>
            <p:cNvCxnSpPr/>
            <p:nvPr/>
          </p:nvCxnSpPr>
          <p:spPr bwMode="auto">
            <a:xfrm>
              <a:off x="1932581" y="5814649"/>
              <a:ext cx="358530" cy="0"/>
            </a:xfrm>
            <a:prstGeom prst="line">
              <a:avLst/>
            </a:prstGeom>
            <a:ln w="28575">
              <a:solidFill>
                <a:srgbClr val="DD8A4B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Ellipse 146"/>
            <p:cNvSpPr/>
            <p:nvPr/>
          </p:nvSpPr>
          <p:spPr bwMode="auto">
            <a:xfrm flipH="1">
              <a:off x="1866346" y="4588532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48" name="Ellipse 147"/>
            <p:cNvSpPr/>
            <p:nvPr/>
          </p:nvSpPr>
          <p:spPr bwMode="auto">
            <a:xfrm flipH="1">
              <a:off x="1866346" y="5154359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49" name="Ellipse 148"/>
            <p:cNvSpPr/>
            <p:nvPr/>
          </p:nvSpPr>
          <p:spPr bwMode="auto">
            <a:xfrm flipH="1">
              <a:off x="1866346" y="5787748"/>
              <a:ext cx="75415" cy="75415"/>
            </a:xfrm>
            <a:prstGeom prst="ellipse">
              <a:avLst/>
            </a:prstGeom>
            <a:solidFill>
              <a:srgbClr val="DD8A4B"/>
            </a:solidFill>
            <a:ln w="9525" cap="flat" cmpd="sng" algn="ctr">
              <a:solidFill>
                <a:srgbClr val="DD8A4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-271774" y="4619474"/>
              <a:ext cx="2159984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600" b="1" dirty="0" smtClean="0">
                  <a:latin typeface="Century Gothic" panose="020B0502020202020204" pitchFamily="34" charset="0"/>
                  <a:cs typeface="Calibri Light" panose="020F0302020204030204" pitchFamily="34" charset="0"/>
                </a:rPr>
                <a:t>ECRITURE</a:t>
              </a:r>
              <a:endParaRPr lang="fr-FR" b="1" dirty="0" smtClean="0">
                <a:latin typeface="Century Gothic" panose="020B0502020202020204" pitchFamily="34" charset="0"/>
                <a:cs typeface="Calibri Light" panose="020F0302020204030204" pitchFamily="34" charset="0"/>
              </a:endParaRP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Désordre </a:t>
              </a: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dans l’écrit,</a:t>
              </a: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Lenteur, </a:t>
              </a:r>
            </a:p>
            <a:p>
              <a:pPr algn="r"/>
              <a:r>
                <a:rPr lang="fr-FR" dirty="0" smtClean="0">
                  <a:latin typeface="Century Gothic" panose="020B0502020202020204" pitchFamily="34" charset="0"/>
                  <a:cs typeface="Arial" panose="020B0604020202020204" pitchFamily="34" charset="0"/>
                </a:rPr>
                <a:t>illisible.</a:t>
              </a:r>
              <a:endParaRPr lang="fr-FR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  <a:p>
              <a:endParaRPr lang="fr-FR" dirty="0"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53" name="Connecteur droit 152"/>
          <p:cNvCxnSpPr/>
          <p:nvPr/>
        </p:nvCxnSpPr>
        <p:spPr bwMode="auto">
          <a:xfrm rot="16200000" flipH="1">
            <a:off x="4849951" y="4885438"/>
            <a:ext cx="9790" cy="1214364"/>
          </a:xfrm>
          <a:prstGeom prst="line">
            <a:avLst/>
          </a:prstGeom>
          <a:ln w="28575">
            <a:solidFill>
              <a:srgbClr val="DD8A4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Connecteur droit 153"/>
          <p:cNvCxnSpPr/>
          <p:nvPr/>
        </p:nvCxnSpPr>
        <p:spPr bwMode="auto">
          <a:xfrm rot="16200000">
            <a:off x="4079791" y="5662842"/>
            <a:ext cx="358530" cy="0"/>
          </a:xfrm>
          <a:prstGeom prst="line">
            <a:avLst/>
          </a:prstGeom>
          <a:ln w="28575">
            <a:solidFill>
              <a:srgbClr val="DD8A4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 bwMode="auto">
          <a:xfrm rot="16200000">
            <a:off x="4654547" y="5666298"/>
            <a:ext cx="358530" cy="0"/>
          </a:xfrm>
          <a:prstGeom prst="line">
            <a:avLst/>
          </a:prstGeom>
          <a:ln w="28575">
            <a:solidFill>
              <a:srgbClr val="DD8A4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Connecteur droit 155"/>
          <p:cNvCxnSpPr/>
          <p:nvPr/>
        </p:nvCxnSpPr>
        <p:spPr bwMode="auto">
          <a:xfrm rot="16200000">
            <a:off x="5270270" y="5666298"/>
            <a:ext cx="358530" cy="0"/>
          </a:xfrm>
          <a:prstGeom prst="line">
            <a:avLst/>
          </a:prstGeom>
          <a:ln w="28575">
            <a:solidFill>
              <a:srgbClr val="DD8A4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Ellipse 156"/>
          <p:cNvSpPr/>
          <p:nvPr/>
        </p:nvSpPr>
        <p:spPr bwMode="auto">
          <a:xfrm rot="16200000" flipH="1">
            <a:off x="4223521" y="5836383"/>
            <a:ext cx="75415" cy="75415"/>
          </a:xfrm>
          <a:prstGeom prst="ellipse">
            <a:avLst/>
          </a:prstGeom>
          <a:solidFill>
            <a:srgbClr val="DD8A4B"/>
          </a:solidFill>
          <a:ln w="9525" cap="flat" cmpd="sng" algn="ctr">
            <a:solidFill>
              <a:srgbClr val="DD8A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58" name="Ellipse 157"/>
          <p:cNvSpPr/>
          <p:nvPr/>
        </p:nvSpPr>
        <p:spPr bwMode="auto">
          <a:xfrm rot="16200000" flipH="1">
            <a:off x="4797267" y="5836383"/>
            <a:ext cx="75415" cy="75415"/>
          </a:xfrm>
          <a:prstGeom prst="ellipse">
            <a:avLst/>
          </a:prstGeom>
          <a:solidFill>
            <a:srgbClr val="DD8A4B"/>
          </a:solidFill>
          <a:ln w="9525" cap="flat" cmpd="sng" algn="ctr">
            <a:solidFill>
              <a:srgbClr val="DD8A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59" name="Ellipse 158"/>
          <p:cNvSpPr/>
          <p:nvPr/>
        </p:nvSpPr>
        <p:spPr bwMode="auto">
          <a:xfrm rot="16200000" flipH="1">
            <a:off x="5415818" y="5836383"/>
            <a:ext cx="75415" cy="75415"/>
          </a:xfrm>
          <a:prstGeom prst="ellipse">
            <a:avLst/>
          </a:prstGeom>
          <a:solidFill>
            <a:srgbClr val="DD8A4B"/>
          </a:solidFill>
          <a:ln w="9525" cap="flat" cmpd="sng" algn="ctr">
            <a:solidFill>
              <a:srgbClr val="DD8A4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60" name="ZoneTexte 159"/>
          <p:cNvSpPr txBox="1"/>
          <p:nvPr/>
        </p:nvSpPr>
        <p:spPr>
          <a:xfrm>
            <a:off x="3582950" y="5931312"/>
            <a:ext cx="253279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ORTHOGRAPHE</a:t>
            </a:r>
            <a:endParaRPr lang="fr-FR" b="1" dirty="0" smtClean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fr-FR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Assimilation des règles.</a:t>
            </a:r>
          </a:p>
          <a:p>
            <a:pPr algn="ctr"/>
            <a:r>
              <a:rPr lang="fr-FR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Différence sons et lettres</a:t>
            </a:r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772912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à coins arrondis 36"/>
          <p:cNvSpPr/>
          <p:nvPr/>
        </p:nvSpPr>
        <p:spPr bwMode="auto">
          <a:xfrm>
            <a:off x="6937377" y="2227200"/>
            <a:ext cx="2865371" cy="2697063"/>
          </a:xfrm>
          <a:prstGeom prst="roundRect">
            <a:avLst/>
          </a:prstGeom>
          <a:solidFill>
            <a:srgbClr val="FBDB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8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947437" y="6247440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2583319" y="158642"/>
            <a:ext cx="4706942" cy="475456"/>
          </a:xfrm>
          <a:prstGeom prst="roundRect">
            <a:avLst/>
          </a:prstGeom>
          <a:solidFill>
            <a:srgbClr val="FBDBC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33441" y="186448"/>
            <a:ext cx="4798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QUELQUES DISPOSITIFS </a:t>
            </a:r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LADAPT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 bwMode="auto">
          <a:xfrm>
            <a:off x="6952781" y="1408648"/>
            <a:ext cx="2849967" cy="732571"/>
          </a:xfrm>
          <a:prstGeom prst="roundRect">
            <a:avLst/>
          </a:prstGeom>
          <a:solidFill>
            <a:srgbClr val="CEEE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78584" y="1004265"/>
            <a:ext cx="3156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Emploi Accompagné</a:t>
            </a: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884" y="1402555"/>
            <a:ext cx="29929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+18 ans </a:t>
            </a:r>
            <a:r>
              <a:rPr lang="fr-FR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à la signature</a:t>
            </a:r>
          </a:p>
          <a:p>
            <a:pPr algn="ctr"/>
            <a:r>
              <a:rPr lang="fr-FR" b="1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Tous Handicap + </a:t>
            </a:r>
            <a:r>
              <a:rPr lang="fr-FR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priorité psychique / TSA</a:t>
            </a:r>
            <a:endParaRPr lang="fr-FR" dirty="0">
              <a:latin typeface="Century Gothic" panose="020B0502020202020204" pitchFamily="34" charset="0"/>
              <a:cs typeface="Calibri Light" panose="020F030202020403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66086" y="2260207"/>
            <a:ext cx="2807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Accompagner </a:t>
            </a:r>
            <a:r>
              <a:rPr 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vers et dans </a:t>
            </a:r>
            <a:r>
              <a:rPr lang="fr-FR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l’emploi</a:t>
            </a: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en mobilisant </a:t>
            </a: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un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accompagnement </a:t>
            </a:r>
            <a:endParaRPr 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médico-social </a:t>
            </a:r>
            <a:r>
              <a:rPr 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et un soutien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à l’insertion </a:t>
            </a: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pro.</a:t>
            </a:r>
          </a:p>
          <a:p>
            <a:pPr algn="ctr" fontAlgn="auto">
              <a:spcAft>
                <a:spcPts val="0"/>
              </a:spcAft>
              <a:defRPr/>
            </a:pPr>
            <a:endParaRPr 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=&gt; leur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permettre d’</a:t>
            </a:r>
            <a:r>
              <a:rPr 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accéder </a:t>
            </a:r>
            <a:r>
              <a:rPr lang="fr-FR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+ maintenir </a:t>
            </a:r>
            <a:r>
              <a:rPr 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dans l’emploi rémunéré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sur le marché du travail / accompagnement de la </a:t>
            </a:r>
            <a:r>
              <a:rPr 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personne et de </a:t>
            </a:r>
            <a:r>
              <a:rPr lang="fr-FR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l’entreprise</a:t>
            </a:r>
          </a:p>
        </p:txBody>
      </p:sp>
      <p:grpSp>
        <p:nvGrpSpPr>
          <p:cNvPr id="25" name="Groupe 24"/>
          <p:cNvGrpSpPr/>
          <p:nvPr/>
        </p:nvGrpSpPr>
        <p:grpSpPr>
          <a:xfrm>
            <a:off x="-25697" y="975734"/>
            <a:ext cx="3265431" cy="5361468"/>
            <a:chOff x="536278" y="851909"/>
            <a:chExt cx="3265431" cy="5361468"/>
          </a:xfrm>
        </p:grpSpPr>
        <p:sp>
          <p:nvSpPr>
            <p:cNvPr id="38" name="Rectangle à coins arrondis 37"/>
            <p:cNvSpPr/>
            <p:nvPr/>
          </p:nvSpPr>
          <p:spPr bwMode="auto">
            <a:xfrm>
              <a:off x="706288" y="2094862"/>
              <a:ext cx="2908679" cy="2698992"/>
            </a:xfrm>
            <a:prstGeom prst="roundRect">
              <a:avLst/>
            </a:prstGeom>
            <a:solidFill>
              <a:srgbClr val="FBDB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 bwMode="auto">
            <a:xfrm>
              <a:off x="640082" y="4937872"/>
              <a:ext cx="2987205" cy="1275505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7" name="Rectangle à coins arrondis 6"/>
            <p:cNvSpPr/>
            <p:nvPr/>
          </p:nvSpPr>
          <p:spPr bwMode="auto">
            <a:xfrm>
              <a:off x="706289" y="1262964"/>
              <a:ext cx="2920998" cy="757967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36278" y="851909"/>
              <a:ext cx="3156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spc="-15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Prestation   d’ Appui   Spécifique</a:t>
              </a:r>
              <a:endParaRPr lang="fr-FR" sz="1600" b="1" spc="-1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76007" y="1329703"/>
              <a:ext cx="312570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b="1" dirty="0" smtClean="0">
                  <a:latin typeface="Century Gothic" panose="020B0502020202020204" pitchFamily="34" charset="0"/>
                  <a:cs typeface="Calibri Light" panose="020F0302020204030204" pitchFamily="34" charset="0"/>
                </a:rPr>
                <a:t>+18 ans à la signature</a:t>
              </a:r>
            </a:p>
            <a:p>
              <a:pPr algn="ctr"/>
              <a:r>
                <a:rPr lang="fr-FR" dirty="0" smtClean="0">
                  <a:latin typeface="Century Gothic" panose="020B0502020202020204" pitchFamily="34" charset="0"/>
                  <a:cs typeface="Calibri Light" panose="020F0302020204030204" pitchFamily="34" charset="0"/>
                </a:rPr>
                <a:t>TND + Psy. + Moteur associé</a:t>
              </a:r>
              <a:endParaRPr lang="fr-FR" dirty="0">
                <a:latin typeface="Century Gothic" panose="020B050202020202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9299" y="2220799"/>
              <a:ext cx="2795176" cy="24622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</a:t>
              </a:r>
              <a:r>
                <a:rPr lang="fr-FR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ilan des capacités et limites 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vers l’insertion pro. en </a:t>
              </a:r>
              <a:r>
                <a:rPr lang="fr-FR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milieu ordinaire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.</a:t>
              </a:r>
            </a:p>
            <a:p>
              <a:pPr algn="ctr">
                <a:defRPr/>
              </a:pPr>
              <a:endParaRPr lang="fr-FR" dirty="0" smtClean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marL="0" lvl="1" algn="ctr">
                <a:buClr>
                  <a:srgbClr val="FFFF00"/>
                </a:buClr>
                <a:defRPr/>
              </a:pP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Identifier et développer les moyens de compensation.</a:t>
              </a:r>
            </a:p>
            <a:p>
              <a:pPr marL="0" lvl="1" algn="ctr">
                <a:buClr>
                  <a:srgbClr val="FFFF00"/>
                </a:buClr>
                <a:defRPr/>
              </a:pP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ppui au projet, </a:t>
              </a:r>
            </a:p>
            <a:p>
              <a:pPr marL="0" lvl="1" algn="ctr">
                <a:buClr>
                  <a:srgbClr val="FFFF00"/>
                </a:buClr>
                <a:defRPr/>
              </a:pP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à l’</a:t>
              </a:r>
              <a:r>
                <a:rPr lang="fr-FR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accès / maintien à l’emploi / formation,</a:t>
              </a:r>
            </a:p>
            <a:p>
              <a:pPr marL="0" lvl="1" algn="ctr">
                <a:buClr>
                  <a:srgbClr val="FFFF00"/>
                </a:buClr>
                <a:defRPr/>
              </a:pPr>
              <a:r>
                <a:rPr lang="fr-FR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+ soutien 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entreprises/formations.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30551" y="5068995"/>
              <a:ext cx="280795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Aft>
                  <a:spcPts val="0"/>
                </a:spcAft>
                <a:defRPr/>
              </a:pPr>
              <a:r>
                <a:rPr lang="fr-FR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Durée : 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2 -18 mois.</a:t>
              </a:r>
              <a:endParaRPr lang="fr-FR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fontAlgn="auto">
                <a:spcAft>
                  <a:spcPts val="0"/>
                </a:spcAft>
                <a:defRPr/>
              </a:pPr>
              <a:r>
                <a:rPr lang="fr-FR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Modalités :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RDV individuels, ateliers collectifs, </a:t>
              </a:r>
            </a:p>
            <a:p>
              <a:pPr fontAlgn="auto">
                <a:spcAft>
                  <a:spcPts val="0"/>
                </a:spcAft>
                <a:defRPr/>
              </a:pP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dans 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l’entreprise.</a:t>
              </a:r>
              <a:endParaRPr lang="fr-FR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462684" y="997028"/>
            <a:ext cx="3614137" cy="5363927"/>
            <a:chOff x="3614968" y="854597"/>
            <a:chExt cx="3614137" cy="5363927"/>
          </a:xfrm>
        </p:grpSpPr>
        <p:sp>
          <p:nvSpPr>
            <p:cNvPr id="32" name="Rectangle à coins arrondis 31"/>
            <p:cNvSpPr/>
            <p:nvPr/>
          </p:nvSpPr>
          <p:spPr bwMode="auto">
            <a:xfrm>
              <a:off x="3736250" y="4943019"/>
              <a:ext cx="2987205" cy="1275505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30" name="Rectangle à coins arrondis 29"/>
            <p:cNvSpPr/>
            <p:nvPr/>
          </p:nvSpPr>
          <p:spPr bwMode="auto">
            <a:xfrm>
              <a:off x="3702953" y="2076120"/>
              <a:ext cx="3002260" cy="2705712"/>
            </a:xfrm>
            <a:prstGeom prst="roundRect">
              <a:avLst/>
            </a:prstGeom>
            <a:solidFill>
              <a:srgbClr val="FBDB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9" name="Rectangle à coins arrondis 8"/>
            <p:cNvSpPr/>
            <p:nvPr/>
          </p:nvSpPr>
          <p:spPr bwMode="auto">
            <a:xfrm>
              <a:off x="3721195" y="1247433"/>
              <a:ext cx="2987060" cy="773498"/>
            </a:xfrm>
            <a:prstGeom prst="roundRect">
              <a:avLst/>
            </a:prstGeom>
            <a:solidFill>
              <a:srgbClr val="CEEEF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3614968" y="854597"/>
              <a:ext cx="3156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ESAT Hors Murs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3739454" y="2102430"/>
              <a:ext cx="2972457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Travailler dans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un </a:t>
              </a:r>
              <a:r>
                <a:rPr lang="fr-FR" b="1" dirty="0" err="1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envirnt</a:t>
              </a:r>
              <a:r>
                <a:rPr lang="fr-FR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.</a:t>
              </a:r>
              <a:r>
                <a:rPr lang="fr-FR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 </a:t>
              </a:r>
              <a:r>
                <a:rPr lang="fr-FR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ordinaire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sur des missions </a:t>
              </a:r>
              <a:r>
                <a:rPr lang="fr-FR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adaptées aux capacités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 + bénéficiant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d’un accompagnement 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médico-social </a:t>
              </a:r>
              <a:r>
                <a:rPr lang="fr-FR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personnalisé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.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  </a:t>
              </a:r>
              <a:endParaRPr lang="fr-FR" dirty="0" smtClean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lvl="0" algn="ctr"/>
              <a:endParaRPr lang="fr-FR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lvl="0" algn="ctr"/>
              <a:r>
                <a:rPr lang="fr-FR" b="1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Favoriser : </a:t>
              </a:r>
            </a:p>
            <a:p>
              <a:pPr lvl="0" algn="ctr"/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Compétences / savoirs Autonomies </a:t>
              </a:r>
            </a:p>
            <a:p>
              <a:pPr lvl="0" algn="ctr"/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P</a:t>
              </a: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arcours pro. =&gt; Ordinaire Sensibiliser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l’environnement 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50603" y="1346457"/>
              <a:ext cx="224880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b="1" dirty="0" smtClean="0">
                  <a:latin typeface="Century Gothic" panose="020B0502020202020204" pitchFamily="34" charset="0"/>
                  <a:cs typeface="Calibri Light" panose="020F0302020204030204" pitchFamily="34" charset="0"/>
                </a:rPr>
                <a:t>18-25 ans à la signature</a:t>
              </a:r>
              <a:endParaRPr lang="fr-FR" dirty="0">
                <a:latin typeface="Century Gothic" panose="020B050202020202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874426" y="4995995"/>
              <a:ext cx="3354679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auto">
                <a:spcAft>
                  <a:spcPts val="0"/>
                </a:spcAft>
                <a:defRPr/>
              </a:pPr>
              <a:r>
                <a:rPr lang="fr-FR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Durée :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 fonction de </a:t>
              </a:r>
              <a:endParaRPr lang="fr-FR" dirty="0" smtClean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fontAlgn="auto">
                <a:spcAft>
                  <a:spcPts val="0"/>
                </a:spcAft>
                <a:defRPr/>
              </a:pP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la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situation.</a:t>
              </a:r>
            </a:p>
            <a:p>
              <a:pPr fontAlgn="auto">
                <a:spcAft>
                  <a:spcPts val="0"/>
                </a:spcAft>
                <a:defRPr/>
              </a:pPr>
              <a:r>
                <a:rPr lang="fr-FR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Modalités :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RDV individuels, </a:t>
              </a:r>
              <a:endParaRPr lang="fr-FR" dirty="0" smtClean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fontAlgn="auto">
                <a:spcAft>
                  <a:spcPts val="0"/>
                </a:spcAft>
                <a:defRPr/>
              </a:pP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ateliers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collectifs, </a:t>
              </a:r>
              <a:endParaRPr lang="fr-FR" dirty="0" smtClean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  <a:p>
              <a:pPr fontAlgn="auto">
                <a:spcAft>
                  <a:spcPts val="0"/>
                </a:spcAft>
                <a:defRPr/>
              </a:pPr>
              <a:r>
                <a:rPr lang="fr-FR" dirty="0" smtClean="0">
                  <a:solidFill>
                    <a:schemeClr val="tx1"/>
                  </a:solidFill>
                  <a:latin typeface="Century Gothic" panose="020B0502020202020204" pitchFamily="34" charset="0"/>
                </a:rPr>
                <a:t>dans </a:t>
              </a:r>
              <a:r>
                <a:rPr lang="fr-FR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l’entreprise.</a:t>
              </a:r>
            </a:p>
          </p:txBody>
        </p:sp>
      </p:grpSp>
      <p:sp>
        <p:nvSpPr>
          <p:cNvPr id="34" name="Rectangle à coins arrondis 33"/>
          <p:cNvSpPr/>
          <p:nvPr/>
        </p:nvSpPr>
        <p:spPr bwMode="auto">
          <a:xfrm>
            <a:off x="6948885" y="5071803"/>
            <a:ext cx="2853864" cy="1298985"/>
          </a:xfrm>
          <a:prstGeom prst="roundRect">
            <a:avLst/>
          </a:prstGeom>
          <a:solidFill>
            <a:srgbClr val="CEEE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087060" y="5143829"/>
            <a:ext cx="335467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Durée :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En fonction de </a:t>
            </a:r>
            <a:endParaRPr 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la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situation.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Modalités :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RDV individuels, </a:t>
            </a:r>
            <a:endParaRPr 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ateliers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collectifs, </a:t>
            </a:r>
            <a:endParaRPr 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dans 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l’entreprise.</a:t>
            </a:r>
          </a:p>
        </p:txBody>
      </p:sp>
      <p:grpSp>
        <p:nvGrpSpPr>
          <p:cNvPr id="24" name="Groupe 23"/>
          <p:cNvGrpSpPr/>
          <p:nvPr/>
        </p:nvGrpSpPr>
        <p:grpSpPr>
          <a:xfrm>
            <a:off x="6400534" y="4623969"/>
            <a:ext cx="742938" cy="706539"/>
            <a:chOff x="101526" y="4869088"/>
            <a:chExt cx="742938" cy="706539"/>
          </a:xfrm>
        </p:grpSpPr>
        <p:sp>
          <p:nvSpPr>
            <p:cNvPr id="18" name="Rectangle à coins arrondis 17"/>
            <p:cNvSpPr/>
            <p:nvPr/>
          </p:nvSpPr>
          <p:spPr bwMode="auto">
            <a:xfrm>
              <a:off x="101526" y="4869088"/>
              <a:ext cx="742938" cy="706539"/>
            </a:xfrm>
            <a:prstGeom prst="round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287" y="4898664"/>
              <a:ext cx="647385" cy="647385"/>
            </a:xfrm>
            <a:prstGeom prst="rect">
              <a:avLst/>
            </a:prstGeom>
          </p:spPr>
        </p:pic>
      </p:grpSp>
      <p:grpSp>
        <p:nvGrpSpPr>
          <p:cNvPr id="4" name="Groupe 3"/>
          <p:cNvGrpSpPr/>
          <p:nvPr/>
        </p:nvGrpSpPr>
        <p:grpSpPr>
          <a:xfrm>
            <a:off x="6363016" y="2000581"/>
            <a:ext cx="742938" cy="706539"/>
            <a:chOff x="104855" y="2075477"/>
            <a:chExt cx="742938" cy="706539"/>
          </a:xfrm>
        </p:grpSpPr>
        <p:sp>
          <p:nvSpPr>
            <p:cNvPr id="19" name="Rectangle à coins arrondis 18"/>
            <p:cNvSpPr/>
            <p:nvPr/>
          </p:nvSpPr>
          <p:spPr bwMode="auto">
            <a:xfrm>
              <a:off x="104855" y="2075477"/>
              <a:ext cx="742938" cy="706539"/>
            </a:xfrm>
            <a:prstGeom prst="round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pic>
          <p:nvPicPr>
            <p:cNvPr id="16" name="Image 1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961" y="2085121"/>
              <a:ext cx="672831" cy="672831"/>
            </a:xfrm>
            <a:prstGeom prst="rect">
              <a:avLst/>
            </a:prstGeom>
          </p:spPr>
        </p:pic>
      </p:grpSp>
      <p:grpSp>
        <p:nvGrpSpPr>
          <p:cNvPr id="3" name="Groupe 2"/>
          <p:cNvGrpSpPr/>
          <p:nvPr/>
        </p:nvGrpSpPr>
        <p:grpSpPr>
          <a:xfrm>
            <a:off x="6381125" y="906857"/>
            <a:ext cx="742938" cy="706539"/>
            <a:chOff x="117912" y="1262964"/>
            <a:chExt cx="742938" cy="706539"/>
          </a:xfrm>
        </p:grpSpPr>
        <p:sp>
          <p:nvSpPr>
            <p:cNvPr id="17" name="Rectangle à coins arrondis 16"/>
            <p:cNvSpPr/>
            <p:nvPr/>
          </p:nvSpPr>
          <p:spPr bwMode="auto">
            <a:xfrm>
              <a:off x="117912" y="1262964"/>
              <a:ext cx="742938" cy="706539"/>
            </a:xfrm>
            <a:prstGeom prst="round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057" y="1322910"/>
              <a:ext cx="558585" cy="558585"/>
            </a:xfrm>
            <a:prstGeom prst="rect">
              <a:avLst/>
            </a:prstGeom>
          </p:spPr>
        </p:pic>
      </p:grpSp>
      <p:grpSp>
        <p:nvGrpSpPr>
          <p:cNvPr id="39" name="Groupe 38"/>
          <p:cNvGrpSpPr/>
          <p:nvPr/>
        </p:nvGrpSpPr>
        <p:grpSpPr>
          <a:xfrm>
            <a:off x="2980501" y="4595578"/>
            <a:ext cx="742938" cy="706539"/>
            <a:chOff x="101526" y="4869088"/>
            <a:chExt cx="742938" cy="706539"/>
          </a:xfrm>
        </p:grpSpPr>
        <p:sp>
          <p:nvSpPr>
            <p:cNvPr id="40" name="Rectangle à coins arrondis 39"/>
            <p:cNvSpPr/>
            <p:nvPr/>
          </p:nvSpPr>
          <p:spPr bwMode="auto">
            <a:xfrm>
              <a:off x="101526" y="4869088"/>
              <a:ext cx="742938" cy="706539"/>
            </a:xfrm>
            <a:prstGeom prst="round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pic>
          <p:nvPicPr>
            <p:cNvPr id="41" name="Image 40"/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287" y="4898664"/>
              <a:ext cx="647385" cy="647385"/>
            </a:xfrm>
            <a:prstGeom prst="rect">
              <a:avLst/>
            </a:prstGeom>
          </p:spPr>
        </p:pic>
      </p:grpSp>
      <p:grpSp>
        <p:nvGrpSpPr>
          <p:cNvPr id="42" name="Groupe 41"/>
          <p:cNvGrpSpPr/>
          <p:nvPr/>
        </p:nvGrpSpPr>
        <p:grpSpPr>
          <a:xfrm>
            <a:off x="2942983" y="1972190"/>
            <a:ext cx="742938" cy="706539"/>
            <a:chOff x="104855" y="2075477"/>
            <a:chExt cx="742938" cy="706539"/>
          </a:xfrm>
        </p:grpSpPr>
        <p:sp>
          <p:nvSpPr>
            <p:cNvPr id="43" name="Rectangle à coins arrondis 42"/>
            <p:cNvSpPr/>
            <p:nvPr/>
          </p:nvSpPr>
          <p:spPr bwMode="auto">
            <a:xfrm>
              <a:off x="104855" y="2075477"/>
              <a:ext cx="742938" cy="706539"/>
            </a:xfrm>
            <a:prstGeom prst="round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pic>
          <p:nvPicPr>
            <p:cNvPr id="44" name="Image 43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961" y="2085121"/>
              <a:ext cx="672831" cy="672831"/>
            </a:xfrm>
            <a:prstGeom prst="rect">
              <a:avLst/>
            </a:prstGeom>
          </p:spPr>
        </p:pic>
      </p:grpSp>
      <p:grpSp>
        <p:nvGrpSpPr>
          <p:cNvPr id="45" name="Groupe 44"/>
          <p:cNvGrpSpPr/>
          <p:nvPr/>
        </p:nvGrpSpPr>
        <p:grpSpPr>
          <a:xfrm>
            <a:off x="2961092" y="878466"/>
            <a:ext cx="742938" cy="706539"/>
            <a:chOff x="117912" y="1262964"/>
            <a:chExt cx="742938" cy="706539"/>
          </a:xfrm>
        </p:grpSpPr>
        <p:sp>
          <p:nvSpPr>
            <p:cNvPr id="46" name="Rectangle à coins arrondis 45"/>
            <p:cNvSpPr/>
            <p:nvPr/>
          </p:nvSpPr>
          <p:spPr bwMode="auto">
            <a:xfrm>
              <a:off x="117912" y="1262964"/>
              <a:ext cx="742938" cy="706539"/>
            </a:xfrm>
            <a:prstGeom prst="roundRect">
              <a:avLst/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38088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/>
                <a:latin typeface="Franklin Gothic Book" pitchFamily="34" charset="0"/>
              </a:endParaRPr>
            </a:p>
          </p:txBody>
        </p:sp>
        <p:pic>
          <p:nvPicPr>
            <p:cNvPr id="47" name="Image 46"/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057" y="1322910"/>
              <a:ext cx="558585" cy="5585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582156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necteur droit 83"/>
          <p:cNvCxnSpPr/>
          <p:nvPr/>
        </p:nvCxnSpPr>
        <p:spPr bwMode="auto">
          <a:xfrm flipH="1" flipV="1">
            <a:off x="2897532" y="5582240"/>
            <a:ext cx="1130301" cy="26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Connecteur droit 84"/>
          <p:cNvCxnSpPr/>
          <p:nvPr/>
        </p:nvCxnSpPr>
        <p:spPr bwMode="auto">
          <a:xfrm flipH="1" flipV="1">
            <a:off x="5728044" y="5633458"/>
            <a:ext cx="1130301" cy="26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Connecteur droit 82"/>
          <p:cNvCxnSpPr/>
          <p:nvPr/>
        </p:nvCxnSpPr>
        <p:spPr bwMode="auto">
          <a:xfrm flipH="1" flipV="1">
            <a:off x="2943477" y="1566182"/>
            <a:ext cx="1130301" cy="26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Connecteur droit 81"/>
          <p:cNvCxnSpPr/>
          <p:nvPr/>
        </p:nvCxnSpPr>
        <p:spPr bwMode="auto">
          <a:xfrm flipH="1" flipV="1">
            <a:off x="5773989" y="1617400"/>
            <a:ext cx="1130301" cy="26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Connecteur droit 41"/>
          <p:cNvCxnSpPr/>
          <p:nvPr/>
        </p:nvCxnSpPr>
        <p:spPr bwMode="auto">
          <a:xfrm>
            <a:off x="4939772" y="2666975"/>
            <a:ext cx="88" cy="7239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Ellipse 65"/>
          <p:cNvSpPr/>
          <p:nvPr/>
        </p:nvSpPr>
        <p:spPr>
          <a:xfrm>
            <a:off x="3973404" y="759647"/>
            <a:ext cx="1932913" cy="1897138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</a:ln>
          <a:effectLst/>
        </p:spPr>
      </p:sp>
      <p:cxnSp>
        <p:nvCxnSpPr>
          <p:cNvPr id="44" name="Connecteur droit 43"/>
          <p:cNvCxnSpPr/>
          <p:nvPr/>
        </p:nvCxnSpPr>
        <p:spPr bwMode="auto">
          <a:xfrm>
            <a:off x="2978492" y="3641732"/>
            <a:ext cx="1274975" cy="8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952205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2731913" y="146127"/>
            <a:ext cx="4595640" cy="475456"/>
          </a:xfrm>
          <a:prstGeom prst="roundRect">
            <a:avLst/>
          </a:prstGeom>
          <a:solidFill>
            <a:srgbClr val="FBDBC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83702" y="183800"/>
            <a:ext cx="4574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 ACCOMPAGNEMENT ?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125511" y="2960481"/>
            <a:ext cx="1649140" cy="1377485"/>
          </a:xfrm>
          <a:prstGeom prst="ellipse">
            <a:avLst/>
          </a:prstGeom>
          <a:solidFill>
            <a:srgbClr val="FBDBC9"/>
          </a:solidFill>
          <a:ln w="10795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16" name="Ellipse 8"/>
          <p:cNvSpPr/>
          <p:nvPr/>
        </p:nvSpPr>
        <p:spPr>
          <a:xfrm>
            <a:off x="4349213" y="1478033"/>
            <a:ext cx="1267742" cy="974028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marL="0" marR="0" lvl="0" indent="0" algn="ctr" defTabSz="7556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Formation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1068440" y="2688305"/>
            <a:ext cx="2007367" cy="1943831"/>
          </a:xfrm>
          <a:prstGeom prst="ellipse">
            <a:avLst/>
          </a:prstGeom>
          <a:solidFill>
            <a:srgbClr val="CEEEF6"/>
          </a:solidFill>
          <a:ln w="28575" cap="flat" cmpd="sng" algn="ctr">
            <a:solidFill>
              <a:srgbClr val="0094AA"/>
            </a:solidFill>
            <a:prstDash val="solid"/>
          </a:ln>
          <a:effectLst/>
        </p:spPr>
      </p:sp>
      <p:sp>
        <p:nvSpPr>
          <p:cNvPr id="30" name="Ellipse 29"/>
          <p:cNvSpPr/>
          <p:nvPr/>
        </p:nvSpPr>
        <p:spPr>
          <a:xfrm>
            <a:off x="1068440" y="661849"/>
            <a:ext cx="2007367" cy="1943831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008790"/>
            </a:solidFill>
            <a:prstDash val="solid"/>
          </a:ln>
          <a:effectLst/>
        </p:spPr>
      </p:sp>
      <p:sp>
        <p:nvSpPr>
          <p:cNvPr id="31" name="Ellipse 8"/>
          <p:cNvSpPr/>
          <p:nvPr/>
        </p:nvSpPr>
        <p:spPr>
          <a:xfrm>
            <a:off x="1300562" y="917918"/>
            <a:ext cx="1531014" cy="1374495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marL="0" marR="0" lvl="0" indent="0" algn="ctr" defTabSz="7556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Formation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1042926" y="4714761"/>
            <a:ext cx="2007367" cy="1943831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008790"/>
            </a:solidFill>
            <a:prstDash val="solid"/>
          </a:ln>
          <a:effectLst/>
        </p:spPr>
      </p:sp>
      <p:cxnSp>
        <p:nvCxnSpPr>
          <p:cNvPr id="41" name="Connecteur droit 40"/>
          <p:cNvCxnSpPr/>
          <p:nvPr/>
        </p:nvCxnSpPr>
        <p:spPr bwMode="auto">
          <a:xfrm>
            <a:off x="4931614" y="4348156"/>
            <a:ext cx="0" cy="28803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Connecteur droit 42"/>
          <p:cNvCxnSpPr/>
          <p:nvPr/>
        </p:nvCxnSpPr>
        <p:spPr bwMode="auto">
          <a:xfrm flipH="1" flipV="1">
            <a:off x="5752665" y="3646548"/>
            <a:ext cx="1130301" cy="26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7" name="Image 4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777" y="3127914"/>
            <a:ext cx="1027810" cy="1027810"/>
          </a:xfrm>
          <a:prstGeom prst="rect">
            <a:avLst/>
          </a:prstGeom>
        </p:spPr>
      </p:pic>
      <p:sp>
        <p:nvSpPr>
          <p:cNvPr id="52" name="ZoneTexte 51"/>
          <p:cNvSpPr txBox="1"/>
          <p:nvPr/>
        </p:nvSpPr>
        <p:spPr>
          <a:xfrm>
            <a:off x="9093583" y="1373053"/>
            <a:ext cx="4270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476072" y="1151841"/>
            <a:ext cx="4270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r>
              <a:rPr lang="fr-F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55" name="Ellipse 54"/>
          <p:cNvSpPr/>
          <p:nvPr/>
        </p:nvSpPr>
        <p:spPr>
          <a:xfrm>
            <a:off x="6755086" y="2688305"/>
            <a:ext cx="2007367" cy="1943831"/>
          </a:xfrm>
          <a:prstGeom prst="ellipse">
            <a:avLst/>
          </a:prstGeom>
          <a:solidFill>
            <a:srgbClr val="FBDBC9"/>
          </a:solidFill>
          <a:ln w="28575" cap="flat" cmpd="sng" algn="ctr">
            <a:solidFill>
              <a:srgbClr val="DD8A4B"/>
            </a:solidFill>
            <a:prstDash val="solid"/>
          </a:ln>
          <a:effectLst/>
        </p:spPr>
      </p:sp>
      <p:sp>
        <p:nvSpPr>
          <p:cNvPr id="57" name="Ellipse 56"/>
          <p:cNvSpPr/>
          <p:nvPr/>
        </p:nvSpPr>
        <p:spPr>
          <a:xfrm>
            <a:off x="6755086" y="661849"/>
            <a:ext cx="2007367" cy="1943831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DD8A4B"/>
            </a:solidFill>
            <a:prstDash val="solid"/>
          </a:ln>
          <a:effectLst/>
        </p:spPr>
      </p:sp>
      <p:sp>
        <p:nvSpPr>
          <p:cNvPr id="58" name="Ellipse 8"/>
          <p:cNvSpPr/>
          <p:nvPr/>
        </p:nvSpPr>
        <p:spPr>
          <a:xfrm>
            <a:off x="6987208" y="917918"/>
            <a:ext cx="1531014" cy="1374495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marL="0" marR="0" lvl="0" indent="0" algn="ctr" defTabSz="7556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Formation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6729572" y="4714761"/>
            <a:ext cx="2007367" cy="1943831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rgbClr val="DD8A4B"/>
            </a:solidFill>
            <a:prstDash val="solid"/>
          </a:ln>
          <a:effectLst/>
        </p:spPr>
      </p:sp>
      <p:sp>
        <p:nvSpPr>
          <p:cNvPr id="61" name="Ellipse 60"/>
          <p:cNvSpPr/>
          <p:nvPr/>
        </p:nvSpPr>
        <p:spPr>
          <a:xfrm>
            <a:off x="3961276" y="4646378"/>
            <a:ext cx="1932913" cy="1897138"/>
          </a:xfrm>
          <a:prstGeom prst="ellipse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</a:ln>
          <a:effectLst/>
        </p:spPr>
      </p:sp>
      <p:sp>
        <p:nvSpPr>
          <p:cNvPr id="63" name="ZoneTexte 62"/>
          <p:cNvSpPr txBox="1"/>
          <p:nvPr/>
        </p:nvSpPr>
        <p:spPr>
          <a:xfrm>
            <a:off x="3956140" y="4933227"/>
            <a:ext cx="19457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Moyens de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ontournements 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Améliorer la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3961277" y="992576"/>
            <a:ext cx="1940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EVALUER 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l’impact des DYS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 la VIE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1018938" y="4959604"/>
            <a:ext cx="20313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Compte rendu 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Entreprise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</a:p>
          <a:p>
            <a:pPr algn="ctr"/>
            <a:r>
              <a:rPr lang="fr-FR" sz="1600" b="1" dirty="0" err="1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</a:t>
            </a:r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6196398" y="868985"/>
            <a:ext cx="31568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Entretiens par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questionnaires</a:t>
            </a:r>
            <a:r>
              <a:rPr lang="fr-FR" sz="1600" b="1" dirty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fr-FR" sz="1600" b="1" dirty="0" smtClean="0">
              <a:solidFill>
                <a:srgbClr val="DD8A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</a:t>
            </a:r>
            <a:r>
              <a:rPr lang="fr-FR" sz="1600" b="1" dirty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situation </a:t>
            </a:r>
            <a:endParaRPr lang="fr-FR" sz="1600" b="1" dirty="0" smtClean="0">
              <a:solidFill>
                <a:srgbClr val="DD8A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Écologique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Auto-</a:t>
            </a:r>
          </a:p>
          <a:p>
            <a:pPr algn="ctr"/>
            <a:r>
              <a:rPr lang="fr-FR" sz="1600" b="1" dirty="0" err="1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positionnmt</a:t>
            </a:r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600" b="1" dirty="0">
              <a:solidFill>
                <a:srgbClr val="DD8A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6729572" y="4946621"/>
            <a:ext cx="20328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Compte rendu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Entreprise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/>
            <a:r>
              <a:rPr lang="fr-FR" sz="1600" b="1" dirty="0" err="1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</a:t>
            </a:r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  <a:p>
            <a:pPr algn="ctr"/>
            <a:endParaRPr lang="fr-FR" sz="1600" b="1" dirty="0" smtClean="0">
              <a:solidFill>
                <a:srgbClr val="DD8A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196398" y="2733791"/>
            <a:ext cx="31568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 et 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validations 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d’outils de 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Compensations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+/-</a:t>
            </a:r>
          </a:p>
          <a:p>
            <a:pPr algn="ctr"/>
            <a:r>
              <a:rPr lang="fr-FR" sz="1600" b="1" dirty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bservation </a:t>
            </a:r>
          </a:p>
          <a:p>
            <a:pPr algn="ctr"/>
            <a:r>
              <a:rPr lang="fr-FR" sz="1600" b="1" dirty="0" smtClean="0">
                <a:solidFill>
                  <a:srgbClr val="DD8A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poste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1068440" y="2893108"/>
            <a:ext cx="20073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Passations 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tests cognitifs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+/-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 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poste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487668" y="884439"/>
            <a:ext cx="31568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Entretiens 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définir 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l’anamnèse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le discours 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3012006" y="3277413"/>
            <a:ext cx="1222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Eclairages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5616955" y="3296734"/>
            <a:ext cx="1222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capacités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2804653" y="3600896"/>
            <a:ext cx="1636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vec/sans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5635286" y="3620217"/>
            <a:ext cx="1222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Bilans</a:t>
            </a:r>
          </a:p>
        </p:txBody>
      </p:sp>
    </p:spTree>
    <p:extLst>
      <p:ext uri="{BB962C8B-B14F-4D97-AF65-F5344CB8AC3E}">
        <p14:creationId xmlns:p14="http://schemas.microsoft.com/office/powerpoint/2010/main" val="20637167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476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Espace réservé du numéro de diapositive 5"/>
          <p:cNvSpPr txBox="1">
            <a:spLocks/>
          </p:cNvSpPr>
          <p:nvPr/>
        </p:nvSpPr>
        <p:spPr bwMode="auto">
          <a:xfrm>
            <a:off x="8828380" y="6476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folHlink"/>
                </a:solidFill>
                <a:latin typeface="Franklin Gothic Book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folHlink"/>
                </a:solidFill>
                <a:latin typeface="Franklin Gothic Book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folHlink"/>
                </a:solidFill>
                <a:latin typeface="Franklin Gothic Book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folHlink"/>
                </a:solidFill>
                <a:latin typeface="Franklin Gothic Book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400" kern="1200">
                <a:solidFill>
                  <a:schemeClr val="folHlink"/>
                </a:solidFill>
                <a:latin typeface="Franklin Gothic Book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400" kern="1200">
                <a:solidFill>
                  <a:schemeClr val="folHlink"/>
                </a:solidFill>
                <a:latin typeface="Franklin Gothic Book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400" kern="1200">
                <a:solidFill>
                  <a:schemeClr val="folHlink"/>
                </a:solidFill>
                <a:latin typeface="Franklin Gothic Book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400" kern="1200">
                <a:solidFill>
                  <a:schemeClr val="folHlink"/>
                </a:solidFill>
                <a:latin typeface="Franklin Gothic Book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7239635" y="2180590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1100" dirty="0"/>
          </a:p>
        </p:txBody>
      </p:sp>
      <p:sp>
        <p:nvSpPr>
          <p:cNvPr id="11" name="Pensées 10"/>
          <p:cNvSpPr/>
          <p:nvPr/>
        </p:nvSpPr>
        <p:spPr bwMode="auto">
          <a:xfrm>
            <a:off x="5496212" y="694967"/>
            <a:ext cx="3831199" cy="2050279"/>
          </a:xfrm>
          <a:prstGeom prst="cloudCallout">
            <a:avLst>
              <a:gd name="adj1" fmla="val -71784"/>
              <a:gd name="adj2" fmla="val 41568"/>
            </a:avLst>
          </a:prstGeom>
          <a:noFill/>
          <a:ln w="38100" cap="flat" cmpd="sng" algn="ctr">
            <a:solidFill>
              <a:srgbClr val="91CAE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2" name="Pensées 11"/>
          <p:cNvSpPr/>
          <p:nvPr/>
        </p:nvSpPr>
        <p:spPr bwMode="auto">
          <a:xfrm>
            <a:off x="6353175" y="2777579"/>
            <a:ext cx="3329280" cy="2078951"/>
          </a:xfrm>
          <a:prstGeom prst="cloudCallout">
            <a:avLst>
              <a:gd name="adj1" fmla="val -73464"/>
              <a:gd name="adj2" fmla="val 15985"/>
            </a:avLst>
          </a:prstGeom>
          <a:noFill/>
          <a:ln w="38100" cap="flat" cmpd="sng" algn="ctr">
            <a:solidFill>
              <a:srgbClr val="91CAE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866506" y="5322168"/>
            <a:ext cx="643585" cy="5760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4" name="Pensées 13"/>
          <p:cNvSpPr/>
          <p:nvPr/>
        </p:nvSpPr>
        <p:spPr bwMode="auto">
          <a:xfrm>
            <a:off x="5772436" y="4976565"/>
            <a:ext cx="3055943" cy="1748208"/>
          </a:xfrm>
          <a:prstGeom prst="cloudCallout">
            <a:avLst>
              <a:gd name="adj1" fmla="val -74024"/>
              <a:gd name="adj2" fmla="val -35957"/>
            </a:avLst>
          </a:prstGeom>
          <a:noFill/>
          <a:ln w="38100" cap="flat" cmpd="sng" algn="ctr">
            <a:solidFill>
              <a:srgbClr val="91CAE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5" name="Pensées 14"/>
          <p:cNvSpPr/>
          <p:nvPr/>
        </p:nvSpPr>
        <p:spPr bwMode="auto">
          <a:xfrm flipH="1">
            <a:off x="592250" y="1051892"/>
            <a:ext cx="2749831" cy="1757727"/>
          </a:xfrm>
          <a:prstGeom prst="cloudCallout">
            <a:avLst>
              <a:gd name="adj1" fmla="val -71784"/>
              <a:gd name="adj2" fmla="val 41568"/>
            </a:avLst>
          </a:prstGeom>
          <a:noFill/>
          <a:ln w="38100" cap="flat" cmpd="sng" algn="ctr">
            <a:solidFill>
              <a:srgbClr val="132D6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6" name="Pensées 15"/>
          <p:cNvSpPr/>
          <p:nvPr/>
        </p:nvSpPr>
        <p:spPr bwMode="auto">
          <a:xfrm flipH="1">
            <a:off x="221990" y="2917041"/>
            <a:ext cx="2749831" cy="1919276"/>
          </a:xfrm>
          <a:prstGeom prst="cloudCallout">
            <a:avLst>
              <a:gd name="adj1" fmla="val -73464"/>
              <a:gd name="adj2" fmla="val 15985"/>
            </a:avLst>
          </a:prstGeom>
          <a:noFill/>
          <a:ln w="38100" cap="flat" cmpd="sng" algn="ctr">
            <a:solidFill>
              <a:srgbClr val="132D6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7" name="Pensées 16"/>
          <p:cNvSpPr/>
          <p:nvPr/>
        </p:nvSpPr>
        <p:spPr bwMode="auto">
          <a:xfrm flipH="1">
            <a:off x="717268" y="4976565"/>
            <a:ext cx="2749831" cy="1737736"/>
          </a:xfrm>
          <a:prstGeom prst="cloudCallout">
            <a:avLst>
              <a:gd name="adj1" fmla="val -69525"/>
              <a:gd name="adj2" fmla="val -34269"/>
            </a:avLst>
          </a:prstGeom>
          <a:noFill/>
          <a:ln w="38100" cap="flat" cmpd="sng" algn="ctr">
            <a:solidFill>
              <a:srgbClr val="132D6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 bwMode="auto">
          <a:xfrm>
            <a:off x="2500193" y="158642"/>
            <a:ext cx="4595640" cy="475456"/>
          </a:xfrm>
          <a:prstGeom prst="roundRect">
            <a:avLst/>
          </a:prstGeom>
          <a:solidFill>
            <a:srgbClr val="FBDBC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935590" y="198296"/>
            <a:ext cx="4574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 DE VUE ENTREPRISE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87173" y="1485121"/>
            <a:ext cx="21599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C’est dommage, 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     il sera </a:t>
            </a:r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forcément </a:t>
            </a:r>
            <a:endParaRPr lang="fr-FR" sz="1600" dirty="0" smtClean="0">
              <a:latin typeface="Century Gothic" panose="020B0502020202020204" pitchFamily="34" charset="0"/>
              <a:cs typeface="Calibri Light" panose="020F0302020204030204" pitchFamily="34" charset="0"/>
            </a:endParaRPr>
          </a:p>
          <a:p>
            <a:r>
              <a:rPr lang="fr-FR" sz="1600" dirty="0"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          trop lent…</a:t>
            </a:r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59763" y="3162802"/>
            <a:ext cx="28061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Vu ses difficultés 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ce doit être un retard                                                                         </a:t>
            </a:r>
            <a:r>
              <a:rPr lang="fr-FR" sz="1600" dirty="0" err="1" smtClean="0">
                <a:solidFill>
                  <a:srgbClr val="FFFFFF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cccc</a:t>
            </a:r>
            <a:r>
              <a:rPr lang="fr-FR" sz="1600" dirty="0" err="1" smtClean="0">
                <a:latin typeface="Century Gothic" panose="020B0502020202020204" pitchFamily="34" charset="0"/>
                <a:cs typeface="Calibri Light" panose="020F0302020204030204" pitchFamily="34" charset="0"/>
              </a:rPr>
              <a:t>intellectuel</a:t>
            </a:r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. 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     Il ne pourra pas      </a:t>
            </a:r>
            <a:r>
              <a:rPr lang="fr-FR" sz="1600" dirty="0" err="1" smtClean="0">
                <a:solidFill>
                  <a:srgbClr val="FFFFFF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gg</a:t>
            </a:r>
            <a:r>
              <a:rPr lang="fr-FR" sz="1600" dirty="0" err="1" smtClean="0">
                <a:latin typeface="Century Gothic" panose="020B0502020202020204" pitchFamily="34" charset="0"/>
                <a:cs typeface="Calibri Light" panose="020F0302020204030204" pitchFamily="34" charset="0"/>
              </a:rPr>
              <a:t>évoluer,apprendre</a:t>
            </a:r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.</a:t>
            </a:r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063265" y="5247787"/>
            <a:ext cx="24549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Il aura forcément besoin d’aide, 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      </a:t>
            </a:r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de </a:t>
            </a:r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tutorat.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    Peu d’autonomie.</a:t>
            </a:r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960844" y="5251655"/>
            <a:ext cx="24549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Les outils et moyens </a:t>
            </a:r>
          </a:p>
          <a:p>
            <a:pPr algn="ctr"/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de compensations sont l’aide </a:t>
            </a:r>
          </a:p>
          <a:p>
            <a:pPr algn="ctr"/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suffisante et adapté ! </a:t>
            </a:r>
          </a:p>
          <a:p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639157" y="3038909"/>
            <a:ext cx="3190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        Les troubles DYS 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sont d’origine neurologique. 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Il s’agit d’un problème </a:t>
            </a:r>
          </a:p>
          <a:p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  de fonctionnement </a:t>
            </a:r>
          </a:p>
          <a:p>
            <a:r>
              <a:rPr lang="fr-FR" sz="1600" dirty="0">
                <a:latin typeface="Century Gothic" panose="020B0502020202020204" pitchFamily="34" charset="0"/>
                <a:cs typeface="Calibri Light" panose="020F0302020204030204" pitchFamily="34" charset="0"/>
              </a:rPr>
              <a:t> </a:t>
            </a:r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      du cerveau et non         </a:t>
            </a:r>
            <a:r>
              <a:rPr lang="fr-FR" sz="1600" dirty="0" smtClean="0">
                <a:solidFill>
                  <a:srgbClr val="FFFFFF"/>
                </a:solidFill>
                <a:latin typeface="Century Gothic" panose="020B0502020202020204" pitchFamily="34" charset="0"/>
                <a:cs typeface="Calibri Light" panose="020F0302020204030204" pitchFamily="34" charset="0"/>
              </a:rPr>
              <a:t>,,,,,,</a:t>
            </a:r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d’’intelligence.</a:t>
            </a:r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808088" y="1032108"/>
            <a:ext cx="319557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Il peu prendre plus de temps mais ça n’impactera pas la qualité. En compensant </a:t>
            </a:r>
          </a:p>
          <a:p>
            <a:pPr algn="ctr"/>
            <a:r>
              <a:rPr lang="fr-FR" sz="1600" dirty="0" smtClean="0">
                <a:latin typeface="Century Gothic" panose="020B0502020202020204" pitchFamily="34" charset="0"/>
                <a:cs typeface="Calibri Light" panose="020F0302020204030204" pitchFamily="34" charset="0"/>
              </a:rPr>
              <a:t>son trouble il développe d’autres compétences.</a:t>
            </a:r>
          </a:p>
          <a:p>
            <a:endParaRPr lang="fr-FR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70" y="468714"/>
            <a:ext cx="951511" cy="95151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323" y="2869501"/>
            <a:ext cx="586602" cy="58660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74" y="5532610"/>
            <a:ext cx="730751" cy="730751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333" y="2691026"/>
            <a:ext cx="2460329" cy="246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09113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 bwMode="auto">
          <a:xfrm>
            <a:off x="1929244" y="771805"/>
            <a:ext cx="5688632" cy="5688632"/>
          </a:xfrm>
          <a:prstGeom prst="ellipse">
            <a:avLst/>
          </a:prstGeom>
          <a:solidFill>
            <a:srgbClr val="FBDB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3111820" y="1990759"/>
            <a:ext cx="3355752" cy="3366165"/>
          </a:xfrm>
          <a:prstGeom prst="ellipse">
            <a:avLst/>
          </a:prstGeom>
          <a:solidFill>
            <a:srgbClr val="CEEE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695770" y="2428218"/>
            <a:ext cx="2272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Préconisations d’Outils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591693" y="1047248"/>
            <a:ext cx="2628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Compensations cognitives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06583" y="2906953"/>
            <a:ext cx="4953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DD8A4B"/>
                </a:solidFill>
                <a:latin typeface="Century Gothic" panose="020B0502020202020204" pitchFamily="34" charset="0"/>
              </a:rPr>
              <a:t>Lecture par une synthèse vocale </a:t>
            </a:r>
            <a:endParaRPr lang="fr-FR" b="1" dirty="0" smtClean="0">
              <a:solidFill>
                <a:srgbClr val="DD8A4B"/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fr-FR" i="1" dirty="0">
                <a:solidFill>
                  <a:schemeClr val="tx1"/>
                </a:solidFill>
                <a:latin typeface="Century Gothic" panose="020B0502020202020204" pitchFamily="34" charset="0"/>
              </a:rPr>
              <a:t>Natural </a:t>
            </a:r>
            <a:r>
              <a:rPr lang="fr-FR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reader</a:t>
            </a:r>
            <a:r>
              <a:rPr 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algn="ctr">
              <a:defRPr/>
            </a:pPr>
            <a:r>
              <a:rPr lang="fr-FR" b="1" dirty="0">
                <a:solidFill>
                  <a:srgbClr val="DD8A4B"/>
                </a:solidFill>
                <a:latin typeface="Century Gothic" panose="020B0502020202020204" pitchFamily="34" charset="0"/>
              </a:rPr>
              <a:t>Dictée vocale </a:t>
            </a:r>
            <a:endParaRPr lang="fr-FR" b="1" dirty="0" smtClean="0">
              <a:solidFill>
                <a:srgbClr val="DD8A4B"/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fr-FR" i="1" dirty="0">
                <a:solidFill>
                  <a:schemeClr val="tx1"/>
                </a:solidFill>
                <a:latin typeface="Century Gothic" panose="020B0502020202020204" pitchFamily="34" charset="0"/>
              </a:rPr>
              <a:t>Dragon, Google doc, </a:t>
            </a:r>
            <a:r>
              <a:rPr lang="fr-FR" i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Dysvocal</a:t>
            </a:r>
            <a:r>
              <a:rPr lang="fr-FR" i="1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algn="ctr">
              <a:defRPr/>
            </a:pPr>
            <a:r>
              <a:rPr lang="fr-FR" b="1" dirty="0">
                <a:solidFill>
                  <a:srgbClr val="DD8A4B"/>
                </a:solidFill>
                <a:latin typeface="Century Gothic" panose="020B0502020202020204" pitchFamily="34" charset="0"/>
              </a:rPr>
              <a:t>Correcteur performant </a:t>
            </a:r>
            <a:endParaRPr lang="fr-FR" b="1" dirty="0" smtClean="0">
              <a:solidFill>
                <a:srgbClr val="DD8A4B"/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fr-FR" i="1" dirty="0">
                <a:solidFill>
                  <a:schemeClr val="tx1"/>
                </a:solidFill>
                <a:latin typeface="Century Gothic" panose="020B0502020202020204" pitchFamily="34" charset="0"/>
              </a:rPr>
              <a:t>Antidote, Robert </a:t>
            </a:r>
            <a:r>
              <a:rPr lang="fr-FR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Correcteur)</a:t>
            </a:r>
          </a:p>
          <a:p>
            <a:pPr algn="ctr">
              <a:defRPr/>
            </a:pPr>
            <a:r>
              <a:rPr lang="fr-FR" b="1" dirty="0" smtClean="0">
                <a:solidFill>
                  <a:srgbClr val="DD8A4B"/>
                </a:solidFill>
                <a:latin typeface="Century Gothic" panose="020B0502020202020204" pitchFamily="34" charset="0"/>
              </a:rPr>
              <a:t>Prédicteur </a:t>
            </a:r>
            <a:r>
              <a:rPr lang="fr-FR" b="1" dirty="0">
                <a:solidFill>
                  <a:srgbClr val="DD8A4B"/>
                </a:solidFill>
                <a:latin typeface="Century Gothic" panose="020B0502020202020204" pitchFamily="34" charset="0"/>
              </a:rPr>
              <a:t>de mots </a:t>
            </a:r>
            <a:endParaRPr lang="fr-FR" b="1" dirty="0" smtClean="0">
              <a:solidFill>
                <a:srgbClr val="DD8A4B"/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fr-FR" i="1" dirty="0">
                <a:solidFill>
                  <a:schemeClr val="tx1"/>
                </a:solidFill>
                <a:latin typeface="Century Gothic" panose="020B0502020202020204" pitchFamily="34" charset="0"/>
              </a:rPr>
              <a:t>Word Q</a:t>
            </a:r>
            <a:r>
              <a:rPr lang="fr-FR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algn="ctr">
              <a:defRPr/>
            </a:pPr>
            <a:r>
              <a:rPr lang="fr-FR" b="1" dirty="0" smtClean="0">
                <a:solidFill>
                  <a:srgbClr val="DD8A4B"/>
                </a:solidFill>
                <a:latin typeface="Century Gothic" panose="020B0502020202020204" pitchFamily="34" charset="0"/>
              </a:rPr>
              <a:t>Gabarit d’aide au pliage</a:t>
            </a:r>
            <a:endParaRPr lang="fr-FR" b="1" dirty="0">
              <a:solidFill>
                <a:srgbClr val="DD8A4B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8617" y="140871"/>
            <a:ext cx="19335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Mr </a:t>
            </a: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G., </a:t>
            </a:r>
            <a:r>
              <a:rPr lang="fr-FR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dyslexique/dysorthographique</a:t>
            </a: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fatigue lors de la lecture de rapports et est en difficulté pour formuler un mail sans erreur</a:t>
            </a:r>
            <a:r>
              <a:rPr lang="fr-FR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»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9831" y="5625788"/>
            <a:ext cx="20311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Mme C., </a:t>
            </a:r>
            <a:r>
              <a:rPr lang="fr-FR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dyspraxique </a:t>
            </a: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n’arrive </a:t>
            </a: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à plier </a:t>
            </a:r>
            <a:endParaRPr lang="fr-FR" sz="12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1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enveloppe en 3 lorsqu’elle prépare les payes. »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80364" y="174877"/>
            <a:ext cx="19250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Mr R., </a:t>
            </a:r>
            <a:r>
              <a:rPr lang="fr-FR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TDAH/</a:t>
            </a:r>
            <a:r>
              <a:rPr lang="fr-FR" sz="12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dysexécutif</a:t>
            </a:r>
            <a:r>
              <a:rPr lang="fr-FR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n’arrive pas à organiser ses tâches dans le temps et est en difficulté pour la prise de note lors des réunions. »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61598" y="5749898"/>
            <a:ext cx="20811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Séquencer </a:t>
            </a:r>
          </a:p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sa journée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27277" y="1591479"/>
            <a:ext cx="20811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Une tâche à la fois</a:t>
            </a:r>
            <a:endParaRPr lang="fr-FR" i="1" dirty="0">
              <a:solidFill>
                <a:srgbClr val="00879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50537" y="2877457"/>
            <a:ext cx="20811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Ecrits synthétiques</a:t>
            </a:r>
          </a:p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aérés </a:t>
            </a:r>
          </a:p>
          <a:p>
            <a:pPr algn="ctr">
              <a:defRPr/>
            </a:pPr>
            <a:r>
              <a:rPr lang="fr-FR" b="1" i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Point par point</a:t>
            </a:r>
            <a:endParaRPr lang="fr-FR" i="1" dirty="0">
              <a:solidFill>
                <a:srgbClr val="00879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64518" y="2956356"/>
            <a:ext cx="20811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Codes couleurs, gras, espacements, interligne</a:t>
            </a:r>
            <a:endParaRPr lang="fr-FR" i="1" dirty="0">
              <a:solidFill>
                <a:srgbClr val="00879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86999" y="1561983"/>
            <a:ext cx="20811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Faire des pauses</a:t>
            </a:r>
            <a:endParaRPr lang="fr-FR" i="1" dirty="0">
              <a:solidFill>
                <a:srgbClr val="00879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00130" y="4753283"/>
            <a:ext cx="261375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Planning fixe</a:t>
            </a:r>
          </a:p>
          <a:p>
            <a:pPr algn="ctr">
              <a:defRPr/>
            </a:pPr>
            <a:r>
              <a:rPr lang="fr-FR" b="1" i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Et imagé</a:t>
            </a:r>
          </a:p>
          <a:p>
            <a:pPr algn="ctr">
              <a:defRPr/>
            </a:pPr>
            <a:r>
              <a:rPr lang="fr-FR" b="1" i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avec temps forts</a:t>
            </a:r>
            <a:endParaRPr lang="fr-FR" i="1" dirty="0">
              <a:solidFill>
                <a:srgbClr val="00879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Larme 22"/>
          <p:cNvSpPr/>
          <p:nvPr/>
        </p:nvSpPr>
        <p:spPr bwMode="auto">
          <a:xfrm rot="5400000">
            <a:off x="7754816" y="4715900"/>
            <a:ext cx="2033482" cy="1982385"/>
          </a:xfrm>
          <a:prstGeom prst="teardrop">
            <a:avLst/>
          </a:prstGeom>
          <a:solidFill>
            <a:srgbClr val="FFFFFF"/>
          </a:solidFill>
          <a:ln w="28575" cap="flat" cmpd="sng" algn="ctr">
            <a:solidFill>
              <a:srgbClr val="DD8A4B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 bwMode="auto">
          <a:xfrm>
            <a:off x="2607938" y="115335"/>
            <a:ext cx="4595640" cy="475456"/>
          </a:xfrm>
          <a:prstGeom prst="roundRect">
            <a:avLst/>
          </a:prstGeom>
          <a:solidFill>
            <a:srgbClr val="FBDBC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765480" y="151062"/>
            <a:ext cx="4574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 DE PRECONISATIONS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742264" y="4942413"/>
            <a:ext cx="208118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Une </a:t>
            </a:r>
          </a:p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préconisation peut également être </a:t>
            </a:r>
          </a:p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une mise en relation avec un partenaire ou une structure</a:t>
            </a:r>
          </a:p>
          <a:p>
            <a:pPr algn="ctr">
              <a:defRPr/>
            </a:pPr>
            <a:r>
              <a:rPr lang="fr-FR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adaptée !</a:t>
            </a:r>
            <a:endParaRPr lang="fr-FR" i="1" dirty="0">
              <a:solidFill>
                <a:srgbClr val="00879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3312" y="4690351"/>
            <a:ext cx="202491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b="1" i="1" dirty="0">
                <a:solidFill>
                  <a:srgbClr val="008790"/>
                </a:solidFill>
                <a:latin typeface="Century Gothic" panose="020B0502020202020204" pitchFamily="34" charset="0"/>
              </a:rPr>
              <a:t>Alterner les </a:t>
            </a:r>
            <a:r>
              <a:rPr lang="fr-FR" b="1" i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difficultés</a:t>
            </a:r>
          </a:p>
          <a:p>
            <a:pPr algn="ctr">
              <a:defRPr/>
            </a:pPr>
            <a:r>
              <a:rPr lang="fr-FR" b="1" i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Tâches </a:t>
            </a:r>
          </a:p>
          <a:p>
            <a:pPr algn="ctr">
              <a:defRPr/>
            </a:pPr>
            <a:r>
              <a:rPr lang="fr-FR" b="1" i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simples/complexes</a:t>
            </a:r>
            <a:endParaRPr lang="fr-FR" i="1" dirty="0">
              <a:solidFill>
                <a:srgbClr val="00879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62" y="1412861"/>
            <a:ext cx="519042" cy="519042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205" y="1559872"/>
            <a:ext cx="729854" cy="72985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34" y="4885974"/>
            <a:ext cx="659932" cy="65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61669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à coins arrondis 17"/>
          <p:cNvSpPr/>
          <p:nvPr/>
        </p:nvSpPr>
        <p:spPr bwMode="auto">
          <a:xfrm>
            <a:off x="357670" y="1838325"/>
            <a:ext cx="4901179" cy="4019550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5608942" y="2143090"/>
            <a:ext cx="742938" cy="706539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206156" y="2195022"/>
            <a:ext cx="4643765" cy="942881"/>
          </a:xfrm>
        </p:spPr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fr-FR" altLang="fr-FR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Contexte de la demande </a:t>
            </a:r>
            <a:r>
              <a:rPr lang="fr-FR" altLang="fr-FR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  <a:endParaRPr lang="fr-FR" alt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fr-FR" altLang="fr-FR" sz="1400" b="1" dirty="0">
                <a:solidFill>
                  <a:srgbClr val="008790"/>
                </a:solidFill>
                <a:latin typeface="Century Gothic" panose="020B0502020202020204" pitchFamily="34" charset="0"/>
              </a:rPr>
              <a:t>Mr </a:t>
            </a:r>
            <a:r>
              <a:rPr lang="fr-FR" altLang="fr-FR" sz="1400" b="1" dirty="0" smtClean="0">
                <a:solidFill>
                  <a:srgbClr val="008790"/>
                </a:solidFill>
                <a:latin typeface="Century Gothic" panose="020B0502020202020204" pitchFamily="34" charset="0"/>
              </a:rPr>
              <a:t>G. </a:t>
            </a: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travail en Entreprise Adapté </a:t>
            </a:r>
          </a:p>
          <a:p>
            <a:pPr marL="285750" indent="-285750">
              <a:spcBef>
                <a:spcPct val="0"/>
              </a:spcBef>
              <a:buClrTx/>
              <a:buFont typeface="Symbol" panose="05050102010706020507" pitchFamily="18" charset="2"/>
              <a:buChar char="Þ"/>
            </a:pP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Technicien </a:t>
            </a:r>
            <a:r>
              <a:rPr lang="fr-FR" alt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support </a:t>
            </a:r>
            <a:endParaRPr lang="fr-FR" alt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informatique.</a:t>
            </a:r>
            <a:endParaRPr lang="fr-FR" alt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544854" y="4894127"/>
            <a:ext cx="1713460" cy="637298"/>
          </a:xfrm>
        </p:spPr>
        <p:txBody>
          <a:bodyPr/>
          <a:lstStyle/>
          <a:p>
            <a:r>
              <a:rPr lang="fr-FR" sz="1800" b="1" dirty="0" smtClean="0">
                <a:solidFill>
                  <a:srgbClr val="008790"/>
                </a:solidFill>
              </a:rPr>
              <a:t>Monsieur G :</a:t>
            </a:r>
            <a:endParaRPr lang="fr-FR" sz="1800" b="1" dirty="0">
              <a:solidFill>
                <a:srgbClr val="008790"/>
              </a:solidFill>
            </a:endParaRPr>
          </a:p>
        </p:txBody>
      </p:sp>
      <p:sp>
        <p:nvSpPr>
          <p:cNvPr id="8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2" descr="Aurelia Visuels | Illustratrice | Dessin bonhomme, Facilitation graphique,  Dessin de person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8" t="12872" r="28790" b="20146"/>
          <a:stretch>
            <a:fillRect/>
          </a:stretch>
        </p:blipFill>
        <p:spPr bwMode="auto">
          <a:xfrm>
            <a:off x="507812" y="884814"/>
            <a:ext cx="1661302" cy="400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à coins arrondis 8"/>
          <p:cNvSpPr/>
          <p:nvPr/>
        </p:nvSpPr>
        <p:spPr bwMode="auto">
          <a:xfrm>
            <a:off x="2500193" y="425342"/>
            <a:ext cx="4595640" cy="475456"/>
          </a:xfrm>
          <a:prstGeom prst="roundRect">
            <a:avLst/>
          </a:prstGeom>
          <a:solidFill>
            <a:srgbClr val="FBDBC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697465" y="464996"/>
            <a:ext cx="4574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 D’ACCOMPAGNEMENT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1880" y="2100006"/>
            <a:ext cx="4953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alt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Quelques éléments de l’entretien : </a:t>
            </a:r>
          </a:p>
          <a:p>
            <a:pPr algn="just"/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Suivi orthophonique.</a:t>
            </a:r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Tâches de travail : </a:t>
            </a:r>
            <a:endParaRPr lang="fr-FR" alt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4981" y="4094794"/>
            <a:ext cx="4953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alt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Plaintes :  </a:t>
            </a:r>
          </a:p>
          <a:p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Difficultés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à retenir les </a:t>
            </a: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informations</a:t>
            </a:r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Difficultés de concentration </a:t>
            </a:r>
          </a:p>
          <a:p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Sensible au bruit</a:t>
            </a:r>
          </a:p>
          <a:p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Fatigue </a:t>
            </a:r>
          </a:p>
          <a:p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Ecrire correctement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une adresse </a:t>
            </a: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mail,</a:t>
            </a:r>
          </a:p>
          <a:p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même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si </a:t>
            </a: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vérification.</a:t>
            </a:r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07980" y="3174955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Il est mis à disposition auprès </a:t>
            </a:r>
            <a:endParaRPr lang="fr-FR" alt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d’une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autre structure.</a:t>
            </a:r>
          </a:p>
          <a:p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Il a des troubles Dyslexique </a:t>
            </a:r>
            <a:endParaRPr lang="fr-FR" alt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+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Dysorthographique. </a:t>
            </a:r>
            <a:endParaRPr lang="fr-FR" alt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fr-FR" altLang="fr-FR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Besoin : </a:t>
            </a:r>
          </a:p>
          <a:p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Aide mise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en place d’outils de </a:t>
            </a:r>
            <a:endParaRPr lang="fr-FR" alt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compensation =&gt;</a:t>
            </a:r>
          </a:p>
          <a:p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Réaliser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correctement ses </a:t>
            </a: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tâches. </a:t>
            </a:r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27383" y="2924021"/>
            <a:ext cx="413643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R</a:t>
            </a: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ediriger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les incidents informatiques reçus </a:t>
            </a:r>
            <a:endParaRPr lang="fr-FR" alt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mail/tel vers les administrateurs. </a:t>
            </a:r>
          </a:p>
          <a:p>
            <a:pPr algn="just"/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Travail à temps plein, en binôme sur ce poste. </a:t>
            </a:r>
          </a:p>
          <a:p>
            <a:pPr algn="just"/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En </a:t>
            </a:r>
            <a:r>
              <a:rPr lang="fr-FR" altLang="fr-FR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openspace</a:t>
            </a: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102" y="2179102"/>
            <a:ext cx="670618" cy="6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5689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à coins arrondis 17"/>
          <p:cNvSpPr/>
          <p:nvPr/>
        </p:nvSpPr>
        <p:spPr bwMode="auto">
          <a:xfrm>
            <a:off x="135240" y="474117"/>
            <a:ext cx="4646310" cy="2028753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547110" y="104670"/>
            <a:ext cx="742938" cy="706539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8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5723701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290048" y="535450"/>
            <a:ext cx="22532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alt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Les points d’appui : </a:t>
            </a:r>
          </a:p>
        </p:txBody>
      </p:sp>
      <p:sp>
        <p:nvSpPr>
          <p:cNvPr id="20" name="Rectangle à coins arrondis 19"/>
          <p:cNvSpPr/>
          <p:nvPr/>
        </p:nvSpPr>
        <p:spPr bwMode="auto">
          <a:xfrm>
            <a:off x="5004411" y="476322"/>
            <a:ext cx="4720613" cy="2028753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 bwMode="auto">
          <a:xfrm>
            <a:off x="8334852" y="123720"/>
            <a:ext cx="742938" cy="706539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3" name="Espace réservé du contenu 3"/>
          <p:cNvSpPr>
            <a:spLocks noGrp="1"/>
          </p:cNvSpPr>
          <p:nvPr>
            <p:ph idx="1"/>
          </p:nvPr>
        </p:nvSpPr>
        <p:spPr>
          <a:xfrm>
            <a:off x="5203223" y="578709"/>
            <a:ext cx="7076902" cy="2704734"/>
          </a:xfrm>
        </p:spPr>
        <p:txBody>
          <a:bodyPr/>
          <a:lstStyle/>
          <a:p>
            <a:pPr algn="just">
              <a:spcBef>
                <a:spcPct val="0"/>
              </a:spcBef>
              <a:buClrTx/>
            </a:pPr>
            <a:r>
              <a:rPr lang="fr-FR" altLang="fr-FR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Limites : </a:t>
            </a:r>
          </a:p>
          <a:p>
            <a:pPr algn="just">
              <a:spcBef>
                <a:spcPct val="0"/>
              </a:spcBef>
              <a:buClrTx/>
            </a:pPr>
            <a:endParaRPr lang="fr-FR" altLang="fr-FR" sz="1400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Mobiliser son </a:t>
            </a:r>
            <a:r>
              <a:rPr lang="fr-FR" alt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attention </a:t>
            </a: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sur </a:t>
            </a:r>
            <a:r>
              <a:rPr lang="fr-FR" alt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une longue durée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Fatigabilité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Difficultés en mémoire à long terme verbale </a:t>
            </a:r>
          </a:p>
          <a:p>
            <a:pPr marL="285750" indent="-285750"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Saturation de la mémoire de travail : </a:t>
            </a:r>
            <a:endParaRPr lang="fr-FR" altLang="fr-FR" sz="14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>
              <a:spcBef>
                <a:spcPct val="0"/>
              </a:spcBef>
              <a:buClrTx/>
            </a:pP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difficultés </a:t>
            </a:r>
            <a:r>
              <a:rPr lang="fr-FR" alt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à traiter plus de 4 </a:t>
            </a:r>
            <a:r>
              <a:rPr lang="fr-FR" altLang="fr-FR" sz="14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infos.en</a:t>
            </a: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fr-FR" alt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même </a:t>
            </a: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temps. </a:t>
            </a:r>
            <a:endParaRPr lang="fr-FR" alt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>
              <a:spcBef>
                <a:spcPct val="0"/>
              </a:spcBef>
              <a:buClrTx/>
            </a:pPr>
            <a:endParaRPr lang="fr-FR" altLang="fr-FR" sz="1400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0015" y="1092618"/>
            <a:ext cx="4953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Raisonnement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efficient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Bonne vitesse de traitement </a:t>
            </a: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 informations</a:t>
            </a:r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Bonnes capacités pour effectuer deux tâches </a:t>
            </a:r>
            <a:endParaRPr lang="fr-FR" altLang="fr-FR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à </a:t>
            </a: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la fois, passer d’une tâche à une autre, </a:t>
            </a:r>
            <a:r>
              <a:rPr lang="fr-FR" altLang="fr-FR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planifier</a:t>
            </a:r>
            <a:endParaRPr lang="fr-FR" altLang="fr-FR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chemeClr val="tx1"/>
                </a:solidFill>
                <a:latin typeface="Century Gothic" panose="020B0502020202020204" pitchFamily="34" charset="0"/>
              </a:rPr>
              <a:t>Mémoire à long terme visuelle efficiente</a:t>
            </a:r>
          </a:p>
        </p:txBody>
      </p:sp>
      <p:sp>
        <p:nvSpPr>
          <p:cNvPr id="22" name="Rectangle à coins arrondis 21"/>
          <p:cNvSpPr/>
          <p:nvPr/>
        </p:nvSpPr>
        <p:spPr bwMode="auto">
          <a:xfrm>
            <a:off x="279389" y="2883172"/>
            <a:ext cx="4093843" cy="3234380"/>
          </a:xfrm>
          <a:prstGeom prst="roundRect">
            <a:avLst/>
          </a:prstGeom>
          <a:solidFill>
            <a:srgbClr val="CEEE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 bwMode="auto">
          <a:xfrm>
            <a:off x="5504059" y="2854995"/>
            <a:ext cx="4093843" cy="3234380"/>
          </a:xfrm>
          <a:prstGeom prst="roundRect">
            <a:avLst/>
          </a:prstGeom>
          <a:solidFill>
            <a:srgbClr val="FBDB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14" name="Espace réservé du contenu 3"/>
          <p:cNvSpPr>
            <a:spLocks noGrp="1"/>
          </p:cNvSpPr>
          <p:nvPr>
            <p:ph idx="1"/>
          </p:nvPr>
        </p:nvSpPr>
        <p:spPr>
          <a:xfrm>
            <a:off x="5666084" y="3521511"/>
            <a:ext cx="3769792" cy="1674816"/>
          </a:xfrm>
        </p:spPr>
        <p:txBody>
          <a:bodyPr/>
          <a:lstStyle/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Dictée </a:t>
            </a:r>
            <a:r>
              <a:rPr lang="fr-FR" altLang="fr-FR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vocale </a:t>
            </a:r>
            <a:endParaRPr lang="fr-FR" altLang="fr-FR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buClrTx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fr-FR" altLang="fr-FR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sur </a:t>
            </a:r>
            <a:r>
              <a:rPr lang="fr-FR" altLang="fr-FR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google</a:t>
            </a:r>
            <a:r>
              <a:rPr lang="fr-FR" altLang="fr-FR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 doc</a:t>
            </a: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algn="ctr">
              <a:spcBef>
                <a:spcPct val="0"/>
              </a:spcBef>
              <a:buClrTx/>
            </a:pPr>
            <a:endParaRPr lang="fr-FR" altLang="fr-FR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buClrTx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- Lecture </a:t>
            </a:r>
            <a:r>
              <a:rPr lang="fr-FR" altLang="fr-FR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vocale </a:t>
            </a:r>
            <a:endParaRPr lang="fr-FR" altLang="fr-FR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buClrTx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fr-FR" altLang="fr-FR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Natural </a:t>
            </a:r>
            <a:r>
              <a:rPr lang="fr-FR" altLang="fr-FR" sz="1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reader</a:t>
            </a: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algn="ctr">
              <a:spcBef>
                <a:spcPct val="0"/>
              </a:spcBef>
              <a:buClrTx/>
            </a:pPr>
            <a:endParaRPr lang="fr-FR" altLang="fr-FR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buClrTx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- Correcteur </a:t>
            </a:r>
            <a:r>
              <a:rPr lang="fr-FR" altLang="fr-FR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ortho/grammaticale (Antidote</a:t>
            </a: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fr-FR" altLang="fr-FR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3371" y="2897036"/>
            <a:ext cx="2965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Préconisations </a:t>
            </a:r>
            <a:endParaRPr lang="fr-FR" altLang="fr-FR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altLang="fr-FR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fr-FR" alt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en lien avec bilan et plaintes) :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39817" y="2966830"/>
            <a:ext cx="32848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b="1" dirty="0">
                <a:solidFill>
                  <a:schemeClr val="tx1"/>
                </a:solidFill>
                <a:latin typeface="Century Gothic" panose="020B0502020202020204" pitchFamily="34" charset="0"/>
              </a:rPr>
              <a:t>Mise en place d’outils (bilan ergo) : </a:t>
            </a:r>
            <a:endParaRPr lang="fr-FR" b="1" dirty="0"/>
          </a:p>
        </p:txBody>
      </p:sp>
      <p:sp>
        <p:nvSpPr>
          <p:cNvPr id="27" name="Espace réservé du contenu 3"/>
          <p:cNvSpPr>
            <a:spLocks noGrp="1"/>
          </p:cNvSpPr>
          <p:nvPr>
            <p:ph idx="1"/>
          </p:nvPr>
        </p:nvSpPr>
        <p:spPr>
          <a:xfrm>
            <a:off x="251652" y="3538895"/>
            <a:ext cx="4006023" cy="1674816"/>
          </a:xfrm>
        </p:spPr>
        <p:txBody>
          <a:bodyPr/>
          <a:lstStyle/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Temps de pause régulier</a:t>
            </a:r>
          </a:p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endParaRPr lang="fr-FR" altLang="fr-FR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Limiter le nombre d’infos transmises en même temps</a:t>
            </a:r>
            <a:endParaRPr lang="fr-FR" altLang="fr-FR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endParaRPr lang="fr-FR" altLang="fr-FR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S’appuyer sur des </a:t>
            </a:r>
          </a:p>
          <a:p>
            <a:pPr algn="ctr">
              <a:spcBef>
                <a:spcPct val="0"/>
              </a:spcBef>
              <a:buClrTx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procédures visuelles</a:t>
            </a:r>
          </a:p>
          <a:p>
            <a:pPr algn="ctr">
              <a:spcBef>
                <a:spcPct val="0"/>
              </a:spcBef>
              <a:buClrTx/>
            </a:pPr>
            <a:endParaRPr lang="fr-FR" altLang="fr-FR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ctr">
              <a:spcBef>
                <a:spcPct val="0"/>
              </a:spcBef>
              <a:buClrTx/>
              <a:buFontTx/>
              <a:buChar char="-"/>
            </a:pPr>
            <a:r>
              <a:rPr lang="fr-FR" altLang="fr-FR" sz="1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Privilégier environnement calme</a:t>
            </a:r>
          </a:p>
          <a:p>
            <a:pPr algn="ctr">
              <a:spcBef>
                <a:spcPct val="0"/>
              </a:spcBef>
              <a:buClrTx/>
            </a:pPr>
            <a:r>
              <a:rPr lang="fr-FR" altLang="fr-FR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(télétravail/bureau seul/casque anti-bruit)</a:t>
            </a:r>
            <a:endParaRPr lang="fr-FR" altLang="fr-FR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636666" y="6249736"/>
            <a:ext cx="6471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7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ACCOMPAGNEMENT ET SUIVI ENTREPRISE POSSIBLE</a:t>
            </a: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135" y="3208513"/>
            <a:ext cx="1558076" cy="1558076"/>
          </a:xfrm>
          <a:prstGeom prst="rect">
            <a:avLst/>
          </a:prstGeom>
        </p:spPr>
      </p:pic>
      <p:sp>
        <p:nvSpPr>
          <p:cNvPr id="32" name="Plus 31"/>
          <p:cNvSpPr/>
          <p:nvPr/>
        </p:nvSpPr>
        <p:spPr bwMode="auto">
          <a:xfrm>
            <a:off x="572654" y="123650"/>
            <a:ext cx="691850" cy="661774"/>
          </a:xfrm>
          <a:prstGeom prst="mathPlus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33" name="Moins 32"/>
          <p:cNvSpPr/>
          <p:nvPr/>
        </p:nvSpPr>
        <p:spPr bwMode="auto">
          <a:xfrm>
            <a:off x="8381531" y="231159"/>
            <a:ext cx="649580" cy="516040"/>
          </a:xfrm>
          <a:prstGeom prst="mathMinus">
            <a:avLst/>
          </a:prstGeom>
          <a:solidFill>
            <a:srgbClr val="A7005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925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à coins arrondis 7"/>
          <p:cNvSpPr/>
          <p:nvPr/>
        </p:nvSpPr>
        <p:spPr bwMode="auto">
          <a:xfrm>
            <a:off x="2500193" y="2407754"/>
            <a:ext cx="4595640" cy="475456"/>
          </a:xfrm>
          <a:prstGeom prst="roundRect">
            <a:avLst/>
          </a:prstGeom>
          <a:solidFill>
            <a:srgbClr val="FBDBC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21332" y="2445427"/>
            <a:ext cx="4574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M E R C I *</a:t>
            </a:r>
            <a:endParaRPr lang="fr-F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145" y="3030376"/>
            <a:ext cx="954995" cy="108356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59455" y="3028949"/>
            <a:ext cx="4953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err="1">
                <a:solidFill>
                  <a:srgbClr val="878787"/>
                </a:solidFill>
                <a:latin typeface="Helvetica Arial"/>
              </a:rPr>
              <a:t>Solenn</a:t>
            </a:r>
            <a:r>
              <a:rPr lang="fr-FR" b="1" dirty="0">
                <a:solidFill>
                  <a:srgbClr val="878787"/>
                </a:solidFill>
                <a:latin typeface="Helvetica Arial"/>
              </a:rPr>
              <a:t> FOURTIT-LU</a:t>
            </a:r>
            <a:r>
              <a:rPr lang="fr-FR" dirty="0"/>
              <a:t/>
            </a:r>
            <a:br>
              <a:rPr lang="fr-FR" dirty="0"/>
            </a:br>
            <a:r>
              <a:rPr lang="fr-FR" dirty="0">
                <a:solidFill>
                  <a:srgbClr val="878787"/>
                </a:solidFill>
                <a:latin typeface="Helvetica Arial"/>
              </a:rPr>
              <a:t>Responsable Actions conventionnelles</a:t>
            </a:r>
            <a:r>
              <a:rPr lang="fr-FR" dirty="0"/>
              <a:t/>
            </a:r>
            <a:br>
              <a:rPr lang="fr-FR" dirty="0"/>
            </a:br>
            <a:r>
              <a:rPr lang="fr-FR" dirty="0">
                <a:solidFill>
                  <a:srgbClr val="000000"/>
                </a:solidFill>
                <a:latin typeface="Helvetica Arial"/>
              </a:rPr>
              <a:t>LADAPT Rhône-Métropole de Lyon</a:t>
            </a:r>
            <a:br>
              <a:rPr lang="fr-FR" dirty="0">
                <a:solidFill>
                  <a:srgbClr val="000000"/>
                </a:solidFill>
                <a:latin typeface="Helvetica Arial"/>
              </a:rPr>
            </a:br>
            <a:r>
              <a:rPr lang="fr-FR" dirty="0">
                <a:solidFill>
                  <a:srgbClr val="000000"/>
                </a:solidFill>
                <a:latin typeface="Helvetica Arial"/>
              </a:rPr>
              <a:t>7, rue de Gerland - 69007 LYON</a:t>
            </a:r>
            <a:br>
              <a:rPr lang="fr-FR" dirty="0">
                <a:solidFill>
                  <a:srgbClr val="000000"/>
                </a:solidFill>
                <a:latin typeface="Helvetica Arial"/>
              </a:rPr>
            </a:br>
            <a:r>
              <a:rPr lang="fr-FR" dirty="0">
                <a:solidFill>
                  <a:srgbClr val="000000"/>
                </a:solidFill>
                <a:latin typeface="Helvetica Arial"/>
              </a:rPr>
              <a:t>Tél : 04.72.71.59.60 - Port : 06.52.04.37.85</a:t>
            </a:r>
            <a:endParaRPr lang="fr-FR" b="0" i="0" dirty="0">
              <a:solidFill>
                <a:srgbClr val="878787"/>
              </a:solidFill>
              <a:effectLst/>
              <a:latin typeface="Helvetica Arial"/>
            </a:endParaRPr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2500193" y="2883210"/>
            <a:ext cx="4595640" cy="1422782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3808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535423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DAPT-masque-2016">
  <a:themeElements>
    <a:clrScheme name="AVICENNE">
      <a:dk1>
        <a:srgbClr val="000000"/>
      </a:dk1>
      <a:lt1>
        <a:srgbClr val="BBD03D"/>
      </a:lt1>
      <a:dk2>
        <a:srgbClr val="000000"/>
      </a:dk2>
      <a:lt2>
        <a:srgbClr val="000000"/>
      </a:lt2>
      <a:accent1>
        <a:srgbClr val="BBD03D"/>
      </a:accent1>
      <a:accent2>
        <a:srgbClr val="C7C7C7"/>
      </a:accent2>
      <a:accent3>
        <a:srgbClr val="32477A"/>
      </a:accent3>
      <a:accent4>
        <a:srgbClr val="000000"/>
      </a:accent4>
      <a:accent5>
        <a:srgbClr val="E2E2CA"/>
      </a:accent5>
      <a:accent6>
        <a:srgbClr val="32477A"/>
      </a:accent6>
      <a:hlink>
        <a:srgbClr val="595959"/>
      </a:hlink>
      <a:folHlink>
        <a:srgbClr val="0000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3808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Franklin Gothic Boo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3808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Franklin Gothic Book" pitchFamily="34" charset="0"/>
          </a:defRPr>
        </a:defPPr>
      </a:lstStyle>
    </a:lnDef>
  </a:objectDefaults>
  <a:extraClrSchemeLst>
    <a:extraClrScheme>
      <a:clrScheme name="Diagbleu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bleu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bleu 5">
        <a:dk1>
          <a:srgbClr val="000000"/>
        </a:dk1>
        <a:lt1>
          <a:srgbClr val="FFFFCC"/>
        </a:lt1>
        <a:dk2>
          <a:srgbClr val="000000"/>
        </a:dk2>
        <a:lt2>
          <a:srgbClr val="969696"/>
        </a:lt2>
        <a:accent1>
          <a:srgbClr val="CCCC99"/>
        </a:accent1>
        <a:accent2>
          <a:srgbClr val="FF9933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2D"/>
        </a:accent6>
        <a:hlink>
          <a:srgbClr val="6699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6">
        <a:dk1>
          <a:srgbClr val="000000"/>
        </a:dk1>
        <a:lt1>
          <a:srgbClr val="FFFFCC"/>
        </a:lt1>
        <a:dk2>
          <a:srgbClr val="000000"/>
        </a:dk2>
        <a:lt2>
          <a:srgbClr val="969696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00"/>
        </a:accent6>
        <a:hlink>
          <a:srgbClr val="6699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7">
        <a:dk1>
          <a:srgbClr val="000000"/>
        </a:dk1>
        <a:lt1>
          <a:srgbClr val="FFFFCC"/>
        </a:lt1>
        <a:dk2>
          <a:srgbClr val="000000"/>
        </a:dk2>
        <a:lt2>
          <a:srgbClr val="969696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00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8">
        <a:dk1>
          <a:srgbClr val="000000"/>
        </a:dk1>
        <a:lt1>
          <a:srgbClr val="FFFFCC"/>
        </a:lt1>
        <a:dk2>
          <a:srgbClr val="000000"/>
        </a:dk2>
        <a:lt2>
          <a:srgbClr val="000000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00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9">
        <a:dk1>
          <a:srgbClr val="000000"/>
        </a:dk1>
        <a:lt1>
          <a:srgbClr val="FFFFCC"/>
        </a:lt1>
        <a:dk2>
          <a:srgbClr val="000000"/>
        </a:dk2>
        <a:lt2>
          <a:srgbClr val="000000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00"/>
        </a:accent6>
        <a:hlink>
          <a:srgbClr val="FFCC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10">
        <a:dk1>
          <a:srgbClr val="B2B2B2"/>
        </a:dk1>
        <a:lt1>
          <a:srgbClr val="FFFFCC"/>
        </a:lt1>
        <a:dk2>
          <a:srgbClr val="000000"/>
        </a:dk2>
        <a:lt2>
          <a:srgbClr val="000000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979797"/>
        </a:accent4>
        <a:accent5>
          <a:srgbClr val="E2E2CA"/>
        </a:accent5>
        <a:accent6>
          <a:srgbClr val="E78A00"/>
        </a:accent6>
        <a:hlink>
          <a:srgbClr val="FFCC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dèle présentation PowerPoint.pptx" id="{20CF62A6-FBD6-4B6B-ABB6-012AD513DFC1}" vid="{1BBDBE58-010D-4912-82B6-B3E550C3A745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8DBCB134B2ED489A580EC1C50D914F" ma:contentTypeVersion="17" ma:contentTypeDescription="Crée un document." ma:contentTypeScope="" ma:versionID="ff149dbfa428917a52ac615a32925c6b">
  <xsd:schema xmlns:xsd="http://www.w3.org/2001/XMLSchema" xmlns:xs="http://www.w3.org/2001/XMLSchema" xmlns:p="http://schemas.microsoft.com/office/2006/metadata/properties" xmlns:ns2="29b6231e-e2fc-424e-93cb-c3c68563c996" xmlns:ns3="afd98505-6f30-43c6-8797-c87a3d19e968" targetNamespace="http://schemas.microsoft.com/office/2006/metadata/properties" ma:root="true" ma:fieldsID="58bbc3898580d7cc1c9e6d33cc6d298a" ns2:_="" ns3:_="">
    <xsd:import namespace="29b6231e-e2fc-424e-93cb-c3c68563c996"/>
    <xsd:import namespace="afd98505-6f30-43c6-8797-c87a3d19e96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6231e-e2fc-424e-93cb-c3c68563c9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6c0c57e-52f2-492f-afa5-4df0ec592ca3}" ma:internalName="TaxCatchAll" ma:showField="CatchAllData" ma:web="29b6231e-e2fc-424e-93cb-c3c68563c9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d98505-6f30-43c6-8797-c87a3d19e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b6939a0f-899c-4101-9f9c-be88d12044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F966AE-CCFE-4E00-9EFE-9E99DA0753B0}"/>
</file>

<file path=customXml/itemProps2.xml><?xml version="1.0" encoding="utf-8"?>
<ds:datastoreItem xmlns:ds="http://schemas.openxmlformats.org/officeDocument/2006/customXml" ds:itemID="{F3A04388-0806-4FCC-9899-D01D8ADA4F8E}"/>
</file>

<file path=docProps/app.xml><?xml version="1.0" encoding="utf-8"?>
<Properties xmlns="http://schemas.openxmlformats.org/officeDocument/2006/extended-properties" xmlns:vt="http://schemas.openxmlformats.org/officeDocument/2006/docPropsVTypes">
  <Template>Modèle présentation PowerPoint</Template>
  <TotalTime>1317</TotalTime>
  <Pages>24</Pages>
  <Words>1006</Words>
  <Application>Microsoft Office PowerPoint</Application>
  <PresentationFormat>Format A4 (210 x 297 mm)</PresentationFormat>
  <Paragraphs>292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Century Gothic</vt:lpstr>
      <vt:lpstr>Corbel</vt:lpstr>
      <vt:lpstr>Franklin Gothic Book</vt:lpstr>
      <vt:lpstr>Franklin Gothic Demi</vt:lpstr>
      <vt:lpstr>Helvetica Arial</vt:lpstr>
      <vt:lpstr>Symbol</vt:lpstr>
      <vt:lpstr>Wingdings</vt:lpstr>
      <vt:lpstr>LADAPT-masque-2016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FOURTIT-LU Solenn</dc:creator>
  <cp:lastModifiedBy>RAJI-BLANCHARD Samanta</cp:lastModifiedBy>
  <cp:revision>108</cp:revision>
  <cp:lastPrinted>2021-04-06T09:02:51Z</cp:lastPrinted>
  <dcterms:created xsi:type="dcterms:W3CDTF">2021-03-30T07:24:12Z</dcterms:created>
  <dcterms:modified xsi:type="dcterms:W3CDTF">2023-10-04T08:01:08Z</dcterms:modified>
</cp:coreProperties>
</file>