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56" r:id="rId5"/>
    <p:sldId id="271" r:id="rId6"/>
    <p:sldId id="267" r:id="rId7"/>
    <p:sldId id="269" r:id="rId8"/>
    <p:sldId id="892" r:id="rId9"/>
    <p:sldId id="893" r:id="rId10"/>
    <p:sldId id="894" r:id="rId11"/>
    <p:sldId id="896" r:id="rId12"/>
    <p:sldId id="897" r:id="rId1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483"/>
    <a:srgbClr val="0BB3CD"/>
    <a:srgbClr val="EC6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>
        <p:scale>
          <a:sx n="158" d="100"/>
          <a:sy n="158" d="100"/>
        </p:scale>
        <p:origin x="954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D59F4-3EF0-42FB-9E77-DE9D0B330B2E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9F875F82-F620-4E44-99D4-CF387487D8B3}">
      <dgm:prSet phldrT="[Texte]"/>
      <dgm:spPr/>
      <dgm:t>
        <a:bodyPr/>
        <a:lstStyle/>
        <a:p>
          <a:endParaRPr lang="fr-FR" dirty="0"/>
        </a:p>
      </dgm:t>
    </dgm:pt>
    <dgm:pt modelId="{14CF6026-1A61-4E49-A79F-B2B67739E522}" type="parTrans" cxnId="{FB08DDE1-F121-423C-A962-215DE57F38D7}">
      <dgm:prSet/>
      <dgm:spPr/>
      <dgm:t>
        <a:bodyPr/>
        <a:lstStyle/>
        <a:p>
          <a:endParaRPr lang="fr-FR"/>
        </a:p>
      </dgm:t>
    </dgm:pt>
    <dgm:pt modelId="{C6783D01-C9E3-491B-B8A8-A418CBFCDEF9}" type="sibTrans" cxnId="{FB08DDE1-F121-423C-A962-215DE57F38D7}">
      <dgm:prSet/>
      <dgm:spPr/>
      <dgm:t>
        <a:bodyPr/>
        <a:lstStyle/>
        <a:p>
          <a:endParaRPr lang="fr-FR"/>
        </a:p>
      </dgm:t>
    </dgm:pt>
    <dgm:pt modelId="{C6EDD634-0A25-470F-812B-C1C9322410CC}">
      <dgm:prSet phldrT="[Texte]"/>
      <dgm:spPr>
        <a:noFill/>
      </dgm:spPr>
      <dgm:t>
        <a:bodyPr/>
        <a:lstStyle/>
        <a:p>
          <a:endParaRPr lang="fr-FR" dirty="0"/>
        </a:p>
      </dgm:t>
    </dgm:pt>
    <dgm:pt modelId="{224310A6-088A-448D-8D36-4B778B0D01A6}" type="parTrans" cxnId="{4A11BFBF-FED8-4D32-93E7-CAAC8BBBD022}">
      <dgm:prSet/>
      <dgm:spPr/>
      <dgm:t>
        <a:bodyPr/>
        <a:lstStyle/>
        <a:p>
          <a:endParaRPr lang="fr-FR"/>
        </a:p>
      </dgm:t>
    </dgm:pt>
    <dgm:pt modelId="{AE3541AB-9F00-42BB-B6DE-7616F6BA53E4}" type="sibTrans" cxnId="{4A11BFBF-FED8-4D32-93E7-CAAC8BBBD022}">
      <dgm:prSet/>
      <dgm:spPr/>
      <dgm:t>
        <a:bodyPr/>
        <a:lstStyle/>
        <a:p>
          <a:endParaRPr lang="fr-FR"/>
        </a:p>
      </dgm:t>
    </dgm:pt>
    <dgm:pt modelId="{22633302-386F-4D62-A92D-F135FE1A81D4}">
      <dgm:prSet phldrT="[Texte]"/>
      <dgm:spPr/>
      <dgm:t>
        <a:bodyPr/>
        <a:lstStyle/>
        <a:p>
          <a:endParaRPr lang="fr-FR" dirty="0"/>
        </a:p>
      </dgm:t>
    </dgm:pt>
    <dgm:pt modelId="{D73CB54C-D845-4911-A35F-702519A8A2A1}" type="parTrans" cxnId="{165339D0-FCCA-4A8D-B45F-59F061899D7F}">
      <dgm:prSet/>
      <dgm:spPr/>
      <dgm:t>
        <a:bodyPr/>
        <a:lstStyle/>
        <a:p>
          <a:endParaRPr lang="fr-FR"/>
        </a:p>
      </dgm:t>
    </dgm:pt>
    <dgm:pt modelId="{2E155125-617C-4374-B52F-7588C59DA26B}" type="sibTrans" cxnId="{165339D0-FCCA-4A8D-B45F-59F061899D7F}">
      <dgm:prSet/>
      <dgm:spPr/>
      <dgm:t>
        <a:bodyPr/>
        <a:lstStyle/>
        <a:p>
          <a:endParaRPr lang="fr-FR"/>
        </a:p>
      </dgm:t>
    </dgm:pt>
    <dgm:pt modelId="{CC64C445-EB88-4603-AD52-D9092B5404C8}">
      <dgm:prSet phldrT="[Texte]"/>
      <dgm:spPr/>
      <dgm:t>
        <a:bodyPr/>
        <a:lstStyle/>
        <a:p>
          <a:endParaRPr lang="fr-FR" dirty="0"/>
        </a:p>
      </dgm:t>
    </dgm:pt>
    <dgm:pt modelId="{D435207E-D555-42E2-B168-18B90B503035}" type="parTrans" cxnId="{F65EC2D3-14E0-44F9-9808-561F3B1044CA}">
      <dgm:prSet/>
      <dgm:spPr/>
      <dgm:t>
        <a:bodyPr/>
        <a:lstStyle/>
        <a:p>
          <a:endParaRPr lang="fr-FR"/>
        </a:p>
      </dgm:t>
    </dgm:pt>
    <dgm:pt modelId="{D78F8BCD-BE92-4B1E-9EDA-3347C823153D}" type="sibTrans" cxnId="{F65EC2D3-14E0-44F9-9808-561F3B1044CA}">
      <dgm:prSet/>
      <dgm:spPr/>
      <dgm:t>
        <a:bodyPr/>
        <a:lstStyle/>
        <a:p>
          <a:endParaRPr lang="fr-FR"/>
        </a:p>
      </dgm:t>
    </dgm:pt>
    <dgm:pt modelId="{580376AE-9EAC-44CE-A834-ACB3257F6AB0}">
      <dgm:prSet phldrT="[Texte]"/>
      <dgm:spPr/>
      <dgm:t>
        <a:bodyPr/>
        <a:lstStyle/>
        <a:p>
          <a:endParaRPr lang="fr-FR" dirty="0"/>
        </a:p>
      </dgm:t>
    </dgm:pt>
    <dgm:pt modelId="{8FF7E2C5-4EA6-4BCB-B2AB-FBBBB2174EBC}" type="parTrans" cxnId="{8D0DAAEA-9B7C-4646-A35F-8B724022862A}">
      <dgm:prSet/>
      <dgm:spPr/>
      <dgm:t>
        <a:bodyPr/>
        <a:lstStyle/>
        <a:p>
          <a:endParaRPr lang="fr-FR"/>
        </a:p>
      </dgm:t>
    </dgm:pt>
    <dgm:pt modelId="{FC96AAC4-29F7-49DE-A28D-FCA99CAEDEDA}" type="sibTrans" cxnId="{8D0DAAEA-9B7C-4646-A35F-8B724022862A}">
      <dgm:prSet/>
      <dgm:spPr/>
      <dgm:t>
        <a:bodyPr/>
        <a:lstStyle/>
        <a:p>
          <a:endParaRPr lang="fr-FR"/>
        </a:p>
      </dgm:t>
    </dgm:pt>
    <dgm:pt modelId="{B333980F-47AC-4B28-8AEE-ABD0ED601725}">
      <dgm:prSet phldrT="[Texte]"/>
      <dgm:spPr/>
      <dgm:t>
        <a:bodyPr/>
        <a:lstStyle/>
        <a:p>
          <a:endParaRPr lang="fr-FR" dirty="0"/>
        </a:p>
      </dgm:t>
    </dgm:pt>
    <dgm:pt modelId="{B2054EB7-026C-45D1-8EA3-F72A9786EB09}" type="parTrans" cxnId="{BC4290ED-E575-4D35-A30A-A7BC050D1FE9}">
      <dgm:prSet/>
      <dgm:spPr/>
      <dgm:t>
        <a:bodyPr/>
        <a:lstStyle/>
        <a:p>
          <a:endParaRPr lang="fr-FR"/>
        </a:p>
      </dgm:t>
    </dgm:pt>
    <dgm:pt modelId="{2D8D4B07-3A6D-447C-AD51-7EF8B0B7AE97}" type="sibTrans" cxnId="{BC4290ED-E575-4D35-A30A-A7BC050D1FE9}">
      <dgm:prSet/>
      <dgm:spPr/>
      <dgm:t>
        <a:bodyPr/>
        <a:lstStyle/>
        <a:p>
          <a:endParaRPr lang="fr-FR"/>
        </a:p>
      </dgm:t>
    </dgm:pt>
    <dgm:pt modelId="{E6C13990-16FE-4F55-A072-CC8BD10C3164}" type="pres">
      <dgm:prSet presAssocID="{340D59F4-3EF0-42FB-9E77-DE9D0B330B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16B33E-982A-46CC-888C-2DB35E41A029}" type="pres">
      <dgm:prSet presAssocID="{C6EDD634-0A25-470F-812B-C1C9322410CC}" presName="centerShape" presStyleLbl="node0" presStyleIdx="0" presStyleCnt="1"/>
      <dgm:spPr/>
    </dgm:pt>
    <dgm:pt modelId="{7E8DEFE9-D682-4384-900E-94C8BE3F79F1}" type="pres">
      <dgm:prSet presAssocID="{22633302-386F-4D62-A92D-F135FE1A81D4}" presName="node" presStyleLbl="node1" presStyleIdx="0" presStyleCnt="5">
        <dgm:presLayoutVars>
          <dgm:bulletEnabled val="1"/>
        </dgm:presLayoutVars>
      </dgm:prSet>
      <dgm:spPr/>
    </dgm:pt>
    <dgm:pt modelId="{5B96D0C5-ACEC-4C2D-98EF-2BFE5C1AAF3C}" type="pres">
      <dgm:prSet presAssocID="{22633302-386F-4D62-A92D-F135FE1A81D4}" presName="dummy" presStyleCnt="0"/>
      <dgm:spPr/>
    </dgm:pt>
    <dgm:pt modelId="{1A84C482-7658-4707-B8C4-FFBD81508AA7}" type="pres">
      <dgm:prSet presAssocID="{2E155125-617C-4374-B52F-7588C59DA26B}" presName="sibTrans" presStyleLbl="sibTrans2D1" presStyleIdx="0" presStyleCnt="5"/>
      <dgm:spPr/>
    </dgm:pt>
    <dgm:pt modelId="{44CB6D43-7BAA-4900-968B-70B984C8FA2D}" type="pres">
      <dgm:prSet presAssocID="{CC64C445-EB88-4603-AD52-D9092B5404C8}" presName="node" presStyleLbl="node1" presStyleIdx="1" presStyleCnt="5">
        <dgm:presLayoutVars>
          <dgm:bulletEnabled val="1"/>
        </dgm:presLayoutVars>
      </dgm:prSet>
      <dgm:spPr/>
    </dgm:pt>
    <dgm:pt modelId="{69FCE18B-1894-4DC4-8065-967464EC6BB8}" type="pres">
      <dgm:prSet presAssocID="{CC64C445-EB88-4603-AD52-D9092B5404C8}" presName="dummy" presStyleCnt="0"/>
      <dgm:spPr/>
    </dgm:pt>
    <dgm:pt modelId="{9E1D7441-2C1B-4532-A6B5-892AC92F0969}" type="pres">
      <dgm:prSet presAssocID="{D78F8BCD-BE92-4B1E-9EDA-3347C823153D}" presName="sibTrans" presStyleLbl="sibTrans2D1" presStyleIdx="1" presStyleCnt="5"/>
      <dgm:spPr/>
    </dgm:pt>
    <dgm:pt modelId="{55E9616B-9975-4D66-AEF7-A262DDAA4352}" type="pres">
      <dgm:prSet presAssocID="{580376AE-9EAC-44CE-A834-ACB3257F6AB0}" presName="node" presStyleLbl="node1" presStyleIdx="2" presStyleCnt="5">
        <dgm:presLayoutVars>
          <dgm:bulletEnabled val="1"/>
        </dgm:presLayoutVars>
      </dgm:prSet>
      <dgm:spPr/>
    </dgm:pt>
    <dgm:pt modelId="{654C8CA2-4327-4803-9FA7-E4C3ADDB599E}" type="pres">
      <dgm:prSet presAssocID="{580376AE-9EAC-44CE-A834-ACB3257F6AB0}" presName="dummy" presStyleCnt="0"/>
      <dgm:spPr/>
    </dgm:pt>
    <dgm:pt modelId="{0D7BA05B-149D-4B37-8D75-5C3FF7BA5181}" type="pres">
      <dgm:prSet presAssocID="{FC96AAC4-29F7-49DE-A28D-FCA99CAEDEDA}" presName="sibTrans" presStyleLbl="sibTrans2D1" presStyleIdx="2" presStyleCnt="5"/>
      <dgm:spPr/>
    </dgm:pt>
    <dgm:pt modelId="{6BFDB9E5-6943-41CF-B518-3F166CE63B43}" type="pres">
      <dgm:prSet presAssocID="{B333980F-47AC-4B28-8AEE-ABD0ED601725}" presName="node" presStyleLbl="node1" presStyleIdx="3" presStyleCnt="5">
        <dgm:presLayoutVars>
          <dgm:bulletEnabled val="1"/>
        </dgm:presLayoutVars>
      </dgm:prSet>
      <dgm:spPr/>
    </dgm:pt>
    <dgm:pt modelId="{E976F8B3-5747-49A9-8720-E5B76DEC6D32}" type="pres">
      <dgm:prSet presAssocID="{B333980F-47AC-4B28-8AEE-ABD0ED601725}" presName="dummy" presStyleCnt="0"/>
      <dgm:spPr/>
    </dgm:pt>
    <dgm:pt modelId="{9FB5F282-0353-4834-83AA-E9C57860D8DB}" type="pres">
      <dgm:prSet presAssocID="{2D8D4B07-3A6D-447C-AD51-7EF8B0B7AE97}" presName="sibTrans" presStyleLbl="sibTrans2D1" presStyleIdx="3" presStyleCnt="5"/>
      <dgm:spPr/>
    </dgm:pt>
    <dgm:pt modelId="{C023D783-3120-4FDD-ABE8-5977E75A5D2C}" type="pres">
      <dgm:prSet presAssocID="{9F875F82-F620-4E44-99D4-CF387487D8B3}" presName="node" presStyleLbl="node1" presStyleIdx="4" presStyleCnt="5">
        <dgm:presLayoutVars>
          <dgm:bulletEnabled val="1"/>
        </dgm:presLayoutVars>
      </dgm:prSet>
      <dgm:spPr/>
    </dgm:pt>
    <dgm:pt modelId="{511C4554-3CAC-4ACF-9271-EAD6DF73717A}" type="pres">
      <dgm:prSet presAssocID="{9F875F82-F620-4E44-99D4-CF387487D8B3}" presName="dummy" presStyleCnt="0"/>
      <dgm:spPr/>
    </dgm:pt>
    <dgm:pt modelId="{FDAE8B3B-7F59-4D96-B3A4-D855937D24A2}" type="pres">
      <dgm:prSet presAssocID="{C6783D01-C9E3-491B-B8A8-A418CBFCDEF9}" presName="sibTrans" presStyleLbl="sibTrans2D1" presStyleIdx="4" presStyleCnt="5"/>
      <dgm:spPr/>
    </dgm:pt>
  </dgm:ptLst>
  <dgm:cxnLst>
    <dgm:cxn modelId="{030C880F-2019-419F-8042-09E8977CC9B2}" type="presOf" srcId="{580376AE-9EAC-44CE-A834-ACB3257F6AB0}" destId="{55E9616B-9975-4D66-AEF7-A262DDAA4352}" srcOrd="0" destOrd="0" presId="urn:microsoft.com/office/officeart/2005/8/layout/radial6"/>
    <dgm:cxn modelId="{13D6AB12-C528-40EB-91A0-503CEAE1C5D7}" type="presOf" srcId="{C6783D01-C9E3-491B-B8A8-A418CBFCDEF9}" destId="{FDAE8B3B-7F59-4D96-B3A4-D855937D24A2}" srcOrd="0" destOrd="0" presId="urn:microsoft.com/office/officeart/2005/8/layout/radial6"/>
    <dgm:cxn modelId="{5B1F8817-27B8-4D44-9FFE-F9DD7B2C476F}" type="presOf" srcId="{340D59F4-3EF0-42FB-9E77-DE9D0B330B2E}" destId="{E6C13990-16FE-4F55-A072-CC8BD10C3164}" srcOrd="0" destOrd="0" presId="urn:microsoft.com/office/officeart/2005/8/layout/radial6"/>
    <dgm:cxn modelId="{C5FE051E-9731-4B68-904E-57632B59878E}" type="presOf" srcId="{22633302-386F-4D62-A92D-F135FE1A81D4}" destId="{7E8DEFE9-D682-4384-900E-94C8BE3F79F1}" srcOrd="0" destOrd="0" presId="urn:microsoft.com/office/officeart/2005/8/layout/radial6"/>
    <dgm:cxn modelId="{3E17F528-7361-48C6-A5E2-A676315D14C2}" type="presOf" srcId="{CC64C445-EB88-4603-AD52-D9092B5404C8}" destId="{44CB6D43-7BAA-4900-968B-70B984C8FA2D}" srcOrd="0" destOrd="0" presId="urn:microsoft.com/office/officeart/2005/8/layout/radial6"/>
    <dgm:cxn modelId="{0F6F6F3B-5178-448A-8EF6-1CF8AE3266FE}" type="presOf" srcId="{9F875F82-F620-4E44-99D4-CF387487D8B3}" destId="{C023D783-3120-4FDD-ABE8-5977E75A5D2C}" srcOrd="0" destOrd="0" presId="urn:microsoft.com/office/officeart/2005/8/layout/radial6"/>
    <dgm:cxn modelId="{3F26FF5F-1392-4F6B-923A-9657C1750CB9}" type="presOf" srcId="{D78F8BCD-BE92-4B1E-9EDA-3347C823153D}" destId="{9E1D7441-2C1B-4532-A6B5-892AC92F0969}" srcOrd="0" destOrd="0" presId="urn:microsoft.com/office/officeart/2005/8/layout/radial6"/>
    <dgm:cxn modelId="{38411268-12DD-44E1-99FF-C81BD88AF364}" type="presOf" srcId="{2E155125-617C-4374-B52F-7588C59DA26B}" destId="{1A84C482-7658-4707-B8C4-FFBD81508AA7}" srcOrd="0" destOrd="0" presId="urn:microsoft.com/office/officeart/2005/8/layout/radial6"/>
    <dgm:cxn modelId="{8830DD70-399B-403F-A64A-A756875F7C5E}" type="presOf" srcId="{C6EDD634-0A25-470F-812B-C1C9322410CC}" destId="{CC16B33E-982A-46CC-888C-2DB35E41A029}" srcOrd="0" destOrd="0" presId="urn:microsoft.com/office/officeart/2005/8/layout/radial6"/>
    <dgm:cxn modelId="{1195FB8B-3360-4368-A099-CCD9F19B8097}" type="presOf" srcId="{2D8D4B07-3A6D-447C-AD51-7EF8B0B7AE97}" destId="{9FB5F282-0353-4834-83AA-E9C57860D8DB}" srcOrd="0" destOrd="0" presId="urn:microsoft.com/office/officeart/2005/8/layout/radial6"/>
    <dgm:cxn modelId="{4BA47A8D-1C77-4AC8-8DB8-5165E64F8DAD}" type="presOf" srcId="{FC96AAC4-29F7-49DE-A28D-FCA99CAEDEDA}" destId="{0D7BA05B-149D-4B37-8D75-5C3FF7BA5181}" srcOrd="0" destOrd="0" presId="urn:microsoft.com/office/officeart/2005/8/layout/radial6"/>
    <dgm:cxn modelId="{C93B44AF-6D78-4722-8E48-C15232F3C16C}" type="presOf" srcId="{B333980F-47AC-4B28-8AEE-ABD0ED601725}" destId="{6BFDB9E5-6943-41CF-B518-3F166CE63B43}" srcOrd="0" destOrd="0" presId="urn:microsoft.com/office/officeart/2005/8/layout/radial6"/>
    <dgm:cxn modelId="{4A11BFBF-FED8-4D32-93E7-CAAC8BBBD022}" srcId="{340D59F4-3EF0-42FB-9E77-DE9D0B330B2E}" destId="{C6EDD634-0A25-470F-812B-C1C9322410CC}" srcOrd="0" destOrd="0" parTransId="{224310A6-088A-448D-8D36-4B778B0D01A6}" sibTransId="{AE3541AB-9F00-42BB-B6DE-7616F6BA53E4}"/>
    <dgm:cxn modelId="{165339D0-FCCA-4A8D-B45F-59F061899D7F}" srcId="{C6EDD634-0A25-470F-812B-C1C9322410CC}" destId="{22633302-386F-4D62-A92D-F135FE1A81D4}" srcOrd="0" destOrd="0" parTransId="{D73CB54C-D845-4911-A35F-702519A8A2A1}" sibTransId="{2E155125-617C-4374-B52F-7588C59DA26B}"/>
    <dgm:cxn modelId="{F65EC2D3-14E0-44F9-9808-561F3B1044CA}" srcId="{C6EDD634-0A25-470F-812B-C1C9322410CC}" destId="{CC64C445-EB88-4603-AD52-D9092B5404C8}" srcOrd="1" destOrd="0" parTransId="{D435207E-D555-42E2-B168-18B90B503035}" sibTransId="{D78F8BCD-BE92-4B1E-9EDA-3347C823153D}"/>
    <dgm:cxn modelId="{FB08DDE1-F121-423C-A962-215DE57F38D7}" srcId="{C6EDD634-0A25-470F-812B-C1C9322410CC}" destId="{9F875F82-F620-4E44-99D4-CF387487D8B3}" srcOrd="4" destOrd="0" parTransId="{14CF6026-1A61-4E49-A79F-B2B67739E522}" sibTransId="{C6783D01-C9E3-491B-B8A8-A418CBFCDEF9}"/>
    <dgm:cxn modelId="{8D0DAAEA-9B7C-4646-A35F-8B724022862A}" srcId="{C6EDD634-0A25-470F-812B-C1C9322410CC}" destId="{580376AE-9EAC-44CE-A834-ACB3257F6AB0}" srcOrd="2" destOrd="0" parTransId="{8FF7E2C5-4EA6-4BCB-B2AB-FBBBB2174EBC}" sibTransId="{FC96AAC4-29F7-49DE-A28D-FCA99CAEDEDA}"/>
    <dgm:cxn modelId="{BC4290ED-E575-4D35-A30A-A7BC050D1FE9}" srcId="{C6EDD634-0A25-470F-812B-C1C9322410CC}" destId="{B333980F-47AC-4B28-8AEE-ABD0ED601725}" srcOrd="3" destOrd="0" parTransId="{B2054EB7-026C-45D1-8EA3-F72A9786EB09}" sibTransId="{2D8D4B07-3A6D-447C-AD51-7EF8B0B7AE97}"/>
    <dgm:cxn modelId="{09AFAF8D-4107-4CA2-B4A3-08D3A0CFE761}" type="presParOf" srcId="{E6C13990-16FE-4F55-A072-CC8BD10C3164}" destId="{CC16B33E-982A-46CC-888C-2DB35E41A029}" srcOrd="0" destOrd="0" presId="urn:microsoft.com/office/officeart/2005/8/layout/radial6"/>
    <dgm:cxn modelId="{328DF8D8-2F4D-4553-982A-65BCF30D33AE}" type="presParOf" srcId="{E6C13990-16FE-4F55-A072-CC8BD10C3164}" destId="{7E8DEFE9-D682-4384-900E-94C8BE3F79F1}" srcOrd="1" destOrd="0" presId="urn:microsoft.com/office/officeart/2005/8/layout/radial6"/>
    <dgm:cxn modelId="{A40765B7-5EFA-4F7E-82F3-5AC24F12C5AA}" type="presParOf" srcId="{E6C13990-16FE-4F55-A072-CC8BD10C3164}" destId="{5B96D0C5-ACEC-4C2D-98EF-2BFE5C1AAF3C}" srcOrd="2" destOrd="0" presId="urn:microsoft.com/office/officeart/2005/8/layout/radial6"/>
    <dgm:cxn modelId="{B620D013-F078-402A-81B2-75AF45F3245A}" type="presParOf" srcId="{E6C13990-16FE-4F55-A072-CC8BD10C3164}" destId="{1A84C482-7658-4707-B8C4-FFBD81508AA7}" srcOrd="3" destOrd="0" presId="urn:microsoft.com/office/officeart/2005/8/layout/radial6"/>
    <dgm:cxn modelId="{AB75FDC0-E859-4307-98FB-08CDD202907A}" type="presParOf" srcId="{E6C13990-16FE-4F55-A072-CC8BD10C3164}" destId="{44CB6D43-7BAA-4900-968B-70B984C8FA2D}" srcOrd="4" destOrd="0" presId="urn:microsoft.com/office/officeart/2005/8/layout/radial6"/>
    <dgm:cxn modelId="{1CD0899E-C1F4-4A97-BFAA-928E091188B5}" type="presParOf" srcId="{E6C13990-16FE-4F55-A072-CC8BD10C3164}" destId="{69FCE18B-1894-4DC4-8065-967464EC6BB8}" srcOrd="5" destOrd="0" presId="urn:microsoft.com/office/officeart/2005/8/layout/radial6"/>
    <dgm:cxn modelId="{AFF25F48-BD40-4678-8CD3-F286988F015E}" type="presParOf" srcId="{E6C13990-16FE-4F55-A072-CC8BD10C3164}" destId="{9E1D7441-2C1B-4532-A6B5-892AC92F0969}" srcOrd="6" destOrd="0" presId="urn:microsoft.com/office/officeart/2005/8/layout/radial6"/>
    <dgm:cxn modelId="{D77311C3-1652-4134-9AF9-A4F2DFC1262D}" type="presParOf" srcId="{E6C13990-16FE-4F55-A072-CC8BD10C3164}" destId="{55E9616B-9975-4D66-AEF7-A262DDAA4352}" srcOrd="7" destOrd="0" presId="urn:microsoft.com/office/officeart/2005/8/layout/radial6"/>
    <dgm:cxn modelId="{715AC2A8-48C2-475D-A669-F4B09C3AF5A3}" type="presParOf" srcId="{E6C13990-16FE-4F55-A072-CC8BD10C3164}" destId="{654C8CA2-4327-4803-9FA7-E4C3ADDB599E}" srcOrd="8" destOrd="0" presId="urn:microsoft.com/office/officeart/2005/8/layout/radial6"/>
    <dgm:cxn modelId="{A5591F20-2F0C-4891-8374-6D09D503A799}" type="presParOf" srcId="{E6C13990-16FE-4F55-A072-CC8BD10C3164}" destId="{0D7BA05B-149D-4B37-8D75-5C3FF7BA5181}" srcOrd="9" destOrd="0" presId="urn:microsoft.com/office/officeart/2005/8/layout/radial6"/>
    <dgm:cxn modelId="{B69A60F3-5AEB-4104-BB33-C48ABEB5F9A4}" type="presParOf" srcId="{E6C13990-16FE-4F55-A072-CC8BD10C3164}" destId="{6BFDB9E5-6943-41CF-B518-3F166CE63B43}" srcOrd="10" destOrd="0" presId="urn:microsoft.com/office/officeart/2005/8/layout/radial6"/>
    <dgm:cxn modelId="{C8CC9590-08FC-437E-962C-1B3CE4F864B5}" type="presParOf" srcId="{E6C13990-16FE-4F55-A072-CC8BD10C3164}" destId="{E976F8B3-5747-49A9-8720-E5B76DEC6D32}" srcOrd="11" destOrd="0" presId="urn:microsoft.com/office/officeart/2005/8/layout/radial6"/>
    <dgm:cxn modelId="{617C013D-CDEF-4F1C-B419-0B52736E9913}" type="presParOf" srcId="{E6C13990-16FE-4F55-A072-CC8BD10C3164}" destId="{9FB5F282-0353-4834-83AA-E9C57860D8DB}" srcOrd="12" destOrd="0" presId="urn:microsoft.com/office/officeart/2005/8/layout/radial6"/>
    <dgm:cxn modelId="{FD6592E7-046A-4256-AC7A-F4396A727751}" type="presParOf" srcId="{E6C13990-16FE-4F55-A072-CC8BD10C3164}" destId="{C023D783-3120-4FDD-ABE8-5977E75A5D2C}" srcOrd="13" destOrd="0" presId="urn:microsoft.com/office/officeart/2005/8/layout/radial6"/>
    <dgm:cxn modelId="{B76ECDF3-0CC9-44AA-A8DB-2EC7E104F91D}" type="presParOf" srcId="{E6C13990-16FE-4F55-A072-CC8BD10C3164}" destId="{511C4554-3CAC-4ACF-9271-EAD6DF73717A}" srcOrd="14" destOrd="0" presId="urn:microsoft.com/office/officeart/2005/8/layout/radial6"/>
    <dgm:cxn modelId="{538D66AB-16AA-45C7-835F-D8E0A1A994EE}" type="presParOf" srcId="{E6C13990-16FE-4F55-A072-CC8BD10C3164}" destId="{FDAE8B3B-7F59-4D96-B3A4-D855937D24A2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8B3B-7F59-4D96-B3A4-D855937D24A2}">
      <dsp:nvSpPr>
        <dsp:cNvPr id="0" name=""/>
        <dsp:cNvSpPr/>
      </dsp:nvSpPr>
      <dsp:spPr>
        <a:xfrm>
          <a:off x="1180343" y="618105"/>
          <a:ext cx="4120390" cy="4120390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5F282-0353-4834-83AA-E9C57860D8DB}">
      <dsp:nvSpPr>
        <dsp:cNvPr id="0" name=""/>
        <dsp:cNvSpPr/>
      </dsp:nvSpPr>
      <dsp:spPr>
        <a:xfrm>
          <a:off x="1180343" y="618105"/>
          <a:ext cx="4120390" cy="4120390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BA05B-149D-4B37-8D75-5C3FF7BA5181}">
      <dsp:nvSpPr>
        <dsp:cNvPr id="0" name=""/>
        <dsp:cNvSpPr/>
      </dsp:nvSpPr>
      <dsp:spPr>
        <a:xfrm>
          <a:off x="1180343" y="618105"/>
          <a:ext cx="4120390" cy="4120390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D7441-2C1B-4532-A6B5-892AC92F0969}">
      <dsp:nvSpPr>
        <dsp:cNvPr id="0" name=""/>
        <dsp:cNvSpPr/>
      </dsp:nvSpPr>
      <dsp:spPr>
        <a:xfrm>
          <a:off x="1180343" y="618105"/>
          <a:ext cx="4120390" cy="4120390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4C482-7658-4707-B8C4-FFBD81508AA7}">
      <dsp:nvSpPr>
        <dsp:cNvPr id="0" name=""/>
        <dsp:cNvSpPr/>
      </dsp:nvSpPr>
      <dsp:spPr>
        <a:xfrm>
          <a:off x="1180343" y="618105"/>
          <a:ext cx="4120390" cy="4120390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6B33E-982A-46CC-888C-2DB35E41A029}">
      <dsp:nvSpPr>
        <dsp:cNvPr id="0" name=""/>
        <dsp:cNvSpPr/>
      </dsp:nvSpPr>
      <dsp:spPr>
        <a:xfrm>
          <a:off x="2292744" y="1730506"/>
          <a:ext cx="1895588" cy="1895588"/>
        </a:xfrm>
        <a:prstGeom prst="ellipse">
          <a:avLst/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/>
        </a:p>
      </dsp:txBody>
      <dsp:txXfrm>
        <a:off x="2570346" y="2008108"/>
        <a:ext cx="1340384" cy="1340384"/>
      </dsp:txXfrm>
    </dsp:sp>
    <dsp:sp modelId="{7E8DEFE9-D682-4384-900E-94C8BE3F79F1}">
      <dsp:nvSpPr>
        <dsp:cNvPr id="0" name=""/>
        <dsp:cNvSpPr/>
      </dsp:nvSpPr>
      <dsp:spPr>
        <a:xfrm>
          <a:off x="2577082" y="2417"/>
          <a:ext cx="1326911" cy="132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100" kern="1200" dirty="0"/>
        </a:p>
      </dsp:txBody>
      <dsp:txXfrm>
        <a:off x="2771404" y="196739"/>
        <a:ext cx="938267" cy="938267"/>
      </dsp:txXfrm>
    </dsp:sp>
    <dsp:sp modelId="{44CB6D43-7BAA-4900-968B-70B984C8FA2D}">
      <dsp:nvSpPr>
        <dsp:cNvPr id="0" name=""/>
        <dsp:cNvSpPr/>
      </dsp:nvSpPr>
      <dsp:spPr>
        <a:xfrm>
          <a:off x="4491013" y="1392970"/>
          <a:ext cx="1326911" cy="132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100" kern="1200" dirty="0"/>
        </a:p>
      </dsp:txBody>
      <dsp:txXfrm>
        <a:off x="4685335" y="1587292"/>
        <a:ext cx="938267" cy="938267"/>
      </dsp:txXfrm>
    </dsp:sp>
    <dsp:sp modelId="{55E9616B-9975-4D66-AEF7-A262DDAA4352}">
      <dsp:nvSpPr>
        <dsp:cNvPr id="0" name=""/>
        <dsp:cNvSpPr/>
      </dsp:nvSpPr>
      <dsp:spPr>
        <a:xfrm>
          <a:off x="3759957" y="3642931"/>
          <a:ext cx="1326911" cy="132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100" kern="1200" dirty="0"/>
        </a:p>
      </dsp:txBody>
      <dsp:txXfrm>
        <a:off x="3954279" y="3837253"/>
        <a:ext cx="938267" cy="938267"/>
      </dsp:txXfrm>
    </dsp:sp>
    <dsp:sp modelId="{6BFDB9E5-6943-41CF-B518-3F166CE63B43}">
      <dsp:nvSpPr>
        <dsp:cNvPr id="0" name=""/>
        <dsp:cNvSpPr/>
      </dsp:nvSpPr>
      <dsp:spPr>
        <a:xfrm>
          <a:off x="1394207" y="3642931"/>
          <a:ext cx="1326911" cy="132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100" kern="1200" dirty="0"/>
        </a:p>
      </dsp:txBody>
      <dsp:txXfrm>
        <a:off x="1588529" y="3837253"/>
        <a:ext cx="938267" cy="938267"/>
      </dsp:txXfrm>
    </dsp:sp>
    <dsp:sp modelId="{C023D783-3120-4FDD-ABE8-5977E75A5D2C}">
      <dsp:nvSpPr>
        <dsp:cNvPr id="0" name=""/>
        <dsp:cNvSpPr/>
      </dsp:nvSpPr>
      <dsp:spPr>
        <a:xfrm>
          <a:off x="663151" y="1392970"/>
          <a:ext cx="1326911" cy="132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100" kern="1200" dirty="0"/>
        </a:p>
      </dsp:txBody>
      <dsp:txXfrm>
        <a:off x="857473" y="1587292"/>
        <a:ext cx="938267" cy="938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CA3DA-B659-CC4A-9862-85353F270677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F9CD7-55FD-1147-85A2-AD2FA3F08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80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31365-4370-1545-A25E-9DE42E77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C5B968-E566-CC45-8D5B-63110F43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2" y="953051"/>
            <a:ext cx="8354994" cy="164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23685E-C159-C041-B5A3-CAB31159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48A3E8-F3AD-564A-AC21-FA3998F75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59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ACFC1383-2F42-A34B-B975-D970B1BF7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9144000" cy="5130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78C2-86AC-A44C-8272-6D2B053F8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467518-391F-F842-9134-1F02A6EA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B13ADA9-8522-564F-81AC-3C178EFE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42" y="360619"/>
            <a:ext cx="4051020" cy="28212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6E8613-85FC-2A43-A233-988CD86B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2" y="953051"/>
            <a:ext cx="4051020" cy="164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endParaRPr lang="en-US" dirty="0"/>
          </a:p>
        </p:txBody>
      </p:sp>
      <p:sp>
        <p:nvSpPr>
          <p:cNvPr id="9" name="Rectangle : avec coin rogné 8">
            <a:extLst>
              <a:ext uri="{FF2B5EF4-FFF2-40B4-BE49-F238E27FC236}">
                <a16:creationId xmlns:a16="http://schemas.microsoft.com/office/drawing/2014/main" id="{128CC9AF-C47E-4B9F-8A8C-819647262047}"/>
              </a:ext>
            </a:extLst>
          </p:cNvPr>
          <p:cNvSpPr/>
          <p:nvPr userDrawn="1"/>
        </p:nvSpPr>
        <p:spPr>
          <a:xfrm>
            <a:off x="4697815" y="7144"/>
            <a:ext cx="4450557" cy="5136356"/>
          </a:xfrm>
          <a:prstGeom prst="snip1Rect">
            <a:avLst>
              <a:gd name="adj" fmla="val 37923"/>
            </a:avLst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13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ACFC1383-2F42-A34B-B975-D970B1BF7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9144000" cy="5130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78C2-86AC-A44C-8272-6D2B053F8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467518-391F-F842-9134-1F02A6EA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B13ADA9-8522-564F-81AC-3C178EFE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42" y="360619"/>
            <a:ext cx="4051020" cy="28212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6E8613-85FC-2A43-A233-988CD86B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2" y="953051"/>
            <a:ext cx="4051020" cy="164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endParaRPr lang="en-US" dirty="0"/>
          </a:p>
        </p:txBody>
      </p:sp>
      <p:sp>
        <p:nvSpPr>
          <p:cNvPr id="9" name="Rectangle : avec coin rogné 8">
            <a:extLst>
              <a:ext uri="{FF2B5EF4-FFF2-40B4-BE49-F238E27FC236}">
                <a16:creationId xmlns:a16="http://schemas.microsoft.com/office/drawing/2014/main" id="{128CC9AF-C47E-4B9F-8A8C-819647262047}"/>
              </a:ext>
            </a:extLst>
          </p:cNvPr>
          <p:cNvSpPr/>
          <p:nvPr userDrawn="1"/>
        </p:nvSpPr>
        <p:spPr>
          <a:xfrm>
            <a:off x="4697815" y="7144"/>
            <a:ext cx="4450557" cy="5136356"/>
          </a:xfrm>
          <a:prstGeom prst="snip1Rect">
            <a:avLst>
              <a:gd name="adj" fmla="val 37923"/>
            </a:avLst>
          </a:prstGeom>
          <a:solidFill>
            <a:srgbClr val="2F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ACFC1383-2F42-A34B-B975-D970B1BF7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9144000" cy="5130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78C2-86AC-A44C-8272-6D2B053F8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467518-391F-F842-9134-1F02A6EA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B13ADA9-8522-564F-81AC-3C178EFE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42" y="360619"/>
            <a:ext cx="4051020" cy="28212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6E8613-85FC-2A43-A233-988CD86B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2" y="953051"/>
            <a:ext cx="4051020" cy="164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endParaRPr lang="en-US" dirty="0"/>
          </a:p>
        </p:txBody>
      </p:sp>
      <p:sp>
        <p:nvSpPr>
          <p:cNvPr id="9" name="Rectangle : avec coin rogné 8">
            <a:extLst>
              <a:ext uri="{FF2B5EF4-FFF2-40B4-BE49-F238E27FC236}">
                <a16:creationId xmlns:a16="http://schemas.microsoft.com/office/drawing/2014/main" id="{128CC9AF-C47E-4B9F-8A8C-819647262047}"/>
              </a:ext>
            </a:extLst>
          </p:cNvPr>
          <p:cNvSpPr/>
          <p:nvPr userDrawn="1"/>
        </p:nvSpPr>
        <p:spPr>
          <a:xfrm>
            <a:off x="4697815" y="7144"/>
            <a:ext cx="4450557" cy="5136356"/>
          </a:xfrm>
          <a:prstGeom prst="snip1Rect">
            <a:avLst>
              <a:gd name="adj" fmla="val 37923"/>
            </a:avLst>
          </a:prstGeom>
          <a:solidFill>
            <a:srgbClr val="0BB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14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42" y="595943"/>
            <a:ext cx="7886700" cy="2821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59CB94-30BE-C84D-AC40-0CE21C71F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3464F5-5775-3948-82C8-D47116FE6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27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30" y="419167"/>
            <a:ext cx="7886700" cy="314189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630" y="988010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EFA6EF-D95D-074A-94B0-9DE4F0635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C4BA20-0DB1-A44A-88E8-60753294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D2806B-D990-BA42-B16E-5A2571938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D7ACF5-1DFB-6C41-8EF3-95A0F2DC7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49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774-EB25-4B1B-BFBE-5EED75EE30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6471-91CC-4C75-95E7-7DD0A02C8B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1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242" y="360619"/>
            <a:ext cx="7886700" cy="2821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242" y="1177169"/>
            <a:ext cx="8288558" cy="164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4D723C-74C7-E148-91D3-0C81C00B3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9256214-7CD7-3F40-8968-A31D2E0E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8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6" r:id="rId3"/>
    <p:sldLayoutId id="2147483667" r:id="rId4"/>
    <p:sldLayoutId id="2147483662" r:id="rId5"/>
    <p:sldLayoutId id="2147483663" r:id="rId6"/>
    <p:sldLayoutId id="2147483664" r:id="rId7"/>
    <p:sldLayoutId id="2147483668" r:id="rId8"/>
  </p:sldLayoutIdLst>
  <p:hf hdr="0" dt="0"/>
  <p:txStyles>
    <p:titleStyle>
      <a:lvl1pPr algn="l" defTabSz="685800" rtl="0" eaLnBrk="1" latinLnBrk="0" hangingPunct="1">
        <a:lnSpc>
          <a:spcPts val="2200"/>
        </a:lnSpc>
        <a:spcBef>
          <a:spcPct val="0"/>
        </a:spcBef>
        <a:buNone/>
        <a:defRPr sz="2300" b="1" i="0" kern="1200">
          <a:solidFill>
            <a:srgbClr val="0BB3CD"/>
          </a:solidFill>
          <a:latin typeface="Barlow Condensed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tabLst/>
        <a:defRPr sz="1150" b="0" i="0" kern="1200">
          <a:solidFill>
            <a:schemeClr val="tx1"/>
          </a:solidFill>
          <a:latin typeface="Barlow Condensed Medium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 Condensed Medium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Barlow Condensed Medium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Barlow Condensed Medium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Barlow Condensed Medium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CD8EE4-DA9C-4D8A-8468-DBA67D57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6651" cy="51435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82D07B8-4FB7-5348-9943-D2F8DFAEB47C}"/>
              </a:ext>
            </a:extLst>
          </p:cNvPr>
          <p:cNvSpPr txBox="1">
            <a:spLocks/>
          </p:cNvSpPr>
          <p:nvPr/>
        </p:nvSpPr>
        <p:spPr>
          <a:xfrm>
            <a:off x="413752" y="828048"/>
            <a:ext cx="6272254" cy="1790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i="0" kern="1200">
                <a:solidFill>
                  <a:srgbClr val="2F2483"/>
                </a:solidFill>
                <a:latin typeface="Barlow Condensed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984"/>
              </a:lnSpc>
            </a:pPr>
            <a:r>
              <a:rPr lang="fr-FR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 </a:t>
            </a:r>
          </a:p>
          <a:p>
            <a:pPr>
              <a:lnSpc>
                <a:spcPts val="3984"/>
              </a:lnSpc>
            </a:pPr>
            <a:endParaRPr lang="fr-FR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984"/>
              </a:lnSpc>
            </a:pPr>
            <a:r>
              <a:rPr lang="fr-FR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InDYSpensable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779403-A6DB-4857-8226-A68A58ADE457}"/>
              </a:ext>
            </a:extLst>
          </p:cNvPr>
          <p:cNvSpPr txBox="1"/>
          <p:nvPr/>
        </p:nvSpPr>
        <p:spPr>
          <a:xfrm>
            <a:off x="6638699" y="4777200"/>
            <a:ext cx="25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Vendredi 6 octobre 2023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E4C794-7890-3BE7-08A0-30A85B58C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59811"/>
            <a:ext cx="9226651" cy="18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2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9025D7-E7F0-944F-8872-30F66F3D9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fld id="{BDE2D64B-104A-0D49-AC01-3995F14CC673}" type="slidenum">
              <a:rPr lang="en-US" sz="1200">
                <a:solidFill>
                  <a:srgbClr val="898989"/>
                </a:solidFill>
                <a:latin typeface="+mn-lt"/>
              </a:rPr>
              <a:pPr algn="r"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2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BA1001-5D59-4966-9072-07B16782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2" y="282448"/>
            <a:ext cx="4051020" cy="282129"/>
          </a:xfrm>
        </p:spPr>
        <p:txBody>
          <a:bodyPr/>
          <a:lstStyle/>
          <a:p>
            <a:r>
              <a:rPr lang="fr-FR" sz="2400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Un collectif engagé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673803-FC7C-4FC8-AFB3-3E683D9600FB}"/>
              </a:ext>
            </a:extLst>
          </p:cNvPr>
          <p:cNvSpPr txBox="1"/>
          <p:nvPr/>
        </p:nvSpPr>
        <p:spPr>
          <a:xfrm>
            <a:off x="4691270" y="199706"/>
            <a:ext cx="43231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2060"/>
                </a:solidFill>
                <a:effectLst/>
                <a:latin typeface="Barlow Condensed" panose="00000506000000000000" pitchFamily="2" charset="0"/>
                <a:ea typeface="Calibri" panose="020F0502020204030204" pitchFamily="34" charset="0"/>
              </a:rPr>
              <a:t>Le Mouvement des Entreprises de France Auvergne Rhône-Alpes, en étroite collaboration avec le Service public de l'emploi, déploie en Auvergne Rhône-Alpes une expérimentation, spécialement dédiée à </a:t>
            </a:r>
            <a:r>
              <a:rPr lang="fr-FR" sz="1800" b="1" dirty="0">
                <a:solidFill>
                  <a:srgbClr val="002060"/>
                </a:solidFill>
                <a:effectLst/>
                <a:latin typeface="Barlow Condensed" panose="00000506000000000000" pitchFamily="2" charset="0"/>
                <a:ea typeface="Calibri" panose="020F0502020204030204" pitchFamily="34" charset="0"/>
              </a:rPr>
              <a:t>faciliter l’intégration vers et dans l’emploi des porteurs de troubles de DYS via un accompagnement individualisé et une pédagogie innovante.</a:t>
            </a:r>
            <a:endParaRPr lang="fr-FR" dirty="0">
              <a:latin typeface="Barlow Condensed" panose="00000506000000000000" pitchFamily="2" charset="0"/>
            </a:endParaRPr>
          </a:p>
          <a:p>
            <a:endParaRPr lang="fr-FR" sz="1400" dirty="0">
              <a:solidFill>
                <a:srgbClr val="FFC000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FFC000"/>
                </a:solidFill>
                <a:latin typeface="Barlow Condensed" panose="00000506000000000000" pitchFamily="2" charset="0"/>
              </a:rPr>
              <a:t>Cible : 16 à 29 ans révolus, majoritairement infra bac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FFC000"/>
                </a:solidFill>
                <a:latin typeface="Barlow Condensed" panose="00000506000000000000" pitchFamily="2" charset="0"/>
              </a:rPr>
              <a:t>Personnes avec ou sans RQTH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FFC000"/>
                </a:solidFill>
                <a:latin typeface="Barlow Condensed" panose="00000506000000000000" pitchFamily="2" charset="0"/>
              </a:rPr>
              <a:t>Fin expérimentation : 1</a:t>
            </a:r>
            <a:r>
              <a:rPr lang="fr-FR" sz="1400" baseline="30000" dirty="0">
                <a:solidFill>
                  <a:srgbClr val="FFC000"/>
                </a:solidFill>
                <a:latin typeface="Barlow Condensed" panose="00000506000000000000" pitchFamily="2" charset="0"/>
              </a:rPr>
              <a:t>er</a:t>
            </a:r>
            <a:r>
              <a:rPr lang="fr-FR" sz="1400" dirty="0">
                <a:solidFill>
                  <a:srgbClr val="FFC000"/>
                </a:solidFill>
                <a:latin typeface="Barlow Condensed" panose="00000506000000000000" pitchFamily="2" charset="0"/>
              </a:rPr>
              <a:t> semestre 2023.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8D20D51-1E30-4DBE-B455-133C20E6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6" y="1327641"/>
            <a:ext cx="4602863" cy="28977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62F73E6-A962-4403-8BB6-8F57E64E0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40" y="963548"/>
            <a:ext cx="867862" cy="88073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1ED2BBC-3394-44D9-AA09-C89E09AD8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" y="963548"/>
            <a:ext cx="939120" cy="75095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2806DB88-C01A-4E95-8D5C-F8D5E60B0C6F}"/>
              </a:ext>
            </a:extLst>
          </p:cNvPr>
          <p:cNvSpPr/>
          <p:nvPr/>
        </p:nvSpPr>
        <p:spPr>
          <a:xfrm>
            <a:off x="5650029" y="4183892"/>
            <a:ext cx="1509044" cy="876770"/>
          </a:xfrm>
          <a:prstGeom prst="ellipse">
            <a:avLst/>
          </a:prstGeom>
          <a:solidFill>
            <a:schemeClr val="bg1"/>
          </a:solidFill>
          <a:ln w="317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dirty="0">
                <a:solidFill>
                  <a:srgbClr val="00B0F0"/>
                </a:solidFill>
                <a:latin typeface="Barlow Condensed" panose="00000506000000000000" pitchFamily="2" charset="0"/>
              </a:rPr>
              <a:t>Coordinations Régionales</a:t>
            </a:r>
          </a:p>
          <a:p>
            <a:pPr algn="l"/>
            <a:r>
              <a:rPr lang="fr-FR" sz="1200" dirty="0">
                <a:solidFill>
                  <a:srgbClr val="00B0F0"/>
                </a:solidFill>
                <a:latin typeface="Barlow Condensed" panose="00000506000000000000" pitchFamily="2" charset="0"/>
              </a:rPr>
              <a:t>1 Consortium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258364-A3EA-4FE6-8E09-7582AD16E635}"/>
              </a:ext>
            </a:extLst>
          </p:cNvPr>
          <p:cNvSpPr txBox="1"/>
          <p:nvPr/>
        </p:nvSpPr>
        <p:spPr>
          <a:xfrm>
            <a:off x="3954371" y="4703184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Entreprise apprenante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105AB1-D67D-4A4F-AB86-05A45B50C2C8}"/>
              </a:ext>
            </a:extLst>
          </p:cNvPr>
          <p:cNvSpPr txBox="1"/>
          <p:nvPr/>
        </p:nvSpPr>
        <p:spPr>
          <a:xfrm>
            <a:off x="3826130" y="401089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Approche par compétence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0E3880-37DA-4739-86CB-AD9EA48442C2}"/>
              </a:ext>
            </a:extLst>
          </p:cNvPr>
          <p:cNvSpPr txBox="1"/>
          <p:nvPr/>
        </p:nvSpPr>
        <p:spPr>
          <a:xfrm>
            <a:off x="7232395" y="4789905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Professionnalisation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03DE5D-CF07-CD4A-CEC9-986ED2800E88}"/>
              </a:ext>
            </a:extLst>
          </p:cNvPr>
          <p:cNvSpPr txBox="1"/>
          <p:nvPr/>
        </p:nvSpPr>
        <p:spPr>
          <a:xfrm>
            <a:off x="7208126" y="3851829"/>
            <a:ext cx="1701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Sans se substituer aux </a:t>
            </a:r>
          </a:p>
          <a:p>
            <a:pPr algn="l"/>
            <a:r>
              <a:rPr lang="fr-FR" sz="14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professionnels et </a:t>
            </a:r>
          </a:p>
          <a:p>
            <a:pPr algn="l"/>
            <a:r>
              <a:rPr lang="fr-FR" sz="14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aux actions existantes</a:t>
            </a:r>
          </a:p>
        </p:txBody>
      </p:sp>
    </p:spTree>
    <p:extLst>
      <p:ext uri="{BB962C8B-B14F-4D97-AF65-F5344CB8AC3E}">
        <p14:creationId xmlns:p14="http://schemas.microsoft.com/office/powerpoint/2010/main" val="218220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EEC66019-2FD4-4E99-AEBD-27608AECD920}"/>
              </a:ext>
            </a:extLst>
          </p:cNvPr>
          <p:cNvSpPr/>
          <p:nvPr/>
        </p:nvSpPr>
        <p:spPr>
          <a:xfrm>
            <a:off x="4017799" y="2110036"/>
            <a:ext cx="1147385" cy="1147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370286" rtl="0" eaLnBrk="1" latinLnBrk="0" hangingPunct="1">
              <a:defRPr sz="14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70286" algn="l" defTabSz="370286" rtl="0" eaLnBrk="1" latinLnBrk="0" hangingPunct="1">
              <a:defRPr sz="14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40573" algn="l" defTabSz="370286" rtl="0" eaLnBrk="1" latinLnBrk="0" hangingPunct="1">
              <a:defRPr sz="14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10859" algn="l" defTabSz="370286" rtl="0" eaLnBrk="1" latinLnBrk="0" hangingPunct="1">
              <a:defRPr sz="14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81145" algn="l" defTabSz="370286" rtl="0" eaLnBrk="1" latinLnBrk="0" hangingPunct="1">
              <a:defRPr sz="14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51431" algn="l" defTabSz="370286" rtl="0" eaLnBrk="1" latinLnBrk="0" hangingPunct="1">
              <a:defRPr sz="14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1718" algn="l" defTabSz="370286" rtl="0" eaLnBrk="1" latinLnBrk="0" hangingPunct="1">
              <a:defRPr sz="14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92004" algn="l" defTabSz="370286" rtl="0" eaLnBrk="1" latinLnBrk="0" hangingPunct="1">
              <a:defRPr sz="14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62290" algn="l" defTabSz="370286" rtl="0" eaLnBrk="1" latinLnBrk="0" hangingPunct="1">
              <a:defRPr sz="14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94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350ABE93-91BD-4532-9623-5B81280D9A80}"/>
              </a:ext>
            </a:extLst>
          </p:cNvPr>
          <p:cNvPicPr/>
          <p:nvPr/>
        </p:nvPicPr>
        <p:blipFill>
          <a:blip r:embed="rId2"/>
          <a:srcRect/>
          <a:stretch/>
        </p:blipFill>
        <p:spPr bwMode="auto">
          <a:xfrm>
            <a:off x="3991987" y="2454628"/>
            <a:ext cx="1147385" cy="4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85413CD4-769C-4299-9E7D-4139C8F08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620215"/>
              </p:ext>
            </p:extLst>
          </p:nvPr>
        </p:nvGraphicFramePr>
        <p:xfrm>
          <a:off x="1325141" y="68581"/>
          <a:ext cx="6481077" cy="5006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bject 68">
            <a:extLst>
              <a:ext uri="{FF2B5EF4-FFF2-40B4-BE49-F238E27FC236}">
                <a16:creationId xmlns:a16="http://schemas.microsoft.com/office/drawing/2014/main" id="{5EC95FC6-A5D0-4B04-8EA8-6DCE7154313A}"/>
              </a:ext>
            </a:extLst>
          </p:cNvPr>
          <p:cNvSpPr/>
          <p:nvPr/>
        </p:nvSpPr>
        <p:spPr>
          <a:xfrm>
            <a:off x="5345401" y="4281380"/>
            <a:ext cx="768647" cy="22367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370286" rtl="0" eaLnBrk="1" latinLnBrk="0" hangingPunct="1"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0286" algn="l" defTabSz="370286" rtl="0" eaLnBrk="1" latinLnBrk="0" hangingPunct="1"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0573" algn="l" defTabSz="370286" rtl="0" eaLnBrk="1" latinLnBrk="0" hangingPunct="1"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0859" algn="l" defTabSz="370286" rtl="0" eaLnBrk="1" latinLnBrk="0" hangingPunct="1"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45" algn="l" defTabSz="370286" rtl="0" eaLnBrk="1" latinLnBrk="0" hangingPunct="1"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1431" algn="l" defTabSz="370286" rtl="0" eaLnBrk="1" latinLnBrk="0" hangingPunct="1"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1718" algn="l" defTabSz="370286" rtl="0" eaLnBrk="1" latinLnBrk="0" hangingPunct="1"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2004" algn="l" defTabSz="370286" rtl="0" eaLnBrk="1" latinLnBrk="0" hangingPunct="1"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2290" algn="l" defTabSz="370286" rtl="0" eaLnBrk="1" latinLnBrk="0" hangingPunct="1"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54"/>
          </a:p>
        </p:txBody>
      </p:sp>
      <p:pic>
        <p:nvPicPr>
          <p:cNvPr id="22" name="Picture 2" descr="Un nom, un logo et une charte graphique pour atoutdys - alteriade">
            <a:extLst>
              <a:ext uri="{FF2B5EF4-FFF2-40B4-BE49-F238E27FC236}">
                <a16:creationId xmlns:a16="http://schemas.microsoft.com/office/drawing/2014/main" id="{075B4FDF-524F-4791-AB71-46D63F3A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42" y="496247"/>
            <a:ext cx="526674" cy="3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réquence Lire, la lecture sous toutes ses formes. -">
            <a:extLst>
              <a:ext uri="{FF2B5EF4-FFF2-40B4-BE49-F238E27FC236}">
                <a16:creationId xmlns:a16="http://schemas.microsoft.com/office/drawing/2014/main" id="{58E8102F-ED27-4AB3-B5B9-E7BDB8627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6" y="1937740"/>
            <a:ext cx="689184" cy="3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ohérence Consultant - Conseil Formation - Expert en andragogie">
            <a:extLst>
              <a:ext uri="{FF2B5EF4-FFF2-40B4-BE49-F238E27FC236}">
                <a16:creationId xmlns:a16="http://schemas.microsoft.com/office/drawing/2014/main" id="{EFB003E9-6204-4A77-AFD8-17CF74E6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21" y="3853991"/>
            <a:ext cx="854778" cy="8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23E0F8A-09E3-4C7B-A994-8BCE5BD3E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57" y="1937615"/>
            <a:ext cx="960845" cy="3447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1B7D3C6-2A42-410E-BDBA-FCF5947E3F91}"/>
              </a:ext>
            </a:extLst>
          </p:cNvPr>
          <p:cNvSpPr txBox="1"/>
          <p:nvPr/>
        </p:nvSpPr>
        <p:spPr>
          <a:xfrm>
            <a:off x="7170001" y="1542059"/>
            <a:ext cx="18484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Anne-Sophie RIOU</a:t>
            </a:r>
          </a:p>
          <a:p>
            <a:r>
              <a:rPr lang="fr-FR" sz="1350" i="1" dirty="0">
                <a:solidFill>
                  <a:srgbClr val="2F2483"/>
                </a:solidFill>
                <a:latin typeface="Barlow Condensed" panose="00000506000000000000" pitchFamily="2" charset="0"/>
              </a:rPr>
              <a:t>Orthophoniste, Docteure en sciences cognitives expertise dans les troubles </a:t>
            </a:r>
            <a:r>
              <a:rPr lang="fr-FR" sz="1350" b="1" i="1" dirty="0">
                <a:solidFill>
                  <a:srgbClr val="2F2483"/>
                </a:solidFill>
                <a:latin typeface="Barlow Condensed" panose="00000506000000000000" pitchFamily="2" charset="0"/>
              </a:rPr>
              <a:t>DYS </a:t>
            </a:r>
            <a:r>
              <a:rPr lang="fr-FR" sz="1350" i="1" dirty="0">
                <a:solidFill>
                  <a:srgbClr val="2F2483"/>
                </a:solidFill>
                <a:latin typeface="Barlow Condensed" panose="00000506000000000000" pitchFamily="2" charset="0"/>
              </a:rPr>
              <a:t>(notamment la dysphasie)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CAB25C-2CFF-46C4-9CB2-930F68F5AC8F}"/>
              </a:ext>
            </a:extLst>
          </p:cNvPr>
          <p:cNvSpPr txBox="1"/>
          <p:nvPr/>
        </p:nvSpPr>
        <p:spPr>
          <a:xfrm>
            <a:off x="2745136" y="152841"/>
            <a:ext cx="135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Nicole PHILIBERT</a:t>
            </a:r>
          </a:p>
          <a:p>
            <a:r>
              <a:rPr lang="fr-FR" sz="1350" i="1" dirty="0">
                <a:solidFill>
                  <a:srgbClr val="2F2483"/>
                </a:solidFill>
                <a:latin typeface="Barlow Condensed" panose="00000506000000000000" pitchFamily="2" charset="0"/>
              </a:rPr>
              <a:t>Présidente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F4784D5-F822-4ED3-909D-5DB8102432D3}"/>
              </a:ext>
            </a:extLst>
          </p:cNvPr>
          <p:cNvSpPr txBox="1"/>
          <p:nvPr/>
        </p:nvSpPr>
        <p:spPr>
          <a:xfrm>
            <a:off x="999157" y="1719006"/>
            <a:ext cx="11376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Annick VIDAL</a:t>
            </a:r>
          </a:p>
          <a:p>
            <a:r>
              <a:rPr lang="fr-FR" sz="1350" i="1" dirty="0">
                <a:solidFill>
                  <a:srgbClr val="2F2483"/>
                </a:solidFill>
                <a:latin typeface="Barlow Condensed" panose="00000506000000000000" pitchFamily="2" charset="0"/>
              </a:rPr>
              <a:t>Directrice et</a:t>
            </a:r>
          </a:p>
          <a:p>
            <a:r>
              <a:rPr lang="fr-FR" sz="1350" i="1" dirty="0">
                <a:solidFill>
                  <a:srgbClr val="2F2483"/>
                </a:solidFill>
                <a:latin typeface="Barlow Condensed" panose="00000506000000000000" pitchFamily="2" charset="0"/>
              </a:rPr>
              <a:t>formatrice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B6EED19-6F33-47A8-8D91-96BB154119F5}"/>
              </a:ext>
            </a:extLst>
          </p:cNvPr>
          <p:cNvSpPr txBox="1"/>
          <p:nvPr/>
        </p:nvSpPr>
        <p:spPr>
          <a:xfrm>
            <a:off x="927352" y="4147266"/>
            <a:ext cx="19622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Benjamin PARMENTIER</a:t>
            </a:r>
          </a:p>
          <a:p>
            <a:r>
              <a:rPr lang="fr-FR" sz="1350" i="1" dirty="0">
                <a:solidFill>
                  <a:srgbClr val="2F2483"/>
                </a:solidFill>
                <a:latin typeface="Barlow Condensed" panose="00000506000000000000" pitchFamily="2" charset="0"/>
              </a:rPr>
              <a:t>Consultant en pédagogie et management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7FE1614-4CA6-48DF-AFC4-B346D93C0767}"/>
              </a:ext>
            </a:extLst>
          </p:cNvPr>
          <p:cNvSpPr txBox="1"/>
          <p:nvPr/>
        </p:nvSpPr>
        <p:spPr>
          <a:xfrm>
            <a:off x="6461407" y="4045554"/>
            <a:ext cx="22438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Marion RANVIER</a:t>
            </a:r>
          </a:p>
          <a:p>
            <a:r>
              <a:rPr lang="fr-FR" sz="1350" i="1" dirty="0">
                <a:solidFill>
                  <a:srgbClr val="2F2483"/>
                </a:solidFill>
                <a:latin typeface="Barlow Condensed" panose="00000506000000000000" pitchFamily="2" charset="0"/>
              </a:rPr>
              <a:t>Spécialiste de l’outil numérique adapté- Accessibilité numérique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90912E6-37A1-43D8-8750-DBD554090EAB}"/>
              </a:ext>
            </a:extLst>
          </p:cNvPr>
          <p:cNvSpPr txBox="1"/>
          <p:nvPr/>
        </p:nvSpPr>
        <p:spPr>
          <a:xfrm>
            <a:off x="5962232" y="-38105"/>
            <a:ext cx="3143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3600" b="1" dirty="0">
              <a:solidFill>
                <a:srgbClr val="ED7D31"/>
              </a:solidFill>
            </a:endParaRPr>
          </a:p>
          <a:p>
            <a:pPr algn="r"/>
            <a:endParaRPr lang="fr-FR" sz="3600" b="1" dirty="0">
              <a:solidFill>
                <a:srgbClr val="ED7D31"/>
              </a:solidFill>
            </a:endParaRPr>
          </a:p>
          <a:p>
            <a:pPr algn="r"/>
            <a:endParaRPr lang="fr-FR" sz="3600" b="1" dirty="0">
              <a:solidFill>
                <a:srgbClr val="ED7D3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9B67590-EF41-43D8-BF75-80C587A5C40F}"/>
              </a:ext>
            </a:extLst>
          </p:cNvPr>
          <p:cNvSpPr txBox="1"/>
          <p:nvPr/>
        </p:nvSpPr>
        <p:spPr>
          <a:xfrm>
            <a:off x="138701" y="129758"/>
            <a:ext cx="218461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rgbClr val="ED7D31"/>
                </a:solidFill>
                <a:latin typeface="Barlow Condensed" panose="00000506000000000000" pitchFamily="2" charset="0"/>
              </a:rPr>
              <a:t>Un consortium d’experts</a:t>
            </a:r>
          </a:p>
          <a:p>
            <a:r>
              <a:rPr lang="fr-FR" sz="2100" b="1" dirty="0">
                <a:solidFill>
                  <a:srgbClr val="ED7D31"/>
                </a:solidFill>
                <a:latin typeface="Barlow Condensed" panose="00000506000000000000" pitchFamily="2" charset="0"/>
              </a:rPr>
              <a:t>pluridisciplinaire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6D8BD1-1BA2-3EB3-33ED-329D48EFFADE}"/>
              </a:ext>
            </a:extLst>
          </p:cNvPr>
          <p:cNvSpPr txBox="1"/>
          <p:nvPr/>
        </p:nvSpPr>
        <p:spPr>
          <a:xfrm>
            <a:off x="6449579" y="4908370"/>
            <a:ext cx="25779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800" dirty="0">
                <a:solidFill>
                  <a:srgbClr val="2F2483"/>
                </a:solidFill>
                <a:latin typeface="Barlow Condensed" panose="00000506000000000000" pitchFamily="2" charset="0"/>
              </a:rPr>
              <a:t>Evènement action Handicap MEDEF / InDYSpensable – </a:t>
            </a:r>
            <a:r>
              <a:rPr lang="fr-FR" sz="800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Neuro’Sources</a:t>
            </a: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7D961BB3-6480-2B47-9014-6EF64C6376F0}"/>
              </a:ext>
            </a:extLst>
          </p:cNvPr>
          <p:cNvSpPr txBox="1">
            <a:spLocks/>
          </p:cNvSpPr>
          <p:nvPr/>
        </p:nvSpPr>
        <p:spPr>
          <a:xfrm>
            <a:off x="524786" y="4341128"/>
            <a:ext cx="4126727" cy="389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1"/>
                </a:solidFill>
                <a:latin typeface="Barlow Condensed" pitchFamily="2" charset="77"/>
              </a:rPr>
              <a:t>01 juillet</a:t>
            </a:r>
          </a:p>
          <a:p>
            <a:pPr algn="l"/>
            <a:r>
              <a:rPr lang="fr-FR" sz="1200" dirty="0">
                <a:solidFill>
                  <a:schemeClr val="bg1"/>
                </a:solidFill>
                <a:latin typeface="Barlow Condensed" pitchFamily="2" charset="77"/>
              </a:rPr>
              <a:t>2021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C44776-5520-450F-8807-7B3283EFFDD1}"/>
              </a:ext>
            </a:extLst>
          </p:cNvPr>
          <p:cNvSpPr txBox="1"/>
          <p:nvPr/>
        </p:nvSpPr>
        <p:spPr>
          <a:xfrm>
            <a:off x="291010" y="0"/>
            <a:ext cx="885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>
                <a:solidFill>
                  <a:srgbClr val="EC6625"/>
                </a:solidFill>
                <a:latin typeface="Barlow Condensed" panose="00000506000000000000" pitchFamily="2" charset="0"/>
              </a:rPr>
              <a:t>Des interventions immersives « à la carte », en regards croisés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8938D7-D226-4938-805C-36B2F125616F}"/>
              </a:ext>
            </a:extLst>
          </p:cNvPr>
          <p:cNvSpPr txBox="1"/>
          <p:nvPr/>
        </p:nvSpPr>
        <p:spPr>
          <a:xfrm>
            <a:off x="452119" y="823666"/>
            <a:ext cx="8077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sz="1600" b="1" dirty="0">
                <a:solidFill>
                  <a:srgbClr val="0BB3CD"/>
                </a:solidFill>
                <a:latin typeface="Barlow Condensed" panose="00000506000000000000" pitchFamily="2" charset="0"/>
                <a:sym typeface="Wingdings" panose="05000000000000000000" pitchFamily="2" charset="2"/>
              </a:rPr>
              <a:t>Les OUTILS « InDYSpensable »</a:t>
            </a:r>
          </a:p>
          <a:p>
            <a:pPr algn="l"/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  <a:sym typeface="Wingdings" panose="05000000000000000000" pitchFamily="2" charset="2"/>
              </a:rPr>
              <a:t>Entreprise :</a:t>
            </a:r>
          </a:p>
          <a:p>
            <a:pPr algn="l"/>
            <a:endParaRPr lang="fr-FR" sz="1200" b="1" dirty="0">
              <a:solidFill>
                <a:srgbClr val="2F2483"/>
              </a:solidFill>
              <a:latin typeface="Barlow Condensed" panose="00000506000000000000" pitchFamily="2" charset="0"/>
              <a:sym typeface="Wingdings" panose="05000000000000000000" pitchFamily="2" charset="2"/>
            </a:endParaRP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Le </a:t>
            </a:r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« cahier d’objectifs », 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management inclusif, intégration au suivi d’un collaborateur</a:t>
            </a: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La </a:t>
            </a:r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« fiche miroir »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, entretiens de recrutement, décloisonnement et absence de CV  </a:t>
            </a: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Le </a:t>
            </a:r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« guide tutorat entreprise », 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optimisation de recrutement/prise de poste</a:t>
            </a:r>
          </a:p>
          <a:p>
            <a:endParaRPr lang="fr-FR" sz="1200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Outils transverses :</a:t>
            </a:r>
          </a:p>
          <a:p>
            <a:endParaRPr lang="fr-FR" sz="1200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fr-FR" sz="1200" b="1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Readapt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, nouvel outil totalement gratuit de la Fondation </a:t>
            </a:r>
            <a:r>
              <a:rPr lang="fr-FR" sz="1200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Contensquare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 adapté aux difficultés de lecture et d’écriture</a:t>
            </a: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Une V1 d’un </a:t>
            </a:r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« annuaire InDYSpensable 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» structures accompagnées et/ou </a:t>
            </a:r>
            <a:r>
              <a:rPr lang="fr-FR" sz="1200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dysfriendly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 en Auvergne Rhône-Alpes </a:t>
            </a: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Un </a:t>
            </a:r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programme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 </a:t>
            </a:r>
            <a:r>
              <a:rPr lang="fr-FR" sz="1200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dysfriendly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 </a:t>
            </a:r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d’auto-écoles inclusives</a:t>
            </a:r>
          </a:p>
          <a:p>
            <a:endParaRPr lang="fr-FR" sz="1200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Outils acteurs de l’emploi et insertion :</a:t>
            </a:r>
          </a:p>
          <a:p>
            <a:endParaRPr lang="fr-FR" sz="1200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Guide des prestations emploi 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« </a:t>
            </a:r>
            <a:r>
              <a:rPr lang="fr-FR" sz="1200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dys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-accueillantes » /inclusives</a:t>
            </a:r>
          </a:p>
          <a:p>
            <a:pPr lvl="3"/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 </a:t>
            </a: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Questionnaire de repérage des publics </a:t>
            </a:r>
            <a:r>
              <a:rPr lang="fr-FR" sz="1200" dirty="0">
                <a:solidFill>
                  <a:srgbClr val="2F2483"/>
                </a:solidFill>
                <a:latin typeface="Barlow Condensed" panose="00000506000000000000" pitchFamily="2" charset="0"/>
              </a:rPr>
              <a:t>(conçu dans un contexte entretien Service public de l'emploi)</a:t>
            </a:r>
          </a:p>
          <a:p>
            <a:r>
              <a:rPr lang="fr-FR" sz="1400" b="1" dirty="0">
                <a:solidFill>
                  <a:srgbClr val="2F2483"/>
                </a:solidFill>
              </a:rPr>
              <a:t> </a:t>
            </a:r>
          </a:p>
          <a:p>
            <a:r>
              <a:rPr lang="fr-FR" sz="1400" b="1" dirty="0">
                <a:solidFill>
                  <a:srgbClr val="2F2483"/>
                </a:solidFill>
              </a:rPr>
              <a:t> </a:t>
            </a:r>
          </a:p>
          <a:p>
            <a:pPr lvl="0" indent="-342900">
              <a:buFont typeface="Calibri" panose="020F0502020204030204" pitchFamily="34" charset="0"/>
              <a:buChar char="-"/>
            </a:pPr>
            <a:endParaRPr lang="fr-FR" sz="1400" b="1" dirty="0">
              <a:solidFill>
                <a:srgbClr val="2F2483"/>
              </a:solidFill>
            </a:endParaRPr>
          </a:p>
          <a:p>
            <a:endParaRPr lang="fr-FR" sz="1400" b="1" dirty="0">
              <a:solidFill>
                <a:srgbClr val="2F2483"/>
              </a:solidFill>
              <a:sym typeface="Wingdings" panose="05000000000000000000" pitchFamily="2" charset="2"/>
            </a:endParaRPr>
          </a:p>
          <a:p>
            <a:pPr indent="-285750">
              <a:buFont typeface="Wingdings" panose="05000000000000000000" pitchFamily="2" charset="2"/>
              <a:buChar char="è"/>
            </a:pPr>
            <a:endParaRPr lang="fr-FR" sz="1400" b="1" dirty="0">
              <a:solidFill>
                <a:srgbClr val="2F2483"/>
              </a:solidFill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è"/>
            </a:pPr>
            <a:endParaRPr lang="fr-FR" sz="1400" dirty="0">
              <a:solidFill>
                <a:srgbClr val="2F2483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D44D28-CA5B-8CC7-E99D-D19CB99FC93F}"/>
              </a:ext>
            </a:extLst>
          </p:cNvPr>
          <p:cNvSpPr txBox="1"/>
          <p:nvPr/>
        </p:nvSpPr>
        <p:spPr>
          <a:xfrm>
            <a:off x="6349088" y="4750353"/>
            <a:ext cx="25779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800" dirty="0">
                <a:solidFill>
                  <a:srgbClr val="2F2483"/>
                </a:solidFill>
                <a:latin typeface="Barlow Condensed" panose="00000506000000000000" pitchFamily="2" charset="0"/>
              </a:rPr>
              <a:t>Evènement action Handicap MEDEF / InDYSpensable – </a:t>
            </a:r>
            <a:r>
              <a:rPr lang="fr-FR" sz="800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Neuro’Sources</a:t>
            </a: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7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94A0A4-772C-41D4-AC2F-8E144A15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6471-91CC-4C75-95E7-7DD0A02C8B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4747E3-0CD9-411B-8769-FE97660539A0}"/>
              </a:ext>
            </a:extLst>
          </p:cNvPr>
          <p:cNvSpPr txBox="1"/>
          <p:nvPr/>
        </p:nvSpPr>
        <p:spPr>
          <a:xfrm>
            <a:off x="634771" y="982153"/>
            <a:ext cx="501676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Lecture et l'analyse 3D </a:t>
            </a:r>
          </a:p>
          <a:p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La créativité (au-delà du volet artistique)</a:t>
            </a:r>
          </a:p>
          <a:p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Les disciplines sportives et/ou artistiques</a:t>
            </a:r>
          </a:p>
          <a:p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L'exercice oratoire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La gestion de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Des potentialités d'innovation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Les métiers du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Les métiers manuels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….</a:t>
            </a:r>
            <a:endParaRPr lang="fr-FR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F519DC-53C6-4F3C-A8F7-6439165636BB}"/>
              </a:ext>
            </a:extLst>
          </p:cNvPr>
          <p:cNvSpPr txBox="1"/>
          <p:nvPr/>
        </p:nvSpPr>
        <p:spPr>
          <a:xfrm>
            <a:off x="4572000" y="1338038"/>
            <a:ext cx="4572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L’entreprenariat/Création d’entreprise :</a:t>
            </a:r>
          </a:p>
          <a:p>
            <a:r>
              <a:rPr lang="fr-FR" sz="1800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 </a:t>
            </a:r>
          </a:p>
          <a:p>
            <a:endParaRPr lang="fr-FR" sz="800" dirty="0">
              <a:solidFill>
                <a:srgbClr val="0BB3CD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35% aux USA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800" dirty="0">
              <a:solidFill>
                <a:srgbClr val="0BB3CD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40 % au Royaume-Uni</a:t>
            </a:r>
            <a:br>
              <a:rPr lang="fr-FR" sz="1800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</a:br>
            <a:endParaRPr lang="fr-FR" sz="1800" dirty="0">
              <a:solidFill>
                <a:srgbClr val="0BB3CD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Des entrepreneurs/créateurs d’entreprise sont porteurs </a:t>
            </a:r>
          </a:p>
          <a:p>
            <a:r>
              <a:rPr lang="fr-FR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de troubles DYS.</a:t>
            </a:r>
          </a:p>
          <a:p>
            <a:endParaRPr lang="fr-FR" i="1" dirty="0">
              <a:solidFill>
                <a:srgbClr val="0BB3CD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endParaRPr lang="fr-FR" i="1" dirty="0">
              <a:solidFill>
                <a:srgbClr val="0BB3CD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i="1" dirty="0">
              <a:solidFill>
                <a:srgbClr val="0BB3CD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r>
              <a:rPr lang="fr-FR" sz="800" i="1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					Sources : </a:t>
            </a:r>
            <a:r>
              <a:rPr lang="fr-FR" sz="800" i="1" dirty="0" err="1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ApedaDys</a:t>
            </a:r>
            <a:r>
              <a:rPr lang="fr-FR" sz="800" i="1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 35 et Made By </a:t>
            </a:r>
            <a:r>
              <a:rPr lang="fr-FR" sz="800" i="1" dirty="0" err="1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Dyslexia</a:t>
            </a:r>
            <a:r>
              <a:rPr lang="fr-FR" sz="800" i="1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 (UK)</a:t>
            </a:r>
            <a:endParaRPr lang="fr-FR" sz="800" i="1" dirty="0">
              <a:solidFill>
                <a:srgbClr val="0BB3CD"/>
              </a:solidFill>
              <a:latin typeface="Barlow Condensed" panose="00000506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1F4971-FF43-4A6A-9938-67A76897322D}"/>
              </a:ext>
            </a:extLst>
          </p:cNvPr>
          <p:cNvSpPr txBox="1"/>
          <p:nvPr/>
        </p:nvSpPr>
        <p:spPr>
          <a:xfrm>
            <a:off x="101371" y="84925"/>
            <a:ext cx="7817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EC6625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Des aptitudes techniques </a:t>
            </a:r>
            <a:r>
              <a:rPr lang="fr-FR" sz="3200" b="1" dirty="0">
                <a:solidFill>
                  <a:srgbClr val="EC6625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potentielles</a:t>
            </a:r>
            <a:r>
              <a:rPr lang="fr-FR" sz="3200" dirty="0">
                <a:solidFill>
                  <a:srgbClr val="EC6625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11C09C-B56C-804D-4D41-60F78C7EC730}"/>
              </a:ext>
            </a:extLst>
          </p:cNvPr>
          <p:cNvSpPr txBox="1"/>
          <p:nvPr/>
        </p:nvSpPr>
        <p:spPr>
          <a:xfrm>
            <a:off x="6029048" y="4749351"/>
            <a:ext cx="25779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800" dirty="0">
                <a:solidFill>
                  <a:srgbClr val="2F2483"/>
                </a:solidFill>
                <a:latin typeface="Barlow Condensed" panose="00000506000000000000" pitchFamily="2" charset="0"/>
              </a:rPr>
              <a:t>Evènement action Handicap MEDEF / InDYSpensable – </a:t>
            </a:r>
            <a:r>
              <a:rPr lang="fr-FR" sz="800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Neuro’Sources</a:t>
            </a: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3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94A0A4-772C-41D4-AC2F-8E144A15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6471-91CC-4C75-95E7-7DD0A02C8B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4747E3-0CD9-411B-8769-FE97660539A0}"/>
              </a:ext>
            </a:extLst>
          </p:cNvPr>
          <p:cNvSpPr txBox="1"/>
          <p:nvPr/>
        </p:nvSpPr>
        <p:spPr>
          <a:xfrm>
            <a:off x="426720" y="1556087"/>
            <a:ext cx="82905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</a:rPr>
              <a:t>Les personnes </a:t>
            </a:r>
            <a:r>
              <a:rPr lang="fr-FR" b="1" dirty="0">
                <a:solidFill>
                  <a:srgbClr val="2F2483"/>
                </a:solidFill>
                <a:latin typeface="Barlow Condensed" panose="00000506000000000000" pitchFamily="2" charset="0"/>
              </a:rPr>
              <a:t>dyslexiques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</a:rPr>
              <a:t> sont capables de traiter entre 1 500 et 4 000 images par seconde contre 150 pour la plupart des personnes, selon le Centre canadien de la dyslexie (Ottawa).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</a:rPr>
              <a:t>Elles sont notamment très recherchées par la NASA pour leur capacité à </a:t>
            </a:r>
            <a:r>
              <a:rPr lang="fr-FR" b="1" dirty="0">
                <a:solidFill>
                  <a:srgbClr val="2F2483"/>
                </a:solidFill>
                <a:latin typeface="Barlow Condensed" panose="00000506000000000000" pitchFamily="2" charset="0"/>
              </a:rPr>
              <a:t>résoudre des problèmes et leur perception spatiale en trois dimensions.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</a:rPr>
              <a:t>Les </a:t>
            </a:r>
            <a:r>
              <a:rPr lang="fr-FR" b="1" dirty="0">
                <a:solidFill>
                  <a:srgbClr val="2F2483"/>
                </a:solidFill>
                <a:latin typeface="Barlow Condensed" panose="00000506000000000000" pitchFamily="2" charset="0"/>
              </a:rPr>
              <a:t>aptitudes créatives 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</a:rPr>
              <a:t>sont, selon une étude de l’Université du Michigan, étroitement liées au </a:t>
            </a:r>
            <a:r>
              <a:rPr lang="fr-FR" b="1" dirty="0">
                <a:solidFill>
                  <a:srgbClr val="2F2483"/>
                </a:solidFill>
                <a:latin typeface="Barlow Condensed" panose="00000506000000000000" pitchFamily="2" charset="0"/>
              </a:rPr>
              <a:t>Trouble de l’attention avec hyperactivité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</a:rPr>
              <a:t>.</a:t>
            </a:r>
            <a:endParaRPr lang="fr-FR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1F4971-FF43-4A6A-9938-67A76897322D}"/>
              </a:ext>
            </a:extLst>
          </p:cNvPr>
          <p:cNvSpPr txBox="1"/>
          <p:nvPr/>
        </p:nvSpPr>
        <p:spPr>
          <a:xfrm>
            <a:off x="218937" y="128260"/>
            <a:ext cx="78175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EC6625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Des aptitudes techniques </a:t>
            </a:r>
            <a:r>
              <a:rPr lang="fr-FR" sz="3200" b="1" dirty="0">
                <a:solidFill>
                  <a:srgbClr val="EC6625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potentielles</a:t>
            </a:r>
          </a:p>
          <a:p>
            <a:r>
              <a:rPr lang="fr-FR" sz="3200" dirty="0">
                <a:solidFill>
                  <a:srgbClr val="EC6625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Que dit la </a:t>
            </a:r>
            <a:r>
              <a:rPr lang="fr-FR" sz="3200" b="1" dirty="0">
                <a:solidFill>
                  <a:srgbClr val="EC6625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Recherche ?</a:t>
            </a:r>
            <a:r>
              <a:rPr lang="fr-FR" sz="3200" dirty="0">
                <a:solidFill>
                  <a:srgbClr val="EC6625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0C07B1-D11E-9EAF-405A-6FDA98A55C75}"/>
              </a:ext>
            </a:extLst>
          </p:cNvPr>
          <p:cNvSpPr txBox="1"/>
          <p:nvPr/>
        </p:nvSpPr>
        <p:spPr>
          <a:xfrm>
            <a:off x="6029048" y="4749351"/>
            <a:ext cx="25779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800" dirty="0">
                <a:solidFill>
                  <a:srgbClr val="2F2483"/>
                </a:solidFill>
                <a:latin typeface="Barlow Condensed" panose="00000506000000000000" pitchFamily="2" charset="0"/>
              </a:rPr>
              <a:t>Evènement action Handicap MEDEF / InDYSpensable – </a:t>
            </a:r>
            <a:r>
              <a:rPr lang="fr-FR" sz="800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Neuro’Sources</a:t>
            </a: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9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3B7422-9842-413B-B160-D45D162B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6471-91CC-4C75-95E7-7DD0A02C8B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56B30E-5376-410C-9DD4-E54A17CC59FF}"/>
              </a:ext>
            </a:extLst>
          </p:cNvPr>
          <p:cNvSpPr txBox="1"/>
          <p:nvPr/>
        </p:nvSpPr>
        <p:spPr>
          <a:xfrm flipH="1">
            <a:off x="290285" y="1411084"/>
            <a:ext cx="80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 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La </a:t>
            </a:r>
            <a:r>
              <a:rPr lang="fr-FR" dirty="0" err="1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neuroatypicalité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 ne détermine pas à un niveau d’étude, un parcours professionnel ou un métier, une qualification en particulier</a:t>
            </a:r>
          </a:p>
          <a:p>
            <a:pPr algn="l"/>
            <a:endParaRPr lang="fr-FR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þ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Les entreprises plus susceptibles de reconnaitre plus facilement la neurodiversité ont :</a:t>
            </a:r>
          </a:p>
          <a:p>
            <a:pPr algn="l"/>
            <a:endParaRPr lang="fr-FR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un engagement sur les sujets RSE/ Inclusion/Diversité ou Handicap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une posture inclusive consciente ou inconsciente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un 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besoin d’accompagnement et/ou professionnalisation </a:t>
            </a:r>
          </a:p>
          <a:p>
            <a:pPr lvl="2"/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quel que soit la taille ou le secteur d’activité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un besoin de connaitre l’ensemble de l’écosystème engagé</a:t>
            </a:r>
          </a:p>
          <a:p>
            <a:pPr algn="l"/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548500-B74D-48B5-A0B5-21CE15588ED0}"/>
              </a:ext>
            </a:extLst>
          </p:cNvPr>
          <p:cNvSpPr txBox="1"/>
          <p:nvPr/>
        </p:nvSpPr>
        <p:spPr>
          <a:xfrm>
            <a:off x="198844" y="211865"/>
            <a:ext cx="907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Nos observations</a:t>
            </a:r>
          </a:p>
          <a:p>
            <a:pPr algn="l"/>
            <a:r>
              <a:rPr lang="fr-FR" sz="2800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Connaitre c’est reconnaitre ! L’inclusion, véritable outil RH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A3004E-61E8-429A-8AAE-21ADC6C1C6B2}"/>
              </a:ext>
            </a:extLst>
          </p:cNvPr>
          <p:cNvSpPr txBox="1"/>
          <p:nvPr/>
        </p:nvSpPr>
        <p:spPr>
          <a:xfrm>
            <a:off x="6029048" y="4749351"/>
            <a:ext cx="25779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800" dirty="0">
                <a:solidFill>
                  <a:srgbClr val="2F2483"/>
                </a:solidFill>
                <a:latin typeface="Barlow Condensed" panose="00000506000000000000" pitchFamily="2" charset="0"/>
              </a:rPr>
              <a:t>Evènement action Handicap MEDEF / InDYSpensable – </a:t>
            </a:r>
            <a:r>
              <a:rPr lang="fr-FR" sz="800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Neuro’Sources</a:t>
            </a: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1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3B7422-9842-413B-B160-D45D162B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6471-91CC-4C75-95E7-7DD0A02C8B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548500-B74D-48B5-A0B5-21CE15588ED0}"/>
              </a:ext>
            </a:extLst>
          </p:cNvPr>
          <p:cNvSpPr txBox="1"/>
          <p:nvPr/>
        </p:nvSpPr>
        <p:spPr>
          <a:xfrm>
            <a:off x="198844" y="211865"/>
            <a:ext cx="907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Nos observations</a:t>
            </a:r>
          </a:p>
          <a:p>
            <a:pPr algn="l"/>
            <a:r>
              <a:rPr lang="fr-FR" sz="2800" dirty="0">
                <a:solidFill>
                  <a:srgbClr val="0BB3CD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Connaitre c’est reconnaitre ! L’inclusion, véritable outil RH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A86738-2BF1-6AFF-35D8-F02B9A10FCF0}"/>
              </a:ext>
            </a:extLst>
          </p:cNvPr>
          <p:cNvSpPr txBox="1"/>
          <p:nvPr/>
        </p:nvSpPr>
        <p:spPr>
          <a:xfrm flipH="1">
            <a:off x="244564" y="1225310"/>
            <a:ext cx="8672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rgbClr val="2F248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 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Ce qui est fait pour un </a:t>
            </a:r>
            <a:r>
              <a:rPr lang="fr-FR" dirty="0" err="1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neuroatypique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valeur potentiellement universelle avec une utilité pour tous </a:t>
            </a:r>
          </a:p>
          <a:p>
            <a:pPr algn="l"/>
            <a:endParaRPr lang="fr-FR" dirty="0">
              <a:solidFill>
                <a:srgbClr val="2F2483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þ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Lien avec l’esprit d’entreprendre ou </a:t>
            </a:r>
            <a:r>
              <a:rPr lang="fr-FR" dirty="0" err="1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intraprendre</a:t>
            </a:r>
            <a:endParaRPr lang="fr-FR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þ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Notion de « cumul de neurodiversité »</a:t>
            </a:r>
          </a:p>
          <a:p>
            <a:pPr algn="l"/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Exemple : en moyenne 30% des profils Haut Potentiels (HPI) sont aussi porteurs de troubles « DYS »</a:t>
            </a:r>
          </a:p>
          <a:p>
            <a:pPr marL="285750" indent="-285750" algn="l">
              <a:buFont typeface="Wingdings" panose="05000000000000000000" pitchFamily="2" charset="2"/>
              <a:buChar char="þ"/>
            </a:pPr>
            <a:endParaRPr lang="fr-FR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þ"/>
            </a:pPr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Exemple : une distractibilité identifiée et des causes d’origines diverses :</a:t>
            </a:r>
          </a:p>
          <a:p>
            <a:pPr lvl="3"/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- TSA (Troubles du Spectre Autistique)</a:t>
            </a:r>
          </a:p>
          <a:p>
            <a:pPr lvl="3"/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- Troubles de l’attention</a:t>
            </a:r>
          </a:p>
          <a:p>
            <a:pPr lvl="3"/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- Dyslexie attentionnelle</a:t>
            </a:r>
          </a:p>
          <a:p>
            <a:pPr lvl="3"/>
            <a:r>
              <a:rPr lang="fr-FR" dirty="0">
                <a:solidFill>
                  <a:srgbClr val="2F2483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- … ?</a:t>
            </a:r>
            <a:endParaRPr lang="fr-FR" dirty="0">
              <a:solidFill>
                <a:srgbClr val="2F2483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4F8387-3CEF-FA01-A7E1-DD67F2A5E84B}"/>
              </a:ext>
            </a:extLst>
          </p:cNvPr>
          <p:cNvSpPr txBox="1"/>
          <p:nvPr/>
        </p:nvSpPr>
        <p:spPr>
          <a:xfrm>
            <a:off x="6029048" y="4749351"/>
            <a:ext cx="25779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800" dirty="0">
                <a:solidFill>
                  <a:srgbClr val="2F2483"/>
                </a:solidFill>
                <a:latin typeface="Barlow Condensed" panose="00000506000000000000" pitchFamily="2" charset="0"/>
              </a:rPr>
              <a:t>Evènement action Handicap MEDEF / InDYSpensable – </a:t>
            </a:r>
            <a:r>
              <a:rPr lang="fr-FR" sz="800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Neuro’Sources</a:t>
            </a:r>
            <a:endParaRPr lang="fr-FR" sz="800" dirty="0">
              <a:solidFill>
                <a:srgbClr val="2F2483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2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CD8EE4-DA9C-4D8A-8468-DBA67D57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6651" cy="51435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82D07B8-4FB7-5348-9943-D2F8DFAEB47C}"/>
              </a:ext>
            </a:extLst>
          </p:cNvPr>
          <p:cNvSpPr txBox="1">
            <a:spLocks/>
          </p:cNvSpPr>
          <p:nvPr/>
        </p:nvSpPr>
        <p:spPr>
          <a:xfrm>
            <a:off x="283123" y="638637"/>
            <a:ext cx="6272254" cy="1790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i="0" kern="1200">
                <a:solidFill>
                  <a:srgbClr val="2F2483"/>
                </a:solidFill>
                <a:latin typeface="Barlow Condensed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984"/>
              </a:lnSpc>
            </a:pPr>
            <a:r>
              <a:rPr lang="fr-FR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 </a:t>
            </a:r>
          </a:p>
          <a:p>
            <a:pPr>
              <a:lnSpc>
                <a:spcPts val="3984"/>
              </a:lnSpc>
            </a:pPr>
            <a:endParaRPr lang="fr-FR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984"/>
              </a:lnSpc>
            </a:pPr>
            <a:r>
              <a:rPr lang="fr-FR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6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Neuro’Sources</a:t>
            </a:r>
            <a:r>
              <a:rPr lang="fr-FR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  <a:p>
            <a:pPr>
              <a:lnSpc>
                <a:spcPts val="3984"/>
              </a:lnSpc>
            </a:pPr>
            <a:endParaRPr lang="fr-FR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984"/>
              </a:lnSpc>
            </a:pPr>
            <a:endParaRPr lang="fr-FR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984"/>
              </a:lnSpc>
            </a:pP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Neurodiversité, levier de performance RH et d’accompagnement à l’emploi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779403-A6DB-4857-8226-A68A58ADE457}"/>
              </a:ext>
            </a:extLst>
          </p:cNvPr>
          <p:cNvSpPr txBox="1"/>
          <p:nvPr/>
        </p:nvSpPr>
        <p:spPr>
          <a:xfrm>
            <a:off x="6638699" y="4777200"/>
            <a:ext cx="25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Vendredi 6 octobre 2023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E4C794-7890-3BE7-08A0-30A85B58C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2909"/>
            <a:ext cx="4217044" cy="8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9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6231e-e2fc-424e-93cb-c3c68563c996" xsi:nil="true"/>
    <lcf76f155ced4ddcb4097134ff3c332f xmlns="afd98505-6f30-43c6-8797-c87a3d19e96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8DBCB134B2ED489A580EC1C50D914F" ma:contentTypeVersion="17" ma:contentTypeDescription="Crée un document." ma:contentTypeScope="" ma:versionID="ff149dbfa428917a52ac615a32925c6b">
  <xsd:schema xmlns:xsd="http://www.w3.org/2001/XMLSchema" xmlns:xs="http://www.w3.org/2001/XMLSchema" xmlns:p="http://schemas.microsoft.com/office/2006/metadata/properties" xmlns:ns2="29b6231e-e2fc-424e-93cb-c3c68563c996" xmlns:ns3="afd98505-6f30-43c6-8797-c87a3d19e968" targetNamespace="http://schemas.microsoft.com/office/2006/metadata/properties" ma:root="true" ma:fieldsID="58bbc3898580d7cc1c9e6d33cc6d298a" ns2:_="" ns3:_="">
    <xsd:import namespace="29b6231e-e2fc-424e-93cb-c3c68563c996"/>
    <xsd:import namespace="afd98505-6f30-43c6-8797-c87a3d19e9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6231e-e2fc-424e-93cb-c3c68563c9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c0c57e-52f2-492f-afa5-4df0ec592ca3}" ma:internalName="TaxCatchAll" ma:showField="CatchAllData" ma:web="29b6231e-e2fc-424e-93cb-c3c68563c9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98505-6f30-43c6-8797-c87a3d19e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6939a0f-899c-4101-9f9c-be88d1204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640EF-E21B-45EE-957F-43504CE8FC87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0b5ae03d-1db7-469f-9228-bdf4a145ed16"/>
    <ds:schemaRef ds:uri="http://schemas.microsoft.com/office/2006/metadata/properties"/>
    <ds:schemaRef ds:uri="http://schemas.openxmlformats.org/package/2006/metadata/core-properties"/>
    <ds:schemaRef ds:uri="b3e2106f-20c2-4d85-b5fd-cf9c0ec9de9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93652DE-61C2-46BD-BBEC-40C822A3A583}"/>
</file>

<file path=customXml/itemProps3.xml><?xml version="1.0" encoding="utf-8"?>
<ds:datastoreItem xmlns:ds="http://schemas.openxmlformats.org/officeDocument/2006/customXml" ds:itemID="{D207057B-AACE-4B91-98A5-690E5C9EFB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2807</TotalTime>
  <Words>706</Words>
  <Application>Microsoft Office PowerPoint</Application>
  <PresentationFormat>Affichage à l'écran (16:9)</PresentationFormat>
  <Paragraphs>139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Barlow Condensed</vt:lpstr>
      <vt:lpstr>Barlow Condensed Medium</vt:lpstr>
      <vt:lpstr>Calibri</vt:lpstr>
      <vt:lpstr>Wingdings</vt:lpstr>
      <vt:lpstr>Thème Office</vt:lpstr>
      <vt:lpstr>Présentation PowerPoint</vt:lpstr>
      <vt:lpstr>Un collectif engagé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 SUR TROIS LIGNES</dc:title>
  <dc:creator>PICOUAYS Emilie</dc:creator>
  <cp:lastModifiedBy>Laurence GATTINI</cp:lastModifiedBy>
  <cp:revision>138</cp:revision>
  <cp:lastPrinted>2022-01-10T08:51:57Z</cp:lastPrinted>
  <dcterms:created xsi:type="dcterms:W3CDTF">2021-06-11T13:55:51Z</dcterms:created>
  <dcterms:modified xsi:type="dcterms:W3CDTF">2023-10-02T09:13:06Z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0x0101007765CDBB9D4EBE4E942C5DF2FE87AF47</vt:lpwstr>
  </property>
</Properties>
</file>