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3" r:id="rId2"/>
  </p:sldMasterIdLst>
  <p:notesMasterIdLst>
    <p:notesMasterId r:id="rId20"/>
  </p:notesMasterIdLst>
  <p:handoutMasterIdLst>
    <p:handoutMasterId r:id="rId21"/>
  </p:handoutMasterIdLst>
  <p:sldIdLst>
    <p:sldId id="267" r:id="rId3"/>
    <p:sldId id="258" r:id="rId4"/>
    <p:sldId id="723" r:id="rId5"/>
    <p:sldId id="726" r:id="rId6"/>
    <p:sldId id="733" r:id="rId7"/>
    <p:sldId id="731" r:id="rId8"/>
    <p:sldId id="754" r:id="rId9"/>
    <p:sldId id="752" r:id="rId10"/>
    <p:sldId id="276" r:id="rId11"/>
    <p:sldId id="749" r:id="rId12"/>
    <p:sldId id="753" r:id="rId13"/>
    <p:sldId id="746" r:id="rId14"/>
    <p:sldId id="745" r:id="rId15"/>
    <p:sldId id="743" r:id="rId16"/>
    <p:sldId id="744" r:id="rId17"/>
    <p:sldId id="1155" r:id="rId18"/>
    <p:sldId id="747" r:id="rId1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EEC"/>
    <a:srgbClr val="43596A"/>
    <a:srgbClr val="DA0000"/>
    <a:srgbClr val="E7E6E6"/>
    <a:srgbClr val="00B1AD"/>
    <a:srgbClr val="005983"/>
    <a:srgbClr val="00A2DE"/>
    <a:srgbClr val="00A1B2"/>
    <a:srgbClr val="FFFFFF"/>
    <a:srgbClr val="EA1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8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E4231C">
                  <a:alpha val="89804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FC5-4679-8B1C-D5FAD1541F05}"/>
              </c:ext>
            </c:extLst>
          </c:dPt>
          <c:dPt>
            <c:idx val="1"/>
            <c:bubble3D val="0"/>
            <c:spPr>
              <a:solidFill>
                <a:srgbClr val="A2D9F0">
                  <a:alpha val="89804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FC5-4679-8B1C-D5FAD1541F05}"/>
              </c:ext>
            </c:extLst>
          </c:dPt>
          <c:dPt>
            <c:idx val="2"/>
            <c:bubble3D val="0"/>
            <c:spPr>
              <a:solidFill>
                <a:srgbClr val="EEBE43">
                  <a:alpha val="89804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FC5-4679-8B1C-D5FAD1541F05}"/>
              </c:ext>
            </c:extLst>
          </c:dPt>
          <c:dPt>
            <c:idx val="3"/>
            <c:bubble3D val="0"/>
            <c:spPr>
              <a:solidFill>
                <a:srgbClr val="EC8C2F">
                  <a:alpha val="89804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FC5-4679-8B1C-D5FAD1541F05}"/>
              </c:ext>
            </c:extLst>
          </c:dPt>
          <c:dLbls>
            <c:delete val="1"/>
          </c:dLbls>
          <c:cat>
            <c:strRef>
              <c:f>Feuil1!$A$2:$A$5</c:f>
              <c:strCache>
                <c:ptCount val="4"/>
                <c:pt idx="0">
                  <c:v>Tertiaire</c:v>
                </c:pt>
                <c:pt idx="1">
                  <c:v>Industrie</c:v>
                </c:pt>
                <c:pt idx="2">
                  <c:v>BTP</c:v>
                </c:pt>
                <c:pt idx="3">
                  <c:v>Logistique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0.15</c:v>
                </c:pt>
                <c:pt idx="1">
                  <c:v>0.25</c:v>
                </c:pt>
                <c:pt idx="2">
                  <c:v>0.25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57-4E89-8ED9-4B426D1A667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E738C0-0211-4278-B22D-971DC10360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C9169-F828-43CB-8B3C-B588963EA6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9D499-C677-4601-912B-3CF0F950D483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C1C72-0F38-454D-994C-8ED9FCE03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B1200-3DC9-4CC3-BFAF-A34C56CB4E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2C3E6-52B5-4E32-8130-9F67369823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0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D39A8-1F77-4011-A1BD-7AEF610BF968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0F0B0-8F92-4ADE-A2EB-22F00D6DB5E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3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1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4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66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6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6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2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64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7127AF-69AB-4FBA-BFFC-E5B8A6265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710" y="1888435"/>
            <a:ext cx="3570321" cy="4393096"/>
          </a:xfrm>
          <a:custGeom>
            <a:avLst/>
            <a:gdLst>
              <a:gd name="connsiteX0" fmla="*/ 0 w 4394241"/>
              <a:gd name="connsiteY0" fmla="*/ 0 h 4393096"/>
              <a:gd name="connsiteX1" fmla="*/ 4394241 w 4394241"/>
              <a:gd name="connsiteY1" fmla="*/ 0 h 4393096"/>
              <a:gd name="connsiteX2" fmla="*/ 4394241 w 4394241"/>
              <a:gd name="connsiteY2" fmla="*/ 4393096 h 4393096"/>
              <a:gd name="connsiteX3" fmla="*/ 0 w 4394241"/>
              <a:gd name="connsiteY3" fmla="*/ 4393096 h 439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4241" h="4393096">
                <a:moveTo>
                  <a:pt x="0" y="0"/>
                </a:moveTo>
                <a:lnTo>
                  <a:pt x="4394241" y="0"/>
                </a:lnTo>
                <a:lnTo>
                  <a:pt x="4394241" y="4393096"/>
                </a:lnTo>
                <a:lnTo>
                  <a:pt x="0" y="439309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60DFF-2118-4826-AE94-8C6915767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8318" y="0"/>
            <a:ext cx="3083081" cy="3180522"/>
          </a:xfrm>
          <a:custGeom>
            <a:avLst/>
            <a:gdLst>
              <a:gd name="connsiteX0" fmla="*/ 0 w 3794561"/>
              <a:gd name="connsiteY0" fmla="*/ 0 h 3180522"/>
              <a:gd name="connsiteX1" fmla="*/ 3794561 w 3794561"/>
              <a:gd name="connsiteY1" fmla="*/ 0 h 3180522"/>
              <a:gd name="connsiteX2" fmla="*/ 3794561 w 3794561"/>
              <a:gd name="connsiteY2" fmla="*/ 3180522 h 3180522"/>
              <a:gd name="connsiteX3" fmla="*/ 0 w 3794561"/>
              <a:gd name="connsiteY3" fmla="*/ 3180522 h 31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4561" h="3180522">
                <a:moveTo>
                  <a:pt x="0" y="0"/>
                </a:moveTo>
                <a:lnTo>
                  <a:pt x="3794561" y="0"/>
                </a:lnTo>
                <a:lnTo>
                  <a:pt x="3794561" y="3180522"/>
                </a:lnTo>
                <a:lnTo>
                  <a:pt x="0" y="318052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054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0F2593-A68C-46F7-8563-28633362A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7409" y="3452686"/>
            <a:ext cx="1765636" cy="2148840"/>
          </a:xfrm>
          <a:custGeom>
            <a:avLst/>
            <a:gdLst>
              <a:gd name="connsiteX0" fmla="*/ 0 w 2173091"/>
              <a:gd name="connsiteY0" fmla="*/ 0 h 2148840"/>
              <a:gd name="connsiteX1" fmla="*/ 2173091 w 2173091"/>
              <a:gd name="connsiteY1" fmla="*/ 0 h 2148840"/>
              <a:gd name="connsiteX2" fmla="*/ 2173091 w 2173091"/>
              <a:gd name="connsiteY2" fmla="*/ 2148840 h 2148840"/>
              <a:gd name="connsiteX3" fmla="*/ 0 w 2173091"/>
              <a:gd name="connsiteY3" fmla="*/ 214884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091" h="2148840">
                <a:moveTo>
                  <a:pt x="0" y="0"/>
                </a:moveTo>
                <a:lnTo>
                  <a:pt x="2173091" y="0"/>
                </a:lnTo>
                <a:lnTo>
                  <a:pt x="2173091" y="2148840"/>
                </a:lnTo>
                <a:lnTo>
                  <a:pt x="0" y="214884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EAF7A9-2537-470F-A629-64E12A6E5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4246" y="3452686"/>
            <a:ext cx="1765636" cy="2148840"/>
          </a:xfrm>
          <a:custGeom>
            <a:avLst/>
            <a:gdLst>
              <a:gd name="connsiteX0" fmla="*/ 0 w 2173091"/>
              <a:gd name="connsiteY0" fmla="*/ 0 h 2148840"/>
              <a:gd name="connsiteX1" fmla="*/ 2173091 w 2173091"/>
              <a:gd name="connsiteY1" fmla="*/ 0 h 2148840"/>
              <a:gd name="connsiteX2" fmla="*/ 2173091 w 2173091"/>
              <a:gd name="connsiteY2" fmla="*/ 2148840 h 2148840"/>
              <a:gd name="connsiteX3" fmla="*/ 0 w 2173091"/>
              <a:gd name="connsiteY3" fmla="*/ 214884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091" h="2148840">
                <a:moveTo>
                  <a:pt x="0" y="0"/>
                </a:moveTo>
                <a:lnTo>
                  <a:pt x="2173091" y="0"/>
                </a:lnTo>
                <a:lnTo>
                  <a:pt x="2173091" y="2148840"/>
                </a:lnTo>
                <a:lnTo>
                  <a:pt x="0" y="21488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2770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38293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7E6E8-878C-4CEF-8A23-616AEAAD8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3000" y="0"/>
            <a:ext cx="4104799" cy="5920740"/>
          </a:xfrm>
          <a:custGeom>
            <a:avLst/>
            <a:gdLst>
              <a:gd name="connsiteX0" fmla="*/ 0 w 5052060"/>
              <a:gd name="connsiteY0" fmla="*/ 0 h 5920740"/>
              <a:gd name="connsiteX1" fmla="*/ 5052060 w 5052060"/>
              <a:gd name="connsiteY1" fmla="*/ 0 h 5920740"/>
              <a:gd name="connsiteX2" fmla="*/ 5052060 w 5052060"/>
              <a:gd name="connsiteY2" fmla="*/ 5920740 h 5920740"/>
              <a:gd name="connsiteX3" fmla="*/ 0 w 5052060"/>
              <a:gd name="connsiteY3" fmla="*/ 5920740 h 592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2060" h="5920740">
                <a:moveTo>
                  <a:pt x="0" y="0"/>
                </a:moveTo>
                <a:lnTo>
                  <a:pt x="5052060" y="0"/>
                </a:lnTo>
                <a:lnTo>
                  <a:pt x="5052060" y="5920740"/>
                </a:lnTo>
                <a:lnTo>
                  <a:pt x="0" y="59207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3470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0C009E-30B2-407D-A7E3-1187E4E5E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3438" y="3835179"/>
            <a:ext cx="837184" cy="1030380"/>
          </a:xfrm>
          <a:custGeom>
            <a:avLst/>
            <a:gdLst>
              <a:gd name="connsiteX0" fmla="*/ 515190 w 1030380"/>
              <a:gd name="connsiteY0" fmla="*/ 0 h 1030380"/>
              <a:gd name="connsiteX1" fmla="*/ 1030380 w 1030380"/>
              <a:gd name="connsiteY1" fmla="*/ 515190 h 1030380"/>
              <a:gd name="connsiteX2" fmla="*/ 515190 w 1030380"/>
              <a:gd name="connsiteY2" fmla="*/ 1030380 h 1030380"/>
              <a:gd name="connsiteX3" fmla="*/ 0 w 1030380"/>
              <a:gd name="connsiteY3" fmla="*/ 515190 h 1030380"/>
              <a:gd name="connsiteX4" fmla="*/ 515190 w 1030380"/>
              <a:gd name="connsiteY4" fmla="*/ 0 h 10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380" h="1030380">
                <a:moveTo>
                  <a:pt x="515190" y="0"/>
                </a:moveTo>
                <a:cubicBezTo>
                  <a:pt x="799722" y="0"/>
                  <a:pt x="1030380" y="230658"/>
                  <a:pt x="1030380" y="515190"/>
                </a:cubicBezTo>
                <a:cubicBezTo>
                  <a:pt x="1030380" y="799722"/>
                  <a:pt x="799722" y="1030380"/>
                  <a:pt x="515190" y="1030380"/>
                </a:cubicBezTo>
                <a:cubicBezTo>
                  <a:pt x="230658" y="1030380"/>
                  <a:pt x="0" y="799722"/>
                  <a:pt x="0" y="515190"/>
                </a:cubicBezTo>
                <a:cubicBezTo>
                  <a:pt x="0" y="230658"/>
                  <a:pt x="230658" y="0"/>
                  <a:pt x="515190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A1B58-D4FA-4A54-A329-B4F8F4226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4408" y="3835179"/>
            <a:ext cx="837184" cy="1030380"/>
          </a:xfrm>
          <a:custGeom>
            <a:avLst/>
            <a:gdLst>
              <a:gd name="connsiteX0" fmla="*/ 515190 w 1030380"/>
              <a:gd name="connsiteY0" fmla="*/ 0 h 1030380"/>
              <a:gd name="connsiteX1" fmla="*/ 1030380 w 1030380"/>
              <a:gd name="connsiteY1" fmla="*/ 515190 h 1030380"/>
              <a:gd name="connsiteX2" fmla="*/ 515190 w 1030380"/>
              <a:gd name="connsiteY2" fmla="*/ 1030380 h 1030380"/>
              <a:gd name="connsiteX3" fmla="*/ 0 w 1030380"/>
              <a:gd name="connsiteY3" fmla="*/ 515190 h 1030380"/>
              <a:gd name="connsiteX4" fmla="*/ 515190 w 1030380"/>
              <a:gd name="connsiteY4" fmla="*/ 0 h 10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380" h="1030380">
                <a:moveTo>
                  <a:pt x="515190" y="0"/>
                </a:moveTo>
                <a:cubicBezTo>
                  <a:pt x="799722" y="0"/>
                  <a:pt x="1030380" y="230658"/>
                  <a:pt x="1030380" y="515190"/>
                </a:cubicBezTo>
                <a:cubicBezTo>
                  <a:pt x="1030380" y="799722"/>
                  <a:pt x="799722" y="1030380"/>
                  <a:pt x="515190" y="1030380"/>
                </a:cubicBezTo>
                <a:cubicBezTo>
                  <a:pt x="230658" y="1030380"/>
                  <a:pt x="0" y="799722"/>
                  <a:pt x="0" y="515190"/>
                </a:cubicBezTo>
                <a:cubicBezTo>
                  <a:pt x="0" y="230658"/>
                  <a:pt x="230658" y="0"/>
                  <a:pt x="515190" y="0"/>
                </a:cubicBez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BBC00F-2240-4FA7-843C-517D681D12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5378" y="3835179"/>
            <a:ext cx="837184" cy="1030380"/>
          </a:xfrm>
          <a:custGeom>
            <a:avLst/>
            <a:gdLst>
              <a:gd name="connsiteX0" fmla="*/ 515190 w 1030380"/>
              <a:gd name="connsiteY0" fmla="*/ 0 h 1030380"/>
              <a:gd name="connsiteX1" fmla="*/ 1030380 w 1030380"/>
              <a:gd name="connsiteY1" fmla="*/ 515190 h 1030380"/>
              <a:gd name="connsiteX2" fmla="*/ 515190 w 1030380"/>
              <a:gd name="connsiteY2" fmla="*/ 1030380 h 1030380"/>
              <a:gd name="connsiteX3" fmla="*/ 0 w 1030380"/>
              <a:gd name="connsiteY3" fmla="*/ 515190 h 1030380"/>
              <a:gd name="connsiteX4" fmla="*/ 515190 w 1030380"/>
              <a:gd name="connsiteY4" fmla="*/ 0 h 103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0380" h="1030380">
                <a:moveTo>
                  <a:pt x="515190" y="0"/>
                </a:moveTo>
                <a:cubicBezTo>
                  <a:pt x="799722" y="0"/>
                  <a:pt x="1030380" y="230658"/>
                  <a:pt x="1030380" y="515190"/>
                </a:cubicBezTo>
                <a:cubicBezTo>
                  <a:pt x="1030380" y="799722"/>
                  <a:pt x="799722" y="1030380"/>
                  <a:pt x="515190" y="1030380"/>
                </a:cubicBezTo>
                <a:cubicBezTo>
                  <a:pt x="230658" y="1030380"/>
                  <a:pt x="0" y="799722"/>
                  <a:pt x="0" y="515190"/>
                </a:cubicBezTo>
                <a:cubicBezTo>
                  <a:pt x="0" y="230658"/>
                  <a:pt x="230658" y="0"/>
                  <a:pt x="51519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811928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B8C18-C15C-4378-AAC5-F9D30C2D0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906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79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08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9902C9-D836-27BA-F664-83565B0C0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E02421-7CA8-8C39-B39B-8C3EA4938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912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77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11B1111E-D572-CF3C-3074-353D367FF672}"/>
              </a:ext>
            </a:extLst>
          </p:cNvPr>
          <p:cNvGrpSpPr/>
          <p:nvPr userDrawn="1"/>
        </p:nvGrpSpPr>
        <p:grpSpPr>
          <a:xfrm>
            <a:off x="1074617" y="2086917"/>
            <a:ext cx="4295620" cy="1167108"/>
            <a:chOff x="0" y="0"/>
            <a:chExt cx="2678387" cy="79539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686037A9-9814-D927-3E15-408112799938}"/>
                </a:ext>
              </a:extLst>
            </p:cNvPr>
            <p:cNvSpPr/>
            <p:nvPr/>
          </p:nvSpPr>
          <p:spPr>
            <a:xfrm>
              <a:off x="0" y="0"/>
              <a:ext cx="2678387" cy="795392"/>
            </a:xfrm>
            <a:custGeom>
              <a:avLst/>
              <a:gdLst/>
              <a:ahLst/>
              <a:cxnLst/>
              <a:rect l="l" t="t" r="r" b="b"/>
              <a:pathLst>
                <a:path w="2678387" h="795392">
                  <a:moveTo>
                    <a:pt x="2553927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927" y="0"/>
                  </a:lnTo>
                  <a:cubicBezTo>
                    <a:pt x="2622507" y="0"/>
                    <a:pt x="2678387" y="55880"/>
                    <a:pt x="2678387" y="124460"/>
                  </a:cubicBezTo>
                  <a:lnTo>
                    <a:pt x="2678387" y="670932"/>
                  </a:lnTo>
                  <a:cubicBezTo>
                    <a:pt x="2678387" y="739512"/>
                    <a:pt x="2622507" y="795392"/>
                    <a:pt x="2553927" y="79539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20">
            <a:extLst>
              <a:ext uri="{FF2B5EF4-FFF2-40B4-BE49-F238E27FC236}">
                <a16:creationId xmlns:a16="http://schemas.microsoft.com/office/drawing/2014/main" id="{26D9794A-F6C1-A6DC-D55E-A7CAB08DB4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4127" y="1978696"/>
            <a:ext cx="1079865" cy="1329061"/>
            <a:chOff x="0" y="0"/>
            <a:chExt cx="6350000" cy="6349975"/>
          </a:xfrm>
          <a:solidFill>
            <a:srgbClr val="425972"/>
          </a:solidFill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F3F5CED7-0EF3-25DC-4FDE-0ADDEBFABCC2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 sz="813" dirty="0"/>
            </a:p>
          </p:txBody>
        </p:sp>
      </p:grpSp>
      <p:grpSp>
        <p:nvGrpSpPr>
          <p:cNvPr id="30" name="Group 9">
            <a:extLst>
              <a:ext uri="{FF2B5EF4-FFF2-40B4-BE49-F238E27FC236}">
                <a16:creationId xmlns:a16="http://schemas.microsoft.com/office/drawing/2014/main" id="{EF473CAF-6F44-171D-8BFC-D400C13369EA}"/>
              </a:ext>
            </a:extLst>
          </p:cNvPr>
          <p:cNvGrpSpPr/>
          <p:nvPr userDrawn="1"/>
        </p:nvGrpSpPr>
        <p:grpSpPr>
          <a:xfrm>
            <a:off x="1074617" y="3734445"/>
            <a:ext cx="4295620" cy="1167108"/>
            <a:chOff x="0" y="0"/>
            <a:chExt cx="2678387" cy="79539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C290CEBB-96CD-5CEB-0FFC-864C7614E79D}"/>
                </a:ext>
              </a:extLst>
            </p:cNvPr>
            <p:cNvSpPr/>
            <p:nvPr/>
          </p:nvSpPr>
          <p:spPr>
            <a:xfrm>
              <a:off x="0" y="0"/>
              <a:ext cx="2678387" cy="795392"/>
            </a:xfrm>
            <a:custGeom>
              <a:avLst/>
              <a:gdLst/>
              <a:ahLst/>
              <a:cxnLst/>
              <a:rect l="l" t="t" r="r" b="b"/>
              <a:pathLst>
                <a:path w="2678387" h="795392">
                  <a:moveTo>
                    <a:pt x="2553927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53927" y="0"/>
                  </a:lnTo>
                  <a:cubicBezTo>
                    <a:pt x="2622507" y="0"/>
                    <a:pt x="2678387" y="55880"/>
                    <a:pt x="2678387" y="124460"/>
                  </a:cubicBezTo>
                  <a:lnTo>
                    <a:pt x="2678387" y="670932"/>
                  </a:lnTo>
                  <a:cubicBezTo>
                    <a:pt x="2678387" y="739512"/>
                    <a:pt x="2622507" y="795392"/>
                    <a:pt x="2553927" y="795392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20">
            <a:extLst>
              <a:ext uri="{FF2B5EF4-FFF2-40B4-BE49-F238E27FC236}">
                <a16:creationId xmlns:a16="http://schemas.microsoft.com/office/drawing/2014/main" id="{093F1A49-364D-1DFA-9D06-5D964624476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64127" y="3626224"/>
            <a:ext cx="1079865" cy="1329061"/>
            <a:chOff x="0" y="0"/>
            <a:chExt cx="6350000" cy="6349975"/>
          </a:xfrm>
          <a:solidFill>
            <a:srgbClr val="425972"/>
          </a:solidFill>
        </p:grpSpPr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A0F21B9D-1091-3ED6-26F3-9C6B33A1EF4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 sz="813" dirty="0"/>
            </a:p>
          </p:txBody>
        </p:sp>
      </p:grpSp>
      <p:pic>
        <p:nvPicPr>
          <p:cNvPr id="34" name="Image 33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3B0EFC0E-E1F3-6EED-A00C-B42D1B0C80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464" y="2445026"/>
            <a:ext cx="3868523" cy="44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3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B4C8FAC-C7CE-47B2-CA77-450043F98F35}"/>
              </a:ext>
            </a:extLst>
          </p:cNvPr>
          <p:cNvSpPr/>
          <p:nvPr userDrawn="1"/>
        </p:nvSpPr>
        <p:spPr>
          <a:xfrm>
            <a:off x="1098274" y="1987826"/>
            <a:ext cx="3319049" cy="4412974"/>
          </a:xfrm>
          <a:prstGeom prst="roundRect">
            <a:avLst/>
          </a:prstGeom>
          <a:solidFill>
            <a:srgbClr val="425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6ED929-2B7B-F2F1-F75C-0F0A1302AE02}"/>
              </a:ext>
            </a:extLst>
          </p:cNvPr>
          <p:cNvSpPr/>
          <p:nvPr userDrawn="1"/>
        </p:nvSpPr>
        <p:spPr>
          <a:xfrm>
            <a:off x="4686508" y="1987826"/>
            <a:ext cx="3319049" cy="4412974"/>
          </a:xfrm>
          <a:prstGeom prst="roundRect">
            <a:avLst/>
          </a:prstGeom>
          <a:solidFill>
            <a:srgbClr val="425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6" name="Image 5" descr="Une image contenant personne, extérieur, orange&#10;&#10;Description générée automatiquement">
            <a:extLst>
              <a:ext uri="{FF2B5EF4-FFF2-40B4-BE49-F238E27FC236}">
                <a16:creationId xmlns:a16="http://schemas.microsoft.com/office/drawing/2014/main" id="{1F0230DA-D94E-51E2-A8A7-E92830AED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013" y="-993913"/>
            <a:ext cx="5487332" cy="450242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1108A6B-7E3A-29A9-CB3B-EFFBB41E19A5}"/>
              </a:ext>
            </a:extLst>
          </p:cNvPr>
          <p:cNvSpPr txBox="1">
            <a:spLocks/>
          </p:cNvSpPr>
          <p:nvPr userDrawn="1"/>
        </p:nvSpPr>
        <p:spPr>
          <a:xfrm>
            <a:off x="1423409" y="2326192"/>
            <a:ext cx="2808176" cy="5308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950" dirty="0">
                <a:solidFill>
                  <a:schemeClr val="bg1"/>
                </a:solidFill>
                <a:latin typeface="+mn-lt"/>
              </a:rPr>
              <a:t>Modifiez le style du titre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5CC1BA9-BFD8-D94D-4C1F-FE19F7B09394}"/>
              </a:ext>
            </a:extLst>
          </p:cNvPr>
          <p:cNvSpPr txBox="1">
            <a:spLocks/>
          </p:cNvSpPr>
          <p:nvPr userDrawn="1"/>
        </p:nvSpPr>
        <p:spPr>
          <a:xfrm>
            <a:off x="5019718" y="2326192"/>
            <a:ext cx="2808176" cy="5308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950" dirty="0">
                <a:solidFill>
                  <a:schemeClr val="bg1"/>
                </a:solidFill>
                <a:latin typeface="+mn-lt"/>
              </a:rPr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4319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4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2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4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6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50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2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1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theme" Target="../theme/them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6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0438C-855E-AFBF-430F-D9F2A7D56603}"/>
              </a:ext>
            </a:extLst>
          </p:cNvPr>
          <p:cNvSpPr/>
          <p:nvPr userDrawn="1"/>
        </p:nvSpPr>
        <p:spPr>
          <a:xfrm>
            <a:off x="0" y="0"/>
            <a:ext cx="9906000" cy="1329714"/>
          </a:xfrm>
          <a:prstGeom prst="rect">
            <a:avLst/>
          </a:prstGeom>
          <a:solidFill>
            <a:srgbClr val="425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047B11-AEA9-CD2B-E952-15EADF4D7DA2}"/>
              </a:ext>
            </a:extLst>
          </p:cNvPr>
          <p:cNvSpPr/>
          <p:nvPr userDrawn="1"/>
        </p:nvSpPr>
        <p:spPr>
          <a:xfrm>
            <a:off x="129529" y="402893"/>
            <a:ext cx="3544843" cy="493125"/>
          </a:xfrm>
          <a:prstGeom prst="rect">
            <a:avLst/>
          </a:prstGeom>
          <a:noFill/>
          <a:ln>
            <a:solidFill>
              <a:srgbClr val="E423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9514CD-D638-AD8F-5AA7-43AF9F7D2CF6}"/>
              </a:ext>
            </a:extLst>
          </p:cNvPr>
          <p:cNvSpPr/>
          <p:nvPr userDrawn="1"/>
        </p:nvSpPr>
        <p:spPr>
          <a:xfrm rot="21287853">
            <a:off x="203105" y="305884"/>
            <a:ext cx="3298028" cy="632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142CF0-E936-155F-5F55-8C6D0C9608F8}"/>
              </a:ext>
            </a:extLst>
          </p:cNvPr>
          <p:cNvSpPr/>
          <p:nvPr userDrawn="1"/>
        </p:nvSpPr>
        <p:spPr>
          <a:xfrm rot="21287853">
            <a:off x="1628255" y="646295"/>
            <a:ext cx="2541208" cy="513162"/>
          </a:xfrm>
          <a:prstGeom prst="rect">
            <a:avLst/>
          </a:prstGeom>
          <a:solidFill>
            <a:srgbClr val="E42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8C5D81C-D9F5-8B05-0BED-0C286A280A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744">
            <a:off x="4944636" y="107067"/>
            <a:ext cx="1007909" cy="92790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7544DB-A65C-81BF-8261-76CA46D2C2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1" y="1016602"/>
            <a:ext cx="797932" cy="8361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01869D-D8D5-691A-5E43-0CCED9D574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1797">
            <a:off x="8006858" y="5484245"/>
            <a:ext cx="825861" cy="760311"/>
          </a:xfrm>
          <a:prstGeom prst="rect">
            <a:avLst/>
          </a:prstGeom>
          <a:noFill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1D75D0-01AA-357A-E1DC-847367D936E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00" y="6076208"/>
            <a:ext cx="893855" cy="7780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1E7619-B647-22C0-DB05-D4F65978B0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069" y="5234815"/>
            <a:ext cx="799062" cy="83734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AC89B20-72B1-7650-874F-E327C6DED63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9" y="6179446"/>
            <a:ext cx="1051325" cy="5554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FC5647-35B2-097F-0961-F1BEC897547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298" y="4881236"/>
            <a:ext cx="789440" cy="8272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17708DF-E29F-193C-1D2C-B3C7F18BE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59" y="5595117"/>
            <a:ext cx="658092" cy="8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21.pn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80.jpeg"/><Relationship Id="rId5" Type="http://schemas.openxmlformats.org/officeDocument/2006/relationships/image" Target="../media/image75.png"/><Relationship Id="rId15" Type="http://schemas.openxmlformats.org/officeDocument/2006/relationships/image" Target="../media/image84.jp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https://xv7yy.mjt.lu/img/xv7yy/b/uxoqi/h8prj.pn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11" Type="http://schemas.openxmlformats.org/officeDocument/2006/relationships/image" Target="../media/image77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chart" Target="../charts/chart1.xml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21.png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E597B3-9992-477E-81F1-B68CFE6EB08F}"/>
              </a:ext>
            </a:extLst>
          </p:cNvPr>
          <p:cNvSpPr/>
          <p:nvPr/>
        </p:nvSpPr>
        <p:spPr>
          <a:xfrm>
            <a:off x="3917447" y="642937"/>
            <a:ext cx="1546331" cy="304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33" name="Rectangle 32"/>
          <p:cNvSpPr/>
          <p:nvPr/>
        </p:nvSpPr>
        <p:spPr>
          <a:xfrm>
            <a:off x="5463779" y="0"/>
            <a:ext cx="4440932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6253B40-A569-4575-82EB-AC80609657B8}"/>
              </a:ext>
            </a:extLst>
          </p:cNvPr>
          <p:cNvGrpSpPr/>
          <p:nvPr/>
        </p:nvGrpSpPr>
        <p:grpSpPr>
          <a:xfrm>
            <a:off x="5731020" y="3345874"/>
            <a:ext cx="3734972" cy="1337804"/>
            <a:chOff x="7032399" y="1849629"/>
            <a:chExt cx="4596888" cy="1646528"/>
          </a:xfrm>
        </p:grpSpPr>
        <p:sp>
          <p:nvSpPr>
            <p:cNvPr id="12" name="TextBox 11"/>
            <p:cNvSpPr txBox="1"/>
            <p:nvPr/>
          </p:nvSpPr>
          <p:spPr>
            <a:xfrm>
              <a:off x="7032399" y="1849629"/>
              <a:ext cx="4596888" cy="146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5" b="1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Qui </a:t>
              </a:r>
              <a:r>
                <a:rPr lang="en-US" sz="3575" b="1" dirty="0" err="1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sommes</a:t>
              </a:r>
              <a:r>
                <a:rPr lang="en-US" sz="3575" b="1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-</a:t>
              </a:r>
              <a:r>
                <a:rPr lang="en-US" sz="3575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  <a:cs typeface="Montserrat" charset="0"/>
                </a:rPr>
                <a:t>nous</a:t>
              </a:r>
              <a:r>
                <a:rPr lang="en-US" sz="3575" b="1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 ?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9BCFC83-796D-40BE-94FC-CE4A643AF5A8}"/>
                </a:ext>
              </a:extLst>
            </p:cNvPr>
            <p:cNvCxnSpPr>
              <a:cxnSpLocks/>
            </p:cNvCxnSpPr>
            <p:nvPr/>
          </p:nvCxnSpPr>
          <p:spPr>
            <a:xfrm>
              <a:off x="7173678" y="3496157"/>
              <a:ext cx="353242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117F0B0-70EC-436B-BB5E-107BEB503B5C}"/>
              </a:ext>
            </a:extLst>
          </p:cNvPr>
          <p:cNvSpPr/>
          <p:nvPr/>
        </p:nvSpPr>
        <p:spPr>
          <a:xfrm>
            <a:off x="92409" y="1781175"/>
            <a:ext cx="3806428" cy="497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20" name="Image 19" descr="Une image contenant texte, extérieur, arbre, rue&#10;&#10;Description générée automatiquement">
            <a:extLst>
              <a:ext uri="{FF2B5EF4-FFF2-40B4-BE49-F238E27FC236}">
                <a16:creationId xmlns:a16="http://schemas.microsoft.com/office/drawing/2014/main" id="{1E88008F-DFC3-4C16-8B21-283D367C9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8"/>
          <a:stretch/>
        </p:blipFill>
        <p:spPr>
          <a:xfrm>
            <a:off x="324362" y="2981718"/>
            <a:ext cx="3571122" cy="3567332"/>
          </a:xfrm>
          <a:prstGeom prst="rect">
            <a:avLst/>
          </a:prstGeom>
        </p:spPr>
      </p:pic>
      <p:sp>
        <p:nvSpPr>
          <p:cNvPr id="26" name="Plus 29">
            <a:extLst>
              <a:ext uri="{FF2B5EF4-FFF2-40B4-BE49-F238E27FC236}">
                <a16:creationId xmlns:a16="http://schemas.microsoft.com/office/drawing/2014/main" id="{CB1A9BA2-64BC-42F7-B85D-7A95BC5ED26B}"/>
              </a:ext>
            </a:extLst>
          </p:cNvPr>
          <p:cNvSpPr/>
          <p:nvPr/>
        </p:nvSpPr>
        <p:spPr>
          <a:xfrm>
            <a:off x="92694" y="2727567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7" name="Plus 29">
            <a:extLst>
              <a:ext uri="{FF2B5EF4-FFF2-40B4-BE49-F238E27FC236}">
                <a16:creationId xmlns:a16="http://schemas.microsoft.com/office/drawing/2014/main" id="{854DD48D-0FFD-4E46-9003-4AF3617A6DE1}"/>
              </a:ext>
            </a:extLst>
          </p:cNvPr>
          <p:cNvSpPr/>
          <p:nvPr/>
        </p:nvSpPr>
        <p:spPr>
          <a:xfrm>
            <a:off x="8130346" y="2717728"/>
            <a:ext cx="326632" cy="329778"/>
          </a:xfrm>
          <a:prstGeom prst="mathPlus">
            <a:avLst>
              <a:gd name="adj1" fmla="val 685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97D16D-FCA3-45CC-9A38-2CD2CA7DA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18B9E7-70E2-4CC3-9FF0-397362C72EC4}"/>
              </a:ext>
            </a:extLst>
          </p:cNvPr>
          <p:cNvSpPr/>
          <p:nvPr/>
        </p:nvSpPr>
        <p:spPr>
          <a:xfrm>
            <a:off x="3454244" y="4301"/>
            <a:ext cx="4749261" cy="277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8" name="Image 7" descr="Une image contenant plancher, intérieur, porche&#10;&#10;Description générée automatiquement">
            <a:extLst>
              <a:ext uri="{FF2B5EF4-FFF2-40B4-BE49-F238E27FC236}">
                <a16:creationId xmlns:a16="http://schemas.microsoft.com/office/drawing/2014/main" id="{021BA88E-CBF1-4C4E-A275-798F148C4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969" y="4307"/>
            <a:ext cx="4603536" cy="27772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0C61A8-CECE-4032-B44A-3FFBD3150552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EE6BE19-B9E2-4F92-ACE2-28264D1405AF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1327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CBFF57-7414-4F71-832E-169FAB64897A}"/>
              </a:ext>
            </a:extLst>
          </p:cNvPr>
          <p:cNvSpPr/>
          <p:nvPr/>
        </p:nvSpPr>
        <p:spPr>
          <a:xfrm>
            <a:off x="4477709" y="5517448"/>
            <a:ext cx="4964780" cy="813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328F9C-F858-490A-BFF9-5753C2533526}"/>
              </a:ext>
            </a:extLst>
          </p:cNvPr>
          <p:cNvSpPr/>
          <p:nvPr/>
        </p:nvSpPr>
        <p:spPr>
          <a:xfrm>
            <a:off x="4585223" y="642938"/>
            <a:ext cx="4964780" cy="5109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3" name="TextBox 22"/>
          <p:cNvSpPr txBox="1"/>
          <p:nvPr/>
        </p:nvSpPr>
        <p:spPr>
          <a:xfrm>
            <a:off x="5866790" y="3435747"/>
            <a:ext cx="232389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solidFill>
                  <a:schemeClr val="bg1"/>
                </a:solidFill>
              </a:rPr>
              <a:t>Hi! I’m the CEO presentation template</a:t>
            </a:r>
          </a:p>
        </p:txBody>
      </p:sp>
      <p:sp>
        <p:nvSpPr>
          <p:cNvPr id="25" name="TextBox 97">
            <a:extLst>
              <a:ext uri="{FF2B5EF4-FFF2-40B4-BE49-F238E27FC236}">
                <a16:creationId xmlns:a16="http://schemas.microsoft.com/office/drawing/2014/main" id="{0B28B7D0-49D0-4B6F-BB9C-6B18C6D4BC85}"/>
              </a:ext>
            </a:extLst>
          </p:cNvPr>
          <p:cNvSpPr txBox="1"/>
          <p:nvPr/>
        </p:nvSpPr>
        <p:spPr>
          <a:xfrm>
            <a:off x="1056693" y="4867819"/>
            <a:ext cx="777240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De ce slogan découle un </a:t>
            </a:r>
            <a:r>
              <a:rPr lang="fr-FR" sz="195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fort attachement </a:t>
            </a:r>
            <a:r>
              <a:rPr lang="fr-FR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à l’entreprise et un </a:t>
            </a:r>
            <a:r>
              <a:rPr lang="fr-FR" sz="195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engagement</a:t>
            </a:r>
            <a:r>
              <a:rPr lang="fr-FR" sz="1950" b="1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r>
              <a:rPr lang="fr-FR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de nos collaborateurs envers les candidats et les clients pour lesquels ils travaillent au quotidien.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1604732-16D4-4905-9C75-A2345F6250BB}"/>
              </a:ext>
            </a:extLst>
          </p:cNvPr>
          <p:cNvGrpSpPr/>
          <p:nvPr/>
        </p:nvGrpSpPr>
        <p:grpSpPr>
          <a:xfrm>
            <a:off x="97247" y="2315936"/>
            <a:ext cx="9711503" cy="2239621"/>
            <a:chOff x="125439" y="2497268"/>
            <a:chExt cx="9711503" cy="22396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7795492-819C-4956-9A61-5AD3642A3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102610" y="-990323"/>
              <a:ext cx="1747965" cy="92411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FE26CA-9B9A-480B-AEFF-ED0D895B99D4}"/>
                </a:ext>
              </a:extLst>
            </p:cNvPr>
            <p:cNvSpPr/>
            <p:nvPr/>
          </p:nvSpPr>
          <p:spPr>
            <a:xfrm rot="5400000">
              <a:off x="4344068" y="-786852"/>
              <a:ext cx="1342764" cy="8848717"/>
            </a:xfrm>
            <a:prstGeom prst="rect">
              <a:avLst/>
            </a:prstGeom>
            <a:solidFill>
              <a:srgbClr val="2C2C2C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24" name="TextBox 97">
              <a:extLst>
                <a:ext uri="{FF2B5EF4-FFF2-40B4-BE49-F238E27FC236}">
                  <a16:creationId xmlns:a16="http://schemas.microsoft.com/office/drawing/2014/main" id="{A3884B9B-DA47-4D3F-80C8-799BCF7F9049}"/>
                </a:ext>
              </a:extLst>
            </p:cNvPr>
            <p:cNvSpPr txBox="1"/>
            <p:nvPr/>
          </p:nvSpPr>
          <p:spPr>
            <a:xfrm>
              <a:off x="614083" y="3065874"/>
              <a:ext cx="3372464" cy="11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75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Ces valeurs se rassemblent pour former </a:t>
              </a:r>
              <a:r>
                <a:rPr lang="fr-FR" sz="2275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 slogan</a:t>
              </a:r>
              <a:endParaRPr lang="fr-FR" sz="1463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" name="Image 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9380A6C-E587-4941-B632-A6204ECE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041" y="3333893"/>
              <a:ext cx="4288563" cy="69003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A6FDB6-BD08-48B5-8DB6-5601F8B2D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3628132" y="3876653"/>
              <a:ext cx="1342954" cy="306256"/>
            </a:xfrm>
            <a:prstGeom prst="rect">
              <a:avLst/>
            </a:prstGeom>
          </p:spPr>
        </p:pic>
        <p:sp>
          <p:nvSpPr>
            <p:cNvPr id="27" name="Plus 29">
              <a:extLst>
                <a:ext uri="{FF2B5EF4-FFF2-40B4-BE49-F238E27FC236}">
                  <a16:creationId xmlns:a16="http://schemas.microsoft.com/office/drawing/2014/main" id="{3BB6750B-9B58-496B-B688-A52A4E380CB7}"/>
                </a:ext>
              </a:extLst>
            </p:cNvPr>
            <p:cNvSpPr/>
            <p:nvPr/>
          </p:nvSpPr>
          <p:spPr>
            <a:xfrm>
              <a:off x="125439" y="2497268"/>
              <a:ext cx="326632" cy="329778"/>
            </a:xfrm>
            <a:prstGeom prst="mathPlus">
              <a:avLst>
                <a:gd name="adj1" fmla="val 6853"/>
              </a:avLst>
            </a:prstGeom>
            <a:solidFill>
              <a:srgbClr val="43596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8" name="Plus 29">
              <a:extLst>
                <a:ext uri="{FF2B5EF4-FFF2-40B4-BE49-F238E27FC236}">
                  <a16:creationId xmlns:a16="http://schemas.microsoft.com/office/drawing/2014/main" id="{515B9E35-E7CC-44F5-B72F-0A5B3A293B0F}"/>
                </a:ext>
              </a:extLst>
            </p:cNvPr>
            <p:cNvSpPr/>
            <p:nvPr/>
          </p:nvSpPr>
          <p:spPr>
            <a:xfrm>
              <a:off x="9510310" y="4407111"/>
              <a:ext cx="326632" cy="329778"/>
            </a:xfrm>
            <a:prstGeom prst="mathPlus">
              <a:avLst>
                <a:gd name="adj1" fmla="val 6853"/>
              </a:avLst>
            </a:prstGeom>
            <a:solidFill>
              <a:srgbClr val="43596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7939FEB-FA96-4A4D-888A-7920F9237CB8}"/>
              </a:ext>
            </a:extLst>
          </p:cNvPr>
          <p:cNvSpPr/>
          <p:nvPr/>
        </p:nvSpPr>
        <p:spPr>
          <a:xfrm>
            <a:off x="4632408" y="-104"/>
            <a:ext cx="4964780" cy="813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775DBF-B452-4133-B246-F43278B33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13" name="TextBox 97">
            <a:extLst>
              <a:ext uri="{FF2B5EF4-FFF2-40B4-BE49-F238E27FC236}">
                <a16:creationId xmlns:a16="http://schemas.microsoft.com/office/drawing/2014/main" id="{22CCCBA6-13FA-4F17-AAED-11AEA02E1D8C}"/>
              </a:ext>
            </a:extLst>
          </p:cNvPr>
          <p:cNvSpPr txBox="1"/>
          <p:nvPr/>
        </p:nvSpPr>
        <p:spPr>
          <a:xfrm>
            <a:off x="753395" y="513996"/>
            <a:ext cx="846772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75" b="1" dirty="0">
                <a:solidFill>
                  <a:srgbClr val="43596A"/>
                </a:solidFill>
                <a:latin typeface="Century Gothic" panose="020B0502020202020204" pitchFamily="34" charset="0"/>
              </a:rPr>
              <a:t>2 axes </a:t>
            </a:r>
            <a:r>
              <a:rPr lang="fr-FR" sz="2275" dirty="0">
                <a:solidFill>
                  <a:srgbClr val="43596A"/>
                </a:solidFill>
                <a:latin typeface="Century Gothic" panose="020B0502020202020204" pitchFamily="34" charset="0"/>
              </a:rPr>
              <a:t>forts et complémentaires forment le socle de </a:t>
            </a:r>
            <a:br>
              <a:rPr lang="fr-FR" sz="2275" dirty="0">
                <a:solidFill>
                  <a:srgbClr val="43596A"/>
                </a:solidFill>
                <a:latin typeface="Century Gothic" panose="020B0502020202020204" pitchFamily="34" charset="0"/>
              </a:rPr>
            </a:br>
            <a:r>
              <a:rPr lang="fr-FR" sz="2275" dirty="0">
                <a:solidFill>
                  <a:srgbClr val="43596A"/>
                </a:solidFill>
                <a:latin typeface="Century Gothic" panose="020B0502020202020204" pitchFamily="34" charset="0"/>
              </a:rPr>
              <a:t>l’ADN du </a:t>
            </a:r>
            <a:r>
              <a:rPr lang="fr-FR" sz="2275" b="1" dirty="0">
                <a:solidFill>
                  <a:srgbClr val="E4231C"/>
                </a:solidFill>
                <a:latin typeface="Century Gothic" panose="020B0502020202020204" pitchFamily="34" charset="0"/>
              </a:rPr>
              <a:t>Groupe Adéquat</a:t>
            </a:r>
            <a:r>
              <a:rPr lang="fr-FR" sz="2275" dirty="0">
                <a:solidFill>
                  <a:srgbClr val="404040"/>
                </a:solidFill>
                <a:latin typeface="Century Gothic" panose="020B0502020202020204" pitchFamily="34" charset="0"/>
              </a:rPr>
              <a:t> :</a:t>
            </a:r>
          </a:p>
          <a:p>
            <a:pPr algn="ctr">
              <a:spcBef>
                <a:spcPts val="488"/>
              </a:spcBef>
            </a:pPr>
            <a:r>
              <a:rPr lang="fr-FR" sz="2275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La considération </a:t>
            </a:r>
            <a:r>
              <a:rPr lang="fr-FR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pour les personnes.</a:t>
            </a:r>
          </a:p>
          <a:p>
            <a:pPr algn="ctr">
              <a:spcBef>
                <a:spcPts val="488"/>
              </a:spcBef>
            </a:pPr>
            <a:r>
              <a:rPr lang="fr-FR" sz="2275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Le style, la nature </a:t>
            </a:r>
            <a:r>
              <a:rPr lang="fr-FR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des relations.</a:t>
            </a:r>
            <a:endParaRPr lang="fr-FR" sz="1463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2DA825-7DE7-2F7F-0CC6-654DB1FBAA1F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9233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0B0-70EC-436B-BB5E-107BEB503B5C}"/>
              </a:ext>
            </a:extLst>
          </p:cNvPr>
          <p:cNvSpPr/>
          <p:nvPr/>
        </p:nvSpPr>
        <p:spPr>
          <a:xfrm>
            <a:off x="81427" y="1773312"/>
            <a:ext cx="3806428" cy="497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6" name="Image 15" descr="Une image contenant personne, table, gens, intérieur&#10;&#10;Description générée automatiquement">
            <a:extLst>
              <a:ext uri="{FF2B5EF4-FFF2-40B4-BE49-F238E27FC236}">
                <a16:creationId xmlns:a16="http://schemas.microsoft.com/office/drawing/2014/main" id="{ED467396-E543-41D2-BA65-62347F05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18" y="2946511"/>
            <a:ext cx="3554843" cy="35760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E597B3-9992-477E-81F1-B68CFE6EB08F}"/>
              </a:ext>
            </a:extLst>
          </p:cNvPr>
          <p:cNvSpPr/>
          <p:nvPr/>
        </p:nvSpPr>
        <p:spPr>
          <a:xfrm>
            <a:off x="3917447" y="642937"/>
            <a:ext cx="1546331" cy="304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33" name="Rectangle 32"/>
          <p:cNvSpPr/>
          <p:nvPr/>
        </p:nvSpPr>
        <p:spPr>
          <a:xfrm>
            <a:off x="5463779" y="0"/>
            <a:ext cx="4440932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6253B40-A569-4575-82EB-AC80609657B8}"/>
              </a:ext>
            </a:extLst>
          </p:cNvPr>
          <p:cNvGrpSpPr/>
          <p:nvPr/>
        </p:nvGrpSpPr>
        <p:grpSpPr>
          <a:xfrm>
            <a:off x="5731020" y="3345874"/>
            <a:ext cx="3734972" cy="1337804"/>
            <a:chOff x="7032399" y="1849629"/>
            <a:chExt cx="4596888" cy="1646528"/>
          </a:xfrm>
        </p:grpSpPr>
        <p:sp>
          <p:nvSpPr>
            <p:cNvPr id="12" name="TextBox 11"/>
            <p:cNvSpPr txBox="1"/>
            <p:nvPr/>
          </p:nvSpPr>
          <p:spPr>
            <a:xfrm>
              <a:off x="7032399" y="1849629"/>
              <a:ext cx="4596888" cy="146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5" b="1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De </a:t>
              </a:r>
              <a:r>
                <a:rPr lang="en-US" sz="3575" b="1" dirty="0" err="1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nombreux</a:t>
              </a:r>
              <a:r>
                <a:rPr lang="en-US" sz="3575" b="1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 </a:t>
              </a:r>
              <a:r>
                <a:rPr lang="en-US" sz="3575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  <a:cs typeface="Montserrat" charset="0"/>
                </a:rPr>
                <a:t>engagements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9BCFC83-796D-40BE-94FC-CE4A643AF5A8}"/>
                </a:ext>
              </a:extLst>
            </p:cNvPr>
            <p:cNvCxnSpPr>
              <a:cxnSpLocks/>
            </p:cNvCxnSpPr>
            <p:nvPr/>
          </p:nvCxnSpPr>
          <p:spPr>
            <a:xfrm>
              <a:off x="7173678" y="3496157"/>
              <a:ext cx="353242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lus 29">
            <a:extLst>
              <a:ext uri="{FF2B5EF4-FFF2-40B4-BE49-F238E27FC236}">
                <a16:creationId xmlns:a16="http://schemas.microsoft.com/office/drawing/2014/main" id="{854DD48D-0FFD-4E46-9003-4AF3617A6DE1}"/>
              </a:ext>
            </a:extLst>
          </p:cNvPr>
          <p:cNvSpPr/>
          <p:nvPr/>
        </p:nvSpPr>
        <p:spPr>
          <a:xfrm>
            <a:off x="8130346" y="2717728"/>
            <a:ext cx="326632" cy="329778"/>
          </a:xfrm>
          <a:prstGeom prst="mathPlus">
            <a:avLst>
              <a:gd name="adj1" fmla="val 685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97D16D-FCA3-45CC-9A38-2CD2CA7DA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18B9E7-70E2-4CC3-9FF0-397362C72EC4}"/>
              </a:ext>
            </a:extLst>
          </p:cNvPr>
          <p:cNvSpPr/>
          <p:nvPr/>
        </p:nvSpPr>
        <p:spPr>
          <a:xfrm>
            <a:off x="3454244" y="4301"/>
            <a:ext cx="4749261" cy="277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6" name="Plus 29">
            <a:extLst>
              <a:ext uri="{FF2B5EF4-FFF2-40B4-BE49-F238E27FC236}">
                <a16:creationId xmlns:a16="http://schemas.microsoft.com/office/drawing/2014/main" id="{CB1A9BA2-64BC-42F7-B85D-7A95BC5ED26B}"/>
              </a:ext>
            </a:extLst>
          </p:cNvPr>
          <p:cNvSpPr/>
          <p:nvPr/>
        </p:nvSpPr>
        <p:spPr>
          <a:xfrm>
            <a:off x="74264" y="2697606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14" name="Image 13" descr="Une image contenant arbre, ciel, extérieur, bâtiment&#10;&#10;Description générée automatiquement">
            <a:extLst>
              <a:ext uri="{FF2B5EF4-FFF2-40B4-BE49-F238E27FC236}">
                <a16:creationId xmlns:a16="http://schemas.microsoft.com/office/drawing/2014/main" id="{07780055-4834-4D05-B74C-87B35A04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5842" y="3366"/>
            <a:ext cx="4514592" cy="277324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BCAB95-ACAF-28D1-503D-84777A11F43A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9636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938D9-E36F-41E9-93CF-4775562186DA}"/>
              </a:ext>
            </a:extLst>
          </p:cNvPr>
          <p:cNvSpPr/>
          <p:nvPr/>
        </p:nvSpPr>
        <p:spPr>
          <a:xfrm>
            <a:off x="1549582" y="3521869"/>
            <a:ext cx="8356419" cy="147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3E133-3B67-4399-9FFE-59F6C582E2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"/>
          <a:stretch/>
        </p:blipFill>
        <p:spPr>
          <a:xfrm flipH="1">
            <a:off x="1508303" y="-7936"/>
            <a:ext cx="8407414" cy="68659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EA7F86-8A77-4451-A3CD-71AE78D0E10B}"/>
              </a:ext>
            </a:extLst>
          </p:cNvPr>
          <p:cNvSpPr/>
          <p:nvPr/>
        </p:nvSpPr>
        <p:spPr>
          <a:xfrm>
            <a:off x="1" y="0"/>
            <a:ext cx="1549581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57" name="TextBox 10">
            <a:extLst>
              <a:ext uri="{FF2B5EF4-FFF2-40B4-BE49-F238E27FC236}">
                <a16:creationId xmlns:a16="http://schemas.microsoft.com/office/drawing/2014/main" id="{67EB2991-29A3-4ACB-86BC-184F6B672161}"/>
              </a:ext>
            </a:extLst>
          </p:cNvPr>
          <p:cNvSpPr txBox="1"/>
          <p:nvPr/>
        </p:nvSpPr>
        <p:spPr>
          <a:xfrm rot="16200000">
            <a:off x="-2253764" y="2929437"/>
            <a:ext cx="6015833" cy="1442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8" b="1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Engagement</a:t>
            </a:r>
            <a:r>
              <a:rPr lang="en-US" sz="4388" b="1" dirty="0">
                <a:solidFill>
                  <a:srgbClr val="40404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</a:p>
          <a:p>
            <a:pPr algn="ctr"/>
            <a:r>
              <a:rPr lang="en-US" sz="4388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		           </a:t>
            </a:r>
            <a:r>
              <a:rPr lang="en-US" sz="4388" dirty="0" err="1">
                <a:solidFill>
                  <a:schemeClr val="bg1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" charset="0"/>
              </a:rPr>
              <a:t>culturel</a:t>
            </a:r>
            <a:endParaRPr lang="en-US" sz="4388" dirty="0">
              <a:solidFill>
                <a:schemeClr val="bg1"/>
              </a:solidFill>
              <a:latin typeface="Gist Light" panose="02060304020200000003" pitchFamily="18" charset="0"/>
              <a:ea typeface="Gist Light" panose="02060304020200000003" pitchFamily="18" charset="0"/>
              <a:cs typeface="Montserrat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0EEAF8-4702-4E31-82E0-689A64D0C932}"/>
              </a:ext>
            </a:extLst>
          </p:cNvPr>
          <p:cNvSpPr txBox="1"/>
          <p:nvPr/>
        </p:nvSpPr>
        <p:spPr>
          <a:xfrm>
            <a:off x="2903968" y="800070"/>
            <a:ext cx="5895121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Depuis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2014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, Le Groupe Adéquat et le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festival Lumière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 ont tissé des liens forts autour des valeurs communes de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proximité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,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d’ouverture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 et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d’excellence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7DF54F-EDBD-4E6F-B56D-3757D7CB23E6}"/>
              </a:ext>
            </a:extLst>
          </p:cNvPr>
          <p:cNvSpPr txBox="1"/>
          <p:nvPr/>
        </p:nvSpPr>
        <p:spPr>
          <a:xfrm>
            <a:off x="2858721" y="1617519"/>
            <a:ext cx="5895121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Le festival Lumière est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LE rendez-vous mondial du cinéma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de patrimoine avec plus de 170 000 festivaliers.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7F21A4-69E5-4F8C-84C9-ADDDC3B3DF3F}"/>
              </a:ext>
            </a:extLst>
          </p:cNvPr>
          <p:cNvSpPr txBox="1"/>
          <p:nvPr/>
        </p:nvSpPr>
        <p:spPr>
          <a:xfrm>
            <a:off x="2799281" y="2273600"/>
            <a:ext cx="5895121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Ainsi, le Groupe Adéquat est fier d’être l’un des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Grands Mécènes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de cet événement.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BD7FC9B-228C-47AA-9400-052F81942371}"/>
              </a:ext>
            </a:extLst>
          </p:cNvPr>
          <p:cNvCxnSpPr>
            <a:cxnSpLocks/>
          </p:cNvCxnSpPr>
          <p:nvPr/>
        </p:nvCxnSpPr>
        <p:spPr>
          <a:xfrm>
            <a:off x="402431" y="5469731"/>
            <a:ext cx="0" cy="997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9BE162-BB5E-4907-9C6D-0BC1B22FFE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569663-30F7-A174-C1B7-F082BECD8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952" y="2950271"/>
            <a:ext cx="2920398" cy="3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6310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938D9-E36F-41E9-93CF-4775562186DA}"/>
              </a:ext>
            </a:extLst>
          </p:cNvPr>
          <p:cNvSpPr/>
          <p:nvPr/>
        </p:nvSpPr>
        <p:spPr>
          <a:xfrm>
            <a:off x="1549582" y="3521869"/>
            <a:ext cx="8356419" cy="147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3" name="Image 12" descr="Une image contenant bâtiment, extérieur, ciel&#10;&#10;Description générée automatiquement">
            <a:extLst>
              <a:ext uri="{FF2B5EF4-FFF2-40B4-BE49-F238E27FC236}">
                <a16:creationId xmlns:a16="http://schemas.microsoft.com/office/drawing/2014/main" id="{1733031F-B2B0-439F-8EA5-EAB21C9BC2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5"/>
          <a:stretch/>
        </p:blipFill>
        <p:spPr>
          <a:xfrm>
            <a:off x="-9525" y="0"/>
            <a:ext cx="994015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EA7F86-8A77-4451-A3CD-71AE78D0E10B}"/>
              </a:ext>
            </a:extLst>
          </p:cNvPr>
          <p:cNvSpPr/>
          <p:nvPr/>
        </p:nvSpPr>
        <p:spPr>
          <a:xfrm flipH="1">
            <a:off x="8376948" y="0"/>
            <a:ext cx="1549581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57" name="TextBox 10">
            <a:extLst>
              <a:ext uri="{FF2B5EF4-FFF2-40B4-BE49-F238E27FC236}">
                <a16:creationId xmlns:a16="http://schemas.microsoft.com/office/drawing/2014/main" id="{67EB2991-29A3-4ACB-86BC-184F6B672161}"/>
              </a:ext>
            </a:extLst>
          </p:cNvPr>
          <p:cNvSpPr txBox="1"/>
          <p:nvPr/>
        </p:nvSpPr>
        <p:spPr>
          <a:xfrm rot="5400000" flipH="1">
            <a:off x="6123185" y="2465094"/>
            <a:ext cx="6015833" cy="1442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8" b="1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Engagement</a:t>
            </a:r>
            <a:r>
              <a:rPr lang="en-US" sz="4388" b="1" dirty="0">
                <a:solidFill>
                  <a:srgbClr val="40404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            	</a:t>
            </a:r>
            <a:r>
              <a:rPr lang="en-US" sz="3575" dirty="0">
                <a:solidFill>
                  <a:schemeClr val="bg1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" charset="0"/>
              </a:rPr>
              <a:t>formation et jeunesse</a:t>
            </a:r>
            <a:endParaRPr lang="en-US" sz="3900" dirty="0">
              <a:solidFill>
                <a:schemeClr val="bg1"/>
              </a:solidFill>
              <a:latin typeface="Gist Light" panose="02060304020200000003" pitchFamily="18" charset="0"/>
              <a:ea typeface="Gist Light" panose="02060304020200000003" pitchFamily="18" charset="0"/>
              <a:cs typeface="Montserra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0DDB88-3F69-42FB-987F-7A646D13D007}"/>
              </a:ext>
            </a:extLst>
          </p:cNvPr>
          <p:cNvSpPr/>
          <p:nvPr/>
        </p:nvSpPr>
        <p:spPr>
          <a:xfrm>
            <a:off x="4388265" y="1524001"/>
            <a:ext cx="50219" cy="3977418"/>
          </a:xfrm>
          <a:prstGeom prst="rect">
            <a:avLst/>
          </a:prstGeom>
          <a:solidFill>
            <a:srgbClr val="E42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CC35D8-6B7C-452F-A0DB-A6975A8CA7B4}"/>
              </a:ext>
            </a:extLst>
          </p:cNvPr>
          <p:cNvSpPr txBox="1"/>
          <p:nvPr/>
        </p:nvSpPr>
        <p:spPr>
          <a:xfrm>
            <a:off x="4568167" y="2082076"/>
            <a:ext cx="4183059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Adéquat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 cofondateur de la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TPAA.</a:t>
            </a:r>
            <a:endParaRPr lang="fr-FR" sz="1463" dirty="0">
              <a:solidFill>
                <a:srgbClr val="43596A"/>
              </a:solidFill>
              <a:latin typeface="Century Gothic" panose="020B0502020202020204" pitchFamily="34" charset="0"/>
              <a:ea typeface="Gist Light" panose="02060304020200000003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EA9C8BD-7666-4840-89A8-6A912D319E24}"/>
              </a:ext>
            </a:extLst>
          </p:cNvPr>
          <p:cNvSpPr txBox="1"/>
          <p:nvPr/>
        </p:nvSpPr>
        <p:spPr>
          <a:xfrm>
            <a:off x="4568167" y="2461261"/>
            <a:ext cx="3771334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Agence Adéquat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intégrée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dans les locaux de la TPAA.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73F7AD5-5D91-42BA-88BD-DF101B066FEA}"/>
              </a:ext>
            </a:extLst>
          </p:cNvPr>
          <p:cNvSpPr txBox="1"/>
          <p:nvPr/>
        </p:nvSpPr>
        <p:spPr>
          <a:xfrm>
            <a:off x="4568167" y="3063983"/>
            <a:ext cx="3909349" cy="542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Structure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innovante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accueillant basketteurs et e-sportifs de haut niveau.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694F40-55D8-45C4-B0A5-F21199D9D143}"/>
              </a:ext>
            </a:extLst>
          </p:cNvPr>
          <p:cNvSpPr txBox="1"/>
          <p:nvPr/>
        </p:nvSpPr>
        <p:spPr>
          <a:xfrm>
            <a:off x="4568168" y="3700609"/>
            <a:ext cx="3164841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Adéquat s’engage dans la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formation des jeunes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en proposant des projets alliant passion, études et emploi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pour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donner 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l’assurance d’un avenir professionnel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 à tous les académiciens.</a:t>
            </a:r>
            <a:endParaRPr lang="fr-FR" sz="1463" dirty="0">
              <a:solidFill>
                <a:srgbClr val="43596A"/>
              </a:solidFill>
              <a:latin typeface="Century Gothic" panose="020B0502020202020204" pitchFamily="34" charset="0"/>
              <a:ea typeface="Gist Light" panose="02060304020200000003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322A25-FB23-4D2B-BE8B-911C17631153}"/>
              </a:ext>
            </a:extLst>
          </p:cNvPr>
          <p:cNvSpPr txBox="1"/>
          <p:nvPr/>
        </p:nvSpPr>
        <p:spPr>
          <a:xfrm>
            <a:off x="4568167" y="1691097"/>
            <a:ext cx="4183059" cy="317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Création de la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TPAA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en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  <a:ea typeface="Gist Light" panose="02060304020200000003" pitchFamily="18" charset="0"/>
              </a:rPr>
              <a:t> 2017.</a:t>
            </a:r>
            <a:endParaRPr lang="fr-FR" sz="1463" dirty="0">
              <a:solidFill>
                <a:srgbClr val="43596A"/>
              </a:solidFill>
              <a:latin typeface="Century Gothic" panose="020B0502020202020204" pitchFamily="34" charset="0"/>
              <a:ea typeface="Gist Light" panose="02060304020200000003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C23CA5-2A53-4D14-87D8-6A2D46047970}"/>
              </a:ext>
            </a:extLst>
          </p:cNvPr>
          <p:cNvSpPr/>
          <p:nvPr/>
        </p:nvSpPr>
        <p:spPr>
          <a:xfrm>
            <a:off x="379401" y="2087507"/>
            <a:ext cx="3759096" cy="2412759"/>
          </a:xfrm>
          <a:prstGeom prst="rect">
            <a:avLst/>
          </a:prstGeom>
          <a:noFill/>
          <a:ln>
            <a:solidFill>
              <a:srgbClr val="E423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21" name="Picture 2" descr="C:\Users\sarah.effantin\Desktop\36716488_2247310845286677_7354221231916187648_o.jpg">
            <a:extLst>
              <a:ext uri="{FF2B5EF4-FFF2-40B4-BE49-F238E27FC236}">
                <a16:creationId xmlns:a16="http://schemas.microsoft.com/office/drawing/2014/main" id="{3B892FBF-4A2B-4283-89CA-BB78618E9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86" y="2201567"/>
            <a:ext cx="3690253" cy="24631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9DAAB99-3E41-42C2-986A-97565F5354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11" y="121443"/>
            <a:ext cx="1110642" cy="110746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F0EBC0B-9C3D-4E10-9641-94F86A2E6FEE}"/>
              </a:ext>
            </a:extLst>
          </p:cNvPr>
          <p:cNvCxnSpPr>
            <a:cxnSpLocks/>
          </p:cNvCxnSpPr>
          <p:nvPr/>
        </p:nvCxnSpPr>
        <p:spPr>
          <a:xfrm>
            <a:off x="9432131" y="364331"/>
            <a:ext cx="0" cy="997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EE13D54-C217-4D0C-801D-EB7950ED0A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87" y="6274658"/>
            <a:ext cx="1390135" cy="4707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6B12D8-C07E-2875-5CDD-C86468F6AE07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8812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938D9-E36F-41E9-93CF-4775562186DA}"/>
              </a:ext>
            </a:extLst>
          </p:cNvPr>
          <p:cNvSpPr/>
          <p:nvPr/>
        </p:nvSpPr>
        <p:spPr>
          <a:xfrm>
            <a:off x="1549582" y="3521869"/>
            <a:ext cx="8356419" cy="147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3" name="Image 2" descr="Une image contenant personne, femme, gens, groupe&#10;&#10;Description générée automatiquement">
            <a:extLst>
              <a:ext uri="{FF2B5EF4-FFF2-40B4-BE49-F238E27FC236}">
                <a16:creationId xmlns:a16="http://schemas.microsoft.com/office/drawing/2014/main" id="{6B0F6831-E1F3-41E2-8EBC-A8CE8437E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26529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EA7F86-8A77-4451-A3CD-71AE78D0E10B}"/>
              </a:ext>
            </a:extLst>
          </p:cNvPr>
          <p:cNvSpPr/>
          <p:nvPr/>
        </p:nvSpPr>
        <p:spPr>
          <a:xfrm flipH="1">
            <a:off x="8376948" y="0"/>
            <a:ext cx="1549581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57" name="TextBox 10">
            <a:extLst>
              <a:ext uri="{FF2B5EF4-FFF2-40B4-BE49-F238E27FC236}">
                <a16:creationId xmlns:a16="http://schemas.microsoft.com/office/drawing/2014/main" id="{67EB2991-29A3-4ACB-86BC-184F6B672161}"/>
              </a:ext>
            </a:extLst>
          </p:cNvPr>
          <p:cNvSpPr txBox="1"/>
          <p:nvPr/>
        </p:nvSpPr>
        <p:spPr>
          <a:xfrm rot="5400000" flipH="1">
            <a:off x="6123185" y="2465094"/>
            <a:ext cx="6015833" cy="1442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8" b="1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Engagement</a:t>
            </a:r>
            <a:r>
              <a:rPr lang="en-US" sz="4388" b="1" dirty="0">
                <a:solidFill>
                  <a:srgbClr val="40404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</a:p>
          <a:p>
            <a:pPr algn="ctr"/>
            <a:r>
              <a:rPr lang="en-US" sz="4388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		              </a:t>
            </a:r>
            <a:r>
              <a:rPr lang="en-US" sz="4388" dirty="0" err="1">
                <a:solidFill>
                  <a:schemeClr val="bg1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" charset="0"/>
              </a:rPr>
              <a:t>mixité</a:t>
            </a:r>
            <a:endParaRPr lang="en-US" sz="4388" dirty="0">
              <a:solidFill>
                <a:schemeClr val="bg1"/>
              </a:solidFill>
              <a:latin typeface="Gist Light" panose="02060304020200000003" pitchFamily="18" charset="0"/>
              <a:ea typeface="Gist Light" panose="02060304020200000003" pitchFamily="18" charset="0"/>
              <a:cs typeface="Montserrat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B46C58A-48C4-4DC3-B338-3CBED7B43E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106" y="3929524"/>
            <a:ext cx="3272111" cy="1840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C858CD-6429-45B3-B076-64097EBA76FA}"/>
              </a:ext>
            </a:extLst>
          </p:cNvPr>
          <p:cNvCxnSpPr>
            <a:cxnSpLocks/>
          </p:cNvCxnSpPr>
          <p:nvPr/>
        </p:nvCxnSpPr>
        <p:spPr>
          <a:xfrm>
            <a:off x="9432131" y="364331"/>
            <a:ext cx="0" cy="997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4F7908-8B14-45C5-A3E0-D17BAEA502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87" y="6274658"/>
            <a:ext cx="1390135" cy="4707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672920-7FF5-95DD-03C7-57DF49F6B925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 7" descr="Une image contenant texte, habits, personne, Vêtements à haute visibilité&#10;&#10;Description générée automatiquement">
            <a:extLst>
              <a:ext uri="{FF2B5EF4-FFF2-40B4-BE49-F238E27FC236}">
                <a16:creationId xmlns:a16="http://schemas.microsoft.com/office/drawing/2014/main" id="{7E177886-FCCB-7606-7E43-D32A39873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59" y="1087913"/>
            <a:ext cx="3070715" cy="2574258"/>
          </a:xfrm>
          <a:prstGeom prst="rect">
            <a:avLst/>
          </a:prstGeom>
        </p:spPr>
      </p:pic>
      <p:pic>
        <p:nvPicPr>
          <p:cNvPr id="10" name="Image 9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29988E4C-C9AF-2053-A5A1-2D278A3C5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80" y="1087912"/>
            <a:ext cx="3070715" cy="2574259"/>
          </a:xfrm>
          <a:prstGeom prst="rect">
            <a:avLst/>
          </a:prstGeom>
        </p:spPr>
      </p:pic>
      <p:pic>
        <p:nvPicPr>
          <p:cNvPr id="16" name="Image 15" descr="Une image contenant Visage humain, habits, personne, sourire&#10;&#10;Description générée automatiquement">
            <a:extLst>
              <a:ext uri="{FF2B5EF4-FFF2-40B4-BE49-F238E27FC236}">
                <a16:creationId xmlns:a16="http://schemas.microsoft.com/office/drawing/2014/main" id="{C05F7AA5-894B-FD08-7E03-3FC306B42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64" y="3904423"/>
            <a:ext cx="2186053" cy="21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1187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4938D9-E36F-41E9-93CF-4775562186DA}"/>
              </a:ext>
            </a:extLst>
          </p:cNvPr>
          <p:cNvSpPr/>
          <p:nvPr/>
        </p:nvSpPr>
        <p:spPr>
          <a:xfrm>
            <a:off x="1549582" y="3521869"/>
            <a:ext cx="8356419" cy="1475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3" name="Image 2" descr="Une image contenant mur, intérieur, personne, debout&#10;&#10;Description générée automatiquement">
            <a:extLst>
              <a:ext uri="{FF2B5EF4-FFF2-40B4-BE49-F238E27FC236}">
                <a16:creationId xmlns:a16="http://schemas.microsoft.com/office/drawing/2014/main" id="{BC0AACAC-5EEE-459D-BD41-A58ED663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504" y="-11144"/>
            <a:ext cx="83564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EA7F86-8A77-4451-A3CD-71AE78D0E10B}"/>
              </a:ext>
            </a:extLst>
          </p:cNvPr>
          <p:cNvSpPr/>
          <p:nvPr/>
        </p:nvSpPr>
        <p:spPr>
          <a:xfrm>
            <a:off x="1" y="0"/>
            <a:ext cx="1549581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57" name="TextBox 10">
            <a:extLst>
              <a:ext uri="{FF2B5EF4-FFF2-40B4-BE49-F238E27FC236}">
                <a16:creationId xmlns:a16="http://schemas.microsoft.com/office/drawing/2014/main" id="{67EB2991-29A3-4ACB-86BC-184F6B672161}"/>
              </a:ext>
            </a:extLst>
          </p:cNvPr>
          <p:cNvSpPr txBox="1"/>
          <p:nvPr/>
        </p:nvSpPr>
        <p:spPr>
          <a:xfrm rot="16200000">
            <a:off x="-2253764" y="2929437"/>
            <a:ext cx="6015833" cy="1442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8" b="1" dirty="0">
                <a:solidFill>
                  <a:schemeClr val="bg1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Engagement</a:t>
            </a:r>
            <a:r>
              <a:rPr lang="en-US" sz="4388" b="1" dirty="0">
                <a:solidFill>
                  <a:srgbClr val="404040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</a:p>
          <a:p>
            <a:pPr algn="ctr"/>
            <a:r>
              <a:rPr lang="en-US" sz="4388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		           </a:t>
            </a:r>
            <a:r>
              <a:rPr lang="en-US" sz="4388" dirty="0" err="1">
                <a:solidFill>
                  <a:schemeClr val="bg1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" charset="0"/>
              </a:rPr>
              <a:t>diversité</a:t>
            </a:r>
            <a:endParaRPr lang="en-US" sz="4388" dirty="0">
              <a:solidFill>
                <a:schemeClr val="bg1"/>
              </a:solidFill>
              <a:latin typeface="Gist Light" panose="02060304020200000003" pitchFamily="18" charset="0"/>
              <a:ea typeface="Gist Light" panose="02060304020200000003" pitchFamily="18" charset="0"/>
              <a:cs typeface="Montserrat" charset="0"/>
            </a:endParaRPr>
          </a:p>
        </p:txBody>
      </p:sp>
      <p:pic>
        <p:nvPicPr>
          <p:cNvPr id="9" name="Image 8" descr="Une image contenant texte, personne, capture d’écran&#10;&#10;Description générée automatiquement">
            <a:extLst>
              <a:ext uri="{FF2B5EF4-FFF2-40B4-BE49-F238E27FC236}">
                <a16:creationId xmlns:a16="http://schemas.microsoft.com/office/drawing/2014/main" id="{5CC92069-E381-4A51-9878-D60B4BF7E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437" y="2561590"/>
            <a:ext cx="1511183" cy="178095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0D2E34A-5DE5-4876-8C8A-93BFC1740CEF}"/>
              </a:ext>
            </a:extLst>
          </p:cNvPr>
          <p:cNvSpPr txBox="1"/>
          <p:nvPr/>
        </p:nvSpPr>
        <p:spPr>
          <a:xfrm>
            <a:off x="5235096" y="4326853"/>
            <a:ext cx="1772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43596A"/>
                </a:solidFill>
                <a:latin typeface="Century Gothic" panose="020B0502020202020204" pitchFamily="34" charset="0"/>
              </a:rPr>
              <a:t>DuoDay / 1 jour 1 métier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A4AC524-AE5B-48C2-8B76-E3DDFD3B35DD}"/>
              </a:ext>
            </a:extLst>
          </p:cNvPr>
          <p:cNvSpPr txBox="1"/>
          <p:nvPr/>
        </p:nvSpPr>
        <p:spPr>
          <a:xfrm>
            <a:off x="1791436" y="2020182"/>
            <a:ext cx="264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43596A"/>
                </a:solidFill>
                <a:latin typeface="Century Gothic" panose="020B0502020202020204" pitchFamily="34" charset="0"/>
              </a:rPr>
              <a:t>NOS ACTIONS</a:t>
            </a:r>
          </a:p>
        </p:txBody>
      </p:sp>
      <p:pic>
        <p:nvPicPr>
          <p:cNvPr id="4" name="Image 3" descr="Une image contenant texte, personne, orange, femelle&#10;&#10;Description générée automatiquement">
            <a:extLst>
              <a:ext uri="{FF2B5EF4-FFF2-40B4-BE49-F238E27FC236}">
                <a16:creationId xmlns:a16="http://schemas.microsoft.com/office/drawing/2014/main" id="{9359E6C5-198D-4AF5-B22E-9C7AA62849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537" y="5346326"/>
            <a:ext cx="807752" cy="1117989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0C831DD-A205-4B46-B0D8-DDFAC5F581B6}"/>
              </a:ext>
            </a:extLst>
          </p:cNvPr>
          <p:cNvCxnSpPr>
            <a:cxnSpLocks/>
          </p:cNvCxnSpPr>
          <p:nvPr/>
        </p:nvCxnSpPr>
        <p:spPr>
          <a:xfrm>
            <a:off x="402431" y="5469731"/>
            <a:ext cx="0" cy="9977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4EC891-BF7A-48D0-B5E9-61411630A6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418" y="6394156"/>
            <a:ext cx="1390135" cy="4707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F6BE36E-67A4-14F5-15E9-5D176D42A4A1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Image 9" descr="Une image contenant habits, personne, chaussures, groupe&#10;&#10;Description générée automatiquement">
            <a:extLst>
              <a:ext uri="{FF2B5EF4-FFF2-40B4-BE49-F238E27FC236}">
                <a16:creationId xmlns:a16="http://schemas.microsoft.com/office/drawing/2014/main" id="{A1F67958-20E6-F1BA-BC22-0A1EE1855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02" y="4707967"/>
            <a:ext cx="1549581" cy="1162186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25B3CCEF-F856-A224-C344-2576E0EC887D}"/>
              </a:ext>
            </a:extLst>
          </p:cNvPr>
          <p:cNvGrpSpPr/>
          <p:nvPr/>
        </p:nvGrpSpPr>
        <p:grpSpPr>
          <a:xfrm>
            <a:off x="1996278" y="753340"/>
            <a:ext cx="1349925" cy="858925"/>
            <a:chOff x="341255" y="1433820"/>
            <a:chExt cx="2173980" cy="1204981"/>
          </a:xfrm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663145-F982-D8ED-62D5-BD835BD8B5F7}"/>
                </a:ext>
              </a:extLst>
            </p:cNvPr>
            <p:cNvSpPr/>
            <p:nvPr/>
          </p:nvSpPr>
          <p:spPr>
            <a:xfrm>
              <a:off x="341255" y="1433820"/>
              <a:ext cx="2170175" cy="120498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17F451A-DEF4-E4B0-B1B7-CCF92745D162}"/>
                </a:ext>
              </a:extLst>
            </p:cNvPr>
            <p:cNvGrpSpPr/>
            <p:nvPr/>
          </p:nvGrpSpPr>
          <p:grpSpPr>
            <a:xfrm>
              <a:off x="393507" y="1469887"/>
              <a:ext cx="2121728" cy="1162721"/>
              <a:chOff x="73573" y="1548956"/>
              <a:chExt cx="2121728" cy="1162721"/>
            </a:xfrm>
          </p:grpSpPr>
          <p:pic>
            <p:nvPicPr>
              <p:cNvPr id="18" name="Picture 4" descr="Agefiph -">
                <a:extLst>
                  <a:ext uri="{FF2B5EF4-FFF2-40B4-BE49-F238E27FC236}">
                    <a16:creationId xmlns:a16="http://schemas.microsoft.com/office/drawing/2014/main" id="{C0A3C27D-027E-CBA3-F472-CFB0A7064C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797" y="1548956"/>
                <a:ext cx="1965330" cy="1113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69478FA-2B3E-369C-6F05-031ADEB4E643}"/>
                  </a:ext>
                </a:extLst>
              </p:cNvPr>
              <p:cNvSpPr txBox="1"/>
              <p:nvPr/>
            </p:nvSpPr>
            <p:spPr>
              <a:xfrm>
                <a:off x="73573" y="1563900"/>
                <a:ext cx="1669023" cy="431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2025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Convention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EB04D36-A9BE-1DF2-2E49-41280202C7A2}"/>
                  </a:ext>
                </a:extLst>
              </p:cNvPr>
              <p:cNvSpPr txBox="1"/>
              <p:nvPr/>
            </p:nvSpPr>
            <p:spPr>
              <a:xfrm>
                <a:off x="168270" y="2323077"/>
                <a:ext cx="2027031" cy="388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2023/2024/2025</a:t>
                </a:r>
              </a:p>
            </p:txBody>
          </p:sp>
        </p:grpSp>
      </p:grpSp>
      <p:pic>
        <p:nvPicPr>
          <p:cNvPr id="21" name="Picture 2" descr="L'ADAGP a signé la Charte de la Diversité | ADAGP">
            <a:extLst>
              <a:ext uri="{FF2B5EF4-FFF2-40B4-BE49-F238E27FC236}">
                <a16:creationId xmlns:a16="http://schemas.microsoft.com/office/drawing/2014/main" id="{B43160E1-E9C1-994A-5488-ED2B11FF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48" y="623442"/>
            <a:ext cx="1347561" cy="115896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13FFB3C-58F2-EA1B-79D7-B09EFC3B8561}"/>
              </a:ext>
            </a:extLst>
          </p:cNvPr>
          <p:cNvSpPr txBox="1"/>
          <p:nvPr/>
        </p:nvSpPr>
        <p:spPr>
          <a:xfrm>
            <a:off x="1667066" y="228405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43596A"/>
                </a:solidFill>
                <a:latin typeface="Century Gothic" panose="020B0502020202020204" pitchFamily="34" charset="0"/>
              </a:rPr>
              <a:t>NOS ENGAGEMENTS</a:t>
            </a:r>
          </a:p>
        </p:txBody>
      </p:sp>
      <p:pic>
        <p:nvPicPr>
          <p:cNvPr id="1026" name="Picture 2" descr="Membre de &quot;Les entreprises s'engagent&quot;">
            <a:extLst>
              <a:ext uri="{FF2B5EF4-FFF2-40B4-BE49-F238E27FC236}">
                <a16:creationId xmlns:a16="http://schemas.microsoft.com/office/drawing/2014/main" id="{AEECC027-61C9-6D43-C9A9-B8439C54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54" y="681011"/>
            <a:ext cx="1824103" cy="9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cun texte alternatif pour cette image">
            <a:extLst>
              <a:ext uri="{FF2B5EF4-FFF2-40B4-BE49-F238E27FC236}">
                <a16:creationId xmlns:a16="http://schemas.microsoft.com/office/drawing/2014/main" id="{479BCA65-AD42-F633-8D07-C414A236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30" y="3150256"/>
            <a:ext cx="1106345" cy="14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B6EA49-85D0-4125-1199-5F7DA9FBF6E1}"/>
              </a:ext>
            </a:extLst>
          </p:cNvPr>
          <p:cNvSpPr/>
          <p:nvPr/>
        </p:nvSpPr>
        <p:spPr>
          <a:xfrm>
            <a:off x="1862530" y="2655567"/>
            <a:ext cx="1511184" cy="335546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Sensibilisation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7D3BC1-FF97-AEEB-7DFF-DF87C724949C}"/>
              </a:ext>
            </a:extLst>
          </p:cNvPr>
          <p:cNvSpPr/>
          <p:nvPr/>
        </p:nvSpPr>
        <p:spPr>
          <a:xfrm>
            <a:off x="3315537" y="4860621"/>
            <a:ext cx="1511184" cy="335546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Communication</a:t>
            </a:r>
          </a:p>
        </p:txBody>
      </p:sp>
      <p:pic>
        <p:nvPicPr>
          <p:cNvPr id="1030" name="Picture 6" descr="Aucun texte alternatif pour cette image">
            <a:extLst>
              <a:ext uri="{FF2B5EF4-FFF2-40B4-BE49-F238E27FC236}">
                <a16:creationId xmlns:a16="http://schemas.microsoft.com/office/drawing/2014/main" id="{18C27313-C7DC-CB7E-1D27-F469B1914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69" y="2954251"/>
            <a:ext cx="1549581" cy="116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A9166F-5C80-9389-6039-363558B7CC64}"/>
              </a:ext>
            </a:extLst>
          </p:cNvPr>
          <p:cNvSpPr/>
          <p:nvPr/>
        </p:nvSpPr>
        <p:spPr>
          <a:xfrm>
            <a:off x="5314269" y="1965150"/>
            <a:ext cx="2110730" cy="462665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Accompagnement vers l’emploi / recrutement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122A1F0-0551-736C-E998-4054AD79727E}"/>
              </a:ext>
            </a:extLst>
          </p:cNvPr>
          <p:cNvSpPr txBox="1"/>
          <p:nvPr/>
        </p:nvSpPr>
        <p:spPr>
          <a:xfrm>
            <a:off x="6957327" y="4150011"/>
            <a:ext cx="21666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43596A"/>
                </a:solidFill>
                <a:latin typeface="Century Gothic" panose="020B0502020202020204" pitchFamily="34" charset="0"/>
              </a:rPr>
              <a:t>Job dating pour les bénévoles du Festival Lumière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189D3F2-136A-036A-F916-AD393CC5D95E}"/>
              </a:ext>
            </a:extLst>
          </p:cNvPr>
          <p:cNvSpPr txBox="1"/>
          <p:nvPr/>
        </p:nvSpPr>
        <p:spPr>
          <a:xfrm>
            <a:off x="5239442" y="5845363"/>
            <a:ext cx="1772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43596A"/>
                </a:solidFill>
                <a:latin typeface="Century Gothic" panose="020B0502020202020204" pitchFamily="34" charset="0"/>
              </a:rPr>
              <a:t>Sport to JOB</a:t>
            </a:r>
          </a:p>
        </p:txBody>
      </p:sp>
      <p:pic>
        <p:nvPicPr>
          <p:cNvPr id="1032" name="Picture 8" descr="Aucun texte alternatif pour cette image">
            <a:extLst>
              <a:ext uri="{FF2B5EF4-FFF2-40B4-BE49-F238E27FC236}">
                <a16:creationId xmlns:a16="http://schemas.microsoft.com/office/drawing/2014/main" id="{D05007E5-E8EB-95D8-9CF0-4710B3F2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7" y="4729844"/>
            <a:ext cx="1549581" cy="116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9221077-112C-A346-47D1-0F946A162A64}"/>
              </a:ext>
            </a:extLst>
          </p:cNvPr>
          <p:cNvSpPr txBox="1"/>
          <p:nvPr/>
        </p:nvSpPr>
        <p:spPr>
          <a:xfrm>
            <a:off x="7092571" y="5842717"/>
            <a:ext cx="1772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43596A"/>
                </a:solidFill>
                <a:latin typeface="Century Gothic" panose="020B0502020202020204" pitchFamily="34" charset="0"/>
              </a:rPr>
              <a:t>Job dating avec la Fédération Handisport</a:t>
            </a:r>
          </a:p>
        </p:txBody>
      </p:sp>
      <p:pic>
        <p:nvPicPr>
          <p:cNvPr id="37" name="Image 36" descr="Une image contenant texte, capture d’écran, Impression, Brochure&#10;&#10;Description générée automatiquement">
            <a:extLst>
              <a:ext uri="{FF2B5EF4-FFF2-40B4-BE49-F238E27FC236}">
                <a16:creationId xmlns:a16="http://schemas.microsoft.com/office/drawing/2014/main" id="{A3E17142-716D-8D5A-561A-0A4A92352C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95" y="4878106"/>
            <a:ext cx="1976526" cy="1976526"/>
          </a:xfrm>
          <a:prstGeom prst="rect">
            <a:avLst/>
          </a:prstGeom>
        </p:spPr>
      </p:pic>
      <p:pic>
        <p:nvPicPr>
          <p:cNvPr id="39" name="Image 38" descr="Une image contenant habits, intérieur, mur, personne&#10;&#10;Description générée automatiquement">
            <a:extLst>
              <a:ext uri="{FF2B5EF4-FFF2-40B4-BE49-F238E27FC236}">
                <a16:creationId xmlns:a16="http://schemas.microsoft.com/office/drawing/2014/main" id="{63FCE636-BA85-4FA2-42C0-7CA715C36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56" y="3481400"/>
            <a:ext cx="1535754" cy="11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721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A116DFB-BFD9-2AFB-AF04-657756B91126}"/>
              </a:ext>
            </a:extLst>
          </p:cNvPr>
          <p:cNvSpPr txBox="1"/>
          <p:nvPr/>
        </p:nvSpPr>
        <p:spPr>
          <a:xfrm rot="21265898">
            <a:off x="153704" y="399004"/>
            <a:ext cx="3244606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>
              <a:defRPr/>
            </a:pPr>
            <a:r>
              <a:rPr lang="fr-FR" sz="2275" b="1" dirty="0">
                <a:solidFill>
                  <a:srgbClr val="425972"/>
                </a:solidFill>
                <a:latin typeface="Calibri" panose="020F0502020204030204"/>
              </a:rPr>
              <a:t>Notre politique Handicap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BE4C01-2B0A-BA9A-D0FE-C1702CBF9A92}"/>
              </a:ext>
            </a:extLst>
          </p:cNvPr>
          <p:cNvSpPr txBox="1"/>
          <p:nvPr/>
        </p:nvSpPr>
        <p:spPr>
          <a:xfrm rot="21265898">
            <a:off x="1622313" y="638399"/>
            <a:ext cx="2618794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>
              <a:defRPr/>
            </a:pPr>
            <a:r>
              <a:rPr lang="fr-FR" sz="2275" b="1" dirty="0">
                <a:solidFill>
                  <a:prstClr val="white"/>
                </a:solidFill>
                <a:latin typeface="Calibri" panose="020F0502020204030204"/>
              </a:rPr>
              <a:t>Un engagement fort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80F4CDB-7C2F-E537-3EB4-FA0C3F82B68A}"/>
              </a:ext>
            </a:extLst>
          </p:cNvPr>
          <p:cNvSpPr/>
          <p:nvPr/>
        </p:nvSpPr>
        <p:spPr>
          <a:xfrm>
            <a:off x="2385126" y="2005069"/>
            <a:ext cx="5167630" cy="520065"/>
          </a:xfrm>
          <a:prstGeom prst="roundRect">
            <a:avLst/>
          </a:prstGeom>
          <a:solidFill>
            <a:srgbClr val="42597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Renforcement de notre engagement avec la mise en place d’une </a:t>
            </a:r>
            <a:r>
              <a:rPr lang="fr-FR" sz="1463" b="1" dirty="0">
                <a:solidFill>
                  <a:prstClr val="white"/>
                </a:solidFill>
                <a:latin typeface="Calibri" panose="020F0502020204030204"/>
              </a:rPr>
              <a:t>convention avec l’Agefiph pour 3 ans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71FC5F6-FDE6-C780-1BEA-AF4937497EB0}"/>
              </a:ext>
            </a:extLst>
          </p:cNvPr>
          <p:cNvSpPr/>
          <p:nvPr/>
        </p:nvSpPr>
        <p:spPr>
          <a:xfrm>
            <a:off x="286569" y="3146109"/>
            <a:ext cx="1739522" cy="778034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Communication &amp;</a:t>
            </a:r>
          </a:p>
          <a:p>
            <a:pPr algn="ctr" defTabSz="742950">
              <a:defRPr/>
            </a:pPr>
            <a:r>
              <a:rPr lang="fr-FR" sz="1463" b="1" dirty="0">
                <a:solidFill>
                  <a:prstClr val="white"/>
                </a:solidFill>
                <a:latin typeface="Calibri" panose="020F0502020204030204"/>
              </a:rPr>
              <a:t>Sensibilisation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4838C75-6A05-DDFA-319C-E7245F36EE6F}"/>
              </a:ext>
            </a:extLst>
          </p:cNvPr>
          <p:cNvSpPr/>
          <p:nvPr/>
        </p:nvSpPr>
        <p:spPr>
          <a:xfrm>
            <a:off x="2162872" y="3146109"/>
            <a:ext cx="1799527" cy="778034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Professionnalisation et Formation</a:t>
            </a:r>
            <a:endParaRPr lang="fr-FR" sz="146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F6FF4B6-1829-59A4-FC17-4C9BA010BCE5}"/>
              </a:ext>
            </a:extLst>
          </p:cNvPr>
          <p:cNvSpPr/>
          <p:nvPr/>
        </p:nvSpPr>
        <p:spPr>
          <a:xfrm>
            <a:off x="4099180" y="3137933"/>
            <a:ext cx="1739522" cy="778034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Recrutement</a:t>
            </a:r>
          </a:p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(permanents et intérimaires)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C9FAA5C-0781-69EE-30FC-A5A592A8E70C}"/>
              </a:ext>
            </a:extLst>
          </p:cNvPr>
          <p:cNvSpPr/>
          <p:nvPr/>
        </p:nvSpPr>
        <p:spPr>
          <a:xfrm>
            <a:off x="5975483" y="3136821"/>
            <a:ext cx="1739522" cy="778034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Accompagnement au maintien dans l’emploi</a:t>
            </a:r>
            <a:endParaRPr lang="fr-FR" sz="146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014D8A4-139F-28F6-E80A-1ADB3EC488A3}"/>
              </a:ext>
            </a:extLst>
          </p:cNvPr>
          <p:cNvSpPr/>
          <p:nvPr/>
        </p:nvSpPr>
        <p:spPr>
          <a:xfrm>
            <a:off x="7851786" y="3128567"/>
            <a:ext cx="1739522" cy="778034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fr-FR" sz="1463" dirty="0">
                <a:solidFill>
                  <a:prstClr val="white"/>
                </a:solidFill>
                <a:latin typeface="Calibri" panose="020F0502020204030204"/>
              </a:rPr>
              <a:t>Collaboration avec le secteur adapté et protégé</a:t>
            </a:r>
            <a:endParaRPr lang="fr-FR" sz="1463" b="1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B690C8D-1299-4540-36ED-5E7C6F33516E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1156330" y="2525134"/>
            <a:ext cx="3812612" cy="6209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1E9ACB5-935D-B099-1E89-A8A1D5864224}"/>
              </a:ext>
            </a:extLst>
          </p:cNvPr>
          <p:cNvCxnSpPr>
            <a:stCxn id="4" idx="2"/>
            <a:endCxn id="7" idx="0"/>
          </p:cNvCxnSpPr>
          <p:nvPr/>
        </p:nvCxnSpPr>
        <p:spPr>
          <a:xfrm flipH="1">
            <a:off x="3062636" y="2525134"/>
            <a:ext cx="1906305" cy="62097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AD501D1-B172-9D3C-FD04-BAA87B9BD8DF}"/>
              </a:ext>
            </a:extLst>
          </p:cNvPr>
          <p:cNvCxnSpPr>
            <a:stCxn id="4" idx="2"/>
            <a:endCxn id="8" idx="0"/>
          </p:cNvCxnSpPr>
          <p:nvPr/>
        </p:nvCxnSpPr>
        <p:spPr>
          <a:xfrm>
            <a:off x="4968941" y="2525134"/>
            <a:ext cx="0" cy="6128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B765D7A-9936-C0F3-6A69-D126561A6EE4}"/>
              </a:ext>
            </a:extLst>
          </p:cNvPr>
          <p:cNvCxnSpPr>
            <a:stCxn id="4" idx="2"/>
            <a:endCxn id="9" idx="0"/>
          </p:cNvCxnSpPr>
          <p:nvPr/>
        </p:nvCxnSpPr>
        <p:spPr>
          <a:xfrm>
            <a:off x="4968941" y="2525134"/>
            <a:ext cx="1876303" cy="6116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51D0023-8498-B042-9CB8-27E1EBB67E40}"/>
              </a:ext>
            </a:extLst>
          </p:cNvPr>
          <p:cNvCxnSpPr>
            <a:stCxn id="4" idx="2"/>
            <a:endCxn id="10" idx="0"/>
          </p:cNvCxnSpPr>
          <p:nvPr/>
        </p:nvCxnSpPr>
        <p:spPr>
          <a:xfrm>
            <a:off x="4968941" y="2525134"/>
            <a:ext cx="3752606" cy="60343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>
            <a:extLst>
              <a:ext uri="{FF2B5EF4-FFF2-40B4-BE49-F238E27FC236}">
                <a16:creationId xmlns:a16="http://schemas.microsoft.com/office/drawing/2014/main" id="{83B1DE27-B8DC-48B0-309A-4FE05BC78A1A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clrChange>
              <a:clrFrom>
                <a:srgbClr val="7A7A7A">
                  <a:alpha val="47843"/>
                </a:srgbClr>
              </a:clrFrom>
              <a:clrTo>
                <a:srgbClr val="7A7A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6" y="5093317"/>
            <a:ext cx="1086573" cy="108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spaces Cap Emploi 22">
            <a:extLst>
              <a:ext uri="{FF2B5EF4-FFF2-40B4-BE49-F238E27FC236}">
                <a16:creationId xmlns:a16="http://schemas.microsoft.com/office/drawing/2014/main" id="{823884BB-833B-FFB7-3F92-0D4902CE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78" y="4892480"/>
            <a:ext cx="1282511" cy="67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085A87C-4A99-5401-504F-E9D2082DAB44}"/>
              </a:ext>
            </a:extLst>
          </p:cNvPr>
          <p:cNvSpPr txBox="1"/>
          <p:nvPr/>
        </p:nvSpPr>
        <p:spPr>
          <a:xfrm>
            <a:off x="4053675" y="3966603"/>
            <a:ext cx="20264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Job dating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Session de recrutement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Forum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Handi sport …</a:t>
            </a:r>
          </a:p>
        </p:txBody>
      </p:sp>
      <p:pic>
        <p:nvPicPr>
          <p:cNvPr id="1028" name="Picture 4" descr="Mission locale - Vivre sur le territoire">
            <a:extLst>
              <a:ext uri="{FF2B5EF4-FFF2-40B4-BE49-F238E27FC236}">
                <a16:creationId xmlns:a16="http://schemas.microsoft.com/office/drawing/2014/main" id="{08532FC3-CBE6-4D16-75EF-15098681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87" y="4729449"/>
            <a:ext cx="1176553" cy="70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lle de Créteil - Pôle emploi Créteil : aux côtés des usagers">
            <a:extLst>
              <a:ext uri="{FF2B5EF4-FFF2-40B4-BE49-F238E27FC236}">
                <a16:creationId xmlns:a16="http://schemas.microsoft.com/office/drawing/2014/main" id="{4B89AD1B-34E4-EC9A-BA6A-D2DED39B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159">
            <a:off x="4847041" y="5501873"/>
            <a:ext cx="1282512" cy="5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 Groupe Handishare">
            <a:extLst>
              <a:ext uri="{FF2B5EF4-FFF2-40B4-BE49-F238E27FC236}">
                <a16:creationId xmlns:a16="http://schemas.microsoft.com/office/drawing/2014/main" id="{BAE985F5-BF00-F143-C1D9-4C3DDB67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87" y="4792745"/>
            <a:ext cx="1006150" cy="34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8920BEE-8DA0-901B-7B11-5F4B907C12E3}"/>
              </a:ext>
            </a:extLst>
          </p:cNvPr>
          <p:cNvSpPr txBox="1"/>
          <p:nvPr/>
        </p:nvSpPr>
        <p:spPr>
          <a:xfrm>
            <a:off x="7645092" y="3933592"/>
            <a:ext cx="242568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Dématérialisation d’archives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Reprographie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Restauration …</a:t>
            </a:r>
          </a:p>
        </p:txBody>
      </p:sp>
      <p:pic>
        <p:nvPicPr>
          <p:cNvPr id="1034" name="Picture 10" descr="Espace Sarrazin">
            <a:extLst>
              <a:ext uri="{FF2B5EF4-FFF2-40B4-BE49-F238E27FC236}">
                <a16:creationId xmlns:a16="http://schemas.microsoft.com/office/drawing/2014/main" id="{6EF31B9D-5D5D-2FBD-B190-A598EF4F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263" y="5210749"/>
            <a:ext cx="710975" cy="6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FFRE D'EMPLOI] Chauffeur•euse-livreur•euse - Handiprint">
            <a:extLst>
              <a:ext uri="{FF2B5EF4-FFF2-40B4-BE49-F238E27FC236}">
                <a16:creationId xmlns:a16="http://schemas.microsoft.com/office/drawing/2014/main" id="{94856D51-B5F1-CBC2-488E-B271578D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808" y="5270951"/>
            <a:ext cx="1070782" cy="53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B90FAA0-D44A-E02D-50EE-6CC112C1E4EF}"/>
              </a:ext>
            </a:extLst>
          </p:cNvPr>
          <p:cNvSpPr txBox="1"/>
          <p:nvPr/>
        </p:nvSpPr>
        <p:spPr>
          <a:xfrm>
            <a:off x="2365481" y="3983379"/>
            <a:ext cx="14837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E </a:t>
            </a:r>
            <a:r>
              <a:rPr lang="fr-FR" sz="1300" dirty="0" err="1">
                <a:solidFill>
                  <a:prstClr val="black"/>
                </a:solidFill>
                <a:latin typeface="Calibri" panose="020F0502020204030204"/>
              </a:rPr>
              <a:t>learning</a:t>
            </a:r>
            <a:endParaRPr lang="fr-FR" sz="1300" dirty="0">
              <a:solidFill>
                <a:prstClr val="black"/>
              </a:solidFill>
              <a:latin typeface="Calibri" panose="020F0502020204030204"/>
            </a:endParaRP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Webinaire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300" dirty="0">
                <a:solidFill>
                  <a:prstClr val="black"/>
                </a:solidFill>
                <a:latin typeface="Calibri" panose="020F0502020204030204"/>
              </a:rPr>
              <a:t>Présentiel</a:t>
            </a:r>
          </a:p>
        </p:txBody>
      </p:sp>
      <p:pic>
        <p:nvPicPr>
          <p:cNvPr id="1038" name="Picture 14" descr="Retour sur la 2ème édition de l'Activ'Challenge | Activateur de progrès">
            <a:extLst>
              <a:ext uri="{FF2B5EF4-FFF2-40B4-BE49-F238E27FC236}">
                <a16:creationId xmlns:a16="http://schemas.microsoft.com/office/drawing/2014/main" id="{7B2C9BCB-D154-F143-2B1C-EF7B7C926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20" y="4183677"/>
            <a:ext cx="684856" cy="3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6F68B1C-CA40-6AB4-F591-7ECB97F75F45}"/>
              </a:ext>
            </a:extLst>
          </p:cNvPr>
          <p:cNvSpPr txBox="1"/>
          <p:nvPr/>
        </p:nvSpPr>
        <p:spPr>
          <a:xfrm>
            <a:off x="139894" y="3983379"/>
            <a:ext cx="2022979" cy="79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Ateliers de sensibilisation 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Newsletters 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Mailing 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Campagne d’affichages …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667FA6D-3D13-99FE-29F1-75275B27A2CB}"/>
              </a:ext>
            </a:extLst>
          </p:cNvPr>
          <p:cNvSpPr txBox="1"/>
          <p:nvPr/>
        </p:nvSpPr>
        <p:spPr>
          <a:xfrm>
            <a:off x="5918122" y="3976781"/>
            <a:ext cx="1600154" cy="9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Aménagement de poste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Accompagnement à la RQTH </a:t>
            </a:r>
          </a:p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fr-FR" sz="1138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pic>
        <p:nvPicPr>
          <p:cNvPr id="1040" name="Picture 16" descr="DuoDay 2022 | Handicap">
            <a:extLst>
              <a:ext uri="{FF2B5EF4-FFF2-40B4-BE49-F238E27FC236}">
                <a16:creationId xmlns:a16="http://schemas.microsoft.com/office/drawing/2014/main" id="{20A37020-9B90-6B01-ADCD-CE49392B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76" y="5493254"/>
            <a:ext cx="1126950" cy="61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2A2ADDF3-D7DB-01AB-35D5-D02CB6D6B6E1}"/>
              </a:ext>
            </a:extLst>
          </p:cNvPr>
          <p:cNvGrpSpPr/>
          <p:nvPr/>
        </p:nvGrpSpPr>
        <p:grpSpPr>
          <a:xfrm rot="21117094">
            <a:off x="659381" y="1788413"/>
            <a:ext cx="1763267" cy="979047"/>
            <a:chOff x="341255" y="1433820"/>
            <a:chExt cx="2170175" cy="12049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915BBA-A839-AD7F-68D7-BCA120294D60}"/>
                </a:ext>
              </a:extLst>
            </p:cNvPr>
            <p:cNvSpPr/>
            <p:nvPr/>
          </p:nvSpPr>
          <p:spPr>
            <a:xfrm>
              <a:off x="341255" y="1433820"/>
              <a:ext cx="2170175" cy="120498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fr-FR" sz="14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F69C71F-5F15-F523-0EC0-CE3B10B31FAD}"/>
                </a:ext>
              </a:extLst>
            </p:cNvPr>
            <p:cNvGrpSpPr/>
            <p:nvPr/>
          </p:nvGrpSpPr>
          <p:grpSpPr>
            <a:xfrm>
              <a:off x="381515" y="1459233"/>
              <a:ext cx="2055546" cy="1124341"/>
              <a:chOff x="61581" y="1538302"/>
              <a:chExt cx="2055546" cy="1124341"/>
            </a:xfrm>
          </p:grpSpPr>
          <p:pic>
            <p:nvPicPr>
              <p:cNvPr id="5" name="Picture 4" descr="Agefiph -">
                <a:extLst>
                  <a:ext uri="{FF2B5EF4-FFF2-40B4-BE49-F238E27FC236}">
                    <a16:creationId xmlns:a16="http://schemas.microsoft.com/office/drawing/2014/main" id="{1B9F2297-DE54-35CB-CC3E-133BFCEB55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797" y="1548956"/>
                <a:ext cx="1965330" cy="1113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532B3DB-D185-69A9-C234-EDFCA185BE93}"/>
                  </a:ext>
                </a:extLst>
              </p:cNvPr>
              <p:cNvSpPr txBox="1"/>
              <p:nvPr/>
            </p:nvSpPr>
            <p:spPr>
              <a:xfrm>
                <a:off x="61581" y="1538302"/>
                <a:ext cx="1693009" cy="482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>
                  <a:defRPr/>
                </a:pPr>
                <a:r>
                  <a:rPr lang="fr-FR" sz="1950" b="1" dirty="0">
                    <a:solidFill>
                      <a:srgbClr val="520257"/>
                    </a:solidFill>
                    <a:latin typeface="Calibri" panose="020F0502020204030204"/>
                  </a:rPr>
                  <a:t>Convention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C38CB12-ABC4-A4F3-C270-0F2936F478FD}"/>
                  </a:ext>
                </a:extLst>
              </p:cNvPr>
              <p:cNvSpPr txBox="1"/>
              <p:nvPr/>
            </p:nvSpPr>
            <p:spPr>
              <a:xfrm>
                <a:off x="506359" y="2319797"/>
                <a:ext cx="1470225" cy="329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>
                  <a:defRPr/>
                </a:pPr>
                <a:r>
                  <a:rPr lang="fr-FR" sz="1138" b="1" dirty="0">
                    <a:solidFill>
                      <a:srgbClr val="ED7D31"/>
                    </a:solidFill>
                    <a:latin typeface="Calibri" panose="020F0502020204030204"/>
                  </a:rPr>
                  <a:t>2023/2024/2025</a:t>
                </a:r>
              </a:p>
            </p:txBody>
          </p:sp>
        </p:grpSp>
      </p:grpSp>
      <p:pic>
        <p:nvPicPr>
          <p:cNvPr id="21" name="Picture 2" descr="Semaine européenne pour l'emploi des personnes handicapées | Du 14 au 20  novembre 2022 |">
            <a:extLst>
              <a:ext uri="{FF2B5EF4-FFF2-40B4-BE49-F238E27FC236}">
                <a16:creationId xmlns:a16="http://schemas.microsoft.com/office/drawing/2014/main" id="{5FC9C46F-5E2E-5ABB-F1A4-C7D2AD39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" y="4480412"/>
            <a:ext cx="961050" cy="9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 descr="Une image contenant personne, extérieur, orange&#10;&#10;Description générée automatiquement">
            <a:extLst>
              <a:ext uri="{FF2B5EF4-FFF2-40B4-BE49-F238E27FC236}">
                <a16:creationId xmlns:a16="http://schemas.microsoft.com/office/drawing/2014/main" id="{4FDF1956-44F3-285B-581C-BA42977B1A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41" y="113341"/>
            <a:ext cx="3663174" cy="244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1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6A61A0-31C2-4CDD-A048-2231DE7AE5BC}"/>
              </a:ext>
            </a:extLst>
          </p:cNvPr>
          <p:cNvSpPr/>
          <p:nvPr/>
        </p:nvSpPr>
        <p:spPr>
          <a:xfrm>
            <a:off x="-1781" y="0"/>
            <a:ext cx="9906000" cy="6868714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CBF81F2-E35B-4339-9511-6084D3CAF58E}"/>
              </a:ext>
            </a:extLst>
          </p:cNvPr>
          <p:cNvSpPr txBox="1"/>
          <p:nvPr/>
        </p:nvSpPr>
        <p:spPr>
          <a:xfrm>
            <a:off x="0" y="3060163"/>
            <a:ext cx="5163368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75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Merci pour </a:t>
            </a:r>
          </a:p>
          <a:p>
            <a:pPr algn="ctr"/>
            <a:r>
              <a:rPr lang="en-US" sz="3575" b="1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votre</a:t>
            </a:r>
            <a:r>
              <a:rPr lang="en-US" sz="3575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3575" dirty="0">
                <a:solidFill>
                  <a:schemeClr val="bg1">
                    <a:lumMod val="95000"/>
                  </a:schemeClr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" charset="0"/>
              </a:rPr>
              <a:t>attention</a:t>
            </a:r>
            <a:r>
              <a:rPr lang="en-US" sz="3575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!</a:t>
            </a:r>
          </a:p>
        </p:txBody>
      </p:sp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5A569B-AC86-4CE6-90D3-1DBE869A6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60" y="1999402"/>
            <a:ext cx="3182283" cy="1060761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EAA9C10-5A24-48BB-A827-31F19F107C6D}"/>
              </a:ext>
            </a:extLst>
          </p:cNvPr>
          <p:cNvCxnSpPr/>
          <p:nvPr/>
        </p:nvCxnSpPr>
        <p:spPr>
          <a:xfrm>
            <a:off x="1345414" y="4401676"/>
            <a:ext cx="25229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4E26DC1-2712-4D86-B638-417F81360046}"/>
              </a:ext>
            </a:extLst>
          </p:cNvPr>
          <p:cNvSpPr txBox="1"/>
          <p:nvPr/>
        </p:nvSpPr>
        <p:spPr>
          <a:xfrm>
            <a:off x="1028018" y="6516941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EC885FD-409E-4A68-A0A1-F3888A7C4001}" type="datetime1">
              <a:rPr lang="fr-FR" sz="1200" smtClean="0">
                <a:solidFill>
                  <a:schemeClr val="bg1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Palmarès les échos 2021 | Adequat">
            <a:extLst>
              <a:ext uri="{FF2B5EF4-FFF2-40B4-BE49-F238E27FC236}">
                <a16:creationId xmlns:a16="http://schemas.microsoft.com/office/drawing/2014/main" id="{AF0C6EA9-615A-1BF8-B8C8-D7DB13F7C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19" y="1626774"/>
            <a:ext cx="5519300" cy="35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440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43CFF9-219A-48D9-9D85-D4BEDBD98823}"/>
              </a:ext>
            </a:extLst>
          </p:cNvPr>
          <p:cNvSpPr/>
          <p:nvPr/>
        </p:nvSpPr>
        <p:spPr>
          <a:xfrm>
            <a:off x="1749604" y="3009954"/>
            <a:ext cx="3172365" cy="2808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1F4DD8-CDBE-46F6-9E73-9DBFBA7FCA9F}"/>
              </a:ext>
            </a:extLst>
          </p:cNvPr>
          <p:cNvSpPr/>
          <p:nvPr/>
        </p:nvSpPr>
        <p:spPr>
          <a:xfrm>
            <a:off x="569015" y="2659517"/>
            <a:ext cx="3813388" cy="324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1" name="TextBox 10"/>
          <p:cNvSpPr txBox="1"/>
          <p:nvPr/>
        </p:nvSpPr>
        <p:spPr>
          <a:xfrm>
            <a:off x="0" y="498500"/>
            <a:ext cx="990237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Le Groupe </a:t>
            </a:r>
            <a:r>
              <a:rPr lang="en-US" sz="4875" b="1" dirty="0" err="1">
                <a:solidFill>
                  <a:srgbClr val="E4231C"/>
                </a:solidFill>
                <a:latin typeface="Century Gothic" panose="020B0502020202020204" pitchFamily="34" charset="0"/>
                <a:ea typeface="Gist Light" panose="02060304020200000003" pitchFamily="18" charset="0"/>
                <a:cs typeface="Montserrat" charset="0"/>
              </a:rPr>
              <a:t>Adéquat</a:t>
            </a:r>
            <a:endParaRPr lang="en-US" sz="4875" b="1" dirty="0">
              <a:solidFill>
                <a:srgbClr val="E4231C"/>
              </a:solidFill>
              <a:latin typeface="Century Gothic" panose="020B0502020202020204" pitchFamily="34" charset="0"/>
              <a:ea typeface="Gist Light" panose="02060304020200000003" pitchFamily="18" charset="0"/>
              <a:cs typeface="Montserrat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749604" y="1463247"/>
            <a:ext cx="6481814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1">
            <a:extLst>
              <a:ext uri="{FF2B5EF4-FFF2-40B4-BE49-F238E27FC236}">
                <a16:creationId xmlns:a16="http://schemas.microsoft.com/office/drawing/2014/main" id="{9802FC23-55F0-4A19-98B3-B2C6BA776311}"/>
              </a:ext>
            </a:extLst>
          </p:cNvPr>
          <p:cNvSpPr txBox="1"/>
          <p:nvPr/>
        </p:nvSpPr>
        <p:spPr>
          <a:xfrm>
            <a:off x="1" y="1836819"/>
            <a:ext cx="9905999" cy="81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25" dirty="0">
                <a:solidFill>
                  <a:srgbClr val="43596A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Fondé en </a:t>
            </a:r>
            <a:r>
              <a:rPr lang="fr-FR" sz="1625" dirty="0">
                <a:solidFill>
                  <a:srgbClr val="E4231C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 Light" charset="0"/>
              </a:rPr>
              <a:t>1987</a:t>
            </a:r>
            <a:r>
              <a:rPr lang="fr-FR" sz="1625" dirty="0">
                <a:solidFill>
                  <a:srgbClr val="43596A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, le Groupe Adéquat est aujourd’hui </a:t>
            </a:r>
            <a:br>
              <a:rPr lang="fr-FR" sz="1625" dirty="0">
                <a:solidFill>
                  <a:srgbClr val="43596A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</a:br>
            <a:r>
              <a:rPr lang="fr-FR" sz="1625" dirty="0">
                <a:solidFill>
                  <a:srgbClr val="43596A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le</a:t>
            </a:r>
            <a:r>
              <a:rPr lang="fr-FR" sz="1625" dirty="0">
                <a:solidFill>
                  <a:srgbClr val="404040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 </a:t>
            </a:r>
            <a:r>
              <a:rPr lang="fr-FR" sz="1625" dirty="0">
                <a:solidFill>
                  <a:srgbClr val="E4231C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 Light" charset="0"/>
              </a:rPr>
              <a:t>top 50 mondial des entreprises </a:t>
            </a:r>
            <a:r>
              <a:rPr lang="fr-FR" sz="1625" dirty="0">
                <a:solidFill>
                  <a:srgbClr val="43596A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sur le marché global du </a:t>
            </a:r>
            <a:r>
              <a:rPr lang="fr-FR" sz="1625" dirty="0">
                <a:solidFill>
                  <a:srgbClr val="E4231C"/>
                </a:solidFill>
                <a:latin typeface="Gist Light" panose="02060304020200000003" pitchFamily="18" charset="0"/>
                <a:ea typeface="Gist Light" panose="02060304020200000003" pitchFamily="18" charset="0"/>
                <a:cs typeface="Montserrat Light" charset="0"/>
              </a:rPr>
              <a:t>recrutement</a:t>
            </a:r>
            <a:r>
              <a:rPr lang="fr-FR" sz="1625" dirty="0">
                <a:solidFill>
                  <a:srgbClr val="43596A"/>
                </a:solidFill>
                <a:latin typeface="Century Gothic" panose="020B0502020202020204" pitchFamily="34" charset="0"/>
                <a:ea typeface="Montserrat Light" charset="0"/>
                <a:cs typeface="Montserrat Light" charset="0"/>
              </a:rPr>
              <a:t>.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85A8EB7-140B-4BE0-9B02-55585C3B8BE4}"/>
              </a:ext>
            </a:extLst>
          </p:cNvPr>
          <p:cNvGrpSpPr/>
          <p:nvPr/>
        </p:nvGrpSpPr>
        <p:grpSpPr>
          <a:xfrm>
            <a:off x="5077640" y="3103047"/>
            <a:ext cx="2936422" cy="2952817"/>
            <a:chOff x="1494971" y="2846091"/>
            <a:chExt cx="3614058" cy="3634236"/>
          </a:xfrm>
        </p:grpSpPr>
        <p:pic>
          <p:nvPicPr>
            <p:cNvPr id="21" name="Image 20" descr="Une image contenant personne, intérieur, mur, quelque chose&#10;&#10;Description générée automatiquement">
              <a:extLst>
                <a:ext uri="{FF2B5EF4-FFF2-40B4-BE49-F238E27FC236}">
                  <a16:creationId xmlns:a16="http://schemas.microsoft.com/office/drawing/2014/main" id="{7B54E9B1-34FF-4568-9792-E8962C6FA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82"/>
            <a:stretch/>
          </p:blipFill>
          <p:spPr>
            <a:xfrm>
              <a:off x="1494971" y="2846091"/>
              <a:ext cx="3614058" cy="363423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C3CC8A-BD85-46B6-9381-9B722BF6F404}"/>
                </a:ext>
              </a:extLst>
            </p:cNvPr>
            <p:cNvSpPr/>
            <p:nvPr/>
          </p:nvSpPr>
          <p:spPr>
            <a:xfrm>
              <a:off x="1743854" y="3072660"/>
              <a:ext cx="3127816" cy="319357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30" name="TextBox 42">
              <a:extLst>
                <a:ext uri="{FF2B5EF4-FFF2-40B4-BE49-F238E27FC236}">
                  <a16:creationId xmlns:a16="http://schemas.microsoft.com/office/drawing/2014/main" id="{55A210AE-5401-47EF-A0C2-06C59C5FC168}"/>
                </a:ext>
              </a:extLst>
            </p:cNvPr>
            <p:cNvSpPr txBox="1"/>
            <p:nvPr/>
          </p:nvSpPr>
          <p:spPr>
            <a:xfrm>
              <a:off x="1736939" y="3214925"/>
              <a:ext cx="3127814" cy="42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25" dirty="0">
                  <a:solidFill>
                    <a:srgbClr val="0B3C55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  <a:t>Nos solutions</a:t>
              </a:r>
            </a:p>
          </p:txBody>
        </p:sp>
        <p:sp>
          <p:nvSpPr>
            <p:cNvPr id="31" name="TextBox 43">
              <a:extLst>
                <a:ext uri="{FF2B5EF4-FFF2-40B4-BE49-F238E27FC236}">
                  <a16:creationId xmlns:a16="http://schemas.microsoft.com/office/drawing/2014/main" id="{C09D26D8-0274-43A6-9B1B-697D03A8972A}"/>
                </a:ext>
              </a:extLst>
            </p:cNvPr>
            <p:cNvSpPr txBox="1"/>
            <p:nvPr/>
          </p:nvSpPr>
          <p:spPr>
            <a:xfrm>
              <a:off x="1807205" y="3715314"/>
              <a:ext cx="2987281" cy="2449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88"/>
                </a:spcBef>
              </a:pP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Le Groupe Adéquat propose une offre globale de solutions en recrutement 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(recrutement en intérim, CDD et CDI, intégration professionnelle, conseil RH, formation, prévention des risques).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1C9A27E-BB86-4743-93C2-A2C54902B3BF}"/>
              </a:ext>
            </a:extLst>
          </p:cNvPr>
          <p:cNvGrpSpPr/>
          <p:nvPr/>
        </p:nvGrpSpPr>
        <p:grpSpPr>
          <a:xfrm>
            <a:off x="1891938" y="3119819"/>
            <a:ext cx="2932678" cy="2952816"/>
            <a:chOff x="5398336" y="2846089"/>
            <a:chExt cx="3609450" cy="3634235"/>
          </a:xfrm>
        </p:grpSpPr>
        <p:pic>
          <p:nvPicPr>
            <p:cNvPr id="8" name="Image 7" descr="Une image contenant personne, intérieur, alimentation, cuisine&#10;&#10;Description générée automatiquement">
              <a:extLst>
                <a:ext uri="{FF2B5EF4-FFF2-40B4-BE49-F238E27FC236}">
                  <a16:creationId xmlns:a16="http://schemas.microsoft.com/office/drawing/2014/main" id="{1A51AC26-7244-4AE2-A606-A283778C7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8336" y="2846089"/>
              <a:ext cx="3609450" cy="3634235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0F55CD-A37C-4D2D-B54B-BAC2FD05D287}"/>
                </a:ext>
              </a:extLst>
            </p:cNvPr>
            <p:cNvSpPr/>
            <p:nvPr/>
          </p:nvSpPr>
          <p:spPr>
            <a:xfrm>
              <a:off x="5642611" y="3018502"/>
              <a:ext cx="3127816" cy="319357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34" name="TextBox 42">
              <a:extLst>
                <a:ext uri="{FF2B5EF4-FFF2-40B4-BE49-F238E27FC236}">
                  <a16:creationId xmlns:a16="http://schemas.microsoft.com/office/drawing/2014/main" id="{C006A49B-0E42-4D86-A254-CD4041D3B3D1}"/>
                </a:ext>
              </a:extLst>
            </p:cNvPr>
            <p:cNvSpPr txBox="1"/>
            <p:nvPr/>
          </p:nvSpPr>
          <p:spPr>
            <a:xfrm>
              <a:off x="5635696" y="3204311"/>
              <a:ext cx="3148651" cy="42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25" dirty="0">
                  <a:solidFill>
                    <a:srgbClr val="0B3C55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  <a:t>Notre mission</a:t>
              </a:r>
            </a:p>
          </p:txBody>
        </p:sp>
        <p:sp>
          <p:nvSpPr>
            <p:cNvPr id="35" name="TextBox 43">
              <a:extLst>
                <a:ext uri="{FF2B5EF4-FFF2-40B4-BE49-F238E27FC236}">
                  <a16:creationId xmlns:a16="http://schemas.microsoft.com/office/drawing/2014/main" id="{23996F0F-31E2-4DA0-AA60-7722AC2FD4E0}"/>
                </a:ext>
              </a:extLst>
            </p:cNvPr>
            <p:cNvSpPr txBox="1"/>
            <p:nvPr/>
          </p:nvSpPr>
          <p:spPr>
            <a:xfrm>
              <a:off x="5709420" y="3703145"/>
              <a:ext cx="2878086" cy="252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88"/>
                </a:spcBef>
              </a:pP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Accompagner les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candidats de tous profils 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vers l’emploi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fixe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 ou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temporaire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 chez des clients de toutes tailles et de tous métiers à travers </a:t>
              </a:r>
              <a:b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</a:b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  <a:ea typeface="Lato Thin" panose="020F0502020204030203" pitchFamily="34" charset="0"/>
                  <a:cs typeface="Lato Thin" panose="020F0502020204030203" pitchFamily="34" charset="0"/>
                </a:rPr>
                <a:t>le monde.</a:t>
              </a:r>
            </a:p>
            <a:p>
              <a:pPr algn="ctr">
                <a:lnSpc>
                  <a:spcPct val="120000"/>
                </a:lnSpc>
                <a:spcBef>
                  <a:spcPts val="488"/>
                </a:spcBef>
              </a:pPr>
              <a:endParaRPr lang="fr-FR" sz="1300" dirty="0">
                <a:solidFill>
                  <a:srgbClr val="404040"/>
                </a:solidFill>
                <a:latin typeface="Century Gothic" panose="020B0502020202020204" pitchFamily="34" charset="0"/>
                <a:ea typeface="Lato Thin" panose="020F0502020204030203" pitchFamily="34" charset="0"/>
                <a:cs typeface="Lato Thin" panose="020F0502020204030203" pitchFamily="34" charset="0"/>
              </a:endParaRPr>
            </a:p>
          </p:txBody>
        </p:sp>
      </p:grpSp>
      <p:cxnSp>
        <p:nvCxnSpPr>
          <p:cNvPr id="39" name="Straight Connector 2">
            <a:extLst>
              <a:ext uri="{FF2B5EF4-FFF2-40B4-BE49-F238E27FC236}">
                <a16:creationId xmlns:a16="http://schemas.microsoft.com/office/drawing/2014/main" id="{4FCFFD7B-915F-4973-B462-20950D0BAA28}"/>
              </a:ext>
            </a:extLst>
          </p:cNvPr>
          <p:cNvCxnSpPr>
            <a:cxnSpLocks/>
          </p:cNvCxnSpPr>
          <p:nvPr/>
        </p:nvCxnSpPr>
        <p:spPr>
          <a:xfrm>
            <a:off x="2946578" y="3753019"/>
            <a:ext cx="803550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">
            <a:extLst>
              <a:ext uri="{FF2B5EF4-FFF2-40B4-BE49-F238E27FC236}">
                <a16:creationId xmlns:a16="http://schemas.microsoft.com/office/drawing/2014/main" id="{6215CF4D-DB61-4205-B902-70461EFF3CCC}"/>
              </a:ext>
            </a:extLst>
          </p:cNvPr>
          <p:cNvCxnSpPr>
            <a:cxnSpLocks/>
          </p:cNvCxnSpPr>
          <p:nvPr/>
        </p:nvCxnSpPr>
        <p:spPr>
          <a:xfrm>
            <a:off x="6144077" y="3737980"/>
            <a:ext cx="803550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lus 29">
            <a:extLst>
              <a:ext uri="{FF2B5EF4-FFF2-40B4-BE49-F238E27FC236}">
                <a16:creationId xmlns:a16="http://schemas.microsoft.com/office/drawing/2014/main" id="{EB194B6C-41B7-43CE-9FA6-8070E2B45FE8}"/>
              </a:ext>
            </a:extLst>
          </p:cNvPr>
          <p:cNvSpPr/>
          <p:nvPr/>
        </p:nvSpPr>
        <p:spPr>
          <a:xfrm>
            <a:off x="1631269" y="6014961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43" name="Plus 29">
            <a:extLst>
              <a:ext uri="{FF2B5EF4-FFF2-40B4-BE49-F238E27FC236}">
                <a16:creationId xmlns:a16="http://schemas.microsoft.com/office/drawing/2014/main" id="{503C1A58-2B7B-4CC0-9547-7C3383201484}"/>
              </a:ext>
            </a:extLst>
          </p:cNvPr>
          <p:cNvSpPr/>
          <p:nvPr/>
        </p:nvSpPr>
        <p:spPr>
          <a:xfrm>
            <a:off x="7940454" y="2846372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DF7429-8BF6-4BF7-AA0A-0AEE4363F0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8E61E35-5319-4D88-9424-0151D2032041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F33919A-6092-4E97-BB27-02E9A7D834B6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560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10">
            <a:extLst>
              <a:ext uri="{FF2B5EF4-FFF2-40B4-BE49-F238E27FC236}">
                <a16:creationId xmlns:a16="http://schemas.microsoft.com/office/drawing/2014/main" id="{4EAB4F0F-3A37-435B-A32E-029CE4CEB2C2}"/>
              </a:ext>
            </a:extLst>
          </p:cNvPr>
          <p:cNvSpPr txBox="1"/>
          <p:nvPr/>
        </p:nvSpPr>
        <p:spPr>
          <a:xfrm>
            <a:off x="0" y="498500"/>
            <a:ext cx="990237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b="1" dirty="0" err="1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Quelques</a:t>
            </a:r>
            <a:r>
              <a:rPr lang="en-US" sz="4875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4875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chiffres </a:t>
            </a:r>
            <a:r>
              <a:rPr lang="en-US" sz="4875" b="1" dirty="0" err="1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clés</a:t>
            </a:r>
            <a:endParaRPr lang="en-US" sz="4875" b="1" dirty="0">
              <a:solidFill>
                <a:srgbClr val="E4231C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34" name="Straight Connector 2">
            <a:extLst>
              <a:ext uri="{FF2B5EF4-FFF2-40B4-BE49-F238E27FC236}">
                <a16:creationId xmlns:a16="http://schemas.microsoft.com/office/drawing/2014/main" id="{1E8656F4-BB22-456C-B25A-11247343C8D3}"/>
              </a:ext>
            </a:extLst>
          </p:cNvPr>
          <p:cNvCxnSpPr>
            <a:cxnSpLocks/>
          </p:cNvCxnSpPr>
          <p:nvPr/>
        </p:nvCxnSpPr>
        <p:spPr>
          <a:xfrm>
            <a:off x="1749604" y="1463247"/>
            <a:ext cx="6481814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lowchart: Manual Input 86">
            <a:extLst>
              <a:ext uri="{FF2B5EF4-FFF2-40B4-BE49-F238E27FC236}">
                <a16:creationId xmlns:a16="http://schemas.microsoft.com/office/drawing/2014/main" id="{B42BC4FB-F314-46AE-AB41-3E07A04F4141}"/>
              </a:ext>
            </a:extLst>
          </p:cNvPr>
          <p:cNvSpPr/>
          <p:nvPr/>
        </p:nvSpPr>
        <p:spPr>
          <a:xfrm flipV="1">
            <a:off x="738563" y="2133621"/>
            <a:ext cx="2654080" cy="1794132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b="1"/>
          </a:p>
        </p:txBody>
      </p:sp>
      <p:sp>
        <p:nvSpPr>
          <p:cNvPr id="72" name="Flowchart: Manual Input 90">
            <a:extLst>
              <a:ext uri="{FF2B5EF4-FFF2-40B4-BE49-F238E27FC236}">
                <a16:creationId xmlns:a16="http://schemas.microsoft.com/office/drawing/2014/main" id="{7DDDFE28-2B22-4312-BDA9-8C5704615B28}"/>
              </a:ext>
            </a:extLst>
          </p:cNvPr>
          <p:cNvSpPr/>
          <p:nvPr/>
        </p:nvSpPr>
        <p:spPr>
          <a:xfrm flipV="1">
            <a:off x="3675567" y="2133620"/>
            <a:ext cx="2654080" cy="1794133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73" name="Flowchart: Manual Input 94">
            <a:extLst>
              <a:ext uri="{FF2B5EF4-FFF2-40B4-BE49-F238E27FC236}">
                <a16:creationId xmlns:a16="http://schemas.microsoft.com/office/drawing/2014/main" id="{A2806BF5-6E39-42CF-9A3E-44CBBF56814F}"/>
              </a:ext>
            </a:extLst>
          </p:cNvPr>
          <p:cNvSpPr/>
          <p:nvPr/>
        </p:nvSpPr>
        <p:spPr>
          <a:xfrm flipV="1">
            <a:off x="6612572" y="2133620"/>
            <a:ext cx="2654080" cy="1794133"/>
          </a:xfrm>
          <a:prstGeom prst="flowChartManualInpu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74" name="Flowchart: Manual Input 86">
            <a:extLst>
              <a:ext uri="{FF2B5EF4-FFF2-40B4-BE49-F238E27FC236}">
                <a16:creationId xmlns:a16="http://schemas.microsoft.com/office/drawing/2014/main" id="{C02D18F6-6597-4C43-9557-FC9C6DFEE84B}"/>
              </a:ext>
            </a:extLst>
          </p:cNvPr>
          <p:cNvSpPr/>
          <p:nvPr/>
        </p:nvSpPr>
        <p:spPr>
          <a:xfrm rot="10800000" flipV="1">
            <a:off x="738563" y="3788234"/>
            <a:ext cx="2654080" cy="1794132"/>
          </a:xfrm>
          <a:prstGeom prst="flowChartManualInpu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b="1"/>
          </a:p>
        </p:txBody>
      </p:sp>
      <p:sp>
        <p:nvSpPr>
          <p:cNvPr id="75" name="Flowchart: Manual Input 90">
            <a:extLst>
              <a:ext uri="{FF2B5EF4-FFF2-40B4-BE49-F238E27FC236}">
                <a16:creationId xmlns:a16="http://schemas.microsoft.com/office/drawing/2014/main" id="{94878671-E2DF-46F4-B496-BF2019D67313}"/>
              </a:ext>
            </a:extLst>
          </p:cNvPr>
          <p:cNvSpPr/>
          <p:nvPr/>
        </p:nvSpPr>
        <p:spPr>
          <a:xfrm rot="10800000" flipV="1">
            <a:off x="3675567" y="3788234"/>
            <a:ext cx="2654080" cy="179413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76" name="Flowchart: Manual Input 94">
            <a:extLst>
              <a:ext uri="{FF2B5EF4-FFF2-40B4-BE49-F238E27FC236}">
                <a16:creationId xmlns:a16="http://schemas.microsoft.com/office/drawing/2014/main" id="{7E5538DC-F118-469A-9C46-DF4AF98EFB16}"/>
              </a:ext>
            </a:extLst>
          </p:cNvPr>
          <p:cNvSpPr/>
          <p:nvPr/>
        </p:nvSpPr>
        <p:spPr>
          <a:xfrm rot="10800000" flipV="1">
            <a:off x="6612572" y="3788233"/>
            <a:ext cx="2654080" cy="1794133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79" name="TextBox 7">
            <a:extLst>
              <a:ext uri="{FF2B5EF4-FFF2-40B4-BE49-F238E27FC236}">
                <a16:creationId xmlns:a16="http://schemas.microsoft.com/office/drawing/2014/main" id="{DDFA5C2E-AAC2-47E1-8E8E-364F0058DB2E}"/>
              </a:ext>
            </a:extLst>
          </p:cNvPr>
          <p:cNvSpPr txBox="1"/>
          <p:nvPr/>
        </p:nvSpPr>
        <p:spPr>
          <a:xfrm>
            <a:off x="952958" y="2904265"/>
            <a:ext cx="222528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chiffre </a:t>
            </a:r>
            <a:r>
              <a:rPr lang="en-US" sz="1950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d’affaires</a:t>
            </a:r>
            <a: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b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</a:br>
            <a:r>
              <a:rPr lang="en-US" sz="1950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en</a:t>
            </a:r>
            <a: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 2022</a:t>
            </a:r>
          </a:p>
        </p:txBody>
      </p:sp>
      <p:sp>
        <p:nvSpPr>
          <p:cNvPr id="80" name="TextBox 53">
            <a:extLst>
              <a:ext uri="{FF2B5EF4-FFF2-40B4-BE49-F238E27FC236}">
                <a16:creationId xmlns:a16="http://schemas.microsoft.com/office/drawing/2014/main" id="{26C1EEBD-7FC8-42BA-81E5-5D899401B2DF}"/>
              </a:ext>
            </a:extLst>
          </p:cNvPr>
          <p:cNvSpPr txBox="1"/>
          <p:nvPr/>
        </p:nvSpPr>
        <p:spPr>
          <a:xfrm>
            <a:off x="844757" y="2213186"/>
            <a:ext cx="2441695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Montserrat Semi Bold" panose="00000700000000000000" pitchFamily="50" charset="0"/>
                <a:cs typeface="Montserrat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388" dirty="0">
                <a:solidFill>
                  <a:srgbClr val="339C8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1,3Md€</a:t>
            </a:r>
          </a:p>
        </p:txBody>
      </p:sp>
      <p:sp>
        <p:nvSpPr>
          <p:cNvPr id="81" name="TextBox 7">
            <a:extLst>
              <a:ext uri="{FF2B5EF4-FFF2-40B4-BE49-F238E27FC236}">
                <a16:creationId xmlns:a16="http://schemas.microsoft.com/office/drawing/2014/main" id="{0A3354F2-BEA7-45BE-B0A9-D022AEAB38D3}"/>
              </a:ext>
            </a:extLst>
          </p:cNvPr>
          <p:cNvSpPr txBox="1"/>
          <p:nvPr/>
        </p:nvSpPr>
        <p:spPr>
          <a:xfrm>
            <a:off x="4035836" y="2902104"/>
            <a:ext cx="193354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collaborateurs</a:t>
            </a:r>
            <a:endParaRPr lang="en-US" sz="195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53">
            <a:extLst>
              <a:ext uri="{FF2B5EF4-FFF2-40B4-BE49-F238E27FC236}">
                <a16:creationId xmlns:a16="http://schemas.microsoft.com/office/drawing/2014/main" id="{CB89ED55-3CFE-42A0-A04F-2BFD9CE932AC}"/>
              </a:ext>
            </a:extLst>
          </p:cNvPr>
          <p:cNvSpPr txBox="1"/>
          <p:nvPr/>
        </p:nvSpPr>
        <p:spPr>
          <a:xfrm>
            <a:off x="4145641" y="2211025"/>
            <a:ext cx="1713931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Montserrat Semi Bold" panose="00000700000000000000" pitchFamily="50" charset="0"/>
                <a:cs typeface="Montserrat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388" dirty="0">
                <a:solidFill>
                  <a:srgbClr val="2C2C2C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1 500</a:t>
            </a:r>
          </a:p>
        </p:txBody>
      </p:sp>
      <p:sp>
        <p:nvSpPr>
          <p:cNvPr id="83" name="TextBox 7">
            <a:extLst>
              <a:ext uri="{FF2B5EF4-FFF2-40B4-BE49-F238E27FC236}">
                <a16:creationId xmlns:a16="http://schemas.microsoft.com/office/drawing/2014/main" id="{6E2269E2-5229-4481-8E54-7A4B104B2489}"/>
              </a:ext>
            </a:extLst>
          </p:cNvPr>
          <p:cNvSpPr txBox="1"/>
          <p:nvPr/>
        </p:nvSpPr>
        <p:spPr>
          <a:xfrm>
            <a:off x="7092573" y="2902104"/>
            <a:ext cx="191911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bureaux</a:t>
            </a:r>
            <a: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 dans </a:t>
            </a:r>
            <a:b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</a:br>
            <a: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5 pays</a:t>
            </a:r>
          </a:p>
        </p:txBody>
      </p:sp>
      <p:sp>
        <p:nvSpPr>
          <p:cNvPr id="84" name="TextBox 53">
            <a:extLst>
              <a:ext uri="{FF2B5EF4-FFF2-40B4-BE49-F238E27FC236}">
                <a16:creationId xmlns:a16="http://schemas.microsoft.com/office/drawing/2014/main" id="{3C38A42E-F859-41D7-9207-F676A984798D}"/>
              </a:ext>
            </a:extLst>
          </p:cNvPr>
          <p:cNvSpPr txBox="1"/>
          <p:nvPr/>
        </p:nvSpPr>
        <p:spPr>
          <a:xfrm>
            <a:off x="7417175" y="2211025"/>
            <a:ext cx="1269899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Montserrat Semi Bold" panose="00000700000000000000" pitchFamily="50" charset="0"/>
                <a:cs typeface="Montserrat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388" dirty="0">
                <a:solidFill>
                  <a:srgbClr val="18465E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350</a:t>
            </a:r>
          </a:p>
        </p:txBody>
      </p:sp>
      <p:sp>
        <p:nvSpPr>
          <p:cNvPr id="85" name="TextBox 7">
            <a:extLst>
              <a:ext uri="{FF2B5EF4-FFF2-40B4-BE49-F238E27FC236}">
                <a16:creationId xmlns:a16="http://schemas.microsoft.com/office/drawing/2014/main" id="{327BCC5A-DE8D-4342-B29B-B4ECEB754F75}"/>
              </a:ext>
            </a:extLst>
          </p:cNvPr>
          <p:cNvSpPr txBox="1"/>
          <p:nvPr/>
        </p:nvSpPr>
        <p:spPr>
          <a:xfrm>
            <a:off x="1161096" y="4892765"/>
            <a:ext cx="183095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>
                <a:solidFill>
                  <a:srgbClr val="43596A"/>
                </a:solidFill>
                <a:latin typeface="Century Gothic" panose="020B0502020202020204" pitchFamily="34" charset="0"/>
              </a:rPr>
              <a:t>fonds </a:t>
            </a:r>
            <a:r>
              <a:rPr lang="en-US" sz="1950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propres</a:t>
            </a:r>
            <a:endParaRPr lang="en-US" sz="195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53">
            <a:extLst>
              <a:ext uri="{FF2B5EF4-FFF2-40B4-BE49-F238E27FC236}">
                <a16:creationId xmlns:a16="http://schemas.microsoft.com/office/drawing/2014/main" id="{3691699C-BCF2-44E9-B7DD-635D7501E1C9}"/>
              </a:ext>
            </a:extLst>
          </p:cNvPr>
          <p:cNvSpPr txBox="1"/>
          <p:nvPr/>
        </p:nvSpPr>
        <p:spPr>
          <a:xfrm>
            <a:off x="821259" y="4201685"/>
            <a:ext cx="2510624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Montserrat Semi Bold" panose="00000700000000000000" pitchFamily="50" charset="0"/>
                <a:cs typeface="Montserrat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388" dirty="0">
                <a:solidFill>
                  <a:srgbClr val="18465E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200m€</a:t>
            </a:r>
          </a:p>
        </p:txBody>
      </p:sp>
      <p:sp>
        <p:nvSpPr>
          <p:cNvPr id="87" name="TextBox 7">
            <a:extLst>
              <a:ext uri="{FF2B5EF4-FFF2-40B4-BE49-F238E27FC236}">
                <a16:creationId xmlns:a16="http://schemas.microsoft.com/office/drawing/2014/main" id="{8CED9A01-B724-4A13-9AC6-6D60FC3246B1}"/>
              </a:ext>
            </a:extLst>
          </p:cNvPr>
          <p:cNvSpPr txBox="1"/>
          <p:nvPr/>
        </p:nvSpPr>
        <p:spPr>
          <a:xfrm>
            <a:off x="3735481" y="4833638"/>
            <a:ext cx="251863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clients qui nous font </a:t>
            </a:r>
            <a:b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</a:br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confiance</a:t>
            </a:r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chaque</a:t>
            </a:r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 jour</a:t>
            </a:r>
          </a:p>
        </p:txBody>
      </p:sp>
      <p:sp>
        <p:nvSpPr>
          <p:cNvPr id="88" name="TextBox 53">
            <a:extLst>
              <a:ext uri="{FF2B5EF4-FFF2-40B4-BE49-F238E27FC236}">
                <a16:creationId xmlns:a16="http://schemas.microsoft.com/office/drawing/2014/main" id="{3503035C-7A8B-4762-8B33-71E3B6EDA23D}"/>
              </a:ext>
            </a:extLst>
          </p:cNvPr>
          <p:cNvSpPr txBox="1"/>
          <p:nvPr/>
        </p:nvSpPr>
        <p:spPr>
          <a:xfrm>
            <a:off x="3944665" y="4142559"/>
            <a:ext cx="2100254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Montserrat Semi Bold" panose="00000700000000000000" pitchFamily="50" charset="0"/>
                <a:cs typeface="Montserrat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388" dirty="0">
                <a:solidFill>
                  <a:srgbClr val="339C8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13 000</a:t>
            </a:r>
          </a:p>
        </p:txBody>
      </p:sp>
      <p:sp>
        <p:nvSpPr>
          <p:cNvPr id="89" name="TextBox 7">
            <a:extLst>
              <a:ext uri="{FF2B5EF4-FFF2-40B4-BE49-F238E27FC236}">
                <a16:creationId xmlns:a16="http://schemas.microsoft.com/office/drawing/2014/main" id="{C768AF18-7437-4522-BAFF-E770D1DC561E}"/>
              </a:ext>
            </a:extLst>
          </p:cNvPr>
          <p:cNvSpPr txBox="1"/>
          <p:nvPr/>
        </p:nvSpPr>
        <p:spPr>
          <a:xfrm>
            <a:off x="6670525" y="4813021"/>
            <a:ext cx="258275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personnes</a:t>
            </a:r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vers</a:t>
            </a:r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l’emploi</a:t>
            </a:r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b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</a:br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chaque</a:t>
            </a:r>
            <a:r>
              <a:rPr lang="en-US" sz="1625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r>
              <a:rPr lang="en-US" sz="1625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année</a:t>
            </a:r>
            <a:endParaRPr lang="en-US" sz="1625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53">
            <a:extLst>
              <a:ext uri="{FF2B5EF4-FFF2-40B4-BE49-F238E27FC236}">
                <a16:creationId xmlns:a16="http://schemas.microsoft.com/office/drawing/2014/main" id="{0ACD04CF-AAE9-45DA-948C-6A8A348F4492}"/>
              </a:ext>
            </a:extLst>
          </p:cNvPr>
          <p:cNvSpPr txBox="1"/>
          <p:nvPr/>
        </p:nvSpPr>
        <p:spPr>
          <a:xfrm>
            <a:off x="6612001" y="4121942"/>
            <a:ext cx="2699778" cy="767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5400">
                <a:solidFill>
                  <a:schemeClr val="bg1"/>
                </a:solidFill>
                <a:latin typeface="Montserrat Semi Bold" panose="00000700000000000000" pitchFamily="50" charset="0"/>
                <a:cs typeface="Montserrat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388" dirty="0">
                <a:solidFill>
                  <a:srgbClr val="2C2C2C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200 000</a:t>
            </a:r>
          </a:p>
        </p:txBody>
      </p:sp>
      <p:sp>
        <p:nvSpPr>
          <p:cNvPr id="25" name="Plus 29">
            <a:extLst>
              <a:ext uri="{FF2B5EF4-FFF2-40B4-BE49-F238E27FC236}">
                <a16:creationId xmlns:a16="http://schemas.microsoft.com/office/drawing/2014/main" id="{270E19B8-07E8-41AB-B560-7B7EC191E6D6}"/>
              </a:ext>
            </a:extLst>
          </p:cNvPr>
          <p:cNvSpPr/>
          <p:nvPr/>
        </p:nvSpPr>
        <p:spPr>
          <a:xfrm>
            <a:off x="488315" y="1865917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6" name="Plus 29">
            <a:extLst>
              <a:ext uri="{FF2B5EF4-FFF2-40B4-BE49-F238E27FC236}">
                <a16:creationId xmlns:a16="http://schemas.microsoft.com/office/drawing/2014/main" id="{F1152B6A-9963-46CA-986A-4F79FA6FAC29}"/>
              </a:ext>
            </a:extLst>
          </p:cNvPr>
          <p:cNvSpPr/>
          <p:nvPr/>
        </p:nvSpPr>
        <p:spPr>
          <a:xfrm>
            <a:off x="9172955" y="5484555"/>
            <a:ext cx="326632" cy="329778"/>
          </a:xfrm>
          <a:prstGeom prst="mathPlus">
            <a:avLst>
              <a:gd name="adj1" fmla="val 685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7" name="Plus 29">
            <a:extLst>
              <a:ext uri="{FF2B5EF4-FFF2-40B4-BE49-F238E27FC236}">
                <a16:creationId xmlns:a16="http://schemas.microsoft.com/office/drawing/2014/main" id="{B1018E01-8043-4BAD-9887-E33AE6391BC6}"/>
              </a:ext>
            </a:extLst>
          </p:cNvPr>
          <p:cNvSpPr/>
          <p:nvPr/>
        </p:nvSpPr>
        <p:spPr>
          <a:xfrm>
            <a:off x="9195815" y="5515457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D6DA76C2-EB2C-4E7F-9647-C5B8469291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AF2FA4D-EF0C-47D2-B8E8-7F8948561D3D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9135ABB-EA89-4001-BA39-61807AF1A525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406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FA1AB085-9240-44A9-B45E-0EE9D6ED00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50" y="2073295"/>
            <a:ext cx="8849309" cy="44550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739C6-62E3-49BD-935E-359E2F4332D8}"/>
              </a:ext>
            </a:extLst>
          </p:cNvPr>
          <p:cNvSpPr/>
          <p:nvPr/>
        </p:nvSpPr>
        <p:spPr>
          <a:xfrm>
            <a:off x="226300" y="1487437"/>
            <a:ext cx="4244100" cy="1022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F1C499B-F286-4A00-8BEE-461407E7C24B}"/>
              </a:ext>
            </a:extLst>
          </p:cNvPr>
          <p:cNvSpPr txBox="1"/>
          <p:nvPr/>
        </p:nvSpPr>
        <p:spPr>
          <a:xfrm>
            <a:off x="0" y="291127"/>
            <a:ext cx="990237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Un </a:t>
            </a:r>
            <a:r>
              <a:rPr lang="en-US" sz="4875" b="1" dirty="0" err="1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groupe</a:t>
            </a:r>
            <a:r>
              <a:rPr lang="en-US" sz="4875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4875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international</a:t>
            </a: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D401D0E0-B972-4153-A1C4-387889B0F402}"/>
              </a:ext>
            </a:extLst>
          </p:cNvPr>
          <p:cNvCxnSpPr>
            <a:cxnSpLocks/>
          </p:cNvCxnSpPr>
          <p:nvPr/>
        </p:nvCxnSpPr>
        <p:spPr>
          <a:xfrm>
            <a:off x="1830898" y="1266666"/>
            <a:ext cx="6481814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E002415-220C-4A04-84E1-C70E0B8F5F42}"/>
              </a:ext>
            </a:extLst>
          </p:cNvPr>
          <p:cNvSpPr/>
          <p:nvPr/>
        </p:nvSpPr>
        <p:spPr>
          <a:xfrm>
            <a:off x="226300" y="1525665"/>
            <a:ext cx="4411981" cy="103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2715DB-60BD-4587-9785-D6832D97D3C0}"/>
              </a:ext>
            </a:extLst>
          </p:cNvPr>
          <p:cNvSpPr txBox="1"/>
          <p:nvPr/>
        </p:nvSpPr>
        <p:spPr>
          <a:xfrm>
            <a:off x="226301" y="1487437"/>
            <a:ext cx="4411981" cy="9928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1463" dirty="0">
                <a:solidFill>
                  <a:srgbClr val="E4231C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Notre objectif ?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Nous étendre dans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10 pays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au cours des 5 prochaines années et ainsi entrer dans les </a:t>
            </a:r>
            <a:r>
              <a:rPr lang="fr-FR" sz="1463" b="1" dirty="0">
                <a:solidFill>
                  <a:srgbClr val="43596A"/>
                </a:solidFill>
                <a:latin typeface="Century Gothic" panose="020B0502020202020204" pitchFamily="34" charset="0"/>
              </a:rPr>
              <a:t>25 premières entreprises mondiales </a:t>
            </a:r>
            <a:r>
              <a:rPr lang="fr-FR" sz="1463" dirty="0">
                <a:solidFill>
                  <a:srgbClr val="43596A"/>
                </a:solidFill>
                <a:latin typeface="Century Gothic" panose="020B0502020202020204" pitchFamily="34" charset="0"/>
              </a:rPr>
              <a:t>sur le marché du recrutement.</a:t>
            </a:r>
          </a:p>
        </p:txBody>
      </p:sp>
      <p:sp>
        <p:nvSpPr>
          <p:cNvPr id="13" name="Plus 29">
            <a:extLst>
              <a:ext uri="{FF2B5EF4-FFF2-40B4-BE49-F238E27FC236}">
                <a16:creationId xmlns:a16="http://schemas.microsoft.com/office/drawing/2014/main" id="{3635E895-F578-4292-B543-5741456615FD}"/>
              </a:ext>
            </a:extLst>
          </p:cNvPr>
          <p:cNvSpPr/>
          <p:nvPr/>
        </p:nvSpPr>
        <p:spPr>
          <a:xfrm>
            <a:off x="109063" y="1353392"/>
            <a:ext cx="234473" cy="236732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9BC3FA9-AEAC-40A6-A6A2-226C8078993E}"/>
              </a:ext>
            </a:extLst>
          </p:cNvPr>
          <p:cNvSpPr txBox="1"/>
          <p:nvPr/>
        </p:nvSpPr>
        <p:spPr>
          <a:xfrm>
            <a:off x="3806807" y="4703484"/>
            <a:ext cx="19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A81D4C"/>
                </a:solidFill>
                <a:latin typeface="Arial Black" panose="020B0A04020102020204" pitchFamily="34" charset="0"/>
              </a:rPr>
              <a:t>+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A4A7B0F-EC4E-487D-8C7F-FCB6618FD4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307" y="4648417"/>
            <a:ext cx="781014" cy="4179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7E5535B-3963-A698-C3E4-3F2B1FD8EE64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0261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10">
            <a:extLst>
              <a:ext uri="{FF2B5EF4-FFF2-40B4-BE49-F238E27FC236}">
                <a16:creationId xmlns:a16="http://schemas.microsoft.com/office/drawing/2014/main" id="{46BCA004-E357-481B-B0DE-D2E879AC20ED}"/>
              </a:ext>
            </a:extLst>
          </p:cNvPr>
          <p:cNvSpPr txBox="1"/>
          <p:nvPr/>
        </p:nvSpPr>
        <p:spPr>
          <a:xfrm>
            <a:off x="-734" y="378216"/>
            <a:ext cx="990237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6 marques </a:t>
            </a:r>
            <a:r>
              <a:rPr lang="en-US" sz="4875" b="1" dirty="0" err="1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complémentaires</a:t>
            </a:r>
            <a:endParaRPr lang="en-US" sz="4875" b="1" dirty="0">
              <a:solidFill>
                <a:srgbClr val="E4231C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29" name="Straight Connector 2">
            <a:extLst>
              <a:ext uri="{FF2B5EF4-FFF2-40B4-BE49-F238E27FC236}">
                <a16:creationId xmlns:a16="http://schemas.microsoft.com/office/drawing/2014/main" id="{5AA7553E-1067-4173-85D0-3D6A6092DBF2}"/>
              </a:ext>
            </a:extLst>
          </p:cNvPr>
          <p:cNvCxnSpPr>
            <a:cxnSpLocks/>
          </p:cNvCxnSpPr>
          <p:nvPr/>
        </p:nvCxnSpPr>
        <p:spPr>
          <a:xfrm>
            <a:off x="1830164" y="1353755"/>
            <a:ext cx="6481814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737C60-1860-411D-80B9-7969244A86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F94B001-A9A6-49A5-80FB-333A82399DEB}"/>
              </a:ext>
            </a:extLst>
          </p:cNvPr>
          <p:cNvGrpSpPr/>
          <p:nvPr/>
        </p:nvGrpSpPr>
        <p:grpSpPr>
          <a:xfrm>
            <a:off x="268327" y="1653613"/>
            <a:ext cx="9161095" cy="4333326"/>
            <a:chOff x="297356" y="1622210"/>
            <a:chExt cx="9161095" cy="43333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2B9D2A-F964-4505-A3FE-AC86788BA4E6}"/>
                </a:ext>
              </a:extLst>
            </p:cNvPr>
            <p:cNvSpPr/>
            <p:nvPr/>
          </p:nvSpPr>
          <p:spPr>
            <a:xfrm>
              <a:off x="297356" y="3196798"/>
              <a:ext cx="4583430" cy="2217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4AC2607-EA25-4F20-AAD0-6F6A320DF438}"/>
                </a:ext>
              </a:extLst>
            </p:cNvPr>
            <p:cNvSpPr/>
            <p:nvPr/>
          </p:nvSpPr>
          <p:spPr>
            <a:xfrm>
              <a:off x="777910" y="5271177"/>
              <a:ext cx="4352049" cy="604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 : coins arrondis 73">
              <a:extLst>
                <a:ext uri="{FF2B5EF4-FFF2-40B4-BE49-F238E27FC236}">
                  <a16:creationId xmlns:a16="http://schemas.microsoft.com/office/drawing/2014/main" id="{FFCDAA5B-BD10-425D-8A1B-B3991C8ECE98}"/>
                </a:ext>
              </a:extLst>
            </p:cNvPr>
            <p:cNvSpPr/>
            <p:nvPr/>
          </p:nvSpPr>
          <p:spPr>
            <a:xfrm>
              <a:off x="3718795" y="4212269"/>
              <a:ext cx="2377440" cy="173552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3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Rectangle : coins arrondis 75">
              <a:extLst>
                <a:ext uri="{FF2B5EF4-FFF2-40B4-BE49-F238E27FC236}">
                  <a16:creationId xmlns:a16="http://schemas.microsoft.com/office/drawing/2014/main" id="{B49E9A29-BCE0-4B96-9CF6-34BB7E246E8B}"/>
                </a:ext>
              </a:extLst>
            </p:cNvPr>
            <p:cNvSpPr/>
            <p:nvPr/>
          </p:nvSpPr>
          <p:spPr>
            <a:xfrm>
              <a:off x="6216150" y="4212271"/>
              <a:ext cx="2911939" cy="173552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b="1" dirty="0">
                <a:solidFill>
                  <a:srgbClr val="339C8A"/>
                </a:solidFill>
                <a:latin typeface="Century Gothic" panose="020B0502020202020204" pitchFamily="34" charset="0"/>
              </a:endParaRPr>
            </a:p>
            <a:p>
              <a:endParaRPr lang="en-US" sz="13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225AF7-D591-4C09-86BF-D002D31CF2C7}"/>
                </a:ext>
              </a:extLst>
            </p:cNvPr>
            <p:cNvSpPr/>
            <p:nvPr/>
          </p:nvSpPr>
          <p:spPr>
            <a:xfrm>
              <a:off x="4083789" y="4037240"/>
              <a:ext cx="1651534" cy="329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pic>
          <p:nvPicPr>
            <p:cNvPr id="82" name="Image 81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93BEC4F3-92F6-43AC-91B8-03FACEF38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7607" y="3942742"/>
              <a:ext cx="1479816" cy="36173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F5B03E-C55A-4817-93BA-729E7F882071}"/>
                </a:ext>
              </a:extLst>
            </p:cNvPr>
            <p:cNvSpPr/>
            <p:nvPr/>
          </p:nvSpPr>
          <p:spPr>
            <a:xfrm>
              <a:off x="6736081" y="4005183"/>
              <a:ext cx="1337579" cy="36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pic>
          <p:nvPicPr>
            <p:cNvPr id="83" name="Image 82" descr="Une image contenant alimentation, dessin&#10;&#10;Description générée automatiquement">
              <a:extLst>
                <a:ext uri="{FF2B5EF4-FFF2-40B4-BE49-F238E27FC236}">
                  <a16:creationId xmlns:a16="http://schemas.microsoft.com/office/drawing/2014/main" id="{32BC1EFC-ACC8-4FB1-B740-0AE388826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4191"/>
            <a:stretch/>
          </p:blipFill>
          <p:spPr>
            <a:xfrm>
              <a:off x="6838777" y="3889503"/>
              <a:ext cx="1120543" cy="468210"/>
            </a:xfrm>
            <a:prstGeom prst="rect">
              <a:avLst/>
            </a:prstGeom>
          </p:spPr>
        </p:pic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E28A90F5-EB32-4DF1-B2ED-E7175AC81721}"/>
                </a:ext>
              </a:extLst>
            </p:cNvPr>
            <p:cNvSpPr/>
            <p:nvPr/>
          </p:nvSpPr>
          <p:spPr>
            <a:xfrm>
              <a:off x="1225522" y="4220009"/>
              <a:ext cx="2377440" cy="173552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b="1" dirty="0">
                <a:solidFill>
                  <a:srgbClr val="339C8A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7" name="Image 26" descr="Une image contenant dessin, alimentation&#10;&#10;Description générée automatiquement">
              <a:extLst>
                <a:ext uri="{FF2B5EF4-FFF2-40B4-BE49-F238E27FC236}">
                  <a16:creationId xmlns:a16="http://schemas.microsoft.com/office/drawing/2014/main" id="{B3536022-68EE-41DB-9C9C-E89C372E9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582" y="3932790"/>
              <a:ext cx="1389754" cy="584846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32942EC-52B5-4B35-BDE3-04B5F105A9EC}"/>
                </a:ext>
              </a:extLst>
            </p:cNvPr>
            <p:cNvSpPr/>
            <p:nvPr/>
          </p:nvSpPr>
          <p:spPr>
            <a:xfrm>
              <a:off x="528184" y="1954451"/>
              <a:ext cx="2377440" cy="173552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3" name="Rectangle : coins arrondis 62">
              <a:extLst>
                <a:ext uri="{FF2B5EF4-FFF2-40B4-BE49-F238E27FC236}">
                  <a16:creationId xmlns:a16="http://schemas.microsoft.com/office/drawing/2014/main" id="{3C6FFA76-04D7-4BD9-9925-8F380CC56EBA}"/>
                </a:ext>
              </a:extLst>
            </p:cNvPr>
            <p:cNvSpPr/>
            <p:nvPr/>
          </p:nvSpPr>
          <p:spPr>
            <a:xfrm>
              <a:off x="3034249" y="1963976"/>
              <a:ext cx="2452735" cy="173552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b="1" dirty="0">
                <a:solidFill>
                  <a:srgbClr val="339C8A"/>
                </a:solidFill>
                <a:latin typeface="Century Gothic" panose="020B0502020202020204" pitchFamily="34" charset="0"/>
              </a:endParaRPr>
            </a:p>
            <a:p>
              <a:endParaRPr lang="en-US" sz="13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C41EAD06-DB59-4AA8-9376-E0D1C61D73D2}"/>
                </a:ext>
              </a:extLst>
            </p:cNvPr>
            <p:cNvSpPr/>
            <p:nvPr/>
          </p:nvSpPr>
          <p:spPr>
            <a:xfrm>
              <a:off x="5620335" y="1966724"/>
              <a:ext cx="3838115" cy="1735527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00" b="1" dirty="0">
                <a:solidFill>
                  <a:srgbClr val="339C8A"/>
                </a:solidFill>
                <a:latin typeface="Century Gothic" panose="020B0502020202020204" pitchFamily="34" charset="0"/>
              </a:endParaRPr>
            </a:p>
            <a:p>
              <a:endParaRPr lang="en-US" sz="1300" b="1" dirty="0">
                <a:solidFill>
                  <a:srgbClr val="339C8A"/>
                </a:solidFill>
                <a:latin typeface="Century Gothic" panose="020B0502020202020204" pitchFamily="34" charset="0"/>
              </a:endParaRPr>
            </a:p>
            <a:p>
              <a:endParaRPr lang="en-US" sz="1300" dirty="0">
                <a:solidFill>
                  <a:srgbClr val="40404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8E3C88-246C-4A9E-BE99-D89203FC8EA7}"/>
                </a:ext>
              </a:extLst>
            </p:cNvPr>
            <p:cNvSpPr/>
            <p:nvPr/>
          </p:nvSpPr>
          <p:spPr>
            <a:xfrm>
              <a:off x="1080089" y="1715193"/>
              <a:ext cx="1273629" cy="464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6799EF6-DF42-44CA-9355-B9B53F27F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1657" y="1684171"/>
              <a:ext cx="1136284" cy="441816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C12F9F6-ECCD-42FE-8C27-82F1B7F13F87}"/>
                </a:ext>
              </a:extLst>
            </p:cNvPr>
            <p:cNvSpPr txBox="1"/>
            <p:nvPr/>
          </p:nvSpPr>
          <p:spPr>
            <a:xfrm>
              <a:off x="597138" y="2374232"/>
              <a:ext cx="23760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EA191A"/>
                  </a:solidFill>
                  <a:latin typeface="Century Gothic" panose="020B0502020202020204" pitchFamily="34" charset="0"/>
                </a:rPr>
                <a:t>Adéquat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, c’est LA marque qui se démarque sur le marché de l’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intérim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et du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recrutement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avec +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320 agences 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partout France.</a:t>
              </a:r>
              <a:endParaRPr lang="fr-FR" sz="1200" dirty="0">
                <a:solidFill>
                  <a:srgbClr val="43596A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09EAA5-2B27-4E3F-AB00-1FD467ADBD4E}"/>
                </a:ext>
              </a:extLst>
            </p:cNvPr>
            <p:cNvSpPr/>
            <p:nvPr/>
          </p:nvSpPr>
          <p:spPr>
            <a:xfrm>
              <a:off x="3417209" y="1729702"/>
              <a:ext cx="1434136" cy="464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5126A3C-7A42-466A-AAE2-119C8CA5D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7122" y="1853587"/>
              <a:ext cx="1185786" cy="270102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78ED6A9-C3E1-435B-9FBB-894F10D15AB9}"/>
                </a:ext>
              </a:extLst>
            </p:cNvPr>
            <p:cNvSpPr txBox="1"/>
            <p:nvPr/>
          </p:nvSpPr>
          <p:spPr>
            <a:xfrm>
              <a:off x="3104690" y="2320360"/>
              <a:ext cx="23822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err="1">
                  <a:solidFill>
                    <a:srgbClr val="00A1B2"/>
                  </a:solidFill>
                  <a:latin typeface="Century Gothic" panose="020B0502020202020204" pitchFamily="34" charset="0"/>
                </a:rPr>
                <a:t>Adsearch</a:t>
              </a:r>
              <a:r>
                <a:rPr lang="fr-FR" sz="12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 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est une marque de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conseil en recrutement 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multi-spécialisée. Chaque année, </a:t>
              </a:r>
              <a:r>
                <a:rPr lang="fr-FR" sz="1200" dirty="0" err="1">
                  <a:solidFill>
                    <a:srgbClr val="43596A"/>
                  </a:solidFill>
                  <a:latin typeface="Century Gothic" panose="020B0502020202020204" pitchFamily="34" charset="0"/>
                </a:rPr>
                <a:t>Adsearch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accompagne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plusieurs centaines de cadres 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vers l’emploi chez nos clients.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31309795-EC74-473F-8968-D190093FADB8}"/>
                </a:ext>
              </a:extLst>
            </p:cNvPr>
            <p:cNvSpPr txBox="1"/>
            <p:nvPr/>
          </p:nvSpPr>
          <p:spPr>
            <a:xfrm>
              <a:off x="5696891" y="2319448"/>
              <a:ext cx="3761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B</a:t>
              </a:r>
              <a:r>
                <a:rPr lang="fr-FR" sz="1200" dirty="0" err="1">
                  <a:solidFill>
                    <a:srgbClr val="43596A"/>
                  </a:solidFill>
                  <a:latin typeface="Century Gothic" panose="020B0502020202020204" pitchFamily="34" charset="0"/>
                </a:rPr>
                <a:t>asée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à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Montréal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,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  <a:ea typeface="Gist Light" panose="02060304020200000003" pitchFamily="18" charset="0"/>
                </a:rPr>
                <a:t> </a:t>
              </a:r>
              <a:r>
                <a:rPr lang="fr-FR" sz="1200" b="1" dirty="0">
                  <a:solidFill>
                    <a:srgbClr val="00A2DE"/>
                  </a:solidFill>
                  <a:latin typeface="Century Gothic" panose="020B0502020202020204" pitchFamily="34" charset="0"/>
                </a:rPr>
                <a:t>TOTEM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est une agence spécialisée en recrutement et placement de personnel. En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2021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, TOTEM reprend la marque </a:t>
              </a:r>
              <a:r>
                <a:rPr lang="fr-FR" sz="12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Bray Larouche &amp; Associés</a:t>
              </a:r>
              <a:r>
                <a:rPr lang="fr-FR" sz="12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, agence de placement spécialisée dans le recrutement de personnel administratif.</a:t>
              </a:r>
              <a:endParaRPr lang="fr-FR" sz="1200" dirty="0">
                <a:solidFill>
                  <a:srgbClr val="43596A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A1932F2-F7C6-49B2-B809-5C1AF60EA9F3}"/>
                </a:ext>
              </a:extLst>
            </p:cNvPr>
            <p:cNvSpPr txBox="1"/>
            <p:nvPr/>
          </p:nvSpPr>
          <p:spPr>
            <a:xfrm>
              <a:off x="1348078" y="4558613"/>
              <a:ext cx="224359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dirty="0">
                  <a:solidFill>
                    <a:srgbClr val="005983"/>
                  </a:solidFill>
                  <a:latin typeface="Century Gothic" panose="020B0502020202020204" pitchFamily="34" charset="0"/>
                </a:rPr>
                <a:t>Sigmar 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et ses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150 consultants spécialisés 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est devenu l'un des plus grands cabinets de conseil en recrutement d'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Irlande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.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6992021-338B-4D46-BAC3-167F99AE97B1}"/>
                </a:ext>
              </a:extLst>
            </p:cNvPr>
            <p:cNvSpPr txBox="1"/>
            <p:nvPr/>
          </p:nvSpPr>
          <p:spPr>
            <a:xfrm>
              <a:off x="3819610" y="4625704"/>
              <a:ext cx="2263692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Implantée au Pays-Bas, </a:t>
              </a:r>
              <a:r>
                <a:rPr lang="fr-FR" sz="1300" b="1" dirty="0">
                  <a:solidFill>
                    <a:srgbClr val="00B1AD"/>
                  </a:solidFill>
                  <a:latin typeface="Century Gothic" panose="020B0502020202020204" pitchFamily="34" charset="0"/>
                </a:rPr>
                <a:t>CONNECT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est spécialisée dans le recrutement de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personnel technique et d'employés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D630673-B38F-43CE-91FC-44C36F69A779}"/>
                </a:ext>
              </a:extLst>
            </p:cNvPr>
            <p:cNvSpPr txBox="1"/>
            <p:nvPr/>
          </p:nvSpPr>
          <p:spPr>
            <a:xfrm>
              <a:off x="6317664" y="4574003"/>
              <a:ext cx="2810426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Basée en Belgique, </a:t>
              </a:r>
              <a:r>
                <a:rPr lang="fr-FR" sz="1300" b="1" dirty="0" err="1">
                  <a:solidFill>
                    <a:srgbClr val="DA0000"/>
                  </a:solidFill>
                  <a:latin typeface="Century Gothic" panose="020B0502020202020204" pitchFamily="34" charset="0"/>
                </a:rPr>
                <a:t>Skillflex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est une agence pour l’emploi et le recrutement spécialisée dans la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logistique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, l’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administration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, le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marketing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 et les </a:t>
              </a:r>
              <a:r>
                <a:rPr lang="fr-FR" sz="1300" b="1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RH</a:t>
              </a:r>
              <a:r>
                <a:rPr lang="fr-FR" sz="1300" dirty="0">
                  <a:solidFill>
                    <a:srgbClr val="43596A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EB1C84D-FAD6-4737-B0EC-A91809C0A916}"/>
                </a:ext>
              </a:extLst>
            </p:cNvPr>
            <p:cNvSpPr/>
            <p:nvPr/>
          </p:nvSpPr>
          <p:spPr>
            <a:xfrm>
              <a:off x="6226533" y="1622210"/>
              <a:ext cx="2527809" cy="570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/>
            </a:p>
          </p:txBody>
        </p:sp>
        <p:pic>
          <p:nvPicPr>
            <p:cNvPr id="67" name="Image 66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84B537ED-7C18-4542-B3B6-9F252793B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1758" y="1670287"/>
              <a:ext cx="1043220" cy="522603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777CD1A-FEA6-443E-9B18-EBCE6360B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364" y="1696691"/>
              <a:ext cx="927323" cy="496199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9E179A7-CA21-48E4-B649-55355751E88D}"/>
                </a:ext>
              </a:extLst>
            </p:cNvPr>
            <p:cNvSpPr txBox="1"/>
            <p:nvPr/>
          </p:nvSpPr>
          <p:spPr>
            <a:xfrm>
              <a:off x="7482421" y="1804816"/>
              <a:ext cx="190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A81D4C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1F3B1AE-9FA8-E765-323C-6DD7775BACEF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7474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396900"/>
            <a:ext cx="990237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75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Une expertise </a:t>
            </a:r>
            <a:r>
              <a:rPr lang="en-US" sz="4875" b="1" dirty="0" err="1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globale</a:t>
            </a:r>
            <a:endParaRPr lang="en-US" sz="4875" b="1" dirty="0">
              <a:solidFill>
                <a:srgbClr val="E4231C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749604" y="1361647"/>
            <a:ext cx="6481814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3C4864C-3FA4-497C-B609-CEBC71CD2217}"/>
              </a:ext>
            </a:extLst>
          </p:cNvPr>
          <p:cNvSpPr/>
          <p:nvPr/>
        </p:nvSpPr>
        <p:spPr>
          <a:xfrm>
            <a:off x="505108" y="2817260"/>
            <a:ext cx="8984654" cy="3231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C4095FB-73BD-42E9-B5E3-1EC61E4EE10F}"/>
              </a:ext>
            </a:extLst>
          </p:cNvPr>
          <p:cNvSpPr/>
          <p:nvPr/>
        </p:nvSpPr>
        <p:spPr>
          <a:xfrm>
            <a:off x="7777620" y="2035322"/>
            <a:ext cx="1811665" cy="3572084"/>
          </a:xfrm>
          <a:prstGeom prst="rect">
            <a:avLst/>
          </a:prstGeom>
          <a:solidFill>
            <a:schemeClr val="bg1"/>
          </a:solidFill>
          <a:ln>
            <a:solidFill>
              <a:srgbClr val="43596A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64" name="Flowchart: Manual Input 82">
            <a:extLst>
              <a:ext uri="{FF2B5EF4-FFF2-40B4-BE49-F238E27FC236}">
                <a16:creationId xmlns:a16="http://schemas.microsoft.com/office/drawing/2014/main" id="{923C8615-DC7B-41E3-B3A6-E896894F0E60}"/>
              </a:ext>
            </a:extLst>
          </p:cNvPr>
          <p:cNvSpPr/>
          <p:nvPr/>
        </p:nvSpPr>
        <p:spPr>
          <a:xfrm flipV="1">
            <a:off x="7765889" y="2022746"/>
            <a:ext cx="1833329" cy="1057704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65" name="TextBox 83">
            <a:extLst>
              <a:ext uri="{FF2B5EF4-FFF2-40B4-BE49-F238E27FC236}">
                <a16:creationId xmlns:a16="http://schemas.microsoft.com/office/drawing/2014/main" id="{C557AA28-A568-4041-96FA-01E2337DB6E4}"/>
              </a:ext>
            </a:extLst>
          </p:cNvPr>
          <p:cNvSpPr txBox="1"/>
          <p:nvPr/>
        </p:nvSpPr>
        <p:spPr>
          <a:xfrm>
            <a:off x="7777618" y="2266292"/>
            <a:ext cx="1811665" cy="3924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Formations</a:t>
            </a:r>
            <a:endParaRPr lang="en-US" sz="1463" dirty="0">
              <a:solidFill>
                <a:srgbClr val="43596A"/>
              </a:solidFill>
              <a:latin typeface="Gist Light" panose="02060304020200000003" pitchFamily="18" charset="0"/>
              <a:ea typeface="Gist Light" panose="02060304020200000003" pitchFamily="18" charset="0"/>
            </a:endParaRPr>
          </a:p>
        </p:txBody>
      </p:sp>
      <p:sp>
        <p:nvSpPr>
          <p:cNvPr id="79" name="TextBox 97">
            <a:extLst>
              <a:ext uri="{FF2B5EF4-FFF2-40B4-BE49-F238E27FC236}">
                <a16:creationId xmlns:a16="http://schemas.microsoft.com/office/drawing/2014/main" id="{1967782C-8A52-4005-B30B-FA2686891759}"/>
              </a:ext>
            </a:extLst>
          </p:cNvPr>
          <p:cNvSpPr txBox="1"/>
          <p:nvPr/>
        </p:nvSpPr>
        <p:spPr>
          <a:xfrm>
            <a:off x="7777047" y="3089585"/>
            <a:ext cx="1812306" cy="169277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Accompagnement </a:t>
            </a:r>
            <a:r>
              <a:rPr lang="fr-FR" sz="1300" b="1" dirty="0">
                <a:solidFill>
                  <a:srgbClr val="43596A"/>
                </a:solidFill>
                <a:latin typeface="Century Gothic" panose="020B0502020202020204" pitchFamily="34" charset="0"/>
              </a:rPr>
              <a:t>sur l’optimisation des politiques de formation 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dans le but de mettre en poste des personnels en intérim ou en CDI.</a:t>
            </a:r>
          </a:p>
        </p:txBody>
      </p:sp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016B5FFF-AB04-4EE6-BA5F-37DF04C8BC95}"/>
              </a:ext>
            </a:extLst>
          </p:cNvPr>
          <p:cNvSpPr/>
          <p:nvPr/>
        </p:nvSpPr>
        <p:spPr>
          <a:xfrm rot="5400000">
            <a:off x="7773277" y="2031990"/>
            <a:ext cx="293999" cy="293999"/>
          </a:xfrm>
          <a:prstGeom prst="rtTriangle">
            <a:avLst/>
          </a:prstGeom>
          <a:solidFill>
            <a:srgbClr val="E4231C"/>
          </a:solidFill>
          <a:ln>
            <a:solidFill>
              <a:srgbClr val="E423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7460FA4-C5D6-434F-B84F-1D4D06A50530}"/>
              </a:ext>
            </a:extLst>
          </p:cNvPr>
          <p:cNvSpPr/>
          <p:nvPr/>
        </p:nvSpPr>
        <p:spPr>
          <a:xfrm>
            <a:off x="5909233" y="2032565"/>
            <a:ext cx="1811665" cy="3579705"/>
          </a:xfrm>
          <a:prstGeom prst="rect">
            <a:avLst/>
          </a:prstGeom>
          <a:solidFill>
            <a:schemeClr val="bg1"/>
          </a:solidFill>
          <a:ln>
            <a:solidFill>
              <a:srgbClr val="43596A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7" name="Flowchart: Manual Input 82">
            <a:extLst>
              <a:ext uri="{FF2B5EF4-FFF2-40B4-BE49-F238E27FC236}">
                <a16:creationId xmlns:a16="http://schemas.microsoft.com/office/drawing/2014/main" id="{4A67E979-EFBA-440A-BA3B-0C59D62EE6BC}"/>
              </a:ext>
            </a:extLst>
          </p:cNvPr>
          <p:cNvSpPr/>
          <p:nvPr/>
        </p:nvSpPr>
        <p:spPr>
          <a:xfrm flipV="1">
            <a:off x="5903458" y="2025692"/>
            <a:ext cx="1824582" cy="1080310"/>
          </a:xfrm>
          <a:prstGeom prst="flowChartManualInpu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8" name="TextBox 83">
            <a:extLst>
              <a:ext uri="{FF2B5EF4-FFF2-40B4-BE49-F238E27FC236}">
                <a16:creationId xmlns:a16="http://schemas.microsoft.com/office/drawing/2014/main" id="{313CF9FD-00B4-40BB-AD9E-10DCF274DA23}"/>
              </a:ext>
            </a:extLst>
          </p:cNvPr>
          <p:cNvSpPr txBox="1"/>
          <p:nvPr/>
        </p:nvSpPr>
        <p:spPr>
          <a:xfrm>
            <a:off x="5909232" y="2276363"/>
            <a:ext cx="1811665" cy="3924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Conseil RH</a:t>
            </a:r>
            <a:endParaRPr lang="en-US" sz="1463" dirty="0">
              <a:solidFill>
                <a:srgbClr val="43596A"/>
              </a:solidFill>
              <a:latin typeface="Gist Light" panose="02060304020200000003" pitchFamily="18" charset="0"/>
              <a:ea typeface="Gist Light" panose="02060304020200000003" pitchFamily="18" charset="0"/>
            </a:endParaRPr>
          </a:p>
        </p:txBody>
      </p:sp>
      <p:sp>
        <p:nvSpPr>
          <p:cNvPr id="199" name="TextBox 97">
            <a:extLst>
              <a:ext uri="{FF2B5EF4-FFF2-40B4-BE49-F238E27FC236}">
                <a16:creationId xmlns:a16="http://schemas.microsoft.com/office/drawing/2014/main" id="{15662517-B41D-4707-B583-34985186DCAF}"/>
              </a:ext>
            </a:extLst>
          </p:cNvPr>
          <p:cNvSpPr txBox="1"/>
          <p:nvPr/>
        </p:nvSpPr>
        <p:spPr>
          <a:xfrm>
            <a:off x="5908660" y="3100793"/>
            <a:ext cx="1812306" cy="2443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Intervention de </a:t>
            </a:r>
            <a:r>
              <a:rPr lang="fr-FR" sz="1300" b="1" dirty="0">
                <a:solidFill>
                  <a:srgbClr val="43596A"/>
                </a:solidFill>
                <a:latin typeface="Century Gothic" panose="020B0502020202020204" pitchFamily="34" charset="0"/>
              </a:rPr>
              <a:t>ressources RH expertes 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permettant d’</a:t>
            </a:r>
            <a:r>
              <a:rPr lang="fr-FR" sz="1300" b="1" dirty="0">
                <a:solidFill>
                  <a:srgbClr val="43596A"/>
                </a:solidFill>
                <a:latin typeface="Century Gothic" panose="020B0502020202020204" pitchFamily="34" charset="0"/>
              </a:rPr>
              <a:t>externaliser 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tout ou une partie de la fonction « </a:t>
            </a:r>
            <a:r>
              <a:rPr lang="fr-FR" sz="1300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staffing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 »  </a:t>
            </a:r>
            <a:r>
              <a:rPr lang="fr-FR" sz="1138" dirty="0">
                <a:solidFill>
                  <a:srgbClr val="43596A"/>
                </a:solidFill>
                <a:latin typeface="Century Gothic" panose="020B0502020202020204" pitchFamily="34" charset="0"/>
              </a:rPr>
              <a:t>(travail temporaire, recrutement, </a:t>
            </a:r>
            <a:r>
              <a:rPr lang="fr-FR" sz="1138" dirty="0" err="1">
                <a:solidFill>
                  <a:srgbClr val="43596A"/>
                </a:solidFill>
                <a:latin typeface="Century Gothic" panose="020B0502020202020204" pitchFamily="34" charset="0"/>
              </a:rPr>
              <a:t>sourcing</a:t>
            </a:r>
            <a:r>
              <a:rPr lang="fr-FR" sz="1138" dirty="0">
                <a:solidFill>
                  <a:srgbClr val="43596A"/>
                </a:solidFill>
                <a:latin typeface="Century Gothic" panose="020B0502020202020204" pitchFamily="34" charset="0"/>
              </a:rPr>
              <a:t>) 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dans un contexte multi ou mono-fournisseurs.</a:t>
            </a:r>
          </a:p>
        </p:txBody>
      </p:sp>
      <p:sp>
        <p:nvSpPr>
          <p:cNvPr id="31" name="Triangle rectangle 30">
            <a:extLst>
              <a:ext uri="{FF2B5EF4-FFF2-40B4-BE49-F238E27FC236}">
                <a16:creationId xmlns:a16="http://schemas.microsoft.com/office/drawing/2014/main" id="{943A8D8B-4F4A-4A1C-A7C3-5FB1641EA317}"/>
              </a:ext>
            </a:extLst>
          </p:cNvPr>
          <p:cNvSpPr/>
          <p:nvPr/>
        </p:nvSpPr>
        <p:spPr>
          <a:xfrm rot="5400000">
            <a:off x="5909165" y="2035121"/>
            <a:ext cx="293999" cy="293999"/>
          </a:xfrm>
          <a:prstGeom prst="rtTriangle">
            <a:avLst/>
          </a:prstGeom>
          <a:solidFill>
            <a:srgbClr val="0B3C55"/>
          </a:solidFill>
          <a:ln>
            <a:solidFill>
              <a:srgbClr val="0B3C5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3E7985E9-1D3A-4628-B695-055138480396}"/>
              </a:ext>
            </a:extLst>
          </p:cNvPr>
          <p:cNvSpPr/>
          <p:nvPr/>
        </p:nvSpPr>
        <p:spPr>
          <a:xfrm>
            <a:off x="4053876" y="2040185"/>
            <a:ext cx="1811665" cy="3572085"/>
          </a:xfrm>
          <a:prstGeom prst="rect">
            <a:avLst/>
          </a:prstGeom>
          <a:solidFill>
            <a:schemeClr val="bg1"/>
          </a:solidFill>
          <a:ln>
            <a:solidFill>
              <a:srgbClr val="43596A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3" name="Flowchart: Manual Input 82">
            <a:extLst>
              <a:ext uri="{FF2B5EF4-FFF2-40B4-BE49-F238E27FC236}">
                <a16:creationId xmlns:a16="http://schemas.microsoft.com/office/drawing/2014/main" id="{4869CC8B-EA00-44E7-BCD4-62C7EB78924C}"/>
              </a:ext>
            </a:extLst>
          </p:cNvPr>
          <p:cNvSpPr/>
          <p:nvPr/>
        </p:nvSpPr>
        <p:spPr>
          <a:xfrm flipV="1">
            <a:off x="4043585" y="2030372"/>
            <a:ext cx="1838062" cy="1083252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4" name="TextBox 83">
            <a:extLst>
              <a:ext uri="{FF2B5EF4-FFF2-40B4-BE49-F238E27FC236}">
                <a16:creationId xmlns:a16="http://schemas.microsoft.com/office/drawing/2014/main" id="{0332C0BC-3671-4260-B6B6-1DB43A86C82C}"/>
              </a:ext>
            </a:extLst>
          </p:cNvPr>
          <p:cNvSpPr txBox="1"/>
          <p:nvPr/>
        </p:nvSpPr>
        <p:spPr>
          <a:xfrm>
            <a:off x="4053875" y="2229590"/>
            <a:ext cx="1811665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Employabilité</a:t>
            </a:r>
            <a:r>
              <a:rPr lang="en-US" sz="160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 </a:t>
            </a:r>
            <a:r>
              <a:rPr lang="en-US" sz="140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CDI </a:t>
            </a:r>
            <a:r>
              <a:rPr lang="en-US" sz="1400" dirty="0" err="1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intérimaire</a:t>
            </a:r>
            <a:endParaRPr lang="en-US" sz="1600" dirty="0">
              <a:solidFill>
                <a:srgbClr val="43596A"/>
              </a:solidFill>
              <a:latin typeface="Gist Light" panose="02060304020200000003" pitchFamily="18" charset="0"/>
              <a:ea typeface="Gist Light" panose="02060304020200000003" pitchFamily="18" charset="0"/>
            </a:endParaRPr>
          </a:p>
        </p:txBody>
      </p:sp>
      <p:sp>
        <p:nvSpPr>
          <p:cNvPr id="195" name="TextBox 97">
            <a:extLst>
              <a:ext uri="{FF2B5EF4-FFF2-40B4-BE49-F238E27FC236}">
                <a16:creationId xmlns:a16="http://schemas.microsoft.com/office/drawing/2014/main" id="{E765E68B-FAC0-465A-B190-F179F5C7154B}"/>
              </a:ext>
            </a:extLst>
          </p:cNvPr>
          <p:cNvSpPr txBox="1"/>
          <p:nvPr/>
        </p:nvSpPr>
        <p:spPr>
          <a:xfrm>
            <a:off x="4053303" y="3091797"/>
            <a:ext cx="1812306" cy="24078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19" dirty="0">
                <a:solidFill>
                  <a:srgbClr val="43596A"/>
                </a:solidFill>
                <a:latin typeface="Century Gothic" panose="020B0502020202020204" pitchFamily="34" charset="0"/>
              </a:rPr>
              <a:t>Accompagnement des entreprises dans la gestion de personnels en CDI intérimaire (contrat à </a:t>
            </a:r>
            <a:r>
              <a:rPr lang="fr-FR" sz="1219" b="1" dirty="0">
                <a:solidFill>
                  <a:srgbClr val="43596A"/>
                </a:solidFill>
                <a:latin typeface="Century Gothic" panose="020B0502020202020204" pitchFamily="34" charset="0"/>
              </a:rPr>
              <a:t>durée indéterminée </a:t>
            </a:r>
            <a:r>
              <a:rPr lang="fr-FR" sz="1219" dirty="0">
                <a:solidFill>
                  <a:srgbClr val="43596A"/>
                </a:solidFill>
                <a:latin typeface="Century Gothic" panose="020B0502020202020204" pitchFamily="34" charset="0"/>
              </a:rPr>
              <a:t>signé entre l’agence d’intérim et le salarié).</a:t>
            </a:r>
          </a:p>
          <a:p>
            <a:pPr algn="ctr">
              <a:spcBef>
                <a:spcPts val="488"/>
              </a:spcBef>
            </a:pPr>
            <a:r>
              <a:rPr lang="fr-FR" sz="1219" dirty="0">
                <a:solidFill>
                  <a:srgbClr val="43596A"/>
                </a:solidFill>
                <a:latin typeface="Century Gothic" panose="020B0502020202020204" pitchFamily="34" charset="0"/>
              </a:rPr>
              <a:t>Création d’un</a:t>
            </a:r>
            <a:r>
              <a:rPr lang="fr-FR" sz="1219" b="1" dirty="0">
                <a:solidFill>
                  <a:srgbClr val="43596A"/>
                </a:solidFill>
                <a:latin typeface="Century Gothic" panose="020B0502020202020204" pitchFamily="34" charset="0"/>
              </a:rPr>
              <a:t> service dédié</a:t>
            </a:r>
            <a:r>
              <a:rPr lang="fr-FR" sz="1219" dirty="0">
                <a:solidFill>
                  <a:srgbClr val="43596A"/>
                </a:solidFill>
                <a:latin typeface="Century Gothic" panose="020B0502020202020204" pitchFamily="34" charset="0"/>
              </a:rPr>
              <a:t> </a:t>
            </a:r>
            <a:r>
              <a:rPr lang="fr-FR" sz="1219" b="1" dirty="0">
                <a:solidFill>
                  <a:srgbClr val="43596A"/>
                </a:solidFill>
                <a:latin typeface="Century Gothic" panose="020B0502020202020204" pitchFamily="34" charset="0"/>
              </a:rPr>
              <a:t>au CDII </a:t>
            </a:r>
            <a:r>
              <a:rPr lang="fr-FR" sz="1219" dirty="0">
                <a:solidFill>
                  <a:srgbClr val="43596A"/>
                </a:solidFill>
                <a:latin typeface="Century Gothic" panose="020B0502020202020204" pitchFamily="34" charset="0"/>
              </a:rPr>
              <a:t>au sein du Groupe Adéquat.</a:t>
            </a:r>
          </a:p>
        </p:txBody>
      </p:sp>
      <p:sp>
        <p:nvSpPr>
          <p:cNvPr id="30" name="Triangle rectangle 29">
            <a:extLst>
              <a:ext uri="{FF2B5EF4-FFF2-40B4-BE49-F238E27FC236}">
                <a16:creationId xmlns:a16="http://schemas.microsoft.com/office/drawing/2014/main" id="{195BD1E2-B653-412C-B2AB-C6C605ED9F6C}"/>
              </a:ext>
            </a:extLst>
          </p:cNvPr>
          <p:cNvSpPr/>
          <p:nvPr/>
        </p:nvSpPr>
        <p:spPr>
          <a:xfrm rot="5400000">
            <a:off x="4053339" y="2040463"/>
            <a:ext cx="293999" cy="294073"/>
          </a:xfrm>
          <a:prstGeom prst="rtTriangle">
            <a:avLst/>
          </a:prstGeom>
          <a:solidFill>
            <a:srgbClr val="6ECFD0"/>
          </a:solidFill>
          <a:ln>
            <a:solidFill>
              <a:srgbClr val="6ECFD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4A57F54C-5A10-4C4F-A32E-423968EA79D4}"/>
              </a:ext>
            </a:extLst>
          </p:cNvPr>
          <p:cNvSpPr/>
          <p:nvPr/>
        </p:nvSpPr>
        <p:spPr>
          <a:xfrm>
            <a:off x="2186862" y="2024028"/>
            <a:ext cx="1811665" cy="3588243"/>
          </a:xfrm>
          <a:prstGeom prst="rect">
            <a:avLst/>
          </a:prstGeom>
          <a:solidFill>
            <a:schemeClr val="bg1"/>
          </a:solidFill>
          <a:ln>
            <a:solidFill>
              <a:srgbClr val="43596A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18" name="Flowchart: Manual Input 82">
            <a:extLst>
              <a:ext uri="{FF2B5EF4-FFF2-40B4-BE49-F238E27FC236}">
                <a16:creationId xmlns:a16="http://schemas.microsoft.com/office/drawing/2014/main" id="{B234399C-A317-43B6-9230-2ACEC6F83B53}"/>
              </a:ext>
            </a:extLst>
          </p:cNvPr>
          <p:cNvSpPr/>
          <p:nvPr/>
        </p:nvSpPr>
        <p:spPr>
          <a:xfrm flipV="1">
            <a:off x="2177337" y="2011038"/>
            <a:ext cx="1837043" cy="1083251"/>
          </a:xfrm>
          <a:prstGeom prst="flowChartManualInpu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19" name="TextBox 83">
            <a:extLst>
              <a:ext uri="{FF2B5EF4-FFF2-40B4-BE49-F238E27FC236}">
                <a16:creationId xmlns:a16="http://schemas.microsoft.com/office/drawing/2014/main" id="{350B2B64-9628-438E-9C73-DB12D5562815}"/>
              </a:ext>
            </a:extLst>
          </p:cNvPr>
          <p:cNvSpPr txBox="1"/>
          <p:nvPr/>
        </p:nvSpPr>
        <p:spPr>
          <a:xfrm>
            <a:off x="2186860" y="2267825"/>
            <a:ext cx="1811665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Recrutement</a:t>
            </a:r>
            <a:endParaRPr lang="en-US" dirty="0">
              <a:solidFill>
                <a:srgbClr val="43596A"/>
              </a:solidFill>
              <a:latin typeface="Gist Light" panose="02060304020200000003" pitchFamily="18" charset="0"/>
              <a:ea typeface="Gist Light" panose="02060304020200000003" pitchFamily="18" charset="0"/>
            </a:endParaRPr>
          </a:p>
        </p:txBody>
      </p:sp>
      <p:sp>
        <p:nvSpPr>
          <p:cNvPr id="220" name="TextBox 97">
            <a:extLst>
              <a:ext uri="{FF2B5EF4-FFF2-40B4-BE49-F238E27FC236}">
                <a16:creationId xmlns:a16="http://schemas.microsoft.com/office/drawing/2014/main" id="{451DCBCB-584E-4E95-9C4F-086E8A682DA0}"/>
              </a:ext>
            </a:extLst>
          </p:cNvPr>
          <p:cNvSpPr txBox="1"/>
          <p:nvPr/>
        </p:nvSpPr>
        <p:spPr>
          <a:xfrm>
            <a:off x="2179751" y="3139267"/>
            <a:ext cx="1812306" cy="20928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Prestations </a:t>
            </a:r>
            <a:r>
              <a:rPr lang="fr-FR" sz="1300" b="1" dirty="0">
                <a:solidFill>
                  <a:srgbClr val="43596A"/>
                </a:solidFill>
                <a:latin typeface="Century Gothic" panose="020B0502020202020204" pitchFamily="34" charset="0"/>
              </a:rPr>
              <a:t>de recrutement 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: répondre aux besoins en compétences sur tous les types de profils (non cadres, cadres, cadres-dirigeants, freelance).</a:t>
            </a:r>
          </a:p>
        </p:txBody>
      </p:sp>
      <p:sp>
        <p:nvSpPr>
          <p:cNvPr id="32" name="Triangle rectangle 31">
            <a:extLst>
              <a:ext uri="{FF2B5EF4-FFF2-40B4-BE49-F238E27FC236}">
                <a16:creationId xmlns:a16="http://schemas.microsoft.com/office/drawing/2014/main" id="{795B0961-20A0-4FD9-A1E7-66AD255CFA41}"/>
              </a:ext>
            </a:extLst>
          </p:cNvPr>
          <p:cNvSpPr/>
          <p:nvPr/>
        </p:nvSpPr>
        <p:spPr>
          <a:xfrm rot="5400000">
            <a:off x="2186539" y="2017865"/>
            <a:ext cx="296939" cy="293999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D1D648F-07DA-4286-A55F-00DDE6EBFB62}"/>
              </a:ext>
            </a:extLst>
          </p:cNvPr>
          <p:cNvSpPr/>
          <p:nvPr/>
        </p:nvSpPr>
        <p:spPr>
          <a:xfrm>
            <a:off x="310531" y="2031309"/>
            <a:ext cx="1811665" cy="3580963"/>
          </a:xfrm>
          <a:prstGeom prst="rect">
            <a:avLst/>
          </a:prstGeom>
          <a:solidFill>
            <a:schemeClr val="bg1"/>
          </a:solidFill>
          <a:ln>
            <a:solidFill>
              <a:srgbClr val="43596A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89" name="Flowchart: Manual Input 82">
            <a:extLst>
              <a:ext uri="{FF2B5EF4-FFF2-40B4-BE49-F238E27FC236}">
                <a16:creationId xmlns:a16="http://schemas.microsoft.com/office/drawing/2014/main" id="{6857445E-EF16-4766-A152-E7DCE4B97277}"/>
              </a:ext>
            </a:extLst>
          </p:cNvPr>
          <p:cNvSpPr/>
          <p:nvPr/>
        </p:nvSpPr>
        <p:spPr>
          <a:xfrm flipV="1">
            <a:off x="306782" y="2022744"/>
            <a:ext cx="1827436" cy="1075651"/>
          </a:xfrm>
          <a:prstGeom prst="flowChartManualInpu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0" name="TextBox 83">
            <a:extLst>
              <a:ext uri="{FF2B5EF4-FFF2-40B4-BE49-F238E27FC236}">
                <a16:creationId xmlns:a16="http://schemas.microsoft.com/office/drawing/2014/main" id="{ECD31838-F2A5-40CB-9F14-4CB80D16881F}"/>
              </a:ext>
            </a:extLst>
          </p:cNvPr>
          <p:cNvSpPr txBox="1"/>
          <p:nvPr/>
        </p:nvSpPr>
        <p:spPr>
          <a:xfrm>
            <a:off x="310529" y="2135802"/>
            <a:ext cx="1811665" cy="6924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950" dirty="0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Travail </a:t>
            </a:r>
            <a:r>
              <a:rPr lang="en-US" sz="1950" dirty="0" err="1">
                <a:solidFill>
                  <a:srgbClr val="43596A"/>
                </a:solidFill>
                <a:latin typeface="Gist Light" panose="02060304020200000003" pitchFamily="18" charset="0"/>
                <a:ea typeface="Gist Light" panose="02060304020200000003" pitchFamily="18" charset="0"/>
              </a:rPr>
              <a:t>temporaire</a:t>
            </a:r>
            <a:endParaRPr lang="en-US" sz="1463" dirty="0">
              <a:solidFill>
                <a:srgbClr val="43596A"/>
              </a:solidFill>
              <a:latin typeface="Gist Light" panose="02060304020200000003" pitchFamily="18" charset="0"/>
              <a:ea typeface="Gist Light" panose="02060304020200000003" pitchFamily="18" charset="0"/>
            </a:endParaRPr>
          </a:p>
        </p:txBody>
      </p:sp>
      <p:sp>
        <p:nvSpPr>
          <p:cNvPr id="191" name="TextBox 97">
            <a:extLst>
              <a:ext uri="{FF2B5EF4-FFF2-40B4-BE49-F238E27FC236}">
                <a16:creationId xmlns:a16="http://schemas.microsoft.com/office/drawing/2014/main" id="{8B503CDE-B40D-4F04-8863-8865B232A4DC}"/>
              </a:ext>
            </a:extLst>
          </p:cNvPr>
          <p:cNvSpPr txBox="1"/>
          <p:nvPr/>
        </p:nvSpPr>
        <p:spPr>
          <a:xfrm>
            <a:off x="309957" y="3098399"/>
            <a:ext cx="1812306" cy="20928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Prestations de </a:t>
            </a:r>
            <a:r>
              <a:rPr lang="fr-FR" sz="1300" b="1" dirty="0">
                <a:solidFill>
                  <a:srgbClr val="43596A"/>
                </a:solidFill>
                <a:latin typeface="Century Gothic" panose="020B0502020202020204" pitchFamily="34" charset="0"/>
              </a:rPr>
              <a:t>travail temporaire (intérim) </a:t>
            </a:r>
            <a:r>
              <a:rPr lang="fr-FR" sz="1300" dirty="0">
                <a:solidFill>
                  <a:srgbClr val="43596A"/>
                </a:solidFill>
                <a:latin typeface="Century Gothic" panose="020B0502020202020204" pitchFamily="34" charset="0"/>
              </a:rPr>
              <a:t>: pilotage des personnels intérimaires en délégation ou en gestion pour le compte de clients finaux mono ou multi-services.</a:t>
            </a:r>
          </a:p>
        </p:txBody>
      </p:sp>
      <p:sp>
        <p:nvSpPr>
          <p:cNvPr id="29" name="Triangle rectangle 28">
            <a:extLst>
              <a:ext uri="{FF2B5EF4-FFF2-40B4-BE49-F238E27FC236}">
                <a16:creationId xmlns:a16="http://schemas.microsoft.com/office/drawing/2014/main" id="{F3438153-FA3D-405D-BC2E-E1DE473B1772}"/>
              </a:ext>
            </a:extLst>
          </p:cNvPr>
          <p:cNvSpPr/>
          <p:nvPr/>
        </p:nvSpPr>
        <p:spPr>
          <a:xfrm rot="5400000">
            <a:off x="312467" y="2030372"/>
            <a:ext cx="293999" cy="293999"/>
          </a:xfrm>
          <a:prstGeom prst="rtTriangle">
            <a:avLst/>
          </a:prstGeom>
          <a:solidFill>
            <a:srgbClr val="E4231C"/>
          </a:solidFill>
          <a:ln>
            <a:solidFill>
              <a:srgbClr val="E423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AD9F56-55EC-4D28-9AD5-58C14FB4E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CDC4B5-AA1B-2574-F99F-7FCC47A3D333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849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89696D-9E0A-433A-8775-95438F22B284}"/>
              </a:ext>
            </a:extLst>
          </p:cNvPr>
          <p:cNvSpPr/>
          <p:nvPr/>
        </p:nvSpPr>
        <p:spPr>
          <a:xfrm>
            <a:off x="648501" y="3412062"/>
            <a:ext cx="4926391" cy="2377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1" name="TextBox 10"/>
          <p:cNvSpPr txBox="1"/>
          <p:nvPr/>
        </p:nvSpPr>
        <p:spPr>
          <a:xfrm>
            <a:off x="0" y="392905"/>
            <a:ext cx="9902379" cy="76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8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Dans </a:t>
            </a:r>
            <a:r>
              <a:rPr lang="en-US" sz="4388" b="1" dirty="0" err="1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tous</a:t>
            </a:r>
            <a:r>
              <a:rPr lang="en-US" sz="4388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les </a:t>
            </a:r>
            <a:r>
              <a:rPr lang="en-US" sz="4388" b="1" dirty="0" err="1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secteurs</a:t>
            </a:r>
            <a:r>
              <a:rPr lang="en-US" sz="4388" b="1" dirty="0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 </a:t>
            </a:r>
            <a:r>
              <a:rPr lang="en-US" sz="4388" b="1" dirty="0" err="1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d’activité</a:t>
            </a:r>
            <a:endParaRPr lang="en-US" sz="4388" b="1" dirty="0">
              <a:solidFill>
                <a:srgbClr val="E4231C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749604" y="1357652"/>
            <a:ext cx="6481814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9CDB79-B0AB-44CE-8B93-ED2EA9E4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A19DCF1-CA7F-460C-AD11-19E6CD1291DF}"/>
              </a:ext>
            </a:extLst>
          </p:cNvPr>
          <p:cNvGrpSpPr/>
          <p:nvPr/>
        </p:nvGrpSpPr>
        <p:grpSpPr>
          <a:xfrm>
            <a:off x="1124157" y="1878527"/>
            <a:ext cx="7654064" cy="4254087"/>
            <a:chOff x="951136" y="1648590"/>
            <a:chExt cx="8826313" cy="4905617"/>
          </a:xfrm>
        </p:grpSpPr>
        <p:graphicFrame>
          <p:nvGraphicFramePr>
            <p:cNvPr id="10" name="Graphique 9">
              <a:extLst>
                <a:ext uri="{FF2B5EF4-FFF2-40B4-BE49-F238E27FC236}">
                  <a16:creationId xmlns:a16="http://schemas.microsoft.com/office/drawing/2014/main" id="{922A09FB-E365-41F1-BE36-A1D7FF6A5C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2245053"/>
                </p:ext>
              </p:extLst>
            </p:nvPr>
          </p:nvGraphicFramePr>
          <p:xfrm>
            <a:off x="1806595" y="1890595"/>
            <a:ext cx="6367832" cy="42452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3A30AE3-367B-4BEA-AB74-783C19CB4F05}"/>
                </a:ext>
              </a:extLst>
            </p:cNvPr>
            <p:cNvSpPr txBox="1"/>
            <p:nvPr/>
          </p:nvSpPr>
          <p:spPr>
            <a:xfrm>
              <a:off x="5190778" y="2422918"/>
              <a:ext cx="2144115" cy="64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50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  <a:t>Tertiaire</a:t>
              </a:r>
              <a:br>
                <a:rPr lang="fr-FR" sz="1950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</a:br>
              <a:r>
                <a:rPr lang="fr-FR" sz="1625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15%</a:t>
              </a:r>
              <a:endParaRPr lang="fr-FR" sz="195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F9DE859-2375-46CD-B7D4-0B6382C5B967}"/>
                </a:ext>
              </a:extLst>
            </p:cNvPr>
            <p:cNvSpPr txBox="1"/>
            <p:nvPr/>
          </p:nvSpPr>
          <p:spPr>
            <a:xfrm>
              <a:off x="5802602" y="3396330"/>
              <a:ext cx="2144115" cy="64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50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  <a:t>Industrie</a:t>
              </a:r>
              <a:br>
                <a:rPr lang="fr-FR" sz="1950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</a:br>
              <a:r>
                <a:rPr lang="fr-FR" sz="1625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25%</a:t>
              </a:r>
              <a:endParaRPr lang="fr-FR" sz="195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71C00A8-1EA1-4BC6-AB75-DAF4D9988F69}"/>
                </a:ext>
              </a:extLst>
            </p:cNvPr>
            <p:cNvSpPr txBox="1"/>
            <p:nvPr/>
          </p:nvSpPr>
          <p:spPr>
            <a:xfrm>
              <a:off x="2591243" y="2809676"/>
              <a:ext cx="2144115" cy="64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50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  <a:t>Logistique</a:t>
              </a:r>
            </a:p>
            <a:p>
              <a:pPr algn="ctr"/>
              <a:r>
                <a:rPr lang="fr-FR" sz="1625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35%</a:t>
              </a:r>
              <a:endParaRPr lang="fr-FR" sz="195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2453239-BDC9-4E51-92DF-89A01A1BAEA2}"/>
                </a:ext>
              </a:extLst>
            </p:cNvPr>
            <p:cNvSpPr txBox="1"/>
            <p:nvPr/>
          </p:nvSpPr>
          <p:spPr>
            <a:xfrm>
              <a:off x="3658487" y="4162915"/>
              <a:ext cx="2144115" cy="64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50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</a:rPr>
                <a:t>BTP</a:t>
              </a:r>
            </a:p>
            <a:p>
              <a:pPr algn="ctr"/>
              <a:r>
                <a:rPr lang="fr-FR" sz="1625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25%</a:t>
              </a:r>
              <a:endParaRPr lang="fr-FR" sz="195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796320BF-5B6E-4585-8B02-20F71B216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439713" flipH="1">
              <a:off x="6204236" y="1862991"/>
              <a:ext cx="567267" cy="58691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CB84294-0773-4BDA-8B65-81DF13F02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0471" y="2105993"/>
              <a:ext cx="418871" cy="420268"/>
            </a:xfrm>
            <a:prstGeom prst="rect">
              <a:avLst/>
            </a:prstGeom>
          </p:spPr>
        </p:pic>
        <p:pic>
          <p:nvPicPr>
            <p:cNvPr id="8" name="Image 7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F54CC7F4-3FF7-4FE4-A7BF-D3175133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626" y="1656623"/>
              <a:ext cx="835335" cy="27413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7E475E4-240A-46E0-B8A3-BF320D73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0122" y="1773085"/>
              <a:ext cx="666061" cy="350463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99221F4-9E64-4847-92B9-161F5A5E8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160287" flipH="1" flipV="1">
              <a:off x="7835541" y="3742415"/>
              <a:ext cx="580852" cy="600968"/>
            </a:xfrm>
            <a:prstGeom prst="rect">
              <a:avLst/>
            </a:prstGeom>
          </p:spPr>
        </p:pic>
        <p:pic>
          <p:nvPicPr>
            <p:cNvPr id="14" name="Image 13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9978ED1E-C1F3-430B-BF24-75C6F366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2216" y="4514117"/>
              <a:ext cx="855233" cy="144105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E801C43-2F69-48FD-8BD4-B741E735E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012" y="4451753"/>
              <a:ext cx="730218" cy="41293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336B269-77D4-48E1-9220-85704031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8980" y="4796286"/>
              <a:ext cx="1134613" cy="312905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3EE8A9A0-CAE3-44CF-9E35-385FE0974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0420" y="3828331"/>
              <a:ext cx="377778" cy="548408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842254E-4CE7-4624-8058-9CEB628A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3658487" y="5524605"/>
              <a:ext cx="663256" cy="686226"/>
            </a:xfrm>
            <a:prstGeom prst="rect">
              <a:avLst/>
            </a:prstGeom>
          </p:spPr>
        </p:pic>
        <p:pic>
          <p:nvPicPr>
            <p:cNvPr id="38" name="Image 3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BE77D14-6C2D-460F-A85B-6290DD36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9425" y="6185370"/>
              <a:ext cx="368837" cy="368837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DB6E8DC-8894-4E3B-8EF4-BA558EF4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6915" y="5675472"/>
              <a:ext cx="781607" cy="401184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E3D6BB0-4BC1-4414-9191-E7EF2617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9880" y="6207416"/>
              <a:ext cx="1041926" cy="344704"/>
            </a:xfrm>
            <a:prstGeom prst="rect">
              <a:avLst/>
            </a:prstGeom>
          </p:spPr>
        </p:pic>
        <p:pic>
          <p:nvPicPr>
            <p:cNvPr id="45" name="Image 44" descr="Une image contenant texte, horloge&#10;&#10;Description générée automatiquement">
              <a:extLst>
                <a:ext uri="{FF2B5EF4-FFF2-40B4-BE49-F238E27FC236}">
                  <a16:creationId xmlns:a16="http://schemas.microsoft.com/office/drawing/2014/main" id="{7E714A50-1515-41AF-9B8A-A32108B06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6208" y="5783159"/>
              <a:ext cx="1055270" cy="293497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7417F495-B417-4413-9816-B65534B94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682861">
              <a:off x="2826031" y="1950330"/>
              <a:ext cx="663256" cy="686226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316E8DD8-989C-44E5-9D75-300CB68B0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521" y="2286993"/>
              <a:ext cx="767889" cy="346318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C8BBBA7A-C2E6-4595-AFAF-109F3DDDD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8795" y="1690876"/>
              <a:ext cx="535098" cy="535098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978B59DA-41FF-4E47-88DB-14E1A3BA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00" y="1648590"/>
              <a:ext cx="906959" cy="473885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3748D4BE-BBB3-478B-9A5E-6D15555C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136" y="2247436"/>
              <a:ext cx="852190" cy="479357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0D645EE4-77E3-30E0-025F-0646E6ED8E3C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891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0B0-70EC-436B-BB5E-107BEB503B5C}"/>
              </a:ext>
            </a:extLst>
          </p:cNvPr>
          <p:cNvSpPr/>
          <p:nvPr/>
        </p:nvSpPr>
        <p:spPr>
          <a:xfrm>
            <a:off x="81427" y="1773312"/>
            <a:ext cx="3806428" cy="497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16" name="Image 15" descr="Une image contenant personne, intérieur, debout&#10;&#10;Description générée automatiquement">
            <a:extLst>
              <a:ext uri="{FF2B5EF4-FFF2-40B4-BE49-F238E27FC236}">
                <a16:creationId xmlns:a16="http://schemas.microsoft.com/office/drawing/2014/main" id="{B3F11D54-0242-4BC1-BDBF-85AA15630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"/>
          <a:stretch/>
        </p:blipFill>
        <p:spPr>
          <a:xfrm>
            <a:off x="313450" y="2931968"/>
            <a:ext cx="3560896" cy="35780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E597B3-9992-477E-81F1-B68CFE6EB08F}"/>
              </a:ext>
            </a:extLst>
          </p:cNvPr>
          <p:cNvSpPr/>
          <p:nvPr/>
        </p:nvSpPr>
        <p:spPr>
          <a:xfrm>
            <a:off x="3917447" y="642937"/>
            <a:ext cx="1546331" cy="3040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33" name="Rectangle 32"/>
          <p:cNvSpPr/>
          <p:nvPr/>
        </p:nvSpPr>
        <p:spPr>
          <a:xfrm>
            <a:off x="5463779" y="0"/>
            <a:ext cx="4440932" cy="6858000"/>
          </a:xfrm>
          <a:prstGeom prst="rect">
            <a:avLst/>
          </a:prstGeom>
          <a:solidFill>
            <a:srgbClr val="435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31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6253B40-A569-4575-82EB-AC80609657B8}"/>
              </a:ext>
            </a:extLst>
          </p:cNvPr>
          <p:cNvGrpSpPr/>
          <p:nvPr/>
        </p:nvGrpSpPr>
        <p:grpSpPr>
          <a:xfrm>
            <a:off x="5731020" y="3345874"/>
            <a:ext cx="3734972" cy="794879"/>
            <a:chOff x="7032399" y="1849629"/>
            <a:chExt cx="4596888" cy="978315"/>
          </a:xfrm>
        </p:grpSpPr>
        <p:sp>
          <p:nvSpPr>
            <p:cNvPr id="12" name="TextBox 11"/>
            <p:cNvSpPr txBox="1"/>
            <p:nvPr/>
          </p:nvSpPr>
          <p:spPr>
            <a:xfrm>
              <a:off x="7032399" y="1849629"/>
              <a:ext cx="4596888" cy="79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75" b="1" dirty="0">
                  <a:solidFill>
                    <a:schemeClr val="bg1"/>
                  </a:solidFill>
                  <a:latin typeface="Century Gothic" panose="020B0502020202020204" pitchFamily="34" charset="0"/>
                  <a:ea typeface="Montserrat" charset="0"/>
                  <a:cs typeface="Montserrat" charset="0"/>
                </a:rPr>
                <a:t>Un ADN </a:t>
              </a:r>
              <a:r>
                <a:rPr lang="en-US" sz="3575" dirty="0">
                  <a:solidFill>
                    <a:schemeClr val="bg1"/>
                  </a:solidFill>
                  <a:latin typeface="Gist Light" panose="02060304020200000003" pitchFamily="18" charset="0"/>
                  <a:ea typeface="Gist Light" panose="02060304020200000003" pitchFamily="18" charset="0"/>
                  <a:cs typeface="Montserrat" charset="0"/>
                </a:rPr>
                <a:t>fort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9BCFC83-796D-40BE-94FC-CE4A643AF5A8}"/>
                </a:ext>
              </a:extLst>
            </p:cNvPr>
            <p:cNvCxnSpPr>
              <a:cxnSpLocks/>
            </p:cNvCxnSpPr>
            <p:nvPr/>
          </p:nvCxnSpPr>
          <p:spPr>
            <a:xfrm>
              <a:off x="7173678" y="2827944"/>
              <a:ext cx="353242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lus 29">
            <a:extLst>
              <a:ext uri="{FF2B5EF4-FFF2-40B4-BE49-F238E27FC236}">
                <a16:creationId xmlns:a16="http://schemas.microsoft.com/office/drawing/2014/main" id="{854DD48D-0FFD-4E46-9003-4AF3617A6DE1}"/>
              </a:ext>
            </a:extLst>
          </p:cNvPr>
          <p:cNvSpPr/>
          <p:nvPr/>
        </p:nvSpPr>
        <p:spPr>
          <a:xfrm>
            <a:off x="8130346" y="2717728"/>
            <a:ext cx="326632" cy="329778"/>
          </a:xfrm>
          <a:prstGeom prst="mathPlus">
            <a:avLst>
              <a:gd name="adj1" fmla="val 6853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97D16D-FCA3-45CC-9A38-2CD2CA7DA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18B9E7-70E2-4CC3-9FF0-397362C72EC4}"/>
              </a:ext>
            </a:extLst>
          </p:cNvPr>
          <p:cNvSpPr/>
          <p:nvPr/>
        </p:nvSpPr>
        <p:spPr>
          <a:xfrm>
            <a:off x="3454244" y="4301"/>
            <a:ext cx="4749261" cy="277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6" name="Plus 29">
            <a:extLst>
              <a:ext uri="{FF2B5EF4-FFF2-40B4-BE49-F238E27FC236}">
                <a16:creationId xmlns:a16="http://schemas.microsoft.com/office/drawing/2014/main" id="{CB1A9BA2-64BC-42F7-B85D-7A95BC5ED26B}"/>
              </a:ext>
            </a:extLst>
          </p:cNvPr>
          <p:cNvSpPr/>
          <p:nvPr/>
        </p:nvSpPr>
        <p:spPr>
          <a:xfrm>
            <a:off x="74264" y="2697606"/>
            <a:ext cx="326632" cy="329778"/>
          </a:xfrm>
          <a:prstGeom prst="mathPlus">
            <a:avLst>
              <a:gd name="adj1" fmla="val 6853"/>
            </a:avLst>
          </a:prstGeom>
          <a:solidFill>
            <a:srgbClr val="43596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14" name="Image 13" descr="Une image contenant texte, personne, portable, intérieur&#10;&#10;Description générée automatiquement">
            <a:extLst>
              <a:ext uri="{FF2B5EF4-FFF2-40B4-BE49-F238E27FC236}">
                <a16:creationId xmlns:a16="http://schemas.microsoft.com/office/drawing/2014/main" id="{50CA2967-9E20-4B0D-A34B-B73F7645A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970" y="0"/>
            <a:ext cx="4548047" cy="27950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D3E5A61-9C56-E25C-9B30-229EB8548D32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1431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328F9C-F858-490A-BFF9-5753C2533526}"/>
              </a:ext>
            </a:extLst>
          </p:cNvPr>
          <p:cNvSpPr/>
          <p:nvPr/>
        </p:nvSpPr>
        <p:spPr>
          <a:xfrm>
            <a:off x="4573958" y="-1"/>
            <a:ext cx="4964780" cy="6842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83B1BA-E91B-4744-8DE4-D9A71F265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9"/>
          <a:stretch/>
        </p:blipFill>
        <p:spPr>
          <a:xfrm>
            <a:off x="0" y="-5616"/>
            <a:ext cx="4220012" cy="6901716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421B2AED-3842-4F8A-9295-C9EFA257D33B}"/>
              </a:ext>
            </a:extLst>
          </p:cNvPr>
          <p:cNvSpPr txBox="1"/>
          <p:nvPr/>
        </p:nvSpPr>
        <p:spPr>
          <a:xfrm>
            <a:off x="4220012" y="365081"/>
            <a:ext cx="5685988" cy="76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8" b="1" dirty="0">
                <a:solidFill>
                  <a:srgbClr val="43596A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Nos </a:t>
            </a:r>
            <a:r>
              <a:rPr lang="en-US" sz="4388" b="1" dirty="0" err="1">
                <a:solidFill>
                  <a:srgbClr val="E4231C"/>
                </a:solidFill>
                <a:latin typeface="Century Gothic" panose="020B0502020202020204" pitchFamily="34" charset="0"/>
                <a:ea typeface="Montserrat" charset="0"/>
                <a:cs typeface="Montserrat" charset="0"/>
              </a:rPr>
              <a:t>valeurs</a:t>
            </a:r>
            <a:endParaRPr lang="en-US" sz="4388" b="1" dirty="0">
              <a:solidFill>
                <a:srgbClr val="E4231C"/>
              </a:solidFill>
              <a:latin typeface="Century Gothic" panose="020B05020202020202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21" name="Straight Connector 2">
            <a:extLst>
              <a:ext uri="{FF2B5EF4-FFF2-40B4-BE49-F238E27FC236}">
                <a16:creationId xmlns:a16="http://schemas.microsoft.com/office/drawing/2014/main" id="{A78BEF35-6D29-4AB4-91AF-A9B47B642BBE}"/>
              </a:ext>
            </a:extLst>
          </p:cNvPr>
          <p:cNvCxnSpPr>
            <a:cxnSpLocks/>
          </p:cNvCxnSpPr>
          <p:nvPr/>
        </p:nvCxnSpPr>
        <p:spPr>
          <a:xfrm>
            <a:off x="5583073" y="1322158"/>
            <a:ext cx="3061723" cy="0"/>
          </a:xfrm>
          <a:prstGeom prst="line">
            <a:avLst/>
          </a:prstGeom>
          <a:ln>
            <a:solidFill>
              <a:srgbClr val="4359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550F5C3-A043-4DCF-ABAA-1C2448DCCECA}"/>
              </a:ext>
            </a:extLst>
          </p:cNvPr>
          <p:cNvGrpSpPr/>
          <p:nvPr/>
        </p:nvGrpSpPr>
        <p:grpSpPr>
          <a:xfrm>
            <a:off x="4410907" y="1778039"/>
            <a:ext cx="5291940" cy="4001347"/>
            <a:chOff x="4410907" y="1716772"/>
            <a:chExt cx="5291940" cy="400134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BD6E643-1E4D-41F5-ACD4-82E0B0271A05}"/>
                </a:ext>
              </a:extLst>
            </p:cNvPr>
            <p:cNvGrpSpPr/>
            <p:nvPr/>
          </p:nvGrpSpPr>
          <p:grpSpPr>
            <a:xfrm>
              <a:off x="4410907" y="1716772"/>
              <a:ext cx="5291940" cy="1990805"/>
              <a:chOff x="4410907" y="1282080"/>
              <a:chExt cx="5291940" cy="1990805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CE867870-AA5F-41CF-831A-29993BF4A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89062" y="1282080"/>
                <a:ext cx="894821" cy="894821"/>
              </a:xfrm>
              <a:prstGeom prst="rect">
                <a:avLst/>
              </a:prstGeom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693FD9DF-79AC-448D-8BAC-1F1A53250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5007" y="1287705"/>
                <a:ext cx="894820" cy="894820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ED9F209-9C85-48CB-92D5-59A65EE78819}"/>
                  </a:ext>
                </a:extLst>
              </p:cNvPr>
              <p:cNvSpPr txBox="1"/>
              <p:nvPr/>
            </p:nvSpPr>
            <p:spPr>
              <a:xfrm>
                <a:off x="4410907" y="2155207"/>
                <a:ext cx="2730959" cy="91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63" dirty="0">
                    <a:solidFill>
                      <a:srgbClr val="43596A"/>
                    </a:solidFill>
                    <a:latin typeface="Gist Light" panose="02060304020200000003" pitchFamily="18" charset="0"/>
                    <a:ea typeface="Gist Light" panose="02060304020200000003" pitchFamily="18" charset="0"/>
                  </a:rPr>
                  <a:t>Le respect des individus</a:t>
                </a:r>
              </a:p>
              <a:p>
                <a:pPr algn="ctr"/>
                <a:r>
                  <a:rPr lang="fr-FR" sz="1300" dirty="0">
                    <a:solidFill>
                      <a:srgbClr val="43596A"/>
                    </a:solidFill>
                    <a:latin typeface="Century Gothic" panose="020B0502020202020204" pitchFamily="34" charset="0"/>
                  </a:rPr>
                  <a:t>Quelle que soit sa position, toute personne mérite de la considération.</a:t>
                </a: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06CADA3-8116-4240-8A45-1D090A4C881C}"/>
                  </a:ext>
                </a:extLst>
              </p:cNvPr>
              <p:cNvSpPr txBox="1"/>
              <p:nvPr/>
            </p:nvSpPr>
            <p:spPr>
              <a:xfrm>
                <a:off x="7169116" y="2155207"/>
                <a:ext cx="2533731" cy="1117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63" dirty="0">
                    <a:solidFill>
                      <a:srgbClr val="43596A"/>
                    </a:solidFill>
                    <a:latin typeface="Gist Light" panose="02060304020200000003" pitchFamily="18" charset="0"/>
                    <a:ea typeface="Gist Light" panose="02060304020200000003" pitchFamily="18" charset="0"/>
                  </a:rPr>
                  <a:t>La satisfaction client</a:t>
                </a:r>
              </a:p>
              <a:p>
                <a:pPr algn="ctr"/>
                <a:r>
                  <a:rPr lang="fr-FR" sz="1300" dirty="0">
                    <a:solidFill>
                      <a:srgbClr val="43596A"/>
                    </a:solidFill>
                    <a:latin typeface="Century Gothic" panose="020B0502020202020204" pitchFamily="34" charset="0"/>
                  </a:rPr>
                  <a:t>Identifier les préoccupations de nos clients et mettre en œuvre les solutions adaptées.</a:t>
                </a: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F66BAE9-89B4-4906-8142-E9AF9670D8A2}"/>
                </a:ext>
              </a:extLst>
            </p:cNvPr>
            <p:cNvGrpSpPr/>
            <p:nvPr/>
          </p:nvGrpSpPr>
          <p:grpSpPr>
            <a:xfrm>
              <a:off x="4552263" y="3852458"/>
              <a:ext cx="5015189" cy="1865661"/>
              <a:chOff x="4578055" y="3626862"/>
              <a:chExt cx="5015189" cy="1865661"/>
            </a:xfrm>
          </p:grpSpPr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FB69F7AB-CF88-4BEC-9D51-EEC8FFC1A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64995" y="3758699"/>
                <a:ext cx="728828" cy="728828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830666E4-2635-4D86-82C0-1400B8673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2972" y="3626862"/>
                <a:ext cx="1074247" cy="1074247"/>
              </a:xfrm>
              <a:prstGeom prst="rect">
                <a:avLst/>
              </a:prstGeom>
            </p:spPr>
          </p:pic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5AD2A72D-9782-41CE-B8D8-700092FD0D9F}"/>
                  </a:ext>
                </a:extLst>
              </p:cNvPr>
              <p:cNvSpPr txBox="1"/>
              <p:nvPr/>
            </p:nvSpPr>
            <p:spPr>
              <a:xfrm>
                <a:off x="4578055" y="4574899"/>
                <a:ext cx="2327669" cy="91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63" dirty="0">
                    <a:solidFill>
                      <a:srgbClr val="43596A"/>
                    </a:solidFill>
                    <a:latin typeface="Gist Light" panose="02060304020200000003" pitchFamily="18" charset="0"/>
                    <a:ea typeface="Gist Light" panose="02060304020200000003" pitchFamily="18" charset="0"/>
                  </a:rPr>
                  <a:t>L’orientation résultat</a:t>
                </a:r>
              </a:p>
              <a:p>
                <a:pPr algn="ctr"/>
                <a:r>
                  <a:rPr lang="fr-FR" sz="1300" dirty="0">
                    <a:solidFill>
                      <a:srgbClr val="43596A"/>
                    </a:solidFill>
                    <a:latin typeface="Century Gothic" panose="020B0502020202020204" pitchFamily="34" charset="0"/>
                  </a:rPr>
                  <a:t>Anticiper et mesurer en permanence l’efficacité de nos actions.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4BF4CC13-E080-416F-A649-649DBC9F358E}"/>
                  </a:ext>
                </a:extLst>
              </p:cNvPr>
              <p:cNvSpPr txBox="1"/>
              <p:nvPr/>
            </p:nvSpPr>
            <p:spPr>
              <a:xfrm>
                <a:off x="7265575" y="4574486"/>
                <a:ext cx="2327669" cy="917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63" dirty="0">
                    <a:solidFill>
                      <a:srgbClr val="43596A"/>
                    </a:solidFill>
                    <a:latin typeface="Gist Light" panose="02060304020200000003" pitchFamily="18" charset="0"/>
                    <a:ea typeface="Gist Light" panose="02060304020200000003" pitchFamily="18" charset="0"/>
                  </a:rPr>
                  <a:t>La légalité</a:t>
                </a:r>
              </a:p>
              <a:p>
                <a:pPr algn="ctr"/>
                <a:r>
                  <a:rPr lang="fr-FR" sz="1300" dirty="0">
                    <a:solidFill>
                      <a:srgbClr val="43596A"/>
                    </a:solidFill>
                    <a:latin typeface="Century Gothic" panose="020B0502020202020204" pitchFamily="34" charset="0"/>
                  </a:rPr>
                  <a:t>Rien ne justifie de ne pas respecter les dispositions légales en vigueur.</a:t>
                </a:r>
              </a:p>
            </p:txBody>
          </p:sp>
        </p:grpSp>
      </p:grp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731BB82-0F52-4CC5-AA81-BDAA929E1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12" y="6274658"/>
            <a:ext cx="1390135" cy="4707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BECE2D-B575-4B3C-5562-656548FFA83A}"/>
              </a:ext>
            </a:extLst>
          </p:cNvPr>
          <p:cNvSpPr txBox="1"/>
          <p:nvPr/>
        </p:nvSpPr>
        <p:spPr>
          <a:xfrm>
            <a:off x="3446417" y="6526202"/>
            <a:ext cx="3013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714BC0-0A18-4253-99A3-FD923ED81409}" type="datetime1">
              <a:rPr lang="fr-FR" sz="1200" smtClean="0">
                <a:solidFill>
                  <a:srgbClr val="43596A"/>
                </a:solidFill>
                <a:latin typeface="Century Gothic" panose="020B0502020202020204" pitchFamily="34" charset="0"/>
              </a:rPr>
              <a:t>25/05/2023</a:t>
            </a:fld>
            <a:endParaRPr lang="fr-FR" sz="1200" dirty="0">
              <a:solidFill>
                <a:srgbClr val="43596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30690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DBCB134B2ED489A580EC1C50D914F" ma:contentTypeVersion="16" ma:contentTypeDescription="Crée un document." ma:contentTypeScope="" ma:versionID="f87a54234e84a791b5c760f4167f855e">
  <xsd:schema xmlns:xsd="http://www.w3.org/2001/XMLSchema" xmlns:xs="http://www.w3.org/2001/XMLSchema" xmlns:p="http://schemas.microsoft.com/office/2006/metadata/properties" xmlns:ns2="29b6231e-e2fc-424e-93cb-c3c68563c996" xmlns:ns3="afd98505-6f30-43c6-8797-c87a3d19e968" targetNamespace="http://schemas.microsoft.com/office/2006/metadata/properties" ma:root="true" ma:fieldsID="02fbb1c7cc6d34b36e2180cb68950260" ns2:_="" ns3:_="">
    <xsd:import namespace="29b6231e-e2fc-424e-93cb-c3c68563c996"/>
    <xsd:import namespace="afd98505-6f30-43c6-8797-c87a3d19e96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6231e-e2fc-424e-93cb-c3c68563c9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6c0c57e-52f2-492f-afa5-4df0ec592ca3}" ma:internalName="TaxCatchAll" ma:showField="CatchAllData" ma:web="29b6231e-e2fc-424e-93cb-c3c68563c9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98505-6f30-43c6-8797-c87a3d19e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b6939a0f-899c-4101-9f9c-be88d1204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8086F5-2AAB-4A4D-BDA3-330CF7974D1F}"/>
</file>

<file path=customXml/itemProps2.xml><?xml version="1.0" encoding="utf-8"?>
<ds:datastoreItem xmlns:ds="http://schemas.openxmlformats.org/officeDocument/2006/customXml" ds:itemID="{B094D6A9-96DE-49A4-9597-58AAF070729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3025</TotalTime>
  <Words>921</Words>
  <Application>Microsoft Office PowerPoint</Application>
  <PresentationFormat>Format A4 (210 x 297 mm)</PresentationFormat>
  <Paragraphs>145</Paragraphs>
  <Slides>17</Slides>
  <Notes>5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Century Gothic</vt:lpstr>
      <vt:lpstr>Gist Light</vt:lpstr>
      <vt:lpstr>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NAMUR Cecile</cp:lastModifiedBy>
  <cp:revision>121</cp:revision>
  <cp:lastPrinted>2022-01-10T16:39:57Z</cp:lastPrinted>
  <dcterms:created xsi:type="dcterms:W3CDTF">2018-08-18T15:03:46Z</dcterms:created>
  <dcterms:modified xsi:type="dcterms:W3CDTF">2023-05-25T14:04:31Z</dcterms:modified>
</cp:coreProperties>
</file>