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77" r:id="rId3"/>
    <p:sldId id="257" r:id="rId4"/>
    <p:sldId id="278" r:id="rId5"/>
    <p:sldId id="270" r:id="rId6"/>
    <p:sldId id="267" r:id="rId7"/>
    <p:sldId id="269" r:id="rId8"/>
    <p:sldId id="260" r:id="rId9"/>
    <p:sldId id="279" r:id="rId10"/>
    <p:sldId id="273" r:id="rId11"/>
    <p:sldId id="271" r:id="rId12"/>
    <p:sldId id="280" r:id="rId13"/>
    <p:sldId id="274" r:id="rId14"/>
    <p:sldId id="265" r:id="rId15"/>
    <p:sldId id="276" r:id="rId16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AB6E90E-4689-4E86-8C31-82E8DB218208}">
          <p14:sldIdLst>
            <p14:sldId id="277"/>
            <p14:sldId id="257"/>
            <p14:sldId id="278"/>
            <p14:sldId id="270"/>
            <p14:sldId id="267"/>
            <p14:sldId id="269"/>
            <p14:sldId id="260"/>
            <p14:sldId id="279"/>
            <p14:sldId id="273"/>
            <p14:sldId id="271"/>
            <p14:sldId id="280"/>
          </p14:sldIdLst>
        </p14:section>
        <p14:section name="Section sans titre" id="{8FD8207D-2EEA-4EEB-8134-2E04D8653567}">
          <p14:sldIdLst>
            <p14:sldId id="274"/>
            <p14:sldId id="26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7A49"/>
    <a:srgbClr val="C79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76" d="100"/>
          <a:sy n="76" d="100"/>
        </p:scale>
        <p:origin x="45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E67B03-06FA-40B2-9666-BFA1C9A67EBF}" type="doc">
      <dgm:prSet loTypeId="urn:microsoft.com/office/officeart/2005/8/layout/equation1" loCatId="process" qsTypeId="urn:microsoft.com/office/officeart/2005/8/quickstyle/simple1" qsCatId="simple" csTypeId="urn:microsoft.com/office/officeart/2005/8/colors/colorful2" csCatId="colorful" phldr="1"/>
      <dgm:spPr/>
    </dgm:pt>
    <dgm:pt modelId="{687D558E-5AAD-4D62-ADB0-B495BD49616A}">
      <dgm:prSet phldrT="[Texte]" custT="1"/>
      <dgm:spPr/>
      <dgm:t>
        <a:bodyPr/>
        <a:lstStyle/>
        <a:p>
          <a:r>
            <a:rPr lang="fr-FR" sz="1050" dirty="0" smtClean="0"/>
            <a:t>Etat des lieux </a:t>
          </a:r>
          <a:endParaRPr lang="fr-FR" sz="1050" dirty="0"/>
        </a:p>
      </dgm:t>
    </dgm:pt>
    <dgm:pt modelId="{2552B6A3-DD7A-43C3-810B-572269AEBAF6}" type="parTrans" cxnId="{4D9666C4-45B5-4CEC-B16B-739F853EAD13}">
      <dgm:prSet/>
      <dgm:spPr/>
      <dgm:t>
        <a:bodyPr/>
        <a:lstStyle/>
        <a:p>
          <a:endParaRPr lang="fr-FR"/>
        </a:p>
      </dgm:t>
    </dgm:pt>
    <dgm:pt modelId="{5DFBAB41-6204-4D6F-9A9D-DE316EDD25ED}" type="sibTrans" cxnId="{4D9666C4-45B5-4CEC-B16B-739F853EAD13}">
      <dgm:prSet/>
      <dgm:spPr/>
      <dgm:t>
        <a:bodyPr/>
        <a:lstStyle/>
        <a:p>
          <a:endParaRPr lang="fr-FR"/>
        </a:p>
      </dgm:t>
    </dgm:pt>
    <dgm:pt modelId="{A1578CE6-8524-4EE6-9BDC-D43B23C77989}">
      <dgm:prSet phldrT="[Texte]" custT="1"/>
      <dgm:spPr/>
      <dgm:t>
        <a:bodyPr/>
        <a:lstStyle/>
        <a:p>
          <a:r>
            <a:rPr lang="fr-FR" sz="1050" dirty="0" smtClean="0"/>
            <a:t>Programme pluriannuel : plan d’embauche et plan de maintien</a:t>
          </a:r>
          <a:endParaRPr lang="fr-FR" sz="1050" dirty="0"/>
        </a:p>
      </dgm:t>
    </dgm:pt>
    <dgm:pt modelId="{D8081382-0EF9-4F3B-9E48-2AA31CEEF24C}" type="parTrans" cxnId="{C00203A2-2526-4E6A-A6B6-C9DC9A5F3CDE}">
      <dgm:prSet/>
      <dgm:spPr/>
      <dgm:t>
        <a:bodyPr/>
        <a:lstStyle/>
        <a:p>
          <a:endParaRPr lang="fr-FR"/>
        </a:p>
      </dgm:t>
    </dgm:pt>
    <dgm:pt modelId="{02D1AF2B-4236-42BE-B76A-B42C87ECE2BE}" type="sibTrans" cxnId="{C00203A2-2526-4E6A-A6B6-C9DC9A5F3CDE}">
      <dgm:prSet/>
      <dgm:spPr/>
      <dgm:t>
        <a:bodyPr/>
        <a:lstStyle/>
        <a:p>
          <a:endParaRPr lang="fr-FR"/>
        </a:p>
      </dgm:t>
    </dgm:pt>
    <dgm:pt modelId="{442EC70A-A805-49E4-A7E6-6A3C9B15C17C}">
      <dgm:prSet phldrT="[Texte]" custT="1"/>
      <dgm:spPr/>
      <dgm:t>
        <a:bodyPr/>
        <a:lstStyle/>
        <a:p>
          <a:r>
            <a:rPr lang="fr-FR" sz="1100" dirty="0" smtClean="0"/>
            <a:t>Contenu de l’accord agrée</a:t>
          </a:r>
          <a:endParaRPr lang="fr-FR" sz="1100" dirty="0"/>
        </a:p>
      </dgm:t>
    </dgm:pt>
    <dgm:pt modelId="{6FB9DBD7-0569-4D60-8ED3-2B31E57F6ADC}" type="parTrans" cxnId="{5F246C73-AA1F-45B6-AA9E-7844438CAB74}">
      <dgm:prSet/>
      <dgm:spPr/>
      <dgm:t>
        <a:bodyPr/>
        <a:lstStyle/>
        <a:p>
          <a:endParaRPr lang="fr-FR"/>
        </a:p>
      </dgm:t>
    </dgm:pt>
    <dgm:pt modelId="{E0F523C5-F208-4AAB-8C98-7046CFC53639}" type="sibTrans" cxnId="{5F246C73-AA1F-45B6-AA9E-7844438CAB74}">
      <dgm:prSet/>
      <dgm:spPr/>
      <dgm:t>
        <a:bodyPr/>
        <a:lstStyle/>
        <a:p>
          <a:endParaRPr lang="fr-FR"/>
        </a:p>
      </dgm:t>
    </dgm:pt>
    <dgm:pt modelId="{3A5714F4-E62F-4AD3-9D58-59428AF3505C}">
      <dgm:prSet custT="1"/>
      <dgm:spPr/>
      <dgm:t>
        <a:bodyPr/>
        <a:lstStyle/>
        <a:p>
          <a:r>
            <a:rPr lang="fr-FR" sz="1100" dirty="0" smtClean="0"/>
            <a:t>Budget prévisionnel</a:t>
          </a:r>
          <a:endParaRPr lang="fr-FR" sz="1100" dirty="0"/>
        </a:p>
      </dgm:t>
    </dgm:pt>
    <dgm:pt modelId="{2E870859-510A-475B-B805-5B78DCB6C3BA}" type="parTrans" cxnId="{2BBD721E-2F79-4FC7-9251-89312470AAC1}">
      <dgm:prSet/>
      <dgm:spPr/>
      <dgm:t>
        <a:bodyPr/>
        <a:lstStyle/>
        <a:p>
          <a:endParaRPr lang="fr-FR"/>
        </a:p>
      </dgm:t>
    </dgm:pt>
    <dgm:pt modelId="{36BAAAE3-3C91-4BFC-AACE-296EC129D461}" type="sibTrans" cxnId="{2BBD721E-2F79-4FC7-9251-89312470AAC1}">
      <dgm:prSet/>
      <dgm:spPr/>
      <dgm:t>
        <a:bodyPr/>
        <a:lstStyle/>
        <a:p>
          <a:endParaRPr lang="fr-FR"/>
        </a:p>
      </dgm:t>
    </dgm:pt>
    <dgm:pt modelId="{22F138F4-3E94-4817-A0E6-1E00B78AC304}">
      <dgm:prSet custT="1"/>
      <dgm:spPr/>
      <dgm:t>
        <a:bodyPr/>
        <a:lstStyle/>
        <a:p>
          <a:r>
            <a:rPr lang="fr-FR" sz="1000" dirty="0" smtClean="0"/>
            <a:t>Sensibilisation et </a:t>
          </a:r>
          <a:r>
            <a:rPr lang="fr-FR" sz="1100" dirty="0" smtClean="0"/>
            <a:t>communication</a:t>
          </a:r>
        </a:p>
        <a:p>
          <a:r>
            <a:rPr lang="fr-FR" sz="1000" dirty="0" smtClean="0"/>
            <a:t>Suivi et pilotage</a:t>
          </a:r>
        </a:p>
        <a:p>
          <a:r>
            <a:rPr lang="fr-FR" sz="1000" dirty="0" smtClean="0"/>
            <a:t>Partenariat secteur protégé et TIH</a:t>
          </a:r>
          <a:endParaRPr lang="fr-FR" sz="1000" dirty="0"/>
        </a:p>
      </dgm:t>
    </dgm:pt>
    <dgm:pt modelId="{AFBB79A0-CD8D-4249-8793-E79276CA7EAE}" type="parTrans" cxnId="{CBEED8D1-EEFB-402C-AC07-F4AB125B1D10}">
      <dgm:prSet/>
      <dgm:spPr/>
      <dgm:t>
        <a:bodyPr/>
        <a:lstStyle/>
        <a:p>
          <a:endParaRPr lang="fr-FR"/>
        </a:p>
      </dgm:t>
    </dgm:pt>
    <dgm:pt modelId="{AB384A7E-3337-4C0B-8D58-DA75407B8DE1}" type="sibTrans" cxnId="{CBEED8D1-EEFB-402C-AC07-F4AB125B1D10}">
      <dgm:prSet/>
      <dgm:spPr/>
      <dgm:t>
        <a:bodyPr/>
        <a:lstStyle/>
        <a:p>
          <a:endParaRPr lang="fr-FR"/>
        </a:p>
      </dgm:t>
    </dgm:pt>
    <dgm:pt modelId="{1CEAFC12-28A3-4ECD-BD6D-F055B3D1E7B8}" type="pres">
      <dgm:prSet presAssocID="{EEE67B03-06FA-40B2-9666-BFA1C9A67EBF}" presName="linearFlow" presStyleCnt="0">
        <dgm:presLayoutVars>
          <dgm:dir/>
          <dgm:resizeHandles val="exact"/>
        </dgm:presLayoutVars>
      </dgm:prSet>
      <dgm:spPr/>
    </dgm:pt>
    <dgm:pt modelId="{AC2C2586-7C95-4313-BF22-36AF7FD28E18}" type="pres">
      <dgm:prSet presAssocID="{687D558E-5AAD-4D62-ADB0-B495BD49616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37500A-FAA4-43E3-ABCF-4E4693FF5BD5}" type="pres">
      <dgm:prSet presAssocID="{5DFBAB41-6204-4D6F-9A9D-DE316EDD25ED}" presName="spacerL" presStyleCnt="0"/>
      <dgm:spPr/>
    </dgm:pt>
    <dgm:pt modelId="{00DF2047-75D8-4A8D-BC30-12B10F07D896}" type="pres">
      <dgm:prSet presAssocID="{5DFBAB41-6204-4D6F-9A9D-DE316EDD25ED}" presName="sibTrans" presStyleLbl="sibTrans2D1" presStyleIdx="0" presStyleCnt="4"/>
      <dgm:spPr/>
      <dgm:t>
        <a:bodyPr/>
        <a:lstStyle/>
        <a:p>
          <a:endParaRPr lang="fr-FR"/>
        </a:p>
      </dgm:t>
    </dgm:pt>
    <dgm:pt modelId="{96AD462D-FFDB-4661-A336-5FFD31D7CA74}" type="pres">
      <dgm:prSet presAssocID="{5DFBAB41-6204-4D6F-9A9D-DE316EDD25ED}" presName="spacerR" presStyleCnt="0"/>
      <dgm:spPr/>
    </dgm:pt>
    <dgm:pt modelId="{2D1AE5DD-7244-44E4-A33B-D42BF1835C25}" type="pres">
      <dgm:prSet presAssocID="{A1578CE6-8524-4EE6-9BDC-D43B23C7798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9850A-3E93-485D-9196-75C7BFBA6814}" type="pres">
      <dgm:prSet presAssocID="{02D1AF2B-4236-42BE-B76A-B42C87ECE2BE}" presName="spacerL" presStyleCnt="0"/>
      <dgm:spPr/>
    </dgm:pt>
    <dgm:pt modelId="{7B47A274-782C-45CB-90B1-72BA629EA518}" type="pres">
      <dgm:prSet presAssocID="{02D1AF2B-4236-42BE-B76A-B42C87ECE2BE}" presName="sibTrans" presStyleLbl="sibTrans2D1" presStyleIdx="1" presStyleCnt="4"/>
      <dgm:spPr/>
      <dgm:t>
        <a:bodyPr/>
        <a:lstStyle/>
        <a:p>
          <a:endParaRPr lang="fr-FR"/>
        </a:p>
      </dgm:t>
    </dgm:pt>
    <dgm:pt modelId="{2756CA73-5967-4296-BCE8-3CDFCFCB472E}" type="pres">
      <dgm:prSet presAssocID="{02D1AF2B-4236-42BE-B76A-B42C87ECE2BE}" presName="spacerR" presStyleCnt="0"/>
      <dgm:spPr/>
    </dgm:pt>
    <dgm:pt modelId="{45B2177F-8ED4-4CDA-A34D-D14F8DDED49A}" type="pres">
      <dgm:prSet presAssocID="{3A5714F4-E62F-4AD3-9D58-59428AF3505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E80DBD-2DF6-4B2A-A155-4D3B974EC011}" type="pres">
      <dgm:prSet presAssocID="{36BAAAE3-3C91-4BFC-AACE-296EC129D461}" presName="spacerL" presStyleCnt="0"/>
      <dgm:spPr/>
    </dgm:pt>
    <dgm:pt modelId="{903C7DD2-68C6-4214-8298-FE25A5E23B20}" type="pres">
      <dgm:prSet presAssocID="{36BAAAE3-3C91-4BFC-AACE-296EC129D461}" presName="sibTrans" presStyleLbl="sibTrans2D1" presStyleIdx="2" presStyleCnt="4"/>
      <dgm:spPr/>
      <dgm:t>
        <a:bodyPr/>
        <a:lstStyle/>
        <a:p>
          <a:endParaRPr lang="fr-FR"/>
        </a:p>
      </dgm:t>
    </dgm:pt>
    <dgm:pt modelId="{4E2EAF2E-5F30-46E3-84AC-9A4637D84B60}" type="pres">
      <dgm:prSet presAssocID="{36BAAAE3-3C91-4BFC-AACE-296EC129D461}" presName="spacerR" presStyleCnt="0"/>
      <dgm:spPr/>
    </dgm:pt>
    <dgm:pt modelId="{1FE7B06C-883F-4D1D-B30E-4AD50A882C5C}" type="pres">
      <dgm:prSet presAssocID="{22F138F4-3E94-4817-A0E6-1E00B78AC30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5B20C5-18B3-4566-B436-1D3A59C5FA9C}" type="pres">
      <dgm:prSet presAssocID="{AB384A7E-3337-4C0B-8D58-DA75407B8DE1}" presName="spacerL" presStyleCnt="0"/>
      <dgm:spPr/>
    </dgm:pt>
    <dgm:pt modelId="{FCFC0162-B12C-4BE1-AE9C-5D128DF8B1C2}" type="pres">
      <dgm:prSet presAssocID="{AB384A7E-3337-4C0B-8D58-DA75407B8DE1}" presName="sibTrans" presStyleLbl="sibTrans2D1" presStyleIdx="3" presStyleCnt="4"/>
      <dgm:spPr/>
      <dgm:t>
        <a:bodyPr/>
        <a:lstStyle/>
        <a:p>
          <a:endParaRPr lang="fr-FR"/>
        </a:p>
      </dgm:t>
    </dgm:pt>
    <dgm:pt modelId="{5D72A798-937C-4238-AA7F-AFF6097765D6}" type="pres">
      <dgm:prSet presAssocID="{AB384A7E-3337-4C0B-8D58-DA75407B8DE1}" presName="spacerR" presStyleCnt="0"/>
      <dgm:spPr/>
    </dgm:pt>
    <dgm:pt modelId="{D31D8202-64C9-4355-9F60-0FA50D341588}" type="pres">
      <dgm:prSet presAssocID="{442EC70A-A805-49E4-A7E6-6A3C9B15C17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5D09896-A881-4761-A971-8B26A7F87502}" type="presOf" srcId="{EEE67B03-06FA-40B2-9666-BFA1C9A67EBF}" destId="{1CEAFC12-28A3-4ECD-BD6D-F055B3D1E7B8}" srcOrd="0" destOrd="0" presId="urn:microsoft.com/office/officeart/2005/8/layout/equation1"/>
    <dgm:cxn modelId="{C00203A2-2526-4E6A-A6B6-C9DC9A5F3CDE}" srcId="{EEE67B03-06FA-40B2-9666-BFA1C9A67EBF}" destId="{A1578CE6-8524-4EE6-9BDC-D43B23C77989}" srcOrd="1" destOrd="0" parTransId="{D8081382-0EF9-4F3B-9E48-2AA31CEEF24C}" sibTransId="{02D1AF2B-4236-42BE-B76A-B42C87ECE2BE}"/>
    <dgm:cxn modelId="{CBEED8D1-EEFB-402C-AC07-F4AB125B1D10}" srcId="{EEE67B03-06FA-40B2-9666-BFA1C9A67EBF}" destId="{22F138F4-3E94-4817-A0E6-1E00B78AC304}" srcOrd="3" destOrd="0" parTransId="{AFBB79A0-CD8D-4249-8793-E79276CA7EAE}" sibTransId="{AB384A7E-3337-4C0B-8D58-DA75407B8DE1}"/>
    <dgm:cxn modelId="{D3D2B843-5932-443B-ABF7-1E610E84EBBE}" type="presOf" srcId="{A1578CE6-8524-4EE6-9BDC-D43B23C77989}" destId="{2D1AE5DD-7244-44E4-A33B-D42BF1835C25}" srcOrd="0" destOrd="0" presId="urn:microsoft.com/office/officeart/2005/8/layout/equation1"/>
    <dgm:cxn modelId="{35AE5D39-D1C6-4A26-BD47-1C4427C35001}" type="presOf" srcId="{687D558E-5AAD-4D62-ADB0-B495BD49616A}" destId="{AC2C2586-7C95-4313-BF22-36AF7FD28E18}" srcOrd="0" destOrd="0" presId="urn:microsoft.com/office/officeart/2005/8/layout/equation1"/>
    <dgm:cxn modelId="{5F246C73-AA1F-45B6-AA9E-7844438CAB74}" srcId="{EEE67B03-06FA-40B2-9666-BFA1C9A67EBF}" destId="{442EC70A-A805-49E4-A7E6-6A3C9B15C17C}" srcOrd="4" destOrd="0" parTransId="{6FB9DBD7-0569-4D60-8ED3-2B31E57F6ADC}" sibTransId="{E0F523C5-F208-4AAB-8C98-7046CFC53639}"/>
    <dgm:cxn modelId="{4D9666C4-45B5-4CEC-B16B-739F853EAD13}" srcId="{EEE67B03-06FA-40B2-9666-BFA1C9A67EBF}" destId="{687D558E-5AAD-4D62-ADB0-B495BD49616A}" srcOrd="0" destOrd="0" parTransId="{2552B6A3-DD7A-43C3-810B-572269AEBAF6}" sibTransId="{5DFBAB41-6204-4D6F-9A9D-DE316EDD25ED}"/>
    <dgm:cxn modelId="{DA953954-8F09-483F-8286-BB61AEA33BD1}" type="presOf" srcId="{02D1AF2B-4236-42BE-B76A-B42C87ECE2BE}" destId="{7B47A274-782C-45CB-90B1-72BA629EA518}" srcOrd="0" destOrd="0" presId="urn:microsoft.com/office/officeart/2005/8/layout/equation1"/>
    <dgm:cxn modelId="{40AD3787-85AF-4442-917E-AC694764C51A}" type="presOf" srcId="{36BAAAE3-3C91-4BFC-AACE-296EC129D461}" destId="{903C7DD2-68C6-4214-8298-FE25A5E23B20}" srcOrd="0" destOrd="0" presId="urn:microsoft.com/office/officeart/2005/8/layout/equation1"/>
    <dgm:cxn modelId="{66B362A1-3733-4DC7-A5E2-78294AC3DB65}" type="presOf" srcId="{442EC70A-A805-49E4-A7E6-6A3C9B15C17C}" destId="{D31D8202-64C9-4355-9F60-0FA50D341588}" srcOrd="0" destOrd="0" presId="urn:microsoft.com/office/officeart/2005/8/layout/equation1"/>
    <dgm:cxn modelId="{2AD323F6-20A2-4D23-BEA9-72BA773B8280}" type="presOf" srcId="{3A5714F4-E62F-4AD3-9D58-59428AF3505C}" destId="{45B2177F-8ED4-4CDA-A34D-D14F8DDED49A}" srcOrd="0" destOrd="0" presId="urn:microsoft.com/office/officeart/2005/8/layout/equation1"/>
    <dgm:cxn modelId="{9290B1D3-B718-4405-A4C8-549C40CD62DE}" type="presOf" srcId="{22F138F4-3E94-4817-A0E6-1E00B78AC304}" destId="{1FE7B06C-883F-4D1D-B30E-4AD50A882C5C}" srcOrd="0" destOrd="0" presId="urn:microsoft.com/office/officeart/2005/8/layout/equation1"/>
    <dgm:cxn modelId="{17154A1E-0602-4371-AEEC-B0194F66F3EA}" type="presOf" srcId="{AB384A7E-3337-4C0B-8D58-DA75407B8DE1}" destId="{FCFC0162-B12C-4BE1-AE9C-5D128DF8B1C2}" srcOrd="0" destOrd="0" presId="urn:microsoft.com/office/officeart/2005/8/layout/equation1"/>
    <dgm:cxn modelId="{8BB329DA-3CD6-4952-8753-12352C9FE915}" type="presOf" srcId="{5DFBAB41-6204-4D6F-9A9D-DE316EDD25ED}" destId="{00DF2047-75D8-4A8D-BC30-12B10F07D896}" srcOrd="0" destOrd="0" presId="urn:microsoft.com/office/officeart/2005/8/layout/equation1"/>
    <dgm:cxn modelId="{2BBD721E-2F79-4FC7-9251-89312470AAC1}" srcId="{EEE67B03-06FA-40B2-9666-BFA1C9A67EBF}" destId="{3A5714F4-E62F-4AD3-9D58-59428AF3505C}" srcOrd="2" destOrd="0" parTransId="{2E870859-510A-475B-B805-5B78DCB6C3BA}" sibTransId="{36BAAAE3-3C91-4BFC-AACE-296EC129D461}"/>
    <dgm:cxn modelId="{816BFDA9-F057-499A-888A-924B1919D3ED}" type="presParOf" srcId="{1CEAFC12-28A3-4ECD-BD6D-F055B3D1E7B8}" destId="{AC2C2586-7C95-4313-BF22-36AF7FD28E18}" srcOrd="0" destOrd="0" presId="urn:microsoft.com/office/officeart/2005/8/layout/equation1"/>
    <dgm:cxn modelId="{11EEFF92-6574-4716-B7CD-AAEF7400943E}" type="presParOf" srcId="{1CEAFC12-28A3-4ECD-BD6D-F055B3D1E7B8}" destId="{0237500A-FAA4-43E3-ABCF-4E4693FF5BD5}" srcOrd="1" destOrd="0" presId="urn:microsoft.com/office/officeart/2005/8/layout/equation1"/>
    <dgm:cxn modelId="{B720CCE4-41BC-427D-88D9-C90BEA255303}" type="presParOf" srcId="{1CEAFC12-28A3-4ECD-BD6D-F055B3D1E7B8}" destId="{00DF2047-75D8-4A8D-BC30-12B10F07D896}" srcOrd="2" destOrd="0" presId="urn:microsoft.com/office/officeart/2005/8/layout/equation1"/>
    <dgm:cxn modelId="{B716344D-02BF-47EE-9479-7AC3D186CD36}" type="presParOf" srcId="{1CEAFC12-28A3-4ECD-BD6D-F055B3D1E7B8}" destId="{96AD462D-FFDB-4661-A336-5FFD31D7CA74}" srcOrd="3" destOrd="0" presId="urn:microsoft.com/office/officeart/2005/8/layout/equation1"/>
    <dgm:cxn modelId="{DC28AD0C-E538-4BE6-86BB-3C821CFF5030}" type="presParOf" srcId="{1CEAFC12-28A3-4ECD-BD6D-F055B3D1E7B8}" destId="{2D1AE5DD-7244-44E4-A33B-D42BF1835C25}" srcOrd="4" destOrd="0" presId="urn:microsoft.com/office/officeart/2005/8/layout/equation1"/>
    <dgm:cxn modelId="{B4149976-94BE-48D9-88B0-29CDFBFEDAF1}" type="presParOf" srcId="{1CEAFC12-28A3-4ECD-BD6D-F055B3D1E7B8}" destId="{82D9850A-3E93-485D-9196-75C7BFBA6814}" srcOrd="5" destOrd="0" presId="urn:microsoft.com/office/officeart/2005/8/layout/equation1"/>
    <dgm:cxn modelId="{0F0C9CEF-A263-4EAB-8E5E-A2B17E606FB4}" type="presParOf" srcId="{1CEAFC12-28A3-4ECD-BD6D-F055B3D1E7B8}" destId="{7B47A274-782C-45CB-90B1-72BA629EA518}" srcOrd="6" destOrd="0" presId="urn:microsoft.com/office/officeart/2005/8/layout/equation1"/>
    <dgm:cxn modelId="{776CC96F-D8FD-4F4F-B2C6-48F714F1D52F}" type="presParOf" srcId="{1CEAFC12-28A3-4ECD-BD6D-F055B3D1E7B8}" destId="{2756CA73-5967-4296-BCE8-3CDFCFCB472E}" srcOrd="7" destOrd="0" presId="urn:microsoft.com/office/officeart/2005/8/layout/equation1"/>
    <dgm:cxn modelId="{553AE32A-5517-4E31-9551-FD2721FF4CA8}" type="presParOf" srcId="{1CEAFC12-28A3-4ECD-BD6D-F055B3D1E7B8}" destId="{45B2177F-8ED4-4CDA-A34D-D14F8DDED49A}" srcOrd="8" destOrd="0" presId="urn:microsoft.com/office/officeart/2005/8/layout/equation1"/>
    <dgm:cxn modelId="{ACA5FFB7-3E3A-4CD3-BA02-05F9CDB937BC}" type="presParOf" srcId="{1CEAFC12-28A3-4ECD-BD6D-F055B3D1E7B8}" destId="{CCE80DBD-2DF6-4B2A-A155-4D3B974EC011}" srcOrd="9" destOrd="0" presId="urn:microsoft.com/office/officeart/2005/8/layout/equation1"/>
    <dgm:cxn modelId="{CBB096C8-215C-4402-8196-7D100904868F}" type="presParOf" srcId="{1CEAFC12-28A3-4ECD-BD6D-F055B3D1E7B8}" destId="{903C7DD2-68C6-4214-8298-FE25A5E23B20}" srcOrd="10" destOrd="0" presId="urn:microsoft.com/office/officeart/2005/8/layout/equation1"/>
    <dgm:cxn modelId="{1BEBB5F1-A2C4-4342-B38B-6185D9CCEA2A}" type="presParOf" srcId="{1CEAFC12-28A3-4ECD-BD6D-F055B3D1E7B8}" destId="{4E2EAF2E-5F30-46E3-84AC-9A4637D84B60}" srcOrd="11" destOrd="0" presId="urn:microsoft.com/office/officeart/2005/8/layout/equation1"/>
    <dgm:cxn modelId="{2147C42E-A751-4FC5-8F2D-114CCDE0C3E0}" type="presParOf" srcId="{1CEAFC12-28A3-4ECD-BD6D-F055B3D1E7B8}" destId="{1FE7B06C-883F-4D1D-B30E-4AD50A882C5C}" srcOrd="12" destOrd="0" presId="urn:microsoft.com/office/officeart/2005/8/layout/equation1"/>
    <dgm:cxn modelId="{45924543-5DEE-4DBB-88BC-1900DABF2060}" type="presParOf" srcId="{1CEAFC12-28A3-4ECD-BD6D-F055B3D1E7B8}" destId="{AE5B20C5-18B3-4566-B436-1D3A59C5FA9C}" srcOrd="13" destOrd="0" presId="urn:microsoft.com/office/officeart/2005/8/layout/equation1"/>
    <dgm:cxn modelId="{75510264-AFBB-4E70-9EA3-477351511AE0}" type="presParOf" srcId="{1CEAFC12-28A3-4ECD-BD6D-F055B3D1E7B8}" destId="{FCFC0162-B12C-4BE1-AE9C-5D128DF8B1C2}" srcOrd="14" destOrd="0" presId="urn:microsoft.com/office/officeart/2005/8/layout/equation1"/>
    <dgm:cxn modelId="{7C9DACC5-94F8-484E-864B-76C98556A73F}" type="presParOf" srcId="{1CEAFC12-28A3-4ECD-BD6D-F055B3D1E7B8}" destId="{5D72A798-937C-4238-AA7F-AFF6097765D6}" srcOrd="15" destOrd="0" presId="urn:microsoft.com/office/officeart/2005/8/layout/equation1"/>
    <dgm:cxn modelId="{A5D43EFD-6AA7-4C27-9308-B3FB51F953E7}" type="presParOf" srcId="{1CEAFC12-28A3-4ECD-BD6D-F055B3D1E7B8}" destId="{D31D8202-64C9-4355-9F60-0FA50D341588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AF761D-88BD-4B9A-90F1-E4E4423BAF66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0ACFAA1A-4B6F-49E3-BA40-EDAF93E44773}">
      <dgm:prSet phldrT="[Texte]" custT="1"/>
      <dgm:spPr/>
      <dgm:t>
        <a:bodyPr/>
        <a:lstStyle/>
        <a:p>
          <a:r>
            <a:rPr lang="fr-FR" sz="1100" b="1" spc="-1" dirty="0" smtClean="0">
              <a:latin typeface="Arial" panose="020B0604020202020204" pitchFamily="34" charset="0"/>
              <a:cs typeface="Arial" panose="020B0604020202020204" pitchFamily="34" charset="0"/>
            </a:rPr>
            <a:t>Dépôt de l’accord :</a:t>
          </a:r>
        </a:p>
        <a:p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Les conventions et accords de groupe ou d’entreprise à déposer sur la plateforme de </a:t>
          </a:r>
          <a:r>
            <a:rPr lang="fr-FR" sz="1100" dirty="0" err="1" smtClean="0">
              <a:latin typeface="Arial" panose="020B0604020202020204" pitchFamily="34" charset="0"/>
              <a:cs typeface="Arial" panose="020B0604020202020204" pitchFamily="34" charset="0"/>
            </a:rPr>
            <a:t>téléprocédure</a:t>
          </a:r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 du </a:t>
          </a:r>
          <a:r>
            <a:rPr lang="fr-FR" sz="1100" i="1" dirty="0" smtClean="0">
              <a:latin typeface="Arial" panose="020B0604020202020204" pitchFamily="34" charset="0"/>
              <a:cs typeface="Arial" panose="020B0604020202020204" pitchFamily="34" charset="0"/>
            </a:rPr>
            <a:t>www.teleaccords.travail-emploi.gouv.fr </a:t>
          </a:r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. Le service départemental dépositaire des conventions et accords collectifs de travail est celui dans le ressort duquel ils ont été conclus (article D. 2231-5 du code du travail). </a:t>
          </a:r>
          <a:endParaRPr lang="fr-FR" sz="1100" dirty="0"/>
        </a:p>
      </dgm:t>
    </dgm:pt>
    <dgm:pt modelId="{54F67925-48E8-46D2-B114-76F8598BB2EE}" type="parTrans" cxnId="{A462C2C9-6727-437C-A1E3-F990FB8242FE}">
      <dgm:prSet/>
      <dgm:spPr/>
      <dgm:t>
        <a:bodyPr/>
        <a:lstStyle/>
        <a:p>
          <a:endParaRPr lang="fr-FR"/>
        </a:p>
      </dgm:t>
    </dgm:pt>
    <dgm:pt modelId="{77C6AE46-3C9E-4EED-A4A9-49DCAAAED74B}" type="sibTrans" cxnId="{A462C2C9-6727-437C-A1E3-F990FB8242FE}">
      <dgm:prSet/>
      <dgm:spPr/>
      <dgm:t>
        <a:bodyPr/>
        <a:lstStyle/>
        <a:p>
          <a:endParaRPr lang="fr-FR"/>
        </a:p>
      </dgm:t>
    </dgm:pt>
    <dgm:pt modelId="{F47B8402-1579-4C85-B8B7-FD9410C689B0}">
      <dgm:prSet phldrT="[Texte]" custT="1"/>
      <dgm:spPr/>
      <dgm:t>
        <a:bodyPr/>
        <a:lstStyle/>
        <a:p>
          <a:r>
            <a:rPr lang="fr-FR" sz="1100" b="1" spc="-1" dirty="0" smtClean="0">
              <a:latin typeface="Arial" panose="020B0604020202020204" pitchFamily="34" charset="0"/>
              <a:cs typeface="Arial" panose="020B0604020202020204" pitchFamily="34" charset="0"/>
            </a:rPr>
            <a:t>Dépôt de la demande  d’agrément auprès de l’autorité d’agrément  (DDETS ):</a:t>
          </a:r>
        </a:p>
        <a:p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le récépissé de dépôt de l’accord ; </a:t>
          </a:r>
        </a:p>
        <a:p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l’état des lieux préalable </a:t>
          </a:r>
        </a:p>
        <a:p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l’accord signé comprenant les items obligatoires</a:t>
          </a:r>
        </a:p>
        <a:p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La demande d’agrément doit être déposée au plus tard le 31  mai de la première année d’entrée en vigueur de l’accord.</a:t>
          </a:r>
        </a:p>
        <a:p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Durée de l’agrément 3 ans renouvelable 1 seule fois</a:t>
          </a:r>
        </a:p>
        <a:p>
          <a:r>
            <a:rPr lang="fr-FR" sz="1100" spc="-1" dirty="0" smtClean="0">
              <a:latin typeface="Arial"/>
            </a:rPr>
            <a:t>Procédure fixée par décret (</a:t>
          </a:r>
          <a:r>
            <a:rPr lang="fr-FR" sz="1100" dirty="0" smtClean="0"/>
            <a:t>Décret n° 2019-521 du 27 mai 2019)</a:t>
          </a:r>
          <a:endParaRPr lang="fr-FR" sz="1100" dirty="0"/>
        </a:p>
      </dgm:t>
    </dgm:pt>
    <dgm:pt modelId="{14325054-4ECB-4376-9D84-952529B7EE56}" type="parTrans" cxnId="{2621BBE8-372F-48C4-8298-1FF5DC65721C}">
      <dgm:prSet/>
      <dgm:spPr/>
      <dgm:t>
        <a:bodyPr/>
        <a:lstStyle/>
        <a:p>
          <a:endParaRPr lang="fr-FR"/>
        </a:p>
      </dgm:t>
    </dgm:pt>
    <dgm:pt modelId="{D5E4A6A9-8EFE-4629-876E-0374027974F2}" type="sibTrans" cxnId="{2621BBE8-372F-48C4-8298-1FF5DC65721C}">
      <dgm:prSet/>
      <dgm:spPr/>
      <dgm:t>
        <a:bodyPr/>
        <a:lstStyle/>
        <a:p>
          <a:endParaRPr lang="fr-FR"/>
        </a:p>
      </dgm:t>
    </dgm:pt>
    <dgm:pt modelId="{2B80FF8F-8845-45EF-8289-D5A7BD02DC1E}">
      <dgm:prSet phldrT="[Texte]" custT="1"/>
      <dgm:spPr/>
      <dgm:t>
        <a:bodyPr/>
        <a:lstStyle/>
        <a:p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Agrément délivré par le préfet (DDETS)</a:t>
          </a:r>
        </a:p>
        <a:p>
          <a:r>
            <a:rPr lang="fr-FR" sz="1100" dirty="0" smtClean="0">
              <a:latin typeface="Arial" panose="020B0604020202020204" pitchFamily="34" charset="0"/>
              <a:cs typeface="Arial" panose="020B0604020202020204" pitchFamily="34" charset="0"/>
            </a:rPr>
            <a:t>Avis de la CODEI</a:t>
          </a:r>
          <a:endParaRPr lang="fr-FR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A27D68-2B4A-45D3-89C3-482CA61BDBE4}" type="parTrans" cxnId="{25B214BC-9EF2-4D06-9D30-9664135C3D9E}">
      <dgm:prSet/>
      <dgm:spPr/>
      <dgm:t>
        <a:bodyPr/>
        <a:lstStyle/>
        <a:p>
          <a:endParaRPr lang="fr-FR"/>
        </a:p>
      </dgm:t>
    </dgm:pt>
    <dgm:pt modelId="{E9E4EAE5-633C-4AC0-ABC7-3891A59BB2B7}" type="sibTrans" cxnId="{25B214BC-9EF2-4D06-9D30-9664135C3D9E}">
      <dgm:prSet/>
      <dgm:spPr/>
      <dgm:t>
        <a:bodyPr/>
        <a:lstStyle/>
        <a:p>
          <a:endParaRPr lang="fr-FR"/>
        </a:p>
      </dgm:t>
    </dgm:pt>
    <dgm:pt modelId="{C4295DF5-A30A-40C8-BA8F-5CD4761AFD77}" type="pres">
      <dgm:prSet presAssocID="{22AF761D-88BD-4B9A-90F1-E4E4423BAF66}" presName="Name0" presStyleCnt="0">
        <dgm:presLayoutVars>
          <dgm:dir/>
          <dgm:resizeHandles val="exact"/>
        </dgm:presLayoutVars>
      </dgm:prSet>
      <dgm:spPr/>
    </dgm:pt>
    <dgm:pt modelId="{617053AE-AE1E-4B20-B833-E2235B6B1DB7}" type="pres">
      <dgm:prSet presAssocID="{0ACFAA1A-4B6F-49E3-BA40-EDAF93E4477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469EAB-7A83-4FC1-AC48-B39A1CBD2CEB}" type="pres">
      <dgm:prSet presAssocID="{77C6AE46-3C9E-4EED-A4A9-49DCAAAED74B}" presName="sibTrans" presStyleLbl="sibTrans2D1" presStyleIdx="0" presStyleCnt="2"/>
      <dgm:spPr/>
      <dgm:t>
        <a:bodyPr/>
        <a:lstStyle/>
        <a:p>
          <a:endParaRPr lang="fr-FR"/>
        </a:p>
      </dgm:t>
    </dgm:pt>
    <dgm:pt modelId="{964A966C-9ABA-46EA-973D-462114ECE567}" type="pres">
      <dgm:prSet presAssocID="{77C6AE46-3C9E-4EED-A4A9-49DCAAAED74B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A8BDC6CD-98E5-435B-86B8-93A7623EFA2F}" type="pres">
      <dgm:prSet presAssocID="{F47B8402-1579-4C85-B8B7-FD9410C689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DAF425-B87F-43E7-A9CE-81400335417E}" type="pres">
      <dgm:prSet presAssocID="{D5E4A6A9-8EFE-4629-876E-0374027974F2}" presName="sibTrans" presStyleLbl="sibTrans2D1" presStyleIdx="1" presStyleCnt="2"/>
      <dgm:spPr/>
      <dgm:t>
        <a:bodyPr/>
        <a:lstStyle/>
        <a:p>
          <a:endParaRPr lang="fr-FR"/>
        </a:p>
      </dgm:t>
    </dgm:pt>
    <dgm:pt modelId="{458332DF-64A7-418E-8986-6C7B56E72A43}" type="pres">
      <dgm:prSet presAssocID="{D5E4A6A9-8EFE-4629-876E-0374027974F2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E3096BD7-6FB5-4369-8A90-44D88B55870B}" type="pres">
      <dgm:prSet presAssocID="{2B80FF8F-8845-45EF-8289-D5A7BD02DC1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5B214BC-9EF2-4D06-9D30-9664135C3D9E}" srcId="{22AF761D-88BD-4B9A-90F1-E4E4423BAF66}" destId="{2B80FF8F-8845-45EF-8289-D5A7BD02DC1E}" srcOrd="2" destOrd="0" parTransId="{60A27D68-2B4A-45D3-89C3-482CA61BDBE4}" sibTransId="{E9E4EAE5-633C-4AC0-ABC7-3891A59BB2B7}"/>
    <dgm:cxn modelId="{A462C2C9-6727-437C-A1E3-F990FB8242FE}" srcId="{22AF761D-88BD-4B9A-90F1-E4E4423BAF66}" destId="{0ACFAA1A-4B6F-49E3-BA40-EDAF93E44773}" srcOrd="0" destOrd="0" parTransId="{54F67925-48E8-46D2-B114-76F8598BB2EE}" sibTransId="{77C6AE46-3C9E-4EED-A4A9-49DCAAAED74B}"/>
    <dgm:cxn modelId="{096648D5-F145-4E53-980E-D32D237360BD}" type="presOf" srcId="{22AF761D-88BD-4B9A-90F1-E4E4423BAF66}" destId="{C4295DF5-A30A-40C8-BA8F-5CD4761AFD77}" srcOrd="0" destOrd="0" presId="urn:microsoft.com/office/officeart/2005/8/layout/process1"/>
    <dgm:cxn modelId="{00B8BF2C-24C8-46DF-8CA3-92E1599D65A3}" type="presOf" srcId="{F47B8402-1579-4C85-B8B7-FD9410C689B0}" destId="{A8BDC6CD-98E5-435B-86B8-93A7623EFA2F}" srcOrd="0" destOrd="0" presId="urn:microsoft.com/office/officeart/2005/8/layout/process1"/>
    <dgm:cxn modelId="{8854221A-6D2E-4090-A2CE-1BB8FC343EDD}" type="presOf" srcId="{77C6AE46-3C9E-4EED-A4A9-49DCAAAED74B}" destId="{964A966C-9ABA-46EA-973D-462114ECE567}" srcOrd="1" destOrd="0" presId="urn:microsoft.com/office/officeart/2005/8/layout/process1"/>
    <dgm:cxn modelId="{BB62CBE4-DEF3-496C-A8BE-69ADE28C412D}" type="presOf" srcId="{D5E4A6A9-8EFE-4629-876E-0374027974F2}" destId="{B0DAF425-B87F-43E7-A9CE-81400335417E}" srcOrd="0" destOrd="0" presId="urn:microsoft.com/office/officeart/2005/8/layout/process1"/>
    <dgm:cxn modelId="{CE610942-9855-4669-8C3F-E607B793F5B0}" type="presOf" srcId="{77C6AE46-3C9E-4EED-A4A9-49DCAAAED74B}" destId="{83469EAB-7A83-4FC1-AC48-B39A1CBD2CEB}" srcOrd="0" destOrd="0" presId="urn:microsoft.com/office/officeart/2005/8/layout/process1"/>
    <dgm:cxn modelId="{2621BBE8-372F-48C4-8298-1FF5DC65721C}" srcId="{22AF761D-88BD-4B9A-90F1-E4E4423BAF66}" destId="{F47B8402-1579-4C85-B8B7-FD9410C689B0}" srcOrd="1" destOrd="0" parTransId="{14325054-4ECB-4376-9D84-952529B7EE56}" sibTransId="{D5E4A6A9-8EFE-4629-876E-0374027974F2}"/>
    <dgm:cxn modelId="{63C07E61-77BF-4552-AADC-75E0ECECB379}" type="presOf" srcId="{2B80FF8F-8845-45EF-8289-D5A7BD02DC1E}" destId="{E3096BD7-6FB5-4369-8A90-44D88B55870B}" srcOrd="0" destOrd="0" presId="urn:microsoft.com/office/officeart/2005/8/layout/process1"/>
    <dgm:cxn modelId="{4AF87F0F-38D0-4B90-B648-CC45162D8B3B}" type="presOf" srcId="{D5E4A6A9-8EFE-4629-876E-0374027974F2}" destId="{458332DF-64A7-418E-8986-6C7B56E72A43}" srcOrd="1" destOrd="0" presId="urn:microsoft.com/office/officeart/2005/8/layout/process1"/>
    <dgm:cxn modelId="{1ECA6231-995A-40B1-9E4F-CA4FB1DB3DD3}" type="presOf" srcId="{0ACFAA1A-4B6F-49E3-BA40-EDAF93E44773}" destId="{617053AE-AE1E-4B20-B833-E2235B6B1DB7}" srcOrd="0" destOrd="0" presId="urn:microsoft.com/office/officeart/2005/8/layout/process1"/>
    <dgm:cxn modelId="{1DF81A57-C205-49A2-B563-D0CDFB53CC01}" type="presParOf" srcId="{C4295DF5-A30A-40C8-BA8F-5CD4761AFD77}" destId="{617053AE-AE1E-4B20-B833-E2235B6B1DB7}" srcOrd="0" destOrd="0" presId="urn:microsoft.com/office/officeart/2005/8/layout/process1"/>
    <dgm:cxn modelId="{C2742F4F-75A2-4173-96CB-5C218CE0018C}" type="presParOf" srcId="{C4295DF5-A30A-40C8-BA8F-5CD4761AFD77}" destId="{83469EAB-7A83-4FC1-AC48-B39A1CBD2CEB}" srcOrd="1" destOrd="0" presId="urn:microsoft.com/office/officeart/2005/8/layout/process1"/>
    <dgm:cxn modelId="{AB53AEC1-C781-43FD-93E6-C6DED4590E53}" type="presParOf" srcId="{83469EAB-7A83-4FC1-AC48-B39A1CBD2CEB}" destId="{964A966C-9ABA-46EA-973D-462114ECE567}" srcOrd="0" destOrd="0" presId="urn:microsoft.com/office/officeart/2005/8/layout/process1"/>
    <dgm:cxn modelId="{21272E73-547D-42F9-95E3-94F4C94CD4CB}" type="presParOf" srcId="{C4295DF5-A30A-40C8-BA8F-5CD4761AFD77}" destId="{A8BDC6CD-98E5-435B-86B8-93A7623EFA2F}" srcOrd="2" destOrd="0" presId="urn:microsoft.com/office/officeart/2005/8/layout/process1"/>
    <dgm:cxn modelId="{05E98608-0703-45FA-933D-5306D2D63133}" type="presParOf" srcId="{C4295DF5-A30A-40C8-BA8F-5CD4761AFD77}" destId="{B0DAF425-B87F-43E7-A9CE-81400335417E}" srcOrd="3" destOrd="0" presId="urn:microsoft.com/office/officeart/2005/8/layout/process1"/>
    <dgm:cxn modelId="{DF9A82C9-361D-4370-B92D-564E31669F3C}" type="presParOf" srcId="{B0DAF425-B87F-43E7-A9CE-81400335417E}" destId="{458332DF-64A7-418E-8986-6C7B56E72A43}" srcOrd="0" destOrd="0" presId="urn:microsoft.com/office/officeart/2005/8/layout/process1"/>
    <dgm:cxn modelId="{33F75FB5-7AEC-4F48-8F87-A1FC1F2C51AF}" type="presParOf" srcId="{C4295DF5-A30A-40C8-BA8F-5CD4761AFD77}" destId="{E3096BD7-6FB5-4369-8A90-44D88B55870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40119A-A61E-4E22-8A9B-3E09D7563E46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FB293CEA-0DFB-47A0-A225-EA222B4292FD}">
      <dgm:prSet phldrT="[Texte]"/>
      <dgm:spPr/>
      <dgm:t>
        <a:bodyPr/>
        <a:lstStyle/>
        <a:p>
          <a:r>
            <a:rPr lang="fr-FR" dirty="0" smtClean="0"/>
            <a:t>DSN mensuelle  et annuelle (DOETH)</a:t>
          </a:r>
          <a:endParaRPr lang="fr-FR" dirty="0"/>
        </a:p>
      </dgm:t>
    </dgm:pt>
    <dgm:pt modelId="{FA79E224-CDCE-4B2C-A67C-CEB75FD007C9}" type="parTrans" cxnId="{55148273-E597-446C-A44B-54CEFE70CD9C}">
      <dgm:prSet/>
      <dgm:spPr/>
      <dgm:t>
        <a:bodyPr/>
        <a:lstStyle/>
        <a:p>
          <a:endParaRPr lang="fr-FR"/>
        </a:p>
      </dgm:t>
    </dgm:pt>
    <dgm:pt modelId="{12481E6C-52FD-4FD5-A20B-9E04A49F3733}" type="sibTrans" cxnId="{55148273-E597-446C-A44B-54CEFE70CD9C}">
      <dgm:prSet/>
      <dgm:spPr/>
      <dgm:t>
        <a:bodyPr/>
        <a:lstStyle/>
        <a:p>
          <a:endParaRPr lang="fr-FR"/>
        </a:p>
      </dgm:t>
    </dgm:pt>
    <dgm:pt modelId="{CFDFF7BD-34DC-4AF0-ADDB-4666349DD666}">
      <dgm:prSet phldrT="[Texte]"/>
      <dgm:spPr/>
      <dgm:t>
        <a:bodyPr/>
        <a:lstStyle/>
        <a:p>
          <a:r>
            <a:rPr lang="fr-FR" dirty="0" smtClean="0"/>
            <a:t>Bilan annuel à présenter au CSE ou comité de groupe + envoi à la DDETS pour info</a:t>
          </a:r>
          <a:endParaRPr lang="fr-FR" dirty="0"/>
        </a:p>
      </dgm:t>
    </dgm:pt>
    <dgm:pt modelId="{FA7A54D3-639E-4AC2-B46D-77BA4F6587BF}" type="parTrans" cxnId="{232F03C5-668B-46CD-B54E-54061C0A9FC9}">
      <dgm:prSet/>
      <dgm:spPr/>
      <dgm:t>
        <a:bodyPr/>
        <a:lstStyle/>
        <a:p>
          <a:endParaRPr lang="fr-FR"/>
        </a:p>
      </dgm:t>
    </dgm:pt>
    <dgm:pt modelId="{348E9AFE-C7A0-49BB-BA6B-6AF7B6F0CA6E}" type="sibTrans" cxnId="{232F03C5-668B-46CD-B54E-54061C0A9FC9}">
      <dgm:prSet/>
      <dgm:spPr/>
      <dgm:t>
        <a:bodyPr/>
        <a:lstStyle/>
        <a:p>
          <a:endParaRPr lang="fr-FR"/>
        </a:p>
      </dgm:t>
    </dgm:pt>
    <dgm:pt modelId="{059AFAA7-8505-4811-9D51-124951F9D7DC}">
      <dgm:prSet phldrT="[Texte]"/>
      <dgm:spPr/>
      <dgm:t>
        <a:bodyPr/>
        <a:lstStyle/>
        <a:p>
          <a:r>
            <a:rPr lang="fr-FR" dirty="0" smtClean="0"/>
            <a:t>A l’issue de l’accord : Bilan pluriannuel à transmettre dans les 2 mois qui suivent l’échéance de l’accord</a:t>
          </a:r>
          <a:endParaRPr lang="fr-FR" dirty="0"/>
        </a:p>
      </dgm:t>
    </dgm:pt>
    <dgm:pt modelId="{6F36820A-1A87-4BE5-8042-AF89D24F7F00}" type="parTrans" cxnId="{A4CB3A2B-46AF-47CD-A4E7-43EEB4041EE9}">
      <dgm:prSet/>
      <dgm:spPr/>
      <dgm:t>
        <a:bodyPr/>
        <a:lstStyle/>
        <a:p>
          <a:endParaRPr lang="fr-FR"/>
        </a:p>
      </dgm:t>
    </dgm:pt>
    <dgm:pt modelId="{F34AF7ED-7396-48DA-B044-D927F67C73D5}" type="sibTrans" cxnId="{A4CB3A2B-46AF-47CD-A4E7-43EEB4041EE9}">
      <dgm:prSet/>
      <dgm:spPr/>
      <dgm:t>
        <a:bodyPr/>
        <a:lstStyle/>
        <a:p>
          <a:endParaRPr lang="fr-FR"/>
        </a:p>
      </dgm:t>
    </dgm:pt>
    <dgm:pt modelId="{2C7B4EBC-902B-43FB-AAA6-7C2FF9831C0F}">
      <dgm:prSet phldrT="[Texte]"/>
      <dgm:spPr/>
      <dgm:t>
        <a:bodyPr/>
        <a:lstStyle/>
        <a:p>
          <a:r>
            <a:rPr lang="fr-FR" dirty="0" smtClean="0"/>
            <a:t>Demande de renouvellement à adresser avant le 31/05 de l’année N</a:t>
          </a:r>
          <a:endParaRPr lang="fr-FR" dirty="0"/>
        </a:p>
      </dgm:t>
    </dgm:pt>
    <dgm:pt modelId="{7B7AD124-CD4C-4D44-B217-063A58D3A38E}" type="parTrans" cxnId="{6032AC44-3B9B-4782-BCA4-4D0E40A00C5A}">
      <dgm:prSet/>
      <dgm:spPr/>
      <dgm:t>
        <a:bodyPr/>
        <a:lstStyle/>
        <a:p>
          <a:endParaRPr lang="fr-FR"/>
        </a:p>
      </dgm:t>
    </dgm:pt>
    <dgm:pt modelId="{FFC202F7-9926-4ECC-8914-1D0F3F9CDCEA}" type="sibTrans" cxnId="{6032AC44-3B9B-4782-BCA4-4D0E40A00C5A}">
      <dgm:prSet/>
      <dgm:spPr/>
      <dgm:t>
        <a:bodyPr/>
        <a:lstStyle/>
        <a:p>
          <a:endParaRPr lang="fr-FR"/>
        </a:p>
      </dgm:t>
    </dgm:pt>
    <dgm:pt modelId="{23F08030-6D0F-4E47-AD8B-E74D3D8E8CBD}" type="pres">
      <dgm:prSet presAssocID="{CC40119A-A61E-4E22-8A9B-3E09D7563E4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029CBA4-73C4-410B-998C-AC3FBC4A7F26}" type="pres">
      <dgm:prSet presAssocID="{FB293CEA-0DFB-47A0-A225-EA222B4292F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5B95B9-8B44-4D0E-9C90-FE3FB93259C9}" type="pres">
      <dgm:prSet presAssocID="{12481E6C-52FD-4FD5-A20B-9E04A49F3733}" presName="sibTrans" presStyleLbl="sibTrans2D1" presStyleIdx="0" presStyleCnt="4"/>
      <dgm:spPr/>
      <dgm:t>
        <a:bodyPr/>
        <a:lstStyle/>
        <a:p>
          <a:endParaRPr lang="fr-FR"/>
        </a:p>
      </dgm:t>
    </dgm:pt>
    <dgm:pt modelId="{AC64FEDE-3739-40BC-9BBA-AACD83FFCFBD}" type="pres">
      <dgm:prSet presAssocID="{12481E6C-52FD-4FD5-A20B-9E04A49F3733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32728DAD-C52F-494C-81E9-4257D78331EF}" type="pres">
      <dgm:prSet presAssocID="{CFDFF7BD-34DC-4AF0-ADDB-4666349DD66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CA246B8-2048-4618-862A-059AB567E463}" type="pres">
      <dgm:prSet presAssocID="{348E9AFE-C7A0-49BB-BA6B-6AF7B6F0CA6E}" presName="sibTrans" presStyleLbl="sibTrans2D1" presStyleIdx="1" presStyleCnt="4"/>
      <dgm:spPr/>
      <dgm:t>
        <a:bodyPr/>
        <a:lstStyle/>
        <a:p>
          <a:endParaRPr lang="fr-FR"/>
        </a:p>
      </dgm:t>
    </dgm:pt>
    <dgm:pt modelId="{9F5604F4-01ED-4736-882D-F5DC6FCD0362}" type="pres">
      <dgm:prSet presAssocID="{348E9AFE-C7A0-49BB-BA6B-6AF7B6F0CA6E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A064C11E-A2CB-4991-A5AE-4E8E08AD1EBB}" type="pres">
      <dgm:prSet presAssocID="{059AFAA7-8505-4811-9D51-124951F9D7D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383617-5473-478F-A701-45CB01085966}" type="pres">
      <dgm:prSet presAssocID="{F34AF7ED-7396-48DA-B044-D927F67C73D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8680AD45-E061-432F-84CB-E2364E052A67}" type="pres">
      <dgm:prSet presAssocID="{F34AF7ED-7396-48DA-B044-D927F67C73D5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9A1A950D-359E-4E5A-B7ED-9E230AB508D9}" type="pres">
      <dgm:prSet presAssocID="{2C7B4EBC-902B-43FB-AAA6-7C2FF9831C0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0644C7-57E6-4D2A-9F62-1ED1E16305B3}" type="pres">
      <dgm:prSet presAssocID="{FFC202F7-9926-4ECC-8914-1D0F3F9CDCEA}" presName="sibTrans" presStyleLbl="sibTrans2D1" presStyleIdx="3" presStyleCnt="4"/>
      <dgm:spPr/>
      <dgm:t>
        <a:bodyPr/>
        <a:lstStyle/>
        <a:p>
          <a:endParaRPr lang="fr-FR"/>
        </a:p>
      </dgm:t>
    </dgm:pt>
    <dgm:pt modelId="{5FB46A64-0B90-43BD-9BE8-E891B21CFE04}" type="pres">
      <dgm:prSet presAssocID="{FFC202F7-9926-4ECC-8914-1D0F3F9CDCEA}" presName="connectorText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8057CA33-30BA-471D-8DCD-0BD0DF08E201}" type="presOf" srcId="{348E9AFE-C7A0-49BB-BA6B-6AF7B6F0CA6E}" destId="{9F5604F4-01ED-4736-882D-F5DC6FCD0362}" srcOrd="1" destOrd="0" presId="urn:microsoft.com/office/officeart/2005/8/layout/cycle2"/>
    <dgm:cxn modelId="{209B8A83-452E-4475-A098-633E6CA5D9C3}" type="presOf" srcId="{F34AF7ED-7396-48DA-B044-D927F67C73D5}" destId="{8680AD45-E061-432F-84CB-E2364E052A67}" srcOrd="1" destOrd="0" presId="urn:microsoft.com/office/officeart/2005/8/layout/cycle2"/>
    <dgm:cxn modelId="{79AC569E-578F-4E04-A017-FDB39961F4B8}" type="presOf" srcId="{FFC202F7-9926-4ECC-8914-1D0F3F9CDCEA}" destId="{5FB46A64-0B90-43BD-9BE8-E891B21CFE04}" srcOrd="1" destOrd="0" presId="urn:microsoft.com/office/officeart/2005/8/layout/cycle2"/>
    <dgm:cxn modelId="{A9B048F4-81A2-4599-A54D-04CD0BEB285F}" type="presOf" srcId="{FB293CEA-0DFB-47A0-A225-EA222B4292FD}" destId="{D029CBA4-73C4-410B-998C-AC3FBC4A7F26}" srcOrd="0" destOrd="0" presId="urn:microsoft.com/office/officeart/2005/8/layout/cycle2"/>
    <dgm:cxn modelId="{232F03C5-668B-46CD-B54E-54061C0A9FC9}" srcId="{CC40119A-A61E-4E22-8A9B-3E09D7563E46}" destId="{CFDFF7BD-34DC-4AF0-ADDB-4666349DD666}" srcOrd="1" destOrd="0" parTransId="{FA7A54D3-639E-4AC2-B46D-77BA4F6587BF}" sibTransId="{348E9AFE-C7A0-49BB-BA6B-6AF7B6F0CA6E}"/>
    <dgm:cxn modelId="{CBCBD90D-2830-43FA-992F-8A096780F241}" type="presOf" srcId="{FFC202F7-9926-4ECC-8914-1D0F3F9CDCEA}" destId="{E80644C7-57E6-4D2A-9F62-1ED1E16305B3}" srcOrd="0" destOrd="0" presId="urn:microsoft.com/office/officeart/2005/8/layout/cycle2"/>
    <dgm:cxn modelId="{075ABF32-1CDA-43A0-A994-25BBC508566A}" type="presOf" srcId="{CC40119A-A61E-4E22-8A9B-3E09D7563E46}" destId="{23F08030-6D0F-4E47-AD8B-E74D3D8E8CBD}" srcOrd="0" destOrd="0" presId="urn:microsoft.com/office/officeart/2005/8/layout/cycle2"/>
    <dgm:cxn modelId="{6032AC44-3B9B-4782-BCA4-4D0E40A00C5A}" srcId="{CC40119A-A61E-4E22-8A9B-3E09D7563E46}" destId="{2C7B4EBC-902B-43FB-AAA6-7C2FF9831C0F}" srcOrd="3" destOrd="0" parTransId="{7B7AD124-CD4C-4D44-B217-063A58D3A38E}" sibTransId="{FFC202F7-9926-4ECC-8914-1D0F3F9CDCEA}"/>
    <dgm:cxn modelId="{F44C913F-CB9A-44F3-A7AB-74A1819EE433}" type="presOf" srcId="{CFDFF7BD-34DC-4AF0-ADDB-4666349DD666}" destId="{32728DAD-C52F-494C-81E9-4257D78331EF}" srcOrd="0" destOrd="0" presId="urn:microsoft.com/office/officeart/2005/8/layout/cycle2"/>
    <dgm:cxn modelId="{6B523B16-CAC9-486F-8221-0BC6DC0F722A}" type="presOf" srcId="{2C7B4EBC-902B-43FB-AAA6-7C2FF9831C0F}" destId="{9A1A950D-359E-4E5A-B7ED-9E230AB508D9}" srcOrd="0" destOrd="0" presId="urn:microsoft.com/office/officeart/2005/8/layout/cycle2"/>
    <dgm:cxn modelId="{A36B57D7-CB34-4DD7-8D40-50B014FD7104}" type="presOf" srcId="{12481E6C-52FD-4FD5-A20B-9E04A49F3733}" destId="{C85B95B9-8B44-4D0E-9C90-FE3FB93259C9}" srcOrd="0" destOrd="0" presId="urn:microsoft.com/office/officeart/2005/8/layout/cycle2"/>
    <dgm:cxn modelId="{013157E2-4CF9-4C38-BEEC-A72FA1D9F37E}" type="presOf" srcId="{F34AF7ED-7396-48DA-B044-D927F67C73D5}" destId="{EA383617-5473-478F-A701-45CB01085966}" srcOrd="0" destOrd="0" presId="urn:microsoft.com/office/officeart/2005/8/layout/cycle2"/>
    <dgm:cxn modelId="{902A4573-BA23-47BC-908C-CDF1F5D673C9}" type="presOf" srcId="{348E9AFE-C7A0-49BB-BA6B-6AF7B6F0CA6E}" destId="{1CA246B8-2048-4618-862A-059AB567E463}" srcOrd="0" destOrd="0" presId="urn:microsoft.com/office/officeart/2005/8/layout/cycle2"/>
    <dgm:cxn modelId="{55148273-E597-446C-A44B-54CEFE70CD9C}" srcId="{CC40119A-A61E-4E22-8A9B-3E09D7563E46}" destId="{FB293CEA-0DFB-47A0-A225-EA222B4292FD}" srcOrd="0" destOrd="0" parTransId="{FA79E224-CDCE-4B2C-A67C-CEB75FD007C9}" sibTransId="{12481E6C-52FD-4FD5-A20B-9E04A49F3733}"/>
    <dgm:cxn modelId="{A4CB3A2B-46AF-47CD-A4E7-43EEB4041EE9}" srcId="{CC40119A-A61E-4E22-8A9B-3E09D7563E46}" destId="{059AFAA7-8505-4811-9D51-124951F9D7DC}" srcOrd="2" destOrd="0" parTransId="{6F36820A-1A87-4BE5-8042-AF89D24F7F00}" sibTransId="{F34AF7ED-7396-48DA-B044-D927F67C73D5}"/>
    <dgm:cxn modelId="{5C0EA539-5028-4FAD-B795-B3D44C9CE359}" type="presOf" srcId="{12481E6C-52FD-4FD5-A20B-9E04A49F3733}" destId="{AC64FEDE-3739-40BC-9BBA-AACD83FFCFBD}" srcOrd="1" destOrd="0" presId="urn:microsoft.com/office/officeart/2005/8/layout/cycle2"/>
    <dgm:cxn modelId="{D33ACFE9-8AD5-410B-BEB8-D618E398AA03}" type="presOf" srcId="{059AFAA7-8505-4811-9D51-124951F9D7DC}" destId="{A064C11E-A2CB-4991-A5AE-4E8E08AD1EBB}" srcOrd="0" destOrd="0" presId="urn:microsoft.com/office/officeart/2005/8/layout/cycle2"/>
    <dgm:cxn modelId="{02D6A5B1-9ADE-4CD8-85EF-574C98905D88}" type="presParOf" srcId="{23F08030-6D0F-4E47-AD8B-E74D3D8E8CBD}" destId="{D029CBA4-73C4-410B-998C-AC3FBC4A7F26}" srcOrd="0" destOrd="0" presId="urn:microsoft.com/office/officeart/2005/8/layout/cycle2"/>
    <dgm:cxn modelId="{0302F412-3593-4031-BF58-C061886DF903}" type="presParOf" srcId="{23F08030-6D0F-4E47-AD8B-E74D3D8E8CBD}" destId="{C85B95B9-8B44-4D0E-9C90-FE3FB93259C9}" srcOrd="1" destOrd="0" presId="urn:microsoft.com/office/officeart/2005/8/layout/cycle2"/>
    <dgm:cxn modelId="{4C04EBC6-A3FB-465F-ABB5-BEBA362E14FF}" type="presParOf" srcId="{C85B95B9-8B44-4D0E-9C90-FE3FB93259C9}" destId="{AC64FEDE-3739-40BC-9BBA-AACD83FFCFBD}" srcOrd="0" destOrd="0" presId="urn:microsoft.com/office/officeart/2005/8/layout/cycle2"/>
    <dgm:cxn modelId="{5B5ED723-4B1A-4ACE-A7DF-3C781456E937}" type="presParOf" srcId="{23F08030-6D0F-4E47-AD8B-E74D3D8E8CBD}" destId="{32728DAD-C52F-494C-81E9-4257D78331EF}" srcOrd="2" destOrd="0" presId="urn:microsoft.com/office/officeart/2005/8/layout/cycle2"/>
    <dgm:cxn modelId="{F2F7861D-FC41-4630-B675-F9AFC2DC8630}" type="presParOf" srcId="{23F08030-6D0F-4E47-AD8B-E74D3D8E8CBD}" destId="{1CA246B8-2048-4618-862A-059AB567E463}" srcOrd="3" destOrd="0" presId="urn:microsoft.com/office/officeart/2005/8/layout/cycle2"/>
    <dgm:cxn modelId="{E08B6AD9-FB89-41F5-9C3A-DB59BA606492}" type="presParOf" srcId="{1CA246B8-2048-4618-862A-059AB567E463}" destId="{9F5604F4-01ED-4736-882D-F5DC6FCD0362}" srcOrd="0" destOrd="0" presId="urn:microsoft.com/office/officeart/2005/8/layout/cycle2"/>
    <dgm:cxn modelId="{F3D21194-3DEE-4184-B910-B2768F6C5F3F}" type="presParOf" srcId="{23F08030-6D0F-4E47-AD8B-E74D3D8E8CBD}" destId="{A064C11E-A2CB-4991-A5AE-4E8E08AD1EBB}" srcOrd="4" destOrd="0" presId="urn:microsoft.com/office/officeart/2005/8/layout/cycle2"/>
    <dgm:cxn modelId="{FE446898-DD71-4AEA-9170-1944879E3F30}" type="presParOf" srcId="{23F08030-6D0F-4E47-AD8B-E74D3D8E8CBD}" destId="{EA383617-5473-478F-A701-45CB01085966}" srcOrd="5" destOrd="0" presId="urn:microsoft.com/office/officeart/2005/8/layout/cycle2"/>
    <dgm:cxn modelId="{953A68B0-A429-4250-B4AF-53858B4F2C29}" type="presParOf" srcId="{EA383617-5473-478F-A701-45CB01085966}" destId="{8680AD45-E061-432F-84CB-E2364E052A67}" srcOrd="0" destOrd="0" presId="urn:microsoft.com/office/officeart/2005/8/layout/cycle2"/>
    <dgm:cxn modelId="{96963937-8AC2-4E6D-876B-871E554A0F4B}" type="presParOf" srcId="{23F08030-6D0F-4E47-AD8B-E74D3D8E8CBD}" destId="{9A1A950D-359E-4E5A-B7ED-9E230AB508D9}" srcOrd="6" destOrd="0" presId="urn:microsoft.com/office/officeart/2005/8/layout/cycle2"/>
    <dgm:cxn modelId="{035FA2DC-8662-467B-BB61-14FCD2076F00}" type="presParOf" srcId="{23F08030-6D0F-4E47-AD8B-E74D3D8E8CBD}" destId="{E80644C7-57E6-4D2A-9F62-1ED1E16305B3}" srcOrd="7" destOrd="0" presId="urn:microsoft.com/office/officeart/2005/8/layout/cycle2"/>
    <dgm:cxn modelId="{AEFF11A2-5752-4747-BB49-E81B04E5D463}" type="presParOf" srcId="{E80644C7-57E6-4D2A-9F62-1ED1E16305B3}" destId="{5FB46A64-0B90-43BD-9BE8-E891B21CFE0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C2586-7C95-4313-BF22-36AF7FD28E18}">
      <dsp:nvSpPr>
        <dsp:cNvPr id="0" name=""/>
        <dsp:cNvSpPr/>
      </dsp:nvSpPr>
      <dsp:spPr>
        <a:xfrm>
          <a:off x="10771" y="1283931"/>
          <a:ext cx="1455061" cy="145506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Etat des lieux </a:t>
          </a:r>
          <a:endParaRPr lang="fr-FR" sz="1050" kern="1200" dirty="0"/>
        </a:p>
      </dsp:txBody>
      <dsp:txXfrm>
        <a:off x="223860" y="1497020"/>
        <a:ext cx="1028883" cy="1028883"/>
      </dsp:txXfrm>
    </dsp:sp>
    <dsp:sp modelId="{00DF2047-75D8-4A8D-BC30-12B10F07D896}">
      <dsp:nvSpPr>
        <dsp:cNvPr id="0" name=""/>
        <dsp:cNvSpPr/>
      </dsp:nvSpPr>
      <dsp:spPr>
        <a:xfrm>
          <a:off x="1583984" y="1589494"/>
          <a:ext cx="843935" cy="843935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1695848" y="1912215"/>
        <a:ext cx="620207" cy="198493"/>
      </dsp:txXfrm>
    </dsp:sp>
    <dsp:sp modelId="{2D1AE5DD-7244-44E4-A33B-D42BF1835C25}">
      <dsp:nvSpPr>
        <dsp:cNvPr id="0" name=""/>
        <dsp:cNvSpPr/>
      </dsp:nvSpPr>
      <dsp:spPr>
        <a:xfrm>
          <a:off x="2546071" y="1283931"/>
          <a:ext cx="1455061" cy="1455061"/>
        </a:xfrm>
        <a:prstGeom prst="ellips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kern="1200" dirty="0" smtClean="0"/>
            <a:t>Programme pluriannuel : plan d’embauche et plan de maintien</a:t>
          </a:r>
          <a:endParaRPr lang="fr-FR" sz="1050" kern="1200" dirty="0"/>
        </a:p>
      </dsp:txBody>
      <dsp:txXfrm>
        <a:off x="2759160" y="1497020"/>
        <a:ext cx="1028883" cy="1028883"/>
      </dsp:txXfrm>
    </dsp:sp>
    <dsp:sp modelId="{7B47A274-782C-45CB-90B1-72BA629EA518}">
      <dsp:nvSpPr>
        <dsp:cNvPr id="0" name=""/>
        <dsp:cNvSpPr/>
      </dsp:nvSpPr>
      <dsp:spPr>
        <a:xfrm>
          <a:off x="4119283" y="1589494"/>
          <a:ext cx="843935" cy="843935"/>
        </a:xfrm>
        <a:prstGeom prst="mathPlus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4231147" y="1912215"/>
        <a:ext cx="620207" cy="198493"/>
      </dsp:txXfrm>
    </dsp:sp>
    <dsp:sp modelId="{45B2177F-8ED4-4CDA-A34D-D14F8DDED49A}">
      <dsp:nvSpPr>
        <dsp:cNvPr id="0" name=""/>
        <dsp:cNvSpPr/>
      </dsp:nvSpPr>
      <dsp:spPr>
        <a:xfrm>
          <a:off x="5081370" y="1283931"/>
          <a:ext cx="1455061" cy="1455061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Budget prévisionnel</a:t>
          </a:r>
          <a:endParaRPr lang="fr-FR" sz="1100" kern="1200" dirty="0"/>
        </a:p>
      </dsp:txBody>
      <dsp:txXfrm>
        <a:off x="5294459" y="1497020"/>
        <a:ext cx="1028883" cy="1028883"/>
      </dsp:txXfrm>
    </dsp:sp>
    <dsp:sp modelId="{903C7DD2-68C6-4214-8298-FE25A5E23B20}">
      <dsp:nvSpPr>
        <dsp:cNvPr id="0" name=""/>
        <dsp:cNvSpPr/>
      </dsp:nvSpPr>
      <dsp:spPr>
        <a:xfrm>
          <a:off x="6654583" y="1589494"/>
          <a:ext cx="843935" cy="843935"/>
        </a:xfrm>
        <a:prstGeom prst="mathPlus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6766447" y="1912215"/>
        <a:ext cx="620207" cy="198493"/>
      </dsp:txXfrm>
    </dsp:sp>
    <dsp:sp modelId="{1FE7B06C-883F-4D1D-B30E-4AD50A882C5C}">
      <dsp:nvSpPr>
        <dsp:cNvPr id="0" name=""/>
        <dsp:cNvSpPr/>
      </dsp:nvSpPr>
      <dsp:spPr>
        <a:xfrm>
          <a:off x="7616670" y="1283931"/>
          <a:ext cx="1455061" cy="1455061"/>
        </a:xfrm>
        <a:prstGeom prst="ellips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Sensibilisation et </a:t>
          </a:r>
          <a:r>
            <a:rPr lang="fr-FR" sz="1100" kern="1200" dirty="0" smtClean="0"/>
            <a:t>communication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Suivi et pilotage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Partenariat secteur protégé et TIH</a:t>
          </a:r>
          <a:endParaRPr lang="fr-FR" sz="1000" kern="1200" dirty="0"/>
        </a:p>
      </dsp:txBody>
      <dsp:txXfrm>
        <a:off x="7829759" y="1497020"/>
        <a:ext cx="1028883" cy="1028883"/>
      </dsp:txXfrm>
    </dsp:sp>
    <dsp:sp modelId="{FCFC0162-B12C-4BE1-AE9C-5D128DF8B1C2}">
      <dsp:nvSpPr>
        <dsp:cNvPr id="0" name=""/>
        <dsp:cNvSpPr/>
      </dsp:nvSpPr>
      <dsp:spPr>
        <a:xfrm>
          <a:off x="9189882" y="1589494"/>
          <a:ext cx="843935" cy="843935"/>
        </a:xfrm>
        <a:prstGeom prst="mathEqual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500" kern="1200"/>
        </a:p>
      </dsp:txBody>
      <dsp:txXfrm>
        <a:off x="9301746" y="1763345"/>
        <a:ext cx="620207" cy="496233"/>
      </dsp:txXfrm>
    </dsp:sp>
    <dsp:sp modelId="{D31D8202-64C9-4355-9F60-0FA50D341588}">
      <dsp:nvSpPr>
        <dsp:cNvPr id="0" name=""/>
        <dsp:cNvSpPr/>
      </dsp:nvSpPr>
      <dsp:spPr>
        <a:xfrm>
          <a:off x="10151969" y="1283931"/>
          <a:ext cx="1455061" cy="1455061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Contenu de l’accord agrée</a:t>
          </a:r>
          <a:endParaRPr lang="fr-FR" sz="1100" kern="1200" dirty="0"/>
        </a:p>
      </dsp:txBody>
      <dsp:txXfrm>
        <a:off x="10365058" y="1497020"/>
        <a:ext cx="1028883" cy="1028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7053AE-AE1E-4B20-B833-E2235B6B1DB7}">
      <dsp:nvSpPr>
        <dsp:cNvPr id="0" name=""/>
        <dsp:cNvSpPr/>
      </dsp:nvSpPr>
      <dsp:spPr>
        <a:xfrm>
          <a:off x="9027" y="489073"/>
          <a:ext cx="2698106" cy="27974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spc="-1" dirty="0" smtClean="0">
              <a:latin typeface="Arial" panose="020B0604020202020204" pitchFamily="34" charset="0"/>
              <a:cs typeface="Arial" panose="020B0604020202020204" pitchFamily="34" charset="0"/>
            </a:rPr>
            <a:t>Dépôt de l’accord 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Les conventions et accords de groupe ou d’entreprise à déposer sur la plateforme de </a:t>
          </a:r>
          <a:r>
            <a:rPr lang="fr-FR" sz="11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téléprocédure</a:t>
          </a: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 du </a:t>
          </a:r>
          <a:r>
            <a:rPr lang="fr-FR" sz="11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www.teleaccords.travail-emploi.gouv.fr </a:t>
          </a: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. Le service départemental dépositaire des conventions et accords collectifs de travail est celui dans le ressort duquel ils ont été conclus (article D. 2231-5 du code du travail). </a:t>
          </a:r>
          <a:endParaRPr lang="fr-FR" sz="1100" kern="1200" dirty="0"/>
        </a:p>
      </dsp:txBody>
      <dsp:txXfrm>
        <a:off x="88052" y="568098"/>
        <a:ext cx="2540056" cy="2639390"/>
      </dsp:txXfrm>
    </dsp:sp>
    <dsp:sp modelId="{83469EAB-7A83-4FC1-AC48-B39A1CBD2CEB}">
      <dsp:nvSpPr>
        <dsp:cNvPr id="0" name=""/>
        <dsp:cNvSpPr/>
      </dsp:nvSpPr>
      <dsp:spPr>
        <a:xfrm>
          <a:off x="2976943" y="1553228"/>
          <a:ext cx="571998" cy="669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/>
        </a:p>
      </dsp:txBody>
      <dsp:txXfrm>
        <a:off x="2976943" y="1687054"/>
        <a:ext cx="400399" cy="401478"/>
      </dsp:txXfrm>
    </dsp:sp>
    <dsp:sp modelId="{A8BDC6CD-98E5-435B-86B8-93A7623EFA2F}">
      <dsp:nvSpPr>
        <dsp:cNvPr id="0" name=""/>
        <dsp:cNvSpPr/>
      </dsp:nvSpPr>
      <dsp:spPr>
        <a:xfrm>
          <a:off x="3786375" y="489073"/>
          <a:ext cx="2698106" cy="2797440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spc="-1" dirty="0" smtClean="0">
              <a:latin typeface="Arial" panose="020B0604020202020204" pitchFamily="34" charset="0"/>
              <a:cs typeface="Arial" panose="020B0604020202020204" pitchFamily="34" charset="0"/>
            </a:rPr>
            <a:t>Dépôt de la demande  d’agrément auprès de l’autorité d’agrément  (DDETS ):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le récépissé de dépôt de l’accord ;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l’état des lieux préalable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l’accord signé comprenant les items obligatoires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La demande d’agrément doit être déposée au plus tard le 31  mai de la première année d’entrée en vigueur de l’accord.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Durée de l’agrément 3 ans renouvelable 1 seule fois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pc="-1" dirty="0" smtClean="0">
              <a:latin typeface="Arial"/>
            </a:rPr>
            <a:t>Procédure fixée par décret (</a:t>
          </a:r>
          <a:r>
            <a:rPr lang="fr-FR" sz="1100" kern="1200" dirty="0" smtClean="0"/>
            <a:t>Décret n° 2019-521 du 27 mai 2019)</a:t>
          </a:r>
          <a:endParaRPr lang="fr-FR" sz="1100" kern="1200" dirty="0"/>
        </a:p>
      </dsp:txBody>
      <dsp:txXfrm>
        <a:off x="3865400" y="568098"/>
        <a:ext cx="2540056" cy="2639390"/>
      </dsp:txXfrm>
    </dsp:sp>
    <dsp:sp modelId="{B0DAF425-B87F-43E7-A9CE-81400335417E}">
      <dsp:nvSpPr>
        <dsp:cNvPr id="0" name=""/>
        <dsp:cNvSpPr/>
      </dsp:nvSpPr>
      <dsp:spPr>
        <a:xfrm>
          <a:off x="6754292" y="1553228"/>
          <a:ext cx="571998" cy="669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/>
        </a:p>
      </dsp:txBody>
      <dsp:txXfrm>
        <a:off x="6754292" y="1687054"/>
        <a:ext cx="400399" cy="401478"/>
      </dsp:txXfrm>
    </dsp:sp>
    <dsp:sp modelId="{E3096BD7-6FB5-4369-8A90-44D88B55870B}">
      <dsp:nvSpPr>
        <dsp:cNvPr id="0" name=""/>
        <dsp:cNvSpPr/>
      </dsp:nvSpPr>
      <dsp:spPr>
        <a:xfrm>
          <a:off x="7563724" y="489073"/>
          <a:ext cx="2698106" cy="2797440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Agrément délivré par le préfet (DDETS)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Avis de la CODEI</a:t>
          </a:r>
          <a:endParaRPr lang="fr-FR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42749" y="568098"/>
        <a:ext cx="2540056" cy="26393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9CBA4-73C4-410B-998C-AC3FBC4A7F26}">
      <dsp:nvSpPr>
        <dsp:cNvPr id="0" name=""/>
        <dsp:cNvSpPr/>
      </dsp:nvSpPr>
      <dsp:spPr>
        <a:xfrm>
          <a:off x="3196828" y="1442"/>
          <a:ext cx="1734343" cy="173434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DSN mensuelle  et annuelle (DOETH)</a:t>
          </a:r>
          <a:endParaRPr lang="fr-FR" sz="1200" kern="1200" dirty="0"/>
        </a:p>
      </dsp:txBody>
      <dsp:txXfrm>
        <a:off x="3450817" y="255431"/>
        <a:ext cx="1226365" cy="1226365"/>
      </dsp:txXfrm>
    </dsp:sp>
    <dsp:sp modelId="{C85B95B9-8B44-4D0E-9C90-FE3FB93259C9}">
      <dsp:nvSpPr>
        <dsp:cNvPr id="0" name=""/>
        <dsp:cNvSpPr/>
      </dsp:nvSpPr>
      <dsp:spPr>
        <a:xfrm rot="2700000">
          <a:off x="4744905" y="1487088"/>
          <a:ext cx="460478" cy="585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4765136" y="1555315"/>
        <a:ext cx="322335" cy="351205"/>
      </dsp:txXfrm>
    </dsp:sp>
    <dsp:sp modelId="{32728DAD-C52F-494C-81E9-4257D78331EF}">
      <dsp:nvSpPr>
        <dsp:cNvPr id="0" name=""/>
        <dsp:cNvSpPr/>
      </dsp:nvSpPr>
      <dsp:spPr>
        <a:xfrm>
          <a:off x="5037547" y="1842161"/>
          <a:ext cx="1734343" cy="1734343"/>
        </a:xfrm>
        <a:prstGeom prst="ellips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Bilan annuel à présenter au CSE ou comité de groupe + envoi à la DDETS pour info</a:t>
          </a:r>
          <a:endParaRPr lang="fr-FR" sz="1200" kern="1200" dirty="0"/>
        </a:p>
      </dsp:txBody>
      <dsp:txXfrm>
        <a:off x="5291536" y="2096150"/>
        <a:ext cx="1226365" cy="1226365"/>
      </dsp:txXfrm>
    </dsp:sp>
    <dsp:sp modelId="{1CA246B8-2048-4618-862A-059AB567E463}">
      <dsp:nvSpPr>
        <dsp:cNvPr id="0" name=""/>
        <dsp:cNvSpPr/>
      </dsp:nvSpPr>
      <dsp:spPr>
        <a:xfrm rot="8100000">
          <a:off x="4763335" y="3327807"/>
          <a:ext cx="460478" cy="585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 rot="10800000">
        <a:off x="4881247" y="3396034"/>
        <a:ext cx="322335" cy="351205"/>
      </dsp:txXfrm>
    </dsp:sp>
    <dsp:sp modelId="{A064C11E-A2CB-4991-A5AE-4E8E08AD1EBB}">
      <dsp:nvSpPr>
        <dsp:cNvPr id="0" name=""/>
        <dsp:cNvSpPr/>
      </dsp:nvSpPr>
      <dsp:spPr>
        <a:xfrm>
          <a:off x="3196828" y="3682880"/>
          <a:ext cx="1734343" cy="1734343"/>
        </a:xfrm>
        <a:prstGeom prst="ellips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 l’issue de l’accord : Bilan pluriannuel à transmettre dans les 2 mois qui suivent l’échéance de l’accord</a:t>
          </a:r>
          <a:endParaRPr lang="fr-FR" sz="1200" kern="1200" dirty="0"/>
        </a:p>
      </dsp:txBody>
      <dsp:txXfrm>
        <a:off x="3450817" y="3936869"/>
        <a:ext cx="1226365" cy="1226365"/>
      </dsp:txXfrm>
    </dsp:sp>
    <dsp:sp modelId="{EA383617-5473-478F-A701-45CB01085966}">
      <dsp:nvSpPr>
        <dsp:cNvPr id="0" name=""/>
        <dsp:cNvSpPr/>
      </dsp:nvSpPr>
      <dsp:spPr>
        <a:xfrm rot="13500000">
          <a:off x="2922616" y="3346237"/>
          <a:ext cx="460478" cy="585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 rot="10800000">
        <a:off x="3040528" y="3512146"/>
        <a:ext cx="322335" cy="351205"/>
      </dsp:txXfrm>
    </dsp:sp>
    <dsp:sp modelId="{9A1A950D-359E-4E5A-B7ED-9E230AB508D9}">
      <dsp:nvSpPr>
        <dsp:cNvPr id="0" name=""/>
        <dsp:cNvSpPr/>
      </dsp:nvSpPr>
      <dsp:spPr>
        <a:xfrm>
          <a:off x="1356108" y="1842161"/>
          <a:ext cx="1734343" cy="1734343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Demande de renouvellement à adresser avant le 31/05 de l’année N</a:t>
          </a:r>
          <a:endParaRPr lang="fr-FR" sz="1200" kern="1200" dirty="0"/>
        </a:p>
      </dsp:txBody>
      <dsp:txXfrm>
        <a:off x="1610097" y="2096150"/>
        <a:ext cx="1226365" cy="1226365"/>
      </dsp:txXfrm>
    </dsp:sp>
    <dsp:sp modelId="{E80644C7-57E6-4D2A-9F62-1ED1E16305B3}">
      <dsp:nvSpPr>
        <dsp:cNvPr id="0" name=""/>
        <dsp:cNvSpPr/>
      </dsp:nvSpPr>
      <dsp:spPr>
        <a:xfrm rot="18900000">
          <a:off x="2904186" y="1505518"/>
          <a:ext cx="460478" cy="585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2924417" y="1671427"/>
        <a:ext cx="322335" cy="351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4EA07-7491-422B-B32F-96EDB0A4F792}" type="datetimeFigureOut">
              <a:rPr lang="fr-FR" smtClean="0"/>
              <a:t>24/05/2023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954CD-7D82-401A-9E80-1B4B51AF42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90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600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8238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3850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1050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82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54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26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98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39699F-52FA-4F81-9FAD-36C5E4126996}" type="slidenum">
              <a:rPr lang="fr-FR" altLang="fr-FR" smtClean="0"/>
              <a:pPr>
                <a:spcBef>
                  <a:spcPct val="0"/>
                </a:spcBef>
              </a:pPr>
              <a:t>4</a:t>
            </a:fld>
            <a:endParaRPr lang="fr-FR" altLang="fr-FR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3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188" indent="-280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70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42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14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86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58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30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5E9FA5-7328-40C8-A2B3-A7511B42CBA0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altLang="fr-F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463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600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8238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3850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1050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82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54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26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98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68FA0B-602C-41E1-BF78-6556C5BABC53}" type="slidenum">
              <a:rPr lang="fr-FR" altLang="fr-FR" smtClean="0"/>
              <a:pPr>
                <a:spcBef>
                  <a:spcPct val="0"/>
                </a:spcBef>
              </a:pPr>
              <a:t>6</a:t>
            </a:fld>
            <a:endParaRPr lang="fr-FR" altLang="fr-FR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lnSpc>
                <a:spcPct val="105000"/>
              </a:lnSpc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convention est une feuille de route, </a:t>
            </a: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conçue avec pédagogie</a:t>
            </a:r>
          </a:p>
          <a:p>
            <a:pPr algn="just" eaLnBrk="1" hangingPunct="1">
              <a:lnSpc>
                <a:spcPct val="105000"/>
              </a:lnSpc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différents axes abordés seront séquencées de la façon suivantes : </a:t>
            </a:r>
          </a:p>
          <a:p>
            <a:pPr marL="981075" lvl="4" algn="just" eaLnBrk="1" hangingPunct="1">
              <a:lnSpc>
                <a:spcPct val="105000"/>
              </a:lnSpc>
              <a:buFontTx/>
              <a:buAutoNum type="arabicPeriod"/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U</a:t>
            </a: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situation initiale de référence,</a:t>
            </a:r>
          </a:p>
          <a:p>
            <a:pPr marL="981075" lvl="4" algn="just" eaLnBrk="1" hangingPunct="1">
              <a:lnSpc>
                <a:spcPct val="105000"/>
              </a:lnSpc>
              <a:buFontTx/>
              <a:buAutoNum type="arabicPeriod"/>
              <a:tabLst>
                <a:tab pos="350838" algn="l"/>
                <a:tab pos="898525" algn="l"/>
              </a:tabLst>
            </a:pP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Des objectifs,</a:t>
            </a:r>
          </a:p>
          <a:p>
            <a:pPr marL="981075" lvl="4" algn="just" eaLnBrk="1" hangingPunct="1">
              <a:lnSpc>
                <a:spcPct val="105000"/>
              </a:lnSpc>
              <a:buFontTx/>
              <a:buAutoNum type="arabicPeriod"/>
              <a:tabLst>
                <a:tab pos="350838" algn="l"/>
                <a:tab pos="898525" algn="l"/>
              </a:tabLst>
            </a:pP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Des actions pour les atteindre.</a:t>
            </a:r>
          </a:p>
          <a:p>
            <a:pPr algn="just" eaLnBrk="1" hangingPunct="1"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photo de départ est l’existant (DA). </a:t>
            </a:r>
          </a:p>
          <a:p>
            <a:pPr algn="just" eaLnBrk="1" hangingPunct="1"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 fin de chaque axe, les indicateurs qui permettront d’évaluer les actions. </a:t>
            </a:r>
            <a:r>
              <a:rPr lang="fr-FR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L’indicateur peut être quantitatif, notamment différentiel (augmentation du nombre de recrutement, du taux d’emploi, de personnes formés ou encore la baisse du nombre de licenciement…), et/ou qualitatif (meilleure anticipation de situation à risque,  participation des managers lors des job </a:t>
            </a:r>
            <a:r>
              <a:rPr lang="fr-FR" alt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dating</a:t>
            </a:r>
            <a:r>
              <a:rPr lang="fr-FR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ou forum de recrutement, meilleurs coordination des acteurs sur les problématique de maintien, …). </a:t>
            </a:r>
            <a:endParaRPr lang="fr-FR" alt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temps dédiés par les principaux acteurs en charges de la conduite du projet y sont clairement définis; </a:t>
            </a:r>
          </a:p>
        </p:txBody>
      </p:sp>
    </p:spTree>
    <p:extLst>
      <p:ext uri="{BB962C8B-B14F-4D97-AF65-F5344CB8AC3E}">
        <p14:creationId xmlns:p14="http://schemas.microsoft.com/office/powerpoint/2010/main" val="3335133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F623B4-5E33-4332-8B3E-67600E3C3699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altLang="fr-F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2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9775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1413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8613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5813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3013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0213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7413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4613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B38EB6-41E6-44F3-9A63-819CB4742A64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altLang="fr-F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971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600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8238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3850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1050" indent="-2222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82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54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26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79850" indent="-2222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8FA0B-602C-41E1-BF78-6556C5BABC53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altLang="fr-FR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lnSpc>
                <a:spcPct val="105000"/>
              </a:lnSpc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convention est une feuille de route, </a:t>
            </a: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conçue avec pédagogie</a:t>
            </a:r>
          </a:p>
          <a:p>
            <a:pPr algn="just" eaLnBrk="1" hangingPunct="1">
              <a:lnSpc>
                <a:spcPct val="105000"/>
              </a:lnSpc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différents axes abordés seront séquencées de la façon suivantes : </a:t>
            </a:r>
          </a:p>
          <a:p>
            <a:pPr marL="981075" lvl="4" algn="just" eaLnBrk="1" hangingPunct="1">
              <a:lnSpc>
                <a:spcPct val="105000"/>
              </a:lnSpc>
              <a:buFontTx/>
              <a:buAutoNum type="arabicPeriod"/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U</a:t>
            </a: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situation initiale de référence,</a:t>
            </a:r>
          </a:p>
          <a:p>
            <a:pPr marL="981075" lvl="4" algn="just" eaLnBrk="1" hangingPunct="1">
              <a:lnSpc>
                <a:spcPct val="105000"/>
              </a:lnSpc>
              <a:buFontTx/>
              <a:buAutoNum type="arabicPeriod"/>
              <a:tabLst>
                <a:tab pos="350838" algn="l"/>
                <a:tab pos="898525" algn="l"/>
              </a:tabLst>
            </a:pP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Des objectifs,</a:t>
            </a:r>
          </a:p>
          <a:p>
            <a:pPr marL="981075" lvl="4" algn="just" eaLnBrk="1" hangingPunct="1">
              <a:lnSpc>
                <a:spcPct val="105000"/>
              </a:lnSpc>
              <a:buFontTx/>
              <a:buAutoNum type="arabicPeriod"/>
              <a:tabLst>
                <a:tab pos="350838" algn="l"/>
                <a:tab pos="898525" algn="l"/>
              </a:tabLst>
            </a:pPr>
            <a:r>
              <a:rPr lang="fr-FR" altLang="fr-F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Des actions pour les atteindre.</a:t>
            </a:r>
          </a:p>
          <a:p>
            <a:pPr algn="just" eaLnBrk="1" hangingPunct="1"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photo de départ est l’existant (DA). </a:t>
            </a:r>
          </a:p>
          <a:p>
            <a:pPr algn="just" eaLnBrk="1" hangingPunct="1"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 fin de chaque axe, les indicateurs qui permettront d’évaluer les actions. </a:t>
            </a:r>
            <a:r>
              <a:rPr lang="fr-FR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L’indicateur peut être quantitatif, notamment différentiel (augmentation du nombre de recrutement, du taux d’emploi, de personnes formés ou encore la baisse du nombre de licenciement…), et/ou qualitatif (meilleure anticipation de situation à risque,  participation des managers lors des job </a:t>
            </a:r>
            <a:r>
              <a:rPr lang="fr-FR" alt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dating</a:t>
            </a:r>
            <a:r>
              <a:rPr lang="fr-FR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ou forum de recrutement, meilleurs coordination des acteurs sur les problématique de maintien, …). </a:t>
            </a:r>
            <a:endParaRPr lang="fr-FR" alt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tabLst>
                <a:tab pos="350838" algn="l"/>
                <a:tab pos="898525" algn="l"/>
              </a:tabLst>
            </a:pPr>
            <a:r>
              <a:rPr lang="fr-FR" altLang="fr-F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temps dédiés par les principaux acteurs en charges de la conduite du projet y sont clairement définis; </a:t>
            </a:r>
          </a:p>
        </p:txBody>
      </p:sp>
    </p:spTree>
    <p:extLst>
      <p:ext uri="{BB962C8B-B14F-4D97-AF65-F5344CB8AC3E}">
        <p14:creationId xmlns:p14="http://schemas.microsoft.com/office/powerpoint/2010/main" val="1390306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276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681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460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0B16957-E9A0-4685-8B64-9FF08587AB46}"/>
              </a:ext>
            </a:extLst>
          </p:cNvPr>
          <p:cNvSpPr/>
          <p:nvPr/>
        </p:nvSpPr>
        <p:spPr>
          <a:xfrm>
            <a:off x="0" y="4083050"/>
            <a:ext cx="12192000" cy="2774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556186-7623-41E6-9695-A333D1AD539C}"/>
              </a:ext>
            </a:extLst>
          </p:cNvPr>
          <p:cNvSpPr/>
          <p:nvPr/>
        </p:nvSpPr>
        <p:spPr>
          <a:xfrm>
            <a:off x="0" y="1"/>
            <a:ext cx="12192000" cy="58578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/>
          </a:p>
        </p:txBody>
      </p:sp>
      <p:grpSp>
        <p:nvGrpSpPr>
          <p:cNvPr id="5" name="Groupe 23"/>
          <p:cNvGrpSpPr>
            <a:grpSpLocks/>
          </p:cNvGrpSpPr>
          <p:nvPr/>
        </p:nvGrpSpPr>
        <p:grpSpPr bwMode="auto">
          <a:xfrm>
            <a:off x="469900" y="6181725"/>
            <a:ext cx="2252133" cy="368300"/>
            <a:chOff x="-285750" y="5594350"/>
            <a:chExt cx="3076265" cy="671803"/>
          </a:xfrm>
        </p:grpSpPr>
        <p:sp>
          <p:nvSpPr>
            <p:cNvPr id="6" name="Forme libre : forme 17"/>
            <p:cNvSpPr>
              <a:spLocks/>
            </p:cNvSpPr>
            <p:nvPr/>
          </p:nvSpPr>
          <p:spPr bwMode="auto">
            <a:xfrm>
              <a:off x="1326479" y="5751156"/>
              <a:ext cx="290305" cy="365237"/>
            </a:xfrm>
            <a:custGeom>
              <a:avLst/>
              <a:gdLst>
                <a:gd name="T0" fmla="*/ 166275 w 290305"/>
                <a:gd name="T1" fmla="*/ 0 h 365237"/>
                <a:gd name="T2" fmla="*/ 221717 w 290305"/>
                <a:gd name="T3" fmla="*/ 10715 h 365237"/>
                <a:gd name="T4" fmla="*/ 262179 w 290305"/>
                <a:gd name="T5" fmla="*/ 41307 h 365237"/>
                <a:gd name="T6" fmla="*/ 285443 w 290305"/>
                <a:gd name="T7" fmla="*/ 89410 h 365237"/>
                <a:gd name="T8" fmla="*/ 290305 w 290305"/>
                <a:gd name="T9" fmla="*/ 131577 h 365237"/>
                <a:gd name="T10" fmla="*/ 290305 w 290305"/>
                <a:gd name="T11" fmla="*/ 150937 h 365237"/>
                <a:gd name="T12" fmla="*/ 287511 w 290305"/>
                <a:gd name="T13" fmla="*/ 170539 h 365237"/>
                <a:gd name="T14" fmla="*/ 284722 w 290305"/>
                <a:gd name="T15" fmla="*/ 187151 h 365237"/>
                <a:gd name="T16" fmla="*/ 283251 w 290305"/>
                <a:gd name="T17" fmla="*/ 195922 h 365237"/>
                <a:gd name="T18" fmla="*/ 213123 w 290305"/>
                <a:gd name="T19" fmla="*/ 131577 h 365237"/>
                <a:gd name="T20" fmla="*/ 213123 w 290305"/>
                <a:gd name="T21" fmla="*/ 113789 h 365237"/>
                <a:gd name="T22" fmla="*/ 208273 w 290305"/>
                <a:gd name="T23" fmla="*/ 72478 h 365237"/>
                <a:gd name="T24" fmla="*/ 163528 w 290305"/>
                <a:gd name="T25" fmla="*/ 72478 h 365237"/>
                <a:gd name="T26" fmla="*/ 115765 w 290305"/>
                <a:gd name="T27" fmla="*/ 88769 h 365237"/>
                <a:gd name="T28" fmla="*/ 85505 w 290305"/>
                <a:gd name="T29" fmla="*/ 132141 h 365237"/>
                <a:gd name="T30" fmla="*/ 82132 w 290305"/>
                <a:gd name="T31" fmla="*/ 143926 h 365237"/>
                <a:gd name="T32" fmla="*/ 82132 w 290305"/>
                <a:gd name="T33" fmla="*/ 143926 h 365237"/>
                <a:gd name="T34" fmla="*/ 213123 w 290305"/>
                <a:gd name="T35" fmla="*/ 133585 h 365237"/>
                <a:gd name="T36" fmla="*/ 213123 w 290305"/>
                <a:gd name="T37" fmla="*/ 131578 h 365237"/>
                <a:gd name="T38" fmla="*/ 283247 w 290305"/>
                <a:gd name="T39" fmla="*/ 195922 h 365237"/>
                <a:gd name="T40" fmla="*/ 78555 w 290305"/>
                <a:gd name="T41" fmla="*/ 206653 h 365237"/>
                <a:gd name="T42" fmla="*/ 96637 w 290305"/>
                <a:gd name="T43" fmla="*/ 260779 h 365237"/>
                <a:gd name="T44" fmla="*/ 137701 w 290305"/>
                <a:gd name="T45" fmla="*/ 288658 h 365237"/>
                <a:gd name="T46" fmla="*/ 165588 w 290305"/>
                <a:gd name="T47" fmla="*/ 292119 h 365237"/>
                <a:gd name="T48" fmla="*/ 193421 w 290305"/>
                <a:gd name="T49" fmla="*/ 292119 h 365237"/>
                <a:gd name="T50" fmla="*/ 225521 w 290305"/>
                <a:gd name="T51" fmla="*/ 278054 h 365237"/>
                <a:gd name="T52" fmla="*/ 244977 w 290305"/>
                <a:gd name="T53" fmla="*/ 264186 h 365237"/>
                <a:gd name="T54" fmla="*/ 255021 w 290305"/>
                <a:gd name="T55" fmla="*/ 256982 h 365237"/>
                <a:gd name="T56" fmla="*/ 282661 w 290305"/>
                <a:gd name="T57" fmla="*/ 326129 h 365237"/>
                <a:gd name="T58" fmla="*/ 240366 w 290305"/>
                <a:gd name="T59" fmla="*/ 349899 h 365237"/>
                <a:gd name="T60" fmla="*/ 191202 w 290305"/>
                <a:gd name="T61" fmla="*/ 363262 h 365237"/>
                <a:gd name="T62" fmla="*/ 164901 w 290305"/>
                <a:gd name="T63" fmla="*/ 365237 h 365237"/>
                <a:gd name="T64" fmla="*/ 106820 w 290305"/>
                <a:gd name="T65" fmla="*/ 357257 h 365237"/>
                <a:gd name="T66" fmla="*/ 60265 w 290305"/>
                <a:gd name="T67" fmla="*/ 334047 h 365237"/>
                <a:gd name="T68" fmla="*/ 26274 w 290305"/>
                <a:gd name="T69" fmla="*/ 296703 h 365237"/>
                <a:gd name="T70" fmla="*/ 5877 w 290305"/>
                <a:gd name="T71" fmla="*/ 246308 h 365237"/>
                <a:gd name="T72" fmla="*/ 0 w 290305"/>
                <a:gd name="T73" fmla="*/ 192148 h 365237"/>
                <a:gd name="T74" fmla="*/ 7629 w 290305"/>
                <a:gd name="T75" fmla="*/ 132180 h 365237"/>
                <a:gd name="T76" fmla="*/ 29141 w 290305"/>
                <a:gd name="T77" fmla="*/ 80616 h 365237"/>
                <a:gd name="T78" fmla="*/ 62461 w 290305"/>
                <a:gd name="T79" fmla="*/ 39852 h 365237"/>
                <a:gd name="T80" fmla="*/ 105504 w 290305"/>
                <a:gd name="T81" fmla="*/ 12282 h 365237"/>
                <a:gd name="T82" fmla="*/ 156208 w 290305"/>
                <a:gd name="T83" fmla="*/ 312 h 36523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90305" h="365237">
                  <a:moveTo>
                    <a:pt x="166275" y="0"/>
                  </a:moveTo>
                  <a:lnTo>
                    <a:pt x="221717" y="10715"/>
                  </a:lnTo>
                  <a:lnTo>
                    <a:pt x="262179" y="41307"/>
                  </a:lnTo>
                  <a:lnTo>
                    <a:pt x="285443" y="89410"/>
                  </a:lnTo>
                  <a:lnTo>
                    <a:pt x="290305" y="131577"/>
                  </a:lnTo>
                  <a:lnTo>
                    <a:pt x="290305" y="150937"/>
                  </a:lnTo>
                  <a:lnTo>
                    <a:pt x="287511" y="170539"/>
                  </a:lnTo>
                  <a:lnTo>
                    <a:pt x="284722" y="187151"/>
                  </a:lnTo>
                  <a:lnTo>
                    <a:pt x="283251" y="195922"/>
                  </a:lnTo>
                  <a:lnTo>
                    <a:pt x="213123" y="131577"/>
                  </a:lnTo>
                  <a:lnTo>
                    <a:pt x="213123" y="113789"/>
                  </a:lnTo>
                  <a:lnTo>
                    <a:pt x="208273" y="72478"/>
                  </a:lnTo>
                  <a:lnTo>
                    <a:pt x="163528" y="72478"/>
                  </a:lnTo>
                  <a:lnTo>
                    <a:pt x="115765" y="88769"/>
                  </a:lnTo>
                  <a:lnTo>
                    <a:pt x="85505" y="132141"/>
                  </a:lnTo>
                  <a:lnTo>
                    <a:pt x="82132" y="143926"/>
                  </a:lnTo>
                  <a:lnTo>
                    <a:pt x="213123" y="133585"/>
                  </a:lnTo>
                  <a:lnTo>
                    <a:pt x="213123" y="131578"/>
                  </a:lnTo>
                  <a:lnTo>
                    <a:pt x="283247" y="195922"/>
                  </a:lnTo>
                  <a:lnTo>
                    <a:pt x="78555" y="206653"/>
                  </a:lnTo>
                  <a:lnTo>
                    <a:pt x="96637" y="260779"/>
                  </a:lnTo>
                  <a:lnTo>
                    <a:pt x="137701" y="288658"/>
                  </a:lnTo>
                  <a:lnTo>
                    <a:pt x="165588" y="292119"/>
                  </a:lnTo>
                  <a:lnTo>
                    <a:pt x="193421" y="292119"/>
                  </a:lnTo>
                  <a:lnTo>
                    <a:pt x="225521" y="278054"/>
                  </a:lnTo>
                  <a:lnTo>
                    <a:pt x="244977" y="264186"/>
                  </a:lnTo>
                  <a:lnTo>
                    <a:pt x="255021" y="256982"/>
                  </a:lnTo>
                  <a:lnTo>
                    <a:pt x="282661" y="326129"/>
                  </a:lnTo>
                  <a:lnTo>
                    <a:pt x="240366" y="349899"/>
                  </a:lnTo>
                  <a:lnTo>
                    <a:pt x="191202" y="363262"/>
                  </a:lnTo>
                  <a:lnTo>
                    <a:pt x="164901" y="365237"/>
                  </a:lnTo>
                  <a:lnTo>
                    <a:pt x="106820" y="357257"/>
                  </a:lnTo>
                  <a:lnTo>
                    <a:pt x="60265" y="334047"/>
                  </a:lnTo>
                  <a:lnTo>
                    <a:pt x="26274" y="296703"/>
                  </a:lnTo>
                  <a:lnTo>
                    <a:pt x="5877" y="246308"/>
                  </a:lnTo>
                  <a:lnTo>
                    <a:pt x="0" y="192148"/>
                  </a:lnTo>
                  <a:lnTo>
                    <a:pt x="7629" y="132180"/>
                  </a:lnTo>
                  <a:lnTo>
                    <a:pt x="29141" y="80616"/>
                  </a:lnTo>
                  <a:lnTo>
                    <a:pt x="62461" y="39852"/>
                  </a:lnTo>
                  <a:lnTo>
                    <a:pt x="105504" y="12282"/>
                  </a:lnTo>
                  <a:lnTo>
                    <a:pt x="156208" y="312"/>
                  </a:lnTo>
                  <a:lnTo>
                    <a:pt x="166275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7" name="object 14"/>
            <p:cNvSpPr>
              <a:spLocks/>
            </p:cNvSpPr>
            <p:nvPr/>
          </p:nvSpPr>
          <p:spPr bwMode="auto">
            <a:xfrm>
              <a:off x="1659423" y="5595268"/>
              <a:ext cx="242087" cy="514310"/>
            </a:xfrm>
            <a:custGeom>
              <a:avLst/>
              <a:gdLst>
                <a:gd name="T0" fmla="*/ 962297 w 62737"/>
                <a:gd name="T1" fmla="*/ 947541 h 133286"/>
                <a:gd name="T2" fmla="*/ 729641 w 62737"/>
                <a:gd name="T3" fmla="*/ 1612340 h 133286"/>
                <a:gd name="T4" fmla="*/ 659613 w 62737"/>
                <a:gd name="T5" fmla="*/ 2422435 h 133286"/>
                <a:gd name="T6" fmla="*/ 0 w 62737"/>
                <a:gd name="T7" fmla="*/ 2422435 h 133286"/>
                <a:gd name="T8" fmla="*/ 0 w 62737"/>
                <a:gd name="T9" fmla="*/ 3470973 h 133286"/>
                <a:gd name="T10" fmla="*/ 658914 w 62737"/>
                <a:gd name="T11" fmla="*/ 3470973 h 133286"/>
                <a:gd name="T12" fmla="*/ 658914 w 62737"/>
                <a:gd name="T13" fmla="*/ 7657831 h 133286"/>
                <a:gd name="T14" fmla="*/ 1797943 w 62737"/>
                <a:gd name="T15" fmla="*/ 7657831 h 133286"/>
                <a:gd name="T16" fmla="*/ 1797943 w 62737"/>
                <a:gd name="T17" fmla="*/ 3470973 h 133286"/>
                <a:gd name="T18" fmla="*/ 3065453 w 62737"/>
                <a:gd name="T19" fmla="*/ 3470973 h 133286"/>
                <a:gd name="T20" fmla="*/ 3065453 w 62737"/>
                <a:gd name="T21" fmla="*/ 2422435 h 133286"/>
                <a:gd name="T22" fmla="*/ 1798684 w 62737"/>
                <a:gd name="T23" fmla="*/ 2422435 h 133286"/>
                <a:gd name="T24" fmla="*/ 1804553 w 62737"/>
                <a:gd name="T25" fmla="*/ 1979576 h 133286"/>
                <a:gd name="T26" fmla="*/ 1838112 w 62737"/>
                <a:gd name="T27" fmla="*/ 1619803 h 133286"/>
                <a:gd name="T28" fmla="*/ 2027084 w 62737"/>
                <a:gd name="T29" fmla="*/ 1370284 h 133286"/>
                <a:gd name="T30" fmla="*/ 2189059 w 62737"/>
                <a:gd name="T31" fmla="*/ 1163049 h 133286"/>
                <a:gd name="T32" fmla="*/ 2415267 w 62737"/>
                <a:gd name="T33" fmla="*/ 1057962 h 133286"/>
                <a:gd name="T34" fmla="*/ 2856771 w 62737"/>
                <a:gd name="T35" fmla="*/ 1057962 h 133286"/>
                <a:gd name="T36" fmla="*/ 3064696 w 62737"/>
                <a:gd name="T37" fmla="*/ 1097374 h 133286"/>
                <a:gd name="T38" fmla="*/ 3190249 w 62737"/>
                <a:gd name="T39" fmla="*/ 1133167 h 133286"/>
                <a:gd name="T40" fmla="*/ 3355141 w 62737"/>
                <a:gd name="T41" fmla="*/ 1179815 h 133286"/>
                <a:gd name="T42" fmla="*/ 3604683 w 62737"/>
                <a:gd name="T43" fmla="*/ 151739 h 133286"/>
                <a:gd name="T44" fmla="*/ 3454365 w 62737"/>
                <a:gd name="T45" fmla="*/ 107951 h 133286"/>
                <a:gd name="T46" fmla="*/ 3285113 w 62737"/>
                <a:gd name="T47" fmla="*/ 57622 h 133286"/>
                <a:gd name="T48" fmla="*/ 2977141 w 62737"/>
                <a:gd name="T49" fmla="*/ 0 h 133286"/>
                <a:gd name="T50" fmla="*/ 2533345 w 62737"/>
                <a:gd name="T51" fmla="*/ 3500 h 133286"/>
                <a:gd name="T52" fmla="*/ 1805996 w 62737"/>
                <a:gd name="T53" fmla="*/ 175057 h 133286"/>
                <a:gd name="T54" fmla="*/ 1209814 w 62737"/>
                <a:gd name="T55" fmla="*/ 609994 h 133286"/>
                <a:gd name="T56" fmla="*/ 962297 w 62737"/>
                <a:gd name="T57" fmla="*/ 947541 h 13328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2737" h="133286">
                  <a:moveTo>
                    <a:pt x="16748" y="16492"/>
                  </a:moveTo>
                  <a:lnTo>
                    <a:pt x="12699" y="28063"/>
                  </a:lnTo>
                  <a:lnTo>
                    <a:pt x="11480" y="42163"/>
                  </a:lnTo>
                  <a:lnTo>
                    <a:pt x="0" y="42163"/>
                  </a:lnTo>
                  <a:lnTo>
                    <a:pt x="0" y="60413"/>
                  </a:lnTo>
                  <a:lnTo>
                    <a:pt x="11468" y="60413"/>
                  </a:lnTo>
                  <a:lnTo>
                    <a:pt x="11468" y="133286"/>
                  </a:lnTo>
                  <a:lnTo>
                    <a:pt x="31292" y="133286"/>
                  </a:lnTo>
                  <a:lnTo>
                    <a:pt x="31292" y="60413"/>
                  </a:lnTo>
                  <a:lnTo>
                    <a:pt x="53352" y="60413"/>
                  </a:lnTo>
                  <a:lnTo>
                    <a:pt x="53352" y="42163"/>
                  </a:lnTo>
                  <a:lnTo>
                    <a:pt x="31305" y="42163"/>
                  </a:lnTo>
                  <a:lnTo>
                    <a:pt x="31407" y="34455"/>
                  </a:lnTo>
                  <a:lnTo>
                    <a:pt x="31991" y="28193"/>
                  </a:lnTo>
                  <a:lnTo>
                    <a:pt x="35280" y="23850"/>
                  </a:lnTo>
                  <a:lnTo>
                    <a:pt x="38099" y="20243"/>
                  </a:lnTo>
                  <a:lnTo>
                    <a:pt x="42036" y="18414"/>
                  </a:lnTo>
                  <a:lnTo>
                    <a:pt x="49720" y="18414"/>
                  </a:lnTo>
                  <a:lnTo>
                    <a:pt x="53339" y="19100"/>
                  </a:lnTo>
                  <a:lnTo>
                    <a:pt x="55524" y="19723"/>
                  </a:lnTo>
                  <a:lnTo>
                    <a:pt x="58394" y="20535"/>
                  </a:lnTo>
                  <a:lnTo>
                    <a:pt x="62737" y="2641"/>
                  </a:lnTo>
                  <a:lnTo>
                    <a:pt x="60121" y="1879"/>
                  </a:lnTo>
                  <a:lnTo>
                    <a:pt x="57175" y="1003"/>
                  </a:lnTo>
                  <a:lnTo>
                    <a:pt x="51815" y="0"/>
                  </a:lnTo>
                  <a:lnTo>
                    <a:pt x="44091" y="61"/>
                  </a:lnTo>
                  <a:lnTo>
                    <a:pt x="31432" y="3047"/>
                  </a:lnTo>
                  <a:lnTo>
                    <a:pt x="21056" y="10617"/>
                  </a:lnTo>
                  <a:lnTo>
                    <a:pt x="16748" y="1649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8" name="Forme libre : forme 19"/>
            <p:cNvSpPr>
              <a:spLocks/>
            </p:cNvSpPr>
            <p:nvPr/>
          </p:nvSpPr>
          <p:spPr bwMode="auto">
            <a:xfrm>
              <a:off x="945904" y="5751156"/>
              <a:ext cx="303243" cy="514997"/>
            </a:xfrm>
            <a:custGeom>
              <a:avLst/>
              <a:gdLst>
                <a:gd name="T0" fmla="*/ 203029 w 303243"/>
                <a:gd name="T1" fmla="*/ 71791 h 514997"/>
                <a:gd name="T2" fmla="*/ 146375 w 303243"/>
                <a:gd name="T3" fmla="*/ 82279 h 514997"/>
                <a:gd name="T4" fmla="*/ 105713 w 303243"/>
                <a:gd name="T5" fmla="*/ 112465 h 514997"/>
                <a:gd name="T6" fmla="*/ 105713 w 303243"/>
                <a:gd name="T7" fmla="*/ 112466 h 514997"/>
                <a:gd name="T8" fmla="*/ 82912 w 303243"/>
                <a:gd name="T9" fmla="*/ 160437 h 514997"/>
                <a:gd name="T10" fmla="*/ 78555 w 303243"/>
                <a:gd name="T11" fmla="*/ 200332 h 514997"/>
                <a:gd name="T12" fmla="*/ 91764 w 303243"/>
                <a:gd name="T13" fmla="*/ 261276 h 514997"/>
                <a:gd name="T14" fmla="*/ 128753 w 303243"/>
                <a:gd name="T15" fmla="*/ 290413 h 514997"/>
                <a:gd name="T16" fmla="*/ 143779 w 303243"/>
                <a:gd name="T17" fmla="*/ 292119 h 514997"/>
                <a:gd name="T18" fmla="*/ 185869 w 303243"/>
                <a:gd name="T19" fmla="*/ 276684 h 514997"/>
                <a:gd name="T20" fmla="*/ 218954 w 303243"/>
                <a:gd name="T21" fmla="*/ 233417 h 514997"/>
                <a:gd name="T22" fmla="*/ 226744 w 303243"/>
                <a:gd name="T23" fmla="*/ 214791 h 514997"/>
                <a:gd name="T24" fmla="*/ 226744 w 303243"/>
                <a:gd name="T25" fmla="*/ 72675 h 514997"/>
                <a:gd name="T26" fmla="*/ 209006 w 303243"/>
                <a:gd name="T27" fmla="*/ 71791 h 514997"/>
                <a:gd name="T28" fmla="*/ 203712 w 303243"/>
                <a:gd name="T29" fmla="*/ 0 h 514997"/>
                <a:gd name="T30" fmla="*/ 238606 w 303243"/>
                <a:gd name="T31" fmla="*/ 0 h 514997"/>
                <a:gd name="T32" fmla="*/ 258895 w 303243"/>
                <a:gd name="T33" fmla="*/ 1860 h 514997"/>
                <a:gd name="T34" fmla="*/ 294225 w 303243"/>
                <a:gd name="T35" fmla="*/ 8377 h 514997"/>
                <a:gd name="T36" fmla="*/ 303243 w 303243"/>
                <a:gd name="T37" fmla="*/ 10044 h 514997"/>
                <a:gd name="T38" fmla="*/ 303243 w 303243"/>
                <a:gd name="T39" fmla="*/ 331030 h 514997"/>
                <a:gd name="T40" fmla="*/ 296652 w 303243"/>
                <a:gd name="T41" fmla="*/ 398056 h 514997"/>
                <a:gd name="T42" fmla="*/ 277070 w 303243"/>
                <a:gd name="T43" fmla="*/ 450306 h 514997"/>
                <a:gd name="T44" fmla="*/ 244791 w 303243"/>
                <a:gd name="T45" fmla="*/ 487427 h 514997"/>
                <a:gd name="T46" fmla="*/ 200108 w 303243"/>
                <a:gd name="T47" fmla="*/ 509055 h 514997"/>
                <a:gd name="T48" fmla="*/ 151963 w 303243"/>
                <a:gd name="T49" fmla="*/ 514997 h 514997"/>
                <a:gd name="T50" fmla="*/ 101518 w 303243"/>
                <a:gd name="T51" fmla="*/ 510718 h 514997"/>
                <a:gd name="T52" fmla="*/ 53045 w 303243"/>
                <a:gd name="T53" fmla="*/ 498810 h 514997"/>
                <a:gd name="T54" fmla="*/ 29499 w 303243"/>
                <a:gd name="T55" fmla="*/ 489464 h 514997"/>
                <a:gd name="T56" fmla="*/ 20925 w 303243"/>
                <a:gd name="T57" fmla="*/ 485397 h 514997"/>
                <a:gd name="T58" fmla="*/ 42094 w 303243"/>
                <a:gd name="T59" fmla="*/ 414142 h 514997"/>
                <a:gd name="T60" fmla="*/ 53415 w 303243"/>
                <a:gd name="T61" fmla="*/ 418896 h 514997"/>
                <a:gd name="T62" fmla="*/ 105851 w 303243"/>
                <a:gd name="T63" fmla="*/ 437210 h 514997"/>
                <a:gd name="T64" fmla="*/ 149910 w 303243"/>
                <a:gd name="T65" fmla="*/ 444445 h 514997"/>
                <a:gd name="T66" fmla="*/ 157403 w 303243"/>
                <a:gd name="T67" fmla="*/ 444626 h 514997"/>
                <a:gd name="T68" fmla="*/ 186263 w 303243"/>
                <a:gd name="T69" fmla="*/ 439317 h 514997"/>
                <a:gd name="T70" fmla="*/ 218220 w 303243"/>
                <a:gd name="T71" fmla="*/ 402146 h 514997"/>
                <a:gd name="T72" fmla="*/ 229442 w 303243"/>
                <a:gd name="T73" fmla="*/ 327650 h 514997"/>
                <a:gd name="T74" fmla="*/ 229442 w 303243"/>
                <a:gd name="T75" fmla="*/ 318142 h 514997"/>
                <a:gd name="T76" fmla="*/ 189967 w 303243"/>
                <a:gd name="T77" fmla="*/ 351435 h 514997"/>
                <a:gd name="T78" fmla="*/ 142795 w 303243"/>
                <a:gd name="T79" fmla="*/ 365048 h 514997"/>
                <a:gd name="T80" fmla="*/ 142795 w 303243"/>
                <a:gd name="T81" fmla="*/ 365048 h 514997"/>
                <a:gd name="T82" fmla="*/ 136332 w 303243"/>
                <a:gd name="T83" fmla="*/ 365237 h 514997"/>
                <a:gd name="T84" fmla="*/ 83923 w 303243"/>
                <a:gd name="T85" fmla="*/ 355594 h 514997"/>
                <a:gd name="T86" fmla="*/ 42951 w 303243"/>
                <a:gd name="T87" fmla="*/ 327850 h 514997"/>
                <a:gd name="T88" fmla="*/ 14871 w 303243"/>
                <a:gd name="T89" fmla="*/ 283776 h 514997"/>
                <a:gd name="T90" fmla="*/ 1146 w 303243"/>
                <a:gd name="T91" fmla="*/ 225151 h 514997"/>
                <a:gd name="T92" fmla="*/ 0 w 303243"/>
                <a:gd name="T93" fmla="*/ 199645 h 514997"/>
                <a:gd name="T94" fmla="*/ 7312 w 303243"/>
                <a:gd name="T95" fmla="*/ 143088 h 514997"/>
                <a:gd name="T96" fmla="*/ 28180 w 303243"/>
                <a:gd name="T97" fmla="*/ 93743 h 514997"/>
                <a:gd name="T98" fmla="*/ 60975 w 303243"/>
                <a:gd name="T99" fmla="*/ 53196 h 514997"/>
                <a:gd name="T100" fmla="*/ 104077 w 303243"/>
                <a:gd name="T101" fmla="*/ 23037 h 514997"/>
                <a:gd name="T102" fmla="*/ 155868 w 303243"/>
                <a:gd name="T103" fmla="*/ 4858 h 514997"/>
                <a:gd name="T104" fmla="*/ 155868 w 303243"/>
                <a:gd name="T105" fmla="*/ 4858 h 51499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03243" h="514997">
                  <a:moveTo>
                    <a:pt x="203029" y="71791"/>
                  </a:moveTo>
                  <a:lnTo>
                    <a:pt x="146375" y="82279"/>
                  </a:lnTo>
                  <a:lnTo>
                    <a:pt x="105713" y="112465"/>
                  </a:lnTo>
                  <a:lnTo>
                    <a:pt x="105713" y="112466"/>
                  </a:lnTo>
                  <a:lnTo>
                    <a:pt x="82912" y="160437"/>
                  </a:lnTo>
                  <a:lnTo>
                    <a:pt x="78555" y="200332"/>
                  </a:lnTo>
                  <a:lnTo>
                    <a:pt x="91764" y="261276"/>
                  </a:lnTo>
                  <a:lnTo>
                    <a:pt x="128753" y="290413"/>
                  </a:lnTo>
                  <a:lnTo>
                    <a:pt x="143779" y="292119"/>
                  </a:lnTo>
                  <a:lnTo>
                    <a:pt x="185869" y="276684"/>
                  </a:lnTo>
                  <a:lnTo>
                    <a:pt x="218954" y="233417"/>
                  </a:lnTo>
                  <a:lnTo>
                    <a:pt x="226744" y="214791"/>
                  </a:lnTo>
                  <a:lnTo>
                    <a:pt x="226744" y="72675"/>
                  </a:lnTo>
                  <a:lnTo>
                    <a:pt x="209006" y="71791"/>
                  </a:lnTo>
                  <a:lnTo>
                    <a:pt x="203029" y="71791"/>
                  </a:lnTo>
                  <a:close/>
                  <a:moveTo>
                    <a:pt x="203712" y="0"/>
                  </a:moveTo>
                  <a:lnTo>
                    <a:pt x="238606" y="0"/>
                  </a:lnTo>
                  <a:lnTo>
                    <a:pt x="258895" y="1860"/>
                  </a:lnTo>
                  <a:lnTo>
                    <a:pt x="294225" y="8377"/>
                  </a:lnTo>
                  <a:lnTo>
                    <a:pt x="303243" y="10044"/>
                  </a:lnTo>
                  <a:lnTo>
                    <a:pt x="303243" y="331030"/>
                  </a:lnTo>
                  <a:lnTo>
                    <a:pt x="296652" y="398056"/>
                  </a:lnTo>
                  <a:lnTo>
                    <a:pt x="277070" y="450306"/>
                  </a:lnTo>
                  <a:lnTo>
                    <a:pt x="244791" y="487427"/>
                  </a:lnTo>
                  <a:lnTo>
                    <a:pt x="200108" y="509055"/>
                  </a:lnTo>
                  <a:lnTo>
                    <a:pt x="151963" y="514997"/>
                  </a:lnTo>
                  <a:lnTo>
                    <a:pt x="101518" y="510718"/>
                  </a:lnTo>
                  <a:lnTo>
                    <a:pt x="53045" y="498810"/>
                  </a:lnTo>
                  <a:lnTo>
                    <a:pt x="29499" y="489464"/>
                  </a:lnTo>
                  <a:lnTo>
                    <a:pt x="20925" y="485397"/>
                  </a:lnTo>
                  <a:lnTo>
                    <a:pt x="42094" y="414142"/>
                  </a:lnTo>
                  <a:lnTo>
                    <a:pt x="53415" y="418896"/>
                  </a:lnTo>
                  <a:lnTo>
                    <a:pt x="105851" y="437210"/>
                  </a:lnTo>
                  <a:lnTo>
                    <a:pt x="149910" y="444445"/>
                  </a:lnTo>
                  <a:lnTo>
                    <a:pt x="157403" y="444626"/>
                  </a:lnTo>
                  <a:lnTo>
                    <a:pt x="186263" y="439317"/>
                  </a:lnTo>
                  <a:lnTo>
                    <a:pt x="218220" y="402146"/>
                  </a:lnTo>
                  <a:lnTo>
                    <a:pt x="229442" y="327650"/>
                  </a:lnTo>
                  <a:lnTo>
                    <a:pt x="229442" y="318142"/>
                  </a:lnTo>
                  <a:lnTo>
                    <a:pt x="189967" y="351435"/>
                  </a:lnTo>
                  <a:lnTo>
                    <a:pt x="142795" y="365048"/>
                  </a:lnTo>
                  <a:lnTo>
                    <a:pt x="136332" y="365237"/>
                  </a:lnTo>
                  <a:lnTo>
                    <a:pt x="83923" y="355594"/>
                  </a:lnTo>
                  <a:lnTo>
                    <a:pt x="42951" y="327850"/>
                  </a:lnTo>
                  <a:lnTo>
                    <a:pt x="14871" y="283776"/>
                  </a:lnTo>
                  <a:lnTo>
                    <a:pt x="1146" y="225151"/>
                  </a:lnTo>
                  <a:lnTo>
                    <a:pt x="0" y="199645"/>
                  </a:lnTo>
                  <a:lnTo>
                    <a:pt x="7312" y="143088"/>
                  </a:lnTo>
                  <a:lnTo>
                    <a:pt x="28180" y="93743"/>
                  </a:lnTo>
                  <a:lnTo>
                    <a:pt x="60975" y="53196"/>
                  </a:lnTo>
                  <a:lnTo>
                    <a:pt x="104077" y="23037"/>
                  </a:lnTo>
                  <a:lnTo>
                    <a:pt x="155868" y="4858"/>
                  </a:lnTo>
                  <a:lnTo>
                    <a:pt x="20371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9" name="Forme libre : forme 20"/>
            <p:cNvSpPr>
              <a:spLocks/>
            </p:cNvSpPr>
            <p:nvPr/>
          </p:nvSpPr>
          <p:spPr bwMode="auto">
            <a:xfrm>
              <a:off x="566702" y="5751839"/>
              <a:ext cx="301870" cy="364550"/>
            </a:xfrm>
            <a:custGeom>
              <a:avLst/>
              <a:gdLst>
                <a:gd name="T0" fmla="*/ 200282 w 301870"/>
                <a:gd name="T1" fmla="*/ 73115 h 364550"/>
                <a:gd name="T2" fmla="*/ 146087 w 301870"/>
                <a:gd name="T3" fmla="*/ 84633 h 364550"/>
                <a:gd name="T4" fmla="*/ 105601 w 301870"/>
                <a:gd name="T5" fmla="*/ 116625 h 364550"/>
                <a:gd name="T6" fmla="*/ 82514 w 301870"/>
                <a:gd name="T7" fmla="*/ 165233 h 364550"/>
                <a:gd name="T8" fmla="*/ 78553 w 301870"/>
                <a:gd name="T9" fmla="*/ 200319 h 364550"/>
                <a:gd name="T10" fmla="*/ 78555 w 301870"/>
                <a:gd name="T11" fmla="*/ 200332 h 364550"/>
                <a:gd name="T12" fmla="*/ 92053 w 301870"/>
                <a:gd name="T13" fmla="*/ 260408 h 364550"/>
                <a:gd name="T14" fmla="*/ 129930 w 301870"/>
                <a:gd name="T15" fmla="*/ 289526 h 364550"/>
                <a:gd name="T16" fmla="*/ 130730 w 301870"/>
                <a:gd name="T17" fmla="*/ 298055 h 364550"/>
                <a:gd name="T18" fmla="*/ 129930 w 301870"/>
                <a:gd name="T19" fmla="*/ 289526 h 364550"/>
                <a:gd name="T20" fmla="*/ 146523 w 301870"/>
                <a:gd name="T21" fmla="*/ 291432 h 364550"/>
                <a:gd name="T22" fmla="*/ 191056 w 301870"/>
                <a:gd name="T23" fmla="*/ 271984 h 364550"/>
                <a:gd name="T24" fmla="*/ 219163 w 301870"/>
                <a:gd name="T25" fmla="*/ 225927 h 364550"/>
                <a:gd name="T26" fmla="*/ 226008 w 301870"/>
                <a:gd name="T27" fmla="*/ 201312 h 364550"/>
                <a:gd name="T28" fmla="*/ 226008 w 301870"/>
                <a:gd name="T29" fmla="*/ 74438 h 364550"/>
                <a:gd name="T30" fmla="*/ 215474 w 301870"/>
                <a:gd name="T31" fmla="*/ 73261 h 364550"/>
                <a:gd name="T32" fmla="*/ 213911 w 301870"/>
                <a:gd name="T33" fmla="*/ 0 h 364550"/>
                <a:gd name="T34" fmla="*/ 235026 w 301870"/>
                <a:gd name="T35" fmla="*/ 0 h 364550"/>
                <a:gd name="T36" fmla="*/ 263499 w 301870"/>
                <a:gd name="T37" fmla="*/ 2790 h 364550"/>
                <a:gd name="T38" fmla="*/ 292655 w 301870"/>
                <a:gd name="T39" fmla="*/ 7644 h 364550"/>
                <a:gd name="T40" fmla="*/ 301870 w 301870"/>
                <a:gd name="T41" fmla="*/ 9160 h 364550"/>
                <a:gd name="T42" fmla="*/ 301870 w 301870"/>
                <a:gd name="T43" fmla="*/ 357740 h 364550"/>
                <a:gd name="T44" fmla="*/ 229438 w 301870"/>
                <a:gd name="T45" fmla="*/ 357740 h 364550"/>
                <a:gd name="T46" fmla="*/ 229438 w 301870"/>
                <a:gd name="T47" fmla="*/ 316915 h 364550"/>
                <a:gd name="T48" fmla="*/ 190400 w 301870"/>
                <a:gd name="T49" fmla="*/ 350451 h 364550"/>
                <a:gd name="T50" fmla="*/ 143092 w 301870"/>
                <a:gd name="T51" fmla="*/ 364373 h 364550"/>
                <a:gd name="T52" fmla="*/ 136968 w 301870"/>
                <a:gd name="T53" fmla="*/ 364550 h 364550"/>
                <a:gd name="T54" fmla="*/ 136968 w 301870"/>
                <a:gd name="T55" fmla="*/ 364550 h 364550"/>
                <a:gd name="T56" fmla="*/ 136968 w 301870"/>
                <a:gd name="T57" fmla="*/ 364550 h 364550"/>
                <a:gd name="T58" fmla="*/ 136965 w 301870"/>
                <a:gd name="T59" fmla="*/ 364550 h 364550"/>
                <a:gd name="T60" fmla="*/ 136965 w 301870"/>
                <a:gd name="T61" fmla="*/ 364550 h 364550"/>
                <a:gd name="T62" fmla="*/ 83938 w 301870"/>
                <a:gd name="T63" fmla="*/ 354915 h 364550"/>
                <a:gd name="T64" fmla="*/ 42596 w 301870"/>
                <a:gd name="T65" fmla="*/ 327206 h 364550"/>
                <a:gd name="T66" fmla="*/ 14435 w 301870"/>
                <a:gd name="T67" fmla="*/ 283209 h 364550"/>
                <a:gd name="T68" fmla="*/ 965 w 301870"/>
                <a:gd name="T69" fmla="*/ 224723 h 364550"/>
                <a:gd name="T70" fmla="*/ 0 w 301870"/>
                <a:gd name="T71" fmla="*/ 201705 h 364550"/>
                <a:gd name="T72" fmla="*/ 6193 w 301870"/>
                <a:gd name="T73" fmla="*/ 152897 h 364550"/>
                <a:gd name="T74" fmla="*/ 24572 w 301870"/>
                <a:gd name="T75" fmla="*/ 106106 h 364550"/>
                <a:gd name="T76" fmla="*/ 54836 w 301870"/>
                <a:gd name="T77" fmla="*/ 64378 h 364550"/>
                <a:gd name="T78" fmla="*/ 59041 w 301870"/>
                <a:gd name="T79" fmla="*/ 88482 h 364550"/>
                <a:gd name="T80" fmla="*/ 54836 w 301870"/>
                <a:gd name="T81" fmla="*/ 64374 h 364550"/>
                <a:gd name="T82" fmla="*/ 96680 w 301870"/>
                <a:gd name="T83" fmla="*/ 30754 h 364550"/>
                <a:gd name="T84" fmla="*/ 149806 w 301870"/>
                <a:gd name="T85" fmla="*/ 8277 h 36455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01870" h="364550">
                  <a:moveTo>
                    <a:pt x="200282" y="73115"/>
                  </a:moveTo>
                  <a:lnTo>
                    <a:pt x="146087" y="84633"/>
                  </a:lnTo>
                  <a:lnTo>
                    <a:pt x="105601" y="116625"/>
                  </a:lnTo>
                  <a:lnTo>
                    <a:pt x="82514" y="165233"/>
                  </a:lnTo>
                  <a:lnTo>
                    <a:pt x="78553" y="200319"/>
                  </a:lnTo>
                  <a:lnTo>
                    <a:pt x="78555" y="200332"/>
                  </a:lnTo>
                  <a:lnTo>
                    <a:pt x="92053" y="260408"/>
                  </a:lnTo>
                  <a:lnTo>
                    <a:pt x="129930" y="289526"/>
                  </a:lnTo>
                  <a:lnTo>
                    <a:pt x="130730" y="298055"/>
                  </a:lnTo>
                  <a:lnTo>
                    <a:pt x="129930" y="289526"/>
                  </a:lnTo>
                  <a:lnTo>
                    <a:pt x="146523" y="291432"/>
                  </a:lnTo>
                  <a:lnTo>
                    <a:pt x="191056" y="271984"/>
                  </a:lnTo>
                  <a:lnTo>
                    <a:pt x="219163" y="225927"/>
                  </a:lnTo>
                  <a:lnTo>
                    <a:pt x="226008" y="201312"/>
                  </a:lnTo>
                  <a:lnTo>
                    <a:pt x="226008" y="74438"/>
                  </a:lnTo>
                  <a:lnTo>
                    <a:pt x="215474" y="73261"/>
                  </a:lnTo>
                  <a:lnTo>
                    <a:pt x="200282" y="73115"/>
                  </a:lnTo>
                  <a:close/>
                  <a:moveTo>
                    <a:pt x="213911" y="0"/>
                  </a:moveTo>
                  <a:lnTo>
                    <a:pt x="235026" y="0"/>
                  </a:lnTo>
                  <a:lnTo>
                    <a:pt x="263499" y="2790"/>
                  </a:lnTo>
                  <a:lnTo>
                    <a:pt x="292655" y="7644"/>
                  </a:lnTo>
                  <a:lnTo>
                    <a:pt x="301870" y="9160"/>
                  </a:lnTo>
                  <a:lnTo>
                    <a:pt x="301870" y="357740"/>
                  </a:lnTo>
                  <a:lnTo>
                    <a:pt x="229438" y="357740"/>
                  </a:lnTo>
                  <a:lnTo>
                    <a:pt x="229438" y="316915"/>
                  </a:lnTo>
                  <a:lnTo>
                    <a:pt x="190400" y="350451"/>
                  </a:lnTo>
                  <a:lnTo>
                    <a:pt x="143092" y="364373"/>
                  </a:lnTo>
                  <a:lnTo>
                    <a:pt x="136968" y="364550"/>
                  </a:lnTo>
                  <a:lnTo>
                    <a:pt x="136965" y="364550"/>
                  </a:lnTo>
                  <a:lnTo>
                    <a:pt x="83938" y="354915"/>
                  </a:lnTo>
                  <a:lnTo>
                    <a:pt x="42596" y="327206"/>
                  </a:lnTo>
                  <a:lnTo>
                    <a:pt x="14435" y="283209"/>
                  </a:lnTo>
                  <a:lnTo>
                    <a:pt x="965" y="224723"/>
                  </a:lnTo>
                  <a:lnTo>
                    <a:pt x="0" y="201705"/>
                  </a:lnTo>
                  <a:lnTo>
                    <a:pt x="6193" y="152897"/>
                  </a:lnTo>
                  <a:lnTo>
                    <a:pt x="24572" y="106106"/>
                  </a:lnTo>
                  <a:lnTo>
                    <a:pt x="54836" y="64378"/>
                  </a:lnTo>
                  <a:lnTo>
                    <a:pt x="59041" y="88482"/>
                  </a:lnTo>
                  <a:lnTo>
                    <a:pt x="54836" y="64374"/>
                  </a:lnTo>
                  <a:lnTo>
                    <a:pt x="96680" y="30754"/>
                  </a:lnTo>
                  <a:lnTo>
                    <a:pt x="149806" y="8277"/>
                  </a:lnTo>
                  <a:lnTo>
                    <a:pt x="21391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10" name="object 19"/>
            <p:cNvSpPr>
              <a:spLocks/>
            </p:cNvSpPr>
            <p:nvPr/>
          </p:nvSpPr>
          <p:spPr bwMode="auto">
            <a:xfrm>
              <a:off x="2507020" y="5602079"/>
              <a:ext cx="283495" cy="507500"/>
            </a:xfrm>
            <a:custGeom>
              <a:avLst/>
              <a:gdLst>
                <a:gd name="T0" fmla="*/ 0 w 73469"/>
                <a:gd name="T1" fmla="*/ 0 h 131521"/>
                <a:gd name="T2" fmla="*/ 0 w 73469"/>
                <a:gd name="T3" fmla="*/ 7556452 h 131521"/>
                <a:gd name="T4" fmla="*/ 1139722 w 73469"/>
                <a:gd name="T5" fmla="*/ 7556452 h 131521"/>
                <a:gd name="T6" fmla="*/ 1139722 w 73469"/>
                <a:gd name="T7" fmla="*/ 4302130 h 131521"/>
                <a:gd name="T8" fmla="*/ 1267788 w 73469"/>
                <a:gd name="T9" fmla="*/ 4078279 h 131521"/>
                <a:gd name="T10" fmla="*/ 1843480 w 73469"/>
                <a:gd name="T11" fmla="*/ 3546886 h 131521"/>
                <a:gd name="T12" fmla="*/ 2566948 w 73469"/>
                <a:gd name="T13" fmla="*/ 3309028 h 131521"/>
                <a:gd name="T14" fmla="*/ 2885078 w 73469"/>
                <a:gd name="T15" fmla="*/ 3309028 h 131521"/>
                <a:gd name="T16" fmla="*/ 3081398 w 73469"/>
                <a:gd name="T17" fmla="*/ 3438923 h 131521"/>
                <a:gd name="T18" fmla="*/ 3081398 w 73469"/>
                <a:gd name="T19" fmla="*/ 7556452 h 131521"/>
                <a:gd name="T20" fmla="*/ 4221123 w 73469"/>
                <a:gd name="T21" fmla="*/ 7556452 h 131521"/>
                <a:gd name="T22" fmla="*/ 4220602 w 73469"/>
                <a:gd name="T23" fmla="*/ 3851109 h 131521"/>
                <a:gd name="T24" fmla="*/ 4046347 w 73469"/>
                <a:gd name="T25" fmla="*/ 2947062 h 131521"/>
                <a:gd name="T26" fmla="*/ 3561825 w 73469"/>
                <a:gd name="T27" fmla="*/ 2402060 h 131521"/>
                <a:gd name="T28" fmla="*/ 2769819 w 73469"/>
                <a:gd name="T29" fmla="*/ 2219632 h 131521"/>
                <a:gd name="T30" fmla="*/ 2423832 w 73469"/>
                <a:gd name="T31" fmla="*/ 2253936 h 131521"/>
                <a:gd name="T32" fmla="*/ 1710590 w 73469"/>
                <a:gd name="T33" fmla="*/ 2526267 h 131521"/>
                <a:gd name="T34" fmla="*/ 1139722 w 73469"/>
                <a:gd name="T35" fmla="*/ 2952229 h 131521"/>
                <a:gd name="T36" fmla="*/ 1139722 w 73469"/>
                <a:gd name="T37" fmla="*/ 0 h 131521"/>
                <a:gd name="T38" fmla="*/ 0 w 73469"/>
                <a:gd name="T39" fmla="*/ 0 h 13152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3469" h="131521">
                  <a:moveTo>
                    <a:pt x="0" y="0"/>
                  </a:moveTo>
                  <a:lnTo>
                    <a:pt x="0" y="131521"/>
                  </a:lnTo>
                  <a:lnTo>
                    <a:pt x="19837" y="131521"/>
                  </a:lnTo>
                  <a:lnTo>
                    <a:pt x="19837" y="74879"/>
                  </a:lnTo>
                  <a:lnTo>
                    <a:pt x="22066" y="70983"/>
                  </a:lnTo>
                  <a:lnTo>
                    <a:pt x="32086" y="61734"/>
                  </a:lnTo>
                  <a:lnTo>
                    <a:pt x="44678" y="57594"/>
                  </a:lnTo>
                  <a:lnTo>
                    <a:pt x="50215" y="57594"/>
                  </a:lnTo>
                  <a:lnTo>
                    <a:pt x="53632" y="59855"/>
                  </a:lnTo>
                  <a:lnTo>
                    <a:pt x="53632" y="131521"/>
                  </a:lnTo>
                  <a:lnTo>
                    <a:pt x="73469" y="131521"/>
                  </a:lnTo>
                  <a:lnTo>
                    <a:pt x="73460" y="67029"/>
                  </a:lnTo>
                  <a:lnTo>
                    <a:pt x="70427" y="51294"/>
                  </a:lnTo>
                  <a:lnTo>
                    <a:pt x="61994" y="41808"/>
                  </a:lnTo>
                  <a:lnTo>
                    <a:pt x="48209" y="38633"/>
                  </a:lnTo>
                  <a:lnTo>
                    <a:pt x="42187" y="39230"/>
                  </a:lnTo>
                  <a:lnTo>
                    <a:pt x="29773" y="43970"/>
                  </a:lnTo>
                  <a:lnTo>
                    <a:pt x="19837" y="51384"/>
                  </a:lnTo>
                  <a:lnTo>
                    <a:pt x="198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11" name="Forme libre : forme 22"/>
            <p:cNvSpPr>
              <a:spLocks/>
            </p:cNvSpPr>
            <p:nvPr/>
          </p:nvSpPr>
          <p:spPr bwMode="auto">
            <a:xfrm>
              <a:off x="2118947" y="5751156"/>
              <a:ext cx="310741" cy="508187"/>
            </a:xfrm>
            <a:custGeom>
              <a:avLst/>
              <a:gdLst>
                <a:gd name="T0" fmla="*/ 177153 w 310741"/>
                <a:gd name="T1" fmla="*/ 0 h 508187"/>
                <a:gd name="T2" fmla="*/ 227868 w 310741"/>
                <a:gd name="T3" fmla="*/ 10175 h 508187"/>
                <a:gd name="T4" fmla="*/ 268214 w 310741"/>
                <a:gd name="T5" fmla="*/ 39038 h 508187"/>
                <a:gd name="T6" fmla="*/ 296178 w 310741"/>
                <a:gd name="T7" fmla="*/ 84089 h 508187"/>
                <a:gd name="T8" fmla="*/ 309761 w 310741"/>
                <a:gd name="T9" fmla="*/ 142833 h 508187"/>
                <a:gd name="T10" fmla="*/ 310741 w 310741"/>
                <a:gd name="T11" fmla="*/ 165588 h 508187"/>
                <a:gd name="T12" fmla="*/ 305069 w 310741"/>
                <a:gd name="T13" fmla="*/ 217144 h 508187"/>
                <a:gd name="T14" fmla="*/ 287743 w 310741"/>
                <a:gd name="T15" fmla="*/ 265617 h 508187"/>
                <a:gd name="T16" fmla="*/ 258301 w 310741"/>
                <a:gd name="T17" fmla="*/ 307762 h 508187"/>
                <a:gd name="T18" fmla="*/ 216288 w 310741"/>
                <a:gd name="T19" fmla="*/ 340334 h 508187"/>
                <a:gd name="T20" fmla="*/ 161240 w 310741"/>
                <a:gd name="T21" fmla="*/ 360086 h 508187"/>
                <a:gd name="T22" fmla="*/ 162804 w 310741"/>
                <a:gd name="T23" fmla="*/ 338942 h 508187"/>
                <a:gd name="T24" fmla="*/ 161240 w 310741"/>
                <a:gd name="T25" fmla="*/ 360082 h 508187"/>
                <a:gd name="T26" fmla="*/ 113840 w 310741"/>
                <a:gd name="T27" fmla="*/ 364546 h 508187"/>
                <a:gd name="T28" fmla="*/ 103942 w 310741"/>
                <a:gd name="T29" fmla="*/ 364546 h 508187"/>
                <a:gd name="T30" fmla="*/ 90564 w 310741"/>
                <a:gd name="T31" fmla="*/ 363616 h 508187"/>
                <a:gd name="T32" fmla="*/ 99385 w 310741"/>
                <a:gd name="T33" fmla="*/ 294812 h 508187"/>
                <a:gd name="T34" fmla="*/ 110460 w 310741"/>
                <a:gd name="T35" fmla="*/ 294812 h 508187"/>
                <a:gd name="T36" fmla="*/ 166831 w 310741"/>
                <a:gd name="T37" fmla="*/ 284513 h 508187"/>
                <a:gd name="T38" fmla="*/ 166831 w 310741"/>
                <a:gd name="T39" fmla="*/ 284514 h 508187"/>
                <a:gd name="T40" fmla="*/ 206363 w 310741"/>
                <a:gd name="T41" fmla="*/ 254315 h 508187"/>
                <a:gd name="T42" fmla="*/ 228084 w 310741"/>
                <a:gd name="T43" fmla="*/ 205263 h 508187"/>
                <a:gd name="T44" fmla="*/ 232186 w 310741"/>
                <a:gd name="T45" fmla="*/ 163528 h 508187"/>
                <a:gd name="T46" fmla="*/ 218310 w 310741"/>
                <a:gd name="T47" fmla="*/ 103749 h 508187"/>
                <a:gd name="T48" fmla="*/ 180653 w 310741"/>
                <a:gd name="T49" fmla="*/ 74681 h 508187"/>
                <a:gd name="T50" fmla="*/ 166958 w 310741"/>
                <a:gd name="T51" fmla="*/ 73165 h 508187"/>
                <a:gd name="T52" fmla="*/ 126357 w 310741"/>
                <a:gd name="T53" fmla="*/ 85852 h 508187"/>
                <a:gd name="T54" fmla="*/ 90957 w 310741"/>
                <a:gd name="T55" fmla="*/ 125381 h 508187"/>
                <a:gd name="T56" fmla="*/ 76545 w 310741"/>
                <a:gd name="T57" fmla="*/ 164118 h 508187"/>
                <a:gd name="T58" fmla="*/ 76545 w 310741"/>
                <a:gd name="T59" fmla="*/ 291923 h 508187"/>
                <a:gd name="T60" fmla="*/ 88013 w 310741"/>
                <a:gd name="T61" fmla="*/ 293836 h 508187"/>
                <a:gd name="T62" fmla="*/ 99381 w 310741"/>
                <a:gd name="T63" fmla="*/ 294817 h 508187"/>
                <a:gd name="T64" fmla="*/ 90560 w 310741"/>
                <a:gd name="T65" fmla="*/ 363621 h 508187"/>
                <a:gd name="T66" fmla="*/ 76545 w 310741"/>
                <a:gd name="T67" fmla="*/ 362000 h 508187"/>
                <a:gd name="T68" fmla="*/ 76545 w 310741"/>
                <a:gd name="T69" fmla="*/ 508187 h 508187"/>
                <a:gd name="T70" fmla="*/ 0 w 310741"/>
                <a:gd name="T71" fmla="*/ 508187 h 508187"/>
                <a:gd name="T72" fmla="*/ 0 w 310741"/>
                <a:gd name="T73" fmla="*/ 6810 h 508187"/>
                <a:gd name="T74" fmla="*/ 73165 w 310741"/>
                <a:gd name="T75" fmla="*/ 6810 h 508187"/>
                <a:gd name="T76" fmla="*/ 73165 w 310741"/>
                <a:gd name="T77" fmla="*/ 49985 h 508187"/>
                <a:gd name="T78" fmla="*/ 111740 w 310741"/>
                <a:gd name="T79" fmla="*/ 17306 h 508187"/>
                <a:gd name="T80" fmla="*/ 159017 w 310741"/>
                <a:gd name="T81" fmla="*/ 1235 h 5081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0741" h="508187">
                  <a:moveTo>
                    <a:pt x="177153" y="0"/>
                  </a:moveTo>
                  <a:lnTo>
                    <a:pt x="227868" y="10175"/>
                  </a:lnTo>
                  <a:lnTo>
                    <a:pt x="268214" y="39038"/>
                  </a:lnTo>
                  <a:lnTo>
                    <a:pt x="296178" y="84089"/>
                  </a:lnTo>
                  <a:lnTo>
                    <a:pt x="309761" y="142833"/>
                  </a:lnTo>
                  <a:lnTo>
                    <a:pt x="310741" y="165588"/>
                  </a:lnTo>
                  <a:lnTo>
                    <a:pt x="305069" y="217144"/>
                  </a:lnTo>
                  <a:lnTo>
                    <a:pt x="287743" y="265617"/>
                  </a:lnTo>
                  <a:lnTo>
                    <a:pt x="258301" y="307762"/>
                  </a:lnTo>
                  <a:lnTo>
                    <a:pt x="216288" y="340334"/>
                  </a:lnTo>
                  <a:lnTo>
                    <a:pt x="161240" y="360086"/>
                  </a:lnTo>
                  <a:lnTo>
                    <a:pt x="162804" y="338942"/>
                  </a:lnTo>
                  <a:lnTo>
                    <a:pt x="161240" y="360082"/>
                  </a:lnTo>
                  <a:lnTo>
                    <a:pt x="113840" y="364546"/>
                  </a:lnTo>
                  <a:lnTo>
                    <a:pt x="103942" y="364546"/>
                  </a:lnTo>
                  <a:lnTo>
                    <a:pt x="90564" y="363616"/>
                  </a:lnTo>
                  <a:lnTo>
                    <a:pt x="99385" y="294812"/>
                  </a:lnTo>
                  <a:lnTo>
                    <a:pt x="110460" y="294812"/>
                  </a:lnTo>
                  <a:lnTo>
                    <a:pt x="166831" y="284513"/>
                  </a:lnTo>
                  <a:lnTo>
                    <a:pt x="166831" y="284514"/>
                  </a:lnTo>
                  <a:lnTo>
                    <a:pt x="206363" y="254315"/>
                  </a:lnTo>
                  <a:lnTo>
                    <a:pt x="228084" y="205263"/>
                  </a:lnTo>
                  <a:lnTo>
                    <a:pt x="232186" y="163528"/>
                  </a:lnTo>
                  <a:lnTo>
                    <a:pt x="218310" y="103749"/>
                  </a:lnTo>
                  <a:lnTo>
                    <a:pt x="180653" y="74681"/>
                  </a:lnTo>
                  <a:lnTo>
                    <a:pt x="166958" y="73165"/>
                  </a:lnTo>
                  <a:lnTo>
                    <a:pt x="126357" y="85852"/>
                  </a:lnTo>
                  <a:lnTo>
                    <a:pt x="90957" y="125381"/>
                  </a:lnTo>
                  <a:lnTo>
                    <a:pt x="76545" y="164118"/>
                  </a:lnTo>
                  <a:lnTo>
                    <a:pt x="76545" y="291923"/>
                  </a:lnTo>
                  <a:lnTo>
                    <a:pt x="88013" y="293836"/>
                  </a:lnTo>
                  <a:lnTo>
                    <a:pt x="99381" y="294817"/>
                  </a:lnTo>
                  <a:lnTo>
                    <a:pt x="90560" y="363621"/>
                  </a:lnTo>
                  <a:lnTo>
                    <a:pt x="76545" y="362000"/>
                  </a:lnTo>
                  <a:lnTo>
                    <a:pt x="76545" y="508187"/>
                  </a:lnTo>
                  <a:lnTo>
                    <a:pt x="0" y="508187"/>
                  </a:lnTo>
                  <a:lnTo>
                    <a:pt x="0" y="6810"/>
                  </a:lnTo>
                  <a:lnTo>
                    <a:pt x="73165" y="6810"/>
                  </a:lnTo>
                  <a:lnTo>
                    <a:pt x="73165" y="49985"/>
                  </a:lnTo>
                  <a:lnTo>
                    <a:pt x="111740" y="17306"/>
                  </a:lnTo>
                  <a:lnTo>
                    <a:pt x="159017" y="1235"/>
                  </a:lnTo>
                  <a:lnTo>
                    <a:pt x="17715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12" name="object 22"/>
            <p:cNvSpPr>
              <a:spLocks/>
            </p:cNvSpPr>
            <p:nvPr/>
          </p:nvSpPr>
          <p:spPr bwMode="auto">
            <a:xfrm>
              <a:off x="1925631" y="5600393"/>
              <a:ext cx="102761" cy="103498"/>
            </a:xfrm>
            <a:custGeom>
              <a:avLst/>
              <a:gdLst>
                <a:gd name="T0" fmla="*/ 770520 w 26631"/>
                <a:gd name="T1" fmla="*/ 1541041 h 26822"/>
                <a:gd name="T2" fmla="*/ 1193727 w 26631"/>
                <a:gd name="T3" fmla="*/ 1541041 h 26822"/>
                <a:gd name="T4" fmla="*/ 1530067 w 26631"/>
                <a:gd name="T5" fmla="*/ 1204639 h 26822"/>
                <a:gd name="T6" fmla="*/ 1530067 w 26631"/>
                <a:gd name="T7" fmla="*/ 336340 h 26822"/>
                <a:gd name="T8" fmla="*/ 1193727 w 26631"/>
                <a:gd name="T9" fmla="*/ 0 h 26822"/>
                <a:gd name="T10" fmla="*/ 336340 w 26631"/>
                <a:gd name="T11" fmla="*/ 0 h 26822"/>
                <a:gd name="T12" fmla="*/ 0 w 26631"/>
                <a:gd name="T13" fmla="*/ 336340 h 26822"/>
                <a:gd name="T14" fmla="*/ 0 w 26631"/>
                <a:gd name="T15" fmla="*/ 1204639 h 26822"/>
                <a:gd name="T16" fmla="*/ 336340 w 26631"/>
                <a:gd name="T17" fmla="*/ 1541041 h 26822"/>
                <a:gd name="T18" fmla="*/ 770520 w 26631"/>
                <a:gd name="T19" fmla="*/ 1541041 h 268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631" h="26822">
                  <a:moveTo>
                    <a:pt x="13411" y="26822"/>
                  </a:moveTo>
                  <a:lnTo>
                    <a:pt x="20777" y="26822"/>
                  </a:lnTo>
                  <a:lnTo>
                    <a:pt x="26631" y="20967"/>
                  </a:lnTo>
                  <a:lnTo>
                    <a:pt x="26631" y="5854"/>
                  </a:lnTo>
                  <a:lnTo>
                    <a:pt x="20777" y="0"/>
                  </a:lnTo>
                  <a:lnTo>
                    <a:pt x="5854" y="0"/>
                  </a:lnTo>
                  <a:lnTo>
                    <a:pt x="0" y="5854"/>
                  </a:lnTo>
                  <a:lnTo>
                    <a:pt x="0" y="20967"/>
                  </a:lnTo>
                  <a:lnTo>
                    <a:pt x="5854" y="26822"/>
                  </a:lnTo>
                  <a:lnTo>
                    <a:pt x="13411" y="2682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13" name="Forme libre : forme 24">
              <a:extLst>
                <a:ext uri="{FF2B5EF4-FFF2-40B4-BE49-F238E27FC236}">
                  <a16:creationId xmlns:a16="http://schemas.microsoft.com/office/drawing/2014/main" id="{8C2158C3-161E-4630-99D5-685DAA4DC445}"/>
                </a:ext>
              </a:extLst>
            </p:cNvPr>
            <p:cNvSpPr/>
            <p:nvPr/>
          </p:nvSpPr>
          <p:spPr>
            <a:xfrm>
              <a:off x="-285750" y="5594350"/>
              <a:ext cx="662092" cy="666012"/>
            </a:xfrm>
            <a:custGeom>
              <a:avLst/>
              <a:gdLst>
                <a:gd name="connsiteX0" fmla="*/ 154514 w 661180"/>
                <a:gd name="connsiteY0" fmla="*/ 132704 h 665834"/>
                <a:gd name="connsiteX1" fmla="*/ 154209 w 661180"/>
                <a:gd name="connsiteY1" fmla="*/ 139507 h 665834"/>
                <a:gd name="connsiteX2" fmla="*/ 156779 w 661180"/>
                <a:gd name="connsiteY2" fmla="*/ 194135 h 665834"/>
                <a:gd name="connsiteX3" fmla="*/ 168266 w 661180"/>
                <a:gd name="connsiteY3" fmla="*/ 245533 h 665834"/>
                <a:gd name="connsiteX4" fmla="*/ 188590 w 661180"/>
                <a:gd name="connsiteY4" fmla="*/ 291436 h 665834"/>
                <a:gd name="connsiteX5" fmla="*/ 217681 w 661180"/>
                <a:gd name="connsiteY5" fmla="*/ 329595 h 665834"/>
                <a:gd name="connsiteX6" fmla="*/ 255465 w 661180"/>
                <a:gd name="connsiteY6" fmla="*/ 357740 h 665834"/>
                <a:gd name="connsiteX7" fmla="*/ 261735 w 661180"/>
                <a:gd name="connsiteY7" fmla="*/ 361070 h 665834"/>
                <a:gd name="connsiteX8" fmla="*/ 274820 w 661180"/>
                <a:gd name="connsiteY8" fmla="*/ 366264 h 665834"/>
                <a:gd name="connsiteX9" fmla="*/ 271880 w 661180"/>
                <a:gd name="connsiteY9" fmla="*/ 393854 h 665834"/>
                <a:gd name="connsiteX10" fmla="*/ 275603 w 661180"/>
                <a:gd name="connsiteY10" fmla="*/ 421544 h 665834"/>
                <a:gd name="connsiteX11" fmla="*/ 288885 w 661180"/>
                <a:gd name="connsiteY11" fmla="*/ 449184 h 665834"/>
                <a:gd name="connsiteX12" fmla="*/ 298578 w 661180"/>
                <a:gd name="connsiteY12" fmla="*/ 468010 h 665834"/>
                <a:gd name="connsiteX13" fmla="*/ 324995 w 661180"/>
                <a:gd name="connsiteY13" fmla="*/ 514546 h 665834"/>
                <a:gd name="connsiteX14" fmla="*/ 350273 w 661180"/>
                <a:gd name="connsiteY14" fmla="*/ 541191 h 665834"/>
                <a:gd name="connsiteX15" fmla="*/ 383149 w 661180"/>
                <a:gd name="connsiteY15" fmla="*/ 551474 h 665834"/>
                <a:gd name="connsiteX16" fmla="*/ 432367 w 661180"/>
                <a:gd name="connsiteY16" fmla="*/ 548916 h 665834"/>
                <a:gd name="connsiteX17" fmla="*/ 506666 w 661180"/>
                <a:gd name="connsiteY17" fmla="*/ 537050 h 665834"/>
                <a:gd name="connsiteX18" fmla="*/ 490417 w 661180"/>
                <a:gd name="connsiteY18" fmla="*/ 531316 h 665834"/>
                <a:gd name="connsiteX19" fmla="*/ 441616 w 661180"/>
                <a:gd name="connsiteY19" fmla="*/ 508218 h 665834"/>
                <a:gd name="connsiteX20" fmla="*/ 399387 w 661180"/>
                <a:gd name="connsiteY20" fmla="*/ 478710 h 665834"/>
                <a:gd name="connsiteX21" fmla="*/ 365635 w 661180"/>
                <a:gd name="connsiteY21" fmla="*/ 443758 h 665834"/>
                <a:gd name="connsiteX22" fmla="*/ 342251 w 661180"/>
                <a:gd name="connsiteY22" fmla="*/ 404342 h 665834"/>
                <a:gd name="connsiteX23" fmla="*/ 338477 w 661180"/>
                <a:gd name="connsiteY23" fmla="*/ 395424 h 665834"/>
                <a:gd name="connsiteX24" fmla="*/ 333187 w 661180"/>
                <a:gd name="connsiteY24" fmla="*/ 377535 h 665834"/>
                <a:gd name="connsiteX25" fmla="*/ 352665 w 661180"/>
                <a:gd name="connsiteY25" fmla="*/ 377211 h 665834"/>
                <a:gd name="connsiteX26" fmla="*/ 402045 w 661180"/>
                <a:gd name="connsiteY26" fmla="*/ 368583 h 665834"/>
                <a:gd name="connsiteX27" fmla="*/ 448458 w 661180"/>
                <a:gd name="connsiteY27" fmla="*/ 350173 h 665834"/>
                <a:gd name="connsiteX28" fmla="*/ 489024 w 661180"/>
                <a:gd name="connsiteY28" fmla="*/ 323730 h 665834"/>
                <a:gd name="connsiteX29" fmla="*/ 466524 w 661180"/>
                <a:gd name="connsiteY29" fmla="*/ 328194 h 665834"/>
                <a:gd name="connsiteX30" fmla="*/ 415732 w 661180"/>
                <a:gd name="connsiteY30" fmla="*/ 332879 h 665834"/>
                <a:gd name="connsiteX31" fmla="*/ 368486 w 661180"/>
                <a:gd name="connsiteY31" fmla="*/ 329317 h 665834"/>
                <a:gd name="connsiteX32" fmla="*/ 324856 w 661180"/>
                <a:gd name="connsiteY32" fmla="*/ 317556 h 665834"/>
                <a:gd name="connsiteX33" fmla="*/ 323775 w 661180"/>
                <a:gd name="connsiteY33" fmla="*/ 265120 h 665834"/>
                <a:gd name="connsiteX34" fmla="*/ 337400 w 661180"/>
                <a:gd name="connsiteY34" fmla="*/ 224148 h 665834"/>
                <a:gd name="connsiteX35" fmla="*/ 319708 w 661180"/>
                <a:gd name="connsiteY35" fmla="*/ 249928 h 665834"/>
                <a:gd name="connsiteX36" fmla="*/ 304127 w 661180"/>
                <a:gd name="connsiteY36" fmla="*/ 276048 h 665834"/>
                <a:gd name="connsiteX37" fmla="*/ 292709 w 661180"/>
                <a:gd name="connsiteY37" fmla="*/ 302264 h 665834"/>
                <a:gd name="connsiteX38" fmla="*/ 269823 w 661180"/>
                <a:gd name="connsiteY38" fmla="*/ 289082 h 665834"/>
                <a:gd name="connsiteX39" fmla="*/ 248797 w 661180"/>
                <a:gd name="connsiteY39" fmla="*/ 271734 h 665834"/>
                <a:gd name="connsiteX40" fmla="*/ 229832 w 661180"/>
                <a:gd name="connsiteY40" fmla="*/ 250025 h 665834"/>
                <a:gd name="connsiteX41" fmla="*/ 197747 w 661180"/>
                <a:gd name="connsiteY41" fmla="*/ 212418 h 665834"/>
                <a:gd name="connsiteX42" fmla="*/ 176416 w 661180"/>
                <a:gd name="connsiteY42" fmla="*/ 180329 h 665834"/>
                <a:gd name="connsiteX43" fmla="*/ 347742 w 661180"/>
                <a:gd name="connsiteY43" fmla="*/ 128784 h 665834"/>
                <a:gd name="connsiteX44" fmla="*/ 332596 w 661180"/>
                <a:gd name="connsiteY44" fmla="*/ 143925 h 665834"/>
                <a:gd name="connsiteX45" fmla="*/ 332596 w 661180"/>
                <a:gd name="connsiteY45" fmla="*/ 181270 h 665834"/>
                <a:gd name="connsiteX46" fmla="*/ 347742 w 661180"/>
                <a:gd name="connsiteY46" fmla="*/ 196412 h 665834"/>
                <a:gd name="connsiteX47" fmla="*/ 385082 w 661180"/>
                <a:gd name="connsiteY47" fmla="*/ 196412 h 665834"/>
                <a:gd name="connsiteX48" fmla="*/ 400224 w 661180"/>
                <a:gd name="connsiteY48" fmla="*/ 181270 h 665834"/>
                <a:gd name="connsiteX49" fmla="*/ 400224 w 661180"/>
                <a:gd name="connsiteY49" fmla="*/ 162598 h 665834"/>
                <a:gd name="connsiteX50" fmla="*/ 400224 w 661180"/>
                <a:gd name="connsiteY50" fmla="*/ 143925 h 665834"/>
                <a:gd name="connsiteX51" fmla="*/ 385082 w 661180"/>
                <a:gd name="connsiteY51" fmla="*/ 128784 h 665834"/>
                <a:gd name="connsiteX52" fmla="*/ 332940 w 661180"/>
                <a:gd name="connsiteY52" fmla="*/ 0 h 665834"/>
                <a:gd name="connsiteX53" fmla="*/ 363601 w 661180"/>
                <a:gd name="connsiteY53" fmla="*/ 1373 h 665834"/>
                <a:gd name="connsiteX54" fmla="*/ 418097 w 661180"/>
                <a:gd name="connsiteY54" fmla="*/ 10924 h 665834"/>
                <a:gd name="connsiteX55" fmla="*/ 468974 w 661180"/>
                <a:gd name="connsiteY55" fmla="*/ 28959 h 665834"/>
                <a:gd name="connsiteX56" fmla="*/ 515491 w 661180"/>
                <a:gd name="connsiteY56" fmla="*/ 54766 h 665834"/>
                <a:gd name="connsiteX57" fmla="*/ 556899 w 661180"/>
                <a:gd name="connsiteY57" fmla="*/ 87631 h 665834"/>
                <a:gd name="connsiteX58" fmla="*/ 592449 w 661180"/>
                <a:gd name="connsiteY58" fmla="*/ 126843 h 665834"/>
                <a:gd name="connsiteX59" fmla="*/ 621401 w 661180"/>
                <a:gd name="connsiteY59" fmla="*/ 171685 h 665834"/>
                <a:gd name="connsiteX60" fmla="*/ 643001 w 661180"/>
                <a:gd name="connsiteY60" fmla="*/ 221451 h 665834"/>
                <a:gd name="connsiteX61" fmla="*/ 656511 w 661180"/>
                <a:gd name="connsiteY61" fmla="*/ 275426 h 665834"/>
                <a:gd name="connsiteX62" fmla="*/ 661180 w 661180"/>
                <a:gd name="connsiteY62" fmla="*/ 332894 h 665834"/>
                <a:gd name="connsiteX63" fmla="*/ 659798 w 661180"/>
                <a:gd name="connsiteY63" fmla="*/ 364350 h 665834"/>
                <a:gd name="connsiteX64" fmla="*/ 650260 w 661180"/>
                <a:gd name="connsiteY64" fmla="*/ 420027 h 665834"/>
                <a:gd name="connsiteX65" fmla="*/ 632286 w 661180"/>
                <a:gd name="connsiteY65" fmla="*/ 471819 h 665834"/>
                <a:gd name="connsiteX66" fmla="*/ 606626 w 661180"/>
                <a:gd name="connsiteY66" fmla="*/ 519018 h 665834"/>
                <a:gd name="connsiteX67" fmla="*/ 574020 w 661180"/>
                <a:gd name="connsiteY67" fmla="*/ 560912 h 665834"/>
                <a:gd name="connsiteX68" fmla="*/ 535213 w 661180"/>
                <a:gd name="connsiteY68" fmla="*/ 596783 h 665834"/>
                <a:gd name="connsiteX69" fmla="*/ 490957 w 661180"/>
                <a:gd name="connsiteY69" fmla="*/ 625928 h 665834"/>
                <a:gd name="connsiteX70" fmla="*/ 441998 w 661180"/>
                <a:gd name="connsiteY70" fmla="*/ 647625 h 665834"/>
                <a:gd name="connsiteX71" fmla="*/ 389076 w 661180"/>
                <a:gd name="connsiteY71" fmla="*/ 661165 h 665834"/>
                <a:gd name="connsiteX72" fmla="*/ 332940 w 661180"/>
                <a:gd name="connsiteY72" fmla="*/ 665834 h 665834"/>
                <a:gd name="connsiteX73" fmla="*/ 297853 w 661180"/>
                <a:gd name="connsiteY73" fmla="*/ 664113 h 665834"/>
                <a:gd name="connsiteX74" fmla="*/ 242781 w 661180"/>
                <a:gd name="connsiteY74" fmla="*/ 654104 h 665834"/>
                <a:gd name="connsiteX75" fmla="*/ 191573 w 661180"/>
                <a:gd name="connsiteY75" fmla="*/ 635767 h 665834"/>
                <a:gd name="connsiteX76" fmla="*/ 144933 w 661180"/>
                <a:gd name="connsiteY76" fmla="*/ 609802 h 665834"/>
                <a:gd name="connsiteX77" fmla="*/ 103552 w 661180"/>
                <a:gd name="connsiteY77" fmla="*/ 576907 h 665834"/>
                <a:gd name="connsiteX78" fmla="*/ 68133 w 661180"/>
                <a:gd name="connsiteY78" fmla="*/ 537779 h 665834"/>
                <a:gd name="connsiteX79" fmla="*/ 39370 w 661180"/>
                <a:gd name="connsiteY79" fmla="*/ 493119 h 665834"/>
                <a:gd name="connsiteX80" fmla="*/ 17962 w 661180"/>
                <a:gd name="connsiteY80" fmla="*/ 443619 h 665834"/>
                <a:gd name="connsiteX81" fmla="*/ 4603 w 661180"/>
                <a:gd name="connsiteY81" fmla="*/ 389976 h 665834"/>
                <a:gd name="connsiteX82" fmla="*/ 0 w 661180"/>
                <a:gd name="connsiteY82" fmla="*/ 332894 h 665834"/>
                <a:gd name="connsiteX83" fmla="*/ 1717 w 661180"/>
                <a:gd name="connsiteY83" fmla="*/ 297849 h 665834"/>
                <a:gd name="connsiteX84" fmla="*/ 11723 w 661180"/>
                <a:gd name="connsiteY84" fmla="*/ 242782 h 665834"/>
                <a:gd name="connsiteX85" fmla="*/ 30055 w 661180"/>
                <a:gd name="connsiteY85" fmla="*/ 191581 h 665834"/>
                <a:gd name="connsiteX86" fmla="*/ 56017 w 661180"/>
                <a:gd name="connsiteY86" fmla="*/ 144940 h 665834"/>
                <a:gd name="connsiteX87" fmla="*/ 88912 w 661180"/>
                <a:gd name="connsiteY87" fmla="*/ 103560 h 665834"/>
                <a:gd name="connsiteX88" fmla="*/ 128039 w 661180"/>
                <a:gd name="connsiteY88" fmla="*/ 68141 h 665834"/>
                <a:gd name="connsiteX89" fmla="*/ 172704 w 661180"/>
                <a:gd name="connsiteY89" fmla="*/ 39374 h 665834"/>
                <a:gd name="connsiteX90" fmla="*/ 222207 w 661180"/>
                <a:gd name="connsiteY90" fmla="*/ 17962 h 665834"/>
                <a:gd name="connsiteX91" fmla="*/ 275854 w 661180"/>
                <a:gd name="connsiteY91" fmla="*/ 4607 h 665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661180" h="665834">
                  <a:moveTo>
                    <a:pt x="154514" y="132704"/>
                  </a:moveTo>
                  <a:lnTo>
                    <a:pt x="154209" y="139507"/>
                  </a:lnTo>
                  <a:lnTo>
                    <a:pt x="156779" y="194135"/>
                  </a:lnTo>
                  <a:lnTo>
                    <a:pt x="168266" y="245533"/>
                  </a:lnTo>
                  <a:lnTo>
                    <a:pt x="188590" y="291436"/>
                  </a:lnTo>
                  <a:lnTo>
                    <a:pt x="217681" y="329595"/>
                  </a:lnTo>
                  <a:lnTo>
                    <a:pt x="255465" y="357740"/>
                  </a:lnTo>
                  <a:lnTo>
                    <a:pt x="261735" y="361070"/>
                  </a:lnTo>
                  <a:lnTo>
                    <a:pt x="274820" y="366264"/>
                  </a:lnTo>
                  <a:lnTo>
                    <a:pt x="271880" y="393854"/>
                  </a:lnTo>
                  <a:lnTo>
                    <a:pt x="275603" y="421544"/>
                  </a:lnTo>
                  <a:lnTo>
                    <a:pt x="288885" y="449184"/>
                  </a:lnTo>
                  <a:lnTo>
                    <a:pt x="298578" y="468010"/>
                  </a:lnTo>
                  <a:lnTo>
                    <a:pt x="324995" y="514546"/>
                  </a:lnTo>
                  <a:lnTo>
                    <a:pt x="350273" y="541191"/>
                  </a:lnTo>
                  <a:lnTo>
                    <a:pt x="383149" y="551474"/>
                  </a:lnTo>
                  <a:lnTo>
                    <a:pt x="432367" y="548916"/>
                  </a:lnTo>
                  <a:lnTo>
                    <a:pt x="506666" y="537050"/>
                  </a:lnTo>
                  <a:lnTo>
                    <a:pt x="490417" y="531316"/>
                  </a:lnTo>
                  <a:lnTo>
                    <a:pt x="441616" y="508218"/>
                  </a:lnTo>
                  <a:lnTo>
                    <a:pt x="399387" y="478710"/>
                  </a:lnTo>
                  <a:lnTo>
                    <a:pt x="365635" y="443758"/>
                  </a:lnTo>
                  <a:lnTo>
                    <a:pt x="342251" y="404342"/>
                  </a:lnTo>
                  <a:lnTo>
                    <a:pt x="338477" y="395424"/>
                  </a:lnTo>
                  <a:lnTo>
                    <a:pt x="333187" y="377535"/>
                  </a:lnTo>
                  <a:lnTo>
                    <a:pt x="352665" y="377211"/>
                  </a:lnTo>
                  <a:lnTo>
                    <a:pt x="402045" y="368583"/>
                  </a:lnTo>
                  <a:lnTo>
                    <a:pt x="448458" y="350173"/>
                  </a:lnTo>
                  <a:lnTo>
                    <a:pt x="489024" y="323730"/>
                  </a:lnTo>
                  <a:lnTo>
                    <a:pt x="466524" y="328194"/>
                  </a:lnTo>
                  <a:lnTo>
                    <a:pt x="415732" y="332879"/>
                  </a:lnTo>
                  <a:lnTo>
                    <a:pt x="368486" y="329317"/>
                  </a:lnTo>
                  <a:lnTo>
                    <a:pt x="324856" y="317556"/>
                  </a:lnTo>
                  <a:lnTo>
                    <a:pt x="323775" y="265120"/>
                  </a:lnTo>
                  <a:lnTo>
                    <a:pt x="337400" y="224148"/>
                  </a:lnTo>
                  <a:lnTo>
                    <a:pt x="319708" y="249928"/>
                  </a:lnTo>
                  <a:lnTo>
                    <a:pt x="304127" y="276048"/>
                  </a:lnTo>
                  <a:lnTo>
                    <a:pt x="292709" y="302264"/>
                  </a:lnTo>
                  <a:lnTo>
                    <a:pt x="269823" y="289082"/>
                  </a:lnTo>
                  <a:lnTo>
                    <a:pt x="248797" y="271734"/>
                  </a:lnTo>
                  <a:lnTo>
                    <a:pt x="229832" y="250025"/>
                  </a:lnTo>
                  <a:lnTo>
                    <a:pt x="197747" y="212418"/>
                  </a:lnTo>
                  <a:lnTo>
                    <a:pt x="176416" y="180329"/>
                  </a:lnTo>
                  <a:close/>
                  <a:moveTo>
                    <a:pt x="347742" y="128784"/>
                  </a:moveTo>
                  <a:lnTo>
                    <a:pt x="332596" y="143925"/>
                  </a:lnTo>
                  <a:lnTo>
                    <a:pt x="332596" y="181270"/>
                  </a:lnTo>
                  <a:lnTo>
                    <a:pt x="347742" y="196412"/>
                  </a:lnTo>
                  <a:lnTo>
                    <a:pt x="385082" y="196412"/>
                  </a:lnTo>
                  <a:lnTo>
                    <a:pt x="400224" y="181270"/>
                  </a:lnTo>
                  <a:lnTo>
                    <a:pt x="400224" y="162598"/>
                  </a:lnTo>
                  <a:lnTo>
                    <a:pt x="400224" y="143925"/>
                  </a:lnTo>
                  <a:lnTo>
                    <a:pt x="385082" y="128784"/>
                  </a:lnTo>
                  <a:close/>
                  <a:moveTo>
                    <a:pt x="332940" y="0"/>
                  </a:moveTo>
                  <a:lnTo>
                    <a:pt x="363601" y="1373"/>
                  </a:lnTo>
                  <a:lnTo>
                    <a:pt x="418097" y="10924"/>
                  </a:lnTo>
                  <a:lnTo>
                    <a:pt x="468974" y="28959"/>
                  </a:lnTo>
                  <a:lnTo>
                    <a:pt x="515491" y="54766"/>
                  </a:lnTo>
                  <a:lnTo>
                    <a:pt x="556899" y="87631"/>
                  </a:lnTo>
                  <a:lnTo>
                    <a:pt x="592449" y="126843"/>
                  </a:lnTo>
                  <a:lnTo>
                    <a:pt x="621401" y="171685"/>
                  </a:lnTo>
                  <a:lnTo>
                    <a:pt x="643001" y="221451"/>
                  </a:lnTo>
                  <a:lnTo>
                    <a:pt x="656511" y="275426"/>
                  </a:lnTo>
                  <a:lnTo>
                    <a:pt x="661180" y="332894"/>
                  </a:lnTo>
                  <a:lnTo>
                    <a:pt x="659798" y="364350"/>
                  </a:lnTo>
                  <a:lnTo>
                    <a:pt x="650260" y="420027"/>
                  </a:lnTo>
                  <a:lnTo>
                    <a:pt x="632286" y="471819"/>
                  </a:lnTo>
                  <a:lnTo>
                    <a:pt x="606626" y="519018"/>
                  </a:lnTo>
                  <a:lnTo>
                    <a:pt x="574020" y="560912"/>
                  </a:lnTo>
                  <a:lnTo>
                    <a:pt x="535213" y="596783"/>
                  </a:lnTo>
                  <a:lnTo>
                    <a:pt x="490957" y="625928"/>
                  </a:lnTo>
                  <a:lnTo>
                    <a:pt x="441998" y="647625"/>
                  </a:lnTo>
                  <a:lnTo>
                    <a:pt x="389076" y="661165"/>
                  </a:lnTo>
                  <a:lnTo>
                    <a:pt x="332940" y="665834"/>
                  </a:lnTo>
                  <a:lnTo>
                    <a:pt x="297853" y="664113"/>
                  </a:lnTo>
                  <a:lnTo>
                    <a:pt x="242781" y="654104"/>
                  </a:lnTo>
                  <a:lnTo>
                    <a:pt x="191573" y="635767"/>
                  </a:lnTo>
                  <a:lnTo>
                    <a:pt x="144933" y="609802"/>
                  </a:lnTo>
                  <a:lnTo>
                    <a:pt x="103552" y="576907"/>
                  </a:lnTo>
                  <a:lnTo>
                    <a:pt x="68133" y="537779"/>
                  </a:lnTo>
                  <a:lnTo>
                    <a:pt x="39370" y="493119"/>
                  </a:lnTo>
                  <a:lnTo>
                    <a:pt x="17962" y="443619"/>
                  </a:lnTo>
                  <a:lnTo>
                    <a:pt x="4603" y="389976"/>
                  </a:lnTo>
                  <a:lnTo>
                    <a:pt x="0" y="332894"/>
                  </a:lnTo>
                  <a:lnTo>
                    <a:pt x="1717" y="297849"/>
                  </a:lnTo>
                  <a:lnTo>
                    <a:pt x="11723" y="242782"/>
                  </a:lnTo>
                  <a:lnTo>
                    <a:pt x="30055" y="191581"/>
                  </a:lnTo>
                  <a:lnTo>
                    <a:pt x="56017" y="144940"/>
                  </a:lnTo>
                  <a:lnTo>
                    <a:pt x="88912" y="103560"/>
                  </a:lnTo>
                  <a:lnTo>
                    <a:pt x="128039" y="68141"/>
                  </a:lnTo>
                  <a:lnTo>
                    <a:pt x="172704" y="39374"/>
                  </a:lnTo>
                  <a:lnTo>
                    <a:pt x="222207" y="17962"/>
                  </a:lnTo>
                  <a:lnTo>
                    <a:pt x="275854" y="46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8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821A8E7-A189-450A-855D-C5FAA321A8E2}"/>
                </a:ext>
              </a:extLst>
            </p:cNvPr>
            <p:cNvSpPr/>
            <p:nvPr/>
          </p:nvSpPr>
          <p:spPr>
            <a:xfrm>
              <a:off x="1943387" y="5759406"/>
              <a:ext cx="75172" cy="34748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800"/>
            </a:p>
          </p:txBody>
        </p:sp>
      </p:grpSp>
      <p:grpSp>
        <p:nvGrpSpPr>
          <p:cNvPr id="15" name="Groupe 34"/>
          <p:cNvGrpSpPr>
            <a:grpSpLocks/>
          </p:cNvGrpSpPr>
          <p:nvPr/>
        </p:nvGrpSpPr>
        <p:grpSpPr bwMode="auto">
          <a:xfrm>
            <a:off x="9533467" y="6245226"/>
            <a:ext cx="2171700" cy="238125"/>
            <a:chOff x="7150751" y="6245541"/>
            <a:chExt cx="1628191" cy="238049"/>
          </a:xfrm>
        </p:grpSpPr>
        <p:sp>
          <p:nvSpPr>
            <p:cNvPr id="16" name="object 8"/>
            <p:cNvSpPr>
              <a:spLocks/>
            </p:cNvSpPr>
            <p:nvPr userDrawn="1"/>
          </p:nvSpPr>
          <p:spPr bwMode="auto">
            <a:xfrm>
              <a:off x="7150764" y="6361353"/>
              <a:ext cx="1628178" cy="122237"/>
            </a:xfrm>
            <a:custGeom>
              <a:avLst/>
              <a:gdLst>
                <a:gd name="T0" fmla="*/ 773709 w 1628178"/>
                <a:gd name="T1" fmla="*/ 55816 h 122237"/>
                <a:gd name="T2" fmla="*/ 753414 w 1628178"/>
                <a:gd name="T3" fmla="*/ 68084 h 122237"/>
                <a:gd name="T4" fmla="*/ 781378 w 1628178"/>
                <a:gd name="T5" fmla="*/ 94597 h 122237"/>
                <a:gd name="T6" fmla="*/ 615683 w 1628178"/>
                <a:gd name="T7" fmla="*/ 46901 h 122237"/>
                <a:gd name="T8" fmla="*/ 606247 w 1628178"/>
                <a:gd name="T9" fmla="*/ 36436 h 122237"/>
                <a:gd name="T10" fmla="*/ 536994 w 1628178"/>
                <a:gd name="T11" fmla="*/ 46901 h 122237"/>
                <a:gd name="T12" fmla="*/ 517499 w 1628178"/>
                <a:gd name="T13" fmla="*/ 38456 h 122237"/>
                <a:gd name="T14" fmla="*/ 463219 w 1628178"/>
                <a:gd name="T15" fmla="*/ 78041 h 122237"/>
                <a:gd name="T16" fmla="*/ 485432 w 1628178"/>
                <a:gd name="T17" fmla="*/ 56324 h 122237"/>
                <a:gd name="T18" fmla="*/ 479628 w 1628178"/>
                <a:gd name="T19" fmla="*/ 28803 h 122237"/>
                <a:gd name="T20" fmla="*/ 475094 w 1628178"/>
                <a:gd name="T21" fmla="*/ 79971 h 122237"/>
                <a:gd name="T22" fmla="*/ 448614 w 1628178"/>
                <a:gd name="T23" fmla="*/ 28803 h 122237"/>
                <a:gd name="T24" fmla="*/ 217589 w 1628178"/>
                <a:gd name="T25" fmla="*/ 30492 h 122237"/>
                <a:gd name="T26" fmla="*/ 303517 w 1628178"/>
                <a:gd name="T27" fmla="*/ 52590 h 122237"/>
                <a:gd name="T28" fmla="*/ 295363 w 1628178"/>
                <a:gd name="T29" fmla="*/ 28803 h 122237"/>
                <a:gd name="T30" fmla="*/ 283095 w 1628178"/>
                <a:gd name="T31" fmla="*/ 77127 h 122237"/>
                <a:gd name="T32" fmla="*/ 385121 w 1628178"/>
                <a:gd name="T33" fmla="*/ 34774 h 122237"/>
                <a:gd name="T34" fmla="*/ 395630 w 1628178"/>
                <a:gd name="T35" fmla="*/ 68084 h 122237"/>
                <a:gd name="T36" fmla="*/ 355574 w 1628178"/>
                <a:gd name="T37" fmla="*/ 50126 h 122237"/>
                <a:gd name="T38" fmla="*/ 395376 w 1628178"/>
                <a:gd name="T39" fmla="*/ 86817 h 122237"/>
                <a:gd name="T40" fmla="*/ 120929 w 1628178"/>
                <a:gd name="T41" fmla="*/ 95097 h 122237"/>
                <a:gd name="T42" fmla="*/ 42506 w 1628178"/>
                <a:gd name="T43" fmla="*/ 77127 h 122237"/>
                <a:gd name="T44" fmla="*/ 38760 w 1628178"/>
                <a:gd name="T45" fmla="*/ 28803 h 122237"/>
                <a:gd name="T46" fmla="*/ 22097 w 1628178"/>
                <a:gd name="T47" fmla="*/ 52590 h 122237"/>
                <a:gd name="T48" fmla="*/ 48844 w 1628178"/>
                <a:gd name="T49" fmla="*/ 30492 h 122237"/>
                <a:gd name="T50" fmla="*/ 1436687 w 1628178"/>
                <a:gd name="T51" fmla="*/ 62788 h 122237"/>
                <a:gd name="T52" fmla="*/ 1465491 w 1628178"/>
                <a:gd name="T53" fmla="*/ 79590 h 122237"/>
                <a:gd name="T54" fmla="*/ 1626165 w 1628178"/>
                <a:gd name="T55" fmla="*/ 85053 h 122237"/>
                <a:gd name="T56" fmla="*/ 1620164 w 1628178"/>
                <a:gd name="T57" fmla="*/ 49999 h 122237"/>
                <a:gd name="T58" fmla="*/ 1604403 w 1628178"/>
                <a:gd name="T59" fmla="*/ 73647 h 122237"/>
                <a:gd name="T60" fmla="*/ 1530489 w 1628178"/>
                <a:gd name="T61" fmla="*/ 50126 h 122237"/>
                <a:gd name="T62" fmla="*/ 1560334 w 1628178"/>
                <a:gd name="T63" fmla="*/ 72999 h 122237"/>
                <a:gd name="T64" fmla="*/ 1507235 w 1628178"/>
                <a:gd name="T65" fmla="*/ 62788 h 122237"/>
                <a:gd name="T66" fmla="*/ 1458010 w 1628178"/>
                <a:gd name="T67" fmla="*/ 25450 h 122237"/>
                <a:gd name="T68" fmla="*/ 1399730 w 1628178"/>
                <a:gd name="T69" fmla="*/ 96774 h 122237"/>
                <a:gd name="T70" fmla="*/ 1381124 w 1628178"/>
                <a:gd name="T71" fmla="*/ 36563 h 122237"/>
                <a:gd name="T72" fmla="*/ 1390942 w 1628178"/>
                <a:gd name="T73" fmla="*/ 78689 h 122237"/>
                <a:gd name="T74" fmla="*/ 1463687 w 1628178"/>
                <a:gd name="T75" fmla="*/ 44437 h 122237"/>
                <a:gd name="T76" fmla="*/ 1322463 w 1628178"/>
                <a:gd name="T77" fmla="*/ 78689 h 122237"/>
                <a:gd name="T78" fmla="*/ 1313687 w 1628178"/>
                <a:gd name="T79" fmla="*/ 28803 h 122237"/>
                <a:gd name="T80" fmla="*/ 1311224 w 1628178"/>
                <a:gd name="T81" fmla="*/ 46901 h 122237"/>
                <a:gd name="T82" fmla="*/ 1264056 w 1628178"/>
                <a:gd name="T83" fmla="*/ 46901 h 122237"/>
                <a:gd name="T84" fmla="*/ 1225274 w 1628178"/>
                <a:gd name="T85" fmla="*/ 77248 h 122237"/>
                <a:gd name="T86" fmla="*/ 1244676 w 1628178"/>
                <a:gd name="T87" fmla="*/ 52324 h 122237"/>
                <a:gd name="T88" fmla="*/ 1195057 w 1628178"/>
                <a:gd name="T89" fmla="*/ 1282 h 122237"/>
                <a:gd name="T90" fmla="*/ 1155915 w 1628178"/>
                <a:gd name="T91" fmla="*/ 50253 h 122237"/>
                <a:gd name="T92" fmla="*/ 1177874 w 1628178"/>
                <a:gd name="T93" fmla="*/ 95097 h 122237"/>
                <a:gd name="T94" fmla="*/ 1128064 w 1628178"/>
                <a:gd name="T95" fmla="*/ 31799 h 122237"/>
                <a:gd name="T96" fmla="*/ 1041298 w 1628178"/>
                <a:gd name="T97" fmla="*/ 30492 h 122237"/>
                <a:gd name="T98" fmla="*/ 1098573 w 1628178"/>
                <a:gd name="T99" fmla="*/ 38710 h 122237"/>
                <a:gd name="T100" fmla="*/ 991819 w 1628178"/>
                <a:gd name="T101" fmla="*/ 96774 h 122237"/>
                <a:gd name="T102" fmla="*/ 962567 w 1628178"/>
                <a:gd name="T103" fmla="*/ 53585 h 122237"/>
                <a:gd name="T104" fmla="*/ 1006424 w 1628178"/>
                <a:gd name="T105" fmla="*/ 50253 h 122237"/>
                <a:gd name="T106" fmla="*/ 892581 w 1628178"/>
                <a:gd name="T107" fmla="*/ 95097 h 122237"/>
                <a:gd name="T108" fmla="*/ 937962 w 1628178"/>
                <a:gd name="T109" fmla="*/ 29633 h 122237"/>
                <a:gd name="T110" fmla="*/ 824924 w 1628178"/>
                <a:gd name="T111" fmla="*/ 96773 h 122237"/>
                <a:gd name="T112" fmla="*/ 824750 w 1628178"/>
                <a:gd name="T113" fmla="*/ 46126 h 122237"/>
                <a:gd name="T114" fmla="*/ 805574 w 1628178"/>
                <a:gd name="T115" fmla="*/ 62129 h 122237"/>
                <a:gd name="T116" fmla="*/ 661161 w 1628178"/>
                <a:gd name="T117" fmla="*/ 95097 h 122237"/>
                <a:gd name="T118" fmla="*/ 708653 w 1628178"/>
                <a:gd name="T119" fmla="*/ 30363 h 12223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628178" h="122237">
                  <a:moveTo>
                    <a:pt x="794765" y="59169"/>
                  </a:moveTo>
                  <a:lnTo>
                    <a:pt x="791935" y="45181"/>
                  </a:lnTo>
                  <a:lnTo>
                    <a:pt x="783736" y="34774"/>
                  </a:lnTo>
                  <a:lnTo>
                    <a:pt x="770608" y="29305"/>
                  </a:lnTo>
                  <a:lnTo>
                    <a:pt x="764273" y="28803"/>
                  </a:lnTo>
                  <a:lnTo>
                    <a:pt x="750197" y="31554"/>
                  </a:lnTo>
                  <a:lnTo>
                    <a:pt x="754189" y="50126"/>
                  </a:lnTo>
                  <a:lnTo>
                    <a:pt x="757935" y="44437"/>
                  </a:lnTo>
                  <a:lnTo>
                    <a:pt x="770610" y="44437"/>
                  </a:lnTo>
                  <a:lnTo>
                    <a:pt x="773709" y="50253"/>
                  </a:lnTo>
                  <a:lnTo>
                    <a:pt x="773709" y="55816"/>
                  </a:lnTo>
                  <a:lnTo>
                    <a:pt x="753808" y="55816"/>
                  </a:lnTo>
                  <a:lnTo>
                    <a:pt x="753414" y="68084"/>
                  </a:lnTo>
                  <a:lnTo>
                    <a:pt x="794257" y="68084"/>
                  </a:lnTo>
                  <a:lnTo>
                    <a:pt x="794638" y="65379"/>
                  </a:lnTo>
                  <a:lnTo>
                    <a:pt x="794765" y="59169"/>
                  </a:lnTo>
                  <a:close/>
                </a:path>
                <a:path w="1628178" h="122237">
                  <a:moveTo>
                    <a:pt x="784047" y="72999"/>
                  </a:moveTo>
                  <a:lnTo>
                    <a:pt x="779652" y="76619"/>
                  </a:lnTo>
                  <a:lnTo>
                    <a:pt x="774738" y="79590"/>
                  </a:lnTo>
                  <a:lnTo>
                    <a:pt x="759752" y="79590"/>
                  </a:lnTo>
                  <a:lnTo>
                    <a:pt x="754189" y="75577"/>
                  </a:lnTo>
                  <a:lnTo>
                    <a:pt x="753414" y="68084"/>
                  </a:lnTo>
                  <a:lnTo>
                    <a:pt x="753808" y="55816"/>
                  </a:lnTo>
                  <a:lnTo>
                    <a:pt x="754189" y="50126"/>
                  </a:lnTo>
                  <a:lnTo>
                    <a:pt x="750197" y="31554"/>
                  </a:lnTo>
                  <a:lnTo>
                    <a:pt x="739273" y="39322"/>
                  </a:lnTo>
                  <a:lnTo>
                    <a:pt x="732563" y="51384"/>
                  </a:lnTo>
                  <a:lnTo>
                    <a:pt x="730935" y="62788"/>
                  </a:lnTo>
                  <a:lnTo>
                    <a:pt x="733566" y="76956"/>
                  </a:lnTo>
                  <a:lnTo>
                    <a:pt x="741097" y="87785"/>
                  </a:lnTo>
                  <a:lnTo>
                    <a:pt x="752988" y="94607"/>
                  </a:lnTo>
                  <a:lnTo>
                    <a:pt x="767372" y="96774"/>
                  </a:lnTo>
                  <a:lnTo>
                    <a:pt x="781378" y="94597"/>
                  </a:lnTo>
                  <a:lnTo>
                    <a:pt x="791814" y="88676"/>
                  </a:lnTo>
                  <a:lnTo>
                    <a:pt x="793991" y="86817"/>
                  </a:lnTo>
                  <a:lnTo>
                    <a:pt x="784047" y="72999"/>
                  </a:lnTo>
                  <a:close/>
                </a:path>
                <a:path w="1628178" h="122237">
                  <a:moveTo>
                    <a:pt x="606247" y="36436"/>
                  </a:moveTo>
                  <a:lnTo>
                    <a:pt x="606247" y="30492"/>
                  </a:lnTo>
                  <a:lnTo>
                    <a:pt x="588289" y="30492"/>
                  </a:lnTo>
                  <a:lnTo>
                    <a:pt x="588289" y="95097"/>
                  </a:lnTo>
                  <a:lnTo>
                    <a:pt x="610247" y="95097"/>
                  </a:lnTo>
                  <a:lnTo>
                    <a:pt x="610247" y="49352"/>
                  </a:lnTo>
                  <a:lnTo>
                    <a:pt x="612711" y="47802"/>
                  </a:lnTo>
                  <a:lnTo>
                    <a:pt x="615683" y="46901"/>
                  </a:lnTo>
                  <a:lnTo>
                    <a:pt x="623303" y="46901"/>
                  </a:lnTo>
                  <a:lnTo>
                    <a:pt x="627049" y="49733"/>
                  </a:lnTo>
                  <a:lnTo>
                    <a:pt x="627049" y="95097"/>
                  </a:lnTo>
                  <a:lnTo>
                    <a:pt x="649020" y="95097"/>
                  </a:lnTo>
                  <a:lnTo>
                    <a:pt x="649020" y="53746"/>
                  </a:lnTo>
                  <a:lnTo>
                    <a:pt x="645562" y="38713"/>
                  </a:lnTo>
                  <a:lnTo>
                    <a:pt x="635776" y="30366"/>
                  </a:lnTo>
                  <a:lnTo>
                    <a:pt x="626529" y="28803"/>
                  </a:lnTo>
                  <a:lnTo>
                    <a:pt x="617753" y="28803"/>
                  </a:lnTo>
                  <a:lnTo>
                    <a:pt x="611682" y="31267"/>
                  </a:lnTo>
                  <a:lnTo>
                    <a:pt x="606247" y="36436"/>
                  </a:lnTo>
                  <a:close/>
                </a:path>
                <a:path w="1628178" h="122237">
                  <a:moveTo>
                    <a:pt x="556374" y="51803"/>
                  </a:moveTo>
                  <a:lnTo>
                    <a:pt x="556374" y="72999"/>
                  </a:lnTo>
                  <a:lnTo>
                    <a:pt x="558231" y="94263"/>
                  </a:lnTo>
                  <a:lnTo>
                    <a:pt x="569459" y="87010"/>
                  </a:lnTo>
                  <a:lnTo>
                    <a:pt x="576456" y="75434"/>
                  </a:lnTo>
                  <a:lnTo>
                    <a:pt x="578472" y="62407"/>
                  </a:lnTo>
                  <a:lnTo>
                    <a:pt x="575681" y="47667"/>
                  </a:lnTo>
                  <a:lnTo>
                    <a:pt x="567866" y="36880"/>
                  </a:lnTo>
                  <a:lnTo>
                    <a:pt x="555865" y="30477"/>
                  </a:lnTo>
                  <a:lnTo>
                    <a:pt x="543585" y="28803"/>
                  </a:lnTo>
                  <a:lnTo>
                    <a:pt x="536994" y="46901"/>
                  </a:lnTo>
                  <a:lnTo>
                    <a:pt x="550811" y="46901"/>
                  </a:lnTo>
                  <a:lnTo>
                    <a:pt x="556374" y="51803"/>
                  </a:lnTo>
                  <a:close/>
                </a:path>
                <a:path w="1628178" h="122237">
                  <a:moveTo>
                    <a:pt x="556374" y="72999"/>
                  </a:moveTo>
                  <a:lnTo>
                    <a:pt x="550811" y="78689"/>
                  </a:lnTo>
                  <a:lnTo>
                    <a:pt x="536994" y="78689"/>
                  </a:lnTo>
                  <a:lnTo>
                    <a:pt x="530402" y="72999"/>
                  </a:lnTo>
                  <a:lnTo>
                    <a:pt x="530402" y="51803"/>
                  </a:lnTo>
                  <a:lnTo>
                    <a:pt x="536994" y="46901"/>
                  </a:lnTo>
                  <a:lnTo>
                    <a:pt x="543585" y="28803"/>
                  </a:lnTo>
                  <a:lnTo>
                    <a:pt x="528914" y="31287"/>
                  </a:lnTo>
                  <a:lnTo>
                    <a:pt x="517499" y="38456"/>
                  </a:lnTo>
                  <a:lnTo>
                    <a:pt x="510327" y="49884"/>
                  </a:lnTo>
                  <a:lnTo>
                    <a:pt x="508304" y="62407"/>
                  </a:lnTo>
                  <a:lnTo>
                    <a:pt x="511109" y="77277"/>
                  </a:lnTo>
                  <a:lnTo>
                    <a:pt x="518885" y="88230"/>
                  </a:lnTo>
                  <a:lnTo>
                    <a:pt x="530676" y="94853"/>
                  </a:lnTo>
                  <a:lnTo>
                    <a:pt x="543585" y="96774"/>
                  </a:lnTo>
                  <a:lnTo>
                    <a:pt x="558231" y="94263"/>
                  </a:lnTo>
                  <a:lnTo>
                    <a:pt x="556374" y="72999"/>
                  </a:lnTo>
                  <a:close/>
                </a:path>
                <a:path w="1628178" h="122237">
                  <a:moveTo>
                    <a:pt x="475094" y="79971"/>
                  </a:moveTo>
                  <a:lnTo>
                    <a:pt x="469417" y="79971"/>
                  </a:lnTo>
                  <a:lnTo>
                    <a:pt x="463219" y="78041"/>
                  </a:lnTo>
                  <a:lnTo>
                    <a:pt x="456234" y="74815"/>
                  </a:lnTo>
                  <a:lnTo>
                    <a:pt x="451192" y="91732"/>
                  </a:lnTo>
                  <a:lnTo>
                    <a:pt x="462727" y="95336"/>
                  </a:lnTo>
                  <a:lnTo>
                    <a:pt x="476055" y="96773"/>
                  </a:lnTo>
                  <a:lnTo>
                    <a:pt x="476389" y="96774"/>
                  </a:lnTo>
                  <a:lnTo>
                    <a:pt x="491650" y="93864"/>
                  </a:lnTo>
                  <a:lnTo>
                    <a:pt x="500996" y="85053"/>
                  </a:lnTo>
                  <a:lnTo>
                    <a:pt x="503008" y="75844"/>
                  </a:lnTo>
                  <a:lnTo>
                    <a:pt x="499574" y="65052"/>
                  </a:lnTo>
                  <a:lnTo>
                    <a:pt x="486958" y="56921"/>
                  </a:lnTo>
                  <a:lnTo>
                    <a:pt x="485432" y="56324"/>
                  </a:lnTo>
                  <a:lnTo>
                    <a:pt x="476262" y="52590"/>
                  </a:lnTo>
                  <a:lnTo>
                    <a:pt x="473290" y="52451"/>
                  </a:lnTo>
                  <a:lnTo>
                    <a:pt x="473290" y="47548"/>
                  </a:lnTo>
                  <a:lnTo>
                    <a:pt x="475868" y="46126"/>
                  </a:lnTo>
                  <a:lnTo>
                    <a:pt x="485432" y="46126"/>
                  </a:lnTo>
                  <a:lnTo>
                    <a:pt x="490219" y="47675"/>
                  </a:lnTo>
                  <a:lnTo>
                    <a:pt x="495007" y="49999"/>
                  </a:lnTo>
                  <a:lnTo>
                    <a:pt x="501853" y="34099"/>
                  </a:lnTo>
                  <a:lnTo>
                    <a:pt x="496417" y="31267"/>
                  </a:lnTo>
                  <a:lnTo>
                    <a:pt x="487629" y="28803"/>
                  </a:lnTo>
                  <a:lnTo>
                    <a:pt x="479628" y="28803"/>
                  </a:lnTo>
                  <a:lnTo>
                    <a:pt x="464017" y="32391"/>
                  </a:lnTo>
                  <a:lnTo>
                    <a:pt x="454659" y="41523"/>
                  </a:lnTo>
                  <a:lnTo>
                    <a:pt x="452615" y="49872"/>
                  </a:lnTo>
                  <a:lnTo>
                    <a:pt x="456705" y="62129"/>
                  </a:lnTo>
                  <a:lnTo>
                    <a:pt x="468504" y="69555"/>
                  </a:lnTo>
                  <a:lnTo>
                    <a:pt x="469417" y="69900"/>
                  </a:lnTo>
                  <a:lnTo>
                    <a:pt x="479234" y="73647"/>
                  </a:lnTo>
                  <a:lnTo>
                    <a:pt x="482333" y="74422"/>
                  </a:lnTo>
                  <a:lnTo>
                    <a:pt x="482333" y="79336"/>
                  </a:lnTo>
                  <a:lnTo>
                    <a:pt x="478853" y="79971"/>
                  </a:lnTo>
                  <a:lnTo>
                    <a:pt x="475094" y="79971"/>
                  </a:lnTo>
                  <a:close/>
                </a:path>
                <a:path w="1628178" h="122237">
                  <a:moveTo>
                    <a:pt x="425221" y="40690"/>
                  </a:moveTo>
                  <a:lnTo>
                    <a:pt x="425221" y="30492"/>
                  </a:lnTo>
                  <a:lnTo>
                    <a:pt x="405968" y="30492"/>
                  </a:lnTo>
                  <a:lnTo>
                    <a:pt x="405968" y="95097"/>
                  </a:lnTo>
                  <a:lnTo>
                    <a:pt x="427939" y="95097"/>
                  </a:lnTo>
                  <a:lnTo>
                    <a:pt x="427939" y="54267"/>
                  </a:lnTo>
                  <a:lnTo>
                    <a:pt x="430910" y="50647"/>
                  </a:lnTo>
                  <a:lnTo>
                    <a:pt x="436079" y="49225"/>
                  </a:lnTo>
                  <a:lnTo>
                    <a:pt x="446290" y="49352"/>
                  </a:lnTo>
                  <a:lnTo>
                    <a:pt x="448614" y="49733"/>
                  </a:lnTo>
                  <a:lnTo>
                    <a:pt x="448614" y="28803"/>
                  </a:lnTo>
                  <a:lnTo>
                    <a:pt x="437108" y="28803"/>
                  </a:lnTo>
                  <a:lnTo>
                    <a:pt x="429615" y="32423"/>
                  </a:lnTo>
                  <a:lnTo>
                    <a:pt x="425221" y="40690"/>
                  </a:lnTo>
                  <a:close/>
                </a:path>
                <a:path w="1628178" h="122237">
                  <a:moveTo>
                    <a:pt x="168871" y="61112"/>
                  </a:moveTo>
                  <a:lnTo>
                    <a:pt x="145999" y="95097"/>
                  </a:lnTo>
                  <a:lnTo>
                    <a:pt x="170814" y="95097"/>
                  </a:lnTo>
                  <a:lnTo>
                    <a:pt x="180759" y="75844"/>
                  </a:lnTo>
                  <a:lnTo>
                    <a:pt x="192912" y="95097"/>
                  </a:lnTo>
                  <a:lnTo>
                    <a:pt x="219392" y="95097"/>
                  </a:lnTo>
                  <a:lnTo>
                    <a:pt x="195351" y="62534"/>
                  </a:lnTo>
                  <a:lnTo>
                    <a:pt x="217589" y="30492"/>
                  </a:lnTo>
                  <a:lnTo>
                    <a:pt x="193420" y="30492"/>
                  </a:lnTo>
                  <a:lnTo>
                    <a:pt x="184111" y="47548"/>
                  </a:lnTo>
                  <a:lnTo>
                    <a:pt x="172999" y="30492"/>
                  </a:lnTo>
                  <a:lnTo>
                    <a:pt x="146519" y="30492"/>
                  </a:lnTo>
                  <a:lnTo>
                    <a:pt x="168871" y="61112"/>
                  </a:lnTo>
                  <a:close/>
                </a:path>
                <a:path w="1628178" h="122237">
                  <a:moveTo>
                    <a:pt x="280758" y="75450"/>
                  </a:moveTo>
                  <a:lnTo>
                    <a:pt x="280758" y="50253"/>
                  </a:lnTo>
                  <a:lnTo>
                    <a:pt x="283095" y="48577"/>
                  </a:lnTo>
                  <a:lnTo>
                    <a:pt x="286715" y="46901"/>
                  </a:lnTo>
                  <a:lnTo>
                    <a:pt x="297827" y="46901"/>
                  </a:lnTo>
                  <a:lnTo>
                    <a:pt x="303517" y="52590"/>
                  </a:lnTo>
                  <a:lnTo>
                    <a:pt x="303517" y="72999"/>
                  </a:lnTo>
                  <a:lnTo>
                    <a:pt x="297700" y="78689"/>
                  </a:lnTo>
                  <a:lnTo>
                    <a:pt x="295363" y="96774"/>
                  </a:lnTo>
                  <a:lnTo>
                    <a:pt x="307590" y="94270"/>
                  </a:lnTo>
                  <a:lnTo>
                    <a:pt x="317977" y="86535"/>
                  </a:lnTo>
                  <a:lnTo>
                    <a:pt x="324453" y="73229"/>
                  </a:lnTo>
                  <a:lnTo>
                    <a:pt x="325602" y="62788"/>
                  </a:lnTo>
                  <a:lnTo>
                    <a:pt x="322767" y="47660"/>
                  </a:lnTo>
                  <a:lnTo>
                    <a:pt x="315003" y="36332"/>
                  </a:lnTo>
                  <a:lnTo>
                    <a:pt x="303421" y="29883"/>
                  </a:lnTo>
                  <a:lnTo>
                    <a:pt x="295363" y="28803"/>
                  </a:lnTo>
                  <a:lnTo>
                    <a:pt x="285927" y="28803"/>
                  </a:lnTo>
                  <a:lnTo>
                    <a:pt x="280758" y="32042"/>
                  </a:lnTo>
                  <a:lnTo>
                    <a:pt x="276758" y="36563"/>
                  </a:lnTo>
                  <a:lnTo>
                    <a:pt x="276758" y="30492"/>
                  </a:lnTo>
                  <a:lnTo>
                    <a:pt x="258800" y="30492"/>
                  </a:lnTo>
                  <a:lnTo>
                    <a:pt x="258800" y="122237"/>
                  </a:lnTo>
                  <a:lnTo>
                    <a:pt x="280758" y="122237"/>
                  </a:lnTo>
                  <a:lnTo>
                    <a:pt x="279349" y="91224"/>
                  </a:lnTo>
                  <a:lnTo>
                    <a:pt x="283349" y="95097"/>
                  </a:lnTo>
                  <a:lnTo>
                    <a:pt x="286575" y="78689"/>
                  </a:lnTo>
                  <a:lnTo>
                    <a:pt x="283095" y="77127"/>
                  </a:lnTo>
                  <a:lnTo>
                    <a:pt x="280758" y="75450"/>
                  </a:lnTo>
                  <a:close/>
                </a:path>
                <a:path w="1628178" h="122237">
                  <a:moveTo>
                    <a:pt x="290715" y="78689"/>
                  </a:moveTo>
                  <a:lnTo>
                    <a:pt x="286575" y="78689"/>
                  </a:lnTo>
                  <a:lnTo>
                    <a:pt x="283349" y="95097"/>
                  </a:lnTo>
                  <a:lnTo>
                    <a:pt x="288264" y="96774"/>
                  </a:lnTo>
                  <a:lnTo>
                    <a:pt x="295363" y="96774"/>
                  </a:lnTo>
                  <a:lnTo>
                    <a:pt x="297700" y="78689"/>
                  </a:lnTo>
                  <a:lnTo>
                    <a:pt x="290715" y="78689"/>
                  </a:lnTo>
                  <a:close/>
                </a:path>
                <a:path w="1628178" h="122237">
                  <a:moveTo>
                    <a:pt x="396151" y="59169"/>
                  </a:moveTo>
                  <a:lnTo>
                    <a:pt x="393320" y="45181"/>
                  </a:lnTo>
                  <a:lnTo>
                    <a:pt x="385121" y="34774"/>
                  </a:lnTo>
                  <a:lnTo>
                    <a:pt x="371993" y="29305"/>
                  </a:lnTo>
                  <a:lnTo>
                    <a:pt x="365658" y="28803"/>
                  </a:lnTo>
                  <a:lnTo>
                    <a:pt x="351577" y="31554"/>
                  </a:lnTo>
                  <a:lnTo>
                    <a:pt x="355574" y="50126"/>
                  </a:lnTo>
                  <a:lnTo>
                    <a:pt x="359321" y="44437"/>
                  </a:lnTo>
                  <a:lnTo>
                    <a:pt x="371995" y="44437"/>
                  </a:lnTo>
                  <a:lnTo>
                    <a:pt x="375094" y="50253"/>
                  </a:lnTo>
                  <a:lnTo>
                    <a:pt x="375094" y="55816"/>
                  </a:lnTo>
                  <a:lnTo>
                    <a:pt x="355193" y="55816"/>
                  </a:lnTo>
                  <a:lnTo>
                    <a:pt x="354799" y="68084"/>
                  </a:lnTo>
                  <a:lnTo>
                    <a:pt x="395630" y="68084"/>
                  </a:lnTo>
                  <a:lnTo>
                    <a:pt x="396024" y="65379"/>
                  </a:lnTo>
                  <a:lnTo>
                    <a:pt x="396151" y="63830"/>
                  </a:lnTo>
                  <a:lnTo>
                    <a:pt x="396151" y="59169"/>
                  </a:lnTo>
                  <a:close/>
                </a:path>
                <a:path w="1628178" h="122237">
                  <a:moveTo>
                    <a:pt x="385432" y="72999"/>
                  </a:moveTo>
                  <a:lnTo>
                    <a:pt x="381038" y="76619"/>
                  </a:lnTo>
                  <a:lnTo>
                    <a:pt x="376123" y="79590"/>
                  </a:lnTo>
                  <a:lnTo>
                    <a:pt x="361137" y="79590"/>
                  </a:lnTo>
                  <a:lnTo>
                    <a:pt x="355574" y="75577"/>
                  </a:lnTo>
                  <a:lnTo>
                    <a:pt x="354799" y="68084"/>
                  </a:lnTo>
                  <a:lnTo>
                    <a:pt x="355193" y="55816"/>
                  </a:lnTo>
                  <a:lnTo>
                    <a:pt x="355574" y="50126"/>
                  </a:lnTo>
                  <a:lnTo>
                    <a:pt x="351577" y="31554"/>
                  </a:lnTo>
                  <a:lnTo>
                    <a:pt x="340653" y="39322"/>
                  </a:lnTo>
                  <a:lnTo>
                    <a:pt x="333946" y="51384"/>
                  </a:lnTo>
                  <a:lnTo>
                    <a:pt x="332320" y="62788"/>
                  </a:lnTo>
                  <a:lnTo>
                    <a:pt x="334951" y="76956"/>
                  </a:lnTo>
                  <a:lnTo>
                    <a:pt x="342482" y="87785"/>
                  </a:lnTo>
                  <a:lnTo>
                    <a:pt x="354373" y="94607"/>
                  </a:lnTo>
                  <a:lnTo>
                    <a:pt x="368757" y="96774"/>
                  </a:lnTo>
                  <a:lnTo>
                    <a:pt x="382764" y="94597"/>
                  </a:lnTo>
                  <a:lnTo>
                    <a:pt x="393199" y="88676"/>
                  </a:lnTo>
                  <a:lnTo>
                    <a:pt x="395376" y="86817"/>
                  </a:lnTo>
                  <a:lnTo>
                    <a:pt x="385432" y="72999"/>
                  </a:lnTo>
                  <a:close/>
                </a:path>
                <a:path w="1628178" h="122237">
                  <a:moveTo>
                    <a:pt x="100914" y="30492"/>
                  </a:moveTo>
                  <a:lnTo>
                    <a:pt x="78943" y="30492"/>
                  </a:lnTo>
                  <a:lnTo>
                    <a:pt x="78943" y="73901"/>
                  </a:lnTo>
                  <a:lnTo>
                    <a:pt x="82838" y="88781"/>
                  </a:lnTo>
                  <a:lnTo>
                    <a:pt x="93514" y="95944"/>
                  </a:lnTo>
                  <a:lnTo>
                    <a:pt x="100647" y="96774"/>
                  </a:lnTo>
                  <a:lnTo>
                    <a:pt x="110337" y="96774"/>
                  </a:lnTo>
                  <a:lnTo>
                    <a:pt x="116801" y="93281"/>
                  </a:lnTo>
                  <a:lnTo>
                    <a:pt x="120929" y="88887"/>
                  </a:lnTo>
                  <a:lnTo>
                    <a:pt x="120929" y="95097"/>
                  </a:lnTo>
                  <a:lnTo>
                    <a:pt x="138899" y="95097"/>
                  </a:lnTo>
                  <a:lnTo>
                    <a:pt x="138899" y="30492"/>
                  </a:lnTo>
                  <a:lnTo>
                    <a:pt x="116928" y="30492"/>
                  </a:lnTo>
                  <a:lnTo>
                    <a:pt x="116928" y="75577"/>
                  </a:lnTo>
                  <a:lnTo>
                    <a:pt x="114477" y="77774"/>
                  </a:lnTo>
                  <a:lnTo>
                    <a:pt x="111505" y="78689"/>
                  </a:lnTo>
                  <a:lnTo>
                    <a:pt x="104520" y="78689"/>
                  </a:lnTo>
                  <a:lnTo>
                    <a:pt x="100914" y="75450"/>
                  </a:lnTo>
                  <a:lnTo>
                    <a:pt x="100914" y="30492"/>
                  </a:lnTo>
                  <a:close/>
                </a:path>
                <a:path w="1628178" h="122237">
                  <a:moveTo>
                    <a:pt x="44830" y="75450"/>
                  </a:moveTo>
                  <a:lnTo>
                    <a:pt x="42506" y="77127"/>
                  </a:lnTo>
                  <a:lnTo>
                    <a:pt x="39014" y="78689"/>
                  </a:lnTo>
                  <a:lnTo>
                    <a:pt x="27901" y="78689"/>
                  </a:lnTo>
                  <a:lnTo>
                    <a:pt x="23018" y="95935"/>
                  </a:lnTo>
                  <a:lnTo>
                    <a:pt x="30225" y="96774"/>
                  </a:lnTo>
                  <a:lnTo>
                    <a:pt x="37858" y="96774"/>
                  </a:lnTo>
                  <a:lnTo>
                    <a:pt x="43675" y="94970"/>
                  </a:lnTo>
                  <a:lnTo>
                    <a:pt x="44830" y="75450"/>
                  </a:lnTo>
                  <a:close/>
                </a:path>
                <a:path w="1628178" h="122237">
                  <a:moveTo>
                    <a:pt x="48844" y="30492"/>
                  </a:moveTo>
                  <a:lnTo>
                    <a:pt x="48844" y="36436"/>
                  </a:lnTo>
                  <a:lnTo>
                    <a:pt x="44830" y="31915"/>
                  </a:lnTo>
                  <a:lnTo>
                    <a:pt x="38760" y="28803"/>
                  </a:lnTo>
                  <a:lnTo>
                    <a:pt x="30225" y="28803"/>
                  </a:lnTo>
                  <a:lnTo>
                    <a:pt x="16938" y="31918"/>
                  </a:lnTo>
                  <a:lnTo>
                    <a:pt x="6820" y="40541"/>
                  </a:lnTo>
                  <a:lnTo>
                    <a:pt x="984" y="53593"/>
                  </a:lnTo>
                  <a:lnTo>
                    <a:pt x="0" y="62788"/>
                  </a:lnTo>
                  <a:lnTo>
                    <a:pt x="3248" y="79494"/>
                  </a:lnTo>
                  <a:lnTo>
                    <a:pt x="11613" y="90430"/>
                  </a:lnTo>
                  <a:lnTo>
                    <a:pt x="23018" y="95935"/>
                  </a:lnTo>
                  <a:lnTo>
                    <a:pt x="27901" y="78689"/>
                  </a:lnTo>
                  <a:lnTo>
                    <a:pt x="22097" y="72999"/>
                  </a:lnTo>
                  <a:lnTo>
                    <a:pt x="22097" y="52590"/>
                  </a:lnTo>
                  <a:lnTo>
                    <a:pt x="27774" y="46901"/>
                  </a:lnTo>
                  <a:lnTo>
                    <a:pt x="38887" y="46901"/>
                  </a:lnTo>
                  <a:lnTo>
                    <a:pt x="42506" y="48577"/>
                  </a:lnTo>
                  <a:lnTo>
                    <a:pt x="44830" y="50253"/>
                  </a:lnTo>
                  <a:lnTo>
                    <a:pt x="44830" y="75450"/>
                  </a:lnTo>
                  <a:lnTo>
                    <a:pt x="43675" y="94970"/>
                  </a:lnTo>
                  <a:lnTo>
                    <a:pt x="48844" y="88760"/>
                  </a:lnTo>
                  <a:lnTo>
                    <a:pt x="48844" y="95097"/>
                  </a:lnTo>
                  <a:lnTo>
                    <a:pt x="66789" y="95097"/>
                  </a:lnTo>
                  <a:lnTo>
                    <a:pt x="66789" y="30492"/>
                  </a:lnTo>
                  <a:lnTo>
                    <a:pt x="48844" y="30492"/>
                  </a:lnTo>
                  <a:close/>
                </a:path>
                <a:path w="1628178" h="122237">
                  <a:moveTo>
                    <a:pt x="1459941" y="75577"/>
                  </a:moveTo>
                  <a:lnTo>
                    <a:pt x="1459166" y="68084"/>
                  </a:lnTo>
                  <a:lnTo>
                    <a:pt x="1500009" y="68084"/>
                  </a:lnTo>
                  <a:lnTo>
                    <a:pt x="1459560" y="55816"/>
                  </a:lnTo>
                  <a:lnTo>
                    <a:pt x="1459941" y="50126"/>
                  </a:lnTo>
                  <a:lnTo>
                    <a:pt x="1463687" y="44437"/>
                  </a:lnTo>
                  <a:lnTo>
                    <a:pt x="1470024" y="28803"/>
                  </a:lnTo>
                  <a:lnTo>
                    <a:pt x="1455943" y="31554"/>
                  </a:lnTo>
                  <a:lnTo>
                    <a:pt x="1445020" y="39322"/>
                  </a:lnTo>
                  <a:lnTo>
                    <a:pt x="1438313" y="51384"/>
                  </a:lnTo>
                  <a:lnTo>
                    <a:pt x="1436687" y="62788"/>
                  </a:lnTo>
                  <a:lnTo>
                    <a:pt x="1439317" y="76956"/>
                  </a:lnTo>
                  <a:lnTo>
                    <a:pt x="1446848" y="87785"/>
                  </a:lnTo>
                  <a:lnTo>
                    <a:pt x="1458740" y="94607"/>
                  </a:lnTo>
                  <a:lnTo>
                    <a:pt x="1473123" y="96774"/>
                  </a:lnTo>
                  <a:lnTo>
                    <a:pt x="1487130" y="94597"/>
                  </a:lnTo>
                  <a:lnTo>
                    <a:pt x="1497565" y="88676"/>
                  </a:lnTo>
                  <a:lnTo>
                    <a:pt x="1499742" y="86817"/>
                  </a:lnTo>
                  <a:lnTo>
                    <a:pt x="1489798" y="72999"/>
                  </a:lnTo>
                  <a:lnTo>
                    <a:pt x="1485404" y="76619"/>
                  </a:lnTo>
                  <a:lnTo>
                    <a:pt x="1480489" y="79590"/>
                  </a:lnTo>
                  <a:lnTo>
                    <a:pt x="1465491" y="79590"/>
                  </a:lnTo>
                  <a:lnTo>
                    <a:pt x="1459941" y="75577"/>
                  </a:lnTo>
                  <a:close/>
                </a:path>
                <a:path w="1628178" h="122237">
                  <a:moveTo>
                    <a:pt x="1600276" y="79971"/>
                  </a:moveTo>
                  <a:lnTo>
                    <a:pt x="1594586" y="79971"/>
                  </a:lnTo>
                  <a:lnTo>
                    <a:pt x="1588376" y="78041"/>
                  </a:lnTo>
                  <a:lnTo>
                    <a:pt x="1581403" y="74815"/>
                  </a:lnTo>
                  <a:lnTo>
                    <a:pt x="1576362" y="91732"/>
                  </a:lnTo>
                  <a:lnTo>
                    <a:pt x="1587896" y="95336"/>
                  </a:lnTo>
                  <a:lnTo>
                    <a:pt x="1601224" y="96773"/>
                  </a:lnTo>
                  <a:lnTo>
                    <a:pt x="1601558" y="96774"/>
                  </a:lnTo>
                  <a:lnTo>
                    <a:pt x="1616819" y="93864"/>
                  </a:lnTo>
                  <a:lnTo>
                    <a:pt x="1626165" y="85053"/>
                  </a:lnTo>
                  <a:lnTo>
                    <a:pt x="1628178" y="75844"/>
                  </a:lnTo>
                  <a:lnTo>
                    <a:pt x="1624744" y="65052"/>
                  </a:lnTo>
                  <a:lnTo>
                    <a:pt x="1612127" y="56921"/>
                  </a:lnTo>
                  <a:lnTo>
                    <a:pt x="1610601" y="56324"/>
                  </a:lnTo>
                  <a:lnTo>
                    <a:pt x="1601431" y="52590"/>
                  </a:lnTo>
                  <a:lnTo>
                    <a:pt x="1598460" y="52451"/>
                  </a:lnTo>
                  <a:lnTo>
                    <a:pt x="1598460" y="47548"/>
                  </a:lnTo>
                  <a:lnTo>
                    <a:pt x="1601050" y="46126"/>
                  </a:lnTo>
                  <a:lnTo>
                    <a:pt x="1610601" y="46126"/>
                  </a:lnTo>
                  <a:lnTo>
                    <a:pt x="1615389" y="47675"/>
                  </a:lnTo>
                  <a:lnTo>
                    <a:pt x="1620164" y="49999"/>
                  </a:lnTo>
                  <a:lnTo>
                    <a:pt x="1627022" y="34099"/>
                  </a:lnTo>
                  <a:lnTo>
                    <a:pt x="1621586" y="31267"/>
                  </a:lnTo>
                  <a:lnTo>
                    <a:pt x="1612798" y="28803"/>
                  </a:lnTo>
                  <a:lnTo>
                    <a:pt x="1604797" y="28803"/>
                  </a:lnTo>
                  <a:lnTo>
                    <a:pt x="1589180" y="32391"/>
                  </a:lnTo>
                  <a:lnTo>
                    <a:pt x="1579826" y="41523"/>
                  </a:lnTo>
                  <a:lnTo>
                    <a:pt x="1577784" y="49872"/>
                  </a:lnTo>
                  <a:lnTo>
                    <a:pt x="1581874" y="62129"/>
                  </a:lnTo>
                  <a:lnTo>
                    <a:pt x="1593673" y="69555"/>
                  </a:lnTo>
                  <a:lnTo>
                    <a:pt x="1594586" y="69900"/>
                  </a:lnTo>
                  <a:lnTo>
                    <a:pt x="1604403" y="73647"/>
                  </a:lnTo>
                  <a:lnTo>
                    <a:pt x="1607502" y="74422"/>
                  </a:lnTo>
                  <a:lnTo>
                    <a:pt x="1607502" y="79336"/>
                  </a:lnTo>
                  <a:lnTo>
                    <a:pt x="1604009" y="79971"/>
                  </a:lnTo>
                  <a:lnTo>
                    <a:pt x="1600276" y="79971"/>
                  </a:lnTo>
                  <a:close/>
                </a:path>
                <a:path w="1628178" h="122237">
                  <a:moveTo>
                    <a:pt x="1571066" y="59169"/>
                  </a:moveTo>
                  <a:lnTo>
                    <a:pt x="1568235" y="45181"/>
                  </a:lnTo>
                  <a:lnTo>
                    <a:pt x="1560037" y="34774"/>
                  </a:lnTo>
                  <a:lnTo>
                    <a:pt x="1546908" y="29305"/>
                  </a:lnTo>
                  <a:lnTo>
                    <a:pt x="1540573" y="28803"/>
                  </a:lnTo>
                  <a:lnTo>
                    <a:pt x="1526492" y="31554"/>
                  </a:lnTo>
                  <a:lnTo>
                    <a:pt x="1530489" y="50126"/>
                  </a:lnTo>
                  <a:lnTo>
                    <a:pt x="1534236" y="44437"/>
                  </a:lnTo>
                  <a:lnTo>
                    <a:pt x="1546910" y="44437"/>
                  </a:lnTo>
                  <a:lnTo>
                    <a:pt x="1549996" y="50253"/>
                  </a:lnTo>
                  <a:lnTo>
                    <a:pt x="1549996" y="55816"/>
                  </a:lnTo>
                  <a:lnTo>
                    <a:pt x="1530108" y="55816"/>
                  </a:lnTo>
                  <a:lnTo>
                    <a:pt x="1529714" y="68084"/>
                  </a:lnTo>
                  <a:lnTo>
                    <a:pt x="1570545" y="68084"/>
                  </a:lnTo>
                  <a:lnTo>
                    <a:pt x="1570939" y="65379"/>
                  </a:lnTo>
                  <a:lnTo>
                    <a:pt x="1571066" y="63830"/>
                  </a:lnTo>
                  <a:lnTo>
                    <a:pt x="1571066" y="59169"/>
                  </a:lnTo>
                  <a:close/>
                </a:path>
                <a:path w="1628178" h="122237">
                  <a:moveTo>
                    <a:pt x="1560334" y="72999"/>
                  </a:moveTo>
                  <a:lnTo>
                    <a:pt x="1555940" y="76619"/>
                  </a:lnTo>
                  <a:lnTo>
                    <a:pt x="1551038" y="79590"/>
                  </a:lnTo>
                  <a:lnTo>
                    <a:pt x="1536052" y="79590"/>
                  </a:lnTo>
                  <a:lnTo>
                    <a:pt x="1530489" y="75577"/>
                  </a:lnTo>
                  <a:lnTo>
                    <a:pt x="1529714" y="68084"/>
                  </a:lnTo>
                  <a:lnTo>
                    <a:pt x="1530108" y="55816"/>
                  </a:lnTo>
                  <a:lnTo>
                    <a:pt x="1530489" y="50126"/>
                  </a:lnTo>
                  <a:lnTo>
                    <a:pt x="1526492" y="31554"/>
                  </a:lnTo>
                  <a:lnTo>
                    <a:pt x="1515568" y="39322"/>
                  </a:lnTo>
                  <a:lnTo>
                    <a:pt x="1508862" y="51384"/>
                  </a:lnTo>
                  <a:lnTo>
                    <a:pt x="1507235" y="62788"/>
                  </a:lnTo>
                  <a:lnTo>
                    <a:pt x="1509866" y="76956"/>
                  </a:lnTo>
                  <a:lnTo>
                    <a:pt x="1517397" y="87785"/>
                  </a:lnTo>
                  <a:lnTo>
                    <a:pt x="1529288" y="94607"/>
                  </a:lnTo>
                  <a:lnTo>
                    <a:pt x="1543672" y="96774"/>
                  </a:lnTo>
                  <a:lnTo>
                    <a:pt x="1557673" y="94597"/>
                  </a:lnTo>
                  <a:lnTo>
                    <a:pt x="1568114" y="88676"/>
                  </a:lnTo>
                  <a:lnTo>
                    <a:pt x="1570291" y="86817"/>
                  </a:lnTo>
                  <a:lnTo>
                    <a:pt x="1560334" y="72999"/>
                  </a:lnTo>
                  <a:close/>
                </a:path>
                <a:path w="1628178" h="122237">
                  <a:moveTo>
                    <a:pt x="1479194" y="0"/>
                  </a:moveTo>
                  <a:lnTo>
                    <a:pt x="1452194" y="15240"/>
                  </a:lnTo>
                  <a:lnTo>
                    <a:pt x="1458010" y="25450"/>
                  </a:lnTo>
                  <a:lnTo>
                    <a:pt x="1486306" y="13563"/>
                  </a:lnTo>
                  <a:lnTo>
                    <a:pt x="1479194" y="0"/>
                  </a:lnTo>
                  <a:close/>
                </a:path>
                <a:path w="1628178" h="122237">
                  <a:moveTo>
                    <a:pt x="1385125" y="75450"/>
                  </a:moveTo>
                  <a:lnTo>
                    <a:pt x="1385125" y="50253"/>
                  </a:lnTo>
                  <a:lnTo>
                    <a:pt x="1387462" y="48577"/>
                  </a:lnTo>
                  <a:lnTo>
                    <a:pt x="1391069" y="46901"/>
                  </a:lnTo>
                  <a:lnTo>
                    <a:pt x="1402181" y="46901"/>
                  </a:lnTo>
                  <a:lnTo>
                    <a:pt x="1407871" y="52590"/>
                  </a:lnTo>
                  <a:lnTo>
                    <a:pt x="1407871" y="72999"/>
                  </a:lnTo>
                  <a:lnTo>
                    <a:pt x="1402054" y="78689"/>
                  </a:lnTo>
                  <a:lnTo>
                    <a:pt x="1399730" y="96774"/>
                  </a:lnTo>
                  <a:lnTo>
                    <a:pt x="1411956" y="94270"/>
                  </a:lnTo>
                  <a:lnTo>
                    <a:pt x="1422343" y="86535"/>
                  </a:lnTo>
                  <a:lnTo>
                    <a:pt x="1428820" y="73229"/>
                  </a:lnTo>
                  <a:lnTo>
                    <a:pt x="1429969" y="62788"/>
                  </a:lnTo>
                  <a:lnTo>
                    <a:pt x="1427132" y="47660"/>
                  </a:lnTo>
                  <a:lnTo>
                    <a:pt x="1419364" y="36332"/>
                  </a:lnTo>
                  <a:lnTo>
                    <a:pt x="1407783" y="29883"/>
                  </a:lnTo>
                  <a:lnTo>
                    <a:pt x="1399730" y="28803"/>
                  </a:lnTo>
                  <a:lnTo>
                    <a:pt x="1390294" y="28803"/>
                  </a:lnTo>
                  <a:lnTo>
                    <a:pt x="1385125" y="32042"/>
                  </a:lnTo>
                  <a:lnTo>
                    <a:pt x="1381124" y="36563"/>
                  </a:lnTo>
                  <a:lnTo>
                    <a:pt x="1381124" y="30492"/>
                  </a:lnTo>
                  <a:lnTo>
                    <a:pt x="1363167" y="30492"/>
                  </a:lnTo>
                  <a:lnTo>
                    <a:pt x="1363167" y="122237"/>
                  </a:lnTo>
                  <a:lnTo>
                    <a:pt x="1385125" y="122237"/>
                  </a:lnTo>
                  <a:lnTo>
                    <a:pt x="1383715" y="91224"/>
                  </a:lnTo>
                  <a:lnTo>
                    <a:pt x="1387716" y="95097"/>
                  </a:lnTo>
                  <a:lnTo>
                    <a:pt x="1390942" y="78689"/>
                  </a:lnTo>
                  <a:lnTo>
                    <a:pt x="1387462" y="77127"/>
                  </a:lnTo>
                  <a:lnTo>
                    <a:pt x="1385125" y="75450"/>
                  </a:lnTo>
                  <a:close/>
                </a:path>
                <a:path w="1628178" h="122237">
                  <a:moveTo>
                    <a:pt x="1395082" y="78689"/>
                  </a:moveTo>
                  <a:lnTo>
                    <a:pt x="1390942" y="78689"/>
                  </a:lnTo>
                  <a:lnTo>
                    <a:pt x="1387716" y="95097"/>
                  </a:lnTo>
                  <a:lnTo>
                    <a:pt x="1392631" y="96774"/>
                  </a:lnTo>
                  <a:lnTo>
                    <a:pt x="1399730" y="96774"/>
                  </a:lnTo>
                  <a:lnTo>
                    <a:pt x="1402054" y="78689"/>
                  </a:lnTo>
                  <a:lnTo>
                    <a:pt x="1395082" y="78689"/>
                  </a:lnTo>
                  <a:close/>
                </a:path>
                <a:path w="1628178" h="122237">
                  <a:moveTo>
                    <a:pt x="1500517" y="59169"/>
                  </a:moveTo>
                  <a:lnTo>
                    <a:pt x="1497687" y="45181"/>
                  </a:lnTo>
                  <a:lnTo>
                    <a:pt x="1489488" y="34774"/>
                  </a:lnTo>
                  <a:lnTo>
                    <a:pt x="1476360" y="29305"/>
                  </a:lnTo>
                  <a:lnTo>
                    <a:pt x="1470024" y="28803"/>
                  </a:lnTo>
                  <a:lnTo>
                    <a:pt x="1463687" y="44437"/>
                  </a:lnTo>
                  <a:lnTo>
                    <a:pt x="1476349" y="44437"/>
                  </a:lnTo>
                  <a:lnTo>
                    <a:pt x="1479461" y="50253"/>
                  </a:lnTo>
                  <a:lnTo>
                    <a:pt x="1479461" y="55816"/>
                  </a:lnTo>
                  <a:lnTo>
                    <a:pt x="1459560" y="55816"/>
                  </a:lnTo>
                  <a:lnTo>
                    <a:pt x="1500009" y="68084"/>
                  </a:lnTo>
                  <a:lnTo>
                    <a:pt x="1500390" y="65379"/>
                  </a:lnTo>
                  <a:lnTo>
                    <a:pt x="1500517" y="63830"/>
                  </a:lnTo>
                  <a:lnTo>
                    <a:pt x="1500517" y="59169"/>
                  </a:lnTo>
                  <a:close/>
                </a:path>
                <a:path w="1628178" h="122237">
                  <a:moveTo>
                    <a:pt x="1328280" y="75450"/>
                  </a:moveTo>
                  <a:lnTo>
                    <a:pt x="1325956" y="77127"/>
                  </a:lnTo>
                  <a:lnTo>
                    <a:pt x="1322463" y="78689"/>
                  </a:lnTo>
                  <a:lnTo>
                    <a:pt x="1311351" y="78689"/>
                  </a:lnTo>
                  <a:lnTo>
                    <a:pt x="1306468" y="95934"/>
                  </a:lnTo>
                  <a:lnTo>
                    <a:pt x="1313687" y="96774"/>
                  </a:lnTo>
                  <a:lnTo>
                    <a:pt x="1321307" y="96774"/>
                  </a:lnTo>
                  <a:lnTo>
                    <a:pt x="1327111" y="94970"/>
                  </a:lnTo>
                  <a:lnTo>
                    <a:pt x="1328280" y="75450"/>
                  </a:lnTo>
                  <a:close/>
                </a:path>
                <a:path w="1628178" h="122237">
                  <a:moveTo>
                    <a:pt x="1332280" y="30492"/>
                  </a:moveTo>
                  <a:lnTo>
                    <a:pt x="1332280" y="36436"/>
                  </a:lnTo>
                  <a:lnTo>
                    <a:pt x="1328280" y="31915"/>
                  </a:lnTo>
                  <a:lnTo>
                    <a:pt x="1322209" y="28803"/>
                  </a:lnTo>
                  <a:lnTo>
                    <a:pt x="1313687" y="28803"/>
                  </a:lnTo>
                  <a:lnTo>
                    <a:pt x="1300395" y="31916"/>
                  </a:lnTo>
                  <a:lnTo>
                    <a:pt x="1290273" y="40537"/>
                  </a:lnTo>
                  <a:lnTo>
                    <a:pt x="1284435" y="53585"/>
                  </a:lnTo>
                  <a:lnTo>
                    <a:pt x="1283449" y="62788"/>
                  </a:lnTo>
                  <a:lnTo>
                    <a:pt x="1286697" y="79491"/>
                  </a:lnTo>
                  <a:lnTo>
                    <a:pt x="1295060" y="90427"/>
                  </a:lnTo>
                  <a:lnTo>
                    <a:pt x="1306468" y="95934"/>
                  </a:lnTo>
                  <a:lnTo>
                    <a:pt x="1311351" y="78689"/>
                  </a:lnTo>
                  <a:lnTo>
                    <a:pt x="1305534" y="72999"/>
                  </a:lnTo>
                  <a:lnTo>
                    <a:pt x="1305534" y="52590"/>
                  </a:lnTo>
                  <a:lnTo>
                    <a:pt x="1311224" y="46901"/>
                  </a:lnTo>
                  <a:lnTo>
                    <a:pt x="1322336" y="46901"/>
                  </a:lnTo>
                  <a:lnTo>
                    <a:pt x="1325956" y="48577"/>
                  </a:lnTo>
                  <a:lnTo>
                    <a:pt x="1328280" y="50253"/>
                  </a:lnTo>
                  <a:lnTo>
                    <a:pt x="1328280" y="75450"/>
                  </a:lnTo>
                  <a:lnTo>
                    <a:pt x="1327111" y="94970"/>
                  </a:lnTo>
                  <a:lnTo>
                    <a:pt x="1332280" y="88760"/>
                  </a:lnTo>
                  <a:lnTo>
                    <a:pt x="1332280" y="95097"/>
                  </a:lnTo>
                  <a:lnTo>
                    <a:pt x="1350251" y="95097"/>
                  </a:lnTo>
                  <a:lnTo>
                    <a:pt x="1350251" y="30492"/>
                  </a:lnTo>
                  <a:lnTo>
                    <a:pt x="1332280" y="30492"/>
                  </a:lnTo>
                  <a:close/>
                </a:path>
                <a:path w="1628178" h="122237">
                  <a:moveTo>
                    <a:pt x="1264056" y="46901"/>
                  </a:moveTo>
                  <a:lnTo>
                    <a:pt x="1267294" y="48704"/>
                  </a:lnTo>
                  <a:lnTo>
                    <a:pt x="1270787" y="51676"/>
                  </a:lnTo>
                  <a:lnTo>
                    <a:pt x="1281379" y="37719"/>
                  </a:lnTo>
                  <a:lnTo>
                    <a:pt x="1277365" y="33197"/>
                  </a:lnTo>
                  <a:lnTo>
                    <a:pt x="1270266" y="28803"/>
                  </a:lnTo>
                  <a:lnTo>
                    <a:pt x="1257604" y="28803"/>
                  </a:lnTo>
                  <a:lnTo>
                    <a:pt x="1242944" y="31598"/>
                  </a:lnTo>
                  <a:lnTo>
                    <a:pt x="1231642" y="39289"/>
                  </a:lnTo>
                  <a:lnTo>
                    <a:pt x="1224587" y="50837"/>
                  </a:lnTo>
                  <a:lnTo>
                    <a:pt x="1222590" y="62788"/>
                  </a:lnTo>
                  <a:lnTo>
                    <a:pt x="1225274" y="77248"/>
                  </a:lnTo>
                  <a:lnTo>
                    <a:pt x="1232886" y="88195"/>
                  </a:lnTo>
                  <a:lnTo>
                    <a:pt x="1244765" y="94916"/>
                  </a:lnTo>
                  <a:lnTo>
                    <a:pt x="1257465" y="96774"/>
                  </a:lnTo>
                  <a:lnTo>
                    <a:pt x="1271227" y="94195"/>
                  </a:lnTo>
                  <a:lnTo>
                    <a:pt x="1281252" y="87731"/>
                  </a:lnTo>
                  <a:lnTo>
                    <a:pt x="1271435" y="73520"/>
                  </a:lnTo>
                  <a:lnTo>
                    <a:pt x="1268450" y="75971"/>
                  </a:lnTo>
                  <a:lnTo>
                    <a:pt x="1264577" y="78689"/>
                  </a:lnTo>
                  <a:lnTo>
                    <a:pt x="1250886" y="78689"/>
                  </a:lnTo>
                  <a:lnTo>
                    <a:pt x="1244676" y="72999"/>
                  </a:lnTo>
                  <a:lnTo>
                    <a:pt x="1244676" y="52324"/>
                  </a:lnTo>
                  <a:lnTo>
                    <a:pt x="1251661" y="46901"/>
                  </a:lnTo>
                  <a:lnTo>
                    <a:pt x="1264056" y="46901"/>
                  </a:lnTo>
                  <a:close/>
                </a:path>
                <a:path w="1628178" h="122237">
                  <a:moveTo>
                    <a:pt x="1190802" y="30492"/>
                  </a:moveTo>
                  <a:lnTo>
                    <a:pt x="1190802" y="95097"/>
                  </a:lnTo>
                  <a:lnTo>
                    <a:pt x="1212761" y="95097"/>
                  </a:lnTo>
                  <a:lnTo>
                    <a:pt x="1212761" y="30492"/>
                  </a:lnTo>
                  <a:lnTo>
                    <a:pt x="1190802" y="30492"/>
                  </a:lnTo>
                  <a:close/>
                </a:path>
                <a:path w="1628178" h="122237">
                  <a:moveTo>
                    <a:pt x="1213675" y="13169"/>
                  </a:moveTo>
                  <a:lnTo>
                    <a:pt x="1213675" y="6451"/>
                  </a:lnTo>
                  <a:lnTo>
                    <a:pt x="1208506" y="1282"/>
                  </a:lnTo>
                  <a:lnTo>
                    <a:pt x="1195057" y="1282"/>
                  </a:lnTo>
                  <a:lnTo>
                    <a:pt x="1189888" y="6451"/>
                  </a:lnTo>
                  <a:lnTo>
                    <a:pt x="1189888" y="19888"/>
                  </a:lnTo>
                  <a:lnTo>
                    <a:pt x="1195057" y="25057"/>
                  </a:lnTo>
                  <a:lnTo>
                    <a:pt x="1208506" y="25057"/>
                  </a:lnTo>
                  <a:lnTo>
                    <a:pt x="1213675" y="19888"/>
                  </a:lnTo>
                  <a:lnTo>
                    <a:pt x="1213675" y="13169"/>
                  </a:lnTo>
                  <a:close/>
                </a:path>
                <a:path w="1628178" h="122237">
                  <a:moveTo>
                    <a:pt x="1133170" y="52717"/>
                  </a:moveTo>
                  <a:lnTo>
                    <a:pt x="1138732" y="46901"/>
                  </a:lnTo>
                  <a:lnTo>
                    <a:pt x="1150099" y="46901"/>
                  </a:lnTo>
                  <a:lnTo>
                    <a:pt x="1153591" y="48577"/>
                  </a:lnTo>
                  <a:lnTo>
                    <a:pt x="1155915" y="50253"/>
                  </a:lnTo>
                  <a:lnTo>
                    <a:pt x="1155915" y="75450"/>
                  </a:lnTo>
                  <a:lnTo>
                    <a:pt x="1153591" y="77127"/>
                  </a:lnTo>
                  <a:lnTo>
                    <a:pt x="1149972" y="78689"/>
                  </a:lnTo>
                  <a:lnTo>
                    <a:pt x="1138986" y="78689"/>
                  </a:lnTo>
                  <a:lnTo>
                    <a:pt x="1133375" y="95876"/>
                  </a:lnTo>
                  <a:lnTo>
                    <a:pt x="1140663" y="96774"/>
                  </a:lnTo>
                  <a:lnTo>
                    <a:pt x="1151127" y="96774"/>
                  </a:lnTo>
                  <a:lnTo>
                    <a:pt x="1155915" y="93281"/>
                  </a:lnTo>
                  <a:lnTo>
                    <a:pt x="1159929" y="88760"/>
                  </a:lnTo>
                  <a:lnTo>
                    <a:pt x="1159929" y="95097"/>
                  </a:lnTo>
                  <a:lnTo>
                    <a:pt x="1177874" y="95097"/>
                  </a:lnTo>
                  <a:lnTo>
                    <a:pt x="1177874" y="2959"/>
                  </a:lnTo>
                  <a:lnTo>
                    <a:pt x="1155915" y="2959"/>
                  </a:lnTo>
                  <a:lnTo>
                    <a:pt x="1157338" y="33972"/>
                  </a:lnTo>
                  <a:lnTo>
                    <a:pt x="1153325" y="30619"/>
                  </a:lnTo>
                  <a:lnTo>
                    <a:pt x="1147775" y="28803"/>
                  </a:lnTo>
                  <a:lnTo>
                    <a:pt x="1140663" y="28803"/>
                  </a:lnTo>
                  <a:lnTo>
                    <a:pt x="1128064" y="31799"/>
                  </a:lnTo>
                  <a:lnTo>
                    <a:pt x="1133170" y="52717"/>
                  </a:lnTo>
                  <a:close/>
                </a:path>
                <a:path w="1628178" h="122237">
                  <a:moveTo>
                    <a:pt x="1133170" y="72999"/>
                  </a:moveTo>
                  <a:lnTo>
                    <a:pt x="1133170" y="52717"/>
                  </a:lnTo>
                  <a:lnTo>
                    <a:pt x="1128064" y="31799"/>
                  </a:lnTo>
                  <a:lnTo>
                    <a:pt x="1117987" y="40323"/>
                  </a:lnTo>
                  <a:lnTo>
                    <a:pt x="1112028" y="53679"/>
                  </a:lnTo>
                  <a:lnTo>
                    <a:pt x="1111084" y="62788"/>
                  </a:lnTo>
                  <a:lnTo>
                    <a:pt x="1114023" y="78611"/>
                  </a:lnTo>
                  <a:lnTo>
                    <a:pt x="1121915" y="89836"/>
                  </a:lnTo>
                  <a:lnTo>
                    <a:pt x="1133375" y="95876"/>
                  </a:lnTo>
                  <a:lnTo>
                    <a:pt x="1138986" y="78689"/>
                  </a:lnTo>
                  <a:lnTo>
                    <a:pt x="1133170" y="72999"/>
                  </a:lnTo>
                  <a:close/>
                </a:path>
                <a:path w="1628178" h="122237">
                  <a:moveTo>
                    <a:pt x="1059268" y="36436"/>
                  </a:moveTo>
                  <a:lnTo>
                    <a:pt x="1059268" y="30492"/>
                  </a:lnTo>
                  <a:lnTo>
                    <a:pt x="1041298" y="30492"/>
                  </a:lnTo>
                  <a:lnTo>
                    <a:pt x="1041298" y="95097"/>
                  </a:lnTo>
                  <a:lnTo>
                    <a:pt x="1063269" y="95097"/>
                  </a:lnTo>
                  <a:lnTo>
                    <a:pt x="1063269" y="49352"/>
                  </a:lnTo>
                  <a:lnTo>
                    <a:pt x="1065720" y="47802"/>
                  </a:lnTo>
                  <a:lnTo>
                    <a:pt x="1068692" y="46901"/>
                  </a:lnTo>
                  <a:lnTo>
                    <a:pt x="1076324" y="46901"/>
                  </a:lnTo>
                  <a:lnTo>
                    <a:pt x="1080071" y="49733"/>
                  </a:lnTo>
                  <a:lnTo>
                    <a:pt x="1080071" y="95097"/>
                  </a:lnTo>
                  <a:lnTo>
                    <a:pt x="1102029" y="95097"/>
                  </a:lnTo>
                  <a:lnTo>
                    <a:pt x="1102029" y="53746"/>
                  </a:lnTo>
                  <a:lnTo>
                    <a:pt x="1098573" y="38710"/>
                  </a:lnTo>
                  <a:lnTo>
                    <a:pt x="1088789" y="30363"/>
                  </a:lnTo>
                  <a:lnTo>
                    <a:pt x="1079550" y="28803"/>
                  </a:lnTo>
                  <a:lnTo>
                    <a:pt x="1070762" y="28803"/>
                  </a:lnTo>
                  <a:lnTo>
                    <a:pt x="1064691" y="31267"/>
                  </a:lnTo>
                  <a:lnTo>
                    <a:pt x="1059268" y="36436"/>
                  </a:lnTo>
                  <a:close/>
                </a:path>
                <a:path w="1628178" h="122237">
                  <a:moveTo>
                    <a:pt x="1006424" y="75450"/>
                  </a:moveTo>
                  <a:lnTo>
                    <a:pt x="1004087" y="77127"/>
                  </a:lnTo>
                  <a:lnTo>
                    <a:pt x="1000607" y="78689"/>
                  </a:lnTo>
                  <a:lnTo>
                    <a:pt x="989495" y="78689"/>
                  </a:lnTo>
                  <a:lnTo>
                    <a:pt x="984599" y="95934"/>
                  </a:lnTo>
                  <a:lnTo>
                    <a:pt x="991819" y="96774"/>
                  </a:lnTo>
                  <a:lnTo>
                    <a:pt x="999439" y="96774"/>
                  </a:lnTo>
                  <a:lnTo>
                    <a:pt x="1005255" y="94970"/>
                  </a:lnTo>
                  <a:lnTo>
                    <a:pt x="1006424" y="75450"/>
                  </a:lnTo>
                  <a:close/>
                </a:path>
                <a:path w="1628178" h="122237">
                  <a:moveTo>
                    <a:pt x="1010424" y="30492"/>
                  </a:moveTo>
                  <a:lnTo>
                    <a:pt x="1010424" y="36436"/>
                  </a:lnTo>
                  <a:lnTo>
                    <a:pt x="1006424" y="31915"/>
                  </a:lnTo>
                  <a:lnTo>
                    <a:pt x="1000353" y="28803"/>
                  </a:lnTo>
                  <a:lnTo>
                    <a:pt x="991819" y="28803"/>
                  </a:lnTo>
                  <a:lnTo>
                    <a:pt x="978531" y="31916"/>
                  </a:lnTo>
                  <a:lnTo>
                    <a:pt x="968409" y="40537"/>
                  </a:lnTo>
                  <a:lnTo>
                    <a:pt x="962567" y="53585"/>
                  </a:lnTo>
                  <a:lnTo>
                    <a:pt x="961580" y="62788"/>
                  </a:lnTo>
                  <a:lnTo>
                    <a:pt x="964828" y="79491"/>
                  </a:lnTo>
                  <a:lnTo>
                    <a:pt x="973191" y="90427"/>
                  </a:lnTo>
                  <a:lnTo>
                    <a:pt x="984599" y="95934"/>
                  </a:lnTo>
                  <a:lnTo>
                    <a:pt x="989495" y="78689"/>
                  </a:lnTo>
                  <a:lnTo>
                    <a:pt x="983678" y="72999"/>
                  </a:lnTo>
                  <a:lnTo>
                    <a:pt x="983678" y="52590"/>
                  </a:lnTo>
                  <a:lnTo>
                    <a:pt x="989368" y="46901"/>
                  </a:lnTo>
                  <a:lnTo>
                    <a:pt x="1000480" y="46901"/>
                  </a:lnTo>
                  <a:lnTo>
                    <a:pt x="1004087" y="48577"/>
                  </a:lnTo>
                  <a:lnTo>
                    <a:pt x="1006424" y="50253"/>
                  </a:lnTo>
                  <a:lnTo>
                    <a:pt x="1006424" y="75450"/>
                  </a:lnTo>
                  <a:lnTo>
                    <a:pt x="1005255" y="94970"/>
                  </a:lnTo>
                  <a:lnTo>
                    <a:pt x="1010424" y="88760"/>
                  </a:lnTo>
                  <a:lnTo>
                    <a:pt x="1010424" y="95097"/>
                  </a:lnTo>
                  <a:lnTo>
                    <a:pt x="1028382" y="95097"/>
                  </a:lnTo>
                  <a:lnTo>
                    <a:pt x="1028382" y="30492"/>
                  </a:lnTo>
                  <a:lnTo>
                    <a:pt x="1010424" y="30492"/>
                  </a:lnTo>
                  <a:close/>
                </a:path>
                <a:path w="1628178" h="122237">
                  <a:moveTo>
                    <a:pt x="912482" y="36042"/>
                  </a:moveTo>
                  <a:lnTo>
                    <a:pt x="914425" y="2959"/>
                  </a:lnTo>
                  <a:lnTo>
                    <a:pt x="892581" y="2959"/>
                  </a:lnTo>
                  <a:lnTo>
                    <a:pt x="892581" y="95097"/>
                  </a:lnTo>
                  <a:lnTo>
                    <a:pt x="914552" y="95097"/>
                  </a:lnTo>
                  <a:lnTo>
                    <a:pt x="914552" y="50126"/>
                  </a:lnTo>
                  <a:lnTo>
                    <a:pt x="917003" y="48056"/>
                  </a:lnTo>
                  <a:lnTo>
                    <a:pt x="919975" y="46901"/>
                  </a:lnTo>
                  <a:lnTo>
                    <a:pt x="926947" y="46901"/>
                  </a:lnTo>
                  <a:lnTo>
                    <a:pt x="930567" y="49872"/>
                  </a:lnTo>
                  <a:lnTo>
                    <a:pt x="930567" y="95097"/>
                  </a:lnTo>
                  <a:lnTo>
                    <a:pt x="952538" y="95097"/>
                  </a:lnTo>
                  <a:lnTo>
                    <a:pt x="952538" y="51676"/>
                  </a:lnTo>
                  <a:lnTo>
                    <a:pt x="948639" y="36795"/>
                  </a:lnTo>
                  <a:lnTo>
                    <a:pt x="937962" y="29633"/>
                  </a:lnTo>
                  <a:lnTo>
                    <a:pt x="930833" y="28803"/>
                  </a:lnTo>
                  <a:lnTo>
                    <a:pt x="922426" y="28803"/>
                  </a:lnTo>
                  <a:lnTo>
                    <a:pt x="916876" y="32042"/>
                  </a:lnTo>
                  <a:lnTo>
                    <a:pt x="912482" y="36042"/>
                  </a:lnTo>
                  <a:close/>
                </a:path>
                <a:path w="1628178" h="122237">
                  <a:moveTo>
                    <a:pt x="823975" y="79971"/>
                  </a:moveTo>
                  <a:lnTo>
                    <a:pt x="818286" y="79971"/>
                  </a:lnTo>
                  <a:lnTo>
                    <a:pt x="812076" y="78041"/>
                  </a:lnTo>
                  <a:lnTo>
                    <a:pt x="805103" y="74815"/>
                  </a:lnTo>
                  <a:lnTo>
                    <a:pt x="800061" y="91732"/>
                  </a:lnTo>
                  <a:lnTo>
                    <a:pt x="811596" y="95336"/>
                  </a:lnTo>
                  <a:lnTo>
                    <a:pt x="824924" y="96773"/>
                  </a:lnTo>
                  <a:lnTo>
                    <a:pt x="825258" y="96774"/>
                  </a:lnTo>
                  <a:lnTo>
                    <a:pt x="840525" y="93864"/>
                  </a:lnTo>
                  <a:lnTo>
                    <a:pt x="849866" y="85053"/>
                  </a:lnTo>
                  <a:lnTo>
                    <a:pt x="851877" y="75844"/>
                  </a:lnTo>
                  <a:lnTo>
                    <a:pt x="848443" y="65052"/>
                  </a:lnTo>
                  <a:lnTo>
                    <a:pt x="835827" y="56921"/>
                  </a:lnTo>
                  <a:lnTo>
                    <a:pt x="834301" y="56324"/>
                  </a:lnTo>
                  <a:lnTo>
                    <a:pt x="825131" y="52590"/>
                  </a:lnTo>
                  <a:lnTo>
                    <a:pt x="822159" y="52451"/>
                  </a:lnTo>
                  <a:lnTo>
                    <a:pt x="822159" y="47548"/>
                  </a:lnTo>
                  <a:lnTo>
                    <a:pt x="824750" y="46126"/>
                  </a:lnTo>
                  <a:lnTo>
                    <a:pt x="834301" y="46126"/>
                  </a:lnTo>
                  <a:lnTo>
                    <a:pt x="839088" y="47675"/>
                  </a:lnTo>
                  <a:lnTo>
                    <a:pt x="843864" y="49999"/>
                  </a:lnTo>
                  <a:lnTo>
                    <a:pt x="850722" y="34099"/>
                  </a:lnTo>
                  <a:lnTo>
                    <a:pt x="845286" y="31267"/>
                  </a:lnTo>
                  <a:lnTo>
                    <a:pt x="836498" y="28803"/>
                  </a:lnTo>
                  <a:lnTo>
                    <a:pt x="828497" y="28803"/>
                  </a:lnTo>
                  <a:lnTo>
                    <a:pt x="812880" y="32391"/>
                  </a:lnTo>
                  <a:lnTo>
                    <a:pt x="803526" y="41523"/>
                  </a:lnTo>
                  <a:lnTo>
                    <a:pt x="801484" y="49872"/>
                  </a:lnTo>
                  <a:lnTo>
                    <a:pt x="805574" y="62129"/>
                  </a:lnTo>
                  <a:lnTo>
                    <a:pt x="817373" y="69555"/>
                  </a:lnTo>
                  <a:lnTo>
                    <a:pt x="818286" y="69900"/>
                  </a:lnTo>
                  <a:lnTo>
                    <a:pt x="828103" y="73647"/>
                  </a:lnTo>
                  <a:lnTo>
                    <a:pt x="831202" y="74422"/>
                  </a:lnTo>
                  <a:lnTo>
                    <a:pt x="831202" y="79336"/>
                  </a:lnTo>
                  <a:lnTo>
                    <a:pt x="827709" y="79971"/>
                  </a:lnTo>
                  <a:lnTo>
                    <a:pt x="823975" y="79971"/>
                  </a:lnTo>
                  <a:close/>
                </a:path>
                <a:path w="1628178" h="122237">
                  <a:moveTo>
                    <a:pt x="679119" y="36436"/>
                  </a:moveTo>
                  <a:lnTo>
                    <a:pt x="679119" y="30492"/>
                  </a:lnTo>
                  <a:lnTo>
                    <a:pt x="661161" y="30492"/>
                  </a:lnTo>
                  <a:lnTo>
                    <a:pt x="661161" y="95097"/>
                  </a:lnTo>
                  <a:lnTo>
                    <a:pt x="683132" y="95097"/>
                  </a:lnTo>
                  <a:lnTo>
                    <a:pt x="683132" y="49352"/>
                  </a:lnTo>
                  <a:lnTo>
                    <a:pt x="685584" y="47802"/>
                  </a:lnTo>
                  <a:lnTo>
                    <a:pt x="688555" y="46901"/>
                  </a:lnTo>
                  <a:lnTo>
                    <a:pt x="696175" y="46901"/>
                  </a:lnTo>
                  <a:lnTo>
                    <a:pt x="699922" y="49733"/>
                  </a:lnTo>
                  <a:lnTo>
                    <a:pt x="699922" y="95097"/>
                  </a:lnTo>
                  <a:lnTo>
                    <a:pt x="721893" y="95097"/>
                  </a:lnTo>
                  <a:lnTo>
                    <a:pt x="721893" y="53746"/>
                  </a:lnTo>
                  <a:lnTo>
                    <a:pt x="718436" y="38710"/>
                  </a:lnTo>
                  <a:lnTo>
                    <a:pt x="708653" y="30363"/>
                  </a:lnTo>
                  <a:lnTo>
                    <a:pt x="699414" y="28803"/>
                  </a:lnTo>
                  <a:lnTo>
                    <a:pt x="690625" y="28803"/>
                  </a:lnTo>
                  <a:lnTo>
                    <a:pt x="684542" y="31267"/>
                  </a:lnTo>
                  <a:lnTo>
                    <a:pt x="679119" y="364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17" name="object 9"/>
            <p:cNvSpPr>
              <a:spLocks/>
            </p:cNvSpPr>
            <p:nvPr userDrawn="1"/>
          </p:nvSpPr>
          <p:spPr bwMode="auto">
            <a:xfrm>
              <a:off x="7150751" y="6245541"/>
              <a:ext cx="838453" cy="120942"/>
            </a:xfrm>
            <a:custGeom>
              <a:avLst/>
              <a:gdLst>
                <a:gd name="T0" fmla="*/ 145630 w 838453"/>
                <a:gd name="T1" fmla="*/ 29197 h 120942"/>
                <a:gd name="T2" fmla="*/ 79209 w 838453"/>
                <a:gd name="T3" fmla="*/ 29197 h 120942"/>
                <a:gd name="T4" fmla="*/ 110604 w 838453"/>
                <a:gd name="T5" fmla="*/ 95491 h 120942"/>
                <a:gd name="T6" fmla="*/ 139166 w 838453"/>
                <a:gd name="T7" fmla="*/ 29197 h 120942"/>
                <a:gd name="T8" fmla="*/ 104787 w 838453"/>
                <a:gd name="T9" fmla="*/ 77393 h 120942"/>
                <a:gd name="T10" fmla="*/ 49924 w 838453"/>
                <a:gd name="T11" fmla="*/ 92979 h 120942"/>
                <a:gd name="T12" fmla="*/ 59558 w 838453"/>
                <a:gd name="T13" fmla="*/ 35592 h 120942"/>
                <a:gd name="T14" fmla="*/ 48069 w 838453"/>
                <a:gd name="T15" fmla="*/ 50520 h 120942"/>
                <a:gd name="T16" fmla="*/ 22098 w 838453"/>
                <a:gd name="T17" fmla="*/ 50520 h 120942"/>
                <a:gd name="T18" fmla="*/ 2020 w 838453"/>
                <a:gd name="T19" fmla="*/ 48603 h 120942"/>
                <a:gd name="T20" fmla="*/ 35280 w 838453"/>
                <a:gd name="T21" fmla="*/ 95491 h 120942"/>
                <a:gd name="T22" fmla="*/ 837539 w 838453"/>
                <a:gd name="T23" fmla="*/ 93802 h 120942"/>
                <a:gd name="T24" fmla="*/ 785521 w 838453"/>
                <a:gd name="T25" fmla="*/ 92979 h 120942"/>
                <a:gd name="T26" fmla="*/ 795154 w 838453"/>
                <a:gd name="T27" fmla="*/ 35592 h 120942"/>
                <a:gd name="T28" fmla="*/ 783666 w 838453"/>
                <a:gd name="T29" fmla="*/ 50520 h 120942"/>
                <a:gd name="T30" fmla="*/ 757694 w 838453"/>
                <a:gd name="T31" fmla="*/ 50520 h 120942"/>
                <a:gd name="T32" fmla="*/ 737625 w 838453"/>
                <a:gd name="T33" fmla="*/ 48611 h 120942"/>
                <a:gd name="T34" fmla="*/ 770877 w 838453"/>
                <a:gd name="T35" fmla="*/ 95491 h 120942"/>
                <a:gd name="T36" fmla="*/ 833285 w 838453"/>
                <a:gd name="T37" fmla="*/ 0 h 120942"/>
                <a:gd name="T38" fmla="*/ 833285 w 838453"/>
                <a:gd name="T39" fmla="*/ 23774 h 120942"/>
                <a:gd name="T40" fmla="*/ 725779 w 838453"/>
                <a:gd name="T41" fmla="*/ 93802 h 120942"/>
                <a:gd name="T42" fmla="*/ 651484 w 838453"/>
                <a:gd name="T43" fmla="*/ 47294 h 120942"/>
                <a:gd name="T44" fmla="*/ 666089 w 838453"/>
                <a:gd name="T45" fmla="*/ 77393 h 120942"/>
                <a:gd name="T46" fmla="*/ 694004 w 838453"/>
                <a:gd name="T47" fmla="*/ 61506 h 120942"/>
                <a:gd name="T48" fmla="*/ 654329 w 838453"/>
                <a:gd name="T49" fmla="*/ 27520 h 120942"/>
                <a:gd name="T50" fmla="*/ 627189 w 838453"/>
                <a:gd name="T51" fmla="*/ 120942 h 120942"/>
                <a:gd name="T52" fmla="*/ 651484 w 838453"/>
                <a:gd name="T53" fmla="*/ 75844 h 120942"/>
                <a:gd name="T54" fmla="*/ 656653 w 838453"/>
                <a:gd name="T55" fmla="*/ 95491 h 120942"/>
                <a:gd name="T56" fmla="*/ 553808 w 838453"/>
                <a:gd name="T57" fmla="*/ 45605 h 120942"/>
                <a:gd name="T58" fmla="*/ 581456 w 838453"/>
                <a:gd name="T59" fmla="*/ 46647 h 120942"/>
                <a:gd name="T60" fmla="*/ 615048 w 838453"/>
                <a:gd name="T61" fmla="*/ 93802 h 120942"/>
                <a:gd name="T62" fmla="*/ 585724 w 838453"/>
                <a:gd name="T63" fmla="*/ 27520 h 120942"/>
                <a:gd name="T64" fmla="*/ 549541 w 838453"/>
                <a:gd name="T65" fmla="*/ 27520 h 120942"/>
                <a:gd name="T66" fmla="*/ 519823 w 838453"/>
                <a:gd name="T67" fmla="*/ 93802 h 120942"/>
                <a:gd name="T68" fmla="*/ 509993 w 838453"/>
                <a:gd name="T69" fmla="*/ 57886 h 120942"/>
                <a:gd name="T70" fmla="*/ 465432 w 838453"/>
                <a:gd name="T71" fmla="*/ 30268 h 120942"/>
                <a:gd name="T72" fmla="*/ 488937 w 838453"/>
                <a:gd name="T73" fmla="*/ 54521 h 120942"/>
                <a:gd name="T74" fmla="*/ 509993 w 838453"/>
                <a:gd name="T75" fmla="*/ 57886 h 120942"/>
                <a:gd name="T76" fmla="*/ 469430 w 838453"/>
                <a:gd name="T77" fmla="*/ 74295 h 120942"/>
                <a:gd name="T78" fmla="*/ 454505 w 838453"/>
                <a:gd name="T79" fmla="*/ 38031 h 120942"/>
                <a:gd name="T80" fmla="*/ 468214 w 838453"/>
                <a:gd name="T81" fmla="*/ 93320 h 120942"/>
                <a:gd name="T82" fmla="*/ 499275 w 838453"/>
                <a:gd name="T83" fmla="*/ 71704 h 120942"/>
                <a:gd name="T84" fmla="*/ 437121 w 838453"/>
                <a:gd name="T85" fmla="*/ 30886 h 120942"/>
                <a:gd name="T86" fmla="*/ 411543 w 838453"/>
                <a:gd name="T87" fmla="*/ 93802 h 120942"/>
                <a:gd name="T88" fmla="*/ 307530 w 838453"/>
                <a:gd name="T89" fmla="*/ 29197 h 120942"/>
                <a:gd name="T90" fmla="*/ 337642 w 838453"/>
                <a:gd name="T91" fmla="*/ 47942 h 120942"/>
                <a:gd name="T92" fmla="*/ 331177 w 838453"/>
                <a:gd name="T93" fmla="*/ 31140 h 120942"/>
                <a:gd name="T94" fmla="*/ 294601 w 838453"/>
                <a:gd name="T95" fmla="*/ 29197 h 120942"/>
                <a:gd name="T96" fmla="*/ 222897 w 838453"/>
                <a:gd name="T97" fmla="*/ 93802 h 120942"/>
                <a:gd name="T98" fmla="*/ 263207 w 838453"/>
                <a:gd name="T99" fmla="*/ 48069 h 120942"/>
                <a:gd name="T100" fmla="*/ 242150 w 838453"/>
                <a:gd name="T101" fmla="*/ 39408 h 120942"/>
                <a:gd name="T102" fmla="*/ 271741 w 838453"/>
                <a:gd name="T103" fmla="*/ 5168 h 120942"/>
                <a:gd name="T104" fmla="*/ 295516 w 838453"/>
                <a:gd name="T105" fmla="*/ 11887 h 12094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838453" h="120942">
                  <a:moveTo>
                    <a:pt x="217728" y="29197"/>
                  </a:moveTo>
                  <a:lnTo>
                    <a:pt x="193954" y="29197"/>
                  </a:lnTo>
                  <a:lnTo>
                    <a:pt x="182067" y="78435"/>
                  </a:lnTo>
                  <a:lnTo>
                    <a:pt x="170179" y="29197"/>
                  </a:lnTo>
                  <a:lnTo>
                    <a:pt x="145630" y="29197"/>
                  </a:lnTo>
                  <a:lnTo>
                    <a:pt x="167855" y="93802"/>
                  </a:lnTo>
                  <a:lnTo>
                    <a:pt x="195376" y="93802"/>
                  </a:lnTo>
                  <a:lnTo>
                    <a:pt x="217728" y="29197"/>
                  </a:lnTo>
                  <a:close/>
                </a:path>
                <a:path w="838453" h="120942">
                  <a:moveTo>
                    <a:pt x="101180" y="29197"/>
                  </a:moveTo>
                  <a:lnTo>
                    <a:pt x="79209" y="29197"/>
                  </a:lnTo>
                  <a:lnTo>
                    <a:pt x="79209" y="72618"/>
                  </a:lnTo>
                  <a:lnTo>
                    <a:pt x="83108" y="87499"/>
                  </a:lnTo>
                  <a:lnTo>
                    <a:pt x="93785" y="94661"/>
                  </a:lnTo>
                  <a:lnTo>
                    <a:pt x="100914" y="95491"/>
                  </a:lnTo>
                  <a:lnTo>
                    <a:pt x="110604" y="95491"/>
                  </a:lnTo>
                  <a:lnTo>
                    <a:pt x="117068" y="91998"/>
                  </a:lnTo>
                  <a:lnTo>
                    <a:pt x="121208" y="87604"/>
                  </a:lnTo>
                  <a:lnTo>
                    <a:pt x="121208" y="93802"/>
                  </a:lnTo>
                  <a:lnTo>
                    <a:pt x="139166" y="93802"/>
                  </a:lnTo>
                  <a:lnTo>
                    <a:pt x="139166" y="29197"/>
                  </a:lnTo>
                  <a:lnTo>
                    <a:pt x="117195" y="29197"/>
                  </a:lnTo>
                  <a:lnTo>
                    <a:pt x="117195" y="74295"/>
                  </a:lnTo>
                  <a:lnTo>
                    <a:pt x="114744" y="76492"/>
                  </a:lnTo>
                  <a:lnTo>
                    <a:pt x="111772" y="77393"/>
                  </a:lnTo>
                  <a:lnTo>
                    <a:pt x="104787" y="77393"/>
                  </a:lnTo>
                  <a:lnTo>
                    <a:pt x="101180" y="74168"/>
                  </a:lnTo>
                  <a:lnTo>
                    <a:pt x="101180" y="29197"/>
                  </a:lnTo>
                  <a:close/>
                </a:path>
                <a:path w="838453" h="120942">
                  <a:moveTo>
                    <a:pt x="48069" y="50520"/>
                  </a:moveTo>
                  <a:lnTo>
                    <a:pt x="48069" y="71704"/>
                  </a:lnTo>
                  <a:lnTo>
                    <a:pt x="49924" y="92979"/>
                  </a:lnTo>
                  <a:lnTo>
                    <a:pt x="61150" y="85724"/>
                  </a:lnTo>
                  <a:lnTo>
                    <a:pt x="68148" y="74147"/>
                  </a:lnTo>
                  <a:lnTo>
                    <a:pt x="70167" y="61112"/>
                  </a:lnTo>
                  <a:lnTo>
                    <a:pt x="67375" y="46377"/>
                  </a:lnTo>
                  <a:lnTo>
                    <a:pt x="59558" y="35592"/>
                  </a:lnTo>
                  <a:lnTo>
                    <a:pt x="47553" y="29192"/>
                  </a:lnTo>
                  <a:lnTo>
                    <a:pt x="35280" y="27520"/>
                  </a:lnTo>
                  <a:lnTo>
                    <a:pt x="28689" y="45605"/>
                  </a:lnTo>
                  <a:lnTo>
                    <a:pt x="42519" y="45605"/>
                  </a:lnTo>
                  <a:lnTo>
                    <a:pt x="48069" y="50520"/>
                  </a:lnTo>
                  <a:close/>
                </a:path>
                <a:path w="838453" h="120942">
                  <a:moveTo>
                    <a:pt x="48069" y="71704"/>
                  </a:moveTo>
                  <a:lnTo>
                    <a:pt x="42519" y="77393"/>
                  </a:lnTo>
                  <a:lnTo>
                    <a:pt x="28689" y="77393"/>
                  </a:lnTo>
                  <a:lnTo>
                    <a:pt x="22098" y="71704"/>
                  </a:lnTo>
                  <a:lnTo>
                    <a:pt x="22098" y="50520"/>
                  </a:lnTo>
                  <a:lnTo>
                    <a:pt x="28689" y="45605"/>
                  </a:lnTo>
                  <a:lnTo>
                    <a:pt x="35280" y="27520"/>
                  </a:lnTo>
                  <a:lnTo>
                    <a:pt x="20607" y="30005"/>
                  </a:lnTo>
                  <a:lnTo>
                    <a:pt x="9191" y="37175"/>
                  </a:lnTo>
                  <a:lnTo>
                    <a:pt x="2020" y="48603"/>
                  </a:lnTo>
                  <a:lnTo>
                    <a:pt x="0" y="61112"/>
                  </a:lnTo>
                  <a:lnTo>
                    <a:pt x="2803" y="75982"/>
                  </a:lnTo>
                  <a:lnTo>
                    <a:pt x="10577" y="86938"/>
                  </a:lnTo>
                  <a:lnTo>
                    <a:pt x="22364" y="93566"/>
                  </a:lnTo>
                  <a:lnTo>
                    <a:pt x="35280" y="95491"/>
                  </a:lnTo>
                  <a:lnTo>
                    <a:pt x="49924" y="92979"/>
                  </a:lnTo>
                  <a:lnTo>
                    <a:pt x="48069" y="71704"/>
                  </a:lnTo>
                  <a:close/>
                </a:path>
                <a:path w="838453" h="120942">
                  <a:moveTo>
                    <a:pt x="815581" y="29197"/>
                  </a:moveTo>
                  <a:lnTo>
                    <a:pt x="815581" y="93802"/>
                  </a:lnTo>
                  <a:lnTo>
                    <a:pt x="837539" y="93802"/>
                  </a:lnTo>
                  <a:lnTo>
                    <a:pt x="837539" y="29197"/>
                  </a:lnTo>
                  <a:lnTo>
                    <a:pt x="815581" y="29197"/>
                  </a:lnTo>
                  <a:close/>
                </a:path>
                <a:path w="838453" h="120942">
                  <a:moveTo>
                    <a:pt x="783666" y="50520"/>
                  </a:moveTo>
                  <a:lnTo>
                    <a:pt x="783666" y="71704"/>
                  </a:lnTo>
                  <a:lnTo>
                    <a:pt x="785521" y="92979"/>
                  </a:lnTo>
                  <a:lnTo>
                    <a:pt x="796747" y="85724"/>
                  </a:lnTo>
                  <a:lnTo>
                    <a:pt x="803745" y="74147"/>
                  </a:lnTo>
                  <a:lnTo>
                    <a:pt x="805764" y="61112"/>
                  </a:lnTo>
                  <a:lnTo>
                    <a:pt x="802972" y="46377"/>
                  </a:lnTo>
                  <a:lnTo>
                    <a:pt x="795154" y="35592"/>
                  </a:lnTo>
                  <a:lnTo>
                    <a:pt x="783150" y="29192"/>
                  </a:lnTo>
                  <a:lnTo>
                    <a:pt x="770877" y="27520"/>
                  </a:lnTo>
                  <a:lnTo>
                    <a:pt x="764286" y="45605"/>
                  </a:lnTo>
                  <a:lnTo>
                    <a:pt x="778116" y="45605"/>
                  </a:lnTo>
                  <a:lnTo>
                    <a:pt x="783666" y="50520"/>
                  </a:lnTo>
                  <a:close/>
                </a:path>
                <a:path w="838453" h="120942">
                  <a:moveTo>
                    <a:pt x="783666" y="71704"/>
                  </a:moveTo>
                  <a:lnTo>
                    <a:pt x="778116" y="77393"/>
                  </a:lnTo>
                  <a:lnTo>
                    <a:pt x="764286" y="77393"/>
                  </a:lnTo>
                  <a:lnTo>
                    <a:pt x="757694" y="71704"/>
                  </a:lnTo>
                  <a:lnTo>
                    <a:pt x="757694" y="50520"/>
                  </a:lnTo>
                  <a:lnTo>
                    <a:pt x="764286" y="45605"/>
                  </a:lnTo>
                  <a:lnTo>
                    <a:pt x="770877" y="27520"/>
                  </a:lnTo>
                  <a:lnTo>
                    <a:pt x="756203" y="30006"/>
                  </a:lnTo>
                  <a:lnTo>
                    <a:pt x="744791" y="37178"/>
                  </a:lnTo>
                  <a:lnTo>
                    <a:pt x="737625" y="48611"/>
                  </a:lnTo>
                  <a:lnTo>
                    <a:pt x="735609" y="61112"/>
                  </a:lnTo>
                  <a:lnTo>
                    <a:pt x="738411" y="75984"/>
                  </a:lnTo>
                  <a:lnTo>
                    <a:pt x="746183" y="86941"/>
                  </a:lnTo>
                  <a:lnTo>
                    <a:pt x="757970" y="93569"/>
                  </a:lnTo>
                  <a:lnTo>
                    <a:pt x="770877" y="95491"/>
                  </a:lnTo>
                  <a:lnTo>
                    <a:pt x="785521" y="92979"/>
                  </a:lnTo>
                  <a:lnTo>
                    <a:pt x="783666" y="71704"/>
                  </a:lnTo>
                  <a:close/>
                </a:path>
                <a:path w="838453" h="120942">
                  <a:moveTo>
                    <a:pt x="838453" y="11887"/>
                  </a:moveTo>
                  <a:lnTo>
                    <a:pt x="838453" y="5168"/>
                  </a:lnTo>
                  <a:lnTo>
                    <a:pt x="833285" y="0"/>
                  </a:lnTo>
                  <a:lnTo>
                    <a:pt x="819848" y="0"/>
                  </a:lnTo>
                  <a:lnTo>
                    <a:pt x="814679" y="5168"/>
                  </a:lnTo>
                  <a:lnTo>
                    <a:pt x="814679" y="18605"/>
                  </a:lnTo>
                  <a:lnTo>
                    <a:pt x="819848" y="23774"/>
                  </a:lnTo>
                  <a:lnTo>
                    <a:pt x="833285" y="23774"/>
                  </a:lnTo>
                  <a:lnTo>
                    <a:pt x="838453" y="18605"/>
                  </a:lnTo>
                  <a:lnTo>
                    <a:pt x="838453" y="11887"/>
                  </a:lnTo>
                  <a:close/>
                </a:path>
                <a:path w="838453" h="120942">
                  <a:moveTo>
                    <a:pt x="703821" y="1676"/>
                  </a:moveTo>
                  <a:lnTo>
                    <a:pt x="703821" y="93802"/>
                  </a:lnTo>
                  <a:lnTo>
                    <a:pt x="725779" y="93802"/>
                  </a:lnTo>
                  <a:lnTo>
                    <a:pt x="725779" y="1676"/>
                  </a:lnTo>
                  <a:lnTo>
                    <a:pt x="703821" y="1676"/>
                  </a:lnTo>
                  <a:close/>
                </a:path>
                <a:path w="838453" h="120942">
                  <a:moveTo>
                    <a:pt x="649160" y="74168"/>
                  </a:moveTo>
                  <a:lnTo>
                    <a:pt x="649160" y="48971"/>
                  </a:lnTo>
                  <a:lnTo>
                    <a:pt x="651484" y="47294"/>
                  </a:lnTo>
                  <a:lnTo>
                    <a:pt x="655104" y="45605"/>
                  </a:lnTo>
                  <a:lnTo>
                    <a:pt x="666216" y="45605"/>
                  </a:lnTo>
                  <a:lnTo>
                    <a:pt x="671906" y="51295"/>
                  </a:lnTo>
                  <a:lnTo>
                    <a:pt x="671906" y="71704"/>
                  </a:lnTo>
                  <a:lnTo>
                    <a:pt x="666089" y="77393"/>
                  </a:lnTo>
                  <a:lnTo>
                    <a:pt x="663765" y="95491"/>
                  </a:lnTo>
                  <a:lnTo>
                    <a:pt x="675986" y="92987"/>
                  </a:lnTo>
                  <a:lnTo>
                    <a:pt x="686374" y="85252"/>
                  </a:lnTo>
                  <a:lnTo>
                    <a:pt x="692854" y="71946"/>
                  </a:lnTo>
                  <a:lnTo>
                    <a:pt x="694004" y="61506"/>
                  </a:lnTo>
                  <a:lnTo>
                    <a:pt x="691167" y="46378"/>
                  </a:lnTo>
                  <a:lnTo>
                    <a:pt x="683399" y="35049"/>
                  </a:lnTo>
                  <a:lnTo>
                    <a:pt x="671818" y="28600"/>
                  </a:lnTo>
                  <a:lnTo>
                    <a:pt x="663765" y="27520"/>
                  </a:lnTo>
                  <a:lnTo>
                    <a:pt x="654329" y="27520"/>
                  </a:lnTo>
                  <a:lnTo>
                    <a:pt x="649160" y="30759"/>
                  </a:lnTo>
                  <a:lnTo>
                    <a:pt x="645159" y="35280"/>
                  </a:lnTo>
                  <a:lnTo>
                    <a:pt x="645159" y="29197"/>
                  </a:lnTo>
                  <a:lnTo>
                    <a:pt x="627189" y="29197"/>
                  </a:lnTo>
                  <a:lnTo>
                    <a:pt x="627189" y="120942"/>
                  </a:lnTo>
                  <a:lnTo>
                    <a:pt x="649160" y="120942"/>
                  </a:lnTo>
                  <a:lnTo>
                    <a:pt x="647738" y="89941"/>
                  </a:lnTo>
                  <a:lnTo>
                    <a:pt x="651751" y="93802"/>
                  </a:lnTo>
                  <a:lnTo>
                    <a:pt x="654977" y="77393"/>
                  </a:lnTo>
                  <a:lnTo>
                    <a:pt x="651484" y="75844"/>
                  </a:lnTo>
                  <a:lnTo>
                    <a:pt x="649160" y="74168"/>
                  </a:lnTo>
                  <a:close/>
                </a:path>
                <a:path w="838453" h="120942">
                  <a:moveTo>
                    <a:pt x="659104" y="77393"/>
                  </a:moveTo>
                  <a:lnTo>
                    <a:pt x="654977" y="77393"/>
                  </a:lnTo>
                  <a:lnTo>
                    <a:pt x="651751" y="93802"/>
                  </a:lnTo>
                  <a:lnTo>
                    <a:pt x="656653" y="95491"/>
                  </a:lnTo>
                  <a:lnTo>
                    <a:pt x="663765" y="95491"/>
                  </a:lnTo>
                  <a:lnTo>
                    <a:pt x="666089" y="77393"/>
                  </a:lnTo>
                  <a:lnTo>
                    <a:pt x="659104" y="77393"/>
                  </a:lnTo>
                  <a:close/>
                </a:path>
                <a:path w="838453" h="120942">
                  <a:moveTo>
                    <a:pt x="547077" y="45605"/>
                  </a:moveTo>
                  <a:lnTo>
                    <a:pt x="553808" y="45605"/>
                  </a:lnTo>
                  <a:lnTo>
                    <a:pt x="556514" y="48196"/>
                  </a:lnTo>
                  <a:lnTo>
                    <a:pt x="556514" y="93802"/>
                  </a:lnTo>
                  <a:lnTo>
                    <a:pt x="578484" y="93802"/>
                  </a:lnTo>
                  <a:lnTo>
                    <a:pt x="578484" y="48844"/>
                  </a:lnTo>
                  <a:lnTo>
                    <a:pt x="581456" y="46647"/>
                  </a:lnTo>
                  <a:lnTo>
                    <a:pt x="583526" y="45605"/>
                  </a:lnTo>
                  <a:lnTo>
                    <a:pt x="590372" y="45605"/>
                  </a:lnTo>
                  <a:lnTo>
                    <a:pt x="593090" y="47942"/>
                  </a:lnTo>
                  <a:lnTo>
                    <a:pt x="593090" y="93802"/>
                  </a:lnTo>
                  <a:lnTo>
                    <a:pt x="615048" y="93802"/>
                  </a:lnTo>
                  <a:lnTo>
                    <a:pt x="615048" y="50393"/>
                  </a:lnTo>
                  <a:lnTo>
                    <a:pt x="611023" y="35297"/>
                  </a:lnTo>
                  <a:lnTo>
                    <a:pt x="600384" y="28219"/>
                  </a:lnTo>
                  <a:lnTo>
                    <a:pt x="594245" y="27520"/>
                  </a:lnTo>
                  <a:lnTo>
                    <a:pt x="585724" y="27520"/>
                  </a:lnTo>
                  <a:lnTo>
                    <a:pt x="579640" y="31013"/>
                  </a:lnTo>
                  <a:lnTo>
                    <a:pt x="574738" y="35928"/>
                  </a:lnTo>
                  <a:lnTo>
                    <a:pt x="571766" y="31140"/>
                  </a:lnTo>
                  <a:lnTo>
                    <a:pt x="566204" y="27520"/>
                  </a:lnTo>
                  <a:lnTo>
                    <a:pt x="549541" y="27520"/>
                  </a:lnTo>
                  <a:lnTo>
                    <a:pt x="542429" y="30492"/>
                  </a:lnTo>
                  <a:lnTo>
                    <a:pt x="537781" y="35140"/>
                  </a:lnTo>
                  <a:lnTo>
                    <a:pt x="537781" y="29197"/>
                  </a:lnTo>
                  <a:lnTo>
                    <a:pt x="519823" y="29197"/>
                  </a:lnTo>
                  <a:lnTo>
                    <a:pt x="519823" y="93802"/>
                  </a:lnTo>
                  <a:lnTo>
                    <a:pt x="541781" y="93802"/>
                  </a:lnTo>
                  <a:lnTo>
                    <a:pt x="541781" y="48844"/>
                  </a:lnTo>
                  <a:lnTo>
                    <a:pt x="544372" y="46647"/>
                  </a:lnTo>
                  <a:lnTo>
                    <a:pt x="547077" y="45605"/>
                  </a:lnTo>
                  <a:close/>
                </a:path>
                <a:path w="838453" h="120942">
                  <a:moveTo>
                    <a:pt x="509993" y="57886"/>
                  </a:moveTo>
                  <a:lnTo>
                    <a:pt x="507162" y="43896"/>
                  </a:lnTo>
                  <a:lnTo>
                    <a:pt x="498962" y="33488"/>
                  </a:lnTo>
                  <a:lnTo>
                    <a:pt x="485835" y="28020"/>
                  </a:lnTo>
                  <a:lnTo>
                    <a:pt x="479513" y="27520"/>
                  </a:lnTo>
                  <a:lnTo>
                    <a:pt x="465432" y="30268"/>
                  </a:lnTo>
                  <a:lnTo>
                    <a:pt x="469430" y="48844"/>
                  </a:lnTo>
                  <a:lnTo>
                    <a:pt x="473176" y="43154"/>
                  </a:lnTo>
                  <a:lnTo>
                    <a:pt x="485838" y="43154"/>
                  </a:lnTo>
                  <a:lnTo>
                    <a:pt x="488937" y="48971"/>
                  </a:lnTo>
                  <a:lnTo>
                    <a:pt x="488937" y="54521"/>
                  </a:lnTo>
                  <a:lnTo>
                    <a:pt x="469049" y="54521"/>
                  </a:lnTo>
                  <a:lnTo>
                    <a:pt x="468655" y="66802"/>
                  </a:lnTo>
                  <a:lnTo>
                    <a:pt x="509485" y="66802"/>
                  </a:lnTo>
                  <a:lnTo>
                    <a:pt x="509866" y="64096"/>
                  </a:lnTo>
                  <a:lnTo>
                    <a:pt x="509993" y="57886"/>
                  </a:lnTo>
                  <a:close/>
                </a:path>
                <a:path w="838453" h="120942">
                  <a:moveTo>
                    <a:pt x="499275" y="71704"/>
                  </a:moveTo>
                  <a:lnTo>
                    <a:pt x="494880" y="75336"/>
                  </a:lnTo>
                  <a:lnTo>
                    <a:pt x="489978" y="78308"/>
                  </a:lnTo>
                  <a:lnTo>
                    <a:pt x="474992" y="78308"/>
                  </a:lnTo>
                  <a:lnTo>
                    <a:pt x="469430" y="74295"/>
                  </a:lnTo>
                  <a:lnTo>
                    <a:pt x="468655" y="66802"/>
                  </a:lnTo>
                  <a:lnTo>
                    <a:pt x="469049" y="54521"/>
                  </a:lnTo>
                  <a:lnTo>
                    <a:pt x="469430" y="48844"/>
                  </a:lnTo>
                  <a:lnTo>
                    <a:pt x="465432" y="30268"/>
                  </a:lnTo>
                  <a:lnTo>
                    <a:pt x="454505" y="38031"/>
                  </a:lnTo>
                  <a:lnTo>
                    <a:pt x="447793" y="50089"/>
                  </a:lnTo>
                  <a:lnTo>
                    <a:pt x="446163" y="61506"/>
                  </a:lnTo>
                  <a:lnTo>
                    <a:pt x="448793" y="75666"/>
                  </a:lnTo>
                  <a:lnTo>
                    <a:pt x="456323" y="86494"/>
                  </a:lnTo>
                  <a:lnTo>
                    <a:pt x="468214" y="93320"/>
                  </a:lnTo>
                  <a:lnTo>
                    <a:pt x="482612" y="95491"/>
                  </a:lnTo>
                  <a:lnTo>
                    <a:pt x="496618" y="93313"/>
                  </a:lnTo>
                  <a:lnTo>
                    <a:pt x="507053" y="87387"/>
                  </a:lnTo>
                  <a:lnTo>
                    <a:pt x="509219" y="85534"/>
                  </a:lnTo>
                  <a:lnTo>
                    <a:pt x="499275" y="71704"/>
                  </a:lnTo>
                  <a:close/>
                </a:path>
                <a:path w="838453" h="120942">
                  <a:moveTo>
                    <a:pt x="447723" y="7797"/>
                  </a:moveTo>
                  <a:lnTo>
                    <a:pt x="450557" y="1676"/>
                  </a:lnTo>
                  <a:lnTo>
                    <a:pt x="430529" y="1676"/>
                  </a:lnTo>
                  <a:lnTo>
                    <a:pt x="420712" y="30886"/>
                  </a:lnTo>
                  <a:lnTo>
                    <a:pt x="437121" y="30886"/>
                  </a:lnTo>
                  <a:lnTo>
                    <a:pt x="442435" y="19355"/>
                  </a:lnTo>
                  <a:lnTo>
                    <a:pt x="447723" y="7797"/>
                  </a:lnTo>
                  <a:close/>
                </a:path>
                <a:path w="838453" h="120942">
                  <a:moveTo>
                    <a:pt x="389585" y="1676"/>
                  </a:moveTo>
                  <a:lnTo>
                    <a:pt x="389585" y="93802"/>
                  </a:lnTo>
                  <a:lnTo>
                    <a:pt x="411543" y="93802"/>
                  </a:lnTo>
                  <a:lnTo>
                    <a:pt x="411543" y="1676"/>
                  </a:lnTo>
                  <a:lnTo>
                    <a:pt x="389585" y="1676"/>
                  </a:lnTo>
                  <a:close/>
                </a:path>
                <a:path w="838453" h="120942">
                  <a:moveTo>
                    <a:pt x="326783" y="39408"/>
                  </a:moveTo>
                  <a:lnTo>
                    <a:pt x="326783" y="29197"/>
                  </a:lnTo>
                  <a:lnTo>
                    <a:pt x="307530" y="29197"/>
                  </a:lnTo>
                  <a:lnTo>
                    <a:pt x="307530" y="93802"/>
                  </a:lnTo>
                  <a:lnTo>
                    <a:pt x="329488" y="93802"/>
                  </a:lnTo>
                  <a:lnTo>
                    <a:pt x="329488" y="52984"/>
                  </a:lnTo>
                  <a:lnTo>
                    <a:pt x="332473" y="49352"/>
                  </a:lnTo>
                  <a:lnTo>
                    <a:pt x="337642" y="47942"/>
                  </a:lnTo>
                  <a:lnTo>
                    <a:pt x="347840" y="48069"/>
                  </a:lnTo>
                  <a:lnTo>
                    <a:pt x="350164" y="48450"/>
                  </a:lnTo>
                  <a:lnTo>
                    <a:pt x="350164" y="27520"/>
                  </a:lnTo>
                  <a:lnTo>
                    <a:pt x="338670" y="27520"/>
                  </a:lnTo>
                  <a:lnTo>
                    <a:pt x="331177" y="31140"/>
                  </a:lnTo>
                  <a:lnTo>
                    <a:pt x="326783" y="39408"/>
                  </a:lnTo>
                  <a:close/>
                </a:path>
                <a:path w="838453" h="120942">
                  <a:moveTo>
                    <a:pt x="272643" y="29197"/>
                  </a:moveTo>
                  <a:lnTo>
                    <a:pt x="272643" y="93802"/>
                  </a:lnTo>
                  <a:lnTo>
                    <a:pt x="294601" y="93802"/>
                  </a:lnTo>
                  <a:lnTo>
                    <a:pt x="294601" y="29197"/>
                  </a:lnTo>
                  <a:lnTo>
                    <a:pt x="272643" y="29197"/>
                  </a:lnTo>
                  <a:close/>
                </a:path>
                <a:path w="838453" h="120942">
                  <a:moveTo>
                    <a:pt x="242150" y="39408"/>
                  </a:moveTo>
                  <a:lnTo>
                    <a:pt x="242150" y="29197"/>
                  </a:lnTo>
                  <a:lnTo>
                    <a:pt x="222897" y="29197"/>
                  </a:lnTo>
                  <a:lnTo>
                    <a:pt x="222897" y="93802"/>
                  </a:lnTo>
                  <a:lnTo>
                    <a:pt x="244855" y="93802"/>
                  </a:lnTo>
                  <a:lnTo>
                    <a:pt x="244855" y="52984"/>
                  </a:lnTo>
                  <a:lnTo>
                    <a:pt x="247840" y="49352"/>
                  </a:lnTo>
                  <a:lnTo>
                    <a:pt x="253009" y="47942"/>
                  </a:lnTo>
                  <a:lnTo>
                    <a:pt x="263207" y="48069"/>
                  </a:lnTo>
                  <a:lnTo>
                    <a:pt x="265531" y="48450"/>
                  </a:lnTo>
                  <a:lnTo>
                    <a:pt x="265531" y="27520"/>
                  </a:lnTo>
                  <a:lnTo>
                    <a:pt x="254038" y="27520"/>
                  </a:lnTo>
                  <a:lnTo>
                    <a:pt x="246545" y="31140"/>
                  </a:lnTo>
                  <a:lnTo>
                    <a:pt x="242150" y="39408"/>
                  </a:lnTo>
                  <a:close/>
                </a:path>
                <a:path w="838453" h="120942">
                  <a:moveTo>
                    <a:pt x="295516" y="11887"/>
                  </a:moveTo>
                  <a:lnTo>
                    <a:pt x="295516" y="5168"/>
                  </a:lnTo>
                  <a:lnTo>
                    <a:pt x="290347" y="0"/>
                  </a:lnTo>
                  <a:lnTo>
                    <a:pt x="276910" y="0"/>
                  </a:lnTo>
                  <a:lnTo>
                    <a:pt x="271741" y="5168"/>
                  </a:lnTo>
                  <a:lnTo>
                    <a:pt x="271741" y="18605"/>
                  </a:lnTo>
                  <a:lnTo>
                    <a:pt x="276910" y="23774"/>
                  </a:lnTo>
                  <a:lnTo>
                    <a:pt x="290347" y="23774"/>
                  </a:lnTo>
                  <a:lnTo>
                    <a:pt x="295516" y="18605"/>
                  </a:lnTo>
                  <a:lnTo>
                    <a:pt x="295516" y="118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18" name="object 10"/>
            <p:cNvSpPr>
              <a:spLocks/>
            </p:cNvSpPr>
            <p:nvPr userDrawn="1"/>
          </p:nvSpPr>
          <p:spPr bwMode="auto">
            <a:xfrm>
              <a:off x="7977312" y="6274738"/>
              <a:ext cx="0" cy="64604"/>
            </a:xfrm>
            <a:custGeom>
              <a:avLst/>
              <a:gdLst>
                <a:gd name="T0" fmla="*/ 0 h 64604"/>
                <a:gd name="T1" fmla="*/ 64604 h 64604"/>
                <a:gd name="T2" fmla="*/ 0 60000 65536"/>
                <a:gd name="T3" fmla="*/ 0 60000 65536"/>
              </a:gdLst>
              <a:ahLst/>
              <a:cxnLst>
                <a:cxn ang="T2">
                  <a:pos x="0" y="T0"/>
                </a:cxn>
                <a:cxn ang="T3">
                  <a:pos x="0" y="T1"/>
                </a:cxn>
              </a:cxnLst>
              <a:rect l="0" t="0" r="r" b="b"/>
              <a:pathLst>
                <a:path h="64604">
                  <a:moveTo>
                    <a:pt x="0" y="0"/>
                  </a:moveTo>
                  <a:lnTo>
                    <a:pt x="0" y="64604"/>
                  </a:lnTo>
                </a:path>
              </a:pathLst>
            </a:custGeom>
            <a:noFill/>
            <a:ln w="23228">
              <a:solidFill>
                <a:srgbClr val="F27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19" name="object 11"/>
            <p:cNvSpPr>
              <a:spLocks/>
            </p:cNvSpPr>
            <p:nvPr userDrawn="1"/>
          </p:nvSpPr>
          <p:spPr bwMode="auto">
            <a:xfrm>
              <a:off x="7865552" y="6247217"/>
              <a:ext cx="0" cy="92125"/>
            </a:xfrm>
            <a:custGeom>
              <a:avLst/>
              <a:gdLst>
                <a:gd name="T0" fmla="*/ 0 h 92125"/>
                <a:gd name="T1" fmla="*/ 92125 h 92125"/>
                <a:gd name="T2" fmla="*/ 0 60000 65536"/>
                <a:gd name="T3" fmla="*/ 0 60000 65536"/>
              </a:gdLst>
              <a:ahLst/>
              <a:cxnLst>
                <a:cxn ang="T2">
                  <a:pos x="0" y="T0"/>
                </a:cxn>
                <a:cxn ang="T3">
                  <a:pos x="0" y="T1"/>
                </a:cxn>
              </a:cxnLst>
              <a:rect l="0" t="0" r="r" b="b"/>
              <a:pathLst>
                <a:path h="92125">
                  <a:moveTo>
                    <a:pt x="0" y="0"/>
                  </a:moveTo>
                  <a:lnTo>
                    <a:pt x="0" y="92125"/>
                  </a:lnTo>
                </a:path>
              </a:pathLst>
            </a:custGeom>
            <a:noFill/>
            <a:ln w="23228">
              <a:solidFill>
                <a:srgbClr val="F27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20" name="object 12"/>
            <p:cNvSpPr>
              <a:spLocks/>
            </p:cNvSpPr>
            <p:nvPr userDrawn="1"/>
          </p:nvSpPr>
          <p:spPr bwMode="auto">
            <a:xfrm>
              <a:off x="7551316" y="6247217"/>
              <a:ext cx="0" cy="92125"/>
            </a:xfrm>
            <a:custGeom>
              <a:avLst/>
              <a:gdLst>
                <a:gd name="T0" fmla="*/ 0 h 92125"/>
                <a:gd name="T1" fmla="*/ 92125 h 92125"/>
                <a:gd name="T2" fmla="*/ 0 60000 65536"/>
                <a:gd name="T3" fmla="*/ 0 60000 65536"/>
              </a:gdLst>
              <a:ahLst/>
              <a:cxnLst>
                <a:cxn ang="T2">
                  <a:pos x="0" y="T0"/>
                </a:cxn>
                <a:cxn ang="T3">
                  <a:pos x="0" y="T1"/>
                </a:cxn>
              </a:cxnLst>
              <a:rect l="0" t="0" r="r" b="b"/>
              <a:pathLst>
                <a:path h="92125">
                  <a:moveTo>
                    <a:pt x="0" y="0"/>
                  </a:moveTo>
                  <a:lnTo>
                    <a:pt x="0" y="92125"/>
                  </a:lnTo>
                </a:path>
              </a:pathLst>
            </a:custGeom>
            <a:noFill/>
            <a:ln w="23228">
              <a:solidFill>
                <a:srgbClr val="F27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21" name="object 13"/>
            <p:cNvSpPr>
              <a:spLocks/>
            </p:cNvSpPr>
            <p:nvPr userDrawn="1"/>
          </p:nvSpPr>
          <p:spPr bwMode="auto">
            <a:xfrm>
              <a:off x="7434374" y="6274738"/>
              <a:ext cx="0" cy="64604"/>
            </a:xfrm>
            <a:custGeom>
              <a:avLst/>
              <a:gdLst>
                <a:gd name="T0" fmla="*/ 0 h 64604"/>
                <a:gd name="T1" fmla="*/ 64604 h 64604"/>
                <a:gd name="T2" fmla="*/ 0 60000 65536"/>
                <a:gd name="T3" fmla="*/ 0 60000 65536"/>
              </a:gdLst>
              <a:ahLst/>
              <a:cxnLst>
                <a:cxn ang="T2">
                  <a:pos x="0" y="T0"/>
                </a:cxn>
                <a:cxn ang="T3">
                  <a:pos x="0" y="T1"/>
                </a:cxn>
              </a:cxnLst>
              <a:rect l="0" t="0" r="r" b="b"/>
              <a:pathLst>
                <a:path h="64604">
                  <a:moveTo>
                    <a:pt x="0" y="0"/>
                  </a:moveTo>
                  <a:lnTo>
                    <a:pt x="0" y="64604"/>
                  </a:lnTo>
                </a:path>
              </a:pathLst>
            </a:custGeom>
            <a:noFill/>
            <a:ln w="23228">
              <a:solidFill>
                <a:srgbClr val="F274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3BC059FB-3CFF-4989-9BB5-F1933C51A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773" y="335553"/>
            <a:ext cx="11284688" cy="1077322"/>
          </a:xfr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7297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21"/>
          <p:cNvGrpSpPr>
            <a:grpSpLocks/>
          </p:cNvGrpSpPr>
          <p:nvPr/>
        </p:nvGrpSpPr>
        <p:grpSpPr bwMode="auto">
          <a:xfrm>
            <a:off x="497418" y="368301"/>
            <a:ext cx="893233" cy="671513"/>
            <a:chOff x="344914" y="2358579"/>
            <a:chExt cx="668888" cy="671819"/>
          </a:xfrm>
        </p:grpSpPr>
        <p:sp>
          <p:nvSpPr>
            <p:cNvPr id="6" name="object 12"/>
            <p:cNvSpPr>
              <a:spLocks/>
            </p:cNvSpPr>
            <p:nvPr userDrawn="1"/>
          </p:nvSpPr>
          <p:spPr bwMode="auto">
            <a:xfrm>
              <a:off x="344914" y="2364207"/>
              <a:ext cx="666178" cy="666191"/>
            </a:xfrm>
            <a:custGeom>
              <a:avLst/>
              <a:gdLst>
                <a:gd name="T0" fmla="*/ 666178 w 666178"/>
                <a:gd name="T1" fmla="*/ 240563 h 666191"/>
                <a:gd name="T2" fmla="*/ 666178 w 666178"/>
                <a:gd name="T3" fmla="*/ 666191 h 666191"/>
                <a:gd name="T4" fmla="*/ 0 w 666178"/>
                <a:gd name="T5" fmla="*/ 666191 h 666191"/>
                <a:gd name="T6" fmla="*/ 0 w 666178"/>
                <a:gd name="T7" fmla="*/ 0 h 666191"/>
                <a:gd name="T8" fmla="*/ 462622 w 666178"/>
                <a:gd name="T9" fmla="*/ 0 h 6661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6178" h="666191">
                  <a:moveTo>
                    <a:pt x="666178" y="240563"/>
                  </a:moveTo>
                  <a:lnTo>
                    <a:pt x="666178" y="666191"/>
                  </a:lnTo>
                  <a:lnTo>
                    <a:pt x="0" y="666191"/>
                  </a:lnTo>
                  <a:lnTo>
                    <a:pt x="0" y="0"/>
                  </a:lnTo>
                  <a:lnTo>
                    <a:pt x="462622" y="0"/>
                  </a:lnTo>
                </a:path>
              </a:pathLst>
            </a:cu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7" name="object 13"/>
            <p:cNvSpPr>
              <a:spLocks/>
            </p:cNvSpPr>
            <p:nvPr userDrawn="1"/>
          </p:nvSpPr>
          <p:spPr bwMode="auto">
            <a:xfrm>
              <a:off x="533438" y="2358579"/>
              <a:ext cx="480364" cy="460578"/>
            </a:xfrm>
            <a:custGeom>
              <a:avLst/>
              <a:gdLst>
                <a:gd name="T0" fmla="*/ 0 w 480364"/>
                <a:gd name="T1" fmla="*/ 259194 h 460578"/>
                <a:gd name="T2" fmla="*/ 136423 w 480364"/>
                <a:gd name="T3" fmla="*/ 460578 h 460578"/>
                <a:gd name="T4" fmla="*/ 480364 w 480364"/>
                <a:gd name="T5" fmla="*/ 0 h 46057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0364" h="460578">
                  <a:moveTo>
                    <a:pt x="0" y="259194"/>
                  </a:moveTo>
                  <a:lnTo>
                    <a:pt x="136423" y="460578"/>
                  </a:lnTo>
                  <a:lnTo>
                    <a:pt x="480364" y="0"/>
                  </a:lnTo>
                </a:path>
              </a:pathLst>
            </a:custGeom>
            <a:noFill/>
            <a:ln w="25399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95C198E-05F6-4184-B51D-2FC6EDEB0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246781-5A42-4ABE-BE6A-4D4BBE8F1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3189" y="1335366"/>
            <a:ext cx="4067992" cy="4830484"/>
          </a:xfrm>
        </p:spPr>
        <p:txBody>
          <a:bodyPr spcCol="180000"/>
          <a:lstStyle>
            <a:lvl1pPr marL="361950" indent="-361950">
              <a:spcAft>
                <a:spcPts val="1000"/>
              </a:spcAft>
              <a:buClr>
                <a:schemeClr val="accent1"/>
              </a:buClr>
              <a:buFont typeface="+mj-lt"/>
              <a:buAutoNum type="arabicPeriod"/>
              <a:defRPr sz="1850" b="0"/>
            </a:lvl1pPr>
            <a:lvl2pPr marL="628650" indent="-266700">
              <a:spcAft>
                <a:spcPts val="1000"/>
              </a:spcAft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2pPr>
            <a:lvl3pPr marL="446088" indent="-446088">
              <a:spcAft>
                <a:spcPts val="1000"/>
              </a:spcAft>
              <a:buFont typeface="+mj-lt"/>
              <a:buAutoNum type="arabicPeriod"/>
              <a:defRPr/>
            </a:lvl3pPr>
            <a:lvl4pPr marL="446088" indent="-446088">
              <a:spcAft>
                <a:spcPts val="1000"/>
              </a:spcAft>
              <a:buFont typeface="+mj-lt"/>
              <a:buAutoNum type="arabicPeriod"/>
              <a:defRPr/>
            </a:lvl4pPr>
            <a:lvl5pPr marL="446088" indent="-446088">
              <a:spcAft>
                <a:spcPts val="1000"/>
              </a:spcAft>
              <a:buFont typeface="+mj-lt"/>
              <a:buAutoNum type="arabicPeriod"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27F183F9-54BC-43B6-8CF1-C17E05369D9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6241" y="1335366"/>
            <a:ext cx="4067992" cy="4830484"/>
          </a:xfrm>
        </p:spPr>
        <p:txBody>
          <a:bodyPr spcCol="180000"/>
          <a:lstStyle>
            <a:lvl1pPr marL="446088" indent="-446088">
              <a:spcAft>
                <a:spcPts val="1000"/>
              </a:spcAft>
              <a:buClr>
                <a:schemeClr val="accent1"/>
              </a:buClr>
              <a:buFont typeface="+mj-lt"/>
              <a:buAutoNum type="arabicPeriod"/>
              <a:defRPr lang="fr-FR" sz="185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50" indent="-342900">
              <a:spcAft>
                <a:spcPts val="1000"/>
              </a:spcAft>
              <a:buClr>
                <a:schemeClr val="accent1"/>
              </a:buClr>
              <a:buFont typeface="+mj-lt"/>
              <a:buAutoNum type="arabicPeriod"/>
              <a:defRPr lang="fr-FR" sz="16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6088" indent="-446088">
              <a:spcAft>
                <a:spcPts val="1000"/>
              </a:spcAft>
              <a:buFont typeface="+mj-lt"/>
              <a:buAutoNum type="arabicPeriod"/>
              <a:defRPr/>
            </a:lvl3pPr>
            <a:lvl4pPr marL="446088" indent="-446088">
              <a:spcAft>
                <a:spcPts val="1000"/>
              </a:spcAft>
              <a:buFont typeface="+mj-lt"/>
              <a:buAutoNum type="arabicPeriod"/>
              <a:defRPr/>
            </a:lvl4pPr>
            <a:lvl5pPr marL="446088" indent="-446088">
              <a:spcAft>
                <a:spcPts val="1000"/>
              </a:spcAft>
              <a:buFont typeface="+mj-lt"/>
              <a:buAutoNum type="arabicPeriod"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255EE-6E1C-4BA6-A567-5722030461BC}" type="datetime1">
              <a:rPr lang="fr-FR" smtClean="0"/>
              <a:t>24/05/2023</a:t>
            </a:fld>
            <a:endParaRPr lang="fr-FR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3DD82F25-DD09-4ABC-9C2E-FBA99CEDF9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0797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de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C198E-05F6-4184-B51D-2FC6EDEB0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246781-5A42-4ABE-BE6A-4D4BBE8F1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3189" y="1346479"/>
            <a:ext cx="9312000" cy="4830484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FED19E8-888C-47DE-A09B-9C7ACA2868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308" y="265524"/>
            <a:ext cx="1680000" cy="954768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8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070100" y="6407151"/>
            <a:ext cx="1390651" cy="360363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F7FE9163-CEA8-45E2-98EA-0A457B927D4C}" type="datetime1">
              <a:rPr lang="fr-FR" smtClean="0"/>
              <a:t>24/05/2023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DD82F25-DD09-4ABC-9C2E-FBA99CEDF9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367618" y="6407151"/>
            <a:ext cx="5710767" cy="36036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9078384" y="6407151"/>
            <a:ext cx="27432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311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de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C198E-05F6-4184-B51D-2FC6EDEB0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189" y="435463"/>
            <a:ext cx="9312000" cy="70454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246781-5A42-4ABE-BE6A-4D4BBE8F1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3189" y="1346479"/>
            <a:ext cx="4512000" cy="4830484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0C269E9-56E6-414B-9907-2A0D18CCBEF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083189" y="1346479"/>
            <a:ext cx="4512000" cy="4830484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3" name="Espace réservé du texte 8">
            <a:extLst>
              <a:ext uri="{FF2B5EF4-FFF2-40B4-BE49-F238E27FC236}">
                <a16:creationId xmlns:a16="http://schemas.microsoft.com/office/drawing/2014/main" id="{1184ECF3-23F4-431A-AACD-0F2D95FF93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309" y="265524"/>
            <a:ext cx="1680000" cy="954768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8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070100" y="6407151"/>
            <a:ext cx="1390651" cy="360363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861F1746-E53F-4A61-9D07-452EBF520335}" type="datetime1">
              <a:rPr lang="fr-FR" smtClean="0"/>
              <a:t>24/05/2023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3DD82F25-DD09-4ABC-9C2E-FBA99CEDF9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367618" y="6407151"/>
            <a:ext cx="5710767" cy="36036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 dirty="0"/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9078384" y="6407151"/>
            <a:ext cx="27432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89520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de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C198E-05F6-4184-B51D-2FC6EDEB0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189" y="435463"/>
            <a:ext cx="9312000" cy="70454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246781-5A42-4ABE-BE6A-4D4BBE8F1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3189" y="1346479"/>
            <a:ext cx="4512000" cy="2340000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0C269E9-56E6-414B-9907-2A0D18CCBEF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083189" y="1346479"/>
            <a:ext cx="4512000" cy="4830484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C3D0059-EBBD-415B-B2A3-1D75A266899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283189" y="3836963"/>
            <a:ext cx="4512000" cy="2340000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3" name="Espace réservé du texte 8">
            <a:extLst>
              <a:ext uri="{FF2B5EF4-FFF2-40B4-BE49-F238E27FC236}">
                <a16:creationId xmlns:a16="http://schemas.microsoft.com/office/drawing/2014/main" id="{01B57EA6-35CA-4FE0-B6F7-02906688DE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309" y="265524"/>
            <a:ext cx="1680000" cy="954768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8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2070100" y="6407151"/>
            <a:ext cx="1390651" cy="360363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CBC5F1C2-96B7-43DE-834D-5B39F5E8D484}" type="datetime1">
              <a:rPr lang="fr-FR" smtClean="0"/>
              <a:t>24/05/2023</a:t>
            </a:fld>
            <a:endParaRPr lang="fr-FR" dirty="0"/>
          </a:p>
        </p:txBody>
      </p:sp>
      <p:sp>
        <p:nvSpPr>
          <p:cNvPr id="17" name="Espace réservé du pied de page 4">
            <a:extLst>
              <a:ext uri="{FF2B5EF4-FFF2-40B4-BE49-F238E27FC236}">
                <a16:creationId xmlns:a16="http://schemas.microsoft.com/office/drawing/2014/main" id="{3DD82F25-DD09-4ABC-9C2E-FBA99CEDF9C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367618" y="6407151"/>
            <a:ext cx="5710767" cy="36036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 dirty="0"/>
          </a:p>
        </p:txBody>
      </p:sp>
      <p:sp>
        <p:nvSpPr>
          <p:cNvPr id="18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9078384" y="6407151"/>
            <a:ext cx="27432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1793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del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C198E-05F6-4184-B51D-2FC6EDEB0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189" y="435463"/>
            <a:ext cx="9312000" cy="70454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246781-5A42-4ABE-BE6A-4D4BBE8F1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3189" y="1346479"/>
            <a:ext cx="4512000" cy="2340000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0C269E9-56E6-414B-9907-2A0D18CCBEF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283189" y="1346479"/>
            <a:ext cx="4512000" cy="4830484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C3D0059-EBBD-415B-B2A3-1D75A266899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083189" y="3836963"/>
            <a:ext cx="4512000" cy="2340000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2" name="Espace réservé du texte 8">
            <a:extLst>
              <a:ext uri="{FF2B5EF4-FFF2-40B4-BE49-F238E27FC236}">
                <a16:creationId xmlns:a16="http://schemas.microsoft.com/office/drawing/2014/main" id="{F6E711C2-A5CE-453B-96D0-6C9BB1A06C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309" y="265524"/>
            <a:ext cx="1680000" cy="954768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8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2070100" y="6407151"/>
            <a:ext cx="1390651" cy="360363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19CEAAE6-4B4F-4E9A-ABDC-E15A9B1CEFB5}" type="datetime1">
              <a:rPr lang="fr-FR" smtClean="0"/>
              <a:t>24/05/2023</a:t>
            </a:fld>
            <a:endParaRPr lang="fr-FR" dirty="0"/>
          </a:p>
        </p:txBody>
      </p:sp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3DD82F25-DD09-4ABC-9C2E-FBA99CEDF9C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367618" y="6407151"/>
            <a:ext cx="5710767" cy="36036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 dirty="0"/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9078384" y="6407151"/>
            <a:ext cx="27432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6621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del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C198E-05F6-4184-B51D-2FC6EDEB0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246781-5A42-4ABE-BE6A-4D4BBE8F1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3189" y="1346479"/>
            <a:ext cx="9312000" cy="4830484"/>
          </a:xfrm>
        </p:spPr>
        <p:txBody>
          <a:bodyPr numCol="2"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5F835E48-AE4D-4B83-BCC1-CF536863F6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309" y="265524"/>
            <a:ext cx="1680000" cy="954768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8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070100" y="6407151"/>
            <a:ext cx="1390651" cy="360363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BAE8A726-44A6-4B6A-ADCD-B587C99DEDBF}" type="datetime1">
              <a:rPr lang="fr-FR" smtClean="0"/>
              <a:t>24/05/2023</a:t>
            </a:fld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3DD82F25-DD09-4ABC-9C2E-FBA99CEDF9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367618" y="6407151"/>
            <a:ext cx="5710767" cy="36036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9078384" y="6407151"/>
            <a:ext cx="27432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267952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odel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C198E-05F6-4184-B51D-2FC6EDEB0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246781-5A42-4ABE-BE6A-4D4BBE8F1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3189" y="1346479"/>
            <a:ext cx="9312000" cy="1077744"/>
          </a:xfrm>
        </p:spPr>
        <p:txBody>
          <a:bodyPr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9F0730F3-C289-4196-A0A5-F28ED8FA34A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283189" y="2456122"/>
            <a:ext cx="9312000" cy="3709729"/>
          </a:xfrm>
        </p:spPr>
        <p:txBody>
          <a:bodyPr numCol="2" spcCol="18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u texte 8">
            <a:extLst>
              <a:ext uri="{FF2B5EF4-FFF2-40B4-BE49-F238E27FC236}">
                <a16:creationId xmlns:a16="http://schemas.microsoft.com/office/drawing/2014/main" id="{0187520E-7520-45CF-8268-D27A5ACC38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309" y="265524"/>
            <a:ext cx="1680000" cy="954768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8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070100" y="6407151"/>
            <a:ext cx="1390651" cy="360363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39E7F164-7A5D-49A2-B918-779208A809C2}" type="datetime1">
              <a:rPr lang="fr-FR" smtClean="0"/>
              <a:t>24/05/2023</a:t>
            </a:fld>
            <a:endParaRPr lang="fr-FR" dirty="0"/>
          </a:p>
        </p:txBody>
      </p:sp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3DD82F25-DD09-4ABC-9C2E-FBA99CEDF9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367618" y="6407151"/>
            <a:ext cx="5710767" cy="36036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 dirty="0"/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9078384" y="6407151"/>
            <a:ext cx="27432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4870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2038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C198E-05F6-4184-B51D-2FC6EDEB0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189" y="435463"/>
            <a:ext cx="9312000" cy="70454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42BDE1BD-2B9D-4B3C-92DC-54E23114DAF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8309" y="265524"/>
            <a:ext cx="1680000" cy="954768"/>
          </a:xfrm>
        </p:spPr>
        <p:txBody>
          <a:bodyPr lIns="0" tIns="0" rIns="0" bIns="0" anchor="ctr"/>
          <a:lstStyle>
            <a:lvl1pPr marL="0" indent="0" algn="l">
              <a:buFont typeface="Arial" panose="020B0604020202020204" pitchFamily="34" charset="0"/>
              <a:buNone/>
              <a:defRPr sz="8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070100" y="6407151"/>
            <a:ext cx="1390651" cy="360363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C6A6A108-D6EA-47AE-A75A-A3FCBFAC096A}" type="datetime1">
              <a:rPr lang="fr-FR" smtClean="0"/>
              <a:t>24/05/2023</a:t>
            </a:fld>
            <a:endParaRPr lang="fr-FR" dirty="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3DD82F25-DD09-4ABC-9C2E-FBA99CEDF9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367618" y="6407151"/>
            <a:ext cx="5710767" cy="36036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9078384" y="6407151"/>
            <a:ext cx="27432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63917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070100" y="6407151"/>
            <a:ext cx="1390651" cy="360363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C1B589F7-9613-4153-9FEA-3A98F8F218B7}" type="datetime1">
              <a:rPr lang="fr-FR" smtClean="0"/>
              <a:t>24/05/2023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3DD82F25-DD09-4ABC-9C2E-FBA99CEDF9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367618" y="6407151"/>
            <a:ext cx="5710767" cy="36036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9078384" y="6407151"/>
            <a:ext cx="27432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2202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31"/>
          <p:cNvSpPr>
            <a:spLocks noGrp="1"/>
          </p:cNvSpPr>
          <p:nvPr>
            <p:ph type="title"/>
          </p:nvPr>
        </p:nvSpPr>
        <p:spPr>
          <a:xfrm>
            <a:off x="188239" y="181383"/>
            <a:ext cx="10972076" cy="552786"/>
          </a:xfrm>
          <a:prstGeom prst="rect">
            <a:avLst/>
          </a:prstGeom>
        </p:spPr>
        <p:txBody>
          <a:bodyPr vert="horz"/>
          <a:lstStyle>
            <a:lvl1pPr>
              <a:defRPr sz="2565" b="1">
                <a:solidFill>
                  <a:srgbClr val="660066"/>
                </a:solidFill>
                <a:latin typeface="+mn-lt"/>
                <a:cs typeface="Arial Black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4" name="Espace réservé du contenu 43"/>
          <p:cNvSpPr>
            <a:spLocks noGrp="1"/>
          </p:cNvSpPr>
          <p:nvPr>
            <p:ph sz="quarter" idx="10"/>
          </p:nvPr>
        </p:nvSpPr>
        <p:spPr>
          <a:xfrm>
            <a:off x="188238" y="1321504"/>
            <a:ext cx="10972076" cy="4458186"/>
          </a:xfrm>
          <a:prstGeom prst="rect">
            <a:avLst/>
          </a:prstGeom>
        </p:spPr>
        <p:txBody>
          <a:bodyPr vert="horz"/>
          <a:lstStyle>
            <a:lvl1pPr marL="0" marR="0" indent="0" algn="l" defTabSz="3909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fr-FR" sz="1710" smtClean="0">
                <a:solidFill>
                  <a:srgbClr val="660066"/>
                </a:solidFill>
                <a:effectLst/>
                <a:latin typeface="+mn-lt"/>
              </a:defRPr>
            </a:lvl1pPr>
            <a:lvl2pPr marL="390952" indent="0">
              <a:buNone/>
              <a:defRPr sz="1368">
                <a:latin typeface="Arial Unicode MS"/>
                <a:cs typeface="Arial Unicode MS"/>
              </a:defRPr>
            </a:lvl2pPr>
            <a:lvl3pPr marL="781903" indent="0">
              <a:buNone/>
              <a:defRPr sz="1368">
                <a:latin typeface="Arial Unicode MS"/>
                <a:cs typeface="Arial Unicode MS"/>
              </a:defRPr>
            </a:lvl3pPr>
            <a:lvl4pPr marL="1172855" indent="0">
              <a:buNone/>
              <a:defRPr sz="1368">
                <a:latin typeface="Arial Unicode MS"/>
                <a:cs typeface="Arial Unicode MS"/>
              </a:defRPr>
            </a:lvl4pPr>
            <a:lvl5pPr marL="1563807" indent="0">
              <a:buNone/>
              <a:defRPr sz="1368">
                <a:latin typeface="Arial Unicode MS"/>
                <a:cs typeface="Arial Unicode MS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0719EC-CBC7-46CE-AB16-56C8E388097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473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669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826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89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411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40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181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645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CCC3-2A85-4DFB-B79A-BC459A8C4041}" type="datetimeFigureOut">
              <a:rPr lang="fr-FR" smtClean="0"/>
              <a:t>24/05/2023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EBC0-7F87-40DC-8F94-28514C1FCB9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780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83884" y="434975"/>
            <a:ext cx="9311216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Titre de la partie</a:t>
            </a:r>
            <a:br>
              <a:rPr lang="fr-FR" altLang="fr-FR" smtClean="0"/>
            </a:br>
            <a:r>
              <a:rPr lang="fr-FR" altLang="fr-FR" smtClean="0"/>
              <a:t>sur 2 lignes</a:t>
            </a:r>
          </a:p>
        </p:txBody>
      </p:sp>
      <p:sp>
        <p:nvSpPr>
          <p:cNvPr id="819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2283884" y="1825625"/>
            <a:ext cx="9311216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D138BB-6B04-4098-B3AF-5FA33B069D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70100" y="6407151"/>
            <a:ext cx="1390651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39853E4-2E12-4E52-B491-327022F1B125}" type="datetime1">
              <a:rPr lang="fr-FR" smtClean="0"/>
              <a:t>24/05/2023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AA609A-D00B-4874-90DA-BA90667C1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67618" y="6407151"/>
            <a:ext cx="5454649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CF6CDA-08E9-48AC-8993-CA2275E74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78384" y="6407151"/>
            <a:ext cx="274320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AB6DD46-FFBC-4E71-AEDF-C66D285696F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4D2F420D-5608-4111-BB6A-EFDEAC07E543}"/>
              </a:ext>
            </a:extLst>
          </p:cNvPr>
          <p:cNvCxnSpPr/>
          <p:nvPr/>
        </p:nvCxnSpPr>
        <p:spPr>
          <a:xfrm>
            <a:off x="444500" y="6310313"/>
            <a:ext cx="11279717" cy="0"/>
          </a:xfrm>
          <a:prstGeom prst="line">
            <a:avLst/>
          </a:prstGeom>
          <a:ln w="22225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4AF684F4-869D-4CB5-A576-A2A5095AA19E}"/>
              </a:ext>
            </a:extLst>
          </p:cNvPr>
          <p:cNvCxnSpPr>
            <a:cxnSpLocks/>
          </p:cNvCxnSpPr>
          <p:nvPr/>
        </p:nvCxnSpPr>
        <p:spPr>
          <a:xfrm>
            <a:off x="3409951" y="6538914"/>
            <a:ext cx="0" cy="79375"/>
          </a:xfrm>
          <a:prstGeom prst="line">
            <a:avLst/>
          </a:prstGeom>
          <a:ln w="127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01" name="Groupe 9"/>
          <p:cNvGrpSpPr>
            <a:grpSpLocks/>
          </p:cNvGrpSpPr>
          <p:nvPr/>
        </p:nvGrpSpPr>
        <p:grpSpPr bwMode="auto">
          <a:xfrm>
            <a:off x="482600" y="6496051"/>
            <a:ext cx="1032933" cy="168275"/>
            <a:chOff x="-285750" y="5594350"/>
            <a:chExt cx="3076265" cy="671803"/>
          </a:xfrm>
        </p:grpSpPr>
        <p:sp>
          <p:nvSpPr>
            <p:cNvPr id="8202" name="Forme libre : forme 10"/>
            <p:cNvSpPr>
              <a:spLocks/>
            </p:cNvSpPr>
            <p:nvPr/>
          </p:nvSpPr>
          <p:spPr bwMode="auto">
            <a:xfrm>
              <a:off x="1326479" y="5751156"/>
              <a:ext cx="290305" cy="365237"/>
            </a:xfrm>
            <a:custGeom>
              <a:avLst/>
              <a:gdLst>
                <a:gd name="T0" fmla="*/ 166275 w 290305"/>
                <a:gd name="T1" fmla="*/ 0 h 365237"/>
                <a:gd name="T2" fmla="*/ 221717 w 290305"/>
                <a:gd name="T3" fmla="*/ 10715 h 365237"/>
                <a:gd name="T4" fmla="*/ 262179 w 290305"/>
                <a:gd name="T5" fmla="*/ 41307 h 365237"/>
                <a:gd name="T6" fmla="*/ 285443 w 290305"/>
                <a:gd name="T7" fmla="*/ 89410 h 365237"/>
                <a:gd name="T8" fmla="*/ 290305 w 290305"/>
                <a:gd name="T9" fmla="*/ 131577 h 365237"/>
                <a:gd name="T10" fmla="*/ 290305 w 290305"/>
                <a:gd name="T11" fmla="*/ 150937 h 365237"/>
                <a:gd name="T12" fmla="*/ 287511 w 290305"/>
                <a:gd name="T13" fmla="*/ 170539 h 365237"/>
                <a:gd name="T14" fmla="*/ 284722 w 290305"/>
                <a:gd name="T15" fmla="*/ 187151 h 365237"/>
                <a:gd name="T16" fmla="*/ 283251 w 290305"/>
                <a:gd name="T17" fmla="*/ 195922 h 365237"/>
                <a:gd name="T18" fmla="*/ 213123 w 290305"/>
                <a:gd name="T19" fmla="*/ 131577 h 365237"/>
                <a:gd name="T20" fmla="*/ 213123 w 290305"/>
                <a:gd name="T21" fmla="*/ 113789 h 365237"/>
                <a:gd name="T22" fmla="*/ 208273 w 290305"/>
                <a:gd name="T23" fmla="*/ 72478 h 365237"/>
                <a:gd name="T24" fmla="*/ 163528 w 290305"/>
                <a:gd name="T25" fmla="*/ 72478 h 365237"/>
                <a:gd name="T26" fmla="*/ 115765 w 290305"/>
                <a:gd name="T27" fmla="*/ 88769 h 365237"/>
                <a:gd name="T28" fmla="*/ 85505 w 290305"/>
                <a:gd name="T29" fmla="*/ 132141 h 365237"/>
                <a:gd name="T30" fmla="*/ 82132 w 290305"/>
                <a:gd name="T31" fmla="*/ 143926 h 365237"/>
                <a:gd name="T32" fmla="*/ 82132 w 290305"/>
                <a:gd name="T33" fmla="*/ 143926 h 365237"/>
                <a:gd name="T34" fmla="*/ 213123 w 290305"/>
                <a:gd name="T35" fmla="*/ 133585 h 365237"/>
                <a:gd name="T36" fmla="*/ 213123 w 290305"/>
                <a:gd name="T37" fmla="*/ 131578 h 365237"/>
                <a:gd name="T38" fmla="*/ 283247 w 290305"/>
                <a:gd name="T39" fmla="*/ 195922 h 365237"/>
                <a:gd name="T40" fmla="*/ 78555 w 290305"/>
                <a:gd name="T41" fmla="*/ 206653 h 365237"/>
                <a:gd name="T42" fmla="*/ 96637 w 290305"/>
                <a:gd name="T43" fmla="*/ 260779 h 365237"/>
                <a:gd name="T44" fmla="*/ 137701 w 290305"/>
                <a:gd name="T45" fmla="*/ 288658 h 365237"/>
                <a:gd name="T46" fmla="*/ 165588 w 290305"/>
                <a:gd name="T47" fmla="*/ 292119 h 365237"/>
                <a:gd name="T48" fmla="*/ 193421 w 290305"/>
                <a:gd name="T49" fmla="*/ 292119 h 365237"/>
                <a:gd name="T50" fmla="*/ 225521 w 290305"/>
                <a:gd name="T51" fmla="*/ 278054 h 365237"/>
                <a:gd name="T52" fmla="*/ 244977 w 290305"/>
                <a:gd name="T53" fmla="*/ 264186 h 365237"/>
                <a:gd name="T54" fmla="*/ 255021 w 290305"/>
                <a:gd name="T55" fmla="*/ 256982 h 365237"/>
                <a:gd name="T56" fmla="*/ 282661 w 290305"/>
                <a:gd name="T57" fmla="*/ 326129 h 365237"/>
                <a:gd name="T58" fmla="*/ 240366 w 290305"/>
                <a:gd name="T59" fmla="*/ 349899 h 365237"/>
                <a:gd name="T60" fmla="*/ 191202 w 290305"/>
                <a:gd name="T61" fmla="*/ 363262 h 365237"/>
                <a:gd name="T62" fmla="*/ 164901 w 290305"/>
                <a:gd name="T63" fmla="*/ 365237 h 365237"/>
                <a:gd name="T64" fmla="*/ 106820 w 290305"/>
                <a:gd name="T65" fmla="*/ 357257 h 365237"/>
                <a:gd name="T66" fmla="*/ 60265 w 290305"/>
                <a:gd name="T67" fmla="*/ 334047 h 365237"/>
                <a:gd name="T68" fmla="*/ 26274 w 290305"/>
                <a:gd name="T69" fmla="*/ 296703 h 365237"/>
                <a:gd name="T70" fmla="*/ 5877 w 290305"/>
                <a:gd name="T71" fmla="*/ 246308 h 365237"/>
                <a:gd name="T72" fmla="*/ 0 w 290305"/>
                <a:gd name="T73" fmla="*/ 192148 h 365237"/>
                <a:gd name="T74" fmla="*/ 7629 w 290305"/>
                <a:gd name="T75" fmla="*/ 132180 h 365237"/>
                <a:gd name="T76" fmla="*/ 29141 w 290305"/>
                <a:gd name="T77" fmla="*/ 80616 h 365237"/>
                <a:gd name="T78" fmla="*/ 62461 w 290305"/>
                <a:gd name="T79" fmla="*/ 39852 h 365237"/>
                <a:gd name="T80" fmla="*/ 105504 w 290305"/>
                <a:gd name="T81" fmla="*/ 12282 h 365237"/>
                <a:gd name="T82" fmla="*/ 156208 w 290305"/>
                <a:gd name="T83" fmla="*/ 312 h 36523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90305" h="365237">
                  <a:moveTo>
                    <a:pt x="166275" y="0"/>
                  </a:moveTo>
                  <a:lnTo>
                    <a:pt x="221717" y="10715"/>
                  </a:lnTo>
                  <a:lnTo>
                    <a:pt x="262179" y="41307"/>
                  </a:lnTo>
                  <a:lnTo>
                    <a:pt x="285443" y="89410"/>
                  </a:lnTo>
                  <a:lnTo>
                    <a:pt x="290305" y="131577"/>
                  </a:lnTo>
                  <a:lnTo>
                    <a:pt x="290305" y="150937"/>
                  </a:lnTo>
                  <a:lnTo>
                    <a:pt x="287511" y="170539"/>
                  </a:lnTo>
                  <a:lnTo>
                    <a:pt x="284722" y="187151"/>
                  </a:lnTo>
                  <a:lnTo>
                    <a:pt x="283251" y="195922"/>
                  </a:lnTo>
                  <a:lnTo>
                    <a:pt x="213123" y="131577"/>
                  </a:lnTo>
                  <a:lnTo>
                    <a:pt x="213123" y="113789"/>
                  </a:lnTo>
                  <a:lnTo>
                    <a:pt x="208273" y="72478"/>
                  </a:lnTo>
                  <a:lnTo>
                    <a:pt x="163528" y="72478"/>
                  </a:lnTo>
                  <a:lnTo>
                    <a:pt x="115765" y="88769"/>
                  </a:lnTo>
                  <a:lnTo>
                    <a:pt x="85505" y="132141"/>
                  </a:lnTo>
                  <a:lnTo>
                    <a:pt x="82132" y="143926"/>
                  </a:lnTo>
                  <a:lnTo>
                    <a:pt x="213123" y="133585"/>
                  </a:lnTo>
                  <a:lnTo>
                    <a:pt x="213123" y="131578"/>
                  </a:lnTo>
                  <a:lnTo>
                    <a:pt x="283247" y="195922"/>
                  </a:lnTo>
                  <a:lnTo>
                    <a:pt x="78555" y="206653"/>
                  </a:lnTo>
                  <a:lnTo>
                    <a:pt x="96637" y="260779"/>
                  </a:lnTo>
                  <a:lnTo>
                    <a:pt x="137701" y="288658"/>
                  </a:lnTo>
                  <a:lnTo>
                    <a:pt x="165588" y="292119"/>
                  </a:lnTo>
                  <a:lnTo>
                    <a:pt x="193421" y="292119"/>
                  </a:lnTo>
                  <a:lnTo>
                    <a:pt x="225521" y="278054"/>
                  </a:lnTo>
                  <a:lnTo>
                    <a:pt x="244977" y="264186"/>
                  </a:lnTo>
                  <a:lnTo>
                    <a:pt x="255021" y="256982"/>
                  </a:lnTo>
                  <a:lnTo>
                    <a:pt x="282661" y="326129"/>
                  </a:lnTo>
                  <a:lnTo>
                    <a:pt x="240366" y="349899"/>
                  </a:lnTo>
                  <a:lnTo>
                    <a:pt x="191202" y="363262"/>
                  </a:lnTo>
                  <a:lnTo>
                    <a:pt x="164901" y="365237"/>
                  </a:lnTo>
                  <a:lnTo>
                    <a:pt x="106820" y="357257"/>
                  </a:lnTo>
                  <a:lnTo>
                    <a:pt x="60265" y="334047"/>
                  </a:lnTo>
                  <a:lnTo>
                    <a:pt x="26274" y="296703"/>
                  </a:lnTo>
                  <a:lnTo>
                    <a:pt x="5877" y="246308"/>
                  </a:lnTo>
                  <a:lnTo>
                    <a:pt x="0" y="192148"/>
                  </a:lnTo>
                  <a:lnTo>
                    <a:pt x="7629" y="132180"/>
                  </a:lnTo>
                  <a:lnTo>
                    <a:pt x="29141" y="80616"/>
                  </a:lnTo>
                  <a:lnTo>
                    <a:pt x="62461" y="39852"/>
                  </a:lnTo>
                  <a:lnTo>
                    <a:pt x="105504" y="12282"/>
                  </a:lnTo>
                  <a:lnTo>
                    <a:pt x="156208" y="312"/>
                  </a:lnTo>
                  <a:lnTo>
                    <a:pt x="166275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8203" name="object 14"/>
            <p:cNvSpPr>
              <a:spLocks/>
            </p:cNvSpPr>
            <p:nvPr/>
          </p:nvSpPr>
          <p:spPr bwMode="auto">
            <a:xfrm>
              <a:off x="1659423" y="5595268"/>
              <a:ext cx="242087" cy="514310"/>
            </a:xfrm>
            <a:custGeom>
              <a:avLst/>
              <a:gdLst>
                <a:gd name="T0" fmla="*/ 962297 w 62737"/>
                <a:gd name="T1" fmla="*/ 947541 h 133286"/>
                <a:gd name="T2" fmla="*/ 729641 w 62737"/>
                <a:gd name="T3" fmla="*/ 1612340 h 133286"/>
                <a:gd name="T4" fmla="*/ 659613 w 62737"/>
                <a:gd name="T5" fmla="*/ 2422435 h 133286"/>
                <a:gd name="T6" fmla="*/ 0 w 62737"/>
                <a:gd name="T7" fmla="*/ 2422435 h 133286"/>
                <a:gd name="T8" fmla="*/ 0 w 62737"/>
                <a:gd name="T9" fmla="*/ 3470973 h 133286"/>
                <a:gd name="T10" fmla="*/ 658914 w 62737"/>
                <a:gd name="T11" fmla="*/ 3470973 h 133286"/>
                <a:gd name="T12" fmla="*/ 658914 w 62737"/>
                <a:gd name="T13" fmla="*/ 7657831 h 133286"/>
                <a:gd name="T14" fmla="*/ 1797943 w 62737"/>
                <a:gd name="T15" fmla="*/ 7657831 h 133286"/>
                <a:gd name="T16" fmla="*/ 1797943 w 62737"/>
                <a:gd name="T17" fmla="*/ 3470973 h 133286"/>
                <a:gd name="T18" fmla="*/ 3065453 w 62737"/>
                <a:gd name="T19" fmla="*/ 3470973 h 133286"/>
                <a:gd name="T20" fmla="*/ 3065453 w 62737"/>
                <a:gd name="T21" fmla="*/ 2422435 h 133286"/>
                <a:gd name="T22" fmla="*/ 1798684 w 62737"/>
                <a:gd name="T23" fmla="*/ 2422435 h 133286"/>
                <a:gd name="T24" fmla="*/ 1804553 w 62737"/>
                <a:gd name="T25" fmla="*/ 1979576 h 133286"/>
                <a:gd name="T26" fmla="*/ 1838112 w 62737"/>
                <a:gd name="T27" fmla="*/ 1619803 h 133286"/>
                <a:gd name="T28" fmla="*/ 2027084 w 62737"/>
                <a:gd name="T29" fmla="*/ 1370284 h 133286"/>
                <a:gd name="T30" fmla="*/ 2189059 w 62737"/>
                <a:gd name="T31" fmla="*/ 1163049 h 133286"/>
                <a:gd name="T32" fmla="*/ 2415267 w 62737"/>
                <a:gd name="T33" fmla="*/ 1057962 h 133286"/>
                <a:gd name="T34" fmla="*/ 2856771 w 62737"/>
                <a:gd name="T35" fmla="*/ 1057962 h 133286"/>
                <a:gd name="T36" fmla="*/ 3064696 w 62737"/>
                <a:gd name="T37" fmla="*/ 1097374 h 133286"/>
                <a:gd name="T38" fmla="*/ 3190249 w 62737"/>
                <a:gd name="T39" fmla="*/ 1133167 h 133286"/>
                <a:gd name="T40" fmla="*/ 3355141 w 62737"/>
                <a:gd name="T41" fmla="*/ 1179815 h 133286"/>
                <a:gd name="T42" fmla="*/ 3604683 w 62737"/>
                <a:gd name="T43" fmla="*/ 151739 h 133286"/>
                <a:gd name="T44" fmla="*/ 3454365 w 62737"/>
                <a:gd name="T45" fmla="*/ 107951 h 133286"/>
                <a:gd name="T46" fmla="*/ 3285113 w 62737"/>
                <a:gd name="T47" fmla="*/ 57622 h 133286"/>
                <a:gd name="T48" fmla="*/ 2977141 w 62737"/>
                <a:gd name="T49" fmla="*/ 0 h 133286"/>
                <a:gd name="T50" fmla="*/ 2533345 w 62737"/>
                <a:gd name="T51" fmla="*/ 3500 h 133286"/>
                <a:gd name="T52" fmla="*/ 1805996 w 62737"/>
                <a:gd name="T53" fmla="*/ 175057 h 133286"/>
                <a:gd name="T54" fmla="*/ 1209814 w 62737"/>
                <a:gd name="T55" fmla="*/ 609994 h 133286"/>
                <a:gd name="T56" fmla="*/ 962297 w 62737"/>
                <a:gd name="T57" fmla="*/ 947541 h 13328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2737" h="133286">
                  <a:moveTo>
                    <a:pt x="16748" y="16492"/>
                  </a:moveTo>
                  <a:lnTo>
                    <a:pt x="12699" y="28063"/>
                  </a:lnTo>
                  <a:lnTo>
                    <a:pt x="11480" y="42163"/>
                  </a:lnTo>
                  <a:lnTo>
                    <a:pt x="0" y="42163"/>
                  </a:lnTo>
                  <a:lnTo>
                    <a:pt x="0" y="60413"/>
                  </a:lnTo>
                  <a:lnTo>
                    <a:pt x="11468" y="60413"/>
                  </a:lnTo>
                  <a:lnTo>
                    <a:pt x="11468" y="133286"/>
                  </a:lnTo>
                  <a:lnTo>
                    <a:pt x="31292" y="133286"/>
                  </a:lnTo>
                  <a:lnTo>
                    <a:pt x="31292" y="60413"/>
                  </a:lnTo>
                  <a:lnTo>
                    <a:pt x="53352" y="60413"/>
                  </a:lnTo>
                  <a:lnTo>
                    <a:pt x="53352" y="42163"/>
                  </a:lnTo>
                  <a:lnTo>
                    <a:pt x="31305" y="42163"/>
                  </a:lnTo>
                  <a:lnTo>
                    <a:pt x="31407" y="34455"/>
                  </a:lnTo>
                  <a:lnTo>
                    <a:pt x="31991" y="28193"/>
                  </a:lnTo>
                  <a:lnTo>
                    <a:pt x="35280" y="23850"/>
                  </a:lnTo>
                  <a:lnTo>
                    <a:pt x="38099" y="20243"/>
                  </a:lnTo>
                  <a:lnTo>
                    <a:pt x="42036" y="18414"/>
                  </a:lnTo>
                  <a:lnTo>
                    <a:pt x="49720" y="18414"/>
                  </a:lnTo>
                  <a:lnTo>
                    <a:pt x="53339" y="19100"/>
                  </a:lnTo>
                  <a:lnTo>
                    <a:pt x="55524" y="19723"/>
                  </a:lnTo>
                  <a:lnTo>
                    <a:pt x="58394" y="20535"/>
                  </a:lnTo>
                  <a:lnTo>
                    <a:pt x="62737" y="2641"/>
                  </a:lnTo>
                  <a:lnTo>
                    <a:pt x="60121" y="1879"/>
                  </a:lnTo>
                  <a:lnTo>
                    <a:pt x="57175" y="1003"/>
                  </a:lnTo>
                  <a:lnTo>
                    <a:pt x="51815" y="0"/>
                  </a:lnTo>
                  <a:lnTo>
                    <a:pt x="44091" y="61"/>
                  </a:lnTo>
                  <a:lnTo>
                    <a:pt x="31432" y="3047"/>
                  </a:lnTo>
                  <a:lnTo>
                    <a:pt x="21056" y="10617"/>
                  </a:lnTo>
                  <a:lnTo>
                    <a:pt x="16748" y="1649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8204" name="Forme libre : forme 13"/>
            <p:cNvSpPr>
              <a:spLocks/>
            </p:cNvSpPr>
            <p:nvPr/>
          </p:nvSpPr>
          <p:spPr bwMode="auto">
            <a:xfrm>
              <a:off x="945904" y="5751156"/>
              <a:ext cx="303243" cy="514997"/>
            </a:xfrm>
            <a:custGeom>
              <a:avLst/>
              <a:gdLst>
                <a:gd name="T0" fmla="*/ 203029 w 303243"/>
                <a:gd name="T1" fmla="*/ 71791 h 514997"/>
                <a:gd name="T2" fmla="*/ 146375 w 303243"/>
                <a:gd name="T3" fmla="*/ 82279 h 514997"/>
                <a:gd name="T4" fmla="*/ 105713 w 303243"/>
                <a:gd name="T5" fmla="*/ 112465 h 514997"/>
                <a:gd name="T6" fmla="*/ 105713 w 303243"/>
                <a:gd name="T7" fmla="*/ 112466 h 514997"/>
                <a:gd name="T8" fmla="*/ 82912 w 303243"/>
                <a:gd name="T9" fmla="*/ 160437 h 514997"/>
                <a:gd name="T10" fmla="*/ 78555 w 303243"/>
                <a:gd name="T11" fmla="*/ 200332 h 514997"/>
                <a:gd name="T12" fmla="*/ 91764 w 303243"/>
                <a:gd name="T13" fmla="*/ 261276 h 514997"/>
                <a:gd name="T14" fmla="*/ 128753 w 303243"/>
                <a:gd name="T15" fmla="*/ 290413 h 514997"/>
                <a:gd name="T16" fmla="*/ 143779 w 303243"/>
                <a:gd name="T17" fmla="*/ 292119 h 514997"/>
                <a:gd name="T18" fmla="*/ 185869 w 303243"/>
                <a:gd name="T19" fmla="*/ 276684 h 514997"/>
                <a:gd name="T20" fmla="*/ 218954 w 303243"/>
                <a:gd name="T21" fmla="*/ 233417 h 514997"/>
                <a:gd name="T22" fmla="*/ 226744 w 303243"/>
                <a:gd name="T23" fmla="*/ 214791 h 514997"/>
                <a:gd name="T24" fmla="*/ 226744 w 303243"/>
                <a:gd name="T25" fmla="*/ 72675 h 514997"/>
                <a:gd name="T26" fmla="*/ 209006 w 303243"/>
                <a:gd name="T27" fmla="*/ 71791 h 514997"/>
                <a:gd name="T28" fmla="*/ 203712 w 303243"/>
                <a:gd name="T29" fmla="*/ 0 h 514997"/>
                <a:gd name="T30" fmla="*/ 238606 w 303243"/>
                <a:gd name="T31" fmla="*/ 0 h 514997"/>
                <a:gd name="T32" fmla="*/ 258895 w 303243"/>
                <a:gd name="T33" fmla="*/ 1860 h 514997"/>
                <a:gd name="T34" fmla="*/ 294225 w 303243"/>
                <a:gd name="T35" fmla="*/ 8377 h 514997"/>
                <a:gd name="T36" fmla="*/ 303243 w 303243"/>
                <a:gd name="T37" fmla="*/ 10044 h 514997"/>
                <a:gd name="T38" fmla="*/ 303243 w 303243"/>
                <a:gd name="T39" fmla="*/ 331030 h 514997"/>
                <a:gd name="T40" fmla="*/ 296652 w 303243"/>
                <a:gd name="T41" fmla="*/ 398056 h 514997"/>
                <a:gd name="T42" fmla="*/ 277070 w 303243"/>
                <a:gd name="T43" fmla="*/ 450306 h 514997"/>
                <a:gd name="T44" fmla="*/ 244791 w 303243"/>
                <a:gd name="T45" fmla="*/ 487427 h 514997"/>
                <a:gd name="T46" fmla="*/ 200108 w 303243"/>
                <a:gd name="T47" fmla="*/ 509055 h 514997"/>
                <a:gd name="T48" fmla="*/ 151963 w 303243"/>
                <a:gd name="T49" fmla="*/ 514997 h 514997"/>
                <a:gd name="T50" fmla="*/ 101518 w 303243"/>
                <a:gd name="T51" fmla="*/ 510718 h 514997"/>
                <a:gd name="T52" fmla="*/ 53045 w 303243"/>
                <a:gd name="T53" fmla="*/ 498810 h 514997"/>
                <a:gd name="T54" fmla="*/ 29499 w 303243"/>
                <a:gd name="T55" fmla="*/ 489464 h 514997"/>
                <a:gd name="T56" fmla="*/ 20925 w 303243"/>
                <a:gd name="T57" fmla="*/ 485397 h 514997"/>
                <a:gd name="T58" fmla="*/ 42094 w 303243"/>
                <a:gd name="T59" fmla="*/ 414142 h 514997"/>
                <a:gd name="T60" fmla="*/ 53415 w 303243"/>
                <a:gd name="T61" fmla="*/ 418896 h 514997"/>
                <a:gd name="T62" fmla="*/ 105851 w 303243"/>
                <a:gd name="T63" fmla="*/ 437210 h 514997"/>
                <a:gd name="T64" fmla="*/ 149910 w 303243"/>
                <a:gd name="T65" fmla="*/ 444445 h 514997"/>
                <a:gd name="T66" fmla="*/ 157403 w 303243"/>
                <a:gd name="T67" fmla="*/ 444626 h 514997"/>
                <a:gd name="T68" fmla="*/ 186263 w 303243"/>
                <a:gd name="T69" fmla="*/ 439317 h 514997"/>
                <a:gd name="T70" fmla="*/ 218220 w 303243"/>
                <a:gd name="T71" fmla="*/ 402146 h 514997"/>
                <a:gd name="T72" fmla="*/ 229442 w 303243"/>
                <a:gd name="T73" fmla="*/ 327650 h 514997"/>
                <a:gd name="T74" fmla="*/ 229442 w 303243"/>
                <a:gd name="T75" fmla="*/ 318142 h 514997"/>
                <a:gd name="T76" fmla="*/ 189967 w 303243"/>
                <a:gd name="T77" fmla="*/ 351435 h 514997"/>
                <a:gd name="T78" fmla="*/ 142795 w 303243"/>
                <a:gd name="T79" fmla="*/ 365048 h 514997"/>
                <a:gd name="T80" fmla="*/ 142795 w 303243"/>
                <a:gd name="T81" fmla="*/ 365048 h 514997"/>
                <a:gd name="T82" fmla="*/ 136332 w 303243"/>
                <a:gd name="T83" fmla="*/ 365237 h 514997"/>
                <a:gd name="T84" fmla="*/ 83923 w 303243"/>
                <a:gd name="T85" fmla="*/ 355594 h 514997"/>
                <a:gd name="T86" fmla="*/ 42951 w 303243"/>
                <a:gd name="T87" fmla="*/ 327850 h 514997"/>
                <a:gd name="T88" fmla="*/ 14871 w 303243"/>
                <a:gd name="T89" fmla="*/ 283776 h 514997"/>
                <a:gd name="T90" fmla="*/ 1146 w 303243"/>
                <a:gd name="T91" fmla="*/ 225151 h 514997"/>
                <a:gd name="T92" fmla="*/ 0 w 303243"/>
                <a:gd name="T93" fmla="*/ 199645 h 514997"/>
                <a:gd name="T94" fmla="*/ 7312 w 303243"/>
                <a:gd name="T95" fmla="*/ 143088 h 514997"/>
                <a:gd name="T96" fmla="*/ 28180 w 303243"/>
                <a:gd name="T97" fmla="*/ 93743 h 514997"/>
                <a:gd name="T98" fmla="*/ 60975 w 303243"/>
                <a:gd name="T99" fmla="*/ 53196 h 514997"/>
                <a:gd name="T100" fmla="*/ 104077 w 303243"/>
                <a:gd name="T101" fmla="*/ 23037 h 514997"/>
                <a:gd name="T102" fmla="*/ 155868 w 303243"/>
                <a:gd name="T103" fmla="*/ 4858 h 514997"/>
                <a:gd name="T104" fmla="*/ 155868 w 303243"/>
                <a:gd name="T105" fmla="*/ 4858 h 51499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03243" h="514997">
                  <a:moveTo>
                    <a:pt x="203029" y="71791"/>
                  </a:moveTo>
                  <a:lnTo>
                    <a:pt x="146375" y="82279"/>
                  </a:lnTo>
                  <a:lnTo>
                    <a:pt x="105713" y="112465"/>
                  </a:lnTo>
                  <a:lnTo>
                    <a:pt x="105713" y="112466"/>
                  </a:lnTo>
                  <a:lnTo>
                    <a:pt x="82912" y="160437"/>
                  </a:lnTo>
                  <a:lnTo>
                    <a:pt x="78555" y="200332"/>
                  </a:lnTo>
                  <a:lnTo>
                    <a:pt x="91764" y="261276"/>
                  </a:lnTo>
                  <a:lnTo>
                    <a:pt x="128753" y="290413"/>
                  </a:lnTo>
                  <a:lnTo>
                    <a:pt x="143779" y="292119"/>
                  </a:lnTo>
                  <a:lnTo>
                    <a:pt x="185869" y="276684"/>
                  </a:lnTo>
                  <a:lnTo>
                    <a:pt x="218954" y="233417"/>
                  </a:lnTo>
                  <a:lnTo>
                    <a:pt x="226744" y="214791"/>
                  </a:lnTo>
                  <a:lnTo>
                    <a:pt x="226744" y="72675"/>
                  </a:lnTo>
                  <a:lnTo>
                    <a:pt x="209006" y="71791"/>
                  </a:lnTo>
                  <a:lnTo>
                    <a:pt x="203029" y="71791"/>
                  </a:lnTo>
                  <a:close/>
                  <a:moveTo>
                    <a:pt x="203712" y="0"/>
                  </a:moveTo>
                  <a:lnTo>
                    <a:pt x="238606" y="0"/>
                  </a:lnTo>
                  <a:lnTo>
                    <a:pt x="258895" y="1860"/>
                  </a:lnTo>
                  <a:lnTo>
                    <a:pt x="294225" y="8377"/>
                  </a:lnTo>
                  <a:lnTo>
                    <a:pt x="303243" y="10044"/>
                  </a:lnTo>
                  <a:lnTo>
                    <a:pt x="303243" y="331030"/>
                  </a:lnTo>
                  <a:lnTo>
                    <a:pt x="296652" y="398056"/>
                  </a:lnTo>
                  <a:lnTo>
                    <a:pt x="277070" y="450306"/>
                  </a:lnTo>
                  <a:lnTo>
                    <a:pt x="244791" y="487427"/>
                  </a:lnTo>
                  <a:lnTo>
                    <a:pt x="200108" y="509055"/>
                  </a:lnTo>
                  <a:lnTo>
                    <a:pt x="151963" y="514997"/>
                  </a:lnTo>
                  <a:lnTo>
                    <a:pt x="101518" y="510718"/>
                  </a:lnTo>
                  <a:lnTo>
                    <a:pt x="53045" y="498810"/>
                  </a:lnTo>
                  <a:lnTo>
                    <a:pt x="29499" y="489464"/>
                  </a:lnTo>
                  <a:lnTo>
                    <a:pt x="20925" y="485397"/>
                  </a:lnTo>
                  <a:lnTo>
                    <a:pt x="42094" y="414142"/>
                  </a:lnTo>
                  <a:lnTo>
                    <a:pt x="53415" y="418896"/>
                  </a:lnTo>
                  <a:lnTo>
                    <a:pt x="105851" y="437210"/>
                  </a:lnTo>
                  <a:lnTo>
                    <a:pt x="149910" y="444445"/>
                  </a:lnTo>
                  <a:lnTo>
                    <a:pt x="157403" y="444626"/>
                  </a:lnTo>
                  <a:lnTo>
                    <a:pt x="186263" y="439317"/>
                  </a:lnTo>
                  <a:lnTo>
                    <a:pt x="218220" y="402146"/>
                  </a:lnTo>
                  <a:lnTo>
                    <a:pt x="229442" y="327650"/>
                  </a:lnTo>
                  <a:lnTo>
                    <a:pt x="229442" y="318142"/>
                  </a:lnTo>
                  <a:lnTo>
                    <a:pt x="189967" y="351435"/>
                  </a:lnTo>
                  <a:lnTo>
                    <a:pt x="142795" y="365048"/>
                  </a:lnTo>
                  <a:lnTo>
                    <a:pt x="136332" y="365237"/>
                  </a:lnTo>
                  <a:lnTo>
                    <a:pt x="83923" y="355594"/>
                  </a:lnTo>
                  <a:lnTo>
                    <a:pt x="42951" y="327850"/>
                  </a:lnTo>
                  <a:lnTo>
                    <a:pt x="14871" y="283776"/>
                  </a:lnTo>
                  <a:lnTo>
                    <a:pt x="1146" y="225151"/>
                  </a:lnTo>
                  <a:lnTo>
                    <a:pt x="0" y="199645"/>
                  </a:lnTo>
                  <a:lnTo>
                    <a:pt x="7312" y="143088"/>
                  </a:lnTo>
                  <a:lnTo>
                    <a:pt x="28180" y="93743"/>
                  </a:lnTo>
                  <a:lnTo>
                    <a:pt x="60975" y="53196"/>
                  </a:lnTo>
                  <a:lnTo>
                    <a:pt x="104077" y="23037"/>
                  </a:lnTo>
                  <a:lnTo>
                    <a:pt x="155868" y="4858"/>
                  </a:lnTo>
                  <a:lnTo>
                    <a:pt x="20371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8205" name="Forme libre : forme 15"/>
            <p:cNvSpPr>
              <a:spLocks/>
            </p:cNvSpPr>
            <p:nvPr/>
          </p:nvSpPr>
          <p:spPr bwMode="auto">
            <a:xfrm>
              <a:off x="566702" y="5751839"/>
              <a:ext cx="301870" cy="364550"/>
            </a:xfrm>
            <a:custGeom>
              <a:avLst/>
              <a:gdLst>
                <a:gd name="T0" fmla="*/ 200282 w 301870"/>
                <a:gd name="T1" fmla="*/ 73115 h 364550"/>
                <a:gd name="T2" fmla="*/ 146087 w 301870"/>
                <a:gd name="T3" fmla="*/ 84633 h 364550"/>
                <a:gd name="T4" fmla="*/ 105601 w 301870"/>
                <a:gd name="T5" fmla="*/ 116625 h 364550"/>
                <a:gd name="T6" fmla="*/ 82514 w 301870"/>
                <a:gd name="T7" fmla="*/ 165233 h 364550"/>
                <a:gd name="T8" fmla="*/ 78553 w 301870"/>
                <a:gd name="T9" fmla="*/ 200319 h 364550"/>
                <a:gd name="T10" fmla="*/ 78555 w 301870"/>
                <a:gd name="T11" fmla="*/ 200332 h 364550"/>
                <a:gd name="T12" fmla="*/ 92053 w 301870"/>
                <a:gd name="T13" fmla="*/ 260408 h 364550"/>
                <a:gd name="T14" fmla="*/ 129930 w 301870"/>
                <a:gd name="T15" fmla="*/ 289526 h 364550"/>
                <a:gd name="T16" fmla="*/ 130730 w 301870"/>
                <a:gd name="T17" fmla="*/ 298055 h 364550"/>
                <a:gd name="T18" fmla="*/ 129930 w 301870"/>
                <a:gd name="T19" fmla="*/ 289526 h 364550"/>
                <a:gd name="T20" fmla="*/ 146523 w 301870"/>
                <a:gd name="T21" fmla="*/ 291432 h 364550"/>
                <a:gd name="T22" fmla="*/ 191056 w 301870"/>
                <a:gd name="T23" fmla="*/ 271984 h 364550"/>
                <a:gd name="T24" fmla="*/ 219163 w 301870"/>
                <a:gd name="T25" fmla="*/ 225927 h 364550"/>
                <a:gd name="T26" fmla="*/ 226008 w 301870"/>
                <a:gd name="T27" fmla="*/ 201312 h 364550"/>
                <a:gd name="T28" fmla="*/ 226008 w 301870"/>
                <a:gd name="T29" fmla="*/ 74438 h 364550"/>
                <a:gd name="T30" fmla="*/ 215474 w 301870"/>
                <a:gd name="T31" fmla="*/ 73261 h 364550"/>
                <a:gd name="T32" fmla="*/ 213911 w 301870"/>
                <a:gd name="T33" fmla="*/ 0 h 364550"/>
                <a:gd name="T34" fmla="*/ 235026 w 301870"/>
                <a:gd name="T35" fmla="*/ 0 h 364550"/>
                <a:gd name="T36" fmla="*/ 263499 w 301870"/>
                <a:gd name="T37" fmla="*/ 2790 h 364550"/>
                <a:gd name="T38" fmla="*/ 292655 w 301870"/>
                <a:gd name="T39" fmla="*/ 7644 h 364550"/>
                <a:gd name="T40" fmla="*/ 301870 w 301870"/>
                <a:gd name="T41" fmla="*/ 9160 h 364550"/>
                <a:gd name="T42" fmla="*/ 301870 w 301870"/>
                <a:gd name="T43" fmla="*/ 357740 h 364550"/>
                <a:gd name="T44" fmla="*/ 229438 w 301870"/>
                <a:gd name="T45" fmla="*/ 357740 h 364550"/>
                <a:gd name="T46" fmla="*/ 229438 w 301870"/>
                <a:gd name="T47" fmla="*/ 316915 h 364550"/>
                <a:gd name="T48" fmla="*/ 190400 w 301870"/>
                <a:gd name="T49" fmla="*/ 350451 h 364550"/>
                <a:gd name="T50" fmla="*/ 143092 w 301870"/>
                <a:gd name="T51" fmla="*/ 364373 h 364550"/>
                <a:gd name="T52" fmla="*/ 136968 w 301870"/>
                <a:gd name="T53" fmla="*/ 364550 h 364550"/>
                <a:gd name="T54" fmla="*/ 136968 w 301870"/>
                <a:gd name="T55" fmla="*/ 364550 h 364550"/>
                <a:gd name="T56" fmla="*/ 136968 w 301870"/>
                <a:gd name="T57" fmla="*/ 364550 h 364550"/>
                <a:gd name="T58" fmla="*/ 136965 w 301870"/>
                <a:gd name="T59" fmla="*/ 364550 h 364550"/>
                <a:gd name="T60" fmla="*/ 136965 w 301870"/>
                <a:gd name="T61" fmla="*/ 364550 h 364550"/>
                <a:gd name="T62" fmla="*/ 83938 w 301870"/>
                <a:gd name="T63" fmla="*/ 354915 h 364550"/>
                <a:gd name="T64" fmla="*/ 42596 w 301870"/>
                <a:gd name="T65" fmla="*/ 327206 h 364550"/>
                <a:gd name="T66" fmla="*/ 14435 w 301870"/>
                <a:gd name="T67" fmla="*/ 283209 h 364550"/>
                <a:gd name="T68" fmla="*/ 965 w 301870"/>
                <a:gd name="T69" fmla="*/ 224723 h 364550"/>
                <a:gd name="T70" fmla="*/ 0 w 301870"/>
                <a:gd name="T71" fmla="*/ 201705 h 364550"/>
                <a:gd name="T72" fmla="*/ 6193 w 301870"/>
                <a:gd name="T73" fmla="*/ 152897 h 364550"/>
                <a:gd name="T74" fmla="*/ 24572 w 301870"/>
                <a:gd name="T75" fmla="*/ 106106 h 364550"/>
                <a:gd name="T76" fmla="*/ 54836 w 301870"/>
                <a:gd name="T77" fmla="*/ 64378 h 364550"/>
                <a:gd name="T78" fmla="*/ 59041 w 301870"/>
                <a:gd name="T79" fmla="*/ 88482 h 364550"/>
                <a:gd name="T80" fmla="*/ 54836 w 301870"/>
                <a:gd name="T81" fmla="*/ 64374 h 364550"/>
                <a:gd name="T82" fmla="*/ 96680 w 301870"/>
                <a:gd name="T83" fmla="*/ 30754 h 364550"/>
                <a:gd name="T84" fmla="*/ 149806 w 301870"/>
                <a:gd name="T85" fmla="*/ 8277 h 36455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01870" h="364550">
                  <a:moveTo>
                    <a:pt x="200282" y="73115"/>
                  </a:moveTo>
                  <a:lnTo>
                    <a:pt x="146087" y="84633"/>
                  </a:lnTo>
                  <a:lnTo>
                    <a:pt x="105601" y="116625"/>
                  </a:lnTo>
                  <a:lnTo>
                    <a:pt x="82514" y="165233"/>
                  </a:lnTo>
                  <a:lnTo>
                    <a:pt x="78553" y="200319"/>
                  </a:lnTo>
                  <a:lnTo>
                    <a:pt x="78555" y="200332"/>
                  </a:lnTo>
                  <a:lnTo>
                    <a:pt x="92053" y="260408"/>
                  </a:lnTo>
                  <a:lnTo>
                    <a:pt x="129930" y="289526"/>
                  </a:lnTo>
                  <a:lnTo>
                    <a:pt x="130730" y="298055"/>
                  </a:lnTo>
                  <a:lnTo>
                    <a:pt x="129930" y="289526"/>
                  </a:lnTo>
                  <a:lnTo>
                    <a:pt x="146523" y="291432"/>
                  </a:lnTo>
                  <a:lnTo>
                    <a:pt x="191056" y="271984"/>
                  </a:lnTo>
                  <a:lnTo>
                    <a:pt x="219163" y="225927"/>
                  </a:lnTo>
                  <a:lnTo>
                    <a:pt x="226008" y="201312"/>
                  </a:lnTo>
                  <a:lnTo>
                    <a:pt x="226008" y="74438"/>
                  </a:lnTo>
                  <a:lnTo>
                    <a:pt x="215474" y="73261"/>
                  </a:lnTo>
                  <a:lnTo>
                    <a:pt x="200282" y="73115"/>
                  </a:lnTo>
                  <a:close/>
                  <a:moveTo>
                    <a:pt x="213911" y="0"/>
                  </a:moveTo>
                  <a:lnTo>
                    <a:pt x="235026" y="0"/>
                  </a:lnTo>
                  <a:lnTo>
                    <a:pt x="263499" y="2790"/>
                  </a:lnTo>
                  <a:lnTo>
                    <a:pt x="292655" y="7644"/>
                  </a:lnTo>
                  <a:lnTo>
                    <a:pt x="301870" y="9160"/>
                  </a:lnTo>
                  <a:lnTo>
                    <a:pt x="301870" y="357740"/>
                  </a:lnTo>
                  <a:lnTo>
                    <a:pt x="229438" y="357740"/>
                  </a:lnTo>
                  <a:lnTo>
                    <a:pt x="229438" y="316915"/>
                  </a:lnTo>
                  <a:lnTo>
                    <a:pt x="190400" y="350451"/>
                  </a:lnTo>
                  <a:lnTo>
                    <a:pt x="143092" y="364373"/>
                  </a:lnTo>
                  <a:lnTo>
                    <a:pt x="136968" y="364550"/>
                  </a:lnTo>
                  <a:lnTo>
                    <a:pt x="136965" y="364550"/>
                  </a:lnTo>
                  <a:lnTo>
                    <a:pt x="83938" y="354915"/>
                  </a:lnTo>
                  <a:lnTo>
                    <a:pt x="42596" y="327206"/>
                  </a:lnTo>
                  <a:lnTo>
                    <a:pt x="14435" y="283209"/>
                  </a:lnTo>
                  <a:lnTo>
                    <a:pt x="965" y="224723"/>
                  </a:lnTo>
                  <a:lnTo>
                    <a:pt x="0" y="201705"/>
                  </a:lnTo>
                  <a:lnTo>
                    <a:pt x="6193" y="152897"/>
                  </a:lnTo>
                  <a:lnTo>
                    <a:pt x="24572" y="106106"/>
                  </a:lnTo>
                  <a:lnTo>
                    <a:pt x="54836" y="64378"/>
                  </a:lnTo>
                  <a:lnTo>
                    <a:pt x="59041" y="88482"/>
                  </a:lnTo>
                  <a:lnTo>
                    <a:pt x="54836" y="64374"/>
                  </a:lnTo>
                  <a:lnTo>
                    <a:pt x="96680" y="30754"/>
                  </a:lnTo>
                  <a:lnTo>
                    <a:pt x="149806" y="8277"/>
                  </a:lnTo>
                  <a:lnTo>
                    <a:pt x="21391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8206" name="object 19"/>
            <p:cNvSpPr>
              <a:spLocks/>
            </p:cNvSpPr>
            <p:nvPr/>
          </p:nvSpPr>
          <p:spPr bwMode="auto">
            <a:xfrm>
              <a:off x="2507020" y="5602079"/>
              <a:ext cx="283495" cy="507500"/>
            </a:xfrm>
            <a:custGeom>
              <a:avLst/>
              <a:gdLst>
                <a:gd name="T0" fmla="*/ 0 w 73469"/>
                <a:gd name="T1" fmla="*/ 0 h 131521"/>
                <a:gd name="T2" fmla="*/ 0 w 73469"/>
                <a:gd name="T3" fmla="*/ 7556452 h 131521"/>
                <a:gd name="T4" fmla="*/ 1139722 w 73469"/>
                <a:gd name="T5" fmla="*/ 7556452 h 131521"/>
                <a:gd name="T6" fmla="*/ 1139722 w 73469"/>
                <a:gd name="T7" fmla="*/ 4302130 h 131521"/>
                <a:gd name="T8" fmla="*/ 1267788 w 73469"/>
                <a:gd name="T9" fmla="*/ 4078279 h 131521"/>
                <a:gd name="T10" fmla="*/ 1843480 w 73469"/>
                <a:gd name="T11" fmla="*/ 3546886 h 131521"/>
                <a:gd name="T12" fmla="*/ 2566948 w 73469"/>
                <a:gd name="T13" fmla="*/ 3309028 h 131521"/>
                <a:gd name="T14" fmla="*/ 2885078 w 73469"/>
                <a:gd name="T15" fmla="*/ 3309028 h 131521"/>
                <a:gd name="T16" fmla="*/ 3081398 w 73469"/>
                <a:gd name="T17" fmla="*/ 3438923 h 131521"/>
                <a:gd name="T18" fmla="*/ 3081398 w 73469"/>
                <a:gd name="T19" fmla="*/ 7556452 h 131521"/>
                <a:gd name="T20" fmla="*/ 4221123 w 73469"/>
                <a:gd name="T21" fmla="*/ 7556452 h 131521"/>
                <a:gd name="T22" fmla="*/ 4220602 w 73469"/>
                <a:gd name="T23" fmla="*/ 3851109 h 131521"/>
                <a:gd name="T24" fmla="*/ 4046347 w 73469"/>
                <a:gd name="T25" fmla="*/ 2947062 h 131521"/>
                <a:gd name="T26" fmla="*/ 3561825 w 73469"/>
                <a:gd name="T27" fmla="*/ 2402060 h 131521"/>
                <a:gd name="T28" fmla="*/ 2769819 w 73469"/>
                <a:gd name="T29" fmla="*/ 2219632 h 131521"/>
                <a:gd name="T30" fmla="*/ 2423832 w 73469"/>
                <a:gd name="T31" fmla="*/ 2253936 h 131521"/>
                <a:gd name="T32" fmla="*/ 1710590 w 73469"/>
                <a:gd name="T33" fmla="*/ 2526267 h 131521"/>
                <a:gd name="T34" fmla="*/ 1139722 w 73469"/>
                <a:gd name="T35" fmla="*/ 2952229 h 131521"/>
                <a:gd name="T36" fmla="*/ 1139722 w 73469"/>
                <a:gd name="T37" fmla="*/ 0 h 131521"/>
                <a:gd name="T38" fmla="*/ 0 w 73469"/>
                <a:gd name="T39" fmla="*/ 0 h 13152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73469" h="131521">
                  <a:moveTo>
                    <a:pt x="0" y="0"/>
                  </a:moveTo>
                  <a:lnTo>
                    <a:pt x="0" y="131521"/>
                  </a:lnTo>
                  <a:lnTo>
                    <a:pt x="19837" y="131521"/>
                  </a:lnTo>
                  <a:lnTo>
                    <a:pt x="19837" y="74879"/>
                  </a:lnTo>
                  <a:lnTo>
                    <a:pt x="22066" y="70983"/>
                  </a:lnTo>
                  <a:lnTo>
                    <a:pt x="32086" y="61734"/>
                  </a:lnTo>
                  <a:lnTo>
                    <a:pt x="44678" y="57594"/>
                  </a:lnTo>
                  <a:lnTo>
                    <a:pt x="50215" y="57594"/>
                  </a:lnTo>
                  <a:lnTo>
                    <a:pt x="53632" y="59855"/>
                  </a:lnTo>
                  <a:lnTo>
                    <a:pt x="53632" y="131521"/>
                  </a:lnTo>
                  <a:lnTo>
                    <a:pt x="73469" y="131521"/>
                  </a:lnTo>
                  <a:lnTo>
                    <a:pt x="73460" y="67029"/>
                  </a:lnTo>
                  <a:lnTo>
                    <a:pt x="70427" y="51294"/>
                  </a:lnTo>
                  <a:lnTo>
                    <a:pt x="61994" y="41808"/>
                  </a:lnTo>
                  <a:lnTo>
                    <a:pt x="48209" y="38633"/>
                  </a:lnTo>
                  <a:lnTo>
                    <a:pt x="42187" y="39230"/>
                  </a:lnTo>
                  <a:lnTo>
                    <a:pt x="29773" y="43970"/>
                  </a:lnTo>
                  <a:lnTo>
                    <a:pt x="19837" y="51384"/>
                  </a:lnTo>
                  <a:lnTo>
                    <a:pt x="198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8207" name="Forme libre : forme 17"/>
            <p:cNvSpPr>
              <a:spLocks/>
            </p:cNvSpPr>
            <p:nvPr/>
          </p:nvSpPr>
          <p:spPr bwMode="auto">
            <a:xfrm>
              <a:off x="2118947" y="5751156"/>
              <a:ext cx="310741" cy="508187"/>
            </a:xfrm>
            <a:custGeom>
              <a:avLst/>
              <a:gdLst>
                <a:gd name="T0" fmla="*/ 177153 w 310741"/>
                <a:gd name="T1" fmla="*/ 0 h 508187"/>
                <a:gd name="T2" fmla="*/ 227868 w 310741"/>
                <a:gd name="T3" fmla="*/ 10175 h 508187"/>
                <a:gd name="T4" fmla="*/ 268214 w 310741"/>
                <a:gd name="T5" fmla="*/ 39038 h 508187"/>
                <a:gd name="T6" fmla="*/ 296178 w 310741"/>
                <a:gd name="T7" fmla="*/ 84089 h 508187"/>
                <a:gd name="T8" fmla="*/ 309761 w 310741"/>
                <a:gd name="T9" fmla="*/ 142833 h 508187"/>
                <a:gd name="T10" fmla="*/ 310741 w 310741"/>
                <a:gd name="T11" fmla="*/ 165588 h 508187"/>
                <a:gd name="T12" fmla="*/ 305069 w 310741"/>
                <a:gd name="T13" fmla="*/ 217144 h 508187"/>
                <a:gd name="T14" fmla="*/ 287743 w 310741"/>
                <a:gd name="T15" fmla="*/ 265617 h 508187"/>
                <a:gd name="T16" fmla="*/ 258301 w 310741"/>
                <a:gd name="T17" fmla="*/ 307762 h 508187"/>
                <a:gd name="T18" fmla="*/ 216288 w 310741"/>
                <a:gd name="T19" fmla="*/ 340334 h 508187"/>
                <a:gd name="T20" fmla="*/ 161240 w 310741"/>
                <a:gd name="T21" fmla="*/ 360086 h 508187"/>
                <a:gd name="T22" fmla="*/ 162804 w 310741"/>
                <a:gd name="T23" fmla="*/ 338942 h 508187"/>
                <a:gd name="T24" fmla="*/ 161240 w 310741"/>
                <a:gd name="T25" fmla="*/ 360082 h 508187"/>
                <a:gd name="T26" fmla="*/ 113840 w 310741"/>
                <a:gd name="T27" fmla="*/ 364546 h 508187"/>
                <a:gd name="T28" fmla="*/ 103942 w 310741"/>
                <a:gd name="T29" fmla="*/ 364546 h 508187"/>
                <a:gd name="T30" fmla="*/ 90564 w 310741"/>
                <a:gd name="T31" fmla="*/ 363616 h 508187"/>
                <a:gd name="T32" fmla="*/ 99385 w 310741"/>
                <a:gd name="T33" fmla="*/ 294812 h 508187"/>
                <a:gd name="T34" fmla="*/ 110460 w 310741"/>
                <a:gd name="T35" fmla="*/ 294812 h 508187"/>
                <a:gd name="T36" fmla="*/ 166831 w 310741"/>
                <a:gd name="T37" fmla="*/ 284513 h 508187"/>
                <a:gd name="T38" fmla="*/ 166831 w 310741"/>
                <a:gd name="T39" fmla="*/ 284514 h 508187"/>
                <a:gd name="T40" fmla="*/ 206363 w 310741"/>
                <a:gd name="T41" fmla="*/ 254315 h 508187"/>
                <a:gd name="T42" fmla="*/ 228084 w 310741"/>
                <a:gd name="T43" fmla="*/ 205263 h 508187"/>
                <a:gd name="T44" fmla="*/ 232186 w 310741"/>
                <a:gd name="T45" fmla="*/ 163528 h 508187"/>
                <a:gd name="T46" fmla="*/ 218310 w 310741"/>
                <a:gd name="T47" fmla="*/ 103749 h 508187"/>
                <a:gd name="T48" fmla="*/ 180653 w 310741"/>
                <a:gd name="T49" fmla="*/ 74681 h 508187"/>
                <a:gd name="T50" fmla="*/ 166958 w 310741"/>
                <a:gd name="T51" fmla="*/ 73165 h 508187"/>
                <a:gd name="T52" fmla="*/ 126357 w 310741"/>
                <a:gd name="T53" fmla="*/ 85852 h 508187"/>
                <a:gd name="T54" fmla="*/ 90957 w 310741"/>
                <a:gd name="T55" fmla="*/ 125381 h 508187"/>
                <a:gd name="T56" fmla="*/ 76545 w 310741"/>
                <a:gd name="T57" fmla="*/ 164118 h 508187"/>
                <a:gd name="T58" fmla="*/ 76545 w 310741"/>
                <a:gd name="T59" fmla="*/ 291923 h 508187"/>
                <a:gd name="T60" fmla="*/ 88013 w 310741"/>
                <a:gd name="T61" fmla="*/ 293836 h 508187"/>
                <a:gd name="T62" fmla="*/ 99381 w 310741"/>
                <a:gd name="T63" fmla="*/ 294817 h 508187"/>
                <a:gd name="T64" fmla="*/ 90560 w 310741"/>
                <a:gd name="T65" fmla="*/ 363621 h 508187"/>
                <a:gd name="T66" fmla="*/ 76545 w 310741"/>
                <a:gd name="T67" fmla="*/ 362000 h 508187"/>
                <a:gd name="T68" fmla="*/ 76545 w 310741"/>
                <a:gd name="T69" fmla="*/ 508187 h 508187"/>
                <a:gd name="T70" fmla="*/ 0 w 310741"/>
                <a:gd name="T71" fmla="*/ 508187 h 508187"/>
                <a:gd name="T72" fmla="*/ 0 w 310741"/>
                <a:gd name="T73" fmla="*/ 6810 h 508187"/>
                <a:gd name="T74" fmla="*/ 73165 w 310741"/>
                <a:gd name="T75" fmla="*/ 6810 h 508187"/>
                <a:gd name="T76" fmla="*/ 73165 w 310741"/>
                <a:gd name="T77" fmla="*/ 49985 h 508187"/>
                <a:gd name="T78" fmla="*/ 111740 w 310741"/>
                <a:gd name="T79" fmla="*/ 17306 h 508187"/>
                <a:gd name="T80" fmla="*/ 159017 w 310741"/>
                <a:gd name="T81" fmla="*/ 1235 h 5081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10741" h="508187">
                  <a:moveTo>
                    <a:pt x="177153" y="0"/>
                  </a:moveTo>
                  <a:lnTo>
                    <a:pt x="227868" y="10175"/>
                  </a:lnTo>
                  <a:lnTo>
                    <a:pt x="268214" y="39038"/>
                  </a:lnTo>
                  <a:lnTo>
                    <a:pt x="296178" y="84089"/>
                  </a:lnTo>
                  <a:lnTo>
                    <a:pt x="309761" y="142833"/>
                  </a:lnTo>
                  <a:lnTo>
                    <a:pt x="310741" y="165588"/>
                  </a:lnTo>
                  <a:lnTo>
                    <a:pt x="305069" y="217144"/>
                  </a:lnTo>
                  <a:lnTo>
                    <a:pt x="287743" y="265617"/>
                  </a:lnTo>
                  <a:lnTo>
                    <a:pt x="258301" y="307762"/>
                  </a:lnTo>
                  <a:lnTo>
                    <a:pt x="216288" y="340334"/>
                  </a:lnTo>
                  <a:lnTo>
                    <a:pt x="161240" y="360086"/>
                  </a:lnTo>
                  <a:lnTo>
                    <a:pt x="162804" y="338942"/>
                  </a:lnTo>
                  <a:lnTo>
                    <a:pt x="161240" y="360082"/>
                  </a:lnTo>
                  <a:lnTo>
                    <a:pt x="113840" y="364546"/>
                  </a:lnTo>
                  <a:lnTo>
                    <a:pt x="103942" y="364546"/>
                  </a:lnTo>
                  <a:lnTo>
                    <a:pt x="90564" y="363616"/>
                  </a:lnTo>
                  <a:lnTo>
                    <a:pt x="99385" y="294812"/>
                  </a:lnTo>
                  <a:lnTo>
                    <a:pt x="110460" y="294812"/>
                  </a:lnTo>
                  <a:lnTo>
                    <a:pt x="166831" y="284513"/>
                  </a:lnTo>
                  <a:lnTo>
                    <a:pt x="166831" y="284514"/>
                  </a:lnTo>
                  <a:lnTo>
                    <a:pt x="206363" y="254315"/>
                  </a:lnTo>
                  <a:lnTo>
                    <a:pt x="228084" y="205263"/>
                  </a:lnTo>
                  <a:lnTo>
                    <a:pt x="232186" y="163528"/>
                  </a:lnTo>
                  <a:lnTo>
                    <a:pt x="218310" y="103749"/>
                  </a:lnTo>
                  <a:lnTo>
                    <a:pt x="180653" y="74681"/>
                  </a:lnTo>
                  <a:lnTo>
                    <a:pt x="166958" y="73165"/>
                  </a:lnTo>
                  <a:lnTo>
                    <a:pt x="126357" y="85852"/>
                  </a:lnTo>
                  <a:lnTo>
                    <a:pt x="90957" y="125381"/>
                  </a:lnTo>
                  <a:lnTo>
                    <a:pt x="76545" y="164118"/>
                  </a:lnTo>
                  <a:lnTo>
                    <a:pt x="76545" y="291923"/>
                  </a:lnTo>
                  <a:lnTo>
                    <a:pt x="88013" y="293836"/>
                  </a:lnTo>
                  <a:lnTo>
                    <a:pt x="99381" y="294817"/>
                  </a:lnTo>
                  <a:lnTo>
                    <a:pt x="90560" y="363621"/>
                  </a:lnTo>
                  <a:lnTo>
                    <a:pt x="76545" y="362000"/>
                  </a:lnTo>
                  <a:lnTo>
                    <a:pt x="76545" y="508187"/>
                  </a:lnTo>
                  <a:lnTo>
                    <a:pt x="0" y="508187"/>
                  </a:lnTo>
                  <a:lnTo>
                    <a:pt x="0" y="6810"/>
                  </a:lnTo>
                  <a:lnTo>
                    <a:pt x="73165" y="6810"/>
                  </a:lnTo>
                  <a:lnTo>
                    <a:pt x="73165" y="49985"/>
                  </a:lnTo>
                  <a:lnTo>
                    <a:pt x="111740" y="17306"/>
                  </a:lnTo>
                  <a:lnTo>
                    <a:pt x="159017" y="1235"/>
                  </a:lnTo>
                  <a:lnTo>
                    <a:pt x="17715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8208" name="object 22"/>
            <p:cNvSpPr>
              <a:spLocks/>
            </p:cNvSpPr>
            <p:nvPr/>
          </p:nvSpPr>
          <p:spPr bwMode="auto">
            <a:xfrm>
              <a:off x="1925631" y="5600393"/>
              <a:ext cx="102761" cy="103498"/>
            </a:xfrm>
            <a:custGeom>
              <a:avLst/>
              <a:gdLst>
                <a:gd name="T0" fmla="*/ 770520 w 26631"/>
                <a:gd name="T1" fmla="*/ 1541041 h 26822"/>
                <a:gd name="T2" fmla="*/ 1193727 w 26631"/>
                <a:gd name="T3" fmla="*/ 1541041 h 26822"/>
                <a:gd name="T4" fmla="*/ 1530067 w 26631"/>
                <a:gd name="T5" fmla="*/ 1204639 h 26822"/>
                <a:gd name="T6" fmla="*/ 1530067 w 26631"/>
                <a:gd name="T7" fmla="*/ 336340 h 26822"/>
                <a:gd name="T8" fmla="*/ 1193727 w 26631"/>
                <a:gd name="T9" fmla="*/ 0 h 26822"/>
                <a:gd name="T10" fmla="*/ 336340 w 26631"/>
                <a:gd name="T11" fmla="*/ 0 h 26822"/>
                <a:gd name="T12" fmla="*/ 0 w 26631"/>
                <a:gd name="T13" fmla="*/ 336340 h 26822"/>
                <a:gd name="T14" fmla="*/ 0 w 26631"/>
                <a:gd name="T15" fmla="*/ 1204639 h 26822"/>
                <a:gd name="T16" fmla="*/ 336340 w 26631"/>
                <a:gd name="T17" fmla="*/ 1541041 h 26822"/>
                <a:gd name="T18" fmla="*/ 770520 w 26631"/>
                <a:gd name="T19" fmla="*/ 1541041 h 268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631" h="26822">
                  <a:moveTo>
                    <a:pt x="13411" y="26822"/>
                  </a:moveTo>
                  <a:lnTo>
                    <a:pt x="20777" y="26822"/>
                  </a:lnTo>
                  <a:lnTo>
                    <a:pt x="26631" y="20967"/>
                  </a:lnTo>
                  <a:lnTo>
                    <a:pt x="26631" y="5854"/>
                  </a:lnTo>
                  <a:lnTo>
                    <a:pt x="20777" y="0"/>
                  </a:lnTo>
                  <a:lnTo>
                    <a:pt x="5854" y="0"/>
                  </a:lnTo>
                  <a:lnTo>
                    <a:pt x="0" y="5854"/>
                  </a:lnTo>
                  <a:lnTo>
                    <a:pt x="0" y="20967"/>
                  </a:lnTo>
                  <a:lnTo>
                    <a:pt x="5854" y="26822"/>
                  </a:lnTo>
                  <a:lnTo>
                    <a:pt x="13411" y="2682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r-FR" sz="1800"/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8015745D-89FF-4625-834D-60286FDB1875}"/>
                </a:ext>
              </a:extLst>
            </p:cNvPr>
            <p:cNvSpPr/>
            <p:nvPr/>
          </p:nvSpPr>
          <p:spPr>
            <a:xfrm>
              <a:off x="-285750" y="5594350"/>
              <a:ext cx="661903" cy="665467"/>
            </a:xfrm>
            <a:custGeom>
              <a:avLst/>
              <a:gdLst>
                <a:gd name="connsiteX0" fmla="*/ 154514 w 661180"/>
                <a:gd name="connsiteY0" fmla="*/ 132704 h 665834"/>
                <a:gd name="connsiteX1" fmla="*/ 154209 w 661180"/>
                <a:gd name="connsiteY1" fmla="*/ 139507 h 665834"/>
                <a:gd name="connsiteX2" fmla="*/ 156779 w 661180"/>
                <a:gd name="connsiteY2" fmla="*/ 194135 h 665834"/>
                <a:gd name="connsiteX3" fmla="*/ 168266 w 661180"/>
                <a:gd name="connsiteY3" fmla="*/ 245533 h 665834"/>
                <a:gd name="connsiteX4" fmla="*/ 188590 w 661180"/>
                <a:gd name="connsiteY4" fmla="*/ 291436 h 665834"/>
                <a:gd name="connsiteX5" fmla="*/ 217681 w 661180"/>
                <a:gd name="connsiteY5" fmla="*/ 329595 h 665834"/>
                <a:gd name="connsiteX6" fmla="*/ 255465 w 661180"/>
                <a:gd name="connsiteY6" fmla="*/ 357740 h 665834"/>
                <a:gd name="connsiteX7" fmla="*/ 261735 w 661180"/>
                <a:gd name="connsiteY7" fmla="*/ 361070 h 665834"/>
                <a:gd name="connsiteX8" fmla="*/ 274820 w 661180"/>
                <a:gd name="connsiteY8" fmla="*/ 366264 h 665834"/>
                <a:gd name="connsiteX9" fmla="*/ 271880 w 661180"/>
                <a:gd name="connsiteY9" fmla="*/ 393854 h 665834"/>
                <a:gd name="connsiteX10" fmla="*/ 275603 w 661180"/>
                <a:gd name="connsiteY10" fmla="*/ 421544 h 665834"/>
                <a:gd name="connsiteX11" fmla="*/ 288885 w 661180"/>
                <a:gd name="connsiteY11" fmla="*/ 449184 h 665834"/>
                <a:gd name="connsiteX12" fmla="*/ 298578 w 661180"/>
                <a:gd name="connsiteY12" fmla="*/ 468010 h 665834"/>
                <a:gd name="connsiteX13" fmla="*/ 324995 w 661180"/>
                <a:gd name="connsiteY13" fmla="*/ 514546 h 665834"/>
                <a:gd name="connsiteX14" fmla="*/ 350273 w 661180"/>
                <a:gd name="connsiteY14" fmla="*/ 541191 h 665834"/>
                <a:gd name="connsiteX15" fmla="*/ 383149 w 661180"/>
                <a:gd name="connsiteY15" fmla="*/ 551474 h 665834"/>
                <a:gd name="connsiteX16" fmla="*/ 432367 w 661180"/>
                <a:gd name="connsiteY16" fmla="*/ 548916 h 665834"/>
                <a:gd name="connsiteX17" fmla="*/ 506666 w 661180"/>
                <a:gd name="connsiteY17" fmla="*/ 537050 h 665834"/>
                <a:gd name="connsiteX18" fmla="*/ 490417 w 661180"/>
                <a:gd name="connsiteY18" fmla="*/ 531316 h 665834"/>
                <a:gd name="connsiteX19" fmla="*/ 441616 w 661180"/>
                <a:gd name="connsiteY19" fmla="*/ 508218 h 665834"/>
                <a:gd name="connsiteX20" fmla="*/ 399387 w 661180"/>
                <a:gd name="connsiteY20" fmla="*/ 478710 h 665834"/>
                <a:gd name="connsiteX21" fmla="*/ 365635 w 661180"/>
                <a:gd name="connsiteY21" fmla="*/ 443758 h 665834"/>
                <a:gd name="connsiteX22" fmla="*/ 342251 w 661180"/>
                <a:gd name="connsiteY22" fmla="*/ 404342 h 665834"/>
                <a:gd name="connsiteX23" fmla="*/ 338477 w 661180"/>
                <a:gd name="connsiteY23" fmla="*/ 395424 h 665834"/>
                <a:gd name="connsiteX24" fmla="*/ 333187 w 661180"/>
                <a:gd name="connsiteY24" fmla="*/ 377535 h 665834"/>
                <a:gd name="connsiteX25" fmla="*/ 352665 w 661180"/>
                <a:gd name="connsiteY25" fmla="*/ 377211 h 665834"/>
                <a:gd name="connsiteX26" fmla="*/ 402045 w 661180"/>
                <a:gd name="connsiteY26" fmla="*/ 368583 h 665834"/>
                <a:gd name="connsiteX27" fmla="*/ 448458 w 661180"/>
                <a:gd name="connsiteY27" fmla="*/ 350173 h 665834"/>
                <a:gd name="connsiteX28" fmla="*/ 489024 w 661180"/>
                <a:gd name="connsiteY28" fmla="*/ 323730 h 665834"/>
                <a:gd name="connsiteX29" fmla="*/ 466524 w 661180"/>
                <a:gd name="connsiteY29" fmla="*/ 328194 h 665834"/>
                <a:gd name="connsiteX30" fmla="*/ 415732 w 661180"/>
                <a:gd name="connsiteY30" fmla="*/ 332879 h 665834"/>
                <a:gd name="connsiteX31" fmla="*/ 368486 w 661180"/>
                <a:gd name="connsiteY31" fmla="*/ 329317 h 665834"/>
                <a:gd name="connsiteX32" fmla="*/ 324856 w 661180"/>
                <a:gd name="connsiteY32" fmla="*/ 317556 h 665834"/>
                <a:gd name="connsiteX33" fmla="*/ 323775 w 661180"/>
                <a:gd name="connsiteY33" fmla="*/ 265120 h 665834"/>
                <a:gd name="connsiteX34" fmla="*/ 337400 w 661180"/>
                <a:gd name="connsiteY34" fmla="*/ 224148 h 665834"/>
                <a:gd name="connsiteX35" fmla="*/ 319708 w 661180"/>
                <a:gd name="connsiteY35" fmla="*/ 249928 h 665834"/>
                <a:gd name="connsiteX36" fmla="*/ 304127 w 661180"/>
                <a:gd name="connsiteY36" fmla="*/ 276048 h 665834"/>
                <a:gd name="connsiteX37" fmla="*/ 292709 w 661180"/>
                <a:gd name="connsiteY37" fmla="*/ 302264 h 665834"/>
                <a:gd name="connsiteX38" fmla="*/ 269823 w 661180"/>
                <a:gd name="connsiteY38" fmla="*/ 289082 h 665834"/>
                <a:gd name="connsiteX39" fmla="*/ 248797 w 661180"/>
                <a:gd name="connsiteY39" fmla="*/ 271734 h 665834"/>
                <a:gd name="connsiteX40" fmla="*/ 229832 w 661180"/>
                <a:gd name="connsiteY40" fmla="*/ 250025 h 665834"/>
                <a:gd name="connsiteX41" fmla="*/ 197747 w 661180"/>
                <a:gd name="connsiteY41" fmla="*/ 212418 h 665834"/>
                <a:gd name="connsiteX42" fmla="*/ 176416 w 661180"/>
                <a:gd name="connsiteY42" fmla="*/ 180329 h 665834"/>
                <a:gd name="connsiteX43" fmla="*/ 347742 w 661180"/>
                <a:gd name="connsiteY43" fmla="*/ 128784 h 665834"/>
                <a:gd name="connsiteX44" fmla="*/ 332596 w 661180"/>
                <a:gd name="connsiteY44" fmla="*/ 143925 h 665834"/>
                <a:gd name="connsiteX45" fmla="*/ 332596 w 661180"/>
                <a:gd name="connsiteY45" fmla="*/ 181270 h 665834"/>
                <a:gd name="connsiteX46" fmla="*/ 347742 w 661180"/>
                <a:gd name="connsiteY46" fmla="*/ 196412 h 665834"/>
                <a:gd name="connsiteX47" fmla="*/ 385082 w 661180"/>
                <a:gd name="connsiteY47" fmla="*/ 196412 h 665834"/>
                <a:gd name="connsiteX48" fmla="*/ 400224 w 661180"/>
                <a:gd name="connsiteY48" fmla="*/ 181270 h 665834"/>
                <a:gd name="connsiteX49" fmla="*/ 400224 w 661180"/>
                <a:gd name="connsiteY49" fmla="*/ 162598 h 665834"/>
                <a:gd name="connsiteX50" fmla="*/ 400224 w 661180"/>
                <a:gd name="connsiteY50" fmla="*/ 143925 h 665834"/>
                <a:gd name="connsiteX51" fmla="*/ 385082 w 661180"/>
                <a:gd name="connsiteY51" fmla="*/ 128784 h 665834"/>
                <a:gd name="connsiteX52" fmla="*/ 332940 w 661180"/>
                <a:gd name="connsiteY52" fmla="*/ 0 h 665834"/>
                <a:gd name="connsiteX53" fmla="*/ 363601 w 661180"/>
                <a:gd name="connsiteY53" fmla="*/ 1373 h 665834"/>
                <a:gd name="connsiteX54" fmla="*/ 418097 w 661180"/>
                <a:gd name="connsiteY54" fmla="*/ 10924 h 665834"/>
                <a:gd name="connsiteX55" fmla="*/ 468974 w 661180"/>
                <a:gd name="connsiteY55" fmla="*/ 28959 h 665834"/>
                <a:gd name="connsiteX56" fmla="*/ 515491 w 661180"/>
                <a:gd name="connsiteY56" fmla="*/ 54766 h 665834"/>
                <a:gd name="connsiteX57" fmla="*/ 556899 w 661180"/>
                <a:gd name="connsiteY57" fmla="*/ 87631 h 665834"/>
                <a:gd name="connsiteX58" fmla="*/ 592449 w 661180"/>
                <a:gd name="connsiteY58" fmla="*/ 126843 h 665834"/>
                <a:gd name="connsiteX59" fmla="*/ 621401 w 661180"/>
                <a:gd name="connsiteY59" fmla="*/ 171685 h 665834"/>
                <a:gd name="connsiteX60" fmla="*/ 643001 w 661180"/>
                <a:gd name="connsiteY60" fmla="*/ 221451 h 665834"/>
                <a:gd name="connsiteX61" fmla="*/ 656511 w 661180"/>
                <a:gd name="connsiteY61" fmla="*/ 275426 h 665834"/>
                <a:gd name="connsiteX62" fmla="*/ 661180 w 661180"/>
                <a:gd name="connsiteY62" fmla="*/ 332894 h 665834"/>
                <a:gd name="connsiteX63" fmla="*/ 659798 w 661180"/>
                <a:gd name="connsiteY63" fmla="*/ 364350 h 665834"/>
                <a:gd name="connsiteX64" fmla="*/ 650260 w 661180"/>
                <a:gd name="connsiteY64" fmla="*/ 420027 h 665834"/>
                <a:gd name="connsiteX65" fmla="*/ 632286 w 661180"/>
                <a:gd name="connsiteY65" fmla="*/ 471819 h 665834"/>
                <a:gd name="connsiteX66" fmla="*/ 606626 w 661180"/>
                <a:gd name="connsiteY66" fmla="*/ 519018 h 665834"/>
                <a:gd name="connsiteX67" fmla="*/ 574020 w 661180"/>
                <a:gd name="connsiteY67" fmla="*/ 560912 h 665834"/>
                <a:gd name="connsiteX68" fmla="*/ 535213 w 661180"/>
                <a:gd name="connsiteY68" fmla="*/ 596783 h 665834"/>
                <a:gd name="connsiteX69" fmla="*/ 490957 w 661180"/>
                <a:gd name="connsiteY69" fmla="*/ 625928 h 665834"/>
                <a:gd name="connsiteX70" fmla="*/ 441998 w 661180"/>
                <a:gd name="connsiteY70" fmla="*/ 647625 h 665834"/>
                <a:gd name="connsiteX71" fmla="*/ 389076 w 661180"/>
                <a:gd name="connsiteY71" fmla="*/ 661165 h 665834"/>
                <a:gd name="connsiteX72" fmla="*/ 332940 w 661180"/>
                <a:gd name="connsiteY72" fmla="*/ 665834 h 665834"/>
                <a:gd name="connsiteX73" fmla="*/ 297853 w 661180"/>
                <a:gd name="connsiteY73" fmla="*/ 664113 h 665834"/>
                <a:gd name="connsiteX74" fmla="*/ 242781 w 661180"/>
                <a:gd name="connsiteY74" fmla="*/ 654104 h 665834"/>
                <a:gd name="connsiteX75" fmla="*/ 191573 w 661180"/>
                <a:gd name="connsiteY75" fmla="*/ 635767 h 665834"/>
                <a:gd name="connsiteX76" fmla="*/ 144933 w 661180"/>
                <a:gd name="connsiteY76" fmla="*/ 609802 h 665834"/>
                <a:gd name="connsiteX77" fmla="*/ 103552 w 661180"/>
                <a:gd name="connsiteY77" fmla="*/ 576907 h 665834"/>
                <a:gd name="connsiteX78" fmla="*/ 68133 w 661180"/>
                <a:gd name="connsiteY78" fmla="*/ 537779 h 665834"/>
                <a:gd name="connsiteX79" fmla="*/ 39370 w 661180"/>
                <a:gd name="connsiteY79" fmla="*/ 493119 h 665834"/>
                <a:gd name="connsiteX80" fmla="*/ 17962 w 661180"/>
                <a:gd name="connsiteY80" fmla="*/ 443619 h 665834"/>
                <a:gd name="connsiteX81" fmla="*/ 4603 w 661180"/>
                <a:gd name="connsiteY81" fmla="*/ 389976 h 665834"/>
                <a:gd name="connsiteX82" fmla="*/ 0 w 661180"/>
                <a:gd name="connsiteY82" fmla="*/ 332894 h 665834"/>
                <a:gd name="connsiteX83" fmla="*/ 1717 w 661180"/>
                <a:gd name="connsiteY83" fmla="*/ 297849 h 665834"/>
                <a:gd name="connsiteX84" fmla="*/ 11723 w 661180"/>
                <a:gd name="connsiteY84" fmla="*/ 242782 h 665834"/>
                <a:gd name="connsiteX85" fmla="*/ 30055 w 661180"/>
                <a:gd name="connsiteY85" fmla="*/ 191581 h 665834"/>
                <a:gd name="connsiteX86" fmla="*/ 56017 w 661180"/>
                <a:gd name="connsiteY86" fmla="*/ 144940 h 665834"/>
                <a:gd name="connsiteX87" fmla="*/ 88912 w 661180"/>
                <a:gd name="connsiteY87" fmla="*/ 103560 h 665834"/>
                <a:gd name="connsiteX88" fmla="*/ 128039 w 661180"/>
                <a:gd name="connsiteY88" fmla="*/ 68141 h 665834"/>
                <a:gd name="connsiteX89" fmla="*/ 172704 w 661180"/>
                <a:gd name="connsiteY89" fmla="*/ 39374 h 665834"/>
                <a:gd name="connsiteX90" fmla="*/ 222207 w 661180"/>
                <a:gd name="connsiteY90" fmla="*/ 17962 h 665834"/>
                <a:gd name="connsiteX91" fmla="*/ 275854 w 661180"/>
                <a:gd name="connsiteY91" fmla="*/ 4607 h 665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661180" h="665834">
                  <a:moveTo>
                    <a:pt x="154514" y="132704"/>
                  </a:moveTo>
                  <a:lnTo>
                    <a:pt x="154209" y="139507"/>
                  </a:lnTo>
                  <a:lnTo>
                    <a:pt x="156779" y="194135"/>
                  </a:lnTo>
                  <a:lnTo>
                    <a:pt x="168266" y="245533"/>
                  </a:lnTo>
                  <a:lnTo>
                    <a:pt x="188590" y="291436"/>
                  </a:lnTo>
                  <a:lnTo>
                    <a:pt x="217681" y="329595"/>
                  </a:lnTo>
                  <a:lnTo>
                    <a:pt x="255465" y="357740"/>
                  </a:lnTo>
                  <a:lnTo>
                    <a:pt x="261735" y="361070"/>
                  </a:lnTo>
                  <a:lnTo>
                    <a:pt x="274820" y="366264"/>
                  </a:lnTo>
                  <a:lnTo>
                    <a:pt x="271880" y="393854"/>
                  </a:lnTo>
                  <a:lnTo>
                    <a:pt x="275603" y="421544"/>
                  </a:lnTo>
                  <a:lnTo>
                    <a:pt x="288885" y="449184"/>
                  </a:lnTo>
                  <a:lnTo>
                    <a:pt x="298578" y="468010"/>
                  </a:lnTo>
                  <a:lnTo>
                    <a:pt x="324995" y="514546"/>
                  </a:lnTo>
                  <a:lnTo>
                    <a:pt x="350273" y="541191"/>
                  </a:lnTo>
                  <a:lnTo>
                    <a:pt x="383149" y="551474"/>
                  </a:lnTo>
                  <a:lnTo>
                    <a:pt x="432367" y="548916"/>
                  </a:lnTo>
                  <a:lnTo>
                    <a:pt x="506666" y="537050"/>
                  </a:lnTo>
                  <a:lnTo>
                    <a:pt x="490417" y="531316"/>
                  </a:lnTo>
                  <a:lnTo>
                    <a:pt x="441616" y="508218"/>
                  </a:lnTo>
                  <a:lnTo>
                    <a:pt x="399387" y="478710"/>
                  </a:lnTo>
                  <a:lnTo>
                    <a:pt x="365635" y="443758"/>
                  </a:lnTo>
                  <a:lnTo>
                    <a:pt x="342251" y="404342"/>
                  </a:lnTo>
                  <a:lnTo>
                    <a:pt x="338477" y="395424"/>
                  </a:lnTo>
                  <a:lnTo>
                    <a:pt x="333187" y="377535"/>
                  </a:lnTo>
                  <a:lnTo>
                    <a:pt x="352665" y="377211"/>
                  </a:lnTo>
                  <a:lnTo>
                    <a:pt x="402045" y="368583"/>
                  </a:lnTo>
                  <a:lnTo>
                    <a:pt x="448458" y="350173"/>
                  </a:lnTo>
                  <a:lnTo>
                    <a:pt x="489024" y="323730"/>
                  </a:lnTo>
                  <a:lnTo>
                    <a:pt x="466524" y="328194"/>
                  </a:lnTo>
                  <a:lnTo>
                    <a:pt x="415732" y="332879"/>
                  </a:lnTo>
                  <a:lnTo>
                    <a:pt x="368486" y="329317"/>
                  </a:lnTo>
                  <a:lnTo>
                    <a:pt x="324856" y="317556"/>
                  </a:lnTo>
                  <a:lnTo>
                    <a:pt x="323775" y="265120"/>
                  </a:lnTo>
                  <a:lnTo>
                    <a:pt x="337400" y="224148"/>
                  </a:lnTo>
                  <a:lnTo>
                    <a:pt x="319708" y="249928"/>
                  </a:lnTo>
                  <a:lnTo>
                    <a:pt x="304127" y="276048"/>
                  </a:lnTo>
                  <a:lnTo>
                    <a:pt x="292709" y="302264"/>
                  </a:lnTo>
                  <a:lnTo>
                    <a:pt x="269823" y="289082"/>
                  </a:lnTo>
                  <a:lnTo>
                    <a:pt x="248797" y="271734"/>
                  </a:lnTo>
                  <a:lnTo>
                    <a:pt x="229832" y="250025"/>
                  </a:lnTo>
                  <a:lnTo>
                    <a:pt x="197747" y="212418"/>
                  </a:lnTo>
                  <a:lnTo>
                    <a:pt x="176416" y="180329"/>
                  </a:lnTo>
                  <a:close/>
                  <a:moveTo>
                    <a:pt x="347742" y="128784"/>
                  </a:moveTo>
                  <a:lnTo>
                    <a:pt x="332596" y="143925"/>
                  </a:lnTo>
                  <a:lnTo>
                    <a:pt x="332596" y="181270"/>
                  </a:lnTo>
                  <a:lnTo>
                    <a:pt x="347742" y="196412"/>
                  </a:lnTo>
                  <a:lnTo>
                    <a:pt x="385082" y="196412"/>
                  </a:lnTo>
                  <a:lnTo>
                    <a:pt x="400224" y="181270"/>
                  </a:lnTo>
                  <a:lnTo>
                    <a:pt x="400224" y="162598"/>
                  </a:lnTo>
                  <a:lnTo>
                    <a:pt x="400224" y="143925"/>
                  </a:lnTo>
                  <a:lnTo>
                    <a:pt x="385082" y="128784"/>
                  </a:lnTo>
                  <a:close/>
                  <a:moveTo>
                    <a:pt x="332940" y="0"/>
                  </a:moveTo>
                  <a:lnTo>
                    <a:pt x="363601" y="1373"/>
                  </a:lnTo>
                  <a:lnTo>
                    <a:pt x="418097" y="10924"/>
                  </a:lnTo>
                  <a:lnTo>
                    <a:pt x="468974" y="28959"/>
                  </a:lnTo>
                  <a:lnTo>
                    <a:pt x="515491" y="54766"/>
                  </a:lnTo>
                  <a:lnTo>
                    <a:pt x="556899" y="87631"/>
                  </a:lnTo>
                  <a:lnTo>
                    <a:pt x="592449" y="126843"/>
                  </a:lnTo>
                  <a:lnTo>
                    <a:pt x="621401" y="171685"/>
                  </a:lnTo>
                  <a:lnTo>
                    <a:pt x="643001" y="221451"/>
                  </a:lnTo>
                  <a:lnTo>
                    <a:pt x="656511" y="275426"/>
                  </a:lnTo>
                  <a:lnTo>
                    <a:pt x="661180" y="332894"/>
                  </a:lnTo>
                  <a:lnTo>
                    <a:pt x="659798" y="364350"/>
                  </a:lnTo>
                  <a:lnTo>
                    <a:pt x="650260" y="420027"/>
                  </a:lnTo>
                  <a:lnTo>
                    <a:pt x="632286" y="471819"/>
                  </a:lnTo>
                  <a:lnTo>
                    <a:pt x="606626" y="519018"/>
                  </a:lnTo>
                  <a:lnTo>
                    <a:pt x="574020" y="560912"/>
                  </a:lnTo>
                  <a:lnTo>
                    <a:pt x="535213" y="596783"/>
                  </a:lnTo>
                  <a:lnTo>
                    <a:pt x="490957" y="625928"/>
                  </a:lnTo>
                  <a:lnTo>
                    <a:pt x="441998" y="647625"/>
                  </a:lnTo>
                  <a:lnTo>
                    <a:pt x="389076" y="661165"/>
                  </a:lnTo>
                  <a:lnTo>
                    <a:pt x="332940" y="665834"/>
                  </a:lnTo>
                  <a:lnTo>
                    <a:pt x="297853" y="664113"/>
                  </a:lnTo>
                  <a:lnTo>
                    <a:pt x="242781" y="654104"/>
                  </a:lnTo>
                  <a:lnTo>
                    <a:pt x="191573" y="635767"/>
                  </a:lnTo>
                  <a:lnTo>
                    <a:pt x="144933" y="609802"/>
                  </a:lnTo>
                  <a:lnTo>
                    <a:pt x="103552" y="576907"/>
                  </a:lnTo>
                  <a:lnTo>
                    <a:pt x="68133" y="537779"/>
                  </a:lnTo>
                  <a:lnTo>
                    <a:pt x="39370" y="493119"/>
                  </a:lnTo>
                  <a:lnTo>
                    <a:pt x="17962" y="443619"/>
                  </a:lnTo>
                  <a:lnTo>
                    <a:pt x="4603" y="389976"/>
                  </a:lnTo>
                  <a:lnTo>
                    <a:pt x="0" y="332894"/>
                  </a:lnTo>
                  <a:lnTo>
                    <a:pt x="1717" y="297849"/>
                  </a:lnTo>
                  <a:lnTo>
                    <a:pt x="11723" y="242782"/>
                  </a:lnTo>
                  <a:lnTo>
                    <a:pt x="30055" y="191581"/>
                  </a:lnTo>
                  <a:lnTo>
                    <a:pt x="56017" y="144940"/>
                  </a:lnTo>
                  <a:lnTo>
                    <a:pt x="88912" y="103560"/>
                  </a:lnTo>
                  <a:lnTo>
                    <a:pt x="128039" y="68141"/>
                  </a:lnTo>
                  <a:lnTo>
                    <a:pt x="172704" y="39374"/>
                  </a:lnTo>
                  <a:lnTo>
                    <a:pt x="222207" y="17962"/>
                  </a:lnTo>
                  <a:lnTo>
                    <a:pt x="275854" y="46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8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2FBC8EB-F3CB-48E5-AC91-8518E356DAA7}"/>
                </a:ext>
              </a:extLst>
            </p:cNvPr>
            <p:cNvSpPr/>
            <p:nvPr/>
          </p:nvSpPr>
          <p:spPr>
            <a:xfrm>
              <a:off x="1945803" y="5759132"/>
              <a:ext cx="75646" cy="34857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1800"/>
            </a:p>
          </p:txBody>
        </p:sp>
      </p:grpSp>
    </p:spTree>
    <p:extLst>
      <p:ext uri="{BB962C8B-B14F-4D97-AF65-F5344CB8AC3E}">
        <p14:creationId xmlns:p14="http://schemas.microsoft.com/office/powerpoint/2010/main" val="214095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3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Calibri" panose="020F0502020204030204" pitchFamily="34" charset="0"/>
        </a:defRPr>
      </a:lvl2pPr>
      <a:lvl3pPr algn="l" defTabSz="6858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Calibri" panose="020F0502020204030204" pitchFamily="34" charset="0"/>
        </a:defRPr>
      </a:lvl3pPr>
      <a:lvl4pPr algn="l" defTabSz="6858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Calibri" panose="020F0502020204030204" pitchFamily="34" charset="0"/>
        </a:defRPr>
      </a:lvl4pPr>
      <a:lvl5pPr algn="l" defTabSz="685800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Calibri" panose="020F0502020204030204" pitchFamily="34" charset="0"/>
        </a:defRPr>
      </a:lvl5pPr>
      <a:lvl6pPr marL="457200" algn="l" defTabSz="685800" rtl="0" fontAlgn="base">
        <a:lnSpc>
          <a:spcPct val="80000"/>
        </a:lnSpc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Calibri" panose="020F0502020204030204" pitchFamily="34" charset="0"/>
        </a:defRPr>
      </a:lvl6pPr>
      <a:lvl7pPr marL="914400" algn="l" defTabSz="685800" rtl="0" fontAlgn="base">
        <a:lnSpc>
          <a:spcPct val="80000"/>
        </a:lnSpc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Calibri" panose="020F0502020204030204" pitchFamily="34" charset="0"/>
        </a:defRPr>
      </a:lvl7pPr>
      <a:lvl8pPr marL="1371600" algn="l" defTabSz="685800" rtl="0" fontAlgn="base">
        <a:lnSpc>
          <a:spcPct val="80000"/>
        </a:lnSpc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Calibri" panose="020F0502020204030204" pitchFamily="34" charset="0"/>
        </a:defRPr>
      </a:lvl8pPr>
      <a:lvl9pPr marL="1828800" algn="l" defTabSz="685800" rtl="0" fontAlgn="base">
        <a:lnSpc>
          <a:spcPct val="80000"/>
        </a:lnSpc>
        <a:spcBef>
          <a:spcPct val="0"/>
        </a:spcBef>
        <a:spcAft>
          <a:spcPct val="0"/>
        </a:spcAft>
        <a:defRPr sz="3300" b="1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180975" indent="-180975" algn="l" defTabSz="685800" rtl="0" eaLnBrk="0" fontAlgn="base" hangingPunct="0">
        <a:lnSpc>
          <a:spcPct val="110000"/>
        </a:lnSpc>
        <a:spcBef>
          <a:spcPct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9388" algn="l" defTabSz="685800" rtl="0" eaLnBrk="0" fontAlgn="base" hangingPunct="0">
        <a:lnSpc>
          <a:spcPct val="110000"/>
        </a:lnSpc>
        <a:spcBef>
          <a:spcPct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179388" indent="-179388" algn="l" defTabSz="685800" rtl="0" eaLnBrk="0" fontAlgn="base" hangingPunct="0">
        <a:lnSpc>
          <a:spcPct val="110000"/>
        </a:lnSpc>
        <a:spcBef>
          <a:spcPct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79388" algn="l" defTabSz="685800" rtl="0" eaLnBrk="0" fontAlgn="base" hangingPunct="0">
        <a:lnSpc>
          <a:spcPct val="110000"/>
        </a:lnSpc>
        <a:spcBef>
          <a:spcPct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536575" indent="-177800" algn="l" defTabSz="685800" rtl="0" eaLnBrk="0" fontAlgn="base" hangingPunct="0">
        <a:lnSpc>
          <a:spcPct val="110000"/>
        </a:lnSpc>
        <a:spcBef>
          <a:spcPct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rssaf.fr/portail/files/live/sites/urssaf/files/documents/OETH-Guide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legifrance.gouv.fr/circulaire/id/45120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Nassima.eddagni@rhone.gouv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80000" y="5589972"/>
            <a:ext cx="10266003" cy="1226310"/>
            <a:chOff x="615547" y="5552069"/>
            <a:chExt cx="10266003" cy="122631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547" y="5552069"/>
              <a:ext cx="3443103" cy="1226310"/>
            </a:xfrm>
            <a:prstGeom prst="rect">
              <a:avLst/>
            </a:prstGeom>
          </p:spPr>
        </p:pic>
        <p:grpSp>
          <p:nvGrpSpPr>
            <p:cNvPr id="6" name="Groupe 5"/>
            <p:cNvGrpSpPr/>
            <p:nvPr/>
          </p:nvGrpSpPr>
          <p:grpSpPr>
            <a:xfrm>
              <a:off x="4295800" y="5985224"/>
              <a:ext cx="6585750" cy="360000"/>
              <a:chOff x="4684602" y="5985224"/>
              <a:chExt cx="6585750" cy="360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821752" y="5985224"/>
                <a:ext cx="900000" cy="360000"/>
              </a:xfrm>
              <a:prstGeom prst="rect">
                <a:avLst/>
              </a:prstGeom>
              <a:solidFill>
                <a:srgbClr val="006A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58902" y="5985224"/>
                <a:ext cx="900000" cy="360000"/>
              </a:xfrm>
              <a:prstGeom prst="rect">
                <a:avLst/>
              </a:prstGeom>
              <a:solidFill>
                <a:srgbClr val="465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096052" y="5985224"/>
                <a:ext cx="900000" cy="360000"/>
              </a:xfrm>
              <a:prstGeom prst="rect">
                <a:avLst/>
              </a:prstGeom>
              <a:solidFill>
                <a:srgbClr val="E18B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684602" y="5985224"/>
                <a:ext cx="900000" cy="360000"/>
              </a:xfrm>
              <a:prstGeom prst="rect">
                <a:avLst/>
              </a:prstGeom>
              <a:solidFill>
                <a:srgbClr val="FFE5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233202" y="5985224"/>
                <a:ext cx="900000" cy="360000"/>
              </a:xfrm>
              <a:prstGeom prst="rect">
                <a:avLst/>
              </a:prstGeom>
              <a:solidFill>
                <a:srgbClr val="21AB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370352" y="5985224"/>
                <a:ext cx="900000" cy="360000"/>
              </a:xfrm>
              <a:prstGeom prst="rect">
                <a:avLst/>
              </a:prstGeom>
              <a:solidFill>
                <a:srgbClr val="417D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13" name="TextShape 3"/>
          <p:cNvSpPr txBox="1"/>
          <p:nvPr/>
        </p:nvSpPr>
        <p:spPr>
          <a:xfrm>
            <a:off x="1528087" y="2265872"/>
            <a:ext cx="8424000" cy="32500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92160" algn="ctr">
              <a:lnSpc>
                <a:spcPct val="100000"/>
              </a:lnSpc>
              <a:spcAft>
                <a:spcPts val="499"/>
              </a:spcAft>
            </a:pPr>
            <a:r>
              <a:rPr lang="fr-FR" sz="2800" b="1" dirty="0">
                <a:solidFill>
                  <a:schemeClr val="accent2">
                    <a:lumMod val="50000"/>
                  </a:schemeClr>
                </a:solidFill>
              </a:rPr>
              <a:t>Handicap &amp; Emploi</a:t>
            </a:r>
          </a:p>
          <a:p>
            <a:pPr marL="92160" algn="ctr">
              <a:lnSpc>
                <a:spcPct val="100000"/>
              </a:lnSpc>
              <a:spcAft>
                <a:spcPts val="499"/>
              </a:spcAft>
            </a:pPr>
            <a:r>
              <a:rPr lang="fr-FR" sz="2800" b="1" dirty="0">
                <a:solidFill>
                  <a:schemeClr val="accent2">
                    <a:lumMod val="50000"/>
                  </a:schemeClr>
                </a:solidFill>
              </a:rPr>
              <a:t>Accord agréé et convention d’entreprise</a:t>
            </a:r>
          </a:p>
          <a:p>
            <a:pPr marL="92160" algn="ctr">
              <a:lnSpc>
                <a:spcPct val="100000"/>
              </a:lnSpc>
              <a:spcAft>
                <a:spcPts val="499"/>
              </a:spcAft>
            </a:pPr>
            <a:r>
              <a:rPr lang="fr-FR" sz="2800" b="1" dirty="0">
                <a:solidFill>
                  <a:schemeClr val="accent2">
                    <a:lumMod val="50000"/>
                  </a:schemeClr>
                </a:solidFill>
              </a:rPr>
              <a:t>Deux chemins vers l’inclusion </a:t>
            </a:r>
            <a:endParaRPr lang="fr-FR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92160" algn="ctr">
              <a:lnSpc>
                <a:spcPct val="100000"/>
              </a:lnSpc>
              <a:spcAft>
                <a:spcPts val="499"/>
              </a:spcAft>
            </a:pPr>
            <a:endParaRPr lang="fr-FR" sz="2800" dirty="0" smtClean="0"/>
          </a:p>
          <a:p>
            <a:pPr marL="92160" algn="ctr">
              <a:lnSpc>
                <a:spcPct val="100000"/>
              </a:lnSpc>
              <a:spcAft>
                <a:spcPts val="499"/>
              </a:spcAft>
            </a:pPr>
            <a:r>
              <a:rPr lang="fr-FR" sz="2800" b="1" dirty="0" smtClean="0">
                <a:solidFill>
                  <a:srgbClr val="7030A0"/>
                </a:solidFill>
              </a:rPr>
              <a:t>Matinale MEDEF</a:t>
            </a:r>
          </a:p>
          <a:p>
            <a:pPr marL="92160" algn="ctr">
              <a:lnSpc>
                <a:spcPct val="100000"/>
              </a:lnSpc>
              <a:spcAft>
                <a:spcPts val="499"/>
              </a:spcAft>
            </a:pPr>
            <a:r>
              <a:rPr lang="fr-FR" sz="2800" dirty="0" smtClean="0"/>
              <a:t> </a:t>
            </a:r>
            <a:r>
              <a:rPr lang="fr-FR" sz="2800" b="1" dirty="0" smtClean="0"/>
              <a:t>vendredi 26 mai 2023</a:t>
            </a:r>
          </a:p>
          <a:p>
            <a:pPr marL="92160" algn="ctr">
              <a:lnSpc>
                <a:spcPct val="100000"/>
              </a:lnSpc>
              <a:spcAft>
                <a:spcPts val="499"/>
              </a:spcAft>
            </a:pPr>
            <a:endParaRPr lang="fr-FR" sz="2800" dirty="0"/>
          </a:p>
          <a:p>
            <a:pPr marL="92160" algn="ctr">
              <a:lnSpc>
                <a:spcPct val="100000"/>
              </a:lnSpc>
              <a:spcAft>
                <a:spcPts val="499"/>
              </a:spcAft>
            </a:pPr>
            <a:endParaRPr lang="fr-FR" sz="2800" dirty="0" smtClean="0"/>
          </a:p>
          <a:p>
            <a:pPr marL="92160" algn="ctr">
              <a:lnSpc>
                <a:spcPct val="100000"/>
              </a:lnSpc>
              <a:spcAft>
                <a:spcPts val="499"/>
              </a:spcAft>
            </a:pPr>
            <a:endParaRPr lang="fr-FR" sz="2800" spc="-1" dirty="0"/>
          </a:p>
          <a:p>
            <a:pPr marL="92160" algn="ctr">
              <a:lnSpc>
                <a:spcPct val="100000"/>
              </a:lnSpc>
              <a:spcAft>
                <a:spcPts val="499"/>
              </a:spcAft>
            </a:pPr>
            <a:endParaRPr lang="fr-FR" sz="2800" spc="-1" dirty="0"/>
          </a:p>
        </p:txBody>
      </p:sp>
    </p:spTree>
    <p:extLst>
      <p:ext uri="{BB962C8B-B14F-4D97-AF65-F5344CB8AC3E}">
        <p14:creationId xmlns:p14="http://schemas.microsoft.com/office/powerpoint/2010/main" val="263146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L’organisation dédiée au projet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207568" y="1521963"/>
            <a:ext cx="8554217" cy="4787357"/>
          </a:xfrm>
        </p:spPr>
        <p:txBody>
          <a:bodyPr/>
          <a:lstStyle/>
          <a:p>
            <a:pPr marL="358775" indent="-358775" eaLnBrk="1" hangingPunct="1">
              <a:buFont typeface="Wingdings" panose="05000000000000000000" pitchFamily="2" charset="2"/>
              <a:buChar char="ü"/>
            </a:pPr>
            <a:r>
              <a:rPr lang="fr-FR" altLang="fr-FR" sz="1800" b="0" dirty="0">
                <a:solidFill>
                  <a:srgbClr val="000000"/>
                </a:solidFill>
              </a:rPr>
              <a:t>L’animation et la conduite du projet : Le référent handicap / Mission handicap (Chef de projet +  référents locaux),</a:t>
            </a: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r>
              <a:rPr lang="fr-FR" altLang="fr-FR" sz="1800" b="0" dirty="0">
                <a:solidFill>
                  <a:srgbClr val="000000"/>
                </a:solidFill>
              </a:rPr>
              <a:t>La mobilisation des acteurs opérationnels (Direction de la  Communication, des Achats, etc.),</a:t>
            </a: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r>
              <a:rPr lang="fr-FR" altLang="fr-FR" sz="1800" b="0" dirty="0">
                <a:solidFill>
                  <a:srgbClr val="000000"/>
                </a:solidFill>
              </a:rPr>
              <a:t>Les modalités de pilotage (composition du COPIL, fréquence des réunions, etc.) et de suivi, (information des IRP et association des Organisations syndicales)</a:t>
            </a: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endParaRPr lang="fr-FR" altLang="fr-FR" sz="1800" b="0" dirty="0">
              <a:solidFill>
                <a:srgbClr val="000000"/>
              </a:solidFill>
            </a:endParaRPr>
          </a:p>
          <a:p>
            <a:pPr marL="0" indent="0" algn="just" eaLnBrk="1" hangingPunct="1">
              <a:buNone/>
            </a:pPr>
            <a:endParaRPr lang="fr-FR" altLang="fr-FR" sz="1800" b="0" dirty="0">
              <a:solidFill>
                <a:srgbClr val="000000"/>
              </a:solidFill>
            </a:endParaRP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r>
              <a:rPr lang="fr-FR" altLang="fr-FR" sz="1800" b="0" dirty="0">
                <a:solidFill>
                  <a:srgbClr val="000000"/>
                </a:solidFill>
              </a:rPr>
              <a:t>Un chargé d’études dédié </a:t>
            </a: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r>
              <a:rPr lang="fr-FR" altLang="fr-FR" sz="1800" b="0" dirty="0">
                <a:solidFill>
                  <a:srgbClr val="000000"/>
                </a:solidFill>
              </a:rPr>
              <a:t>L’accès  à la boîte à outils </a:t>
            </a:r>
            <a:r>
              <a:rPr lang="fr-FR" altLang="fr-FR" sz="1800" b="0" dirty="0" smtClean="0">
                <a:solidFill>
                  <a:srgbClr val="000000"/>
                </a:solidFill>
              </a:rPr>
              <a:t>(trames diverses, activateur de Progrès, Réseau des Référents Handicap, </a:t>
            </a:r>
            <a:r>
              <a:rPr lang="fr-FR" altLang="fr-FR" sz="1800" b="0" dirty="0" err="1" smtClean="0">
                <a:solidFill>
                  <a:srgbClr val="000000"/>
                </a:solidFill>
              </a:rPr>
              <a:t>Modul</a:t>
            </a:r>
            <a:r>
              <a:rPr lang="fr-FR" altLang="fr-FR" sz="1800" b="0" dirty="0" smtClean="0">
                <a:solidFill>
                  <a:srgbClr val="000000"/>
                </a:solidFill>
              </a:rPr>
              <a:t> Pro, </a:t>
            </a:r>
            <a:r>
              <a:rPr lang="fr-FR" altLang="fr-FR" sz="1800" b="0" dirty="0" err="1" smtClean="0">
                <a:solidFill>
                  <a:srgbClr val="000000"/>
                </a:solidFill>
              </a:rPr>
              <a:t>Workplace</a:t>
            </a:r>
            <a:r>
              <a:rPr lang="fr-FR" altLang="fr-FR" sz="1800" b="0" dirty="0" smtClean="0">
                <a:solidFill>
                  <a:srgbClr val="000000"/>
                </a:solidFill>
              </a:rPr>
              <a:t>…</a:t>
            </a:r>
            <a:endParaRPr lang="fr-FR" altLang="fr-FR" sz="1400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332788" y="6407151"/>
            <a:ext cx="2057400" cy="360363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057DD7DB-48A6-4FAD-AD68-07B9C6FD8D9F}" type="slidenum">
              <a:rPr lang="fr-FR" altLang="fr-FR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Aft>
                  <a:spcPct val="0"/>
                </a:spcAft>
                <a:defRPr/>
              </a:pPr>
              <a:t>10</a:t>
            </a:fld>
            <a:endParaRPr lang="fr-FR" altLang="fr-F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207568" y="1139825"/>
            <a:ext cx="2304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l’entreprise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283884" y="3681418"/>
            <a:ext cx="2304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FR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fr-FR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Agefiph</a:t>
            </a:r>
            <a:endParaRPr lang="fr-FR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6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80000" y="5589972"/>
            <a:ext cx="10266003" cy="1226310"/>
            <a:chOff x="615547" y="5552069"/>
            <a:chExt cx="10266003" cy="122631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547" y="5552069"/>
              <a:ext cx="3443103" cy="1226310"/>
            </a:xfrm>
            <a:prstGeom prst="rect">
              <a:avLst/>
            </a:prstGeom>
          </p:spPr>
        </p:pic>
        <p:grpSp>
          <p:nvGrpSpPr>
            <p:cNvPr id="6" name="Groupe 5"/>
            <p:cNvGrpSpPr/>
            <p:nvPr/>
          </p:nvGrpSpPr>
          <p:grpSpPr>
            <a:xfrm>
              <a:off x="4295800" y="5985224"/>
              <a:ext cx="6585750" cy="360000"/>
              <a:chOff x="4684602" y="5985224"/>
              <a:chExt cx="6585750" cy="360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821752" y="5985224"/>
                <a:ext cx="900000" cy="360000"/>
              </a:xfrm>
              <a:prstGeom prst="rect">
                <a:avLst/>
              </a:prstGeom>
              <a:solidFill>
                <a:srgbClr val="006A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58902" y="5985224"/>
                <a:ext cx="900000" cy="360000"/>
              </a:xfrm>
              <a:prstGeom prst="rect">
                <a:avLst/>
              </a:prstGeom>
              <a:solidFill>
                <a:srgbClr val="465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096052" y="5985224"/>
                <a:ext cx="900000" cy="360000"/>
              </a:xfrm>
              <a:prstGeom prst="rect">
                <a:avLst/>
              </a:prstGeom>
              <a:solidFill>
                <a:srgbClr val="E18B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684602" y="5985224"/>
                <a:ext cx="900000" cy="360000"/>
              </a:xfrm>
              <a:prstGeom prst="rect">
                <a:avLst/>
              </a:prstGeom>
              <a:solidFill>
                <a:srgbClr val="FFE5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233202" y="5985224"/>
                <a:ext cx="900000" cy="360000"/>
              </a:xfrm>
              <a:prstGeom prst="rect">
                <a:avLst/>
              </a:prstGeom>
              <a:solidFill>
                <a:srgbClr val="21AB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370352" y="5985224"/>
                <a:ext cx="900000" cy="360000"/>
              </a:xfrm>
              <a:prstGeom prst="rect">
                <a:avLst/>
              </a:prstGeom>
              <a:solidFill>
                <a:srgbClr val="417D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18" name="TextShape 3"/>
          <p:cNvSpPr txBox="1"/>
          <p:nvPr/>
        </p:nvSpPr>
        <p:spPr>
          <a:xfrm>
            <a:off x="434493" y="968001"/>
            <a:ext cx="8424360" cy="539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14400">
              <a:lnSpc>
                <a:spcPct val="90000"/>
              </a:lnSpc>
            </a:pPr>
            <a:r>
              <a:rPr lang="fr-FR" sz="2500" b="1" spc="-1" dirty="0" smtClean="0">
                <a:solidFill>
                  <a:schemeClr val="tx2"/>
                </a:solidFill>
              </a:rPr>
              <a:t>Outils et références </a:t>
            </a:r>
            <a:endParaRPr lang="fr-FR" sz="2500" b="1" spc="-1" dirty="0">
              <a:solidFill>
                <a:schemeClr val="tx2"/>
              </a:solidFill>
            </a:endParaRPr>
          </a:p>
          <a:p>
            <a:pPr marL="14400">
              <a:lnSpc>
                <a:spcPct val="90000"/>
              </a:lnSpc>
            </a:pPr>
            <a:endParaRPr lang="fr-FR" sz="2500" b="1" strike="noStrike" spc="-1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9" name="TextShape 4"/>
          <p:cNvSpPr txBox="1"/>
          <p:nvPr/>
        </p:nvSpPr>
        <p:spPr>
          <a:xfrm>
            <a:off x="434853" y="1437152"/>
            <a:ext cx="8424000" cy="26113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hlinkClick r:id="rId3"/>
              </a:rPr>
              <a:t>Guide de l'OETH URSSAF et AGEFIPH</a:t>
            </a:r>
            <a:endParaRPr lang="fr-FR" sz="1400" dirty="0" smtClean="0"/>
          </a:p>
          <a:p>
            <a:endParaRPr lang="fr-F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hlinkClick r:id="rId4"/>
              </a:rPr>
              <a:t>INSTRUCTON N° DGEFP/METH/2021/11 du 7 janvier 2021 pour accompagner les entreprises et les groupes dans l’élaboration d’un accord en faveur de l’emploi des travailleurs handicapés en application de l’article L. 5212-8 du code du travail, ainsi que pour agréer, suivre et évaluer cet accord notamment en vue de son renouvellement.</a:t>
            </a:r>
            <a:endParaRPr lang="fr-FR" sz="1400" dirty="0" smtClean="0"/>
          </a:p>
          <a:p>
            <a:endParaRPr lang="fr-F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Articles </a:t>
            </a:r>
            <a:r>
              <a:rPr lang="fr-FR" sz="1400" dirty="0"/>
              <a:t>L. 5212-8, R. 5212-12 à R. 5212-19 du code du travail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loi n° 2018-771 du 5 septembre 2018 pour la liberté de choisir son avenir professionnel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Décret n° 2019-521 du 27 mai 2019 relatif à la mise en œuvre de l'obligation d'emploi des travailleurs handicapés par application d'un accord agréé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Décret n° 2019-522 du 27 mai 2019 relatif à la déclaration obligatoire d’emploi des travailleurs handicapés 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Décret n° 2019-523 du 27 mai 2019 fixant les modalités de calcul de la contribution due au titre de l'obligation d'emploi des travailleurs handicapés.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Décret n° 2020-1350 du 5 novembre 2020 relatif à l'obligation d'emploi en faveur des travailleurs </a:t>
            </a:r>
            <a:r>
              <a:rPr lang="fr-FR" sz="1400" dirty="0" smtClean="0"/>
              <a:t>handicapés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Décret n° 2023-296 du 20 avril 2023 relatif aux modalités de fixation du montant de la contribution liée à l'obligation d'emploi des travailleurs handicapés en l'absence de déclaration annuelle de l'employeur et modifiant le calendrier des obligations </a:t>
            </a:r>
            <a:r>
              <a:rPr lang="fr-FR" sz="1400" dirty="0" smtClean="0"/>
              <a:t>déclaratives </a:t>
            </a: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27980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2442" y="292588"/>
            <a:ext cx="7965008" cy="704549"/>
          </a:xfrm>
        </p:spPr>
        <p:txBody>
          <a:bodyPr/>
          <a:lstStyle/>
          <a:p>
            <a:pPr algn="ctr"/>
            <a:r>
              <a:rPr lang="fr-FR" dirty="0"/>
              <a:t>Convention ou accord agréé ?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10" name="Group 2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745932"/>
              </p:ext>
            </p:extLst>
          </p:nvPr>
        </p:nvGraphicFramePr>
        <p:xfrm>
          <a:off x="2136775" y="1058863"/>
          <a:ext cx="7920038" cy="406542"/>
        </p:xfrm>
        <a:graphic>
          <a:graphicData uri="http://schemas.openxmlformats.org/drawingml/2006/table">
            <a:tbl>
              <a:tblPr/>
              <a:tblGrid>
                <a:gridCol w="1582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537" marB="455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Convention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537" marB="455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Accord agréé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537" marB="4553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Group 2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188140"/>
              </p:ext>
            </p:extLst>
          </p:nvPr>
        </p:nvGraphicFramePr>
        <p:xfrm>
          <a:off x="2136775" y="1473201"/>
          <a:ext cx="7920038" cy="581025"/>
        </p:xfrm>
        <a:graphic>
          <a:graphicData uri="http://schemas.openxmlformats.org/drawingml/2006/table">
            <a:tbl>
              <a:tblPr/>
              <a:tblGrid>
                <a:gridCol w="1582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Signataires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Direction de l’entreprise et l’Agefiph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Direction de l’entreprise et les organisations syndicales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Group 2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57343"/>
              </p:ext>
            </p:extLst>
          </p:nvPr>
        </p:nvGraphicFramePr>
        <p:xfrm>
          <a:off x="2135189" y="2055814"/>
          <a:ext cx="7921625" cy="611187"/>
        </p:xfrm>
        <a:graphic>
          <a:graphicData uri="http://schemas.openxmlformats.org/drawingml/2006/table">
            <a:tbl>
              <a:tblPr/>
              <a:tblGrid>
                <a:gridCol w="1584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1187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Validation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Etude du projet par les instances de l’Agefiph</a:t>
                      </a:r>
                      <a:endParaRPr kumimoji="0" lang="fr-F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Agrément préfectoral délivré par la DDETS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Group 2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386691"/>
              </p:ext>
            </p:extLst>
          </p:nvPr>
        </p:nvGraphicFramePr>
        <p:xfrm>
          <a:off x="2136775" y="2667001"/>
          <a:ext cx="7920038" cy="1069975"/>
        </p:xfrm>
        <a:graphic>
          <a:graphicData uri="http://schemas.openxmlformats.org/drawingml/2006/table">
            <a:tbl>
              <a:tblPr/>
              <a:tblGrid>
                <a:gridCol w="1582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69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Obligation légale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L’entreprise continue à verser une contribution à l’Urssaf si elle n’atteint pas le quota de 6 %.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Exonération de la contribution à l’Urssaf 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kern="9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Group 2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421537"/>
              </p:ext>
            </p:extLst>
          </p:nvPr>
        </p:nvGraphicFramePr>
        <p:xfrm>
          <a:off x="2136775" y="3736975"/>
          <a:ext cx="7920038" cy="1093788"/>
        </p:xfrm>
        <a:graphic>
          <a:graphicData uri="http://schemas.openxmlformats.org/drawingml/2006/table">
            <a:tbl>
              <a:tblPr/>
              <a:tblGrid>
                <a:gridCol w="1582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378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Eligibilité à l’offre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Agefiph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Eligibilité à l’ensemble de l’offre lors de la préparation du projet et durant sa mise en œuvre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En-dessous d’un taux d’emploi de 6%, l’entreprise n’est plus éligible à l’offre de services financière.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Group 2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722145"/>
              </p:ext>
            </p:extLst>
          </p:nvPr>
        </p:nvGraphicFramePr>
        <p:xfrm>
          <a:off x="2138605" y="4830763"/>
          <a:ext cx="7920038" cy="822960"/>
        </p:xfrm>
        <a:graphic>
          <a:graphicData uri="http://schemas.openxmlformats.org/drawingml/2006/table">
            <a:tbl>
              <a:tblPr/>
              <a:tblGrid>
                <a:gridCol w="1582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095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Financement du projet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Pas systématique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 budget de l’accord est au moins égal au montant de la contribution.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Group 2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722935"/>
              </p:ext>
            </p:extLst>
          </p:nvPr>
        </p:nvGraphicFramePr>
        <p:xfrm>
          <a:off x="2136775" y="5656536"/>
          <a:ext cx="7920038" cy="488404"/>
        </p:xfrm>
        <a:graphic>
          <a:graphicData uri="http://schemas.openxmlformats.org/drawingml/2006/table">
            <a:tbl>
              <a:tblPr/>
              <a:tblGrid>
                <a:gridCol w="1582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840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Durée 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ans maximum 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ans (renouvelable une fois)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Pensées 5"/>
          <p:cNvSpPr/>
          <p:nvPr/>
        </p:nvSpPr>
        <p:spPr>
          <a:xfrm>
            <a:off x="10577146" y="369277"/>
            <a:ext cx="1301262" cy="94077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85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80000" y="5589972"/>
            <a:ext cx="10266003" cy="1226310"/>
            <a:chOff x="615547" y="5552069"/>
            <a:chExt cx="10266003" cy="122631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547" y="5552069"/>
              <a:ext cx="3443103" cy="1226310"/>
            </a:xfrm>
            <a:prstGeom prst="rect">
              <a:avLst/>
            </a:prstGeom>
          </p:spPr>
        </p:pic>
        <p:grpSp>
          <p:nvGrpSpPr>
            <p:cNvPr id="6" name="Groupe 5"/>
            <p:cNvGrpSpPr/>
            <p:nvPr/>
          </p:nvGrpSpPr>
          <p:grpSpPr>
            <a:xfrm>
              <a:off x="4295800" y="5985224"/>
              <a:ext cx="6585750" cy="360000"/>
              <a:chOff x="4684602" y="5985224"/>
              <a:chExt cx="6585750" cy="360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821752" y="5985224"/>
                <a:ext cx="900000" cy="360000"/>
              </a:xfrm>
              <a:prstGeom prst="rect">
                <a:avLst/>
              </a:prstGeom>
              <a:solidFill>
                <a:srgbClr val="006A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58902" y="5985224"/>
                <a:ext cx="900000" cy="360000"/>
              </a:xfrm>
              <a:prstGeom prst="rect">
                <a:avLst/>
              </a:prstGeom>
              <a:solidFill>
                <a:srgbClr val="465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096052" y="5985224"/>
                <a:ext cx="900000" cy="360000"/>
              </a:xfrm>
              <a:prstGeom prst="rect">
                <a:avLst/>
              </a:prstGeom>
              <a:solidFill>
                <a:srgbClr val="E18B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684602" y="5985224"/>
                <a:ext cx="900000" cy="360000"/>
              </a:xfrm>
              <a:prstGeom prst="rect">
                <a:avLst/>
              </a:prstGeom>
              <a:solidFill>
                <a:srgbClr val="FFE5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233202" y="5985224"/>
                <a:ext cx="900000" cy="360000"/>
              </a:xfrm>
              <a:prstGeom prst="rect">
                <a:avLst/>
              </a:prstGeom>
              <a:solidFill>
                <a:srgbClr val="21AB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370352" y="5985224"/>
                <a:ext cx="900000" cy="360000"/>
              </a:xfrm>
              <a:prstGeom prst="rect">
                <a:avLst/>
              </a:prstGeom>
              <a:solidFill>
                <a:srgbClr val="417D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19" name="TextShape 4"/>
          <p:cNvSpPr txBox="1"/>
          <p:nvPr/>
        </p:nvSpPr>
        <p:spPr>
          <a:xfrm>
            <a:off x="3504184" y="2567863"/>
            <a:ext cx="5492033" cy="16108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algn="ctr"/>
            <a:r>
              <a:rPr lang="fr-FR" sz="1600" b="1" dirty="0" smtClean="0"/>
              <a:t>Pour vous accompagner dans la démarche de l’accord agréé  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400" dirty="0"/>
          </a:p>
          <a:p>
            <a:pPr algn="ctr"/>
            <a:r>
              <a:rPr lang="fr-FR" sz="1400" dirty="0" smtClean="0"/>
              <a:t>Nassima EDDAGNI</a:t>
            </a:r>
          </a:p>
          <a:p>
            <a:pPr algn="ctr"/>
            <a:r>
              <a:rPr lang="fr-FR" sz="1400" dirty="0" smtClean="0"/>
              <a:t>Chargée de mission emploi, politique du handicap</a:t>
            </a:r>
          </a:p>
          <a:p>
            <a:pPr algn="ctr"/>
            <a:r>
              <a:rPr lang="fr-FR" sz="1400" dirty="0" smtClean="0">
                <a:hlinkClick r:id="rId3"/>
              </a:rPr>
              <a:t>Nassima.eddagni@rhone.gouv.fr</a:t>
            </a:r>
            <a:endParaRPr lang="fr-FR" sz="1400" dirty="0" smtClean="0"/>
          </a:p>
          <a:p>
            <a:pPr algn="ctr"/>
            <a:r>
              <a:rPr lang="fr-FR" sz="1400" dirty="0"/>
              <a:t> Tél : 04 87 76 72 16 - 06 24 86 70 77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58585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4"/>
          <p:cNvSpPr>
            <a:spLocks noChangeArrowheads="1"/>
          </p:cNvSpPr>
          <p:nvPr/>
        </p:nvSpPr>
        <p:spPr bwMode="gray">
          <a:xfrm>
            <a:off x="1703388" y="115889"/>
            <a:ext cx="8820150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b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b="1">
                <a:solidFill>
                  <a:schemeClr val="accent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3000" b="1" i="0" u="none" strike="noStrike" kern="1200" cap="none" spc="0" normalizeH="0" baseline="0" noProof="0">
              <a:ln>
                <a:noFill/>
              </a:ln>
              <a:solidFill>
                <a:srgbClr val="DF244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332788" y="6407151"/>
            <a:ext cx="2057400" cy="360363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7DD7DB-48A6-4FAD-AD68-07B9C6FD8D9F}" type="slidenum">
              <a:rPr kumimoji="0" lang="fr-FR" alt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altLang="fr-FR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Shape 4"/>
          <p:cNvSpPr txBox="1"/>
          <p:nvPr/>
        </p:nvSpPr>
        <p:spPr>
          <a:xfrm>
            <a:off x="3504184" y="2567863"/>
            <a:ext cx="5492033" cy="16108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Pour vous accompagner dans la démarche de la convention :</a:t>
            </a:r>
          </a:p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Nicole Saunier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Chargée d’études et de développement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n-saunier@agefiph.asso.fr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 Tél : 04 74 94 64 39 - 06 13 89 92 05</a:t>
            </a:r>
          </a:p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596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80000" y="5589972"/>
            <a:ext cx="10266003" cy="1226310"/>
            <a:chOff x="615547" y="5552069"/>
            <a:chExt cx="10266003" cy="122631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547" y="5552069"/>
              <a:ext cx="3443103" cy="1226310"/>
            </a:xfrm>
            <a:prstGeom prst="rect">
              <a:avLst/>
            </a:prstGeom>
          </p:spPr>
        </p:pic>
        <p:grpSp>
          <p:nvGrpSpPr>
            <p:cNvPr id="6" name="Groupe 5"/>
            <p:cNvGrpSpPr/>
            <p:nvPr/>
          </p:nvGrpSpPr>
          <p:grpSpPr>
            <a:xfrm>
              <a:off x="4295800" y="5985224"/>
              <a:ext cx="6585750" cy="360000"/>
              <a:chOff x="4684602" y="5985224"/>
              <a:chExt cx="6585750" cy="360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821752" y="5985224"/>
                <a:ext cx="900000" cy="360000"/>
              </a:xfrm>
              <a:prstGeom prst="rect">
                <a:avLst/>
              </a:prstGeom>
              <a:solidFill>
                <a:srgbClr val="006A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58902" y="5985224"/>
                <a:ext cx="900000" cy="360000"/>
              </a:xfrm>
              <a:prstGeom prst="rect">
                <a:avLst/>
              </a:prstGeom>
              <a:solidFill>
                <a:srgbClr val="465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096052" y="5985224"/>
                <a:ext cx="900000" cy="360000"/>
              </a:xfrm>
              <a:prstGeom prst="rect">
                <a:avLst/>
              </a:prstGeom>
              <a:solidFill>
                <a:srgbClr val="E18B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684602" y="5985224"/>
                <a:ext cx="900000" cy="360000"/>
              </a:xfrm>
              <a:prstGeom prst="rect">
                <a:avLst/>
              </a:prstGeom>
              <a:solidFill>
                <a:srgbClr val="FFE5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233202" y="5985224"/>
                <a:ext cx="900000" cy="360000"/>
              </a:xfrm>
              <a:prstGeom prst="rect">
                <a:avLst/>
              </a:prstGeom>
              <a:solidFill>
                <a:srgbClr val="21AB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370352" y="5985224"/>
                <a:ext cx="900000" cy="360000"/>
              </a:xfrm>
              <a:prstGeom prst="rect">
                <a:avLst/>
              </a:prstGeom>
              <a:solidFill>
                <a:srgbClr val="417D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13" name="TextShape 3"/>
          <p:cNvSpPr txBox="1"/>
          <p:nvPr/>
        </p:nvSpPr>
        <p:spPr>
          <a:xfrm>
            <a:off x="324000" y="682920"/>
            <a:ext cx="8424360" cy="539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marL="14400">
              <a:lnSpc>
                <a:spcPct val="90000"/>
              </a:lnSpc>
            </a:pPr>
            <a:r>
              <a:rPr lang="fr-FR" sz="2500" b="1" strike="noStrike" spc="-1" dirty="0" smtClean="0">
                <a:solidFill>
                  <a:schemeClr val="tx2"/>
                </a:solidFill>
                <a:latin typeface="Arial"/>
              </a:rPr>
              <a:t>Les enjeux d’un accord agréé</a:t>
            </a:r>
            <a:endParaRPr lang="fr-FR" sz="2500" b="0" strike="noStrike" spc="-1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" name="TextShape 4"/>
          <p:cNvSpPr txBox="1"/>
          <p:nvPr/>
        </p:nvSpPr>
        <p:spPr>
          <a:xfrm>
            <a:off x="395639" y="1366685"/>
            <a:ext cx="10301857" cy="42232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92160">
              <a:lnSpc>
                <a:spcPct val="100000"/>
              </a:lnSpc>
              <a:spcAft>
                <a:spcPts val="499"/>
              </a:spcAft>
            </a:pPr>
            <a:r>
              <a:rPr lang="fr-FR" sz="1600" b="1" strike="noStrike" spc="-1" dirty="0" smtClean="0">
                <a:solidFill>
                  <a:srgbClr val="000000"/>
                </a:solidFill>
                <a:latin typeface="Arial"/>
              </a:rPr>
              <a:t>Pourquoi négocier un accord en vue de son agrément ?</a:t>
            </a:r>
          </a:p>
          <a:p>
            <a:pPr marL="92160">
              <a:lnSpc>
                <a:spcPct val="100000"/>
              </a:lnSpc>
              <a:spcAft>
                <a:spcPts val="499"/>
              </a:spcAft>
            </a:pPr>
            <a:endParaRPr lang="fr-FR" sz="1400" b="1" spc="-1" dirty="0">
              <a:solidFill>
                <a:srgbClr val="000000"/>
              </a:solidFill>
              <a:latin typeface="Arial"/>
            </a:endParaRPr>
          </a:p>
          <a:p>
            <a:pPr marL="92160">
              <a:lnSpc>
                <a:spcPct val="100000"/>
              </a:lnSpc>
              <a:spcAft>
                <a:spcPts val="499"/>
              </a:spcAft>
            </a:pPr>
            <a:r>
              <a:rPr lang="fr-FR" sz="1400" b="1" spc="-1" dirty="0" smtClean="0">
                <a:solidFill>
                  <a:srgbClr val="000000"/>
                </a:solidFill>
                <a:latin typeface="Arial"/>
              </a:rPr>
              <a:t>Enjeu : </a:t>
            </a:r>
            <a:r>
              <a:rPr lang="fr-FR" sz="1400" spc="-1" dirty="0">
                <a:solidFill>
                  <a:srgbClr val="000000"/>
                </a:solidFill>
                <a:latin typeface="Arial"/>
              </a:rPr>
              <a:t>faire </a:t>
            </a: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effet </a:t>
            </a:r>
            <a:r>
              <a:rPr lang="fr-FR" sz="1400" spc="-1" dirty="0">
                <a:solidFill>
                  <a:srgbClr val="000000"/>
                </a:solidFill>
                <a:latin typeface="Arial"/>
              </a:rPr>
              <a:t>levier pour amorcer une politique d’emploi des travailleurs en situation de handicap au sein de l’entreprise en </a:t>
            </a: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plaçant </a:t>
            </a:r>
            <a:r>
              <a:rPr lang="fr-FR" sz="1400" spc="-1" dirty="0">
                <a:solidFill>
                  <a:srgbClr val="000000"/>
                </a:solidFill>
                <a:latin typeface="Arial"/>
              </a:rPr>
              <a:t>le sujet du handicap au </a:t>
            </a: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cœur </a:t>
            </a:r>
            <a:r>
              <a:rPr lang="fr-FR" sz="1400" spc="-1" dirty="0">
                <a:solidFill>
                  <a:srgbClr val="000000"/>
                </a:solidFill>
                <a:latin typeface="Arial"/>
              </a:rPr>
              <a:t>du dialogue </a:t>
            </a: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social.</a:t>
            </a:r>
          </a:p>
          <a:p>
            <a:pPr marL="92160">
              <a:lnSpc>
                <a:spcPct val="100000"/>
              </a:lnSpc>
              <a:spcAft>
                <a:spcPts val="499"/>
              </a:spcAft>
            </a:pPr>
            <a:endParaRPr lang="fr-FR" sz="1400" spc="-1" dirty="0">
              <a:solidFill>
                <a:srgbClr val="000000"/>
              </a:solidFill>
              <a:latin typeface="Arial"/>
            </a:endParaRPr>
          </a:p>
          <a:p>
            <a:pPr marL="92160">
              <a:spcAft>
                <a:spcPts val="499"/>
              </a:spcAft>
            </a:pPr>
            <a:r>
              <a:rPr lang="fr-FR" sz="1400" b="1" spc="-1" dirty="0" smtClean="0">
                <a:solidFill>
                  <a:srgbClr val="000000"/>
                </a:solidFill>
                <a:latin typeface="Arial"/>
              </a:rPr>
              <a:t>Objectif principal : </a:t>
            </a: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développer </a:t>
            </a:r>
            <a:r>
              <a:rPr lang="fr-FR" sz="1400" spc="-1" dirty="0">
                <a:solidFill>
                  <a:srgbClr val="000000"/>
                </a:solidFill>
                <a:latin typeface="Arial"/>
              </a:rPr>
              <a:t>l'emploi direct  et durable des personnes </a:t>
            </a: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handicapées* </a:t>
            </a:r>
            <a:r>
              <a:rPr lang="fr-FR" sz="1400" spc="-1" dirty="0">
                <a:solidFill>
                  <a:srgbClr val="000000"/>
                </a:solidFill>
                <a:latin typeface="Arial"/>
              </a:rPr>
              <a:t>dans le groupe ou l’entreprise sous toutes ses </a:t>
            </a: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formes pour </a:t>
            </a:r>
            <a:r>
              <a:rPr lang="fr-FR" sz="1400" spc="-1" dirty="0">
                <a:solidFill>
                  <a:srgbClr val="000000"/>
                </a:solidFill>
                <a:latin typeface="Arial"/>
              </a:rPr>
              <a:t>répondre </a:t>
            </a: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à l’obligation </a:t>
            </a:r>
            <a:r>
              <a:rPr lang="fr-FR" sz="1400" spc="-1" dirty="0">
                <a:solidFill>
                  <a:srgbClr val="000000"/>
                </a:solidFill>
                <a:latin typeface="Arial"/>
              </a:rPr>
              <a:t>d’emploi.</a:t>
            </a:r>
          </a:p>
          <a:p>
            <a:pPr marL="92160">
              <a:lnSpc>
                <a:spcPct val="100000"/>
              </a:lnSpc>
              <a:spcAft>
                <a:spcPts val="499"/>
              </a:spcAft>
            </a:pPr>
            <a:endParaRPr lang="fr-FR" sz="1400" spc="-1" dirty="0" smtClean="0">
              <a:solidFill>
                <a:srgbClr val="000000"/>
              </a:solidFill>
              <a:latin typeface="Arial"/>
            </a:endParaRPr>
          </a:p>
          <a:p>
            <a:pPr marL="92160">
              <a:lnSpc>
                <a:spcPct val="100000"/>
              </a:lnSpc>
              <a:spcAft>
                <a:spcPts val="499"/>
              </a:spcAft>
            </a:pPr>
            <a:r>
              <a:rPr lang="fr-FR" sz="1400" b="1" spc="-1" dirty="0" smtClean="0">
                <a:solidFill>
                  <a:srgbClr val="000000"/>
                </a:solidFill>
                <a:latin typeface="Arial"/>
              </a:rPr>
              <a:t>Impacts et valeur ajoutée ?</a:t>
            </a:r>
          </a:p>
          <a:p>
            <a:pPr marL="377910" indent="-285750">
              <a:lnSpc>
                <a:spcPct val="100000"/>
              </a:lnSpc>
              <a:spcAft>
                <a:spcPts val="499"/>
              </a:spcAft>
              <a:buFontTx/>
              <a:buChar char="-"/>
            </a:pP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Gestion  directe du budget handicap par le groupe ou l’entreprise</a:t>
            </a:r>
          </a:p>
          <a:p>
            <a:pPr marL="377910" indent="-285750">
              <a:lnSpc>
                <a:spcPct val="100000"/>
              </a:lnSpc>
              <a:spcAft>
                <a:spcPts val="499"/>
              </a:spcAft>
              <a:buFontTx/>
              <a:buChar char="-"/>
            </a:pP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Vaut exécution de l’obligation d’emploi ( article L5212-2 du code du travail)</a:t>
            </a:r>
          </a:p>
          <a:p>
            <a:pPr marL="377910" indent="-285750">
              <a:lnSpc>
                <a:spcPct val="100000"/>
              </a:lnSpc>
              <a:spcAft>
                <a:spcPts val="499"/>
              </a:spcAft>
              <a:buFontTx/>
              <a:buChar char="-"/>
            </a:pP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Levier en matière de dialogue social</a:t>
            </a:r>
          </a:p>
          <a:p>
            <a:pPr marL="377910" indent="-285750">
              <a:lnSpc>
                <a:spcPct val="100000"/>
              </a:lnSpc>
              <a:spcAft>
                <a:spcPts val="499"/>
              </a:spcAft>
              <a:buFontTx/>
              <a:buChar char="-"/>
            </a:pPr>
            <a:r>
              <a:rPr lang="fr-FR" sz="1400" spc="-1" dirty="0" smtClean="0">
                <a:solidFill>
                  <a:srgbClr val="000000"/>
                </a:solidFill>
                <a:latin typeface="Arial"/>
              </a:rPr>
              <a:t>Impact positif sur le climat interne</a:t>
            </a:r>
            <a:endParaRPr lang="fr-FR" sz="1400" spc="-1" dirty="0">
              <a:solidFill>
                <a:srgbClr val="000000"/>
              </a:solidFill>
              <a:latin typeface="Arial"/>
            </a:endParaRPr>
          </a:p>
          <a:p>
            <a:pPr marL="377910" indent="-285750">
              <a:lnSpc>
                <a:spcPct val="100000"/>
              </a:lnSpc>
              <a:spcAft>
                <a:spcPts val="499"/>
              </a:spcAft>
              <a:buFontTx/>
              <a:buChar char="-"/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Arial"/>
              </a:rPr>
              <a:t>Valorisation de  la marque employeur </a:t>
            </a:r>
          </a:p>
          <a:p>
            <a:pPr marL="92160">
              <a:lnSpc>
                <a:spcPct val="100000"/>
              </a:lnSpc>
              <a:spcAft>
                <a:spcPts val="499"/>
              </a:spcAft>
            </a:pPr>
            <a:endParaRPr lang="fr-FR" sz="11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marL="92160">
              <a:lnSpc>
                <a:spcPct val="100000"/>
              </a:lnSpc>
              <a:spcAft>
                <a:spcPts val="499"/>
              </a:spcAft>
            </a:pPr>
            <a:r>
              <a:rPr lang="fr-FR" sz="1100" b="0" strike="noStrike" spc="-1" dirty="0" smtClean="0">
                <a:solidFill>
                  <a:srgbClr val="000000"/>
                </a:solidFill>
                <a:latin typeface="Arial"/>
              </a:rPr>
              <a:t>*</a:t>
            </a:r>
            <a:r>
              <a:rPr lang="fr-FR" sz="1100" spc="-1" dirty="0">
                <a:solidFill>
                  <a:srgbClr val="000000"/>
                </a:solidFill>
                <a:latin typeface="Arial"/>
              </a:rPr>
              <a:t> (bénéficiaires de l’obligation d’emploi cités aux articles L5212-13 à L5212-15) </a:t>
            </a:r>
            <a:endParaRPr lang="fr-FR" sz="1100" b="0" strike="noStrike" spc="-1" dirty="0" smtClean="0">
              <a:solidFill>
                <a:srgbClr val="000000"/>
              </a:solidFill>
              <a:latin typeface="Arial"/>
            </a:endParaRPr>
          </a:p>
          <a:p>
            <a:pPr marL="92160">
              <a:lnSpc>
                <a:spcPct val="100000"/>
              </a:lnSpc>
              <a:spcAft>
                <a:spcPts val="499"/>
              </a:spcAft>
            </a:pPr>
            <a:endParaRPr lang="fr-FR" sz="1400" b="0" strike="noStrike" spc="-1" dirty="0" smtClean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881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80000" y="5589972"/>
            <a:ext cx="10266003" cy="1226310"/>
            <a:chOff x="615547" y="5552069"/>
            <a:chExt cx="10266003" cy="122631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547" y="5552069"/>
              <a:ext cx="3443103" cy="1226310"/>
            </a:xfrm>
            <a:prstGeom prst="rect">
              <a:avLst/>
            </a:prstGeom>
          </p:spPr>
        </p:pic>
        <p:grpSp>
          <p:nvGrpSpPr>
            <p:cNvPr id="6" name="Groupe 5"/>
            <p:cNvGrpSpPr/>
            <p:nvPr/>
          </p:nvGrpSpPr>
          <p:grpSpPr>
            <a:xfrm>
              <a:off x="4295800" y="5985224"/>
              <a:ext cx="6585750" cy="360000"/>
              <a:chOff x="4684602" y="5985224"/>
              <a:chExt cx="6585750" cy="360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821752" y="5985224"/>
                <a:ext cx="900000" cy="360000"/>
              </a:xfrm>
              <a:prstGeom prst="rect">
                <a:avLst/>
              </a:prstGeom>
              <a:solidFill>
                <a:srgbClr val="006A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58902" y="5985224"/>
                <a:ext cx="900000" cy="360000"/>
              </a:xfrm>
              <a:prstGeom prst="rect">
                <a:avLst/>
              </a:prstGeom>
              <a:solidFill>
                <a:srgbClr val="465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096052" y="5985224"/>
                <a:ext cx="900000" cy="360000"/>
              </a:xfrm>
              <a:prstGeom prst="rect">
                <a:avLst/>
              </a:prstGeom>
              <a:solidFill>
                <a:srgbClr val="E18B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684602" y="5985224"/>
                <a:ext cx="900000" cy="360000"/>
              </a:xfrm>
              <a:prstGeom prst="rect">
                <a:avLst/>
              </a:prstGeom>
              <a:solidFill>
                <a:srgbClr val="FFE5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233202" y="5985224"/>
                <a:ext cx="900000" cy="360000"/>
              </a:xfrm>
              <a:prstGeom prst="rect">
                <a:avLst/>
              </a:prstGeom>
              <a:solidFill>
                <a:srgbClr val="21AB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370352" y="5985224"/>
                <a:ext cx="900000" cy="360000"/>
              </a:xfrm>
              <a:prstGeom prst="rect">
                <a:avLst/>
              </a:prstGeom>
              <a:solidFill>
                <a:srgbClr val="417D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13" name="TextShape 3"/>
          <p:cNvSpPr txBox="1"/>
          <p:nvPr/>
        </p:nvSpPr>
        <p:spPr>
          <a:xfrm>
            <a:off x="338223" y="509980"/>
            <a:ext cx="8424360" cy="539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marL="14400">
              <a:lnSpc>
                <a:spcPct val="90000"/>
              </a:lnSpc>
            </a:pPr>
            <a:r>
              <a:rPr lang="fr-FR" sz="2500" b="1" strike="noStrike" spc="-1" dirty="0" smtClean="0">
                <a:solidFill>
                  <a:schemeClr val="tx2"/>
                </a:solidFill>
                <a:latin typeface="Arial"/>
              </a:rPr>
              <a:t>Le cadre de l’accord agrée</a:t>
            </a:r>
            <a:endParaRPr lang="fr-FR" sz="2500" b="1" strike="noStrike" spc="-1" dirty="0">
              <a:solidFill>
                <a:schemeClr val="tx2"/>
              </a:solidFill>
              <a:latin typeface="Arial"/>
            </a:endParaRPr>
          </a:p>
        </p:txBody>
      </p:sp>
      <p:graphicFrame>
        <p:nvGraphicFramePr>
          <p:cNvPr id="17" name="Diagramme 16"/>
          <p:cNvGraphicFramePr/>
          <p:nvPr>
            <p:extLst/>
          </p:nvPr>
        </p:nvGraphicFramePr>
        <p:xfrm>
          <a:off x="259564" y="1837101"/>
          <a:ext cx="11617803" cy="402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Rectangle 18"/>
          <p:cNvSpPr/>
          <p:nvPr/>
        </p:nvSpPr>
        <p:spPr>
          <a:xfrm>
            <a:off x="6022246" y="365797"/>
            <a:ext cx="5673213" cy="1471304"/>
          </a:xfrm>
          <a:prstGeom prst="wedgeRect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160">
              <a:lnSpc>
                <a:spcPct val="100000"/>
              </a:lnSpc>
              <a:spcAft>
                <a:spcPts val="499"/>
              </a:spcAft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En matière de négociation :</a:t>
            </a:r>
          </a:p>
          <a:p>
            <a:pPr marL="377910" indent="-285750">
              <a:lnSpc>
                <a:spcPct val="100000"/>
              </a:lnSpc>
              <a:spcAft>
                <a:spcPts val="499"/>
              </a:spcAft>
              <a:buFontTx/>
              <a:buChar char="-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Soumis au droit commun de la négociation collective et aux règles spécifiques applicables à chaque niveau de négociation. </a:t>
            </a:r>
          </a:p>
        </p:txBody>
      </p:sp>
    </p:spTree>
    <p:extLst>
      <p:ext uri="{BB962C8B-B14F-4D97-AF65-F5344CB8AC3E}">
        <p14:creationId xmlns:p14="http://schemas.microsoft.com/office/powerpoint/2010/main" val="407717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Les objectifs de la convention d’entreprise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244850" y="1693863"/>
            <a:ext cx="6451600" cy="3354618"/>
          </a:xfrm>
        </p:spPr>
        <p:txBody>
          <a:bodyPr/>
          <a:lstStyle/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r>
              <a:rPr lang="fr-FR" altLang="fr-FR" sz="1800" dirty="0">
                <a:solidFill>
                  <a:srgbClr val="622F72"/>
                </a:solidFill>
              </a:rPr>
              <a:t>Améliorer</a:t>
            </a:r>
            <a:r>
              <a:rPr lang="fr-FR" altLang="fr-FR" sz="1800" dirty="0">
                <a:solidFill>
                  <a:srgbClr val="F47B20"/>
                </a:solidFill>
              </a:rPr>
              <a:t> </a:t>
            </a:r>
            <a:r>
              <a:rPr lang="fr-FR" altLang="fr-FR" sz="1800" b="0" dirty="0"/>
              <a:t>qualitativement et quantitativement l’emploi des personnes handicapées dans l’entreprise.</a:t>
            </a: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r>
              <a:rPr lang="fr-FR" altLang="fr-FR" sz="1800" dirty="0">
                <a:solidFill>
                  <a:srgbClr val="F47B20"/>
                </a:solidFill>
              </a:rPr>
              <a:t>Impulser</a:t>
            </a:r>
            <a:r>
              <a:rPr lang="fr-FR" altLang="fr-FR" sz="1800" dirty="0">
                <a:solidFill>
                  <a:srgbClr val="000000"/>
                </a:solidFill>
              </a:rPr>
              <a:t> </a:t>
            </a:r>
            <a:r>
              <a:rPr lang="fr-FR" altLang="fr-FR" sz="1800" b="0" dirty="0">
                <a:solidFill>
                  <a:srgbClr val="000000"/>
                </a:solidFill>
              </a:rPr>
              <a:t>une dynamique handicap au sein de l’entreprise.</a:t>
            </a: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r>
              <a:rPr lang="fr-FR" altLang="fr-FR" sz="1800" b="0" dirty="0">
                <a:solidFill>
                  <a:srgbClr val="000000"/>
                </a:solidFill>
              </a:rPr>
              <a:t>Aider l’entreprise à mettre en œuvre son plan d’actions (sur la base d’un diagnostic préalable) afin d’intégrer la dimension handicap dans la politique ressource humaine de façon </a:t>
            </a:r>
            <a:r>
              <a:rPr lang="fr-FR" altLang="fr-FR" sz="1800" dirty="0">
                <a:solidFill>
                  <a:srgbClr val="622F72"/>
                </a:solidFill>
              </a:rPr>
              <a:t>pérenne</a:t>
            </a:r>
            <a:r>
              <a:rPr lang="fr-FR" altLang="fr-FR" sz="1800" b="0" dirty="0">
                <a:solidFill>
                  <a:srgbClr val="000000"/>
                </a:solidFill>
              </a:rPr>
              <a:t>. </a:t>
            </a:r>
            <a:endParaRPr lang="fr-FR" altLang="fr-FR" sz="1800" dirty="0">
              <a:solidFill>
                <a:srgbClr val="000000"/>
              </a:solidFill>
            </a:endParaRP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r>
              <a:rPr lang="fr-FR" altLang="fr-FR" sz="1800" b="0" dirty="0">
                <a:solidFill>
                  <a:srgbClr val="000000"/>
                </a:solidFill>
              </a:rPr>
              <a:t>Permettre à l’entreprise de </a:t>
            </a:r>
            <a:r>
              <a:rPr lang="fr-FR" altLang="fr-FR" sz="1800" dirty="0">
                <a:solidFill>
                  <a:srgbClr val="F47B20"/>
                </a:solidFill>
              </a:rPr>
              <a:t>s’approprier</a:t>
            </a:r>
            <a:r>
              <a:rPr lang="fr-FR" altLang="fr-FR" sz="1800" b="0" dirty="0">
                <a:solidFill>
                  <a:srgbClr val="000000"/>
                </a:solidFill>
              </a:rPr>
              <a:t> cette thématique, en vue de devenir autonome et d’aller, le cas échéant, vers un accord négocié. </a:t>
            </a: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endParaRPr lang="fr-FR" altLang="fr-FR" sz="1800" b="0" dirty="0">
              <a:solidFill>
                <a:srgbClr val="000000"/>
              </a:solidFill>
            </a:endParaRPr>
          </a:p>
          <a:p>
            <a:pPr marL="358775" indent="-358775" algn="just" eaLnBrk="1" hangingPunct="1">
              <a:buFont typeface="Wingdings" panose="05000000000000000000" pitchFamily="2" charset="2"/>
              <a:buChar char="ü"/>
            </a:pPr>
            <a:endParaRPr lang="fr-FR" altLang="fr-FR" sz="1800" b="0" dirty="0">
              <a:solidFill>
                <a:srgbClr val="000000"/>
              </a:solidFill>
            </a:endParaRP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1A29BF95-0CC7-42FE-8A26-2DDDF2289AB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076575" y="6407151"/>
            <a:ext cx="1042988" cy="360363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fld id="{305F2DF0-43FE-4FB5-95F4-3FC9C9D511A6}" type="datetime1">
              <a:rPr lang="fr-FR" smtClean="0"/>
              <a:t>24/05/2023</a:t>
            </a:fld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332788" y="6407151"/>
            <a:ext cx="20574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4</a:t>
            </a:fld>
            <a:endParaRPr lang="fr-FR" alt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Conventions de partenariats avec les entreprises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178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re 1"/>
          <p:cNvSpPr>
            <a:spLocks noGrp="1"/>
          </p:cNvSpPr>
          <p:nvPr>
            <p:ph type="title"/>
          </p:nvPr>
        </p:nvSpPr>
        <p:spPr>
          <a:xfrm>
            <a:off x="1749646" y="190367"/>
            <a:ext cx="8088946" cy="704850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Les principes structurants de la convention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749228" y="1199234"/>
            <a:ext cx="8640960" cy="3888432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b="0" dirty="0">
                <a:solidFill>
                  <a:srgbClr val="000000"/>
                </a:solidFill>
              </a:rPr>
              <a:t>Pour toute entreprise : tout secteur, toute taille, </a:t>
            </a:r>
          </a:p>
          <a:p>
            <a:pPr marL="0" indent="0" algn="just" eaLnBrk="1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400" b="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400" b="0" dirty="0">
                <a:solidFill>
                  <a:srgbClr val="000000"/>
                </a:solidFill>
              </a:rPr>
              <a:t>Possibilité de conclure des conventions de politique d’emploi </a:t>
            </a:r>
            <a:r>
              <a:rPr lang="fr-FR" sz="1400" dirty="0">
                <a:solidFill>
                  <a:schemeClr val="accent1"/>
                </a:solidFill>
              </a:rPr>
              <a:t>globale</a:t>
            </a:r>
            <a:r>
              <a:rPr lang="fr-FR" sz="1400" b="0" dirty="0">
                <a:solidFill>
                  <a:srgbClr val="000000"/>
                </a:solidFill>
              </a:rPr>
              <a:t> ou </a:t>
            </a:r>
            <a:r>
              <a:rPr lang="fr-FR" sz="1400" dirty="0">
                <a:solidFill>
                  <a:schemeClr val="accent1"/>
                </a:solidFill>
              </a:rPr>
              <a:t>thématique</a:t>
            </a:r>
            <a:r>
              <a:rPr lang="fr-FR" sz="1400" b="0" dirty="0">
                <a:solidFill>
                  <a:srgbClr val="000000"/>
                </a:solidFill>
              </a:rPr>
              <a:t>, sur un ou plusieurs champs (alternance, maintien, communication-information…),</a:t>
            </a:r>
          </a:p>
          <a:p>
            <a:pPr algn="just" eaLnBrk="1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400" b="0" dirty="0">
              <a:solidFill>
                <a:srgbClr val="000000"/>
              </a:solidFill>
            </a:endParaRPr>
          </a:p>
          <a:p>
            <a:pPr marL="355600" lvl="4" indent="0" algn="just" eaLnBrk="1" hangingPunct="1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fr-FR" sz="1400" dirty="0">
              <a:solidFill>
                <a:srgbClr val="000000"/>
              </a:solidFill>
            </a:endParaRPr>
          </a:p>
          <a:p>
            <a:pPr marL="361950" indent="-361950" algn="just" eaLnBrk="1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400" b="0" dirty="0">
                <a:solidFill>
                  <a:srgbClr val="000000"/>
                </a:solidFill>
              </a:rPr>
              <a:t>Un engagement sur des </a:t>
            </a:r>
            <a:r>
              <a:rPr lang="fr-FR" sz="1400" b="0" dirty="0">
                <a:solidFill>
                  <a:srgbClr val="000000"/>
                </a:solidFill>
              </a:rPr>
              <a:t>objectifs précis et détaillés, volontaristes mais réalistes.</a:t>
            </a:r>
          </a:p>
          <a:p>
            <a:pPr marL="361950" indent="-361950" algn="just" eaLnBrk="1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altLang="fr-FR" sz="1400" b="0" i="1" dirty="0">
              <a:solidFill>
                <a:srgbClr val="000000"/>
              </a:solidFill>
            </a:endParaRPr>
          </a:p>
          <a:p>
            <a:pPr marL="361950" indent="-361950" algn="just" eaLnBrk="1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400" b="0" dirty="0">
                <a:solidFill>
                  <a:srgbClr val="000000"/>
                </a:solidFill>
              </a:rPr>
              <a:t>Une formalisation dans un plan d’action (issu d’un diagnostic),</a:t>
            </a:r>
            <a:endParaRPr lang="fr-FR" altLang="fr-FR" sz="1400" dirty="0">
              <a:solidFill>
                <a:srgbClr val="000000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332788" y="6407151"/>
            <a:ext cx="2057400" cy="360363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057DD7DB-48A6-4FAD-AD68-07B9C6FD8D9F}" type="slidenum">
              <a:rPr lang="fr-FR" altLang="fr-FR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Aft>
                  <a:spcPct val="0"/>
                </a:spcAft>
                <a:defRPr/>
              </a:pPr>
              <a:t>5</a:t>
            </a:fld>
            <a:endParaRPr lang="fr-FR" altLang="fr-F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749646" y="3287466"/>
            <a:ext cx="849694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spcCol="180000" anchor="t" anchorCtr="0" compatLnSpc="1">
            <a:prstTxWarp prst="textNoShape">
              <a:avLst/>
            </a:prstTxWarp>
          </a:bodyPr>
          <a:lstStyle>
            <a:lvl1pPr marL="180975" indent="-180975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9388" indent="-179388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79388" indent="-179388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79388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36575" indent="-177800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 algn="just" eaLnBrk="1" hangingPunct="1">
              <a:lnSpc>
                <a:spcPct val="100000"/>
              </a:lnSpc>
              <a:spcAft>
                <a:spcPts val="1200"/>
              </a:spcAft>
              <a:buClr>
                <a:srgbClr val="F27435"/>
              </a:buClr>
              <a:buFont typeface="Wingdings" panose="05000000000000000000" pitchFamily="2" charset="2"/>
              <a:buChar char="Ø"/>
              <a:defRPr/>
            </a:pPr>
            <a:r>
              <a:rPr lang="fr-FR" sz="1400" b="0" dirty="0">
                <a:solidFill>
                  <a:srgbClr val="000000"/>
                </a:solidFill>
                <a:latin typeface="Calibri"/>
              </a:rPr>
              <a:t>Des bilans planifiés avec l’</a:t>
            </a:r>
            <a:r>
              <a:rPr lang="fr-FR" sz="1400" b="0" dirty="0" err="1">
                <a:solidFill>
                  <a:srgbClr val="000000"/>
                </a:solidFill>
                <a:latin typeface="Calibri"/>
              </a:rPr>
              <a:t>Agefiph</a:t>
            </a:r>
            <a:r>
              <a:rPr lang="fr-FR" sz="1400" b="0" dirty="0">
                <a:solidFill>
                  <a:srgbClr val="000000"/>
                </a:solidFill>
                <a:latin typeface="Calibri"/>
              </a:rPr>
              <a:t> </a:t>
            </a:r>
            <a:r>
              <a:rPr lang="fr-FR" altLang="fr-FR" sz="1400" b="0" dirty="0">
                <a:solidFill>
                  <a:srgbClr val="000000"/>
                </a:solidFill>
                <a:latin typeface="Calibri"/>
              </a:rPr>
              <a:t>(6 mois, 18 mois, 24 mois, 36 mois),</a:t>
            </a:r>
          </a:p>
          <a:p>
            <a:pPr marL="361950" indent="-361950" algn="just" eaLnBrk="1" hangingPunct="1">
              <a:lnSpc>
                <a:spcPct val="100000"/>
              </a:lnSpc>
              <a:spcAft>
                <a:spcPts val="1200"/>
              </a:spcAft>
              <a:buClr>
                <a:srgbClr val="F27435"/>
              </a:buClr>
              <a:buFont typeface="Wingdings" panose="05000000000000000000" pitchFamily="2" charset="2"/>
              <a:buChar char="Ø"/>
              <a:defRPr/>
            </a:pPr>
            <a:r>
              <a:rPr lang="fr-FR" altLang="fr-FR" sz="1400" b="0" dirty="0">
                <a:solidFill>
                  <a:srgbClr val="000000"/>
                </a:solidFill>
                <a:latin typeface="Calibri"/>
              </a:rPr>
              <a:t>Une durée de 3 ans maximum</a:t>
            </a:r>
          </a:p>
          <a:p>
            <a:pPr marL="361950" indent="-361950" algn="just" eaLnBrk="1" hangingPunct="1">
              <a:lnSpc>
                <a:spcPct val="100000"/>
              </a:lnSpc>
              <a:spcAft>
                <a:spcPts val="1200"/>
              </a:spcAft>
              <a:buClr>
                <a:srgbClr val="F27435"/>
              </a:buClr>
              <a:buFont typeface="Wingdings" panose="05000000000000000000" pitchFamily="2" charset="2"/>
              <a:buChar char="Ø"/>
              <a:defRPr/>
            </a:pPr>
            <a:r>
              <a:rPr lang="fr-FR" altLang="fr-FR" sz="1400" b="0" dirty="0">
                <a:solidFill>
                  <a:srgbClr val="000000"/>
                </a:solidFill>
                <a:latin typeface="Calibri"/>
              </a:rPr>
              <a:t>Le projet doit être communiqué aux représentants du personnel et soumis à l’avis des représentants syndicaux de l’entreprise,</a:t>
            </a:r>
            <a:endParaRPr lang="fr-FR" sz="1400" b="0" dirty="0">
              <a:solidFill>
                <a:srgbClr val="000000"/>
              </a:solidFill>
              <a:latin typeface="Calibri"/>
            </a:endParaRPr>
          </a:p>
          <a:p>
            <a:pPr marL="361950" indent="-361950" algn="just" eaLnBrk="1" hangingPunct="1">
              <a:lnSpc>
                <a:spcPct val="100000"/>
              </a:lnSpc>
              <a:buClr>
                <a:srgbClr val="F27435"/>
              </a:buClr>
              <a:buFont typeface="Wingdings" panose="05000000000000000000" pitchFamily="2" charset="2"/>
              <a:buChar char="Ø"/>
              <a:defRPr/>
            </a:pPr>
            <a:r>
              <a:rPr lang="fr-FR" sz="1400" b="0" dirty="0">
                <a:solidFill>
                  <a:srgbClr val="000000"/>
                </a:solidFill>
                <a:latin typeface="Calibri"/>
              </a:rPr>
              <a:t>Possibilité de convention : Sans financement, avec financement.</a:t>
            </a:r>
          </a:p>
        </p:txBody>
      </p:sp>
    </p:spTree>
    <p:extLst>
      <p:ext uri="{BB962C8B-B14F-4D97-AF65-F5344CB8AC3E}">
        <p14:creationId xmlns:p14="http://schemas.microsoft.com/office/powerpoint/2010/main" val="128472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>
          <a:xfrm>
            <a:off x="622139" y="43378"/>
            <a:ext cx="9311216" cy="1244906"/>
          </a:xfrm>
        </p:spPr>
        <p:txBody>
          <a:bodyPr/>
          <a:lstStyle/>
          <a:p>
            <a:pPr algn="ctr" eaLnBrk="1" hangingPunct="1"/>
            <a:r>
              <a:rPr lang="fr-FR" altLang="fr-FR" dirty="0" smtClean="0"/>
              <a:t>Accord agréé ou convention : des axes communs pour une politique emploi volontariste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883470" y="1385375"/>
            <a:ext cx="8459986" cy="2289175"/>
          </a:xfrm>
          <a:ln w="28575">
            <a:solidFill>
              <a:srgbClr val="CE2CA7"/>
            </a:solidFill>
          </a:ln>
        </p:spPr>
        <p:txBody>
          <a:bodyPr/>
          <a:lstStyle/>
          <a:p>
            <a:pPr marL="342900" indent="-342900" eaLnBrk="1" hangingPunct="1">
              <a:buFont typeface="+mj-lt"/>
              <a:buAutoNum type="arabicPeriod"/>
            </a:pPr>
            <a:r>
              <a:rPr lang="fr-FR" altLang="fr-FR" sz="1400" b="0" dirty="0"/>
              <a:t>Sensibilisation et formation aux handicaps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fr-FR" altLang="fr-FR" sz="1400" b="0" dirty="0"/>
              <a:t>Information et communication 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fr-FR" altLang="fr-FR" sz="1400" b="0" dirty="0"/>
              <a:t>Recrutement et intégration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fr-FR" altLang="fr-FR" sz="1400" b="0" dirty="0"/>
              <a:t>Accompagnement des parcours professionnels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fr-FR" altLang="fr-FR" sz="1400" b="0" dirty="0"/>
              <a:t>Maintien dans l’emploi et prévention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fr-FR" altLang="fr-FR" sz="1400" b="0" dirty="0"/>
              <a:t>Partenariats avec les secteurs protégés et adaptés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fr-FR" altLang="fr-FR" sz="1400" b="0" dirty="0"/>
              <a:t>Pilotage et suivi (Copil, bilans avec l’</a:t>
            </a:r>
            <a:r>
              <a:rPr lang="fr-FR" altLang="fr-FR" sz="1400" b="0" dirty="0" err="1"/>
              <a:t>Agefiph</a:t>
            </a:r>
            <a:r>
              <a:rPr lang="fr-FR" altLang="fr-FR" sz="1400" b="0" dirty="0"/>
              <a:t>, etc.)</a:t>
            </a:r>
          </a:p>
        </p:txBody>
      </p:sp>
      <p:sp>
        <p:nvSpPr>
          <p:cNvPr id="31750" name="Rectangle 4"/>
          <p:cNvSpPr>
            <a:spLocks noChangeArrowheads="1"/>
          </p:cNvSpPr>
          <p:nvPr/>
        </p:nvSpPr>
        <p:spPr bwMode="gray">
          <a:xfrm>
            <a:off x="1703388" y="115889"/>
            <a:ext cx="8820150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b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b="1">
                <a:solidFill>
                  <a:schemeClr val="accent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11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Aft>
                <a:spcPct val="0"/>
              </a:spcAft>
              <a:buClrTx/>
              <a:buFontTx/>
              <a:buNone/>
            </a:pPr>
            <a:endParaRPr lang="fr-FR" altLang="fr-FR" sz="3000">
              <a:solidFill>
                <a:srgbClr val="DF2448"/>
              </a:solidFill>
              <a:latin typeface="Arial" panose="020B0604020202020204" pitchFamily="34" charset="0"/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332788" y="6407151"/>
            <a:ext cx="2057400" cy="3603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DD7DB-48A6-4FAD-AD68-07B9C6FD8D9F}" type="slidenum">
              <a:rPr lang="fr-FR" altLang="fr-FR"/>
              <a:pPr>
                <a:defRPr/>
              </a:pPr>
              <a:t>6</a:t>
            </a:fld>
            <a:endParaRPr lang="fr-FR" altLang="fr-FR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930202" y="4305634"/>
            <a:ext cx="8459986" cy="2002200"/>
          </a:xfrm>
          <a:prstGeom prst="rect">
            <a:avLst/>
          </a:prstGeom>
          <a:noFill/>
          <a:ln w="28575">
            <a:solidFill>
              <a:srgbClr val="CE2CA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spcCol="180000" anchor="t" anchorCtr="0" compatLnSpc="1">
            <a:prstTxWarp prst="textNoShape">
              <a:avLst/>
            </a:prstTxWarp>
          </a:bodyPr>
          <a:lstStyle>
            <a:lvl1pPr marL="180975" indent="-180975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9388" indent="-179388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79388" indent="-179388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58775" indent="-179388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36575" indent="-177800" algn="l" defTabSz="685800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fr-FR" altLang="fr-FR" sz="1400" dirty="0">
                <a:solidFill>
                  <a:srgbClr val="7030A0"/>
                </a:solidFill>
              </a:rPr>
              <a:t>Pour chacun des axes : </a:t>
            </a:r>
          </a:p>
          <a:p>
            <a:pPr marL="523875" indent="-342900" eaLnBrk="1" hangingPunct="1">
              <a:buClr>
                <a:srgbClr val="D642B3"/>
              </a:buClr>
              <a:buFont typeface="Wingdings" panose="05000000000000000000" pitchFamily="2" charset="2"/>
              <a:buChar char="q"/>
            </a:pPr>
            <a:r>
              <a:rPr lang="fr-FR" altLang="fr-FR" sz="1400" dirty="0">
                <a:solidFill>
                  <a:srgbClr val="7030A0"/>
                </a:solidFill>
              </a:rPr>
              <a:t>Une situation initiale de référence,</a:t>
            </a:r>
          </a:p>
          <a:p>
            <a:pPr marL="523875" indent="-342900" eaLnBrk="1" hangingPunct="1">
              <a:buClr>
                <a:srgbClr val="D642B3"/>
              </a:buClr>
              <a:buFont typeface="Wingdings" panose="05000000000000000000" pitchFamily="2" charset="2"/>
              <a:buChar char="q"/>
            </a:pPr>
            <a:r>
              <a:rPr lang="fr-FR" altLang="fr-FR" sz="1400" dirty="0">
                <a:solidFill>
                  <a:srgbClr val="7030A0"/>
                </a:solidFill>
              </a:rPr>
              <a:t>Des objectifs,</a:t>
            </a:r>
          </a:p>
          <a:p>
            <a:pPr marL="523875" indent="-342900" eaLnBrk="1" hangingPunct="1">
              <a:buClr>
                <a:srgbClr val="D642B3"/>
              </a:buClr>
              <a:buFont typeface="Wingdings" panose="05000000000000000000" pitchFamily="2" charset="2"/>
              <a:buChar char="q"/>
            </a:pPr>
            <a:r>
              <a:rPr lang="fr-FR" altLang="fr-FR" sz="1400" dirty="0">
                <a:solidFill>
                  <a:srgbClr val="7030A0"/>
                </a:solidFill>
              </a:rPr>
              <a:t>Des actions pour les atteindre.</a:t>
            </a:r>
          </a:p>
          <a:p>
            <a:pPr marL="358775" indent="-285750" eaLnBrk="1" hangingPunct="1">
              <a:buClr>
                <a:srgbClr val="D642B3"/>
              </a:buClr>
              <a:buFont typeface="Calibri" panose="020F0502020204030204" pitchFamily="34" charset="0"/>
              <a:buChar char="→"/>
            </a:pPr>
            <a:r>
              <a:rPr lang="fr-FR" altLang="fr-FR" sz="1400" dirty="0">
                <a:solidFill>
                  <a:srgbClr val="7030A0"/>
                </a:solidFill>
              </a:rPr>
              <a:t>A la fin de chaque axe, les indicateurs qui permettront d’évaluer les actions.</a:t>
            </a:r>
          </a:p>
          <a:p>
            <a:pPr marL="358775" indent="-285750" eaLnBrk="1" hangingPunct="1">
              <a:buClr>
                <a:srgbClr val="D642B3"/>
              </a:buClr>
              <a:buFont typeface="Calibri" panose="020F0502020204030204" pitchFamily="34" charset="0"/>
              <a:buChar char="→"/>
            </a:pPr>
            <a:r>
              <a:rPr lang="fr-FR" altLang="fr-FR" sz="1400" dirty="0">
                <a:solidFill>
                  <a:srgbClr val="7030A0"/>
                </a:solidFill>
              </a:rPr>
              <a:t>Le temps dédiés par les principaux acteurs en charges de la conduite du projet y sont clairement définis.</a:t>
            </a:r>
          </a:p>
        </p:txBody>
      </p:sp>
      <p:sp>
        <p:nvSpPr>
          <p:cNvPr id="3" name="Flèche vers le bas 2"/>
          <p:cNvSpPr/>
          <p:nvPr/>
        </p:nvSpPr>
        <p:spPr>
          <a:xfrm>
            <a:off x="5789427" y="3692343"/>
            <a:ext cx="648072" cy="613291"/>
          </a:xfrm>
          <a:prstGeom prst="downArrow">
            <a:avLst/>
          </a:prstGeom>
          <a:solidFill>
            <a:srgbClr val="D642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1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80000" y="5589972"/>
            <a:ext cx="10266003" cy="1226310"/>
            <a:chOff x="615547" y="5552069"/>
            <a:chExt cx="10266003" cy="122631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547" y="5552069"/>
              <a:ext cx="3443103" cy="1226310"/>
            </a:xfrm>
            <a:prstGeom prst="rect">
              <a:avLst/>
            </a:prstGeom>
          </p:spPr>
        </p:pic>
        <p:grpSp>
          <p:nvGrpSpPr>
            <p:cNvPr id="6" name="Groupe 5"/>
            <p:cNvGrpSpPr/>
            <p:nvPr/>
          </p:nvGrpSpPr>
          <p:grpSpPr>
            <a:xfrm>
              <a:off x="4295800" y="5985224"/>
              <a:ext cx="6585750" cy="360000"/>
              <a:chOff x="4684602" y="5985224"/>
              <a:chExt cx="6585750" cy="360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821752" y="5985224"/>
                <a:ext cx="900000" cy="360000"/>
              </a:xfrm>
              <a:prstGeom prst="rect">
                <a:avLst/>
              </a:prstGeom>
              <a:solidFill>
                <a:srgbClr val="006A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58902" y="5985224"/>
                <a:ext cx="900000" cy="360000"/>
              </a:xfrm>
              <a:prstGeom prst="rect">
                <a:avLst/>
              </a:prstGeom>
              <a:solidFill>
                <a:srgbClr val="465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096052" y="5985224"/>
                <a:ext cx="900000" cy="360000"/>
              </a:xfrm>
              <a:prstGeom prst="rect">
                <a:avLst/>
              </a:prstGeom>
              <a:solidFill>
                <a:srgbClr val="E18B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684602" y="5985224"/>
                <a:ext cx="900000" cy="360000"/>
              </a:xfrm>
              <a:prstGeom prst="rect">
                <a:avLst/>
              </a:prstGeom>
              <a:solidFill>
                <a:srgbClr val="FFE5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233202" y="5985224"/>
                <a:ext cx="900000" cy="360000"/>
              </a:xfrm>
              <a:prstGeom prst="rect">
                <a:avLst/>
              </a:prstGeom>
              <a:solidFill>
                <a:srgbClr val="21AB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370352" y="5985224"/>
                <a:ext cx="900000" cy="360000"/>
              </a:xfrm>
              <a:prstGeom prst="rect">
                <a:avLst/>
              </a:prstGeom>
              <a:solidFill>
                <a:srgbClr val="417D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13" name="TextShape 3"/>
          <p:cNvSpPr txBox="1"/>
          <p:nvPr/>
        </p:nvSpPr>
        <p:spPr>
          <a:xfrm>
            <a:off x="304336" y="672198"/>
            <a:ext cx="8424360" cy="539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14400">
              <a:lnSpc>
                <a:spcPct val="90000"/>
              </a:lnSpc>
            </a:pPr>
            <a:r>
              <a:rPr lang="fr-FR" sz="2500" b="1" spc="-1" dirty="0" smtClean="0">
                <a:solidFill>
                  <a:schemeClr val="tx2"/>
                </a:solidFill>
              </a:rPr>
              <a:t>La procédure d’agrément de l’accord</a:t>
            </a:r>
            <a:endParaRPr lang="fr-FR" sz="2500" b="1" spc="-1" dirty="0">
              <a:solidFill>
                <a:schemeClr val="tx2"/>
              </a:solidFill>
            </a:endParaRPr>
          </a:p>
          <a:p>
            <a:pPr marL="14400">
              <a:lnSpc>
                <a:spcPct val="90000"/>
              </a:lnSpc>
            </a:pPr>
            <a:endParaRPr lang="fr-FR" sz="2500" b="1" strike="noStrike" spc="-1" dirty="0">
              <a:solidFill>
                <a:schemeClr val="tx2"/>
              </a:solidFill>
              <a:latin typeface="Arial"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65117807"/>
              </p:ext>
            </p:extLst>
          </p:nvPr>
        </p:nvGraphicFramePr>
        <p:xfrm>
          <a:off x="1124729" y="1956619"/>
          <a:ext cx="10270858" cy="3775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Légende encadrée 1 2"/>
          <p:cNvSpPr/>
          <p:nvPr/>
        </p:nvSpPr>
        <p:spPr>
          <a:xfrm>
            <a:off x="5407743" y="215221"/>
            <a:ext cx="6439354" cy="1554585"/>
          </a:xfrm>
          <a:prstGeom prst="borderCallout1">
            <a:avLst>
              <a:gd name="adj1" fmla="val 13784"/>
              <a:gd name="adj2" fmla="val -88"/>
              <a:gd name="adj3" fmla="val 143455"/>
              <a:gd name="adj4" fmla="val 372"/>
            </a:avLst>
          </a:prstGeom>
          <a:solidFill>
            <a:srgbClr val="BB7A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Agrément de l’accord délivré </a:t>
            </a:r>
            <a:r>
              <a:rPr lang="fr-F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par:</a:t>
            </a:r>
          </a:p>
          <a:p>
            <a:pPr algn="just"/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Préfet du département (DDETS) pour les accords de  groupe et accords d’entreprise  :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Pour les accords de groupe concernant des entreprises situées dans plusieurs départements :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 préfet (DDETS) du département où est situé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le siège de l'entreprise dominante,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définie à l’article L. 2331-1 du code du travail ;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Pour les accords d’entreprise concernant des établissements situés dans plusieurs départements :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le préfet (DDETS) du département où est situé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 le siège de l’entreprise. </a:t>
            </a:r>
          </a:p>
        </p:txBody>
      </p:sp>
    </p:spTree>
    <p:extLst>
      <p:ext uri="{BB962C8B-B14F-4D97-AF65-F5344CB8AC3E}">
        <p14:creationId xmlns:p14="http://schemas.microsoft.com/office/powerpoint/2010/main" val="26370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80000" y="5589972"/>
            <a:ext cx="10266003" cy="1226310"/>
            <a:chOff x="615547" y="5552069"/>
            <a:chExt cx="10266003" cy="122631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547" y="5552069"/>
              <a:ext cx="3443103" cy="1226310"/>
            </a:xfrm>
            <a:prstGeom prst="rect">
              <a:avLst/>
            </a:prstGeom>
          </p:spPr>
        </p:pic>
        <p:grpSp>
          <p:nvGrpSpPr>
            <p:cNvPr id="6" name="Groupe 5"/>
            <p:cNvGrpSpPr/>
            <p:nvPr/>
          </p:nvGrpSpPr>
          <p:grpSpPr>
            <a:xfrm>
              <a:off x="4295800" y="5985224"/>
              <a:ext cx="6585750" cy="360000"/>
              <a:chOff x="4684602" y="5985224"/>
              <a:chExt cx="6585750" cy="3600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821752" y="5985224"/>
                <a:ext cx="900000" cy="360000"/>
              </a:xfrm>
              <a:prstGeom prst="rect">
                <a:avLst/>
              </a:prstGeom>
              <a:solidFill>
                <a:srgbClr val="006A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58902" y="5985224"/>
                <a:ext cx="900000" cy="360000"/>
              </a:xfrm>
              <a:prstGeom prst="rect">
                <a:avLst/>
              </a:prstGeom>
              <a:solidFill>
                <a:srgbClr val="465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096052" y="5985224"/>
                <a:ext cx="900000" cy="360000"/>
              </a:xfrm>
              <a:prstGeom prst="rect">
                <a:avLst/>
              </a:prstGeom>
              <a:solidFill>
                <a:srgbClr val="E18B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684602" y="5985224"/>
                <a:ext cx="900000" cy="360000"/>
              </a:xfrm>
              <a:prstGeom prst="rect">
                <a:avLst/>
              </a:prstGeom>
              <a:solidFill>
                <a:srgbClr val="FFE5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233202" y="5985224"/>
                <a:ext cx="900000" cy="360000"/>
              </a:xfrm>
              <a:prstGeom prst="rect">
                <a:avLst/>
              </a:prstGeom>
              <a:solidFill>
                <a:srgbClr val="21AB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0370352" y="5985224"/>
                <a:ext cx="900000" cy="360000"/>
              </a:xfrm>
              <a:prstGeom prst="rect">
                <a:avLst/>
              </a:prstGeom>
              <a:solidFill>
                <a:srgbClr val="417D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15" name="TextShape 3"/>
          <p:cNvSpPr txBox="1"/>
          <p:nvPr/>
        </p:nvSpPr>
        <p:spPr>
          <a:xfrm>
            <a:off x="324000" y="795936"/>
            <a:ext cx="8424360" cy="539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14400">
              <a:lnSpc>
                <a:spcPct val="90000"/>
              </a:lnSpc>
            </a:pPr>
            <a:r>
              <a:rPr lang="fr-FR" sz="2500" b="1" spc="-1" dirty="0" smtClean="0">
                <a:solidFill>
                  <a:schemeClr val="tx2"/>
                </a:solidFill>
              </a:rPr>
              <a:t>Suivi, Bilan, Renouvellement</a:t>
            </a:r>
            <a:endParaRPr lang="fr-FR" sz="2500" b="1" spc="-1" dirty="0">
              <a:solidFill>
                <a:schemeClr val="tx2"/>
              </a:solidFill>
            </a:endParaRPr>
          </a:p>
          <a:p>
            <a:pPr marL="14400">
              <a:lnSpc>
                <a:spcPct val="90000"/>
              </a:lnSpc>
            </a:pPr>
            <a:endParaRPr lang="fr-FR" sz="2500" b="1" strike="noStrike" spc="-1" dirty="0">
              <a:solidFill>
                <a:schemeClr val="tx2"/>
              </a:solidFill>
              <a:latin typeface="Arial"/>
            </a:endParaRPr>
          </a:p>
        </p:txBody>
      </p:sp>
      <p:graphicFrame>
        <p:nvGraphicFramePr>
          <p:cNvPr id="2" name="Diagramme 1"/>
          <p:cNvGraphicFramePr/>
          <p:nvPr>
            <p:extLst/>
          </p:nvPr>
        </p:nvGraphicFramePr>
        <p:xfrm>
          <a:off x="1901551" y="60446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156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61" name="Titre 1"/>
          <p:cNvSpPr>
            <a:spLocks noGrp="1"/>
          </p:cNvSpPr>
          <p:nvPr>
            <p:ph type="title"/>
          </p:nvPr>
        </p:nvSpPr>
        <p:spPr>
          <a:xfrm>
            <a:off x="1703512" y="334748"/>
            <a:ext cx="8856984" cy="704850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Parcours de validation d’une convention </a:t>
            </a:r>
            <a:br>
              <a:rPr lang="fr-FR" altLang="fr-FR" dirty="0" smtClean="0"/>
            </a:br>
            <a:endParaRPr lang="fr-FR" altLang="fr-FR" dirty="0" smtClean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DD444A91-2518-442A-B551-9C7B402255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332788" y="6407151"/>
            <a:ext cx="2057400" cy="360363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057DD7DB-48A6-4FAD-AD68-07B9C6FD8D9F}" type="slidenum">
              <a:rPr lang="fr-FR" altLang="fr-FR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Aft>
                  <a:spcPct val="0"/>
                </a:spcAft>
                <a:defRPr/>
              </a:pPr>
              <a:t>9</a:t>
            </a:fld>
            <a:endParaRPr lang="fr-FR" altLang="fr-F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809" y="1417321"/>
            <a:ext cx="7805615" cy="435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0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-AGEFIPH-V3">
  <a:themeElements>
    <a:clrScheme name="FIFPL">
      <a:dk1>
        <a:sysClr val="windowText" lastClr="000000"/>
      </a:dk1>
      <a:lt1>
        <a:sysClr val="window" lastClr="FFFFFF"/>
      </a:lt1>
      <a:dk2>
        <a:srgbClr val="622F72"/>
      </a:dk2>
      <a:lt2>
        <a:srgbClr val="E7E6E6"/>
      </a:lt2>
      <a:accent1>
        <a:srgbClr val="F27435"/>
      </a:accent1>
      <a:accent2>
        <a:srgbClr val="3D5463"/>
      </a:accent2>
      <a:accent3>
        <a:srgbClr val="193446"/>
      </a:accent3>
      <a:accent4>
        <a:srgbClr val="14503C"/>
      </a:accent4>
      <a:accent5>
        <a:srgbClr val="00652C"/>
      </a:accent5>
      <a:accent6>
        <a:srgbClr val="86BC25"/>
      </a:accent6>
      <a:hlink>
        <a:srgbClr val="0563C1"/>
      </a:hlink>
      <a:folHlink>
        <a:srgbClr val="954F72"/>
      </a:folHlink>
    </a:clrScheme>
    <a:fontScheme name="CapEmplo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8DBCB134B2ED489A580EC1C50D914F" ma:contentTypeVersion="16" ma:contentTypeDescription="Crée un document." ma:contentTypeScope="" ma:versionID="f87a54234e84a791b5c760f4167f855e">
  <xsd:schema xmlns:xsd="http://www.w3.org/2001/XMLSchema" xmlns:xs="http://www.w3.org/2001/XMLSchema" xmlns:p="http://schemas.microsoft.com/office/2006/metadata/properties" xmlns:ns2="29b6231e-e2fc-424e-93cb-c3c68563c996" xmlns:ns3="afd98505-6f30-43c6-8797-c87a3d19e968" targetNamespace="http://schemas.microsoft.com/office/2006/metadata/properties" ma:root="true" ma:fieldsID="02fbb1c7cc6d34b36e2180cb68950260" ns2:_="" ns3:_="">
    <xsd:import namespace="29b6231e-e2fc-424e-93cb-c3c68563c996"/>
    <xsd:import namespace="afd98505-6f30-43c6-8797-c87a3d19e96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6231e-e2fc-424e-93cb-c3c68563c9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6c0c57e-52f2-492f-afa5-4df0ec592ca3}" ma:internalName="TaxCatchAll" ma:showField="CatchAllData" ma:web="29b6231e-e2fc-424e-93cb-c3c68563c9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d98505-6f30-43c6-8797-c87a3d19e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b6939a0f-899c-4101-9f9c-be88d12044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0C7DC2-AF7D-428F-A06F-CB5AE3E9C149}"/>
</file>

<file path=customXml/itemProps2.xml><?xml version="1.0" encoding="utf-8"?>
<ds:datastoreItem xmlns:ds="http://schemas.openxmlformats.org/officeDocument/2006/customXml" ds:itemID="{53FB3E70-C771-420A-8E39-C52C23FD283F}"/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ZMChrome</vt:lpwstr>
  </property>
  <property fmtid="{D5CDD505-2E9C-101B-9397-08002B2CF9AE}" pid="3" name="SizeBefore">
    <vt:lpwstr>358340</vt:lpwstr>
  </property>
  <property fmtid="{D5CDD505-2E9C-101B-9397-08002B2CF9AE}" pid="4" name="OptimizationTime">
    <vt:lpwstr>20230524_1445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1652</Words>
  <Application>Microsoft Office PowerPoint</Application>
  <PresentationFormat>Grand écran</PresentationFormat>
  <Paragraphs>175</Paragraphs>
  <Slides>14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Arial Unicode MS</vt:lpstr>
      <vt:lpstr>Calibri</vt:lpstr>
      <vt:lpstr>Calibri Light</vt:lpstr>
      <vt:lpstr>Times New Roman</vt:lpstr>
      <vt:lpstr>Wingdings</vt:lpstr>
      <vt:lpstr>Thème Office</vt:lpstr>
      <vt:lpstr>PPT-AGEFIPH-V3</vt:lpstr>
      <vt:lpstr>Présentation PowerPoint</vt:lpstr>
      <vt:lpstr>Présentation PowerPoint</vt:lpstr>
      <vt:lpstr>Présentation PowerPoint</vt:lpstr>
      <vt:lpstr>Les objectifs de la convention d’entreprise</vt:lpstr>
      <vt:lpstr>Les principes structurants de la convention </vt:lpstr>
      <vt:lpstr>Accord agréé ou convention : des axes communs pour une politique emploi volontariste</vt:lpstr>
      <vt:lpstr>Présentation PowerPoint</vt:lpstr>
      <vt:lpstr>Présentation PowerPoint</vt:lpstr>
      <vt:lpstr>Parcours de validation d’une convention  </vt:lpstr>
      <vt:lpstr>L’organisation dédiée au projet</vt:lpstr>
      <vt:lpstr>Présentation PowerPoint</vt:lpstr>
      <vt:lpstr>Convention ou accord agréé ? </vt:lpstr>
      <vt:lpstr>Présentation PowerPoint</vt:lpstr>
      <vt:lpstr>Présentation PowerPoint</vt:lpstr>
    </vt:vector>
  </TitlesOfParts>
  <Company>DDETS-69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Marie-Fanelie ROUSSE</dc:creator>
  <cp:lastModifiedBy>Nicole Saunier</cp:lastModifiedBy>
  <cp:revision>52</cp:revision>
  <cp:lastPrinted>2023-05-23T15:24:17Z</cp:lastPrinted>
  <dcterms:created xsi:type="dcterms:W3CDTF">2022-06-22T09:28:59Z</dcterms:created>
  <dcterms:modified xsi:type="dcterms:W3CDTF">2023-05-24T12:43:05Z</dcterms:modified>
</cp:coreProperties>
</file>