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2"/>
  </p:notesMasterIdLst>
  <p:sldIdLst>
    <p:sldId id="256" r:id="rId5"/>
    <p:sldId id="266" r:id="rId6"/>
    <p:sldId id="271" r:id="rId7"/>
    <p:sldId id="269" r:id="rId8"/>
    <p:sldId id="263" r:id="rId9"/>
    <p:sldId id="270" r:id="rId10"/>
    <p:sldId id="272" r:id="rId11"/>
  </p:sldIdLst>
  <p:sldSz cx="9144000" cy="5143500" type="screen16x9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24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6E46F7-25EB-4384-9ABF-0F13B1D19319}" v="1" dt="2021-10-05T07:17:22.0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87"/>
    <p:restoredTop sz="96327"/>
  </p:normalViewPr>
  <p:slideViewPr>
    <p:cSldViewPr snapToGrid="0" snapToObjects="1">
      <p:cViewPr varScale="1">
        <p:scale>
          <a:sx n="118" d="100"/>
          <a:sy n="118" d="100"/>
        </p:scale>
        <p:origin x="780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ile ARNAUD" userId="f0537b77-4f49-4bab-b1c6-3288fb0fc9f0" providerId="ADAL" clId="{A071E874-A512-4823-B421-D685E11C0833}"/>
    <pc:docChg chg="addSld modSld">
      <pc:chgData name="Lucile ARNAUD" userId="f0537b77-4f49-4bab-b1c6-3288fb0fc9f0" providerId="ADAL" clId="{A071E874-A512-4823-B421-D685E11C0833}" dt="2021-09-01T09:22:53.177" v="0"/>
      <pc:docMkLst>
        <pc:docMk/>
      </pc:docMkLst>
      <pc:sldChg chg="add">
        <pc:chgData name="Lucile ARNAUD" userId="f0537b77-4f49-4bab-b1c6-3288fb0fc9f0" providerId="ADAL" clId="{A071E874-A512-4823-B421-D685E11C0833}" dt="2021-09-01T09:22:53.177" v="0"/>
        <pc:sldMkLst>
          <pc:docMk/>
          <pc:sldMk cId="2754670448" sldId="263"/>
        </pc:sldMkLst>
      </pc:sldChg>
    </pc:docChg>
  </pc:docChgLst>
  <pc:docChgLst>
    <pc:chgData name="Camille GASTAUD" userId="2edf7ef9-dd14-43e3-b4ae-d10d0257b170" providerId="ADAL" clId="{436E46F7-25EB-4384-9ABF-0F13B1D19319}"/>
    <pc:docChg chg="custSel modSld">
      <pc:chgData name="Camille GASTAUD" userId="2edf7ef9-dd14-43e3-b4ae-d10d0257b170" providerId="ADAL" clId="{436E46F7-25EB-4384-9ABF-0F13B1D19319}" dt="2021-10-05T07:17:38.853" v="5" actId="478"/>
      <pc:docMkLst>
        <pc:docMk/>
      </pc:docMkLst>
      <pc:sldChg chg="addSp delSp modSp mod">
        <pc:chgData name="Camille GASTAUD" userId="2edf7ef9-dd14-43e3-b4ae-d10d0257b170" providerId="ADAL" clId="{436E46F7-25EB-4384-9ABF-0F13B1D19319}" dt="2021-10-05T07:17:38.853" v="5" actId="478"/>
        <pc:sldMkLst>
          <pc:docMk/>
          <pc:sldMk cId="2795021649" sldId="256"/>
        </pc:sldMkLst>
        <pc:picChg chg="add del mod">
          <ac:chgData name="Camille GASTAUD" userId="2edf7ef9-dd14-43e3-b4ae-d10d0257b170" providerId="ADAL" clId="{436E46F7-25EB-4384-9ABF-0F13B1D19319}" dt="2021-10-05T07:17:38.853" v="5" actId="478"/>
          <ac:picMkLst>
            <pc:docMk/>
            <pc:sldMk cId="2795021649" sldId="256"/>
            <ac:picMk id="5" creationId="{87708402-EC34-4430-9A9C-048870ACF1F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9CA3DA-B659-CC4A-9862-85353F270677}" type="datetimeFigureOut">
              <a:rPr lang="fr-FR" smtClean="0"/>
              <a:t>03/05/2023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2F9CD7-55FD-1147-85A2-AD2FA3F084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0803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031365-4370-1545-A25E-9DE42E771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38C5B968-E566-CC45-8D5B-63110F4342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242" y="953051"/>
            <a:ext cx="8354994" cy="1641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923685E-C159-C041-B5A3-CAB31159CF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1353" y="4792343"/>
            <a:ext cx="7946901" cy="123111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r">
              <a:defRPr sz="900" b="0" i="0">
                <a:solidFill>
                  <a:schemeClr val="tx1"/>
                </a:solidFill>
                <a:latin typeface="Barlow Condensed" pitchFamily="2" charset="77"/>
              </a:defRPr>
            </a:lvl1pPr>
          </a:lstStyle>
          <a:p>
            <a:r>
              <a:rPr lang="fr-FR" dirty="0"/>
              <a:t>Titre de la présentation - 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F48A3E8-F3AD-564A-AC21-FA3998F754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6998" y="4795518"/>
            <a:ext cx="309966" cy="123111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lvl1pPr algn="l">
              <a:defRPr sz="800" b="0" i="0">
                <a:solidFill>
                  <a:schemeClr val="tx1"/>
                </a:solidFill>
                <a:latin typeface="Barlow Condensed Medium" pitchFamily="2" charset="77"/>
              </a:defRPr>
            </a:lvl1pPr>
          </a:lstStyle>
          <a:p>
            <a:fld id="{BDE2D64B-104A-0D49-AC01-3995F14CC67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23597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age 23">
            <a:extLst>
              <a:ext uri="{FF2B5EF4-FFF2-40B4-BE49-F238E27FC236}">
                <a16:creationId xmlns:a16="http://schemas.microsoft.com/office/drawing/2014/main" id="{ACFC1383-2F42-A34B-B975-D970B1BF71B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350"/>
            <a:ext cx="9144000" cy="5130800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6C78C2-86AC-A44C-8272-6D2B053F8A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1353" y="4792343"/>
            <a:ext cx="7946901" cy="123111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r">
              <a:defRPr sz="900" b="0" i="0">
                <a:solidFill>
                  <a:schemeClr val="tx1"/>
                </a:solidFill>
                <a:latin typeface="Barlow Condensed" pitchFamily="2" charset="77"/>
              </a:defRPr>
            </a:lvl1pPr>
          </a:lstStyle>
          <a:p>
            <a:r>
              <a:rPr lang="fr-FR" dirty="0"/>
              <a:t>Mon entreprise à l’épreuve de la crise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5467518-391F-F842-9134-1F02A6EA70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6998" y="4795518"/>
            <a:ext cx="309966" cy="123111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lvl1pPr algn="l">
              <a:defRPr sz="800" b="0" i="0">
                <a:solidFill>
                  <a:schemeClr val="tx1"/>
                </a:solidFill>
                <a:latin typeface="Barlow Condensed Medium" pitchFamily="2" charset="77"/>
              </a:defRPr>
            </a:lvl1pPr>
          </a:lstStyle>
          <a:p>
            <a:fld id="{BDE2D64B-104A-0D49-AC01-3995F14CC67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7B13ADA9-8522-564F-81AC-3C178EFEE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242" y="360619"/>
            <a:ext cx="4051020" cy="282129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C96E8613-85FC-2A43-A233-988CD86B3C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242" y="953051"/>
            <a:ext cx="4051020" cy="1641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136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8242" y="595943"/>
            <a:ext cx="7886700" cy="28212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C59CB94-30BE-C84D-AC40-0CE21C71FE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1353" y="4792343"/>
            <a:ext cx="7946901" cy="123111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r">
              <a:defRPr sz="900" b="0" i="0">
                <a:solidFill>
                  <a:schemeClr val="tx1"/>
                </a:solidFill>
                <a:latin typeface="Barlow Condensed" pitchFamily="2" charset="77"/>
              </a:defRPr>
            </a:lvl1pPr>
          </a:lstStyle>
          <a:p>
            <a:r>
              <a:rPr lang="fr-FR" dirty="0"/>
              <a:t>Titre de la présentation - 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63464F5-5775-3948-82C8-D47116FE64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6998" y="4795518"/>
            <a:ext cx="309966" cy="123111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lvl1pPr algn="l">
              <a:defRPr sz="800" b="0" i="0">
                <a:solidFill>
                  <a:schemeClr val="tx1"/>
                </a:solidFill>
                <a:latin typeface="Barlow Condensed Medium" pitchFamily="2" charset="77"/>
              </a:defRPr>
            </a:lvl1pPr>
          </a:lstStyle>
          <a:p>
            <a:fld id="{BDE2D64B-104A-0D49-AC01-3995F14CC67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42277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630" y="419167"/>
            <a:ext cx="7886700" cy="314189"/>
          </a:xfrm>
        </p:spPr>
        <p:txBody>
          <a:bodyPr anchor="t" anchorCtr="0"/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630" y="988010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1EFA6EF-D95D-074A-94B0-9DE4F06357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1353" y="4792343"/>
            <a:ext cx="7946901" cy="123111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r">
              <a:defRPr sz="900" b="0" i="0">
                <a:solidFill>
                  <a:schemeClr val="tx1"/>
                </a:solidFill>
                <a:latin typeface="Barlow Condensed" pitchFamily="2" charset="77"/>
              </a:defRPr>
            </a:lvl1pPr>
          </a:lstStyle>
          <a:p>
            <a:r>
              <a:rPr lang="fr-FR" dirty="0"/>
              <a:t>Titre de la présentation - 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BFC4BA20-0DB1-A44A-88E8-607532948B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6998" y="4795518"/>
            <a:ext cx="309966" cy="123111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lvl1pPr algn="l">
              <a:defRPr sz="800" b="0" i="0">
                <a:solidFill>
                  <a:schemeClr val="tx1"/>
                </a:solidFill>
                <a:latin typeface="Barlow Condensed Medium" pitchFamily="2" charset="77"/>
              </a:defRPr>
            </a:lvl1pPr>
          </a:lstStyle>
          <a:p>
            <a:fld id="{BDE2D64B-104A-0D49-AC01-3995F14CC67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2959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4D2806B-D990-BA42-B16E-5A25719385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1353" y="4792343"/>
            <a:ext cx="7946901" cy="123111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r">
              <a:defRPr sz="900" b="0" i="0">
                <a:solidFill>
                  <a:schemeClr val="tx1"/>
                </a:solidFill>
                <a:latin typeface="Barlow Condensed" pitchFamily="2" charset="77"/>
              </a:defRPr>
            </a:lvl1pPr>
          </a:lstStyle>
          <a:p>
            <a:r>
              <a:rPr lang="fr-FR" dirty="0"/>
              <a:t>Titre de la présentation - 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DD7ACF5-1DFB-6C41-8EF3-95A0F2DC73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6998" y="4795518"/>
            <a:ext cx="309966" cy="123111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lvl1pPr algn="l">
              <a:defRPr sz="800" b="0" i="0">
                <a:solidFill>
                  <a:schemeClr val="tx1"/>
                </a:solidFill>
                <a:latin typeface="Barlow Condensed Medium" pitchFamily="2" charset="77"/>
              </a:defRPr>
            </a:lvl1pPr>
          </a:lstStyle>
          <a:p>
            <a:fld id="{BDE2D64B-104A-0D49-AC01-3995F14CC67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67493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8242" y="360619"/>
            <a:ext cx="7886700" cy="282129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8242" y="1177169"/>
            <a:ext cx="8288558" cy="1641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endParaRPr lang="en-US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034D723C-74C7-E148-91D3-0C81C00B3B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1353" y="4792343"/>
            <a:ext cx="7946901" cy="123111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r">
              <a:defRPr sz="900" b="0" i="0">
                <a:solidFill>
                  <a:schemeClr val="tx1"/>
                </a:solidFill>
                <a:latin typeface="Barlow Condensed" pitchFamily="2" charset="77"/>
              </a:defRPr>
            </a:lvl1pPr>
          </a:lstStyle>
          <a:p>
            <a:r>
              <a:rPr lang="fr-FR" dirty="0"/>
              <a:t>Titre de la présentation - 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29256214-7CD7-3F40-8968-A31D2E0EF8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6998" y="4795518"/>
            <a:ext cx="309966" cy="123111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lvl1pPr algn="l">
              <a:defRPr sz="800" b="0" i="0">
                <a:solidFill>
                  <a:schemeClr val="tx1"/>
                </a:solidFill>
                <a:latin typeface="Barlow Condensed Medium" pitchFamily="2" charset="77"/>
              </a:defRPr>
            </a:lvl1pPr>
          </a:lstStyle>
          <a:p>
            <a:fld id="{BDE2D64B-104A-0D49-AC01-3995F14CC67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9825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1" r:id="rId2"/>
    <p:sldLayoutId id="2147483662" r:id="rId3"/>
    <p:sldLayoutId id="2147483663" r:id="rId4"/>
    <p:sldLayoutId id="2147483664" r:id="rId5"/>
  </p:sldLayoutIdLst>
  <p:hf hdr="0" dt="0"/>
  <p:txStyles>
    <p:titleStyle>
      <a:lvl1pPr algn="l" defTabSz="685800" rtl="0" eaLnBrk="1" latinLnBrk="0" hangingPunct="1">
        <a:lnSpc>
          <a:spcPts val="2200"/>
        </a:lnSpc>
        <a:spcBef>
          <a:spcPct val="0"/>
        </a:spcBef>
        <a:buNone/>
        <a:defRPr sz="2300" b="1" i="0" kern="1200">
          <a:solidFill>
            <a:srgbClr val="2F2483"/>
          </a:solidFill>
          <a:latin typeface="Barlow Condensed" pitchFamily="2" charset="77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ts val="1400"/>
        </a:lnSpc>
        <a:spcBef>
          <a:spcPts val="0"/>
        </a:spcBef>
        <a:buFont typeface="Arial" panose="020B0604020202020204" pitchFamily="34" charset="0"/>
        <a:buNone/>
        <a:tabLst/>
        <a:defRPr sz="1150" b="0" i="0" kern="1200">
          <a:solidFill>
            <a:schemeClr val="tx1"/>
          </a:solidFill>
          <a:latin typeface="Barlow Condensed Medium" pitchFamily="2" charset="77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Barlow Condensed Medium" pitchFamily="2" charset="77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b="0" i="0" kern="1200">
          <a:solidFill>
            <a:schemeClr val="tx1"/>
          </a:solidFill>
          <a:latin typeface="Barlow Condensed Medium" pitchFamily="2" charset="77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chemeClr val="tx1"/>
          </a:solidFill>
          <a:latin typeface="Barlow Condensed Medium" pitchFamily="2" charset="77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chemeClr val="tx1"/>
          </a:solidFill>
          <a:latin typeface="Barlow Condensed Medium" pitchFamily="2" charset="77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AC3C33E8-B650-E048-9984-915BFBFA8B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50"/>
            <a:ext cx="9144000" cy="5130800"/>
          </a:xfrm>
          <a:prstGeom prst="rect">
            <a:avLst/>
          </a:prstGeom>
        </p:spPr>
      </p:pic>
      <p:sp>
        <p:nvSpPr>
          <p:cNvPr id="13" name="Titre 1">
            <a:extLst>
              <a:ext uri="{FF2B5EF4-FFF2-40B4-BE49-F238E27FC236}">
                <a16:creationId xmlns:a16="http://schemas.microsoft.com/office/drawing/2014/main" id="{6945555B-0391-8A41-B353-CCF806DAD0FC}"/>
              </a:ext>
            </a:extLst>
          </p:cNvPr>
          <p:cNvSpPr txBox="1">
            <a:spLocks/>
          </p:cNvSpPr>
          <p:nvPr/>
        </p:nvSpPr>
        <p:spPr>
          <a:xfrm>
            <a:off x="524786" y="1069711"/>
            <a:ext cx="4767405" cy="17901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85800" rtl="0" eaLnBrk="1" latinLnBrk="0" hangingPunct="1">
              <a:lnSpc>
                <a:spcPts val="2200"/>
              </a:lnSpc>
              <a:spcBef>
                <a:spcPct val="0"/>
              </a:spcBef>
              <a:buNone/>
              <a:defRPr sz="2300" b="1" i="0" kern="1200">
                <a:solidFill>
                  <a:srgbClr val="2F2483"/>
                </a:solidFill>
                <a:latin typeface="Barlow Condensed" pitchFamily="2" charset="77"/>
                <a:ea typeface="+mj-ea"/>
                <a:cs typeface="+mj-cs"/>
              </a:defRPr>
            </a:lvl1pPr>
          </a:lstStyle>
          <a:p>
            <a:pPr>
              <a:lnSpc>
                <a:spcPts val="3984"/>
              </a:lnSpc>
            </a:pPr>
            <a:r>
              <a:rPr lang="fr-FR" sz="4070" dirty="0">
                <a:solidFill>
                  <a:schemeClr val="bg1"/>
                </a:solidFill>
              </a:rPr>
              <a:t>DE LA PRODUCTION A LA DISTRIBUTION :</a:t>
            </a:r>
            <a:br>
              <a:rPr lang="fr-FR" sz="4070" dirty="0">
                <a:solidFill>
                  <a:schemeClr val="bg1"/>
                </a:solidFill>
              </a:rPr>
            </a:br>
            <a:r>
              <a:rPr lang="fr-FR" sz="4070" dirty="0">
                <a:solidFill>
                  <a:schemeClr val="bg1"/>
                </a:solidFill>
              </a:rPr>
              <a:t>LES OUTILS JURIDIQUES</a:t>
            </a:r>
          </a:p>
        </p:txBody>
      </p:sp>
      <p:sp>
        <p:nvSpPr>
          <p:cNvPr id="14" name="Titre 1">
            <a:extLst>
              <a:ext uri="{FF2B5EF4-FFF2-40B4-BE49-F238E27FC236}">
                <a16:creationId xmlns:a16="http://schemas.microsoft.com/office/drawing/2014/main" id="{8F25B190-0C22-6C4E-8903-3F71687AB686}"/>
              </a:ext>
            </a:extLst>
          </p:cNvPr>
          <p:cNvSpPr txBox="1">
            <a:spLocks/>
          </p:cNvSpPr>
          <p:nvPr/>
        </p:nvSpPr>
        <p:spPr>
          <a:xfrm>
            <a:off x="524786" y="4341128"/>
            <a:ext cx="4126727" cy="3898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200" dirty="0">
                <a:solidFill>
                  <a:schemeClr val="bg1"/>
                </a:solidFill>
                <a:latin typeface="Barlow Condensed" pitchFamily="2" charset="77"/>
              </a:rPr>
              <a:t>04 mai 2023</a:t>
            </a:r>
          </a:p>
          <a:p>
            <a:pPr algn="l"/>
            <a:endParaRPr lang="fr-FR" sz="1200" dirty="0">
              <a:solidFill>
                <a:schemeClr val="bg1"/>
              </a:solidFill>
              <a:latin typeface="Barlow Condensed" pitchFamily="2" charset="77"/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79DFEB2D-FB1A-4C54-EE52-D7B1B1CF39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7616" y="1069711"/>
            <a:ext cx="1371600" cy="952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95021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CCF9B2BB-AF0B-4999-BA92-6B6E0FE8ED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/>
              <a:t>Mon entreprise à l’épreuve de la crise - 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C1963358-AA17-4F19-8CCE-67ABFB4E02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DE2D64B-104A-0D49-AC01-3995F14CC673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30423163-D154-49BA-B39A-8DC6926BA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242" y="360619"/>
            <a:ext cx="4051020" cy="846386"/>
          </a:xfrm>
        </p:spPr>
        <p:txBody>
          <a:bodyPr/>
          <a:lstStyle/>
          <a:p>
            <a:r>
              <a:rPr lang="fr-FR" dirty="0"/>
              <a:t>Les outils juridiques - aspects concrets</a:t>
            </a:r>
            <a:br>
              <a:rPr lang="en-US" dirty="0"/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BBE45EA-E259-4424-BBB0-FB6F639A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6802" y="1207005"/>
            <a:ext cx="4051020" cy="3318857"/>
          </a:xfrm>
        </p:spPr>
        <p:txBody>
          <a:bodyPr/>
          <a:lstStyle/>
          <a:p>
            <a:pPr marL="171450" indent="-171450" algn="just">
              <a:lnSpc>
                <a:spcPts val="1200"/>
              </a:lnSpc>
              <a:spcAft>
                <a:spcPts val="600"/>
              </a:spcAft>
              <a:buClr>
                <a:srgbClr val="F8002C"/>
              </a:buClr>
              <a:buFont typeface="Police système Courant"/>
              <a:buChar char="►"/>
            </a:pPr>
            <a:r>
              <a:rPr lang="fr-FR" sz="1200" b="1" i="0" dirty="0">
                <a:solidFill>
                  <a:srgbClr val="2F2483"/>
                </a:solidFill>
                <a:latin typeface="Barlow Condensed" pitchFamily="2" charset="77"/>
              </a:rPr>
              <a:t>La succession de crises</a:t>
            </a:r>
            <a:endParaRPr lang="fr-FR" sz="1200" b="0" i="0" dirty="0">
              <a:latin typeface="Barlow Condensed" pitchFamily="2" charset="77"/>
            </a:endParaRPr>
          </a:p>
          <a:p>
            <a:pPr marL="243450" indent="-99450" algn="just">
              <a:lnSpc>
                <a:spcPts val="1200"/>
              </a:lnSpc>
              <a:buClr>
                <a:srgbClr val="00B0F0"/>
              </a:buClr>
              <a:buFont typeface="Police système Courant"/>
              <a:buChar char="&gt;"/>
            </a:pPr>
            <a:r>
              <a:rPr lang="fr-FR" sz="1200" b="1" dirty="0">
                <a:latin typeface="Barlow Condensed SemiBold" pitchFamily="2" charset="77"/>
              </a:rPr>
              <a:t>COVID 19 et ses conséquences</a:t>
            </a:r>
          </a:p>
          <a:p>
            <a:pPr marL="243450" indent="-99450" algn="just">
              <a:lnSpc>
                <a:spcPts val="1200"/>
              </a:lnSpc>
              <a:buClr>
                <a:srgbClr val="00B0F0"/>
              </a:buClr>
              <a:buFont typeface="Police système Courant"/>
              <a:buChar char="&gt;"/>
            </a:pPr>
            <a:r>
              <a:rPr lang="fr-FR" sz="1200" b="1" i="0" dirty="0">
                <a:latin typeface="Barlow Condensed SemiBold" pitchFamily="2" charset="77"/>
              </a:rPr>
              <a:t>La guerre en Ukraine</a:t>
            </a:r>
          </a:p>
          <a:p>
            <a:pPr marL="144000" algn="just">
              <a:lnSpc>
                <a:spcPts val="1200"/>
              </a:lnSpc>
              <a:buClr>
                <a:srgbClr val="00B0F0"/>
              </a:buClr>
            </a:pPr>
            <a:endParaRPr lang="fr-FR" sz="1200" b="0" i="0" dirty="0">
              <a:latin typeface="Barlow Condensed Medium" pitchFamily="2" charset="77"/>
            </a:endParaRPr>
          </a:p>
          <a:p>
            <a:pPr algn="just">
              <a:lnSpc>
                <a:spcPts val="1200"/>
              </a:lnSpc>
              <a:spcAft>
                <a:spcPts val="600"/>
              </a:spcAft>
              <a:buClr>
                <a:srgbClr val="FF0000"/>
              </a:buClr>
            </a:pPr>
            <a:endParaRPr lang="fr-FR" sz="1200" b="0" i="0" dirty="0">
              <a:latin typeface="Barlow Condensed" pitchFamily="2" charset="77"/>
            </a:endParaRPr>
          </a:p>
          <a:p>
            <a:pPr algn="just">
              <a:lnSpc>
                <a:spcPts val="1200"/>
              </a:lnSpc>
              <a:spcAft>
                <a:spcPts val="600"/>
              </a:spcAft>
              <a:buClr>
                <a:srgbClr val="FF0000"/>
              </a:buClr>
            </a:pPr>
            <a:r>
              <a:rPr lang="fr-FR" sz="1200" b="0" i="0" dirty="0">
                <a:latin typeface="Barlow Condensed" pitchFamily="2" charset="77"/>
              </a:rPr>
              <a:t>Et en arrière plan :</a:t>
            </a:r>
          </a:p>
          <a:p>
            <a:pPr marL="243450" indent="-99450" algn="just">
              <a:lnSpc>
                <a:spcPts val="1200"/>
              </a:lnSpc>
              <a:buClr>
                <a:srgbClr val="00B0F0"/>
              </a:buClr>
              <a:buFont typeface="Police système Courant"/>
              <a:buChar char="&gt;"/>
            </a:pPr>
            <a:r>
              <a:rPr lang="fr-FR" sz="1200" b="1" dirty="0">
                <a:latin typeface="Barlow Condensed SemiBold" pitchFamily="2" charset="77"/>
              </a:rPr>
              <a:t>La crise environnementale, sociétale, morale…</a:t>
            </a:r>
          </a:p>
          <a:p>
            <a:pPr algn="just">
              <a:lnSpc>
                <a:spcPts val="1200"/>
              </a:lnSpc>
              <a:spcAft>
                <a:spcPts val="600"/>
              </a:spcAft>
              <a:buClr>
                <a:srgbClr val="FF0000"/>
              </a:buClr>
            </a:pPr>
            <a:endParaRPr lang="fr-FR" sz="1200" b="0" i="0" dirty="0">
              <a:latin typeface="Barlow Condensed" pitchFamily="2" charset="77"/>
            </a:endParaRPr>
          </a:p>
          <a:p>
            <a:pPr algn="just">
              <a:lnSpc>
                <a:spcPts val="1200"/>
              </a:lnSpc>
              <a:spcAft>
                <a:spcPts val="600"/>
              </a:spcAft>
              <a:buClr>
                <a:srgbClr val="FF0000"/>
              </a:buClr>
            </a:pPr>
            <a:endParaRPr lang="fr-FR" sz="1200" b="0" i="0" dirty="0">
              <a:latin typeface="Barlow Condensed" pitchFamily="2" charset="77"/>
            </a:endParaRPr>
          </a:p>
          <a:p>
            <a:pPr marL="171450" indent="-171450" algn="just">
              <a:lnSpc>
                <a:spcPts val="1200"/>
              </a:lnSpc>
              <a:spcAft>
                <a:spcPts val="600"/>
              </a:spcAft>
              <a:buClr>
                <a:srgbClr val="F8002C"/>
              </a:buClr>
              <a:buFont typeface="Police système Courant"/>
              <a:buChar char="►"/>
            </a:pPr>
            <a:r>
              <a:rPr lang="fr-FR" sz="1200" b="1" i="0" dirty="0">
                <a:solidFill>
                  <a:srgbClr val="2F2483"/>
                </a:solidFill>
                <a:latin typeface="Barlow Condensed" pitchFamily="2" charset="77"/>
              </a:rPr>
              <a:t>La crise est aussi créatrice de valeur</a:t>
            </a:r>
            <a:endParaRPr lang="fr-FR" sz="1200" b="0" i="0" dirty="0">
              <a:latin typeface="Barlow Condensed" pitchFamily="2" charset="77"/>
            </a:endParaRPr>
          </a:p>
          <a:p>
            <a:pPr algn="just">
              <a:lnSpc>
                <a:spcPts val="1200"/>
              </a:lnSpc>
              <a:spcAft>
                <a:spcPts val="600"/>
              </a:spcAft>
              <a:buClr>
                <a:srgbClr val="FF0000"/>
              </a:buClr>
            </a:pPr>
            <a:endParaRPr lang="fr-FR" sz="1200" b="0" i="0" dirty="0">
              <a:latin typeface="Barlow Condensed" pitchFamily="2" charset="77"/>
            </a:endParaRPr>
          </a:p>
          <a:p>
            <a:pPr algn="just">
              <a:lnSpc>
                <a:spcPts val="1200"/>
              </a:lnSpc>
              <a:spcAft>
                <a:spcPts val="600"/>
              </a:spcAft>
              <a:buClr>
                <a:srgbClr val="FF0000"/>
              </a:buClr>
            </a:pPr>
            <a:endParaRPr lang="fr-FR" sz="1200" b="0" i="0" dirty="0">
              <a:latin typeface="Barlow Condensed" pitchFamily="2" charset="77"/>
            </a:endParaRPr>
          </a:p>
          <a:p>
            <a:pPr marL="171450" indent="-171450" algn="just">
              <a:lnSpc>
                <a:spcPts val="1200"/>
              </a:lnSpc>
              <a:spcAft>
                <a:spcPts val="600"/>
              </a:spcAft>
              <a:buClr>
                <a:srgbClr val="F8002C"/>
              </a:buClr>
              <a:buFont typeface="Police système Courant"/>
              <a:buChar char="►"/>
            </a:pPr>
            <a:r>
              <a:rPr lang="fr-FR" sz="1200" b="1" i="0" dirty="0">
                <a:solidFill>
                  <a:srgbClr val="2F2483"/>
                </a:solidFill>
                <a:latin typeface="Barlow Condensed" pitchFamily="2" charset="77"/>
              </a:rPr>
              <a:t>Qualification juridique de la crise et ses conséquences</a:t>
            </a:r>
            <a:endParaRPr lang="fr-FR" sz="1200" b="0" i="0" dirty="0">
              <a:latin typeface="Barlow Condensed" pitchFamily="2" charset="77"/>
            </a:endParaRPr>
          </a:p>
          <a:p>
            <a:pPr marL="243450" indent="-63450" algn="just">
              <a:lnSpc>
                <a:spcPts val="1200"/>
              </a:lnSpc>
              <a:buClr>
                <a:srgbClr val="00B0F0"/>
              </a:buClr>
              <a:buFont typeface="Police système Courant"/>
              <a:buChar char="&gt;"/>
            </a:pPr>
            <a:r>
              <a:rPr lang="fr-FR" sz="1200" b="1" dirty="0">
                <a:latin typeface="Barlow Condensed SemiBold" pitchFamily="2" charset="77"/>
              </a:rPr>
              <a:t>Force majeure</a:t>
            </a:r>
          </a:p>
          <a:p>
            <a:pPr marL="243450" indent="-63450" algn="just">
              <a:lnSpc>
                <a:spcPts val="1200"/>
              </a:lnSpc>
              <a:buClr>
                <a:srgbClr val="00B0F0"/>
              </a:buClr>
              <a:buFont typeface="Police système Courant"/>
              <a:buChar char="&gt;"/>
            </a:pPr>
            <a:r>
              <a:rPr lang="fr-FR" sz="1200" b="1" i="0" dirty="0">
                <a:latin typeface="Barlow Condensed SemiBold" pitchFamily="2" charset="77"/>
              </a:rPr>
              <a:t>Imprévision</a:t>
            </a:r>
          </a:p>
          <a:p>
            <a:pPr marL="243450" indent="-63450" algn="just">
              <a:lnSpc>
                <a:spcPts val="1200"/>
              </a:lnSpc>
              <a:buClr>
                <a:srgbClr val="00B0F0"/>
              </a:buClr>
              <a:buFont typeface="Police système Courant"/>
              <a:buChar char="&gt;"/>
            </a:pPr>
            <a:r>
              <a:rPr lang="fr-FR" sz="1200" b="1" dirty="0">
                <a:latin typeface="Barlow Condensed SemiBold" pitchFamily="2" charset="77"/>
              </a:rPr>
              <a:t>Exception d’inexécution</a:t>
            </a:r>
            <a:endParaRPr lang="fr-FR" sz="1200" b="0" i="0" dirty="0">
              <a:latin typeface="Barlow Condensed" pitchFamily="2" charset="77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52131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CCF9B2BB-AF0B-4999-BA92-6B6E0FE8ED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/>
              <a:t>Mon entreprise à l’épreuve de la crise - 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C1963358-AA17-4F19-8CCE-67ABFB4E02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DE2D64B-104A-0D49-AC01-3995F14CC673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30423163-D154-49BA-B39A-8DC6926BA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242" y="360619"/>
            <a:ext cx="4051020" cy="1128514"/>
          </a:xfrm>
        </p:spPr>
        <p:txBody>
          <a:bodyPr/>
          <a:lstStyle/>
          <a:p>
            <a:r>
              <a:rPr lang="fr-FR" sz="2000" dirty="0"/>
              <a:t>Avec des conséquences sur tous les aspects juridiques de l’entreprise</a:t>
            </a:r>
            <a:br>
              <a:rPr lang="en-US" sz="2000" dirty="0"/>
            </a:br>
            <a:br>
              <a:rPr lang="fr-FR" sz="2400" dirty="0"/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BBE45EA-E259-4424-BBB0-FB6F639A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242" y="1237523"/>
            <a:ext cx="4051020" cy="3616375"/>
          </a:xfrm>
        </p:spPr>
        <p:txBody>
          <a:bodyPr/>
          <a:lstStyle/>
          <a:p>
            <a:pPr marL="171450" indent="-171450" algn="just">
              <a:lnSpc>
                <a:spcPts val="1200"/>
              </a:lnSpc>
              <a:spcAft>
                <a:spcPts val="600"/>
              </a:spcAft>
              <a:buClr>
                <a:srgbClr val="F8002C"/>
              </a:buClr>
              <a:buFont typeface="Police système Courant"/>
              <a:buChar char="►"/>
            </a:pPr>
            <a:r>
              <a:rPr lang="fr-FR" sz="1200" b="1" i="0" dirty="0">
                <a:solidFill>
                  <a:srgbClr val="2F2483"/>
                </a:solidFill>
                <a:latin typeface="Barlow Condensed" pitchFamily="2" charset="77"/>
              </a:rPr>
              <a:t>Pendant la crise </a:t>
            </a:r>
          </a:p>
          <a:p>
            <a:pPr marL="243450" indent="-99450" algn="just">
              <a:lnSpc>
                <a:spcPts val="1200"/>
              </a:lnSpc>
              <a:buClr>
                <a:srgbClr val="00B0F0"/>
              </a:buClr>
              <a:buFont typeface="Police système Courant"/>
              <a:buChar char="&gt;"/>
            </a:pPr>
            <a:r>
              <a:rPr lang="fr-FR" sz="1200" b="1" dirty="0">
                <a:latin typeface="Barlow Condensed SemiBold" pitchFamily="2" charset="77"/>
              </a:rPr>
              <a:t>Gestion des délais de paiement et de la pénurie</a:t>
            </a:r>
          </a:p>
          <a:p>
            <a:pPr marL="243450" indent="-99450" algn="just">
              <a:lnSpc>
                <a:spcPts val="1200"/>
              </a:lnSpc>
              <a:buClr>
                <a:srgbClr val="00B0F0"/>
              </a:buClr>
              <a:buFont typeface="Police système Courant"/>
              <a:buChar char="&gt;"/>
            </a:pPr>
            <a:r>
              <a:rPr lang="fr-FR" sz="1200" b="1" dirty="0">
                <a:latin typeface="Barlow Condensed SemiBold" pitchFamily="2" charset="77"/>
              </a:rPr>
              <a:t>Trouver des solutions avec ses partenaires en évitant les contentieux </a:t>
            </a:r>
          </a:p>
          <a:p>
            <a:pPr marL="243450" indent="-99450" algn="just">
              <a:lnSpc>
                <a:spcPts val="1200"/>
              </a:lnSpc>
              <a:buClr>
                <a:srgbClr val="00B0F0"/>
              </a:buClr>
              <a:buFont typeface="Police système Courant"/>
              <a:buChar char="&gt;"/>
            </a:pPr>
            <a:r>
              <a:rPr lang="fr-FR" sz="1200" b="1" dirty="0">
                <a:latin typeface="Barlow Condensed SemiBold" pitchFamily="2" charset="77"/>
              </a:rPr>
              <a:t>Protection du dirigeant et de l’entreprise</a:t>
            </a:r>
          </a:p>
          <a:p>
            <a:pPr marL="243450" indent="-99450" algn="just">
              <a:lnSpc>
                <a:spcPts val="1200"/>
              </a:lnSpc>
              <a:buClr>
                <a:srgbClr val="00B0F0"/>
              </a:buClr>
              <a:buFont typeface="Police système Courant"/>
              <a:buChar char="&gt;"/>
            </a:pPr>
            <a:r>
              <a:rPr lang="fr-FR" sz="1200" b="1" dirty="0">
                <a:latin typeface="Barlow Condensed SemiBold" pitchFamily="2" charset="77"/>
              </a:rPr>
              <a:t>Droit social : mobilité, télétravail…</a:t>
            </a:r>
          </a:p>
          <a:p>
            <a:pPr algn="just">
              <a:lnSpc>
                <a:spcPts val="1200"/>
              </a:lnSpc>
              <a:spcAft>
                <a:spcPts val="600"/>
              </a:spcAft>
              <a:buClr>
                <a:srgbClr val="F8002C"/>
              </a:buClr>
            </a:pPr>
            <a:endParaRPr lang="fr-FR" sz="1200" b="1" i="0" dirty="0">
              <a:solidFill>
                <a:srgbClr val="2F2483"/>
              </a:solidFill>
              <a:latin typeface="Barlow Condensed" pitchFamily="2" charset="77"/>
            </a:endParaRPr>
          </a:p>
          <a:p>
            <a:pPr marL="171450" indent="-171450" algn="just">
              <a:lnSpc>
                <a:spcPts val="1200"/>
              </a:lnSpc>
              <a:spcAft>
                <a:spcPts val="600"/>
              </a:spcAft>
              <a:buClr>
                <a:srgbClr val="F8002C"/>
              </a:buClr>
              <a:buFont typeface="Police système Courant"/>
              <a:buChar char="►"/>
            </a:pPr>
            <a:r>
              <a:rPr lang="fr-FR" sz="1200" b="1" dirty="0">
                <a:solidFill>
                  <a:srgbClr val="2F2483"/>
                </a:solidFill>
                <a:latin typeface="Barlow Condensed" pitchFamily="2" charset="77"/>
              </a:rPr>
              <a:t>Que s’est-il passé en 2021, 2022, 2023 ?</a:t>
            </a:r>
          </a:p>
          <a:p>
            <a:pPr algn="just">
              <a:lnSpc>
                <a:spcPts val="1200"/>
              </a:lnSpc>
              <a:spcAft>
                <a:spcPts val="600"/>
              </a:spcAft>
              <a:buClr>
                <a:srgbClr val="F8002C"/>
              </a:buClr>
            </a:pPr>
            <a:r>
              <a:rPr lang="fr-FR" sz="1200" b="1" dirty="0">
                <a:latin typeface="Barlow Condensed SemiBold" pitchFamily="2" charset="77"/>
              </a:rPr>
              <a:t>Contrat d’achat à l’international</a:t>
            </a:r>
          </a:p>
          <a:p>
            <a:pPr marL="243450" indent="-99450" algn="just">
              <a:lnSpc>
                <a:spcPts val="1200"/>
              </a:lnSpc>
              <a:buClr>
                <a:srgbClr val="00B0F0"/>
              </a:buClr>
              <a:buFont typeface="Police système Courant"/>
              <a:buChar char="&gt;"/>
            </a:pPr>
            <a:r>
              <a:rPr lang="fr-FR" sz="1200" b="1" dirty="0">
                <a:latin typeface="Barlow Condensed SemiBold" pitchFamily="2" charset="77"/>
              </a:rPr>
              <a:t>Renégocier les contrats fournisseurs… Gestion de la rupture</a:t>
            </a:r>
          </a:p>
          <a:p>
            <a:pPr marL="243450" indent="-99450" algn="just">
              <a:lnSpc>
                <a:spcPts val="1200"/>
              </a:lnSpc>
              <a:buClr>
                <a:srgbClr val="00B0F0"/>
              </a:buClr>
              <a:buFont typeface="Police système Courant"/>
              <a:buChar char="&gt;"/>
            </a:pPr>
            <a:r>
              <a:rPr lang="fr-FR" sz="1200" b="1" dirty="0">
                <a:latin typeface="Barlow Condensed SemiBold" pitchFamily="2" charset="77"/>
              </a:rPr>
              <a:t>Conclure de nouveaux partenariats</a:t>
            </a:r>
          </a:p>
          <a:p>
            <a:pPr marL="144000" algn="just">
              <a:lnSpc>
                <a:spcPts val="1200"/>
              </a:lnSpc>
              <a:buClr>
                <a:srgbClr val="00B0F0"/>
              </a:buClr>
            </a:pPr>
            <a:endParaRPr lang="fr-FR" sz="1200" b="1" dirty="0">
              <a:latin typeface="Barlow Condensed SemiBold" pitchFamily="2" charset="77"/>
            </a:endParaRPr>
          </a:p>
          <a:p>
            <a:pPr algn="just">
              <a:lnSpc>
                <a:spcPts val="1200"/>
              </a:lnSpc>
              <a:spcAft>
                <a:spcPts val="600"/>
              </a:spcAft>
              <a:buClr>
                <a:srgbClr val="F8002C"/>
              </a:buClr>
            </a:pPr>
            <a:r>
              <a:rPr lang="fr-FR" sz="1200" b="1" dirty="0">
                <a:latin typeface="Barlow Condensed SemiBold" pitchFamily="2" charset="77"/>
              </a:rPr>
              <a:t>Biens de première nécessité, énergie : sécuriser les coopérations exceptionnelles</a:t>
            </a:r>
          </a:p>
          <a:p>
            <a:pPr algn="just">
              <a:lnSpc>
                <a:spcPts val="1200"/>
              </a:lnSpc>
              <a:spcAft>
                <a:spcPts val="600"/>
              </a:spcAft>
              <a:buClr>
                <a:srgbClr val="F8002C"/>
              </a:buClr>
            </a:pPr>
            <a:r>
              <a:rPr lang="fr-FR" sz="1200" b="1" dirty="0">
                <a:latin typeface="Barlow Condensed SemiBold" pitchFamily="2" charset="77"/>
              </a:rPr>
              <a:t>Prise de participation chez les fournisseurs stratégiques</a:t>
            </a:r>
          </a:p>
          <a:p>
            <a:pPr algn="just">
              <a:lnSpc>
                <a:spcPts val="1200"/>
              </a:lnSpc>
              <a:spcAft>
                <a:spcPts val="600"/>
              </a:spcAft>
              <a:buClr>
                <a:srgbClr val="F8002C"/>
              </a:buClr>
            </a:pPr>
            <a:endParaRPr lang="fr-FR" sz="1200" b="1" dirty="0">
              <a:solidFill>
                <a:srgbClr val="2F2483"/>
              </a:solidFill>
              <a:latin typeface="Barlow Condensed" pitchFamily="2" charset="77"/>
            </a:endParaRPr>
          </a:p>
          <a:p>
            <a:pPr marL="171450" indent="-171450" algn="just">
              <a:lnSpc>
                <a:spcPts val="1200"/>
              </a:lnSpc>
              <a:spcAft>
                <a:spcPts val="600"/>
              </a:spcAft>
              <a:buClr>
                <a:srgbClr val="F8002C"/>
              </a:buClr>
              <a:buFont typeface="Police système Courant"/>
              <a:buChar char="►"/>
            </a:pPr>
            <a:r>
              <a:rPr lang="fr-FR" sz="1200" b="1" dirty="0">
                <a:solidFill>
                  <a:srgbClr val="2F2483"/>
                </a:solidFill>
                <a:latin typeface="Barlow Condensed" pitchFamily="2" charset="77"/>
              </a:rPr>
              <a:t>Préparation de l’avenir</a:t>
            </a:r>
          </a:p>
          <a:p>
            <a:pPr marL="144000" algn="just">
              <a:lnSpc>
                <a:spcPts val="1200"/>
              </a:lnSpc>
              <a:buClr>
                <a:srgbClr val="00B0F0"/>
              </a:buClr>
            </a:pPr>
            <a:endParaRPr lang="fr-FR" sz="1200" b="0" i="0" dirty="0">
              <a:latin typeface="Barlow Condensed Medium" pitchFamily="2" charset="77"/>
            </a:endParaRPr>
          </a:p>
          <a:p>
            <a:pPr algn="just">
              <a:lnSpc>
                <a:spcPts val="1200"/>
              </a:lnSpc>
              <a:spcAft>
                <a:spcPts val="600"/>
              </a:spcAft>
              <a:buClr>
                <a:srgbClr val="FF0000"/>
              </a:buClr>
            </a:pPr>
            <a:r>
              <a:rPr lang="fr-FR" sz="1200" b="1" dirty="0">
                <a:latin typeface="Barlow Condensed SemiBold" pitchFamily="2" charset="77"/>
              </a:rPr>
              <a:t>De manière générale, adaptation de la chaîne de valeur.</a:t>
            </a:r>
          </a:p>
          <a:p>
            <a:pPr algn="just">
              <a:lnSpc>
                <a:spcPts val="1200"/>
              </a:lnSpc>
              <a:spcAft>
                <a:spcPts val="600"/>
              </a:spcAft>
              <a:buClr>
                <a:srgbClr val="F8002C"/>
              </a:buClr>
            </a:pPr>
            <a:endParaRPr lang="fr-FR" sz="1200" dirty="0">
              <a:latin typeface="Barlow Condensed" panose="00000506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229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CCF9B2BB-AF0B-4999-BA92-6B6E0FE8ED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/>
              <a:t>Mon entreprise à l’épreuve de la crise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C1963358-AA17-4F19-8CCE-67ABFB4E02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DE2D64B-104A-0D49-AC01-3995F14CC673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30423163-D154-49BA-B39A-8DC6926BA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242" y="360619"/>
            <a:ext cx="4051020" cy="846386"/>
          </a:xfrm>
        </p:spPr>
        <p:txBody>
          <a:bodyPr/>
          <a:lstStyle/>
          <a:p>
            <a:r>
              <a:rPr lang="fr-FR" dirty="0"/>
              <a:t>Les outils juridiques de l’achat : la nécessaire refonte</a:t>
            </a:r>
            <a:br>
              <a:rPr lang="en-US" dirty="0"/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BBE45EA-E259-4424-BBB0-FB6F639A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242" y="1223687"/>
            <a:ext cx="4051020" cy="2923877"/>
          </a:xfrm>
        </p:spPr>
        <p:txBody>
          <a:bodyPr/>
          <a:lstStyle/>
          <a:p>
            <a:pPr marL="171450" indent="-171450" algn="just">
              <a:lnSpc>
                <a:spcPts val="1200"/>
              </a:lnSpc>
              <a:spcAft>
                <a:spcPts val="600"/>
              </a:spcAft>
              <a:buClr>
                <a:srgbClr val="F8002C"/>
              </a:buClr>
              <a:buFont typeface="Police système Courant"/>
              <a:buChar char="►"/>
            </a:pPr>
            <a:r>
              <a:rPr lang="fr-FR" sz="1200" b="1" dirty="0">
                <a:solidFill>
                  <a:srgbClr val="2F2483"/>
                </a:solidFill>
                <a:latin typeface="Barlow Condensed" pitchFamily="2" charset="77"/>
              </a:rPr>
              <a:t>Conditions générales d’achat</a:t>
            </a:r>
          </a:p>
          <a:p>
            <a:pPr marL="171450" indent="-171450" algn="just">
              <a:lnSpc>
                <a:spcPts val="1200"/>
              </a:lnSpc>
              <a:spcAft>
                <a:spcPts val="600"/>
              </a:spcAft>
              <a:buClr>
                <a:srgbClr val="F8002C"/>
              </a:buClr>
              <a:buFont typeface="Police système Courant"/>
              <a:buChar char="►"/>
            </a:pPr>
            <a:r>
              <a:rPr lang="fr-FR" sz="1200" b="1" dirty="0">
                <a:solidFill>
                  <a:srgbClr val="2F2483"/>
                </a:solidFill>
                <a:latin typeface="Barlow Condensed" pitchFamily="2" charset="77"/>
              </a:rPr>
              <a:t>Conditions logistiques</a:t>
            </a:r>
          </a:p>
          <a:p>
            <a:pPr marL="171450" indent="-171450" algn="just">
              <a:lnSpc>
                <a:spcPts val="1200"/>
              </a:lnSpc>
              <a:spcAft>
                <a:spcPts val="600"/>
              </a:spcAft>
              <a:buClr>
                <a:srgbClr val="F8002C"/>
              </a:buClr>
              <a:buFont typeface="Police système Courant"/>
              <a:buChar char="►"/>
            </a:pPr>
            <a:r>
              <a:rPr lang="fr-FR" sz="1200" b="1" i="0" dirty="0">
                <a:solidFill>
                  <a:srgbClr val="2F2483"/>
                </a:solidFill>
                <a:latin typeface="Barlow Condensed" pitchFamily="2" charset="77"/>
              </a:rPr>
              <a:t>Contrat : Clause e</a:t>
            </a:r>
            <a:r>
              <a:rPr lang="fr-FR" sz="1200" b="1" dirty="0">
                <a:solidFill>
                  <a:srgbClr val="2F2483"/>
                </a:solidFill>
                <a:latin typeface="Barlow Condensed" pitchFamily="2" charset="77"/>
              </a:rPr>
              <a:t>ssentielles</a:t>
            </a:r>
            <a:endParaRPr lang="fr-FR" sz="1200" b="0" i="0" dirty="0">
              <a:latin typeface="Barlow Condensed" pitchFamily="2" charset="77"/>
            </a:endParaRPr>
          </a:p>
          <a:p>
            <a:pPr marL="243450" indent="-99450" algn="just">
              <a:lnSpc>
                <a:spcPts val="1200"/>
              </a:lnSpc>
              <a:buClr>
                <a:srgbClr val="00B0F0"/>
              </a:buClr>
              <a:buFont typeface="Police système Courant"/>
              <a:buChar char="&gt;"/>
            </a:pPr>
            <a:r>
              <a:rPr lang="fr-FR" sz="1200" b="1" dirty="0">
                <a:latin typeface="Barlow Condensed SemiBold" pitchFamily="2" charset="77"/>
              </a:rPr>
              <a:t>Prix et sa variation</a:t>
            </a:r>
          </a:p>
          <a:p>
            <a:pPr marL="243450" indent="-99450" algn="just">
              <a:lnSpc>
                <a:spcPts val="1200"/>
              </a:lnSpc>
              <a:buClr>
                <a:srgbClr val="00B0F0"/>
              </a:buClr>
              <a:buFont typeface="Police système Courant"/>
              <a:buChar char="&gt;"/>
            </a:pPr>
            <a:r>
              <a:rPr lang="fr-FR" sz="1200" b="1" i="0" dirty="0">
                <a:latin typeface="Barlow Condensed SemiBold" pitchFamily="2" charset="77"/>
              </a:rPr>
              <a:t>Disponibilité du produit</a:t>
            </a:r>
          </a:p>
          <a:p>
            <a:pPr marL="243450" indent="-99450" algn="just">
              <a:lnSpc>
                <a:spcPts val="1200"/>
              </a:lnSpc>
              <a:buClr>
                <a:srgbClr val="00B0F0"/>
              </a:buClr>
              <a:buFont typeface="Police système Courant"/>
              <a:buChar char="&gt;"/>
            </a:pPr>
            <a:r>
              <a:rPr lang="fr-FR" sz="1200" b="1" dirty="0">
                <a:latin typeface="Barlow Condensed SemiBold" pitchFamily="2" charset="77"/>
              </a:rPr>
              <a:t>Pénalités</a:t>
            </a:r>
          </a:p>
          <a:p>
            <a:pPr marL="243450" indent="-99450" algn="just">
              <a:lnSpc>
                <a:spcPts val="1200"/>
              </a:lnSpc>
              <a:buClr>
                <a:srgbClr val="00B0F0"/>
              </a:buClr>
              <a:buFont typeface="Police système Courant"/>
              <a:buChar char="&gt;"/>
            </a:pPr>
            <a:r>
              <a:rPr lang="fr-FR" sz="1200" b="1" i="0" dirty="0">
                <a:latin typeface="Barlow Condensed SemiBold" pitchFamily="2" charset="77"/>
              </a:rPr>
              <a:t>Renégociation</a:t>
            </a:r>
            <a:endParaRPr lang="fr-FR" sz="1200" b="1" dirty="0">
              <a:latin typeface="Barlow Condensed SemiBold" pitchFamily="2" charset="77"/>
            </a:endParaRPr>
          </a:p>
          <a:p>
            <a:pPr marL="243450" indent="-99450" algn="just">
              <a:lnSpc>
                <a:spcPts val="1200"/>
              </a:lnSpc>
              <a:buClr>
                <a:srgbClr val="00B0F0"/>
              </a:buClr>
              <a:buFont typeface="Police système Courant"/>
              <a:buChar char="&gt;"/>
            </a:pPr>
            <a:r>
              <a:rPr lang="fr-FR" sz="1200" b="1" i="0" dirty="0">
                <a:latin typeface="Barlow Condensed SemiBold" pitchFamily="2" charset="77"/>
              </a:rPr>
              <a:t>Fin de la relation</a:t>
            </a:r>
          </a:p>
          <a:p>
            <a:pPr algn="just">
              <a:lnSpc>
                <a:spcPts val="1200"/>
              </a:lnSpc>
              <a:spcAft>
                <a:spcPts val="600"/>
              </a:spcAft>
              <a:buClr>
                <a:srgbClr val="FF0000"/>
              </a:buClr>
            </a:pPr>
            <a:endParaRPr lang="fr-FR" sz="1200" b="0" i="0" dirty="0">
              <a:latin typeface="Barlow Condensed" pitchFamily="2" charset="77"/>
            </a:endParaRPr>
          </a:p>
          <a:p>
            <a:pPr algn="just">
              <a:lnSpc>
                <a:spcPts val="1200"/>
              </a:lnSpc>
              <a:spcAft>
                <a:spcPts val="600"/>
              </a:spcAft>
              <a:buClr>
                <a:srgbClr val="F8002C"/>
              </a:buClr>
            </a:pPr>
            <a:endParaRPr lang="fr-FR" sz="1200" b="0" i="0" dirty="0">
              <a:latin typeface="Barlow Condensed" pitchFamily="2" charset="77"/>
            </a:endParaRPr>
          </a:p>
          <a:p>
            <a:pPr marL="171450" indent="-171450" algn="just">
              <a:lnSpc>
                <a:spcPts val="1200"/>
              </a:lnSpc>
              <a:spcAft>
                <a:spcPts val="600"/>
              </a:spcAft>
              <a:buClr>
                <a:srgbClr val="F8002C"/>
              </a:buClr>
              <a:buFont typeface="Police système Courant"/>
              <a:buChar char="►"/>
            </a:pPr>
            <a:r>
              <a:rPr lang="fr-FR" sz="1100" b="1" dirty="0">
                <a:solidFill>
                  <a:srgbClr val="2F2483"/>
                </a:solidFill>
                <a:latin typeface="Barlow Condensed" pitchFamily="2" charset="77"/>
              </a:rPr>
              <a:t>Engager les litiges nécessaires</a:t>
            </a:r>
          </a:p>
          <a:p>
            <a:pPr marL="243450" indent="-99450" algn="just">
              <a:lnSpc>
                <a:spcPts val="1200"/>
              </a:lnSpc>
              <a:buClr>
                <a:srgbClr val="00B0F0"/>
              </a:buClr>
              <a:buFont typeface="Police système Courant"/>
              <a:buChar char="&gt;"/>
            </a:pPr>
            <a:r>
              <a:rPr lang="fr-FR" sz="1100" b="1" dirty="0">
                <a:latin typeface="Barlow Condensed SemiBold" pitchFamily="2" charset="77"/>
              </a:rPr>
              <a:t>Solder les comptes de la crise avec les partenaires commerciaux :</a:t>
            </a:r>
          </a:p>
          <a:p>
            <a:pPr marL="144000" algn="just">
              <a:lnSpc>
                <a:spcPts val="1200"/>
              </a:lnSpc>
              <a:buClr>
                <a:srgbClr val="00B0F0"/>
              </a:buClr>
            </a:pPr>
            <a:r>
              <a:rPr lang="fr-FR" sz="1100" b="1" dirty="0">
                <a:latin typeface="Barlow Condensed SemiBold" pitchFamily="2" charset="77"/>
              </a:rPr>
              <a:t>	- rupture abusive</a:t>
            </a:r>
          </a:p>
          <a:p>
            <a:pPr marL="144000" algn="just">
              <a:lnSpc>
                <a:spcPts val="1200"/>
              </a:lnSpc>
              <a:buClr>
                <a:srgbClr val="00B0F0"/>
              </a:buClr>
            </a:pPr>
            <a:r>
              <a:rPr lang="fr-FR" sz="1100" b="1" i="0" dirty="0">
                <a:latin typeface="Barlow Condensed SemiBold" pitchFamily="2" charset="77"/>
              </a:rPr>
              <a:t>	- action</a:t>
            </a:r>
            <a:r>
              <a:rPr lang="fr-FR" sz="1100" b="1" dirty="0">
                <a:latin typeface="Barlow Condensed SemiBold" pitchFamily="2" charset="77"/>
              </a:rPr>
              <a:t> en responsabilité</a:t>
            </a:r>
          </a:p>
          <a:p>
            <a:pPr marL="144000" algn="just">
              <a:lnSpc>
                <a:spcPts val="1200"/>
              </a:lnSpc>
              <a:buClr>
                <a:srgbClr val="00B0F0"/>
              </a:buClr>
            </a:pPr>
            <a:r>
              <a:rPr lang="fr-FR" sz="1100" b="1" dirty="0">
                <a:latin typeface="Barlow Condensed SemiBold" pitchFamily="2" charset="77"/>
              </a:rPr>
              <a:t>	- exécution</a:t>
            </a:r>
            <a:r>
              <a:rPr lang="fr-FR" sz="1100" b="1" i="0" dirty="0">
                <a:latin typeface="Barlow Condensed SemiBold" pitchFamily="2" charset="77"/>
              </a:rPr>
              <a:t> du paiement et des factures</a:t>
            </a:r>
          </a:p>
          <a:p>
            <a:pPr algn="just">
              <a:lnSpc>
                <a:spcPts val="1200"/>
              </a:lnSpc>
              <a:spcAft>
                <a:spcPts val="600"/>
              </a:spcAft>
              <a:buClr>
                <a:srgbClr val="F8002C"/>
              </a:buClr>
            </a:pPr>
            <a:endParaRPr lang="fr-FR" sz="1100" b="1" dirty="0">
              <a:solidFill>
                <a:srgbClr val="2F2483"/>
              </a:solidFill>
              <a:latin typeface="Barlow Condense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206393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CCF9B2BB-AF0B-4999-BA92-6B6E0FE8ED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/>
              <a:t>Mon entreprise à l’épreuve de la crise - 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C1963358-AA17-4F19-8CCE-67ABFB4E02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DE2D64B-104A-0D49-AC01-3995F14CC673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30423163-D154-49BA-B39A-8DC6926BA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242" y="360619"/>
            <a:ext cx="4051020" cy="846386"/>
          </a:xfrm>
        </p:spPr>
        <p:txBody>
          <a:bodyPr/>
          <a:lstStyle/>
          <a:p>
            <a:r>
              <a:rPr lang="fr-FR" sz="2400" dirty="0"/>
              <a:t>Sécuriser les achats et la </a:t>
            </a:r>
            <a:r>
              <a:rPr lang="fr-FR" sz="2400" dirty="0" err="1"/>
              <a:t>supply</a:t>
            </a:r>
            <a:r>
              <a:rPr lang="fr-FR" sz="2400" dirty="0"/>
              <a:t> </a:t>
            </a:r>
            <a:r>
              <a:rPr lang="fr-FR" sz="2400" dirty="0" err="1"/>
              <a:t>chain</a:t>
            </a:r>
            <a:br>
              <a:rPr lang="fr-FR" sz="2400" dirty="0"/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BBE45EA-E259-4424-BBB0-FB6F639A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242" y="953051"/>
            <a:ext cx="4051020" cy="3421449"/>
          </a:xfrm>
        </p:spPr>
        <p:txBody>
          <a:bodyPr/>
          <a:lstStyle/>
          <a:p>
            <a:endParaRPr lang="fr-FR" sz="1400" dirty="0"/>
          </a:p>
          <a:p>
            <a:pPr algn="just">
              <a:lnSpc>
                <a:spcPts val="1200"/>
              </a:lnSpc>
              <a:spcAft>
                <a:spcPts val="600"/>
              </a:spcAft>
              <a:buClr>
                <a:srgbClr val="F8002C"/>
              </a:buClr>
            </a:pPr>
            <a:r>
              <a:rPr lang="fr-FR" sz="1800" dirty="0"/>
              <a:t>Relocalisation</a:t>
            </a:r>
            <a:r>
              <a:rPr lang="fr-FR" sz="1400" b="1" dirty="0">
                <a:solidFill>
                  <a:srgbClr val="2F2483"/>
                </a:solidFill>
                <a:latin typeface="Barlow Condensed" pitchFamily="2" charset="77"/>
              </a:rPr>
              <a:t> - </a:t>
            </a:r>
            <a:r>
              <a:rPr lang="fr-FR" sz="1800" dirty="0"/>
              <a:t>Choix de fournisseurs aptes à s’engager en termes de volumes et de prix</a:t>
            </a:r>
          </a:p>
          <a:p>
            <a:r>
              <a:rPr lang="fr-FR" sz="1200" b="1" i="0" dirty="0">
                <a:solidFill>
                  <a:srgbClr val="2F2483"/>
                </a:solidFill>
                <a:latin typeface="Barlow Condensed" pitchFamily="2" charset="77"/>
              </a:rPr>
              <a:t>Gérer les  ruptures </a:t>
            </a:r>
          </a:p>
          <a:p>
            <a:pPr marL="171450" indent="-171450">
              <a:buFontTx/>
              <a:buChar char="-"/>
            </a:pPr>
            <a:r>
              <a:rPr lang="fr-FR" sz="1200" dirty="0">
                <a:latin typeface="Barlow Condensed" pitchFamily="2" charset="77"/>
              </a:rPr>
              <a:t>A</a:t>
            </a:r>
            <a:r>
              <a:rPr lang="fr-FR" sz="1200" b="0" i="0" dirty="0">
                <a:latin typeface="Barlow Condensed" pitchFamily="2" charset="77"/>
              </a:rPr>
              <a:t>uditer les clauses de durée et de renouvellement des contrats</a:t>
            </a:r>
          </a:p>
          <a:p>
            <a:pPr marL="171450" indent="-171450">
              <a:buFontTx/>
              <a:buChar char="-"/>
            </a:pPr>
            <a:r>
              <a:rPr lang="fr-FR" sz="1200" b="0" i="0" dirty="0">
                <a:latin typeface="Barlow Condensed" pitchFamily="2" charset="77"/>
              </a:rPr>
              <a:t>Déterminer la préavis raisonnable au vu du droit applicable</a:t>
            </a:r>
          </a:p>
          <a:p>
            <a:pPr marL="171450" indent="-171450">
              <a:buFontTx/>
              <a:buChar char="-"/>
            </a:pPr>
            <a:r>
              <a:rPr lang="fr-FR" sz="1200" dirty="0">
                <a:latin typeface="Barlow Condensed" pitchFamily="2" charset="77"/>
              </a:rPr>
              <a:t>Attention : lois de police dans l’ordre international ?</a:t>
            </a:r>
            <a:endParaRPr lang="fr-FR" sz="1200" b="0" i="0" dirty="0">
              <a:latin typeface="Barlow Condensed" pitchFamily="2" charset="77"/>
            </a:endParaRPr>
          </a:p>
          <a:p>
            <a:pPr marL="171450" indent="-171450">
              <a:buFontTx/>
              <a:buChar char="-"/>
            </a:pPr>
            <a:r>
              <a:rPr lang="fr-FR" sz="1200" dirty="0">
                <a:latin typeface="Barlow Condensed" pitchFamily="2" charset="77"/>
              </a:rPr>
              <a:t>Notification de la rupture</a:t>
            </a:r>
          </a:p>
          <a:p>
            <a:pPr marL="171450" indent="-171450">
              <a:buFontTx/>
              <a:buChar char="-"/>
            </a:pPr>
            <a:r>
              <a:rPr lang="fr-FR" sz="1200" b="0" i="0" dirty="0">
                <a:latin typeface="Barlow Condensed" pitchFamily="2" charset="77"/>
              </a:rPr>
              <a:t>Exécution du préavis (à conditions inchangées ?)</a:t>
            </a:r>
          </a:p>
          <a:p>
            <a:endParaRPr lang="fr-FR" sz="1200" dirty="0">
              <a:latin typeface="Barlow Condensed" panose="00000506000000000000" pitchFamily="2" charset="0"/>
            </a:endParaRPr>
          </a:p>
          <a:p>
            <a:r>
              <a:rPr lang="fr-FR" sz="1200" b="1" i="0" dirty="0">
                <a:solidFill>
                  <a:srgbClr val="2F2483"/>
                </a:solidFill>
                <a:latin typeface="Barlow Condensed" panose="00000506000000000000" pitchFamily="2" charset="0"/>
              </a:rPr>
              <a:t>Négocier les contrats</a:t>
            </a:r>
          </a:p>
          <a:p>
            <a:pPr marL="171450" indent="-171450">
              <a:buFontTx/>
              <a:buChar char="-"/>
            </a:pPr>
            <a:r>
              <a:rPr lang="fr-FR" sz="1200" dirty="0">
                <a:latin typeface="Barlow Condensed" panose="00000506000000000000" pitchFamily="2" charset="0"/>
              </a:rPr>
              <a:t>Eviter les cas de force majeure et d’imprévision en caractérisant le contexte de la négociation du contrat</a:t>
            </a:r>
          </a:p>
          <a:p>
            <a:pPr marL="171450" indent="-171450">
              <a:buFontTx/>
              <a:buChar char="-"/>
            </a:pPr>
            <a:r>
              <a:rPr lang="fr-FR" sz="1200" dirty="0">
                <a:latin typeface="Barlow Condensed" panose="00000506000000000000" pitchFamily="2" charset="0"/>
              </a:rPr>
              <a:t>Exclure l’imprévision</a:t>
            </a:r>
          </a:p>
          <a:p>
            <a:pPr marL="171450" indent="-171450">
              <a:buFontTx/>
              <a:buChar char="-"/>
            </a:pPr>
            <a:r>
              <a:rPr lang="fr-FR" sz="1200" dirty="0">
                <a:latin typeface="Barlow Condensed" panose="00000506000000000000" pitchFamily="2" charset="0"/>
              </a:rPr>
              <a:t>Veiller à la symétrie des indexations et des renégociations</a:t>
            </a:r>
          </a:p>
          <a:p>
            <a:endParaRPr lang="fr-FR" sz="1200" b="1" dirty="0">
              <a:solidFill>
                <a:srgbClr val="2F2483"/>
              </a:solidFill>
              <a:latin typeface="Barlow Condensed" panose="00000506000000000000" pitchFamily="2" charset="0"/>
            </a:endParaRPr>
          </a:p>
          <a:p>
            <a:r>
              <a:rPr lang="fr-FR" sz="1200" b="1" dirty="0">
                <a:solidFill>
                  <a:srgbClr val="2F2483"/>
                </a:solidFill>
                <a:latin typeface="Barlow Condensed" panose="00000506000000000000" pitchFamily="2" charset="0"/>
              </a:rPr>
              <a:t>Quand c’est </a:t>
            </a:r>
            <a:r>
              <a:rPr lang="fr-FR" sz="1200" b="1">
                <a:solidFill>
                  <a:srgbClr val="2F2483"/>
                </a:solidFill>
                <a:latin typeface="Barlow Condensed" panose="00000506000000000000" pitchFamily="2" charset="0"/>
              </a:rPr>
              <a:t>possible …</a:t>
            </a:r>
          </a:p>
          <a:p>
            <a:endParaRPr lang="fr-FR" sz="1200" b="1" dirty="0">
              <a:solidFill>
                <a:srgbClr val="2F2483"/>
              </a:solidFill>
              <a:latin typeface="Barlow Condensed" panose="00000506000000000000" pitchFamily="2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54670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CCF9B2BB-AF0B-4999-BA92-6B6E0FE8ED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/>
              <a:t>Mon entreprise à l’épreuve de la crise - 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C1963358-AA17-4F19-8CCE-67ABFB4E02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DE2D64B-104A-0D49-AC01-3995F14CC673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30423163-D154-49BA-B39A-8DC6926BA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242" y="360619"/>
            <a:ext cx="4051020" cy="846386"/>
          </a:xfrm>
        </p:spPr>
        <p:txBody>
          <a:bodyPr/>
          <a:lstStyle/>
          <a:p>
            <a:r>
              <a:rPr lang="fr-FR" sz="2400" dirty="0"/>
              <a:t>Sécuriser les prix et les marges à la vente</a:t>
            </a:r>
            <a:br>
              <a:rPr lang="fr-FR" sz="2400" dirty="0"/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BBE45EA-E259-4424-BBB0-FB6F639A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242" y="953051"/>
            <a:ext cx="4051020" cy="3693319"/>
          </a:xfrm>
        </p:spPr>
        <p:txBody>
          <a:bodyPr/>
          <a:lstStyle/>
          <a:p>
            <a:pPr algn="just">
              <a:lnSpc>
                <a:spcPts val="1200"/>
              </a:lnSpc>
              <a:spcAft>
                <a:spcPts val="600"/>
              </a:spcAft>
              <a:buClr>
                <a:srgbClr val="F8002C"/>
              </a:buClr>
            </a:pPr>
            <a:endParaRPr lang="fr-FR" sz="1400" dirty="0"/>
          </a:p>
          <a:p>
            <a:pPr algn="just">
              <a:lnSpc>
                <a:spcPts val="1200"/>
              </a:lnSpc>
              <a:spcAft>
                <a:spcPts val="600"/>
              </a:spcAft>
              <a:buClr>
                <a:srgbClr val="F8002C"/>
              </a:buClr>
            </a:pPr>
            <a:r>
              <a:rPr lang="fr-FR" sz="1400" dirty="0"/>
              <a:t>Nécessité de pouvoir répercuter les conditions d’achat à l’aval</a:t>
            </a:r>
          </a:p>
          <a:p>
            <a:r>
              <a:rPr lang="fr-FR" sz="1200" b="1" i="0" dirty="0">
                <a:solidFill>
                  <a:srgbClr val="2F2483"/>
                </a:solidFill>
                <a:latin typeface="Barlow Condensed" pitchFamily="2" charset="77"/>
              </a:rPr>
              <a:t>Veiller à sécuriser les offres</a:t>
            </a:r>
          </a:p>
          <a:p>
            <a:pPr marL="171450" indent="-171450">
              <a:buFontTx/>
              <a:buChar char="-"/>
            </a:pPr>
            <a:r>
              <a:rPr lang="fr-FR" sz="1200" dirty="0">
                <a:latin typeface="Barlow Condensed" pitchFamily="2" charset="77"/>
              </a:rPr>
              <a:t>Quantité, durée de validité</a:t>
            </a:r>
            <a:endParaRPr lang="fr-FR" sz="1200" b="0" i="0" dirty="0">
              <a:latin typeface="Barlow Condensed" pitchFamily="2" charset="77"/>
            </a:endParaRPr>
          </a:p>
          <a:p>
            <a:pPr marL="171450" indent="-171450">
              <a:buFontTx/>
              <a:buChar char="-"/>
            </a:pPr>
            <a:r>
              <a:rPr lang="fr-FR" sz="1200" b="0" i="0" dirty="0">
                <a:latin typeface="Barlow Condensed" pitchFamily="2" charset="77"/>
              </a:rPr>
              <a:t>Caractère évolutif du prix</a:t>
            </a:r>
          </a:p>
          <a:p>
            <a:pPr marL="171450" indent="-171450">
              <a:buFontTx/>
              <a:buChar char="-"/>
            </a:pPr>
            <a:r>
              <a:rPr lang="fr-FR" sz="1200" dirty="0">
                <a:latin typeface="Barlow Condensed" pitchFamily="2" charset="77"/>
              </a:rPr>
              <a:t>Clause d’indexation – </a:t>
            </a:r>
            <a:r>
              <a:rPr lang="fr-FR" sz="1200" i="1" dirty="0" err="1">
                <a:latin typeface="Barlow Condensed" pitchFamily="2" charset="77"/>
              </a:rPr>
              <a:t>price</a:t>
            </a:r>
            <a:r>
              <a:rPr lang="fr-FR" sz="1200" i="1" dirty="0">
                <a:latin typeface="Barlow Condensed" pitchFamily="2" charset="77"/>
              </a:rPr>
              <a:t> </a:t>
            </a:r>
            <a:r>
              <a:rPr lang="fr-FR" sz="1200" i="1" dirty="0" err="1">
                <a:latin typeface="Barlow Condensed" pitchFamily="2" charset="77"/>
              </a:rPr>
              <a:t>escalation</a:t>
            </a:r>
            <a:r>
              <a:rPr lang="fr-FR" sz="1200" i="1" dirty="0">
                <a:latin typeface="Barlow Condensed" pitchFamily="2" charset="77"/>
              </a:rPr>
              <a:t> clause</a:t>
            </a:r>
          </a:p>
          <a:p>
            <a:pPr marL="171450" indent="-171450">
              <a:buFontTx/>
              <a:buChar char="-"/>
            </a:pPr>
            <a:r>
              <a:rPr lang="fr-FR" sz="1200" dirty="0">
                <a:latin typeface="Barlow Condensed" pitchFamily="2" charset="77"/>
              </a:rPr>
              <a:t>Clause de rupture</a:t>
            </a:r>
            <a:endParaRPr lang="fr-FR" sz="1200" b="0" i="0" dirty="0">
              <a:latin typeface="Barlow Condensed" pitchFamily="2" charset="77"/>
            </a:endParaRPr>
          </a:p>
          <a:p>
            <a:endParaRPr lang="fr-FR" sz="1200" dirty="0">
              <a:latin typeface="Barlow Condensed" panose="00000506000000000000" pitchFamily="2" charset="0"/>
            </a:endParaRPr>
          </a:p>
          <a:p>
            <a:r>
              <a:rPr lang="fr-FR" sz="1200" b="1" i="0" dirty="0">
                <a:solidFill>
                  <a:srgbClr val="2F2483"/>
                </a:solidFill>
                <a:latin typeface="Barlow Condensed" panose="00000506000000000000" pitchFamily="2" charset="0"/>
              </a:rPr>
              <a:t>Négocier les contrats de fourniture/distribution</a:t>
            </a:r>
          </a:p>
          <a:p>
            <a:pPr marL="171450" indent="-171450">
              <a:buFontTx/>
              <a:buChar char="-"/>
            </a:pPr>
            <a:r>
              <a:rPr lang="fr-FR" sz="1200" dirty="0">
                <a:latin typeface="Barlow Condensed" panose="00000506000000000000" pitchFamily="2" charset="0"/>
              </a:rPr>
              <a:t>Indexation </a:t>
            </a:r>
          </a:p>
          <a:p>
            <a:pPr marL="171450" indent="-171450">
              <a:buFontTx/>
              <a:buChar char="-"/>
            </a:pPr>
            <a:r>
              <a:rPr lang="fr-FR" sz="1200" dirty="0">
                <a:latin typeface="Barlow Condensed" panose="00000506000000000000" pitchFamily="2" charset="0"/>
              </a:rPr>
              <a:t>Renégociation / adaptation </a:t>
            </a:r>
          </a:p>
          <a:p>
            <a:pPr marL="171450" indent="-171450">
              <a:buFontTx/>
              <a:buChar char="-"/>
            </a:pPr>
            <a:r>
              <a:rPr lang="fr-FR" sz="1200" i="1" dirty="0" err="1">
                <a:latin typeface="Barlow Condensed" panose="00000506000000000000" pitchFamily="2" charset="0"/>
              </a:rPr>
              <a:t>Hardship</a:t>
            </a:r>
            <a:r>
              <a:rPr lang="fr-FR" sz="1200" i="1" dirty="0">
                <a:latin typeface="Barlow Condensed" panose="00000506000000000000" pitchFamily="2" charset="0"/>
              </a:rPr>
              <a:t> </a:t>
            </a:r>
            <a:r>
              <a:rPr lang="fr-FR" sz="1200" dirty="0">
                <a:latin typeface="Barlow Condensed" panose="00000506000000000000" pitchFamily="2" charset="0"/>
              </a:rPr>
              <a:t>/ imprévision</a:t>
            </a:r>
          </a:p>
          <a:p>
            <a:pPr marL="171450" indent="-171450">
              <a:buFontTx/>
              <a:buChar char="-"/>
            </a:pPr>
            <a:r>
              <a:rPr lang="fr-FR" sz="1200" dirty="0">
                <a:latin typeface="Barlow Condensed" panose="00000506000000000000" pitchFamily="2" charset="0"/>
              </a:rPr>
              <a:t>Durée</a:t>
            </a:r>
          </a:p>
          <a:p>
            <a:pPr marL="171450" indent="-171450">
              <a:buFontTx/>
              <a:buChar char="-"/>
            </a:pPr>
            <a:r>
              <a:rPr lang="fr-FR" sz="1200" dirty="0">
                <a:latin typeface="Barlow Condensed" panose="00000506000000000000" pitchFamily="2" charset="0"/>
              </a:rPr>
              <a:t>Clause de sortie anticipée</a:t>
            </a:r>
          </a:p>
          <a:p>
            <a:pPr marL="171450" indent="-171450">
              <a:buFontTx/>
              <a:buChar char="-"/>
            </a:pPr>
            <a:r>
              <a:rPr lang="fr-FR" sz="1200" dirty="0">
                <a:latin typeface="Barlow Condensed" panose="00000506000000000000" pitchFamily="2" charset="0"/>
              </a:rPr>
              <a:t>Veiller à la symétrie des indexations et des renégociations</a:t>
            </a:r>
          </a:p>
          <a:p>
            <a:endParaRPr lang="fr-FR" sz="1200" b="1" dirty="0">
              <a:solidFill>
                <a:srgbClr val="2F2483"/>
              </a:solidFill>
              <a:latin typeface="Barlow Condensed" panose="00000506000000000000" pitchFamily="2" charset="0"/>
            </a:endParaRPr>
          </a:p>
          <a:p>
            <a:r>
              <a:rPr lang="fr-FR" sz="1200" b="1" dirty="0">
                <a:solidFill>
                  <a:srgbClr val="2F2483"/>
                </a:solidFill>
                <a:latin typeface="Barlow Condensed" panose="00000506000000000000" pitchFamily="2" charset="0"/>
              </a:rPr>
              <a:t>A défaut </a:t>
            </a:r>
          </a:p>
          <a:p>
            <a:pPr marL="171450" indent="-171450">
              <a:buFontTx/>
              <a:buChar char="-"/>
            </a:pPr>
            <a:r>
              <a:rPr lang="fr-FR" sz="1200" dirty="0">
                <a:latin typeface="Barlow Condensed" panose="00000506000000000000" pitchFamily="2" charset="0"/>
              </a:rPr>
              <a:t>Exécution </a:t>
            </a:r>
            <a:r>
              <a:rPr lang="fr-FR" sz="1200">
                <a:latin typeface="Barlow Condensed" panose="00000506000000000000" pitchFamily="2" charset="0"/>
              </a:rPr>
              <a:t>du contrat de </a:t>
            </a:r>
            <a:r>
              <a:rPr lang="fr-FR" sz="1200" dirty="0">
                <a:latin typeface="Barlow Condensed" panose="00000506000000000000" pitchFamily="2" charset="0"/>
              </a:rPr>
              <a:t>bonne foi </a:t>
            </a:r>
          </a:p>
          <a:p>
            <a:pPr marL="171450" indent="-171450">
              <a:buFontTx/>
              <a:buChar char="-"/>
            </a:pPr>
            <a:r>
              <a:rPr lang="fr-FR" sz="1200" dirty="0">
                <a:latin typeface="Barlow Condensed" panose="00000506000000000000" pitchFamily="2" charset="0"/>
              </a:rPr>
              <a:t>Prix abusivement bas</a:t>
            </a:r>
          </a:p>
          <a:p>
            <a:pPr marL="171450" indent="-171450">
              <a:buFontTx/>
              <a:buChar char="-"/>
            </a:pPr>
            <a:r>
              <a:rPr lang="fr-FR" sz="1200" dirty="0">
                <a:latin typeface="Barlow Condensed" panose="00000506000000000000" pitchFamily="2" charset="0"/>
              </a:rPr>
              <a:t>Avantage dépourvu de contrepartie </a:t>
            </a:r>
          </a:p>
        </p:txBody>
      </p:sp>
    </p:spTree>
    <p:extLst>
      <p:ext uri="{BB962C8B-B14F-4D97-AF65-F5344CB8AC3E}">
        <p14:creationId xmlns:p14="http://schemas.microsoft.com/office/powerpoint/2010/main" val="930975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CCF9B2BB-AF0B-4999-BA92-6B6E0FE8ED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/>
              <a:t>Mon entreprise à l’épreuve de la crise - 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C1963358-AA17-4F19-8CCE-67ABFB4E02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DE2D64B-104A-0D49-AC01-3995F14CC673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30423163-D154-49BA-B39A-8DC6926BA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6065" y="1807576"/>
            <a:ext cx="1689503" cy="564257"/>
          </a:xfrm>
        </p:spPr>
        <p:txBody>
          <a:bodyPr/>
          <a:lstStyle/>
          <a:p>
            <a:r>
              <a:rPr lang="fr-FR" sz="4000" dirty="0"/>
              <a:t>MERCI</a:t>
            </a:r>
            <a:br>
              <a:rPr lang="fr-FR" sz="2400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554097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8DBCB134B2ED489A580EC1C50D914F" ma:contentTypeVersion="16" ma:contentTypeDescription="Crée un document." ma:contentTypeScope="" ma:versionID="f87a54234e84a791b5c760f4167f855e">
  <xsd:schema xmlns:xsd="http://www.w3.org/2001/XMLSchema" xmlns:xs="http://www.w3.org/2001/XMLSchema" xmlns:p="http://schemas.microsoft.com/office/2006/metadata/properties" xmlns:ns2="29b6231e-e2fc-424e-93cb-c3c68563c996" xmlns:ns3="afd98505-6f30-43c6-8797-c87a3d19e968" targetNamespace="http://schemas.microsoft.com/office/2006/metadata/properties" ma:root="true" ma:fieldsID="02fbb1c7cc6d34b36e2180cb68950260" ns2:_="" ns3:_="">
    <xsd:import namespace="29b6231e-e2fc-424e-93cb-c3c68563c996"/>
    <xsd:import namespace="afd98505-6f30-43c6-8797-c87a3d19e96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b6231e-e2fc-424e-93cb-c3c68563c99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6c0c57e-52f2-492f-afa5-4df0ec592ca3}" ma:internalName="TaxCatchAll" ma:showField="CatchAllData" ma:web="29b6231e-e2fc-424e-93cb-c3c68563c99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d98505-6f30-43c6-8797-c87a3d19e9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b6939a0f-899c-4101-9f9c-be88d12044d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9b6231e-e2fc-424e-93cb-c3c68563c996" xsi:nil="true"/>
    <lcf76f155ced4ddcb4097134ff3c332f xmlns="afd98505-6f30-43c6-8797-c87a3d19e96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77D0BA4-10AC-4E30-9205-DADBB72E1A6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52D9874-BB07-4B00-BB37-721977E0880D}"/>
</file>

<file path=customXml/itemProps3.xml><?xml version="1.0" encoding="utf-8"?>
<ds:datastoreItem xmlns:ds="http://schemas.openxmlformats.org/officeDocument/2006/customXml" ds:itemID="{C923F017-D07D-4884-B60D-AD7EF2BBADEC}">
  <ds:schemaRefs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afd98505-6f30-43c6-8797-c87a3d19e968"/>
    <ds:schemaRef ds:uri="http://purl.org/dc/dcmitype/"/>
    <ds:schemaRef ds:uri="http://purl.org/dc/terms/"/>
    <ds:schemaRef ds:uri="http://schemas.microsoft.com/office/infopath/2007/PartnerControls"/>
    <ds:schemaRef ds:uri="29b6231e-e2fc-424e-93cb-c3c68563c996"/>
    <ds:schemaRef ds:uri="http://schemas.microsoft.com/office/2006/documentManagement/typ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478</Words>
  <Application>Microsoft Office PowerPoint</Application>
  <PresentationFormat>Affichage à l'écran (16:9)</PresentationFormat>
  <Paragraphs>103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4" baseType="lpstr">
      <vt:lpstr>Arial</vt:lpstr>
      <vt:lpstr>Barlow Condensed</vt:lpstr>
      <vt:lpstr>Barlow Condensed Medium</vt:lpstr>
      <vt:lpstr>Barlow Condensed SemiBold</vt:lpstr>
      <vt:lpstr>Calibri</vt:lpstr>
      <vt:lpstr>Police système Courant</vt:lpstr>
      <vt:lpstr>Thème Office</vt:lpstr>
      <vt:lpstr>Présentation PowerPoint</vt:lpstr>
      <vt:lpstr>Les outils juridiques - aspects concrets </vt:lpstr>
      <vt:lpstr>Avec des conséquences sur tous les aspects juridiques de l’entreprise  </vt:lpstr>
      <vt:lpstr>Les outils juridiques de l’achat : la nécessaire refonte </vt:lpstr>
      <vt:lpstr>Sécuriser les achats et la supply chain </vt:lpstr>
      <vt:lpstr>Sécuriser les prix et les marges à la vente </vt:lpstr>
      <vt:lpstr>MERCI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 PRÉSENTATION SUR TROIS LIGNES</dc:title>
  <dc:creator>PICOUAYS Emilie</dc:creator>
  <cp:lastModifiedBy>Hotte Simon</cp:lastModifiedBy>
  <cp:revision>43</cp:revision>
  <cp:lastPrinted>2023-05-03T14:42:02Z</cp:lastPrinted>
  <dcterms:created xsi:type="dcterms:W3CDTF">2021-06-11T13:55:51Z</dcterms:created>
  <dcterms:modified xsi:type="dcterms:W3CDTF">2023-05-03T15:03:42Z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0x010100588DBCB134B2ED489A580EC1C50D914F</vt:lpwstr>
  </property>
</Properties>
</file>