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56" r:id="rId5"/>
    <p:sldId id="263" r:id="rId6"/>
    <p:sldId id="264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ADC94-4927-471F-B924-0D2C53779664}" v="5" dt="2023-02-22T15:30:38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9"/>
    <p:restoredTop sz="96327"/>
  </p:normalViewPr>
  <p:slideViewPr>
    <p:cSldViewPr snapToGrid="0" snapToObjects="1">
      <p:cViewPr varScale="1">
        <p:scale>
          <a:sx n="150" d="100"/>
          <a:sy n="150" d="100"/>
        </p:scale>
        <p:origin x="69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CA3DA-B659-CC4A-9862-85353F270677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F9CD7-55FD-1147-85A2-AD2FA3F08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80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031365-4370-1545-A25E-9DE42E77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8C5B968-E566-CC45-8D5B-63110F43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42" y="953051"/>
            <a:ext cx="8354994" cy="164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23685E-C159-C041-B5A3-CAB31159C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3" y="4792343"/>
            <a:ext cx="7946901" cy="12311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 b="0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r>
              <a:rPr lang="fr-FR" dirty="0"/>
              <a:t>Titre de la présentation -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48A3E8-F3AD-564A-AC21-FA3998F75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98" y="4795518"/>
            <a:ext cx="309966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fld id="{BDE2D64B-104A-0D49-AC01-3995F14CC6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59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ACFC1383-2F42-A34B-B975-D970B1BF7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9144000" cy="5130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C78C2-86AC-A44C-8272-6D2B053F8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3" y="4792343"/>
            <a:ext cx="7946901" cy="12311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 b="0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r>
              <a:rPr lang="fr-FR" dirty="0"/>
              <a:t>Titre de la présentation -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467518-391F-F842-9134-1F02A6EA7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98" y="4795518"/>
            <a:ext cx="309966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fld id="{BDE2D64B-104A-0D49-AC01-3995F14CC6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B13ADA9-8522-564F-81AC-3C178EFE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42" y="360619"/>
            <a:ext cx="4051020" cy="28212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96E8613-85FC-2A43-A233-988CD86B3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42" y="953051"/>
            <a:ext cx="4051020" cy="164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3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42" y="595943"/>
            <a:ext cx="7886700" cy="2821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59CB94-30BE-C84D-AC40-0CE21C71F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3" y="4792343"/>
            <a:ext cx="7946901" cy="12311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 b="0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r>
              <a:rPr lang="fr-FR" dirty="0"/>
              <a:t>Titre de la présentation -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3464F5-5775-3948-82C8-D47116FE6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98" y="4795518"/>
            <a:ext cx="309966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fld id="{BDE2D64B-104A-0D49-AC01-3995F14CC6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2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30" y="419167"/>
            <a:ext cx="7886700" cy="314189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630" y="988010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1EFA6EF-D95D-074A-94B0-9DE4F0635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3" y="4792343"/>
            <a:ext cx="7946901" cy="12311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 b="0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r>
              <a:rPr lang="fr-FR" dirty="0"/>
              <a:t>Titre de la présentation -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C4BA20-0DB1-A44A-88E8-60753294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98" y="4795518"/>
            <a:ext cx="309966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fld id="{BDE2D64B-104A-0D49-AC01-3995F14CC6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5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D2806B-D990-BA42-B16E-5A2571938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3" y="4792343"/>
            <a:ext cx="7946901" cy="12311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 b="0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r>
              <a:rPr lang="fr-FR" dirty="0"/>
              <a:t>Titre de la présentation -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D7ACF5-1DFB-6C41-8EF3-95A0F2DC7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98" y="4795518"/>
            <a:ext cx="309966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fld id="{BDE2D64B-104A-0D49-AC01-3995F14CC6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49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242" y="360619"/>
            <a:ext cx="7886700" cy="2821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242" y="1177169"/>
            <a:ext cx="8288558" cy="164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34D723C-74C7-E148-91D3-0C81C00B3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3" y="4792343"/>
            <a:ext cx="7946901" cy="12311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 b="0" i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r>
              <a:rPr lang="fr-FR" dirty="0"/>
              <a:t>Titre de la présentation -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9256214-7CD7-3F40-8968-A31D2E0EF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98" y="4795518"/>
            <a:ext cx="309966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fld id="{BDE2D64B-104A-0D49-AC01-3995F14CC6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98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2" r:id="rId3"/>
    <p:sldLayoutId id="2147483663" r:id="rId4"/>
    <p:sldLayoutId id="2147483664" r:id="rId5"/>
  </p:sldLayoutIdLst>
  <p:hf hdr="0" dt="0"/>
  <p:txStyles>
    <p:titleStyle>
      <a:lvl1pPr algn="l" defTabSz="685800" rtl="0" eaLnBrk="1" latinLnBrk="0" hangingPunct="1">
        <a:lnSpc>
          <a:spcPts val="2200"/>
        </a:lnSpc>
        <a:spcBef>
          <a:spcPct val="0"/>
        </a:spcBef>
        <a:buNone/>
        <a:defRPr sz="2300" b="1" i="0" kern="1200">
          <a:solidFill>
            <a:srgbClr val="2F2483"/>
          </a:solidFill>
          <a:latin typeface="Barlow Condensed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tabLst/>
        <a:defRPr sz="1150" b="0" i="0" kern="1200">
          <a:solidFill>
            <a:schemeClr val="tx1"/>
          </a:solidFill>
          <a:latin typeface="Barlow Condensed Medium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 Condensed Medium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Barlow Condensed Medium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Barlow Condensed Medium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Barlow Condensed Medium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tiff"/><Relationship Id="rId7" Type="http://schemas.openxmlformats.org/officeDocument/2006/relationships/image" Target="../media/image10.jpg"/><Relationship Id="rId2" Type="http://schemas.openxmlformats.org/officeDocument/2006/relationships/hyperlink" Target="mailto:philippe.deroberthautequere@kbi-services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C3C33E8-B650-E048-9984-915BFBFA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9144000" cy="51308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945555B-0391-8A41-B353-CCF806DAD0FC}"/>
              </a:ext>
            </a:extLst>
          </p:cNvPr>
          <p:cNvSpPr txBox="1">
            <a:spLocks/>
          </p:cNvSpPr>
          <p:nvPr/>
        </p:nvSpPr>
        <p:spPr>
          <a:xfrm>
            <a:off x="524785" y="1069711"/>
            <a:ext cx="5868265" cy="1790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300" b="1" i="0" kern="1200">
                <a:solidFill>
                  <a:srgbClr val="2F2483"/>
                </a:solidFill>
                <a:latin typeface="Barlow Condensed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984"/>
              </a:lnSpc>
            </a:pP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ESG/RSE, droits humains, anti-corruption, contrôle export, secret des affaires...</a:t>
            </a:r>
            <a:br>
              <a:rPr lang="fr-F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fr-FR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« </a:t>
            </a:r>
            <a:r>
              <a:rPr lang="fr-FR" sz="2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Peut-on échapper à la compliance ? »</a:t>
            </a:r>
            <a:endParaRPr lang="fr-FR" sz="4070" dirty="0">
              <a:solidFill>
                <a:schemeClr val="bg1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F25B190-0C22-6C4E-8903-3F71687AB686}"/>
              </a:ext>
            </a:extLst>
          </p:cNvPr>
          <p:cNvSpPr txBox="1">
            <a:spLocks/>
          </p:cNvSpPr>
          <p:nvPr/>
        </p:nvSpPr>
        <p:spPr>
          <a:xfrm>
            <a:off x="524786" y="4341128"/>
            <a:ext cx="4126727" cy="389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1"/>
                </a:solidFill>
                <a:latin typeface="Barlow Condensed" pitchFamily="2" charset="77"/>
              </a:rPr>
              <a:t>23 février 2023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85" y="3582757"/>
            <a:ext cx="1264046" cy="4758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A78B029-5F55-4A81-D769-E9A43B985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185" y="3564095"/>
            <a:ext cx="1545544" cy="4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2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CF9B2BB-AF0B-4999-BA92-6B6E0FE8E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Peut-on échapper à la compliance ? 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1963358-AA17-4F19-8CCE-67ABFB4E0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2D64B-104A-0D49-AC01-3995F14CC6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0423163-D154-49BA-B39A-8DC6926B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intervenants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BBE45EA-E259-4424-BBB0-FB6F639AC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73" y="1123533"/>
            <a:ext cx="4173758" cy="3411190"/>
          </a:xfrm>
        </p:spPr>
        <p:txBody>
          <a:bodyPr/>
          <a:lstStyle/>
          <a:p>
            <a:r>
              <a:rPr lang="fr-FR" sz="1600" dirty="0"/>
              <a:t>Augustine DUMONT </a:t>
            </a:r>
            <a:r>
              <a:rPr lang="fr-FR" sz="1400" dirty="0"/>
              <a:t>–</a:t>
            </a:r>
          </a:p>
          <a:p>
            <a:r>
              <a:rPr lang="fr-FR" sz="1400" dirty="0"/>
              <a:t> Responsable grands comptes / contrôle export – sanctions &amp; embargos </a:t>
            </a:r>
            <a:br>
              <a:rPr lang="fr-FR" sz="1400" dirty="0"/>
            </a:br>
            <a:r>
              <a:rPr lang="fr-FR" sz="1400" dirty="0"/>
              <a:t>- Clasquin</a:t>
            </a:r>
          </a:p>
          <a:p>
            <a:endParaRPr lang="fr-FR" sz="1400" dirty="0"/>
          </a:p>
          <a:p>
            <a:r>
              <a:rPr lang="fr-FR" sz="1600" dirty="0"/>
              <a:t>Catherine FERRIOL </a:t>
            </a:r>
            <a:r>
              <a:rPr lang="fr-FR" sz="1400" dirty="0"/>
              <a:t>– </a:t>
            </a:r>
          </a:p>
          <a:p>
            <a:r>
              <a:rPr lang="fr-FR" sz="1400" dirty="0"/>
              <a:t>Chef du département de l’appui aux acteurs économiques</a:t>
            </a:r>
            <a:br>
              <a:rPr lang="fr-FR" sz="1400" dirty="0"/>
            </a:br>
            <a:r>
              <a:rPr lang="fr-FR" sz="1400" dirty="0"/>
              <a:t>- Agence Française anti-corruption (AFA)</a:t>
            </a:r>
          </a:p>
          <a:p>
            <a:endParaRPr lang="fr-FR" sz="1400" dirty="0"/>
          </a:p>
          <a:p>
            <a:r>
              <a:rPr lang="fr-FR" sz="1600" dirty="0"/>
              <a:t>Philippe de ROBERT HAUTEQUERE </a:t>
            </a:r>
            <a:r>
              <a:rPr lang="fr-FR" sz="1400" dirty="0"/>
              <a:t>– </a:t>
            </a:r>
          </a:p>
          <a:p>
            <a:r>
              <a:rPr lang="fr-FR" sz="1400" dirty="0"/>
              <a:t>Président – secret des Affaires – gouvernance des informations sensibles, valorisation et maîtrise des risques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Key Business Information</a:t>
            </a:r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600" dirty="0"/>
              <a:t>Gilles SABART </a:t>
            </a:r>
            <a:r>
              <a:rPr lang="fr-FR" sz="1400" dirty="0"/>
              <a:t>– </a:t>
            </a:r>
          </a:p>
          <a:p>
            <a:r>
              <a:rPr lang="fr-FR" sz="1400" dirty="0"/>
              <a:t>Président de la Commission Compliance du Barreau de Lyon – auteur « de la compliance et l’éthique des dirigeants »</a:t>
            </a:r>
          </a:p>
          <a:p>
            <a:r>
              <a:rPr lang="fr-FR" sz="1400" dirty="0"/>
              <a:t>– Legal environnement</a:t>
            </a:r>
          </a:p>
        </p:txBody>
      </p:sp>
    </p:spTree>
    <p:extLst>
      <p:ext uri="{BB962C8B-B14F-4D97-AF65-F5344CB8AC3E}">
        <p14:creationId xmlns:p14="http://schemas.microsoft.com/office/powerpoint/2010/main" val="275467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2C85108-A31B-CD5D-FF5F-2E6241659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Peut-on échapper à la </a:t>
            </a:r>
            <a:r>
              <a:rPr lang="fr-FR" dirty="0" err="1"/>
              <a:t>compliance</a:t>
            </a:r>
            <a:r>
              <a:rPr lang="fr-FR" dirty="0"/>
              <a:t> ? -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3F2654-8872-3BEC-3319-481ABC90C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2D64B-104A-0D49-AC01-3995F14CC6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354772C-7A0F-042B-5F97-41504940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D2D2E5B-C6D3-C0E3-FA29-132F86667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42" y="1053790"/>
            <a:ext cx="4051020" cy="3216265"/>
          </a:xfrm>
        </p:spPr>
        <p:txBody>
          <a:bodyPr/>
          <a:lstStyle/>
          <a:p>
            <a:pPr algn="l"/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1 - </a:t>
            </a:r>
            <a:r>
              <a:rPr lang="fr-FR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Compliance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/ conformité :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 nouveau contexte de gouvernance</a:t>
            </a:r>
          </a:p>
          <a:p>
            <a:pPr algn="l"/>
            <a:endParaRPr lang="fr-FR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Pourquoi la 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compliance 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 incontournable aujourd’hui ? Sommes-nous tous concernés ?</a:t>
            </a:r>
          </a:p>
          <a:p>
            <a:pPr algn="l" rtl="0"/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Quelles sont ses finalités ?</a:t>
            </a:r>
          </a:p>
          <a:p>
            <a:pPr algn="l" rtl="0"/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Quelles sont les menaces et les opportunités ?</a:t>
            </a:r>
          </a:p>
          <a:p>
            <a:pPr algn="l" rtl="0"/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rtl="0"/>
            <a:b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fr-FR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2 - 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fr-FR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compliance 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pratique</a:t>
            </a:r>
          </a:p>
          <a:p>
            <a:pPr algn="l" rtl="0"/>
            <a:endParaRPr lang="fr-FR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l’obligation d’anticiper les risques : comment créer une dynamique ?</a:t>
            </a:r>
          </a:p>
          <a:p>
            <a:pPr algn="l" rtl="0"/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Comment maîtriser les risques en fonction de votre activité et de votre environnement ? </a:t>
            </a:r>
          </a:p>
          <a:p>
            <a:pPr algn="l" rtl="0"/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Quels sont les outils d’analyse et d’action ? 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382" y="1053790"/>
            <a:ext cx="1264046" cy="4758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D3D16E-D0B4-E475-B759-7DF8FC9B4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577" y="3804796"/>
            <a:ext cx="1497840" cy="569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90F259-4BF2-50C2-3325-42759E864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382" y="1836526"/>
            <a:ext cx="1265016" cy="735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F51BB0-2F96-B0A6-EF2D-EF7477008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577" y="2806486"/>
            <a:ext cx="1285471" cy="7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0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CBD9AED-AA2E-D844-BA65-1DC97C1FE826}"/>
              </a:ext>
            </a:extLst>
          </p:cNvPr>
          <p:cNvSpPr txBox="1">
            <a:spLocks/>
          </p:cNvSpPr>
          <p:nvPr/>
        </p:nvSpPr>
        <p:spPr>
          <a:xfrm>
            <a:off x="398242" y="360619"/>
            <a:ext cx="7886700" cy="23724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300" b="1" i="0" kern="1200">
                <a:solidFill>
                  <a:srgbClr val="2F2483"/>
                </a:solidFill>
                <a:latin typeface="Barlow Condensed" pitchFamily="2" charset="77"/>
                <a:ea typeface="+mj-ea"/>
                <a:cs typeface="+mj-cs"/>
              </a:defRPr>
            </a:lvl1pPr>
          </a:lstStyle>
          <a:p>
            <a:r>
              <a:rPr lang="fr-FR" sz="1000" dirty="0">
                <a:latin typeface="Barlow Condensed" panose="00000506000000000000" pitchFamily="2" charset="0"/>
              </a:rPr>
              <a:t>Intervenants</a:t>
            </a:r>
            <a:endParaRPr lang="en-US" sz="1000" dirty="0">
              <a:latin typeface="Barlow Condensed" panose="00000506000000000000" pitchFamily="2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4E64C24-650B-2C44-B34A-237249BEE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000" dirty="0">
                <a:latin typeface="Barlow Condensed" panose="00000506000000000000" pitchFamily="2" charset="0"/>
              </a:rPr>
              <a:t>Peut-on échapper à la </a:t>
            </a:r>
            <a:r>
              <a:rPr lang="fr-FR" sz="1000" dirty="0" err="1">
                <a:latin typeface="Barlow Condensed" panose="00000506000000000000" pitchFamily="2" charset="0"/>
              </a:rPr>
              <a:t>compliance</a:t>
            </a:r>
            <a:r>
              <a:rPr lang="fr-FR" sz="1000" dirty="0">
                <a:latin typeface="Barlow Condensed" panose="00000506000000000000" pitchFamily="2" charset="0"/>
              </a:rPr>
              <a:t> ? -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9025D7-E7F0-944F-8872-30F66F3D9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98" y="4795518"/>
            <a:ext cx="309966" cy="153888"/>
          </a:xfrm>
        </p:spPr>
        <p:txBody>
          <a:bodyPr/>
          <a:lstStyle/>
          <a:p>
            <a:fld id="{BDE2D64B-104A-0D49-AC01-3995F14CC673}" type="slidenum">
              <a:rPr lang="fr-FR" sz="1000" smtClean="0">
                <a:latin typeface="Barlow Condensed" panose="00000506000000000000" pitchFamily="2" charset="0"/>
              </a:rPr>
              <a:pPr/>
              <a:t>4</a:t>
            </a:fld>
            <a:endParaRPr lang="fr-FR" sz="1000" dirty="0">
              <a:latin typeface="Barlow Condensed" panose="00000506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44DC08-07E5-E748-8E94-39E2BB08E571}"/>
              </a:ext>
            </a:extLst>
          </p:cNvPr>
          <p:cNvSpPr txBox="1"/>
          <p:nvPr/>
        </p:nvSpPr>
        <p:spPr>
          <a:xfrm>
            <a:off x="1259907" y="1763727"/>
            <a:ext cx="7611598" cy="115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  <a:buClr>
                <a:srgbClr val="F8002C"/>
              </a:buClr>
            </a:pPr>
            <a:r>
              <a:rPr lang="fr-FR" sz="10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Philippe de Robert Hautequère</a:t>
            </a:r>
            <a:endParaRPr lang="en-US" sz="1000" b="1" dirty="0">
              <a:solidFill>
                <a:srgbClr val="2F2483"/>
              </a:solidFill>
              <a:latin typeface="Barlow Condensed" panose="00000506000000000000" pitchFamily="2" charset="0"/>
            </a:endParaRPr>
          </a:p>
          <a:p>
            <a:pPr marL="171450" indent="-171450" algn="just">
              <a:lnSpc>
                <a:spcPts val="1200"/>
              </a:lnSpc>
              <a:spcAft>
                <a:spcPts val="600"/>
              </a:spcAft>
              <a:buClr>
                <a:srgbClr val="F8002C"/>
              </a:buClr>
              <a:buFont typeface="Police système Courant"/>
              <a:buChar char="►"/>
            </a:pPr>
            <a:r>
              <a:rPr lang="fr-FR" sz="1000" dirty="0">
                <a:solidFill>
                  <a:srgbClr val="2F2483"/>
                </a:solidFill>
                <a:latin typeface="Barlow Condensed" panose="00000506000000000000" pitchFamily="2" charset="0"/>
              </a:rPr>
              <a:t>Président de </a:t>
            </a:r>
            <a:r>
              <a:rPr lang="fr-FR" sz="10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Key Business Information</a:t>
            </a:r>
            <a:r>
              <a:rPr lang="fr-FR" sz="1000" dirty="0">
                <a:latin typeface="Barlow Condensed" panose="00000506000000000000" pitchFamily="2" charset="0"/>
              </a:rPr>
              <a:t>, société de conseil en gouvernance des informations business sensibles, valorisation et maîtrise des risques, expert du secret des affaires. Contact : 06 48 87 42 75 / </a:t>
            </a:r>
            <a:r>
              <a:rPr lang="fr-FR" sz="1000" dirty="0" err="1">
                <a:latin typeface="Barlow Condensed" panose="00000506000000000000" pitchFamily="2" charset="0"/>
                <a:hlinkClick r:id="rId2"/>
              </a:rPr>
              <a:t>philippe.deroberthautequere@kbi-services.com</a:t>
            </a:r>
            <a:endParaRPr lang="fr-FR" sz="1000" dirty="0">
              <a:latin typeface="Barlow Condensed" panose="00000506000000000000" pitchFamily="2" charset="0"/>
            </a:endParaRPr>
          </a:p>
          <a:p>
            <a:pPr marL="171450" indent="-171450" algn="just">
              <a:lnSpc>
                <a:spcPts val="1200"/>
              </a:lnSpc>
              <a:spcAft>
                <a:spcPts val="600"/>
              </a:spcAft>
              <a:buClr>
                <a:srgbClr val="F8002C"/>
              </a:buClr>
              <a:buFont typeface="Police système Courant"/>
              <a:buChar char="►"/>
            </a:pPr>
            <a:r>
              <a:rPr lang="fr-FR" sz="1000" dirty="0">
                <a:latin typeface="Barlow Condensed" panose="00000506000000000000" pitchFamily="2" charset="0"/>
                <a:ea typeface="Avenir LT Std 45 Book" charset="0"/>
                <a:cs typeface="Avenir LT Std 45 Book" charset="0"/>
              </a:rPr>
              <a:t>Lyon III - Ancien directeur ou responsable juridique : </a:t>
            </a:r>
            <a:r>
              <a:rPr lang="fr-FR" sz="1000" b="1" dirty="0" err="1">
                <a:latin typeface="Barlow Condensed" panose="00000506000000000000" pitchFamily="2" charset="0"/>
                <a:ea typeface="Avenir LT Std 95 Black" charset="0"/>
                <a:cs typeface="Avenir LT Std 95 Black" charset="0"/>
              </a:rPr>
              <a:t>Horiba</a:t>
            </a:r>
            <a:r>
              <a:rPr lang="fr-FR" sz="1000" b="1" dirty="0">
                <a:latin typeface="Barlow Condensed" panose="00000506000000000000" pitchFamily="2" charset="0"/>
                <a:ea typeface="Avenir LT Std 95 Black" charset="0"/>
                <a:cs typeface="Avenir LT Std 95 Black" charset="0"/>
              </a:rPr>
              <a:t> </a:t>
            </a:r>
            <a:r>
              <a:rPr lang="fr-FR" sz="1000" b="1" dirty="0" err="1">
                <a:latin typeface="Barlow Condensed" panose="00000506000000000000" pitchFamily="2" charset="0"/>
                <a:ea typeface="Avenir LT Std 95 Black" charset="0"/>
                <a:cs typeface="Avenir LT Std 95 Black" charset="0"/>
              </a:rPr>
              <a:t>Medical</a:t>
            </a:r>
            <a:r>
              <a:rPr lang="fr-FR" sz="1000" b="1" dirty="0">
                <a:latin typeface="Barlow Condensed" panose="00000506000000000000" pitchFamily="2" charset="0"/>
                <a:ea typeface="Avenir LT Std 95 Black" charset="0"/>
                <a:cs typeface="Avenir LT Std 95 Black" charset="0"/>
              </a:rPr>
              <a:t> </a:t>
            </a:r>
            <a:r>
              <a:rPr lang="fr-FR" sz="1000" dirty="0">
                <a:latin typeface="Barlow Condensed" panose="00000506000000000000" pitchFamily="2" charset="0"/>
                <a:ea typeface="Avenir LT Std 45 Book" charset="0"/>
                <a:cs typeface="Avenir LT Std 45 Book" charset="0"/>
              </a:rPr>
              <a:t>(ETI), </a:t>
            </a:r>
            <a:r>
              <a:rPr lang="fr-FR" sz="1000" b="1" dirty="0">
                <a:latin typeface="Barlow Condensed" panose="00000506000000000000" pitchFamily="2" charset="0"/>
                <a:ea typeface="Avenir LT Std 95 Black" charset="0"/>
                <a:cs typeface="Avenir LT Std 95 Black" charset="0"/>
              </a:rPr>
              <a:t>MBDA Missile </a:t>
            </a:r>
            <a:r>
              <a:rPr lang="fr-FR" sz="1000" b="1" dirty="0" err="1">
                <a:latin typeface="Barlow Condensed" panose="00000506000000000000" pitchFamily="2" charset="0"/>
                <a:ea typeface="Avenir LT Std 95 Black" charset="0"/>
                <a:cs typeface="Avenir LT Std 95 Black" charset="0"/>
              </a:rPr>
              <a:t>Systems</a:t>
            </a:r>
            <a:r>
              <a:rPr lang="fr-FR" sz="1000" dirty="0">
                <a:latin typeface="Barlow Condensed" panose="00000506000000000000" pitchFamily="2" charset="0"/>
                <a:ea typeface="Avenir LT Std 45 Book" charset="0"/>
                <a:cs typeface="Avenir LT Std 45 Book" charset="0"/>
              </a:rPr>
              <a:t>, </a:t>
            </a:r>
            <a:r>
              <a:rPr lang="fr-FR" sz="1000" b="1" dirty="0">
                <a:latin typeface="Barlow Condensed" panose="00000506000000000000" pitchFamily="2" charset="0"/>
                <a:ea typeface="Avenir LT Std 95 Black" charset="0"/>
                <a:cs typeface="Avenir LT Std 95 Black" charset="0"/>
              </a:rPr>
              <a:t>EADS</a:t>
            </a:r>
            <a:r>
              <a:rPr lang="fr-FR" sz="1000" dirty="0">
                <a:latin typeface="Barlow Condensed" panose="00000506000000000000" pitchFamily="2" charset="0"/>
                <a:ea typeface="Avenir LT Std 45 Book" charset="0"/>
                <a:cs typeface="Avenir LT Std 45 Book" charset="0"/>
              </a:rPr>
              <a:t>, </a:t>
            </a:r>
            <a:r>
              <a:rPr lang="fr-FR" sz="1000" b="1" dirty="0">
                <a:latin typeface="Barlow Condensed" panose="00000506000000000000" pitchFamily="2" charset="0"/>
                <a:ea typeface="Avenir LT Std 95 Black" charset="0"/>
                <a:cs typeface="Avenir LT Std 95 Black" charset="0"/>
              </a:rPr>
              <a:t>Airbus</a:t>
            </a:r>
            <a:endParaRPr lang="fr-FR" sz="1000" dirty="0">
              <a:latin typeface="Barlow Condensed" panose="00000506000000000000" pitchFamily="2" charset="0"/>
            </a:endParaRPr>
          </a:p>
          <a:p>
            <a:pPr marL="144000" algn="ctr">
              <a:lnSpc>
                <a:spcPts val="1200"/>
              </a:lnSpc>
              <a:buClr>
                <a:srgbClr val="00B0F0"/>
              </a:buClr>
            </a:pPr>
            <a:r>
              <a:rPr lang="fr-FR" sz="1000" dirty="0">
                <a:latin typeface="Barlow Condensed" panose="00000506000000000000" pitchFamily="2" charset="0"/>
              </a:rPr>
              <a:t>“A l’ère de la transparence et de l’échange d’informations permanents qui sont nécessaires et légitimes, </a:t>
            </a:r>
          </a:p>
          <a:p>
            <a:pPr marL="144000" algn="ctr">
              <a:lnSpc>
                <a:spcPts val="1200"/>
              </a:lnSpc>
              <a:buClr>
                <a:srgbClr val="00B0F0"/>
              </a:buClr>
            </a:pPr>
            <a:r>
              <a:rPr lang="fr-FR" sz="1000" dirty="0">
                <a:latin typeface="Barlow Condensed" panose="00000506000000000000" pitchFamily="2" charset="0"/>
              </a:rPr>
              <a:t>les entreprises ont besoin d’</a:t>
            </a:r>
            <a:r>
              <a:rPr lang="fr-FR" sz="1000" b="1" dirty="0">
                <a:latin typeface="Barlow Condensed" panose="00000506000000000000" pitchFamily="2" charset="0"/>
              </a:rPr>
              <a:t>identifier</a:t>
            </a:r>
            <a:r>
              <a:rPr lang="fr-FR" sz="1000" dirty="0">
                <a:latin typeface="Barlow Condensed" panose="00000506000000000000" pitchFamily="2" charset="0"/>
              </a:rPr>
              <a:t>, d’</a:t>
            </a:r>
            <a:r>
              <a:rPr lang="fr-FR" sz="1000" b="1" dirty="0">
                <a:latin typeface="Barlow Condensed" panose="00000506000000000000" pitchFamily="2" charset="0"/>
              </a:rPr>
              <a:t>organiser</a:t>
            </a:r>
            <a:r>
              <a:rPr lang="fr-FR" sz="1000" dirty="0">
                <a:latin typeface="Barlow Condensed" panose="00000506000000000000" pitchFamily="2" charset="0"/>
              </a:rPr>
              <a:t> et de </a:t>
            </a:r>
            <a:r>
              <a:rPr lang="fr-FR" sz="1000" b="1" dirty="0">
                <a:latin typeface="Barlow Condensed" panose="00000506000000000000" pitchFamily="2" charset="0"/>
              </a:rPr>
              <a:t>justifier</a:t>
            </a:r>
            <a:r>
              <a:rPr lang="fr-FR" sz="1000" dirty="0">
                <a:latin typeface="Barlow Condensed" panose="00000506000000000000" pitchFamily="2" charset="0"/>
              </a:rPr>
              <a:t> ce qui doit rester confidentiel”.</a:t>
            </a:r>
            <a:endParaRPr lang="fr-FR" sz="1000" b="0" i="0" dirty="0">
              <a:latin typeface="Barlow Condensed" panose="00000506000000000000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9302" r="19258" b="27486"/>
          <a:stretch/>
        </p:blipFill>
        <p:spPr>
          <a:xfrm>
            <a:off x="398242" y="1782681"/>
            <a:ext cx="748386" cy="9400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41" y="666124"/>
            <a:ext cx="783393" cy="102934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44DC08-07E5-E748-8E94-39E2BB08E571}"/>
              </a:ext>
            </a:extLst>
          </p:cNvPr>
          <p:cNvSpPr txBox="1"/>
          <p:nvPr/>
        </p:nvSpPr>
        <p:spPr>
          <a:xfrm>
            <a:off x="1260658" y="731570"/>
            <a:ext cx="7611598" cy="768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  <a:buClr>
                <a:srgbClr val="F8002C"/>
              </a:buClr>
            </a:pPr>
            <a:r>
              <a:rPr lang="fr-FR" sz="10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Catherine </a:t>
            </a:r>
            <a:r>
              <a:rPr lang="fr-FR" sz="1000" b="1" dirty="0" err="1">
                <a:solidFill>
                  <a:srgbClr val="2F2483"/>
                </a:solidFill>
                <a:latin typeface="Barlow Condensed" panose="00000506000000000000" pitchFamily="2" charset="0"/>
              </a:rPr>
              <a:t>Ferriol</a:t>
            </a:r>
            <a:endParaRPr lang="fr-FR" sz="1000" b="1" dirty="0">
              <a:solidFill>
                <a:srgbClr val="2F2483"/>
              </a:solidFill>
              <a:latin typeface="Barlow Condensed" panose="00000506000000000000" pitchFamily="2" charset="0"/>
            </a:endParaRPr>
          </a:p>
          <a:p>
            <a:pPr marL="171450" indent="-171450" algn="just">
              <a:lnSpc>
                <a:spcPts val="1200"/>
              </a:lnSpc>
              <a:spcAft>
                <a:spcPts val="600"/>
              </a:spcAft>
              <a:buClr>
                <a:srgbClr val="F8002C"/>
              </a:buClr>
              <a:buFont typeface="Police système Courant"/>
              <a:buChar char="►"/>
            </a:pPr>
            <a:r>
              <a:rPr lang="fr-FR" sz="1000" dirty="0">
                <a:solidFill>
                  <a:srgbClr val="2F2483"/>
                </a:solidFill>
                <a:latin typeface="Barlow Condensed" panose="00000506000000000000" pitchFamily="2" charset="0"/>
              </a:rPr>
              <a:t>Chef de département de l’</a:t>
            </a:r>
            <a:r>
              <a:rPr lang="fr-FR" sz="10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appui aux acteurs économiques</a:t>
            </a:r>
            <a:r>
              <a:rPr lang="fr-FR" sz="1000" dirty="0">
                <a:latin typeface="Barlow Condensed" panose="00000506000000000000" pitchFamily="2" charset="0"/>
              </a:rPr>
              <a:t> depuis janvier 2020, a rejoint l’</a:t>
            </a:r>
            <a:r>
              <a:rPr lang="fr-FR" sz="10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AFA </a:t>
            </a:r>
            <a:r>
              <a:rPr lang="fr-FR" sz="1000" dirty="0">
                <a:latin typeface="Barlow Condensed" panose="00000506000000000000" pitchFamily="2" charset="0"/>
              </a:rPr>
              <a:t>dès sa création, en juillet 2017.</a:t>
            </a:r>
          </a:p>
          <a:p>
            <a:pPr marL="171450" indent="-171450" algn="just">
              <a:lnSpc>
                <a:spcPts val="1200"/>
              </a:lnSpc>
              <a:spcAft>
                <a:spcPts val="600"/>
              </a:spcAft>
              <a:buClr>
                <a:srgbClr val="F8002C"/>
              </a:buClr>
              <a:buFont typeface="Police système Courant"/>
              <a:buChar char="►"/>
            </a:pPr>
            <a:r>
              <a:rPr lang="fr-FR" sz="1000" dirty="0">
                <a:latin typeface="Barlow Condensed" panose="00000506000000000000" pitchFamily="2" charset="0"/>
              </a:rPr>
              <a:t>Administratrice de l’Etat, a, jusqu’à ce jour, essentiellement travaillé au sein des ministères économique et financier sur des problématiques de concurrence, d’accompagnement des entreprises à l’international et de modernisation de l’action publique.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93" y="4667392"/>
            <a:ext cx="865217" cy="3257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267921E-5BB9-E538-91E8-040675DFC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314" y="4594147"/>
            <a:ext cx="1188097" cy="3774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4AD156E-A6CB-C303-E9C4-7732B18B90D7}"/>
              </a:ext>
            </a:extLst>
          </p:cNvPr>
          <p:cNvSpPr txBox="1"/>
          <p:nvPr/>
        </p:nvSpPr>
        <p:spPr>
          <a:xfrm>
            <a:off x="1305366" y="3847925"/>
            <a:ext cx="76115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  <a:buClr>
                <a:srgbClr val="F8002C"/>
              </a:buClr>
            </a:pPr>
            <a:r>
              <a:rPr lang="fr-FR" sz="10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Gilles </a:t>
            </a:r>
            <a:r>
              <a:rPr lang="fr-FR" sz="1000" b="1" dirty="0" err="1">
                <a:solidFill>
                  <a:srgbClr val="2F2483"/>
                </a:solidFill>
                <a:latin typeface="Barlow Condensed" panose="00000506000000000000" pitchFamily="2" charset="0"/>
              </a:rPr>
              <a:t>Sabart</a:t>
            </a:r>
            <a:endParaRPr lang="en-US" sz="1000" b="1" dirty="0">
              <a:solidFill>
                <a:srgbClr val="2F2483"/>
              </a:solidFill>
              <a:latin typeface="Barlow Condensed" panose="00000506000000000000" pitchFamily="2" charset="0"/>
            </a:endParaRPr>
          </a:p>
          <a:p>
            <a:pPr marL="171450" indent="-171450" algn="just">
              <a:lnSpc>
                <a:spcPts val="1200"/>
              </a:lnSpc>
              <a:spcAft>
                <a:spcPts val="600"/>
              </a:spcAft>
              <a:buClr>
                <a:srgbClr val="F8002C"/>
              </a:buClr>
              <a:buFont typeface="Police système Courant"/>
              <a:buChar char="►"/>
            </a:pPr>
            <a:r>
              <a:rPr lang="fr-FR" sz="1000" dirty="0">
                <a:solidFill>
                  <a:srgbClr val="2F2483"/>
                </a:solidFill>
                <a:latin typeface="Barlow Condensed" panose="00000506000000000000" pitchFamily="2" charset="0"/>
              </a:rPr>
              <a:t>Président de la Commission Compliance du Barreau de Lyon </a:t>
            </a:r>
          </a:p>
          <a:p>
            <a:pPr marL="171450" indent="-171450" algn="just">
              <a:lnSpc>
                <a:spcPts val="1200"/>
              </a:lnSpc>
              <a:spcAft>
                <a:spcPts val="600"/>
              </a:spcAft>
              <a:buClr>
                <a:srgbClr val="F8002C"/>
              </a:buClr>
              <a:buFont typeface="Police système Courant"/>
              <a:buChar char="►"/>
            </a:pPr>
            <a:r>
              <a:rPr lang="fr-FR" sz="1000" dirty="0">
                <a:solidFill>
                  <a:srgbClr val="2F2483"/>
                </a:solidFill>
                <a:latin typeface="Barlow Condensed" panose="00000506000000000000" pitchFamily="2" charset="0"/>
              </a:rPr>
              <a:t>Auteur « de la compliance et l’éthique des dirigeants et de ses équipes » (éd. Ellipses Sept; 22)</a:t>
            </a:r>
          </a:p>
        </p:txBody>
      </p:sp>
      <p:pic>
        <p:nvPicPr>
          <p:cNvPr id="13" name="Image 12" descr="Une image contenant texte, personne, homme, tenant&#10;&#10;Description générée automatiquement">
            <a:extLst>
              <a:ext uri="{FF2B5EF4-FFF2-40B4-BE49-F238E27FC236}">
                <a16:creationId xmlns:a16="http://schemas.microsoft.com/office/drawing/2014/main" id="{AE27B399-BF8D-C657-53D9-5236CB85A4F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5679"/>
          <a:stretch/>
        </p:blipFill>
        <p:spPr>
          <a:xfrm>
            <a:off x="398242" y="3759490"/>
            <a:ext cx="748387" cy="90031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FED1BC1-1027-C960-1C9D-9FCD90235466}"/>
              </a:ext>
            </a:extLst>
          </p:cNvPr>
          <p:cNvSpPr txBox="1"/>
          <p:nvPr/>
        </p:nvSpPr>
        <p:spPr>
          <a:xfrm>
            <a:off x="1256247" y="2918353"/>
            <a:ext cx="7611598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  <a:buClr>
                <a:srgbClr val="F8002C"/>
              </a:buClr>
            </a:pPr>
            <a:r>
              <a:rPr lang="fr-FR" sz="10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Augustine Dumont</a:t>
            </a:r>
            <a:endParaRPr lang="en-US" sz="1000" b="1" dirty="0">
              <a:solidFill>
                <a:srgbClr val="2F2483"/>
              </a:solidFill>
              <a:latin typeface="Barlow Condensed" panose="00000506000000000000" pitchFamily="2" charset="0"/>
            </a:endParaRPr>
          </a:p>
          <a:p>
            <a:pPr marL="171450" indent="-171450" algn="just">
              <a:lnSpc>
                <a:spcPts val="1200"/>
              </a:lnSpc>
              <a:spcAft>
                <a:spcPts val="600"/>
              </a:spcAft>
              <a:buClr>
                <a:srgbClr val="F8002C"/>
              </a:buClr>
              <a:buFont typeface="Police système Courant"/>
              <a:buChar char="►"/>
            </a:pPr>
            <a:r>
              <a:rPr lang="fr-FR" sz="1000" dirty="0">
                <a:solidFill>
                  <a:srgbClr val="2F2483"/>
                </a:solidFill>
                <a:latin typeface="Barlow Condensed" panose="00000506000000000000" pitchFamily="2" charset="0"/>
              </a:rPr>
              <a:t>Responsable grands comptes / export control et sanctions &amp; embargos </a:t>
            </a:r>
            <a:r>
              <a:rPr lang="fr-FR" sz="1000" b="1" dirty="0">
                <a:solidFill>
                  <a:srgbClr val="2F2483"/>
                </a:solidFill>
                <a:latin typeface="Barlow Condensed" panose="00000506000000000000" pitchFamily="2" charset="0"/>
              </a:rPr>
              <a:t>Clasquin</a:t>
            </a:r>
            <a:r>
              <a:rPr lang="fr-FR" sz="1000" dirty="0">
                <a:solidFill>
                  <a:srgbClr val="2F2483"/>
                </a:solidFill>
                <a:latin typeface="Barlow Condensed" panose="00000506000000000000" pitchFamily="2" charset="0"/>
              </a:rPr>
              <a:t> – transport et logistique à l’international </a:t>
            </a:r>
          </a:p>
          <a:p>
            <a:pPr marL="171450" indent="-171450" algn="just">
              <a:lnSpc>
                <a:spcPts val="1200"/>
              </a:lnSpc>
              <a:spcAft>
                <a:spcPts val="600"/>
              </a:spcAft>
              <a:buClr>
                <a:srgbClr val="F8002C"/>
              </a:buClr>
              <a:buFont typeface="Police système Courant"/>
              <a:buChar char="►"/>
            </a:pPr>
            <a:r>
              <a:rPr lang="fr-FR" sz="1000" dirty="0">
                <a:latin typeface="Barlow Condensed" panose="00000506000000000000" pitchFamily="2" charset="0"/>
              </a:rPr>
              <a:t>Juriste en droit international de formation, avec un parcours au sein du </a:t>
            </a:r>
            <a:r>
              <a:rPr lang="fr-FR" sz="1000" b="1" dirty="0">
                <a:latin typeface="Barlow Condensed" panose="00000506000000000000" pitchFamily="2" charset="0"/>
              </a:rPr>
              <a:t>ministère des armées, </a:t>
            </a:r>
            <a:r>
              <a:rPr lang="fr-FR" sz="1000" dirty="0">
                <a:latin typeface="Barlow Condensed" panose="00000506000000000000" pitchFamily="2" charset="0"/>
              </a:rPr>
              <a:t>en accompagnement des industries de Défense, aéronautiques et du nucléaire, elle a rejoint le groupe Clasquin en 2022, au sein de leur entité </a:t>
            </a:r>
            <a:r>
              <a:rPr lang="fr-FR" sz="1000" b="1" dirty="0">
                <a:latin typeface="Barlow Condensed" panose="00000506000000000000" pitchFamily="2" charset="0"/>
              </a:rPr>
              <a:t>Freight Defense Services – FDS. </a:t>
            </a:r>
          </a:p>
          <a:p>
            <a:pPr marL="171450" indent="-171450" algn="just">
              <a:lnSpc>
                <a:spcPts val="1200"/>
              </a:lnSpc>
              <a:spcAft>
                <a:spcPts val="600"/>
              </a:spcAft>
              <a:buClr>
                <a:srgbClr val="F8002C"/>
              </a:buClr>
              <a:buFont typeface="Police système Courant"/>
              <a:buChar char="►"/>
            </a:pPr>
            <a:endParaRPr lang="fr-FR" sz="1000" dirty="0">
              <a:solidFill>
                <a:srgbClr val="2F2483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EA52AAAB-496F-64A6-060A-77D322566D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241" y="2815534"/>
            <a:ext cx="748387" cy="900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756D90-5F8C-63BD-EF3A-E49CAD33B5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8650" y="4606438"/>
            <a:ext cx="748387" cy="4127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0FA01F-2CB5-4964-C1AC-45064F51A3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6391" y="4543290"/>
            <a:ext cx="895666" cy="5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880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b6231e-e2fc-424e-93cb-c3c68563c996" xsi:nil="true"/>
    <lcf76f155ced4ddcb4097134ff3c332f xmlns="afd98505-6f30-43c6-8797-c87a3d19e96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8DBCB134B2ED489A580EC1C50D914F" ma:contentTypeVersion="16" ma:contentTypeDescription="Crée un document." ma:contentTypeScope="" ma:versionID="f87a54234e84a791b5c760f4167f855e">
  <xsd:schema xmlns:xsd="http://www.w3.org/2001/XMLSchema" xmlns:xs="http://www.w3.org/2001/XMLSchema" xmlns:p="http://schemas.microsoft.com/office/2006/metadata/properties" xmlns:ns2="29b6231e-e2fc-424e-93cb-c3c68563c996" xmlns:ns3="afd98505-6f30-43c6-8797-c87a3d19e968" targetNamespace="http://schemas.microsoft.com/office/2006/metadata/properties" ma:root="true" ma:fieldsID="02fbb1c7cc6d34b36e2180cb68950260" ns2:_="" ns3:_="">
    <xsd:import namespace="29b6231e-e2fc-424e-93cb-c3c68563c996"/>
    <xsd:import namespace="afd98505-6f30-43c6-8797-c87a3d19e9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6231e-e2fc-424e-93cb-c3c68563c9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c0c57e-52f2-492f-afa5-4df0ec592ca3}" ma:internalName="TaxCatchAll" ma:showField="CatchAllData" ma:web="29b6231e-e2fc-424e-93cb-c3c68563c9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98505-6f30-43c6-8797-c87a3d19e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6939a0f-899c-4101-9f9c-be88d12044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7D0BA4-10AC-4E30-9205-DADBB72E1A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23F017-D07D-4884-B60D-AD7EF2BBADE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B68AD2-3C42-475E-85D3-F3322B957DD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481</Words>
  <Application>Microsoft Office PowerPoint</Application>
  <PresentationFormat>Affichage à l'écran (16:9)</PresentationFormat>
  <Paragraphs>51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Barlow Condensed</vt:lpstr>
      <vt:lpstr>Barlow Condensed Medium</vt:lpstr>
      <vt:lpstr>Calibri</vt:lpstr>
      <vt:lpstr>Police système Courant</vt:lpstr>
      <vt:lpstr>Thème Office</vt:lpstr>
      <vt:lpstr>Présentation PowerPoint</vt:lpstr>
      <vt:lpstr>Les intervenants</vt:lpstr>
      <vt:lpstr>Sommaire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 PRÉSENTATION SUR TROIS LIGNES</dc:title>
  <dc:creator>PICOUAYS Emilie</dc:creator>
  <cp:lastModifiedBy>Laetitia POST</cp:lastModifiedBy>
  <cp:revision>29</cp:revision>
  <dcterms:created xsi:type="dcterms:W3CDTF">2021-06-11T13:55:51Z</dcterms:created>
  <dcterms:modified xsi:type="dcterms:W3CDTF">2023-02-23T14:39:54Z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0x010100588DBCB134B2ED489A580EC1C50D914F</vt:lpwstr>
  </property>
</Properties>
</file>