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comments/modernComment_107_A430EF70.xml" ContentType="application/vnd.ms-powerpoint.comment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0"/>
  </p:notesMasterIdLst>
  <p:sldIdLst>
    <p:sldId id="256" r:id="rId5"/>
    <p:sldId id="263" r:id="rId6"/>
    <p:sldId id="266" r:id="rId7"/>
    <p:sldId id="304" r:id="rId8"/>
    <p:sldId id="289" r:id="rId9"/>
    <p:sldId id="277" r:id="rId10"/>
    <p:sldId id="325" r:id="rId11"/>
    <p:sldId id="279" r:id="rId12"/>
    <p:sldId id="280" r:id="rId13"/>
    <p:sldId id="284" r:id="rId14"/>
    <p:sldId id="281" r:id="rId15"/>
    <p:sldId id="303" r:id="rId16"/>
    <p:sldId id="309" r:id="rId17"/>
    <p:sldId id="306" r:id="rId18"/>
    <p:sldId id="307" r:id="rId19"/>
    <p:sldId id="308" r:id="rId20"/>
    <p:sldId id="299" r:id="rId21"/>
    <p:sldId id="282" r:id="rId22"/>
    <p:sldId id="296" r:id="rId23"/>
    <p:sldId id="297" r:id="rId24"/>
    <p:sldId id="320" r:id="rId25"/>
    <p:sldId id="287" r:id="rId26"/>
    <p:sldId id="294" r:id="rId27"/>
    <p:sldId id="312" r:id="rId28"/>
    <p:sldId id="314" r:id="rId29"/>
    <p:sldId id="293" r:id="rId30"/>
    <p:sldId id="318" r:id="rId31"/>
    <p:sldId id="317" r:id="rId32"/>
    <p:sldId id="323" r:id="rId33"/>
    <p:sldId id="319" r:id="rId34"/>
    <p:sldId id="322" r:id="rId35"/>
    <p:sldId id="316" r:id="rId36"/>
    <p:sldId id="315" r:id="rId37"/>
    <p:sldId id="310" r:id="rId38"/>
    <p:sldId id="326" r:id="rId39"/>
  </p:sldIdLst>
  <p:sldSz cx="9144000" cy="5143500" type="screen16x9"/>
  <p:notesSz cx="6858000" cy="9144000"/>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0ED4A5-CAEF-D4D8-4D1F-34F93AABA768}" name="Le Jeloux, Jean-Marie" initials="LJJM" userId="S::jlejeloux@deloitte.fr::763b9b12-5277-4b8f-9bdb-c43d893d4c1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483"/>
    <a:srgbClr val="BFECF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8" d="100"/>
          <a:sy n="98" d="100"/>
        </p:scale>
        <p:origin x="946"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rfiler001\Commun_Au00\Actuarial%20Services\5.%20Marketing%20et%20communication\2.%20Etudes%20et%20enqu&#234;tes\2.%20Enqu&#234;tes%20Flash\Flash%20-%202023%20NAO%20Q3\Extraction%20des%20r&#233;ponses\00.%20Analyse%20donn&#233;es%20-%20Enqu&#234;te%20flash%20NAO%202023_V3_BD%20(grap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rfiler001\Commun_Au00\Actuarial%20Services\5.%20Marketing%20et%20communication\2.%20Etudes%20et%20enqu&#234;tes\2.%20Enqu&#234;tes%20Flash\Flash%20-%202023%20NAO%20Q3\Extraction%20des%20r&#233;ponses\00.%20Analyse%20donn&#233;es%20-%20Enqu&#234;te%20flash%20NAO%202023_V3_BD%20(graph).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rfiler001\Commun_Au00\Actuarial%20Services\5.%20Marketing%20et%20communication\2.%20Etudes%20et%20enqu&#234;tes\2.%20Enqu&#234;tes%20Flash\Flash%20-%202023%20NAO%20Q3\Extraction%20des%20r&#233;ponses\00.%20Analyse%20donn&#233;es%20-%20Enqu&#234;te%20flash%20NAO%202023_V3_BD%20(graph).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fr-FR" sz="1680" b="1" i="0" u="none" strike="noStrike" kern="1200" spc="0" baseline="0" dirty="0">
                <a:solidFill>
                  <a:srgbClr val="595959"/>
                </a:solidFill>
                <a:latin typeface="Barlow Condensed Medium" panose="00000606000000000000" pitchFamily="2" charset="0"/>
                <a:ea typeface="Open Sans" panose="020B0606030504020204" pitchFamily="34" charset="0"/>
                <a:cs typeface="Open Sans" panose="020B0606030504020204" pitchFamily="34" charset="0"/>
              </a:defRPr>
            </a:pPr>
            <a:r>
              <a:rPr lang="fr-FR" sz="1680" b="1" i="0" u="none" strike="noStrike" kern="1200" spc="0" baseline="0">
                <a:solidFill>
                  <a:srgbClr val="595959"/>
                </a:solidFill>
                <a:latin typeface="Barlow Condensed Medium" panose="00000606000000000000" pitchFamily="2" charset="0"/>
                <a:ea typeface="Open Sans" panose="020B0606030504020204" pitchFamily="34" charset="0"/>
                <a:cs typeface="Open Sans" panose="020B0606030504020204" pitchFamily="34" charset="0"/>
              </a:rPr>
              <a:t>Cadres Supérieurs</a:t>
            </a:r>
          </a:p>
        </c:rich>
      </c:tx>
      <c:layout>
        <c:manualLayout>
          <c:xMode val="edge"/>
          <c:yMode val="edge"/>
          <c:x val="0.17712482236263608"/>
          <c:y val="4.8832677128108806E-2"/>
        </c:manualLayout>
      </c:layout>
      <c:overlay val="0"/>
      <c:spPr>
        <a:noFill/>
        <a:ln>
          <a:noFill/>
        </a:ln>
        <a:effectLst/>
      </c:spPr>
      <c:txPr>
        <a:bodyPr rot="0" spcFirstLastPara="1" vertOverflow="ellipsis" vert="horz" wrap="square" anchor="ctr" anchorCtr="1"/>
        <a:lstStyle/>
        <a:p>
          <a:pPr algn="ctr" rtl="0">
            <a:defRPr lang="fr-FR" sz="1680" b="1" i="0" u="none" strike="noStrike" kern="1200" spc="0" baseline="0" dirty="0">
              <a:solidFill>
                <a:srgbClr val="595959"/>
              </a:solidFill>
              <a:latin typeface="Barlow Condensed Medium" panose="00000606000000000000" pitchFamily="2" charset="0"/>
              <a:ea typeface="Open Sans" panose="020B0606030504020204" pitchFamily="34" charset="0"/>
              <a:cs typeface="Open Sans" panose="020B0606030504020204" pitchFamily="34" charset="0"/>
            </a:defRPr>
          </a:pPr>
          <a:endParaRPr lang="fr-FR"/>
        </a:p>
      </c:txPr>
    </c:title>
    <c:autoTitleDeleted val="0"/>
    <c:plotArea>
      <c:layout/>
      <c:doughnutChart>
        <c:varyColors val="1"/>
        <c:ser>
          <c:idx val="0"/>
          <c:order val="0"/>
          <c:tx>
            <c:strRef>
              <c:f>Sheet1!$B$1</c:f>
              <c:strCache>
                <c:ptCount val="1"/>
                <c:pt idx="0">
                  <c:v>Sales</c:v>
                </c:pt>
              </c:strCache>
            </c:strRef>
          </c:tx>
          <c:spPr>
            <a:solidFill>
              <a:srgbClr val="86BC25"/>
            </a:solidFill>
            <a:ln>
              <a:noFill/>
            </a:ln>
          </c:spPr>
          <c:dPt>
            <c:idx val="0"/>
            <c:bubble3D val="0"/>
            <c:spPr>
              <a:solidFill>
                <a:srgbClr val="2F2483"/>
              </a:solidFill>
              <a:ln w="19050">
                <a:noFill/>
              </a:ln>
              <a:effectLst/>
            </c:spPr>
            <c:extLst>
              <c:ext xmlns:c16="http://schemas.microsoft.com/office/drawing/2014/chart" uri="{C3380CC4-5D6E-409C-BE32-E72D297353CC}">
                <c16:uniqueId val="{00000001-1BEF-43EE-8100-53F21DCB908C}"/>
              </c:ext>
            </c:extLst>
          </c:dPt>
          <c:dPt>
            <c:idx val="1"/>
            <c:bubble3D val="0"/>
            <c:spPr>
              <a:solidFill>
                <a:srgbClr val="BFECF2"/>
              </a:solidFill>
              <a:ln w="19050">
                <a:noFill/>
              </a:ln>
              <a:effectLst/>
            </c:spPr>
            <c:extLst>
              <c:ext xmlns:c16="http://schemas.microsoft.com/office/drawing/2014/chart" uri="{C3380CC4-5D6E-409C-BE32-E72D297353CC}">
                <c16:uniqueId val="{00000003-1BEF-43EE-8100-53F21DCB908C}"/>
              </c:ext>
            </c:extLst>
          </c:dPt>
          <c:dLbls>
            <c:dLbl>
              <c:idx val="0"/>
              <c:layout>
                <c:manualLayout>
                  <c:x val="-7.6451251577505833E-2"/>
                  <c:y val="2.1844839715638571E-2"/>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EF-43EE-8100-53F21DCB908C}"/>
                </c:ext>
              </c:extLst>
            </c:dLbl>
            <c:dLbl>
              <c:idx val="1"/>
              <c:layout>
                <c:manualLayout>
                  <c:x val="-0.23481455841662494"/>
                  <c:y val="-6.5534519146916034E-2"/>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fld id="{BE87CB01-EBB6-436E-B5CA-BCD565DFC33A}" type="VALUE">
                      <a:rPr lang="en-US" b="1">
                        <a:solidFill>
                          <a:srgbClr val="595959"/>
                        </a:solidFill>
                      </a:rPr>
                      <a:pPr>
                        <a:defRPr sz="1800" b="1">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t>[VALUE]</a:t>
                    </a:fld>
                    <a:endParaRPr lang="fr-FR"/>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BEF-43EE-8100-53F21DCB908C}"/>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0.87</c:v>
                </c:pt>
                <c:pt idx="1">
                  <c:v>0.13</c:v>
                </c:pt>
              </c:numCache>
            </c:numRef>
          </c:val>
          <c:extLst>
            <c:ext xmlns:c16="http://schemas.microsoft.com/office/drawing/2014/chart" uri="{C3380CC4-5D6E-409C-BE32-E72D297353CC}">
              <c16:uniqueId val="{00000004-1BEF-43EE-8100-53F21DCB908C}"/>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80" b="1" i="0" u="none" strike="noStrike" kern="1200" spc="0" baseline="0">
                <a:solidFill>
                  <a:srgbClr val="595959"/>
                </a:solidFill>
                <a:latin typeface="Barlow Condensed Medium" panose="00000606000000000000" pitchFamily="2" charset="0"/>
                <a:ea typeface="Open Sans" panose="020B0606030504020204" pitchFamily="34" charset="0"/>
                <a:cs typeface="Open Sans" panose="020B0606030504020204" pitchFamily="34" charset="0"/>
              </a:defRPr>
            </a:pPr>
            <a:r>
              <a:rPr lang="fr-FR"/>
              <a:t>Cadres</a:t>
            </a:r>
          </a:p>
        </c:rich>
      </c:tx>
      <c:layout>
        <c:manualLayout>
          <c:xMode val="edge"/>
          <c:yMode val="edge"/>
          <c:x val="0.39114197777773646"/>
          <c:y val="3.7693389016427763E-2"/>
        </c:manualLayout>
      </c:layout>
      <c:overlay val="0"/>
      <c:spPr>
        <a:noFill/>
        <a:ln>
          <a:noFill/>
        </a:ln>
        <a:effectLst/>
      </c:spPr>
      <c:txPr>
        <a:bodyPr rot="0" spcFirstLastPara="1" vertOverflow="ellipsis" vert="horz" wrap="square" anchor="ctr" anchorCtr="1"/>
        <a:lstStyle/>
        <a:p>
          <a:pPr>
            <a:defRPr lang="en-US" sz="1680" b="1" i="0" u="none" strike="noStrike" kern="1200" spc="0" baseline="0">
              <a:solidFill>
                <a:srgbClr val="595959"/>
              </a:solidFill>
              <a:latin typeface="Barlow Condensed Medium" panose="00000606000000000000" pitchFamily="2" charset="0"/>
              <a:ea typeface="Open Sans" panose="020B0606030504020204" pitchFamily="34" charset="0"/>
              <a:cs typeface="Open Sans" panose="020B0606030504020204" pitchFamily="34" charset="0"/>
            </a:defRPr>
          </a:pPr>
          <a:endParaRPr lang="fr-FR"/>
        </a:p>
      </c:txPr>
    </c:title>
    <c:autoTitleDeleted val="0"/>
    <c:plotArea>
      <c:layout/>
      <c:doughnutChart>
        <c:varyColors val="1"/>
        <c:ser>
          <c:idx val="0"/>
          <c:order val="0"/>
          <c:tx>
            <c:strRef>
              <c:f>Sheet1!$B$1</c:f>
              <c:strCache>
                <c:ptCount val="1"/>
                <c:pt idx="0">
                  <c:v>Sales</c:v>
                </c:pt>
              </c:strCache>
            </c:strRef>
          </c:tx>
          <c:spPr>
            <a:solidFill>
              <a:srgbClr val="BFECF2"/>
            </a:solidFill>
            <a:ln>
              <a:noFill/>
            </a:ln>
          </c:spPr>
          <c:dPt>
            <c:idx val="0"/>
            <c:bubble3D val="0"/>
            <c:spPr>
              <a:solidFill>
                <a:srgbClr val="2F2483"/>
              </a:solidFill>
              <a:ln w="19050">
                <a:noFill/>
              </a:ln>
              <a:effectLst/>
            </c:spPr>
            <c:extLst>
              <c:ext xmlns:c16="http://schemas.microsoft.com/office/drawing/2014/chart" uri="{C3380CC4-5D6E-409C-BE32-E72D297353CC}">
                <c16:uniqueId val="{00000001-8303-48F6-87FF-2D9C56993EE1}"/>
              </c:ext>
            </c:extLst>
          </c:dPt>
          <c:dPt>
            <c:idx val="1"/>
            <c:bubble3D val="0"/>
            <c:spPr>
              <a:solidFill>
                <a:srgbClr val="BFECF2"/>
              </a:solidFill>
              <a:ln w="19050">
                <a:noFill/>
              </a:ln>
              <a:effectLst/>
            </c:spPr>
            <c:extLst>
              <c:ext xmlns:c16="http://schemas.microsoft.com/office/drawing/2014/chart" uri="{C3380CC4-5D6E-409C-BE32-E72D297353CC}">
                <c16:uniqueId val="{00000003-8303-48F6-87FF-2D9C56993EE1}"/>
              </c:ext>
            </c:extLst>
          </c:dPt>
          <c:dLbls>
            <c:dLbl>
              <c:idx val="0"/>
              <c:layout>
                <c:manualLayout>
                  <c:x val="-2.1843214736430274E-2"/>
                  <c:y val="1.09224198578192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303-48F6-87FF-2D9C56993EE1}"/>
                </c:ext>
              </c:extLst>
            </c:dLbl>
            <c:dLbl>
              <c:idx val="1"/>
              <c:layout>
                <c:manualLayout>
                  <c:x val="-0.23481455841662494"/>
                  <c:y val="-0.12014661843601271"/>
                </c:manualLayout>
              </c:layout>
              <c:tx>
                <c:rich>
                  <a:bodyPr/>
                  <a:lstStyle/>
                  <a:p>
                    <a:fld id="{AE727A21-CD26-415A-A9D6-34BF0CE47AAA}" type="VALUE">
                      <a:rPr lang="en-US">
                        <a:solidFill>
                          <a:srgbClr val="595959"/>
                        </a:solidFill>
                      </a:rPr>
                      <a:pPr/>
                      <a:t>[VALUE]</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303-48F6-87FF-2D9C56993EE1}"/>
                </c:ext>
              </c:extLst>
            </c:dLbl>
            <c:spPr>
              <a:noFill/>
              <a:ln>
                <a:noFill/>
              </a:ln>
              <a:effectLst/>
            </c:spPr>
            <c:txPr>
              <a:bodyPr rot="0" spcFirstLastPara="1" vertOverflow="ellipsis" vert="horz" wrap="square" anchor="ctr" anchorCtr="1"/>
              <a:lstStyle/>
              <a:p>
                <a:pPr>
                  <a:defRPr lang="en-US" sz="1800" b="1" i="0" u="none" strike="noStrike" kern="1200" spc="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0.92</c:v>
                </c:pt>
                <c:pt idx="1">
                  <c:v>0.08</c:v>
                </c:pt>
              </c:numCache>
            </c:numRef>
          </c:val>
          <c:extLst>
            <c:ext xmlns:c16="http://schemas.microsoft.com/office/drawing/2014/chart" uri="{C3380CC4-5D6E-409C-BE32-E72D297353CC}">
              <c16:uniqueId val="{00000004-8303-48F6-87FF-2D9C56993EE1}"/>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ctr" rtl="0">
        <a:defRPr lang="en-US" sz="1400" b="1" i="0" u="none" strike="noStrike" kern="1200" spc="0" baseline="0">
          <a:solidFill>
            <a:srgbClr val="595959"/>
          </a:solidFill>
          <a:latin typeface="Barlow Condensed Medium" panose="00000606000000000000" pitchFamily="2" charset="0"/>
          <a:ea typeface="Open Sans" panose="020B0606030504020204" pitchFamily="34" charset="0"/>
          <a:cs typeface="Open Sans" panose="020B0606030504020204"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pPr>
            <a:r>
              <a:rPr lang="fr-FR" sz="1400" b="1">
                <a:solidFill>
                  <a:srgbClr val="595959"/>
                </a:solidFill>
                <a:latin typeface="Barlow Condensed Medium" panose="00000606000000000000" pitchFamily="2" charset="0"/>
                <a:ea typeface="Open Sans" panose="020B0606030504020204" pitchFamily="34" charset="0"/>
                <a:cs typeface="Open Sans" panose="020B0606030504020204" pitchFamily="34" charset="0"/>
              </a:rPr>
              <a:t>OETAM</a:t>
            </a:r>
          </a:p>
        </c:rich>
      </c:tx>
      <c:layout>
        <c:manualLayout>
          <c:xMode val="edge"/>
          <c:yMode val="edge"/>
          <c:x val="0.35176279218890599"/>
          <c:y val="4.511962080607945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fr-FR"/>
        </a:p>
      </c:txPr>
    </c:title>
    <c:autoTitleDeleted val="0"/>
    <c:plotArea>
      <c:layout/>
      <c:doughnutChart>
        <c:varyColors val="1"/>
        <c:ser>
          <c:idx val="0"/>
          <c:order val="0"/>
          <c:tx>
            <c:strRef>
              <c:f>Sheet1!$B$1</c:f>
              <c:strCache>
                <c:ptCount val="1"/>
                <c:pt idx="0">
                  <c:v>Sales</c:v>
                </c:pt>
              </c:strCache>
            </c:strRef>
          </c:tx>
          <c:spPr>
            <a:solidFill>
              <a:srgbClr val="BFECF2"/>
            </a:solidFill>
            <a:ln>
              <a:noFill/>
            </a:ln>
          </c:spPr>
          <c:dPt>
            <c:idx val="0"/>
            <c:bubble3D val="0"/>
            <c:spPr>
              <a:solidFill>
                <a:srgbClr val="2F2483"/>
              </a:solidFill>
              <a:ln w="19050">
                <a:noFill/>
              </a:ln>
              <a:effectLst/>
            </c:spPr>
            <c:extLst>
              <c:ext xmlns:c16="http://schemas.microsoft.com/office/drawing/2014/chart" uri="{C3380CC4-5D6E-409C-BE32-E72D297353CC}">
                <c16:uniqueId val="{00000001-9032-4C13-91CF-1D197D5E6C03}"/>
              </c:ext>
            </c:extLst>
          </c:dPt>
          <c:dPt>
            <c:idx val="1"/>
            <c:bubble3D val="0"/>
            <c:spPr>
              <a:solidFill>
                <a:srgbClr val="BFECF2"/>
              </a:solidFill>
              <a:ln w="19050">
                <a:noFill/>
              </a:ln>
              <a:effectLst/>
            </c:spPr>
            <c:extLst>
              <c:ext xmlns:c16="http://schemas.microsoft.com/office/drawing/2014/chart" uri="{C3380CC4-5D6E-409C-BE32-E72D297353CC}">
                <c16:uniqueId val="{00000003-9032-4C13-91CF-1D197D5E6C03}"/>
              </c:ext>
            </c:extLst>
          </c:dPt>
          <c:dLbls>
            <c:dLbl>
              <c:idx val="0"/>
              <c:layout>
                <c:manualLayout>
                  <c:x val="-5.4608036841076067E-3"/>
                  <c:y val="-1.0012102542338122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32-4C13-91CF-1D197D5E6C03}"/>
                </c:ext>
              </c:extLst>
            </c:dLbl>
            <c:dLbl>
              <c:idx val="1"/>
              <c:layout>
                <c:manualLayout>
                  <c:x val="-0.18083730889874508"/>
                  <c:y val="-9.8301778720374017E-2"/>
                </c:manualLayout>
              </c:layout>
              <c:tx>
                <c:rich>
                  <a:bodyPr/>
                  <a:lstStyle/>
                  <a:p>
                    <a:fld id="{85E1D8AE-7C56-4221-BD15-49219705C808}" type="VALUE">
                      <a:rPr lang="en-US">
                        <a:solidFill>
                          <a:srgbClr val="595959"/>
                        </a:solidFill>
                      </a:rPr>
                      <a:pPr/>
                      <a:t>[VALUE]</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032-4C13-91CF-1D197D5E6C03}"/>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1st Qtr</c:v>
                </c:pt>
                <c:pt idx="1">
                  <c:v>2nd Qtr</c:v>
                </c:pt>
              </c:strCache>
            </c:strRef>
          </c:cat>
          <c:val>
            <c:numRef>
              <c:f>Sheet1!$B$2:$B$3</c:f>
              <c:numCache>
                <c:formatCode>0%</c:formatCode>
                <c:ptCount val="2"/>
                <c:pt idx="0">
                  <c:v>0.97</c:v>
                </c:pt>
                <c:pt idx="1">
                  <c:v>0.03</c:v>
                </c:pt>
              </c:numCache>
            </c:numRef>
          </c:val>
          <c:extLst>
            <c:ext xmlns:c16="http://schemas.microsoft.com/office/drawing/2014/chart" uri="{C3380CC4-5D6E-409C-BE32-E72D297353CC}">
              <c16:uniqueId val="{00000004-9032-4C13-91CF-1D197D5E6C03}"/>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ECF2"/>
            </a:solidFill>
          </c:spPr>
          <c:dPt>
            <c:idx val="0"/>
            <c:bubble3D val="0"/>
            <c:spPr>
              <a:solidFill>
                <a:srgbClr val="2F2483"/>
              </a:solidFill>
              <a:ln w="19050">
                <a:noFill/>
              </a:ln>
              <a:effectLst/>
            </c:spPr>
            <c:extLst>
              <c:ext xmlns:c16="http://schemas.microsoft.com/office/drawing/2014/chart" uri="{C3380CC4-5D6E-409C-BE32-E72D297353CC}">
                <c16:uniqueId val="{00000001-640B-43B8-BD24-4E0A0F0A133D}"/>
              </c:ext>
            </c:extLst>
          </c:dPt>
          <c:dPt>
            <c:idx val="1"/>
            <c:bubble3D val="0"/>
            <c:spPr>
              <a:solidFill>
                <a:srgbClr val="BFECF2"/>
              </a:solidFill>
              <a:ln w="19050">
                <a:noFill/>
              </a:ln>
              <a:effectLst/>
            </c:spPr>
            <c:extLst>
              <c:ext xmlns:c16="http://schemas.microsoft.com/office/drawing/2014/chart" uri="{C3380CC4-5D6E-409C-BE32-E72D297353CC}">
                <c16:uniqueId val="{00000003-640B-43B8-BD24-4E0A0F0A133D}"/>
              </c:ext>
            </c:extLst>
          </c:dPt>
          <c:dPt>
            <c:idx val="2"/>
            <c:bubble3D val="0"/>
            <c:spPr>
              <a:solidFill>
                <a:srgbClr val="BFECF2"/>
              </a:solidFill>
              <a:ln w="19050">
                <a:solidFill>
                  <a:schemeClr val="lt1"/>
                </a:solidFill>
              </a:ln>
              <a:effectLst/>
            </c:spPr>
            <c:extLst>
              <c:ext xmlns:c16="http://schemas.microsoft.com/office/drawing/2014/chart" uri="{C3380CC4-5D6E-409C-BE32-E72D297353CC}">
                <c16:uniqueId val="{00000005-640B-43B8-BD24-4E0A0F0A133D}"/>
              </c:ext>
            </c:extLst>
          </c:dPt>
          <c:dPt>
            <c:idx val="3"/>
            <c:bubble3D val="0"/>
            <c:spPr>
              <a:solidFill>
                <a:srgbClr val="BFECF2"/>
              </a:solidFill>
              <a:ln w="19050">
                <a:solidFill>
                  <a:schemeClr val="lt1"/>
                </a:solidFill>
              </a:ln>
              <a:effectLst/>
            </c:spPr>
            <c:extLst>
              <c:ext xmlns:c16="http://schemas.microsoft.com/office/drawing/2014/chart" uri="{C3380CC4-5D6E-409C-BE32-E72D297353CC}">
                <c16:uniqueId val="{00000007-640B-43B8-BD24-4E0A0F0A133D}"/>
              </c:ext>
            </c:extLst>
          </c:dPt>
          <c:cat>
            <c:strRef>
              <c:f>Sheet1!$A$2:$A$5</c:f>
              <c:strCache>
                <c:ptCount val="2"/>
                <c:pt idx="0">
                  <c:v>1st Qtr</c:v>
                </c:pt>
                <c:pt idx="1">
                  <c:v>2nd Qtr</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640B-43B8-BD24-4E0A0F0A133D}"/>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Open Sans "/>
                <a:ea typeface="+mn-ea"/>
                <a:cs typeface="+mn-cs"/>
              </a:defRPr>
            </a:pPr>
            <a:r>
              <a:rPr lang="en-GB" sz="1050" err="1">
                <a:solidFill>
                  <a:srgbClr val="595959"/>
                </a:solidFill>
                <a:latin typeface="Barlow Condensed" panose="00000506000000000000" pitchFamily="2" charset="0"/>
              </a:rPr>
              <a:t>Montant</a:t>
            </a:r>
            <a:r>
              <a:rPr lang="en-GB" sz="1050">
                <a:solidFill>
                  <a:srgbClr val="595959"/>
                </a:solidFill>
                <a:latin typeface="Barlow Condensed" panose="00000506000000000000" pitchFamily="2" charset="0"/>
              </a:rPr>
              <a:t> </a:t>
            </a:r>
            <a:r>
              <a:rPr lang="en-GB" sz="1050" err="1">
                <a:solidFill>
                  <a:srgbClr val="595959"/>
                </a:solidFill>
                <a:latin typeface="Barlow Condensed" panose="00000506000000000000" pitchFamily="2" charset="0"/>
              </a:rPr>
              <a:t>moyen</a:t>
            </a:r>
            <a:r>
              <a:rPr lang="en-GB" sz="1050">
                <a:solidFill>
                  <a:srgbClr val="595959"/>
                </a:solidFill>
                <a:latin typeface="Barlow Condensed" panose="00000506000000000000" pitchFamily="2" charset="0"/>
              </a:rPr>
              <a:t> </a:t>
            </a:r>
            <a:r>
              <a:rPr lang="en-GB" sz="1050" err="1">
                <a:solidFill>
                  <a:srgbClr val="595959"/>
                </a:solidFill>
                <a:latin typeface="Barlow Condensed" panose="00000506000000000000" pitchFamily="2" charset="0"/>
              </a:rPr>
              <a:t>versé</a:t>
            </a:r>
            <a:r>
              <a:rPr lang="en-GB" sz="1050">
                <a:solidFill>
                  <a:srgbClr val="595959"/>
                </a:solidFill>
                <a:latin typeface="Barlow Condensed" panose="00000506000000000000" pitchFamily="2" charset="0"/>
              </a:rPr>
              <a:t> en k€ (*)</a:t>
            </a:r>
            <a:endParaRPr lang="fr-FR" sz="1050">
              <a:solidFill>
                <a:srgbClr val="595959"/>
              </a:solidFill>
              <a:latin typeface="Barlow Condensed" panose="00000506000000000000" pitchFamily="2" charset="0"/>
            </a:endParaRPr>
          </a:p>
        </c:rich>
      </c:tx>
      <c:layout>
        <c:manualLayout>
          <c:xMode val="edge"/>
          <c:yMode val="edge"/>
          <c:x val="0.34875169846349863"/>
          <c:y val="0.11272486866207791"/>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Open Sans "/>
              <a:ea typeface="+mn-ea"/>
              <a:cs typeface="+mn-cs"/>
            </a:defRPr>
          </a:pPr>
          <a:endParaRPr lang="fr-FR"/>
        </a:p>
      </c:txPr>
    </c:title>
    <c:autoTitleDeleted val="0"/>
    <c:plotArea>
      <c:layout>
        <c:manualLayout>
          <c:layoutTarget val="inner"/>
          <c:xMode val="edge"/>
          <c:yMode val="edge"/>
          <c:x val="0.18752436420632501"/>
          <c:y val="0.11393317686314808"/>
          <c:w val="0.79482856062269291"/>
          <c:h val="0.78609937841927791"/>
        </c:manualLayout>
      </c:layout>
      <c:barChart>
        <c:barDir val="bar"/>
        <c:grouping val="clustered"/>
        <c:varyColors val="0"/>
        <c:ser>
          <c:idx val="0"/>
          <c:order val="0"/>
          <c:tx>
            <c:strRef>
              <c:f>Sheet1!$B$1</c:f>
              <c:strCache>
                <c:ptCount val="1"/>
                <c:pt idx="0">
                  <c:v>2021</c:v>
                </c:pt>
              </c:strCache>
            </c:strRef>
          </c:tx>
          <c:spPr>
            <a:solidFill>
              <a:srgbClr val="BFECF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Barlow Condensed Thin" panose="00000306000000000000" pitchFamily="2"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OETAM</c:v>
                </c:pt>
                <c:pt idx="1">
                  <c:v>Cadres</c:v>
                </c:pt>
              </c:strCache>
            </c:strRef>
          </c:cat>
          <c:val>
            <c:numRef>
              <c:f>Sheet1!$B$2:$B$3</c:f>
              <c:numCache>
                <c:formatCode>General</c:formatCode>
                <c:ptCount val="2"/>
                <c:pt idx="0">
                  <c:v>2.7</c:v>
                </c:pt>
                <c:pt idx="1">
                  <c:v>4.2</c:v>
                </c:pt>
              </c:numCache>
            </c:numRef>
          </c:val>
          <c:extLst>
            <c:ext xmlns:c16="http://schemas.microsoft.com/office/drawing/2014/chart" uri="{C3380CC4-5D6E-409C-BE32-E72D297353CC}">
              <c16:uniqueId val="{00000000-91FC-441D-AC39-3119CAAF86CE}"/>
            </c:ext>
          </c:extLst>
        </c:ser>
        <c:ser>
          <c:idx val="1"/>
          <c:order val="1"/>
          <c:tx>
            <c:strRef>
              <c:f>Sheet1!$C$1</c:f>
              <c:strCache>
                <c:ptCount val="1"/>
                <c:pt idx="0">
                  <c:v>2022</c:v>
                </c:pt>
              </c:strCache>
            </c:strRef>
          </c:tx>
          <c:spPr>
            <a:solidFill>
              <a:srgbClr val="2F248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Barlow Condensed Thin" panose="00000306000000000000" pitchFamily="2" charset="0"/>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OETAM</c:v>
                </c:pt>
                <c:pt idx="1">
                  <c:v>Cadres</c:v>
                </c:pt>
              </c:strCache>
            </c:strRef>
          </c:cat>
          <c:val>
            <c:numRef>
              <c:f>Sheet1!$C$2:$C$3</c:f>
              <c:numCache>
                <c:formatCode>General</c:formatCode>
                <c:ptCount val="2"/>
                <c:pt idx="0">
                  <c:v>2.4</c:v>
                </c:pt>
                <c:pt idx="1">
                  <c:v>4.0999999999999996</c:v>
                </c:pt>
              </c:numCache>
            </c:numRef>
          </c:val>
          <c:extLst>
            <c:ext xmlns:c16="http://schemas.microsoft.com/office/drawing/2014/chart" uri="{C3380CC4-5D6E-409C-BE32-E72D297353CC}">
              <c16:uniqueId val="{00000001-91FC-441D-AC39-3119CAAF86CE}"/>
            </c:ext>
          </c:extLst>
        </c:ser>
        <c:dLbls>
          <c:dLblPos val="inEnd"/>
          <c:showLegendKey val="0"/>
          <c:showVal val="1"/>
          <c:showCatName val="0"/>
          <c:showSerName val="0"/>
          <c:showPercent val="0"/>
          <c:showBubbleSize val="0"/>
        </c:dLbls>
        <c:gapWidth val="182"/>
        <c:overlap val="-30"/>
        <c:axId val="200421311"/>
        <c:axId val="200431295"/>
      </c:barChart>
      <c:catAx>
        <c:axId val="2004213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95959"/>
                </a:solidFill>
                <a:latin typeface="Barlow Condensed" panose="00000506000000000000" pitchFamily="2" charset="0"/>
                <a:ea typeface="+mn-ea"/>
                <a:cs typeface="+mn-cs"/>
              </a:defRPr>
            </a:pPr>
            <a:endParaRPr lang="fr-FR"/>
          </a:p>
        </c:txPr>
        <c:crossAx val="200431295"/>
        <c:crosses val="autoZero"/>
        <c:auto val="1"/>
        <c:lblAlgn val="ctr"/>
        <c:lblOffset val="100"/>
        <c:noMultiLvlLbl val="0"/>
      </c:catAx>
      <c:valAx>
        <c:axId val="200431295"/>
        <c:scaling>
          <c:orientation val="minMax"/>
        </c:scaling>
        <c:delete val="1"/>
        <c:axPos val="b"/>
        <c:numFmt formatCode="General" sourceLinked="1"/>
        <c:majorTickMark val="none"/>
        <c:minorTickMark val="none"/>
        <c:tickLblPos val="nextTo"/>
        <c:crossAx val="200421311"/>
        <c:crosses val="autoZero"/>
        <c:crossBetween val="between"/>
      </c:valAx>
      <c:spPr>
        <a:noFill/>
        <a:ln>
          <a:noFill/>
        </a:ln>
        <a:effectLst/>
      </c:spPr>
    </c:plotArea>
    <c:legend>
      <c:legendPos val="b"/>
      <c:layout>
        <c:manualLayout>
          <c:xMode val="edge"/>
          <c:yMode val="edge"/>
          <c:x val="0"/>
          <c:y val="0.40827312429909873"/>
          <c:w val="0.13800619125589317"/>
          <c:h val="0.16410997919366013"/>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595959"/>
              </a:solidFill>
              <a:latin typeface="Barlow Condensed" panose="00000506000000000000" pitchFamily="2" charset="0"/>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Open Sans "/>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ln>
              <a:noFill/>
            </a:ln>
          </c:spPr>
          <c:dPt>
            <c:idx val="0"/>
            <c:bubble3D val="0"/>
            <c:spPr>
              <a:solidFill>
                <a:srgbClr val="BFECF2"/>
              </a:solidFill>
              <a:ln w="19050">
                <a:noFill/>
              </a:ln>
              <a:effectLst/>
            </c:spPr>
            <c:extLst>
              <c:ext xmlns:c16="http://schemas.microsoft.com/office/drawing/2014/chart" uri="{C3380CC4-5D6E-409C-BE32-E72D297353CC}">
                <c16:uniqueId val="{00000001-6DC7-44D5-8A9B-B814258039BA}"/>
              </c:ext>
            </c:extLst>
          </c:dPt>
          <c:dPt>
            <c:idx val="1"/>
            <c:bubble3D val="0"/>
            <c:spPr>
              <a:solidFill>
                <a:srgbClr val="595959"/>
              </a:solidFill>
              <a:ln w="19050">
                <a:noFill/>
              </a:ln>
              <a:effectLst/>
            </c:spPr>
            <c:extLst>
              <c:ext xmlns:c16="http://schemas.microsoft.com/office/drawing/2014/chart" uri="{C3380CC4-5D6E-409C-BE32-E72D297353CC}">
                <c16:uniqueId val="{00000003-6DC7-44D5-8A9B-B814258039BA}"/>
              </c:ext>
            </c:extLst>
          </c:dPt>
          <c:dPt>
            <c:idx val="2"/>
            <c:bubble3D val="0"/>
            <c:spPr>
              <a:solidFill>
                <a:srgbClr val="2F2483"/>
              </a:solidFill>
              <a:ln w="19050">
                <a:noFill/>
              </a:ln>
              <a:effectLst/>
            </c:spPr>
            <c:extLst>
              <c:ext xmlns:c16="http://schemas.microsoft.com/office/drawing/2014/chart" uri="{C3380CC4-5D6E-409C-BE32-E72D297353CC}">
                <c16:uniqueId val="{00000005-6DC7-44D5-8A9B-B814258039BA}"/>
              </c:ext>
            </c:extLst>
          </c:dPt>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NAO!$E$3:$E$5</c:f>
              <c:strCache>
                <c:ptCount val="3"/>
                <c:pt idx="0">
                  <c:v>Oui</c:v>
                </c:pt>
                <c:pt idx="1">
                  <c:v>Non</c:v>
                </c:pt>
                <c:pt idx="2">
                  <c:v>En cours de réflexion</c:v>
                </c:pt>
              </c:strCache>
            </c:strRef>
          </c:cat>
          <c:val>
            <c:numRef>
              <c:f>NAO!$F$3:$F$5</c:f>
              <c:numCache>
                <c:formatCode>0%</c:formatCode>
                <c:ptCount val="3"/>
                <c:pt idx="0">
                  <c:v>0.34</c:v>
                </c:pt>
                <c:pt idx="1">
                  <c:v>0.33846153846153848</c:v>
                </c:pt>
                <c:pt idx="2">
                  <c:v>0.32</c:v>
                </c:pt>
              </c:numCache>
            </c:numRef>
          </c:val>
          <c:extLst>
            <c:ext xmlns:c16="http://schemas.microsoft.com/office/drawing/2014/chart" uri="{C3380CC4-5D6E-409C-BE32-E72D297353CC}">
              <c16:uniqueId val="{00000006-6DC7-44D5-8A9B-B814258039BA}"/>
            </c:ext>
          </c:extLst>
        </c:ser>
        <c:dLbls>
          <c:showLegendKey val="0"/>
          <c:showVal val="1"/>
          <c:showCatName val="0"/>
          <c:showSerName val="0"/>
          <c:showPercent val="0"/>
          <c:showBubbleSize val="0"/>
          <c:showLeaderLines val="1"/>
        </c:dLbls>
        <c:firstSliceAng val="36"/>
        <c:holeSize val="58"/>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rgbClr val="595959"/>
              </a:solidFill>
              <a:latin typeface="Barlow Condensed" panose="00000506000000000000" pitchFamily="2" charset="0"/>
              <a:ea typeface="Open Sans" panose="020B0606030504020204" pitchFamily="34" charset="0"/>
              <a:cs typeface="Open Sans" panose="020B0606030504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78778957939363"/>
          <c:y val="4.1916002371539605E-2"/>
          <c:w val="0.47249881556409518"/>
          <c:h val="0.82969921292729121"/>
        </c:manualLayout>
      </c:layout>
      <c:barChart>
        <c:barDir val="bar"/>
        <c:grouping val="stacked"/>
        <c:varyColors val="0"/>
        <c:ser>
          <c:idx val="0"/>
          <c:order val="0"/>
          <c:tx>
            <c:strRef>
              <c:f>NAO!$G$9</c:f>
              <c:strCache>
                <c:ptCount val="1"/>
                <c:pt idx="0">
                  <c:v>Oui, à la hausse</c:v>
                </c:pt>
              </c:strCache>
            </c:strRef>
          </c:tx>
          <c:spPr>
            <a:solidFill>
              <a:srgbClr val="595959"/>
            </a:solidFill>
            <a:ln>
              <a:solidFill>
                <a:srgbClr val="595959"/>
              </a:solidFill>
            </a:ln>
            <a:effectLst/>
          </c:spPr>
          <c:invertIfNegative val="0"/>
          <c:dLbls>
            <c:dLbl>
              <c:idx val="7"/>
              <c:layout>
                <c:manualLayout>
                  <c:x val="2.5713394856511159E-3"/>
                  <c:y val="3.0004296629247147E-7"/>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2298534538960854E-2"/>
                      <c:h val="5.2585530247931507E-2"/>
                    </c:manualLayout>
                  </c15:layout>
                </c:ext>
                <c:ext xmlns:c16="http://schemas.microsoft.com/office/drawing/2014/chart" uri="{C3380CC4-5D6E-409C-BE32-E72D297353CC}">
                  <c16:uniqueId val="{00000007-756A-4610-9BBE-27657A8F6126}"/>
                </c:ext>
              </c:extLst>
            </c:dLbl>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NAO!$F$10:$F$17</c:f>
              <c:strCache>
                <c:ptCount val="8"/>
                <c:pt idx="0">
                  <c:v>Evolution de l'inflation</c:v>
                </c:pt>
                <c:pt idx="1">
                  <c:v>Tensions sur le marché du travail</c:v>
                </c:pt>
                <c:pt idx="2">
                  <c:v>Revendications syndicales</c:v>
                </c:pt>
                <c:pt idx="3">
                  <c:v>Evolution des prix de l’énergie</c:v>
                </c:pt>
                <c:pt idx="4">
                  <c:v>Evolution des prix des denrées alimentaires</c:v>
                </c:pt>
                <c:pt idx="5">
                  <c:v>Evolution de la situation géopolitique</c:v>
                </c:pt>
                <c:pt idx="6">
                  <c:v>Pénurie d'approvisionnement en matières premières</c:v>
                </c:pt>
                <c:pt idx="7">
                  <c:v>Hausse récente des taux directeurs des banques centrales</c:v>
                </c:pt>
              </c:strCache>
            </c:strRef>
          </c:cat>
          <c:val>
            <c:numRef>
              <c:f>NAO!$G$10:$G$17</c:f>
              <c:numCache>
                <c:formatCode>0%</c:formatCode>
                <c:ptCount val="8"/>
                <c:pt idx="0">
                  <c:v>0.80952380952380953</c:v>
                </c:pt>
                <c:pt idx="1">
                  <c:v>0.5714285714285714</c:v>
                </c:pt>
                <c:pt idx="2">
                  <c:v>0.52380952380952384</c:v>
                </c:pt>
                <c:pt idx="3">
                  <c:v>0.52380952380952384</c:v>
                </c:pt>
                <c:pt idx="4">
                  <c:v>0.42857142857142855</c:v>
                </c:pt>
                <c:pt idx="5">
                  <c:v>0.11904761904761904</c:v>
                </c:pt>
                <c:pt idx="6">
                  <c:v>9.5238095238095233E-2</c:v>
                </c:pt>
                <c:pt idx="7">
                  <c:v>4.7619047619047616E-2</c:v>
                </c:pt>
              </c:numCache>
            </c:numRef>
          </c:val>
          <c:extLst>
            <c:ext xmlns:c16="http://schemas.microsoft.com/office/drawing/2014/chart" uri="{C3380CC4-5D6E-409C-BE32-E72D297353CC}">
              <c16:uniqueId val="{00000000-756A-4610-9BBE-27657A8F6126}"/>
            </c:ext>
          </c:extLst>
        </c:ser>
        <c:ser>
          <c:idx val="1"/>
          <c:order val="1"/>
          <c:tx>
            <c:strRef>
              <c:f>NAO!$H$9</c:f>
              <c:strCache>
                <c:ptCount val="1"/>
                <c:pt idx="0">
                  <c:v>Oui, à la baisse</c:v>
                </c:pt>
              </c:strCache>
            </c:strRef>
          </c:tx>
          <c:spPr>
            <a:solidFill>
              <a:srgbClr val="BFECF2"/>
            </a:solidFill>
            <a:ln>
              <a:solidFill>
                <a:srgbClr val="BFECF2"/>
              </a:solid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756A-4610-9BBE-27657A8F6126}"/>
                </c:ext>
              </c:extLst>
            </c:dLbl>
            <c:dLbl>
              <c:idx val="2"/>
              <c:delete val="1"/>
              <c:extLst>
                <c:ext xmlns:c15="http://schemas.microsoft.com/office/drawing/2012/chart" uri="{CE6537A1-D6FC-4f65-9D91-7224C49458BB}"/>
                <c:ext xmlns:c16="http://schemas.microsoft.com/office/drawing/2014/chart" uri="{C3380CC4-5D6E-409C-BE32-E72D297353CC}">
                  <c16:uniqueId val="{00000002-756A-4610-9BBE-27657A8F6126}"/>
                </c:ext>
              </c:extLst>
            </c:dLbl>
            <c:dLbl>
              <c:idx val="4"/>
              <c:delete val="1"/>
              <c:extLst>
                <c:ext xmlns:c15="http://schemas.microsoft.com/office/drawing/2012/chart" uri="{CE6537A1-D6FC-4f65-9D91-7224C49458BB}"/>
                <c:ext xmlns:c16="http://schemas.microsoft.com/office/drawing/2014/chart" uri="{C3380CC4-5D6E-409C-BE32-E72D297353CC}">
                  <c16:uniqueId val="{00000003-756A-4610-9BBE-27657A8F6126}"/>
                </c:ext>
              </c:extLst>
            </c:dLbl>
            <c:dLbl>
              <c:idx val="7"/>
              <c:layout>
                <c:manualLayout>
                  <c:x val="1.6647499726668544E-2"/>
                  <c:y val="9.00128898458259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56A-4610-9BBE-27657A8F6126}"/>
                </c:ext>
              </c:extLst>
            </c:dLbl>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NAO!$F$10:$F$17</c:f>
              <c:strCache>
                <c:ptCount val="8"/>
                <c:pt idx="0">
                  <c:v>Evolution de l'inflation</c:v>
                </c:pt>
                <c:pt idx="1">
                  <c:v>Tensions sur le marché du travail</c:v>
                </c:pt>
                <c:pt idx="2">
                  <c:v>Revendications syndicales</c:v>
                </c:pt>
                <c:pt idx="3">
                  <c:v>Evolution des prix de l’énergie</c:v>
                </c:pt>
                <c:pt idx="4">
                  <c:v>Evolution des prix des denrées alimentaires</c:v>
                </c:pt>
                <c:pt idx="5">
                  <c:v>Evolution de la situation géopolitique</c:v>
                </c:pt>
                <c:pt idx="6">
                  <c:v>Pénurie d'approvisionnement en matières premières</c:v>
                </c:pt>
                <c:pt idx="7">
                  <c:v>Hausse récente des taux directeurs des banques centrales</c:v>
                </c:pt>
              </c:strCache>
            </c:strRef>
          </c:cat>
          <c:val>
            <c:numRef>
              <c:f>NAO!$H$10:$H$17</c:f>
              <c:numCache>
                <c:formatCode>0%</c:formatCode>
                <c:ptCount val="8"/>
                <c:pt idx="0">
                  <c:v>7.1428571428571425E-2</c:v>
                </c:pt>
                <c:pt idx="1">
                  <c:v>0</c:v>
                </c:pt>
                <c:pt idx="2">
                  <c:v>0</c:v>
                </c:pt>
                <c:pt idx="3">
                  <c:v>4.7619047619047616E-2</c:v>
                </c:pt>
                <c:pt idx="4">
                  <c:v>0</c:v>
                </c:pt>
                <c:pt idx="5">
                  <c:v>7.1428571428571425E-2</c:v>
                </c:pt>
                <c:pt idx="6">
                  <c:v>9.5238095238095233E-2</c:v>
                </c:pt>
                <c:pt idx="7">
                  <c:v>2.3809523809523808E-2</c:v>
                </c:pt>
              </c:numCache>
            </c:numRef>
          </c:val>
          <c:extLst>
            <c:ext xmlns:c16="http://schemas.microsoft.com/office/drawing/2014/chart" uri="{C3380CC4-5D6E-409C-BE32-E72D297353CC}">
              <c16:uniqueId val="{00000005-756A-4610-9BBE-27657A8F6126}"/>
            </c:ext>
          </c:extLst>
        </c:ser>
        <c:ser>
          <c:idx val="2"/>
          <c:order val="2"/>
          <c:tx>
            <c:strRef>
              <c:f>NAO!$I$9</c:f>
              <c:strCache>
                <c:ptCount val="1"/>
                <c:pt idx="0">
                  <c:v>Non</c:v>
                </c:pt>
              </c:strCache>
            </c:strRef>
          </c:tx>
          <c:spPr>
            <a:solidFill>
              <a:srgbClr val="2F2483"/>
            </a:solidFill>
            <a:ln>
              <a:solidFill>
                <a:srgbClr val="2F2483"/>
              </a:solid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NAO!$F$10:$F$17</c:f>
              <c:strCache>
                <c:ptCount val="8"/>
                <c:pt idx="0">
                  <c:v>Evolution de l'inflation</c:v>
                </c:pt>
                <c:pt idx="1">
                  <c:v>Tensions sur le marché du travail</c:v>
                </c:pt>
                <c:pt idx="2">
                  <c:v>Revendications syndicales</c:v>
                </c:pt>
                <c:pt idx="3">
                  <c:v>Evolution des prix de l’énergie</c:v>
                </c:pt>
                <c:pt idx="4">
                  <c:v>Evolution des prix des denrées alimentaires</c:v>
                </c:pt>
                <c:pt idx="5">
                  <c:v>Evolution de la situation géopolitique</c:v>
                </c:pt>
                <c:pt idx="6">
                  <c:v>Pénurie d'approvisionnement en matières premières</c:v>
                </c:pt>
                <c:pt idx="7">
                  <c:v>Hausse récente des taux directeurs des banques centrales</c:v>
                </c:pt>
              </c:strCache>
            </c:strRef>
          </c:cat>
          <c:val>
            <c:numRef>
              <c:f>NAO!$I$10:$I$17</c:f>
              <c:numCache>
                <c:formatCode>0%</c:formatCode>
                <c:ptCount val="8"/>
                <c:pt idx="0">
                  <c:v>0.11904761904761904</c:v>
                </c:pt>
                <c:pt idx="1">
                  <c:v>0.42857142857142855</c:v>
                </c:pt>
                <c:pt idx="2">
                  <c:v>0.47619047619047616</c:v>
                </c:pt>
                <c:pt idx="3">
                  <c:v>0.42857142857142855</c:v>
                </c:pt>
                <c:pt idx="4">
                  <c:v>0.5714285714285714</c:v>
                </c:pt>
                <c:pt idx="5">
                  <c:v>0.80952380952380953</c:v>
                </c:pt>
                <c:pt idx="6">
                  <c:v>0.80952380952380953</c:v>
                </c:pt>
                <c:pt idx="7">
                  <c:v>0.9285714285714286</c:v>
                </c:pt>
              </c:numCache>
            </c:numRef>
          </c:val>
          <c:extLst>
            <c:ext xmlns:c16="http://schemas.microsoft.com/office/drawing/2014/chart" uri="{C3380CC4-5D6E-409C-BE32-E72D297353CC}">
              <c16:uniqueId val="{00000006-756A-4610-9BBE-27657A8F6126}"/>
            </c:ext>
          </c:extLst>
        </c:ser>
        <c:dLbls>
          <c:dLblPos val="ctr"/>
          <c:showLegendKey val="0"/>
          <c:showVal val="1"/>
          <c:showCatName val="0"/>
          <c:showSerName val="0"/>
          <c:showPercent val="0"/>
          <c:showBubbleSize val="0"/>
        </c:dLbls>
        <c:gapWidth val="150"/>
        <c:overlap val="100"/>
        <c:axId val="1683972703"/>
        <c:axId val="1683970623"/>
      </c:barChart>
      <c:catAx>
        <c:axId val="168397270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595959"/>
                </a:solidFill>
                <a:latin typeface="Barlow Condensed" panose="00000506000000000000" pitchFamily="2" charset="0"/>
                <a:ea typeface="Open Sans" panose="020B0606030504020204" pitchFamily="34" charset="0"/>
                <a:cs typeface="Open Sans" panose="020B0606030504020204" pitchFamily="34" charset="0"/>
              </a:defRPr>
            </a:pPr>
            <a:endParaRPr lang="fr-FR"/>
          </a:p>
        </c:txPr>
        <c:crossAx val="1683970623"/>
        <c:crosses val="autoZero"/>
        <c:auto val="1"/>
        <c:lblAlgn val="ctr"/>
        <c:lblOffset val="100"/>
        <c:noMultiLvlLbl val="0"/>
      </c:catAx>
      <c:valAx>
        <c:axId val="1683970623"/>
        <c:scaling>
          <c:orientation val="minMax"/>
          <c:max val="1"/>
        </c:scaling>
        <c:delete val="1"/>
        <c:axPos val="t"/>
        <c:numFmt formatCode="0%" sourceLinked="1"/>
        <c:majorTickMark val="none"/>
        <c:minorTickMark val="none"/>
        <c:tickLblPos val="nextTo"/>
        <c:crossAx val="1683972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595959"/>
              </a:solidFill>
              <a:latin typeface="Barlow Condensed" panose="00000506000000000000" pitchFamily="2" charset="0"/>
              <a:ea typeface="Open Sans" panose="020B0606030504020204" pitchFamily="34" charset="0"/>
              <a:cs typeface="Open Sans" panose="020B0606030504020204" pitchFamily="34" charset="0"/>
            </a:defRPr>
          </a:pPr>
          <a:endParaRPr lang="fr-FR"/>
        </a:p>
      </c:txPr>
    </c:legend>
    <c:plotVisOnly val="1"/>
    <c:dispBlanksAs val="gap"/>
    <c:showDLblsOverMax val="0"/>
  </c:chart>
  <c:spPr>
    <a:noFill/>
    <a:ln>
      <a:noFill/>
    </a:ln>
    <a:effectLst/>
  </c:spPr>
  <c:txPr>
    <a:bodyPr/>
    <a:lstStyle/>
    <a:p>
      <a: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603629002398834E-2"/>
          <c:y val="1.8876930201726223E-2"/>
          <c:w val="0.90817932627753217"/>
          <c:h val="0.71900383202647911"/>
        </c:manualLayout>
      </c:layout>
      <c:barChart>
        <c:barDir val="col"/>
        <c:grouping val="stacked"/>
        <c:varyColors val="0"/>
        <c:ser>
          <c:idx val="0"/>
          <c:order val="0"/>
          <c:tx>
            <c:strRef>
              <c:f>NAO!$B$23</c:f>
              <c:strCache>
                <c:ptCount val="1"/>
                <c:pt idx="0">
                  <c:v>Min</c:v>
                </c:pt>
              </c:strCache>
            </c:strRef>
          </c:tx>
          <c:spPr>
            <a:noFill/>
            <a:ln>
              <a:noFill/>
            </a:ln>
            <a:effectLst/>
          </c:spPr>
          <c:invertIfNegative val="0"/>
          <c:dLbls>
            <c:dLbl>
              <c:idx val="8"/>
              <c:layout>
                <c:manualLayout>
                  <c:x val="-9.9500275065756255E-17"/>
                  <c:y val="-9.056196581196580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464-4086-99B5-7F575B1375A9}"/>
                </c:ext>
              </c:extLst>
            </c:dLbl>
            <c:numFmt formatCode="0.0%" sourceLinked="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NAO!$A$24:$A$33</c:f>
              <c:strCache>
                <c:ptCount val="10"/>
                <c:pt idx="0">
                  <c:v>Distribution</c:v>
                </c:pt>
                <c:pt idx="1">
                  <c:v>Energie &amp; Utilities</c:v>
                </c:pt>
                <c:pt idx="2">
                  <c:v>Grande Consommation</c:v>
                </c:pt>
                <c:pt idx="3">
                  <c:v>Industrie &amp; Automobile</c:v>
                </c:pt>
                <c:pt idx="4">
                  <c:v>Industrie de la Santé</c:v>
                </c:pt>
                <c:pt idx="5">
                  <c:v>Secteur Public &amp; Non-Lucratif</c:v>
                </c:pt>
                <c:pt idx="6">
                  <c:v>Services Financiers</c:v>
                </c:pt>
                <c:pt idx="7">
                  <c:v>Services, Hôtellerie, Tourisme &amp; Restauration</c:v>
                </c:pt>
                <c:pt idx="8">
                  <c:v>Technologie, Médias &amp; Télécoms</c:v>
                </c:pt>
                <c:pt idx="9">
                  <c:v>Transport, Logistique &amp; BTP</c:v>
                </c:pt>
              </c:strCache>
            </c:strRef>
          </c:cat>
          <c:val>
            <c:numRef>
              <c:f>NAO!$B$24:$B$33</c:f>
              <c:numCache>
                <c:formatCode>0.00%</c:formatCode>
                <c:ptCount val="10"/>
                <c:pt idx="0">
                  <c:v>1.4999999999999999E-2</c:v>
                </c:pt>
                <c:pt idx="1">
                  <c:v>1.2999999999999999E-2</c:v>
                </c:pt>
                <c:pt idx="2">
                  <c:v>2.8000000000000001E-2</c:v>
                </c:pt>
                <c:pt idx="3">
                  <c:v>0.03</c:v>
                </c:pt>
                <c:pt idx="4">
                  <c:v>0.02</c:v>
                </c:pt>
                <c:pt idx="5">
                  <c:v>1.4999999999999999E-2</c:v>
                </c:pt>
                <c:pt idx="6">
                  <c:v>2.1999999999999999E-2</c:v>
                </c:pt>
                <c:pt idx="7">
                  <c:v>0.02</c:v>
                </c:pt>
                <c:pt idx="8">
                  <c:v>0.02</c:v>
                </c:pt>
                <c:pt idx="9">
                  <c:v>0.01</c:v>
                </c:pt>
              </c:numCache>
            </c:numRef>
          </c:val>
          <c:extLst>
            <c:ext xmlns:c16="http://schemas.microsoft.com/office/drawing/2014/chart" uri="{C3380CC4-5D6E-409C-BE32-E72D297353CC}">
              <c16:uniqueId val="{00000001-9464-4086-99B5-7F575B1375A9}"/>
            </c:ext>
          </c:extLst>
        </c:ser>
        <c:ser>
          <c:idx val="1"/>
          <c:order val="1"/>
          <c:tx>
            <c:strRef>
              <c:f>NAO!$E$23</c:f>
              <c:strCache>
                <c:ptCount val="1"/>
                <c:pt idx="0">
                  <c:v>Med-min</c:v>
                </c:pt>
              </c:strCache>
            </c:strRef>
          </c:tx>
          <c:spPr>
            <a:solidFill>
              <a:srgbClr val="2F2483"/>
            </a:solidFill>
            <a:ln w="6350">
              <a:solidFill>
                <a:schemeClr val="bg1"/>
              </a:solidFill>
            </a:ln>
            <a:effectLst/>
          </c:spPr>
          <c:invertIfNegative val="0"/>
          <c:cat>
            <c:strRef>
              <c:f>NAO!$A$24:$A$33</c:f>
              <c:strCache>
                <c:ptCount val="10"/>
                <c:pt idx="0">
                  <c:v>Distribution</c:v>
                </c:pt>
                <c:pt idx="1">
                  <c:v>Energie &amp; Utilities</c:v>
                </c:pt>
                <c:pt idx="2">
                  <c:v>Grande Consommation</c:v>
                </c:pt>
                <c:pt idx="3">
                  <c:v>Industrie &amp; Automobile</c:v>
                </c:pt>
                <c:pt idx="4">
                  <c:v>Industrie de la Santé</c:v>
                </c:pt>
                <c:pt idx="5">
                  <c:v>Secteur Public &amp; Non-Lucratif</c:v>
                </c:pt>
                <c:pt idx="6">
                  <c:v>Services Financiers</c:v>
                </c:pt>
                <c:pt idx="7">
                  <c:v>Services, Hôtellerie, Tourisme &amp; Restauration</c:v>
                </c:pt>
                <c:pt idx="8">
                  <c:v>Technologie, Médias &amp; Télécoms</c:v>
                </c:pt>
                <c:pt idx="9">
                  <c:v>Transport, Logistique &amp; BTP</c:v>
                </c:pt>
              </c:strCache>
            </c:strRef>
          </c:cat>
          <c:val>
            <c:numRef>
              <c:f>NAO!$E$24:$E$33</c:f>
              <c:numCache>
                <c:formatCode>0.00%</c:formatCode>
                <c:ptCount val="10"/>
                <c:pt idx="0">
                  <c:v>1.4999999999999999E-2</c:v>
                </c:pt>
                <c:pt idx="1">
                  <c:v>2.2000000000000006E-2</c:v>
                </c:pt>
                <c:pt idx="2">
                  <c:v>1.2E-2</c:v>
                </c:pt>
                <c:pt idx="3">
                  <c:v>1.0000000000000002E-2</c:v>
                </c:pt>
                <c:pt idx="4">
                  <c:v>0.02</c:v>
                </c:pt>
                <c:pt idx="5">
                  <c:v>1.2E-2</c:v>
                </c:pt>
                <c:pt idx="6">
                  <c:v>9.0000000000000011E-3</c:v>
                </c:pt>
                <c:pt idx="7">
                  <c:v>9.9999999999999985E-3</c:v>
                </c:pt>
                <c:pt idx="8">
                  <c:v>9.9999999999999985E-3</c:v>
                </c:pt>
                <c:pt idx="9">
                  <c:v>2.35E-2</c:v>
                </c:pt>
              </c:numCache>
            </c:numRef>
          </c:val>
          <c:extLst>
            <c:ext xmlns:c16="http://schemas.microsoft.com/office/drawing/2014/chart" uri="{C3380CC4-5D6E-409C-BE32-E72D297353CC}">
              <c16:uniqueId val="{00000002-9464-4086-99B5-7F575B1375A9}"/>
            </c:ext>
          </c:extLst>
        </c:ser>
        <c:ser>
          <c:idx val="2"/>
          <c:order val="2"/>
          <c:tx>
            <c:strRef>
              <c:f>NAO!$F$23</c:f>
              <c:strCache>
                <c:ptCount val="1"/>
                <c:pt idx="0">
                  <c:v>Max-med</c:v>
                </c:pt>
              </c:strCache>
            </c:strRef>
          </c:tx>
          <c:spPr>
            <a:solidFill>
              <a:srgbClr val="BFECF2"/>
            </a:solidFill>
            <a:ln w="6350">
              <a:solidFill>
                <a:schemeClr val="bg1"/>
              </a:solidFill>
            </a:ln>
            <a:effectLst/>
          </c:spPr>
          <c:invertIfNegative val="0"/>
          <c:cat>
            <c:strRef>
              <c:f>NAO!$A$24:$A$33</c:f>
              <c:strCache>
                <c:ptCount val="10"/>
                <c:pt idx="0">
                  <c:v>Distribution</c:v>
                </c:pt>
                <c:pt idx="1">
                  <c:v>Energie &amp; Utilities</c:v>
                </c:pt>
                <c:pt idx="2">
                  <c:v>Grande Consommation</c:v>
                </c:pt>
                <c:pt idx="3">
                  <c:v>Industrie &amp; Automobile</c:v>
                </c:pt>
                <c:pt idx="4">
                  <c:v>Industrie de la Santé</c:v>
                </c:pt>
                <c:pt idx="5">
                  <c:v>Secteur Public &amp; Non-Lucratif</c:v>
                </c:pt>
                <c:pt idx="6">
                  <c:v>Services Financiers</c:v>
                </c:pt>
                <c:pt idx="7">
                  <c:v>Services, Hôtellerie, Tourisme &amp; Restauration</c:v>
                </c:pt>
                <c:pt idx="8">
                  <c:v>Technologie, Médias &amp; Télécoms</c:v>
                </c:pt>
                <c:pt idx="9">
                  <c:v>Transport, Logistique &amp; BTP</c:v>
                </c:pt>
              </c:strCache>
            </c:strRef>
          </c:cat>
          <c:val>
            <c:numRef>
              <c:f>NAO!$F$24:$F$33</c:f>
              <c:numCache>
                <c:formatCode>0.00%</c:formatCode>
                <c:ptCount val="10"/>
                <c:pt idx="0">
                  <c:v>2.0000000000000004E-2</c:v>
                </c:pt>
                <c:pt idx="1">
                  <c:v>2.3E-2</c:v>
                </c:pt>
                <c:pt idx="2">
                  <c:v>1.9999999999999997E-2</c:v>
                </c:pt>
                <c:pt idx="3">
                  <c:v>2.8000000000000004E-2</c:v>
                </c:pt>
                <c:pt idx="4">
                  <c:v>1.8000000000000002E-2</c:v>
                </c:pt>
                <c:pt idx="5">
                  <c:v>1.4000000000000002E-2</c:v>
                </c:pt>
                <c:pt idx="6">
                  <c:v>9.0000000000000011E-3</c:v>
                </c:pt>
                <c:pt idx="7">
                  <c:v>1.4999999999999999E-2</c:v>
                </c:pt>
                <c:pt idx="8">
                  <c:v>2.0000000000000004E-2</c:v>
                </c:pt>
                <c:pt idx="9">
                  <c:v>1.6500000000000001E-2</c:v>
                </c:pt>
              </c:numCache>
            </c:numRef>
          </c:val>
          <c:extLst>
            <c:ext xmlns:c16="http://schemas.microsoft.com/office/drawing/2014/chart" uri="{C3380CC4-5D6E-409C-BE32-E72D297353CC}">
              <c16:uniqueId val="{00000003-9464-4086-99B5-7F575B1375A9}"/>
            </c:ext>
          </c:extLst>
        </c:ser>
        <c:dLbls>
          <c:showLegendKey val="0"/>
          <c:showVal val="0"/>
          <c:showCatName val="0"/>
          <c:showSerName val="0"/>
          <c:showPercent val="0"/>
          <c:showBubbleSize val="0"/>
        </c:dLbls>
        <c:gapWidth val="150"/>
        <c:overlap val="100"/>
        <c:axId val="1744600943"/>
        <c:axId val="1744599279"/>
      </c:barChart>
      <c:lineChart>
        <c:grouping val="standard"/>
        <c:varyColors val="0"/>
        <c:ser>
          <c:idx val="3"/>
          <c:order val="3"/>
          <c:tx>
            <c:strRef>
              <c:f>NAO!$D$23</c:f>
              <c:strCache>
                <c:ptCount val="1"/>
                <c:pt idx="0">
                  <c:v>Médiane secteur</c:v>
                </c:pt>
              </c:strCache>
            </c:strRef>
          </c:tx>
          <c:spPr>
            <a:ln w="28575" cap="rnd">
              <a:noFill/>
              <a:round/>
            </a:ln>
            <a:effectLst/>
          </c:spPr>
          <c:marker>
            <c:symbol val="none"/>
          </c:marker>
          <c:dLbls>
            <c:dLbl>
              <c:idx val="0"/>
              <c:layout>
                <c:manualLayout>
                  <c:x val="-2.5208206001563673E-2"/>
                  <c:y val="-9.8746191810178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464-4086-99B5-7F575B1375A9}"/>
                </c:ext>
              </c:extLst>
            </c:dLbl>
            <c:dLbl>
              <c:idx val="6"/>
              <c:layout>
                <c:manualLayout>
                  <c:x val="-2.3842082306043948E-2"/>
                  <c:y val="-6.99151869020971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464-4086-99B5-7F575B1375A9}"/>
                </c:ext>
              </c:extLst>
            </c:dLbl>
            <c:dLbl>
              <c:idx val="7"/>
              <c:layout>
                <c:manualLayout>
                  <c:x val="-2.5208206001563673E-2"/>
                  <c:y val="-9.87461918101784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464-4086-99B5-7F575B1375A9}"/>
                </c:ext>
              </c:extLst>
            </c:dLbl>
            <c:dLbl>
              <c:idx val="8"/>
              <c:layout>
                <c:manualLayout>
                  <c:x val="-2.5208206001563788E-2"/>
                  <c:y val="-0.1095578186507089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464-4086-99B5-7F575B1375A9}"/>
                </c:ext>
              </c:extLst>
            </c:dLbl>
            <c:dLbl>
              <c:idx val="9"/>
              <c:layout>
                <c:manualLayout>
                  <c:x val="-2.4769475716097018E-2"/>
                  <c:y val="-7.35190625156073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464-4086-99B5-7F575B1375A9}"/>
                </c:ext>
              </c:extLst>
            </c:dLbl>
            <c:numFmt formatCode="0.0%" sourceLinked="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NAO!$D$24:$D$33</c:f>
              <c:numCache>
                <c:formatCode>0.00%</c:formatCode>
                <c:ptCount val="10"/>
                <c:pt idx="0">
                  <c:v>0.03</c:v>
                </c:pt>
                <c:pt idx="1">
                  <c:v>3.5000000000000003E-2</c:v>
                </c:pt>
                <c:pt idx="2">
                  <c:v>0.04</c:v>
                </c:pt>
                <c:pt idx="3">
                  <c:v>0.04</c:v>
                </c:pt>
                <c:pt idx="4">
                  <c:v>0.04</c:v>
                </c:pt>
                <c:pt idx="5">
                  <c:v>2.7E-2</c:v>
                </c:pt>
                <c:pt idx="6">
                  <c:v>3.1E-2</c:v>
                </c:pt>
                <c:pt idx="7">
                  <c:v>0.03</c:v>
                </c:pt>
                <c:pt idx="8">
                  <c:v>0.03</c:v>
                </c:pt>
                <c:pt idx="9">
                  <c:v>3.3500000000000002E-2</c:v>
                </c:pt>
              </c:numCache>
            </c:numRef>
          </c:val>
          <c:smooth val="0"/>
          <c:extLst>
            <c:ext xmlns:c16="http://schemas.microsoft.com/office/drawing/2014/chart" uri="{C3380CC4-5D6E-409C-BE32-E72D297353CC}">
              <c16:uniqueId val="{00000004-9464-4086-99B5-7F575B1375A9}"/>
            </c:ext>
          </c:extLst>
        </c:ser>
        <c:ser>
          <c:idx val="4"/>
          <c:order val="4"/>
          <c:tx>
            <c:strRef>
              <c:f>NAO!$C$23</c:f>
              <c:strCache>
                <c:ptCount val="1"/>
                <c:pt idx="0">
                  <c:v>Max</c:v>
                </c:pt>
              </c:strCache>
            </c:strRef>
          </c:tx>
          <c:spPr>
            <a:ln w="28575" cap="rnd">
              <a:noFill/>
              <a:round/>
            </a:ln>
            <a:effectLst/>
          </c:spPr>
          <c:marker>
            <c:symbol val="none"/>
          </c:marker>
          <c:dLbls>
            <c:numFmt formatCode="0.0%" sourceLinked="0"/>
            <c:spPr>
              <a:noFill/>
              <a:ln>
                <a:noFill/>
              </a:ln>
              <a:effectLst/>
            </c:spPr>
            <c:txPr>
              <a:bodyPr rot="0" spcFirstLastPara="1" vertOverflow="ellipsis" vert="horz" wrap="square" anchor="ctr" anchorCtr="1"/>
              <a:lstStyle/>
              <a:p>
                <a:pPr algn="ctr">
                  <a:defRPr sz="900" b="1" i="0" u="none" strike="noStrike" kern="1200" baseline="0">
                    <a:solidFill>
                      <a:schemeClr val="tx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NAO!$C$24:$C$33</c:f>
              <c:numCache>
                <c:formatCode>0.00%</c:formatCode>
                <c:ptCount val="10"/>
                <c:pt idx="0">
                  <c:v>0.05</c:v>
                </c:pt>
                <c:pt idx="1">
                  <c:v>5.8000000000000003E-2</c:v>
                </c:pt>
                <c:pt idx="2">
                  <c:v>0.06</c:v>
                </c:pt>
                <c:pt idx="3">
                  <c:v>6.8000000000000005E-2</c:v>
                </c:pt>
                <c:pt idx="4">
                  <c:v>5.8000000000000003E-2</c:v>
                </c:pt>
                <c:pt idx="5">
                  <c:v>4.1000000000000002E-2</c:v>
                </c:pt>
                <c:pt idx="6">
                  <c:v>0.04</c:v>
                </c:pt>
                <c:pt idx="7">
                  <c:v>4.4999999999999998E-2</c:v>
                </c:pt>
                <c:pt idx="8">
                  <c:v>0.05</c:v>
                </c:pt>
                <c:pt idx="9">
                  <c:v>0.05</c:v>
                </c:pt>
              </c:numCache>
            </c:numRef>
          </c:val>
          <c:smooth val="0"/>
          <c:extLst>
            <c:ext xmlns:c16="http://schemas.microsoft.com/office/drawing/2014/chart" uri="{C3380CC4-5D6E-409C-BE32-E72D297353CC}">
              <c16:uniqueId val="{00000005-9464-4086-99B5-7F575B1375A9}"/>
            </c:ext>
          </c:extLst>
        </c:ser>
        <c:dLbls>
          <c:showLegendKey val="0"/>
          <c:showVal val="0"/>
          <c:showCatName val="0"/>
          <c:showSerName val="0"/>
          <c:showPercent val="0"/>
          <c:showBubbleSize val="0"/>
        </c:dLbls>
        <c:marker val="1"/>
        <c:smooth val="0"/>
        <c:axId val="1896234063"/>
        <c:axId val="1896232815"/>
      </c:lineChart>
      <c:catAx>
        <c:axId val="1744600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595959"/>
                </a:solidFill>
                <a:latin typeface="Barlow Condensed" panose="00000506000000000000" pitchFamily="2" charset="0"/>
                <a:ea typeface="Open Sans" panose="020B0606030504020204" pitchFamily="34" charset="0"/>
                <a:cs typeface="Open Sans" panose="020B0606030504020204" pitchFamily="34" charset="0"/>
              </a:defRPr>
            </a:pPr>
            <a:endParaRPr lang="fr-FR"/>
          </a:p>
        </c:txPr>
        <c:crossAx val="1744599279"/>
        <c:crosses val="autoZero"/>
        <c:auto val="1"/>
        <c:lblAlgn val="ctr"/>
        <c:lblOffset val="100"/>
        <c:noMultiLvlLbl val="0"/>
      </c:catAx>
      <c:valAx>
        <c:axId val="1744599279"/>
        <c:scaling>
          <c:orientation val="minMax"/>
          <c:max val="7.0000000000000007E-2"/>
        </c:scaling>
        <c:delete val="1"/>
        <c:axPos val="l"/>
        <c:numFmt formatCode="0.00%" sourceLinked="1"/>
        <c:majorTickMark val="none"/>
        <c:minorTickMark val="none"/>
        <c:tickLblPos val="nextTo"/>
        <c:crossAx val="1744600943"/>
        <c:crosses val="autoZero"/>
        <c:crossBetween val="between"/>
        <c:minorUnit val="5.000000000000001E-3"/>
      </c:valAx>
      <c:valAx>
        <c:axId val="1896232815"/>
        <c:scaling>
          <c:orientation val="minMax"/>
          <c:max val="7.0000000000000007E-2"/>
        </c:scaling>
        <c:delete val="1"/>
        <c:axPos val="r"/>
        <c:numFmt formatCode="0.00%" sourceLinked="1"/>
        <c:majorTickMark val="out"/>
        <c:minorTickMark val="none"/>
        <c:tickLblPos val="nextTo"/>
        <c:crossAx val="1896234063"/>
        <c:crosses val="max"/>
        <c:crossBetween val="between"/>
      </c:valAx>
      <c:catAx>
        <c:axId val="1896234063"/>
        <c:scaling>
          <c:orientation val="minMax"/>
        </c:scaling>
        <c:delete val="1"/>
        <c:axPos val="b"/>
        <c:majorTickMark val="out"/>
        <c:minorTickMark val="none"/>
        <c:tickLblPos val="nextTo"/>
        <c:crossAx val="1896232815"/>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83204114632023E-2"/>
          <c:y val="0.10807596407831313"/>
          <c:w val="0.28195191014206072"/>
          <c:h val="0.77640427813028567"/>
        </c:manualLayout>
      </c:layout>
      <c:doughnutChart>
        <c:varyColors val="1"/>
        <c:ser>
          <c:idx val="0"/>
          <c:order val="0"/>
          <c:spPr>
            <a:ln>
              <a:noFill/>
            </a:ln>
          </c:spPr>
          <c:dPt>
            <c:idx val="0"/>
            <c:bubble3D val="0"/>
            <c:spPr>
              <a:solidFill>
                <a:srgbClr val="2F2483"/>
              </a:solidFill>
              <a:ln w="19050">
                <a:noFill/>
              </a:ln>
              <a:effectLst/>
            </c:spPr>
            <c:extLst>
              <c:ext xmlns:c16="http://schemas.microsoft.com/office/drawing/2014/chart" uri="{C3380CC4-5D6E-409C-BE32-E72D297353CC}">
                <c16:uniqueId val="{00000001-A62E-4105-93F4-8267CACB8298}"/>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A62E-4105-93F4-8267CACB8298}"/>
              </c:ext>
            </c:extLst>
          </c:dPt>
          <c:dPt>
            <c:idx val="2"/>
            <c:bubble3D val="0"/>
            <c:spPr>
              <a:solidFill>
                <a:srgbClr val="BFECF2"/>
              </a:solidFill>
              <a:ln w="19050">
                <a:noFill/>
              </a:ln>
              <a:effectLst/>
            </c:spPr>
            <c:extLst>
              <c:ext xmlns:c16="http://schemas.microsoft.com/office/drawing/2014/chart" uri="{C3380CC4-5D6E-409C-BE32-E72D297353CC}">
                <c16:uniqueId val="{00000005-A62E-4105-93F4-8267CACB8298}"/>
              </c:ext>
            </c:extLst>
          </c:dPt>
          <c:dPt>
            <c:idx val="3"/>
            <c:bubble3D val="0"/>
            <c:spPr>
              <a:solidFill>
                <a:srgbClr val="595959"/>
              </a:solidFill>
              <a:ln w="19050">
                <a:noFill/>
              </a:ln>
              <a:effectLst/>
            </c:spPr>
            <c:extLst>
              <c:ext xmlns:c16="http://schemas.microsoft.com/office/drawing/2014/chart" uri="{C3380CC4-5D6E-409C-BE32-E72D297353CC}">
                <c16:uniqueId val="{00000007-A62E-4105-93F4-8267CACB8298}"/>
              </c:ext>
            </c:extLst>
          </c:dPt>
          <c:dLbls>
            <c:spPr>
              <a:noFill/>
              <a:ln>
                <a:noFill/>
              </a:ln>
              <a:effectLst/>
            </c:spPr>
            <c:txPr>
              <a:bodyPr rot="0" spcFirstLastPara="1" vertOverflow="ellipsis" vert="horz" wrap="square" anchor="ctr" anchorCtr="1"/>
              <a:lstStyle/>
              <a:p>
                <a:pPr>
                  <a:defRPr sz="1050" b="1" i="0" u="none" strike="noStrike" kern="1200" baseline="0">
                    <a:solidFill>
                      <a:schemeClr val="bg1"/>
                    </a:solidFill>
                    <a:latin typeface="Barlow Condensed Thin" panose="00000306000000000000" pitchFamily="2" charset="0"/>
                    <a:ea typeface="Open Sans" panose="020B0606030504020204" pitchFamily="34" charset="0"/>
                    <a:cs typeface="Open Sans" panose="020B0606030504020204" pitchFamily="34" charset="0"/>
                  </a:defRPr>
                </a:pPr>
                <a:endParaRPr lang="fr-F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'GPG et mesures PA'!$A$7:$D$7</c:f>
              <c:strCache>
                <c:ptCount val="4"/>
                <c:pt idx="0">
                  <c:v>Oui, pour tous les collaborateurs</c:v>
                </c:pt>
                <c:pt idx="1">
                  <c:v>Oui, pour certains collaborateurs</c:v>
                </c:pt>
                <c:pt idx="2">
                  <c:v>Non mais nous envisageons de l'instaurer</c:v>
                </c:pt>
                <c:pt idx="3">
                  <c:v>Non et nous ne souhaitons pas l'instaurer</c:v>
                </c:pt>
              </c:strCache>
            </c:strRef>
          </c:cat>
          <c:val>
            <c:numRef>
              <c:f>'GPG et mesures PA'!$A$9:$D$9</c:f>
              <c:numCache>
                <c:formatCode>0%</c:formatCode>
                <c:ptCount val="4"/>
                <c:pt idx="0">
                  <c:v>0.24427480916030533</c:v>
                </c:pt>
                <c:pt idx="1">
                  <c:v>0.10687022900763359</c:v>
                </c:pt>
                <c:pt idx="2">
                  <c:v>9.1603053435114504E-2</c:v>
                </c:pt>
                <c:pt idx="3">
                  <c:v>0.5572519083969466</c:v>
                </c:pt>
              </c:numCache>
            </c:numRef>
          </c:val>
          <c:extLst>
            <c:ext xmlns:c16="http://schemas.microsoft.com/office/drawing/2014/chart" uri="{C3380CC4-5D6E-409C-BE32-E72D297353CC}">
              <c16:uniqueId val="{00000008-A62E-4105-93F4-8267CACB8298}"/>
            </c:ext>
          </c:extLst>
        </c:ser>
        <c:dLbls>
          <c:showLegendKey val="0"/>
          <c:showVal val="1"/>
          <c:showCatName val="0"/>
          <c:showSerName val="0"/>
          <c:showPercent val="0"/>
          <c:showBubbleSize val="0"/>
          <c:showLeaderLines val="1"/>
        </c:dLbls>
        <c:firstSliceAng val="0"/>
        <c:holeSize val="55"/>
      </c:doughnutChart>
      <c:spPr>
        <a:noFill/>
        <a:ln>
          <a:noFill/>
        </a:ln>
        <a:effectLst/>
      </c:spPr>
    </c:plotArea>
    <c:legend>
      <c:legendPos val="b"/>
      <c:layout>
        <c:manualLayout>
          <c:xMode val="edge"/>
          <c:yMode val="edge"/>
          <c:x val="0.39917171757565545"/>
          <c:y val="0.18860859598712465"/>
          <c:w val="0.33172188276340636"/>
          <c:h val="0.70171157288773789"/>
        </c:manualLayout>
      </c:layout>
      <c:overlay val="0"/>
      <c:spPr>
        <a:noFill/>
        <a:ln>
          <a:noFill/>
        </a:ln>
        <a:effectLst/>
      </c:spPr>
      <c:txPr>
        <a:bodyPr rot="0" spcFirstLastPara="1" vertOverflow="ellipsis" vert="horz" wrap="square" anchor="ctr" anchorCtr="1"/>
        <a:lstStyle/>
        <a:p>
          <a:pPr>
            <a:defRPr sz="700" b="0" i="0" u="none" strike="noStrike" kern="1200" baseline="0">
              <a:solidFill>
                <a:srgbClr val="595959"/>
              </a:solidFill>
              <a:latin typeface="Barlow Condensed" panose="00000506000000000000" pitchFamily="2" charset="0"/>
              <a:ea typeface="Open Sans" panose="020B0606030504020204" pitchFamily="34" charset="0"/>
              <a:cs typeface="Open Sans" panose="020B0606030504020204" pitchFamily="34" charset="0"/>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7_A430EF70.xml><?xml version="1.0" encoding="utf-8"?>
<p188:cmLst xmlns:a="http://schemas.openxmlformats.org/drawingml/2006/main" xmlns:r="http://schemas.openxmlformats.org/officeDocument/2006/relationships" xmlns:p188="http://schemas.microsoft.com/office/powerpoint/2018/8/main">
  <p188:cm id="{1909D364-542B-435B-98A8-79C82AE1B995}" authorId="{E00ED4A5-CAEF-D4D8-4D1F-34F93AABA768}" created="2022-11-04T15:46:04.645">
    <pc:sldMkLst xmlns:pc="http://schemas.microsoft.com/office/powerpoint/2013/main/command">
      <pc:docMk/>
      <pc:sldMk cId="2754670448" sldId="263"/>
    </pc:sldMkLst>
    <p188:txBody>
      <a:bodyPr/>
      <a:lstStyle/>
      <a:p>
        <a:r>
          <a:rPr lang="fr-FR"/>
          <a:t>@Aude : prévoir de coller Photos + nom des intervenants</a:t>
        </a:r>
      </a:p>
    </p188:txBody>
  </p188:cm>
</p188: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CA3DA-B659-CC4A-9862-85353F270677}" type="datetimeFigureOut">
              <a:rPr lang="fr-FR" smtClean="0"/>
              <a:t>16/11/2022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F9CD7-55FD-1147-85A2-AD2FA3F08424}" type="slidenum">
              <a:rPr lang="fr-FR" smtClean="0"/>
              <a:t>‹#›</a:t>
            </a:fld>
            <a:endParaRPr lang="fr-FR"/>
          </a:p>
        </p:txBody>
      </p:sp>
    </p:spTree>
    <p:extLst>
      <p:ext uri="{BB962C8B-B14F-4D97-AF65-F5344CB8AC3E}">
        <p14:creationId xmlns:p14="http://schemas.microsoft.com/office/powerpoint/2010/main" val="138080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892F9CD7-55FD-1147-85A2-AD2FA3F08424}" type="slidenum">
              <a:rPr lang="fr-FR" smtClean="0"/>
              <a:t>24</a:t>
            </a:fld>
            <a:endParaRPr lang="fr-FR"/>
          </a:p>
        </p:txBody>
      </p:sp>
    </p:spTree>
    <p:extLst>
      <p:ext uri="{BB962C8B-B14F-4D97-AF65-F5344CB8AC3E}">
        <p14:creationId xmlns:p14="http://schemas.microsoft.com/office/powerpoint/2010/main" val="241414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031365-4370-1545-A25E-9DE42E7711D8}"/>
              </a:ext>
            </a:extLst>
          </p:cNvPr>
          <p:cNvSpPr>
            <a:spLocks noGrp="1"/>
          </p:cNvSpPr>
          <p:nvPr>
            <p:ph type="title"/>
          </p:nvPr>
        </p:nvSpPr>
        <p:spPr/>
        <p:txBody>
          <a:bodyPr/>
          <a:lstStyle/>
          <a:p>
            <a:r>
              <a:rPr lang="fr-FR"/>
              <a:t>Modifiez le style du titre</a:t>
            </a:r>
          </a:p>
        </p:txBody>
      </p:sp>
      <p:sp>
        <p:nvSpPr>
          <p:cNvPr id="5" name="Text Placeholder 2">
            <a:extLst>
              <a:ext uri="{FF2B5EF4-FFF2-40B4-BE49-F238E27FC236}">
                <a16:creationId xmlns:a16="http://schemas.microsoft.com/office/drawing/2014/main" id="{38C5B968-E566-CC45-8D5B-63110F434279}"/>
              </a:ext>
            </a:extLst>
          </p:cNvPr>
          <p:cNvSpPr>
            <a:spLocks noGrp="1"/>
          </p:cNvSpPr>
          <p:nvPr>
            <p:ph idx="1"/>
          </p:nvPr>
        </p:nvSpPr>
        <p:spPr>
          <a:xfrm>
            <a:off x="398242" y="953051"/>
            <a:ext cx="8354994" cy="164148"/>
          </a:xfrm>
          <a:prstGeom prst="rect">
            <a:avLst/>
          </a:prstGeom>
        </p:spPr>
        <p:txBody>
          <a:bodyPr vert="horz" wrap="square" lIns="0" tIns="0" rIns="0" bIns="0" rtlCol="0">
            <a:spAutoFit/>
          </a:bodyPr>
          <a:lstStyle/>
          <a:p>
            <a:pPr lvl="0"/>
            <a:endParaRPr lang="en-US"/>
          </a:p>
        </p:txBody>
      </p:sp>
      <p:sp>
        <p:nvSpPr>
          <p:cNvPr id="8" name="Footer Placeholder 4">
            <a:extLst>
              <a:ext uri="{FF2B5EF4-FFF2-40B4-BE49-F238E27FC236}">
                <a16:creationId xmlns:a16="http://schemas.microsoft.com/office/drawing/2014/main" id="{4923685E-C159-C041-B5A3-CAB31159CF1A}"/>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9" name="Slide Number Placeholder 5">
            <a:extLst>
              <a:ext uri="{FF2B5EF4-FFF2-40B4-BE49-F238E27FC236}">
                <a16:creationId xmlns:a16="http://schemas.microsoft.com/office/drawing/2014/main" id="{6F48A3E8-F3AD-564A-AC21-FA3998F7546F}"/>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Tree>
    <p:extLst>
      <p:ext uri="{BB962C8B-B14F-4D97-AF65-F5344CB8AC3E}">
        <p14:creationId xmlns:p14="http://schemas.microsoft.com/office/powerpoint/2010/main" val="112359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24" name="Image 23">
            <a:extLst>
              <a:ext uri="{FF2B5EF4-FFF2-40B4-BE49-F238E27FC236}">
                <a16:creationId xmlns:a16="http://schemas.microsoft.com/office/drawing/2014/main" id="{ACFC1383-2F42-A34B-B975-D970B1BF71B8}"/>
              </a:ext>
            </a:extLst>
          </p:cNvPr>
          <p:cNvPicPr>
            <a:picLocks noChangeAspect="1"/>
          </p:cNvPicPr>
          <p:nvPr userDrawn="1"/>
        </p:nvPicPr>
        <p:blipFill>
          <a:blip r:embed="rId2"/>
          <a:stretch>
            <a:fillRect/>
          </a:stretch>
        </p:blipFill>
        <p:spPr>
          <a:xfrm>
            <a:off x="0" y="6350"/>
            <a:ext cx="9144000" cy="5130800"/>
          </a:xfrm>
          <a:prstGeom prst="rect">
            <a:avLst/>
          </a:prstGeom>
        </p:spPr>
      </p:pic>
      <p:sp>
        <p:nvSpPr>
          <p:cNvPr id="5" name="Footer Placeholder 4">
            <a:extLst>
              <a:ext uri="{FF2B5EF4-FFF2-40B4-BE49-F238E27FC236}">
                <a16:creationId xmlns:a16="http://schemas.microsoft.com/office/drawing/2014/main" id="{D16C78C2-86AC-A44C-8272-6D2B053F8AEE}"/>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7" name="Slide Number Placeholder 5">
            <a:extLst>
              <a:ext uri="{FF2B5EF4-FFF2-40B4-BE49-F238E27FC236}">
                <a16:creationId xmlns:a16="http://schemas.microsoft.com/office/drawing/2014/main" id="{35467518-391F-F842-9134-1F02A6EA7073}"/>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
        <p:nvSpPr>
          <p:cNvPr id="8" name="Titre 1">
            <a:extLst>
              <a:ext uri="{FF2B5EF4-FFF2-40B4-BE49-F238E27FC236}">
                <a16:creationId xmlns:a16="http://schemas.microsoft.com/office/drawing/2014/main" id="{7B13ADA9-8522-564F-81AC-3C178EFEEE8F}"/>
              </a:ext>
            </a:extLst>
          </p:cNvPr>
          <p:cNvSpPr>
            <a:spLocks noGrp="1"/>
          </p:cNvSpPr>
          <p:nvPr>
            <p:ph type="title"/>
          </p:nvPr>
        </p:nvSpPr>
        <p:spPr>
          <a:xfrm>
            <a:off x="398242" y="360619"/>
            <a:ext cx="4051020" cy="282129"/>
          </a:xfrm>
        </p:spPr>
        <p:txBody>
          <a:bodyPr/>
          <a:lstStyle/>
          <a:p>
            <a:r>
              <a:rPr lang="fr-FR"/>
              <a:t>Modifiez le style du titre</a:t>
            </a:r>
          </a:p>
        </p:txBody>
      </p:sp>
      <p:sp>
        <p:nvSpPr>
          <p:cNvPr id="10" name="Text Placeholder 2">
            <a:extLst>
              <a:ext uri="{FF2B5EF4-FFF2-40B4-BE49-F238E27FC236}">
                <a16:creationId xmlns:a16="http://schemas.microsoft.com/office/drawing/2014/main" id="{C96E8613-85FC-2A43-A233-988CD86B3CD3}"/>
              </a:ext>
            </a:extLst>
          </p:cNvPr>
          <p:cNvSpPr>
            <a:spLocks noGrp="1"/>
          </p:cNvSpPr>
          <p:nvPr>
            <p:ph idx="1"/>
          </p:nvPr>
        </p:nvSpPr>
        <p:spPr>
          <a:xfrm>
            <a:off x="398242" y="953051"/>
            <a:ext cx="4051020" cy="164148"/>
          </a:xfrm>
          <a:prstGeom prst="rect">
            <a:avLst/>
          </a:prstGeom>
        </p:spPr>
        <p:txBody>
          <a:bodyPr vert="horz" wrap="square" lIns="0" tIns="0" rIns="0" bIns="0" rtlCol="0">
            <a:spAutoFit/>
          </a:bodyPr>
          <a:lstStyle/>
          <a:p>
            <a:pPr lvl="0"/>
            <a:endParaRPr lang="en-US"/>
          </a:p>
        </p:txBody>
      </p:sp>
    </p:spTree>
    <p:extLst>
      <p:ext uri="{BB962C8B-B14F-4D97-AF65-F5344CB8AC3E}">
        <p14:creationId xmlns:p14="http://schemas.microsoft.com/office/powerpoint/2010/main" val="373213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98242" y="595943"/>
            <a:ext cx="7886700" cy="282129"/>
          </a:xfrm>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Footer Placeholder 4">
            <a:extLst>
              <a:ext uri="{FF2B5EF4-FFF2-40B4-BE49-F238E27FC236}">
                <a16:creationId xmlns:a16="http://schemas.microsoft.com/office/drawing/2014/main" id="{3C59CB94-30BE-C84D-AC40-0CE21C71FEE0}"/>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8" name="Slide Number Placeholder 5">
            <a:extLst>
              <a:ext uri="{FF2B5EF4-FFF2-40B4-BE49-F238E27FC236}">
                <a16:creationId xmlns:a16="http://schemas.microsoft.com/office/drawing/2014/main" id="{863464F5-5775-3948-82C8-D47116FE64D4}"/>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Tree>
    <p:extLst>
      <p:ext uri="{BB962C8B-B14F-4D97-AF65-F5344CB8AC3E}">
        <p14:creationId xmlns:p14="http://schemas.microsoft.com/office/powerpoint/2010/main" val="374227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35630" y="419167"/>
            <a:ext cx="7886700" cy="314189"/>
          </a:xfrm>
        </p:spPr>
        <p:txBody>
          <a:bodyPr anchor="t" anchorCtr="0"/>
          <a:lstStyle>
            <a:lvl1pPr>
              <a:defRPr sz="4000"/>
            </a:lvl1pPr>
          </a:lstStyle>
          <a:p>
            <a:r>
              <a:rPr lang="fr-FR"/>
              <a:t>Modifiez le style du titre</a:t>
            </a:r>
            <a:endParaRPr lang="en-US"/>
          </a:p>
        </p:txBody>
      </p:sp>
      <p:sp>
        <p:nvSpPr>
          <p:cNvPr id="3" name="Text Placeholder 2"/>
          <p:cNvSpPr>
            <a:spLocks noGrp="1"/>
          </p:cNvSpPr>
          <p:nvPr>
            <p:ph type="body" idx="1"/>
          </p:nvPr>
        </p:nvSpPr>
        <p:spPr>
          <a:xfrm>
            <a:off x="435630" y="988010"/>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7" name="Footer Placeholder 4">
            <a:extLst>
              <a:ext uri="{FF2B5EF4-FFF2-40B4-BE49-F238E27FC236}">
                <a16:creationId xmlns:a16="http://schemas.microsoft.com/office/drawing/2014/main" id="{B1EFA6EF-D95D-074A-94B0-9DE4F0635767}"/>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8" name="Slide Number Placeholder 5">
            <a:extLst>
              <a:ext uri="{FF2B5EF4-FFF2-40B4-BE49-F238E27FC236}">
                <a16:creationId xmlns:a16="http://schemas.microsoft.com/office/drawing/2014/main" id="{BFC4BA20-0DB1-A44A-88E8-607532948BFF}"/>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Tree>
    <p:extLst>
      <p:ext uri="{BB962C8B-B14F-4D97-AF65-F5344CB8AC3E}">
        <p14:creationId xmlns:p14="http://schemas.microsoft.com/office/powerpoint/2010/main" val="16295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Footer Placeholder 4">
            <a:extLst>
              <a:ext uri="{FF2B5EF4-FFF2-40B4-BE49-F238E27FC236}">
                <a16:creationId xmlns:a16="http://schemas.microsoft.com/office/drawing/2014/main" id="{D4D2806B-D990-BA42-B16E-5A25719385AB}"/>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9" name="Slide Number Placeholder 5">
            <a:extLst>
              <a:ext uri="{FF2B5EF4-FFF2-40B4-BE49-F238E27FC236}">
                <a16:creationId xmlns:a16="http://schemas.microsoft.com/office/drawing/2014/main" id="{8DD7ACF5-1DFB-6C41-8EF3-95A0F2DC7317}"/>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Tree>
    <p:extLst>
      <p:ext uri="{BB962C8B-B14F-4D97-AF65-F5344CB8AC3E}">
        <p14:creationId xmlns:p14="http://schemas.microsoft.com/office/powerpoint/2010/main" val="56749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41" y="238127"/>
            <a:ext cx="8391525" cy="282129"/>
          </a:xfrm>
        </p:spPr>
        <p:txBody>
          <a:bodyPr/>
          <a:lstStyle/>
          <a:p>
            <a:r>
              <a:rPr lang="en-US" noProof="0"/>
              <a:t>Click to edit Master title style</a:t>
            </a:r>
          </a:p>
        </p:txBody>
      </p:sp>
      <p:sp>
        <p:nvSpPr>
          <p:cNvPr id="14" name="Text Placeholder 18"/>
          <p:cNvSpPr>
            <a:spLocks noGrp="1"/>
          </p:cNvSpPr>
          <p:nvPr>
            <p:ph idx="1"/>
          </p:nvPr>
        </p:nvSpPr>
        <p:spPr>
          <a:xfrm>
            <a:off x="376238" y="1248968"/>
            <a:ext cx="8374062" cy="3537347"/>
          </a:xfrm>
          <a:prstGeom prst="rect">
            <a:avLst/>
          </a:prstGeom>
        </p:spPr>
        <p:txBody>
          <a:bodyPr vert="horz" lIns="0" tIns="0" rIns="0" bIns="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2"/>
          <p:cNvSpPr>
            <a:spLocks noGrp="1"/>
          </p:cNvSpPr>
          <p:nvPr>
            <p:ph type="ftr" sz="quarter" idx="3"/>
          </p:nvPr>
        </p:nvSpPr>
        <p:spPr>
          <a:xfrm>
            <a:off x="376237" y="4857750"/>
            <a:ext cx="4016376" cy="75085"/>
          </a:xfrm>
          <a:prstGeom prst="rect">
            <a:avLst/>
          </a:prstGeom>
          <a:noFill/>
        </p:spPr>
        <p:txBody>
          <a:bodyPr wrap="square" lIns="0" tIns="0" rIns="0" bIns="0" rtlCol="0">
            <a:spAutoFit/>
          </a:bodyPr>
          <a:lstStyle>
            <a:lvl1pPr>
              <a:defRPr lang="fr-FR" sz="488" dirty="0"/>
            </a:lvl1pPr>
          </a:lstStyle>
          <a:p>
            <a:pPr>
              <a:spcBef>
                <a:spcPts val="450"/>
              </a:spcBef>
              <a:buSzPct val="100000"/>
            </a:pPr>
            <a:r>
              <a:rPr lang="fr-FR"/>
              <a:t>© 2019 Deloitte SAS. Document Confidentiel</a:t>
            </a:r>
          </a:p>
        </p:txBody>
      </p:sp>
      <p:sp>
        <p:nvSpPr>
          <p:cNvPr id="8" name="Slide Number Placeholder 7"/>
          <p:cNvSpPr>
            <a:spLocks noGrp="1"/>
          </p:cNvSpPr>
          <p:nvPr>
            <p:ph type="sldNum" sz="quarter" idx="4"/>
          </p:nvPr>
        </p:nvSpPr>
        <p:spPr>
          <a:xfrm>
            <a:off x="8536785" y="4857750"/>
            <a:ext cx="230981" cy="75085"/>
          </a:xfrm>
          <a:prstGeom prst="rect">
            <a:avLst/>
          </a:prstGeom>
          <a:noFill/>
        </p:spPr>
        <p:txBody>
          <a:bodyPr wrap="square" lIns="0" tIns="0" rIns="0" bIns="0" rtlCol="0">
            <a:spAutoFit/>
          </a:bodyPr>
          <a:lstStyle>
            <a:lvl1pPr>
              <a:defRPr lang="fr-FR" sz="488" smtClean="0"/>
            </a:lvl1pPr>
          </a:lstStyle>
          <a:p>
            <a:pPr algn="r">
              <a:spcBef>
                <a:spcPts val="450"/>
              </a:spcBef>
              <a:buSzPct val="100000"/>
            </a:pPr>
            <a:fld id="{4654C24A-AA93-4318-A7E9-AF587A936244}" type="slidenum">
              <a:rPr lang="fr-FR" smtClean="0"/>
              <a:pPr algn="r">
                <a:spcBef>
                  <a:spcPts val="450"/>
                </a:spcBef>
                <a:buSzPct val="100000"/>
              </a:pPr>
              <a:t>‹#›</a:t>
            </a:fld>
            <a:endParaRPr lang="fr-FR"/>
          </a:p>
        </p:txBody>
      </p:sp>
      <p:sp>
        <p:nvSpPr>
          <p:cNvPr id="9" name="Date Placeholder 8"/>
          <p:cNvSpPr>
            <a:spLocks noGrp="1"/>
          </p:cNvSpPr>
          <p:nvPr>
            <p:ph type="dt" sz="half" idx="2"/>
          </p:nvPr>
        </p:nvSpPr>
        <p:spPr>
          <a:xfrm>
            <a:off x="4751388" y="4857750"/>
            <a:ext cx="3672420" cy="75117"/>
          </a:xfrm>
          <a:prstGeom prst="rect">
            <a:avLst/>
          </a:prstGeom>
          <a:noFill/>
        </p:spPr>
        <p:txBody>
          <a:bodyPr wrap="square" lIns="0" tIns="0" rIns="0" bIns="0" rtlCol="0">
            <a:spAutoFit/>
          </a:bodyPr>
          <a:lstStyle>
            <a:lvl1pPr>
              <a:defRPr lang="fr-FR" sz="488" smtClean="0"/>
            </a:lvl1pPr>
          </a:lstStyle>
          <a:p>
            <a:pPr algn="r">
              <a:buSzPct val="100000"/>
              <a:buFont typeface="Arial"/>
              <a:buNone/>
            </a:pPr>
            <a:r>
              <a:rPr lang="fr-FR"/>
              <a:t>Présentation CIRI</a:t>
            </a:r>
          </a:p>
        </p:txBody>
      </p:sp>
    </p:spTree>
    <p:extLst>
      <p:ext uri="{BB962C8B-B14F-4D97-AF65-F5344CB8AC3E}">
        <p14:creationId xmlns:p14="http://schemas.microsoft.com/office/powerpoint/2010/main" val="427975660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40" y="488702"/>
            <a:ext cx="8391525" cy="567941"/>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11" name="Title Placeholder 1"/>
          <p:cNvSpPr>
            <a:spLocks noGrp="1"/>
          </p:cNvSpPr>
          <p:nvPr>
            <p:ph type="title" hasCustomPrompt="1"/>
          </p:nvPr>
        </p:nvSpPr>
        <p:spPr>
          <a:xfrm>
            <a:off x="376240" y="238125"/>
            <a:ext cx="8391525" cy="250576"/>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7" name="Footer Placeholder 2"/>
          <p:cNvSpPr>
            <a:spLocks noGrp="1"/>
          </p:cNvSpPr>
          <p:nvPr>
            <p:ph type="ftr" sz="quarter" idx="3"/>
          </p:nvPr>
        </p:nvSpPr>
        <p:spPr>
          <a:xfrm>
            <a:off x="376237" y="4857750"/>
            <a:ext cx="4016376" cy="75085"/>
          </a:xfrm>
          <a:prstGeom prst="rect">
            <a:avLst/>
          </a:prstGeom>
          <a:noFill/>
        </p:spPr>
        <p:txBody>
          <a:bodyPr wrap="square" lIns="0" tIns="0" rIns="0" bIns="0" rtlCol="0">
            <a:spAutoFit/>
          </a:bodyPr>
          <a:lstStyle>
            <a:lvl1pPr>
              <a:defRPr lang="fr-FR" sz="488" dirty="0"/>
            </a:lvl1pPr>
          </a:lstStyle>
          <a:p>
            <a:pPr>
              <a:spcBef>
                <a:spcPts val="450"/>
              </a:spcBef>
              <a:buSzPct val="100000"/>
            </a:pPr>
            <a:r>
              <a:rPr lang="fr-FR"/>
              <a:t>© 2019 Deloitte SAS. Document Confidentiel</a:t>
            </a:r>
          </a:p>
        </p:txBody>
      </p:sp>
      <p:sp>
        <p:nvSpPr>
          <p:cNvPr id="8" name="Slide Number Placeholder 7"/>
          <p:cNvSpPr>
            <a:spLocks noGrp="1"/>
          </p:cNvSpPr>
          <p:nvPr>
            <p:ph type="sldNum" sz="quarter" idx="4"/>
          </p:nvPr>
        </p:nvSpPr>
        <p:spPr>
          <a:xfrm>
            <a:off x="8536785" y="4857750"/>
            <a:ext cx="230981" cy="75085"/>
          </a:xfrm>
          <a:prstGeom prst="rect">
            <a:avLst/>
          </a:prstGeom>
          <a:noFill/>
        </p:spPr>
        <p:txBody>
          <a:bodyPr wrap="square" lIns="0" tIns="0" rIns="0" bIns="0" rtlCol="0">
            <a:spAutoFit/>
          </a:bodyPr>
          <a:lstStyle>
            <a:lvl1pPr>
              <a:defRPr lang="fr-FR" sz="488" smtClean="0"/>
            </a:lvl1pPr>
          </a:lstStyle>
          <a:p>
            <a:pPr algn="r">
              <a:spcBef>
                <a:spcPts val="450"/>
              </a:spcBef>
              <a:buSzPct val="100000"/>
            </a:pPr>
            <a:fld id="{4654C24A-AA93-4318-A7E9-AF587A936244}" type="slidenum">
              <a:rPr lang="fr-FR" smtClean="0"/>
              <a:pPr algn="r">
                <a:spcBef>
                  <a:spcPts val="450"/>
                </a:spcBef>
                <a:buSzPct val="100000"/>
              </a:pPr>
              <a:t>‹#›</a:t>
            </a:fld>
            <a:endParaRPr lang="fr-FR"/>
          </a:p>
        </p:txBody>
      </p:sp>
      <p:sp>
        <p:nvSpPr>
          <p:cNvPr id="9" name="Date Placeholder 8"/>
          <p:cNvSpPr>
            <a:spLocks noGrp="1"/>
          </p:cNvSpPr>
          <p:nvPr>
            <p:ph type="dt" sz="half" idx="2"/>
          </p:nvPr>
        </p:nvSpPr>
        <p:spPr>
          <a:xfrm>
            <a:off x="4751388" y="4857750"/>
            <a:ext cx="3672420" cy="75117"/>
          </a:xfrm>
          <a:prstGeom prst="rect">
            <a:avLst/>
          </a:prstGeom>
          <a:noFill/>
        </p:spPr>
        <p:txBody>
          <a:bodyPr wrap="square" lIns="0" tIns="0" rIns="0" bIns="0" rtlCol="0">
            <a:spAutoFit/>
          </a:bodyPr>
          <a:lstStyle>
            <a:lvl1pPr>
              <a:defRPr lang="fr-FR" sz="488" smtClean="0"/>
            </a:lvl1pPr>
          </a:lstStyle>
          <a:p>
            <a:pPr algn="r">
              <a:buSzPct val="100000"/>
              <a:buFont typeface="Arial"/>
              <a:buNone/>
            </a:pPr>
            <a:r>
              <a:rPr lang="fr-FR"/>
              <a:t>Présentation CIRI</a:t>
            </a:r>
          </a:p>
        </p:txBody>
      </p:sp>
    </p:spTree>
    <p:extLst>
      <p:ext uri="{BB962C8B-B14F-4D97-AF65-F5344CB8AC3E}">
        <p14:creationId xmlns:p14="http://schemas.microsoft.com/office/powerpoint/2010/main" val="305138491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488702"/>
            <a:ext cx="8371762" cy="567941"/>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376238" y="238125"/>
            <a:ext cx="8371762" cy="250576"/>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376238" y="1275160"/>
            <a:ext cx="8374062" cy="3509240"/>
          </a:xfrm>
          <a:prstGeom prst="rect">
            <a:avLst/>
          </a:prstGeom>
        </p:spPr>
        <p:txBody>
          <a:bodyPr vert="horz" lIns="0" tIns="0" rIns="0" bIns="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Footer Placeholder 2"/>
          <p:cNvSpPr>
            <a:spLocks noGrp="1"/>
          </p:cNvSpPr>
          <p:nvPr>
            <p:ph type="ftr" sz="quarter" idx="3"/>
          </p:nvPr>
        </p:nvSpPr>
        <p:spPr>
          <a:xfrm>
            <a:off x="376237" y="4857750"/>
            <a:ext cx="4016376" cy="75085"/>
          </a:xfrm>
          <a:prstGeom prst="rect">
            <a:avLst/>
          </a:prstGeom>
          <a:noFill/>
        </p:spPr>
        <p:txBody>
          <a:bodyPr wrap="square" lIns="0" tIns="0" rIns="0" bIns="0" rtlCol="0">
            <a:spAutoFit/>
          </a:bodyPr>
          <a:lstStyle>
            <a:lvl1pPr>
              <a:defRPr lang="fr-FR" sz="488" dirty="0"/>
            </a:lvl1pPr>
          </a:lstStyle>
          <a:p>
            <a:pPr>
              <a:spcBef>
                <a:spcPts val="450"/>
              </a:spcBef>
              <a:buSzPct val="100000"/>
            </a:pPr>
            <a:r>
              <a:rPr lang="fr-FR"/>
              <a:t>© 2019 Deloitte SAS. Document Confidentiel</a:t>
            </a:r>
          </a:p>
        </p:txBody>
      </p:sp>
      <p:sp>
        <p:nvSpPr>
          <p:cNvPr id="11" name="Slide Number Placeholder 7"/>
          <p:cNvSpPr>
            <a:spLocks noGrp="1"/>
          </p:cNvSpPr>
          <p:nvPr>
            <p:ph type="sldNum" sz="quarter" idx="4"/>
          </p:nvPr>
        </p:nvSpPr>
        <p:spPr>
          <a:xfrm>
            <a:off x="8536785" y="4857750"/>
            <a:ext cx="230981" cy="75085"/>
          </a:xfrm>
          <a:prstGeom prst="rect">
            <a:avLst/>
          </a:prstGeom>
          <a:noFill/>
        </p:spPr>
        <p:txBody>
          <a:bodyPr wrap="square" lIns="0" tIns="0" rIns="0" bIns="0" rtlCol="0">
            <a:spAutoFit/>
          </a:bodyPr>
          <a:lstStyle>
            <a:lvl1pPr>
              <a:defRPr lang="fr-FR" sz="488" smtClean="0"/>
            </a:lvl1pPr>
          </a:lstStyle>
          <a:p>
            <a:pPr algn="r">
              <a:spcBef>
                <a:spcPts val="450"/>
              </a:spcBef>
              <a:buSzPct val="100000"/>
            </a:pPr>
            <a:fld id="{4654C24A-AA93-4318-A7E9-AF587A936244}" type="slidenum">
              <a:rPr lang="fr-FR" smtClean="0"/>
              <a:pPr algn="r">
                <a:spcBef>
                  <a:spcPts val="450"/>
                </a:spcBef>
                <a:buSzPct val="100000"/>
              </a:pPr>
              <a:t>‹#›</a:t>
            </a:fld>
            <a:endParaRPr lang="fr-FR"/>
          </a:p>
        </p:txBody>
      </p:sp>
      <p:sp>
        <p:nvSpPr>
          <p:cNvPr id="12" name="Date Placeholder 8"/>
          <p:cNvSpPr>
            <a:spLocks noGrp="1"/>
          </p:cNvSpPr>
          <p:nvPr>
            <p:ph type="dt" sz="half" idx="2"/>
          </p:nvPr>
        </p:nvSpPr>
        <p:spPr>
          <a:xfrm>
            <a:off x="4751388" y="4857750"/>
            <a:ext cx="3672420" cy="75117"/>
          </a:xfrm>
          <a:prstGeom prst="rect">
            <a:avLst/>
          </a:prstGeom>
          <a:noFill/>
        </p:spPr>
        <p:txBody>
          <a:bodyPr wrap="square" lIns="0" tIns="0" rIns="0" bIns="0" rtlCol="0">
            <a:spAutoFit/>
          </a:bodyPr>
          <a:lstStyle>
            <a:lvl1pPr>
              <a:defRPr lang="fr-FR" sz="488" smtClean="0"/>
            </a:lvl1pPr>
          </a:lstStyle>
          <a:p>
            <a:pPr algn="r">
              <a:buSzPct val="100000"/>
              <a:buFont typeface="Arial"/>
              <a:buNone/>
            </a:pPr>
            <a:r>
              <a:rPr lang="fr-FR"/>
              <a:t>Présentation CIRI</a:t>
            </a:r>
          </a:p>
        </p:txBody>
      </p:sp>
    </p:spTree>
    <p:extLst>
      <p:ext uri="{BB962C8B-B14F-4D97-AF65-F5344CB8AC3E}">
        <p14:creationId xmlns:p14="http://schemas.microsoft.com/office/powerpoint/2010/main" val="330545876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248966"/>
            <a:ext cx="4016374" cy="1215717"/>
          </a:xfrm>
          <a:prstGeom prst="rect">
            <a:avLst/>
          </a:prstGeom>
        </p:spPr>
        <p:txBody>
          <a:bodyPr/>
          <a:lstStyle>
            <a:lvl1pPr>
              <a:tabLst>
                <a:tab pos="3771806" algn="r"/>
              </a:tabLst>
              <a:defRPr/>
            </a:lvl1pPr>
            <a:lvl2pPr>
              <a:tabLst>
                <a:tab pos="3771806" algn="r"/>
              </a:tabLst>
              <a:defRPr/>
            </a:lvl2pPr>
            <a:lvl3pPr>
              <a:tabLst>
                <a:tab pos="3771806" algn="r"/>
              </a:tabLst>
              <a:defRPr/>
            </a:lvl3pPr>
            <a:lvl4pPr>
              <a:tabLst>
                <a:tab pos="3771806" algn="r"/>
              </a:tabLst>
              <a:defRPr/>
            </a:lvl4pPr>
            <a:lvl5pPr>
              <a:tabLst>
                <a:tab pos="3771806" algn="r"/>
              </a:tabLst>
              <a:defRPr baseline="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4755917" y="1593760"/>
            <a:ext cx="4011846" cy="164148"/>
          </a:xfrm>
        </p:spPr>
        <p:txBody>
          <a:bodyPr/>
          <a:lstStyle/>
          <a:p>
            <a:r>
              <a:rPr lang="en-US" noProof="0"/>
              <a:t>Click icon to add chart</a:t>
            </a:r>
          </a:p>
        </p:txBody>
      </p:sp>
      <p:sp>
        <p:nvSpPr>
          <p:cNvPr id="6" name="Text Placeholder 5"/>
          <p:cNvSpPr>
            <a:spLocks noGrp="1"/>
          </p:cNvSpPr>
          <p:nvPr>
            <p:ph type="body" sz="quarter" idx="22"/>
          </p:nvPr>
        </p:nvSpPr>
        <p:spPr>
          <a:xfrm>
            <a:off x="4755917" y="1248968"/>
            <a:ext cx="4011846" cy="164148"/>
          </a:xfrm>
        </p:spPr>
        <p:txBody>
          <a:bodyPr/>
          <a:lstStyle/>
          <a:p>
            <a:pPr lvl="0"/>
            <a:r>
              <a:rPr lang="en-US" noProof="0"/>
              <a:t>Edit Master text styles</a:t>
            </a:r>
          </a:p>
        </p:txBody>
      </p:sp>
      <p:sp>
        <p:nvSpPr>
          <p:cNvPr id="11" name="Text Placeholder 8"/>
          <p:cNvSpPr>
            <a:spLocks noGrp="1"/>
          </p:cNvSpPr>
          <p:nvPr>
            <p:ph type="body" sz="quarter" idx="13" hasCustomPrompt="1"/>
          </p:nvPr>
        </p:nvSpPr>
        <p:spPr>
          <a:xfrm>
            <a:off x="376240" y="488702"/>
            <a:ext cx="8391525" cy="567941"/>
          </a:xfrm>
          <a:prstGeom prst="rect">
            <a:avLst/>
          </a:prstGeom>
        </p:spPr>
        <p:txBody>
          <a:bodyPr lIns="0" tIns="0" rIns="0" bIns="0">
            <a:noAutofit/>
          </a:bodyPr>
          <a:lstStyle>
            <a:lvl1pPr marL="0" indent="0">
              <a:buNone/>
              <a:defRPr sz="1500" b="0">
                <a:solidFill>
                  <a:srgbClr val="575757"/>
                </a:solidFill>
              </a:defRPr>
            </a:lvl1pPr>
          </a:lstStyle>
          <a:p>
            <a:pPr lvl="0"/>
            <a:r>
              <a:rPr lang="en-US" noProof="0"/>
              <a:t>Click to add subtitle</a:t>
            </a:r>
          </a:p>
        </p:txBody>
      </p:sp>
      <p:sp>
        <p:nvSpPr>
          <p:cNvPr id="13" name="Title Placeholder 1"/>
          <p:cNvSpPr>
            <a:spLocks noGrp="1"/>
          </p:cNvSpPr>
          <p:nvPr>
            <p:ph type="title" hasCustomPrompt="1"/>
          </p:nvPr>
        </p:nvSpPr>
        <p:spPr>
          <a:xfrm>
            <a:off x="376240" y="238125"/>
            <a:ext cx="8391525" cy="250576"/>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15" name="Text Placeholder 7"/>
          <p:cNvSpPr>
            <a:spLocks noGrp="1"/>
          </p:cNvSpPr>
          <p:nvPr>
            <p:ph type="body" sz="quarter" idx="23"/>
          </p:nvPr>
        </p:nvSpPr>
        <p:spPr>
          <a:xfrm>
            <a:off x="376240" y="4590761"/>
            <a:ext cx="8391525" cy="195553"/>
          </a:xfrm>
        </p:spPr>
        <p:txBody>
          <a:bodyPr>
            <a:normAutofit/>
          </a:bodyPr>
          <a:lstStyle>
            <a:lvl1pPr>
              <a:spcAft>
                <a:spcPts val="0"/>
              </a:spcAft>
              <a:defRPr sz="675"/>
            </a:lvl1pPr>
          </a:lstStyle>
          <a:p>
            <a:pPr lvl="0"/>
            <a:r>
              <a:rPr lang="en-US" noProof="0"/>
              <a:t>Edit Master text styles</a:t>
            </a:r>
          </a:p>
        </p:txBody>
      </p:sp>
      <p:sp>
        <p:nvSpPr>
          <p:cNvPr id="14" name="Footer Placeholder 2"/>
          <p:cNvSpPr>
            <a:spLocks noGrp="1"/>
          </p:cNvSpPr>
          <p:nvPr>
            <p:ph type="ftr" sz="quarter" idx="3"/>
          </p:nvPr>
        </p:nvSpPr>
        <p:spPr>
          <a:xfrm>
            <a:off x="376237" y="4857750"/>
            <a:ext cx="4016376" cy="75085"/>
          </a:xfrm>
          <a:prstGeom prst="rect">
            <a:avLst/>
          </a:prstGeom>
          <a:noFill/>
        </p:spPr>
        <p:txBody>
          <a:bodyPr wrap="square" lIns="0" tIns="0" rIns="0" bIns="0" rtlCol="0">
            <a:spAutoFit/>
          </a:bodyPr>
          <a:lstStyle>
            <a:lvl1pPr>
              <a:defRPr lang="fr-FR" sz="488" dirty="0"/>
            </a:lvl1pPr>
          </a:lstStyle>
          <a:p>
            <a:pPr>
              <a:spcBef>
                <a:spcPts val="450"/>
              </a:spcBef>
              <a:buSzPct val="100000"/>
            </a:pPr>
            <a:r>
              <a:rPr lang="fr-FR"/>
              <a:t>© 2019 Deloitte SAS. Document Confidentiel</a:t>
            </a:r>
          </a:p>
        </p:txBody>
      </p:sp>
      <p:sp>
        <p:nvSpPr>
          <p:cNvPr id="16" name="Slide Number Placeholder 7"/>
          <p:cNvSpPr>
            <a:spLocks noGrp="1"/>
          </p:cNvSpPr>
          <p:nvPr>
            <p:ph type="sldNum" sz="quarter" idx="4"/>
          </p:nvPr>
        </p:nvSpPr>
        <p:spPr>
          <a:xfrm>
            <a:off x="8536785" y="4857750"/>
            <a:ext cx="230981" cy="75085"/>
          </a:xfrm>
          <a:prstGeom prst="rect">
            <a:avLst/>
          </a:prstGeom>
          <a:noFill/>
        </p:spPr>
        <p:txBody>
          <a:bodyPr wrap="square" lIns="0" tIns="0" rIns="0" bIns="0" rtlCol="0">
            <a:spAutoFit/>
          </a:bodyPr>
          <a:lstStyle>
            <a:lvl1pPr>
              <a:defRPr lang="fr-FR" sz="488" smtClean="0"/>
            </a:lvl1pPr>
          </a:lstStyle>
          <a:p>
            <a:pPr algn="r">
              <a:spcBef>
                <a:spcPts val="450"/>
              </a:spcBef>
              <a:buSzPct val="100000"/>
            </a:pPr>
            <a:fld id="{4654C24A-AA93-4318-A7E9-AF587A936244}" type="slidenum">
              <a:rPr lang="fr-FR" smtClean="0"/>
              <a:pPr algn="r">
                <a:spcBef>
                  <a:spcPts val="450"/>
                </a:spcBef>
                <a:buSzPct val="100000"/>
              </a:pPr>
              <a:t>‹#›</a:t>
            </a:fld>
            <a:endParaRPr lang="fr-FR"/>
          </a:p>
        </p:txBody>
      </p:sp>
      <p:sp>
        <p:nvSpPr>
          <p:cNvPr id="17" name="Date Placeholder 8"/>
          <p:cNvSpPr>
            <a:spLocks noGrp="1"/>
          </p:cNvSpPr>
          <p:nvPr>
            <p:ph type="dt" sz="half" idx="2"/>
          </p:nvPr>
        </p:nvSpPr>
        <p:spPr>
          <a:xfrm>
            <a:off x="4751388" y="4857750"/>
            <a:ext cx="3672420" cy="75117"/>
          </a:xfrm>
          <a:prstGeom prst="rect">
            <a:avLst/>
          </a:prstGeom>
          <a:noFill/>
        </p:spPr>
        <p:txBody>
          <a:bodyPr wrap="square" lIns="0" tIns="0" rIns="0" bIns="0" rtlCol="0">
            <a:spAutoFit/>
          </a:bodyPr>
          <a:lstStyle>
            <a:lvl1pPr>
              <a:defRPr lang="fr-FR" sz="488" smtClean="0"/>
            </a:lvl1pPr>
          </a:lstStyle>
          <a:p>
            <a:pPr algn="r">
              <a:buSzPct val="100000"/>
              <a:buFont typeface="Arial"/>
              <a:buNone/>
            </a:pPr>
            <a:r>
              <a:rPr lang="fr-FR"/>
              <a:t>Présentation CIRI</a:t>
            </a:r>
          </a:p>
        </p:txBody>
      </p:sp>
    </p:spTree>
    <p:extLst>
      <p:ext uri="{BB962C8B-B14F-4D97-AF65-F5344CB8AC3E}">
        <p14:creationId xmlns:p14="http://schemas.microsoft.com/office/powerpoint/2010/main" val="187442553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337F270-3BDB-43ED-8E92-376F0ADAD32A}"/>
              </a:ext>
            </a:extLst>
          </p:cNvPr>
          <p:cNvGraphicFramePr>
            <a:graphicFrameLocks noChangeAspect="1"/>
          </p:cNvGraphicFramePr>
          <p:nvPr userDrawn="1">
            <p:custDataLst>
              <p:tags r:id="rId12"/>
            </p:custDataLst>
            <p:extLst>
              <p:ext uri="{D42A27DB-BD31-4B8C-83A1-F6EECF244321}">
                <p14:modId xmlns:p14="http://schemas.microsoft.com/office/powerpoint/2010/main" val="20655913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9" name="think-cell Slide" r:id="rId14" imgW="473" imgH="476" progId="TCLayout.ActiveDocument.1">
                  <p:embed/>
                </p:oleObj>
              </mc:Choice>
              <mc:Fallback>
                <p:oleObj name="think-cell Slide" r:id="rId14" imgW="473" imgH="476" progId="TCLayout.ActiveDocument.1">
                  <p:embed/>
                  <p:pic>
                    <p:nvPicPr>
                      <p:cNvPr id="4" name="Object 3" hidden="1">
                        <a:extLst>
                          <a:ext uri="{FF2B5EF4-FFF2-40B4-BE49-F238E27FC236}">
                            <a16:creationId xmlns:a16="http://schemas.microsoft.com/office/drawing/2014/main" id="{0337F270-3BDB-43ED-8E92-376F0ADAD32A}"/>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398242" y="360619"/>
            <a:ext cx="7886700" cy="282129"/>
          </a:xfrm>
          <a:prstGeom prst="rect">
            <a:avLst/>
          </a:prstGeom>
        </p:spPr>
        <p:txBody>
          <a:bodyPr vert="horz" lIns="0" tIns="0" rIns="0" bIns="0" rtlCol="0" anchor="t" anchorCtr="0">
            <a:spAutoFit/>
          </a:bodyPr>
          <a:lstStyle/>
          <a:p>
            <a:endParaRPr lang="en-US"/>
          </a:p>
        </p:txBody>
      </p:sp>
      <p:sp>
        <p:nvSpPr>
          <p:cNvPr id="3" name="Text Placeholder 2"/>
          <p:cNvSpPr>
            <a:spLocks noGrp="1"/>
          </p:cNvSpPr>
          <p:nvPr>
            <p:ph type="body" idx="1"/>
          </p:nvPr>
        </p:nvSpPr>
        <p:spPr>
          <a:xfrm>
            <a:off x="398242" y="1177169"/>
            <a:ext cx="8288558" cy="164148"/>
          </a:xfrm>
          <a:prstGeom prst="rect">
            <a:avLst/>
          </a:prstGeom>
        </p:spPr>
        <p:txBody>
          <a:bodyPr vert="horz" wrap="square" lIns="0" tIns="0" rIns="0" bIns="0" rtlCol="0">
            <a:spAutoFit/>
          </a:bodyPr>
          <a:lstStyle/>
          <a:p>
            <a:pPr lvl="0"/>
            <a:endParaRPr lang="en-US"/>
          </a:p>
        </p:txBody>
      </p:sp>
      <p:sp>
        <p:nvSpPr>
          <p:cNvPr id="13" name="Footer Placeholder 4">
            <a:extLst>
              <a:ext uri="{FF2B5EF4-FFF2-40B4-BE49-F238E27FC236}">
                <a16:creationId xmlns:a16="http://schemas.microsoft.com/office/drawing/2014/main" id="{034D723C-74C7-E148-91D3-0C81C00B3B25}"/>
              </a:ext>
            </a:extLst>
          </p:cNvPr>
          <p:cNvSpPr>
            <a:spLocks noGrp="1"/>
          </p:cNvSpPr>
          <p:nvPr>
            <p:ph type="ftr" sz="quarter" idx="3"/>
          </p:nvPr>
        </p:nvSpPr>
        <p:spPr>
          <a:xfrm>
            <a:off x="651353" y="4792343"/>
            <a:ext cx="7946901" cy="123111"/>
          </a:xfrm>
          <a:prstGeom prst="rect">
            <a:avLst/>
          </a:prstGeom>
        </p:spPr>
        <p:txBody>
          <a:bodyPr vert="horz" wrap="none" lIns="0" tIns="0" rIns="0" bIns="0" rtlCol="0" anchor="t" anchorCtr="0"/>
          <a:lstStyle>
            <a:lvl1pPr algn="r">
              <a:defRPr sz="900" b="0" i="0">
                <a:solidFill>
                  <a:schemeClr val="tx1"/>
                </a:solidFill>
                <a:latin typeface="Barlow Condensed" pitchFamily="2" charset="77"/>
              </a:defRPr>
            </a:lvl1pPr>
          </a:lstStyle>
          <a:p>
            <a:r>
              <a:rPr lang="fr-FR"/>
              <a:t>Titre de la présentation - </a:t>
            </a:r>
          </a:p>
        </p:txBody>
      </p:sp>
      <p:sp>
        <p:nvSpPr>
          <p:cNvPr id="14" name="Slide Number Placeholder 5">
            <a:extLst>
              <a:ext uri="{FF2B5EF4-FFF2-40B4-BE49-F238E27FC236}">
                <a16:creationId xmlns:a16="http://schemas.microsoft.com/office/drawing/2014/main" id="{29256214-7CD7-3F40-8968-A31D2E0EF81A}"/>
              </a:ext>
            </a:extLst>
          </p:cNvPr>
          <p:cNvSpPr>
            <a:spLocks noGrp="1"/>
          </p:cNvSpPr>
          <p:nvPr>
            <p:ph type="sldNum" sz="quarter" idx="4"/>
          </p:nvPr>
        </p:nvSpPr>
        <p:spPr>
          <a:xfrm>
            <a:off x="8606998" y="4795518"/>
            <a:ext cx="309966" cy="123111"/>
          </a:xfrm>
          <a:prstGeom prst="rect">
            <a:avLst/>
          </a:prstGeom>
        </p:spPr>
        <p:txBody>
          <a:bodyPr vert="horz" lIns="0" tIns="0" rIns="0" bIns="0" rtlCol="0" anchor="t" anchorCtr="0">
            <a:spAutoFit/>
          </a:bodyPr>
          <a:lstStyle>
            <a:lvl1pPr algn="l">
              <a:defRPr sz="800" b="0" i="0">
                <a:solidFill>
                  <a:schemeClr val="tx1"/>
                </a:solidFill>
                <a:latin typeface="Barlow Condensed Medium" pitchFamily="2" charset="77"/>
              </a:defRPr>
            </a:lvl1pPr>
          </a:lstStyle>
          <a:p>
            <a:fld id="{BDE2D64B-104A-0D49-AC01-3995F14CC673}" type="slidenum">
              <a:rPr lang="fr-FR" smtClean="0"/>
              <a:pPr/>
              <a:t>‹#›</a:t>
            </a:fld>
            <a:endParaRPr lang="fr-FR"/>
          </a:p>
        </p:txBody>
      </p:sp>
    </p:spTree>
    <p:extLst>
      <p:ext uri="{BB962C8B-B14F-4D97-AF65-F5344CB8AC3E}">
        <p14:creationId xmlns:p14="http://schemas.microsoft.com/office/powerpoint/2010/main" val="2439825164"/>
      </p:ext>
    </p:extLst>
  </p:cSld>
  <p:clrMap bg1="lt1" tx1="dk1" bg2="lt2" tx2="dk2" accent1="accent1" accent2="accent2" accent3="accent3" accent4="accent4" accent5="accent5" accent6="accent6" hlink="hlink" folHlink="folHlink"/>
  <p:sldLayoutIdLst>
    <p:sldLayoutId id="2147483665" r:id="rId1"/>
    <p:sldLayoutId id="2147483661" r:id="rId2"/>
    <p:sldLayoutId id="2147483662" r:id="rId3"/>
    <p:sldLayoutId id="2147483663" r:id="rId4"/>
    <p:sldLayoutId id="2147483664" r:id="rId5"/>
    <p:sldLayoutId id="2147483666" r:id="rId6"/>
    <p:sldLayoutId id="2147483667" r:id="rId7"/>
    <p:sldLayoutId id="2147483668" r:id="rId8"/>
    <p:sldLayoutId id="2147483669" r:id="rId9"/>
  </p:sldLayoutIdLst>
  <p:hf hdr="0" dt="0"/>
  <p:txStyles>
    <p:title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p:titleStyle>
    <p:body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microsoft.com/office/2018/10/relationships/comments" Target="../comments/modernComment_107_A430EF70.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emf"/><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5.emf"/><Relationship Id="rId1" Type="http://schemas.openxmlformats.org/officeDocument/2006/relationships/slideLayout" Target="../slideLayouts/slideLayout3.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chart" Target="../charts/chart7.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www2.deloitte.com/fr/fr/pages/talents-et-ressources-humaines/articles/egalite-professionnelle-entre-les-femmes-et-les-hommes.html"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image" Target="../media/image1.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AC3C33E8-B650-E048-9984-915BFBFA8B59}"/>
              </a:ext>
            </a:extLst>
          </p:cNvPr>
          <p:cNvPicPr>
            <a:picLocks noChangeAspect="1"/>
          </p:cNvPicPr>
          <p:nvPr/>
        </p:nvPicPr>
        <p:blipFill>
          <a:blip r:embed="rId2"/>
          <a:stretch>
            <a:fillRect/>
          </a:stretch>
        </p:blipFill>
        <p:spPr>
          <a:xfrm>
            <a:off x="0" y="6350"/>
            <a:ext cx="9144000" cy="5130800"/>
          </a:xfrm>
          <a:prstGeom prst="rect">
            <a:avLst/>
          </a:prstGeom>
        </p:spPr>
      </p:pic>
      <p:sp>
        <p:nvSpPr>
          <p:cNvPr id="13" name="Titre 1">
            <a:extLst>
              <a:ext uri="{FF2B5EF4-FFF2-40B4-BE49-F238E27FC236}">
                <a16:creationId xmlns:a16="http://schemas.microsoft.com/office/drawing/2014/main" id="{6945555B-0391-8A41-B353-CCF806DAD0FC}"/>
              </a:ext>
            </a:extLst>
          </p:cNvPr>
          <p:cNvSpPr txBox="1">
            <a:spLocks/>
          </p:cNvSpPr>
          <p:nvPr/>
        </p:nvSpPr>
        <p:spPr>
          <a:xfrm>
            <a:off x="524786" y="1069711"/>
            <a:ext cx="4285107" cy="1790100"/>
          </a:xfrm>
          <a:prstGeom prst="rect">
            <a:avLst/>
          </a:prstGeom>
        </p:spPr>
        <p:txBody>
          <a:bodyPr vert="horz" lIns="0" tIns="0" rIns="0" bIns="0" rtlCol="0" anchor="t" anchorCtr="0">
            <a:no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pPr>
              <a:lnSpc>
                <a:spcPts val="3984"/>
              </a:lnSpc>
            </a:pPr>
            <a:r>
              <a:rPr lang="fr-FR" sz="4070">
                <a:solidFill>
                  <a:schemeClr val="bg1"/>
                </a:solidFill>
              </a:rPr>
              <a:t>COMMENT PILOTER MON ENTREPRISE EN PERIODE D’INFLATION ?</a:t>
            </a:r>
          </a:p>
        </p:txBody>
      </p:sp>
      <p:sp>
        <p:nvSpPr>
          <p:cNvPr id="14" name="Titre 1">
            <a:extLst>
              <a:ext uri="{FF2B5EF4-FFF2-40B4-BE49-F238E27FC236}">
                <a16:creationId xmlns:a16="http://schemas.microsoft.com/office/drawing/2014/main" id="{8F25B190-0C22-6C4E-8903-3F71687AB686}"/>
              </a:ext>
            </a:extLst>
          </p:cNvPr>
          <p:cNvSpPr txBox="1">
            <a:spLocks/>
          </p:cNvSpPr>
          <p:nvPr/>
        </p:nvSpPr>
        <p:spPr>
          <a:xfrm>
            <a:off x="524786" y="4341128"/>
            <a:ext cx="4126727" cy="389899"/>
          </a:xfrm>
          <a:prstGeom prst="rect">
            <a:avLst/>
          </a:prstGeom>
        </p:spPr>
        <p:txBody>
          <a:bodyPr vert="horz" lIns="0" tIns="0" rIns="0" bIns="0"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fr-FR" sz="1200">
                <a:solidFill>
                  <a:schemeClr val="bg1"/>
                </a:solidFill>
                <a:latin typeface="Barlow Condensed" pitchFamily="2" charset="77"/>
              </a:rPr>
              <a:t>WEBINAIRE</a:t>
            </a:r>
          </a:p>
          <a:p>
            <a:pPr algn="l"/>
            <a:r>
              <a:rPr lang="fr-FR" sz="1200">
                <a:solidFill>
                  <a:schemeClr val="bg1"/>
                </a:solidFill>
                <a:latin typeface="Barlow Condensed" pitchFamily="2" charset="77"/>
              </a:rPr>
              <a:t>17 NOVEMBRE 2022</a:t>
            </a:r>
          </a:p>
        </p:txBody>
      </p:sp>
      <p:pic>
        <p:nvPicPr>
          <p:cNvPr id="5" name="Image 4">
            <a:extLst>
              <a:ext uri="{FF2B5EF4-FFF2-40B4-BE49-F238E27FC236}">
                <a16:creationId xmlns:a16="http://schemas.microsoft.com/office/drawing/2014/main" id="{6E9C3390-2E12-4826-A8CC-A3C9EB61CB68}"/>
              </a:ext>
            </a:extLst>
          </p:cNvPr>
          <p:cNvPicPr>
            <a:picLocks noChangeAspect="1"/>
          </p:cNvPicPr>
          <p:nvPr/>
        </p:nvPicPr>
        <p:blipFill>
          <a:blip r:embed="rId3"/>
          <a:stretch>
            <a:fillRect/>
          </a:stretch>
        </p:blipFill>
        <p:spPr>
          <a:xfrm>
            <a:off x="7422206" y="1210738"/>
            <a:ext cx="1316338" cy="245654"/>
          </a:xfrm>
          <a:prstGeom prst="rect">
            <a:avLst/>
          </a:prstGeom>
        </p:spPr>
      </p:pic>
    </p:spTree>
    <p:extLst>
      <p:ext uri="{BB962C8B-B14F-4D97-AF65-F5344CB8AC3E}">
        <p14:creationId xmlns:p14="http://schemas.microsoft.com/office/powerpoint/2010/main" val="279502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fr-FR" sz="1200">
                <a:solidFill>
                  <a:schemeClr val="tx1"/>
                </a:solidFill>
              </a:rPr>
              <a:t>Principes : les formats ont des avantages différents</a:t>
            </a:r>
          </a:p>
        </p:txBody>
      </p:sp>
      <p:sp>
        <p:nvSpPr>
          <p:cNvPr id="6" name="Title 5"/>
          <p:cNvSpPr>
            <a:spLocks noGrp="1"/>
          </p:cNvSpPr>
          <p:nvPr>
            <p:ph type="title"/>
          </p:nvPr>
        </p:nvSpPr>
        <p:spPr/>
        <p:txBody>
          <a:bodyPr/>
          <a:lstStyle/>
          <a:p>
            <a:r>
              <a:rPr lang="fr-FR" sz="2400"/>
              <a:t>Les prévisions de trésorerie dans une société : fantasme ou réalité ? </a:t>
            </a:r>
          </a:p>
        </p:txBody>
      </p:sp>
      <p:sp>
        <p:nvSpPr>
          <p:cNvPr id="9" name="Slide Number Placeholder 8"/>
          <p:cNvSpPr>
            <a:spLocks noGrp="1"/>
          </p:cNvSpPr>
          <p:nvPr>
            <p:ph type="sldNum" sz="quarter" idx="4"/>
          </p:nvPr>
        </p:nvSpPr>
        <p:spPr/>
        <p:txBody>
          <a:bodyPr/>
          <a:lstStyle/>
          <a:p>
            <a:pPr algn="r">
              <a:spcBef>
                <a:spcPts val="450"/>
              </a:spcBef>
              <a:buSzPct val="100000"/>
            </a:pPr>
            <a:fld id="{4654C24A-AA93-4318-A7E9-AF587A936244}" type="slidenum">
              <a:rPr lang="fr-FR" smtClean="0"/>
              <a:pPr algn="r">
                <a:spcBef>
                  <a:spcPts val="450"/>
                </a:spcBef>
                <a:buSzPct val="100000"/>
              </a:pPr>
              <a:t>10</a:t>
            </a:fld>
            <a:endParaRPr lang="fr-FR"/>
          </a:p>
        </p:txBody>
      </p:sp>
      <p:sp>
        <p:nvSpPr>
          <p:cNvPr id="13" name="Rectangle 12"/>
          <p:cNvSpPr/>
          <p:nvPr/>
        </p:nvSpPr>
        <p:spPr>
          <a:xfrm>
            <a:off x="647364" y="1501141"/>
            <a:ext cx="1995988" cy="3285173"/>
          </a:xfrm>
          <a:prstGeom prst="rect">
            <a:avLst/>
          </a:prstGeom>
          <a:noFill/>
          <a:ln w="19050" cap="flat" cmpd="sng" algn="ctr">
            <a:solidFill>
              <a:schemeClr val="accent2"/>
            </a:solidFill>
            <a:prstDash val="solid"/>
          </a:ln>
          <a:effectLst/>
        </p:spPr>
        <p:txBody>
          <a:bodyPr lIns="54000" tIns="54000" rIns="54000" bIns="54000" rtlCol="0" anchor="t"/>
          <a:lstStyle/>
          <a:p>
            <a:pPr marL="128655" indent="-128655" defTabSz="821585" fontAlgn="base">
              <a:spcAft>
                <a:spcPts val="450"/>
              </a:spcAft>
              <a:buClr>
                <a:srgbClr val="A5A4A7"/>
              </a:buClr>
              <a:buSzPct val="70000"/>
              <a:defRPr/>
            </a:pPr>
            <a:r>
              <a:rPr lang="fr-FR" sz="825" b="1" kern="0">
                <a:latin typeface="Open Sans" panose="020B0606030504020204" pitchFamily="34" charset="0"/>
              </a:rPr>
              <a:t>Avantages</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Grâce à une analyse du réalisé régulière, la courbe d’apprentissage est accélérée</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Format direct (encaissement / décaissement) familier pour le trésorier</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Connaissance accrue de l’évolution de la trésorerie intra-mois et du BFR lié</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Dérapage de trésorerie rapidement décelable</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En cas de difficultés, possibilité de gérer la trésorerie par principe « d’enveloppes » en fonction du niveau de trésorerie hebdomadaire</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Permet d’optimiser la gestion du BFR intra mois.</a:t>
            </a:r>
          </a:p>
        </p:txBody>
      </p:sp>
      <p:sp>
        <p:nvSpPr>
          <p:cNvPr id="14" name="Rectangle 13"/>
          <p:cNvSpPr/>
          <p:nvPr/>
        </p:nvSpPr>
        <p:spPr>
          <a:xfrm>
            <a:off x="2807936" y="1501140"/>
            <a:ext cx="1831931" cy="3285174"/>
          </a:xfrm>
          <a:prstGeom prst="rect">
            <a:avLst/>
          </a:prstGeom>
          <a:noFill/>
          <a:ln w="19050" cap="flat" cmpd="sng" algn="ctr">
            <a:solidFill>
              <a:schemeClr val="accent2"/>
            </a:solidFill>
            <a:prstDash val="solid"/>
          </a:ln>
          <a:effectLst/>
        </p:spPr>
        <p:txBody>
          <a:bodyPr lIns="54000" tIns="54000" rIns="54000" bIns="54000" rtlCol="0" anchor="t"/>
          <a:lstStyle/>
          <a:p>
            <a:pPr marL="128655" indent="-128655" defTabSz="821585" fontAlgn="base">
              <a:spcAft>
                <a:spcPts val="450"/>
              </a:spcAft>
              <a:buClr>
                <a:srgbClr val="A5A4A7"/>
              </a:buClr>
              <a:buSzPct val="70000"/>
              <a:defRPr/>
            </a:pPr>
            <a:r>
              <a:rPr lang="fr-FR" sz="825" b="1" kern="0">
                <a:latin typeface="Open Sans" panose="020B0606030504020204" pitchFamily="34" charset="0"/>
              </a:rPr>
              <a:t>Inconvénients</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Format « direct » non familier pour certains tiers financiers</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Aucune visibilité sur les ratios financiers</a:t>
            </a:r>
          </a:p>
          <a:p>
            <a:pPr marL="214313" indent="-214313" defTabSz="821585" fontAlgn="base">
              <a:spcAft>
                <a:spcPts val="450"/>
              </a:spcAft>
              <a:buClr>
                <a:schemeClr val="accent2"/>
              </a:buClr>
              <a:buSzPct val="100000"/>
              <a:buFont typeface="Wingdings 3" panose="05040102010807070707" pitchFamily="18" charset="2"/>
              <a:buChar char="Ú"/>
              <a:defRPr/>
            </a:pPr>
            <a:r>
              <a:rPr lang="fr-FR" sz="825" kern="0">
                <a:latin typeface="Open Sans" panose="020B0606030504020204" pitchFamily="34" charset="0"/>
              </a:rPr>
              <a:t>Nombreuses versions de prévisions de trésorerie impliquant un process lourd si non automatisé ou si les tiers ne sont pas formés</a:t>
            </a:r>
          </a:p>
          <a:p>
            <a:pPr marL="214313" indent="-214313" defTabSz="821585" fontAlgn="base">
              <a:spcBef>
                <a:spcPct val="0"/>
              </a:spcBef>
              <a:spcAft>
                <a:spcPts val="450"/>
              </a:spcAft>
              <a:buClr>
                <a:schemeClr val="accent2"/>
              </a:buClr>
              <a:buSzPct val="100000"/>
              <a:buFont typeface="Wingdings 3" panose="05040102010807070707" pitchFamily="18" charset="2"/>
              <a:buChar char="Ú"/>
              <a:defRPr/>
            </a:pPr>
            <a:endParaRPr lang="fr-FR" sz="825" kern="0">
              <a:latin typeface="Open Sans" panose="020B0606030504020204" pitchFamily="34" charset="0"/>
            </a:endParaRPr>
          </a:p>
        </p:txBody>
      </p:sp>
      <p:sp>
        <p:nvSpPr>
          <p:cNvPr id="15" name="Down Arrow Callout 21"/>
          <p:cNvSpPr/>
          <p:nvPr/>
        </p:nvSpPr>
        <p:spPr bwMode="auto">
          <a:xfrm>
            <a:off x="647364" y="840582"/>
            <a:ext cx="3992503" cy="641930"/>
          </a:xfrm>
          <a:prstGeom prst="downArrowCallout">
            <a:avLst>
              <a:gd name="adj1" fmla="val 30185"/>
              <a:gd name="adj2" fmla="val 25000"/>
              <a:gd name="adj3" fmla="val 25000"/>
              <a:gd name="adj4" fmla="val 64977"/>
            </a:avLst>
          </a:prstGeom>
          <a:solidFill>
            <a:srgbClr val="009A44"/>
          </a:solidFill>
          <a:ln w="25400" cap="flat" cmpd="sng" algn="ctr">
            <a:noFill/>
            <a:prstDash val="solid"/>
          </a:ln>
          <a:effectLst/>
        </p:spPr>
        <p:txBody>
          <a:bodyPr lIns="66129" tIns="33067" rIns="66129" bIns="33067" anchor="ctr"/>
          <a:lstStyle/>
          <a:p>
            <a:pPr algn="ctr" defTabSz="662597" fontAlgn="base">
              <a:spcBef>
                <a:spcPct val="0"/>
              </a:spcBef>
              <a:spcAft>
                <a:spcPct val="0"/>
              </a:spcAft>
              <a:defRPr/>
            </a:pPr>
            <a:r>
              <a:rPr lang="fr-FR" sz="992" b="1" kern="0">
                <a:solidFill>
                  <a:schemeClr val="bg1"/>
                </a:solidFill>
                <a:latin typeface="Open Sans" panose="020B0606030504020204" pitchFamily="34" charset="0"/>
              </a:rPr>
              <a:t>Format direct – Encaissement / Décaissement</a:t>
            </a:r>
          </a:p>
          <a:p>
            <a:pPr algn="ctr" defTabSz="662597" fontAlgn="base">
              <a:spcBef>
                <a:spcPct val="0"/>
              </a:spcBef>
              <a:spcAft>
                <a:spcPct val="0"/>
              </a:spcAft>
              <a:defRPr/>
            </a:pPr>
            <a:r>
              <a:rPr lang="fr-FR" sz="992" b="1" kern="0">
                <a:solidFill>
                  <a:schemeClr val="bg1"/>
                </a:solidFill>
                <a:latin typeface="Open Sans" panose="020B0606030504020204" pitchFamily="34" charset="0"/>
              </a:rPr>
              <a:t>Outil de pilotage</a:t>
            </a:r>
          </a:p>
        </p:txBody>
      </p:sp>
      <p:sp>
        <p:nvSpPr>
          <p:cNvPr id="16" name="Rectangle 15"/>
          <p:cNvSpPr/>
          <p:nvPr/>
        </p:nvSpPr>
        <p:spPr>
          <a:xfrm>
            <a:off x="4724599" y="1501140"/>
            <a:ext cx="1839447" cy="3285174"/>
          </a:xfrm>
          <a:prstGeom prst="rect">
            <a:avLst/>
          </a:prstGeom>
          <a:noFill/>
          <a:ln w="19050" cap="flat" cmpd="sng" algn="ctr">
            <a:solidFill>
              <a:srgbClr val="7F7E82">
                <a:lumMod val="85000"/>
              </a:srgbClr>
            </a:solidFill>
            <a:prstDash val="solid"/>
          </a:ln>
          <a:effectLst/>
        </p:spPr>
        <p:txBody>
          <a:bodyPr lIns="54000" tIns="54000" rIns="54000" bIns="54000" rtlCol="0" anchor="t"/>
          <a:lstStyle/>
          <a:p>
            <a:pPr marL="128655" indent="-128655" defTabSz="821585" fontAlgn="base">
              <a:spcAft>
                <a:spcPts val="450"/>
              </a:spcAft>
              <a:buClr>
                <a:srgbClr val="A5A4A7"/>
              </a:buClr>
              <a:buSzPct val="70000"/>
              <a:defRPr/>
            </a:pPr>
            <a:r>
              <a:rPr lang="fr-FR" sz="825" b="1" kern="0">
                <a:latin typeface="Open Sans" panose="020B0606030504020204" pitchFamily="34" charset="0"/>
              </a:rPr>
              <a:t>Avantages</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Suivi des ratios financiers et covenants</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Vue globale de la saisonnalité des activités (enjeux BFR), des Investissements et de leur financement</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Bonne compréhension de la génération de flux de trésorerie en fonction de l’activité</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Modèle connu et reconnu</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Exercice de rapprochement avec le réalisé facilité car correspond aux éléments comptables</a:t>
            </a:r>
          </a:p>
        </p:txBody>
      </p:sp>
      <p:sp>
        <p:nvSpPr>
          <p:cNvPr id="17" name="Rectangle 16"/>
          <p:cNvSpPr/>
          <p:nvPr/>
        </p:nvSpPr>
        <p:spPr>
          <a:xfrm>
            <a:off x="6812828" y="1501140"/>
            <a:ext cx="1839447" cy="3285173"/>
          </a:xfrm>
          <a:prstGeom prst="rect">
            <a:avLst/>
          </a:prstGeom>
          <a:noFill/>
          <a:ln w="19050" cap="flat" cmpd="sng" algn="ctr">
            <a:solidFill>
              <a:srgbClr val="7F7E82">
                <a:lumMod val="85000"/>
              </a:srgbClr>
            </a:solidFill>
            <a:prstDash val="solid"/>
          </a:ln>
          <a:effectLst/>
        </p:spPr>
        <p:txBody>
          <a:bodyPr lIns="54000" tIns="54000" rIns="54000" bIns="54000" rtlCol="0" anchor="t"/>
          <a:lstStyle/>
          <a:p>
            <a:pPr marL="128655" indent="-128655" defTabSz="821585" fontAlgn="base">
              <a:spcAft>
                <a:spcPts val="450"/>
              </a:spcAft>
              <a:buClr>
                <a:srgbClr val="A5A4A7"/>
              </a:buClr>
              <a:buSzPct val="70000"/>
              <a:defRPr/>
            </a:pPr>
            <a:r>
              <a:rPr lang="fr-FR" sz="825" b="1" kern="0">
                <a:latin typeface="Open Sans" panose="020B0606030504020204" pitchFamily="34" charset="0"/>
              </a:rPr>
              <a:t>Inconvénients</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Formation à la lecture d’un TFT</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Compétences financières des relais comptables locaux</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Inadapté en cas de difficultés de trésorerie c’est à dire sur la gestion quotidienne</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Très difficilement appréhendable si décorrélé d’une prévision au format « direct »</a:t>
            </a:r>
          </a:p>
          <a:p>
            <a:pPr marL="214313" indent="-214313" defTabSz="821585" fontAlgn="base">
              <a:spcAft>
                <a:spcPts val="450"/>
              </a:spcAft>
              <a:buClr>
                <a:schemeClr val="bg2">
                  <a:lumMod val="75000"/>
                </a:schemeClr>
              </a:buClr>
              <a:buSzPct val="100000"/>
              <a:buFont typeface="Wingdings 3" panose="05040102010807070707" pitchFamily="18" charset="2"/>
              <a:buChar char="Ú"/>
              <a:defRPr/>
            </a:pPr>
            <a:r>
              <a:rPr lang="fr-FR" sz="825" kern="0">
                <a:latin typeface="Open Sans" panose="020B0606030504020204" pitchFamily="34" charset="0"/>
              </a:rPr>
              <a:t>Ne donne qu’un solde prévisionnel fin de mois et ne permet pas d’avoir de visibilité sur les pics intra mois</a:t>
            </a:r>
          </a:p>
        </p:txBody>
      </p:sp>
      <p:sp>
        <p:nvSpPr>
          <p:cNvPr id="18" name="Down Arrow Callout 21"/>
          <p:cNvSpPr/>
          <p:nvPr/>
        </p:nvSpPr>
        <p:spPr bwMode="auto">
          <a:xfrm>
            <a:off x="4706541" y="840582"/>
            <a:ext cx="3945734" cy="641930"/>
          </a:xfrm>
          <a:prstGeom prst="downArrowCallout">
            <a:avLst/>
          </a:prstGeom>
          <a:solidFill>
            <a:schemeClr val="tx2"/>
          </a:solidFill>
          <a:ln w="25400" cap="flat" cmpd="sng" algn="ctr">
            <a:noFill/>
            <a:prstDash val="solid"/>
          </a:ln>
          <a:effectLst/>
        </p:spPr>
        <p:txBody>
          <a:bodyPr lIns="66129" tIns="33067" rIns="66129" bIns="33067" anchor="ctr"/>
          <a:lstStyle/>
          <a:p>
            <a:pPr algn="ctr" defTabSz="662597" fontAlgn="base">
              <a:spcBef>
                <a:spcPct val="0"/>
              </a:spcBef>
              <a:spcAft>
                <a:spcPct val="0"/>
              </a:spcAft>
              <a:defRPr/>
            </a:pPr>
            <a:r>
              <a:rPr lang="fr-FR" sz="992" b="1" kern="0">
                <a:solidFill>
                  <a:schemeClr val="bg1"/>
                </a:solidFill>
                <a:latin typeface="Open Sans" panose="020B0606030504020204" pitchFamily="34" charset="0"/>
                <a:cs typeface="Arial" pitchFamily="34" charset="0"/>
              </a:rPr>
              <a:t>Format indirect – Tableau de flux de trésorerie</a:t>
            </a:r>
          </a:p>
          <a:p>
            <a:pPr algn="ctr" defTabSz="662597" fontAlgn="base">
              <a:spcBef>
                <a:spcPct val="0"/>
              </a:spcBef>
              <a:spcAft>
                <a:spcPct val="0"/>
              </a:spcAft>
              <a:defRPr/>
            </a:pPr>
            <a:r>
              <a:rPr lang="fr-FR" sz="992" b="1" kern="0">
                <a:solidFill>
                  <a:schemeClr val="bg1"/>
                </a:solidFill>
                <a:latin typeface="Open Sans" panose="020B0606030504020204" pitchFamily="34" charset="0"/>
                <a:cs typeface="Arial" pitchFamily="34" charset="0"/>
              </a:rPr>
              <a:t>Outil de communication</a:t>
            </a:r>
          </a:p>
        </p:txBody>
      </p:sp>
    </p:spTree>
    <p:extLst>
      <p:ext uri="{BB962C8B-B14F-4D97-AF65-F5344CB8AC3E}">
        <p14:creationId xmlns:p14="http://schemas.microsoft.com/office/powerpoint/2010/main" val="252231325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96004" y="569725"/>
            <a:ext cx="8371762" cy="326236"/>
          </a:xfrm>
        </p:spPr>
        <p:txBody>
          <a:bodyPr/>
          <a:lstStyle/>
          <a:p>
            <a:r>
              <a:rPr lang="fr-FR" sz="1200" b="1">
                <a:solidFill>
                  <a:schemeClr val="tx1"/>
                </a:solidFill>
              </a:rPr>
              <a:t>Clé de succès : la prévision de trésorerie, son pilotage, son optimisation sont l’affaire de tous</a:t>
            </a:r>
          </a:p>
        </p:txBody>
      </p:sp>
      <p:sp>
        <p:nvSpPr>
          <p:cNvPr id="3" name="Title 2"/>
          <p:cNvSpPr>
            <a:spLocks noGrp="1"/>
          </p:cNvSpPr>
          <p:nvPr>
            <p:ph type="title"/>
          </p:nvPr>
        </p:nvSpPr>
        <p:spPr>
          <a:xfrm>
            <a:off x="396000" y="241120"/>
            <a:ext cx="8371762" cy="250576"/>
          </a:xfrm>
        </p:spPr>
        <p:txBody>
          <a:bodyPr/>
          <a:lstStyle/>
          <a:p>
            <a:r>
              <a:rPr lang="fr-FR" sz="2400"/>
              <a:t>Les prévisions de trésorerie dans une société : fantasme ou réalité ? </a:t>
            </a:r>
          </a:p>
        </p:txBody>
      </p:sp>
      <p:sp>
        <p:nvSpPr>
          <p:cNvPr id="4" name="Content Placeholder 3"/>
          <p:cNvSpPr>
            <a:spLocks noGrp="1"/>
          </p:cNvSpPr>
          <p:nvPr>
            <p:ph idx="1"/>
          </p:nvPr>
        </p:nvSpPr>
        <p:spPr>
          <a:xfrm>
            <a:off x="8994256" y="-3017544"/>
            <a:ext cx="8374062" cy="3509240"/>
          </a:xfrm>
        </p:spPr>
        <p:txBody>
          <a:bodyPr/>
          <a:lstStyle/>
          <a:p>
            <a:endParaRPr lang="fr-FR"/>
          </a:p>
        </p:txBody>
      </p:sp>
      <p:sp>
        <p:nvSpPr>
          <p:cNvPr id="6" name="Slide Number Placeholder 5"/>
          <p:cNvSpPr>
            <a:spLocks noGrp="1"/>
          </p:cNvSpPr>
          <p:nvPr>
            <p:ph type="sldNum" sz="quarter" idx="4"/>
          </p:nvPr>
        </p:nvSpPr>
        <p:spPr/>
        <p:txBody>
          <a:bodyPr/>
          <a:lstStyle/>
          <a:p>
            <a:pPr algn="r">
              <a:spcBef>
                <a:spcPts val="450"/>
              </a:spcBef>
              <a:buSzPct val="100000"/>
            </a:pPr>
            <a:fld id="{4654C24A-AA93-4318-A7E9-AF587A936244}" type="slidenum">
              <a:rPr lang="fr-FR" smtClean="0"/>
              <a:pPr algn="r">
                <a:spcBef>
                  <a:spcPts val="450"/>
                </a:spcBef>
                <a:buSzPct val="100000"/>
              </a:pPr>
              <a:t>11</a:t>
            </a:fld>
            <a:endParaRPr lang="fr-FR"/>
          </a:p>
        </p:txBody>
      </p:sp>
      <p:sp>
        <p:nvSpPr>
          <p:cNvPr id="10" name="ZoneTexte 6">
            <a:extLst>
              <a:ext uri="{FF2B5EF4-FFF2-40B4-BE49-F238E27FC236}">
                <a16:creationId xmlns:a16="http://schemas.microsoft.com/office/drawing/2014/main" id="{6B093A38-5585-4AF9-94DA-8FA2B3957A19}"/>
              </a:ext>
            </a:extLst>
          </p:cNvPr>
          <p:cNvSpPr txBox="1"/>
          <p:nvPr/>
        </p:nvSpPr>
        <p:spPr>
          <a:xfrm>
            <a:off x="516683" y="963643"/>
            <a:ext cx="8251083" cy="3956211"/>
          </a:xfrm>
          <a:prstGeom prst="rect">
            <a:avLst/>
          </a:prstGeom>
          <a:noFill/>
        </p:spPr>
        <p:txBody>
          <a:bodyPr wrap="square" lIns="0" tIns="0" rIns="0" bIns="0" rtlCol="0">
            <a:spAutoFit/>
          </a:bodyPr>
          <a:lstStyle/>
          <a:p>
            <a:r>
              <a:rPr lang="fr-FR" sz="1100">
                <a:latin typeface="Barlow Condensed SemiBold" pitchFamily="2" charset="77"/>
              </a:rPr>
              <a:t>La prévision de trésorerie ne peut, au-delà de quelques jours, que refléter la qualité des données d’entrée :</a:t>
            </a:r>
          </a:p>
          <a:p>
            <a:pPr lvl="2"/>
            <a:r>
              <a:rPr lang="fr-FR" sz="1200"/>
              <a:t>Elle doit s’appuyer sur une </a:t>
            </a:r>
            <a:r>
              <a:rPr lang="fr-FR" sz="1200" b="1"/>
              <a:t>prévision d’exploitation avec un détail adapté </a:t>
            </a:r>
            <a:r>
              <a:rPr lang="fr-FR" sz="1200"/>
              <a:t>(variation des stocks rationalisée, frais de personnel décomposés entre provisions et coûts, provisions RFA identifiées…).</a:t>
            </a:r>
          </a:p>
          <a:p>
            <a:pPr lvl="2"/>
            <a:r>
              <a:rPr lang="fr-FR" sz="1200" b="1"/>
              <a:t>Les prévisions d’exploitation doivent être réactualisées </a:t>
            </a:r>
            <a:r>
              <a:rPr lang="fr-FR" sz="1200"/>
              <a:t>pour permettre à la prévision de trésorerie de servir d’outil de prise de décision =&gt; Connection avec le processus S&amp;OP…</a:t>
            </a:r>
          </a:p>
          <a:p>
            <a:pPr lvl="2"/>
            <a:r>
              <a:rPr lang="fr-FR" sz="1200"/>
              <a:t>Elle doit s’appuyer sur </a:t>
            </a:r>
            <a:r>
              <a:rPr lang="fr-FR" sz="1200" b="1"/>
              <a:t>un bilan suffisamment fiable</a:t>
            </a:r>
            <a:r>
              <a:rPr lang="fr-FR" sz="1200"/>
              <a:t>, au moins sur les dettes et créances envers les tiers.</a:t>
            </a:r>
          </a:p>
          <a:p>
            <a:pPr lvl="2"/>
            <a:r>
              <a:rPr lang="fr-FR" sz="1200"/>
              <a:t>Elle doit être actualisée sur la base de l’évolution constatée des délais de paiement. Cette évolution ressortira d’une analyse permanente du BFR via le crédit-management, les achats. En cas de forte variabilité de ces délais, les prévisions d’exploitation devront être segmentées en ventes et achats selon les classes de comportement ou, le cas échéant selon le caractère finançable.</a:t>
            </a:r>
          </a:p>
          <a:p>
            <a:r>
              <a:rPr lang="fr-FR"/>
              <a:t>Les </a:t>
            </a:r>
            <a:r>
              <a:rPr lang="fr-FR" b="1"/>
              <a:t>flux réels </a:t>
            </a:r>
            <a:r>
              <a:rPr lang="fr-FR"/>
              <a:t>doivent être mesurés avec une granularité comparable pour permettre l’analyse des écarts, tant en format direct qu’indirect…</a:t>
            </a:r>
          </a:p>
          <a:p>
            <a:r>
              <a:rPr lang="fr-FR" b="1"/>
              <a:t>L’analyse des écarts </a:t>
            </a:r>
            <a:r>
              <a:rPr lang="fr-FR"/>
              <a:t>doit être partagée et réalisée avec les sachants (EBITDA, BFR, Investissements, Financement).</a:t>
            </a:r>
          </a:p>
          <a:p>
            <a:r>
              <a:rPr lang="fr-FR"/>
              <a:t>Le résultat de la prévision doit </a:t>
            </a:r>
            <a:r>
              <a:rPr lang="fr-FR" b="1"/>
              <a:t>générer l’action et le partage des contraintes et des opportunités avec les opérationnels.</a:t>
            </a:r>
          </a:p>
          <a:p>
            <a:r>
              <a:rPr lang="fr-FR" b="1">
                <a:solidFill>
                  <a:schemeClr val="accent1"/>
                </a:solidFill>
              </a:rPr>
              <a:t>La prévision de trésorerie n’est pas l’affaire du seul trésorier.</a:t>
            </a:r>
          </a:p>
          <a:p>
            <a:pPr algn="just">
              <a:lnSpc>
                <a:spcPts val="1200"/>
              </a:lnSpc>
              <a:spcAft>
                <a:spcPts val="600"/>
              </a:spcAft>
              <a:buClr>
                <a:srgbClr val="F8002C"/>
              </a:buClr>
            </a:pPr>
            <a:endParaRPr lang="fr-FR" sz="950" b="0" i="0">
              <a:latin typeface="Barlow Condensed" pitchFamily="2" charset="77"/>
            </a:endParaRPr>
          </a:p>
        </p:txBody>
      </p:sp>
    </p:spTree>
    <p:extLst>
      <p:ext uri="{BB962C8B-B14F-4D97-AF65-F5344CB8AC3E}">
        <p14:creationId xmlns:p14="http://schemas.microsoft.com/office/powerpoint/2010/main" val="415686030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BFR et cycle d’exploitation</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16068"/>
            <a:ext cx="8221871" cy="538609"/>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200"/>
              <a:t>Le Besoin en Fonds de Roulement est très étroitement lié au cycle d’exploitation de la société et est influencé par des facteurs internes (politiques commerciales, planification des opérations, temps de production) et des facteurs externes (délai de règlement clients / fournisseurs, stabilité des approvisionnements, etc.)</a:t>
            </a:r>
            <a:endParaRPr lang="en-US" sz="1200"/>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12</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98242" y="1883476"/>
            <a:ext cx="4173758" cy="153888"/>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1" i="0">
                <a:solidFill>
                  <a:srgbClr val="2F2483"/>
                </a:solidFill>
                <a:latin typeface="Barlow Condensed" pitchFamily="2" charset="77"/>
              </a:rPr>
              <a:t>Composition du Besoin en Fonds de Roulement</a:t>
            </a:r>
            <a:endParaRPr lang="fr-FR" sz="120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9" name="ZoneTexte 6">
            <a:extLst>
              <a:ext uri="{FF2B5EF4-FFF2-40B4-BE49-F238E27FC236}">
                <a16:creationId xmlns:a16="http://schemas.microsoft.com/office/drawing/2014/main" id="{B25C5022-969B-42A2-8AA1-B67DF2D56CAD}"/>
              </a:ext>
            </a:extLst>
          </p:cNvPr>
          <p:cNvSpPr txBox="1"/>
          <p:nvPr/>
        </p:nvSpPr>
        <p:spPr>
          <a:xfrm>
            <a:off x="4642871" y="1883476"/>
            <a:ext cx="4173758" cy="153888"/>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1" i="0">
                <a:solidFill>
                  <a:srgbClr val="2F2483"/>
                </a:solidFill>
                <a:latin typeface="Barlow Condensed" pitchFamily="2" charset="77"/>
              </a:rPr>
              <a:t>Cycle d’exploitation (ou Cash Conversion Cycle)</a:t>
            </a:r>
            <a:endParaRPr lang="fr-FR" sz="1200">
              <a:latin typeface="Barlow Condensed" pitchFamily="2" charset="77"/>
            </a:endParaRPr>
          </a:p>
        </p:txBody>
      </p:sp>
      <p:sp>
        <p:nvSpPr>
          <p:cNvPr id="10" name="Text Placeholder 2">
            <a:extLst>
              <a:ext uri="{FF2B5EF4-FFF2-40B4-BE49-F238E27FC236}">
                <a16:creationId xmlns:a16="http://schemas.microsoft.com/office/drawing/2014/main" id="{5A6C0853-8A0E-43BA-8A04-5060C35F174F}"/>
              </a:ext>
            </a:extLst>
          </p:cNvPr>
          <p:cNvSpPr txBox="1">
            <a:spLocks/>
          </p:cNvSpPr>
          <p:nvPr/>
        </p:nvSpPr>
        <p:spPr>
          <a:xfrm>
            <a:off x="4572001" y="2278846"/>
            <a:ext cx="4173758" cy="1256754"/>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fr-FR" sz="1400" b="1">
                <a:solidFill>
                  <a:srgbClr val="222222"/>
                </a:solidFill>
                <a:effectLst/>
                <a:latin typeface="Barlow Condensed" panose="00000506000000000000" pitchFamily="2" charset="0"/>
              </a:rPr>
              <a:t>Cash conversion cycle (CCC), en jours = </a:t>
            </a:r>
          </a:p>
          <a:p>
            <a:pPr algn="ctr"/>
            <a:endParaRPr lang="fr-FR" sz="1400">
              <a:solidFill>
                <a:srgbClr val="222222"/>
              </a:solidFill>
              <a:latin typeface="Barlow Condensed" panose="00000506000000000000" pitchFamily="2" charset="0"/>
            </a:endParaRPr>
          </a:p>
          <a:p>
            <a:pPr algn="ctr"/>
            <a:r>
              <a:rPr lang="fr-FR" sz="1400" b="0" i="0">
                <a:solidFill>
                  <a:srgbClr val="222222"/>
                </a:solidFill>
                <a:effectLst/>
                <a:latin typeface="Barlow Condensed" panose="00000506000000000000" pitchFamily="2" charset="0"/>
              </a:rPr>
              <a:t>durée de stockage (DIO)</a:t>
            </a:r>
          </a:p>
          <a:p>
            <a:pPr algn="ctr"/>
            <a:r>
              <a:rPr lang="fr-FR" sz="1400" b="0" i="0">
                <a:solidFill>
                  <a:srgbClr val="222222"/>
                </a:solidFill>
                <a:effectLst/>
                <a:latin typeface="Barlow Condensed" panose="00000506000000000000" pitchFamily="2" charset="0"/>
              </a:rPr>
              <a:t> +</a:t>
            </a:r>
          </a:p>
          <a:p>
            <a:pPr algn="ctr"/>
            <a:r>
              <a:rPr lang="fr-FR" sz="1400" b="0" i="0">
                <a:solidFill>
                  <a:srgbClr val="222222"/>
                </a:solidFill>
                <a:effectLst/>
                <a:latin typeface="Barlow Condensed" panose="00000506000000000000" pitchFamily="2" charset="0"/>
              </a:rPr>
              <a:t> délai d’encaissement clients (DSO)</a:t>
            </a:r>
          </a:p>
          <a:p>
            <a:pPr algn="ctr"/>
            <a:r>
              <a:rPr lang="fr-FR" sz="1400" b="0" i="0">
                <a:solidFill>
                  <a:srgbClr val="222222"/>
                </a:solidFill>
                <a:effectLst/>
                <a:latin typeface="Barlow Condensed" panose="00000506000000000000" pitchFamily="2" charset="0"/>
              </a:rPr>
              <a:t>–</a:t>
            </a:r>
          </a:p>
          <a:p>
            <a:pPr algn="ctr"/>
            <a:r>
              <a:rPr lang="fr-FR" sz="1400" b="0" i="0">
                <a:solidFill>
                  <a:srgbClr val="222222"/>
                </a:solidFill>
                <a:effectLst/>
                <a:latin typeface="Barlow Condensed" panose="00000506000000000000" pitchFamily="2" charset="0"/>
              </a:rPr>
              <a:t> délai de règlement fournisseurs (DPO)</a:t>
            </a:r>
            <a:endParaRPr lang="en-US" sz="1400">
              <a:latin typeface="Barlow Condensed" panose="00000506000000000000" pitchFamily="2" charset="0"/>
            </a:endParaRPr>
          </a:p>
        </p:txBody>
      </p:sp>
      <p:sp>
        <p:nvSpPr>
          <p:cNvPr id="11" name="Rectangle 10">
            <a:extLst>
              <a:ext uri="{FF2B5EF4-FFF2-40B4-BE49-F238E27FC236}">
                <a16:creationId xmlns:a16="http://schemas.microsoft.com/office/drawing/2014/main" id="{4ADBCAF4-A867-42DF-9339-5023B4E8C946}"/>
              </a:ext>
            </a:extLst>
          </p:cNvPr>
          <p:cNvSpPr/>
          <p:nvPr/>
        </p:nvSpPr>
        <p:spPr>
          <a:xfrm>
            <a:off x="4572000" y="3757957"/>
            <a:ext cx="4173757" cy="8737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Barlow Condensed" panose="00000506000000000000" pitchFamily="2" charset="0"/>
              </a:rPr>
              <a:t>Le Cycle </a:t>
            </a:r>
            <a:r>
              <a:rPr lang="en-US" sz="1400" dirty="0" err="1">
                <a:solidFill>
                  <a:schemeClr val="tx1"/>
                </a:solidFill>
                <a:latin typeface="Barlow Condensed" panose="00000506000000000000" pitchFamily="2" charset="0"/>
              </a:rPr>
              <a:t>d’Exploitation</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est</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une</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unité</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exprimant</a:t>
            </a:r>
            <a:r>
              <a:rPr lang="en-US" sz="1400" dirty="0">
                <a:solidFill>
                  <a:schemeClr val="tx1"/>
                </a:solidFill>
                <a:latin typeface="Barlow Condensed" panose="00000506000000000000" pitchFamily="2" charset="0"/>
              </a:rPr>
              <a:t> le temps (</a:t>
            </a:r>
            <a:r>
              <a:rPr lang="en-US" sz="1400" dirty="0" err="1">
                <a:solidFill>
                  <a:schemeClr val="tx1"/>
                </a:solidFill>
                <a:latin typeface="Barlow Condensed" panose="00000506000000000000" pitchFamily="2" charset="0"/>
              </a:rPr>
              <a:t>en</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jours</a:t>
            </a:r>
            <a:r>
              <a:rPr lang="en-US" sz="1400" dirty="0">
                <a:solidFill>
                  <a:schemeClr val="tx1"/>
                </a:solidFill>
                <a:latin typeface="Barlow Condensed" panose="00000506000000000000" pitchFamily="2" charset="0"/>
              </a:rPr>
              <a:t>) necessaire à </a:t>
            </a:r>
            <a:r>
              <a:rPr lang="en-US" sz="1400" dirty="0" err="1">
                <a:solidFill>
                  <a:schemeClr val="tx1"/>
                </a:solidFill>
                <a:latin typeface="Barlow Condensed" panose="00000506000000000000" pitchFamily="2" charset="0"/>
              </a:rPr>
              <a:t>une</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entreprise</a:t>
            </a:r>
            <a:r>
              <a:rPr lang="en-US" sz="1400" dirty="0">
                <a:solidFill>
                  <a:schemeClr val="tx1"/>
                </a:solidFill>
                <a:latin typeface="Barlow Condensed" panose="00000506000000000000" pitchFamily="2" charset="0"/>
              </a:rPr>
              <a:t> pour </a:t>
            </a:r>
            <a:r>
              <a:rPr lang="en-US" sz="1400" dirty="0" err="1">
                <a:solidFill>
                  <a:schemeClr val="tx1"/>
                </a:solidFill>
                <a:latin typeface="Barlow Condensed" panose="00000506000000000000" pitchFamily="2" charset="0"/>
              </a:rPr>
              <a:t>convertir</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ses</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achats</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en</a:t>
            </a:r>
            <a:r>
              <a:rPr lang="en-US" sz="1400" dirty="0">
                <a:solidFill>
                  <a:schemeClr val="tx1"/>
                </a:solidFill>
                <a:latin typeface="Barlow Condensed" panose="00000506000000000000" pitchFamily="2" charset="0"/>
              </a:rPr>
              <a:t> stocks (et </a:t>
            </a:r>
            <a:r>
              <a:rPr lang="en-US" sz="1400" dirty="0" err="1">
                <a:solidFill>
                  <a:schemeClr val="tx1"/>
                </a:solidFill>
                <a:latin typeface="Barlow Condensed" panose="00000506000000000000" pitchFamily="2" charset="0"/>
              </a:rPr>
              <a:t>autres</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ressources</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en</a:t>
            </a:r>
            <a:r>
              <a:rPr lang="en-US" sz="1400" dirty="0">
                <a:solidFill>
                  <a:schemeClr val="tx1"/>
                </a:solidFill>
                <a:latin typeface="Barlow Condensed" panose="00000506000000000000" pitchFamily="2" charset="0"/>
              </a:rPr>
              <a:t> flux </a:t>
            </a:r>
            <a:r>
              <a:rPr lang="en-US" sz="1400" dirty="0" err="1">
                <a:solidFill>
                  <a:schemeClr val="tx1"/>
                </a:solidFill>
                <a:latin typeface="Barlow Condensed" panose="00000506000000000000" pitchFamily="2" charset="0"/>
              </a:rPr>
              <a:t>d’encaissement</a:t>
            </a:r>
            <a:r>
              <a:rPr lang="en-US" sz="1400" dirty="0">
                <a:solidFill>
                  <a:schemeClr val="tx1"/>
                </a:solidFill>
                <a:latin typeface="Barlow Condensed" panose="00000506000000000000" pitchFamily="2" charset="0"/>
              </a:rPr>
              <a:t> des ventes</a:t>
            </a:r>
            <a:endParaRPr lang="fr-FR" sz="1400" dirty="0">
              <a:solidFill>
                <a:schemeClr val="tx1"/>
              </a:solidFill>
              <a:latin typeface="Barlow Condensed" panose="00000506000000000000" pitchFamily="2" charset="0"/>
            </a:endParaRPr>
          </a:p>
        </p:txBody>
      </p:sp>
      <p:sp>
        <p:nvSpPr>
          <p:cNvPr id="12" name="Rectangle 11">
            <a:extLst>
              <a:ext uri="{FF2B5EF4-FFF2-40B4-BE49-F238E27FC236}">
                <a16:creationId xmlns:a16="http://schemas.microsoft.com/office/drawing/2014/main" id="{5D9B1114-AA74-4D33-8385-3F4A4EE38CC1}"/>
              </a:ext>
            </a:extLst>
          </p:cNvPr>
          <p:cNvSpPr/>
          <p:nvPr/>
        </p:nvSpPr>
        <p:spPr>
          <a:xfrm rot="16200000">
            <a:off x="98789" y="2448442"/>
            <a:ext cx="872031" cy="2331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latin typeface="Barlow Condensed" panose="00000506000000000000" pitchFamily="2" charset="0"/>
              </a:rPr>
              <a:t>Actif</a:t>
            </a:r>
            <a:endParaRPr lang="fr-FR" sz="1400" dirty="0">
              <a:solidFill>
                <a:schemeClr val="tx1"/>
              </a:solidFill>
              <a:latin typeface="Barlow Condensed" panose="00000506000000000000" pitchFamily="2" charset="0"/>
            </a:endParaRPr>
          </a:p>
        </p:txBody>
      </p:sp>
      <p:sp>
        <p:nvSpPr>
          <p:cNvPr id="13" name="Rectangle 12">
            <a:extLst>
              <a:ext uri="{FF2B5EF4-FFF2-40B4-BE49-F238E27FC236}">
                <a16:creationId xmlns:a16="http://schemas.microsoft.com/office/drawing/2014/main" id="{76873F1B-7F24-4EB4-8140-78182A166A55}"/>
              </a:ext>
            </a:extLst>
          </p:cNvPr>
          <p:cNvSpPr/>
          <p:nvPr/>
        </p:nvSpPr>
        <p:spPr>
          <a:xfrm rot="16200000">
            <a:off x="241183" y="3269686"/>
            <a:ext cx="587233" cy="23310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latin typeface="Barlow Condensed" panose="00000506000000000000" pitchFamily="2" charset="0"/>
              </a:rPr>
              <a:t>Passif</a:t>
            </a:r>
            <a:endParaRPr lang="fr-FR" sz="1400" dirty="0">
              <a:solidFill>
                <a:schemeClr val="tx1"/>
              </a:solidFill>
              <a:latin typeface="Barlow Condensed" panose="00000506000000000000" pitchFamily="2" charset="0"/>
            </a:endParaRPr>
          </a:p>
        </p:txBody>
      </p:sp>
      <p:sp>
        <p:nvSpPr>
          <p:cNvPr id="14" name="Rectangle 13">
            <a:extLst>
              <a:ext uri="{FF2B5EF4-FFF2-40B4-BE49-F238E27FC236}">
                <a16:creationId xmlns:a16="http://schemas.microsoft.com/office/drawing/2014/main" id="{E6A650D9-363D-4E0C-9FF4-4DD2C7A8036F}"/>
              </a:ext>
            </a:extLst>
          </p:cNvPr>
          <p:cNvSpPr/>
          <p:nvPr/>
        </p:nvSpPr>
        <p:spPr>
          <a:xfrm>
            <a:off x="940333" y="2128976"/>
            <a:ext cx="3295604" cy="39657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Barlow Condensed" panose="00000506000000000000" pitchFamily="2" charset="0"/>
              </a:rPr>
              <a:t>Stocks et </a:t>
            </a:r>
            <a:r>
              <a:rPr lang="en-US" sz="1400" dirty="0" err="1">
                <a:solidFill>
                  <a:schemeClr val="tx1"/>
                </a:solidFill>
                <a:latin typeface="Barlow Condensed" panose="00000506000000000000" pitchFamily="2" charset="0"/>
              </a:rPr>
              <a:t>en-cours</a:t>
            </a:r>
            <a:endParaRPr lang="fr-FR" sz="1400" dirty="0">
              <a:solidFill>
                <a:schemeClr val="tx1"/>
              </a:solidFill>
              <a:latin typeface="Barlow Condensed" panose="00000506000000000000" pitchFamily="2" charset="0"/>
            </a:endParaRPr>
          </a:p>
        </p:txBody>
      </p:sp>
      <p:sp>
        <p:nvSpPr>
          <p:cNvPr id="15" name="Rectangle 14">
            <a:extLst>
              <a:ext uri="{FF2B5EF4-FFF2-40B4-BE49-F238E27FC236}">
                <a16:creationId xmlns:a16="http://schemas.microsoft.com/office/drawing/2014/main" id="{D63F95A0-6E6F-4F37-A5BB-EBF1EF08F2CA}"/>
              </a:ext>
            </a:extLst>
          </p:cNvPr>
          <p:cNvSpPr/>
          <p:nvPr/>
        </p:nvSpPr>
        <p:spPr>
          <a:xfrm>
            <a:off x="940333" y="2604438"/>
            <a:ext cx="3295604" cy="39657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latin typeface="Barlow Condensed" panose="00000506000000000000" pitchFamily="2" charset="0"/>
              </a:rPr>
              <a:t>Créances</a:t>
            </a:r>
            <a:r>
              <a:rPr lang="en-US" sz="1400" dirty="0">
                <a:solidFill>
                  <a:schemeClr val="tx1"/>
                </a:solidFill>
                <a:latin typeface="Barlow Condensed" panose="00000506000000000000" pitchFamily="2" charset="0"/>
              </a:rPr>
              <a:t> clients</a:t>
            </a:r>
            <a:endParaRPr lang="fr-FR" sz="1400" dirty="0">
              <a:solidFill>
                <a:schemeClr val="tx1"/>
              </a:solidFill>
              <a:latin typeface="Barlow Condensed" panose="00000506000000000000" pitchFamily="2" charset="0"/>
            </a:endParaRPr>
          </a:p>
        </p:txBody>
      </p:sp>
      <p:sp>
        <p:nvSpPr>
          <p:cNvPr id="16" name="Rectangle 15">
            <a:extLst>
              <a:ext uri="{FF2B5EF4-FFF2-40B4-BE49-F238E27FC236}">
                <a16:creationId xmlns:a16="http://schemas.microsoft.com/office/drawing/2014/main" id="{F4B3FA69-00BF-419F-82BB-D548FF8A6C13}"/>
              </a:ext>
            </a:extLst>
          </p:cNvPr>
          <p:cNvSpPr/>
          <p:nvPr/>
        </p:nvSpPr>
        <p:spPr>
          <a:xfrm>
            <a:off x="940333" y="3183908"/>
            <a:ext cx="3295604" cy="39657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latin typeface="Barlow Condensed" panose="00000506000000000000" pitchFamily="2" charset="0"/>
              </a:rPr>
              <a:t>Dettes</a:t>
            </a:r>
            <a:r>
              <a:rPr lang="en-US" sz="1400" dirty="0">
                <a:solidFill>
                  <a:schemeClr val="tx1"/>
                </a:solidFill>
                <a:latin typeface="Barlow Condensed" panose="00000506000000000000" pitchFamily="2" charset="0"/>
              </a:rPr>
              <a:t> </a:t>
            </a:r>
            <a:r>
              <a:rPr lang="en-US" sz="1400" dirty="0" err="1">
                <a:solidFill>
                  <a:schemeClr val="tx1"/>
                </a:solidFill>
                <a:latin typeface="Barlow Condensed" panose="00000506000000000000" pitchFamily="2" charset="0"/>
              </a:rPr>
              <a:t>fournisseurs</a:t>
            </a:r>
            <a:endParaRPr lang="fr-FR" sz="1400" dirty="0">
              <a:solidFill>
                <a:schemeClr val="tx1"/>
              </a:solidFill>
              <a:latin typeface="Barlow Condensed" panose="00000506000000000000" pitchFamily="2" charset="0"/>
            </a:endParaRPr>
          </a:p>
        </p:txBody>
      </p:sp>
      <p:sp>
        <p:nvSpPr>
          <p:cNvPr id="17" name="Rectangle 16">
            <a:extLst>
              <a:ext uri="{FF2B5EF4-FFF2-40B4-BE49-F238E27FC236}">
                <a16:creationId xmlns:a16="http://schemas.microsoft.com/office/drawing/2014/main" id="{5651AB28-15FA-4EFB-B994-2F66A429A38B}"/>
              </a:ext>
            </a:extLst>
          </p:cNvPr>
          <p:cNvSpPr/>
          <p:nvPr/>
        </p:nvSpPr>
        <p:spPr>
          <a:xfrm>
            <a:off x="940334" y="3828698"/>
            <a:ext cx="3295604" cy="39657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chemeClr val="tx1"/>
                </a:solidFill>
                <a:latin typeface="Barlow Condensed" panose="00000506000000000000" pitchFamily="2" charset="0"/>
              </a:rPr>
              <a:t>Besoin</a:t>
            </a:r>
            <a:r>
              <a:rPr lang="en-US" sz="1400" b="1" dirty="0">
                <a:solidFill>
                  <a:schemeClr val="tx1"/>
                </a:solidFill>
                <a:latin typeface="Barlow Condensed" panose="00000506000000000000" pitchFamily="2" charset="0"/>
              </a:rPr>
              <a:t> </a:t>
            </a:r>
            <a:r>
              <a:rPr lang="en-US" sz="1400" b="1" dirty="0" err="1">
                <a:solidFill>
                  <a:schemeClr val="tx1"/>
                </a:solidFill>
                <a:latin typeface="Barlow Condensed" panose="00000506000000000000" pitchFamily="2" charset="0"/>
              </a:rPr>
              <a:t>en</a:t>
            </a:r>
            <a:r>
              <a:rPr lang="en-US" sz="1400" b="1" dirty="0">
                <a:solidFill>
                  <a:schemeClr val="tx1"/>
                </a:solidFill>
                <a:latin typeface="Barlow Condensed" panose="00000506000000000000" pitchFamily="2" charset="0"/>
              </a:rPr>
              <a:t> Fonds de </a:t>
            </a:r>
            <a:r>
              <a:rPr lang="en-US" sz="1400" b="1" dirty="0" err="1">
                <a:solidFill>
                  <a:schemeClr val="tx1"/>
                </a:solidFill>
                <a:latin typeface="Barlow Condensed" panose="00000506000000000000" pitchFamily="2" charset="0"/>
              </a:rPr>
              <a:t>Roulement</a:t>
            </a:r>
            <a:r>
              <a:rPr lang="en-US" sz="1400" b="1" dirty="0">
                <a:solidFill>
                  <a:schemeClr val="tx1"/>
                </a:solidFill>
                <a:latin typeface="Barlow Condensed" panose="00000506000000000000" pitchFamily="2" charset="0"/>
              </a:rPr>
              <a:t> (</a:t>
            </a:r>
            <a:r>
              <a:rPr lang="en-US" sz="1400" b="1" dirty="0" err="1">
                <a:solidFill>
                  <a:schemeClr val="tx1"/>
                </a:solidFill>
                <a:latin typeface="Barlow Condensed" panose="00000506000000000000" pitchFamily="2" charset="0"/>
              </a:rPr>
              <a:t>d’exploitation</a:t>
            </a:r>
            <a:r>
              <a:rPr lang="en-US" sz="1400" b="1" dirty="0">
                <a:solidFill>
                  <a:schemeClr val="tx1"/>
                </a:solidFill>
                <a:latin typeface="Barlow Condensed" panose="00000506000000000000" pitchFamily="2" charset="0"/>
              </a:rPr>
              <a:t>)</a:t>
            </a:r>
            <a:endParaRPr lang="fr-FR" sz="1400" b="1" dirty="0">
              <a:solidFill>
                <a:schemeClr val="tx1"/>
              </a:solidFill>
              <a:latin typeface="Barlow Condensed" panose="00000506000000000000" pitchFamily="2" charset="0"/>
            </a:endParaRPr>
          </a:p>
        </p:txBody>
      </p:sp>
      <p:sp>
        <p:nvSpPr>
          <p:cNvPr id="4" name="Oval 3">
            <a:extLst>
              <a:ext uri="{FF2B5EF4-FFF2-40B4-BE49-F238E27FC236}">
                <a16:creationId xmlns:a16="http://schemas.microsoft.com/office/drawing/2014/main" id="{21DDC481-497E-451A-92A1-BBD50DDBCD68}"/>
              </a:ext>
            </a:extLst>
          </p:cNvPr>
          <p:cNvSpPr/>
          <p:nvPr/>
        </p:nvSpPr>
        <p:spPr>
          <a:xfrm>
            <a:off x="720982" y="2699034"/>
            <a:ext cx="177080" cy="1789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bg1"/>
                </a:solidFill>
              </a:rPr>
              <a:t>+</a:t>
            </a:r>
          </a:p>
        </p:txBody>
      </p:sp>
      <p:sp>
        <p:nvSpPr>
          <p:cNvPr id="20" name="Oval 19">
            <a:extLst>
              <a:ext uri="{FF2B5EF4-FFF2-40B4-BE49-F238E27FC236}">
                <a16:creationId xmlns:a16="http://schemas.microsoft.com/office/drawing/2014/main" id="{F437723A-B937-409B-9596-DF91D80E8165}"/>
              </a:ext>
            </a:extLst>
          </p:cNvPr>
          <p:cNvSpPr/>
          <p:nvPr/>
        </p:nvSpPr>
        <p:spPr>
          <a:xfrm>
            <a:off x="720982" y="3285207"/>
            <a:ext cx="177080" cy="1789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bg1"/>
                </a:solidFill>
              </a:rPr>
              <a:t>-</a:t>
            </a:r>
          </a:p>
        </p:txBody>
      </p:sp>
      <p:sp>
        <p:nvSpPr>
          <p:cNvPr id="21" name="Oval 20">
            <a:extLst>
              <a:ext uri="{FF2B5EF4-FFF2-40B4-BE49-F238E27FC236}">
                <a16:creationId xmlns:a16="http://schemas.microsoft.com/office/drawing/2014/main" id="{50B3EA99-E07D-4336-B322-F2333DF9D5C5}"/>
              </a:ext>
            </a:extLst>
          </p:cNvPr>
          <p:cNvSpPr/>
          <p:nvPr/>
        </p:nvSpPr>
        <p:spPr>
          <a:xfrm>
            <a:off x="720982" y="3937512"/>
            <a:ext cx="177080" cy="1789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bg1"/>
                </a:solidFill>
              </a:rPr>
              <a:t>=</a:t>
            </a:r>
          </a:p>
        </p:txBody>
      </p:sp>
    </p:spTree>
    <p:extLst>
      <p:ext uri="{BB962C8B-B14F-4D97-AF65-F5344CB8AC3E}">
        <p14:creationId xmlns:p14="http://schemas.microsoft.com/office/powerpoint/2010/main" val="103637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Méthodologie de pilotage et amélioration</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16068"/>
            <a:ext cx="8221871" cy="359073"/>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200"/>
              <a:t>Le pilotage du Besoin en Fonds de Roulement – et de son amélioration – requiert une importante coordination entre les parties prenantes de l’entreprise (fonctions commerciales, finance, gestion, supply chain, logistique, production) et l’utilisation d’</a:t>
            </a:r>
            <a:r>
              <a:rPr lang="fr-FR" sz="1200" err="1"/>
              <a:t>outlis</a:t>
            </a:r>
            <a:r>
              <a:rPr lang="fr-FR" sz="1200"/>
              <a:t> permettant un traitement efficace des données.</a:t>
            </a:r>
            <a:endParaRPr lang="en-US" sz="1200"/>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13</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98242" y="1883476"/>
            <a:ext cx="4080625" cy="2693045"/>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1" i="0">
                <a:solidFill>
                  <a:srgbClr val="2F2483"/>
                </a:solidFill>
                <a:latin typeface="Barlow Condensed" pitchFamily="2" charset="77"/>
              </a:rPr>
              <a:t>1. Rendre visible</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Comprendre la composition du besoin en fonds de roulement et les aspects liés au modèle d’affaires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Utiliser une approche par hypothèses et prioriser les zones d’améliorations potentielles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Evaluer la maturité des différents process de l’entreprise (</a:t>
            </a:r>
            <a:r>
              <a:rPr lang="fr-FR" sz="1200" err="1">
                <a:latin typeface="Barlow Condensed" panose="00000506000000000000" pitchFamily="2" charset="0"/>
              </a:rPr>
              <a:t>forecast</a:t>
            </a:r>
            <a:r>
              <a:rPr lang="fr-FR" sz="1200">
                <a:latin typeface="Barlow Condensed" panose="00000506000000000000" pitchFamily="2" charset="0"/>
              </a:rPr>
              <a:t> to </a:t>
            </a:r>
            <a:r>
              <a:rPr lang="fr-FR" sz="1200" err="1">
                <a:latin typeface="Barlow Condensed" panose="00000506000000000000" pitchFamily="2" charset="0"/>
              </a:rPr>
              <a:t>fulfill</a:t>
            </a:r>
            <a:r>
              <a:rPr lang="fr-FR" sz="1200">
                <a:latin typeface="Barlow Condensed" panose="00000506000000000000" pitchFamily="2" charset="0"/>
              </a:rPr>
              <a:t>, </a:t>
            </a:r>
            <a:r>
              <a:rPr lang="fr-FR" sz="1200" err="1">
                <a:latin typeface="Barlow Condensed" panose="00000506000000000000" pitchFamily="2" charset="0"/>
              </a:rPr>
              <a:t>order</a:t>
            </a:r>
            <a:r>
              <a:rPr lang="fr-FR" sz="1200">
                <a:latin typeface="Barlow Condensed" panose="00000506000000000000" pitchFamily="2" charset="0"/>
              </a:rPr>
              <a:t> to cash, procure to pays)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Fixer une ambition d’amélioration</a:t>
            </a:r>
          </a:p>
          <a:p>
            <a:pPr marL="171450" indent="-171450" algn="just">
              <a:lnSpc>
                <a:spcPts val="1200"/>
              </a:lnSpc>
              <a:spcAft>
                <a:spcPts val="600"/>
              </a:spcAft>
              <a:buClr>
                <a:srgbClr val="F8002C"/>
              </a:buClr>
              <a:buFont typeface="Police système Courant"/>
              <a:buChar char="►"/>
            </a:pPr>
            <a:endParaRPr lang="fr-FR" sz="1200" b="1">
              <a:solidFill>
                <a:srgbClr val="2F2483"/>
              </a:solidFill>
              <a:latin typeface="Barlow Condensed" pitchFamily="2" charset="77"/>
            </a:endParaRPr>
          </a:p>
          <a:p>
            <a:pPr marL="171450" indent="-171450" algn="just">
              <a:lnSpc>
                <a:spcPts val="1200"/>
              </a:lnSpc>
              <a:spcAft>
                <a:spcPts val="600"/>
              </a:spcAft>
              <a:buClr>
                <a:srgbClr val="F8002C"/>
              </a:buClr>
              <a:buFont typeface="Police système Courant"/>
              <a:buChar char="►"/>
            </a:pPr>
            <a:r>
              <a:rPr lang="fr-FR" sz="1200" b="1">
                <a:solidFill>
                  <a:srgbClr val="2F2483"/>
                </a:solidFill>
                <a:latin typeface="Barlow Condensed" pitchFamily="2" charset="77"/>
              </a:rPr>
              <a:t>2. Donner du rythme</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Avoir une approche pragmatique sans chercher à mesurer parfaitement (80/20)</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Mise en place de gains courts termes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Réaliser des analyses de scénarios permettant la prise de décisions rapides</a:t>
            </a:r>
          </a:p>
          <a:p>
            <a:pPr marL="171450" indent="-171450" algn="just">
              <a:lnSpc>
                <a:spcPts val="1200"/>
              </a:lnSpc>
              <a:spcAft>
                <a:spcPts val="600"/>
              </a:spcAft>
              <a:buClr>
                <a:srgbClr val="F8002C"/>
              </a:buClr>
              <a:buFont typeface="Police système Courant"/>
              <a:buChar char="►"/>
            </a:pPr>
            <a:endParaRPr lang="fr-FR" sz="120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12" name="ZoneTexte 6">
            <a:extLst>
              <a:ext uri="{FF2B5EF4-FFF2-40B4-BE49-F238E27FC236}">
                <a16:creationId xmlns:a16="http://schemas.microsoft.com/office/drawing/2014/main" id="{C4DB4DD5-E186-4E78-8844-9819AD56352B}"/>
              </a:ext>
            </a:extLst>
          </p:cNvPr>
          <p:cNvSpPr txBox="1"/>
          <p:nvPr/>
        </p:nvSpPr>
        <p:spPr>
          <a:xfrm>
            <a:off x="4588223" y="1883476"/>
            <a:ext cx="4173758" cy="2693045"/>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1">
                <a:solidFill>
                  <a:srgbClr val="2F2483"/>
                </a:solidFill>
                <a:latin typeface="Barlow Condensed" pitchFamily="2" charset="77"/>
              </a:rPr>
              <a:t>3. Se tourner vers l’action</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Construire un plan d’action clair et succins (initiatives, actions, porteurs, risques)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Différencier les initiatives courts termes (tactiques) des projets structurants (stratégiques)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Lancer des projets pilotes / tests sur certains périmètres</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Analyse régulièrement (mensuellement) les résultats des actions mises en place </a:t>
            </a:r>
          </a:p>
          <a:p>
            <a:pPr marL="243450" indent="-99450" algn="just">
              <a:lnSpc>
                <a:spcPts val="1200"/>
              </a:lnSpc>
              <a:buClr>
                <a:srgbClr val="00B0F0"/>
              </a:buClr>
              <a:buFont typeface="Police système Courant"/>
              <a:buChar char="&gt;"/>
            </a:pPr>
            <a:endParaRPr lang="fr-FR" sz="1200">
              <a:latin typeface="Barlow Condensed" panose="00000506000000000000" pitchFamily="2" charset="0"/>
            </a:endParaRPr>
          </a:p>
          <a:p>
            <a:pPr marL="171450" indent="-171450" algn="just">
              <a:lnSpc>
                <a:spcPts val="1200"/>
              </a:lnSpc>
              <a:spcAft>
                <a:spcPts val="600"/>
              </a:spcAft>
              <a:buClr>
                <a:srgbClr val="F8002C"/>
              </a:buClr>
              <a:buFont typeface="Police système Courant"/>
              <a:buChar char="►"/>
            </a:pPr>
            <a:endParaRPr lang="fr-FR" sz="1200" b="1">
              <a:solidFill>
                <a:srgbClr val="2F2483"/>
              </a:solidFill>
              <a:latin typeface="Barlow Condensed" pitchFamily="2" charset="77"/>
            </a:endParaRPr>
          </a:p>
          <a:p>
            <a:pPr marL="171450" indent="-171450" algn="just">
              <a:lnSpc>
                <a:spcPts val="1200"/>
              </a:lnSpc>
              <a:spcAft>
                <a:spcPts val="600"/>
              </a:spcAft>
              <a:buClr>
                <a:srgbClr val="F8002C"/>
              </a:buClr>
              <a:buFont typeface="Police système Courant"/>
              <a:buChar char="►"/>
            </a:pPr>
            <a:r>
              <a:rPr lang="fr-FR" sz="1200" b="1">
                <a:solidFill>
                  <a:srgbClr val="2F2483"/>
                </a:solidFill>
                <a:latin typeface="Barlow Condensed" pitchFamily="2" charset="77"/>
              </a:rPr>
              <a:t>4. De la rigueur dans la durée</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S’assurer d’un suivi dans la durée avec rigueur (sans s’épuise)</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Définir une gouvernance claire et d’un plan de gestion du changement</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Mettre en place un reporting efficace mais limité</a:t>
            </a:r>
          </a:p>
          <a:p>
            <a:pPr marL="243450" indent="-99450" algn="just">
              <a:lnSpc>
                <a:spcPts val="1200"/>
              </a:lnSpc>
              <a:buClr>
                <a:srgbClr val="00B0F0"/>
              </a:buClr>
              <a:buFont typeface="Police système Courant"/>
              <a:buChar char="&gt;"/>
            </a:pPr>
            <a:r>
              <a:rPr lang="fr-FR" sz="1200">
                <a:latin typeface="Barlow Condensed" panose="00000506000000000000" pitchFamily="2" charset="0"/>
              </a:rPr>
              <a:t>Suivre le déploiement des initiatives (gestion de projets)</a:t>
            </a:r>
          </a:p>
          <a:p>
            <a:pPr marL="171450" indent="-171450" algn="just">
              <a:lnSpc>
                <a:spcPts val="1200"/>
              </a:lnSpc>
              <a:spcAft>
                <a:spcPts val="600"/>
              </a:spcAft>
              <a:buClr>
                <a:srgbClr val="F8002C"/>
              </a:buClr>
              <a:buFont typeface="Police système Courant"/>
              <a:buChar char="►"/>
            </a:pPr>
            <a:endParaRPr lang="fr-FR" sz="1200">
              <a:latin typeface="Barlow Condensed" pitchFamily="2" charset="77"/>
            </a:endParaRPr>
          </a:p>
        </p:txBody>
      </p:sp>
    </p:spTree>
    <p:extLst>
      <p:ext uri="{BB962C8B-B14F-4D97-AF65-F5344CB8AC3E}">
        <p14:creationId xmlns:p14="http://schemas.microsoft.com/office/powerpoint/2010/main" val="3356535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CEBC5DA-FFAD-4DDA-BB2A-5EBFEF847309}"/>
              </a:ext>
            </a:extLst>
          </p:cNvPr>
          <p:cNvGraphicFramePr>
            <a:graphicFrameLocks noChangeAspect="1"/>
          </p:cNvGraphicFramePr>
          <p:nvPr>
            <p:custDataLst>
              <p:tags r:id="rId2"/>
            </p:custDataLst>
            <p:extLst>
              <p:ext uri="{D42A27DB-BD31-4B8C-83A1-F6EECF244321}">
                <p14:modId xmlns:p14="http://schemas.microsoft.com/office/powerpoint/2010/main" val="3361094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1" name="think-cell Slide" r:id="rId4" imgW="473" imgH="476" progId="TCLayout.ActiveDocument.1">
                  <p:embed/>
                </p:oleObj>
              </mc:Choice>
              <mc:Fallback>
                <p:oleObj name="think-cell Slide" r:id="rId4" imgW="473" imgH="476" progId="TCLayout.ActiveDocument.1">
                  <p:embed/>
                  <p:pic>
                    <p:nvPicPr>
                      <p:cNvPr id="4" name="Object 3" hidden="1">
                        <a:extLst>
                          <a:ext uri="{FF2B5EF4-FFF2-40B4-BE49-F238E27FC236}">
                            <a16:creationId xmlns:a16="http://schemas.microsoft.com/office/drawing/2014/main" id="{ECEBC5DA-FFAD-4DDA-BB2A-5EBFEF84730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Stocks – exemples d’initiatives</a:t>
            </a:r>
            <a:endParaRPr lang="en-US"/>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14</a:t>
            </a:fld>
            <a:endParaRPr lang="fr-F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6"/>
          <a:stretch>
            <a:fillRect/>
          </a:stretch>
        </p:blipFill>
        <p:spPr>
          <a:xfrm>
            <a:off x="940333" y="4700730"/>
            <a:ext cx="1167612" cy="217899"/>
          </a:xfrm>
          <a:prstGeom prst="rect">
            <a:avLst/>
          </a:prstGeom>
        </p:spPr>
      </p:pic>
      <p:sp>
        <p:nvSpPr>
          <p:cNvPr id="9" name="Rectangle 8">
            <a:extLst>
              <a:ext uri="{FF2B5EF4-FFF2-40B4-BE49-F238E27FC236}">
                <a16:creationId xmlns:a16="http://schemas.microsoft.com/office/drawing/2014/main" id="{6CF11AB9-4832-497B-A087-3D5CABB3C0CD}"/>
              </a:ext>
            </a:extLst>
          </p:cNvPr>
          <p:cNvSpPr/>
          <p:nvPr/>
        </p:nvSpPr>
        <p:spPr bwMode="gray">
          <a:xfrm>
            <a:off x="398242" y="1097485"/>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tactiques</a:t>
            </a:r>
            <a:endParaRPr kumimoji="0" lang="en-GB" sz="1400" b="1" i="0" u="none" strike="noStrike" kern="0" cap="none" spc="0" normalizeH="0" baseline="0" noProof="0">
              <a:ln>
                <a:noFill/>
              </a:ln>
              <a:solidFill>
                <a:prstClr val="white"/>
              </a:solidFill>
              <a:effectLst/>
              <a:uLnTx/>
              <a:uFillTx/>
              <a:latin typeface="+mj-lt"/>
            </a:endParaRPr>
          </a:p>
        </p:txBody>
      </p:sp>
      <p:sp>
        <p:nvSpPr>
          <p:cNvPr id="10" name="Rectangle 9">
            <a:extLst>
              <a:ext uri="{FF2B5EF4-FFF2-40B4-BE49-F238E27FC236}">
                <a16:creationId xmlns:a16="http://schemas.microsoft.com/office/drawing/2014/main" id="{3129C649-CF10-4E9E-BB3D-BEC735D25061}"/>
              </a:ext>
            </a:extLst>
          </p:cNvPr>
          <p:cNvSpPr/>
          <p:nvPr/>
        </p:nvSpPr>
        <p:spPr bwMode="gray">
          <a:xfrm>
            <a:off x="398242" y="2104057"/>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schemeClr val="bg1"/>
                </a:solidFill>
                <a:effectLst/>
                <a:uLnTx/>
                <a:uFillTx/>
                <a:latin typeface="+mj-lt"/>
              </a:rPr>
              <a:t>Leviers </a:t>
            </a:r>
            <a:r>
              <a:rPr lang="en-GB" sz="1400" b="1" kern="0" err="1">
                <a:solidFill>
                  <a:schemeClr val="bg1"/>
                </a:solidFill>
                <a:latin typeface="+mj-lt"/>
              </a:rPr>
              <a:t>opérationnels</a:t>
            </a:r>
            <a:endParaRPr lang="en-GB" sz="1400" b="1" i="0" u="none" strike="noStrike" kern="0" cap="none" spc="0" normalizeH="0" baseline="0" noProof="0">
              <a:ln>
                <a:noFill/>
              </a:ln>
              <a:solidFill>
                <a:schemeClr val="bg1"/>
              </a:solidFill>
              <a:effectLst/>
              <a:uLnTx/>
              <a:uFillTx/>
              <a:latin typeface="+mj-lt"/>
              <a:cs typeface="Calibri Light"/>
            </a:endParaRPr>
          </a:p>
        </p:txBody>
      </p:sp>
      <p:sp>
        <p:nvSpPr>
          <p:cNvPr id="11" name="Rectangle 10">
            <a:extLst>
              <a:ext uri="{FF2B5EF4-FFF2-40B4-BE49-F238E27FC236}">
                <a16:creationId xmlns:a16="http://schemas.microsoft.com/office/drawing/2014/main" id="{635C52FF-10B0-4B74-BAEF-A57A9D0462A1}"/>
              </a:ext>
            </a:extLst>
          </p:cNvPr>
          <p:cNvSpPr/>
          <p:nvPr/>
        </p:nvSpPr>
        <p:spPr bwMode="gray">
          <a:xfrm>
            <a:off x="398242" y="3110629"/>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structurels</a:t>
            </a:r>
            <a:endParaRPr kumimoji="0" lang="en-GB" sz="1400" b="1" i="0" u="none" strike="noStrike" kern="0" cap="none" spc="0" normalizeH="0" baseline="0" noProof="0">
              <a:ln>
                <a:noFill/>
              </a:ln>
              <a:solidFill>
                <a:prstClr val="white"/>
              </a:solidFill>
              <a:effectLst/>
              <a:uLnTx/>
              <a:uFillTx/>
              <a:latin typeface="+mj-lt"/>
            </a:endParaRPr>
          </a:p>
        </p:txBody>
      </p:sp>
      <p:sp>
        <p:nvSpPr>
          <p:cNvPr id="13" name="Rectangle 12">
            <a:extLst>
              <a:ext uri="{FF2B5EF4-FFF2-40B4-BE49-F238E27FC236}">
                <a16:creationId xmlns:a16="http://schemas.microsoft.com/office/drawing/2014/main" id="{DE829DFF-E4F6-4DB5-A9A7-350DC088D7D5}"/>
              </a:ext>
            </a:extLst>
          </p:cNvPr>
          <p:cNvSpPr/>
          <p:nvPr/>
        </p:nvSpPr>
        <p:spPr bwMode="gray">
          <a:xfrm>
            <a:off x="2751974" y="1097485"/>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Vente “flash” des stocks à rotation lente avec forte remise</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Accélération / ralentissement de la production et des livraisons</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lang="fr-FR" sz="1400" kern="0">
                <a:latin typeface="+mj-lt"/>
              </a:rPr>
              <a:t>Facturation ‘à temps’</a:t>
            </a:r>
            <a:endParaRPr kumimoji="0" lang="fr-FR" sz="1400" i="0" u="none" strike="noStrike" kern="0" cap="none" spc="0" normalizeH="0" baseline="0" noProof="0">
              <a:ln>
                <a:noFill/>
              </a:ln>
              <a:effectLst/>
              <a:uLnTx/>
              <a:uFillTx/>
              <a:latin typeface="+mj-lt"/>
            </a:endParaRPr>
          </a:p>
        </p:txBody>
      </p:sp>
      <p:sp>
        <p:nvSpPr>
          <p:cNvPr id="14" name="Rectangle 13">
            <a:extLst>
              <a:ext uri="{FF2B5EF4-FFF2-40B4-BE49-F238E27FC236}">
                <a16:creationId xmlns:a16="http://schemas.microsoft.com/office/drawing/2014/main" id="{95A35E3F-0324-4E3B-9947-D253185BBB7E}"/>
              </a:ext>
            </a:extLst>
          </p:cNvPr>
          <p:cNvSpPr/>
          <p:nvPr/>
        </p:nvSpPr>
        <p:spPr bwMode="gray">
          <a:xfrm>
            <a:off x="2751974" y="2104057"/>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Réduction des niveaux de stocks de sécurité (segmentation par produits)</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Réduction des quantités minimales de commande</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Amélioration du processus de “Sales &amp; </a:t>
            </a:r>
            <a:r>
              <a:rPr kumimoji="0" lang="fr-FR" sz="1400" i="0" u="none" strike="noStrike" kern="0" cap="none" spc="0" normalizeH="0" baseline="0" noProof="0" err="1">
                <a:ln>
                  <a:noFill/>
                </a:ln>
                <a:effectLst/>
                <a:uLnTx/>
                <a:uFillTx/>
                <a:latin typeface="+mj-lt"/>
              </a:rPr>
              <a:t>Operational</a:t>
            </a:r>
            <a:r>
              <a:rPr kumimoji="0" lang="fr-FR" sz="1400" i="0" u="none" strike="noStrike" kern="0" cap="none" spc="0" normalizeH="0" baseline="0" noProof="0">
                <a:ln>
                  <a:noFill/>
                </a:ln>
                <a:effectLst/>
                <a:uLnTx/>
                <a:uFillTx/>
                <a:latin typeface="+mj-lt"/>
              </a:rPr>
              <a:t> Planning”</a:t>
            </a:r>
          </a:p>
        </p:txBody>
      </p:sp>
      <p:sp>
        <p:nvSpPr>
          <p:cNvPr id="15" name="Rectangle 14">
            <a:extLst>
              <a:ext uri="{FF2B5EF4-FFF2-40B4-BE49-F238E27FC236}">
                <a16:creationId xmlns:a16="http://schemas.microsoft.com/office/drawing/2014/main" id="{18B7EEE4-C0C5-4EF8-971D-5EF20F044483}"/>
              </a:ext>
            </a:extLst>
          </p:cNvPr>
          <p:cNvSpPr/>
          <p:nvPr/>
        </p:nvSpPr>
        <p:spPr bwMode="gray">
          <a:xfrm>
            <a:off x="2751974" y="3110629"/>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Evolution du business modèle</a:t>
            </a:r>
            <a:r>
              <a:rPr lang="fr-FR" sz="1400" kern="0">
                <a:latin typeface="+mj-lt"/>
              </a:rPr>
              <a:t>: production pour stocker vs production à la commande</a:t>
            </a:r>
            <a:endParaRPr kumimoji="0" lang="fr-FR" sz="1400" i="0" u="none" strike="noStrike" kern="0" cap="none" spc="0" normalizeH="0" baseline="0" noProof="0">
              <a:ln>
                <a:noFill/>
              </a:ln>
              <a:effectLst/>
              <a:uLnTx/>
              <a:uFillTx/>
              <a:latin typeface="+mj-lt"/>
            </a:endParaRP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Rationalisation du nombre de </a:t>
            </a:r>
            <a:r>
              <a:rPr kumimoji="0" lang="fr-FR" sz="1400" i="0" u="none" strike="noStrike" kern="0" cap="none" spc="0" normalizeH="0" baseline="0" noProof="0" err="1">
                <a:ln>
                  <a:noFill/>
                </a:ln>
                <a:effectLst/>
                <a:uLnTx/>
                <a:uFillTx/>
                <a:latin typeface="+mj-lt"/>
              </a:rPr>
              <a:t>SKUs</a:t>
            </a:r>
            <a:r>
              <a:rPr kumimoji="0" lang="fr-FR" sz="1400" i="0" u="none" strike="noStrike" kern="0" cap="none" spc="0" normalizeH="0" baseline="0" noProof="0">
                <a:ln>
                  <a:noFill/>
                </a:ln>
                <a:effectLst/>
                <a:uLnTx/>
                <a:uFillTx/>
                <a:latin typeface="+mj-lt"/>
              </a:rPr>
              <a:t> et lignes de produits</a:t>
            </a:r>
          </a:p>
        </p:txBody>
      </p:sp>
      <p:sp>
        <p:nvSpPr>
          <p:cNvPr id="16" name="Rectangle 15">
            <a:extLst>
              <a:ext uri="{FF2B5EF4-FFF2-40B4-BE49-F238E27FC236}">
                <a16:creationId xmlns:a16="http://schemas.microsoft.com/office/drawing/2014/main" id="{79CCC27A-CC76-4AA4-AF56-8E2361FE9E6B}"/>
              </a:ext>
            </a:extLst>
          </p:cNvPr>
          <p:cNvSpPr/>
          <p:nvPr/>
        </p:nvSpPr>
        <p:spPr bwMode="gray">
          <a:xfrm>
            <a:off x="398243" y="4189045"/>
            <a:ext cx="8208754" cy="338221"/>
          </a:xfrm>
          <a:prstGeom prst="rect">
            <a:avLst/>
          </a:prstGeom>
          <a:solidFill>
            <a:schemeClr val="accent3"/>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600" b="1" i="1" u="none" strike="noStrike" kern="0" cap="none" spc="0" normalizeH="0" baseline="0" noProof="0" err="1">
                <a:ln>
                  <a:noFill/>
                </a:ln>
                <a:solidFill>
                  <a:prstClr val="white"/>
                </a:solidFill>
                <a:effectLst/>
                <a:uLnTx/>
                <a:uFillTx/>
                <a:latin typeface="+mj-lt"/>
              </a:rPr>
              <a:t>D’autres</a:t>
            </a:r>
            <a:r>
              <a:rPr kumimoji="0" lang="en-GB" sz="1600" b="1" i="1" u="none" strike="noStrike" kern="0" cap="none" spc="0" normalizeH="0" baseline="0" noProof="0">
                <a:ln>
                  <a:noFill/>
                </a:ln>
                <a:solidFill>
                  <a:prstClr val="white"/>
                </a:solidFill>
                <a:effectLst/>
                <a:uLnTx/>
                <a:uFillTx/>
                <a:latin typeface="+mj-lt"/>
              </a:rPr>
              <a:t> leviers et initiatives à </a:t>
            </a:r>
            <a:r>
              <a:rPr kumimoji="0" lang="en-GB" sz="1600" b="1" i="1" u="none" strike="noStrike" kern="0" cap="none" spc="0" normalizeH="0" baseline="0" noProof="0" err="1">
                <a:ln>
                  <a:noFill/>
                </a:ln>
                <a:solidFill>
                  <a:prstClr val="white"/>
                </a:solidFill>
                <a:effectLst/>
                <a:uLnTx/>
                <a:uFillTx/>
                <a:latin typeface="+mj-lt"/>
              </a:rPr>
              <a:t>partager</a:t>
            </a:r>
            <a:r>
              <a:rPr kumimoji="0" lang="en-GB" sz="1600" b="1" i="1" u="none" strike="noStrike" kern="0" cap="none" spc="0" normalizeH="0" baseline="0" noProof="0">
                <a:ln>
                  <a:noFill/>
                </a:ln>
                <a:solidFill>
                  <a:prstClr val="white"/>
                </a:solidFill>
                <a:effectLst/>
                <a:uLnTx/>
                <a:uFillTx/>
                <a:latin typeface="+mj-lt"/>
              </a:rPr>
              <a:t> ?</a:t>
            </a:r>
          </a:p>
        </p:txBody>
      </p:sp>
    </p:spTree>
    <p:extLst>
      <p:ext uri="{BB962C8B-B14F-4D97-AF65-F5344CB8AC3E}">
        <p14:creationId xmlns:p14="http://schemas.microsoft.com/office/powerpoint/2010/main" val="95251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132C00F2-601E-4370-A5C8-0EB658B5324B}"/>
              </a:ext>
            </a:extLst>
          </p:cNvPr>
          <p:cNvGraphicFramePr>
            <a:graphicFrameLocks noChangeAspect="1"/>
          </p:cNvGraphicFramePr>
          <p:nvPr>
            <p:custDataLst>
              <p:tags r:id="rId2"/>
            </p:custDataLst>
            <p:extLst>
              <p:ext uri="{D42A27DB-BD31-4B8C-83A1-F6EECF244321}">
                <p14:modId xmlns:p14="http://schemas.microsoft.com/office/powerpoint/2010/main" val="921635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5" name="think-cell Slide" r:id="rId4" imgW="473" imgH="476" progId="TCLayout.ActiveDocument.1">
                  <p:embed/>
                </p:oleObj>
              </mc:Choice>
              <mc:Fallback>
                <p:oleObj name="think-cell Slide" r:id="rId4" imgW="473" imgH="476" progId="TCLayout.ActiveDocument.1">
                  <p:embed/>
                  <p:pic>
                    <p:nvPicPr>
                      <p:cNvPr id="4" name="Object 3" hidden="1">
                        <a:extLst>
                          <a:ext uri="{FF2B5EF4-FFF2-40B4-BE49-F238E27FC236}">
                            <a16:creationId xmlns:a16="http://schemas.microsoft.com/office/drawing/2014/main" id="{132C00F2-601E-4370-A5C8-0EB658B532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Clients - exemples d’initiatives </a:t>
            </a:r>
            <a:endParaRPr lang="en-US"/>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15</a:t>
            </a:fld>
            <a:endParaRPr lang="fr-F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6"/>
          <a:stretch>
            <a:fillRect/>
          </a:stretch>
        </p:blipFill>
        <p:spPr>
          <a:xfrm>
            <a:off x="940333" y="4700730"/>
            <a:ext cx="1167612" cy="217899"/>
          </a:xfrm>
          <a:prstGeom prst="rect">
            <a:avLst/>
          </a:prstGeom>
        </p:spPr>
      </p:pic>
      <p:sp>
        <p:nvSpPr>
          <p:cNvPr id="6" name="Rectangle 5">
            <a:extLst>
              <a:ext uri="{FF2B5EF4-FFF2-40B4-BE49-F238E27FC236}">
                <a16:creationId xmlns:a16="http://schemas.microsoft.com/office/drawing/2014/main" id="{7E025F8D-0EDC-43BF-9626-1101391704F2}"/>
              </a:ext>
            </a:extLst>
          </p:cNvPr>
          <p:cNvSpPr/>
          <p:nvPr/>
        </p:nvSpPr>
        <p:spPr bwMode="gray">
          <a:xfrm>
            <a:off x="398242" y="1105296"/>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tactiques</a:t>
            </a:r>
            <a:endParaRPr kumimoji="0" lang="en-GB" sz="1400" b="1" i="0" u="none" strike="noStrike" kern="0" cap="none" spc="0" normalizeH="0" baseline="0" noProof="0">
              <a:ln>
                <a:noFill/>
              </a:ln>
              <a:solidFill>
                <a:prstClr val="white"/>
              </a:solidFill>
              <a:effectLst/>
              <a:uLnTx/>
              <a:uFillTx/>
              <a:latin typeface="+mj-lt"/>
            </a:endParaRPr>
          </a:p>
        </p:txBody>
      </p:sp>
      <p:sp>
        <p:nvSpPr>
          <p:cNvPr id="7" name="Rectangle 6">
            <a:extLst>
              <a:ext uri="{FF2B5EF4-FFF2-40B4-BE49-F238E27FC236}">
                <a16:creationId xmlns:a16="http://schemas.microsoft.com/office/drawing/2014/main" id="{34793DAE-E29D-4B27-AC92-728F2617624A}"/>
              </a:ext>
            </a:extLst>
          </p:cNvPr>
          <p:cNvSpPr/>
          <p:nvPr/>
        </p:nvSpPr>
        <p:spPr bwMode="gray">
          <a:xfrm>
            <a:off x="398242" y="2111868"/>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schemeClr val="bg1"/>
                </a:solidFill>
                <a:effectLst/>
                <a:uLnTx/>
                <a:uFillTx/>
                <a:latin typeface="+mj-lt"/>
              </a:rPr>
              <a:t>Leviers </a:t>
            </a:r>
            <a:r>
              <a:rPr lang="en-GB" sz="1400" b="1" kern="0" err="1">
                <a:solidFill>
                  <a:schemeClr val="bg1"/>
                </a:solidFill>
                <a:latin typeface="+mj-lt"/>
              </a:rPr>
              <a:t>opérationnels</a:t>
            </a:r>
            <a:endParaRPr lang="en-GB" sz="1400" b="1" i="0" u="none" strike="noStrike" kern="0" cap="none" spc="0" normalizeH="0" baseline="0" noProof="0">
              <a:ln>
                <a:noFill/>
              </a:ln>
              <a:solidFill>
                <a:schemeClr val="bg1"/>
              </a:solidFill>
              <a:effectLst/>
              <a:uLnTx/>
              <a:uFillTx/>
              <a:latin typeface="+mj-lt"/>
              <a:cs typeface="Calibri Light"/>
            </a:endParaRPr>
          </a:p>
        </p:txBody>
      </p:sp>
      <p:sp>
        <p:nvSpPr>
          <p:cNvPr id="9" name="Rectangle 8">
            <a:extLst>
              <a:ext uri="{FF2B5EF4-FFF2-40B4-BE49-F238E27FC236}">
                <a16:creationId xmlns:a16="http://schemas.microsoft.com/office/drawing/2014/main" id="{ADE63A67-DF78-4D9E-A3FA-92D59C21A28D}"/>
              </a:ext>
            </a:extLst>
          </p:cNvPr>
          <p:cNvSpPr/>
          <p:nvPr/>
        </p:nvSpPr>
        <p:spPr bwMode="gray">
          <a:xfrm>
            <a:off x="398242" y="3118440"/>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structurels</a:t>
            </a:r>
            <a:endParaRPr kumimoji="0" lang="en-GB" sz="1400" b="1" i="0" u="none" strike="noStrike" kern="0" cap="none" spc="0" normalizeH="0" baseline="0" noProof="0">
              <a:ln>
                <a:noFill/>
              </a:ln>
              <a:solidFill>
                <a:prstClr val="white"/>
              </a:solidFill>
              <a:effectLst/>
              <a:uLnTx/>
              <a:uFillTx/>
              <a:latin typeface="+mj-lt"/>
            </a:endParaRPr>
          </a:p>
        </p:txBody>
      </p:sp>
      <p:sp>
        <p:nvSpPr>
          <p:cNvPr id="10" name="Rectangle 9">
            <a:extLst>
              <a:ext uri="{FF2B5EF4-FFF2-40B4-BE49-F238E27FC236}">
                <a16:creationId xmlns:a16="http://schemas.microsoft.com/office/drawing/2014/main" id="{B17AAF81-4D23-4458-A76B-E8C07681B42D}"/>
              </a:ext>
            </a:extLst>
          </p:cNvPr>
          <p:cNvSpPr/>
          <p:nvPr/>
        </p:nvSpPr>
        <p:spPr bwMode="gray">
          <a:xfrm>
            <a:off x="2751974" y="1105296"/>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Proposition d’escompte </a:t>
            </a:r>
            <a:r>
              <a:rPr lang="fr-FR" sz="1400" kern="0">
                <a:latin typeface="+mj-lt"/>
              </a:rPr>
              <a:t>pour paiements anticipés</a:t>
            </a:r>
            <a:endParaRPr kumimoji="0" lang="fr-FR" sz="1400" i="0" u="none" strike="noStrike" kern="0" cap="none" spc="0" normalizeH="0" baseline="0" noProof="0">
              <a:ln>
                <a:noFill/>
              </a:ln>
              <a:effectLst/>
              <a:uLnTx/>
              <a:uFillTx/>
              <a:latin typeface="+mj-lt"/>
            </a:endParaRP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Pression accrue sur la collecte des créances dues (‘cash taskforce’, ‘year-end push’)</a:t>
            </a:r>
          </a:p>
        </p:txBody>
      </p:sp>
      <p:sp>
        <p:nvSpPr>
          <p:cNvPr id="11" name="Rectangle 10">
            <a:extLst>
              <a:ext uri="{FF2B5EF4-FFF2-40B4-BE49-F238E27FC236}">
                <a16:creationId xmlns:a16="http://schemas.microsoft.com/office/drawing/2014/main" id="{8A3E9036-1998-453A-8A02-2367BE2A2DB0}"/>
              </a:ext>
            </a:extLst>
          </p:cNvPr>
          <p:cNvSpPr/>
          <p:nvPr/>
        </p:nvSpPr>
        <p:spPr bwMode="gray">
          <a:xfrm>
            <a:off x="2751974" y="2111868"/>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Consolidation des facturations</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Mise en place d’une démarche pro-active de recouvrement</a:t>
            </a:r>
            <a:r>
              <a:rPr lang="fr-FR" sz="1400" kern="0">
                <a:latin typeface="+mj-lt"/>
              </a:rPr>
              <a:t> (pré-échéance et ciblé, etc.)</a:t>
            </a:r>
            <a:endParaRPr kumimoji="0" lang="fr-FR" sz="1400" i="0" u="none" strike="noStrike" kern="0" cap="none" spc="0" normalizeH="0" baseline="0" noProof="0">
              <a:ln>
                <a:noFill/>
              </a:ln>
              <a:effectLst/>
              <a:uLnTx/>
              <a:uFillTx/>
              <a:latin typeface="+mj-lt"/>
            </a:endParaRPr>
          </a:p>
        </p:txBody>
      </p:sp>
      <p:sp>
        <p:nvSpPr>
          <p:cNvPr id="12" name="Rectangle 11">
            <a:extLst>
              <a:ext uri="{FF2B5EF4-FFF2-40B4-BE49-F238E27FC236}">
                <a16:creationId xmlns:a16="http://schemas.microsoft.com/office/drawing/2014/main" id="{B126117E-065C-438D-B883-2596FA19AA47}"/>
              </a:ext>
            </a:extLst>
          </p:cNvPr>
          <p:cNvSpPr/>
          <p:nvPr/>
        </p:nvSpPr>
        <p:spPr bwMode="gray">
          <a:xfrm>
            <a:off x="2751974" y="3118440"/>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Alignement de la structure de rémunération des commerciaux avec les objectifs en matière de BFR</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fr-FR" sz="1400" i="0" u="none" strike="noStrike" kern="0" cap="none" spc="0" normalizeH="0" baseline="0" noProof="0">
                <a:ln>
                  <a:noFill/>
                </a:ln>
                <a:effectLst/>
                <a:uLnTx/>
                <a:uFillTx/>
                <a:latin typeface="+mj-lt"/>
              </a:rPr>
              <a:t>Renégociation des termes de paiement</a:t>
            </a:r>
            <a:r>
              <a:rPr lang="fr-FR" sz="1400" kern="0">
                <a:latin typeface="+mj-lt"/>
              </a:rPr>
              <a:t>s avec les clients base sur une segmentation alignée avec la profitabilité</a:t>
            </a:r>
            <a:endParaRPr kumimoji="0" lang="fr-FR" sz="1400" i="0" u="none" strike="noStrike" kern="0" cap="none" spc="0" normalizeH="0" baseline="0" noProof="0">
              <a:ln>
                <a:noFill/>
              </a:ln>
              <a:effectLst/>
              <a:uLnTx/>
              <a:uFillTx/>
              <a:latin typeface="+mj-lt"/>
            </a:endParaRPr>
          </a:p>
        </p:txBody>
      </p:sp>
      <p:sp>
        <p:nvSpPr>
          <p:cNvPr id="13" name="Rectangle 12">
            <a:extLst>
              <a:ext uri="{FF2B5EF4-FFF2-40B4-BE49-F238E27FC236}">
                <a16:creationId xmlns:a16="http://schemas.microsoft.com/office/drawing/2014/main" id="{479EA4EE-7AD2-470B-8E20-EC6D45B88ED0}"/>
              </a:ext>
            </a:extLst>
          </p:cNvPr>
          <p:cNvSpPr/>
          <p:nvPr/>
        </p:nvSpPr>
        <p:spPr bwMode="gray">
          <a:xfrm>
            <a:off x="398243" y="4189045"/>
            <a:ext cx="8208754" cy="338221"/>
          </a:xfrm>
          <a:prstGeom prst="rect">
            <a:avLst/>
          </a:prstGeom>
          <a:solidFill>
            <a:schemeClr val="accent3"/>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600" b="1" i="1" u="none" strike="noStrike" kern="0" cap="none" spc="0" normalizeH="0" baseline="0" noProof="0" err="1">
                <a:ln>
                  <a:noFill/>
                </a:ln>
                <a:solidFill>
                  <a:prstClr val="white"/>
                </a:solidFill>
                <a:effectLst/>
                <a:uLnTx/>
                <a:uFillTx/>
                <a:latin typeface="+mj-lt"/>
              </a:rPr>
              <a:t>D’autres</a:t>
            </a:r>
            <a:r>
              <a:rPr kumimoji="0" lang="en-GB" sz="1600" b="1" i="1" u="none" strike="noStrike" kern="0" cap="none" spc="0" normalizeH="0" baseline="0" noProof="0">
                <a:ln>
                  <a:noFill/>
                </a:ln>
                <a:solidFill>
                  <a:prstClr val="white"/>
                </a:solidFill>
                <a:effectLst/>
                <a:uLnTx/>
                <a:uFillTx/>
                <a:latin typeface="+mj-lt"/>
              </a:rPr>
              <a:t> leviers et initiatives à </a:t>
            </a:r>
            <a:r>
              <a:rPr kumimoji="0" lang="en-GB" sz="1600" b="1" i="1" u="none" strike="noStrike" kern="0" cap="none" spc="0" normalizeH="0" baseline="0" noProof="0" err="1">
                <a:ln>
                  <a:noFill/>
                </a:ln>
                <a:solidFill>
                  <a:prstClr val="white"/>
                </a:solidFill>
                <a:effectLst/>
                <a:uLnTx/>
                <a:uFillTx/>
                <a:latin typeface="+mj-lt"/>
              </a:rPr>
              <a:t>partager</a:t>
            </a:r>
            <a:r>
              <a:rPr kumimoji="0" lang="en-GB" sz="1600" b="1" i="1" u="none" strike="noStrike" kern="0" cap="none" spc="0" normalizeH="0" baseline="0" noProof="0">
                <a:ln>
                  <a:noFill/>
                </a:ln>
                <a:solidFill>
                  <a:prstClr val="white"/>
                </a:solidFill>
                <a:effectLst/>
                <a:uLnTx/>
                <a:uFillTx/>
                <a:latin typeface="+mj-lt"/>
              </a:rPr>
              <a:t> ?</a:t>
            </a:r>
          </a:p>
        </p:txBody>
      </p:sp>
    </p:spTree>
    <p:extLst>
      <p:ext uri="{BB962C8B-B14F-4D97-AF65-F5344CB8AC3E}">
        <p14:creationId xmlns:p14="http://schemas.microsoft.com/office/powerpoint/2010/main" val="49679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Fournisseurs – exemples d’initiatives</a:t>
            </a:r>
            <a:endParaRPr lang="en-US"/>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16</a:t>
            </a:fld>
            <a:endParaRPr lang="fr-F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6" name="Rectangle 5">
            <a:extLst>
              <a:ext uri="{FF2B5EF4-FFF2-40B4-BE49-F238E27FC236}">
                <a16:creationId xmlns:a16="http://schemas.microsoft.com/office/drawing/2014/main" id="{880AB35D-2B8B-4756-B851-EFA27A95DC5A}"/>
              </a:ext>
            </a:extLst>
          </p:cNvPr>
          <p:cNvSpPr/>
          <p:nvPr/>
        </p:nvSpPr>
        <p:spPr bwMode="gray">
          <a:xfrm>
            <a:off x="398242" y="1097479"/>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tactiques</a:t>
            </a:r>
            <a:endParaRPr kumimoji="0" lang="en-GB" sz="1400" b="1" i="0" u="none" strike="noStrike" kern="0" cap="none" spc="0" normalizeH="0" baseline="0" noProof="0">
              <a:ln>
                <a:noFill/>
              </a:ln>
              <a:solidFill>
                <a:prstClr val="white"/>
              </a:solidFill>
              <a:effectLst/>
              <a:uLnTx/>
              <a:uFillTx/>
              <a:latin typeface="+mj-lt"/>
            </a:endParaRPr>
          </a:p>
        </p:txBody>
      </p:sp>
      <p:sp>
        <p:nvSpPr>
          <p:cNvPr id="7" name="Rectangle 6">
            <a:extLst>
              <a:ext uri="{FF2B5EF4-FFF2-40B4-BE49-F238E27FC236}">
                <a16:creationId xmlns:a16="http://schemas.microsoft.com/office/drawing/2014/main" id="{D97FD751-73A7-4707-9CFF-A916638D8AE4}"/>
              </a:ext>
            </a:extLst>
          </p:cNvPr>
          <p:cNvSpPr/>
          <p:nvPr/>
        </p:nvSpPr>
        <p:spPr bwMode="gray">
          <a:xfrm>
            <a:off x="398242" y="2104051"/>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schemeClr val="bg1"/>
                </a:solidFill>
                <a:effectLst/>
                <a:uLnTx/>
                <a:uFillTx/>
                <a:latin typeface="+mj-lt"/>
              </a:rPr>
              <a:t>Leviers </a:t>
            </a:r>
            <a:r>
              <a:rPr lang="en-GB" sz="1400" b="1" kern="0" err="1">
                <a:solidFill>
                  <a:schemeClr val="bg1"/>
                </a:solidFill>
                <a:latin typeface="+mj-lt"/>
              </a:rPr>
              <a:t>opérationnels</a:t>
            </a:r>
            <a:endParaRPr lang="en-GB" sz="1400" b="1" i="0" u="none" strike="noStrike" kern="0" cap="none" spc="0" normalizeH="0" baseline="0" noProof="0">
              <a:ln>
                <a:noFill/>
              </a:ln>
              <a:solidFill>
                <a:schemeClr val="bg1"/>
              </a:solidFill>
              <a:effectLst/>
              <a:uLnTx/>
              <a:uFillTx/>
              <a:latin typeface="+mj-lt"/>
              <a:cs typeface="Calibri Light"/>
            </a:endParaRPr>
          </a:p>
        </p:txBody>
      </p:sp>
      <p:sp>
        <p:nvSpPr>
          <p:cNvPr id="9" name="Rectangle 8">
            <a:extLst>
              <a:ext uri="{FF2B5EF4-FFF2-40B4-BE49-F238E27FC236}">
                <a16:creationId xmlns:a16="http://schemas.microsoft.com/office/drawing/2014/main" id="{B766C285-103F-462A-8CE4-E873EFBB18A8}"/>
              </a:ext>
            </a:extLst>
          </p:cNvPr>
          <p:cNvSpPr/>
          <p:nvPr/>
        </p:nvSpPr>
        <p:spPr bwMode="gray">
          <a:xfrm>
            <a:off x="398242" y="3110623"/>
            <a:ext cx="2268000" cy="936000"/>
          </a:xfrm>
          <a:prstGeom prst="rect">
            <a:avLst/>
          </a:prstGeom>
          <a:solidFill>
            <a:schemeClr val="tx2"/>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400" b="1" i="0" u="none" strike="noStrike" kern="0" cap="none" spc="0" normalizeH="0" baseline="0" noProof="0">
                <a:ln>
                  <a:noFill/>
                </a:ln>
                <a:solidFill>
                  <a:prstClr val="white"/>
                </a:solidFill>
                <a:effectLst/>
                <a:uLnTx/>
                <a:uFillTx/>
                <a:latin typeface="+mj-lt"/>
              </a:rPr>
              <a:t>Leviers </a:t>
            </a:r>
            <a:r>
              <a:rPr kumimoji="0" lang="en-GB" sz="1400" b="1" i="0" u="none" strike="noStrike" kern="0" cap="none" spc="0" normalizeH="0" baseline="0" noProof="0" err="1">
                <a:ln>
                  <a:noFill/>
                </a:ln>
                <a:solidFill>
                  <a:prstClr val="white"/>
                </a:solidFill>
                <a:effectLst/>
                <a:uLnTx/>
                <a:uFillTx/>
                <a:latin typeface="+mj-lt"/>
              </a:rPr>
              <a:t>structurels</a:t>
            </a:r>
            <a:endParaRPr kumimoji="0" lang="en-GB" sz="1400" b="1" i="0" u="none" strike="noStrike" kern="0" cap="none" spc="0" normalizeH="0" baseline="0" noProof="0">
              <a:ln>
                <a:noFill/>
              </a:ln>
              <a:solidFill>
                <a:prstClr val="white"/>
              </a:solidFill>
              <a:effectLst/>
              <a:uLnTx/>
              <a:uFillTx/>
              <a:latin typeface="+mj-lt"/>
            </a:endParaRPr>
          </a:p>
        </p:txBody>
      </p:sp>
      <p:sp>
        <p:nvSpPr>
          <p:cNvPr id="10" name="Rectangle 9">
            <a:extLst>
              <a:ext uri="{FF2B5EF4-FFF2-40B4-BE49-F238E27FC236}">
                <a16:creationId xmlns:a16="http://schemas.microsoft.com/office/drawing/2014/main" id="{B6CC8659-C28A-4C2C-B3E2-44741185F65A}"/>
              </a:ext>
            </a:extLst>
          </p:cNvPr>
          <p:cNvSpPr/>
          <p:nvPr/>
        </p:nvSpPr>
        <p:spPr bwMode="gray">
          <a:xfrm>
            <a:off x="2751974" y="1097479"/>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err="1">
                <a:ln>
                  <a:noFill/>
                </a:ln>
                <a:effectLst/>
                <a:uLnTx/>
                <a:uFillTx/>
                <a:latin typeface="+mj-lt"/>
              </a:rPr>
              <a:t>Arrêter</a:t>
            </a:r>
            <a:r>
              <a:rPr kumimoji="0" lang="en-US" sz="1400" i="0" u="none" strike="noStrike" kern="0" cap="none" spc="0" normalizeH="0" baseline="0" noProof="0">
                <a:ln>
                  <a:noFill/>
                </a:ln>
                <a:effectLst/>
                <a:uLnTx/>
                <a:uFillTx/>
                <a:latin typeface="+mj-lt"/>
              </a:rPr>
              <a:t> / </a:t>
            </a:r>
            <a:r>
              <a:rPr kumimoji="0" lang="en-US" sz="1400" i="0" u="none" strike="noStrike" kern="0" cap="none" spc="0" normalizeH="0" baseline="0" noProof="0" err="1">
                <a:ln>
                  <a:noFill/>
                </a:ln>
                <a:effectLst/>
                <a:uLnTx/>
                <a:uFillTx/>
                <a:latin typeface="+mj-lt"/>
              </a:rPr>
              <a:t>décaler</a:t>
            </a:r>
            <a:r>
              <a:rPr kumimoji="0" lang="en-US" sz="1400" i="0" u="none" strike="noStrike" kern="0" cap="none" spc="0" normalizeH="0" baseline="0" noProof="0">
                <a:ln>
                  <a:noFill/>
                </a:ln>
                <a:effectLst/>
                <a:uLnTx/>
                <a:uFillTx/>
                <a:latin typeface="+mj-lt"/>
              </a:rPr>
              <a:t> les </a:t>
            </a:r>
            <a:r>
              <a:rPr kumimoji="0" lang="en-US" sz="1400" i="0" u="none" strike="noStrike" kern="0" cap="none" spc="0" normalizeH="0" baseline="0" noProof="0" err="1">
                <a:ln>
                  <a:noFill/>
                </a:ln>
                <a:effectLst/>
                <a:uLnTx/>
                <a:uFillTx/>
                <a:latin typeface="+mj-lt"/>
              </a:rPr>
              <a:t>paiements</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fournisseurs</a:t>
            </a:r>
            <a:endParaRPr kumimoji="0" lang="en-US" sz="1400" i="0" u="none" strike="noStrike" kern="0" cap="none" spc="0" normalizeH="0" baseline="0" noProof="0">
              <a:ln>
                <a:noFill/>
              </a:ln>
              <a:effectLst/>
              <a:uLnTx/>
              <a:uFillTx/>
              <a:latin typeface="+mj-lt"/>
            </a:endParaRP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a:ln>
                  <a:noFill/>
                </a:ln>
                <a:effectLst/>
                <a:uLnTx/>
                <a:uFillTx/>
                <a:latin typeface="+mj-lt"/>
              </a:rPr>
              <a:t>Demande de factures </a:t>
            </a:r>
            <a:r>
              <a:rPr kumimoji="0" lang="en-US" sz="1400" i="0" u="none" strike="noStrike" kern="0" cap="none" spc="0" normalizeH="0" baseline="0" noProof="0" err="1">
                <a:ln>
                  <a:noFill/>
                </a:ln>
                <a:effectLst/>
                <a:uLnTx/>
                <a:uFillTx/>
                <a:latin typeface="+mj-lt"/>
              </a:rPr>
              <a:t>oriniales</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modifiées</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etc</a:t>
            </a:r>
            <a:r>
              <a:rPr kumimoji="0" lang="en-US" sz="1400" i="0" u="none" strike="noStrike" kern="0" cap="none" spc="0" normalizeH="0" baseline="0" noProof="0">
                <a:ln>
                  <a:noFill/>
                </a:ln>
                <a:effectLst/>
                <a:uLnTx/>
                <a:uFillTx/>
                <a:latin typeface="+mj-lt"/>
              </a:rPr>
              <a:t>…</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400" kern="0" err="1">
                <a:latin typeface="+mj-lt"/>
              </a:rPr>
              <a:t>Dépriorization</a:t>
            </a:r>
            <a:r>
              <a:rPr lang="en-US" sz="1400" kern="0">
                <a:latin typeface="+mj-lt"/>
              </a:rPr>
              <a:t> de </a:t>
            </a:r>
            <a:r>
              <a:rPr lang="en-US" sz="1400" kern="0" err="1">
                <a:latin typeface="+mj-lt"/>
              </a:rPr>
              <a:t>certaines</a:t>
            </a:r>
            <a:r>
              <a:rPr lang="en-US" sz="1400" kern="0">
                <a:latin typeface="+mj-lt"/>
              </a:rPr>
              <a:t> </a:t>
            </a:r>
            <a:r>
              <a:rPr lang="en-US" sz="1400" kern="0" err="1">
                <a:latin typeface="+mj-lt"/>
              </a:rPr>
              <a:t>dépenses</a:t>
            </a:r>
            <a:r>
              <a:rPr lang="en-US" sz="1400" kern="0">
                <a:latin typeface="+mj-lt"/>
              </a:rPr>
              <a:t> (e.g. </a:t>
            </a:r>
            <a:r>
              <a:rPr lang="en-US" sz="1400" kern="0" err="1">
                <a:latin typeface="+mj-lt"/>
              </a:rPr>
              <a:t>investissements</a:t>
            </a:r>
            <a:r>
              <a:rPr lang="en-US" sz="1400" kern="0">
                <a:latin typeface="+mj-lt"/>
              </a:rPr>
              <a:t>)</a:t>
            </a:r>
            <a:endParaRPr kumimoji="0" lang="en-US" sz="1400" i="0" u="none" strike="noStrike" kern="0" cap="none" spc="0" normalizeH="0" baseline="0" noProof="0">
              <a:ln>
                <a:noFill/>
              </a:ln>
              <a:effectLst/>
              <a:uLnTx/>
              <a:uFillTx/>
              <a:latin typeface="+mj-lt"/>
            </a:endParaRPr>
          </a:p>
        </p:txBody>
      </p:sp>
      <p:sp>
        <p:nvSpPr>
          <p:cNvPr id="11" name="Rectangle 10">
            <a:extLst>
              <a:ext uri="{FF2B5EF4-FFF2-40B4-BE49-F238E27FC236}">
                <a16:creationId xmlns:a16="http://schemas.microsoft.com/office/drawing/2014/main" id="{646EAC49-E9AD-4DFD-803E-9DBCC8178C19}"/>
              </a:ext>
            </a:extLst>
          </p:cNvPr>
          <p:cNvSpPr/>
          <p:nvPr/>
        </p:nvSpPr>
        <p:spPr bwMode="gray">
          <a:xfrm>
            <a:off x="2751974" y="2104051"/>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err="1">
                <a:ln>
                  <a:noFill/>
                </a:ln>
                <a:effectLst/>
                <a:uLnTx/>
                <a:uFillTx/>
                <a:latin typeface="+mj-lt"/>
              </a:rPr>
              <a:t>Changement</a:t>
            </a:r>
            <a:r>
              <a:rPr kumimoji="0" lang="en-US" sz="1400" i="0" u="none" strike="noStrike" kern="0" cap="none" spc="0" normalizeH="0" baseline="0" noProof="0">
                <a:ln>
                  <a:noFill/>
                </a:ln>
                <a:effectLst/>
                <a:uLnTx/>
                <a:uFillTx/>
                <a:latin typeface="+mj-lt"/>
              </a:rPr>
              <a:t> des </a:t>
            </a:r>
            <a:r>
              <a:rPr kumimoji="0" lang="en-US" sz="1400" i="0" u="none" strike="noStrike" kern="0" cap="none" spc="0" normalizeH="0" baseline="0" noProof="0" err="1">
                <a:ln>
                  <a:noFill/>
                </a:ln>
                <a:effectLst/>
                <a:uLnTx/>
                <a:uFillTx/>
                <a:latin typeface="+mj-lt"/>
              </a:rPr>
              <a:t>fréquences</a:t>
            </a:r>
            <a:r>
              <a:rPr kumimoji="0" lang="en-US" sz="1400" i="0" u="none" strike="noStrike" kern="0" cap="none" spc="0" normalizeH="0" baseline="0" noProof="0">
                <a:ln>
                  <a:noFill/>
                </a:ln>
                <a:effectLst/>
                <a:uLnTx/>
                <a:uFillTx/>
                <a:latin typeface="+mj-lt"/>
              </a:rPr>
              <a:t> de </a:t>
            </a:r>
            <a:r>
              <a:rPr kumimoji="0" lang="en-US" sz="1400" i="0" u="none" strike="noStrike" kern="0" cap="none" spc="0" normalizeH="0" baseline="0" noProof="0" err="1">
                <a:ln>
                  <a:noFill/>
                </a:ln>
                <a:effectLst/>
                <a:uLnTx/>
                <a:uFillTx/>
                <a:latin typeface="+mj-lt"/>
              </a:rPr>
              <a:t>paiements</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quotidien</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vers</a:t>
            </a:r>
            <a:r>
              <a:rPr kumimoji="0" lang="en-US" sz="1400" i="0" u="none" strike="noStrike" kern="0" cap="none" spc="0" normalizeH="0" baseline="0" noProof="0">
                <a:ln>
                  <a:noFill/>
                </a:ln>
                <a:effectLst/>
                <a:uLnTx/>
                <a:uFillTx/>
                <a:latin typeface="+mj-lt"/>
              </a:rPr>
              <a:t> Hebdo)</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400" kern="0">
                <a:latin typeface="+mj-lt"/>
              </a:rPr>
              <a:t>Travail sur les dates de </a:t>
            </a:r>
            <a:r>
              <a:rPr lang="en-US" sz="1400" kern="0" err="1">
                <a:latin typeface="+mj-lt"/>
              </a:rPr>
              <a:t>paiements</a:t>
            </a:r>
            <a:r>
              <a:rPr lang="en-US" sz="1400" kern="0">
                <a:latin typeface="+mj-lt"/>
              </a:rPr>
              <a:t> le week-end</a:t>
            </a: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a:ln>
                  <a:noFill/>
                </a:ln>
                <a:effectLst/>
                <a:uLnTx/>
                <a:uFillTx/>
                <a:latin typeface="+mj-lt"/>
              </a:rPr>
              <a:t>Revue des </a:t>
            </a:r>
            <a:r>
              <a:rPr kumimoji="0" lang="en-US" sz="1400" i="0" u="none" strike="noStrike" kern="0" cap="none" spc="0" normalizeH="0" baseline="0" noProof="0" err="1">
                <a:ln>
                  <a:noFill/>
                </a:ln>
                <a:effectLst/>
                <a:uLnTx/>
                <a:uFillTx/>
                <a:latin typeface="+mj-lt"/>
              </a:rPr>
              <a:t>méthodes</a:t>
            </a:r>
            <a:r>
              <a:rPr kumimoji="0" lang="en-US" sz="1400" i="0" u="none" strike="noStrike" kern="0" cap="none" spc="0" normalizeH="0" baseline="0" noProof="0">
                <a:ln>
                  <a:noFill/>
                </a:ln>
                <a:effectLst/>
                <a:uLnTx/>
                <a:uFillTx/>
                <a:latin typeface="+mj-lt"/>
              </a:rPr>
              <a:t> de </a:t>
            </a:r>
            <a:r>
              <a:rPr kumimoji="0" lang="en-US" sz="1400" i="0" u="none" strike="noStrike" kern="0" cap="none" spc="0" normalizeH="0" baseline="0" noProof="0" err="1">
                <a:ln>
                  <a:noFill/>
                </a:ln>
                <a:effectLst/>
                <a:uLnTx/>
                <a:uFillTx/>
                <a:latin typeface="+mj-lt"/>
              </a:rPr>
              <a:t>paiements</a:t>
            </a:r>
            <a:r>
              <a:rPr kumimoji="0" lang="en-US" sz="1400" i="0" u="none" strike="noStrike" kern="0" cap="none" spc="0" normalizeH="0" baseline="0" noProof="0">
                <a:ln>
                  <a:noFill/>
                </a:ln>
                <a:effectLst/>
                <a:uLnTx/>
                <a:uFillTx/>
                <a:latin typeface="+mj-lt"/>
              </a:rPr>
              <a:t> et </a:t>
            </a:r>
            <a:r>
              <a:rPr kumimoji="0" lang="en-US" sz="1400" i="0" u="none" strike="noStrike" kern="0" cap="none" spc="0" normalizeH="0" baseline="0" noProof="0" err="1">
                <a:ln>
                  <a:noFill/>
                </a:ln>
                <a:effectLst/>
                <a:uLnTx/>
                <a:uFillTx/>
                <a:latin typeface="+mj-lt"/>
              </a:rPr>
              <a:t>processus</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d’approbation</a:t>
            </a:r>
            <a:r>
              <a:rPr kumimoji="0" lang="en-US" sz="1400" i="0" u="none" strike="noStrike" kern="0" cap="none" spc="0" normalizeH="0" baseline="0" noProof="0">
                <a:ln>
                  <a:noFill/>
                </a:ln>
                <a:effectLst/>
                <a:uLnTx/>
                <a:uFillTx/>
                <a:latin typeface="+mj-lt"/>
              </a:rPr>
              <a:t> </a:t>
            </a:r>
          </a:p>
        </p:txBody>
      </p:sp>
      <p:sp>
        <p:nvSpPr>
          <p:cNvPr id="12" name="Rectangle 11">
            <a:extLst>
              <a:ext uri="{FF2B5EF4-FFF2-40B4-BE49-F238E27FC236}">
                <a16:creationId xmlns:a16="http://schemas.microsoft.com/office/drawing/2014/main" id="{9DA523F9-7193-4F96-B747-A55A694C743F}"/>
              </a:ext>
            </a:extLst>
          </p:cNvPr>
          <p:cNvSpPr/>
          <p:nvPr/>
        </p:nvSpPr>
        <p:spPr bwMode="gray">
          <a:xfrm>
            <a:off x="2751974" y="3110623"/>
            <a:ext cx="5855023" cy="936000"/>
          </a:xfrm>
          <a:prstGeom prst="rect">
            <a:avLst/>
          </a:prstGeom>
          <a:solidFill>
            <a:schemeClr val="accent5">
              <a:lumMod val="20000"/>
              <a:lumOff val="80000"/>
            </a:schemeClr>
          </a:solidFill>
          <a:ln w="19050" algn="ctr">
            <a:noFill/>
            <a:miter lim="800000"/>
            <a:headEnd/>
            <a:tailEnd/>
          </a:ln>
        </p:spPr>
        <p:txBody>
          <a:bodyPr wrap="square" lIns="88900" tIns="88900" rIns="88900" bIns="88900" rtlCol="0" anchor="ctr"/>
          <a:lstStyle/>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err="1">
                <a:ln>
                  <a:noFill/>
                </a:ln>
                <a:effectLst/>
                <a:uLnTx/>
                <a:uFillTx/>
                <a:latin typeface="+mj-lt"/>
              </a:rPr>
              <a:t>Intégration</a:t>
            </a:r>
            <a:r>
              <a:rPr kumimoji="0" lang="en-US" sz="1400" i="0" u="none" strike="noStrike" kern="0" cap="none" spc="0" normalizeH="0" baseline="0" noProof="0">
                <a:ln>
                  <a:noFill/>
                </a:ln>
                <a:effectLst/>
                <a:uLnTx/>
                <a:uFillTx/>
                <a:latin typeface="+mj-lt"/>
              </a:rPr>
              <a:t> </a:t>
            </a:r>
            <a:r>
              <a:rPr kumimoji="0" lang="en-US" sz="1400" i="0" u="none" strike="noStrike" kern="0" cap="none" spc="0" normalizeH="0" baseline="0" noProof="0" err="1">
                <a:ln>
                  <a:noFill/>
                </a:ln>
                <a:effectLst/>
                <a:uLnTx/>
                <a:uFillTx/>
                <a:latin typeface="+mj-lt"/>
              </a:rPr>
              <a:t>d’objectifs</a:t>
            </a:r>
            <a:r>
              <a:rPr kumimoji="0" lang="en-US" sz="1400" i="0" u="none" strike="noStrike" kern="0" cap="none" spc="0" normalizeH="0" baseline="0" noProof="0">
                <a:ln>
                  <a:noFill/>
                </a:ln>
                <a:effectLst/>
                <a:uLnTx/>
                <a:uFillTx/>
                <a:latin typeface="+mj-lt"/>
              </a:rPr>
              <a:t> de </a:t>
            </a:r>
            <a:r>
              <a:rPr kumimoji="0" lang="en-US" sz="1400" i="0" u="none" strike="noStrike" kern="0" cap="none" spc="0" normalizeH="0" baseline="0" noProof="0" err="1">
                <a:ln>
                  <a:noFill/>
                </a:ln>
                <a:effectLst/>
                <a:uLnTx/>
                <a:uFillTx/>
                <a:latin typeface="+mj-lt"/>
              </a:rPr>
              <a:t>délai</a:t>
            </a:r>
            <a:r>
              <a:rPr kumimoji="0" lang="en-US" sz="1400" i="0" u="none" strike="noStrike" kern="0" cap="none" spc="0" normalizeH="0" baseline="0" noProof="0">
                <a:ln>
                  <a:noFill/>
                </a:ln>
                <a:effectLst/>
                <a:uLnTx/>
                <a:uFillTx/>
                <a:latin typeface="+mj-lt"/>
              </a:rPr>
              <a:t> aux </a:t>
            </a:r>
            <a:r>
              <a:rPr kumimoji="0" lang="en-US" sz="1400" i="0" u="none" strike="noStrike" kern="0" cap="none" spc="0" normalizeH="0" baseline="0" noProof="0" err="1">
                <a:ln>
                  <a:noFill/>
                </a:ln>
                <a:effectLst/>
                <a:uLnTx/>
                <a:uFillTx/>
                <a:latin typeface="+mj-lt"/>
              </a:rPr>
              <a:t>acheteurs</a:t>
            </a:r>
            <a:endParaRPr kumimoji="0" lang="en-US" sz="1400" i="0" u="none" strike="noStrike" kern="0" cap="none" spc="0" normalizeH="0" baseline="0" noProof="0">
              <a:ln>
                <a:noFill/>
              </a:ln>
              <a:effectLst/>
              <a:uLnTx/>
              <a:uFillTx/>
              <a:latin typeface="+mj-lt"/>
            </a:endParaRP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en-US" sz="1400" i="0" u="none" strike="noStrike" kern="0" cap="none" spc="0" normalizeH="0" baseline="0" noProof="0" err="1">
                <a:ln>
                  <a:noFill/>
                </a:ln>
                <a:effectLst/>
                <a:uLnTx/>
                <a:uFillTx/>
                <a:latin typeface="+mj-lt"/>
              </a:rPr>
              <a:t>Rationalisation</a:t>
            </a:r>
            <a:r>
              <a:rPr kumimoji="0" lang="en-US" sz="1400" i="0" u="none" strike="noStrike" kern="0" cap="none" spc="0" normalizeH="0" baseline="0" noProof="0">
                <a:ln>
                  <a:noFill/>
                </a:ln>
                <a:effectLst/>
                <a:uLnTx/>
                <a:uFillTx/>
                <a:latin typeface="+mj-lt"/>
              </a:rPr>
              <a:t> et consolidation de la base </a:t>
            </a:r>
            <a:r>
              <a:rPr kumimoji="0" lang="en-US" sz="1400" i="0" u="none" strike="noStrike" kern="0" cap="none" spc="0" normalizeH="0" baseline="0" noProof="0" err="1">
                <a:ln>
                  <a:noFill/>
                </a:ln>
                <a:effectLst/>
                <a:uLnTx/>
                <a:uFillTx/>
                <a:latin typeface="+mj-lt"/>
              </a:rPr>
              <a:t>fournisseurs</a:t>
            </a:r>
            <a:endParaRPr kumimoji="0" lang="en-US" sz="1400" i="0" u="none" strike="noStrike" kern="0" cap="none" spc="0" normalizeH="0" baseline="0" noProof="0">
              <a:ln>
                <a:noFill/>
              </a:ln>
              <a:effectLst/>
              <a:uLnTx/>
              <a:uFillTx/>
              <a:latin typeface="+mj-lt"/>
            </a:endParaRPr>
          </a:p>
          <a:p>
            <a:pPr marL="285750" marR="0" lvl="0" indent="-285750" defTabSz="1042873" eaLnBrk="1" fontAlgn="auto" latinLnBrk="0" hangingPunct="1">
              <a:lnSpc>
                <a:spcPct val="106000"/>
              </a:lnSpc>
              <a:spcBef>
                <a:spcPts val="0"/>
              </a:spcBef>
              <a:spcAft>
                <a:spcPts val="0"/>
              </a:spcAft>
              <a:buClrTx/>
              <a:buSzTx/>
              <a:buFont typeface="Arial" panose="020B0604020202020204" pitchFamily="34" charset="0"/>
              <a:buChar char="•"/>
              <a:tabLst/>
              <a:defRPr/>
            </a:pPr>
            <a:r>
              <a:rPr lang="en-US" sz="1400" kern="0" err="1">
                <a:latin typeface="+mj-lt"/>
              </a:rPr>
              <a:t>Renégotiations</a:t>
            </a:r>
            <a:r>
              <a:rPr lang="en-US" sz="1400" kern="0">
                <a:latin typeface="+mj-lt"/>
              </a:rPr>
              <a:t> des </a:t>
            </a:r>
            <a:r>
              <a:rPr lang="en-US" sz="1400" kern="0" err="1">
                <a:latin typeface="+mj-lt"/>
              </a:rPr>
              <a:t>termes</a:t>
            </a:r>
            <a:r>
              <a:rPr lang="en-US" sz="1400" kern="0">
                <a:latin typeface="+mj-lt"/>
              </a:rPr>
              <a:t> de </a:t>
            </a:r>
            <a:r>
              <a:rPr lang="en-US" sz="1400" kern="0" err="1">
                <a:latin typeface="+mj-lt"/>
              </a:rPr>
              <a:t>paiements</a:t>
            </a:r>
            <a:endParaRPr kumimoji="0" lang="en-US" sz="1400" i="0" u="none" strike="noStrike" kern="0" cap="none" spc="0" normalizeH="0" baseline="0" noProof="0">
              <a:ln>
                <a:noFill/>
              </a:ln>
              <a:effectLst/>
              <a:uLnTx/>
              <a:uFillTx/>
              <a:latin typeface="+mj-lt"/>
            </a:endParaRPr>
          </a:p>
        </p:txBody>
      </p:sp>
      <p:sp>
        <p:nvSpPr>
          <p:cNvPr id="13" name="Rectangle 12">
            <a:extLst>
              <a:ext uri="{FF2B5EF4-FFF2-40B4-BE49-F238E27FC236}">
                <a16:creationId xmlns:a16="http://schemas.microsoft.com/office/drawing/2014/main" id="{AC1F6DDD-46E0-4103-8801-3C6E6A6A5960}"/>
              </a:ext>
            </a:extLst>
          </p:cNvPr>
          <p:cNvSpPr/>
          <p:nvPr/>
        </p:nvSpPr>
        <p:spPr bwMode="gray">
          <a:xfrm>
            <a:off x="398243" y="4189045"/>
            <a:ext cx="8208754" cy="338221"/>
          </a:xfrm>
          <a:prstGeom prst="rect">
            <a:avLst/>
          </a:prstGeom>
          <a:solidFill>
            <a:schemeClr val="accent3"/>
          </a:solidFill>
          <a:ln w="19050" algn="ctr">
            <a:noFill/>
            <a:miter lim="800000"/>
            <a:headEnd/>
            <a:tailEnd/>
          </a:ln>
        </p:spPr>
        <p:txBody>
          <a:bodyPr wrap="square" lIns="88900" tIns="88900" rIns="88900" bIns="88900" rtlCol="0" anchor="ctr"/>
          <a:lstStyle/>
          <a:p>
            <a:pPr marL="0" marR="0" lvl="0" indent="0" algn="ctr" defTabSz="1042873" eaLnBrk="1" fontAlgn="auto" latinLnBrk="0" hangingPunct="1">
              <a:lnSpc>
                <a:spcPct val="106000"/>
              </a:lnSpc>
              <a:spcBef>
                <a:spcPts val="0"/>
              </a:spcBef>
              <a:spcAft>
                <a:spcPts val="0"/>
              </a:spcAft>
              <a:buClrTx/>
              <a:buSzTx/>
              <a:buFont typeface="Wingdings 2" pitchFamily="18" charset="2"/>
              <a:buNone/>
              <a:tabLst/>
              <a:defRPr/>
            </a:pPr>
            <a:r>
              <a:rPr kumimoji="0" lang="en-GB" sz="1600" b="1" i="1" u="none" strike="noStrike" kern="0" cap="none" spc="0" normalizeH="0" baseline="0" noProof="0" err="1">
                <a:ln>
                  <a:noFill/>
                </a:ln>
                <a:solidFill>
                  <a:prstClr val="white"/>
                </a:solidFill>
                <a:effectLst/>
                <a:uLnTx/>
                <a:uFillTx/>
                <a:latin typeface="+mj-lt"/>
              </a:rPr>
              <a:t>D’autres</a:t>
            </a:r>
            <a:r>
              <a:rPr kumimoji="0" lang="en-GB" sz="1600" b="1" i="1" u="none" strike="noStrike" kern="0" cap="none" spc="0" normalizeH="0" baseline="0" noProof="0">
                <a:ln>
                  <a:noFill/>
                </a:ln>
                <a:solidFill>
                  <a:prstClr val="white"/>
                </a:solidFill>
                <a:effectLst/>
                <a:uLnTx/>
                <a:uFillTx/>
                <a:latin typeface="+mj-lt"/>
              </a:rPr>
              <a:t> leviers et initiatives à </a:t>
            </a:r>
            <a:r>
              <a:rPr kumimoji="0" lang="en-GB" sz="1600" b="1" i="1" u="none" strike="noStrike" kern="0" cap="none" spc="0" normalizeH="0" baseline="0" noProof="0" err="1">
                <a:ln>
                  <a:noFill/>
                </a:ln>
                <a:solidFill>
                  <a:prstClr val="white"/>
                </a:solidFill>
                <a:effectLst/>
                <a:uLnTx/>
                <a:uFillTx/>
                <a:latin typeface="+mj-lt"/>
              </a:rPr>
              <a:t>partager</a:t>
            </a:r>
            <a:r>
              <a:rPr kumimoji="0" lang="en-GB" sz="1600" b="1" i="1" u="none" strike="noStrike" kern="0" cap="none" spc="0" normalizeH="0" baseline="0" noProof="0">
                <a:ln>
                  <a:noFill/>
                </a:ln>
                <a:solidFill>
                  <a:prstClr val="white"/>
                </a:solidFill>
                <a:effectLst/>
                <a:uLnTx/>
                <a:uFillTx/>
                <a:latin typeface="+mj-lt"/>
              </a:rPr>
              <a:t> ?</a:t>
            </a:r>
          </a:p>
        </p:txBody>
      </p:sp>
    </p:spTree>
    <p:extLst>
      <p:ext uri="{BB962C8B-B14F-4D97-AF65-F5344CB8AC3E}">
        <p14:creationId xmlns:p14="http://schemas.microsoft.com/office/powerpoint/2010/main" val="1677783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EFB8060-9883-4021-B0DA-0B05C8128701}"/>
              </a:ext>
            </a:extLst>
          </p:cNvPr>
          <p:cNvGraphicFramePr>
            <a:graphicFrameLocks noChangeAspect="1"/>
          </p:cNvGraphicFramePr>
          <p:nvPr>
            <p:custDataLst>
              <p:tags r:id="rId2"/>
            </p:custDataLst>
            <p:extLst>
              <p:ext uri="{D42A27DB-BD31-4B8C-83A1-F6EECF244321}">
                <p14:modId xmlns:p14="http://schemas.microsoft.com/office/powerpoint/2010/main" val="15536349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9" name="think-cell Slide" r:id="rId4" imgW="473" imgH="476" progId="TCLayout.ActiveDocument.1">
                  <p:embed/>
                </p:oleObj>
              </mc:Choice>
              <mc:Fallback>
                <p:oleObj name="think-cell Slide" r:id="rId4" imgW="473" imgH="476" progId="TCLayout.ActiveDocument.1">
                  <p:embed/>
                  <p:pic>
                    <p:nvPicPr>
                      <p:cNvPr id="8" name="Object 7" hidden="1">
                        <a:extLst>
                          <a:ext uri="{FF2B5EF4-FFF2-40B4-BE49-F238E27FC236}">
                            <a16:creationId xmlns:a16="http://schemas.microsoft.com/office/drawing/2014/main" id="{4EFB8060-9883-4021-B0DA-0B05C81287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17</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vert="horz"/>
          <a:lstStyle/>
          <a:p>
            <a:r>
              <a:rPr lang="fr-FR"/>
              <a:t>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1" y="953051"/>
            <a:ext cx="7487481" cy="911788"/>
          </a:xfrm>
        </p:spPr>
        <p:txBody>
          <a:bodyPr/>
          <a:lstStyle/>
          <a:p>
            <a:r>
              <a:rPr lang="fr-FR" sz="2300" b="1">
                <a:solidFill>
                  <a:srgbClr val="2F2483"/>
                </a:solidFill>
                <a:latin typeface="Barlow Condensed" pitchFamily="2" charset="77"/>
                <a:ea typeface="+mj-ea"/>
                <a:cs typeface="+mj-cs"/>
              </a:rPr>
              <a:t>Pilotage de la trésorerie et du Besoin en Fonds de Roulement</a:t>
            </a:r>
          </a:p>
          <a:p>
            <a:endParaRPr lang="fr-FR" sz="2300" b="1">
              <a:solidFill>
                <a:srgbClr val="2F2483"/>
              </a:solidFill>
              <a:latin typeface="Barlow Condensed" pitchFamily="2" charset="77"/>
              <a:ea typeface="+mj-ea"/>
              <a:cs typeface="+mj-cs"/>
            </a:endParaRPr>
          </a:p>
          <a:p>
            <a:endParaRPr lang="fr-FR"/>
          </a:p>
          <a:p>
            <a:r>
              <a:rPr lang="fr-FR" sz="2300" b="1">
                <a:solidFill>
                  <a:srgbClr val="2F2483"/>
                </a:solidFill>
                <a:latin typeface="Barlow Condensed" pitchFamily="2" charset="77"/>
                <a:ea typeface="+mj-ea"/>
                <a:cs typeface="+mj-cs"/>
              </a:rPr>
              <a:t>Questions</a:t>
            </a: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6"/>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1455810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AC3C33E8-B650-E048-9984-915BFBFA8B59}"/>
              </a:ext>
            </a:extLst>
          </p:cNvPr>
          <p:cNvPicPr>
            <a:picLocks noChangeAspect="1"/>
          </p:cNvPicPr>
          <p:nvPr/>
        </p:nvPicPr>
        <p:blipFill>
          <a:blip r:embed="rId2"/>
          <a:stretch>
            <a:fillRect/>
          </a:stretch>
        </p:blipFill>
        <p:spPr>
          <a:xfrm>
            <a:off x="0" y="6350"/>
            <a:ext cx="9144000" cy="5130800"/>
          </a:xfrm>
          <a:prstGeom prst="rect">
            <a:avLst/>
          </a:prstGeom>
        </p:spPr>
      </p:pic>
      <p:sp>
        <p:nvSpPr>
          <p:cNvPr id="13" name="Titre 1">
            <a:extLst>
              <a:ext uri="{FF2B5EF4-FFF2-40B4-BE49-F238E27FC236}">
                <a16:creationId xmlns:a16="http://schemas.microsoft.com/office/drawing/2014/main" id="{6945555B-0391-8A41-B353-CCF806DAD0FC}"/>
              </a:ext>
            </a:extLst>
          </p:cNvPr>
          <p:cNvSpPr txBox="1">
            <a:spLocks/>
          </p:cNvSpPr>
          <p:nvPr/>
        </p:nvSpPr>
        <p:spPr>
          <a:xfrm>
            <a:off x="524786" y="1069711"/>
            <a:ext cx="4961614" cy="1790100"/>
          </a:xfrm>
          <a:prstGeom prst="rect">
            <a:avLst/>
          </a:prstGeom>
        </p:spPr>
        <p:txBody>
          <a:bodyPr vert="horz" lIns="0" tIns="0" rIns="0" bIns="0" rtlCol="0" anchor="t" anchorCtr="0">
            <a:no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pPr>
              <a:lnSpc>
                <a:spcPts val="3984"/>
              </a:lnSpc>
            </a:pPr>
            <a:r>
              <a:rPr lang="fr-FR" sz="4070">
                <a:solidFill>
                  <a:schemeClr val="bg1"/>
                </a:solidFill>
              </a:rPr>
              <a:t>2. Pilotage des financements</a:t>
            </a:r>
          </a:p>
        </p:txBody>
      </p:sp>
      <p:sp>
        <p:nvSpPr>
          <p:cNvPr id="14" name="Titre 1">
            <a:extLst>
              <a:ext uri="{FF2B5EF4-FFF2-40B4-BE49-F238E27FC236}">
                <a16:creationId xmlns:a16="http://schemas.microsoft.com/office/drawing/2014/main" id="{8F25B190-0C22-6C4E-8903-3F71687AB686}"/>
              </a:ext>
            </a:extLst>
          </p:cNvPr>
          <p:cNvSpPr txBox="1">
            <a:spLocks/>
          </p:cNvSpPr>
          <p:nvPr/>
        </p:nvSpPr>
        <p:spPr>
          <a:xfrm>
            <a:off x="524786" y="4341128"/>
            <a:ext cx="4126727" cy="389899"/>
          </a:xfrm>
          <a:prstGeom prst="rect">
            <a:avLst/>
          </a:prstGeom>
        </p:spPr>
        <p:txBody>
          <a:bodyPr vert="horz" lIns="0" tIns="0" rIns="0" bIns="0"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fr-FR" sz="1200">
                <a:solidFill>
                  <a:schemeClr val="bg1"/>
                </a:solidFill>
                <a:latin typeface="Barlow Condensed" pitchFamily="2" charset="77"/>
              </a:rPr>
              <a:t>DATE</a:t>
            </a:r>
          </a:p>
        </p:txBody>
      </p:sp>
      <p:pic>
        <p:nvPicPr>
          <p:cNvPr id="5" name="Image 4">
            <a:extLst>
              <a:ext uri="{FF2B5EF4-FFF2-40B4-BE49-F238E27FC236}">
                <a16:creationId xmlns:a16="http://schemas.microsoft.com/office/drawing/2014/main" id="{BC829C65-6B26-4974-97B2-4E35E4B591FF}"/>
              </a:ext>
            </a:extLst>
          </p:cNvPr>
          <p:cNvPicPr>
            <a:picLocks noChangeAspect="1"/>
          </p:cNvPicPr>
          <p:nvPr/>
        </p:nvPicPr>
        <p:blipFill>
          <a:blip r:embed="rId3"/>
          <a:stretch>
            <a:fillRect/>
          </a:stretch>
        </p:blipFill>
        <p:spPr>
          <a:xfrm>
            <a:off x="7422206" y="1210738"/>
            <a:ext cx="1316338" cy="245654"/>
          </a:xfrm>
          <a:prstGeom prst="rect">
            <a:avLst/>
          </a:prstGeom>
        </p:spPr>
      </p:pic>
    </p:spTree>
    <p:extLst>
      <p:ext uri="{BB962C8B-B14F-4D97-AF65-F5344CB8AC3E}">
        <p14:creationId xmlns:p14="http://schemas.microsoft.com/office/powerpoint/2010/main" val="2836648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846386"/>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des financements</a:t>
            </a:r>
          </a:p>
          <a:p>
            <a:r>
              <a:rPr lang="fr-FR"/>
              <a:t>Des enjeux stratégiques</a:t>
            </a:r>
            <a:br>
              <a:rPr lang="fr-FR"/>
            </a:b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09934"/>
            <a:ext cx="8221871" cy="523220"/>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Le contexte économique nous rappelle que le financement est un sujet stratégique pour l’entreprise : </a:t>
            </a:r>
            <a:r>
              <a:rPr lang="fr-FR" sz="950">
                <a:latin typeface="Barlow Condensed" pitchFamily="2" charset="77"/>
              </a:rPr>
              <a:t>Les conditions de financement bancaires devraient se tendre dans les mois à venir ; mais un certain nombre de solutions non bancaires complémentaires ou alternatives sont désormais disponibles pour les ETI.</a:t>
            </a:r>
          </a:p>
          <a:p>
            <a:r>
              <a:rPr lang="fr-FR" sz="950">
                <a:latin typeface="Barlow Condensed" pitchFamily="2" charset="77"/>
              </a:rPr>
              <a:t>Quels sont les enjeux ?</a:t>
            </a:r>
            <a:endParaRPr lang="en-US"/>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19</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98241" y="1679215"/>
            <a:ext cx="8251083" cy="2909771"/>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Sécuriser ses financements à court, moyen et long terme </a:t>
            </a:r>
            <a:r>
              <a:rPr lang="fr-FR" sz="950">
                <a:latin typeface="Barlow Condensed" pitchFamily="2" charset="77"/>
              </a:rPr>
              <a:t>pour assurer la continuité d’exploitation et la croissance organique et externe</a:t>
            </a:r>
            <a:endParaRPr lang="fr-FR" sz="950" b="0" i="0">
              <a:latin typeface="Barlow Condensed" pitchFamily="2" charset="77"/>
            </a:endParaRPr>
          </a:p>
          <a:p>
            <a:pPr marL="243450" indent="-99450" algn="just">
              <a:lnSpc>
                <a:spcPts val="1200"/>
              </a:lnSpc>
              <a:buClr>
                <a:srgbClr val="00B0F0"/>
              </a:buClr>
              <a:buFont typeface="Police système Courant"/>
              <a:buChar char="&gt;"/>
            </a:pPr>
            <a:r>
              <a:rPr lang="fr-FR" sz="950" b="1">
                <a:latin typeface="Barlow Condensed SemiBold" pitchFamily="2" charset="77"/>
              </a:rPr>
              <a:t>Disposer en permanence d’un volant de financements, cohérent par rapport au BFR et au Business Plan </a:t>
            </a:r>
          </a:p>
          <a:p>
            <a:pPr marL="243450" indent="-99450" algn="just">
              <a:lnSpc>
                <a:spcPts val="1200"/>
              </a:lnSpc>
              <a:buClr>
                <a:srgbClr val="00B0F0"/>
              </a:buClr>
              <a:buFont typeface="Police système Courant"/>
              <a:buChar char="&gt;"/>
            </a:pPr>
            <a:r>
              <a:rPr lang="fr-FR" sz="950" b="1">
                <a:latin typeface="Barlow Condensed SemiBold" pitchFamily="2" charset="77"/>
              </a:rPr>
              <a:t>Garantir une bonne adéquation entre emplois LT et ressources LT</a:t>
            </a:r>
          </a:p>
          <a:p>
            <a:pPr marL="243450" indent="-99450" algn="just">
              <a:lnSpc>
                <a:spcPts val="1200"/>
              </a:lnSpc>
              <a:buClr>
                <a:srgbClr val="00B0F0"/>
              </a:buClr>
              <a:buFont typeface="Police système Courant"/>
              <a:buChar char="&gt;"/>
            </a:pPr>
            <a:r>
              <a:rPr lang="fr-FR" sz="950" b="1">
                <a:latin typeface="Barlow Condensed SemiBold" pitchFamily="2" charset="77"/>
              </a:rPr>
              <a:t>Rallonger </a:t>
            </a:r>
            <a:r>
              <a:rPr lang="fr-FR" sz="950" b="1" i="0">
                <a:latin typeface="Barlow Condensed SemiBold" pitchFamily="2" charset="77"/>
              </a:rPr>
              <a:t>la durée de vie moyenne de l’endettement à plus de 4 ans</a:t>
            </a:r>
          </a:p>
          <a:p>
            <a:pPr marL="243450" indent="-99450" algn="just">
              <a:lnSpc>
                <a:spcPts val="1200"/>
              </a:lnSpc>
              <a:buClr>
                <a:srgbClr val="00B0F0"/>
              </a:buClr>
              <a:buFont typeface="Police système Courant"/>
              <a:buChar char="&gt;"/>
            </a:pPr>
            <a:r>
              <a:rPr lang="fr-FR" sz="950" b="1" i="0">
                <a:latin typeface="Barlow Condensed SemiBold" pitchFamily="2" charset="77"/>
              </a:rPr>
              <a:t>Gérer de façon prudente l’exposition taux (équilibre taux fixe / taux variable)</a:t>
            </a:r>
          </a:p>
          <a:p>
            <a:pPr marL="144000" algn="just">
              <a:lnSpc>
                <a:spcPts val="1200"/>
              </a:lnSpc>
              <a:buClr>
                <a:srgbClr val="00B0F0"/>
              </a:buClr>
            </a:pPr>
            <a:endParaRPr lang="fr-FR" sz="950" b="0" i="0">
              <a:latin typeface="Barlow Condensed Medium" pitchFamily="2" charset="77"/>
            </a:endParaRPr>
          </a:p>
          <a:p>
            <a:pPr marL="171450" indent="-171450" algn="just">
              <a:lnSpc>
                <a:spcPts val="1200"/>
              </a:lnSpc>
              <a:spcAft>
                <a:spcPts val="600"/>
              </a:spcAft>
              <a:buClr>
                <a:srgbClr val="FF0000"/>
              </a:buClr>
              <a:buFont typeface="Police système Courant"/>
              <a:buChar char="►"/>
            </a:pPr>
            <a:r>
              <a:rPr lang="fr-FR" sz="950" b="1">
                <a:solidFill>
                  <a:srgbClr val="2F2483"/>
                </a:solidFill>
                <a:latin typeface="Barlow Condensed" pitchFamily="2" charset="77"/>
              </a:rPr>
              <a:t>Disposer d’une certaine flexibilité </a:t>
            </a:r>
            <a:r>
              <a:rPr lang="fr-FR" sz="950" b="0" i="0">
                <a:latin typeface="Barlow Condensed" pitchFamily="2" charset="77"/>
              </a:rPr>
              <a:t>dans sa structure d’endettement.</a:t>
            </a:r>
          </a:p>
          <a:p>
            <a:pPr marL="243450" indent="-99450" algn="just">
              <a:lnSpc>
                <a:spcPts val="1200"/>
              </a:lnSpc>
              <a:buClr>
                <a:srgbClr val="00B0F0"/>
              </a:buClr>
              <a:buFont typeface="Police système Courant"/>
              <a:buChar char="&gt;"/>
            </a:pPr>
            <a:r>
              <a:rPr lang="fr-FR" sz="950" b="1">
                <a:latin typeface="Barlow Condensed SemiBold" pitchFamily="2" charset="77"/>
              </a:rPr>
              <a:t>Flexibilité quant à l’utilisation de l’ensemble des lignes</a:t>
            </a:r>
          </a:p>
          <a:p>
            <a:pPr marL="243450" indent="-99450" algn="just">
              <a:lnSpc>
                <a:spcPts val="1200"/>
              </a:lnSpc>
              <a:buClr>
                <a:srgbClr val="00B0F0"/>
              </a:buClr>
              <a:buFont typeface="Police système Courant"/>
              <a:buChar char="&gt;"/>
            </a:pPr>
            <a:r>
              <a:rPr lang="fr-FR" sz="950" b="1">
                <a:latin typeface="Barlow Condensed SemiBold" pitchFamily="2" charset="77"/>
              </a:rPr>
              <a:t>Flexibilité quant au profil d’amortissement global</a:t>
            </a:r>
          </a:p>
          <a:p>
            <a:pPr marL="243450" indent="-99450" algn="just">
              <a:lnSpc>
                <a:spcPts val="1200"/>
              </a:lnSpc>
              <a:buClr>
                <a:srgbClr val="00B0F0"/>
              </a:buClr>
              <a:buFont typeface="Police système Courant"/>
              <a:buChar char="&gt;"/>
            </a:pPr>
            <a:r>
              <a:rPr lang="fr-FR" sz="950" b="1">
                <a:latin typeface="Barlow Condensed SemiBold" pitchFamily="2" charset="77"/>
              </a:rPr>
              <a:t>Flexibilité concernant ses « covenants »</a:t>
            </a:r>
          </a:p>
          <a:p>
            <a:pPr marL="144000" algn="just">
              <a:lnSpc>
                <a:spcPts val="1200"/>
              </a:lnSpc>
              <a:buClr>
                <a:srgbClr val="00B0F0"/>
              </a:buClr>
            </a:pPr>
            <a:endParaRPr lang="fr-FR" sz="950" b="1">
              <a:latin typeface="Barlow Condensed SemiBold" pitchFamily="2" charset="77"/>
            </a:endParaRPr>
          </a:p>
          <a:p>
            <a:pPr marL="171450" indent="-171450" algn="just">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Diversifier ses sources de financement </a:t>
            </a:r>
            <a:r>
              <a:rPr lang="fr-FR" sz="950">
                <a:latin typeface="Barlow Condensed" pitchFamily="2" charset="77"/>
              </a:rPr>
              <a:t>pour gérer sa dépendance vis-à-vis des financeurs</a:t>
            </a:r>
          </a:p>
          <a:p>
            <a:pPr marL="171450" indent="-171450" algn="just">
              <a:lnSpc>
                <a:spcPts val="1200"/>
              </a:lnSpc>
              <a:spcAft>
                <a:spcPts val="600"/>
              </a:spcAft>
              <a:buClr>
                <a:srgbClr val="F8002C"/>
              </a:buClr>
              <a:buFont typeface="Police système Courant"/>
              <a:buChar char="►"/>
            </a:pPr>
            <a:r>
              <a:rPr lang="fr-FR" sz="950" b="1">
                <a:solidFill>
                  <a:srgbClr val="2F2483"/>
                </a:solidFill>
                <a:latin typeface="Barlow Condensed" pitchFamily="2" charset="77"/>
              </a:rPr>
              <a:t>Optimiser la gestion de l’endettement du « Groupe »</a:t>
            </a:r>
          </a:p>
          <a:p>
            <a:pPr marL="171450" indent="-171450" algn="just">
              <a:lnSpc>
                <a:spcPts val="1200"/>
              </a:lnSpc>
              <a:spcAft>
                <a:spcPts val="600"/>
              </a:spcAft>
              <a:buClr>
                <a:srgbClr val="F8002C"/>
              </a:buClr>
              <a:buFont typeface="Police système Courant"/>
              <a:buChar char="►"/>
            </a:pPr>
            <a:r>
              <a:rPr lang="fr-FR" sz="950" b="1">
                <a:solidFill>
                  <a:srgbClr val="2F2483"/>
                </a:solidFill>
                <a:latin typeface="Barlow Condensed" pitchFamily="2" charset="77"/>
              </a:rPr>
              <a:t>Maîtriser le coût de financement global </a:t>
            </a:r>
            <a:r>
              <a:rPr lang="fr-FR" sz="950">
                <a:latin typeface="Barlow Condensed" pitchFamily="2" charset="77"/>
              </a:rPr>
              <a:t>tout en le relativisant par rapport au coûts des autres ressources financières</a:t>
            </a:r>
          </a:p>
          <a:p>
            <a:pPr algn="just">
              <a:lnSpc>
                <a:spcPts val="1200"/>
              </a:lnSpc>
              <a:spcAft>
                <a:spcPts val="600"/>
              </a:spcAft>
              <a:buClr>
                <a:srgbClr val="F8002C"/>
              </a:buClr>
            </a:pPr>
            <a:r>
              <a:rPr lang="fr-FR" sz="950" b="0" i="0">
                <a:latin typeface="Barlow Condensed" pitchFamily="2" charset="77"/>
              </a:rPr>
              <a:t>Les ETI ont, depuis une dizaine d’années, une palette d’outils de financement très large, bas de bilan et haut de bilan, pour piloter finement leur endettement. </a:t>
            </a:r>
          </a:p>
          <a:p>
            <a:pPr algn="just">
              <a:lnSpc>
                <a:spcPts val="1200"/>
              </a:lnSpc>
              <a:spcAft>
                <a:spcPts val="600"/>
              </a:spcAft>
              <a:buClr>
                <a:srgbClr val="F8002C"/>
              </a:buClr>
            </a:pPr>
            <a:endParaRPr lang="fr-FR" sz="95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263248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CF9B2BB-AF0B-4999-BA92-6B6E0FE8ED3A}"/>
              </a:ext>
            </a:extLst>
          </p:cNvPr>
          <p:cNvSpPr>
            <a:spLocks noGrp="1"/>
          </p:cNvSpPr>
          <p:nvPr>
            <p:ph type="ftr" sz="quarter" idx="3"/>
          </p:nvPr>
        </p:nvSpPr>
        <p:spPr/>
        <p:txBody>
          <a:bodyPr/>
          <a:lstStyle/>
          <a:p>
            <a:r>
              <a:rPr lang="fr-FR"/>
              <a:t>COMMENT PILOTER MON ENTREPRISE EN PERIODE D’INFLATION ? - </a:t>
            </a:r>
          </a:p>
        </p:txBody>
      </p:sp>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2</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a:lstStyle/>
          <a:p>
            <a:r>
              <a:rPr lang="fr-FR"/>
              <a:t>Présentation des intervenants</a:t>
            </a:r>
          </a:p>
        </p:txBody>
      </p:sp>
      <p:sp>
        <p:nvSpPr>
          <p:cNvPr id="7" name="Content Placeholder 6">
            <a:extLst>
              <a:ext uri="{FF2B5EF4-FFF2-40B4-BE49-F238E27FC236}">
                <a16:creationId xmlns:a16="http://schemas.microsoft.com/office/drawing/2014/main" id="{F44E662B-7D69-443B-AB45-6A9F7251E2EC}"/>
              </a:ext>
            </a:extLst>
          </p:cNvPr>
          <p:cNvSpPr>
            <a:spLocks noGrp="1"/>
          </p:cNvSpPr>
          <p:nvPr>
            <p:ph idx="1"/>
          </p:nvPr>
        </p:nvSpPr>
        <p:spPr>
          <a:xfrm>
            <a:off x="398242" y="1146336"/>
            <a:ext cx="4051020" cy="2855910"/>
          </a:xfrm>
        </p:spPr>
        <p:txBody>
          <a:bodyPr vert="horz" wrap="square" lIns="0" tIns="0" rIns="0" bIns="0" rtlCol="0" anchor="t">
            <a:spAutoFit/>
          </a:bodyPr>
          <a:lstStyle/>
          <a:p>
            <a:r>
              <a:rPr lang="en-US" sz="1600" b="1" dirty="0">
                <a:effectLst/>
                <a:latin typeface="Calibri"/>
                <a:ea typeface="Times New Roman" panose="02020603050405020304" pitchFamily="18" charset="0"/>
                <a:cs typeface="Calibri"/>
              </a:rPr>
              <a:t>Laurent Jehanne</a:t>
            </a:r>
            <a:r>
              <a:rPr lang="en-US" sz="1600" b="1" dirty="0">
                <a:latin typeface="Calibri"/>
                <a:ea typeface="Times New Roman" panose="02020603050405020304" pitchFamily="18" charset="0"/>
                <a:cs typeface="Calibri"/>
              </a:rPr>
              <a:t> </a:t>
            </a:r>
            <a:endParaRPr lang="en-US" sz="1600" b="1" dirty="0">
              <a:effectLst/>
              <a:latin typeface="Calibri" panose="020F0502020204030204" pitchFamily="34" charset="0"/>
              <a:ea typeface="Times New Roman" panose="02020603050405020304" pitchFamily="18" charset="0"/>
              <a:cs typeface="Calibri"/>
            </a:endParaRPr>
          </a:p>
          <a:p>
            <a:pPr lvl="0"/>
            <a:r>
              <a:rPr lang="en-US" sz="1600" dirty="0">
                <a:effectLst/>
                <a:latin typeface="Calibri"/>
                <a:ea typeface="Times New Roman" panose="02020603050405020304" pitchFamily="18" charset="0"/>
                <a:cs typeface="Calibri"/>
              </a:rPr>
              <a:t>Directeur Transformation, Turnaround &amp; Restructuring</a:t>
            </a:r>
            <a:endParaRPr lang="fr-FR" sz="1600" dirty="0">
              <a:effectLst/>
              <a:latin typeface="Calibri"/>
              <a:ea typeface="Calibri" panose="020F0502020204030204" pitchFamily="34" charset="0"/>
              <a:cs typeface="Calibri"/>
            </a:endParaRPr>
          </a:p>
          <a:p>
            <a:pPr marL="342900" lvl="0" indent="-342900">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endParaRPr>
          </a:p>
          <a:p>
            <a:r>
              <a:rPr lang="en-US" sz="1600" b="1" dirty="0">
                <a:effectLst/>
                <a:latin typeface="Calibri"/>
                <a:ea typeface="Times New Roman" panose="02020603050405020304" pitchFamily="18" charset="0"/>
                <a:cs typeface="Calibri"/>
              </a:rPr>
              <a:t>Benjamin </a:t>
            </a:r>
            <a:r>
              <a:rPr lang="en-US" sz="1600" b="1" dirty="0">
                <a:latin typeface="Calibri"/>
                <a:ea typeface="Times New Roman" panose="02020603050405020304" pitchFamily="18" charset="0"/>
                <a:cs typeface="Calibri"/>
              </a:rPr>
              <a:t>Blatgé</a:t>
            </a:r>
            <a:endParaRPr lang="en-US" sz="1600" b="1" dirty="0">
              <a:effectLst/>
              <a:latin typeface="Calibri" panose="020F0502020204030204" pitchFamily="34" charset="0"/>
              <a:ea typeface="Times New Roman" panose="02020603050405020304" pitchFamily="18" charset="0"/>
              <a:cs typeface="Calibri"/>
            </a:endParaRPr>
          </a:p>
          <a:p>
            <a:r>
              <a:rPr lang="en-US" sz="1600" dirty="0">
                <a:latin typeface="Calibri"/>
                <a:ea typeface="Times New Roman" panose="02020603050405020304" pitchFamily="18" charset="0"/>
                <a:cs typeface="Calibri"/>
              </a:rPr>
              <a:t>Managing Director, Value </a:t>
            </a:r>
            <a:r>
              <a:rPr lang="en-US" sz="1600" dirty="0">
                <a:effectLst/>
                <a:latin typeface="Calibri"/>
                <a:ea typeface="Times New Roman" panose="02020603050405020304" pitchFamily="18" charset="0"/>
                <a:cs typeface="Calibri"/>
              </a:rPr>
              <a:t>Creation Services</a:t>
            </a:r>
            <a:endParaRPr lang="fr-FR" sz="1600" dirty="0">
              <a:effectLst/>
              <a:latin typeface="Times New Roman"/>
              <a:ea typeface="Calibri" panose="020F0502020204030204" pitchFamily="34" charset="0"/>
              <a:cs typeface="Calibri"/>
            </a:endParaRPr>
          </a:p>
          <a:p>
            <a:pPr marL="342900" lvl="0" indent="-342900">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endParaRPr>
          </a:p>
          <a:p>
            <a:r>
              <a:rPr lang="en-US" sz="1600" b="1" dirty="0">
                <a:effectLst/>
                <a:latin typeface="Calibri"/>
                <a:ea typeface="Times New Roman" panose="02020603050405020304" pitchFamily="18" charset="0"/>
                <a:cs typeface="Calibri"/>
              </a:rPr>
              <a:t>Olivier Magnin</a:t>
            </a:r>
            <a:r>
              <a:rPr lang="en-US" sz="1600" b="1" dirty="0">
                <a:latin typeface="Calibri"/>
                <a:ea typeface="Times New Roman" panose="02020603050405020304" pitchFamily="18" charset="0"/>
                <a:cs typeface="Calibri"/>
              </a:rPr>
              <a:t> </a:t>
            </a:r>
            <a:endParaRPr lang="en-US" sz="1600" b="1" dirty="0">
              <a:effectLst/>
              <a:latin typeface="Calibri" panose="020F0502020204030204" pitchFamily="34" charset="0"/>
              <a:ea typeface="Times New Roman" panose="02020603050405020304" pitchFamily="18" charset="0"/>
              <a:cs typeface="Calibri"/>
            </a:endParaRPr>
          </a:p>
          <a:p>
            <a:r>
              <a:rPr lang="en-US" sz="1600" dirty="0">
                <a:latin typeface="Calibri"/>
                <a:ea typeface="Times New Roman" panose="02020603050405020304" pitchFamily="18" charset="0"/>
                <a:cs typeface="Calibri"/>
              </a:rPr>
              <a:t>Managing Director, </a:t>
            </a:r>
            <a:r>
              <a:rPr lang="en-US" sz="1600" dirty="0" err="1">
                <a:effectLst/>
                <a:latin typeface="Calibri"/>
                <a:ea typeface="Times New Roman" panose="02020603050405020304" pitchFamily="18" charset="0"/>
                <a:cs typeface="Calibri"/>
              </a:rPr>
              <a:t>Responsable</a:t>
            </a:r>
            <a:r>
              <a:rPr lang="en-US" sz="1600" dirty="0">
                <a:effectLst/>
                <a:latin typeface="Calibri"/>
                <a:ea typeface="Times New Roman" panose="02020603050405020304" pitchFamily="18" charset="0"/>
                <a:cs typeface="Calibri"/>
              </a:rPr>
              <a:t> </a:t>
            </a:r>
            <a:r>
              <a:rPr lang="en-US" sz="1600" dirty="0" err="1">
                <a:effectLst/>
                <a:latin typeface="Calibri"/>
                <a:ea typeface="Times New Roman" panose="02020603050405020304" pitchFamily="18" charset="0"/>
                <a:cs typeface="Calibri"/>
              </a:rPr>
              <a:t>Activité</a:t>
            </a:r>
            <a:r>
              <a:rPr lang="en-US" sz="1600" dirty="0">
                <a:effectLst/>
                <a:latin typeface="Calibri"/>
                <a:ea typeface="Times New Roman" panose="02020603050405020304" pitchFamily="18" charset="0"/>
                <a:cs typeface="Calibri"/>
              </a:rPr>
              <a:t> Debt &amp; Capital Advisory</a:t>
            </a:r>
            <a:endParaRPr lang="fr-FR" sz="1600" dirty="0">
              <a:effectLst/>
              <a:latin typeface="Times New Roman"/>
              <a:ea typeface="Calibri" panose="020F0502020204030204" pitchFamily="34" charset="0"/>
              <a:cs typeface="Calibri"/>
            </a:endParaRPr>
          </a:p>
          <a:p>
            <a:pPr marL="342900" lvl="0" indent="-342900">
              <a:buFont typeface="Symbol" panose="05050102010706020507" pitchFamily="18" charset="2"/>
              <a:buChar char=""/>
            </a:pPr>
            <a:endParaRPr lang="fr-FR" sz="1600" dirty="0">
              <a:effectLst/>
              <a:latin typeface="Calibri" panose="020F0502020204030204" pitchFamily="34" charset="0"/>
              <a:ea typeface="Times New Roman" panose="02020603050405020304" pitchFamily="18" charset="0"/>
            </a:endParaRPr>
          </a:p>
          <a:p>
            <a:r>
              <a:rPr lang="fr-FR" sz="1600" b="1" dirty="0">
                <a:latin typeface="Calibri"/>
                <a:ea typeface="Times New Roman" panose="02020603050405020304" pitchFamily="18" charset="0"/>
                <a:cs typeface="Calibri"/>
              </a:rPr>
              <a:t>Sophie Lazaro </a:t>
            </a:r>
            <a:endParaRPr lang="fr-FR" sz="1600" dirty="0">
              <a:latin typeface="Barlow Condensed Medium"/>
              <a:ea typeface="Times New Roman" panose="02020603050405020304" pitchFamily="18" charset="0"/>
              <a:cs typeface="Calibri"/>
            </a:endParaRPr>
          </a:p>
          <a:p>
            <a:r>
              <a:rPr lang="fr-FR" sz="1600" dirty="0">
                <a:latin typeface="Calibri"/>
                <a:ea typeface="Times New Roman" panose="02020603050405020304" pitchFamily="18" charset="0"/>
                <a:cs typeface="Calibri"/>
              </a:rPr>
              <a:t>Directrice Capital Humain</a:t>
            </a:r>
            <a:endParaRPr lang="en-US" sz="1600" b="1" dirty="0">
              <a:latin typeface="Calibri" panose="020F0502020204030204" pitchFamily="34" charset="0"/>
              <a:ea typeface="Times New Roman" panose="02020603050405020304" pitchFamily="18" charset="0"/>
              <a:cs typeface="Calibri"/>
            </a:endParaRPr>
          </a:p>
          <a:p>
            <a:pPr marL="342900" lvl="0" indent="-342900">
              <a:buFont typeface="Symbol" panose="05050102010706020507" pitchFamily="18" charset="2"/>
              <a:buChar char=""/>
            </a:pPr>
            <a:endParaRPr lang="fr-FR" sz="1600" dirty="0">
              <a:effectLst/>
              <a:latin typeface="Calibri" panose="020F0502020204030204" pitchFamily="34" charset="0"/>
              <a:ea typeface="Times New Roman" panose="02020603050405020304" pitchFamily="18" charset="0"/>
            </a:endParaRPr>
          </a:p>
          <a:p>
            <a:endParaRPr lang="fr-FR" sz="1600" b="1" dirty="0">
              <a:effectLst/>
              <a:latin typeface="Times New Roman"/>
              <a:ea typeface="Calibri" panose="020F0502020204030204" pitchFamily="34" charset="0"/>
              <a:cs typeface="Calibri"/>
            </a:endParaRPr>
          </a:p>
          <a:p>
            <a:endParaRPr lang="fr-FR" sz="1100" dirty="0"/>
          </a:p>
        </p:txBody>
      </p:sp>
      <p:pic>
        <p:nvPicPr>
          <p:cNvPr id="6" name="Image 4">
            <a:extLst>
              <a:ext uri="{FF2B5EF4-FFF2-40B4-BE49-F238E27FC236}">
                <a16:creationId xmlns:a16="http://schemas.microsoft.com/office/drawing/2014/main" id="{7722ABC6-1425-4BB0-BBA9-8F991F4B3A0E}"/>
              </a:ext>
            </a:extLst>
          </p:cNvPr>
          <p:cNvPicPr>
            <a:picLocks noChangeAspect="1"/>
          </p:cNvPicPr>
          <p:nvPr/>
        </p:nvPicPr>
        <p:blipFill>
          <a:blip r:embed="rId3"/>
          <a:stretch>
            <a:fillRect/>
          </a:stretch>
        </p:blipFill>
        <p:spPr>
          <a:xfrm>
            <a:off x="940333" y="4700730"/>
            <a:ext cx="1167612" cy="217899"/>
          </a:xfrm>
          <a:prstGeom prst="rect">
            <a:avLst/>
          </a:prstGeom>
        </p:spPr>
      </p:pic>
      <p:sp>
        <p:nvSpPr>
          <p:cNvPr id="8" name="Espace réservé du contenu 4">
            <a:extLst>
              <a:ext uri="{FF2B5EF4-FFF2-40B4-BE49-F238E27FC236}">
                <a16:creationId xmlns:a16="http://schemas.microsoft.com/office/drawing/2014/main" id="{31723327-A701-4EF2-AAD4-472A1F1BE47A}"/>
              </a:ext>
            </a:extLst>
          </p:cNvPr>
          <p:cNvSpPr txBox="1">
            <a:spLocks/>
          </p:cNvSpPr>
          <p:nvPr/>
        </p:nvSpPr>
        <p:spPr>
          <a:xfrm>
            <a:off x="5092980" y="1757045"/>
            <a:ext cx="4051020" cy="1677382"/>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600"/>
              <a:t>Ordre du jour</a:t>
            </a:r>
          </a:p>
          <a:p>
            <a:endParaRPr lang="fr-FR" sz="1200"/>
          </a:p>
          <a:p>
            <a:pPr marL="171450" indent="-171450" algn="just" defTabSz="457200">
              <a:lnSpc>
                <a:spcPts val="1200"/>
              </a:lnSpc>
              <a:spcAft>
                <a:spcPts val="600"/>
              </a:spcAft>
              <a:buClr>
                <a:srgbClr val="F8002C"/>
              </a:buClr>
              <a:buFont typeface="Police système Courant"/>
              <a:buChar char="►"/>
            </a:pPr>
            <a:r>
              <a:rPr lang="en-US" sz="1200" b="1">
                <a:solidFill>
                  <a:srgbClr val="2F2483"/>
                </a:solidFill>
                <a:latin typeface="Barlow Condensed" pitchFamily="2" charset="77"/>
              </a:rPr>
              <a:t>Pilotage de la trésorerie et du BFR</a:t>
            </a:r>
          </a:p>
          <a:p>
            <a:pPr marL="171450" indent="-171450" algn="just" defTabSz="457200">
              <a:lnSpc>
                <a:spcPts val="1200"/>
              </a:lnSpc>
              <a:spcAft>
                <a:spcPts val="600"/>
              </a:spcAft>
              <a:buClr>
                <a:srgbClr val="F8002C"/>
              </a:buClr>
              <a:buFont typeface="Police système Courant"/>
              <a:buChar char="►"/>
            </a:pPr>
            <a:endParaRPr lang="en-US" sz="1200" b="1">
              <a:solidFill>
                <a:srgbClr val="2F2483"/>
              </a:solidFill>
              <a:latin typeface="Barlow Condensed" pitchFamily="2" charset="77"/>
            </a:endParaRPr>
          </a:p>
          <a:p>
            <a:pPr marL="171450" indent="-171450" algn="just" defTabSz="457200">
              <a:lnSpc>
                <a:spcPts val="1200"/>
              </a:lnSpc>
              <a:spcAft>
                <a:spcPts val="600"/>
              </a:spcAft>
              <a:buClr>
                <a:srgbClr val="F8002C"/>
              </a:buClr>
              <a:buFont typeface="Police système Courant"/>
              <a:buChar char="►"/>
            </a:pPr>
            <a:r>
              <a:rPr lang="en-US" sz="1200" b="1">
                <a:solidFill>
                  <a:srgbClr val="2F2483"/>
                </a:solidFill>
                <a:latin typeface="Barlow Condensed" pitchFamily="2" charset="77"/>
              </a:rPr>
              <a:t>Pilotage des financements</a:t>
            </a:r>
          </a:p>
          <a:p>
            <a:pPr marL="171450" indent="-171450" algn="just" defTabSz="457200">
              <a:lnSpc>
                <a:spcPts val="1200"/>
              </a:lnSpc>
              <a:spcAft>
                <a:spcPts val="600"/>
              </a:spcAft>
              <a:buClr>
                <a:srgbClr val="F8002C"/>
              </a:buClr>
              <a:buFont typeface="Police système Courant"/>
              <a:buChar char="►"/>
            </a:pPr>
            <a:endParaRPr lang="fr-FR" sz="1200" b="1">
              <a:solidFill>
                <a:srgbClr val="2F2483"/>
              </a:solidFill>
              <a:latin typeface="Barlow Condensed" pitchFamily="2" charset="77"/>
            </a:endParaRPr>
          </a:p>
          <a:p>
            <a:pPr marL="171450" indent="-171450" algn="just" defTabSz="457200">
              <a:lnSpc>
                <a:spcPts val="1200"/>
              </a:lnSpc>
              <a:spcAft>
                <a:spcPts val="600"/>
              </a:spcAft>
              <a:buClr>
                <a:srgbClr val="F8002C"/>
              </a:buClr>
              <a:buFont typeface="Police système Courant"/>
              <a:buChar char="►"/>
            </a:pPr>
            <a:r>
              <a:rPr lang="fr-FR" sz="1200" b="1">
                <a:solidFill>
                  <a:srgbClr val="2F2483"/>
                </a:solidFill>
                <a:latin typeface="Barlow Condensed" pitchFamily="2" charset="77"/>
              </a:rPr>
              <a:t>Pilotage de la politique salariale</a:t>
            </a:r>
          </a:p>
          <a:p>
            <a:endParaRPr lang="fr-FR"/>
          </a:p>
        </p:txBody>
      </p:sp>
    </p:spTree>
    <p:extLst>
      <p:ext uri="{BB962C8B-B14F-4D97-AF65-F5344CB8AC3E}">
        <p14:creationId xmlns:p14="http://schemas.microsoft.com/office/powerpoint/2010/main" val="2754670448"/>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des financements</a:t>
            </a:r>
          </a:p>
          <a:p>
            <a:r>
              <a:rPr lang="fr-FR"/>
              <a:t>De nombreux outils de financement</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017726"/>
            <a:ext cx="8221871"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Les outils de financement à disposition des ETI permettent d’adresser tous les types de besoins, </a:t>
            </a:r>
            <a:r>
              <a:rPr lang="fr-FR" sz="950">
                <a:latin typeface="Barlow Condensed" pitchFamily="2" charset="77"/>
              </a:rPr>
              <a:t>quelle que soit leur nature, leur terme ou leur objet. </a:t>
            </a:r>
            <a:endParaRPr lang="en-US" sz="950">
              <a:latin typeface="Barlow Condensed" pitchFamily="2" charset="77"/>
            </a:endParaRP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20</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24027" y="1436138"/>
            <a:ext cx="8251083" cy="3294492"/>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950" b="1">
                <a:solidFill>
                  <a:srgbClr val="2F2483"/>
                </a:solidFill>
                <a:latin typeface="Barlow Condensed" pitchFamily="2" charset="77"/>
              </a:rPr>
              <a:t>Financement</a:t>
            </a:r>
            <a:r>
              <a:rPr lang="fr-FR" sz="950" b="1" i="0">
                <a:solidFill>
                  <a:srgbClr val="2F2483"/>
                </a:solidFill>
                <a:latin typeface="Barlow Condensed" pitchFamily="2" charset="77"/>
              </a:rPr>
              <a:t> bancaire</a:t>
            </a:r>
            <a:endParaRPr lang="fr-FR" sz="950" b="0" i="0">
              <a:latin typeface="Barlow Condensed" pitchFamily="2" charset="77"/>
            </a:endParaRPr>
          </a:p>
          <a:p>
            <a:pPr marL="243450" indent="-99450" algn="just">
              <a:lnSpc>
                <a:spcPts val="1200"/>
              </a:lnSpc>
              <a:buClr>
                <a:srgbClr val="00B0F0"/>
              </a:buClr>
              <a:buFont typeface="Police système Courant"/>
              <a:buChar char="&gt;"/>
            </a:pPr>
            <a:r>
              <a:rPr lang="fr-FR" sz="950" b="1">
                <a:latin typeface="Barlow Condensed SemiBold" pitchFamily="2" charset="77"/>
              </a:rPr>
              <a:t>Crédits syndiqués / Club deals</a:t>
            </a:r>
          </a:p>
          <a:p>
            <a:pPr marL="243450" indent="-99450" algn="just">
              <a:lnSpc>
                <a:spcPts val="1200"/>
              </a:lnSpc>
              <a:buClr>
                <a:srgbClr val="00B0F0"/>
              </a:buClr>
              <a:buFont typeface="Police système Courant"/>
              <a:buChar char="&gt;"/>
            </a:pPr>
            <a:r>
              <a:rPr lang="fr-FR" sz="950" b="1">
                <a:latin typeface="Barlow Condensed SemiBold" pitchFamily="2" charset="77"/>
              </a:rPr>
              <a:t>Factoring, financements de stocks</a:t>
            </a:r>
          </a:p>
          <a:p>
            <a:pPr marL="243450" indent="-99450" algn="just">
              <a:lnSpc>
                <a:spcPts val="1200"/>
              </a:lnSpc>
              <a:buClr>
                <a:srgbClr val="00B0F0"/>
              </a:buClr>
              <a:buFont typeface="Police système Courant"/>
              <a:buChar char="&gt;"/>
            </a:pPr>
            <a:r>
              <a:rPr lang="fr-FR" sz="950" b="1">
                <a:latin typeface="Barlow Condensed SemiBold" pitchFamily="2" charset="77"/>
              </a:rPr>
              <a:t>Couvertures de taux et de change</a:t>
            </a:r>
          </a:p>
          <a:p>
            <a:pPr marL="144000" algn="just">
              <a:lnSpc>
                <a:spcPts val="1200"/>
              </a:lnSpc>
              <a:buClr>
                <a:srgbClr val="00B0F0"/>
              </a:buClr>
            </a:pPr>
            <a:endParaRPr lang="fr-FR" sz="950" b="1">
              <a:latin typeface="Barlow Condensed SemiBold" pitchFamily="2" charset="77"/>
            </a:endParaRPr>
          </a:p>
          <a:p>
            <a:pPr marL="171450" indent="-171450" algn="just">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Dette désintermédiée (Fonds de dette)</a:t>
            </a:r>
            <a:endParaRPr lang="fr-FR" sz="950" b="0" i="0">
              <a:latin typeface="Barlow Condensed" pitchFamily="2" charset="77"/>
            </a:endParaRPr>
          </a:p>
          <a:p>
            <a:pPr marL="243450" indent="-99450" algn="just">
              <a:lnSpc>
                <a:spcPts val="1200"/>
              </a:lnSpc>
              <a:buClr>
                <a:srgbClr val="00B0F0"/>
              </a:buClr>
              <a:buFont typeface="Police système Courant"/>
              <a:buChar char="&gt;"/>
            </a:pPr>
            <a:r>
              <a:rPr lang="fr-FR" sz="950" b="1">
                <a:latin typeface="Barlow Condensed SemiBold" pitchFamily="2" charset="77"/>
              </a:rPr>
              <a:t>Placements privés obligataires ou sous format de prêts (Euro PP, USPP, </a:t>
            </a:r>
            <a:r>
              <a:rPr lang="fr-FR" sz="950" b="1" err="1">
                <a:latin typeface="Barlow Condensed SemiBold" pitchFamily="2" charset="77"/>
              </a:rPr>
              <a:t>Schuldschein</a:t>
            </a:r>
            <a:r>
              <a:rPr lang="fr-FR" sz="950" b="1">
                <a:latin typeface="Barlow Condensed SemiBold" pitchFamily="2" charset="77"/>
              </a:rPr>
              <a:t>, etc.)</a:t>
            </a:r>
          </a:p>
          <a:p>
            <a:pPr marL="243450" indent="-99450" algn="just">
              <a:lnSpc>
                <a:spcPts val="1200"/>
              </a:lnSpc>
              <a:buClr>
                <a:srgbClr val="00B0F0"/>
              </a:buClr>
              <a:buFont typeface="Police système Courant"/>
              <a:buChar char="&gt;"/>
            </a:pPr>
            <a:r>
              <a:rPr lang="fr-FR" sz="950" b="1">
                <a:latin typeface="Barlow Condensed SemiBold" pitchFamily="2" charset="77"/>
              </a:rPr>
              <a:t>Financements sur actifs (non bancaires) : stocks, outil industriel, </a:t>
            </a:r>
            <a:r>
              <a:rPr lang="fr-FR" sz="950" b="1" err="1">
                <a:latin typeface="Barlow Condensed SemiBold" pitchFamily="2" charset="77"/>
              </a:rPr>
              <a:t>immoblier</a:t>
            </a:r>
            <a:endParaRPr lang="fr-FR" sz="950" b="1">
              <a:latin typeface="Barlow Condensed SemiBold" pitchFamily="2" charset="77"/>
            </a:endParaRPr>
          </a:p>
          <a:p>
            <a:pPr marL="243450" indent="-99450" algn="just">
              <a:lnSpc>
                <a:spcPts val="1200"/>
              </a:lnSpc>
              <a:buClr>
                <a:srgbClr val="00B0F0"/>
              </a:buClr>
              <a:buFont typeface="Police système Courant"/>
              <a:buChar char="&gt;"/>
            </a:pPr>
            <a:r>
              <a:rPr lang="fr-FR" sz="950" b="1">
                <a:latin typeface="Barlow Condensed SemiBold" pitchFamily="2" charset="77"/>
              </a:rPr>
              <a:t>Billets de trésorerie / « </a:t>
            </a:r>
            <a:r>
              <a:rPr lang="fr-FR" sz="950" b="1" err="1">
                <a:latin typeface="Barlow Condensed SemiBold" pitchFamily="2" charset="77"/>
              </a:rPr>
              <a:t>Neu</a:t>
            </a:r>
            <a:r>
              <a:rPr lang="fr-FR" sz="950" b="1">
                <a:latin typeface="Barlow Condensed SemiBold" pitchFamily="2" charset="77"/>
              </a:rPr>
              <a:t> CP »</a:t>
            </a:r>
          </a:p>
          <a:p>
            <a:pPr marL="243450" indent="-99450" algn="just">
              <a:lnSpc>
                <a:spcPts val="1200"/>
              </a:lnSpc>
              <a:buClr>
                <a:srgbClr val="00B0F0"/>
              </a:buClr>
              <a:buFont typeface="Police système Courant"/>
              <a:buChar char="&gt;"/>
            </a:pPr>
            <a:r>
              <a:rPr lang="fr-FR" sz="950" b="1">
                <a:latin typeface="Barlow Condensed SemiBold" pitchFamily="2" charset="77"/>
              </a:rPr>
              <a:t>Financements alternatifs type « </a:t>
            </a:r>
            <a:r>
              <a:rPr lang="fr-FR" sz="950" b="1" err="1">
                <a:latin typeface="Barlow Condensed SemiBold" pitchFamily="2" charset="77"/>
              </a:rPr>
              <a:t>Unitranche</a:t>
            </a:r>
            <a:r>
              <a:rPr lang="fr-FR" sz="950" b="1">
                <a:latin typeface="Barlow Condensed SemiBold" pitchFamily="2" charset="77"/>
              </a:rPr>
              <a:t> »</a:t>
            </a:r>
          </a:p>
          <a:p>
            <a:pPr marL="243450" indent="-99450" algn="just">
              <a:lnSpc>
                <a:spcPts val="1200"/>
              </a:lnSpc>
              <a:buClr>
                <a:srgbClr val="00B0F0"/>
              </a:buClr>
              <a:buFont typeface="Police système Courant"/>
              <a:buChar char="&gt;"/>
            </a:pPr>
            <a:r>
              <a:rPr lang="fr-FR" sz="950" b="1">
                <a:latin typeface="Barlow Condensed SemiBold" pitchFamily="2" charset="77"/>
              </a:rPr>
              <a:t>Financements « Situations Spéciales » et  « Retournement »</a:t>
            </a:r>
          </a:p>
          <a:p>
            <a:pPr marL="144000" algn="just">
              <a:lnSpc>
                <a:spcPts val="1200"/>
              </a:lnSpc>
              <a:buClr>
                <a:srgbClr val="00B0F0"/>
              </a:buClr>
            </a:pPr>
            <a:endParaRPr lang="fr-FR" sz="950" b="1">
              <a:latin typeface="Barlow Condensed" pitchFamily="2" charset="77"/>
            </a:endParaRPr>
          </a:p>
          <a:p>
            <a:pPr marL="171450" indent="-171450" algn="just">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Dette hybride / Mezzanine</a:t>
            </a:r>
            <a:endParaRPr lang="fr-FR" sz="950" b="0" i="0">
              <a:latin typeface="Barlow Condensed" pitchFamily="2" charset="77"/>
            </a:endParaRPr>
          </a:p>
          <a:p>
            <a:pPr marL="243450" indent="-99450" algn="just">
              <a:lnSpc>
                <a:spcPts val="1200"/>
              </a:lnSpc>
              <a:buClr>
                <a:srgbClr val="00B0F0"/>
              </a:buClr>
              <a:buFont typeface="Police système Courant"/>
              <a:buChar char="&gt;"/>
            </a:pPr>
            <a:r>
              <a:rPr lang="fr-FR" sz="950" b="1">
                <a:latin typeface="Barlow Condensed SemiBold" pitchFamily="2" charset="77"/>
              </a:rPr>
              <a:t>Dette Junior » subordonnée » avec paiement des intérêts « cash » et/ou capitalisés</a:t>
            </a:r>
          </a:p>
          <a:p>
            <a:pPr marL="243450" indent="-99450" algn="just">
              <a:lnSpc>
                <a:spcPts val="1200"/>
              </a:lnSpc>
              <a:buClr>
                <a:srgbClr val="00B0F0"/>
              </a:buClr>
              <a:buFont typeface="Police système Courant"/>
              <a:buChar char="&gt;"/>
            </a:pPr>
            <a:r>
              <a:rPr lang="fr-FR" sz="950" b="1">
                <a:latin typeface="Barlow Condensed SemiBold" pitchFamily="2" charset="77"/>
              </a:rPr>
              <a:t>Obligations convertibles ou avec BSA / Obligations Remboursables en Actions, etc.</a:t>
            </a:r>
          </a:p>
          <a:p>
            <a:pPr marL="243450" indent="-99450" algn="just">
              <a:lnSpc>
                <a:spcPts val="1200"/>
              </a:lnSpc>
              <a:buClr>
                <a:srgbClr val="00B0F0"/>
              </a:buClr>
              <a:buFont typeface="Police système Courant"/>
              <a:buChar char="&gt;"/>
            </a:pPr>
            <a:r>
              <a:rPr lang="fr-FR" sz="950" b="1">
                <a:latin typeface="Barlow Condensed SemiBold" pitchFamily="2" charset="77"/>
              </a:rPr>
              <a:t>Obligations « France Relance » / Prêts Participatifs</a:t>
            </a:r>
          </a:p>
          <a:p>
            <a:pPr marL="144000" algn="just">
              <a:lnSpc>
                <a:spcPts val="1200"/>
              </a:lnSpc>
              <a:buClr>
                <a:srgbClr val="00B0F0"/>
              </a:buClr>
            </a:pPr>
            <a:endParaRPr lang="fr-FR" sz="950" b="0" i="0">
              <a:latin typeface="Barlow Condensed" pitchFamily="2" charset="77"/>
            </a:endParaRPr>
          </a:p>
          <a:p>
            <a:pPr marL="144000" algn="just">
              <a:lnSpc>
                <a:spcPts val="1200"/>
              </a:lnSpc>
              <a:buClr>
                <a:srgbClr val="00B0F0"/>
              </a:buClr>
            </a:pPr>
            <a:r>
              <a:rPr lang="fr-FR" sz="950" b="0" i="0">
                <a:latin typeface="Barlow Condensed" pitchFamily="2" charset="77"/>
              </a:rPr>
              <a:t>« </a:t>
            </a:r>
            <a:r>
              <a:rPr lang="fr-FR" sz="950" b="1">
                <a:solidFill>
                  <a:srgbClr val="2F2483"/>
                </a:solidFill>
                <a:latin typeface="Barlow Condensed" pitchFamily="2" charset="77"/>
              </a:rPr>
              <a:t>Les bonnes pratiques </a:t>
            </a:r>
            <a:r>
              <a:rPr lang="fr-FR" sz="950" b="0" i="0">
                <a:latin typeface="Barlow Condensed" pitchFamily="2" charset="77"/>
              </a:rPr>
              <a:t>» nous enseignent qu’aucune solution « toute faite » n’existe, aucun financement « standard » ne peut être recommandé.  </a:t>
            </a:r>
            <a:r>
              <a:rPr lang="fr-FR" sz="950">
                <a:latin typeface="Barlow Condensed" pitchFamily="2" charset="77"/>
              </a:rPr>
              <a:t>Seul un diagnostic préalable de l’existant et des besoins permettra de </a:t>
            </a:r>
            <a:r>
              <a:rPr lang="fr-FR" sz="950" b="1">
                <a:solidFill>
                  <a:srgbClr val="2F2483"/>
                </a:solidFill>
                <a:latin typeface="Barlow Condensed" pitchFamily="2" charset="77"/>
              </a:rPr>
              <a:t>structurer le financement adéquat </a:t>
            </a:r>
            <a:r>
              <a:rPr lang="fr-FR" sz="950">
                <a:latin typeface="Barlow Condensed" pitchFamily="2" charset="77"/>
              </a:rPr>
              <a:t>et aussi de </a:t>
            </a:r>
            <a:r>
              <a:rPr lang="fr-FR" sz="950" b="1">
                <a:solidFill>
                  <a:srgbClr val="2F2483"/>
                </a:solidFill>
                <a:latin typeface="Barlow Condensed" pitchFamily="2" charset="77"/>
              </a:rPr>
              <a:t>maximiser les chances de succès de votre levée de fonds </a:t>
            </a:r>
            <a:r>
              <a:rPr lang="fr-FR" sz="950">
                <a:latin typeface="Barlow Condensed" pitchFamily="2" charset="77"/>
              </a:rPr>
              <a:t>!</a:t>
            </a:r>
            <a:endParaRPr lang="fr-FR" sz="950" b="0" i="0">
              <a:latin typeface="Barlow Condensed" pitchFamily="2" charset="77"/>
            </a:endParaRPr>
          </a:p>
          <a:p>
            <a:pPr marL="144000" algn="just">
              <a:lnSpc>
                <a:spcPts val="1200"/>
              </a:lnSpc>
              <a:buClr>
                <a:srgbClr val="00B0F0"/>
              </a:buClr>
            </a:pPr>
            <a:endParaRPr lang="fr-FR" sz="950" b="1">
              <a:latin typeface="Barlow Condensed SemiBol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1459873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EFB8060-9883-4021-B0DA-0B05C8128701}"/>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3" name="think-cell Slide" r:id="rId4" imgW="473" imgH="476" progId="TCLayout.ActiveDocument.1">
                  <p:embed/>
                </p:oleObj>
              </mc:Choice>
              <mc:Fallback>
                <p:oleObj name="think-cell Slide" r:id="rId4" imgW="473" imgH="476" progId="TCLayout.ActiveDocument.1">
                  <p:embed/>
                  <p:pic>
                    <p:nvPicPr>
                      <p:cNvPr id="8" name="Object 7" hidden="1">
                        <a:extLst>
                          <a:ext uri="{FF2B5EF4-FFF2-40B4-BE49-F238E27FC236}">
                            <a16:creationId xmlns:a16="http://schemas.microsoft.com/office/drawing/2014/main" id="{4EFB8060-9883-4021-B0DA-0B05C81287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21</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vert="horz"/>
          <a:lstStyle/>
          <a:p>
            <a:r>
              <a:rPr lang="fr-FR"/>
              <a:t>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953051"/>
            <a:ext cx="4051020" cy="732252"/>
          </a:xfrm>
        </p:spPr>
        <p:txBody>
          <a:bodyPr/>
          <a:lstStyle/>
          <a:p>
            <a:r>
              <a:rPr lang="fr-FR" sz="2300" b="1">
                <a:solidFill>
                  <a:srgbClr val="2F2483"/>
                </a:solidFill>
                <a:latin typeface="Barlow Condensed" pitchFamily="2" charset="77"/>
                <a:ea typeface="+mj-ea"/>
                <a:cs typeface="+mj-cs"/>
              </a:rPr>
              <a:t>Pilotage des financements</a:t>
            </a:r>
          </a:p>
          <a:p>
            <a:endParaRPr lang="fr-FR" sz="2300" b="1">
              <a:solidFill>
                <a:srgbClr val="2F2483"/>
              </a:solidFill>
              <a:latin typeface="Barlow Condensed" pitchFamily="2" charset="77"/>
              <a:ea typeface="+mj-ea"/>
              <a:cs typeface="+mj-cs"/>
            </a:endParaRPr>
          </a:p>
          <a:p>
            <a:endParaRPr lang="fr-FR"/>
          </a:p>
          <a:p>
            <a:r>
              <a:rPr lang="fr-FR" sz="2300" b="1">
                <a:solidFill>
                  <a:srgbClr val="2F2483"/>
                </a:solidFill>
                <a:latin typeface="Barlow Condensed" pitchFamily="2" charset="77"/>
                <a:ea typeface="+mj-ea"/>
                <a:cs typeface="+mj-cs"/>
              </a:rPr>
              <a:t>Questions</a:t>
            </a: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6"/>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3565613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AC3C33E8-B650-E048-9984-915BFBFA8B59}"/>
              </a:ext>
            </a:extLst>
          </p:cNvPr>
          <p:cNvPicPr>
            <a:picLocks noChangeAspect="1"/>
          </p:cNvPicPr>
          <p:nvPr/>
        </p:nvPicPr>
        <p:blipFill>
          <a:blip r:embed="rId2"/>
          <a:stretch>
            <a:fillRect/>
          </a:stretch>
        </p:blipFill>
        <p:spPr>
          <a:xfrm>
            <a:off x="0" y="6350"/>
            <a:ext cx="9144000" cy="5130800"/>
          </a:xfrm>
          <a:prstGeom prst="rect">
            <a:avLst/>
          </a:prstGeom>
        </p:spPr>
      </p:pic>
      <p:sp>
        <p:nvSpPr>
          <p:cNvPr id="13" name="Titre 1">
            <a:extLst>
              <a:ext uri="{FF2B5EF4-FFF2-40B4-BE49-F238E27FC236}">
                <a16:creationId xmlns:a16="http://schemas.microsoft.com/office/drawing/2014/main" id="{6945555B-0391-8A41-B353-CCF806DAD0FC}"/>
              </a:ext>
            </a:extLst>
          </p:cNvPr>
          <p:cNvSpPr txBox="1">
            <a:spLocks/>
          </p:cNvSpPr>
          <p:nvPr/>
        </p:nvSpPr>
        <p:spPr>
          <a:xfrm>
            <a:off x="524786" y="1069711"/>
            <a:ext cx="4285107" cy="1790100"/>
          </a:xfrm>
          <a:prstGeom prst="rect">
            <a:avLst/>
          </a:prstGeom>
        </p:spPr>
        <p:txBody>
          <a:bodyPr vert="horz" lIns="0" tIns="0" rIns="0" bIns="0" rtlCol="0" anchor="t" anchorCtr="0">
            <a:no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pPr>
              <a:lnSpc>
                <a:spcPts val="3984"/>
              </a:lnSpc>
            </a:pPr>
            <a:r>
              <a:rPr lang="fr-FR" sz="4070">
                <a:solidFill>
                  <a:schemeClr val="bg1"/>
                </a:solidFill>
              </a:rPr>
              <a:t>3. Pilotage de la politique salariale</a:t>
            </a:r>
          </a:p>
        </p:txBody>
      </p:sp>
      <p:sp>
        <p:nvSpPr>
          <p:cNvPr id="14" name="Titre 1">
            <a:extLst>
              <a:ext uri="{FF2B5EF4-FFF2-40B4-BE49-F238E27FC236}">
                <a16:creationId xmlns:a16="http://schemas.microsoft.com/office/drawing/2014/main" id="{8F25B190-0C22-6C4E-8903-3F71687AB686}"/>
              </a:ext>
            </a:extLst>
          </p:cNvPr>
          <p:cNvSpPr txBox="1">
            <a:spLocks/>
          </p:cNvSpPr>
          <p:nvPr/>
        </p:nvSpPr>
        <p:spPr>
          <a:xfrm>
            <a:off x="524786" y="4341128"/>
            <a:ext cx="4126727" cy="389899"/>
          </a:xfrm>
          <a:prstGeom prst="rect">
            <a:avLst/>
          </a:prstGeom>
        </p:spPr>
        <p:txBody>
          <a:bodyPr vert="horz" lIns="0" tIns="0" rIns="0" bIns="0"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fr-FR" sz="1200">
                <a:solidFill>
                  <a:schemeClr val="bg1"/>
                </a:solidFill>
                <a:latin typeface="Barlow Condensed" pitchFamily="2" charset="77"/>
              </a:rPr>
              <a:t>DATE</a:t>
            </a:r>
          </a:p>
        </p:txBody>
      </p:sp>
      <p:pic>
        <p:nvPicPr>
          <p:cNvPr id="5" name="Image 4">
            <a:extLst>
              <a:ext uri="{FF2B5EF4-FFF2-40B4-BE49-F238E27FC236}">
                <a16:creationId xmlns:a16="http://schemas.microsoft.com/office/drawing/2014/main" id="{041B2A8F-EE37-469E-886B-7650CCDC2E47}"/>
              </a:ext>
            </a:extLst>
          </p:cNvPr>
          <p:cNvPicPr>
            <a:picLocks noChangeAspect="1"/>
          </p:cNvPicPr>
          <p:nvPr/>
        </p:nvPicPr>
        <p:blipFill>
          <a:blip r:embed="rId3"/>
          <a:stretch>
            <a:fillRect/>
          </a:stretch>
        </p:blipFill>
        <p:spPr>
          <a:xfrm>
            <a:off x="7422206" y="1210738"/>
            <a:ext cx="1316338" cy="245654"/>
          </a:xfrm>
          <a:prstGeom prst="rect">
            <a:avLst/>
          </a:prstGeom>
        </p:spPr>
      </p:pic>
    </p:spTree>
    <p:extLst>
      <p:ext uri="{BB962C8B-B14F-4D97-AF65-F5344CB8AC3E}">
        <p14:creationId xmlns:p14="http://schemas.microsoft.com/office/powerpoint/2010/main" val="442995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Rémunérations 2022-2023 : </a:t>
            </a:r>
          </a:p>
          <a:p>
            <a:r>
              <a:rPr lang="fr-FR"/>
              <a:t>Quels grands constats ?</a:t>
            </a:r>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09934"/>
            <a:ext cx="8221871" cy="523220"/>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dirty="0"/>
              <a:t>« Privilégiant l’ensemble des dispositifs en leur possession, les entreprises ont réagi en 2022 à un contexte que nous pensions révolu et symbolisé par une forte inflation et des tensions alimentaires et énergétiques. L’année 2023 augure des augmentations salariales budgétées significativement à la hausse sur fond de (re)conquête des talents. »</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23</a:t>
            </a:fld>
            <a:endParaRPr lang="fr-FR"/>
          </a:p>
        </p:txBody>
      </p:sp>
      <p:pic>
        <p:nvPicPr>
          <p:cNvPr id="8" name="Image 4">
            <a:extLst>
              <a:ext uri="{FF2B5EF4-FFF2-40B4-BE49-F238E27FC236}">
                <a16:creationId xmlns:a16="http://schemas.microsoft.com/office/drawing/2014/main" id="{D300C23D-0C51-4AC4-BA67-73B9BD406E05}"/>
              </a:ext>
            </a:extLst>
          </p:cNvPr>
          <p:cNvPicPr>
            <a:picLocks noChangeAspect="1"/>
          </p:cNvPicPr>
          <p:nvPr/>
        </p:nvPicPr>
        <p:blipFill>
          <a:blip r:embed="rId2"/>
          <a:stretch>
            <a:fillRect/>
          </a:stretch>
        </p:blipFill>
        <p:spPr>
          <a:xfrm>
            <a:off x="940333" y="4700730"/>
            <a:ext cx="1167612" cy="217899"/>
          </a:xfrm>
          <a:prstGeom prst="rect">
            <a:avLst/>
          </a:prstGeom>
        </p:spPr>
      </p:pic>
      <p:sp>
        <p:nvSpPr>
          <p:cNvPr id="9" name="TextBox 8">
            <a:extLst>
              <a:ext uri="{FF2B5EF4-FFF2-40B4-BE49-F238E27FC236}">
                <a16:creationId xmlns:a16="http://schemas.microsoft.com/office/drawing/2014/main" id="{69165C0B-2EF9-407B-BAE2-88510D4A6884}"/>
              </a:ext>
            </a:extLst>
          </p:cNvPr>
          <p:cNvSpPr txBox="1"/>
          <p:nvPr/>
        </p:nvSpPr>
        <p:spPr>
          <a:xfrm>
            <a:off x="335697" y="1545231"/>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#1</a:t>
            </a:r>
          </a:p>
        </p:txBody>
      </p:sp>
      <p:sp>
        <p:nvSpPr>
          <p:cNvPr id="10" name="TextBox 9">
            <a:extLst>
              <a:ext uri="{FF2B5EF4-FFF2-40B4-BE49-F238E27FC236}">
                <a16:creationId xmlns:a16="http://schemas.microsoft.com/office/drawing/2014/main" id="{987188BD-21A9-4A3D-9072-E5B584839A3C}"/>
              </a:ext>
            </a:extLst>
          </p:cNvPr>
          <p:cNvSpPr txBox="1"/>
          <p:nvPr/>
        </p:nvSpPr>
        <p:spPr>
          <a:xfrm>
            <a:off x="263867" y="2244569"/>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#2</a:t>
            </a:r>
          </a:p>
        </p:txBody>
      </p:sp>
      <p:sp>
        <p:nvSpPr>
          <p:cNvPr id="11" name="TextBox 10">
            <a:extLst>
              <a:ext uri="{FF2B5EF4-FFF2-40B4-BE49-F238E27FC236}">
                <a16:creationId xmlns:a16="http://schemas.microsoft.com/office/drawing/2014/main" id="{0511C798-BCE1-45E1-A59A-E2D04002A5D9}"/>
              </a:ext>
            </a:extLst>
          </p:cNvPr>
          <p:cNvSpPr txBox="1"/>
          <p:nvPr/>
        </p:nvSpPr>
        <p:spPr>
          <a:xfrm>
            <a:off x="263867" y="2943907"/>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#3</a:t>
            </a:r>
          </a:p>
        </p:txBody>
      </p:sp>
      <p:sp>
        <p:nvSpPr>
          <p:cNvPr id="12" name="TextBox 11">
            <a:extLst>
              <a:ext uri="{FF2B5EF4-FFF2-40B4-BE49-F238E27FC236}">
                <a16:creationId xmlns:a16="http://schemas.microsoft.com/office/drawing/2014/main" id="{4EAE6FE9-9209-4926-AC5E-CC10BBED7D0E}"/>
              </a:ext>
            </a:extLst>
          </p:cNvPr>
          <p:cNvSpPr txBox="1"/>
          <p:nvPr/>
        </p:nvSpPr>
        <p:spPr>
          <a:xfrm>
            <a:off x="261807" y="3643246"/>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#4</a:t>
            </a:r>
          </a:p>
        </p:txBody>
      </p:sp>
      <p:sp>
        <p:nvSpPr>
          <p:cNvPr id="15" name="TextBox 14">
            <a:extLst>
              <a:ext uri="{FF2B5EF4-FFF2-40B4-BE49-F238E27FC236}">
                <a16:creationId xmlns:a16="http://schemas.microsoft.com/office/drawing/2014/main" id="{16532A81-5437-4483-9672-4921F41E9757}"/>
              </a:ext>
            </a:extLst>
          </p:cNvPr>
          <p:cNvSpPr txBox="1"/>
          <p:nvPr/>
        </p:nvSpPr>
        <p:spPr>
          <a:xfrm>
            <a:off x="1426415" y="1647160"/>
            <a:ext cx="7550059" cy="523220"/>
          </a:xfrm>
          <a:prstGeom prst="rect">
            <a:avLst/>
          </a:prstGeom>
          <a:noFill/>
        </p:spPr>
        <p:txBody>
          <a:bodyPr wrap="square">
            <a:spAutoFit/>
          </a:bodyPr>
          <a:lstStyle/>
          <a:p>
            <a:pPr algn="just">
              <a:spcBef>
                <a:spcPts val="526"/>
              </a:spcBef>
              <a:buSzPct val="100000"/>
            </a:pPr>
            <a:r>
              <a:rPr lang="fr-FR" sz="1400">
                <a:latin typeface="Barlow Condensed" panose="00000506000000000000" pitchFamily="2" charset="0"/>
              </a:rPr>
              <a:t>Bien qu’en-deçà de l’inflation, les augmentations repartent significativement à la hausse, retrouvant des niveaux d’avant crise</a:t>
            </a:r>
          </a:p>
        </p:txBody>
      </p:sp>
      <p:sp>
        <p:nvSpPr>
          <p:cNvPr id="17" name="TextBox 16">
            <a:extLst>
              <a:ext uri="{FF2B5EF4-FFF2-40B4-BE49-F238E27FC236}">
                <a16:creationId xmlns:a16="http://schemas.microsoft.com/office/drawing/2014/main" id="{0E8CB1E8-553F-405D-BEDA-F39241962717}"/>
              </a:ext>
            </a:extLst>
          </p:cNvPr>
          <p:cNvSpPr txBox="1"/>
          <p:nvPr/>
        </p:nvSpPr>
        <p:spPr>
          <a:xfrm>
            <a:off x="1426414" y="2418598"/>
            <a:ext cx="7550059" cy="523220"/>
          </a:xfrm>
          <a:prstGeom prst="rect">
            <a:avLst/>
          </a:prstGeom>
          <a:noFill/>
        </p:spPr>
        <p:txBody>
          <a:bodyPr wrap="square">
            <a:spAutoFit/>
          </a:bodyPr>
          <a:lstStyle/>
          <a:p>
            <a:pPr algn="just">
              <a:spcBef>
                <a:spcPts val="526"/>
              </a:spcBef>
              <a:buSzPct val="100000"/>
            </a:pPr>
            <a:r>
              <a:rPr lang="fr-FR" sz="1400">
                <a:latin typeface="Barlow Condensed" panose="00000506000000000000" pitchFamily="2" charset="0"/>
              </a:rPr>
              <a:t>Pour récompenser la reprise économique et lutter contre les tensions sur les prix, les dispositifs de variable ont été largement contributifs</a:t>
            </a:r>
          </a:p>
        </p:txBody>
      </p:sp>
      <p:sp>
        <p:nvSpPr>
          <p:cNvPr id="20" name="TextBox 19">
            <a:extLst>
              <a:ext uri="{FF2B5EF4-FFF2-40B4-BE49-F238E27FC236}">
                <a16:creationId xmlns:a16="http://schemas.microsoft.com/office/drawing/2014/main" id="{895A7C35-B13F-49E3-A042-1D2EF9666C9D}"/>
              </a:ext>
            </a:extLst>
          </p:cNvPr>
          <p:cNvSpPr txBox="1"/>
          <p:nvPr/>
        </p:nvSpPr>
        <p:spPr>
          <a:xfrm>
            <a:off x="1426414" y="3190036"/>
            <a:ext cx="7550059" cy="307777"/>
          </a:xfrm>
          <a:prstGeom prst="rect">
            <a:avLst/>
          </a:prstGeom>
          <a:noFill/>
        </p:spPr>
        <p:txBody>
          <a:bodyPr wrap="square">
            <a:spAutoFit/>
          </a:bodyPr>
          <a:lstStyle/>
          <a:p>
            <a:pPr algn="just"/>
            <a:r>
              <a:rPr lang="fr-FR" sz="1400">
                <a:latin typeface="Barlow Condensed" panose="00000506000000000000" pitchFamily="2" charset="0"/>
              </a:rPr>
              <a:t>Des prévisions d’augmentation adaptées aux enjeux actuels</a:t>
            </a:r>
          </a:p>
        </p:txBody>
      </p:sp>
      <p:sp>
        <p:nvSpPr>
          <p:cNvPr id="21" name="TextBox 20">
            <a:extLst>
              <a:ext uri="{FF2B5EF4-FFF2-40B4-BE49-F238E27FC236}">
                <a16:creationId xmlns:a16="http://schemas.microsoft.com/office/drawing/2014/main" id="{222DA666-4090-4050-8C2C-771279ABF413}"/>
              </a:ext>
            </a:extLst>
          </p:cNvPr>
          <p:cNvSpPr txBox="1"/>
          <p:nvPr/>
        </p:nvSpPr>
        <p:spPr>
          <a:xfrm>
            <a:off x="1426414" y="3746030"/>
            <a:ext cx="7550059" cy="523220"/>
          </a:xfrm>
          <a:prstGeom prst="rect">
            <a:avLst/>
          </a:prstGeom>
          <a:noFill/>
        </p:spPr>
        <p:txBody>
          <a:bodyPr wrap="square">
            <a:spAutoFit/>
          </a:bodyPr>
          <a:lstStyle/>
          <a:p>
            <a:pPr lvl="0"/>
            <a:r>
              <a:rPr lang="fr-FR" sz="1400">
                <a:latin typeface="Barlow Condensed" panose="00000506000000000000" pitchFamily="2" charset="0"/>
              </a:rPr>
              <a:t>Dans un contexte inflationniste et de (re)conquête des talents, les avantages sociaux pèsent dans l’équation, afin de proposer un package global attractif</a:t>
            </a:r>
          </a:p>
        </p:txBody>
      </p:sp>
    </p:spTree>
    <p:extLst>
      <p:ext uri="{BB962C8B-B14F-4D97-AF65-F5344CB8AC3E}">
        <p14:creationId xmlns:p14="http://schemas.microsoft.com/office/powerpoint/2010/main" val="637080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0526F93E-7E0D-43BE-8141-5D17D471F7B2}"/>
              </a:ext>
            </a:extLst>
          </p:cNvPr>
          <p:cNvSpPr txBox="1"/>
          <p:nvPr/>
        </p:nvSpPr>
        <p:spPr>
          <a:xfrm>
            <a:off x="1555449" y="1307066"/>
            <a:ext cx="1532594" cy="1092607"/>
          </a:xfrm>
          <a:prstGeom prst="rect">
            <a:avLst/>
          </a:prstGeom>
          <a:noFill/>
        </p:spPr>
        <p:txBody>
          <a:bodyPr wrap="square" lIns="0" tIns="0" rIns="0" bIns="0" rtlCol="0">
            <a:spAutoFit/>
          </a:bodyPr>
          <a:lstStyle/>
          <a:p>
            <a:pPr algn="ctr">
              <a:spcBef>
                <a:spcPts val="600"/>
              </a:spcBef>
              <a:buSzPct val="100000"/>
            </a:pPr>
            <a:r>
              <a:rPr lang="fr-FR" sz="5400">
                <a:solidFill>
                  <a:srgbClr val="BFECF2"/>
                </a:solidFill>
                <a:latin typeface="Barlow Condensed Thin" panose="00000306000000000000" pitchFamily="2" charset="0"/>
                <a:ea typeface="Open Sans" panose="020B0606030504020204" pitchFamily="34" charset="0"/>
                <a:cs typeface="Open Sans" panose="020B0606030504020204" pitchFamily="34" charset="0"/>
              </a:rPr>
              <a:t>+2,5</a:t>
            </a:r>
            <a:r>
              <a:rPr lang="fr-FR" sz="2800">
                <a:solidFill>
                  <a:srgbClr val="BFECF2"/>
                </a:solidFill>
                <a:latin typeface="Barlow Condensed" panose="00000506000000000000" pitchFamily="2" charset="0"/>
                <a:ea typeface="Open Sans" panose="020B0606030504020204" pitchFamily="34" charset="0"/>
                <a:cs typeface="Open Sans" panose="020B0606030504020204" pitchFamily="34" charset="0"/>
              </a:rPr>
              <a:t>%</a:t>
            </a:r>
          </a:p>
          <a:p>
            <a:pPr algn="ctr">
              <a:spcBef>
                <a:spcPts val="600"/>
              </a:spcBef>
              <a:buSzPct val="100000"/>
            </a:pPr>
            <a:r>
              <a:rPr lang="fr-FR" sz="1200" i="1">
                <a:solidFill>
                  <a:schemeClr val="bg1"/>
                </a:solidFill>
                <a:latin typeface="Open Sans" panose="020B0606030504020204" pitchFamily="34" charset="0"/>
                <a:ea typeface="Open Sans" panose="020B0606030504020204" pitchFamily="34" charset="0"/>
                <a:cs typeface="Open Sans" panose="020B0606030504020204" pitchFamily="34" charset="0"/>
              </a:rPr>
              <a:t>Toutes populations</a:t>
            </a:r>
          </a:p>
        </p:txBody>
      </p:sp>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24</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a:lstStyle/>
          <a:p>
            <a:r>
              <a:rPr lang="fr-FR"/>
              <a:t>Marché général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953051"/>
            <a:ext cx="4051020" cy="343684"/>
          </a:xfrm>
        </p:spPr>
        <p:txBody>
          <a:bodyPr/>
          <a:lstStyle/>
          <a:p>
            <a:r>
              <a:rPr lang="fr-FR"/>
              <a:t>Des augmentations 2022 qui repartent à la hausse</a:t>
            </a:r>
          </a:p>
          <a:p>
            <a:endParaRPr lang="fr-F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3"/>
          <a:stretch>
            <a:fillRect/>
          </a:stretch>
        </p:blipFill>
        <p:spPr>
          <a:xfrm>
            <a:off x="940333" y="4700730"/>
            <a:ext cx="1167612" cy="217899"/>
          </a:xfrm>
          <a:prstGeom prst="rect">
            <a:avLst/>
          </a:prstGeom>
        </p:spPr>
      </p:pic>
      <p:sp>
        <p:nvSpPr>
          <p:cNvPr id="18" name="Rectangle 17">
            <a:extLst>
              <a:ext uri="{FF2B5EF4-FFF2-40B4-BE49-F238E27FC236}">
                <a16:creationId xmlns:a16="http://schemas.microsoft.com/office/drawing/2014/main" id="{5098B8FA-BF38-43EB-B941-D3004032C117}"/>
              </a:ext>
            </a:extLst>
          </p:cNvPr>
          <p:cNvSpPr/>
          <p:nvPr/>
        </p:nvSpPr>
        <p:spPr>
          <a:xfrm>
            <a:off x="5829796" y="1654621"/>
            <a:ext cx="3227438" cy="338554"/>
          </a:xfrm>
          <a:prstGeom prst="rect">
            <a:avLst/>
          </a:prstGeom>
        </p:spPr>
        <p:txBody>
          <a:bodyPr wrap="square">
            <a:spAutoFit/>
          </a:bodyPr>
          <a:lstStyle/>
          <a:p>
            <a:pPr defTabSz="685800"/>
            <a:r>
              <a:rPr lang="fr-FR" sz="1050">
                <a:latin typeface="Barlow Condensed" panose="00000506000000000000" pitchFamily="2" charset="0"/>
              </a:rPr>
              <a:t>Seuls </a:t>
            </a:r>
            <a:r>
              <a:rPr lang="fr-FR" sz="1600">
                <a:solidFill>
                  <a:srgbClr val="2F2483"/>
                </a:solidFill>
                <a:latin typeface="Barlow Condensed Thin" panose="00000306000000000000" pitchFamily="2" charset="0"/>
              </a:rPr>
              <a:t>7</a:t>
            </a:r>
            <a:r>
              <a:rPr lang="fr-FR" sz="1050" b="1">
                <a:solidFill>
                  <a:srgbClr val="2F2483"/>
                </a:solidFill>
                <a:latin typeface="Barlow Condensed" panose="00000506000000000000" pitchFamily="2" charset="0"/>
              </a:rPr>
              <a:t>%</a:t>
            </a:r>
            <a:r>
              <a:rPr lang="fr-FR" sz="1050" b="1">
                <a:latin typeface="Barlow Condensed" panose="00000506000000000000" pitchFamily="2" charset="0"/>
              </a:rPr>
              <a:t> </a:t>
            </a:r>
            <a:r>
              <a:rPr lang="fr-FR" sz="1050">
                <a:latin typeface="Barlow Condensed" panose="00000506000000000000" pitchFamily="2" charset="0"/>
              </a:rPr>
              <a:t>des titulaires n’ont pas connu d’évolution de leur salaire. </a:t>
            </a:r>
          </a:p>
        </p:txBody>
      </p:sp>
      <p:sp>
        <p:nvSpPr>
          <p:cNvPr id="21" name="Rectangle 20">
            <a:extLst>
              <a:ext uri="{FF2B5EF4-FFF2-40B4-BE49-F238E27FC236}">
                <a16:creationId xmlns:a16="http://schemas.microsoft.com/office/drawing/2014/main" id="{6B780EE9-17A4-4BF3-98C1-F55B0927BECE}"/>
              </a:ext>
            </a:extLst>
          </p:cNvPr>
          <p:cNvSpPr/>
          <p:nvPr/>
        </p:nvSpPr>
        <p:spPr>
          <a:xfrm>
            <a:off x="5916561" y="2715347"/>
            <a:ext cx="3140672" cy="338554"/>
          </a:xfrm>
          <a:prstGeom prst="rect">
            <a:avLst/>
          </a:prstGeom>
        </p:spPr>
        <p:txBody>
          <a:bodyPr wrap="square">
            <a:spAutoFit/>
          </a:bodyPr>
          <a:lstStyle/>
          <a:p>
            <a:pPr defTabSz="685800"/>
            <a:r>
              <a:rPr lang="fr-FR" sz="1050">
                <a:latin typeface="Barlow Condensed" panose="00000506000000000000" pitchFamily="2" charset="0"/>
              </a:rPr>
              <a:t>Près de </a:t>
            </a:r>
            <a:r>
              <a:rPr lang="fr-FR" sz="1600">
                <a:solidFill>
                  <a:srgbClr val="2F2483"/>
                </a:solidFill>
                <a:latin typeface="Barlow Condensed Thin" panose="00000306000000000000" pitchFamily="2" charset="0"/>
              </a:rPr>
              <a:t>70</a:t>
            </a:r>
            <a:r>
              <a:rPr lang="fr-FR" sz="1050" b="1">
                <a:solidFill>
                  <a:srgbClr val="2F2483"/>
                </a:solidFill>
                <a:latin typeface="Barlow Condensed" panose="00000506000000000000" pitchFamily="2" charset="0"/>
              </a:rPr>
              <a:t>%</a:t>
            </a:r>
            <a:r>
              <a:rPr lang="fr-FR" sz="1050" b="1">
                <a:latin typeface="Barlow Condensed" panose="00000506000000000000" pitchFamily="2" charset="0"/>
              </a:rPr>
              <a:t> </a:t>
            </a:r>
            <a:r>
              <a:rPr lang="fr-FR" sz="1050">
                <a:latin typeface="Barlow Condensed" panose="00000506000000000000" pitchFamily="2" charset="0"/>
              </a:rPr>
              <a:t>ont vu leur salaire augmenter de </a:t>
            </a:r>
            <a:r>
              <a:rPr lang="fr-FR" sz="1050" b="1">
                <a:solidFill>
                  <a:srgbClr val="2F2483"/>
                </a:solidFill>
                <a:latin typeface="Barlow Condensed" panose="00000506000000000000" pitchFamily="2" charset="0"/>
              </a:rPr>
              <a:t>plus de </a:t>
            </a:r>
            <a:r>
              <a:rPr lang="fr-FR" sz="1600" b="1">
                <a:solidFill>
                  <a:srgbClr val="2F2483"/>
                </a:solidFill>
                <a:latin typeface="Barlow Condensed Thin" panose="00000306000000000000" pitchFamily="2" charset="0"/>
              </a:rPr>
              <a:t>2</a:t>
            </a:r>
            <a:r>
              <a:rPr lang="fr-FR" sz="1050" b="1">
                <a:solidFill>
                  <a:srgbClr val="2F2483"/>
                </a:solidFill>
                <a:latin typeface="Barlow Condensed" panose="00000506000000000000" pitchFamily="2" charset="0"/>
              </a:rPr>
              <a:t>%.</a:t>
            </a:r>
          </a:p>
        </p:txBody>
      </p:sp>
      <p:pic>
        <p:nvPicPr>
          <p:cNvPr id="22" name="Graphic 8" descr="Upward trend">
            <a:extLst>
              <a:ext uri="{FF2B5EF4-FFF2-40B4-BE49-F238E27FC236}">
                <a16:creationId xmlns:a16="http://schemas.microsoft.com/office/drawing/2014/main" id="{581A8084-D83B-4671-BD22-C5151438B2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55286" y="1549806"/>
            <a:ext cx="646128" cy="646128"/>
          </a:xfrm>
          <a:prstGeom prst="rect">
            <a:avLst/>
          </a:prstGeom>
        </p:spPr>
      </p:pic>
      <p:pic>
        <p:nvPicPr>
          <p:cNvPr id="23" name="Graphic 10" descr="Presentation with bar chart">
            <a:extLst>
              <a:ext uri="{FF2B5EF4-FFF2-40B4-BE49-F238E27FC236}">
                <a16:creationId xmlns:a16="http://schemas.microsoft.com/office/drawing/2014/main" id="{94CEA636-9EA2-47B7-8EAE-376643B858E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81795" y="2570699"/>
            <a:ext cx="648000" cy="648000"/>
          </a:xfrm>
          <a:prstGeom prst="rect">
            <a:avLst/>
          </a:prstGeom>
        </p:spPr>
      </p:pic>
      <p:sp>
        <p:nvSpPr>
          <p:cNvPr id="26" name="Rectangle 25">
            <a:extLst>
              <a:ext uri="{FF2B5EF4-FFF2-40B4-BE49-F238E27FC236}">
                <a16:creationId xmlns:a16="http://schemas.microsoft.com/office/drawing/2014/main" id="{3DCDA151-8078-4680-83CC-2402E9F7D741}"/>
              </a:ext>
            </a:extLst>
          </p:cNvPr>
          <p:cNvSpPr/>
          <p:nvPr/>
        </p:nvSpPr>
        <p:spPr>
          <a:xfrm>
            <a:off x="5916561" y="3783768"/>
            <a:ext cx="3140672" cy="746358"/>
          </a:xfrm>
          <a:prstGeom prst="rect">
            <a:avLst/>
          </a:prstGeom>
        </p:spPr>
        <p:txBody>
          <a:bodyPr wrap="square">
            <a:spAutoFit/>
          </a:bodyPr>
          <a:lstStyle/>
          <a:p>
            <a:pPr algn="just" defTabSz="685800"/>
            <a:r>
              <a:rPr lang="fr-FR" sz="1050" b="1">
                <a:solidFill>
                  <a:srgbClr val="2F2483"/>
                </a:solidFill>
                <a:latin typeface="Barlow Condensed" panose="00000506000000000000" pitchFamily="2" charset="0"/>
              </a:rPr>
              <a:t>Les augmentations générales ont été plébiscitées </a:t>
            </a:r>
            <a:r>
              <a:rPr lang="fr-FR" sz="1050">
                <a:latin typeface="Barlow Condensed" panose="00000506000000000000" pitchFamily="2" charset="0"/>
              </a:rPr>
              <a:t>en complément des augmentations individuelles pour </a:t>
            </a:r>
            <a:r>
              <a:rPr lang="fr-FR" sz="1600">
                <a:solidFill>
                  <a:srgbClr val="2F2483"/>
                </a:solidFill>
                <a:latin typeface="Barlow Condensed Thin" panose="00000306000000000000" pitchFamily="2" charset="0"/>
              </a:rPr>
              <a:t>61</a:t>
            </a:r>
            <a:r>
              <a:rPr lang="fr-FR" sz="1050" b="1">
                <a:solidFill>
                  <a:srgbClr val="2F2483"/>
                </a:solidFill>
                <a:latin typeface="Barlow Condensed" panose="00000506000000000000" pitchFamily="2" charset="0"/>
              </a:rPr>
              <a:t>%</a:t>
            </a:r>
            <a:r>
              <a:rPr lang="fr-FR" sz="1050">
                <a:latin typeface="Barlow Condensed" panose="00000506000000000000" pitchFamily="2" charset="0"/>
              </a:rPr>
              <a:t> des OETAM et </a:t>
            </a:r>
            <a:r>
              <a:rPr lang="fr-FR" sz="1600">
                <a:solidFill>
                  <a:srgbClr val="2F2483"/>
                </a:solidFill>
                <a:latin typeface="Barlow Condensed Thin" panose="00000306000000000000" pitchFamily="2" charset="0"/>
              </a:rPr>
              <a:t>34</a:t>
            </a:r>
            <a:r>
              <a:rPr lang="fr-FR" sz="1050" b="1">
                <a:solidFill>
                  <a:srgbClr val="2F2483"/>
                </a:solidFill>
                <a:latin typeface="Barlow Condensed" panose="00000506000000000000" pitchFamily="2" charset="0"/>
              </a:rPr>
              <a:t>%</a:t>
            </a:r>
            <a:r>
              <a:rPr lang="fr-FR" sz="1050" b="1">
                <a:latin typeface="Barlow Condensed" panose="00000506000000000000" pitchFamily="2" charset="0"/>
              </a:rPr>
              <a:t> </a:t>
            </a:r>
            <a:r>
              <a:rPr lang="fr-FR" sz="1050">
                <a:latin typeface="Barlow Condensed" panose="00000506000000000000" pitchFamily="2" charset="0"/>
              </a:rPr>
              <a:t>des cadres</a:t>
            </a:r>
            <a:endParaRPr lang="fr-FR" sz="1050" b="1">
              <a:latin typeface="Barlow Condensed" panose="00000506000000000000" pitchFamily="2" charset="0"/>
            </a:endParaRPr>
          </a:p>
        </p:txBody>
      </p:sp>
      <p:pic>
        <p:nvPicPr>
          <p:cNvPr id="27" name="Graphic 38" descr="Presentation with bar chart">
            <a:extLst>
              <a:ext uri="{FF2B5EF4-FFF2-40B4-BE49-F238E27FC236}">
                <a16:creationId xmlns:a16="http://schemas.microsoft.com/office/drawing/2014/main" id="{0C9A3B90-CBC8-4B18-99D4-018FD5C4595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81795" y="3836983"/>
            <a:ext cx="648000" cy="648000"/>
          </a:xfrm>
          <a:prstGeom prst="rect">
            <a:avLst/>
          </a:prstGeom>
        </p:spPr>
      </p:pic>
      <p:sp>
        <p:nvSpPr>
          <p:cNvPr id="36" name="TextBox 35">
            <a:extLst>
              <a:ext uri="{FF2B5EF4-FFF2-40B4-BE49-F238E27FC236}">
                <a16:creationId xmlns:a16="http://schemas.microsoft.com/office/drawing/2014/main" id="{026D8882-6C84-4F25-96A6-89CE7C024A34}"/>
              </a:ext>
            </a:extLst>
          </p:cNvPr>
          <p:cNvSpPr txBox="1"/>
          <p:nvPr/>
        </p:nvSpPr>
        <p:spPr>
          <a:xfrm>
            <a:off x="-136647" y="1176261"/>
            <a:ext cx="4984865" cy="261610"/>
          </a:xfrm>
          <a:prstGeom prst="rect">
            <a:avLst/>
          </a:prstGeom>
          <a:noFill/>
        </p:spPr>
        <p:txBody>
          <a:bodyPr wrap="square" rtlCol="0">
            <a:spAutoFit/>
          </a:bodyPr>
          <a:lstStyle/>
          <a:p>
            <a:pPr algn="ctr" defTabSz="699802"/>
            <a:r>
              <a:rPr lang="fr-FR" sz="1100" b="1">
                <a:solidFill>
                  <a:srgbClr val="2F2483"/>
                </a:solidFill>
                <a:latin typeface="Barlow Condensed" panose="00000506000000000000" pitchFamily="2" charset="0"/>
              </a:rPr>
              <a:t>Marché général </a:t>
            </a:r>
          </a:p>
        </p:txBody>
      </p:sp>
      <p:sp>
        <p:nvSpPr>
          <p:cNvPr id="37" name="Oval 899">
            <a:extLst>
              <a:ext uri="{FF2B5EF4-FFF2-40B4-BE49-F238E27FC236}">
                <a16:creationId xmlns:a16="http://schemas.microsoft.com/office/drawing/2014/main" id="{31677F94-A566-44C9-8D99-5C009A33720B}"/>
              </a:ext>
            </a:extLst>
          </p:cNvPr>
          <p:cNvSpPr>
            <a:spLocks noChangeAspect="1" noChangeArrowheads="1"/>
          </p:cNvSpPr>
          <p:nvPr/>
        </p:nvSpPr>
        <p:spPr bwMode="auto">
          <a:xfrm>
            <a:off x="2603061" y="2125357"/>
            <a:ext cx="1452677" cy="1452677"/>
          </a:xfrm>
          <a:prstGeom prst="ellipse">
            <a:avLst/>
          </a:prstGeom>
          <a:solidFill>
            <a:schemeClr val="bg1">
              <a:alpha val="84000"/>
            </a:schemeClr>
          </a:solidFill>
          <a:ln>
            <a:solidFill>
              <a:srgbClr val="2F2483"/>
            </a:solidFill>
          </a:ln>
          <a:extLst>
            <a:ext uri="{91240B29-F687-4f45-9708-019B960494DF}">
              <a14:hiddenLine xmlns:a14="http://schemas.microsoft.com/office/drawing/2010/main" xmlns="" w="9525">
                <a:solidFill>
                  <a:srgbClr val="000000"/>
                </a:solidFill>
                <a:round/>
                <a:headEnd/>
                <a:tailEnd/>
              </a14:hiddenLine>
            </a:ext>
          </a:extLst>
        </p:spPr>
        <p:style>
          <a:lnRef idx="1">
            <a:schemeClr val="dk1"/>
          </a:lnRef>
          <a:fillRef idx="2">
            <a:schemeClr val="dk1"/>
          </a:fillRef>
          <a:effectRef idx="1">
            <a:schemeClr val="dk1"/>
          </a:effectRef>
          <a:fontRef idx="minor">
            <a:schemeClr val="dk1"/>
          </a:fontRef>
        </p:style>
        <p:txBody>
          <a:bodyPr vert="horz" wrap="square" lIns="86204" tIns="43102" rIns="86204" bIns="43102" numCol="1" anchor="ctr" anchorCtr="0" compatLnSpc="1">
            <a:prstTxWarp prst="textNoShape">
              <a:avLst/>
            </a:prstTxWarp>
          </a:bodyPr>
          <a:lstStyle/>
          <a:p>
            <a:pPr lvl="0" algn="ctr" defTabSz="742348">
              <a:defRPr/>
            </a:pPr>
            <a:r>
              <a:rPr lang="en-US" sz="1400" b="1">
                <a:solidFill>
                  <a:prstClr val="black"/>
                </a:solidFill>
                <a:latin typeface="Barlow Condensed" panose="00000506000000000000" pitchFamily="2" charset="0"/>
              </a:rPr>
              <a:t>Cadres</a:t>
            </a:r>
            <a:endParaRPr kumimoji="0" lang="en-US" sz="1400" i="0" u="none" strike="noStrike" kern="1200" cap="none" spc="0" normalizeH="0" baseline="0" noProof="0">
              <a:ln>
                <a:noFill/>
              </a:ln>
              <a:solidFill>
                <a:prstClr val="black"/>
              </a:solidFill>
              <a:effectLst/>
              <a:uLnTx/>
              <a:uFillTx/>
              <a:latin typeface="Barlow Condensed" panose="00000506000000000000" pitchFamily="2" charset="0"/>
            </a:endParaRPr>
          </a:p>
          <a:p>
            <a:pPr lvl="0" algn="ctr">
              <a:defRPr/>
            </a:pPr>
            <a:r>
              <a:rPr lang="en-US" sz="2400">
                <a:solidFill>
                  <a:srgbClr val="BFECF2"/>
                </a:solidFill>
                <a:latin typeface="Barlow Condensed Thin" panose="00000306000000000000" pitchFamily="2" charset="0"/>
              </a:rPr>
              <a:t>+2,5</a:t>
            </a:r>
            <a:r>
              <a:rPr lang="en-US" sz="1600">
                <a:solidFill>
                  <a:srgbClr val="BFECF2"/>
                </a:solidFill>
                <a:latin typeface="Barlow Condensed" panose="00000506000000000000" pitchFamily="2" charset="0"/>
              </a:rPr>
              <a:t>%</a:t>
            </a:r>
          </a:p>
          <a:p>
            <a:pPr lvl="0" algn="ctr">
              <a:defRPr/>
            </a:pPr>
            <a:r>
              <a:rPr lang="en-US" sz="1200" i="1">
                <a:solidFill>
                  <a:schemeClr val="tx1"/>
                </a:solidFill>
                <a:latin typeface="Barlow Condensed" panose="00000506000000000000" pitchFamily="2" charset="0"/>
              </a:rPr>
              <a:t>(+0,5 </a:t>
            </a:r>
            <a:r>
              <a:rPr lang="en-US" sz="1200" i="1" err="1">
                <a:solidFill>
                  <a:schemeClr val="tx1"/>
                </a:solidFill>
                <a:latin typeface="Barlow Condensed" panose="00000506000000000000" pitchFamily="2" charset="0"/>
              </a:rPr>
              <a:t>pt</a:t>
            </a:r>
            <a:r>
              <a:rPr lang="en-US" sz="1200" i="1">
                <a:solidFill>
                  <a:schemeClr val="tx1"/>
                </a:solidFill>
                <a:latin typeface="Barlow Condensed" panose="00000506000000000000" pitchFamily="2" charset="0"/>
              </a:rPr>
              <a:t>)*</a:t>
            </a:r>
          </a:p>
        </p:txBody>
      </p:sp>
      <p:sp>
        <p:nvSpPr>
          <p:cNvPr id="38" name="Oval 899">
            <a:extLst>
              <a:ext uri="{FF2B5EF4-FFF2-40B4-BE49-F238E27FC236}">
                <a16:creationId xmlns:a16="http://schemas.microsoft.com/office/drawing/2014/main" id="{F521FF35-236F-4A10-B454-5CFD3E7698AA}"/>
              </a:ext>
            </a:extLst>
          </p:cNvPr>
          <p:cNvSpPr>
            <a:spLocks noChangeAspect="1" noChangeArrowheads="1"/>
          </p:cNvSpPr>
          <p:nvPr/>
        </p:nvSpPr>
        <p:spPr bwMode="auto">
          <a:xfrm>
            <a:off x="587754" y="2069707"/>
            <a:ext cx="1452677" cy="1452677"/>
          </a:xfrm>
          <a:prstGeom prst="ellipse">
            <a:avLst/>
          </a:prstGeom>
          <a:solidFill>
            <a:schemeClr val="bg1">
              <a:alpha val="84000"/>
            </a:schemeClr>
          </a:solidFill>
          <a:ln>
            <a:solidFill>
              <a:srgbClr val="2F2483"/>
            </a:solidFill>
          </a:ln>
          <a:extLst>
            <a:ext uri="{91240B29-F687-4f45-9708-019B960494DF}">
              <a14:hiddenLine xmlns:a14="http://schemas.microsoft.com/office/drawing/2010/main" xmlns="" w="9525">
                <a:solidFill>
                  <a:srgbClr val="000000"/>
                </a:solidFill>
                <a:round/>
                <a:headEnd/>
                <a:tailEnd/>
              </a14:hiddenLine>
            </a:ext>
          </a:extLst>
        </p:spPr>
        <p:style>
          <a:lnRef idx="1">
            <a:schemeClr val="dk1"/>
          </a:lnRef>
          <a:fillRef idx="2">
            <a:schemeClr val="dk1"/>
          </a:fillRef>
          <a:effectRef idx="1">
            <a:schemeClr val="dk1"/>
          </a:effectRef>
          <a:fontRef idx="minor">
            <a:schemeClr val="dk1"/>
          </a:fontRef>
        </p:style>
        <p:txBody>
          <a:bodyPr vert="horz" wrap="square" lIns="86204" tIns="43102" rIns="86204" bIns="43102" numCol="1" anchor="ctr" anchorCtr="0" compatLnSpc="1">
            <a:prstTxWarp prst="textNoShape">
              <a:avLst/>
            </a:prstTxWarp>
          </a:bodyPr>
          <a:lstStyle/>
          <a:p>
            <a:pPr lvl="0" algn="ctr" defTabSz="742348">
              <a:defRPr/>
            </a:pPr>
            <a:r>
              <a:rPr lang="en-US" sz="1400" b="1">
                <a:solidFill>
                  <a:prstClr val="black"/>
                </a:solidFill>
                <a:latin typeface="Barlow Condensed" panose="00000506000000000000" pitchFamily="2" charset="0"/>
              </a:rPr>
              <a:t>OETAM</a:t>
            </a:r>
            <a:endParaRPr kumimoji="0" lang="en-US" sz="1400" i="0" u="none" strike="noStrike" kern="1200" cap="none" spc="0" normalizeH="0" baseline="0" noProof="0">
              <a:ln>
                <a:noFill/>
              </a:ln>
              <a:solidFill>
                <a:schemeClr val="tx1"/>
              </a:solidFill>
              <a:effectLst/>
              <a:uLnTx/>
              <a:uFillTx/>
              <a:latin typeface="Barlow Condensed" panose="00000506000000000000" pitchFamily="2" charset="0"/>
            </a:endParaRPr>
          </a:p>
          <a:p>
            <a:pPr lvl="0" algn="ctr">
              <a:defRPr/>
            </a:pPr>
            <a:r>
              <a:rPr lang="en-US" sz="2400">
                <a:solidFill>
                  <a:srgbClr val="BFECF2"/>
                </a:solidFill>
                <a:latin typeface="Barlow Condensed Thin" panose="00000306000000000000" pitchFamily="2" charset="0"/>
              </a:rPr>
              <a:t>+2,5</a:t>
            </a:r>
            <a:r>
              <a:rPr lang="en-US" sz="1600">
                <a:solidFill>
                  <a:srgbClr val="BFECF2"/>
                </a:solidFill>
                <a:latin typeface="Barlow Condensed" panose="00000506000000000000" pitchFamily="2" charset="0"/>
              </a:rPr>
              <a:t>%</a:t>
            </a:r>
          </a:p>
          <a:p>
            <a:pPr lvl="0" algn="ctr">
              <a:defRPr/>
            </a:pPr>
            <a:r>
              <a:rPr lang="en-US" sz="1200" i="1">
                <a:solidFill>
                  <a:schemeClr val="tx1"/>
                </a:solidFill>
                <a:latin typeface="Barlow Condensed" panose="00000506000000000000" pitchFamily="2" charset="0"/>
              </a:rPr>
              <a:t>(+0,7 </a:t>
            </a:r>
            <a:r>
              <a:rPr lang="en-US" sz="1200" i="1" err="1">
                <a:solidFill>
                  <a:schemeClr val="tx1"/>
                </a:solidFill>
                <a:latin typeface="Barlow Condensed" panose="00000506000000000000" pitchFamily="2" charset="0"/>
              </a:rPr>
              <a:t>pt</a:t>
            </a:r>
            <a:r>
              <a:rPr lang="en-US" sz="1200" i="1">
                <a:solidFill>
                  <a:schemeClr val="tx1"/>
                </a:solidFill>
                <a:latin typeface="Barlow Condensed" panose="00000506000000000000" pitchFamily="2" charset="0"/>
              </a:rPr>
              <a:t>)*</a:t>
            </a:r>
          </a:p>
        </p:txBody>
      </p:sp>
      <p:sp>
        <p:nvSpPr>
          <p:cNvPr id="39" name="TextBox 38">
            <a:extLst>
              <a:ext uri="{FF2B5EF4-FFF2-40B4-BE49-F238E27FC236}">
                <a16:creationId xmlns:a16="http://schemas.microsoft.com/office/drawing/2014/main" id="{F213DA36-010B-488A-BBA6-04D9FA980E52}"/>
              </a:ext>
            </a:extLst>
          </p:cNvPr>
          <p:cNvSpPr txBox="1"/>
          <p:nvPr/>
        </p:nvSpPr>
        <p:spPr>
          <a:xfrm>
            <a:off x="131341" y="4431122"/>
            <a:ext cx="5023945" cy="107722"/>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Pct val="100000"/>
              <a:buFontTx/>
              <a:buNone/>
              <a:tabLst/>
              <a:defRPr/>
            </a:pPr>
            <a:r>
              <a:rPr kumimoji="0" lang="fr-FR" sz="700" b="0" i="1" u="none" strike="noStrike" kern="0" cap="none" spc="0" normalizeH="0" baseline="0" noProof="0">
                <a:ln>
                  <a:noFill/>
                </a:ln>
                <a:effectLst/>
                <a:uLnTx/>
                <a:uFillTx/>
                <a:latin typeface="Barlow Condensed" panose="00000506000000000000" pitchFamily="2" charset="0"/>
                <a:ea typeface="Open Sans" panose="020B0606030504020204" pitchFamily="34" charset="0"/>
                <a:cs typeface="Open Sans" panose="020B0606030504020204" pitchFamily="34" charset="0"/>
              </a:rPr>
              <a:t>OETAM : Ouvriers, Employés, Techniciens et Agents de maîtrise</a:t>
            </a:r>
          </a:p>
        </p:txBody>
      </p:sp>
      <p:sp>
        <p:nvSpPr>
          <p:cNvPr id="41" name="TextBox 40">
            <a:extLst>
              <a:ext uri="{FF2B5EF4-FFF2-40B4-BE49-F238E27FC236}">
                <a16:creationId xmlns:a16="http://schemas.microsoft.com/office/drawing/2014/main" id="{BA8B4123-70D8-4311-B49B-6A91ECB906DD}"/>
              </a:ext>
            </a:extLst>
          </p:cNvPr>
          <p:cNvSpPr txBox="1"/>
          <p:nvPr/>
        </p:nvSpPr>
        <p:spPr>
          <a:xfrm>
            <a:off x="1526533" y="3743371"/>
            <a:ext cx="4390028" cy="123111"/>
          </a:xfrm>
          <a:prstGeom prst="rect">
            <a:avLst/>
          </a:prstGeom>
          <a:noFill/>
        </p:spPr>
        <p:txBody>
          <a:bodyPr wrap="square" lIns="0" tIns="0" rIns="0" bIns="0" rtlCol="0">
            <a:spAutoFit/>
          </a:bodyPr>
          <a:lstStyle/>
          <a:p>
            <a:pPr>
              <a:spcBef>
                <a:spcPts val="600"/>
              </a:spcBef>
              <a:buSzPct val="100000"/>
            </a:pPr>
            <a:r>
              <a:rPr lang="fr-FR" sz="800" i="1">
                <a:latin typeface="Barlow Condensed" panose="00000506000000000000" pitchFamily="2" charset="0"/>
                <a:ea typeface="Open Sans" panose="020B0606030504020204" pitchFamily="34" charset="0"/>
                <a:cs typeface="Open Sans" panose="020B0606030504020204" pitchFamily="34" charset="0"/>
              </a:rPr>
              <a:t>*Par rapport aux augmentations versées en 2021</a:t>
            </a:r>
          </a:p>
        </p:txBody>
      </p:sp>
      <p:sp>
        <p:nvSpPr>
          <p:cNvPr id="42" name="TextBox 41">
            <a:extLst>
              <a:ext uri="{FF2B5EF4-FFF2-40B4-BE49-F238E27FC236}">
                <a16:creationId xmlns:a16="http://schemas.microsoft.com/office/drawing/2014/main" id="{3719C2B2-8290-444B-9E56-36127897AC41}"/>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#1</a:t>
            </a:r>
          </a:p>
        </p:txBody>
      </p:sp>
    </p:spTree>
    <p:extLst>
      <p:ext uri="{BB962C8B-B14F-4D97-AF65-F5344CB8AC3E}">
        <p14:creationId xmlns:p14="http://schemas.microsoft.com/office/powerpoint/2010/main" val="1717140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282129"/>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Marché général </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1" y="689246"/>
            <a:ext cx="8221871"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000">
                <a:latin typeface="Barlow Condensed" panose="00000506000000000000" pitchFamily="2" charset="0"/>
              </a:rPr>
              <a:t>Des disparités persistantes au sein d’un paysage sectoriel français stable</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a:xfrm>
            <a:off x="8606998" y="4795518"/>
            <a:ext cx="309966" cy="76944"/>
          </a:xfrm>
        </p:spPr>
        <p:txBody>
          <a:bodyPr/>
          <a:lstStyle/>
          <a:p>
            <a:fld id="{BDE2D64B-104A-0D49-AC01-3995F14CC673}" type="slidenum">
              <a:rPr lang="fr-FR" sz="500" smtClean="0">
                <a:latin typeface="Barlow Condensed" panose="00000506000000000000" pitchFamily="2" charset="0"/>
              </a:rPr>
              <a:pPr/>
              <a:t>25</a:t>
            </a:fld>
            <a:endParaRPr lang="fr-FR" sz="500">
              <a:latin typeface="Barlow Condensed" panose="00000506000000000000" pitchFamily="2" charset="0"/>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9" name="Rectangle 8">
            <a:extLst>
              <a:ext uri="{FF2B5EF4-FFF2-40B4-BE49-F238E27FC236}">
                <a16:creationId xmlns:a16="http://schemas.microsoft.com/office/drawing/2014/main" id="{D98214E7-73E6-4132-BADC-2F3C6E9ACF6F}"/>
              </a:ext>
            </a:extLst>
          </p:cNvPr>
          <p:cNvSpPr/>
          <p:nvPr/>
        </p:nvSpPr>
        <p:spPr>
          <a:xfrm>
            <a:off x="-124384" y="950751"/>
            <a:ext cx="4890975" cy="664284"/>
          </a:xfrm>
          <a:prstGeom prst="rect">
            <a:avLst/>
          </a:prstGeom>
        </p:spPr>
        <p:txBody>
          <a:bodyPr wrap="square">
            <a:spAutoFit/>
          </a:bodyPr>
          <a:lstStyle/>
          <a:p>
            <a:pPr marL="0" marR="0" lvl="0" indent="0" algn="ctr" defTabSz="812589" rtl="0" eaLnBrk="1" fontAlgn="auto" latinLnBrk="0" hangingPunct="1">
              <a:lnSpc>
                <a:spcPct val="100000"/>
              </a:lnSpc>
              <a:spcBef>
                <a:spcPts val="532"/>
              </a:spcBef>
              <a:spcAft>
                <a:spcPts val="0"/>
              </a:spcAft>
              <a:buClrTx/>
              <a:buSzPct val="100000"/>
              <a:buFontTx/>
              <a:buNone/>
              <a:tabLst/>
              <a:defRPr/>
            </a:pPr>
            <a:r>
              <a:rPr kumimoji="0" lang="en-US" sz="2400" i="0" u="none" strike="noStrike" kern="1200" cap="none" spc="0" normalizeH="0" baseline="0" noProof="0">
                <a:ln>
                  <a:noFill/>
                </a:ln>
                <a:solidFill>
                  <a:srgbClr val="BFECF2"/>
                </a:solidFill>
                <a:effectLst/>
                <a:uLnTx/>
                <a:uFillTx/>
                <a:latin typeface="Barlow Condensed Thin" panose="00000306000000000000" pitchFamily="2" charset="0"/>
              </a:rPr>
              <a:t>13</a:t>
            </a:r>
            <a:r>
              <a:rPr kumimoji="0" lang="en-US" b="1" i="0" u="none" strike="noStrike" kern="1200" cap="none" spc="0" normalizeH="0" baseline="0" noProof="0">
                <a:ln>
                  <a:noFill/>
                </a:ln>
                <a:solidFill>
                  <a:srgbClr val="BFECF2"/>
                </a:solidFill>
                <a:effectLst/>
                <a:uLnTx/>
                <a:uFillTx/>
                <a:latin typeface="Barlow Condensed" panose="00000506000000000000" pitchFamily="2" charset="0"/>
              </a:rPr>
              <a:t> </a:t>
            </a:r>
            <a:r>
              <a:rPr kumimoji="0" lang="en-US" i="0" u="none" strike="noStrike" kern="1200" cap="none" spc="0" normalizeH="0" baseline="0" noProof="0">
                <a:ln>
                  <a:noFill/>
                </a:ln>
                <a:solidFill>
                  <a:srgbClr val="BFECF2"/>
                </a:solidFill>
                <a:effectLst/>
                <a:uLnTx/>
                <a:uFillTx/>
                <a:latin typeface="Barlow Condensed" panose="00000506000000000000" pitchFamily="2" charset="0"/>
              </a:rPr>
              <a:t>pts</a:t>
            </a:r>
            <a:r>
              <a:rPr kumimoji="0" lang="en-US" b="1" i="0" u="none" strike="noStrike" kern="1200" cap="none" spc="0" normalizeH="0" baseline="0" noProof="0">
                <a:ln>
                  <a:noFill/>
                </a:ln>
                <a:solidFill>
                  <a:srgbClr val="BFECF2"/>
                </a:solidFill>
                <a:effectLst/>
                <a:uLnTx/>
                <a:uFillTx/>
                <a:latin typeface="Barlow Condensed" panose="00000506000000000000" pitchFamily="2" charset="0"/>
              </a:rPr>
              <a:t> </a:t>
            </a:r>
          </a:p>
          <a:p>
            <a:pPr marL="0" marR="0" lvl="0" indent="0" algn="ctr" defTabSz="812589" rtl="0" eaLnBrk="1" fontAlgn="auto" latinLnBrk="0" hangingPunct="1">
              <a:lnSpc>
                <a:spcPct val="100000"/>
              </a:lnSpc>
              <a:spcBef>
                <a:spcPts val="532"/>
              </a:spcBef>
              <a:spcAft>
                <a:spcPts val="0"/>
              </a:spcAft>
              <a:buClrTx/>
              <a:buSzPct val="100000"/>
              <a:buFontTx/>
              <a:buNone/>
              <a:tabLst/>
              <a:defRPr/>
            </a:pPr>
            <a:r>
              <a:rPr kumimoji="0" lang="fr-FR" sz="900" b="0" i="0" u="none" strike="noStrike" kern="1200" cap="none" spc="0" normalizeH="0" baseline="0" noProof="0">
                <a:ln>
                  <a:noFill/>
                </a:ln>
                <a:effectLst/>
                <a:uLnTx/>
                <a:uFillTx/>
                <a:latin typeface="Barlow Condensed" panose="00000506000000000000" pitchFamily="2" charset="0"/>
              </a:rPr>
              <a:t>C’est l’écart de rémunération entre les grandes (&gt;1 Md €) et les plus petites entreprises (&lt;50 M€).</a:t>
            </a:r>
            <a:endParaRPr kumimoji="0" lang="fr-FR" sz="900" b="1" i="0" u="none" strike="noStrike" kern="1200" cap="none" spc="0" normalizeH="0" baseline="0" noProof="0">
              <a:ln>
                <a:noFill/>
              </a:ln>
              <a:effectLst/>
              <a:uLnTx/>
              <a:uFillTx/>
              <a:latin typeface="Barlow Condensed" panose="00000506000000000000" pitchFamily="2" charset="0"/>
            </a:endParaRPr>
          </a:p>
        </p:txBody>
      </p:sp>
      <p:sp>
        <p:nvSpPr>
          <p:cNvPr id="10" name="Rectangle 9">
            <a:extLst>
              <a:ext uri="{FF2B5EF4-FFF2-40B4-BE49-F238E27FC236}">
                <a16:creationId xmlns:a16="http://schemas.microsoft.com/office/drawing/2014/main" id="{0FFEBC6E-410B-479F-A505-3A982CCC1237}"/>
              </a:ext>
            </a:extLst>
          </p:cNvPr>
          <p:cNvSpPr/>
          <p:nvPr/>
        </p:nvSpPr>
        <p:spPr bwMode="gray">
          <a:xfrm>
            <a:off x="-344560" y="4139686"/>
            <a:ext cx="2145830"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900" b="1">
                <a:latin typeface="Barlow Condensed" panose="00000506000000000000" pitchFamily="2" charset="0"/>
              </a:rPr>
              <a:t>EPIC &amp; Non-lucratif </a:t>
            </a:r>
            <a:r>
              <a:rPr lang="fr-FR" sz="1100">
                <a:solidFill>
                  <a:srgbClr val="2F2483"/>
                </a:solidFill>
                <a:latin typeface="Barlow Condensed" panose="00000506000000000000" pitchFamily="2" charset="0"/>
              </a:rPr>
              <a:t>-</a:t>
            </a:r>
            <a:r>
              <a:rPr lang="fr-FR" sz="1100">
                <a:solidFill>
                  <a:srgbClr val="2F2483"/>
                </a:solidFill>
                <a:latin typeface="Barlow Condensed Thin" panose="00000306000000000000" pitchFamily="2" charset="0"/>
              </a:rPr>
              <a:t>22,0</a:t>
            </a:r>
            <a:r>
              <a:rPr lang="fr-FR" sz="700">
                <a:solidFill>
                  <a:srgbClr val="2F2483"/>
                </a:solidFill>
                <a:latin typeface="Barlow Condensed Thin" panose="00000306000000000000" pitchFamily="2" charset="0"/>
              </a:rPr>
              <a:t>%</a:t>
            </a:r>
            <a:r>
              <a:rPr lang="fr-FR" sz="900">
                <a:solidFill>
                  <a:srgbClr val="2F2483"/>
                </a:solidFill>
                <a:latin typeface="Barlow Condensed Thin" panose="00000306000000000000" pitchFamily="2" charset="0"/>
              </a:rPr>
              <a:t> </a:t>
            </a:r>
            <a:endParaRPr kumimoji="0" lang="en-GB" sz="900" i="0" u="none" strike="noStrike" kern="1200" cap="none" spc="0" normalizeH="0" baseline="0" noProof="0">
              <a:ln>
                <a:noFill/>
              </a:ln>
              <a:solidFill>
                <a:srgbClr val="2F2483"/>
              </a:solidFill>
              <a:effectLst/>
              <a:uLnTx/>
              <a:uFillTx/>
              <a:latin typeface="Barlow Condensed Thin" panose="00000306000000000000" pitchFamily="2" charset="0"/>
            </a:endParaRPr>
          </a:p>
        </p:txBody>
      </p:sp>
      <p:sp>
        <p:nvSpPr>
          <p:cNvPr id="11" name="Rectangle 10">
            <a:extLst>
              <a:ext uri="{FF2B5EF4-FFF2-40B4-BE49-F238E27FC236}">
                <a16:creationId xmlns:a16="http://schemas.microsoft.com/office/drawing/2014/main" id="{EF1F62A5-F6A6-438B-A1C6-8979FD5589AB}"/>
              </a:ext>
            </a:extLst>
          </p:cNvPr>
          <p:cNvSpPr/>
          <p:nvPr/>
        </p:nvSpPr>
        <p:spPr bwMode="gray">
          <a:xfrm>
            <a:off x="1021674" y="3552389"/>
            <a:ext cx="2598861"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kumimoji="0" lang="fr-FR" sz="900" b="1" i="0" u="none" strike="noStrike" kern="1200" cap="none" spc="0" normalizeH="0" baseline="0" noProof="0">
                <a:ln>
                  <a:noFill/>
                </a:ln>
                <a:effectLst/>
                <a:uLnTx/>
                <a:uFillTx/>
                <a:latin typeface="Barlow Condensed" panose="00000506000000000000" pitchFamily="2" charset="0"/>
              </a:rPr>
              <a:t>Services </a:t>
            </a:r>
            <a:r>
              <a:rPr lang="fr-FR" sz="1100">
                <a:solidFill>
                  <a:srgbClr val="2F2483"/>
                </a:solidFill>
                <a:latin typeface="Barlow Condensed Thin" panose="00000306000000000000" pitchFamily="2" charset="0"/>
              </a:rPr>
              <a:t>-11,3</a:t>
            </a:r>
            <a:r>
              <a:rPr lang="fr-FR" sz="700">
                <a:solidFill>
                  <a:srgbClr val="2F2483"/>
                </a:solidFill>
                <a:latin typeface="Barlow Condensed Thin" panose="00000306000000000000" pitchFamily="2" charset="0"/>
              </a:rPr>
              <a:t>%</a:t>
            </a:r>
            <a:r>
              <a:rPr lang="fr-FR" sz="900">
                <a:solidFill>
                  <a:srgbClr val="2F2483"/>
                </a:solidFill>
                <a:latin typeface="Barlow Condensed Thin" panose="00000306000000000000" pitchFamily="2" charset="0"/>
              </a:rPr>
              <a:t> </a:t>
            </a:r>
            <a:endParaRPr kumimoji="0" lang="en-GB" sz="900" i="0" u="none" strike="noStrike" kern="1200" cap="none" spc="0" normalizeH="0" baseline="0" noProof="0">
              <a:ln>
                <a:noFill/>
              </a:ln>
              <a:solidFill>
                <a:srgbClr val="2F2483"/>
              </a:solidFill>
              <a:effectLst/>
              <a:uLnTx/>
              <a:uFillTx/>
              <a:latin typeface="Barlow Condensed Thin" panose="00000306000000000000" pitchFamily="2" charset="0"/>
            </a:endParaRPr>
          </a:p>
        </p:txBody>
      </p:sp>
      <p:sp>
        <p:nvSpPr>
          <p:cNvPr id="12" name="Rectangle 11">
            <a:extLst>
              <a:ext uri="{FF2B5EF4-FFF2-40B4-BE49-F238E27FC236}">
                <a16:creationId xmlns:a16="http://schemas.microsoft.com/office/drawing/2014/main" id="{B39CB57D-BE10-4D6A-97C9-11D120BC0193}"/>
              </a:ext>
            </a:extLst>
          </p:cNvPr>
          <p:cNvSpPr/>
          <p:nvPr/>
        </p:nvSpPr>
        <p:spPr bwMode="gray">
          <a:xfrm>
            <a:off x="1103497" y="3274553"/>
            <a:ext cx="3354432" cy="317662"/>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900" b="1">
                <a:latin typeface="Barlow Condensed" panose="00000506000000000000" pitchFamily="2" charset="0"/>
              </a:rPr>
              <a:t>Distribution</a:t>
            </a:r>
            <a:r>
              <a:rPr lang="fr-FR" sz="1100" b="1">
                <a:latin typeface="Barlow Condensed" panose="00000506000000000000" pitchFamily="2" charset="0"/>
              </a:rPr>
              <a:t> </a:t>
            </a:r>
            <a:r>
              <a:rPr lang="fr-FR" sz="1100">
                <a:solidFill>
                  <a:srgbClr val="2F2483"/>
                </a:solidFill>
                <a:latin typeface="Barlow Condensed Thin" panose="00000306000000000000" pitchFamily="2" charset="0"/>
              </a:rPr>
              <a:t>-8,5</a:t>
            </a:r>
            <a:r>
              <a:rPr lang="fr-FR" sz="700">
                <a:solidFill>
                  <a:srgbClr val="2F2483"/>
                </a:solidFill>
                <a:latin typeface="Barlow Condensed Thin" panose="00000306000000000000" pitchFamily="2" charset="0"/>
              </a:rPr>
              <a:t>%</a:t>
            </a:r>
            <a:r>
              <a:rPr lang="fr-FR" sz="900">
                <a:solidFill>
                  <a:srgbClr val="2F2483"/>
                </a:solidFill>
                <a:latin typeface="Barlow Condensed Thin" panose="00000306000000000000" pitchFamily="2" charset="0"/>
              </a:rPr>
              <a:t> </a:t>
            </a:r>
            <a:endParaRPr kumimoji="0" lang="en-GB" sz="900" i="0" u="none" strike="noStrike" kern="1200" cap="none" spc="0" normalizeH="0" baseline="0" noProof="0">
              <a:ln>
                <a:noFill/>
              </a:ln>
              <a:solidFill>
                <a:srgbClr val="2F2483"/>
              </a:solidFill>
              <a:effectLst/>
              <a:uLnTx/>
              <a:uFillTx/>
              <a:latin typeface="Barlow Condensed Thin" panose="00000306000000000000" pitchFamily="2" charset="0"/>
            </a:endParaRPr>
          </a:p>
        </p:txBody>
      </p:sp>
      <p:sp>
        <p:nvSpPr>
          <p:cNvPr id="13" name="Rectangle 12">
            <a:extLst>
              <a:ext uri="{FF2B5EF4-FFF2-40B4-BE49-F238E27FC236}">
                <a16:creationId xmlns:a16="http://schemas.microsoft.com/office/drawing/2014/main" id="{4983FBA5-1D1D-4C4C-AC63-D9918990B54B}"/>
              </a:ext>
            </a:extLst>
          </p:cNvPr>
          <p:cNvSpPr/>
          <p:nvPr/>
        </p:nvSpPr>
        <p:spPr bwMode="gray">
          <a:xfrm>
            <a:off x="1348691" y="2910483"/>
            <a:ext cx="4152685"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900" b="1">
                <a:latin typeface="Barlow Condensed" panose="00000506000000000000" pitchFamily="2" charset="0"/>
              </a:rPr>
              <a:t>Technologie, Médias &amp; Télécom  </a:t>
            </a:r>
            <a:r>
              <a:rPr lang="fr-FR" sz="1100">
                <a:solidFill>
                  <a:srgbClr val="2F2483"/>
                </a:solidFill>
                <a:latin typeface="Barlow Condensed Thin" panose="00000306000000000000" pitchFamily="2" charset="0"/>
              </a:rPr>
              <a:t>-7,0</a:t>
            </a:r>
            <a:r>
              <a:rPr lang="fr-FR" sz="700">
                <a:solidFill>
                  <a:srgbClr val="2F2483"/>
                </a:solidFill>
                <a:latin typeface="Barlow Condensed Thin" panose="00000306000000000000" pitchFamily="2" charset="0"/>
              </a:rPr>
              <a:t>%</a:t>
            </a:r>
            <a:r>
              <a:rPr lang="fr-FR" sz="900">
                <a:solidFill>
                  <a:srgbClr val="2F2483"/>
                </a:solidFill>
                <a:latin typeface="Barlow Condensed Thin" panose="00000306000000000000" pitchFamily="2" charset="0"/>
              </a:rPr>
              <a:t> </a:t>
            </a:r>
            <a:endParaRPr kumimoji="0" lang="en-GB" sz="900" i="0" u="none" strike="noStrike" kern="1200" cap="none" spc="0" normalizeH="0" baseline="0" noProof="0">
              <a:ln>
                <a:noFill/>
              </a:ln>
              <a:solidFill>
                <a:srgbClr val="2F2483"/>
              </a:solidFill>
              <a:effectLst/>
              <a:uLnTx/>
              <a:uFillTx/>
              <a:latin typeface="Barlow Condensed Thin" panose="00000306000000000000" pitchFamily="2" charset="0"/>
            </a:endParaRPr>
          </a:p>
        </p:txBody>
      </p:sp>
      <p:sp>
        <p:nvSpPr>
          <p:cNvPr id="14" name="Rectangle 13">
            <a:extLst>
              <a:ext uri="{FF2B5EF4-FFF2-40B4-BE49-F238E27FC236}">
                <a16:creationId xmlns:a16="http://schemas.microsoft.com/office/drawing/2014/main" id="{9201F46F-EFEA-4FFE-B951-FD5D49DD0F68}"/>
              </a:ext>
            </a:extLst>
          </p:cNvPr>
          <p:cNvSpPr/>
          <p:nvPr/>
        </p:nvSpPr>
        <p:spPr bwMode="gray">
          <a:xfrm>
            <a:off x="2211768" y="2584523"/>
            <a:ext cx="3537240"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900" b="1">
                <a:latin typeface="Barlow Condensed" panose="00000506000000000000" pitchFamily="2" charset="0"/>
              </a:rPr>
              <a:t>Transport &amp; BTP </a:t>
            </a:r>
            <a:r>
              <a:rPr lang="fr-FR" sz="1100">
                <a:solidFill>
                  <a:srgbClr val="2F2483"/>
                </a:solidFill>
                <a:latin typeface="Barlow Condensed Thin" panose="00000306000000000000" pitchFamily="2" charset="0"/>
              </a:rPr>
              <a:t>-3,5</a:t>
            </a:r>
            <a:r>
              <a:rPr lang="fr-FR" sz="700">
                <a:solidFill>
                  <a:srgbClr val="2F2483"/>
                </a:solidFill>
                <a:latin typeface="Barlow Condensed Thin" panose="00000306000000000000" pitchFamily="2" charset="0"/>
              </a:rPr>
              <a:t>%</a:t>
            </a:r>
            <a:r>
              <a:rPr lang="fr-FR" sz="900">
                <a:solidFill>
                  <a:srgbClr val="2F2483"/>
                </a:solidFill>
                <a:latin typeface="Barlow Condensed Thin" panose="00000306000000000000" pitchFamily="2" charset="0"/>
              </a:rPr>
              <a:t> </a:t>
            </a:r>
            <a:endParaRPr kumimoji="0" lang="en-GB" sz="900" i="0" u="none" strike="noStrike" kern="1200" cap="none" spc="0" normalizeH="0" baseline="0" noProof="0">
              <a:ln>
                <a:noFill/>
              </a:ln>
              <a:solidFill>
                <a:srgbClr val="2F2483"/>
              </a:solidFill>
              <a:effectLst/>
              <a:uLnTx/>
              <a:uFillTx/>
              <a:latin typeface="Barlow Condensed Thin" panose="00000306000000000000" pitchFamily="2" charset="0"/>
            </a:endParaRPr>
          </a:p>
        </p:txBody>
      </p:sp>
      <p:sp>
        <p:nvSpPr>
          <p:cNvPr id="15" name="Rectangle 14">
            <a:extLst>
              <a:ext uri="{FF2B5EF4-FFF2-40B4-BE49-F238E27FC236}">
                <a16:creationId xmlns:a16="http://schemas.microsoft.com/office/drawing/2014/main" id="{7474EDDF-7E40-47E2-A099-C45D20D27448}"/>
              </a:ext>
            </a:extLst>
          </p:cNvPr>
          <p:cNvSpPr/>
          <p:nvPr/>
        </p:nvSpPr>
        <p:spPr bwMode="gray">
          <a:xfrm>
            <a:off x="3848217" y="2350309"/>
            <a:ext cx="2779131"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1100">
                <a:solidFill>
                  <a:srgbClr val="595959"/>
                </a:solidFill>
                <a:latin typeface="Barlow Condensed Thin" panose="00000306000000000000" pitchFamily="2" charset="0"/>
              </a:rPr>
              <a:t>+1,7</a:t>
            </a:r>
            <a:r>
              <a:rPr lang="fr-FR" sz="700">
                <a:solidFill>
                  <a:srgbClr val="595959"/>
                </a:solidFill>
                <a:latin typeface="Barlow Condensed Thin" panose="00000306000000000000" pitchFamily="2" charset="0"/>
              </a:rPr>
              <a:t>%</a:t>
            </a:r>
            <a:r>
              <a:rPr kumimoji="0" lang="fr-FR" sz="900" b="1" i="0" u="none" strike="noStrike" kern="1200" cap="none" spc="0" normalizeH="0" baseline="0" noProof="0">
                <a:ln>
                  <a:noFill/>
                </a:ln>
                <a:solidFill>
                  <a:srgbClr val="595959"/>
                </a:solidFill>
                <a:effectLst/>
                <a:uLnTx/>
                <a:uFillTx/>
                <a:latin typeface="Barlow Condensed" panose="00000506000000000000" pitchFamily="2" charset="0"/>
              </a:rPr>
              <a:t> </a:t>
            </a:r>
            <a:r>
              <a:rPr kumimoji="0" lang="fr-FR" sz="900" b="1" i="0" u="none" strike="noStrike" kern="1200" cap="none" spc="0" normalizeH="0" baseline="0" noProof="0">
                <a:ln>
                  <a:noFill/>
                </a:ln>
                <a:effectLst/>
                <a:uLnTx/>
                <a:uFillTx/>
                <a:latin typeface="Barlow Condensed" panose="00000506000000000000" pitchFamily="2" charset="0"/>
              </a:rPr>
              <a:t>Services Financiers</a:t>
            </a:r>
          </a:p>
        </p:txBody>
      </p:sp>
      <p:sp>
        <p:nvSpPr>
          <p:cNvPr id="16" name="Rectangle 15">
            <a:extLst>
              <a:ext uri="{FF2B5EF4-FFF2-40B4-BE49-F238E27FC236}">
                <a16:creationId xmlns:a16="http://schemas.microsoft.com/office/drawing/2014/main" id="{2E599337-85E2-4F39-BDAA-338B68848A2A}"/>
              </a:ext>
            </a:extLst>
          </p:cNvPr>
          <p:cNvSpPr/>
          <p:nvPr/>
        </p:nvSpPr>
        <p:spPr bwMode="gray">
          <a:xfrm>
            <a:off x="3995606" y="2030135"/>
            <a:ext cx="3205960" cy="359999"/>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1100">
                <a:solidFill>
                  <a:srgbClr val="595959"/>
                </a:solidFill>
                <a:latin typeface="Barlow Condensed Thin" panose="00000306000000000000" pitchFamily="2" charset="0"/>
              </a:rPr>
              <a:t>+2,3</a:t>
            </a:r>
            <a:r>
              <a:rPr lang="fr-FR" sz="700" b="1">
                <a:solidFill>
                  <a:srgbClr val="595959"/>
                </a:solidFill>
                <a:latin typeface="Barlow Condensed Thin" panose="00000306000000000000" pitchFamily="2" charset="0"/>
              </a:rPr>
              <a:t>%</a:t>
            </a:r>
            <a:r>
              <a:rPr lang="fr-FR" sz="900" b="1">
                <a:solidFill>
                  <a:srgbClr val="595959"/>
                </a:solidFill>
                <a:latin typeface="Barlow Condensed Thin" panose="00000306000000000000" pitchFamily="2" charset="0"/>
              </a:rPr>
              <a:t> </a:t>
            </a:r>
            <a:r>
              <a:rPr lang="fr-FR" sz="900" b="1">
                <a:latin typeface="Barlow Condensed" panose="00000506000000000000" pitchFamily="2" charset="0"/>
              </a:rPr>
              <a:t>Grande Consommation  </a:t>
            </a:r>
            <a:endParaRPr kumimoji="0" lang="fr-FR" sz="900" b="1" i="0" u="none" strike="noStrike" kern="1200" cap="none" spc="0" normalizeH="0" baseline="0" noProof="0">
              <a:ln>
                <a:noFill/>
              </a:ln>
              <a:effectLst/>
              <a:uLnTx/>
              <a:uFillTx/>
              <a:latin typeface="Barlow Condensed" panose="00000506000000000000" pitchFamily="2" charset="0"/>
            </a:endParaRPr>
          </a:p>
        </p:txBody>
      </p:sp>
      <p:sp>
        <p:nvSpPr>
          <p:cNvPr id="17" name="Rectangle 16">
            <a:extLst>
              <a:ext uri="{FF2B5EF4-FFF2-40B4-BE49-F238E27FC236}">
                <a16:creationId xmlns:a16="http://schemas.microsoft.com/office/drawing/2014/main" id="{FA09459E-6AA1-4131-9585-C0E2FA3D4CB7}"/>
              </a:ext>
            </a:extLst>
          </p:cNvPr>
          <p:cNvSpPr/>
          <p:nvPr/>
        </p:nvSpPr>
        <p:spPr bwMode="gray">
          <a:xfrm>
            <a:off x="5049643" y="1709960"/>
            <a:ext cx="1985872"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1100">
                <a:solidFill>
                  <a:srgbClr val="595959"/>
                </a:solidFill>
                <a:latin typeface="Barlow Condensed Thin" panose="00000306000000000000" pitchFamily="2" charset="0"/>
              </a:rPr>
              <a:t>+3,7</a:t>
            </a:r>
            <a:r>
              <a:rPr lang="fr-FR" sz="700">
                <a:solidFill>
                  <a:srgbClr val="595959"/>
                </a:solidFill>
                <a:latin typeface="Barlow Condensed Thin" panose="00000306000000000000" pitchFamily="2" charset="0"/>
              </a:rPr>
              <a:t>%</a:t>
            </a:r>
            <a:r>
              <a:rPr kumimoji="0" lang="fr-FR" sz="900" i="0" u="none" strike="noStrike" kern="1200" cap="none" spc="0" normalizeH="0" baseline="0" noProof="0">
                <a:ln>
                  <a:noFill/>
                </a:ln>
                <a:solidFill>
                  <a:srgbClr val="595959"/>
                </a:solidFill>
                <a:effectLst/>
                <a:uLnTx/>
                <a:uFillTx/>
                <a:latin typeface="Barlow Condensed Thin" panose="00000306000000000000" pitchFamily="2" charset="0"/>
              </a:rPr>
              <a:t> </a:t>
            </a:r>
            <a:r>
              <a:rPr kumimoji="0" lang="fr-FR" sz="900" b="1" i="0" u="none" strike="noStrike" kern="1200" cap="none" spc="0" normalizeH="0" baseline="0" noProof="0">
                <a:ln>
                  <a:noFill/>
                </a:ln>
                <a:effectLst/>
                <a:uLnTx/>
                <a:uFillTx/>
                <a:latin typeface="Barlow Condensed" panose="00000506000000000000" pitchFamily="2" charset="0"/>
              </a:rPr>
              <a:t>Industrie</a:t>
            </a:r>
          </a:p>
        </p:txBody>
      </p:sp>
      <p:sp>
        <p:nvSpPr>
          <p:cNvPr id="20" name="Rectangle 19">
            <a:extLst>
              <a:ext uri="{FF2B5EF4-FFF2-40B4-BE49-F238E27FC236}">
                <a16:creationId xmlns:a16="http://schemas.microsoft.com/office/drawing/2014/main" id="{B73BE37E-537C-484F-A344-918EA1A8211D}"/>
              </a:ext>
            </a:extLst>
          </p:cNvPr>
          <p:cNvSpPr/>
          <p:nvPr/>
        </p:nvSpPr>
        <p:spPr bwMode="gray">
          <a:xfrm>
            <a:off x="5540319" y="1069610"/>
            <a:ext cx="2783826"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1100">
                <a:solidFill>
                  <a:srgbClr val="595959"/>
                </a:solidFill>
                <a:latin typeface="Barlow Condensed Thin" panose="00000306000000000000" pitchFamily="2" charset="0"/>
              </a:rPr>
              <a:t>+7,5</a:t>
            </a:r>
            <a:r>
              <a:rPr lang="fr-FR" sz="700">
                <a:solidFill>
                  <a:srgbClr val="595959"/>
                </a:solidFill>
                <a:latin typeface="Barlow Condensed Thin" panose="00000306000000000000" pitchFamily="2" charset="0"/>
              </a:rPr>
              <a:t>%</a:t>
            </a:r>
            <a:r>
              <a:rPr kumimoji="0" lang="fr-FR" sz="900" u="none" strike="noStrike" kern="1200" cap="none" spc="0" normalizeH="0" baseline="0" noProof="0">
                <a:ln>
                  <a:noFill/>
                </a:ln>
                <a:solidFill>
                  <a:srgbClr val="595959"/>
                </a:solidFill>
                <a:effectLst/>
                <a:uLnTx/>
                <a:uFillTx/>
                <a:latin typeface="Barlow Condensed Thin" panose="00000306000000000000" pitchFamily="2" charset="0"/>
              </a:rPr>
              <a:t> </a:t>
            </a:r>
            <a:r>
              <a:rPr lang="fr-FR" sz="900" b="1">
                <a:latin typeface="Barlow Condensed" panose="00000506000000000000" pitchFamily="2" charset="0"/>
              </a:rPr>
              <a:t>Energie &amp; Utilities</a:t>
            </a:r>
            <a:endParaRPr kumimoji="0" lang="fr-FR" sz="900" b="1" i="0" u="none" strike="noStrike" kern="1200" cap="none" spc="0" normalizeH="0" baseline="0" noProof="0">
              <a:ln>
                <a:noFill/>
              </a:ln>
              <a:effectLst/>
              <a:uLnTx/>
              <a:uFillTx/>
              <a:latin typeface="Barlow Condensed" panose="00000506000000000000" pitchFamily="2" charset="0"/>
            </a:endParaRPr>
          </a:p>
        </p:txBody>
      </p:sp>
      <p:cxnSp>
        <p:nvCxnSpPr>
          <p:cNvPr id="21" name="Straight Connector 20">
            <a:extLst>
              <a:ext uri="{FF2B5EF4-FFF2-40B4-BE49-F238E27FC236}">
                <a16:creationId xmlns:a16="http://schemas.microsoft.com/office/drawing/2014/main" id="{5DAE76EE-611A-4BB6-823F-D6487BED15FF}"/>
              </a:ext>
            </a:extLst>
          </p:cNvPr>
          <p:cNvCxnSpPr>
            <a:cxnSpLocks/>
          </p:cNvCxnSpPr>
          <p:nvPr/>
        </p:nvCxnSpPr>
        <p:spPr>
          <a:xfrm>
            <a:off x="4572000" y="894738"/>
            <a:ext cx="0" cy="3893123"/>
          </a:xfrm>
          <a:prstGeom prst="line">
            <a:avLst/>
          </a:prstGeom>
          <a:ln>
            <a:solidFill>
              <a:srgbClr val="2F2483"/>
            </a:solidFill>
            <a:prstDash val="lgDashDot"/>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597D431A-F2CE-4911-8827-D9B5E161D29C}"/>
              </a:ext>
            </a:extLst>
          </p:cNvPr>
          <p:cNvSpPr/>
          <p:nvPr/>
        </p:nvSpPr>
        <p:spPr>
          <a:xfrm>
            <a:off x="4240819" y="4853898"/>
            <a:ext cx="662361" cy="307777"/>
          </a:xfrm>
          <a:prstGeom prst="rect">
            <a:avLst/>
          </a:prstGeom>
        </p:spPr>
        <p:txBody>
          <a:bodyPr wrap="non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sz="700" b="0" i="0" u="none" strike="noStrike" kern="1200" cap="none" spc="0" normalizeH="0" baseline="0" noProof="0">
                <a:ln>
                  <a:noFill/>
                </a:ln>
                <a:effectLst/>
                <a:uLnTx/>
                <a:uFillTx/>
                <a:latin typeface="Barlow Condensed" panose="00000506000000000000" pitchFamily="2" charset="0"/>
              </a:rPr>
              <a:t>Médiane </a:t>
            </a:r>
          </a:p>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sz="700" b="0" i="0" u="none" strike="noStrike" kern="1200" cap="none" spc="0" normalizeH="0" baseline="0" noProof="0">
                <a:ln>
                  <a:noFill/>
                </a:ln>
                <a:effectLst/>
                <a:uLnTx/>
                <a:uFillTx/>
                <a:latin typeface="Barlow Condensed" panose="00000506000000000000" pitchFamily="2" charset="0"/>
              </a:rPr>
              <a:t>marché général</a:t>
            </a:r>
            <a:endParaRPr kumimoji="0" lang="en-US" sz="700" b="0" i="0" u="none" strike="noStrike" kern="1200" cap="none" spc="0" normalizeH="0" baseline="0" noProof="0">
              <a:ln>
                <a:noFill/>
              </a:ln>
              <a:effectLst/>
              <a:uLnTx/>
              <a:uFillTx/>
              <a:latin typeface="Barlow Condensed" panose="00000506000000000000" pitchFamily="2" charset="0"/>
            </a:endParaRPr>
          </a:p>
        </p:txBody>
      </p:sp>
      <p:sp>
        <p:nvSpPr>
          <p:cNvPr id="23" name="Rectangle 22">
            <a:extLst>
              <a:ext uri="{FF2B5EF4-FFF2-40B4-BE49-F238E27FC236}">
                <a16:creationId xmlns:a16="http://schemas.microsoft.com/office/drawing/2014/main" id="{7C0DD8BB-3893-402C-B243-26943040841D}"/>
              </a:ext>
            </a:extLst>
          </p:cNvPr>
          <p:cNvSpPr/>
          <p:nvPr/>
        </p:nvSpPr>
        <p:spPr bwMode="gray">
          <a:xfrm>
            <a:off x="5696484" y="1389785"/>
            <a:ext cx="1448581" cy="360000"/>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1100">
                <a:solidFill>
                  <a:srgbClr val="595959"/>
                </a:solidFill>
                <a:latin typeface="Barlow Condensed Thin" panose="00000306000000000000" pitchFamily="2" charset="0"/>
              </a:rPr>
              <a:t>+5,1</a:t>
            </a:r>
            <a:r>
              <a:rPr lang="fr-FR" sz="700">
                <a:solidFill>
                  <a:srgbClr val="595959"/>
                </a:solidFill>
                <a:latin typeface="Barlow Condensed Thin" panose="00000306000000000000" pitchFamily="2" charset="0"/>
              </a:rPr>
              <a:t>%</a:t>
            </a:r>
            <a:r>
              <a:rPr lang="fr-FR" sz="900">
                <a:solidFill>
                  <a:srgbClr val="595959"/>
                </a:solidFill>
                <a:latin typeface="Barlow Condensed Thin" panose="00000306000000000000" pitchFamily="2" charset="0"/>
              </a:rPr>
              <a:t> </a:t>
            </a:r>
            <a:r>
              <a:rPr kumimoji="0" lang="fr-FR" sz="900" b="1" i="0" u="none" strike="noStrike" kern="1200" cap="none" spc="0" normalizeH="0" baseline="0" noProof="0">
                <a:ln>
                  <a:noFill/>
                </a:ln>
                <a:effectLst/>
                <a:uLnTx/>
                <a:uFillTx/>
                <a:latin typeface="Barlow Condensed" panose="00000506000000000000" pitchFamily="2" charset="0"/>
              </a:rPr>
              <a:t>Santé</a:t>
            </a:r>
          </a:p>
        </p:txBody>
      </p:sp>
      <p:sp>
        <p:nvSpPr>
          <p:cNvPr id="24" name="Rectangle 23">
            <a:extLst>
              <a:ext uri="{FF2B5EF4-FFF2-40B4-BE49-F238E27FC236}">
                <a16:creationId xmlns:a16="http://schemas.microsoft.com/office/drawing/2014/main" id="{7668AA3D-A941-4D42-9E05-61E894E96D70}"/>
              </a:ext>
            </a:extLst>
          </p:cNvPr>
          <p:cNvSpPr/>
          <p:nvPr/>
        </p:nvSpPr>
        <p:spPr bwMode="gray">
          <a:xfrm>
            <a:off x="-16895" y="3870814"/>
            <a:ext cx="3020490" cy="377948"/>
          </a:xfrm>
          <a:prstGeom prst="rect">
            <a:avLst/>
          </a:prstGeom>
          <a:noFill/>
          <a:ln w="19050" algn="ctr">
            <a:noFill/>
            <a:miter lim="800000"/>
            <a:headEnd/>
            <a:tailEnd/>
          </a:ln>
        </p:spPr>
        <p:txBody>
          <a:bodyPr wrap="square" lIns="88900" tIns="88900" rIns="88900" bIns="88900" rtlCol="0" anchor="ctr"/>
          <a:lstStyle/>
          <a:p>
            <a:pPr lvl="0" algn="ctr">
              <a:lnSpc>
                <a:spcPct val="106000"/>
              </a:lnSpc>
              <a:defRPr/>
            </a:pPr>
            <a:r>
              <a:rPr lang="fr-FR" sz="900" b="1">
                <a:latin typeface="Barlow Condensed" panose="00000506000000000000" pitchFamily="2" charset="0"/>
              </a:rPr>
              <a:t>Hôtellerie, Tourisme et Restauration </a:t>
            </a:r>
            <a:r>
              <a:rPr lang="fr-FR" sz="1100">
                <a:solidFill>
                  <a:srgbClr val="2F2483"/>
                </a:solidFill>
                <a:latin typeface="Barlow Condensed Thin" panose="00000306000000000000" pitchFamily="2" charset="0"/>
              </a:rPr>
              <a:t>-18,5</a:t>
            </a:r>
            <a:r>
              <a:rPr lang="fr-FR" sz="700">
                <a:solidFill>
                  <a:srgbClr val="2F2483"/>
                </a:solidFill>
                <a:latin typeface="Barlow Condensed" panose="00000506000000000000" pitchFamily="2" charset="0"/>
              </a:rPr>
              <a:t>%</a:t>
            </a:r>
            <a:r>
              <a:rPr lang="fr-FR" sz="900" b="1">
                <a:solidFill>
                  <a:srgbClr val="2F2483"/>
                </a:solidFill>
                <a:latin typeface="Barlow Condensed" panose="00000506000000000000" pitchFamily="2" charset="0"/>
              </a:rPr>
              <a:t> </a:t>
            </a:r>
            <a:endParaRPr kumimoji="0" lang="en-GB" sz="900" b="1" i="0" u="none" strike="noStrike" kern="1200" cap="none" spc="0" normalizeH="0" baseline="0" noProof="0">
              <a:ln>
                <a:noFill/>
              </a:ln>
              <a:solidFill>
                <a:srgbClr val="2F2483"/>
              </a:solidFill>
              <a:effectLst/>
              <a:uLnTx/>
              <a:uFillTx/>
              <a:latin typeface="Barlow Condensed" panose="00000506000000000000" pitchFamily="2" charset="0"/>
            </a:endParaRPr>
          </a:p>
        </p:txBody>
      </p:sp>
      <p:sp>
        <p:nvSpPr>
          <p:cNvPr id="26" name="TextBox 25">
            <a:extLst>
              <a:ext uri="{FF2B5EF4-FFF2-40B4-BE49-F238E27FC236}">
                <a16:creationId xmlns:a16="http://schemas.microsoft.com/office/drawing/2014/main" id="{684A0E96-BAB5-4D0F-B761-2F842724B96F}"/>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#1</a:t>
            </a:r>
          </a:p>
        </p:txBody>
      </p:sp>
    </p:spTree>
    <p:extLst>
      <p:ext uri="{BB962C8B-B14F-4D97-AF65-F5344CB8AC3E}">
        <p14:creationId xmlns:p14="http://schemas.microsoft.com/office/powerpoint/2010/main" val="2089721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26</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a:lstStyle/>
          <a:p>
            <a:r>
              <a:rPr lang="fr-FR"/>
              <a:t>Marché général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953051"/>
            <a:ext cx="4051020" cy="523220"/>
          </a:xfrm>
        </p:spPr>
        <p:txBody>
          <a:bodyPr/>
          <a:lstStyle/>
          <a:p>
            <a:r>
              <a:rPr lang="fr-FR"/>
              <a:t>Un différentiel en baisse entre l’Ile de France et la Province, une tendance à suivre dans les prochaines années</a:t>
            </a:r>
          </a:p>
          <a:p>
            <a:endParaRPr lang="fr-FR"/>
          </a:p>
        </p:txBody>
      </p:sp>
      <p:pic>
        <p:nvPicPr>
          <p:cNvPr id="6" name="Image 4">
            <a:extLst>
              <a:ext uri="{FF2B5EF4-FFF2-40B4-BE49-F238E27FC236}">
                <a16:creationId xmlns:a16="http://schemas.microsoft.com/office/drawing/2014/main" id="{240B080A-1EE9-463E-8D27-7270527D6728}"/>
              </a:ext>
            </a:extLst>
          </p:cNvPr>
          <p:cNvPicPr>
            <a:picLocks noChangeAspect="1"/>
          </p:cNvPicPr>
          <p:nvPr/>
        </p:nvPicPr>
        <p:blipFill>
          <a:blip r:embed="rId2"/>
          <a:stretch>
            <a:fillRect/>
          </a:stretch>
        </p:blipFill>
        <p:spPr>
          <a:xfrm>
            <a:off x="940333" y="4700730"/>
            <a:ext cx="1167612" cy="217899"/>
          </a:xfrm>
          <a:prstGeom prst="rect">
            <a:avLst/>
          </a:prstGeom>
        </p:spPr>
      </p:pic>
      <p:pic>
        <p:nvPicPr>
          <p:cNvPr id="7" name="Picture 6">
            <a:extLst>
              <a:ext uri="{FF2B5EF4-FFF2-40B4-BE49-F238E27FC236}">
                <a16:creationId xmlns:a16="http://schemas.microsoft.com/office/drawing/2014/main" id="{1C5A1F84-B780-450F-9347-8E763CE139D0}"/>
              </a:ext>
            </a:extLst>
          </p:cNvPr>
          <p:cNvPicPr>
            <a:picLocks noChangeAspect="1"/>
          </p:cNvPicPr>
          <p:nvPr/>
        </p:nvPicPr>
        <p:blipFill>
          <a:blip r:embed="rId3"/>
          <a:stretch>
            <a:fillRect/>
          </a:stretch>
        </p:blipFill>
        <p:spPr>
          <a:xfrm>
            <a:off x="4456303" y="873834"/>
            <a:ext cx="4344239" cy="3985667"/>
          </a:xfrm>
          <a:prstGeom prst="rect">
            <a:avLst/>
          </a:prstGeom>
        </p:spPr>
      </p:pic>
      <p:sp>
        <p:nvSpPr>
          <p:cNvPr id="8" name="Rectangle 7">
            <a:extLst>
              <a:ext uri="{FF2B5EF4-FFF2-40B4-BE49-F238E27FC236}">
                <a16:creationId xmlns:a16="http://schemas.microsoft.com/office/drawing/2014/main" id="{086F542F-9395-41BD-BAC1-CDEAA80995D2}"/>
              </a:ext>
            </a:extLst>
          </p:cNvPr>
          <p:cNvSpPr/>
          <p:nvPr/>
        </p:nvSpPr>
        <p:spPr>
          <a:xfrm>
            <a:off x="4850436" y="999217"/>
            <a:ext cx="1426994" cy="215444"/>
          </a:xfrm>
          <a:prstGeom prst="rect">
            <a:avLst/>
          </a:prstGeom>
        </p:spPr>
        <p:txBody>
          <a:bodyPr wrap="none">
            <a:spAutoFit/>
          </a:bodyPr>
          <a:lstStyle/>
          <a:p>
            <a:pPr marL="0" marR="0" lvl="0" indent="0" algn="l" defTabSz="787481" rtl="0" eaLnBrk="1" fontAlgn="auto" latinLnBrk="0" hangingPunct="1">
              <a:lnSpc>
                <a:spcPct val="100000"/>
              </a:lnSpc>
              <a:spcBef>
                <a:spcPts val="0"/>
              </a:spcBef>
              <a:spcAft>
                <a:spcPts val="0"/>
              </a:spcAft>
              <a:buClrTx/>
              <a:buSzTx/>
              <a:buFontTx/>
              <a:buNone/>
              <a:tabLst/>
              <a:defRPr/>
            </a:pPr>
            <a:r>
              <a:rPr kumimoji="0" lang="fr-FR" sz="800" b="0" i="1" u="none" strike="noStrike" kern="1200" cap="none" spc="0" normalizeH="0" baseline="0" noProof="0">
                <a:ln>
                  <a:noFill/>
                </a:ln>
                <a:effectLst/>
                <a:uLnTx/>
                <a:uFillTx/>
                <a:latin typeface="Barlow Condensed" panose="00000506000000000000" pitchFamily="2" charset="0"/>
              </a:rPr>
              <a:t>Ecarts salariaux interrégionaux 2022</a:t>
            </a:r>
            <a:endParaRPr kumimoji="0" lang="en-US" sz="800" b="0" i="1" u="none" strike="noStrike" kern="1200" cap="none" spc="0" normalizeH="0" baseline="0" noProof="0">
              <a:ln>
                <a:noFill/>
              </a:ln>
              <a:effectLst/>
              <a:uLnTx/>
              <a:uFillTx/>
              <a:latin typeface="Barlow Condensed" panose="00000506000000000000" pitchFamily="2" charset="0"/>
            </a:endParaRPr>
          </a:p>
        </p:txBody>
      </p:sp>
      <p:sp>
        <p:nvSpPr>
          <p:cNvPr id="11" name="Oval 10">
            <a:extLst>
              <a:ext uri="{FF2B5EF4-FFF2-40B4-BE49-F238E27FC236}">
                <a16:creationId xmlns:a16="http://schemas.microsoft.com/office/drawing/2014/main" id="{AA388A56-98F6-4044-ACB8-8358D4FD3C66}"/>
              </a:ext>
            </a:extLst>
          </p:cNvPr>
          <p:cNvSpPr/>
          <p:nvPr/>
        </p:nvSpPr>
        <p:spPr bwMode="gray">
          <a:xfrm>
            <a:off x="7098816" y="2974255"/>
            <a:ext cx="809698" cy="767817"/>
          </a:xfrm>
          <a:prstGeom prst="ellipse">
            <a:avLst/>
          </a:prstGeom>
          <a:noFill/>
          <a:ln w="28575" algn="ctr">
            <a:solidFill>
              <a:schemeClr val="accent1"/>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fr-FR" sz="1600" b="1">
              <a:solidFill>
                <a:schemeClr val="bg1"/>
              </a:solidFill>
            </a:endParaRPr>
          </a:p>
        </p:txBody>
      </p:sp>
      <p:cxnSp>
        <p:nvCxnSpPr>
          <p:cNvPr id="12" name="Straight Connector 11">
            <a:extLst>
              <a:ext uri="{FF2B5EF4-FFF2-40B4-BE49-F238E27FC236}">
                <a16:creationId xmlns:a16="http://schemas.microsoft.com/office/drawing/2014/main" id="{4F4ADC3C-74DC-4CA6-934F-4E9589FB5A11}"/>
              </a:ext>
            </a:extLst>
          </p:cNvPr>
          <p:cNvCxnSpPr>
            <a:cxnSpLocks/>
            <a:stCxn id="11" idx="2"/>
          </p:cNvCxnSpPr>
          <p:nvPr/>
        </p:nvCxnSpPr>
        <p:spPr>
          <a:xfrm flipH="1" flipV="1">
            <a:off x="3552785" y="3135026"/>
            <a:ext cx="3546031" cy="223138"/>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2F1B8D45-0A48-488A-98CD-FC66B3E444A7}"/>
              </a:ext>
            </a:extLst>
          </p:cNvPr>
          <p:cNvGrpSpPr/>
          <p:nvPr/>
        </p:nvGrpSpPr>
        <p:grpSpPr>
          <a:xfrm>
            <a:off x="651353" y="2556575"/>
            <a:ext cx="3065228" cy="955477"/>
            <a:chOff x="1571638" y="3448374"/>
            <a:chExt cx="3065228" cy="955477"/>
          </a:xfrm>
        </p:grpSpPr>
        <p:sp>
          <p:nvSpPr>
            <p:cNvPr id="10" name="TextBox 9">
              <a:extLst>
                <a:ext uri="{FF2B5EF4-FFF2-40B4-BE49-F238E27FC236}">
                  <a16:creationId xmlns:a16="http://schemas.microsoft.com/office/drawing/2014/main" id="{0EDE51E3-D5D6-46F5-8092-3E158F01D84C}"/>
                </a:ext>
              </a:extLst>
            </p:cNvPr>
            <p:cNvSpPr txBox="1"/>
            <p:nvPr/>
          </p:nvSpPr>
          <p:spPr>
            <a:xfrm>
              <a:off x="1571638" y="3649798"/>
              <a:ext cx="2901432" cy="754053"/>
            </a:xfrm>
            <a:prstGeom prst="rect">
              <a:avLst/>
            </a:prstGeom>
            <a:noFill/>
            <a:ln>
              <a:solidFill>
                <a:schemeClr val="accent1"/>
              </a:solidFill>
              <a:prstDash val="dash"/>
            </a:ln>
          </p:spPr>
          <p:txBody>
            <a:bodyPr wrap="square">
              <a:spAutoFit/>
            </a:bodyPr>
            <a:lstStyle/>
            <a:p>
              <a:pPr marL="0" marR="0" lvl="0" indent="0" algn="ctr" defTabSz="742348"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a:ln>
                    <a:noFill/>
                  </a:ln>
                  <a:effectLst/>
                  <a:uLnTx/>
                  <a:uFillTx/>
                  <a:latin typeface="Barlow Condensed" panose="00000506000000000000" pitchFamily="2" charset="0"/>
                </a:rPr>
                <a:t>L’écart entre la </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région Auvergne-Rhône-Alpes </a:t>
              </a:r>
              <a:r>
                <a:rPr kumimoji="0" lang="fr-FR" sz="1100" b="0" i="0" u="none" strike="noStrike" kern="1200" cap="none" spc="0" normalizeH="0" baseline="0" noProof="0">
                  <a:ln>
                    <a:noFill/>
                  </a:ln>
                  <a:effectLst/>
                  <a:uLnTx/>
                  <a:uFillTx/>
                  <a:latin typeface="Barlow Condensed" panose="00000506000000000000" pitchFamily="2" charset="0"/>
                </a:rPr>
                <a:t>et </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la moyenne régionale</a:t>
              </a:r>
              <a:r>
                <a:rPr kumimoji="0" lang="fr-FR" sz="1100" b="0" i="0" u="none" strike="noStrike" kern="1200" cap="none" spc="0" normalizeH="0" baseline="0" noProof="0">
                  <a:ln>
                    <a:noFill/>
                  </a:ln>
                  <a:solidFill>
                    <a:srgbClr val="2F2483"/>
                  </a:solidFill>
                  <a:effectLst/>
                  <a:uLnTx/>
                  <a:uFillTx/>
                  <a:latin typeface="Barlow Condensed" panose="00000506000000000000" pitchFamily="2" charset="0"/>
                </a:rPr>
                <a:t> </a:t>
              </a:r>
              <a:r>
                <a:rPr kumimoji="0" lang="fr-FR" sz="1100" b="0" i="0" u="none" strike="noStrike" kern="1200" cap="none" spc="0" normalizeH="0" baseline="0" noProof="0">
                  <a:ln>
                    <a:noFill/>
                  </a:ln>
                  <a:effectLst/>
                  <a:uLnTx/>
                  <a:uFillTx/>
                  <a:latin typeface="Barlow Condensed" panose="00000506000000000000" pitchFamily="2" charset="0"/>
                </a:rPr>
                <a:t>est </a:t>
              </a:r>
              <a:r>
                <a:rPr kumimoji="0" lang="fr-FR" sz="1100" i="0" u="none" strike="noStrike" kern="1200" cap="none" spc="0" normalizeH="0" baseline="0" noProof="0">
                  <a:ln>
                    <a:noFill/>
                  </a:ln>
                  <a:effectLst/>
                  <a:uLnTx/>
                  <a:uFillTx/>
                  <a:latin typeface="Barlow Condensed" panose="00000506000000000000" pitchFamily="2" charset="0"/>
                </a:rPr>
                <a:t>de </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a:t>
              </a:r>
              <a:r>
                <a:rPr lang="fr-FR" sz="1600">
                  <a:solidFill>
                    <a:srgbClr val="2F2483"/>
                  </a:solidFill>
                  <a:latin typeface="Barlow Condensed Thin" panose="00000306000000000000" pitchFamily="2" charset="0"/>
                </a:rPr>
                <a:t>1</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a:t>
              </a:r>
              <a:r>
                <a:rPr kumimoji="0" lang="fr-FR" sz="1100" i="0" u="none" strike="noStrike" kern="1200" cap="none" spc="0" normalizeH="0" baseline="0" noProof="0">
                  <a:ln>
                    <a:noFill/>
                  </a:ln>
                  <a:effectLst/>
                  <a:uLnTx/>
                  <a:uFillTx/>
                  <a:latin typeface="Barlow Condensed" panose="00000506000000000000" pitchFamily="2" charset="0"/>
                </a:rPr>
                <a:t> et avec </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l’Ile de France de -</a:t>
              </a:r>
              <a:r>
                <a:rPr kumimoji="0" lang="fr-FR" sz="1600" i="0" u="none" strike="noStrike" kern="1200" cap="none" spc="0" normalizeH="0" baseline="0" noProof="0">
                  <a:ln>
                    <a:noFill/>
                  </a:ln>
                  <a:solidFill>
                    <a:srgbClr val="2F2483"/>
                  </a:solidFill>
                  <a:effectLst/>
                  <a:uLnTx/>
                  <a:uFillTx/>
                  <a:latin typeface="Barlow Condensed Thin" panose="00000306000000000000" pitchFamily="2" charset="0"/>
                </a:rPr>
                <a:t>6</a:t>
              </a:r>
              <a:r>
                <a:rPr kumimoji="0" lang="fr-FR" sz="1100" i="0" u="none" strike="noStrike" kern="1200" cap="none" spc="0" normalizeH="0" baseline="0" noProof="0">
                  <a:ln>
                    <a:noFill/>
                  </a:ln>
                  <a:solidFill>
                    <a:srgbClr val="2F2483"/>
                  </a:solidFill>
                  <a:effectLst/>
                  <a:uLnTx/>
                  <a:uFillTx/>
                  <a:latin typeface="Barlow Condensed" panose="00000506000000000000" pitchFamily="2" charset="0"/>
                </a:rPr>
                <a:t>%</a:t>
              </a:r>
            </a:p>
          </p:txBody>
        </p:sp>
        <p:grpSp>
          <p:nvGrpSpPr>
            <p:cNvPr id="30" name="Group 29">
              <a:extLst>
                <a:ext uri="{FF2B5EF4-FFF2-40B4-BE49-F238E27FC236}">
                  <a16:creationId xmlns:a16="http://schemas.microsoft.com/office/drawing/2014/main" id="{AD5E507F-E4C8-4027-9DBF-042226F9E9DC}"/>
                </a:ext>
              </a:extLst>
            </p:cNvPr>
            <p:cNvGrpSpPr/>
            <p:nvPr/>
          </p:nvGrpSpPr>
          <p:grpSpPr>
            <a:xfrm>
              <a:off x="4270403" y="3448374"/>
              <a:ext cx="366463" cy="444240"/>
              <a:chOff x="4270403" y="3448374"/>
              <a:chExt cx="366463" cy="444240"/>
            </a:xfrm>
          </p:grpSpPr>
          <p:sp>
            <p:nvSpPr>
              <p:cNvPr id="28" name="Rectangle 27">
                <a:extLst>
                  <a:ext uri="{FF2B5EF4-FFF2-40B4-BE49-F238E27FC236}">
                    <a16:creationId xmlns:a16="http://schemas.microsoft.com/office/drawing/2014/main" id="{FFE58455-7315-4512-BBBF-EE22C4D94E13}"/>
                  </a:ext>
                </a:extLst>
              </p:cNvPr>
              <p:cNvSpPr/>
              <p:nvPr/>
            </p:nvSpPr>
            <p:spPr>
              <a:xfrm>
                <a:off x="4289637" y="3448374"/>
                <a:ext cx="282363" cy="3840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c 8" descr="Magnifying glass">
                <a:extLst>
                  <a:ext uri="{FF2B5EF4-FFF2-40B4-BE49-F238E27FC236}">
                    <a16:creationId xmlns:a16="http://schemas.microsoft.com/office/drawing/2014/main" id="{2E3DA897-579D-4524-81E3-AECA7E2E56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70403" y="3562224"/>
                <a:ext cx="366463" cy="330390"/>
              </a:xfrm>
              <a:prstGeom prst="rect">
                <a:avLst/>
              </a:prstGeom>
            </p:spPr>
          </p:pic>
        </p:grpSp>
      </p:grpSp>
      <p:sp>
        <p:nvSpPr>
          <p:cNvPr id="33" name="TextBox 32">
            <a:extLst>
              <a:ext uri="{FF2B5EF4-FFF2-40B4-BE49-F238E27FC236}">
                <a16:creationId xmlns:a16="http://schemas.microsoft.com/office/drawing/2014/main" id="{FC40BB3E-0F05-4722-BD13-2E2EF155A98C}"/>
              </a:ext>
            </a:extLst>
          </p:cNvPr>
          <p:cNvSpPr txBox="1"/>
          <p:nvPr/>
        </p:nvSpPr>
        <p:spPr>
          <a:xfrm>
            <a:off x="360757" y="1476270"/>
            <a:ext cx="4173758" cy="523220"/>
          </a:xfrm>
          <a:prstGeom prst="rect">
            <a:avLst/>
          </a:prstGeom>
          <a:noFill/>
        </p:spPr>
        <p:txBody>
          <a:bodyPr wrap="square">
            <a:spAutoFit/>
          </a:bodyPr>
          <a:lstStyle/>
          <a:p>
            <a:r>
              <a:rPr lang="fr-FR" sz="1200">
                <a:latin typeface="Barlow Condensed" panose="00000506000000000000" pitchFamily="2" charset="0"/>
              </a:rPr>
              <a:t>L’écart entre la région parisienne et la province est de </a:t>
            </a:r>
            <a:r>
              <a:rPr lang="fr-FR" sz="1600">
                <a:latin typeface="Barlow Condensed Thin" panose="00000306000000000000" pitchFamily="2" charset="0"/>
              </a:rPr>
              <a:t>+4,9</a:t>
            </a:r>
            <a:r>
              <a:rPr lang="fr-FR" sz="1200">
                <a:latin typeface="Barlow Condensed" panose="00000506000000000000" pitchFamily="2" charset="0"/>
              </a:rPr>
              <a:t>% (-</a:t>
            </a:r>
            <a:r>
              <a:rPr lang="fr-FR" sz="1600">
                <a:latin typeface="Barlow Condensed Thin" panose="00000306000000000000" pitchFamily="2" charset="0"/>
              </a:rPr>
              <a:t>0,3</a:t>
            </a:r>
            <a:r>
              <a:rPr lang="fr-FR" sz="1200">
                <a:latin typeface="Barlow Condensed" panose="00000506000000000000" pitchFamily="2" charset="0"/>
              </a:rPr>
              <a:t> points par rapport à 2021).</a:t>
            </a:r>
          </a:p>
        </p:txBody>
      </p:sp>
      <p:sp>
        <p:nvSpPr>
          <p:cNvPr id="34" name="TextBox 33">
            <a:extLst>
              <a:ext uri="{FF2B5EF4-FFF2-40B4-BE49-F238E27FC236}">
                <a16:creationId xmlns:a16="http://schemas.microsoft.com/office/drawing/2014/main" id="{3F63C7CE-6885-4762-8D84-469358F1C4BA}"/>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#1</a:t>
            </a:r>
          </a:p>
        </p:txBody>
      </p:sp>
    </p:spTree>
    <p:extLst>
      <p:ext uri="{BB962C8B-B14F-4D97-AF65-F5344CB8AC3E}">
        <p14:creationId xmlns:p14="http://schemas.microsoft.com/office/powerpoint/2010/main" val="1716334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564257"/>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Rémunération variable </a:t>
            </a:r>
          </a:p>
          <a:p>
            <a:r>
              <a:rPr lang="fr-FR"/>
              <a:t>(hors épargne salariale)</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09934"/>
            <a:ext cx="8221871"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Des pratiques de variable reflétant la reprise économique</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27</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720682" y="3734293"/>
            <a:ext cx="1941583" cy="307777"/>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0" i="0">
                <a:latin typeface="Barlow Condensed" panose="00000506000000000000" pitchFamily="2" charset="0"/>
              </a:rPr>
              <a:t> </a:t>
            </a:r>
            <a:r>
              <a:rPr lang="fr-FR" sz="2800" b="0" i="0">
                <a:solidFill>
                  <a:srgbClr val="2F2483"/>
                </a:solidFill>
                <a:latin typeface="Barlow Condensed Thin" panose="00000306000000000000" pitchFamily="2" charset="0"/>
              </a:rPr>
              <a:t>62</a:t>
            </a:r>
            <a:r>
              <a:rPr lang="fr-FR" b="0" i="0">
                <a:solidFill>
                  <a:srgbClr val="2F2483"/>
                </a:solidFill>
                <a:latin typeface="Barlow Condensed Thin" panose="00000306000000000000" pitchFamily="2" charset="0"/>
              </a:rPr>
              <a:t>%</a:t>
            </a:r>
            <a:r>
              <a:rPr lang="fr-FR" sz="950" b="0" i="0">
                <a:latin typeface="Barlow Condensed" pitchFamily="2" charset="77"/>
              </a:rPr>
              <a:t> </a:t>
            </a:r>
            <a:r>
              <a:rPr lang="fr-FR" sz="1100" i="0">
                <a:solidFill>
                  <a:srgbClr val="2F2483"/>
                </a:solidFill>
                <a:latin typeface="Barlow Condensed Medium" panose="00000606000000000000" pitchFamily="2" charset="0"/>
              </a:rPr>
              <a:t>des OETA</a:t>
            </a:r>
            <a:r>
              <a:rPr lang="fr-FR" sz="1100" i="0">
                <a:solidFill>
                  <a:srgbClr val="2F2483"/>
                </a:solidFill>
                <a:latin typeface="Barlow Condensed" pitchFamily="2" charset="77"/>
              </a:rPr>
              <a:t>M </a:t>
            </a:r>
            <a:r>
              <a:rPr lang="fr-FR" sz="1100" b="0" i="0">
                <a:latin typeface="Barlow Condensed" pitchFamily="2" charset="77"/>
              </a:rPr>
              <a:t>ont bénéficié d’une part variable (vs 49% en 2021)</a:t>
            </a:r>
            <a:endParaRPr lang="fr-FR" sz="950" b="0" i="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graphicFrame>
        <p:nvGraphicFramePr>
          <p:cNvPr id="9" name="Chart 8">
            <a:extLst>
              <a:ext uri="{FF2B5EF4-FFF2-40B4-BE49-F238E27FC236}">
                <a16:creationId xmlns:a16="http://schemas.microsoft.com/office/drawing/2014/main" id="{B6530EE5-1BEA-496A-9E1E-B5F6595F13B8}"/>
              </a:ext>
            </a:extLst>
          </p:cNvPr>
          <p:cNvGraphicFramePr/>
          <p:nvPr>
            <p:extLst>
              <p:ext uri="{D42A27DB-BD31-4B8C-83A1-F6EECF244321}">
                <p14:modId xmlns:p14="http://schemas.microsoft.com/office/powerpoint/2010/main" val="2984070009"/>
              </p:ext>
            </p:extLst>
          </p:nvPr>
        </p:nvGraphicFramePr>
        <p:xfrm>
          <a:off x="5959277" y="1365695"/>
          <a:ext cx="2325665" cy="23254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62ADDD77-5C2C-4969-ADD7-9028C1BBE37F}"/>
              </a:ext>
            </a:extLst>
          </p:cNvPr>
          <p:cNvGraphicFramePr/>
          <p:nvPr>
            <p:extLst>
              <p:ext uri="{D42A27DB-BD31-4B8C-83A1-F6EECF244321}">
                <p14:modId xmlns:p14="http://schemas.microsoft.com/office/powerpoint/2010/main" val="3378333271"/>
              </p:ext>
            </p:extLst>
          </p:nvPr>
        </p:nvGraphicFramePr>
        <p:xfrm>
          <a:off x="3264368" y="1365695"/>
          <a:ext cx="2325665" cy="23254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5933CF42-E5C8-4086-B55B-A61F027698B8}"/>
              </a:ext>
            </a:extLst>
          </p:cNvPr>
          <p:cNvGraphicFramePr/>
          <p:nvPr>
            <p:extLst>
              <p:ext uri="{D42A27DB-BD31-4B8C-83A1-F6EECF244321}">
                <p14:modId xmlns:p14="http://schemas.microsoft.com/office/powerpoint/2010/main" val="2360826588"/>
              </p:ext>
            </p:extLst>
          </p:nvPr>
        </p:nvGraphicFramePr>
        <p:xfrm>
          <a:off x="528642" y="1365695"/>
          <a:ext cx="2325665" cy="2325492"/>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8F9CF0CC-E679-4405-9748-E9E5A37A7013}"/>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#2</a:t>
            </a:r>
          </a:p>
        </p:txBody>
      </p:sp>
      <p:sp>
        <p:nvSpPr>
          <p:cNvPr id="13" name="ZoneTexte 6">
            <a:extLst>
              <a:ext uri="{FF2B5EF4-FFF2-40B4-BE49-F238E27FC236}">
                <a16:creationId xmlns:a16="http://schemas.microsoft.com/office/drawing/2014/main" id="{1109DC20-3820-4D6E-812B-07EB189636DD}"/>
              </a:ext>
            </a:extLst>
          </p:cNvPr>
          <p:cNvSpPr txBox="1"/>
          <p:nvPr/>
        </p:nvSpPr>
        <p:spPr>
          <a:xfrm>
            <a:off x="3360387" y="3734293"/>
            <a:ext cx="2133625" cy="307777"/>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0" i="0">
                <a:latin typeface="Barlow Condensed" panose="00000506000000000000" pitchFamily="2" charset="0"/>
              </a:rPr>
              <a:t> </a:t>
            </a:r>
            <a:r>
              <a:rPr lang="fr-FR" sz="3200" b="0" i="0">
                <a:solidFill>
                  <a:srgbClr val="2F2483"/>
                </a:solidFill>
                <a:latin typeface="Barlow Condensed Thin" panose="00000306000000000000" pitchFamily="2" charset="0"/>
              </a:rPr>
              <a:t>83</a:t>
            </a:r>
            <a:r>
              <a:rPr lang="fr-FR" b="0" i="0">
                <a:solidFill>
                  <a:srgbClr val="2F2483"/>
                </a:solidFill>
                <a:latin typeface="Barlow Condensed Thin" panose="00000306000000000000" pitchFamily="2" charset="0"/>
              </a:rPr>
              <a:t>%</a:t>
            </a:r>
            <a:r>
              <a:rPr lang="fr-FR" sz="1200" b="0" i="0">
                <a:latin typeface="Barlow Condensed" panose="00000506000000000000" pitchFamily="2" charset="0"/>
              </a:rPr>
              <a:t> </a:t>
            </a:r>
            <a:r>
              <a:rPr lang="fr-FR" sz="1200" i="0">
                <a:solidFill>
                  <a:srgbClr val="2F2483"/>
                </a:solidFill>
                <a:latin typeface="Barlow Condensed Medium" panose="00000606000000000000" pitchFamily="2" charset="0"/>
              </a:rPr>
              <a:t>des </a:t>
            </a:r>
            <a:r>
              <a:rPr lang="fr-FR" sz="1200">
                <a:solidFill>
                  <a:srgbClr val="2F2483"/>
                </a:solidFill>
                <a:latin typeface="Barlow Condensed Medium" panose="00000606000000000000" pitchFamily="2" charset="0"/>
              </a:rPr>
              <a:t>cadres</a:t>
            </a:r>
            <a:r>
              <a:rPr lang="fr-FR" sz="1200" i="0">
                <a:solidFill>
                  <a:srgbClr val="2F2483"/>
                </a:solidFill>
                <a:latin typeface="Barlow Condensed Medium" panose="00000606000000000000" pitchFamily="2" charset="0"/>
              </a:rPr>
              <a:t> </a:t>
            </a:r>
            <a:r>
              <a:rPr lang="fr-FR" sz="1200" b="0" i="0">
                <a:latin typeface="Barlow Condensed" panose="00000506000000000000" pitchFamily="2" charset="0"/>
              </a:rPr>
              <a:t>ont bénéficié d’une part variable (vs 76% en 2021)</a:t>
            </a:r>
          </a:p>
        </p:txBody>
      </p:sp>
      <p:sp>
        <p:nvSpPr>
          <p:cNvPr id="14" name="ZoneTexte 6">
            <a:extLst>
              <a:ext uri="{FF2B5EF4-FFF2-40B4-BE49-F238E27FC236}">
                <a16:creationId xmlns:a16="http://schemas.microsoft.com/office/drawing/2014/main" id="{DC45BBE3-3BF3-4D92-A88B-471C52582993}"/>
              </a:ext>
            </a:extLst>
          </p:cNvPr>
          <p:cNvSpPr txBox="1"/>
          <p:nvPr/>
        </p:nvSpPr>
        <p:spPr>
          <a:xfrm>
            <a:off x="5959277" y="3734293"/>
            <a:ext cx="2557999" cy="307777"/>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1200" b="0" i="0">
                <a:latin typeface="Barlow Condensed" panose="00000506000000000000" pitchFamily="2" charset="0"/>
              </a:rPr>
              <a:t> </a:t>
            </a:r>
            <a:r>
              <a:rPr lang="fr-FR" sz="2800" b="0" i="0">
                <a:solidFill>
                  <a:srgbClr val="2F2483"/>
                </a:solidFill>
                <a:latin typeface="Barlow Condensed Thin" panose="00000306000000000000" pitchFamily="2" charset="0"/>
              </a:rPr>
              <a:t>97</a:t>
            </a:r>
            <a:r>
              <a:rPr lang="fr-FR" b="0" i="0">
                <a:solidFill>
                  <a:srgbClr val="2F2483"/>
                </a:solidFill>
                <a:latin typeface="Barlow Condensed Thin" panose="00000306000000000000" pitchFamily="2" charset="0"/>
              </a:rPr>
              <a:t>%</a:t>
            </a:r>
            <a:r>
              <a:rPr lang="fr-FR" sz="1200" b="0" i="0">
                <a:latin typeface="Barlow Condensed" panose="00000506000000000000" pitchFamily="2" charset="0"/>
              </a:rPr>
              <a:t> </a:t>
            </a:r>
            <a:r>
              <a:rPr lang="fr-FR" sz="1200" b="0" i="0">
                <a:solidFill>
                  <a:srgbClr val="2F2483"/>
                </a:solidFill>
                <a:latin typeface="Barlow Condensed Medium" panose="00000606000000000000" pitchFamily="2" charset="0"/>
              </a:rPr>
              <a:t>des cadres supérieurs </a:t>
            </a:r>
            <a:r>
              <a:rPr lang="fr-FR" sz="1200" b="0" i="0">
                <a:latin typeface="Barlow Condensed" panose="00000506000000000000" pitchFamily="2" charset="0"/>
              </a:rPr>
              <a:t>ont bénéficié d’une part variable (vs 82% en 2021)</a:t>
            </a:r>
          </a:p>
        </p:txBody>
      </p:sp>
      <p:sp>
        <p:nvSpPr>
          <p:cNvPr id="15" name="Rectangle 14">
            <a:extLst>
              <a:ext uri="{FF2B5EF4-FFF2-40B4-BE49-F238E27FC236}">
                <a16:creationId xmlns:a16="http://schemas.microsoft.com/office/drawing/2014/main" id="{F6D1D311-063A-4D90-946B-451132AF9F9B}"/>
              </a:ext>
            </a:extLst>
          </p:cNvPr>
          <p:cNvSpPr/>
          <p:nvPr/>
        </p:nvSpPr>
        <p:spPr bwMode="gray">
          <a:xfrm>
            <a:off x="1777944" y="4269020"/>
            <a:ext cx="5298510" cy="863419"/>
          </a:xfrm>
          <a:prstGeom prst="rect">
            <a:avLst/>
          </a:prstGeom>
          <a:noFill/>
          <a:ln w="19050" algn="ctr">
            <a:noFill/>
            <a:miter lim="800000"/>
            <a:headEnd/>
            <a:tailEnd/>
          </a:ln>
        </p:spPr>
        <p:txBody>
          <a:bodyPr wrap="square" lIns="88900" tIns="88900" rIns="88900" bIns="88900" rtlCol="0" anchor="ctr"/>
          <a:lstStyle/>
          <a:p>
            <a:pPr algn="ctr">
              <a:lnSpc>
                <a:spcPct val="106000"/>
              </a:lnSpc>
            </a:pPr>
            <a:r>
              <a:rPr lang="fr-FR" sz="1400">
                <a:solidFill>
                  <a:srgbClr val="2F2483"/>
                </a:solidFill>
                <a:latin typeface="Barlow Condensed Medium" panose="00000606000000000000" pitchFamily="2" charset="0"/>
              </a:rPr>
              <a:t>Retour à la hausse du </a:t>
            </a:r>
            <a:r>
              <a:rPr lang="fr-FR" sz="1400" err="1">
                <a:solidFill>
                  <a:srgbClr val="2F2483"/>
                </a:solidFill>
                <a:latin typeface="Barlow Condensed Medium" panose="00000606000000000000" pitchFamily="2" charset="0"/>
              </a:rPr>
              <a:t>pay-out</a:t>
            </a:r>
            <a:r>
              <a:rPr lang="fr-FR" sz="1400">
                <a:solidFill>
                  <a:srgbClr val="2F2483"/>
                </a:solidFill>
                <a:latin typeface="Barlow Condensed Medium" panose="00000606000000000000" pitchFamily="2" charset="0"/>
              </a:rPr>
              <a:t> en 2022 </a:t>
            </a:r>
          </a:p>
          <a:p>
            <a:pPr algn="ctr">
              <a:lnSpc>
                <a:spcPct val="106000"/>
              </a:lnSpc>
            </a:pPr>
            <a:r>
              <a:rPr lang="fr-FR" sz="2800">
                <a:solidFill>
                  <a:srgbClr val="2F2483"/>
                </a:solidFill>
                <a:latin typeface="Barlow Condensed Thin" panose="00000306000000000000" pitchFamily="2" charset="0"/>
              </a:rPr>
              <a:t>94</a:t>
            </a:r>
            <a:r>
              <a:rPr lang="fr-FR">
                <a:solidFill>
                  <a:srgbClr val="2F2483"/>
                </a:solidFill>
                <a:latin typeface="Barlow Condensed Thin" panose="00000306000000000000" pitchFamily="2" charset="0"/>
              </a:rPr>
              <a:t>%</a:t>
            </a:r>
            <a:r>
              <a:rPr lang="fr-FR" sz="1400">
                <a:solidFill>
                  <a:srgbClr val="2F2483"/>
                </a:solidFill>
                <a:latin typeface="Barlow Condensed" panose="00000506000000000000" pitchFamily="2" charset="0"/>
              </a:rPr>
              <a:t> </a:t>
            </a:r>
            <a:r>
              <a:rPr lang="fr-FR" sz="1400">
                <a:solidFill>
                  <a:srgbClr val="595959"/>
                </a:solidFill>
                <a:latin typeface="Barlow Condensed" panose="00000506000000000000" pitchFamily="2" charset="0"/>
              </a:rPr>
              <a:t>versus </a:t>
            </a:r>
            <a:r>
              <a:rPr lang="fr-FR" sz="2800">
                <a:solidFill>
                  <a:srgbClr val="2F2483"/>
                </a:solidFill>
                <a:latin typeface="Barlow Condensed Thin" panose="00000306000000000000" pitchFamily="2" charset="0"/>
              </a:rPr>
              <a:t>86</a:t>
            </a:r>
            <a:r>
              <a:rPr lang="fr-FR">
                <a:solidFill>
                  <a:srgbClr val="2F2483"/>
                </a:solidFill>
                <a:latin typeface="Barlow Condensed Thin" panose="00000306000000000000" pitchFamily="2" charset="0"/>
              </a:rPr>
              <a:t>%</a:t>
            </a:r>
            <a:r>
              <a:rPr lang="fr-FR" sz="1400">
                <a:solidFill>
                  <a:srgbClr val="595959"/>
                </a:solidFill>
                <a:latin typeface="Barlow Condensed" panose="00000506000000000000" pitchFamily="2" charset="0"/>
              </a:rPr>
              <a:t> en 2021</a:t>
            </a:r>
          </a:p>
        </p:txBody>
      </p:sp>
      <p:grpSp>
        <p:nvGrpSpPr>
          <p:cNvPr id="5" name="Group 4">
            <a:extLst>
              <a:ext uri="{FF2B5EF4-FFF2-40B4-BE49-F238E27FC236}">
                <a16:creationId xmlns:a16="http://schemas.microsoft.com/office/drawing/2014/main" id="{5B9BA325-6EE3-4D02-87CA-041CF3424CC4}"/>
              </a:ext>
            </a:extLst>
          </p:cNvPr>
          <p:cNvGrpSpPr/>
          <p:nvPr/>
        </p:nvGrpSpPr>
        <p:grpSpPr>
          <a:xfrm>
            <a:off x="6134607" y="51493"/>
            <a:ext cx="1721787" cy="831491"/>
            <a:chOff x="4391874" y="145045"/>
            <a:chExt cx="2235417" cy="1314297"/>
          </a:xfrm>
        </p:grpSpPr>
        <p:grpSp>
          <p:nvGrpSpPr>
            <p:cNvPr id="16" name="Group 15">
              <a:extLst>
                <a:ext uri="{FF2B5EF4-FFF2-40B4-BE49-F238E27FC236}">
                  <a16:creationId xmlns:a16="http://schemas.microsoft.com/office/drawing/2014/main" id="{AE3BCC93-F087-4EB6-BFFB-F0B0D69F94F8}"/>
                </a:ext>
              </a:extLst>
            </p:cNvPr>
            <p:cNvGrpSpPr/>
            <p:nvPr/>
          </p:nvGrpSpPr>
          <p:grpSpPr>
            <a:xfrm>
              <a:off x="4391874" y="170892"/>
              <a:ext cx="2200092" cy="1091588"/>
              <a:chOff x="11397255" y="-23973"/>
              <a:chExt cx="2200092" cy="1091588"/>
            </a:xfrm>
          </p:grpSpPr>
          <p:sp>
            <p:nvSpPr>
              <p:cNvPr id="17" name="Rectangle 16">
                <a:extLst>
                  <a:ext uri="{FF2B5EF4-FFF2-40B4-BE49-F238E27FC236}">
                    <a16:creationId xmlns:a16="http://schemas.microsoft.com/office/drawing/2014/main" id="{F2FF64E6-27CF-4872-9AA9-9FCD927B0152}"/>
                  </a:ext>
                </a:extLst>
              </p:cNvPr>
              <p:cNvSpPr/>
              <p:nvPr/>
            </p:nvSpPr>
            <p:spPr>
              <a:xfrm>
                <a:off x="11397255" y="729062"/>
                <a:ext cx="2200092" cy="338553"/>
              </a:xfrm>
              <a:prstGeom prst="rect">
                <a:avLst/>
              </a:prstGeom>
              <a:noFill/>
            </p:spPr>
            <p:txBody>
              <a:bodyPr wrap="squar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a:ln>
                      <a:noFill/>
                    </a:ln>
                    <a:solidFill>
                      <a:srgbClr val="595959"/>
                    </a:solidFill>
                    <a:effectLst/>
                    <a:uLnTx/>
                    <a:uFillTx/>
                    <a:latin typeface="Barlow Condensed Thin" panose="00000306000000000000" pitchFamily="2" charset="0"/>
                  </a:rPr>
                  <a:t>Valeurs exprimées en % de la rémunération totale hors épargne salariale </a:t>
                </a:r>
                <a:endParaRPr kumimoji="0" lang="en-GB" sz="800" b="0" i="0" u="none" strike="noStrike" kern="1200" cap="none" spc="0" normalizeH="0" baseline="0" noProof="0">
                  <a:ln>
                    <a:noFill/>
                  </a:ln>
                  <a:solidFill>
                    <a:srgbClr val="595959"/>
                  </a:solidFill>
                  <a:effectLst/>
                  <a:uLnTx/>
                  <a:uFillTx/>
                  <a:latin typeface="Barlow Condensed Thin" panose="00000306000000000000" pitchFamily="2" charset="0"/>
                </a:endParaRPr>
              </a:p>
            </p:txBody>
          </p:sp>
          <p:graphicFrame>
            <p:nvGraphicFramePr>
              <p:cNvPr id="20" name="Chart 19">
                <a:extLst>
                  <a:ext uri="{FF2B5EF4-FFF2-40B4-BE49-F238E27FC236}">
                    <a16:creationId xmlns:a16="http://schemas.microsoft.com/office/drawing/2014/main" id="{7C76AC7B-E37F-4BB7-A6E9-8B37966EA1A4}"/>
                  </a:ext>
                </a:extLst>
              </p:cNvPr>
              <p:cNvGraphicFramePr/>
              <p:nvPr>
                <p:extLst>
                  <p:ext uri="{D42A27DB-BD31-4B8C-83A1-F6EECF244321}">
                    <p14:modId xmlns:p14="http://schemas.microsoft.com/office/powerpoint/2010/main" val="584693948"/>
                  </p:ext>
                </p:extLst>
              </p:nvPr>
            </p:nvGraphicFramePr>
            <p:xfrm>
              <a:off x="11865854" y="-23973"/>
              <a:ext cx="1066840" cy="1045400"/>
            </p:xfrm>
            <a:graphic>
              <a:graphicData uri="http://schemas.openxmlformats.org/drawingml/2006/chart">
                <c:chart xmlns:c="http://schemas.openxmlformats.org/drawingml/2006/chart" xmlns:r="http://schemas.openxmlformats.org/officeDocument/2006/relationships" r:id="rId6"/>
              </a:graphicData>
            </a:graphic>
          </p:graphicFrame>
          <p:sp>
            <p:nvSpPr>
              <p:cNvPr id="21" name="Rectangle 20">
                <a:extLst>
                  <a:ext uri="{FF2B5EF4-FFF2-40B4-BE49-F238E27FC236}">
                    <a16:creationId xmlns:a16="http://schemas.microsoft.com/office/drawing/2014/main" id="{F5A3B711-3EBF-449A-BC22-2DFB4F9F2CCE}"/>
                  </a:ext>
                </a:extLst>
              </p:cNvPr>
              <p:cNvSpPr/>
              <p:nvPr/>
            </p:nvSpPr>
            <p:spPr bwMode="gray">
              <a:xfrm>
                <a:off x="12709584" y="367565"/>
                <a:ext cx="731857" cy="167050"/>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kumimoji="0" lang="fr-FR" sz="900" b="0" i="0" u="none" strike="noStrike" kern="1200" cap="none" spc="0" normalizeH="0" baseline="0" noProof="0">
                    <a:ln>
                      <a:noFill/>
                    </a:ln>
                    <a:solidFill>
                      <a:srgbClr val="595959"/>
                    </a:solidFill>
                    <a:effectLst/>
                    <a:uLnTx/>
                    <a:uFillTx/>
                    <a:latin typeface="Barlow Condensed Thin" panose="00000306000000000000" pitchFamily="2" charset="0"/>
                  </a:rPr>
                  <a:t>Salaire fixe</a:t>
                </a:r>
                <a:endParaRPr kumimoji="0" lang="en-GB" sz="900" b="0" i="0" u="none" strike="noStrike" kern="1200" cap="none" spc="0" normalizeH="0" baseline="0" noProof="0">
                  <a:ln>
                    <a:noFill/>
                  </a:ln>
                  <a:solidFill>
                    <a:srgbClr val="595959"/>
                  </a:solidFill>
                  <a:effectLst/>
                  <a:uLnTx/>
                  <a:uFillTx/>
                  <a:latin typeface="Barlow Condensed Thin" panose="00000306000000000000" pitchFamily="2" charset="0"/>
                </a:endParaRPr>
              </a:p>
            </p:txBody>
          </p:sp>
          <p:sp>
            <p:nvSpPr>
              <p:cNvPr id="22" name="Rectangle 21">
                <a:extLst>
                  <a:ext uri="{FF2B5EF4-FFF2-40B4-BE49-F238E27FC236}">
                    <a16:creationId xmlns:a16="http://schemas.microsoft.com/office/drawing/2014/main" id="{FBB68EAB-B525-444C-A3B6-3204E6A0C48A}"/>
                  </a:ext>
                </a:extLst>
              </p:cNvPr>
              <p:cNvSpPr/>
              <p:nvPr/>
            </p:nvSpPr>
            <p:spPr bwMode="gray">
              <a:xfrm>
                <a:off x="11496488" y="137043"/>
                <a:ext cx="754964" cy="217419"/>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kumimoji="0" lang="fr-FR" sz="900" b="0" i="0" u="none" strike="noStrike" kern="1200" cap="none" spc="0" normalizeH="0" baseline="0" noProof="0">
                    <a:ln>
                      <a:noFill/>
                    </a:ln>
                    <a:solidFill>
                      <a:srgbClr val="595959"/>
                    </a:solidFill>
                    <a:effectLst/>
                    <a:uLnTx/>
                    <a:uFillTx/>
                    <a:latin typeface="Barlow Condensed Thin" panose="00000306000000000000" pitchFamily="2" charset="0"/>
                  </a:rPr>
                  <a:t>PVHES</a:t>
                </a:r>
                <a:endParaRPr kumimoji="0" lang="en-GB" sz="900" b="0" i="0" u="none" strike="noStrike" kern="1200" cap="none" spc="0" normalizeH="0" baseline="0" noProof="0">
                  <a:ln>
                    <a:noFill/>
                  </a:ln>
                  <a:solidFill>
                    <a:srgbClr val="595959"/>
                  </a:solidFill>
                  <a:effectLst/>
                  <a:uLnTx/>
                  <a:uFillTx/>
                  <a:latin typeface="Barlow Condensed Thin" panose="00000306000000000000" pitchFamily="2" charset="0"/>
                </a:endParaRPr>
              </a:p>
            </p:txBody>
          </p:sp>
        </p:grpSp>
        <p:sp>
          <p:nvSpPr>
            <p:cNvPr id="4" name="Rectangle 3">
              <a:extLst>
                <a:ext uri="{FF2B5EF4-FFF2-40B4-BE49-F238E27FC236}">
                  <a16:creationId xmlns:a16="http://schemas.microsoft.com/office/drawing/2014/main" id="{60454AFA-9050-462D-B622-71E155EC9014}"/>
                </a:ext>
              </a:extLst>
            </p:cNvPr>
            <p:cNvSpPr/>
            <p:nvPr/>
          </p:nvSpPr>
          <p:spPr>
            <a:xfrm>
              <a:off x="4427199" y="145045"/>
              <a:ext cx="2200092" cy="1314297"/>
            </a:xfrm>
            <a:prstGeom prst="rect">
              <a:avLst/>
            </a:prstGeom>
            <a:noFill/>
            <a:ln w="3175">
              <a:solidFill>
                <a:srgbClr val="2F248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910353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28</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a:lstStyle/>
          <a:p>
            <a:r>
              <a:rPr lang="fr-FR"/>
              <a:t>Epargne salariale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701992"/>
            <a:ext cx="4051020" cy="343684"/>
          </a:xfrm>
        </p:spPr>
        <p:txBody>
          <a:bodyPr/>
          <a:lstStyle/>
          <a:p>
            <a:r>
              <a:rPr lang="fr-FR"/>
              <a:t>Un nombre de bénéficiaires à la hausse, synonyme de reprise </a:t>
            </a:r>
          </a:p>
          <a:p>
            <a:endParaRPr lang="fr-F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2"/>
          <a:stretch>
            <a:fillRect/>
          </a:stretch>
        </p:blipFill>
        <p:spPr>
          <a:xfrm>
            <a:off x="940333" y="4700730"/>
            <a:ext cx="1167612" cy="217899"/>
          </a:xfrm>
          <a:prstGeom prst="rect">
            <a:avLst/>
          </a:prstGeom>
        </p:spPr>
      </p:pic>
      <p:graphicFrame>
        <p:nvGraphicFramePr>
          <p:cNvPr id="7" name="Chart 6">
            <a:extLst>
              <a:ext uri="{FF2B5EF4-FFF2-40B4-BE49-F238E27FC236}">
                <a16:creationId xmlns:a16="http://schemas.microsoft.com/office/drawing/2014/main" id="{97B46367-9E61-4C78-8B9F-69AB431C4D2F}"/>
              </a:ext>
            </a:extLst>
          </p:cNvPr>
          <p:cNvGraphicFramePr/>
          <p:nvPr>
            <p:extLst>
              <p:ext uri="{D42A27DB-BD31-4B8C-83A1-F6EECF244321}">
                <p14:modId xmlns:p14="http://schemas.microsoft.com/office/powerpoint/2010/main" val="2667669732"/>
              </p:ext>
            </p:extLst>
          </p:nvPr>
        </p:nvGraphicFramePr>
        <p:xfrm>
          <a:off x="142261" y="1121609"/>
          <a:ext cx="4429739" cy="375424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71EECE8-DDD7-40C5-AA29-C66AD5B41906}"/>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#2</a:t>
            </a:r>
          </a:p>
        </p:txBody>
      </p:sp>
      <p:sp>
        <p:nvSpPr>
          <p:cNvPr id="9" name="Rectangle 8">
            <a:extLst>
              <a:ext uri="{FF2B5EF4-FFF2-40B4-BE49-F238E27FC236}">
                <a16:creationId xmlns:a16="http://schemas.microsoft.com/office/drawing/2014/main" id="{B09A0A19-02EE-48B9-B8B7-709AAB47AD5B}"/>
              </a:ext>
            </a:extLst>
          </p:cNvPr>
          <p:cNvSpPr/>
          <p:nvPr/>
        </p:nvSpPr>
        <p:spPr>
          <a:xfrm>
            <a:off x="651353" y="1045676"/>
            <a:ext cx="3267025" cy="261610"/>
          </a:xfrm>
          <a:prstGeom prst="rect">
            <a:avLst/>
          </a:prstGeom>
        </p:spPr>
        <p:txBody>
          <a:bodyPr wrap="squar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sz="1320" b="0" i="0" u="none" strike="noStrike" kern="1200" spc="0" baseline="0">
                <a:solidFill>
                  <a:prstClr val="white"/>
                </a:solidFill>
                <a:latin typeface="Open Sans" panose="020B0606030504020204"/>
                <a:ea typeface="+mn-ea"/>
                <a:cs typeface="+mn-cs"/>
              </a:defRPr>
            </a:pPr>
            <a:r>
              <a:rPr kumimoji="0" lang="en-GB" sz="1100" i="0" u="none" strike="noStrike" kern="1200" cap="none" spc="0" normalizeH="0" baseline="0" noProof="0">
                <a:ln>
                  <a:noFill/>
                </a:ln>
                <a:solidFill>
                  <a:srgbClr val="595959"/>
                </a:solidFill>
                <a:effectLst/>
                <a:uLnTx/>
                <a:uFillTx/>
                <a:latin typeface="Barlow Condensed Medium" panose="00000606000000000000" pitchFamily="2" charset="0"/>
              </a:rPr>
              <a:t>Une </a:t>
            </a:r>
            <a:r>
              <a:rPr kumimoji="0" lang="en-GB" sz="1100" i="0" u="none" strike="noStrike" kern="1200" cap="none" spc="0" normalizeH="0" baseline="0" noProof="0" err="1">
                <a:ln>
                  <a:noFill/>
                </a:ln>
                <a:solidFill>
                  <a:srgbClr val="595959"/>
                </a:solidFill>
                <a:effectLst/>
                <a:uLnTx/>
                <a:uFillTx/>
                <a:latin typeface="Barlow Condensed Medium" panose="00000606000000000000" pitchFamily="2" charset="0"/>
              </a:rPr>
              <a:t>stabilité</a:t>
            </a:r>
            <a:r>
              <a:rPr kumimoji="0" lang="en-GB" sz="1100" i="0" u="none" strike="noStrike" kern="1200" cap="none" spc="0" normalizeH="0" baseline="0" noProof="0">
                <a:ln>
                  <a:noFill/>
                </a:ln>
                <a:solidFill>
                  <a:srgbClr val="595959"/>
                </a:solidFill>
                <a:effectLst/>
                <a:uLnTx/>
                <a:uFillTx/>
                <a:latin typeface="Barlow Condensed Medium" panose="00000606000000000000" pitchFamily="2" charset="0"/>
              </a:rPr>
              <a:t> des </a:t>
            </a:r>
            <a:r>
              <a:rPr kumimoji="0" lang="en-GB" sz="1100" i="0" u="none" strike="noStrike" kern="1200" cap="none" spc="0" normalizeH="0" baseline="0" noProof="0" err="1">
                <a:ln>
                  <a:noFill/>
                </a:ln>
                <a:solidFill>
                  <a:srgbClr val="595959"/>
                </a:solidFill>
                <a:effectLst/>
                <a:uLnTx/>
                <a:uFillTx/>
                <a:latin typeface="Barlow Condensed Medium" panose="00000606000000000000" pitchFamily="2" charset="0"/>
              </a:rPr>
              <a:t>montants</a:t>
            </a:r>
            <a:r>
              <a:rPr kumimoji="0" lang="en-GB" sz="1100" i="0" u="none" strike="noStrike" kern="1200" cap="none" spc="0" normalizeH="0" baseline="0" noProof="0">
                <a:ln>
                  <a:noFill/>
                </a:ln>
                <a:solidFill>
                  <a:srgbClr val="595959"/>
                </a:solidFill>
                <a:effectLst/>
                <a:uLnTx/>
                <a:uFillTx/>
                <a:latin typeface="Barlow Condensed Medium" panose="00000606000000000000" pitchFamily="2" charset="0"/>
              </a:rPr>
              <a:t> </a:t>
            </a:r>
            <a:r>
              <a:rPr kumimoji="0" lang="en-GB" sz="1100" i="0" u="none" strike="noStrike" kern="1200" cap="none" spc="0" normalizeH="0" baseline="0" noProof="0" err="1">
                <a:ln>
                  <a:noFill/>
                </a:ln>
                <a:solidFill>
                  <a:srgbClr val="595959"/>
                </a:solidFill>
                <a:effectLst/>
                <a:uLnTx/>
                <a:uFillTx/>
                <a:latin typeface="Barlow Condensed Medium" panose="00000606000000000000" pitchFamily="2" charset="0"/>
              </a:rPr>
              <a:t>moyens</a:t>
            </a:r>
            <a:r>
              <a:rPr kumimoji="0" lang="en-GB" sz="1100" i="0" u="none" strike="noStrike" kern="1200" cap="none" spc="0" normalizeH="0" baseline="0" noProof="0">
                <a:ln>
                  <a:noFill/>
                </a:ln>
                <a:solidFill>
                  <a:srgbClr val="595959"/>
                </a:solidFill>
                <a:effectLst/>
                <a:uLnTx/>
                <a:uFillTx/>
                <a:latin typeface="Barlow Condensed Medium" panose="00000606000000000000" pitchFamily="2" charset="0"/>
              </a:rPr>
              <a:t> </a:t>
            </a:r>
            <a:r>
              <a:rPr kumimoji="0" lang="en-GB" sz="1100" i="0" u="none" strike="noStrike" kern="1200" cap="none" spc="0" normalizeH="0" baseline="0" noProof="0" err="1">
                <a:ln>
                  <a:noFill/>
                </a:ln>
                <a:solidFill>
                  <a:srgbClr val="595959"/>
                </a:solidFill>
                <a:effectLst/>
                <a:uLnTx/>
                <a:uFillTx/>
                <a:latin typeface="Barlow Condensed Medium" panose="00000606000000000000" pitchFamily="2" charset="0"/>
              </a:rPr>
              <a:t>versés</a:t>
            </a:r>
            <a:endParaRPr kumimoji="0" lang="en-GB" sz="1100" i="0" u="none" strike="noStrike" kern="1200" cap="none" spc="0" normalizeH="0" baseline="0" noProof="0">
              <a:ln>
                <a:noFill/>
              </a:ln>
              <a:solidFill>
                <a:srgbClr val="595959"/>
              </a:solidFill>
              <a:effectLst/>
              <a:uLnTx/>
              <a:uFillTx/>
              <a:latin typeface="Barlow Condensed Medium" panose="00000606000000000000" pitchFamily="2" charset="0"/>
            </a:endParaRPr>
          </a:p>
        </p:txBody>
      </p:sp>
      <p:sp>
        <p:nvSpPr>
          <p:cNvPr id="10" name="Rectangle 9">
            <a:extLst>
              <a:ext uri="{FF2B5EF4-FFF2-40B4-BE49-F238E27FC236}">
                <a16:creationId xmlns:a16="http://schemas.microsoft.com/office/drawing/2014/main" id="{4A5853AD-4F6E-44C1-BE58-9FBA4637A85B}"/>
              </a:ext>
            </a:extLst>
          </p:cNvPr>
          <p:cNvSpPr/>
          <p:nvPr/>
        </p:nvSpPr>
        <p:spPr>
          <a:xfrm>
            <a:off x="4958354" y="1045676"/>
            <a:ext cx="3267025" cy="261610"/>
          </a:xfrm>
          <a:prstGeom prst="rect">
            <a:avLst/>
          </a:prstGeom>
        </p:spPr>
        <p:txBody>
          <a:bodyPr wrap="squar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sz="1320" b="0" i="0" u="none" strike="noStrike" kern="1200" spc="0" baseline="0">
                <a:solidFill>
                  <a:prstClr val="white"/>
                </a:solidFill>
                <a:latin typeface="Open Sans" panose="020B0606030504020204"/>
                <a:ea typeface="+mn-ea"/>
                <a:cs typeface="+mn-cs"/>
              </a:defRPr>
            </a:pPr>
            <a:r>
              <a:rPr kumimoji="0" lang="en-GB" sz="1100" b="1" i="0" u="none" strike="noStrike" kern="1200" cap="none" spc="0" normalizeH="0" baseline="0" noProof="0">
                <a:ln>
                  <a:noFill/>
                </a:ln>
                <a:solidFill>
                  <a:srgbClr val="595959"/>
                </a:solidFill>
                <a:effectLst/>
                <a:uLnTx/>
                <a:uFillTx/>
                <a:latin typeface="Barlow Condensed Medium" panose="00000606000000000000" pitchFamily="2" charset="0"/>
              </a:rPr>
              <a:t>Une </a:t>
            </a:r>
            <a:r>
              <a:rPr kumimoji="0" lang="en-GB" sz="1100" b="1" i="0" u="none" strike="noStrike" kern="1200" cap="none" spc="0" normalizeH="0" baseline="0" noProof="0" err="1">
                <a:ln>
                  <a:noFill/>
                </a:ln>
                <a:solidFill>
                  <a:srgbClr val="595959"/>
                </a:solidFill>
                <a:effectLst/>
                <a:uLnTx/>
                <a:uFillTx/>
                <a:latin typeface="Barlow Condensed Medium" panose="00000606000000000000" pitchFamily="2" charset="0"/>
              </a:rPr>
              <a:t>hausse</a:t>
            </a:r>
            <a:r>
              <a:rPr kumimoji="0" lang="en-GB" sz="1100" b="1" i="0" u="none" strike="noStrike" kern="1200" cap="none" spc="0" normalizeH="0" baseline="0" noProof="0">
                <a:ln>
                  <a:noFill/>
                </a:ln>
                <a:solidFill>
                  <a:srgbClr val="595959"/>
                </a:solidFill>
                <a:effectLst/>
                <a:uLnTx/>
                <a:uFillTx/>
                <a:latin typeface="Barlow Condensed Medium" panose="00000606000000000000" pitchFamily="2" charset="0"/>
              </a:rPr>
              <a:t> des </a:t>
            </a:r>
            <a:r>
              <a:rPr kumimoji="0" lang="en-GB" sz="1100" b="1" i="0" u="none" strike="noStrike" kern="1200" cap="none" spc="0" normalizeH="0" baseline="0" noProof="0" err="1">
                <a:ln>
                  <a:noFill/>
                </a:ln>
                <a:solidFill>
                  <a:srgbClr val="595959"/>
                </a:solidFill>
                <a:effectLst/>
                <a:uLnTx/>
                <a:uFillTx/>
                <a:latin typeface="Barlow Condensed Medium" panose="00000606000000000000" pitchFamily="2" charset="0"/>
              </a:rPr>
              <a:t>bénéficiaires</a:t>
            </a:r>
            <a:endParaRPr kumimoji="0" lang="en-GB" sz="1100" b="1" i="0" u="none" strike="noStrike" kern="1200" cap="none" spc="0" normalizeH="0" baseline="0" noProof="0">
              <a:ln>
                <a:noFill/>
              </a:ln>
              <a:solidFill>
                <a:srgbClr val="595959"/>
              </a:solidFill>
              <a:effectLst/>
              <a:uLnTx/>
              <a:uFillTx/>
              <a:latin typeface="Barlow Condensed Medium" panose="00000606000000000000" pitchFamily="2" charset="0"/>
            </a:endParaRPr>
          </a:p>
        </p:txBody>
      </p:sp>
      <p:sp>
        <p:nvSpPr>
          <p:cNvPr id="11" name="Rectangle 10">
            <a:extLst>
              <a:ext uri="{FF2B5EF4-FFF2-40B4-BE49-F238E27FC236}">
                <a16:creationId xmlns:a16="http://schemas.microsoft.com/office/drawing/2014/main" id="{EA53C618-65A2-4EF5-B90F-DB953B7F7E38}"/>
              </a:ext>
            </a:extLst>
          </p:cNvPr>
          <p:cNvSpPr/>
          <p:nvPr/>
        </p:nvSpPr>
        <p:spPr bwMode="gray">
          <a:xfrm>
            <a:off x="5934738" y="3338894"/>
            <a:ext cx="1535188" cy="947057"/>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lang="fr-FR" sz="2400" dirty="0">
                <a:solidFill>
                  <a:srgbClr val="2F2483"/>
                </a:solidFill>
                <a:latin typeface="Barlow Condensed Thin" panose="00000306000000000000" pitchFamily="2" charset="0"/>
              </a:rPr>
              <a:t>66</a:t>
            </a:r>
            <a:r>
              <a:rPr kumimoji="0" lang="fr-FR" sz="1800" i="0" u="none" strike="noStrike" kern="1200" cap="none" spc="0" normalizeH="0" baseline="0" noProof="0" dirty="0">
                <a:ln>
                  <a:noFill/>
                </a:ln>
                <a:solidFill>
                  <a:srgbClr val="2F2483"/>
                </a:solidFill>
                <a:effectLst/>
                <a:uLnTx/>
                <a:uFillTx/>
                <a:latin typeface="Barlow Condensed Thin" panose="00000306000000000000" pitchFamily="2" charset="0"/>
              </a:rPr>
              <a:t>% en 2021</a:t>
            </a:r>
          </a:p>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fr-FR" sz="1800" i="0" u="none" strike="noStrike" kern="1200" cap="none" spc="0" normalizeH="0" baseline="0" noProof="0" dirty="0">
              <a:ln>
                <a:noFill/>
              </a:ln>
              <a:solidFill>
                <a:prstClr val="white"/>
              </a:solidFill>
              <a:effectLst/>
              <a:uLnTx/>
              <a:uFillTx/>
              <a:latin typeface="Barlow Condensed Thin" panose="00000306000000000000" pitchFamily="2" charset="0"/>
            </a:endParaRPr>
          </a:p>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kumimoji="0" lang="fr-FR" sz="2400" i="0" u="none" strike="noStrike" kern="1200" cap="none" spc="0" normalizeH="0" baseline="0" noProof="0" dirty="0">
                <a:ln>
                  <a:noFill/>
                </a:ln>
                <a:solidFill>
                  <a:srgbClr val="595959"/>
                </a:solidFill>
                <a:effectLst/>
                <a:uLnTx/>
                <a:uFillTx/>
                <a:latin typeface="Barlow Condensed Thin" panose="00000306000000000000" pitchFamily="2" charset="0"/>
              </a:rPr>
              <a:t> </a:t>
            </a:r>
            <a:r>
              <a:rPr lang="fr-FR" sz="2400" dirty="0">
                <a:solidFill>
                  <a:srgbClr val="595959"/>
                </a:solidFill>
                <a:latin typeface="Barlow Condensed Thin" panose="00000306000000000000" pitchFamily="2" charset="0"/>
              </a:rPr>
              <a:t>82</a:t>
            </a:r>
            <a:r>
              <a:rPr kumimoji="0" lang="fr-FR" sz="1800" i="0" u="none" strike="noStrike" kern="1200" cap="none" spc="0" normalizeH="0" baseline="0" noProof="0" dirty="0">
                <a:ln>
                  <a:noFill/>
                </a:ln>
                <a:solidFill>
                  <a:srgbClr val="595959"/>
                </a:solidFill>
                <a:effectLst/>
                <a:uLnTx/>
                <a:uFillTx/>
                <a:latin typeface="Barlow Condensed Thin" panose="00000306000000000000" pitchFamily="2" charset="0"/>
              </a:rPr>
              <a:t>% en 2022</a:t>
            </a:r>
            <a:endParaRPr kumimoji="0" lang="en-GB" sz="1800" i="0" u="none" strike="noStrike" kern="1200" cap="none" spc="0" normalizeH="0" baseline="0" noProof="0" dirty="0">
              <a:ln>
                <a:noFill/>
              </a:ln>
              <a:solidFill>
                <a:srgbClr val="595959"/>
              </a:solidFill>
              <a:effectLst/>
              <a:uLnTx/>
              <a:uFillTx/>
              <a:latin typeface="Barlow Condensed Thin" panose="00000306000000000000" pitchFamily="2" charset="0"/>
            </a:endParaRPr>
          </a:p>
        </p:txBody>
      </p:sp>
      <p:sp>
        <p:nvSpPr>
          <p:cNvPr id="12" name="Rectangle 11">
            <a:extLst>
              <a:ext uri="{FF2B5EF4-FFF2-40B4-BE49-F238E27FC236}">
                <a16:creationId xmlns:a16="http://schemas.microsoft.com/office/drawing/2014/main" id="{1E028B58-4DD2-4549-B023-045C804655EE}"/>
              </a:ext>
            </a:extLst>
          </p:cNvPr>
          <p:cNvSpPr/>
          <p:nvPr/>
        </p:nvSpPr>
        <p:spPr bwMode="gray">
          <a:xfrm>
            <a:off x="5934738" y="1714141"/>
            <a:ext cx="1535170" cy="755364"/>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kumimoji="0" lang="fr-FR" sz="2400" i="0" u="none" strike="noStrike" kern="1200" cap="none" spc="0" normalizeH="0" baseline="0" noProof="0" dirty="0">
                <a:ln>
                  <a:noFill/>
                </a:ln>
                <a:solidFill>
                  <a:srgbClr val="2F2483"/>
                </a:solidFill>
                <a:effectLst/>
                <a:uLnTx/>
                <a:uFillTx/>
                <a:latin typeface="Barlow Condensed Thin" panose="00000306000000000000" pitchFamily="2" charset="0"/>
              </a:rPr>
              <a:t>70</a:t>
            </a:r>
            <a:r>
              <a:rPr kumimoji="0" lang="fr-FR" sz="1800" i="0" u="none" strike="noStrike" kern="1200" cap="none" spc="0" normalizeH="0" baseline="0" noProof="0" dirty="0">
                <a:ln>
                  <a:noFill/>
                </a:ln>
                <a:solidFill>
                  <a:srgbClr val="2F2483"/>
                </a:solidFill>
                <a:effectLst/>
                <a:uLnTx/>
                <a:uFillTx/>
                <a:latin typeface="Barlow Condensed Thin" panose="00000306000000000000" pitchFamily="2" charset="0"/>
              </a:rPr>
              <a:t>% en 2021 </a:t>
            </a:r>
          </a:p>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fr-FR" sz="1800" i="0" u="none" strike="noStrike" kern="1200" cap="none" spc="0" normalizeH="0" baseline="0" noProof="0" dirty="0">
              <a:ln>
                <a:noFill/>
              </a:ln>
              <a:solidFill>
                <a:prstClr val="white"/>
              </a:solidFill>
              <a:effectLst/>
              <a:uLnTx/>
              <a:uFillTx/>
              <a:latin typeface="Barlow Condensed Thin" panose="00000306000000000000" pitchFamily="2" charset="0"/>
            </a:endParaRPr>
          </a:p>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kumimoji="0" lang="fr-FR" sz="2400" i="0" u="none" strike="noStrike" kern="1200" cap="none" spc="0" normalizeH="0" baseline="0" noProof="0" dirty="0">
                <a:ln>
                  <a:noFill/>
                </a:ln>
                <a:solidFill>
                  <a:srgbClr val="595959"/>
                </a:solidFill>
                <a:effectLst/>
                <a:uLnTx/>
                <a:uFillTx/>
                <a:latin typeface="Barlow Condensed Thin" panose="00000306000000000000" pitchFamily="2" charset="0"/>
              </a:rPr>
              <a:t>73</a:t>
            </a:r>
            <a:r>
              <a:rPr kumimoji="0" lang="fr-FR" sz="1800" i="0" u="none" strike="noStrike" kern="1200" cap="none" spc="0" normalizeH="0" baseline="0" noProof="0" dirty="0">
                <a:ln>
                  <a:noFill/>
                </a:ln>
                <a:solidFill>
                  <a:srgbClr val="595959"/>
                </a:solidFill>
                <a:effectLst/>
                <a:uLnTx/>
                <a:uFillTx/>
                <a:latin typeface="Barlow Condensed Thin" panose="00000306000000000000" pitchFamily="2" charset="0"/>
              </a:rPr>
              <a:t>% en 2022</a:t>
            </a:r>
            <a:endParaRPr kumimoji="0" lang="en-GB" sz="1800" i="0" u="none" strike="noStrike" kern="1200" cap="none" spc="0" normalizeH="0" baseline="0" noProof="0" dirty="0">
              <a:ln>
                <a:noFill/>
              </a:ln>
              <a:solidFill>
                <a:srgbClr val="595959"/>
              </a:solidFill>
              <a:effectLst/>
              <a:uLnTx/>
              <a:uFillTx/>
              <a:latin typeface="Barlow Condensed Thin" panose="00000306000000000000" pitchFamily="2" charset="0"/>
            </a:endParaRPr>
          </a:p>
        </p:txBody>
      </p:sp>
      <p:sp>
        <p:nvSpPr>
          <p:cNvPr id="13" name="Arrow: Down 12">
            <a:extLst>
              <a:ext uri="{FF2B5EF4-FFF2-40B4-BE49-F238E27FC236}">
                <a16:creationId xmlns:a16="http://schemas.microsoft.com/office/drawing/2014/main" id="{05000C4B-657C-4B71-8ABD-9E1A44A904FD}"/>
              </a:ext>
            </a:extLst>
          </p:cNvPr>
          <p:cNvSpPr/>
          <p:nvPr/>
        </p:nvSpPr>
        <p:spPr bwMode="gray">
          <a:xfrm>
            <a:off x="6648323" y="2034246"/>
            <a:ext cx="107999" cy="172280"/>
          </a:xfrm>
          <a:prstGeom prst="downArrow">
            <a:avLst/>
          </a:prstGeom>
          <a:solidFill>
            <a:schemeClr val="bg1"/>
          </a:solidFill>
          <a:ln w="19050" algn="ctr">
            <a:solidFill>
              <a:schemeClr val="bg1"/>
            </a:solid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en-GB" sz="1800" b="1" i="0" u="none" strike="noStrike" kern="1200" cap="none" spc="0" normalizeH="0" baseline="0" noProof="0">
              <a:ln>
                <a:noFill/>
              </a:ln>
              <a:solidFill>
                <a:prstClr val="white"/>
              </a:solidFill>
              <a:effectLst/>
              <a:uLnTx/>
              <a:uFillTx/>
              <a:latin typeface="Open Sans" panose="020B0606030504020204"/>
              <a:ea typeface="+mn-ea"/>
              <a:cs typeface="+mn-cs"/>
            </a:endParaRPr>
          </a:p>
        </p:txBody>
      </p:sp>
      <p:sp>
        <p:nvSpPr>
          <p:cNvPr id="14" name="Arrow: Down 13">
            <a:extLst>
              <a:ext uri="{FF2B5EF4-FFF2-40B4-BE49-F238E27FC236}">
                <a16:creationId xmlns:a16="http://schemas.microsoft.com/office/drawing/2014/main" id="{8C29C160-8B47-4915-AAD6-9ACD5E83DF90}"/>
              </a:ext>
            </a:extLst>
          </p:cNvPr>
          <p:cNvSpPr/>
          <p:nvPr/>
        </p:nvSpPr>
        <p:spPr bwMode="gray">
          <a:xfrm>
            <a:off x="6648333" y="3724869"/>
            <a:ext cx="107999" cy="172280"/>
          </a:xfrm>
          <a:prstGeom prst="downArrow">
            <a:avLst/>
          </a:prstGeom>
          <a:solidFill>
            <a:schemeClr val="bg1"/>
          </a:solidFill>
          <a:ln w="19050" algn="ctr">
            <a:solidFill>
              <a:schemeClr val="bg1"/>
            </a:solid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en-GB" sz="1800" b="1" i="0" u="none" strike="noStrike" kern="1200" cap="none" spc="0" normalizeH="0" baseline="0" noProof="0">
              <a:ln>
                <a:noFill/>
              </a:ln>
              <a:solidFill>
                <a:prstClr val="white"/>
              </a:solidFill>
              <a:effectLst/>
              <a:uLnTx/>
              <a:uFillTx/>
              <a:latin typeface="Open Sans" panose="020B0606030504020204"/>
              <a:ea typeface="+mn-ea"/>
              <a:cs typeface="+mn-cs"/>
            </a:endParaRPr>
          </a:p>
        </p:txBody>
      </p:sp>
      <p:sp>
        <p:nvSpPr>
          <p:cNvPr id="15" name="ZoneTexte 3">
            <a:extLst>
              <a:ext uri="{FF2B5EF4-FFF2-40B4-BE49-F238E27FC236}">
                <a16:creationId xmlns:a16="http://schemas.microsoft.com/office/drawing/2014/main" id="{E28FBAB6-65F9-43F1-923A-D7CAE9C4D98B}"/>
              </a:ext>
            </a:extLst>
          </p:cNvPr>
          <p:cNvSpPr txBox="1"/>
          <p:nvPr/>
        </p:nvSpPr>
        <p:spPr>
          <a:xfrm>
            <a:off x="1108304" y="4438400"/>
            <a:ext cx="1999282" cy="92333"/>
          </a:xfrm>
          <a:prstGeom prst="rect">
            <a:avLst/>
          </a:prstGeom>
          <a:noFill/>
        </p:spPr>
        <p:txBody>
          <a:bodyPr wrap="square" lIns="0" tIns="0" rIns="0" bIns="0" rtlCol="0">
            <a:spAutoFit/>
          </a:bodyPr>
          <a:lstStyle/>
          <a:p>
            <a:pPr marL="0" marR="0" lvl="0" indent="0" algn="l" defTabSz="787481" rtl="0" eaLnBrk="1" fontAlgn="auto" latinLnBrk="0" hangingPunct="1">
              <a:lnSpc>
                <a:spcPct val="100000"/>
              </a:lnSpc>
              <a:spcBef>
                <a:spcPts val="600"/>
              </a:spcBef>
              <a:spcAft>
                <a:spcPts val="0"/>
              </a:spcAft>
              <a:buClrTx/>
              <a:buSzPct val="100000"/>
              <a:buFontTx/>
              <a:buNone/>
              <a:tabLst/>
              <a:defRPr/>
            </a:pPr>
            <a:r>
              <a:rPr kumimoji="0" lang="fr-FR" sz="600" b="0" i="0" u="none" strike="noStrike" kern="1200" cap="none" spc="0" normalizeH="0" baseline="0" noProof="0">
                <a:ln>
                  <a:noFill/>
                </a:ln>
                <a:solidFill>
                  <a:srgbClr val="595959"/>
                </a:solidFill>
                <a:effectLst/>
                <a:uLnTx/>
                <a:uFillTx/>
                <a:latin typeface="Barlow Condensed" panose="00000506000000000000" pitchFamily="2" charset="0"/>
              </a:rPr>
              <a:t>* Hors abondement</a:t>
            </a:r>
          </a:p>
        </p:txBody>
      </p:sp>
    </p:spTree>
    <p:extLst>
      <p:ext uri="{BB962C8B-B14F-4D97-AF65-F5344CB8AC3E}">
        <p14:creationId xmlns:p14="http://schemas.microsoft.com/office/powerpoint/2010/main" val="1425161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FAAF86D-886D-2242-86DD-5BFBAA0B92C5}"/>
              </a:ext>
            </a:extLst>
          </p:cNvPr>
          <p:cNvSpPr>
            <a:spLocks noGrp="1"/>
          </p:cNvSpPr>
          <p:nvPr>
            <p:ph type="title"/>
          </p:nvPr>
        </p:nvSpPr>
        <p:spPr>
          <a:xfrm>
            <a:off x="427171" y="422873"/>
            <a:ext cx="3992429" cy="564257"/>
          </a:xfrm>
        </p:spPr>
        <p:txBody>
          <a:bodyPr/>
          <a:lstStyle/>
          <a:p>
            <a:r>
              <a:rPr lang="fr-FR"/>
              <a:t>Prime exceptionnelle de la « Prime PEPA » à la « PPV »</a:t>
            </a:r>
          </a:p>
        </p:txBody>
      </p:sp>
      <p:sp>
        <p:nvSpPr>
          <p:cNvPr id="5" name="Text Placeholder 2">
            <a:extLst>
              <a:ext uri="{FF2B5EF4-FFF2-40B4-BE49-F238E27FC236}">
                <a16:creationId xmlns:a16="http://schemas.microsoft.com/office/drawing/2014/main" id="{5DC3D39C-7ABC-4343-B926-C054B167CB75}"/>
              </a:ext>
            </a:extLst>
          </p:cNvPr>
          <p:cNvSpPr txBox="1">
            <a:spLocks/>
          </p:cNvSpPr>
          <p:nvPr/>
        </p:nvSpPr>
        <p:spPr>
          <a:xfrm>
            <a:off x="427171" y="1228656"/>
            <a:ext cx="4064147" cy="793038"/>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Barlow Condensed Medium"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200"/>
              <a:t>Le dispositif est davantage plébiscité avec des montants de retour à la hausse et on observe également un plus grand recours à la PPV sur fond d’inflation et (re)conquête des talents.</a:t>
            </a:r>
          </a:p>
          <a:p>
            <a:pPr algn="l"/>
            <a:endParaRPr lang="fr-FR" sz="1200"/>
          </a:p>
        </p:txBody>
      </p:sp>
      <p:sp>
        <p:nvSpPr>
          <p:cNvPr id="7" name="ZoneTexte 6">
            <a:extLst>
              <a:ext uri="{FF2B5EF4-FFF2-40B4-BE49-F238E27FC236}">
                <a16:creationId xmlns:a16="http://schemas.microsoft.com/office/drawing/2014/main" id="{DBED81CC-3B8F-0440-85D6-10D5334B1B7F}"/>
              </a:ext>
            </a:extLst>
          </p:cNvPr>
          <p:cNvSpPr txBox="1"/>
          <p:nvPr/>
        </p:nvSpPr>
        <p:spPr>
          <a:xfrm>
            <a:off x="5136134" y="583997"/>
            <a:ext cx="1241189" cy="1200329"/>
          </a:xfrm>
          <a:prstGeom prst="rect">
            <a:avLst/>
          </a:prstGeom>
          <a:noFill/>
        </p:spPr>
        <p:txBody>
          <a:bodyPr wrap="square" lIns="0" tIns="0" rIns="0" bIns="0" rtlCol="0" anchor="t" anchorCtr="0">
            <a:noAutofit/>
          </a:bodyPr>
          <a:lstStyle/>
          <a:p>
            <a:pPr algn="l"/>
            <a:r>
              <a:rPr lang="fr-FR" sz="7800" spc="-200">
                <a:solidFill>
                  <a:srgbClr val="2F2483"/>
                </a:solidFill>
                <a:latin typeface="Barlow Condensed Thin" pitchFamily="2" charset="77"/>
              </a:rPr>
              <a:t>48</a:t>
            </a:r>
            <a:r>
              <a:rPr lang="fr-FR" sz="3800" b="0" i="0">
                <a:solidFill>
                  <a:srgbClr val="2F2483"/>
                </a:solidFill>
                <a:latin typeface="Barlow Condensed Thin" pitchFamily="2" charset="77"/>
              </a:rPr>
              <a:t>%</a:t>
            </a:r>
          </a:p>
        </p:txBody>
      </p:sp>
      <p:sp>
        <p:nvSpPr>
          <p:cNvPr id="11" name="Rectangle 10">
            <a:extLst>
              <a:ext uri="{FF2B5EF4-FFF2-40B4-BE49-F238E27FC236}">
                <a16:creationId xmlns:a16="http://schemas.microsoft.com/office/drawing/2014/main" id="{F1F64A8B-9C37-7744-9504-26D671558534}"/>
              </a:ext>
            </a:extLst>
          </p:cNvPr>
          <p:cNvSpPr/>
          <p:nvPr/>
        </p:nvSpPr>
        <p:spPr>
          <a:xfrm>
            <a:off x="6474663" y="2036453"/>
            <a:ext cx="1848973" cy="538609"/>
          </a:xfrm>
          <a:prstGeom prst="rect">
            <a:avLst/>
          </a:prstGeom>
        </p:spPr>
        <p:txBody>
          <a:bodyPr wrap="square" lIns="0" tIns="0" rIns="0" bIns="0">
            <a:spAutoFit/>
          </a:bodyPr>
          <a:lstStyle/>
          <a:p>
            <a:r>
              <a:rPr lang="fr-FR" sz="1700" b="0" i="0">
                <a:solidFill>
                  <a:srgbClr val="2F2483"/>
                </a:solidFill>
                <a:latin typeface="Barlow Condensed Medium" pitchFamily="2" charset="77"/>
              </a:rPr>
              <a:t>DES ENTREPRISES</a:t>
            </a:r>
          </a:p>
          <a:p>
            <a:r>
              <a:rPr lang="fr-FR" sz="900" b="0" i="0">
                <a:solidFill>
                  <a:schemeClr val="tx1"/>
                </a:solidFill>
                <a:latin typeface="Barlow Condensed" pitchFamily="2" charset="77"/>
              </a:rPr>
              <a:t>sont en cours de réflexion concernant son éventuel versement.</a:t>
            </a:r>
          </a:p>
        </p:txBody>
      </p:sp>
      <p:sp>
        <p:nvSpPr>
          <p:cNvPr id="3" name="Espace réservé du numéro de diapositive 2">
            <a:extLst>
              <a:ext uri="{FF2B5EF4-FFF2-40B4-BE49-F238E27FC236}">
                <a16:creationId xmlns:a16="http://schemas.microsoft.com/office/drawing/2014/main" id="{517349E3-FCE9-574B-8DB9-9A6CD031595C}"/>
              </a:ext>
            </a:extLst>
          </p:cNvPr>
          <p:cNvSpPr>
            <a:spLocks noGrp="1"/>
          </p:cNvSpPr>
          <p:nvPr>
            <p:ph type="sldNum" sz="quarter" idx="4"/>
          </p:nvPr>
        </p:nvSpPr>
        <p:spPr/>
        <p:txBody>
          <a:bodyPr/>
          <a:lstStyle/>
          <a:p>
            <a:fld id="{BDE2D64B-104A-0D49-AC01-3995F14CC673}" type="slidenum">
              <a:rPr lang="fr-FR" smtClean="0"/>
              <a:pPr/>
              <a:t>29</a:t>
            </a:fld>
            <a:endParaRPr lang="fr-FR"/>
          </a:p>
        </p:txBody>
      </p:sp>
      <p:pic>
        <p:nvPicPr>
          <p:cNvPr id="15" name="Image 4">
            <a:extLst>
              <a:ext uri="{FF2B5EF4-FFF2-40B4-BE49-F238E27FC236}">
                <a16:creationId xmlns:a16="http://schemas.microsoft.com/office/drawing/2014/main" id="{71C7DDE9-3B87-4277-A7A5-F22DFDF9388F}"/>
              </a:ext>
            </a:extLst>
          </p:cNvPr>
          <p:cNvPicPr>
            <a:picLocks noChangeAspect="1"/>
          </p:cNvPicPr>
          <p:nvPr/>
        </p:nvPicPr>
        <p:blipFill>
          <a:blip r:embed="rId2"/>
          <a:stretch>
            <a:fillRect/>
          </a:stretch>
        </p:blipFill>
        <p:spPr>
          <a:xfrm>
            <a:off x="940333" y="4700730"/>
            <a:ext cx="1167612" cy="217899"/>
          </a:xfrm>
          <a:prstGeom prst="rect">
            <a:avLst/>
          </a:prstGeom>
        </p:spPr>
      </p:pic>
      <p:sp>
        <p:nvSpPr>
          <p:cNvPr id="16" name="Rectangle 15">
            <a:extLst>
              <a:ext uri="{FF2B5EF4-FFF2-40B4-BE49-F238E27FC236}">
                <a16:creationId xmlns:a16="http://schemas.microsoft.com/office/drawing/2014/main" id="{3D4978AD-CDFD-4695-BC83-56F20709AB7E}"/>
              </a:ext>
            </a:extLst>
          </p:cNvPr>
          <p:cNvSpPr/>
          <p:nvPr/>
        </p:nvSpPr>
        <p:spPr>
          <a:xfrm>
            <a:off x="6474664" y="985993"/>
            <a:ext cx="1848973" cy="677108"/>
          </a:xfrm>
          <a:prstGeom prst="rect">
            <a:avLst/>
          </a:prstGeom>
        </p:spPr>
        <p:txBody>
          <a:bodyPr wrap="square" lIns="0" tIns="0" rIns="0" bIns="0">
            <a:spAutoFit/>
          </a:bodyPr>
          <a:lstStyle/>
          <a:p>
            <a:r>
              <a:rPr lang="fr-FR" sz="1700" b="0" i="0">
                <a:solidFill>
                  <a:srgbClr val="2F2483"/>
                </a:solidFill>
                <a:latin typeface="Barlow Condensed Medium" pitchFamily="2" charset="77"/>
              </a:rPr>
              <a:t>DES ENTREPRISES</a:t>
            </a:r>
          </a:p>
          <a:p>
            <a:r>
              <a:rPr lang="fr-FR" sz="900" b="0" i="0">
                <a:solidFill>
                  <a:schemeClr val="tx1"/>
                </a:solidFill>
                <a:latin typeface="Barlow Condensed" pitchFamily="2" charset="77"/>
              </a:rPr>
              <a:t>prévoient de verser une PPV en 2023 VS </a:t>
            </a:r>
            <a:r>
              <a:rPr lang="fr-FR" sz="900" b="0" i="0">
                <a:solidFill>
                  <a:srgbClr val="2F2483"/>
                </a:solidFill>
                <a:latin typeface="Barlow Condensed" pitchFamily="2" charset="77"/>
              </a:rPr>
              <a:t>29%</a:t>
            </a:r>
            <a:r>
              <a:rPr lang="fr-FR" sz="900" b="0" i="0">
                <a:solidFill>
                  <a:schemeClr val="tx1"/>
                </a:solidFill>
                <a:latin typeface="Barlow Condensed" pitchFamily="2" charset="77"/>
              </a:rPr>
              <a:t> d’entreprises ayant versé une prime PEPA en 2022.</a:t>
            </a:r>
          </a:p>
        </p:txBody>
      </p:sp>
      <p:sp>
        <p:nvSpPr>
          <p:cNvPr id="17" name="ZoneTexte 6">
            <a:extLst>
              <a:ext uri="{FF2B5EF4-FFF2-40B4-BE49-F238E27FC236}">
                <a16:creationId xmlns:a16="http://schemas.microsoft.com/office/drawing/2014/main" id="{3AEF300B-7953-4A40-BBAD-895D424F0E94}"/>
              </a:ext>
            </a:extLst>
          </p:cNvPr>
          <p:cNvSpPr txBox="1"/>
          <p:nvPr/>
        </p:nvSpPr>
        <p:spPr>
          <a:xfrm>
            <a:off x="5136134" y="1556132"/>
            <a:ext cx="1241189" cy="1200329"/>
          </a:xfrm>
          <a:prstGeom prst="rect">
            <a:avLst/>
          </a:prstGeom>
          <a:noFill/>
        </p:spPr>
        <p:txBody>
          <a:bodyPr wrap="square" lIns="0" tIns="0" rIns="0" bIns="0" rtlCol="0" anchor="t" anchorCtr="0">
            <a:noAutofit/>
          </a:bodyPr>
          <a:lstStyle/>
          <a:p>
            <a:pPr algn="l"/>
            <a:r>
              <a:rPr lang="fr-FR" sz="7800" spc="-200">
                <a:solidFill>
                  <a:srgbClr val="2F2483"/>
                </a:solidFill>
                <a:latin typeface="Barlow Condensed Thin" pitchFamily="2" charset="77"/>
              </a:rPr>
              <a:t>26</a:t>
            </a:r>
            <a:r>
              <a:rPr lang="fr-FR" sz="3800" b="0" i="0">
                <a:solidFill>
                  <a:srgbClr val="2F2483"/>
                </a:solidFill>
                <a:latin typeface="Barlow Condensed Thin" pitchFamily="2" charset="77"/>
              </a:rPr>
              <a:t>%</a:t>
            </a:r>
          </a:p>
        </p:txBody>
      </p:sp>
      <p:sp>
        <p:nvSpPr>
          <p:cNvPr id="18" name="ZoneTexte 6">
            <a:extLst>
              <a:ext uri="{FF2B5EF4-FFF2-40B4-BE49-F238E27FC236}">
                <a16:creationId xmlns:a16="http://schemas.microsoft.com/office/drawing/2014/main" id="{3F6B82A8-47F8-44D3-97D5-AE4BBB8F954D}"/>
              </a:ext>
            </a:extLst>
          </p:cNvPr>
          <p:cNvSpPr txBox="1"/>
          <p:nvPr/>
        </p:nvSpPr>
        <p:spPr>
          <a:xfrm>
            <a:off x="5136134" y="2528267"/>
            <a:ext cx="1338530" cy="1200329"/>
          </a:xfrm>
          <a:prstGeom prst="rect">
            <a:avLst/>
          </a:prstGeom>
          <a:noFill/>
        </p:spPr>
        <p:txBody>
          <a:bodyPr wrap="square" lIns="0" tIns="0" rIns="0" bIns="0" rtlCol="0" anchor="t" anchorCtr="0">
            <a:noAutofit/>
          </a:bodyPr>
          <a:lstStyle/>
          <a:p>
            <a:pPr algn="l"/>
            <a:r>
              <a:rPr lang="fr-FR" sz="7800" spc="-200">
                <a:solidFill>
                  <a:srgbClr val="2F2483"/>
                </a:solidFill>
                <a:latin typeface="Barlow Condensed Thin" pitchFamily="2" charset="77"/>
              </a:rPr>
              <a:t>875</a:t>
            </a:r>
            <a:r>
              <a:rPr lang="fr-FR" sz="3800" spc="-200">
                <a:solidFill>
                  <a:srgbClr val="2F2483"/>
                </a:solidFill>
                <a:latin typeface="Barlow Condensed Thin" pitchFamily="2" charset="77"/>
              </a:rPr>
              <a:t>€</a:t>
            </a:r>
            <a:endParaRPr lang="fr-FR" sz="3800" b="0" i="0">
              <a:solidFill>
                <a:srgbClr val="2F2483"/>
              </a:solidFill>
              <a:latin typeface="Barlow Condensed Thin" pitchFamily="2" charset="77"/>
            </a:endParaRPr>
          </a:p>
        </p:txBody>
      </p:sp>
      <p:sp>
        <p:nvSpPr>
          <p:cNvPr id="19" name="Rectangle 18">
            <a:extLst>
              <a:ext uri="{FF2B5EF4-FFF2-40B4-BE49-F238E27FC236}">
                <a16:creationId xmlns:a16="http://schemas.microsoft.com/office/drawing/2014/main" id="{5ECC926C-2C1F-470C-9CC9-CABC73992765}"/>
              </a:ext>
            </a:extLst>
          </p:cNvPr>
          <p:cNvSpPr/>
          <p:nvPr/>
        </p:nvSpPr>
        <p:spPr>
          <a:xfrm>
            <a:off x="6684263" y="2993200"/>
            <a:ext cx="1848973" cy="553998"/>
          </a:xfrm>
          <a:prstGeom prst="rect">
            <a:avLst/>
          </a:prstGeom>
        </p:spPr>
        <p:txBody>
          <a:bodyPr wrap="square" lIns="0" tIns="0" rIns="0" bIns="0">
            <a:spAutoFit/>
          </a:bodyPr>
          <a:lstStyle/>
          <a:p>
            <a:r>
              <a:rPr lang="fr-FR" sz="900" b="0" i="0">
                <a:solidFill>
                  <a:schemeClr val="tx1"/>
                </a:solidFill>
                <a:latin typeface="Barlow Condensed" pitchFamily="2" charset="77"/>
              </a:rPr>
              <a:t>le montant médian prévisionnel de prime PPV en 2023 pour les OETAM, soit une hausse de 46% par rapport au montant médian de PEPA versées en 2022.</a:t>
            </a:r>
          </a:p>
        </p:txBody>
      </p:sp>
      <p:sp>
        <p:nvSpPr>
          <p:cNvPr id="20" name="ZoneTexte 6">
            <a:extLst>
              <a:ext uri="{FF2B5EF4-FFF2-40B4-BE49-F238E27FC236}">
                <a16:creationId xmlns:a16="http://schemas.microsoft.com/office/drawing/2014/main" id="{921B4ECB-33F9-4DCD-9F6C-3E950B1E01B5}"/>
              </a:ext>
            </a:extLst>
          </p:cNvPr>
          <p:cNvSpPr txBox="1"/>
          <p:nvPr/>
        </p:nvSpPr>
        <p:spPr>
          <a:xfrm>
            <a:off x="5136134" y="3500401"/>
            <a:ext cx="1493266" cy="1200329"/>
          </a:xfrm>
          <a:prstGeom prst="rect">
            <a:avLst/>
          </a:prstGeom>
          <a:noFill/>
        </p:spPr>
        <p:txBody>
          <a:bodyPr wrap="square" lIns="0" tIns="0" rIns="0" bIns="0" rtlCol="0" anchor="t" anchorCtr="0">
            <a:noAutofit/>
          </a:bodyPr>
          <a:lstStyle/>
          <a:p>
            <a:pPr algn="l"/>
            <a:r>
              <a:rPr lang="fr-FR" sz="7800" spc="-200">
                <a:solidFill>
                  <a:srgbClr val="2F2483"/>
                </a:solidFill>
                <a:latin typeface="Barlow Condensed Thin" pitchFamily="2" charset="77"/>
              </a:rPr>
              <a:t>500</a:t>
            </a:r>
            <a:r>
              <a:rPr lang="fr-FR" sz="3800" spc="-200">
                <a:solidFill>
                  <a:srgbClr val="2F2483"/>
                </a:solidFill>
                <a:latin typeface="Barlow Condensed Thin" pitchFamily="2" charset="77"/>
              </a:rPr>
              <a:t>€</a:t>
            </a:r>
            <a:endParaRPr lang="fr-FR" sz="3800" b="0" i="0">
              <a:solidFill>
                <a:srgbClr val="2F2483"/>
              </a:solidFill>
              <a:latin typeface="Barlow Condensed Thin" pitchFamily="2" charset="77"/>
            </a:endParaRPr>
          </a:p>
        </p:txBody>
      </p:sp>
      <p:sp>
        <p:nvSpPr>
          <p:cNvPr id="21" name="Rectangle 20">
            <a:extLst>
              <a:ext uri="{FF2B5EF4-FFF2-40B4-BE49-F238E27FC236}">
                <a16:creationId xmlns:a16="http://schemas.microsoft.com/office/drawing/2014/main" id="{46CE964C-AD78-45CD-A2E9-C1ABC8AC5B6B}"/>
              </a:ext>
            </a:extLst>
          </p:cNvPr>
          <p:cNvSpPr/>
          <p:nvPr/>
        </p:nvSpPr>
        <p:spPr>
          <a:xfrm>
            <a:off x="6684264" y="4079071"/>
            <a:ext cx="1848973" cy="415498"/>
          </a:xfrm>
          <a:prstGeom prst="rect">
            <a:avLst/>
          </a:prstGeom>
        </p:spPr>
        <p:txBody>
          <a:bodyPr wrap="square" lIns="0" tIns="0" rIns="0" bIns="0">
            <a:spAutoFit/>
          </a:bodyPr>
          <a:lstStyle/>
          <a:p>
            <a:r>
              <a:rPr lang="fr-FR" sz="900" b="0" i="0">
                <a:solidFill>
                  <a:schemeClr val="tx1"/>
                </a:solidFill>
                <a:latin typeface="Barlow Condensed" pitchFamily="2" charset="77"/>
              </a:rPr>
              <a:t>le montant médian prévisionnel de prime PPV en 2023 pour les Cadres, soit un montant égal au montant médian de PEPA versées en 2022.</a:t>
            </a:r>
          </a:p>
        </p:txBody>
      </p:sp>
      <p:sp>
        <p:nvSpPr>
          <p:cNvPr id="22" name="TextBox 21">
            <a:extLst>
              <a:ext uri="{FF2B5EF4-FFF2-40B4-BE49-F238E27FC236}">
                <a16:creationId xmlns:a16="http://schemas.microsoft.com/office/drawing/2014/main" id="{1324D1C5-B70C-498A-9800-73695E05FF3E}"/>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#2</a:t>
            </a:r>
          </a:p>
        </p:txBody>
      </p:sp>
      <p:sp>
        <p:nvSpPr>
          <p:cNvPr id="24" name="Rectangle 23">
            <a:extLst>
              <a:ext uri="{FF2B5EF4-FFF2-40B4-BE49-F238E27FC236}">
                <a16:creationId xmlns:a16="http://schemas.microsoft.com/office/drawing/2014/main" id="{7FD54E50-C3D0-4341-AA75-D4863251F48A}"/>
              </a:ext>
            </a:extLst>
          </p:cNvPr>
          <p:cNvSpPr/>
          <p:nvPr/>
        </p:nvSpPr>
        <p:spPr>
          <a:xfrm>
            <a:off x="-1090824" y="2263220"/>
            <a:ext cx="4016043" cy="830997"/>
          </a:xfrm>
          <a:prstGeom prst="rect">
            <a:avLst/>
          </a:prstGeom>
        </p:spPr>
        <p:txBody>
          <a:bodyPr wrap="squar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a:pPr>
            <a:r>
              <a:rPr lang="fr-FR" sz="2000" b="1">
                <a:solidFill>
                  <a:srgbClr val="2F2483"/>
                </a:solidFill>
                <a:latin typeface="Barlow Condensed Thin" panose="00000306000000000000" pitchFamily="2" charset="0"/>
              </a:rPr>
              <a:t>600</a:t>
            </a:r>
            <a:r>
              <a:rPr kumimoji="0" lang="fr-FR" sz="2000" b="1" i="0" u="none" strike="noStrike" kern="1200" cap="none" spc="0" normalizeH="0" baseline="0" noProof="0">
                <a:ln>
                  <a:noFill/>
                </a:ln>
                <a:effectLst/>
                <a:uLnTx/>
                <a:uFillTx/>
                <a:latin typeface="Barlow Condensed" panose="00000506000000000000" pitchFamily="2" charset="0"/>
              </a:rPr>
              <a:t> </a:t>
            </a:r>
            <a:r>
              <a:rPr kumimoji="0" lang="fr-FR" sz="2000" i="0" u="none" strike="noStrike" kern="1200" cap="none" spc="0" normalizeH="0" baseline="0" noProof="0">
                <a:ln>
                  <a:noFill/>
                </a:ln>
                <a:solidFill>
                  <a:srgbClr val="2F2483"/>
                </a:solidFill>
                <a:effectLst/>
                <a:uLnTx/>
                <a:uFillTx/>
                <a:latin typeface="Barlow Condensed" panose="00000506000000000000" pitchFamily="2" charset="0"/>
              </a:rPr>
              <a:t>euros</a:t>
            </a:r>
          </a:p>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a:ln>
                  <a:noFill/>
                </a:ln>
                <a:effectLst/>
                <a:uLnTx/>
                <a:uFillTx/>
                <a:latin typeface="Barlow Condensed" panose="00000506000000000000" pitchFamily="2" charset="0"/>
              </a:rPr>
              <a:t>versée par </a:t>
            </a:r>
            <a:r>
              <a:rPr lang="fr-FR" sz="2800" b="1" i="1">
                <a:solidFill>
                  <a:srgbClr val="2F2483"/>
                </a:solidFill>
                <a:latin typeface="Barlow Condensed Thin" panose="00000306000000000000" pitchFamily="2" charset="0"/>
              </a:rPr>
              <a:t>18</a:t>
            </a:r>
            <a:r>
              <a:rPr kumimoji="0" lang="fr-FR" sz="1050" b="1" i="1" u="none" strike="noStrike" kern="1200" cap="none" spc="0" normalizeH="0" baseline="0" noProof="0">
                <a:ln>
                  <a:noFill/>
                </a:ln>
                <a:solidFill>
                  <a:srgbClr val="2F2483"/>
                </a:solidFill>
                <a:effectLst/>
                <a:uLnTx/>
                <a:uFillTx/>
                <a:latin typeface="Barlow Condensed" panose="00000506000000000000" pitchFamily="2" charset="0"/>
              </a:rPr>
              <a:t>%</a:t>
            </a:r>
            <a:r>
              <a:rPr kumimoji="0" lang="fr-FR" sz="900" b="0" i="1" u="none" strike="noStrike" kern="1200" cap="none" spc="0" normalizeH="0" baseline="0" noProof="0">
                <a:ln>
                  <a:noFill/>
                </a:ln>
                <a:effectLst/>
                <a:uLnTx/>
                <a:uFillTx/>
                <a:latin typeface="Barlow Condensed" panose="00000506000000000000" pitchFamily="2" charset="0"/>
              </a:rPr>
              <a:t> des entreprises</a:t>
            </a:r>
            <a:endParaRPr kumimoji="0" lang="en-US" sz="900" b="0" i="1" u="none" strike="noStrike" kern="1200" cap="none" spc="0" normalizeH="0" baseline="0" noProof="0">
              <a:ln>
                <a:noFill/>
              </a:ln>
              <a:effectLst/>
              <a:uLnTx/>
              <a:uFillTx/>
              <a:latin typeface="Barlow Condensed" panose="00000506000000000000" pitchFamily="2" charset="0"/>
            </a:endParaRPr>
          </a:p>
        </p:txBody>
      </p:sp>
      <p:sp>
        <p:nvSpPr>
          <p:cNvPr id="25" name="TextBox 24">
            <a:extLst>
              <a:ext uri="{FF2B5EF4-FFF2-40B4-BE49-F238E27FC236}">
                <a16:creationId xmlns:a16="http://schemas.microsoft.com/office/drawing/2014/main" id="{D3F996F9-C0EF-44CB-B8FD-70D5EDA9FAA4}"/>
              </a:ext>
            </a:extLst>
          </p:cNvPr>
          <p:cNvSpPr txBox="1"/>
          <p:nvPr/>
        </p:nvSpPr>
        <p:spPr>
          <a:xfrm>
            <a:off x="770325" y="1938103"/>
            <a:ext cx="308667" cy="215444"/>
          </a:xfrm>
          <a:prstGeom prst="rect">
            <a:avLst/>
          </a:prstGeom>
          <a:noFill/>
        </p:spPr>
        <p:txBody>
          <a:bodyPr wrap="square" lIns="0" tIns="0" rIns="0" bIns="0" rtlCol="0">
            <a:spAutoFit/>
          </a:bodyPr>
          <a:lstStyle/>
          <a:p>
            <a:pPr marL="0" marR="0" lvl="0" indent="0" algn="l" defTabSz="787481" rtl="0" eaLnBrk="1" fontAlgn="auto" latinLnBrk="0" hangingPunct="1">
              <a:lnSpc>
                <a:spcPct val="100000"/>
              </a:lnSpc>
              <a:spcBef>
                <a:spcPts val="600"/>
              </a:spcBef>
              <a:spcAft>
                <a:spcPts val="0"/>
              </a:spcAft>
              <a:buClrTx/>
              <a:buSzPct val="100000"/>
              <a:buFontTx/>
              <a:buNone/>
              <a:tabLst/>
              <a:defRPr/>
            </a:pPr>
            <a:r>
              <a:rPr kumimoji="0" lang="fr-FR" sz="1400" b="0" i="0" u="none" strike="noStrike" kern="1200" cap="none" spc="0" normalizeH="0" baseline="0" noProof="0">
                <a:ln>
                  <a:noFill/>
                </a:ln>
                <a:effectLst/>
                <a:uLnTx/>
                <a:uFillTx/>
                <a:latin typeface="Barlow Condensed Thin" panose="00000306000000000000" pitchFamily="2" charset="0"/>
              </a:rPr>
              <a:t>2021</a:t>
            </a:r>
          </a:p>
        </p:txBody>
      </p:sp>
      <p:sp>
        <p:nvSpPr>
          <p:cNvPr id="28" name="Rectangle 27">
            <a:extLst>
              <a:ext uri="{FF2B5EF4-FFF2-40B4-BE49-F238E27FC236}">
                <a16:creationId xmlns:a16="http://schemas.microsoft.com/office/drawing/2014/main" id="{52E9955D-0B59-4053-B92C-9ADD6402198A}"/>
              </a:ext>
            </a:extLst>
          </p:cNvPr>
          <p:cNvSpPr/>
          <p:nvPr/>
        </p:nvSpPr>
        <p:spPr>
          <a:xfrm>
            <a:off x="-1145926" y="3374011"/>
            <a:ext cx="4016043" cy="815608"/>
          </a:xfrm>
          <a:prstGeom prst="rect">
            <a:avLst/>
          </a:prstGeom>
        </p:spPr>
        <p:txBody>
          <a:bodyPr wrap="square">
            <a:spAutoFit/>
          </a:bodyPr>
          <a:lstStyle/>
          <a:p>
            <a:pPr lvl="0" algn="ctr">
              <a:defRPr/>
            </a:pPr>
            <a:r>
              <a:rPr lang="fr-FR" sz="900">
                <a:latin typeface="Barlow Condensed" panose="00000506000000000000" pitchFamily="2" charset="0"/>
              </a:rPr>
              <a:t>Bénéficiaires :</a:t>
            </a:r>
            <a:endParaRPr kumimoji="0" lang="fr-FR" sz="900" b="0" i="0" strike="noStrike" kern="1200" cap="none" spc="0" normalizeH="0" baseline="0" noProof="0">
              <a:ln>
                <a:noFill/>
              </a:ln>
              <a:effectLst/>
              <a:uLnTx/>
              <a:uFillTx/>
              <a:latin typeface="Barlow Condensed" panose="00000506000000000000" pitchFamily="2" charset="0"/>
            </a:endParaRPr>
          </a:p>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i="0" u="none" strike="noStrike" kern="1200" cap="none" spc="0" normalizeH="0" baseline="0" noProof="0">
                <a:ln>
                  <a:noFill/>
                </a:ln>
                <a:solidFill>
                  <a:srgbClr val="2F2483"/>
                </a:solidFill>
                <a:effectLst/>
                <a:uLnTx/>
                <a:uFillTx/>
                <a:latin typeface="Barlow Condensed Thin" panose="00000306000000000000" pitchFamily="2" charset="0"/>
              </a:rPr>
              <a:t>5</a:t>
            </a:r>
            <a:r>
              <a:rPr kumimoji="0" lang="fr-FR" sz="1050" i="0" u="none" strike="noStrike" kern="1200" cap="none" spc="0" normalizeH="0" baseline="0" noProof="0">
                <a:ln>
                  <a:noFill/>
                </a:ln>
                <a:solidFill>
                  <a:srgbClr val="2F2483"/>
                </a:solidFill>
                <a:effectLst/>
                <a:uLnTx/>
                <a:uFillTx/>
                <a:latin typeface="Barlow Condensed" panose="00000506000000000000" pitchFamily="2" charset="0"/>
              </a:rPr>
              <a:t>%</a:t>
            </a:r>
            <a:r>
              <a:rPr kumimoji="0" lang="fr-FR" sz="900" i="0" u="none" strike="noStrike" kern="1200" cap="none" spc="0" normalizeH="0" baseline="0" noProof="0">
                <a:ln>
                  <a:noFill/>
                </a:ln>
                <a:effectLst/>
                <a:uLnTx/>
                <a:uFillTx/>
                <a:latin typeface="Barlow Condensed" panose="00000506000000000000" pitchFamily="2" charset="0"/>
              </a:rPr>
              <a:t> des </a:t>
            </a:r>
            <a:r>
              <a:rPr lang="fr-FR" sz="900">
                <a:latin typeface="Barlow Condensed" panose="00000506000000000000" pitchFamily="2" charset="0"/>
              </a:rPr>
              <a:t>OETAM</a:t>
            </a:r>
          </a:p>
          <a:p>
            <a:pPr lvl="0" algn="ctr">
              <a:defRPr/>
            </a:pPr>
            <a:r>
              <a:rPr lang="fr-FR">
                <a:solidFill>
                  <a:srgbClr val="2F2483"/>
                </a:solidFill>
                <a:latin typeface="Barlow Condensed Thin" panose="00000306000000000000" pitchFamily="2" charset="0"/>
              </a:rPr>
              <a:t>3</a:t>
            </a:r>
            <a:r>
              <a:rPr lang="fr-FR" sz="1050">
                <a:latin typeface="Barlow Condensed" panose="00000506000000000000" pitchFamily="2" charset="0"/>
              </a:rPr>
              <a:t>% </a:t>
            </a:r>
            <a:r>
              <a:rPr lang="fr-FR" sz="900">
                <a:latin typeface="Barlow Condensed" panose="00000506000000000000" pitchFamily="2" charset="0"/>
              </a:rPr>
              <a:t>des cadres</a:t>
            </a:r>
            <a:endParaRPr lang="en-US" sz="900">
              <a:latin typeface="Barlow Condensed" panose="00000506000000000000" pitchFamily="2" charset="0"/>
            </a:endParaRPr>
          </a:p>
        </p:txBody>
      </p:sp>
      <p:sp>
        <p:nvSpPr>
          <p:cNvPr id="30" name="TextBox 29">
            <a:extLst>
              <a:ext uri="{FF2B5EF4-FFF2-40B4-BE49-F238E27FC236}">
                <a16:creationId xmlns:a16="http://schemas.microsoft.com/office/drawing/2014/main" id="{99A61D94-C61F-40E3-9847-936E91894C6F}"/>
              </a:ext>
            </a:extLst>
          </p:cNvPr>
          <p:cNvSpPr txBox="1"/>
          <p:nvPr/>
        </p:nvSpPr>
        <p:spPr>
          <a:xfrm>
            <a:off x="3364173" y="1955389"/>
            <a:ext cx="308667" cy="215444"/>
          </a:xfrm>
          <a:prstGeom prst="rect">
            <a:avLst/>
          </a:prstGeom>
          <a:noFill/>
        </p:spPr>
        <p:txBody>
          <a:bodyPr wrap="square" lIns="0" tIns="0" rIns="0" bIns="0" rtlCol="0">
            <a:spAutoFit/>
          </a:bodyPr>
          <a:lstStyle/>
          <a:p>
            <a:pPr marL="0" marR="0" lvl="0" indent="0" algn="l" defTabSz="787481" rtl="0" eaLnBrk="1" fontAlgn="auto" latinLnBrk="0" hangingPunct="1">
              <a:lnSpc>
                <a:spcPct val="100000"/>
              </a:lnSpc>
              <a:spcBef>
                <a:spcPts val="600"/>
              </a:spcBef>
              <a:spcAft>
                <a:spcPts val="0"/>
              </a:spcAft>
              <a:buClrTx/>
              <a:buSzPct val="100000"/>
              <a:buFontTx/>
              <a:buNone/>
              <a:tabLst/>
              <a:defRPr/>
            </a:pPr>
            <a:r>
              <a:rPr kumimoji="0" lang="fr-FR" sz="1400" b="0" i="0" u="none" strike="noStrike" kern="1200" cap="none" spc="0" normalizeH="0" baseline="0" noProof="0">
                <a:ln>
                  <a:noFill/>
                </a:ln>
                <a:effectLst/>
                <a:uLnTx/>
                <a:uFillTx/>
                <a:latin typeface="Barlow Condensed Thin" panose="00000306000000000000" pitchFamily="2" charset="0"/>
              </a:rPr>
              <a:t>2022</a:t>
            </a:r>
          </a:p>
        </p:txBody>
      </p:sp>
      <p:sp>
        <p:nvSpPr>
          <p:cNvPr id="31" name="Rectangle 30">
            <a:extLst>
              <a:ext uri="{FF2B5EF4-FFF2-40B4-BE49-F238E27FC236}">
                <a16:creationId xmlns:a16="http://schemas.microsoft.com/office/drawing/2014/main" id="{BB55563F-5E29-466F-A777-B95F83365483}"/>
              </a:ext>
            </a:extLst>
          </p:cNvPr>
          <p:cNvSpPr/>
          <p:nvPr/>
        </p:nvSpPr>
        <p:spPr>
          <a:xfrm>
            <a:off x="1473015" y="2247458"/>
            <a:ext cx="4016043" cy="830997"/>
          </a:xfrm>
          <a:prstGeom prst="rect">
            <a:avLst/>
          </a:prstGeom>
        </p:spPr>
        <p:txBody>
          <a:bodyPr wrap="square">
            <a:spAutoFit/>
          </a:bodyPr>
          <a:lstStyle/>
          <a:p>
            <a:pPr marL="0" marR="0" lvl="0" indent="0" algn="ctr" defTabSz="787481" rtl="0" eaLnBrk="1" fontAlgn="auto" latinLnBrk="0" hangingPunct="1">
              <a:lnSpc>
                <a:spcPct val="100000"/>
              </a:lnSpc>
              <a:spcBef>
                <a:spcPts val="0"/>
              </a:spcBef>
              <a:spcAft>
                <a:spcPts val="0"/>
              </a:spcAft>
              <a:buClrTx/>
              <a:buSzTx/>
              <a:buFontTx/>
              <a:buNone/>
              <a:tabLst/>
              <a:defRPr/>
            </a:pPr>
            <a:r>
              <a:rPr lang="fr-FR" sz="2000" b="1">
                <a:solidFill>
                  <a:srgbClr val="2F2483"/>
                </a:solidFill>
                <a:latin typeface="Barlow Condensed Thin" panose="00000306000000000000" pitchFamily="2" charset="0"/>
              </a:rPr>
              <a:t>300</a:t>
            </a:r>
            <a:r>
              <a:rPr kumimoji="0" lang="fr-FR" sz="2000" b="1" i="0" u="none" strike="noStrike" kern="1200" cap="none" spc="0" normalizeH="0" baseline="0" noProof="0">
                <a:ln>
                  <a:noFill/>
                </a:ln>
                <a:effectLst/>
                <a:uLnTx/>
                <a:uFillTx/>
                <a:latin typeface="Barlow Condensed" panose="00000506000000000000" pitchFamily="2" charset="0"/>
              </a:rPr>
              <a:t> </a:t>
            </a:r>
            <a:r>
              <a:rPr kumimoji="0" lang="fr-FR" sz="2000" i="0" u="none" strike="noStrike" kern="1200" cap="none" spc="0" normalizeH="0" baseline="0" noProof="0">
                <a:ln>
                  <a:noFill/>
                </a:ln>
                <a:solidFill>
                  <a:srgbClr val="2F2483"/>
                </a:solidFill>
                <a:effectLst/>
                <a:uLnTx/>
                <a:uFillTx/>
                <a:latin typeface="Barlow Condensed" panose="00000506000000000000" pitchFamily="2" charset="0"/>
              </a:rPr>
              <a:t>euros</a:t>
            </a:r>
          </a:p>
          <a:p>
            <a:pPr marL="0" marR="0" lvl="0" indent="0" algn="ctr" defTabSz="787481" rtl="0" eaLnBrk="1" fontAlgn="auto" latinLnBrk="0" hangingPunct="1">
              <a:lnSpc>
                <a:spcPct val="100000"/>
              </a:lnSpc>
              <a:spcBef>
                <a:spcPts val="0"/>
              </a:spcBef>
              <a:spcAft>
                <a:spcPts val="0"/>
              </a:spcAft>
              <a:buClrTx/>
              <a:buSzTx/>
              <a:buFontTx/>
              <a:buNone/>
              <a:tabLst/>
              <a:defRPr/>
            </a:pPr>
            <a:r>
              <a:rPr kumimoji="0" lang="fr-FR" sz="900" b="0" i="1" u="none" strike="noStrike" kern="1200" cap="none" spc="0" normalizeH="0" baseline="0" noProof="0">
                <a:ln>
                  <a:noFill/>
                </a:ln>
                <a:effectLst/>
                <a:uLnTx/>
                <a:uFillTx/>
                <a:latin typeface="Barlow Condensed" panose="00000506000000000000" pitchFamily="2" charset="0"/>
              </a:rPr>
              <a:t>versée par </a:t>
            </a:r>
            <a:r>
              <a:rPr lang="fr-FR" sz="2800" b="1" i="1" noProof="0">
                <a:solidFill>
                  <a:srgbClr val="2F2483"/>
                </a:solidFill>
                <a:latin typeface="Barlow Condensed Thin" panose="00000306000000000000" pitchFamily="2" charset="0"/>
              </a:rPr>
              <a:t>29</a:t>
            </a:r>
            <a:r>
              <a:rPr kumimoji="0" lang="fr-FR" sz="1050" b="1" i="1" u="none" strike="noStrike" kern="1200" cap="none" spc="0" normalizeH="0" baseline="0" noProof="0">
                <a:ln>
                  <a:noFill/>
                </a:ln>
                <a:solidFill>
                  <a:srgbClr val="2F2483"/>
                </a:solidFill>
                <a:effectLst/>
                <a:uLnTx/>
                <a:uFillTx/>
                <a:latin typeface="Barlow Condensed" panose="00000506000000000000" pitchFamily="2" charset="0"/>
              </a:rPr>
              <a:t>%</a:t>
            </a:r>
            <a:r>
              <a:rPr kumimoji="0" lang="fr-FR" sz="900" b="0" i="1" u="none" strike="noStrike" kern="1200" cap="none" spc="0" normalizeH="0" baseline="0" noProof="0">
                <a:ln>
                  <a:noFill/>
                </a:ln>
                <a:effectLst/>
                <a:uLnTx/>
                <a:uFillTx/>
                <a:latin typeface="Barlow Condensed" panose="00000506000000000000" pitchFamily="2" charset="0"/>
              </a:rPr>
              <a:t> des entreprises</a:t>
            </a:r>
            <a:endParaRPr kumimoji="0" lang="en-US" sz="900" b="0" i="1" u="none" strike="noStrike" kern="1200" cap="none" spc="0" normalizeH="0" baseline="0" noProof="0">
              <a:ln>
                <a:noFill/>
              </a:ln>
              <a:effectLst/>
              <a:uLnTx/>
              <a:uFillTx/>
              <a:latin typeface="Barlow Condensed" panose="00000506000000000000" pitchFamily="2" charset="0"/>
            </a:endParaRPr>
          </a:p>
        </p:txBody>
      </p:sp>
      <p:sp>
        <p:nvSpPr>
          <p:cNvPr id="32" name="Arrow: Down 31">
            <a:extLst>
              <a:ext uri="{FF2B5EF4-FFF2-40B4-BE49-F238E27FC236}">
                <a16:creationId xmlns:a16="http://schemas.microsoft.com/office/drawing/2014/main" id="{7947005B-77DB-4C4E-AE86-540358DF4A5B}"/>
              </a:ext>
            </a:extLst>
          </p:cNvPr>
          <p:cNvSpPr/>
          <p:nvPr/>
        </p:nvSpPr>
        <p:spPr bwMode="gray">
          <a:xfrm rot="16200000">
            <a:off x="2019892" y="2237620"/>
            <a:ext cx="452562" cy="555149"/>
          </a:xfrm>
          <a:prstGeom prst="downArrow">
            <a:avLst/>
          </a:prstGeom>
          <a:solidFill>
            <a:srgbClr val="BFECF2"/>
          </a:solidFill>
          <a:ln w="19050" algn="ctr">
            <a:solidFill>
              <a:srgbClr val="BFECF2"/>
            </a:solid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en-GB" sz="1800" b="1" i="0" u="none" strike="noStrike" kern="1200" cap="none" spc="0" normalizeH="0" baseline="0" noProof="0">
              <a:ln>
                <a:noFill/>
              </a:ln>
              <a:solidFill>
                <a:prstClr val="white"/>
              </a:solidFill>
              <a:effectLst/>
              <a:uLnTx/>
              <a:uFillTx/>
              <a:latin typeface="Open Sans" panose="020B0606030504020204"/>
              <a:ea typeface="+mn-ea"/>
              <a:cs typeface="+mn-cs"/>
            </a:endParaRPr>
          </a:p>
        </p:txBody>
      </p:sp>
      <p:sp>
        <p:nvSpPr>
          <p:cNvPr id="33" name="Rectangle 32">
            <a:extLst>
              <a:ext uri="{FF2B5EF4-FFF2-40B4-BE49-F238E27FC236}">
                <a16:creationId xmlns:a16="http://schemas.microsoft.com/office/drawing/2014/main" id="{9E793590-AE77-455F-8231-C58CA9C6322F}"/>
              </a:ext>
            </a:extLst>
          </p:cNvPr>
          <p:cNvSpPr/>
          <p:nvPr/>
        </p:nvSpPr>
        <p:spPr>
          <a:xfrm>
            <a:off x="1524139" y="3374011"/>
            <a:ext cx="4016043" cy="784830"/>
          </a:xfrm>
          <a:prstGeom prst="rect">
            <a:avLst/>
          </a:prstGeom>
        </p:spPr>
        <p:txBody>
          <a:bodyPr wrap="square">
            <a:spAutoFit/>
          </a:bodyPr>
          <a:lstStyle/>
          <a:p>
            <a:pPr lvl="0" algn="ctr">
              <a:defRPr/>
            </a:pPr>
            <a:r>
              <a:rPr lang="fr-FR" sz="900">
                <a:latin typeface="Barlow Condensed" panose="00000506000000000000" pitchFamily="2" charset="0"/>
              </a:rPr>
              <a:t>Bénéficiaires :</a:t>
            </a:r>
            <a:endParaRPr kumimoji="0" lang="fr-FR" sz="900" b="0" i="0" strike="noStrike" kern="1200" cap="none" spc="0" normalizeH="0" baseline="0" noProof="0">
              <a:ln>
                <a:noFill/>
              </a:ln>
              <a:effectLst/>
              <a:uLnTx/>
              <a:uFillTx/>
              <a:latin typeface="Barlow Condensed" panose="00000506000000000000" pitchFamily="2" charset="0"/>
            </a:endParaRPr>
          </a:p>
          <a:p>
            <a:pPr marL="0" marR="0" lvl="0" indent="0" algn="ctr" defTabSz="787481" rtl="0" eaLnBrk="1" fontAlgn="auto" latinLnBrk="0" hangingPunct="1">
              <a:lnSpc>
                <a:spcPct val="100000"/>
              </a:lnSpc>
              <a:spcBef>
                <a:spcPts val="0"/>
              </a:spcBef>
              <a:spcAft>
                <a:spcPts val="0"/>
              </a:spcAft>
              <a:buClrTx/>
              <a:buSzTx/>
              <a:buFontTx/>
              <a:buNone/>
              <a:tabLst/>
              <a:defRPr/>
            </a:pPr>
            <a:r>
              <a:rPr lang="fr-FR">
                <a:solidFill>
                  <a:srgbClr val="2F2483"/>
                </a:solidFill>
                <a:latin typeface="Barlow Condensed Thin" panose="00000306000000000000" pitchFamily="2" charset="0"/>
              </a:rPr>
              <a:t>34</a:t>
            </a:r>
            <a:r>
              <a:rPr kumimoji="0" lang="fr-FR" sz="1050" i="0" u="none" strike="noStrike" kern="1200" cap="none" spc="0" normalizeH="0" baseline="0" noProof="0">
                <a:ln>
                  <a:noFill/>
                </a:ln>
                <a:solidFill>
                  <a:srgbClr val="2F2483"/>
                </a:solidFill>
                <a:effectLst/>
                <a:uLnTx/>
                <a:uFillTx/>
                <a:latin typeface="Barlow Condensed" panose="00000506000000000000" pitchFamily="2" charset="0"/>
              </a:rPr>
              <a:t>%</a:t>
            </a:r>
            <a:r>
              <a:rPr kumimoji="0" lang="fr-FR" sz="900" i="0" u="none" strike="noStrike" kern="1200" cap="none" spc="0" normalizeH="0" baseline="0" noProof="0">
                <a:ln>
                  <a:noFill/>
                </a:ln>
                <a:effectLst/>
                <a:uLnTx/>
                <a:uFillTx/>
                <a:latin typeface="Barlow Condensed" panose="00000506000000000000" pitchFamily="2" charset="0"/>
              </a:rPr>
              <a:t> des </a:t>
            </a:r>
            <a:r>
              <a:rPr lang="fr-FR" sz="900">
                <a:latin typeface="Barlow Condensed" panose="00000506000000000000" pitchFamily="2" charset="0"/>
              </a:rPr>
              <a:t>OETAM</a:t>
            </a:r>
          </a:p>
          <a:p>
            <a:pPr lvl="0" algn="ctr">
              <a:defRPr/>
            </a:pPr>
            <a:r>
              <a:rPr lang="fr-FR">
                <a:solidFill>
                  <a:srgbClr val="2F2483"/>
                </a:solidFill>
                <a:latin typeface="Barlow Condensed Thin" panose="00000306000000000000" pitchFamily="2" charset="0"/>
              </a:rPr>
              <a:t>14</a:t>
            </a:r>
            <a:r>
              <a:rPr lang="fr-FR" sz="1050">
                <a:latin typeface="Barlow Condensed" panose="00000506000000000000" pitchFamily="2" charset="0"/>
              </a:rPr>
              <a:t>% </a:t>
            </a:r>
            <a:r>
              <a:rPr lang="fr-FR" sz="900">
                <a:latin typeface="Barlow Condensed" panose="00000506000000000000" pitchFamily="2" charset="0"/>
              </a:rPr>
              <a:t>des cadres</a:t>
            </a:r>
            <a:endParaRPr lang="en-US" sz="900">
              <a:latin typeface="Barlow Condensed" panose="00000506000000000000" pitchFamily="2" charset="0"/>
            </a:endParaRPr>
          </a:p>
        </p:txBody>
      </p:sp>
    </p:spTree>
    <p:extLst>
      <p:ext uri="{BB962C8B-B14F-4D97-AF65-F5344CB8AC3E}">
        <p14:creationId xmlns:p14="http://schemas.microsoft.com/office/powerpoint/2010/main" val="426003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AC3C33E8-B650-E048-9984-915BFBFA8B59}"/>
              </a:ext>
            </a:extLst>
          </p:cNvPr>
          <p:cNvPicPr>
            <a:picLocks noChangeAspect="1"/>
          </p:cNvPicPr>
          <p:nvPr/>
        </p:nvPicPr>
        <p:blipFill>
          <a:blip r:embed="rId2"/>
          <a:stretch>
            <a:fillRect/>
          </a:stretch>
        </p:blipFill>
        <p:spPr>
          <a:xfrm>
            <a:off x="0" y="6350"/>
            <a:ext cx="9144000" cy="5130800"/>
          </a:xfrm>
          <a:prstGeom prst="rect">
            <a:avLst/>
          </a:prstGeom>
        </p:spPr>
      </p:pic>
      <p:sp>
        <p:nvSpPr>
          <p:cNvPr id="13" name="Titre 1">
            <a:extLst>
              <a:ext uri="{FF2B5EF4-FFF2-40B4-BE49-F238E27FC236}">
                <a16:creationId xmlns:a16="http://schemas.microsoft.com/office/drawing/2014/main" id="{6945555B-0391-8A41-B353-CCF806DAD0FC}"/>
              </a:ext>
            </a:extLst>
          </p:cNvPr>
          <p:cNvSpPr txBox="1">
            <a:spLocks/>
          </p:cNvSpPr>
          <p:nvPr/>
        </p:nvSpPr>
        <p:spPr>
          <a:xfrm>
            <a:off x="524786" y="1069711"/>
            <a:ext cx="5623530" cy="1790100"/>
          </a:xfrm>
          <a:prstGeom prst="rect">
            <a:avLst/>
          </a:prstGeom>
        </p:spPr>
        <p:txBody>
          <a:bodyPr vert="horz" lIns="0" tIns="0" rIns="0" bIns="0" rtlCol="0" anchor="t" anchorCtr="0">
            <a:no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pPr>
              <a:lnSpc>
                <a:spcPts val="3984"/>
              </a:lnSpc>
            </a:pPr>
            <a:r>
              <a:rPr lang="fr-FR" sz="4070">
                <a:solidFill>
                  <a:schemeClr val="bg1"/>
                </a:solidFill>
              </a:rPr>
              <a:t>1 . Pilotage de la trésorerie et du Besoin en Fonds de Roulement</a:t>
            </a:r>
          </a:p>
        </p:txBody>
      </p:sp>
      <p:sp>
        <p:nvSpPr>
          <p:cNvPr id="14" name="Titre 1">
            <a:extLst>
              <a:ext uri="{FF2B5EF4-FFF2-40B4-BE49-F238E27FC236}">
                <a16:creationId xmlns:a16="http://schemas.microsoft.com/office/drawing/2014/main" id="{8F25B190-0C22-6C4E-8903-3F71687AB686}"/>
              </a:ext>
            </a:extLst>
          </p:cNvPr>
          <p:cNvSpPr txBox="1">
            <a:spLocks/>
          </p:cNvSpPr>
          <p:nvPr/>
        </p:nvSpPr>
        <p:spPr>
          <a:xfrm>
            <a:off x="524786" y="4341128"/>
            <a:ext cx="4126727" cy="389899"/>
          </a:xfrm>
          <a:prstGeom prst="rect">
            <a:avLst/>
          </a:prstGeom>
        </p:spPr>
        <p:txBody>
          <a:bodyPr vert="horz" lIns="0" tIns="0" rIns="0" bIns="0" rtlCol="0" anchor="t" anchorCtr="0">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fr-FR" sz="1200">
                <a:solidFill>
                  <a:schemeClr val="bg1"/>
                </a:solidFill>
                <a:latin typeface="Barlow Condensed" pitchFamily="2" charset="77"/>
              </a:rPr>
              <a:t>17 NOVEMBRE 2022</a:t>
            </a:r>
          </a:p>
        </p:txBody>
      </p:sp>
      <p:pic>
        <p:nvPicPr>
          <p:cNvPr id="5" name="Image 4">
            <a:extLst>
              <a:ext uri="{FF2B5EF4-FFF2-40B4-BE49-F238E27FC236}">
                <a16:creationId xmlns:a16="http://schemas.microsoft.com/office/drawing/2014/main" id="{F377CEA6-234B-49EB-84C7-1D03D37915CF}"/>
              </a:ext>
            </a:extLst>
          </p:cNvPr>
          <p:cNvPicPr>
            <a:picLocks noChangeAspect="1"/>
          </p:cNvPicPr>
          <p:nvPr/>
        </p:nvPicPr>
        <p:blipFill>
          <a:blip r:embed="rId3"/>
          <a:stretch>
            <a:fillRect/>
          </a:stretch>
        </p:blipFill>
        <p:spPr>
          <a:xfrm>
            <a:off x="7422206" y="1210738"/>
            <a:ext cx="1316338" cy="245654"/>
          </a:xfrm>
          <a:prstGeom prst="rect">
            <a:avLst/>
          </a:prstGeom>
        </p:spPr>
      </p:pic>
    </p:spTree>
    <p:extLst>
      <p:ext uri="{BB962C8B-B14F-4D97-AF65-F5344CB8AC3E}">
        <p14:creationId xmlns:p14="http://schemas.microsoft.com/office/powerpoint/2010/main" val="285911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282129"/>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Révision des budgets NAO</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787110"/>
            <a:ext cx="8221871"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Des budgets pouvant encore majoritairement évoluer selon le contexte socio-économique</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30</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704466" y="1126010"/>
            <a:ext cx="2375781" cy="293670"/>
          </a:xfrm>
          <a:prstGeom prst="rect">
            <a:avLst/>
          </a:prstGeom>
          <a:noFill/>
        </p:spPr>
        <p:txBody>
          <a:bodyPr wrap="square" lIns="0" tIns="0" rIns="0" bIns="0" rtlCol="0">
            <a:spAutoFit/>
          </a:bodyPr>
          <a:lstStyle/>
          <a:p>
            <a:pPr marL="171450" indent="-171450" algn="ctr">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Prévoyez-vous de revoir vos prévisions NAO 2023 d'ici la fin d'année 2022 ?</a:t>
            </a: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9" name="ZoneTexte 6">
            <a:extLst>
              <a:ext uri="{FF2B5EF4-FFF2-40B4-BE49-F238E27FC236}">
                <a16:creationId xmlns:a16="http://schemas.microsoft.com/office/drawing/2014/main" id="{4E51BC0C-B84D-4EBB-8EF9-EB3821E5C60C}"/>
              </a:ext>
            </a:extLst>
          </p:cNvPr>
          <p:cNvSpPr txBox="1"/>
          <p:nvPr/>
        </p:nvSpPr>
        <p:spPr>
          <a:xfrm>
            <a:off x="5815413" y="1126010"/>
            <a:ext cx="2375781" cy="293670"/>
          </a:xfrm>
          <a:prstGeom prst="rect">
            <a:avLst/>
          </a:prstGeom>
          <a:noFill/>
        </p:spPr>
        <p:txBody>
          <a:bodyPr wrap="square" lIns="0" tIns="0" rIns="0" bIns="0" rtlCol="0">
            <a:spAutoFit/>
          </a:bodyPr>
          <a:lstStyle/>
          <a:p>
            <a:pPr marL="171450" indent="-171450" algn="ctr">
              <a:lnSpc>
                <a:spcPts val="1200"/>
              </a:lnSpc>
              <a:spcAft>
                <a:spcPts val="600"/>
              </a:spcAft>
              <a:buClr>
                <a:srgbClr val="F8002C"/>
              </a:buClr>
              <a:buFont typeface="Police système Courant"/>
              <a:buChar char="►"/>
            </a:pPr>
            <a:r>
              <a:rPr lang="fr-FR" sz="950" b="1" i="0">
                <a:solidFill>
                  <a:srgbClr val="2F2483"/>
                </a:solidFill>
                <a:latin typeface="Barlow Condensed" pitchFamily="2" charset="77"/>
              </a:rPr>
              <a:t>Quels seront les critères de révision et avec quels impacts ?</a:t>
            </a:r>
          </a:p>
        </p:txBody>
      </p:sp>
      <p:graphicFrame>
        <p:nvGraphicFramePr>
          <p:cNvPr id="10" name="Chart 9">
            <a:extLst>
              <a:ext uri="{FF2B5EF4-FFF2-40B4-BE49-F238E27FC236}">
                <a16:creationId xmlns:a16="http://schemas.microsoft.com/office/drawing/2014/main" id="{5D9253BA-71F3-4CF2-86FA-57448A139200}"/>
              </a:ext>
            </a:extLst>
          </p:cNvPr>
          <p:cNvGraphicFramePr>
            <a:graphicFrameLocks/>
          </p:cNvGraphicFramePr>
          <p:nvPr>
            <p:extLst>
              <p:ext uri="{D42A27DB-BD31-4B8C-83A1-F6EECF244321}">
                <p14:modId xmlns:p14="http://schemas.microsoft.com/office/powerpoint/2010/main" val="4141532955"/>
              </p:ext>
            </p:extLst>
          </p:nvPr>
        </p:nvGraphicFramePr>
        <p:xfrm>
          <a:off x="352232" y="1632924"/>
          <a:ext cx="3080248" cy="24777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6ADB1CAE-A60F-4DC5-9DC2-1A663A1C7B63}"/>
              </a:ext>
            </a:extLst>
          </p:cNvPr>
          <p:cNvGraphicFramePr>
            <a:graphicFrameLocks/>
          </p:cNvGraphicFramePr>
          <p:nvPr>
            <p:extLst>
              <p:ext uri="{D42A27DB-BD31-4B8C-83A1-F6EECF244321}">
                <p14:modId xmlns:p14="http://schemas.microsoft.com/office/powerpoint/2010/main" val="1866527545"/>
              </p:ext>
            </p:extLst>
          </p:nvPr>
        </p:nvGraphicFramePr>
        <p:xfrm>
          <a:off x="3721461" y="1382874"/>
          <a:ext cx="4939060" cy="3332856"/>
        </p:xfrm>
        <a:graphic>
          <a:graphicData uri="http://schemas.openxmlformats.org/drawingml/2006/chart">
            <c:chart xmlns:c="http://schemas.openxmlformats.org/drawingml/2006/chart" xmlns:r="http://schemas.openxmlformats.org/officeDocument/2006/relationships" r:id="rId4"/>
          </a:graphicData>
        </a:graphic>
      </p:graphicFrame>
      <p:pic>
        <p:nvPicPr>
          <p:cNvPr id="12" name="Graphic 11" descr="Chevron arrows with solid fill">
            <a:extLst>
              <a:ext uri="{FF2B5EF4-FFF2-40B4-BE49-F238E27FC236}">
                <a16:creationId xmlns:a16="http://schemas.microsoft.com/office/drawing/2014/main" id="{3A526EC7-9A9A-435D-8C7A-1F9E941D42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64261" y="2414600"/>
            <a:ext cx="914400" cy="914400"/>
          </a:xfrm>
          <a:prstGeom prst="rect">
            <a:avLst/>
          </a:prstGeom>
        </p:spPr>
      </p:pic>
      <p:sp>
        <p:nvSpPr>
          <p:cNvPr id="13" name="ZoneTexte 16">
            <a:extLst>
              <a:ext uri="{FF2B5EF4-FFF2-40B4-BE49-F238E27FC236}">
                <a16:creationId xmlns:a16="http://schemas.microsoft.com/office/drawing/2014/main" id="{D6BED46B-DB27-4CF0-AD18-6F89A492D083}"/>
              </a:ext>
            </a:extLst>
          </p:cNvPr>
          <p:cNvSpPr txBox="1"/>
          <p:nvPr/>
        </p:nvSpPr>
        <p:spPr>
          <a:xfrm>
            <a:off x="398242" y="4465348"/>
            <a:ext cx="6225589" cy="153888"/>
          </a:xfrm>
          <a:prstGeom prst="rect">
            <a:avLst/>
          </a:prstGeom>
          <a:noFill/>
        </p:spPr>
        <p:txBody>
          <a:bodyPr wrap="square" lIns="0" tIns="0" rIns="0" bIns="0" rtlCol="0">
            <a:spAutoFit/>
          </a:bodyPr>
          <a:lstStyle/>
          <a:p>
            <a:pPr>
              <a:spcBef>
                <a:spcPts val="600"/>
              </a:spcBef>
              <a:buSzPct val="100000"/>
            </a:pPr>
            <a:r>
              <a:rPr lang="fr-FR" sz="1000">
                <a:solidFill>
                  <a:srgbClr val="595959"/>
                </a:solidFill>
                <a:latin typeface="Barlow Condensed" panose="00000506000000000000" pitchFamily="2" charset="0"/>
              </a:rPr>
              <a:t>Résultats de l’enquête flash d’octobre 2022. </a:t>
            </a:r>
          </a:p>
        </p:txBody>
      </p:sp>
      <p:sp>
        <p:nvSpPr>
          <p:cNvPr id="14" name="TextBox 13">
            <a:extLst>
              <a:ext uri="{FF2B5EF4-FFF2-40B4-BE49-F238E27FC236}">
                <a16:creationId xmlns:a16="http://schemas.microsoft.com/office/drawing/2014/main" id="{E9C637E6-C947-40F1-8BA7-6CF961EC4418}"/>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#3</a:t>
            </a:r>
          </a:p>
        </p:txBody>
      </p:sp>
    </p:spTree>
    <p:extLst>
      <p:ext uri="{BB962C8B-B14F-4D97-AF65-F5344CB8AC3E}">
        <p14:creationId xmlns:p14="http://schemas.microsoft.com/office/powerpoint/2010/main" val="2251279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31</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a:xfrm>
            <a:off x="398242" y="360619"/>
            <a:ext cx="4051020" cy="564257"/>
          </a:xfrm>
        </p:spPr>
        <p:txBody>
          <a:bodyPr/>
          <a:lstStyle/>
          <a:p>
            <a:r>
              <a:rPr lang="fr-FR"/>
              <a:t>Marché général : prévisions budgétaires d’augmentation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953051"/>
            <a:ext cx="4051020" cy="343684"/>
          </a:xfrm>
        </p:spPr>
        <p:txBody>
          <a:bodyPr/>
          <a:lstStyle/>
          <a:p>
            <a:r>
              <a:rPr lang="fr-FR"/>
              <a:t>Des prévisions d’augmentations en hausse adaptées aux enjeux actuels</a:t>
            </a:r>
          </a:p>
          <a:p>
            <a:endParaRPr lang="fr-F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2"/>
          <a:stretch>
            <a:fillRect/>
          </a:stretch>
        </p:blipFill>
        <p:spPr>
          <a:xfrm>
            <a:off x="940333" y="4700730"/>
            <a:ext cx="1167612" cy="217899"/>
          </a:xfrm>
          <a:prstGeom prst="rect">
            <a:avLst/>
          </a:prstGeom>
        </p:spPr>
      </p:pic>
      <p:sp>
        <p:nvSpPr>
          <p:cNvPr id="7" name="Text Placeholder 2">
            <a:extLst>
              <a:ext uri="{FF2B5EF4-FFF2-40B4-BE49-F238E27FC236}">
                <a16:creationId xmlns:a16="http://schemas.microsoft.com/office/drawing/2014/main" id="{AA29153E-A435-4D27-A7AE-63DDD188E986}"/>
              </a:ext>
            </a:extLst>
          </p:cNvPr>
          <p:cNvSpPr txBox="1">
            <a:spLocks/>
          </p:cNvSpPr>
          <p:nvPr/>
        </p:nvSpPr>
        <p:spPr>
          <a:xfrm>
            <a:off x="398243" y="1296734"/>
            <a:ext cx="4173758" cy="523220"/>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fr-FR">
                <a:latin typeface="Barlow Condensed" panose="00000506000000000000" pitchFamily="2" charset="0"/>
              </a:rPr>
              <a:t>Sur fond d’inflation persistante, de tensions sur les matières premières, alimentaires et énergétiques, les budgets prévisionnels atteignent un niveau historique. </a:t>
            </a:r>
          </a:p>
        </p:txBody>
      </p:sp>
      <p:pic>
        <p:nvPicPr>
          <p:cNvPr id="11" name="Picture 10">
            <a:extLst>
              <a:ext uri="{FF2B5EF4-FFF2-40B4-BE49-F238E27FC236}">
                <a16:creationId xmlns:a16="http://schemas.microsoft.com/office/drawing/2014/main" id="{F6DD9A3A-C8B5-4AB2-ACBF-BCE0C357E3B1}"/>
              </a:ext>
            </a:extLst>
          </p:cNvPr>
          <p:cNvPicPr>
            <a:picLocks noChangeAspect="1"/>
          </p:cNvPicPr>
          <p:nvPr/>
        </p:nvPicPr>
        <p:blipFill>
          <a:blip r:embed="rId3"/>
          <a:stretch>
            <a:fillRect/>
          </a:stretch>
        </p:blipFill>
        <p:spPr>
          <a:xfrm>
            <a:off x="4976878" y="1675868"/>
            <a:ext cx="3652501" cy="3113300"/>
          </a:xfrm>
          <a:prstGeom prst="rect">
            <a:avLst/>
          </a:prstGeom>
        </p:spPr>
      </p:pic>
      <p:sp>
        <p:nvSpPr>
          <p:cNvPr id="12" name="Espace réservé du contenu 4">
            <a:extLst>
              <a:ext uri="{FF2B5EF4-FFF2-40B4-BE49-F238E27FC236}">
                <a16:creationId xmlns:a16="http://schemas.microsoft.com/office/drawing/2014/main" id="{34026D1B-A68E-46C4-A646-D5D01FE8C4DE}"/>
              </a:ext>
            </a:extLst>
          </p:cNvPr>
          <p:cNvSpPr txBox="1">
            <a:spLocks/>
          </p:cNvSpPr>
          <p:nvPr/>
        </p:nvSpPr>
        <p:spPr>
          <a:xfrm>
            <a:off x="5170725" y="1332184"/>
            <a:ext cx="4051020" cy="343684"/>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Les impacts persistants de l’inflation sur les tendances salariales</a:t>
            </a:r>
          </a:p>
          <a:p>
            <a:endParaRPr lang="fr-FR"/>
          </a:p>
        </p:txBody>
      </p:sp>
      <p:graphicFrame>
        <p:nvGraphicFramePr>
          <p:cNvPr id="13" name="Table 13">
            <a:extLst>
              <a:ext uri="{FF2B5EF4-FFF2-40B4-BE49-F238E27FC236}">
                <a16:creationId xmlns:a16="http://schemas.microsoft.com/office/drawing/2014/main" id="{48C019F5-808D-4952-9F62-C3D4AAF46BE3}"/>
              </a:ext>
            </a:extLst>
          </p:cNvPr>
          <p:cNvGraphicFramePr>
            <a:graphicFrameLocks noGrp="1"/>
          </p:cNvGraphicFramePr>
          <p:nvPr>
            <p:extLst>
              <p:ext uri="{D42A27DB-BD31-4B8C-83A1-F6EECF244321}">
                <p14:modId xmlns:p14="http://schemas.microsoft.com/office/powerpoint/2010/main" val="436551053"/>
              </p:ext>
            </p:extLst>
          </p:nvPr>
        </p:nvGraphicFramePr>
        <p:xfrm>
          <a:off x="324473" y="2910439"/>
          <a:ext cx="4173759" cy="1207008"/>
        </p:xfrm>
        <a:graphic>
          <a:graphicData uri="http://schemas.openxmlformats.org/drawingml/2006/table">
            <a:tbl>
              <a:tblPr firstRow="1" bandRow="1">
                <a:tableStyleId>{5C22544A-7EE6-4342-B048-85BDC9FD1C3A}</a:tableStyleId>
              </a:tblPr>
              <a:tblGrid>
                <a:gridCol w="1391253">
                  <a:extLst>
                    <a:ext uri="{9D8B030D-6E8A-4147-A177-3AD203B41FA5}">
                      <a16:colId xmlns:a16="http://schemas.microsoft.com/office/drawing/2014/main" val="153543309"/>
                    </a:ext>
                  </a:extLst>
                </a:gridCol>
                <a:gridCol w="1424658">
                  <a:extLst>
                    <a:ext uri="{9D8B030D-6E8A-4147-A177-3AD203B41FA5}">
                      <a16:colId xmlns:a16="http://schemas.microsoft.com/office/drawing/2014/main" val="3739807293"/>
                    </a:ext>
                  </a:extLst>
                </a:gridCol>
                <a:gridCol w="1357848">
                  <a:extLst>
                    <a:ext uri="{9D8B030D-6E8A-4147-A177-3AD203B41FA5}">
                      <a16:colId xmlns:a16="http://schemas.microsoft.com/office/drawing/2014/main" val="1058543206"/>
                    </a:ext>
                  </a:extLst>
                </a:gridCol>
              </a:tblGrid>
              <a:tr h="521208">
                <a:tc>
                  <a:txBody>
                    <a:bodyPr/>
                    <a:lstStyle/>
                    <a:p>
                      <a:endParaRPr lang="fr-FR">
                        <a:solidFill>
                          <a:schemeClr val="tx1"/>
                        </a:solidFill>
                      </a:endParaRPr>
                    </a:p>
                    <a:p>
                      <a:endParaRPr lang="fr-FR">
                        <a:solidFill>
                          <a:schemeClr val="tx1"/>
                        </a:solidFill>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solidFill>
                            <a:schemeClr val="tx1"/>
                          </a:solidFill>
                          <a:latin typeface="Barlow Condensed" panose="00000506000000000000" pitchFamily="2" charset="0"/>
                        </a:rPr>
                        <a:t>Prévision versement d’augmentations individuelles</a:t>
                      </a:r>
                    </a:p>
                    <a:p>
                      <a:pPr algn="ctr"/>
                      <a:r>
                        <a:rPr lang="fr-FR" sz="900">
                          <a:solidFill>
                            <a:schemeClr val="tx1"/>
                          </a:solidFill>
                          <a:latin typeface="Barlow Condensed" panose="00000506000000000000" pitchFamily="2" charset="0"/>
                        </a:rPr>
                        <a:t>(% de répondants)</a:t>
                      </a:r>
                    </a:p>
                  </a:txBody>
                  <a:tcPr>
                    <a:lnL w="12700" cap="flat" cmpd="sng" algn="ctr">
                      <a:noFill/>
                      <a:prstDash val="solid"/>
                      <a:round/>
                      <a:headEnd type="none" w="med" len="med"/>
                      <a:tailEnd type="none" w="med" len="med"/>
                    </a:lnL>
                    <a:lnR w="12700" cap="flat" cmpd="sng" algn="ctr">
                      <a:solidFill>
                        <a:srgbClr val="BFECF2"/>
                      </a:solidFill>
                      <a:prstDash val="solid"/>
                      <a:round/>
                      <a:headEnd type="none" w="med" len="med"/>
                      <a:tailEnd type="none" w="med" len="med"/>
                    </a:lnR>
                    <a:lnT w="12700" cap="flat" cmpd="sng" algn="ctr">
                      <a:solidFill>
                        <a:srgbClr val="2F2483"/>
                      </a:solidFill>
                      <a:prstDash val="solid"/>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solidFill>
                            <a:schemeClr val="tx1"/>
                          </a:solidFill>
                          <a:latin typeface="Barlow Condensed" panose="00000506000000000000" pitchFamily="2" charset="0"/>
                        </a:rPr>
                        <a:t>Prévision versement d’une augmentation générale</a:t>
                      </a:r>
                    </a:p>
                    <a:p>
                      <a:pPr algn="ctr"/>
                      <a:r>
                        <a:rPr lang="fr-FR" sz="900">
                          <a:solidFill>
                            <a:schemeClr val="tx1"/>
                          </a:solidFill>
                          <a:latin typeface="Barlow Condensed" panose="00000506000000000000" pitchFamily="2" charset="0"/>
                        </a:rPr>
                        <a:t>(% de répondants)</a:t>
                      </a:r>
                    </a:p>
                  </a:txBody>
                  <a:tcPr anchor="ctr">
                    <a:lnL w="12700" cap="flat" cmpd="sng" algn="ctr">
                      <a:solidFill>
                        <a:srgbClr val="BFECF2"/>
                      </a:solidFill>
                      <a:prstDash val="solid"/>
                      <a:round/>
                      <a:headEnd type="none" w="med" len="med"/>
                      <a:tailEnd type="none" w="med" len="med"/>
                    </a:lnL>
                    <a:lnR w="12700" cmpd="sng">
                      <a:noFill/>
                    </a:lnR>
                    <a:lnT w="12700" cap="flat" cmpd="sng" algn="ctr">
                      <a:solidFill>
                        <a:srgbClr val="2F2483"/>
                      </a:solidFill>
                      <a:prstDash val="solid"/>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8696101"/>
                  </a:ext>
                </a:extLst>
              </a:tr>
              <a:tr h="200916">
                <a:tc>
                  <a:txBody>
                    <a:bodyPr/>
                    <a:lstStyle/>
                    <a:p>
                      <a:pPr algn="ctr"/>
                      <a:r>
                        <a:rPr lang="fr-FR" sz="900">
                          <a:latin typeface="Barlow Condensed" panose="00000506000000000000" pitchFamily="2" charset="0"/>
                        </a:rPr>
                        <a:t>OE</a:t>
                      </a:r>
                    </a:p>
                  </a:txBody>
                  <a:tcPr>
                    <a:lnL w="12700" cap="flat" cmpd="sng" algn="ctr">
                      <a:noFill/>
                      <a:prstDash val="solid"/>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2F2483"/>
                      </a:solidFill>
                      <a:prstDash val="solid"/>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88%</a:t>
                      </a:r>
                    </a:p>
                  </a:txBody>
                  <a:tcPr>
                    <a:lnL w="12700" cap="flat" cmpd="sng" algn="ctr">
                      <a:solidFill>
                        <a:srgbClr val="BFECF2"/>
                      </a:solidFill>
                      <a:prstDash val="sysDash"/>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2F2483"/>
                      </a:solidFill>
                      <a:prstDash val="solid"/>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86%</a:t>
                      </a:r>
                    </a:p>
                  </a:txBody>
                  <a:tcPr>
                    <a:lnL w="12700" cap="flat" cmpd="sng" algn="ctr">
                      <a:solidFill>
                        <a:srgbClr val="BFECF2"/>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rgbClr val="2F2483"/>
                      </a:solidFill>
                      <a:prstDash val="solid"/>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1294781"/>
                  </a:ext>
                </a:extLst>
              </a:tr>
              <a:tr h="212418">
                <a:tc>
                  <a:txBody>
                    <a:bodyPr/>
                    <a:lstStyle/>
                    <a:p>
                      <a:pPr algn="ctr"/>
                      <a:r>
                        <a:rPr lang="fr-FR" sz="900">
                          <a:latin typeface="Barlow Condensed" panose="00000506000000000000" pitchFamily="2" charset="0"/>
                        </a:rPr>
                        <a:t>TAM</a:t>
                      </a:r>
                    </a:p>
                  </a:txBody>
                  <a:tcPr>
                    <a:lnL w="12700" cap="flat" cmpd="sng" algn="ctr">
                      <a:noFill/>
                      <a:prstDash val="solid"/>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95%</a:t>
                      </a:r>
                    </a:p>
                  </a:txBody>
                  <a:tcPr>
                    <a:lnL w="12700" cap="flat" cmpd="sng" algn="ctr">
                      <a:solidFill>
                        <a:srgbClr val="BFECF2"/>
                      </a:solidFill>
                      <a:prstDash val="sysDash"/>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91%</a:t>
                      </a:r>
                    </a:p>
                  </a:txBody>
                  <a:tcPr>
                    <a:lnL w="12700" cap="flat" cmpd="sng" algn="ctr">
                      <a:solidFill>
                        <a:srgbClr val="BFECF2"/>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595959"/>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073054"/>
                  </a:ext>
                </a:extLst>
              </a:tr>
              <a:tr h="194130">
                <a:tc>
                  <a:txBody>
                    <a:bodyPr/>
                    <a:lstStyle/>
                    <a:p>
                      <a:pPr algn="ctr"/>
                      <a:r>
                        <a:rPr lang="fr-FR" sz="900">
                          <a:latin typeface="Barlow Condensed" panose="00000506000000000000" pitchFamily="2" charset="0"/>
                        </a:rPr>
                        <a:t>CADRES</a:t>
                      </a:r>
                    </a:p>
                  </a:txBody>
                  <a:tcPr>
                    <a:lnL w="12700" cap="flat" cmpd="sng" algn="ctr">
                      <a:noFill/>
                      <a:prstDash val="solid"/>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94%</a:t>
                      </a:r>
                    </a:p>
                  </a:txBody>
                  <a:tcPr>
                    <a:lnL w="12700" cap="flat" cmpd="sng" algn="ctr">
                      <a:solidFill>
                        <a:srgbClr val="BFECF2"/>
                      </a:solidFill>
                      <a:prstDash val="sysDash"/>
                      <a:round/>
                      <a:headEnd type="none" w="med" len="med"/>
                      <a:tailEnd type="none" w="med" len="med"/>
                    </a:lnL>
                    <a:lnR w="12700" cap="flat" cmpd="sng" algn="ctr">
                      <a:solidFill>
                        <a:srgbClr val="BFECF2"/>
                      </a:solidFill>
                      <a:prstDash val="sysDash"/>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900">
                          <a:latin typeface="Barlow Condensed Thin" panose="00000306000000000000" pitchFamily="2" charset="0"/>
                        </a:rPr>
                        <a:t>89%</a:t>
                      </a:r>
                    </a:p>
                  </a:txBody>
                  <a:tcPr>
                    <a:lnL w="12700" cap="flat" cmpd="sng" algn="ctr">
                      <a:solidFill>
                        <a:srgbClr val="BFECF2"/>
                      </a:solidFill>
                      <a:prstDash val="sysDash"/>
                      <a:round/>
                      <a:headEnd type="none" w="med" len="med"/>
                      <a:tailEnd type="none" w="med" len="med"/>
                    </a:lnL>
                    <a:lnR w="12700" cap="flat" cmpd="sng" algn="ctr">
                      <a:noFill/>
                      <a:prstDash val="solid"/>
                      <a:round/>
                      <a:headEnd type="none" w="med" len="med"/>
                      <a:tailEnd type="none" w="med" len="med"/>
                    </a:lnR>
                    <a:lnT w="12700" cap="flat" cmpd="sng" algn="ctr">
                      <a:solidFill>
                        <a:srgbClr val="595959"/>
                      </a:solidFill>
                      <a:prstDash val="sysDash"/>
                      <a:round/>
                      <a:headEnd type="none" w="med" len="med"/>
                      <a:tailEnd type="none" w="med" len="med"/>
                    </a:lnT>
                    <a:lnB w="12700" cap="flat" cmpd="sng" algn="ctr">
                      <a:solidFill>
                        <a:srgbClr val="2F248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1165709"/>
                  </a:ext>
                </a:extLst>
              </a:tr>
            </a:tbl>
          </a:graphicData>
        </a:graphic>
      </p:graphicFrame>
      <p:sp>
        <p:nvSpPr>
          <p:cNvPr id="16" name="Text Placeholder 2">
            <a:extLst>
              <a:ext uri="{FF2B5EF4-FFF2-40B4-BE49-F238E27FC236}">
                <a16:creationId xmlns:a16="http://schemas.microsoft.com/office/drawing/2014/main" id="{03AE2E77-492F-49FC-BB1D-17ADD44B3057}"/>
              </a:ext>
            </a:extLst>
          </p:cNvPr>
          <p:cNvSpPr txBox="1">
            <a:spLocks/>
          </p:cNvSpPr>
          <p:nvPr/>
        </p:nvSpPr>
        <p:spPr>
          <a:xfrm>
            <a:off x="398243" y="1894157"/>
            <a:ext cx="4173758"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fr-FR" sz="1050" b="1">
                <a:latin typeface="Barlow Condensed" panose="00000506000000000000" pitchFamily="2" charset="0"/>
              </a:rPr>
              <a:t>Augmentations prévisionnelles pour 2023 : </a:t>
            </a:r>
          </a:p>
        </p:txBody>
      </p:sp>
      <p:grpSp>
        <p:nvGrpSpPr>
          <p:cNvPr id="23" name="Group 22">
            <a:extLst>
              <a:ext uri="{FF2B5EF4-FFF2-40B4-BE49-F238E27FC236}">
                <a16:creationId xmlns:a16="http://schemas.microsoft.com/office/drawing/2014/main" id="{64C55F39-D877-4F60-AC59-6F0FE76B7D59}"/>
              </a:ext>
            </a:extLst>
          </p:cNvPr>
          <p:cNvGrpSpPr/>
          <p:nvPr/>
        </p:nvGrpSpPr>
        <p:grpSpPr>
          <a:xfrm>
            <a:off x="1120850" y="1936775"/>
            <a:ext cx="2605800" cy="1029067"/>
            <a:chOff x="1169824" y="1925045"/>
            <a:chExt cx="2605800" cy="1029067"/>
          </a:xfrm>
        </p:grpSpPr>
        <p:sp>
          <p:nvSpPr>
            <p:cNvPr id="17" name="Rectangle 16">
              <a:extLst>
                <a:ext uri="{FF2B5EF4-FFF2-40B4-BE49-F238E27FC236}">
                  <a16:creationId xmlns:a16="http://schemas.microsoft.com/office/drawing/2014/main" id="{343576D4-6138-4680-977B-68EE82D1B8B0}"/>
                </a:ext>
              </a:extLst>
            </p:cNvPr>
            <p:cNvSpPr/>
            <p:nvPr/>
          </p:nvSpPr>
          <p:spPr bwMode="gray">
            <a:xfrm>
              <a:off x="1169824" y="1925045"/>
              <a:ext cx="2581006" cy="755364"/>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lang="fr-FR" sz="1100" b="1">
                  <a:latin typeface="Barlow Condensed Medium" panose="00000606000000000000" pitchFamily="2" charset="0"/>
                </a:rPr>
                <a:t>OETAM       </a:t>
              </a:r>
              <a:r>
                <a:rPr lang="fr-FR" sz="1100" b="1">
                  <a:solidFill>
                    <a:srgbClr val="2F2483"/>
                  </a:solidFill>
                  <a:latin typeface="Barlow Condensed Thin" panose="00000306000000000000" pitchFamily="2" charset="0"/>
                </a:rPr>
                <a:t> 3,5</a:t>
              </a:r>
              <a:r>
                <a:rPr kumimoji="0" lang="fr-FR" sz="1100" b="1" i="0" u="none" strike="noStrike" kern="1200" cap="none" spc="0" normalizeH="0" baseline="0" noProof="0">
                  <a:ln>
                    <a:noFill/>
                  </a:ln>
                  <a:solidFill>
                    <a:srgbClr val="2F2483"/>
                  </a:solidFill>
                  <a:effectLst/>
                  <a:uLnTx/>
                  <a:uFillTx/>
                  <a:latin typeface="Barlow Condensed Thin" panose="00000306000000000000" pitchFamily="2" charset="0"/>
                </a:rPr>
                <a:t>%*              </a:t>
              </a:r>
              <a:r>
                <a:rPr kumimoji="0" lang="fr-FR" sz="1100" b="1" i="0" u="none" strike="noStrike" kern="1200" cap="none" spc="0" normalizeH="0" noProof="0">
                  <a:ln>
                    <a:noFill/>
                  </a:ln>
                  <a:solidFill>
                    <a:srgbClr val="2F2483"/>
                  </a:solidFill>
                  <a:effectLst/>
                  <a:uLnTx/>
                  <a:uFillTx/>
                  <a:latin typeface="Barlow Condensed Thin" panose="00000306000000000000" pitchFamily="2" charset="0"/>
                </a:rPr>
                <a:t>   </a:t>
              </a:r>
              <a:r>
                <a:rPr lang="fr-FR" sz="1100" b="1">
                  <a:solidFill>
                    <a:srgbClr val="595959"/>
                  </a:solidFill>
                  <a:latin typeface="Barlow Condensed Thin" panose="00000306000000000000" pitchFamily="2" charset="0"/>
                </a:rPr>
                <a:t>4%**    </a:t>
              </a:r>
              <a:r>
                <a:rPr kumimoji="0" lang="fr-FR" sz="900" b="1" i="0" u="none" strike="noStrike" kern="1200" cap="none" spc="0" normalizeH="0" baseline="0" noProof="0">
                  <a:ln>
                    <a:noFill/>
                  </a:ln>
                  <a:solidFill>
                    <a:srgbClr val="595959"/>
                  </a:solidFill>
                  <a:effectLst/>
                  <a:uLnTx/>
                  <a:uFillTx/>
                  <a:latin typeface="Barlow Condensed Thin" panose="00000306000000000000" pitchFamily="2" charset="0"/>
                </a:rPr>
                <a:t>(+1,7pts</a:t>
              </a:r>
              <a:r>
                <a:rPr kumimoji="0" lang="fr-FR" sz="900" b="1" i="0" u="none" strike="noStrike" kern="1200" cap="none" spc="0" normalizeH="0" noProof="0">
                  <a:ln>
                    <a:noFill/>
                  </a:ln>
                  <a:solidFill>
                    <a:srgbClr val="595959"/>
                  </a:solidFill>
                  <a:effectLst/>
                  <a:uLnTx/>
                  <a:uFillTx/>
                  <a:latin typeface="Barlow Condensed Thin" panose="00000306000000000000" pitchFamily="2" charset="0"/>
                </a:rPr>
                <a:t> vs 2021)</a:t>
              </a:r>
              <a:endParaRPr kumimoji="0" lang="en-GB" sz="1100" b="1" i="0" u="none" strike="noStrike" kern="1200" cap="none" spc="0" normalizeH="0" baseline="0" noProof="0">
                <a:ln>
                  <a:noFill/>
                </a:ln>
                <a:solidFill>
                  <a:srgbClr val="595959"/>
                </a:solidFill>
                <a:effectLst/>
                <a:uLnTx/>
                <a:uFillTx/>
                <a:latin typeface="Barlow Condensed Thin" panose="00000306000000000000" pitchFamily="2" charset="0"/>
              </a:endParaRPr>
            </a:p>
          </p:txBody>
        </p:sp>
        <p:sp>
          <p:nvSpPr>
            <p:cNvPr id="18" name="Rectangle 17">
              <a:extLst>
                <a:ext uri="{FF2B5EF4-FFF2-40B4-BE49-F238E27FC236}">
                  <a16:creationId xmlns:a16="http://schemas.microsoft.com/office/drawing/2014/main" id="{C0BD75AF-A735-4852-BA7E-F7693B9F2FA0}"/>
                </a:ext>
              </a:extLst>
            </p:cNvPr>
            <p:cNvSpPr/>
            <p:nvPr/>
          </p:nvSpPr>
          <p:spPr bwMode="gray">
            <a:xfrm>
              <a:off x="1194618" y="2198748"/>
              <a:ext cx="2581006" cy="755364"/>
            </a:xfrm>
            <a:prstGeom prst="rect">
              <a:avLst/>
            </a:prstGeom>
            <a:noFill/>
            <a:ln w="19050" algn="ctr">
              <a:no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r>
                <a:rPr lang="fr-FR" sz="1100" b="1">
                  <a:latin typeface="Barlow Condensed Medium" panose="00000606000000000000" pitchFamily="2" charset="0"/>
                </a:rPr>
                <a:t>CADRES       </a:t>
              </a:r>
              <a:r>
                <a:rPr lang="fr-FR" sz="1100" b="1">
                  <a:solidFill>
                    <a:srgbClr val="2F2483"/>
                  </a:solidFill>
                  <a:latin typeface="Barlow Condensed Thin" panose="00000306000000000000" pitchFamily="2" charset="0"/>
                </a:rPr>
                <a:t> 3</a:t>
              </a:r>
              <a:r>
                <a:rPr kumimoji="0" lang="fr-FR" sz="1100" b="1" i="0" u="none" strike="noStrike" kern="1200" cap="none" spc="0" normalizeH="0" baseline="0" noProof="0">
                  <a:ln>
                    <a:noFill/>
                  </a:ln>
                  <a:solidFill>
                    <a:srgbClr val="2F2483"/>
                  </a:solidFill>
                  <a:effectLst/>
                  <a:uLnTx/>
                  <a:uFillTx/>
                  <a:latin typeface="Barlow Condensed Thin" panose="00000306000000000000" pitchFamily="2" charset="0"/>
                </a:rPr>
                <a:t>%*              </a:t>
              </a:r>
              <a:r>
                <a:rPr kumimoji="0" lang="fr-FR" sz="1100" b="1" i="0" u="none" strike="noStrike" kern="1200" cap="none" spc="0" normalizeH="0" noProof="0">
                  <a:ln>
                    <a:noFill/>
                  </a:ln>
                  <a:solidFill>
                    <a:srgbClr val="2F2483"/>
                  </a:solidFill>
                  <a:effectLst/>
                  <a:uLnTx/>
                  <a:uFillTx/>
                  <a:latin typeface="Barlow Condensed Thin" panose="00000306000000000000" pitchFamily="2" charset="0"/>
                </a:rPr>
                <a:t>   </a:t>
              </a:r>
              <a:r>
                <a:rPr lang="fr-FR" sz="1100" b="1" noProof="0">
                  <a:solidFill>
                    <a:srgbClr val="595959"/>
                  </a:solidFill>
                  <a:latin typeface="Barlow Condensed Thin" panose="00000306000000000000" pitchFamily="2" charset="0"/>
                </a:rPr>
                <a:t>3,9</a:t>
              </a:r>
              <a:r>
                <a:rPr kumimoji="0" lang="fr-FR" sz="1100" b="1" i="0" u="none" strike="noStrike" kern="1200" cap="none" spc="0" normalizeH="0" baseline="0" noProof="0">
                  <a:ln>
                    <a:noFill/>
                  </a:ln>
                  <a:solidFill>
                    <a:srgbClr val="595959"/>
                  </a:solidFill>
                  <a:effectLst/>
                  <a:uLnTx/>
                  <a:uFillTx/>
                  <a:latin typeface="Barlow Condensed Thin" panose="00000306000000000000" pitchFamily="2" charset="0"/>
                </a:rPr>
                <a:t>%**  </a:t>
              </a:r>
              <a:r>
                <a:rPr kumimoji="0" lang="fr-FR" sz="900" b="1" i="0" u="none" strike="noStrike" kern="1200" cap="none" spc="0" normalizeH="0" baseline="0" noProof="0">
                  <a:ln>
                    <a:noFill/>
                  </a:ln>
                  <a:solidFill>
                    <a:srgbClr val="595959"/>
                  </a:solidFill>
                  <a:effectLst/>
                  <a:uLnTx/>
                  <a:uFillTx/>
                  <a:latin typeface="Barlow Condensed Thin" panose="00000306000000000000" pitchFamily="2" charset="0"/>
                </a:rPr>
                <a:t>(+1,2 pts</a:t>
              </a:r>
              <a:r>
                <a:rPr kumimoji="0" lang="fr-FR" sz="900" b="1" i="0" u="none" strike="noStrike" kern="1200" cap="none" spc="0" normalizeH="0" noProof="0">
                  <a:ln>
                    <a:noFill/>
                  </a:ln>
                  <a:solidFill>
                    <a:srgbClr val="595959"/>
                  </a:solidFill>
                  <a:effectLst/>
                  <a:uLnTx/>
                  <a:uFillTx/>
                  <a:latin typeface="Barlow Condensed Thin" panose="00000306000000000000" pitchFamily="2" charset="0"/>
                </a:rPr>
                <a:t> vs 2021)</a:t>
              </a:r>
              <a:r>
                <a:rPr kumimoji="0" lang="fr-FR" sz="900" b="1" i="0" u="none" strike="noStrike" kern="1200" cap="none" spc="0" normalizeH="0" baseline="0" noProof="0">
                  <a:ln>
                    <a:noFill/>
                  </a:ln>
                  <a:solidFill>
                    <a:srgbClr val="595959"/>
                  </a:solidFill>
                  <a:effectLst/>
                  <a:uLnTx/>
                  <a:uFillTx/>
                  <a:latin typeface="Barlow Condensed Thin" panose="00000306000000000000" pitchFamily="2" charset="0"/>
                </a:rPr>
                <a:t>   </a:t>
              </a:r>
              <a:endParaRPr kumimoji="0" lang="en-GB" sz="1100" b="1" i="0" u="none" strike="noStrike" kern="1200" cap="none" spc="0" normalizeH="0" baseline="0" noProof="0">
                <a:ln>
                  <a:noFill/>
                </a:ln>
                <a:solidFill>
                  <a:srgbClr val="595959"/>
                </a:solidFill>
                <a:effectLst/>
                <a:uLnTx/>
                <a:uFillTx/>
                <a:latin typeface="Barlow Condensed Thin" panose="00000306000000000000" pitchFamily="2" charset="0"/>
              </a:endParaRPr>
            </a:p>
          </p:txBody>
        </p:sp>
        <p:sp>
          <p:nvSpPr>
            <p:cNvPr id="19" name="Arrow: Down 18">
              <a:extLst>
                <a:ext uri="{FF2B5EF4-FFF2-40B4-BE49-F238E27FC236}">
                  <a16:creationId xmlns:a16="http://schemas.microsoft.com/office/drawing/2014/main" id="{EA9CBCC2-285E-46E5-8F60-0CD7164CA72B}"/>
                </a:ext>
              </a:extLst>
            </p:cNvPr>
            <p:cNvSpPr/>
            <p:nvPr/>
          </p:nvSpPr>
          <p:spPr bwMode="gray">
            <a:xfrm rot="16200000">
              <a:off x="2369752" y="2216587"/>
              <a:ext cx="107999" cy="172280"/>
            </a:xfrm>
            <a:prstGeom prst="downArrow">
              <a:avLst/>
            </a:prstGeom>
            <a:solidFill>
              <a:srgbClr val="BFECF2"/>
            </a:solidFill>
            <a:ln w="19050" algn="ctr">
              <a:solidFill>
                <a:srgbClr val="BFECF2"/>
              </a:solid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en-GB" sz="1800" b="1" i="0" u="none" strike="noStrike" kern="1200" cap="none" spc="0" normalizeH="0" baseline="0" noProof="0">
                <a:ln>
                  <a:noFill/>
                </a:ln>
                <a:solidFill>
                  <a:prstClr val="white"/>
                </a:solidFill>
                <a:effectLst/>
                <a:uLnTx/>
                <a:uFillTx/>
                <a:latin typeface="Open Sans" panose="020B0606030504020204"/>
                <a:ea typeface="+mn-ea"/>
                <a:cs typeface="+mn-cs"/>
              </a:endParaRPr>
            </a:p>
          </p:txBody>
        </p:sp>
        <p:sp>
          <p:nvSpPr>
            <p:cNvPr id="20" name="Arrow: Down 19">
              <a:extLst>
                <a:ext uri="{FF2B5EF4-FFF2-40B4-BE49-F238E27FC236}">
                  <a16:creationId xmlns:a16="http://schemas.microsoft.com/office/drawing/2014/main" id="{DE84D832-C044-4BC3-A640-2C6378F42595}"/>
                </a:ext>
              </a:extLst>
            </p:cNvPr>
            <p:cNvSpPr/>
            <p:nvPr/>
          </p:nvSpPr>
          <p:spPr bwMode="gray">
            <a:xfrm rot="16200000">
              <a:off x="2369752" y="2526718"/>
              <a:ext cx="107999" cy="172280"/>
            </a:xfrm>
            <a:prstGeom prst="downArrow">
              <a:avLst/>
            </a:prstGeom>
            <a:solidFill>
              <a:srgbClr val="BFECF2"/>
            </a:solidFill>
            <a:ln w="19050" algn="ctr">
              <a:solidFill>
                <a:srgbClr val="BFECF2"/>
              </a:solidFill>
              <a:miter lim="800000"/>
              <a:headEnd/>
              <a:tailEnd/>
            </a:ln>
          </p:spPr>
          <p:txBody>
            <a:bodyPr wrap="square" lIns="88900" tIns="88900" rIns="88900" bIns="88900" rtlCol="0" anchor="ctr"/>
            <a:lstStyle/>
            <a:p>
              <a:pPr marL="0" marR="0" lvl="0" indent="0" algn="ctr" defTabSz="787481" rtl="0" eaLnBrk="1" fontAlgn="auto" latinLnBrk="0" hangingPunct="1">
                <a:lnSpc>
                  <a:spcPct val="106000"/>
                </a:lnSpc>
                <a:spcBef>
                  <a:spcPts val="0"/>
                </a:spcBef>
                <a:spcAft>
                  <a:spcPts val="0"/>
                </a:spcAft>
                <a:buClrTx/>
                <a:buSzTx/>
                <a:buFont typeface="Wingdings 2" pitchFamily="18" charset="2"/>
                <a:buNone/>
                <a:tabLst/>
                <a:defRPr/>
              </a:pPr>
              <a:endParaRPr kumimoji="0" lang="en-GB" sz="1800" b="1" i="0" u="none" strike="noStrike" kern="1200" cap="none" spc="0" normalizeH="0" baseline="0" noProof="0">
                <a:ln>
                  <a:noFill/>
                </a:ln>
                <a:solidFill>
                  <a:prstClr val="white"/>
                </a:solidFill>
                <a:effectLst/>
                <a:uLnTx/>
                <a:uFillTx/>
                <a:latin typeface="Open Sans" panose="020B0606030504020204"/>
                <a:ea typeface="+mn-ea"/>
                <a:cs typeface="+mn-cs"/>
              </a:endParaRPr>
            </a:p>
          </p:txBody>
        </p:sp>
      </p:grpSp>
      <p:sp>
        <p:nvSpPr>
          <p:cNvPr id="22" name="TextBox 21">
            <a:extLst>
              <a:ext uri="{FF2B5EF4-FFF2-40B4-BE49-F238E27FC236}">
                <a16:creationId xmlns:a16="http://schemas.microsoft.com/office/drawing/2014/main" id="{C0D6F550-51F4-4014-968F-ED22F8AE2BB2}"/>
              </a:ext>
            </a:extLst>
          </p:cNvPr>
          <p:cNvSpPr txBox="1"/>
          <p:nvPr/>
        </p:nvSpPr>
        <p:spPr>
          <a:xfrm>
            <a:off x="146780" y="4305843"/>
            <a:ext cx="5023945" cy="292388"/>
          </a:xfrm>
          <a:prstGeom prst="rect">
            <a:avLst/>
          </a:prstGeom>
          <a:noFill/>
        </p:spPr>
        <p:txBody>
          <a:bodyPr wrap="square" lIns="0" tIns="0" rIns="0" bIns="0" rtlCol="0">
            <a:spAutoFit/>
          </a:bodyPr>
          <a:lstStyle/>
          <a:p>
            <a:pPr marR="0" lvl="0" defTabSz="914400" eaLnBrk="1" fontAlgn="auto" latinLnBrk="0" hangingPunct="1">
              <a:lnSpc>
                <a:spcPct val="100000"/>
              </a:lnSpc>
              <a:spcBef>
                <a:spcPts val="600"/>
              </a:spcBef>
              <a:spcAft>
                <a:spcPts val="0"/>
              </a:spcAft>
              <a:buClrTx/>
              <a:buSzPct val="100000"/>
              <a:tabLst/>
              <a:defRPr/>
            </a:pPr>
            <a:r>
              <a:rPr lang="fr-FR" sz="700" i="1" kern="0">
                <a:latin typeface="Barlow Condensed" panose="00000506000000000000" pitchFamily="2" charset="0"/>
                <a:ea typeface="Open Sans" panose="020B0606030504020204" pitchFamily="34" charset="0"/>
                <a:cs typeface="Open Sans" panose="020B0606030504020204" pitchFamily="34" charset="0"/>
              </a:rPr>
              <a:t>* </a:t>
            </a:r>
            <a:r>
              <a:rPr kumimoji="0" lang="fr-FR" sz="700" b="0" i="1" u="none" strike="noStrike" kern="0" cap="none" spc="0" normalizeH="0" baseline="0" noProof="0">
                <a:ln>
                  <a:noFill/>
                </a:ln>
                <a:effectLst/>
                <a:uLnTx/>
                <a:uFillTx/>
                <a:latin typeface="Barlow Condensed" panose="00000506000000000000" pitchFamily="2" charset="0"/>
                <a:ea typeface="Open Sans" panose="020B0606030504020204" pitchFamily="34" charset="0"/>
                <a:cs typeface="Open Sans" panose="020B0606030504020204" pitchFamily="34" charset="0"/>
              </a:rPr>
              <a:t>Enquête de rémunération individuelle Juillet 2022</a:t>
            </a:r>
          </a:p>
          <a:p>
            <a:pPr marR="0" lvl="0" defTabSz="914400" eaLnBrk="1" fontAlgn="auto" latinLnBrk="0" hangingPunct="1">
              <a:lnSpc>
                <a:spcPct val="100000"/>
              </a:lnSpc>
              <a:spcBef>
                <a:spcPts val="600"/>
              </a:spcBef>
              <a:spcAft>
                <a:spcPts val="0"/>
              </a:spcAft>
              <a:buClrTx/>
              <a:buSzPct val="100000"/>
              <a:tabLst/>
              <a:defRPr/>
            </a:pPr>
            <a:r>
              <a:rPr lang="fr-FR" sz="700" i="1" kern="0">
                <a:latin typeface="Barlow Condensed" panose="00000506000000000000" pitchFamily="2" charset="0"/>
                <a:ea typeface="Open Sans" panose="020B0606030504020204" pitchFamily="34" charset="0"/>
                <a:cs typeface="Open Sans" panose="020B0606030504020204" pitchFamily="34" charset="0"/>
              </a:rPr>
              <a:t>** Enquête Flash sur les NAO Octobre 2022</a:t>
            </a:r>
            <a:endParaRPr kumimoji="0" lang="fr-FR" sz="700" b="0" i="1" u="none" strike="noStrike" kern="0" cap="none" spc="0" normalizeH="0" baseline="0" noProof="0">
              <a:ln>
                <a:noFill/>
              </a:ln>
              <a:effectLst/>
              <a:uLnTx/>
              <a:uFillTx/>
              <a:latin typeface="Barlow Condensed" panose="00000506000000000000" pitchFamily="2" charset="0"/>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7CA23180-5783-42CD-AA8C-006534A32B08}"/>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#3</a:t>
            </a:r>
          </a:p>
        </p:txBody>
      </p:sp>
    </p:spTree>
    <p:extLst>
      <p:ext uri="{BB962C8B-B14F-4D97-AF65-F5344CB8AC3E}">
        <p14:creationId xmlns:p14="http://schemas.microsoft.com/office/powerpoint/2010/main" val="210556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7B38B111-9A2D-459E-BBB1-0E5187DDDF49}"/>
              </a:ext>
            </a:extLst>
          </p:cNvPr>
          <p:cNvGraphicFramePr>
            <a:graphicFrameLocks/>
          </p:cNvGraphicFramePr>
          <p:nvPr>
            <p:extLst>
              <p:ext uri="{D42A27DB-BD31-4B8C-83A1-F6EECF244321}">
                <p14:modId xmlns:p14="http://schemas.microsoft.com/office/powerpoint/2010/main" val="2712024177"/>
              </p:ext>
            </p:extLst>
          </p:nvPr>
        </p:nvGraphicFramePr>
        <p:xfrm>
          <a:off x="651353" y="1473344"/>
          <a:ext cx="8251083" cy="3523984"/>
        </p:xfrm>
        <a:graphic>
          <a:graphicData uri="http://schemas.openxmlformats.org/drawingml/2006/chart">
            <c:chart xmlns:c="http://schemas.openxmlformats.org/drawingml/2006/chart" xmlns:r="http://schemas.openxmlformats.org/officeDocument/2006/relationships" r:id="rId2"/>
          </a:graphicData>
        </a:graphic>
      </p:graphicFrame>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282129"/>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Montant des budgets prévisionnels NAO</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85127" y="788100"/>
            <a:ext cx="8221871" cy="164148"/>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a:t>Des niveaux et dispersions de budgets disparates selon les secteurs</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32</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70520" y="1021667"/>
            <a:ext cx="8251083" cy="370614"/>
          </a:xfrm>
          <a:prstGeom prst="rect">
            <a:avLst/>
          </a:prstGeom>
          <a:noFill/>
        </p:spPr>
        <p:txBody>
          <a:bodyPr wrap="square" lIns="0" tIns="0" rIns="0" bIns="0" rtlCol="0">
            <a:spAutoFit/>
          </a:bodyPr>
          <a:lstStyle/>
          <a:p>
            <a:pPr marL="171450" indent="-171450" algn="just">
              <a:lnSpc>
                <a:spcPts val="1200"/>
              </a:lnSpc>
              <a:spcAft>
                <a:spcPts val="600"/>
              </a:spcAft>
              <a:buClr>
                <a:srgbClr val="F8002C"/>
              </a:buClr>
              <a:buFont typeface="Police système Courant"/>
              <a:buChar char="►"/>
            </a:pPr>
            <a:r>
              <a:rPr lang="fr-FR" sz="950" b="0" i="0">
                <a:latin typeface="Barlow Condensed" pitchFamily="2" charset="77"/>
              </a:rPr>
              <a:t>Dans le cadre de cette revue de vos prévisions NAO 2023, quel est le budget d'augmentation de votre masse salariale (hors promotion / ancienneté) (en %) ?</a:t>
            </a:r>
          </a:p>
          <a:p>
            <a:pPr algn="just">
              <a:lnSpc>
                <a:spcPts val="1200"/>
              </a:lnSpc>
              <a:spcAft>
                <a:spcPts val="600"/>
              </a:spcAft>
              <a:buClr>
                <a:srgbClr val="F8002C"/>
              </a:buClr>
            </a:pPr>
            <a:endParaRPr lang="fr-FR" sz="950" b="0" i="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3"/>
          <a:stretch>
            <a:fillRect/>
          </a:stretch>
        </p:blipFill>
        <p:spPr>
          <a:xfrm>
            <a:off x="940333" y="4700730"/>
            <a:ext cx="1167612" cy="217899"/>
          </a:xfrm>
          <a:prstGeom prst="rect">
            <a:avLst/>
          </a:prstGeom>
        </p:spPr>
      </p:pic>
      <p:sp>
        <p:nvSpPr>
          <p:cNvPr id="14" name="ZoneTexte 6">
            <a:extLst>
              <a:ext uri="{FF2B5EF4-FFF2-40B4-BE49-F238E27FC236}">
                <a16:creationId xmlns:a16="http://schemas.microsoft.com/office/drawing/2014/main" id="{A3C8B994-20A1-4F07-8290-10163308279A}"/>
              </a:ext>
            </a:extLst>
          </p:cNvPr>
          <p:cNvSpPr txBox="1"/>
          <p:nvPr/>
        </p:nvSpPr>
        <p:spPr>
          <a:xfrm>
            <a:off x="398242" y="1288162"/>
            <a:ext cx="8251083" cy="293670"/>
          </a:xfrm>
          <a:prstGeom prst="rect">
            <a:avLst/>
          </a:prstGeom>
          <a:noFill/>
        </p:spPr>
        <p:txBody>
          <a:bodyPr wrap="square" lIns="0" tIns="0" rIns="0" bIns="0" rtlCol="0">
            <a:spAutoFit/>
          </a:bodyPr>
          <a:lstStyle/>
          <a:p>
            <a:pPr marL="243450" indent="-99450" algn="just">
              <a:lnSpc>
                <a:spcPts val="1200"/>
              </a:lnSpc>
              <a:buClr>
                <a:srgbClr val="00B0F0"/>
              </a:buClr>
              <a:buFont typeface="Police système Courant"/>
              <a:buChar char="&gt;"/>
            </a:pPr>
            <a:r>
              <a:rPr lang="fr-FR" sz="950" i="0">
                <a:latin typeface="Barlow Condensed SemiBold" pitchFamily="2" charset="77"/>
              </a:rPr>
              <a:t>Le budget prévisionnel médian NAO 2023 (hors promotion / ancienneté) est de </a:t>
            </a:r>
            <a:r>
              <a:rPr lang="fr-FR" sz="2400" b="1" i="0">
                <a:solidFill>
                  <a:srgbClr val="2F2483"/>
                </a:solidFill>
                <a:latin typeface="Barlow Condensed Thin" panose="00000306000000000000" pitchFamily="2" charset="0"/>
              </a:rPr>
              <a:t>3,5</a:t>
            </a:r>
            <a:r>
              <a:rPr lang="fr-FR" sz="1600" i="0">
                <a:solidFill>
                  <a:srgbClr val="2F2483"/>
                </a:solidFill>
                <a:latin typeface="Barlow Condensed Thin" panose="00000306000000000000" pitchFamily="2" charset="0"/>
              </a:rPr>
              <a:t>%</a:t>
            </a:r>
            <a:r>
              <a:rPr lang="fr-FR" sz="950" b="1" i="0">
                <a:latin typeface="Barlow Condensed SemiBold" pitchFamily="2" charset="77"/>
              </a:rPr>
              <a:t>.</a:t>
            </a:r>
          </a:p>
          <a:p>
            <a:pPr marL="144000" algn="just">
              <a:lnSpc>
                <a:spcPts val="1200"/>
              </a:lnSpc>
              <a:buClr>
                <a:srgbClr val="00B0F0"/>
              </a:buClr>
            </a:pPr>
            <a:endParaRPr lang="fr-FR" sz="950" b="0" i="0">
              <a:latin typeface="Barlow Condensed Medium" pitchFamily="2" charset="77"/>
            </a:endParaRPr>
          </a:p>
        </p:txBody>
      </p:sp>
      <p:cxnSp>
        <p:nvCxnSpPr>
          <p:cNvPr id="12" name="Straight Connector 11">
            <a:extLst>
              <a:ext uri="{FF2B5EF4-FFF2-40B4-BE49-F238E27FC236}">
                <a16:creationId xmlns:a16="http://schemas.microsoft.com/office/drawing/2014/main" id="{DBDBC2F8-FFE1-4374-95E6-97E072D70882}"/>
              </a:ext>
            </a:extLst>
          </p:cNvPr>
          <p:cNvCxnSpPr>
            <a:cxnSpLocks/>
          </p:cNvCxnSpPr>
          <p:nvPr/>
        </p:nvCxnSpPr>
        <p:spPr>
          <a:xfrm>
            <a:off x="1010563" y="2805404"/>
            <a:ext cx="7274379"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CFD2F60-EC16-4530-AA91-33BB082D3553}"/>
              </a:ext>
            </a:extLst>
          </p:cNvPr>
          <p:cNvSpPr txBox="1"/>
          <p:nvPr/>
        </p:nvSpPr>
        <p:spPr>
          <a:xfrm>
            <a:off x="308476" y="2538073"/>
            <a:ext cx="5343524" cy="523220"/>
          </a:xfrm>
          <a:prstGeom prst="rect">
            <a:avLst/>
          </a:prstGeom>
          <a:noFill/>
        </p:spPr>
        <p:txBody>
          <a:bodyPr wrap="square">
            <a:spAutoFit/>
          </a:bodyPr>
          <a:lstStyle/>
          <a:p>
            <a:r>
              <a:rPr lang="fr-FR" sz="2800" b="1" i="0">
                <a:solidFill>
                  <a:srgbClr val="92D050"/>
                </a:solidFill>
                <a:latin typeface="Barlow Semi Condensed Thin" panose="00000306000000000000" pitchFamily="2" charset="0"/>
              </a:rPr>
              <a:t>3,5</a:t>
            </a:r>
            <a:r>
              <a:rPr lang="fr-FR" sz="1800" b="1" i="0">
                <a:solidFill>
                  <a:srgbClr val="92D050"/>
                </a:solidFill>
                <a:latin typeface="Barlow Semi Condensed Thin" panose="00000306000000000000" pitchFamily="2" charset="0"/>
              </a:rPr>
              <a:t>%</a:t>
            </a:r>
            <a:endParaRPr lang="fr-FR">
              <a:solidFill>
                <a:srgbClr val="92D050"/>
              </a:solidFill>
              <a:latin typeface="Barlow Semi Condensed Thin" panose="00000306000000000000" pitchFamily="2" charset="0"/>
            </a:endParaRPr>
          </a:p>
        </p:txBody>
      </p:sp>
      <p:sp>
        <p:nvSpPr>
          <p:cNvPr id="21" name="TextBox 20">
            <a:extLst>
              <a:ext uri="{FF2B5EF4-FFF2-40B4-BE49-F238E27FC236}">
                <a16:creationId xmlns:a16="http://schemas.microsoft.com/office/drawing/2014/main" id="{DA40F556-2279-4B3F-A332-3D0D771E477C}"/>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#3</a:t>
            </a:r>
          </a:p>
        </p:txBody>
      </p:sp>
      <p:grpSp>
        <p:nvGrpSpPr>
          <p:cNvPr id="15" name="Group 14">
            <a:extLst>
              <a:ext uri="{FF2B5EF4-FFF2-40B4-BE49-F238E27FC236}">
                <a16:creationId xmlns:a16="http://schemas.microsoft.com/office/drawing/2014/main" id="{80A81445-F583-4386-9889-1DA1A660DA62}"/>
              </a:ext>
            </a:extLst>
          </p:cNvPr>
          <p:cNvGrpSpPr/>
          <p:nvPr/>
        </p:nvGrpSpPr>
        <p:grpSpPr>
          <a:xfrm>
            <a:off x="7550127" y="953085"/>
            <a:ext cx="1366837" cy="762671"/>
            <a:chOff x="7443788" y="6643017"/>
            <a:chExt cx="1366837" cy="762671"/>
          </a:xfrm>
        </p:grpSpPr>
        <p:grpSp>
          <p:nvGrpSpPr>
            <p:cNvPr id="16" name="Group 15">
              <a:extLst>
                <a:ext uri="{FF2B5EF4-FFF2-40B4-BE49-F238E27FC236}">
                  <a16:creationId xmlns:a16="http://schemas.microsoft.com/office/drawing/2014/main" id="{5D3B09E8-5619-487B-9448-2BB6D64A7C21}"/>
                </a:ext>
              </a:extLst>
            </p:cNvPr>
            <p:cNvGrpSpPr/>
            <p:nvPr/>
          </p:nvGrpSpPr>
          <p:grpSpPr>
            <a:xfrm>
              <a:off x="7830538" y="6698549"/>
              <a:ext cx="898152" cy="651607"/>
              <a:chOff x="7831939" y="6696919"/>
              <a:chExt cx="898152" cy="651607"/>
            </a:xfrm>
          </p:grpSpPr>
          <p:cxnSp>
            <p:nvCxnSpPr>
              <p:cNvPr id="23" name="Straight Arrow Connector 22">
                <a:extLst>
                  <a:ext uri="{FF2B5EF4-FFF2-40B4-BE49-F238E27FC236}">
                    <a16:creationId xmlns:a16="http://schemas.microsoft.com/office/drawing/2014/main" id="{C093F5EC-B548-49D6-B91A-7F3C10383514}"/>
                  </a:ext>
                </a:extLst>
              </p:cNvPr>
              <p:cNvCxnSpPr>
                <a:cxnSpLocks/>
              </p:cNvCxnSpPr>
              <p:nvPr/>
            </p:nvCxnSpPr>
            <p:spPr>
              <a:xfrm>
                <a:off x="7831939" y="7068580"/>
                <a:ext cx="180975" cy="0"/>
              </a:xfrm>
              <a:prstGeom prst="straightConnector1">
                <a:avLst/>
              </a:prstGeom>
              <a:ln>
                <a:solidFill>
                  <a:srgbClr val="595959"/>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A22EECA-DAE0-48E1-92FA-A9E226E83951}"/>
                  </a:ext>
                </a:extLst>
              </p:cNvPr>
              <p:cNvSpPr txBox="1"/>
              <p:nvPr/>
            </p:nvSpPr>
            <p:spPr>
              <a:xfrm>
                <a:off x="8035924" y="6999330"/>
                <a:ext cx="694167" cy="138499"/>
              </a:xfrm>
              <a:prstGeom prst="rect">
                <a:avLst/>
              </a:prstGeom>
              <a:noFill/>
            </p:spPr>
            <p:txBody>
              <a:bodyPr wrap="square" lIns="0" tIns="0" rIns="0" bIns="0" rtlCol="0">
                <a:spAutoFit/>
              </a:bodyPr>
              <a:lstStyle/>
              <a:p>
                <a:pPr>
                  <a:spcBef>
                    <a:spcPts val="600"/>
                  </a:spcBef>
                  <a:buSzPct val="100000"/>
                </a:pPr>
                <a:r>
                  <a:rPr lang="fr-FR" sz="900" dirty="0">
                    <a:latin typeface="Barlow Condensed" panose="00000506000000000000" pitchFamily="2" charset="0"/>
                    <a:ea typeface="Open Sans" panose="020B0606030504020204" pitchFamily="34" charset="0"/>
                    <a:cs typeface="Open Sans" panose="020B0606030504020204" pitchFamily="34" charset="0"/>
                  </a:rPr>
                  <a:t>Médiane</a:t>
                </a:r>
              </a:p>
            </p:txBody>
          </p:sp>
          <p:cxnSp>
            <p:nvCxnSpPr>
              <p:cNvPr id="25" name="Straight Arrow Connector 24">
                <a:extLst>
                  <a:ext uri="{FF2B5EF4-FFF2-40B4-BE49-F238E27FC236}">
                    <a16:creationId xmlns:a16="http://schemas.microsoft.com/office/drawing/2014/main" id="{4FBB724D-DA05-4B96-836C-09EE9EE369EE}"/>
                  </a:ext>
                </a:extLst>
              </p:cNvPr>
              <p:cNvCxnSpPr>
                <a:cxnSpLocks/>
              </p:cNvCxnSpPr>
              <p:nvPr/>
            </p:nvCxnSpPr>
            <p:spPr>
              <a:xfrm>
                <a:off x="7831939" y="7279277"/>
                <a:ext cx="180975" cy="0"/>
              </a:xfrm>
              <a:prstGeom prst="straightConnector1">
                <a:avLst/>
              </a:prstGeom>
              <a:ln>
                <a:solidFill>
                  <a:srgbClr val="595959"/>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F7A58F4-52DF-4264-9A58-806E8AD511BF}"/>
                  </a:ext>
                </a:extLst>
              </p:cNvPr>
              <p:cNvSpPr txBox="1"/>
              <p:nvPr/>
            </p:nvSpPr>
            <p:spPr>
              <a:xfrm>
                <a:off x="8035924" y="7210027"/>
                <a:ext cx="694167" cy="138499"/>
              </a:xfrm>
              <a:prstGeom prst="rect">
                <a:avLst/>
              </a:prstGeom>
              <a:noFill/>
            </p:spPr>
            <p:txBody>
              <a:bodyPr wrap="square" lIns="0" tIns="0" rIns="0" bIns="0" rtlCol="0">
                <a:spAutoFit/>
              </a:bodyPr>
              <a:lstStyle/>
              <a:p>
                <a:pPr>
                  <a:spcBef>
                    <a:spcPts val="600"/>
                  </a:spcBef>
                  <a:buSzPct val="100000"/>
                </a:pPr>
                <a:r>
                  <a:rPr lang="fr-FR" sz="900" dirty="0">
                    <a:latin typeface="Barlow Condensed" panose="00000506000000000000" pitchFamily="2" charset="0"/>
                    <a:ea typeface="Open Sans" panose="020B0606030504020204" pitchFamily="34" charset="0"/>
                    <a:cs typeface="Open Sans" panose="020B0606030504020204" pitchFamily="34" charset="0"/>
                  </a:rPr>
                  <a:t>Minimum</a:t>
                </a:r>
              </a:p>
            </p:txBody>
          </p:sp>
          <p:cxnSp>
            <p:nvCxnSpPr>
              <p:cNvPr id="27" name="Straight Arrow Connector 26">
                <a:extLst>
                  <a:ext uri="{FF2B5EF4-FFF2-40B4-BE49-F238E27FC236}">
                    <a16:creationId xmlns:a16="http://schemas.microsoft.com/office/drawing/2014/main" id="{E5574EE8-6CE7-42AE-BE08-9E174C5B6D62}"/>
                  </a:ext>
                </a:extLst>
              </p:cNvPr>
              <p:cNvCxnSpPr>
                <a:cxnSpLocks/>
              </p:cNvCxnSpPr>
              <p:nvPr/>
            </p:nvCxnSpPr>
            <p:spPr>
              <a:xfrm>
                <a:off x="7831939" y="6766169"/>
                <a:ext cx="180975" cy="0"/>
              </a:xfrm>
              <a:prstGeom prst="straightConnector1">
                <a:avLst/>
              </a:prstGeom>
              <a:ln>
                <a:solidFill>
                  <a:srgbClr val="595959"/>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AAD2E48-7FFC-4A79-869D-E28515589F13}"/>
                  </a:ext>
                </a:extLst>
              </p:cNvPr>
              <p:cNvSpPr txBox="1"/>
              <p:nvPr/>
            </p:nvSpPr>
            <p:spPr>
              <a:xfrm>
                <a:off x="8035924" y="6696919"/>
                <a:ext cx="694167" cy="138499"/>
              </a:xfrm>
              <a:prstGeom prst="rect">
                <a:avLst/>
              </a:prstGeom>
              <a:noFill/>
            </p:spPr>
            <p:txBody>
              <a:bodyPr wrap="square" lIns="0" tIns="0" rIns="0" bIns="0" rtlCol="0">
                <a:spAutoFit/>
              </a:bodyPr>
              <a:lstStyle/>
              <a:p>
                <a:pPr>
                  <a:spcBef>
                    <a:spcPts val="600"/>
                  </a:spcBef>
                  <a:buSzPct val="100000"/>
                </a:pPr>
                <a:r>
                  <a:rPr lang="fr-FR" sz="900" dirty="0">
                    <a:latin typeface="Barlow Condensed" panose="00000506000000000000" pitchFamily="2" charset="0"/>
                    <a:ea typeface="Open Sans" panose="020B0606030504020204" pitchFamily="34" charset="0"/>
                    <a:cs typeface="Open Sans" panose="020B0606030504020204" pitchFamily="34" charset="0"/>
                  </a:rPr>
                  <a:t>Maximum</a:t>
                </a:r>
              </a:p>
            </p:txBody>
          </p:sp>
        </p:grpSp>
        <p:sp>
          <p:nvSpPr>
            <p:cNvPr id="17" name="Rectangle 16">
              <a:extLst>
                <a:ext uri="{FF2B5EF4-FFF2-40B4-BE49-F238E27FC236}">
                  <a16:creationId xmlns:a16="http://schemas.microsoft.com/office/drawing/2014/main" id="{540629AA-9E28-44E4-A23E-026D2DB0605F}"/>
                </a:ext>
              </a:extLst>
            </p:cNvPr>
            <p:cNvSpPr/>
            <p:nvPr/>
          </p:nvSpPr>
          <p:spPr bwMode="gray">
            <a:xfrm>
              <a:off x="7443788" y="6643017"/>
              <a:ext cx="1366837" cy="762671"/>
            </a:xfrm>
            <a:prstGeom prst="rect">
              <a:avLst/>
            </a:prstGeom>
            <a:noFill/>
            <a:ln w="9525" algn="ctr">
              <a:solidFill>
                <a:srgbClr val="595959"/>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endParaRPr lang="fr-FR" sz="1600" b="1" dirty="0">
                <a:solidFill>
                  <a:schemeClr val="bg1"/>
                </a:solidFill>
              </a:endParaRPr>
            </a:p>
          </p:txBody>
        </p:sp>
      </p:grpSp>
      <p:sp>
        <p:nvSpPr>
          <p:cNvPr id="5" name="Rectangle 4">
            <a:extLst>
              <a:ext uri="{FF2B5EF4-FFF2-40B4-BE49-F238E27FC236}">
                <a16:creationId xmlns:a16="http://schemas.microsoft.com/office/drawing/2014/main" id="{60F007B5-3B40-4F5B-BA1E-042C3B34C7B2}"/>
              </a:ext>
            </a:extLst>
          </p:cNvPr>
          <p:cNvSpPr/>
          <p:nvPr/>
        </p:nvSpPr>
        <p:spPr>
          <a:xfrm>
            <a:off x="7641432" y="1069308"/>
            <a:ext cx="204070" cy="311304"/>
          </a:xfrm>
          <a:prstGeom prst="rect">
            <a:avLst/>
          </a:prstGeom>
          <a:solidFill>
            <a:srgbClr val="BFECF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BDA0E7A2-46E3-440B-BB96-7861E71DC516}"/>
              </a:ext>
            </a:extLst>
          </p:cNvPr>
          <p:cNvSpPr/>
          <p:nvPr/>
        </p:nvSpPr>
        <p:spPr>
          <a:xfrm>
            <a:off x="7641516" y="1389333"/>
            <a:ext cx="203985" cy="210133"/>
          </a:xfrm>
          <a:prstGeom prst="rect">
            <a:avLst/>
          </a:prstGeom>
          <a:solidFill>
            <a:srgbClr val="2F248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53802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FAAF86D-886D-2242-86DD-5BFBAA0B92C5}"/>
              </a:ext>
            </a:extLst>
          </p:cNvPr>
          <p:cNvSpPr>
            <a:spLocks noGrp="1"/>
          </p:cNvSpPr>
          <p:nvPr>
            <p:ph type="title"/>
          </p:nvPr>
        </p:nvSpPr>
        <p:spPr>
          <a:xfrm>
            <a:off x="427171" y="422873"/>
            <a:ext cx="4225513" cy="564257"/>
          </a:xfrm>
        </p:spPr>
        <p:txBody>
          <a:bodyPr/>
          <a:lstStyle/>
          <a:p>
            <a:r>
              <a:rPr lang="fr-FR"/>
              <a:t>Avantages sociaux, mesures                  « pouvoir d’achat 2022 » et télétravail</a:t>
            </a:r>
          </a:p>
        </p:txBody>
      </p:sp>
      <p:sp>
        <p:nvSpPr>
          <p:cNvPr id="5" name="Text Placeholder 2">
            <a:extLst>
              <a:ext uri="{FF2B5EF4-FFF2-40B4-BE49-F238E27FC236}">
                <a16:creationId xmlns:a16="http://schemas.microsoft.com/office/drawing/2014/main" id="{5DC3D39C-7ABC-4343-B926-C054B167CB75}"/>
              </a:ext>
            </a:extLst>
          </p:cNvPr>
          <p:cNvSpPr txBox="1">
            <a:spLocks/>
          </p:cNvSpPr>
          <p:nvPr/>
        </p:nvSpPr>
        <p:spPr>
          <a:xfrm>
            <a:off x="427171" y="1228656"/>
            <a:ext cx="4064147" cy="166199"/>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Barlow Condensed Medium"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200"/>
              <a:t>Certains leviers d’actions qui viendront s’ajouter aux mesures salariales</a:t>
            </a:r>
          </a:p>
        </p:txBody>
      </p:sp>
      <p:sp>
        <p:nvSpPr>
          <p:cNvPr id="6" name="ZoneTexte 5">
            <a:extLst>
              <a:ext uri="{FF2B5EF4-FFF2-40B4-BE49-F238E27FC236}">
                <a16:creationId xmlns:a16="http://schemas.microsoft.com/office/drawing/2014/main" id="{987DCE2D-58F1-2B46-979A-513241BD9C9F}"/>
              </a:ext>
            </a:extLst>
          </p:cNvPr>
          <p:cNvSpPr txBox="1"/>
          <p:nvPr/>
        </p:nvSpPr>
        <p:spPr>
          <a:xfrm>
            <a:off x="5520727" y="2037841"/>
            <a:ext cx="1392898" cy="2400657"/>
          </a:xfrm>
          <a:prstGeom prst="rect">
            <a:avLst/>
          </a:prstGeom>
          <a:noFill/>
        </p:spPr>
        <p:txBody>
          <a:bodyPr wrap="square" lIns="0" tIns="0" rIns="0" bIns="0" rtlCol="0" anchor="t" anchorCtr="0">
            <a:noAutofit/>
          </a:bodyPr>
          <a:lstStyle/>
          <a:p>
            <a:pPr algn="l"/>
            <a:r>
              <a:rPr lang="fr-FR" sz="7800" b="0" i="0">
                <a:solidFill>
                  <a:srgbClr val="2F2483"/>
                </a:solidFill>
                <a:latin typeface="Barlow Condensed Thin" pitchFamily="2" charset="77"/>
              </a:rPr>
              <a:t>2,1</a:t>
            </a:r>
          </a:p>
        </p:txBody>
      </p:sp>
      <p:sp>
        <p:nvSpPr>
          <p:cNvPr id="7" name="ZoneTexte 6">
            <a:extLst>
              <a:ext uri="{FF2B5EF4-FFF2-40B4-BE49-F238E27FC236}">
                <a16:creationId xmlns:a16="http://schemas.microsoft.com/office/drawing/2014/main" id="{DBED81CC-3B8F-0440-85D6-10D5334B1B7F}"/>
              </a:ext>
            </a:extLst>
          </p:cNvPr>
          <p:cNvSpPr txBox="1"/>
          <p:nvPr/>
        </p:nvSpPr>
        <p:spPr>
          <a:xfrm>
            <a:off x="5529326" y="1083099"/>
            <a:ext cx="1241189" cy="1200329"/>
          </a:xfrm>
          <a:prstGeom prst="rect">
            <a:avLst/>
          </a:prstGeom>
          <a:noFill/>
        </p:spPr>
        <p:txBody>
          <a:bodyPr wrap="square" lIns="0" tIns="0" rIns="0" bIns="0" rtlCol="0" anchor="t" anchorCtr="0">
            <a:noAutofit/>
          </a:bodyPr>
          <a:lstStyle/>
          <a:p>
            <a:pPr algn="l"/>
            <a:r>
              <a:rPr lang="fr-FR" sz="7800" b="0" i="0" spc="-200">
                <a:solidFill>
                  <a:srgbClr val="2F2483"/>
                </a:solidFill>
                <a:latin typeface="Barlow Condensed Thin" pitchFamily="2" charset="77"/>
              </a:rPr>
              <a:t>75</a:t>
            </a:r>
            <a:r>
              <a:rPr lang="fr-FR" sz="3800" b="0" i="0">
                <a:solidFill>
                  <a:srgbClr val="2F2483"/>
                </a:solidFill>
                <a:latin typeface="Barlow Condensed Thin" pitchFamily="2" charset="77"/>
              </a:rPr>
              <a:t>%</a:t>
            </a:r>
          </a:p>
        </p:txBody>
      </p:sp>
      <p:sp>
        <p:nvSpPr>
          <p:cNvPr id="10" name="Rectangle 9">
            <a:extLst>
              <a:ext uri="{FF2B5EF4-FFF2-40B4-BE49-F238E27FC236}">
                <a16:creationId xmlns:a16="http://schemas.microsoft.com/office/drawing/2014/main" id="{690AE4C8-0312-6447-A639-49AA34E1DE9A}"/>
              </a:ext>
            </a:extLst>
          </p:cNvPr>
          <p:cNvSpPr/>
          <p:nvPr/>
        </p:nvSpPr>
        <p:spPr>
          <a:xfrm>
            <a:off x="6770515" y="1841989"/>
            <a:ext cx="1747781" cy="269946"/>
          </a:xfrm>
          <a:prstGeom prst="rect">
            <a:avLst/>
          </a:prstGeom>
        </p:spPr>
        <p:txBody>
          <a:bodyPr wrap="square" lIns="0" tIns="0" rIns="0" bIns="0">
            <a:spAutoFit/>
          </a:bodyPr>
          <a:lstStyle/>
          <a:p>
            <a:pPr>
              <a:lnSpc>
                <a:spcPts val="1100"/>
              </a:lnSpc>
            </a:pPr>
            <a:r>
              <a:rPr lang="fr-FR" sz="900" b="0" i="0" spc="0" baseline="0">
                <a:latin typeface="Barlow Condensed" pitchFamily="2" charset="77"/>
              </a:rPr>
              <a:t>La proportion des entreprises ayant encadré la pratique du télétravail (accord, charte, …)</a:t>
            </a:r>
          </a:p>
        </p:txBody>
      </p:sp>
      <p:sp>
        <p:nvSpPr>
          <p:cNvPr id="11" name="Rectangle 10">
            <a:extLst>
              <a:ext uri="{FF2B5EF4-FFF2-40B4-BE49-F238E27FC236}">
                <a16:creationId xmlns:a16="http://schemas.microsoft.com/office/drawing/2014/main" id="{F1F64A8B-9C37-7744-9504-26D671558534}"/>
              </a:ext>
            </a:extLst>
          </p:cNvPr>
          <p:cNvSpPr/>
          <p:nvPr/>
        </p:nvSpPr>
        <p:spPr>
          <a:xfrm>
            <a:off x="6770515" y="2636174"/>
            <a:ext cx="1747781" cy="400110"/>
          </a:xfrm>
          <a:prstGeom prst="rect">
            <a:avLst/>
          </a:prstGeom>
        </p:spPr>
        <p:txBody>
          <a:bodyPr wrap="square" lIns="0" tIns="0" rIns="0" bIns="0">
            <a:spAutoFit/>
          </a:bodyPr>
          <a:lstStyle/>
          <a:p>
            <a:r>
              <a:rPr lang="fr-FR" sz="1700" b="0" i="0">
                <a:solidFill>
                  <a:srgbClr val="2F2483"/>
                </a:solidFill>
                <a:latin typeface="Barlow Condensed Medium" pitchFamily="2" charset="77"/>
              </a:rPr>
              <a:t>JOURS</a:t>
            </a:r>
          </a:p>
          <a:p>
            <a:r>
              <a:rPr lang="fr-FR" sz="900" b="0" i="0">
                <a:solidFill>
                  <a:schemeClr val="tx1"/>
                </a:solidFill>
                <a:latin typeface="Barlow Condensed" pitchFamily="2" charset="77"/>
              </a:rPr>
              <a:t>Moyens de télétravail accordé par semaine</a:t>
            </a:r>
          </a:p>
        </p:txBody>
      </p:sp>
      <p:sp>
        <p:nvSpPr>
          <p:cNvPr id="12" name="Rectangle 11">
            <a:extLst>
              <a:ext uri="{FF2B5EF4-FFF2-40B4-BE49-F238E27FC236}">
                <a16:creationId xmlns:a16="http://schemas.microsoft.com/office/drawing/2014/main" id="{5123271C-4334-4C42-8F1A-C81D3A35673B}"/>
              </a:ext>
            </a:extLst>
          </p:cNvPr>
          <p:cNvSpPr/>
          <p:nvPr/>
        </p:nvSpPr>
        <p:spPr>
          <a:xfrm>
            <a:off x="6810831" y="3651056"/>
            <a:ext cx="1667148" cy="538609"/>
          </a:xfrm>
          <a:prstGeom prst="rect">
            <a:avLst/>
          </a:prstGeom>
        </p:spPr>
        <p:txBody>
          <a:bodyPr wrap="square" lIns="0" tIns="0" rIns="0" bIns="0">
            <a:spAutoFit/>
          </a:bodyPr>
          <a:lstStyle/>
          <a:p>
            <a:r>
              <a:rPr lang="fr-FR" sz="1700" b="0" i="0">
                <a:solidFill>
                  <a:srgbClr val="2F2483"/>
                </a:solidFill>
                <a:latin typeface="Barlow Condensed Medium" pitchFamily="2" charset="77"/>
              </a:rPr>
              <a:t>DES ENTREPRISES</a:t>
            </a:r>
          </a:p>
          <a:p>
            <a:r>
              <a:rPr lang="fr-FR" sz="900" b="0" i="0">
                <a:solidFill>
                  <a:schemeClr val="tx1"/>
                </a:solidFill>
                <a:latin typeface="Barlow Condensed" pitchFamily="2" charset="77"/>
              </a:rPr>
              <a:t>Ont attribué 2 jours de télétravail à leur salarié</a:t>
            </a:r>
          </a:p>
        </p:txBody>
      </p:sp>
      <p:sp>
        <p:nvSpPr>
          <p:cNvPr id="14" name="Text Placeholder 2">
            <a:extLst>
              <a:ext uri="{FF2B5EF4-FFF2-40B4-BE49-F238E27FC236}">
                <a16:creationId xmlns:a16="http://schemas.microsoft.com/office/drawing/2014/main" id="{BD150C3D-1DF0-A14A-A36B-3106FCA15853}"/>
              </a:ext>
            </a:extLst>
          </p:cNvPr>
          <p:cNvSpPr txBox="1">
            <a:spLocks/>
          </p:cNvSpPr>
          <p:nvPr/>
        </p:nvSpPr>
        <p:spPr>
          <a:xfrm>
            <a:off x="427171" y="1588137"/>
            <a:ext cx="4064147" cy="1461939"/>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Barlow Condensed Medium"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43450" indent="-99450" algn="just">
              <a:lnSpc>
                <a:spcPts val="1200"/>
              </a:lnSpc>
              <a:spcBef>
                <a:spcPts val="0"/>
              </a:spcBef>
              <a:spcAft>
                <a:spcPts val="600"/>
              </a:spcAft>
              <a:buClr>
                <a:srgbClr val="00B0F0"/>
              </a:buClr>
              <a:buFont typeface="Police système Courant"/>
              <a:buChar char="&gt;"/>
            </a:pPr>
            <a:r>
              <a:rPr lang="fr-FR" sz="1000">
                <a:latin typeface="Barlow Condensed Light" pitchFamily="2" charset="77"/>
              </a:rPr>
              <a:t>Plus de la moitié des entreprises </a:t>
            </a:r>
            <a:r>
              <a:rPr lang="fr-FR" sz="1000">
                <a:solidFill>
                  <a:srgbClr val="2F2483"/>
                </a:solidFill>
                <a:latin typeface="Barlow Condensed Light" pitchFamily="2" charset="77"/>
              </a:rPr>
              <a:t>ne prévoient pas d’instaurer le dispositif de rachat de RTT</a:t>
            </a:r>
          </a:p>
          <a:p>
            <a:pPr marL="243450" indent="-99450" algn="just">
              <a:lnSpc>
                <a:spcPts val="1200"/>
              </a:lnSpc>
              <a:spcBef>
                <a:spcPts val="0"/>
              </a:spcBef>
              <a:spcAft>
                <a:spcPts val="600"/>
              </a:spcAft>
              <a:buClr>
                <a:srgbClr val="00B0F0"/>
              </a:buClr>
              <a:buFont typeface="Police système Courant"/>
              <a:buChar char="&gt;"/>
            </a:pPr>
            <a:r>
              <a:rPr lang="fr-FR" sz="900">
                <a:latin typeface="Barlow Condensed Light" pitchFamily="2" charset="77"/>
              </a:rPr>
              <a:t> </a:t>
            </a:r>
            <a:r>
              <a:rPr lang="fr-FR" sz="1400">
                <a:solidFill>
                  <a:srgbClr val="2F2483"/>
                </a:solidFill>
                <a:latin typeface="Barlow Condensed Light" pitchFamily="2" charset="77"/>
              </a:rPr>
              <a:t>62</a:t>
            </a:r>
            <a:r>
              <a:rPr lang="fr-FR" sz="1000">
                <a:solidFill>
                  <a:srgbClr val="2F2483"/>
                </a:solidFill>
                <a:latin typeface="Barlow Condensed Light" pitchFamily="2" charset="77"/>
              </a:rPr>
              <a:t>% </a:t>
            </a:r>
            <a:r>
              <a:rPr lang="fr-FR" sz="1000">
                <a:latin typeface="Barlow Condensed Light" pitchFamily="2" charset="77"/>
              </a:rPr>
              <a:t>des répondants ont mis en place les titres restaurant. Parmi eux, </a:t>
            </a:r>
            <a:r>
              <a:rPr lang="fr-FR" sz="1400">
                <a:solidFill>
                  <a:srgbClr val="2F2483"/>
                </a:solidFill>
                <a:latin typeface="Barlow Condensed Light" pitchFamily="2" charset="77"/>
              </a:rPr>
              <a:t>30</a:t>
            </a:r>
            <a:r>
              <a:rPr lang="fr-FR" sz="1000">
                <a:solidFill>
                  <a:srgbClr val="2F2483"/>
                </a:solidFill>
                <a:latin typeface="Barlow Condensed Light" pitchFamily="2" charset="77"/>
              </a:rPr>
              <a:t>% </a:t>
            </a:r>
            <a:r>
              <a:rPr lang="fr-FR" sz="1000">
                <a:latin typeface="Barlow Condensed Light" pitchFamily="2" charset="77"/>
              </a:rPr>
              <a:t>prévoient de revaloriser leur montant pour une moyenne de </a:t>
            </a:r>
            <a:r>
              <a:rPr lang="fr-FR" sz="1400">
                <a:solidFill>
                  <a:srgbClr val="2F2483"/>
                </a:solidFill>
                <a:latin typeface="Barlow Condensed Light" pitchFamily="2" charset="77"/>
              </a:rPr>
              <a:t>9,10</a:t>
            </a:r>
            <a:r>
              <a:rPr lang="fr-FR" sz="1400">
                <a:latin typeface="Barlow Condensed Light" pitchFamily="2" charset="77"/>
              </a:rPr>
              <a:t> </a:t>
            </a:r>
            <a:r>
              <a:rPr lang="fr-FR" sz="1050">
                <a:latin typeface="Barlow Condensed Light" pitchFamily="2" charset="77"/>
              </a:rPr>
              <a:t>€</a:t>
            </a:r>
            <a:r>
              <a:rPr lang="fr-FR" sz="1000">
                <a:latin typeface="Barlow Condensed Light" pitchFamily="2" charset="77"/>
              </a:rPr>
              <a:t> soit </a:t>
            </a:r>
            <a:r>
              <a:rPr lang="fr-FR" sz="1000">
                <a:solidFill>
                  <a:srgbClr val="2F2483"/>
                </a:solidFill>
                <a:latin typeface="Barlow Condensed Light" pitchFamily="2" charset="77"/>
              </a:rPr>
              <a:t>une hausse de 30 centimes par rapport aux montants observés en 2022.</a:t>
            </a:r>
          </a:p>
          <a:p>
            <a:pPr marL="243450" indent="-99450" algn="just">
              <a:lnSpc>
                <a:spcPts val="1200"/>
              </a:lnSpc>
              <a:spcBef>
                <a:spcPts val="0"/>
              </a:spcBef>
              <a:spcAft>
                <a:spcPts val="600"/>
              </a:spcAft>
              <a:buClr>
                <a:srgbClr val="00B0F0"/>
              </a:buClr>
              <a:buFont typeface="Police système Courant"/>
              <a:buChar char="&gt;"/>
            </a:pPr>
            <a:r>
              <a:rPr lang="fr-FR" sz="1000">
                <a:solidFill>
                  <a:srgbClr val="2F2483"/>
                </a:solidFill>
                <a:latin typeface="Barlow Condensed Light" pitchFamily="2" charset="77"/>
              </a:rPr>
              <a:t> </a:t>
            </a:r>
            <a:r>
              <a:rPr lang="fr-FR" sz="1400">
                <a:solidFill>
                  <a:srgbClr val="2F2483"/>
                </a:solidFill>
                <a:latin typeface="Barlow Condensed Light" pitchFamily="2" charset="77"/>
              </a:rPr>
              <a:t>62</a:t>
            </a:r>
            <a:r>
              <a:rPr lang="fr-FR" sz="1000">
                <a:solidFill>
                  <a:srgbClr val="2F2483"/>
                </a:solidFill>
                <a:latin typeface="Barlow Condensed Light" pitchFamily="2" charset="77"/>
              </a:rPr>
              <a:t>% </a:t>
            </a:r>
            <a:r>
              <a:rPr lang="fr-FR" sz="1000">
                <a:latin typeface="Barlow Condensed Light" pitchFamily="2" charset="77"/>
              </a:rPr>
              <a:t>des répondants n’ont pas instauré de forfait mobilités durables. Parmi eux, </a:t>
            </a:r>
            <a:r>
              <a:rPr lang="fr-FR" sz="1400">
                <a:solidFill>
                  <a:srgbClr val="2F2483"/>
                </a:solidFill>
                <a:latin typeface="Barlow Condensed Light" pitchFamily="2" charset="77"/>
              </a:rPr>
              <a:t>27</a:t>
            </a:r>
            <a:r>
              <a:rPr lang="fr-FR" sz="1000">
                <a:solidFill>
                  <a:srgbClr val="2F2483"/>
                </a:solidFill>
                <a:latin typeface="Barlow Condensed Light" pitchFamily="2" charset="77"/>
              </a:rPr>
              <a:t>% </a:t>
            </a:r>
            <a:r>
              <a:rPr lang="fr-FR" sz="1000">
                <a:latin typeface="Barlow Condensed Light" pitchFamily="2" charset="77"/>
              </a:rPr>
              <a:t>prévoient de l’intégrer à leurs NAO 2023.</a:t>
            </a:r>
            <a:endParaRPr lang="fr-FR" sz="1000">
              <a:solidFill>
                <a:srgbClr val="2F2483"/>
              </a:solidFill>
              <a:latin typeface="Barlow Condensed Light" pitchFamily="2" charset="77"/>
            </a:endParaRPr>
          </a:p>
          <a:p>
            <a:pPr marL="243450" indent="-99450" algn="just">
              <a:lnSpc>
                <a:spcPts val="1200"/>
              </a:lnSpc>
              <a:spcBef>
                <a:spcPts val="0"/>
              </a:spcBef>
              <a:spcAft>
                <a:spcPts val="600"/>
              </a:spcAft>
              <a:buClr>
                <a:srgbClr val="00B0F0"/>
              </a:buClr>
              <a:buFont typeface="Police système Courant"/>
              <a:buChar char="&gt;"/>
            </a:pPr>
            <a:endParaRPr lang="fr-FR" sz="1000">
              <a:solidFill>
                <a:srgbClr val="2F2483"/>
              </a:solidFill>
              <a:latin typeface="Barlow Condensed Light" pitchFamily="2" charset="77"/>
            </a:endParaRPr>
          </a:p>
        </p:txBody>
      </p:sp>
      <p:sp>
        <p:nvSpPr>
          <p:cNvPr id="3" name="Espace réservé du numéro de diapositive 2">
            <a:extLst>
              <a:ext uri="{FF2B5EF4-FFF2-40B4-BE49-F238E27FC236}">
                <a16:creationId xmlns:a16="http://schemas.microsoft.com/office/drawing/2014/main" id="{517349E3-FCE9-574B-8DB9-9A6CD031595C}"/>
              </a:ext>
            </a:extLst>
          </p:cNvPr>
          <p:cNvSpPr>
            <a:spLocks noGrp="1"/>
          </p:cNvSpPr>
          <p:nvPr>
            <p:ph type="sldNum" sz="quarter" idx="4"/>
          </p:nvPr>
        </p:nvSpPr>
        <p:spPr/>
        <p:txBody>
          <a:bodyPr/>
          <a:lstStyle/>
          <a:p>
            <a:fld id="{BDE2D64B-104A-0D49-AC01-3995F14CC673}" type="slidenum">
              <a:rPr lang="fr-FR" smtClean="0"/>
              <a:pPr/>
              <a:t>33</a:t>
            </a:fld>
            <a:endParaRPr lang="fr-FR"/>
          </a:p>
        </p:txBody>
      </p:sp>
      <p:pic>
        <p:nvPicPr>
          <p:cNvPr id="15" name="Image 4">
            <a:extLst>
              <a:ext uri="{FF2B5EF4-FFF2-40B4-BE49-F238E27FC236}">
                <a16:creationId xmlns:a16="http://schemas.microsoft.com/office/drawing/2014/main" id="{71C7DDE9-3B87-4277-A7A5-F22DFDF9388F}"/>
              </a:ext>
            </a:extLst>
          </p:cNvPr>
          <p:cNvPicPr>
            <a:picLocks noChangeAspect="1"/>
          </p:cNvPicPr>
          <p:nvPr/>
        </p:nvPicPr>
        <p:blipFill>
          <a:blip r:embed="rId2"/>
          <a:stretch>
            <a:fillRect/>
          </a:stretch>
        </p:blipFill>
        <p:spPr>
          <a:xfrm>
            <a:off x="940333" y="4700730"/>
            <a:ext cx="1167612" cy="217899"/>
          </a:xfrm>
          <a:prstGeom prst="rect">
            <a:avLst/>
          </a:prstGeom>
        </p:spPr>
      </p:pic>
      <p:sp>
        <p:nvSpPr>
          <p:cNvPr id="16" name="ZoneTexte 6">
            <a:extLst>
              <a:ext uri="{FF2B5EF4-FFF2-40B4-BE49-F238E27FC236}">
                <a16:creationId xmlns:a16="http://schemas.microsoft.com/office/drawing/2014/main" id="{0F0083C1-9ACE-4774-A3DB-5F18A954D0B9}"/>
              </a:ext>
            </a:extLst>
          </p:cNvPr>
          <p:cNvSpPr txBox="1"/>
          <p:nvPr/>
        </p:nvSpPr>
        <p:spPr>
          <a:xfrm>
            <a:off x="5529326" y="3120859"/>
            <a:ext cx="1241189" cy="1200329"/>
          </a:xfrm>
          <a:prstGeom prst="rect">
            <a:avLst/>
          </a:prstGeom>
          <a:noFill/>
        </p:spPr>
        <p:txBody>
          <a:bodyPr wrap="square" lIns="0" tIns="0" rIns="0" bIns="0" rtlCol="0" anchor="t" anchorCtr="0">
            <a:noAutofit/>
          </a:bodyPr>
          <a:lstStyle/>
          <a:p>
            <a:pPr algn="l"/>
            <a:r>
              <a:rPr lang="fr-FR" sz="7800" b="0" i="0" spc="-200">
                <a:solidFill>
                  <a:srgbClr val="2F2483"/>
                </a:solidFill>
                <a:latin typeface="Barlow Condensed Thin" pitchFamily="2" charset="77"/>
              </a:rPr>
              <a:t>75</a:t>
            </a:r>
            <a:r>
              <a:rPr lang="fr-FR" sz="3800" b="0" i="0">
                <a:solidFill>
                  <a:srgbClr val="2F2483"/>
                </a:solidFill>
                <a:latin typeface="Barlow Condensed Thin" pitchFamily="2" charset="77"/>
              </a:rPr>
              <a:t>%</a:t>
            </a:r>
          </a:p>
        </p:txBody>
      </p:sp>
      <p:grpSp>
        <p:nvGrpSpPr>
          <p:cNvPr id="17" name="Group 16">
            <a:extLst>
              <a:ext uri="{FF2B5EF4-FFF2-40B4-BE49-F238E27FC236}">
                <a16:creationId xmlns:a16="http://schemas.microsoft.com/office/drawing/2014/main" id="{0AD0ABD2-0A53-4A0C-A465-C26B67C45EFF}"/>
              </a:ext>
            </a:extLst>
          </p:cNvPr>
          <p:cNvGrpSpPr/>
          <p:nvPr/>
        </p:nvGrpSpPr>
        <p:grpSpPr>
          <a:xfrm>
            <a:off x="108065" y="2943428"/>
            <a:ext cx="6101542" cy="1757110"/>
            <a:chOff x="2838786" y="1518015"/>
            <a:chExt cx="2950570" cy="3452443"/>
          </a:xfrm>
        </p:grpSpPr>
        <p:graphicFrame>
          <p:nvGraphicFramePr>
            <p:cNvPr id="18" name="Chart 17">
              <a:extLst>
                <a:ext uri="{FF2B5EF4-FFF2-40B4-BE49-F238E27FC236}">
                  <a16:creationId xmlns:a16="http://schemas.microsoft.com/office/drawing/2014/main" id="{10F6483A-9A9C-4B66-B8AC-4DF857EB98FD}"/>
                </a:ext>
              </a:extLst>
            </p:cNvPr>
            <p:cNvGraphicFramePr>
              <a:graphicFrameLocks/>
            </p:cNvGraphicFramePr>
            <p:nvPr>
              <p:extLst>
                <p:ext uri="{D42A27DB-BD31-4B8C-83A1-F6EECF244321}">
                  <p14:modId xmlns:p14="http://schemas.microsoft.com/office/powerpoint/2010/main" val="2839424002"/>
                </p:ext>
              </p:extLst>
            </p:nvPr>
          </p:nvGraphicFramePr>
          <p:xfrm>
            <a:off x="2838786" y="1785287"/>
            <a:ext cx="2950570" cy="3185171"/>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a:extLst>
                <a:ext uri="{FF2B5EF4-FFF2-40B4-BE49-F238E27FC236}">
                  <a16:creationId xmlns:a16="http://schemas.microsoft.com/office/drawing/2014/main" id="{89393610-A097-4A46-BD7D-72F62B27C1F5}"/>
                </a:ext>
              </a:extLst>
            </p:cNvPr>
            <p:cNvSpPr/>
            <p:nvPr/>
          </p:nvSpPr>
          <p:spPr bwMode="gray">
            <a:xfrm>
              <a:off x="2874608" y="1518015"/>
              <a:ext cx="2167630" cy="446740"/>
            </a:xfrm>
            <a:prstGeom prst="rect">
              <a:avLst/>
            </a:prstGeom>
            <a:no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fr-FR" sz="900" b="0" i="1" u="none" strike="noStrike" kern="1200" cap="none" spc="0" normalizeH="0" baseline="0" noProof="0">
                  <a:ln>
                    <a:noFill/>
                  </a:ln>
                  <a:solidFill>
                    <a:srgbClr val="595959"/>
                  </a:solidFill>
                  <a:effectLst/>
                  <a:uLnTx/>
                  <a:uFillTx/>
                  <a:latin typeface="Barlow Condensed" panose="00000506000000000000" pitchFamily="2" charset="0"/>
                  <a:ea typeface="Open Sans" panose="020B0606030504020204" pitchFamily="34" charset="0"/>
                  <a:cs typeface="Open Sans" panose="020B0606030504020204" pitchFamily="34" charset="0"/>
                </a:rPr>
                <a:t>Avez-vous mis en place une prime transport pour vos collaborateurs ?</a:t>
              </a:r>
            </a:p>
          </p:txBody>
        </p:sp>
      </p:grpSp>
      <p:sp>
        <p:nvSpPr>
          <p:cNvPr id="20" name="TextBox 19">
            <a:extLst>
              <a:ext uri="{FF2B5EF4-FFF2-40B4-BE49-F238E27FC236}">
                <a16:creationId xmlns:a16="http://schemas.microsoft.com/office/drawing/2014/main" id="{0273D43B-8DE3-4DA5-91EB-6198B0B23A7E}"/>
              </a:ext>
            </a:extLst>
          </p:cNvPr>
          <p:cNvSpPr txBox="1"/>
          <p:nvPr/>
        </p:nvSpPr>
        <p:spPr>
          <a:xfrm>
            <a:off x="7791068" y="145045"/>
            <a:ext cx="1352932" cy="728789"/>
          </a:xfrm>
          <a:prstGeom prst="rect">
            <a:avLst/>
          </a:prstGeom>
          <a:noFill/>
        </p:spPr>
        <p:txBody>
          <a:bodyPr wrap="square" lIns="0" tIns="0" rIns="0" bIns="0" rtlCol="0">
            <a:spAutoFit/>
          </a:bodyPr>
          <a:lstStyle/>
          <a:p>
            <a:pPr algn="ctr">
              <a:spcBef>
                <a:spcPts val="526"/>
              </a:spcBef>
              <a:buSzPct val="100000"/>
            </a:pPr>
            <a:r>
              <a:rPr lang="en-GB" sz="4736" b="1" i="1">
                <a:solidFill>
                  <a:srgbClr val="2F2483"/>
                </a:solidFill>
                <a:latin typeface="Barlow Condensed" panose="00000506000000000000" pitchFamily="2" charset="0"/>
              </a:rPr>
              <a:t>#4</a:t>
            </a:r>
          </a:p>
        </p:txBody>
      </p:sp>
    </p:spTree>
    <p:extLst>
      <p:ext uri="{BB962C8B-B14F-4D97-AF65-F5344CB8AC3E}">
        <p14:creationId xmlns:p14="http://schemas.microsoft.com/office/powerpoint/2010/main" val="1040198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282129"/>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Pour plus d’informations</a:t>
            </a:r>
            <a:endParaRPr lang="en-US"/>
          </a:p>
        </p:txBody>
      </p:sp>
      <p:sp>
        <p:nvSpPr>
          <p:cNvPr id="19" name="Text Placeholder 2">
            <a:extLst>
              <a:ext uri="{FF2B5EF4-FFF2-40B4-BE49-F238E27FC236}">
                <a16:creationId xmlns:a16="http://schemas.microsoft.com/office/drawing/2014/main" id="{908D594B-C639-884C-B006-C6532A674658}"/>
              </a:ext>
            </a:extLst>
          </p:cNvPr>
          <p:cNvSpPr txBox="1">
            <a:spLocks/>
          </p:cNvSpPr>
          <p:nvPr/>
        </p:nvSpPr>
        <p:spPr>
          <a:xfrm>
            <a:off x="398242" y="1109934"/>
            <a:ext cx="8221871" cy="179536"/>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800"/>
              <a:t>Consultez nos études : </a:t>
            </a:r>
            <a:endParaRPr lang="en-US" sz="1800"/>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34</a:t>
            </a:fld>
            <a:endParaRPr lang="fr-FR"/>
          </a:p>
        </p:txBody>
      </p:sp>
      <p:sp>
        <p:nvSpPr>
          <p:cNvPr id="7" name="ZoneTexte 6">
            <a:extLst>
              <a:ext uri="{FF2B5EF4-FFF2-40B4-BE49-F238E27FC236}">
                <a16:creationId xmlns:a16="http://schemas.microsoft.com/office/drawing/2014/main" id="{BD44DC08-07E5-E748-8E94-39E2BB08E571}"/>
              </a:ext>
            </a:extLst>
          </p:cNvPr>
          <p:cNvSpPr txBox="1"/>
          <p:nvPr/>
        </p:nvSpPr>
        <p:spPr>
          <a:xfrm>
            <a:off x="398242" y="1899747"/>
            <a:ext cx="8251083" cy="1474763"/>
          </a:xfrm>
          <a:prstGeom prst="rect">
            <a:avLst/>
          </a:prstGeom>
          <a:noFill/>
        </p:spPr>
        <p:txBody>
          <a:bodyPr wrap="square" lIns="0" tIns="0" rIns="0" bIns="0" rtlCol="0">
            <a:spAutoFit/>
          </a:bodyPr>
          <a:lstStyle/>
          <a:p>
            <a:pPr marL="171450" indent="-171450" algn="just">
              <a:lnSpc>
                <a:spcPct val="150000"/>
              </a:lnSpc>
              <a:spcAft>
                <a:spcPts val="600"/>
              </a:spcAft>
              <a:buClr>
                <a:srgbClr val="F8002C"/>
              </a:buClr>
              <a:buFont typeface="Police système Courant"/>
              <a:buChar char="►"/>
            </a:pPr>
            <a:r>
              <a:rPr lang="fr-FR" sz="2000" b="1" u="sng">
                <a:latin typeface="Barlow Condensed SemiBold" pitchFamily="2" charset="77"/>
              </a:rPr>
              <a:t>Visitez notre page dédiée aux tendances rémunérations 2022</a:t>
            </a:r>
          </a:p>
          <a:p>
            <a:pPr marL="171450" indent="-171450" algn="just">
              <a:lnSpc>
                <a:spcPct val="150000"/>
              </a:lnSpc>
              <a:spcAft>
                <a:spcPts val="600"/>
              </a:spcAft>
              <a:buClr>
                <a:srgbClr val="F8002C"/>
              </a:buClr>
              <a:buFont typeface="Police système Courant"/>
              <a:buChar char="►"/>
            </a:pPr>
            <a:r>
              <a:rPr lang="fr-FR" sz="2000" b="1" i="0" u="sng">
                <a:latin typeface="Barlow Condensed SemiBold" pitchFamily="2" charset="77"/>
                <a:hlinkClick r:id="rId2">
                  <a:extLst>
                    <a:ext uri="{A12FA001-AC4F-418D-AE19-62706E023703}">
                      <ahyp:hlinkClr xmlns:ahyp="http://schemas.microsoft.com/office/drawing/2018/hyperlinkcolor" val="tx"/>
                    </a:ext>
                  </a:extLst>
                </a:hlinkClick>
              </a:rPr>
              <a:t>Visitez notre page dédiée au sujet de l’égalité professionnelle femmes-hommes</a:t>
            </a:r>
            <a:endParaRPr lang="fr-FR" sz="2000" b="1" i="0" u="sng">
              <a:latin typeface="Barlow Condensed SemiBold" pitchFamily="2" charset="77"/>
            </a:endParaRPr>
          </a:p>
          <a:p>
            <a:pPr marL="171450" indent="-171450" algn="just">
              <a:lnSpc>
                <a:spcPct val="150000"/>
              </a:lnSpc>
              <a:spcAft>
                <a:spcPts val="600"/>
              </a:spcAft>
              <a:buClr>
                <a:srgbClr val="F8002C"/>
              </a:buClr>
              <a:buFont typeface="Police système Courant"/>
              <a:buChar char="►"/>
            </a:pPr>
            <a:r>
              <a:rPr lang="fr-FR" sz="2000" b="1" u="sng">
                <a:latin typeface="Barlow Condensed SemiBold" pitchFamily="2" charset="77"/>
              </a:rPr>
              <a:t>Deloitte Global </a:t>
            </a:r>
            <a:r>
              <a:rPr lang="fr-FR" sz="2000" b="1" u="sng" err="1">
                <a:latin typeface="Barlow Condensed SemiBold" pitchFamily="2" charset="77"/>
              </a:rPr>
              <a:t>Gen</a:t>
            </a:r>
            <a:r>
              <a:rPr lang="fr-FR" sz="2000" b="1" u="sng">
                <a:latin typeface="Barlow Condensed SemiBold" pitchFamily="2" charset="77"/>
              </a:rPr>
              <a:t> 7 and </a:t>
            </a:r>
            <a:r>
              <a:rPr lang="fr-FR" sz="2000" b="1" u="sng" err="1">
                <a:latin typeface="Barlow Condensed SemiBold" pitchFamily="2" charset="77"/>
              </a:rPr>
              <a:t>Millenial</a:t>
            </a:r>
            <a:r>
              <a:rPr lang="fr-FR" sz="2000" b="1" u="sng">
                <a:latin typeface="Barlow Condensed SemiBold" pitchFamily="2" charset="77"/>
              </a:rPr>
              <a:t> Survey</a:t>
            </a:r>
            <a:endParaRPr lang="fr-FR" sz="2000" b="0" i="0">
              <a:latin typeface="Barlow Condensed" pitchFamily="2" charset="77"/>
            </a:endParaRP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3"/>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1996238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EFB8060-9883-4021-B0DA-0B05C8128701}"/>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7" name="think-cell Slide" r:id="rId4" imgW="473" imgH="476" progId="TCLayout.ActiveDocument.1">
                  <p:embed/>
                </p:oleObj>
              </mc:Choice>
              <mc:Fallback>
                <p:oleObj name="think-cell Slide" r:id="rId4" imgW="473" imgH="476" progId="TCLayout.ActiveDocument.1">
                  <p:embed/>
                  <p:pic>
                    <p:nvPicPr>
                      <p:cNvPr id="8" name="Object 7" hidden="1">
                        <a:extLst>
                          <a:ext uri="{FF2B5EF4-FFF2-40B4-BE49-F238E27FC236}">
                            <a16:creationId xmlns:a16="http://schemas.microsoft.com/office/drawing/2014/main" id="{4EFB8060-9883-4021-B0DA-0B05C812870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Espace réservé du numéro de diapositive 2">
            <a:extLst>
              <a:ext uri="{FF2B5EF4-FFF2-40B4-BE49-F238E27FC236}">
                <a16:creationId xmlns:a16="http://schemas.microsoft.com/office/drawing/2014/main" id="{C1963358-AA17-4F19-8CCE-67ABFB4E025F}"/>
              </a:ext>
            </a:extLst>
          </p:cNvPr>
          <p:cNvSpPr>
            <a:spLocks noGrp="1"/>
          </p:cNvSpPr>
          <p:nvPr>
            <p:ph type="sldNum" sz="quarter" idx="4"/>
          </p:nvPr>
        </p:nvSpPr>
        <p:spPr/>
        <p:txBody>
          <a:bodyPr/>
          <a:lstStyle/>
          <a:p>
            <a:fld id="{BDE2D64B-104A-0D49-AC01-3995F14CC673}" type="slidenum">
              <a:rPr lang="fr-FR" smtClean="0"/>
              <a:pPr/>
              <a:t>35</a:t>
            </a:fld>
            <a:endParaRPr lang="fr-FR"/>
          </a:p>
        </p:txBody>
      </p:sp>
      <p:sp>
        <p:nvSpPr>
          <p:cNvPr id="4" name="Titre 3">
            <a:extLst>
              <a:ext uri="{FF2B5EF4-FFF2-40B4-BE49-F238E27FC236}">
                <a16:creationId xmlns:a16="http://schemas.microsoft.com/office/drawing/2014/main" id="{30423163-D154-49BA-B39A-8DC6926BAAE9}"/>
              </a:ext>
            </a:extLst>
          </p:cNvPr>
          <p:cNvSpPr>
            <a:spLocks noGrp="1"/>
          </p:cNvSpPr>
          <p:nvPr>
            <p:ph type="title"/>
          </p:nvPr>
        </p:nvSpPr>
        <p:spPr/>
        <p:txBody>
          <a:bodyPr vert="horz"/>
          <a:lstStyle/>
          <a:p>
            <a:r>
              <a:rPr lang="fr-FR"/>
              <a:t> </a:t>
            </a:r>
          </a:p>
        </p:txBody>
      </p:sp>
      <p:sp>
        <p:nvSpPr>
          <p:cNvPr id="5" name="Espace réservé du contenu 4">
            <a:extLst>
              <a:ext uri="{FF2B5EF4-FFF2-40B4-BE49-F238E27FC236}">
                <a16:creationId xmlns:a16="http://schemas.microsoft.com/office/drawing/2014/main" id="{9BBE45EA-E259-4424-BBB0-FB6F639ACAB4}"/>
              </a:ext>
            </a:extLst>
          </p:cNvPr>
          <p:cNvSpPr>
            <a:spLocks noGrp="1"/>
          </p:cNvSpPr>
          <p:nvPr>
            <p:ph idx="1"/>
          </p:nvPr>
        </p:nvSpPr>
        <p:spPr>
          <a:xfrm>
            <a:off x="398242" y="953051"/>
            <a:ext cx="4051020" cy="732252"/>
          </a:xfrm>
        </p:spPr>
        <p:txBody>
          <a:bodyPr/>
          <a:lstStyle/>
          <a:p>
            <a:r>
              <a:rPr lang="fr-FR" sz="2300" b="1">
                <a:solidFill>
                  <a:srgbClr val="2F2483"/>
                </a:solidFill>
                <a:latin typeface="Barlow Condensed" pitchFamily="2" charset="77"/>
                <a:ea typeface="+mj-ea"/>
                <a:cs typeface="+mj-cs"/>
              </a:rPr>
              <a:t>Pilotage de la politique salariale</a:t>
            </a:r>
          </a:p>
          <a:p>
            <a:endParaRPr lang="fr-FR" sz="2300" b="1">
              <a:solidFill>
                <a:srgbClr val="2F2483"/>
              </a:solidFill>
              <a:latin typeface="Barlow Condensed" pitchFamily="2" charset="77"/>
              <a:ea typeface="+mj-ea"/>
              <a:cs typeface="+mj-cs"/>
            </a:endParaRPr>
          </a:p>
          <a:p>
            <a:endParaRPr lang="fr-FR"/>
          </a:p>
          <a:p>
            <a:r>
              <a:rPr lang="fr-FR" sz="2300" b="1">
                <a:solidFill>
                  <a:srgbClr val="2F2483"/>
                </a:solidFill>
                <a:latin typeface="Barlow Condensed" pitchFamily="2" charset="77"/>
                <a:ea typeface="+mj-ea"/>
                <a:cs typeface="+mj-cs"/>
              </a:rPr>
              <a:t>Questions</a:t>
            </a:r>
          </a:p>
        </p:txBody>
      </p:sp>
      <p:pic>
        <p:nvPicPr>
          <p:cNvPr id="6" name="Image 4">
            <a:extLst>
              <a:ext uri="{FF2B5EF4-FFF2-40B4-BE49-F238E27FC236}">
                <a16:creationId xmlns:a16="http://schemas.microsoft.com/office/drawing/2014/main" id="{60DF96C0-64F5-4E63-9FA5-229C817461D5}"/>
              </a:ext>
            </a:extLst>
          </p:cNvPr>
          <p:cNvPicPr>
            <a:picLocks noChangeAspect="1"/>
          </p:cNvPicPr>
          <p:nvPr/>
        </p:nvPicPr>
        <p:blipFill>
          <a:blip r:embed="rId6"/>
          <a:stretch>
            <a:fillRect/>
          </a:stretch>
        </p:blipFill>
        <p:spPr>
          <a:xfrm>
            <a:off x="940333" y="4700730"/>
            <a:ext cx="1167612" cy="217899"/>
          </a:xfrm>
          <a:prstGeom prst="rect">
            <a:avLst/>
          </a:prstGeom>
        </p:spPr>
      </p:pic>
    </p:spTree>
    <p:extLst>
      <p:ext uri="{BB962C8B-B14F-4D97-AF65-F5344CB8AC3E}">
        <p14:creationId xmlns:p14="http://schemas.microsoft.com/office/powerpoint/2010/main" val="371189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846386"/>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a:t>Pilotage de la trésorerie et du Besoin en Fonds de Roulement</a:t>
            </a:r>
          </a:p>
          <a:p>
            <a:r>
              <a:rPr lang="fr-FR"/>
              <a:t>Contexte</a:t>
            </a:r>
            <a:br>
              <a:rPr lang="fr-FR"/>
            </a:br>
            <a:endParaRPr lang="en-US"/>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4</a:t>
            </a:fld>
            <a:endParaRPr lang="fr-F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2"/>
          <a:stretch>
            <a:fillRect/>
          </a:stretch>
        </p:blipFill>
        <p:spPr>
          <a:xfrm>
            <a:off x="940333" y="4700730"/>
            <a:ext cx="1167612" cy="217899"/>
          </a:xfrm>
          <a:prstGeom prst="rect">
            <a:avLst/>
          </a:prstGeom>
        </p:spPr>
      </p:pic>
      <p:sp>
        <p:nvSpPr>
          <p:cNvPr id="10" name="Text Placeholder 1">
            <a:extLst>
              <a:ext uri="{FF2B5EF4-FFF2-40B4-BE49-F238E27FC236}">
                <a16:creationId xmlns:a16="http://schemas.microsoft.com/office/drawing/2014/main" id="{6612D32F-B66E-46E3-8F45-63BF14FA28CD}"/>
              </a:ext>
            </a:extLst>
          </p:cNvPr>
          <p:cNvSpPr txBox="1">
            <a:spLocks/>
          </p:cNvSpPr>
          <p:nvPr/>
        </p:nvSpPr>
        <p:spPr>
          <a:xfrm>
            <a:off x="283718" y="975229"/>
            <a:ext cx="8678799" cy="472243"/>
          </a:xfrm>
          <a:prstGeom prst="rect">
            <a:avLst/>
          </a:prstGeom>
        </p:spPr>
        <p:txBody>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200" b="1">
                <a:ea typeface="Calibri" panose="020F0502020204030204" pitchFamily="34" charset="0"/>
              </a:rPr>
              <a:t>Les changements des conditions économiques mondiales des dix derniers mois, la poursuite de la volatilité des chaînes d'approvisionnement et la conjugaison des hausses en année pleine 2023 vont nécessiter davantage de liquidités pour financer les besoins.</a:t>
            </a:r>
            <a:endParaRPr lang="en-GB" sz="1400"/>
          </a:p>
        </p:txBody>
      </p:sp>
      <p:sp>
        <p:nvSpPr>
          <p:cNvPr id="11" name="object 65">
            <a:extLst>
              <a:ext uri="{FF2B5EF4-FFF2-40B4-BE49-F238E27FC236}">
                <a16:creationId xmlns:a16="http://schemas.microsoft.com/office/drawing/2014/main" id="{77D4AF2D-93FF-4164-B658-3DEFCA6E8FC5}"/>
              </a:ext>
            </a:extLst>
          </p:cNvPr>
          <p:cNvSpPr/>
          <p:nvPr/>
        </p:nvSpPr>
        <p:spPr>
          <a:xfrm flipV="1">
            <a:off x="2908698" y="2864974"/>
            <a:ext cx="1504424" cy="396033"/>
          </a:xfrm>
          <a:custGeom>
            <a:avLst/>
            <a:gdLst/>
            <a:ahLst/>
            <a:cxnLst/>
            <a:rect l="l" t="t" r="r" b="b"/>
            <a:pathLst>
              <a:path w="1685289" h="352425">
                <a:moveTo>
                  <a:pt x="1621144" y="306764"/>
                </a:moveTo>
                <a:lnTo>
                  <a:pt x="1602486" y="327913"/>
                </a:lnTo>
                <a:lnTo>
                  <a:pt x="1684782" y="349758"/>
                </a:lnTo>
                <a:lnTo>
                  <a:pt x="1670790" y="315087"/>
                </a:lnTo>
                <a:lnTo>
                  <a:pt x="1631188" y="315087"/>
                </a:lnTo>
                <a:lnTo>
                  <a:pt x="1621144" y="306764"/>
                </a:lnTo>
                <a:close/>
              </a:path>
              <a:path w="1685289" h="352425">
                <a:moveTo>
                  <a:pt x="1633736" y="292491"/>
                </a:moveTo>
                <a:lnTo>
                  <a:pt x="1621144" y="306764"/>
                </a:lnTo>
                <a:lnTo>
                  <a:pt x="1631188" y="315087"/>
                </a:lnTo>
                <a:lnTo>
                  <a:pt x="1643380" y="300482"/>
                </a:lnTo>
                <a:lnTo>
                  <a:pt x="1633736" y="292491"/>
                </a:lnTo>
                <a:close/>
              </a:path>
              <a:path w="1685289" h="352425">
                <a:moveTo>
                  <a:pt x="1652905" y="270763"/>
                </a:moveTo>
                <a:lnTo>
                  <a:pt x="1633736" y="292491"/>
                </a:lnTo>
                <a:lnTo>
                  <a:pt x="1643380" y="300482"/>
                </a:lnTo>
                <a:lnTo>
                  <a:pt x="1631188" y="315087"/>
                </a:lnTo>
                <a:lnTo>
                  <a:pt x="1670790" y="315087"/>
                </a:lnTo>
                <a:lnTo>
                  <a:pt x="1652905" y="270763"/>
                </a:lnTo>
                <a:close/>
              </a:path>
              <a:path w="1685289" h="352425">
                <a:moveTo>
                  <a:pt x="1583689" y="252222"/>
                </a:moveTo>
                <a:lnTo>
                  <a:pt x="1572387" y="267588"/>
                </a:lnTo>
                <a:lnTo>
                  <a:pt x="1585976" y="277622"/>
                </a:lnTo>
                <a:lnTo>
                  <a:pt x="1621144" y="306764"/>
                </a:lnTo>
                <a:lnTo>
                  <a:pt x="1633736" y="292491"/>
                </a:lnTo>
                <a:lnTo>
                  <a:pt x="1598168" y="263017"/>
                </a:lnTo>
                <a:lnTo>
                  <a:pt x="1583689" y="252222"/>
                </a:lnTo>
                <a:close/>
              </a:path>
              <a:path w="1685289" h="352425">
                <a:moveTo>
                  <a:pt x="1472311" y="177292"/>
                </a:moveTo>
                <a:lnTo>
                  <a:pt x="1462532" y="193675"/>
                </a:lnTo>
                <a:lnTo>
                  <a:pt x="1488567" y="209296"/>
                </a:lnTo>
                <a:lnTo>
                  <a:pt x="1526286" y="234442"/>
                </a:lnTo>
                <a:lnTo>
                  <a:pt x="1536954" y="218694"/>
                </a:lnTo>
                <a:lnTo>
                  <a:pt x="1499108" y="193421"/>
                </a:lnTo>
                <a:lnTo>
                  <a:pt x="1472311" y="177292"/>
                </a:lnTo>
                <a:close/>
              </a:path>
              <a:path w="1685289" h="352425">
                <a:moveTo>
                  <a:pt x="1353693" y="114553"/>
                </a:moveTo>
                <a:lnTo>
                  <a:pt x="1345564" y="131825"/>
                </a:lnTo>
                <a:lnTo>
                  <a:pt x="1386586" y="151384"/>
                </a:lnTo>
                <a:lnTo>
                  <a:pt x="1413256" y="165608"/>
                </a:lnTo>
                <a:lnTo>
                  <a:pt x="1422273" y="148844"/>
                </a:lnTo>
                <a:lnTo>
                  <a:pt x="1395602" y="134493"/>
                </a:lnTo>
                <a:lnTo>
                  <a:pt x="1353693" y="114553"/>
                </a:lnTo>
                <a:close/>
              </a:path>
              <a:path w="1685289" h="352425">
                <a:moveTo>
                  <a:pt x="1228725" y="64770"/>
                </a:moveTo>
                <a:lnTo>
                  <a:pt x="1223010" y="82931"/>
                </a:lnTo>
                <a:lnTo>
                  <a:pt x="1226820" y="84200"/>
                </a:lnTo>
                <a:lnTo>
                  <a:pt x="1280922" y="103886"/>
                </a:lnTo>
                <a:lnTo>
                  <a:pt x="1293495" y="109220"/>
                </a:lnTo>
                <a:lnTo>
                  <a:pt x="1300861" y="91694"/>
                </a:lnTo>
                <a:lnTo>
                  <a:pt x="1288288" y="86360"/>
                </a:lnTo>
                <a:lnTo>
                  <a:pt x="1233424" y="66294"/>
                </a:lnTo>
                <a:lnTo>
                  <a:pt x="1228725" y="64770"/>
                </a:lnTo>
                <a:close/>
              </a:path>
              <a:path w="1685289" h="352425">
                <a:moveTo>
                  <a:pt x="1099312" y="29210"/>
                </a:moveTo>
                <a:lnTo>
                  <a:pt x="1095375" y="47751"/>
                </a:lnTo>
                <a:lnTo>
                  <a:pt x="1116965" y="52450"/>
                </a:lnTo>
                <a:lnTo>
                  <a:pt x="1168781" y="66039"/>
                </a:lnTo>
                <a:lnTo>
                  <a:pt x="1173734" y="47625"/>
                </a:lnTo>
                <a:lnTo>
                  <a:pt x="1121918" y="34036"/>
                </a:lnTo>
                <a:lnTo>
                  <a:pt x="1099312" y="29210"/>
                </a:lnTo>
                <a:close/>
              </a:path>
              <a:path w="1685289" h="352425">
                <a:moveTo>
                  <a:pt x="966978" y="7365"/>
                </a:moveTo>
                <a:lnTo>
                  <a:pt x="964692" y="26288"/>
                </a:lnTo>
                <a:lnTo>
                  <a:pt x="1005459" y="31114"/>
                </a:lnTo>
                <a:lnTo>
                  <a:pt x="1039749" y="36957"/>
                </a:lnTo>
                <a:lnTo>
                  <a:pt x="1042797" y="18161"/>
                </a:lnTo>
                <a:lnTo>
                  <a:pt x="1008634" y="12446"/>
                </a:lnTo>
                <a:lnTo>
                  <a:pt x="966978" y="7365"/>
                </a:lnTo>
                <a:close/>
              </a:path>
              <a:path w="1685289" h="352425">
                <a:moveTo>
                  <a:pt x="837057" y="0"/>
                </a:moveTo>
                <a:lnTo>
                  <a:pt x="832612" y="0"/>
                </a:lnTo>
                <a:lnTo>
                  <a:pt x="832993" y="19050"/>
                </a:lnTo>
                <a:lnTo>
                  <a:pt x="836549" y="19050"/>
                </a:lnTo>
                <a:lnTo>
                  <a:pt x="892937" y="20447"/>
                </a:lnTo>
                <a:lnTo>
                  <a:pt x="908177" y="21462"/>
                </a:lnTo>
                <a:lnTo>
                  <a:pt x="909574" y="2539"/>
                </a:lnTo>
                <a:lnTo>
                  <a:pt x="894334" y="1397"/>
                </a:lnTo>
                <a:lnTo>
                  <a:pt x="837057" y="0"/>
                </a:lnTo>
                <a:close/>
              </a:path>
              <a:path w="1685289" h="352425">
                <a:moveTo>
                  <a:pt x="774954" y="1397"/>
                </a:moveTo>
                <a:lnTo>
                  <a:pt x="722884" y="4952"/>
                </a:lnTo>
                <a:lnTo>
                  <a:pt x="698627" y="7747"/>
                </a:lnTo>
                <a:lnTo>
                  <a:pt x="700786" y="26670"/>
                </a:lnTo>
                <a:lnTo>
                  <a:pt x="724281" y="24002"/>
                </a:lnTo>
                <a:lnTo>
                  <a:pt x="776224" y="20447"/>
                </a:lnTo>
                <a:lnTo>
                  <a:pt x="774954" y="1397"/>
                </a:lnTo>
                <a:close/>
              </a:path>
              <a:path w="1685289" h="352425">
                <a:moveTo>
                  <a:pt x="641604" y="15494"/>
                </a:moveTo>
                <a:lnTo>
                  <a:pt x="609854" y="20574"/>
                </a:lnTo>
                <a:lnTo>
                  <a:pt x="566293" y="29845"/>
                </a:lnTo>
                <a:lnTo>
                  <a:pt x="570230" y="48513"/>
                </a:lnTo>
                <a:lnTo>
                  <a:pt x="612902" y="39370"/>
                </a:lnTo>
                <a:lnTo>
                  <a:pt x="644652" y="34289"/>
                </a:lnTo>
                <a:lnTo>
                  <a:pt x="641604" y="15494"/>
                </a:lnTo>
                <a:close/>
              </a:path>
              <a:path w="1685289" h="352425">
                <a:moveTo>
                  <a:pt x="510413" y="43814"/>
                </a:moveTo>
                <a:lnTo>
                  <a:pt x="498602" y="46989"/>
                </a:lnTo>
                <a:lnTo>
                  <a:pt x="443992" y="64135"/>
                </a:lnTo>
                <a:lnTo>
                  <a:pt x="436753" y="66801"/>
                </a:lnTo>
                <a:lnTo>
                  <a:pt x="443357" y="84709"/>
                </a:lnTo>
                <a:lnTo>
                  <a:pt x="449707" y="82296"/>
                </a:lnTo>
                <a:lnTo>
                  <a:pt x="503555" y="65405"/>
                </a:lnTo>
                <a:lnTo>
                  <a:pt x="515239" y="62357"/>
                </a:lnTo>
                <a:lnTo>
                  <a:pt x="510413" y="43814"/>
                </a:lnTo>
                <a:close/>
              </a:path>
              <a:path w="1685289" h="352425">
                <a:moveTo>
                  <a:pt x="382905" y="86995"/>
                </a:moveTo>
                <a:lnTo>
                  <a:pt x="337185" y="106425"/>
                </a:lnTo>
                <a:lnTo>
                  <a:pt x="312928" y="118237"/>
                </a:lnTo>
                <a:lnTo>
                  <a:pt x="321183" y="135382"/>
                </a:lnTo>
                <a:lnTo>
                  <a:pt x="344678" y="123951"/>
                </a:lnTo>
                <a:lnTo>
                  <a:pt x="390398" y="104521"/>
                </a:lnTo>
                <a:lnTo>
                  <a:pt x="382905" y="86995"/>
                </a:lnTo>
                <a:close/>
              </a:path>
              <a:path w="1685289" h="352425">
                <a:moveTo>
                  <a:pt x="261620" y="144525"/>
                </a:moveTo>
                <a:lnTo>
                  <a:pt x="234442" y="159385"/>
                </a:lnTo>
                <a:lnTo>
                  <a:pt x="195580" y="183387"/>
                </a:lnTo>
                <a:lnTo>
                  <a:pt x="205486" y="199517"/>
                </a:lnTo>
                <a:lnTo>
                  <a:pt x="243586" y="176149"/>
                </a:lnTo>
                <a:lnTo>
                  <a:pt x="270764" y="161289"/>
                </a:lnTo>
                <a:lnTo>
                  <a:pt x="261620" y="144525"/>
                </a:lnTo>
                <a:close/>
              </a:path>
              <a:path w="1685289" h="352425">
                <a:moveTo>
                  <a:pt x="147574" y="215392"/>
                </a:moveTo>
                <a:lnTo>
                  <a:pt x="136398" y="223138"/>
                </a:lnTo>
                <a:lnTo>
                  <a:pt x="89408" y="258952"/>
                </a:lnTo>
                <a:lnTo>
                  <a:pt x="85979" y="261747"/>
                </a:lnTo>
                <a:lnTo>
                  <a:pt x="98298" y="276225"/>
                </a:lnTo>
                <a:lnTo>
                  <a:pt x="100837" y="274065"/>
                </a:lnTo>
                <a:lnTo>
                  <a:pt x="147193" y="238760"/>
                </a:lnTo>
                <a:lnTo>
                  <a:pt x="158369" y="231139"/>
                </a:lnTo>
                <a:lnTo>
                  <a:pt x="147574" y="215392"/>
                </a:lnTo>
                <a:close/>
              </a:path>
              <a:path w="1685289" h="352425">
                <a:moveTo>
                  <a:pt x="42037" y="299085"/>
                </a:moveTo>
                <a:lnTo>
                  <a:pt x="0" y="338582"/>
                </a:lnTo>
                <a:lnTo>
                  <a:pt x="13081" y="352425"/>
                </a:lnTo>
                <a:lnTo>
                  <a:pt x="55118" y="313055"/>
                </a:lnTo>
                <a:lnTo>
                  <a:pt x="42037" y="299085"/>
                </a:lnTo>
                <a:close/>
              </a:path>
            </a:pathLst>
          </a:custGeom>
          <a:solidFill>
            <a:srgbClr val="A6A6A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grpSp>
        <p:nvGrpSpPr>
          <p:cNvPr id="12" name="Group 11">
            <a:extLst>
              <a:ext uri="{FF2B5EF4-FFF2-40B4-BE49-F238E27FC236}">
                <a16:creationId xmlns:a16="http://schemas.microsoft.com/office/drawing/2014/main" id="{7848BC01-4203-49CE-83D4-2D7534A2E31C}"/>
              </a:ext>
            </a:extLst>
          </p:cNvPr>
          <p:cNvGrpSpPr>
            <a:grpSpLocks/>
          </p:cNvGrpSpPr>
          <p:nvPr/>
        </p:nvGrpSpPr>
        <p:grpSpPr>
          <a:xfrm>
            <a:off x="7375443" y="1381277"/>
            <a:ext cx="1645709" cy="1720024"/>
            <a:chOff x="-1143387" y="1365351"/>
            <a:chExt cx="1171444" cy="1224343"/>
          </a:xfrm>
        </p:grpSpPr>
        <p:sp>
          <p:nvSpPr>
            <p:cNvPr id="13" name="object 17">
              <a:extLst>
                <a:ext uri="{FF2B5EF4-FFF2-40B4-BE49-F238E27FC236}">
                  <a16:creationId xmlns:a16="http://schemas.microsoft.com/office/drawing/2014/main" id="{F769E4E9-DA58-4FCC-B02C-7610EB08B8C7}"/>
                </a:ext>
              </a:extLst>
            </p:cNvPr>
            <p:cNvSpPr/>
            <p:nvPr/>
          </p:nvSpPr>
          <p:spPr>
            <a:xfrm>
              <a:off x="-1074640" y="1428326"/>
              <a:ext cx="1041190" cy="1161368"/>
            </a:xfrm>
            <a:custGeom>
              <a:avLst/>
              <a:gdLst/>
              <a:ahLst/>
              <a:cxnLst/>
              <a:rect l="l" t="t" r="r" b="b"/>
              <a:pathLst>
                <a:path w="1259839" h="1405254">
                  <a:moveTo>
                    <a:pt x="556132" y="0"/>
                  </a:moveTo>
                  <a:lnTo>
                    <a:pt x="604293" y="1620"/>
                  </a:lnTo>
                  <a:lnTo>
                    <a:pt x="651582" y="6414"/>
                  </a:lnTo>
                  <a:lnTo>
                    <a:pt x="697894" y="14274"/>
                  </a:lnTo>
                  <a:lnTo>
                    <a:pt x="743124" y="25098"/>
                  </a:lnTo>
                  <a:lnTo>
                    <a:pt x="787169" y="38780"/>
                  </a:lnTo>
                  <a:lnTo>
                    <a:pt x="829923" y="55215"/>
                  </a:lnTo>
                  <a:lnTo>
                    <a:pt x="871281" y="74299"/>
                  </a:lnTo>
                  <a:lnTo>
                    <a:pt x="911140" y="95927"/>
                  </a:lnTo>
                  <a:lnTo>
                    <a:pt x="949394" y="119994"/>
                  </a:lnTo>
                  <a:lnTo>
                    <a:pt x="985938" y="146397"/>
                  </a:lnTo>
                  <a:lnTo>
                    <a:pt x="1020669" y="175029"/>
                  </a:lnTo>
                  <a:lnTo>
                    <a:pt x="1053480" y="205787"/>
                  </a:lnTo>
                  <a:lnTo>
                    <a:pt x="1084269" y="238566"/>
                  </a:lnTo>
                  <a:lnTo>
                    <a:pt x="1112929" y="273261"/>
                  </a:lnTo>
                  <a:lnTo>
                    <a:pt x="1139356" y="309767"/>
                  </a:lnTo>
                  <a:lnTo>
                    <a:pt x="1163447" y="347980"/>
                  </a:lnTo>
                  <a:lnTo>
                    <a:pt x="1185094" y="387794"/>
                  </a:lnTo>
                  <a:lnTo>
                    <a:pt x="1204196" y="429107"/>
                  </a:lnTo>
                  <a:lnTo>
                    <a:pt x="1220645" y="471812"/>
                  </a:lnTo>
                  <a:lnTo>
                    <a:pt x="1234339" y="515805"/>
                  </a:lnTo>
                  <a:lnTo>
                    <a:pt x="1245172" y="560981"/>
                  </a:lnTo>
                  <a:lnTo>
                    <a:pt x="1253039" y="607236"/>
                  </a:lnTo>
                  <a:lnTo>
                    <a:pt x="1257836" y="654465"/>
                  </a:lnTo>
                  <a:lnTo>
                    <a:pt x="1259459" y="702563"/>
                  </a:lnTo>
                  <a:lnTo>
                    <a:pt x="1257836" y="750662"/>
                  </a:lnTo>
                  <a:lnTo>
                    <a:pt x="1253039" y="797891"/>
                  </a:lnTo>
                  <a:lnTo>
                    <a:pt x="1245172" y="844146"/>
                  </a:lnTo>
                  <a:lnTo>
                    <a:pt x="1234339" y="889322"/>
                  </a:lnTo>
                  <a:lnTo>
                    <a:pt x="1220645" y="933315"/>
                  </a:lnTo>
                  <a:lnTo>
                    <a:pt x="1204196" y="976020"/>
                  </a:lnTo>
                  <a:lnTo>
                    <a:pt x="1185094" y="1017333"/>
                  </a:lnTo>
                  <a:lnTo>
                    <a:pt x="1163447" y="1057147"/>
                  </a:lnTo>
                  <a:lnTo>
                    <a:pt x="1139356" y="1095360"/>
                  </a:lnTo>
                  <a:lnTo>
                    <a:pt x="1112929" y="1131866"/>
                  </a:lnTo>
                  <a:lnTo>
                    <a:pt x="1084269" y="1166561"/>
                  </a:lnTo>
                  <a:lnTo>
                    <a:pt x="1053480" y="1199340"/>
                  </a:lnTo>
                  <a:lnTo>
                    <a:pt x="1020669" y="1230098"/>
                  </a:lnTo>
                  <a:lnTo>
                    <a:pt x="985938" y="1258730"/>
                  </a:lnTo>
                  <a:lnTo>
                    <a:pt x="949394" y="1285133"/>
                  </a:lnTo>
                  <a:lnTo>
                    <a:pt x="911140" y="1309200"/>
                  </a:lnTo>
                  <a:lnTo>
                    <a:pt x="871281" y="1330828"/>
                  </a:lnTo>
                  <a:lnTo>
                    <a:pt x="829923" y="1349912"/>
                  </a:lnTo>
                  <a:lnTo>
                    <a:pt x="787169" y="1366347"/>
                  </a:lnTo>
                  <a:lnTo>
                    <a:pt x="743124" y="1380029"/>
                  </a:lnTo>
                  <a:lnTo>
                    <a:pt x="697894" y="1390853"/>
                  </a:lnTo>
                  <a:lnTo>
                    <a:pt x="651582" y="1398713"/>
                  </a:lnTo>
                  <a:lnTo>
                    <a:pt x="604293" y="1403507"/>
                  </a:lnTo>
                  <a:lnTo>
                    <a:pt x="556132" y="1405128"/>
                  </a:lnTo>
                  <a:lnTo>
                    <a:pt x="506172" y="1403355"/>
                  </a:lnTo>
                  <a:lnTo>
                    <a:pt x="456808" y="1398092"/>
                  </a:lnTo>
                  <a:lnTo>
                    <a:pt x="408205" y="1389418"/>
                  </a:lnTo>
                  <a:lnTo>
                    <a:pt x="360525" y="1377414"/>
                  </a:lnTo>
                  <a:lnTo>
                    <a:pt x="313933" y="1362159"/>
                  </a:lnTo>
                  <a:lnTo>
                    <a:pt x="268593" y="1343733"/>
                  </a:lnTo>
                  <a:lnTo>
                    <a:pt x="224667" y="1322217"/>
                  </a:lnTo>
                  <a:lnTo>
                    <a:pt x="182321" y="1297691"/>
                  </a:lnTo>
                  <a:lnTo>
                    <a:pt x="141717" y="1270235"/>
                  </a:lnTo>
                  <a:lnTo>
                    <a:pt x="103019" y="1239929"/>
                  </a:lnTo>
                  <a:lnTo>
                    <a:pt x="66391" y="1206853"/>
                  </a:lnTo>
                  <a:lnTo>
                    <a:pt x="31997" y="1171088"/>
                  </a:lnTo>
                  <a:lnTo>
                    <a:pt x="0" y="1132713"/>
                  </a:lnTo>
                </a:path>
              </a:pathLst>
            </a:custGeom>
            <a:ln w="15240">
              <a:solidFill>
                <a:schemeClr val="bg1">
                  <a:lumMod val="65000"/>
                </a:schemeClr>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14" name="object 18">
              <a:extLst>
                <a:ext uri="{FF2B5EF4-FFF2-40B4-BE49-F238E27FC236}">
                  <a16:creationId xmlns:a16="http://schemas.microsoft.com/office/drawing/2014/main" id="{10B19031-1E7D-4A60-BE81-83E11B727A2A}"/>
                </a:ext>
              </a:extLst>
            </p:cNvPr>
            <p:cNvSpPr/>
            <p:nvPr/>
          </p:nvSpPr>
          <p:spPr>
            <a:xfrm>
              <a:off x="-1143387" y="1481225"/>
              <a:ext cx="1056934" cy="1055884"/>
            </a:xfrm>
            <a:custGeom>
              <a:avLst/>
              <a:gdLst/>
              <a:ahLst/>
              <a:cxnLst/>
              <a:rect l="l" t="t" r="r" b="b"/>
              <a:pathLst>
                <a:path w="1278889" h="1277620">
                  <a:moveTo>
                    <a:pt x="639317" y="0"/>
                  </a:moveTo>
                  <a:lnTo>
                    <a:pt x="687027" y="1751"/>
                  </a:lnTo>
                  <a:lnTo>
                    <a:pt x="733785" y="6923"/>
                  </a:lnTo>
                  <a:lnTo>
                    <a:pt x="779468" y="15392"/>
                  </a:lnTo>
                  <a:lnTo>
                    <a:pt x="823952" y="27034"/>
                  </a:lnTo>
                  <a:lnTo>
                    <a:pt x="867112" y="41727"/>
                  </a:lnTo>
                  <a:lnTo>
                    <a:pt x="908827" y="59346"/>
                  </a:lnTo>
                  <a:lnTo>
                    <a:pt x="948971" y="79769"/>
                  </a:lnTo>
                  <a:lnTo>
                    <a:pt x="987422" y="102871"/>
                  </a:lnTo>
                  <a:lnTo>
                    <a:pt x="1024055" y="128530"/>
                  </a:lnTo>
                  <a:lnTo>
                    <a:pt x="1058747" y="156622"/>
                  </a:lnTo>
                  <a:lnTo>
                    <a:pt x="1091374" y="187023"/>
                  </a:lnTo>
                  <a:lnTo>
                    <a:pt x="1121813" y="219610"/>
                  </a:lnTo>
                  <a:lnTo>
                    <a:pt x="1149940" y="254260"/>
                  </a:lnTo>
                  <a:lnTo>
                    <a:pt x="1175631" y="290849"/>
                  </a:lnTo>
                  <a:lnTo>
                    <a:pt x="1198763" y="329253"/>
                  </a:lnTo>
                  <a:lnTo>
                    <a:pt x="1219212" y="369350"/>
                  </a:lnTo>
                  <a:lnTo>
                    <a:pt x="1236854" y="411016"/>
                  </a:lnTo>
                  <a:lnTo>
                    <a:pt x="1251565" y="454127"/>
                  </a:lnTo>
                  <a:lnTo>
                    <a:pt x="1263223" y="498560"/>
                  </a:lnTo>
                  <a:lnTo>
                    <a:pt x="1271703" y="544191"/>
                  </a:lnTo>
                  <a:lnTo>
                    <a:pt x="1276882" y="590898"/>
                  </a:lnTo>
                  <a:lnTo>
                    <a:pt x="1278636" y="638555"/>
                  </a:lnTo>
                  <a:lnTo>
                    <a:pt x="1276882" y="686213"/>
                  </a:lnTo>
                  <a:lnTo>
                    <a:pt x="1271703" y="732920"/>
                  </a:lnTo>
                  <a:lnTo>
                    <a:pt x="1263223" y="778551"/>
                  </a:lnTo>
                  <a:lnTo>
                    <a:pt x="1251565" y="822984"/>
                  </a:lnTo>
                  <a:lnTo>
                    <a:pt x="1236854" y="866095"/>
                  </a:lnTo>
                  <a:lnTo>
                    <a:pt x="1219212" y="907761"/>
                  </a:lnTo>
                  <a:lnTo>
                    <a:pt x="1198763" y="947858"/>
                  </a:lnTo>
                  <a:lnTo>
                    <a:pt x="1175631" y="986262"/>
                  </a:lnTo>
                  <a:lnTo>
                    <a:pt x="1149940" y="1022851"/>
                  </a:lnTo>
                  <a:lnTo>
                    <a:pt x="1121813" y="1057501"/>
                  </a:lnTo>
                  <a:lnTo>
                    <a:pt x="1091374" y="1090088"/>
                  </a:lnTo>
                  <a:lnTo>
                    <a:pt x="1058747" y="1120489"/>
                  </a:lnTo>
                  <a:lnTo>
                    <a:pt x="1024055" y="1148581"/>
                  </a:lnTo>
                  <a:lnTo>
                    <a:pt x="987422" y="1174240"/>
                  </a:lnTo>
                  <a:lnTo>
                    <a:pt x="948971" y="1197342"/>
                  </a:lnTo>
                  <a:lnTo>
                    <a:pt x="908827" y="1217765"/>
                  </a:lnTo>
                  <a:lnTo>
                    <a:pt x="867112" y="1235384"/>
                  </a:lnTo>
                  <a:lnTo>
                    <a:pt x="823952" y="1250077"/>
                  </a:lnTo>
                  <a:lnTo>
                    <a:pt x="779468" y="1261719"/>
                  </a:lnTo>
                  <a:lnTo>
                    <a:pt x="733785" y="1270188"/>
                  </a:lnTo>
                  <a:lnTo>
                    <a:pt x="687027" y="1275360"/>
                  </a:lnTo>
                  <a:lnTo>
                    <a:pt x="639317" y="1277112"/>
                  </a:lnTo>
                  <a:lnTo>
                    <a:pt x="591608" y="1275360"/>
                  </a:lnTo>
                  <a:lnTo>
                    <a:pt x="544850" y="1270188"/>
                  </a:lnTo>
                  <a:lnTo>
                    <a:pt x="499167" y="1261719"/>
                  </a:lnTo>
                  <a:lnTo>
                    <a:pt x="454683" y="1250077"/>
                  </a:lnTo>
                  <a:lnTo>
                    <a:pt x="411523" y="1235384"/>
                  </a:lnTo>
                  <a:lnTo>
                    <a:pt x="369808" y="1217765"/>
                  </a:lnTo>
                  <a:lnTo>
                    <a:pt x="329664" y="1197342"/>
                  </a:lnTo>
                  <a:lnTo>
                    <a:pt x="291213" y="1174240"/>
                  </a:lnTo>
                  <a:lnTo>
                    <a:pt x="254580" y="1148581"/>
                  </a:lnTo>
                  <a:lnTo>
                    <a:pt x="219888" y="1120489"/>
                  </a:lnTo>
                  <a:lnTo>
                    <a:pt x="187261" y="1090088"/>
                  </a:lnTo>
                  <a:lnTo>
                    <a:pt x="156822" y="1057501"/>
                  </a:lnTo>
                  <a:lnTo>
                    <a:pt x="128695" y="1022851"/>
                  </a:lnTo>
                  <a:lnTo>
                    <a:pt x="103004" y="986262"/>
                  </a:lnTo>
                  <a:lnTo>
                    <a:pt x="79872" y="947858"/>
                  </a:lnTo>
                  <a:lnTo>
                    <a:pt x="59423" y="907761"/>
                  </a:lnTo>
                  <a:lnTo>
                    <a:pt x="41781" y="866095"/>
                  </a:lnTo>
                  <a:lnTo>
                    <a:pt x="27070" y="822984"/>
                  </a:lnTo>
                  <a:lnTo>
                    <a:pt x="15412" y="778551"/>
                  </a:lnTo>
                  <a:lnTo>
                    <a:pt x="6932" y="732920"/>
                  </a:lnTo>
                  <a:lnTo>
                    <a:pt x="1753" y="686213"/>
                  </a:lnTo>
                  <a:lnTo>
                    <a:pt x="0" y="638555"/>
                  </a:lnTo>
                  <a:lnTo>
                    <a:pt x="2217" y="585401"/>
                  </a:lnTo>
                  <a:lnTo>
                    <a:pt x="8812" y="532886"/>
                  </a:lnTo>
                  <a:lnTo>
                    <a:pt x="19696" y="481266"/>
                  </a:lnTo>
                  <a:lnTo>
                    <a:pt x="34782" y="430799"/>
                  </a:lnTo>
                  <a:lnTo>
                    <a:pt x="53981" y="381744"/>
                  </a:lnTo>
                  <a:lnTo>
                    <a:pt x="77206" y="334357"/>
                  </a:lnTo>
                  <a:lnTo>
                    <a:pt x="104368" y="288895"/>
                  </a:lnTo>
                  <a:lnTo>
                    <a:pt x="135382" y="245617"/>
                  </a:lnTo>
                </a:path>
              </a:pathLst>
            </a:custGeom>
            <a:ln w="15240">
              <a:solidFill>
                <a:schemeClr val="bg1">
                  <a:lumMod val="65000"/>
                </a:schemeClr>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15" name="object 19">
              <a:extLst>
                <a:ext uri="{FF2B5EF4-FFF2-40B4-BE49-F238E27FC236}">
                  <a16:creationId xmlns:a16="http://schemas.microsoft.com/office/drawing/2014/main" id="{6272AE18-A20E-4302-B6DA-DB683A0C0ACD}"/>
                </a:ext>
              </a:extLst>
            </p:cNvPr>
            <p:cNvSpPr/>
            <p:nvPr/>
          </p:nvSpPr>
          <p:spPr>
            <a:xfrm>
              <a:off x="-610617" y="1365351"/>
              <a:ext cx="638674" cy="894773"/>
            </a:xfrm>
            <a:custGeom>
              <a:avLst/>
              <a:gdLst/>
              <a:ahLst/>
              <a:cxnLst/>
              <a:rect l="l" t="t" r="r" b="b"/>
              <a:pathLst>
                <a:path w="772795" h="1082675">
                  <a:moveTo>
                    <a:pt x="0" y="0"/>
                  </a:moveTo>
                  <a:lnTo>
                    <a:pt x="48863" y="1521"/>
                  </a:lnTo>
                  <a:lnTo>
                    <a:pt x="96919" y="6026"/>
                  </a:lnTo>
                  <a:lnTo>
                    <a:pt x="144077" y="13424"/>
                  </a:lnTo>
                  <a:lnTo>
                    <a:pt x="190246" y="23624"/>
                  </a:lnTo>
                  <a:lnTo>
                    <a:pt x="235337" y="36535"/>
                  </a:lnTo>
                  <a:lnTo>
                    <a:pt x="279258" y="52067"/>
                  </a:lnTo>
                  <a:lnTo>
                    <a:pt x="321919" y="70128"/>
                  </a:lnTo>
                  <a:lnTo>
                    <a:pt x="363229" y="90629"/>
                  </a:lnTo>
                  <a:lnTo>
                    <a:pt x="403098" y="113479"/>
                  </a:lnTo>
                  <a:lnTo>
                    <a:pt x="441436" y="138587"/>
                  </a:lnTo>
                  <a:lnTo>
                    <a:pt x="478151" y="165862"/>
                  </a:lnTo>
                  <a:lnTo>
                    <a:pt x="513154" y="195214"/>
                  </a:lnTo>
                  <a:lnTo>
                    <a:pt x="546354" y="226552"/>
                  </a:lnTo>
                  <a:lnTo>
                    <a:pt x="577659" y="259785"/>
                  </a:lnTo>
                  <a:lnTo>
                    <a:pt x="606981" y="294823"/>
                  </a:lnTo>
                  <a:lnTo>
                    <a:pt x="634228" y="331575"/>
                  </a:lnTo>
                  <a:lnTo>
                    <a:pt x="659309" y="369951"/>
                  </a:lnTo>
                  <a:lnTo>
                    <a:pt x="682135" y="409859"/>
                  </a:lnTo>
                  <a:lnTo>
                    <a:pt x="702614" y="451210"/>
                  </a:lnTo>
                  <a:lnTo>
                    <a:pt x="720657" y="493912"/>
                  </a:lnTo>
                  <a:lnTo>
                    <a:pt x="736172" y="537875"/>
                  </a:lnTo>
                  <a:lnTo>
                    <a:pt x="749069" y="583008"/>
                  </a:lnTo>
                  <a:lnTo>
                    <a:pt x="759257" y="629221"/>
                  </a:lnTo>
                  <a:lnTo>
                    <a:pt x="766647" y="676422"/>
                  </a:lnTo>
                  <a:lnTo>
                    <a:pt x="771147" y="724522"/>
                  </a:lnTo>
                  <a:lnTo>
                    <a:pt x="772668" y="773430"/>
                  </a:lnTo>
                  <a:lnTo>
                    <a:pt x="770853" y="826453"/>
                  </a:lnTo>
                  <a:lnTo>
                    <a:pt x="765433" y="879103"/>
                  </a:lnTo>
                  <a:lnTo>
                    <a:pt x="756443" y="931195"/>
                  </a:lnTo>
                  <a:lnTo>
                    <a:pt x="743918" y="982547"/>
                  </a:lnTo>
                  <a:lnTo>
                    <a:pt x="727894" y="1032974"/>
                  </a:lnTo>
                  <a:lnTo>
                    <a:pt x="708406" y="1082294"/>
                  </a:lnTo>
                </a:path>
              </a:pathLst>
            </a:custGeom>
            <a:ln w="15240">
              <a:solidFill>
                <a:schemeClr val="bg1">
                  <a:lumMod val="65000"/>
                </a:schemeClr>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16" name="object 40">
              <a:extLst>
                <a:ext uri="{FF2B5EF4-FFF2-40B4-BE49-F238E27FC236}">
                  <a16:creationId xmlns:a16="http://schemas.microsoft.com/office/drawing/2014/main" id="{534C0159-6F83-4B75-BC77-225718CA5443}"/>
                </a:ext>
              </a:extLst>
            </p:cNvPr>
            <p:cNvSpPr/>
            <p:nvPr/>
          </p:nvSpPr>
          <p:spPr>
            <a:xfrm>
              <a:off x="-1077264" y="1538533"/>
              <a:ext cx="934657" cy="934657"/>
            </a:xfrm>
            <a:custGeom>
              <a:avLst/>
              <a:gdLst/>
              <a:ahLst/>
              <a:cxnLst/>
              <a:rect l="l" t="t" r="r" b="b"/>
              <a:pathLst>
                <a:path w="1130935" h="1130935">
                  <a:moveTo>
                    <a:pt x="565403" y="0"/>
                  </a:moveTo>
                  <a:lnTo>
                    <a:pt x="516614" y="2075"/>
                  </a:lnTo>
                  <a:lnTo>
                    <a:pt x="468978" y="8187"/>
                  </a:lnTo>
                  <a:lnTo>
                    <a:pt x="422665" y="18167"/>
                  </a:lnTo>
                  <a:lnTo>
                    <a:pt x="377844" y="31845"/>
                  </a:lnTo>
                  <a:lnTo>
                    <a:pt x="334686" y="49051"/>
                  </a:lnTo>
                  <a:lnTo>
                    <a:pt x="293360" y="69615"/>
                  </a:lnTo>
                  <a:lnTo>
                    <a:pt x="254034" y="93369"/>
                  </a:lnTo>
                  <a:lnTo>
                    <a:pt x="216881" y="120142"/>
                  </a:lnTo>
                  <a:lnTo>
                    <a:pt x="182067" y="149765"/>
                  </a:lnTo>
                  <a:lnTo>
                    <a:pt x="149765" y="182067"/>
                  </a:lnTo>
                  <a:lnTo>
                    <a:pt x="120142" y="216881"/>
                  </a:lnTo>
                  <a:lnTo>
                    <a:pt x="93369" y="254034"/>
                  </a:lnTo>
                  <a:lnTo>
                    <a:pt x="69615" y="293360"/>
                  </a:lnTo>
                  <a:lnTo>
                    <a:pt x="49051" y="334686"/>
                  </a:lnTo>
                  <a:lnTo>
                    <a:pt x="31845" y="377844"/>
                  </a:lnTo>
                  <a:lnTo>
                    <a:pt x="18167" y="422665"/>
                  </a:lnTo>
                  <a:lnTo>
                    <a:pt x="8187" y="468978"/>
                  </a:lnTo>
                  <a:lnTo>
                    <a:pt x="2075" y="516614"/>
                  </a:lnTo>
                  <a:lnTo>
                    <a:pt x="0" y="565404"/>
                  </a:lnTo>
                  <a:lnTo>
                    <a:pt x="2075" y="614193"/>
                  </a:lnTo>
                  <a:lnTo>
                    <a:pt x="8187" y="661829"/>
                  </a:lnTo>
                  <a:lnTo>
                    <a:pt x="18167" y="708142"/>
                  </a:lnTo>
                  <a:lnTo>
                    <a:pt x="31845" y="752963"/>
                  </a:lnTo>
                  <a:lnTo>
                    <a:pt x="49051" y="796121"/>
                  </a:lnTo>
                  <a:lnTo>
                    <a:pt x="69615" y="837447"/>
                  </a:lnTo>
                  <a:lnTo>
                    <a:pt x="93369" y="876773"/>
                  </a:lnTo>
                  <a:lnTo>
                    <a:pt x="120142" y="913926"/>
                  </a:lnTo>
                  <a:lnTo>
                    <a:pt x="149765" y="948740"/>
                  </a:lnTo>
                  <a:lnTo>
                    <a:pt x="182067" y="981042"/>
                  </a:lnTo>
                  <a:lnTo>
                    <a:pt x="216881" y="1010665"/>
                  </a:lnTo>
                  <a:lnTo>
                    <a:pt x="254034" y="1037438"/>
                  </a:lnTo>
                  <a:lnTo>
                    <a:pt x="293360" y="1061192"/>
                  </a:lnTo>
                  <a:lnTo>
                    <a:pt x="334686" y="1081756"/>
                  </a:lnTo>
                  <a:lnTo>
                    <a:pt x="377844" y="1098962"/>
                  </a:lnTo>
                  <a:lnTo>
                    <a:pt x="422665" y="1112640"/>
                  </a:lnTo>
                  <a:lnTo>
                    <a:pt x="468978" y="1122620"/>
                  </a:lnTo>
                  <a:lnTo>
                    <a:pt x="516614" y="1128732"/>
                  </a:lnTo>
                  <a:lnTo>
                    <a:pt x="565403" y="1130808"/>
                  </a:lnTo>
                  <a:lnTo>
                    <a:pt x="614193" y="1128732"/>
                  </a:lnTo>
                  <a:lnTo>
                    <a:pt x="661829" y="1122620"/>
                  </a:lnTo>
                  <a:lnTo>
                    <a:pt x="708142" y="1112640"/>
                  </a:lnTo>
                  <a:lnTo>
                    <a:pt x="752963" y="1098962"/>
                  </a:lnTo>
                  <a:lnTo>
                    <a:pt x="796121" y="1081756"/>
                  </a:lnTo>
                  <a:lnTo>
                    <a:pt x="837447" y="1061192"/>
                  </a:lnTo>
                  <a:lnTo>
                    <a:pt x="876773" y="1037438"/>
                  </a:lnTo>
                  <a:lnTo>
                    <a:pt x="913926" y="1010665"/>
                  </a:lnTo>
                  <a:lnTo>
                    <a:pt x="948740" y="981042"/>
                  </a:lnTo>
                  <a:lnTo>
                    <a:pt x="981042" y="948740"/>
                  </a:lnTo>
                  <a:lnTo>
                    <a:pt x="1010665" y="913926"/>
                  </a:lnTo>
                  <a:lnTo>
                    <a:pt x="1037438" y="876773"/>
                  </a:lnTo>
                  <a:lnTo>
                    <a:pt x="1061192" y="837447"/>
                  </a:lnTo>
                  <a:lnTo>
                    <a:pt x="1081756" y="796121"/>
                  </a:lnTo>
                  <a:lnTo>
                    <a:pt x="1098962" y="752963"/>
                  </a:lnTo>
                  <a:lnTo>
                    <a:pt x="1112640" y="708142"/>
                  </a:lnTo>
                  <a:lnTo>
                    <a:pt x="1122620" y="661829"/>
                  </a:lnTo>
                  <a:lnTo>
                    <a:pt x="1128732" y="614193"/>
                  </a:lnTo>
                  <a:lnTo>
                    <a:pt x="1130807" y="565404"/>
                  </a:lnTo>
                  <a:lnTo>
                    <a:pt x="1128732" y="516614"/>
                  </a:lnTo>
                  <a:lnTo>
                    <a:pt x="1122620" y="468978"/>
                  </a:lnTo>
                  <a:lnTo>
                    <a:pt x="1112640" y="422665"/>
                  </a:lnTo>
                  <a:lnTo>
                    <a:pt x="1098962" y="377844"/>
                  </a:lnTo>
                  <a:lnTo>
                    <a:pt x="1081756" y="334686"/>
                  </a:lnTo>
                  <a:lnTo>
                    <a:pt x="1061192" y="293360"/>
                  </a:lnTo>
                  <a:lnTo>
                    <a:pt x="1037438" y="254034"/>
                  </a:lnTo>
                  <a:lnTo>
                    <a:pt x="1010665" y="216881"/>
                  </a:lnTo>
                  <a:lnTo>
                    <a:pt x="981042" y="182067"/>
                  </a:lnTo>
                  <a:lnTo>
                    <a:pt x="948740" y="149765"/>
                  </a:lnTo>
                  <a:lnTo>
                    <a:pt x="913926" y="120142"/>
                  </a:lnTo>
                  <a:lnTo>
                    <a:pt x="876773" y="93369"/>
                  </a:lnTo>
                  <a:lnTo>
                    <a:pt x="837447" y="69615"/>
                  </a:lnTo>
                  <a:lnTo>
                    <a:pt x="796121" y="49051"/>
                  </a:lnTo>
                  <a:lnTo>
                    <a:pt x="752963" y="31845"/>
                  </a:lnTo>
                  <a:lnTo>
                    <a:pt x="708142" y="18167"/>
                  </a:lnTo>
                  <a:lnTo>
                    <a:pt x="661829" y="8187"/>
                  </a:lnTo>
                  <a:lnTo>
                    <a:pt x="614193" y="2075"/>
                  </a:lnTo>
                  <a:lnTo>
                    <a:pt x="565403" y="0"/>
                  </a:lnTo>
                  <a:close/>
                </a:path>
              </a:pathLst>
            </a:custGeom>
            <a:noFill/>
            <a:ln>
              <a:solidFill>
                <a:schemeClr val="bg1">
                  <a:lumMod val="65000"/>
                </a:schemeClr>
              </a:solidFill>
            </a:ln>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b="1" i="1" cap="all">
                  <a:solidFill>
                    <a:schemeClr val="tx1">
                      <a:lumMod val="50000"/>
                      <a:lumOff val="50000"/>
                    </a:schemeClr>
                  </a:solidFill>
                </a:rPr>
                <a:t>volatilité</a:t>
              </a:r>
              <a:endParaRPr kumimoji="0" lang="fr-FR" sz="1400" b="1" i="1" u="none" strike="noStrike" kern="1200" cap="all" spc="0" normalizeH="0">
                <a:ln>
                  <a:noFill/>
                </a:ln>
                <a:solidFill>
                  <a:schemeClr val="tx1">
                    <a:lumMod val="50000"/>
                    <a:lumOff val="50000"/>
                  </a:schemeClr>
                </a:solidFill>
                <a:effectLst/>
                <a:uLnTx/>
                <a:uFillTx/>
                <a:ea typeface="+mn-ea"/>
                <a:cs typeface="+mn-cs"/>
              </a:endParaRPr>
            </a:p>
          </p:txBody>
        </p:sp>
        <p:sp>
          <p:nvSpPr>
            <p:cNvPr id="17" name="object 41">
              <a:extLst>
                <a:ext uri="{FF2B5EF4-FFF2-40B4-BE49-F238E27FC236}">
                  <a16:creationId xmlns:a16="http://schemas.microsoft.com/office/drawing/2014/main" id="{B2AE2183-5892-4A3A-A443-F2D32DB1F540}"/>
                </a:ext>
              </a:extLst>
            </p:cNvPr>
            <p:cNvSpPr/>
            <p:nvPr/>
          </p:nvSpPr>
          <p:spPr>
            <a:xfrm>
              <a:off x="-1077264" y="1538533"/>
              <a:ext cx="934657" cy="934657"/>
            </a:xfrm>
            <a:custGeom>
              <a:avLst/>
              <a:gdLst/>
              <a:ahLst/>
              <a:cxnLst/>
              <a:rect l="l" t="t" r="r" b="b"/>
              <a:pathLst>
                <a:path w="1130935" h="1130935">
                  <a:moveTo>
                    <a:pt x="0" y="565404"/>
                  </a:moveTo>
                  <a:lnTo>
                    <a:pt x="2075" y="516614"/>
                  </a:lnTo>
                  <a:lnTo>
                    <a:pt x="8187" y="468978"/>
                  </a:lnTo>
                  <a:lnTo>
                    <a:pt x="18167" y="422665"/>
                  </a:lnTo>
                  <a:lnTo>
                    <a:pt x="31845" y="377844"/>
                  </a:lnTo>
                  <a:lnTo>
                    <a:pt x="49051" y="334686"/>
                  </a:lnTo>
                  <a:lnTo>
                    <a:pt x="69615" y="293360"/>
                  </a:lnTo>
                  <a:lnTo>
                    <a:pt x="93369" y="254034"/>
                  </a:lnTo>
                  <a:lnTo>
                    <a:pt x="120142" y="216881"/>
                  </a:lnTo>
                  <a:lnTo>
                    <a:pt x="149765" y="182067"/>
                  </a:lnTo>
                  <a:lnTo>
                    <a:pt x="182067" y="149765"/>
                  </a:lnTo>
                  <a:lnTo>
                    <a:pt x="216881" y="120142"/>
                  </a:lnTo>
                  <a:lnTo>
                    <a:pt x="254034" y="93369"/>
                  </a:lnTo>
                  <a:lnTo>
                    <a:pt x="293360" y="69615"/>
                  </a:lnTo>
                  <a:lnTo>
                    <a:pt x="334686" y="49051"/>
                  </a:lnTo>
                  <a:lnTo>
                    <a:pt x="377844" y="31845"/>
                  </a:lnTo>
                  <a:lnTo>
                    <a:pt x="422665" y="18167"/>
                  </a:lnTo>
                  <a:lnTo>
                    <a:pt x="468978" y="8187"/>
                  </a:lnTo>
                  <a:lnTo>
                    <a:pt x="516614" y="2075"/>
                  </a:lnTo>
                  <a:lnTo>
                    <a:pt x="565403" y="0"/>
                  </a:lnTo>
                  <a:lnTo>
                    <a:pt x="614193" y="2075"/>
                  </a:lnTo>
                  <a:lnTo>
                    <a:pt x="661829" y="8187"/>
                  </a:lnTo>
                  <a:lnTo>
                    <a:pt x="708142" y="18167"/>
                  </a:lnTo>
                  <a:lnTo>
                    <a:pt x="752963" y="31845"/>
                  </a:lnTo>
                  <a:lnTo>
                    <a:pt x="796121" y="49051"/>
                  </a:lnTo>
                  <a:lnTo>
                    <a:pt x="837447" y="69615"/>
                  </a:lnTo>
                  <a:lnTo>
                    <a:pt x="876773" y="93369"/>
                  </a:lnTo>
                  <a:lnTo>
                    <a:pt x="913926" y="120142"/>
                  </a:lnTo>
                  <a:lnTo>
                    <a:pt x="948740" y="149765"/>
                  </a:lnTo>
                  <a:lnTo>
                    <a:pt x="981042" y="182067"/>
                  </a:lnTo>
                  <a:lnTo>
                    <a:pt x="1010665" y="216881"/>
                  </a:lnTo>
                  <a:lnTo>
                    <a:pt x="1037438" y="254034"/>
                  </a:lnTo>
                  <a:lnTo>
                    <a:pt x="1061192" y="293360"/>
                  </a:lnTo>
                  <a:lnTo>
                    <a:pt x="1081756" y="334686"/>
                  </a:lnTo>
                  <a:lnTo>
                    <a:pt x="1098962" y="377844"/>
                  </a:lnTo>
                  <a:lnTo>
                    <a:pt x="1112640" y="422665"/>
                  </a:lnTo>
                  <a:lnTo>
                    <a:pt x="1122620" y="468978"/>
                  </a:lnTo>
                  <a:lnTo>
                    <a:pt x="1128732" y="516614"/>
                  </a:lnTo>
                  <a:lnTo>
                    <a:pt x="1130807" y="565404"/>
                  </a:lnTo>
                  <a:lnTo>
                    <a:pt x="1128732" y="614193"/>
                  </a:lnTo>
                  <a:lnTo>
                    <a:pt x="1122620" y="661829"/>
                  </a:lnTo>
                  <a:lnTo>
                    <a:pt x="1112640" y="708142"/>
                  </a:lnTo>
                  <a:lnTo>
                    <a:pt x="1098962" y="752963"/>
                  </a:lnTo>
                  <a:lnTo>
                    <a:pt x="1081756" y="796121"/>
                  </a:lnTo>
                  <a:lnTo>
                    <a:pt x="1061192" y="837447"/>
                  </a:lnTo>
                  <a:lnTo>
                    <a:pt x="1037438" y="876773"/>
                  </a:lnTo>
                  <a:lnTo>
                    <a:pt x="1010665" y="913926"/>
                  </a:lnTo>
                  <a:lnTo>
                    <a:pt x="981042" y="948740"/>
                  </a:lnTo>
                  <a:lnTo>
                    <a:pt x="948740" y="981042"/>
                  </a:lnTo>
                  <a:lnTo>
                    <a:pt x="913926" y="1010665"/>
                  </a:lnTo>
                  <a:lnTo>
                    <a:pt x="876773" y="1037438"/>
                  </a:lnTo>
                  <a:lnTo>
                    <a:pt x="837447" y="1061192"/>
                  </a:lnTo>
                  <a:lnTo>
                    <a:pt x="796121" y="1081756"/>
                  </a:lnTo>
                  <a:lnTo>
                    <a:pt x="752963" y="1098962"/>
                  </a:lnTo>
                  <a:lnTo>
                    <a:pt x="708142" y="1112640"/>
                  </a:lnTo>
                  <a:lnTo>
                    <a:pt x="661829" y="1122620"/>
                  </a:lnTo>
                  <a:lnTo>
                    <a:pt x="614193" y="1128732"/>
                  </a:lnTo>
                  <a:lnTo>
                    <a:pt x="565403" y="1130808"/>
                  </a:lnTo>
                  <a:lnTo>
                    <a:pt x="516614" y="1128732"/>
                  </a:lnTo>
                  <a:lnTo>
                    <a:pt x="468978" y="1122620"/>
                  </a:lnTo>
                  <a:lnTo>
                    <a:pt x="422665" y="1112640"/>
                  </a:lnTo>
                  <a:lnTo>
                    <a:pt x="377844" y="1098962"/>
                  </a:lnTo>
                  <a:lnTo>
                    <a:pt x="334686" y="1081756"/>
                  </a:lnTo>
                  <a:lnTo>
                    <a:pt x="293360" y="1061192"/>
                  </a:lnTo>
                  <a:lnTo>
                    <a:pt x="254034" y="1037438"/>
                  </a:lnTo>
                  <a:lnTo>
                    <a:pt x="216881" y="1010665"/>
                  </a:lnTo>
                  <a:lnTo>
                    <a:pt x="182067" y="981042"/>
                  </a:lnTo>
                  <a:lnTo>
                    <a:pt x="149765" y="948740"/>
                  </a:lnTo>
                  <a:lnTo>
                    <a:pt x="120142" y="913926"/>
                  </a:lnTo>
                  <a:lnTo>
                    <a:pt x="93369" y="876773"/>
                  </a:lnTo>
                  <a:lnTo>
                    <a:pt x="69615" y="837447"/>
                  </a:lnTo>
                  <a:lnTo>
                    <a:pt x="49051" y="796121"/>
                  </a:lnTo>
                  <a:lnTo>
                    <a:pt x="31845" y="752963"/>
                  </a:lnTo>
                  <a:lnTo>
                    <a:pt x="18167" y="708142"/>
                  </a:lnTo>
                  <a:lnTo>
                    <a:pt x="8187" y="661829"/>
                  </a:lnTo>
                  <a:lnTo>
                    <a:pt x="2075" y="614193"/>
                  </a:lnTo>
                  <a:lnTo>
                    <a:pt x="0" y="565404"/>
                  </a:lnTo>
                  <a:close/>
                </a:path>
              </a:pathLst>
            </a:custGeom>
            <a:ln w="19812">
              <a:solidFill>
                <a:schemeClr val="bg1">
                  <a:lumMod val="65000"/>
                </a:schemeClr>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grpSp>
      <p:grpSp>
        <p:nvGrpSpPr>
          <p:cNvPr id="20" name="Group 19">
            <a:extLst>
              <a:ext uri="{FF2B5EF4-FFF2-40B4-BE49-F238E27FC236}">
                <a16:creationId xmlns:a16="http://schemas.microsoft.com/office/drawing/2014/main" id="{718F7F8E-C09B-419B-BD1E-F891094CE2AB}"/>
              </a:ext>
            </a:extLst>
          </p:cNvPr>
          <p:cNvGrpSpPr/>
          <p:nvPr/>
        </p:nvGrpSpPr>
        <p:grpSpPr>
          <a:xfrm flipH="1">
            <a:off x="2816096" y="1438969"/>
            <a:ext cx="1645710" cy="1720026"/>
            <a:chOff x="-1143387" y="1365351"/>
            <a:chExt cx="1171442" cy="1224346"/>
          </a:xfrm>
        </p:grpSpPr>
        <p:sp>
          <p:nvSpPr>
            <p:cNvPr id="21" name="object 17">
              <a:extLst>
                <a:ext uri="{FF2B5EF4-FFF2-40B4-BE49-F238E27FC236}">
                  <a16:creationId xmlns:a16="http://schemas.microsoft.com/office/drawing/2014/main" id="{D69E87DF-E12F-4CF2-A48E-27F85DAE07B0}"/>
                </a:ext>
              </a:extLst>
            </p:cNvPr>
            <p:cNvSpPr/>
            <p:nvPr/>
          </p:nvSpPr>
          <p:spPr>
            <a:xfrm>
              <a:off x="-1074640" y="1428327"/>
              <a:ext cx="1041190" cy="1161370"/>
            </a:xfrm>
            <a:custGeom>
              <a:avLst/>
              <a:gdLst/>
              <a:ahLst/>
              <a:cxnLst/>
              <a:rect l="l" t="t" r="r" b="b"/>
              <a:pathLst>
                <a:path w="1259839" h="1405254">
                  <a:moveTo>
                    <a:pt x="556132" y="0"/>
                  </a:moveTo>
                  <a:lnTo>
                    <a:pt x="604293" y="1620"/>
                  </a:lnTo>
                  <a:lnTo>
                    <a:pt x="651582" y="6414"/>
                  </a:lnTo>
                  <a:lnTo>
                    <a:pt x="697894" y="14274"/>
                  </a:lnTo>
                  <a:lnTo>
                    <a:pt x="743124" y="25098"/>
                  </a:lnTo>
                  <a:lnTo>
                    <a:pt x="787169" y="38780"/>
                  </a:lnTo>
                  <a:lnTo>
                    <a:pt x="829923" y="55215"/>
                  </a:lnTo>
                  <a:lnTo>
                    <a:pt x="871281" y="74299"/>
                  </a:lnTo>
                  <a:lnTo>
                    <a:pt x="911140" y="95927"/>
                  </a:lnTo>
                  <a:lnTo>
                    <a:pt x="949394" y="119994"/>
                  </a:lnTo>
                  <a:lnTo>
                    <a:pt x="985938" y="146397"/>
                  </a:lnTo>
                  <a:lnTo>
                    <a:pt x="1020669" y="175029"/>
                  </a:lnTo>
                  <a:lnTo>
                    <a:pt x="1053480" y="205787"/>
                  </a:lnTo>
                  <a:lnTo>
                    <a:pt x="1084269" y="238566"/>
                  </a:lnTo>
                  <a:lnTo>
                    <a:pt x="1112929" y="273261"/>
                  </a:lnTo>
                  <a:lnTo>
                    <a:pt x="1139356" y="309767"/>
                  </a:lnTo>
                  <a:lnTo>
                    <a:pt x="1163447" y="347980"/>
                  </a:lnTo>
                  <a:lnTo>
                    <a:pt x="1185094" y="387794"/>
                  </a:lnTo>
                  <a:lnTo>
                    <a:pt x="1204196" y="429107"/>
                  </a:lnTo>
                  <a:lnTo>
                    <a:pt x="1220645" y="471812"/>
                  </a:lnTo>
                  <a:lnTo>
                    <a:pt x="1234339" y="515805"/>
                  </a:lnTo>
                  <a:lnTo>
                    <a:pt x="1245172" y="560981"/>
                  </a:lnTo>
                  <a:lnTo>
                    <a:pt x="1253039" y="607236"/>
                  </a:lnTo>
                  <a:lnTo>
                    <a:pt x="1257836" y="654465"/>
                  </a:lnTo>
                  <a:lnTo>
                    <a:pt x="1259459" y="702563"/>
                  </a:lnTo>
                  <a:lnTo>
                    <a:pt x="1257836" y="750662"/>
                  </a:lnTo>
                  <a:lnTo>
                    <a:pt x="1253039" y="797891"/>
                  </a:lnTo>
                  <a:lnTo>
                    <a:pt x="1245172" y="844146"/>
                  </a:lnTo>
                  <a:lnTo>
                    <a:pt x="1234339" y="889322"/>
                  </a:lnTo>
                  <a:lnTo>
                    <a:pt x="1220645" y="933315"/>
                  </a:lnTo>
                  <a:lnTo>
                    <a:pt x="1204196" y="976020"/>
                  </a:lnTo>
                  <a:lnTo>
                    <a:pt x="1185094" y="1017333"/>
                  </a:lnTo>
                  <a:lnTo>
                    <a:pt x="1163447" y="1057147"/>
                  </a:lnTo>
                  <a:lnTo>
                    <a:pt x="1139356" y="1095360"/>
                  </a:lnTo>
                  <a:lnTo>
                    <a:pt x="1112929" y="1131866"/>
                  </a:lnTo>
                  <a:lnTo>
                    <a:pt x="1084269" y="1166561"/>
                  </a:lnTo>
                  <a:lnTo>
                    <a:pt x="1053480" y="1199340"/>
                  </a:lnTo>
                  <a:lnTo>
                    <a:pt x="1020669" y="1230098"/>
                  </a:lnTo>
                  <a:lnTo>
                    <a:pt x="985938" y="1258730"/>
                  </a:lnTo>
                  <a:lnTo>
                    <a:pt x="949394" y="1285133"/>
                  </a:lnTo>
                  <a:lnTo>
                    <a:pt x="911140" y="1309200"/>
                  </a:lnTo>
                  <a:lnTo>
                    <a:pt x="871281" y="1330828"/>
                  </a:lnTo>
                  <a:lnTo>
                    <a:pt x="829923" y="1349912"/>
                  </a:lnTo>
                  <a:lnTo>
                    <a:pt x="787169" y="1366347"/>
                  </a:lnTo>
                  <a:lnTo>
                    <a:pt x="743124" y="1380029"/>
                  </a:lnTo>
                  <a:lnTo>
                    <a:pt x="697894" y="1390853"/>
                  </a:lnTo>
                  <a:lnTo>
                    <a:pt x="651582" y="1398713"/>
                  </a:lnTo>
                  <a:lnTo>
                    <a:pt x="604293" y="1403507"/>
                  </a:lnTo>
                  <a:lnTo>
                    <a:pt x="556132" y="1405128"/>
                  </a:lnTo>
                  <a:lnTo>
                    <a:pt x="506172" y="1403355"/>
                  </a:lnTo>
                  <a:lnTo>
                    <a:pt x="456808" y="1398092"/>
                  </a:lnTo>
                  <a:lnTo>
                    <a:pt x="408205" y="1389418"/>
                  </a:lnTo>
                  <a:lnTo>
                    <a:pt x="360525" y="1377414"/>
                  </a:lnTo>
                  <a:lnTo>
                    <a:pt x="313933" y="1362159"/>
                  </a:lnTo>
                  <a:lnTo>
                    <a:pt x="268593" y="1343733"/>
                  </a:lnTo>
                  <a:lnTo>
                    <a:pt x="224667" y="1322217"/>
                  </a:lnTo>
                  <a:lnTo>
                    <a:pt x="182321" y="1297691"/>
                  </a:lnTo>
                  <a:lnTo>
                    <a:pt x="141717" y="1270235"/>
                  </a:lnTo>
                  <a:lnTo>
                    <a:pt x="103019" y="1239929"/>
                  </a:lnTo>
                  <a:lnTo>
                    <a:pt x="66391" y="1206853"/>
                  </a:lnTo>
                  <a:lnTo>
                    <a:pt x="31997" y="1171088"/>
                  </a:lnTo>
                  <a:lnTo>
                    <a:pt x="0" y="1132713"/>
                  </a:lnTo>
                </a:path>
              </a:pathLst>
            </a:custGeom>
            <a:ln w="15240">
              <a:solidFill>
                <a:schemeClr val="accent2"/>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22" name="object 18">
              <a:extLst>
                <a:ext uri="{FF2B5EF4-FFF2-40B4-BE49-F238E27FC236}">
                  <a16:creationId xmlns:a16="http://schemas.microsoft.com/office/drawing/2014/main" id="{5CFA3ABA-6154-4F96-878B-F71C231F6CB9}"/>
                </a:ext>
              </a:extLst>
            </p:cNvPr>
            <p:cNvSpPr/>
            <p:nvPr/>
          </p:nvSpPr>
          <p:spPr>
            <a:xfrm>
              <a:off x="-1143387" y="1481225"/>
              <a:ext cx="1056935" cy="1055884"/>
            </a:xfrm>
            <a:custGeom>
              <a:avLst/>
              <a:gdLst/>
              <a:ahLst/>
              <a:cxnLst/>
              <a:rect l="l" t="t" r="r" b="b"/>
              <a:pathLst>
                <a:path w="1278889" h="1277620">
                  <a:moveTo>
                    <a:pt x="639317" y="0"/>
                  </a:moveTo>
                  <a:lnTo>
                    <a:pt x="687027" y="1751"/>
                  </a:lnTo>
                  <a:lnTo>
                    <a:pt x="733785" y="6923"/>
                  </a:lnTo>
                  <a:lnTo>
                    <a:pt x="779468" y="15392"/>
                  </a:lnTo>
                  <a:lnTo>
                    <a:pt x="823952" y="27034"/>
                  </a:lnTo>
                  <a:lnTo>
                    <a:pt x="867112" y="41727"/>
                  </a:lnTo>
                  <a:lnTo>
                    <a:pt x="908827" y="59346"/>
                  </a:lnTo>
                  <a:lnTo>
                    <a:pt x="948971" y="79769"/>
                  </a:lnTo>
                  <a:lnTo>
                    <a:pt x="987422" y="102871"/>
                  </a:lnTo>
                  <a:lnTo>
                    <a:pt x="1024055" y="128530"/>
                  </a:lnTo>
                  <a:lnTo>
                    <a:pt x="1058747" y="156622"/>
                  </a:lnTo>
                  <a:lnTo>
                    <a:pt x="1091374" y="187023"/>
                  </a:lnTo>
                  <a:lnTo>
                    <a:pt x="1121813" y="219610"/>
                  </a:lnTo>
                  <a:lnTo>
                    <a:pt x="1149940" y="254260"/>
                  </a:lnTo>
                  <a:lnTo>
                    <a:pt x="1175631" y="290849"/>
                  </a:lnTo>
                  <a:lnTo>
                    <a:pt x="1198763" y="329253"/>
                  </a:lnTo>
                  <a:lnTo>
                    <a:pt x="1219212" y="369350"/>
                  </a:lnTo>
                  <a:lnTo>
                    <a:pt x="1236854" y="411016"/>
                  </a:lnTo>
                  <a:lnTo>
                    <a:pt x="1251565" y="454127"/>
                  </a:lnTo>
                  <a:lnTo>
                    <a:pt x="1263223" y="498560"/>
                  </a:lnTo>
                  <a:lnTo>
                    <a:pt x="1271703" y="544191"/>
                  </a:lnTo>
                  <a:lnTo>
                    <a:pt x="1276882" y="590898"/>
                  </a:lnTo>
                  <a:lnTo>
                    <a:pt x="1278636" y="638555"/>
                  </a:lnTo>
                  <a:lnTo>
                    <a:pt x="1276882" y="686213"/>
                  </a:lnTo>
                  <a:lnTo>
                    <a:pt x="1271703" y="732920"/>
                  </a:lnTo>
                  <a:lnTo>
                    <a:pt x="1263223" y="778551"/>
                  </a:lnTo>
                  <a:lnTo>
                    <a:pt x="1251565" y="822984"/>
                  </a:lnTo>
                  <a:lnTo>
                    <a:pt x="1236854" y="866095"/>
                  </a:lnTo>
                  <a:lnTo>
                    <a:pt x="1219212" y="907761"/>
                  </a:lnTo>
                  <a:lnTo>
                    <a:pt x="1198763" y="947858"/>
                  </a:lnTo>
                  <a:lnTo>
                    <a:pt x="1175631" y="986262"/>
                  </a:lnTo>
                  <a:lnTo>
                    <a:pt x="1149940" y="1022851"/>
                  </a:lnTo>
                  <a:lnTo>
                    <a:pt x="1121813" y="1057501"/>
                  </a:lnTo>
                  <a:lnTo>
                    <a:pt x="1091374" y="1090088"/>
                  </a:lnTo>
                  <a:lnTo>
                    <a:pt x="1058747" y="1120489"/>
                  </a:lnTo>
                  <a:lnTo>
                    <a:pt x="1024055" y="1148581"/>
                  </a:lnTo>
                  <a:lnTo>
                    <a:pt x="987422" y="1174240"/>
                  </a:lnTo>
                  <a:lnTo>
                    <a:pt x="948971" y="1197342"/>
                  </a:lnTo>
                  <a:lnTo>
                    <a:pt x="908827" y="1217765"/>
                  </a:lnTo>
                  <a:lnTo>
                    <a:pt x="867112" y="1235384"/>
                  </a:lnTo>
                  <a:lnTo>
                    <a:pt x="823952" y="1250077"/>
                  </a:lnTo>
                  <a:lnTo>
                    <a:pt x="779468" y="1261719"/>
                  </a:lnTo>
                  <a:lnTo>
                    <a:pt x="733785" y="1270188"/>
                  </a:lnTo>
                  <a:lnTo>
                    <a:pt x="687027" y="1275360"/>
                  </a:lnTo>
                  <a:lnTo>
                    <a:pt x="639317" y="1277112"/>
                  </a:lnTo>
                  <a:lnTo>
                    <a:pt x="591608" y="1275360"/>
                  </a:lnTo>
                  <a:lnTo>
                    <a:pt x="544850" y="1270188"/>
                  </a:lnTo>
                  <a:lnTo>
                    <a:pt x="499167" y="1261719"/>
                  </a:lnTo>
                  <a:lnTo>
                    <a:pt x="454683" y="1250077"/>
                  </a:lnTo>
                  <a:lnTo>
                    <a:pt x="411523" y="1235384"/>
                  </a:lnTo>
                  <a:lnTo>
                    <a:pt x="369808" y="1217765"/>
                  </a:lnTo>
                  <a:lnTo>
                    <a:pt x="329664" y="1197342"/>
                  </a:lnTo>
                  <a:lnTo>
                    <a:pt x="291213" y="1174240"/>
                  </a:lnTo>
                  <a:lnTo>
                    <a:pt x="254580" y="1148581"/>
                  </a:lnTo>
                  <a:lnTo>
                    <a:pt x="219888" y="1120489"/>
                  </a:lnTo>
                  <a:lnTo>
                    <a:pt x="187261" y="1090088"/>
                  </a:lnTo>
                  <a:lnTo>
                    <a:pt x="156822" y="1057501"/>
                  </a:lnTo>
                  <a:lnTo>
                    <a:pt x="128695" y="1022851"/>
                  </a:lnTo>
                  <a:lnTo>
                    <a:pt x="103004" y="986262"/>
                  </a:lnTo>
                  <a:lnTo>
                    <a:pt x="79872" y="947858"/>
                  </a:lnTo>
                  <a:lnTo>
                    <a:pt x="59423" y="907761"/>
                  </a:lnTo>
                  <a:lnTo>
                    <a:pt x="41781" y="866095"/>
                  </a:lnTo>
                  <a:lnTo>
                    <a:pt x="27070" y="822984"/>
                  </a:lnTo>
                  <a:lnTo>
                    <a:pt x="15412" y="778551"/>
                  </a:lnTo>
                  <a:lnTo>
                    <a:pt x="6932" y="732920"/>
                  </a:lnTo>
                  <a:lnTo>
                    <a:pt x="1753" y="686213"/>
                  </a:lnTo>
                  <a:lnTo>
                    <a:pt x="0" y="638555"/>
                  </a:lnTo>
                  <a:lnTo>
                    <a:pt x="2217" y="585401"/>
                  </a:lnTo>
                  <a:lnTo>
                    <a:pt x="8812" y="532886"/>
                  </a:lnTo>
                  <a:lnTo>
                    <a:pt x="19696" y="481266"/>
                  </a:lnTo>
                  <a:lnTo>
                    <a:pt x="34782" y="430799"/>
                  </a:lnTo>
                  <a:lnTo>
                    <a:pt x="53981" y="381744"/>
                  </a:lnTo>
                  <a:lnTo>
                    <a:pt x="77206" y="334357"/>
                  </a:lnTo>
                  <a:lnTo>
                    <a:pt x="104368" y="288895"/>
                  </a:lnTo>
                  <a:lnTo>
                    <a:pt x="135382" y="245617"/>
                  </a:lnTo>
                </a:path>
              </a:pathLst>
            </a:custGeom>
            <a:ln w="15240">
              <a:solidFill>
                <a:schemeClr val="accent2"/>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23" name="object 19">
              <a:extLst>
                <a:ext uri="{FF2B5EF4-FFF2-40B4-BE49-F238E27FC236}">
                  <a16:creationId xmlns:a16="http://schemas.microsoft.com/office/drawing/2014/main" id="{36E334FE-C3AB-4FBE-AB65-58A6FEEDA4BD}"/>
                </a:ext>
              </a:extLst>
            </p:cNvPr>
            <p:cNvSpPr/>
            <p:nvPr/>
          </p:nvSpPr>
          <p:spPr>
            <a:xfrm>
              <a:off x="-610619" y="1365351"/>
              <a:ext cx="638674" cy="894773"/>
            </a:xfrm>
            <a:custGeom>
              <a:avLst/>
              <a:gdLst/>
              <a:ahLst/>
              <a:cxnLst/>
              <a:rect l="l" t="t" r="r" b="b"/>
              <a:pathLst>
                <a:path w="772795" h="1082675">
                  <a:moveTo>
                    <a:pt x="0" y="0"/>
                  </a:moveTo>
                  <a:lnTo>
                    <a:pt x="48863" y="1521"/>
                  </a:lnTo>
                  <a:lnTo>
                    <a:pt x="96919" y="6026"/>
                  </a:lnTo>
                  <a:lnTo>
                    <a:pt x="144077" y="13424"/>
                  </a:lnTo>
                  <a:lnTo>
                    <a:pt x="190246" y="23624"/>
                  </a:lnTo>
                  <a:lnTo>
                    <a:pt x="235337" y="36535"/>
                  </a:lnTo>
                  <a:lnTo>
                    <a:pt x="279258" y="52067"/>
                  </a:lnTo>
                  <a:lnTo>
                    <a:pt x="321919" y="70128"/>
                  </a:lnTo>
                  <a:lnTo>
                    <a:pt x="363229" y="90629"/>
                  </a:lnTo>
                  <a:lnTo>
                    <a:pt x="403098" y="113479"/>
                  </a:lnTo>
                  <a:lnTo>
                    <a:pt x="441436" y="138587"/>
                  </a:lnTo>
                  <a:lnTo>
                    <a:pt x="478151" y="165862"/>
                  </a:lnTo>
                  <a:lnTo>
                    <a:pt x="513154" y="195214"/>
                  </a:lnTo>
                  <a:lnTo>
                    <a:pt x="546354" y="226552"/>
                  </a:lnTo>
                  <a:lnTo>
                    <a:pt x="577659" y="259785"/>
                  </a:lnTo>
                  <a:lnTo>
                    <a:pt x="606981" y="294823"/>
                  </a:lnTo>
                  <a:lnTo>
                    <a:pt x="634228" y="331575"/>
                  </a:lnTo>
                  <a:lnTo>
                    <a:pt x="659309" y="369951"/>
                  </a:lnTo>
                  <a:lnTo>
                    <a:pt x="682135" y="409859"/>
                  </a:lnTo>
                  <a:lnTo>
                    <a:pt x="702614" y="451210"/>
                  </a:lnTo>
                  <a:lnTo>
                    <a:pt x="720657" y="493912"/>
                  </a:lnTo>
                  <a:lnTo>
                    <a:pt x="736172" y="537875"/>
                  </a:lnTo>
                  <a:lnTo>
                    <a:pt x="749069" y="583008"/>
                  </a:lnTo>
                  <a:lnTo>
                    <a:pt x="759257" y="629221"/>
                  </a:lnTo>
                  <a:lnTo>
                    <a:pt x="766647" y="676422"/>
                  </a:lnTo>
                  <a:lnTo>
                    <a:pt x="771147" y="724522"/>
                  </a:lnTo>
                  <a:lnTo>
                    <a:pt x="772668" y="773430"/>
                  </a:lnTo>
                  <a:lnTo>
                    <a:pt x="770853" y="826453"/>
                  </a:lnTo>
                  <a:lnTo>
                    <a:pt x="765433" y="879103"/>
                  </a:lnTo>
                  <a:lnTo>
                    <a:pt x="756443" y="931195"/>
                  </a:lnTo>
                  <a:lnTo>
                    <a:pt x="743918" y="982547"/>
                  </a:lnTo>
                  <a:lnTo>
                    <a:pt x="727894" y="1032974"/>
                  </a:lnTo>
                  <a:lnTo>
                    <a:pt x="708406" y="1082294"/>
                  </a:lnTo>
                </a:path>
              </a:pathLst>
            </a:custGeom>
            <a:ln w="15240">
              <a:solidFill>
                <a:schemeClr val="accent2"/>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24" name="object 40">
              <a:extLst>
                <a:ext uri="{FF2B5EF4-FFF2-40B4-BE49-F238E27FC236}">
                  <a16:creationId xmlns:a16="http://schemas.microsoft.com/office/drawing/2014/main" id="{77CF8B88-4766-4FC2-B619-546C582DDC67}"/>
                </a:ext>
              </a:extLst>
            </p:cNvPr>
            <p:cNvSpPr/>
            <p:nvPr/>
          </p:nvSpPr>
          <p:spPr>
            <a:xfrm>
              <a:off x="-1077264" y="1538533"/>
              <a:ext cx="934657" cy="934657"/>
            </a:xfrm>
            <a:custGeom>
              <a:avLst/>
              <a:gdLst/>
              <a:ahLst/>
              <a:cxnLst/>
              <a:rect l="l" t="t" r="r" b="b"/>
              <a:pathLst>
                <a:path w="1130935" h="1130935">
                  <a:moveTo>
                    <a:pt x="565403" y="0"/>
                  </a:moveTo>
                  <a:lnTo>
                    <a:pt x="516614" y="2075"/>
                  </a:lnTo>
                  <a:lnTo>
                    <a:pt x="468978" y="8187"/>
                  </a:lnTo>
                  <a:lnTo>
                    <a:pt x="422665" y="18167"/>
                  </a:lnTo>
                  <a:lnTo>
                    <a:pt x="377844" y="31845"/>
                  </a:lnTo>
                  <a:lnTo>
                    <a:pt x="334686" y="49051"/>
                  </a:lnTo>
                  <a:lnTo>
                    <a:pt x="293360" y="69615"/>
                  </a:lnTo>
                  <a:lnTo>
                    <a:pt x="254034" y="93369"/>
                  </a:lnTo>
                  <a:lnTo>
                    <a:pt x="216881" y="120142"/>
                  </a:lnTo>
                  <a:lnTo>
                    <a:pt x="182067" y="149765"/>
                  </a:lnTo>
                  <a:lnTo>
                    <a:pt x="149765" y="182067"/>
                  </a:lnTo>
                  <a:lnTo>
                    <a:pt x="120142" y="216881"/>
                  </a:lnTo>
                  <a:lnTo>
                    <a:pt x="93369" y="254034"/>
                  </a:lnTo>
                  <a:lnTo>
                    <a:pt x="69615" y="293360"/>
                  </a:lnTo>
                  <a:lnTo>
                    <a:pt x="49051" y="334686"/>
                  </a:lnTo>
                  <a:lnTo>
                    <a:pt x="31845" y="377844"/>
                  </a:lnTo>
                  <a:lnTo>
                    <a:pt x="18167" y="422665"/>
                  </a:lnTo>
                  <a:lnTo>
                    <a:pt x="8187" y="468978"/>
                  </a:lnTo>
                  <a:lnTo>
                    <a:pt x="2075" y="516614"/>
                  </a:lnTo>
                  <a:lnTo>
                    <a:pt x="0" y="565404"/>
                  </a:lnTo>
                  <a:lnTo>
                    <a:pt x="2075" y="614193"/>
                  </a:lnTo>
                  <a:lnTo>
                    <a:pt x="8187" y="661829"/>
                  </a:lnTo>
                  <a:lnTo>
                    <a:pt x="18167" y="708142"/>
                  </a:lnTo>
                  <a:lnTo>
                    <a:pt x="31845" y="752963"/>
                  </a:lnTo>
                  <a:lnTo>
                    <a:pt x="49051" y="796121"/>
                  </a:lnTo>
                  <a:lnTo>
                    <a:pt x="69615" y="837447"/>
                  </a:lnTo>
                  <a:lnTo>
                    <a:pt x="93369" y="876773"/>
                  </a:lnTo>
                  <a:lnTo>
                    <a:pt x="120142" y="913926"/>
                  </a:lnTo>
                  <a:lnTo>
                    <a:pt x="149765" y="948740"/>
                  </a:lnTo>
                  <a:lnTo>
                    <a:pt x="182067" y="981042"/>
                  </a:lnTo>
                  <a:lnTo>
                    <a:pt x="216881" y="1010665"/>
                  </a:lnTo>
                  <a:lnTo>
                    <a:pt x="254034" y="1037438"/>
                  </a:lnTo>
                  <a:lnTo>
                    <a:pt x="293360" y="1061192"/>
                  </a:lnTo>
                  <a:lnTo>
                    <a:pt x="334686" y="1081756"/>
                  </a:lnTo>
                  <a:lnTo>
                    <a:pt x="377844" y="1098962"/>
                  </a:lnTo>
                  <a:lnTo>
                    <a:pt x="422665" y="1112640"/>
                  </a:lnTo>
                  <a:lnTo>
                    <a:pt x="468978" y="1122620"/>
                  </a:lnTo>
                  <a:lnTo>
                    <a:pt x="516614" y="1128732"/>
                  </a:lnTo>
                  <a:lnTo>
                    <a:pt x="565403" y="1130808"/>
                  </a:lnTo>
                  <a:lnTo>
                    <a:pt x="614193" y="1128732"/>
                  </a:lnTo>
                  <a:lnTo>
                    <a:pt x="661829" y="1122620"/>
                  </a:lnTo>
                  <a:lnTo>
                    <a:pt x="708142" y="1112640"/>
                  </a:lnTo>
                  <a:lnTo>
                    <a:pt x="752963" y="1098962"/>
                  </a:lnTo>
                  <a:lnTo>
                    <a:pt x="796121" y="1081756"/>
                  </a:lnTo>
                  <a:lnTo>
                    <a:pt x="837447" y="1061192"/>
                  </a:lnTo>
                  <a:lnTo>
                    <a:pt x="876773" y="1037438"/>
                  </a:lnTo>
                  <a:lnTo>
                    <a:pt x="913926" y="1010665"/>
                  </a:lnTo>
                  <a:lnTo>
                    <a:pt x="948740" y="981042"/>
                  </a:lnTo>
                  <a:lnTo>
                    <a:pt x="981042" y="948740"/>
                  </a:lnTo>
                  <a:lnTo>
                    <a:pt x="1010665" y="913926"/>
                  </a:lnTo>
                  <a:lnTo>
                    <a:pt x="1037438" y="876773"/>
                  </a:lnTo>
                  <a:lnTo>
                    <a:pt x="1061192" y="837447"/>
                  </a:lnTo>
                  <a:lnTo>
                    <a:pt x="1081756" y="796121"/>
                  </a:lnTo>
                  <a:lnTo>
                    <a:pt x="1098962" y="752963"/>
                  </a:lnTo>
                  <a:lnTo>
                    <a:pt x="1112640" y="708142"/>
                  </a:lnTo>
                  <a:lnTo>
                    <a:pt x="1122620" y="661829"/>
                  </a:lnTo>
                  <a:lnTo>
                    <a:pt x="1128732" y="614193"/>
                  </a:lnTo>
                  <a:lnTo>
                    <a:pt x="1130807" y="565404"/>
                  </a:lnTo>
                  <a:lnTo>
                    <a:pt x="1128732" y="516614"/>
                  </a:lnTo>
                  <a:lnTo>
                    <a:pt x="1122620" y="468978"/>
                  </a:lnTo>
                  <a:lnTo>
                    <a:pt x="1112640" y="422665"/>
                  </a:lnTo>
                  <a:lnTo>
                    <a:pt x="1098962" y="377844"/>
                  </a:lnTo>
                  <a:lnTo>
                    <a:pt x="1081756" y="334686"/>
                  </a:lnTo>
                  <a:lnTo>
                    <a:pt x="1061192" y="293360"/>
                  </a:lnTo>
                  <a:lnTo>
                    <a:pt x="1037438" y="254034"/>
                  </a:lnTo>
                  <a:lnTo>
                    <a:pt x="1010665" y="216881"/>
                  </a:lnTo>
                  <a:lnTo>
                    <a:pt x="981042" y="182067"/>
                  </a:lnTo>
                  <a:lnTo>
                    <a:pt x="948740" y="149765"/>
                  </a:lnTo>
                  <a:lnTo>
                    <a:pt x="913926" y="120142"/>
                  </a:lnTo>
                  <a:lnTo>
                    <a:pt x="876773" y="93369"/>
                  </a:lnTo>
                  <a:lnTo>
                    <a:pt x="837447" y="69615"/>
                  </a:lnTo>
                  <a:lnTo>
                    <a:pt x="796121" y="49051"/>
                  </a:lnTo>
                  <a:lnTo>
                    <a:pt x="752963" y="31845"/>
                  </a:lnTo>
                  <a:lnTo>
                    <a:pt x="708142" y="18167"/>
                  </a:lnTo>
                  <a:lnTo>
                    <a:pt x="661829" y="8187"/>
                  </a:lnTo>
                  <a:lnTo>
                    <a:pt x="614193" y="2075"/>
                  </a:lnTo>
                  <a:lnTo>
                    <a:pt x="565403" y="0"/>
                  </a:lnTo>
                  <a:close/>
                </a:path>
              </a:pathLst>
            </a:custGeom>
            <a:noFill/>
            <a:ln>
              <a:solidFill>
                <a:schemeClr val="accent2"/>
              </a:solidFill>
            </a:ln>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1200" cap="all" spc="0" normalizeH="0">
                  <a:ln>
                    <a:noFill/>
                  </a:ln>
                  <a:solidFill>
                    <a:schemeClr val="accent2"/>
                  </a:solidFill>
                  <a:effectLst/>
                  <a:uLnTx/>
                  <a:uFillTx/>
                  <a:ea typeface="+mn-ea"/>
                  <a:cs typeface="+mn-cs"/>
                </a:rPr>
                <a:t>Des chaînes d’appro. perturbeEs</a:t>
              </a:r>
            </a:p>
          </p:txBody>
        </p:sp>
        <p:sp>
          <p:nvSpPr>
            <p:cNvPr id="25" name="object 41">
              <a:extLst>
                <a:ext uri="{FF2B5EF4-FFF2-40B4-BE49-F238E27FC236}">
                  <a16:creationId xmlns:a16="http://schemas.microsoft.com/office/drawing/2014/main" id="{B7FBA12D-9CD0-410B-A4B6-D0DEAD46E3EB}"/>
                </a:ext>
              </a:extLst>
            </p:cNvPr>
            <p:cNvSpPr/>
            <p:nvPr/>
          </p:nvSpPr>
          <p:spPr>
            <a:xfrm>
              <a:off x="-1077264" y="1538533"/>
              <a:ext cx="934657" cy="934657"/>
            </a:xfrm>
            <a:custGeom>
              <a:avLst/>
              <a:gdLst/>
              <a:ahLst/>
              <a:cxnLst/>
              <a:rect l="l" t="t" r="r" b="b"/>
              <a:pathLst>
                <a:path w="1130935" h="1130935">
                  <a:moveTo>
                    <a:pt x="0" y="565404"/>
                  </a:moveTo>
                  <a:lnTo>
                    <a:pt x="2075" y="516614"/>
                  </a:lnTo>
                  <a:lnTo>
                    <a:pt x="8187" y="468978"/>
                  </a:lnTo>
                  <a:lnTo>
                    <a:pt x="18167" y="422665"/>
                  </a:lnTo>
                  <a:lnTo>
                    <a:pt x="31845" y="377844"/>
                  </a:lnTo>
                  <a:lnTo>
                    <a:pt x="49051" y="334686"/>
                  </a:lnTo>
                  <a:lnTo>
                    <a:pt x="69615" y="293360"/>
                  </a:lnTo>
                  <a:lnTo>
                    <a:pt x="93369" y="254034"/>
                  </a:lnTo>
                  <a:lnTo>
                    <a:pt x="120142" y="216881"/>
                  </a:lnTo>
                  <a:lnTo>
                    <a:pt x="149765" y="182067"/>
                  </a:lnTo>
                  <a:lnTo>
                    <a:pt x="182067" y="149765"/>
                  </a:lnTo>
                  <a:lnTo>
                    <a:pt x="216881" y="120142"/>
                  </a:lnTo>
                  <a:lnTo>
                    <a:pt x="254034" y="93369"/>
                  </a:lnTo>
                  <a:lnTo>
                    <a:pt x="293360" y="69615"/>
                  </a:lnTo>
                  <a:lnTo>
                    <a:pt x="334686" y="49051"/>
                  </a:lnTo>
                  <a:lnTo>
                    <a:pt x="377844" y="31845"/>
                  </a:lnTo>
                  <a:lnTo>
                    <a:pt x="422665" y="18167"/>
                  </a:lnTo>
                  <a:lnTo>
                    <a:pt x="468978" y="8187"/>
                  </a:lnTo>
                  <a:lnTo>
                    <a:pt x="516614" y="2075"/>
                  </a:lnTo>
                  <a:lnTo>
                    <a:pt x="565403" y="0"/>
                  </a:lnTo>
                  <a:lnTo>
                    <a:pt x="614193" y="2075"/>
                  </a:lnTo>
                  <a:lnTo>
                    <a:pt x="661829" y="8187"/>
                  </a:lnTo>
                  <a:lnTo>
                    <a:pt x="708142" y="18167"/>
                  </a:lnTo>
                  <a:lnTo>
                    <a:pt x="752963" y="31845"/>
                  </a:lnTo>
                  <a:lnTo>
                    <a:pt x="796121" y="49051"/>
                  </a:lnTo>
                  <a:lnTo>
                    <a:pt x="837447" y="69615"/>
                  </a:lnTo>
                  <a:lnTo>
                    <a:pt x="876773" y="93369"/>
                  </a:lnTo>
                  <a:lnTo>
                    <a:pt x="913926" y="120142"/>
                  </a:lnTo>
                  <a:lnTo>
                    <a:pt x="948740" y="149765"/>
                  </a:lnTo>
                  <a:lnTo>
                    <a:pt x="981042" y="182067"/>
                  </a:lnTo>
                  <a:lnTo>
                    <a:pt x="1010665" y="216881"/>
                  </a:lnTo>
                  <a:lnTo>
                    <a:pt x="1037438" y="254034"/>
                  </a:lnTo>
                  <a:lnTo>
                    <a:pt x="1061192" y="293360"/>
                  </a:lnTo>
                  <a:lnTo>
                    <a:pt x="1081756" y="334686"/>
                  </a:lnTo>
                  <a:lnTo>
                    <a:pt x="1098962" y="377844"/>
                  </a:lnTo>
                  <a:lnTo>
                    <a:pt x="1112640" y="422665"/>
                  </a:lnTo>
                  <a:lnTo>
                    <a:pt x="1122620" y="468978"/>
                  </a:lnTo>
                  <a:lnTo>
                    <a:pt x="1128732" y="516614"/>
                  </a:lnTo>
                  <a:lnTo>
                    <a:pt x="1130807" y="565404"/>
                  </a:lnTo>
                  <a:lnTo>
                    <a:pt x="1128732" y="614193"/>
                  </a:lnTo>
                  <a:lnTo>
                    <a:pt x="1122620" y="661829"/>
                  </a:lnTo>
                  <a:lnTo>
                    <a:pt x="1112640" y="708142"/>
                  </a:lnTo>
                  <a:lnTo>
                    <a:pt x="1098962" y="752963"/>
                  </a:lnTo>
                  <a:lnTo>
                    <a:pt x="1081756" y="796121"/>
                  </a:lnTo>
                  <a:lnTo>
                    <a:pt x="1061192" y="837447"/>
                  </a:lnTo>
                  <a:lnTo>
                    <a:pt x="1037438" y="876773"/>
                  </a:lnTo>
                  <a:lnTo>
                    <a:pt x="1010665" y="913926"/>
                  </a:lnTo>
                  <a:lnTo>
                    <a:pt x="981042" y="948740"/>
                  </a:lnTo>
                  <a:lnTo>
                    <a:pt x="948740" y="981042"/>
                  </a:lnTo>
                  <a:lnTo>
                    <a:pt x="913926" y="1010665"/>
                  </a:lnTo>
                  <a:lnTo>
                    <a:pt x="876773" y="1037438"/>
                  </a:lnTo>
                  <a:lnTo>
                    <a:pt x="837447" y="1061192"/>
                  </a:lnTo>
                  <a:lnTo>
                    <a:pt x="796121" y="1081756"/>
                  </a:lnTo>
                  <a:lnTo>
                    <a:pt x="752963" y="1098962"/>
                  </a:lnTo>
                  <a:lnTo>
                    <a:pt x="708142" y="1112640"/>
                  </a:lnTo>
                  <a:lnTo>
                    <a:pt x="661829" y="1122620"/>
                  </a:lnTo>
                  <a:lnTo>
                    <a:pt x="614193" y="1128732"/>
                  </a:lnTo>
                  <a:lnTo>
                    <a:pt x="565403" y="1130808"/>
                  </a:lnTo>
                  <a:lnTo>
                    <a:pt x="516614" y="1128732"/>
                  </a:lnTo>
                  <a:lnTo>
                    <a:pt x="468978" y="1122620"/>
                  </a:lnTo>
                  <a:lnTo>
                    <a:pt x="422665" y="1112640"/>
                  </a:lnTo>
                  <a:lnTo>
                    <a:pt x="377844" y="1098962"/>
                  </a:lnTo>
                  <a:lnTo>
                    <a:pt x="334686" y="1081756"/>
                  </a:lnTo>
                  <a:lnTo>
                    <a:pt x="293360" y="1061192"/>
                  </a:lnTo>
                  <a:lnTo>
                    <a:pt x="254034" y="1037438"/>
                  </a:lnTo>
                  <a:lnTo>
                    <a:pt x="216881" y="1010665"/>
                  </a:lnTo>
                  <a:lnTo>
                    <a:pt x="182067" y="981042"/>
                  </a:lnTo>
                  <a:lnTo>
                    <a:pt x="149765" y="948740"/>
                  </a:lnTo>
                  <a:lnTo>
                    <a:pt x="120142" y="913926"/>
                  </a:lnTo>
                  <a:lnTo>
                    <a:pt x="93369" y="876773"/>
                  </a:lnTo>
                  <a:lnTo>
                    <a:pt x="69615" y="837447"/>
                  </a:lnTo>
                  <a:lnTo>
                    <a:pt x="49051" y="796121"/>
                  </a:lnTo>
                  <a:lnTo>
                    <a:pt x="31845" y="752963"/>
                  </a:lnTo>
                  <a:lnTo>
                    <a:pt x="18167" y="708142"/>
                  </a:lnTo>
                  <a:lnTo>
                    <a:pt x="8187" y="661829"/>
                  </a:lnTo>
                  <a:lnTo>
                    <a:pt x="2075" y="614193"/>
                  </a:lnTo>
                  <a:lnTo>
                    <a:pt x="0" y="565404"/>
                  </a:lnTo>
                  <a:close/>
                </a:path>
              </a:pathLst>
            </a:custGeom>
            <a:ln w="19812">
              <a:solidFill>
                <a:schemeClr val="accent2"/>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grpSp>
      <p:grpSp>
        <p:nvGrpSpPr>
          <p:cNvPr id="26" name="Group 25">
            <a:extLst>
              <a:ext uri="{FF2B5EF4-FFF2-40B4-BE49-F238E27FC236}">
                <a16:creationId xmlns:a16="http://schemas.microsoft.com/office/drawing/2014/main" id="{49E52B98-E5F1-4997-8FD7-7FCC709A44AC}"/>
              </a:ext>
            </a:extLst>
          </p:cNvPr>
          <p:cNvGrpSpPr>
            <a:grpSpLocks/>
          </p:cNvGrpSpPr>
          <p:nvPr/>
        </p:nvGrpSpPr>
        <p:grpSpPr>
          <a:xfrm>
            <a:off x="536422" y="1458669"/>
            <a:ext cx="1645708" cy="1720026"/>
            <a:chOff x="972109" y="4762955"/>
            <a:chExt cx="1087202" cy="1136299"/>
          </a:xfrm>
        </p:grpSpPr>
        <p:sp>
          <p:nvSpPr>
            <p:cNvPr id="27" name="object 17">
              <a:extLst>
                <a:ext uri="{FF2B5EF4-FFF2-40B4-BE49-F238E27FC236}">
                  <a16:creationId xmlns:a16="http://schemas.microsoft.com/office/drawing/2014/main" id="{8A4791B9-34DE-489D-BA48-1FA8B2D5D9F1}"/>
                </a:ext>
              </a:extLst>
            </p:cNvPr>
            <p:cNvSpPr/>
            <p:nvPr/>
          </p:nvSpPr>
          <p:spPr>
            <a:xfrm flipH="1" flipV="1">
              <a:off x="1029192" y="4762955"/>
              <a:ext cx="966316" cy="1077852"/>
            </a:xfrm>
            <a:custGeom>
              <a:avLst/>
              <a:gdLst/>
              <a:ahLst/>
              <a:cxnLst/>
              <a:rect l="l" t="t" r="r" b="b"/>
              <a:pathLst>
                <a:path w="1259839" h="1405254">
                  <a:moveTo>
                    <a:pt x="556132" y="0"/>
                  </a:moveTo>
                  <a:lnTo>
                    <a:pt x="604293" y="1620"/>
                  </a:lnTo>
                  <a:lnTo>
                    <a:pt x="651582" y="6414"/>
                  </a:lnTo>
                  <a:lnTo>
                    <a:pt x="697894" y="14274"/>
                  </a:lnTo>
                  <a:lnTo>
                    <a:pt x="743124" y="25098"/>
                  </a:lnTo>
                  <a:lnTo>
                    <a:pt x="787169" y="38780"/>
                  </a:lnTo>
                  <a:lnTo>
                    <a:pt x="829923" y="55215"/>
                  </a:lnTo>
                  <a:lnTo>
                    <a:pt x="871281" y="74299"/>
                  </a:lnTo>
                  <a:lnTo>
                    <a:pt x="911140" y="95927"/>
                  </a:lnTo>
                  <a:lnTo>
                    <a:pt x="949394" y="119994"/>
                  </a:lnTo>
                  <a:lnTo>
                    <a:pt x="985938" y="146397"/>
                  </a:lnTo>
                  <a:lnTo>
                    <a:pt x="1020669" y="175029"/>
                  </a:lnTo>
                  <a:lnTo>
                    <a:pt x="1053480" y="205787"/>
                  </a:lnTo>
                  <a:lnTo>
                    <a:pt x="1084269" y="238566"/>
                  </a:lnTo>
                  <a:lnTo>
                    <a:pt x="1112929" y="273261"/>
                  </a:lnTo>
                  <a:lnTo>
                    <a:pt x="1139356" y="309767"/>
                  </a:lnTo>
                  <a:lnTo>
                    <a:pt x="1163447" y="347980"/>
                  </a:lnTo>
                  <a:lnTo>
                    <a:pt x="1185094" y="387794"/>
                  </a:lnTo>
                  <a:lnTo>
                    <a:pt x="1204196" y="429107"/>
                  </a:lnTo>
                  <a:lnTo>
                    <a:pt x="1220645" y="471812"/>
                  </a:lnTo>
                  <a:lnTo>
                    <a:pt x="1234339" y="515805"/>
                  </a:lnTo>
                  <a:lnTo>
                    <a:pt x="1245172" y="560981"/>
                  </a:lnTo>
                  <a:lnTo>
                    <a:pt x="1253039" y="607236"/>
                  </a:lnTo>
                  <a:lnTo>
                    <a:pt x="1257836" y="654465"/>
                  </a:lnTo>
                  <a:lnTo>
                    <a:pt x="1259459" y="702563"/>
                  </a:lnTo>
                  <a:lnTo>
                    <a:pt x="1257836" y="750662"/>
                  </a:lnTo>
                  <a:lnTo>
                    <a:pt x="1253039" y="797891"/>
                  </a:lnTo>
                  <a:lnTo>
                    <a:pt x="1245172" y="844146"/>
                  </a:lnTo>
                  <a:lnTo>
                    <a:pt x="1234339" y="889322"/>
                  </a:lnTo>
                  <a:lnTo>
                    <a:pt x="1220645" y="933315"/>
                  </a:lnTo>
                  <a:lnTo>
                    <a:pt x="1204196" y="976020"/>
                  </a:lnTo>
                  <a:lnTo>
                    <a:pt x="1185094" y="1017333"/>
                  </a:lnTo>
                  <a:lnTo>
                    <a:pt x="1163447" y="1057147"/>
                  </a:lnTo>
                  <a:lnTo>
                    <a:pt x="1139356" y="1095360"/>
                  </a:lnTo>
                  <a:lnTo>
                    <a:pt x="1112929" y="1131866"/>
                  </a:lnTo>
                  <a:lnTo>
                    <a:pt x="1084269" y="1166561"/>
                  </a:lnTo>
                  <a:lnTo>
                    <a:pt x="1053480" y="1199340"/>
                  </a:lnTo>
                  <a:lnTo>
                    <a:pt x="1020669" y="1230098"/>
                  </a:lnTo>
                  <a:lnTo>
                    <a:pt x="985938" y="1258730"/>
                  </a:lnTo>
                  <a:lnTo>
                    <a:pt x="949394" y="1285133"/>
                  </a:lnTo>
                  <a:lnTo>
                    <a:pt x="911140" y="1309200"/>
                  </a:lnTo>
                  <a:lnTo>
                    <a:pt x="871281" y="1330828"/>
                  </a:lnTo>
                  <a:lnTo>
                    <a:pt x="829923" y="1349912"/>
                  </a:lnTo>
                  <a:lnTo>
                    <a:pt x="787169" y="1366347"/>
                  </a:lnTo>
                  <a:lnTo>
                    <a:pt x="743124" y="1380029"/>
                  </a:lnTo>
                  <a:lnTo>
                    <a:pt x="697894" y="1390853"/>
                  </a:lnTo>
                  <a:lnTo>
                    <a:pt x="651582" y="1398713"/>
                  </a:lnTo>
                  <a:lnTo>
                    <a:pt x="604293" y="1403507"/>
                  </a:lnTo>
                  <a:lnTo>
                    <a:pt x="556132" y="1405128"/>
                  </a:lnTo>
                  <a:lnTo>
                    <a:pt x="506172" y="1403355"/>
                  </a:lnTo>
                  <a:lnTo>
                    <a:pt x="456808" y="1398092"/>
                  </a:lnTo>
                  <a:lnTo>
                    <a:pt x="408205" y="1389418"/>
                  </a:lnTo>
                  <a:lnTo>
                    <a:pt x="360525" y="1377414"/>
                  </a:lnTo>
                  <a:lnTo>
                    <a:pt x="313933" y="1362159"/>
                  </a:lnTo>
                  <a:lnTo>
                    <a:pt x="268593" y="1343733"/>
                  </a:lnTo>
                  <a:lnTo>
                    <a:pt x="224667" y="1322217"/>
                  </a:lnTo>
                  <a:lnTo>
                    <a:pt x="182321" y="1297691"/>
                  </a:lnTo>
                  <a:lnTo>
                    <a:pt x="141717" y="1270235"/>
                  </a:lnTo>
                  <a:lnTo>
                    <a:pt x="103019" y="1239929"/>
                  </a:lnTo>
                  <a:lnTo>
                    <a:pt x="66391" y="1206853"/>
                  </a:lnTo>
                  <a:lnTo>
                    <a:pt x="31997" y="1171088"/>
                  </a:lnTo>
                  <a:lnTo>
                    <a:pt x="0" y="1132713"/>
                  </a:lnTo>
                </a:path>
              </a:pathLst>
            </a:custGeom>
            <a:ln w="15240">
              <a:solidFill>
                <a:srgbClr val="046A38"/>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28" name="object 18">
              <a:extLst>
                <a:ext uri="{FF2B5EF4-FFF2-40B4-BE49-F238E27FC236}">
                  <a16:creationId xmlns:a16="http://schemas.microsoft.com/office/drawing/2014/main" id="{4FF7F8DD-803F-448D-9DCA-B3BB3E233515}"/>
                </a:ext>
              </a:extLst>
            </p:cNvPr>
            <p:cNvSpPr/>
            <p:nvPr/>
          </p:nvSpPr>
          <p:spPr>
            <a:xfrm flipH="1" flipV="1">
              <a:off x="1078383" y="4811760"/>
              <a:ext cx="980928" cy="979952"/>
            </a:xfrm>
            <a:custGeom>
              <a:avLst/>
              <a:gdLst/>
              <a:ahLst/>
              <a:cxnLst/>
              <a:rect l="l" t="t" r="r" b="b"/>
              <a:pathLst>
                <a:path w="1278889" h="1277620">
                  <a:moveTo>
                    <a:pt x="639317" y="0"/>
                  </a:moveTo>
                  <a:lnTo>
                    <a:pt x="687027" y="1751"/>
                  </a:lnTo>
                  <a:lnTo>
                    <a:pt x="733785" y="6923"/>
                  </a:lnTo>
                  <a:lnTo>
                    <a:pt x="779468" y="15392"/>
                  </a:lnTo>
                  <a:lnTo>
                    <a:pt x="823952" y="27034"/>
                  </a:lnTo>
                  <a:lnTo>
                    <a:pt x="867112" y="41727"/>
                  </a:lnTo>
                  <a:lnTo>
                    <a:pt x="908827" y="59346"/>
                  </a:lnTo>
                  <a:lnTo>
                    <a:pt x="948971" y="79769"/>
                  </a:lnTo>
                  <a:lnTo>
                    <a:pt x="987422" y="102871"/>
                  </a:lnTo>
                  <a:lnTo>
                    <a:pt x="1024055" y="128530"/>
                  </a:lnTo>
                  <a:lnTo>
                    <a:pt x="1058747" y="156622"/>
                  </a:lnTo>
                  <a:lnTo>
                    <a:pt x="1091374" y="187023"/>
                  </a:lnTo>
                  <a:lnTo>
                    <a:pt x="1121813" y="219610"/>
                  </a:lnTo>
                  <a:lnTo>
                    <a:pt x="1149940" y="254260"/>
                  </a:lnTo>
                  <a:lnTo>
                    <a:pt x="1175631" y="290849"/>
                  </a:lnTo>
                  <a:lnTo>
                    <a:pt x="1198763" y="329253"/>
                  </a:lnTo>
                  <a:lnTo>
                    <a:pt x="1219212" y="369350"/>
                  </a:lnTo>
                  <a:lnTo>
                    <a:pt x="1236854" y="411016"/>
                  </a:lnTo>
                  <a:lnTo>
                    <a:pt x="1251565" y="454127"/>
                  </a:lnTo>
                  <a:lnTo>
                    <a:pt x="1263223" y="498560"/>
                  </a:lnTo>
                  <a:lnTo>
                    <a:pt x="1271703" y="544191"/>
                  </a:lnTo>
                  <a:lnTo>
                    <a:pt x="1276882" y="590898"/>
                  </a:lnTo>
                  <a:lnTo>
                    <a:pt x="1278636" y="638555"/>
                  </a:lnTo>
                  <a:lnTo>
                    <a:pt x="1276882" y="686213"/>
                  </a:lnTo>
                  <a:lnTo>
                    <a:pt x="1271703" y="732920"/>
                  </a:lnTo>
                  <a:lnTo>
                    <a:pt x="1263223" y="778551"/>
                  </a:lnTo>
                  <a:lnTo>
                    <a:pt x="1251565" y="822984"/>
                  </a:lnTo>
                  <a:lnTo>
                    <a:pt x="1236854" y="866095"/>
                  </a:lnTo>
                  <a:lnTo>
                    <a:pt x="1219212" y="907761"/>
                  </a:lnTo>
                  <a:lnTo>
                    <a:pt x="1198763" y="947858"/>
                  </a:lnTo>
                  <a:lnTo>
                    <a:pt x="1175631" y="986262"/>
                  </a:lnTo>
                  <a:lnTo>
                    <a:pt x="1149940" y="1022851"/>
                  </a:lnTo>
                  <a:lnTo>
                    <a:pt x="1121813" y="1057501"/>
                  </a:lnTo>
                  <a:lnTo>
                    <a:pt x="1091374" y="1090088"/>
                  </a:lnTo>
                  <a:lnTo>
                    <a:pt x="1058747" y="1120489"/>
                  </a:lnTo>
                  <a:lnTo>
                    <a:pt x="1024055" y="1148581"/>
                  </a:lnTo>
                  <a:lnTo>
                    <a:pt x="987422" y="1174240"/>
                  </a:lnTo>
                  <a:lnTo>
                    <a:pt x="948971" y="1197342"/>
                  </a:lnTo>
                  <a:lnTo>
                    <a:pt x="908827" y="1217765"/>
                  </a:lnTo>
                  <a:lnTo>
                    <a:pt x="867112" y="1235384"/>
                  </a:lnTo>
                  <a:lnTo>
                    <a:pt x="823952" y="1250077"/>
                  </a:lnTo>
                  <a:lnTo>
                    <a:pt x="779468" y="1261719"/>
                  </a:lnTo>
                  <a:lnTo>
                    <a:pt x="733785" y="1270188"/>
                  </a:lnTo>
                  <a:lnTo>
                    <a:pt x="687027" y="1275360"/>
                  </a:lnTo>
                  <a:lnTo>
                    <a:pt x="639317" y="1277112"/>
                  </a:lnTo>
                  <a:lnTo>
                    <a:pt x="591608" y="1275360"/>
                  </a:lnTo>
                  <a:lnTo>
                    <a:pt x="544850" y="1270188"/>
                  </a:lnTo>
                  <a:lnTo>
                    <a:pt x="499167" y="1261719"/>
                  </a:lnTo>
                  <a:lnTo>
                    <a:pt x="454683" y="1250077"/>
                  </a:lnTo>
                  <a:lnTo>
                    <a:pt x="411523" y="1235384"/>
                  </a:lnTo>
                  <a:lnTo>
                    <a:pt x="369808" y="1217765"/>
                  </a:lnTo>
                  <a:lnTo>
                    <a:pt x="329664" y="1197342"/>
                  </a:lnTo>
                  <a:lnTo>
                    <a:pt x="291213" y="1174240"/>
                  </a:lnTo>
                  <a:lnTo>
                    <a:pt x="254580" y="1148581"/>
                  </a:lnTo>
                  <a:lnTo>
                    <a:pt x="219888" y="1120489"/>
                  </a:lnTo>
                  <a:lnTo>
                    <a:pt x="187261" y="1090088"/>
                  </a:lnTo>
                  <a:lnTo>
                    <a:pt x="156822" y="1057501"/>
                  </a:lnTo>
                  <a:lnTo>
                    <a:pt x="128695" y="1022851"/>
                  </a:lnTo>
                  <a:lnTo>
                    <a:pt x="103004" y="986262"/>
                  </a:lnTo>
                  <a:lnTo>
                    <a:pt x="79872" y="947858"/>
                  </a:lnTo>
                  <a:lnTo>
                    <a:pt x="59423" y="907761"/>
                  </a:lnTo>
                  <a:lnTo>
                    <a:pt x="41781" y="866095"/>
                  </a:lnTo>
                  <a:lnTo>
                    <a:pt x="27070" y="822984"/>
                  </a:lnTo>
                  <a:lnTo>
                    <a:pt x="15412" y="778551"/>
                  </a:lnTo>
                  <a:lnTo>
                    <a:pt x="6932" y="732920"/>
                  </a:lnTo>
                  <a:lnTo>
                    <a:pt x="1753" y="686213"/>
                  </a:lnTo>
                  <a:lnTo>
                    <a:pt x="0" y="638555"/>
                  </a:lnTo>
                  <a:lnTo>
                    <a:pt x="2217" y="585401"/>
                  </a:lnTo>
                  <a:lnTo>
                    <a:pt x="8812" y="532886"/>
                  </a:lnTo>
                  <a:lnTo>
                    <a:pt x="19696" y="481266"/>
                  </a:lnTo>
                  <a:lnTo>
                    <a:pt x="34782" y="430799"/>
                  </a:lnTo>
                  <a:lnTo>
                    <a:pt x="53981" y="381744"/>
                  </a:lnTo>
                  <a:lnTo>
                    <a:pt x="77206" y="334357"/>
                  </a:lnTo>
                  <a:lnTo>
                    <a:pt x="104368" y="288895"/>
                  </a:lnTo>
                  <a:lnTo>
                    <a:pt x="135382" y="245617"/>
                  </a:lnTo>
                </a:path>
              </a:pathLst>
            </a:custGeom>
            <a:ln w="15240">
              <a:solidFill>
                <a:srgbClr val="046A38"/>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29" name="object 19">
              <a:extLst>
                <a:ext uri="{FF2B5EF4-FFF2-40B4-BE49-F238E27FC236}">
                  <a16:creationId xmlns:a16="http://schemas.microsoft.com/office/drawing/2014/main" id="{6F79D716-CB92-4326-83BF-6E23203012DD}"/>
                </a:ext>
              </a:extLst>
            </p:cNvPr>
            <p:cNvSpPr/>
            <p:nvPr/>
          </p:nvSpPr>
          <p:spPr>
            <a:xfrm flipH="1" flipV="1">
              <a:off x="972109" y="5068827"/>
              <a:ext cx="592746" cy="830427"/>
            </a:xfrm>
            <a:custGeom>
              <a:avLst/>
              <a:gdLst/>
              <a:ahLst/>
              <a:cxnLst/>
              <a:rect l="l" t="t" r="r" b="b"/>
              <a:pathLst>
                <a:path w="772795" h="1082675">
                  <a:moveTo>
                    <a:pt x="0" y="0"/>
                  </a:moveTo>
                  <a:lnTo>
                    <a:pt x="48863" y="1521"/>
                  </a:lnTo>
                  <a:lnTo>
                    <a:pt x="96919" y="6026"/>
                  </a:lnTo>
                  <a:lnTo>
                    <a:pt x="144077" y="13424"/>
                  </a:lnTo>
                  <a:lnTo>
                    <a:pt x="190246" y="23624"/>
                  </a:lnTo>
                  <a:lnTo>
                    <a:pt x="235337" y="36535"/>
                  </a:lnTo>
                  <a:lnTo>
                    <a:pt x="279258" y="52067"/>
                  </a:lnTo>
                  <a:lnTo>
                    <a:pt x="321919" y="70128"/>
                  </a:lnTo>
                  <a:lnTo>
                    <a:pt x="363229" y="90629"/>
                  </a:lnTo>
                  <a:lnTo>
                    <a:pt x="403098" y="113479"/>
                  </a:lnTo>
                  <a:lnTo>
                    <a:pt x="441436" y="138587"/>
                  </a:lnTo>
                  <a:lnTo>
                    <a:pt x="478151" y="165862"/>
                  </a:lnTo>
                  <a:lnTo>
                    <a:pt x="513154" y="195214"/>
                  </a:lnTo>
                  <a:lnTo>
                    <a:pt x="546354" y="226552"/>
                  </a:lnTo>
                  <a:lnTo>
                    <a:pt x="577659" y="259785"/>
                  </a:lnTo>
                  <a:lnTo>
                    <a:pt x="606981" y="294823"/>
                  </a:lnTo>
                  <a:lnTo>
                    <a:pt x="634228" y="331575"/>
                  </a:lnTo>
                  <a:lnTo>
                    <a:pt x="659309" y="369951"/>
                  </a:lnTo>
                  <a:lnTo>
                    <a:pt x="682135" y="409859"/>
                  </a:lnTo>
                  <a:lnTo>
                    <a:pt x="702614" y="451210"/>
                  </a:lnTo>
                  <a:lnTo>
                    <a:pt x="720657" y="493912"/>
                  </a:lnTo>
                  <a:lnTo>
                    <a:pt x="736172" y="537875"/>
                  </a:lnTo>
                  <a:lnTo>
                    <a:pt x="749069" y="583008"/>
                  </a:lnTo>
                  <a:lnTo>
                    <a:pt x="759257" y="629221"/>
                  </a:lnTo>
                  <a:lnTo>
                    <a:pt x="766647" y="676422"/>
                  </a:lnTo>
                  <a:lnTo>
                    <a:pt x="771147" y="724522"/>
                  </a:lnTo>
                  <a:lnTo>
                    <a:pt x="772668" y="773430"/>
                  </a:lnTo>
                  <a:lnTo>
                    <a:pt x="770853" y="826453"/>
                  </a:lnTo>
                  <a:lnTo>
                    <a:pt x="765433" y="879103"/>
                  </a:lnTo>
                  <a:lnTo>
                    <a:pt x="756443" y="931195"/>
                  </a:lnTo>
                  <a:lnTo>
                    <a:pt x="743918" y="982547"/>
                  </a:lnTo>
                  <a:lnTo>
                    <a:pt x="727894" y="1032974"/>
                  </a:lnTo>
                  <a:lnTo>
                    <a:pt x="708406" y="1082294"/>
                  </a:lnTo>
                </a:path>
              </a:pathLst>
            </a:custGeom>
            <a:ln w="15240">
              <a:solidFill>
                <a:srgbClr val="046A38"/>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30" name="object 40">
              <a:extLst>
                <a:ext uri="{FF2B5EF4-FFF2-40B4-BE49-F238E27FC236}">
                  <a16:creationId xmlns:a16="http://schemas.microsoft.com/office/drawing/2014/main" id="{B5A636B9-9661-4D99-A21D-BC7A0E2EED83}"/>
                </a:ext>
              </a:extLst>
            </p:cNvPr>
            <p:cNvSpPr/>
            <p:nvPr/>
          </p:nvSpPr>
          <p:spPr>
            <a:xfrm flipH="1">
              <a:off x="1130499" y="4871083"/>
              <a:ext cx="867444" cy="867443"/>
            </a:xfrm>
            <a:custGeom>
              <a:avLst/>
              <a:gdLst/>
              <a:ahLst/>
              <a:cxnLst/>
              <a:rect l="l" t="t" r="r" b="b"/>
              <a:pathLst>
                <a:path w="1130935" h="1130935">
                  <a:moveTo>
                    <a:pt x="565403" y="0"/>
                  </a:moveTo>
                  <a:lnTo>
                    <a:pt x="516614" y="2075"/>
                  </a:lnTo>
                  <a:lnTo>
                    <a:pt x="468978" y="8187"/>
                  </a:lnTo>
                  <a:lnTo>
                    <a:pt x="422665" y="18167"/>
                  </a:lnTo>
                  <a:lnTo>
                    <a:pt x="377844" y="31845"/>
                  </a:lnTo>
                  <a:lnTo>
                    <a:pt x="334686" y="49051"/>
                  </a:lnTo>
                  <a:lnTo>
                    <a:pt x="293360" y="69615"/>
                  </a:lnTo>
                  <a:lnTo>
                    <a:pt x="254034" y="93369"/>
                  </a:lnTo>
                  <a:lnTo>
                    <a:pt x="216881" y="120142"/>
                  </a:lnTo>
                  <a:lnTo>
                    <a:pt x="182067" y="149765"/>
                  </a:lnTo>
                  <a:lnTo>
                    <a:pt x="149765" y="182067"/>
                  </a:lnTo>
                  <a:lnTo>
                    <a:pt x="120142" y="216881"/>
                  </a:lnTo>
                  <a:lnTo>
                    <a:pt x="93369" y="254034"/>
                  </a:lnTo>
                  <a:lnTo>
                    <a:pt x="69615" y="293360"/>
                  </a:lnTo>
                  <a:lnTo>
                    <a:pt x="49051" y="334686"/>
                  </a:lnTo>
                  <a:lnTo>
                    <a:pt x="31845" y="377844"/>
                  </a:lnTo>
                  <a:lnTo>
                    <a:pt x="18167" y="422665"/>
                  </a:lnTo>
                  <a:lnTo>
                    <a:pt x="8187" y="468978"/>
                  </a:lnTo>
                  <a:lnTo>
                    <a:pt x="2075" y="516614"/>
                  </a:lnTo>
                  <a:lnTo>
                    <a:pt x="0" y="565404"/>
                  </a:lnTo>
                  <a:lnTo>
                    <a:pt x="2075" y="614193"/>
                  </a:lnTo>
                  <a:lnTo>
                    <a:pt x="8187" y="661829"/>
                  </a:lnTo>
                  <a:lnTo>
                    <a:pt x="18167" y="708142"/>
                  </a:lnTo>
                  <a:lnTo>
                    <a:pt x="31845" y="752963"/>
                  </a:lnTo>
                  <a:lnTo>
                    <a:pt x="49051" y="796121"/>
                  </a:lnTo>
                  <a:lnTo>
                    <a:pt x="69615" y="837447"/>
                  </a:lnTo>
                  <a:lnTo>
                    <a:pt x="93369" y="876773"/>
                  </a:lnTo>
                  <a:lnTo>
                    <a:pt x="120142" y="913926"/>
                  </a:lnTo>
                  <a:lnTo>
                    <a:pt x="149765" y="948740"/>
                  </a:lnTo>
                  <a:lnTo>
                    <a:pt x="182067" y="981042"/>
                  </a:lnTo>
                  <a:lnTo>
                    <a:pt x="216881" y="1010665"/>
                  </a:lnTo>
                  <a:lnTo>
                    <a:pt x="254034" y="1037438"/>
                  </a:lnTo>
                  <a:lnTo>
                    <a:pt x="293360" y="1061192"/>
                  </a:lnTo>
                  <a:lnTo>
                    <a:pt x="334686" y="1081756"/>
                  </a:lnTo>
                  <a:lnTo>
                    <a:pt x="377844" y="1098962"/>
                  </a:lnTo>
                  <a:lnTo>
                    <a:pt x="422665" y="1112640"/>
                  </a:lnTo>
                  <a:lnTo>
                    <a:pt x="468978" y="1122620"/>
                  </a:lnTo>
                  <a:lnTo>
                    <a:pt x="516614" y="1128732"/>
                  </a:lnTo>
                  <a:lnTo>
                    <a:pt x="565403" y="1130808"/>
                  </a:lnTo>
                  <a:lnTo>
                    <a:pt x="614193" y="1128732"/>
                  </a:lnTo>
                  <a:lnTo>
                    <a:pt x="661829" y="1122620"/>
                  </a:lnTo>
                  <a:lnTo>
                    <a:pt x="708142" y="1112640"/>
                  </a:lnTo>
                  <a:lnTo>
                    <a:pt x="752963" y="1098962"/>
                  </a:lnTo>
                  <a:lnTo>
                    <a:pt x="796121" y="1081756"/>
                  </a:lnTo>
                  <a:lnTo>
                    <a:pt x="837447" y="1061192"/>
                  </a:lnTo>
                  <a:lnTo>
                    <a:pt x="876773" y="1037438"/>
                  </a:lnTo>
                  <a:lnTo>
                    <a:pt x="913926" y="1010665"/>
                  </a:lnTo>
                  <a:lnTo>
                    <a:pt x="948740" y="981042"/>
                  </a:lnTo>
                  <a:lnTo>
                    <a:pt x="981042" y="948740"/>
                  </a:lnTo>
                  <a:lnTo>
                    <a:pt x="1010665" y="913926"/>
                  </a:lnTo>
                  <a:lnTo>
                    <a:pt x="1037438" y="876773"/>
                  </a:lnTo>
                  <a:lnTo>
                    <a:pt x="1061192" y="837447"/>
                  </a:lnTo>
                  <a:lnTo>
                    <a:pt x="1081756" y="796121"/>
                  </a:lnTo>
                  <a:lnTo>
                    <a:pt x="1098962" y="752963"/>
                  </a:lnTo>
                  <a:lnTo>
                    <a:pt x="1112640" y="708142"/>
                  </a:lnTo>
                  <a:lnTo>
                    <a:pt x="1122620" y="661829"/>
                  </a:lnTo>
                  <a:lnTo>
                    <a:pt x="1128732" y="614193"/>
                  </a:lnTo>
                  <a:lnTo>
                    <a:pt x="1130807" y="565404"/>
                  </a:lnTo>
                  <a:lnTo>
                    <a:pt x="1128732" y="516614"/>
                  </a:lnTo>
                  <a:lnTo>
                    <a:pt x="1122620" y="468978"/>
                  </a:lnTo>
                  <a:lnTo>
                    <a:pt x="1112640" y="422665"/>
                  </a:lnTo>
                  <a:lnTo>
                    <a:pt x="1098962" y="377844"/>
                  </a:lnTo>
                  <a:lnTo>
                    <a:pt x="1081756" y="334686"/>
                  </a:lnTo>
                  <a:lnTo>
                    <a:pt x="1061192" y="293360"/>
                  </a:lnTo>
                  <a:lnTo>
                    <a:pt x="1037438" y="254034"/>
                  </a:lnTo>
                  <a:lnTo>
                    <a:pt x="1010665" y="216881"/>
                  </a:lnTo>
                  <a:lnTo>
                    <a:pt x="981042" y="182067"/>
                  </a:lnTo>
                  <a:lnTo>
                    <a:pt x="948740" y="149765"/>
                  </a:lnTo>
                  <a:lnTo>
                    <a:pt x="913926" y="120142"/>
                  </a:lnTo>
                  <a:lnTo>
                    <a:pt x="876773" y="93369"/>
                  </a:lnTo>
                  <a:lnTo>
                    <a:pt x="837447" y="69615"/>
                  </a:lnTo>
                  <a:lnTo>
                    <a:pt x="796121" y="49051"/>
                  </a:lnTo>
                  <a:lnTo>
                    <a:pt x="752963" y="31845"/>
                  </a:lnTo>
                  <a:lnTo>
                    <a:pt x="708142" y="18167"/>
                  </a:lnTo>
                  <a:lnTo>
                    <a:pt x="661829" y="8187"/>
                  </a:lnTo>
                  <a:lnTo>
                    <a:pt x="614193" y="2075"/>
                  </a:lnTo>
                  <a:lnTo>
                    <a:pt x="565403" y="0"/>
                  </a:lnTo>
                  <a:close/>
                </a:path>
              </a:pathLst>
            </a:custGeom>
            <a:noFill/>
            <a:ln>
              <a:solidFill>
                <a:srgbClr val="046A38"/>
              </a:solidFill>
            </a:ln>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1200" cap="all" spc="0" normalizeH="0">
                  <a:ln>
                    <a:noFill/>
                  </a:ln>
                  <a:solidFill>
                    <a:srgbClr val="046A38"/>
                  </a:solidFill>
                  <a:effectLst/>
                  <a:uLnTx/>
                  <a:uFillTx/>
                  <a:ea typeface="+mn-ea"/>
                  <a:cs typeface="+mn-cs"/>
                </a:rPr>
                <a:t>INFLATION</a:t>
              </a:r>
            </a:p>
          </p:txBody>
        </p:sp>
        <p:sp>
          <p:nvSpPr>
            <p:cNvPr id="31" name="object 41">
              <a:extLst>
                <a:ext uri="{FF2B5EF4-FFF2-40B4-BE49-F238E27FC236}">
                  <a16:creationId xmlns:a16="http://schemas.microsoft.com/office/drawing/2014/main" id="{BB582AAC-4408-4EBE-B42C-5CFD6C5F0FD1}"/>
                </a:ext>
              </a:extLst>
            </p:cNvPr>
            <p:cNvSpPr/>
            <p:nvPr/>
          </p:nvSpPr>
          <p:spPr>
            <a:xfrm flipH="1" flipV="1">
              <a:off x="1130499" y="4871083"/>
              <a:ext cx="867444" cy="867443"/>
            </a:xfrm>
            <a:custGeom>
              <a:avLst/>
              <a:gdLst/>
              <a:ahLst/>
              <a:cxnLst/>
              <a:rect l="l" t="t" r="r" b="b"/>
              <a:pathLst>
                <a:path w="1130935" h="1130935">
                  <a:moveTo>
                    <a:pt x="0" y="565404"/>
                  </a:moveTo>
                  <a:lnTo>
                    <a:pt x="2075" y="516614"/>
                  </a:lnTo>
                  <a:lnTo>
                    <a:pt x="8187" y="468978"/>
                  </a:lnTo>
                  <a:lnTo>
                    <a:pt x="18167" y="422665"/>
                  </a:lnTo>
                  <a:lnTo>
                    <a:pt x="31845" y="377844"/>
                  </a:lnTo>
                  <a:lnTo>
                    <a:pt x="49051" y="334686"/>
                  </a:lnTo>
                  <a:lnTo>
                    <a:pt x="69615" y="293360"/>
                  </a:lnTo>
                  <a:lnTo>
                    <a:pt x="93369" y="254034"/>
                  </a:lnTo>
                  <a:lnTo>
                    <a:pt x="120142" y="216881"/>
                  </a:lnTo>
                  <a:lnTo>
                    <a:pt x="149765" y="182067"/>
                  </a:lnTo>
                  <a:lnTo>
                    <a:pt x="182067" y="149765"/>
                  </a:lnTo>
                  <a:lnTo>
                    <a:pt x="216881" y="120142"/>
                  </a:lnTo>
                  <a:lnTo>
                    <a:pt x="254034" y="93369"/>
                  </a:lnTo>
                  <a:lnTo>
                    <a:pt x="293360" y="69615"/>
                  </a:lnTo>
                  <a:lnTo>
                    <a:pt x="334686" y="49051"/>
                  </a:lnTo>
                  <a:lnTo>
                    <a:pt x="377844" y="31845"/>
                  </a:lnTo>
                  <a:lnTo>
                    <a:pt x="422665" y="18167"/>
                  </a:lnTo>
                  <a:lnTo>
                    <a:pt x="468978" y="8187"/>
                  </a:lnTo>
                  <a:lnTo>
                    <a:pt x="516614" y="2075"/>
                  </a:lnTo>
                  <a:lnTo>
                    <a:pt x="565403" y="0"/>
                  </a:lnTo>
                  <a:lnTo>
                    <a:pt x="614193" y="2075"/>
                  </a:lnTo>
                  <a:lnTo>
                    <a:pt x="661829" y="8187"/>
                  </a:lnTo>
                  <a:lnTo>
                    <a:pt x="708142" y="18167"/>
                  </a:lnTo>
                  <a:lnTo>
                    <a:pt x="752963" y="31845"/>
                  </a:lnTo>
                  <a:lnTo>
                    <a:pt x="796121" y="49051"/>
                  </a:lnTo>
                  <a:lnTo>
                    <a:pt x="837447" y="69615"/>
                  </a:lnTo>
                  <a:lnTo>
                    <a:pt x="876773" y="93369"/>
                  </a:lnTo>
                  <a:lnTo>
                    <a:pt x="913926" y="120142"/>
                  </a:lnTo>
                  <a:lnTo>
                    <a:pt x="948740" y="149765"/>
                  </a:lnTo>
                  <a:lnTo>
                    <a:pt x="981042" y="182067"/>
                  </a:lnTo>
                  <a:lnTo>
                    <a:pt x="1010665" y="216881"/>
                  </a:lnTo>
                  <a:lnTo>
                    <a:pt x="1037438" y="254034"/>
                  </a:lnTo>
                  <a:lnTo>
                    <a:pt x="1061192" y="293360"/>
                  </a:lnTo>
                  <a:lnTo>
                    <a:pt x="1081756" y="334686"/>
                  </a:lnTo>
                  <a:lnTo>
                    <a:pt x="1098962" y="377844"/>
                  </a:lnTo>
                  <a:lnTo>
                    <a:pt x="1112640" y="422665"/>
                  </a:lnTo>
                  <a:lnTo>
                    <a:pt x="1122620" y="468978"/>
                  </a:lnTo>
                  <a:lnTo>
                    <a:pt x="1128732" y="516614"/>
                  </a:lnTo>
                  <a:lnTo>
                    <a:pt x="1130807" y="565404"/>
                  </a:lnTo>
                  <a:lnTo>
                    <a:pt x="1128732" y="614193"/>
                  </a:lnTo>
                  <a:lnTo>
                    <a:pt x="1122620" y="661829"/>
                  </a:lnTo>
                  <a:lnTo>
                    <a:pt x="1112640" y="708142"/>
                  </a:lnTo>
                  <a:lnTo>
                    <a:pt x="1098962" y="752963"/>
                  </a:lnTo>
                  <a:lnTo>
                    <a:pt x="1081756" y="796121"/>
                  </a:lnTo>
                  <a:lnTo>
                    <a:pt x="1061192" y="837447"/>
                  </a:lnTo>
                  <a:lnTo>
                    <a:pt x="1037438" y="876773"/>
                  </a:lnTo>
                  <a:lnTo>
                    <a:pt x="1010665" y="913926"/>
                  </a:lnTo>
                  <a:lnTo>
                    <a:pt x="981042" y="948740"/>
                  </a:lnTo>
                  <a:lnTo>
                    <a:pt x="948740" y="981042"/>
                  </a:lnTo>
                  <a:lnTo>
                    <a:pt x="913926" y="1010665"/>
                  </a:lnTo>
                  <a:lnTo>
                    <a:pt x="876773" y="1037438"/>
                  </a:lnTo>
                  <a:lnTo>
                    <a:pt x="837447" y="1061192"/>
                  </a:lnTo>
                  <a:lnTo>
                    <a:pt x="796121" y="1081756"/>
                  </a:lnTo>
                  <a:lnTo>
                    <a:pt x="752963" y="1098962"/>
                  </a:lnTo>
                  <a:lnTo>
                    <a:pt x="708142" y="1112640"/>
                  </a:lnTo>
                  <a:lnTo>
                    <a:pt x="661829" y="1122620"/>
                  </a:lnTo>
                  <a:lnTo>
                    <a:pt x="614193" y="1128732"/>
                  </a:lnTo>
                  <a:lnTo>
                    <a:pt x="565403" y="1130808"/>
                  </a:lnTo>
                  <a:lnTo>
                    <a:pt x="516614" y="1128732"/>
                  </a:lnTo>
                  <a:lnTo>
                    <a:pt x="468978" y="1122620"/>
                  </a:lnTo>
                  <a:lnTo>
                    <a:pt x="422665" y="1112640"/>
                  </a:lnTo>
                  <a:lnTo>
                    <a:pt x="377844" y="1098962"/>
                  </a:lnTo>
                  <a:lnTo>
                    <a:pt x="334686" y="1081756"/>
                  </a:lnTo>
                  <a:lnTo>
                    <a:pt x="293360" y="1061192"/>
                  </a:lnTo>
                  <a:lnTo>
                    <a:pt x="254034" y="1037438"/>
                  </a:lnTo>
                  <a:lnTo>
                    <a:pt x="216881" y="1010665"/>
                  </a:lnTo>
                  <a:lnTo>
                    <a:pt x="182067" y="981042"/>
                  </a:lnTo>
                  <a:lnTo>
                    <a:pt x="149765" y="948740"/>
                  </a:lnTo>
                  <a:lnTo>
                    <a:pt x="120142" y="913926"/>
                  </a:lnTo>
                  <a:lnTo>
                    <a:pt x="93369" y="876773"/>
                  </a:lnTo>
                  <a:lnTo>
                    <a:pt x="69615" y="837447"/>
                  </a:lnTo>
                  <a:lnTo>
                    <a:pt x="49051" y="796121"/>
                  </a:lnTo>
                  <a:lnTo>
                    <a:pt x="31845" y="752963"/>
                  </a:lnTo>
                  <a:lnTo>
                    <a:pt x="18167" y="708142"/>
                  </a:lnTo>
                  <a:lnTo>
                    <a:pt x="8187" y="661829"/>
                  </a:lnTo>
                  <a:lnTo>
                    <a:pt x="2075" y="614193"/>
                  </a:lnTo>
                  <a:lnTo>
                    <a:pt x="0" y="565404"/>
                  </a:lnTo>
                  <a:close/>
                </a:path>
              </a:pathLst>
            </a:custGeom>
            <a:ln w="19812">
              <a:solidFill>
                <a:srgbClr val="046A38"/>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grpSp>
      <p:grpSp>
        <p:nvGrpSpPr>
          <p:cNvPr id="32" name="Group 31">
            <a:extLst>
              <a:ext uri="{FF2B5EF4-FFF2-40B4-BE49-F238E27FC236}">
                <a16:creationId xmlns:a16="http://schemas.microsoft.com/office/drawing/2014/main" id="{8D2339C0-3AF8-4776-9101-DCFBD03AF545}"/>
              </a:ext>
            </a:extLst>
          </p:cNvPr>
          <p:cNvGrpSpPr>
            <a:grpSpLocks/>
          </p:cNvGrpSpPr>
          <p:nvPr/>
        </p:nvGrpSpPr>
        <p:grpSpPr>
          <a:xfrm>
            <a:off x="5095769" y="1438969"/>
            <a:ext cx="1645708" cy="1720026"/>
            <a:chOff x="972109" y="4762955"/>
            <a:chExt cx="1087202" cy="1136299"/>
          </a:xfrm>
        </p:grpSpPr>
        <p:sp>
          <p:nvSpPr>
            <p:cNvPr id="33" name="object 17">
              <a:extLst>
                <a:ext uri="{FF2B5EF4-FFF2-40B4-BE49-F238E27FC236}">
                  <a16:creationId xmlns:a16="http://schemas.microsoft.com/office/drawing/2014/main" id="{CE093E8F-E1E8-446D-B3CF-C87544F522C9}"/>
                </a:ext>
              </a:extLst>
            </p:cNvPr>
            <p:cNvSpPr/>
            <p:nvPr/>
          </p:nvSpPr>
          <p:spPr>
            <a:xfrm flipH="1" flipV="1">
              <a:off x="1029192" y="4762955"/>
              <a:ext cx="966316" cy="1077852"/>
            </a:xfrm>
            <a:custGeom>
              <a:avLst/>
              <a:gdLst/>
              <a:ahLst/>
              <a:cxnLst/>
              <a:rect l="l" t="t" r="r" b="b"/>
              <a:pathLst>
                <a:path w="1259839" h="1405254">
                  <a:moveTo>
                    <a:pt x="556132" y="0"/>
                  </a:moveTo>
                  <a:lnTo>
                    <a:pt x="604293" y="1620"/>
                  </a:lnTo>
                  <a:lnTo>
                    <a:pt x="651582" y="6414"/>
                  </a:lnTo>
                  <a:lnTo>
                    <a:pt x="697894" y="14274"/>
                  </a:lnTo>
                  <a:lnTo>
                    <a:pt x="743124" y="25098"/>
                  </a:lnTo>
                  <a:lnTo>
                    <a:pt x="787169" y="38780"/>
                  </a:lnTo>
                  <a:lnTo>
                    <a:pt x="829923" y="55215"/>
                  </a:lnTo>
                  <a:lnTo>
                    <a:pt x="871281" y="74299"/>
                  </a:lnTo>
                  <a:lnTo>
                    <a:pt x="911140" y="95927"/>
                  </a:lnTo>
                  <a:lnTo>
                    <a:pt x="949394" y="119994"/>
                  </a:lnTo>
                  <a:lnTo>
                    <a:pt x="985938" y="146397"/>
                  </a:lnTo>
                  <a:lnTo>
                    <a:pt x="1020669" y="175029"/>
                  </a:lnTo>
                  <a:lnTo>
                    <a:pt x="1053480" y="205787"/>
                  </a:lnTo>
                  <a:lnTo>
                    <a:pt x="1084269" y="238566"/>
                  </a:lnTo>
                  <a:lnTo>
                    <a:pt x="1112929" y="273261"/>
                  </a:lnTo>
                  <a:lnTo>
                    <a:pt x="1139356" y="309767"/>
                  </a:lnTo>
                  <a:lnTo>
                    <a:pt x="1163447" y="347980"/>
                  </a:lnTo>
                  <a:lnTo>
                    <a:pt x="1185094" y="387794"/>
                  </a:lnTo>
                  <a:lnTo>
                    <a:pt x="1204196" y="429107"/>
                  </a:lnTo>
                  <a:lnTo>
                    <a:pt x="1220645" y="471812"/>
                  </a:lnTo>
                  <a:lnTo>
                    <a:pt x="1234339" y="515805"/>
                  </a:lnTo>
                  <a:lnTo>
                    <a:pt x="1245172" y="560981"/>
                  </a:lnTo>
                  <a:lnTo>
                    <a:pt x="1253039" y="607236"/>
                  </a:lnTo>
                  <a:lnTo>
                    <a:pt x="1257836" y="654465"/>
                  </a:lnTo>
                  <a:lnTo>
                    <a:pt x="1259459" y="702563"/>
                  </a:lnTo>
                  <a:lnTo>
                    <a:pt x="1257836" y="750662"/>
                  </a:lnTo>
                  <a:lnTo>
                    <a:pt x="1253039" y="797891"/>
                  </a:lnTo>
                  <a:lnTo>
                    <a:pt x="1245172" y="844146"/>
                  </a:lnTo>
                  <a:lnTo>
                    <a:pt x="1234339" y="889322"/>
                  </a:lnTo>
                  <a:lnTo>
                    <a:pt x="1220645" y="933315"/>
                  </a:lnTo>
                  <a:lnTo>
                    <a:pt x="1204196" y="976020"/>
                  </a:lnTo>
                  <a:lnTo>
                    <a:pt x="1185094" y="1017333"/>
                  </a:lnTo>
                  <a:lnTo>
                    <a:pt x="1163447" y="1057147"/>
                  </a:lnTo>
                  <a:lnTo>
                    <a:pt x="1139356" y="1095360"/>
                  </a:lnTo>
                  <a:lnTo>
                    <a:pt x="1112929" y="1131866"/>
                  </a:lnTo>
                  <a:lnTo>
                    <a:pt x="1084269" y="1166561"/>
                  </a:lnTo>
                  <a:lnTo>
                    <a:pt x="1053480" y="1199340"/>
                  </a:lnTo>
                  <a:lnTo>
                    <a:pt x="1020669" y="1230098"/>
                  </a:lnTo>
                  <a:lnTo>
                    <a:pt x="985938" y="1258730"/>
                  </a:lnTo>
                  <a:lnTo>
                    <a:pt x="949394" y="1285133"/>
                  </a:lnTo>
                  <a:lnTo>
                    <a:pt x="911140" y="1309200"/>
                  </a:lnTo>
                  <a:lnTo>
                    <a:pt x="871281" y="1330828"/>
                  </a:lnTo>
                  <a:lnTo>
                    <a:pt x="829923" y="1349912"/>
                  </a:lnTo>
                  <a:lnTo>
                    <a:pt x="787169" y="1366347"/>
                  </a:lnTo>
                  <a:lnTo>
                    <a:pt x="743124" y="1380029"/>
                  </a:lnTo>
                  <a:lnTo>
                    <a:pt x="697894" y="1390853"/>
                  </a:lnTo>
                  <a:lnTo>
                    <a:pt x="651582" y="1398713"/>
                  </a:lnTo>
                  <a:lnTo>
                    <a:pt x="604293" y="1403507"/>
                  </a:lnTo>
                  <a:lnTo>
                    <a:pt x="556132" y="1405128"/>
                  </a:lnTo>
                  <a:lnTo>
                    <a:pt x="506172" y="1403355"/>
                  </a:lnTo>
                  <a:lnTo>
                    <a:pt x="456808" y="1398092"/>
                  </a:lnTo>
                  <a:lnTo>
                    <a:pt x="408205" y="1389418"/>
                  </a:lnTo>
                  <a:lnTo>
                    <a:pt x="360525" y="1377414"/>
                  </a:lnTo>
                  <a:lnTo>
                    <a:pt x="313933" y="1362159"/>
                  </a:lnTo>
                  <a:lnTo>
                    <a:pt x="268593" y="1343733"/>
                  </a:lnTo>
                  <a:lnTo>
                    <a:pt x="224667" y="1322217"/>
                  </a:lnTo>
                  <a:lnTo>
                    <a:pt x="182321" y="1297691"/>
                  </a:lnTo>
                  <a:lnTo>
                    <a:pt x="141717" y="1270235"/>
                  </a:lnTo>
                  <a:lnTo>
                    <a:pt x="103019" y="1239929"/>
                  </a:lnTo>
                  <a:lnTo>
                    <a:pt x="66391" y="1206853"/>
                  </a:lnTo>
                  <a:lnTo>
                    <a:pt x="31997" y="1171088"/>
                  </a:lnTo>
                  <a:lnTo>
                    <a:pt x="0" y="1132713"/>
                  </a:lnTo>
                </a:path>
              </a:pathLst>
            </a:custGeom>
            <a:ln w="15240">
              <a:solidFill>
                <a:schemeClr val="accent1"/>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34" name="object 18">
              <a:extLst>
                <a:ext uri="{FF2B5EF4-FFF2-40B4-BE49-F238E27FC236}">
                  <a16:creationId xmlns:a16="http://schemas.microsoft.com/office/drawing/2014/main" id="{B1761008-092D-474B-AC86-CB32EF266DC4}"/>
                </a:ext>
              </a:extLst>
            </p:cNvPr>
            <p:cNvSpPr/>
            <p:nvPr/>
          </p:nvSpPr>
          <p:spPr>
            <a:xfrm flipH="1" flipV="1">
              <a:off x="1078383" y="4811760"/>
              <a:ext cx="980928" cy="979952"/>
            </a:xfrm>
            <a:custGeom>
              <a:avLst/>
              <a:gdLst/>
              <a:ahLst/>
              <a:cxnLst/>
              <a:rect l="l" t="t" r="r" b="b"/>
              <a:pathLst>
                <a:path w="1278889" h="1277620">
                  <a:moveTo>
                    <a:pt x="639317" y="0"/>
                  </a:moveTo>
                  <a:lnTo>
                    <a:pt x="687027" y="1751"/>
                  </a:lnTo>
                  <a:lnTo>
                    <a:pt x="733785" y="6923"/>
                  </a:lnTo>
                  <a:lnTo>
                    <a:pt x="779468" y="15392"/>
                  </a:lnTo>
                  <a:lnTo>
                    <a:pt x="823952" y="27034"/>
                  </a:lnTo>
                  <a:lnTo>
                    <a:pt x="867112" y="41727"/>
                  </a:lnTo>
                  <a:lnTo>
                    <a:pt x="908827" y="59346"/>
                  </a:lnTo>
                  <a:lnTo>
                    <a:pt x="948971" y="79769"/>
                  </a:lnTo>
                  <a:lnTo>
                    <a:pt x="987422" y="102871"/>
                  </a:lnTo>
                  <a:lnTo>
                    <a:pt x="1024055" y="128530"/>
                  </a:lnTo>
                  <a:lnTo>
                    <a:pt x="1058747" y="156622"/>
                  </a:lnTo>
                  <a:lnTo>
                    <a:pt x="1091374" y="187023"/>
                  </a:lnTo>
                  <a:lnTo>
                    <a:pt x="1121813" y="219610"/>
                  </a:lnTo>
                  <a:lnTo>
                    <a:pt x="1149940" y="254260"/>
                  </a:lnTo>
                  <a:lnTo>
                    <a:pt x="1175631" y="290849"/>
                  </a:lnTo>
                  <a:lnTo>
                    <a:pt x="1198763" y="329253"/>
                  </a:lnTo>
                  <a:lnTo>
                    <a:pt x="1219212" y="369350"/>
                  </a:lnTo>
                  <a:lnTo>
                    <a:pt x="1236854" y="411016"/>
                  </a:lnTo>
                  <a:lnTo>
                    <a:pt x="1251565" y="454127"/>
                  </a:lnTo>
                  <a:lnTo>
                    <a:pt x="1263223" y="498560"/>
                  </a:lnTo>
                  <a:lnTo>
                    <a:pt x="1271703" y="544191"/>
                  </a:lnTo>
                  <a:lnTo>
                    <a:pt x="1276882" y="590898"/>
                  </a:lnTo>
                  <a:lnTo>
                    <a:pt x="1278636" y="638555"/>
                  </a:lnTo>
                  <a:lnTo>
                    <a:pt x="1276882" y="686213"/>
                  </a:lnTo>
                  <a:lnTo>
                    <a:pt x="1271703" y="732920"/>
                  </a:lnTo>
                  <a:lnTo>
                    <a:pt x="1263223" y="778551"/>
                  </a:lnTo>
                  <a:lnTo>
                    <a:pt x="1251565" y="822984"/>
                  </a:lnTo>
                  <a:lnTo>
                    <a:pt x="1236854" y="866095"/>
                  </a:lnTo>
                  <a:lnTo>
                    <a:pt x="1219212" y="907761"/>
                  </a:lnTo>
                  <a:lnTo>
                    <a:pt x="1198763" y="947858"/>
                  </a:lnTo>
                  <a:lnTo>
                    <a:pt x="1175631" y="986262"/>
                  </a:lnTo>
                  <a:lnTo>
                    <a:pt x="1149940" y="1022851"/>
                  </a:lnTo>
                  <a:lnTo>
                    <a:pt x="1121813" y="1057501"/>
                  </a:lnTo>
                  <a:lnTo>
                    <a:pt x="1091374" y="1090088"/>
                  </a:lnTo>
                  <a:lnTo>
                    <a:pt x="1058747" y="1120489"/>
                  </a:lnTo>
                  <a:lnTo>
                    <a:pt x="1024055" y="1148581"/>
                  </a:lnTo>
                  <a:lnTo>
                    <a:pt x="987422" y="1174240"/>
                  </a:lnTo>
                  <a:lnTo>
                    <a:pt x="948971" y="1197342"/>
                  </a:lnTo>
                  <a:lnTo>
                    <a:pt x="908827" y="1217765"/>
                  </a:lnTo>
                  <a:lnTo>
                    <a:pt x="867112" y="1235384"/>
                  </a:lnTo>
                  <a:lnTo>
                    <a:pt x="823952" y="1250077"/>
                  </a:lnTo>
                  <a:lnTo>
                    <a:pt x="779468" y="1261719"/>
                  </a:lnTo>
                  <a:lnTo>
                    <a:pt x="733785" y="1270188"/>
                  </a:lnTo>
                  <a:lnTo>
                    <a:pt x="687027" y="1275360"/>
                  </a:lnTo>
                  <a:lnTo>
                    <a:pt x="639317" y="1277112"/>
                  </a:lnTo>
                  <a:lnTo>
                    <a:pt x="591608" y="1275360"/>
                  </a:lnTo>
                  <a:lnTo>
                    <a:pt x="544850" y="1270188"/>
                  </a:lnTo>
                  <a:lnTo>
                    <a:pt x="499167" y="1261719"/>
                  </a:lnTo>
                  <a:lnTo>
                    <a:pt x="454683" y="1250077"/>
                  </a:lnTo>
                  <a:lnTo>
                    <a:pt x="411523" y="1235384"/>
                  </a:lnTo>
                  <a:lnTo>
                    <a:pt x="369808" y="1217765"/>
                  </a:lnTo>
                  <a:lnTo>
                    <a:pt x="329664" y="1197342"/>
                  </a:lnTo>
                  <a:lnTo>
                    <a:pt x="291213" y="1174240"/>
                  </a:lnTo>
                  <a:lnTo>
                    <a:pt x="254580" y="1148581"/>
                  </a:lnTo>
                  <a:lnTo>
                    <a:pt x="219888" y="1120489"/>
                  </a:lnTo>
                  <a:lnTo>
                    <a:pt x="187261" y="1090088"/>
                  </a:lnTo>
                  <a:lnTo>
                    <a:pt x="156822" y="1057501"/>
                  </a:lnTo>
                  <a:lnTo>
                    <a:pt x="128695" y="1022851"/>
                  </a:lnTo>
                  <a:lnTo>
                    <a:pt x="103004" y="986262"/>
                  </a:lnTo>
                  <a:lnTo>
                    <a:pt x="79872" y="947858"/>
                  </a:lnTo>
                  <a:lnTo>
                    <a:pt x="59423" y="907761"/>
                  </a:lnTo>
                  <a:lnTo>
                    <a:pt x="41781" y="866095"/>
                  </a:lnTo>
                  <a:lnTo>
                    <a:pt x="27070" y="822984"/>
                  </a:lnTo>
                  <a:lnTo>
                    <a:pt x="15412" y="778551"/>
                  </a:lnTo>
                  <a:lnTo>
                    <a:pt x="6932" y="732920"/>
                  </a:lnTo>
                  <a:lnTo>
                    <a:pt x="1753" y="686213"/>
                  </a:lnTo>
                  <a:lnTo>
                    <a:pt x="0" y="638555"/>
                  </a:lnTo>
                  <a:lnTo>
                    <a:pt x="2217" y="585401"/>
                  </a:lnTo>
                  <a:lnTo>
                    <a:pt x="8812" y="532886"/>
                  </a:lnTo>
                  <a:lnTo>
                    <a:pt x="19696" y="481266"/>
                  </a:lnTo>
                  <a:lnTo>
                    <a:pt x="34782" y="430799"/>
                  </a:lnTo>
                  <a:lnTo>
                    <a:pt x="53981" y="381744"/>
                  </a:lnTo>
                  <a:lnTo>
                    <a:pt x="77206" y="334357"/>
                  </a:lnTo>
                  <a:lnTo>
                    <a:pt x="104368" y="288895"/>
                  </a:lnTo>
                  <a:lnTo>
                    <a:pt x="135382" y="245617"/>
                  </a:lnTo>
                </a:path>
              </a:pathLst>
            </a:custGeom>
            <a:ln w="15240">
              <a:solidFill>
                <a:schemeClr val="accent1"/>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35" name="object 19">
              <a:extLst>
                <a:ext uri="{FF2B5EF4-FFF2-40B4-BE49-F238E27FC236}">
                  <a16:creationId xmlns:a16="http://schemas.microsoft.com/office/drawing/2014/main" id="{05705146-63D2-48FD-9D8B-83E903AC7FE1}"/>
                </a:ext>
              </a:extLst>
            </p:cNvPr>
            <p:cNvSpPr/>
            <p:nvPr/>
          </p:nvSpPr>
          <p:spPr>
            <a:xfrm flipH="1" flipV="1">
              <a:off x="972109" y="5068827"/>
              <a:ext cx="592746" cy="830427"/>
            </a:xfrm>
            <a:custGeom>
              <a:avLst/>
              <a:gdLst/>
              <a:ahLst/>
              <a:cxnLst/>
              <a:rect l="l" t="t" r="r" b="b"/>
              <a:pathLst>
                <a:path w="772795" h="1082675">
                  <a:moveTo>
                    <a:pt x="0" y="0"/>
                  </a:moveTo>
                  <a:lnTo>
                    <a:pt x="48863" y="1521"/>
                  </a:lnTo>
                  <a:lnTo>
                    <a:pt x="96919" y="6026"/>
                  </a:lnTo>
                  <a:lnTo>
                    <a:pt x="144077" y="13424"/>
                  </a:lnTo>
                  <a:lnTo>
                    <a:pt x="190246" y="23624"/>
                  </a:lnTo>
                  <a:lnTo>
                    <a:pt x="235337" y="36535"/>
                  </a:lnTo>
                  <a:lnTo>
                    <a:pt x="279258" y="52067"/>
                  </a:lnTo>
                  <a:lnTo>
                    <a:pt x="321919" y="70128"/>
                  </a:lnTo>
                  <a:lnTo>
                    <a:pt x="363229" y="90629"/>
                  </a:lnTo>
                  <a:lnTo>
                    <a:pt x="403098" y="113479"/>
                  </a:lnTo>
                  <a:lnTo>
                    <a:pt x="441436" y="138587"/>
                  </a:lnTo>
                  <a:lnTo>
                    <a:pt x="478151" y="165862"/>
                  </a:lnTo>
                  <a:lnTo>
                    <a:pt x="513154" y="195214"/>
                  </a:lnTo>
                  <a:lnTo>
                    <a:pt x="546354" y="226552"/>
                  </a:lnTo>
                  <a:lnTo>
                    <a:pt x="577659" y="259785"/>
                  </a:lnTo>
                  <a:lnTo>
                    <a:pt x="606981" y="294823"/>
                  </a:lnTo>
                  <a:lnTo>
                    <a:pt x="634228" y="331575"/>
                  </a:lnTo>
                  <a:lnTo>
                    <a:pt x="659309" y="369951"/>
                  </a:lnTo>
                  <a:lnTo>
                    <a:pt x="682135" y="409859"/>
                  </a:lnTo>
                  <a:lnTo>
                    <a:pt x="702614" y="451210"/>
                  </a:lnTo>
                  <a:lnTo>
                    <a:pt x="720657" y="493912"/>
                  </a:lnTo>
                  <a:lnTo>
                    <a:pt x="736172" y="537875"/>
                  </a:lnTo>
                  <a:lnTo>
                    <a:pt x="749069" y="583008"/>
                  </a:lnTo>
                  <a:lnTo>
                    <a:pt x="759257" y="629221"/>
                  </a:lnTo>
                  <a:lnTo>
                    <a:pt x="766647" y="676422"/>
                  </a:lnTo>
                  <a:lnTo>
                    <a:pt x="771147" y="724522"/>
                  </a:lnTo>
                  <a:lnTo>
                    <a:pt x="772668" y="773430"/>
                  </a:lnTo>
                  <a:lnTo>
                    <a:pt x="770853" y="826453"/>
                  </a:lnTo>
                  <a:lnTo>
                    <a:pt x="765433" y="879103"/>
                  </a:lnTo>
                  <a:lnTo>
                    <a:pt x="756443" y="931195"/>
                  </a:lnTo>
                  <a:lnTo>
                    <a:pt x="743918" y="982547"/>
                  </a:lnTo>
                  <a:lnTo>
                    <a:pt x="727894" y="1032974"/>
                  </a:lnTo>
                  <a:lnTo>
                    <a:pt x="708406" y="1082294"/>
                  </a:lnTo>
                </a:path>
              </a:pathLst>
            </a:custGeom>
            <a:ln w="15240">
              <a:solidFill>
                <a:schemeClr val="accent1"/>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sp>
          <p:nvSpPr>
            <p:cNvPr id="36" name="object 40">
              <a:extLst>
                <a:ext uri="{FF2B5EF4-FFF2-40B4-BE49-F238E27FC236}">
                  <a16:creationId xmlns:a16="http://schemas.microsoft.com/office/drawing/2014/main" id="{3C956594-5270-427D-8F05-078CA16CDC46}"/>
                </a:ext>
              </a:extLst>
            </p:cNvPr>
            <p:cNvSpPr/>
            <p:nvPr/>
          </p:nvSpPr>
          <p:spPr>
            <a:xfrm flipH="1">
              <a:off x="1130499" y="4871083"/>
              <a:ext cx="867444" cy="867443"/>
            </a:xfrm>
            <a:custGeom>
              <a:avLst/>
              <a:gdLst/>
              <a:ahLst/>
              <a:cxnLst/>
              <a:rect l="l" t="t" r="r" b="b"/>
              <a:pathLst>
                <a:path w="1130935" h="1130935">
                  <a:moveTo>
                    <a:pt x="565403" y="0"/>
                  </a:moveTo>
                  <a:lnTo>
                    <a:pt x="516614" y="2075"/>
                  </a:lnTo>
                  <a:lnTo>
                    <a:pt x="468978" y="8187"/>
                  </a:lnTo>
                  <a:lnTo>
                    <a:pt x="422665" y="18167"/>
                  </a:lnTo>
                  <a:lnTo>
                    <a:pt x="377844" y="31845"/>
                  </a:lnTo>
                  <a:lnTo>
                    <a:pt x="334686" y="49051"/>
                  </a:lnTo>
                  <a:lnTo>
                    <a:pt x="293360" y="69615"/>
                  </a:lnTo>
                  <a:lnTo>
                    <a:pt x="254034" y="93369"/>
                  </a:lnTo>
                  <a:lnTo>
                    <a:pt x="216881" y="120142"/>
                  </a:lnTo>
                  <a:lnTo>
                    <a:pt x="182067" y="149765"/>
                  </a:lnTo>
                  <a:lnTo>
                    <a:pt x="149765" y="182067"/>
                  </a:lnTo>
                  <a:lnTo>
                    <a:pt x="120142" y="216881"/>
                  </a:lnTo>
                  <a:lnTo>
                    <a:pt x="93369" y="254034"/>
                  </a:lnTo>
                  <a:lnTo>
                    <a:pt x="69615" y="293360"/>
                  </a:lnTo>
                  <a:lnTo>
                    <a:pt x="49051" y="334686"/>
                  </a:lnTo>
                  <a:lnTo>
                    <a:pt x="31845" y="377844"/>
                  </a:lnTo>
                  <a:lnTo>
                    <a:pt x="18167" y="422665"/>
                  </a:lnTo>
                  <a:lnTo>
                    <a:pt x="8187" y="468978"/>
                  </a:lnTo>
                  <a:lnTo>
                    <a:pt x="2075" y="516614"/>
                  </a:lnTo>
                  <a:lnTo>
                    <a:pt x="0" y="565404"/>
                  </a:lnTo>
                  <a:lnTo>
                    <a:pt x="2075" y="614193"/>
                  </a:lnTo>
                  <a:lnTo>
                    <a:pt x="8187" y="661829"/>
                  </a:lnTo>
                  <a:lnTo>
                    <a:pt x="18167" y="708142"/>
                  </a:lnTo>
                  <a:lnTo>
                    <a:pt x="31845" y="752963"/>
                  </a:lnTo>
                  <a:lnTo>
                    <a:pt x="49051" y="796121"/>
                  </a:lnTo>
                  <a:lnTo>
                    <a:pt x="69615" y="837447"/>
                  </a:lnTo>
                  <a:lnTo>
                    <a:pt x="93369" y="876773"/>
                  </a:lnTo>
                  <a:lnTo>
                    <a:pt x="120142" y="913926"/>
                  </a:lnTo>
                  <a:lnTo>
                    <a:pt x="149765" y="948740"/>
                  </a:lnTo>
                  <a:lnTo>
                    <a:pt x="182067" y="981042"/>
                  </a:lnTo>
                  <a:lnTo>
                    <a:pt x="216881" y="1010665"/>
                  </a:lnTo>
                  <a:lnTo>
                    <a:pt x="254034" y="1037438"/>
                  </a:lnTo>
                  <a:lnTo>
                    <a:pt x="293360" y="1061192"/>
                  </a:lnTo>
                  <a:lnTo>
                    <a:pt x="334686" y="1081756"/>
                  </a:lnTo>
                  <a:lnTo>
                    <a:pt x="377844" y="1098962"/>
                  </a:lnTo>
                  <a:lnTo>
                    <a:pt x="422665" y="1112640"/>
                  </a:lnTo>
                  <a:lnTo>
                    <a:pt x="468978" y="1122620"/>
                  </a:lnTo>
                  <a:lnTo>
                    <a:pt x="516614" y="1128732"/>
                  </a:lnTo>
                  <a:lnTo>
                    <a:pt x="565403" y="1130808"/>
                  </a:lnTo>
                  <a:lnTo>
                    <a:pt x="614193" y="1128732"/>
                  </a:lnTo>
                  <a:lnTo>
                    <a:pt x="661829" y="1122620"/>
                  </a:lnTo>
                  <a:lnTo>
                    <a:pt x="708142" y="1112640"/>
                  </a:lnTo>
                  <a:lnTo>
                    <a:pt x="752963" y="1098962"/>
                  </a:lnTo>
                  <a:lnTo>
                    <a:pt x="796121" y="1081756"/>
                  </a:lnTo>
                  <a:lnTo>
                    <a:pt x="837447" y="1061192"/>
                  </a:lnTo>
                  <a:lnTo>
                    <a:pt x="876773" y="1037438"/>
                  </a:lnTo>
                  <a:lnTo>
                    <a:pt x="913926" y="1010665"/>
                  </a:lnTo>
                  <a:lnTo>
                    <a:pt x="948740" y="981042"/>
                  </a:lnTo>
                  <a:lnTo>
                    <a:pt x="981042" y="948740"/>
                  </a:lnTo>
                  <a:lnTo>
                    <a:pt x="1010665" y="913926"/>
                  </a:lnTo>
                  <a:lnTo>
                    <a:pt x="1037438" y="876773"/>
                  </a:lnTo>
                  <a:lnTo>
                    <a:pt x="1061192" y="837447"/>
                  </a:lnTo>
                  <a:lnTo>
                    <a:pt x="1081756" y="796121"/>
                  </a:lnTo>
                  <a:lnTo>
                    <a:pt x="1098962" y="752963"/>
                  </a:lnTo>
                  <a:lnTo>
                    <a:pt x="1112640" y="708142"/>
                  </a:lnTo>
                  <a:lnTo>
                    <a:pt x="1122620" y="661829"/>
                  </a:lnTo>
                  <a:lnTo>
                    <a:pt x="1128732" y="614193"/>
                  </a:lnTo>
                  <a:lnTo>
                    <a:pt x="1130807" y="565404"/>
                  </a:lnTo>
                  <a:lnTo>
                    <a:pt x="1128732" y="516614"/>
                  </a:lnTo>
                  <a:lnTo>
                    <a:pt x="1122620" y="468978"/>
                  </a:lnTo>
                  <a:lnTo>
                    <a:pt x="1112640" y="422665"/>
                  </a:lnTo>
                  <a:lnTo>
                    <a:pt x="1098962" y="377844"/>
                  </a:lnTo>
                  <a:lnTo>
                    <a:pt x="1081756" y="334686"/>
                  </a:lnTo>
                  <a:lnTo>
                    <a:pt x="1061192" y="293360"/>
                  </a:lnTo>
                  <a:lnTo>
                    <a:pt x="1037438" y="254034"/>
                  </a:lnTo>
                  <a:lnTo>
                    <a:pt x="1010665" y="216881"/>
                  </a:lnTo>
                  <a:lnTo>
                    <a:pt x="981042" y="182067"/>
                  </a:lnTo>
                  <a:lnTo>
                    <a:pt x="948740" y="149765"/>
                  </a:lnTo>
                  <a:lnTo>
                    <a:pt x="913926" y="120142"/>
                  </a:lnTo>
                  <a:lnTo>
                    <a:pt x="876773" y="93369"/>
                  </a:lnTo>
                  <a:lnTo>
                    <a:pt x="837447" y="69615"/>
                  </a:lnTo>
                  <a:lnTo>
                    <a:pt x="796121" y="49051"/>
                  </a:lnTo>
                  <a:lnTo>
                    <a:pt x="752963" y="31845"/>
                  </a:lnTo>
                  <a:lnTo>
                    <a:pt x="708142" y="18167"/>
                  </a:lnTo>
                  <a:lnTo>
                    <a:pt x="661829" y="8187"/>
                  </a:lnTo>
                  <a:lnTo>
                    <a:pt x="614193" y="2075"/>
                  </a:lnTo>
                  <a:lnTo>
                    <a:pt x="565403" y="0"/>
                  </a:lnTo>
                  <a:close/>
                </a:path>
              </a:pathLst>
            </a:custGeom>
            <a:noFill/>
            <a:ln>
              <a:solidFill>
                <a:schemeClr val="accent1"/>
              </a:solidFill>
            </a:ln>
          </p:spPr>
          <p:txBody>
            <a:bodyPr wrap="squar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1" u="none" strike="noStrike" kern="1200" cap="all" spc="0" normalizeH="0">
                  <a:ln>
                    <a:noFill/>
                  </a:ln>
                  <a:solidFill>
                    <a:schemeClr val="accent1"/>
                  </a:solidFill>
                  <a:effectLst/>
                  <a:uLnTx/>
                  <a:uFillTx/>
                  <a:ea typeface="+mn-ea"/>
                  <a:cs typeface="+mn-cs"/>
                </a:rPr>
                <a:t>Augmentation des taux d’interet</a:t>
              </a:r>
            </a:p>
          </p:txBody>
        </p:sp>
        <p:sp>
          <p:nvSpPr>
            <p:cNvPr id="37" name="object 41">
              <a:extLst>
                <a:ext uri="{FF2B5EF4-FFF2-40B4-BE49-F238E27FC236}">
                  <a16:creationId xmlns:a16="http://schemas.microsoft.com/office/drawing/2014/main" id="{2DD96072-6D41-474D-92A6-BB960D65234B}"/>
                </a:ext>
              </a:extLst>
            </p:cNvPr>
            <p:cNvSpPr/>
            <p:nvPr/>
          </p:nvSpPr>
          <p:spPr>
            <a:xfrm flipH="1" flipV="1">
              <a:off x="1130499" y="4871083"/>
              <a:ext cx="867444" cy="867443"/>
            </a:xfrm>
            <a:custGeom>
              <a:avLst/>
              <a:gdLst/>
              <a:ahLst/>
              <a:cxnLst/>
              <a:rect l="l" t="t" r="r" b="b"/>
              <a:pathLst>
                <a:path w="1130935" h="1130935">
                  <a:moveTo>
                    <a:pt x="0" y="565404"/>
                  </a:moveTo>
                  <a:lnTo>
                    <a:pt x="2075" y="516614"/>
                  </a:lnTo>
                  <a:lnTo>
                    <a:pt x="8187" y="468978"/>
                  </a:lnTo>
                  <a:lnTo>
                    <a:pt x="18167" y="422665"/>
                  </a:lnTo>
                  <a:lnTo>
                    <a:pt x="31845" y="377844"/>
                  </a:lnTo>
                  <a:lnTo>
                    <a:pt x="49051" y="334686"/>
                  </a:lnTo>
                  <a:lnTo>
                    <a:pt x="69615" y="293360"/>
                  </a:lnTo>
                  <a:lnTo>
                    <a:pt x="93369" y="254034"/>
                  </a:lnTo>
                  <a:lnTo>
                    <a:pt x="120142" y="216881"/>
                  </a:lnTo>
                  <a:lnTo>
                    <a:pt x="149765" y="182067"/>
                  </a:lnTo>
                  <a:lnTo>
                    <a:pt x="182067" y="149765"/>
                  </a:lnTo>
                  <a:lnTo>
                    <a:pt x="216881" y="120142"/>
                  </a:lnTo>
                  <a:lnTo>
                    <a:pt x="254034" y="93369"/>
                  </a:lnTo>
                  <a:lnTo>
                    <a:pt x="293360" y="69615"/>
                  </a:lnTo>
                  <a:lnTo>
                    <a:pt x="334686" y="49051"/>
                  </a:lnTo>
                  <a:lnTo>
                    <a:pt x="377844" y="31845"/>
                  </a:lnTo>
                  <a:lnTo>
                    <a:pt x="422665" y="18167"/>
                  </a:lnTo>
                  <a:lnTo>
                    <a:pt x="468978" y="8187"/>
                  </a:lnTo>
                  <a:lnTo>
                    <a:pt x="516614" y="2075"/>
                  </a:lnTo>
                  <a:lnTo>
                    <a:pt x="565403" y="0"/>
                  </a:lnTo>
                  <a:lnTo>
                    <a:pt x="614193" y="2075"/>
                  </a:lnTo>
                  <a:lnTo>
                    <a:pt x="661829" y="8187"/>
                  </a:lnTo>
                  <a:lnTo>
                    <a:pt x="708142" y="18167"/>
                  </a:lnTo>
                  <a:lnTo>
                    <a:pt x="752963" y="31845"/>
                  </a:lnTo>
                  <a:lnTo>
                    <a:pt x="796121" y="49051"/>
                  </a:lnTo>
                  <a:lnTo>
                    <a:pt x="837447" y="69615"/>
                  </a:lnTo>
                  <a:lnTo>
                    <a:pt x="876773" y="93369"/>
                  </a:lnTo>
                  <a:lnTo>
                    <a:pt x="913926" y="120142"/>
                  </a:lnTo>
                  <a:lnTo>
                    <a:pt x="948740" y="149765"/>
                  </a:lnTo>
                  <a:lnTo>
                    <a:pt x="981042" y="182067"/>
                  </a:lnTo>
                  <a:lnTo>
                    <a:pt x="1010665" y="216881"/>
                  </a:lnTo>
                  <a:lnTo>
                    <a:pt x="1037438" y="254034"/>
                  </a:lnTo>
                  <a:lnTo>
                    <a:pt x="1061192" y="293360"/>
                  </a:lnTo>
                  <a:lnTo>
                    <a:pt x="1081756" y="334686"/>
                  </a:lnTo>
                  <a:lnTo>
                    <a:pt x="1098962" y="377844"/>
                  </a:lnTo>
                  <a:lnTo>
                    <a:pt x="1112640" y="422665"/>
                  </a:lnTo>
                  <a:lnTo>
                    <a:pt x="1122620" y="468978"/>
                  </a:lnTo>
                  <a:lnTo>
                    <a:pt x="1128732" y="516614"/>
                  </a:lnTo>
                  <a:lnTo>
                    <a:pt x="1130807" y="565404"/>
                  </a:lnTo>
                  <a:lnTo>
                    <a:pt x="1128732" y="614193"/>
                  </a:lnTo>
                  <a:lnTo>
                    <a:pt x="1122620" y="661829"/>
                  </a:lnTo>
                  <a:lnTo>
                    <a:pt x="1112640" y="708142"/>
                  </a:lnTo>
                  <a:lnTo>
                    <a:pt x="1098962" y="752963"/>
                  </a:lnTo>
                  <a:lnTo>
                    <a:pt x="1081756" y="796121"/>
                  </a:lnTo>
                  <a:lnTo>
                    <a:pt x="1061192" y="837447"/>
                  </a:lnTo>
                  <a:lnTo>
                    <a:pt x="1037438" y="876773"/>
                  </a:lnTo>
                  <a:lnTo>
                    <a:pt x="1010665" y="913926"/>
                  </a:lnTo>
                  <a:lnTo>
                    <a:pt x="981042" y="948740"/>
                  </a:lnTo>
                  <a:lnTo>
                    <a:pt x="948740" y="981042"/>
                  </a:lnTo>
                  <a:lnTo>
                    <a:pt x="913926" y="1010665"/>
                  </a:lnTo>
                  <a:lnTo>
                    <a:pt x="876773" y="1037438"/>
                  </a:lnTo>
                  <a:lnTo>
                    <a:pt x="837447" y="1061192"/>
                  </a:lnTo>
                  <a:lnTo>
                    <a:pt x="796121" y="1081756"/>
                  </a:lnTo>
                  <a:lnTo>
                    <a:pt x="752963" y="1098962"/>
                  </a:lnTo>
                  <a:lnTo>
                    <a:pt x="708142" y="1112640"/>
                  </a:lnTo>
                  <a:lnTo>
                    <a:pt x="661829" y="1122620"/>
                  </a:lnTo>
                  <a:lnTo>
                    <a:pt x="614193" y="1128732"/>
                  </a:lnTo>
                  <a:lnTo>
                    <a:pt x="565403" y="1130808"/>
                  </a:lnTo>
                  <a:lnTo>
                    <a:pt x="516614" y="1128732"/>
                  </a:lnTo>
                  <a:lnTo>
                    <a:pt x="468978" y="1122620"/>
                  </a:lnTo>
                  <a:lnTo>
                    <a:pt x="422665" y="1112640"/>
                  </a:lnTo>
                  <a:lnTo>
                    <a:pt x="377844" y="1098962"/>
                  </a:lnTo>
                  <a:lnTo>
                    <a:pt x="334686" y="1081756"/>
                  </a:lnTo>
                  <a:lnTo>
                    <a:pt x="293360" y="1061192"/>
                  </a:lnTo>
                  <a:lnTo>
                    <a:pt x="254034" y="1037438"/>
                  </a:lnTo>
                  <a:lnTo>
                    <a:pt x="216881" y="1010665"/>
                  </a:lnTo>
                  <a:lnTo>
                    <a:pt x="182067" y="981042"/>
                  </a:lnTo>
                  <a:lnTo>
                    <a:pt x="149765" y="948740"/>
                  </a:lnTo>
                  <a:lnTo>
                    <a:pt x="120142" y="913926"/>
                  </a:lnTo>
                  <a:lnTo>
                    <a:pt x="93369" y="876773"/>
                  </a:lnTo>
                  <a:lnTo>
                    <a:pt x="69615" y="837447"/>
                  </a:lnTo>
                  <a:lnTo>
                    <a:pt x="49051" y="796121"/>
                  </a:lnTo>
                  <a:lnTo>
                    <a:pt x="31845" y="752963"/>
                  </a:lnTo>
                  <a:lnTo>
                    <a:pt x="18167" y="708142"/>
                  </a:lnTo>
                  <a:lnTo>
                    <a:pt x="8187" y="661829"/>
                  </a:lnTo>
                  <a:lnTo>
                    <a:pt x="2075" y="614193"/>
                  </a:lnTo>
                  <a:lnTo>
                    <a:pt x="0" y="565404"/>
                  </a:lnTo>
                  <a:close/>
                </a:path>
              </a:pathLst>
            </a:custGeom>
            <a:ln w="19812">
              <a:solidFill>
                <a:schemeClr val="accent1"/>
              </a:solidFill>
            </a:ln>
          </p:spPr>
          <p:txBody>
            <a:bodyPr wrap="square" lIns="0" tIns="0" rIns="0" bIns="0" rtlCol="0"/>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046A38"/>
                </a:solidFill>
                <a:effectLst/>
                <a:uLnTx/>
                <a:uFillTx/>
                <a:ea typeface="+mn-ea"/>
                <a:cs typeface="+mn-cs"/>
              </a:endParaRPr>
            </a:p>
          </p:txBody>
        </p:sp>
      </p:grpSp>
      <p:sp>
        <p:nvSpPr>
          <p:cNvPr id="39" name="object 65">
            <a:extLst>
              <a:ext uri="{FF2B5EF4-FFF2-40B4-BE49-F238E27FC236}">
                <a16:creationId xmlns:a16="http://schemas.microsoft.com/office/drawing/2014/main" id="{DE452D26-6952-467F-93FC-0BF3F48F7B06}"/>
              </a:ext>
            </a:extLst>
          </p:cNvPr>
          <p:cNvSpPr/>
          <p:nvPr/>
        </p:nvSpPr>
        <p:spPr>
          <a:xfrm flipH="1" flipV="1">
            <a:off x="5201154" y="2814732"/>
            <a:ext cx="1504424" cy="396033"/>
          </a:xfrm>
          <a:custGeom>
            <a:avLst/>
            <a:gdLst/>
            <a:ahLst/>
            <a:cxnLst/>
            <a:rect l="l" t="t" r="r" b="b"/>
            <a:pathLst>
              <a:path w="1685289" h="352425">
                <a:moveTo>
                  <a:pt x="1621144" y="306764"/>
                </a:moveTo>
                <a:lnTo>
                  <a:pt x="1602486" y="327913"/>
                </a:lnTo>
                <a:lnTo>
                  <a:pt x="1684782" y="349758"/>
                </a:lnTo>
                <a:lnTo>
                  <a:pt x="1670790" y="315087"/>
                </a:lnTo>
                <a:lnTo>
                  <a:pt x="1631188" y="315087"/>
                </a:lnTo>
                <a:lnTo>
                  <a:pt x="1621144" y="306764"/>
                </a:lnTo>
                <a:close/>
              </a:path>
              <a:path w="1685289" h="352425">
                <a:moveTo>
                  <a:pt x="1633736" y="292491"/>
                </a:moveTo>
                <a:lnTo>
                  <a:pt x="1621144" y="306764"/>
                </a:lnTo>
                <a:lnTo>
                  <a:pt x="1631188" y="315087"/>
                </a:lnTo>
                <a:lnTo>
                  <a:pt x="1643380" y="300482"/>
                </a:lnTo>
                <a:lnTo>
                  <a:pt x="1633736" y="292491"/>
                </a:lnTo>
                <a:close/>
              </a:path>
              <a:path w="1685289" h="352425">
                <a:moveTo>
                  <a:pt x="1652905" y="270763"/>
                </a:moveTo>
                <a:lnTo>
                  <a:pt x="1633736" y="292491"/>
                </a:lnTo>
                <a:lnTo>
                  <a:pt x="1643380" y="300482"/>
                </a:lnTo>
                <a:lnTo>
                  <a:pt x="1631188" y="315087"/>
                </a:lnTo>
                <a:lnTo>
                  <a:pt x="1670790" y="315087"/>
                </a:lnTo>
                <a:lnTo>
                  <a:pt x="1652905" y="270763"/>
                </a:lnTo>
                <a:close/>
              </a:path>
              <a:path w="1685289" h="352425">
                <a:moveTo>
                  <a:pt x="1583689" y="252222"/>
                </a:moveTo>
                <a:lnTo>
                  <a:pt x="1572387" y="267588"/>
                </a:lnTo>
                <a:lnTo>
                  <a:pt x="1585976" y="277622"/>
                </a:lnTo>
                <a:lnTo>
                  <a:pt x="1621144" y="306764"/>
                </a:lnTo>
                <a:lnTo>
                  <a:pt x="1633736" y="292491"/>
                </a:lnTo>
                <a:lnTo>
                  <a:pt x="1598168" y="263017"/>
                </a:lnTo>
                <a:lnTo>
                  <a:pt x="1583689" y="252222"/>
                </a:lnTo>
                <a:close/>
              </a:path>
              <a:path w="1685289" h="352425">
                <a:moveTo>
                  <a:pt x="1472311" y="177292"/>
                </a:moveTo>
                <a:lnTo>
                  <a:pt x="1462532" y="193675"/>
                </a:lnTo>
                <a:lnTo>
                  <a:pt x="1488567" y="209296"/>
                </a:lnTo>
                <a:lnTo>
                  <a:pt x="1526286" y="234442"/>
                </a:lnTo>
                <a:lnTo>
                  <a:pt x="1536954" y="218694"/>
                </a:lnTo>
                <a:lnTo>
                  <a:pt x="1499108" y="193421"/>
                </a:lnTo>
                <a:lnTo>
                  <a:pt x="1472311" y="177292"/>
                </a:lnTo>
                <a:close/>
              </a:path>
              <a:path w="1685289" h="352425">
                <a:moveTo>
                  <a:pt x="1353693" y="114553"/>
                </a:moveTo>
                <a:lnTo>
                  <a:pt x="1345564" y="131825"/>
                </a:lnTo>
                <a:lnTo>
                  <a:pt x="1386586" y="151384"/>
                </a:lnTo>
                <a:lnTo>
                  <a:pt x="1413256" y="165608"/>
                </a:lnTo>
                <a:lnTo>
                  <a:pt x="1422273" y="148844"/>
                </a:lnTo>
                <a:lnTo>
                  <a:pt x="1395602" y="134493"/>
                </a:lnTo>
                <a:lnTo>
                  <a:pt x="1353693" y="114553"/>
                </a:lnTo>
                <a:close/>
              </a:path>
              <a:path w="1685289" h="352425">
                <a:moveTo>
                  <a:pt x="1228725" y="64770"/>
                </a:moveTo>
                <a:lnTo>
                  <a:pt x="1223010" y="82931"/>
                </a:lnTo>
                <a:lnTo>
                  <a:pt x="1226820" y="84200"/>
                </a:lnTo>
                <a:lnTo>
                  <a:pt x="1280922" y="103886"/>
                </a:lnTo>
                <a:lnTo>
                  <a:pt x="1293495" y="109220"/>
                </a:lnTo>
                <a:lnTo>
                  <a:pt x="1300861" y="91694"/>
                </a:lnTo>
                <a:lnTo>
                  <a:pt x="1288288" y="86360"/>
                </a:lnTo>
                <a:lnTo>
                  <a:pt x="1233424" y="66294"/>
                </a:lnTo>
                <a:lnTo>
                  <a:pt x="1228725" y="64770"/>
                </a:lnTo>
                <a:close/>
              </a:path>
              <a:path w="1685289" h="352425">
                <a:moveTo>
                  <a:pt x="1099312" y="29210"/>
                </a:moveTo>
                <a:lnTo>
                  <a:pt x="1095375" y="47751"/>
                </a:lnTo>
                <a:lnTo>
                  <a:pt x="1116965" y="52450"/>
                </a:lnTo>
                <a:lnTo>
                  <a:pt x="1168781" y="66039"/>
                </a:lnTo>
                <a:lnTo>
                  <a:pt x="1173734" y="47625"/>
                </a:lnTo>
                <a:lnTo>
                  <a:pt x="1121918" y="34036"/>
                </a:lnTo>
                <a:lnTo>
                  <a:pt x="1099312" y="29210"/>
                </a:lnTo>
                <a:close/>
              </a:path>
              <a:path w="1685289" h="352425">
                <a:moveTo>
                  <a:pt x="966978" y="7365"/>
                </a:moveTo>
                <a:lnTo>
                  <a:pt x="964692" y="26288"/>
                </a:lnTo>
                <a:lnTo>
                  <a:pt x="1005459" y="31114"/>
                </a:lnTo>
                <a:lnTo>
                  <a:pt x="1039749" y="36957"/>
                </a:lnTo>
                <a:lnTo>
                  <a:pt x="1042797" y="18161"/>
                </a:lnTo>
                <a:lnTo>
                  <a:pt x="1008634" y="12446"/>
                </a:lnTo>
                <a:lnTo>
                  <a:pt x="966978" y="7365"/>
                </a:lnTo>
                <a:close/>
              </a:path>
              <a:path w="1685289" h="352425">
                <a:moveTo>
                  <a:pt x="837057" y="0"/>
                </a:moveTo>
                <a:lnTo>
                  <a:pt x="832612" y="0"/>
                </a:lnTo>
                <a:lnTo>
                  <a:pt x="832993" y="19050"/>
                </a:lnTo>
                <a:lnTo>
                  <a:pt x="836549" y="19050"/>
                </a:lnTo>
                <a:lnTo>
                  <a:pt x="892937" y="20447"/>
                </a:lnTo>
                <a:lnTo>
                  <a:pt x="908177" y="21462"/>
                </a:lnTo>
                <a:lnTo>
                  <a:pt x="909574" y="2539"/>
                </a:lnTo>
                <a:lnTo>
                  <a:pt x="894334" y="1397"/>
                </a:lnTo>
                <a:lnTo>
                  <a:pt x="837057" y="0"/>
                </a:lnTo>
                <a:close/>
              </a:path>
              <a:path w="1685289" h="352425">
                <a:moveTo>
                  <a:pt x="774954" y="1397"/>
                </a:moveTo>
                <a:lnTo>
                  <a:pt x="722884" y="4952"/>
                </a:lnTo>
                <a:lnTo>
                  <a:pt x="698627" y="7747"/>
                </a:lnTo>
                <a:lnTo>
                  <a:pt x="700786" y="26670"/>
                </a:lnTo>
                <a:lnTo>
                  <a:pt x="724281" y="24002"/>
                </a:lnTo>
                <a:lnTo>
                  <a:pt x="776224" y="20447"/>
                </a:lnTo>
                <a:lnTo>
                  <a:pt x="774954" y="1397"/>
                </a:lnTo>
                <a:close/>
              </a:path>
              <a:path w="1685289" h="352425">
                <a:moveTo>
                  <a:pt x="641604" y="15494"/>
                </a:moveTo>
                <a:lnTo>
                  <a:pt x="609854" y="20574"/>
                </a:lnTo>
                <a:lnTo>
                  <a:pt x="566293" y="29845"/>
                </a:lnTo>
                <a:lnTo>
                  <a:pt x="570230" y="48513"/>
                </a:lnTo>
                <a:lnTo>
                  <a:pt x="612902" y="39370"/>
                </a:lnTo>
                <a:lnTo>
                  <a:pt x="644652" y="34289"/>
                </a:lnTo>
                <a:lnTo>
                  <a:pt x="641604" y="15494"/>
                </a:lnTo>
                <a:close/>
              </a:path>
              <a:path w="1685289" h="352425">
                <a:moveTo>
                  <a:pt x="510413" y="43814"/>
                </a:moveTo>
                <a:lnTo>
                  <a:pt x="498602" y="46989"/>
                </a:lnTo>
                <a:lnTo>
                  <a:pt x="443992" y="64135"/>
                </a:lnTo>
                <a:lnTo>
                  <a:pt x="436753" y="66801"/>
                </a:lnTo>
                <a:lnTo>
                  <a:pt x="443357" y="84709"/>
                </a:lnTo>
                <a:lnTo>
                  <a:pt x="449707" y="82296"/>
                </a:lnTo>
                <a:lnTo>
                  <a:pt x="503555" y="65405"/>
                </a:lnTo>
                <a:lnTo>
                  <a:pt x="515239" y="62357"/>
                </a:lnTo>
                <a:lnTo>
                  <a:pt x="510413" y="43814"/>
                </a:lnTo>
                <a:close/>
              </a:path>
              <a:path w="1685289" h="352425">
                <a:moveTo>
                  <a:pt x="382905" y="86995"/>
                </a:moveTo>
                <a:lnTo>
                  <a:pt x="337185" y="106425"/>
                </a:lnTo>
                <a:lnTo>
                  <a:pt x="312928" y="118237"/>
                </a:lnTo>
                <a:lnTo>
                  <a:pt x="321183" y="135382"/>
                </a:lnTo>
                <a:lnTo>
                  <a:pt x="344678" y="123951"/>
                </a:lnTo>
                <a:lnTo>
                  <a:pt x="390398" y="104521"/>
                </a:lnTo>
                <a:lnTo>
                  <a:pt x="382905" y="86995"/>
                </a:lnTo>
                <a:close/>
              </a:path>
              <a:path w="1685289" h="352425">
                <a:moveTo>
                  <a:pt x="261620" y="144525"/>
                </a:moveTo>
                <a:lnTo>
                  <a:pt x="234442" y="159385"/>
                </a:lnTo>
                <a:lnTo>
                  <a:pt x="195580" y="183387"/>
                </a:lnTo>
                <a:lnTo>
                  <a:pt x="205486" y="199517"/>
                </a:lnTo>
                <a:lnTo>
                  <a:pt x="243586" y="176149"/>
                </a:lnTo>
                <a:lnTo>
                  <a:pt x="270764" y="161289"/>
                </a:lnTo>
                <a:lnTo>
                  <a:pt x="261620" y="144525"/>
                </a:lnTo>
                <a:close/>
              </a:path>
              <a:path w="1685289" h="352425">
                <a:moveTo>
                  <a:pt x="147574" y="215392"/>
                </a:moveTo>
                <a:lnTo>
                  <a:pt x="136398" y="223138"/>
                </a:lnTo>
                <a:lnTo>
                  <a:pt x="89408" y="258952"/>
                </a:lnTo>
                <a:lnTo>
                  <a:pt x="85979" y="261747"/>
                </a:lnTo>
                <a:lnTo>
                  <a:pt x="98298" y="276225"/>
                </a:lnTo>
                <a:lnTo>
                  <a:pt x="100837" y="274065"/>
                </a:lnTo>
                <a:lnTo>
                  <a:pt x="147193" y="238760"/>
                </a:lnTo>
                <a:lnTo>
                  <a:pt x="158369" y="231139"/>
                </a:lnTo>
                <a:lnTo>
                  <a:pt x="147574" y="215392"/>
                </a:lnTo>
                <a:close/>
              </a:path>
              <a:path w="1685289" h="352425">
                <a:moveTo>
                  <a:pt x="42037" y="299085"/>
                </a:moveTo>
                <a:lnTo>
                  <a:pt x="0" y="338582"/>
                </a:lnTo>
                <a:lnTo>
                  <a:pt x="13081" y="352425"/>
                </a:lnTo>
                <a:lnTo>
                  <a:pt x="55118" y="313055"/>
                </a:lnTo>
                <a:lnTo>
                  <a:pt x="42037" y="299085"/>
                </a:lnTo>
                <a:close/>
              </a:path>
            </a:pathLst>
          </a:custGeom>
          <a:solidFill>
            <a:srgbClr val="A6A6A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a:ln>
                <a:noFill/>
              </a:ln>
              <a:solidFill>
                <a:srgbClr val="5C5C5C"/>
              </a:solidFill>
              <a:effectLst/>
              <a:uLnTx/>
              <a:uFillTx/>
              <a:ea typeface="+mn-ea"/>
              <a:cs typeface="+mn-cs"/>
            </a:endParaRPr>
          </a:p>
        </p:txBody>
      </p:sp>
      <p:sp>
        <p:nvSpPr>
          <p:cNvPr id="43" name="Rectangle 42">
            <a:extLst>
              <a:ext uri="{FF2B5EF4-FFF2-40B4-BE49-F238E27FC236}">
                <a16:creationId xmlns:a16="http://schemas.microsoft.com/office/drawing/2014/main" id="{1203AA4E-F194-4805-8700-54D74E54AFC6}"/>
              </a:ext>
            </a:extLst>
          </p:cNvPr>
          <p:cNvSpPr>
            <a:spLocks/>
          </p:cNvSpPr>
          <p:nvPr/>
        </p:nvSpPr>
        <p:spPr bwMode="gray">
          <a:xfrm>
            <a:off x="328227" y="3228433"/>
            <a:ext cx="2210880" cy="916873"/>
          </a:xfrm>
          <a:prstGeom prst="rect">
            <a:avLst/>
          </a:prstGeom>
          <a:noFill/>
          <a:ln w="6350" algn="ctr">
            <a:noFill/>
            <a:miter lim="800000"/>
            <a:headEnd/>
            <a:tailEnd/>
          </a:ln>
        </p:spPr>
        <p:txBody>
          <a:bodyPr wrap="square" lIns="0" tIns="0" rIns="0" bIns="0" rtlCol="0" anchor="ctr"/>
          <a:lstStyle/>
          <a:p>
            <a:pPr marR="196850" algn="ctr">
              <a:lnSpc>
                <a:spcPct val="105000"/>
              </a:lnSpc>
            </a:pPr>
            <a:r>
              <a:rPr lang="fr-FR" sz="1050" dirty="0"/>
              <a:t>Plus de 10 % d’inflation (marchés occidentaux). Seuls 8% des directeurs financiers ont été en mesure de la répercuter sur les prix clients</a:t>
            </a:r>
          </a:p>
        </p:txBody>
      </p:sp>
      <p:sp>
        <p:nvSpPr>
          <p:cNvPr id="44" name="Rectangle 43">
            <a:extLst>
              <a:ext uri="{FF2B5EF4-FFF2-40B4-BE49-F238E27FC236}">
                <a16:creationId xmlns:a16="http://schemas.microsoft.com/office/drawing/2014/main" id="{90662F70-F392-463F-91D7-8A66E4D1BBFC}"/>
              </a:ext>
            </a:extLst>
          </p:cNvPr>
          <p:cNvSpPr>
            <a:spLocks/>
          </p:cNvSpPr>
          <p:nvPr/>
        </p:nvSpPr>
        <p:spPr bwMode="gray">
          <a:xfrm>
            <a:off x="2586596" y="3012073"/>
            <a:ext cx="2369842" cy="1349593"/>
          </a:xfrm>
          <a:prstGeom prst="rect">
            <a:avLst/>
          </a:prstGeom>
          <a:noFill/>
          <a:ln w="6350" algn="ctr">
            <a:noFill/>
            <a:miter lim="800000"/>
            <a:headEnd/>
            <a:tailEnd/>
          </a:ln>
        </p:spPr>
        <p:txBody>
          <a:bodyPr wrap="square" lIns="0" tIns="0" rIns="0" bIns="0" rtlCol="0" anchor="ctr"/>
          <a:lstStyle/>
          <a:p>
            <a:pPr marR="196850" algn="ctr">
              <a:lnSpc>
                <a:spcPct val="105000"/>
              </a:lnSpc>
              <a:spcAft>
                <a:spcPts val="0"/>
              </a:spcAft>
            </a:pPr>
            <a:r>
              <a:rPr lang="fr-FR" sz="1050"/>
              <a:t>Des flux de trésorerie sous contrainte avec l’augmentation des stocks suite à la constitution de stocks de sécurité (effet volume) et aux hausses des coûts d’appro. et de production (effet prix) </a:t>
            </a:r>
            <a:endParaRPr lang="fr-FR" sz="1100" b="1">
              <a:latin typeface="Calibri Light"/>
            </a:endParaRPr>
          </a:p>
        </p:txBody>
      </p:sp>
      <p:sp>
        <p:nvSpPr>
          <p:cNvPr id="45" name="Rectangle 44">
            <a:extLst>
              <a:ext uri="{FF2B5EF4-FFF2-40B4-BE49-F238E27FC236}">
                <a16:creationId xmlns:a16="http://schemas.microsoft.com/office/drawing/2014/main" id="{1AC5EDF9-F898-477A-B66B-D7DD5DA48539}"/>
              </a:ext>
            </a:extLst>
          </p:cNvPr>
          <p:cNvSpPr>
            <a:spLocks/>
          </p:cNvSpPr>
          <p:nvPr/>
        </p:nvSpPr>
        <p:spPr bwMode="gray">
          <a:xfrm>
            <a:off x="4817246" y="3012073"/>
            <a:ext cx="2337395" cy="1349593"/>
          </a:xfrm>
          <a:prstGeom prst="rect">
            <a:avLst/>
          </a:prstGeom>
          <a:noFill/>
          <a:ln w="6350" algn="ctr">
            <a:noFill/>
            <a:miter lim="800000"/>
            <a:headEnd/>
            <a:tailEnd/>
          </a:ln>
        </p:spPr>
        <p:txBody>
          <a:bodyPr wrap="square" lIns="0" tIns="0" rIns="0" bIns="0" rtlCol="0" anchor="ctr"/>
          <a:lstStyle/>
          <a:p>
            <a:pPr marR="196850" algn="ctr">
              <a:lnSpc>
                <a:spcPct val="105000"/>
              </a:lnSpc>
            </a:pPr>
            <a:r>
              <a:rPr lang="fr-FR" sz="1050"/>
              <a:t>L’augmentation des coûts de financement et la détérioration des délais de paiements clients, les risques d’impayés, les remboursements du PGE … vont aggraver les tensions de trésorerie  </a:t>
            </a:r>
            <a:endParaRPr lang="fr-FR" sz="1100" b="1">
              <a:latin typeface="Calibri Light"/>
            </a:endParaRPr>
          </a:p>
        </p:txBody>
      </p:sp>
      <p:sp>
        <p:nvSpPr>
          <p:cNvPr id="46" name="Rectangle 45">
            <a:extLst>
              <a:ext uri="{FF2B5EF4-FFF2-40B4-BE49-F238E27FC236}">
                <a16:creationId xmlns:a16="http://schemas.microsoft.com/office/drawing/2014/main" id="{CA1061B0-01BE-491B-9F1C-BA42DDF06B40}"/>
              </a:ext>
            </a:extLst>
          </p:cNvPr>
          <p:cNvSpPr>
            <a:spLocks/>
          </p:cNvSpPr>
          <p:nvPr/>
        </p:nvSpPr>
        <p:spPr bwMode="gray">
          <a:xfrm>
            <a:off x="7119140" y="3045774"/>
            <a:ext cx="2116234" cy="1282190"/>
          </a:xfrm>
          <a:prstGeom prst="rect">
            <a:avLst/>
          </a:prstGeom>
          <a:noFill/>
          <a:ln w="6350" algn="ctr">
            <a:noFill/>
            <a:miter lim="800000"/>
            <a:headEnd/>
            <a:tailEnd/>
          </a:ln>
        </p:spPr>
        <p:txBody>
          <a:bodyPr wrap="square" lIns="0" tIns="0" rIns="0" bIns="0" rtlCol="0" anchor="ctr"/>
          <a:lstStyle/>
          <a:p>
            <a:pPr marR="196850" algn="ctr">
              <a:lnSpc>
                <a:spcPct val="105000"/>
              </a:lnSpc>
            </a:pPr>
            <a:r>
              <a:rPr lang="fr-FR" sz="1050" b="1" dirty="0">
                <a:latin typeface="Calibri Light"/>
              </a:rPr>
              <a:t>Plus que jamais, « Cash </a:t>
            </a:r>
            <a:r>
              <a:rPr lang="fr-FR" sz="1050" b="1" dirty="0" err="1">
                <a:latin typeface="Calibri Light"/>
              </a:rPr>
              <a:t>is</a:t>
            </a:r>
            <a:r>
              <a:rPr lang="fr-FR" sz="1050" b="1" dirty="0">
                <a:latin typeface="Calibri Light"/>
              </a:rPr>
              <a:t> King »:  </a:t>
            </a:r>
            <a:r>
              <a:rPr lang="fr-FR" sz="1050" dirty="0">
                <a:latin typeface="Calibri Light"/>
              </a:rPr>
              <a:t>un pilotage maîtrisée qui intègre les changements de performances du modèle économique de l’entreprise et anticipe ses besoins financements</a:t>
            </a:r>
            <a:endParaRPr lang="fr-FR" sz="1100" dirty="0">
              <a:latin typeface="Calibri Light"/>
            </a:endParaRPr>
          </a:p>
        </p:txBody>
      </p:sp>
      <p:sp>
        <p:nvSpPr>
          <p:cNvPr id="48" name="Rectangle 47">
            <a:extLst>
              <a:ext uri="{FF2B5EF4-FFF2-40B4-BE49-F238E27FC236}">
                <a16:creationId xmlns:a16="http://schemas.microsoft.com/office/drawing/2014/main" id="{C9841004-D584-4B8F-A3AF-1AD75C549B65}"/>
              </a:ext>
            </a:extLst>
          </p:cNvPr>
          <p:cNvSpPr/>
          <p:nvPr/>
        </p:nvSpPr>
        <p:spPr bwMode="gray">
          <a:xfrm>
            <a:off x="2182129" y="4363742"/>
            <a:ext cx="5430056" cy="627984"/>
          </a:xfrm>
          <a:prstGeom prst="rect">
            <a:avLst/>
          </a:prstGeom>
          <a:solidFill>
            <a:schemeClr val="bg2"/>
          </a:solidFill>
          <a:ln w="19050" algn="ctr">
            <a:noFill/>
            <a:miter lim="800000"/>
            <a:headEnd/>
            <a:tailEnd/>
          </a:ln>
        </p:spPr>
        <p:txBody>
          <a:bodyPr wrap="square" lIns="0" tIns="88900" rIns="0" bIns="88900" rtlCol="0" anchor="ctr"/>
          <a:lstStyle/>
          <a:p>
            <a:pPr algn="ctr"/>
            <a:r>
              <a:rPr lang="fr-FR" sz="1200" b="1" dirty="0">
                <a:effectLst/>
                <a:ea typeface="Calibri" panose="020F0502020204030204" pitchFamily="34" charset="0"/>
              </a:rPr>
              <a:t>Le pilotage, l’optimisation de la trésorerie et la surveillance des marges de manœuvre sont nécessaires pour maîtriser la situation actuelle et renforcer la résilience. </a:t>
            </a:r>
            <a:endParaRPr lang="en-US" sz="1200" b="1" dirty="0">
              <a:effectLst/>
              <a:ea typeface="Calibri" panose="020F0502020204030204" pitchFamily="34" charset="0"/>
            </a:endParaRPr>
          </a:p>
        </p:txBody>
      </p:sp>
    </p:spTree>
    <p:extLst>
      <p:ext uri="{BB962C8B-B14F-4D97-AF65-F5344CB8AC3E}">
        <p14:creationId xmlns:p14="http://schemas.microsoft.com/office/powerpoint/2010/main" val="1078118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4" name="Oval 123">
            <a:extLst>
              <a:ext uri="{FF2B5EF4-FFF2-40B4-BE49-F238E27FC236}">
                <a16:creationId xmlns:a16="http://schemas.microsoft.com/office/drawing/2014/main" id="{3A30D79E-2545-4139-91A1-BA25C4F194D3}"/>
              </a:ext>
            </a:extLst>
          </p:cNvPr>
          <p:cNvSpPr/>
          <p:nvPr/>
        </p:nvSpPr>
        <p:spPr>
          <a:xfrm>
            <a:off x="1447168" y="2452596"/>
            <a:ext cx="903049" cy="912767"/>
          </a:xfrm>
          <a:prstGeom prst="ellipse">
            <a:avLst/>
          </a:prstGeom>
          <a:solidFill>
            <a:schemeClr val="bg1"/>
          </a:solid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1"/>
                </a:solidFill>
              </a:ln>
              <a:solidFill>
                <a:schemeClr val="bg1"/>
              </a:solidFill>
            </a:endParaRPr>
          </a:p>
        </p:txBody>
      </p:sp>
      <p:sp>
        <p:nvSpPr>
          <p:cNvPr id="4" name="Titre 3">
            <a:extLst>
              <a:ext uri="{FF2B5EF4-FFF2-40B4-BE49-F238E27FC236}">
                <a16:creationId xmlns:a16="http://schemas.microsoft.com/office/drawing/2014/main" id="{AFAAF86D-886D-2242-86DD-5BFBAA0B92C5}"/>
              </a:ext>
            </a:extLst>
          </p:cNvPr>
          <p:cNvSpPr>
            <a:spLocks noGrp="1"/>
          </p:cNvSpPr>
          <p:nvPr>
            <p:ph type="title"/>
          </p:nvPr>
        </p:nvSpPr>
        <p:spPr>
          <a:xfrm>
            <a:off x="289009" y="195700"/>
            <a:ext cx="3992429" cy="846386"/>
          </a:xfrm>
        </p:spPr>
        <p:txBody>
          <a:bodyPr/>
          <a:lstStyle/>
          <a:p>
            <a:r>
              <a:rPr lang="fr-FR"/>
              <a:t>Une visibilité et un pilotage des prévisions de trésorerie adaptés aux conditions économiques </a:t>
            </a:r>
          </a:p>
        </p:txBody>
      </p:sp>
      <p:sp>
        <p:nvSpPr>
          <p:cNvPr id="6" name="ZoneTexte 5">
            <a:extLst>
              <a:ext uri="{FF2B5EF4-FFF2-40B4-BE49-F238E27FC236}">
                <a16:creationId xmlns:a16="http://schemas.microsoft.com/office/drawing/2014/main" id="{987DCE2D-58F1-2B46-979A-513241BD9C9F}"/>
              </a:ext>
            </a:extLst>
          </p:cNvPr>
          <p:cNvSpPr txBox="1"/>
          <p:nvPr/>
        </p:nvSpPr>
        <p:spPr>
          <a:xfrm>
            <a:off x="5520727" y="1573307"/>
            <a:ext cx="1392898" cy="2400657"/>
          </a:xfrm>
          <a:prstGeom prst="rect">
            <a:avLst/>
          </a:prstGeom>
          <a:noFill/>
        </p:spPr>
        <p:txBody>
          <a:bodyPr wrap="square" lIns="0" tIns="0" rIns="0" bIns="0" rtlCol="0" anchor="t" anchorCtr="0">
            <a:noAutofit/>
          </a:bodyPr>
          <a:lstStyle/>
          <a:p>
            <a:pPr algn="l"/>
            <a:r>
              <a:rPr lang="fr-FR" sz="7800" b="0" i="0">
                <a:solidFill>
                  <a:srgbClr val="2F2483"/>
                </a:solidFill>
                <a:latin typeface="Barlow Condensed Thin" pitchFamily="2" charset="77"/>
              </a:rPr>
              <a:t>2</a:t>
            </a:r>
          </a:p>
        </p:txBody>
      </p:sp>
      <p:sp>
        <p:nvSpPr>
          <p:cNvPr id="7" name="ZoneTexte 6">
            <a:extLst>
              <a:ext uri="{FF2B5EF4-FFF2-40B4-BE49-F238E27FC236}">
                <a16:creationId xmlns:a16="http://schemas.microsoft.com/office/drawing/2014/main" id="{DBED81CC-3B8F-0440-85D6-10D5334B1B7F}"/>
              </a:ext>
            </a:extLst>
          </p:cNvPr>
          <p:cNvSpPr txBox="1"/>
          <p:nvPr/>
        </p:nvSpPr>
        <p:spPr>
          <a:xfrm>
            <a:off x="5529326" y="618565"/>
            <a:ext cx="1241189" cy="1200329"/>
          </a:xfrm>
          <a:prstGeom prst="rect">
            <a:avLst/>
          </a:prstGeom>
          <a:noFill/>
        </p:spPr>
        <p:txBody>
          <a:bodyPr wrap="square" lIns="0" tIns="0" rIns="0" bIns="0" rtlCol="0" anchor="t" anchorCtr="0">
            <a:noAutofit/>
          </a:bodyPr>
          <a:lstStyle/>
          <a:p>
            <a:pPr algn="l"/>
            <a:r>
              <a:rPr lang="fr-FR" sz="7800" b="0" i="0" spc="-200">
                <a:solidFill>
                  <a:srgbClr val="2F2483"/>
                </a:solidFill>
                <a:latin typeface="Barlow Condensed Thin" pitchFamily="2" charset="77"/>
              </a:rPr>
              <a:t>1</a:t>
            </a:r>
            <a:endParaRPr lang="fr-FR" sz="3800" b="0" i="0">
              <a:solidFill>
                <a:srgbClr val="2F2483"/>
              </a:solidFill>
              <a:latin typeface="Barlow Condensed Thin" pitchFamily="2" charset="77"/>
            </a:endParaRPr>
          </a:p>
        </p:txBody>
      </p:sp>
      <p:sp>
        <p:nvSpPr>
          <p:cNvPr id="8" name="ZoneTexte 7">
            <a:extLst>
              <a:ext uri="{FF2B5EF4-FFF2-40B4-BE49-F238E27FC236}">
                <a16:creationId xmlns:a16="http://schemas.microsoft.com/office/drawing/2014/main" id="{234618BF-1CBE-F642-8CC0-F16678211E45}"/>
              </a:ext>
            </a:extLst>
          </p:cNvPr>
          <p:cNvSpPr txBox="1"/>
          <p:nvPr/>
        </p:nvSpPr>
        <p:spPr>
          <a:xfrm>
            <a:off x="5465640" y="2495755"/>
            <a:ext cx="1392898" cy="1200329"/>
          </a:xfrm>
          <a:prstGeom prst="rect">
            <a:avLst/>
          </a:prstGeom>
          <a:noFill/>
        </p:spPr>
        <p:txBody>
          <a:bodyPr wrap="square" lIns="0" tIns="0" rIns="0" bIns="0" rtlCol="0" anchor="t" anchorCtr="0">
            <a:noAutofit/>
          </a:bodyPr>
          <a:lstStyle/>
          <a:p>
            <a:pPr algn="l"/>
            <a:r>
              <a:rPr lang="fr-FR" sz="7800" b="0" i="0">
                <a:solidFill>
                  <a:srgbClr val="2F2483"/>
                </a:solidFill>
                <a:latin typeface="Barlow Condensed Thin" pitchFamily="2" charset="77"/>
              </a:rPr>
              <a:t>3</a:t>
            </a:r>
          </a:p>
        </p:txBody>
      </p:sp>
      <p:sp>
        <p:nvSpPr>
          <p:cNvPr id="9" name="ZoneTexte 8">
            <a:extLst>
              <a:ext uri="{FF2B5EF4-FFF2-40B4-BE49-F238E27FC236}">
                <a16:creationId xmlns:a16="http://schemas.microsoft.com/office/drawing/2014/main" id="{4996B4D0-32D4-2D4A-AD96-4E732EF6A867}"/>
              </a:ext>
            </a:extLst>
          </p:cNvPr>
          <p:cNvSpPr txBox="1"/>
          <p:nvPr/>
        </p:nvSpPr>
        <p:spPr>
          <a:xfrm>
            <a:off x="5477957" y="3445530"/>
            <a:ext cx="984996" cy="1082490"/>
          </a:xfrm>
          <a:prstGeom prst="rect">
            <a:avLst/>
          </a:prstGeom>
          <a:noFill/>
        </p:spPr>
        <p:txBody>
          <a:bodyPr wrap="square" lIns="0" tIns="0" rIns="0" bIns="0" rtlCol="0" anchor="t" anchorCtr="0">
            <a:noAutofit/>
          </a:bodyPr>
          <a:lstStyle/>
          <a:p>
            <a:pPr algn="l"/>
            <a:r>
              <a:rPr lang="fr-FR" sz="7800" b="0" i="0">
                <a:solidFill>
                  <a:srgbClr val="2F2483"/>
                </a:solidFill>
                <a:latin typeface="Barlow Condensed Thin" pitchFamily="2" charset="77"/>
              </a:rPr>
              <a:t>4</a:t>
            </a:r>
          </a:p>
        </p:txBody>
      </p:sp>
      <p:sp>
        <p:nvSpPr>
          <p:cNvPr id="11" name="Rectangle 10">
            <a:extLst>
              <a:ext uri="{FF2B5EF4-FFF2-40B4-BE49-F238E27FC236}">
                <a16:creationId xmlns:a16="http://schemas.microsoft.com/office/drawing/2014/main" id="{F1F64A8B-9C37-7744-9504-26D671558534}"/>
              </a:ext>
            </a:extLst>
          </p:cNvPr>
          <p:cNvSpPr/>
          <p:nvPr/>
        </p:nvSpPr>
        <p:spPr>
          <a:xfrm>
            <a:off x="6031268" y="865621"/>
            <a:ext cx="1992083" cy="538609"/>
          </a:xfrm>
          <a:prstGeom prst="rect">
            <a:avLst/>
          </a:prstGeom>
        </p:spPr>
        <p:txBody>
          <a:bodyPr wrap="square" lIns="0" tIns="0" rIns="0" bIns="0">
            <a:spAutoFit/>
          </a:bodyPr>
          <a:lstStyle/>
          <a:p>
            <a:r>
              <a:rPr lang="fr-FR" sz="1700" b="0" i="0">
                <a:solidFill>
                  <a:srgbClr val="2F2483"/>
                </a:solidFill>
                <a:latin typeface="Barlow Condensed Medium" pitchFamily="2" charset="77"/>
              </a:rPr>
              <a:t>Un </a:t>
            </a:r>
            <a:r>
              <a:rPr lang="fr-FR" sz="1700">
                <a:solidFill>
                  <a:srgbClr val="2F2483"/>
                </a:solidFill>
                <a:latin typeface="Barlow Condensed Medium" pitchFamily="2" charset="77"/>
              </a:rPr>
              <a:t>BP sensibilisé</a:t>
            </a:r>
            <a:endParaRPr lang="fr-FR" sz="1700" b="0" i="0">
              <a:solidFill>
                <a:srgbClr val="2F2483"/>
              </a:solidFill>
              <a:latin typeface="Barlow Condensed Medium" pitchFamily="2" charset="77"/>
            </a:endParaRPr>
          </a:p>
          <a:p>
            <a:r>
              <a:rPr lang="fr-FR" sz="900" b="0" i="0">
                <a:solidFill>
                  <a:schemeClr val="tx1"/>
                </a:solidFill>
                <a:latin typeface="Barlow Condensed" pitchFamily="2" charset="77"/>
              </a:rPr>
              <a:t>Qui intègre pour tous les cycles de l’entreprise l’impact des changements constatés</a:t>
            </a:r>
          </a:p>
        </p:txBody>
      </p:sp>
      <p:sp>
        <p:nvSpPr>
          <p:cNvPr id="12" name="Rectangle 11">
            <a:extLst>
              <a:ext uri="{FF2B5EF4-FFF2-40B4-BE49-F238E27FC236}">
                <a16:creationId xmlns:a16="http://schemas.microsoft.com/office/drawing/2014/main" id="{5123271C-4334-4C42-8F1A-C81D3A35673B}"/>
              </a:ext>
            </a:extLst>
          </p:cNvPr>
          <p:cNvSpPr/>
          <p:nvPr/>
        </p:nvSpPr>
        <p:spPr>
          <a:xfrm>
            <a:off x="6015072" y="2803459"/>
            <a:ext cx="2279264" cy="677108"/>
          </a:xfrm>
          <a:prstGeom prst="rect">
            <a:avLst/>
          </a:prstGeom>
        </p:spPr>
        <p:txBody>
          <a:bodyPr wrap="square" lIns="0" tIns="0" rIns="0" bIns="0">
            <a:spAutoFit/>
          </a:bodyPr>
          <a:lstStyle/>
          <a:p>
            <a:r>
              <a:rPr lang="fr-FR" sz="1700" b="0" i="0">
                <a:solidFill>
                  <a:srgbClr val="2F2483"/>
                </a:solidFill>
                <a:latin typeface="Barlow Condensed Medium" pitchFamily="2" charset="77"/>
              </a:rPr>
              <a:t>Gains rapides</a:t>
            </a:r>
          </a:p>
          <a:p>
            <a:r>
              <a:rPr lang="fr-FR" sz="900" b="0" i="0">
                <a:solidFill>
                  <a:schemeClr val="tx1"/>
                </a:solidFill>
                <a:latin typeface="Barlow Condensed" pitchFamily="2" charset="77"/>
              </a:rPr>
              <a:t>Mises en place des gains rapides, arbitrage et suivi précis des décalages d’investissements, de paiement, focus des clients à risques et accélération des paiements </a:t>
            </a:r>
            <a:r>
              <a:rPr lang="fr-FR" sz="900">
                <a:latin typeface="Barlow Condensed" pitchFamily="2" charset="77"/>
              </a:rPr>
              <a:t> </a:t>
            </a:r>
            <a:endParaRPr lang="fr-FR" sz="900" b="0" i="0">
              <a:solidFill>
                <a:schemeClr val="tx1"/>
              </a:solidFill>
              <a:latin typeface="Barlow Condensed" pitchFamily="2" charset="77"/>
            </a:endParaRPr>
          </a:p>
        </p:txBody>
      </p:sp>
      <p:sp>
        <p:nvSpPr>
          <p:cNvPr id="13" name="Rectangle 12">
            <a:extLst>
              <a:ext uri="{FF2B5EF4-FFF2-40B4-BE49-F238E27FC236}">
                <a16:creationId xmlns:a16="http://schemas.microsoft.com/office/drawing/2014/main" id="{FEFD3622-F7D4-D64B-846F-52C3132696F7}"/>
              </a:ext>
            </a:extLst>
          </p:cNvPr>
          <p:cNvSpPr/>
          <p:nvPr/>
        </p:nvSpPr>
        <p:spPr>
          <a:xfrm>
            <a:off x="6031268" y="3703629"/>
            <a:ext cx="2109320" cy="677108"/>
          </a:xfrm>
          <a:prstGeom prst="rect">
            <a:avLst/>
          </a:prstGeom>
        </p:spPr>
        <p:txBody>
          <a:bodyPr wrap="square" lIns="0" tIns="0" rIns="0" bIns="0">
            <a:spAutoFit/>
          </a:bodyPr>
          <a:lstStyle/>
          <a:p>
            <a:r>
              <a:rPr lang="fr-FR" sz="1700" b="0" i="0">
                <a:solidFill>
                  <a:srgbClr val="2F2483"/>
                </a:solidFill>
                <a:latin typeface="Barlow Condensed Medium" pitchFamily="2" charset="77"/>
              </a:rPr>
              <a:t>Gains durables</a:t>
            </a:r>
          </a:p>
          <a:p>
            <a:r>
              <a:rPr lang="fr-FR" sz="900" b="0" i="0">
                <a:solidFill>
                  <a:schemeClr val="tx1"/>
                </a:solidFill>
                <a:latin typeface="Barlow Condensed" pitchFamily="2" charset="77"/>
              </a:rPr>
              <a:t>Des actions sur les processus d’achat aux paiements, des ventes </a:t>
            </a:r>
            <a:r>
              <a:rPr lang="fr-FR" sz="900">
                <a:latin typeface="Barlow Condensed" pitchFamily="2" charset="77"/>
              </a:rPr>
              <a:t>aux </a:t>
            </a:r>
            <a:r>
              <a:rPr lang="fr-FR" sz="900" b="0" i="0">
                <a:solidFill>
                  <a:schemeClr val="tx1"/>
                </a:solidFill>
                <a:latin typeface="Barlow Condensed" pitchFamily="2" charset="77"/>
              </a:rPr>
              <a:t>encaissements et des produits stockés  à la production, stockage et distribution</a:t>
            </a:r>
          </a:p>
        </p:txBody>
      </p:sp>
      <p:sp>
        <p:nvSpPr>
          <p:cNvPr id="3" name="Espace réservé du numéro de diapositive 2">
            <a:extLst>
              <a:ext uri="{FF2B5EF4-FFF2-40B4-BE49-F238E27FC236}">
                <a16:creationId xmlns:a16="http://schemas.microsoft.com/office/drawing/2014/main" id="{517349E3-FCE9-574B-8DB9-9A6CD031595C}"/>
              </a:ext>
            </a:extLst>
          </p:cNvPr>
          <p:cNvSpPr>
            <a:spLocks noGrp="1"/>
          </p:cNvSpPr>
          <p:nvPr>
            <p:ph type="sldNum" sz="quarter" idx="4"/>
          </p:nvPr>
        </p:nvSpPr>
        <p:spPr/>
        <p:txBody>
          <a:bodyPr/>
          <a:lstStyle/>
          <a:p>
            <a:fld id="{BDE2D64B-104A-0D49-AC01-3995F14CC673}" type="slidenum">
              <a:rPr lang="fr-FR" smtClean="0"/>
              <a:pPr/>
              <a:t>5</a:t>
            </a:fld>
            <a:endParaRPr lang="fr-FR"/>
          </a:p>
        </p:txBody>
      </p:sp>
      <p:pic>
        <p:nvPicPr>
          <p:cNvPr id="15" name="Image 4">
            <a:extLst>
              <a:ext uri="{FF2B5EF4-FFF2-40B4-BE49-F238E27FC236}">
                <a16:creationId xmlns:a16="http://schemas.microsoft.com/office/drawing/2014/main" id="{E6160DE2-71BE-4553-899A-EAD0AAF7C568}"/>
              </a:ext>
            </a:extLst>
          </p:cNvPr>
          <p:cNvPicPr>
            <a:picLocks noChangeAspect="1"/>
          </p:cNvPicPr>
          <p:nvPr/>
        </p:nvPicPr>
        <p:blipFill>
          <a:blip r:embed="rId2"/>
          <a:stretch>
            <a:fillRect/>
          </a:stretch>
        </p:blipFill>
        <p:spPr>
          <a:xfrm>
            <a:off x="805818" y="4726317"/>
            <a:ext cx="1167612" cy="217899"/>
          </a:xfrm>
          <a:prstGeom prst="rect">
            <a:avLst/>
          </a:prstGeom>
        </p:spPr>
      </p:pic>
      <p:sp>
        <p:nvSpPr>
          <p:cNvPr id="74" name="Rectangle 73">
            <a:extLst>
              <a:ext uri="{FF2B5EF4-FFF2-40B4-BE49-F238E27FC236}">
                <a16:creationId xmlns:a16="http://schemas.microsoft.com/office/drawing/2014/main" id="{A9D9BC40-0148-47E3-9D76-773220173A00}"/>
              </a:ext>
            </a:extLst>
          </p:cNvPr>
          <p:cNvSpPr/>
          <p:nvPr/>
        </p:nvSpPr>
        <p:spPr>
          <a:xfrm>
            <a:off x="6031268" y="1826834"/>
            <a:ext cx="2263068" cy="677108"/>
          </a:xfrm>
          <a:prstGeom prst="rect">
            <a:avLst/>
          </a:prstGeom>
        </p:spPr>
        <p:txBody>
          <a:bodyPr wrap="square" lIns="0" tIns="0" rIns="0" bIns="0">
            <a:spAutoFit/>
          </a:bodyPr>
          <a:lstStyle/>
          <a:p>
            <a:r>
              <a:rPr lang="fr-FR" sz="1700" b="0" i="0">
                <a:solidFill>
                  <a:srgbClr val="2F2483"/>
                </a:solidFill>
                <a:latin typeface="Barlow Condensed Medium" pitchFamily="2" charset="77"/>
              </a:rPr>
              <a:t>Des prévisions de trésorerie </a:t>
            </a:r>
          </a:p>
          <a:p>
            <a:r>
              <a:rPr lang="fr-FR" sz="900" b="0" i="0">
                <a:solidFill>
                  <a:schemeClr val="tx1"/>
                </a:solidFill>
                <a:latin typeface="Barlow Condensed" pitchFamily="2" charset="77"/>
              </a:rPr>
              <a:t>Des outils de pilotage court et moyen terme qui intègrent les changements de l’écosyst</a:t>
            </a:r>
            <a:r>
              <a:rPr lang="fr-FR" sz="900">
                <a:latin typeface="Barlow Condensed" pitchFamily="2" charset="77"/>
              </a:rPr>
              <a:t>ème et les comportements de paiements et d’encaissements constatés</a:t>
            </a:r>
            <a:endParaRPr lang="fr-FR" sz="900" b="0" i="0">
              <a:solidFill>
                <a:schemeClr val="tx1"/>
              </a:solidFill>
              <a:latin typeface="Barlow Condensed" pitchFamily="2" charset="77"/>
            </a:endParaRPr>
          </a:p>
        </p:txBody>
      </p:sp>
      <p:grpSp>
        <p:nvGrpSpPr>
          <p:cNvPr id="81" name="Group 80">
            <a:extLst>
              <a:ext uri="{FF2B5EF4-FFF2-40B4-BE49-F238E27FC236}">
                <a16:creationId xmlns:a16="http://schemas.microsoft.com/office/drawing/2014/main" id="{B10125E3-2CAB-4330-9CC8-2CD121CAB345}"/>
              </a:ext>
            </a:extLst>
          </p:cNvPr>
          <p:cNvGrpSpPr/>
          <p:nvPr/>
        </p:nvGrpSpPr>
        <p:grpSpPr>
          <a:xfrm rot="1211449" flipV="1">
            <a:off x="1828775" y="3263947"/>
            <a:ext cx="1241032" cy="1449787"/>
            <a:chOff x="5198170" y="647653"/>
            <a:chExt cx="2292286" cy="2495671"/>
          </a:xfrm>
        </p:grpSpPr>
        <p:sp>
          <p:nvSpPr>
            <p:cNvPr id="110" name="Freeform 155">
              <a:extLst>
                <a:ext uri="{FF2B5EF4-FFF2-40B4-BE49-F238E27FC236}">
                  <a16:creationId xmlns:a16="http://schemas.microsoft.com/office/drawing/2014/main" id="{F997CF45-549D-4323-AD08-B7F7ECEC0C67}"/>
                </a:ext>
              </a:extLst>
            </p:cNvPr>
            <p:cNvSpPr/>
            <p:nvPr/>
          </p:nvSpPr>
          <p:spPr bwMode="gray">
            <a:xfrm rot="255046">
              <a:off x="5198170" y="851039"/>
              <a:ext cx="2292286" cy="2292285"/>
            </a:xfrm>
            <a:custGeom>
              <a:avLst/>
              <a:gdLst>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65713 w 2292286"/>
                <a:gd name="connsiteY8" fmla="*/ 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557153 w 2292286"/>
                <a:gd name="connsiteY8" fmla="*/ 9144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24631 w 2292286"/>
                <a:gd name="connsiteY8" fmla="*/ 180892 h 229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286" h="2292289">
                  <a:moveTo>
                    <a:pt x="465713" y="0"/>
                  </a:moveTo>
                  <a:lnTo>
                    <a:pt x="483567" y="4591"/>
                  </a:lnTo>
                  <a:cubicBezTo>
                    <a:pt x="1342545" y="271760"/>
                    <a:pt x="2020525" y="949741"/>
                    <a:pt x="2287694" y="1808718"/>
                  </a:cubicBezTo>
                  <a:lnTo>
                    <a:pt x="2292286" y="1826576"/>
                  </a:lnTo>
                  <a:lnTo>
                    <a:pt x="554222" y="2292289"/>
                  </a:lnTo>
                  <a:lnTo>
                    <a:pt x="540820" y="2255672"/>
                  </a:lnTo>
                  <a:cubicBezTo>
                    <a:pt x="444933" y="2028969"/>
                    <a:pt x="263318" y="1847355"/>
                    <a:pt x="36615" y="1751467"/>
                  </a:cubicBezTo>
                  <a:lnTo>
                    <a:pt x="0" y="1738066"/>
                  </a:lnTo>
                  <a:cubicBezTo>
                    <a:pt x="155238" y="1158711"/>
                    <a:pt x="424631" y="180892"/>
                    <a:pt x="424631" y="180892"/>
                  </a:cubicBezTo>
                </a:path>
              </a:pathLst>
            </a:custGeom>
            <a:noFill/>
            <a:ln w="28575" algn="ctr">
              <a:solidFill>
                <a:srgbClr val="004F59"/>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sp>
          <p:nvSpPr>
            <p:cNvPr id="111" name="Isosceles Triangle 110">
              <a:extLst>
                <a:ext uri="{FF2B5EF4-FFF2-40B4-BE49-F238E27FC236}">
                  <a16:creationId xmlns:a16="http://schemas.microsoft.com/office/drawing/2014/main" id="{F4E92E30-C5B2-431E-BE30-0B046DEF4866}"/>
                </a:ext>
              </a:extLst>
            </p:cNvPr>
            <p:cNvSpPr/>
            <p:nvPr/>
          </p:nvSpPr>
          <p:spPr bwMode="gray">
            <a:xfrm rot="2759013">
              <a:off x="5526405" y="649210"/>
              <a:ext cx="167617" cy="164503"/>
            </a:xfrm>
            <a:prstGeom prst="triangle">
              <a:avLst/>
            </a:prstGeom>
            <a:solidFill>
              <a:schemeClr val="bg1"/>
            </a:solidFill>
            <a:ln w="28575" algn="ctr">
              <a:solidFill>
                <a:srgbClr val="004F59"/>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sp>
          <p:nvSpPr>
            <p:cNvPr id="112" name="Oval 111">
              <a:extLst>
                <a:ext uri="{FF2B5EF4-FFF2-40B4-BE49-F238E27FC236}">
                  <a16:creationId xmlns:a16="http://schemas.microsoft.com/office/drawing/2014/main" id="{29DB7CD8-E23E-4C16-BDD2-AB6809611B15}"/>
                </a:ext>
              </a:extLst>
            </p:cNvPr>
            <p:cNvSpPr/>
            <p:nvPr/>
          </p:nvSpPr>
          <p:spPr bwMode="gray">
            <a:xfrm rot="1291258">
              <a:off x="5634276" y="977288"/>
              <a:ext cx="97182" cy="97181"/>
            </a:xfrm>
            <a:prstGeom prst="ellipse">
              <a:avLst/>
            </a:prstGeom>
            <a:solidFill>
              <a:schemeClr val="bg1"/>
            </a:solidFill>
            <a:ln w="28575" algn="ctr">
              <a:solidFill>
                <a:srgbClr val="004F59"/>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grpSp>
      <p:grpSp>
        <p:nvGrpSpPr>
          <p:cNvPr id="83" name="Group 82">
            <a:extLst>
              <a:ext uri="{FF2B5EF4-FFF2-40B4-BE49-F238E27FC236}">
                <a16:creationId xmlns:a16="http://schemas.microsoft.com/office/drawing/2014/main" id="{06D8D442-667E-4183-8092-2D0735779276}"/>
              </a:ext>
            </a:extLst>
          </p:cNvPr>
          <p:cNvGrpSpPr/>
          <p:nvPr/>
        </p:nvGrpSpPr>
        <p:grpSpPr>
          <a:xfrm rot="19674942" flipV="1">
            <a:off x="2460683" y="1803340"/>
            <a:ext cx="1285485" cy="1629388"/>
            <a:chOff x="5208782" y="1402580"/>
            <a:chExt cx="2497906" cy="2766812"/>
          </a:xfrm>
        </p:grpSpPr>
        <p:sp>
          <p:nvSpPr>
            <p:cNvPr id="107" name="Freeform 172">
              <a:extLst>
                <a:ext uri="{FF2B5EF4-FFF2-40B4-BE49-F238E27FC236}">
                  <a16:creationId xmlns:a16="http://schemas.microsoft.com/office/drawing/2014/main" id="{926F4950-520C-4BEE-8595-908509CE4338}"/>
                </a:ext>
              </a:extLst>
            </p:cNvPr>
            <p:cNvSpPr/>
            <p:nvPr/>
          </p:nvSpPr>
          <p:spPr bwMode="gray">
            <a:xfrm rot="1825760">
              <a:off x="5208782" y="1762293"/>
              <a:ext cx="2497906" cy="2407099"/>
            </a:xfrm>
            <a:custGeom>
              <a:avLst/>
              <a:gdLst>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65713 w 2292286"/>
                <a:gd name="connsiteY8" fmla="*/ 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557153 w 2292286"/>
                <a:gd name="connsiteY8" fmla="*/ 9144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24631 w 2292286"/>
                <a:gd name="connsiteY8" fmla="*/ 180892 h 229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286" h="2292289">
                  <a:moveTo>
                    <a:pt x="465713" y="0"/>
                  </a:moveTo>
                  <a:lnTo>
                    <a:pt x="483567" y="4591"/>
                  </a:lnTo>
                  <a:cubicBezTo>
                    <a:pt x="1342545" y="271760"/>
                    <a:pt x="2020525" y="949741"/>
                    <a:pt x="2287694" y="1808718"/>
                  </a:cubicBezTo>
                  <a:lnTo>
                    <a:pt x="2292286" y="1826576"/>
                  </a:lnTo>
                  <a:lnTo>
                    <a:pt x="554222" y="2292289"/>
                  </a:lnTo>
                  <a:lnTo>
                    <a:pt x="540820" y="2255672"/>
                  </a:lnTo>
                  <a:cubicBezTo>
                    <a:pt x="444933" y="2028969"/>
                    <a:pt x="263318" y="1847355"/>
                    <a:pt x="36615" y="1751467"/>
                  </a:cubicBezTo>
                  <a:lnTo>
                    <a:pt x="0" y="1738066"/>
                  </a:lnTo>
                  <a:cubicBezTo>
                    <a:pt x="155238" y="1158711"/>
                    <a:pt x="424631" y="180892"/>
                    <a:pt x="424631" y="180892"/>
                  </a:cubicBezTo>
                </a:path>
              </a:pathLst>
            </a:custGeom>
            <a:noFill/>
            <a:ln w="28575" algn="ctr">
              <a:solidFill>
                <a:srgbClr val="2C5234"/>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sp>
          <p:nvSpPr>
            <p:cNvPr id="108" name="Isosceles Triangle 107">
              <a:extLst>
                <a:ext uri="{FF2B5EF4-FFF2-40B4-BE49-F238E27FC236}">
                  <a16:creationId xmlns:a16="http://schemas.microsoft.com/office/drawing/2014/main" id="{865DF9DE-D688-4E1A-B958-DE68412F0BD1}"/>
                </a:ext>
              </a:extLst>
            </p:cNvPr>
            <p:cNvSpPr/>
            <p:nvPr/>
          </p:nvSpPr>
          <p:spPr bwMode="gray">
            <a:xfrm rot="18872305">
              <a:off x="6333968" y="1404137"/>
              <a:ext cx="167616" cy="164502"/>
            </a:xfrm>
            <a:prstGeom prst="triangle">
              <a:avLst/>
            </a:prstGeom>
            <a:solidFill>
              <a:schemeClr val="bg1"/>
            </a:solidFill>
            <a:ln w="28575" algn="ctr">
              <a:solidFill>
                <a:srgbClr val="2C5234"/>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sp>
          <p:nvSpPr>
            <p:cNvPr id="109" name="Oval 108">
              <a:extLst>
                <a:ext uri="{FF2B5EF4-FFF2-40B4-BE49-F238E27FC236}">
                  <a16:creationId xmlns:a16="http://schemas.microsoft.com/office/drawing/2014/main" id="{0941F8C5-190D-431B-AD65-9A8B01C1E789}"/>
                </a:ext>
              </a:extLst>
            </p:cNvPr>
            <p:cNvSpPr/>
            <p:nvPr/>
          </p:nvSpPr>
          <p:spPr bwMode="gray">
            <a:xfrm>
              <a:off x="6330464" y="1681588"/>
              <a:ext cx="97183" cy="97182"/>
            </a:xfrm>
            <a:prstGeom prst="ellipse">
              <a:avLst/>
            </a:prstGeom>
            <a:solidFill>
              <a:schemeClr val="bg1"/>
            </a:solidFill>
            <a:ln w="28575" algn="ctr">
              <a:solidFill>
                <a:srgbClr val="2C5234"/>
              </a:solidFill>
              <a:miter lim="800000"/>
              <a:headEnd/>
              <a:tailEnd/>
            </a:ln>
          </p:spPr>
          <p:txBody>
            <a:bodyPr wrap="square" lIns="76030" tIns="76030" rIns="76030" bIns="76030" rtlCol="0" anchor="ctr"/>
            <a:lstStyle/>
            <a:p>
              <a:pPr algn="ctr" defTabSz="781995">
                <a:lnSpc>
                  <a:spcPct val="106000"/>
                </a:lnSpc>
                <a:defRPr/>
              </a:pPr>
              <a:endParaRPr lang="en-US" sz="1368" b="1">
                <a:solidFill>
                  <a:prstClr val="white"/>
                </a:solidFill>
                <a:latin typeface="Calibri Light"/>
              </a:endParaRPr>
            </a:p>
          </p:txBody>
        </p:sp>
      </p:grpSp>
      <p:grpSp>
        <p:nvGrpSpPr>
          <p:cNvPr id="85" name="Group 84">
            <a:extLst>
              <a:ext uri="{FF2B5EF4-FFF2-40B4-BE49-F238E27FC236}">
                <a16:creationId xmlns:a16="http://schemas.microsoft.com/office/drawing/2014/main" id="{1F06C91B-42E6-4EC6-A185-2685EF4B624A}"/>
              </a:ext>
            </a:extLst>
          </p:cNvPr>
          <p:cNvGrpSpPr/>
          <p:nvPr/>
        </p:nvGrpSpPr>
        <p:grpSpPr>
          <a:xfrm rot="16494896" flipH="1">
            <a:off x="127667" y="2808048"/>
            <a:ext cx="1418652" cy="1240052"/>
            <a:chOff x="4290756" y="168841"/>
            <a:chExt cx="2350339" cy="2292290"/>
          </a:xfrm>
        </p:grpSpPr>
        <p:sp>
          <p:nvSpPr>
            <p:cNvPr id="101" name="Freeform 184">
              <a:extLst>
                <a:ext uri="{FF2B5EF4-FFF2-40B4-BE49-F238E27FC236}">
                  <a16:creationId xmlns:a16="http://schemas.microsoft.com/office/drawing/2014/main" id="{FA213B4D-8357-42FE-8668-E653455D8AB2}"/>
                </a:ext>
              </a:extLst>
            </p:cNvPr>
            <p:cNvSpPr/>
            <p:nvPr/>
          </p:nvSpPr>
          <p:spPr bwMode="gray">
            <a:xfrm rot="20768807">
              <a:off x="4348809" y="168841"/>
              <a:ext cx="2292286" cy="2292290"/>
            </a:xfrm>
            <a:custGeom>
              <a:avLst/>
              <a:gdLst>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65713 w 2292286"/>
                <a:gd name="connsiteY8" fmla="*/ 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557153 w 2292286"/>
                <a:gd name="connsiteY8" fmla="*/ 9144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24631 w 2292286"/>
                <a:gd name="connsiteY8" fmla="*/ 180892 h 229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286" h="2292289">
                  <a:moveTo>
                    <a:pt x="465713" y="0"/>
                  </a:moveTo>
                  <a:lnTo>
                    <a:pt x="483567" y="4591"/>
                  </a:lnTo>
                  <a:cubicBezTo>
                    <a:pt x="1342545" y="271760"/>
                    <a:pt x="2020525" y="949741"/>
                    <a:pt x="2287694" y="1808718"/>
                  </a:cubicBezTo>
                  <a:lnTo>
                    <a:pt x="2292286" y="1826576"/>
                  </a:lnTo>
                  <a:lnTo>
                    <a:pt x="554222" y="2292289"/>
                  </a:lnTo>
                  <a:lnTo>
                    <a:pt x="540820" y="2255672"/>
                  </a:lnTo>
                  <a:cubicBezTo>
                    <a:pt x="444933" y="2028969"/>
                    <a:pt x="263318" y="1847355"/>
                    <a:pt x="36615" y="1751467"/>
                  </a:cubicBezTo>
                  <a:lnTo>
                    <a:pt x="0" y="1738066"/>
                  </a:lnTo>
                  <a:cubicBezTo>
                    <a:pt x="155238" y="1158711"/>
                    <a:pt x="424631" y="180892"/>
                    <a:pt x="424631" y="180892"/>
                  </a:cubicBezTo>
                </a:path>
              </a:pathLst>
            </a:custGeom>
            <a:no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sp>
          <p:nvSpPr>
            <p:cNvPr id="102" name="Isosceles Triangle 101">
              <a:extLst>
                <a:ext uri="{FF2B5EF4-FFF2-40B4-BE49-F238E27FC236}">
                  <a16:creationId xmlns:a16="http://schemas.microsoft.com/office/drawing/2014/main" id="{14A0DDBD-2865-4895-82AC-AF95428DA46D}"/>
                </a:ext>
              </a:extLst>
            </p:cNvPr>
            <p:cNvSpPr/>
            <p:nvPr/>
          </p:nvSpPr>
          <p:spPr bwMode="gray">
            <a:xfrm rot="16048127">
              <a:off x="4289199" y="288769"/>
              <a:ext cx="167617" cy="164503"/>
            </a:xfrm>
            <a:prstGeom prst="triangle">
              <a:avLst/>
            </a:prstGeom>
            <a:solidFill>
              <a:schemeClr val="bg1"/>
            </a:solid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sp>
          <p:nvSpPr>
            <p:cNvPr id="103" name="Oval 102">
              <a:extLst>
                <a:ext uri="{FF2B5EF4-FFF2-40B4-BE49-F238E27FC236}">
                  <a16:creationId xmlns:a16="http://schemas.microsoft.com/office/drawing/2014/main" id="{1935DDBC-3F39-49C9-8805-AC6EF383EB71}"/>
                </a:ext>
              </a:extLst>
            </p:cNvPr>
            <p:cNvSpPr/>
            <p:nvPr/>
          </p:nvSpPr>
          <p:spPr bwMode="gray">
            <a:xfrm>
              <a:off x="4512270" y="510121"/>
              <a:ext cx="97182" cy="97183"/>
            </a:xfrm>
            <a:prstGeom prst="ellipse">
              <a:avLst/>
            </a:prstGeom>
            <a:solidFill>
              <a:schemeClr val="bg1"/>
            </a:solid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grpSp>
      <p:sp>
        <p:nvSpPr>
          <p:cNvPr id="86" name="Rectangle 85">
            <a:extLst>
              <a:ext uri="{FF2B5EF4-FFF2-40B4-BE49-F238E27FC236}">
                <a16:creationId xmlns:a16="http://schemas.microsoft.com/office/drawing/2014/main" id="{C89F2F6D-6A42-4D76-8376-EAF1AF2CF49C}"/>
              </a:ext>
            </a:extLst>
          </p:cNvPr>
          <p:cNvSpPr/>
          <p:nvPr/>
        </p:nvSpPr>
        <p:spPr>
          <a:xfrm>
            <a:off x="1465251" y="2532574"/>
            <a:ext cx="858380" cy="954107"/>
          </a:xfrm>
          <a:prstGeom prst="rect">
            <a:avLst/>
          </a:prstGeom>
        </p:spPr>
        <p:txBody>
          <a:bodyPr wrap="square">
            <a:spAutoFit/>
          </a:bodyPr>
          <a:lstStyle/>
          <a:p>
            <a:pPr algn="ctr" defTabSz="781995">
              <a:defRPr/>
            </a:pPr>
            <a:r>
              <a:rPr lang="fr-FR" sz="800" b="1">
                <a:solidFill>
                  <a:prstClr val="black"/>
                </a:solidFill>
              </a:rPr>
              <a:t>Cash </a:t>
            </a:r>
            <a:r>
              <a:rPr lang="fr-FR" sz="800" b="1" err="1">
                <a:solidFill>
                  <a:prstClr val="black"/>
                </a:solidFill>
              </a:rPr>
              <a:t>is</a:t>
            </a:r>
            <a:r>
              <a:rPr lang="fr-FR" sz="800" b="1">
                <a:solidFill>
                  <a:prstClr val="black"/>
                </a:solidFill>
              </a:rPr>
              <a:t> King</a:t>
            </a:r>
          </a:p>
          <a:p>
            <a:pPr algn="ctr" defTabSz="781995">
              <a:defRPr/>
            </a:pPr>
            <a:r>
              <a:rPr lang="fr-FR" sz="800" b="1">
                <a:solidFill>
                  <a:prstClr val="black"/>
                </a:solidFill>
              </a:rPr>
              <a:t>Des prévisions et des plans d’actions court et moyen terme</a:t>
            </a:r>
          </a:p>
          <a:p>
            <a:pPr algn="ctr" defTabSz="781995">
              <a:defRPr/>
            </a:pPr>
            <a:endParaRPr lang="en-US" sz="800">
              <a:solidFill>
                <a:prstClr val="black"/>
              </a:solidFill>
            </a:endParaRPr>
          </a:p>
          <a:p>
            <a:pPr defTabSz="781995">
              <a:defRPr/>
            </a:pPr>
            <a:r>
              <a:rPr lang="en-US" sz="800" b="1">
                <a:solidFill>
                  <a:prstClr val="black"/>
                </a:solidFill>
              </a:rPr>
              <a:t> </a:t>
            </a:r>
          </a:p>
        </p:txBody>
      </p:sp>
      <p:sp>
        <p:nvSpPr>
          <p:cNvPr id="88" name="Rectangle 87">
            <a:extLst>
              <a:ext uri="{FF2B5EF4-FFF2-40B4-BE49-F238E27FC236}">
                <a16:creationId xmlns:a16="http://schemas.microsoft.com/office/drawing/2014/main" id="{1783C85D-655F-4D73-AF4A-D71B41000E46}"/>
              </a:ext>
            </a:extLst>
          </p:cNvPr>
          <p:cNvSpPr/>
          <p:nvPr/>
        </p:nvSpPr>
        <p:spPr>
          <a:xfrm>
            <a:off x="792820" y="1573307"/>
            <a:ext cx="1050065" cy="584775"/>
          </a:xfrm>
          <a:prstGeom prst="rect">
            <a:avLst/>
          </a:prstGeom>
        </p:spPr>
        <p:txBody>
          <a:bodyPr wrap="square">
            <a:spAutoFit/>
          </a:bodyPr>
          <a:lstStyle/>
          <a:p>
            <a:pPr algn="ctr">
              <a:spcBef>
                <a:spcPts val="342"/>
              </a:spcBef>
              <a:defRPr/>
            </a:pPr>
            <a:r>
              <a:rPr lang="fr-FR" sz="800" b="1" kern="0">
                <a:cs typeface="Arial" pitchFamily="34" charset="0"/>
              </a:rPr>
              <a:t>Un BP sensibilisé intégrant les changements économiques</a:t>
            </a:r>
          </a:p>
        </p:txBody>
      </p:sp>
      <p:sp>
        <p:nvSpPr>
          <p:cNvPr id="89" name="Rectangle 88">
            <a:extLst>
              <a:ext uri="{FF2B5EF4-FFF2-40B4-BE49-F238E27FC236}">
                <a16:creationId xmlns:a16="http://schemas.microsoft.com/office/drawing/2014/main" id="{CBCA9C5D-58FD-4D97-8D9C-6799C5A49C87}"/>
              </a:ext>
            </a:extLst>
          </p:cNvPr>
          <p:cNvSpPr/>
          <p:nvPr/>
        </p:nvSpPr>
        <p:spPr>
          <a:xfrm>
            <a:off x="1472516" y="1899394"/>
            <a:ext cx="631691" cy="145261"/>
          </a:xfrm>
          <a:prstGeom prst="rect">
            <a:avLst/>
          </a:prstGeom>
        </p:spPr>
        <p:txBody>
          <a:bodyPr wrap="square">
            <a:spAutoFit/>
          </a:bodyPr>
          <a:lstStyle/>
          <a:p>
            <a:pPr algn="ctr">
              <a:defRPr/>
            </a:pPr>
            <a:endParaRPr lang="fr-FR" sz="700" b="1" kern="0"/>
          </a:p>
        </p:txBody>
      </p:sp>
      <p:sp>
        <p:nvSpPr>
          <p:cNvPr id="90" name="Rectangle 89">
            <a:extLst>
              <a:ext uri="{FF2B5EF4-FFF2-40B4-BE49-F238E27FC236}">
                <a16:creationId xmlns:a16="http://schemas.microsoft.com/office/drawing/2014/main" id="{D98C4F41-E95E-4DAE-BF62-A907189B1559}"/>
              </a:ext>
            </a:extLst>
          </p:cNvPr>
          <p:cNvSpPr/>
          <p:nvPr/>
        </p:nvSpPr>
        <p:spPr>
          <a:xfrm>
            <a:off x="1965790" y="3721595"/>
            <a:ext cx="1036355" cy="457682"/>
          </a:xfrm>
          <a:prstGeom prst="rect">
            <a:avLst/>
          </a:prstGeom>
        </p:spPr>
        <p:txBody>
          <a:bodyPr wrap="square">
            <a:spAutoFit/>
          </a:bodyPr>
          <a:lstStyle/>
          <a:p>
            <a:pPr algn="ctr">
              <a:spcBef>
                <a:spcPts val="342"/>
              </a:spcBef>
              <a:defRPr/>
            </a:pPr>
            <a:r>
              <a:rPr lang="fr-FR" sz="800" b="1" kern="0">
                <a:cs typeface="Arial" pitchFamily="34" charset="0"/>
              </a:rPr>
              <a:t>Les actions courts termes « quick </a:t>
            </a:r>
            <a:r>
              <a:rPr lang="fr-FR" sz="800" b="1" kern="0" err="1">
                <a:cs typeface="Arial" pitchFamily="34" charset="0"/>
              </a:rPr>
              <a:t>win</a:t>
            </a:r>
            <a:r>
              <a:rPr lang="fr-FR" sz="800" b="1" kern="0">
                <a:cs typeface="Arial" pitchFamily="34" charset="0"/>
              </a:rPr>
              <a:t> »</a:t>
            </a:r>
          </a:p>
        </p:txBody>
      </p:sp>
      <p:grpSp>
        <p:nvGrpSpPr>
          <p:cNvPr id="91" name="Group 920">
            <a:extLst>
              <a:ext uri="{FF2B5EF4-FFF2-40B4-BE49-F238E27FC236}">
                <a16:creationId xmlns:a16="http://schemas.microsoft.com/office/drawing/2014/main" id="{3075361C-9C54-4207-AA5C-D4AD8F95E745}"/>
              </a:ext>
            </a:extLst>
          </p:cNvPr>
          <p:cNvGrpSpPr>
            <a:grpSpLocks noChangeAspect="1"/>
          </p:cNvGrpSpPr>
          <p:nvPr/>
        </p:nvGrpSpPr>
        <p:grpSpPr bwMode="auto">
          <a:xfrm>
            <a:off x="443700" y="2975282"/>
            <a:ext cx="259839" cy="274819"/>
            <a:chOff x="4966" y="3816"/>
            <a:chExt cx="340" cy="340"/>
          </a:xfrm>
          <a:solidFill>
            <a:schemeClr val="accent1"/>
          </a:solidFill>
        </p:grpSpPr>
        <p:sp>
          <p:nvSpPr>
            <p:cNvPr id="97" name="Freeform 921">
              <a:extLst>
                <a:ext uri="{FF2B5EF4-FFF2-40B4-BE49-F238E27FC236}">
                  <a16:creationId xmlns:a16="http://schemas.microsoft.com/office/drawing/2014/main" id="{8DBF0F0D-AEC4-42AE-84D3-D14819AA445B}"/>
                </a:ext>
              </a:extLst>
            </p:cNvPr>
            <p:cNvSpPr>
              <a:spLocks noEditPoints="1"/>
            </p:cNvSpPr>
            <p:nvPr/>
          </p:nvSpPr>
          <p:spPr bwMode="auto">
            <a:xfrm>
              <a:off x="5084" y="3859"/>
              <a:ext cx="99" cy="212"/>
            </a:xfrm>
            <a:custGeom>
              <a:avLst/>
              <a:gdLst>
                <a:gd name="T0" fmla="*/ 139 w 149"/>
                <a:gd name="T1" fmla="*/ 256 h 320"/>
                <a:gd name="T2" fmla="*/ 136 w 149"/>
                <a:gd name="T3" fmla="*/ 256 h 320"/>
                <a:gd name="T4" fmla="*/ 108 w 149"/>
                <a:gd name="T5" fmla="*/ 142 h 320"/>
                <a:gd name="T6" fmla="*/ 128 w 149"/>
                <a:gd name="T7" fmla="*/ 96 h 320"/>
                <a:gd name="T8" fmla="*/ 98 w 149"/>
                <a:gd name="T9" fmla="*/ 53 h 320"/>
                <a:gd name="T10" fmla="*/ 107 w 149"/>
                <a:gd name="T11" fmla="*/ 32 h 320"/>
                <a:gd name="T12" fmla="*/ 75 w 149"/>
                <a:gd name="T13" fmla="*/ 0 h 320"/>
                <a:gd name="T14" fmla="*/ 43 w 149"/>
                <a:gd name="T15" fmla="*/ 32 h 320"/>
                <a:gd name="T16" fmla="*/ 51 w 149"/>
                <a:gd name="T17" fmla="*/ 53 h 320"/>
                <a:gd name="T18" fmla="*/ 21 w 149"/>
                <a:gd name="T19" fmla="*/ 96 h 320"/>
                <a:gd name="T20" fmla="*/ 41 w 149"/>
                <a:gd name="T21" fmla="*/ 142 h 320"/>
                <a:gd name="T22" fmla="*/ 13 w 149"/>
                <a:gd name="T23" fmla="*/ 256 h 320"/>
                <a:gd name="T24" fmla="*/ 11 w 149"/>
                <a:gd name="T25" fmla="*/ 256 h 320"/>
                <a:gd name="T26" fmla="*/ 0 w 149"/>
                <a:gd name="T27" fmla="*/ 266 h 320"/>
                <a:gd name="T28" fmla="*/ 0 w 149"/>
                <a:gd name="T29" fmla="*/ 309 h 320"/>
                <a:gd name="T30" fmla="*/ 11 w 149"/>
                <a:gd name="T31" fmla="*/ 320 h 320"/>
                <a:gd name="T32" fmla="*/ 139 w 149"/>
                <a:gd name="T33" fmla="*/ 320 h 320"/>
                <a:gd name="T34" fmla="*/ 149 w 149"/>
                <a:gd name="T35" fmla="*/ 309 h 320"/>
                <a:gd name="T36" fmla="*/ 149 w 149"/>
                <a:gd name="T37" fmla="*/ 266 h 320"/>
                <a:gd name="T38" fmla="*/ 139 w 149"/>
                <a:gd name="T39" fmla="*/ 256 h 320"/>
                <a:gd name="T40" fmla="*/ 75 w 149"/>
                <a:gd name="T41" fmla="*/ 21 h 320"/>
                <a:gd name="T42" fmla="*/ 85 w 149"/>
                <a:gd name="T43" fmla="*/ 32 h 320"/>
                <a:gd name="T44" fmla="*/ 75 w 149"/>
                <a:gd name="T45" fmla="*/ 42 h 320"/>
                <a:gd name="T46" fmla="*/ 64 w 149"/>
                <a:gd name="T47" fmla="*/ 32 h 320"/>
                <a:gd name="T48" fmla="*/ 75 w 149"/>
                <a:gd name="T49" fmla="*/ 21 h 320"/>
                <a:gd name="T50" fmla="*/ 75 w 149"/>
                <a:gd name="T51" fmla="*/ 64 h 320"/>
                <a:gd name="T52" fmla="*/ 92 w 149"/>
                <a:gd name="T53" fmla="*/ 74 h 320"/>
                <a:gd name="T54" fmla="*/ 78 w 149"/>
                <a:gd name="T55" fmla="*/ 88 h 320"/>
                <a:gd name="T56" fmla="*/ 78 w 149"/>
                <a:gd name="T57" fmla="*/ 103 h 320"/>
                <a:gd name="T58" fmla="*/ 85 w 149"/>
                <a:gd name="T59" fmla="*/ 106 h 320"/>
                <a:gd name="T60" fmla="*/ 93 w 149"/>
                <a:gd name="T61" fmla="*/ 103 h 320"/>
                <a:gd name="T62" fmla="*/ 106 w 149"/>
                <a:gd name="T63" fmla="*/ 90 h 320"/>
                <a:gd name="T64" fmla="*/ 107 w 149"/>
                <a:gd name="T65" fmla="*/ 96 h 320"/>
                <a:gd name="T66" fmla="*/ 92 w 149"/>
                <a:gd name="T67" fmla="*/ 128 h 320"/>
                <a:gd name="T68" fmla="*/ 57 w 149"/>
                <a:gd name="T69" fmla="*/ 128 h 320"/>
                <a:gd name="T70" fmla="*/ 43 w 149"/>
                <a:gd name="T71" fmla="*/ 96 h 320"/>
                <a:gd name="T72" fmla="*/ 75 w 149"/>
                <a:gd name="T73" fmla="*/ 64 h 320"/>
                <a:gd name="T74" fmla="*/ 62 w 149"/>
                <a:gd name="T75" fmla="*/ 149 h 320"/>
                <a:gd name="T76" fmla="*/ 88 w 149"/>
                <a:gd name="T77" fmla="*/ 149 h 320"/>
                <a:gd name="T78" fmla="*/ 114 w 149"/>
                <a:gd name="T79" fmla="*/ 256 h 320"/>
                <a:gd name="T80" fmla="*/ 35 w 149"/>
                <a:gd name="T81" fmla="*/ 256 h 320"/>
                <a:gd name="T82" fmla="*/ 62 w 149"/>
                <a:gd name="T83" fmla="*/ 149 h 320"/>
                <a:gd name="T84" fmla="*/ 128 w 149"/>
                <a:gd name="T85" fmla="*/ 298 h 320"/>
                <a:gd name="T86" fmla="*/ 21 w 149"/>
                <a:gd name="T87" fmla="*/ 298 h 320"/>
                <a:gd name="T88" fmla="*/ 21 w 149"/>
                <a:gd name="T89" fmla="*/ 277 h 320"/>
                <a:gd name="T90" fmla="*/ 128 w 149"/>
                <a:gd name="T91" fmla="*/ 277 h 320"/>
                <a:gd name="T92" fmla="*/ 128 w 149"/>
                <a:gd name="T93"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9" h="320">
                  <a:moveTo>
                    <a:pt x="139" y="256"/>
                  </a:moveTo>
                  <a:cubicBezTo>
                    <a:pt x="136" y="256"/>
                    <a:pt x="136" y="256"/>
                    <a:pt x="136" y="256"/>
                  </a:cubicBezTo>
                  <a:cubicBezTo>
                    <a:pt x="108" y="142"/>
                    <a:pt x="108" y="142"/>
                    <a:pt x="108" y="142"/>
                  </a:cubicBezTo>
                  <a:cubicBezTo>
                    <a:pt x="116" y="135"/>
                    <a:pt x="128" y="119"/>
                    <a:pt x="128" y="96"/>
                  </a:cubicBezTo>
                  <a:cubicBezTo>
                    <a:pt x="128" y="76"/>
                    <a:pt x="112" y="62"/>
                    <a:pt x="98" y="53"/>
                  </a:cubicBezTo>
                  <a:cubicBezTo>
                    <a:pt x="103" y="47"/>
                    <a:pt x="107" y="40"/>
                    <a:pt x="107" y="32"/>
                  </a:cubicBezTo>
                  <a:cubicBezTo>
                    <a:pt x="107" y="14"/>
                    <a:pt x="92" y="0"/>
                    <a:pt x="75" y="0"/>
                  </a:cubicBezTo>
                  <a:cubicBezTo>
                    <a:pt x="57" y="0"/>
                    <a:pt x="43" y="14"/>
                    <a:pt x="43" y="32"/>
                  </a:cubicBezTo>
                  <a:cubicBezTo>
                    <a:pt x="43" y="40"/>
                    <a:pt x="46" y="47"/>
                    <a:pt x="51" y="53"/>
                  </a:cubicBezTo>
                  <a:cubicBezTo>
                    <a:pt x="37" y="62"/>
                    <a:pt x="21" y="76"/>
                    <a:pt x="21" y="96"/>
                  </a:cubicBezTo>
                  <a:cubicBezTo>
                    <a:pt x="21" y="119"/>
                    <a:pt x="34" y="135"/>
                    <a:pt x="41" y="142"/>
                  </a:cubicBezTo>
                  <a:cubicBezTo>
                    <a:pt x="13" y="256"/>
                    <a:pt x="13" y="256"/>
                    <a:pt x="13" y="256"/>
                  </a:cubicBezTo>
                  <a:cubicBezTo>
                    <a:pt x="11" y="256"/>
                    <a:pt x="11" y="256"/>
                    <a:pt x="11" y="256"/>
                  </a:cubicBezTo>
                  <a:cubicBezTo>
                    <a:pt x="5" y="256"/>
                    <a:pt x="0" y="260"/>
                    <a:pt x="0" y="266"/>
                  </a:cubicBezTo>
                  <a:cubicBezTo>
                    <a:pt x="0" y="309"/>
                    <a:pt x="0" y="309"/>
                    <a:pt x="0" y="309"/>
                  </a:cubicBezTo>
                  <a:cubicBezTo>
                    <a:pt x="0" y="315"/>
                    <a:pt x="5" y="320"/>
                    <a:pt x="11" y="320"/>
                  </a:cubicBezTo>
                  <a:cubicBezTo>
                    <a:pt x="139" y="320"/>
                    <a:pt x="139" y="320"/>
                    <a:pt x="139" y="320"/>
                  </a:cubicBezTo>
                  <a:cubicBezTo>
                    <a:pt x="145" y="320"/>
                    <a:pt x="149" y="315"/>
                    <a:pt x="149" y="309"/>
                  </a:cubicBezTo>
                  <a:cubicBezTo>
                    <a:pt x="149" y="266"/>
                    <a:pt x="149" y="266"/>
                    <a:pt x="149" y="266"/>
                  </a:cubicBezTo>
                  <a:cubicBezTo>
                    <a:pt x="149" y="260"/>
                    <a:pt x="145" y="256"/>
                    <a:pt x="139" y="256"/>
                  </a:cubicBezTo>
                  <a:close/>
                  <a:moveTo>
                    <a:pt x="75" y="21"/>
                  </a:moveTo>
                  <a:cubicBezTo>
                    <a:pt x="81" y="21"/>
                    <a:pt x="85" y="26"/>
                    <a:pt x="85" y="32"/>
                  </a:cubicBezTo>
                  <a:cubicBezTo>
                    <a:pt x="85" y="38"/>
                    <a:pt x="81" y="42"/>
                    <a:pt x="75" y="42"/>
                  </a:cubicBezTo>
                  <a:cubicBezTo>
                    <a:pt x="69" y="42"/>
                    <a:pt x="64" y="38"/>
                    <a:pt x="64" y="32"/>
                  </a:cubicBezTo>
                  <a:cubicBezTo>
                    <a:pt x="64" y="26"/>
                    <a:pt x="69" y="21"/>
                    <a:pt x="75" y="21"/>
                  </a:cubicBezTo>
                  <a:close/>
                  <a:moveTo>
                    <a:pt x="75" y="64"/>
                  </a:moveTo>
                  <a:cubicBezTo>
                    <a:pt x="79" y="67"/>
                    <a:pt x="86" y="70"/>
                    <a:pt x="92" y="74"/>
                  </a:cubicBezTo>
                  <a:cubicBezTo>
                    <a:pt x="78" y="88"/>
                    <a:pt x="78" y="88"/>
                    <a:pt x="78" y="88"/>
                  </a:cubicBezTo>
                  <a:cubicBezTo>
                    <a:pt x="74" y="92"/>
                    <a:pt x="74" y="99"/>
                    <a:pt x="78" y="103"/>
                  </a:cubicBezTo>
                  <a:cubicBezTo>
                    <a:pt x="80" y="105"/>
                    <a:pt x="83" y="106"/>
                    <a:pt x="85" y="106"/>
                  </a:cubicBezTo>
                  <a:cubicBezTo>
                    <a:pt x="88" y="106"/>
                    <a:pt x="91" y="105"/>
                    <a:pt x="93" y="103"/>
                  </a:cubicBezTo>
                  <a:cubicBezTo>
                    <a:pt x="106" y="90"/>
                    <a:pt x="106" y="90"/>
                    <a:pt x="106" y="90"/>
                  </a:cubicBezTo>
                  <a:cubicBezTo>
                    <a:pt x="106" y="92"/>
                    <a:pt x="107" y="94"/>
                    <a:pt x="107" y="96"/>
                  </a:cubicBezTo>
                  <a:cubicBezTo>
                    <a:pt x="107" y="113"/>
                    <a:pt x="97" y="123"/>
                    <a:pt x="92" y="128"/>
                  </a:cubicBezTo>
                  <a:cubicBezTo>
                    <a:pt x="57" y="128"/>
                    <a:pt x="57" y="128"/>
                    <a:pt x="57" y="128"/>
                  </a:cubicBezTo>
                  <a:cubicBezTo>
                    <a:pt x="53" y="123"/>
                    <a:pt x="43" y="112"/>
                    <a:pt x="43" y="96"/>
                  </a:cubicBezTo>
                  <a:cubicBezTo>
                    <a:pt x="43" y="81"/>
                    <a:pt x="64" y="69"/>
                    <a:pt x="75" y="64"/>
                  </a:cubicBezTo>
                  <a:close/>
                  <a:moveTo>
                    <a:pt x="62" y="149"/>
                  </a:moveTo>
                  <a:cubicBezTo>
                    <a:pt x="88" y="149"/>
                    <a:pt x="88" y="149"/>
                    <a:pt x="88" y="149"/>
                  </a:cubicBezTo>
                  <a:cubicBezTo>
                    <a:pt x="114" y="256"/>
                    <a:pt x="114" y="256"/>
                    <a:pt x="114" y="256"/>
                  </a:cubicBezTo>
                  <a:cubicBezTo>
                    <a:pt x="35" y="256"/>
                    <a:pt x="35" y="256"/>
                    <a:pt x="35" y="256"/>
                  </a:cubicBezTo>
                  <a:lnTo>
                    <a:pt x="62" y="149"/>
                  </a:lnTo>
                  <a:close/>
                  <a:moveTo>
                    <a:pt x="128" y="298"/>
                  </a:moveTo>
                  <a:cubicBezTo>
                    <a:pt x="21" y="298"/>
                    <a:pt x="21" y="298"/>
                    <a:pt x="21" y="298"/>
                  </a:cubicBezTo>
                  <a:cubicBezTo>
                    <a:pt x="21" y="277"/>
                    <a:pt x="21" y="277"/>
                    <a:pt x="21" y="277"/>
                  </a:cubicBezTo>
                  <a:cubicBezTo>
                    <a:pt x="128" y="277"/>
                    <a:pt x="128" y="277"/>
                    <a:pt x="128" y="277"/>
                  </a:cubicBezTo>
                  <a:lnTo>
                    <a:pt x="128" y="2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sp>
          <p:nvSpPr>
            <p:cNvPr id="98" name="Freeform 922">
              <a:extLst>
                <a:ext uri="{FF2B5EF4-FFF2-40B4-BE49-F238E27FC236}">
                  <a16:creationId xmlns:a16="http://schemas.microsoft.com/office/drawing/2014/main" id="{03AB1AF0-77FB-479C-9678-1787EE13B2E1}"/>
                </a:ext>
              </a:extLst>
            </p:cNvPr>
            <p:cNvSpPr>
              <a:spLocks noEditPoints="1"/>
            </p:cNvSpPr>
            <p:nvPr/>
          </p:nvSpPr>
          <p:spPr bwMode="auto">
            <a:xfrm>
              <a:off x="4966" y="381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grpSp>
      <p:grpSp>
        <p:nvGrpSpPr>
          <p:cNvPr id="92" name="Group 541">
            <a:extLst>
              <a:ext uri="{FF2B5EF4-FFF2-40B4-BE49-F238E27FC236}">
                <a16:creationId xmlns:a16="http://schemas.microsoft.com/office/drawing/2014/main" id="{E30A6A2C-0AE9-40C7-8748-A58C0A24F88D}"/>
              </a:ext>
            </a:extLst>
          </p:cNvPr>
          <p:cNvGrpSpPr>
            <a:grpSpLocks noChangeAspect="1"/>
          </p:cNvGrpSpPr>
          <p:nvPr/>
        </p:nvGrpSpPr>
        <p:grpSpPr bwMode="auto">
          <a:xfrm>
            <a:off x="2250561" y="3346030"/>
            <a:ext cx="259837" cy="274819"/>
            <a:chOff x="5309" y="2638"/>
            <a:chExt cx="340" cy="340"/>
          </a:xfrm>
          <a:solidFill>
            <a:srgbClr val="004F59"/>
          </a:solidFill>
        </p:grpSpPr>
        <p:sp>
          <p:nvSpPr>
            <p:cNvPr id="95" name="Freeform 542">
              <a:extLst>
                <a:ext uri="{FF2B5EF4-FFF2-40B4-BE49-F238E27FC236}">
                  <a16:creationId xmlns:a16="http://schemas.microsoft.com/office/drawing/2014/main" id="{6E3139F8-69D4-4CA3-8A9F-4EF94651AC86}"/>
                </a:ext>
              </a:extLst>
            </p:cNvPr>
            <p:cNvSpPr>
              <a:spLocks noEditPoints="1"/>
            </p:cNvSpPr>
            <p:nvPr/>
          </p:nvSpPr>
          <p:spPr bwMode="auto">
            <a:xfrm>
              <a:off x="5414" y="2701"/>
              <a:ext cx="132" cy="212"/>
            </a:xfrm>
            <a:custGeom>
              <a:avLst/>
              <a:gdLst>
                <a:gd name="T0" fmla="*/ 99 w 199"/>
                <a:gd name="T1" fmla="*/ 0 h 320"/>
                <a:gd name="T2" fmla="*/ 99 w 199"/>
                <a:gd name="T3" fmla="*/ 0 h 320"/>
                <a:gd name="T4" fmla="*/ 99 w 199"/>
                <a:gd name="T5" fmla="*/ 0 h 320"/>
                <a:gd name="T6" fmla="*/ 99 w 199"/>
                <a:gd name="T7" fmla="*/ 0 h 320"/>
                <a:gd name="T8" fmla="*/ 98 w 199"/>
                <a:gd name="T9" fmla="*/ 0 h 320"/>
                <a:gd name="T10" fmla="*/ 0 w 199"/>
                <a:gd name="T11" fmla="*/ 95 h 320"/>
                <a:gd name="T12" fmla="*/ 19 w 199"/>
                <a:gd name="T13" fmla="*/ 158 h 320"/>
                <a:gd name="T14" fmla="*/ 45 w 199"/>
                <a:gd name="T15" fmla="*/ 213 h 320"/>
                <a:gd name="T16" fmla="*/ 45 w 199"/>
                <a:gd name="T17" fmla="*/ 245 h 320"/>
                <a:gd name="T18" fmla="*/ 46 w 199"/>
                <a:gd name="T19" fmla="*/ 246 h 320"/>
                <a:gd name="T20" fmla="*/ 45 w 199"/>
                <a:gd name="T21" fmla="*/ 247 h 320"/>
                <a:gd name="T22" fmla="*/ 56 w 199"/>
                <a:gd name="T23" fmla="*/ 311 h 320"/>
                <a:gd name="T24" fmla="*/ 67 w 199"/>
                <a:gd name="T25" fmla="*/ 320 h 320"/>
                <a:gd name="T26" fmla="*/ 131 w 199"/>
                <a:gd name="T27" fmla="*/ 320 h 320"/>
                <a:gd name="T28" fmla="*/ 141 w 199"/>
                <a:gd name="T29" fmla="*/ 311 h 320"/>
                <a:gd name="T30" fmla="*/ 152 w 199"/>
                <a:gd name="T31" fmla="*/ 247 h 320"/>
                <a:gd name="T32" fmla="*/ 152 w 199"/>
                <a:gd name="T33" fmla="*/ 246 h 320"/>
                <a:gd name="T34" fmla="*/ 152 w 199"/>
                <a:gd name="T35" fmla="*/ 245 h 320"/>
                <a:gd name="T36" fmla="*/ 152 w 199"/>
                <a:gd name="T37" fmla="*/ 213 h 320"/>
                <a:gd name="T38" fmla="*/ 179 w 199"/>
                <a:gd name="T39" fmla="*/ 158 h 320"/>
                <a:gd name="T40" fmla="*/ 199 w 199"/>
                <a:gd name="T41" fmla="*/ 95 h 320"/>
                <a:gd name="T42" fmla="*/ 99 w 199"/>
                <a:gd name="T43" fmla="*/ 0 h 320"/>
                <a:gd name="T44" fmla="*/ 122 w 199"/>
                <a:gd name="T45" fmla="*/ 298 h 320"/>
                <a:gd name="T46" fmla="*/ 76 w 199"/>
                <a:gd name="T47" fmla="*/ 298 h 320"/>
                <a:gd name="T48" fmla="*/ 69 w 199"/>
                <a:gd name="T49" fmla="*/ 256 h 320"/>
                <a:gd name="T50" fmla="*/ 129 w 199"/>
                <a:gd name="T51" fmla="*/ 256 h 320"/>
                <a:gd name="T52" fmla="*/ 122 w 199"/>
                <a:gd name="T53" fmla="*/ 298 h 320"/>
                <a:gd name="T54" fmla="*/ 161 w 199"/>
                <a:gd name="T55" fmla="*/ 147 h 320"/>
                <a:gd name="T56" fmla="*/ 131 w 199"/>
                <a:gd name="T57" fmla="*/ 213 h 320"/>
                <a:gd name="T58" fmla="*/ 131 w 199"/>
                <a:gd name="T59" fmla="*/ 234 h 320"/>
                <a:gd name="T60" fmla="*/ 109 w 199"/>
                <a:gd name="T61" fmla="*/ 234 h 320"/>
                <a:gd name="T62" fmla="*/ 109 w 199"/>
                <a:gd name="T63" fmla="*/ 153 h 320"/>
                <a:gd name="T64" fmla="*/ 128 w 199"/>
                <a:gd name="T65" fmla="*/ 135 h 320"/>
                <a:gd name="T66" fmla="*/ 128 w 199"/>
                <a:gd name="T67" fmla="*/ 120 h 320"/>
                <a:gd name="T68" fmla="*/ 112 w 199"/>
                <a:gd name="T69" fmla="*/ 120 h 320"/>
                <a:gd name="T70" fmla="*/ 99 w 199"/>
                <a:gd name="T71" fmla="*/ 134 h 320"/>
                <a:gd name="T72" fmla="*/ 85 w 199"/>
                <a:gd name="T73" fmla="*/ 120 h 320"/>
                <a:gd name="T74" fmla="*/ 70 w 199"/>
                <a:gd name="T75" fmla="*/ 120 h 320"/>
                <a:gd name="T76" fmla="*/ 70 w 199"/>
                <a:gd name="T77" fmla="*/ 135 h 320"/>
                <a:gd name="T78" fmla="*/ 88 w 199"/>
                <a:gd name="T79" fmla="*/ 153 h 320"/>
                <a:gd name="T80" fmla="*/ 88 w 199"/>
                <a:gd name="T81" fmla="*/ 234 h 320"/>
                <a:gd name="T82" fmla="*/ 67 w 199"/>
                <a:gd name="T83" fmla="*/ 234 h 320"/>
                <a:gd name="T84" fmla="*/ 67 w 199"/>
                <a:gd name="T85" fmla="*/ 213 h 320"/>
                <a:gd name="T86" fmla="*/ 37 w 199"/>
                <a:gd name="T87" fmla="*/ 146 h 320"/>
                <a:gd name="T88" fmla="*/ 21 w 199"/>
                <a:gd name="T89" fmla="*/ 95 h 320"/>
                <a:gd name="T90" fmla="*/ 99 w 199"/>
                <a:gd name="T91" fmla="*/ 21 h 320"/>
                <a:gd name="T92" fmla="*/ 177 w 199"/>
                <a:gd name="T93" fmla="*/ 95 h 320"/>
                <a:gd name="T94" fmla="*/ 161 w 199"/>
                <a:gd name="T95" fmla="*/ 147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9" h="320">
                  <a:moveTo>
                    <a:pt x="99" y="0"/>
                  </a:moveTo>
                  <a:cubicBezTo>
                    <a:pt x="99" y="0"/>
                    <a:pt x="99" y="0"/>
                    <a:pt x="99" y="0"/>
                  </a:cubicBezTo>
                  <a:cubicBezTo>
                    <a:pt x="99" y="0"/>
                    <a:pt x="99" y="0"/>
                    <a:pt x="99" y="0"/>
                  </a:cubicBezTo>
                  <a:cubicBezTo>
                    <a:pt x="99" y="0"/>
                    <a:pt x="99" y="0"/>
                    <a:pt x="99" y="0"/>
                  </a:cubicBezTo>
                  <a:cubicBezTo>
                    <a:pt x="99" y="0"/>
                    <a:pt x="99" y="0"/>
                    <a:pt x="98" y="0"/>
                  </a:cubicBezTo>
                  <a:cubicBezTo>
                    <a:pt x="45" y="0"/>
                    <a:pt x="0" y="44"/>
                    <a:pt x="0" y="95"/>
                  </a:cubicBezTo>
                  <a:cubicBezTo>
                    <a:pt x="0" y="129"/>
                    <a:pt x="18" y="157"/>
                    <a:pt x="19" y="158"/>
                  </a:cubicBezTo>
                  <a:cubicBezTo>
                    <a:pt x="32" y="179"/>
                    <a:pt x="45" y="206"/>
                    <a:pt x="45" y="213"/>
                  </a:cubicBezTo>
                  <a:cubicBezTo>
                    <a:pt x="45" y="245"/>
                    <a:pt x="45" y="245"/>
                    <a:pt x="45" y="245"/>
                  </a:cubicBezTo>
                  <a:cubicBezTo>
                    <a:pt x="45" y="245"/>
                    <a:pt x="45" y="246"/>
                    <a:pt x="46" y="246"/>
                  </a:cubicBezTo>
                  <a:cubicBezTo>
                    <a:pt x="46" y="246"/>
                    <a:pt x="45" y="246"/>
                    <a:pt x="45" y="247"/>
                  </a:cubicBezTo>
                  <a:cubicBezTo>
                    <a:pt x="56" y="311"/>
                    <a:pt x="56" y="311"/>
                    <a:pt x="56" y="311"/>
                  </a:cubicBezTo>
                  <a:cubicBezTo>
                    <a:pt x="57" y="316"/>
                    <a:pt x="61" y="320"/>
                    <a:pt x="67" y="320"/>
                  </a:cubicBezTo>
                  <a:cubicBezTo>
                    <a:pt x="131" y="320"/>
                    <a:pt x="131" y="320"/>
                    <a:pt x="131" y="320"/>
                  </a:cubicBezTo>
                  <a:cubicBezTo>
                    <a:pt x="136" y="320"/>
                    <a:pt x="140" y="316"/>
                    <a:pt x="141" y="311"/>
                  </a:cubicBezTo>
                  <a:cubicBezTo>
                    <a:pt x="152" y="247"/>
                    <a:pt x="152" y="247"/>
                    <a:pt x="152" y="247"/>
                  </a:cubicBezTo>
                  <a:cubicBezTo>
                    <a:pt x="152" y="246"/>
                    <a:pt x="152" y="246"/>
                    <a:pt x="152" y="246"/>
                  </a:cubicBezTo>
                  <a:cubicBezTo>
                    <a:pt x="152" y="246"/>
                    <a:pt x="152" y="245"/>
                    <a:pt x="152" y="245"/>
                  </a:cubicBezTo>
                  <a:cubicBezTo>
                    <a:pt x="152" y="213"/>
                    <a:pt x="152" y="213"/>
                    <a:pt x="152" y="213"/>
                  </a:cubicBezTo>
                  <a:cubicBezTo>
                    <a:pt x="152" y="206"/>
                    <a:pt x="166" y="179"/>
                    <a:pt x="179" y="158"/>
                  </a:cubicBezTo>
                  <a:cubicBezTo>
                    <a:pt x="180" y="157"/>
                    <a:pt x="199" y="129"/>
                    <a:pt x="199" y="95"/>
                  </a:cubicBezTo>
                  <a:cubicBezTo>
                    <a:pt x="199" y="44"/>
                    <a:pt x="153" y="0"/>
                    <a:pt x="99" y="0"/>
                  </a:cubicBezTo>
                  <a:close/>
                  <a:moveTo>
                    <a:pt x="122" y="298"/>
                  </a:moveTo>
                  <a:cubicBezTo>
                    <a:pt x="76" y="298"/>
                    <a:pt x="76" y="298"/>
                    <a:pt x="76" y="298"/>
                  </a:cubicBezTo>
                  <a:cubicBezTo>
                    <a:pt x="69" y="256"/>
                    <a:pt x="69" y="256"/>
                    <a:pt x="69" y="256"/>
                  </a:cubicBezTo>
                  <a:cubicBezTo>
                    <a:pt x="129" y="256"/>
                    <a:pt x="129" y="256"/>
                    <a:pt x="129" y="256"/>
                  </a:cubicBezTo>
                  <a:lnTo>
                    <a:pt x="122" y="298"/>
                  </a:lnTo>
                  <a:close/>
                  <a:moveTo>
                    <a:pt x="161" y="147"/>
                  </a:moveTo>
                  <a:cubicBezTo>
                    <a:pt x="154" y="158"/>
                    <a:pt x="131" y="196"/>
                    <a:pt x="131" y="213"/>
                  </a:cubicBezTo>
                  <a:cubicBezTo>
                    <a:pt x="131" y="234"/>
                    <a:pt x="131" y="234"/>
                    <a:pt x="131" y="234"/>
                  </a:cubicBezTo>
                  <a:cubicBezTo>
                    <a:pt x="109" y="234"/>
                    <a:pt x="109" y="234"/>
                    <a:pt x="109" y="234"/>
                  </a:cubicBezTo>
                  <a:cubicBezTo>
                    <a:pt x="109" y="153"/>
                    <a:pt x="109" y="153"/>
                    <a:pt x="109" y="153"/>
                  </a:cubicBezTo>
                  <a:cubicBezTo>
                    <a:pt x="128" y="135"/>
                    <a:pt x="128" y="135"/>
                    <a:pt x="128" y="135"/>
                  </a:cubicBezTo>
                  <a:cubicBezTo>
                    <a:pt x="132" y="131"/>
                    <a:pt x="132" y="124"/>
                    <a:pt x="128" y="120"/>
                  </a:cubicBezTo>
                  <a:cubicBezTo>
                    <a:pt x="123" y="116"/>
                    <a:pt x="117" y="116"/>
                    <a:pt x="112" y="120"/>
                  </a:cubicBezTo>
                  <a:cubicBezTo>
                    <a:pt x="99" y="134"/>
                    <a:pt x="99" y="134"/>
                    <a:pt x="99" y="134"/>
                  </a:cubicBezTo>
                  <a:cubicBezTo>
                    <a:pt x="85" y="120"/>
                    <a:pt x="85" y="120"/>
                    <a:pt x="85" y="120"/>
                  </a:cubicBezTo>
                  <a:cubicBezTo>
                    <a:pt x="81" y="116"/>
                    <a:pt x="74" y="116"/>
                    <a:pt x="70" y="120"/>
                  </a:cubicBezTo>
                  <a:cubicBezTo>
                    <a:pt x="66" y="124"/>
                    <a:pt x="66" y="131"/>
                    <a:pt x="70" y="135"/>
                  </a:cubicBezTo>
                  <a:cubicBezTo>
                    <a:pt x="88" y="153"/>
                    <a:pt x="88" y="153"/>
                    <a:pt x="88" y="153"/>
                  </a:cubicBezTo>
                  <a:cubicBezTo>
                    <a:pt x="88" y="234"/>
                    <a:pt x="88" y="234"/>
                    <a:pt x="88" y="234"/>
                  </a:cubicBezTo>
                  <a:cubicBezTo>
                    <a:pt x="67" y="234"/>
                    <a:pt x="67" y="234"/>
                    <a:pt x="67" y="234"/>
                  </a:cubicBezTo>
                  <a:cubicBezTo>
                    <a:pt x="67" y="213"/>
                    <a:pt x="67" y="213"/>
                    <a:pt x="67" y="213"/>
                  </a:cubicBezTo>
                  <a:cubicBezTo>
                    <a:pt x="67" y="196"/>
                    <a:pt x="44" y="158"/>
                    <a:pt x="37" y="146"/>
                  </a:cubicBezTo>
                  <a:cubicBezTo>
                    <a:pt x="37" y="146"/>
                    <a:pt x="21" y="123"/>
                    <a:pt x="21" y="95"/>
                  </a:cubicBezTo>
                  <a:cubicBezTo>
                    <a:pt x="21" y="55"/>
                    <a:pt x="57" y="21"/>
                    <a:pt x="99" y="21"/>
                  </a:cubicBezTo>
                  <a:cubicBezTo>
                    <a:pt x="141" y="21"/>
                    <a:pt x="177" y="55"/>
                    <a:pt x="177" y="95"/>
                  </a:cubicBezTo>
                  <a:cubicBezTo>
                    <a:pt x="177" y="122"/>
                    <a:pt x="161" y="146"/>
                    <a:pt x="161" y="14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sp>
          <p:nvSpPr>
            <p:cNvPr id="96" name="Freeform 543">
              <a:extLst>
                <a:ext uri="{FF2B5EF4-FFF2-40B4-BE49-F238E27FC236}">
                  <a16:creationId xmlns:a16="http://schemas.microsoft.com/office/drawing/2014/main" id="{74DE61D0-0B45-4012-A0B6-406E6DFCFA97}"/>
                </a:ext>
              </a:extLst>
            </p:cNvPr>
            <p:cNvSpPr>
              <a:spLocks noEditPoints="1"/>
            </p:cNvSpPr>
            <p:nvPr/>
          </p:nvSpPr>
          <p:spPr bwMode="auto">
            <a:xfrm>
              <a:off x="5309" y="263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grpSp>
      <p:sp>
        <p:nvSpPr>
          <p:cNvPr id="93" name="Rectangle 92">
            <a:extLst>
              <a:ext uri="{FF2B5EF4-FFF2-40B4-BE49-F238E27FC236}">
                <a16:creationId xmlns:a16="http://schemas.microsoft.com/office/drawing/2014/main" id="{D9889E6E-17F9-424C-BCCD-9B7F518F6923}"/>
              </a:ext>
            </a:extLst>
          </p:cNvPr>
          <p:cNvSpPr/>
          <p:nvPr/>
        </p:nvSpPr>
        <p:spPr>
          <a:xfrm>
            <a:off x="2451833" y="2414947"/>
            <a:ext cx="988078" cy="461665"/>
          </a:xfrm>
          <a:prstGeom prst="rect">
            <a:avLst/>
          </a:prstGeom>
        </p:spPr>
        <p:txBody>
          <a:bodyPr wrap="square">
            <a:spAutoFit/>
          </a:bodyPr>
          <a:lstStyle/>
          <a:p>
            <a:pPr algn="ctr">
              <a:spcBef>
                <a:spcPts val="342"/>
              </a:spcBef>
              <a:defRPr/>
            </a:pPr>
            <a:r>
              <a:rPr lang="fr-FR" sz="800" b="1" kern="0">
                <a:cs typeface="Arial" pitchFamily="34" charset="0"/>
              </a:rPr>
              <a:t>Des outils de prévisions de trésorerie</a:t>
            </a:r>
          </a:p>
        </p:txBody>
      </p:sp>
      <p:sp>
        <p:nvSpPr>
          <p:cNvPr id="94" name="Rectangle 93">
            <a:extLst>
              <a:ext uri="{FF2B5EF4-FFF2-40B4-BE49-F238E27FC236}">
                <a16:creationId xmlns:a16="http://schemas.microsoft.com/office/drawing/2014/main" id="{D3921A1A-E495-4747-A11A-4E23D211D4D9}"/>
              </a:ext>
            </a:extLst>
          </p:cNvPr>
          <p:cNvSpPr/>
          <p:nvPr/>
        </p:nvSpPr>
        <p:spPr>
          <a:xfrm>
            <a:off x="602395" y="3102149"/>
            <a:ext cx="815919" cy="581545"/>
          </a:xfrm>
          <a:prstGeom prst="rect">
            <a:avLst/>
          </a:prstGeom>
        </p:spPr>
        <p:txBody>
          <a:bodyPr wrap="square">
            <a:spAutoFit/>
          </a:bodyPr>
          <a:lstStyle/>
          <a:p>
            <a:pPr algn="ctr">
              <a:spcBef>
                <a:spcPts val="342"/>
              </a:spcBef>
            </a:pPr>
            <a:r>
              <a:rPr lang="fr-FR" sz="800" b="1" kern="0">
                <a:cs typeface="Arial" pitchFamily="34" charset="0"/>
              </a:rPr>
              <a:t>Les actions durables sur l’ensemble des cycles </a:t>
            </a:r>
          </a:p>
        </p:txBody>
      </p:sp>
      <p:grpSp>
        <p:nvGrpSpPr>
          <p:cNvPr id="116" name="Group 115">
            <a:extLst>
              <a:ext uri="{FF2B5EF4-FFF2-40B4-BE49-F238E27FC236}">
                <a16:creationId xmlns:a16="http://schemas.microsoft.com/office/drawing/2014/main" id="{78BF2D3A-2F16-4F30-AB02-9AE6C76DD395}"/>
              </a:ext>
            </a:extLst>
          </p:cNvPr>
          <p:cNvGrpSpPr/>
          <p:nvPr/>
        </p:nvGrpSpPr>
        <p:grpSpPr>
          <a:xfrm>
            <a:off x="2817624" y="1960369"/>
            <a:ext cx="381012" cy="378483"/>
            <a:chOff x="6018405" y="3817775"/>
            <a:chExt cx="381012" cy="378483"/>
          </a:xfrm>
        </p:grpSpPr>
        <p:sp>
          <p:nvSpPr>
            <p:cNvPr id="117" name="Freeform 346">
              <a:extLst>
                <a:ext uri="{FF2B5EF4-FFF2-40B4-BE49-F238E27FC236}">
                  <a16:creationId xmlns:a16="http://schemas.microsoft.com/office/drawing/2014/main" id="{4C225082-C122-4459-BB13-44843320BA0D}"/>
                </a:ext>
              </a:extLst>
            </p:cNvPr>
            <p:cNvSpPr>
              <a:spLocks noEditPoints="1"/>
            </p:cNvSpPr>
            <p:nvPr/>
          </p:nvSpPr>
          <p:spPr bwMode="auto">
            <a:xfrm>
              <a:off x="6090125" y="3895698"/>
              <a:ext cx="237572" cy="213732"/>
            </a:xfrm>
            <a:custGeom>
              <a:avLst/>
              <a:gdLst>
                <a:gd name="T0" fmla="*/ 224 w 320"/>
                <a:gd name="T1" fmla="*/ 288 h 288"/>
                <a:gd name="T2" fmla="*/ 170 w 320"/>
                <a:gd name="T3" fmla="*/ 288 h 288"/>
                <a:gd name="T4" fmla="*/ 160 w 320"/>
                <a:gd name="T5" fmla="*/ 278 h 288"/>
                <a:gd name="T6" fmla="*/ 160 w 320"/>
                <a:gd name="T7" fmla="*/ 267 h 288"/>
                <a:gd name="T8" fmla="*/ 138 w 320"/>
                <a:gd name="T9" fmla="*/ 267 h 288"/>
                <a:gd name="T10" fmla="*/ 138 w 320"/>
                <a:gd name="T11" fmla="*/ 278 h 288"/>
                <a:gd name="T12" fmla="*/ 128 w 320"/>
                <a:gd name="T13" fmla="*/ 288 h 288"/>
                <a:gd name="T14" fmla="*/ 74 w 320"/>
                <a:gd name="T15" fmla="*/ 288 h 288"/>
                <a:gd name="T16" fmla="*/ 64 w 320"/>
                <a:gd name="T17" fmla="*/ 278 h 288"/>
                <a:gd name="T18" fmla="*/ 27 w 320"/>
                <a:gd name="T19" fmla="*/ 235 h 288"/>
                <a:gd name="T20" fmla="*/ 18 w 320"/>
                <a:gd name="T21" fmla="*/ 230 h 288"/>
                <a:gd name="T22" fmla="*/ 0 w 320"/>
                <a:gd name="T23" fmla="*/ 160 h 288"/>
                <a:gd name="T24" fmla="*/ 138 w 320"/>
                <a:gd name="T25" fmla="*/ 22 h 288"/>
                <a:gd name="T26" fmla="*/ 198 w 320"/>
                <a:gd name="T27" fmla="*/ 30 h 288"/>
                <a:gd name="T28" fmla="*/ 255 w 320"/>
                <a:gd name="T29" fmla="*/ 0 h 288"/>
                <a:gd name="T30" fmla="*/ 264 w 320"/>
                <a:gd name="T31" fmla="*/ 4 h 288"/>
                <a:gd name="T32" fmla="*/ 266 w 320"/>
                <a:gd name="T33" fmla="*/ 14 h 288"/>
                <a:gd name="T34" fmla="*/ 257 w 320"/>
                <a:gd name="T35" fmla="*/ 49 h 288"/>
                <a:gd name="T36" fmla="*/ 294 w 320"/>
                <a:gd name="T37" fmla="*/ 96 h 288"/>
                <a:gd name="T38" fmla="*/ 309 w 320"/>
                <a:gd name="T39" fmla="*/ 96 h 288"/>
                <a:gd name="T40" fmla="*/ 320 w 320"/>
                <a:gd name="T41" fmla="*/ 107 h 288"/>
                <a:gd name="T42" fmla="*/ 320 w 320"/>
                <a:gd name="T43" fmla="*/ 171 h 288"/>
                <a:gd name="T44" fmla="*/ 309 w 320"/>
                <a:gd name="T45" fmla="*/ 182 h 288"/>
                <a:gd name="T46" fmla="*/ 275 w 320"/>
                <a:gd name="T47" fmla="*/ 182 h 288"/>
                <a:gd name="T48" fmla="*/ 234 w 320"/>
                <a:gd name="T49" fmla="*/ 259 h 288"/>
                <a:gd name="T50" fmla="*/ 234 w 320"/>
                <a:gd name="T51" fmla="*/ 278 h 288"/>
                <a:gd name="T52" fmla="*/ 224 w 320"/>
                <a:gd name="T53" fmla="*/ 288 h 288"/>
                <a:gd name="T54" fmla="*/ 181 w 320"/>
                <a:gd name="T55" fmla="*/ 267 h 288"/>
                <a:gd name="T56" fmla="*/ 213 w 320"/>
                <a:gd name="T57" fmla="*/ 267 h 288"/>
                <a:gd name="T58" fmla="*/ 213 w 320"/>
                <a:gd name="T59" fmla="*/ 255 h 288"/>
                <a:gd name="T60" fmla="*/ 216 w 320"/>
                <a:gd name="T61" fmla="*/ 248 h 288"/>
                <a:gd name="T62" fmla="*/ 255 w 320"/>
                <a:gd name="T63" fmla="*/ 170 h 288"/>
                <a:gd name="T64" fmla="*/ 266 w 320"/>
                <a:gd name="T65" fmla="*/ 160 h 288"/>
                <a:gd name="T66" fmla="*/ 298 w 320"/>
                <a:gd name="T67" fmla="*/ 160 h 288"/>
                <a:gd name="T68" fmla="*/ 298 w 320"/>
                <a:gd name="T69" fmla="*/ 118 h 288"/>
                <a:gd name="T70" fmla="*/ 288 w 320"/>
                <a:gd name="T71" fmla="*/ 118 h 288"/>
                <a:gd name="T72" fmla="*/ 278 w 320"/>
                <a:gd name="T73" fmla="*/ 112 h 288"/>
                <a:gd name="T74" fmla="*/ 240 w 320"/>
                <a:gd name="T75" fmla="*/ 63 h 288"/>
                <a:gd name="T76" fmla="*/ 235 w 320"/>
                <a:gd name="T77" fmla="*/ 51 h 288"/>
                <a:gd name="T78" fmla="*/ 241 w 320"/>
                <a:gd name="T79" fmla="*/ 25 h 288"/>
                <a:gd name="T80" fmla="*/ 212 w 320"/>
                <a:gd name="T81" fmla="*/ 48 h 288"/>
                <a:gd name="T82" fmla="*/ 199 w 320"/>
                <a:gd name="T83" fmla="*/ 53 h 288"/>
                <a:gd name="T84" fmla="*/ 138 w 320"/>
                <a:gd name="T85" fmla="*/ 43 h 288"/>
                <a:gd name="T86" fmla="*/ 21 w 320"/>
                <a:gd name="T87" fmla="*/ 160 h 288"/>
                <a:gd name="T88" fmla="*/ 34 w 320"/>
                <a:gd name="T89" fmla="*/ 214 h 288"/>
                <a:gd name="T90" fmla="*/ 84 w 320"/>
                <a:gd name="T91" fmla="*/ 267 h 288"/>
                <a:gd name="T92" fmla="*/ 117 w 320"/>
                <a:gd name="T93" fmla="*/ 267 h 288"/>
                <a:gd name="T94" fmla="*/ 117 w 320"/>
                <a:gd name="T95" fmla="*/ 256 h 288"/>
                <a:gd name="T96" fmla="*/ 128 w 320"/>
                <a:gd name="T97" fmla="*/ 246 h 288"/>
                <a:gd name="T98" fmla="*/ 170 w 320"/>
                <a:gd name="T99" fmla="*/ 246 h 288"/>
                <a:gd name="T100" fmla="*/ 181 w 320"/>
                <a:gd name="T101" fmla="*/ 256 h 288"/>
                <a:gd name="T102" fmla="*/ 181 w 320"/>
                <a:gd name="T103" fmla="*/ 267 h 288"/>
                <a:gd name="T104" fmla="*/ 82 w 320"/>
                <a:gd name="T105" fmla="*/ 104 h 288"/>
                <a:gd name="T106" fmla="*/ 130 w 320"/>
                <a:gd name="T107" fmla="*/ 79 h 288"/>
                <a:gd name="T108" fmla="*/ 138 w 320"/>
                <a:gd name="T109" fmla="*/ 66 h 288"/>
                <a:gd name="T110" fmla="*/ 125 w 320"/>
                <a:gd name="T111" fmla="*/ 58 h 288"/>
                <a:gd name="T112" fmla="*/ 68 w 320"/>
                <a:gd name="T113" fmla="*/ 88 h 288"/>
                <a:gd name="T114" fmla="*/ 67 w 320"/>
                <a:gd name="T115" fmla="*/ 103 h 288"/>
                <a:gd name="T116" fmla="*/ 75 w 320"/>
                <a:gd name="T117" fmla="*/ 107 h 288"/>
                <a:gd name="T118" fmla="*/ 82 w 320"/>
                <a:gd name="T119" fmla="*/ 10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0" h="288">
                  <a:moveTo>
                    <a:pt x="224" y="288"/>
                  </a:moveTo>
                  <a:cubicBezTo>
                    <a:pt x="170" y="288"/>
                    <a:pt x="170" y="288"/>
                    <a:pt x="170" y="288"/>
                  </a:cubicBezTo>
                  <a:cubicBezTo>
                    <a:pt x="164" y="288"/>
                    <a:pt x="160" y="284"/>
                    <a:pt x="160" y="278"/>
                  </a:cubicBezTo>
                  <a:cubicBezTo>
                    <a:pt x="160" y="267"/>
                    <a:pt x="160" y="267"/>
                    <a:pt x="160" y="267"/>
                  </a:cubicBezTo>
                  <a:cubicBezTo>
                    <a:pt x="138" y="267"/>
                    <a:pt x="138" y="267"/>
                    <a:pt x="138" y="267"/>
                  </a:cubicBezTo>
                  <a:cubicBezTo>
                    <a:pt x="138" y="278"/>
                    <a:pt x="138" y="278"/>
                    <a:pt x="138" y="278"/>
                  </a:cubicBezTo>
                  <a:cubicBezTo>
                    <a:pt x="138" y="284"/>
                    <a:pt x="134" y="288"/>
                    <a:pt x="128" y="288"/>
                  </a:cubicBezTo>
                  <a:cubicBezTo>
                    <a:pt x="74" y="288"/>
                    <a:pt x="74" y="288"/>
                    <a:pt x="74" y="288"/>
                  </a:cubicBezTo>
                  <a:cubicBezTo>
                    <a:pt x="68" y="288"/>
                    <a:pt x="64" y="284"/>
                    <a:pt x="64" y="278"/>
                  </a:cubicBezTo>
                  <a:cubicBezTo>
                    <a:pt x="64" y="237"/>
                    <a:pt x="29" y="235"/>
                    <a:pt x="27" y="235"/>
                  </a:cubicBezTo>
                  <a:cubicBezTo>
                    <a:pt x="23" y="235"/>
                    <a:pt x="20" y="233"/>
                    <a:pt x="18" y="230"/>
                  </a:cubicBezTo>
                  <a:cubicBezTo>
                    <a:pt x="6" y="209"/>
                    <a:pt x="0" y="185"/>
                    <a:pt x="0" y="160"/>
                  </a:cubicBezTo>
                  <a:cubicBezTo>
                    <a:pt x="0" y="84"/>
                    <a:pt x="62" y="22"/>
                    <a:pt x="138" y="22"/>
                  </a:cubicBezTo>
                  <a:cubicBezTo>
                    <a:pt x="160" y="22"/>
                    <a:pt x="179" y="24"/>
                    <a:pt x="198" y="30"/>
                  </a:cubicBezTo>
                  <a:cubicBezTo>
                    <a:pt x="217" y="3"/>
                    <a:pt x="253" y="0"/>
                    <a:pt x="255" y="0"/>
                  </a:cubicBezTo>
                  <a:cubicBezTo>
                    <a:pt x="259" y="0"/>
                    <a:pt x="262" y="2"/>
                    <a:pt x="264" y="4"/>
                  </a:cubicBezTo>
                  <a:cubicBezTo>
                    <a:pt x="266" y="7"/>
                    <a:pt x="267" y="10"/>
                    <a:pt x="266" y="14"/>
                  </a:cubicBezTo>
                  <a:cubicBezTo>
                    <a:pt x="257" y="49"/>
                    <a:pt x="257" y="49"/>
                    <a:pt x="257" y="49"/>
                  </a:cubicBezTo>
                  <a:cubicBezTo>
                    <a:pt x="275" y="63"/>
                    <a:pt x="288" y="85"/>
                    <a:pt x="294" y="96"/>
                  </a:cubicBezTo>
                  <a:cubicBezTo>
                    <a:pt x="309" y="96"/>
                    <a:pt x="309" y="96"/>
                    <a:pt x="309" y="96"/>
                  </a:cubicBezTo>
                  <a:cubicBezTo>
                    <a:pt x="315" y="96"/>
                    <a:pt x="320" y="101"/>
                    <a:pt x="320" y="107"/>
                  </a:cubicBezTo>
                  <a:cubicBezTo>
                    <a:pt x="320" y="171"/>
                    <a:pt x="320" y="171"/>
                    <a:pt x="320" y="171"/>
                  </a:cubicBezTo>
                  <a:cubicBezTo>
                    <a:pt x="320" y="177"/>
                    <a:pt x="315" y="182"/>
                    <a:pt x="309" y="182"/>
                  </a:cubicBezTo>
                  <a:cubicBezTo>
                    <a:pt x="275" y="182"/>
                    <a:pt x="275" y="182"/>
                    <a:pt x="275" y="182"/>
                  </a:cubicBezTo>
                  <a:cubicBezTo>
                    <a:pt x="269" y="217"/>
                    <a:pt x="249" y="244"/>
                    <a:pt x="234" y="259"/>
                  </a:cubicBezTo>
                  <a:cubicBezTo>
                    <a:pt x="234" y="278"/>
                    <a:pt x="234" y="278"/>
                    <a:pt x="234" y="278"/>
                  </a:cubicBezTo>
                  <a:cubicBezTo>
                    <a:pt x="234" y="284"/>
                    <a:pt x="230" y="288"/>
                    <a:pt x="224" y="288"/>
                  </a:cubicBezTo>
                  <a:close/>
                  <a:moveTo>
                    <a:pt x="181" y="267"/>
                  </a:moveTo>
                  <a:cubicBezTo>
                    <a:pt x="213" y="267"/>
                    <a:pt x="213" y="267"/>
                    <a:pt x="213" y="267"/>
                  </a:cubicBezTo>
                  <a:cubicBezTo>
                    <a:pt x="213" y="255"/>
                    <a:pt x="213" y="255"/>
                    <a:pt x="213" y="255"/>
                  </a:cubicBezTo>
                  <a:cubicBezTo>
                    <a:pt x="213" y="252"/>
                    <a:pt x="214" y="250"/>
                    <a:pt x="216" y="248"/>
                  </a:cubicBezTo>
                  <a:cubicBezTo>
                    <a:pt x="239" y="225"/>
                    <a:pt x="253" y="197"/>
                    <a:pt x="255" y="170"/>
                  </a:cubicBezTo>
                  <a:cubicBezTo>
                    <a:pt x="256" y="165"/>
                    <a:pt x="260" y="160"/>
                    <a:pt x="266" y="160"/>
                  </a:cubicBezTo>
                  <a:cubicBezTo>
                    <a:pt x="298" y="160"/>
                    <a:pt x="298" y="160"/>
                    <a:pt x="298" y="160"/>
                  </a:cubicBezTo>
                  <a:cubicBezTo>
                    <a:pt x="298" y="118"/>
                    <a:pt x="298" y="118"/>
                    <a:pt x="298" y="118"/>
                  </a:cubicBezTo>
                  <a:cubicBezTo>
                    <a:pt x="288" y="118"/>
                    <a:pt x="288" y="118"/>
                    <a:pt x="288" y="118"/>
                  </a:cubicBezTo>
                  <a:cubicBezTo>
                    <a:pt x="284" y="118"/>
                    <a:pt x="280" y="115"/>
                    <a:pt x="278" y="112"/>
                  </a:cubicBezTo>
                  <a:cubicBezTo>
                    <a:pt x="278" y="111"/>
                    <a:pt x="261" y="76"/>
                    <a:pt x="240" y="63"/>
                  </a:cubicBezTo>
                  <a:cubicBezTo>
                    <a:pt x="236" y="60"/>
                    <a:pt x="234" y="56"/>
                    <a:pt x="235" y="51"/>
                  </a:cubicBezTo>
                  <a:cubicBezTo>
                    <a:pt x="241" y="25"/>
                    <a:pt x="241" y="25"/>
                    <a:pt x="241" y="25"/>
                  </a:cubicBezTo>
                  <a:cubicBezTo>
                    <a:pt x="231" y="28"/>
                    <a:pt x="218" y="35"/>
                    <a:pt x="212" y="48"/>
                  </a:cubicBezTo>
                  <a:cubicBezTo>
                    <a:pt x="210" y="53"/>
                    <a:pt x="204" y="55"/>
                    <a:pt x="199" y="53"/>
                  </a:cubicBezTo>
                  <a:cubicBezTo>
                    <a:pt x="180" y="46"/>
                    <a:pt x="161" y="43"/>
                    <a:pt x="138" y="43"/>
                  </a:cubicBezTo>
                  <a:cubicBezTo>
                    <a:pt x="74" y="43"/>
                    <a:pt x="21" y="96"/>
                    <a:pt x="21" y="160"/>
                  </a:cubicBezTo>
                  <a:cubicBezTo>
                    <a:pt x="21" y="179"/>
                    <a:pt x="26" y="198"/>
                    <a:pt x="34" y="214"/>
                  </a:cubicBezTo>
                  <a:cubicBezTo>
                    <a:pt x="53" y="217"/>
                    <a:pt x="80" y="231"/>
                    <a:pt x="84" y="267"/>
                  </a:cubicBezTo>
                  <a:cubicBezTo>
                    <a:pt x="117" y="267"/>
                    <a:pt x="117" y="267"/>
                    <a:pt x="117" y="267"/>
                  </a:cubicBezTo>
                  <a:cubicBezTo>
                    <a:pt x="117" y="256"/>
                    <a:pt x="117" y="256"/>
                    <a:pt x="117" y="256"/>
                  </a:cubicBezTo>
                  <a:cubicBezTo>
                    <a:pt x="117" y="250"/>
                    <a:pt x="122" y="246"/>
                    <a:pt x="128" y="246"/>
                  </a:cubicBezTo>
                  <a:cubicBezTo>
                    <a:pt x="170" y="246"/>
                    <a:pt x="170" y="246"/>
                    <a:pt x="170" y="246"/>
                  </a:cubicBezTo>
                  <a:cubicBezTo>
                    <a:pt x="176" y="246"/>
                    <a:pt x="181" y="250"/>
                    <a:pt x="181" y="256"/>
                  </a:cubicBezTo>
                  <a:lnTo>
                    <a:pt x="181" y="267"/>
                  </a:lnTo>
                  <a:close/>
                  <a:moveTo>
                    <a:pt x="82" y="104"/>
                  </a:moveTo>
                  <a:cubicBezTo>
                    <a:pt x="96" y="92"/>
                    <a:pt x="113" y="83"/>
                    <a:pt x="130" y="79"/>
                  </a:cubicBezTo>
                  <a:cubicBezTo>
                    <a:pt x="136" y="77"/>
                    <a:pt x="139" y="71"/>
                    <a:pt x="138" y="66"/>
                  </a:cubicBezTo>
                  <a:cubicBezTo>
                    <a:pt x="137" y="60"/>
                    <a:pt x="131" y="57"/>
                    <a:pt x="125" y="58"/>
                  </a:cubicBezTo>
                  <a:cubicBezTo>
                    <a:pt x="104" y="63"/>
                    <a:pt x="84" y="74"/>
                    <a:pt x="68" y="88"/>
                  </a:cubicBezTo>
                  <a:cubicBezTo>
                    <a:pt x="64" y="92"/>
                    <a:pt x="63" y="99"/>
                    <a:pt x="67" y="103"/>
                  </a:cubicBezTo>
                  <a:cubicBezTo>
                    <a:pt x="69" y="106"/>
                    <a:pt x="72" y="107"/>
                    <a:pt x="75" y="107"/>
                  </a:cubicBezTo>
                  <a:cubicBezTo>
                    <a:pt x="78" y="107"/>
                    <a:pt x="80" y="106"/>
                    <a:pt x="82" y="104"/>
                  </a:cubicBezTo>
                  <a:close/>
                </a:path>
              </a:pathLst>
            </a:custGeom>
            <a:solidFill>
              <a:srgbClr val="2C52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sp>
          <p:nvSpPr>
            <p:cNvPr id="118" name="Freeform 347">
              <a:extLst>
                <a:ext uri="{FF2B5EF4-FFF2-40B4-BE49-F238E27FC236}">
                  <a16:creationId xmlns:a16="http://schemas.microsoft.com/office/drawing/2014/main" id="{4FB65F01-7101-407A-9361-66990E35FDBB}"/>
                </a:ext>
              </a:extLst>
            </p:cNvPr>
            <p:cNvSpPr>
              <a:spLocks noEditPoints="1"/>
            </p:cNvSpPr>
            <p:nvPr/>
          </p:nvSpPr>
          <p:spPr bwMode="auto">
            <a:xfrm>
              <a:off x="6018405" y="3817775"/>
              <a:ext cx="381012" cy="378483"/>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rgbClr val="2C523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grpSp>
      <p:grpSp>
        <p:nvGrpSpPr>
          <p:cNvPr id="123" name="Group 122">
            <a:extLst>
              <a:ext uri="{FF2B5EF4-FFF2-40B4-BE49-F238E27FC236}">
                <a16:creationId xmlns:a16="http://schemas.microsoft.com/office/drawing/2014/main" id="{36DED197-771E-4405-9431-1596C92DD455}"/>
              </a:ext>
            </a:extLst>
          </p:cNvPr>
          <p:cNvGrpSpPr/>
          <p:nvPr/>
        </p:nvGrpSpPr>
        <p:grpSpPr>
          <a:xfrm rot="21325629">
            <a:off x="681994" y="1024676"/>
            <a:ext cx="1703529" cy="1406826"/>
            <a:chOff x="860691" y="1077436"/>
            <a:chExt cx="1484263" cy="1331166"/>
          </a:xfrm>
        </p:grpSpPr>
        <p:grpSp>
          <p:nvGrpSpPr>
            <p:cNvPr id="84" name="Group 83">
              <a:extLst>
                <a:ext uri="{FF2B5EF4-FFF2-40B4-BE49-F238E27FC236}">
                  <a16:creationId xmlns:a16="http://schemas.microsoft.com/office/drawing/2014/main" id="{9412D35A-26AB-434D-B9FA-1B927F50AFC6}"/>
                </a:ext>
              </a:extLst>
            </p:cNvPr>
            <p:cNvGrpSpPr/>
            <p:nvPr/>
          </p:nvGrpSpPr>
          <p:grpSpPr>
            <a:xfrm rot="16200000" flipV="1">
              <a:off x="937240" y="1000887"/>
              <a:ext cx="1331166" cy="1484263"/>
              <a:chOff x="5375789" y="2648567"/>
              <a:chExt cx="2657499" cy="3133970"/>
            </a:xfrm>
          </p:grpSpPr>
          <p:sp>
            <p:nvSpPr>
              <p:cNvPr id="104" name="Freeform 176">
                <a:extLst>
                  <a:ext uri="{FF2B5EF4-FFF2-40B4-BE49-F238E27FC236}">
                    <a16:creationId xmlns:a16="http://schemas.microsoft.com/office/drawing/2014/main" id="{96EA8FBA-D55D-43B9-A256-D417511A2A22}"/>
                  </a:ext>
                </a:extLst>
              </p:cNvPr>
              <p:cNvSpPr/>
              <p:nvPr/>
            </p:nvSpPr>
            <p:spPr bwMode="gray">
              <a:xfrm rot="3654009">
                <a:off x="5324706" y="3073955"/>
                <a:ext cx="2759665" cy="2657499"/>
              </a:xfrm>
              <a:custGeom>
                <a:avLst/>
                <a:gdLst>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65713 w 2292286"/>
                  <a:gd name="connsiteY8" fmla="*/ 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557153 w 2292286"/>
                  <a:gd name="connsiteY8" fmla="*/ 91440 h 2292289"/>
                  <a:gd name="connsiteX0" fmla="*/ 465713 w 2292286"/>
                  <a:gd name="connsiteY0" fmla="*/ 0 h 2292289"/>
                  <a:gd name="connsiteX1" fmla="*/ 483567 w 2292286"/>
                  <a:gd name="connsiteY1" fmla="*/ 4591 h 2292289"/>
                  <a:gd name="connsiteX2" fmla="*/ 2287694 w 2292286"/>
                  <a:gd name="connsiteY2" fmla="*/ 1808718 h 2292289"/>
                  <a:gd name="connsiteX3" fmla="*/ 2292286 w 2292286"/>
                  <a:gd name="connsiteY3" fmla="*/ 1826576 h 2292289"/>
                  <a:gd name="connsiteX4" fmla="*/ 554222 w 2292286"/>
                  <a:gd name="connsiteY4" fmla="*/ 2292289 h 2292289"/>
                  <a:gd name="connsiteX5" fmla="*/ 540820 w 2292286"/>
                  <a:gd name="connsiteY5" fmla="*/ 2255672 h 2292289"/>
                  <a:gd name="connsiteX6" fmla="*/ 36615 w 2292286"/>
                  <a:gd name="connsiteY6" fmla="*/ 1751467 h 2292289"/>
                  <a:gd name="connsiteX7" fmla="*/ 0 w 2292286"/>
                  <a:gd name="connsiteY7" fmla="*/ 1738066 h 2292289"/>
                  <a:gd name="connsiteX8" fmla="*/ 424631 w 2292286"/>
                  <a:gd name="connsiteY8" fmla="*/ 180892 h 229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286" h="2292289">
                    <a:moveTo>
                      <a:pt x="465713" y="0"/>
                    </a:moveTo>
                    <a:lnTo>
                      <a:pt x="483567" y="4591"/>
                    </a:lnTo>
                    <a:cubicBezTo>
                      <a:pt x="1342545" y="271760"/>
                      <a:pt x="2020525" y="949741"/>
                      <a:pt x="2287694" y="1808718"/>
                    </a:cubicBezTo>
                    <a:lnTo>
                      <a:pt x="2292286" y="1826576"/>
                    </a:lnTo>
                    <a:lnTo>
                      <a:pt x="554222" y="2292289"/>
                    </a:lnTo>
                    <a:lnTo>
                      <a:pt x="540820" y="2255672"/>
                    </a:lnTo>
                    <a:cubicBezTo>
                      <a:pt x="444933" y="2028969"/>
                      <a:pt x="263318" y="1847355"/>
                      <a:pt x="36615" y="1751467"/>
                    </a:cubicBezTo>
                    <a:lnTo>
                      <a:pt x="0" y="1738066"/>
                    </a:lnTo>
                    <a:cubicBezTo>
                      <a:pt x="155238" y="1158711"/>
                      <a:pt x="424631" y="180892"/>
                      <a:pt x="424631" y="180892"/>
                    </a:cubicBezTo>
                  </a:path>
                </a:pathLst>
              </a:custGeom>
              <a:no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sp>
            <p:nvSpPr>
              <p:cNvPr id="105" name="Isosceles Triangle 104">
                <a:extLst>
                  <a:ext uri="{FF2B5EF4-FFF2-40B4-BE49-F238E27FC236}">
                    <a16:creationId xmlns:a16="http://schemas.microsoft.com/office/drawing/2014/main" id="{4A8AE019-269C-4778-8E20-6CFA23257B4A}"/>
                  </a:ext>
                </a:extLst>
              </p:cNvPr>
              <p:cNvSpPr/>
              <p:nvPr/>
            </p:nvSpPr>
            <p:spPr bwMode="gray">
              <a:xfrm rot="20101595">
                <a:off x="7270323" y="2648567"/>
                <a:ext cx="160824" cy="171450"/>
              </a:xfrm>
              <a:prstGeom prst="triangle">
                <a:avLst/>
              </a:prstGeom>
              <a:solidFill>
                <a:schemeClr val="bg1"/>
              </a:solid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sp>
            <p:nvSpPr>
              <p:cNvPr id="106" name="Oval 105">
                <a:extLst>
                  <a:ext uri="{FF2B5EF4-FFF2-40B4-BE49-F238E27FC236}">
                    <a16:creationId xmlns:a16="http://schemas.microsoft.com/office/drawing/2014/main" id="{E77A72A9-CCE0-4C4D-90DF-C5772F53C59D}"/>
                  </a:ext>
                </a:extLst>
              </p:cNvPr>
              <p:cNvSpPr/>
              <p:nvPr/>
            </p:nvSpPr>
            <p:spPr bwMode="gray">
              <a:xfrm>
                <a:off x="7281039" y="3010918"/>
                <a:ext cx="97181" cy="97182"/>
              </a:xfrm>
              <a:prstGeom prst="ellipse">
                <a:avLst/>
              </a:prstGeom>
              <a:solidFill>
                <a:schemeClr val="bg1"/>
              </a:solidFill>
              <a:ln w="28575" algn="ctr">
                <a:solidFill>
                  <a:schemeClr val="accent1"/>
                </a:solidFill>
                <a:miter lim="800000"/>
                <a:headEnd/>
                <a:tailEnd/>
              </a:ln>
            </p:spPr>
            <p:txBody>
              <a:bodyPr wrap="square" lIns="76030" tIns="76030" rIns="76030" bIns="76030" rtlCol="0" anchor="ctr"/>
              <a:lstStyle/>
              <a:p>
                <a:pPr algn="ctr" defTabSz="781995">
                  <a:lnSpc>
                    <a:spcPct val="106000"/>
                  </a:lnSpc>
                  <a:defRPr/>
                </a:pPr>
                <a:endParaRPr lang="en-US" sz="855" b="1">
                  <a:solidFill>
                    <a:prstClr val="white"/>
                  </a:solidFill>
                  <a:latin typeface="Calibri Light"/>
                </a:endParaRPr>
              </a:p>
            </p:txBody>
          </p:sp>
        </p:grpSp>
        <p:sp>
          <p:nvSpPr>
            <p:cNvPr id="120" name="Freeform 362">
              <a:extLst>
                <a:ext uri="{FF2B5EF4-FFF2-40B4-BE49-F238E27FC236}">
                  <a16:creationId xmlns:a16="http://schemas.microsoft.com/office/drawing/2014/main" id="{DD8397BA-CB72-4843-84CC-B396ADEF2CF9}"/>
                </a:ext>
              </a:extLst>
            </p:cNvPr>
            <p:cNvSpPr>
              <a:spLocks noEditPoints="1"/>
            </p:cNvSpPr>
            <p:nvPr/>
          </p:nvSpPr>
          <p:spPr bwMode="auto">
            <a:xfrm>
              <a:off x="1710467" y="1357617"/>
              <a:ext cx="337790" cy="331399"/>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grpSp>
      <p:sp>
        <p:nvSpPr>
          <p:cNvPr id="121" name="Freeform 361">
            <a:extLst>
              <a:ext uri="{FF2B5EF4-FFF2-40B4-BE49-F238E27FC236}">
                <a16:creationId xmlns:a16="http://schemas.microsoft.com/office/drawing/2014/main" id="{88E1B2C5-F35E-4CEB-807F-B51A291BA833}"/>
              </a:ext>
            </a:extLst>
          </p:cNvPr>
          <p:cNvSpPr>
            <a:spLocks noEditPoints="1"/>
          </p:cNvSpPr>
          <p:nvPr/>
        </p:nvSpPr>
        <p:spPr bwMode="auto">
          <a:xfrm>
            <a:off x="1724085" y="1371958"/>
            <a:ext cx="214749" cy="187523"/>
          </a:xfrm>
          <a:custGeom>
            <a:avLst/>
            <a:gdLst>
              <a:gd name="T0" fmla="*/ 257 w 321"/>
              <a:gd name="T1" fmla="*/ 309 h 310"/>
              <a:gd name="T2" fmla="*/ 251 w 321"/>
              <a:gd name="T3" fmla="*/ 308 h 310"/>
              <a:gd name="T4" fmla="*/ 161 w 321"/>
              <a:gd name="T5" fmla="*/ 257 h 310"/>
              <a:gd name="T6" fmla="*/ 70 w 321"/>
              <a:gd name="T7" fmla="*/ 308 h 310"/>
              <a:gd name="T8" fmla="*/ 58 w 321"/>
              <a:gd name="T9" fmla="*/ 307 h 310"/>
              <a:gd name="T10" fmla="*/ 54 w 321"/>
              <a:gd name="T11" fmla="*/ 296 h 310"/>
              <a:gd name="T12" fmla="*/ 74 w 321"/>
              <a:gd name="T13" fmla="*/ 195 h 310"/>
              <a:gd name="T14" fmla="*/ 4 w 321"/>
              <a:gd name="T15" fmla="*/ 125 h 310"/>
              <a:gd name="T16" fmla="*/ 1 w 321"/>
              <a:gd name="T17" fmla="*/ 113 h 310"/>
              <a:gd name="T18" fmla="*/ 10 w 321"/>
              <a:gd name="T19" fmla="*/ 106 h 310"/>
              <a:gd name="T20" fmla="*/ 111 w 321"/>
              <a:gd name="T21" fmla="*/ 96 h 310"/>
              <a:gd name="T22" fmla="*/ 151 w 321"/>
              <a:gd name="T23" fmla="*/ 6 h 310"/>
              <a:gd name="T24" fmla="*/ 161 w 321"/>
              <a:gd name="T25" fmla="*/ 0 h 310"/>
              <a:gd name="T26" fmla="*/ 170 w 321"/>
              <a:gd name="T27" fmla="*/ 6 h 310"/>
              <a:gd name="T28" fmla="*/ 211 w 321"/>
              <a:gd name="T29" fmla="*/ 96 h 310"/>
              <a:gd name="T30" fmla="*/ 311 w 321"/>
              <a:gd name="T31" fmla="*/ 106 h 310"/>
              <a:gd name="T32" fmla="*/ 320 w 321"/>
              <a:gd name="T33" fmla="*/ 113 h 310"/>
              <a:gd name="T34" fmla="*/ 318 w 321"/>
              <a:gd name="T35" fmla="*/ 125 h 310"/>
              <a:gd name="T36" fmla="*/ 247 w 321"/>
              <a:gd name="T37" fmla="*/ 195 h 310"/>
              <a:gd name="T38" fmla="*/ 267 w 321"/>
              <a:gd name="T39" fmla="*/ 296 h 310"/>
              <a:gd name="T40" fmla="*/ 263 w 321"/>
              <a:gd name="T41" fmla="*/ 307 h 310"/>
              <a:gd name="T42" fmla="*/ 257 w 321"/>
              <a:gd name="T43" fmla="*/ 309 h 310"/>
              <a:gd name="T44" fmla="*/ 161 w 321"/>
              <a:gd name="T45" fmla="*/ 234 h 310"/>
              <a:gd name="T46" fmla="*/ 166 w 321"/>
              <a:gd name="T47" fmla="*/ 236 h 310"/>
              <a:gd name="T48" fmla="*/ 242 w 321"/>
              <a:gd name="T49" fmla="*/ 278 h 310"/>
              <a:gd name="T50" fmla="*/ 225 w 321"/>
              <a:gd name="T51" fmla="*/ 194 h 310"/>
              <a:gd name="T52" fmla="*/ 228 w 321"/>
              <a:gd name="T53" fmla="*/ 184 h 310"/>
              <a:gd name="T54" fmla="*/ 287 w 321"/>
              <a:gd name="T55" fmla="*/ 125 h 310"/>
              <a:gd name="T56" fmla="*/ 202 w 321"/>
              <a:gd name="T57" fmla="*/ 117 h 310"/>
              <a:gd name="T58" fmla="*/ 194 w 321"/>
              <a:gd name="T59" fmla="*/ 111 h 310"/>
              <a:gd name="T60" fmla="*/ 161 w 321"/>
              <a:gd name="T61" fmla="*/ 37 h 310"/>
              <a:gd name="T62" fmla="*/ 128 w 321"/>
              <a:gd name="T63" fmla="*/ 111 h 310"/>
              <a:gd name="T64" fmla="*/ 119 w 321"/>
              <a:gd name="T65" fmla="*/ 117 h 310"/>
              <a:gd name="T66" fmla="*/ 35 w 321"/>
              <a:gd name="T67" fmla="*/ 125 h 310"/>
              <a:gd name="T68" fmla="*/ 94 w 321"/>
              <a:gd name="T69" fmla="*/ 184 h 310"/>
              <a:gd name="T70" fmla="*/ 96 w 321"/>
              <a:gd name="T71" fmla="*/ 194 h 310"/>
              <a:gd name="T72" fmla="*/ 80 w 321"/>
              <a:gd name="T73" fmla="*/ 278 h 310"/>
              <a:gd name="T74" fmla="*/ 155 w 321"/>
              <a:gd name="T75" fmla="*/ 236 h 310"/>
              <a:gd name="T76" fmla="*/ 161 w 321"/>
              <a:gd name="T77" fmla="*/ 234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1" h="310">
                <a:moveTo>
                  <a:pt x="257" y="309"/>
                </a:moveTo>
                <a:cubicBezTo>
                  <a:pt x="255" y="309"/>
                  <a:pt x="253" y="309"/>
                  <a:pt x="251" y="308"/>
                </a:cubicBezTo>
                <a:cubicBezTo>
                  <a:pt x="161" y="257"/>
                  <a:pt x="161" y="257"/>
                  <a:pt x="161" y="257"/>
                </a:cubicBezTo>
                <a:cubicBezTo>
                  <a:pt x="70" y="308"/>
                  <a:pt x="70" y="308"/>
                  <a:pt x="70" y="308"/>
                </a:cubicBezTo>
                <a:cubicBezTo>
                  <a:pt x="66" y="310"/>
                  <a:pt x="62" y="309"/>
                  <a:pt x="58" y="307"/>
                </a:cubicBezTo>
                <a:cubicBezTo>
                  <a:pt x="55" y="305"/>
                  <a:pt x="53" y="300"/>
                  <a:pt x="54" y="296"/>
                </a:cubicBezTo>
                <a:cubicBezTo>
                  <a:pt x="74" y="195"/>
                  <a:pt x="74" y="195"/>
                  <a:pt x="74" y="195"/>
                </a:cubicBezTo>
                <a:cubicBezTo>
                  <a:pt x="4" y="125"/>
                  <a:pt x="4" y="125"/>
                  <a:pt x="4" y="125"/>
                </a:cubicBezTo>
                <a:cubicBezTo>
                  <a:pt x="1" y="122"/>
                  <a:pt x="0" y="117"/>
                  <a:pt x="1" y="113"/>
                </a:cubicBezTo>
                <a:cubicBezTo>
                  <a:pt x="3" y="110"/>
                  <a:pt x="6" y="107"/>
                  <a:pt x="10" y="106"/>
                </a:cubicBezTo>
                <a:cubicBezTo>
                  <a:pt x="111" y="96"/>
                  <a:pt x="111" y="96"/>
                  <a:pt x="111" y="96"/>
                </a:cubicBezTo>
                <a:cubicBezTo>
                  <a:pt x="151" y="6"/>
                  <a:pt x="151" y="6"/>
                  <a:pt x="151" y="6"/>
                </a:cubicBezTo>
                <a:cubicBezTo>
                  <a:pt x="153" y="2"/>
                  <a:pt x="156" y="0"/>
                  <a:pt x="161" y="0"/>
                </a:cubicBezTo>
                <a:cubicBezTo>
                  <a:pt x="165" y="0"/>
                  <a:pt x="169" y="2"/>
                  <a:pt x="170" y="6"/>
                </a:cubicBezTo>
                <a:cubicBezTo>
                  <a:pt x="211" y="96"/>
                  <a:pt x="211" y="96"/>
                  <a:pt x="211" y="96"/>
                </a:cubicBezTo>
                <a:cubicBezTo>
                  <a:pt x="311" y="106"/>
                  <a:pt x="311" y="106"/>
                  <a:pt x="311" y="106"/>
                </a:cubicBezTo>
                <a:cubicBezTo>
                  <a:pt x="315" y="107"/>
                  <a:pt x="319" y="110"/>
                  <a:pt x="320" y="113"/>
                </a:cubicBezTo>
                <a:cubicBezTo>
                  <a:pt x="321" y="117"/>
                  <a:pt x="320" y="122"/>
                  <a:pt x="318" y="125"/>
                </a:cubicBezTo>
                <a:cubicBezTo>
                  <a:pt x="247" y="195"/>
                  <a:pt x="247" y="195"/>
                  <a:pt x="247" y="195"/>
                </a:cubicBezTo>
                <a:cubicBezTo>
                  <a:pt x="267" y="296"/>
                  <a:pt x="267" y="296"/>
                  <a:pt x="267" y="296"/>
                </a:cubicBezTo>
                <a:cubicBezTo>
                  <a:pt x="268" y="300"/>
                  <a:pt x="266" y="305"/>
                  <a:pt x="263" y="307"/>
                </a:cubicBezTo>
                <a:cubicBezTo>
                  <a:pt x="261" y="308"/>
                  <a:pt x="259" y="309"/>
                  <a:pt x="257" y="309"/>
                </a:cubicBezTo>
                <a:close/>
                <a:moveTo>
                  <a:pt x="161" y="234"/>
                </a:moveTo>
                <a:cubicBezTo>
                  <a:pt x="162" y="234"/>
                  <a:pt x="164" y="235"/>
                  <a:pt x="166" y="236"/>
                </a:cubicBezTo>
                <a:cubicBezTo>
                  <a:pt x="242" y="278"/>
                  <a:pt x="242" y="278"/>
                  <a:pt x="242" y="278"/>
                </a:cubicBezTo>
                <a:cubicBezTo>
                  <a:pt x="225" y="194"/>
                  <a:pt x="225" y="194"/>
                  <a:pt x="225" y="194"/>
                </a:cubicBezTo>
                <a:cubicBezTo>
                  <a:pt x="224" y="190"/>
                  <a:pt x="225" y="187"/>
                  <a:pt x="228" y="184"/>
                </a:cubicBezTo>
                <a:cubicBezTo>
                  <a:pt x="287" y="125"/>
                  <a:pt x="287" y="125"/>
                  <a:pt x="287" y="125"/>
                </a:cubicBezTo>
                <a:cubicBezTo>
                  <a:pt x="202" y="117"/>
                  <a:pt x="202" y="117"/>
                  <a:pt x="202" y="117"/>
                </a:cubicBezTo>
                <a:cubicBezTo>
                  <a:pt x="198" y="117"/>
                  <a:pt x="195" y="114"/>
                  <a:pt x="194" y="111"/>
                </a:cubicBezTo>
                <a:cubicBezTo>
                  <a:pt x="161" y="37"/>
                  <a:pt x="161" y="37"/>
                  <a:pt x="161" y="37"/>
                </a:cubicBezTo>
                <a:cubicBezTo>
                  <a:pt x="128" y="111"/>
                  <a:pt x="128" y="111"/>
                  <a:pt x="128" y="111"/>
                </a:cubicBezTo>
                <a:cubicBezTo>
                  <a:pt x="126" y="114"/>
                  <a:pt x="123" y="117"/>
                  <a:pt x="119" y="117"/>
                </a:cubicBezTo>
                <a:cubicBezTo>
                  <a:pt x="35" y="125"/>
                  <a:pt x="35" y="125"/>
                  <a:pt x="35" y="125"/>
                </a:cubicBezTo>
                <a:cubicBezTo>
                  <a:pt x="94" y="184"/>
                  <a:pt x="94" y="184"/>
                  <a:pt x="94" y="184"/>
                </a:cubicBezTo>
                <a:cubicBezTo>
                  <a:pt x="96" y="187"/>
                  <a:pt x="97" y="190"/>
                  <a:pt x="96" y="194"/>
                </a:cubicBezTo>
                <a:cubicBezTo>
                  <a:pt x="80" y="278"/>
                  <a:pt x="80" y="278"/>
                  <a:pt x="80" y="278"/>
                </a:cubicBezTo>
                <a:cubicBezTo>
                  <a:pt x="155" y="236"/>
                  <a:pt x="155" y="236"/>
                  <a:pt x="155" y="236"/>
                </a:cubicBezTo>
                <a:cubicBezTo>
                  <a:pt x="157" y="235"/>
                  <a:pt x="159" y="234"/>
                  <a:pt x="161" y="234"/>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78203" tIns="39101" rIns="78203" bIns="39101" numCol="1" anchor="t" anchorCtr="0" compatLnSpc="1">
            <a:prstTxWarp prst="textNoShape">
              <a:avLst/>
            </a:prstTxWarp>
          </a:bodyPr>
          <a:lstStyle/>
          <a:p>
            <a:pPr defTabSz="781995">
              <a:defRPr/>
            </a:pPr>
            <a:endParaRPr lang="en-GB" sz="855">
              <a:solidFill>
                <a:prstClr val="black"/>
              </a:solidFill>
              <a:latin typeface="Calibri Light"/>
            </a:endParaRPr>
          </a:p>
        </p:txBody>
      </p:sp>
    </p:spTree>
    <p:extLst>
      <p:ext uri="{BB962C8B-B14F-4D97-AF65-F5344CB8AC3E}">
        <p14:creationId xmlns:p14="http://schemas.microsoft.com/office/powerpoint/2010/main" val="2037563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147" y="369726"/>
            <a:ext cx="6742709" cy="282129"/>
          </a:xfrm>
        </p:spPr>
        <p:txBody>
          <a:bodyPr/>
          <a:lstStyle/>
          <a:p>
            <a:r>
              <a:rPr lang="fr-FR" sz="2400"/>
              <a:t>Culture cash : pour quoi faire?</a:t>
            </a:r>
          </a:p>
        </p:txBody>
      </p:sp>
      <p:sp>
        <p:nvSpPr>
          <p:cNvPr id="5" name="Slide Number Placeholder 4"/>
          <p:cNvSpPr>
            <a:spLocks noGrp="1"/>
          </p:cNvSpPr>
          <p:nvPr>
            <p:ph type="sldNum" sz="quarter" idx="4"/>
          </p:nvPr>
        </p:nvSpPr>
        <p:spPr/>
        <p:txBody>
          <a:bodyPr/>
          <a:lstStyle/>
          <a:p>
            <a:pPr algn="r">
              <a:spcBef>
                <a:spcPts val="450"/>
              </a:spcBef>
              <a:buSzPct val="100000"/>
            </a:pPr>
            <a:fld id="{4654C24A-AA93-4318-A7E9-AF587A936244}" type="slidenum">
              <a:rPr lang="fr-FR" smtClean="0"/>
              <a:pPr algn="r">
                <a:spcBef>
                  <a:spcPts val="450"/>
                </a:spcBef>
                <a:buSzPct val="100000"/>
              </a:pPr>
              <a:t>6</a:t>
            </a:fld>
            <a:endParaRPr lang="fr-FR"/>
          </a:p>
        </p:txBody>
      </p:sp>
      <p:grpSp>
        <p:nvGrpSpPr>
          <p:cNvPr id="7" name="Group 6"/>
          <p:cNvGrpSpPr/>
          <p:nvPr/>
        </p:nvGrpSpPr>
        <p:grpSpPr>
          <a:xfrm>
            <a:off x="807160" y="1199878"/>
            <a:ext cx="6831720" cy="2935152"/>
            <a:chOff x="714104" y="3171824"/>
            <a:chExt cx="9070099" cy="3659715"/>
          </a:xfrm>
          <a:solidFill>
            <a:schemeClr val="accent3">
              <a:lumMod val="20000"/>
              <a:lumOff val="80000"/>
            </a:schemeClr>
          </a:solidFill>
        </p:grpSpPr>
        <p:sp>
          <p:nvSpPr>
            <p:cNvPr id="8" name="Rectangle 7">
              <a:extLst>
                <a:ext uri="{FF2B5EF4-FFF2-40B4-BE49-F238E27FC236}">
                  <a16:creationId xmlns:a16="http://schemas.microsoft.com/office/drawing/2014/main" id="{F79B9558-9D97-41FF-89B4-0E3D56FBCA23}"/>
                </a:ext>
              </a:extLst>
            </p:cNvPr>
            <p:cNvSpPr/>
            <p:nvPr/>
          </p:nvSpPr>
          <p:spPr>
            <a:xfrm>
              <a:off x="714104" y="3171824"/>
              <a:ext cx="2849859" cy="3659715"/>
            </a:xfrm>
            <a:prstGeom prst="rect">
              <a:avLst/>
            </a:prstGeom>
            <a:grpFill/>
            <a:ln>
              <a:noFill/>
            </a:ln>
          </p:spPr>
          <p:txBody>
            <a:bodyPr wrap="square" lIns="108000" tIns="108000" rIns="108000" bIns="108000">
              <a:noAutofit/>
            </a:bodyPr>
            <a:lstStyle/>
            <a:p>
              <a:r>
                <a:rPr lang="fr-FR" sz="1600" b="1">
                  <a:solidFill>
                    <a:srgbClr val="2F2483"/>
                  </a:solidFill>
                  <a:latin typeface="Barlow Condensed" pitchFamily="2" charset="77"/>
                  <a:ea typeface="+mj-ea"/>
                  <a:cs typeface="+mj-cs"/>
                </a:rPr>
                <a:t>Dégager des ressources</a:t>
              </a:r>
            </a:p>
            <a:p>
              <a:r>
                <a:rPr lang="fr-FR" sz="1600" b="1">
                  <a:solidFill>
                    <a:srgbClr val="2F2483"/>
                  </a:solidFill>
                  <a:latin typeface="Barlow Condensed" pitchFamily="2" charset="77"/>
                  <a:ea typeface="+mj-ea"/>
                  <a:cs typeface="+mj-cs"/>
                </a:rPr>
                <a:t>financières</a:t>
              </a:r>
            </a:p>
            <a:p>
              <a:endParaRPr lang="fr-FR" sz="1100" b="1"/>
            </a:p>
            <a:p>
              <a:pPr marL="119048" indent="-148811">
                <a:spcBef>
                  <a:spcPts val="496"/>
                </a:spcBef>
                <a:buFont typeface="Arial" panose="020B0604020202020204" pitchFamily="34" charset="0"/>
                <a:buChar char="•"/>
              </a:pPr>
              <a:r>
                <a:rPr lang="fr-FR" sz="1000"/>
                <a:t>Libérer les capitaux excédentaires immobilisés dans les opérations ;</a:t>
              </a:r>
            </a:p>
            <a:p>
              <a:pPr marL="119048" indent="-148811">
                <a:spcBef>
                  <a:spcPts val="496"/>
                </a:spcBef>
                <a:buFont typeface="Arial" panose="020B0604020202020204" pitchFamily="34" charset="0"/>
                <a:buChar char="•"/>
              </a:pPr>
              <a:r>
                <a:rPr lang="fr-FR" sz="1000"/>
                <a:t>Optimiser les cash-flows opérationnels ;</a:t>
              </a:r>
            </a:p>
            <a:p>
              <a:pPr marL="119048" indent="-148811">
                <a:spcBef>
                  <a:spcPts val="496"/>
                </a:spcBef>
                <a:buFont typeface="Arial" panose="020B0604020202020204" pitchFamily="34" charset="0"/>
                <a:buChar char="•"/>
              </a:pPr>
              <a:r>
                <a:rPr lang="fr-FR" sz="1000"/>
                <a:t>Limiter / optimiser le recours à des financements externes ;</a:t>
              </a:r>
            </a:p>
            <a:p>
              <a:pPr marL="119048" indent="-148811">
                <a:spcBef>
                  <a:spcPts val="496"/>
                </a:spcBef>
                <a:buFont typeface="Arial" panose="020B0604020202020204" pitchFamily="34" charset="0"/>
                <a:buChar char="•"/>
              </a:pPr>
              <a:r>
                <a:rPr lang="fr-FR" sz="1000"/>
                <a:t>Mettre en place et optimiser le financement du BFR ;</a:t>
              </a:r>
            </a:p>
            <a:p>
              <a:pPr marL="119048" indent="-148811">
                <a:spcBef>
                  <a:spcPts val="496"/>
                </a:spcBef>
                <a:buFont typeface="Arial" panose="020B0604020202020204" pitchFamily="34" charset="0"/>
                <a:buChar char="•"/>
              </a:pPr>
              <a:r>
                <a:rPr lang="fr-FR" sz="1000"/>
                <a:t>Concrétiser des gains traditionnellement compris entre </a:t>
              </a:r>
              <a:r>
                <a:rPr lang="fr-FR" sz="1000" b="1"/>
                <a:t>5 et 10% du CA</a:t>
              </a:r>
              <a:r>
                <a:rPr lang="fr-FR" sz="1000"/>
                <a:t>.</a:t>
              </a:r>
            </a:p>
            <a:p>
              <a:endParaRPr lang="fr-FR" sz="1050"/>
            </a:p>
          </p:txBody>
        </p:sp>
        <p:sp>
          <p:nvSpPr>
            <p:cNvPr id="9" name="TextBox 8">
              <a:extLst>
                <a:ext uri="{FF2B5EF4-FFF2-40B4-BE49-F238E27FC236}">
                  <a16:creationId xmlns:a16="http://schemas.microsoft.com/office/drawing/2014/main" id="{035BA033-3D19-4468-91F7-B228F96CE71C}"/>
                </a:ext>
              </a:extLst>
            </p:cNvPr>
            <p:cNvSpPr txBox="1"/>
            <p:nvPr/>
          </p:nvSpPr>
          <p:spPr>
            <a:xfrm>
              <a:off x="6934344" y="3171824"/>
              <a:ext cx="2849859" cy="3659715"/>
            </a:xfrm>
            <a:prstGeom prst="rect">
              <a:avLst/>
            </a:prstGeom>
            <a:grpFill/>
            <a:ln>
              <a:noFill/>
            </a:ln>
          </p:spPr>
          <p:txBody>
            <a:bodyPr wrap="square" lIns="108000" tIns="108000" rIns="108000" bIns="108000" rtlCol="0">
              <a:noAutofit/>
            </a:bodyPr>
            <a:lstStyle/>
            <a:p>
              <a:r>
                <a:rPr lang="fr-FR" sz="1600" b="1">
                  <a:solidFill>
                    <a:srgbClr val="2F2483"/>
                  </a:solidFill>
                  <a:latin typeface="Barlow Condensed" pitchFamily="2" charset="77"/>
                  <a:ea typeface="+mj-ea"/>
                  <a:cs typeface="+mj-cs"/>
                </a:rPr>
                <a:t>Instaurer une Culture Cash</a:t>
              </a:r>
            </a:p>
            <a:p>
              <a:endParaRPr lang="fr-FR" sz="1050"/>
            </a:p>
            <a:p>
              <a:pPr marL="119048" indent="-148811">
                <a:spcBef>
                  <a:spcPts val="496"/>
                </a:spcBef>
                <a:buFont typeface="Arial" panose="020B0604020202020204" pitchFamily="34" charset="0"/>
                <a:buChar char="•"/>
              </a:pPr>
              <a:r>
                <a:rPr lang="fr-FR" sz="1000"/>
                <a:t>Sortir le cash-flow de la sphère financière ;</a:t>
              </a:r>
            </a:p>
            <a:p>
              <a:pPr marL="119048" indent="-148811">
                <a:spcBef>
                  <a:spcPts val="496"/>
                </a:spcBef>
                <a:buFont typeface="Arial" panose="020B0604020202020204" pitchFamily="34" charset="0"/>
                <a:buChar char="•"/>
              </a:pPr>
              <a:r>
                <a:rPr lang="fr-FR" sz="1000"/>
                <a:t>Mobiliser les opérationnels autour des opportunités et contraintes liées aux capitaux engagés en complément de l’amélioration de la rentabilité ;</a:t>
              </a:r>
            </a:p>
            <a:p>
              <a:pPr marL="119048" indent="-148811">
                <a:spcBef>
                  <a:spcPts val="496"/>
                </a:spcBef>
                <a:buFont typeface="Arial" panose="020B0604020202020204" pitchFamily="34" charset="0"/>
                <a:buChar char="•"/>
              </a:pPr>
              <a:r>
                <a:rPr lang="fr-FR" sz="1000"/>
                <a:t>Appréhender dans les négociations, les enjeux cash des partenaires stratégiques de l’entreprise (clients, fournisseurs, …).</a:t>
              </a:r>
            </a:p>
          </p:txBody>
        </p:sp>
        <p:sp>
          <p:nvSpPr>
            <p:cNvPr id="10" name="TextBox 9">
              <a:extLst>
                <a:ext uri="{FF2B5EF4-FFF2-40B4-BE49-F238E27FC236}">
                  <a16:creationId xmlns:a16="http://schemas.microsoft.com/office/drawing/2014/main" id="{32D5C7E7-BF08-4D6A-8D02-FE84D6139310}"/>
                </a:ext>
              </a:extLst>
            </p:cNvPr>
            <p:cNvSpPr txBox="1">
              <a:spLocks/>
            </p:cNvSpPr>
            <p:nvPr/>
          </p:nvSpPr>
          <p:spPr>
            <a:xfrm>
              <a:off x="3824224" y="3171824"/>
              <a:ext cx="2849859" cy="3659715"/>
            </a:xfrm>
            <a:prstGeom prst="rect">
              <a:avLst/>
            </a:prstGeom>
            <a:grpFill/>
            <a:ln>
              <a:noFill/>
            </a:ln>
          </p:spPr>
          <p:txBody>
            <a:bodyPr wrap="square" lIns="108000" tIns="108000" rIns="108000" bIns="108000" rtlCol="0">
              <a:noAutofit/>
            </a:bodyPr>
            <a:lstStyle/>
            <a:p>
              <a:r>
                <a:rPr lang="fr-FR" sz="1600" b="1">
                  <a:solidFill>
                    <a:srgbClr val="2F2483"/>
                  </a:solidFill>
                  <a:latin typeface="Barlow Condensed" pitchFamily="2" charset="77"/>
                  <a:ea typeface="+mj-ea"/>
                  <a:cs typeface="+mj-cs"/>
                </a:rPr>
                <a:t>Piloter les cash-flows</a:t>
              </a:r>
            </a:p>
            <a:p>
              <a:endParaRPr lang="fr-FR" sz="1050"/>
            </a:p>
            <a:p>
              <a:endParaRPr lang="fr-FR" sz="1050"/>
            </a:p>
            <a:p>
              <a:pPr marL="119048" indent="-148811" defTabSz="595242">
                <a:spcBef>
                  <a:spcPts val="496"/>
                </a:spcBef>
                <a:buFont typeface="Arial" panose="020B0604020202020204" pitchFamily="34" charset="0"/>
                <a:buChar char="•"/>
              </a:pPr>
              <a:r>
                <a:rPr lang="fr-FR" sz="1000"/>
                <a:t>Anticiper l’impact cash des décisions stratégiques mais aussi des décisions de gestion quotidiennes ;</a:t>
              </a:r>
            </a:p>
            <a:p>
              <a:pPr marL="119048" indent="-148811" defTabSz="595242">
                <a:spcBef>
                  <a:spcPts val="496"/>
                </a:spcBef>
                <a:buFont typeface="Arial" panose="020B0604020202020204" pitchFamily="34" charset="0"/>
                <a:buChar char="•"/>
              </a:pPr>
              <a:r>
                <a:rPr lang="fr-FR" sz="1000"/>
                <a:t>Améliorer la communication financière en rassurant les partenaires financiers et commerciaux quant à la maîtrise et la compréhension des flux de trésorerie ;</a:t>
              </a:r>
            </a:p>
            <a:p>
              <a:pPr marL="119048" indent="-148811" defTabSz="595242">
                <a:spcBef>
                  <a:spcPts val="496"/>
                </a:spcBef>
                <a:buFont typeface="Arial" panose="020B0604020202020204" pitchFamily="34" charset="0"/>
                <a:buChar char="•"/>
              </a:pPr>
              <a:r>
                <a:rPr lang="fr-FR" sz="1000"/>
                <a:t>Mettre en place des prévisions de trésorerie</a:t>
              </a:r>
              <a:r>
                <a:rPr lang="fr-FR" sz="900"/>
                <a:t>.</a:t>
              </a:r>
            </a:p>
          </p:txBody>
        </p:sp>
      </p:grpSp>
    </p:spTree>
    <p:extLst>
      <p:ext uri="{BB962C8B-B14F-4D97-AF65-F5344CB8AC3E}">
        <p14:creationId xmlns:p14="http://schemas.microsoft.com/office/powerpoint/2010/main" val="365336990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CEBC5DA-FFAD-4DDA-BB2A-5EBFEF84730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3" name="think-cell Slide" r:id="rId4" imgW="473" imgH="476" progId="TCLayout.ActiveDocument.1">
                  <p:embed/>
                </p:oleObj>
              </mc:Choice>
              <mc:Fallback>
                <p:oleObj name="think-cell Slide" r:id="rId4" imgW="473" imgH="476" progId="TCLayout.ActiveDocument.1">
                  <p:embed/>
                  <p:pic>
                    <p:nvPicPr>
                      <p:cNvPr id="4" name="Object 3" hidden="1">
                        <a:extLst>
                          <a:ext uri="{FF2B5EF4-FFF2-40B4-BE49-F238E27FC236}">
                            <a16:creationId xmlns:a16="http://schemas.microsoft.com/office/drawing/2014/main" id="{ECEBC5DA-FFAD-4DDA-BB2A-5EBFEF84730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Title Placeholder 1">
            <a:extLst>
              <a:ext uri="{FF2B5EF4-FFF2-40B4-BE49-F238E27FC236}">
                <a16:creationId xmlns:a16="http://schemas.microsoft.com/office/drawing/2014/main" id="{5CBD9AED-AA2E-D844-BA65-1DC97C1FE826}"/>
              </a:ext>
            </a:extLst>
          </p:cNvPr>
          <p:cNvSpPr txBox="1">
            <a:spLocks/>
          </p:cNvSpPr>
          <p:nvPr/>
        </p:nvSpPr>
        <p:spPr>
          <a:xfrm>
            <a:off x="398242" y="360619"/>
            <a:ext cx="7886700" cy="282129"/>
          </a:xfrm>
          <a:prstGeom prst="rect">
            <a:avLst/>
          </a:prstGeom>
        </p:spPr>
        <p:txBody>
          <a:bodyPr vert="horz" lIns="0" tIns="0" rIns="0" bIns="0" rtlCol="0" anchor="t" anchorCtr="0">
            <a:spAutoFit/>
          </a:bodyPr>
          <a:lstStyle>
            <a:lvl1pPr algn="l" defTabSz="685800" rtl="0" eaLnBrk="1" latinLnBrk="0" hangingPunct="1">
              <a:lnSpc>
                <a:spcPts val="2200"/>
              </a:lnSpc>
              <a:spcBef>
                <a:spcPct val="0"/>
              </a:spcBef>
              <a:buNone/>
              <a:defRPr sz="2300" b="1" i="0" kern="1200">
                <a:solidFill>
                  <a:srgbClr val="2F2483"/>
                </a:solidFill>
                <a:latin typeface="Barlow Condensed" pitchFamily="2" charset="77"/>
                <a:ea typeface="+mj-ea"/>
                <a:cs typeface="+mj-cs"/>
              </a:defRPr>
            </a:lvl1pPr>
          </a:lstStyle>
          <a:p>
            <a:r>
              <a:rPr lang="fr-FR" sz="2400"/>
              <a:t>Les prévisions de trésorerie dans une société : fantasme ou réalité ? </a:t>
            </a:r>
          </a:p>
        </p:txBody>
      </p:sp>
      <p:sp>
        <p:nvSpPr>
          <p:cNvPr id="2" name="Espace réservé du pied de page 1">
            <a:extLst>
              <a:ext uri="{FF2B5EF4-FFF2-40B4-BE49-F238E27FC236}">
                <a16:creationId xmlns:a16="http://schemas.microsoft.com/office/drawing/2014/main" id="{24E64C24-650B-2C44-B34A-237249BEEA4A}"/>
              </a:ext>
            </a:extLst>
          </p:cNvPr>
          <p:cNvSpPr>
            <a:spLocks noGrp="1"/>
          </p:cNvSpPr>
          <p:nvPr>
            <p:ph type="ftr" sz="quarter" idx="3"/>
          </p:nvPr>
        </p:nvSpPr>
        <p:spPr/>
        <p:txBody>
          <a:bodyPr/>
          <a:lstStyle/>
          <a:p>
            <a:r>
              <a:rPr lang="fr-FR"/>
              <a:t>Titre de la présentation - </a:t>
            </a:r>
          </a:p>
        </p:txBody>
      </p:sp>
      <p:sp>
        <p:nvSpPr>
          <p:cNvPr id="3" name="Espace réservé du numéro de diapositive 2">
            <a:extLst>
              <a:ext uri="{FF2B5EF4-FFF2-40B4-BE49-F238E27FC236}">
                <a16:creationId xmlns:a16="http://schemas.microsoft.com/office/drawing/2014/main" id="{B89025D7-E7F0-944F-8872-30F66F3D9018}"/>
              </a:ext>
            </a:extLst>
          </p:cNvPr>
          <p:cNvSpPr>
            <a:spLocks noGrp="1"/>
          </p:cNvSpPr>
          <p:nvPr>
            <p:ph type="sldNum" sz="quarter" idx="4"/>
          </p:nvPr>
        </p:nvSpPr>
        <p:spPr/>
        <p:txBody>
          <a:bodyPr/>
          <a:lstStyle/>
          <a:p>
            <a:fld id="{BDE2D64B-104A-0D49-AC01-3995F14CC673}" type="slidenum">
              <a:rPr lang="fr-FR" smtClean="0"/>
              <a:pPr/>
              <a:t>7</a:t>
            </a:fld>
            <a:endParaRPr lang="fr-FR"/>
          </a:p>
        </p:txBody>
      </p:sp>
      <p:pic>
        <p:nvPicPr>
          <p:cNvPr id="8" name="Image 4">
            <a:extLst>
              <a:ext uri="{FF2B5EF4-FFF2-40B4-BE49-F238E27FC236}">
                <a16:creationId xmlns:a16="http://schemas.microsoft.com/office/drawing/2014/main" id="{F1483478-891A-4207-863E-2A0FA9C28D7C}"/>
              </a:ext>
            </a:extLst>
          </p:cNvPr>
          <p:cNvPicPr>
            <a:picLocks noChangeAspect="1"/>
          </p:cNvPicPr>
          <p:nvPr/>
        </p:nvPicPr>
        <p:blipFill>
          <a:blip r:embed="rId6"/>
          <a:stretch>
            <a:fillRect/>
          </a:stretch>
        </p:blipFill>
        <p:spPr>
          <a:xfrm>
            <a:off x="940333" y="4700730"/>
            <a:ext cx="1167612" cy="217899"/>
          </a:xfrm>
          <a:prstGeom prst="rect">
            <a:avLst/>
          </a:prstGeom>
        </p:spPr>
      </p:pic>
      <p:sp>
        <p:nvSpPr>
          <p:cNvPr id="21" name="Text Placeholder 2">
            <a:extLst>
              <a:ext uri="{FF2B5EF4-FFF2-40B4-BE49-F238E27FC236}">
                <a16:creationId xmlns:a16="http://schemas.microsoft.com/office/drawing/2014/main" id="{8BE690C1-FB67-4E81-AC3E-E92BAC4A65F7}"/>
              </a:ext>
            </a:extLst>
          </p:cNvPr>
          <p:cNvSpPr txBox="1">
            <a:spLocks/>
          </p:cNvSpPr>
          <p:nvPr/>
        </p:nvSpPr>
        <p:spPr>
          <a:xfrm>
            <a:off x="398242" y="763302"/>
            <a:ext cx="8221871" cy="179536"/>
          </a:xfrm>
          <a:prstGeom prst="rect">
            <a:avLst/>
          </a:prstGeom>
        </p:spPr>
        <p:txBody>
          <a:bodyPr vert="horz" wrap="square" lIns="0" tIns="0" rIns="0" bIns="0" rtlCol="0">
            <a:spAutoFit/>
          </a:bodyPr>
          <a:lstStyle>
            <a:lvl1pPr marL="0" indent="0" algn="l" defTabSz="685800" rtl="0" eaLnBrk="1" latinLnBrk="0" hangingPunct="1">
              <a:lnSpc>
                <a:spcPts val="1400"/>
              </a:lnSpc>
              <a:spcBef>
                <a:spcPts val="0"/>
              </a:spcBef>
              <a:buFont typeface="Arial" panose="020B0604020202020204" pitchFamily="34" charset="0"/>
              <a:buNone/>
              <a:tabLst/>
              <a:defRPr sz="1150" b="0" i="0" kern="1200">
                <a:solidFill>
                  <a:schemeClr val="tx1"/>
                </a:solidFill>
                <a:latin typeface="Barlow Condensed Medium"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Barlow Condensed Medium"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Barlow Condensed Medium"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Barlow Condensed Medium"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1200"/>
              <a:t>Non pas de fantasme : la prévision de trésorerie regroupe différents niveaux d’analyse, d’intervenants</a:t>
            </a:r>
            <a:endParaRPr lang="en-US"/>
          </a:p>
        </p:txBody>
      </p:sp>
      <p:grpSp>
        <p:nvGrpSpPr>
          <p:cNvPr id="46" name="Group 45">
            <a:extLst>
              <a:ext uri="{FF2B5EF4-FFF2-40B4-BE49-F238E27FC236}">
                <a16:creationId xmlns:a16="http://schemas.microsoft.com/office/drawing/2014/main" id="{967FC298-3432-41F7-B3B9-2A30A844BF91}"/>
              </a:ext>
            </a:extLst>
          </p:cNvPr>
          <p:cNvGrpSpPr/>
          <p:nvPr/>
        </p:nvGrpSpPr>
        <p:grpSpPr>
          <a:xfrm>
            <a:off x="402616" y="1037827"/>
            <a:ext cx="7640867" cy="3368476"/>
            <a:chOff x="887329" y="1610445"/>
            <a:chExt cx="8982986" cy="5123565"/>
          </a:xfrm>
        </p:grpSpPr>
        <p:sp>
          <p:nvSpPr>
            <p:cNvPr id="47" name="Rectangle 415 - 2">
              <a:extLst>
                <a:ext uri="{FF2B5EF4-FFF2-40B4-BE49-F238E27FC236}">
                  <a16:creationId xmlns:a16="http://schemas.microsoft.com/office/drawing/2014/main" id="{F10948EC-A95D-4521-AC33-948354E1436E}"/>
                </a:ext>
              </a:extLst>
            </p:cNvPr>
            <p:cNvSpPr>
              <a:spLocks noChangeArrowheads="1"/>
            </p:cNvSpPr>
            <p:nvPr/>
          </p:nvSpPr>
          <p:spPr bwMode="auto">
            <a:xfrm>
              <a:off x="895658" y="5811689"/>
              <a:ext cx="5899410" cy="827944"/>
            </a:xfrm>
            <a:prstGeom prst="rect">
              <a:avLst/>
            </a:prstGeom>
            <a:solidFill>
              <a:srgbClr val="FFFFFF">
                <a:lumMod val="65000"/>
              </a:srgbClr>
            </a:solidFill>
            <a:ln w="9525" algn="ctr">
              <a:noFill/>
              <a:miter lim="800000"/>
              <a:headEnd/>
              <a:tailEnd/>
            </a:ln>
          </p:spPr>
          <p:txBody>
            <a:bodyPr wrap="square" lIns="432000" tIns="0" rIns="0" bIns="0" anchor="ctr"/>
            <a:lstStyle/>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Indicateurs opérationnels de BFR, de trésorerie et ratios financiers</a:t>
              </a:r>
            </a:p>
          </p:txBody>
        </p:sp>
        <p:sp>
          <p:nvSpPr>
            <p:cNvPr id="48" name="Rectangle 415 - 1">
              <a:extLst>
                <a:ext uri="{FF2B5EF4-FFF2-40B4-BE49-F238E27FC236}">
                  <a16:creationId xmlns:a16="http://schemas.microsoft.com/office/drawing/2014/main" id="{B166CDEA-8028-47E8-84F5-432FE7162B32}"/>
                </a:ext>
              </a:extLst>
            </p:cNvPr>
            <p:cNvSpPr>
              <a:spLocks noChangeArrowheads="1"/>
            </p:cNvSpPr>
            <p:nvPr/>
          </p:nvSpPr>
          <p:spPr bwMode="auto">
            <a:xfrm>
              <a:off x="887334" y="4689672"/>
              <a:ext cx="5899410" cy="827944"/>
            </a:xfrm>
            <a:prstGeom prst="rect">
              <a:avLst/>
            </a:prstGeom>
            <a:solidFill>
              <a:srgbClr val="FFFFFF">
                <a:lumMod val="75000"/>
              </a:srgbClr>
            </a:solidFill>
            <a:ln w="9525" algn="ctr">
              <a:noFill/>
              <a:miter lim="800000"/>
              <a:headEnd/>
              <a:tailEnd/>
            </a:ln>
          </p:spPr>
          <p:txBody>
            <a:bodyPr wrap="square" lIns="432000" tIns="0" rIns="0" bIns="0" anchor="ctr"/>
            <a:lstStyle/>
            <a:p>
              <a:pPr defTabSz="960424" eaLnBrk="0" fontAlgn="base" hangingPunct="0">
                <a:spcBef>
                  <a:spcPct val="0"/>
                </a:spcBef>
                <a:spcAft>
                  <a:spcPct val="0"/>
                </a:spcAft>
                <a:buClr>
                  <a:srgbClr val="FFD200"/>
                </a:buClr>
              </a:pPr>
              <a:r>
                <a:rPr lang="fr-FR" sz="1100" b="1" kern="0">
                  <a:solidFill>
                    <a:srgbClr val="000000"/>
                  </a:solidFill>
                  <a:latin typeface="Open Sans" panose="020B0606030504020204" pitchFamily="34" charset="0"/>
                </a:rPr>
                <a:t>Moyen / Long terme</a:t>
              </a:r>
            </a:p>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12 ou 18 mois au format encaissement / décaissement (budget </a:t>
              </a:r>
            </a:p>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d’exploitation mensualisé nécessaire), puis EBITDA to Cash au delà</a:t>
              </a:r>
            </a:p>
          </p:txBody>
        </p:sp>
        <p:sp>
          <p:nvSpPr>
            <p:cNvPr id="49" name="Rectangle 415">
              <a:extLst>
                <a:ext uri="{FF2B5EF4-FFF2-40B4-BE49-F238E27FC236}">
                  <a16:creationId xmlns:a16="http://schemas.microsoft.com/office/drawing/2014/main" id="{856AF3AA-7317-4763-934E-88A053C3828B}"/>
                </a:ext>
              </a:extLst>
            </p:cNvPr>
            <p:cNvSpPr>
              <a:spLocks noChangeArrowheads="1"/>
            </p:cNvSpPr>
            <p:nvPr/>
          </p:nvSpPr>
          <p:spPr bwMode="auto">
            <a:xfrm>
              <a:off x="887329" y="3567655"/>
              <a:ext cx="4560484" cy="827944"/>
            </a:xfrm>
            <a:prstGeom prst="rect">
              <a:avLst/>
            </a:prstGeom>
            <a:solidFill>
              <a:srgbClr val="FFFFFF">
                <a:lumMod val="85000"/>
              </a:srgbClr>
            </a:solidFill>
            <a:ln w="9525" algn="ctr">
              <a:noFill/>
              <a:miter lim="800000"/>
              <a:headEnd/>
              <a:tailEnd/>
            </a:ln>
          </p:spPr>
          <p:txBody>
            <a:bodyPr wrap="square" lIns="432000" tIns="0" rIns="0" bIns="0" anchor="ctr"/>
            <a:lstStyle/>
            <a:p>
              <a:pPr defTabSz="960424" eaLnBrk="0" fontAlgn="base" hangingPunct="0">
                <a:spcBef>
                  <a:spcPct val="0"/>
                </a:spcBef>
                <a:spcAft>
                  <a:spcPct val="0"/>
                </a:spcAft>
                <a:buClr>
                  <a:srgbClr val="FFD200"/>
                </a:buClr>
              </a:pPr>
              <a:r>
                <a:rPr lang="fr-FR" sz="1100" b="1" kern="0">
                  <a:solidFill>
                    <a:srgbClr val="000000"/>
                  </a:solidFill>
                  <a:latin typeface="Open Sans" panose="020B0606030504020204" pitchFamily="34" charset="0"/>
                </a:rPr>
                <a:t>Court terme</a:t>
              </a:r>
            </a:p>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13 semaines avec mise en évidence </a:t>
              </a:r>
            </a:p>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des pointes hebdomadaires</a:t>
              </a:r>
            </a:p>
          </p:txBody>
        </p:sp>
        <p:sp>
          <p:nvSpPr>
            <p:cNvPr id="50" name="Rectangle 415 - 3">
              <a:extLst>
                <a:ext uri="{FF2B5EF4-FFF2-40B4-BE49-F238E27FC236}">
                  <a16:creationId xmlns:a16="http://schemas.microsoft.com/office/drawing/2014/main" id="{89CEBD7F-C720-490E-9B3E-50A3C9486AF6}"/>
                </a:ext>
              </a:extLst>
            </p:cNvPr>
            <p:cNvSpPr>
              <a:spLocks noChangeArrowheads="1"/>
            </p:cNvSpPr>
            <p:nvPr/>
          </p:nvSpPr>
          <p:spPr bwMode="auto">
            <a:xfrm>
              <a:off x="887329" y="2445638"/>
              <a:ext cx="1687055" cy="827944"/>
            </a:xfrm>
            <a:prstGeom prst="rect">
              <a:avLst/>
            </a:prstGeom>
            <a:solidFill>
              <a:srgbClr val="FFFFFF">
                <a:lumMod val="95000"/>
              </a:srgbClr>
            </a:solidFill>
            <a:ln w="9525" algn="ctr">
              <a:noFill/>
              <a:miter lim="800000"/>
              <a:headEnd/>
              <a:tailEnd/>
            </a:ln>
          </p:spPr>
          <p:txBody>
            <a:bodyPr wrap="square" lIns="432000" tIns="0" rIns="0" bIns="0" anchor="ctr"/>
            <a:lstStyle/>
            <a:p>
              <a:pPr defTabSz="960424" eaLnBrk="0" fontAlgn="base" hangingPunct="0">
                <a:spcBef>
                  <a:spcPct val="0"/>
                </a:spcBef>
                <a:spcAft>
                  <a:spcPct val="0"/>
                </a:spcAft>
                <a:buClr>
                  <a:srgbClr val="FFD200"/>
                </a:buClr>
              </a:pPr>
              <a:r>
                <a:rPr lang="fr-FR" sz="1100" b="1" kern="0">
                  <a:solidFill>
                    <a:srgbClr val="000000"/>
                  </a:solidFill>
                  <a:latin typeface="Open Sans" panose="020B0606030504020204" pitchFamily="34" charset="0"/>
                </a:rPr>
                <a:t>Très court terme</a:t>
              </a:r>
            </a:p>
            <a:p>
              <a:pP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2 à 3 jours</a:t>
              </a:r>
            </a:p>
          </p:txBody>
        </p:sp>
        <p:sp>
          <p:nvSpPr>
            <p:cNvPr id="51" name="Rectangle 50">
              <a:extLst>
                <a:ext uri="{FF2B5EF4-FFF2-40B4-BE49-F238E27FC236}">
                  <a16:creationId xmlns:a16="http://schemas.microsoft.com/office/drawing/2014/main" id="{FC5EC823-DFEE-43F9-BFEB-15CC87CC5074}"/>
                </a:ext>
              </a:extLst>
            </p:cNvPr>
            <p:cNvSpPr/>
            <p:nvPr/>
          </p:nvSpPr>
          <p:spPr bwMode="auto">
            <a:xfrm>
              <a:off x="895658" y="1617460"/>
              <a:ext cx="5899410" cy="617921"/>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vert="horz" wrap="non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100" b="1" kern="0">
                  <a:solidFill>
                    <a:srgbClr val="000000"/>
                  </a:solidFill>
                  <a:latin typeface="Open Sans" panose="020B0606030504020204" pitchFamily="34" charset="0"/>
                </a:rPr>
                <a:t>Horizon</a:t>
              </a:r>
            </a:p>
          </p:txBody>
        </p:sp>
        <p:sp>
          <p:nvSpPr>
            <p:cNvPr id="52" name="Rectangle 51">
              <a:extLst>
                <a:ext uri="{FF2B5EF4-FFF2-40B4-BE49-F238E27FC236}">
                  <a16:creationId xmlns:a16="http://schemas.microsoft.com/office/drawing/2014/main" id="{034C64AD-20C8-4B07-9257-C20758EBB495}"/>
                </a:ext>
              </a:extLst>
            </p:cNvPr>
            <p:cNvSpPr/>
            <p:nvPr/>
          </p:nvSpPr>
          <p:spPr bwMode="auto">
            <a:xfrm>
              <a:off x="7000502" y="1619158"/>
              <a:ext cx="1338449" cy="617921"/>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vert="horz" wrap="non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100" b="1" kern="0">
                  <a:solidFill>
                    <a:srgbClr val="000000"/>
                  </a:solidFill>
                  <a:latin typeface="Open Sans" panose="020B0606030504020204" pitchFamily="34" charset="0"/>
                </a:rPr>
                <a:t>Intervenants</a:t>
              </a:r>
            </a:p>
          </p:txBody>
        </p:sp>
        <p:sp>
          <p:nvSpPr>
            <p:cNvPr id="53" name="Rectangle 52">
              <a:extLst>
                <a:ext uri="{FF2B5EF4-FFF2-40B4-BE49-F238E27FC236}">
                  <a16:creationId xmlns:a16="http://schemas.microsoft.com/office/drawing/2014/main" id="{FDA1B589-0A4B-42F9-A994-922BF2B6DF60}"/>
                </a:ext>
              </a:extLst>
            </p:cNvPr>
            <p:cNvSpPr/>
            <p:nvPr/>
          </p:nvSpPr>
          <p:spPr bwMode="auto">
            <a:xfrm>
              <a:off x="8522173" y="1610445"/>
              <a:ext cx="1338449" cy="617921"/>
            </a:xfrm>
            <a:prstGeom prst="rect">
              <a:avLst/>
            </a:prstGeom>
            <a:solidFill>
              <a:schemeClr val="accent3">
                <a:lumMod val="40000"/>
                <a:lumOff val="60000"/>
              </a:schemeClr>
            </a:solidFill>
            <a:ln w="9525" cap="flat" cmpd="sng" algn="ctr">
              <a:noFill/>
              <a:prstDash val="solid"/>
              <a:round/>
              <a:headEnd type="none" w="med" len="med"/>
              <a:tailEnd type="none" w="med" len="med"/>
            </a:ln>
            <a:effectLst/>
          </p:spPr>
          <p:txBody>
            <a:bodyPr vert="horz" wrap="squar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100" b="1" kern="0">
                  <a:solidFill>
                    <a:srgbClr val="000000"/>
                  </a:solidFill>
                  <a:latin typeface="Open Sans" panose="020B0606030504020204" pitchFamily="34" charset="0"/>
                </a:rPr>
                <a:t>Objectif majeur</a:t>
              </a:r>
            </a:p>
          </p:txBody>
        </p:sp>
        <p:sp>
          <p:nvSpPr>
            <p:cNvPr id="54" name="Rectangle 415">
              <a:extLst>
                <a:ext uri="{FF2B5EF4-FFF2-40B4-BE49-F238E27FC236}">
                  <a16:creationId xmlns:a16="http://schemas.microsoft.com/office/drawing/2014/main" id="{5F88E57E-1AA2-4815-8652-EECCFA79EFBE}"/>
                </a:ext>
              </a:extLst>
            </p:cNvPr>
            <p:cNvSpPr>
              <a:spLocks noChangeArrowheads="1"/>
            </p:cNvSpPr>
            <p:nvPr/>
          </p:nvSpPr>
          <p:spPr bwMode="auto">
            <a:xfrm>
              <a:off x="7015409" y="2445638"/>
              <a:ext cx="1338449" cy="827944"/>
            </a:xfrm>
            <a:prstGeom prst="rect">
              <a:avLst/>
            </a:prstGeom>
            <a:solidFill>
              <a:srgbClr val="FFFFFF">
                <a:lumMod val="95000"/>
              </a:srgbClr>
            </a:solidFill>
            <a:ln w="9525" algn="ctr">
              <a:noFill/>
              <a:miter lim="800000"/>
              <a:headEnd/>
              <a:tailEnd/>
            </a:ln>
          </p:spPr>
          <p:txBody>
            <a:bodyPr wrap="none" lIns="0" tIns="0" rIns="0" bIns="0" anchor="ct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Trésorier</a:t>
              </a:r>
            </a:p>
          </p:txBody>
        </p:sp>
        <p:sp>
          <p:nvSpPr>
            <p:cNvPr id="55" name="Rectangle 415">
              <a:extLst>
                <a:ext uri="{FF2B5EF4-FFF2-40B4-BE49-F238E27FC236}">
                  <a16:creationId xmlns:a16="http://schemas.microsoft.com/office/drawing/2014/main" id="{2581DDA1-ACCF-4EE2-8B6E-D4679D789CCD}"/>
                </a:ext>
              </a:extLst>
            </p:cNvPr>
            <p:cNvSpPr>
              <a:spLocks noChangeArrowheads="1"/>
            </p:cNvSpPr>
            <p:nvPr/>
          </p:nvSpPr>
          <p:spPr bwMode="auto">
            <a:xfrm>
              <a:off x="7015409" y="3567655"/>
              <a:ext cx="1338449" cy="827944"/>
            </a:xfrm>
            <a:prstGeom prst="rect">
              <a:avLst/>
            </a:prstGeom>
            <a:solidFill>
              <a:srgbClr val="FFFFFF">
                <a:lumMod val="85000"/>
              </a:srgbClr>
            </a:solidFill>
            <a:ln w="9525" algn="ctr">
              <a:noFill/>
              <a:miter lim="800000"/>
              <a:headEnd/>
              <a:tailEnd/>
            </a:ln>
          </p:spPr>
          <p:txBody>
            <a:bodyPr wrap="none" lIns="0" tIns="0" rIns="0" bIns="0" anchor="ct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Trésorier / DAF</a:t>
              </a:r>
            </a:p>
          </p:txBody>
        </p:sp>
        <p:sp>
          <p:nvSpPr>
            <p:cNvPr id="56" name="Rectangle 415">
              <a:extLst>
                <a:ext uri="{FF2B5EF4-FFF2-40B4-BE49-F238E27FC236}">
                  <a16:creationId xmlns:a16="http://schemas.microsoft.com/office/drawing/2014/main" id="{32F868C2-9EEE-4C17-A81E-00180B234AB4}"/>
                </a:ext>
              </a:extLst>
            </p:cNvPr>
            <p:cNvSpPr>
              <a:spLocks noChangeArrowheads="1"/>
            </p:cNvSpPr>
            <p:nvPr/>
          </p:nvSpPr>
          <p:spPr bwMode="auto">
            <a:xfrm>
              <a:off x="7015409" y="4689672"/>
              <a:ext cx="1338449" cy="827944"/>
            </a:xfrm>
            <a:prstGeom prst="rect">
              <a:avLst/>
            </a:prstGeom>
            <a:solidFill>
              <a:srgbClr val="FFFFFF">
                <a:lumMod val="75000"/>
              </a:srgbClr>
            </a:solidFill>
            <a:ln w="9525" algn="ctr">
              <a:noFill/>
              <a:miter lim="800000"/>
              <a:headEnd/>
              <a:tailEnd/>
            </a:ln>
          </p:spPr>
          <p:txBody>
            <a:bodyPr wrap="none" lIns="0" tIns="0" rIns="0" bIns="0" anchor="ct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DAF / DG /</a:t>
              </a:r>
            </a:p>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Actionnaires</a:t>
              </a:r>
            </a:p>
          </p:txBody>
        </p:sp>
        <p:sp>
          <p:nvSpPr>
            <p:cNvPr id="57" name="Rectangle 415">
              <a:extLst>
                <a:ext uri="{FF2B5EF4-FFF2-40B4-BE49-F238E27FC236}">
                  <a16:creationId xmlns:a16="http://schemas.microsoft.com/office/drawing/2014/main" id="{57C0611A-8C82-46A0-A895-73011BBB7642}"/>
                </a:ext>
              </a:extLst>
            </p:cNvPr>
            <p:cNvSpPr>
              <a:spLocks noChangeArrowheads="1"/>
            </p:cNvSpPr>
            <p:nvPr/>
          </p:nvSpPr>
          <p:spPr bwMode="auto">
            <a:xfrm>
              <a:off x="8531866" y="2445638"/>
              <a:ext cx="1338449" cy="827944"/>
            </a:xfrm>
            <a:prstGeom prst="rect">
              <a:avLst/>
            </a:prstGeom>
            <a:solidFill>
              <a:srgbClr val="FFFFFF">
                <a:lumMod val="95000"/>
              </a:srgbClr>
            </a:solidFill>
            <a:ln w="9525" algn="ctr">
              <a:noFill/>
              <a:miter lim="800000"/>
              <a:headEnd/>
              <a:tailEnd/>
            </a:ln>
          </p:spPr>
          <p:txBody>
            <a:bodyPr wrap="square" lIns="0" tIns="0" rIns="0" bIns="0" anchor="ctr" anchorCtr="0">
              <a:noAutofit/>
            </a:bodyP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Gestion soldes bancaires</a:t>
              </a:r>
            </a:p>
          </p:txBody>
        </p:sp>
        <p:sp>
          <p:nvSpPr>
            <p:cNvPr id="58" name="Rectangle 415">
              <a:extLst>
                <a:ext uri="{FF2B5EF4-FFF2-40B4-BE49-F238E27FC236}">
                  <a16:creationId xmlns:a16="http://schemas.microsoft.com/office/drawing/2014/main" id="{FCCEC6D7-4A44-48CD-BD86-37D8D8C4CBC9}"/>
                </a:ext>
              </a:extLst>
            </p:cNvPr>
            <p:cNvSpPr>
              <a:spLocks noChangeArrowheads="1"/>
            </p:cNvSpPr>
            <p:nvPr/>
          </p:nvSpPr>
          <p:spPr bwMode="auto">
            <a:xfrm>
              <a:off x="8531866" y="3567655"/>
              <a:ext cx="1338449" cy="827944"/>
            </a:xfrm>
            <a:prstGeom prst="rect">
              <a:avLst/>
            </a:prstGeom>
            <a:solidFill>
              <a:srgbClr val="FFFFFF">
                <a:lumMod val="85000"/>
              </a:srgbClr>
            </a:solidFill>
            <a:ln w="9525" algn="ctr">
              <a:noFill/>
              <a:miter lim="800000"/>
              <a:headEnd/>
              <a:tailEnd/>
            </a:ln>
          </p:spPr>
          <p:txBody>
            <a:bodyPr wrap="square" lIns="0" tIns="0" rIns="0" bIns="0" anchor="ctr" anchorCtr="0">
              <a:noAutofit/>
            </a:bodyP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Arbitrage des flux</a:t>
              </a:r>
            </a:p>
          </p:txBody>
        </p:sp>
        <p:sp>
          <p:nvSpPr>
            <p:cNvPr id="59" name="Rectangle 415">
              <a:extLst>
                <a:ext uri="{FF2B5EF4-FFF2-40B4-BE49-F238E27FC236}">
                  <a16:creationId xmlns:a16="http://schemas.microsoft.com/office/drawing/2014/main" id="{574A7517-06B3-4EB0-8FD7-5B06AC64360A}"/>
                </a:ext>
              </a:extLst>
            </p:cNvPr>
            <p:cNvSpPr>
              <a:spLocks noChangeArrowheads="1"/>
            </p:cNvSpPr>
            <p:nvPr/>
          </p:nvSpPr>
          <p:spPr bwMode="auto">
            <a:xfrm>
              <a:off x="8516647" y="4689672"/>
              <a:ext cx="1338449" cy="827944"/>
            </a:xfrm>
            <a:prstGeom prst="rect">
              <a:avLst/>
            </a:prstGeom>
            <a:solidFill>
              <a:srgbClr val="FFFFFF">
                <a:lumMod val="75000"/>
              </a:srgbClr>
            </a:solidFill>
            <a:ln w="9525" algn="ctr">
              <a:noFill/>
              <a:miter lim="800000"/>
              <a:headEnd/>
              <a:tailEnd/>
            </a:ln>
          </p:spPr>
          <p:txBody>
            <a:bodyPr wrap="square" lIns="0" tIns="0" rIns="0" bIns="0" anchor="ctr" anchorCtr="0">
              <a:noAutofit/>
            </a:bodyP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Vision cash du BP</a:t>
              </a:r>
            </a:p>
          </p:txBody>
        </p:sp>
        <p:sp>
          <p:nvSpPr>
            <p:cNvPr id="60" name="Rectangle 415">
              <a:extLst>
                <a:ext uri="{FF2B5EF4-FFF2-40B4-BE49-F238E27FC236}">
                  <a16:creationId xmlns:a16="http://schemas.microsoft.com/office/drawing/2014/main" id="{4CEE151D-0E0D-488D-AB7C-3BEDD059B5B4}"/>
                </a:ext>
              </a:extLst>
            </p:cNvPr>
            <p:cNvSpPr>
              <a:spLocks noChangeArrowheads="1"/>
            </p:cNvSpPr>
            <p:nvPr/>
          </p:nvSpPr>
          <p:spPr bwMode="auto">
            <a:xfrm>
              <a:off x="8525978" y="5811689"/>
              <a:ext cx="1338449" cy="827944"/>
            </a:xfrm>
            <a:prstGeom prst="rect">
              <a:avLst/>
            </a:prstGeom>
            <a:solidFill>
              <a:srgbClr val="FFFFFF">
                <a:lumMod val="65000"/>
              </a:srgbClr>
            </a:solidFill>
            <a:ln w="9525" algn="ctr">
              <a:noFill/>
              <a:miter lim="800000"/>
              <a:headEnd/>
              <a:tailEnd/>
            </a:ln>
          </p:spPr>
          <p:txBody>
            <a:bodyPr wrap="square" lIns="0" tIns="0" rIns="0" bIns="0" anchor="ctr" anchorCtr="0">
              <a:noAutofit/>
            </a:bodyP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Evaluation des performances opérationnelles</a:t>
              </a:r>
            </a:p>
          </p:txBody>
        </p:sp>
        <p:sp>
          <p:nvSpPr>
            <p:cNvPr id="61" name="Rectangle 415">
              <a:extLst>
                <a:ext uri="{FF2B5EF4-FFF2-40B4-BE49-F238E27FC236}">
                  <a16:creationId xmlns:a16="http://schemas.microsoft.com/office/drawing/2014/main" id="{44D0902D-4EB9-4527-85D4-895F03936C3B}"/>
                </a:ext>
              </a:extLst>
            </p:cNvPr>
            <p:cNvSpPr>
              <a:spLocks noChangeArrowheads="1"/>
            </p:cNvSpPr>
            <p:nvPr/>
          </p:nvSpPr>
          <p:spPr bwMode="auto">
            <a:xfrm>
              <a:off x="7015409" y="5811689"/>
              <a:ext cx="1338449" cy="827944"/>
            </a:xfrm>
            <a:prstGeom prst="rect">
              <a:avLst/>
            </a:prstGeom>
            <a:solidFill>
              <a:srgbClr val="FFFFFF">
                <a:lumMod val="65000"/>
              </a:srgbClr>
            </a:solidFill>
            <a:ln w="9525" algn="ctr">
              <a:noFill/>
              <a:miter lim="800000"/>
              <a:headEnd/>
              <a:tailEnd/>
            </a:ln>
          </p:spPr>
          <p:txBody>
            <a:bodyPr wrap="none" lIns="0" tIns="0" rIns="0" bIns="0" anchor="ctr"/>
            <a:lstStyle/>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DAF / DG /</a:t>
              </a:r>
            </a:p>
            <a:p>
              <a:pPr algn="ctr" defTabSz="960424" eaLnBrk="0" fontAlgn="base" hangingPunct="0">
                <a:spcBef>
                  <a:spcPct val="0"/>
                </a:spcBef>
                <a:spcAft>
                  <a:spcPct val="0"/>
                </a:spcAft>
                <a:buClr>
                  <a:srgbClr val="FFD200"/>
                </a:buClr>
              </a:pPr>
              <a:r>
                <a:rPr lang="fr-FR" sz="1100" kern="0">
                  <a:solidFill>
                    <a:srgbClr val="000000"/>
                  </a:solidFill>
                  <a:latin typeface="Open Sans" panose="020B0606030504020204" pitchFamily="34" charset="0"/>
                </a:rPr>
                <a:t>Actionnaires</a:t>
              </a:r>
            </a:p>
          </p:txBody>
        </p:sp>
        <p:cxnSp>
          <p:nvCxnSpPr>
            <p:cNvPr id="62" name="Straight Connector 61">
              <a:extLst>
                <a:ext uri="{FF2B5EF4-FFF2-40B4-BE49-F238E27FC236}">
                  <a16:creationId xmlns:a16="http://schemas.microsoft.com/office/drawing/2014/main" id="{8D7B4166-76B1-4E97-AF98-A578161486BD}"/>
                </a:ext>
              </a:extLst>
            </p:cNvPr>
            <p:cNvCxnSpPr/>
            <p:nvPr/>
          </p:nvCxnSpPr>
          <p:spPr bwMode="auto">
            <a:xfrm>
              <a:off x="887329" y="1617460"/>
              <a:ext cx="0" cy="5116550"/>
            </a:xfrm>
            <a:prstGeom prst="line">
              <a:avLst/>
            </a:prstGeom>
            <a:solidFill>
              <a:srgbClr val="808080"/>
            </a:solidFill>
            <a:ln w="2857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96F88DA4-03C1-4A95-9834-95CABEB9E433}"/>
                </a:ext>
              </a:extLst>
            </p:cNvPr>
            <p:cNvCxnSpPr/>
            <p:nvPr/>
          </p:nvCxnSpPr>
          <p:spPr bwMode="auto">
            <a:xfrm>
              <a:off x="887331" y="6730920"/>
              <a:ext cx="6108029" cy="0"/>
            </a:xfrm>
            <a:prstGeom prst="line">
              <a:avLst/>
            </a:prstGeom>
            <a:solidFill>
              <a:srgbClr val="808080"/>
            </a:solidFill>
            <a:ln w="28575" cap="flat" cmpd="sng" algn="ctr">
              <a:solidFill>
                <a:schemeClr val="tx1"/>
              </a:solidFill>
              <a:prstDash val="solid"/>
              <a:round/>
              <a:headEnd type="none" w="med" len="med"/>
              <a:tailEnd type="arrow" w="med" len="med"/>
            </a:ln>
            <a:effectLst/>
          </p:spPr>
        </p:cxnSp>
      </p:grpSp>
      <p:sp>
        <p:nvSpPr>
          <p:cNvPr id="64" name="Oval 63">
            <a:extLst>
              <a:ext uri="{FF2B5EF4-FFF2-40B4-BE49-F238E27FC236}">
                <a16:creationId xmlns:a16="http://schemas.microsoft.com/office/drawing/2014/main" id="{B445C041-CB76-4B1F-88DE-9213AF3D184E}"/>
              </a:ext>
            </a:extLst>
          </p:cNvPr>
          <p:cNvSpPr/>
          <p:nvPr/>
        </p:nvSpPr>
        <p:spPr bwMode="auto">
          <a:xfrm>
            <a:off x="490497" y="2333109"/>
            <a:ext cx="199080" cy="168271"/>
          </a:xfrm>
          <a:prstGeom prst="ellipse">
            <a:avLst/>
          </a:prstGeom>
          <a:solidFill>
            <a:schemeClr val="tx1"/>
          </a:solidFill>
          <a:ln w="15875" cap="flat" cmpd="sng" algn="ctr">
            <a:solidFill>
              <a:schemeClr val="bg1"/>
            </a:solidFill>
            <a:prstDash val="solid"/>
            <a:round/>
            <a:headEnd type="none" w="med" len="med"/>
            <a:tailEnd type="none" w="med" len="med"/>
          </a:ln>
          <a:effectLst/>
        </p:spPr>
        <p:txBody>
          <a:bodyPr vert="horz" wrap="non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050" b="1" kern="0">
                <a:solidFill>
                  <a:srgbClr val="FFFFFF"/>
                </a:solidFill>
                <a:latin typeface="Open Sans" panose="020B0606030504020204" pitchFamily="34" charset="0"/>
              </a:rPr>
              <a:t>1</a:t>
            </a:r>
          </a:p>
        </p:txBody>
      </p:sp>
      <p:sp>
        <p:nvSpPr>
          <p:cNvPr id="65" name="Oval 64">
            <a:extLst>
              <a:ext uri="{FF2B5EF4-FFF2-40B4-BE49-F238E27FC236}">
                <a16:creationId xmlns:a16="http://schemas.microsoft.com/office/drawing/2014/main" id="{54F1AB32-22C9-4E71-963F-D9E85B92325B}"/>
              </a:ext>
            </a:extLst>
          </p:cNvPr>
          <p:cNvSpPr/>
          <p:nvPr/>
        </p:nvSpPr>
        <p:spPr bwMode="auto">
          <a:xfrm>
            <a:off x="490497" y="3345846"/>
            <a:ext cx="199080" cy="168271"/>
          </a:xfrm>
          <a:prstGeom prst="ellipse">
            <a:avLst/>
          </a:prstGeom>
          <a:solidFill>
            <a:schemeClr val="tx1"/>
          </a:solidFill>
          <a:ln w="15875" cap="flat" cmpd="sng" algn="ctr">
            <a:solidFill>
              <a:schemeClr val="bg1"/>
            </a:solidFill>
            <a:prstDash val="solid"/>
            <a:round/>
            <a:headEnd type="none" w="med" len="med"/>
            <a:tailEnd type="none" w="med" len="med"/>
          </a:ln>
          <a:effectLst/>
        </p:spPr>
        <p:txBody>
          <a:bodyPr vert="horz" wrap="non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050" b="1" kern="0">
                <a:solidFill>
                  <a:srgbClr val="FFFFFF"/>
                </a:solidFill>
                <a:latin typeface="Open Sans" panose="020B0606030504020204" pitchFamily="34" charset="0"/>
              </a:rPr>
              <a:t>2</a:t>
            </a:r>
          </a:p>
        </p:txBody>
      </p:sp>
      <p:sp>
        <p:nvSpPr>
          <p:cNvPr id="66" name="Oval 65">
            <a:extLst>
              <a:ext uri="{FF2B5EF4-FFF2-40B4-BE49-F238E27FC236}">
                <a16:creationId xmlns:a16="http://schemas.microsoft.com/office/drawing/2014/main" id="{EE0947BC-C696-4CE5-A253-AEC95E649034}"/>
              </a:ext>
            </a:extLst>
          </p:cNvPr>
          <p:cNvSpPr/>
          <p:nvPr/>
        </p:nvSpPr>
        <p:spPr bwMode="auto">
          <a:xfrm>
            <a:off x="490497" y="3921153"/>
            <a:ext cx="199080" cy="168271"/>
          </a:xfrm>
          <a:prstGeom prst="ellipse">
            <a:avLst/>
          </a:prstGeom>
          <a:solidFill>
            <a:schemeClr val="tx1"/>
          </a:solidFill>
          <a:ln w="15875" cap="flat" cmpd="sng" algn="ctr">
            <a:solidFill>
              <a:schemeClr val="bg1"/>
            </a:solidFill>
            <a:prstDash val="solid"/>
            <a:round/>
            <a:headEnd type="none" w="med" len="med"/>
            <a:tailEnd type="none" w="med" len="med"/>
          </a:ln>
          <a:effectLst/>
        </p:spPr>
        <p:txBody>
          <a:bodyPr vert="horz" wrap="none" lIns="52119" tIns="52119" rIns="52119" bIns="52119" numCol="1" rtlCol="0" anchor="ctr" anchorCtr="0" compatLnSpc="1">
            <a:prstTxWarp prst="textNoShape">
              <a:avLst/>
            </a:prstTxWarp>
          </a:bodyPr>
          <a:lstStyle/>
          <a:p>
            <a:pPr algn="ctr" defTabSz="960668" fontAlgn="base">
              <a:spcBef>
                <a:spcPct val="0"/>
              </a:spcBef>
              <a:spcAft>
                <a:spcPct val="0"/>
              </a:spcAft>
            </a:pPr>
            <a:r>
              <a:rPr lang="fr-FR" sz="1050" b="1" kern="0">
                <a:solidFill>
                  <a:srgbClr val="FFFFFF"/>
                </a:solidFill>
                <a:latin typeface="Open Sans" panose="020B0606030504020204" pitchFamily="34" charset="0"/>
              </a:rPr>
              <a:t>3</a:t>
            </a:r>
          </a:p>
        </p:txBody>
      </p:sp>
    </p:spTree>
    <p:extLst>
      <p:ext uri="{BB962C8B-B14F-4D97-AF65-F5344CB8AC3E}">
        <p14:creationId xmlns:p14="http://schemas.microsoft.com/office/powerpoint/2010/main" val="140906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fr-FR" sz="1200">
                <a:solidFill>
                  <a:schemeClr val="tx1"/>
                </a:solidFill>
              </a:rPr>
              <a:t>Principes de base : il existe plusieurs formats et scoop il faut un point de départ (un bilan) et une arrivée (des prévisions d’exploitation)</a:t>
            </a:r>
          </a:p>
        </p:txBody>
      </p:sp>
      <p:sp>
        <p:nvSpPr>
          <p:cNvPr id="3" name="Title 2"/>
          <p:cNvSpPr>
            <a:spLocks noGrp="1"/>
          </p:cNvSpPr>
          <p:nvPr>
            <p:ph type="title"/>
          </p:nvPr>
        </p:nvSpPr>
        <p:spPr/>
        <p:txBody>
          <a:bodyPr/>
          <a:lstStyle/>
          <a:p>
            <a:r>
              <a:rPr lang="fr-FR" sz="2400"/>
              <a:t>Les prévisions de trésorerie dans une société : fantasme ou réalité ? </a:t>
            </a:r>
          </a:p>
        </p:txBody>
      </p:sp>
      <p:sp>
        <p:nvSpPr>
          <p:cNvPr id="5" name="Slide Number Placeholder 4"/>
          <p:cNvSpPr>
            <a:spLocks noGrp="1"/>
          </p:cNvSpPr>
          <p:nvPr>
            <p:ph type="sldNum" sz="quarter" idx="4"/>
          </p:nvPr>
        </p:nvSpPr>
        <p:spPr>
          <a:xfrm>
            <a:off x="727971" y="3935258"/>
            <a:ext cx="230981" cy="75085"/>
          </a:xfrm>
        </p:spPr>
        <p:txBody>
          <a:bodyPr/>
          <a:lstStyle/>
          <a:p>
            <a:pPr algn="r">
              <a:spcBef>
                <a:spcPts val="450"/>
              </a:spcBef>
              <a:buSzPct val="100000"/>
            </a:pPr>
            <a:fld id="{4654C24A-AA93-4318-A7E9-AF587A936244}" type="slidenum">
              <a:rPr lang="fr-FR" smtClean="0"/>
              <a:pPr algn="r">
                <a:spcBef>
                  <a:spcPts val="450"/>
                </a:spcBef>
                <a:buSzPct val="100000"/>
              </a:pPr>
              <a:t>8</a:t>
            </a:fld>
            <a:endParaRPr lang="fr-FR"/>
          </a:p>
        </p:txBody>
      </p:sp>
      <p:graphicFrame>
        <p:nvGraphicFramePr>
          <p:cNvPr id="28" name="Group 3"/>
          <p:cNvGraphicFramePr>
            <a:graphicFrameLocks noChangeAspect="1"/>
          </p:cNvGraphicFramePr>
          <p:nvPr>
            <p:extLst>
              <p:ext uri="{D42A27DB-BD31-4B8C-83A1-F6EECF244321}">
                <p14:modId xmlns:p14="http://schemas.microsoft.com/office/powerpoint/2010/main" val="263002946"/>
              </p:ext>
            </p:extLst>
          </p:nvPr>
        </p:nvGraphicFramePr>
        <p:xfrm>
          <a:off x="727971" y="772672"/>
          <a:ext cx="6398186" cy="4097859"/>
        </p:xfrm>
        <a:graphic>
          <a:graphicData uri="http://schemas.openxmlformats.org/drawingml/2006/table">
            <a:tbl>
              <a:tblPr/>
              <a:tblGrid>
                <a:gridCol w="1526208">
                  <a:extLst>
                    <a:ext uri="{9D8B030D-6E8A-4147-A177-3AD203B41FA5}">
                      <a16:colId xmlns:a16="http://schemas.microsoft.com/office/drawing/2014/main" val="20000"/>
                    </a:ext>
                  </a:extLst>
                </a:gridCol>
                <a:gridCol w="627824">
                  <a:extLst>
                    <a:ext uri="{9D8B030D-6E8A-4147-A177-3AD203B41FA5}">
                      <a16:colId xmlns:a16="http://schemas.microsoft.com/office/drawing/2014/main" val="20001"/>
                    </a:ext>
                  </a:extLst>
                </a:gridCol>
                <a:gridCol w="185729">
                  <a:extLst>
                    <a:ext uri="{9D8B030D-6E8A-4147-A177-3AD203B41FA5}">
                      <a16:colId xmlns:a16="http://schemas.microsoft.com/office/drawing/2014/main" val="20002"/>
                    </a:ext>
                  </a:extLst>
                </a:gridCol>
                <a:gridCol w="1645109">
                  <a:extLst>
                    <a:ext uri="{9D8B030D-6E8A-4147-A177-3AD203B41FA5}">
                      <a16:colId xmlns:a16="http://schemas.microsoft.com/office/drawing/2014/main" val="20003"/>
                    </a:ext>
                  </a:extLst>
                </a:gridCol>
                <a:gridCol w="185729">
                  <a:extLst>
                    <a:ext uri="{9D8B030D-6E8A-4147-A177-3AD203B41FA5}">
                      <a16:colId xmlns:a16="http://schemas.microsoft.com/office/drawing/2014/main" val="20004"/>
                    </a:ext>
                  </a:extLst>
                </a:gridCol>
                <a:gridCol w="620681">
                  <a:extLst>
                    <a:ext uri="{9D8B030D-6E8A-4147-A177-3AD203B41FA5}">
                      <a16:colId xmlns:a16="http://schemas.microsoft.com/office/drawing/2014/main" val="20005"/>
                    </a:ext>
                  </a:extLst>
                </a:gridCol>
                <a:gridCol w="150034">
                  <a:extLst>
                    <a:ext uri="{9D8B030D-6E8A-4147-A177-3AD203B41FA5}">
                      <a16:colId xmlns:a16="http://schemas.microsoft.com/office/drawing/2014/main" val="20006"/>
                    </a:ext>
                  </a:extLst>
                </a:gridCol>
                <a:gridCol w="154940">
                  <a:extLst>
                    <a:ext uri="{9D8B030D-6E8A-4147-A177-3AD203B41FA5}">
                      <a16:colId xmlns:a16="http://schemas.microsoft.com/office/drawing/2014/main" val="20007"/>
                    </a:ext>
                  </a:extLst>
                </a:gridCol>
                <a:gridCol w="185729">
                  <a:extLst>
                    <a:ext uri="{9D8B030D-6E8A-4147-A177-3AD203B41FA5}">
                      <a16:colId xmlns:a16="http://schemas.microsoft.com/office/drawing/2014/main" val="20008"/>
                    </a:ext>
                  </a:extLst>
                </a:gridCol>
                <a:gridCol w="146155">
                  <a:extLst>
                    <a:ext uri="{9D8B030D-6E8A-4147-A177-3AD203B41FA5}">
                      <a16:colId xmlns:a16="http://schemas.microsoft.com/office/drawing/2014/main" val="20009"/>
                    </a:ext>
                  </a:extLst>
                </a:gridCol>
                <a:gridCol w="970048">
                  <a:extLst>
                    <a:ext uri="{9D8B030D-6E8A-4147-A177-3AD203B41FA5}">
                      <a16:colId xmlns:a16="http://schemas.microsoft.com/office/drawing/2014/main" val="20010"/>
                    </a:ext>
                  </a:extLst>
                </a:gridCol>
              </a:tblGrid>
              <a:tr h="318128">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bg1"/>
                          </a:solidFill>
                          <a:effectLst/>
                          <a:latin typeface="Open Sans" panose="020B0606030504020204" pitchFamily="34" charset="0"/>
                        </a:rPr>
                        <a:t>Tableau de financement</a:t>
                      </a:r>
                    </a:p>
                  </a:txBody>
                  <a:tcPr marL="74406" marR="74406" marT="38691" marB="38691" anchor="ctr" horzOverflow="overflow">
                    <a:lnL cap="flat">
                      <a:noFill/>
                    </a:lnL>
                    <a:lnR>
                      <a:noFill/>
                    </a:lnR>
                    <a:lnT cap="flat">
                      <a:noFill/>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endParaRPr lang="fr-FR"/>
                    </a:p>
                  </a:txBody>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cap="flat">
                      <a:noFill/>
                    </a:lnT>
                    <a:lnB>
                      <a:noFill/>
                    </a:lnB>
                    <a:lnTlToBr>
                      <a:noFill/>
                    </a:lnTlToBr>
                    <a:lnBlToTr>
                      <a:noFill/>
                    </a:lnBlToTr>
                    <a:noFill/>
                  </a:tcPr>
                </a:tc>
                <a:tc hMerge="1">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1100" b="0" i="0" u="none" strike="noStrike" cap="none" normalizeH="0" baseline="0">
                        <a:ln>
                          <a:noFill/>
                        </a:ln>
                        <a:solidFill>
                          <a:schemeClr val="tx2"/>
                        </a:solidFill>
                        <a:effectLst/>
                        <a:latin typeface="Arial" panose="020B0604020202020204" pitchFamily="34" charset="0"/>
                      </a:endParaRPr>
                    </a:p>
                  </a:txBody>
                  <a:tcPr marL="90000" marR="90000" marT="46800" marB="46800" anchor="ctr" horzOverflow="overflow">
                    <a:lnL>
                      <a:noFill/>
                    </a:lnL>
                    <a:lnR>
                      <a:noFill/>
                    </a:lnR>
                    <a:lnT cap="flat">
                      <a:noFill/>
                    </a:lnT>
                    <a:lnB>
                      <a:noFill/>
                    </a:lnB>
                    <a:lnTlToBr>
                      <a:noFill/>
                    </a:lnTlToBr>
                    <a:lnBlToTr>
                      <a:noFill/>
                    </a:lnBlToTr>
                    <a:noFill/>
                  </a:tcPr>
                </a:tc>
                <a:tc hMerge="1">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1100" b="0" i="0" u="none" strike="noStrike" cap="none" normalizeH="0" baseline="0">
                        <a:ln>
                          <a:noFill/>
                        </a:ln>
                        <a:solidFill>
                          <a:schemeClr val="tx2"/>
                        </a:solidFill>
                        <a:effectLst/>
                        <a:latin typeface="Arial" panose="020B0604020202020204" pitchFamily="34" charset="0"/>
                      </a:endParaRPr>
                    </a:p>
                  </a:txBody>
                  <a:tcPr marL="90000" marR="90000" marT="46800" marB="46800" anchor="ctr" horzOverflow="overflow">
                    <a:lnL>
                      <a:noFill/>
                    </a:lnL>
                    <a:lnR>
                      <a:noFill/>
                    </a:lnR>
                    <a:lnT cap="fla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Tableau d’encaissements / décaissements</a:t>
                      </a:r>
                    </a:p>
                  </a:txBody>
                  <a:tcPr marL="74406" marR="74406" marT="38691" marB="38691" anchor="ctr" horzOverflow="overflow">
                    <a:lnL>
                      <a:noFill/>
                    </a:lnL>
                    <a:lnR cap="flat">
                      <a:noFill/>
                    </a:lnR>
                    <a:lnT cap="flat">
                      <a:noFill/>
                    </a:lnT>
                    <a:lnB>
                      <a:noFill/>
                    </a:lnB>
                    <a:lnTlToBr>
                      <a:noFill/>
                    </a:lnTlToBr>
                    <a:lnBlToTr>
                      <a:noFill/>
                    </a:lnBlToTr>
                    <a:solidFill>
                      <a:srgbClr val="C4D600"/>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EBIT</a:t>
                      </a:r>
                    </a:p>
                  </a:txBody>
                  <a:tcPr marL="74406" marR="74406" marT="38691" marB="38691" anchor="ctr" horzOverflow="overflow">
                    <a:lnL cap="flat">
                      <a:noFill/>
                    </a:lnL>
                    <a:lnR>
                      <a:noFill/>
                    </a:lnR>
                    <a:lnT w="12700" cap="flat" cmpd="sng" algn="ctr">
                      <a:noFill/>
                      <a:prstDash val="solid"/>
                      <a:round/>
                      <a:headEnd type="none" w="med" len="med"/>
                      <a:tailEnd type="none" w="med" len="med"/>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hMerge="1">
                  <a:txBody>
                    <a:bodyPr/>
                    <a:lstStyle/>
                    <a:p>
                      <a:endParaRPr lang="fr-FR"/>
                    </a:p>
                  </a:txBody>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298743">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Prov. / Amort.	</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hMerge="1">
                  <a:txBody>
                    <a:bodyPr/>
                    <a:lstStyle/>
                    <a:p>
                      <a:endParaRPr lang="fr-FR"/>
                    </a:p>
                  </a:txBody>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Variation de BFR</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Trésorerie d’ouverture</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3"/>
                  </a:ext>
                </a:extLst>
              </a:tr>
              <a:tr h="31812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Cash Flow Opérationnel</a:t>
                      </a:r>
                    </a:p>
                  </a:txBody>
                  <a:tcPr marL="74406" marR="74406" marT="38691" marB="38691" anchor="ctr" horzOverflow="overflow">
                    <a:lnL cap="flat">
                      <a:noFill/>
                    </a:lnL>
                    <a:lnR>
                      <a:noFill/>
                    </a:lnR>
                    <a:lnT>
                      <a:noFill/>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a:t>
                      </a: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Apurement Bilan</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48D"/>
                    </a:solidFill>
                  </a:tcPr>
                </a:tc>
                <a:tc hMerge="1">
                  <a:txBody>
                    <a:bodyPr/>
                    <a:lstStyle/>
                    <a:p>
                      <a:endParaRPr lang="fr-FR"/>
                    </a:p>
                  </a:txBody>
                  <a:tcPr/>
                </a:tc>
                <a:tc hMerge="1">
                  <a:txBody>
                    <a:bodyPr/>
                    <a:lstStyle/>
                    <a:p>
                      <a:endParaRPr lang="fr-FR"/>
                    </a:p>
                  </a:txBody>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Flux de Trésorerie d’exploitation</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48D"/>
                    </a:solidFill>
                  </a:tcPr>
                </a:tc>
                <a:tc hMerge="1">
                  <a:txBody>
                    <a:body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1200" b="0" i="0" u="none" strike="noStrike" cap="none" normalizeH="0" baseline="0">
                        <a:ln>
                          <a:noFill/>
                        </a:ln>
                        <a:solidFill>
                          <a:schemeClr val="tx2"/>
                        </a:solidFill>
                        <a:effectLst/>
                        <a:latin typeface="Arial" panose="020B0604020202020204"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812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Éléments Exceptionnels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bg1"/>
                          </a:solidFill>
                          <a:effectLst/>
                          <a:latin typeface="Open Sans" panose="020B0606030504020204" pitchFamily="34" charset="0"/>
                        </a:rPr>
                        <a:t>Variation de trésorerie Brute</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5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marL="90000" marR="90000" marT="46800" marB="46800" anchor="ct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Acquisitions d’actifs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a:t>
                      </a: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dirty="0">
                          <a:ln>
                            <a:noFill/>
                          </a:ln>
                          <a:solidFill>
                            <a:schemeClr val="tx1"/>
                          </a:solidFill>
                          <a:effectLst/>
                          <a:latin typeface="Open Sans" panose="020B0606030504020204" pitchFamily="34" charset="0"/>
                        </a:rPr>
                        <a:t>TVA</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48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6"/>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Cessions d’actifs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Besoin de Trésorerie Brute</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7"/>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Paiements d’intérêts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a:t>
                      </a: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Investissements</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48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8"/>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Paiements d’IS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Financements Court Terme</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9"/>
                  </a:ext>
                </a:extLst>
              </a:tr>
              <a:tr h="439234">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Dividendes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a:t>
                      </a: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Financements MT (Nouveaux financements / Remboursements d’emprunts)</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3E48D"/>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0"/>
                  </a:ext>
                </a:extLst>
              </a:tr>
              <a:tr h="31812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Net cash flow avant financement</a:t>
                      </a:r>
                    </a:p>
                  </a:txBody>
                  <a:tcPr marL="74406" marR="74406" marT="38691" marB="38691" anchor="ctr" horzOverflow="overflow">
                    <a:lnL cap="flat">
                      <a:noFill/>
                    </a:lnL>
                    <a:lnR>
                      <a:noFill/>
                    </a:lnR>
                    <a:lnT>
                      <a:noFill/>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w="12700" cap="flat" cmpd="sng" algn="ctr">
                      <a:noFill/>
                      <a:prstDash val="solid"/>
                      <a:round/>
                      <a:headEnd type="none" w="med" len="med"/>
                      <a:tailEnd type="none" w="med" len="med"/>
                    </a:lnT>
                    <a:lnB>
                      <a:noFill/>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Besoin de Trésorerie Net</a:t>
                      </a:r>
                    </a:p>
                  </a:txBody>
                  <a:tcPr marL="74406" marR="74406" marT="38691" marB="3869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w="12700" cap="flat" cmpd="sng" algn="ctr">
                      <a:noFill/>
                      <a:prstDash val="solid"/>
                      <a:round/>
                      <a:headEnd type="none" w="med" len="med"/>
                      <a:tailEnd type="none" w="med" len="med"/>
                    </a:lnL>
                    <a:lnR>
                      <a:noFill/>
                    </a:lnR>
                    <a:lnT>
                      <a:noFill/>
                    </a:lnT>
                    <a:lnB>
                      <a:noFill/>
                    </a:lnB>
                    <a:lnTlToBr>
                      <a:noFill/>
                    </a:lnTlToBr>
                    <a:lnBlToTr>
                      <a:noFill/>
                    </a:lnBlToTr>
                    <a:noFill/>
                  </a:tcPr>
                </a:tc>
                <a:tc gridSpan="6">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w="12700" cap="flat" cmpd="sng" algn="ctr">
                      <a:noFill/>
                      <a:prstDash val="solid"/>
                      <a:round/>
                      <a:headEnd type="none" w="med" len="med"/>
                      <a:tailEnd type="none" w="med" len="med"/>
                    </a:lnT>
                    <a:lnB>
                      <a:noFill/>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1"/>
                  </a:ext>
                </a:extLst>
              </a:tr>
              <a:tr h="197022">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Nouveaux financements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hMerge="1">
                  <a:txBody>
                    <a:bodyPr/>
                    <a:lstStyle/>
                    <a:p>
                      <a:endParaRPr lang="fr-FR"/>
                    </a:p>
                  </a:txBody>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a:noFill/>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12"/>
                  </a:ext>
                </a:extLst>
              </a:tr>
              <a:tr h="31812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Remboursement d’emprunts</a:t>
                      </a:r>
                    </a:p>
                  </a:txBody>
                  <a:tcPr marL="74406" marR="74406" marT="38691" marB="38691" anchor="ctr" horzOverflow="overflow">
                    <a:lnL cap="flat">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a:noFill/>
                    </a:lnB>
                    <a:lnTlToBr>
                      <a:noFill/>
                    </a:lnTlToBr>
                    <a:lnBlToTr>
                      <a:noFill/>
                    </a:lnBlToTr>
                    <a:noFill/>
                  </a:tcPr>
                </a:tc>
                <a:tc hMerge="1">
                  <a:txBody>
                    <a:bodyPr/>
                    <a:lstStyle/>
                    <a:p>
                      <a:endParaRPr lang="fr-FR"/>
                    </a:p>
                  </a:txBody>
                  <a:tcPr/>
                </a:tc>
                <a:tc hMerge="1">
                  <a:txBody>
                    <a:bodyPr/>
                    <a:lstStyle/>
                    <a:p>
                      <a:endParaRPr lang="fr-FR"/>
                    </a:p>
                  </a:txBody>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a:noFill/>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13"/>
                  </a:ext>
                </a:extLst>
              </a:tr>
              <a:tr h="31812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1" i="0" u="none" strike="noStrike" cap="none" normalizeH="0" baseline="0">
                          <a:ln>
                            <a:noFill/>
                          </a:ln>
                          <a:solidFill>
                            <a:schemeClr val="tx1"/>
                          </a:solidFill>
                          <a:effectLst/>
                          <a:latin typeface="Open Sans" panose="020B0606030504020204" pitchFamily="34" charset="0"/>
                        </a:rPr>
                        <a:t>Net cash inflow/(outflow</a:t>
                      </a:r>
                      <a:r>
                        <a:rPr kumimoji="0" lang="fr-FR" altLang="fr-FR" sz="900" b="0" i="0" u="none" strike="noStrike" cap="none" normalizeH="0" baseline="0">
                          <a:ln>
                            <a:noFill/>
                          </a:ln>
                          <a:solidFill>
                            <a:schemeClr val="tx1"/>
                          </a:solidFill>
                          <a:effectLst/>
                          <a:latin typeface="Open Sans" panose="020B0606030504020204" pitchFamily="34" charset="0"/>
                        </a:rPr>
                        <a:t>)</a:t>
                      </a:r>
                    </a:p>
                  </a:txBody>
                  <a:tcPr marL="74406" marR="74406" marT="38691" marB="38691"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r>
                        <a:rPr kumimoji="0" lang="fr-FR" altLang="fr-FR" sz="900" b="0" i="0" u="none" strike="noStrike" cap="none" normalizeH="0" baseline="0">
                          <a:ln>
                            <a:noFill/>
                          </a:ln>
                          <a:solidFill>
                            <a:schemeClr val="tx1"/>
                          </a:solidFill>
                          <a:effectLst/>
                          <a:latin typeface="Open Sans" panose="020B0606030504020204" pitchFamily="34" charset="0"/>
                        </a:rPr>
                        <a:t>(X)</a:t>
                      </a:r>
                    </a:p>
                  </a:txBody>
                  <a:tcPr marL="74406" marR="74406" marT="38691" marB="38691"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cap="flat">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cap="flat">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cap="flat">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cap="flat">
                      <a:noFill/>
                    </a:lnB>
                    <a:lnTlToBr>
                      <a:noFill/>
                    </a:lnTlToBr>
                    <a:lnBlToTr>
                      <a:noFill/>
                    </a:lnBlToTr>
                    <a:noFill/>
                  </a:tcPr>
                </a:tc>
                <a:tc gridSpan="3">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a:ln>
                          <a:noFill/>
                        </a:ln>
                        <a:solidFill>
                          <a:schemeClr val="tx1"/>
                        </a:solidFill>
                        <a:effectLst/>
                        <a:latin typeface="Open Sans" panose="020B0606030504020204" pitchFamily="34" charset="0"/>
                      </a:endParaRPr>
                    </a:p>
                  </a:txBody>
                  <a:tcPr marL="74406" marR="74406" marT="38691" marB="38691" anchor="ctr" horzOverflow="overflow">
                    <a:lnL>
                      <a:noFill/>
                    </a:lnL>
                    <a:lnR>
                      <a:noFill/>
                    </a:lnR>
                    <a:lnT>
                      <a:noFill/>
                    </a:lnT>
                    <a:lnB cap="flat">
                      <a:noFill/>
                    </a:lnB>
                    <a:lnTlToBr>
                      <a:noFill/>
                    </a:lnTlToBr>
                    <a:lnBlToTr>
                      <a:noFill/>
                    </a:lnBlToTr>
                    <a:noFill/>
                  </a:tcPr>
                </a:tc>
                <a:tc hMerge="1">
                  <a:txBody>
                    <a:bodyPr/>
                    <a:lstStyle/>
                    <a:p>
                      <a:endParaRPr lang="fr-FR"/>
                    </a:p>
                  </a:txBody>
                  <a:tcPr/>
                </a:tc>
                <a:tc hMerge="1">
                  <a:txBody>
                    <a:bodyPr/>
                    <a:lstStyle/>
                    <a:p>
                      <a:endParaRPr lang="fr-FR"/>
                    </a:p>
                  </a:txBody>
                  <a:tcPr/>
                </a:tc>
                <a:tc gridSpan="2">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marL="1588">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marL="3175">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marL="357188">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marL="723900">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marL="11811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marL="16383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marL="20955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marL="2552700"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ase" latinLnBrk="0" hangingPunct="1">
                        <a:lnSpc>
                          <a:spcPct val="90000"/>
                        </a:lnSpc>
                        <a:spcBef>
                          <a:spcPct val="0"/>
                        </a:spcBef>
                        <a:spcAft>
                          <a:spcPct val="0"/>
                        </a:spcAft>
                        <a:buClr>
                          <a:srgbClr val="FFD200"/>
                        </a:buClr>
                        <a:buSzPct val="75000"/>
                        <a:buFont typeface="Arial" panose="020B0604020202020204" pitchFamily="34" charset="0"/>
                        <a:buNone/>
                        <a:tabLst/>
                      </a:pPr>
                      <a:endParaRPr kumimoji="0" lang="fr-FR" altLang="fr-FR" sz="900" b="0" i="0" u="none" strike="noStrike" cap="none" normalizeH="0" baseline="0" dirty="0">
                        <a:ln>
                          <a:noFill/>
                        </a:ln>
                        <a:solidFill>
                          <a:schemeClr val="tx1"/>
                        </a:solidFill>
                        <a:effectLst/>
                        <a:latin typeface="Open Sans" panose="020B0606030504020204" pitchFamily="34" charset="0"/>
                      </a:endParaRPr>
                    </a:p>
                  </a:txBody>
                  <a:tcPr marL="74406" marR="74406" marT="38691" marB="38691" anchor="ctr" horzOverflow="overflow">
                    <a:lnL>
                      <a:noFill/>
                    </a:lnL>
                    <a:lnR cap="flat">
                      <a:noFill/>
                    </a:lnR>
                    <a:lnT>
                      <a:noFill/>
                    </a:lnT>
                    <a:lnB cap="flat">
                      <a:noFill/>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14920942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11027" y="583079"/>
            <a:ext cx="8391525" cy="250577"/>
          </a:xfrm>
        </p:spPr>
        <p:txBody>
          <a:bodyPr/>
          <a:lstStyle/>
          <a:p>
            <a:r>
              <a:rPr lang="fr-FR" sz="1200">
                <a:solidFill>
                  <a:schemeClr val="tx1"/>
                </a:solidFill>
              </a:rPr>
              <a:t>Principes de base : les formats donnent le même résultat</a:t>
            </a:r>
          </a:p>
        </p:txBody>
      </p:sp>
      <p:sp>
        <p:nvSpPr>
          <p:cNvPr id="3" name="Title 2"/>
          <p:cNvSpPr>
            <a:spLocks noGrp="1"/>
          </p:cNvSpPr>
          <p:nvPr>
            <p:ph type="title"/>
          </p:nvPr>
        </p:nvSpPr>
        <p:spPr>
          <a:xfrm>
            <a:off x="289032" y="232021"/>
            <a:ext cx="8391525" cy="250576"/>
          </a:xfrm>
        </p:spPr>
        <p:txBody>
          <a:bodyPr/>
          <a:lstStyle/>
          <a:p>
            <a:r>
              <a:rPr lang="fr-FR" sz="2400"/>
              <a:t>Les prévisions de trésorerie dans une société : fantasme ou réalité ? </a:t>
            </a:r>
          </a:p>
        </p:txBody>
      </p:sp>
      <p:sp>
        <p:nvSpPr>
          <p:cNvPr id="5" name="Slide Number Placeholder 4"/>
          <p:cNvSpPr>
            <a:spLocks noGrp="1"/>
          </p:cNvSpPr>
          <p:nvPr>
            <p:ph type="sldNum" sz="quarter" idx="4"/>
          </p:nvPr>
        </p:nvSpPr>
        <p:spPr>
          <a:xfrm>
            <a:off x="7371537" y="4817290"/>
            <a:ext cx="230981" cy="75085"/>
          </a:xfrm>
        </p:spPr>
        <p:txBody>
          <a:bodyPr/>
          <a:lstStyle/>
          <a:p>
            <a:pPr algn="r">
              <a:spcBef>
                <a:spcPts val="450"/>
              </a:spcBef>
              <a:buSzPct val="100000"/>
            </a:pPr>
            <a:fld id="{4654C24A-AA93-4318-A7E9-AF587A936244}" type="slidenum">
              <a:rPr lang="fr-FR" smtClean="0"/>
              <a:pPr algn="r">
                <a:spcBef>
                  <a:spcPts val="450"/>
                </a:spcBef>
                <a:buSzPct val="100000"/>
              </a:pPr>
              <a:t>9</a:t>
            </a:fld>
            <a:endParaRPr lang="fr-FR"/>
          </a:p>
        </p:txBody>
      </p:sp>
      <p:graphicFrame>
        <p:nvGraphicFramePr>
          <p:cNvPr id="8" name="Group 5"/>
          <p:cNvGraphicFramePr>
            <a:graphicFrameLocks noGrp="1"/>
          </p:cNvGraphicFramePr>
          <p:nvPr>
            <p:extLst>
              <p:ext uri="{D42A27DB-BD31-4B8C-83A1-F6EECF244321}">
                <p14:modId xmlns:p14="http://schemas.microsoft.com/office/powerpoint/2010/main" val="2317223623"/>
              </p:ext>
            </p:extLst>
          </p:nvPr>
        </p:nvGraphicFramePr>
        <p:xfrm>
          <a:off x="302793" y="1499272"/>
          <a:ext cx="3171825" cy="833348"/>
        </p:xfrm>
        <a:graphic>
          <a:graphicData uri="http://schemas.openxmlformats.org/drawingml/2006/table">
            <a:tbl>
              <a:tblPr/>
              <a:tblGrid>
                <a:gridCol w="2049303">
                  <a:extLst>
                    <a:ext uri="{9D8B030D-6E8A-4147-A177-3AD203B41FA5}">
                      <a16:colId xmlns:a16="http://schemas.microsoft.com/office/drawing/2014/main" val="20000"/>
                    </a:ext>
                  </a:extLst>
                </a:gridCol>
                <a:gridCol w="1122522">
                  <a:extLst>
                    <a:ext uri="{9D8B030D-6E8A-4147-A177-3AD203B41FA5}">
                      <a16:colId xmlns:a16="http://schemas.microsoft.com/office/drawing/2014/main" val="20001"/>
                    </a:ext>
                  </a:extLst>
                </a:gridCol>
              </a:tblGrid>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Devise: € 000</a:t>
                      </a:r>
                      <a:endParaRPr kumimoji="0" lang="fr-FR" altLang="fr-FR" sz="2000" b="1" i="0" u="none" strike="noStrike" cap="none" normalizeH="0" baseline="0">
                        <a:ln>
                          <a:noFill/>
                        </a:ln>
                        <a:solidFill>
                          <a:schemeClr val="tx1"/>
                        </a:solidFill>
                        <a:effectLst/>
                        <a:latin typeface="+mj-lt"/>
                      </a:endParaRP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FY22</a:t>
                      </a:r>
                      <a:endParaRPr kumimoji="0" lang="fr-FR" altLang="fr-FR" sz="2000" b="1" i="0" u="none" strike="noStrike" cap="none" normalizeH="0" baseline="0">
                        <a:ln>
                          <a:noFill/>
                        </a:ln>
                        <a:solidFill>
                          <a:schemeClr val="tx1"/>
                        </a:solidFill>
                        <a:effectLst/>
                        <a:latin typeface="+mj-lt"/>
                      </a:endParaRPr>
                    </a:p>
                  </a:txBody>
                  <a:tcPr marL="59525" marR="59525" marT="0" marB="0"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CA</a:t>
                      </a:r>
                      <a:endParaRPr kumimoji="0" lang="fr-FR" altLang="fr-FR" sz="2000" b="0" i="0" u="none" strike="noStrike" cap="none" normalizeH="0" baseline="0">
                        <a:ln>
                          <a:noFill/>
                        </a:ln>
                        <a:solidFill>
                          <a:schemeClr val="tx1"/>
                        </a:solidFill>
                        <a:effectLst/>
                        <a:latin typeface="+mj-lt"/>
                      </a:endParaRP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100 </a:t>
                      </a:r>
                      <a:endParaRPr kumimoji="0" lang="fr-FR" altLang="fr-FR" sz="2000" b="0" i="0" u="none" strike="noStrike" cap="none" normalizeH="0" baseline="0">
                        <a:ln>
                          <a:noFill/>
                        </a:ln>
                        <a:solidFill>
                          <a:schemeClr val="tx1"/>
                        </a:solidFill>
                        <a:effectLst/>
                        <a:latin typeface="+mj-lt"/>
                      </a:endParaRPr>
                    </a:p>
                  </a:txBody>
                  <a:tcPr marL="59525" marR="59525" marT="0" marB="0" anchor="ctr" horzOverflow="overflow">
                    <a:lnL>
                      <a:noFill/>
                    </a:lnL>
                    <a:lnR cap="flat">
                      <a:noFill/>
                    </a:lnR>
                    <a:lnT w="12700" cap="flat" cmpd="sng" algn="ctr">
                      <a:no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Variation de BFR</a:t>
                      </a:r>
                      <a:endParaRPr kumimoji="0" lang="fr-FR" altLang="fr-FR" sz="2000" b="0" i="0" u="none" strike="noStrike" cap="none" normalizeH="0" baseline="0">
                        <a:ln>
                          <a:noFill/>
                        </a:ln>
                        <a:solidFill>
                          <a:schemeClr val="tx1"/>
                        </a:solidFill>
                        <a:effectLst/>
                        <a:latin typeface="+mj-lt"/>
                      </a:endParaRPr>
                    </a:p>
                  </a:txBody>
                  <a:tcPr marL="59525" marR="59525" marT="0" marB="0" anchor="ctr" horzOverflow="overflow">
                    <a:lnL cap="flat">
                      <a:noFill/>
                    </a:lnL>
                    <a:lnR>
                      <a:noFill/>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10 </a:t>
                      </a:r>
                      <a:endParaRPr kumimoji="0" lang="fr-FR" altLang="fr-FR" sz="2000" b="0" i="0" u="none" strike="noStrike" cap="none" normalizeH="0" baseline="0">
                        <a:ln>
                          <a:noFill/>
                        </a:ln>
                        <a:solidFill>
                          <a:schemeClr val="tx1"/>
                        </a:solidFill>
                        <a:effectLst/>
                        <a:latin typeface="+mj-lt"/>
                      </a:endParaRPr>
                    </a:p>
                  </a:txBody>
                  <a:tcPr marL="59525" marR="59525" marT="0" marB="0" anchor="ctr" horzOverflow="overflow">
                    <a:lnL>
                      <a:noFill/>
                    </a:lnL>
                    <a:lnR cap="flat">
                      <a:noFill/>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Variation de trésorerie</a:t>
                      </a:r>
                      <a:endParaRPr kumimoji="0" lang="fr-FR" altLang="fr-FR" sz="2000" b="0" i="0" u="none" strike="noStrike" cap="none" normalizeH="0" baseline="0">
                        <a:ln>
                          <a:noFill/>
                        </a:ln>
                        <a:solidFill>
                          <a:schemeClr val="bg1"/>
                        </a:solidFill>
                        <a:effectLst/>
                        <a:latin typeface="+mj-lt"/>
                      </a:endParaRP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7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110 </a:t>
                      </a:r>
                      <a:endParaRPr kumimoji="0" lang="fr-FR" altLang="fr-FR" sz="2000" b="0" i="0" u="none" strike="noStrike" cap="none" normalizeH="0" baseline="0">
                        <a:ln>
                          <a:noFill/>
                        </a:ln>
                        <a:solidFill>
                          <a:schemeClr val="bg1"/>
                        </a:solidFill>
                        <a:effectLst/>
                        <a:latin typeface="+mj-lt"/>
                      </a:endParaRPr>
                    </a:p>
                  </a:txBody>
                  <a:tcPr marL="59525" marR="59525" marT="0" marB="0"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3"/>
                  </a:ext>
                </a:extLst>
              </a:tr>
            </a:tbl>
          </a:graphicData>
        </a:graphic>
      </p:graphicFrame>
      <p:graphicFrame>
        <p:nvGraphicFramePr>
          <p:cNvPr id="9" name="Group 20"/>
          <p:cNvGraphicFramePr>
            <a:graphicFrameLocks noGrp="1"/>
          </p:cNvGraphicFramePr>
          <p:nvPr>
            <p:extLst>
              <p:ext uri="{D42A27DB-BD31-4B8C-83A1-F6EECF244321}">
                <p14:modId xmlns:p14="http://schemas.microsoft.com/office/powerpoint/2010/main" val="3633821139"/>
              </p:ext>
            </p:extLst>
          </p:nvPr>
        </p:nvGraphicFramePr>
        <p:xfrm>
          <a:off x="302793" y="2487465"/>
          <a:ext cx="3171825" cy="620334"/>
        </p:xfrm>
        <a:graphic>
          <a:graphicData uri="http://schemas.openxmlformats.org/drawingml/2006/table">
            <a:tbl>
              <a:tblPr/>
              <a:tblGrid>
                <a:gridCol w="1446448">
                  <a:extLst>
                    <a:ext uri="{9D8B030D-6E8A-4147-A177-3AD203B41FA5}">
                      <a16:colId xmlns:a16="http://schemas.microsoft.com/office/drawing/2014/main" val="20000"/>
                    </a:ext>
                  </a:extLst>
                </a:gridCol>
                <a:gridCol w="896558">
                  <a:extLst>
                    <a:ext uri="{9D8B030D-6E8A-4147-A177-3AD203B41FA5}">
                      <a16:colId xmlns:a16="http://schemas.microsoft.com/office/drawing/2014/main" val="20001"/>
                    </a:ext>
                  </a:extLst>
                </a:gridCol>
                <a:gridCol w="828819">
                  <a:extLst>
                    <a:ext uri="{9D8B030D-6E8A-4147-A177-3AD203B41FA5}">
                      <a16:colId xmlns:a16="http://schemas.microsoft.com/office/drawing/2014/main" val="20002"/>
                    </a:ext>
                  </a:extLst>
                </a:gridCol>
              </a:tblGrid>
              <a:tr h="20677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Devise: € 000</a:t>
                      </a: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Déc.21</a:t>
                      </a:r>
                    </a:p>
                  </a:txBody>
                  <a:tcPr marL="59525" marR="59525"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Déc.22</a:t>
                      </a:r>
                    </a:p>
                  </a:txBody>
                  <a:tcPr marL="59525" marR="59525" marT="0" marB="0" anchor="ctr" horzOverflow="overflow">
                    <a:lnL>
                      <a:noFill/>
                    </a:lnL>
                    <a:lnR cap="flat">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20677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Créances clients</a:t>
                      </a:r>
                    </a:p>
                  </a:txBody>
                  <a:tcPr marL="59525" marR="59525" marT="0" marB="0" anchor="ctr" horzOverflow="overflow">
                    <a:lnL cap="flat">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30 </a:t>
                      </a:r>
                    </a:p>
                  </a:txBody>
                  <a:tcPr marL="59525" marR="59525" marT="0" marB="0" anchor="ctr" horzOverflow="overflow">
                    <a:lnL>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20 </a:t>
                      </a:r>
                    </a:p>
                  </a:txBody>
                  <a:tcPr marL="59525" marR="59525" marT="0" marB="0" anchor="ctr" horzOverflow="overflow">
                    <a:lnL>
                      <a:noFill/>
                    </a:lnL>
                    <a:lnR cap="flat">
                      <a:noFill/>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06778">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Variation de BFR</a:t>
                      </a:r>
                      <a:endParaRPr kumimoji="0" lang="fr-FR" altLang="fr-FR" sz="900" b="0" i="0" u="none" strike="noStrike" cap="none" normalizeH="0" baseline="0">
                        <a:ln>
                          <a:noFill/>
                        </a:ln>
                        <a:solidFill>
                          <a:schemeClr val="bg1"/>
                        </a:solidFill>
                        <a:effectLst/>
                        <a:latin typeface="+mj-lt"/>
                      </a:endParaRPr>
                    </a:p>
                  </a:txBody>
                  <a:tcPr marL="59525" marR="59525" marT="0" marB="0"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solidFill>
                      <a:schemeClr val="accent3">
                        <a:lumMod val="7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na. </a:t>
                      </a:r>
                      <a:endParaRPr kumimoji="0" lang="fr-FR" altLang="fr-FR" sz="900" b="0" i="0" u="none" strike="noStrike" cap="none" normalizeH="0" baseline="0">
                        <a:ln>
                          <a:noFill/>
                        </a:ln>
                        <a:solidFill>
                          <a:schemeClr val="bg1"/>
                        </a:solidFill>
                        <a:effectLst/>
                        <a:latin typeface="+mj-lt"/>
                      </a:endParaRPr>
                    </a:p>
                  </a:txBody>
                  <a:tcPr marL="59525" marR="59525" marT="0" marB="0"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chemeClr val="accent3">
                        <a:lumMod val="75000"/>
                      </a:schemeClr>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10 </a:t>
                      </a:r>
                      <a:endParaRPr kumimoji="0" lang="fr-FR" altLang="fr-FR" sz="900" b="0" i="0" u="none" strike="noStrike" cap="none" normalizeH="0" baseline="0">
                        <a:ln>
                          <a:noFill/>
                        </a:ln>
                        <a:solidFill>
                          <a:schemeClr val="bg1"/>
                        </a:solidFill>
                        <a:effectLst/>
                        <a:latin typeface="+mj-lt"/>
                      </a:endParaRPr>
                    </a:p>
                  </a:txBody>
                  <a:tcPr marL="59525" marR="59525" marT="0" marB="0" anchor="ctr" horzOverflow="overflow">
                    <a:lnL>
                      <a:noFill/>
                    </a:lnL>
                    <a:lnR cap="flat">
                      <a:noFill/>
                    </a:lnR>
                    <a:lnT>
                      <a:noFill/>
                    </a:lnT>
                    <a:lnB w="12700" cap="flat" cmpd="sng" algn="ctr">
                      <a:no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2"/>
                  </a:ext>
                </a:extLst>
              </a:tr>
            </a:tbl>
          </a:graphicData>
        </a:graphic>
      </p:graphicFrame>
      <p:graphicFrame>
        <p:nvGraphicFramePr>
          <p:cNvPr id="10" name="Group 35"/>
          <p:cNvGraphicFramePr>
            <a:graphicFrameLocks noGrp="1"/>
          </p:cNvGraphicFramePr>
          <p:nvPr>
            <p:extLst>
              <p:ext uri="{D42A27DB-BD31-4B8C-83A1-F6EECF244321}">
                <p14:modId xmlns:p14="http://schemas.microsoft.com/office/powerpoint/2010/main" val="891408856"/>
              </p:ext>
            </p:extLst>
          </p:nvPr>
        </p:nvGraphicFramePr>
        <p:xfrm>
          <a:off x="3548950" y="1484834"/>
          <a:ext cx="3004626" cy="833348"/>
        </p:xfrm>
        <a:graphic>
          <a:graphicData uri="http://schemas.openxmlformats.org/drawingml/2006/table">
            <a:tbl>
              <a:tblPr/>
              <a:tblGrid>
                <a:gridCol w="1477556">
                  <a:extLst>
                    <a:ext uri="{9D8B030D-6E8A-4147-A177-3AD203B41FA5}">
                      <a16:colId xmlns:a16="http://schemas.microsoft.com/office/drawing/2014/main" val="20000"/>
                    </a:ext>
                  </a:extLst>
                </a:gridCol>
                <a:gridCol w="763535">
                  <a:extLst>
                    <a:ext uri="{9D8B030D-6E8A-4147-A177-3AD203B41FA5}">
                      <a16:colId xmlns:a16="http://schemas.microsoft.com/office/drawing/2014/main" val="20001"/>
                    </a:ext>
                  </a:extLst>
                </a:gridCol>
                <a:gridCol w="763535">
                  <a:extLst>
                    <a:ext uri="{9D8B030D-6E8A-4147-A177-3AD203B41FA5}">
                      <a16:colId xmlns:a16="http://schemas.microsoft.com/office/drawing/2014/main" val="20002"/>
                    </a:ext>
                  </a:extLst>
                </a:gridCol>
              </a:tblGrid>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fr-FR" altLang="fr-FR" sz="900" b="0" i="0" u="none" strike="noStrike" cap="none" normalizeH="0" baseline="0">
                        <a:ln>
                          <a:noFill/>
                        </a:ln>
                        <a:solidFill>
                          <a:schemeClr val="tx1"/>
                        </a:solidFill>
                        <a:effectLst/>
                        <a:latin typeface="+mj-lt"/>
                      </a:endParaRP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FY22</a:t>
                      </a:r>
                      <a:endParaRPr kumimoji="0" lang="fr-FR" altLang="fr-FR" sz="900" b="0" i="0" u="none" strike="noStrike" cap="none" normalizeH="0" baseline="0">
                        <a:ln>
                          <a:noFill/>
                        </a:ln>
                        <a:solidFill>
                          <a:schemeClr val="bg1"/>
                        </a:solidFill>
                        <a:effectLst/>
                        <a:latin typeface="+mj-lt"/>
                      </a:endParaRPr>
                    </a:p>
                  </a:txBody>
                  <a:tcPr marL="59525" marR="59525" marT="0" marB="0" anchor="ctr" horzOverflow="overflow">
                    <a:lnL>
                      <a:noFill/>
                    </a:lnL>
                    <a:lnR w="12700" cap="flat" cmpd="sng" algn="ctr">
                      <a:solidFill>
                        <a:srgbClr val="00A3E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bg1"/>
                          </a:solidFill>
                          <a:effectLst/>
                          <a:latin typeface="+mj-lt"/>
                        </a:rPr>
                        <a:t>Narrative</a:t>
                      </a:r>
                      <a:endParaRPr kumimoji="0" lang="fr-FR" altLang="fr-FR" sz="900" b="0" i="0" u="none" strike="noStrike" cap="none" normalizeH="0" baseline="0">
                        <a:ln>
                          <a:noFill/>
                        </a:ln>
                        <a:solidFill>
                          <a:schemeClr val="bg1"/>
                        </a:solidFill>
                        <a:effectLst/>
                        <a:latin typeface="+mj-lt"/>
                      </a:endParaRPr>
                    </a:p>
                  </a:txBody>
                  <a:tcPr marL="59525" marR="59525" marT="0" marB="0" anchor="ctr" horzOverflow="overflow">
                    <a:lnL w="12700" cap="flat" cmpd="sng" algn="ctr">
                      <a:solidFill>
                        <a:srgbClr val="00A3E0"/>
                      </a:solidFill>
                      <a:prstDash val="solid"/>
                      <a:round/>
                      <a:headEnd type="none" w="med" len="med"/>
                      <a:tailEnd type="none" w="med" len="med"/>
                    </a:lnL>
                    <a:lnR w="12700" cap="flat" cmpd="sng" algn="ctr">
                      <a:solidFill>
                        <a:srgbClr val="00A3E0"/>
                      </a:solidFill>
                      <a:prstDash val="solid"/>
                      <a:round/>
                      <a:headEnd type="none" w="med" len="med"/>
                      <a:tailEnd type="none" w="med" len="med"/>
                    </a:lnR>
                    <a:lnT w="12700" cap="flat" cmpd="sng" algn="ctr">
                      <a:solidFill>
                        <a:srgbClr val="00A3E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43B02A"/>
                    </a:solidFill>
                  </a:tcPr>
                </a:tc>
                <a:extLst>
                  <a:ext uri="{0D108BD9-81ED-4DB2-BD59-A6C34878D82A}">
                    <a16:rowId xmlns:a16="http://schemas.microsoft.com/office/drawing/2014/main" val="10000"/>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Encaissement CA 21</a:t>
                      </a:r>
                    </a:p>
                  </a:txBody>
                  <a:tcPr marL="59525" marR="59525" marT="0" marB="0" anchor="ctr" horzOverflow="overflow">
                    <a:lnL cap="flat">
                      <a:noFill/>
                    </a:lnL>
                    <a:lnR>
                      <a:noFill/>
                    </a:lnR>
                    <a:lnT w="12700"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30 </a:t>
                      </a:r>
                    </a:p>
                  </a:txBody>
                  <a:tcPr marL="59525" marR="59525" marT="0" marB="0" anchor="ctr" horzOverflow="overflow">
                    <a:lnL>
                      <a:noFill/>
                    </a:lnL>
                    <a:lnR w="12700" cap="flat" cmpd="sng" algn="ctr">
                      <a:solidFill>
                        <a:srgbClr val="00A3E0"/>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A.</a:t>
                      </a:r>
                    </a:p>
                  </a:txBody>
                  <a:tcPr marL="59525" marR="59525" marT="0" marB="0" anchor="ctr" horzOverflow="overflow">
                    <a:lnL w="12700" cap="flat" cmpd="sng" algn="ctr">
                      <a:solidFill>
                        <a:srgbClr val="00A3E0"/>
                      </a:solidFill>
                      <a:prstDash val="solid"/>
                      <a:round/>
                      <a:headEnd type="none" w="med" len="med"/>
                      <a:tailEnd type="none" w="med" len="med"/>
                    </a:lnL>
                    <a:lnR w="12700" cap="flat" cmpd="sng" algn="ctr">
                      <a:solidFill>
                        <a:srgbClr val="00A3E0"/>
                      </a:solid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Encaissement CA 22</a:t>
                      </a:r>
                    </a:p>
                  </a:txBody>
                  <a:tcPr marL="59525" marR="59525" marT="0" marB="0" anchor="ctr" horzOverflow="overflow">
                    <a:lnL cap="flat">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80</a:t>
                      </a:r>
                    </a:p>
                  </a:txBody>
                  <a:tcPr marL="59525" marR="59525" marT="0" marB="0" anchor="ctr" horzOverflow="overflow">
                    <a:lnL>
                      <a:noFill/>
                    </a:lnL>
                    <a:lnR w="12700" cap="flat" cmpd="sng" algn="ctr">
                      <a:solidFill>
                        <a:srgbClr val="00A3E0"/>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B.</a:t>
                      </a:r>
                    </a:p>
                  </a:txBody>
                  <a:tcPr marL="59525" marR="59525" marT="0" marB="0" anchor="ctr" horzOverflow="overflow">
                    <a:lnL w="12700" cap="flat" cmpd="sng" algn="ctr">
                      <a:solidFill>
                        <a:srgbClr val="00A3E0"/>
                      </a:solidFill>
                      <a:prstDash val="solid"/>
                      <a:round/>
                      <a:headEnd type="none" w="med" len="med"/>
                      <a:tailEnd type="none" w="med" len="med"/>
                    </a:lnL>
                    <a:lnR w="12700" cap="flat" cmpd="sng" algn="ctr">
                      <a:solidFill>
                        <a:srgbClr val="00A3E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08337">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Variation de trésorerie</a:t>
                      </a:r>
                      <a:endParaRPr kumimoji="0" lang="fr-FR" altLang="fr-FR" sz="900" b="0" i="0" u="none" strike="noStrike" cap="none" normalizeH="0" baseline="0">
                        <a:ln>
                          <a:noFill/>
                        </a:ln>
                        <a:solidFill>
                          <a:schemeClr val="tx1"/>
                        </a:solidFill>
                        <a:effectLst/>
                        <a:latin typeface="+mj-lt"/>
                      </a:endParaRPr>
                    </a:p>
                  </a:txBody>
                  <a:tcPr marL="59525" marR="59525" marT="0" marB="0" anchor="ctr" horzOverflow="overflow">
                    <a:lnL cap="flat">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EFE8"/>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1" i="0" u="none" strike="noStrike" cap="none" normalizeH="0" baseline="0">
                          <a:ln>
                            <a:noFill/>
                          </a:ln>
                          <a:solidFill>
                            <a:schemeClr val="tx1"/>
                          </a:solidFill>
                          <a:effectLst/>
                          <a:latin typeface="+mj-lt"/>
                        </a:rPr>
                        <a:t>110 </a:t>
                      </a:r>
                      <a:endParaRPr kumimoji="0" lang="fr-FR" altLang="fr-FR" sz="900" b="0" i="0" u="none" strike="noStrike" cap="none" normalizeH="0" baseline="0">
                        <a:ln>
                          <a:noFill/>
                        </a:ln>
                        <a:solidFill>
                          <a:schemeClr val="tx1"/>
                        </a:solidFill>
                        <a:effectLst/>
                        <a:latin typeface="+mj-lt"/>
                      </a:endParaRPr>
                    </a:p>
                  </a:txBody>
                  <a:tcPr marL="59525" marR="59525" marT="0" marB="0" anchor="ctr" horzOverflow="overflow">
                    <a:lnL>
                      <a:noFill/>
                    </a:lnL>
                    <a:lnR w="12700" cap="flat" cmpd="sng" algn="ctr">
                      <a:solidFill>
                        <a:srgbClr val="00A3E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EFE8"/>
                    </a:solidFill>
                  </a:tcPr>
                </a:tc>
                <a:tc>
                  <a:txBody>
                    <a:bodyPr/>
                    <a:lstStyle>
                      <a:lvl1pPr>
                        <a:spcBef>
                          <a:spcPct val="20000"/>
                        </a:spcBef>
                        <a:buClr>
                          <a:srgbClr val="FFD200"/>
                        </a:buClr>
                        <a:buSzPct val="75000"/>
                        <a:buFont typeface="Arial" panose="020B0604020202020204" pitchFamily="34" charset="0"/>
                        <a:defRPr sz="2000">
                          <a:solidFill>
                            <a:schemeClr val="tx1"/>
                          </a:solidFill>
                          <a:latin typeface="Arial" panose="020B0604020202020204" pitchFamily="34" charset="0"/>
                        </a:defRPr>
                      </a:lvl1pPr>
                      <a:lvl2pPr>
                        <a:spcBef>
                          <a:spcPct val="20000"/>
                        </a:spcBef>
                        <a:buClr>
                          <a:srgbClr val="FFD200"/>
                        </a:buClr>
                        <a:buSzPct val="75000"/>
                        <a:buFont typeface="Wingdings" panose="05000000000000000000" pitchFamily="2" charset="2"/>
                        <a:defRPr>
                          <a:solidFill>
                            <a:schemeClr val="tx1"/>
                          </a:solidFill>
                          <a:latin typeface="Arial" panose="020B0604020202020204" pitchFamily="34" charset="0"/>
                        </a:defRPr>
                      </a:lvl2pPr>
                      <a:lvl3pPr>
                        <a:spcBef>
                          <a:spcPct val="20000"/>
                        </a:spcBef>
                        <a:buClr>
                          <a:srgbClr val="FFD200"/>
                        </a:buClr>
                        <a:buSzPct val="75000"/>
                        <a:buFont typeface="Courier New" panose="02070309020205020404" pitchFamily="49" charset="0"/>
                        <a:defRPr sz="1600">
                          <a:solidFill>
                            <a:schemeClr val="tx1"/>
                          </a:solidFill>
                          <a:latin typeface="Arial" panose="020B0604020202020204" pitchFamily="34" charset="0"/>
                        </a:defRPr>
                      </a:lvl3pPr>
                      <a:lvl4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4pPr>
                      <a:lvl5pPr>
                        <a:spcBef>
                          <a:spcPct val="20000"/>
                        </a:spcBef>
                        <a:buClr>
                          <a:srgbClr val="FFD200"/>
                        </a:buClr>
                        <a:buSzPct val="75000"/>
                        <a:buFont typeface="Arial" panose="020B0604020202020204" pitchFamily="34" charset="0"/>
                        <a:defRPr sz="1400">
                          <a:solidFill>
                            <a:schemeClr val="tx1"/>
                          </a:solidFill>
                          <a:latin typeface="Arial" panose="020B0604020202020204" pitchFamily="34" charset="0"/>
                        </a:defRPr>
                      </a:lvl5pPr>
                      <a:lvl6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6pPr>
                      <a:lvl7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7pPr>
                      <a:lvl8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8pPr>
                      <a:lvl9pPr fontAlgn="base">
                        <a:spcBef>
                          <a:spcPct val="20000"/>
                        </a:spcBef>
                        <a:spcAft>
                          <a:spcPct val="0"/>
                        </a:spcAft>
                        <a:buClr>
                          <a:srgbClr val="FFD200"/>
                        </a:buClr>
                        <a:buSzPct val="75000"/>
                        <a:buFont typeface="Arial" panose="020B0604020202020204" pitchFamily="34" charset="0"/>
                        <a:defRPr sz="1400">
                          <a:solidFill>
                            <a:schemeClr val="tx1"/>
                          </a:solidFill>
                          <a:latin typeface="Arial" panose="020B0604020202020204" pitchFamily="34" charset="0"/>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fr-FR" altLang="fr-FR" sz="900" b="0" i="0" u="none" strike="noStrike" cap="none" normalizeH="0" baseline="0">
                          <a:ln>
                            <a:noFill/>
                          </a:ln>
                          <a:solidFill>
                            <a:schemeClr val="tx1"/>
                          </a:solidFill>
                          <a:effectLst/>
                          <a:latin typeface="+mj-lt"/>
                        </a:rPr>
                        <a:t> </a:t>
                      </a:r>
                    </a:p>
                  </a:txBody>
                  <a:tcPr marL="59525" marR="59525" marT="0" marB="0" anchor="ctr" horzOverflow="overflow">
                    <a:lnL w="12700" cap="flat" cmpd="sng" algn="ctr">
                      <a:solidFill>
                        <a:srgbClr val="00A3E0"/>
                      </a:solidFill>
                      <a:prstDash val="solid"/>
                      <a:round/>
                      <a:headEnd type="none" w="med" len="med"/>
                      <a:tailEnd type="none" w="med" len="med"/>
                    </a:lnL>
                    <a:lnR w="12700" cap="flat" cmpd="sng" algn="ctr">
                      <a:solidFill>
                        <a:srgbClr val="00A3E0"/>
                      </a:solidFill>
                      <a:prstDash val="solid"/>
                      <a:round/>
                      <a:headEnd type="none" w="med" len="med"/>
                      <a:tailEnd type="none" w="med" len="med"/>
                    </a:lnR>
                    <a:lnT>
                      <a:noFill/>
                    </a:lnT>
                    <a:lnB w="12700" cap="flat" cmpd="sng" algn="ctr">
                      <a:solidFill>
                        <a:srgbClr val="00A3E0"/>
                      </a:solidFill>
                      <a:prstDash val="solid"/>
                      <a:round/>
                      <a:headEnd type="none" w="med" len="med"/>
                      <a:tailEnd type="none" w="med" len="med"/>
                    </a:lnB>
                    <a:lnTlToBr>
                      <a:noFill/>
                    </a:lnTlToBr>
                    <a:lnBlToTr>
                      <a:noFill/>
                    </a:lnBlToTr>
                    <a:solidFill>
                      <a:srgbClr val="DDEFE8"/>
                    </a:solidFill>
                  </a:tcPr>
                </a:tc>
                <a:extLst>
                  <a:ext uri="{0D108BD9-81ED-4DB2-BD59-A6C34878D82A}">
                    <a16:rowId xmlns:a16="http://schemas.microsoft.com/office/drawing/2014/main" val="10003"/>
                  </a:ext>
                </a:extLst>
              </a:tr>
            </a:tbl>
          </a:graphicData>
        </a:graphic>
      </p:graphicFrame>
      <p:sp>
        <p:nvSpPr>
          <p:cNvPr id="11" name="Rectangle 10"/>
          <p:cNvSpPr/>
          <p:nvPr/>
        </p:nvSpPr>
        <p:spPr>
          <a:xfrm>
            <a:off x="3541294" y="1123483"/>
            <a:ext cx="3012281" cy="294003"/>
          </a:xfrm>
          <a:prstGeom prst="rect">
            <a:avLst/>
          </a:prstGeom>
          <a:solidFill>
            <a:srgbClr val="041E42"/>
          </a:solidFill>
        </p:spPr>
        <p:txBody>
          <a:bodyPr wrap="square" anchor="ctr" anchorCtr="0">
            <a:noAutofit/>
          </a:bodyPr>
          <a:lstStyle/>
          <a:p>
            <a:pPr algn="ctr">
              <a:lnSpc>
                <a:spcPct val="90000"/>
              </a:lnSpc>
            </a:pPr>
            <a:r>
              <a:rPr lang="fr-FR" altLang="fr-FR" sz="992" b="1">
                <a:solidFill>
                  <a:schemeClr val="bg1"/>
                </a:solidFill>
              </a:rPr>
              <a:t>Tableau d’encaissements / décaissements</a:t>
            </a:r>
          </a:p>
        </p:txBody>
      </p:sp>
      <p:sp>
        <p:nvSpPr>
          <p:cNvPr id="12" name="Rectangle 11"/>
          <p:cNvSpPr/>
          <p:nvPr/>
        </p:nvSpPr>
        <p:spPr>
          <a:xfrm>
            <a:off x="302793" y="1126673"/>
            <a:ext cx="3171825" cy="291884"/>
          </a:xfrm>
          <a:prstGeom prst="rect">
            <a:avLst/>
          </a:prstGeom>
          <a:solidFill>
            <a:schemeClr val="accent3"/>
          </a:solidFill>
        </p:spPr>
        <p:txBody>
          <a:bodyPr wrap="square" anchor="ctr" anchorCtr="0">
            <a:noAutofit/>
          </a:bodyPr>
          <a:lstStyle/>
          <a:p>
            <a:pPr algn="ctr">
              <a:lnSpc>
                <a:spcPct val="90000"/>
              </a:lnSpc>
            </a:pPr>
            <a:r>
              <a:rPr lang="fr-FR" altLang="fr-FR" sz="992" b="1">
                <a:solidFill>
                  <a:schemeClr val="bg1"/>
                </a:solidFill>
              </a:rPr>
              <a:t>Tableau de financement</a:t>
            </a:r>
          </a:p>
        </p:txBody>
      </p:sp>
      <p:sp>
        <p:nvSpPr>
          <p:cNvPr id="13" name="Rectangle 12"/>
          <p:cNvSpPr/>
          <p:nvPr/>
        </p:nvSpPr>
        <p:spPr>
          <a:xfrm>
            <a:off x="302793" y="3248718"/>
            <a:ext cx="3171825" cy="1296252"/>
          </a:xfrm>
          <a:prstGeom prst="rect">
            <a:avLst/>
          </a:prstGeom>
        </p:spPr>
        <p:txBody>
          <a:bodyPr wrap="square" lIns="0" tIns="0" rIns="0" bIns="0">
            <a:spAutoFit/>
          </a:bodyPr>
          <a:lstStyle/>
          <a:p>
            <a:pPr defTabSz="742928">
              <a:lnSpc>
                <a:spcPct val="90000"/>
              </a:lnSpc>
              <a:spcAft>
                <a:spcPts val="812"/>
              </a:spcAft>
              <a:buSzPct val="100000"/>
            </a:pPr>
            <a:r>
              <a:rPr lang="fr-FR" altLang="fr-FR" sz="900">
                <a:solidFill>
                  <a:prstClr val="black"/>
                </a:solidFill>
              </a:rPr>
              <a:t>Dans ce cas, la variation de trésorerie résulte de l’activité (P&amp;L) et de la variation du BFR (dans l’exemple le poste clients).</a:t>
            </a:r>
          </a:p>
          <a:p>
            <a:pPr defTabSz="742928">
              <a:lnSpc>
                <a:spcPct val="90000"/>
              </a:lnSpc>
              <a:spcAft>
                <a:spcPts val="496"/>
              </a:spcAft>
              <a:buSzPct val="100000"/>
            </a:pPr>
            <a:r>
              <a:rPr lang="fr-FR" altLang="fr-FR" sz="900">
                <a:solidFill>
                  <a:prstClr val="black"/>
                </a:solidFill>
              </a:rPr>
              <a:t>Cette approche permet difficilement d’isoler la part de l’évolution du poste clients liée à : </a:t>
            </a:r>
          </a:p>
          <a:p>
            <a:pPr marL="0" lvl="1" defTabSz="742928">
              <a:spcAft>
                <a:spcPts val="248"/>
              </a:spcAft>
              <a:buSzPct val="100000"/>
            </a:pPr>
            <a:r>
              <a:rPr lang="fr-FR" altLang="fr-FR" sz="900" b="1">
                <a:solidFill>
                  <a:prstClr val="black"/>
                </a:solidFill>
              </a:rPr>
              <a:t>l’évolution des délais de règlement,</a:t>
            </a:r>
          </a:p>
          <a:p>
            <a:pPr marL="0" lvl="1" defTabSz="742928">
              <a:spcAft>
                <a:spcPts val="248"/>
              </a:spcAft>
              <a:buSzPct val="100000"/>
            </a:pPr>
            <a:r>
              <a:rPr lang="fr-FR" altLang="fr-FR" sz="900" b="1">
                <a:solidFill>
                  <a:prstClr val="black"/>
                </a:solidFill>
              </a:rPr>
              <a:t>la saisonnalité, </a:t>
            </a:r>
          </a:p>
          <a:p>
            <a:pPr marL="0" lvl="1" defTabSz="742928">
              <a:spcAft>
                <a:spcPts val="248"/>
              </a:spcAft>
              <a:buSzPct val="100000"/>
            </a:pPr>
            <a:r>
              <a:rPr lang="fr-FR" altLang="fr-FR" sz="900" b="1">
                <a:solidFill>
                  <a:prstClr val="black"/>
                </a:solidFill>
              </a:rPr>
              <a:t>le niveau d'activité,</a:t>
            </a:r>
          </a:p>
          <a:p>
            <a:pPr marL="0" lvl="1" defTabSz="742928">
              <a:spcAft>
                <a:spcPts val="248"/>
              </a:spcAft>
              <a:buSzPct val="100000"/>
            </a:pPr>
            <a:r>
              <a:rPr lang="fr-FR" altLang="fr-FR" sz="900" b="1">
                <a:solidFill>
                  <a:prstClr val="black"/>
                </a:solidFill>
              </a:rPr>
              <a:t>le mix clients…</a:t>
            </a:r>
          </a:p>
        </p:txBody>
      </p:sp>
      <p:sp>
        <p:nvSpPr>
          <p:cNvPr id="14" name="Rectangle 13"/>
          <p:cNvSpPr/>
          <p:nvPr/>
        </p:nvSpPr>
        <p:spPr>
          <a:xfrm>
            <a:off x="3686516" y="3252305"/>
            <a:ext cx="3078956" cy="1407565"/>
          </a:xfrm>
          <a:prstGeom prst="rect">
            <a:avLst/>
          </a:prstGeom>
        </p:spPr>
        <p:txBody>
          <a:bodyPr wrap="square" lIns="0" tIns="0" rIns="0" bIns="0">
            <a:spAutoFit/>
          </a:bodyPr>
          <a:lstStyle/>
          <a:p>
            <a:pPr marL="171450" indent="-171450" defTabSz="742928">
              <a:lnSpc>
                <a:spcPct val="90000"/>
              </a:lnSpc>
              <a:spcAft>
                <a:spcPts val="812"/>
              </a:spcAft>
              <a:buSzPct val="100000"/>
              <a:buFont typeface="+mj-lt"/>
              <a:buAutoNum type="alphaUcPeriod"/>
            </a:pPr>
            <a:r>
              <a:rPr lang="fr-FR" altLang="fr-FR" sz="900">
                <a:solidFill>
                  <a:prstClr val="black"/>
                </a:solidFill>
              </a:rPr>
              <a:t>Apurement Bilan d’ouverture</a:t>
            </a:r>
          </a:p>
          <a:p>
            <a:pPr marL="171450" indent="-171450" defTabSz="742928">
              <a:lnSpc>
                <a:spcPct val="90000"/>
              </a:lnSpc>
              <a:spcAft>
                <a:spcPts val="812"/>
              </a:spcAft>
              <a:buSzPct val="100000"/>
              <a:buFont typeface="+mj-lt"/>
              <a:buAutoNum type="alphaUcPeriod"/>
            </a:pPr>
            <a:r>
              <a:rPr lang="fr-FR" altLang="fr-FR" sz="900">
                <a:solidFill>
                  <a:prstClr val="black"/>
                </a:solidFill>
              </a:rPr>
              <a:t>Flux de trésorerie d’exploitation</a:t>
            </a:r>
          </a:p>
          <a:p>
            <a:pPr defTabSz="742928">
              <a:lnSpc>
                <a:spcPct val="90000"/>
              </a:lnSpc>
              <a:spcAft>
                <a:spcPts val="812"/>
              </a:spcAft>
              <a:buSzPct val="100000"/>
            </a:pPr>
            <a:r>
              <a:rPr lang="fr-FR" altLang="fr-FR" sz="900">
                <a:solidFill>
                  <a:prstClr val="black"/>
                </a:solidFill>
              </a:rPr>
              <a:t>Dans les cas où cela est nécessaire, l’approche par les flux d’encaissements et de décaissements permet une analyse plus fine des flux. Elle permet notamment d’appréhender les problématiques associées à :</a:t>
            </a:r>
          </a:p>
          <a:p>
            <a:pPr marL="128588" indent="-128588" defTabSz="742928">
              <a:lnSpc>
                <a:spcPct val="90000"/>
              </a:lnSpc>
              <a:spcAft>
                <a:spcPts val="812"/>
              </a:spcAft>
              <a:buSzPct val="100000"/>
              <a:buFont typeface="Arial" panose="020B0604020202020204" pitchFamily="34" charset="0"/>
              <a:buChar char="•"/>
            </a:pPr>
            <a:r>
              <a:rPr lang="fr-FR" altLang="fr-FR" sz="900">
                <a:solidFill>
                  <a:prstClr val="black"/>
                </a:solidFill>
              </a:rPr>
              <a:t>La saisonnalité,</a:t>
            </a:r>
          </a:p>
          <a:p>
            <a:pPr marL="128588" indent="-128588" defTabSz="742928">
              <a:lnSpc>
                <a:spcPct val="90000"/>
              </a:lnSpc>
              <a:spcAft>
                <a:spcPts val="812"/>
              </a:spcAft>
              <a:buSzPct val="100000"/>
              <a:buFont typeface="Arial" panose="020B0604020202020204" pitchFamily="34" charset="0"/>
              <a:buChar char="•"/>
            </a:pPr>
            <a:r>
              <a:rPr lang="fr-FR" altLang="fr-FR" sz="900">
                <a:solidFill>
                  <a:prstClr val="black"/>
                </a:solidFill>
              </a:rPr>
              <a:t>L’évolution de l’activité…</a:t>
            </a:r>
          </a:p>
        </p:txBody>
      </p:sp>
    </p:spTree>
    <p:extLst>
      <p:ext uri="{BB962C8B-B14F-4D97-AF65-F5344CB8AC3E}">
        <p14:creationId xmlns:p14="http://schemas.microsoft.com/office/powerpoint/2010/main" val="3602069243"/>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8DBCB134B2ED489A580EC1C50D914F" ma:contentTypeVersion="16" ma:contentTypeDescription="Crée un document." ma:contentTypeScope="" ma:versionID="f87a54234e84a791b5c760f4167f855e">
  <xsd:schema xmlns:xsd="http://www.w3.org/2001/XMLSchema" xmlns:xs="http://www.w3.org/2001/XMLSchema" xmlns:p="http://schemas.microsoft.com/office/2006/metadata/properties" xmlns:ns2="29b6231e-e2fc-424e-93cb-c3c68563c996" xmlns:ns3="afd98505-6f30-43c6-8797-c87a3d19e968" targetNamespace="http://schemas.microsoft.com/office/2006/metadata/properties" ma:root="true" ma:fieldsID="02fbb1c7cc6d34b36e2180cb68950260" ns2:_="" ns3:_="">
    <xsd:import namespace="29b6231e-e2fc-424e-93cb-c3c68563c996"/>
    <xsd:import namespace="afd98505-6f30-43c6-8797-c87a3d19e96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6231e-e2fc-424e-93cb-c3c68563c996"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6c0c57e-52f2-492f-afa5-4df0ec592ca3}" ma:internalName="TaxCatchAll" ma:showField="CatchAllData" ma:web="29b6231e-e2fc-424e-93cb-c3c68563c99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fd98505-6f30-43c6-8797-c87a3d19e96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6939a0f-899c-4101-9f9c-be88d12044d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9b6231e-e2fc-424e-93cb-c3c68563c996" xsi:nil="true"/>
    <lcf76f155ced4ddcb4097134ff3c332f xmlns="afd98505-6f30-43c6-8797-c87a3d19e96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E22C64-995B-4C6A-81CB-62EBC8E7836F}"/>
</file>

<file path=customXml/itemProps2.xml><?xml version="1.0" encoding="utf-8"?>
<ds:datastoreItem xmlns:ds="http://schemas.openxmlformats.org/officeDocument/2006/customXml" ds:itemID="{777D0BA4-10AC-4E30-9205-DADBB72E1A6D}">
  <ds:schemaRefs>
    <ds:schemaRef ds:uri="http://schemas.microsoft.com/sharepoint/v3/contenttype/forms"/>
  </ds:schemaRefs>
</ds:datastoreItem>
</file>

<file path=customXml/itemProps3.xml><?xml version="1.0" encoding="utf-8"?>
<ds:datastoreItem xmlns:ds="http://schemas.openxmlformats.org/officeDocument/2006/customXml" ds:itemID="{C923F017-D07D-4884-B60D-AD7EF2BBADEC}">
  <ds:schemaRefs>
    <ds:schemaRef ds:uri="73e2db98-39ce-45bc-b971-0a286b78cf0a"/>
    <ds:schemaRef ds:uri="http://purl.org/dc/terms/"/>
    <ds:schemaRef ds:uri="http://purl.org/dc/dcmitype/"/>
    <ds:schemaRef ds:uri="http://schemas.microsoft.com/office/2006/documentManagement/types"/>
    <ds:schemaRef ds:uri="http://schemas.microsoft.com/office/infopath/2007/PartnerControls"/>
    <ds:schemaRef ds:uri="http://purl.org/dc/elements/1.1/"/>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39</TotalTime>
  <Words>4040</Words>
  <Application>Microsoft Office PowerPoint</Application>
  <PresentationFormat>On-screen Show (16:9)</PresentationFormat>
  <Paragraphs>581</Paragraphs>
  <Slides>35</Slides>
  <Notes>1</Notes>
  <HiddenSlides>1</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52" baseType="lpstr">
      <vt:lpstr>Arial</vt:lpstr>
      <vt:lpstr>Barlow Condensed</vt:lpstr>
      <vt:lpstr>Barlow Condensed Light</vt:lpstr>
      <vt:lpstr>Barlow Condensed Medium</vt:lpstr>
      <vt:lpstr>Barlow Condensed SemiBold</vt:lpstr>
      <vt:lpstr>Barlow Condensed Thin</vt:lpstr>
      <vt:lpstr>Barlow Semi Condensed Thin</vt:lpstr>
      <vt:lpstr>Calibri</vt:lpstr>
      <vt:lpstr>Calibri Light</vt:lpstr>
      <vt:lpstr>Open Sans</vt:lpstr>
      <vt:lpstr>Police système Courant</vt:lpstr>
      <vt:lpstr>Symbol</vt:lpstr>
      <vt:lpstr>Times New Roman</vt:lpstr>
      <vt:lpstr>Wingdings 2</vt:lpstr>
      <vt:lpstr>Wingdings 3</vt:lpstr>
      <vt:lpstr>Thème Office</vt:lpstr>
      <vt:lpstr>think-cell Slide</vt:lpstr>
      <vt:lpstr>PowerPoint Presentation</vt:lpstr>
      <vt:lpstr>Présentation des intervenants</vt:lpstr>
      <vt:lpstr>PowerPoint Presentation</vt:lpstr>
      <vt:lpstr>PowerPoint Presentation</vt:lpstr>
      <vt:lpstr>Une visibilité et un pilotage des prévisions de trésorerie adaptés aux conditions économiques </vt:lpstr>
      <vt:lpstr>Culture cash : pour quoi faire?</vt:lpstr>
      <vt:lpstr>PowerPoint Presentation</vt:lpstr>
      <vt:lpstr>Les prévisions de trésorerie dans une société : fantasme ou réalité ? </vt:lpstr>
      <vt:lpstr>Les prévisions de trésorerie dans une société : fantasme ou réalité ? </vt:lpstr>
      <vt:lpstr>Les prévisions de trésorerie dans une société : fantasme ou réalité ? </vt:lpstr>
      <vt:lpstr>Les prévisions de trésorerie dans une société : fantasme ou réalité ? </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 </vt:lpstr>
      <vt:lpstr>PowerPoint Presentation</vt:lpstr>
      <vt:lpstr>PowerPoint Presentation</vt:lpstr>
      <vt:lpstr>Marché général </vt:lpstr>
      <vt:lpstr>PowerPoint Presentation</vt:lpstr>
      <vt:lpstr>Marché général </vt:lpstr>
      <vt:lpstr>PowerPoint Presentation</vt:lpstr>
      <vt:lpstr>Epargne salariale </vt:lpstr>
      <vt:lpstr>Prime exceptionnelle de la « Prime PEPA » à la « PPV »</vt:lpstr>
      <vt:lpstr>PowerPoint Presentation</vt:lpstr>
      <vt:lpstr>Marché général : prévisions budgétaires d’augmentation  </vt:lpstr>
      <vt:lpstr>PowerPoint Presentation</vt:lpstr>
      <vt:lpstr>Avantages sociaux, mesures                  « pouvoir d’achat 2022 » et télétravail</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TROIS LIGNES</dc:title>
  <dc:creator>PICOUAYS Emilie</dc:creator>
  <cp:lastModifiedBy>Le Jeloux, Jean-Marie</cp:lastModifiedBy>
  <cp:revision>4</cp:revision>
  <dcterms:created xsi:type="dcterms:W3CDTF">2021-06-11T13:55:51Z</dcterms:created>
  <dcterms:modified xsi:type="dcterms:W3CDTF">2022-11-16T14:52:37Z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0x0101009E47F1636FCBD7478DF32EC7F612A00C</vt:lpwstr>
  </property>
  <property fmtid="{D5CDD505-2E9C-101B-9397-08002B2CF9AE}" pid="3" name="MSIP_Label_ea60d57e-af5b-4752-ac57-3e4f28ca11dc_Enabled">
    <vt:lpwstr>true</vt:lpwstr>
  </property>
  <property fmtid="{D5CDD505-2E9C-101B-9397-08002B2CF9AE}" pid="4" name="MSIP_Label_ea60d57e-af5b-4752-ac57-3e4f28ca11dc_SetDate">
    <vt:lpwstr>2022-11-04T15:06:16Z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cf020d95-9768-4b0b-9bc5-e4dbe925c9b0</vt:lpwstr>
  </property>
  <property fmtid="{D5CDD505-2E9C-101B-9397-08002B2CF9AE}" pid="9" name="MSIP_Label_ea60d57e-af5b-4752-ac57-3e4f28ca11dc_ContentBits">
    <vt:lpwstr>0</vt:lpwstr>
  </property>
  <property fmtid="{D5CDD505-2E9C-101B-9397-08002B2CF9AE}" pid="10" name="_AdHocReviewCycleID">
    <vt:i4>1870841719</vt:i4>
  </property>
  <property fmtid="{D5CDD505-2E9C-101B-9397-08002B2CF9AE}" pid="11" name="_NewReviewCycle">
    <vt:lpwstr/>
  </property>
  <property fmtid="{D5CDD505-2E9C-101B-9397-08002B2CF9AE}" pid="12" name="_EmailSubject">
    <vt:lpwstr>Webinaire de jeudi</vt:lpwstr>
  </property>
  <property fmtid="{D5CDD505-2E9C-101B-9397-08002B2CF9AE}" pid="13" name="_AuthorEmail">
    <vt:lpwstr>jlejeloux@deloitte.fr</vt:lpwstr>
  </property>
  <property fmtid="{D5CDD505-2E9C-101B-9397-08002B2CF9AE}" pid="14" name="_AuthorEmailDisplayName">
    <vt:lpwstr>Le Jeloux, Jean-Marie</vt:lpwstr>
  </property>
</Properties>
</file>