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comments/modernComment_107_A430EF70.xml" ContentType="application/vnd.ms-powerpoint.comment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ags/tag8.xml" ContentType="application/vnd.openxmlformats-officedocument.presentationml.tag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40"/>
  </p:notesMasterIdLst>
  <p:sldIdLst>
    <p:sldId id="256" r:id="rId5"/>
    <p:sldId id="263" r:id="rId6"/>
    <p:sldId id="266" r:id="rId7"/>
    <p:sldId id="304" r:id="rId8"/>
    <p:sldId id="289" r:id="rId9"/>
    <p:sldId id="277" r:id="rId10"/>
    <p:sldId id="325" r:id="rId11"/>
    <p:sldId id="279" r:id="rId12"/>
    <p:sldId id="280" r:id="rId13"/>
    <p:sldId id="284" r:id="rId14"/>
    <p:sldId id="281" r:id="rId15"/>
    <p:sldId id="303" r:id="rId16"/>
    <p:sldId id="309" r:id="rId17"/>
    <p:sldId id="306" r:id="rId18"/>
    <p:sldId id="307" r:id="rId19"/>
    <p:sldId id="308" r:id="rId20"/>
    <p:sldId id="299" r:id="rId21"/>
    <p:sldId id="282" r:id="rId22"/>
    <p:sldId id="296" r:id="rId23"/>
    <p:sldId id="297" r:id="rId24"/>
    <p:sldId id="320" r:id="rId25"/>
    <p:sldId id="287" r:id="rId26"/>
    <p:sldId id="294" r:id="rId27"/>
    <p:sldId id="312" r:id="rId28"/>
    <p:sldId id="314" r:id="rId29"/>
    <p:sldId id="293" r:id="rId30"/>
    <p:sldId id="318" r:id="rId31"/>
    <p:sldId id="317" r:id="rId32"/>
    <p:sldId id="323" r:id="rId33"/>
    <p:sldId id="319" r:id="rId34"/>
    <p:sldId id="322" r:id="rId35"/>
    <p:sldId id="316" r:id="rId36"/>
    <p:sldId id="315" r:id="rId37"/>
    <p:sldId id="310" r:id="rId38"/>
    <p:sldId id="326" r:id="rId39"/>
  </p:sldIdLst>
  <p:sldSz cx="9144000" cy="5143500" type="screen16x9"/>
  <p:notesSz cx="6858000" cy="9144000"/>
  <p:custDataLst>
    <p:tags r:id="rId4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00ED4A5-CAEF-D4D8-4D1F-34F93AABA768}" name="Le Jeloux, Jean-Marie" initials="LJJM" userId="S::jlejeloux@deloitte.fr::763b9b12-5277-4b8f-9bdb-c43d893d4c1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2483"/>
    <a:srgbClr val="BFECF2"/>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98" d="100"/>
          <a:sy n="98" d="100"/>
        </p:scale>
        <p:origin x="946"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8/10/relationships/authors" Target="authors.xml"/><Relationship Id="rId20" Type="http://schemas.openxmlformats.org/officeDocument/2006/relationships/slide" Target="slides/slide16.xml"/><Relationship Id="rId41" Type="http://schemas.openxmlformats.org/officeDocument/2006/relationships/tags" Target="tags/tag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frfiler001\Commun_Au00\Actuarial%20Services\5.%20Marketing%20et%20communication\2.%20Etudes%20et%20enqu&#234;tes\2.%20Enqu&#234;tes%20Flash\Flash%20-%202023%20NAO%20Q3\Extraction%20des%20r&#233;ponses\00.%20Analyse%20donn&#233;es%20-%20Enqu&#234;te%20flash%20NAO%202023_V3_BD%20(graph).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frfiler001\Commun_Au00\Actuarial%20Services\5.%20Marketing%20et%20communication\2.%20Etudes%20et%20enqu&#234;tes\2.%20Enqu&#234;tes%20Flash\Flash%20-%202023%20NAO%20Q3\Extraction%20des%20r&#233;ponses\00.%20Analyse%20donn&#233;es%20-%20Enqu&#234;te%20flash%20NAO%202023_V3_BD%20(graph).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embeddings/oleObject7.bin"/><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frfiler001\Commun_Au00\Actuarial%20Services\5.%20Marketing%20et%20communication\2.%20Etudes%20et%20enqu&#234;tes\2.%20Enqu&#234;tes%20Flash\Flash%20-%202023%20NAO%20Q3\Extraction%20des%20r&#233;ponses\00.%20Analyse%20donn&#233;es%20-%20Enqu&#234;te%20flash%20NAO%202023_V3_BD%20(graph).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lang="fr-FR" sz="1680" b="1" i="0" u="none" strike="noStrike" kern="1200" spc="0" baseline="0" dirty="0">
                <a:solidFill>
                  <a:srgbClr val="595959"/>
                </a:solidFill>
                <a:latin typeface="Barlow Condensed Medium" panose="00000606000000000000" pitchFamily="2" charset="0"/>
                <a:ea typeface="Open Sans" panose="020B0606030504020204" pitchFamily="34" charset="0"/>
                <a:cs typeface="Open Sans" panose="020B0606030504020204" pitchFamily="34" charset="0"/>
              </a:defRPr>
            </a:pPr>
            <a:r>
              <a:rPr lang="fr-FR" sz="1680" b="1" i="0" u="none" strike="noStrike" kern="1200" spc="0" baseline="0">
                <a:solidFill>
                  <a:srgbClr val="595959"/>
                </a:solidFill>
                <a:latin typeface="Barlow Condensed Medium" panose="00000606000000000000" pitchFamily="2" charset="0"/>
                <a:ea typeface="Open Sans" panose="020B0606030504020204" pitchFamily="34" charset="0"/>
                <a:cs typeface="Open Sans" panose="020B0606030504020204" pitchFamily="34" charset="0"/>
              </a:rPr>
              <a:t>Cadres Supérieurs</a:t>
            </a:r>
          </a:p>
        </c:rich>
      </c:tx>
      <c:layout>
        <c:manualLayout>
          <c:xMode val="edge"/>
          <c:yMode val="edge"/>
          <c:x val="0.17712482236263608"/>
          <c:y val="4.8832677128108806E-2"/>
        </c:manualLayout>
      </c:layout>
      <c:overlay val="0"/>
      <c:spPr>
        <a:noFill/>
        <a:ln>
          <a:noFill/>
        </a:ln>
        <a:effectLst/>
      </c:spPr>
      <c:txPr>
        <a:bodyPr rot="0" spcFirstLastPara="1" vertOverflow="ellipsis" vert="horz" wrap="square" anchor="ctr" anchorCtr="1"/>
        <a:lstStyle/>
        <a:p>
          <a:pPr algn="ctr" rtl="0">
            <a:defRPr lang="fr-FR" sz="1680" b="1" i="0" u="none" strike="noStrike" kern="1200" spc="0" baseline="0" dirty="0">
              <a:solidFill>
                <a:srgbClr val="595959"/>
              </a:solidFill>
              <a:latin typeface="Barlow Condensed Medium" panose="00000606000000000000" pitchFamily="2" charset="0"/>
              <a:ea typeface="Open Sans" panose="020B0606030504020204" pitchFamily="34" charset="0"/>
              <a:cs typeface="Open Sans" panose="020B0606030504020204" pitchFamily="34" charset="0"/>
            </a:defRPr>
          </a:pPr>
          <a:endParaRPr lang="fr-FR"/>
        </a:p>
      </c:txPr>
    </c:title>
    <c:autoTitleDeleted val="0"/>
    <c:plotArea>
      <c:layout/>
      <c:doughnutChart>
        <c:varyColors val="1"/>
        <c:ser>
          <c:idx val="0"/>
          <c:order val="0"/>
          <c:tx>
            <c:strRef>
              <c:f>Sheet1!$B$1</c:f>
              <c:strCache>
                <c:ptCount val="1"/>
                <c:pt idx="0">
                  <c:v>Sales</c:v>
                </c:pt>
              </c:strCache>
            </c:strRef>
          </c:tx>
          <c:spPr>
            <a:solidFill>
              <a:srgbClr val="86BC25"/>
            </a:solidFill>
            <a:ln>
              <a:noFill/>
            </a:ln>
          </c:spPr>
          <c:dPt>
            <c:idx val="0"/>
            <c:bubble3D val="0"/>
            <c:spPr>
              <a:solidFill>
                <a:srgbClr val="2F2483"/>
              </a:solidFill>
              <a:ln w="19050">
                <a:noFill/>
              </a:ln>
              <a:effectLst/>
            </c:spPr>
            <c:extLst>
              <c:ext xmlns:c16="http://schemas.microsoft.com/office/drawing/2014/chart" uri="{C3380CC4-5D6E-409C-BE32-E72D297353CC}">
                <c16:uniqueId val="{00000001-1BEF-43EE-8100-53F21DCB908C}"/>
              </c:ext>
            </c:extLst>
          </c:dPt>
          <c:dPt>
            <c:idx val="1"/>
            <c:bubble3D val="0"/>
            <c:spPr>
              <a:solidFill>
                <a:srgbClr val="BFECF2"/>
              </a:solidFill>
              <a:ln w="19050">
                <a:noFill/>
              </a:ln>
              <a:effectLst/>
            </c:spPr>
            <c:extLst>
              <c:ext xmlns:c16="http://schemas.microsoft.com/office/drawing/2014/chart" uri="{C3380CC4-5D6E-409C-BE32-E72D297353CC}">
                <c16:uniqueId val="{00000003-1BEF-43EE-8100-53F21DCB908C}"/>
              </c:ext>
            </c:extLst>
          </c:dPt>
          <c:dLbls>
            <c:dLbl>
              <c:idx val="0"/>
              <c:layout>
                <c:manualLayout>
                  <c:x val="-7.6451251577505833E-2"/>
                  <c:y val="2.1844839715638571E-2"/>
                </c:manualLayout>
              </c:layout>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Barlow Condensed Thin" panose="00000306000000000000" pitchFamily="2" charset="0"/>
                      <a:ea typeface="Open Sans" panose="020B0606030504020204" pitchFamily="34" charset="0"/>
                      <a:cs typeface="Open Sans" panose="020B0606030504020204" pitchFamily="34" charset="0"/>
                    </a:defRPr>
                  </a:pPr>
                  <a:endParaRPr lang="fr-FR"/>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BEF-43EE-8100-53F21DCB908C}"/>
                </c:ext>
              </c:extLst>
            </c:dLbl>
            <c:dLbl>
              <c:idx val="1"/>
              <c:layout>
                <c:manualLayout>
                  <c:x val="-0.23481455841662494"/>
                  <c:y val="-6.5534519146916034E-2"/>
                </c:manualLayout>
              </c:layout>
              <c:tx>
                <c:rich>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Barlow Condensed Thin" panose="00000306000000000000" pitchFamily="2" charset="0"/>
                        <a:ea typeface="Open Sans" panose="020B0606030504020204" pitchFamily="34" charset="0"/>
                        <a:cs typeface="Open Sans" panose="020B0606030504020204" pitchFamily="34" charset="0"/>
                      </a:defRPr>
                    </a:pPr>
                    <a:fld id="{BE87CB01-EBB6-436E-B5CA-BCD565DFC33A}" type="VALUE">
                      <a:rPr lang="en-US" b="1">
                        <a:solidFill>
                          <a:srgbClr val="595959"/>
                        </a:solidFill>
                      </a:rPr>
                      <a:pPr>
                        <a:defRPr sz="1800" b="1">
                          <a:solidFill>
                            <a:schemeClr val="bg1"/>
                          </a:solidFill>
                          <a:latin typeface="Barlow Condensed Thin" panose="00000306000000000000" pitchFamily="2" charset="0"/>
                          <a:ea typeface="Open Sans" panose="020B0606030504020204" pitchFamily="34" charset="0"/>
                          <a:cs typeface="Open Sans" panose="020B0606030504020204" pitchFamily="34" charset="0"/>
                        </a:defRPr>
                      </a:pPr>
                      <a:t>[VALUE]</a:t>
                    </a:fld>
                    <a:endParaRPr lang="fr-FR"/>
                  </a:p>
                </c:rich>
              </c:tx>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Barlow Condensed Thin" panose="00000306000000000000" pitchFamily="2" charset="0"/>
                      <a:ea typeface="Open Sans" panose="020B0606030504020204" pitchFamily="34" charset="0"/>
                      <a:cs typeface="Open Sans" panose="020B0606030504020204" pitchFamily="34" charset="0"/>
                    </a:defRPr>
                  </a:pPr>
                  <a:endParaRPr lang="fr-FR"/>
                </a:p>
              </c:tx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1BEF-43EE-8100-53F21DCB908C}"/>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pPr>
                <a:endParaRPr lang="fr-FR"/>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1st Qtr</c:v>
                </c:pt>
                <c:pt idx="1">
                  <c:v>2nd Qtr</c:v>
                </c:pt>
              </c:strCache>
            </c:strRef>
          </c:cat>
          <c:val>
            <c:numRef>
              <c:f>Sheet1!$B$2:$B$3</c:f>
              <c:numCache>
                <c:formatCode>0%</c:formatCode>
                <c:ptCount val="2"/>
                <c:pt idx="0">
                  <c:v>0.87</c:v>
                </c:pt>
                <c:pt idx="1">
                  <c:v>0.13</c:v>
                </c:pt>
              </c:numCache>
            </c:numRef>
          </c:val>
          <c:extLst>
            <c:ext xmlns:c16="http://schemas.microsoft.com/office/drawing/2014/chart" uri="{C3380CC4-5D6E-409C-BE32-E72D297353CC}">
              <c16:uniqueId val="{00000004-1BEF-43EE-8100-53F21DCB908C}"/>
            </c:ext>
          </c:extLst>
        </c:ser>
        <c:dLbls>
          <c:showLegendKey val="0"/>
          <c:showVal val="0"/>
          <c:showCatName val="0"/>
          <c:showSerName val="0"/>
          <c:showPercent val="0"/>
          <c:showBubbleSize val="0"/>
          <c:showLeaderLines val="1"/>
        </c:dLbls>
        <c:firstSliceAng val="0"/>
        <c:holeSize val="6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680" b="1" i="0" u="none" strike="noStrike" kern="1200" spc="0" baseline="0">
                <a:solidFill>
                  <a:srgbClr val="595959"/>
                </a:solidFill>
                <a:latin typeface="Barlow Condensed Medium" panose="00000606000000000000" pitchFamily="2" charset="0"/>
                <a:ea typeface="Open Sans" panose="020B0606030504020204" pitchFamily="34" charset="0"/>
                <a:cs typeface="Open Sans" panose="020B0606030504020204" pitchFamily="34" charset="0"/>
              </a:defRPr>
            </a:pPr>
            <a:r>
              <a:rPr lang="fr-FR"/>
              <a:t>Cadres</a:t>
            </a:r>
          </a:p>
        </c:rich>
      </c:tx>
      <c:layout>
        <c:manualLayout>
          <c:xMode val="edge"/>
          <c:yMode val="edge"/>
          <c:x val="0.39114197777773646"/>
          <c:y val="3.7693389016427763E-2"/>
        </c:manualLayout>
      </c:layout>
      <c:overlay val="0"/>
      <c:spPr>
        <a:noFill/>
        <a:ln>
          <a:noFill/>
        </a:ln>
        <a:effectLst/>
      </c:spPr>
      <c:txPr>
        <a:bodyPr rot="0" spcFirstLastPara="1" vertOverflow="ellipsis" vert="horz" wrap="square" anchor="ctr" anchorCtr="1"/>
        <a:lstStyle/>
        <a:p>
          <a:pPr>
            <a:defRPr lang="en-US" sz="1680" b="1" i="0" u="none" strike="noStrike" kern="1200" spc="0" baseline="0">
              <a:solidFill>
                <a:srgbClr val="595959"/>
              </a:solidFill>
              <a:latin typeface="Barlow Condensed Medium" panose="00000606000000000000" pitchFamily="2" charset="0"/>
              <a:ea typeface="Open Sans" panose="020B0606030504020204" pitchFamily="34" charset="0"/>
              <a:cs typeface="Open Sans" panose="020B0606030504020204" pitchFamily="34" charset="0"/>
            </a:defRPr>
          </a:pPr>
          <a:endParaRPr lang="fr-FR"/>
        </a:p>
      </c:txPr>
    </c:title>
    <c:autoTitleDeleted val="0"/>
    <c:plotArea>
      <c:layout/>
      <c:doughnutChart>
        <c:varyColors val="1"/>
        <c:ser>
          <c:idx val="0"/>
          <c:order val="0"/>
          <c:tx>
            <c:strRef>
              <c:f>Sheet1!$B$1</c:f>
              <c:strCache>
                <c:ptCount val="1"/>
                <c:pt idx="0">
                  <c:v>Sales</c:v>
                </c:pt>
              </c:strCache>
            </c:strRef>
          </c:tx>
          <c:spPr>
            <a:solidFill>
              <a:srgbClr val="BFECF2"/>
            </a:solidFill>
            <a:ln>
              <a:noFill/>
            </a:ln>
          </c:spPr>
          <c:dPt>
            <c:idx val="0"/>
            <c:bubble3D val="0"/>
            <c:spPr>
              <a:solidFill>
                <a:srgbClr val="2F2483"/>
              </a:solidFill>
              <a:ln w="19050">
                <a:noFill/>
              </a:ln>
              <a:effectLst/>
            </c:spPr>
            <c:extLst>
              <c:ext xmlns:c16="http://schemas.microsoft.com/office/drawing/2014/chart" uri="{C3380CC4-5D6E-409C-BE32-E72D297353CC}">
                <c16:uniqueId val="{00000001-8303-48F6-87FF-2D9C56993EE1}"/>
              </c:ext>
            </c:extLst>
          </c:dPt>
          <c:dPt>
            <c:idx val="1"/>
            <c:bubble3D val="0"/>
            <c:spPr>
              <a:solidFill>
                <a:srgbClr val="BFECF2"/>
              </a:solidFill>
              <a:ln w="19050">
                <a:noFill/>
              </a:ln>
              <a:effectLst/>
            </c:spPr>
            <c:extLst>
              <c:ext xmlns:c16="http://schemas.microsoft.com/office/drawing/2014/chart" uri="{C3380CC4-5D6E-409C-BE32-E72D297353CC}">
                <c16:uniqueId val="{00000003-8303-48F6-87FF-2D9C56993EE1}"/>
              </c:ext>
            </c:extLst>
          </c:dPt>
          <c:dLbls>
            <c:dLbl>
              <c:idx val="0"/>
              <c:layout>
                <c:manualLayout>
                  <c:x val="-2.1843214736430274E-2"/>
                  <c:y val="1.092241985781923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303-48F6-87FF-2D9C56993EE1}"/>
                </c:ext>
              </c:extLst>
            </c:dLbl>
            <c:dLbl>
              <c:idx val="1"/>
              <c:layout>
                <c:manualLayout>
                  <c:x val="-0.23481455841662494"/>
                  <c:y val="-0.12014661843601271"/>
                </c:manualLayout>
              </c:layout>
              <c:tx>
                <c:rich>
                  <a:bodyPr/>
                  <a:lstStyle/>
                  <a:p>
                    <a:fld id="{AE727A21-CD26-415A-A9D6-34BF0CE47AAA}" type="VALUE">
                      <a:rPr lang="en-US">
                        <a:solidFill>
                          <a:srgbClr val="595959"/>
                        </a:solidFill>
                      </a:rPr>
                      <a:pPr/>
                      <a:t>[VALUE]</a:t>
                    </a:fld>
                    <a:endParaRPr lang="fr-F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8303-48F6-87FF-2D9C56993EE1}"/>
                </c:ext>
              </c:extLst>
            </c:dLbl>
            <c:spPr>
              <a:noFill/>
              <a:ln>
                <a:noFill/>
              </a:ln>
              <a:effectLst/>
            </c:spPr>
            <c:txPr>
              <a:bodyPr rot="0" spcFirstLastPara="1" vertOverflow="ellipsis" vert="horz" wrap="square" anchor="ctr" anchorCtr="1"/>
              <a:lstStyle/>
              <a:p>
                <a:pPr>
                  <a:defRPr lang="en-US" sz="1800" b="1" i="0" u="none" strike="noStrike" kern="1200" spc="0" baseline="0">
                    <a:solidFill>
                      <a:schemeClr val="bg1"/>
                    </a:solidFill>
                    <a:latin typeface="Barlow Condensed Thin" panose="00000306000000000000" pitchFamily="2" charset="0"/>
                    <a:ea typeface="Open Sans" panose="020B0606030504020204" pitchFamily="34" charset="0"/>
                    <a:cs typeface="Open Sans" panose="020B0606030504020204" pitchFamily="34" charset="0"/>
                  </a:defRPr>
                </a:pPr>
                <a:endParaRPr lang="fr-FR"/>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1st Qtr</c:v>
                </c:pt>
                <c:pt idx="1">
                  <c:v>2nd Qtr</c:v>
                </c:pt>
              </c:strCache>
            </c:strRef>
          </c:cat>
          <c:val>
            <c:numRef>
              <c:f>Sheet1!$B$2:$B$3</c:f>
              <c:numCache>
                <c:formatCode>0%</c:formatCode>
                <c:ptCount val="2"/>
                <c:pt idx="0">
                  <c:v>0.92</c:v>
                </c:pt>
                <c:pt idx="1">
                  <c:v>0.08</c:v>
                </c:pt>
              </c:numCache>
            </c:numRef>
          </c:val>
          <c:extLst>
            <c:ext xmlns:c16="http://schemas.microsoft.com/office/drawing/2014/chart" uri="{C3380CC4-5D6E-409C-BE32-E72D297353CC}">
              <c16:uniqueId val="{00000004-8303-48F6-87FF-2D9C56993EE1}"/>
            </c:ext>
          </c:extLst>
        </c:ser>
        <c:dLbls>
          <c:showLegendKey val="0"/>
          <c:showVal val="0"/>
          <c:showCatName val="0"/>
          <c:showSerName val="0"/>
          <c:showPercent val="0"/>
          <c:showBubbleSize val="0"/>
          <c:showLeaderLines val="1"/>
        </c:dLbls>
        <c:firstSliceAng val="0"/>
        <c:holeSize val="6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lgn="ctr" rtl="0">
        <a:defRPr lang="en-US" sz="1400" b="1" i="0" u="none" strike="noStrike" kern="1200" spc="0" baseline="0">
          <a:solidFill>
            <a:srgbClr val="595959"/>
          </a:solidFill>
          <a:latin typeface="Barlow Condensed Medium" panose="00000606000000000000" pitchFamily="2" charset="0"/>
          <a:ea typeface="Open Sans" panose="020B0606030504020204" pitchFamily="34" charset="0"/>
          <a:cs typeface="Open Sans" panose="020B0606030504020204" pitchFamily="34" charset="0"/>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pPr>
            <a:r>
              <a:rPr lang="fr-FR" sz="1400" b="1">
                <a:solidFill>
                  <a:srgbClr val="595959"/>
                </a:solidFill>
                <a:latin typeface="Barlow Condensed Medium" panose="00000606000000000000" pitchFamily="2" charset="0"/>
                <a:ea typeface="Open Sans" panose="020B0606030504020204" pitchFamily="34" charset="0"/>
                <a:cs typeface="Open Sans" panose="020B0606030504020204" pitchFamily="34" charset="0"/>
              </a:rPr>
              <a:t>OETAM</a:t>
            </a:r>
          </a:p>
        </c:rich>
      </c:tx>
      <c:layout>
        <c:manualLayout>
          <c:xMode val="edge"/>
          <c:yMode val="edge"/>
          <c:x val="0.35176279218890599"/>
          <c:y val="4.5119620806079452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pPr>
          <a:endParaRPr lang="fr-FR"/>
        </a:p>
      </c:txPr>
    </c:title>
    <c:autoTitleDeleted val="0"/>
    <c:plotArea>
      <c:layout/>
      <c:doughnutChart>
        <c:varyColors val="1"/>
        <c:ser>
          <c:idx val="0"/>
          <c:order val="0"/>
          <c:tx>
            <c:strRef>
              <c:f>Sheet1!$B$1</c:f>
              <c:strCache>
                <c:ptCount val="1"/>
                <c:pt idx="0">
                  <c:v>Sales</c:v>
                </c:pt>
              </c:strCache>
            </c:strRef>
          </c:tx>
          <c:spPr>
            <a:solidFill>
              <a:srgbClr val="BFECF2"/>
            </a:solidFill>
            <a:ln>
              <a:noFill/>
            </a:ln>
          </c:spPr>
          <c:dPt>
            <c:idx val="0"/>
            <c:bubble3D val="0"/>
            <c:spPr>
              <a:solidFill>
                <a:srgbClr val="2F2483"/>
              </a:solidFill>
              <a:ln w="19050">
                <a:noFill/>
              </a:ln>
              <a:effectLst/>
            </c:spPr>
            <c:extLst>
              <c:ext xmlns:c16="http://schemas.microsoft.com/office/drawing/2014/chart" uri="{C3380CC4-5D6E-409C-BE32-E72D297353CC}">
                <c16:uniqueId val="{00000001-9032-4C13-91CF-1D197D5E6C03}"/>
              </c:ext>
            </c:extLst>
          </c:dPt>
          <c:dPt>
            <c:idx val="1"/>
            <c:bubble3D val="0"/>
            <c:spPr>
              <a:solidFill>
                <a:srgbClr val="BFECF2"/>
              </a:solidFill>
              <a:ln w="19050">
                <a:noFill/>
              </a:ln>
              <a:effectLst/>
            </c:spPr>
            <c:extLst>
              <c:ext xmlns:c16="http://schemas.microsoft.com/office/drawing/2014/chart" uri="{C3380CC4-5D6E-409C-BE32-E72D297353CC}">
                <c16:uniqueId val="{00000003-9032-4C13-91CF-1D197D5E6C03}"/>
              </c:ext>
            </c:extLst>
          </c:dPt>
          <c:dLbls>
            <c:dLbl>
              <c:idx val="0"/>
              <c:layout>
                <c:manualLayout>
                  <c:x val="-5.4608036841076067E-3"/>
                  <c:y val="-1.0012102542338122E-1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032-4C13-91CF-1D197D5E6C03}"/>
                </c:ext>
              </c:extLst>
            </c:dLbl>
            <c:dLbl>
              <c:idx val="1"/>
              <c:layout>
                <c:manualLayout>
                  <c:x val="-0.18083730889874508"/>
                  <c:y val="-9.8301778720374017E-2"/>
                </c:manualLayout>
              </c:layout>
              <c:tx>
                <c:rich>
                  <a:bodyPr/>
                  <a:lstStyle/>
                  <a:p>
                    <a:fld id="{85E1D8AE-7C56-4221-BD15-49219705C808}" type="VALUE">
                      <a:rPr lang="en-US">
                        <a:solidFill>
                          <a:srgbClr val="595959"/>
                        </a:solidFill>
                      </a:rPr>
                      <a:pPr/>
                      <a:t>[VALUE]</a:t>
                    </a:fld>
                    <a:endParaRPr lang="fr-F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9032-4C13-91CF-1D197D5E6C03}"/>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Barlow Condensed Thin" panose="00000306000000000000" pitchFamily="2" charset="0"/>
                    <a:ea typeface="Open Sans" panose="020B0606030504020204" pitchFamily="34" charset="0"/>
                    <a:cs typeface="Open Sans" panose="020B0606030504020204" pitchFamily="34" charset="0"/>
                  </a:defRPr>
                </a:pPr>
                <a:endParaRPr lang="fr-FR"/>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1st Qtr</c:v>
                </c:pt>
                <c:pt idx="1">
                  <c:v>2nd Qtr</c:v>
                </c:pt>
              </c:strCache>
            </c:strRef>
          </c:cat>
          <c:val>
            <c:numRef>
              <c:f>Sheet1!$B$2:$B$3</c:f>
              <c:numCache>
                <c:formatCode>0%</c:formatCode>
                <c:ptCount val="2"/>
                <c:pt idx="0">
                  <c:v>0.97</c:v>
                </c:pt>
                <c:pt idx="1">
                  <c:v>0.03</c:v>
                </c:pt>
              </c:numCache>
            </c:numRef>
          </c:val>
          <c:extLst>
            <c:ext xmlns:c16="http://schemas.microsoft.com/office/drawing/2014/chart" uri="{C3380CC4-5D6E-409C-BE32-E72D297353CC}">
              <c16:uniqueId val="{00000004-9032-4C13-91CF-1D197D5E6C03}"/>
            </c:ext>
          </c:extLst>
        </c:ser>
        <c:dLbls>
          <c:showLegendKey val="0"/>
          <c:showVal val="0"/>
          <c:showCatName val="0"/>
          <c:showSerName val="0"/>
          <c:showPercent val="0"/>
          <c:showBubbleSize val="0"/>
          <c:showLeaderLines val="1"/>
        </c:dLbls>
        <c:firstSliceAng val="0"/>
        <c:holeSize val="6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ECF2"/>
            </a:solidFill>
          </c:spPr>
          <c:dPt>
            <c:idx val="0"/>
            <c:bubble3D val="0"/>
            <c:spPr>
              <a:solidFill>
                <a:srgbClr val="2F2483"/>
              </a:solidFill>
              <a:ln w="19050">
                <a:noFill/>
              </a:ln>
              <a:effectLst/>
            </c:spPr>
            <c:extLst>
              <c:ext xmlns:c16="http://schemas.microsoft.com/office/drawing/2014/chart" uri="{C3380CC4-5D6E-409C-BE32-E72D297353CC}">
                <c16:uniqueId val="{00000001-640B-43B8-BD24-4E0A0F0A133D}"/>
              </c:ext>
            </c:extLst>
          </c:dPt>
          <c:dPt>
            <c:idx val="1"/>
            <c:bubble3D val="0"/>
            <c:spPr>
              <a:solidFill>
                <a:srgbClr val="BFECF2"/>
              </a:solidFill>
              <a:ln w="19050">
                <a:noFill/>
              </a:ln>
              <a:effectLst/>
            </c:spPr>
            <c:extLst>
              <c:ext xmlns:c16="http://schemas.microsoft.com/office/drawing/2014/chart" uri="{C3380CC4-5D6E-409C-BE32-E72D297353CC}">
                <c16:uniqueId val="{00000003-640B-43B8-BD24-4E0A0F0A133D}"/>
              </c:ext>
            </c:extLst>
          </c:dPt>
          <c:dPt>
            <c:idx val="2"/>
            <c:bubble3D val="0"/>
            <c:spPr>
              <a:solidFill>
                <a:srgbClr val="BFECF2"/>
              </a:solidFill>
              <a:ln w="19050">
                <a:solidFill>
                  <a:schemeClr val="lt1"/>
                </a:solidFill>
              </a:ln>
              <a:effectLst/>
            </c:spPr>
            <c:extLst>
              <c:ext xmlns:c16="http://schemas.microsoft.com/office/drawing/2014/chart" uri="{C3380CC4-5D6E-409C-BE32-E72D297353CC}">
                <c16:uniqueId val="{00000005-640B-43B8-BD24-4E0A0F0A133D}"/>
              </c:ext>
            </c:extLst>
          </c:dPt>
          <c:dPt>
            <c:idx val="3"/>
            <c:bubble3D val="0"/>
            <c:spPr>
              <a:solidFill>
                <a:srgbClr val="BFECF2"/>
              </a:solidFill>
              <a:ln w="19050">
                <a:solidFill>
                  <a:schemeClr val="lt1"/>
                </a:solidFill>
              </a:ln>
              <a:effectLst/>
            </c:spPr>
            <c:extLst>
              <c:ext xmlns:c16="http://schemas.microsoft.com/office/drawing/2014/chart" uri="{C3380CC4-5D6E-409C-BE32-E72D297353CC}">
                <c16:uniqueId val="{00000007-640B-43B8-BD24-4E0A0F0A133D}"/>
              </c:ext>
            </c:extLst>
          </c:dPt>
          <c:cat>
            <c:strRef>
              <c:f>Sheet1!$A$2:$A$5</c:f>
              <c:strCache>
                <c:ptCount val="2"/>
                <c:pt idx="0">
                  <c:v>1st Qtr</c:v>
                </c:pt>
                <c:pt idx="1">
                  <c:v>2nd Qtr</c:v>
                </c:pt>
              </c:strCache>
            </c:strRef>
          </c:cat>
          <c:val>
            <c:numRef>
              <c:f>Sheet1!$B$2:$B$5</c:f>
              <c:numCache>
                <c:formatCode>General</c:formatCode>
                <c:ptCount val="4"/>
                <c:pt idx="0">
                  <c:v>8.1999999999999993</c:v>
                </c:pt>
                <c:pt idx="1">
                  <c:v>3.2</c:v>
                </c:pt>
              </c:numCache>
            </c:numRef>
          </c:val>
          <c:extLst>
            <c:ext xmlns:c16="http://schemas.microsoft.com/office/drawing/2014/chart" uri="{C3380CC4-5D6E-409C-BE32-E72D297353CC}">
              <c16:uniqueId val="{00000008-640B-43B8-BD24-4E0A0F0A133D}"/>
            </c:ext>
          </c:extLst>
        </c:ser>
        <c:dLbls>
          <c:showLegendKey val="0"/>
          <c:showVal val="0"/>
          <c:showCatName val="0"/>
          <c:showSerName val="0"/>
          <c:showPercent val="0"/>
          <c:showBubbleSize val="0"/>
          <c:showLeaderLines val="1"/>
        </c:dLbls>
        <c:firstSliceAng val="0"/>
        <c:holeSize val="6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bg1"/>
          </a:solidFill>
        </a:defRPr>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bg1"/>
                </a:solidFill>
                <a:latin typeface="Open Sans "/>
                <a:ea typeface="+mn-ea"/>
                <a:cs typeface="+mn-cs"/>
              </a:defRPr>
            </a:pPr>
            <a:r>
              <a:rPr lang="en-GB" sz="1050" err="1">
                <a:solidFill>
                  <a:srgbClr val="595959"/>
                </a:solidFill>
                <a:latin typeface="Barlow Condensed" panose="00000506000000000000" pitchFamily="2" charset="0"/>
              </a:rPr>
              <a:t>Montant</a:t>
            </a:r>
            <a:r>
              <a:rPr lang="en-GB" sz="1050">
                <a:solidFill>
                  <a:srgbClr val="595959"/>
                </a:solidFill>
                <a:latin typeface="Barlow Condensed" panose="00000506000000000000" pitchFamily="2" charset="0"/>
              </a:rPr>
              <a:t> </a:t>
            </a:r>
            <a:r>
              <a:rPr lang="en-GB" sz="1050" err="1">
                <a:solidFill>
                  <a:srgbClr val="595959"/>
                </a:solidFill>
                <a:latin typeface="Barlow Condensed" panose="00000506000000000000" pitchFamily="2" charset="0"/>
              </a:rPr>
              <a:t>moyen</a:t>
            </a:r>
            <a:r>
              <a:rPr lang="en-GB" sz="1050">
                <a:solidFill>
                  <a:srgbClr val="595959"/>
                </a:solidFill>
                <a:latin typeface="Barlow Condensed" panose="00000506000000000000" pitchFamily="2" charset="0"/>
              </a:rPr>
              <a:t> </a:t>
            </a:r>
            <a:r>
              <a:rPr lang="en-GB" sz="1050" err="1">
                <a:solidFill>
                  <a:srgbClr val="595959"/>
                </a:solidFill>
                <a:latin typeface="Barlow Condensed" panose="00000506000000000000" pitchFamily="2" charset="0"/>
              </a:rPr>
              <a:t>versé</a:t>
            </a:r>
            <a:r>
              <a:rPr lang="en-GB" sz="1050">
                <a:solidFill>
                  <a:srgbClr val="595959"/>
                </a:solidFill>
                <a:latin typeface="Barlow Condensed" panose="00000506000000000000" pitchFamily="2" charset="0"/>
              </a:rPr>
              <a:t> en k€ (*)</a:t>
            </a:r>
            <a:endParaRPr lang="fr-FR" sz="1050">
              <a:solidFill>
                <a:srgbClr val="595959"/>
              </a:solidFill>
              <a:latin typeface="Barlow Condensed" panose="00000506000000000000" pitchFamily="2" charset="0"/>
            </a:endParaRPr>
          </a:p>
        </c:rich>
      </c:tx>
      <c:layout>
        <c:manualLayout>
          <c:xMode val="edge"/>
          <c:yMode val="edge"/>
          <c:x val="0.34875169846349863"/>
          <c:y val="0.11272486866207791"/>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bg1"/>
              </a:solidFill>
              <a:latin typeface="Open Sans "/>
              <a:ea typeface="+mn-ea"/>
              <a:cs typeface="+mn-cs"/>
            </a:defRPr>
          </a:pPr>
          <a:endParaRPr lang="fr-FR"/>
        </a:p>
      </c:txPr>
    </c:title>
    <c:autoTitleDeleted val="0"/>
    <c:plotArea>
      <c:layout>
        <c:manualLayout>
          <c:layoutTarget val="inner"/>
          <c:xMode val="edge"/>
          <c:yMode val="edge"/>
          <c:x val="0.18752436420632501"/>
          <c:y val="0.11393317686314808"/>
          <c:w val="0.79482856062269291"/>
          <c:h val="0.78609937841927791"/>
        </c:manualLayout>
      </c:layout>
      <c:barChart>
        <c:barDir val="bar"/>
        <c:grouping val="clustered"/>
        <c:varyColors val="0"/>
        <c:ser>
          <c:idx val="0"/>
          <c:order val="0"/>
          <c:tx>
            <c:strRef>
              <c:f>Sheet1!$B$1</c:f>
              <c:strCache>
                <c:ptCount val="1"/>
                <c:pt idx="0">
                  <c:v>2021</c:v>
                </c:pt>
              </c:strCache>
            </c:strRef>
          </c:tx>
          <c:spPr>
            <a:solidFill>
              <a:srgbClr val="BFECF2"/>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bg1"/>
                    </a:solidFill>
                    <a:latin typeface="Barlow Condensed Thin" panose="00000306000000000000" pitchFamily="2" charset="0"/>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OETAM</c:v>
                </c:pt>
                <c:pt idx="1">
                  <c:v>Cadres</c:v>
                </c:pt>
              </c:strCache>
            </c:strRef>
          </c:cat>
          <c:val>
            <c:numRef>
              <c:f>Sheet1!$B$2:$B$3</c:f>
              <c:numCache>
                <c:formatCode>General</c:formatCode>
                <c:ptCount val="2"/>
                <c:pt idx="0">
                  <c:v>2.7</c:v>
                </c:pt>
                <c:pt idx="1">
                  <c:v>4.2</c:v>
                </c:pt>
              </c:numCache>
            </c:numRef>
          </c:val>
          <c:extLst>
            <c:ext xmlns:c16="http://schemas.microsoft.com/office/drawing/2014/chart" uri="{C3380CC4-5D6E-409C-BE32-E72D297353CC}">
              <c16:uniqueId val="{00000000-91FC-441D-AC39-3119CAAF86CE}"/>
            </c:ext>
          </c:extLst>
        </c:ser>
        <c:ser>
          <c:idx val="1"/>
          <c:order val="1"/>
          <c:tx>
            <c:strRef>
              <c:f>Sheet1!$C$1</c:f>
              <c:strCache>
                <c:ptCount val="1"/>
                <c:pt idx="0">
                  <c:v>2022</c:v>
                </c:pt>
              </c:strCache>
            </c:strRef>
          </c:tx>
          <c:spPr>
            <a:solidFill>
              <a:srgbClr val="2F2483"/>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bg1"/>
                    </a:solidFill>
                    <a:latin typeface="Barlow Condensed Thin" panose="00000306000000000000" pitchFamily="2" charset="0"/>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OETAM</c:v>
                </c:pt>
                <c:pt idx="1">
                  <c:v>Cadres</c:v>
                </c:pt>
              </c:strCache>
            </c:strRef>
          </c:cat>
          <c:val>
            <c:numRef>
              <c:f>Sheet1!$C$2:$C$3</c:f>
              <c:numCache>
                <c:formatCode>General</c:formatCode>
                <c:ptCount val="2"/>
                <c:pt idx="0">
                  <c:v>2.4</c:v>
                </c:pt>
                <c:pt idx="1">
                  <c:v>4.0999999999999996</c:v>
                </c:pt>
              </c:numCache>
            </c:numRef>
          </c:val>
          <c:extLst>
            <c:ext xmlns:c16="http://schemas.microsoft.com/office/drawing/2014/chart" uri="{C3380CC4-5D6E-409C-BE32-E72D297353CC}">
              <c16:uniqueId val="{00000001-91FC-441D-AC39-3119CAAF86CE}"/>
            </c:ext>
          </c:extLst>
        </c:ser>
        <c:dLbls>
          <c:dLblPos val="inEnd"/>
          <c:showLegendKey val="0"/>
          <c:showVal val="1"/>
          <c:showCatName val="0"/>
          <c:showSerName val="0"/>
          <c:showPercent val="0"/>
          <c:showBubbleSize val="0"/>
        </c:dLbls>
        <c:gapWidth val="182"/>
        <c:overlap val="-30"/>
        <c:axId val="200421311"/>
        <c:axId val="200431295"/>
      </c:barChart>
      <c:catAx>
        <c:axId val="20042131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rgbClr val="595959"/>
                </a:solidFill>
                <a:latin typeface="Barlow Condensed" panose="00000506000000000000" pitchFamily="2" charset="0"/>
                <a:ea typeface="+mn-ea"/>
                <a:cs typeface="+mn-cs"/>
              </a:defRPr>
            </a:pPr>
            <a:endParaRPr lang="fr-FR"/>
          </a:p>
        </c:txPr>
        <c:crossAx val="200431295"/>
        <c:crosses val="autoZero"/>
        <c:auto val="1"/>
        <c:lblAlgn val="ctr"/>
        <c:lblOffset val="100"/>
        <c:noMultiLvlLbl val="0"/>
      </c:catAx>
      <c:valAx>
        <c:axId val="200431295"/>
        <c:scaling>
          <c:orientation val="minMax"/>
        </c:scaling>
        <c:delete val="1"/>
        <c:axPos val="b"/>
        <c:numFmt formatCode="General" sourceLinked="1"/>
        <c:majorTickMark val="none"/>
        <c:minorTickMark val="none"/>
        <c:tickLblPos val="nextTo"/>
        <c:crossAx val="200421311"/>
        <c:crosses val="autoZero"/>
        <c:crossBetween val="between"/>
      </c:valAx>
      <c:spPr>
        <a:noFill/>
        <a:ln>
          <a:noFill/>
        </a:ln>
        <a:effectLst/>
      </c:spPr>
    </c:plotArea>
    <c:legend>
      <c:legendPos val="b"/>
      <c:layout>
        <c:manualLayout>
          <c:xMode val="edge"/>
          <c:yMode val="edge"/>
          <c:x val="0"/>
          <c:y val="0.40827312429909873"/>
          <c:w val="0.13800619125589317"/>
          <c:h val="0.16410997919366013"/>
        </c:manualLayout>
      </c:layout>
      <c:overlay val="0"/>
      <c:spPr>
        <a:noFill/>
        <a:ln>
          <a:noFill/>
        </a:ln>
        <a:effectLst/>
      </c:spPr>
      <c:txPr>
        <a:bodyPr rot="0" spcFirstLastPara="1" vertOverflow="ellipsis" vert="horz" wrap="square" anchor="ctr" anchorCtr="1"/>
        <a:lstStyle/>
        <a:p>
          <a:pPr>
            <a:defRPr sz="1197" b="0" i="0" u="none" strike="noStrike" kern="1200" baseline="0">
              <a:solidFill>
                <a:srgbClr val="595959"/>
              </a:solidFill>
              <a:latin typeface="Barlow Condensed" panose="00000506000000000000" pitchFamily="2" charset="0"/>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bg1"/>
          </a:solidFill>
          <a:latin typeface="Open Sans "/>
        </a:defRPr>
      </a:pPr>
      <a:endParaRPr lang="fr-F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spPr>
            <a:ln>
              <a:noFill/>
            </a:ln>
          </c:spPr>
          <c:dPt>
            <c:idx val="0"/>
            <c:bubble3D val="0"/>
            <c:spPr>
              <a:solidFill>
                <a:srgbClr val="BFECF2"/>
              </a:solidFill>
              <a:ln w="19050">
                <a:noFill/>
              </a:ln>
              <a:effectLst/>
            </c:spPr>
            <c:extLst>
              <c:ext xmlns:c16="http://schemas.microsoft.com/office/drawing/2014/chart" uri="{C3380CC4-5D6E-409C-BE32-E72D297353CC}">
                <c16:uniqueId val="{00000001-6DC7-44D5-8A9B-B814258039BA}"/>
              </c:ext>
            </c:extLst>
          </c:dPt>
          <c:dPt>
            <c:idx val="1"/>
            <c:bubble3D val="0"/>
            <c:spPr>
              <a:solidFill>
                <a:srgbClr val="595959"/>
              </a:solidFill>
              <a:ln w="19050">
                <a:noFill/>
              </a:ln>
              <a:effectLst/>
            </c:spPr>
            <c:extLst>
              <c:ext xmlns:c16="http://schemas.microsoft.com/office/drawing/2014/chart" uri="{C3380CC4-5D6E-409C-BE32-E72D297353CC}">
                <c16:uniqueId val="{00000003-6DC7-44D5-8A9B-B814258039BA}"/>
              </c:ext>
            </c:extLst>
          </c:dPt>
          <c:dPt>
            <c:idx val="2"/>
            <c:bubble3D val="0"/>
            <c:spPr>
              <a:solidFill>
                <a:srgbClr val="2F2483"/>
              </a:solidFill>
              <a:ln w="19050">
                <a:noFill/>
              </a:ln>
              <a:effectLst/>
            </c:spPr>
            <c:extLst>
              <c:ext xmlns:c16="http://schemas.microsoft.com/office/drawing/2014/chart" uri="{C3380CC4-5D6E-409C-BE32-E72D297353CC}">
                <c16:uniqueId val="{00000005-6DC7-44D5-8A9B-B814258039BA}"/>
              </c:ext>
            </c:extLst>
          </c:dPt>
          <c:dLbls>
            <c:spPr>
              <a:noFill/>
              <a:ln>
                <a:noFill/>
              </a:ln>
              <a:effectLst/>
            </c:spPr>
            <c:txPr>
              <a:bodyPr rot="0" spcFirstLastPara="1" vertOverflow="ellipsis" vert="horz" wrap="square" anchor="ctr" anchorCtr="1"/>
              <a:lstStyle/>
              <a:p>
                <a:pPr>
                  <a:defRPr sz="1600" b="1" i="0" u="none" strike="noStrike" kern="1200" baseline="0">
                    <a:solidFill>
                      <a:schemeClr val="bg1"/>
                    </a:solidFill>
                    <a:latin typeface="Barlow Condensed Thin" panose="00000306000000000000" pitchFamily="2" charset="0"/>
                    <a:ea typeface="Open Sans" panose="020B0606030504020204" pitchFamily="34" charset="0"/>
                    <a:cs typeface="Open Sans" panose="020B0606030504020204" pitchFamily="34" charset="0"/>
                  </a:defRPr>
                </a:pPr>
                <a:endParaRPr lang="fr-FR"/>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NAO!$E$3:$E$5</c:f>
              <c:strCache>
                <c:ptCount val="3"/>
                <c:pt idx="0">
                  <c:v>Oui</c:v>
                </c:pt>
                <c:pt idx="1">
                  <c:v>Non</c:v>
                </c:pt>
                <c:pt idx="2">
                  <c:v>En cours de réflexion</c:v>
                </c:pt>
              </c:strCache>
            </c:strRef>
          </c:cat>
          <c:val>
            <c:numRef>
              <c:f>NAO!$F$3:$F$5</c:f>
              <c:numCache>
                <c:formatCode>0%</c:formatCode>
                <c:ptCount val="3"/>
                <c:pt idx="0">
                  <c:v>0.34</c:v>
                </c:pt>
                <c:pt idx="1">
                  <c:v>0.33846153846153848</c:v>
                </c:pt>
                <c:pt idx="2">
                  <c:v>0.32</c:v>
                </c:pt>
              </c:numCache>
            </c:numRef>
          </c:val>
          <c:extLst>
            <c:ext xmlns:c16="http://schemas.microsoft.com/office/drawing/2014/chart" uri="{C3380CC4-5D6E-409C-BE32-E72D297353CC}">
              <c16:uniqueId val="{00000006-6DC7-44D5-8A9B-B814258039BA}"/>
            </c:ext>
          </c:extLst>
        </c:ser>
        <c:dLbls>
          <c:showLegendKey val="0"/>
          <c:showVal val="1"/>
          <c:showCatName val="0"/>
          <c:showSerName val="0"/>
          <c:showPercent val="0"/>
          <c:showBubbleSize val="0"/>
          <c:showLeaderLines val="1"/>
        </c:dLbls>
        <c:firstSliceAng val="36"/>
        <c:holeSize val="58"/>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rgbClr val="595959"/>
              </a:solidFill>
              <a:latin typeface="Barlow Condensed" panose="00000506000000000000" pitchFamily="2" charset="0"/>
              <a:ea typeface="Open Sans" panose="020B0606030504020204" pitchFamily="34" charset="0"/>
              <a:cs typeface="Open Sans" panose="020B0606030504020204" pitchFamily="34" charset="0"/>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Open Sans" panose="020B0606030504020204" pitchFamily="34" charset="0"/>
          <a:ea typeface="Open Sans" panose="020B0606030504020204" pitchFamily="34" charset="0"/>
          <a:cs typeface="Open Sans" panose="020B0606030504020204" pitchFamily="34" charset="0"/>
        </a:defRPr>
      </a:pPr>
      <a:endParaRPr lang="fr-FR"/>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178778957939363"/>
          <c:y val="4.1916002371539605E-2"/>
          <c:w val="0.47249881556409518"/>
          <c:h val="0.82969921292729121"/>
        </c:manualLayout>
      </c:layout>
      <c:barChart>
        <c:barDir val="bar"/>
        <c:grouping val="stacked"/>
        <c:varyColors val="0"/>
        <c:ser>
          <c:idx val="0"/>
          <c:order val="0"/>
          <c:tx>
            <c:strRef>
              <c:f>NAO!$G$9</c:f>
              <c:strCache>
                <c:ptCount val="1"/>
                <c:pt idx="0">
                  <c:v>Oui, à la hausse</c:v>
                </c:pt>
              </c:strCache>
            </c:strRef>
          </c:tx>
          <c:spPr>
            <a:solidFill>
              <a:srgbClr val="595959"/>
            </a:solidFill>
            <a:ln>
              <a:solidFill>
                <a:srgbClr val="595959"/>
              </a:solidFill>
            </a:ln>
            <a:effectLst/>
          </c:spPr>
          <c:invertIfNegative val="0"/>
          <c:dLbls>
            <c:dLbl>
              <c:idx val="7"/>
              <c:layout>
                <c:manualLayout>
                  <c:x val="2.5713394856511159E-3"/>
                  <c:y val="3.0004296629247147E-7"/>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4.2298534538960854E-2"/>
                      <c:h val="5.2585530247931507E-2"/>
                    </c:manualLayout>
                  </c15:layout>
                </c:ext>
                <c:ext xmlns:c16="http://schemas.microsoft.com/office/drawing/2014/chart" uri="{C3380CC4-5D6E-409C-BE32-E72D297353CC}">
                  <c16:uniqueId val="{00000007-756A-4610-9BBE-27657A8F6126}"/>
                </c:ext>
              </c:extLst>
            </c:dLbl>
            <c:spPr>
              <a:noFill/>
              <a:ln>
                <a:noFill/>
              </a:ln>
              <a:effectLst/>
            </c:spPr>
            <c:txPr>
              <a:bodyPr rot="0" spcFirstLastPara="1" vertOverflow="ellipsis" vert="horz" wrap="square" anchor="ctr" anchorCtr="1"/>
              <a:lstStyle/>
              <a:p>
                <a:pPr>
                  <a:defRPr sz="800" b="1" i="0" u="none" strike="noStrike" kern="1200" baseline="0">
                    <a:solidFill>
                      <a:schemeClr val="bg1"/>
                    </a:solidFill>
                    <a:latin typeface="Barlow Condensed Thin" panose="00000306000000000000" pitchFamily="2" charset="0"/>
                    <a:ea typeface="Open Sans" panose="020B0606030504020204" pitchFamily="34" charset="0"/>
                    <a:cs typeface="Open Sans" panose="020B0606030504020204"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NAO!$F$10:$F$17</c:f>
              <c:strCache>
                <c:ptCount val="8"/>
                <c:pt idx="0">
                  <c:v>Evolution de l'inflation</c:v>
                </c:pt>
                <c:pt idx="1">
                  <c:v>Tensions sur le marché du travail</c:v>
                </c:pt>
                <c:pt idx="2">
                  <c:v>Revendications syndicales</c:v>
                </c:pt>
                <c:pt idx="3">
                  <c:v>Evolution des prix de l’énergie</c:v>
                </c:pt>
                <c:pt idx="4">
                  <c:v>Evolution des prix des denrées alimentaires</c:v>
                </c:pt>
                <c:pt idx="5">
                  <c:v>Evolution de la situation géopolitique</c:v>
                </c:pt>
                <c:pt idx="6">
                  <c:v>Pénurie d'approvisionnement en matières premières</c:v>
                </c:pt>
                <c:pt idx="7">
                  <c:v>Hausse récente des taux directeurs des banques centrales</c:v>
                </c:pt>
              </c:strCache>
            </c:strRef>
          </c:cat>
          <c:val>
            <c:numRef>
              <c:f>NAO!$G$10:$G$17</c:f>
              <c:numCache>
                <c:formatCode>0%</c:formatCode>
                <c:ptCount val="8"/>
                <c:pt idx="0">
                  <c:v>0.80952380952380953</c:v>
                </c:pt>
                <c:pt idx="1">
                  <c:v>0.5714285714285714</c:v>
                </c:pt>
                <c:pt idx="2">
                  <c:v>0.52380952380952384</c:v>
                </c:pt>
                <c:pt idx="3">
                  <c:v>0.52380952380952384</c:v>
                </c:pt>
                <c:pt idx="4">
                  <c:v>0.42857142857142855</c:v>
                </c:pt>
                <c:pt idx="5">
                  <c:v>0.11904761904761904</c:v>
                </c:pt>
                <c:pt idx="6">
                  <c:v>9.5238095238095233E-2</c:v>
                </c:pt>
                <c:pt idx="7">
                  <c:v>4.7619047619047616E-2</c:v>
                </c:pt>
              </c:numCache>
            </c:numRef>
          </c:val>
          <c:extLst>
            <c:ext xmlns:c16="http://schemas.microsoft.com/office/drawing/2014/chart" uri="{C3380CC4-5D6E-409C-BE32-E72D297353CC}">
              <c16:uniqueId val="{00000000-756A-4610-9BBE-27657A8F6126}"/>
            </c:ext>
          </c:extLst>
        </c:ser>
        <c:ser>
          <c:idx val="1"/>
          <c:order val="1"/>
          <c:tx>
            <c:strRef>
              <c:f>NAO!$H$9</c:f>
              <c:strCache>
                <c:ptCount val="1"/>
                <c:pt idx="0">
                  <c:v>Oui, à la baisse</c:v>
                </c:pt>
              </c:strCache>
            </c:strRef>
          </c:tx>
          <c:spPr>
            <a:solidFill>
              <a:srgbClr val="BFECF2"/>
            </a:solidFill>
            <a:ln>
              <a:solidFill>
                <a:srgbClr val="BFECF2"/>
              </a:solid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1-756A-4610-9BBE-27657A8F6126}"/>
                </c:ext>
              </c:extLst>
            </c:dLbl>
            <c:dLbl>
              <c:idx val="2"/>
              <c:delete val="1"/>
              <c:extLst>
                <c:ext xmlns:c15="http://schemas.microsoft.com/office/drawing/2012/chart" uri="{CE6537A1-D6FC-4f65-9D91-7224C49458BB}"/>
                <c:ext xmlns:c16="http://schemas.microsoft.com/office/drawing/2014/chart" uri="{C3380CC4-5D6E-409C-BE32-E72D297353CC}">
                  <c16:uniqueId val="{00000002-756A-4610-9BBE-27657A8F6126}"/>
                </c:ext>
              </c:extLst>
            </c:dLbl>
            <c:dLbl>
              <c:idx val="4"/>
              <c:delete val="1"/>
              <c:extLst>
                <c:ext xmlns:c15="http://schemas.microsoft.com/office/drawing/2012/chart" uri="{CE6537A1-D6FC-4f65-9D91-7224C49458BB}"/>
                <c:ext xmlns:c16="http://schemas.microsoft.com/office/drawing/2014/chart" uri="{C3380CC4-5D6E-409C-BE32-E72D297353CC}">
                  <c16:uniqueId val="{00000003-756A-4610-9BBE-27657A8F6126}"/>
                </c:ext>
              </c:extLst>
            </c:dLbl>
            <c:dLbl>
              <c:idx val="7"/>
              <c:layout>
                <c:manualLayout>
                  <c:x val="1.6647499726668544E-2"/>
                  <c:y val="9.001288984582592E-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56A-4610-9BBE-27657A8F6126}"/>
                </c:ext>
              </c:extLst>
            </c:dLbl>
            <c:spPr>
              <a:noFill/>
              <a:ln>
                <a:noFill/>
              </a:ln>
              <a:effectLst/>
            </c:spPr>
            <c:txPr>
              <a:bodyPr rot="0" spcFirstLastPara="1" vertOverflow="ellipsis" vert="horz" wrap="square" anchor="ctr" anchorCtr="1"/>
              <a:lstStyle/>
              <a:p>
                <a:pPr>
                  <a:defRPr sz="800" b="1" i="0" u="none" strike="noStrike" kern="1200" baseline="0">
                    <a:solidFill>
                      <a:schemeClr val="bg1"/>
                    </a:solidFill>
                    <a:latin typeface="Barlow Condensed Thin" panose="00000306000000000000" pitchFamily="2" charset="0"/>
                    <a:ea typeface="Open Sans" panose="020B0606030504020204" pitchFamily="34" charset="0"/>
                    <a:cs typeface="Open Sans" panose="020B0606030504020204"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NAO!$F$10:$F$17</c:f>
              <c:strCache>
                <c:ptCount val="8"/>
                <c:pt idx="0">
                  <c:v>Evolution de l'inflation</c:v>
                </c:pt>
                <c:pt idx="1">
                  <c:v>Tensions sur le marché du travail</c:v>
                </c:pt>
                <c:pt idx="2">
                  <c:v>Revendications syndicales</c:v>
                </c:pt>
                <c:pt idx="3">
                  <c:v>Evolution des prix de l’énergie</c:v>
                </c:pt>
                <c:pt idx="4">
                  <c:v>Evolution des prix des denrées alimentaires</c:v>
                </c:pt>
                <c:pt idx="5">
                  <c:v>Evolution de la situation géopolitique</c:v>
                </c:pt>
                <c:pt idx="6">
                  <c:v>Pénurie d'approvisionnement en matières premières</c:v>
                </c:pt>
                <c:pt idx="7">
                  <c:v>Hausse récente des taux directeurs des banques centrales</c:v>
                </c:pt>
              </c:strCache>
            </c:strRef>
          </c:cat>
          <c:val>
            <c:numRef>
              <c:f>NAO!$H$10:$H$17</c:f>
              <c:numCache>
                <c:formatCode>0%</c:formatCode>
                <c:ptCount val="8"/>
                <c:pt idx="0">
                  <c:v>7.1428571428571425E-2</c:v>
                </c:pt>
                <c:pt idx="1">
                  <c:v>0</c:v>
                </c:pt>
                <c:pt idx="2">
                  <c:v>0</c:v>
                </c:pt>
                <c:pt idx="3">
                  <c:v>4.7619047619047616E-2</c:v>
                </c:pt>
                <c:pt idx="4">
                  <c:v>0</c:v>
                </c:pt>
                <c:pt idx="5">
                  <c:v>7.1428571428571425E-2</c:v>
                </c:pt>
                <c:pt idx="6">
                  <c:v>9.5238095238095233E-2</c:v>
                </c:pt>
                <c:pt idx="7">
                  <c:v>2.3809523809523808E-2</c:v>
                </c:pt>
              </c:numCache>
            </c:numRef>
          </c:val>
          <c:extLst>
            <c:ext xmlns:c16="http://schemas.microsoft.com/office/drawing/2014/chart" uri="{C3380CC4-5D6E-409C-BE32-E72D297353CC}">
              <c16:uniqueId val="{00000005-756A-4610-9BBE-27657A8F6126}"/>
            </c:ext>
          </c:extLst>
        </c:ser>
        <c:ser>
          <c:idx val="2"/>
          <c:order val="2"/>
          <c:tx>
            <c:strRef>
              <c:f>NAO!$I$9</c:f>
              <c:strCache>
                <c:ptCount val="1"/>
                <c:pt idx="0">
                  <c:v>Non</c:v>
                </c:pt>
              </c:strCache>
            </c:strRef>
          </c:tx>
          <c:spPr>
            <a:solidFill>
              <a:srgbClr val="2F2483"/>
            </a:solidFill>
            <a:ln>
              <a:solidFill>
                <a:srgbClr val="2F2483"/>
              </a:solidFill>
            </a:ln>
            <a:effectLst/>
          </c:spPr>
          <c:invertIfNegative val="0"/>
          <c:dLbls>
            <c:spPr>
              <a:noFill/>
              <a:ln>
                <a:noFill/>
              </a:ln>
              <a:effectLst/>
            </c:spPr>
            <c:txPr>
              <a:bodyPr rot="0" spcFirstLastPara="1" vertOverflow="ellipsis" vert="horz" wrap="square" anchor="ctr" anchorCtr="1"/>
              <a:lstStyle/>
              <a:p>
                <a:pPr>
                  <a:defRPr sz="800" b="1" i="0" u="none" strike="noStrike" kern="1200" baseline="0">
                    <a:solidFill>
                      <a:schemeClr val="bg1"/>
                    </a:solidFill>
                    <a:latin typeface="Barlow Condensed Thin" panose="00000306000000000000" pitchFamily="2" charset="0"/>
                    <a:ea typeface="Open Sans" panose="020B0606030504020204" pitchFamily="34" charset="0"/>
                    <a:cs typeface="Open Sans" panose="020B0606030504020204"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NAO!$F$10:$F$17</c:f>
              <c:strCache>
                <c:ptCount val="8"/>
                <c:pt idx="0">
                  <c:v>Evolution de l'inflation</c:v>
                </c:pt>
                <c:pt idx="1">
                  <c:v>Tensions sur le marché du travail</c:v>
                </c:pt>
                <c:pt idx="2">
                  <c:v>Revendications syndicales</c:v>
                </c:pt>
                <c:pt idx="3">
                  <c:v>Evolution des prix de l’énergie</c:v>
                </c:pt>
                <c:pt idx="4">
                  <c:v>Evolution des prix des denrées alimentaires</c:v>
                </c:pt>
                <c:pt idx="5">
                  <c:v>Evolution de la situation géopolitique</c:v>
                </c:pt>
                <c:pt idx="6">
                  <c:v>Pénurie d'approvisionnement en matières premières</c:v>
                </c:pt>
                <c:pt idx="7">
                  <c:v>Hausse récente des taux directeurs des banques centrales</c:v>
                </c:pt>
              </c:strCache>
            </c:strRef>
          </c:cat>
          <c:val>
            <c:numRef>
              <c:f>NAO!$I$10:$I$17</c:f>
              <c:numCache>
                <c:formatCode>0%</c:formatCode>
                <c:ptCount val="8"/>
                <c:pt idx="0">
                  <c:v>0.11904761904761904</c:v>
                </c:pt>
                <c:pt idx="1">
                  <c:v>0.42857142857142855</c:v>
                </c:pt>
                <c:pt idx="2">
                  <c:v>0.47619047619047616</c:v>
                </c:pt>
                <c:pt idx="3">
                  <c:v>0.42857142857142855</c:v>
                </c:pt>
                <c:pt idx="4">
                  <c:v>0.5714285714285714</c:v>
                </c:pt>
                <c:pt idx="5">
                  <c:v>0.80952380952380953</c:v>
                </c:pt>
                <c:pt idx="6">
                  <c:v>0.80952380952380953</c:v>
                </c:pt>
                <c:pt idx="7">
                  <c:v>0.9285714285714286</c:v>
                </c:pt>
              </c:numCache>
            </c:numRef>
          </c:val>
          <c:extLst>
            <c:ext xmlns:c16="http://schemas.microsoft.com/office/drawing/2014/chart" uri="{C3380CC4-5D6E-409C-BE32-E72D297353CC}">
              <c16:uniqueId val="{00000006-756A-4610-9BBE-27657A8F6126}"/>
            </c:ext>
          </c:extLst>
        </c:ser>
        <c:dLbls>
          <c:dLblPos val="ctr"/>
          <c:showLegendKey val="0"/>
          <c:showVal val="1"/>
          <c:showCatName val="0"/>
          <c:showSerName val="0"/>
          <c:showPercent val="0"/>
          <c:showBubbleSize val="0"/>
        </c:dLbls>
        <c:gapWidth val="150"/>
        <c:overlap val="100"/>
        <c:axId val="1683972703"/>
        <c:axId val="1683970623"/>
      </c:barChart>
      <c:catAx>
        <c:axId val="1683972703"/>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rgbClr val="595959"/>
                </a:solidFill>
                <a:latin typeface="Barlow Condensed" panose="00000506000000000000" pitchFamily="2" charset="0"/>
                <a:ea typeface="Open Sans" panose="020B0606030504020204" pitchFamily="34" charset="0"/>
                <a:cs typeface="Open Sans" panose="020B0606030504020204" pitchFamily="34" charset="0"/>
              </a:defRPr>
            </a:pPr>
            <a:endParaRPr lang="fr-FR"/>
          </a:p>
        </c:txPr>
        <c:crossAx val="1683970623"/>
        <c:crosses val="autoZero"/>
        <c:auto val="1"/>
        <c:lblAlgn val="ctr"/>
        <c:lblOffset val="100"/>
        <c:noMultiLvlLbl val="0"/>
      </c:catAx>
      <c:valAx>
        <c:axId val="1683970623"/>
        <c:scaling>
          <c:orientation val="minMax"/>
          <c:max val="1"/>
        </c:scaling>
        <c:delete val="1"/>
        <c:axPos val="t"/>
        <c:numFmt formatCode="0%" sourceLinked="1"/>
        <c:majorTickMark val="none"/>
        <c:minorTickMark val="none"/>
        <c:tickLblPos val="nextTo"/>
        <c:crossAx val="16839727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rgbClr val="595959"/>
              </a:solidFill>
              <a:latin typeface="Barlow Condensed" panose="00000506000000000000" pitchFamily="2" charset="0"/>
              <a:ea typeface="Open Sans" panose="020B0606030504020204" pitchFamily="34" charset="0"/>
              <a:cs typeface="Open Sans" panose="020B0606030504020204" pitchFamily="34" charset="0"/>
            </a:defRPr>
          </a:pPr>
          <a:endParaRPr lang="fr-FR"/>
        </a:p>
      </c:txPr>
    </c:legend>
    <c:plotVisOnly val="1"/>
    <c:dispBlanksAs val="gap"/>
    <c:showDLblsOverMax val="0"/>
  </c:chart>
  <c:spPr>
    <a:noFill/>
    <a:ln>
      <a:noFill/>
    </a:ln>
    <a:effectLst/>
  </c:spPr>
  <c:txPr>
    <a:bodyPr/>
    <a:lstStyle/>
    <a:p>
      <a: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pPr>
      <a:endParaRPr lang="fr-FR"/>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9603629002398834E-2"/>
          <c:y val="1.8876930201726223E-2"/>
          <c:w val="0.90817932627753217"/>
          <c:h val="0.71900383202647911"/>
        </c:manualLayout>
      </c:layout>
      <c:barChart>
        <c:barDir val="col"/>
        <c:grouping val="stacked"/>
        <c:varyColors val="0"/>
        <c:ser>
          <c:idx val="0"/>
          <c:order val="0"/>
          <c:tx>
            <c:strRef>
              <c:f>NAO!$B$23</c:f>
              <c:strCache>
                <c:ptCount val="1"/>
                <c:pt idx="0">
                  <c:v>Min</c:v>
                </c:pt>
              </c:strCache>
            </c:strRef>
          </c:tx>
          <c:spPr>
            <a:noFill/>
            <a:ln>
              <a:noFill/>
            </a:ln>
            <a:effectLst/>
          </c:spPr>
          <c:invertIfNegative val="0"/>
          <c:dLbls>
            <c:dLbl>
              <c:idx val="8"/>
              <c:layout>
                <c:manualLayout>
                  <c:x val="-9.9500275065756255E-17"/>
                  <c:y val="-9.056196581196580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464-4086-99B5-7F575B1375A9}"/>
                </c:ext>
              </c:extLst>
            </c:dLbl>
            <c:numFmt formatCode="0.0%" sourceLinked="0"/>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Barlow Condensed Thin" panose="00000306000000000000" pitchFamily="2" charset="0"/>
                    <a:ea typeface="Open Sans" panose="020B0606030504020204" pitchFamily="34" charset="0"/>
                    <a:cs typeface="Open Sans" panose="020B0606030504020204" pitchFamily="34" charset="0"/>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NAO!$A$24:$A$33</c:f>
              <c:strCache>
                <c:ptCount val="10"/>
                <c:pt idx="0">
                  <c:v>Distribution</c:v>
                </c:pt>
                <c:pt idx="1">
                  <c:v>Energie &amp; Utilities</c:v>
                </c:pt>
                <c:pt idx="2">
                  <c:v>Grande Consommation</c:v>
                </c:pt>
                <c:pt idx="3">
                  <c:v>Industrie &amp; Automobile</c:v>
                </c:pt>
                <c:pt idx="4">
                  <c:v>Industrie de la Santé</c:v>
                </c:pt>
                <c:pt idx="5">
                  <c:v>Secteur Public &amp; Non-Lucratif</c:v>
                </c:pt>
                <c:pt idx="6">
                  <c:v>Services Financiers</c:v>
                </c:pt>
                <c:pt idx="7">
                  <c:v>Services, Hôtellerie, Tourisme &amp; Restauration</c:v>
                </c:pt>
                <c:pt idx="8">
                  <c:v>Technologie, Médias &amp; Télécoms</c:v>
                </c:pt>
                <c:pt idx="9">
                  <c:v>Transport, Logistique &amp; BTP</c:v>
                </c:pt>
              </c:strCache>
            </c:strRef>
          </c:cat>
          <c:val>
            <c:numRef>
              <c:f>NAO!$B$24:$B$33</c:f>
              <c:numCache>
                <c:formatCode>0.00%</c:formatCode>
                <c:ptCount val="10"/>
                <c:pt idx="0">
                  <c:v>1.4999999999999999E-2</c:v>
                </c:pt>
                <c:pt idx="1">
                  <c:v>1.2999999999999999E-2</c:v>
                </c:pt>
                <c:pt idx="2">
                  <c:v>2.8000000000000001E-2</c:v>
                </c:pt>
                <c:pt idx="3">
                  <c:v>0.03</c:v>
                </c:pt>
                <c:pt idx="4">
                  <c:v>0.02</c:v>
                </c:pt>
                <c:pt idx="5">
                  <c:v>1.4999999999999999E-2</c:v>
                </c:pt>
                <c:pt idx="6">
                  <c:v>2.1999999999999999E-2</c:v>
                </c:pt>
                <c:pt idx="7">
                  <c:v>0.02</c:v>
                </c:pt>
                <c:pt idx="8">
                  <c:v>0.02</c:v>
                </c:pt>
                <c:pt idx="9">
                  <c:v>0.01</c:v>
                </c:pt>
              </c:numCache>
            </c:numRef>
          </c:val>
          <c:extLst>
            <c:ext xmlns:c16="http://schemas.microsoft.com/office/drawing/2014/chart" uri="{C3380CC4-5D6E-409C-BE32-E72D297353CC}">
              <c16:uniqueId val="{00000001-9464-4086-99B5-7F575B1375A9}"/>
            </c:ext>
          </c:extLst>
        </c:ser>
        <c:ser>
          <c:idx val="1"/>
          <c:order val="1"/>
          <c:tx>
            <c:strRef>
              <c:f>NAO!$E$23</c:f>
              <c:strCache>
                <c:ptCount val="1"/>
                <c:pt idx="0">
                  <c:v>Med-min</c:v>
                </c:pt>
              </c:strCache>
            </c:strRef>
          </c:tx>
          <c:spPr>
            <a:solidFill>
              <a:srgbClr val="2F2483"/>
            </a:solidFill>
            <a:ln w="6350">
              <a:solidFill>
                <a:schemeClr val="bg1"/>
              </a:solidFill>
            </a:ln>
            <a:effectLst/>
          </c:spPr>
          <c:invertIfNegative val="0"/>
          <c:cat>
            <c:strRef>
              <c:f>NAO!$A$24:$A$33</c:f>
              <c:strCache>
                <c:ptCount val="10"/>
                <c:pt idx="0">
                  <c:v>Distribution</c:v>
                </c:pt>
                <c:pt idx="1">
                  <c:v>Energie &amp; Utilities</c:v>
                </c:pt>
                <c:pt idx="2">
                  <c:v>Grande Consommation</c:v>
                </c:pt>
                <c:pt idx="3">
                  <c:v>Industrie &amp; Automobile</c:v>
                </c:pt>
                <c:pt idx="4">
                  <c:v>Industrie de la Santé</c:v>
                </c:pt>
                <c:pt idx="5">
                  <c:v>Secteur Public &amp; Non-Lucratif</c:v>
                </c:pt>
                <c:pt idx="6">
                  <c:v>Services Financiers</c:v>
                </c:pt>
                <c:pt idx="7">
                  <c:v>Services, Hôtellerie, Tourisme &amp; Restauration</c:v>
                </c:pt>
                <c:pt idx="8">
                  <c:v>Technologie, Médias &amp; Télécoms</c:v>
                </c:pt>
                <c:pt idx="9">
                  <c:v>Transport, Logistique &amp; BTP</c:v>
                </c:pt>
              </c:strCache>
            </c:strRef>
          </c:cat>
          <c:val>
            <c:numRef>
              <c:f>NAO!$E$24:$E$33</c:f>
              <c:numCache>
                <c:formatCode>0.00%</c:formatCode>
                <c:ptCount val="10"/>
                <c:pt idx="0">
                  <c:v>1.4999999999999999E-2</c:v>
                </c:pt>
                <c:pt idx="1">
                  <c:v>2.2000000000000006E-2</c:v>
                </c:pt>
                <c:pt idx="2">
                  <c:v>1.2E-2</c:v>
                </c:pt>
                <c:pt idx="3">
                  <c:v>1.0000000000000002E-2</c:v>
                </c:pt>
                <c:pt idx="4">
                  <c:v>0.02</c:v>
                </c:pt>
                <c:pt idx="5">
                  <c:v>1.2E-2</c:v>
                </c:pt>
                <c:pt idx="6">
                  <c:v>9.0000000000000011E-3</c:v>
                </c:pt>
                <c:pt idx="7">
                  <c:v>9.9999999999999985E-3</c:v>
                </c:pt>
                <c:pt idx="8">
                  <c:v>9.9999999999999985E-3</c:v>
                </c:pt>
                <c:pt idx="9">
                  <c:v>2.35E-2</c:v>
                </c:pt>
              </c:numCache>
            </c:numRef>
          </c:val>
          <c:extLst>
            <c:ext xmlns:c16="http://schemas.microsoft.com/office/drawing/2014/chart" uri="{C3380CC4-5D6E-409C-BE32-E72D297353CC}">
              <c16:uniqueId val="{00000002-9464-4086-99B5-7F575B1375A9}"/>
            </c:ext>
          </c:extLst>
        </c:ser>
        <c:ser>
          <c:idx val="2"/>
          <c:order val="2"/>
          <c:tx>
            <c:strRef>
              <c:f>NAO!$F$23</c:f>
              <c:strCache>
                <c:ptCount val="1"/>
                <c:pt idx="0">
                  <c:v>Max-med</c:v>
                </c:pt>
              </c:strCache>
            </c:strRef>
          </c:tx>
          <c:spPr>
            <a:solidFill>
              <a:srgbClr val="BFECF2"/>
            </a:solidFill>
            <a:ln w="6350">
              <a:solidFill>
                <a:schemeClr val="bg1"/>
              </a:solidFill>
            </a:ln>
            <a:effectLst/>
          </c:spPr>
          <c:invertIfNegative val="0"/>
          <c:cat>
            <c:strRef>
              <c:f>NAO!$A$24:$A$33</c:f>
              <c:strCache>
                <c:ptCount val="10"/>
                <c:pt idx="0">
                  <c:v>Distribution</c:v>
                </c:pt>
                <c:pt idx="1">
                  <c:v>Energie &amp; Utilities</c:v>
                </c:pt>
                <c:pt idx="2">
                  <c:v>Grande Consommation</c:v>
                </c:pt>
                <c:pt idx="3">
                  <c:v>Industrie &amp; Automobile</c:v>
                </c:pt>
                <c:pt idx="4">
                  <c:v>Industrie de la Santé</c:v>
                </c:pt>
                <c:pt idx="5">
                  <c:v>Secteur Public &amp; Non-Lucratif</c:v>
                </c:pt>
                <c:pt idx="6">
                  <c:v>Services Financiers</c:v>
                </c:pt>
                <c:pt idx="7">
                  <c:v>Services, Hôtellerie, Tourisme &amp; Restauration</c:v>
                </c:pt>
                <c:pt idx="8">
                  <c:v>Technologie, Médias &amp; Télécoms</c:v>
                </c:pt>
                <c:pt idx="9">
                  <c:v>Transport, Logistique &amp; BTP</c:v>
                </c:pt>
              </c:strCache>
            </c:strRef>
          </c:cat>
          <c:val>
            <c:numRef>
              <c:f>NAO!$F$24:$F$33</c:f>
              <c:numCache>
                <c:formatCode>0.00%</c:formatCode>
                <c:ptCount val="10"/>
                <c:pt idx="0">
                  <c:v>2.0000000000000004E-2</c:v>
                </c:pt>
                <c:pt idx="1">
                  <c:v>2.3E-2</c:v>
                </c:pt>
                <c:pt idx="2">
                  <c:v>1.9999999999999997E-2</c:v>
                </c:pt>
                <c:pt idx="3">
                  <c:v>2.8000000000000004E-2</c:v>
                </c:pt>
                <c:pt idx="4">
                  <c:v>1.8000000000000002E-2</c:v>
                </c:pt>
                <c:pt idx="5">
                  <c:v>1.4000000000000002E-2</c:v>
                </c:pt>
                <c:pt idx="6">
                  <c:v>9.0000000000000011E-3</c:v>
                </c:pt>
                <c:pt idx="7">
                  <c:v>1.4999999999999999E-2</c:v>
                </c:pt>
                <c:pt idx="8">
                  <c:v>2.0000000000000004E-2</c:v>
                </c:pt>
                <c:pt idx="9">
                  <c:v>1.6500000000000001E-2</c:v>
                </c:pt>
              </c:numCache>
            </c:numRef>
          </c:val>
          <c:extLst>
            <c:ext xmlns:c16="http://schemas.microsoft.com/office/drawing/2014/chart" uri="{C3380CC4-5D6E-409C-BE32-E72D297353CC}">
              <c16:uniqueId val="{00000003-9464-4086-99B5-7F575B1375A9}"/>
            </c:ext>
          </c:extLst>
        </c:ser>
        <c:dLbls>
          <c:showLegendKey val="0"/>
          <c:showVal val="0"/>
          <c:showCatName val="0"/>
          <c:showSerName val="0"/>
          <c:showPercent val="0"/>
          <c:showBubbleSize val="0"/>
        </c:dLbls>
        <c:gapWidth val="150"/>
        <c:overlap val="100"/>
        <c:axId val="1744600943"/>
        <c:axId val="1744599279"/>
      </c:barChart>
      <c:lineChart>
        <c:grouping val="standard"/>
        <c:varyColors val="0"/>
        <c:ser>
          <c:idx val="3"/>
          <c:order val="3"/>
          <c:tx>
            <c:strRef>
              <c:f>NAO!$D$23</c:f>
              <c:strCache>
                <c:ptCount val="1"/>
                <c:pt idx="0">
                  <c:v>Médiane secteur</c:v>
                </c:pt>
              </c:strCache>
            </c:strRef>
          </c:tx>
          <c:spPr>
            <a:ln w="28575" cap="rnd">
              <a:noFill/>
              <a:round/>
            </a:ln>
            <a:effectLst/>
          </c:spPr>
          <c:marker>
            <c:symbol val="none"/>
          </c:marker>
          <c:dLbls>
            <c:dLbl>
              <c:idx val="0"/>
              <c:layout>
                <c:manualLayout>
                  <c:x val="-2.5208206001563673E-2"/>
                  <c:y val="-9.874619181017847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464-4086-99B5-7F575B1375A9}"/>
                </c:ext>
              </c:extLst>
            </c:dLbl>
            <c:dLbl>
              <c:idx val="6"/>
              <c:layout>
                <c:manualLayout>
                  <c:x val="-2.3842082306043948E-2"/>
                  <c:y val="-6.991518690209716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464-4086-99B5-7F575B1375A9}"/>
                </c:ext>
              </c:extLst>
            </c:dLbl>
            <c:dLbl>
              <c:idx val="7"/>
              <c:layout>
                <c:manualLayout>
                  <c:x val="-2.5208206001563673E-2"/>
                  <c:y val="-9.874619181017847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464-4086-99B5-7F575B1375A9}"/>
                </c:ext>
              </c:extLst>
            </c:dLbl>
            <c:dLbl>
              <c:idx val="8"/>
              <c:layout>
                <c:manualLayout>
                  <c:x val="-2.5208206001563788E-2"/>
                  <c:y val="-0.1095578186507089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464-4086-99B5-7F575B1375A9}"/>
                </c:ext>
              </c:extLst>
            </c:dLbl>
            <c:dLbl>
              <c:idx val="9"/>
              <c:layout>
                <c:manualLayout>
                  <c:x val="-2.4769475716097018E-2"/>
                  <c:y val="-7.351906251560737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464-4086-99B5-7F575B1375A9}"/>
                </c:ext>
              </c:extLst>
            </c:dLbl>
            <c:numFmt formatCode="0.0%" sourceLinked="0"/>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Barlow Condensed Thin" panose="00000306000000000000" pitchFamily="2" charset="0"/>
                    <a:ea typeface="Open Sans" panose="020B0606030504020204" pitchFamily="34" charset="0"/>
                    <a:cs typeface="Open Sans" panose="020B0606030504020204" pitchFamily="34" charset="0"/>
                  </a:defRPr>
                </a:pPr>
                <a:endParaRPr lang="fr-FR"/>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NAO!$D$24:$D$33</c:f>
              <c:numCache>
                <c:formatCode>0.00%</c:formatCode>
                <c:ptCount val="10"/>
                <c:pt idx="0">
                  <c:v>0.03</c:v>
                </c:pt>
                <c:pt idx="1">
                  <c:v>3.5000000000000003E-2</c:v>
                </c:pt>
                <c:pt idx="2">
                  <c:v>0.04</c:v>
                </c:pt>
                <c:pt idx="3">
                  <c:v>0.04</c:v>
                </c:pt>
                <c:pt idx="4">
                  <c:v>0.04</c:v>
                </c:pt>
                <c:pt idx="5">
                  <c:v>2.7E-2</c:v>
                </c:pt>
                <c:pt idx="6">
                  <c:v>3.1E-2</c:v>
                </c:pt>
                <c:pt idx="7">
                  <c:v>0.03</c:v>
                </c:pt>
                <c:pt idx="8">
                  <c:v>0.03</c:v>
                </c:pt>
                <c:pt idx="9">
                  <c:v>3.3500000000000002E-2</c:v>
                </c:pt>
              </c:numCache>
            </c:numRef>
          </c:val>
          <c:smooth val="0"/>
          <c:extLst>
            <c:ext xmlns:c16="http://schemas.microsoft.com/office/drawing/2014/chart" uri="{C3380CC4-5D6E-409C-BE32-E72D297353CC}">
              <c16:uniqueId val="{00000004-9464-4086-99B5-7F575B1375A9}"/>
            </c:ext>
          </c:extLst>
        </c:ser>
        <c:ser>
          <c:idx val="4"/>
          <c:order val="4"/>
          <c:tx>
            <c:strRef>
              <c:f>NAO!$C$23</c:f>
              <c:strCache>
                <c:ptCount val="1"/>
                <c:pt idx="0">
                  <c:v>Max</c:v>
                </c:pt>
              </c:strCache>
            </c:strRef>
          </c:tx>
          <c:spPr>
            <a:ln w="28575" cap="rnd">
              <a:noFill/>
              <a:round/>
            </a:ln>
            <a:effectLst/>
          </c:spPr>
          <c:marker>
            <c:symbol val="none"/>
          </c:marker>
          <c:dLbls>
            <c:numFmt formatCode="0.0%" sourceLinked="0"/>
            <c:spPr>
              <a:noFill/>
              <a:ln>
                <a:noFill/>
              </a:ln>
              <a:effectLst/>
            </c:spPr>
            <c:txPr>
              <a:bodyPr rot="0" spcFirstLastPara="1" vertOverflow="ellipsis" vert="horz" wrap="square" anchor="ctr" anchorCtr="1"/>
              <a:lstStyle/>
              <a:p>
                <a:pPr algn="ctr">
                  <a:defRPr sz="900" b="1" i="0" u="none" strike="noStrike" kern="1200" baseline="0">
                    <a:solidFill>
                      <a:schemeClr val="tx1"/>
                    </a:solidFill>
                    <a:latin typeface="Barlow Condensed Thin" panose="00000306000000000000" pitchFamily="2" charset="0"/>
                    <a:ea typeface="Open Sans" panose="020B0606030504020204" pitchFamily="34" charset="0"/>
                    <a:cs typeface="Open Sans" panose="020B0606030504020204" pitchFamily="34" charset="0"/>
                  </a:defRPr>
                </a:pPr>
                <a:endParaRPr lang="fr-FR"/>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NAO!$C$24:$C$33</c:f>
              <c:numCache>
                <c:formatCode>0.00%</c:formatCode>
                <c:ptCount val="10"/>
                <c:pt idx="0">
                  <c:v>0.05</c:v>
                </c:pt>
                <c:pt idx="1">
                  <c:v>5.8000000000000003E-2</c:v>
                </c:pt>
                <c:pt idx="2">
                  <c:v>0.06</c:v>
                </c:pt>
                <c:pt idx="3">
                  <c:v>6.8000000000000005E-2</c:v>
                </c:pt>
                <c:pt idx="4">
                  <c:v>5.8000000000000003E-2</c:v>
                </c:pt>
                <c:pt idx="5">
                  <c:v>4.1000000000000002E-2</c:v>
                </c:pt>
                <c:pt idx="6">
                  <c:v>0.04</c:v>
                </c:pt>
                <c:pt idx="7">
                  <c:v>4.4999999999999998E-2</c:v>
                </c:pt>
                <c:pt idx="8">
                  <c:v>0.05</c:v>
                </c:pt>
                <c:pt idx="9">
                  <c:v>0.05</c:v>
                </c:pt>
              </c:numCache>
            </c:numRef>
          </c:val>
          <c:smooth val="0"/>
          <c:extLst>
            <c:ext xmlns:c16="http://schemas.microsoft.com/office/drawing/2014/chart" uri="{C3380CC4-5D6E-409C-BE32-E72D297353CC}">
              <c16:uniqueId val="{00000005-9464-4086-99B5-7F575B1375A9}"/>
            </c:ext>
          </c:extLst>
        </c:ser>
        <c:dLbls>
          <c:showLegendKey val="0"/>
          <c:showVal val="0"/>
          <c:showCatName val="0"/>
          <c:showSerName val="0"/>
          <c:showPercent val="0"/>
          <c:showBubbleSize val="0"/>
        </c:dLbls>
        <c:marker val="1"/>
        <c:smooth val="0"/>
        <c:axId val="1896234063"/>
        <c:axId val="1896232815"/>
      </c:lineChart>
      <c:catAx>
        <c:axId val="17446009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rgbClr val="595959"/>
                </a:solidFill>
                <a:latin typeface="Barlow Condensed" panose="00000506000000000000" pitchFamily="2" charset="0"/>
                <a:ea typeface="Open Sans" panose="020B0606030504020204" pitchFamily="34" charset="0"/>
                <a:cs typeface="Open Sans" panose="020B0606030504020204" pitchFamily="34" charset="0"/>
              </a:defRPr>
            </a:pPr>
            <a:endParaRPr lang="fr-FR"/>
          </a:p>
        </c:txPr>
        <c:crossAx val="1744599279"/>
        <c:crosses val="autoZero"/>
        <c:auto val="1"/>
        <c:lblAlgn val="ctr"/>
        <c:lblOffset val="100"/>
        <c:noMultiLvlLbl val="0"/>
      </c:catAx>
      <c:valAx>
        <c:axId val="1744599279"/>
        <c:scaling>
          <c:orientation val="minMax"/>
          <c:max val="7.0000000000000007E-2"/>
        </c:scaling>
        <c:delete val="1"/>
        <c:axPos val="l"/>
        <c:numFmt formatCode="0.00%" sourceLinked="1"/>
        <c:majorTickMark val="none"/>
        <c:minorTickMark val="none"/>
        <c:tickLblPos val="nextTo"/>
        <c:crossAx val="1744600943"/>
        <c:crosses val="autoZero"/>
        <c:crossBetween val="between"/>
        <c:minorUnit val="5.000000000000001E-3"/>
      </c:valAx>
      <c:valAx>
        <c:axId val="1896232815"/>
        <c:scaling>
          <c:orientation val="minMax"/>
          <c:max val="7.0000000000000007E-2"/>
        </c:scaling>
        <c:delete val="1"/>
        <c:axPos val="r"/>
        <c:numFmt formatCode="0.00%" sourceLinked="1"/>
        <c:majorTickMark val="out"/>
        <c:minorTickMark val="none"/>
        <c:tickLblPos val="nextTo"/>
        <c:crossAx val="1896234063"/>
        <c:crosses val="max"/>
        <c:crossBetween val="between"/>
      </c:valAx>
      <c:catAx>
        <c:axId val="1896234063"/>
        <c:scaling>
          <c:orientation val="minMax"/>
        </c:scaling>
        <c:delete val="1"/>
        <c:axPos val="b"/>
        <c:majorTickMark val="out"/>
        <c:minorTickMark val="none"/>
        <c:tickLblPos val="nextTo"/>
        <c:crossAx val="1896232815"/>
        <c:crosses val="autoZero"/>
        <c:auto val="1"/>
        <c:lblAlgn val="ctr"/>
        <c:lblOffset val="100"/>
        <c:noMultiLvlLbl val="0"/>
      </c:cat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pPr>
      <a:endParaRPr lang="fr-FR"/>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2383204114632023E-2"/>
          <c:y val="0.10807596407831313"/>
          <c:w val="0.28195191014206072"/>
          <c:h val="0.77640427813028567"/>
        </c:manualLayout>
      </c:layout>
      <c:doughnutChart>
        <c:varyColors val="1"/>
        <c:ser>
          <c:idx val="0"/>
          <c:order val="0"/>
          <c:spPr>
            <a:ln>
              <a:noFill/>
            </a:ln>
          </c:spPr>
          <c:dPt>
            <c:idx val="0"/>
            <c:bubble3D val="0"/>
            <c:spPr>
              <a:solidFill>
                <a:srgbClr val="2F2483"/>
              </a:solidFill>
              <a:ln w="19050">
                <a:noFill/>
              </a:ln>
              <a:effectLst/>
            </c:spPr>
            <c:extLst>
              <c:ext xmlns:c16="http://schemas.microsoft.com/office/drawing/2014/chart" uri="{C3380CC4-5D6E-409C-BE32-E72D297353CC}">
                <c16:uniqueId val="{00000001-A62E-4105-93F4-8267CACB8298}"/>
              </c:ext>
            </c:extLst>
          </c:dPt>
          <c:dPt>
            <c:idx val="1"/>
            <c:bubble3D val="0"/>
            <c:spPr>
              <a:solidFill>
                <a:schemeClr val="bg1">
                  <a:lumMod val="75000"/>
                </a:schemeClr>
              </a:solidFill>
              <a:ln w="19050">
                <a:noFill/>
              </a:ln>
              <a:effectLst/>
            </c:spPr>
            <c:extLst>
              <c:ext xmlns:c16="http://schemas.microsoft.com/office/drawing/2014/chart" uri="{C3380CC4-5D6E-409C-BE32-E72D297353CC}">
                <c16:uniqueId val="{00000003-A62E-4105-93F4-8267CACB8298}"/>
              </c:ext>
            </c:extLst>
          </c:dPt>
          <c:dPt>
            <c:idx val="2"/>
            <c:bubble3D val="0"/>
            <c:spPr>
              <a:solidFill>
                <a:srgbClr val="BFECF2"/>
              </a:solidFill>
              <a:ln w="19050">
                <a:noFill/>
              </a:ln>
              <a:effectLst/>
            </c:spPr>
            <c:extLst>
              <c:ext xmlns:c16="http://schemas.microsoft.com/office/drawing/2014/chart" uri="{C3380CC4-5D6E-409C-BE32-E72D297353CC}">
                <c16:uniqueId val="{00000005-A62E-4105-93F4-8267CACB8298}"/>
              </c:ext>
            </c:extLst>
          </c:dPt>
          <c:dPt>
            <c:idx val="3"/>
            <c:bubble3D val="0"/>
            <c:spPr>
              <a:solidFill>
                <a:srgbClr val="595959"/>
              </a:solidFill>
              <a:ln w="19050">
                <a:noFill/>
              </a:ln>
              <a:effectLst/>
            </c:spPr>
            <c:extLst>
              <c:ext xmlns:c16="http://schemas.microsoft.com/office/drawing/2014/chart" uri="{C3380CC4-5D6E-409C-BE32-E72D297353CC}">
                <c16:uniqueId val="{00000007-A62E-4105-93F4-8267CACB8298}"/>
              </c:ext>
            </c:extLst>
          </c:dPt>
          <c:dLbls>
            <c:spPr>
              <a:noFill/>
              <a:ln>
                <a:noFill/>
              </a:ln>
              <a:effectLst/>
            </c:spPr>
            <c:txPr>
              <a:bodyPr rot="0" spcFirstLastPara="1" vertOverflow="ellipsis" vert="horz" wrap="square" anchor="ctr" anchorCtr="1"/>
              <a:lstStyle/>
              <a:p>
                <a:pPr>
                  <a:defRPr sz="1050" b="1" i="0" u="none" strike="noStrike" kern="1200" baseline="0">
                    <a:solidFill>
                      <a:schemeClr val="bg1"/>
                    </a:solidFill>
                    <a:latin typeface="Barlow Condensed Thin" panose="00000306000000000000" pitchFamily="2" charset="0"/>
                    <a:ea typeface="Open Sans" panose="020B0606030504020204" pitchFamily="34" charset="0"/>
                    <a:cs typeface="Open Sans" panose="020B0606030504020204" pitchFamily="34" charset="0"/>
                  </a:defRPr>
                </a:pPr>
                <a:endParaRPr lang="fr-FR"/>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'GPG et mesures PA'!$A$7:$D$7</c:f>
              <c:strCache>
                <c:ptCount val="4"/>
                <c:pt idx="0">
                  <c:v>Oui, pour tous les collaborateurs</c:v>
                </c:pt>
                <c:pt idx="1">
                  <c:v>Oui, pour certains collaborateurs</c:v>
                </c:pt>
                <c:pt idx="2">
                  <c:v>Non mais nous envisageons de l'instaurer</c:v>
                </c:pt>
                <c:pt idx="3">
                  <c:v>Non et nous ne souhaitons pas l'instaurer</c:v>
                </c:pt>
              </c:strCache>
            </c:strRef>
          </c:cat>
          <c:val>
            <c:numRef>
              <c:f>'GPG et mesures PA'!$A$9:$D$9</c:f>
              <c:numCache>
                <c:formatCode>0%</c:formatCode>
                <c:ptCount val="4"/>
                <c:pt idx="0">
                  <c:v>0.24427480916030533</c:v>
                </c:pt>
                <c:pt idx="1">
                  <c:v>0.10687022900763359</c:v>
                </c:pt>
                <c:pt idx="2">
                  <c:v>9.1603053435114504E-2</c:v>
                </c:pt>
                <c:pt idx="3">
                  <c:v>0.5572519083969466</c:v>
                </c:pt>
              </c:numCache>
            </c:numRef>
          </c:val>
          <c:extLst>
            <c:ext xmlns:c16="http://schemas.microsoft.com/office/drawing/2014/chart" uri="{C3380CC4-5D6E-409C-BE32-E72D297353CC}">
              <c16:uniqueId val="{00000008-A62E-4105-93F4-8267CACB8298}"/>
            </c:ext>
          </c:extLst>
        </c:ser>
        <c:dLbls>
          <c:showLegendKey val="0"/>
          <c:showVal val="1"/>
          <c:showCatName val="0"/>
          <c:showSerName val="0"/>
          <c:showPercent val="0"/>
          <c:showBubbleSize val="0"/>
          <c:showLeaderLines val="1"/>
        </c:dLbls>
        <c:firstSliceAng val="0"/>
        <c:holeSize val="55"/>
      </c:doughnutChart>
      <c:spPr>
        <a:noFill/>
        <a:ln>
          <a:noFill/>
        </a:ln>
        <a:effectLst/>
      </c:spPr>
    </c:plotArea>
    <c:legend>
      <c:legendPos val="b"/>
      <c:layout>
        <c:manualLayout>
          <c:xMode val="edge"/>
          <c:yMode val="edge"/>
          <c:x val="0.39917171757565545"/>
          <c:y val="0.18860859598712465"/>
          <c:w val="0.33172188276340636"/>
          <c:h val="0.70171157288773789"/>
        </c:manualLayout>
      </c:layout>
      <c:overlay val="0"/>
      <c:spPr>
        <a:noFill/>
        <a:ln>
          <a:noFill/>
        </a:ln>
        <a:effectLst/>
      </c:spPr>
      <c:txPr>
        <a:bodyPr rot="0" spcFirstLastPara="1" vertOverflow="ellipsis" vert="horz" wrap="square" anchor="ctr" anchorCtr="1"/>
        <a:lstStyle/>
        <a:p>
          <a:pPr>
            <a:defRPr sz="700" b="0" i="0" u="none" strike="noStrike" kern="1200" baseline="0">
              <a:solidFill>
                <a:srgbClr val="595959"/>
              </a:solidFill>
              <a:latin typeface="Barlow Condensed" panose="00000506000000000000" pitchFamily="2" charset="0"/>
              <a:ea typeface="Open Sans" panose="020B0606030504020204" pitchFamily="34" charset="0"/>
              <a:cs typeface="Open Sans" panose="020B0606030504020204" pitchFamily="34" charset="0"/>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modernComment_107_A430EF70.xml><?xml version="1.0" encoding="utf-8"?>
<p188:cmLst xmlns:a="http://schemas.openxmlformats.org/drawingml/2006/main" xmlns:r="http://schemas.openxmlformats.org/officeDocument/2006/relationships" xmlns:p188="http://schemas.microsoft.com/office/powerpoint/2018/8/main">
  <p188:cm id="{1909D364-542B-435B-98A8-79C82AE1B995}" authorId="{E00ED4A5-CAEF-D4D8-4D1F-34F93AABA768}" created="2022-11-04T15:46:04.645">
    <pc:sldMkLst xmlns:pc="http://schemas.microsoft.com/office/powerpoint/2013/main/command">
      <pc:docMk/>
      <pc:sldMk cId="2754670448" sldId="263"/>
    </pc:sldMkLst>
    <p188:txBody>
      <a:bodyPr/>
      <a:lstStyle/>
      <a:p>
        <a:r>
          <a:rPr lang="fr-FR"/>
          <a:t>@Aude : prévoir de coller Photos + nom des intervenants</a:t>
        </a:r>
      </a:p>
    </p188:txBody>
  </p188:cm>
</p188: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9CA3DA-B659-CC4A-9862-85353F270677}" type="datetimeFigureOut">
              <a:rPr lang="fr-FR" smtClean="0"/>
              <a:t>16/11/2022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2F9CD7-55FD-1147-85A2-AD2FA3F08424}" type="slidenum">
              <a:rPr lang="fr-FR" smtClean="0"/>
              <a:t>‹#›</a:t>
            </a:fld>
            <a:endParaRPr lang="fr-FR"/>
          </a:p>
        </p:txBody>
      </p:sp>
    </p:spTree>
    <p:extLst>
      <p:ext uri="{BB962C8B-B14F-4D97-AF65-F5344CB8AC3E}">
        <p14:creationId xmlns:p14="http://schemas.microsoft.com/office/powerpoint/2010/main" val="1380803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5"/>
          </p:nvPr>
        </p:nvSpPr>
        <p:spPr/>
        <p:txBody>
          <a:bodyPr/>
          <a:lstStyle/>
          <a:p>
            <a:fld id="{892F9CD7-55FD-1147-85A2-AD2FA3F08424}" type="slidenum">
              <a:rPr lang="fr-FR" smtClean="0"/>
              <a:t>24</a:t>
            </a:fld>
            <a:endParaRPr lang="fr-FR"/>
          </a:p>
        </p:txBody>
      </p:sp>
    </p:spTree>
    <p:extLst>
      <p:ext uri="{BB962C8B-B14F-4D97-AF65-F5344CB8AC3E}">
        <p14:creationId xmlns:p14="http://schemas.microsoft.com/office/powerpoint/2010/main" val="2414144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031365-4370-1545-A25E-9DE42E7711D8}"/>
              </a:ext>
            </a:extLst>
          </p:cNvPr>
          <p:cNvSpPr>
            <a:spLocks noGrp="1"/>
          </p:cNvSpPr>
          <p:nvPr>
            <p:ph type="title"/>
          </p:nvPr>
        </p:nvSpPr>
        <p:spPr/>
        <p:txBody>
          <a:bodyPr/>
          <a:lstStyle/>
          <a:p>
            <a:r>
              <a:rPr lang="fr-FR"/>
              <a:t>Modifiez le style du titre</a:t>
            </a:r>
          </a:p>
        </p:txBody>
      </p:sp>
      <p:sp>
        <p:nvSpPr>
          <p:cNvPr id="5" name="Text Placeholder 2">
            <a:extLst>
              <a:ext uri="{FF2B5EF4-FFF2-40B4-BE49-F238E27FC236}">
                <a16:creationId xmlns:a16="http://schemas.microsoft.com/office/drawing/2014/main" id="{38C5B968-E566-CC45-8D5B-63110F434279}"/>
              </a:ext>
            </a:extLst>
          </p:cNvPr>
          <p:cNvSpPr>
            <a:spLocks noGrp="1"/>
          </p:cNvSpPr>
          <p:nvPr>
            <p:ph idx="1"/>
          </p:nvPr>
        </p:nvSpPr>
        <p:spPr>
          <a:xfrm>
            <a:off x="398242" y="953051"/>
            <a:ext cx="8354994" cy="164148"/>
          </a:xfrm>
          <a:prstGeom prst="rect">
            <a:avLst/>
          </a:prstGeom>
        </p:spPr>
        <p:txBody>
          <a:bodyPr vert="horz" wrap="square" lIns="0" tIns="0" rIns="0" bIns="0" rtlCol="0">
            <a:spAutoFit/>
          </a:bodyPr>
          <a:lstStyle/>
          <a:p>
            <a:pPr lvl="0"/>
            <a:endParaRPr lang="en-US"/>
          </a:p>
        </p:txBody>
      </p:sp>
      <p:sp>
        <p:nvSpPr>
          <p:cNvPr id="8" name="Footer Placeholder 4">
            <a:extLst>
              <a:ext uri="{FF2B5EF4-FFF2-40B4-BE49-F238E27FC236}">
                <a16:creationId xmlns:a16="http://schemas.microsoft.com/office/drawing/2014/main" id="{4923685E-C159-C041-B5A3-CAB31159CF1A}"/>
              </a:ext>
            </a:extLst>
          </p:cNvPr>
          <p:cNvSpPr>
            <a:spLocks noGrp="1"/>
          </p:cNvSpPr>
          <p:nvPr>
            <p:ph type="ftr" sz="quarter" idx="3"/>
          </p:nvPr>
        </p:nvSpPr>
        <p:spPr>
          <a:xfrm>
            <a:off x="651353" y="4792343"/>
            <a:ext cx="7946901" cy="123111"/>
          </a:xfrm>
          <a:prstGeom prst="rect">
            <a:avLst/>
          </a:prstGeom>
        </p:spPr>
        <p:txBody>
          <a:bodyPr vert="horz" wrap="none" lIns="0" tIns="0" rIns="0" bIns="0" rtlCol="0" anchor="t" anchorCtr="0"/>
          <a:lstStyle>
            <a:lvl1pPr algn="r">
              <a:defRPr sz="900" b="0" i="0">
                <a:solidFill>
                  <a:schemeClr val="tx1"/>
                </a:solidFill>
                <a:latin typeface="Barlow Condensed" pitchFamily="2" charset="77"/>
              </a:defRPr>
            </a:lvl1pPr>
          </a:lstStyle>
          <a:p>
            <a:r>
              <a:rPr lang="fr-FR"/>
              <a:t>Titre de la présentation - </a:t>
            </a:r>
          </a:p>
        </p:txBody>
      </p:sp>
      <p:sp>
        <p:nvSpPr>
          <p:cNvPr id="9" name="Slide Number Placeholder 5">
            <a:extLst>
              <a:ext uri="{FF2B5EF4-FFF2-40B4-BE49-F238E27FC236}">
                <a16:creationId xmlns:a16="http://schemas.microsoft.com/office/drawing/2014/main" id="{6F48A3E8-F3AD-564A-AC21-FA3998F7546F}"/>
              </a:ext>
            </a:extLst>
          </p:cNvPr>
          <p:cNvSpPr>
            <a:spLocks noGrp="1"/>
          </p:cNvSpPr>
          <p:nvPr>
            <p:ph type="sldNum" sz="quarter" idx="4"/>
          </p:nvPr>
        </p:nvSpPr>
        <p:spPr>
          <a:xfrm>
            <a:off x="8606998" y="4795518"/>
            <a:ext cx="309966" cy="123111"/>
          </a:xfrm>
          <a:prstGeom prst="rect">
            <a:avLst/>
          </a:prstGeom>
        </p:spPr>
        <p:txBody>
          <a:bodyPr vert="horz" lIns="0" tIns="0" rIns="0" bIns="0" rtlCol="0" anchor="t" anchorCtr="0">
            <a:spAutoFit/>
          </a:bodyPr>
          <a:lstStyle>
            <a:lvl1pPr algn="l">
              <a:defRPr sz="800" b="0" i="0">
                <a:solidFill>
                  <a:schemeClr val="tx1"/>
                </a:solidFill>
                <a:latin typeface="Barlow Condensed Medium" pitchFamily="2" charset="77"/>
              </a:defRPr>
            </a:lvl1pPr>
          </a:lstStyle>
          <a:p>
            <a:fld id="{BDE2D64B-104A-0D49-AC01-3995F14CC673}" type="slidenum">
              <a:rPr lang="fr-FR" smtClean="0"/>
              <a:pPr/>
              <a:t>‹#›</a:t>
            </a:fld>
            <a:endParaRPr lang="fr-FR"/>
          </a:p>
        </p:txBody>
      </p:sp>
    </p:spTree>
    <p:extLst>
      <p:ext uri="{BB962C8B-B14F-4D97-AF65-F5344CB8AC3E}">
        <p14:creationId xmlns:p14="http://schemas.microsoft.com/office/powerpoint/2010/main" val="1123597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pic>
        <p:nvPicPr>
          <p:cNvPr id="24" name="Image 23">
            <a:extLst>
              <a:ext uri="{FF2B5EF4-FFF2-40B4-BE49-F238E27FC236}">
                <a16:creationId xmlns:a16="http://schemas.microsoft.com/office/drawing/2014/main" id="{ACFC1383-2F42-A34B-B975-D970B1BF71B8}"/>
              </a:ext>
            </a:extLst>
          </p:cNvPr>
          <p:cNvPicPr>
            <a:picLocks noChangeAspect="1"/>
          </p:cNvPicPr>
          <p:nvPr userDrawn="1"/>
        </p:nvPicPr>
        <p:blipFill>
          <a:blip r:embed="rId2"/>
          <a:stretch>
            <a:fillRect/>
          </a:stretch>
        </p:blipFill>
        <p:spPr>
          <a:xfrm>
            <a:off x="0" y="6350"/>
            <a:ext cx="9144000" cy="5130800"/>
          </a:xfrm>
          <a:prstGeom prst="rect">
            <a:avLst/>
          </a:prstGeom>
        </p:spPr>
      </p:pic>
      <p:sp>
        <p:nvSpPr>
          <p:cNvPr id="5" name="Footer Placeholder 4">
            <a:extLst>
              <a:ext uri="{FF2B5EF4-FFF2-40B4-BE49-F238E27FC236}">
                <a16:creationId xmlns:a16="http://schemas.microsoft.com/office/drawing/2014/main" id="{D16C78C2-86AC-A44C-8272-6D2B053F8AEE}"/>
              </a:ext>
            </a:extLst>
          </p:cNvPr>
          <p:cNvSpPr>
            <a:spLocks noGrp="1"/>
          </p:cNvSpPr>
          <p:nvPr>
            <p:ph type="ftr" sz="quarter" idx="3"/>
          </p:nvPr>
        </p:nvSpPr>
        <p:spPr>
          <a:xfrm>
            <a:off x="651353" y="4792343"/>
            <a:ext cx="7946901" cy="123111"/>
          </a:xfrm>
          <a:prstGeom prst="rect">
            <a:avLst/>
          </a:prstGeom>
        </p:spPr>
        <p:txBody>
          <a:bodyPr vert="horz" wrap="none" lIns="0" tIns="0" rIns="0" bIns="0" rtlCol="0" anchor="t" anchorCtr="0"/>
          <a:lstStyle>
            <a:lvl1pPr algn="r">
              <a:defRPr sz="900" b="0" i="0">
                <a:solidFill>
                  <a:schemeClr val="tx1"/>
                </a:solidFill>
                <a:latin typeface="Barlow Condensed" pitchFamily="2" charset="77"/>
              </a:defRPr>
            </a:lvl1pPr>
          </a:lstStyle>
          <a:p>
            <a:r>
              <a:rPr lang="fr-FR"/>
              <a:t>Titre de la présentation - </a:t>
            </a:r>
          </a:p>
        </p:txBody>
      </p:sp>
      <p:sp>
        <p:nvSpPr>
          <p:cNvPr id="7" name="Slide Number Placeholder 5">
            <a:extLst>
              <a:ext uri="{FF2B5EF4-FFF2-40B4-BE49-F238E27FC236}">
                <a16:creationId xmlns:a16="http://schemas.microsoft.com/office/drawing/2014/main" id="{35467518-391F-F842-9134-1F02A6EA7073}"/>
              </a:ext>
            </a:extLst>
          </p:cNvPr>
          <p:cNvSpPr>
            <a:spLocks noGrp="1"/>
          </p:cNvSpPr>
          <p:nvPr>
            <p:ph type="sldNum" sz="quarter" idx="4"/>
          </p:nvPr>
        </p:nvSpPr>
        <p:spPr>
          <a:xfrm>
            <a:off x="8606998" y="4795518"/>
            <a:ext cx="309966" cy="123111"/>
          </a:xfrm>
          <a:prstGeom prst="rect">
            <a:avLst/>
          </a:prstGeom>
        </p:spPr>
        <p:txBody>
          <a:bodyPr vert="horz" lIns="0" tIns="0" rIns="0" bIns="0" rtlCol="0" anchor="t" anchorCtr="0">
            <a:spAutoFit/>
          </a:bodyPr>
          <a:lstStyle>
            <a:lvl1pPr algn="l">
              <a:defRPr sz="800" b="0" i="0">
                <a:solidFill>
                  <a:schemeClr val="tx1"/>
                </a:solidFill>
                <a:latin typeface="Barlow Condensed Medium" pitchFamily="2" charset="77"/>
              </a:defRPr>
            </a:lvl1pPr>
          </a:lstStyle>
          <a:p>
            <a:fld id="{BDE2D64B-104A-0D49-AC01-3995F14CC673}" type="slidenum">
              <a:rPr lang="fr-FR" smtClean="0"/>
              <a:pPr/>
              <a:t>‹#›</a:t>
            </a:fld>
            <a:endParaRPr lang="fr-FR"/>
          </a:p>
        </p:txBody>
      </p:sp>
      <p:sp>
        <p:nvSpPr>
          <p:cNvPr id="8" name="Titre 1">
            <a:extLst>
              <a:ext uri="{FF2B5EF4-FFF2-40B4-BE49-F238E27FC236}">
                <a16:creationId xmlns:a16="http://schemas.microsoft.com/office/drawing/2014/main" id="{7B13ADA9-8522-564F-81AC-3C178EFEEE8F}"/>
              </a:ext>
            </a:extLst>
          </p:cNvPr>
          <p:cNvSpPr>
            <a:spLocks noGrp="1"/>
          </p:cNvSpPr>
          <p:nvPr>
            <p:ph type="title"/>
          </p:nvPr>
        </p:nvSpPr>
        <p:spPr>
          <a:xfrm>
            <a:off x="398242" y="360619"/>
            <a:ext cx="4051020" cy="282129"/>
          </a:xfrm>
        </p:spPr>
        <p:txBody>
          <a:bodyPr/>
          <a:lstStyle/>
          <a:p>
            <a:r>
              <a:rPr lang="fr-FR"/>
              <a:t>Modifiez le style du titre</a:t>
            </a:r>
          </a:p>
        </p:txBody>
      </p:sp>
      <p:sp>
        <p:nvSpPr>
          <p:cNvPr id="10" name="Text Placeholder 2">
            <a:extLst>
              <a:ext uri="{FF2B5EF4-FFF2-40B4-BE49-F238E27FC236}">
                <a16:creationId xmlns:a16="http://schemas.microsoft.com/office/drawing/2014/main" id="{C96E8613-85FC-2A43-A233-988CD86B3CD3}"/>
              </a:ext>
            </a:extLst>
          </p:cNvPr>
          <p:cNvSpPr>
            <a:spLocks noGrp="1"/>
          </p:cNvSpPr>
          <p:nvPr>
            <p:ph idx="1"/>
          </p:nvPr>
        </p:nvSpPr>
        <p:spPr>
          <a:xfrm>
            <a:off x="398242" y="953051"/>
            <a:ext cx="4051020" cy="164148"/>
          </a:xfrm>
          <a:prstGeom prst="rect">
            <a:avLst/>
          </a:prstGeom>
        </p:spPr>
        <p:txBody>
          <a:bodyPr vert="horz" wrap="square" lIns="0" tIns="0" rIns="0" bIns="0" rtlCol="0">
            <a:spAutoFit/>
          </a:bodyPr>
          <a:lstStyle/>
          <a:p>
            <a:pPr lvl="0"/>
            <a:endParaRPr lang="en-US"/>
          </a:p>
        </p:txBody>
      </p:sp>
    </p:spTree>
    <p:extLst>
      <p:ext uri="{BB962C8B-B14F-4D97-AF65-F5344CB8AC3E}">
        <p14:creationId xmlns:p14="http://schemas.microsoft.com/office/powerpoint/2010/main" val="3732136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398242" y="595943"/>
            <a:ext cx="7886700" cy="282129"/>
          </a:xfrm>
        </p:spPr>
        <p:txBody>
          <a:bodyPr/>
          <a:lstStyle/>
          <a:p>
            <a:r>
              <a:rPr lang="fr-FR"/>
              <a:t>Modifiez le style du titre</a:t>
            </a:r>
            <a:endParaRPr lang="en-US"/>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Footer Placeholder 4">
            <a:extLst>
              <a:ext uri="{FF2B5EF4-FFF2-40B4-BE49-F238E27FC236}">
                <a16:creationId xmlns:a16="http://schemas.microsoft.com/office/drawing/2014/main" id="{3C59CB94-30BE-C84D-AC40-0CE21C71FEE0}"/>
              </a:ext>
            </a:extLst>
          </p:cNvPr>
          <p:cNvSpPr>
            <a:spLocks noGrp="1"/>
          </p:cNvSpPr>
          <p:nvPr>
            <p:ph type="ftr" sz="quarter" idx="3"/>
          </p:nvPr>
        </p:nvSpPr>
        <p:spPr>
          <a:xfrm>
            <a:off x="651353" y="4792343"/>
            <a:ext cx="7946901" cy="123111"/>
          </a:xfrm>
          <a:prstGeom prst="rect">
            <a:avLst/>
          </a:prstGeom>
        </p:spPr>
        <p:txBody>
          <a:bodyPr vert="horz" wrap="none" lIns="0" tIns="0" rIns="0" bIns="0" rtlCol="0" anchor="t" anchorCtr="0"/>
          <a:lstStyle>
            <a:lvl1pPr algn="r">
              <a:defRPr sz="900" b="0" i="0">
                <a:solidFill>
                  <a:schemeClr val="tx1"/>
                </a:solidFill>
                <a:latin typeface="Barlow Condensed" pitchFamily="2" charset="77"/>
              </a:defRPr>
            </a:lvl1pPr>
          </a:lstStyle>
          <a:p>
            <a:r>
              <a:rPr lang="fr-FR"/>
              <a:t>Titre de la présentation - </a:t>
            </a:r>
          </a:p>
        </p:txBody>
      </p:sp>
      <p:sp>
        <p:nvSpPr>
          <p:cNvPr id="8" name="Slide Number Placeholder 5">
            <a:extLst>
              <a:ext uri="{FF2B5EF4-FFF2-40B4-BE49-F238E27FC236}">
                <a16:creationId xmlns:a16="http://schemas.microsoft.com/office/drawing/2014/main" id="{863464F5-5775-3948-82C8-D47116FE64D4}"/>
              </a:ext>
            </a:extLst>
          </p:cNvPr>
          <p:cNvSpPr>
            <a:spLocks noGrp="1"/>
          </p:cNvSpPr>
          <p:nvPr>
            <p:ph type="sldNum" sz="quarter" idx="4"/>
          </p:nvPr>
        </p:nvSpPr>
        <p:spPr>
          <a:xfrm>
            <a:off x="8606998" y="4795518"/>
            <a:ext cx="309966" cy="123111"/>
          </a:xfrm>
          <a:prstGeom prst="rect">
            <a:avLst/>
          </a:prstGeom>
        </p:spPr>
        <p:txBody>
          <a:bodyPr vert="horz" lIns="0" tIns="0" rIns="0" bIns="0" rtlCol="0" anchor="t" anchorCtr="0">
            <a:spAutoFit/>
          </a:bodyPr>
          <a:lstStyle>
            <a:lvl1pPr algn="l">
              <a:defRPr sz="800" b="0" i="0">
                <a:solidFill>
                  <a:schemeClr val="tx1"/>
                </a:solidFill>
                <a:latin typeface="Barlow Condensed Medium" pitchFamily="2" charset="77"/>
              </a:defRPr>
            </a:lvl1pPr>
          </a:lstStyle>
          <a:p>
            <a:fld id="{BDE2D64B-104A-0D49-AC01-3995F14CC673}" type="slidenum">
              <a:rPr lang="fr-FR" smtClean="0"/>
              <a:pPr/>
              <a:t>‹#›</a:t>
            </a:fld>
            <a:endParaRPr lang="fr-FR"/>
          </a:p>
        </p:txBody>
      </p:sp>
    </p:spTree>
    <p:extLst>
      <p:ext uri="{BB962C8B-B14F-4D97-AF65-F5344CB8AC3E}">
        <p14:creationId xmlns:p14="http://schemas.microsoft.com/office/powerpoint/2010/main" val="3742277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35630" y="419167"/>
            <a:ext cx="7886700" cy="314189"/>
          </a:xfrm>
        </p:spPr>
        <p:txBody>
          <a:bodyPr anchor="t" anchorCtr="0"/>
          <a:lstStyle>
            <a:lvl1pPr>
              <a:defRPr sz="4000"/>
            </a:lvl1pPr>
          </a:lstStyle>
          <a:p>
            <a:r>
              <a:rPr lang="fr-FR"/>
              <a:t>Modifiez le style du titre</a:t>
            </a:r>
            <a:endParaRPr lang="en-US"/>
          </a:p>
        </p:txBody>
      </p:sp>
      <p:sp>
        <p:nvSpPr>
          <p:cNvPr id="3" name="Text Placeholder 2"/>
          <p:cNvSpPr>
            <a:spLocks noGrp="1"/>
          </p:cNvSpPr>
          <p:nvPr>
            <p:ph type="body" idx="1"/>
          </p:nvPr>
        </p:nvSpPr>
        <p:spPr>
          <a:xfrm>
            <a:off x="435630" y="988010"/>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7" name="Footer Placeholder 4">
            <a:extLst>
              <a:ext uri="{FF2B5EF4-FFF2-40B4-BE49-F238E27FC236}">
                <a16:creationId xmlns:a16="http://schemas.microsoft.com/office/drawing/2014/main" id="{B1EFA6EF-D95D-074A-94B0-9DE4F0635767}"/>
              </a:ext>
            </a:extLst>
          </p:cNvPr>
          <p:cNvSpPr>
            <a:spLocks noGrp="1"/>
          </p:cNvSpPr>
          <p:nvPr>
            <p:ph type="ftr" sz="quarter" idx="3"/>
          </p:nvPr>
        </p:nvSpPr>
        <p:spPr>
          <a:xfrm>
            <a:off x="651353" y="4792343"/>
            <a:ext cx="7946901" cy="123111"/>
          </a:xfrm>
          <a:prstGeom prst="rect">
            <a:avLst/>
          </a:prstGeom>
        </p:spPr>
        <p:txBody>
          <a:bodyPr vert="horz" wrap="none" lIns="0" tIns="0" rIns="0" bIns="0" rtlCol="0" anchor="t" anchorCtr="0"/>
          <a:lstStyle>
            <a:lvl1pPr algn="r">
              <a:defRPr sz="900" b="0" i="0">
                <a:solidFill>
                  <a:schemeClr val="tx1"/>
                </a:solidFill>
                <a:latin typeface="Barlow Condensed" pitchFamily="2" charset="77"/>
              </a:defRPr>
            </a:lvl1pPr>
          </a:lstStyle>
          <a:p>
            <a:r>
              <a:rPr lang="fr-FR"/>
              <a:t>Titre de la présentation - </a:t>
            </a:r>
          </a:p>
        </p:txBody>
      </p:sp>
      <p:sp>
        <p:nvSpPr>
          <p:cNvPr id="8" name="Slide Number Placeholder 5">
            <a:extLst>
              <a:ext uri="{FF2B5EF4-FFF2-40B4-BE49-F238E27FC236}">
                <a16:creationId xmlns:a16="http://schemas.microsoft.com/office/drawing/2014/main" id="{BFC4BA20-0DB1-A44A-88E8-607532948BFF}"/>
              </a:ext>
            </a:extLst>
          </p:cNvPr>
          <p:cNvSpPr>
            <a:spLocks noGrp="1"/>
          </p:cNvSpPr>
          <p:nvPr>
            <p:ph type="sldNum" sz="quarter" idx="4"/>
          </p:nvPr>
        </p:nvSpPr>
        <p:spPr>
          <a:xfrm>
            <a:off x="8606998" y="4795518"/>
            <a:ext cx="309966" cy="123111"/>
          </a:xfrm>
          <a:prstGeom prst="rect">
            <a:avLst/>
          </a:prstGeom>
        </p:spPr>
        <p:txBody>
          <a:bodyPr vert="horz" lIns="0" tIns="0" rIns="0" bIns="0" rtlCol="0" anchor="t" anchorCtr="0">
            <a:spAutoFit/>
          </a:bodyPr>
          <a:lstStyle>
            <a:lvl1pPr algn="l">
              <a:defRPr sz="800" b="0" i="0">
                <a:solidFill>
                  <a:schemeClr val="tx1"/>
                </a:solidFill>
                <a:latin typeface="Barlow Condensed Medium" pitchFamily="2" charset="77"/>
              </a:defRPr>
            </a:lvl1pPr>
          </a:lstStyle>
          <a:p>
            <a:fld id="{BDE2D64B-104A-0D49-AC01-3995F14CC673}" type="slidenum">
              <a:rPr lang="fr-FR" smtClean="0"/>
              <a:pPr/>
              <a:t>‹#›</a:t>
            </a:fld>
            <a:endParaRPr lang="fr-FR"/>
          </a:p>
        </p:txBody>
      </p:sp>
    </p:spTree>
    <p:extLst>
      <p:ext uri="{BB962C8B-B14F-4D97-AF65-F5344CB8AC3E}">
        <p14:creationId xmlns:p14="http://schemas.microsoft.com/office/powerpoint/2010/main" val="162959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8" name="Footer Placeholder 4">
            <a:extLst>
              <a:ext uri="{FF2B5EF4-FFF2-40B4-BE49-F238E27FC236}">
                <a16:creationId xmlns:a16="http://schemas.microsoft.com/office/drawing/2014/main" id="{D4D2806B-D990-BA42-B16E-5A25719385AB}"/>
              </a:ext>
            </a:extLst>
          </p:cNvPr>
          <p:cNvSpPr>
            <a:spLocks noGrp="1"/>
          </p:cNvSpPr>
          <p:nvPr>
            <p:ph type="ftr" sz="quarter" idx="3"/>
          </p:nvPr>
        </p:nvSpPr>
        <p:spPr>
          <a:xfrm>
            <a:off x="651353" y="4792343"/>
            <a:ext cx="7946901" cy="123111"/>
          </a:xfrm>
          <a:prstGeom prst="rect">
            <a:avLst/>
          </a:prstGeom>
        </p:spPr>
        <p:txBody>
          <a:bodyPr vert="horz" wrap="none" lIns="0" tIns="0" rIns="0" bIns="0" rtlCol="0" anchor="t" anchorCtr="0"/>
          <a:lstStyle>
            <a:lvl1pPr algn="r">
              <a:defRPr sz="900" b="0" i="0">
                <a:solidFill>
                  <a:schemeClr val="tx1"/>
                </a:solidFill>
                <a:latin typeface="Barlow Condensed" pitchFamily="2" charset="77"/>
              </a:defRPr>
            </a:lvl1pPr>
          </a:lstStyle>
          <a:p>
            <a:r>
              <a:rPr lang="fr-FR"/>
              <a:t>Titre de la présentation - </a:t>
            </a:r>
          </a:p>
        </p:txBody>
      </p:sp>
      <p:sp>
        <p:nvSpPr>
          <p:cNvPr id="9" name="Slide Number Placeholder 5">
            <a:extLst>
              <a:ext uri="{FF2B5EF4-FFF2-40B4-BE49-F238E27FC236}">
                <a16:creationId xmlns:a16="http://schemas.microsoft.com/office/drawing/2014/main" id="{8DD7ACF5-1DFB-6C41-8EF3-95A0F2DC7317}"/>
              </a:ext>
            </a:extLst>
          </p:cNvPr>
          <p:cNvSpPr>
            <a:spLocks noGrp="1"/>
          </p:cNvSpPr>
          <p:nvPr>
            <p:ph type="sldNum" sz="quarter" idx="4"/>
          </p:nvPr>
        </p:nvSpPr>
        <p:spPr>
          <a:xfrm>
            <a:off x="8606998" y="4795518"/>
            <a:ext cx="309966" cy="123111"/>
          </a:xfrm>
          <a:prstGeom prst="rect">
            <a:avLst/>
          </a:prstGeom>
        </p:spPr>
        <p:txBody>
          <a:bodyPr vert="horz" lIns="0" tIns="0" rIns="0" bIns="0" rtlCol="0" anchor="t" anchorCtr="0">
            <a:spAutoFit/>
          </a:bodyPr>
          <a:lstStyle>
            <a:lvl1pPr algn="l">
              <a:defRPr sz="800" b="0" i="0">
                <a:solidFill>
                  <a:schemeClr val="tx1"/>
                </a:solidFill>
                <a:latin typeface="Barlow Condensed Medium" pitchFamily="2" charset="77"/>
              </a:defRPr>
            </a:lvl1pPr>
          </a:lstStyle>
          <a:p>
            <a:fld id="{BDE2D64B-104A-0D49-AC01-3995F14CC673}" type="slidenum">
              <a:rPr lang="fr-FR" smtClean="0"/>
              <a:pPr/>
              <a:t>‹#›</a:t>
            </a:fld>
            <a:endParaRPr lang="fr-FR"/>
          </a:p>
        </p:txBody>
      </p:sp>
    </p:spTree>
    <p:extLst>
      <p:ext uri="{BB962C8B-B14F-4D97-AF65-F5344CB8AC3E}">
        <p14:creationId xmlns:p14="http://schemas.microsoft.com/office/powerpoint/2010/main" val="567493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Title &amp; 1 column text">
    <p:spTree>
      <p:nvGrpSpPr>
        <p:cNvPr id="1" name=""/>
        <p:cNvGrpSpPr/>
        <p:nvPr/>
      </p:nvGrpSpPr>
      <p:grpSpPr>
        <a:xfrm>
          <a:off x="0" y="0"/>
          <a:ext cx="0" cy="0"/>
          <a:chOff x="0" y="0"/>
          <a:chExt cx="0" cy="0"/>
        </a:xfrm>
      </p:grpSpPr>
      <p:sp>
        <p:nvSpPr>
          <p:cNvPr id="2" name="Title 1"/>
          <p:cNvSpPr>
            <a:spLocks noGrp="1"/>
          </p:cNvSpPr>
          <p:nvPr>
            <p:ph type="title"/>
          </p:nvPr>
        </p:nvSpPr>
        <p:spPr>
          <a:xfrm>
            <a:off x="376241" y="238127"/>
            <a:ext cx="8391525" cy="282129"/>
          </a:xfrm>
        </p:spPr>
        <p:txBody>
          <a:bodyPr/>
          <a:lstStyle/>
          <a:p>
            <a:r>
              <a:rPr lang="en-US" noProof="0"/>
              <a:t>Click to edit Master title style</a:t>
            </a:r>
          </a:p>
        </p:txBody>
      </p:sp>
      <p:sp>
        <p:nvSpPr>
          <p:cNvPr id="14" name="Text Placeholder 18"/>
          <p:cNvSpPr>
            <a:spLocks noGrp="1"/>
          </p:cNvSpPr>
          <p:nvPr>
            <p:ph idx="1"/>
          </p:nvPr>
        </p:nvSpPr>
        <p:spPr>
          <a:xfrm>
            <a:off x="376238" y="1248968"/>
            <a:ext cx="8374062" cy="3537347"/>
          </a:xfrm>
          <a:prstGeom prst="rect">
            <a:avLst/>
          </a:prstGeom>
        </p:spPr>
        <p:txBody>
          <a:bodyPr vert="horz" lIns="0" tIns="0" rIns="0" bIns="0" rtlCol="0">
            <a:norm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Footer Placeholder 2"/>
          <p:cNvSpPr>
            <a:spLocks noGrp="1"/>
          </p:cNvSpPr>
          <p:nvPr>
            <p:ph type="ftr" sz="quarter" idx="3"/>
          </p:nvPr>
        </p:nvSpPr>
        <p:spPr>
          <a:xfrm>
            <a:off x="376237" y="4857750"/>
            <a:ext cx="4016376" cy="75085"/>
          </a:xfrm>
          <a:prstGeom prst="rect">
            <a:avLst/>
          </a:prstGeom>
          <a:noFill/>
        </p:spPr>
        <p:txBody>
          <a:bodyPr wrap="square" lIns="0" tIns="0" rIns="0" bIns="0" rtlCol="0">
            <a:spAutoFit/>
          </a:bodyPr>
          <a:lstStyle>
            <a:lvl1pPr>
              <a:defRPr lang="fr-FR" sz="488" dirty="0"/>
            </a:lvl1pPr>
          </a:lstStyle>
          <a:p>
            <a:pPr>
              <a:spcBef>
                <a:spcPts val="450"/>
              </a:spcBef>
              <a:buSzPct val="100000"/>
            </a:pPr>
            <a:r>
              <a:rPr lang="fr-FR"/>
              <a:t>© 2019 Deloitte SAS. Document Confidentiel</a:t>
            </a:r>
          </a:p>
        </p:txBody>
      </p:sp>
      <p:sp>
        <p:nvSpPr>
          <p:cNvPr id="8" name="Slide Number Placeholder 7"/>
          <p:cNvSpPr>
            <a:spLocks noGrp="1"/>
          </p:cNvSpPr>
          <p:nvPr>
            <p:ph type="sldNum" sz="quarter" idx="4"/>
          </p:nvPr>
        </p:nvSpPr>
        <p:spPr>
          <a:xfrm>
            <a:off x="8536785" y="4857750"/>
            <a:ext cx="230981" cy="75085"/>
          </a:xfrm>
          <a:prstGeom prst="rect">
            <a:avLst/>
          </a:prstGeom>
          <a:noFill/>
        </p:spPr>
        <p:txBody>
          <a:bodyPr wrap="square" lIns="0" tIns="0" rIns="0" bIns="0" rtlCol="0">
            <a:spAutoFit/>
          </a:bodyPr>
          <a:lstStyle>
            <a:lvl1pPr>
              <a:defRPr lang="fr-FR" sz="488" smtClean="0"/>
            </a:lvl1pPr>
          </a:lstStyle>
          <a:p>
            <a:pPr algn="r">
              <a:spcBef>
                <a:spcPts val="450"/>
              </a:spcBef>
              <a:buSzPct val="100000"/>
            </a:pPr>
            <a:fld id="{4654C24A-AA93-4318-A7E9-AF587A936244}" type="slidenum">
              <a:rPr lang="fr-FR" smtClean="0"/>
              <a:pPr algn="r">
                <a:spcBef>
                  <a:spcPts val="450"/>
                </a:spcBef>
                <a:buSzPct val="100000"/>
              </a:pPr>
              <a:t>‹#›</a:t>
            </a:fld>
            <a:endParaRPr lang="fr-FR"/>
          </a:p>
        </p:txBody>
      </p:sp>
      <p:sp>
        <p:nvSpPr>
          <p:cNvPr id="9" name="Date Placeholder 8"/>
          <p:cNvSpPr>
            <a:spLocks noGrp="1"/>
          </p:cNvSpPr>
          <p:nvPr>
            <p:ph type="dt" sz="half" idx="2"/>
          </p:nvPr>
        </p:nvSpPr>
        <p:spPr>
          <a:xfrm>
            <a:off x="4751388" y="4857750"/>
            <a:ext cx="3672420" cy="75117"/>
          </a:xfrm>
          <a:prstGeom prst="rect">
            <a:avLst/>
          </a:prstGeom>
          <a:noFill/>
        </p:spPr>
        <p:txBody>
          <a:bodyPr wrap="square" lIns="0" tIns="0" rIns="0" bIns="0" rtlCol="0">
            <a:spAutoFit/>
          </a:bodyPr>
          <a:lstStyle>
            <a:lvl1pPr>
              <a:defRPr lang="fr-FR" sz="488" smtClean="0"/>
            </a:lvl1pPr>
          </a:lstStyle>
          <a:p>
            <a:pPr algn="r">
              <a:buSzPct val="100000"/>
              <a:buFont typeface="Arial"/>
              <a:buNone/>
            </a:pPr>
            <a:r>
              <a:rPr lang="fr-FR"/>
              <a:t>Présentation CIRI</a:t>
            </a:r>
          </a:p>
        </p:txBody>
      </p:sp>
    </p:spTree>
    <p:extLst>
      <p:ext uri="{BB962C8B-B14F-4D97-AF65-F5344CB8AC3E}">
        <p14:creationId xmlns:p14="http://schemas.microsoft.com/office/powerpoint/2010/main" val="4279756606"/>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amp; subtitle">
    <p:spTree>
      <p:nvGrpSpPr>
        <p:cNvPr id="1" name=""/>
        <p:cNvGrpSpPr/>
        <p:nvPr/>
      </p:nvGrpSpPr>
      <p:grpSpPr>
        <a:xfrm>
          <a:off x="0" y="0"/>
          <a:ext cx="0" cy="0"/>
          <a:chOff x="0" y="0"/>
          <a:chExt cx="0" cy="0"/>
        </a:xfrm>
      </p:grpSpPr>
      <p:sp>
        <p:nvSpPr>
          <p:cNvPr id="10" name="Text Placeholder 8"/>
          <p:cNvSpPr>
            <a:spLocks noGrp="1"/>
          </p:cNvSpPr>
          <p:nvPr>
            <p:ph type="body" sz="quarter" idx="13" hasCustomPrompt="1"/>
          </p:nvPr>
        </p:nvSpPr>
        <p:spPr>
          <a:xfrm>
            <a:off x="376240" y="488702"/>
            <a:ext cx="8391525" cy="567941"/>
          </a:xfrm>
          <a:prstGeom prst="rect">
            <a:avLst/>
          </a:prstGeom>
        </p:spPr>
        <p:txBody>
          <a:bodyPr lIns="0" tIns="0" rIns="0" bIns="0">
            <a:noAutofit/>
          </a:bodyPr>
          <a:lstStyle>
            <a:lvl1pPr marL="0" indent="0">
              <a:buNone/>
              <a:defRPr sz="1500" b="0">
                <a:solidFill>
                  <a:srgbClr val="575757"/>
                </a:solidFill>
              </a:defRPr>
            </a:lvl1pPr>
          </a:lstStyle>
          <a:p>
            <a:pPr lvl="0"/>
            <a:r>
              <a:rPr lang="en-US" noProof="0"/>
              <a:t>Click to add subtitle</a:t>
            </a:r>
          </a:p>
        </p:txBody>
      </p:sp>
      <p:sp>
        <p:nvSpPr>
          <p:cNvPr id="11" name="Title Placeholder 1"/>
          <p:cNvSpPr>
            <a:spLocks noGrp="1"/>
          </p:cNvSpPr>
          <p:nvPr>
            <p:ph type="title" hasCustomPrompt="1"/>
          </p:nvPr>
        </p:nvSpPr>
        <p:spPr>
          <a:xfrm>
            <a:off x="376240" y="238125"/>
            <a:ext cx="8391525" cy="250576"/>
          </a:xfrm>
          <a:prstGeom prst="rect">
            <a:avLst/>
          </a:prstGeom>
        </p:spPr>
        <p:txBody>
          <a:bodyPr vert="horz" lIns="0" tIns="0" rIns="0" bIns="0" rtlCol="0" anchor="t" anchorCtr="0">
            <a:noAutofit/>
          </a:bodyPr>
          <a:lstStyle>
            <a:lvl1pPr>
              <a:defRPr/>
            </a:lvl1pPr>
          </a:lstStyle>
          <a:p>
            <a:r>
              <a:rPr lang="en-US" noProof="0"/>
              <a:t>Click to add title</a:t>
            </a:r>
          </a:p>
        </p:txBody>
      </p:sp>
      <p:sp>
        <p:nvSpPr>
          <p:cNvPr id="7" name="Footer Placeholder 2"/>
          <p:cNvSpPr>
            <a:spLocks noGrp="1"/>
          </p:cNvSpPr>
          <p:nvPr>
            <p:ph type="ftr" sz="quarter" idx="3"/>
          </p:nvPr>
        </p:nvSpPr>
        <p:spPr>
          <a:xfrm>
            <a:off x="376237" y="4857750"/>
            <a:ext cx="4016376" cy="75085"/>
          </a:xfrm>
          <a:prstGeom prst="rect">
            <a:avLst/>
          </a:prstGeom>
          <a:noFill/>
        </p:spPr>
        <p:txBody>
          <a:bodyPr wrap="square" lIns="0" tIns="0" rIns="0" bIns="0" rtlCol="0">
            <a:spAutoFit/>
          </a:bodyPr>
          <a:lstStyle>
            <a:lvl1pPr>
              <a:defRPr lang="fr-FR" sz="488" dirty="0"/>
            </a:lvl1pPr>
          </a:lstStyle>
          <a:p>
            <a:pPr>
              <a:spcBef>
                <a:spcPts val="450"/>
              </a:spcBef>
              <a:buSzPct val="100000"/>
            </a:pPr>
            <a:r>
              <a:rPr lang="fr-FR"/>
              <a:t>© 2019 Deloitte SAS. Document Confidentiel</a:t>
            </a:r>
          </a:p>
        </p:txBody>
      </p:sp>
      <p:sp>
        <p:nvSpPr>
          <p:cNvPr id="8" name="Slide Number Placeholder 7"/>
          <p:cNvSpPr>
            <a:spLocks noGrp="1"/>
          </p:cNvSpPr>
          <p:nvPr>
            <p:ph type="sldNum" sz="quarter" idx="4"/>
          </p:nvPr>
        </p:nvSpPr>
        <p:spPr>
          <a:xfrm>
            <a:off x="8536785" y="4857750"/>
            <a:ext cx="230981" cy="75085"/>
          </a:xfrm>
          <a:prstGeom prst="rect">
            <a:avLst/>
          </a:prstGeom>
          <a:noFill/>
        </p:spPr>
        <p:txBody>
          <a:bodyPr wrap="square" lIns="0" tIns="0" rIns="0" bIns="0" rtlCol="0">
            <a:spAutoFit/>
          </a:bodyPr>
          <a:lstStyle>
            <a:lvl1pPr>
              <a:defRPr lang="fr-FR" sz="488" smtClean="0"/>
            </a:lvl1pPr>
          </a:lstStyle>
          <a:p>
            <a:pPr algn="r">
              <a:spcBef>
                <a:spcPts val="450"/>
              </a:spcBef>
              <a:buSzPct val="100000"/>
            </a:pPr>
            <a:fld id="{4654C24A-AA93-4318-A7E9-AF587A936244}" type="slidenum">
              <a:rPr lang="fr-FR" smtClean="0"/>
              <a:pPr algn="r">
                <a:spcBef>
                  <a:spcPts val="450"/>
                </a:spcBef>
                <a:buSzPct val="100000"/>
              </a:pPr>
              <a:t>‹#›</a:t>
            </a:fld>
            <a:endParaRPr lang="fr-FR"/>
          </a:p>
        </p:txBody>
      </p:sp>
      <p:sp>
        <p:nvSpPr>
          <p:cNvPr id="9" name="Date Placeholder 8"/>
          <p:cNvSpPr>
            <a:spLocks noGrp="1"/>
          </p:cNvSpPr>
          <p:nvPr>
            <p:ph type="dt" sz="half" idx="2"/>
          </p:nvPr>
        </p:nvSpPr>
        <p:spPr>
          <a:xfrm>
            <a:off x="4751388" y="4857750"/>
            <a:ext cx="3672420" cy="75117"/>
          </a:xfrm>
          <a:prstGeom prst="rect">
            <a:avLst/>
          </a:prstGeom>
          <a:noFill/>
        </p:spPr>
        <p:txBody>
          <a:bodyPr wrap="square" lIns="0" tIns="0" rIns="0" bIns="0" rtlCol="0">
            <a:spAutoFit/>
          </a:bodyPr>
          <a:lstStyle>
            <a:lvl1pPr>
              <a:defRPr lang="fr-FR" sz="488" smtClean="0"/>
            </a:lvl1pPr>
          </a:lstStyle>
          <a:p>
            <a:pPr algn="r">
              <a:buSzPct val="100000"/>
              <a:buFont typeface="Arial"/>
              <a:buNone/>
            </a:pPr>
            <a:r>
              <a:rPr lang="fr-FR"/>
              <a:t>Présentation CIRI</a:t>
            </a:r>
          </a:p>
        </p:txBody>
      </p:sp>
    </p:spTree>
    <p:extLst>
      <p:ext uri="{BB962C8B-B14F-4D97-AF65-F5344CB8AC3E}">
        <p14:creationId xmlns:p14="http://schemas.microsoft.com/office/powerpoint/2010/main" val="3051384916"/>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cSld name="Title, subtitle &amp; 1 column text">
    <p:spTree>
      <p:nvGrpSpPr>
        <p:cNvPr id="1" name=""/>
        <p:cNvGrpSpPr/>
        <p:nvPr/>
      </p:nvGrpSpPr>
      <p:grpSpPr>
        <a:xfrm>
          <a:off x="0" y="0"/>
          <a:ext cx="0" cy="0"/>
          <a:chOff x="0" y="0"/>
          <a:chExt cx="0" cy="0"/>
        </a:xfrm>
      </p:grpSpPr>
      <p:sp>
        <p:nvSpPr>
          <p:cNvPr id="9" name="Text Placeholder 8"/>
          <p:cNvSpPr>
            <a:spLocks noGrp="1"/>
          </p:cNvSpPr>
          <p:nvPr>
            <p:ph type="body" sz="quarter" idx="13" hasCustomPrompt="1"/>
          </p:nvPr>
        </p:nvSpPr>
        <p:spPr>
          <a:xfrm>
            <a:off x="376238" y="488702"/>
            <a:ext cx="8371762" cy="567941"/>
          </a:xfrm>
          <a:prstGeom prst="rect">
            <a:avLst/>
          </a:prstGeom>
        </p:spPr>
        <p:txBody>
          <a:bodyPr lIns="0" tIns="0" rIns="0" bIns="0">
            <a:noAutofit/>
          </a:bodyPr>
          <a:lstStyle>
            <a:lvl1pPr marL="0" indent="0">
              <a:buNone/>
              <a:defRPr sz="1500" b="0">
                <a:solidFill>
                  <a:srgbClr val="575757"/>
                </a:solidFill>
              </a:defRPr>
            </a:lvl1pPr>
          </a:lstStyle>
          <a:p>
            <a:pPr lvl="0"/>
            <a:r>
              <a:rPr lang="en-US" noProof="0"/>
              <a:t>Click to add subtitle</a:t>
            </a:r>
          </a:p>
        </p:txBody>
      </p:sp>
      <p:sp>
        <p:nvSpPr>
          <p:cNvPr id="14" name="Title Placeholder 1"/>
          <p:cNvSpPr>
            <a:spLocks noGrp="1"/>
          </p:cNvSpPr>
          <p:nvPr>
            <p:ph type="title"/>
          </p:nvPr>
        </p:nvSpPr>
        <p:spPr>
          <a:xfrm>
            <a:off x="376238" y="238125"/>
            <a:ext cx="8371762" cy="250576"/>
          </a:xfrm>
          <a:prstGeom prst="rect">
            <a:avLst/>
          </a:prstGeom>
        </p:spPr>
        <p:txBody>
          <a:bodyPr vert="horz" lIns="0" tIns="0" rIns="0" bIns="0" rtlCol="0" anchor="t" anchorCtr="0">
            <a:noAutofit/>
          </a:bodyPr>
          <a:lstStyle>
            <a:lvl1pPr>
              <a:defRPr/>
            </a:lvl1pPr>
          </a:lstStyle>
          <a:p>
            <a:r>
              <a:rPr lang="en-US" noProof="0"/>
              <a:t>Click to edit Master title style</a:t>
            </a:r>
          </a:p>
        </p:txBody>
      </p:sp>
      <p:sp>
        <p:nvSpPr>
          <p:cNvPr id="8" name="Text Placeholder 18"/>
          <p:cNvSpPr>
            <a:spLocks noGrp="1"/>
          </p:cNvSpPr>
          <p:nvPr>
            <p:ph idx="1"/>
          </p:nvPr>
        </p:nvSpPr>
        <p:spPr>
          <a:xfrm>
            <a:off x="376238" y="1275160"/>
            <a:ext cx="8374062" cy="3509240"/>
          </a:xfrm>
          <a:prstGeom prst="rect">
            <a:avLst/>
          </a:prstGeom>
        </p:spPr>
        <p:txBody>
          <a:bodyPr vert="horz" lIns="0" tIns="0" rIns="0" bIns="0" rtlCol="0">
            <a:norm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Footer Placeholder 2"/>
          <p:cNvSpPr>
            <a:spLocks noGrp="1"/>
          </p:cNvSpPr>
          <p:nvPr>
            <p:ph type="ftr" sz="quarter" idx="3"/>
          </p:nvPr>
        </p:nvSpPr>
        <p:spPr>
          <a:xfrm>
            <a:off x="376237" y="4857750"/>
            <a:ext cx="4016376" cy="75085"/>
          </a:xfrm>
          <a:prstGeom prst="rect">
            <a:avLst/>
          </a:prstGeom>
          <a:noFill/>
        </p:spPr>
        <p:txBody>
          <a:bodyPr wrap="square" lIns="0" tIns="0" rIns="0" bIns="0" rtlCol="0">
            <a:spAutoFit/>
          </a:bodyPr>
          <a:lstStyle>
            <a:lvl1pPr>
              <a:defRPr lang="fr-FR" sz="488" dirty="0"/>
            </a:lvl1pPr>
          </a:lstStyle>
          <a:p>
            <a:pPr>
              <a:spcBef>
                <a:spcPts val="450"/>
              </a:spcBef>
              <a:buSzPct val="100000"/>
            </a:pPr>
            <a:r>
              <a:rPr lang="fr-FR"/>
              <a:t>© 2019 Deloitte SAS. Document Confidentiel</a:t>
            </a:r>
          </a:p>
        </p:txBody>
      </p:sp>
      <p:sp>
        <p:nvSpPr>
          <p:cNvPr id="11" name="Slide Number Placeholder 7"/>
          <p:cNvSpPr>
            <a:spLocks noGrp="1"/>
          </p:cNvSpPr>
          <p:nvPr>
            <p:ph type="sldNum" sz="quarter" idx="4"/>
          </p:nvPr>
        </p:nvSpPr>
        <p:spPr>
          <a:xfrm>
            <a:off x="8536785" y="4857750"/>
            <a:ext cx="230981" cy="75085"/>
          </a:xfrm>
          <a:prstGeom prst="rect">
            <a:avLst/>
          </a:prstGeom>
          <a:noFill/>
        </p:spPr>
        <p:txBody>
          <a:bodyPr wrap="square" lIns="0" tIns="0" rIns="0" bIns="0" rtlCol="0">
            <a:spAutoFit/>
          </a:bodyPr>
          <a:lstStyle>
            <a:lvl1pPr>
              <a:defRPr lang="fr-FR" sz="488" smtClean="0"/>
            </a:lvl1pPr>
          </a:lstStyle>
          <a:p>
            <a:pPr algn="r">
              <a:spcBef>
                <a:spcPts val="450"/>
              </a:spcBef>
              <a:buSzPct val="100000"/>
            </a:pPr>
            <a:fld id="{4654C24A-AA93-4318-A7E9-AF587A936244}" type="slidenum">
              <a:rPr lang="fr-FR" smtClean="0"/>
              <a:pPr algn="r">
                <a:spcBef>
                  <a:spcPts val="450"/>
                </a:spcBef>
                <a:buSzPct val="100000"/>
              </a:pPr>
              <a:t>‹#›</a:t>
            </a:fld>
            <a:endParaRPr lang="fr-FR"/>
          </a:p>
        </p:txBody>
      </p:sp>
      <p:sp>
        <p:nvSpPr>
          <p:cNvPr id="12" name="Date Placeholder 8"/>
          <p:cNvSpPr>
            <a:spLocks noGrp="1"/>
          </p:cNvSpPr>
          <p:nvPr>
            <p:ph type="dt" sz="half" idx="2"/>
          </p:nvPr>
        </p:nvSpPr>
        <p:spPr>
          <a:xfrm>
            <a:off x="4751388" y="4857750"/>
            <a:ext cx="3672420" cy="75117"/>
          </a:xfrm>
          <a:prstGeom prst="rect">
            <a:avLst/>
          </a:prstGeom>
          <a:noFill/>
        </p:spPr>
        <p:txBody>
          <a:bodyPr wrap="square" lIns="0" tIns="0" rIns="0" bIns="0" rtlCol="0">
            <a:spAutoFit/>
          </a:bodyPr>
          <a:lstStyle>
            <a:lvl1pPr>
              <a:defRPr lang="fr-FR" sz="488" smtClean="0"/>
            </a:lvl1pPr>
          </a:lstStyle>
          <a:p>
            <a:pPr algn="r">
              <a:buSzPct val="100000"/>
              <a:buFont typeface="Arial"/>
              <a:buNone/>
            </a:pPr>
            <a:r>
              <a:rPr lang="fr-FR"/>
              <a:t>Présentation CIRI</a:t>
            </a:r>
          </a:p>
        </p:txBody>
      </p:sp>
    </p:spTree>
    <p:extLst>
      <p:ext uri="{BB962C8B-B14F-4D97-AF65-F5344CB8AC3E}">
        <p14:creationId xmlns:p14="http://schemas.microsoft.com/office/powerpoint/2010/main" val="3305458762"/>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ext and chart">
    <p:spTree>
      <p:nvGrpSpPr>
        <p:cNvPr id="1" name=""/>
        <p:cNvGrpSpPr/>
        <p:nvPr/>
      </p:nvGrpSpPr>
      <p:grpSpPr>
        <a:xfrm>
          <a:off x="0" y="0"/>
          <a:ext cx="0" cy="0"/>
          <a:chOff x="0" y="0"/>
          <a:chExt cx="0" cy="0"/>
        </a:xfrm>
      </p:grpSpPr>
      <p:sp>
        <p:nvSpPr>
          <p:cNvPr id="10" name="Content Placeholder 3"/>
          <p:cNvSpPr>
            <a:spLocks noGrp="1"/>
          </p:cNvSpPr>
          <p:nvPr>
            <p:ph sz="quarter" idx="10"/>
          </p:nvPr>
        </p:nvSpPr>
        <p:spPr>
          <a:xfrm>
            <a:off x="376239" y="1248966"/>
            <a:ext cx="4016374" cy="1215717"/>
          </a:xfrm>
          <a:prstGeom prst="rect">
            <a:avLst/>
          </a:prstGeom>
        </p:spPr>
        <p:txBody>
          <a:bodyPr/>
          <a:lstStyle>
            <a:lvl1pPr>
              <a:tabLst>
                <a:tab pos="3771806" algn="r"/>
              </a:tabLst>
              <a:defRPr/>
            </a:lvl1pPr>
            <a:lvl2pPr>
              <a:tabLst>
                <a:tab pos="3771806" algn="r"/>
              </a:tabLst>
              <a:defRPr/>
            </a:lvl2pPr>
            <a:lvl3pPr>
              <a:tabLst>
                <a:tab pos="3771806" algn="r"/>
              </a:tabLst>
              <a:defRPr/>
            </a:lvl3pPr>
            <a:lvl4pPr>
              <a:tabLst>
                <a:tab pos="3771806" algn="r"/>
              </a:tabLst>
              <a:defRPr/>
            </a:lvl4pPr>
            <a:lvl5pPr>
              <a:tabLst>
                <a:tab pos="3771806" algn="r"/>
              </a:tabLst>
              <a:defRPr baseline="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 name="Chart Placeholder 2"/>
          <p:cNvSpPr>
            <a:spLocks noGrp="1"/>
          </p:cNvSpPr>
          <p:nvPr>
            <p:ph type="chart" sz="quarter" idx="21"/>
          </p:nvPr>
        </p:nvSpPr>
        <p:spPr>
          <a:xfrm>
            <a:off x="4755917" y="1593760"/>
            <a:ext cx="4011846" cy="164148"/>
          </a:xfrm>
        </p:spPr>
        <p:txBody>
          <a:bodyPr/>
          <a:lstStyle/>
          <a:p>
            <a:r>
              <a:rPr lang="en-US" noProof="0"/>
              <a:t>Click icon to add chart</a:t>
            </a:r>
          </a:p>
        </p:txBody>
      </p:sp>
      <p:sp>
        <p:nvSpPr>
          <p:cNvPr id="6" name="Text Placeholder 5"/>
          <p:cNvSpPr>
            <a:spLocks noGrp="1"/>
          </p:cNvSpPr>
          <p:nvPr>
            <p:ph type="body" sz="quarter" idx="22"/>
          </p:nvPr>
        </p:nvSpPr>
        <p:spPr>
          <a:xfrm>
            <a:off x="4755917" y="1248968"/>
            <a:ext cx="4011846" cy="164148"/>
          </a:xfrm>
        </p:spPr>
        <p:txBody>
          <a:bodyPr/>
          <a:lstStyle/>
          <a:p>
            <a:pPr lvl="0"/>
            <a:r>
              <a:rPr lang="en-US" noProof="0"/>
              <a:t>Edit Master text styles</a:t>
            </a:r>
          </a:p>
        </p:txBody>
      </p:sp>
      <p:sp>
        <p:nvSpPr>
          <p:cNvPr id="11" name="Text Placeholder 8"/>
          <p:cNvSpPr>
            <a:spLocks noGrp="1"/>
          </p:cNvSpPr>
          <p:nvPr>
            <p:ph type="body" sz="quarter" idx="13" hasCustomPrompt="1"/>
          </p:nvPr>
        </p:nvSpPr>
        <p:spPr>
          <a:xfrm>
            <a:off x="376240" y="488702"/>
            <a:ext cx="8391525" cy="567941"/>
          </a:xfrm>
          <a:prstGeom prst="rect">
            <a:avLst/>
          </a:prstGeom>
        </p:spPr>
        <p:txBody>
          <a:bodyPr lIns="0" tIns="0" rIns="0" bIns="0">
            <a:noAutofit/>
          </a:bodyPr>
          <a:lstStyle>
            <a:lvl1pPr marL="0" indent="0">
              <a:buNone/>
              <a:defRPr sz="1500" b="0">
                <a:solidFill>
                  <a:srgbClr val="575757"/>
                </a:solidFill>
              </a:defRPr>
            </a:lvl1pPr>
          </a:lstStyle>
          <a:p>
            <a:pPr lvl="0"/>
            <a:r>
              <a:rPr lang="en-US" noProof="0"/>
              <a:t>Click to add subtitle</a:t>
            </a:r>
          </a:p>
        </p:txBody>
      </p:sp>
      <p:sp>
        <p:nvSpPr>
          <p:cNvPr id="13" name="Title Placeholder 1"/>
          <p:cNvSpPr>
            <a:spLocks noGrp="1"/>
          </p:cNvSpPr>
          <p:nvPr>
            <p:ph type="title" hasCustomPrompt="1"/>
          </p:nvPr>
        </p:nvSpPr>
        <p:spPr>
          <a:xfrm>
            <a:off x="376240" y="238125"/>
            <a:ext cx="8391525" cy="250576"/>
          </a:xfrm>
          <a:prstGeom prst="rect">
            <a:avLst/>
          </a:prstGeom>
        </p:spPr>
        <p:txBody>
          <a:bodyPr vert="horz" lIns="0" tIns="0" rIns="0" bIns="0" rtlCol="0" anchor="t" anchorCtr="0">
            <a:noAutofit/>
          </a:bodyPr>
          <a:lstStyle>
            <a:lvl1pPr>
              <a:defRPr/>
            </a:lvl1pPr>
          </a:lstStyle>
          <a:p>
            <a:r>
              <a:rPr lang="en-US" noProof="0"/>
              <a:t>Click to add title</a:t>
            </a:r>
          </a:p>
        </p:txBody>
      </p:sp>
      <p:sp>
        <p:nvSpPr>
          <p:cNvPr id="15" name="Text Placeholder 7"/>
          <p:cNvSpPr>
            <a:spLocks noGrp="1"/>
          </p:cNvSpPr>
          <p:nvPr>
            <p:ph type="body" sz="quarter" idx="23"/>
          </p:nvPr>
        </p:nvSpPr>
        <p:spPr>
          <a:xfrm>
            <a:off x="376240" y="4590761"/>
            <a:ext cx="8391525" cy="195553"/>
          </a:xfrm>
        </p:spPr>
        <p:txBody>
          <a:bodyPr>
            <a:normAutofit/>
          </a:bodyPr>
          <a:lstStyle>
            <a:lvl1pPr>
              <a:spcAft>
                <a:spcPts val="0"/>
              </a:spcAft>
              <a:defRPr sz="675"/>
            </a:lvl1pPr>
          </a:lstStyle>
          <a:p>
            <a:pPr lvl="0"/>
            <a:r>
              <a:rPr lang="en-US" noProof="0"/>
              <a:t>Edit Master text styles</a:t>
            </a:r>
          </a:p>
        </p:txBody>
      </p:sp>
      <p:sp>
        <p:nvSpPr>
          <p:cNvPr id="14" name="Footer Placeholder 2"/>
          <p:cNvSpPr>
            <a:spLocks noGrp="1"/>
          </p:cNvSpPr>
          <p:nvPr>
            <p:ph type="ftr" sz="quarter" idx="3"/>
          </p:nvPr>
        </p:nvSpPr>
        <p:spPr>
          <a:xfrm>
            <a:off x="376237" y="4857750"/>
            <a:ext cx="4016376" cy="75085"/>
          </a:xfrm>
          <a:prstGeom prst="rect">
            <a:avLst/>
          </a:prstGeom>
          <a:noFill/>
        </p:spPr>
        <p:txBody>
          <a:bodyPr wrap="square" lIns="0" tIns="0" rIns="0" bIns="0" rtlCol="0">
            <a:spAutoFit/>
          </a:bodyPr>
          <a:lstStyle>
            <a:lvl1pPr>
              <a:defRPr lang="fr-FR" sz="488" dirty="0"/>
            </a:lvl1pPr>
          </a:lstStyle>
          <a:p>
            <a:pPr>
              <a:spcBef>
                <a:spcPts val="450"/>
              </a:spcBef>
              <a:buSzPct val="100000"/>
            </a:pPr>
            <a:r>
              <a:rPr lang="fr-FR"/>
              <a:t>© 2019 Deloitte SAS. Document Confidentiel</a:t>
            </a:r>
          </a:p>
        </p:txBody>
      </p:sp>
      <p:sp>
        <p:nvSpPr>
          <p:cNvPr id="16" name="Slide Number Placeholder 7"/>
          <p:cNvSpPr>
            <a:spLocks noGrp="1"/>
          </p:cNvSpPr>
          <p:nvPr>
            <p:ph type="sldNum" sz="quarter" idx="4"/>
          </p:nvPr>
        </p:nvSpPr>
        <p:spPr>
          <a:xfrm>
            <a:off x="8536785" y="4857750"/>
            <a:ext cx="230981" cy="75085"/>
          </a:xfrm>
          <a:prstGeom prst="rect">
            <a:avLst/>
          </a:prstGeom>
          <a:noFill/>
        </p:spPr>
        <p:txBody>
          <a:bodyPr wrap="square" lIns="0" tIns="0" rIns="0" bIns="0" rtlCol="0">
            <a:spAutoFit/>
          </a:bodyPr>
          <a:lstStyle>
            <a:lvl1pPr>
              <a:defRPr lang="fr-FR" sz="488" smtClean="0"/>
            </a:lvl1pPr>
          </a:lstStyle>
          <a:p>
            <a:pPr algn="r">
              <a:spcBef>
                <a:spcPts val="450"/>
              </a:spcBef>
              <a:buSzPct val="100000"/>
            </a:pPr>
            <a:fld id="{4654C24A-AA93-4318-A7E9-AF587A936244}" type="slidenum">
              <a:rPr lang="fr-FR" smtClean="0"/>
              <a:pPr algn="r">
                <a:spcBef>
                  <a:spcPts val="450"/>
                </a:spcBef>
                <a:buSzPct val="100000"/>
              </a:pPr>
              <a:t>‹#›</a:t>
            </a:fld>
            <a:endParaRPr lang="fr-FR"/>
          </a:p>
        </p:txBody>
      </p:sp>
      <p:sp>
        <p:nvSpPr>
          <p:cNvPr id="17" name="Date Placeholder 8"/>
          <p:cNvSpPr>
            <a:spLocks noGrp="1"/>
          </p:cNvSpPr>
          <p:nvPr>
            <p:ph type="dt" sz="half" idx="2"/>
          </p:nvPr>
        </p:nvSpPr>
        <p:spPr>
          <a:xfrm>
            <a:off x="4751388" y="4857750"/>
            <a:ext cx="3672420" cy="75117"/>
          </a:xfrm>
          <a:prstGeom prst="rect">
            <a:avLst/>
          </a:prstGeom>
          <a:noFill/>
        </p:spPr>
        <p:txBody>
          <a:bodyPr wrap="square" lIns="0" tIns="0" rIns="0" bIns="0" rtlCol="0">
            <a:spAutoFit/>
          </a:bodyPr>
          <a:lstStyle>
            <a:lvl1pPr>
              <a:defRPr lang="fr-FR" sz="488" smtClean="0"/>
            </a:lvl1pPr>
          </a:lstStyle>
          <a:p>
            <a:pPr algn="r">
              <a:buSzPct val="100000"/>
              <a:buFont typeface="Arial"/>
              <a:buNone/>
            </a:pPr>
            <a:r>
              <a:rPr lang="fr-FR"/>
              <a:t>Présentation CIRI</a:t>
            </a:r>
          </a:p>
        </p:txBody>
      </p:sp>
    </p:spTree>
    <p:extLst>
      <p:ext uri="{BB962C8B-B14F-4D97-AF65-F5344CB8AC3E}">
        <p14:creationId xmlns:p14="http://schemas.microsoft.com/office/powerpoint/2010/main" val="187442553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vmlDrawing" Target="../drawings/vmlDrawing1.v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0337F270-3BDB-43ED-8E92-376F0ADAD32A}"/>
              </a:ext>
            </a:extLst>
          </p:cNvPr>
          <p:cNvGraphicFramePr>
            <a:graphicFrameLocks noChangeAspect="1"/>
          </p:cNvGraphicFramePr>
          <p:nvPr userDrawn="1">
            <p:custDataLst>
              <p:tags r:id="rId12"/>
            </p:custDataLst>
            <p:extLst>
              <p:ext uri="{D42A27DB-BD31-4B8C-83A1-F6EECF244321}">
                <p14:modId xmlns:p14="http://schemas.microsoft.com/office/powerpoint/2010/main" val="206559132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9" name="think-cell Slide" r:id="rId14" imgW="473" imgH="476" progId="TCLayout.ActiveDocument.1">
                  <p:embed/>
                </p:oleObj>
              </mc:Choice>
              <mc:Fallback>
                <p:oleObj name="think-cell Slide" r:id="rId14" imgW="473" imgH="476" progId="TCLayout.ActiveDocument.1">
                  <p:embed/>
                  <p:pic>
                    <p:nvPicPr>
                      <p:cNvPr id="4" name="Object 3" hidden="1">
                        <a:extLst>
                          <a:ext uri="{FF2B5EF4-FFF2-40B4-BE49-F238E27FC236}">
                            <a16:creationId xmlns:a16="http://schemas.microsoft.com/office/drawing/2014/main" id="{0337F270-3BDB-43ED-8E92-376F0ADAD32A}"/>
                          </a:ext>
                        </a:extLst>
                      </p:cNvPr>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a:xfrm>
            <a:off x="398242" y="360619"/>
            <a:ext cx="7886700" cy="282129"/>
          </a:xfrm>
          <a:prstGeom prst="rect">
            <a:avLst/>
          </a:prstGeom>
        </p:spPr>
        <p:txBody>
          <a:bodyPr vert="horz" lIns="0" tIns="0" rIns="0" bIns="0" rtlCol="0" anchor="t" anchorCtr="0">
            <a:spAutoFit/>
          </a:bodyPr>
          <a:lstStyle/>
          <a:p>
            <a:endParaRPr lang="en-US"/>
          </a:p>
        </p:txBody>
      </p:sp>
      <p:sp>
        <p:nvSpPr>
          <p:cNvPr id="3" name="Text Placeholder 2"/>
          <p:cNvSpPr>
            <a:spLocks noGrp="1"/>
          </p:cNvSpPr>
          <p:nvPr>
            <p:ph type="body" idx="1"/>
          </p:nvPr>
        </p:nvSpPr>
        <p:spPr>
          <a:xfrm>
            <a:off x="398242" y="1177169"/>
            <a:ext cx="8288558" cy="164148"/>
          </a:xfrm>
          <a:prstGeom prst="rect">
            <a:avLst/>
          </a:prstGeom>
        </p:spPr>
        <p:txBody>
          <a:bodyPr vert="horz" wrap="square" lIns="0" tIns="0" rIns="0" bIns="0" rtlCol="0">
            <a:spAutoFit/>
          </a:bodyPr>
          <a:lstStyle/>
          <a:p>
            <a:pPr lvl="0"/>
            <a:endParaRPr lang="en-US"/>
          </a:p>
        </p:txBody>
      </p:sp>
      <p:sp>
        <p:nvSpPr>
          <p:cNvPr id="13" name="Footer Placeholder 4">
            <a:extLst>
              <a:ext uri="{FF2B5EF4-FFF2-40B4-BE49-F238E27FC236}">
                <a16:creationId xmlns:a16="http://schemas.microsoft.com/office/drawing/2014/main" id="{034D723C-74C7-E148-91D3-0C81C00B3B25}"/>
              </a:ext>
            </a:extLst>
          </p:cNvPr>
          <p:cNvSpPr>
            <a:spLocks noGrp="1"/>
          </p:cNvSpPr>
          <p:nvPr>
            <p:ph type="ftr" sz="quarter" idx="3"/>
          </p:nvPr>
        </p:nvSpPr>
        <p:spPr>
          <a:xfrm>
            <a:off x="651353" y="4792343"/>
            <a:ext cx="7946901" cy="123111"/>
          </a:xfrm>
          <a:prstGeom prst="rect">
            <a:avLst/>
          </a:prstGeom>
        </p:spPr>
        <p:txBody>
          <a:bodyPr vert="horz" wrap="none" lIns="0" tIns="0" rIns="0" bIns="0" rtlCol="0" anchor="t" anchorCtr="0"/>
          <a:lstStyle>
            <a:lvl1pPr algn="r">
              <a:defRPr sz="900" b="0" i="0">
                <a:solidFill>
                  <a:schemeClr val="tx1"/>
                </a:solidFill>
                <a:latin typeface="Barlow Condensed" pitchFamily="2" charset="77"/>
              </a:defRPr>
            </a:lvl1pPr>
          </a:lstStyle>
          <a:p>
            <a:r>
              <a:rPr lang="fr-FR"/>
              <a:t>Titre de la présentation - </a:t>
            </a:r>
          </a:p>
        </p:txBody>
      </p:sp>
      <p:sp>
        <p:nvSpPr>
          <p:cNvPr id="14" name="Slide Number Placeholder 5">
            <a:extLst>
              <a:ext uri="{FF2B5EF4-FFF2-40B4-BE49-F238E27FC236}">
                <a16:creationId xmlns:a16="http://schemas.microsoft.com/office/drawing/2014/main" id="{29256214-7CD7-3F40-8968-A31D2E0EF81A}"/>
              </a:ext>
            </a:extLst>
          </p:cNvPr>
          <p:cNvSpPr>
            <a:spLocks noGrp="1"/>
          </p:cNvSpPr>
          <p:nvPr>
            <p:ph type="sldNum" sz="quarter" idx="4"/>
          </p:nvPr>
        </p:nvSpPr>
        <p:spPr>
          <a:xfrm>
            <a:off x="8606998" y="4795518"/>
            <a:ext cx="309966" cy="123111"/>
          </a:xfrm>
          <a:prstGeom prst="rect">
            <a:avLst/>
          </a:prstGeom>
        </p:spPr>
        <p:txBody>
          <a:bodyPr vert="horz" lIns="0" tIns="0" rIns="0" bIns="0" rtlCol="0" anchor="t" anchorCtr="0">
            <a:spAutoFit/>
          </a:bodyPr>
          <a:lstStyle>
            <a:lvl1pPr algn="l">
              <a:defRPr sz="800" b="0" i="0">
                <a:solidFill>
                  <a:schemeClr val="tx1"/>
                </a:solidFill>
                <a:latin typeface="Barlow Condensed Medium" pitchFamily="2" charset="77"/>
              </a:defRPr>
            </a:lvl1pPr>
          </a:lstStyle>
          <a:p>
            <a:fld id="{BDE2D64B-104A-0D49-AC01-3995F14CC673}" type="slidenum">
              <a:rPr lang="fr-FR" smtClean="0"/>
              <a:pPr/>
              <a:t>‹#›</a:t>
            </a:fld>
            <a:endParaRPr lang="fr-FR"/>
          </a:p>
        </p:txBody>
      </p:sp>
    </p:spTree>
    <p:extLst>
      <p:ext uri="{BB962C8B-B14F-4D97-AF65-F5344CB8AC3E}">
        <p14:creationId xmlns:p14="http://schemas.microsoft.com/office/powerpoint/2010/main" val="2439825164"/>
      </p:ext>
    </p:extLst>
  </p:cSld>
  <p:clrMap bg1="lt1" tx1="dk1" bg2="lt2" tx2="dk2" accent1="accent1" accent2="accent2" accent3="accent3" accent4="accent4" accent5="accent5" accent6="accent6" hlink="hlink" folHlink="folHlink"/>
  <p:sldLayoutIdLst>
    <p:sldLayoutId id="2147483665" r:id="rId1"/>
    <p:sldLayoutId id="2147483661" r:id="rId2"/>
    <p:sldLayoutId id="2147483662" r:id="rId3"/>
    <p:sldLayoutId id="2147483663" r:id="rId4"/>
    <p:sldLayoutId id="2147483664" r:id="rId5"/>
    <p:sldLayoutId id="2147483666" r:id="rId6"/>
    <p:sldLayoutId id="2147483667" r:id="rId7"/>
    <p:sldLayoutId id="2147483668" r:id="rId8"/>
    <p:sldLayoutId id="2147483669" r:id="rId9"/>
  </p:sldLayoutIdLst>
  <p:hf hdr="0" dt="0"/>
  <p:txStyles>
    <p:titleStyle>
      <a:lvl1pPr algn="l" defTabSz="685800" rtl="0" eaLnBrk="1" latinLnBrk="0" hangingPunct="1">
        <a:lnSpc>
          <a:spcPts val="2200"/>
        </a:lnSpc>
        <a:spcBef>
          <a:spcPct val="0"/>
        </a:spcBef>
        <a:buNone/>
        <a:defRPr sz="2300" b="1" i="0" kern="1200">
          <a:solidFill>
            <a:srgbClr val="2F2483"/>
          </a:solidFill>
          <a:latin typeface="Barlow Condensed" pitchFamily="2" charset="77"/>
          <a:ea typeface="+mj-ea"/>
          <a:cs typeface="+mj-cs"/>
        </a:defRPr>
      </a:lvl1pPr>
    </p:titleStyle>
    <p:bodyStyle>
      <a:lvl1pPr marL="0" indent="0" algn="l" defTabSz="685800" rtl="0" eaLnBrk="1" latinLnBrk="0" hangingPunct="1">
        <a:lnSpc>
          <a:spcPts val="1400"/>
        </a:lnSpc>
        <a:spcBef>
          <a:spcPts val="0"/>
        </a:spcBef>
        <a:buFont typeface="Arial" panose="020B0604020202020204" pitchFamily="34" charset="0"/>
        <a:buNone/>
        <a:tabLst/>
        <a:defRPr sz="1150" b="0" i="0" kern="1200">
          <a:solidFill>
            <a:schemeClr val="tx1"/>
          </a:solidFill>
          <a:latin typeface="Barlow Condensed Medium" pitchFamily="2"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Barlow Condensed Medium" pitchFamily="2"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Barlow Condensed Medium" pitchFamily="2"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4.xml"/><Relationship Id="rId1" Type="http://schemas.openxmlformats.org/officeDocument/2006/relationships/vmlDrawing" Target="../drawings/vmlDrawing3.vml"/><Relationship Id="rId6" Type="http://schemas.openxmlformats.org/officeDocument/2006/relationships/image" Target="../media/image5.emf"/><Relationship Id="rId5" Type="http://schemas.openxmlformats.org/officeDocument/2006/relationships/image" Target="../media/image1.emf"/><Relationship Id="rId4" Type="http://schemas.openxmlformats.org/officeDocument/2006/relationships/oleObject" Target="../embeddings/oleObject3.bin"/></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5.xml"/><Relationship Id="rId1" Type="http://schemas.openxmlformats.org/officeDocument/2006/relationships/vmlDrawing" Target="../drawings/vmlDrawing4.vml"/><Relationship Id="rId6" Type="http://schemas.openxmlformats.org/officeDocument/2006/relationships/image" Target="../media/image5.emf"/><Relationship Id="rId5" Type="http://schemas.openxmlformats.org/officeDocument/2006/relationships/image" Target="../media/image1.emf"/><Relationship Id="rId4" Type="http://schemas.openxmlformats.org/officeDocument/2006/relationships/oleObject" Target="../embeddings/oleObject4.bin"/></Relationships>
</file>

<file path=ppt/slides/_rels/slide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vmlDrawing" Target="../drawings/vmlDrawing5.vml"/><Relationship Id="rId6" Type="http://schemas.openxmlformats.org/officeDocument/2006/relationships/image" Target="../media/image5.emf"/><Relationship Id="rId5" Type="http://schemas.openxmlformats.org/officeDocument/2006/relationships/image" Target="../media/image1.emf"/><Relationship Id="rId4" Type="http://schemas.openxmlformats.org/officeDocument/2006/relationships/oleObject" Target="../embeddings/oleObject5.bin"/></Relationships>
</file>

<file path=ppt/slides/_rels/slide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emf"/><Relationship Id="rId2" Type="http://schemas.microsoft.com/office/2018/10/relationships/comments" Target="../comments/modernComment_107_A430EF70.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vmlDrawing" Target="../drawings/vmlDrawing6.vml"/><Relationship Id="rId6" Type="http://schemas.openxmlformats.org/officeDocument/2006/relationships/image" Target="../media/image5.emf"/><Relationship Id="rId5" Type="http://schemas.openxmlformats.org/officeDocument/2006/relationships/image" Target="../media/image1.emf"/><Relationship Id="rId4" Type="http://schemas.openxmlformats.org/officeDocument/2006/relationships/oleObject" Target="../embeddings/oleObject6.bin"/></Relationships>
</file>

<file path=ppt/slides/_rels/slide2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emf"/><Relationship Id="rId7" Type="http://schemas.openxmlformats.org/officeDocument/2006/relationships/image" Target="../media/image9.sv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emf"/><Relationship Id="rId1" Type="http://schemas.openxmlformats.org/officeDocument/2006/relationships/slideLayout" Target="../slideLayouts/slideLayout2.xml"/><Relationship Id="rId5" Type="http://schemas.openxmlformats.org/officeDocument/2006/relationships/image" Target="../media/image12.svg"/><Relationship Id="rId4" Type="http://schemas.openxmlformats.org/officeDocument/2006/relationships/image" Target="../media/image11.png"/></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5.emf"/><Relationship Id="rId1" Type="http://schemas.openxmlformats.org/officeDocument/2006/relationships/slideLayout" Target="../slideLayouts/slideLayout3.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2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5.emf"/><Relationship Id="rId1" Type="http://schemas.openxmlformats.org/officeDocument/2006/relationships/slideLayout" Target="../slideLayouts/slideLayout3.xml"/><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chart" Target="../charts/chart7.xml"/></Relationships>
</file>

<file path=ppt/slides/_rels/slide3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chart" Target="../charts/chart8.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hyperlink" Target="https://www2.deloitte.com/fr/fr/pages/talents-et-ressources-humaines/articles/egalite-professionnelle-entre-les-femmes-et-les-hommes.html" TargetMode="Externa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vmlDrawing" Target="../drawings/vmlDrawing7.vml"/><Relationship Id="rId6" Type="http://schemas.openxmlformats.org/officeDocument/2006/relationships/image" Target="../media/image5.emf"/><Relationship Id="rId5" Type="http://schemas.openxmlformats.org/officeDocument/2006/relationships/image" Target="../media/image1.emf"/><Relationship Id="rId4" Type="http://schemas.openxmlformats.org/officeDocument/2006/relationships/oleObject" Target="../embeddings/oleObject6.bin"/></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5.emf"/><Relationship Id="rId5" Type="http://schemas.openxmlformats.org/officeDocument/2006/relationships/image" Target="../media/image1.e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AC3C33E8-B650-E048-9984-915BFBFA8B59}"/>
              </a:ext>
            </a:extLst>
          </p:cNvPr>
          <p:cNvPicPr>
            <a:picLocks noChangeAspect="1"/>
          </p:cNvPicPr>
          <p:nvPr/>
        </p:nvPicPr>
        <p:blipFill>
          <a:blip r:embed="rId2"/>
          <a:stretch>
            <a:fillRect/>
          </a:stretch>
        </p:blipFill>
        <p:spPr>
          <a:xfrm>
            <a:off x="0" y="6350"/>
            <a:ext cx="9144000" cy="5130800"/>
          </a:xfrm>
          <a:prstGeom prst="rect">
            <a:avLst/>
          </a:prstGeom>
        </p:spPr>
      </p:pic>
      <p:sp>
        <p:nvSpPr>
          <p:cNvPr id="13" name="Titre 1">
            <a:extLst>
              <a:ext uri="{FF2B5EF4-FFF2-40B4-BE49-F238E27FC236}">
                <a16:creationId xmlns:a16="http://schemas.microsoft.com/office/drawing/2014/main" id="{6945555B-0391-8A41-B353-CCF806DAD0FC}"/>
              </a:ext>
            </a:extLst>
          </p:cNvPr>
          <p:cNvSpPr txBox="1">
            <a:spLocks/>
          </p:cNvSpPr>
          <p:nvPr/>
        </p:nvSpPr>
        <p:spPr>
          <a:xfrm>
            <a:off x="524786" y="1069711"/>
            <a:ext cx="4285107" cy="1790100"/>
          </a:xfrm>
          <a:prstGeom prst="rect">
            <a:avLst/>
          </a:prstGeom>
        </p:spPr>
        <p:txBody>
          <a:bodyPr vert="horz" lIns="0" tIns="0" rIns="0" bIns="0" rtlCol="0" anchor="t" anchorCtr="0">
            <a:noAutofit/>
          </a:bodyPr>
          <a:lstStyle>
            <a:lvl1pPr algn="l" defTabSz="685800" rtl="0" eaLnBrk="1" latinLnBrk="0" hangingPunct="1">
              <a:lnSpc>
                <a:spcPts val="2200"/>
              </a:lnSpc>
              <a:spcBef>
                <a:spcPct val="0"/>
              </a:spcBef>
              <a:buNone/>
              <a:defRPr sz="2300" b="1" i="0" kern="1200">
                <a:solidFill>
                  <a:srgbClr val="2F2483"/>
                </a:solidFill>
                <a:latin typeface="Barlow Condensed" pitchFamily="2" charset="77"/>
                <a:ea typeface="+mj-ea"/>
                <a:cs typeface="+mj-cs"/>
              </a:defRPr>
            </a:lvl1pPr>
          </a:lstStyle>
          <a:p>
            <a:pPr>
              <a:lnSpc>
                <a:spcPts val="3984"/>
              </a:lnSpc>
            </a:pPr>
            <a:r>
              <a:rPr lang="fr-FR" sz="4070">
                <a:solidFill>
                  <a:schemeClr val="bg1"/>
                </a:solidFill>
              </a:rPr>
              <a:t>COMMENT PILOTER MON ENTREPRISE EN PERIODE D’INFLATION ?</a:t>
            </a:r>
          </a:p>
        </p:txBody>
      </p:sp>
      <p:sp>
        <p:nvSpPr>
          <p:cNvPr id="14" name="Titre 1">
            <a:extLst>
              <a:ext uri="{FF2B5EF4-FFF2-40B4-BE49-F238E27FC236}">
                <a16:creationId xmlns:a16="http://schemas.microsoft.com/office/drawing/2014/main" id="{8F25B190-0C22-6C4E-8903-3F71687AB686}"/>
              </a:ext>
            </a:extLst>
          </p:cNvPr>
          <p:cNvSpPr txBox="1">
            <a:spLocks/>
          </p:cNvSpPr>
          <p:nvPr/>
        </p:nvSpPr>
        <p:spPr>
          <a:xfrm>
            <a:off x="524786" y="4341128"/>
            <a:ext cx="4126727" cy="389899"/>
          </a:xfrm>
          <a:prstGeom prst="rect">
            <a:avLst/>
          </a:prstGeom>
        </p:spPr>
        <p:txBody>
          <a:bodyPr vert="horz" lIns="0" tIns="0" rIns="0" bIns="0" rtlCol="0" anchor="t" anchorCtr="0">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fr-FR" sz="1200">
                <a:solidFill>
                  <a:schemeClr val="bg1"/>
                </a:solidFill>
                <a:latin typeface="Barlow Condensed" pitchFamily="2" charset="77"/>
              </a:rPr>
              <a:t>WEBINAIRE</a:t>
            </a:r>
          </a:p>
          <a:p>
            <a:pPr algn="l"/>
            <a:r>
              <a:rPr lang="fr-FR" sz="1200">
                <a:solidFill>
                  <a:schemeClr val="bg1"/>
                </a:solidFill>
                <a:latin typeface="Barlow Condensed" pitchFamily="2" charset="77"/>
              </a:rPr>
              <a:t>17 NOVEMBRE 2022</a:t>
            </a:r>
          </a:p>
        </p:txBody>
      </p:sp>
      <p:pic>
        <p:nvPicPr>
          <p:cNvPr id="5" name="Image 4">
            <a:extLst>
              <a:ext uri="{FF2B5EF4-FFF2-40B4-BE49-F238E27FC236}">
                <a16:creationId xmlns:a16="http://schemas.microsoft.com/office/drawing/2014/main" id="{6E9C3390-2E12-4826-A8CC-A3C9EB61CB68}"/>
              </a:ext>
            </a:extLst>
          </p:cNvPr>
          <p:cNvPicPr>
            <a:picLocks noChangeAspect="1"/>
          </p:cNvPicPr>
          <p:nvPr/>
        </p:nvPicPr>
        <p:blipFill>
          <a:blip r:embed="rId3"/>
          <a:stretch>
            <a:fillRect/>
          </a:stretch>
        </p:blipFill>
        <p:spPr>
          <a:xfrm>
            <a:off x="7422206" y="1210738"/>
            <a:ext cx="1316338" cy="245654"/>
          </a:xfrm>
          <a:prstGeom prst="rect">
            <a:avLst/>
          </a:prstGeom>
        </p:spPr>
      </p:pic>
    </p:spTree>
    <p:extLst>
      <p:ext uri="{BB962C8B-B14F-4D97-AF65-F5344CB8AC3E}">
        <p14:creationId xmlns:p14="http://schemas.microsoft.com/office/powerpoint/2010/main" val="2795021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p:txBody>
          <a:bodyPr/>
          <a:lstStyle/>
          <a:p>
            <a:r>
              <a:rPr lang="fr-FR" sz="1200">
                <a:solidFill>
                  <a:schemeClr val="tx1"/>
                </a:solidFill>
              </a:rPr>
              <a:t>Principes : les formats ont des avantages différents</a:t>
            </a:r>
          </a:p>
        </p:txBody>
      </p:sp>
      <p:sp>
        <p:nvSpPr>
          <p:cNvPr id="6" name="Title 5"/>
          <p:cNvSpPr>
            <a:spLocks noGrp="1"/>
          </p:cNvSpPr>
          <p:nvPr>
            <p:ph type="title"/>
          </p:nvPr>
        </p:nvSpPr>
        <p:spPr/>
        <p:txBody>
          <a:bodyPr/>
          <a:lstStyle/>
          <a:p>
            <a:r>
              <a:rPr lang="fr-FR" sz="2400"/>
              <a:t>Les prévisions de trésorerie dans une société : fantasme ou réalité ? </a:t>
            </a:r>
          </a:p>
        </p:txBody>
      </p:sp>
      <p:sp>
        <p:nvSpPr>
          <p:cNvPr id="9" name="Slide Number Placeholder 8"/>
          <p:cNvSpPr>
            <a:spLocks noGrp="1"/>
          </p:cNvSpPr>
          <p:nvPr>
            <p:ph type="sldNum" sz="quarter" idx="4"/>
          </p:nvPr>
        </p:nvSpPr>
        <p:spPr/>
        <p:txBody>
          <a:bodyPr/>
          <a:lstStyle/>
          <a:p>
            <a:pPr algn="r">
              <a:spcBef>
                <a:spcPts val="450"/>
              </a:spcBef>
              <a:buSzPct val="100000"/>
            </a:pPr>
            <a:fld id="{4654C24A-AA93-4318-A7E9-AF587A936244}" type="slidenum">
              <a:rPr lang="fr-FR" smtClean="0"/>
              <a:pPr algn="r">
                <a:spcBef>
                  <a:spcPts val="450"/>
                </a:spcBef>
                <a:buSzPct val="100000"/>
              </a:pPr>
              <a:t>10</a:t>
            </a:fld>
            <a:endParaRPr lang="fr-FR"/>
          </a:p>
        </p:txBody>
      </p:sp>
      <p:sp>
        <p:nvSpPr>
          <p:cNvPr id="13" name="Rectangle 12"/>
          <p:cNvSpPr/>
          <p:nvPr/>
        </p:nvSpPr>
        <p:spPr>
          <a:xfrm>
            <a:off x="647364" y="1501141"/>
            <a:ext cx="1995988" cy="3285173"/>
          </a:xfrm>
          <a:prstGeom prst="rect">
            <a:avLst/>
          </a:prstGeom>
          <a:noFill/>
          <a:ln w="19050" cap="flat" cmpd="sng" algn="ctr">
            <a:solidFill>
              <a:schemeClr val="accent2"/>
            </a:solidFill>
            <a:prstDash val="solid"/>
          </a:ln>
          <a:effectLst/>
        </p:spPr>
        <p:txBody>
          <a:bodyPr lIns="54000" tIns="54000" rIns="54000" bIns="54000" rtlCol="0" anchor="t"/>
          <a:lstStyle/>
          <a:p>
            <a:pPr marL="128655" indent="-128655" defTabSz="821585" fontAlgn="base">
              <a:spcAft>
                <a:spcPts val="450"/>
              </a:spcAft>
              <a:buClr>
                <a:srgbClr val="A5A4A7"/>
              </a:buClr>
              <a:buSzPct val="70000"/>
              <a:defRPr/>
            </a:pPr>
            <a:r>
              <a:rPr lang="fr-FR" sz="825" b="1" kern="0">
                <a:latin typeface="Open Sans" panose="020B0606030504020204" pitchFamily="34" charset="0"/>
              </a:rPr>
              <a:t>Avantages</a:t>
            </a:r>
          </a:p>
          <a:p>
            <a:pPr marL="214313" indent="-214313" defTabSz="821585" fontAlgn="base">
              <a:spcAft>
                <a:spcPts val="450"/>
              </a:spcAft>
              <a:buClr>
                <a:schemeClr val="accent2"/>
              </a:buClr>
              <a:buSzPct val="100000"/>
              <a:buFont typeface="Wingdings 3" panose="05040102010807070707" pitchFamily="18" charset="2"/>
              <a:buChar char="Ú"/>
              <a:defRPr/>
            </a:pPr>
            <a:r>
              <a:rPr lang="fr-FR" sz="825" kern="0">
                <a:latin typeface="Open Sans" panose="020B0606030504020204" pitchFamily="34" charset="0"/>
              </a:rPr>
              <a:t>Grâce à une analyse du réalisé régulière, la courbe d’apprentissage est accélérée</a:t>
            </a:r>
          </a:p>
          <a:p>
            <a:pPr marL="214313" indent="-214313" defTabSz="821585" fontAlgn="base">
              <a:spcAft>
                <a:spcPts val="450"/>
              </a:spcAft>
              <a:buClr>
                <a:schemeClr val="accent2"/>
              </a:buClr>
              <a:buSzPct val="100000"/>
              <a:buFont typeface="Wingdings 3" panose="05040102010807070707" pitchFamily="18" charset="2"/>
              <a:buChar char="Ú"/>
              <a:defRPr/>
            </a:pPr>
            <a:r>
              <a:rPr lang="fr-FR" sz="825" kern="0">
                <a:latin typeface="Open Sans" panose="020B0606030504020204" pitchFamily="34" charset="0"/>
              </a:rPr>
              <a:t>Format direct (encaissement / décaissement) familier pour le trésorier</a:t>
            </a:r>
          </a:p>
          <a:p>
            <a:pPr marL="214313" indent="-214313" defTabSz="821585" fontAlgn="base">
              <a:spcAft>
                <a:spcPts val="450"/>
              </a:spcAft>
              <a:buClr>
                <a:schemeClr val="accent2"/>
              </a:buClr>
              <a:buSzPct val="100000"/>
              <a:buFont typeface="Wingdings 3" panose="05040102010807070707" pitchFamily="18" charset="2"/>
              <a:buChar char="Ú"/>
              <a:defRPr/>
            </a:pPr>
            <a:r>
              <a:rPr lang="fr-FR" sz="825" kern="0">
                <a:latin typeface="Open Sans" panose="020B0606030504020204" pitchFamily="34" charset="0"/>
              </a:rPr>
              <a:t>Connaissance accrue de l’évolution de la trésorerie intra-mois et du BFR lié</a:t>
            </a:r>
          </a:p>
          <a:p>
            <a:pPr marL="214313" indent="-214313" defTabSz="821585" fontAlgn="base">
              <a:spcAft>
                <a:spcPts val="450"/>
              </a:spcAft>
              <a:buClr>
                <a:schemeClr val="accent2"/>
              </a:buClr>
              <a:buSzPct val="100000"/>
              <a:buFont typeface="Wingdings 3" panose="05040102010807070707" pitchFamily="18" charset="2"/>
              <a:buChar char="Ú"/>
              <a:defRPr/>
            </a:pPr>
            <a:r>
              <a:rPr lang="fr-FR" sz="825" kern="0">
                <a:latin typeface="Open Sans" panose="020B0606030504020204" pitchFamily="34" charset="0"/>
              </a:rPr>
              <a:t>Dérapage de trésorerie rapidement décelable</a:t>
            </a:r>
          </a:p>
          <a:p>
            <a:pPr marL="214313" indent="-214313" defTabSz="821585" fontAlgn="base">
              <a:spcAft>
                <a:spcPts val="450"/>
              </a:spcAft>
              <a:buClr>
                <a:schemeClr val="accent2"/>
              </a:buClr>
              <a:buSzPct val="100000"/>
              <a:buFont typeface="Wingdings 3" panose="05040102010807070707" pitchFamily="18" charset="2"/>
              <a:buChar char="Ú"/>
              <a:defRPr/>
            </a:pPr>
            <a:r>
              <a:rPr lang="fr-FR" sz="825" kern="0">
                <a:latin typeface="Open Sans" panose="020B0606030504020204" pitchFamily="34" charset="0"/>
              </a:rPr>
              <a:t>En cas de difficultés, possibilité de gérer la trésorerie par principe « d’enveloppes » en fonction du niveau de trésorerie hebdomadaire</a:t>
            </a:r>
          </a:p>
          <a:p>
            <a:pPr marL="214313" indent="-214313" defTabSz="821585" fontAlgn="base">
              <a:spcAft>
                <a:spcPts val="450"/>
              </a:spcAft>
              <a:buClr>
                <a:schemeClr val="accent2"/>
              </a:buClr>
              <a:buSzPct val="100000"/>
              <a:buFont typeface="Wingdings 3" panose="05040102010807070707" pitchFamily="18" charset="2"/>
              <a:buChar char="Ú"/>
              <a:defRPr/>
            </a:pPr>
            <a:r>
              <a:rPr lang="fr-FR" sz="825" kern="0">
                <a:latin typeface="Open Sans" panose="020B0606030504020204" pitchFamily="34" charset="0"/>
              </a:rPr>
              <a:t>Permet d’optimiser la gestion du BFR intra mois.</a:t>
            </a:r>
          </a:p>
        </p:txBody>
      </p:sp>
      <p:sp>
        <p:nvSpPr>
          <p:cNvPr id="14" name="Rectangle 13"/>
          <p:cNvSpPr/>
          <p:nvPr/>
        </p:nvSpPr>
        <p:spPr>
          <a:xfrm>
            <a:off x="2807936" y="1501140"/>
            <a:ext cx="1831931" cy="3285174"/>
          </a:xfrm>
          <a:prstGeom prst="rect">
            <a:avLst/>
          </a:prstGeom>
          <a:noFill/>
          <a:ln w="19050" cap="flat" cmpd="sng" algn="ctr">
            <a:solidFill>
              <a:schemeClr val="accent2"/>
            </a:solidFill>
            <a:prstDash val="solid"/>
          </a:ln>
          <a:effectLst/>
        </p:spPr>
        <p:txBody>
          <a:bodyPr lIns="54000" tIns="54000" rIns="54000" bIns="54000" rtlCol="0" anchor="t"/>
          <a:lstStyle/>
          <a:p>
            <a:pPr marL="128655" indent="-128655" defTabSz="821585" fontAlgn="base">
              <a:spcAft>
                <a:spcPts val="450"/>
              </a:spcAft>
              <a:buClr>
                <a:srgbClr val="A5A4A7"/>
              </a:buClr>
              <a:buSzPct val="70000"/>
              <a:defRPr/>
            </a:pPr>
            <a:r>
              <a:rPr lang="fr-FR" sz="825" b="1" kern="0">
                <a:latin typeface="Open Sans" panose="020B0606030504020204" pitchFamily="34" charset="0"/>
              </a:rPr>
              <a:t>Inconvénients</a:t>
            </a:r>
          </a:p>
          <a:p>
            <a:pPr marL="214313" indent="-214313" defTabSz="821585" fontAlgn="base">
              <a:spcAft>
                <a:spcPts val="450"/>
              </a:spcAft>
              <a:buClr>
                <a:schemeClr val="accent2"/>
              </a:buClr>
              <a:buSzPct val="100000"/>
              <a:buFont typeface="Wingdings 3" panose="05040102010807070707" pitchFamily="18" charset="2"/>
              <a:buChar char="Ú"/>
              <a:defRPr/>
            </a:pPr>
            <a:r>
              <a:rPr lang="fr-FR" sz="825" kern="0">
                <a:latin typeface="Open Sans" panose="020B0606030504020204" pitchFamily="34" charset="0"/>
              </a:rPr>
              <a:t>Format « direct » non familier pour certains tiers financiers</a:t>
            </a:r>
          </a:p>
          <a:p>
            <a:pPr marL="214313" indent="-214313" defTabSz="821585" fontAlgn="base">
              <a:spcAft>
                <a:spcPts val="450"/>
              </a:spcAft>
              <a:buClr>
                <a:schemeClr val="accent2"/>
              </a:buClr>
              <a:buSzPct val="100000"/>
              <a:buFont typeface="Wingdings 3" panose="05040102010807070707" pitchFamily="18" charset="2"/>
              <a:buChar char="Ú"/>
              <a:defRPr/>
            </a:pPr>
            <a:r>
              <a:rPr lang="fr-FR" sz="825" kern="0">
                <a:latin typeface="Open Sans" panose="020B0606030504020204" pitchFamily="34" charset="0"/>
              </a:rPr>
              <a:t>Aucune visibilité sur les ratios financiers</a:t>
            </a:r>
          </a:p>
          <a:p>
            <a:pPr marL="214313" indent="-214313" defTabSz="821585" fontAlgn="base">
              <a:spcAft>
                <a:spcPts val="450"/>
              </a:spcAft>
              <a:buClr>
                <a:schemeClr val="accent2"/>
              </a:buClr>
              <a:buSzPct val="100000"/>
              <a:buFont typeface="Wingdings 3" panose="05040102010807070707" pitchFamily="18" charset="2"/>
              <a:buChar char="Ú"/>
              <a:defRPr/>
            </a:pPr>
            <a:r>
              <a:rPr lang="fr-FR" sz="825" kern="0">
                <a:latin typeface="Open Sans" panose="020B0606030504020204" pitchFamily="34" charset="0"/>
              </a:rPr>
              <a:t>Nombreuses versions de prévisions de trésorerie impliquant un process lourd si non automatisé ou si les tiers ne sont pas formés</a:t>
            </a:r>
          </a:p>
          <a:p>
            <a:pPr marL="214313" indent="-214313" defTabSz="821585" fontAlgn="base">
              <a:spcBef>
                <a:spcPct val="0"/>
              </a:spcBef>
              <a:spcAft>
                <a:spcPts val="450"/>
              </a:spcAft>
              <a:buClr>
                <a:schemeClr val="accent2"/>
              </a:buClr>
              <a:buSzPct val="100000"/>
              <a:buFont typeface="Wingdings 3" panose="05040102010807070707" pitchFamily="18" charset="2"/>
              <a:buChar char="Ú"/>
              <a:defRPr/>
            </a:pPr>
            <a:endParaRPr lang="fr-FR" sz="825" kern="0">
              <a:latin typeface="Open Sans" panose="020B0606030504020204" pitchFamily="34" charset="0"/>
            </a:endParaRPr>
          </a:p>
        </p:txBody>
      </p:sp>
      <p:sp>
        <p:nvSpPr>
          <p:cNvPr id="15" name="Down Arrow Callout 21"/>
          <p:cNvSpPr/>
          <p:nvPr/>
        </p:nvSpPr>
        <p:spPr bwMode="auto">
          <a:xfrm>
            <a:off x="647364" y="840582"/>
            <a:ext cx="3992503" cy="641930"/>
          </a:xfrm>
          <a:prstGeom prst="downArrowCallout">
            <a:avLst>
              <a:gd name="adj1" fmla="val 30185"/>
              <a:gd name="adj2" fmla="val 25000"/>
              <a:gd name="adj3" fmla="val 25000"/>
              <a:gd name="adj4" fmla="val 64977"/>
            </a:avLst>
          </a:prstGeom>
          <a:solidFill>
            <a:srgbClr val="009A44"/>
          </a:solidFill>
          <a:ln w="25400" cap="flat" cmpd="sng" algn="ctr">
            <a:noFill/>
            <a:prstDash val="solid"/>
          </a:ln>
          <a:effectLst/>
        </p:spPr>
        <p:txBody>
          <a:bodyPr lIns="66129" tIns="33067" rIns="66129" bIns="33067" anchor="ctr"/>
          <a:lstStyle/>
          <a:p>
            <a:pPr algn="ctr" defTabSz="662597" fontAlgn="base">
              <a:spcBef>
                <a:spcPct val="0"/>
              </a:spcBef>
              <a:spcAft>
                <a:spcPct val="0"/>
              </a:spcAft>
              <a:defRPr/>
            </a:pPr>
            <a:r>
              <a:rPr lang="fr-FR" sz="992" b="1" kern="0">
                <a:solidFill>
                  <a:schemeClr val="bg1"/>
                </a:solidFill>
                <a:latin typeface="Open Sans" panose="020B0606030504020204" pitchFamily="34" charset="0"/>
              </a:rPr>
              <a:t>Format direct – Encaissement / Décaissement</a:t>
            </a:r>
          </a:p>
          <a:p>
            <a:pPr algn="ctr" defTabSz="662597" fontAlgn="base">
              <a:spcBef>
                <a:spcPct val="0"/>
              </a:spcBef>
              <a:spcAft>
                <a:spcPct val="0"/>
              </a:spcAft>
              <a:defRPr/>
            </a:pPr>
            <a:r>
              <a:rPr lang="fr-FR" sz="992" b="1" kern="0">
                <a:solidFill>
                  <a:schemeClr val="bg1"/>
                </a:solidFill>
                <a:latin typeface="Open Sans" panose="020B0606030504020204" pitchFamily="34" charset="0"/>
              </a:rPr>
              <a:t>Outil de pilotage</a:t>
            </a:r>
          </a:p>
        </p:txBody>
      </p:sp>
      <p:sp>
        <p:nvSpPr>
          <p:cNvPr id="16" name="Rectangle 15"/>
          <p:cNvSpPr/>
          <p:nvPr/>
        </p:nvSpPr>
        <p:spPr>
          <a:xfrm>
            <a:off x="4724599" y="1501140"/>
            <a:ext cx="1839447" cy="3285174"/>
          </a:xfrm>
          <a:prstGeom prst="rect">
            <a:avLst/>
          </a:prstGeom>
          <a:noFill/>
          <a:ln w="19050" cap="flat" cmpd="sng" algn="ctr">
            <a:solidFill>
              <a:srgbClr val="7F7E82">
                <a:lumMod val="85000"/>
              </a:srgbClr>
            </a:solidFill>
            <a:prstDash val="solid"/>
          </a:ln>
          <a:effectLst/>
        </p:spPr>
        <p:txBody>
          <a:bodyPr lIns="54000" tIns="54000" rIns="54000" bIns="54000" rtlCol="0" anchor="t"/>
          <a:lstStyle/>
          <a:p>
            <a:pPr marL="128655" indent="-128655" defTabSz="821585" fontAlgn="base">
              <a:spcAft>
                <a:spcPts val="450"/>
              </a:spcAft>
              <a:buClr>
                <a:srgbClr val="A5A4A7"/>
              </a:buClr>
              <a:buSzPct val="70000"/>
              <a:defRPr/>
            </a:pPr>
            <a:r>
              <a:rPr lang="fr-FR" sz="825" b="1" kern="0">
                <a:latin typeface="Open Sans" panose="020B0606030504020204" pitchFamily="34" charset="0"/>
              </a:rPr>
              <a:t>Avantages</a:t>
            </a:r>
          </a:p>
          <a:p>
            <a:pPr marL="214313" indent="-214313" defTabSz="821585" fontAlgn="base">
              <a:spcAft>
                <a:spcPts val="450"/>
              </a:spcAft>
              <a:buClr>
                <a:schemeClr val="bg2">
                  <a:lumMod val="75000"/>
                </a:schemeClr>
              </a:buClr>
              <a:buSzPct val="100000"/>
              <a:buFont typeface="Wingdings 3" panose="05040102010807070707" pitchFamily="18" charset="2"/>
              <a:buChar char="Ú"/>
              <a:defRPr/>
            </a:pPr>
            <a:r>
              <a:rPr lang="fr-FR" sz="825" kern="0">
                <a:latin typeface="Open Sans" panose="020B0606030504020204" pitchFamily="34" charset="0"/>
              </a:rPr>
              <a:t>Suivi des ratios financiers et covenants</a:t>
            </a:r>
          </a:p>
          <a:p>
            <a:pPr marL="214313" indent="-214313" defTabSz="821585" fontAlgn="base">
              <a:spcAft>
                <a:spcPts val="450"/>
              </a:spcAft>
              <a:buClr>
                <a:schemeClr val="bg2">
                  <a:lumMod val="75000"/>
                </a:schemeClr>
              </a:buClr>
              <a:buSzPct val="100000"/>
              <a:buFont typeface="Wingdings 3" panose="05040102010807070707" pitchFamily="18" charset="2"/>
              <a:buChar char="Ú"/>
              <a:defRPr/>
            </a:pPr>
            <a:r>
              <a:rPr lang="fr-FR" sz="825" kern="0">
                <a:latin typeface="Open Sans" panose="020B0606030504020204" pitchFamily="34" charset="0"/>
              </a:rPr>
              <a:t>Vue globale de la saisonnalité des activités (enjeux BFR), des Investissements et de leur financement</a:t>
            </a:r>
          </a:p>
          <a:p>
            <a:pPr marL="214313" indent="-214313" defTabSz="821585" fontAlgn="base">
              <a:spcAft>
                <a:spcPts val="450"/>
              </a:spcAft>
              <a:buClr>
                <a:schemeClr val="bg2">
                  <a:lumMod val="75000"/>
                </a:schemeClr>
              </a:buClr>
              <a:buSzPct val="100000"/>
              <a:buFont typeface="Wingdings 3" panose="05040102010807070707" pitchFamily="18" charset="2"/>
              <a:buChar char="Ú"/>
              <a:defRPr/>
            </a:pPr>
            <a:r>
              <a:rPr lang="fr-FR" sz="825" kern="0">
                <a:latin typeface="Open Sans" panose="020B0606030504020204" pitchFamily="34" charset="0"/>
              </a:rPr>
              <a:t>Bonne compréhension de la génération de flux de trésorerie en fonction de l’activité</a:t>
            </a:r>
          </a:p>
          <a:p>
            <a:pPr marL="214313" indent="-214313" defTabSz="821585" fontAlgn="base">
              <a:spcAft>
                <a:spcPts val="450"/>
              </a:spcAft>
              <a:buClr>
                <a:schemeClr val="bg2">
                  <a:lumMod val="75000"/>
                </a:schemeClr>
              </a:buClr>
              <a:buSzPct val="100000"/>
              <a:buFont typeface="Wingdings 3" panose="05040102010807070707" pitchFamily="18" charset="2"/>
              <a:buChar char="Ú"/>
              <a:defRPr/>
            </a:pPr>
            <a:r>
              <a:rPr lang="fr-FR" sz="825" kern="0">
                <a:latin typeface="Open Sans" panose="020B0606030504020204" pitchFamily="34" charset="0"/>
              </a:rPr>
              <a:t>Modèle connu et reconnu</a:t>
            </a:r>
          </a:p>
          <a:p>
            <a:pPr marL="214313" indent="-214313" defTabSz="821585" fontAlgn="base">
              <a:spcAft>
                <a:spcPts val="450"/>
              </a:spcAft>
              <a:buClr>
                <a:schemeClr val="bg2">
                  <a:lumMod val="75000"/>
                </a:schemeClr>
              </a:buClr>
              <a:buSzPct val="100000"/>
              <a:buFont typeface="Wingdings 3" panose="05040102010807070707" pitchFamily="18" charset="2"/>
              <a:buChar char="Ú"/>
              <a:defRPr/>
            </a:pPr>
            <a:r>
              <a:rPr lang="fr-FR" sz="825" kern="0">
                <a:latin typeface="Open Sans" panose="020B0606030504020204" pitchFamily="34" charset="0"/>
              </a:rPr>
              <a:t>Exercice de rapprochement avec le réalisé facilité car correspond aux éléments comptables</a:t>
            </a:r>
          </a:p>
        </p:txBody>
      </p:sp>
      <p:sp>
        <p:nvSpPr>
          <p:cNvPr id="17" name="Rectangle 16"/>
          <p:cNvSpPr/>
          <p:nvPr/>
        </p:nvSpPr>
        <p:spPr>
          <a:xfrm>
            <a:off x="6812828" y="1501140"/>
            <a:ext cx="1839447" cy="3285173"/>
          </a:xfrm>
          <a:prstGeom prst="rect">
            <a:avLst/>
          </a:prstGeom>
          <a:noFill/>
          <a:ln w="19050" cap="flat" cmpd="sng" algn="ctr">
            <a:solidFill>
              <a:srgbClr val="7F7E82">
                <a:lumMod val="85000"/>
              </a:srgbClr>
            </a:solidFill>
            <a:prstDash val="solid"/>
          </a:ln>
          <a:effectLst/>
        </p:spPr>
        <p:txBody>
          <a:bodyPr lIns="54000" tIns="54000" rIns="54000" bIns="54000" rtlCol="0" anchor="t"/>
          <a:lstStyle/>
          <a:p>
            <a:pPr marL="128655" indent="-128655" defTabSz="821585" fontAlgn="base">
              <a:spcAft>
                <a:spcPts val="450"/>
              </a:spcAft>
              <a:buClr>
                <a:srgbClr val="A5A4A7"/>
              </a:buClr>
              <a:buSzPct val="70000"/>
              <a:defRPr/>
            </a:pPr>
            <a:r>
              <a:rPr lang="fr-FR" sz="825" b="1" kern="0">
                <a:latin typeface="Open Sans" panose="020B0606030504020204" pitchFamily="34" charset="0"/>
              </a:rPr>
              <a:t>Inconvénients</a:t>
            </a:r>
          </a:p>
          <a:p>
            <a:pPr marL="214313" indent="-214313" defTabSz="821585" fontAlgn="base">
              <a:spcAft>
                <a:spcPts val="450"/>
              </a:spcAft>
              <a:buClr>
                <a:schemeClr val="bg2">
                  <a:lumMod val="75000"/>
                </a:schemeClr>
              </a:buClr>
              <a:buSzPct val="100000"/>
              <a:buFont typeface="Wingdings 3" panose="05040102010807070707" pitchFamily="18" charset="2"/>
              <a:buChar char="Ú"/>
              <a:defRPr/>
            </a:pPr>
            <a:r>
              <a:rPr lang="fr-FR" sz="825" kern="0">
                <a:latin typeface="Open Sans" panose="020B0606030504020204" pitchFamily="34" charset="0"/>
              </a:rPr>
              <a:t>Formation à la lecture d’un TFT</a:t>
            </a:r>
          </a:p>
          <a:p>
            <a:pPr marL="214313" indent="-214313" defTabSz="821585" fontAlgn="base">
              <a:spcAft>
                <a:spcPts val="450"/>
              </a:spcAft>
              <a:buClr>
                <a:schemeClr val="bg2">
                  <a:lumMod val="75000"/>
                </a:schemeClr>
              </a:buClr>
              <a:buSzPct val="100000"/>
              <a:buFont typeface="Wingdings 3" panose="05040102010807070707" pitchFamily="18" charset="2"/>
              <a:buChar char="Ú"/>
              <a:defRPr/>
            </a:pPr>
            <a:r>
              <a:rPr lang="fr-FR" sz="825" kern="0">
                <a:latin typeface="Open Sans" panose="020B0606030504020204" pitchFamily="34" charset="0"/>
              </a:rPr>
              <a:t>Compétences financières des relais comptables locaux</a:t>
            </a:r>
          </a:p>
          <a:p>
            <a:pPr marL="214313" indent="-214313" defTabSz="821585" fontAlgn="base">
              <a:spcAft>
                <a:spcPts val="450"/>
              </a:spcAft>
              <a:buClr>
                <a:schemeClr val="bg2">
                  <a:lumMod val="75000"/>
                </a:schemeClr>
              </a:buClr>
              <a:buSzPct val="100000"/>
              <a:buFont typeface="Wingdings 3" panose="05040102010807070707" pitchFamily="18" charset="2"/>
              <a:buChar char="Ú"/>
              <a:defRPr/>
            </a:pPr>
            <a:r>
              <a:rPr lang="fr-FR" sz="825" kern="0">
                <a:latin typeface="Open Sans" panose="020B0606030504020204" pitchFamily="34" charset="0"/>
              </a:rPr>
              <a:t>Inadapté en cas de difficultés de trésorerie c’est à dire sur la gestion quotidienne</a:t>
            </a:r>
          </a:p>
          <a:p>
            <a:pPr marL="214313" indent="-214313" defTabSz="821585" fontAlgn="base">
              <a:spcAft>
                <a:spcPts val="450"/>
              </a:spcAft>
              <a:buClr>
                <a:schemeClr val="bg2">
                  <a:lumMod val="75000"/>
                </a:schemeClr>
              </a:buClr>
              <a:buSzPct val="100000"/>
              <a:buFont typeface="Wingdings 3" panose="05040102010807070707" pitchFamily="18" charset="2"/>
              <a:buChar char="Ú"/>
              <a:defRPr/>
            </a:pPr>
            <a:r>
              <a:rPr lang="fr-FR" sz="825" kern="0">
                <a:latin typeface="Open Sans" panose="020B0606030504020204" pitchFamily="34" charset="0"/>
              </a:rPr>
              <a:t>Très difficilement appréhendable si décorrélé d’une prévision au format « direct »</a:t>
            </a:r>
          </a:p>
          <a:p>
            <a:pPr marL="214313" indent="-214313" defTabSz="821585" fontAlgn="base">
              <a:spcAft>
                <a:spcPts val="450"/>
              </a:spcAft>
              <a:buClr>
                <a:schemeClr val="bg2">
                  <a:lumMod val="75000"/>
                </a:schemeClr>
              </a:buClr>
              <a:buSzPct val="100000"/>
              <a:buFont typeface="Wingdings 3" panose="05040102010807070707" pitchFamily="18" charset="2"/>
              <a:buChar char="Ú"/>
              <a:defRPr/>
            </a:pPr>
            <a:r>
              <a:rPr lang="fr-FR" sz="825" kern="0">
                <a:latin typeface="Open Sans" panose="020B0606030504020204" pitchFamily="34" charset="0"/>
              </a:rPr>
              <a:t>Ne donne qu’un solde prévisionnel fin de mois et ne permet pas d’avoir de visibilité sur les pics intra mois</a:t>
            </a:r>
          </a:p>
        </p:txBody>
      </p:sp>
      <p:sp>
        <p:nvSpPr>
          <p:cNvPr id="18" name="Down Arrow Callout 21"/>
          <p:cNvSpPr/>
          <p:nvPr/>
        </p:nvSpPr>
        <p:spPr bwMode="auto">
          <a:xfrm>
            <a:off x="4706541" y="840582"/>
            <a:ext cx="3945734" cy="641930"/>
          </a:xfrm>
          <a:prstGeom prst="downArrowCallout">
            <a:avLst/>
          </a:prstGeom>
          <a:solidFill>
            <a:schemeClr val="tx2"/>
          </a:solidFill>
          <a:ln w="25400" cap="flat" cmpd="sng" algn="ctr">
            <a:noFill/>
            <a:prstDash val="solid"/>
          </a:ln>
          <a:effectLst/>
        </p:spPr>
        <p:txBody>
          <a:bodyPr lIns="66129" tIns="33067" rIns="66129" bIns="33067" anchor="ctr"/>
          <a:lstStyle/>
          <a:p>
            <a:pPr algn="ctr" defTabSz="662597" fontAlgn="base">
              <a:spcBef>
                <a:spcPct val="0"/>
              </a:spcBef>
              <a:spcAft>
                <a:spcPct val="0"/>
              </a:spcAft>
              <a:defRPr/>
            </a:pPr>
            <a:r>
              <a:rPr lang="fr-FR" sz="992" b="1" kern="0">
                <a:solidFill>
                  <a:schemeClr val="bg1"/>
                </a:solidFill>
                <a:latin typeface="Open Sans" panose="020B0606030504020204" pitchFamily="34" charset="0"/>
                <a:cs typeface="Arial" pitchFamily="34" charset="0"/>
              </a:rPr>
              <a:t>Format indirect – Tableau de flux de trésorerie</a:t>
            </a:r>
          </a:p>
          <a:p>
            <a:pPr algn="ctr" defTabSz="662597" fontAlgn="base">
              <a:spcBef>
                <a:spcPct val="0"/>
              </a:spcBef>
              <a:spcAft>
                <a:spcPct val="0"/>
              </a:spcAft>
              <a:defRPr/>
            </a:pPr>
            <a:r>
              <a:rPr lang="fr-FR" sz="992" b="1" kern="0">
                <a:solidFill>
                  <a:schemeClr val="bg1"/>
                </a:solidFill>
                <a:latin typeface="Open Sans" panose="020B0606030504020204" pitchFamily="34" charset="0"/>
                <a:cs typeface="Arial" pitchFamily="34" charset="0"/>
              </a:rPr>
              <a:t>Outil de communication</a:t>
            </a:r>
          </a:p>
        </p:txBody>
      </p:sp>
    </p:spTree>
    <p:extLst>
      <p:ext uri="{BB962C8B-B14F-4D97-AF65-F5344CB8AC3E}">
        <p14:creationId xmlns:p14="http://schemas.microsoft.com/office/powerpoint/2010/main" val="2522313254"/>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396004" y="569725"/>
            <a:ext cx="8371762" cy="326236"/>
          </a:xfrm>
        </p:spPr>
        <p:txBody>
          <a:bodyPr/>
          <a:lstStyle/>
          <a:p>
            <a:r>
              <a:rPr lang="fr-FR" sz="1200" b="1">
                <a:solidFill>
                  <a:schemeClr val="tx1"/>
                </a:solidFill>
              </a:rPr>
              <a:t>Clé de succès : la prévision de trésorerie, son pilotage, son optimisation sont l’affaire de tous</a:t>
            </a:r>
          </a:p>
        </p:txBody>
      </p:sp>
      <p:sp>
        <p:nvSpPr>
          <p:cNvPr id="3" name="Title 2"/>
          <p:cNvSpPr>
            <a:spLocks noGrp="1"/>
          </p:cNvSpPr>
          <p:nvPr>
            <p:ph type="title"/>
          </p:nvPr>
        </p:nvSpPr>
        <p:spPr>
          <a:xfrm>
            <a:off x="396000" y="241120"/>
            <a:ext cx="8371762" cy="250576"/>
          </a:xfrm>
        </p:spPr>
        <p:txBody>
          <a:bodyPr/>
          <a:lstStyle/>
          <a:p>
            <a:r>
              <a:rPr lang="fr-FR" sz="2400"/>
              <a:t>Les prévisions de trésorerie dans une société : fantasme ou réalité ? </a:t>
            </a:r>
          </a:p>
        </p:txBody>
      </p:sp>
      <p:sp>
        <p:nvSpPr>
          <p:cNvPr id="4" name="Content Placeholder 3"/>
          <p:cNvSpPr>
            <a:spLocks noGrp="1"/>
          </p:cNvSpPr>
          <p:nvPr>
            <p:ph idx="1"/>
          </p:nvPr>
        </p:nvSpPr>
        <p:spPr>
          <a:xfrm>
            <a:off x="8994256" y="-3017544"/>
            <a:ext cx="8374062" cy="3509240"/>
          </a:xfrm>
        </p:spPr>
        <p:txBody>
          <a:bodyPr/>
          <a:lstStyle/>
          <a:p>
            <a:endParaRPr lang="fr-FR"/>
          </a:p>
        </p:txBody>
      </p:sp>
      <p:sp>
        <p:nvSpPr>
          <p:cNvPr id="6" name="Slide Number Placeholder 5"/>
          <p:cNvSpPr>
            <a:spLocks noGrp="1"/>
          </p:cNvSpPr>
          <p:nvPr>
            <p:ph type="sldNum" sz="quarter" idx="4"/>
          </p:nvPr>
        </p:nvSpPr>
        <p:spPr/>
        <p:txBody>
          <a:bodyPr/>
          <a:lstStyle/>
          <a:p>
            <a:pPr algn="r">
              <a:spcBef>
                <a:spcPts val="450"/>
              </a:spcBef>
              <a:buSzPct val="100000"/>
            </a:pPr>
            <a:fld id="{4654C24A-AA93-4318-A7E9-AF587A936244}" type="slidenum">
              <a:rPr lang="fr-FR" smtClean="0"/>
              <a:pPr algn="r">
                <a:spcBef>
                  <a:spcPts val="450"/>
                </a:spcBef>
                <a:buSzPct val="100000"/>
              </a:pPr>
              <a:t>11</a:t>
            </a:fld>
            <a:endParaRPr lang="fr-FR"/>
          </a:p>
        </p:txBody>
      </p:sp>
      <p:sp>
        <p:nvSpPr>
          <p:cNvPr id="10" name="ZoneTexte 6">
            <a:extLst>
              <a:ext uri="{FF2B5EF4-FFF2-40B4-BE49-F238E27FC236}">
                <a16:creationId xmlns:a16="http://schemas.microsoft.com/office/drawing/2014/main" id="{6B093A38-5585-4AF9-94DA-8FA2B3957A19}"/>
              </a:ext>
            </a:extLst>
          </p:cNvPr>
          <p:cNvSpPr txBox="1"/>
          <p:nvPr/>
        </p:nvSpPr>
        <p:spPr>
          <a:xfrm>
            <a:off x="516683" y="963643"/>
            <a:ext cx="8251083" cy="3956211"/>
          </a:xfrm>
          <a:prstGeom prst="rect">
            <a:avLst/>
          </a:prstGeom>
          <a:noFill/>
        </p:spPr>
        <p:txBody>
          <a:bodyPr wrap="square" lIns="0" tIns="0" rIns="0" bIns="0" rtlCol="0">
            <a:spAutoFit/>
          </a:bodyPr>
          <a:lstStyle/>
          <a:p>
            <a:r>
              <a:rPr lang="fr-FR" sz="1100">
                <a:latin typeface="Barlow Condensed SemiBold" pitchFamily="2" charset="77"/>
              </a:rPr>
              <a:t>La prévision de trésorerie ne peut, au-delà de quelques jours, que refléter la qualité des données d’entrée :</a:t>
            </a:r>
          </a:p>
          <a:p>
            <a:pPr lvl="2"/>
            <a:r>
              <a:rPr lang="fr-FR" sz="1200"/>
              <a:t>Elle doit s’appuyer sur une </a:t>
            </a:r>
            <a:r>
              <a:rPr lang="fr-FR" sz="1200" b="1"/>
              <a:t>prévision d’exploitation avec un détail adapté </a:t>
            </a:r>
            <a:r>
              <a:rPr lang="fr-FR" sz="1200"/>
              <a:t>(variation des stocks rationalisée, frais de personnel décomposés entre provisions et coûts, provisions RFA identifiées…).</a:t>
            </a:r>
          </a:p>
          <a:p>
            <a:pPr lvl="2"/>
            <a:r>
              <a:rPr lang="fr-FR" sz="1200" b="1"/>
              <a:t>Les prévisions d’exploitation doivent être réactualisées </a:t>
            </a:r>
            <a:r>
              <a:rPr lang="fr-FR" sz="1200"/>
              <a:t>pour permettre à la prévision de trésorerie de servir d’outil de prise de décision =&gt; Connection avec le processus S&amp;OP…</a:t>
            </a:r>
          </a:p>
          <a:p>
            <a:pPr lvl="2"/>
            <a:r>
              <a:rPr lang="fr-FR" sz="1200"/>
              <a:t>Elle doit s’appuyer sur </a:t>
            </a:r>
            <a:r>
              <a:rPr lang="fr-FR" sz="1200" b="1"/>
              <a:t>un bilan suffisamment fiable</a:t>
            </a:r>
            <a:r>
              <a:rPr lang="fr-FR" sz="1200"/>
              <a:t>, au moins sur les dettes et créances envers les tiers.</a:t>
            </a:r>
          </a:p>
          <a:p>
            <a:pPr lvl="2"/>
            <a:r>
              <a:rPr lang="fr-FR" sz="1200"/>
              <a:t>Elle doit être actualisée sur la base de l’évolution constatée des délais de paiement. Cette évolution ressortira d’une analyse permanente du BFR via le crédit-management, les achats. En cas de forte variabilité de ces délais, les prévisions d’exploitation devront être segmentées en ventes et achats selon les classes de comportement ou, le cas échéant selon le caractère finançable.</a:t>
            </a:r>
          </a:p>
          <a:p>
            <a:r>
              <a:rPr lang="fr-FR"/>
              <a:t>Les </a:t>
            </a:r>
            <a:r>
              <a:rPr lang="fr-FR" b="1"/>
              <a:t>flux réels </a:t>
            </a:r>
            <a:r>
              <a:rPr lang="fr-FR"/>
              <a:t>doivent être mesurés avec une granularité comparable pour permettre l’analyse des écarts, tant en format direct qu’indirect…</a:t>
            </a:r>
          </a:p>
          <a:p>
            <a:r>
              <a:rPr lang="fr-FR" b="1"/>
              <a:t>L’analyse des écarts </a:t>
            </a:r>
            <a:r>
              <a:rPr lang="fr-FR"/>
              <a:t>doit être partagée et réalisée avec les sachants (EBITDA, BFR, Investissements, Financement).</a:t>
            </a:r>
          </a:p>
          <a:p>
            <a:r>
              <a:rPr lang="fr-FR"/>
              <a:t>Le résultat de la prévision doit </a:t>
            </a:r>
            <a:r>
              <a:rPr lang="fr-FR" b="1"/>
              <a:t>générer l’action et le partage des contraintes et des opportunités avec les opérationnels.</a:t>
            </a:r>
          </a:p>
          <a:p>
            <a:r>
              <a:rPr lang="fr-FR" b="1">
                <a:solidFill>
                  <a:schemeClr val="accent1"/>
                </a:solidFill>
              </a:rPr>
              <a:t>La prévision de trésorerie n’est pas l’affaire du seul trésorier.</a:t>
            </a:r>
          </a:p>
          <a:p>
            <a:pPr algn="just">
              <a:lnSpc>
                <a:spcPts val="1200"/>
              </a:lnSpc>
              <a:spcAft>
                <a:spcPts val="600"/>
              </a:spcAft>
              <a:buClr>
                <a:srgbClr val="F8002C"/>
              </a:buClr>
            </a:pPr>
            <a:endParaRPr lang="fr-FR" sz="950" b="0" i="0">
              <a:latin typeface="Barlow Condensed" pitchFamily="2" charset="77"/>
            </a:endParaRPr>
          </a:p>
        </p:txBody>
      </p:sp>
    </p:spTree>
    <p:extLst>
      <p:ext uri="{BB962C8B-B14F-4D97-AF65-F5344CB8AC3E}">
        <p14:creationId xmlns:p14="http://schemas.microsoft.com/office/powerpoint/2010/main" val="4156860309"/>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Placeholder 1">
            <a:extLst>
              <a:ext uri="{FF2B5EF4-FFF2-40B4-BE49-F238E27FC236}">
                <a16:creationId xmlns:a16="http://schemas.microsoft.com/office/drawing/2014/main" id="{5CBD9AED-AA2E-D844-BA65-1DC97C1FE826}"/>
              </a:ext>
            </a:extLst>
          </p:cNvPr>
          <p:cNvSpPr txBox="1">
            <a:spLocks/>
          </p:cNvSpPr>
          <p:nvPr/>
        </p:nvSpPr>
        <p:spPr>
          <a:xfrm>
            <a:off x="398242" y="360619"/>
            <a:ext cx="7886700" cy="564257"/>
          </a:xfrm>
          <a:prstGeom prst="rect">
            <a:avLst/>
          </a:prstGeom>
        </p:spPr>
        <p:txBody>
          <a:bodyPr vert="horz" lIns="0" tIns="0" rIns="0" bIns="0" rtlCol="0" anchor="t" anchorCtr="0">
            <a:spAutoFit/>
          </a:bodyPr>
          <a:lstStyle>
            <a:lvl1pPr algn="l" defTabSz="685800" rtl="0" eaLnBrk="1" latinLnBrk="0" hangingPunct="1">
              <a:lnSpc>
                <a:spcPts val="2200"/>
              </a:lnSpc>
              <a:spcBef>
                <a:spcPct val="0"/>
              </a:spcBef>
              <a:buNone/>
              <a:defRPr sz="2300" b="1" i="0" kern="1200">
                <a:solidFill>
                  <a:srgbClr val="2F2483"/>
                </a:solidFill>
                <a:latin typeface="Barlow Condensed" pitchFamily="2" charset="77"/>
                <a:ea typeface="+mj-ea"/>
                <a:cs typeface="+mj-cs"/>
              </a:defRPr>
            </a:lvl1pPr>
          </a:lstStyle>
          <a:p>
            <a:r>
              <a:rPr lang="fr-FR"/>
              <a:t>Pilotage de la trésorerie et du Besoin en Fonds de Roulement</a:t>
            </a:r>
          </a:p>
          <a:p>
            <a:r>
              <a:rPr lang="fr-FR"/>
              <a:t>BFR et cycle d’exploitation</a:t>
            </a:r>
            <a:endParaRPr lang="en-US"/>
          </a:p>
        </p:txBody>
      </p:sp>
      <p:sp>
        <p:nvSpPr>
          <p:cNvPr id="19" name="Text Placeholder 2">
            <a:extLst>
              <a:ext uri="{FF2B5EF4-FFF2-40B4-BE49-F238E27FC236}">
                <a16:creationId xmlns:a16="http://schemas.microsoft.com/office/drawing/2014/main" id="{908D594B-C639-884C-B006-C6532A674658}"/>
              </a:ext>
            </a:extLst>
          </p:cNvPr>
          <p:cNvSpPr txBox="1">
            <a:spLocks/>
          </p:cNvSpPr>
          <p:nvPr/>
        </p:nvSpPr>
        <p:spPr>
          <a:xfrm>
            <a:off x="398242" y="1116068"/>
            <a:ext cx="8221871" cy="538609"/>
          </a:xfrm>
          <a:prstGeom prst="rect">
            <a:avLst/>
          </a:prstGeom>
        </p:spPr>
        <p:txBody>
          <a:bodyPr vert="horz" wrap="square" lIns="0" tIns="0" rIns="0" bIns="0" rtlCol="0">
            <a:spAutoFit/>
          </a:bodyPr>
          <a:lstStyle>
            <a:lvl1pPr marL="0" indent="0" algn="l" defTabSz="685800" rtl="0" eaLnBrk="1" latinLnBrk="0" hangingPunct="1">
              <a:lnSpc>
                <a:spcPts val="1400"/>
              </a:lnSpc>
              <a:spcBef>
                <a:spcPts val="0"/>
              </a:spcBef>
              <a:buFont typeface="Arial" panose="020B0604020202020204" pitchFamily="34" charset="0"/>
              <a:buNone/>
              <a:tabLst/>
              <a:defRPr sz="1150" b="0" i="0" kern="1200">
                <a:solidFill>
                  <a:schemeClr val="tx1"/>
                </a:solidFill>
                <a:latin typeface="Barlow Condensed Medium" pitchFamily="2"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Barlow Condensed Medium" pitchFamily="2"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Barlow Condensed Medium" pitchFamily="2"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fr-FR" sz="1200"/>
              <a:t>Le Besoin en Fonds de Roulement est très étroitement lié au cycle d’exploitation de la société et est influencé par des facteurs internes (politiques commerciales, planification des opérations, temps de production) et des facteurs externes (délai de règlement clients / fournisseurs, stabilité des approvisionnements, etc.)</a:t>
            </a:r>
            <a:endParaRPr lang="en-US" sz="1200"/>
          </a:p>
        </p:txBody>
      </p:sp>
      <p:sp>
        <p:nvSpPr>
          <p:cNvPr id="3" name="Espace réservé du numéro de diapositive 2">
            <a:extLst>
              <a:ext uri="{FF2B5EF4-FFF2-40B4-BE49-F238E27FC236}">
                <a16:creationId xmlns:a16="http://schemas.microsoft.com/office/drawing/2014/main" id="{B89025D7-E7F0-944F-8872-30F66F3D9018}"/>
              </a:ext>
            </a:extLst>
          </p:cNvPr>
          <p:cNvSpPr>
            <a:spLocks noGrp="1"/>
          </p:cNvSpPr>
          <p:nvPr>
            <p:ph type="sldNum" sz="quarter" idx="4"/>
          </p:nvPr>
        </p:nvSpPr>
        <p:spPr/>
        <p:txBody>
          <a:bodyPr/>
          <a:lstStyle/>
          <a:p>
            <a:fld id="{BDE2D64B-104A-0D49-AC01-3995F14CC673}" type="slidenum">
              <a:rPr lang="fr-FR" smtClean="0"/>
              <a:pPr/>
              <a:t>12</a:t>
            </a:fld>
            <a:endParaRPr lang="fr-FR"/>
          </a:p>
        </p:txBody>
      </p:sp>
      <p:sp>
        <p:nvSpPr>
          <p:cNvPr id="7" name="ZoneTexte 6">
            <a:extLst>
              <a:ext uri="{FF2B5EF4-FFF2-40B4-BE49-F238E27FC236}">
                <a16:creationId xmlns:a16="http://schemas.microsoft.com/office/drawing/2014/main" id="{BD44DC08-07E5-E748-8E94-39E2BB08E571}"/>
              </a:ext>
            </a:extLst>
          </p:cNvPr>
          <p:cNvSpPr txBox="1"/>
          <p:nvPr/>
        </p:nvSpPr>
        <p:spPr>
          <a:xfrm>
            <a:off x="398242" y="1883476"/>
            <a:ext cx="4173758" cy="153888"/>
          </a:xfrm>
          <a:prstGeom prst="rect">
            <a:avLst/>
          </a:prstGeom>
          <a:noFill/>
        </p:spPr>
        <p:txBody>
          <a:bodyPr wrap="square" lIns="0" tIns="0" rIns="0" bIns="0" rtlCol="0">
            <a:spAutoFit/>
          </a:bodyPr>
          <a:lstStyle/>
          <a:p>
            <a:pPr marL="171450" indent="-171450" algn="just">
              <a:lnSpc>
                <a:spcPts val="1200"/>
              </a:lnSpc>
              <a:spcAft>
                <a:spcPts val="600"/>
              </a:spcAft>
              <a:buClr>
                <a:srgbClr val="F8002C"/>
              </a:buClr>
              <a:buFont typeface="Police système Courant"/>
              <a:buChar char="►"/>
            </a:pPr>
            <a:r>
              <a:rPr lang="fr-FR" sz="1200" b="1" i="0">
                <a:solidFill>
                  <a:srgbClr val="2F2483"/>
                </a:solidFill>
                <a:latin typeface="Barlow Condensed" pitchFamily="2" charset="77"/>
              </a:rPr>
              <a:t>Composition du Besoin en Fonds de Roulement</a:t>
            </a:r>
            <a:endParaRPr lang="fr-FR" sz="1200">
              <a:latin typeface="Barlow Condensed" pitchFamily="2" charset="77"/>
            </a:endParaRPr>
          </a:p>
        </p:txBody>
      </p:sp>
      <p:pic>
        <p:nvPicPr>
          <p:cNvPr id="8" name="Image 4">
            <a:extLst>
              <a:ext uri="{FF2B5EF4-FFF2-40B4-BE49-F238E27FC236}">
                <a16:creationId xmlns:a16="http://schemas.microsoft.com/office/drawing/2014/main" id="{F1483478-891A-4207-863E-2A0FA9C28D7C}"/>
              </a:ext>
            </a:extLst>
          </p:cNvPr>
          <p:cNvPicPr>
            <a:picLocks noChangeAspect="1"/>
          </p:cNvPicPr>
          <p:nvPr/>
        </p:nvPicPr>
        <p:blipFill>
          <a:blip r:embed="rId2"/>
          <a:stretch>
            <a:fillRect/>
          </a:stretch>
        </p:blipFill>
        <p:spPr>
          <a:xfrm>
            <a:off x="940333" y="4700730"/>
            <a:ext cx="1167612" cy="217899"/>
          </a:xfrm>
          <a:prstGeom prst="rect">
            <a:avLst/>
          </a:prstGeom>
        </p:spPr>
      </p:pic>
      <p:sp>
        <p:nvSpPr>
          <p:cNvPr id="9" name="ZoneTexte 6">
            <a:extLst>
              <a:ext uri="{FF2B5EF4-FFF2-40B4-BE49-F238E27FC236}">
                <a16:creationId xmlns:a16="http://schemas.microsoft.com/office/drawing/2014/main" id="{B25C5022-969B-42A2-8AA1-B67DF2D56CAD}"/>
              </a:ext>
            </a:extLst>
          </p:cNvPr>
          <p:cNvSpPr txBox="1"/>
          <p:nvPr/>
        </p:nvSpPr>
        <p:spPr>
          <a:xfrm>
            <a:off x="4642871" y="1883476"/>
            <a:ext cx="4173758" cy="153888"/>
          </a:xfrm>
          <a:prstGeom prst="rect">
            <a:avLst/>
          </a:prstGeom>
          <a:noFill/>
        </p:spPr>
        <p:txBody>
          <a:bodyPr wrap="square" lIns="0" tIns="0" rIns="0" bIns="0" rtlCol="0">
            <a:spAutoFit/>
          </a:bodyPr>
          <a:lstStyle/>
          <a:p>
            <a:pPr marL="171450" indent="-171450" algn="just">
              <a:lnSpc>
                <a:spcPts val="1200"/>
              </a:lnSpc>
              <a:spcAft>
                <a:spcPts val="600"/>
              </a:spcAft>
              <a:buClr>
                <a:srgbClr val="F8002C"/>
              </a:buClr>
              <a:buFont typeface="Police système Courant"/>
              <a:buChar char="►"/>
            </a:pPr>
            <a:r>
              <a:rPr lang="fr-FR" sz="1200" b="1" i="0">
                <a:solidFill>
                  <a:srgbClr val="2F2483"/>
                </a:solidFill>
                <a:latin typeface="Barlow Condensed" pitchFamily="2" charset="77"/>
              </a:rPr>
              <a:t>Cycle d’exploitation (ou Cash Conversion Cycle)</a:t>
            </a:r>
            <a:endParaRPr lang="fr-FR" sz="1200">
              <a:latin typeface="Barlow Condensed" pitchFamily="2" charset="77"/>
            </a:endParaRPr>
          </a:p>
        </p:txBody>
      </p:sp>
      <p:sp>
        <p:nvSpPr>
          <p:cNvPr id="10" name="Text Placeholder 2">
            <a:extLst>
              <a:ext uri="{FF2B5EF4-FFF2-40B4-BE49-F238E27FC236}">
                <a16:creationId xmlns:a16="http://schemas.microsoft.com/office/drawing/2014/main" id="{5A6C0853-8A0E-43BA-8A04-5060C35F174F}"/>
              </a:ext>
            </a:extLst>
          </p:cNvPr>
          <p:cNvSpPr txBox="1">
            <a:spLocks/>
          </p:cNvSpPr>
          <p:nvPr/>
        </p:nvSpPr>
        <p:spPr>
          <a:xfrm>
            <a:off x="4572001" y="2278846"/>
            <a:ext cx="4173758" cy="1256754"/>
          </a:xfrm>
          <a:prstGeom prst="rect">
            <a:avLst/>
          </a:prstGeom>
        </p:spPr>
        <p:txBody>
          <a:bodyPr vert="horz" wrap="square" lIns="0" tIns="0" rIns="0" bIns="0" rtlCol="0">
            <a:spAutoFit/>
          </a:bodyPr>
          <a:lstStyle>
            <a:lvl1pPr marL="0" indent="0" algn="l" defTabSz="685800" rtl="0" eaLnBrk="1" latinLnBrk="0" hangingPunct="1">
              <a:lnSpc>
                <a:spcPts val="1400"/>
              </a:lnSpc>
              <a:spcBef>
                <a:spcPts val="0"/>
              </a:spcBef>
              <a:buFont typeface="Arial" panose="020B0604020202020204" pitchFamily="34" charset="0"/>
              <a:buNone/>
              <a:tabLst/>
              <a:defRPr sz="1150" b="0" i="0" kern="1200">
                <a:solidFill>
                  <a:schemeClr val="tx1"/>
                </a:solidFill>
                <a:latin typeface="Barlow Condensed Medium" pitchFamily="2"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Barlow Condensed Medium" pitchFamily="2"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Barlow Condensed Medium" pitchFamily="2"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ctr"/>
            <a:r>
              <a:rPr lang="fr-FR" sz="1400" b="1">
                <a:solidFill>
                  <a:srgbClr val="222222"/>
                </a:solidFill>
                <a:effectLst/>
                <a:latin typeface="Barlow Condensed" panose="00000506000000000000" pitchFamily="2" charset="0"/>
              </a:rPr>
              <a:t>Cash conversion cycle (CCC), en jours = </a:t>
            </a:r>
          </a:p>
          <a:p>
            <a:pPr algn="ctr"/>
            <a:endParaRPr lang="fr-FR" sz="1400">
              <a:solidFill>
                <a:srgbClr val="222222"/>
              </a:solidFill>
              <a:latin typeface="Barlow Condensed" panose="00000506000000000000" pitchFamily="2" charset="0"/>
            </a:endParaRPr>
          </a:p>
          <a:p>
            <a:pPr algn="ctr"/>
            <a:r>
              <a:rPr lang="fr-FR" sz="1400" b="0" i="0">
                <a:solidFill>
                  <a:srgbClr val="222222"/>
                </a:solidFill>
                <a:effectLst/>
                <a:latin typeface="Barlow Condensed" panose="00000506000000000000" pitchFamily="2" charset="0"/>
              </a:rPr>
              <a:t>durée de stockage (DIO)</a:t>
            </a:r>
          </a:p>
          <a:p>
            <a:pPr algn="ctr"/>
            <a:r>
              <a:rPr lang="fr-FR" sz="1400" b="0" i="0">
                <a:solidFill>
                  <a:srgbClr val="222222"/>
                </a:solidFill>
                <a:effectLst/>
                <a:latin typeface="Barlow Condensed" panose="00000506000000000000" pitchFamily="2" charset="0"/>
              </a:rPr>
              <a:t> +</a:t>
            </a:r>
          </a:p>
          <a:p>
            <a:pPr algn="ctr"/>
            <a:r>
              <a:rPr lang="fr-FR" sz="1400" b="0" i="0">
                <a:solidFill>
                  <a:srgbClr val="222222"/>
                </a:solidFill>
                <a:effectLst/>
                <a:latin typeface="Barlow Condensed" panose="00000506000000000000" pitchFamily="2" charset="0"/>
              </a:rPr>
              <a:t> délai d’encaissement clients (DSO)</a:t>
            </a:r>
          </a:p>
          <a:p>
            <a:pPr algn="ctr"/>
            <a:r>
              <a:rPr lang="fr-FR" sz="1400" b="0" i="0">
                <a:solidFill>
                  <a:srgbClr val="222222"/>
                </a:solidFill>
                <a:effectLst/>
                <a:latin typeface="Barlow Condensed" panose="00000506000000000000" pitchFamily="2" charset="0"/>
              </a:rPr>
              <a:t>–</a:t>
            </a:r>
          </a:p>
          <a:p>
            <a:pPr algn="ctr"/>
            <a:r>
              <a:rPr lang="fr-FR" sz="1400" b="0" i="0">
                <a:solidFill>
                  <a:srgbClr val="222222"/>
                </a:solidFill>
                <a:effectLst/>
                <a:latin typeface="Barlow Condensed" panose="00000506000000000000" pitchFamily="2" charset="0"/>
              </a:rPr>
              <a:t> délai de règlement fournisseurs (DPO)</a:t>
            </a:r>
            <a:endParaRPr lang="en-US" sz="1400">
              <a:latin typeface="Barlow Condensed" panose="00000506000000000000" pitchFamily="2" charset="0"/>
            </a:endParaRPr>
          </a:p>
        </p:txBody>
      </p:sp>
      <p:sp>
        <p:nvSpPr>
          <p:cNvPr id="11" name="Rectangle 10">
            <a:extLst>
              <a:ext uri="{FF2B5EF4-FFF2-40B4-BE49-F238E27FC236}">
                <a16:creationId xmlns:a16="http://schemas.microsoft.com/office/drawing/2014/main" id="{4ADBCAF4-A867-42DF-9339-5023B4E8C946}"/>
              </a:ext>
            </a:extLst>
          </p:cNvPr>
          <p:cNvSpPr/>
          <p:nvPr/>
        </p:nvSpPr>
        <p:spPr>
          <a:xfrm>
            <a:off x="4572000" y="3757957"/>
            <a:ext cx="4173757" cy="87377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Barlow Condensed" panose="00000506000000000000" pitchFamily="2" charset="0"/>
              </a:rPr>
              <a:t>Le Cycle </a:t>
            </a:r>
            <a:r>
              <a:rPr lang="en-US" sz="1400" dirty="0" err="1">
                <a:solidFill>
                  <a:schemeClr val="tx1"/>
                </a:solidFill>
                <a:latin typeface="Barlow Condensed" panose="00000506000000000000" pitchFamily="2" charset="0"/>
              </a:rPr>
              <a:t>d’Exploitation</a:t>
            </a:r>
            <a:r>
              <a:rPr lang="en-US" sz="1400" dirty="0">
                <a:solidFill>
                  <a:schemeClr val="tx1"/>
                </a:solidFill>
                <a:latin typeface="Barlow Condensed" panose="00000506000000000000" pitchFamily="2" charset="0"/>
              </a:rPr>
              <a:t> </a:t>
            </a:r>
            <a:r>
              <a:rPr lang="en-US" sz="1400" dirty="0" err="1">
                <a:solidFill>
                  <a:schemeClr val="tx1"/>
                </a:solidFill>
                <a:latin typeface="Barlow Condensed" panose="00000506000000000000" pitchFamily="2" charset="0"/>
              </a:rPr>
              <a:t>est</a:t>
            </a:r>
            <a:r>
              <a:rPr lang="en-US" sz="1400" dirty="0">
                <a:solidFill>
                  <a:schemeClr val="tx1"/>
                </a:solidFill>
                <a:latin typeface="Barlow Condensed" panose="00000506000000000000" pitchFamily="2" charset="0"/>
              </a:rPr>
              <a:t> </a:t>
            </a:r>
            <a:r>
              <a:rPr lang="en-US" sz="1400" dirty="0" err="1">
                <a:solidFill>
                  <a:schemeClr val="tx1"/>
                </a:solidFill>
                <a:latin typeface="Barlow Condensed" panose="00000506000000000000" pitchFamily="2" charset="0"/>
              </a:rPr>
              <a:t>une</a:t>
            </a:r>
            <a:r>
              <a:rPr lang="en-US" sz="1400" dirty="0">
                <a:solidFill>
                  <a:schemeClr val="tx1"/>
                </a:solidFill>
                <a:latin typeface="Barlow Condensed" panose="00000506000000000000" pitchFamily="2" charset="0"/>
              </a:rPr>
              <a:t> </a:t>
            </a:r>
            <a:r>
              <a:rPr lang="en-US" sz="1400" dirty="0" err="1">
                <a:solidFill>
                  <a:schemeClr val="tx1"/>
                </a:solidFill>
                <a:latin typeface="Barlow Condensed" panose="00000506000000000000" pitchFamily="2" charset="0"/>
              </a:rPr>
              <a:t>unité</a:t>
            </a:r>
            <a:r>
              <a:rPr lang="en-US" sz="1400" dirty="0">
                <a:solidFill>
                  <a:schemeClr val="tx1"/>
                </a:solidFill>
                <a:latin typeface="Barlow Condensed" panose="00000506000000000000" pitchFamily="2" charset="0"/>
              </a:rPr>
              <a:t> </a:t>
            </a:r>
            <a:r>
              <a:rPr lang="en-US" sz="1400" dirty="0" err="1">
                <a:solidFill>
                  <a:schemeClr val="tx1"/>
                </a:solidFill>
                <a:latin typeface="Barlow Condensed" panose="00000506000000000000" pitchFamily="2" charset="0"/>
              </a:rPr>
              <a:t>exprimant</a:t>
            </a:r>
            <a:r>
              <a:rPr lang="en-US" sz="1400" dirty="0">
                <a:solidFill>
                  <a:schemeClr val="tx1"/>
                </a:solidFill>
                <a:latin typeface="Barlow Condensed" panose="00000506000000000000" pitchFamily="2" charset="0"/>
              </a:rPr>
              <a:t> le temps (</a:t>
            </a:r>
            <a:r>
              <a:rPr lang="en-US" sz="1400" dirty="0" err="1">
                <a:solidFill>
                  <a:schemeClr val="tx1"/>
                </a:solidFill>
                <a:latin typeface="Barlow Condensed" panose="00000506000000000000" pitchFamily="2" charset="0"/>
              </a:rPr>
              <a:t>en</a:t>
            </a:r>
            <a:r>
              <a:rPr lang="en-US" sz="1400" dirty="0">
                <a:solidFill>
                  <a:schemeClr val="tx1"/>
                </a:solidFill>
                <a:latin typeface="Barlow Condensed" panose="00000506000000000000" pitchFamily="2" charset="0"/>
              </a:rPr>
              <a:t> </a:t>
            </a:r>
            <a:r>
              <a:rPr lang="en-US" sz="1400" dirty="0" err="1">
                <a:solidFill>
                  <a:schemeClr val="tx1"/>
                </a:solidFill>
                <a:latin typeface="Barlow Condensed" panose="00000506000000000000" pitchFamily="2" charset="0"/>
              </a:rPr>
              <a:t>jours</a:t>
            </a:r>
            <a:r>
              <a:rPr lang="en-US" sz="1400" dirty="0">
                <a:solidFill>
                  <a:schemeClr val="tx1"/>
                </a:solidFill>
                <a:latin typeface="Barlow Condensed" panose="00000506000000000000" pitchFamily="2" charset="0"/>
              </a:rPr>
              <a:t>) necessaire à </a:t>
            </a:r>
            <a:r>
              <a:rPr lang="en-US" sz="1400" dirty="0" err="1">
                <a:solidFill>
                  <a:schemeClr val="tx1"/>
                </a:solidFill>
                <a:latin typeface="Barlow Condensed" panose="00000506000000000000" pitchFamily="2" charset="0"/>
              </a:rPr>
              <a:t>une</a:t>
            </a:r>
            <a:r>
              <a:rPr lang="en-US" sz="1400" dirty="0">
                <a:solidFill>
                  <a:schemeClr val="tx1"/>
                </a:solidFill>
                <a:latin typeface="Barlow Condensed" panose="00000506000000000000" pitchFamily="2" charset="0"/>
              </a:rPr>
              <a:t> </a:t>
            </a:r>
            <a:r>
              <a:rPr lang="en-US" sz="1400" dirty="0" err="1">
                <a:solidFill>
                  <a:schemeClr val="tx1"/>
                </a:solidFill>
                <a:latin typeface="Barlow Condensed" panose="00000506000000000000" pitchFamily="2" charset="0"/>
              </a:rPr>
              <a:t>entreprise</a:t>
            </a:r>
            <a:r>
              <a:rPr lang="en-US" sz="1400" dirty="0">
                <a:solidFill>
                  <a:schemeClr val="tx1"/>
                </a:solidFill>
                <a:latin typeface="Barlow Condensed" panose="00000506000000000000" pitchFamily="2" charset="0"/>
              </a:rPr>
              <a:t> pour </a:t>
            </a:r>
            <a:r>
              <a:rPr lang="en-US" sz="1400" dirty="0" err="1">
                <a:solidFill>
                  <a:schemeClr val="tx1"/>
                </a:solidFill>
                <a:latin typeface="Barlow Condensed" panose="00000506000000000000" pitchFamily="2" charset="0"/>
              </a:rPr>
              <a:t>convertir</a:t>
            </a:r>
            <a:r>
              <a:rPr lang="en-US" sz="1400" dirty="0">
                <a:solidFill>
                  <a:schemeClr val="tx1"/>
                </a:solidFill>
                <a:latin typeface="Barlow Condensed" panose="00000506000000000000" pitchFamily="2" charset="0"/>
              </a:rPr>
              <a:t> </a:t>
            </a:r>
            <a:r>
              <a:rPr lang="en-US" sz="1400" dirty="0" err="1">
                <a:solidFill>
                  <a:schemeClr val="tx1"/>
                </a:solidFill>
                <a:latin typeface="Barlow Condensed" panose="00000506000000000000" pitchFamily="2" charset="0"/>
              </a:rPr>
              <a:t>ses</a:t>
            </a:r>
            <a:r>
              <a:rPr lang="en-US" sz="1400" dirty="0">
                <a:solidFill>
                  <a:schemeClr val="tx1"/>
                </a:solidFill>
                <a:latin typeface="Barlow Condensed" panose="00000506000000000000" pitchFamily="2" charset="0"/>
              </a:rPr>
              <a:t> </a:t>
            </a:r>
            <a:r>
              <a:rPr lang="en-US" sz="1400" dirty="0" err="1">
                <a:solidFill>
                  <a:schemeClr val="tx1"/>
                </a:solidFill>
                <a:latin typeface="Barlow Condensed" panose="00000506000000000000" pitchFamily="2" charset="0"/>
              </a:rPr>
              <a:t>achats</a:t>
            </a:r>
            <a:r>
              <a:rPr lang="en-US" sz="1400" dirty="0">
                <a:solidFill>
                  <a:schemeClr val="tx1"/>
                </a:solidFill>
                <a:latin typeface="Barlow Condensed" panose="00000506000000000000" pitchFamily="2" charset="0"/>
              </a:rPr>
              <a:t> </a:t>
            </a:r>
            <a:r>
              <a:rPr lang="en-US" sz="1400" dirty="0" err="1">
                <a:solidFill>
                  <a:schemeClr val="tx1"/>
                </a:solidFill>
                <a:latin typeface="Barlow Condensed" panose="00000506000000000000" pitchFamily="2" charset="0"/>
              </a:rPr>
              <a:t>en</a:t>
            </a:r>
            <a:r>
              <a:rPr lang="en-US" sz="1400" dirty="0">
                <a:solidFill>
                  <a:schemeClr val="tx1"/>
                </a:solidFill>
                <a:latin typeface="Barlow Condensed" panose="00000506000000000000" pitchFamily="2" charset="0"/>
              </a:rPr>
              <a:t> stocks (et </a:t>
            </a:r>
            <a:r>
              <a:rPr lang="en-US" sz="1400" dirty="0" err="1">
                <a:solidFill>
                  <a:schemeClr val="tx1"/>
                </a:solidFill>
                <a:latin typeface="Barlow Condensed" panose="00000506000000000000" pitchFamily="2" charset="0"/>
              </a:rPr>
              <a:t>autres</a:t>
            </a:r>
            <a:r>
              <a:rPr lang="en-US" sz="1400" dirty="0">
                <a:solidFill>
                  <a:schemeClr val="tx1"/>
                </a:solidFill>
                <a:latin typeface="Barlow Condensed" panose="00000506000000000000" pitchFamily="2" charset="0"/>
              </a:rPr>
              <a:t> </a:t>
            </a:r>
            <a:r>
              <a:rPr lang="en-US" sz="1400" dirty="0" err="1">
                <a:solidFill>
                  <a:schemeClr val="tx1"/>
                </a:solidFill>
                <a:latin typeface="Barlow Condensed" panose="00000506000000000000" pitchFamily="2" charset="0"/>
              </a:rPr>
              <a:t>ressources</a:t>
            </a:r>
            <a:r>
              <a:rPr lang="en-US" sz="1400" dirty="0">
                <a:solidFill>
                  <a:schemeClr val="tx1"/>
                </a:solidFill>
                <a:latin typeface="Barlow Condensed" panose="00000506000000000000" pitchFamily="2" charset="0"/>
              </a:rPr>
              <a:t>) </a:t>
            </a:r>
            <a:r>
              <a:rPr lang="en-US" sz="1400" dirty="0" err="1">
                <a:solidFill>
                  <a:schemeClr val="tx1"/>
                </a:solidFill>
                <a:latin typeface="Barlow Condensed" panose="00000506000000000000" pitchFamily="2" charset="0"/>
              </a:rPr>
              <a:t>en</a:t>
            </a:r>
            <a:r>
              <a:rPr lang="en-US" sz="1400" dirty="0">
                <a:solidFill>
                  <a:schemeClr val="tx1"/>
                </a:solidFill>
                <a:latin typeface="Barlow Condensed" panose="00000506000000000000" pitchFamily="2" charset="0"/>
              </a:rPr>
              <a:t> flux </a:t>
            </a:r>
            <a:r>
              <a:rPr lang="en-US" sz="1400" dirty="0" err="1">
                <a:solidFill>
                  <a:schemeClr val="tx1"/>
                </a:solidFill>
                <a:latin typeface="Barlow Condensed" panose="00000506000000000000" pitchFamily="2" charset="0"/>
              </a:rPr>
              <a:t>d’encaissement</a:t>
            </a:r>
            <a:r>
              <a:rPr lang="en-US" sz="1400" dirty="0">
                <a:solidFill>
                  <a:schemeClr val="tx1"/>
                </a:solidFill>
                <a:latin typeface="Barlow Condensed" panose="00000506000000000000" pitchFamily="2" charset="0"/>
              </a:rPr>
              <a:t> des ventes</a:t>
            </a:r>
            <a:endParaRPr lang="fr-FR" sz="1400" dirty="0">
              <a:solidFill>
                <a:schemeClr val="tx1"/>
              </a:solidFill>
              <a:latin typeface="Barlow Condensed" panose="00000506000000000000" pitchFamily="2" charset="0"/>
            </a:endParaRPr>
          </a:p>
        </p:txBody>
      </p:sp>
      <p:sp>
        <p:nvSpPr>
          <p:cNvPr id="12" name="Rectangle 11">
            <a:extLst>
              <a:ext uri="{FF2B5EF4-FFF2-40B4-BE49-F238E27FC236}">
                <a16:creationId xmlns:a16="http://schemas.microsoft.com/office/drawing/2014/main" id="{5D9B1114-AA74-4D33-8385-3F4A4EE38CC1}"/>
              </a:ext>
            </a:extLst>
          </p:cNvPr>
          <p:cNvSpPr/>
          <p:nvPr/>
        </p:nvSpPr>
        <p:spPr>
          <a:xfrm rot="16200000">
            <a:off x="98789" y="2448442"/>
            <a:ext cx="872031" cy="23310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tx1"/>
                </a:solidFill>
                <a:latin typeface="Barlow Condensed" panose="00000506000000000000" pitchFamily="2" charset="0"/>
              </a:rPr>
              <a:t>Actif</a:t>
            </a:r>
            <a:endParaRPr lang="fr-FR" sz="1400" dirty="0">
              <a:solidFill>
                <a:schemeClr val="tx1"/>
              </a:solidFill>
              <a:latin typeface="Barlow Condensed" panose="00000506000000000000" pitchFamily="2" charset="0"/>
            </a:endParaRPr>
          </a:p>
        </p:txBody>
      </p:sp>
      <p:sp>
        <p:nvSpPr>
          <p:cNvPr id="13" name="Rectangle 12">
            <a:extLst>
              <a:ext uri="{FF2B5EF4-FFF2-40B4-BE49-F238E27FC236}">
                <a16:creationId xmlns:a16="http://schemas.microsoft.com/office/drawing/2014/main" id="{76873F1B-7F24-4EB4-8140-78182A166A55}"/>
              </a:ext>
            </a:extLst>
          </p:cNvPr>
          <p:cNvSpPr/>
          <p:nvPr/>
        </p:nvSpPr>
        <p:spPr>
          <a:xfrm rot="16200000">
            <a:off x="241183" y="3269686"/>
            <a:ext cx="587233" cy="23310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tx1"/>
                </a:solidFill>
                <a:latin typeface="Barlow Condensed" panose="00000506000000000000" pitchFamily="2" charset="0"/>
              </a:rPr>
              <a:t>Passif</a:t>
            </a:r>
            <a:endParaRPr lang="fr-FR" sz="1400" dirty="0">
              <a:solidFill>
                <a:schemeClr val="tx1"/>
              </a:solidFill>
              <a:latin typeface="Barlow Condensed" panose="00000506000000000000" pitchFamily="2" charset="0"/>
            </a:endParaRPr>
          </a:p>
        </p:txBody>
      </p:sp>
      <p:sp>
        <p:nvSpPr>
          <p:cNvPr id="14" name="Rectangle 13">
            <a:extLst>
              <a:ext uri="{FF2B5EF4-FFF2-40B4-BE49-F238E27FC236}">
                <a16:creationId xmlns:a16="http://schemas.microsoft.com/office/drawing/2014/main" id="{E6A650D9-363D-4E0C-9FF4-4DD2C7A8036F}"/>
              </a:ext>
            </a:extLst>
          </p:cNvPr>
          <p:cNvSpPr/>
          <p:nvPr/>
        </p:nvSpPr>
        <p:spPr>
          <a:xfrm>
            <a:off x="940333" y="2128976"/>
            <a:ext cx="3295604" cy="39657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Barlow Condensed" panose="00000506000000000000" pitchFamily="2" charset="0"/>
              </a:rPr>
              <a:t>Stocks et </a:t>
            </a:r>
            <a:r>
              <a:rPr lang="en-US" sz="1400" dirty="0" err="1">
                <a:solidFill>
                  <a:schemeClr val="tx1"/>
                </a:solidFill>
                <a:latin typeface="Barlow Condensed" panose="00000506000000000000" pitchFamily="2" charset="0"/>
              </a:rPr>
              <a:t>en-cours</a:t>
            </a:r>
            <a:endParaRPr lang="fr-FR" sz="1400" dirty="0">
              <a:solidFill>
                <a:schemeClr val="tx1"/>
              </a:solidFill>
              <a:latin typeface="Barlow Condensed" panose="00000506000000000000" pitchFamily="2" charset="0"/>
            </a:endParaRPr>
          </a:p>
        </p:txBody>
      </p:sp>
      <p:sp>
        <p:nvSpPr>
          <p:cNvPr id="15" name="Rectangle 14">
            <a:extLst>
              <a:ext uri="{FF2B5EF4-FFF2-40B4-BE49-F238E27FC236}">
                <a16:creationId xmlns:a16="http://schemas.microsoft.com/office/drawing/2014/main" id="{D63F95A0-6E6F-4F37-A5BB-EBF1EF08F2CA}"/>
              </a:ext>
            </a:extLst>
          </p:cNvPr>
          <p:cNvSpPr/>
          <p:nvPr/>
        </p:nvSpPr>
        <p:spPr>
          <a:xfrm>
            <a:off x="940333" y="2604438"/>
            <a:ext cx="3295604" cy="39657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tx1"/>
                </a:solidFill>
                <a:latin typeface="Barlow Condensed" panose="00000506000000000000" pitchFamily="2" charset="0"/>
              </a:rPr>
              <a:t>Créances</a:t>
            </a:r>
            <a:r>
              <a:rPr lang="en-US" sz="1400" dirty="0">
                <a:solidFill>
                  <a:schemeClr val="tx1"/>
                </a:solidFill>
                <a:latin typeface="Barlow Condensed" panose="00000506000000000000" pitchFamily="2" charset="0"/>
              </a:rPr>
              <a:t> clients</a:t>
            </a:r>
            <a:endParaRPr lang="fr-FR" sz="1400" dirty="0">
              <a:solidFill>
                <a:schemeClr val="tx1"/>
              </a:solidFill>
              <a:latin typeface="Barlow Condensed" panose="00000506000000000000" pitchFamily="2" charset="0"/>
            </a:endParaRPr>
          </a:p>
        </p:txBody>
      </p:sp>
      <p:sp>
        <p:nvSpPr>
          <p:cNvPr id="16" name="Rectangle 15">
            <a:extLst>
              <a:ext uri="{FF2B5EF4-FFF2-40B4-BE49-F238E27FC236}">
                <a16:creationId xmlns:a16="http://schemas.microsoft.com/office/drawing/2014/main" id="{F4B3FA69-00BF-419F-82BB-D548FF8A6C13}"/>
              </a:ext>
            </a:extLst>
          </p:cNvPr>
          <p:cNvSpPr/>
          <p:nvPr/>
        </p:nvSpPr>
        <p:spPr>
          <a:xfrm>
            <a:off x="940333" y="3183908"/>
            <a:ext cx="3295604" cy="39657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tx1"/>
                </a:solidFill>
                <a:latin typeface="Barlow Condensed" panose="00000506000000000000" pitchFamily="2" charset="0"/>
              </a:rPr>
              <a:t>Dettes</a:t>
            </a:r>
            <a:r>
              <a:rPr lang="en-US" sz="1400" dirty="0">
                <a:solidFill>
                  <a:schemeClr val="tx1"/>
                </a:solidFill>
                <a:latin typeface="Barlow Condensed" panose="00000506000000000000" pitchFamily="2" charset="0"/>
              </a:rPr>
              <a:t> </a:t>
            </a:r>
            <a:r>
              <a:rPr lang="en-US" sz="1400" dirty="0" err="1">
                <a:solidFill>
                  <a:schemeClr val="tx1"/>
                </a:solidFill>
                <a:latin typeface="Barlow Condensed" panose="00000506000000000000" pitchFamily="2" charset="0"/>
              </a:rPr>
              <a:t>fournisseurs</a:t>
            </a:r>
            <a:endParaRPr lang="fr-FR" sz="1400" dirty="0">
              <a:solidFill>
                <a:schemeClr val="tx1"/>
              </a:solidFill>
              <a:latin typeface="Barlow Condensed" panose="00000506000000000000" pitchFamily="2" charset="0"/>
            </a:endParaRPr>
          </a:p>
        </p:txBody>
      </p:sp>
      <p:sp>
        <p:nvSpPr>
          <p:cNvPr id="17" name="Rectangle 16">
            <a:extLst>
              <a:ext uri="{FF2B5EF4-FFF2-40B4-BE49-F238E27FC236}">
                <a16:creationId xmlns:a16="http://schemas.microsoft.com/office/drawing/2014/main" id="{5651AB28-15FA-4EFB-B994-2F66A429A38B}"/>
              </a:ext>
            </a:extLst>
          </p:cNvPr>
          <p:cNvSpPr/>
          <p:nvPr/>
        </p:nvSpPr>
        <p:spPr>
          <a:xfrm>
            <a:off x="940334" y="3828698"/>
            <a:ext cx="3295604" cy="39657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err="1">
                <a:solidFill>
                  <a:schemeClr val="tx1"/>
                </a:solidFill>
                <a:latin typeface="Barlow Condensed" panose="00000506000000000000" pitchFamily="2" charset="0"/>
              </a:rPr>
              <a:t>Besoin</a:t>
            </a:r>
            <a:r>
              <a:rPr lang="en-US" sz="1400" b="1" dirty="0">
                <a:solidFill>
                  <a:schemeClr val="tx1"/>
                </a:solidFill>
                <a:latin typeface="Barlow Condensed" panose="00000506000000000000" pitchFamily="2" charset="0"/>
              </a:rPr>
              <a:t> </a:t>
            </a:r>
            <a:r>
              <a:rPr lang="en-US" sz="1400" b="1" dirty="0" err="1">
                <a:solidFill>
                  <a:schemeClr val="tx1"/>
                </a:solidFill>
                <a:latin typeface="Barlow Condensed" panose="00000506000000000000" pitchFamily="2" charset="0"/>
              </a:rPr>
              <a:t>en</a:t>
            </a:r>
            <a:r>
              <a:rPr lang="en-US" sz="1400" b="1" dirty="0">
                <a:solidFill>
                  <a:schemeClr val="tx1"/>
                </a:solidFill>
                <a:latin typeface="Barlow Condensed" panose="00000506000000000000" pitchFamily="2" charset="0"/>
              </a:rPr>
              <a:t> Fonds de </a:t>
            </a:r>
            <a:r>
              <a:rPr lang="en-US" sz="1400" b="1" dirty="0" err="1">
                <a:solidFill>
                  <a:schemeClr val="tx1"/>
                </a:solidFill>
                <a:latin typeface="Barlow Condensed" panose="00000506000000000000" pitchFamily="2" charset="0"/>
              </a:rPr>
              <a:t>Roulement</a:t>
            </a:r>
            <a:r>
              <a:rPr lang="en-US" sz="1400" b="1" dirty="0">
                <a:solidFill>
                  <a:schemeClr val="tx1"/>
                </a:solidFill>
                <a:latin typeface="Barlow Condensed" panose="00000506000000000000" pitchFamily="2" charset="0"/>
              </a:rPr>
              <a:t> (</a:t>
            </a:r>
            <a:r>
              <a:rPr lang="en-US" sz="1400" b="1" dirty="0" err="1">
                <a:solidFill>
                  <a:schemeClr val="tx1"/>
                </a:solidFill>
                <a:latin typeface="Barlow Condensed" panose="00000506000000000000" pitchFamily="2" charset="0"/>
              </a:rPr>
              <a:t>d’exploitation</a:t>
            </a:r>
            <a:r>
              <a:rPr lang="en-US" sz="1400" b="1" dirty="0">
                <a:solidFill>
                  <a:schemeClr val="tx1"/>
                </a:solidFill>
                <a:latin typeface="Barlow Condensed" panose="00000506000000000000" pitchFamily="2" charset="0"/>
              </a:rPr>
              <a:t>)</a:t>
            </a:r>
            <a:endParaRPr lang="fr-FR" sz="1400" b="1" dirty="0">
              <a:solidFill>
                <a:schemeClr val="tx1"/>
              </a:solidFill>
              <a:latin typeface="Barlow Condensed" panose="00000506000000000000" pitchFamily="2" charset="0"/>
            </a:endParaRPr>
          </a:p>
        </p:txBody>
      </p:sp>
      <p:sp>
        <p:nvSpPr>
          <p:cNvPr id="4" name="Oval 3">
            <a:extLst>
              <a:ext uri="{FF2B5EF4-FFF2-40B4-BE49-F238E27FC236}">
                <a16:creationId xmlns:a16="http://schemas.microsoft.com/office/drawing/2014/main" id="{21DDC481-497E-451A-92A1-BBD50DDBCD68}"/>
              </a:ext>
            </a:extLst>
          </p:cNvPr>
          <p:cNvSpPr/>
          <p:nvPr/>
        </p:nvSpPr>
        <p:spPr>
          <a:xfrm>
            <a:off x="720982" y="2699034"/>
            <a:ext cx="177080" cy="17894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b="1" dirty="0">
                <a:solidFill>
                  <a:schemeClr val="bg1"/>
                </a:solidFill>
              </a:rPr>
              <a:t>+</a:t>
            </a:r>
          </a:p>
        </p:txBody>
      </p:sp>
      <p:sp>
        <p:nvSpPr>
          <p:cNvPr id="20" name="Oval 19">
            <a:extLst>
              <a:ext uri="{FF2B5EF4-FFF2-40B4-BE49-F238E27FC236}">
                <a16:creationId xmlns:a16="http://schemas.microsoft.com/office/drawing/2014/main" id="{F437723A-B937-409B-9596-DF91D80E8165}"/>
              </a:ext>
            </a:extLst>
          </p:cNvPr>
          <p:cNvSpPr/>
          <p:nvPr/>
        </p:nvSpPr>
        <p:spPr>
          <a:xfrm>
            <a:off x="720982" y="3285207"/>
            <a:ext cx="177080" cy="17894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b="1" dirty="0">
                <a:solidFill>
                  <a:schemeClr val="bg1"/>
                </a:solidFill>
              </a:rPr>
              <a:t>-</a:t>
            </a:r>
          </a:p>
        </p:txBody>
      </p:sp>
      <p:sp>
        <p:nvSpPr>
          <p:cNvPr id="21" name="Oval 20">
            <a:extLst>
              <a:ext uri="{FF2B5EF4-FFF2-40B4-BE49-F238E27FC236}">
                <a16:creationId xmlns:a16="http://schemas.microsoft.com/office/drawing/2014/main" id="{50B3EA99-E07D-4336-B322-F2333DF9D5C5}"/>
              </a:ext>
            </a:extLst>
          </p:cNvPr>
          <p:cNvSpPr/>
          <p:nvPr/>
        </p:nvSpPr>
        <p:spPr>
          <a:xfrm>
            <a:off x="720982" y="3937512"/>
            <a:ext cx="177080" cy="17894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b="1" dirty="0">
                <a:solidFill>
                  <a:schemeClr val="bg1"/>
                </a:solidFill>
              </a:rPr>
              <a:t>=</a:t>
            </a:r>
          </a:p>
        </p:txBody>
      </p:sp>
    </p:spTree>
    <p:extLst>
      <p:ext uri="{BB962C8B-B14F-4D97-AF65-F5344CB8AC3E}">
        <p14:creationId xmlns:p14="http://schemas.microsoft.com/office/powerpoint/2010/main" val="1036377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Placeholder 1">
            <a:extLst>
              <a:ext uri="{FF2B5EF4-FFF2-40B4-BE49-F238E27FC236}">
                <a16:creationId xmlns:a16="http://schemas.microsoft.com/office/drawing/2014/main" id="{5CBD9AED-AA2E-D844-BA65-1DC97C1FE826}"/>
              </a:ext>
            </a:extLst>
          </p:cNvPr>
          <p:cNvSpPr txBox="1">
            <a:spLocks/>
          </p:cNvSpPr>
          <p:nvPr/>
        </p:nvSpPr>
        <p:spPr>
          <a:xfrm>
            <a:off x="398242" y="360619"/>
            <a:ext cx="7886700" cy="564257"/>
          </a:xfrm>
          <a:prstGeom prst="rect">
            <a:avLst/>
          </a:prstGeom>
        </p:spPr>
        <p:txBody>
          <a:bodyPr vert="horz" lIns="0" tIns="0" rIns="0" bIns="0" rtlCol="0" anchor="t" anchorCtr="0">
            <a:spAutoFit/>
          </a:bodyPr>
          <a:lstStyle>
            <a:lvl1pPr algn="l" defTabSz="685800" rtl="0" eaLnBrk="1" latinLnBrk="0" hangingPunct="1">
              <a:lnSpc>
                <a:spcPts val="2200"/>
              </a:lnSpc>
              <a:spcBef>
                <a:spcPct val="0"/>
              </a:spcBef>
              <a:buNone/>
              <a:defRPr sz="2300" b="1" i="0" kern="1200">
                <a:solidFill>
                  <a:srgbClr val="2F2483"/>
                </a:solidFill>
                <a:latin typeface="Barlow Condensed" pitchFamily="2" charset="77"/>
                <a:ea typeface="+mj-ea"/>
                <a:cs typeface="+mj-cs"/>
              </a:defRPr>
            </a:lvl1pPr>
          </a:lstStyle>
          <a:p>
            <a:r>
              <a:rPr lang="fr-FR"/>
              <a:t>Pilotage de la trésorerie et du Besoin en Fonds de Roulement</a:t>
            </a:r>
          </a:p>
          <a:p>
            <a:r>
              <a:rPr lang="fr-FR"/>
              <a:t>Méthodologie de pilotage et amélioration</a:t>
            </a:r>
            <a:endParaRPr lang="en-US"/>
          </a:p>
        </p:txBody>
      </p:sp>
      <p:sp>
        <p:nvSpPr>
          <p:cNvPr id="19" name="Text Placeholder 2">
            <a:extLst>
              <a:ext uri="{FF2B5EF4-FFF2-40B4-BE49-F238E27FC236}">
                <a16:creationId xmlns:a16="http://schemas.microsoft.com/office/drawing/2014/main" id="{908D594B-C639-884C-B006-C6532A674658}"/>
              </a:ext>
            </a:extLst>
          </p:cNvPr>
          <p:cNvSpPr txBox="1">
            <a:spLocks/>
          </p:cNvSpPr>
          <p:nvPr/>
        </p:nvSpPr>
        <p:spPr>
          <a:xfrm>
            <a:off x="398242" y="1116068"/>
            <a:ext cx="8221871" cy="359073"/>
          </a:xfrm>
          <a:prstGeom prst="rect">
            <a:avLst/>
          </a:prstGeom>
        </p:spPr>
        <p:txBody>
          <a:bodyPr vert="horz" wrap="square" lIns="0" tIns="0" rIns="0" bIns="0" rtlCol="0">
            <a:spAutoFit/>
          </a:bodyPr>
          <a:lstStyle>
            <a:lvl1pPr marL="0" indent="0" algn="l" defTabSz="685800" rtl="0" eaLnBrk="1" latinLnBrk="0" hangingPunct="1">
              <a:lnSpc>
                <a:spcPts val="1400"/>
              </a:lnSpc>
              <a:spcBef>
                <a:spcPts val="0"/>
              </a:spcBef>
              <a:buFont typeface="Arial" panose="020B0604020202020204" pitchFamily="34" charset="0"/>
              <a:buNone/>
              <a:tabLst/>
              <a:defRPr sz="1150" b="0" i="0" kern="1200">
                <a:solidFill>
                  <a:schemeClr val="tx1"/>
                </a:solidFill>
                <a:latin typeface="Barlow Condensed Medium" pitchFamily="2"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Barlow Condensed Medium" pitchFamily="2"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Barlow Condensed Medium" pitchFamily="2"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fr-FR" sz="1200"/>
              <a:t>Le pilotage du Besoin en Fonds de Roulement – et de son amélioration – requiert une importante coordination entre les parties prenantes de l’entreprise (fonctions commerciales, finance, gestion, supply chain, logistique, production) et l’utilisation d’</a:t>
            </a:r>
            <a:r>
              <a:rPr lang="fr-FR" sz="1200" err="1"/>
              <a:t>outlis</a:t>
            </a:r>
            <a:r>
              <a:rPr lang="fr-FR" sz="1200"/>
              <a:t> permettant un traitement efficace des données.</a:t>
            </a:r>
            <a:endParaRPr lang="en-US" sz="1200"/>
          </a:p>
        </p:txBody>
      </p:sp>
      <p:sp>
        <p:nvSpPr>
          <p:cNvPr id="3" name="Espace réservé du numéro de diapositive 2">
            <a:extLst>
              <a:ext uri="{FF2B5EF4-FFF2-40B4-BE49-F238E27FC236}">
                <a16:creationId xmlns:a16="http://schemas.microsoft.com/office/drawing/2014/main" id="{B89025D7-E7F0-944F-8872-30F66F3D9018}"/>
              </a:ext>
            </a:extLst>
          </p:cNvPr>
          <p:cNvSpPr>
            <a:spLocks noGrp="1"/>
          </p:cNvSpPr>
          <p:nvPr>
            <p:ph type="sldNum" sz="quarter" idx="4"/>
          </p:nvPr>
        </p:nvSpPr>
        <p:spPr/>
        <p:txBody>
          <a:bodyPr/>
          <a:lstStyle/>
          <a:p>
            <a:fld id="{BDE2D64B-104A-0D49-AC01-3995F14CC673}" type="slidenum">
              <a:rPr lang="fr-FR" smtClean="0"/>
              <a:pPr/>
              <a:t>13</a:t>
            </a:fld>
            <a:endParaRPr lang="fr-FR"/>
          </a:p>
        </p:txBody>
      </p:sp>
      <p:sp>
        <p:nvSpPr>
          <p:cNvPr id="7" name="ZoneTexte 6">
            <a:extLst>
              <a:ext uri="{FF2B5EF4-FFF2-40B4-BE49-F238E27FC236}">
                <a16:creationId xmlns:a16="http://schemas.microsoft.com/office/drawing/2014/main" id="{BD44DC08-07E5-E748-8E94-39E2BB08E571}"/>
              </a:ext>
            </a:extLst>
          </p:cNvPr>
          <p:cNvSpPr txBox="1"/>
          <p:nvPr/>
        </p:nvSpPr>
        <p:spPr>
          <a:xfrm>
            <a:off x="398242" y="1883476"/>
            <a:ext cx="4080625" cy="2693045"/>
          </a:xfrm>
          <a:prstGeom prst="rect">
            <a:avLst/>
          </a:prstGeom>
          <a:noFill/>
        </p:spPr>
        <p:txBody>
          <a:bodyPr wrap="square" lIns="0" tIns="0" rIns="0" bIns="0" rtlCol="0">
            <a:spAutoFit/>
          </a:bodyPr>
          <a:lstStyle/>
          <a:p>
            <a:pPr marL="171450" indent="-171450" algn="just">
              <a:lnSpc>
                <a:spcPts val="1200"/>
              </a:lnSpc>
              <a:spcAft>
                <a:spcPts val="600"/>
              </a:spcAft>
              <a:buClr>
                <a:srgbClr val="F8002C"/>
              </a:buClr>
              <a:buFont typeface="Police système Courant"/>
              <a:buChar char="►"/>
            </a:pPr>
            <a:r>
              <a:rPr lang="fr-FR" sz="1200" b="1" i="0">
                <a:solidFill>
                  <a:srgbClr val="2F2483"/>
                </a:solidFill>
                <a:latin typeface="Barlow Condensed" pitchFamily="2" charset="77"/>
              </a:rPr>
              <a:t>1. Rendre visible</a:t>
            </a:r>
          </a:p>
          <a:p>
            <a:pPr marL="243450" indent="-99450" algn="just">
              <a:lnSpc>
                <a:spcPts val="1200"/>
              </a:lnSpc>
              <a:buClr>
                <a:srgbClr val="00B0F0"/>
              </a:buClr>
              <a:buFont typeface="Police système Courant"/>
              <a:buChar char="&gt;"/>
            </a:pPr>
            <a:r>
              <a:rPr lang="fr-FR" sz="1200">
                <a:latin typeface="Barlow Condensed" panose="00000506000000000000" pitchFamily="2" charset="0"/>
              </a:rPr>
              <a:t>Comprendre la composition du besoin en fonds de roulement et les aspects liés au modèle d’affaires</a:t>
            </a:r>
          </a:p>
          <a:p>
            <a:pPr marL="243450" indent="-99450" algn="just">
              <a:lnSpc>
                <a:spcPts val="1200"/>
              </a:lnSpc>
              <a:buClr>
                <a:srgbClr val="00B0F0"/>
              </a:buClr>
              <a:buFont typeface="Police système Courant"/>
              <a:buChar char="&gt;"/>
            </a:pPr>
            <a:r>
              <a:rPr lang="fr-FR" sz="1200">
                <a:latin typeface="Barlow Condensed" panose="00000506000000000000" pitchFamily="2" charset="0"/>
              </a:rPr>
              <a:t>Utiliser une approche par hypothèses et prioriser les zones d’améliorations potentielles</a:t>
            </a:r>
          </a:p>
          <a:p>
            <a:pPr marL="243450" indent="-99450" algn="just">
              <a:lnSpc>
                <a:spcPts val="1200"/>
              </a:lnSpc>
              <a:buClr>
                <a:srgbClr val="00B0F0"/>
              </a:buClr>
              <a:buFont typeface="Police système Courant"/>
              <a:buChar char="&gt;"/>
            </a:pPr>
            <a:r>
              <a:rPr lang="fr-FR" sz="1200">
                <a:latin typeface="Barlow Condensed" panose="00000506000000000000" pitchFamily="2" charset="0"/>
              </a:rPr>
              <a:t>Evaluer la maturité des différents process de l’entreprise (</a:t>
            </a:r>
            <a:r>
              <a:rPr lang="fr-FR" sz="1200" err="1">
                <a:latin typeface="Barlow Condensed" panose="00000506000000000000" pitchFamily="2" charset="0"/>
              </a:rPr>
              <a:t>forecast</a:t>
            </a:r>
            <a:r>
              <a:rPr lang="fr-FR" sz="1200">
                <a:latin typeface="Barlow Condensed" panose="00000506000000000000" pitchFamily="2" charset="0"/>
              </a:rPr>
              <a:t> to </a:t>
            </a:r>
            <a:r>
              <a:rPr lang="fr-FR" sz="1200" err="1">
                <a:latin typeface="Barlow Condensed" panose="00000506000000000000" pitchFamily="2" charset="0"/>
              </a:rPr>
              <a:t>fulfill</a:t>
            </a:r>
            <a:r>
              <a:rPr lang="fr-FR" sz="1200">
                <a:latin typeface="Barlow Condensed" panose="00000506000000000000" pitchFamily="2" charset="0"/>
              </a:rPr>
              <a:t>, </a:t>
            </a:r>
            <a:r>
              <a:rPr lang="fr-FR" sz="1200" err="1">
                <a:latin typeface="Barlow Condensed" panose="00000506000000000000" pitchFamily="2" charset="0"/>
              </a:rPr>
              <a:t>order</a:t>
            </a:r>
            <a:r>
              <a:rPr lang="fr-FR" sz="1200">
                <a:latin typeface="Barlow Condensed" panose="00000506000000000000" pitchFamily="2" charset="0"/>
              </a:rPr>
              <a:t> to cash, procure to pays)</a:t>
            </a:r>
          </a:p>
          <a:p>
            <a:pPr marL="243450" indent="-99450" algn="just">
              <a:lnSpc>
                <a:spcPts val="1200"/>
              </a:lnSpc>
              <a:buClr>
                <a:srgbClr val="00B0F0"/>
              </a:buClr>
              <a:buFont typeface="Police système Courant"/>
              <a:buChar char="&gt;"/>
            </a:pPr>
            <a:r>
              <a:rPr lang="fr-FR" sz="1200">
                <a:latin typeface="Barlow Condensed" panose="00000506000000000000" pitchFamily="2" charset="0"/>
              </a:rPr>
              <a:t>Fixer une ambition d’amélioration</a:t>
            </a:r>
          </a:p>
          <a:p>
            <a:pPr marL="171450" indent="-171450" algn="just">
              <a:lnSpc>
                <a:spcPts val="1200"/>
              </a:lnSpc>
              <a:spcAft>
                <a:spcPts val="600"/>
              </a:spcAft>
              <a:buClr>
                <a:srgbClr val="F8002C"/>
              </a:buClr>
              <a:buFont typeface="Police système Courant"/>
              <a:buChar char="►"/>
            </a:pPr>
            <a:endParaRPr lang="fr-FR" sz="1200" b="1">
              <a:solidFill>
                <a:srgbClr val="2F2483"/>
              </a:solidFill>
              <a:latin typeface="Barlow Condensed" pitchFamily="2" charset="77"/>
            </a:endParaRPr>
          </a:p>
          <a:p>
            <a:pPr marL="171450" indent="-171450" algn="just">
              <a:lnSpc>
                <a:spcPts val="1200"/>
              </a:lnSpc>
              <a:spcAft>
                <a:spcPts val="600"/>
              </a:spcAft>
              <a:buClr>
                <a:srgbClr val="F8002C"/>
              </a:buClr>
              <a:buFont typeface="Police système Courant"/>
              <a:buChar char="►"/>
            </a:pPr>
            <a:r>
              <a:rPr lang="fr-FR" sz="1200" b="1">
                <a:solidFill>
                  <a:srgbClr val="2F2483"/>
                </a:solidFill>
                <a:latin typeface="Barlow Condensed" pitchFamily="2" charset="77"/>
              </a:rPr>
              <a:t>2. Donner du rythme</a:t>
            </a:r>
          </a:p>
          <a:p>
            <a:pPr marL="243450" indent="-99450" algn="just">
              <a:lnSpc>
                <a:spcPts val="1200"/>
              </a:lnSpc>
              <a:buClr>
                <a:srgbClr val="00B0F0"/>
              </a:buClr>
              <a:buFont typeface="Police système Courant"/>
              <a:buChar char="&gt;"/>
            </a:pPr>
            <a:r>
              <a:rPr lang="fr-FR" sz="1200">
                <a:latin typeface="Barlow Condensed" panose="00000506000000000000" pitchFamily="2" charset="0"/>
              </a:rPr>
              <a:t>Avoir une approche pragmatique sans chercher à mesurer parfaitement (80/20)</a:t>
            </a:r>
          </a:p>
          <a:p>
            <a:pPr marL="243450" indent="-99450" algn="just">
              <a:lnSpc>
                <a:spcPts val="1200"/>
              </a:lnSpc>
              <a:buClr>
                <a:srgbClr val="00B0F0"/>
              </a:buClr>
              <a:buFont typeface="Police système Courant"/>
              <a:buChar char="&gt;"/>
            </a:pPr>
            <a:r>
              <a:rPr lang="fr-FR" sz="1200">
                <a:latin typeface="Barlow Condensed" panose="00000506000000000000" pitchFamily="2" charset="0"/>
              </a:rPr>
              <a:t>Mise en place de gains courts termes</a:t>
            </a:r>
          </a:p>
          <a:p>
            <a:pPr marL="243450" indent="-99450" algn="just">
              <a:lnSpc>
                <a:spcPts val="1200"/>
              </a:lnSpc>
              <a:buClr>
                <a:srgbClr val="00B0F0"/>
              </a:buClr>
              <a:buFont typeface="Police système Courant"/>
              <a:buChar char="&gt;"/>
            </a:pPr>
            <a:r>
              <a:rPr lang="fr-FR" sz="1200">
                <a:latin typeface="Barlow Condensed" panose="00000506000000000000" pitchFamily="2" charset="0"/>
              </a:rPr>
              <a:t>Réaliser des analyses de scénarios permettant la prise de décisions rapides</a:t>
            </a:r>
          </a:p>
          <a:p>
            <a:pPr marL="171450" indent="-171450" algn="just">
              <a:lnSpc>
                <a:spcPts val="1200"/>
              </a:lnSpc>
              <a:spcAft>
                <a:spcPts val="600"/>
              </a:spcAft>
              <a:buClr>
                <a:srgbClr val="F8002C"/>
              </a:buClr>
              <a:buFont typeface="Police système Courant"/>
              <a:buChar char="►"/>
            </a:pPr>
            <a:endParaRPr lang="fr-FR" sz="1200">
              <a:latin typeface="Barlow Condensed" pitchFamily="2" charset="77"/>
            </a:endParaRPr>
          </a:p>
        </p:txBody>
      </p:sp>
      <p:pic>
        <p:nvPicPr>
          <p:cNvPr id="8" name="Image 4">
            <a:extLst>
              <a:ext uri="{FF2B5EF4-FFF2-40B4-BE49-F238E27FC236}">
                <a16:creationId xmlns:a16="http://schemas.microsoft.com/office/drawing/2014/main" id="{F1483478-891A-4207-863E-2A0FA9C28D7C}"/>
              </a:ext>
            </a:extLst>
          </p:cNvPr>
          <p:cNvPicPr>
            <a:picLocks noChangeAspect="1"/>
          </p:cNvPicPr>
          <p:nvPr/>
        </p:nvPicPr>
        <p:blipFill>
          <a:blip r:embed="rId2"/>
          <a:stretch>
            <a:fillRect/>
          </a:stretch>
        </p:blipFill>
        <p:spPr>
          <a:xfrm>
            <a:off x="940333" y="4700730"/>
            <a:ext cx="1167612" cy="217899"/>
          </a:xfrm>
          <a:prstGeom prst="rect">
            <a:avLst/>
          </a:prstGeom>
        </p:spPr>
      </p:pic>
      <p:sp>
        <p:nvSpPr>
          <p:cNvPr id="12" name="ZoneTexte 6">
            <a:extLst>
              <a:ext uri="{FF2B5EF4-FFF2-40B4-BE49-F238E27FC236}">
                <a16:creationId xmlns:a16="http://schemas.microsoft.com/office/drawing/2014/main" id="{C4DB4DD5-E186-4E78-8844-9819AD56352B}"/>
              </a:ext>
            </a:extLst>
          </p:cNvPr>
          <p:cNvSpPr txBox="1"/>
          <p:nvPr/>
        </p:nvSpPr>
        <p:spPr>
          <a:xfrm>
            <a:off x="4588223" y="1883476"/>
            <a:ext cx="4173758" cy="2693045"/>
          </a:xfrm>
          <a:prstGeom prst="rect">
            <a:avLst/>
          </a:prstGeom>
          <a:noFill/>
        </p:spPr>
        <p:txBody>
          <a:bodyPr wrap="square" lIns="0" tIns="0" rIns="0" bIns="0" rtlCol="0">
            <a:spAutoFit/>
          </a:bodyPr>
          <a:lstStyle/>
          <a:p>
            <a:pPr marL="171450" indent="-171450" algn="just">
              <a:lnSpc>
                <a:spcPts val="1200"/>
              </a:lnSpc>
              <a:spcAft>
                <a:spcPts val="600"/>
              </a:spcAft>
              <a:buClr>
                <a:srgbClr val="F8002C"/>
              </a:buClr>
              <a:buFont typeface="Police système Courant"/>
              <a:buChar char="►"/>
            </a:pPr>
            <a:r>
              <a:rPr lang="fr-FR" sz="1200" b="1">
                <a:solidFill>
                  <a:srgbClr val="2F2483"/>
                </a:solidFill>
                <a:latin typeface="Barlow Condensed" pitchFamily="2" charset="77"/>
              </a:rPr>
              <a:t>3. Se tourner vers l’action</a:t>
            </a:r>
          </a:p>
          <a:p>
            <a:pPr marL="243450" indent="-99450" algn="just">
              <a:lnSpc>
                <a:spcPts val="1200"/>
              </a:lnSpc>
              <a:buClr>
                <a:srgbClr val="00B0F0"/>
              </a:buClr>
              <a:buFont typeface="Police système Courant"/>
              <a:buChar char="&gt;"/>
            </a:pPr>
            <a:r>
              <a:rPr lang="fr-FR" sz="1200">
                <a:latin typeface="Barlow Condensed" panose="00000506000000000000" pitchFamily="2" charset="0"/>
              </a:rPr>
              <a:t>Construire un plan d’action clair et succins (initiatives, actions, porteurs, risques)</a:t>
            </a:r>
          </a:p>
          <a:p>
            <a:pPr marL="243450" indent="-99450" algn="just">
              <a:lnSpc>
                <a:spcPts val="1200"/>
              </a:lnSpc>
              <a:buClr>
                <a:srgbClr val="00B0F0"/>
              </a:buClr>
              <a:buFont typeface="Police système Courant"/>
              <a:buChar char="&gt;"/>
            </a:pPr>
            <a:r>
              <a:rPr lang="fr-FR" sz="1200">
                <a:latin typeface="Barlow Condensed" panose="00000506000000000000" pitchFamily="2" charset="0"/>
              </a:rPr>
              <a:t>Différencier les initiatives courts termes (tactiques) des projets structurants (stratégiques)</a:t>
            </a:r>
          </a:p>
          <a:p>
            <a:pPr marL="243450" indent="-99450" algn="just">
              <a:lnSpc>
                <a:spcPts val="1200"/>
              </a:lnSpc>
              <a:buClr>
                <a:srgbClr val="00B0F0"/>
              </a:buClr>
              <a:buFont typeface="Police système Courant"/>
              <a:buChar char="&gt;"/>
            </a:pPr>
            <a:r>
              <a:rPr lang="fr-FR" sz="1200">
                <a:latin typeface="Barlow Condensed" panose="00000506000000000000" pitchFamily="2" charset="0"/>
              </a:rPr>
              <a:t>Lancer des projets pilotes / tests sur certains périmètres</a:t>
            </a:r>
          </a:p>
          <a:p>
            <a:pPr marL="243450" indent="-99450" algn="just">
              <a:lnSpc>
                <a:spcPts val="1200"/>
              </a:lnSpc>
              <a:buClr>
                <a:srgbClr val="00B0F0"/>
              </a:buClr>
              <a:buFont typeface="Police système Courant"/>
              <a:buChar char="&gt;"/>
            </a:pPr>
            <a:r>
              <a:rPr lang="fr-FR" sz="1200">
                <a:latin typeface="Barlow Condensed" panose="00000506000000000000" pitchFamily="2" charset="0"/>
              </a:rPr>
              <a:t>Analyse régulièrement (mensuellement) les résultats des actions mises en place </a:t>
            </a:r>
          </a:p>
          <a:p>
            <a:pPr marL="243450" indent="-99450" algn="just">
              <a:lnSpc>
                <a:spcPts val="1200"/>
              </a:lnSpc>
              <a:buClr>
                <a:srgbClr val="00B0F0"/>
              </a:buClr>
              <a:buFont typeface="Police système Courant"/>
              <a:buChar char="&gt;"/>
            </a:pPr>
            <a:endParaRPr lang="fr-FR" sz="1200">
              <a:latin typeface="Barlow Condensed" panose="00000506000000000000" pitchFamily="2" charset="0"/>
            </a:endParaRPr>
          </a:p>
          <a:p>
            <a:pPr marL="171450" indent="-171450" algn="just">
              <a:lnSpc>
                <a:spcPts val="1200"/>
              </a:lnSpc>
              <a:spcAft>
                <a:spcPts val="600"/>
              </a:spcAft>
              <a:buClr>
                <a:srgbClr val="F8002C"/>
              </a:buClr>
              <a:buFont typeface="Police système Courant"/>
              <a:buChar char="►"/>
            </a:pPr>
            <a:endParaRPr lang="fr-FR" sz="1200" b="1">
              <a:solidFill>
                <a:srgbClr val="2F2483"/>
              </a:solidFill>
              <a:latin typeface="Barlow Condensed" pitchFamily="2" charset="77"/>
            </a:endParaRPr>
          </a:p>
          <a:p>
            <a:pPr marL="171450" indent="-171450" algn="just">
              <a:lnSpc>
                <a:spcPts val="1200"/>
              </a:lnSpc>
              <a:spcAft>
                <a:spcPts val="600"/>
              </a:spcAft>
              <a:buClr>
                <a:srgbClr val="F8002C"/>
              </a:buClr>
              <a:buFont typeface="Police système Courant"/>
              <a:buChar char="►"/>
            </a:pPr>
            <a:r>
              <a:rPr lang="fr-FR" sz="1200" b="1">
                <a:solidFill>
                  <a:srgbClr val="2F2483"/>
                </a:solidFill>
                <a:latin typeface="Barlow Condensed" pitchFamily="2" charset="77"/>
              </a:rPr>
              <a:t>4. De la rigueur dans la durée</a:t>
            </a:r>
          </a:p>
          <a:p>
            <a:pPr marL="243450" indent="-99450" algn="just">
              <a:lnSpc>
                <a:spcPts val="1200"/>
              </a:lnSpc>
              <a:buClr>
                <a:srgbClr val="00B0F0"/>
              </a:buClr>
              <a:buFont typeface="Police système Courant"/>
              <a:buChar char="&gt;"/>
            </a:pPr>
            <a:r>
              <a:rPr lang="fr-FR" sz="1200">
                <a:latin typeface="Barlow Condensed" panose="00000506000000000000" pitchFamily="2" charset="0"/>
              </a:rPr>
              <a:t>S’assurer d’un suivi dans la durée avec rigueur (sans s’épuise)</a:t>
            </a:r>
          </a:p>
          <a:p>
            <a:pPr marL="243450" indent="-99450" algn="just">
              <a:lnSpc>
                <a:spcPts val="1200"/>
              </a:lnSpc>
              <a:buClr>
                <a:srgbClr val="00B0F0"/>
              </a:buClr>
              <a:buFont typeface="Police système Courant"/>
              <a:buChar char="&gt;"/>
            </a:pPr>
            <a:r>
              <a:rPr lang="fr-FR" sz="1200">
                <a:latin typeface="Barlow Condensed" panose="00000506000000000000" pitchFamily="2" charset="0"/>
              </a:rPr>
              <a:t>Définir une gouvernance claire et d’un plan de gestion du changement</a:t>
            </a:r>
          </a:p>
          <a:p>
            <a:pPr marL="243450" indent="-99450" algn="just">
              <a:lnSpc>
                <a:spcPts val="1200"/>
              </a:lnSpc>
              <a:buClr>
                <a:srgbClr val="00B0F0"/>
              </a:buClr>
              <a:buFont typeface="Police système Courant"/>
              <a:buChar char="&gt;"/>
            </a:pPr>
            <a:r>
              <a:rPr lang="fr-FR" sz="1200">
                <a:latin typeface="Barlow Condensed" panose="00000506000000000000" pitchFamily="2" charset="0"/>
              </a:rPr>
              <a:t>Mettre en place un reporting efficace mais limité</a:t>
            </a:r>
          </a:p>
          <a:p>
            <a:pPr marL="243450" indent="-99450" algn="just">
              <a:lnSpc>
                <a:spcPts val="1200"/>
              </a:lnSpc>
              <a:buClr>
                <a:srgbClr val="00B0F0"/>
              </a:buClr>
              <a:buFont typeface="Police système Courant"/>
              <a:buChar char="&gt;"/>
            </a:pPr>
            <a:r>
              <a:rPr lang="fr-FR" sz="1200">
                <a:latin typeface="Barlow Condensed" panose="00000506000000000000" pitchFamily="2" charset="0"/>
              </a:rPr>
              <a:t>Suivre le déploiement des initiatives (gestion de projets)</a:t>
            </a:r>
          </a:p>
          <a:p>
            <a:pPr marL="171450" indent="-171450" algn="just">
              <a:lnSpc>
                <a:spcPts val="1200"/>
              </a:lnSpc>
              <a:spcAft>
                <a:spcPts val="600"/>
              </a:spcAft>
              <a:buClr>
                <a:srgbClr val="F8002C"/>
              </a:buClr>
              <a:buFont typeface="Police système Courant"/>
              <a:buChar char="►"/>
            </a:pPr>
            <a:endParaRPr lang="fr-FR" sz="1200">
              <a:latin typeface="Barlow Condensed" pitchFamily="2" charset="77"/>
            </a:endParaRPr>
          </a:p>
        </p:txBody>
      </p:sp>
    </p:spTree>
    <p:extLst>
      <p:ext uri="{BB962C8B-B14F-4D97-AF65-F5344CB8AC3E}">
        <p14:creationId xmlns:p14="http://schemas.microsoft.com/office/powerpoint/2010/main" val="3356535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ECEBC5DA-FFAD-4DDA-BB2A-5EBFEF847309}"/>
              </a:ext>
            </a:extLst>
          </p:cNvPr>
          <p:cNvGraphicFramePr>
            <a:graphicFrameLocks noChangeAspect="1"/>
          </p:cNvGraphicFramePr>
          <p:nvPr>
            <p:custDataLst>
              <p:tags r:id="rId2"/>
            </p:custDataLst>
            <p:extLst>
              <p:ext uri="{D42A27DB-BD31-4B8C-83A1-F6EECF244321}">
                <p14:modId xmlns:p14="http://schemas.microsoft.com/office/powerpoint/2010/main" val="336109421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101" name="think-cell Slide" r:id="rId4" imgW="473" imgH="476" progId="TCLayout.ActiveDocument.1">
                  <p:embed/>
                </p:oleObj>
              </mc:Choice>
              <mc:Fallback>
                <p:oleObj name="think-cell Slide" r:id="rId4" imgW="473" imgH="476" progId="TCLayout.ActiveDocument.1">
                  <p:embed/>
                  <p:pic>
                    <p:nvPicPr>
                      <p:cNvPr id="4" name="Object 3" hidden="1">
                        <a:extLst>
                          <a:ext uri="{FF2B5EF4-FFF2-40B4-BE49-F238E27FC236}">
                            <a16:creationId xmlns:a16="http://schemas.microsoft.com/office/drawing/2014/main" id="{ECEBC5DA-FFAD-4DDA-BB2A-5EBFEF84730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8" name="Title Placeholder 1">
            <a:extLst>
              <a:ext uri="{FF2B5EF4-FFF2-40B4-BE49-F238E27FC236}">
                <a16:creationId xmlns:a16="http://schemas.microsoft.com/office/drawing/2014/main" id="{5CBD9AED-AA2E-D844-BA65-1DC97C1FE826}"/>
              </a:ext>
            </a:extLst>
          </p:cNvPr>
          <p:cNvSpPr txBox="1">
            <a:spLocks/>
          </p:cNvSpPr>
          <p:nvPr/>
        </p:nvSpPr>
        <p:spPr>
          <a:xfrm>
            <a:off x="398242" y="360619"/>
            <a:ext cx="7886700" cy="564257"/>
          </a:xfrm>
          <a:prstGeom prst="rect">
            <a:avLst/>
          </a:prstGeom>
        </p:spPr>
        <p:txBody>
          <a:bodyPr vert="horz" lIns="0" tIns="0" rIns="0" bIns="0" rtlCol="0" anchor="t" anchorCtr="0">
            <a:spAutoFit/>
          </a:bodyPr>
          <a:lstStyle>
            <a:lvl1pPr algn="l" defTabSz="685800" rtl="0" eaLnBrk="1" latinLnBrk="0" hangingPunct="1">
              <a:lnSpc>
                <a:spcPts val="2200"/>
              </a:lnSpc>
              <a:spcBef>
                <a:spcPct val="0"/>
              </a:spcBef>
              <a:buNone/>
              <a:defRPr sz="2300" b="1" i="0" kern="1200">
                <a:solidFill>
                  <a:srgbClr val="2F2483"/>
                </a:solidFill>
                <a:latin typeface="Barlow Condensed" pitchFamily="2" charset="77"/>
                <a:ea typeface="+mj-ea"/>
                <a:cs typeface="+mj-cs"/>
              </a:defRPr>
            </a:lvl1pPr>
          </a:lstStyle>
          <a:p>
            <a:r>
              <a:rPr lang="fr-FR"/>
              <a:t>Pilotage de la trésorerie et du Besoin en Fonds de Roulement</a:t>
            </a:r>
          </a:p>
          <a:p>
            <a:r>
              <a:rPr lang="fr-FR"/>
              <a:t>Stocks – exemples d’initiatives</a:t>
            </a:r>
            <a:endParaRPr lang="en-US"/>
          </a:p>
        </p:txBody>
      </p:sp>
      <p:sp>
        <p:nvSpPr>
          <p:cNvPr id="3" name="Espace réservé du numéro de diapositive 2">
            <a:extLst>
              <a:ext uri="{FF2B5EF4-FFF2-40B4-BE49-F238E27FC236}">
                <a16:creationId xmlns:a16="http://schemas.microsoft.com/office/drawing/2014/main" id="{B89025D7-E7F0-944F-8872-30F66F3D9018}"/>
              </a:ext>
            </a:extLst>
          </p:cNvPr>
          <p:cNvSpPr>
            <a:spLocks noGrp="1"/>
          </p:cNvSpPr>
          <p:nvPr>
            <p:ph type="sldNum" sz="quarter" idx="4"/>
          </p:nvPr>
        </p:nvSpPr>
        <p:spPr/>
        <p:txBody>
          <a:bodyPr/>
          <a:lstStyle/>
          <a:p>
            <a:fld id="{BDE2D64B-104A-0D49-AC01-3995F14CC673}" type="slidenum">
              <a:rPr lang="fr-FR" smtClean="0"/>
              <a:pPr/>
              <a:t>14</a:t>
            </a:fld>
            <a:endParaRPr lang="fr-FR"/>
          </a:p>
        </p:txBody>
      </p:sp>
      <p:pic>
        <p:nvPicPr>
          <p:cNvPr id="8" name="Image 4">
            <a:extLst>
              <a:ext uri="{FF2B5EF4-FFF2-40B4-BE49-F238E27FC236}">
                <a16:creationId xmlns:a16="http://schemas.microsoft.com/office/drawing/2014/main" id="{F1483478-891A-4207-863E-2A0FA9C28D7C}"/>
              </a:ext>
            </a:extLst>
          </p:cNvPr>
          <p:cNvPicPr>
            <a:picLocks noChangeAspect="1"/>
          </p:cNvPicPr>
          <p:nvPr/>
        </p:nvPicPr>
        <p:blipFill>
          <a:blip r:embed="rId6"/>
          <a:stretch>
            <a:fillRect/>
          </a:stretch>
        </p:blipFill>
        <p:spPr>
          <a:xfrm>
            <a:off x="940333" y="4700730"/>
            <a:ext cx="1167612" cy="217899"/>
          </a:xfrm>
          <a:prstGeom prst="rect">
            <a:avLst/>
          </a:prstGeom>
        </p:spPr>
      </p:pic>
      <p:sp>
        <p:nvSpPr>
          <p:cNvPr id="9" name="Rectangle 8">
            <a:extLst>
              <a:ext uri="{FF2B5EF4-FFF2-40B4-BE49-F238E27FC236}">
                <a16:creationId xmlns:a16="http://schemas.microsoft.com/office/drawing/2014/main" id="{6CF11AB9-4832-497B-A087-3D5CABB3C0CD}"/>
              </a:ext>
            </a:extLst>
          </p:cNvPr>
          <p:cNvSpPr/>
          <p:nvPr/>
        </p:nvSpPr>
        <p:spPr bwMode="gray">
          <a:xfrm>
            <a:off x="398242" y="1097485"/>
            <a:ext cx="2268000" cy="936000"/>
          </a:xfrm>
          <a:prstGeom prst="rect">
            <a:avLst/>
          </a:prstGeom>
          <a:solidFill>
            <a:schemeClr val="tx2"/>
          </a:solidFill>
          <a:ln w="19050" algn="ctr">
            <a:noFill/>
            <a:miter lim="800000"/>
            <a:headEnd/>
            <a:tailEnd/>
          </a:ln>
        </p:spPr>
        <p:txBody>
          <a:bodyPr wrap="square" lIns="88900" tIns="88900" rIns="88900" bIns="88900" rtlCol="0" anchor="ctr"/>
          <a:lstStyle/>
          <a:p>
            <a:pPr marL="0" marR="0" lvl="0" indent="0" algn="ctr" defTabSz="1042873" eaLnBrk="1" fontAlgn="auto" latinLnBrk="0" hangingPunct="1">
              <a:lnSpc>
                <a:spcPct val="106000"/>
              </a:lnSpc>
              <a:spcBef>
                <a:spcPts val="0"/>
              </a:spcBef>
              <a:spcAft>
                <a:spcPts val="0"/>
              </a:spcAft>
              <a:buClrTx/>
              <a:buSzTx/>
              <a:buFont typeface="Wingdings 2" pitchFamily="18" charset="2"/>
              <a:buNone/>
              <a:tabLst/>
              <a:defRPr/>
            </a:pPr>
            <a:r>
              <a:rPr kumimoji="0" lang="en-GB" sz="1400" b="1" i="0" u="none" strike="noStrike" kern="0" cap="none" spc="0" normalizeH="0" baseline="0" noProof="0">
                <a:ln>
                  <a:noFill/>
                </a:ln>
                <a:solidFill>
                  <a:prstClr val="white"/>
                </a:solidFill>
                <a:effectLst/>
                <a:uLnTx/>
                <a:uFillTx/>
                <a:latin typeface="+mj-lt"/>
              </a:rPr>
              <a:t>Leviers </a:t>
            </a:r>
            <a:r>
              <a:rPr kumimoji="0" lang="en-GB" sz="1400" b="1" i="0" u="none" strike="noStrike" kern="0" cap="none" spc="0" normalizeH="0" baseline="0" noProof="0" err="1">
                <a:ln>
                  <a:noFill/>
                </a:ln>
                <a:solidFill>
                  <a:prstClr val="white"/>
                </a:solidFill>
                <a:effectLst/>
                <a:uLnTx/>
                <a:uFillTx/>
                <a:latin typeface="+mj-lt"/>
              </a:rPr>
              <a:t>tactiques</a:t>
            </a:r>
            <a:endParaRPr kumimoji="0" lang="en-GB" sz="1400" b="1" i="0" u="none" strike="noStrike" kern="0" cap="none" spc="0" normalizeH="0" baseline="0" noProof="0">
              <a:ln>
                <a:noFill/>
              </a:ln>
              <a:solidFill>
                <a:prstClr val="white"/>
              </a:solidFill>
              <a:effectLst/>
              <a:uLnTx/>
              <a:uFillTx/>
              <a:latin typeface="+mj-lt"/>
            </a:endParaRPr>
          </a:p>
        </p:txBody>
      </p:sp>
      <p:sp>
        <p:nvSpPr>
          <p:cNvPr id="10" name="Rectangle 9">
            <a:extLst>
              <a:ext uri="{FF2B5EF4-FFF2-40B4-BE49-F238E27FC236}">
                <a16:creationId xmlns:a16="http://schemas.microsoft.com/office/drawing/2014/main" id="{3129C649-CF10-4E9E-BB3D-BEC735D25061}"/>
              </a:ext>
            </a:extLst>
          </p:cNvPr>
          <p:cNvSpPr/>
          <p:nvPr/>
        </p:nvSpPr>
        <p:spPr bwMode="gray">
          <a:xfrm>
            <a:off x="398242" y="2104057"/>
            <a:ext cx="2268000" cy="936000"/>
          </a:xfrm>
          <a:prstGeom prst="rect">
            <a:avLst/>
          </a:prstGeom>
          <a:solidFill>
            <a:schemeClr val="tx2"/>
          </a:solidFill>
          <a:ln w="19050" algn="ctr">
            <a:noFill/>
            <a:miter lim="800000"/>
            <a:headEnd/>
            <a:tailEnd/>
          </a:ln>
        </p:spPr>
        <p:txBody>
          <a:bodyPr wrap="square" lIns="88900" tIns="88900" rIns="88900" bIns="88900" rtlCol="0" anchor="ctr"/>
          <a:lstStyle/>
          <a:p>
            <a:pPr marL="0" marR="0" lvl="0" indent="0" algn="ctr" defTabSz="1042873" eaLnBrk="1" fontAlgn="auto" latinLnBrk="0" hangingPunct="1">
              <a:lnSpc>
                <a:spcPct val="106000"/>
              </a:lnSpc>
              <a:spcBef>
                <a:spcPts val="0"/>
              </a:spcBef>
              <a:spcAft>
                <a:spcPts val="0"/>
              </a:spcAft>
              <a:buClrTx/>
              <a:buSzTx/>
              <a:buFont typeface="Wingdings 2" pitchFamily="18" charset="2"/>
              <a:buNone/>
              <a:tabLst/>
              <a:defRPr/>
            </a:pPr>
            <a:r>
              <a:rPr kumimoji="0" lang="en-GB" sz="1400" b="1" i="0" u="none" strike="noStrike" kern="0" cap="none" spc="0" normalizeH="0" baseline="0" noProof="0">
                <a:ln>
                  <a:noFill/>
                </a:ln>
                <a:solidFill>
                  <a:schemeClr val="bg1"/>
                </a:solidFill>
                <a:effectLst/>
                <a:uLnTx/>
                <a:uFillTx/>
                <a:latin typeface="+mj-lt"/>
              </a:rPr>
              <a:t>Leviers </a:t>
            </a:r>
            <a:r>
              <a:rPr lang="en-GB" sz="1400" b="1" kern="0" err="1">
                <a:solidFill>
                  <a:schemeClr val="bg1"/>
                </a:solidFill>
                <a:latin typeface="+mj-lt"/>
              </a:rPr>
              <a:t>opérationnels</a:t>
            </a:r>
            <a:endParaRPr lang="en-GB" sz="1400" b="1" i="0" u="none" strike="noStrike" kern="0" cap="none" spc="0" normalizeH="0" baseline="0" noProof="0">
              <a:ln>
                <a:noFill/>
              </a:ln>
              <a:solidFill>
                <a:schemeClr val="bg1"/>
              </a:solidFill>
              <a:effectLst/>
              <a:uLnTx/>
              <a:uFillTx/>
              <a:latin typeface="+mj-lt"/>
              <a:cs typeface="Calibri Light"/>
            </a:endParaRPr>
          </a:p>
        </p:txBody>
      </p:sp>
      <p:sp>
        <p:nvSpPr>
          <p:cNvPr id="11" name="Rectangle 10">
            <a:extLst>
              <a:ext uri="{FF2B5EF4-FFF2-40B4-BE49-F238E27FC236}">
                <a16:creationId xmlns:a16="http://schemas.microsoft.com/office/drawing/2014/main" id="{635C52FF-10B0-4B74-BAEF-A57A9D0462A1}"/>
              </a:ext>
            </a:extLst>
          </p:cNvPr>
          <p:cNvSpPr/>
          <p:nvPr/>
        </p:nvSpPr>
        <p:spPr bwMode="gray">
          <a:xfrm>
            <a:off x="398242" y="3110629"/>
            <a:ext cx="2268000" cy="936000"/>
          </a:xfrm>
          <a:prstGeom prst="rect">
            <a:avLst/>
          </a:prstGeom>
          <a:solidFill>
            <a:schemeClr val="tx2"/>
          </a:solidFill>
          <a:ln w="19050" algn="ctr">
            <a:noFill/>
            <a:miter lim="800000"/>
            <a:headEnd/>
            <a:tailEnd/>
          </a:ln>
        </p:spPr>
        <p:txBody>
          <a:bodyPr wrap="square" lIns="88900" tIns="88900" rIns="88900" bIns="88900" rtlCol="0" anchor="ctr"/>
          <a:lstStyle/>
          <a:p>
            <a:pPr marL="0" marR="0" lvl="0" indent="0" algn="ctr" defTabSz="1042873" eaLnBrk="1" fontAlgn="auto" latinLnBrk="0" hangingPunct="1">
              <a:lnSpc>
                <a:spcPct val="106000"/>
              </a:lnSpc>
              <a:spcBef>
                <a:spcPts val="0"/>
              </a:spcBef>
              <a:spcAft>
                <a:spcPts val="0"/>
              </a:spcAft>
              <a:buClrTx/>
              <a:buSzTx/>
              <a:buFont typeface="Wingdings 2" pitchFamily="18" charset="2"/>
              <a:buNone/>
              <a:tabLst/>
              <a:defRPr/>
            </a:pPr>
            <a:r>
              <a:rPr kumimoji="0" lang="en-GB" sz="1400" b="1" i="0" u="none" strike="noStrike" kern="0" cap="none" spc="0" normalizeH="0" baseline="0" noProof="0">
                <a:ln>
                  <a:noFill/>
                </a:ln>
                <a:solidFill>
                  <a:prstClr val="white"/>
                </a:solidFill>
                <a:effectLst/>
                <a:uLnTx/>
                <a:uFillTx/>
                <a:latin typeface="+mj-lt"/>
              </a:rPr>
              <a:t>Leviers </a:t>
            </a:r>
            <a:r>
              <a:rPr kumimoji="0" lang="en-GB" sz="1400" b="1" i="0" u="none" strike="noStrike" kern="0" cap="none" spc="0" normalizeH="0" baseline="0" noProof="0" err="1">
                <a:ln>
                  <a:noFill/>
                </a:ln>
                <a:solidFill>
                  <a:prstClr val="white"/>
                </a:solidFill>
                <a:effectLst/>
                <a:uLnTx/>
                <a:uFillTx/>
                <a:latin typeface="+mj-lt"/>
              </a:rPr>
              <a:t>structurels</a:t>
            </a:r>
            <a:endParaRPr kumimoji="0" lang="en-GB" sz="1400" b="1" i="0" u="none" strike="noStrike" kern="0" cap="none" spc="0" normalizeH="0" baseline="0" noProof="0">
              <a:ln>
                <a:noFill/>
              </a:ln>
              <a:solidFill>
                <a:prstClr val="white"/>
              </a:solidFill>
              <a:effectLst/>
              <a:uLnTx/>
              <a:uFillTx/>
              <a:latin typeface="+mj-lt"/>
            </a:endParaRPr>
          </a:p>
        </p:txBody>
      </p:sp>
      <p:sp>
        <p:nvSpPr>
          <p:cNvPr id="13" name="Rectangle 12">
            <a:extLst>
              <a:ext uri="{FF2B5EF4-FFF2-40B4-BE49-F238E27FC236}">
                <a16:creationId xmlns:a16="http://schemas.microsoft.com/office/drawing/2014/main" id="{DE829DFF-E4F6-4DB5-A9A7-350DC088D7D5}"/>
              </a:ext>
            </a:extLst>
          </p:cNvPr>
          <p:cNvSpPr/>
          <p:nvPr/>
        </p:nvSpPr>
        <p:spPr bwMode="gray">
          <a:xfrm>
            <a:off x="2751974" y="1097485"/>
            <a:ext cx="5855023" cy="936000"/>
          </a:xfrm>
          <a:prstGeom prst="rect">
            <a:avLst/>
          </a:prstGeom>
          <a:solidFill>
            <a:schemeClr val="accent5">
              <a:lumMod val="20000"/>
              <a:lumOff val="80000"/>
            </a:schemeClr>
          </a:solidFill>
          <a:ln w="19050" algn="ctr">
            <a:noFill/>
            <a:miter lim="800000"/>
            <a:headEnd/>
            <a:tailEnd/>
          </a:ln>
        </p:spPr>
        <p:txBody>
          <a:bodyPr wrap="square" lIns="88900" tIns="88900" rIns="88900" bIns="88900" rtlCol="0" anchor="ctr"/>
          <a:lstStyle/>
          <a:p>
            <a:pPr marL="285750" marR="0" lvl="0" indent="-285750" defTabSz="1042873" eaLnBrk="1" fontAlgn="auto" latinLnBrk="0" hangingPunct="1">
              <a:lnSpc>
                <a:spcPct val="106000"/>
              </a:lnSpc>
              <a:spcBef>
                <a:spcPts val="0"/>
              </a:spcBef>
              <a:spcAft>
                <a:spcPts val="0"/>
              </a:spcAft>
              <a:buClrTx/>
              <a:buSzTx/>
              <a:buFont typeface="Arial" panose="020B0604020202020204" pitchFamily="34" charset="0"/>
              <a:buChar char="•"/>
              <a:tabLst/>
              <a:defRPr/>
            </a:pPr>
            <a:r>
              <a:rPr kumimoji="0" lang="fr-FR" sz="1400" i="0" u="none" strike="noStrike" kern="0" cap="none" spc="0" normalizeH="0" baseline="0" noProof="0">
                <a:ln>
                  <a:noFill/>
                </a:ln>
                <a:effectLst/>
                <a:uLnTx/>
                <a:uFillTx/>
                <a:latin typeface="+mj-lt"/>
              </a:rPr>
              <a:t>Vente “flash” des stocks à rotation lente avec forte remise</a:t>
            </a:r>
          </a:p>
          <a:p>
            <a:pPr marL="285750" marR="0" lvl="0" indent="-285750" defTabSz="1042873" eaLnBrk="1" fontAlgn="auto" latinLnBrk="0" hangingPunct="1">
              <a:lnSpc>
                <a:spcPct val="106000"/>
              </a:lnSpc>
              <a:spcBef>
                <a:spcPts val="0"/>
              </a:spcBef>
              <a:spcAft>
                <a:spcPts val="0"/>
              </a:spcAft>
              <a:buClrTx/>
              <a:buSzTx/>
              <a:buFont typeface="Arial" panose="020B0604020202020204" pitchFamily="34" charset="0"/>
              <a:buChar char="•"/>
              <a:tabLst/>
              <a:defRPr/>
            </a:pPr>
            <a:r>
              <a:rPr kumimoji="0" lang="fr-FR" sz="1400" i="0" u="none" strike="noStrike" kern="0" cap="none" spc="0" normalizeH="0" baseline="0" noProof="0">
                <a:ln>
                  <a:noFill/>
                </a:ln>
                <a:effectLst/>
                <a:uLnTx/>
                <a:uFillTx/>
                <a:latin typeface="+mj-lt"/>
              </a:rPr>
              <a:t>Accélération / ralentissement de la production et des livraisons</a:t>
            </a:r>
          </a:p>
          <a:p>
            <a:pPr marL="285750" marR="0" lvl="0" indent="-285750" defTabSz="1042873" eaLnBrk="1" fontAlgn="auto" latinLnBrk="0" hangingPunct="1">
              <a:lnSpc>
                <a:spcPct val="106000"/>
              </a:lnSpc>
              <a:spcBef>
                <a:spcPts val="0"/>
              </a:spcBef>
              <a:spcAft>
                <a:spcPts val="0"/>
              </a:spcAft>
              <a:buClrTx/>
              <a:buSzTx/>
              <a:buFont typeface="Arial" panose="020B0604020202020204" pitchFamily="34" charset="0"/>
              <a:buChar char="•"/>
              <a:tabLst/>
              <a:defRPr/>
            </a:pPr>
            <a:r>
              <a:rPr lang="fr-FR" sz="1400" kern="0">
                <a:latin typeface="+mj-lt"/>
              </a:rPr>
              <a:t>Facturation ‘à temps’</a:t>
            </a:r>
            <a:endParaRPr kumimoji="0" lang="fr-FR" sz="1400" i="0" u="none" strike="noStrike" kern="0" cap="none" spc="0" normalizeH="0" baseline="0" noProof="0">
              <a:ln>
                <a:noFill/>
              </a:ln>
              <a:effectLst/>
              <a:uLnTx/>
              <a:uFillTx/>
              <a:latin typeface="+mj-lt"/>
            </a:endParaRPr>
          </a:p>
        </p:txBody>
      </p:sp>
      <p:sp>
        <p:nvSpPr>
          <p:cNvPr id="14" name="Rectangle 13">
            <a:extLst>
              <a:ext uri="{FF2B5EF4-FFF2-40B4-BE49-F238E27FC236}">
                <a16:creationId xmlns:a16="http://schemas.microsoft.com/office/drawing/2014/main" id="{95A35E3F-0324-4E3B-9947-D253185BBB7E}"/>
              </a:ext>
            </a:extLst>
          </p:cNvPr>
          <p:cNvSpPr/>
          <p:nvPr/>
        </p:nvSpPr>
        <p:spPr bwMode="gray">
          <a:xfrm>
            <a:off x="2751974" y="2104057"/>
            <a:ext cx="5855023" cy="936000"/>
          </a:xfrm>
          <a:prstGeom prst="rect">
            <a:avLst/>
          </a:prstGeom>
          <a:solidFill>
            <a:schemeClr val="accent5">
              <a:lumMod val="20000"/>
              <a:lumOff val="80000"/>
            </a:schemeClr>
          </a:solidFill>
          <a:ln w="19050" algn="ctr">
            <a:noFill/>
            <a:miter lim="800000"/>
            <a:headEnd/>
            <a:tailEnd/>
          </a:ln>
        </p:spPr>
        <p:txBody>
          <a:bodyPr wrap="square" lIns="88900" tIns="88900" rIns="88900" bIns="88900" rtlCol="0" anchor="ctr"/>
          <a:lstStyle/>
          <a:p>
            <a:pPr marL="285750" marR="0" lvl="0" indent="-285750" defTabSz="1042873" eaLnBrk="1" fontAlgn="auto" latinLnBrk="0" hangingPunct="1">
              <a:lnSpc>
                <a:spcPct val="106000"/>
              </a:lnSpc>
              <a:spcBef>
                <a:spcPts val="0"/>
              </a:spcBef>
              <a:spcAft>
                <a:spcPts val="0"/>
              </a:spcAft>
              <a:buClrTx/>
              <a:buSzTx/>
              <a:buFont typeface="Arial" panose="020B0604020202020204" pitchFamily="34" charset="0"/>
              <a:buChar char="•"/>
              <a:tabLst/>
              <a:defRPr/>
            </a:pPr>
            <a:r>
              <a:rPr kumimoji="0" lang="fr-FR" sz="1400" i="0" u="none" strike="noStrike" kern="0" cap="none" spc="0" normalizeH="0" baseline="0" noProof="0">
                <a:ln>
                  <a:noFill/>
                </a:ln>
                <a:effectLst/>
                <a:uLnTx/>
                <a:uFillTx/>
                <a:latin typeface="+mj-lt"/>
              </a:rPr>
              <a:t>Réduction des niveaux de stocks de sécurité (segmentation par produits)</a:t>
            </a:r>
          </a:p>
          <a:p>
            <a:pPr marL="285750" marR="0" lvl="0" indent="-285750" defTabSz="1042873" eaLnBrk="1" fontAlgn="auto" latinLnBrk="0" hangingPunct="1">
              <a:lnSpc>
                <a:spcPct val="106000"/>
              </a:lnSpc>
              <a:spcBef>
                <a:spcPts val="0"/>
              </a:spcBef>
              <a:spcAft>
                <a:spcPts val="0"/>
              </a:spcAft>
              <a:buClrTx/>
              <a:buSzTx/>
              <a:buFont typeface="Arial" panose="020B0604020202020204" pitchFamily="34" charset="0"/>
              <a:buChar char="•"/>
              <a:tabLst/>
              <a:defRPr/>
            </a:pPr>
            <a:r>
              <a:rPr kumimoji="0" lang="fr-FR" sz="1400" i="0" u="none" strike="noStrike" kern="0" cap="none" spc="0" normalizeH="0" baseline="0" noProof="0">
                <a:ln>
                  <a:noFill/>
                </a:ln>
                <a:effectLst/>
                <a:uLnTx/>
                <a:uFillTx/>
                <a:latin typeface="+mj-lt"/>
              </a:rPr>
              <a:t>Réduction des quantités minimales de commande</a:t>
            </a:r>
          </a:p>
          <a:p>
            <a:pPr marL="285750" marR="0" lvl="0" indent="-285750" defTabSz="1042873" eaLnBrk="1" fontAlgn="auto" latinLnBrk="0" hangingPunct="1">
              <a:lnSpc>
                <a:spcPct val="106000"/>
              </a:lnSpc>
              <a:spcBef>
                <a:spcPts val="0"/>
              </a:spcBef>
              <a:spcAft>
                <a:spcPts val="0"/>
              </a:spcAft>
              <a:buClrTx/>
              <a:buSzTx/>
              <a:buFont typeface="Arial" panose="020B0604020202020204" pitchFamily="34" charset="0"/>
              <a:buChar char="•"/>
              <a:tabLst/>
              <a:defRPr/>
            </a:pPr>
            <a:r>
              <a:rPr kumimoji="0" lang="fr-FR" sz="1400" i="0" u="none" strike="noStrike" kern="0" cap="none" spc="0" normalizeH="0" baseline="0" noProof="0">
                <a:ln>
                  <a:noFill/>
                </a:ln>
                <a:effectLst/>
                <a:uLnTx/>
                <a:uFillTx/>
                <a:latin typeface="+mj-lt"/>
              </a:rPr>
              <a:t>Amélioration du processus de “Sales &amp; </a:t>
            </a:r>
            <a:r>
              <a:rPr kumimoji="0" lang="fr-FR" sz="1400" i="0" u="none" strike="noStrike" kern="0" cap="none" spc="0" normalizeH="0" baseline="0" noProof="0" err="1">
                <a:ln>
                  <a:noFill/>
                </a:ln>
                <a:effectLst/>
                <a:uLnTx/>
                <a:uFillTx/>
                <a:latin typeface="+mj-lt"/>
              </a:rPr>
              <a:t>Operational</a:t>
            </a:r>
            <a:r>
              <a:rPr kumimoji="0" lang="fr-FR" sz="1400" i="0" u="none" strike="noStrike" kern="0" cap="none" spc="0" normalizeH="0" baseline="0" noProof="0">
                <a:ln>
                  <a:noFill/>
                </a:ln>
                <a:effectLst/>
                <a:uLnTx/>
                <a:uFillTx/>
                <a:latin typeface="+mj-lt"/>
              </a:rPr>
              <a:t> Planning”</a:t>
            </a:r>
          </a:p>
        </p:txBody>
      </p:sp>
      <p:sp>
        <p:nvSpPr>
          <p:cNvPr id="15" name="Rectangle 14">
            <a:extLst>
              <a:ext uri="{FF2B5EF4-FFF2-40B4-BE49-F238E27FC236}">
                <a16:creationId xmlns:a16="http://schemas.microsoft.com/office/drawing/2014/main" id="{18B7EEE4-C0C5-4EF8-971D-5EF20F044483}"/>
              </a:ext>
            </a:extLst>
          </p:cNvPr>
          <p:cNvSpPr/>
          <p:nvPr/>
        </p:nvSpPr>
        <p:spPr bwMode="gray">
          <a:xfrm>
            <a:off x="2751974" y="3110629"/>
            <a:ext cx="5855023" cy="936000"/>
          </a:xfrm>
          <a:prstGeom prst="rect">
            <a:avLst/>
          </a:prstGeom>
          <a:solidFill>
            <a:schemeClr val="accent5">
              <a:lumMod val="20000"/>
              <a:lumOff val="80000"/>
            </a:schemeClr>
          </a:solidFill>
          <a:ln w="19050" algn="ctr">
            <a:noFill/>
            <a:miter lim="800000"/>
            <a:headEnd/>
            <a:tailEnd/>
          </a:ln>
        </p:spPr>
        <p:txBody>
          <a:bodyPr wrap="square" lIns="88900" tIns="88900" rIns="88900" bIns="88900" rtlCol="0" anchor="ctr"/>
          <a:lstStyle/>
          <a:p>
            <a:pPr marL="285750" marR="0" lvl="0" indent="-285750" defTabSz="1042873" eaLnBrk="1" fontAlgn="auto" latinLnBrk="0" hangingPunct="1">
              <a:lnSpc>
                <a:spcPct val="106000"/>
              </a:lnSpc>
              <a:spcBef>
                <a:spcPts val="0"/>
              </a:spcBef>
              <a:spcAft>
                <a:spcPts val="0"/>
              </a:spcAft>
              <a:buClrTx/>
              <a:buSzTx/>
              <a:buFont typeface="Arial" panose="020B0604020202020204" pitchFamily="34" charset="0"/>
              <a:buChar char="•"/>
              <a:tabLst/>
              <a:defRPr/>
            </a:pPr>
            <a:r>
              <a:rPr kumimoji="0" lang="fr-FR" sz="1400" i="0" u="none" strike="noStrike" kern="0" cap="none" spc="0" normalizeH="0" baseline="0" noProof="0">
                <a:ln>
                  <a:noFill/>
                </a:ln>
                <a:effectLst/>
                <a:uLnTx/>
                <a:uFillTx/>
                <a:latin typeface="+mj-lt"/>
              </a:rPr>
              <a:t>Evolution du business modèle</a:t>
            </a:r>
            <a:r>
              <a:rPr lang="fr-FR" sz="1400" kern="0">
                <a:latin typeface="+mj-lt"/>
              </a:rPr>
              <a:t>: production pour stocker vs production à la commande</a:t>
            </a:r>
            <a:endParaRPr kumimoji="0" lang="fr-FR" sz="1400" i="0" u="none" strike="noStrike" kern="0" cap="none" spc="0" normalizeH="0" baseline="0" noProof="0">
              <a:ln>
                <a:noFill/>
              </a:ln>
              <a:effectLst/>
              <a:uLnTx/>
              <a:uFillTx/>
              <a:latin typeface="+mj-lt"/>
            </a:endParaRPr>
          </a:p>
          <a:p>
            <a:pPr marL="285750" marR="0" lvl="0" indent="-285750" defTabSz="1042873" eaLnBrk="1" fontAlgn="auto" latinLnBrk="0" hangingPunct="1">
              <a:lnSpc>
                <a:spcPct val="106000"/>
              </a:lnSpc>
              <a:spcBef>
                <a:spcPts val="0"/>
              </a:spcBef>
              <a:spcAft>
                <a:spcPts val="0"/>
              </a:spcAft>
              <a:buClrTx/>
              <a:buSzTx/>
              <a:buFont typeface="Arial" panose="020B0604020202020204" pitchFamily="34" charset="0"/>
              <a:buChar char="•"/>
              <a:tabLst/>
              <a:defRPr/>
            </a:pPr>
            <a:r>
              <a:rPr kumimoji="0" lang="fr-FR" sz="1400" i="0" u="none" strike="noStrike" kern="0" cap="none" spc="0" normalizeH="0" baseline="0" noProof="0">
                <a:ln>
                  <a:noFill/>
                </a:ln>
                <a:effectLst/>
                <a:uLnTx/>
                <a:uFillTx/>
                <a:latin typeface="+mj-lt"/>
              </a:rPr>
              <a:t>Rationalisation du nombre de </a:t>
            </a:r>
            <a:r>
              <a:rPr kumimoji="0" lang="fr-FR" sz="1400" i="0" u="none" strike="noStrike" kern="0" cap="none" spc="0" normalizeH="0" baseline="0" noProof="0" err="1">
                <a:ln>
                  <a:noFill/>
                </a:ln>
                <a:effectLst/>
                <a:uLnTx/>
                <a:uFillTx/>
                <a:latin typeface="+mj-lt"/>
              </a:rPr>
              <a:t>SKUs</a:t>
            </a:r>
            <a:r>
              <a:rPr kumimoji="0" lang="fr-FR" sz="1400" i="0" u="none" strike="noStrike" kern="0" cap="none" spc="0" normalizeH="0" baseline="0" noProof="0">
                <a:ln>
                  <a:noFill/>
                </a:ln>
                <a:effectLst/>
                <a:uLnTx/>
                <a:uFillTx/>
                <a:latin typeface="+mj-lt"/>
              </a:rPr>
              <a:t> et lignes de produits</a:t>
            </a:r>
          </a:p>
        </p:txBody>
      </p:sp>
      <p:sp>
        <p:nvSpPr>
          <p:cNvPr id="16" name="Rectangle 15">
            <a:extLst>
              <a:ext uri="{FF2B5EF4-FFF2-40B4-BE49-F238E27FC236}">
                <a16:creationId xmlns:a16="http://schemas.microsoft.com/office/drawing/2014/main" id="{79CCC27A-CC76-4AA4-AF56-8E2361FE9E6B}"/>
              </a:ext>
            </a:extLst>
          </p:cNvPr>
          <p:cNvSpPr/>
          <p:nvPr/>
        </p:nvSpPr>
        <p:spPr bwMode="gray">
          <a:xfrm>
            <a:off x="398243" y="4189045"/>
            <a:ext cx="8208754" cy="338221"/>
          </a:xfrm>
          <a:prstGeom prst="rect">
            <a:avLst/>
          </a:prstGeom>
          <a:solidFill>
            <a:schemeClr val="accent3"/>
          </a:solidFill>
          <a:ln w="19050" algn="ctr">
            <a:noFill/>
            <a:miter lim="800000"/>
            <a:headEnd/>
            <a:tailEnd/>
          </a:ln>
        </p:spPr>
        <p:txBody>
          <a:bodyPr wrap="square" lIns="88900" tIns="88900" rIns="88900" bIns="88900" rtlCol="0" anchor="ctr"/>
          <a:lstStyle/>
          <a:p>
            <a:pPr marL="0" marR="0" lvl="0" indent="0" algn="ctr" defTabSz="1042873" eaLnBrk="1" fontAlgn="auto" latinLnBrk="0" hangingPunct="1">
              <a:lnSpc>
                <a:spcPct val="106000"/>
              </a:lnSpc>
              <a:spcBef>
                <a:spcPts val="0"/>
              </a:spcBef>
              <a:spcAft>
                <a:spcPts val="0"/>
              </a:spcAft>
              <a:buClrTx/>
              <a:buSzTx/>
              <a:buFont typeface="Wingdings 2" pitchFamily="18" charset="2"/>
              <a:buNone/>
              <a:tabLst/>
              <a:defRPr/>
            </a:pPr>
            <a:r>
              <a:rPr kumimoji="0" lang="en-GB" sz="1600" b="1" i="1" u="none" strike="noStrike" kern="0" cap="none" spc="0" normalizeH="0" baseline="0" noProof="0" err="1">
                <a:ln>
                  <a:noFill/>
                </a:ln>
                <a:solidFill>
                  <a:prstClr val="white"/>
                </a:solidFill>
                <a:effectLst/>
                <a:uLnTx/>
                <a:uFillTx/>
                <a:latin typeface="+mj-lt"/>
              </a:rPr>
              <a:t>D’autres</a:t>
            </a:r>
            <a:r>
              <a:rPr kumimoji="0" lang="en-GB" sz="1600" b="1" i="1" u="none" strike="noStrike" kern="0" cap="none" spc="0" normalizeH="0" baseline="0" noProof="0">
                <a:ln>
                  <a:noFill/>
                </a:ln>
                <a:solidFill>
                  <a:prstClr val="white"/>
                </a:solidFill>
                <a:effectLst/>
                <a:uLnTx/>
                <a:uFillTx/>
                <a:latin typeface="+mj-lt"/>
              </a:rPr>
              <a:t> leviers et initiatives à </a:t>
            </a:r>
            <a:r>
              <a:rPr kumimoji="0" lang="en-GB" sz="1600" b="1" i="1" u="none" strike="noStrike" kern="0" cap="none" spc="0" normalizeH="0" baseline="0" noProof="0" err="1">
                <a:ln>
                  <a:noFill/>
                </a:ln>
                <a:solidFill>
                  <a:prstClr val="white"/>
                </a:solidFill>
                <a:effectLst/>
                <a:uLnTx/>
                <a:uFillTx/>
                <a:latin typeface="+mj-lt"/>
              </a:rPr>
              <a:t>partager</a:t>
            </a:r>
            <a:r>
              <a:rPr kumimoji="0" lang="en-GB" sz="1600" b="1" i="1" u="none" strike="noStrike" kern="0" cap="none" spc="0" normalizeH="0" baseline="0" noProof="0">
                <a:ln>
                  <a:noFill/>
                </a:ln>
                <a:solidFill>
                  <a:prstClr val="white"/>
                </a:solidFill>
                <a:effectLst/>
                <a:uLnTx/>
                <a:uFillTx/>
                <a:latin typeface="+mj-lt"/>
              </a:rPr>
              <a:t> ?</a:t>
            </a:r>
          </a:p>
        </p:txBody>
      </p:sp>
    </p:spTree>
    <p:extLst>
      <p:ext uri="{BB962C8B-B14F-4D97-AF65-F5344CB8AC3E}">
        <p14:creationId xmlns:p14="http://schemas.microsoft.com/office/powerpoint/2010/main" val="952512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132C00F2-601E-4370-A5C8-0EB658B5324B}"/>
              </a:ext>
            </a:extLst>
          </p:cNvPr>
          <p:cNvGraphicFramePr>
            <a:graphicFrameLocks noChangeAspect="1"/>
          </p:cNvGraphicFramePr>
          <p:nvPr>
            <p:custDataLst>
              <p:tags r:id="rId2"/>
            </p:custDataLst>
            <p:extLst>
              <p:ext uri="{D42A27DB-BD31-4B8C-83A1-F6EECF244321}">
                <p14:modId xmlns:p14="http://schemas.microsoft.com/office/powerpoint/2010/main" val="92163515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25" name="think-cell Slide" r:id="rId4" imgW="473" imgH="476" progId="TCLayout.ActiveDocument.1">
                  <p:embed/>
                </p:oleObj>
              </mc:Choice>
              <mc:Fallback>
                <p:oleObj name="think-cell Slide" r:id="rId4" imgW="473" imgH="476" progId="TCLayout.ActiveDocument.1">
                  <p:embed/>
                  <p:pic>
                    <p:nvPicPr>
                      <p:cNvPr id="4" name="Object 3" hidden="1">
                        <a:extLst>
                          <a:ext uri="{FF2B5EF4-FFF2-40B4-BE49-F238E27FC236}">
                            <a16:creationId xmlns:a16="http://schemas.microsoft.com/office/drawing/2014/main" id="{132C00F2-601E-4370-A5C8-0EB658B5324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8" name="Title Placeholder 1">
            <a:extLst>
              <a:ext uri="{FF2B5EF4-FFF2-40B4-BE49-F238E27FC236}">
                <a16:creationId xmlns:a16="http://schemas.microsoft.com/office/drawing/2014/main" id="{5CBD9AED-AA2E-D844-BA65-1DC97C1FE826}"/>
              </a:ext>
            </a:extLst>
          </p:cNvPr>
          <p:cNvSpPr txBox="1">
            <a:spLocks/>
          </p:cNvSpPr>
          <p:nvPr/>
        </p:nvSpPr>
        <p:spPr>
          <a:xfrm>
            <a:off x="398242" y="360619"/>
            <a:ext cx="7886700" cy="564257"/>
          </a:xfrm>
          <a:prstGeom prst="rect">
            <a:avLst/>
          </a:prstGeom>
        </p:spPr>
        <p:txBody>
          <a:bodyPr vert="horz" lIns="0" tIns="0" rIns="0" bIns="0" rtlCol="0" anchor="t" anchorCtr="0">
            <a:spAutoFit/>
          </a:bodyPr>
          <a:lstStyle>
            <a:lvl1pPr algn="l" defTabSz="685800" rtl="0" eaLnBrk="1" latinLnBrk="0" hangingPunct="1">
              <a:lnSpc>
                <a:spcPts val="2200"/>
              </a:lnSpc>
              <a:spcBef>
                <a:spcPct val="0"/>
              </a:spcBef>
              <a:buNone/>
              <a:defRPr sz="2300" b="1" i="0" kern="1200">
                <a:solidFill>
                  <a:srgbClr val="2F2483"/>
                </a:solidFill>
                <a:latin typeface="Barlow Condensed" pitchFamily="2" charset="77"/>
                <a:ea typeface="+mj-ea"/>
                <a:cs typeface="+mj-cs"/>
              </a:defRPr>
            </a:lvl1pPr>
          </a:lstStyle>
          <a:p>
            <a:r>
              <a:rPr lang="fr-FR"/>
              <a:t>Pilotage de la trésorerie et du Besoin en Fonds de Roulement</a:t>
            </a:r>
          </a:p>
          <a:p>
            <a:r>
              <a:rPr lang="fr-FR"/>
              <a:t>Clients - exemples d’initiatives </a:t>
            </a:r>
            <a:endParaRPr lang="en-US"/>
          </a:p>
        </p:txBody>
      </p:sp>
      <p:sp>
        <p:nvSpPr>
          <p:cNvPr id="3" name="Espace réservé du numéro de diapositive 2">
            <a:extLst>
              <a:ext uri="{FF2B5EF4-FFF2-40B4-BE49-F238E27FC236}">
                <a16:creationId xmlns:a16="http://schemas.microsoft.com/office/drawing/2014/main" id="{B89025D7-E7F0-944F-8872-30F66F3D9018}"/>
              </a:ext>
            </a:extLst>
          </p:cNvPr>
          <p:cNvSpPr>
            <a:spLocks noGrp="1"/>
          </p:cNvSpPr>
          <p:nvPr>
            <p:ph type="sldNum" sz="quarter" idx="4"/>
          </p:nvPr>
        </p:nvSpPr>
        <p:spPr/>
        <p:txBody>
          <a:bodyPr/>
          <a:lstStyle/>
          <a:p>
            <a:fld id="{BDE2D64B-104A-0D49-AC01-3995F14CC673}" type="slidenum">
              <a:rPr lang="fr-FR" smtClean="0"/>
              <a:pPr/>
              <a:t>15</a:t>
            </a:fld>
            <a:endParaRPr lang="fr-FR"/>
          </a:p>
        </p:txBody>
      </p:sp>
      <p:pic>
        <p:nvPicPr>
          <p:cNvPr id="8" name="Image 4">
            <a:extLst>
              <a:ext uri="{FF2B5EF4-FFF2-40B4-BE49-F238E27FC236}">
                <a16:creationId xmlns:a16="http://schemas.microsoft.com/office/drawing/2014/main" id="{F1483478-891A-4207-863E-2A0FA9C28D7C}"/>
              </a:ext>
            </a:extLst>
          </p:cNvPr>
          <p:cNvPicPr>
            <a:picLocks noChangeAspect="1"/>
          </p:cNvPicPr>
          <p:nvPr/>
        </p:nvPicPr>
        <p:blipFill>
          <a:blip r:embed="rId6"/>
          <a:stretch>
            <a:fillRect/>
          </a:stretch>
        </p:blipFill>
        <p:spPr>
          <a:xfrm>
            <a:off x="940333" y="4700730"/>
            <a:ext cx="1167612" cy="217899"/>
          </a:xfrm>
          <a:prstGeom prst="rect">
            <a:avLst/>
          </a:prstGeom>
        </p:spPr>
      </p:pic>
      <p:sp>
        <p:nvSpPr>
          <p:cNvPr id="6" name="Rectangle 5">
            <a:extLst>
              <a:ext uri="{FF2B5EF4-FFF2-40B4-BE49-F238E27FC236}">
                <a16:creationId xmlns:a16="http://schemas.microsoft.com/office/drawing/2014/main" id="{7E025F8D-0EDC-43BF-9626-1101391704F2}"/>
              </a:ext>
            </a:extLst>
          </p:cNvPr>
          <p:cNvSpPr/>
          <p:nvPr/>
        </p:nvSpPr>
        <p:spPr bwMode="gray">
          <a:xfrm>
            <a:off x="398242" y="1105296"/>
            <a:ext cx="2268000" cy="936000"/>
          </a:xfrm>
          <a:prstGeom prst="rect">
            <a:avLst/>
          </a:prstGeom>
          <a:solidFill>
            <a:schemeClr val="tx2"/>
          </a:solidFill>
          <a:ln w="19050" algn="ctr">
            <a:noFill/>
            <a:miter lim="800000"/>
            <a:headEnd/>
            <a:tailEnd/>
          </a:ln>
        </p:spPr>
        <p:txBody>
          <a:bodyPr wrap="square" lIns="88900" tIns="88900" rIns="88900" bIns="88900" rtlCol="0" anchor="ctr"/>
          <a:lstStyle/>
          <a:p>
            <a:pPr marL="0" marR="0" lvl="0" indent="0" algn="ctr" defTabSz="1042873" eaLnBrk="1" fontAlgn="auto" latinLnBrk="0" hangingPunct="1">
              <a:lnSpc>
                <a:spcPct val="106000"/>
              </a:lnSpc>
              <a:spcBef>
                <a:spcPts val="0"/>
              </a:spcBef>
              <a:spcAft>
                <a:spcPts val="0"/>
              </a:spcAft>
              <a:buClrTx/>
              <a:buSzTx/>
              <a:buFont typeface="Wingdings 2" pitchFamily="18" charset="2"/>
              <a:buNone/>
              <a:tabLst/>
              <a:defRPr/>
            </a:pPr>
            <a:r>
              <a:rPr kumimoji="0" lang="en-GB" sz="1400" b="1" i="0" u="none" strike="noStrike" kern="0" cap="none" spc="0" normalizeH="0" baseline="0" noProof="0">
                <a:ln>
                  <a:noFill/>
                </a:ln>
                <a:solidFill>
                  <a:prstClr val="white"/>
                </a:solidFill>
                <a:effectLst/>
                <a:uLnTx/>
                <a:uFillTx/>
                <a:latin typeface="+mj-lt"/>
              </a:rPr>
              <a:t>Leviers </a:t>
            </a:r>
            <a:r>
              <a:rPr kumimoji="0" lang="en-GB" sz="1400" b="1" i="0" u="none" strike="noStrike" kern="0" cap="none" spc="0" normalizeH="0" baseline="0" noProof="0" err="1">
                <a:ln>
                  <a:noFill/>
                </a:ln>
                <a:solidFill>
                  <a:prstClr val="white"/>
                </a:solidFill>
                <a:effectLst/>
                <a:uLnTx/>
                <a:uFillTx/>
                <a:latin typeface="+mj-lt"/>
              </a:rPr>
              <a:t>tactiques</a:t>
            </a:r>
            <a:endParaRPr kumimoji="0" lang="en-GB" sz="1400" b="1" i="0" u="none" strike="noStrike" kern="0" cap="none" spc="0" normalizeH="0" baseline="0" noProof="0">
              <a:ln>
                <a:noFill/>
              </a:ln>
              <a:solidFill>
                <a:prstClr val="white"/>
              </a:solidFill>
              <a:effectLst/>
              <a:uLnTx/>
              <a:uFillTx/>
              <a:latin typeface="+mj-lt"/>
            </a:endParaRPr>
          </a:p>
        </p:txBody>
      </p:sp>
      <p:sp>
        <p:nvSpPr>
          <p:cNvPr id="7" name="Rectangle 6">
            <a:extLst>
              <a:ext uri="{FF2B5EF4-FFF2-40B4-BE49-F238E27FC236}">
                <a16:creationId xmlns:a16="http://schemas.microsoft.com/office/drawing/2014/main" id="{34793DAE-E29D-4B27-AC92-728F2617624A}"/>
              </a:ext>
            </a:extLst>
          </p:cNvPr>
          <p:cNvSpPr/>
          <p:nvPr/>
        </p:nvSpPr>
        <p:spPr bwMode="gray">
          <a:xfrm>
            <a:off x="398242" y="2111868"/>
            <a:ext cx="2268000" cy="936000"/>
          </a:xfrm>
          <a:prstGeom prst="rect">
            <a:avLst/>
          </a:prstGeom>
          <a:solidFill>
            <a:schemeClr val="tx2"/>
          </a:solidFill>
          <a:ln w="19050" algn="ctr">
            <a:noFill/>
            <a:miter lim="800000"/>
            <a:headEnd/>
            <a:tailEnd/>
          </a:ln>
        </p:spPr>
        <p:txBody>
          <a:bodyPr wrap="square" lIns="88900" tIns="88900" rIns="88900" bIns="88900" rtlCol="0" anchor="ctr"/>
          <a:lstStyle/>
          <a:p>
            <a:pPr marL="0" marR="0" lvl="0" indent="0" algn="ctr" defTabSz="1042873" eaLnBrk="1" fontAlgn="auto" latinLnBrk="0" hangingPunct="1">
              <a:lnSpc>
                <a:spcPct val="106000"/>
              </a:lnSpc>
              <a:spcBef>
                <a:spcPts val="0"/>
              </a:spcBef>
              <a:spcAft>
                <a:spcPts val="0"/>
              </a:spcAft>
              <a:buClrTx/>
              <a:buSzTx/>
              <a:buFont typeface="Wingdings 2" pitchFamily="18" charset="2"/>
              <a:buNone/>
              <a:tabLst/>
              <a:defRPr/>
            </a:pPr>
            <a:r>
              <a:rPr kumimoji="0" lang="en-GB" sz="1400" b="1" i="0" u="none" strike="noStrike" kern="0" cap="none" spc="0" normalizeH="0" baseline="0" noProof="0">
                <a:ln>
                  <a:noFill/>
                </a:ln>
                <a:solidFill>
                  <a:schemeClr val="bg1"/>
                </a:solidFill>
                <a:effectLst/>
                <a:uLnTx/>
                <a:uFillTx/>
                <a:latin typeface="+mj-lt"/>
              </a:rPr>
              <a:t>Leviers </a:t>
            </a:r>
            <a:r>
              <a:rPr lang="en-GB" sz="1400" b="1" kern="0" err="1">
                <a:solidFill>
                  <a:schemeClr val="bg1"/>
                </a:solidFill>
                <a:latin typeface="+mj-lt"/>
              </a:rPr>
              <a:t>opérationnels</a:t>
            </a:r>
            <a:endParaRPr lang="en-GB" sz="1400" b="1" i="0" u="none" strike="noStrike" kern="0" cap="none" spc="0" normalizeH="0" baseline="0" noProof="0">
              <a:ln>
                <a:noFill/>
              </a:ln>
              <a:solidFill>
                <a:schemeClr val="bg1"/>
              </a:solidFill>
              <a:effectLst/>
              <a:uLnTx/>
              <a:uFillTx/>
              <a:latin typeface="+mj-lt"/>
              <a:cs typeface="Calibri Light"/>
            </a:endParaRPr>
          </a:p>
        </p:txBody>
      </p:sp>
      <p:sp>
        <p:nvSpPr>
          <p:cNvPr id="9" name="Rectangle 8">
            <a:extLst>
              <a:ext uri="{FF2B5EF4-FFF2-40B4-BE49-F238E27FC236}">
                <a16:creationId xmlns:a16="http://schemas.microsoft.com/office/drawing/2014/main" id="{ADE63A67-DF78-4D9E-A3FA-92D59C21A28D}"/>
              </a:ext>
            </a:extLst>
          </p:cNvPr>
          <p:cNvSpPr/>
          <p:nvPr/>
        </p:nvSpPr>
        <p:spPr bwMode="gray">
          <a:xfrm>
            <a:off x="398242" y="3118440"/>
            <a:ext cx="2268000" cy="936000"/>
          </a:xfrm>
          <a:prstGeom prst="rect">
            <a:avLst/>
          </a:prstGeom>
          <a:solidFill>
            <a:schemeClr val="tx2"/>
          </a:solidFill>
          <a:ln w="19050" algn="ctr">
            <a:noFill/>
            <a:miter lim="800000"/>
            <a:headEnd/>
            <a:tailEnd/>
          </a:ln>
        </p:spPr>
        <p:txBody>
          <a:bodyPr wrap="square" lIns="88900" tIns="88900" rIns="88900" bIns="88900" rtlCol="0" anchor="ctr"/>
          <a:lstStyle/>
          <a:p>
            <a:pPr marL="0" marR="0" lvl="0" indent="0" algn="ctr" defTabSz="1042873" eaLnBrk="1" fontAlgn="auto" latinLnBrk="0" hangingPunct="1">
              <a:lnSpc>
                <a:spcPct val="106000"/>
              </a:lnSpc>
              <a:spcBef>
                <a:spcPts val="0"/>
              </a:spcBef>
              <a:spcAft>
                <a:spcPts val="0"/>
              </a:spcAft>
              <a:buClrTx/>
              <a:buSzTx/>
              <a:buFont typeface="Wingdings 2" pitchFamily="18" charset="2"/>
              <a:buNone/>
              <a:tabLst/>
              <a:defRPr/>
            </a:pPr>
            <a:r>
              <a:rPr kumimoji="0" lang="en-GB" sz="1400" b="1" i="0" u="none" strike="noStrike" kern="0" cap="none" spc="0" normalizeH="0" baseline="0" noProof="0">
                <a:ln>
                  <a:noFill/>
                </a:ln>
                <a:solidFill>
                  <a:prstClr val="white"/>
                </a:solidFill>
                <a:effectLst/>
                <a:uLnTx/>
                <a:uFillTx/>
                <a:latin typeface="+mj-lt"/>
              </a:rPr>
              <a:t>Leviers </a:t>
            </a:r>
            <a:r>
              <a:rPr kumimoji="0" lang="en-GB" sz="1400" b="1" i="0" u="none" strike="noStrike" kern="0" cap="none" spc="0" normalizeH="0" baseline="0" noProof="0" err="1">
                <a:ln>
                  <a:noFill/>
                </a:ln>
                <a:solidFill>
                  <a:prstClr val="white"/>
                </a:solidFill>
                <a:effectLst/>
                <a:uLnTx/>
                <a:uFillTx/>
                <a:latin typeface="+mj-lt"/>
              </a:rPr>
              <a:t>structurels</a:t>
            </a:r>
            <a:endParaRPr kumimoji="0" lang="en-GB" sz="1400" b="1" i="0" u="none" strike="noStrike" kern="0" cap="none" spc="0" normalizeH="0" baseline="0" noProof="0">
              <a:ln>
                <a:noFill/>
              </a:ln>
              <a:solidFill>
                <a:prstClr val="white"/>
              </a:solidFill>
              <a:effectLst/>
              <a:uLnTx/>
              <a:uFillTx/>
              <a:latin typeface="+mj-lt"/>
            </a:endParaRPr>
          </a:p>
        </p:txBody>
      </p:sp>
      <p:sp>
        <p:nvSpPr>
          <p:cNvPr id="10" name="Rectangle 9">
            <a:extLst>
              <a:ext uri="{FF2B5EF4-FFF2-40B4-BE49-F238E27FC236}">
                <a16:creationId xmlns:a16="http://schemas.microsoft.com/office/drawing/2014/main" id="{B17AAF81-4D23-4458-A76B-E8C07681B42D}"/>
              </a:ext>
            </a:extLst>
          </p:cNvPr>
          <p:cNvSpPr/>
          <p:nvPr/>
        </p:nvSpPr>
        <p:spPr bwMode="gray">
          <a:xfrm>
            <a:off x="2751974" y="1105296"/>
            <a:ext cx="5855023" cy="936000"/>
          </a:xfrm>
          <a:prstGeom prst="rect">
            <a:avLst/>
          </a:prstGeom>
          <a:solidFill>
            <a:schemeClr val="accent5">
              <a:lumMod val="20000"/>
              <a:lumOff val="80000"/>
            </a:schemeClr>
          </a:solidFill>
          <a:ln w="19050" algn="ctr">
            <a:noFill/>
            <a:miter lim="800000"/>
            <a:headEnd/>
            <a:tailEnd/>
          </a:ln>
        </p:spPr>
        <p:txBody>
          <a:bodyPr wrap="square" lIns="88900" tIns="88900" rIns="88900" bIns="88900" rtlCol="0" anchor="ctr"/>
          <a:lstStyle/>
          <a:p>
            <a:pPr marL="285750" marR="0" lvl="0" indent="-285750" defTabSz="1042873" eaLnBrk="1" fontAlgn="auto" latinLnBrk="0" hangingPunct="1">
              <a:lnSpc>
                <a:spcPct val="106000"/>
              </a:lnSpc>
              <a:spcBef>
                <a:spcPts val="0"/>
              </a:spcBef>
              <a:spcAft>
                <a:spcPts val="0"/>
              </a:spcAft>
              <a:buClrTx/>
              <a:buSzTx/>
              <a:buFont typeface="Arial" panose="020B0604020202020204" pitchFamily="34" charset="0"/>
              <a:buChar char="•"/>
              <a:tabLst/>
              <a:defRPr/>
            </a:pPr>
            <a:r>
              <a:rPr kumimoji="0" lang="fr-FR" sz="1400" i="0" u="none" strike="noStrike" kern="0" cap="none" spc="0" normalizeH="0" baseline="0" noProof="0">
                <a:ln>
                  <a:noFill/>
                </a:ln>
                <a:effectLst/>
                <a:uLnTx/>
                <a:uFillTx/>
                <a:latin typeface="+mj-lt"/>
              </a:rPr>
              <a:t>Proposition d’escompte </a:t>
            </a:r>
            <a:r>
              <a:rPr lang="fr-FR" sz="1400" kern="0">
                <a:latin typeface="+mj-lt"/>
              </a:rPr>
              <a:t>pour paiements anticipés</a:t>
            </a:r>
            <a:endParaRPr kumimoji="0" lang="fr-FR" sz="1400" i="0" u="none" strike="noStrike" kern="0" cap="none" spc="0" normalizeH="0" baseline="0" noProof="0">
              <a:ln>
                <a:noFill/>
              </a:ln>
              <a:effectLst/>
              <a:uLnTx/>
              <a:uFillTx/>
              <a:latin typeface="+mj-lt"/>
            </a:endParaRPr>
          </a:p>
          <a:p>
            <a:pPr marL="285750" marR="0" lvl="0" indent="-285750" defTabSz="1042873" eaLnBrk="1" fontAlgn="auto" latinLnBrk="0" hangingPunct="1">
              <a:lnSpc>
                <a:spcPct val="106000"/>
              </a:lnSpc>
              <a:spcBef>
                <a:spcPts val="0"/>
              </a:spcBef>
              <a:spcAft>
                <a:spcPts val="0"/>
              </a:spcAft>
              <a:buClrTx/>
              <a:buSzTx/>
              <a:buFont typeface="Arial" panose="020B0604020202020204" pitchFamily="34" charset="0"/>
              <a:buChar char="•"/>
              <a:tabLst/>
              <a:defRPr/>
            </a:pPr>
            <a:r>
              <a:rPr kumimoji="0" lang="fr-FR" sz="1400" i="0" u="none" strike="noStrike" kern="0" cap="none" spc="0" normalizeH="0" baseline="0" noProof="0">
                <a:ln>
                  <a:noFill/>
                </a:ln>
                <a:effectLst/>
                <a:uLnTx/>
                <a:uFillTx/>
                <a:latin typeface="+mj-lt"/>
              </a:rPr>
              <a:t>Pression accrue sur la collecte des créances dues (‘cash taskforce’, ‘year-end push’)</a:t>
            </a:r>
          </a:p>
        </p:txBody>
      </p:sp>
      <p:sp>
        <p:nvSpPr>
          <p:cNvPr id="11" name="Rectangle 10">
            <a:extLst>
              <a:ext uri="{FF2B5EF4-FFF2-40B4-BE49-F238E27FC236}">
                <a16:creationId xmlns:a16="http://schemas.microsoft.com/office/drawing/2014/main" id="{8A3E9036-1998-453A-8A02-2367BE2A2DB0}"/>
              </a:ext>
            </a:extLst>
          </p:cNvPr>
          <p:cNvSpPr/>
          <p:nvPr/>
        </p:nvSpPr>
        <p:spPr bwMode="gray">
          <a:xfrm>
            <a:off x="2751974" y="2111868"/>
            <a:ext cx="5855023" cy="936000"/>
          </a:xfrm>
          <a:prstGeom prst="rect">
            <a:avLst/>
          </a:prstGeom>
          <a:solidFill>
            <a:schemeClr val="accent5">
              <a:lumMod val="20000"/>
              <a:lumOff val="80000"/>
            </a:schemeClr>
          </a:solidFill>
          <a:ln w="19050" algn="ctr">
            <a:noFill/>
            <a:miter lim="800000"/>
            <a:headEnd/>
            <a:tailEnd/>
          </a:ln>
        </p:spPr>
        <p:txBody>
          <a:bodyPr wrap="square" lIns="88900" tIns="88900" rIns="88900" bIns="88900" rtlCol="0" anchor="ctr"/>
          <a:lstStyle/>
          <a:p>
            <a:pPr marL="285750" marR="0" lvl="0" indent="-285750" defTabSz="1042873" eaLnBrk="1" fontAlgn="auto" latinLnBrk="0" hangingPunct="1">
              <a:lnSpc>
                <a:spcPct val="106000"/>
              </a:lnSpc>
              <a:spcBef>
                <a:spcPts val="0"/>
              </a:spcBef>
              <a:spcAft>
                <a:spcPts val="0"/>
              </a:spcAft>
              <a:buClrTx/>
              <a:buSzTx/>
              <a:buFont typeface="Arial" panose="020B0604020202020204" pitchFamily="34" charset="0"/>
              <a:buChar char="•"/>
              <a:tabLst/>
              <a:defRPr/>
            </a:pPr>
            <a:r>
              <a:rPr kumimoji="0" lang="fr-FR" sz="1400" i="0" u="none" strike="noStrike" kern="0" cap="none" spc="0" normalizeH="0" baseline="0" noProof="0">
                <a:ln>
                  <a:noFill/>
                </a:ln>
                <a:effectLst/>
                <a:uLnTx/>
                <a:uFillTx/>
                <a:latin typeface="+mj-lt"/>
              </a:rPr>
              <a:t>Consolidation des facturations</a:t>
            </a:r>
          </a:p>
          <a:p>
            <a:pPr marL="285750" marR="0" lvl="0" indent="-285750" defTabSz="1042873" eaLnBrk="1" fontAlgn="auto" latinLnBrk="0" hangingPunct="1">
              <a:lnSpc>
                <a:spcPct val="106000"/>
              </a:lnSpc>
              <a:spcBef>
                <a:spcPts val="0"/>
              </a:spcBef>
              <a:spcAft>
                <a:spcPts val="0"/>
              </a:spcAft>
              <a:buClrTx/>
              <a:buSzTx/>
              <a:buFont typeface="Arial" panose="020B0604020202020204" pitchFamily="34" charset="0"/>
              <a:buChar char="•"/>
              <a:tabLst/>
              <a:defRPr/>
            </a:pPr>
            <a:r>
              <a:rPr kumimoji="0" lang="fr-FR" sz="1400" i="0" u="none" strike="noStrike" kern="0" cap="none" spc="0" normalizeH="0" baseline="0" noProof="0">
                <a:ln>
                  <a:noFill/>
                </a:ln>
                <a:effectLst/>
                <a:uLnTx/>
                <a:uFillTx/>
                <a:latin typeface="+mj-lt"/>
              </a:rPr>
              <a:t>Mise en place d’une démarche pro-active de recouvrement</a:t>
            </a:r>
            <a:r>
              <a:rPr lang="fr-FR" sz="1400" kern="0">
                <a:latin typeface="+mj-lt"/>
              </a:rPr>
              <a:t> (pré-échéance et ciblé, etc.)</a:t>
            </a:r>
            <a:endParaRPr kumimoji="0" lang="fr-FR" sz="1400" i="0" u="none" strike="noStrike" kern="0" cap="none" spc="0" normalizeH="0" baseline="0" noProof="0">
              <a:ln>
                <a:noFill/>
              </a:ln>
              <a:effectLst/>
              <a:uLnTx/>
              <a:uFillTx/>
              <a:latin typeface="+mj-lt"/>
            </a:endParaRPr>
          </a:p>
        </p:txBody>
      </p:sp>
      <p:sp>
        <p:nvSpPr>
          <p:cNvPr id="12" name="Rectangle 11">
            <a:extLst>
              <a:ext uri="{FF2B5EF4-FFF2-40B4-BE49-F238E27FC236}">
                <a16:creationId xmlns:a16="http://schemas.microsoft.com/office/drawing/2014/main" id="{B126117E-065C-438D-B883-2596FA19AA47}"/>
              </a:ext>
            </a:extLst>
          </p:cNvPr>
          <p:cNvSpPr/>
          <p:nvPr/>
        </p:nvSpPr>
        <p:spPr bwMode="gray">
          <a:xfrm>
            <a:off x="2751974" y="3118440"/>
            <a:ext cx="5855023" cy="936000"/>
          </a:xfrm>
          <a:prstGeom prst="rect">
            <a:avLst/>
          </a:prstGeom>
          <a:solidFill>
            <a:schemeClr val="accent5">
              <a:lumMod val="20000"/>
              <a:lumOff val="80000"/>
            </a:schemeClr>
          </a:solidFill>
          <a:ln w="19050" algn="ctr">
            <a:noFill/>
            <a:miter lim="800000"/>
            <a:headEnd/>
            <a:tailEnd/>
          </a:ln>
        </p:spPr>
        <p:txBody>
          <a:bodyPr wrap="square" lIns="88900" tIns="88900" rIns="88900" bIns="88900" rtlCol="0" anchor="ctr"/>
          <a:lstStyle/>
          <a:p>
            <a:pPr marL="285750" marR="0" lvl="0" indent="-285750" defTabSz="1042873" eaLnBrk="1" fontAlgn="auto" latinLnBrk="0" hangingPunct="1">
              <a:lnSpc>
                <a:spcPct val="106000"/>
              </a:lnSpc>
              <a:spcBef>
                <a:spcPts val="0"/>
              </a:spcBef>
              <a:spcAft>
                <a:spcPts val="0"/>
              </a:spcAft>
              <a:buClrTx/>
              <a:buSzTx/>
              <a:buFont typeface="Arial" panose="020B0604020202020204" pitchFamily="34" charset="0"/>
              <a:buChar char="•"/>
              <a:tabLst/>
              <a:defRPr/>
            </a:pPr>
            <a:r>
              <a:rPr kumimoji="0" lang="fr-FR" sz="1400" i="0" u="none" strike="noStrike" kern="0" cap="none" spc="0" normalizeH="0" baseline="0" noProof="0">
                <a:ln>
                  <a:noFill/>
                </a:ln>
                <a:effectLst/>
                <a:uLnTx/>
                <a:uFillTx/>
                <a:latin typeface="+mj-lt"/>
              </a:rPr>
              <a:t>Alignement de la structure de rémunération des commerciaux avec les objectifs en matière de BFR</a:t>
            </a:r>
          </a:p>
          <a:p>
            <a:pPr marL="285750" marR="0" lvl="0" indent="-285750" defTabSz="1042873" eaLnBrk="1" fontAlgn="auto" latinLnBrk="0" hangingPunct="1">
              <a:lnSpc>
                <a:spcPct val="106000"/>
              </a:lnSpc>
              <a:spcBef>
                <a:spcPts val="0"/>
              </a:spcBef>
              <a:spcAft>
                <a:spcPts val="0"/>
              </a:spcAft>
              <a:buClrTx/>
              <a:buSzTx/>
              <a:buFont typeface="Arial" panose="020B0604020202020204" pitchFamily="34" charset="0"/>
              <a:buChar char="•"/>
              <a:tabLst/>
              <a:defRPr/>
            </a:pPr>
            <a:r>
              <a:rPr kumimoji="0" lang="fr-FR" sz="1400" i="0" u="none" strike="noStrike" kern="0" cap="none" spc="0" normalizeH="0" baseline="0" noProof="0">
                <a:ln>
                  <a:noFill/>
                </a:ln>
                <a:effectLst/>
                <a:uLnTx/>
                <a:uFillTx/>
                <a:latin typeface="+mj-lt"/>
              </a:rPr>
              <a:t>Renégociation des termes de paiement</a:t>
            </a:r>
            <a:r>
              <a:rPr lang="fr-FR" sz="1400" kern="0">
                <a:latin typeface="+mj-lt"/>
              </a:rPr>
              <a:t>s avec les clients base sur une segmentation alignée avec la profitabilité</a:t>
            </a:r>
            <a:endParaRPr kumimoji="0" lang="fr-FR" sz="1400" i="0" u="none" strike="noStrike" kern="0" cap="none" spc="0" normalizeH="0" baseline="0" noProof="0">
              <a:ln>
                <a:noFill/>
              </a:ln>
              <a:effectLst/>
              <a:uLnTx/>
              <a:uFillTx/>
              <a:latin typeface="+mj-lt"/>
            </a:endParaRPr>
          </a:p>
        </p:txBody>
      </p:sp>
      <p:sp>
        <p:nvSpPr>
          <p:cNvPr id="13" name="Rectangle 12">
            <a:extLst>
              <a:ext uri="{FF2B5EF4-FFF2-40B4-BE49-F238E27FC236}">
                <a16:creationId xmlns:a16="http://schemas.microsoft.com/office/drawing/2014/main" id="{479EA4EE-7AD2-470B-8E20-EC6D45B88ED0}"/>
              </a:ext>
            </a:extLst>
          </p:cNvPr>
          <p:cNvSpPr/>
          <p:nvPr/>
        </p:nvSpPr>
        <p:spPr bwMode="gray">
          <a:xfrm>
            <a:off x="398243" y="4189045"/>
            <a:ext cx="8208754" cy="338221"/>
          </a:xfrm>
          <a:prstGeom prst="rect">
            <a:avLst/>
          </a:prstGeom>
          <a:solidFill>
            <a:schemeClr val="accent3"/>
          </a:solidFill>
          <a:ln w="19050" algn="ctr">
            <a:noFill/>
            <a:miter lim="800000"/>
            <a:headEnd/>
            <a:tailEnd/>
          </a:ln>
        </p:spPr>
        <p:txBody>
          <a:bodyPr wrap="square" lIns="88900" tIns="88900" rIns="88900" bIns="88900" rtlCol="0" anchor="ctr"/>
          <a:lstStyle/>
          <a:p>
            <a:pPr marL="0" marR="0" lvl="0" indent="0" algn="ctr" defTabSz="1042873" eaLnBrk="1" fontAlgn="auto" latinLnBrk="0" hangingPunct="1">
              <a:lnSpc>
                <a:spcPct val="106000"/>
              </a:lnSpc>
              <a:spcBef>
                <a:spcPts val="0"/>
              </a:spcBef>
              <a:spcAft>
                <a:spcPts val="0"/>
              </a:spcAft>
              <a:buClrTx/>
              <a:buSzTx/>
              <a:buFont typeface="Wingdings 2" pitchFamily="18" charset="2"/>
              <a:buNone/>
              <a:tabLst/>
              <a:defRPr/>
            </a:pPr>
            <a:r>
              <a:rPr kumimoji="0" lang="en-GB" sz="1600" b="1" i="1" u="none" strike="noStrike" kern="0" cap="none" spc="0" normalizeH="0" baseline="0" noProof="0" err="1">
                <a:ln>
                  <a:noFill/>
                </a:ln>
                <a:solidFill>
                  <a:prstClr val="white"/>
                </a:solidFill>
                <a:effectLst/>
                <a:uLnTx/>
                <a:uFillTx/>
                <a:latin typeface="+mj-lt"/>
              </a:rPr>
              <a:t>D’autres</a:t>
            </a:r>
            <a:r>
              <a:rPr kumimoji="0" lang="en-GB" sz="1600" b="1" i="1" u="none" strike="noStrike" kern="0" cap="none" spc="0" normalizeH="0" baseline="0" noProof="0">
                <a:ln>
                  <a:noFill/>
                </a:ln>
                <a:solidFill>
                  <a:prstClr val="white"/>
                </a:solidFill>
                <a:effectLst/>
                <a:uLnTx/>
                <a:uFillTx/>
                <a:latin typeface="+mj-lt"/>
              </a:rPr>
              <a:t> leviers et initiatives à </a:t>
            </a:r>
            <a:r>
              <a:rPr kumimoji="0" lang="en-GB" sz="1600" b="1" i="1" u="none" strike="noStrike" kern="0" cap="none" spc="0" normalizeH="0" baseline="0" noProof="0" err="1">
                <a:ln>
                  <a:noFill/>
                </a:ln>
                <a:solidFill>
                  <a:prstClr val="white"/>
                </a:solidFill>
                <a:effectLst/>
                <a:uLnTx/>
                <a:uFillTx/>
                <a:latin typeface="+mj-lt"/>
              </a:rPr>
              <a:t>partager</a:t>
            </a:r>
            <a:r>
              <a:rPr kumimoji="0" lang="en-GB" sz="1600" b="1" i="1" u="none" strike="noStrike" kern="0" cap="none" spc="0" normalizeH="0" baseline="0" noProof="0">
                <a:ln>
                  <a:noFill/>
                </a:ln>
                <a:solidFill>
                  <a:prstClr val="white"/>
                </a:solidFill>
                <a:effectLst/>
                <a:uLnTx/>
                <a:uFillTx/>
                <a:latin typeface="+mj-lt"/>
              </a:rPr>
              <a:t> ?</a:t>
            </a:r>
          </a:p>
        </p:txBody>
      </p:sp>
    </p:spTree>
    <p:extLst>
      <p:ext uri="{BB962C8B-B14F-4D97-AF65-F5344CB8AC3E}">
        <p14:creationId xmlns:p14="http://schemas.microsoft.com/office/powerpoint/2010/main" val="496791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Placeholder 1">
            <a:extLst>
              <a:ext uri="{FF2B5EF4-FFF2-40B4-BE49-F238E27FC236}">
                <a16:creationId xmlns:a16="http://schemas.microsoft.com/office/drawing/2014/main" id="{5CBD9AED-AA2E-D844-BA65-1DC97C1FE826}"/>
              </a:ext>
            </a:extLst>
          </p:cNvPr>
          <p:cNvSpPr txBox="1">
            <a:spLocks/>
          </p:cNvSpPr>
          <p:nvPr/>
        </p:nvSpPr>
        <p:spPr>
          <a:xfrm>
            <a:off x="398242" y="360619"/>
            <a:ext cx="7886700" cy="564257"/>
          </a:xfrm>
          <a:prstGeom prst="rect">
            <a:avLst/>
          </a:prstGeom>
        </p:spPr>
        <p:txBody>
          <a:bodyPr vert="horz" lIns="0" tIns="0" rIns="0" bIns="0" rtlCol="0" anchor="t" anchorCtr="0">
            <a:spAutoFit/>
          </a:bodyPr>
          <a:lstStyle>
            <a:lvl1pPr algn="l" defTabSz="685800" rtl="0" eaLnBrk="1" latinLnBrk="0" hangingPunct="1">
              <a:lnSpc>
                <a:spcPts val="2200"/>
              </a:lnSpc>
              <a:spcBef>
                <a:spcPct val="0"/>
              </a:spcBef>
              <a:buNone/>
              <a:defRPr sz="2300" b="1" i="0" kern="1200">
                <a:solidFill>
                  <a:srgbClr val="2F2483"/>
                </a:solidFill>
                <a:latin typeface="Barlow Condensed" pitchFamily="2" charset="77"/>
                <a:ea typeface="+mj-ea"/>
                <a:cs typeface="+mj-cs"/>
              </a:defRPr>
            </a:lvl1pPr>
          </a:lstStyle>
          <a:p>
            <a:r>
              <a:rPr lang="fr-FR"/>
              <a:t>Pilotage de la trésorerie et du Besoin en Fonds de Roulement</a:t>
            </a:r>
          </a:p>
          <a:p>
            <a:r>
              <a:rPr lang="fr-FR"/>
              <a:t>Fournisseurs – exemples d’initiatives</a:t>
            </a:r>
            <a:endParaRPr lang="en-US"/>
          </a:p>
        </p:txBody>
      </p:sp>
      <p:sp>
        <p:nvSpPr>
          <p:cNvPr id="3" name="Espace réservé du numéro de diapositive 2">
            <a:extLst>
              <a:ext uri="{FF2B5EF4-FFF2-40B4-BE49-F238E27FC236}">
                <a16:creationId xmlns:a16="http://schemas.microsoft.com/office/drawing/2014/main" id="{B89025D7-E7F0-944F-8872-30F66F3D9018}"/>
              </a:ext>
            </a:extLst>
          </p:cNvPr>
          <p:cNvSpPr>
            <a:spLocks noGrp="1"/>
          </p:cNvSpPr>
          <p:nvPr>
            <p:ph type="sldNum" sz="quarter" idx="4"/>
          </p:nvPr>
        </p:nvSpPr>
        <p:spPr/>
        <p:txBody>
          <a:bodyPr/>
          <a:lstStyle/>
          <a:p>
            <a:fld id="{BDE2D64B-104A-0D49-AC01-3995F14CC673}" type="slidenum">
              <a:rPr lang="fr-FR" smtClean="0"/>
              <a:pPr/>
              <a:t>16</a:t>
            </a:fld>
            <a:endParaRPr lang="fr-FR"/>
          </a:p>
        </p:txBody>
      </p:sp>
      <p:pic>
        <p:nvPicPr>
          <p:cNvPr id="8" name="Image 4">
            <a:extLst>
              <a:ext uri="{FF2B5EF4-FFF2-40B4-BE49-F238E27FC236}">
                <a16:creationId xmlns:a16="http://schemas.microsoft.com/office/drawing/2014/main" id="{F1483478-891A-4207-863E-2A0FA9C28D7C}"/>
              </a:ext>
            </a:extLst>
          </p:cNvPr>
          <p:cNvPicPr>
            <a:picLocks noChangeAspect="1"/>
          </p:cNvPicPr>
          <p:nvPr/>
        </p:nvPicPr>
        <p:blipFill>
          <a:blip r:embed="rId2"/>
          <a:stretch>
            <a:fillRect/>
          </a:stretch>
        </p:blipFill>
        <p:spPr>
          <a:xfrm>
            <a:off x="940333" y="4700730"/>
            <a:ext cx="1167612" cy="217899"/>
          </a:xfrm>
          <a:prstGeom prst="rect">
            <a:avLst/>
          </a:prstGeom>
        </p:spPr>
      </p:pic>
      <p:sp>
        <p:nvSpPr>
          <p:cNvPr id="6" name="Rectangle 5">
            <a:extLst>
              <a:ext uri="{FF2B5EF4-FFF2-40B4-BE49-F238E27FC236}">
                <a16:creationId xmlns:a16="http://schemas.microsoft.com/office/drawing/2014/main" id="{880AB35D-2B8B-4756-B851-EFA27A95DC5A}"/>
              </a:ext>
            </a:extLst>
          </p:cNvPr>
          <p:cNvSpPr/>
          <p:nvPr/>
        </p:nvSpPr>
        <p:spPr bwMode="gray">
          <a:xfrm>
            <a:off x="398242" y="1097479"/>
            <a:ext cx="2268000" cy="936000"/>
          </a:xfrm>
          <a:prstGeom prst="rect">
            <a:avLst/>
          </a:prstGeom>
          <a:solidFill>
            <a:schemeClr val="tx2"/>
          </a:solidFill>
          <a:ln w="19050" algn="ctr">
            <a:noFill/>
            <a:miter lim="800000"/>
            <a:headEnd/>
            <a:tailEnd/>
          </a:ln>
        </p:spPr>
        <p:txBody>
          <a:bodyPr wrap="square" lIns="88900" tIns="88900" rIns="88900" bIns="88900" rtlCol="0" anchor="ctr"/>
          <a:lstStyle/>
          <a:p>
            <a:pPr marL="0" marR="0" lvl="0" indent="0" algn="ctr" defTabSz="1042873" eaLnBrk="1" fontAlgn="auto" latinLnBrk="0" hangingPunct="1">
              <a:lnSpc>
                <a:spcPct val="106000"/>
              </a:lnSpc>
              <a:spcBef>
                <a:spcPts val="0"/>
              </a:spcBef>
              <a:spcAft>
                <a:spcPts val="0"/>
              </a:spcAft>
              <a:buClrTx/>
              <a:buSzTx/>
              <a:buFont typeface="Wingdings 2" pitchFamily="18" charset="2"/>
              <a:buNone/>
              <a:tabLst/>
              <a:defRPr/>
            </a:pPr>
            <a:r>
              <a:rPr kumimoji="0" lang="en-GB" sz="1400" b="1" i="0" u="none" strike="noStrike" kern="0" cap="none" spc="0" normalizeH="0" baseline="0" noProof="0">
                <a:ln>
                  <a:noFill/>
                </a:ln>
                <a:solidFill>
                  <a:prstClr val="white"/>
                </a:solidFill>
                <a:effectLst/>
                <a:uLnTx/>
                <a:uFillTx/>
                <a:latin typeface="+mj-lt"/>
              </a:rPr>
              <a:t>Leviers </a:t>
            </a:r>
            <a:r>
              <a:rPr kumimoji="0" lang="en-GB" sz="1400" b="1" i="0" u="none" strike="noStrike" kern="0" cap="none" spc="0" normalizeH="0" baseline="0" noProof="0" err="1">
                <a:ln>
                  <a:noFill/>
                </a:ln>
                <a:solidFill>
                  <a:prstClr val="white"/>
                </a:solidFill>
                <a:effectLst/>
                <a:uLnTx/>
                <a:uFillTx/>
                <a:latin typeface="+mj-lt"/>
              </a:rPr>
              <a:t>tactiques</a:t>
            </a:r>
            <a:endParaRPr kumimoji="0" lang="en-GB" sz="1400" b="1" i="0" u="none" strike="noStrike" kern="0" cap="none" spc="0" normalizeH="0" baseline="0" noProof="0">
              <a:ln>
                <a:noFill/>
              </a:ln>
              <a:solidFill>
                <a:prstClr val="white"/>
              </a:solidFill>
              <a:effectLst/>
              <a:uLnTx/>
              <a:uFillTx/>
              <a:latin typeface="+mj-lt"/>
            </a:endParaRPr>
          </a:p>
        </p:txBody>
      </p:sp>
      <p:sp>
        <p:nvSpPr>
          <p:cNvPr id="7" name="Rectangle 6">
            <a:extLst>
              <a:ext uri="{FF2B5EF4-FFF2-40B4-BE49-F238E27FC236}">
                <a16:creationId xmlns:a16="http://schemas.microsoft.com/office/drawing/2014/main" id="{D97FD751-73A7-4707-9CFF-A916638D8AE4}"/>
              </a:ext>
            </a:extLst>
          </p:cNvPr>
          <p:cNvSpPr/>
          <p:nvPr/>
        </p:nvSpPr>
        <p:spPr bwMode="gray">
          <a:xfrm>
            <a:off x="398242" y="2104051"/>
            <a:ext cx="2268000" cy="936000"/>
          </a:xfrm>
          <a:prstGeom prst="rect">
            <a:avLst/>
          </a:prstGeom>
          <a:solidFill>
            <a:schemeClr val="tx2"/>
          </a:solidFill>
          <a:ln w="19050" algn="ctr">
            <a:noFill/>
            <a:miter lim="800000"/>
            <a:headEnd/>
            <a:tailEnd/>
          </a:ln>
        </p:spPr>
        <p:txBody>
          <a:bodyPr wrap="square" lIns="88900" tIns="88900" rIns="88900" bIns="88900" rtlCol="0" anchor="ctr"/>
          <a:lstStyle/>
          <a:p>
            <a:pPr marL="0" marR="0" lvl="0" indent="0" algn="ctr" defTabSz="1042873" eaLnBrk="1" fontAlgn="auto" latinLnBrk="0" hangingPunct="1">
              <a:lnSpc>
                <a:spcPct val="106000"/>
              </a:lnSpc>
              <a:spcBef>
                <a:spcPts val="0"/>
              </a:spcBef>
              <a:spcAft>
                <a:spcPts val="0"/>
              </a:spcAft>
              <a:buClrTx/>
              <a:buSzTx/>
              <a:buFont typeface="Wingdings 2" pitchFamily="18" charset="2"/>
              <a:buNone/>
              <a:tabLst/>
              <a:defRPr/>
            </a:pPr>
            <a:r>
              <a:rPr kumimoji="0" lang="en-GB" sz="1400" b="1" i="0" u="none" strike="noStrike" kern="0" cap="none" spc="0" normalizeH="0" baseline="0" noProof="0">
                <a:ln>
                  <a:noFill/>
                </a:ln>
                <a:solidFill>
                  <a:schemeClr val="bg1"/>
                </a:solidFill>
                <a:effectLst/>
                <a:uLnTx/>
                <a:uFillTx/>
                <a:latin typeface="+mj-lt"/>
              </a:rPr>
              <a:t>Leviers </a:t>
            </a:r>
            <a:r>
              <a:rPr lang="en-GB" sz="1400" b="1" kern="0" err="1">
                <a:solidFill>
                  <a:schemeClr val="bg1"/>
                </a:solidFill>
                <a:latin typeface="+mj-lt"/>
              </a:rPr>
              <a:t>opérationnels</a:t>
            </a:r>
            <a:endParaRPr lang="en-GB" sz="1400" b="1" i="0" u="none" strike="noStrike" kern="0" cap="none" spc="0" normalizeH="0" baseline="0" noProof="0">
              <a:ln>
                <a:noFill/>
              </a:ln>
              <a:solidFill>
                <a:schemeClr val="bg1"/>
              </a:solidFill>
              <a:effectLst/>
              <a:uLnTx/>
              <a:uFillTx/>
              <a:latin typeface="+mj-lt"/>
              <a:cs typeface="Calibri Light"/>
            </a:endParaRPr>
          </a:p>
        </p:txBody>
      </p:sp>
      <p:sp>
        <p:nvSpPr>
          <p:cNvPr id="9" name="Rectangle 8">
            <a:extLst>
              <a:ext uri="{FF2B5EF4-FFF2-40B4-BE49-F238E27FC236}">
                <a16:creationId xmlns:a16="http://schemas.microsoft.com/office/drawing/2014/main" id="{B766C285-103F-462A-8CE4-E873EFBB18A8}"/>
              </a:ext>
            </a:extLst>
          </p:cNvPr>
          <p:cNvSpPr/>
          <p:nvPr/>
        </p:nvSpPr>
        <p:spPr bwMode="gray">
          <a:xfrm>
            <a:off x="398242" y="3110623"/>
            <a:ext cx="2268000" cy="936000"/>
          </a:xfrm>
          <a:prstGeom prst="rect">
            <a:avLst/>
          </a:prstGeom>
          <a:solidFill>
            <a:schemeClr val="tx2"/>
          </a:solidFill>
          <a:ln w="19050" algn="ctr">
            <a:noFill/>
            <a:miter lim="800000"/>
            <a:headEnd/>
            <a:tailEnd/>
          </a:ln>
        </p:spPr>
        <p:txBody>
          <a:bodyPr wrap="square" lIns="88900" tIns="88900" rIns="88900" bIns="88900" rtlCol="0" anchor="ctr"/>
          <a:lstStyle/>
          <a:p>
            <a:pPr marL="0" marR="0" lvl="0" indent="0" algn="ctr" defTabSz="1042873" eaLnBrk="1" fontAlgn="auto" latinLnBrk="0" hangingPunct="1">
              <a:lnSpc>
                <a:spcPct val="106000"/>
              </a:lnSpc>
              <a:spcBef>
                <a:spcPts val="0"/>
              </a:spcBef>
              <a:spcAft>
                <a:spcPts val="0"/>
              </a:spcAft>
              <a:buClrTx/>
              <a:buSzTx/>
              <a:buFont typeface="Wingdings 2" pitchFamily="18" charset="2"/>
              <a:buNone/>
              <a:tabLst/>
              <a:defRPr/>
            </a:pPr>
            <a:r>
              <a:rPr kumimoji="0" lang="en-GB" sz="1400" b="1" i="0" u="none" strike="noStrike" kern="0" cap="none" spc="0" normalizeH="0" baseline="0" noProof="0">
                <a:ln>
                  <a:noFill/>
                </a:ln>
                <a:solidFill>
                  <a:prstClr val="white"/>
                </a:solidFill>
                <a:effectLst/>
                <a:uLnTx/>
                <a:uFillTx/>
                <a:latin typeface="+mj-lt"/>
              </a:rPr>
              <a:t>Leviers </a:t>
            </a:r>
            <a:r>
              <a:rPr kumimoji="0" lang="en-GB" sz="1400" b="1" i="0" u="none" strike="noStrike" kern="0" cap="none" spc="0" normalizeH="0" baseline="0" noProof="0" err="1">
                <a:ln>
                  <a:noFill/>
                </a:ln>
                <a:solidFill>
                  <a:prstClr val="white"/>
                </a:solidFill>
                <a:effectLst/>
                <a:uLnTx/>
                <a:uFillTx/>
                <a:latin typeface="+mj-lt"/>
              </a:rPr>
              <a:t>structurels</a:t>
            </a:r>
            <a:endParaRPr kumimoji="0" lang="en-GB" sz="1400" b="1" i="0" u="none" strike="noStrike" kern="0" cap="none" spc="0" normalizeH="0" baseline="0" noProof="0">
              <a:ln>
                <a:noFill/>
              </a:ln>
              <a:solidFill>
                <a:prstClr val="white"/>
              </a:solidFill>
              <a:effectLst/>
              <a:uLnTx/>
              <a:uFillTx/>
              <a:latin typeface="+mj-lt"/>
            </a:endParaRPr>
          </a:p>
        </p:txBody>
      </p:sp>
      <p:sp>
        <p:nvSpPr>
          <p:cNvPr id="10" name="Rectangle 9">
            <a:extLst>
              <a:ext uri="{FF2B5EF4-FFF2-40B4-BE49-F238E27FC236}">
                <a16:creationId xmlns:a16="http://schemas.microsoft.com/office/drawing/2014/main" id="{B6CC8659-C28A-4C2C-B3E2-44741185F65A}"/>
              </a:ext>
            </a:extLst>
          </p:cNvPr>
          <p:cNvSpPr/>
          <p:nvPr/>
        </p:nvSpPr>
        <p:spPr bwMode="gray">
          <a:xfrm>
            <a:off x="2751974" y="1097479"/>
            <a:ext cx="5855023" cy="936000"/>
          </a:xfrm>
          <a:prstGeom prst="rect">
            <a:avLst/>
          </a:prstGeom>
          <a:solidFill>
            <a:schemeClr val="accent5">
              <a:lumMod val="20000"/>
              <a:lumOff val="80000"/>
            </a:schemeClr>
          </a:solidFill>
          <a:ln w="19050" algn="ctr">
            <a:noFill/>
            <a:miter lim="800000"/>
            <a:headEnd/>
            <a:tailEnd/>
          </a:ln>
        </p:spPr>
        <p:txBody>
          <a:bodyPr wrap="square" lIns="88900" tIns="88900" rIns="88900" bIns="88900" rtlCol="0" anchor="ctr"/>
          <a:lstStyle/>
          <a:p>
            <a:pPr marL="285750" marR="0" lvl="0" indent="-285750" defTabSz="1042873" eaLnBrk="1" fontAlgn="auto" latinLnBrk="0" hangingPunct="1">
              <a:lnSpc>
                <a:spcPct val="106000"/>
              </a:lnSpc>
              <a:spcBef>
                <a:spcPts val="0"/>
              </a:spcBef>
              <a:spcAft>
                <a:spcPts val="0"/>
              </a:spcAft>
              <a:buClrTx/>
              <a:buSzTx/>
              <a:buFont typeface="Arial" panose="020B0604020202020204" pitchFamily="34" charset="0"/>
              <a:buChar char="•"/>
              <a:tabLst/>
              <a:defRPr/>
            </a:pPr>
            <a:r>
              <a:rPr kumimoji="0" lang="en-US" sz="1400" i="0" u="none" strike="noStrike" kern="0" cap="none" spc="0" normalizeH="0" baseline="0" noProof="0" err="1">
                <a:ln>
                  <a:noFill/>
                </a:ln>
                <a:effectLst/>
                <a:uLnTx/>
                <a:uFillTx/>
                <a:latin typeface="+mj-lt"/>
              </a:rPr>
              <a:t>Arrêter</a:t>
            </a:r>
            <a:r>
              <a:rPr kumimoji="0" lang="en-US" sz="1400" i="0" u="none" strike="noStrike" kern="0" cap="none" spc="0" normalizeH="0" baseline="0" noProof="0">
                <a:ln>
                  <a:noFill/>
                </a:ln>
                <a:effectLst/>
                <a:uLnTx/>
                <a:uFillTx/>
                <a:latin typeface="+mj-lt"/>
              </a:rPr>
              <a:t> / </a:t>
            </a:r>
            <a:r>
              <a:rPr kumimoji="0" lang="en-US" sz="1400" i="0" u="none" strike="noStrike" kern="0" cap="none" spc="0" normalizeH="0" baseline="0" noProof="0" err="1">
                <a:ln>
                  <a:noFill/>
                </a:ln>
                <a:effectLst/>
                <a:uLnTx/>
                <a:uFillTx/>
                <a:latin typeface="+mj-lt"/>
              </a:rPr>
              <a:t>décaler</a:t>
            </a:r>
            <a:r>
              <a:rPr kumimoji="0" lang="en-US" sz="1400" i="0" u="none" strike="noStrike" kern="0" cap="none" spc="0" normalizeH="0" baseline="0" noProof="0">
                <a:ln>
                  <a:noFill/>
                </a:ln>
                <a:effectLst/>
                <a:uLnTx/>
                <a:uFillTx/>
                <a:latin typeface="+mj-lt"/>
              </a:rPr>
              <a:t> les </a:t>
            </a:r>
            <a:r>
              <a:rPr kumimoji="0" lang="en-US" sz="1400" i="0" u="none" strike="noStrike" kern="0" cap="none" spc="0" normalizeH="0" baseline="0" noProof="0" err="1">
                <a:ln>
                  <a:noFill/>
                </a:ln>
                <a:effectLst/>
                <a:uLnTx/>
                <a:uFillTx/>
                <a:latin typeface="+mj-lt"/>
              </a:rPr>
              <a:t>paiements</a:t>
            </a:r>
            <a:r>
              <a:rPr kumimoji="0" lang="en-US" sz="1400" i="0" u="none" strike="noStrike" kern="0" cap="none" spc="0" normalizeH="0" baseline="0" noProof="0">
                <a:ln>
                  <a:noFill/>
                </a:ln>
                <a:effectLst/>
                <a:uLnTx/>
                <a:uFillTx/>
                <a:latin typeface="+mj-lt"/>
              </a:rPr>
              <a:t> </a:t>
            </a:r>
            <a:r>
              <a:rPr kumimoji="0" lang="en-US" sz="1400" i="0" u="none" strike="noStrike" kern="0" cap="none" spc="0" normalizeH="0" baseline="0" noProof="0" err="1">
                <a:ln>
                  <a:noFill/>
                </a:ln>
                <a:effectLst/>
                <a:uLnTx/>
                <a:uFillTx/>
                <a:latin typeface="+mj-lt"/>
              </a:rPr>
              <a:t>fournisseurs</a:t>
            </a:r>
            <a:endParaRPr kumimoji="0" lang="en-US" sz="1400" i="0" u="none" strike="noStrike" kern="0" cap="none" spc="0" normalizeH="0" baseline="0" noProof="0">
              <a:ln>
                <a:noFill/>
              </a:ln>
              <a:effectLst/>
              <a:uLnTx/>
              <a:uFillTx/>
              <a:latin typeface="+mj-lt"/>
            </a:endParaRPr>
          </a:p>
          <a:p>
            <a:pPr marL="285750" marR="0" lvl="0" indent="-285750" defTabSz="1042873" eaLnBrk="1" fontAlgn="auto" latinLnBrk="0" hangingPunct="1">
              <a:lnSpc>
                <a:spcPct val="106000"/>
              </a:lnSpc>
              <a:spcBef>
                <a:spcPts val="0"/>
              </a:spcBef>
              <a:spcAft>
                <a:spcPts val="0"/>
              </a:spcAft>
              <a:buClrTx/>
              <a:buSzTx/>
              <a:buFont typeface="Arial" panose="020B0604020202020204" pitchFamily="34" charset="0"/>
              <a:buChar char="•"/>
              <a:tabLst/>
              <a:defRPr/>
            </a:pPr>
            <a:r>
              <a:rPr kumimoji="0" lang="en-US" sz="1400" i="0" u="none" strike="noStrike" kern="0" cap="none" spc="0" normalizeH="0" baseline="0" noProof="0">
                <a:ln>
                  <a:noFill/>
                </a:ln>
                <a:effectLst/>
                <a:uLnTx/>
                <a:uFillTx/>
                <a:latin typeface="+mj-lt"/>
              </a:rPr>
              <a:t>Demande de factures </a:t>
            </a:r>
            <a:r>
              <a:rPr kumimoji="0" lang="en-US" sz="1400" i="0" u="none" strike="noStrike" kern="0" cap="none" spc="0" normalizeH="0" baseline="0" noProof="0" err="1">
                <a:ln>
                  <a:noFill/>
                </a:ln>
                <a:effectLst/>
                <a:uLnTx/>
                <a:uFillTx/>
                <a:latin typeface="+mj-lt"/>
              </a:rPr>
              <a:t>oriniales</a:t>
            </a:r>
            <a:r>
              <a:rPr kumimoji="0" lang="en-US" sz="1400" i="0" u="none" strike="noStrike" kern="0" cap="none" spc="0" normalizeH="0" baseline="0" noProof="0">
                <a:ln>
                  <a:noFill/>
                </a:ln>
                <a:effectLst/>
                <a:uLnTx/>
                <a:uFillTx/>
                <a:latin typeface="+mj-lt"/>
              </a:rPr>
              <a:t>, </a:t>
            </a:r>
            <a:r>
              <a:rPr kumimoji="0" lang="en-US" sz="1400" i="0" u="none" strike="noStrike" kern="0" cap="none" spc="0" normalizeH="0" baseline="0" noProof="0" err="1">
                <a:ln>
                  <a:noFill/>
                </a:ln>
                <a:effectLst/>
                <a:uLnTx/>
                <a:uFillTx/>
                <a:latin typeface="+mj-lt"/>
              </a:rPr>
              <a:t>modifiées</a:t>
            </a:r>
            <a:r>
              <a:rPr kumimoji="0" lang="en-US" sz="1400" i="0" u="none" strike="noStrike" kern="0" cap="none" spc="0" normalizeH="0" baseline="0" noProof="0">
                <a:ln>
                  <a:noFill/>
                </a:ln>
                <a:effectLst/>
                <a:uLnTx/>
                <a:uFillTx/>
                <a:latin typeface="+mj-lt"/>
              </a:rPr>
              <a:t>, </a:t>
            </a:r>
            <a:r>
              <a:rPr kumimoji="0" lang="en-US" sz="1400" i="0" u="none" strike="noStrike" kern="0" cap="none" spc="0" normalizeH="0" baseline="0" noProof="0" err="1">
                <a:ln>
                  <a:noFill/>
                </a:ln>
                <a:effectLst/>
                <a:uLnTx/>
                <a:uFillTx/>
                <a:latin typeface="+mj-lt"/>
              </a:rPr>
              <a:t>etc</a:t>
            </a:r>
            <a:r>
              <a:rPr kumimoji="0" lang="en-US" sz="1400" i="0" u="none" strike="noStrike" kern="0" cap="none" spc="0" normalizeH="0" baseline="0" noProof="0">
                <a:ln>
                  <a:noFill/>
                </a:ln>
                <a:effectLst/>
                <a:uLnTx/>
                <a:uFillTx/>
                <a:latin typeface="+mj-lt"/>
              </a:rPr>
              <a:t>…</a:t>
            </a:r>
          </a:p>
          <a:p>
            <a:pPr marL="285750" marR="0" lvl="0" indent="-285750" defTabSz="1042873" eaLnBrk="1" fontAlgn="auto" latinLnBrk="0" hangingPunct="1">
              <a:lnSpc>
                <a:spcPct val="106000"/>
              </a:lnSpc>
              <a:spcBef>
                <a:spcPts val="0"/>
              </a:spcBef>
              <a:spcAft>
                <a:spcPts val="0"/>
              </a:spcAft>
              <a:buClrTx/>
              <a:buSzTx/>
              <a:buFont typeface="Arial" panose="020B0604020202020204" pitchFamily="34" charset="0"/>
              <a:buChar char="•"/>
              <a:tabLst/>
              <a:defRPr/>
            </a:pPr>
            <a:r>
              <a:rPr lang="en-US" sz="1400" kern="0" err="1">
                <a:latin typeface="+mj-lt"/>
              </a:rPr>
              <a:t>Dépriorization</a:t>
            </a:r>
            <a:r>
              <a:rPr lang="en-US" sz="1400" kern="0">
                <a:latin typeface="+mj-lt"/>
              </a:rPr>
              <a:t> de </a:t>
            </a:r>
            <a:r>
              <a:rPr lang="en-US" sz="1400" kern="0" err="1">
                <a:latin typeface="+mj-lt"/>
              </a:rPr>
              <a:t>certaines</a:t>
            </a:r>
            <a:r>
              <a:rPr lang="en-US" sz="1400" kern="0">
                <a:latin typeface="+mj-lt"/>
              </a:rPr>
              <a:t> </a:t>
            </a:r>
            <a:r>
              <a:rPr lang="en-US" sz="1400" kern="0" err="1">
                <a:latin typeface="+mj-lt"/>
              </a:rPr>
              <a:t>dépenses</a:t>
            </a:r>
            <a:r>
              <a:rPr lang="en-US" sz="1400" kern="0">
                <a:latin typeface="+mj-lt"/>
              </a:rPr>
              <a:t> (e.g. </a:t>
            </a:r>
            <a:r>
              <a:rPr lang="en-US" sz="1400" kern="0" err="1">
                <a:latin typeface="+mj-lt"/>
              </a:rPr>
              <a:t>investissements</a:t>
            </a:r>
            <a:r>
              <a:rPr lang="en-US" sz="1400" kern="0">
                <a:latin typeface="+mj-lt"/>
              </a:rPr>
              <a:t>)</a:t>
            </a:r>
            <a:endParaRPr kumimoji="0" lang="en-US" sz="1400" i="0" u="none" strike="noStrike" kern="0" cap="none" spc="0" normalizeH="0" baseline="0" noProof="0">
              <a:ln>
                <a:noFill/>
              </a:ln>
              <a:effectLst/>
              <a:uLnTx/>
              <a:uFillTx/>
              <a:latin typeface="+mj-lt"/>
            </a:endParaRPr>
          </a:p>
        </p:txBody>
      </p:sp>
      <p:sp>
        <p:nvSpPr>
          <p:cNvPr id="11" name="Rectangle 10">
            <a:extLst>
              <a:ext uri="{FF2B5EF4-FFF2-40B4-BE49-F238E27FC236}">
                <a16:creationId xmlns:a16="http://schemas.microsoft.com/office/drawing/2014/main" id="{646EAC49-E9AD-4DFD-803E-9DBCC8178C19}"/>
              </a:ext>
            </a:extLst>
          </p:cNvPr>
          <p:cNvSpPr/>
          <p:nvPr/>
        </p:nvSpPr>
        <p:spPr bwMode="gray">
          <a:xfrm>
            <a:off x="2751974" y="2104051"/>
            <a:ext cx="5855023" cy="936000"/>
          </a:xfrm>
          <a:prstGeom prst="rect">
            <a:avLst/>
          </a:prstGeom>
          <a:solidFill>
            <a:schemeClr val="accent5">
              <a:lumMod val="20000"/>
              <a:lumOff val="80000"/>
            </a:schemeClr>
          </a:solidFill>
          <a:ln w="19050" algn="ctr">
            <a:noFill/>
            <a:miter lim="800000"/>
            <a:headEnd/>
            <a:tailEnd/>
          </a:ln>
        </p:spPr>
        <p:txBody>
          <a:bodyPr wrap="square" lIns="88900" tIns="88900" rIns="88900" bIns="88900" rtlCol="0" anchor="ctr"/>
          <a:lstStyle/>
          <a:p>
            <a:pPr marL="285750" marR="0" lvl="0" indent="-285750" defTabSz="1042873" eaLnBrk="1" fontAlgn="auto" latinLnBrk="0" hangingPunct="1">
              <a:lnSpc>
                <a:spcPct val="106000"/>
              </a:lnSpc>
              <a:spcBef>
                <a:spcPts val="0"/>
              </a:spcBef>
              <a:spcAft>
                <a:spcPts val="0"/>
              </a:spcAft>
              <a:buClrTx/>
              <a:buSzTx/>
              <a:buFont typeface="Arial" panose="020B0604020202020204" pitchFamily="34" charset="0"/>
              <a:buChar char="•"/>
              <a:tabLst/>
              <a:defRPr/>
            </a:pPr>
            <a:r>
              <a:rPr kumimoji="0" lang="en-US" sz="1400" i="0" u="none" strike="noStrike" kern="0" cap="none" spc="0" normalizeH="0" baseline="0" noProof="0" err="1">
                <a:ln>
                  <a:noFill/>
                </a:ln>
                <a:effectLst/>
                <a:uLnTx/>
                <a:uFillTx/>
                <a:latin typeface="+mj-lt"/>
              </a:rPr>
              <a:t>Changement</a:t>
            </a:r>
            <a:r>
              <a:rPr kumimoji="0" lang="en-US" sz="1400" i="0" u="none" strike="noStrike" kern="0" cap="none" spc="0" normalizeH="0" baseline="0" noProof="0">
                <a:ln>
                  <a:noFill/>
                </a:ln>
                <a:effectLst/>
                <a:uLnTx/>
                <a:uFillTx/>
                <a:latin typeface="+mj-lt"/>
              </a:rPr>
              <a:t> des </a:t>
            </a:r>
            <a:r>
              <a:rPr kumimoji="0" lang="en-US" sz="1400" i="0" u="none" strike="noStrike" kern="0" cap="none" spc="0" normalizeH="0" baseline="0" noProof="0" err="1">
                <a:ln>
                  <a:noFill/>
                </a:ln>
                <a:effectLst/>
                <a:uLnTx/>
                <a:uFillTx/>
                <a:latin typeface="+mj-lt"/>
              </a:rPr>
              <a:t>fréquences</a:t>
            </a:r>
            <a:r>
              <a:rPr kumimoji="0" lang="en-US" sz="1400" i="0" u="none" strike="noStrike" kern="0" cap="none" spc="0" normalizeH="0" baseline="0" noProof="0">
                <a:ln>
                  <a:noFill/>
                </a:ln>
                <a:effectLst/>
                <a:uLnTx/>
                <a:uFillTx/>
                <a:latin typeface="+mj-lt"/>
              </a:rPr>
              <a:t> de </a:t>
            </a:r>
            <a:r>
              <a:rPr kumimoji="0" lang="en-US" sz="1400" i="0" u="none" strike="noStrike" kern="0" cap="none" spc="0" normalizeH="0" baseline="0" noProof="0" err="1">
                <a:ln>
                  <a:noFill/>
                </a:ln>
                <a:effectLst/>
                <a:uLnTx/>
                <a:uFillTx/>
                <a:latin typeface="+mj-lt"/>
              </a:rPr>
              <a:t>paiements</a:t>
            </a:r>
            <a:r>
              <a:rPr kumimoji="0" lang="en-US" sz="1400" i="0" u="none" strike="noStrike" kern="0" cap="none" spc="0" normalizeH="0" baseline="0" noProof="0">
                <a:ln>
                  <a:noFill/>
                </a:ln>
                <a:effectLst/>
                <a:uLnTx/>
                <a:uFillTx/>
                <a:latin typeface="+mj-lt"/>
              </a:rPr>
              <a:t> (</a:t>
            </a:r>
            <a:r>
              <a:rPr kumimoji="0" lang="en-US" sz="1400" i="0" u="none" strike="noStrike" kern="0" cap="none" spc="0" normalizeH="0" baseline="0" noProof="0" err="1">
                <a:ln>
                  <a:noFill/>
                </a:ln>
                <a:effectLst/>
                <a:uLnTx/>
                <a:uFillTx/>
                <a:latin typeface="+mj-lt"/>
              </a:rPr>
              <a:t>quotidien</a:t>
            </a:r>
            <a:r>
              <a:rPr kumimoji="0" lang="en-US" sz="1400" i="0" u="none" strike="noStrike" kern="0" cap="none" spc="0" normalizeH="0" baseline="0" noProof="0">
                <a:ln>
                  <a:noFill/>
                </a:ln>
                <a:effectLst/>
                <a:uLnTx/>
                <a:uFillTx/>
                <a:latin typeface="+mj-lt"/>
              </a:rPr>
              <a:t> </a:t>
            </a:r>
            <a:r>
              <a:rPr kumimoji="0" lang="en-US" sz="1400" i="0" u="none" strike="noStrike" kern="0" cap="none" spc="0" normalizeH="0" baseline="0" noProof="0" err="1">
                <a:ln>
                  <a:noFill/>
                </a:ln>
                <a:effectLst/>
                <a:uLnTx/>
                <a:uFillTx/>
                <a:latin typeface="+mj-lt"/>
              </a:rPr>
              <a:t>vers</a:t>
            </a:r>
            <a:r>
              <a:rPr kumimoji="0" lang="en-US" sz="1400" i="0" u="none" strike="noStrike" kern="0" cap="none" spc="0" normalizeH="0" baseline="0" noProof="0">
                <a:ln>
                  <a:noFill/>
                </a:ln>
                <a:effectLst/>
                <a:uLnTx/>
                <a:uFillTx/>
                <a:latin typeface="+mj-lt"/>
              </a:rPr>
              <a:t> Hebdo)</a:t>
            </a:r>
          </a:p>
          <a:p>
            <a:pPr marL="285750" marR="0" lvl="0" indent="-285750" defTabSz="1042873" eaLnBrk="1" fontAlgn="auto" latinLnBrk="0" hangingPunct="1">
              <a:lnSpc>
                <a:spcPct val="106000"/>
              </a:lnSpc>
              <a:spcBef>
                <a:spcPts val="0"/>
              </a:spcBef>
              <a:spcAft>
                <a:spcPts val="0"/>
              </a:spcAft>
              <a:buClrTx/>
              <a:buSzTx/>
              <a:buFont typeface="Arial" panose="020B0604020202020204" pitchFamily="34" charset="0"/>
              <a:buChar char="•"/>
              <a:tabLst/>
              <a:defRPr/>
            </a:pPr>
            <a:r>
              <a:rPr lang="en-US" sz="1400" kern="0">
                <a:latin typeface="+mj-lt"/>
              </a:rPr>
              <a:t>Travail sur les dates de </a:t>
            </a:r>
            <a:r>
              <a:rPr lang="en-US" sz="1400" kern="0" err="1">
                <a:latin typeface="+mj-lt"/>
              </a:rPr>
              <a:t>paiements</a:t>
            </a:r>
            <a:r>
              <a:rPr lang="en-US" sz="1400" kern="0">
                <a:latin typeface="+mj-lt"/>
              </a:rPr>
              <a:t> le week-end</a:t>
            </a:r>
          </a:p>
          <a:p>
            <a:pPr marL="285750" marR="0" lvl="0" indent="-285750" defTabSz="1042873" eaLnBrk="1" fontAlgn="auto" latinLnBrk="0" hangingPunct="1">
              <a:lnSpc>
                <a:spcPct val="106000"/>
              </a:lnSpc>
              <a:spcBef>
                <a:spcPts val="0"/>
              </a:spcBef>
              <a:spcAft>
                <a:spcPts val="0"/>
              </a:spcAft>
              <a:buClrTx/>
              <a:buSzTx/>
              <a:buFont typeface="Arial" panose="020B0604020202020204" pitchFamily="34" charset="0"/>
              <a:buChar char="•"/>
              <a:tabLst/>
              <a:defRPr/>
            </a:pPr>
            <a:r>
              <a:rPr kumimoji="0" lang="en-US" sz="1400" i="0" u="none" strike="noStrike" kern="0" cap="none" spc="0" normalizeH="0" baseline="0" noProof="0">
                <a:ln>
                  <a:noFill/>
                </a:ln>
                <a:effectLst/>
                <a:uLnTx/>
                <a:uFillTx/>
                <a:latin typeface="+mj-lt"/>
              </a:rPr>
              <a:t>Revue des </a:t>
            </a:r>
            <a:r>
              <a:rPr kumimoji="0" lang="en-US" sz="1400" i="0" u="none" strike="noStrike" kern="0" cap="none" spc="0" normalizeH="0" baseline="0" noProof="0" err="1">
                <a:ln>
                  <a:noFill/>
                </a:ln>
                <a:effectLst/>
                <a:uLnTx/>
                <a:uFillTx/>
                <a:latin typeface="+mj-lt"/>
              </a:rPr>
              <a:t>méthodes</a:t>
            </a:r>
            <a:r>
              <a:rPr kumimoji="0" lang="en-US" sz="1400" i="0" u="none" strike="noStrike" kern="0" cap="none" spc="0" normalizeH="0" baseline="0" noProof="0">
                <a:ln>
                  <a:noFill/>
                </a:ln>
                <a:effectLst/>
                <a:uLnTx/>
                <a:uFillTx/>
                <a:latin typeface="+mj-lt"/>
              </a:rPr>
              <a:t> de </a:t>
            </a:r>
            <a:r>
              <a:rPr kumimoji="0" lang="en-US" sz="1400" i="0" u="none" strike="noStrike" kern="0" cap="none" spc="0" normalizeH="0" baseline="0" noProof="0" err="1">
                <a:ln>
                  <a:noFill/>
                </a:ln>
                <a:effectLst/>
                <a:uLnTx/>
                <a:uFillTx/>
                <a:latin typeface="+mj-lt"/>
              </a:rPr>
              <a:t>paiements</a:t>
            </a:r>
            <a:r>
              <a:rPr kumimoji="0" lang="en-US" sz="1400" i="0" u="none" strike="noStrike" kern="0" cap="none" spc="0" normalizeH="0" baseline="0" noProof="0">
                <a:ln>
                  <a:noFill/>
                </a:ln>
                <a:effectLst/>
                <a:uLnTx/>
                <a:uFillTx/>
                <a:latin typeface="+mj-lt"/>
              </a:rPr>
              <a:t> et </a:t>
            </a:r>
            <a:r>
              <a:rPr kumimoji="0" lang="en-US" sz="1400" i="0" u="none" strike="noStrike" kern="0" cap="none" spc="0" normalizeH="0" baseline="0" noProof="0" err="1">
                <a:ln>
                  <a:noFill/>
                </a:ln>
                <a:effectLst/>
                <a:uLnTx/>
                <a:uFillTx/>
                <a:latin typeface="+mj-lt"/>
              </a:rPr>
              <a:t>processus</a:t>
            </a:r>
            <a:r>
              <a:rPr kumimoji="0" lang="en-US" sz="1400" i="0" u="none" strike="noStrike" kern="0" cap="none" spc="0" normalizeH="0" baseline="0" noProof="0">
                <a:ln>
                  <a:noFill/>
                </a:ln>
                <a:effectLst/>
                <a:uLnTx/>
                <a:uFillTx/>
                <a:latin typeface="+mj-lt"/>
              </a:rPr>
              <a:t> </a:t>
            </a:r>
            <a:r>
              <a:rPr kumimoji="0" lang="en-US" sz="1400" i="0" u="none" strike="noStrike" kern="0" cap="none" spc="0" normalizeH="0" baseline="0" noProof="0" err="1">
                <a:ln>
                  <a:noFill/>
                </a:ln>
                <a:effectLst/>
                <a:uLnTx/>
                <a:uFillTx/>
                <a:latin typeface="+mj-lt"/>
              </a:rPr>
              <a:t>d’approbation</a:t>
            </a:r>
            <a:r>
              <a:rPr kumimoji="0" lang="en-US" sz="1400" i="0" u="none" strike="noStrike" kern="0" cap="none" spc="0" normalizeH="0" baseline="0" noProof="0">
                <a:ln>
                  <a:noFill/>
                </a:ln>
                <a:effectLst/>
                <a:uLnTx/>
                <a:uFillTx/>
                <a:latin typeface="+mj-lt"/>
              </a:rPr>
              <a:t> </a:t>
            </a:r>
          </a:p>
        </p:txBody>
      </p:sp>
      <p:sp>
        <p:nvSpPr>
          <p:cNvPr id="12" name="Rectangle 11">
            <a:extLst>
              <a:ext uri="{FF2B5EF4-FFF2-40B4-BE49-F238E27FC236}">
                <a16:creationId xmlns:a16="http://schemas.microsoft.com/office/drawing/2014/main" id="{9DA523F9-7193-4F96-B747-A55A694C743F}"/>
              </a:ext>
            </a:extLst>
          </p:cNvPr>
          <p:cNvSpPr/>
          <p:nvPr/>
        </p:nvSpPr>
        <p:spPr bwMode="gray">
          <a:xfrm>
            <a:off x="2751974" y="3110623"/>
            <a:ext cx="5855023" cy="936000"/>
          </a:xfrm>
          <a:prstGeom prst="rect">
            <a:avLst/>
          </a:prstGeom>
          <a:solidFill>
            <a:schemeClr val="accent5">
              <a:lumMod val="20000"/>
              <a:lumOff val="80000"/>
            </a:schemeClr>
          </a:solidFill>
          <a:ln w="19050" algn="ctr">
            <a:noFill/>
            <a:miter lim="800000"/>
            <a:headEnd/>
            <a:tailEnd/>
          </a:ln>
        </p:spPr>
        <p:txBody>
          <a:bodyPr wrap="square" lIns="88900" tIns="88900" rIns="88900" bIns="88900" rtlCol="0" anchor="ctr"/>
          <a:lstStyle/>
          <a:p>
            <a:pPr marL="285750" marR="0" lvl="0" indent="-285750" defTabSz="1042873" eaLnBrk="1" fontAlgn="auto" latinLnBrk="0" hangingPunct="1">
              <a:lnSpc>
                <a:spcPct val="106000"/>
              </a:lnSpc>
              <a:spcBef>
                <a:spcPts val="0"/>
              </a:spcBef>
              <a:spcAft>
                <a:spcPts val="0"/>
              </a:spcAft>
              <a:buClrTx/>
              <a:buSzTx/>
              <a:buFont typeface="Arial" panose="020B0604020202020204" pitchFamily="34" charset="0"/>
              <a:buChar char="•"/>
              <a:tabLst/>
              <a:defRPr/>
            </a:pPr>
            <a:r>
              <a:rPr kumimoji="0" lang="en-US" sz="1400" i="0" u="none" strike="noStrike" kern="0" cap="none" spc="0" normalizeH="0" baseline="0" noProof="0" err="1">
                <a:ln>
                  <a:noFill/>
                </a:ln>
                <a:effectLst/>
                <a:uLnTx/>
                <a:uFillTx/>
                <a:latin typeface="+mj-lt"/>
              </a:rPr>
              <a:t>Intégration</a:t>
            </a:r>
            <a:r>
              <a:rPr kumimoji="0" lang="en-US" sz="1400" i="0" u="none" strike="noStrike" kern="0" cap="none" spc="0" normalizeH="0" baseline="0" noProof="0">
                <a:ln>
                  <a:noFill/>
                </a:ln>
                <a:effectLst/>
                <a:uLnTx/>
                <a:uFillTx/>
                <a:latin typeface="+mj-lt"/>
              </a:rPr>
              <a:t> </a:t>
            </a:r>
            <a:r>
              <a:rPr kumimoji="0" lang="en-US" sz="1400" i="0" u="none" strike="noStrike" kern="0" cap="none" spc="0" normalizeH="0" baseline="0" noProof="0" err="1">
                <a:ln>
                  <a:noFill/>
                </a:ln>
                <a:effectLst/>
                <a:uLnTx/>
                <a:uFillTx/>
                <a:latin typeface="+mj-lt"/>
              </a:rPr>
              <a:t>d’objectifs</a:t>
            </a:r>
            <a:r>
              <a:rPr kumimoji="0" lang="en-US" sz="1400" i="0" u="none" strike="noStrike" kern="0" cap="none" spc="0" normalizeH="0" baseline="0" noProof="0">
                <a:ln>
                  <a:noFill/>
                </a:ln>
                <a:effectLst/>
                <a:uLnTx/>
                <a:uFillTx/>
                <a:latin typeface="+mj-lt"/>
              </a:rPr>
              <a:t> de </a:t>
            </a:r>
            <a:r>
              <a:rPr kumimoji="0" lang="en-US" sz="1400" i="0" u="none" strike="noStrike" kern="0" cap="none" spc="0" normalizeH="0" baseline="0" noProof="0" err="1">
                <a:ln>
                  <a:noFill/>
                </a:ln>
                <a:effectLst/>
                <a:uLnTx/>
                <a:uFillTx/>
                <a:latin typeface="+mj-lt"/>
              </a:rPr>
              <a:t>délai</a:t>
            </a:r>
            <a:r>
              <a:rPr kumimoji="0" lang="en-US" sz="1400" i="0" u="none" strike="noStrike" kern="0" cap="none" spc="0" normalizeH="0" baseline="0" noProof="0">
                <a:ln>
                  <a:noFill/>
                </a:ln>
                <a:effectLst/>
                <a:uLnTx/>
                <a:uFillTx/>
                <a:latin typeface="+mj-lt"/>
              </a:rPr>
              <a:t> aux </a:t>
            </a:r>
            <a:r>
              <a:rPr kumimoji="0" lang="en-US" sz="1400" i="0" u="none" strike="noStrike" kern="0" cap="none" spc="0" normalizeH="0" baseline="0" noProof="0" err="1">
                <a:ln>
                  <a:noFill/>
                </a:ln>
                <a:effectLst/>
                <a:uLnTx/>
                <a:uFillTx/>
                <a:latin typeface="+mj-lt"/>
              </a:rPr>
              <a:t>acheteurs</a:t>
            </a:r>
            <a:endParaRPr kumimoji="0" lang="en-US" sz="1400" i="0" u="none" strike="noStrike" kern="0" cap="none" spc="0" normalizeH="0" baseline="0" noProof="0">
              <a:ln>
                <a:noFill/>
              </a:ln>
              <a:effectLst/>
              <a:uLnTx/>
              <a:uFillTx/>
              <a:latin typeface="+mj-lt"/>
            </a:endParaRPr>
          </a:p>
          <a:p>
            <a:pPr marL="285750" marR="0" lvl="0" indent="-285750" defTabSz="1042873" eaLnBrk="1" fontAlgn="auto" latinLnBrk="0" hangingPunct="1">
              <a:lnSpc>
                <a:spcPct val="106000"/>
              </a:lnSpc>
              <a:spcBef>
                <a:spcPts val="0"/>
              </a:spcBef>
              <a:spcAft>
                <a:spcPts val="0"/>
              </a:spcAft>
              <a:buClrTx/>
              <a:buSzTx/>
              <a:buFont typeface="Arial" panose="020B0604020202020204" pitchFamily="34" charset="0"/>
              <a:buChar char="•"/>
              <a:tabLst/>
              <a:defRPr/>
            </a:pPr>
            <a:r>
              <a:rPr kumimoji="0" lang="en-US" sz="1400" i="0" u="none" strike="noStrike" kern="0" cap="none" spc="0" normalizeH="0" baseline="0" noProof="0" err="1">
                <a:ln>
                  <a:noFill/>
                </a:ln>
                <a:effectLst/>
                <a:uLnTx/>
                <a:uFillTx/>
                <a:latin typeface="+mj-lt"/>
              </a:rPr>
              <a:t>Rationalisation</a:t>
            </a:r>
            <a:r>
              <a:rPr kumimoji="0" lang="en-US" sz="1400" i="0" u="none" strike="noStrike" kern="0" cap="none" spc="0" normalizeH="0" baseline="0" noProof="0">
                <a:ln>
                  <a:noFill/>
                </a:ln>
                <a:effectLst/>
                <a:uLnTx/>
                <a:uFillTx/>
                <a:latin typeface="+mj-lt"/>
              </a:rPr>
              <a:t> et consolidation de la base </a:t>
            </a:r>
            <a:r>
              <a:rPr kumimoji="0" lang="en-US" sz="1400" i="0" u="none" strike="noStrike" kern="0" cap="none" spc="0" normalizeH="0" baseline="0" noProof="0" err="1">
                <a:ln>
                  <a:noFill/>
                </a:ln>
                <a:effectLst/>
                <a:uLnTx/>
                <a:uFillTx/>
                <a:latin typeface="+mj-lt"/>
              </a:rPr>
              <a:t>fournisseurs</a:t>
            </a:r>
            <a:endParaRPr kumimoji="0" lang="en-US" sz="1400" i="0" u="none" strike="noStrike" kern="0" cap="none" spc="0" normalizeH="0" baseline="0" noProof="0">
              <a:ln>
                <a:noFill/>
              </a:ln>
              <a:effectLst/>
              <a:uLnTx/>
              <a:uFillTx/>
              <a:latin typeface="+mj-lt"/>
            </a:endParaRPr>
          </a:p>
          <a:p>
            <a:pPr marL="285750" marR="0" lvl="0" indent="-285750" defTabSz="1042873" eaLnBrk="1" fontAlgn="auto" latinLnBrk="0" hangingPunct="1">
              <a:lnSpc>
                <a:spcPct val="106000"/>
              </a:lnSpc>
              <a:spcBef>
                <a:spcPts val="0"/>
              </a:spcBef>
              <a:spcAft>
                <a:spcPts val="0"/>
              </a:spcAft>
              <a:buClrTx/>
              <a:buSzTx/>
              <a:buFont typeface="Arial" panose="020B0604020202020204" pitchFamily="34" charset="0"/>
              <a:buChar char="•"/>
              <a:tabLst/>
              <a:defRPr/>
            </a:pPr>
            <a:r>
              <a:rPr lang="en-US" sz="1400" kern="0" err="1">
                <a:latin typeface="+mj-lt"/>
              </a:rPr>
              <a:t>Renégotiations</a:t>
            </a:r>
            <a:r>
              <a:rPr lang="en-US" sz="1400" kern="0">
                <a:latin typeface="+mj-lt"/>
              </a:rPr>
              <a:t> des </a:t>
            </a:r>
            <a:r>
              <a:rPr lang="en-US" sz="1400" kern="0" err="1">
                <a:latin typeface="+mj-lt"/>
              </a:rPr>
              <a:t>termes</a:t>
            </a:r>
            <a:r>
              <a:rPr lang="en-US" sz="1400" kern="0">
                <a:latin typeface="+mj-lt"/>
              </a:rPr>
              <a:t> de </a:t>
            </a:r>
            <a:r>
              <a:rPr lang="en-US" sz="1400" kern="0" err="1">
                <a:latin typeface="+mj-lt"/>
              </a:rPr>
              <a:t>paiements</a:t>
            </a:r>
            <a:endParaRPr kumimoji="0" lang="en-US" sz="1400" i="0" u="none" strike="noStrike" kern="0" cap="none" spc="0" normalizeH="0" baseline="0" noProof="0">
              <a:ln>
                <a:noFill/>
              </a:ln>
              <a:effectLst/>
              <a:uLnTx/>
              <a:uFillTx/>
              <a:latin typeface="+mj-lt"/>
            </a:endParaRPr>
          </a:p>
        </p:txBody>
      </p:sp>
      <p:sp>
        <p:nvSpPr>
          <p:cNvPr id="13" name="Rectangle 12">
            <a:extLst>
              <a:ext uri="{FF2B5EF4-FFF2-40B4-BE49-F238E27FC236}">
                <a16:creationId xmlns:a16="http://schemas.microsoft.com/office/drawing/2014/main" id="{AC1F6DDD-46E0-4103-8801-3C6E6A6A5960}"/>
              </a:ext>
            </a:extLst>
          </p:cNvPr>
          <p:cNvSpPr/>
          <p:nvPr/>
        </p:nvSpPr>
        <p:spPr bwMode="gray">
          <a:xfrm>
            <a:off x="398243" y="4189045"/>
            <a:ext cx="8208754" cy="338221"/>
          </a:xfrm>
          <a:prstGeom prst="rect">
            <a:avLst/>
          </a:prstGeom>
          <a:solidFill>
            <a:schemeClr val="accent3"/>
          </a:solidFill>
          <a:ln w="19050" algn="ctr">
            <a:noFill/>
            <a:miter lim="800000"/>
            <a:headEnd/>
            <a:tailEnd/>
          </a:ln>
        </p:spPr>
        <p:txBody>
          <a:bodyPr wrap="square" lIns="88900" tIns="88900" rIns="88900" bIns="88900" rtlCol="0" anchor="ctr"/>
          <a:lstStyle/>
          <a:p>
            <a:pPr marL="0" marR="0" lvl="0" indent="0" algn="ctr" defTabSz="1042873" eaLnBrk="1" fontAlgn="auto" latinLnBrk="0" hangingPunct="1">
              <a:lnSpc>
                <a:spcPct val="106000"/>
              </a:lnSpc>
              <a:spcBef>
                <a:spcPts val="0"/>
              </a:spcBef>
              <a:spcAft>
                <a:spcPts val="0"/>
              </a:spcAft>
              <a:buClrTx/>
              <a:buSzTx/>
              <a:buFont typeface="Wingdings 2" pitchFamily="18" charset="2"/>
              <a:buNone/>
              <a:tabLst/>
              <a:defRPr/>
            </a:pPr>
            <a:r>
              <a:rPr kumimoji="0" lang="en-GB" sz="1600" b="1" i="1" u="none" strike="noStrike" kern="0" cap="none" spc="0" normalizeH="0" baseline="0" noProof="0" err="1">
                <a:ln>
                  <a:noFill/>
                </a:ln>
                <a:solidFill>
                  <a:prstClr val="white"/>
                </a:solidFill>
                <a:effectLst/>
                <a:uLnTx/>
                <a:uFillTx/>
                <a:latin typeface="+mj-lt"/>
              </a:rPr>
              <a:t>D’autres</a:t>
            </a:r>
            <a:r>
              <a:rPr kumimoji="0" lang="en-GB" sz="1600" b="1" i="1" u="none" strike="noStrike" kern="0" cap="none" spc="0" normalizeH="0" baseline="0" noProof="0">
                <a:ln>
                  <a:noFill/>
                </a:ln>
                <a:solidFill>
                  <a:prstClr val="white"/>
                </a:solidFill>
                <a:effectLst/>
                <a:uLnTx/>
                <a:uFillTx/>
                <a:latin typeface="+mj-lt"/>
              </a:rPr>
              <a:t> leviers et initiatives à </a:t>
            </a:r>
            <a:r>
              <a:rPr kumimoji="0" lang="en-GB" sz="1600" b="1" i="1" u="none" strike="noStrike" kern="0" cap="none" spc="0" normalizeH="0" baseline="0" noProof="0" err="1">
                <a:ln>
                  <a:noFill/>
                </a:ln>
                <a:solidFill>
                  <a:prstClr val="white"/>
                </a:solidFill>
                <a:effectLst/>
                <a:uLnTx/>
                <a:uFillTx/>
                <a:latin typeface="+mj-lt"/>
              </a:rPr>
              <a:t>partager</a:t>
            </a:r>
            <a:r>
              <a:rPr kumimoji="0" lang="en-GB" sz="1600" b="1" i="1" u="none" strike="noStrike" kern="0" cap="none" spc="0" normalizeH="0" baseline="0" noProof="0">
                <a:ln>
                  <a:noFill/>
                </a:ln>
                <a:solidFill>
                  <a:prstClr val="white"/>
                </a:solidFill>
                <a:effectLst/>
                <a:uLnTx/>
                <a:uFillTx/>
                <a:latin typeface="+mj-lt"/>
              </a:rPr>
              <a:t> ?</a:t>
            </a:r>
          </a:p>
        </p:txBody>
      </p:sp>
    </p:spTree>
    <p:extLst>
      <p:ext uri="{BB962C8B-B14F-4D97-AF65-F5344CB8AC3E}">
        <p14:creationId xmlns:p14="http://schemas.microsoft.com/office/powerpoint/2010/main" val="1677783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4EFB8060-9883-4021-B0DA-0B05C8128701}"/>
              </a:ext>
            </a:extLst>
          </p:cNvPr>
          <p:cNvGraphicFramePr>
            <a:graphicFrameLocks noChangeAspect="1"/>
          </p:cNvGraphicFramePr>
          <p:nvPr>
            <p:custDataLst>
              <p:tags r:id="rId2"/>
            </p:custDataLst>
            <p:extLst>
              <p:ext uri="{D42A27DB-BD31-4B8C-83A1-F6EECF244321}">
                <p14:modId xmlns:p14="http://schemas.microsoft.com/office/powerpoint/2010/main" val="155363491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149" name="think-cell Slide" r:id="rId4" imgW="473" imgH="476" progId="TCLayout.ActiveDocument.1">
                  <p:embed/>
                </p:oleObj>
              </mc:Choice>
              <mc:Fallback>
                <p:oleObj name="think-cell Slide" r:id="rId4" imgW="473" imgH="476" progId="TCLayout.ActiveDocument.1">
                  <p:embed/>
                  <p:pic>
                    <p:nvPicPr>
                      <p:cNvPr id="8" name="Object 7" hidden="1">
                        <a:extLst>
                          <a:ext uri="{FF2B5EF4-FFF2-40B4-BE49-F238E27FC236}">
                            <a16:creationId xmlns:a16="http://schemas.microsoft.com/office/drawing/2014/main" id="{4EFB8060-9883-4021-B0DA-0B05C8128701}"/>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Espace réservé du numéro de diapositive 2">
            <a:extLst>
              <a:ext uri="{FF2B5EF4-FFF2-40B4-BE49-F238E27FC236}">
                <a16:creationId xmlns:a16="http://schemas.microsoft.com/office/drawing/2014/main" id="{C1963358-AA17-4F19-8CCE-67ABFB4E025F}"/>
              </a:ext>
            </a:extLst>
          </p:cNvPr>
          <p:cNvSpPr>
            <a:spLocks noGrp="1"/>
          </p:cNvSpPr>
          <p:nvPr>
            <p:ph type="sldNum" sz="quarter" idx="4"/>
          </p:nvPr>
        </p:nvSpPr>
        <p:spPr/>
        <p:txBody>
          <a:bodyPr/>
          <a:lstStyle/>
          <a:p>
            <a:fld id="{BDE2D64B-104A-0D49-AC01-3995F14CC673}" type="slidenum">
              <a:rPr lang="fr-FR" smtClean="0"/>
              <a:pPr/>
              <a:t>17</a:t>
            </a:fld>
            <a:endParaRPr lang="fr-FR"/>
          </a:p>
        </p:txBody>
      </p:sp>
      <p:sp>
        <p:nvSpPr>
          <p:cNvPr id="4" name="Titre 3">
            <a:extLst>
              <a:ext uri="{FF2B5EF4-FFF2-40B4-BE49-F238E27FC236}">
                <a16:creationId xmlns:a16="http://schemas.microsoft.com/office/drawing/2014/main" id="{30423163-D154-49BA-B39A-8DC6926BAAE9}"/>
              </a:ext>
            </a:extLst>
          </p:cNvPr>
          <p:cNvSpPr>
            <a:spLocks noGrp="1"/>
          </p:cNvSpPr>
          <p:nvPr>
            <p:ph type="title"/>
          </p:nvPr>
        </p:nvSpPr>
        <p:spPr/>
        <p:txBody>
          <a:bodyPr vert="horz"/>
          <a:lstStyle/>
          <a:p>
            <a:r>
              <a:rPr lang="fr-FR"/>
              <a:t> </a:t>
            </a:r>
          </a:p>
        </p:txBody>
      </p:sp>
      <p:sp>
        <p:nvSpPr>
          <p:cNvPr id="5" name="Espace réservé du contenu 4">
            <a:extLst>
              <a:ext uri="{FF2B5EF4-FFF2-40B4-BE49-F238E27FC236}">
                <a16:creationId xmlns:a16="http://schemas.microsoft.com/office/drawing/2014/main" id="{9BBE45EA-E259-4424-BBB0-FB6F639ACAB4}"/>
              </a:ext>
            </a:extLst>
          </p:cNvPr>
          <p:cNvSpPr>
            <a:spLocks noGrp="1"/>
          </p:cNvSpPr>
          <p:nvPr>
            <p:ph idx="1"/>
          </p:nvPr>
        </p:nvSpPr>
        <p:spPr>
          <a:xfrm>
            <a:off x="398241" y="953051"/>
            <a:ext cx="7487481" cy="911788"/>
          </a:xfrm>
        </p:spPr>
        <p:txBody>
          <a:bodyPr/>
          <a:lstStyle/>
          <a:p>
            <a:r>
              <a:rPr lang="fr-FR" sz="2300" b="1">
                <a:solidFill>
                  <a:srgbClr val="2F2483"/>
                </a:solidFill>
                <a:latin typeface="Barlow Condensed" pitchFamily="2" charset="77"/>
                <a:ea typeface="+mj-ea"/>
                <a:cs typeface="+mj-cs"/>
              </a:rPr>
              <a:t>Pilotage de la trésorerie et du Besoin en Fonds de Roulement</a:t>
            </a:r>
          </a:p>
          <a:p>
            <a:endParaRPr lang="fr-FR" sz="2300" b="1">
              <a:solidFill>
                <a:srgbClr val="2F2483"/>
              </a:solidFill>
              <a:latin typeface="Barlow Condensed" pitchFamily="2" charset="77"/>
              <a:ea typeface="+mj-ea"/>
              <a:cs typeface="+mj-cs"/>
            </a:endParaRPr>
          </a:p>
          <a:p>
            <a:endParaRPr lang="fr-FR"/>
          </a:p>
          <a:p>
            <a:r>
              <a:rPr lang="fr-FR" sz="2300" b="1">
                <a:solidFill>
                  <a:srgbClr val="2F2483"/>
                </a:solidFill>
                <a:latin typeface="Barlow Condensed" pitchFamily="2" charset="77"/>
                <a:ea typeface="+mj-ea"/>
                <a:cs typeface="+mj-cs"/>
              </a:rPr>
              <a:t>Questions</a:t>
            </a:r>
          </a:p>
        </p:txBody>
      </p:sp>
      <p:pic>
        <p:nvPicPr>
          <p:cNvPr id="6" name="Image 4">
            <a:extLst>
              <a:ext uri="{FF2B5EF4-FFF2-40B4-BE49-F238E27FC236}">
                <a16:creationId xmlns:a16="http://schemas.microsoft.com/office/drawing/2014/main" id="{60DF96C0-64F5-4E63-9FA5-229C817461D5}"/>
              </a:ext>
            </a:extLst>
          </p:cNvPr>
          <p:cNvPicPr>
            <a:picLocks noChangeAspect="1"/>
          </p:cNvPicPr>
          <p:nvPr/>
        </p:nvPicPr>
        <p:blipFill>
          <a:blip r:embed="rId6"/>
          <a:stretch>
            <a:fillRect/>
          </a:stretch>
        </p:blipFill>
        <p:spPr>
          <a:xfrm>
            <a:off x="940333" y="4700730"/>
            <a:ext cx="1167612" cy="217899"/>
          </a:xfrm>
          <a:prstGeom prst="rect">
            <a:avLst/>
          </a:prstGeom>
        </p:spPr>
      </p:pic>
    </p:spTree>
    <p:extLst>
      <p:ext uri="{BB962C8B-B14F-4D97-AF65-F5344CB8AC3E}">
        <p14:creationId xmlns:p14="http://schemas.microsoft.com/office/powerpoint/2010/main" val="14558109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AC3C33E8-B650-E048-9984-915BFBFA8B59}"/>
              </a:ext>
            </a:extLst>
          </p:cNvPr>
          <p:cNvPicPr>
            <a:picLocks noChangeAspect="1"/>
          </p:cNvPicPr>
          <p:nvPr/>
        </p:nvPicPr>
        <p:blipFill>
          <a:blip r:embed="rId2"/>
          <a:stretch>
            <a:fillRect/>
          </a:stretch>
        </p:blipFill>
        <p:spPr>
          <a:xfrm>
            <a:off x="0" y="6350"/>
            <a:ext cx="9144000" cy="5130800"/>
          </a:xfrm>
          <a:prstGeom prst="rect">
            <a:avLst/>
          </a:prstGeom>
        </p:spPr>
      </p:pic>
      <p:sp>
        <p:nvSpPr>
          <p:cNvPr id="13" name="Titre 1">
            <a:extLst>
              <a:ext uri="{FF2B5EF4-FFF2-40B4-BE49-F238E27FC236}">
                <a16:creationId xmlns:a16="http://schemas.microsoft.com/office/drawing/2014/main" id="{6945555B-0391-8A41-B353-CCF806DAD0FC}"/>
              </a:ext>
            </a:extLst>
          </p:cNvPr>
          <p:cNvSpPr txBox="1">
            <a:spLocks/>
          </p:cNvSpPr>
          <p:nvPr/>
        </p:nvSpPr>
        <p:spPr>
          <a:xfrm>
            <a:off x="524786" y="1069711"/>
            <a:ext cx="4961614" cy="1790100"/>
          </a:xfrm>
          <a:prstGeom prst="rect">
            <a:avLst/>
          </a:prstGeom>
        </p:spPr>
        <p:txBody>
          <a:bodyPr vert="horz" lIns="0" tIns="0" rIns="0" bIns="0" rtlCol="0" anchor="t" anchorCtr="0">
            <a:noAutofit/>
          </a:bodyPr>
          <a:lstStyle>
            <a:lvl1pPr algn="l" defTabSz="685800" rtl="0" eaLnBrk="1" latinLnBrk="0" hangingPunct="1">
              <a:lnSpc>
                <a:spcPts val="2200"/>
              </a:lnSpc>
              <a:spcBef>
                <a:spcPct val="0"/>
              </a:spcBef>
              <a:buNone/>
              <a:defRPr sz="2300" b="1" i="0" kern="1200">
                <a:solidFill>
                  <a:srgbClr val="2F2483"/>
                </a:solidFill>
                <a:latin typeface="Barlow Condensed" pitchFamily="2" charset="77"/>
                <a:ea typeface="+mj-ea"/>
                <a:cs typeface="+mj-cs"/>
              </a:defRPr>
            </a:lvl1pPr>
          </a:lstStyle>
          <a:p>
            <a:pPr>
              <a:lnSpc>
                <a:spcPts val="3984"/>
              </a:lnSpc>
            </a:pPr>
            <a:r>
              <a:rPr lang="fr-FR" sz="4070">
                <a:solidFill>
                  <a:schemeClr val="bg1"/>
                </a:solidFill>
              </a:rPr>
              <a:t>2. Pilotage des financements</a:t>
            </a:r>
          </a:p>
        </p:txBody>
      </p:sp>
      <p:sp>
        <p:nvSpPr>
          <p:cNvPr id="14" name="Titre 1">
            <a:extLst>
              <a:ext uri="{FF2B5EF4-FFF2-40B4-BE49-F238E27FC236}">
                <a16:creationId xmlns:a16="http://schemas.microsoft.com/office/drawing/2014/main" id="{8F25B190-0C22-6C4E-8903-3F71687AB686}"/>
              </a:ext>
            </a:extLst>
          </p:cNvPr>
          <p:cNvSpPr txBox="1">
            <a:spLocks/>
          </p:cNvSpPr>
          <p:nvPr/>
        </p:nvSpPr>
        <p:spPr>
          <a:xfrm>
            <a:off x="524786" y="4341128"/>
            <a:ext cx="4126727" cy="389899"/>
          </a:xfrm>
          <a:prstGeom prst="rect">
            <a:avLst/>
          </a:prstGeom>
        </p:spPr>
        <p:txBody>
          <a:bodyPr vert="horz" lIns="0" tIns="0" rIns="0" bIns="0" rtlCol="0" anchor="t" anchorCtr="0">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fr-FR" sz="1200">
                <a:solidFill>
                  <a:schemeClr val="bg1"/>
                </a:solidFill>
                <a:latin typeface="Barlow Condensed" pitchFamily="2" charset="77"/>
              </a:rPr>
              <a:t>DATE</a:t>
            </a:r>
          </a:p>
        </p:txBody>
      </p:sp>
      <p:pic>
        <p:nvPicPr>
          <p:cNvPr id="5" name="Image 4">
            <a:extLst>
              <a:ext uri="{FF2B5EF4-FFF2-40B4-BE49-F238E27FC236}">
                <a16:creationId xmlns:a16="http://schemas.microsoft.com/office/drawing/2014/main" id="{BC829C65-6B26-4974-97B2-4E35E4B591FF}"/>
              </a:ext>
            </a:extLst>
          </p:cNvPr>
          <p:cNvPicPr>
            <a:picLocks noChangeAspect="1"/>
          </p:cNvPicPr>
          <p:nvPr/>
        </p:nvPicPr>
        <p:blipFill>
          <a:blip r:embed="rId3"/>
          <a:stretch>
            <a:fillRect/>
          </a:stretch>
        </p:blipFill>
        <p:spPr>
          <a:xfrm>
            <a:off x="7422206" y="1210738"/>
            <a:ext cx="1316338" cy="245654"/>
          </a:xfrm>
          <a:prstGeom prst="rect">
            <a:avLst/>
          </a:prstGeom>
        </p:spPr>
      </p:pic>
    </p:spTree>
    <p:extLst>
      <p:ext uri="{BB962C8B-B14F-4D97-AF65-F5344CB8AC3E}">
        <p14:creationId xmlns:p14="http://schemas.microsoft.com/office/powerpoint/2010/main" val="28366485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Placeholder 1">
            <a:extLst>
              <a:ext uri="{FF2B5EF4-FFF2-40B4-BE49-F238E27FC236}">
                <a16:creationId xmlns:a16="http://schemas.microsoft.com/office/drawing/2014/main" id="{5CBD9AED-AA2E-D844-BA65-1DC97C1FE826}"/>
              </a:ext>
            </a:extLst>
          </p:cNvPr>
          <p:cNvSpPr txBox="1">
            <a:spLocks/>
          </p:cNvSpPr>
          <p:nvPr/>
        </p:nvSpPr>
        <p:spPr>
          <a:xfrm>
            <a:off x="398242" y="360619"/>
            <a:ext cx="7886700" cy="846386"/>
          </a:xfrm>
          <a:prstGeom prst="rect">
            <a:avLst/>
          </a:prstGeom>
        </p:spPr>
        <p:txBody>
          <a:bodyPr vert="horz" lIns="0" tIns="0" rIns="0" bIns="0" rtlCol="0" anchor="t" anchorCtr="0">
            <a:spAutoFit/>
          </a:bodyPr>
          <a:lstStyle>
            <a:lvl1pPr algn="l" defTabSz="685800" rtl="0" eaLnBrk="1" latinLnBrk="0" hangingPunct="1">
              <a:lnSpc>
                <a:spcPts val="2200"/>
              </a:lnSpc>
              <a:spcBef>
                <a:spcPct val="0"/>
              </a:spcBef>
              <a:buNone/>
              <a:defRPr sz="2300" b="1" i="0" kern="1200">
                <a:solidFill>
                  <a:srgbClr val="2F2483"/>
                </a:solidFill>
                <a:latin typeface="Barlow Condensed" pitchFamily="2" charset="77"/>
                <a:ea typeface="+mj-ea"/>
                <a:cs typeface="+mj-cs"/>
              </a:defRPr>
            </a:lvl1pPr>
          </a:lstStyle>
          <a:p>
            <a:r>
              <a:rPr lang="fr-FR"/>
              <a:t>Pilotage des financements</a:t>
            </a:r>
          </a:p>
          <a:p>
            <a:r>
              <a:rPr lang="fr-FR"/>
              <a:t>Des enjeux stratégiques</a:t>
            </a:r>
            <a:br>
              <a:rPr lang="fr-FR"/>
            </a:br>
            <a:endParaRPr lang="en-US"/>
          </a:p>
        </p:txBody>
      </p:sp>
      <p:sp>
        <p:nvSpPr>
          <p:cNvPr id="19" name="Text Placeholder 2">
            <a:extLst>
              <a:ext uri="{FF2B5EF4-FFF2-40B4-BE49-F238E27FC236}">
                <a16:creationId xmlns:a16="http://schemas.microsoft.com/office/drawing/2014/main" id="{908D594B-C639-884C-B006-C6532A674658}"/>
              </a:ext>
            </a:extLst>
          </p:cNvPr>
          <p:cNvSpPr txBox="1">
            <a:spLocks/>
          </p:cNvSpPr>
          <p:nvPr/>
        </p:nvSpPr>
        <p:spPr>
          <a:xfrm>
            <a:off x="398242" y="1109934"/>
            <a:ext cx="8221871" cy="523220"/>
          </a:xfrm>
          <a:prstGeom prst="rect">
            <a:avLst/>
          </a:prstGeom>
        </p:spPr>
        <p:txBody>
          <a:bodyPr vert="horz" wrap="square" lIns="0" tIns="0" rIns="0" bIns="0" rtlCol="0">
            <a:spAutoFit/>
          </a:bodyPr>
          <a:lstStyle>
            <a:lvl1pPr marL="0" indent="0" algn="l" defTabSz="685800" rtl="0" eaLnBrk="1" latinLnBrk="0" hangingPunct="1">
              <a:lnSpc>
                <a:spcPts val="1400"/>
              </a:lnSpc>
              <a:spcBef>
                <a:spcPts val="0"/>
              </a:spcBef>
              <a:buFont typeface="Arial" panose="020B0604020202020204" pitchFamily="34" charset="0"/>
              <a:buNone/>
              <a:tabLst/>
              <a:defRPr sz="1150" b="0" i="0" kern="1200">
                <a:solidFill>
                  <a:schemeClr val="tx1"/>
                </a:solidFill>
                <a:latin typeface="Barlow Condensed Medium" pitchFamily="2"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Barlow Condensed Medium" pitchFamily="2"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Barlow Condensed Medium" pitchFamily="2"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fr-FR"/>
              <a:t>Le contexte économique nous rappelle que le financement est un sujet stratégique pour l’entreprise : </a:t>
            </a:r>
            <a:r>
              <a:rPr lang="fr-FR" sz="950">
                <a:latin typeface="Barlow Condensed" pitchFamily="2" charset="77"/>
              </a:rPr>
              <a:t>Les conditions de financement bancaires devraient se tendre dans les mois à venir ; mais un certain nombre de solutions non bancaires complémentaires ou alternatives sont désormais disponibles pour les ETI.</a:t>
            </a:r>
          </a:p>
          <a:p>
            <a:r>
              <a:rPr lang="fr-FR" sz="950">
                <a:latin typeface="Barlow Condensed" pitchFamily="2" charset="77"/>
              </a:rPr>
              <a:t>Quels sont les enjeux ?</a:t>
            </a:r>
            <a:endParaRPr lang="en-US"/>
          </a:p>
        </p:txBody>
      </p:sp>
      <p:sp>
        <p:nvSpPr>
          <p:cNvPr id="3" name="Espace réservé du numéro de diapositive 2">
            <a:extLst>
              <a:ext uri="{FF2B5EF4-FFF2-40B4-BE49-F238E27FC236}">
                <a16:creationId xmlns:a16="http://schemas.microsoft.com/office/drawing/2014/main" id="{B89025D7-E7F0-944F-8872-30F66F3D9018}"/>
              </a:ext>
            </a:extLst>
          </p:cNvPr>
          <p:cNvSpPr>
            <a:spLocks noGrp="1"/>
          </p:cNvSpPr>
          <p:nvPr>
            <p:ph type="sldNum" sz="quarter" idx="4"/>
          </p:nvPr>
        </p:nvSpPr>
        <p:spPr/>
        <p:txBody>
          <a:bodyPr/>
          <a:lstStyle/>
          <a:p>
            <a:fld id="{BDE2D64B-104A-0D49-AC01-3995F14CC673}" type="slidenum">
              <a:rPr lang="fr-FR" smtClean="0"/>
              <a:pPr/>
              <a:t>19</a:t>
            </a:fld>
            <a:endParaRPr lang="fr-FR"/>
          </a:p>
        </p:txBody>
      </p:sp>
      <p:sp>
        <p:nvSpPr>
          <p:cNvPr id="7" name="ZoneTexte 6">
            <a:extLst>
              <a:ext uri="{FF2B5EF4-FFF2-40B4-BE49-F238E27FC236}">
                <a16:creationId xmlns:a16="http://schemas.microsoft.com/office/drawing/2014/main" id="{BD44DC08-07E5-E748-8E94-39E2BB08E571}"/>
              </a:ext>
            </a:extLst>
          </p:cNvPr>
          <p:cNvSpPr txBox="1"/>
          <p:nvPr/>
        </p:nvSpPr>
        <p:spPr>
          <a:xfrm>
            <a:off x="398241" y="1679215"/>
            <a:ext cx="8251083" cy="2909771"/>
          </a:xfrm>
          <a:prstGeom prst="rect">
            <a:avLst/>
          </a:prstGeom>
          <a:noFill/>
        </p:spPr>
        <p:txBody>
          <a:bodyPr wrap="square" lIns="0" tIns="0" rIns="0" bIns="0" rtlCol="0">
            <a:spAutoFit/>
          </a:bodyPr>
          <a:lstStyle/>
          <a:p>
            <a:pPr marL="171450" indent="-171450" algn="just">
              <a:lnSpc>
                <a:spcPts val="1200"/>
              </a:lnSpc>
              <a:spcAft>
                <a:spcPts val="600"/>
              </a:spcAft>
              <a:buClr>
                <a:srgbClr val="F8002C"/>
              </a:buClr>
              <a:buFont typeface="Police système Courant"/>
              <a:buChar char="►"/>
            </a:pPr>
            <a:r>
              <a:rPr lang="fr-FR" sz="950" b="1" i="0">
                <a:solidFill>
                  <a:srgbClr val="2F2483"/>
                </a:solidFill>
                <a:latin typeface="Barlow Condensed" pitchFamily="2" charset="77"/>
              </a:rPr>
              <a:t>Sécuriser ses financements à court, moyen et long terme </a:t>
            </a:r>
            <a:r>
              <a:rPr lang="fr-FR" sz="950">
                <a:latin typeface="Barlow Condensed" pitchFamily="2" charset="77"/>
              </a:rPr>
              <a:t>pour assurer la continuité d’exploitation et la croissance organique et externe</a:t>
            </a:r>
            <a:endParaRPr lang="fr-FR" sz="950" b="0" i="0">
              <a:latin typeface="Barlow Condensed" pitchFamily="2" charset="77"/>
            </a:endParaRPr>
          </a:p>
          <a:p>
            <a:pPr marL="243450" indent="-99450" algn="just">
              <a:lnSpc>
                <a:spcPts val="1200"/>
              </a:lnSpc>
              <a:buClr>
                <a:srgbClr val="00B0F0"/>
              </a:buClr>
              <a:buFont typeface="Police système Courant"/>
              <a:buChar char="&gt;"/>
            </a:pPr>
            <a:r>
              <a:rPr lang="fr-FR" sz="950" b="1">
                <a:latin typeface="Barlow Condensed SemiBold" pitchFamily="2" charset="77"/>
              </a:rPr>
              <a:t>Disposer en permanence d’un volant de financements, cohérent par rapport au BFR et au Business Plan </a:t>
            </a:r>
          </a:p>
          <a:p>
            <a:pPr marL="243450" indent="-99450" algn="just">
              <a:lnSpc>
                <a:spcPts val="1200"/>
              </a:lnSpc>
              <a:buClr>
                <a:srgbClr val="00B0F0"/>
              </a:buClr>
              <a:buFont typeface="Police système Courant"/>
              <a:buChar char="&gt;"/>
            </a:pPr>
            <a:r>
              <a:rPr lang="fr-FR" sz="950" b="1">
                <a:latin typeface="Barlow Condensed SemiBold" pitchFamily="2" charset="77"/>
              </a:rPr>
              <a:t>Garantir une bonne adéquation entre emplois LT et ressources LT</a:t>
            </a:r>
          </a:p>
          <a:p>
            <a:pPr marL="243450" indent="-99450" algn="just">
              <a:lnSpc>
                <a:spcPts val="1200"/>
              </a:lnSpc>
              <a:buClr>
                <a:srgbClr val="00B0F0"/>
              </a:buClr>
              <a:buFont typeface="Police système Courant"/>
              <a:buChar char="&gt;"/>
            </a:pPr>
            <a:r>
              <a:rPr lang="fr-FR" sz="950" b="1">
                <a:latin typeface="Barlow Condensed SemiBold" pitchFamily="2" charset="77"/>
              </a:rPr>
              <a:t>Rallonger </a:t>
            </a:r>
            <a:r>
              <a:rPr lang="fr-FR" sz="950" b="1" i="0">
                <a:latin typeface="Barlow Condensed SemiBold" pitchFamily="2" charset="77"/>
              </a:rPr>
              <a:t>la durée de vie moyenne de l’endettement à plus de 4 ans</a:t>
            </a:r>
          </a:p>
          <a:p>
            <a:pPr marL="243450" indent="-99450" algn="just">
              <a:lnSpc>
                <a:spcPts val="1200"/>
              </a:lnSpc>
              <a:buClr>
                <a:srgbClr val="00B0F0"/>
              </a:buClr>
              <a:buFont typeface="Police système Courant"/>
              <a:buChar char="&gt;"/>
            </a:pPr>
            <a:r>
              <a:rPr lang="fr-FR" sz="950" b="1" i="0">
                <a:latin typeface="Barlow Condensed SemiBold" pitchFamily="2" charset="77"/>
              </a:rPr>
              <a:t>Gérer de façon prudente l’exposition taux (équilibre taux fixe / taux variable)</a:t>
            </a:r>
          </a:p>
          <a:p>
            <a:pPr marL="144000" algn="just">
              <a:lnSpc>
                <a:spcPts val="1200"/>
              </a:lnSpc>
              <a:buClr>
                <a:srgbClr val="00B0F0"/>
              </a:buClr>
            </a:pPr>
            <a:endParaRPr lang="fr-FR" sz="950" b="0" i="0">
              <a:latin typeface="Barlow Condensed Medium" pitchFamily="2" charset="77"/>
            </a:endParaRPr>
          </a:p>
          <a:p>
            <a:pPr marL="171450" indent="-171450" algn="just">
              <a:lnSpc>
                <a:spcPts val="1200"/>
              </a:lnSpc>
              <a:spcAft>
                <a:spcPts val="600"/>
              </a:spcAft>
              <a:buClr>
                <a:srgbClr val="FF0000"/>
              </a:buClr>
              <a:buFont typeface="Police système Courant"/>
              <a:buChar char="►"/>
            </a:pPr>
            <a:r>
              <a:rPr lang="fr-FR" sz="950" b="1">
                <a:solidFill>
                  <a:srgbClr val="2F2483"/>
                </a:solidFill>
                <a:latin typeface="Barlow Condensed" pitchFamily="2" charset="77"/>
              </a:rPr>
              <a:t>Disposer d’une certaine flexibilité </a:t>
            </a:r>
            <a:r>
              <a:rPr lang="fr-FR" sz="950" b="0" i="0">
                <a:latin typeface="Barlow Condensed" pitchFamily="2" charset="77"/>
              </a:rPr>
              <a:t>dans sa structure d’endettement.</a:t>
            </a:r>
          </a:p>
          <a:p>
            <a:pPr marL="243450" indent="-99450" algn="just">
              <a:lnSpc>
                <a:spcPts val="1200"/>
              </a:lnSpc>
              <a:buClr>
                <a:srgbClr val="00B0F0"/>
              </a:buClr>
              <a:buFont typeface="Police système Courant"/>
              <a:buChar char="&gt;"/>
            </a:pPr>
            <a:r>
              <a:rPr lang="fr-FR" sz="950" b="1">
                <a:latin typeface="Barlow Condensed SemiBold" pitchFamily="2" charset="77"/>
              </a:rPr>
              <a:t>Flexibilité quant à l’utilisation de l’ensemble des lignes</a:t>
            </a:r>
          </a:p>
          <a:p>
            <a:pPr marL="243450" indent="-99450" algn="just">
              <a:lnSpc>
                <a:spcPts val="1200"/>
              </a:lnSpc>
              <a:buClr>
                <a:srgbClr val="00B0F0"/>
              </a:buClr>
              <a:buFont typeface="Police système Courant"/>
              <a:buChar char="&gt;"/>
            </a:pPr>
            <a:r>
              <a:rPr lang="fr-FR" sz="950" b="1">
                <a:latin typeface="Barlow Condensed SemiBold" pitchFamily="2" charset="77"/>
              </a:rPr>
              <a:t>Flexibilité quant au profil d’amortissement global</a:t>
            </a:r>
          </a:p>
          <a:p>
            <a:pPr marL="243450" indent="-99450" algn="just">
              <a:lnSpc>
                <a:spcPts val="1200"/>
              </a:lnSpc>
              <a:buClr>
                <a:srgbClr val="00B0F0"/>
              </a:buClr>
              <a:buFont typeface="Police système Courant"/>
              <a:buChar char="&gt;"/>
            </a:pPr>
            <a:r>
              <a:rPr lang="fr-FR" sz="950" b="1">
                <a:latin typeface="Barlow Condensed SemiBold" pitchFamily="2" charset="77"/>
              </a:rPr>
              <a:t>Flexibilité concernant ses « covenants »</a:t>
            </a:r>
          </a:p>
          <a:p>
            <a:pPr marL="144000" algn="just">
              <a:lnSpc>
                <a:spcPts val="1200"/>
              </a:lnSpc>
              <a:buClr>
                <a:srgbClr val="00B0F0"/>
              </a:buClr>
            </a:pPr>
            <a:endParaRPr lang="fr-FR" sz="950" b="1">
              <a:latin typeface="Barlow Condensed SemiBold" pitchFamily="2" charset="77"/>
            </a:endParaRPr>
          </a:p>
          <a:p>
            <a:pPr marL="171450" indent="-171450" algn="just">
              <a:lnSpc>
                <a:spcPts val="1200"/>
              </a:lnSpc>
              <a:spcAft>
                <a:spcPts val="600"/>
              </a:spcAft>
              <a:buClr>
                <a:srgbClr val="F8002C"/>
              </a:buClr>
              <a:buFont typeface="Police système Courant"/>
              <a:buChar char="►"/>
            </a:pPr>
            <a:r>
              <a:rPr lang="fr-FR" sz="950" b="1" i="0">
                <a:solidFill>
                  <a:srgbClr val="2F2483"/>
                </a:solidFill>
                <a:latin typeface="Barlow Condensed" pitchFamily="2" charset="77"/>
              </a:rPr>
              <a:t>Diversifier ses sources de financement </a:t>
            </a:r>
            <a:r>
              <a:rPr lang="fr-FR" sz="950">
                <a:latin typeface="Barlow Condensed" pitchFamily="2" charset="77"/>
              </a:rPr>
              <a:t>pour gérer sa dépendance vis-à-vis des financeurs</a:t>
            </a:r>
          </a:p>
          <a:p>
            <a:pPr marL="171450" indent="-171450" algn="just">
              <a:lnSpc>
                <a:spcPts val="1200"/>
              </a:lnSpc>
              <a:spcAft>
                <a:spcPts val="600"/>
              </a:spcAft>
              <a:buClr>
                <a:srgbClr val="F8002C"/>
              </a:buClr>
              <a:buFont typeface="Police système Courant"/>
              <a:buChar char="►"/>
            </a:pPr>
            <a:r>
              <a:rPr lang="fr-FR" sz="950" b="1">
                <a:solidFill>
                  <a:srgbClr val="2F2483"/>
                </a:solidFill>
                <a:latin typeface="Barlow Condensed" pitchFamily="2" charset="77"/>
              </a:rPr>
              <a:t>Optimiser la gestion de l’endettement du « Groupe »</a:t>
            </a:r>
          </a:p>
          <a:p>
            <a:pPr marL="171450" indent="-171450" algn="just">
              <a:lnSpc>
                <a:spcPts val="1200"/>
              </a:lnSpc>
              <a:spcAft>
                <a:spcPts val="600"/>
              </a:spcAft>
              <a:buClr>
                <a:srgbClr val="F8002C"/>
              </a:buClr>
              <a:buFont typeface="Police système Courant"/>
              <a:buChar char="►"/>
            </a:pPr>
            <a:r>
              <a:rPr lang="fr-FR" sz="950" b="1">
                <a:solidFill>
                  <a:srgbClr val="2F2483"/>
                </a:solidFill>
                <a:latin typeface="Barlow Condensed" pitchFamily="2" charset="77"/>
              </a:rPr>
              <a:t>Maîtriser le coût de financement global </a:t>
            </a:r>
            <a:r>
              <a:rPr lang="fr-FR" sz="950">
                <a:latin typeface="Barlow Condensed" pitchFamily="2" charset="77"/>
              </a:rPr>
              <a:t>tout en le relativisant par rapport au coûts des autres ressources financières</a:t>
            </a:r>
          </a:p>
          <a:p>
            <a:pPr algn="just">
              <a:lnSpc>
                <a:spcPts val="1200"/>
              </a:lnSpc>
              <a:spcAft>
                <a:spcPts val="600"/>
              </a:spcAft>
              <a:buClr>
                <a:srgbClr val="F8002C"/>
              </a:buClr>
            </a:pPr>
            <a:r>
              <a:rPr lang="fr-FR" sz="950" b="0" i="0">
                <a:latin typeface="Barlow Condensed" pitchFamily="2" charset="77"/>
              </a:rPr>
              <a:t>Les ETI ont, depuis une dizaine d’années, une palette d’outils de financement très large, bas de bilan et haut de bilan, pour piloter finement leur endettement. </a:t>
            </a:r>
          </a:p>
          <a:p>
            <a:pPr algn="just">
              <a:lnSpc>
                <a:spcPts val="1200"/>
              </a:lnSpc>
              <a:spcAft>
                <a:spcPts val="600"/>
              </a:spcAft>
              <a:buClr>
                <a:srgbClr val="F8002C"/>
              </a:buClr>
            </a:pPr>
            <a:endParaRPr lang="fr-FR" sz="950">
              <a:latin typeface="Barlow Condensed" pitchFamily="2" charset="77"/>
            </a:endParaRPr>
          </a:p>
        </p:txBody>
      </p:sp>
      <p:pic>
        <p:nvPicPr>
          <p:cNvPr id="8" name="Image 4">
            <a:extLst>
              <a:ext uri="{FF2B5EF4-FFF2-40B4-BE49-F238E27FC236}">
                <a16:creationId xmlns:a16="http://schemas.microsoft.com/office/drawing/2014/main" id="{F1483478-891A-4207-863E-2A0FA9C28D7C}"/>
              </a:ext>
            </a:extLst>
          </p:cNvPr>
          <p:cNvPicPr>
            <a:picLocks noChangeAspect="1"/>
          </p:cNvPicPr>
          <p:nvPr/>
        </p:nvPicPr>
        <p:blipFill>
          <a:blip r:embed="rId2"/>
          <a:stretch>
            <a:fillRect/>
          </a:stretch>
        </p:blipFill>
        <p:spPr>
          <a:xfrm>
            <a:off x="940333" y="4700730"/>
            <a:ext cx="1167612" cy="217899"/>
          </a:xfrm>
          <a:prstGeom prst="rect">
            <a:avLst/>
          </a:prstGeom>
        </p:spPr>
      </p:pic>
    </p:spTree>
    <p:extLst>
      <p:ext uri="{BB962C8B-B14F-4D97-AF65-F5344CB8AC3E}">
        <p14:creationId xmlns:p14="http://schemas.microsoft.com/office/powerpoint/2010/main" val="2632489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a:extLst>
              <a:ext uri="{FF2B5EF4-FFF2-40B4-BE49-F238E27FC236}">
                <a16:creationId xmlns:a16="http://schemas.microsoft.com/office/drawing/2014/main" id="{CCF9B2BB-AF0B-4999-BA92-6B6E0FE8ED3A}"/>
              </a:ext>
            </a:extLst>
          </p:cNvPr>
          <p:cNvSpPr>
            <a:spLocks noGrp="1"/>
          </p:cNvSpPr>
          <p:nvPr>
            <p:ph type="ftr" sz="quarter" idx="3"/>
          </p:nvPr>
        </p:nvSpPr>
        <p:spPr/>
        <p:txBody>
          <a:bodyPr/>
          <a:lstStyle/>
          <a:p>
            <a:r>
              <a:rPr lang="fr-FR"/>
              <a:t>COMMENT PILOTER MON ENTREPRISE EN PERIODE D’INFLATION ? - </a:t>
            </a:r>
          </a:p>
        </p:txBody>
      </p:sp>
      <p:sp>
        <p:nvSpPr>
          <p:cNvPr id="3" name="Espace réservé du numéro de diapositive 2">
            <a:extLst>
              <a:ext uri="{FF2B5EF4-FFF2-40B4-BE49-F238E27FC236}">
                <a16:creationId xmlns:a16="http://schemas.microsoft.com/office/drawing/2014/main" id="{C1963358-AA17-4F19-8CCE-67ABFB4E025F}"/>
              </a:ext>
            </a:extLst>
          </p:cNvPr>
          <p:cNvSpPr>
            <a:spLocks noGrp="1"/>
          </p:cNvSpPr>
          <p:nvPr>
            <p:ph type="sldNum" sz="quarter" idx="4"/>
          </p:nvPr>
        </p:nvSpPr>
        <p:spPr/>
        <p:txBody>
          <a:bodyPr/>
          <a:lstStyle/>
          <a:p>
            <a:fld id="{BDE2D64B-104A-0D49-AC01-3995F14CC673}" type="slidenum">
              <a:rPr lang="fr-FR" smtClean="0"/>
              <a:pPr/>
              <a:t>2</a:t>
            </a:fld>
            <a:endParaRPr lang="fr-FR"/>
          </a:p>
        </p:txBody>
      </p:sp>
      <p:sp>
        <p:nvSpPr>
          <p:cNvPr id="4" name="Titre 3">
            <a:extLst>
              <a:ext uri="{FF2B5EF4-FFF2-40B4-BE49-F238E27FC236}">
                <a16:creationId xmlns:a16="http://schemas.microsoft.com/office/drawing/2014/main" id="{30423163-D154-49BA-B39A-8DC6926BAAE9}"/>
              </a:ext>
            </a:extLst>
          </p:cNvPr>
          <p:cNvSpPr>
            <a:spLocks noGrp="1"/>
          </p:cNvSpPr>
          <p:nvPr>
            <p:ph type="title"/>
          </p:nvPr>
        </p:nvSpPr>
        <p:spPr/>
        <p:txBody>
          <a:bodyPr/>
          <a:lstStyle/>
          <a:p>
            <a:r>
              <a:rPr lang="fr-FR"/>
              <a:t>Présentation des intervenants</a:t>
            </a:r>
          </a:p>
        </p:txBody>
      </p:sp>
      <p:sp>
        <p:nvSpPr>
          <p:cNvPr id="7" name="Content Placeholder 6">
            <a:extLst>
              <a:ext uri="{FF2B5EF4-FFF2-40B4-BE49-F238E27FC236}">
                <a16:creationId xmlns:a16="http://schemas.microsoft.com/office/drawing/2014/main" id="{F44E662B-7D69-443B-AB45-6A9F7251E2EC}"/>
              </a:ext>
            </a:extLst>
          </p:cNvPr>
          <p:cNvSpPr>
            <a:spLocks noGrp="1"/>
          </p:cNvSpPr>
          <p:nvPr>
            <p:ph idx="1"/>
          </p:nvPr>
        </p:nvSpPr>
        <p:spPr>
          <a:xfrm>
            <a:off x="398242" y="1146336"/>
            <a:ext cx="4051020" cy="2855910"/>
          </a:xfrm>
        </p:spPr>
        <p:txBody>
          <a:bodyPr vert="horz" wrap="square" lIns="0" tIns="0" rIns="0" bIns="0" rtlCol="0" anchor="t">
            <a:spAutoFit/>
          </a:bodyPr>
          <a:lstStyle/>
          <a:p>
            <a:r>
              <a:rPr lang="en-US" sz="1600" b="1" dirty="0">
                <a:effectLst/>
                <a:latin typeface="Calibri"/>
                <a:ea typeface="Times New Roman" panose="02020603050405020304" pitchFamily="18" charset="0"/>
                <a:cs typeface="Calibri"/>
              </a:rPr>
              <a:t>Laurent Jehanne</a:t>
            </a:r>
            <a:r>
              <a:rPr lang="en-US" sz="1600" b="1" dirty="0">
                <a:latin typeface="Calibri"/>
                <a:ea typeface="Times New Roman" panose="02020603050405020304" pitchFamily="18" charset="0"/>
                <a:cs typeface="Calibri"/>
              </a:rPr>
              <a:t> </a:t>
            </a:r>
            <a:endParaRPr lang="en-US" sz="1600" b="1" dirty="0">
              <a:effectLst/>
              <a:latin typeface="Calibri" panose="020F0502020204030204" pitchFamily="34" charset="0"/>
              <a:ea typeface="Times New Roman" panose="02020603050405020304" pitchFamily="18" charset="0"/>
              <a:cs typeface="Calibri"/>
            </a:endParaRPr>
          </a:p>
          <a:p>
            <a:pPr lvl="0"/>
            <a:r>
              <a:rPr lang="en-US" sz="1600" dirty="0">
                <a:effectLst/>
                <a:latin typeface="Calibri"/>
                <a:ea typeface="Times New Roman" panose="02020603050405020304" pitchFamily="18" charset="0"/>
                <a:cs typeface="Calibri"/>
              </a:rPr>
              <a:t>Directeur Transformation, Turnaround &amp; Restructuring</a:t>
            </a:r>
            <a:endParaRPr lang="fr-FR" sz="1600" dirty="0">
              <a:effectLst/>
              <a:latin typeface="Calibri"/>
              <a:ea typeface="Calibri" panose="020F0502020204030204" pitchFamily="34" charset="0"/>
              <a:cs typeface="Calibri"/>
            </a:endParaRPr>
          </a:p>
          <a:p>
            <a:pPr marL="342900" lvl="0" indent="-342900">
              <a:buFont typeface="Symbol" panose="05050102010706020507" pitchFamily="18" charset="2"/>
              <a:buChar char=""/>
            </a:pPr>
            <a:endParaRPr lang="en-US" sz="1600" dirty="0">
              <a:effectLst/>
              <a:latin typeface="Calibri" panose="020F0502020204030204" pitchFamily="34" charset="0"/>
              <a:ea typeface="Times New Roman" panose="02020603050405020304" pitchFamily="18" charset="0"/>
            </a:endParaRPr>
          </a:p>
          <a:p>
            <a:r>
              <a:rPr lang="en-US" sz="1600" b="1" dirty="0">
                <a:effectLst/>
                <a:latin typeface="Calibri"/>
                <a:ea typeface="Times New Roman" panose="02020603050405020304" pitchFamily="18" charset="0"/>
                <a:cs typeface="Calibri"/>
              </a:rPr>
              <a:t>Benjamin </a:t>
            </a:r>
            <a:r>
              <a:rPr lang="en-US" sz="1600" b="1" dirty="0">
                <a:latin typeface="Calibri"/>
                <a:ea typeface="Times New Roman" panose="02020603050405020304" pitchFamily="18" charset="0"/>
                <a:cs typeface="Calibri"/>
              </a:rPr>
              <a:t>Blatgé</a:t>
            </a:r>
            <a:endParaRPr lang="en-US" sz="1600" b="1" dirty="0">
              <a:effectLst/>
              <a:latin typeface="Calibri" panose="020F0502020204030204" pitchFamily="34" charset="0"/>
              <a:ea typeface="Times New Roman" panose="02020603050405020304" pitchFamily="18" charset="0"/>
              <a:cs typeface="Calibri"/>
            </a:endParaRPr>
          </a:p>
          <a:p>
            <a:r>
              <a:rPr lang="en-US" sz="1600" dirty="0">
                <a:latin typeface="Calibri"/>
                <a:ea typeface="Times New Roman" panose="02020603050405020304" pitchFamily="18" charset="0"/>
                <a:cs typeface="Calibri"/>
              </a:rPr>
              <a:t>Managing Director, Value </a:t>
            </a:r>
            <a:r>
              <a:rPr lang="en-US" sz="1600" dirty="0">
                <a:effectLst/>
                <a:latin typeface="Calibri"/>
                <a:ea typeface="Times New Roman" panose="02020603050405020304" pitchFamily="18" charset="0"/>
                <a:cs typeface="Calibri"/>
              </a:rPr>
              <a:t>Creation Services</a:t>
            </a:r>
            <a:endParaRPr lang="fr-FR" sz="1600" dirty="0">
              <a:effectLst/>
              <a:latin typeface="Times New Roman"/>
              <a:ea typeface="Calibri" panose="020F0502020204030204" pitchFamily="34" charset="0"/>
              <a:cs typeface="Calibri"/>
            </a:endParaRPr>
          </a:p>
          <a:p>
            <a:pPr marL="342900" lvl="0" indent="-342900">
              <a:buFont typeface="Symbol" panose="05050102010706020507" pitchFamily="18" charset="2"/>
              <a:buChar char=""/>
            </a:pPr>
            <a:endParaRPr lang="en-US" sz="1600" dirty="0">
              <a:effectLst/>
              <a:latin typeface="Calibri" panose="020F0502020204030204" pitchFamily="34" charset="0"/>
              <a:ea typeface="Times New Roman" panose="02020603050405020304" pitchFamily="18" charset="0"/>
            </a:endParaRPr>
          </a:p>
          <a:p>
            <a:r>
              <a:rPr lang="en-US" sz="1600" b="1" dirty="0">
                <a:effectLst/>
                <a:latin typeface="Calibri"/>
                <a:ea typeface="Times New Roman" panose="02020603050405020304" pitchFamily="18" charset="0"/>
                <a:cs typeface="Calibri"/>
              </a:rPr>
              <a:t>Olivier Magnin</a:t>
            </a:r>
            <a:r>
              <a:rPr lang="en-US" sz="1600" b="1" dirty="0">
                <a:latin typeface="Calibri"/>
                <a:ea typeface="Times New Roman" panose="02020603050405020304" pitchFamily="18" charset="0"/>
                <a:cs typeface="Calibri"/>
              </a:rPr>
              <a:t> </a:t>
            </a:r>
            <a:endParaRPr lang="en-US" sz="1600" b="1" dirty="0">
              <a:effectLst/>
              <a:latin typeface="Calibri" panose="020F0502020204030204" pitchFamily="34" charset="0"/>
              <a:ea typeface="Times New Roman" panose="02020603050405020304" pitchFamily="18" charset="0"/>
              <a:cs typeface="Calibri"/>
            </a:endParaRPr>
          </a:p>
          <a:p>
            <a:r>
              <a:rPr lang="en-US" sz="1600" dirty="0">
                <a:latin typeface="Calibri"/>
                <a:ea typeface="Times New Roman" panose="02020603050405020304" pitchFamily="18" charset="0"/>
                <a:cs typeface="Calibri"/>
              </a:rPr>
              <a:t>Managing Director, </a:t>
            </a:r>
            <a:r>
              <a:rPr lang="en-US" sz="1600" dirty="0" err="1">
                <a:effectLst/>
                <a:latin typeface="Calibri"/>
                <a:ea typeface="Times New Roman" panose="02020603050405020304" pitchFamily="18" charset="0"/>
                <a:cs typeface="Calibri"/>
              </a:rPr>
              <a:t>Responsable</a:t>
            </a:r>
            <a:r>
              <a:rPr lang="en-US" sz="1600" dirty="0">
                <a:effectLst/>
                <a:latin typeface="Calibri"/>
                <a:ea typeface="Times New Roman" panose="02020603050405020304" pitchFamily="18" charset="0"/>
                <a:cs typeface="Calibri"/>
              </a:rPr>
              <a:t> </a:t>
            </a:r>
            <a:r>
              <a:rPr lang="en-US" sz="1600" dirty="0" err="1">
                <a:effectLst/>
                <a:latin typeface="Calibri"/>
                <a:ea typeface="Times New Roman" panose="02020603050405020304" pitchFamily="18" charset="0"/>
                <a:cs typeface="Calibri"/>
              </a:rPr>
              <a:t>Activité</a:t>
            </a:r>
            <a:r>
              <a:rPr lang="en-US" sz="1600" dirty="0">
                <a:effectLst/>
                <a:latin typeface="Calibri"/>
                <a:ea typeface="Times New Roman" panose="02020603050405020304" pitchFamily="18" charset="0"/>
                <a:cs typeface="Calibri"/>
              </a:rPr>
              <a:t> Debt &amp; Capital Advisory</a:t>
            </a:r>
            <a:endParaRPr lang="fr-FR" sz="1600" dirty="0">
              <a:effectLst/>
              <a:latin typeface="Times New Roman"/>
              <a:ea typeface="Calibri" panose="020F0502020204030204" pitchFamily="34" charset="0"/>
              <a:cs typeface="Calibri"/>
            </a:endParaRPr>
          </a:p>
          <a:p>
            <a:pPr marL="342900" lvl="0" indent="-342900">
              <a:buFont typeface="Symbol" panose="05050102010706020507" pitchFamily="18" charset="2"/>
              <a:buChar char=""/>
            </a:pPr>
            <a:endParaRPr lang="fr-FR" sz="1600" dirty="0">
              <a:effectLst/>
              <a:latin typeface="Calibri" panose="020F0502020204030204" pitchFamily="34" charset="0"/>
              <a:ea typeface="Times New Roman" panose="02020603050405020304" pitchFamily="18" charset="0"/>
            </a:endParaRPr>
          </a:p>
          <a:p>
            <a:r>
              <a:rPr lang="fr-FR" sz="1600" b="1" dirty="0">
                <a:latin typeface="Calibri"/>
                <a:ea typeface="Times New Roman" panose="02020603050405020304" pitchFamily="18" charset="0"/>
                <a:cs typeface="Calibri"/>
              </a:rPr>
              <a:t>Sophie Lazaro </a:t>
            </a:r>
            <a:endParaRPr lang="fr-FR" sz="1600" dirty="0">
              <a:latin typeface="Barlow Condensed Medium"/>
              <a:ea typeface="Times New Roman" panose="02020603050405020304" pitchFamily="18" charset="0"/>
              <a:cs typeface="Calibri"/>
            </a:endParaRPr>
          </a:p>
          <a:p>
            <a:r>
              <a:rPr lang="fr-FR" sz="1600" dirty="0">
                <a:latin typeface="Calibri"/>
                <a:ea typeface="Times New Roman" panose="02020603050405020304" pitchFamily="18" charset="0"/>
                <a:cs typeface="Calibri"/>
              </a:rPr>
              <a:t>Directrice Capital Humain</a:t>
            </a:r>
            <a:endParaRPr lang="en-US" sz="1600" b="1" dirty="0">
              <a:latin typeface="Calibri" panose="020F0502020204030204" pitchFamily="34" charset="0"/>
              <a:ea typeface="Times New Roman" panose="02020603050405020304" pitchFamily="18" charset="0"/>
              <a:cs typeface="Calibri"/>
            </a:endParaRPr>
          </a:p>
          <a:p>
            <a:pPr marL="342900" lvl="0" indent="-342900">
              <a:buFont typeface="Symbol" panose="05050102010706020507" pitchFamily="18" charset="2"/>
              <a:buChar char=""/>
            </a:pPr>
            <a:endParaRPr lang="fr-FR" sz="1600" dirty="0">
              <a:effectLst/>
              <a:latin typeface="Calibri" panose="020F0502020204030204" pitchFamily="34" charset="0"/>
              <a:ea typeface="Times New Roman" panose="02020603050405020304" pitchFamily="18" charset="0"/>
            </a:endParaRPr>
          </a:p>
          <a:p>
            <a:endParaRPr lang="fr-FR" sz="1600" b="1" dirty="0">
              <a:effectLst/>
              <a:latin typeface="Times New Roman"/>
              <a:ea typeface="Calibri" panose="020F0502020204030204" pitchFamily="34" charset="0"/>
              <a:cs typeface="Calibri"/>
            </a:endParaRPr>
          </a:p>
          <a:p>
            <a:endParaRPr lang="fr-FR" sz="1100" dirty="0"/>
          </a:p>
        </p:txBody>
      </p:sp>
      <p:pic>
        <p:nvPicPr>
          <p:cNvPr id="6" name="Image 4">
            <a:extLst>
              <a:ext uri="{FF2B5EF4-FFF2-40B4-BE49-F238E27FC236}">
                <a16:creationId xmlns:a16="http://schemas.microsoft.com/office/drawing/2014/main" id="{7722ABC6-1425-4BB0-BBA9-8F991F4B3A0E}"/>
              </a:ext>
            </a:extLst>
          </p:cNvPr>
          <p:cNvPicPr>
            <a:picLocks noChangeAspect="1"/>
          </p:cNvPicPr>
          <p:nvPr/>
        </p:nvPicPr>
        <p:blipFill>
          <a:blip r:embed="rId3"/>
          <a:stretch>
            <a:fillRect/>
          </a:stretch>
        </p:blipFill>
        <p:spPr>
          <a:xfrm>
            <a:off x="940333" y="4700730"/>
            <a:ext cx="1167612" cy="217899"/>
          </a:xfrm>
          <a:prstGeom prst="rect">
            <a:avLst/>
          </a:prstGeom>
        </p:spPr>
      </p:pic>
      <p:sp>
        <p:nvSpPr>
          <p:cNvPr id="8" name="Espace réservé du contenu 4">
            <a:extLst>
              <a:ext uri="{FF2B5EF4-FFF2-40B4-BE49-F238E27FC236}">
                <a16:creationId xmlns:a16="http://schemas.microsoft.com/office/drawing/2014/main" id="{31723327-A701-4EF2-AAD4-472A1F1BE47A}"/>
              </a:ext>
            </a:extLst>
          </p:cNvPr>
          <p:cNvSpPr txBox="1">
            <a:spLocks/>
          </p:cNvSpPr>
          <p:nvPr/>
        </p:nvSpPr>
        <p:spPr>
          <a:xfrm>
            <a:off x="5092980" y="1757045"/>
            <a:ext cx="4051020" cy="1677382"/>
          </a:xfrm>
          <a:prstGeom prst="rect">
            <a:avLst/>
          </a:prstGeom>
        </p:spPr>
        <p:txBody>
          <a:bodyPr vert="horz" wrap="square" lIns="0" tIns="0" rIns="0" bIns="0" rtlCol="0">
            <a:spAutoFit/>
          </a:bodyPr>
          <a:lstStyle>
            <a:lvl1pPr marL="0" indent="0" algn="l" defTabSz="685800" rtl="0" eaLnBrk="1" latinLnBrk="0" hangingPunct="1">
              <a:lnSpc>
                <a:spcPts val="1400"/>
              </a:lnSpc>
              <a:spcBef>
                <a:spcPts val="0"/>
              </a:spcBef>
              <a:buFont typeface="Arial" panose="020B0604020202020204" pitchFamily="34" charset="0"/>
              <a:buNone/>
              <a:tabLst/>
              <a:defRPr sz="1150" b="0" i="0" kern="1200">
                <a:solidFill>
                  <a:schemeClr val="tx1"/>
                </a:solidFill>
                <a:latin typeface="Barlow Condensed Medium" pitchFamily="2"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Barlow Condensed Medium" pitchFamily="2"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Barlow Condensed Medium" pitchFamily="2"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fr-FR" sz="1600"/>
              <a:t>Ordre du jour</a:t>
            </a:r>
          </a:p>
          <a:p>
            <a:endParaRPr lang="fr-FR" sz="1200"/>
          </a:p>
          <a:p>
            <a:pPr marL="171450" indent="-171450" algn="just" defTabSz="457200">
              <a:lnSpc>
                <a:spcPts val="1200"/>
              </a:lnSpc>
              <a:spcAft>
                <a:spcPts val="600"/>
              </a:spcAft>
              <a:buClr>
                <a:srgbClr val="F8002C"/>
              </a:buClr>
              <a:buFont typeface="Police système Courant"/>
              <a:buChar char="►"/>
            </a:pPr>
            <a:r>
              <a:rPr lang="en-US" sz="1200" b="1">
                <a:solidFill>
                  <a:srgbClr val="2F2483"/>
                </a:solidFill>
                <a:latin typeface="Barlow Condensed" pitchFamily="2" charset="77"/>
              </a:rPr>
              <a:t>Pilotage de la trésorerie et du BFR</a:t>
            </a:r>
          </a:p>
          <a:p>
            <a:pPr marL="171450" indent="-171450" algn="just" defTabSz="457200">
              <a:lnSpc>
                <a:spcPts val="1200"/>
              </a:lnSpc>
              <a:spcAft>
                <a:spcPts val="600"/>
              </a:spcAft>
              <a:buClr>
                <a:srgbClr val="F8002C"/>
              </a:buClr>
              <a:buFont typeface="Police système Courant"/>
              <a:buChar char="►"/>
            </a:pPr>
            <a:endParaRPr lang="en-US" sz="1200" b="1">
              <a:solidFill>
                <a:srgbClr val="2F2483"/>
              </a:solidFill>
              <a:latin typeface="Barlow Condensed" pitchFamily="2" charset="77"/>
            </a:endParaRPr>
          </a:p>
          <a:p>
            <a:pPr marL="171450" indent="-171450" algn="just" defTabSz="457200">
              <a:lnSpc>
                <a:spcPts val="1200"/>
              </a:lnSpc>
              <a:spcAft>
                <a:spcPts val="600"/>
              </a:spcAft>
              <a:buClr>
                <a:srgbClr val="F8002C"/>
              </a:buClr>
              <a:buFont typeface="Police système Courant"/>
              <a:buChar char="►"/>
            </a:pPr>
            <a:r>
              <a:rPr lang="en-US" sz="1200" b="1">
                <a:solidFill>
                  <a:srgbClr val="2F2483"/>
                </a:solidFill>
                <a:latin typeface="Barlow Condensed" pitchFamily="2" charset="77"/>
              </a:rPr>
              <a:t>Pilotage des financements</a:t>
            </a:r>
          </a:p>
          <a:p>
            <a:pPr marL="171450" indent="-171450" algn="just" defTabSz="457200">
              <a:lnSpc>
                <a:spcPts val="1200"/>
              </a:lnSpc>
              <a:spcAft>
                <a:spcPts val="600"/>
              </a:spcAft>
              <a:buClr>
                <a:srgbClr val="F8002C"/>
              </a:buClr>
              <a:buFont typeface="Police système Courant"/>
              <a:buChar char="►"/>
            </a:pPr>
            <a:endParaRPr lang="fr-FR" sz="1200" b="1">
              <a:solidFill>
                <a:srgbClr val="2F2483"/>
              </a:solidFill>
              <a:latin typeface="Barlow Condensed" pitchFamily="2" charset="77"/>
            </a:endParaRPr>
          </a:p>
          <a:p>
            <a:pPr marL="171450" indent="-171450" algn="just" defTabSz="457200">
              <a:lnSpc>
                <a:spcPts val="1200"/>
              </a:lnSpc>
              <a:spcAft>
                <a:spcPts val="600"/>
              </a:spcAft>
              <a:buClr>
                <a:srgbClr val="F8002C"/>
              </a:buClr>
              <a:buFont typeface="Police système Courant"/>
              <a:buChar char="►"/>
            </a:pPr>
            <a:r>
              <a:rPr lang="fr-FR" sz="1200" b="1">
                <a:solidFill>
                  <a:srgbClr val="2F2483"/>
                </a:solidFill>
                <a:latin typeface="Barlow Condensed" pitchFamily="2" charset="77"/>
              </a:rPr>
              <a:t>Pilotage de la politique salariale</a:t>
            </a:r>
          </a:p>
          <a:p>
            <a:endParaRPr lang="fr-FR"/>
          </a:p>
        </p:txBody>
      </p:sp>
    </p:spTree>
    <p:extLst>
      <p:ext uri="{BB962C8B-B14F-4D97-AF65-F5344CB8AC3E}">
        <p14:creationId xmlns:p14="http://schemas.microsoft.com/office/powerpoint/2010/main" val="2754670448"/>
      </p:ext>
    </p:extLst>
  </p:cSld>
  <p:clrMapOvr>
    <a:masterClrMapping/>
  </p:clrMapOvr>
  <p:extLst>
    <p:ext uri="{6950BFC3-D8DA-4A85-94F7-54DA5524770B}">
      <p188:commentRel xmlns:p188="http://schemas.microsoft.com/office/powerpoint/2018/8/main" r:id="rId2"/>
    </p:ext>
  </p:extLs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Placeholder 1">
            <a:extLst>
              <a:ext uri="{FF2B5EF4-FFF2-40B4-BE49-F238E27FC236}">
                <a16:creationId xmlns:a16="http://schemas.microsoft.com/office/drawing/2014/main" id="{5CBD9AED-AA2E-D844-BA65-1DC97C1FE826}"/>
              </a:ext>
            </a:extLst>
          </p:cNvPr>
          <p:cNvSpPr txBox="1">
            <a:spLocks/>
          </p:cNvSpPr>
          <p:nvPr/>
        </p:nvSpPr>
        <p:spPr>
          <a:xfrm>
            <a:off x="398242" y="360619"/>
            <a:ext cx="7886700" cy="564257"/>
          </a:xfrm>
          <a:prstGeom prst="rect">
            <a:avLst/>
          </a:prstGeom>
        </p:spPr>
        <p:txBody>
          <a:bodyPr vert="horz" lIns="0" tIns="0" rIns="0" bIns="0" rtlCol="0" anchor="t" anchorCtr="0">
            <a:spAutoFit/>
          </a:bodyPr>
          <a:lstStyle>
            <a:lvl1pPr algn="l" defTabSz="685800" rtl="0" eaLnBrk="1" latinLnBrk="0" hangingPunct="1">
              <a:lnSpc>
                <a:spcPts val="2200"/>
              </a:lnSpc>
              <a:spcBef>
                <a:spcPct val="0"/>
              </a:spcBef>
              <a:buNone/>
              <a:defRPr sz="2300" b="1" i="0" kern="1200">
                <a:solidFill>
                  <a:srgbClr val="2F2483"/>
                </a:solidFill>
                <a:latin typeface="Barlow Condensed" pitchFamily="2" charset="77"/>
                <a:ea typeface="+mj-ea"/>
                <a:cs typeface="+mj-cs"/>
              </a:defRPr>
            </a:lvl1pPr>
          </a:lstStyle>
          <a:p>
            <a:r>
              <a:rPr lang="fr-FR"/>
              <a:t>Pilotage des financements</a:t>
            </a:r>
          </a:p>
          <a:p>
            <a:r>
              <a:rPr lang="fr-FR"/>
              <a:t>De nombreux outils de financement</a:t>
            </a:r>
            <a:endParaRPr lang="en-US"/>
          </a:p>
        </p:txBody>
      </p:sp>
      <p:sp>
        <p:nvSpPr>
          <p:cNvPr id="19" name="Text Placeholder 2">
            <a:extLst>
              <a:ext uri="{FF2B5EF4-FFF2-40B4-BE49-F238E27FC236}">
                <a16:creationId xmlns:a16="http://schemas.microsoft.com/office/drawing/2014/main" id="{908D594B-C639-884C-B006-C6532A674658}"/>
              </a:ext>
            </a:extLst>
          </p:cNvPr>
          <p:cNvSpPr txBox="1">
            <a:spLocks/>
          </p:cNvSpPr>
          <p:nvPr/>
        </p:nvSpPr>
        <p:spPr>
          <a:xfrm>
            <a:off x="398242" y="1017726"/>
            <a:ext cx="8221871" cy="164148"/>
          </a:xfrm>
          <a:prstGeom prst="rect">
            <a:avLst/>
          </a:prstGeom>
        </p:spPr>
        <p:txBody>
          <a:bodyPr vert="horz" wrap="square" lIns="0" tIns="0" rIns="0" bIns="0" rtlCol="0">
            <a:spAutoFit/>
          </a:bodyPr>
          <a:lstStyle>
            <a:lvl1pPr marL="0" indent="0" algn="l" defTabSz="685800" rtl="0" eaLnBrk="1" latinLnBrk="0" hangingPunct="1">
              <a:lnSpc>
                <a:spcPts val="1400"/>
              </a:lnSpc>
              <a:spcBef>
                <a:spcPts val="0"/>
              </a:spcBef>
              <a:buFont typeface="Arial" panose="020B0604020202020204" pitchFamily="34" charset="0"/>
              <a:buNone/>
              <a:tabLst/>
              <a:defRPr sz="1150" b="0" i="0" kern="1200">
                <a:solidFill>
                  <a:schemeClr val="tx1"/>
                </a:solidFill>
                <a:latin typeface="Barlow Condensed Medium" pitchFamily="2"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Barlow Condensed Medium" pitchFamily="2"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Barlow Condensed Medium" pitchFamily="2"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fr-FR"/>
              <a:t>Les outils de financement à disposition des ETI permettent d’adresser tous les types de besoins, </a:t>
            </a:r>
            <a:r>
              <a:rPr lang="fr-FR" sz="950">
                <a:latin typeface="Barlow Condensed" pitchFamily="2" charset="77"/>
              </a:rPr>
              <a:t>quelle que soit leur nature, leur terme ou leur objet. </a:t>
            </a:r>
            <a:endParaRPr lang="en-US" sz="950">
              <a:latin typeface="Barlow Condensed" pitchFamily="2" charset="77"/>
            </a:endParaRPr>
          </a:p>
        </p:txBody>
      </p:sp>
      <p:sp>
        <p:nvSpPr>
          <p:cNvPr id="3" name="Espace réservé du numéro de diapositive 2">
            <a:extLst>
              <a:ext uri="{FF2B5EF4-FFF2-40B4-BE49-F238E27FC236}">
                <a16:creationId xmlns:a16="http://schemas.microsoft.com/office/drawing/2014/main" id="{B89025D7-E7F0-944F-8872-30F66F3D9018}"/>
              </a:ext>
            </a:extLst>
          </p:cNvPr>
          <p:cNvSpPr>
            <a:spLocks noGrp="1"/>
          </p:cNvSpPr>
          <p:nvPr>
            <p:ph type="sldNum" sz="quarter" idx="4"/>
          </p:nvPr>
        </p:nvSpPr>
        <p:spPr/>
        <p:txBody>
          <a:bodyPr/>
          <a:lstStyle/>
          <a:p>
            <a:fld id="{BDE2D64B-104A-0D49-AC01-3995F14CC673}" type="slidenum">
              <a:rPr lang="fr-FR" smtClean="0"/>
              <a:pPr/>
              <a:t>20</a:t>
            </a:fld>
            <a:endParaRPr lang="fr-FR"/>
          </a:p>
        </p:txBody>
      </p:sp>
      <p:sp>
        <p:nvSpPr>
          <p:cNvPr id="7" name="ZoneTexte 6">
            <a:extLst>
              <a:ext uri="{FF2B5EF4-FFF2-40B4-BE49-F238E27FC236}">
                <a16:creationId xmlns:a16="http://schemas.microsoft.com/office/drawing/2014/main" id="{BD44DC08-07E5-E748-8E94-39E2BB08E571}"/>
              </a:ext>
            </a:extLst>
          </p:cNvPr>
          <p:cNvSpPr txBox="1"/>
          <p:nvPr/>
        </p:nvSpPr>
        <p:spPr>
          <a:xfrm>
            <a:off x="324027" y="1436138"/>
            <a:ext cx="8251083" cy="3294492"/>
          </a:xfrm>
          <a:prstGeom prst="rect">
            <a:avLst/>
          </a:prstGeom>
          <a:noFill/>
        </p:spPr>
        <p:txBody>
          <a:bodyPr wrap="square" lIns="0" tIns="0" rIns="0" bIns="0" rtlCol="0">
            <a:spAutoFit/>
          </a:bodyPr>
          <a:lstStyle/>
          <a:p>
            <a:pPr marL="171450" indent="-171450" algn="just">
              <a:lnSpc>
                <a:spcPts val="1200"/>
              </a:lnSpc>
              <a:spcAft>
                <a:spcPts val="600"/>
              </a:spcAft>
              <a:buClr>
                <a:srgbClr val="F8002C"/>
              </a:buClr>
              <a:buFont typeface="Police système Courant"/>
              <a:buChar char="►"/>
            </a:pPr>
            <a:r>
              <a:rPr lang="fr-FR" sz="950" b="1">
                <a:solidFill>
                  <a:srgbClr val="2F2483"/>
                </a:solidFill>
                <a:latin typeface="Barlow Condensed" pitchFamily="2" charset="77"/>
              </a:rPr>
              <a:t>Financement</a:t>
            </a:r>
            <a:r>
              <a:rPr lang="fr-FR" sz="950" b="1" i="0">
                <a:solidFill>
                  <a:srgbClr val="2F2483"/>
                </a:solidFill>
                <a:latin typeface="Barlow Condensed" pitchFamily="2" charset="77"/>
              </a:rPr>
              <a:t> bancaire</a:t>
            </a:r>
            <a:endParaRPr lang="fr-FR" sz="950" b="0" i="0">
              <a:latin typeface="Barlow Condensed" pitchFamily="2" charset="77"/>
            </a:endParaRPr>
          </a:p>
          <a:p>
            <a:pPr marL="243450" indent="-99450" algn="just">
              <a:lnSpc>
                <a:spcPts val="1200"/>
              </a:lnSpc>
              <a:buClr>
                <a:srgbClr val="00B0F0"/>
              </a:buClr>
              <a:buFont typeface="Police système Courant"/>
              <a:buChar char="&gt;"/>
            </a:pPr>
            <a:r>
              <a:rPr lang="fr-FR" sz="950" b="1">
                <a:latin typeface="Barlow Condensed SemiBold" pitchFamily="2" charset="77"/>
              </a:rPr>
              <a:t>Crédits syndiqués / Club deals</a:t>
            </a:r>
          </a:p>
          <a:p>
            <a:pPr marL="243450" indent="-99450" algn="just">
              <a:lnSpc>
                <a:spcPts val="1200"/>
              </a:lnSpc>
              <a:buClr>
                <a:srgbClr val="00B0F0"/>
              </a:buClr>
              <a:buFont typeface="Police système Courant"/>
              <a:buChar char="&gt;"/>
            </a:pPr>
            <a:r>
              <a:rPr lang="fr-FR" sz="950" b="1">
                <a:latin typeface="Barlow Condensed SemiBold" pitchFamily="2" charset="77"/>
              </a:rPr>
              <a:t>Factoring, financements de stocks</a:t>
            </a:r>
          </a:p>
          <a:p>
            <a:pPr marL="243450" indent="-99450" algn="just">
              <a:lnSpc>
                <a:spcPts val="1200"/>
              </a:lnSpc>
              <a:buClr>
                <a:srgbClr val="00B0F0"/>
              </a:buClr>
              <a:buFont typeface="Police système Courant"/>
              <a:buChar char="&gt;"/>
            </a:pPr>
            <a:r>
              <a:rPr lang="fr-FR" sz="950" b="1">
                <a:latin typeface="Barlow Condensed SemiBold" pitchFamily="2" charset="77"/>
              </a:rPr>
              <a:t>Couvertures de taux et de change</a:t>
            </a:r>
          </a:p>
          <a:p>
            <a:pPr marL="144000" algn="just">
              <a:lnSpc>
                <a:spcPts val="1200"/>
              </a:lnSpc>
              <a:buClr>
                <a:srgbClr val="00B0F0"/>
              </a:buClr>
            </a:pPr>
            <a:endParaRPr lang="fr-FR" sz="950" b="1">
              <a:latin typeface="Barlow Condensed SemiBold" pitchFamily="2" charset="77"/>
            </a:endParaRPr>
          </a:p>
          <a:p>
            <a:pPr marL="171450" indent="-171450" algn="just">
              <a:lnSpc>
                <a:spcPts val="1200"/>
              </a:lnSpc>
              <a:spcAft>
                <a:spcPts val="600"/>
              </a:spcAft>
              <a:buClr>
                <a:srgbClr val="F8002C"/>
              </a:buClr>
              <a:buFont typeface="Police système Courant"/>
              <a:buChar char="►"/>
            </a:pPr>
            <a:r>
              <a:rPr lang="fr-FR" sz="950" b="1" i="0">
                <a:solidFill>
                  <a:srgbClr val="2F2483"/>
                </a:solidFill>
                <a:latin typeface="Barlow Condensed" pitchFamily="2" charset="77"/>
              </a:rPr>
              <a:t>Dette désintermédiée (Fonds de dette)</a:t>
            </a:r>
            <a:endParaRPr lang="fr-FR" sz="950" b="0" i="0">
              <a:latin typeface="Barlow Condensed" pitchFamily="2" charset="77"/>
            </a:endParaRPr>
          </a:p>
          <a:p>
            <a:pPr marL="243450" indent="-99450" algn="just">
              <a:lnSpc>
                <a:spcPts val="1200"/>
              </a:lnSpc>
              <a:buClr>
                <a:srgbClr val="00B0F0"/>
              </a:buClr>
              <a:buFont typeface="Police système Courant"/>
              <a:buChar char="&gt;"/>
            </a:pPr>
            <a:r>
              <a:rPr lang="fr-FR" sz="950" b="1">
                <a:latin typeface="Barlow Condensed SemiBold" pitchFamily="2" charset="77"/>
              </a:rPr>
              <a:t>Placements privés obligataires ou sous format de prêts (Euro PP, USPP, </a:t>
            </a:r>
            <a:r>
              <a:rPr lang="fr-FR" sz="950" b="1" err="1">
                <a:latin typeface="Barlow Condensed SemiBold" pitchFamily="2" charset="77"/>
              </a:rPr>
              <a:t>Schuldschein</a:t>
            </a:r>
            <a:r>
              <a:rPr lang="fr-FR" sz="950" b="1">
                <a:latin typeface="Barlow Condensed SemiBold" pitchFamily="2" charset="77"/>
              </a:rPr>
              <a:t>, etc.)</a:t>
            </a:r>
          </a:p>
          <a:p>
            <a:pPr marL="243450" indent="-99450" algn="just">
              <a:lnSpc>
                <a:spcPts val="1200"/>
              </a:lnSpc>
              <a:buClr>
                <a:srgbClr val="00B0F0"/>
              </a:buClr>
              <a:buFont typeface="Police système Courant"/>
              <a:buChar char="&gt;"/>
            </a:pPr>
            <a:r>
              <a:rPr lang="fr-FR" sz="950" b="1">
                <a:latin typeface="Barlow Condensed SemiBold" pitchFamily="2" charset="77"/>
              </a:rPr>
              <a:t>Financements sur actifs (non bancaires) : stocks, outil industriel, </a:t>
            </a:r>
            <a:r>
              <a:rPr lang="fr-FR" sz="950" b="1" err="1">
                <a:latin typeface="Barlow Condensed SemiBold" pitchFamily="2" charset="77"/>
              </a:rPr>
              <a:t>immoblier</a:t>
            </a:r>
            <a:endParaRPr lang="fr-FR" sz="950" b="1">
              <a:latin typeface="Barlow Condensed SemiBold" pitchFamily="2" charset="77"/>
            </a:endParaRPr>
          </a:p>
          <a:p>
            <a:pPr marL="243450" indent="-99450" algn="just">
              <a:lnSpc>
                <a:spcPts val="1200"/>
              </a:lnSpc>
              <a:buClr>
                <a:srgbClr val="00B0F0"/>
              </a:buClr>
              <a:buFont typeface="Police système Courant"/>
              <a:buChar char="&gt;"/>
            </a:pPr>
            <a:r>
              <a:rPr lang="fr-FR" sz="950" b="1">
                <a:latin typeface="Barlow Condensed SemiBold" pitchFamily="2" charset="77"/>
              </a:rPr>
              <a:t>Billets de trésorerie / « </a:t>
            </a:r>
            <a:r>
              <a:rPr lang="fr-FR" sz="950" b="1" err="1">
                <a:latin typeface="Barlow Condensed SemiBold" pitchFamily="2" charset="77"/>
              </a:rPr>
              <a:t>Neu</a:t>
            </a:r>
            <a:r>
              <a:rPr lang="fr-FR" sz="950" b="1">
                <a:latin typeface="Barlow Condensed SemiBold" pitchFamily="2" charset="77"/>
              </a:rPr>
              <a:t> CP »</a:t>
            </a:r>
          </a:p>
          <a:p>
            <a:pPr marL="243450" indent="-99450" algn="just">
              <a:lnSpc>
                <a:spcPts val="1200"/>
              </a:lnSpc>
              <a:buClr>
                <a:srgbClr val="00B0F0"/>
              </a:buClr>
              <a:buFont typeface="Police système Courant"/>
              <a:buChar char="&gt;"/>
            </a:pPr>
            <a:r>
              <a:rPr lang="fr-FR" sz="950" b="1">
                <a:latin typeface="Barlow Condensed SemiBold" pitchFamily="2" charset="77"/>
              </a:rPr>
              <a:t>Financements alternatifs type « </a:t>
            </a:r>
            <a:r>
              <a:rPr lang="fr-FR" sz="950" b="1" err="1">
                <a:latin typeface="Barlow Condensed SemiBold" pitchFamily="2" charset="77"/>
              </a:rPr>
              <a:t>Unitranche</a:t>
            </a:r>
            <a:r>
              <a:rPr lang="fr-FR" sz="950" b="1">
                <a:latin typeface="Barlow Condensed SemiBold" pitchFamily="2" charset="77"/>
              </a:rPr>
              <a:t> »</a:t>
            </a:r>
          </a:p>
          <a:p>
            <a:pPr marL="243450" indent="-99450" algn="just">
              <a:lnSpc>
                <a:spcPts val="1200"/>
              </a:lnSpc>
              <a:buClr>
                <a:srgbClr val="00B0F0"/>
              </a:buClr>
              <a:buFont typeface="Police système Courant"/>
              <a:buChar char="&gt;"/>
            </a:pPr>
            <a:r>
              <a:rPr lang="fr-FR" sz="950" b="1">
                <a:latin typeface="Barlow Condensed SemiBold" pitchFamily="2" charset="77"/>
              </a:rPr>
              <a:t>Financements « Situations Spéciales » et  « Retournement »</a:t>
            </a:r>
          </a:p>
          <a:p>
            <a:pPr marL="144000" algn="just">
              <a:lnSpc>
                <a:spcPts val="1200"/>
              </a:lnSpc>
              <a:buClr>
                <a:srgbClr val="00B0F0"/>
              </a:buClr>
            </a:pPr>
            <a:endParaRPr lang="fr-FR" sz="950" b="1">
              <a:latin typeface="Barlow Condensed" pitchFamily="2" charset="77"/>
            </a:endParaRPr>
          </a:p>
          <a:p>
            <a:pPr marL="171450" indent="-171450" algn="just">
              <a:lnSpc>
                <a:spcPts val="1200"/>
              </a:lnSpc>
              <a:spcAft>
                <a:spcPts val="600"/>
              </a:spcAft>
              <a:buClr>
                <a:srgbClr val="F8002C"/>
              </a:buClr>
              <a:buFont typeface="Police système Courant"/>
              <a:buChar char="►"/>
            </a:pPr>
            <a:r>
              <a:rPr lang="fr-FR" sz="950" b="1" i="0">
                <a:solidFill>
                  <a:srgbClr val="2F2483"/>
                </a:solidFill>
                <a:latin typeface="Barlow Condensed" pitchFamily="2" charset="77"/>
              </a:rPr>
              <a:t>Dette hybride / Mezzanine</a:t>
            </a:r>
            <a:endParaRPr lang="fr-FR" sz="950" b="0" i="0">
              <a:latin typeface="Barlow Condensed" pitchFamily="2" charset="77"/>
            </a:endParaRPr>
          </a:p>
          <a:p>
            <a:pPr marL="243450" indent="-99450" algn="just">
              <a:lnSpc>
                <a:spcPts val="1200"/>
              </a:lnSpc>
              <a:buClr>
                <a:srgbClr val="00B0F0"/>
              </a:buClr>
              <a:buFont typeface="Police système Courant"/>
              <a:buChar char="&gt;"/>
            </a:pPr>
            <a:r>
              <a:rPr lang="fr-FR" sz="950" b="1">
                <a:latin typeface="Barlow Condensed SemiBold" pitchFamily="2" charset="77"/>
              </a:rPr>
              <a:t>Dette Junior » subordonnée » avec paiement des intérêts « cash » et/ou capitalisés</a:t>
            </a:r>
          </a:p>
          <a:p>
            <a:pPr marL="243450" indent="-99450" algn="just">
              <a:lnSpc>
                <a:spcPts val="1200"/>
              </a:lnSpc>
              <a:buClr>
                <a:srgbClr val="00B0F0"/>
              </a:buClr>
              <a:buFont typeface="Police système Courant"/>
              <a:buChar char="&gt;"/>
            </a:pPr>
            <a:r>
              <a:rPr lang="fr-FR" sz="950" b="1">
                <a:latin typeface="Barlow Condensed SemiBold" pitchFamily="2" charset="77"/>
              </a:rPr>
              <a:t>Obligations convertibles ou avec BSA / Obligations Remboursables en Actions, etc.</a:t>
            </a:r>
          </a:p>
          <a:p>
            <a:pPr marL="243450" indent="-99450" algn="just">
              <a:lnSpc>
                <a:spcPts val="1200"/>
              </a:lnSpc>
              <a:buClr>
                <a:srgbClr val="00B0F0"/>
              </a:buClr>
              <a:buFont typeface="Police système Courant"/>
              <a:buChar char="&gt;"/>
            </a:pPr>
            <a:r>
              <a:rPr lang="fr-FR" sz="950" b="1">
                <a:latin typeface="Barlow Condensed SemiBold" pitchFamily="2" charset="77"/>
              </a:rPr>
              <a:t>Obligations « France Relance » / Prêts Participatifs</a:t>
            </a:r>
          </a:p>
          <a:p>
            <a:pPr marL="144000" algn="just">
              <a:lnSpc>
                <a:spcPts val="1200"/>
              </a:lnSpc>
              <a:buClr>
                <a:srgbClr val="00B0F0"/>
              </a:buClr>
            </a:pPr>
            <a:endParaRPr lang="fr-FR" sz="950" b="0" i="0">
              <a:latin typeface="Barlow Condensed" pitchFamily="2" charset="77"/>
            </a:endParaRPr>
          </a:p>
          <a:p>
            <a:pPr marL="144000" algn="just">
              <a:lnSpc>
                <a:spcPts val="1200"/>
              </a:lnSpc>
              <a:buClr>
                <a:srgbClr val="00B0F0"/>
              </a:buClr>
            </a:pPr>
            <a:r>
              <a:rPr lang="fr-FR" sz="950" b="0" i="0">
                <a:latin typeface="Barlow Condensed" pitchFamily="2" charset="77"/>
              </a:rPr>
              <a:t>« </a:t>
            </a:r>
            <a:r>
              <a:rPr lang="fr-FR" sz="950" b="1">
                <a:solidFill>
                  <a:srgbClr val="2F2483"/>
                </a:solidFill>
                <a:latin typeface="Barlow Condensed" pitchFamily="2" charset="77"/>
              </a:rPr>
              <a:t>Les bonnes pratiques </a:t>
            </a:r>
            <a:r>
              <a:rPr lang="fr-FR" sz="950" b="0" i="0">
                <a:latin typeface="Barlow Condensed" pitchFamily="2" charset="77"/>
              </a:rPr>
              <a:t>» nous enseignent qu’aucune solution « toute faite » n’existe, aucun financement « standard » ne peut être recommandé.  </a:t>
            </a:r>
            <a:r>
              <a:rPr lang="fr-FR" sz="950">
                <a:latin typeface="Barlow Condensed" pitchFamily="2" charset="77"/>
              </a:rPr>
              <a:t>Seul un diagnostic préalable de l’existant et des besoins permettra de </a:t>
            </a:r>
            <a:r>
              <a:rPr lang="fr-FR" sz="950" b="1">
                <a:solidFill>
                  <a:srgbClr val="2F2483"/>
                </a:solidFill>
                <a:latin typeface="Barlow Condensed" pitchFamily="2" charset="77"/>
              </a:rPr>
              <a:t>structurer le financement adéquat </a:t>
            </a:r>
            <a:r>
              <a:rPr lang="fr-FR" sz="950">
                <a:latin typeface="Barlow Condensed" pitchFamily="2" charset="77"/>
              </a:rPr>
              <a:t>et aussi de </a:t>
            </a:r>
            <a:r>
              <a:rPr lang="fr-FR" sz="950" b="1">
                <a:solidFill>
                  <a:srgbClr val="2F2483"/>
                </a:solidFill>
                <a:latin typeface="Barlow Condensed" pitchFamily="2" charset="77"/>
              </a:rPr>
              <a:t>maximiser les chances de succès de votre levée de fonds </a:t>
            </a:r>
            <a:r>
              <a:rPr lang="fr-FR" sz="950">
                <a:latin typeface="Barlow Condensed" pitchFamily="2" charset="77"/>
              </a:rPr>
              <a:t>!</a:t>
            </a:r>
            <a:endParaRPr lang="fr-FR" sz="950" b="0" i="0">
              <a:latin typeface="Barlow Condensed" pitchFamily="2" charset="77"/>
            </a:endParaRPr>
          </a:p>
          <a:p>
            <a:pPr marL="144000" algn="just">
              <a:lnSpc>
                <a:spcPts val="1200"/>
              </a:lnSpc>
              <a:buClr>
                <a:srgbClr val="00B0F0"/>
              </a:buClr>
            </a:pPr>
            <a:endParaRPr lang="fr-FR" sz="950" b="1">
              <a:latin typeface="Barlow Condensed SemiBold" pitchFamily="2" charset="77"/>
            </a:endParaRPr>
          </a:p>
        </p:txBody>
      </p:sp>
      <p:pic>
        <p:nvPicPr>
          <p:cNvPr id="8" name="Image 4">
            <a:extLst>
              <a:ext uri="{FF2B5EF4-FFF2-40B4-BE49-F238E27FC236}">
                <a16:creationId xmlns:a16="http://schemas.microsoft.com/office/drawing/2014/main" id="{F1483478-891A-4207-863E-2A0FA9C28D7C}"/>
              </a:ext>
            </a:extLst>
          </p:cNvPr>
          <p:cNvPicPr>
            <a:picLocks noChangeAspect="1"/>
          </p:cNvPicPr>
          <p:nvPr/>
        </p:nvPicPr>
        <p:blipFill>
          <a:blip r:embed="rId2"/>
          <a:stretch>
            <a:fillRect/>
          </a:stretch>
        </p:blipFill>
        <p:spPr>
          <a:xfrm>
            <a:off x="940333" y="4700730"/>
            <a:ext cx="1167612" cy="217899"/>
          </a:xfrm>
          <a:prstGeom prst="rect">
            <a:avLst/>
          </a:prstGeom>
        </p:spPr>
      </p:pic>
    </p:spTree>
    <p:extLst>
      <p:ext uri="{BB962C8B-B14F-4D97-AF65-F5344CB8AC3E}">
        <p14:creationId xmlns:p14="http://schemas.microsoft.com/office/powerpoint/2010/main" val="14598739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4EFB8060-9883-4021-B0DA-0B05C8128701}"/>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173" name="think-cell Slide" r:id="rId4" imgW="473" imgH="476" progId="TCLayout.ActiveDocument.1">
                  <p:embed/>
                </p:oleObj>
              </mc:Choice>
              <mc:Fallback>
                <p:oleObj name="think-cell Slide" r:id="rId4" imgW="473" imgH="476" progId="TCLayout.ActiveDocument.1">
                  <p:embed/>
                  <p:pic>
                    <p:nvPicPr>
                      <p:cNvPr id="8" name="Object 7" hidden="1">
                        <a:extLst>
                          <a:ext uri="{FF2B5EF4-FFF2-40B4-BE49-F238E27FC236}">
                            <a16:creationId xmlns:a16="http://schemas.microsoft.com/office/drawing/2014/main" id="{4EFB8060-9883-4021-B0DA-0B05C8128701}"/>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Espace réservé du numéro de diapositive 2">
            <a:extLst>
              <a:ext uri="{FF2B5EF4-FFF2-40B4-BE49-F238E27FC236}">
                <a16:creationId xmlns:a16="http://schemas.microsoft.com/office/drawing/2014/main" id="{C1963358-AA17-4F19-8CCE-67ABFB4E025F}"/>
              </a:ext>
            </a:extLst>
          </p:cNvPr>
          <p:cNvSpPr>
            <a:spLocks noGrp="1"/>
          </p:cNvSpPr>
          <p:nvPr>
            <p:ph type="sldNum" sz="quarter" idx="4"/>
          </p:nvPr>
        </p:nvSpPr>
        <p:spPr/>
        <p:txBody>
          <a:bodyPr/>
          <a:lstStyle/>
          <a:p>
            <a:fld id="{BDE2D64B-104A-0D49-AC01-3995F14CC673}" type="slidenum">
              <a:rPr lang="fr-FR" smtClean="0"/>
              <a:pPr/>
              <a:t>21</a:t>
            </a:fld>
            <a:endParaRPr lang="fr-FR"/>
          </a:p>
        </p:txBody>
      </p:sp>
      <p:sp>
        <p:nvSpPr>
          <p:cNvPr id="4" name="Titre 3">
            <a:extLst>
              <a:ext uri="{FF2B5EF4-FFF2-40B4-BE49-F238E27FC236}">
                <a16:creationId xmlns:a16="http://schemas.microsoft.com/office/drawing/2014/main" id="{30423163-D154-49BA-B39A-8DC6926BAAE9}"/>
              </a:ext>
            </a:extLst>
          </p:cNvPr>
          <p:cNvSpPr>
            <a:spLocks noGrp="1"/>
          </p:cNvSpPr>
          <p:nvPr>
            <p:ph type="title"/>
          </p:nvPr>
        </p:nvSpPr>
        <p:spPr/>
        <p:txBody>
          <a:bodyPr vert="horz"/>
          <a:lstStyle/>
          <a:p>
            <a:r>
              <a:rPr lang="fr-FR"/>
              <a:t> </a:t>
            </a:r>
          </a:p>
        </p:txBody>
      </p:sp>
      <p:sp>
        <p:nvSpPr>
          <p:cNvPr id="5" name="Espace réservé du contenu 4">
            <a:extLst>
              <a:ext uri="{FF2B5EF4-FFF2-40B4-BE49-F238E27FC236}">
                <a16:creationId xmlns:a16="http://schemas.microsoft.com/office/drawing/2014/main" id="{9BBE45EA-E259-4424-BBB0-FB6F639ACAB4}"/>
              </a:ext>
            </a:extLst>
          </p:cNvPr>
          <p:cNvSpPr>
            <a:spLocks noGrp="1"/>
          </p:cNvSpPr>
          <p:nvPr>
            <p:ph idx="1"/>
          </p:nvPr>
        </p:nvSpPr>
        <p:spPr>
          <a:xfrm>
            <a:off x="398242" y="953051"/>
            <a:ext cx="4051020" cy="732252"/>
          </a:xfrm>
        </p:spPr>
        <p:txBody>
          <a:bodyPr/>
          <a:lstStyle/>
          <a:p>
            <a:r>
              <a:rPr lang="fr-FR" sz="2300" b="1">
                <a:solidFill>
                  <a:srgbClr val="2F2483"/>
                </a:solidFill>
                <a:latin typeface="Barlow Condensed" pitchFamily="2" charset="77"/>
                <a:ea typeface="+mj-ea"/>
                <a:cs typeface="+mj-cs"/>
              </a:rPr>
              <a:t>Pilotage des financements</a:t>
            </a:r>
          </a:p>
          <a:p>
            <a:endParaRPr lang="fr-FR" sz="2300" b="1">
              <a:solidFill>
                <a:srgbClr val="2F2483"/>
              </a:solidFill>
              <a:latin typeface="Barlow Condensed" pitchFamily="2" charset="77"/>
              <a:ea typeface="+mj-ea"/>
              <a:cs typeface="+mj-cs"/>
            </a:endParaRPr>
          </a:p>
          <a:p>
            <a:endParaRPr lang="fr-FR"/>
          </a:p>
          <a:p>
            <a:r>
              <a:rPr lang="fr-FR" sz="2300" b="1">
                <a:solidFill>
                  <a:srgbClr val="2F2483"/>
                </a:solidFill>
                <a:latin typeface="Barlow Condensed" pitchFamily="2" charset="77"/>
                <a:ea typeface="+mj-ea"/>
                <a:cs typeface="+mj-cs"/>
              </a:rPr>
              <a:t>Questions</a:t>
            </a:r>
          </a:p>
        </p:txBody>
      </p:sp>
      <p:pic>
        <p:nvPicPr>
          <p:cNvPr id="6" name="Image 4">
            <a:extLst>
              <a:ext uri="{FF2B5EF4-FFF2-40B4-BE49-F238E27FC236}">
                <a16:creationId xmlns:a16="http://schemas.microsoft.com/office/drawing/2014/main" id="{60DF96C0-64F5-4E63-9FA5-229C817461D5}"/>
              </a:ext>
            </a:extLst>
          </p:cNvPr>
          <p:cNvPicPr>
            <a:picLocks noChangeAspect="1"/>
          </p:cNvPicPr>
          <p:nvPr/>
        </p:nvPicPr>
        <p:blipFill>
          <a:blip r:embed="rId6"/>
          <a:stretch>
            <a:fillRect/>
          </a:stretch>
        </p:blipFill>
        <p:spPr>
          <a:xfrm>
            <a:off x="940333" y="4700730"/>
            <a:ext cx="1167612" cy="217899"/>
          </a:xfrm>
          <a:prstGeom prst="rect">
            <a:avLst/>
          </a:prstGeom>
        </p:spPr>
      </p:pic>
    </p:spTree>
    <p:extLst>
      <p:ext uri="{BB962C8B-B14F-4D97-AF65-F5344CB8AC3E}">
        <p14:creationId xmlns:p14="http://schemas.microsoft.com/office/powerpoint/2010/main" val="35656135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AC3C33E8-B650-E048-9984-915BFBFA8B59}"/>
              </a:ext>
            </a:extLst>
          </p:cNvPr>
          <p:cNvPicPr>
            <a:picLocks noChangeAspect="1"/>
          </p:cNvPicPr>
          <p:nvPr/>
        </p:nvPicPr>
        <p:blipFill>
          <a:blip r:embed="rId2"/>
          <a:stretch>
            <a:fillRect/>
          </a:stretch>
        </p:blipFill>
        <p:spPr>
          <a:xfrm>
            <a:off x="0" y="6350"/>
            <a:ext cx="9144000" cy="5130800"/>
          </a:xfrm>
          <a:prstGeom prst="rect">
            <a:avLst/>
          </a:prstGeom>
        </p:spPr>
      </p:pic>
      <p:sp>
        <p:nvSpPr>
          <p:cNvPr id="13" name="Titre 1">
            <a:extLst>
              <a:ext uri="{FF2B5EF4-FFF2-40B4-BE49-F238E27FC236}">
                <a16:creationId xmlns:a16="http://schemas.microsoft.com/office/drawing/2014/main" id="{6945555B-0391-8A41-B353-CCF806DAD0FC}"/>
              </a:ext>
            </a:extLst>
          </p:cNvPr>
          <p:cNvSpPr txBox="1">
            <a:spLocks/>
          </p:cNvSpPr>
          <p:nvPr/>
        </p:nvSpPr>
        <p:spPr>
          <a:xfrm>
            <a:off x="524786" y="1069711"/>
            <a:ext cx="4285107" cy="1790100"/>
          </a:xfrm>
          <a:prstGeom prst="rect">
            <a:avLst/>
          </a:prstGeom>
        </p:spPr>
        <p:txBody>
          <a:bodyPr vert="horz" lIns="0" tIns="0" rIns="0" bIns="0" rtlCol="0" anchor="t" anchorCtr="0">
            <a:noAutofit/>
          </a:bodyPr>
          <a:lstStyle>
            <a:lvl1pPr algn="l" defTabSz="685800" rtl="0" eaLnBrk="1" latinLnBrk="0" hangingPunct="1">
              <a:lnSpc>
                <a:spcPts val="2200"/>
              </a:lnSpc>
              <a:spcBef>
                <a:spcPct val="0"/>
              </a:spcBef>
              <a:buNone/>
              <a:defRPr sz="2300" b="1" i="0" kern="1200">
                <a:solidFill>
                  <a:srgbClr val="2F2483"/>
                </a:solidFill>
                <a:latin typeface="Barlow Condensed" pitchFamily="2" charset="77"/>
                <a:ea typeface="+mj-ea"/>
                <a:cs typeface="+mj-cs"/>
              </a:defRPr>
            </a:lvl1pPr>
          </a:lstStyle>
          <a:p>
            <a:pPr>
              <a:lnSpc>
                <a:spcPts val="3984"/>
              </a:lnSpc>
            </a:pPr>
            <a:r>
              <a:rPr lang="fr-FR" sz="4070">
                <a:solidFill>
                  <a:schemeClr val="bg1"/>
                </a:solidFill>
              </a:rPr>
              <a:t>3. Pilotage de la politique salariale</a:t>
            </a:r>
          </a:p>
        </p:txBody>
      </p:sp>
      <p:sp>
        <p:nvSpPr>
          <p:cNvPr id="14" name="Titre 1">
            <a:extLst>
              <a:ext uri="{FF2B5EF4-FFF2-40B4-BE49-F238E27FC236}">
                <a16:creationId xmlns:a16="http://schemas.microsoft.com/office/drawing/2014/main" id="{8F25B190-0C22-6C4E-8903-3F71687AB686}"/>
              </a:ext>
            </a:extLst>
          </p:cNvPr>
          <p:cNvSpPr txBox="1">
            <a:spLocks/>
          </p:cNvSpPr>
          <p:nvPr/>
        </p:nvSpPr>
        <p:spPr>
          <a:xfrm>
            <a:off x="524786" y="4341128"/>
            <a:ext cx="4126727" cy="389899"/>
          </a:xfrm>
          <a:prstGeom prst="rect">
            <a:avLst/>
          </a:prstGeom>
        </p:spPr>
        <p:txBody>
          <a:bodyPr vert="horz" lIns="0" tIns="0" rIns="0" bIns="0" rtlCol="0" anchor="t" anchorCtr="0">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fr-FR" sz="1200">
                <a:solidFill>
                  <a:schemeClr val="bg1"/>
                </a:solidFill>
                <a:latin typeface="Barlow Condensed" pitchFamily="2" charset="77"/>
              </a:rPr>
              <a:t>DATE</a:t>
            </a:r>
          </a:p>
        </p:txBody>
      </p:sp>
      <p:pic>
        <p:nvPicPr>
          <p:cNvPr id="5" name="Image 4">
            <a:extLst>
              <a:ext uri="{FF2B5EF4-FFF2-40B4-BE49-F238E27FC236}">
                <a16:creationId xmlns:a16="http://schemas.microsoft.com/office/drawing/2014/main" id="{041B2A8F-EE37-469E-886B-7650CCDC2E47}"/>
              </a:ext>
            </a:extLst>
          </p:cNvPr>
          <p:cNvPicPr>
            <a:picLocks noChangeAspect="1"/>
          </p:cNvPicPr>
          <p:nvPr/>
        </p:nvPicPr>
        <p:blipFill>
          <a:blip r:embed="rId3"/>
          <a:stretch>
            <a:fillRect/>
          </a:stretch>
        </p:blipFill>
        <p:spPr>
          <a:xfrm>
            <a:off x="7422206" y="1210738"/>
            <a:ext cx="1316338" cy="245654"/>
          </a:xfrm>
          <a:prstGeom prst="rect">
            <a:avLst/>
          </a:prstGeom>
        </p:spPr>
      </p:pic>
    </p:spTree>
    <p:extLst>
      <p:ext uri="{BB962C8B-B14F-4D97-AF65-F5344CB8AC3E}">
        <p14:creationId xmlns:p14="http://schemas.microsoft.com/office/powerpoint/2010/main" val="4429956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Placeholder 1">
            <a:extLst>
              <a:ext uri="{FF2B5EF4-FFF2-40B4-BE49-F238E27FC236}">
                <a16:creationId xmlns:a16="http://schemas.microsoft.com/office/drawing/2014/main" id="{5CBD9AED-AA2E-D844-BA65-1DC97C1FE826}"/>
              </a:ext>
            </a:extLst>
          </p:cNvPr>
          <p:cNvSpPr txBox="1">
            <a:spLocks/>
          </p:cNvSpPr>
          <p:nvPr/>
        </p:nvSpPr>
        <p:spPr>
          <a:xfrm>
            <a:off x="398242" y="360619"/>
            <a:ext cx="7886700" cy="564257"/>
          </a:xfrm>
          <a:prstGeom prst="rect">
            <a:avLst/>
          </a:prstGeom>
        </p:spPr>
        <p:txBody>
          <a:bodyPr vert="horz" lIns="0" tIns="0" rIns="0" bIns="0" rtlCol="0" anchor="t" anchorCtr="0">
            <a:spAutoFit/>
          </a:bodyPr>
          <a:lstStyle>
            <a:lvl1pPr algn="l" defTabSz="685800" rtl="0" eaLnBrk="1" latinLnBrk="0" hangingPunct="1">
              <a:lnSpc>
                <a:spcPts val="2200"/>
              </a:lnSpc>
              <a:spcBef>
                <a:spcPct val="0"/>
              </a:spcBef>
              <a:buNone/>
              <a:defRPr sz="2300" b="1" i="0" kern="1200">
                <a:solidFill>
                  <a:srgbClr val="2F2483"/>
                </a:solidFill>
                <a:latin typeface="Barlow Condensed" pitchFamily="2" charset="77"/>
                <a:ea typeface="+mj-ea"/>
                <a:cs typeface="+mj-cs"/>
              </a:defRPr>
            </a:lvl1pPr>
          </a:lstStyle>
          <a:p>
            <a:r>
              <a:rPr lang="fr-FR"/>
              <a:t>Rémunérations 2022-2023 : </a:t>
            </a:r>
          </a:p>
          <a:p>
            <a:r>
              <a:rPr lang="fr-FR"/>
              <a:t>Quels grands constats ?</a:t>
            </a:r>
          </a:p>
        </p:txBody>
      </p:sp>
      <p:sp>
        <p:nvSpPr>
          <p:cNvPr id="19" name="Text Placeholder 2">
            <a:extLst>
              <a:ext uri="{FF2B5EF4-FFF2-40B4-BE49-F238E27FC236}">
                <a16:creationId xmlns:a16="http://schemas.microsoft.com/office/drawing/2014/main" id="{908D594B-C639-884C-B006-C6532A674658}"/>
              </a:ext>
            </a:extLst>
          </p:cNvPr>
          <p:cNvSpPr txBox="1">
            <a:spLocks/>
          </p:cNvSpPr>
          <p:nvPr/>
        </p:nvSpPr>
        <p:spPr>
          <a:xfrm>
            <a:off x="398242" y="1109934"/>
            <a:ext cx="8221871" cy="523220"/>
          </a:xfrm>
          <a:prstGeom prst="rect">
            <a:avLst/>
          </a:prstGeom>
        </p:spPr>
        <p:txBody>
          <a:bodyPr vert="horz" wrap="square" lIns="0" tIns="0" rIns="0" bIns="0" rtlCol="0">
            <a:spAutoFit/>
          </a:bodyPr>
          <a:lstStyle>
            <a:lvl1pPr marL="0" indent="0" algn="l" defTabSz="685800" rtl="0" eaLnBrk="1" latinLnBrk="0" hangingPunct="1">
              <a:lnSpc>
                <a:spcPts val="1400"/>
              </a:lnSpc>
              <a:spcBef>
                <a:spcPts val="0"/>
              </a:spcBef>
              <a:buFont typeface="Arial" panose="020B0604020202020204" pitchFamily="34" charset="0"/>
              <a:buNone/>
              <a:tabLst/>
              <a:defRPr sz="1150" b="0" i="0" kern="1200">
                <a:solidFill>
                  <a:schemeClr val="tx1"/>
                </a:solidFill>
                <a:latin typeface="Barlow Condensed Medium" pitchFamily="2"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Barlow Condensed Medium" pitchFamily="2"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Barlow Condensed Medium" pitchFamily="2"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fr-FR" dirty="0"/>
              <a:t>« Privilégiant l’ensemble des dispositifs en leur possession, les entreprises ont réagi en 2022 à un contexte que nous pensions révolu et symbolisé par une forte inflation et des tensions alimentaires et énergétiques. L’année 2023 augure des augmentations salariales budgétées significativement à la hausse sur fond de (re)conquête des talents. »</a:t>
            </a:r>
          </a:p>
        </p:txBody>
      </p:sp>
      <p:sp>
        <p:nvSpPr>
          <p:cNvPr id="3" name="Espace réservé du numéro de diapositive 2">
            <a:extLst>
              <a:ext uri="{FF2B5EF4-FFF2-40B4-BE49-F238E27FC236}">
                <a16:creationId xmlns:a16="http://schemas.microsoft.com/office/drawing/2014/main" id="{B89025D7-E7F0-944F-8872-30F66F3D9018}"/>
              </a:ext>
            </a:extLst>
          </p:cNvPr>
          <p:cNvSpPr>
            <a:spLocks noGrp="1"/>
          </p:cNvSpPr>
          <p:nvPr>
            <p:ph type="sldNum" sz="quarter" idx="4"/>
          </p:nvPr>
        </p:nvSpPr>
        <p:spPr/>
        <p:txBody>
          <a:bodyPr/>
          <a:lstStyle/>
          <a:p>
            <a:fld id="{BDE2D64B-104A-0D49-AC01-3995F14CC673}" type="slidenum">
              <a:rPr lang="fr-FR" smtClean="0"/>
              <a:pPr/>
              <a:t>23</a:t>
            </a:fld>
            <a:endParaRPr lang="fr-FR"/>
          </a:p>
        </p:txBody>
      </p:sp>
      <p:pic>
        <p:nvPicPr>
          <p:cNvPr id="8" name="Image 4">
            <a:extLst>
              <a:ext uri="{FF2B5EF4-FFF2-40B4-BE49-F238E27FC236}">
                <a16:creationId xmlns:a16="http://schemas.microsoft.com/office/drawing/2014/main" id="{D300C23D-0C51-4AC4-BA67-73B9BD406E05}"/>
              </a:ext>
            </a:extLst>
          </p:cNvPr>
          <p:cNvPicPr>
            <a:picLocks noChangeAspect="1"/>
          </p:cNvPicPr>
          <p:nvPr/>
        </p:nvPicPr>
        <p:blipFill>
          <a:blip r:embed="rId2"/>
          <a:stretch>
            <a:fillRect/>
          </a:stretch>
        </p:blipFill>
        <p:spPr>
          <a:xfrm>
            <a:off x="940333" y="4700730"/>
            <a:ext cx="1167612" cy="217899"/>
          </a:xfrm>
          <a:prstGeom prst="rect">
            <a:avLst/>
          </a:prstGeom>
        </p:spPr>
      </p:pic>
      <p:sp>
        <p:nvSpPr>
          <p:cNvPr id="9" name="TextBox 8">
            <a:extLst>
              <a:ext uri="{FF2B5EF4-FFF2-40B4-BE49-F238E27FC236}">
                <a16:creationId xmlns:a16="http://schemas.microsoft.com/office/drawing/2014/main" id="{69165C0B-2EF9-407B-BAE2-88510D4A6884}"/>
              </a:ext>
            </a:extLst>
          </p:cNvPr>
          <p:cNvSpPr txBox="1"/>
          <p:nvPr/>
        </p:nvSpPr>
        <p:spPr>
          <a:xfrm>
            <a:off x="335697" y="1545231"/>
            <a:ext cx="1352932" cy="728789"/>
          </a:xfrm>
          <a:prstGeom prst="rect">
            <a:avLst/>
          </a:prstGeom>
          <a:noFill/>
        </p:spPr>
        <p:txBody>
          <a:bodyPr wrap="square" lIns="0" tIns="0" rIns="0" bIns="0" rtlCol="0">
            <a:spAutoFit/>
          </a:bodyPr>
          <a:lstStyle/>
          <a:p>
            <a:pPr algn="ctr">
              <a:spcBef>
                <a:spcPts val="526"/>
              </a:spcBef>
              <a:buSzPct val="100000"/>
            </a:pPr>
            <a:r>
              <a:rPr lang="en-GB" sz="4736" b="1" i="1">
                <a:solidFill>
                  <a:srgbClr val="2F2483"/>
                </a:solidFill>
                <a:latin typeface="Barlow Condensed" panose="00000506000000000000" pitchFamily="2" charset="0"/>
              </a:rPr>
              <a:t>#1</a:t>
            </a:r>
          </a:p>
        </p:txBody>
      </p:sp>
      <p:sp>
        <p:nvSpPr>
          <p:cNvPr id="10" name="TextBox 9">
            <a:extLst>
              <a:ext uri="{FF2B5EF4-FFF2-40B4-BE49-F238E27FC236}">
                <a16:creationId xmlns:a16="http://schemas.microsoft.com/office/drawing/2014/main" id="{987188BD-21A9-4A3D-9072-E5B584839A3C}"/>
              </a:ext>
            </a:extLst>
          </p:cNvPr>
          <p:cNvSpPr txBox="1"/>
          <p:nvPr/>
        </p:nvSpPr>
        <p:spPr>
          <a:xfrm>
            <a:off x="263867" y="2244569"/>
            <a:ext cx="1352932" cy="728789"/>
          </a:xfrm>
          <a:prstGeom prst="rect">
            <a:avLst/>
          </a:prstGeom>
          <a:noFill/>
        </p:spPr>
        <p:txBody>
          <a:bodyPr wrap="square" lIns="0" tIns="0" rIns="0" bIns="0" rtlCol="0">
            <a:spAutoFit/>
          </a:bodyPr>
          <a:lstStyle/>
          <a:p>
            <a:pPr algn="ctr">
              <a:spcBef>
                <a:spcPts val="526"/>
              </a:spcBef>
              <a:buSzPct val="100000"/>
            </a:pPr>
            <a:r>
              <a:rPr lang="en-GB" sz="4736" b="1" i="1">
                <a:solidFill>
                  <a:srgbClr val="2F2483"/>
                </a:solidFill>
                <a:latin typeface="Barlow Condensed" panose="00000506000000000000" pitchFamily="2" charset="0"/>
              </a:rPr>
              <a:t>#2</a:t>
            </a:r>
          </a:p>
        </p:txBody>
      </p:sp>
      <p:sp>
        <p:nvSpPr>
          <p:cNvPr id="11" name="TextBox 10">
            <a:extLst>
              <a:ext uri="{FF2B5EF4-FFF2-40B4-BE49-F238E27FC236}">
                <a16:creationId xmlns:a16="http://schemas.microsoft.com/office/drawing/2014/main" id="{0511C798-BCE1-45E1-A59A-E2D04002A5D9}"/>
              </a:ext>
            </a:extLst>
          </p:cNvPr>
          <p:cNvSpPr txBox="1"/>
          <p:nvPr/>
        </p:nvSpPr>
        <p:spPr>
          <a:xfrm>
            <a:off x="263867" y="2943907"/>
            <a:ext cx="1352932" cy="728789"/>
          </a:xfrm>
          <a:prstGeom prst="rect">
            <a:avLst/>
          </a:prstGeom>
          <a:noFill/>
        </p:spPr>
        <p:txBody>
          <a:bodyPr wrap="square" lIns="0" tIns="0" rIns="0" bIns="0" rtlCol="0">
            <a:spAutoFit/>
          </a:bodyPr>
          <a:lstStyle/>
          <a:p>
            <a:pPr algn="ctr">
              <a:spcBef>
                <a:spcPts val="526"/>
              </a:spcBef>
              <a:buSzPct val="100000"/>
            </a:pPr>
            <a:r>
              <a:rPr lang="en-GB" sz="4736" b="1" i="1">
                <a:solidFill>
                  <a:srgbClr val="2F2483"/>
                </a:solidFill>
                <a:latin typeface="Barlow Condensed" panose="00000506000000000000" pitchFamily="2" charset="0"/>
              </a:rPr>
              <a:t>#3</a:t>
            </a:r>
          </a:p>
        </p:txBody>
      </p:sp>
      <p:sp>
        <p:nvSpPr>
          <p:cNvPr id="12" name="TextBox 11">
            <a:extLst>
              <a:ext uri="{FF2B5EF4-FFF2-40B4-BE49-F238E27FC236}">
                <a16:creationId xmlns:a16="http://schemas.microsoft.com/office/drawing/2014/main" id="{4EAE6FE9-9209-4926-AC5E-CC10BBED7D0E}"/>
              </a:ext>
            </a:extLst>
          </p:cNvPr>
          <p:cNvSpPr txBox="1"/>
          <p:nvPr/>
        </p:nvSpPr>
        <p:spPr>
          <a:xfrm>
            <a:off x="261807" y="3643246"/>
            <a:ext cx="1352932" cy="728789"/>
          </a:xfrm>
          <a:prstGeom prst="rect">
            <a:avLst/>
          </a:prstGeom>
          <a:noFill/>
        </p:spPr>
        <p:txBody>
          <a:bodyPr wrap="square" lIns="0" tIns="0" rIns="0" bIns="0" rtlCol="0">
            <a:spAutoFit/>
          </a:bodyPr>
          <a:lstStyle/>
          <a:p>
            <a:pPr algn="ctr">
              <a:spcBef>
                <a:spcPts val="526"/>
              </a:spcBef>
              <a:buSzPct val="100000"/>
            </a:pPr>
            <a:r>
              <a:rPr lang="en-GB" sz="4736" b="1" i="1">
                <a:solidFill>
                  <a:srgbClr val="2F2483"/>
                </a:solidFill>
                <a:latin typeface="Barlow Condensed" panose="00000506000000000000" pitchFamily="2" charset="0"/>
              </a:rPr>
              <a:t>#4</a:t>
            </a:r>
          </a:p>
        </p:txBody>
      </p:sp>
      <p:sp>
        <p:nvSpPr>
          <p:cNvPr id="15" name="TextBox 14">
            <a:extLst>
              <a:ext uri="{FF2B5EF4-FFF2-40B4-BE49-F238E27FC236}">
                <a16:creationId xmlns:a16="http://schemas.microsoft.com/office/drawing/2014/main" id="{16532A81-5437-4483-9672-4921F41E9757}"/>
              </a:ext>
            </a:extLst>
          </p:cNvPr>
          <p:cNvSpPr txBox="1"/>
          <p:nvPr/>
        </p:nvSpPr>
        <p:spPr>
          <a:xfrm>
            <a:off x="1426415" y="1647160"/>
            <a:ext cx="7550059" cy="523220"/>
          </a:xfrm>
          <a:prstGeom prst="rect">
            <a:avLst/>
          </a:prstGeom>
          <a:noFill/>
        </p:spPr>
        <p:txBody>
          <a:bodyPr wrap="square">
            <a:spAutoFit/>
          </a:bodyPr>
          <a:lstStyle/>
          <a:p>
            <a:pPr algn="just">
              <a:spcBef>
                <a:spcPts val="526"/>
              </a:spcBef>
              <a:buSzPct val="100000"/>
            </a:pPr>
            <a:r>
              <a:rPr lang="fr-FR" sz="1400">
                <a:latin typeface="Barlow Condensed" panose="00000506000000000000" pitchFamily="2" charset="0"/>
              </a:rPr>
              <a:t>Bien qu’en-deçà de l’inflation, les augmentations repartent significativement à la hausse, retrouvant des niveaux d’avant crise</a:t>
            </a:r>
          </a:p>
        </p:txBody>
      </p:sp>
      <p:sp>
        <p:nvSpPr>
          <p:cNvPr id="17" name="TextBox 16">
            <a:extLst>
              <a:ext uri="{FF2B5EF4-FFF2-40B4-BE49-F238E27FC236}">
                <a16:creationId xmlns:a16="http://schemas.microsoft.com/office/drawing/2014/main" id="{0E8CB1E8-553F-405D-BEDA-F39241962717}"/>
              </a:ext>
            </a:extLst>
          </p:cNvPr>
          <p:cNvSpPr txBox="1"/>
          <p:nvPr/>
        </p:nvSpPr>
        <p:spPr>
          <a:xfrm>
            <a:off x="1426414" y="2418598"/>
            <a:ext cx="7550059" cy="523220"/>
          </a:xfrm>
          <a:prstGeom prst="rect">
            <a:avLst/>
          </a:prstGeom>
          <a:noFill/>
        </p:spPr>
        <p:txBody>
          <a:bodyPr wrap="square">
            <a:spAutoFit/>
          </a:bodyPr>
          <a:lstStyle/>
          <a:p>
            <a:pPr algn="just">
              <a:spcBef>
                <a:spcPts val="526"/>
              </a:spcBef>
              <a:buSzPct val="100000"/>
            </a:pPr>
            <a:r>
              <a:rPr lang="fr-FR" sz="1400">
                <a:latin typeface="Barlow Condensed" panose="00000506000000000000" pitchFamily="2" charset="0"/>
              </a:rPr>
              <a:t>Pour récompenser la reprise économique et lutter contre les tensions sur les prix, les dispositifs de variable ont été largement contributifs</a:t>
            </a:r>
          </a:p>
        </p:txBody>
      </p:sp>
      <p:sp>
        <p:nvSpPr>
          <p:cNvPr id="20" name="TextBox 19">
            <a:extLst>
              <a:ext uri="{FF2B5EF4-FFF2-40B4-BE49-F238E27FC236}">
                <a16:creationId xmlns:a16="http://schemas.microsoft.com/office/drawing/2014/main" id="{895A7C35-B13F-49E3-A042-1D2EF9666C9D}"/>
              </a:ext>
            </a:extLst>
          </p:cNvPr>
          <p:cNvSpPr txBox="1"/>
          <p:nvPr/>
        </p:nvSpPr>
        <p:spPr>
          <a:xfrm>
            <a:off x="1426414" y="3190036"/>
            <a:ext cx="7550059" cy="307777"/>
          </a:xfrm>
          <a:prstGeom prst="rect">
            <a:avLst/>
          </a:prstGeom>
          <a:noFill/>
        </p:spPr>
        <p:txBody>
          <a:bodyPr wrap="square">
            <a:spAutoFit/>
          </a:bodyPr>
          <a:lstStyle/>
          <a:p>
            <a:pPr algn="just"/>
            <a:r>
              <a:rPr lang="fr-FR" sz="1400">
                <a:latin typeface="Barlow Condensed" panose="00000506000000000000" pitchFamily="2" charset="0"/>
              </a:rPr>
              <a:t>Des prévisions d’augmentation adaptées aux enjeux actuels</a:t>
            </a:r>
          </a:p>
        </p:txBody>
      </p:sp>
      <p:sp>
        <p:nvSpPr>
          <p:cNvPr id="21" name="TextBox 20">
            <a:extLst>
              <a:ext uri="{FF2B5EF4-FFF2-40B4-BE49-F238E27FC236}">
                <a16:creationId xmlns:a16="http://schemas.microsoft.com/office/drawing/2014/main" id="{222DA666-4090-4050-8C2C-771279ABF413}"/>
              </a:ext>
            </a:extLst>
          </p:cNvPr>
          <p:cNvSpPr txBox="1"/>
          <p:nvPr/>
        </p:nvSpPr>
        <p:spPr>
          <a:xfrm>
            <a:off x="1426414" y="3746030"/>
            <a:ext cx="7550059" cy="523220"/>
          </a:xfrm>
          <a:prstGeom prst="rect">
            <a:avLst/>
          </a:prstGeom>
          <a:noFill/>
        </p:spPr>
        <p:txBody>
          <a:bodyPr wrap="square">
            <a:spAutoFit/>
          </a:bodyPr>
          <a:lstStyle/>
          <a:p>
            <a:pPr lvl="0"/>
            <a:r>
              <a:rPr lang="fr-FR" sz="1400">
                <a:latin typeface="Barlow Condensed" panose="00000506000000000000" pitchFamily="2" charset="0"/>
              </a:rPr>
              <a:t>Dans un contexte inflationniste et de (re)conquête des talents, les avantages sociaux pèsent dans l’équation, afin de proposer un package global attractif</a:t>
            </a:r>
          </a:p>
        </p:txBody>
      </p:sp>
    </p:spTree>
    <p:extLst>
      <p:ext uri="{BB962C8B-B14F-4D97-AF65-F5344CB8AC3E}">
        <p14:creationId xmlns:p14="http://schemas.microsoft.com/office/powerpoint/2010/main" val="6370808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Box 39">
            <a:extLst>
              <a:ext uri="{FF2B5EF4-FFF2-40B4-BE49-F238E27FC236}">
                <a16:creationId xmlns:a16="http://schemas.microsoft.com/office/drawing/2014/main" id="{0526F93E-7E0D-43BE-8141-5D17D471F7B2}"/>
              </a:ext>
            </a:extLst>
          </p:cNvPr>
          <p:cNvSpPr txBox="1"/>
          <p:nvPr/>
        </p:nvSpPr>
        <p:spPr>
          <a:xfrm>
            <a:off x="1555449" y="1307066"/>
            <a:ext cx="1532594" cy="1092607"/>
          </a:xfrm>
          <a:prstGeom prst="rect">
            <a:avLst/>
          </a:prstGeom>
          <a:noFill/>
        </p:spPr>
        <p:txBody>
          <a:bodyPr wrap="square" lIns="0" tIns="0" rIns="0" bIns="0" rtlCol="0">
            <a:spAutoFit/>
          </a:bodyPr>
          <a:lstStyle/>
          <a:p>
            <a:pPr algn="ctr">
              <a:spcBef>
                <a:spcPts val="600"/>
              </a:spcBef>
              <a:buSzPct val="100000"/>
            </a:pPr>
            <a:r>
              <a:rPr lang="fr-FR" sz="5400">
                <a:solidFill>
                  <a:srgbClr val="BFECF2"/>
                </a:solidFill>
                <a:latin typeface="Barlow Condensed Thin" panose="00000306000000000000" pitchFamily="2" charset="0"/>
                <a:ea typeface="Open Sans" panose="020B0606030504020204" pitchFamily="34" charset="0"/>
                <a:cs typeface="Open Sans" panose="020B0606030504020204" pitchFamily="34" charset="0"/>
              </a:rPr>
              <a:t>+2,5</a:t>
            </a:r>
            <a:r>
              <a:rPr lang="fr-FR" sz="2800">
                <a:solidFill>
                  <a:srgbClr val="BFECF2"/>
                </a:solidFill>
                <a:latin typeface="Barlow Condensed" panose="00000506000000000000" pitchFamily="2" charset="0"/>
                <a:ea typeface="Open Sans" panose="020B0606030504020204" pitchFamily="34" charset="0"/>
                <a:cs typeface="Open Sans" panose="020B0606030504020204" pitchFamily="34" charset="0"/>
              </a:rPr>
              <a:t>%</a:t>
            </a:r>
          </a:p>
          <a:p>
            <a:pPr algn="ctr">
              <a:spcBef>
                <a:spcPts val="600"/>
              </a:spcBef>
              <a:buSzPct val="100000"/>
            </a:pPr>
            <a:r>
              <a:rPr lang="fr-FR" sz="1200" i="1">
                <a:solidFill>
                  <a:schemeClr val="bg1"/>
                </a:solidFill>
                <a:latin typeface="Open Sans" panose="020B0606030504020204" pitchFamily="34" charset="0"/>
                <a:ea typeface="Open Sans" panose="020B0606030504020204" pitchFamily="34" charset="0"/>
                <a:cs typeface="Open Sans" panose="020B0606030504020204" pitchFamily="34" charset="0"/>
              </a:rPr>
              <a:t>Toutes populations</a:t>
            </a:r>
          </a:p>
        </p:txBody>
      </p:sp>
      <p:sp>
        <p:nvSpPr>
          <p:cNvPr id="3" name="Espace réservé du numéro de diapositive 2">
            <a:extLst>
              <a:ext uri="{FF2B5EF4-FFF2-40B4-BE49-F238E27FC236}">
                <a16:creationId xmlns:a16="http://schemas.microsoft.com/office/drawing/2014/main" id="{C1963358-AA17-4F19-8CCE-67ABFB4E025F}"/>
              </a:ext>
            </a:extLst>
          </p:cNvPr>
          <p:cNvSpPr>
            <a:spLocks noGrp="1"/>
          </p:cNvSpPr>
          <p:nvPr>
            <p:ph type="sldNum" sz="quarter" idx="4"/>
          </p:nvPr>
        </p:nvSpPr>
        <p:spPr/>
        <p:txBody>
          <a:bodyPr/>
          <a:lstStyle/>
          <a:p>
            <a:fld id="{BDE2D64B-104A-0D49-AC01-3995F14CC673}" type="slidenum">
              <a:rPr lang="fr-FR" smtClean="0"/>
              <a:pPr/>
              <a:t>24</a:t>
            </a:fld>
            <a:endParaRPr lang="fr-FR"/>
          </a:p>
        </p:txBody>
      </p:sp>
      <p:sp>
        <p:nvSpPr>
          <p:cNvPr id="4" name="Titre 3">
            <a:extLst>
              <a:ext uri="{FF2B5EF4-FFF2-40B4-BE49-F238E27FC236}">
                <a16:creationId xmlns:a16="http://schemas.microsoft.com/office/drawing/2014/main" id="{30423163-D154-49BA-B39A-8DC6926BAAE9}"/>
              </a:ext>
            </a:extLst>
          </p:cNvPr>
          <p:cNvSpPr>
            <a:spLocks noGrp="1"/>
          </p:cNvSpPr>
          <p:nvPr>
            <p:ph type="title"/>
          </p:nvPr>
        </p:nvSpPr>
        <p:spPr/>
        <p:txBody>
          <a:bodyPr/>
          <a:lstStyle/>
          <a:p>
            <a:r>
              <a:rPr lang="fr-FR"/>
              <a:t>Marché général </a:t>
            </a:r>
          </a:p>
        </p:txBody>
      </p:sp>
      <p:sp>
        <p:nvSpPr>
          <p:cNvPr id="5" name="Espace réservé du contenu 4">
            <a:extLst>
              <a:ext uri="{FF2B5EF4-FFF2-40B4-BE49-F238E27FC236}">
                <a16:creationId xmlns:a16="http://schemas.microsoft.com/office/drawing/2014/main" id="{9BBE45EA-E259-4424-BBB0-FB6F639ACAB4}"/>
              </a:ext>
            </a:extLst>
          </p:cNvPr>
          <p:cNvSpPr>
            <a:spLocks noGrp="1"/>
          </p:cNvSpPr>
          <p:nvPr>
            <p:ph idx="1"/>
          </p:nvPr>
        </p:nvSpPr>
        <p:spPr>
          <a:xfrm>
            <a:off x="398242" y="953051"/>
            <a:ext cx="4051020" cy="343684"/>
          </a:xfrm>
        </p:spPr>
        <p:txBody>
          <a:bodyPr/>
          <a:lstStyle/>
          <a:p>
            <a:r>
              <a:rPr lang="fr-FR"/>
              <a:t>Des augmentations 2022 qui repartent à la hausse</a:t>
            </a:r>
          </a:p>
          <a:p>
            <a:endParaRPr lang="fr-FR"/>
          </a:p>
        </p:txBody>
      </p:sp>
      <p:pic>
        <p:nvPicPr>
          <p:cNvPr id="6" name="Image 4">
            <a:extLst>
              <a:ext uri="{FF2B5EF4-FFF2-40B4-BE49-F238E27FC236}">
                <a16:creationId xmlns:a16="http://schemas.microsoft.com/office/drawing/2014/main" id="{60DF96C0-64F5-4E63-9FA5-229C817461D5}"/>
              </a:ext>
            </a:extLst>
          </p:cNvPr>
          <p:cNvPicPr>
            <a:picLocks noChangeAspect="1"/>
          </p:cNvPicPr>
          <p:nvPr/>
        </p:nvPicPr>
        <p:blipFill>
          <a:blip r:embed="rId3"/>
          <a:stretch>
            <a:fillRect/>
          </a:stretch>
        </p:blipFill>
        <p:spPr>
          <a:xfrm>
            <a:off x="940333" y="4700730"/>
            <a:ext cx="1167612" cy="217899"/>
          </a:xfrm>
          <a:prstGeom prst="rect">
            <a:avLst/>
          </a:prstGeom>
        </p:spPr>
      </p:pic>
      <p:sp>
        <p:nvSpPr>
          <p:cNvPr id="18" name="Rectangle 17">
            <a:extLst>
              <a:ext uri="{FF2B5EF4-FFF2-40B4-BE49-F238E27FC236}">
                <a16:creationId xmlns:a16="http://schemas.microsoft.com/office/drawing/2014/main" id="{5098B8FA-BF38-43EB-B941-D3004032C117}"/>
              </a:ext>
            </a:extLst>
          </p:cNvPr>
          <p:cNvSpPr/>
          <p:nvPr/>
        </p:nvSpPr>
        <p:spPr>
          <a:xfrm>
            <a:off x="5829796" y="1654621"/>
            <a:ext cx="3227438" cy="338554"/>
          </a:xfrm>
          <a:prstGeom prst="rect">
            <a:avLst/>
          </a:prstGeom>
        </p:spPr>
        <p:txBody>
          <a:bodyPr wrap="square">
            <a:spAutoFit/>
          </a:bodyPr>
          <a:lstStyle/>
          <a:p>
            <a:pPr defTabSz="685800"/>
            <a:r>
              <a:rPr lang="fr-FR" sz="1050">
                <a:latin typeface="Barlow Condensed" panose="00000506000000000000" pitchFamily="2" charset="0"/>
              </a:rPr>
              <a:t>Seuls </a:t>
            </a:r>
            <a:r>
              <a:rPr lang="fr-FR" sz="1600">
                <a:solidFill>
                  <a:srgbClr val="2F2483"/>
                </a:solidFill>
                <a:latin typeface="Barlow Condensed Thin" panose="00000306000000000000" pitchFamily="2" charset="0"/>
              </a:rPr>
              <a:t>7</a:t>
            </a:r>
            <a:r>
              <a:rPr lang="fr-FR" sz="1050" b="1">
                <a:solidFill>
                  <a:srgbClr val="2F2483"/>
                </a:solidFill>
                <a:latin typeface="Barlow Condensed" panose="00000506000000000000" pitchFamily="2" charset="0"/>
              </a:rPr>
              <a:t>%</a:t>
            </a:r>
            <a:r>
              <a:rPr lang="fr-FR" sz="1050" b="1">
                <a:latin typeface="Barlow Condensed" panose="00000506000000000000" pitchFamily="2" charset="0"/>
              </a:rPr>
              <a:t> </a:t>
            </a:r>
            <a:r>
              <a:rPr lang="fr-FR" sz="1050">
                <a:latin typeface="Barlow Condensed" panose="00000506000000000000" pitchFamily="2" charset="0"/>
              </a:rPr>
              <a:t>des titulaires n’ont pas connu d’évolution de leur salaire. </a:t>
            </a:r>
          </a:p>
        </p:txBody>
      </p:sp>
      <p:sp>
        <p:nvSpPr>
          <p:cNvPr id="21" name="Rectangle 20">
            <a:extLst>
              <a:ext uri="{FF2B5EF4-FFF2-40B4-BE49-F238E27FC236}">
                <a16:creationId xmlns:a16="http://schemas.microsoft.com/office/drawing/2014/main" id="{6B780EE9-17A4-4BF3-98C1-F55B0927BECE}"/>
              </a:ext>
            </a:extLst>
          </p:cNvPr>
          <p:cNvSpPr/>
          <p:nvPr/>
        </p:nvSpPr>
        <p:spPr>
          <a:xfrm>
            <a:off x="5916561" y="2715347"/>
            <a:ext cx="3140672" cy="338554"/>
          </a:xfrm>
          <a:prstGeom prst="rect">
            <a:avLst/>
          </a:prstGeom>
        </p:spPr>
        <p:txBody>
          <a:bodyPr wrap="square">
            <a:spAutoFit/>
          </a:bodyPr>
          <a:lstStyle/>
          <a:p>
            <a:pPr defTabSz="685800"/>
            <a:r>
              <a:rPr lang="fr-FR" sz="1050">
                <a:latin typeface="Barlow Condensed" panose="00000506000000000000" pitchFamily="2" charset="0"/>
              </a:rPr>
              <a:t>Près de </a:t>
            </a:r>
            <a:r>
              <a:rPr lang="fr-FR" sz="1600">
                <a:solidFill>
                  <a:srgbClr val="2F2483"/>
                </a:solidFill>
                <a:latin typeface="Barlow Condensed Thin" panose="00000306000000000000" pitchFamily="2" charset="0"/>
              </a:rPr>
              <a:t>70</a:t>
            </a:r>
            <a:r>
              <a:rPr lang="fr-FR" sz="1050" b="1">
                <a:solidFill>
                  <a:srgbClr val="2F2483"/>
                </a:solidFill>
                <a:latin typeface="Barlow Condensed" panose="00000506000000000000" pitchFamily="2" charset="0"/>
              </a:rPr>
              <a:t>%</a:t>
            </a:r>
            <a:r>
              <a:rPr lang="fr-FR" sz="1050" b="1">
                <a:latin typeface="Barlow Condensed" panose="00000506000000000000" pitchFamily="2" charset="0"/>
              </a:rPr>
              <a:t> </a:t>
            </a:r>
            <a:r>
              <a:rPr lang="fr-FR" sz="1050">
                <a:latin typeface="Barlow Condensed" panose="00000506000000000000" pitchFamily="2" charset="0"/>
              </a:rPr>
              <a:t>ont vu leur salaire augmenter de </a:t>
            </a:r>
            <a:r>
              <a:rPr lang="fr-FR" sz="1050" b="1">
                <a:solidFill>
                  <a:srgbClr val="2F2483"/>
                </a:solidFill>
                <a:latin typeface="Barlow Condensed" panose="00000506000000000000" pitchFamily="2" charset="0"/>
              </a:rPr>
              <a:t>plus de </a:t>
            </a:r>
            <a:r>
              <a:rPr lang="fr-FR" sz="1600" b="1">
                <a:solidFill>
                  <a:srgbClr val="2F2483"/>
                </a:solidFill>
                <a:latin typeface="Barlow Condensed Thin" panose="00000306000000000000" pitchFamily="2" charset="0"/>
              </a:rPr>
              <a:t>2</a:t>
            </a:r>
            <a:r>
              <a:rPr lang="fr-FR" sz="1050" b="1">
                <a:solidFill>
                  <a:srgbClr val="2F2483"/>
                </a:solidFill>
                <a:latin typeface="Barlow Condensed" panose="00000506000000000000" pitchFamily="2" charset="0"/>
              </a:rPr>
              <a:t>%.</a:t>
            </a:r>
          </a:p>
        </p:txBody>
      </p:sp>
      <p:pic>
        <p:nvPicPr>
          <p:cNvPr id="22" name="Graphic 8" descr="Upward trend">
            <a:extLst>
              <a:ext uri="{FF2B5EF4-FFF2-40B4-BE49-F238E27FC236}">
                <a16:creationId xmlns:a16="http://schemas.microsoft.com/office/drawing/2014/main" id="{581A8084-D83B-4671-BD22-C5151438B23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155286" y="1549806"/>
            <a:ext cx="646128" cy="646128"/>
          </a:xfrm>
          <a:prstGeom prst="rect">
            <a:avLst/>
          </a:prstGeom>
        </p:spPr>
      </p:pic>
      <p:pic>
        <p:nvPicPr>
          <p:cNvPr id="23" name="Graphic 10" descr="Presentation with bar chart">
            <a:extLst>
              <a:ext uri="{FF2B5EF4-FFF2-40B4-BE49-F238E27FC236}">
                <a16:creationId xmlns:a16="http://schemas.microsoft.com/office/drawing/2014/main" id="{94CEA636-9EA2-47B7-8EAE-376643B858E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181795" y="2570699"/>
            <a:ext cx="648000" cy="648000"/>
          </a:xfrm>
          <a:prstGeom prst="rect">
            <a:avLst/>
          </a:prstGeom>
        </p:spPr>
      </p:pic>
      <p:sp>
        <p:nvSpPr>
          <p:cNvPr id="26" name="Rectangle 25">
            <a:extLst>
              <a:ext uri="{FF2B5EF4-FFF2-40B4-BE49-F238E27FC236}">
                <a16:creationId xmlns:a16="http://schemas.microsoft.com/office/drawing/2014/main" id="{3DCDA151-8078-4680-83CC-2402E9F7D741}"/>
              </a:ext>
            </a:extLst>
          </p:cNvPr>
          <p:cNvSpPr/>
          <p:nvPr/>
        </p:nvSpPr>
        <p:spPr>
          <a:xfrm>
            <a:off x="5916561" y="3783768"/>
            <a:ext cx="3140672" cy="746358"/>
          </a:xfrm>
          <a:prstGeom prst="rect">
            <a:avLst/>
          </a:prstGeom>
        </p:spPr>
        <p:txBody>
          <a:bodyPr wrap="square">
            <a:spAutoFit/>
          </a:bodyPr>
          <a:lstStyle/>
          <a:p>
            <a:pPr algn="just" defTabSz="685800"/>
            <a:r>
              <a:rPr lang="fr-FR" sz="1050" b="1">
                <a:solidFill>
                  <a:srgbClr val="2F2483"/>
                </a:solidFill>
                <a:latin typeface="Barlow Condensed" panose="00000506000000000000" pitchFamily="2" charset="0"/>
              </a:rPr>
              <a:t>Les augmentations générales ont été plébiscitées </a:t>
            </a:r>
            <a:r>
              <a:rPr lang="fr-FR" sz="1050">
                <a:latin typeface="Barlow Condensed" panose="00000506000000000000" pitchFamily="2" charset="0"/>
              </a:rPr>
              <a:t>en complément des augmentations individuelles pour </a:t>
            </a:r>
            <a:r>
              <a:rPr lang="fr-FR" sz="1600">
                <a:solidFill>
                  <a:srgbClr val="2F2483"/>
                </a:solidFill>
                <a:latin typeface="Barlow Condensed Thin" panose="00000306000000000000" pitchFamily="2" charset="0"/>
              </a:rPr>
              <a:t>61</a:t>
            </a:r>
            <a:r>
              <a:rPr lang="fr-FR" sz="1050" b="1">
                <a:solidFill>
                  <a:srgbClr val="2F2483"/>
                </a:solidFill>
                <a:latin typeface="Barlow Condensed" panose="00000506000000000000" pitchFamily="2" charset="0"/>
              </a:rPr>
              <a:t>%</a:t>
            </a:r>
            <a:r>
              <a:rPr lang="fr-FR" sz="1050">
                <a:latin typeface="Barlow Condensed" panose="00000506000000000000" pitchFamily="2" charset="0"/>
              </a:rPr>
              <a:t> des OETAM et </a:t>
            </a:r>
            <a:r>
              <a:rPr lang="fr-FR" sz="1600">
                <a:solidFill>
                  <a:srgbClr val="2F2483"/>
                </a:solidFill>
                <a:latin typeface="Barlow Condensed Thin" panose="00000306000000000000" pitchFamily="2" charset="0"/>
              </a:rPr>
              <a:t>34</a:t>
            </a:r>
            <a:r>
              <a:rPr lang="fr-FR" sz="1050" b="1">
                <a:solidFill>
                  <a:srgbClr val="2F2483"/>
                </a:solidFill>
                <a:latin typeface="Barlow Condensed" panose="00000506000000000000" pitchFamily="2" charset="0"/>
              </a:rPr>
              <a:t>%</a:t>
            </a:r>
            <a:r>
              <a:rPr lang="fr-FR" sz="1050" b="1">
                <a:latin typeface="Barlow Condensed" panose="00000506000000000000" pitchFamily="2" charset="0"/>
              </a:rPr>
              <a:t> </a:t>
            </a:r>
            <a:r>
              <a:rPr lang="fr-FR" sz="1050">
                <a:latin typeface="Barlow Condensed" panose="00000506000000000000" pitchFamily="2" charset="0"/>
              </a:rPr>
              <a:t>des cadres</a:t>
            </a:r>
            <a:endParaRPr lang="fr-FR" sz="1050" b="1">
              <a:latin typeface="Barlow Condensed" panose="00000506000000000000" pitchFamily="2" charset="0"/>
            </a:endParaRPr>
          </a:p>
        </p:txBody>
      </p:sp>
      <p:pic>
        <p:nvPicPr>
          <p:cNvPr id="27" name="Graphic 38" descr="Presentation with bar chart">
            <a:extLst>
              <a:ext uri="{FF2B5EF4-FFF2-40B4-BE49-F238E27FC236}">
                <a16:creationId xmlns:a16="http://schemas.microsoft.com/office/drawing/2014/main" id="{0C9A3B90-CBC8-4B18-99D4-018FD5C4595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181795" y="3836983"/>
            <a:ext cx="648000" cy="648000"/>
          </a:xfrm>
          <a:prstGeom prst="rect">
            <a:avLst/>
          </a:prstGeom>
        </p:spPr>
      </p:pic>
      <p:sp>
        <p:nvSpPr>
          <p:cNvPr id="36" name="TextBox 35">
            <a:extLst>
              <a:ext uri="{FF2B5EF4-FFF2-40B4-BE49-F238E27FC236}">
                <a16:creationId xmlns:a16="http://schemas.microsoft.com/office/drawing/2014/main" id="{026D8882-6C84-4F25-96A6-89CE7C024A34}"/>
              </a:ext>
            </a:extLst>
          </p:cNvPr>
          <p:cNvSpPr txBox="1"/>
          <p:nvPr/>
        </p:nvSpPr>
        <p:spPr>
          <a:xfrm>
            <a:off x="-136647" y="1176261"/>
            <a:ext cx="4984865" cy="261610"/>
          </a:xfrm>
          <a:prstGeom prst="rect">
            <a:avLst/>
          </a:prstGeom>
          <a:noFill/>
        </p:spPr>
        <p:txBody>
          <a:bodyPr wrap="square" rtlCol="0">
            <a:spAutoFit/>
          </a:bodyPr>
          <a:lstStyle/>
          <a:p>
            <a:pPr algn="ctr" defTabSz="699802"/>
            <a:r>
              <a:rPr lang="fr-FR" sz="1100" b="1">
                <a:solidFill>
                  <a:srgbClr val="2F2483"/>
                </a:solidFill>
                <a:latin typeface="Barlow Condensed" panose="00000506000000000000" pitchFamily="2" charset="0"/>
              </a:rPr>
              <a:t>Marché général </a:t>
            </a:r>
          </a:p>
        </p:txBody>
      </p:sp>
      <p:sp>
        <p:nvSpPr>
          <p:cNvPr id="37" name="Oval 899">
            <a:extLst>
              <a:ext uri="{FF2B5EF4-FFF2-40B4-BE49-F238E27FC236}">
                <a16:creationId xmlns:a16="http://schemas.microsoft.com/office/drawing/2014/main" id="{31677F94-A566-44C9-8D99-5C009A33720B}"/>
              </a:ext>
            </a:extLst>
          </p:cNvPr>
          <p:cNvSpPr>
            <a:spLocks noChangeAspect="1" noChangeArrowheads="1"/>
          </p:cNvSpPr>
          <p:nvPr/>
        </p:nvSpPr>
        <p:spPr bwMode="auto">
          <a:xfrm>
            <a:off x="2603061" y="2125357"/>
            <a:ext cx="1452677" cy="1452677"/>
          </a:xfrm>
          <a:prstGeom prst="ellipse">
            <a:avLst/>
          </a:prstGeom>
          <a:solidFill>
            <a:schemeClr val="bg1">
              <a:alpha val="84000"/>
            </a:schemeClr>
          </a:solidFill>
          <a:ln>
            <a:solidFill>
              <a:srgbClr val="2F2483"/>
            </a:solidFill>
          </a:ln>
          <a:extLst>
            <a:ext uri="{91240B29-F687-4f45-9708-019B960494DF}">
              <a14:hiddenLine xmlns:a14="http://schemas.microsoft.com/office/drawing/2010/main" xmlns="" w="9525">
                <a:solidFill>
                  <a:srgbClr val="000000"/>
                </a:solidFill>
                <a:round/>
                <a:headEnd/>
                <a:tailEnd/>
              </a14:hiddenLine>
            </a:ext>
          </a:extLst>
        </p:spPr>
        <p:style>
          <a:lnRef idx="1">
            <a:schemeClr val="dk1"/>
          </a:lnRef>
          <a:fillRef idx="2">
            <a:schemeClr val="dk1"/>
          </a:fillRef>
          <a:effectRef idx="1">
            <a:schemeClr val="dk1"/>
          </a:effectRef>
          <a:fontRef idx="minor">
            <a:schemeClr val="dk1"/>
          </a:fontRef>
        </p:style>
        <p:txBody>
          <a:bodyPr vert="horz" wrap="square" lIns="86204" tIns="43102" rIns="86204" bIns="43102" numCol="1" anchor="ctr" anchorCtr="0" compatLnSpc="1">
            <a:prstTxWarp prst="textNoShape">
              <a:avLst/>
            </a:prstTxWarp>
          </a:bodyPr>
          <a:lstStyle/>
          <a:p>
            <a:pPr lvl="0" algn="ctr" defTabSz="742348">
              <a:defRPr/>
            </a:pPr>
            <a:r>
              <a:rPr lang="en-US" sz="1400" b="1">
                <a:solidFill>
                  <a:prstClr val="black"/>
                </a:solidFill>
                <a:latin typeface="Barlow Condensed" panose="00000506000000000000" pitchFamily="2" charset="0"/>
              </a:rPr>
              <a:t>Cadres</a:t>
            </a:r>
            <a:endParaRPr kumimoji="0" lang="en-US" sz="1400" i="0" u="none" strike="noStrike" kern="1200" cap="none" spc="0" normalizeH="0" baseline="0" noProof="0">
              <a:ln>
                <a:noFill/>
              </a:ln>
              <a:solidFill>
                <a:prstClr val="black"/>
              </a:solidFill>
              <a:effectLst/>
              <a:uLnTx/>
              <a:uFillTx/>
              <a:latin typeface="Barlow Condensed" panose="00000506000000000000" pitchFamily="2" charset="0"/>
            </a:endParaRPr>
          </a:p>
          <a:p>
            <a:pPr lvl="0" algn="ctr">
              <a:defRPr/>
            </a:pPr>
            <a:r>
              <a:rPr lang="en-US" sz="2400">
                <a:solidFill>
                  <a:srgbClr val="BFECF2"/>
                </a:solidFill>
                <a:latin typeface="Barlow Condensed Thin" panose="00000306000000000000" pitchFamily="2" charset="0"/>
              </a:rPr>
              <a:t>+2,5</a:t>
            </a:r>
            <a:r>
              <a:rPr lang="en-US" sz="1600">
                <a:solidFill>
                  <a:srgbClr val="BFECF2"/>
                </a:solidFill>
                <a:latin typeface="Barlow Condensed" panose="00000506000000000000" pitchFamily="2" charset="0"/>
              </a:rPr>
              <a:t>%</a:t>
            </a:r>
          </a:p>
          <a:p>
            <a:pPr lvl="0" algn="ctr">
              <a:defRPr/>
            </a:pPr>
            <a:r>
              <a:rPr lang="en-US" sz="1200" i="1">
                <a:solidFill>
                  <a:schemeClr val="tx1"/>
                </a:solidFill>
                <a:latin typeface="Barlow Condensed" panose="00000506000000000000" pitchFamily="2" charset="0"/>
              </a:rPr>
              <a:t>(+0,5 </a:t>
            </a:r>
            <a:r>
              <a:rPr lang="en-US" sz="1200" i="1" err="1">
                <a:solidFill>
                  <a:schemeClr val="tx1"/>
                </a:solidFill>
                <a:latin typeface="Barlow Condensed" panose="00000506000000000000" pitchFamily="2" charset="0"/>
              </a:rPr>
              <a:t>pt</a:t>
            </a:r>
            <a:r>
              <a:rPr lang="en-US" sz="1200" i="1">
                <a:solidFill>
                  <a:schemeClr val="tx1"/>
                </a:solidFill>
                <a:latin typeface="Barlow Condensed" panose="00000506000000000000" pitchFamily="2" charset="0"/>
              </a:rPr>
              <a:t>)*</a:t>
            </a:r>
          </a:p>
        </p:txBody>
      </p:sp>
      <p:sp>
        <p:nvSpPr>
          <p:cNvPr id="38" name="Oval 899">
            <a:extLst>
              <a:ext uri="{FF2B5EF4-FFF2-40B4-BE49-F238E27FC236}">
                <a16:creationId xmlns:a16="http://schemas.microsoft.com/office/drawing/2014/main" id="{F521FF35-236F-4A10-B454-5CFD3E7698AA}"/>
              </a:ext>
            </a:extLst>
          </p:cNvPr>
          <p:cNvSpPr>
            <a:spLocks noChangeAspect="1" noChangeArrowheads="1"/>
          </p:cNvSpPr>
          <p:nvPr/>
        </p:nvSpPr>
        <p:spPr bwMode="auto">
          <a:xfrm>
            <a:off x="587754" y="2069707"/>
            <a:ext cx="1452677" cy="1452677"/>
          </a:xfrm>
          <a:prstGeom prst="ellipse">
            <a:avLst/>
          </a:prstGeom>
          <a:solidFill>
            <a:schemeClr val="bg1">
              <a:alpha val="84000"/>
            </a:schemeClr>
          </a:solidFill>
          <a:ln>
            <a:solidFill>
              <a:srgbClr val="2F2483"/>
            </a:solidFill>
          </a:ln>
          <a:extLst>
            <a:ext uri="{91240B29-F687-4f45-9708-019B960494DF}">
              <a14:hiddenLine xmlns:a14="http://schemas.microsoft.com/office/drawing/2010/main" xmlns="" w="9525">
                <a:solidFill>
                  <a:srgbClr val="000000"/>
                </a:solidFill>
                <a:round/>
                <a:headEnd/>
                <a:tailEnd/>
              </a14:hiddenLine>
            </a:ext>
          </a:extLst>
        </p:spPr>
        <p:style>
          <a:lnRef idx="1">
            <a:schemeClr val="dk1"/>
          </a:lnRef>
          <a:fillRef idx="2">
            <a:schemeClr val="dk1"/>
          </a:fillRef>
          <a:effectRef idx="1">
            <a:schemeClr val="dk1"/>
          </a:effectRef>
          <a:fontRef idx="minor">
            <a:schemeClr val="dk1"/>
          </a:fontRef>
        </p:style>
        <p:txBody>
          <a:bodyPr vert="horz" wrap="square" lIns="86204" tIns="43102" rIns="86204" bIns="43102" numCol="1" anchor="ctr" anchorCtr="0" compatLnSpc="1">
            <a:prstTxWarp prst="textNoShape">
              <a:avLst/>
            </a:prstTxWarp>
          </a:bodyPr>
          <a:lstStyle/>
          <a:p>
            <a:pPr lvl="0" algn="ctr" defTabSz="742348">
              <a:defRPr/>
            </a:pPr>
            <a:r>
              <a:rPr lang="en-US" sz="1400" b="1">
                <a:solidFill>
                  <a:prstClr val="black"/>
                </a:solidFill>
                <a:latin typeface="Barlow Condensed" panose="00000506000000000000" pitchFamily="2" charset="0"/>
              </a:rPr>
              <a:t>OETAM</a:t>
            </a:r>
            <a:endParaRPr kumimoji="0" lang="en-US" sz="1400" i="0" u="none" strike="noStrike" kern="1200" cap="none" spc="0" normalizeH="0" baseline="0" noProof="0">
              <a:ln>
                <a:noFill/>
              </a:ln>
              <a:solidFill>
                <a:schemeClr val="tx1"/>
              </a:solidFill>
              <a:effectLst/>
              <a:uLnTx/>
              <a:uFillTx/>
              <a:latin typeface="Barlow Condensed" panose="00000506000000000000" pitchFamily="2" charset="0"/>
            </a:endParaRPr>
          </a:p>
          <a:p>
            <a:pPr lvl="0" algn="ctr">
              <a:defRPr/>
            </a:pPr>
            <a:r>
              <a:rPr lang="en-US" sz="2400">
                <a:solidFill>
                  <a:srgbClr val="BFECF2"/>
                </a:solidFill>
                <a:latin typeface="Barlow Condensed Thin" panose="00000306000000000000" pitchFamily="2" charset="0"/>
              </a:rPr>
              <a:t>+2,5</a:t>
            </a:r>
            <a:r>
              <a:rPr lang="en-US" sz="1600">
                <a:solidFill>
                  <a:srgbClr val="BFECF2"/>
                </a:solidFill>
                <a:latin typeface="Barlow Condensed" panose="00000506000000000000" pitchFamily="2" charset="0"/>
              </a:rPr>
              <a:t>%</a:t>
            </a:r>
          </a:p>
          <a:p>
            <a:pPr lvl="0" algn="ctr">
              <a:defRPr/>
            </a:pPr>
            <a:r>
              <a:rPr lang="en-US" sz="1200" i="1">
                <a:solidFill>
                  <a:schemeClr val="tx1"/>
                </a:solidFill>
                <a:latin typeface="Barlow Condensed" panose="00000506000000000000" pitchFamily="2" charset="0"/>
              </a:rPr>
              <a:t>(+0,7 </a:t>
            </a:r>
            <a:r>
              <a:rPr lang="en-US" sz="1200" i="1" err="1">
                <a:solidFill>
                  <a:schemeClr val="tx1"/>
                </a:solidFill>
                <a:latin typeface="Barlow Condensed" panose="00000506000000000000" pitchFamily="2" charset="0"/>
              </a:rPr>
              <a:t>pt</a:t>
            </a:r>
            <a:r>
              <a:rPr lang="en-US" sz="1200" i="1">
                <a:solidFill>
                  <a:schemeClr val="tx1"/>
                </a:solidFill>
                <a:latin typeface="Barlow Condensed" panose="00000506000000000000" pitchFamily="2" charset="0"/>
              </a:rPr>
              <a:t>)*</a:t>
            </a:r>
          </a:p>
        </p:txBody>
      </p:sp>
      <p:sp>
        <p:nvSpPr>
          <p:cNvPr id="39" name="TextBox 38">
            <a:extLst>
              <a:ext uri="{FF2B5EF4-FFF2-40B4-BE49-F238E27FC236}">
                <a16:creationId xmlns:a16="http://schemas.microsoft.com/office/drawing/2014/main" id="{F213DA36-010B-488A-BBA6-04D9FA980E52}"/>
              </a:ext>
            </a:extLst>
          </p:cNvPr>
          <p:cNvSpPr txBox="1"/>
          <p:nvPr/>
        </p:nvSpPr>
        <p:spPr>
          <a:xfrm>
            <a:off x="131341" y="4431122"/>
            <a:ext cx="5023945" cy="107722"/>
          </a:xfrm>
          <a:prstGeom prst="rect">
            <a:avLst/>
          </a:prstGeom>
          <a:noFill/>
        </p:spPr>
        <p:txBody>
          <a:bodyPr wrap="square" lIns="0" tIns="0" rIns="0" bIns="0" rtlCol="0">
            <a:spAutoFit/>
          </a:bodyPr>
          <a:lstStyle/>
          <a:p>
            <a:pPr marL="0" marR="0" lvl="0" indent="0" defTabSz="914400" eaLnBrk="1" fontAlgn="auto" latinLnBrk="0" hangingPunct="1">
              <a:lnSpc>
                <a:spcPct val="100000"/>
              </a:lnSpc>
              <a:spcBef>
                <a:spcPts val="600"/>
              </a:spcBef>
              <a:spcAft>
                <a:spcPts val="0"/>
              </a:spcAft>
              <a:buClrTx/>
              <a:buSzPct val="100000"/>
              <a:buFontTx/>
              <a:buNone/>
              <a:tabLst/>
              <a:defRPr/>
            </a:pPr>
            <a:r>
              <a:rPr kumimoji="0" lang="fr-FR" sz="700" b="0" i="1" u="none" strike="noStrike" kern="0" cap="none" spc="0" normalizeH="0" baseline="0" noProof="0">
                <a:ln>
                  <a:noFill/>
                </a:ln>
                <a:effectLst/>
                <a:uLnTx/>
                <a:uFillTx/>
                <a:latin typeface="Barlow Condensed" panose="00000506000000000000" pitchFamily="2" charset="0"/>
                <a:ea typeface="Open Sans" panose="020B0606030504020204" pitchFamily="34" charset="0"/>
                <a:cs typeface="Open Sans" panose="020B0606030504020204" pitchFamily="34" charset="0"/>
              </a:rPr>
              <a:t>OETAM : Ouvriers, Employés, Techniciens et Agents de maîtrise</a:t>
            </a:r>
          </a:p>
        </p:txBody>
      </p:sp>
      <p:sp>
        <p:nvSpPr>
          <p:cNvPr id="41" name="TextBox 40">
            <a:extLst>
              <a:ext uri="{FF2B5EF4-FFF2-40B4-BE49-F238E27FC236}">
                <a16:creationId xmlns:a16="http://schemas.microsoft.com/office/drawing/2014/main" id="{BA8B4123-70D8-4311-B49B-6A91ECB906DD}"/>
              </a:ext>
            </a:extLst>
          </p:cNvPr>
          <p:cNvSpPr txBox="1"/>
          <p:nvPr/>
        </p:nvSpPr>
        <p:spPr>
          <a:xfrm>
            <a:off x="1526533" y="3743371"/>
            <a:ext cx="4390028" cy="123111"/>
          </a:xfrm>
          <a:prstGeom prst="rect">
            <a:avLst/>
          </a:prstGeom>
          <a:noFill/>
        </p:spPr>
        <p:txBody>
          <a:bodyPr wrap="square" lIns="0" tIns="0" rIns="0" bIns="0" rtlCol="0">
            <a:spAutoFit/>
          </a:bodyPr>
          <a:lstStyle/>
          <a:p>
            <a:pPr>
              <a:spcBef>
                <a:spcPts val="600"/>
              </a:spcBef>
              <a:buSzPct val="100000"/>
            </a:pPr>
            <a:r>
              <a:rPr lang="fr-FR" sz="800" i="1">
                <a:latin typeface="Barlow Condensed" panose="00000506000000000000" pitchFamily="2" charset="0"/>
                <a:ea typeface="Open Sans" panose="020B0606030504020204" pitchFamily="34" charset="0"/>
                <a:cs typeface="Open Sans" panose="020B0606030504020204" pitchFamily="34" charset="0"/>
              </a:rPr>
              <a:t>*Par rapport aux augmentations versées en 2021</a:t>
            </a:r>
          </a:p>
        </p:txBody>
      </p:sp>
      <p:sp>
        <p:nvSpPr>
          <p:cNvPr id="42" name="TextBox 41">
            <a:extLst>
              <a:ext uri="{FF2B5EF4-FFF2-40B4-BE49-F238E27FC236}">
                <a16:creationId xmlns:a16="http://schemas.microsoft.com/office/drawing/2014/main" id="{3719C2B2-8290-444B-9E56-36127897AC41}"/>
              </a:ext>
            </a:extLst>
          </p:cNvPr>
          <p:cNvSpPr txBox="1"/>
          <p:nvPr/>
        </p:nvSpPr>
        <p:spPr>
          <a:xfrm>
            <a:off x="7791068" y="145045"/>
            <a:ext cx="1352932" cy="728789"/>
          </a:xfrm>
          <a:prstGeom prst="rect">
            <a:avLst/>
          </a:prstGeom>
          <a:noFill/>
        </p:spPr>
        <p:txBody>
          <a:bodyPr wrap="square" lIns="0" tIns="0" rIns="0" bIns="0" rtlCol="0">
            <a:spAutoFit/>
          </a:bodyPr>
          <a:lstStyle/>
          <a:p>
            <a:pPr algn="ctr">
              <a:spcBef>
                <a:spcPts val="526"/>
              </a:spcBef>
              <a:buSzPct val="100000"/>
            </a:pPr>
            <a:r>
              <a:rPr lang="en-GB" sz="4736" b="1" i="1">
                <a:solidFill>
                  <a:srgbClr val="2F2483"/>
                </a:solidFill>
                <a:latin typeface="Barlow Condensed" panose="00000506000000000000" pitchFamily="2" charset="0"/>
              </a:rPr>
              <a:t>#1</a:t>
            </a:r>
          </a:p>
        </p:txBody>
      </p:sp>
    </p:spTree>
    <p:extLst>
      <p:ext uri="{BB962C8B-B14F-4D97-AF65-F5344CB8AC3E}">
        <p14:creationId xmlns:p14="http://schemas.microsoft.com/office/powerpoint/2010/main" val="17171402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Placeholder 1">
            <a:extLst>
              <a:ext uri="{FF2B5EF4-FFF2-40B4-BE49-F238E27FC236}">
                <a16:creationId xmlns:a16="http://schemas.microsoft.com/office/drawing/2014/main" id="{5CBD9AED-AA2E-D844-BA65-1DC97C1FE826}"/>
              </a:ext>
            </a:extLst>
          </p:cNvPr>
          <p:cNvSpPr txBox="1">
            <a:spLocks/>
          </p:cNvSpPr>
          <p:nvPr/>
        </p:nvSpPr>
        <p:spPr>
          <a:xfrm>
            <a:off x="398242" y="360619"/>
            <a:ext cx="7886700" cy="282129"/>
          </a:xfrm>
          <a:prstGeom prst="rect">
            <a:avLst/>
          </a:prstGeom>
        </p:spPr>
        <p:txBody>
          <a:bodyPr vert="horz" lIns="0" tIns="0" rIns="0" bIns="0" rtlCol="0" anchor="t" anchorCtr="0">
            <a:spAutoFit/>
          </a:bodyPr>
          <a:lstStyle>
            <a:lvl1pPr algn="l" defTabSz="685800" rtl="0" eaLnBrk="1" latinLnBrk="0" hangingPunct="1">
              <a:lnSpc>
                <a:spcPts val="2200"/>
              </a:lnSpc>
              <a:spcBef>
                <a:spcPct val="0"/>
              </a:spcBef>
              <a:buNone/>
              <a:defRPr sz="2300" b="1" i="0" kern="1200">
                <a:solidFill>
                  <a:srgbClr val="2F2483"/>
                </a:solidFill>
                <a:latin typeface="Barlow Condensed" pitchFamily="2" charset="77"/>
                <a:ea typeface="+mj-ea"/>
                <a:cs typeface="+mj-cs"/>
              </a:defRPr>
            </a:lvl1pPr>
          </a:lstStyle>
          <a:p>
            <a:r>
              <a:rPr lang="fr-FR"/>
              <a:t>Marché général </a:t>
            </a:r>
            <a:endParaRPr lang="en-US"/>
          </a:p>
        </p:txBody>
      </p:sp>
      <p:sp>
        <p:nvSpPr>
          <p:cNvPr id="19" name="Text Placeholder 2">
            <a:extLst>
              <a:ext uri="{FF2B5EF4-FFF2-40B4-BE49-F238E27FC236}">
                <a16:creationId xmlns:a16="http://schemas.microsoft.com/office/drawing/2014/main" id="{908D594B-C639-884C-B006-C6532A674658}"/>
              </a:ext>
            </a:extLst>
          </p:cNvPr>
          <p:cNvSpPr txBox="1">
            <a:spLocks/>
          </p:cNvSpPr>
          <p:nvPr/>
        </p:nvSpPr>
        <p:spPr>
          <a:xfrm>
            <a:off x="398241" y="689246"/>
            <a:ext cx="8221871" cy="164148"/>
          </a:xfrm>
          <a:prstGeom prst="rect">
            <a:avLst/>
          </a:prstGeom>
        </p:spPr>
        <p:txBody>
          <a:bodyPr vert="horz" wrap="square" lIns="0" tIns="0" rIns="0" bIns="0" rtlCol="0">
            <a:spAutoFit/>
          </a:bodyPr>
          <a:lstStyle>
            <a:lvl1pPr marL="0" indent="0" algn="l" defTabSz="685800" rtl="0" eaLnBrk="1" latinLnBrk="0" hangingPunct="1">
              <a:lnSpc>
                <a:spcPts val="1400"/>
              </a:lnSpc>
              <a:spcBef>
                <a:spcPts val="0"/>
              </a:spcBef>
              <a:buFont typeface="Arial" panose="020B0604020202020204" pitchFamily="34" charset="0"/>
              <a:buNone/>
              <a:tabLst/>
              <a:defRPr sz="1150" b="0" i="0" kern="1200">
                <a:solidFill>
                  <a:schemeClr val="tx1"/>
                </a:solidFill>
                <a:latin typeface="Barlow Condensed Medium" pitchFamily="2"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Barlow Condensed Medium" pitchFamily="2"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Barlow Condensed Medium" pitchFamily="2"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fr-FR" sz="1000">
                <a:latin typeface="Barlow Condensed" panose="00000506000000000000" pitchFamily="2" charset="0"/>
              </a:rPr>
              <a:t>Des disparités persistantes au sein d’un paysage sectoriel français stable</a:t>
            </a:r>
          </a:p>
        </p:txBody>
      </p:sp>
      <p:sp>
        <p:nvSpPr>
          <p:cNvPr id="3" name="Espace réservé du numéro de diapositive 2">
            <a:extLst>
              <a:ext uri="{FF2B5EF4-FFF2-40B4-BE49-F238E27FC236}">
                <a16:creationId xmlns:a16="http://schemas.microsoft.com/office/drawing/2014/main" id="{B89025D7-E7F0-944F-8872-30F66F3D9018}"/>
              </a:ext>
            </a:extLst>
          </p:cNvPr>
          <p:cNvSpPr>
            <a:spLocks noGrp="1"/>
          </p:cNvSpPr>
          <p:nvPr>
            <p:ph type="sldNum" sz="quarter" idx="4"/>
          </p:nvPr>
        </p:nvSpPr>
        <p:spPr>
          <a:xfrm>
            <a:off x="8606998" y="4795518"/>
            <a:ext cx="309966" cy="76944"/>
          </a:xfrm>
        </p:spPr>
        <p:txBody>
          <a:bodyPr/>
          <a:lstStyle/>
          <a:p>
            <a:fld id="{BDE2D64B-104A-0D49-AC01-3995F14CC673}" type="slidenum">
              <a:rPr lang="fr-FR" sz="500" smtClean="0">
                <a:latin typeface="Barlow Condensed" panose="00000506000000000000" pitchFamily="2" charset="0"/>
              </a:rPr>
              <a:pPr/>
              <a:t>25</a:t>
            </a:fld>
            <a:endParaRPr lang="fr-FR" sz="500">
              <a:latin typeface="Barlow Condensed" panose="00000506000000000000" pitchFamily="2" charset="0"/>
            </a:endParaRPr>
          </a:p>
        </p:txBody>
      </p:sp>
      <p:pic>
        <p:nvPicPr>
          <p:cNvPr id="8" name="Image 4">
            <a:extLst>
              <a:ext uri="{FF2B5EF4-FFF2-40B4-BE49-F238E27FC236}">
                <a16:creationId xmlns:a16="http://schemas.microsoft.com/office/drawing/2014/main" id="{F1483478-891A-4207-863E-2A0FA9C28D7C}"/>
              </a:ext>
            </a:extLst>
          </p:cNvPr>
          <p:cNvPicPr>
            <a:picLocks noChangeAspect="1"/>
          </p:cNvPicPr>
          <p:nvPr/>
        </p:nvPicPr>
        <p:blipFill>
          <a:blip r:embed="rId2"/>
          <a:stretch>
            <a:fillRect/>
          </a:stretch>
        </p:blipFill>
        <p:spPr>
          <a:xfrm>
            <a:off x="940333" y="4700730"/>
            <a:ext cx="1167612" cy="217899"/>
          </a:xfrm>
          <a:prstGeom prst="rect">
            <a:avLst/>
          </a:prstGeom>
        </p:spPr>
      </p:pic>
      <p:sp>
        <p:nvSpPr>
          <p:cNvPr id="9" name="Rectangle 8">
            <a:extLst>
              <a:ext uri="{FF2B5EF4-FFF2-40B4-BE49-F238E27FC236}">
                <a16:creationId xmlns:a16="http://schemas.microsoft.com/office/drawing/2014/main" id="{D98214E7-73E6-4132-BADC-2F3C6E9ACF6F}"/>
              </a:ext>
            </a:extLst>
          </p:cNvPr>
          <p:cNvSpPr/>
          <p:nvPr/>
        </p:nvSpPr>
        <p:spPr>
          <a:xfrm>
            <a:off x="-124384" y="950751"/>
            <a:ext cx="4890975" cy="664284"/>
          </a:xfrm>
          <a:prstGeom prst="rect">
            <a:avLst/>
          </a:prstGeom>
        </p:spPr>
        <p:txBody>
          <a:bodyPr wrap="square">
            <a:spAutoFit/>
          </a:bodyPr>
          <a:lstStyle/>
          <a:p>
            <a:pPr marL="0" marR="0" lvl="0" indent="0" algn="ctr" defTabSz="812589" rtl="0" eaLnBrk="1" fontAlgn="auto" latinLnBrk="0" hangingPunct="1">
              <a:lnSpc>
                <a:spcPct val="100000"/>
              </a:lnSpc>
              <a:spcBef>
                <a:spcPts val="532"/>
              </a:spcBef>
              <a:spcAft>
                <a:spcPts val="0"/>
              </a:spcAft>
              <a:buClrTx/>
              <a:buSzPct val="100000"/>
              <a:buFontTx/>
              <a:buNone/>
              <a:tabLst/>
              <a:defRPr/>
            </a:pPr>
            <a:r>
              <a:rPr kumimoji="0" lang="en-US" sz="2400" i="0" u="none" strike="noStrike" kern="1200" cap="none" spc="0" normalizeH="0" baseline="0" noProof="0">
                <a:ln>
                  <a:noFill/>
                </a:ln>
                <a:solidFill>
                  <a:srgbClr val="BFECF2"/>
                </a:solidFill>
                <a:effectLst/>
                <a:uLnTx/>
                <a:uFillTx/>
                <a:latin typeface="Barlow Condensed Thin" panose="00000306000000000000" pitchFamily="2" charset="0"/>
              </a:rPr>
              <a:t>13</a:t>
            </a:r>
            <a:r>
              <a:rPr kumimoji="0" lang="en-US" b="1" i="0" u="none" strike="noStrike" kern="1200" cap="none" spc="0" normalizeH="0" baseline="0" noProof="0">
                <a:ln>
                  <a:noFill/>
                </a:ln>
                <a:solidFill>
                  <a:srgbClr val="BFECF2"/>
                </a:solidFill>
                <a:effectLst/>
                <a:uLnTx/>
                <a:uFillTx/>
                <a:latin typeface="Barlow Condensed" panose="00000506000000000000" pitchFamily="2" charset="0"/>
              </a:rPr>
              <a:t> </a:t>
            </a:r>
            <a:r>
              <a:rPr kumimoji="0" lang="en-US" i="0" u="none" strike="noStrike" kern="1200" cap="none" spc="0" normalizeH="0" baseline="0" noProof="0">
                <a:ln>
                  <a:noFill/>
                </a:ln>
                <a:solidFill>
                  <a:srgbClr val="BFECF2"/>
                </a:solidFill>
                <a:effectLst/>
                <a:uLnTx/>
                <a:uFillTx/>
                <a:latin typeface="Barlow Condensed" panose="00000506000000000000" pitchFamily="2" charset="0"/>
              </a:rPr>
              <a:t>pts</a:t>
            </a:r>
            <a:r>
              <a:rPr kumimoji="0" lang="en-US" b="1" i="0" u="none" strike="noStrike" kern="1200" cap="none" spc="0" normalizeH="0" baseline="0" noProof="0">
                <a:ln>
                  <a:noFill/>
                </a:ln>
                <a:solidFill>
                  <a:srgbClr val="BFECF2"/>
                </a:solidFill>
                <a:effectLst/>
                <a:uLnTx/>
                <a:uFillTx/>
                <a:latin typeface="Barlow Condensed" panose="00000506000000000000" pitchFamily="2" charset="0"/>
              </a:rPr>
              <a:t> </a:t>
            </a:r>
          </a:p>
          <a:p>
            <a:pPr marL="0" marR="0" lvl="0" indent="0" algn="ctr" defTabSz="812589" rtl="0" eaLnBrk="1" fontAlgn="auto" latinLnBrk="0" hangingPunct="1">
              <a:lnSpc>
                <a:spcPct val="100000"/>
              </a:lnSpc>
              <a:spcBef>
                <a:spcPts val="532"/>
              </a:spcBef>
              <a:spcAft>
                <a:spcPts val="0"/>
              </a:spcAft>
              <a:buClrTx/>
              <a:buSzPct val="100000"/>
              <a:buFontTx/>
              <a:buNone/>
              <a:tabLst/>
              <a:defRPr/>
            </a:pPr>
            <a:r>
              <a:rPr kumimoji="0" lang="fr-FR" sz="900" b="0" i="0" u="none" strike="noStrike" kern="1200" cap="none" spc="0" normalizeH="0" baseline="0" noProof="0">
                <a:ln>
                  <a:noFill/>
                </a:ln>
                <a:effectLst/>
                <a:uLnTx/>
                <a:uFillTx/>
                <a:latin typeface="Barlow Condensed" panose="00000506000000000000" pitchFamily="2" charset="0"/>
              </a:rPr>
              <a:t>C’est l’écart de rémunération entre les grandes (&gt;1 Md €) et les plus petites entreprises (&lt;50 M€).</a:t>
            </a:r>
            <a:endParaRPr kumimoji="0" lang="fr-FR" sz="900" b="1" i="0" u="none" strike="noStrike" kern="1200" cap="none" spc="0" normalizeH="0" baseline="0" noProof="0">
              <a:ln>
                <a:noFill/>
              </a:ln>
              <a:effectLst/>
              <a:uLnTx/>
              <a:uFillTx/>
              <a:latin typeface="Barlow Condensed" panose="00000506000000000000" pitchFamily="2" charset="0"/>
            </a:endParaRPr>
          </a:p>
        </p:txBody>
      </p:sp>
      <p:sp>
        <p:nvSpPr>
          <p:cNvPr id="10" name="Rectangle 9">
            <a:extLst>
              <a:ext uri="{FF2B5EF4-FFF2-40B4-BE49-F238E27FC236}">
                <a16:creationId xmlns:a16="http://schemas.microsoft.com/office/drawing/2014/main" id="{0FFEBC6E-410B-479F-A505-3A982CCC1237}"/>
              </a:ext>
            </a:extLst>
          </p:cNvPr>
          <p:cNvSpPr/>
          <p:nvPr/>
        </p:nvSpPr>
        <p:spPr bwMode="gray">
          <a:xfrm>
            <a:off x="-344560" y="4139686"/>
            <a:ext cx="2145830" cy="360000"/>
          </a:xfrm>
          <a:prstGeom prst="rect">
            <a:avLst/>
          </a:prstGeom>
          <a:noFill/>
          <a:ln w="19050" algn="ctr">
            <a:noFill/>
            <a:miter lim="800000"/>
            <a:headEnd/>
            <a:tailEnd/>
          </a:ln>
        </p:spPr>
        <p:txBody>
          <a:bodyPr wrap="square" lIns="88900" tIns="88900" rIns="88900" bIns="88900" rtlCol="0" anchor="ctr"/>
          <a:lstStyle/>
          <a:p>
            <a:pPr lvl="0" algn="ctr">
              <a:lnSpc>
                <a:spcPct val="106000"/>
              </a:lnSpc>
              <a:defRPr/>
            </a:pPr>
            <a:r>
              <a:rPr lang="fr-FR" sz="900" b="1">
                <a:latin typeface="Barlow Condensed" panose="00000506000000000000" pitchFamily="2" charset="0"/>
              </a:rPr>
              <a:t>EPIC &amp; Non-lucratif </a:t>
            </a:r>
            <a:r>
              <a:rPr lang="fr-FR" sz="1100">
                <a:solidFill>
                  <a:srgbClr val="2F2483"/>
                </a:solidFill>
                <a:latin typeface="Barlow Condensed" panose="00000506000000000000" pitchFamily="2" charset="0"/>
              </a:rPr>
              <a:t>-</a:t>
            </a:r>
            <a:r>
              <a:rPr lang="fr-FR" sz="1100">
                <a:solidFill>
                  <a:srgbClr val="2F2483"/>
                </a:solidFill>
                <a:latin typeface="Barlow Condensed Thin" panose="00000306000000000000" pitchFamily="2" charset="0"/>
              </a:rPr>
              <a:t>22,0</a:t>
            </a:r>
            <a:r>
              <a:rPr lang="fr-FR" sz="700">
                <a:solidFill>
                  <a:srgbClr val="2F2483"/>
                </a:solidFill>
                <a:latin typeface="Barlow Condensed Thin" panose="00000306000000000000" pitchFamily="2" charset="0"/>
              </a:rPr>
              <a:t>%</a:t>
            </a:r>
            <a:r>
              <a:rPr lang="fr-FR" sz="900">
                <a:solidFill>
                  <a:srgbClr val="2F2483"/>
                </a:solidFill>
                <a:latin typeface="Barlow Condensed Thin" panose="00000306000000000000" pitchFamily="2" charset="0"/>
              </a:rPr>
              <a:t> </a:t>
            </a:r>
            <a:endParaRPr kumimoji="0" lang="en-GB" sz="900" i="0" u="none" strike="noStrike" kern="1200" cap="none" spc="0" normalizeH="0" baseline="0" noProof="0">
              <a:ln>
                <a:noFill/>
              </a:ln>
              <a:solidFill>
                <a:srgbClr val="2F2483"/>
              </a:solidFill>
              <a:effectLst/>
              <a:uLnTx/>
              <a:uFillTx/>
              <a:latin typeface="Barlow Condensed Thin" panose="00000306000000000000" pitchFamily="2" charset="0"/>
            </a:endParaRPr>
          </a:p>
        </p:txBody>
      </p:sp>
      <p:sp>
        <p:nvSpPr>
          <p:cNvPr id="11" name="Rectangle 10">
            <a:extLst>
              <a:ext uri="{FF2B5EF4-FFF2-40B4-BE49-F238E27FC236}">
                <a16:creationId xmlns:a16="http://schemas.microsoft.com/office/drawing/2014/main" id="{EF1F62A5-F6A6-438B-A1C6-8979FD5589AB}"/>
              </a:ext>
            </a:extLst>
          </p:cNvPr>
          <p:cNvSpPr/>
          <p:nvPr/>
        </p:nvSpPr>
        <p:spPr bwMode="gray">
          <a:xfrm>
            <a:off x="1021674" y="3552389"/>
            <a:ext cx="2598861" cy="360000"/>
          </a:xfrm>
          <a:prstGeom prst="rect">
            <a:avLst/>
          </a:prstGeom>
          <a:noFill/>
          <a:ln w="19050" algn="ctr">
            <a:noFill/>
            <a:miter lim="800000"/>
            <a:headEnd/>
            <a:tailEnd/>
          </a:ln>
        </p:spPr>
        <p:txBody>
          <a:bodyPr wrap="square" lIns="88900" tIns="88900" rIns="88900" bIns="88900" rtlCol="0" anchor="ctr"/>
          <a:lstStyle/>
          <a:p>
            <a:pPr lvl="0" algn="ctr">
              <a:lnSpc>
                <a:spcPct val="106000"/>
              </a:lnSpc>
              <a:defRPr/>
            </a:pPr>
            <a:r>
              <a:rPr kumimoji="0" lang="fr-FR" sz="900" b="1" i="0" u="none" strike="noStrike" kern="1200" cap="none" spc="0" normalizeH="0" baseline="0" noProof="0">
                <a:ln>
                  <a:noFill/>
                </a:ln>
                <a:effectLst/>
                <a:uLnTx/>
                <a:uFillTx/>
                <a:latin typeface="Barlow Condensed" panose="00000506000000000000" pitchFamily="2" charset="0"/>
              </a:rPr>
              <a:t>Services </a:t>
            </a:r>
            <a:r>
              <a:rPr lang="fr-FR" sz="1100">
                <a:solidFill>
                  <a:srgbClr val="2F2483"/>
                </a:solidFill>
                <a:latin typeface="Barlow Condensed Thin" panose="00000306000000000000" pitchFamily="2" charset="0"/>
              </a:rPr>
              <a:t>-11,3</a:t>
            </a:r>
            <a:r>
              <a:rPr lang="fr-FR" sz="700">
                <a:solidFill>
                  <a:srgbClr val="2F2483"/>
                </a:solidFill>
                <a:latin typeface="Barlow Condensed Thin" panose="00000306000000000000" pitchFamily="2" charset="0"/>
              </a:rPr>
              <a:t>%</a:t>
            </a:r>
            <a:r>
              <a:rPr lang="fr-FR" sz="900">
                <a:solidFill>
                  <a:srgbClr val="2F2483"/>
                </a:solidFill>
                <a:latin typeface="Barlow Condensed Thin" panose="00000306000000000000" pitchFamily="2" charset="0"/>
              </a:rPr>
              <a:t> </a:t>
            </a:r>
            <a:endParaRPr kumimoji="0" lang="en-GB" sz="900" i="0" u="none" strike="noStrike" kern="1200" cap="none" spc="0" normalizeH="0" baseline="0" noProof="0">
              <a:ln>
                <a:noFill/>
              </a:ln>
              <a:solidFill>
                <a:srgbClr val="2F2483"/>
              </a:solidFill>
              <a:effectLst/>
              <a:uLnTx/>
              <a:uFillTx/>
              <a:latin typeface="Barlow Condensed Thin" panose="00000306000000000000" pitchFamily="2" charset="0"/>
            </a:endParaRPr>
          </a:p>
        </p:txBody>
      </p:sp>
      <p:sp>
        <p:nvSpPr>
          <p:cNvPr id="12" name="Rectangle 11">
            <a:extLst>
              <a:ext uri="{FF2B5EF4-FFF2-40B4-BE49-F238E27FC236}">
                <a16:creationId xmlns:a16="http://schemas.microsoft.com/office/drawing/2014/main" id="{B39CB57D-BE10-4D6A-97C9-11D120BC0193}"/>
              </a:ext>
            </a:extLst>
          </p:cNvPr>
          <p:cNvSpPr/>
          <p:nvPr/>
        </p:nvSpPr>
        <p:spPr bwMode="gray">
          <a:xfrm>
            <a:off x="1103497" y="3274553"/>
            <a:ext cx="3354432" cy="317662"/>
          </a:xfrm>
          <a:prstGeom prst="rect">
            <a:avLst/>
          </a:prstGeom>
          <a:noFill/>
          <a:ln w="19050" algn="ctr">
            <a:noFill/>
            <a:miter lim="800000"/>
            <a:headEnd/>
            <a:tailEnd/>
          </a:ln>
        </p:spPr>
        <p:txBody>
          <a:bodyPr wrap="square" lIns="88900" tIns="88900" rIns="88900" bIns="88900" rtlCol="0" anchor="ctr"/>
          <a:lstStyle/>
          <a:p>
            <a:pPr lvl="0" algn="ctr">
              <a:lnSpc>
                <a:spcPct val="106000"/>
              </a:lnSpc>
              <a:defRPr/>
            </a:pPr>
            <a:r>
              <a:rPr lang="fr-FR" sz="900" b="1">
                <a:latin typeface="Barlow Condensed" panose="00000506000000000000" pitchFamily="2" charset="0"/>
              </a:rPr>
              <a:t>Distribution</a:t>
            </a:r>
            <a:r>
              <a:rPr lang="fr-FR" sz="1100" b="1">
                <a:latin typeface="Barlow Condensed" panose="00000506000000000000" pitchFamily="2" charset="0"/>
              </a:rPr>
              <a:t> </a:t>
            </a:r>
            <a:r>
              <a:rPr lang="fr-FR" sz="1100">
                <a:solidFill>
                  <a:srgbClr val="2F2483"/>
                </a:solidFill>
                <a:latin typeface="Barlow Condensed Thin" panose="00000306000000000000" pitchFamily="2" charset="0"/>
              </a:rPr>
              <a:t>-8,5</a:t>
            </a:r>
            <a:r>
              <a:rPr lang="fr-FR" sz="700">
                <a:solidFill>
                  <a:srgbClr val="2F2483"/>
                </a:solidFill>
                <a:latin typeface="Barlow Condensed Thin" panose="00000306000000000000" pitchFamily="2" charset="0"/>
              </a:rPr>
              <a:t>%</a:t>
            </a:r>
            <a:r>
              <a:rPr lang="fr-FR" sz="900">
                <a:solidFill>
                  <a:srgbClr val="2F2483"/>
                </a:solidFill>
                <a:latin typeface="Barlow Condensed Thin" panose="00000306000000000000" pitchFamily="2" charset="0"/>
              </a:rPr>
              <a:t> </a:t>
            </a:r>
            <a:endParaRPr kumimoji="0" lang="en-GB" sz="900" i="0" u="none" strike="noStrike" kern="1200" cap="none" spc="0" normalizeH="0" baseline="0" noProof="0">
              <a:ln>
                <a:noFill/>
              </a:ln>
              <a:solidFill>
                <a:srgbClr val="2F2483"/>
              </a:solidFill>
              <a:effectLst/>
              <a:uLnTx/>
              <a:uFillTx/>
              <a:latin typeface="Barlow Condensed Thin" panose="00000306000000000000" pitchFamily="2" charset="0"/>
            </a:endParaRPr>
          </a:p>
        </p:txBody>
      </p:sp>
      <p:sp>
        <p:nvSpPr>
          <p:cNvPr id="13" name="Rectangle 12">
            <a:extLst>
              <a:ext uri="{FF2B5EF4-FFF2-40B4-BE49-F238E27FC236}">
                <a16:creationId xmlns:a16="http://schemas.microsoft.com/office/drawing/2014/main" id="{4983FBA5-1D1D-4C4C-AC63-D9918990B54B}"/>
              </a:ext>
            </a:extLst>
          </p:cNvPr>
          <p:cNvSpPr/>
          <p:nvPr/>
        </p:nvSpPr>
        <p:spPr bwMode="gray">
          <a:xfrm>
            <a:off x="1348691" y="2910483"/>
            <a:ext cx="4152685" cy="360000"/>
          </a:xfrm>
          <a:prstGeom prst="rect">
            <a:avLst/>
          </a:prstGeom>
          <a:noFill/>
          <a:ln w="19050" algn="ctr">
            <a:noFill/>
            <a:miter lim="800000"/>
            <a:headEnd/>
            <a:tailEnd/>
          </a:ln>
        </p:spPr>
        <p:txBody>
          <a:bodyPr wrap="square" lIns="88900" tIns="88900" rIns="88900" bIns="88900" rtlCol="0" anchor="ctr"/>
          <a:lstStyle/>
          <a:p>
            <a:pPr lvl="0" algn="ctr">
              <a:lnSpc>
                <a:spcPct val="106000"/>
              </a:lnSpc>
              <a:defRPr/>
            </a:pPr>
            <a:r>
              <a:rPr lang="fr-FR" sz="900" b="1">
                <a:latin typeface="Barlow Condensed" panose="00000506000000000000" pitchFamily="2" charset="0"/>
              </a:rPr>
              <a:t>Technologie, Médias &amp; Télécom  </a:t>
            </a:r>
            <a:r>
              <a:rPr lang="fr-FR" sz="1100">
                <a:solidFill>
                  <a:srgbClr val="2F2483"/>
                </a:solidFill>
                <a:latin typeface="Barlow Condensed Thin" panose="00000306000000000000" pitchFamily="2" charset="0"/>
              </a:rPr>
              <a:t>-7,0</a:t>
            </a:r>
            <a:r>
              <a:rPr lang="fr-FR" sz="700">
                <a:solidFill>
                  <a:srgbClr val="2F2483"/>
                </a:solidFill>
                <a:latin typeface="Barlow Condensed Thin" panose="00000306000000000000" pitchFamily="2" charset="0"/>
              </a:rPr>
              <a:t>%</a:t>
            </a:r>
            <a:r>
              <a:rPr lang="fr-FR" sz="900">
                <a:solidFill>
                  <a:srgbClr val="2F2483"/>
                </a:solidFill>
                <a:latin typeface="Barlow Condensed Thin" panose="00000306000000000000" pitchFamily="2" charset="0"/>
              </a:rPr>
              <a:t> </a:t>
            </a:r>
            <a:endParaRPr kumimoji="0" lang="en-GB" sz="900" i="0" u="none" strike="noStrike" kern="1200" cap="none" spc="0" normalizeH="0" baseline="0" noProof="0">
              <a:ln>
                <a:noFill/>
              </a:ln>
              <a:solidFill>
                <a:srgbClr val="2F2483"/>
              </a:solidFill>
              <a:effectLst/>
              <a:uLnTx/>
              <a:uFillTx/>
              <a:latin typeface="Barlow Condensed Thin" panose="00000306000000000000" pitchFamily="2" charset="0"/>
            </a:endParaRPr>
          </a:p>
        </p:txBody>
      </p:sp>
      <p:sp>
        <p:nvSpPr>
          <p:cNvPr id="14" name="Rectangle 13">
            <a:extLst>
              <a:ext uri="{FF2B5EF4-FFF2-40B4-BE49-F238E27FC236}">
                <a16:creationId xmlns:a16="http://schemas.microsoft.com/office/drawing/2014/main" id="{9201F46F-EFEA-4FFE-B951-FD5D49DD0F68}"/>
              </a:ext>
            </a:extLst>
          </p:cNvPr>
          <p:cNvSpPr/>
          <p:nvPr/>
        </p:nvSpPr>
        <p:spPr bwMode="gray">
          <a:xfrm>
            <a:off x="2211768" y="2584523"/>
            <a:ext cx="3537240" cy="360000"/>
          </a:xfrm>
          <a:prstGeom prst="rect">
            <a:avLst/>
          </a:prstGeom>
          <a:noFill/>
          <a:ln w="19050" algn="ctr">
            <a:noFill/>
            <a:miter lim="800000"/>
            <a:headEnd/>
            <a:tailEnd/>
          </a:ln>
        </p:spPr>
        <p:txBody>
          <a:bodyPr wrap="square" lIns="88900" tIns="88900" rIns="88900" bIns="88900" rtlCol="0" anchor="ctr"/>
          <a:lstStyle/>
          <a:p>
            <a:pPr lvl="0" algn="ctr">
              <a:lnSpc>
                <a:spcPct val="106000"/>
              </a:lnSpc>
              <a:defRPr/>
            </a:pPr>
            <a:r>
              <a:rPr lang="fr-FR" sz="900" b="1">
                <a:latin typeface="Barlow Condensed" panose="00000506000000000000" pitchFamily="2" charset="0"/>
              </a:rPr>
              <a:t>Transport &amp; BTP </a:t>
            </a:r>
            <a:r>
              <a:rPr lang="fr-FR" sz="1100">
                <a:solidFill>
                  <a:srgbClr val="2F2483"/>
                </a:solidFill>
                <a:latin typeface="Barlow Condensed Thin" panose="00000306000000000000" pitchFamily="2" charset="0"/>
              </a:rPr>
              <a:t>-3,5</a:t>
            </a:r>
            <a:r>
              <a:rPr lang="fr-FR" sz="700">
                <a:solidFill>
                  <a:srgbClr val="2F2483"/>
                </a:solidFill>
                <a:latin typeface="Barlow Condensed Thin" panose="00000306000000000000" pitchFamily="2" charset="0"/>
              </a:rPr>
              <a:t>%</a:t>
            </a:r>
            <a:r>
              <a:rPr lang="fr-FR" sz="900">
                <a:solidFill>
                  <a:srgbClr val="2F2483"/>
                </a:solidFill>
                <a:latin typeface="Barlow Condensed Thin" panose="00000306000000000000" pitchFamily="2" charset="0"/>
              </a:rPr>
              <a:t> </a:t>
            </a:r>
            <a:endParaRPr kumimoji="0" lang="en-GB" sz="900" i="0" u="none" strike="noStrike" kern="1200" cap="none" spc="0" normalizeH="0" baseline="0" noProof="0">
              <a:ln>
                <a:noFill/>
              </a:ln>
              <a:solidFill>
                <a:srgbClr val="2F2483"/>
              </a:solidFill>
              <a:effectLst/>
              <a:uLnTx/>
              <a:uFillTx/>
              <a:latin typeface="Barlow Condensed Thin" panose="00000306000000000000" pitchFamily="2" charset="0"/>
            </a:endParaRPr>
          </a:p>
        </p:txBody>
      </p:sp>
      <p:sp>
        <p:nvSpPr>
          <p:cNvPr id="15" name="Rectangle 14">
            <a:extLst>
              <a:ext uri="{FF2B5EF4-FFF2-40B4-BE49-F238E27FC236}">
                <a16:creationId xmlns:a16="http://schemas.microsoft.com/office/drawing/2014/main" id="{7474EDDF-7E40-47E2-A099-C45D20D27448}"/>
              </a:ext>
            </a:extLst>
          </p:cNvPr>
          <p:cNvSpPr/>
          <p:nvPr/>
        </p:nvSpPr>
        <p:spPr bwMode="gray">
          <a:xfrm>
            <a:off x="3848217" y="2350309"/>
            <a:ext cx="2779131" cy="360000"/>
          </a:xfrm>
          <a:prstGeom prst="rect">
            <a:avLst/>
          </a:prstGeom>
          <a:noFill/>
          <a:ln w="19050" algn="ctr">
            <a:noFill/>
            <a:miter lim="800000"/>
            <a:headEnd/>
            <a:tailEnd/>
          </a:ln>
        </p:spPr>
        <p:txBody>
          <a:bodyPr wrap="square" lIns="88900" tIns="88900" rIns="88900" bIns="88900" rtlCol="0" anchor="ctr"/>
          <a:lstStyle/>
          <a:p>
            <a:pPr lvl="0" algn="ctr">
              <a:lnSpc>
                <a:spcPct val="106000"/>
              </a:lnSpc>
              <a:defRPr/>
            </a:pPr>
            <a:r>
              <a:rPr lang="fr-FR" sz="1100">
                <a:solidFill>
                  <a:srgbClr val="595959"/>
                </a:solidFill>
                <a:latin typeface="Barlow Condensed Thin" panose="00000306000000000000" pitchFamily="2" charset="0"/>
              </a:rPr>
              <a:t>+1,7</a:t>
            </a:r>
            <a:r>
              <a:rPr lang="fr-FR" sz="700">
                <a:solidFill>
                  <a:srgbClr val="595959"/>
                </a:solidFill>
                <a:latin typeface="Barlow Condensed Thin" panose="00000306000000000000" pitchFamily="2" charset="0"/>
              </a:rPr>
              <a:t>%</a:t>
            </a:r>
            <a:r>
              <a:rPr kumimoji="0" lang="fr-FR" sz="900" b="1" i="0" u="none" strike="noStrike" kern="1200" cap="none" spc="0" normalizeH="0" baseline="0" noProof="0">
                <a:ln>
                  <a:noFill/>
                </a:ln>
                <a:solidFill>
                  <a:srgbClr val="595959"/>
                </a:solidFill>
                <a:effectLst/>
                <a:uLnTx/>
                <a:uFillTx/>
                <a:latin typeface="Barlow Condensed" panose="00000506000000000000" pitchFamily="2" charset="0"/>
              </a:rPr>
              <a:t> </a:t>
            </a:r>
            <a:r>
              <a:rPr kumimoji="0" lang="fr-FR" sz="900" b="1" i="0" u="none" strike="noStrike" kern="1200" cap="none" spc="0" normalizeH="0" baseline="0" noProof="0">
                <a:ln>
                  <a:noFill/>
                </a:ln>
                <a:effectLst/>
                <a:uLnTx/>
                <a:uFillTx/>
                <a:latin typeface="Barlow Condensed" panose="00000506000000000000" pitchFamily="2" charset="0"/>
              </a:rPr>
              <a:t>Services Financiers</a:t>
            </a:r>
          </a:p>
        </p:txBody>
      </p:sp>
      <p:sp>
        <p:nvSpPr>
          <p:cNvPr id="16" name="Rectangle 15">
            <a:extLst>
              <a:ext uri="{FF2B5EF4-FFF2-40B4-BE49-F238E27FC236}">
                <a16:creationId xmlns:a16="http://schemas.microsoft.com/office/drawing/2014/main" id="{2E599337-85E2-4F39-BDAA-338B68848A2A}"/>
              </a:ext>
            </a:extLst>
          </p:cNvPr>
          <p:cNvSpPr/>
          <p:nvPr/>
        </p:nvSpPr>
        <p:spPr bwMode="gray">
          <a:xfrm>
            <a:off x="3995606" y="2030135"/>
            <a:ext cx="3205960" cy="359999"/>
          </a:xfrm>
          <a:prstGeom prst="rect">
            <a:avLst/>
          </a:prstGeom>
          <a:noFill/>
          <a:ln w="19050" algn="ctr">
            <a:noFill/>
            <a:miter lim="800000"/>
            <a:headEnd/>
            <a:tailEnd/>
          </a:ln>
        </p:spPr>
        <p:txBody>
          <a:bodyPr wrap="square" lIns="88900" tIns="88900" rIns="88900" bIns="88900" rtlCol="0" anchor="ctr"/>
          <a:lstStyle/>
          <a:p>
            <a:pPr lvl="0" algn="ctr">
              <a:lnSpc>
                <a:spcPct val="106000"/>
              </a:lnSpc>
              <a:defRPr/>
            </a:pPr>
            <a:r>
              <a:rPr lang="fr-FR" sz="1100">
                <a:solidFill>
                  <a:srgbClr val="595959"/>
                </a:solidFill>
                <a:latin typeface="Barlow Condensed Thin" panose="00000306000000000000" pitchFamily="2" charset="0"/>
              </a:rPr>
              <a:t>+2,3</a:t>
            </a:r>
            <a:r>
              <a:rPr lang="fr-FR" sz="700" b="1">
                <a:solidFill>
                  <a:srgbClr val="595959"/>
                </a:solidFill>
                <a:latin typeface="Barlow Condensed Thin" panose="00000306000000000000" pitchFamily="2" charset="0"/>
              </a:rPr>
              <a:t>%</a:t>
            </a:r>
            <a:r>
              <a:rPr lang="fr-FR" sz="900" b="1">
                <a:solidFill>
                  <a:srgbClr val="595959"/>
                </a:solidFill>
                <a:latin typeface="Barlow Condensed Thin" panose="00000306000000000000" pitchFamily="2" charset="0"/>
              </a:rPr>
              <a:t> </a:t>
            </a:r>
            <a:r>
              <a:rPr lang="fr-FR" sz="900" b="1">
                <a:latin typeface="Barlow Condensed" panose="00000506000000000000" pitchFamily="2" charset="0"/>
              </a:rPr>
              <a:t>Grande Consommation  </a:t>
            </a:r>
            <a:endParaRPr kumimoji="0" lang="fr-FR" sz="900" b="1" i="0" u="none" strike="noStrike" kern="1200" cap="none" spc="0" normalizeH="0" baseline="0" noProof="0">
              <a:ln>
                <a:noFill/>
              </a:ln>
              <a:effectLst/>
              <a:uLnTx/>
              <a:uFillTx/>
              <a:latin typeface="Barlow Condensed" panose="00000506000000000000" pitchFamily="2" charset="0"/>
            </a:endParaRPr>
          </a:p>
        </p:txBody>
      </p:sp>
      <p:sp>
        <p:nvSpPr>
          <p:cNvPr id="17" name="Rectangle 16">
            <a:extLst>
              <a:ext uri="{FF2B5EF4-FFF2-40B4-BE49-F238E27FC236}">
                <a16:creationId xmlns:a16="http://schemas.microsoft.com/office/drawing/2014/main" id="{FA09459E-6AA1-4131-9585-C0E2FA3D4CB7}"/>
              </a:ext>
            </a:extLst>
          </p:cNvPr>
          <p:cNvSpPr/>
          <p:nvPr/>
        </p:nvSpPr>
        <p:spPr bwMode="gray">
          <a:xfrm>
            <a:off x="5049643" y="1709960"/>
            <a:ext cx="1985872" cy="360000"/>
          </a:xfrm>
          <a:prstGeom prst="rect">
            <a:avLst/>
          </a:prstGeom>
          <a:noFill/>
          <a:ln w="19050" algn="ctr">
            <a:noFill/>
            <a:miter lim="800000"/>
            <a:headEnd/>
            <a:tailEnd/>
          </a:ln>
        </p:spPr>
        <p:txBody>
          <a:bodyPr wrap="square" lIns="88900" tIns="88900" rIns="88900" bIns="88900" rtlCol="0" anchor="ctr"/>
          <a:lstStyle/>
          <a:p>
            <a:pPr lvl="0" algn="ctr">
              <a:lnSpc>
                <a:spcPct val="106000"/>
              </a:lnSpc>
              <a:defRPr/>
            </a:pPr>
            <a:r>
              <a:rPr lang="fr-FR" sz="1100">
                <a:solidFill>
                  <a:srgbClr val="595959"/>
                </a:solidFill>
                <a:latin typeface="Barlow Condensed Thin" panose="00000306000000000000" pitchFamily="2" charset="0"/>
              </a:rPr>
              <a:t>+3,7</a:t>
            </a:r>
            <a:r>
              <a:rPr lang="fr-FR" sz="700">
                <a:solidFill>
                  <a:srgbClr val="595959"/>
                </a:solidFill>
                <a:latin typeface="Barlow Condensed Thin" panose="00000306000000000000" pitchFamily="2" charset="0"/>
              </a:rPr>
              <a:t>%</a:t>
            </a:r>
            <a:r>
              <a:rPr kumimoji="0" lang="fr-FR" sz="900" i="0" u="none" strike="noStrike" kern="1200" cap="none" spc="0" normalizeH="0" baseline="0" noProof="0">
                <a:ln>
                  <a:noFill/>
                </a:ln>
                <a:solidFill>
                  <a:srgbClr val="595959"/>
                </a:solidFill>
                <a:effectLst/>
                <a:uLnTx/>
                <a:uFillTx/>
                <a:latin typeface="Barlow Condensed Thin" panose="00000306000000000000" pitchFamily="2" charset="0"/>
              </a:rPr>
              <a:t> </a:t>
            </a:r>
            <a:r>
              <a:rPr kumimoji="0" lang="fr-FR" sz="900" b="1" i="0" u="none" strike="noStrike" kern="1200" cap="none" spc="0" normalizeH="0" baseline="0" noProof="0">
                <a:ln>
                  <a:noFill/>
                </a:ln>
                <a:effectLst/>
                <a:uLnTx/>
                <a:uFillTx/>
                <a:latin typeface="Barlow Condensed" panose="00000506000000000000" pitchFamily="2" charset="0"/>
              </a:rPr>
              <a:t>Industrie</a:t>
            </a:r>
          </a:p>
        </p:txBody>
      </p:sp>
      <p:sp>
        <p:nvSpPr>
          <p:cNvPr id="20" name="Rectangle 19">
            <a:extLst>
              <a:ext uri="{FF2B5EF4-FFF2-40B4-BE49-F238E27FC236}">
                <a16:creationId xmlns:a16="http://schemas.microsoft.com/office/drawing/2014/main" id="{B73BE37E-537C-484F-A344-918EA1A8211D}"/>
              </a:ext>
            </a:extLst>
          </p:cNvPr>
          <p:cNvSpPr/>
          <p:nvPr/>
        </p:nvSpPr>
        <p:spPr bwMode="gray">
          <a:xfrm>
            <a:off x="5540319" y="1069610"/>
            <a:ext cx="2783826" cy="360000"/>
          </a:xfrm>
          <a:prstGeom prst="rect">
            <a:avLst/>
          </a:prstGeom>
          <a:noFill/>
          <a:ln w="19050" algn="ctr">
            <a:noFill/>
            <a:miter lim="800000"/>
            <a:headEnd/>
            <a:tailEnd/>
          </a:ln>
        </p:spPr>
        <p:txBody>
          <a:bodyPr wrap="square" lIns="88900" tIns="88900" rIns="88900" bIns="88900" rtlCol="0" anchor="ctr"/>
          <a:lstStyle/>
          <a:p>
            <a:pPr lvl="0" algn="ctr">
              <a:lnSpc>
                <a:spcPct val="106000"/>
              </a:lnSpc>
              <a:defRPr/>
            </a:pPr>
            <a:r>
              <a:rPr lang="fr-FR" sz="1100">
                <a:solidFill>
                  <a:srgbClr val="595959"/>
                </a:solidFill>
                <a:latin typeface="Barlow Condensed Thin" panose="00000306000000000000" pitchFamily="2" charset="0"/>
              </a:rPr>
              <a:t>+7,5</a:t>
            </a:r>
            <a:r>
              <a:rPr lang="fr-FR" sz="700">
                <a:solidFill>
                  <a:srgbClr val="595959"/>
                </a:solidFill>
                <a:latin typeface="Barlow Condensed Thin" panose="00000306000000000000" pitchFamily="2" charset="0"/>
              </a:rPr>
              <a:t>%</a:t>
            </a:r>
            <a:r>
              <a:rPr kumimoji="0" lang="fr-FR" sz="900" u="none" strike="noStrike" kern="1200" cap="none" spc="0" normalizeH="0" baseline="0" noProof="0">
                <a:ln>
                  <a:noFill/>
                </a:ln>
                <a:solidFill>
                  <a:srgbClr val="595959"/>
                </a:solidFill>
                <a:effectLst/>
                <a:uLnTx/>
                <a:uFillTx/>
                <a:latin typeface="Barlow Condensed Thin" panose="00000306000000000000" pitchFamily="2" charset="0"/>
              </a:rPr>
              <a:t> </a:t>
            </a:r>
            <a:r>
              <a:rPr lang="fr-FR" sz="900" b="1">
                <a:latin typeface="Barlow Condensed" panose="00000506000000000000" pitchFamily="2" charset="0"/>
              </a:rPr>
              <a:t>Energie &amp; Utilities</a:t>
            </a:r>
            <a:endParaRPr kumimoji="0" lang="fr-FR" sz="900" b="1" i="0" u="none" strike="noStrike" kern="1200" cap="none" spc="0" normalizeH="0" baseline="0" noProof="0">
              <a:ln>
                <a:noFill/>
              </a:ln>
              <a:effectLst/>
              <a:uLnTx/>
              <a:uFillTx/>
              <a:latin typeface="Barlow Condensed" panose="00000506000000000000" pitchFamily="2" charset="0"/>
            </a:endParaRPr>
          </a:p>
        </p:txBody>
      </p:sp>
      <p:cxnSp>
        <p:nvCxnSpPr>
          <p:cNvPr id="21" name="Straight Connector 20">
            <a:extLst>
              <a:ext uri="{FF2B5EF4-FFF2-40B4-BE49-F238E27FC236}">
                <a16:creationId xmlns:a16="http://schemas.microsoft.com/office/drawing/2014/main" id="{5DAE76EE-611A-4BB6-823F-D6487BED15FF}"/>
              </a:ext>
            </a:extLst>
          </p:cNvPr>
          <p:cNvCxnSpPr>
            <a:cxnSpLocks/>
          </p:cNvCxnSpPr>
          <p:nvPr/>
        </p:nvCxnSpPr>
        <p:spPr>
          <a:xfrm>
            <a:off x="4572000" y="894738"/>
            <a:ext cx="0" cy="3893123"/>
          </a:xfrm>
          <a:prstGeom prst="line">
            <a:avLst/>
          </a:prstGeom>
          <a:ln>
            <a:solidFill>
              <a:srgbClr val="2F2483"/>
            </a:solidFill>
            <a:prstDash val="lgDashDot"/>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597D431A-F2CE-4911-8827-D9B5E161D29C}"/>
              </a:ext>
            </a:extLst>
          </p:cNvPr>
          <p:cNvSpPr/>
          <p:nvPr/>
        </p:nvSpPr>
        <p:spPr>
          <a:xfrm>
            <a:off x="4240819" y="4853898"/>
            <a:ext cx="662361" cy="307777"/>
          </a:xfrm>
          <a:prstGeom prst="rect">
            <a:avLst/>
          </a:prstGeom>
        </p:spPr>
        <p:txBody>
          <a:bodyPr wrap="none">
            <a:spAutoFit/>
          </a:bodyPr>
          <a:lstStyle/>
          <a:p>
            <a:pPr marL="0" marR="0" lvl="0" indent="0" algn="ctr" defTabSz="787481" rtl="0" eaLnBrk="1" fontAlgn="auto" latinLnBrk="0" hangingPunct="1">
              <a:lnSpc>
                <a:spcPct val="100000"/>
              </a:lnSpc>
              <a:spcBef>
                <a:spcPts val="0"/>
              </a:spcBef>
              <a:spcAft>
                <a:spcPts val="0"/>
              </a:spcAft>
              <a:buClrTx/>
              <a:buSzTx/>
              <a:buFontTx/>
              <a:buNone/>
              <a:tabLst/>
              <a:defRPr/>
            </a:pPr>
            <a:r>
              <a:rPr kumimoji="0" lang="fr-FR" sz="700" b="0" i="0" u="none" strike="noStrike" kern="1200" cap="none" spc="0" normalizeH="0" baseline="0" noProof="0">
                <a:ln>
                  <a:noFill/>
                </a:ln>
                <a:effectLst/>
                <a:uLnTx/>
                <a:uFillTx/>
                <a:latin typeface="Barlow Condensed" panose="00000506000000000000" pitchFamily="2" charset="0"/>
              </a:rPr>
              <a:t>Médiane </a:t>
            </a:r>
          </a:p>
          <a:p>
            <a:pPr marL="0" marR="0" lvl="0" indent="0" algn="ctr" defTabSz="787481" rtl="0" eaLnBrk="1" fontAlgn="auto" latinLnBrk="0" hangingPunct="1">
              <a:lnSpc>
                <a:spcPct val="100000"/>
              </a:lnSpc>
              <a:spcBef>
                <a:spcPts val="0"/>
              </a:spcBef>
              <a:spcAft>
                <a:spcPts val="0"/>
              </a:spcAft>
              <a:buClrTx/>
              <a:buSzTx/>
              <a:buFontTx/>
              <a:buNone/>
              <a:tabLst/>
              <a:defRPr/>
            </a:pPr>
            <a:r>
              <a:rPr kumimoji="0" lang="fr-FR" sz="700" b="0" i="0" u="none" strike="noStrike" kern="1200" cap="none" spc="0" normalizeH="0" baseline="0" noProof="0">
                <a:ln>
                  <a:noFill/>
                </a:ln>
                <a:effectLst/>
                <a:uLnTx/>
                <a:uFillTx/>
                <a:latin typeface="Barlow Condensed" panose="00000506000000000000" pitchFamily="2" charset="0"/>
              </a:rPr>
              <a:t>marché général</a:t>
            </a:r>
            <a:endParaRPr kumimoji="0" lang="en-US" sz="700" b="0" i="0" u="none" strike="noStrike" kern="1200" cap="none" spc="0" normalizeH="0" baseline="0" noProof="0">
              <a:ln>
                <a:noFill/>
              </a:ln>
              <a:effectLst/>
              <a:uLnTx/>
              <a:uFillTx/>
              <a:latin typeface="Barlow Condensed" panose="00000506000000000000" pitchFamily="2" charset="0"/>
            </a:endParaRPr>
          </a:p>
        </p:txBody>
      </p:sp>
      <p:sp>
        <p:nvSpPr>
          <p:cNvPr id="23" name="Rectangle 22">
            <a:extLst>
              <a:ext uri="{FF2B5EF4-FFF2-40B4-BE49-F238E27FC236}">
                <a16:creationId xmlns:a16="http://schemas.microsoft.com/office/drawing/2014/main" id="{7C0DD8BB-3893-402C-B243-26943040841D}"/>
              </a:ext>
            </a:extLst>
          </p:cNvPr>
          <p:cNvSpPr/>
          <p:nvPr/>
        </p:nvSpPr>
        <p:spPr bwMode="gray">
          <a:xfrm>
            <a:off x="5696484" y="1389785"/>
            <a:ext cx="1448581" cy="360000"/>
          </a:xfrm>
          <a:prstGeom prst="rect">
            <a:avLst/>
          </a:prstGeom>
          <a:noFill/>
          <a:ln w="19050" algn="ctr">
            <a:noFill/>
            <a:miter lim="800000"/>
            <a:headEnd/>
            <a:tailEnd/>
          </a:ln>
        </p:spPr>
        <p:txBody>
          <a:bodyPr wrap="square" lIns="88900" tIns="88900" rIns="88900" bIns="88900" rtlCol="0" anchor="ctr"/>
          <a:lstStyle/>
          <a:p>
            <a:pPr lvl="0" algn="ctr">
              <a:lnSpc>
                <a:spcPct val="106000"/>
              </a:lnSpc>
              <a:defRPr/>
            </a:pPr>
            <a:r>
              <a:rPr lang="fr-FR" sz="1100">
                <a:solidFill>
                  <a:srgbClr val="595959"/>
                </a:solidFill>
                <a:latin typeface="Barlow Condensed Thin" panose="00000306000000000000" pitchFamily="2" charset="0"/>
              </a:rPr>
              <a:t>+5,1</a:t>
            </a:r>
            <a:r>
              <a:rPr lang="fr-FR" sz="700">
                <a:solidFill>
                  <a:srgbClr val="595959"/>
                </a:solidFill>
                <a:latin typeface="Barlow Condensed Thin" panose="00000306000000000000" pitchFamily="2" charset="0"/>
              </a:rPr>
              <a:t>%</a:t>
            </a:r>
            <a:r>
              <a:rPr lang="fr-FR" sz="900">
                <a:solidFill>
                  <a:srgbClr val="595959"/>
                </a:solidFill>
                <a:latin typeface="Barlow Condensed Thin" panose="00000306000000000000" pitchFamily="2" charset="0"/>
              </a:rPr>
              <a:t> </a:t>
            </a:r>
            <a:r>
              <a:rPr kumimoji="0" lang="fr-FR" sz="900" b="1" i="0" u="none" strike="noStrike" kern="1200" cap="none" spc="0" normalizeH="0" baseline="0" noProof="0">
                <a:ln>
                  <a:noFill/>
                </a:ln>
                <a:effectLst/>
                <a:uLnTx/>
                <a:uFillTx/>
                <a:latin typeface="Barlow Condensed" panose="00000506000000000000" pitchFamily="2" charset="0"/>
              </a:rPr>
              <a:t>Santé</a:t>
            </a:r>
          </a:p>
        </p:txBody>
      </p:sp>
      <p:sp>
        <p:nvSpPr>
          <p:cNvPr id="24" name="Rectangle 23">
            <a:extLst>
              <a:ext uri="{FF2B5EF4-FFF2-40B4-BE49-F238E27FC236}">
                <a16:creationId xmlns:a16="http://schemas.microsoft.com/office/drawing/2014/main" id="{7668AA3D-A941-4D42-9E05-61E894E96D70}"/>
              </a:ext>
            </a:extLst>
          </p:cNvPr>
          <p:cNvSpPr/>
          <p:nvPr/>
        </p:nvSpPr>
        <p:spPr bwMode="gray">
          <a:xfrm>
            <a:off x="-16895" y="3870814"/>
            <a:ext cx="3020490" cy="377948"/>
          </a:xfrm>
          <a:prstGeom prst="rect">
            <a:avLst/>
          </a:prstGeom>
          <a:noFill/>
          <a:ln w="19050" algn="ctr">
            <a:noFill/>
            <a:miter lim="800000"/>
            <a:headEnd/>
            <a:tailEnd/>
          </a:ln>
        </p:spPr>
        <p:txBody>
          <a:bodyPr wrap="square" lIns="88900" tIns="88900" rIns="88900" bIns="88900" rtlCol="0" anchor="ctr"/>
          <a:lstStyle/>
          <a:p>
            <a:pPr lvl="0" algn="ctr">
              <a:lnSpc>
                <a:spcPct val="106000"/>
              </a:lnSpc>
              <a:defRPr/>
            </a:pPr>
            <a:r>
              <a:rPr lang="fr-FR" sz="900" b="1">
                <a:latin typeface="Barlow Condensed" panose="00000506000000000000" pitchFamily="2" charset="0"/>
              </a:rPr>
              <a:t>Hôtellerie, Tourisme et Restauration </a:t>
            </a:r>
            <a:r>
              <a:rPr lang="fr-FR" sz="1100">
                <a:solidFill>
                  <a:srgbClr val="2F2483"/>
                </a:solidFill>
                <a:latin typeface="Barlow Condensed Thin" panose="00000306000000000000" pitchFamily="2" charset="0"/>
              </a:rPr>
              <a:t>-18,5</a:t>
            </a:r>
            <a:r>
              <a:rPr lang="fr-FR" sz="700">
                <a:solidFill>
                  <a:srgbClr val="2F2483"/>
                </a:solidFill>
                <a:latin typeface="Barlow Condensed" panose="00000506000000000000" pitchFamily="2" charset="0"/>
              </a:rPr>
              <a:t>%</a:t>
            </a:r>
            <a:r>
              <a:rPr lang="fr-FR" sz="900" b="1">
                <a:solidFill>
                  <a:srgbClr val="2F2483"/>
                </a:solidFill>
                <a:latin typeface="Barlow Condensed" panose="00000506000000000000" pitchFamily="2" charset="0"/>
              </a:rPr>
              <a:t> </a:t>
            </a:r>
            <a:endParaRPr kumimoji="0" lang="en-GB" sz="900" b="1" i="0" u="none" strike="noStrike" kern="1200" cap="none" spc="0" normalizeH="0" baseline="0" noProof="0">
              <a:ln>
                <a:noFill/>
              </a:ln>
              <a:solidFill>
                <a:srgbClr val="2F2483"/>
              </a:solidFill>
              <a:effectLst/>
              <a:uLnTx/>
              <a:uFillTx/>
              <a:latin typeface="Barlow Condensed" panose="00000506000000000000" pitchFamily="2" charset="0"/>
            </a:endParaRPr>
          </a:p>
        </p:txBody>
      </p:sp>
      <p:sp>
        <p:nvSpPr>
          <p:cNvPr id="26" name="TextBox 25">
            <a:extLst>
              <a:ext uri="{FF2B5EF4-FFF2-40B4-BE49-F238E27FC236}">
                <a16:creationId xmlns:a16="http://schemas.microsoft.com/office/drawing/2014/main" id="{684A0E96-BAB5-4D0F-B761-2F842724B96F}"/>
              </a:ext>
            </a:extLst>
          </p:cNvPr>
          <p:cNvSpPr txBox="1"/>
          <p:nvPr/>
        </p:nvSpPr>
        <p:spPr>
          <a:xfrm>
            <a:off x="7791068" y="145045"/>
            <a:ext cx="1352932" cy="728789"/>
          </a:xfrm>
          <a:prstGeom prst="rect">
            <a:avLst/>
          </a:prstGeom>
          <a:noFill/>
        </p:spPr>
        <p:txBody>
          <a:bodyPr wrap="square" lIns="0" tIns="0" rIns="0" bIns="0" rtlCol="0">
            <a:spAutoFit/>
          </a:bodyPr>
          <a:lstStyle/>
          <a:p>
            <a:pPr algn="ctr">
              <a:spcBef>
                <a:spcPts val="526"/>
              </a:spcBef>
              <a:buSzPct val="100000"/>
            </a:pPr>
            <a:r>
              <a:rPr lang="en-GB" sz="4736" b="1" i="1">
                <a:solidFill>
                  <a:srgbClr val="2F2483"/>
                </a:solidFill>
                <a:latin typeface="Barlow Condensed" panose="00000506000000000000" pitchFamily="2" charset="0"/>
              </a:rPr>
              <a:t>#1</a:t>
            </a:r>
          </a:p>
        </p:txBody>
      </p:sp>
    </p:spTree>
    <p:extLst>
      <p:ext uri="{BB962C8B-B14F-4D97-AF65-F5344CB8AC3E}">
        <p14:creationId xmlns:p14="http://schemas.microsoft.com/office/powerpoint/2010/main" val="20897216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C1963358-AA17-4F19-8CCE-67ABFB4E025F}"/>
              </a:ext>
            </a:extLst>
          </p:cNvPr>
          <p:cNvSpPr>
            <a:spLocks noGrp="1"/>
          </p:cNvSpPr>
          <p:nvPr>
            <p:ph type="sldNum" sz="quarter" idx="4"/>
          </p:nvPr>
        </p:nvSpPr>
        <p:spPr/>
        <p:txBody>
          <a:bodyPr/>
          <a:lstStyle/>
          <a:p>
            <a:fld id="{BDE2D64B-104A-0D49-AC01-3995F14CC673}" type="slidenum">
              <a:rPr lang="fr-FR" smtClean="0"/>
              <a:pPr/>
              <a:t>26</a:t>
            </a:fld>
            <a:endParaRPr lang="fr-FR"/>
          </a:p>
        </p:txBody>
      </p:sp>
      <p:sp>
        <p:nvSpPr>
          <p:cNvPr id="4" name="Titre 3">
            <a:extLst>
              <a:ext uri="{FF2B5EF4-FFF2-40B4-BE49-F238E27FC236}">
                <a16:creationId xmlns:a16="http://schemas.microsoft.com/office/drawing/2014/main" id="{30423163-D154-49BA-B39A-8DC6926BAAE9}"/>
              </a:ext>
            </a:extLst>
          </p:cNvPr>
          <p:cNvSpPr>
            <a:spLocks noGrp="1"/>
          </p:cNvSpPr>
          <p:nvPr>
            <p:ph type="title"/>
          </p:nvPr>
        </p:nvSpPr>
        <p:spPr/>
        <p:txBody>
          <a:bodyPr/>
          <a:lstStyle/>
          <a:p>
            <a:r>
              <a:rPr lang="fr-FR"/>
              <a:t>Marché général </a:t>
            </a:r>
          </a:p>
        </p:txBody>
      </p:sp>
      <p:sp>
        <p:nvSpPr>
          <p:cNvPr id="5" name="Espace réservé du contenu 4">
            <a:extLst>
              <a:ext uri="{FF2B5EF4-FFF2-40B4-BE49-F238E27FC236}">
                <a16:creationId xmlns:a16="http://schemas.microsoft.com/office/drawing/2014/main" id="{9BBE45EA-E259-4424-BBB0-FB6F639ACAB4}"/>
              </a:ext>
            </a:extLst>
          </p:cNvPr>
          <p:cNvSpPr>
            <a:spLocks noGrp="1"/>
          </p:cNvSpPr>
          <p:nvPr>
            <p:ph idx="1"/>
          </p:nvPr>
        </p:nvSpPr>
        <p:spPr>
          <a:xfrm>
            <a:off x="398242" y="953051"/>
            <a:ext cx="4051020" cy="523220"/>
          </a:xfrm>
        </p:spPr>
        <p:txBody>
          <a:bodyPr/>
          <a:lstStyle/>
          <a:p>
            <a:r>
              <a:rPr lang="fr-FR"/>
              <a:t>Un différentiel en baisse entre l’Ile de France et la Province, une tendance à suivre dans les prochaines années</a:t>
            </a:r>
          </a:p>
          <a:p>
            <a:endParaRPr lang="fr-FR"/>
          </a:p>
        </p:txBody>
      </p:sp>
      <p:pic>
        <p:nvPicPr>
          <p:cNvPr id="6" name="Image 4">
            <a:extLst>
              <a:ext uri="{FF2B5EF4-FFF2-40B4-BE49-F238E27FC236}">
                <a16:creationId xmlns:a16="http://schemas.microsoft.com/office/drawing/2014/main" id="{240B080A-1EE9-463E-8D27-7270527D6728}"/>
              </a:ext>
            </a:extLst>
          </p:cNvPr>
          <p:cNvPicPr>
            <a:picLocks noChangeAspect="1"/>
          </p:cNvPicPr>
          <p:nvPr/>
        </p:nvPicPr>
        <p:blipFill>
          <a:blip r:embed="rId2"/>
          <a:stretch>
            <a:fillRect/>
          </a:stretch>
        </p:blipFill>
        <p:spPr>
          <a:xfrm>
            <a:off x="940333" y="4700730"/>
            <a:ext cx="1167612" cy="217899"/>
          </a:xfrm>
          <a:prstGeom prst="rect">
            <a:avLst/>
          </a:prstGeom>
        </p:spPr>
      </p:pic>
      <p:pic>
        <p:nvPicPr>
          <p:cNvPr id="7" name="Picture 6">
            <a:extLst>
              <a:ext uri="{FF2B5EF4-FFF2-40B4-BE49-F238E27FC236}">
                <a16:creationId xmlns:a16="http://schemas.microsoft.com/office/drawing/2014/main" id="{1C5A1F84-B780-450F-9347-8E763CE139D0}"/>
              </a:ext>
            </a:extLst>
          </p:cNvPr>
          <p:cNvPicPr>
            <a:picLocks noChangeAspect="1"/>
          </p:cNvPicPr>
          <p:nvPr/>
        </p:nvPicPr>
        <p:blipFill>
          <a:blip r:embed="rId3"/>
          <a:stretch>
            <a:fillRect/>
          </a:stretch>
        </p:blipFill>
        <p:spPr>
          <a:xfrm>
            <a:off x="4456303" y="873834"/>
            <a:ext cx="4344239" cy="3985667"/>
          </a:xfrm>
          <a:prstGeom prst="rect">
            <a:avLst/>
          </a:prstGeom>
        </p:spPr>
      </p:pic>
      <p:sp>
        <p:nvSpPr>
          <p:cNvPr id="8" name="Rectangle 7">
            <a:extLst>
              <a:ext uri="{FF2B5EF4-FFF2-40B4-BE49-F238E27FC236}">
                <a16:creationId xmlns:a16="http://schemas.microsoft.com/office/drawing/2014/main" id="{086F542F-9395-41BD-BAC1-CDEAA80995D2}"/>
              </a:ext>
            </a:extLst>
          </p:cNvPr>
          <p:cNvSpPr/>
          <p:nvPr/>
        </p:nvSpPr>
        <p:spPr>
          <a:xfrm>
            <a:off x="4850436" y="999217"/>
            <a:ext cx="1426994" cy="215444"/>
          </a:xfrm>
          <a:prstGeom prst="rect">
            <a:avLst/>
          </a:prstGeom>
        </p:spPr>
        <p:txBody>
          <a:bodyPr wrap="none">
            <a:spAutoFit/>
          </a:bodyPr>
          <a:lstStyle/>
          <a:p>
            <a:pPr marL="0" marR="0" lvl="0" indent="0" algn="l" defTabSz="787481" rtl="0" eaLnBrk="1" fontAlgn="auto" latinLnBrk="0" hangingPunct="1">
              <a:lnSpc>
                <a:spcPct val="100000"/>
              </a:lnSpc>
              <a:spcBef>
                <a:spcPts val="0"/>
              </a:spcBef>
              <a:spcAft>
                <a:spcPts val="0"/>
              </a:spcAft>
              <a:buClrTx/>
              <a:buSzTx/>
              <a:buFontTx/>
              <a:buNone/>
              <a:tabLst/>
              <a:defRPr/>
            </a:pPr>
            <a:r>
              <a:rPr kumimoji="0" lang="fr-FR" sz="800" b="0" i="1" u="none" strike="noStrike" kern="1200" cap="none" spc="0" normalizeH="0" baseline="0" noProof="0">
                <a:ln>
                  <a:noFill/>
                </a:ln>
                <a:effectLst/>
                <a:uLnTx/>
                <a:uFillTx/>
                <a:latin typeface="Barlow Condensed" panose="00000506000000000000" pitchFamily="2" charset="0"/>
              </a:rPr>
              <a:t>Ecarts salariaux interrégionaux 2022</a:t>
            </a:r>
            <a:endParaRPr kumimoji="0" lang="en-US" sz="800" b="0" i="1" u="none" strike="noStrike" kern="1200" cap="none" spc="0" normalizeH="0" baseline="0" noProof="0">
              <a:ln>
                <a:noFill/>
              </a:ln>
              <a:effectLst/>
              <a:uLnTx/>
              <a:uFillTx/>
              <a:latin typeface="Barlow Condensed" panose="00000506000000000000" pitchFamily="2" charset="0"/>
            </a:endParaRPr>
          </a:p>
        </p:txBody>
      </p:sp>
      <p:sp>
        <p:nvSpPr>
          <p:cNvPr id="11" name="Oval 10">
            <a:extLst>
              <a:ext uri="{FF2B5EF4-FFF2-40B4-BE49-F238E27FC236}">
                <a16:creationId xmlns:a16="http://schemas.microsoft.com/office/drawing/2014/main" id="{AA388A56-98F6-4044-ACB8-8358D4FD3C66}"/>
              </a:ext>
            </a:extLst>
          </p:cNvPr>
          <p:cNvSpPr/>
          <p:nvPr/>
        </p:nvSpPr>
        <p:spPr bwMode="gray">
          <a:xfrm>
            <a:off x="7098816" y="2974255"/>
            <a:ext cx="809698" cy="767817"/>
          </a:xfrm>
          <a:prstGeom prst="ellipse">
            <a:avLst/>
          </a:prstGeom>
          <a:noFill/>
          <a:ln w="28575" algn="ctr">
            <a:solidFill>
              <a:schemeClr val="accent1"/>
            </a:solidFill>
            <a:miter lim="800000"/>
            <a:headEnd/>
            <a:tailEnd/>
          </a:ln>
        </p:spPr>
        <p:txBody>
          <a:bodyPr wrap="square" lIns="88900" tIns="88900" rIns="88900" bIns="88900" rtlCol="0" anchor="ctr"/>
          <a:lstStyle/>
          <a:p>
            <a:pPr algn="ctr">
              <a:lnSpc>
                <a:spcPct val="106000"/>
              </a:lnSpc>
              <a:buFont typeface="Wingdings 2" pitchFamily="18" charset="2"/>
              <a:buNone/>
            </a:pPr>
            <a:endParaRPr lang="fr-FR" sz="1600" b="1">
              <a:solidFill>
                <a:schemeClr val="bg1"/>
              </a:solidFill>
            </a:endParaRPr>
          </a:p>
        </p:txBody>
      </p:sp>
      <p:cxnSp>
        <p:nvCxnSpPr>
          <p:cNvPr id="12" name="Straight Connector 11">
            <a:extLst>
              <a:ext uri="{FF2B5EF4-FFF2-40B4-BE49-F238E27FC236}">
                <a16:creationId xmlns:a16="http://schemas.microsoft.com/office/drawing/2014/main" id="{4F4ADC3C-74DC-4CA6-934F-4E9589FB5A11}"/>
              </a:ext>
            </a:extLst>
          </p:cNvPr>
          <p:cNvCxnSpPr>
            <a:cxnSpLocks/>
            <a:stCxn id="11" idx="2"/>
          </p:cNvCxnSpPr>
          <p:nvPr/>
        </p:nvCxnSpPr>
        <p:spPr>
          <a:xfrm flipH="1" flipV="1">
            <a:off x="3552785" y="3135026"/>
            <a:ext cx="3546031" cy="223138"/>
          </a:xfrm>
          <a:prstGeom prst="line">
            <a:avLst/>
          </a:prstGeom>
          <a:ln w="12700">
            <a:solidFill>
              <a:schemeClr val="accent1"/>
            </a:solidFill>
            <a:prstDash val="dash"/>
          </a:ln>
        </p:spPr>
        <p:style>
          <a:lnRef idx="1">
            <a:schemeClr val="accent1"/>
          </a:lnRef>
          <a:fillRef idx="0">
            <a:schemeClr val="accent1"/>
          </a:fillRef>
          <a:effectRef idx="0">
            <a:schemeClr val="accent1"/>
          </a:effectRef>
          <a:fontRef idx="minor">
            <a:schemeClr val="tx1"/>
          </a:fontRef>
        </p:style>
      </p:cxnSp>
      <p:grpSp>
        <p:nvGrpSpPr>
          <p:cNvPr id="31" name="Group 30">
            <a:extLst>
              <a:ext uri="{FF2B5EF4-FFF2-40B4-BE49-F238E27FC236}">
                <a16:creationId xmlns:a16="http://schemas.microsoft.com/office/drawing/2014/main" id="{2F1B8D45-0A48-488A-98CD-FC66B3E444A7}"/>
              </a:ext>
            </a:extLst>
          </p:cNvPr>
          <p:cNvGrpSpPr/>
          <p:nvPr/>
        </p:nvGrpSpPr>
        <p:grpSpPr>
          <a:xfrm>
            <a:off x="651353" y="2556575"/>
            <a:ext cx="3065228" cy="955477"/>
            <a:chOff x="1571638" y="3448374"/>
            <a:chExt cx="3065228" cy="955477"/>
          </a:xfrm>
        </p:grpSpPr>
        <p:sp>
          <p:nvSpPr>
            <p:cNvPr id="10" name="TextBox 9">
              <a:extLst>
                <a:ext uri="{FF2B5EF4-FFF2-40B4-BE49-F238E27FC236}">
                  <a16:creationId xmlns:a16="http://schemas.microsoft.com/office/drawing/2014/main" id="{0EDE51E3-D5D6-46F5-8092-3E158F01D84C}"/>
                </a:ext>
              </a:extLst>
            </p:cNvPr>
            <p:cNvSpPr txBox="1"/>
            <p:nvPr/>
          </p:nvSpPr>
          <p:spPr>
            <a:xfrm>
              <a:off x="1571638" y="3649798"/>
              <a:ext cx="2901432" cy="754053"/>
            </a:xfrm>
            <a:prstGeom prst="rect">
              <a:avLst/>
            </a:prstGeom>
            <a:noFill/>
            <a:ln>
              <a:solidFill>
                <a:schemeClr val="accent1"/>
              </a:solidFill>
              <a:prstDash val="dash"/>
            </a:ln>
          </p:spPr>
          <p:txBody>
            <a:bodyPr wrap="square">
              <a:spAutoFit/>
            </a:bodyPr>
            <a:lstStyle/>
            <a:p>
              <a:pPr marL="0" marR="0" lvl="0" indent="0" algn="ctr" defTabSz="742348"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a:ln>
                    <a:noFill/>
                  </a:ln>
                  <a:effectLst/>
                  <a:uLnTx/>
                  <a:uFillTx/>
                  <a:latin typeface="Barlow Condensed" panose="00000506000000000000" pitchFamily="2" charset="0"/>
                </a:rPr>
                <a:t>L’écart entre la </a:t>
              </a:r>
              <a:r>
                <a:rPr kumimoji="0" lang="fr-FR" sz="1100" i="0" u="none" strike="noStrike" kern="1200" cap="none" spc="0" normalizeH="0" baseline="0" noProof="0">
                  <a:ln>
                    <a:noFill/>
                  </a:ln>
                  <a:solidFill>
                    <a:srgbClr val="2F2483"/>
                  </a:solidFill>
                  <a:effectLst/>
                  <a:uLnTx/>
                  <a:uFillTx/>
                  <a:latin typeface="Barlow Condensed" panose="00000506000000000000" pitchFamily="2" charset="0"/>
                </a:rPr>
                <a:t>région Auvergne-Rhône-Alpes </a:t>
              </a:r>
              <a:r>
                <a:rPr kumimoji="0" lang="fr-FR" sz="1100" b="0" i="0" u="none" strike="noStrike" kern="1200" cap="none" spc="0" normalizeH="0" baseline="0" noProof="0">
                  <a:ln>
                    <a:noFill/>
                  </a:ln>
                  <a:effectLst/>
                  <a:uLnTx/>
                  <a:uFillTx/>
                  <a:latin typeface="Barlow Condensed" panose="00000506000000000000" pitchFamily="2" charset="0"/>
                </a:rPr>
                <a:t>et </a:t>
              </a:r>
              <a:r>
                <a:rPr kumimoji="0" lang="fr-FR" sz="1100" i="0" u="none" strike="noStrike" kern="1200" cap="none" spc="0" normalizeH="0" baseline="0" noProof="0">
                  <a:ln>
                    <a:noFill/>
                  </a:ln>
                  <a:solidFill>
                    <a:srgbClr val="2F2483"/>
                  </a:solidFill>
                  <a:effectLst/>
                  <a:uLnTx/>
                  <a:uFillTx/>
                  <a:latin typeface="Barlow Condensed" panose="00000506000000000000" pitchFamily="2" charset="0"/>
                </a:rPr>
                <a:t>la moyenne régionale</a:t>
              </a:r>
              <a:r>
                <a:rPr kumimoji="0" lang="fr-FR" sz="1100" b="0" i="0" u="none" strike="noStrike" kern="1200" cap="none" spc="0" normalizeH="0" baseline="0" noProof="0">
                  <a:ln>
                    <a:noFill/>
                  </a:ln>
                  <a:solidFill>
                    <a:srgbClr val="2F2483"/>
                  </a:solidFill>
                  <a:effectLst/>
                  <a:uLnTx/>
                  <a:uFillTx/>
                  <a:latin typeface="Barlow Condensed" panose="00000506000000000000" pitchFamily="2" charset="0"/>
                </a:rPr>
                <a:t> </a:t>
              </a:r>
              <a:r>
                <a:rPr kumimoji="0" lang="fr-FR" sz="1100" b="0" i="0" u="none" strike="noStrike" kern="1200" cap="none" spc="0" normalizeH="0" baseline="0" noProof="0">
                  <a:ln>
                    <a:noFill/>
                  </a:ln>
                  <a:effectLst/>
                  <a:uLnTx/>
                  <a:uFillTx/>
                  <a:latin typeface="Barlow Condensed" panose="00000506000000000000" pitchFamily="2" charset="0"/>
                </a:rPr>
                <a:t>est </a:t>
              </a:r>
              <a:r>
                <a:rPr kumimoji="0" lang="fr-FR" sz="1100" i="0" u="none" strike="noStrike" kern="1200" cap="none" spc="0" normalizeH="0" baseline="0" noProof="0">
                  <a:ln>
                    <a:noFill/>
                  </a:ln>
                  <a:effectLst/>
                  <a:uLnTx/>
                  <a:uFillTx/>
                  <a:latin typeface="Barlow Condensed" panose="00000506000000000000" pitchFamily="2" charset="0"/>
                </a:rPr>
                <a:t>de </a:t>
              </a:r>
              <a:r>
                <a:rPr kumimoji="0" lang="fr-FR" sz="1100" i="0" u="none" strike="noStrike" kern="1200" cap="none" spc="0" normalizeH="0" baseline="0" noProof="0">
                  <a:ln>
                    <a:noFill/>
                  </a:ln>
                  <a:solidFill>
                    <a:srgbClr val="2F2483"/>
                  </a:solidFill>
                  <a:effectLst/>
                  <a:uLnTx/>
                  <a:uFillTx/>
                  <a:latin typeface="Barlow Condensed" panose="00000506000000000000" pitchFamily="2" charset="0"/>
                </a:rPr>
                <a:t>-</a:t>
              </a:r>
              <a:r>
                <a:rPr lang="fr-FR" sz="1600">
                  <a:solidFill>
                    <a:srgbClr val="2F2483"/>
                  </a:solidFill>
                  <a:latin typeface="Barlow Condensed Thin" panose="00000306000000000000" pitchFamily="2" charset="0"/>
                </a:rPr>
                <a:t>1</a:t>
              </a:r>
              <a:r>
                <a:rPr kumimoji="0" lang="fr-FR" sz="1100" i="0" u="none" strike="noStrike" kern="1200" cap="none" spc="0" normalizeH="0" baseline="0" noProof="0">
                  <a:ln>
                    <a:noFill/>
                  </a:ln>
                  <a:solidFill>
                    <a:srgbClr val="2F2483"/>
                  </a:solidFill>
                  <a:effectLst/>
                  <a:uLnTx/>
                  <a:uFillTx/>
                  <a:latin typeface="Barlow Condensed" panose="00000506000000000000" pitchFamily="2" charset="0"/>
                </a:rPr>
                <a:t>%</a:t>
              </a:r>
              <a:r>
                <a:rPr kumimoji="0" lang="fr-FR" sz="1100" i="0" u="none" strike="noStrike" kern="1200" cap="none" spc="0" normalizeH="0" baseline="0" noProof="0">
                  <a:ln>
                    <a:noFill/>
                  </a:ln>
                  <a:effectLst/>
                  <a:uLnTx/>
                  <a:uFillTx/>
                  <a:latin typeface="Barlow Condensed" panose="00000506000000000000" pitchFamily="2" charset="0"/>
                </a:rPr>
                <a:t> et avec </a:t>
              </a:r>
              <a:r>
                <a:rPr kumimoji="0" lang="fr-FR" sz="1100" i="0" u="none" strike="noStrike" kern="1200" cap="none" spc="0" normalizeH="0" baseline="0" noProof="0">
                  <a:ln>
                    <a:noFill/>
                  </a:ln>
                  <a:solidFill>
                    <a:srgbClr val="2F2483"/>
                  </a:solidFill>
                  <a:effectLst/>
                  <a:uLnTx/>
                  <a:uFillTx/>
                  <a:latin typeface="Barlow Condensed" panose="00000506000000000000" pitchFamily="2" charset="0"/>
                </a:rPr>
                <a:t>l’Ile de France de -</a:t>
              </a:r>
              <a:r>
                <a:rPr kumimoji="0" lang="fr-FR" sz="1600" i="0" u="none" strike="noStrike" kern="1200" cap="none" spc="0" normalizeH="0" baseline="0" noProof="0">
                  <a:ln>
                    <a:noFill/>
                  </a:ln>
                  <a:solidFill>
                    <a:srgbClr val="2F2483"/>
                  </a:solidFill>
                  <a:effectLst/>
                  <a:uLnTx/>
                  <a:uFillTx/>
                  <a:latin typeface="Barlow Condensed Thin" panose="00000306000000000000" pitchFamily="2" charset="0"/>
                </a:rPr>
                <a:t>6</a:t>
              </a:r>
              <a:r>
                <a:rPr kumimoji="0" lang="fr-FR" sz="1100" i="0" u="none" strike="noStrike" kern="1200" cap="none" spc="0" normalizeH="0" baseline="0" noProof="0">
                  <a:ln>
                    <a:noFill/>
                  </a:ln>
                  <a:solidFill>
                    <a:srgbClr val="2F2483"/>
                  </a:solidFill>
                  <a:effectLst/>
                  <a:uLnTx/>
                  <a:uFillTx/>
                  <a:latin typeface="Barlow Condensed" panose="00000506000000000000" pitchFamily="2" charset="0"/>
                </a:rPr>
                <a:t>%</a:t>
              </a:r>
            </a:p>
          </p:txBody>
        </p:sp>
        <p:grpSp>
          <p:nvGrpSpPr>
            <p:cNvPr id="30" name="Group 29">
              <a:extLst>
                <a:ext uri="{FF2B5EF4-FFF2-40B4-BE49-F238E27FC236}">
                  <a16:creationId xmlns:a16="http://schemas.microsoft.com/office/drawing/2014/main" id="{AD5E507F-E4C8-4027-9DBF-042226F9E9DC}"/>
                </a:ext>
              </a:extLst>
            </p:cNvPr>
            <p:cNvGrpSpPr/>
            <p:nvPr/>
          </p:nvGrpSpPr>
          <p:grpSpPr>
            <a:xfrm>
              <a:off x="4270403" y="3448374"/>
              <a:ext cx="366463" cy="444240"/>
              <a:chOff x="4270403" y="3448374"/>
              <a:chExt cx="366463" cy="444240"/>
            </a:xfrm>
          </p:grpSpPr>
          <p:sp>
            <p:nvSpPr>
              <p:cNvPr id="28" name="Rectangle 27">
                <a:extLst>
                  <a:ext uri="{FF2B5EF4-FFF2-40B4-BE49-F238E27FC236}">
                    <a16:creationId xmlns:a16="http://schemas.microsoft.com/office/drawing/2014/main" id="{FFE58455-7315-4512-BBBF-EE22C4D94E13}"/>
                  </a:ext>
                </a:extLst>
              </p:cNvPr>
              <p:cNvSpPr/>
              <p:nvPr/>
            </p:nvSpPr>
            <p:spPr>
              <a:xfrm>
                <a:off x="4289637" y="3448374"/>
                <a:ext cx="282363" cy="3840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Graphic 8" descr="Magnifying glass">
                <a:extLst>
                  <a:ext uri="{FF2B5EF4-FFF2-40B4-BE49-F238E27FC236}">
                    <a16:creationId xmlns:a16="http://schemas.microsoft.com/office/drawing/2014/main" id="{2E3DA897-579D-4524-81E3-AECA7E2E56D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270403" y="3562224"/>
                <a:ext cx="366463" cy="330390"/>
              </a:xfrm>
              <a:prstGeom prst="rect">
                <a:avLst/>
              </a:prstGeom>
            </p:spPr>
          </p:pic>
        </p:grpSp>
      </p:grpSp>
      <p:sp>
        <p:nvSpPr>
          <p:cNvPr id="33" name="TextBox 32">
            <a:extLst>
              <a:ext uri="{FF2B5EF4-FFF2-40B4-BE49-F238E27FC236}">
                <a16:creationId xmlns:a16="http://schemas.microsoft.com/office/drawing/2014/main" id="{FC40BB3E-0F05-4722-BD13-2E2EF155A98C}"/>
              </a:ext>
            </a:extLst>
          </p:cNvPr>
          <p:cNvSpPr txBox="1"/>
          <p:nvPr/>
        </p:nvSpPr>
        <p:spPr>
          <a:xfrm>
            <a:off x="360757" y="1476270"/>
            <a:ext cx="4173758" cy="523220"/>
          </a:xfrm>
          <a:prstGeom prst="rect">
            <a:avLst/>
          </a:prstGeom>
          <a:noFill/>
        </p:spPr>
        <p:txBody>
          <a:bodyPr wrap="square">
            <a:spAutoFit/>
          </a:bodyPr>
          <a:lstStyle/>
          <a:p>
            <a:r>
              <a:rPr lang="fr-FR" sz="1200">
                <a:latin typeface="Barlow Condensed" panose="00000506000000000000" pitchFamily="2" charset="0"/>
              </a:rPr>
              <a:t>L’écart entre la région parisienne et la province est de </a:t>
            </a:r>
            <a:r>
              <a:rPr lang="fr-FR" sz="1600">
                <a:latin typeface="Barlow Condensed Thin" panose="00000306000000000000" pitchFamily="2" charset="0"/>
              </a:rPr>
              <a:t>+4,9</a:t>
            </a:r>
            <a:r>
              <a:rPr lang="fr-FR" sz="1200">
                <a:latin typeface="Barlow Condensed" panose="00000506000000000000" pitchFamily="2" charset="0"/>
              </a:rPr>
              <a:t>% (-</a:t>
            </a:r>
            <a:r>
              <a:rPr lang="fr-FR" sz="1600">
                <a:latin typeface="Barlow Condensed Thin" panose="00000306000000000000" pitchFamily="2" charset="0"/>
              </a:rPr>
              <a:t>0,3</a:t>
            </a:r>
            <a:r>
              <a:rPr lang="fr-FR" sz="1200">
                <a:latin typeface="Barlow Condensed" panose="00000506000000000000" pitchFamily="2" charset="0"/>
              </a:rPr>
              <a:t> points par rapport à 2021).</a:t>
            </a:r>
          </a:p>
        </p:txBody>
      </p:sp>
      <p:sp>
        <p:nvSpPr>
          <p:cNvPr id="34" name="TextBox 33">
            <a:extLst>
              <a:ext uri="{FF2B5EF4-FFF2-40B4-BE49-F238E27FC236}">
                <a16:creationId xmlns:a16="http://schemas.microsoft.com/office/drawing/2014/main" id="{3F63C7CE-6885-4762-8D84-469358F1C4BA}"/>
              </a:ext>
            </a:extLst>
          </p:cNvPr>
          <p:cNvSpPr txBox="1"/>
          <p:nvPr/>
        </p:nvSpPr>
        <p:spPr>
          <a:xfrm>
            <a:off x="7791068" y="145045"/>
            <a:ext cx="1352932" cy="728789"/>
          </a:xfrm>
          <a:prstGeom prst="rect">
            <a:avLst/>
          </a:prstGeom>
          <a:noFill/>
        </p:spPr>
        <p:txBody>
          <a:bodyPr wrap="square" lIns="0" tIns="0" rIns="0" bIns="0" rtlCol="0">
            <a:spAutoFit/>
          </a:bodyPr>
          <a:lstStyle/>
          <a:p>
            <a:pPr algn="ctr">
              <a:spcBef>
                <a:spcPts val="526"/>
              </a:spcBef>
              <a:buSzPct val="100000"/>
            </a:pPr>
            <a:r>
              <a:rPr lang="en-GB" sz="4736" b="1" i="1">
                <a:solidFill>
                  <a:srgbClr val="2F2483"/>
                </a:solidFill>
                <a:latin typeface="Barlow Condensed" panose="00000506000000000000" pitchFamily="2" charset="0"/>
              </a:rPr>
              <a:t>#1</a:t>
            </a:r>
          </a:p>
        </p:txBody>
      </p:sp>
    </p:spTree>
    <p:extLst>
      <p:ext uri="{BB962C8B-B14F-4D97-AF65-F5344CB8AC3E}">
        <p14:creationId xmlns:p14="http://schemas.microsoft.com/office/powerpoint/2010/main" val="17163341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Placeholder 1">
            <a:extLst>
              <a:ext uri="{FF2B5EF4-FFF2-40B4-BE49-F238E27FC236}">
                <a16:creationId xmlns:a16="http://schemas.microsoft.com/office/drawing/2014/main" id="{5CBD9AED-AA2E-D844-BA65-1DC97C1FE826}"/>
              </a:ext>
            </a:extLst>
          </p:cNvPr>
          <p:cNvSpPr txBox="1">
            <a:spLocks/>
          </p:cNvSpPr>
          <p:nvPr/>
        </p:nvSpPr>
        <p:spPr>
          <a:xfrm>
            <a:off x="398242" y="360619"/>
            <a:ext cx="7886700" cy="564257"/>
          </a:xfrm>
          <a:prstGeom prst="rect">
            <a:avLst/>
          </a:prstGeom>
        </p:spPr>
        <p:txBody>
          <a:bodyPr vert="horz" lIns="0" tIns="0" rIns="0" bIns="0" rtlCol="0" anchor="t" anchorCtr="0">
            <a:spAutoFit/>
          </a:bodyPr>
          <a:lstStyle>
            <a:lvl1pPr algn="l" defTabSz="685800" rtl="0" eaLnBrk="1" latinLnBrk="0" hangingPunct="1">
              <a:lnSpc>
                <a:spcPts val="2200"/>
              </a:lnSpc>
              <a:spcBef>
                <a:spcPct val="0"/>
              </a:spcBef>
              <a:buNone/>
              <a:defRPr sz="2300" b="1" i="0" kern="1200">
                <a:solidFill>
                  <a:srgbClr val="2F2483"/>
                </a:solidFill>
                <a:latin typeface="Barlow Condensed" pitchFamily="2" charset="77"/>
                <a:ea typeface="+mj-ea"/>
                <a:cs typeface="+mj-cs"/>
              </a:defRPr>
            </a:lvl1pPr>
          </a:lstStyle>
          <a:p>
            <a:r>
              <a:rPr lang="fr-FR"/>
              <a:t>Rémunération variable </a:t>
            </a:r>
          </a:p>
          <a:p>
            <a:r>
              <a:rPr lang="fr-FR"/>
              <a:t>(hors épargne salariale)</a:t>
            </a:r>
            <a:endParaRPr lang="en-US"/>
          </a:p>
        </p:txBody>
      </p:sp>
      <p:sp>
        <p:nvSpPr>
          <p:cNvPr id="19" name="Text Placeholder 2">
            <a:extLst>
              <a:ext uri="{FF2B5EF4-FFF2-40B4-BE49-F238E27FC236}">
                <a16:creationId xmlns:a16="http://schemas.microsoft.com/office/drawing/2014/main" id="{908D594B-C639-884C-B006-C6532A674658}"/>
              </a:ext>
            </a:extLst>
          </p:cNvPr>
          <p:cNvSpPr txBox="1">
            <a:spLocks/>
          </p:cNvSpPr>
          <p:nvPr/>
        </p:nvSpPr>
        <p:spPr>
          <a:xfrm>
            <a:off x="398242" y="1109934"/>
            <a:ext cx="8221871" cy="164148"/>
          </a:xfrm>
          <a:prstGeom prst="rect">
            <a:avLst/>
          </a:prstGeom>
        </p:spPr>
        <p:txBody>
          <a:bodyPr vert="horz" wrap="square" lIns="0" tIns="0" rIns="0" bIns="0" rtlCol="0">
            <a:spAutoFit/>
          </a:bodyPr>
          <a:lstStyle>
            <a:lvl1pPr marL="0" indent="0" algn="l" defTabSz="685800" rtl="0" eaLnBrk="1" latinLnBrk="0" hangingPunct="1">
              <a:lnSpc>
                <a:spcPts val="1400"/>
              </a:lnSpc>
              <a:spcBef>
                <a:spcPts val="0"/>
              </a:spcBef>
              <a:buFont typeface="Arial" panose="020B0604020202020204" pitchFamily="34" charset="0"/>
              <a:buNone/>
              <a:tabLst/>
              <a:defRPr sz="1150" b="0" i="0" kern="1200">
                <a:solidFill>
                  <a:schemeClr val="tx1"/>
                </a:solidFill>
                <a:latin typeface="Barlow Condensed Medium" pitchFamily="2"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Barlow Condensed Medium" pitchFamily="2"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Barlow Condensed Medium" pitchFamily="2"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fr-FR"/>
              <a:t>Des pratiques de variable reflétant la reprise économique</a:t>
            </a:r>
          </a:p>
        </p:txBody>
      </p:sp>
      <p:sp>
        <p:nvSpPr>
          <p:cNvPr id="3" name="Espace réservé du numéro de diapositive 2">
            <a:extLst>
              <a:ext uri="{FF2B5EF4-FFF2-40B4-BE49-F238E27FC236}">
                <a16:creationId xmlns:a16="http://schemas.microsoft.com/office/drawing/2014/main" id="{B89025D7-E7F0-944F-8872-30F66F3D9018}"/>
              </a:ext>
            </a:extLst>
          </p:cNvPr>
          <p:cNvSpPr>
            <a:spLocks noGrp="1"/>
          </p:cNvSpPr>
          <p:nvPr>
            <p:ph type="sldNum" sz="quarter" idx="4"/>
          </p:nvPr>
        </p:nvSpPr>
        <p:spPr/>
        <p:txBody>
          <a:bodyPr/>
          <a:lstStyle/>
          <a:p>
            <a:fld id="{BDE2D64B-104A-0D49-AC01-3995F14CC673}" type="slidenum">
              <a:rPr lang="fr-FR" smtClean="0"/>
              <a:pPr/>
              <a:t>27</a:t>
            </a:fld>
            <a:endParaRPr lang="fr-FR"/>
          </a:p>
        </p:txBody>
      </p:sp>
      <p:sp>
        <p:nvSpPr>
          <p:cNvPr id="7" name="ZoneTexte 6">
            <a:extLst>
              <a:ext uri="{FF2B5EF4-FFF2-40B4-BE49-F238E27FC236}">
                <a16:creationId xmlns:a16="http://schemas.microsoft.com/office/drawing/2014/main" id="{BD44DC08-07E5-E748-8E94-39E2BB08E571}"/>
              </a:ext>
            </a:extLst>
          </p:cNvPr>
          <p:cNvSpPr txBox="1"/>
          <p:nvPr/>
        </p:nvSpPr>
        <p:spPr>
          <a:xfrm>
            <a:off x="720682" y="3734293"/>
            <a:ext cx="1941583" cy="307777"/>
          </a:xfrm>
          <a:prstGeom prst="rect">
            <a:avLst/>
          </a:prstGeom>
          <a:noFill/>
        </p:spPr>
        <p:txBody>
          <a:bodyPr wrap="square" lIns="0" tIns="0" rIns="0" bIns="0" rtlCol="0">
            <a:spAutoFit/>
          </a:bodyPr>
          <a:lstStyle/>
          <a:p>
            <a:pPr marL="171450" indent="-171450" algn="just">
              <a:lnSpc>
                <a:spcPts val="1200"/>
              </a:lnSpc>
              <a:spcAft>
                <a:spcPts val="600"/>
              </a:spcAft>
              <a:buClr>
                <a:srgbClr val="F8002C"/>
              </a:buClr>
              <a:buFont typeface="Police système Courant"/>
              <a:buChar char="►"/>
            </a:pPr>
            <a:r>
              <a:rPr lang="fr-FR" sz="1200" b="0" i="0">
                <a:latin typeface="Barlow Condensed" panose="00000506000000000000" pitchFamily="2" charset="0"/>
              </a:rPr>
              <a:t> </a:t>
            </a:r>
            <a:r>
              <a:rPr lang="fr-FR" sz="2800" b="0" i="0">
                <a:solidFill>
                  <a:srgbClr val="2F2483"/>
                </a:solidFill>
                <a:latin typeface="Barlow Condensed Thin" panose="00000306000000000000" pitchFamily="2" charset="0"/>
              </a:rPr>
              <a:t>62</a:t>
            </a:r>
            <a:r>
              <a:rPr lang="fr-FR" b="0" i="0">
                <a:solidFill>
                  <a:srgbClr val="2F2483"/>
                </a:solidFill>
                <a:latin typeface="Barlow Condensed Thin" panose="00000306000000000000" pitchFamily="2" charset="0"/>
              </a:rPr>
              <a:t>%</a:t>
            </a:r>
            <a:r>
              <a:rPr lang="fr-FR" sz="950" b="0" i="0">
                <a:latin typeface="Barlow Condensed" pitchFamily="2" charset="77"/>
              </a:rPr>
              <a:t> </a:t>
            </a:r>
            <a:r>
              <a:rPr lang="fr-FR" sz="1100" i="0">
                <a:solidFill>
                  <a:srgbClr val="2F2483"/>
                </a:solidFill>
                <a:latin typeface="Barlow Condensed Medium" panose="00000606000000000000" pitchFamily="2" charset="0"/>
              </a:rPr>
              <a:t>des OETA</a:t>
            </a:r>
            <a:r>
              <a:rPr lang="fr-FR" sz="1100" i="0">
                <a:solidFill>
                  <a:srgbClr val="2F2483"/>
                </a:solidFill>
                <a:latin typeface="Barlow Condensed" pitchFamily="2" charset="77"/>
              </a:rPr>
              <a:t>M </a:t>
            </a:r>
            <a:r>
              <a:rPr lang="fr-FR" sz="1100" b="0" i="0">
                <a:latin typeface="Barlow Condensed" pitchFamily="2" charset="77"/>
              </a:rPr>
              <a:t>ont bénéficié d’une part variable (vs 49% en 2021)</a:t>
            </a:r>
            <a:endParaRPr lang="fr-FR" sz="950" b="0" i="0">
              <a:latin typeface="Barlow Condensed" pitchFamily="2" charset="77"/>
            </a:endParaRPr>
          </a:p>
        </p:txBody>
      </p:sp>
      <p:pic>
        <p:nvPicPr>
          <p:cNvPr id="8" name="Image 4">
            <a:extLst>
              <a:ext uri="{FF2B5EF4-FFF2-40B4-BE49-F238E27FC236}">
                <a16:creationId xmlns:a16="http://schemas.microsoft.com/office/drawing/2014/main" id="{F1483478-891A-4207-863E-2A0FA9C28D7C}"/>
              </a:ext>
            </a:extLst>
          </p:cNvPr>
          <p:cNvPicPr>
            <a:picLocks noChangeAspect="1"/>
          </p:cNvPicPr>
          <p:nvPr/>
        </p:nvPicPr>
        <p:blipFill>
          <a:blip r:embed="rId2"/>
          <a:stretch>
            <a:fillRect/>
          </a:stretch>
        </p:blipFill>
        <p:spPr>
          <a:xfrm>
            <a:off x="940333" y="4700730"/>
            <a:ext cx="1167612" cy="217899"/>
          </a:xfrm>
          <a:prstGeom prst="rect">
            <a:avLst/>
          </a:prstGeom>
        </p:spPr>
      </p:pic>
      <p:graphicFrame>
        <p:nvGraphicFramePr>
          <p:cNvPr id="9" name="Chart 8">
            <a:extLst>
              <a:ext uri="{FF2B5EF4-FFF2-40B4-BE49-F238E27FC236}">
                <a16:creationId xmlns:a16="http://schemas.microsoft.com/office/drawing/2014/main" id="{B6530EE5-1BEA-496A-9E1E-B5F6595F13B8}"/>
              </a:ext>
            </a:extLst>
          </p:cNvPr>
          <p:cNvGraphicFramePr/>
          <p:nvPr>
            <p:extLst>
              <p:ext uri="{D42A27DB-BD31-4B8C-83A1-F6EECF244321}">
                <p14:modId xmlns:p14="http://schemas.microsoft.com/office/powerpoint/2010/main" val="2984070009"/>
              </p:ext>
            </p:extLst>
          </p:nvPr>
        </p:nvGraphicFramePr>
        <p:xfrm>
          <a:off x="5959277" y="1365695"/>
          <a:ext cx="2325665" cy="232549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62ADDD77-5C2C-4969-ADD7-9028C1BBE37F}"/>
              </a:ext>
            </a:extLst>
          </p:cNvPr>
          <p:cNvGraphicFramePr/>
          <p:nvPr>
            <p:extLst>
              <p:ext uri="{D42A27DB-BD31-4B8C-83A1-F6EECF244321}">
                <p14:modId xmlns:p14="http://schemas.microsoft.com/office/powerpoint/2010/main" val="3378333271"/>
              </p:ext>
            </p:extLst>
          </p:nvPr>
        </p:nvGraphicFramePr>
        <p:xfrm>
          <a:off x="3264368" y="1365695"/>
          <a:ext cx="2325665" cy="232549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a:extLst>
              <a:ext uri="{FF2B5EF4-FFF2-40B4-BE49-F238E27FC236}">
                <a16:creationId xmlns:a16="http://schemas.microsoft.com/office/drawing/2014/main" id="{5933CF42-E5C8-4086-B55B-A61F027698B8}"/>
              </a:ext>
            </a:extLst>
          </p:cNvPr>
          <p:cNvGraphicFramePr/>
          <p:nvPr>
            <p:extLst>
              <p:ext uri="{D42A27DB-BD31-4B8C-83A1-F6EECF244321}">
                <p14:modId xmlns:p14="http://schemas.microsoft.com/office/powerpoint/2010/main" val="2360826588"/>
              </p:ext>
            </p:extLst>
          </p:nvPr>
        </p:nvGraphicFramePr>
        <p:xfrm>
          <a:off x="528642" y="1365695"/>
          <a:ext cx="2325665" cy="2325492"/>
        </p:xfrm>
        <a:graphic>
          <a:graphicData uri="http://schemas.openxmlformats.org/drawingml/2006/chart">
            <c:chart xmlns:c="http://schemas.openxmlformats.org/drawingml/2006/chart" xmlns:r="http://schemas.openxmlformats.org/officeDocument/2006/relationships" r:id="rId5"/>
          </a:graphicData>
        </a:graphic>
      </p:graphicFrame>
      <p:sp>
        <p:nvSpPr>
          <p:cNvPr id="12" name="TextBox 11">
            <a:extLst>
              <a:ext uri="{FF2B5EF4-FFF2-40B4-BE49-F238E27FC236}">
                <a16:creationId xmlns:a16="http://schemas.microsoft.com/office/drawing/2014/main" id="{8F9CF0CC-E679-4405-9748-E9E5A37A7013}"/>
              </a:ext>
            </a:extLst>
          </p:cNvPr>
          <p:cNvSpPr txBox="1"/>
          <p:nvPr/>
        </p:nvSpPr>
        <p:spPr>
          <a:xfrm>
            <a:off x="7791068" y="145045"/>
            <a:ext cx="1352932" cy="728789"/>
          </a:xfrm>
          <a:prstGeom prst="rect">
            <a:avLst/>
          </a:prstGeom>
          <a:noFill/>
        </p:spPr>
        <p:txBody>
          <a:bodyPr wrap="square" lIns="0" tIns="0" rIns="0" bIns="0" rtlCol="0">
            <a:spAutoFit/>
          </a:bodyPr>
          <a:lstStyle/>
          <a:p>
            <a:pPr algn="ctr">
              <a:spcBef>
                <a:spcPts val="526"/>
              </a:spcBef>
              <a:buSzPct val="100000"/>
            </a:pPr>
            <a:r>
              <a:rPr lang="en-GB" sz="4736" b="1" i="1">
                <a:solidFill>
                  <a:srgbClr val="2F2483"/>
                </a:solidFill>
                <a:latin typeface="Barlow Condensed" panose="00000506000000000000" pitchFamily="2" charset="0"/>
              </a:rPr>
              <a:t>#2</a:t>
            </a:r>
          </a:p>
        </p:txBody>
      </p:sp>
      <p:sp>
        <p:nvSpPr>
          <p:cNvPr id="13" name="ZoneTexte 6">
            <a:extLst>
              <a:ext uri="{FF2B5EF4-FFF2-40B4-BE49-F238E27FC236}">
                <a16:creationId xmlns:a16="http://schemas.microsoft.com/office/drawing/2014/main" id="{1109DC20-3820-4D6E-812B-07EB189636DD}"/>
              </a:ext>
            </a:extLst>
          </p:cNvPr>
          <p:cNvSpPr txBox="1"/>
          <p:nvPr/>
        </p:nvSpPr>
        <p:spPr>
          <a:xfrm>
            <a:off x="3360387" y="3734293"/>
            <a:ext cx="2133625" cy="307777"/>
          </a:xfrm>
          <a:prstGeom prst="rect">
            <a:avLst/>
          </a:prstGeom>
          <a:noFill/>
        </p:spPr>
        <p:txBody>
          <a:bodyPr wrap="square" lIns="0" tIns="0" rIns="0" bIns="0" rtlCol="0">
            <a:spAutoFit/>
          </a:bodyPr>
          <a:lstStyle/>
          <a:p>
            <a:pPr marL="171450" indent="-171450" algn="just">
              <a:lnSpc>
                <a:spcPts val="1200"/>
              </a:lnSpc>
              <a:spcAft>
                <a:spcPts val="600"/>
              </a:spcAft>
              <a:buClr>
                <a:srgbClr val="F8002C"/>
              </a:buClr>
              <a:buFont typeface="Police système Courant"/>
              <a:buChar char="►"/>
            </a:pPr>
            <a:r>
              <a:rPr lang="fr-FR" sz="1200" b="0" i="0">
                <a:latin typeface="Barlow Condensed" panose="00000506000000000000" pitchFamily="2" charset="0"/>
              </a:rPr>
              <a:t> </a:t>
            </a:r>
            <a:r>
              <a:rPr lang="fr-FR" sz="3200" b="0" i="0">
                <a:solidFill>
                  <a:srgbClr val="2F2483"/>
                </a:solidFill>
                <a:latin typeface="Barlow Condensed Thin" panose="00000306000000000000" pitchFamily="2" charset="0"/>
              </a:rPr>
              <a:t>83</a:t>
            </a:r>
            <a:r>
              <a:rPr lang="fr-FR" b="0" i="0">
                <a:solidFill>
                  <a:srgbClr val="2F2483"/>
                </a:solidFill>
                <a:latin typeface="Barlow Condensed Thin" panose="00000306000000000000" pitchFamily="2" charset="0"/>
              </a:rPr>
              <a:t>%</a:t>
            </a:r>
            <a:r>
              <a:rPr lang="fr-FR" sz="1200" b="0" i="0">
                <a:latin typeface="Barlow Condensed" panose="00000506000000000000" pitchFamily="2" charset="0"/>
              </a:rPr>
              <a:t> </a:t>
            </a:r>
            <a:r>
              <a:rPr lang="fr-FR" sz="1200" i="0">
                <a:solidFill>
                  <a:srgbClr val="2F2483"/>
                </a:solidFill>
                <a:latin typeface="Barlow Condensed Medium" panose="00000606000000000000" pitchFamily="2" charset="0"/>
              </a:rPr>
              <a:t>des </a:t>
            </a:r>
            <a:r>
              <a:rPr lang="fr-FR" sz="1200">
                <a:solidFill>
                  <a:srgbClr val="2F2483"/>
                </a:solidFill>
                <a:latin typeface="Barlow Condensed Medium" panose="00000606000000000000" pitchFamily="2" charset="0"/>
              </a:rPr>
              <a:t>cadres</a:t>
            </a:r>
            <a:r>
              <a:rPr lang="fr-FR" sz="1200" i="0">
                <a:solidFill>
                  <a:srgbClr val="2F2483"/>
                </a:solidFill>
                <a:latin typeface="Barlow Condensed Medium" panose="00000606000000000000" pitchFamily="2" charset="0"/>
              </a:rPr>
              <a:t> </a:t>
            </a:r>
            <a:r>
              <a:rPr lang="fr-FR" sz="1200" b="0" i="0">
                <a:latin typeface="Barlow Condensed" panose="00000506000000000000" pitchFamily="2" charset="0"/>
              </a:rPr>
              <a:t>ont bénéficié d’une part variable (vs 76% en 2021)</a:t>
            </a:r>
          </a:p>
        </p:txBody>
      </p:sp>
      <p:sp>
        <p:nvSpPr>
          <p:cNvPr id="14" name="ZoneTexte 6">
            <a:extLst>
              <a:ext uri="{FF2B5EF4-FFF2-40B4-BE49-F238E27FC236}">
                <a16:creationId xmlns:a16="http://schemas.microsoft.com/office/drawing/2014/main" id="{DC45BBE3-3BF3-4D92-A88B-471C52582993}"/>
              </a:ext>
            </a:extLst>
          </p:cNvPr>
          <p:cNvSpPr txBox="1"/>
          <p:nvPr/>
        </p:nvSpPr>
        <p:spPr>
          <a:xfrm>
            <a:off x="5959277" y="3734293"/>
            <a:ext cx="2557999" cy="307777"/>
          </a:xfrm>
          <a:prstGeom prst="rect">
            <a:avLst/>
          </a:prstGeom>
          <a:noFill/>
        </p:spPr>
        <p:txBody>
          <a:bodyPr wrap="square" lIns="0" tIns="0" rIns="0" bIns="0" rtlCol="0">
            <a:spAutoFit/>
          </a:bodyPr>
          <a:lstStyle/>
          <a:p>
            <a:pPr marL="171450" indent="-171450" algn="just">
              <a:lnSpc>
                <a:spcPts val="1200"/>
              </a:lnSpc>
              <a:spcAft>
                <a:spcPts val="600"/>
              </a:spcAft>
              <a:buClr>
                <a:srgbClr val="F8002C"/>
              </a:buClr>
              <a:buFont typeface="Police système Courant"/>
              <a:buChar char="►"/>
            </a:pPr>
            <a:r>
              <a:rPr lang="fr-FR" sz="1200" b="0" i="0">
                <a:latin typeface="Barlow Condensed" panose="00000506000000000000" pitchFamily="2" charset="0"/>
              </a:rPr>
              <a:t> </a:t>
            </a:r>
            <a:r>
              <a:rPr lang="fr-FR" sz="2800" b="0" i="0">
                <a:solidFill>
                  <a:srgbClr val="2F2483"/>
                </a:solidFill>
                <a:latin typeface="Barlow Condensed Thin" panose="00000306000000000000" pitchFamily="2" charset="0"/>
              </a:rPr>
              <a:t>97</a:t>
            </a:r>
            <a:r>
              <a:rPr lang="fr-FR" b="0" i="0">
                <a:solidFill>
                  <a:srgbClr val="2F2483"/>
                </a:solidFill>
                <a:latin typeface="Barlow Condensed Thin" panose="00000306000000000000" pitchFamily="2" charset="0"/>
              </a:rPr>
              <a:t>%</a:t>
            </a:r>
            <a:r>
              <a:rPr lang="fr-FR" sz="1200" b="0" i="0">
                <a:latin typeface="Barlow Condensed" panose="00000506000000000000" pitchFamily="2" charset="0"/>
              </a:rPr>
              <a:t> </a:t>
            </a:r>
            <a:r>
              <a:rPr lang="fr-FR" sz="1200" b="0" i="0">
                <a:solidFill>
                  <a:srgbClr val="2F2483"/>
                </a:solidFill>
                <a:latin typeface="Barlow Condensed Medium" panose="00000606000000000000" pitchFamily="2" charset="0"/>
              </a:rPr>
              <a:t>des cadres supérieurs </a:t>
            </a:r>
            <a:r>
              <a:rPr lang="fr-FR" sz="1200" b="0" i="0">
                <a:latin typeface="Barlow Condensed" panose="00000506000000000000" pitchFamily="2" charset="0"/>
              </a:rPr>
              <a:t>ont bénéficié d’une part variable (vs 82% en 2021)</a:t>
            </a:r>
          </a:p>
        </p:txBody>
      </p:sp>
      <p:sp>
        <p:nvSpPr>
          <p:cNvPr id="15" name="Rectangle 14">
            <a:extLst>
              <a:ext uri="{FF2B5EF4-FFF2-40B4-BE49-F238E27FC236}">
                <a16:creationId xmlns:a16="http://schemas.microsoft.com/office/drawing/2014/main" id="{F6D1D311-063A-4D90-946B-451132AF9F9B}"/>
              </a:ext>
            </a:extLst>
          </p:cNvPr>
          <p:cNvSpPr/>
          <p:nvPr/>
        </p:nvSpPr>
        <p:spPr bwMode="gray">
          <a:xfrm>
            <a:off x="1777944" y="4269020"/>
            <a:ext cx="5298510" cy="863419"/>
          </a:xfrm>
          <a:prstGeom prst="rect">
            <a:avLst/>
          </a:prstGeom>
          <a:noFill/>
          <a:ln w="19050" algn="ctr">
            <a:noFill/>
            <a:miter lim="800000"/>
            <a:headEnd/>
            <a:tailEnd/>
          </a:ln>
        </p:spPr>
        <p:txBody>
          <a:bodyPr wrap="square" lIns="88900" tIns="88900" rIns="88900" bIns="88900" rtlCol="0" anchor="ctr"/>
          <a:lstStyle/>
          <a:p>
            <a:pPr algn="ctr">
              <a:lnSpc>
                <a:spcPct val="106000"/>
              </a:lnSpc>
            </a:pPr>
            <a:r>
              <a:rPr lang="fr-FR" sz="1400">
                <a:solidFill>
                  <a:srgbClr val="2F2483"/>
                </a:solidFill>
                <a:latin typeface="Barlow Condensed Medium" panose="00000606000000000000" pitchFamily="2" charset="0"/>
              </a:rPr>
              <a:t>Retour à la hausse du </a:t>
            </a:r>
            <a:r>
              <a:rPr lang="fr-FR" sz="1400" err="1">
                <a:solidFill>
                  <a:srgbClr val="2F2483"/>
                </a:solidFill>
                <a:latin typeface="Barlow Condensed Medium" panose="00000606000000000000" pitchFamily="2" charset="0"/>
              </a:rPr>
              <a:t>pay-out</a:t>
            </a:r>
            <a:r>
              <a:rPr lang="fr-FR" sz="1400">
                <a:solidFill>
                  <a:srgbClr val="2F2483"/>
                </a:solidFill>
                <a:latin typeface="Barlow Condensed Medium" panose="00000606000000000000" pitchFamily="2" charset="0"/>
              </a:rPr>
              <a:t> en 2022 </a:t>
            </a:r>
          </a:p>
          <a:p>
            <a:pPr algn="ctr">
              <a:lnSpc>
                <a:spcPct val="106000"/>
              </a:lnSpc>
            </a:pPr>
            <a:r>
              <a:rPr lang="fr-FR" sz="2800">
                <a:solidFill>
                  <a:srgbClr val="2F2483"/>
                </a:solidFill>
                <a:latin typeface="Barlow Condensed Thin" panose="00000306000000000000" pitchFamily="2" charset="0"/>
              </a:rPr>
              <a:t>94</a:t>
            </a:r>
            <a:r>
              <a:rPr lang="fr-FR">
                <a:solidFill>
                  <a:srgbClr val="2F2483"/>
                </a:solidFill>
                <a:latin typeface="Barlow Condensed Thin" panose="00000306000000000000" pitchFamily="2" charset="0"/>
              </a:rPr>
              <a:t>%</a:t>
            </a:r>
            <a:r>
              <a:rPr lang="fr-FR" sz="1400">
                <a:solidFill>
                  <a:srgbClr val="2F2483"/>
                </a:solidFill>
                <a:latin typeface="Barlow Condensed" panose="00000506000000000000" pitchFamily="2" charset="0"/>
              </a:rPr>
              <a:t> </a:t>
            </a:r>
            <a:r>
              <a:rPr lang="fr-FR" sz="1400">
                <a:solidFill>
                  <a:srgbClr val="595959"/>
                </a:solidFill>
                <a:latin typeface="Barlow Condensed" panose="00000506000000000000" pitchFamily="2" charset="0"/>
              </a:rPr>
              <a:t>versus </a:t>
            </a:r>
            <a:r>
              <a:rPr lang="fr-FR" sz="2800">
                <a:solidFill>
                  <a:srgbClr val="2F2483"/>
                </a:solidFill>
                <a:latin typeface="Barlow Condensed Thin" panose="00000306000000000000" pitchFamily="2" charset="0"/>
              </a:rPr>
              <a:t>86</a:t>
            </a:r>
            <a:r>
              <a:rPr lang="fr-FR">
                <a:solidFill>
                  <a:srgbClr val="2F2483"/>
                </a:solidFill>
                <a:latin typeface="Barlow Condensed Thin" panose="00000306000000000000" pitchFamily="2" charset="0"/>
              </a:rPr>
              <a:t>%</a:t>
            </a:r>
            <a:r>
              <a:rPr lang="fr-FR" sz="1400">
                <a:solidFill>
                  <a:srgbClr val="595959"/>
                </a:solidFill>
                <a:latin typeface="Barlow Condensed" panose="00000506000000000000" pitchFamily="2" charset="0"/>
              </a:rPr>
              <a:t> en 2021</a:t>
            </a:r>
          </a:p>
        </p:txBody>
      </p:sp>
      <p:grpSp>
        <p:nvGrpSpPr>
          <p:cNvPr id="5" name="Group 4">
            <a:extLst>
              <a:ext uri="{FF2B5EF4-FFF2-40B4-BE49-F238E27FC236}">
                <a16:creationId xmlns:a16="http://schemas.microsoft.com/office/drawing/2014/main" id="{5B9BA325-6EE3-4D02-87CA-041CF3424CC4}"/>
              </a:ext>
            </a:extLst>
          </p:cNvPr>
          <p:cNvGrpSpPr/>
          <p:nvPr/>
        </p:nvGrpSpPr>
        <p:grpSpPr>
          <a:xfrm>
            <a:off x="6134607" y="51493"/>
            <a:ext cx="1721787" cy="831491"/>
            <a:chOff x="4391874" y="145045"/>
            <a:chExt cx="2235417" cy="1314297"/>
          </a:xfrm>
        </p:grpSpPr>
        <p:grpSp>
          <p:nvGrpSpPr>
            <p:cNvPr id="16" name="Group 15">
              <a:extLst>
                <a:ext uri="{FF2B5EF4-FFF2-40B4-BE49-F238E27FC236}">
                  <a16:creationId xmlns:a16="http://schemas.microsoft.com/office/drawing/2014/main" id="{AE3BCC93-F087-4EB6-BFFB-F0B0D69F94F8}"/>
                </a:ext>
              </a:extLst>
            </p:cNvPr>
            <p:cNvGrpSpPr/>
            <p:nvPr/>
          </p:nvGrpSpPr>
          <p:grpSpPr>
            <a:xfrm>
              <a:off x="4391874" y="170892"/>
              <a:ext cx="2200092" cy="1091588"/>
              <a:chOff x="11397255" y="-23973"/>
              <a:chExt cx="2200092" cy="1091588"/>
            </a:xfrm>
          </p:grpSpPr>
          <p:sp>
            <p:nvSpPr>
              <p:cNvPr id="17" name="Rectangle 16">
                <a:extLst>
                  <a:ext uri="{FF2B5EF4-FFF2-40B4-BE49-F238E27FC236}">
                    <a16:creationId xmlns:a16="http://schemas.microsoft.com/office/drawing/2014/main" id="{F2FF64E6-27CF-4872-9AA9-9FCD927B0152}"/>
                  </a:ext>
                </a:extLst>
              </p:cNvPr>
              <p:cNvSpPr/>
              <p:nvPr/>
            </p:nvSpPr>
            <p:spPr>
              <a:xfrm>
                <a:off x="11397255" y="729062"/>
                <a:ext cx="2200092" cy="338553"/>
              </a:xfrm>
              <a:prstGeom prst="rect">
                <a:avLst/>
              </a:prstGeom>
              <a:noFill/>
            </p:spPr>
            <p:txBody>
              <a:bodyPr wrap="square">
                <a:spAutoFit/>
              </a:bodyPr>
              <a:lstStyle/>
              <a:p>
                <a:pPr marL="0" marR="0" lvl="0" indent="0" algn="ctr" defTabSz="787481" rtl="0" eaLnBrk="1" fontAlgn="auto" latinLnBrk="0" hangingPunct="1">
                  <a:lnSpc>
                    <a:spcPct val="100000"/>
                  </a:lnSpc>
                  <a:spcBef>
                    <a:spcPts val="0"/>
                  </a:spcBef>
                  <a:spcAft>
                    <a:spcPts val="0"/>
                  </a:spcAft>
                  <a:buClrTx/>
                  <a:buSzTx/>
                  <a:buFontTx/>
                  <a:buNone/>
                  <a:tabLst/>
                  <a:defRPr/>
                </a:pPr>
                <a:r>
                  <a:rPr kumimoji="0" lang="fr-FR" sz="800" b="0" i="0" u="none" strike="noStrike" kern="1200" cap="none" spc="0" normalizeH="0" baseline="0" noProof="0">
                    <a:ln>
                      <a:noFill/>
                    </a:ln>
                    <a:solidFill>
                      <a:srgbClr val="595959"/>
                    </a:solidFill>
                    <a:effectLst/>
                    <a:uLnTx/>
                    <a:uFillTx/>
                    <a:latin typeface="Barlow Condensed Thin" panose="00000306000000000000" pitchFamily="2" charset="0"/>
                  </a:rPr>
                  <a:t>Valeurs exprimées en % de la rémunération totale hors épargne salariale </a:t>
                </a:r>
                <a:endParaRPr kumimoji="0" lang="en-GB" sz="800" b="0" i="0" u="none" strike="noStrike" kern="1200" cap="none" spc="0" normalizeH="0" baseline="0" noProof="0">
                  <a:ln>
                    <a:noFill/>
                  </a:ln>
                  <a:solidFill>
                    <a:srgbClr val="595959"/>
                  </a:solidFill>
                  <a:effectLst/>
                  <a:uLnTx/>
                  <a:uFillTx/>
                  <a:latin typeface="Barlow Condensed Thin" panose="00000306000000000000" pitchFamily="2" charset="0"/>
                </a:endParaRPr>
              </a:p>
            </p:txBody>
          </p:sp>
          <p:graphicFrame>
            <p:nvGraphicFramePr>
              <p:cNvPr id="20" name="Chart 19">
                <a:extLst>
                  <a:ext uri="{FF2B5EF4-FFF2-40B4-BE49-F238E27FC236}">
                    <a16:creationId xmlns:a16="http://schemas.microsoft.com/office/drawing/2014/main" id="{7C76AC7B-E37F-4BB7-A6E9-8B37966EA1A4}"/>
                  </a:ext>
                </a:extLst>
              </p:cNvPr>
              <p:cNvGraphicFramePr/>
              <p:nvPr>
                <p:extLst>
                  <p:ext uri="{D42A27DB-BD31-4B8C-83A1-F6EECF244321}">
                    <p14:modId xmlns:p14="http://schemas.microsoft.com/office/powerpoint/2010/main" val="584693948"/>
                  </p:ext>
                </p:extLst>
              </p:nvPr>
            </p:nvGraphicFramePr>
            <p:xfrm>
              <a:off x="11865854" y="-23973"/>
              <a:ext cx="1066840" cy="1045400"/>
            </p:xfrm>
            <a:graphic>
              <a:graphicData uri="http://schemas.openxmlformats.org/drawingml/2006/chart">
                <c:chart xmlns:c="http://schemas.openxmlformats.org/drawingml/2006/chart" xmlns:r="http://schemas.openxmlformats.org/officeDocument/2006/relationships" r:id="rId6"/>
              </a:graphicData>
            </a:graphic>
          </p:graphicFrame>
          <p:sp>
            <p:nvSpPr>
              <p:cNvPr id="21" name="Rectangle 20">
                <a:extLst>
                  <a:ext uri="{FF2B5EF4-FFF2-40B4-BE49-F238E27FC236}">
                    <a16:creationId xmlns:a16="http://schemas.microsoft.com/office/drawing/2014/main" id="{F5A3B711-3EBF-449A-BC22-2DFB4F9F2CCE}"/>
                  </a:ext>
                </a:extLst>
              </p:cNvPr>
              <p:cNvSpPr/>
              <p:nvPr/>
            </p:nvSpPr>
            <p:spPr bwMode="gray">
              <a:xfrm>
                <a:off x="12709584" y="367565"/>
                <a:ext cx="731857" cy="167050"/>
              </a:xfrm>
              <a:prstGeom prst="rect">
                <a:avLst/>
              </a:prstGeom>
              <a:noFill/>
              <a:ln w="19050" algn="ctr">
                <a:noFill/>
                <a:miter lim="800000"/>
                <a:headEnd/>
                <a:tailEnd/>
              </a:ln>
            </p:spPr>
            <p:txBody>
              <a:bodyPr wrap="square" lIns="88900" tIns="88900" rIns="88900" bIns="88900" rtlCol="0" anchor="ctr"/>
              <a:lstStyle/>
              <a:p>
                <a:pPr marL="0" marR="0" lvl="0" indent="0" algn="ctr" defTabSz="787481" rtl="0" eaLnBrk="1" fontAlgn="auto" latinLnBrk="0" hangingPunct="1">
                  <a:lnSpc>
                    <a:spcPct val="106000"/>
                  </a:lnSpc>
                  <a:spcBef>
                    <a:spcPts val="0"/>
                  </a:spcBef>
                  <a:spcAft>
                    <a:spcPts val="0"/>
                  </a:spcAft>
                  <a:buClrTx/>
                  <a:buSzTx/>
                  <a:buFont typeface="Wingdings 2" pitchFamily="18" charset="2"/>
                  <a:buNone/>
                  <a:tabLst/>
                  <a:defRPr/>
                </a:pPr>
                <a:r>
                  <a:rPr kumimoji="0" lang="fr-FR" sz="900" b="0" i="0" u="none" strike="noStrike" kern="1200" cap="none" spc="0" normalizeH="0" baseline="0" noProof="0">
                    <a:ln>
                      <a:noFill/>
                    </a:ln>
                    <a:solidFill>
                      <a:srgbClr val="595959"/>
                    </a:solidFill>
                    <a:effectLst/>
                    <a:uLnTx/>
                    <a:uFillTx/>
                    <a:latin typeface="Barlow Condensed Thin" panose="00000306000000000000" pitchFamily="2" charset="0"/>
                  </a:rPr>
                  <a:t>Salaire fixe</a:t>
                </a:r>
                <a:endParaRPr kumimoji="0" lang="en-GB" sz="900" b="0" i="0" u="none" strike="noStrike" kern="1200" cap="none" spc="0" normalizeH="0" baseline="0" noProof="0">
                  <a:ln>
                    <a:noFill/>
                  </a:ln>
                  <a:solidFill>
                    <a:srgbClr val="595959"/>
                  </a:solidFill>
                  <a:effectLst/>
                  <a:uLnTx/>
                  <a:uFillTx/>
                  <a:latin typeface="Barlow Condensed Thin" panose="00000306000000000000" pitchFamily="2" charset="0"/>
                </a:endParaRPr>
              </a:p>
            </p:txBody>
          </p:sp>
          <p:sp>
            <p:nvSpPr>
              <p:cNvPr id="22" name="Rectangle 21">
                <a:extLst>
                  <a:ext uri="{FF2B5EF4-FFF2-40B4-BE49-F238E27FC236}">
                    <a16:creationId xmlns:a16="http://schemas.microsoft.com/office/drawing/2014/main" id="{FBB68EAB-B525-444C-A3B6-3204E6A0C48A}"/>
                  </a:ext>
                </a:extLst>
              </p:cNvPr>
              <p:cNvSpPr/>
              <p:nvPr/>
            </p:nvSpPr>
            <p:spPr bwMode="gray">
              <a:xfrm>
                <a:off x="11496488" y="137043"/>
                <a:ext cx="754964" cy="217419"/>
              </a:xfrm>
              <a:prstGeom prst="rect">
                <a:avLst/>
              </a:prstGeom>
              <a:noFill/>
              <a:ln w="19050" algn="ctr">
                <a:noFill/>
                <a:miter lim="800000"/>
                <a:headEnd/>
                <a:tailEnd/>
              </a:ln>
            </p:spPr>
            <p:txBody>
              <a:bodyPr wrap="square" lIns="88900" tIns="88900" rIns="88900" bIns="88900" rtlCol="0" anchor="ctr"/>
              <a:lstStyle/>
              <a:p>
                <a:pPr marL="0" marR="0" lvl="0" indent="0" algn="ctr" defTabSz="787481" rtl="0" eaLnBrk="1" fontAlgn="auto" latinLnBrk="0" hangingPunct="1">
                  <a:lnSpc>
                    <a:spcPct val="106000"/>
                  </a:lnSpc>
                  <a:spcBef>
                    <a:spcPts val="0"/>
                  </a:spcBef>
                  <a:spcAft>
                    <a:spcPts val="0"/>
                  </a:spcAft>
                  <a:buClrTx/>
                  <a:buSzTx/>
                  <a:buFont typeface="Wingdings 2" pitchFamily="18" charset="2"/>
                  <a:buNone/>
                  <a:tabLst/>
                  <a:defRPr/>
                </a:pPr>
                <a:r>
                  <a:rPr kumimoji="0" lang="fr-FR" sz="900" b="0" i="0" u="none" strike="noStrike" kern="1200" cap="none" spc="0" normalizeH="0" baseline="0" noProof="0">
                    <a:ln>
                      <a:noFill/>
                    </a:ln>
                    <a:solidFill>
                      <a:srgbClr val="595959"/>
                    </a:solidFill>
                    <a:effectLst/>
                    <a:uLnTx/>
                    <a:uFillTx/>
                    <a:latin typeface="Barlow Condensed Thin" panose="00000306000000000000" pitchFamily="2" charset="0"/>
                  </a:rPr>
                  <a:t>PVHES</a:t>
                </a:r>
                <a:endParaRPr kumimoji="0" lang="en-GB" sz="900" b="0" i="0" u="none" strike="noStrike" kern="1200" cap="none" spc="0" normalizeH="0" baseline="0" noProof="0">
                  <a:ln>
                    <a:noFill/>
                  </a:ln>
                  <a:solidFill>
                    <a:srgbClr val="595959"/>
                  </a:solidFill>
                  <a:effectLst/>
                  <a:uLnTx/>
                  <a:uFillTx/>
                  <a:latin typeface="Barlow Condensed Thin" panose="00000306000000000000" pitchFamily="2" charset="0"/>
                </a:endParaRPr>
              </a:p>
            </p:txBody>
          </p:sp>
        </p:grpSp>
        <p:sp>
          <p:nvSpPr>
            <p:cNvPr id="4" name="Rectangle 3">
              <a:extLst>
                <a:ext uri="{FF2B5EF4-FFF2-40B4-BE49-F238E27FC236}">
                  <a16:creationId xmlns:a16="http://schemas.microsoft.com/office/drawing/2014/main" id="{60454AFA-9050-462D-B622-71E155EC9014}"/>
                </a:ext>
              </a:extLst>
            </p:cNvPr>
            <p:cNvSpPr/>
            <p:nvPr/>
          </p:nvSpPr>
          <p:spPr>
            <a:xfrm>
              <a:off x="4427199" y="145045"/>
              <a:ext cx="2200092" cy="1314297"/>
            </a:xfrm>
            <a:prstGeom prst="rect">
              <a:avLst/>
            </a:prstGeom>
            <a:noFill/>
            <a:ln w="3175">
              <a:solidFill>
                <a:srgbClr val="2F248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extLst>
      <p:ext uri="{BB962C8B-B14F-4D97-AF65-F5344CB8AC3E}">
        <p14:creationId xmlns:p14="http://schemas.microsoft.com/office/powerpoint/2010/main" val="9103530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C1963358-AA17-4F19-8CCE-67ABFB4E025F}"/>
              </a:ext>
            </a:extLst>
          </p:cNvPr>
          <p:cNvSpPr>
            <a:spLocks noGrp="1"/>
          </p:cNvSpPr>
          <p:nvPr>
            <p:ph type="sldNum" sz="quarter" idx="4"/>
          </p:nvPr>
        </p:nvSpPr>
        <p:spPr/>
        <p:txBody>
          <a:bodyPr/>
          <a:lstStyle/>
          <a:p>
            <a:fld id="{BDE2D64B-104A-0D49-AC01-3995F14CC673}" type="slidenum">
              <a:rPr lang="fr-FR" smtClean="0"/>
              <a:pPr/>
              <a:t>28</a:t>
            </a:fld>
            <a:endParaRPr lang="fr-FR"/>
          </a:p>
        </p:txBody>
      </p:sp>
      <p:sp>
        <p:nvSpPr>
          <p:cNvPr id="4" name="Titre 3">
            <a:extLst>
              <a:ext uri="{FF2B5EF4-FFF2-40B4-BE49-F238E27FC236}">
                <a16:creationId xmlns:a16="http://schemas.microsoft.com/office/drawing/2014/main" id="{30423163-D154-49BA-B39A-8DC6926BAAE9}"/>
              </a:ext>
            </a:extLst>
          </p:cNvPr>
          <p:cNvSpPr>
            <a:spLocks noGrp="1"/>
          </p:cNvSpPr>
          <p:nvPr>
            <p:ph type="title"/>
          </p:nvPr>
        </p:nvSpPr>
        <p:spPr/>
        <p:txBody>
          <a:bodyPr/>
          <a:lstStyle/>
          <a:p>
            <a:r>
              <a:rPr lang="fr-FR"/>
              <a:t>Epargne salariale </a:t>
            </a:r>
          </a:p>
        </p:txBody>
      </p:sp>
      <p:sp>
        <p:nvSpPr>
          <p:cNvPr id="5" name="Espace réservé du contenu 4">
            <a:extLst>
              <a:ext uri="{FF2B5EF4-FFF2-40B4-BE49-F238E27FC236}">
                <a16:creationId xmlns:a16="http://schemas.microsoft.com/office/drawing/2014/main" id="{9BBE45EA-E259-4424-BBB0-FB6F639ACAB4}"/>
              </a:ext>
            </a:extLst>
          </p:cNvPr>
          <p:cNvSpPr>
            <a:spLocks noGrp="1"/>
          </p:cNvSpPr>
          <p:nvPr>
            <p:ph idx="1"/>
          </p:nvPr>
        </p:nvSpPr>
        <p:spPr>
          <a:xfrm>
            <a:off x="398242" y="701992"/>
            <a:ext cx="4051020" cy="343684"/>
          </a:xfrm>
        </p:spPr>
        <p:txBody>
          <a:bodyPr/>
          <a:lstStyle/>
          <a:p>
            <a:r>
              <a:rPr lang="fr-FR"/>
              <a:t>Un nombre de bénéficiaires à la hausse, synonyme de reprise </a:t>
            </a:r>
          </a:p>
          <a:p>
            <a:endParaRPr lang="fr-FR"/>
          </a:p>
        </p:txBody>
      </p:sp>
      <p:pic>
        <p:nvPicPr>
          <p:cNvPr id="6" name="Image 4">
            <a:extLst>
              <a:ext uri="{FF2B5EF4-FFF2-40B4-BE49-F238E27FC236}">
                <a16:creationId xmlns:a16="http://schemas.microsoft.com/office/drawing/2014/main" id="{60DF96C0-64F5-4E63-9FA5-229C817461D5}"/>
              </a:ext>
            </a:extLst>
          </p:cNvPr>
          <p:cNvPicPr>
            <a:picLocks noChangeAspect="1"/>
          </p:cNvPicPr>
          <p:nvPr/>
        </p:nvPicPr>
        <p:blipFill>
          <a:blip r:embed="rId2"/>
          <a:stretch>
            <a:fillRect/>
          </a:stretch>
        </p:blipFill>
        <p:spPr>
          <a:xfrm>
            <a:off x="940333" y="4700730"/>
            <a:ext cx="1167612" cy="217899"/>
          </a:xfrm>
          <a:prstGeom prst="rect">
            <a:avLst/>
          </a:prstGeom>
        </p:spPr>
      </p:pic>
      <p:graphicFrame>
        <p:nvGraphicFramePr>
          <p:cNvPr id="7" name="Chart 6">
            <a:extLst>
              <a:ext uri="{FF2B5EF4-FFF2-40B4-BE49-F238E27FC236}">
                <a16:creationId xmlns:a16="http://schemas.microsoft.com/office/drawing/2014/main" id="{97B46367-9E61-4C78-8B9F-69AB431C4D2F}"/>
              </a:ext>
            </a:extLst>
          </p:cNvPr>
          <p:cNvGraphicFramePr/>
          <p:nvPr>
            <p:extLst>
              <p:ext uri="{D42A27DB-BD31-4B8C-83A1-F6EECF244321}">
                <p14:modId xmlns:p14="http://schemas.microsoft.com/office/powerpoint/2010/main" val="2667669732"/>
              </p:ext>
            </p:extLst>
          </p:nvPr>
        </p:nvGraphicFramePr>
        <p:xfrm>
          <a:off x="142261" y="1121609"/>
          <a:ext cx="4429739" cy="3754247"/>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771EECE8-DDD7-40C5-AA29-C66AD5B41906}"/>
              </a:ext>
            </a:extLst>
          </p:cNvPr>
          <p:cNvSpPr txBox="1"/>
          <p:nvPr/>
        </p:nvSpPr>
        <p:spPr>
          <a:xfrm>
            <a:off x="7791068" y="145045"/>
            <a:ext cx="1352932" cy="728789"/>
          </a:xfrm>
          <a:prstGeom prst="rect">
            <a:avLst/>
          </a:prstGeom>
          <a:noFill/>
        </p:spPr>
        <p:txBody>
          <a:bodyPr wrap="square" lIns="0" tIns="0" rIns="0" bIns="0" rtlCol="0">
            <a:spAutoFit/>
          </a:bodyPr>
          <a:lstStyle/>
          <a:p>
            <a:pPr algn="ctr">
              <a:spcBef>
                <a:spcPts val="526"/>
              </a:spcBef>
              <a:buSzPct val="100000"/>
            </a:pPr>
            <a:r>
              <a:rPr lang="en-GB" sz="4736" b="1" i="1">
                <a:solidFill>
                  <a:srgbClr val="2F2483"/>
                </a:solidFill>
                <a:latin typeface="Barlow Condensed" panose="00000506000000000000" pitchFamily="2" charset="0"/>
              </a:rPr>
              <a:t>#2</a:t>
            </a:r>
          </a:p>
        </p:txBody>
      </p:sp>
      <p:sp>
        <p:nvSpPr>
          <p:cNvPr id="9" name="Rectangle 8">
            <a:extLst>
              <a:ext uri="{FF2B5EF4-FFF2-40B4-BE49-F238E27FC236}">
                <a16:creationId xmlns:a16="http://schemas.microsoft.com/office/drawing/2014/main" id="{B09A0A19-02EE-48B9-B8B7-709AAB47AD5B}"/>
              </a:ext>
            </a:extLst>
          </p:cNvPr>
          <p:cNvSpPr/>
          <p:nvPr/>
        </p:nvSpPr>
        <p:spPr>
          <a:xfrm>
            <a:off x="651353" y="1045676"/>
            <a:ext cx="3267025" cy="261610"/>
          </a:xfrm>
          <a:prstGeom prst="rect">
            <a:avLst/>
          </a:prstGeom>
        </p:spPr>
        <p:txBody>
          <a:bodyPr wrap="square">
            <a:spAutoFit/>
          </a:bodyPr>
          <a:lstStyle/>
          <a:p>
            <a:pPr marL="0" marR="0" lvl="0" indent="0" algn="ctr" defTabSz="787481" rtl="0" eaLnBrk="1" fontAlgn="auto" latinLnBrk="0" hangingPunct="1">
              <a:lnSpc>
                <a:spcPct val="100000"/>
              </a:lnSpc>
              <a:spcBef>
                <a:spcPts val="0"/>
              </a:spcBef>
              <a:spcAft>
                <a:spcPts val="0"/>
              </a:spcAft>
              <a:buClrTx/>
              <a:buSzTx/>
              <a:buFontTx/>
              <a:buNone/>
              <a:tabLst/>
              <a:defRPr sz="1320" b="0" i="0" u="none" strike="noStrike" kern="1200" spc="0" baseline="0">
                <a:solidFill>
                  <a:prstClr val="white"/>
                </a:solidFill>
                <a:latin typeface="Open Sans" panose="020B0606030504020204"/>
                <a:ea typeface="+mn-ea"/>
                <a:cs typeface="+mn-cs"/>
              </a:defRPr>
            </a:pPr>
            <a:r>
              <a:rPr kumimoji="0" lang="en-GB" sz="1100" i="0" u="none" strike="noStrike" kern="1200" cap="none" spc="0" normalizeH="0" baseline="0" noProof="0">
                <a:ln>
                  <a:noFill/>
                </a:ln>
                <a:solidFill>
                  <a:srgbClr val="595959"/>
                </a:solidFill>
                <a:effectLst/>
                <a:uLnTx/>
                <a:uFillTx/>
                <a:latin typeface="Barlow Condensed Medium" panose="00000606000000000000" pitchFamily="2" charset="0"/>
              </a:rPr>
              <a:t>Une </a:t>
            </a:r>
            <a:r>
              <a:rPr kumimoji="0" lang="en-GB" sz="1100" i="0" u="none" strike="noStrike" kern="1200" cap="none" spc="0" normalizeH="0" baseline="0" noProof="0" err="1">
                <a:ln>
                  <a:noFill/>
                </a:ln>
                <a:solidFill>
                  <a:srgbClr val="595959"/>
                </a:solidFill>
                <a:effectLst/>
                <a:uLnTx/>
                <a:uFillTx/>
                <a:latin typeface="Barlow Condensed Medium" panose="00000606000000000000" pitchFamily="2" charset="0"/>
              </a:rPr>
              <a:t>stabilité</a:t>
            </a:r>
            <a:r>
              <a:rPr kumimoji="0" lang="en-GB" sz="1100" i="0" u="none" strike="noStrike" kern="1200" cap="none" spc="0" normalizeH="0" baseline="0" noProof="0">
                <a:ln>
                  <a:noFill/>
                </a:ln>
                <a:solidFill>
                  <a:srgbClr val="595959"/>
                </a:solidFill>
                <a:effectLst/>
                <a:uLnTx/>
                <a:uFillTx/>
                <a:latin typeface="Barlow Condensed Medium" panose="00000606000000000000" pitchFamily="2" charset="0"/>
              </a:rPr>
              <a:t> des </a:t>
            </a:r>
            <a:r>
              <a:rPr kumimoji="0" lang="en-GB" sz="1100" i="0" u="none" strike="noStrike" kern="1200" cap="none" spc="0" normalizeH="0" baseline="0" noProof="0" err="1">
                <a:ln>
                  <a:noFill/>
                </a:ln>
                <a:solidFill>
                  <a:srgbClr val="595959"/>
                </a:solidFill>
                <a:effectLst/>
                <a:uLnTx/>
                <a:uFillTx/>
                <a:latin typeface="Barlow Condensed Medium" panose="00000606000000000000" pitchFamily="2" charset="0"/>
              </a:rPr>
              <a:t>montants</a:t>
            </a:r>
            <a:r>
              <a:rPr kumimoji="0" lang="en-GB" sz="1100" i="0" u="none" strike="noStrike" kern="1200" cap="none" spc="0" normalizeH="0" baseline="0" noProof="0">
                <a:ln>
                  <a:noFill/>
                </a:ln>
                <a:solidFill>
                  <a:srgbClr val="595959"/>
                </a:solidFill>
                <a:effectLst/>
                <a:uLnTx/>
                <a:uFillTx/>
                <a:latin typeface="Barlow Condensed Medium" panose="00000606000000000000" pitchFamily="2" charset="0"/>
              </a:rPr>
              <a:t> </a:t>
            </a:r>
            <a:r>
              <a:rPr kumimoji="0" lang="en-GB" sz="1100" i="0" u="none" strike="noStrike" kern="1200" cap="none" spc="0" normalizeH="0" baseline="0" noProof="0" err="1">
                <a:ln>
                  <a:noFill/>
                </a:ln>
                <a:solidFill>
                  <a:srgbClr val="595959"/>
                </a:solidFill>
                <a:effectLst/>
                <a:uLnTx/>
                <a:uFillTx/>
                <a:latin typeface="Barlow Condensed Medium" panose="00000606000000000000" pitchFamily="2" charset="0"/>
              </a:rPr>
              <a:t>moyens</a:t>
            </a:r>
            <a:r>
              <a:rPr kumimoji="0" lang="en-GB" sz="1100" i="0" u="none" strike="noStrike" kern="1200" cap="none" spc="0" normalizeH="0" baseline="0" noProof="0">
                <a:ln>
                  <a:noFill/>
                </a:ln>
                <a:solidFill>
                  <a:srgbClr val="595959"/>
                </a:solidFill>
                <a:effectLst/>
                <a:uLnTx/>
                <a:uFillTx/>
                <a:latin typeface="Barlow Condensed Medium" panose="00000606000000000000" pitchFamily="2" charset="0"/>
              </a:rPr>
              <a:t> </a:t>
            </a:r>
            <a:r>
              <a:rPr kumimoji="0" lang="en-GB" sz="1100" i="0" u="none" strike="noStrike" kern="1200" cap="none" spc="0" normalizeH="0" baseline="0" noProof="0" err="1">
                <a:ln>
                  <a:noFill/>
                </a:ln>
                <a:solidFill>
                  <a:srgbClr val="595959"/>
                </a:solidFill>
                <a:effectLst/>
                <a:uLnTx/>
                <a:uFillTx/>
                <a:latin typeface="Barlow Condensed Medium" panose="00000606000000000000" pitchFamily="2" charset="0"/>
              </a:rPr>
              <a:t>versés</a:t>
            </a:r>
            <a:endParaRPr kumimoji="0" lang="en-GB" sz="1100" i="0" u="none" strike="noStrike" kern="1200" cap="none" spc="0" normalizeH="0" baseline="0" noProof="0">
              <a:ln>
                <a:noFill/>
              </a:ln>
              <a:solidFill>
                <a:srgbClr val="595959"/>
              </a:solidFill>
              <a:effectLst/>
              <a:uLnTx/>
              <a:uFillTx/>
              <a:latin typeface="Barlow Condensed Medium" panose="00000606000000000000" pitchFamily="2" charset="0"/>
            </a:endParaRPr>
          </a:p>
        </p:txBody>
      </p:sp>
      <p:sp>
        <p:nvSpPr>
          <p:cNvPr id="10" name="Rectangle 9">
            <a:extLst>
              <a:ext uri="{FF2B5EF4-FFF2-40B4-BE49-F238E27FC236}">
                <a16:creationId xmlns:a16="http://schemas.microsoft.com/office/drawing/2014/main" id="{4A5853AD-4F6E-44C1-BE58-9FBA4637A85B}"/>
              </a:ext>
            </a:extLst>
          </p:cNvPr>
          <p:cNvSpPr/>
          <p:nvPr/>
        </p:nvSpPr>
        <p:spPr>
          <a:xfrm>
            <a:off x="4958354" y="1045676"/>
            <a:ext cx="3267025" cy="261610"/>
          </a:xfrm>
          <a:prstGeom prst="rect">
            <a:avLst/>
          </a:prstGeom>
        </p:spPr>
        <p:txBody>
          <a:bodyPr wrap="square">
            <a:spAutoFit/>
          </a:bodyPr>
          <a:lstStyle/>
          <a:p>
            <a:pPr marL="0" marR="0" lvl="0" indent="0" algn="ctr" defTabSz="787481" rtl="0" eaLnBrk="1" fontAlgn="auto" latinLnBrk="0" hangingPunct="1">
              <a:lnSpc>
                <a:spcPct val="100000"/>
              </a:lnSpc>
              <a:spcBef>
                <a:spcPts val="0"/>
              </a:spcBef>
              <a:spcAft>
                <a:spcPts val="0"/>
              </a:spcAft>
              <a:buClrTx/>
              <a:buSzTx/>
              <a:buFontTx/>
              <a:buNone/>
              <a:tabLst/>
              <a:defRPr sz="1320" b="0" i="0" u="none" strike="noStrike" kern="1200" spc="0" baseline="0">
                <a:solidFill>
                  <a:prstClr val="white"/>
                </a:solidFill>
                <a:latin typeface="Open Sans" panose="020B0606030504020204"/>
                <a:ea typeface="+mn-ea"/>
                <a:cs typeface="+mn-cs"/>
              </a:defRPr>
            </a:pPr>
            <a:r>
              <a:rPr kumimoji="0" lang="en-GB" sz="1100" b="1" i="0" u="none" strike="noStrike" kern="1200" cap="none" spc="0" normalizeH="0" baseline="0" noProof="0">
                <a:ln>
                  <a:noFill/>
                </a:ln>
                <a:solidFill>
                  <a:srgbClr val="595959"/>
                </a:solidFill>
                <a:effectLst/>
                <a:uLnTx/>
                <a:uFillTx/>
                <a:latin typeface="Barlow Condensed Medium" panose="00000606000000000000" pitchFamily="2" charset="0"/>
              </a:rPr>
              <a:t>Une </a:t>
            </a:r>
            <a:r>
              <a:rPr kumimoji="0" lang="en-GB" sz="1100" b="1" i="0" u="none" strike="noStrike" kern="1200" cap="none" spc="0" normalizeH="0" baseline="0" noProof="0" err="1">
                <a:ln>
                  <a:noFill/>
                </a:ln>
                <a:solidFill>
                  <a:srgbClr val="595959"/>
                </a:solidFill>
                <a:effectLst/>
                <a:uLnTx/>
                <a:uFillTx/>
                <a:latin typeface="Barlow Condensed Medium" panose="00000606000000000000" pitchFamily="2" charset="0"/>
              </a:rPr>
              <a:t>hausse</a:t>
            </a:r>
            <a:r>
              <a:rPr kumimoji="0" lang="en-GB" sz="1100" b="1" i="0" u="none" strike="noStrike" kern="1200" cap="none" spc="0" normalizeH="0" baseline="0" noProof="0">
                <a:ln>
                  <a:noFill/>
                </a:ln>
                <a:solidFill>
                  <a:srgbClr val="595959"/>
                </a:solidFill>
                <a:effectLst/>
                <a:uLnTx/>
                <a:uFillTx/>
                <a:latin typeface="Barlow Condensed Medium" panose="00000606000000000000" pitchFamily="2" charset="0"/>
              </a:rPr>
              <a:t> des </a:t>
            </a:r>
            <a:r>
              <a:rPr kumimoji="0" lang="en-GB" sz="1100" b="1" i="0" u="none" strike="noStrike" kern="1200" cap="none" spc="0" normalizeH="0" baseline="0" noProof="0" err="1">
                <a:ln>
                  <a:noFill/>
                </a:ln>
                <a:solidFill>
                  <a:srgbClr val="595959"/>
                </a:solidFill>
                <a:effectLst/>
                <a:uLnTx/>
                <a:uFillTx/>
                <a:latin typeface="Barlow Condensed Medium" panose="00000606000000000000" pitchFamily="2" charset="0"/>
              </a:rPr>
              <a:t>bénéficiaires</a:t>
            </a:r>
            <a:endParaRPr kumimoji="0" lang="en-GB" sz="1100" b="1" i="0" u="none" strike="noStrike" kern="1200" cap="none" spc="0" normalizeH="0" baseline="0" noProof="0">
              <a:ln>
                <a:noFill/>
              </a:ln>
              <a:solidFill>
                <a:srgbClr val="595959"/>
              </a:solidFill>
              <a:effectLst/>
              <a:uLnTx/>
              <a:uFillTx/>
              <a:latin typeface="Barlow Condensed Medium" panose="00000606000000000000" pitchFamily="2" charset="0"/>
            </a:endParaRPr>
          </a:p>
        </p:txBody>
      </p:sp>
      <p:sp>
        <p:nvSpPr>
          <p:cNvPr id="11" name="Rectangle 10">
            <a:extLst>
              <a:ext uri="{FF2B5EF4-FFF2-40B4-BE49-F238E27FC236}">
                <a16:creationId xmlns:a16="http://schemas.microsoft.com/office/drawing/2014/main" id="{EA53C618-65A2-4EF5-B90F-DB953B7F7E38}"/>
              </a:ext>
            </a:extLst>
          </p:cNvPr>
          <p:cNvSpPr/>
          <p:nvPr/>
        </p:nvSpPr>
        <p:spPr bwMode="gray">
          <a:xfrm>
            <a:off x="5934738" y="3338894"/>
            <a:ext cx="1535188" cy="947057"/>
          </a:xfrm>
          <a:prstGeom prst="rect">
            <a:avLst/>
          </a:prstGeom>
          <a:noFill/>
          <a:ln w="19050" algn="ctr">
            <a:noFill/>
            <a:miter lim="800000"/>
            <a:headEnd/>
            <a:tailEnd/>
          </a:ln>
        </p:spPr>
        <p:txBody>
          <a:bodyPr wrap="square" lIns="88900" tIns="88900" rIns="88900" bIns="88900" rtlCol="0" anchor="ctr"/>
          <a:lstStyle/>
          <a:p>
            <a:pPr marL="0" marR="0" lvl="0" indent="0" algn="ctr" defTabSz="787481" rtl="0" eaLnBrk="1" fontAlgn="auto" latinLnBrk="0" hangingPunct="1">
              <a:lnSpc>
                <a:spcPct val="106000"/>
              </a:lnSpc>
              <a:spcBef>
                <a:spcPts val="0"/>
              </a:spcBef>
              <a:spcAft>
                <a:spcPts val="0"/>
              </a:spcAft>
              <a:buClrTx/>
              <a:buSzTx/>
              <a:buFont typeface="Wingdings 2" pitchFamily="18" charset="2"/>
              <a:buNone/>
              <a:tabLst/>
              <a:defRPr/>
            </a:pPr>
            <a:r>
              <a:rPr lang="fr-FR" sz="2400" dirty="0">
                <a:solidFill>
                  <a:srgbClr val="2F2483"/>
                </a:solidFill>
                <a:latin typeface="Barlow Condensed Thin" panose="00000306000000000000" pitchFamily="2" charset="0"/>
              </a:rPr>
              <a:t>66</a:t>
            </a:r>
            <a:r>
              <a:rPr kumimoji="0" lang="fr-FR" sz="1800" i="0" u="none" strike="noStrike" kern="1200" cap="none" spc="0" normalizeH="0" baseline="0" noProof="0" dirty="0">
                <a:ln>
                  <a:noFill/>
                </a:ln>
                <a:solidFill>
                  <a:srgbClr val="2F2483"/>
                </a:solidFill>
                <a:effectLst/>
                <a:uLnTx/>
                <a:uFillTx/>
                <a:latin typeface="Barlow Condensed Thin" panose="00000306000000000000" pitchFamily="2" charset="0"/>
              </a:rPr>
              <a:t>% en 2021</a:t>
            </a:r>
          </a:p>
          <a:p>
            <a:pPr marL="0" marR="0" lvl="0" indent="0" algn="ctr" defTabSz="787481" rtl="0" eaLnBrk="1" fontAlgn="auto" latinLnBrk="0" hangingPunct="1">
              <a:lnSpc>
                <a:spcPct val="106000"/>
              </a:lnSpc>
              <a:spcBef>
                <a:spcPts val="0"/>
              </a:spcBef>
              <a:spcAft>
                <a:spcPts val="0"/>
              </a:spcAft>
              <a:buClrTx/>
              <a:buSzTx/>
              <a:buFont typeface="Wingdings 2" pitchFamily="18" charset="2"/>
              <a:buNone/>
              <a:tabLst/>
              <a:defRPr/>
            </a:pPr>
            <a:endParaRPr kumimoji="0" lang="fr-FR" sz="1800" i="0" u="none" strike="noStrike" kern="1200" cap="none" spc="0" normalizeH="0" baseline="0" noProof="0" dirty="0">
              <a:ln>
                <a:noFill/>
              </a:ln>
              <a:solidFill>
                <a:prstClr val="white"/>
              </a:solidFill>
              <a:effectLst/>
              <a:uLnTx/>
              <a:uFillTx/>
              <a:latin typeface="Barlow Condensed Thin" panose="00000306000000000000" pitchFamily="2" charset="0"/>
            </a:endParaRPr>
          </a:p>
          <a:p>
            <a:pPr marL="0" marR="0" lvl="0" indent="0" algn="ctr" defTabSz="787481" rtl="0" eaLnBrk="1" fontAlgn="auto" latinLnBrk="0" hangingPunct="1">
              <a:lnSpc>
                <a:spcPct val="106000"/>
              </a:lnSpc>
              <a:spcBef>
                <a:spcPts val="0"/>
              </a:spcBef>
              <a:spcAft>
                <a:spcPts val="0"/>
              </a:spcAft>
              <a:buClrTx/>
              <a:buSzTx/>
              <a:buFont typeface="Wingdings 2" pitchFamily="18" charset="2"/>
              <a:buNone/>
              <a:tabLst/>
              <a:defRPr/>
            </a:pPr>
            <a:r>
              <a:rPr kumimoji="0" lang="fr-FR" sz="2400" i="0" u="none" strike="noStrike" kern="1200" cap="none" spc="0" normalizeH="0" baseline="0" noProof="0" dirty="0">
                <a:ln>
                  <a:noFill/>
                </a:ln>
                <a:solidFill>
                  <a:srgbClr val="595959"/>
                </a:solidFill>
                <a:effectLst/>
                <a:uLnTx/>
                <a:uFillTx/>
                <a:latin typeface="Barlow Condensed Thin" panose="00000306000000000000" pitchFamily="2" charset="0"/>
              </a:rPr>
              <a:t> </a:t>
            </a:r>
            <a:r>
              <a:rPr lang="fr-FR" sz="2400" dirty="0">
                <a:solidFill>
                  <a:srgbClr val="595959"/>
                </a:solidFill>
                <a:latin typeface="Barlow Condensed Thin" panose="00000306000000000000" pitchFamily="2" charset="0"/>
              </a:rPr>
              <a:t>82</a:t>
            </a:r>
            <a:r>
              <a:rPr kumimoji="0" lang="fr-FR" sz="1800" i="0" u="none" strike="noStrike" kern="1200" cap="none" spc="0" normalizeH="0" baseline="0" noProof="0" dirty="0">
                <a:ln>
                  <a:noFill/>
                </a:ln>
                <a:solidFill>
                  <a:srgbClr val="595959"/>
                </a:solidFill>
                <a:effectLst/>
                <a:uLnTx/>
                <a:uFillTx/>
                <a:latin typeface="Barlow Condensed Thin" panose="00000306000000000000" pitchFamily="2" charset="0"/>
              </a:rPr>
              <a:t>% en 2022</a:t>
            </a:r>
            <a:endParaRPr kumimoji="0" lang="en-GB" sz="1800" i="0" u="none" strike="noStrike" kern="1200" cap="none" spc="0" normalizeH="0" baseline="0" noProof="0" dirty="0">
              <a:ln>
                <a:noFill/>
              </a:ln>
              <a:solidFill>
                <a:srgbClr val="595959"/>
              </a:solidFill>
              <a:effectLst/>
              <a:uLnTx/>
              <a:uFillTx/>
              <a:latin typeface="Barlow Condensed Thin" panose="00000306000000000000" pitchFamily="2" charset="0"/>
            </a:endParaRPr>
          </a:p>
        </p:txBody>
      </p:sp>
      <p:sp>
        <p:nvSpPr>
          <p:cNvPr id="12" name="Rectangle 11">
            <a:extLst>
              <a:ext uri="{FF2B5EF4-FFF2-40B4-BE49-F238E27FC236}">
                <a16:creationId xmlns:a16="http://schemas.microsoft.com/office/drawing/2014/main" id="{1E028B58-4DD2-4549-B023-045C804655EE}"/>
              </a:ext>
            </a:extLst>
          </p:cNvPr>
          <p:cNvSpPr/>
          <p:nvPr/>
        </p:nvSpPr>
        <p:spPr bwMode="gray">
          <a:xfrm>
            <a:off x="5934738" y="1714141"/>
            <a:ext cx="1535170" cy="755364"/>
          </a:xfrm>
          <a:prstGeom prst="rect">
            <a:avLst/>
          </a:prstGeom>
          <a:noFill/>
          <a:ln w="19050" algn="ctr">
            <a:noFill/>
            <a:miter lim="800000"/>
            <a:headEnd/>
            <a:tailEnd/>
          </a:ln>
        </p:spPr>
        <p:txBody>
          <a:bodyPr wrap="square" lIns="88900" tIns="88900" rIns="88900" bIns="88900" rtlCol="0" anchor="ctr"/>
          <a:lstStyle/>
          <a:p>
            <a:pPr marL="0" marR="0" lvl="0" indent="0" algn="ctr" defTabSz="787481" rtl="0" eaLnBrk="1" fontAlgn="auto" latinLnBrk="0" hangingPunct="1">
              <a:lnSpc>
                <a:spcPct val="106000"/>
              </a:lnSpc>
              <a:spcBef>
                <a:spcPts val="0"/>
              </a:spcBef>
              <a:spcAft>
                <a:spcPts val="0"/>
              </a:spcAft>
              <a:buClrTx/>
              <a:buSzTx/>
              <a:buFont typeface="Wingdings 2" pitchFamily="18" charset="2"/>
              <a:buNone/>
              <a:tabLst/>
              <a:defRPr/>
            </a:pPr>
            <a:r>
              <a:rPr kumimoji="0" lang="fr-FR" sz="2400" i="0" u="none" strike="noStrike" kern="1200" cap="none" spc="0" normalizeH="0" baseline="0" noProof="0" dirty="0">
                <a:ln>
                  <a:noFill/>
                </a:ln>
                <a:solidFill>
                  <a:srgbClr val="2F2483"/>
                </a:solidFill>
                <a:effectLst/>
                <a:uLnTx/>
                <a:uFillTx/>
                <a:latin typeface="Barlow Condensed Thin" panose="00000306000000000000" pitchFamily="2" charset="0"/>
              </a:rPr>
              <a:t>70</a:t>
            </a:r>
            <a:r>
              <a:rPr kumimoji="0" lang="fr-FR" sz="1800" i="0" u="none" strike="noStrike" kern="1200" cap="none" spc="0" normalizeH="0" baseline="0" noProof="0" dirty="0">
                <a:ln>
                  <a:noFill/>
                </a:ln>
                <a:solidFill>
                  <a:srgbClr val="2F2483"/>
                </a:solidFill>
                <a:effectLst/>
                <a:uLnTx/>
                <a:uFillTx/>
                <a:latin typeface="Barlow Condensed Thin" panose="00000306000000000000" pitchFamily="2" charset="0"/>
              </a:rPr>
              <a:t>% en 2021 </a:t>
            </a:r>
          </a:p>
          <a:p>
            <a:pPr marL="0" marR="0" lvl="0" indent="0" algn="ctr" defTabSz="787481" rtl="0" eaLnBrk="1" fontAlgn="auto" latinLnBrk="0" hangingPunct="1">
              <a:lnSpc>
                <a:spcPct val="106000"/>
              </a:lnSpc>
              <a:spcBef>
                <a:spcPts val="0"/>
              </a:spcBef>
              <a:spcAft>
                <a:spcPts val="0"/>
              </a:spcAft>
              <a:buClrTx/>
              <a:buSzTx/>
              <a:buFont typeface="Wingdings 2" pitchFamily="18" charset="2"/>
              <a:buNone/>
              <a:tabLst/>
              <a:defRPr/>
            </a:pPr>
            <a:endParaRPr kumimoji="0" lang="fr-FR" sz="1800" i="0" u="none" strike="noStrike" kern="1200" cap="none" spc="0" normalizeH="0" baseline="0" noProof="0" dirty="0">
              <a:ln>
                <a:noFill/>
              </a:ln>
              <a:solidFill>
                <a:prstClr val="white"/>
              </a:solidFill>
              <a:effectLst/>
              <a:uLnTx/>
              <a:uFillTx/>
              <a:latin typeface="Barlow Condensed Thin" panose="00000306000000000000" pitchFamily="2" charset="0"/>
            </a:endParaRPr>
          </a:p>
          <a:p>
            <a:pPr marL="0" marR="0" lvl="0" indent="0" algn="ctr" defTabSz="787481" rtl="0" eaLnBrk="1" fontAlgn="auto" latinLnBrk="0" hangingPunct="1">
              <a:lnSpc>
                <a:spcPct val="106000"/>
              </a:lnSpc>
              <a:spcBef>
                <a:spcPts val="0"/>
              </a:spcBef>
              <a:spcAft>
                <a:spcPts val="0"/>
              </a:spcAft>
              <a:buClrTx/>
              <a:buSzTx/>
              <a:buFont typeface="Wingdings 2" pitchFamily="18" charset="2"/>
              <a:buNone/>
              <a:tabLst/>
              <a:defRPr/>
            </a:pPr>
            <a:r>
              <a:rPr kumimoji="0" lang="fr-FR" sz="2400" i="0" u="none" strike="noStrike" kern="1200" cap="none" spc="0" normalizeH="0" baseline="0" noProof="0" dirty="0">
                <a:ln>
                  <a:noFill/>
                </a:ln>
                <a:solidFill>
                  <a:srgbClr val="595959"/>
                </a:solidFill>
                <a:effectLst/>
                <a:uLnTx/>
                <a:uFillTx/>
                <a:latin typeface="Barlow Condensed Thin" panose="00000306000000000000" pitchFamily="2" charset="0"/>
              </a:rPr>
              <a:t>73</a:t>
            </a:r>
            <a:r>
              <a:rPr kumimoji="0" lang="fr-FR" sz="1800" i="0" u="none" strike="noStrike" kern="1200" cap="none" spc="0" normalizeH="0" baseline="0" noProof="0" dirty="0">
                <a:ln>
                  <a:noFill/>
                </a:ln>
                <a:solidFill>
                  <a:srgbClr val="595959"/>
                </a:solidFill>
                <a:effectLst/>
                <a:uLnTx/>
                <a:uFillTx/>
                <a:latin typeface="Barlow Condensed Thin" panose="00000306000000000000" pitchFamily="2" charset="0"/>
              </a:rPr>
              <a:t>% en 2022</a:t>
            </a:r>
            <a:endParaRPr kumimoji="0" lang="en-GB" sz="1800" i="0" u="none" strike="noStrike" kern="1200" cap="none" spc="0" normalizeH="0" baseline="0" noProof="0" dirty="0">
              <a:ln>
                <a:noFill/>
              </a:ln>
              <a:solidFill>
                <a:srgbClr val="595959"/>
              </a:solidFill>
              <a:effectLst/>
              <a:uLnTx/>
              <a:uFillTx/>
              <a:latin typeface="Barlow Condensed Thin" panose="00000306000000000000" pitchFamily="2" charset="0"/>
            </a:endParaRPr>
          </a:p>
        </p:txBody>
      </p:sp>
      <p:sp>
        <p:nvSpPr>
          <p:cNvPr id="13" name="Arrow: Down 12">
            <a:extLst>
              <a:ext uri="{FF2B5EF4-FFF2-40B4-BE49-F238E27FC236}">
                <a16:creationId xmlns:a16="http://schemas.microsoft.com/office/drawing/2014/main" id="{05000C4B-657C-4B71-8ABD-9E1A44A904FD}"/>
              </a:ext>
            </a:extLst>
          </p:cNvPr>
          <p:cNvSpPr/>
          <p:nvPr/>
        </p:nvSpPr>
        <p:spPr bwMode="gray">
          <a:xfrm>
            <a:off x="6648323" y="2034246"/>
            <a:ext cx="107999" cy="172280"/>
          </a:xfrm>
          <a:prstGeom prst="downArrow">
            <a:avLst/>
          </a:prstGeom>
          <a:solidFill>
            <a:schemeClr val="bg1"/>
          </a:solidFill>
          <a:ln w="19050" algn="ctr">
            <a:solidFill>
              <a:schemeClr val="bg1"/>
            </a:solidFill>
            <a:miter lim="800000"/>
            <a:headEnd/>
            <a:tailEnd/>
          </a:ln>
        </p:spPr>
        <p:txBody>
          <a:bodyPr wrap="square" lIns="88900" tIns="88900" rIns="88900" bIns="88900" rtlCol="0" anchor="ctr"/>
          <a:lstStyle/>
          <a:p>
            <a:pPr marL="0" marR="0" lvl="0" indent="0" algn="ctr" defTabSz="787481" rtl="0" eaLnBrk="1" fontAlgn="auto" latinLnBrk="0" hangingPunct="1">
              <a:lnSpc>
                <a:spcPct val="106000"/>
              </a:lnSpc>
              <a:spcBef>
                <a:spcPts val="0"/>
              </a:spcBef>
              <a:spcAft>
                <a:spcPts val="0"/>
              </a:spcAft>
              <a:buClrTx/>
              <a:buSzTx/>
              <a:buFont typeface="Wingdings 2" pitchFamily="18" charset="2"/>
              <a:buNone/>
              <a:tabLst/>
              <a:defRPr/>
            </a:pPr>
            <a:endParaRPr kumimoji="0" lang="en-GB" sz="1800" b="1" i="0" u="none" strike="noStrike" kern="1200" cap="none" spc="0" normalizeH="0" baseline="0" noProof="0">
              <a:ln>
                <a:noFill/>
              </a:ln>
              <a:solidFill>
                <a:prstClr val="white"/>
              </a:solidFill>
              <a:effectLst/>
              <a:uLnTx/>
              <a:uFillTx/>
              <a:latin typeface="Open Sans" panose="020B0606030504020204"/>
              <a:ea typeface="+mn-ea"/>
              <a:cs typeface="+mn-cs"/>
            </a:endParaRPr>
          </a:p>
        </p:txBody>
      </p:sp>
      <p:sp>
        <p:nvSpPr>
          <p:cNvPr id="14" name="Arrow: Down 13">
            <a:extLst>
              <a:ext uri="{FF2B5EF4-FFF2-40B4-BE49-F238E27FC236}">
                <a16:creationId xmlns:a16="http://schemas.microsoft.com/office/drawing/2014/main" id="{8C29C160-8B47-4915-AAD6-9ACD5E83DF90}"/>
              </a:ext>
            </a:extLst>
          </p:cNvPr>
          <p:cNvSpPr/>
          <p:nvPr/>
        </p:nvSpPr>
        <p:spPr bwMode="gray">
          <a:xfrm>
            <a:off x="6648333" y="3724869"/>
            <a:ext cx="107999" cy="172280"/>
          </a:xfrm>
          <a:prstGeom prst="downArrow">
            <a:avLst/>
          </a:prstGeom>
          <a:solidFill>
            <a:schemeClr val="bg1"/>
          </a:solidFill>
          <a:ln w="19050" algn="ctr">
            <a:solidFill>
              <a:schemeClr val="bg1"/>
            </a:solidFill>
            <a:miter lim="800000"/>
            <a:headEnd/>
            <a:tailEnd/>
          </a:ln>
        </p:spPr>
        <p:txBody>
          <a:bodyPr wrap="square" lIns="88900" tIns="88900" rIns="88900" bIns="88900" rtlCol="0" anchor="ctr"/>
          <a:lstStyle/>
          <a:p>
            <a:pPr marL="0" marR="0" lvl="0" indent="0" algn="ctr" defTabSz="787481" rtl="0" eaLnBrk="1" fontAlgn="auto" latinLnBrk="0" hangingPunct="1">
              <a:lnSpc>
                <a:spcPct val="106000"/>
              </a:lnSpc>
              <a:spcBef>
                <a:spcPts val="0"/>
              </a:spcBef>
              <a:spcAft>
                <a:spcPts val="0"/>
              </a:spcAft>
              <a:buClrTx/>
              <a:buSzTx/>
              <a:buFont typeface="Wingdings 2" pitchFamily="18" charset="2"/>
              <a:buNone/>
              <a:tabLst/>
              <a:defRPr/>
            </a:pPr>
            <a:endParaRPr kumimoji="0" lang="en-GB" sz="1800" b="1" i="0" u="none" strike="noStrike" kern="1200" cap="none" spc="0" normalizeH="0" baseline="0" noProof="0">
              <a:ln>
                <a:noFill/>
              </a:ln>
              <a:solidFill>
                <a:prstClr val="white"/>
              </a:solidFill>
              <a:effectLst/>
              <a:uLnTx/>
              <a:uFillTx/>
              <a:latin typeface="Open Sans" panose="020B0606030504020204"/>
              <a:ea typeface="+mn-ea"/>
              <a:cs typeface="+mn-cs"/>
            </a:endParaRPr>
          </a:p>
        </p:txBody>
      </p:sp>
      <p:sp>
        <p:nvSpPr>
          <p:cNvPr id="15" name="ZoneTexte 3">
            <a:extLst>
              <a:ext uri="{FF2B5EF4-FFF2-40B4-BE49-F238E27FC236}">
                <a16:creationId xmlns:a16="http://schemas.microsoft.com/office/drawing/2014/main" id="{E28FBAB6-65F9-43F1-923A-D7CAE9C4D98B}"/>
              </a:ext>
            </a:extLst>
          </p:cNvPr>
          <p:cNvSpPr txBox="1"/>
          <p:nvPr/>
        </p:nvSpPr>
        <p:spPr>
          <a:xfrm>
            <a:off x="1108304" y="4438400"/>
            <a:ext cx="1999282" cy="92333"/>
          </a:xfrm>
          <a:prstGeom prst="rect">
            <a:avLst/>
          </a:prstGeom>
          <a:noFill/>
        </p:spPr>
        <p:txBody>
          <a:bodyPr wrap="square" lIns="0" tIns="0" rIns="0" bIns="0" rtlCol="0">
            <a:spAutoFit/>
          </a:bodyPr>
          <a:lstStyle/>
          <a:p>
            <a:pPr marL="0" marR="0" lvl="0" indent="0" algn="l" defTabSz="787481" rtl="0" eaLnBrk="1" fontAlgn="auto" latinLnBrk="0" hangingPunct="1">
              <a:lnSpc>
                <a:spcPct val="100000"/>
              </a:lnSpc>
              <a:spcBef>
                <a:spcPts val="600"/>
              </a:spcBef>
              <a:spcAft>
                <a:spcPts val="0"/>
              </a:spcAft>
              <a:buClrTx/>
              <a:buSzPct val="100000"/>
              <a:buFontTx/>
              <a:buNone/>
              <a:tabLst/>
              <a:defRPr/>
            </a:pPr>
            <a:r>
              <a:rPr kumimoji="0" lang="fr-FR" sz="600" b="0" i="0" u="none" strike="noStrike" kern="1200" cap="none" spc="0" normalizeH="0" baseline="0" noProof="0">
                <a:ln>
                  <a:noFill/>
                </a:ln>
                <a:solidFill>
                  <a:srgbClr val="595959"/>
                </a:solidFill>
                <a:effectLst/>
                <a:uLnTx/>
                <a:uFillTx/>
                <a:latin typeface="Barlow Condensed" panose="00000506000000000000" pitchFamily="2" charset="0"/>
              </a:rPr>
              <a:t>* Hors abondement</a:t>
            </a:r>
          </a:p>
        </p:txBody>
      </p:sp>
    </p:spTree>
    <p:extLst>
      <p:ext uri="{BB962C8B-B14F-4D97-AF65-F5344CB8AC3E}">
        <p14:creationId xmlns:p14="http://schemas.microsoft.com/office/powerpoint/2010/main" val="14251614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AFAAF86D-886D-2242-86DD-5BFBAA0B92C5}"/>
              </a:ext>
            </a:extLst>
          </p:cNvPr>
          <p:cNvSpPr>
            <a:spLocks noGrp="1"/>
          </p:cNvSpPr>
          <p:nvPr>
            <p:ph type="title"/>
          </p:nvPr>
        </p:nvSpPr>
        <p:spPr>
          <a:xfrm>
            <a:off x="427171" y="422873"/>
            <a:ext cx="3992429" cy="564257"/>
          </a:xfrm>
        </p:spPr>
        <p:txBody>
          <a:bodyPr/>
          <a:lstStyle/>
          <a:p>
            <a:r>
              <a:rPr lang="fr-FR"/>
              <a:t>Prime exceptionnelle de la « Prime PEPA » à la « PPV »</a:t>
            </a:r>
          </a:p>
        </p:txBody>
      </p:sp>
      <p:sp>
        <p:nvSpPr>
          <p:cNvPr id="5" name="Text Placeholder 2">
            <a:extLst>
              <a:ext uri="{FF2B5EF4-FFF2-40B4-BE49-F238E27FC236}">
                <a16:creationId xmlns:a16="http://schemas.microsoft.com/office/drawing/2014/main" id="{5DC3D39C-7ABC-4343-B926-C054B167CB75}"/>
              </a:ext>
            </a:extLst>
          </p:cNvPr>
          <p:cNvSpPr txBox="1">
            <a:spLocks/>
          </p:cNvSpPr>
          <p:nvPr/>
        </p:nvSpPr>
        <p:spPr>
          <a:xfrm>
            <a:off x="427171" y="1228656"/>
            <a:ext cx="4064147" cy="793038"/>
          </a:xfrm>
          <a:prstGeom prst="rect">
            <a:avLst/>
          </a:prstGeom>
        </p:spPr>
        <p:txBody>
          <a:bodyPr vert="horz" wrap="square" lIns="0" tIns="0" rIns="0" bIns="0" rtlCol="0">
            <a:spAutoFit/>
          </a:bodyPr>
          <a:lstStyle>
            <a:lvl1pPr marL="0" indent="0" algn="ctr" defTabSz="914400" rtl="0" eaLnBrk="1" latinLnBrk="0" hangingPunct="1">
              <a:lnSpc>
                <a:spcPct val="90000"/>
              </a:lnSpc>
              <a:spcBef>
                <a:spcPts val="1000"/>
              </a:spcBef>
              <a:buFont typeface="Arial" panose="020B0604020202020204" pitchFamily="34" charset="0"/>
              <a:buNone/>
              <a:defRPr sz="2400" b="0" i="0" kern="1200">
                <a:solidFill>
                  <a:schemeClr val="tx1"/>
                </a:solidFill>
                <a:latin typeface="Barlow Condensed Medium" pitchFamily="2" charset="77"/>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fr-FR" sz="1200"/>
              <a:t>Le dispositif est davantage plébiscité avec des montants de retour à la hausse et on observe également un plus grand recours à la PPV sur fond d’inflation et (re)conquête des talents.</a:t>
            </a:r>
          </a:p>
          <a:p>
            <a:pPr algn="l"/>
            <a:endParaRPr lang="fr-FR" sz="1200"/>
          </a:p>
        </p:txBody>
      </p:sp>
      <p:sp>
        <p:nvSpPr>
          <p:cNvPr id="7" name="ZoneTexte 6">
            <a:extLst>
              <a:ext uri="{FF2B5EF4-FFF2-40B4-BE49-F238E27FC236}">
                <a16:creationId xmlns:a16="http://schemas.microsoft.com/office/drawing/2014/main" id="{DBED81CC-3B8F-0440-85D6-10D5334B1B7F}"/>
              </a:ext>
            </a:extLst>
          </p:cNvPr>
          <p:cNvSpPr txBox="1"/>
          <p:nvPr/>
        </p:nvSpPr>
        <p:spPr>
          <a:xfrm>
            <a:off x="5136134" y="583997"/>
            <a:ext cx="1241189" cy="1200329"/>
          </a:xfrm>
          <a:prstGeom prst="rect">
            <a:avLst/>
          </a:prstGeom>
          <a:noFill/>
        </p:spPr>
        <p:txBody>
          <a:bodyPr wrap="square" lIns="0" tIns="0" rIns="0" bIns="0" rtlCol="0" anchor="t" anchorCtr="0">
            <a:noAutofit/>
          </a:bodyPr>
          <a:lstStyle/>
          <a:p>
            <a:pPr algn="l"/>
            <a:r>
              <a:rPr lang="fr-FR" sz="7800" spc="-200">
                <a:solidFill>
                  <a:srgbClr val="2F2483"/>
                </a:solidFill>
                <a:latin typeface="Barlow Condensed Thin" pitchFamily="2" charset="77"/>
              </a:rPr>
              <a:t>48</a:t>
            </a:r>
            <a:r>
              <a:rPr lang="fr-FR" sz="3800" b="0" i="0">
                <a:solidFill>
                  <a:srgbClr val="2F2483"/>
                </a:solidFill>
                <a:latin typeface="Barlow Condensed Thin" pitchFamily="2" charset="77"/>
              </a:rPr>
              <a:t>%</a:t>
            </a:r>
          </a:p>
        </p:txBody>
      </p:sp>
      <p:sp>
        <p:nvSpPr>
          <p:cNvPr id="11" name="Rectangle 10">
            <a:extLst>
              <a:ext uri="{FF2B5EF4-FFF2-40B4-BE49-F238E27FC236}">
                <a16:creationId xmlns:a16="http://schemas.microsoft.com/office/drawing/2014/main" id="{F1F64A8B-9C37-7744-9504-26D671558534}"/>
              </a:ext>
            </a:extLst>
          </p:cNvPr>
          <p:cNvSpPr/>
          <p:nvPr/>
        </p:nvSpPr>
        <p:spPr>
          <a:xfrm>
            <a:off x="6474663" y="2036453"/>
            <a:ext cx="1848973" cy="538609"/>
          </a:xfrm>
          <a:prstGeom prst="rect">
            <a:avLst/>
          </a:prstGeom>
        </p:spPr>
        <p:txBody>
          <a:bodyPr wrap="square" lIns="0" tIns="0" rIns="0" bIns="0">
            <a:spAutoFit/>
          </a:bodyPr>
          <a:lstStyle/>
          <a:p>
            <a:r>
              <a:rPr lang="fr-FR" sz="1700" b="0" i="0">
                <a:solidFill>
                  <a:srgbClr val="2F2483"/>
                </a:solidFill>
                <a:latin typeface="Barlow Condensed Medium" pitchFamily="2" charset="77"/>
              </a:rPr>
              <a:t>DES ENTREPRISES</a:t>
            </a:r>
          </a:p>
          <a:p>
            <a:r>
              <a:rPr lang="fr-FR" sz="900" b="0" i="0">
                <a:solidFill>
                  <a:schemeClr val="tx1"/>
                </a:solidFill>
                <a:latin typeface="Barlow Condensed" pitchFamily="2" charset="77"/>
              </a:rPr>
              <a:t>sont en cours de réflexion concernant son éventuel versement.</a:t>
            </a:r>
          </a:p>
        </p:txBody>
      </p:sp>
      <p:sp>
        <p:nvSpPr>
          <p:cNvPr id="3" name="Espace réservé du numéro de diapositive 2">
            <a:extLst>
              <a:ext uri="{FF2B5EF4-FFF2-40B4-BE49-F238E27FC236}">
                <a16:creationId xmlns:a16="http://schemas.microsoft.com/office/drawing/2014/main" id="{517349E3-FCE9-574B-8DB9-9A6CD031595C}"/>
              </a:ext>
            </a:extLst>
          </p:cNvPr>
          <p:cNvSpPr>
            <a:spLocks noGrp="1"/>
          </p:cNvSpPr>
          <p:nvPr>
            <p:ph type="sldNum" sz="quarter" idx="4"/>
          </p:nvPr>
        </p:nvSpPr>
        <p:spPr/>
        <p:txBody>
          <a:bodyPr/>
          <a:lstStyle/>
          <a:p>
            <a:fld id="{BDE2D64B-104A-0D49-AC01-3995F14CC673}" type="slidenum">
              <a:rPr lang="fr-FR" smtClean="0"/>
              <a:pPr/>
              <a:t>29</a:t>
            </a:fld>
            <a:endParaRPr lang="fr-FR"/>
          </a:p>
        </p:txBody>
      </p:sp>
      <p:pic>
        <p:nvPicPr>
          <p:cNvPr id="15" name="Image 4">
            <a:extLst>
              <a:ext uri="{FF2B5EF4-FFF2-40B4-BE49-F238E27FC236}">
                <a16:creationId xmlns:a16="http://schemas.microsoft.com/office/drawing/2014/main" id="{71C7DDE9-3B87-4277-A7A5-F22DFDF9388F}"/>
              </a:ext>
            </a:extLst>
          </p:cNvPr>
          <p:cNvPicPr>
            <a:picLocks noChangeAspect="1"/>
          </p:cNvPicPr>
          <p:nvPr/>
        </p:nvPicPr>
        <p:blipFill>
          <a:blip r:embed="rId2"/>
          <a:stretch>
            <a:fillRect/>
          </a:stretch>
        </p:blipFill>
        <p:spPr>
          <a:xfrm>
            <a:off x="940333" y="4700730"/>
            <a:ext cx="1167612" cy="217899"/>
          </a:xfrm>
          <a:prstGeom prst="rect">
            <a:avLst/>
          </a:prstGeom>
        </p:spPr>
      </p:pic>
      <p:sp>
        <p:nvSpPr>
          <p:cNvPr id="16" name="Rectangle 15">
            <a:extLst>
              <a:ext uri="{FF2B5EF4-FFF2-40B4-BE49-F238E27FC236}">
                <a16:creationId xmlns:a16="http://schemas.microsoft.com/office/drawing/2014/main" id="{3D4978AD-CDFD-4695-BC83-56F20709AB7E}"/>
              </a:ext>
            </a:extLst>
          </p:cNvPr>
          <p:cNvSpPr/>
          <p:nvPr/>
        </p:nvSpPr>
        <p:spPr>
          <a:xfrm>
            <a:off x="6474664" y="985993"/>
            <a:ext cx="1848973" cy="677108"/>
          </a:xfrm>
          <a:prstGeom prst="rect">
            <a:avLst/>
          </a:prstGeom>
        </p:spPr>
        <p:txBody>
          <a:bodyPr wrap="square" lIns="0" tIns="0" rIns="0" bIns="0">
            <a:spAutoFit/>
          </a:bodyPr>
          <a:lstStyle/>
          <a:p>
            <a:r>
              <a:rPr lang="fr-FR" sz="1700" b="0" i="0">
                <a:solidFill>
                  <a:srgbClr val="2F2483"/>
                </a:solidFill>
                <a:latin typeface="Barlow Condensed Medium" pitchFamily="2" charset="77"/>
              </a:rPr>
              <a:t>DES ENTREPRISES</a:t>
            </a:r>
          </a:p>
          <a:p>
            <a:r>
              <a:rPr lang="fr-FR" sz="900" b="0" i="0">
                <a:solidFill>
                  <a:schemeClr val="tx1"/>
                </a:solidFill>
                <a:latin typeface="Barlow Condensed" pitchFamily="2" charset="77"/>
              </a:rPr>
              <a:t>prévoient de verser une PPV en 2023 VS </a:t>
            </a:r>
            <a:r>
              <a:rPr lang="fr-FR" sz="900" b="0" i="0">
                <a:solidFill>
                  <a:srgbClr val="2F2483"/>
                </a:solidFill>
                <a:latin typeface="Barlow Condensed" pitchFamily="2" charset="77"/>
              </a:rPr>
              <a:t>29%</a:t>
            </a:r>
            <a:r>
              <a:rPr lang="fr-FR" sz="900" b="0" i="0">
                <a:solidFill>
                  <a:schemeClr val="tx1"/>
                </a:solidFill>
                <a:latin typeface="Barlow Condensed" pitchFamily="2" charset="77"/>
              </a:rPr>
              <a:t> d’entreprises ayant versé une prime PEPA en 2022.</a:t>
            </a:r>
          </a:p>
        </p:txBody>
      </p:sp>
      <p:sp>
        <p:nvSpPr>
          <p:cNvPr id="17" name="ZoneTexte 6">
            <a:extLst>
              <a:ext uri="{FF2B5EF4-FFF2-40B4-BE49-F238E27FC236}">
                <a16:creationId xmlns:a16="http://schemas.microsoft.com/office/drawing/2014/main" id="{3AEF300B-7953-4A40-BBAD-895D424F0E94}"/>
              </a:ext>
            </a:extLst>
          </p:cNvPr>
          <p:cNvSpPr txBox="1"/>
          <p:nvPr/>
        </p:nvSpPr>
        <p:spPr>
          <a:xfrm>
            <a:off x="5136134" y="1556132"/>
            <a:ext cx="1241189" cy="1200329"/>
          </a:xfrm>
          <a:prstGeom prst="rect">
            <a:avLst/>
          </a:prstGeom>
          <a:noFill/>
        </p:spPr>
        <p:txBody>
          <a:bodyPr wrap="square" lIns="0" tIns="0" rIns="0" bIns="0" rtlCol="0" anchor="t" anchorCtr="0">
            <a:noAutofit/>
          </a:bodyPr>
          <a:lstStyle/>
          <a:p>
            <a:pPr algn="l"/>
            <a:r>
              <a:rPr lang="fr-FR" sz="7800" spc="-200">
                <a:solidFill>
                  <a:srgbClr val="2F2483"/>
                </a:solidFill>
                <a:latin typeface="Barlow Condensed Thin" pitchFamily="2" charset="77"/>
              </a:rPr>
              <a:t>26</a:t>
            </a:r>
            <a:r>
              <a:rPr lang="fr-FR" sz="3800" b="0" i="0">
                <a:solidFill>
                  <a:srgbClr val="2F2483"/>
                </a:solidFill>
                <a:latin typeface="Barlow Condensed Thin" pitchFamily="2" charset="77"/>
              </a:rPr>
              <a:t>%</a:t>
            </a:r>
          </a:p>
        </p:txBody>
      </p:sp>
      <p:sp>
        <p:nvSpPr>
          <p:cNvPr id="18" name="ZoneTexte 6">
            <a:extLst>
              <a:ext uri="{FF2B5EF4-FFF2-40B4-BE49-F238E27FC236}">
                <a16:creationId xmlns:a16="http://schemas.microsoft.com/office/drawing/2014/main" id="{3F6B82A8-47F8-44D3-97D5-AE4BBB8F954D}"/>
              </a:ext>
            </a:extLst>
          </p:cNvPr>
          <p:cNvSpPr txBox="1"/>
          <p:nvPr/>
        </p:nvSpPr>
        <p:spPr>
          <a:xfrm>
            <a:off x="5136134" y="2528267"/>
            <a:ext cx="1338530" cy="1200329"/>
          </a:xfrm>
          <a:prstGeom prst="rect">
            <a:avLst/>
          </a:prstGeom>
          <a:noFill/>
        </p:spPr>
        <p:txBody>
          <a:bodyPr wrap="square" lIns="0" tIns="0" rIns="0" bIns="0" rtlCol="0" anchor="t" anchorCtr="0">
            <a:noAutofit/>
          </a:bodyPr>
          <a:lstStyle/>
          <a:p>
            <a:pPr algn="l"/>
            <a:r>
              <a:rPr lang="fr-FR" sz="7800" spc="-200">
                <a:solidFill>
                  <a:srgbClr val="2F2483"/>
                </a:solidFill>
                <a:latin typeface="Barlow Condensed Thin" pitchFamily="2" charset="77"/>
              </a:rPr>
              <a:t>875</a:t>
            </a:r>
            <a:r>
              <a:rPr lang="fr-FR" sz="3800" spc="-200">
                <a:solidFill>
                  <a:srgbClr val="2F2483"/>
                </a:solidFill>
                <a:latin typeface="Barlow Condensed Thin" pitchFamily="2" charset="77"/>
              </a:rPr>
              <a:t>€</a:t>
            </a:r>
            <a:endParaRPr lang="fr-FR" sz="3800" b="0" i="0">
              <a:solidFill>
                <a:srgbClr val="2F2483"/>
              </a:solidFill>
              <a:latin typeface="Barlow Condensed Thin" pitchFamily="2" charset="77"/>
            </a:endParaRPr>
          </a:p>
        </p:txBody>
      </p:sp>
      <p:sp>
        <p:nvSpPr>
          <p:cNvPr id="19" name="Rectangle 18">
            <a:extLst>
              <a:ext uri="{FF2B5EF4-FFF2-40B4-BE49-F238E27FC236}">
                <a16:creationId xmlns:a16="http://schemas.microsoft.com/office/drawing/2014/main" id="{5ECC926C-2C1F-470C-9CC9-CABC73992765}"/>
              </a:ext>
            </a:extLst>
          </p:cNvPr>
          <p:cNvSpPr/>
          <p:nvPr/>
        </p:nvSpPr>
        <p:spPr>
          <a:xfrm>
            <a:off x="6684263" y="2993200"/>
            <a:ext cx="1848973" cy="553998"/>
          </a:xfrm>
          <a:prstGeom prst="rect">
            <a:avLst/>
          </a:prstGeom>
        </p:spPr>
        <p:txBody>
          <a:bodyPr wrap="square" lIns="0" tIns="0" rIns="0" bIns="0">
            <a:spAutoFit/>
          </a:bodyPr>
          <a:lstStyle/>
          <a:p>
            <a:r>
              <a:rPr lang="fr-FR" sz="900" b="0" i="0">
                <a:solidFill>
                  <a:schemeClr val="tx1"/>
                </a:solidFill>
                <a:latin typeface="Barlow Condensed" pitchFamily="2" charset="77"/>
              </a:rPr>
              <a:t>le montant médian prévisionnel de prime PPV en 2023 pour les OETAM, soit une hausse de 46% par rapport au montant médian de PEPA versées en 2022.</a:t>
            </a:r>
          </a:p>
        </p:txBody>
      </p:sp>
      <p:sp>
        <p:nvSpPr>
          <p:cNvPr id="20" name="ZoneTexte 6">
            <a:extLst>
              <a:ext uri="{FF2B5EF4-FFF2-40B4-BE49-F238E27FC236}">
                <a16:creationId xmlns:a16="http://schemas.microsoft.com/office/drawing/2014/main" id="{921B4ECB-33F9-4DCD-9F6C-3E950B1E01B5}"/>
              </a:ext>
            </a:extLst>
          </p:cNvPr>
          <p:cNvSpPr txBox="1"/>
          <p:nvPr/>
        </p:nvSpPr>
        <p:spPr>
          <a:xfrm>
            <a:off x="5136134" y="3500401"/>
            <a:ext cx="1493266" cy="1200329"/>
          </a:xfrm>
          <a:prstGeom prst="rect">
            <a:avLst/>
          </a:prstGeom>
          <a:noFill/>
        </p:spPr>
        <p:txBody>
          <a:bodyPr wrap="square" lIns="0" tIns="0" rIns="0" bIns="0" rtlCol="0" anchor="t" anchorCtr="0">
            <a:noAutofit/>
          </a:bodyPr>
          <a:lstStyle/>
          <a:p>
            <a:pPr algn="l"/>
            <a:r>
              <a:rPr lang="fr-FR" sz="7800" spc="-200">
                <a:solidFill>
                  <a:srgbClr val="2F2483"/>
                </a:solidFill>
                <a:latin typeface="Barlow Condensed Thin" pitchFamily="2" charset="77"/>
              </a:rPr>
              <a:t>500</a:t>
            </a:r>
            <a:r>
              <a:rPr lang="fr-FR" sz="3800" spc="-200">
                <a:solidFill>
                  <a:srgbClr val="2F2483"/>
                </a:solidFill>
                <a:latin typeface="Barlow Condensed Thin" pitchFamily="2" charset="77"/>
              </a:rPr>
              <a:t>€</a:t>
            </a:r>
            <a:endParaRPr lang="fr-FR" sz="3800" b="0" i="0">
              <a:solidFill>
                <a:srgbClr val="2F2483"/>
              </a:solidFill>
              <a:latin typeface="Barlow Condensed Thin" pitchFamily="2" charset="77"/>
            </a:endParaRPr>
          </a:p>
        </p:txBody>
      </p:sp>
      <p:sp>
        <p:nvSpPr>
          <p:cNvPr id="21" name="Rectangle 20">
            <a:extLst>
              <a:ext uri="{FF2B5EF4-FFF2-40B4-BE49-F238E27FC236}">
                <a16:creationId xmlns:a16="http://schemas.microsoft.com/office/drawing/2014/main" id="{46CE964C-AD78-45CD-A2E9-C1ABC8AC5B6B}"/>
              </a:ext>
            </a:extLst>
          </p:cNvPr>
          <p:cNvSpPr/>
          <p:nvPr/>
        </p:nvSpPr>
        <p:spPr>
          <a:xfrm>
            <a:off x="6684264" y="4079071"/>
            <a:ext cx="1848973" cy="415498"/>
          </a:xfrm>
          <a:prstGeom prst="rect">
            <a:avLst/>
          </a:prstGeom>
        </p:spPr>
        <p:txBody>
          <a:bodyPr wrap="square" lIns="0" tIns="0" rIns="0" bIns="0">
            <a:spAutoFit/>
          </a:bodyPr>
          <a:lstStyle/>
          <a:p>
            <a:r>
              <a:rPr lang="fr-FR" sz="900" b="0" i="0">
                <a:solidFill>
                  <a:schemeClr val="tx1"/>
                </a:solidFill>
                <a:latin typeface="Barlow Condensed" pitchFamily="2" charset="77"/>
              </a:rPr>
              <a:t>le montant médian prévisionnel de prime PPV en 2023 pour les Cadres, soit un montant égal au montant médian de PEPA versées en 2022.</a:t>
            </a:r>
          </a:p>
        </p:txBody>
      </p:sp>
      <p:sp>
        <p:nvSpPr>
          <p:cNvPr id="22" name="TextBox 21">
            <a:extLst>
              <a:ext uri="{FF2B5EF4-FFF2-40B4-BE49-F238E27FC236}">
                <a16:creationId xmlns:a16="http://schemas.microsoft.com/office/drawing/2014/main" id="{1324D1C5-B70C-498A-9800-73695E05FF3E}"/>
              </a:ext>
            </a:extLst>
          </p:cNvPr>
          <p:cNvSpPr txBox="1"/>
          <p:nvPr/>
        </p:nvSpPr>
        <p:spPr>
          <a:xfrm>
            <a:off x="7791068" y="145045"/>
            <a:ext cx="1352932" cy="728789"/>
          </a:xfrm>
          <a:prstGeom prst="rect">
            <a:avLst/>
          </a:prstGeom>
          <a:noFill/>
        </p:spPr>
        <p:txBody>
          <a:bodyPr wrap="square" lIns="0" tIns="0" rIns="0" bIns="0" rtlCol="0">
            <a:spAutoFit/>
          </a:bodyPr>
          <a:lstStyle/>
          <a:p>
            <a:pPr algn="ctr">
              <a:spcBef>
                <a:spcPts val="526"/>
              </a:spcBef>
              <a:buSzPct val="100000"/>
            </a:pPr>
            <a:r>
              <a:rPr lang="en-GB" sz="4736" b="1" i="1">
                <a:solidFill>
                  <a:srgbClr val="2F2483"/>
                </a:solidFill>
                <a:latin typeface="Barlow Condensed" panose="00000506000000000000" pitchFamily="2" charset="0"/>
              </a:rPr>
              <a:t>#2</a:t>
            </a:r>
          </a:p>
        </p:txBody>
      </p:sp>
      <p:sp>
        <p:nvSpPr>
          <p:cNvPr id="24" name="Rectangle 23">
            <a:extLst>
              <a:ext uri="{FF2B5EF4-FFF2-40B4-BE49-F238E27FC236}">
                <a16:creationId xmlns:a16="http://schemas.microsoft.com/office/drawing/2014/main" id="{7FD54E50-C3D0-4341-AA75-D4863251F48A}"/>
              </a:ext>
            </a:extLst>
          </p:cNvPr>
          <p:cNvSpPr/>
          <p:nvPr/>
        </p:nvSpPr>
        <p:spPr>
          <a:xfrm>
            <a:off x="-1090824" y="2263220"/>
            <a:ext cx="4016043" cy="830997"/>
          </a:xfrm>
          <a:prstGeom prst="rect">
            <a:avLst/>
          </a:prstGeom>
        </p:spPr>
        <p:txBody>
          <a:bodyPr wrap="square">
            <a:spAutoFit/>
          </a:bodyPr>
          <a:lstStyle/>
          <a:p>
            <a:pPr marL="0" marR="0" lvl="0" indent="0" algn="ctr" defTabSz="787481" rtl="0" eaLnBrk="1" fontAlgn="auto" latinLnBrk="0" hangingPunct="1">
              <a:lnSpc>
                <a:spcPct val="100000"/>
              </a:lnSpc>
              <a:spcBef>
                <a:spcPts val="0"/>
              </a:spcBef>
              <a:spcAft>
                <a:spcPts val="0"/>
              </a:spcAft>
              <a:buClrTx/>
              <a:buSzTx/>
              <a:buFontTx/>
              <a:buNone/>
              <a:tabLst/>
              <a:defRPr/>
            </a:pPr>
            <a:r>
              <a:rPr lang="fr-FR" sz="2000" b="1">
                <a:solidFill>
                  <a:srgbClr val="2F2483"/>
                </a:solidFill>
                <a:latin typeface="Barlow Condensed Thin" panose="00000306000000000000" pitchFamily="2" charset="0"/>
              </a:rPr>
              <a:t>600</a:t>
            </a:r>
            <a:r>
              <a:rPr kumimoji="0" lang="fr-FR" sz="2000" b="1" i="0" u="none" strike="noStrike" kern="1200" cap="none" spc="0" normalizeH="0" baseline="0" noProof="0">
                <a:ln>
                  <a:noFill/>
                </a:ln>
                <a:effectLst/>
                <a:uLnTx/>
                <a:uFillTx/>
                <a:latin typeface="Barlow Condensed" panose="00000506000000000000" pitchFamily="2" charset="0"/>
              </a:rPr>
              <a:t> </a:t>
            </a:r>
            <a:r>
              <a:rPr kumimoji="0" lang="fr-FR" sz="2000" i="0" u="none" strike="noStrike" kern="1200" cap="none" spc="0" normalizeH="0" baseline="0" noProof="0">
                <a:ln>
                  <a:noFill/>
                </a:ln>
                <a:solidFill>
                  <a:srgbClr val="2F2483"/>
                </a:solidFill>
                <a:effectLst/>
                <a:uLnTx/>
                <a:uFillTx/>
                <a:latin typeface="Barlow Condensed" panose="00000506000000000000" pitchFamily="2" charset="0"/>
              </a:rPr>
              <a:t>euros</a:t>
            </a:r>
          </a:p>
          <a:p>
            <a:pPr marL="0" marR="0" lvl="0" indent="0" algn="ctr" defTabSz="787481" rtl="0" eaLnBrk="1" fontAlgn="auto" latinLnBrk="0" hangingPunct="1">
              <a:lnSpc>
                <a:spcPct val="100000"/>
              </a:lnSpc>
              <a:spcBef>
                <a:spcPts val="0"/>
              </a:spcBef>
              <a:spcAft>
                <a:spcPts val="0"/>
              </a:spcAft>
              <a:buClrTx/>
              <a:buSzTx/>
              <a:buFontTx/>
              <a:buNone/>
              <a:tabLst/>
              <a:defRPr/>
            </a:pPr>
            <a:r>
              <a:rPr kumimoji="0" lang="fr-FR" sz="900" b="0" i="1" u="none" strike="noStrike" kern="1200" cap="none" spc="0" normalizeH="0" baseline="0" noProof="0">
                <a:ln>
                  <a:noFill/>
                </a:ln>
                <a:effectLst/>
                <a:uLnTx/>
                <a:uFillTx/>
                <a:latin typeface="Barlow Condensed" panose="00000506000000000000" pitchFamily="2" charset="0"/>
              </a:rPr>
              <a:t>versée par </a:t>
            </a:r>
            <a:r>
              <a:rPr lang="fr-FR" sz="2800" b="1" i="1">
                <a:solidFill>
                  <a:srgbClr val="2F2483"/>
                </a:solidFill>
                <a:latin typeface="Barlow Condensed Thin" panose="00000306000000000000" pitchFamily="2" charset="0"/>
              </a:rPr>
              <a:t>18</a:t>
            </a:r>
            <a:r>
              <a:rPr kumimoji="0" lang="fr-FR" sz="1050" b="1" i="1" u="none" strike="noStrike" kern="1200" cap="none" spc="0" normalizeH="0" baseline="0" noProof="0">
                <a:ln>
                  <a:noFill/>
                </a:ln>
                <a:solidFill>
                  <a:srgbClr val="2F2483"/>
                </a:solidFill>
                <a:effectLst/>
                <a:uLnTx/>
                <a:uFillTx/>
                <a:latin typeface="Barlow Condensed" panose="00000506000000000000" pitchFamily="2" charset="0"/>
              </a:rPr>
              <a:t>%</a:t>
            </a:r>
            <a:r>
              <a:rPr kumimoji="0" lang="fr-FR" sz="900" b="0" i="1" u="none" strike="noStrike" kern="1200" cap="none" spc="0" normalizeH="0" baseline="0" noProof="0">
                <a:ln>
                  <a:noFill/>
                </a:ln>
                <a:effectLst/>
                <a:uLnTx/>
                <a:uFillTx/>
                <a:latin typeface="Barlow Condensed" panose="00000506000000000000" pitchFamily="2" charset="0"/>
              </a:rPr>
              <a:t> des entreprises</a:t>
            </a:r>
            <a:endParaRPr kumimoji="0" lang="en-US" sz="900" b="0" i="1" u="none" strike="noStrike" kern="1200" cap="none" spc="0" normalizeH="0" baseline="0" noProof="0">
              <a:ln>
                <a:noFill/>
              </a:ln>
              <a:effectLst/>
              <a:uLnTx/>
              <a:uFillTx/>
              <a:latin typeface="Barlow Condensed" panose="00000506000000000000" pitchFamily="2" charset="0"/>
            </a:endParaRPr>
          </a:p>
        </p:txBody>
      </p:sp>
      <p:sp>
        <p:nvSpPr>
          <p:cNvPr id="25" name="TextBox 24">
            <a:extLst>
              <a:ext uri="{FF2B5EF4-FFF2-40B4-BE49-F238E27FC236}">
                <a16:creationId xmlns:a16="http://schemas.microsoft.com/office/drawing/2014/main" id="{D3F996F9-C0EF-44CB-B8FD-70D5EDA9FAA4}"/>
              </a:ext>
            </a:extLst>
          </p:cNvPr>
          <p:cNvSpPr txBox="1"/>
          <p:nvPr/>
        </p:nvSpPr>
        <p:spPr>
          <a:xfrm>
            <a:off x="770325" y="1938103"/>
            <a:ext cx="308667" cy="215444"/>
          </a:xfrm>
          <a:prstGeom prst="rect">
            <a:avLst/>
          </a:prstGeom>
          <a:noFill/>
        </p:spPr>
        <p:txBody>
          <a:bodyPr wrap="square" lIns="0" tIns="0" rIns="0" bIns="0" rtlCol="0">
            <a:spAutoFit/>
          </a:bodyPr>
          <a:lstStyle/>
          <a:p>
            <a:pPr marL="0" marR="0" lvl="0" indent="0" algn="l" defTabSz="787481" rtl="0" eaLnBrk="1" fontAlgn="auto" latinLnBrk="0" hangingPunct="1">
              <a:lnSpc>
                <a:spcPct val="100000"/>
              </a:lnSpc>
              <a:spcBef>
                <a:spcPts val="600"/>
              </a:spcBef>
              <a:spcAft>
                <a:spcPts val="0"/>
              </a:spcAft>
              <a:buClrTx/>
              <a:buSzPct val="100000"/>
              <a:buFontTx/>
              <a:buNone/>
              <a:tabLst/>
              <a:defRPr/>
            </a:pPr>
            <a:r>
              <a:rPr kumimoji="0" lang="fr-FR" sz="1400" b="0" i="0" u="none" strike="noStrike" kern="1200" cap="none" spc="0" normalizeH="0" baseline="0" noProof="0">
                <a:ln>
                  <a:noFill/>
                </a:ln>
                <a:effectLst/>
                <a:uLnTx/>
                <a:uFillTx/>
                <a:latin typeface="Barlow Condensed Thin" panose="00000306000000000000" pitchFamily="2" charset="0"/>
              </a:rPr>
              <a:t>2021</a:t>
            </a:r>
          </a:p>
        </p:txBody>
      </p:sp>
      <p:sp>
        <p:nvSpPr>
          <p:cNvPr id="28" name="Rectangle 27">
            <a:extLst>
              <a:ext uri="{FF2B5EF4-FFF2-40B4-BE49-F238E27FC236}">
                <a16:creationId xmlns:a16="http://schemas.microsoft.com/office/drawing/2014/main" id="{52E9955D-0B59-4053-B92C-9ADD6402198A}"/>
              </a:ext>
            </a:extLst>
          </p:cNvPr>
          <p:cNvSpPr/>
          <p:nvPr/>
        </p:nvSpPr>
        <p:spPr>
          <a:xfrm>
            <a:off x="-1145926" y="3374011"/>
            <a:ext cx="4016043" cy="815608"/>
          </a:xfrm>
          <a:prstGeom prst="rect">
            <a:avLst/>
          </a:prstGeom>
        </p:spPr>
        <p:txBody>
          <a:bodyPr wrap="square">
            <a:spAutoFit/>
          </a:bodyPr>
          <a:lstStyle/>
          <a:p>
            <a:pPr lvl="0" algn="ctr">
              <a:defRPr/>
            </a:pPr>
            <a:r>
              <a:rPr lang="fr-FR" sz="900">
                <a:latin typeface="Barlow Condensed" panose="00000506000000000000" pitchFamily="2" charset="0"/>
              </a:rPr>
              <a:t>Bénéficiaires :</a:t>
            </a:r>
            <a:endParaRPr kumimoji="0" lang="fr-FR" sz="900" b="0" i="0" strike="noStrike" kern="1200" cap="none" spc="0" normalizeH="0" baseline="0" noProof="0">
              <a:ln>
                <a:noFill/>
              </a:ln>
              <a:effectLst/>
              <a:uLnTx/>
              <a:uFillTx/>
              <a:latin typeface="Barlow Condensed" panose="00000506000000000000" pitchFamily="2" charset="0"/>
            </a:endParaRPr>
          </a:p>
          <a:p>
            <a:pPr marL="0" marR="0" lvl="0" indent="0" algn="ctr" defTabSz="787481" rtl="0" eaLnBrk="1" fontAlgn="auto" latinLnBrk="0" hangingPunct="1">
              <a:lnSpc>
                <a:spcPct val="100000"/>
              </a:lnSpc>
              <a:spcBef>
                <a:spcPts val="0"/>
              </a:spcBef>
              <a:spcAft>
                <a:spcPts val="0"/>
              </a:spcAft>
              <a:buClrTx/>
              <a:buSzTx/>
              <a:buFontTx/>
              <a:buNone/>
              <a:tabLst/>
              <a:defRPr/>
            </a:pPr>
            <a:r>
              <a:rPr kumimoji="0" lang="fr-FR" i="0" u="none" strike="noStrike" kern="1200" cap="none" spc="0" normalizeH="0" baseline="0" noProof="0">
                <a:ln>
                  <a:noFill/>
                </a:ln>
                <a:solidFill>
                  <a:srgbClr val="2F2483"/>
                </a:solidFill>
                <a:effectLst/>
                <a:uLnTx/>
                <a:uFillTx/>
                <a:latin typeface="Barlow Condensed Thin" panose="00000306000000000000" pitchFamily="2" charset="0"/>
              </a:rPr>
              <a:t>5</a:t>
            </a:r>
            <a:r>
              <a:rPr kumimoji="0" lang="fr-FR" sz="1050" i="0" u="none" strike="noStrike" kern="1200" cap="none" spc="0" normalizeH="0" baseline="0" noProof="0">
                <a:ln>
                  <a:noFill/>
                </a:ln>
                <a:solidFill>
                  <a:srgbClr val="2F2483"/>
                </a:solidFill>
                <a:effectLst/>
                <a:uLnTx/>
                <a:uFillTx/>
                <a:latin typeface="Barlow Condensed" panose="00000506000000000000" pitchFamily="2" charset="0"/>
              </a:rPr>
              <a:t>%</a:t>
            </a:r>
            <a:r>
              <a:rPr kumimoji="0" lang="fr-FR" sz="900" i="0" u="none" strike="noStrike" kern="1200" cap="none" spc="0" normalizeH="0" baseline="0" noProof="0">
                <a:ln>
                  <a:noFill/>
                </a:ln>
                <a:effectLst/>
                <a:uLnTx/>
                <a:uFillTx/>
                <a:latin typeface="Barlow Condensed" panose="00000506000000000000" pitchFamily="2" charset="0"/>
              </a:rPr>
              <a:t> des </a:t>
            </a:r>
            <a:r>
              <a:rPr lang="fr-FR" sz="900">
                <a:latin typeface="Barlow Condensed" panose="00000506000000000000" pitchFamily="2" charset="0"/>
              </a:rPr>
              <a:t>OETAM</a:t>
            </a:r>
          </a:p>
          <a:p>
            <a:pPr lvl="0" algn="ctr">
              <a:defRPr/>
            </a:pPr>
            <a:r>
              <a:rPr lang="fr-FR">
                <a:solidFill>
                  <a:srgbClr val="2F2483"/>
                </a:solidFill>
                <a:latin typeface="Barlow Condensed Thin" panose="00000306000000000000" pitchFamily="2" charset="0"/>
              </a:rPr>
              <a:t>3</a:t>
            </a:r>
            <a:r>
              <a:rPr lang="fr-FR" sz="1050">
                <a:latin typeface="Barlow Condensed" panose="00000506000000000000" pitchFamily="2" charset="0"/>
              </a:rPr>
              <a:t>% </a:t>
            </a:r>
            <a:r>
              <a:rPr lang="fr-FR" sz="900">
                <a:latin typeface="Barlow Condensed" panose="00000506000000000000" pitchFamily="2" charset="0"/>
              </a:rPr>
              <a:t>des cadres</a:t>
            </a:r>
            <a:endParaRPr lang="en-US" sz="900">
              <a:latin typeface="Barlow Condensed" panose="00000506000000000000" pitchFamily="2" charset="0"/>
            </a:endParaRPr>
          </a:p>
        </p:txBody>
      </p:sp>
      <p:sp>
        <p:nvSpPr>
          <p:cNvPr id="30" name="TextBox 29">
            <a:extLst>
              <a:ext uri="{FF2B5EF4-FFF2-40B4-BE49-F238E27FC236}">
                <a16:creationId xmlns:a16="http://schemas.microsoft.com/office/drawing/2014/main" id="{99A61D94-C61F-40E3-9847-936E91894C6F}"/>
              </a:ext>
            </a:extLst>
          </p:cNvPr>
          <p:cNvSpPr txBox="1"/>
          <p:nvPr/>
        </p:nvSpPr>
        <p:spPr>
          <a:xfrm>
            <a:off x="3364173" y="1955389"/>
            <a:ext cx="308667" cy="215444"/>
          </a:xfrm>
          <a:prstGeom prst="rect">
            <a:avLst/>
          </a:prstGeom>
          <a:noFill/>
        </p:spPr>
        <p:txBody>
          <a:bodyPr wrap="square" lIns="0" tIns="0" rIns="0" bIns="0" rtlCol="0">
            <a:spAutoFit/>
          </a:bodyPr>
          <a:lstStyle/>
          <a:p>
            <a:pPr marL="0" marR="0" lvl="0" indent="0" algn="l" defTabSz="787481" rtl="0" eaLnBrk="1" fontAlgn="auto" latinLnBrk="0" hangingPunct="1">
              <a:lnSpc>
                <a:spcPct val="100000"/>
              </a:lnSpc>
              <a:spcBef>
                <a:spcPts val="600"/>
              </a:spcBef>
              <a:spcAft>
                <a:spcPts val="0"/>
              </a:spcAft>
              <a:buClrTx/>
              <a:buSzPct val="100000"/>
              <a:buFontTx/>
              <a:buNone/>
              <a:tabLst/>
              <a:defRPr/>
            </a:pPr>
            <a:r>
              <a:rPr kumimoji="0" lang="fr-FR" sz="1400" b="0" i="0" u="none" strike="noStrike" kern="1200" cap="none" spc="0" normalizeH="0" baseline="0" noProof="0">
                <a:ln>
                  <a:noFill/>
                </a:ln>
                <a:effectLst/>
                <a:uLnTx/>
                <a:uFillTx/>
                <a:latin typeface="Barlow Condensed Thin" panose="00000306000000000000" pitchFamily="2" charset="0"/>
              </a:rPr>
              <a:t>2022</a:t>
            </a:r>
          </a:p>
        </p:txBody>
      </p:sp>
      <p:sp>
        <p:nvSpPr>
          <p:cNvPr id="31" name="Rectangle 30">
            <a:extLst>
              <a:ext uri="{FF2B5EF4-FFF2-40B4-BE49-F238E27FC236}">
                <a16:creationId xmlns:a16="http://schemas.microsoft.com/office/drawing/2014/main" id="{BB55563F-5E29-466F-A777-B95F83365483}"/>
              </a:ext>
            </a:extLst>
          </p:cNvPr>
          <p:cNvSpPr/>
          <p:nvPr/>
        </p:nvSpPr>
        <p:spPr>
          <a:xfrm>
            <a:off x="1473015" y="2247458"/>
            <a:ext cx="4016043" cy="830997"/>
          </a:xfrm>
          <a:prstGeom prst="rect">
            <a:avLst/>
          </a:prstGeom>
        </p:spPr>
        <p:txBody>
          <a:bodyPr wrap="square">
            <a:spAutoFit/>
          </a:bodyPr>
          <a:lstStyle/>
          <a:p>
            <a:pPr marL="0" marR="0" lvl="0" indent="0" algn="ctr" defTabSz="787481" rtl="0" eaLnBrk="1" fontAlgn="auto" latinLnBrk="0" hangingPunct="1">
              <a:lnSpc>
                <a:spcPct val="100000"/>
              </a:lnSpc>
              <a:spcBef>
                <a:spcPts val="0"/>
              </a:spcBef>
              <a:spcAft>
                <a:spcPts val="0"/>
              </a:spcAft>
              <a:buClrTx/>
              <a:buSzTx/>
              <a:buFontTx/>
              <a:buNone/>
              <a:tabLst/>
              <a:defRPr/>
            </a:pPr>
            <a:r>
              <a:rPr lang="fr-FR" sz="2000" b="1">
                <a:solidFill>
                  <a:srgbClr val="2F2483"/>
                </a:solidFill>
                <a:latin typeface="Barlow Condensed Thin" panose="00000306000000000000" pitchFamily="2" charset="0"/>
              </a:rPr>
              <a:t>300</a:t>
            </a:r>
            <a:r>
              <a:rPr kumimoji="0" lang="fr-FR" sz="2000" b="1" i="0" u="none" strike="noStrike" kern="1200" cap="none" spc="0" normalizeH="0" baseline="0" noProof="0">
                <a:ln>
                  <a:noFill/>
                </a:ln>
                <a:effectLst/>
                <a:uLnTx/>
                <a:uFillTx/>
                <a:latin typeface="Barlow Condensed" panose="00000506000000000000" pitchFamily="2" charset="0"/>
              </a:rPr>
              <a:t> </a:t>
            </a:r>
            <a:r>
              <a:rPr kumimoji="0" lang="fr-FR" sz="2000" i="0" u="none" strike="noStrike" kern="1200" cap="none" spc="0" normalizeH="0" baseline="0" noProof="0">
                <a:ln>
                  <a:noFill/>
                </a:ln>
                <a:solidFill>
                  <a:srgbClr val="2F2483"/>
                </a:solidFill>
                <a:effectLst/>
                <a:uLnTx/>
                <a:uFillTx/>
                <a:latin typeface="Barlow Condensed" panose="00000506000000000000" pitchFamily="2" charset="0"/>
              </a:rPr>
              <a:t>euros</a:t>
            </a:r>
          </a:p>
          <a:p>
            <a:pPr marL="0" marR="0" lvl="0" indent="0" algn="ctr" defTabSz="787481" rtl="0" eaLnBrk="1" fontAlgn="auto" latinLnBrk="0" hangingPunct="1">
              <a:lnSpc>
                <a:spcPct val="100000"/>
              </a:lnSpc>
              <a:spcBef>
                <a:spcPts val="0"/>
              </a:spcBef>
              <a:spcAft>
                <a:spcPts val="0"/>
              </a:spcAft>
              <a:buClrTx/>
              <a:buSzTx/>
              <a:buFontTx/>
              <a:buNone/>
              <a:tabLst/>
              <a:defRPr/>
            </a:pPr>
            <a:r>
              <a:rPr kumimoji="0" lang="fr-FR" sz="900" b="0" i="1" u="none" strike="noStrike" kern="1200" cap="none" spc="0" normalizeH="0" baseline="0" noProof="0">
                <a:ln>
                  <a:noFill/>
                </a:ln>
                <a:effectLst/>
                <a:uLnTx/>
                <a:uFillTx/>
                <a:latin typeface="Barlow Condensed" panose="00000506000000000000" pitchFamily="2" charset="0"/>
              </a:rPr>
              <a:t>versée par </a:t>
            </a:r>
            <a:r>
              <a:rPr lang="fr-FR" sz="2800" b="1" i="1" noProof="0">
                <a:solidFill>
                  <a:srgbClr val="2F2483"/>
                </a:solidFill>
                <a:latin typeface="Barlow Condensed Thin" panose="00000306000000000000" pitchFamily="2" charset="0"/>
              </a:rPr>
              <a:t>29</a:t>
            </a:r>
            <a:r>
              <a:rPr kumimoji="0" lang="fr-FR" sz="1050" b="1" i="1" u="none" strike="noStrike" kern="1200" cap="none" spc="0" normalizeH="0" baseline="0" noProof="0">
                <a:ln>
                  <a:noFill/>
                </a:ln>
                <a:solidFill>
                  <a:srgbClr val="2F2483"/>
                </a:solidFill>
                <a:effectLst/>
                <a:uLnTx/>
                <a:uFillTx/>
                <a:latin typeface="Barlow Condensed" panose="00000506000000000000" pitchFamily="2" charset="0"/>
              </a:rPr>
              <a:t>%</a:t>
            </a:r>
            <a:r>
              <a:rPr kumimoji="0" lang="fr-FR" sz="900" b="0" i="1" u="none" strike="noStrike" kern="1200" cap="none" spc="0" normalizeH="0" baseline="0" noProof="0">
                <a:ln>
                  <a:noFill/>
                </a:ln>
                <a:effectLst/>
                <a:uLnTx/>
                <a:uFillTx/>
                <a:latin typeface="Barlow Condensed" panose="00000506000000000000" pitchFamily="2" charset="0"/>
              </a:rPr>
              <a:t> des entreprises</a:t>
            </a:r>
            <a:endParaRPr kumimoji="0" lang="en-US" sz="900" b="0" i="1" u="none" strike="noStrike" kern="1200" cap="none" spc="0" normalizeH="0" baseline="0" noProof="0">
              <a:ln>
                <a:noFill/>
              </a:ln>
              <a:effectLst/>
              <a:uLnTx/>
              <a:uFillTx/>
              <a:latin typeface="Barlow Condensed" panose="00000506000000000000" pitchFamily="2" charset="0"/>
            </a:endParaRPr>
          </a:p>
        </p:txBody>
      </p:sp>
      <p:sp>
        <p:nvSpPr>
          <p:cNvPr id="32" name="Arrow: Down 31">
            <a:extLst>
              <a:ext uri="{FF2B5EF4-FFF2-40B4-BE49-F238E27FC236}">
                <a16:creationId xmlns:a16="http://schemas.microsoft.com/office/drawing/2014/main" id="{7947005B-77DB-4C4E-AE86-540358DF4A5B}"/>
              </a:ext>
            </a:extLst>
          </p:cNvPr>
          <p:cNvSpPr/>
          <p:nvPr/>
        </p:nvSpPr>
        <p:spPr bwMode="gray">
          <a:xfrm rot="16200000">
            <a:off x="2019892" y="2237620"/>
            <a:ext cx="452562" cy="555149"/>
          </a:xfrm>
          <a:prstGeom prst="downArrow">
            <a:avLst/>
          </a:prstGeom>
          <a:solidFill>
            <a:srgbClr val="BFECF2"/>
          </a:solidFill>
          <a:ln w="19050" algn="ctr">
            <a:solidFill>
              <a:srgbClr val="BFECF2"/>
            </a:solidFill>
            <a:miter lim="800000"/>
            <a:headEnd/>
            <a:tailEnd/>
          </a:ln>
        </p:spPr>
        <p:txBody>
          <a:bodyPr wrap="square" lIns="88900" tIns="88900" rIns="88900" bIns="88900" rtlCol="0" anchor="ctr"/>
          <a:lstStyle/>
          <a:p>
            <a:pPr marL="0" marR="0" lvl="0" indent="0" algn="ctr" defTabSz="787481" rtl="0" eaLnBrk="1" fontAlgn="auto" latinLnBrk="0" hangingPunct="1">
              <a:lnSpc>
                <a:spcPct val="106000"/>
              </a:lnSpc>
              <a:spcBef>
                <a:spcPts val="0"/>
              </a:spcBef>
              <a:spcAft>
                <a:spcPts val="0"/>
              </a:spcAft>
              <a:buClrTx/>
              <a:buSzTx/>
              <a:buFont typeface="Wingdings 2" pitchFamily="18" charset="2"/>
              <a:buNone/>
              <a:tabLst/>
              <a:defRPr/>
            </a:pPr>
            <a:endParaRPr kumimoji="0" lang="en-GB" sz="1800" b="1" i="0" u="none" strike="noStrike" kern="1200" cap="none" spc="0" normalizeH="0" baseline="0" noProof="0">
              <a:ln>
                <a:noFill/>
              </a:ln>
              <a:solidFill>
                <a:prstClr val="white"/>
              </a:solidFill>
              <a:effectLst/>
              <a:uLnTx/>
              <a:uFillTx/>
              <a:latin typeface="Open Sans" panose="020B0606030504020204"/>
              <a:ea typeface="+mn-ea"/>
              <a:cs typeface="+mn-cs"/>
            </a:endParaRPr>
          </a:p>
        </p:txBody>
      </p:sp>
      <p:sp>
        <p:nvSpPr>
          <p:cNvPr id="33" name="Rectangle 32">
            <a:extLst>
              <a:ext uri="{FF2B5EF4-FFF2-40B4-BE49-F238E27FC236}">
                <a16:creationId xmlns:a16="http://schemas.microsoft.com/office/drawing/2014/main" id="{9E793590-AE77-455F-8231-C58CA9C6322F}"/>
              </a:ext>
            </a:extLst>
          </p:cNvPr>
          <p:cNvSpPr/>
          <p:nvPr/>
        </p:nvSpPr>
        <p:spPr>
          <a:xfrm>
            <a:off x="1524139" y="3374011"/>
            <a:ext cx="4016043" cy="784830"/>
          </a:xfrm>
          <a:prstGeom prst="rect">
            <a:avLst/>
          </a:prstGeom>
        </p:spPr>
        <p:txBody>
          <a:bodyPr wrap="square">
            <a:spAutoFit/>
          </a:bodyPr>
          <a:lstStyle/>
          <a:p>
            <a:pPr lvl="0" algn="ctr">
              <a:defRPr/>
            </a:pPr>
            <a:r>
              <a:rPr lang="fr-FR" sz="900">
                <a:latin typeface="Barlow Condensed" panose="00000506000000000000" pitchFamily="2" charset="0"/>
              </a:rPr>
              <a:t>Bénéficiaires :</a:t>
            </a:r>
            <a:endParaRPr kumimoji="0" lang="fr-FR" sz="900" b="0" i="0" strike="noStrike" kern="1200" cap="none" spc="0" normalizeH="0" baseline="0" noProof="0">
              <a:ln>
                <a:noFill/>
              </a:ln>
              <a:effectLst/>
              <a:uLnTx/>
              <a:uFillTx/>
              <a:latin typeface="Barlow Condensed" panose="00000506000000000000" pitchFamily="2" charset="0"/>
            </a:endParaRPr>
          </a:p>
          <a:p>
            <a:pPr marL="0" marR="0" lvl="0" indent="0" algn="ctr" defTabSz="787481" rtl="0" eaLnBrk="1" fontAlgn="auto" latinLnBrk="0" hangingPunct="1">
              <a:lnSpc>
                <a:spcPct val="100000"/>
              </a:lnSpc>
              <a:spcBef>
                <a:spcPts val="0"/>
              </a:spcBef>
              <a:spcAft>
                <a:spcPts val="0"/>
              </a:spcAft>
              <a:buClrTx/>
              <a:buSzTx/>
              <a:buFontTx/>
              <a:buNone/>
              <a:tabLst/>
              <a:defRPr/>
            </a:pPr>
            <a:r>
              <a:rPr lang="fr-FR">
                <a:solidFill>
                  <a:srgbClr val="2F2483"/>
                </a:solidFill>
                <a:latin typeface="Barlow Condensed Thin" panose="00000306000000000000" pitchFamily="2" charset="0"/>
              </a:rPr>
              <a:t>34</a:t>
            </a:r>
            <a:r>
              <a:rPr kumimoji="0" lang="fr-FR" sz="1050" i="0" u="none" strike="noStrike" kern="1200" cap="none" spc="0" normalizeH="0" baseline="0" noProof="0">
                <a:ln>
                  <a:noFill/>
                </a:ln>
                <a:solidFill>
                  <a:srgbClr val="2F2483"/>
                </a:solidFill>
                <a:effectLst/>
                <a:uLnTx/>
                <a:uFillTx/>
                <a:latin typeface="Barlow Condensed" panose="00000506000000000000" pitchFamily="2" charset="0"/>
              </a:rPr>
              <a:t>%</a:t>
            </a:r>
            <a:r>
              <a:rPr kumimoji="0" lang="fr-FR" sz="900" i="0" u="none" strike="noStrike" kern="1200" cap="none" spc="0" normalizeH="0" baseline="0" noProof="0">
                <a:ln>
                  <a:noFill/>
                </a:ln>
                <a:effectLst/>
                <a:uLnTx/>
                <a:uFillTx/>
                <a:latin typeface="Barlow Condensed" panose="00000506000000000000" pitchFamily="2" charset="0"/>
              </a:rPr>
              <a:t> des </a:t>
            </a:r>
            <a:r>
              <a:rPr lang="fr-FR" sz="900">
                <a:latin typeface="Barlow Condensed" panose="00000506000000000000" pitchFamily="2" charset="0"/>
              </a:rPr>
              <a:t>OETAM</a:t>
            </a:r>
          </a:p>
          <a:p>
            <a:pPr lvl="0" algn="ctr">
              <a:defRPr/>
            </a:pPr>
            <a:r>
              <a:rPr lang="fr-FR">
                <a:solidFill>
                  <a:srgbClr val="2F2483"/>
                </a:solidFill>
                <a:latin typeface="Barlow Condensed Thin" panose="00000306000000000000" pitchFamily="2" charset="0"/>
              </a:rPr>
              <a:t>14</a:t>
            </a:r>
            <a:r>
              <a:rPr lang="fr-FR" sz="1050">
                <a:latin typeface="Barlow Condensed" panose="00000506000000000000" pitchFamily="2" charset="0"/>
              </a:rPr>
              <a:t>% </a:t>
            </a:r>
            <a:r>
              <a:rPr lang="fr-FR" sz="900">
                <a:latin typeface="Barlow Condensed" panose="00000506000000000000" pitchFamily="2" charset="0"/>
              </a:rPr>
              <a:t>des cadres</a:t>
            </a:r>
            <a:endParaRPr lang="en-US" sz="900">
              <a:latin typeface="Barlow Condensed" panose="00000506000000000000" pitchFamily="2" charset="0"/>
            </a:endParaRPr>
          </a:p>
        </p:txBody>
      </p:sp>
    </p:spTree>
    <p:extLst>
      <p:ext uri="{BB962C8B-B14F-4D97-AF65-F5344CB8AC3E}">
        <p14:creationId xmlns:p14="http://schemas.microsoft.com/office/powerpoint/2010/main" val="4260030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AC3C33E8-B650-E048-9984-915BFBFA8B59}"/>
              </a:ext>
            </a:extLst>
          </p:cNvPr>
          <p:cNvPicPr>
            <a:picLocks noChangeAspect="1"/>
          </p:cNvPicPr>
          <p:nvPr/>
        </p:nvPicPr>
        <p:blipFill>
          <a:blip r:embed="rId2"/>
          <a:stretch>
            <a:fillRect/>
          </a:stretch>
        </p:blipFill>
        <p:spPr>
          <a:xfrm>
            <a:off x="0" y="6350"/>
            <a:ext cx="9144000" cy="5130800"/>
          </a:xfrm>
          <a:prstGeom prst="rect">
            <a:avLst/>
          </a:prstGeom>
        </p:spPr>
      </p:pic>
      <p:sp>
        <p:nvSpPr>
          <p:cNvPr id="13" name="Titre 1">
            <a:extLst>
              <a:ext uri="{FF2B5EF4-FFF2-40B4-BE49-F238E27FC236}">
                <a16:creationId xmlns:a16="http://schemas.microsoft.com/office/drawing/2014/main" id="{6945555B-0391-8A41-B353-CCF806DAD0FC}"/>
              </a:ext>
            </a:extLst>
          </p:cNvPr>
          <p:cNvSpPr txBox="1">
            <a:spLocks/>
          </p:cNvSpPr>
          <p:nvPr/>
        </p:nvSpPr>
        <p:spPr>
          <a:xfrm>
            <a:off x="524786" y="1069711"/>
            <a:ext cx="5623530" cy="1790100"/>
          </a:xfrm>
          <a:prstGeom prst="rect">
            <a:avLst/>
          </a:prstGeom>
        </p:spPr>
        <p:txBody>
          <a:bodyPr vert="horz" lIns="0" tIns="0" rIns="0" bIns="0" rtlCol="0" anchor="t" anchorCtr="0">
            <a:noAutofit/>
          </a:bodyPr>
          <a:lstStyle>
            <a:lvl1pPr algn="l" defTabSz="685800" rtl="0" eaLnBrk="1" latinLnBrk="0" hangingPunct="1">
              <a:lnSpc>
                <a:spcPts val="2200"/>
              </a:lnSpc>
              <a:spcBef>
                <a:spcPct val="0"/>
              </a:spcBef>
              <a:buNone/>
              <a:defRPr sz="2300" b="1" i="0" kern="1200">
                <a:solidFill>
                  <a:srgbClr val="2F2483"/>
                </a:solidFill>
                <a:latin typeface="Barlow Condensed" pitchFamily="2" charset="77"/>
                <a:ea typeface="+mj-ea"/>
                <a:cs typeface="+mj-cs"/>
              </a:defRPr>
            </a:lvl1pPr>
          </a:lstStyle>
          <a:p>
            <a:pPr>
              <a:lnSpc>
                <a:spcPts val="3984"/>
              </a:lnSpc>
            </a:pPr>
            <a:r>
              <a:rPr lang="fr-FR" sz="4070">
                <a:solidFill>
                  <a:schemeClr val="bg1"/>
                </a:solidFill>
              </a:rPr>
              <a:t>1 . Pilotage de la trésorerie et du Besoin en Fonds de Roulement</a:t>
            </a:r>
          </a:p>
        </p:txBody>
      </p:sp>
      <p:sp>
        <p:nvSpPr>
          <p:cNvPr id="14" name="Titre 1">
            <a:extLst>
              <a:ext uri="{FF2B5EF4-FFF2-40B4-BE49-F238E27FC236}">
                <a16:creationId xmlns:a16="http://schemas.microsoft.com/office/drawing/2014/main" id="{8F25B190-0C22-6C4E-8903-3F71687AB686}"/>
              </a:ext>
            </a:extLst>
          </p:cNvPr>
          <p:cNvSpPr txBox="1">
            <a:spLocks/>
          </p:cNvSpPr>
          <p:nvPr/>
        </p:nvSpPr>
        <p:spPr>
          <a:xfrm>
            <a:off x="524786" y="4341128"/>
            <a:ext cx="4126727" cy="389899"/>
          </a:xfrm>
          <a:prstGeom prst="rect">
            <a:avLst/>
          </a:prstGeom>
        </p:spPr>
        <p:txBody>
          <a:bodyPr vert="horz" lIns="0" tIns="0" rIns="0" bIns="0" rtlCol="0" anchor="t" anchorCtr="0">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fr-FR" sz="1200">
                <a:solidFill>
                  <a:schemeClr val="bg1"/>
                </a:solidFill>
                <a:latin typeface="Barlow Condensed" pitchFamily="2" charset="77"/>
              </a:rPr>
              <a:t>17 NOVEMBRE 2022</a:t>
            </a:r>
          </a:p>
        </p:txBody>
      </p:sp>
      <p:pic>
        <p:nvPicPr>
          <p:cNvPr id="5" name="Image 4">
            <a:extLst>
              <a:ext uri="{FF2B5EF4-FFF2-40B4-BE49-F238E27FC236}">
                <a16:creationId xmlns:a16="http://schemas.microsoft.com/office/drawing/2014/main" id="{F377CEA6-234B-49EB-84C7-1D03D37915CF}"/>
              </a:ext>
            </a:extLst>
          </p:cNvPr>
          <p:cNvPicPr>
            <a:picLocks noChangeAspect="1"/>
          </p:cNvPicPr>
          <p:nvPr/>
        </p:nvPicPr>
        <p:blipFill>
          <a:blip r:embed="rId3"/>
          <a:stretch>
            <a:fillRect/>
          </a:stretch>
        </p:blipFill>
        <p:spPr>
          <a:xfrm>
            <a:off x="7422206" y="1210738"/>
            <a:ext cx="1316338" cy="245654"/>
          </a:xfrm>
          <a:prstGeom prst="rect">
            <a:avLst/>
          </a:prstGeom>
        </p:spPr>
      </p:pic>
    </p:spTree>
    <p:extLst>
      <p:ext uri="{BB962C8B-B14F-4D97-AF65-F5344CB8AC3E}">
        <p14:creationId xmlns:p14="http://schemas.microsoft.com/office/powerpoint/2010/main" val="28591126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Placeholder 1">
            <a:extLst>
              <a:ext uri="{FF2B5EF4-FFF2-40B4-BE49-F238E27FC236}">
                <a16:creationId xmlns:a16="http://schemas.microsoft.com/office/drawing/2014/main" id="{5CBD9AED-AA2E-D844-BA65-1DC97C1FE826}"/>
              </a:ext>
            </a:extLst>
          </p:cNvPr>
          <p:cNvSpPr txBox="1">
            <a:spLocks/>
          </p:cNvSpPr>
          <p:nvPr/>
        </p:nvSpPr>
        <p:spPr>
          <a:xfrm>
            <a:off x="398242" y="360619"/>
            <a:ext cx="7886700" cy="282129"/>
          </a:xfrm>
          <a:prstGeom prst="rect">
            <a:avLst/>
          </a:prstGeom>
        </p:spPr>
        <p:txBody>
          <a:bodyPr vert="horz" lIns="0" tIns="0" rIns="0" bIns="0" rtlCol="0" anchor="t" anchorCtr="0">
            <a:spAutoFit/>
          </a:bodyPr>
          <a:lstStyle>
            <a:lvl1pPr algn="l" defTabSz="685800" rtl="0" eaLnBrk="1" latinLnBrk="0" hangingPunct="1">
              <a:lnSpc>
                <a:spcPts val="2200"/>
              </a:lnSpc>
              <a:spcBef>
                <a:spcPct val="0"/>
              </a:spcBef>
              <a:buNone/>
              <a:defRPr sz="2300" b="1" i="0" kern="1200">
                <a:solidFill>
                  <a:srgbClr val="2F2483"/>
                </a:solidFill>
                <a:latin typeface="Barlow Condensed" pitchFamily="2" charset="77"/>
                <a:ea typeface="+mj-ea"/>
                <a:cs typeface="+mj-cs"/>
              </a:defRPr>
            </a:lvl1pPr>
          </a:lstStyle>
          <a:p>
            <a:r>
              <a:rPr lang="fr-FR"/>
              <a:t>Révision des budgets NAO</a:t>
            </a:r>
            <a:endParaRPr lang="en-US"/>
          </a:p>
        </p:txBody>
      </p:sp>
      <p:sp>
        <p:nvSpPr>
          <p:cNvPr id="19" name="Text Placeholder 2">
            <a:extLst>
              <a:ext uri="{FF2B5EF4-FFF2-40B4-BE49-F238E27FC236}">
                <a16:creationId xmlns:a16="http://schemas.microsoft.com/office/drawing/2014/main" id="{908D594B-C639-884C-B006-C6532A674658}"/>
              </a:ext>
            </a:extLst>
          </p:cNvPr>
          <p:cNvSpPr txBox="1">
            <a:spLocks/>
          </p:cNvSpPr>
          <p:nvPr/>
        </p:nvSpPr>
        <p:spPr>
          <a:xfrm>
            <a:off x="398242" y="787110"/>
            <a:ext cx="8221871" cy="164148"/>
          </a:xfrm>
          <a:prstGeom prst="rect">
            <a:avLst/>
          </a:prstGeom>
        </p:spPr>
        <p:txBody>
          <a:bodyPr vert="horz" wrap="square" lIns="0" tIns="0" rIns="0" bIns="0" rtlCol="0">
            <a:spAutoFit/>
          </a:bodyPr>
          <a:lstStyle>
            <a:lvl1pPr marL="0" indent="0" algn="l" defTabSz="685800" rtl="0" eaLnBrk="1" latinLnBrk="0" hangingPunct="1">
              <a:lnSpc>
                <a:spcPts val="1400"/>
              </a:lnSpc>
              <a:spcBef>
                <a:spcPts val="0"/>
              </a:spcBef>
              <a:buFont typeface="Arial" panose="020B0604020202020204" pitchFamily="34" charset="0"/>
              <a:buNone/>
              <a:tabLst/>
              <a:defRPr sz="1150" b="0" i="0" kern="1200">
                <a:solidFill>
                  <a:schemeClr val="tx1"/>
                </a:solidFill>
                <a:latin typeface="Barlow Condensed Medium" pitchFamily="2"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Barlow Condensed Medium" pitchFamily="2"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Barlow Condensed Medium" pitchFamily="2"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fr-FR"/>
              <a:t>Des budgets pouvant encore majoritairement évoluer selon le contexte socio-économique</a:t>
            </a:r>
          </a:p>
        </p:txBody>
      </p:sp>
      <p:sp>
        <p:nvSpPr>
          <p:cNvPr id="3" name="Espace réservé du numéro de diapositive 2">
            <a:extLst>
              <a:ext uri="{FF2B5EF4-FFF2-40B4-BE49-F238E27FC236}">
                <a16:creationId xmlns:a16="http://schemas.microsoft.com/office/drawing/2014/main" id="{B89025D7-E7F0-944F-8872-30F66F3D9018}"/>
              </a:ext>
            </a:extLst>
          </p:cNvPr>
          <p:cNvSpPr>
            <a:spLocks noGrp="1"/>
          </p:cNvSpPr>
          <p:nvPr>
            <p:ph type="sldNum" sz="quarter" idx="4"/>
          </p:nvPr>
        </p:nvSpPr>
        <p:spPr/>
        <p:txBody>
          <a:bodyPr/>
          <a:lstStyle/>
          <a:p>
            <a:fld id="{BDE2D64B-104A-0D49-AC01-3995F14CC673}" type="slidenum">
              <a:rPr lang="fr-FR" smtClean="0"/>
              <a:pPr/>
              <a:t>30</a:t>
            </a:fld>
            <a:endParaRPr lang="fr-FR"/>
          </a:p>
        </p:txBody>
      </p:sp>
      <p:sp>
        <p:nvSpPr>
          <p:cNvPr id="7" name="ZoneTexte 6">
            <a:extLst>
              <a:ext uri="{FF2B5EF4-FFF2-40B4-BE49-F238E27FC236}">
                <a16:creationId xmlns:a16="http://schemas.microsoft.com/office/drawing/2014/main" id="{BD44DC08-07E5-E748-8E94-39E2BB08E571}"/>
              </a:ext>
            </a:extLst>
          </p:cNvPr>
          <p:cNvSpPr txBox="1"/>
          <p:nvPr/>
        </p:nvSpPr>
        <p:spPr>
          <a:xfrm>
            <a:off x="704466" y="1126010"/>
            <a:ext cx="2375781" cy="293670"/>
          </a:xfrm>
          <a:prstGeom prst="rect">
            <a:avLst/>
          </a:prstGeom>
          <a:noFill/>
        </p:spPr>
        <p:txBody>
          <a:bodyPr wrap="square" lIns="0" tIns="0" rIns="0" bIns="0" rtlCol="0">
            <a:spAutoFit/>
          </a:bodyPr>
          <a:lstStyle/>
          <a:p>
            <a:pPr marL="171450" indent="-171450" algn="ctr">
              <a:lnSpc>
                <a:spcPts val="1200"/>
              </a:lnSpc>
              <a:spcAft>
                <a:spcPts val="600"/>
              </a:spcAft>
              <a:buClr>
                <a:srgbClr val="F8002C"/>
              </a:buClr>
              <a:buFont typeface="Police système Courant"/>
              <a:buChar char="►"/>
            </a:pPr>
            <a:r>
              <a:rPr lang="fr-FR" sz="950" b="1" i="0">
                <a:solidFill>
                  <a:srgbClr val="2F2483"/>
                </a:solidFill>
                <a:latin typeface="Barlow Condensed" pitchFamily="2" charset="77"/>
              </a:rPr>
              <a:t>Prévoyez-vous de revoir vos prévisions NAO 2023 d'ici la fin d'année 2022 ?</a:t>
            </a:r>
          </a:p>
        </p:txBody>
      </p:sp>
      <p:pic>
        <p:nvPicPr>
          <p:cNvPr id="8" name="Image 4">
            <a:extLst>
              <a:ext uri="{FF2B5EF4-FFF2-40B4-BE49-F238E27FC236}">
                <a16:creationId xmlns:a16="http://schemas.microsoft.com/office/drawing/2014/main" id="{F1483478-891A-4207-863E-2A0FA9C28D7C}"/>
              </a:ext>
            </a:extLst>
          </p:cNvPr>
          <p:cNvPicPr>
            <a:picLocks noChangeAspect="1"/>
          </p:cNvPicPr>
          <p:nvPr/>
        </p:nvPicPr>
        <p:blipFill>
          <a:blip r:embed="rId2"/>
          <a:stretch>
            <a:fillRect/>
          </a:stretch>
        </p:blipFill>
        <p:spPr>
          <a:xfrm>
            <a:off x="940333" y="4700730"/>
            <a:ext cx="1167612" cy="217899"/>
          </a:xfrm>
          <a:prstGeom prst="rect">
            <a:avLst/>
          </a:prstGeom>
        </p:spPr>
      </p:pic>
      <p:sp>
        <p:nvSpPr>
          <p:cNvPr id="9" name="ZoneTexte 6">
            <a:extLst>
              <a:ext uri="{FF2B5EF4-FFF2-40B4-BE49-F238E27FC236}">
                <a16:creationId xmlns:a16="http://schemas.microsoft.com/office/drawing/2014/main" id="{4E51BC0C-B84D-4EBB-8EF9-EB3821E5C60C}"/>
              </a:ext>
            </a:extLst>
          </p:cNvPr>
          <p:cNvSpPr txBox="1"/>
          <p:nvPr/>
        </p:nvSpPr>
        <p:spPr>
          <a:xfrm>
            <a:off x="5815413" y="1126010"/>
            <a:ext cx="2375781" cy="293670"/>
          </a:xfrm>
          <a:prstGeom prst="rect">
            <a:avLst/>
          </a:prstGeom>
          <a:noFill/>
        </p:spPr>
        <p:txBody>
          <a:bodyPr wrap="square" lIns="0" tIns="0" rIns="0" bIns="0" rtlCol="0">
            <a:spAutoFit/>
          </a:bodyPr>
          <a:lstStyle/>
          <a:p>
            <a:pPr marL="171450" indent="-171450" algn="ctr">
              <a:lnSpc>
                <a:spcPts val="1200"/>
              </a:lnSpc>
              <a:spcAft>
                <a:spcPts val="600"/>
              </a:spcAft>
              <a:buClr>
                <a:srgbClr val="F8002C"/>
              </a:buClr>
              <a:buFont typeface="Police système Courant"/>
              <a:buChar char="►"/>
            </a:pPr>
            <a:r>
              <a:rPr lang="fr-FR" sz="950" b="1" i="0">
                <a:solidFill>
                  <a:srgbClr val="2F2483"/>
                </a:solidFill>
                <a:latin typeface="Barlow Condensed" pitchFamily="2" charset="77"/>
              </a:rPr>
              <a:t>Quels seront les critères de révision et avec quels impacts ?</a:t>
            </a:r>
          </a:p>
        </p:txBody>
      </p:sp>
      <p:graphicFrame>
        <p:nvGraphicFramePr>
          <p:cNvPr id="10" name="Chart 9">
            <a:extLst>
              <a:ext uri="{FF2B5EF4-FFF2-40B4-BE49-F238E27FC236}">
                <a16:creationId xmlns:a16="http://schemas.microsoft.com/office/drawing/2014/main" id="{5D9253BA-71F3-4CF2-86FA-57448A139200}"/>
              </a:ext>
            </a:extLst>
          </p:cNvPr>
          <p:cNvGraphicFramePr>
            <a:graphicFrameLocks/>
          </p:cNvGraphicFramePr>
          <p:nvPr>
            <p:extLst>
              <p:ext uri="{D42A27DB-BD31-4B8C-83A1-F6EECF244321}">
                <p14:modId xmlns:p14="http://schemas.microsoft.com/office/powerpoint/2010/main" val="4141532955"/>
              </p:ext>
            </p:extLst>
          </p:nvPr>
        </p:nvGraphicFramePr>
        <p:xfrm>
          <a:off x="352232" y="1632924"/>
          <a:ext cx="3080248" cy="247775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a:extLst>
              <a:ext uri="{FF2B5EF4-FFF2-40B4-BE49-F238E27FC236}">
                <a16:creationId xmlns:a16="http://schemas.microsoft.com/office/drawing/2014/main" id="{6ADB1CAE-A60F-4DC5-9DC2-1A663A1C7B63}"/>
              </a:ext>
            </a:extLst>
          </p:cNvPr>
          <p:cNvGraphicFramePr>
            <a:graphicFrameLocks/>
          </p:cNvGraphicFramePr>
          <p:nvPr>
            <p:extLst>
              <p:ext uri="{D42A27DB-BD31-4B8C-83A1-F6EECF244321}">
                <p14:modId xmlns:p14="http://schemas.microsoft.com/office/powerpoint/2010/main" val="1866527545"/>
              </p:ext>
            </p:extLst>
          </p:nvPr>
        </p:nvGraphicFramePr>
        <p:xfrm>
          <a:off x="3721461" y="1382874"/>
          <a:ext cx="4939060" cy="3332856"/>
        </p:xfrm>
        <a:graphic>
          <a:graphicData uri="http://schemas.openxmlformats.org/drawingml/2006/chart">
            <c:chart xmlns:c="http://schemas.openxmlformats.org/drawingml/2006/chart" xmlns:r="http://schemas.openxmlformats.org/officeDocument/2006/relationships" r:id="rId4"/>
          </a:graphicData>
        </a:graphic>
      </p:graphicFrame>
      <p:pic>
        <p:nvPicPr>
          <p:cNvPr id="12" name="Graphic 11" descr="Chevron arrows with solid fill">
            <a:extLst>
              <a:ext uri="{FF2B5EF4-FFF2-40B4-BE49-F238E27FC236}">
                <a16:creationId xmlns:a16="http://schemas.microsoft.com/office/drawing/2014/main" id="{3A526EC7-9A9A-435D-8C7A-1F9E941D428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264261" y="2414600"/>
            <a:ext cx="914400" cy="914400"/>
          </a:xfrm>
          <a:prstGeom prst="rect">
            <a:avLst/>
          </a:prstGeom>
        </p:spPr>
      </p:pic>
      <p:sp>
        <p:nvSpPr>
          <p:cNvPr id="13" name="ZoneTexte 16">
            <a:extLst>
              <a:ext uri="{FF2B5EF4-FFF2-40B4-BE49-F238E27FC236}">
                <a16:creationId xmlns:a16="http://schemas.microsoft.com/office/drawing/2014/main" id="{D6BED46B-DB27-4CF0-AD18-6F89A492D083}"/>
              </a:ext>
            </a:extLst>
          </p:cNvPr>
          <p:cNvSpPr txBox="1"/>
          <p:nvPr/>
        </p:nvSpPr>
        <p:spPr>
          <a:xfrm>
            <a:off x="398242" y="4465348"/>
            <a:ext cx="6225589" cy="153888"/>
          </a:xfrm>
          <a:prstGeom prst="rect">
            <a:avLst/>
          </a:prstGeom>
          <a:noFill/>
        </p:spPr>
        <p:txBody>
          <a:bodyPr wrap="square" lIns="0" tIns="0" rIns="0" bIns="0" rtlCol="0">
            <a:spAutoFit/>
          </a:bodyPr>
          <a:lstStyle/>
          <a:p>
            <a:pPr>
              <a:spcBef>
                <a:spcPts val="600"/>
              </a:spcBef>
              <a:buSzPct val="100000"/>
            </a:pPr>
            <a:r>
              <a:rPr lang="fr-FR" sz="1000">
                <a:solidFill>
                  <a:srgbClr val="595959"/>
                </a:solidFill>
                <a:latin typeface="Barlow Condensed" panose="00000506000000000000" pitchFamily="2" charset="0"/>
              </a:rPr>
              <a:t>Résultats de l’enquête flash d’octobre 2022. </a:t>
            </a:r>
          </a:p>
        </p:txBody>
      </p:sp>
      <p:sp>
        <p:nvSpPr>
          <p:cNvPr id="14" name="TextBox 13">
            <a:extLst>
              <a:ext uri="{FF2B5EF4-FFF2-40B4-BE49-F238E27FC236}">
                <a16:creationId xmlns:a16="http://schemas.microsoft.com/office/drawing/2014/main" id="{E9C637E6-C947-40F1-8BA7-6CF961EC4418}"/>
              </a:ext>
            </a:extLst>
          </p:cNvPr>
          <p:cNvSpPr txBox="1"/>
          <p:nvPr/>
        </p:nvSpPr>
        <p:spPr>
          <a:xfrm>
            <a:off x="7791068" y="145045"/>
            <a:ext cx="1352932" cy="728789"/>
          </a:xfrm>
          <a:prstGeom prst="rect">
            <a:avLst/>
          </a:prstGeom>
          <a:noFill/>
        </p:spPr>
        <p:txBody>
          <a:bodyPr wrap="square" lIns="0" tIns="0" rIns="0" bIns="0" rtlCol="0">
            <a:spAutoFit/>
          </a:bodyPr>
          <a:lstStyle/>
          <a:p>
            <a:pPr algn="ctr">
              <a:spcBef>
                <a:spcPts val="526"/>
              </a:spcBef>
              <a:buSzPct val="100000"/>
            </a:pPr>
            <a:r>
              <a:rPr lang="en-GB" sz="4736" b="1" i="1">
                <a:solidFill>
                  <a:srgbClr val="2F2483"/>
                </a:solidFill>
                <a:latin typeface="Barlow Condensed" panose="00000506000000000000" pitchFamily="2" charset="0"/>
              </a:rPr>
              <a:t>#3</a:t>
            </a:r>
          </a:p>
        </p:txBody>
      </p:sp>
    </p:spTree>
    <p:extLst>
      <p:ext uri="{BB962C8B-B14F-4D97-AF65-F5344CB8AC3E}">
        <p14:creationId xmlns:p14="http://schemas.microsoft.com/office/powerpoint/2010/main" val="22512790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C1963358-AA17-4F19-8CCE-67ABFB4E025F}"/>
              </a:ext>
            </a:extLst>
          </p:cNvPr>
          <p:cNvSpPr>
            <a:spLocks noGrp="1"/>
          </p:cNvSpPr>
          <p:nvPr>
            <p:ph type="sldNum" sz="quarter" idx="4"/>
          </p:nvPr>
        </p:nvSpPr>
        <p:spPr/>
        <p:txBody>
          <a:bodyPr/>
          <a:lstStyle/>
          <a:p>
            <a:fld id="{BDE2D64B-104A-0D49-AC01-3995F14CC673}" type="slidenum">
              <a:rPr lang="fr-FR" smtClean="0"/>
              <a:pPr/>
              <a:t>31</a:t>
            </a:fld>
            <a:endParaRPr lang="fr-FR"/>
          </a:p>
        </p:txBody>
      </p:sp>
      <p:sp>
        <p:nvSpPr>
          <p:cNvPr id="4" name="Titre 3">
            <a:extLst>
              <a:ext uri="{FF2B5EF4-FFF2-40B4-BE49-F238E27FC236}">
                <a16:creationId xmlns:a16="http://schemas.microsoft.com/office/drawing/2014/main" id="{30423163-D154-49BA-B39A-8DC6926BAAE9}"/>
              </a:ext>
            </a:extLst>
          </p:cNvPr>
          <p:cNvSpPr>
            <a:spLocks noGrp="1"/>
          </p:cNvSpPr>
          <p:nvPr>
            <p:ph type="title"/>
          </p:nvPr>
        </p:nvSpPr>
        <p:spPr>
          <a:xfrm>
            <a:off x="398242" y="360619"/>
            <a:ext cx="4051020" cy="564257"/>
          </a:xfrm>
        </p:spPr>
        <p:txBody>
          <a:bodyPr/>
          <a:lstStyle/>
          <a:p>
            <a:r>
              <a:rPr lang="fr-FR"/>
              <a:t>Marché général : prévisions budgétaires d’augmentation  </a:t>
            </a:r>
          </a:p>
        </p:txBody>
      </p:sp>
      <p:sp>
        <p:nvSpPr>
          <p:cNvPr id="5" name="Espace réservé du contenu 4">
            <a:extLst>
              <a:ext uri="{FF2B5EF4-FFF2-40B4-BE49-F238E27FC236}">
                <a16:creationId xmlns:a16="http://schemas.microsoft.com/office/drawing/2014/main" id="{9BBE45EA-E259-4424-BBB0-FB6F639ACAB4}"/>
              </a:ext>
            </a:extLst>
          </p:cNvPr>
          <p:cNvSpPr>
            <a:spLocks noGrp="1"/>
          </p:cNvSpPr>
          <p:nvPr>
            <p:ph idx="1"/>
          </p:nvPr>
        </p:nvSpPr>
        <p:spPr>
          <a:xfrm>
            <a:off x="398242" y="953051"/>
            <a:ext cx="4051020" cy="343684"/>
          </a:xfrm>
        </p:spPr>
        <p:txBody>
          <a:bodyPr/>
          <a:lstStyle/>
          <a:p>
            <a:r>
              <a:rPr lang="fr-FR"/>
              <a:t>Des prévisions d’augmentations en hausse adaptées aux enjeux actuels</a:t>
            </a:r>
          </a:p>
          <a:p>
            <a:endParaRPr lang="fr-FR"/>
          </a:p>
        </p:txBody>
      </p:sp>
      <p:pic>
        <p:nvPicPr>
          <p:cNvPr id="6" name="Image 4">
            <a:extLst>
              <a:ext uri="{FF2B5EF4-FFF2-40B4-BE49-F238E27FC236}">
                <a16:creationId xmlns:a16="http://schemas.microsoft.com/office/drawing/2014/main" id="{60DF96C0-64F5-4E63-9FA5-229C817461D5}"/>
              </a:ext>
            </a:extLst>
          </p:cNvPr>
          <p:cNvPicPr>
            <a:picLocks noChangeAspect="1"/>
          </p:cNvPicPr>
          <p:nvPr/>
        </p:nvPicPr>
        <p:blipFill>
          <a:blip r:embed="rId2"/>
          <a:stretch>
            <a:fillRect/>
          </a:stretch>
        </p:blipFill>
        <p:spPr>
          <a:xfrm>
            <a:off x="940333" y="4700730"/>
            <a:ext cx="1167612" cy="217899"/>
          </a:xfrm>
          <a:prstGeom prst="rect">
            <a:avLst/>
          </a:prstGeom>
        </p:spPr>
      </p:pic>
      <p:sp>
        <p:nvSpPr>
          <p:cNvPr id="7" name="Text Placeholder 2">
            <a:extLst>
              <a:ext uri="{FF2B5EF4-FFF2-40B4-BE49-F238E27FC236}">
                <a16:creationId xmlns:a16="http://schemas.microsoft.com/office/drawing/2014/main" id="{AA29153E-A435-4D27-A7AE-63DDD188E986}"/>
              </a:ext>
            </a:extLst>
          </p:cNvPr>
          <p:cNvSpPr txBox="1">
            <a:spLocks/>
          </p:cNvSpPr>
          <p:nvPr/>
        </p:nvSpPr>
        <p:spPr>
          <a:xfrm>
            <a:off x="398243" y="1296734"/>
            <a:ext cx="4173758" cy="523220"/>
          </a:xfrm>
          <a:prstGeom prst="rect">
            <a:avLst/>
          </a:prstGeom>
        </p:spPr>
        <p:txBody>
          <a:bodyPr vert="horz" wrap="square" lIns="0" tIns="0" rIns="0" bIns="0" rtlCol="0">
            <a:spAutoFit/>
          </a:bodyPr>
          <a:lstStyle>
            <a:lvl1pPr marL="0" indent="0" algn="l" defTabSz="685800" rtl="0" eaLnBrk="1" latinLnBrk="0" hangingPunct="1">
              <a:lnSpc>
                <a:spcPts val="1400"/>
              </a:lnSpc>
              <a:spcBef>
                <a:spcPts val="0"/>
              </a:spcBef>
              <a:buFont typeface="Arial" panose="020B0604020202020204" pitchFamily="34" charset="0"/>
              <a:buNone/>
              <a:tabLst/>
              <a:defRPr sz="1150" b="0" i="0" kern="1200">
                <a:solidFill>
                  <a:schemeClr val="tx1"/>
                </a:solidFill>
                <a:latin typeface="Barlow Condensed Medium" pitchFamily="2"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Barlow Condensed Medium" pitchFamily="2"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Barlow Condensed Medium" pitchFamily="2"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r>
              <a:rPr lang="fr-FR">
                <a:latin typeface="Barlow Condensed" panose="00000506000000000000" pitchFamily="2" charset="0"/>
              </a:rPr>
              <a:t>Sur fond d’inflation persistante, de tensions sur les matières premières, alimentaires et énergétiques, les budgets prévisionnels atteignent un niveau historique. </a:t>
            </a:r>
          </a:p>
        </p:txBody>
      </p:sp>
      <p:pic>
        <p:nvPicPr>
          <p:cNvPr id="11" name="Picture 10">
            <a:extLst>
              <a:ext uri="{FF2B5EF4-FFF2-40B4-BE49-F238E27FC236}">
                <a16:creationId xmlns:a16="http://schemas.microsoft.com/office/drawing/2014/main" id="{F6DD9A3A-C8B5-4AB2-ACBF-BCE0C357E3B1}"/>
              </a:ext>
            </a:extLst>
          </p:cNvPr>
          <p:cNvPicPr>
            <a:picLocks noChangeAspect="1"/>
          </p:cNvPicPr>
          <p:nvPr/>
        </p:nvPicPr>
        <p:blipFill>
          <a:blip r:embed="rId3"/>
          <a:stretch>
            <a:fillRect/>
          </a:stretch>
        </p:blipFill>
        <p:spPr>
          <a:xfrm>
            <a:off x="4976878" y="1675868"/>
            <a:ext cx="3652501" cy="3113300"/>
          </a:xfrm>
          <a:prstGeom prst="rect">
            <a:avLst/>
          </a:prstGeom>
        </p:spPr>
      </p:pic>
      <p:sp>
        <p:nvSpPr>
          <p:cNvPr id="12" name="Espace réservé du contenu 4">
            <a:extLst>
              <a:ext uri="{FF2B5EF4-FFF2-40B4-BE49-F238E27FC236}">
                <a16:creationId xmlns:a16="http://schemas.microsoft.com/office/drawing/2014/main" id="{34026D1B-A68E-46C4-A646-D5D01FE8C4DE}"/>
              </a:ext>
            </a:extLst>
          </p:cNvPr>
          <p:cNvSpPr txBox="1">
            <a:spLocks/>
          </p:cNvSpPr>
          <p:nvPr/>
        </p:nvSpPr>
        <p:spPr>
          <a:xfrm>
            <a:off x="5170725" y="1332184"/>
            <a:ext cx="4051020" cy="343684"/>
          </a:xfrm>
          <a:prstGeom prst="rect">
            <a:avLst/>
          </a:prstGeom>
        </p:spPr>
        <p:txBody>
          <a:bodyPr vert="horz" wrap="square" lIns="0" tIns="0" rIns="0" bIns="0" rtlCol="0">
            <a:spAutoFit/>
          </a:bodyPr>
          <a:lstStyle>
            <a:lvl1pPr marL="0" indent="0" algn="l" defTabSz="685800" rtl="0" eaLnBrk="1" latinLnBrk="0" hangingPunct="1">
              <a:lnSpc>
                <a:spcPts val="1400"/>
              </a:lnSpc>
              <a:spcBef>
                <a:spcPts val="0"/>
              </a:spcBef>
              <a:buFont typeface="Arial" panose="020B0604020202020204" pitchFamily="34" charset="0"/>
              <a:buNone/>
              <a:tabLst/>
              <a:defRPr sz="1150" b="0" i="0" kern="1200">
                <a:solidFill>
                  <a:schemeClr val="tx1"/>
                </a:solidFill>
                <a:latin typeface="Barlow Condensed Medium" pitchFamily="2"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Barlow Condensed Medium" pitchFamily="2"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Barlow Condensed Medium" pitchFamily="2"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fr-FR"/>
              <a:t>Les impacts persistants de l’inflation sur les tendances salariales</a:t>
            </a:r>
          </a:p>
          <a:p>
            <a:endParaRPr lang="fr-FR"/>
          </a:p>
        </p:txBody>
      </p:sp>
      <p:graphicFrame>
        <p:nvGraphicFramePr>
          <p:cNvPr id="13" name="Table 13">
            <a:extLst>
              <a:ext uri="{FF2B5EF4-FFF2-40B4-BE49-F238E27FC236}">
                <a16:creationId xmlns:a16="http://schemas.microsoft.com/office/drawing/2014/main" id="{48C019F5-808D-4952-9F62-C3D4AAF46BE3}"/>
              </a:ext>
            </a:extLst>
          </p:cNvPr>
          <p:cNvGraphicFramePr>
            <a:graphicFrameLocks noGrp="1"/>
          </p:cNvGraphicFramePr>
          <p:nvPr>
            <p:extLst>
              <p:ext uri="{D42A27DB-BD31-4B8C-83A1-F6EECF244321}">
                <p14:modId xmlns:p14="http://schemas.microsoft.com/office/powerpoint/2010/main" val="436551053"/>
              </p:ext>
            </p:extLst>
          </p:nvPr>
        </p:nvGraphicFramePr>
        <p:xfrm>
          <a:off x="324473" y="2910439"/>
          <a:ext cx="4173759" cy="1207008"/>
        </p:xfrm>
        <a:graphic>
          <a:graphicData uri="http://schemas.openxmlformats.org/drawingml/2006/table">
            <a:tbl>
              <a:tblPr firstRow="1" bandRow="1">
                <a:tableStyleId>{5C22544A-7EE6-4342-B048-85BDC9FD1C3A}</a:tableStyleId>
              </a:tblPr>
              <a:tblGrid>
                <a:gridCol w="1391253">
                  <a:extLst>
                    <a:ext uri="{9D8B030D-6E8A-4147-A177-3AD203B41FA5}">
                      <a16:colId xmlns:a16="http://schemas.microsoft.com/office/drawing/2014/main" val="153543309"/>
                    </a:ext>
                  </a:extLst>
                </a:gridCol>
                <a:gridCol w="1424658">
                  <a:extLst>
                    <a:ext uri="{9D8B030D-6E8A-4147-A177-3AD203B41FA5}">
                      <a16:colId xmlns:a16="http://schemas.microsoft.com/office/drawing/2014/main" val="3739807293"/>
                    </a:ext>
                  </a:extLst>
                </a:gridCol>
                <a:gridCol w="1357848">
                  <a:extLst>
                    <a:ext uri="{9D8B030D-6E8A-4147-A177-3AD203B41FA5}">
                      <a16:colId xmlns:a16="http://schemas.microsoft.com/office/drawing/2014/main" val="1058543206"/>
                    </a:ext>
                  </a:extLst>
                </a:gridCol>
              </a:tblGrid>
              <a:tr h="521208">
                <a:tc>
                  <a:txBody>
                    <a:bodyPr/>
                    <a:lstStyle/>
                    <a:p>
                      <a:endParaRPr lang="fr-FR">
                        <a:solidFill>
                          <a:schemeClr val="tx1"/>
                        </a:solidFill>
                      </a:endParaRPr>
                    </a:p>
                    <a:p>
                      <a:endParaRPr lang="fr-FR">
                        <a:solidFill>
                          <a:schemeClr val="tx1"/>
                        </a:solidFill>
                      </a:endParaRPr>
                    </a:p>
                  </a:txBody>
                  <a:tcP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2F248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900">
                          <a:solidFill>
                            <a:schemeClr val="tx1"/>
                          </a:solidFill>
                          <a:latin typeface="Barlow Condensed" panose="00000506000000000000" pitchFamily="2" charset="0"/>
                        </a:rPr>
                        <a:t>Prévision versement d’augmentations individuelles</a:t>
                      </a:r>
                    </a:p>
                    <a:p>
                      <a:pPr algn="ctr"/>
                      <a:r>
                        <a:rPr lang="fr-FR" sz="900">
                          <a:solidFill>
                            <a:schemeClr val="tx1"/>
                          </a:solidFill>
                          <a:latin typeface="Barlow Condensed" panose="00000506000000000000" pitchFamily="2" charset="0"/>
                        </a:rPr>
                        <a:t>(% de répondants)</a:t>
                      </a:r>
                    </a:p>
                  </a:txBody>
                  <a:tcPr>
                    <a:lnL w="12700" cap="flat" cmpd="sng" algn="ctr">
                      <a:noFill/>
                      <a:prstDash val="solid"/>
                      <a:round/>
                      <a:headEnd type="none" w="med" len="med"/>
                      <a:tailEnd type="none" w="med" len="med"/>
                    </a:lnL>
                    <a:lnR w="12700" cap="flat" cmpd="sng" algn="ctr">
                      <a:solidFill>
                        <a:srgbClr val="BFECF2"/>
                      </a:solidFill>
                      <a:prstDash val="solid"/>
                      <a:round/>
                      <a:headEnd type="none" w="med" len="med"/>
                      <a:tailEnd type="none" w="med" len="med"/>
                    </a:lnR>
                    <a:lnT w="12700" cap="flat" cmpd="sng" algn="ctr">
                      <a:solidFill>
                        <a:srgbClr val="2F2483"/>
                      </a:solidFill>
                      <a:prstDash val="solid"/>
                      <a:round/>
                      <a:headEnd type="none" w="med" len="med"/>
                      <a:tailEnd type="none" w="med" len="med"/>
                    </a:lnT>
                    <a:lnB w="12700" cap="flat" cmpd="sng" algn="ctr">
                      <a:solidFill>
                        <a:srgbClr val="2F248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900">
                          <a:solidFill>
                            <a:schemeClr val="tx1"/>
                          </a:solidFill>
                          <a:latin typeface="Barlow Condensed" panose="00000506000000000000" pitchFamily="2" charset="0"/>
                        </a:rPr>
                        <a:t>Prévision versement d’une augmentation générale</a:t>
                      </a:r>
                    </a:p>
                    <a:p>
                      <a:pPr algn="ctr"/>
                      <a:r>
                        <a:rPr lang="fr-FR" sz="900">
                          <a:solidFill>
                            <a:schemeClr val="tx1"/>
                          </a:solidFill>
                          <a:latin typeface="Barlow Condensed" panose="00000506000000000000" pitchFamily="2" charset="0"/>
                        </a:rPr>
                        <a:t>(% de répondants)</a:t>
                      </a:r>
                    </a:p>
                  </a:txBody>
                  <a:tcPr anchor="ctr">
                    <a:lnL w="12700" cap="flat" cmpd="sng" algn="ctr">
                      <a:solidFill>
                        <a:srgbClr val="BFECF2"/>
                      </a:solidFill>
                      <a:prstDash val="solid"/>
                      <a:round/>
                      <a:headEnd type="none" w="med" len="med"/>
                      <a:tailEnd type="none" w="med" len="med"/>
                    </a:lnL>
                    <a:lnR w="12700" cmpd="sng">
                      <a:noFill/>
                    </a:lnR>
                    <a:lnT w="12700" cap="flat" cmpd="sng" algn="ctr">
                      <a:solidFill>
                        <a:srgbClr val="2F2483"/>
                      </a:solidFill>
                      <a:prstDash val="solid"/>
                      <a:round/>
                      <a:headEnd type="none" w="med" len="med"/>
                      <a:tailEnd type="none" w="med" len="med"/>
                    </a:lnT>
                    <a:lnB w="12700" cap="flat" cmpd="sng" algn="ctr">
                      <a:solidFill>
                        <a:srgbClr val="2F248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8696101"/>
                  </a:ext>
                </a:extLst>
              </a:tr>
              <a:tr h="200916">
                <a:tc>
                  <a:txBody>
                    <a:bodyPr/>
                    <a:lstStyle/>
                    <a:p>
                      <a:pPr algn="ctr"/>
                      <a:r>
                        <a:rPr lang="fr-FR" sz="900">
                          <a:latin typeface="Barlow Condensed" panose="00000506000000000000" pitchFamily="2" charset="0"/>
                        </a:rPr>
                        <a:t>OE</a:t>
                      </a:r>
                    </a:p>
                  </a:txBody>
                  <a:tcPr>
                    <a:lnL w="12700" cap="flat" cmpd="sng" algn="ctr">
                      <a:noFill/>
                      <a:prstDash val="solid"/>
                      <a:round/>
                      <a:headEnd type="none" w="med" len="med"/>
                      <a:tailEnd type="none" w="med" len="med"/>
                    </a:lnL>
                    <a:lnR w="12700" cap="flat" cmpd="sng" algn="ctr">
                      <a:solidFill>
                        <a:srgbClr val="BFECF2"/>
                      </a:solidFill>
                      <a:prstDash val="sysDash"/>
                      <a:round/>
                      <a:headEnd type="none" w="med" len="med"/>
                      <a:tailEnd type="none" w="med" len="med"/>
                    </a:lnR>
                    <a:lnT w="12700" cap="flat" cmpd="sng" algn="ctr">
                      <a:solidFill>
                        <a:srgbClr val="2F2483"/>
                      </a:solidFill>
                      <a:prstDash val="solid"/>
                      <a:round/>
                      <a:headEnd type="none" w="med" len="med"/>
                      <a:tailEnd type="none" w="med" len="med"/>
                    </a:lnT>
                    <a:lnB w="12700" cap="flat" cmpd="sng" algn="ctr">
                      <a:solidFill>
                        <a:srgbClr val="595959"/>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900">
                          <a:latin typeface="Barlow Condensed Thin" panose="00000306000000000000" pitchFamily="2" charset="0"/>
                        </a:rPr>
                        <a:t>88%</a:t>
                      </a:r>
                    </a:p>
                  </a:txBody>
                  <a:tcPr>
                    <a:lnL w="12700" cap="flat" cmpd="sng" algn="ctr">
                      <a:solidFill>
                        <a:srgbClr val="BFECF2"/>
                      </a:solidFill>
                      <a:prstDash val="sysDash"/>
                      <a:round/>
                      <a:headEnd type="none" w="med" len="med"/>
                      <a:tailEnd type="none" w="med" len="med"/>
                    </a:lnL>
                    <a:lnR w="12700" cap="flat" cmpd="sng" algn="ctr">
                      <a:solidFill>
                        <a:srgbClr val="BFECF2"/>
                      </a:solidFill>
                      <a:prstDash val="sysDash"/>
                      <a:round/>
                      <a:headEnd type="none" w="med" len="med"/>
                      <a:tailEnd type="none" w="med" len="med"/>
                    </a:lnR>
                    <a:lnT w="12700" cap="flat" cmpd="sng" algn="ctr">
                      <a:solidFill>
                        <a:srgbClr val="2F2483"/>
                      </a:solidFill>
                      <a:prstDash val="solid"/>
                      <a:round/>
                      <a:headEnd type="none" w="med" len="med"/>
                      <a:tailEnd type="none" w="med" len="med"/>
                    </a:lnT>
                    <a:lnB w="12700" cap="flat" cmpd="sng" algn="ctr">
                      <a:solidFill>
                        <a:srgbClr val="595959"/>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900">
                          <a:latin typeface="Barlow Condensed Thin" panose="00000306000000000000" pitchFamily="2" charset="0"/>
                        </a:rPr>
                        <a:t>86%</a:t>
                      </a:r>
                    </a:p>
                  </a:txBody>
                  <a:tcPr>
                    <a:lnL w="12700" cap="flat" cmpd="sng" algn="ctr">
                      <a:solidFill>
                        <a:srgbClr val="BFECF2"/>
                      </a:solidFill>
                      <a:prstDash val="sysDash"/>
                      <a:round/>
                      <a:headEnd type="none" w="med" len="med"/>
                      <a:tailEnd type="none" w="med" len="med"/>
                    </a:lnL>
                    <a:lnR w="12700" cap="flat" cmpd="sng" algn="ctr">
                      <a:noFill/>
                      <a:prstDash val="solid"/>
                      <a:round/>
                      <a:headEnd type="none" w="med" len="med"/>
                      <a:tailEnd type="none" w="med" len="med"/>
                    </a:lnR>
                    <a:lnT w="12700" cap="flat" cmpd="sng" algn="ctr">
                      <a:solidFill>
                        <a:srgbClr val="2F2483"/>
                      </a:solidFill>
                      <a:prstDash val="solid"/>
                      <a:round/>
                      <a:headEnd type="none" w="med" len="med"/>
                      <a:tailEnd type="none" w="med" len="med"/>
                    </a:lnT>
                    <a:lnB w="12700" cap="flat" cmpd="sng" algn="ctr">
                      <a:solidFill>
                        <a:srgbClr val="595959"/>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81294781"/>
                  </a:ext>
                </a:extLst>
              </a:tr>
              <a:tr h="212418">
                <a:tc>
                  <a:txBody>
                    <a:bodyPr/>
                    <a:lstStyle/>
                    <a:p>
                      <a:pPr algn="ctr"/>
                      <a:r>
                        <a:rPr lang="fr-FR" sz="900">
                          <a:latin typeface="Barlow Condensed" panose="00000506000000000000" pitchFamily="2" charset="0"/>
                        </a:rPr>
                        <a:t>TAM</a:t>
                      </a:r>
                    </a:p>
                  </a:txBody>
                  <a:tcPr>
                    <a:lnL w="12700" cap="flat" cmpd="sng" algn="ctr">
                      <a:noFill/>
                      <a:prstDash val="solid"/>
                      <a:round/>
                      <a:headEnd type="none" w="med" len="med"/>
                      <a:tailEnd type="none" w="med" len="med"/>
                    </a:lnL>
                    <a:lnR w="12700" cap="flat" cmpd="sng" algn="ctr">
                      <a:solidFill>
                        <a:srgbClr val="BFECF2"/>
                      </a:solidFill>
                      <a:prstDash val="sysDash"/>
                      <a:round/>
                      <a:headEnd type="none" w="med" len="med"/>
                      <a:tailEnd type="none" w="med" len="med"/>
                    </a:lnR>
                    <a:lnT w="12700" cap="flat" cmpd="sng" algn="ctr">
                      <a:solidFill>
                        <a:srgbClr val="595959"/>
                      </a:solidFill>
                      <a:prstDash val="sysDash"/>
                      <a:round/>
                      <a:headEnd type="none" w="med" len="med"/>
                      <a:tailEnd type="none" w="med" len="med"/>
                    </a:lnT>
                    <a:lnB w="12700" cap="flat" cmpd="sng" algn="ctr">
                      <a:solidFill>
                        <a:srgbClr val="595959"/>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900">
                          <a:latin typeface="Barlow Condensed Thin" panose="00000306000000000000" pitchFamily="2" charset="0"/>
                        </a:rPr>
                        <a:t>95%</a:t>
                      </a:r>
                    </a:p>
                  </a:txBody>
                  <a:tcPr>
                    <a:lnL w="12700" cap="flat" cmpd="sng" algn="ctr">
                      <a:solidFill>
                        <a:srgbClr val="BFECF2"/>
                      </a:solidFill>
                      <a:prstDash val="sysDash"/>
                      <a:round/>
                      <a:headEnd type="none" w="med" len="med"/>
                      <a:tailEnd type="none" w="med" len="med"/>
                    </a:lnL>
                    <a:lnR w="12700" cap="flat" cmpd="sng" algn="ctr">
                      <a:solidFill>
                        <a:srgbClr val="BFECF2"/>
                      </a:solidFill>
                      <a:prstDash val="sysDash"/>
                      <a:round/>
                      <a:headEnd type="none" w="med" len="med"/>
                      <a:tailEnd type="none" w="med" len="med"/>
                    </a:lnR>
                    <a:lnT w="12700" cap="flat" cmpd="sng" algn="ctr">
                      <a:solidFill>
                        <a:srgbClr val="595959"/>
                      </a:solidFill>
                      <a:prstDash val="sysDash"/>
                      <a:round/>
                      <a:headEnd type="none" w="med" len="med"/>
                      <a:tailEnd type="none" w="med" len="med"/>
                    </a:lnT>
                    <a:lnB w="12700" cap="flat" cmpd="sng" algn="ctr">
                      <a:solidFill>
                        <a:srgbClr val="595959"/>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900">
                          <a:latin typeface="Barlow Condensed Thin" panose="00000306000000000000" pitchFamily="2" charset="0"/>
                        </a:rPr>
                        <a:t>91%</a:t>
                      </a:r>
                    </a:p>
                  </a:txBody>
                  <a:tcPr>
                    <a:lnL w="12700" cap="flat" cmpd="sng" algn="ctr">
                      <a:solidFill>
                        <a:srgbClr val="BFECF2"/>
                      </a:solidFill>
                      <a:prstDash val="sysDash"/>
                      <a:round/>
                      <a:headEnd type="none" w="med" len="med"/>
                      <a:tailEnd type="none" w="med" len="med"/>
                    </a:lnL>
                    <a:lnR w="12700" cap="flat" cmpd="sng" algn="ctr">
                      <a:noFill/>
                      <a:prstDash val="solid"/>
                      <a:round/>
                      <a:headEnd type="none" w="med" len="med"/>
                      <a:tailEnd type="none" w="med" len="med"/>
                    </a:lnR>
                    <a:lnT w="12700" cap="flat" cmpd="sng" algn="ctr">
                      <a:solidFill>
                        <a:srgbClr val="595959"/>
                      </a:solidFill>
                      <a:prstDash val="sysDash"/>
                      <a:round/>
                      <a:headEnd type="none" w="med" len="med"/>
                      <a:tailEnd type="none" w="med" len="med"/>
                    </a:lnT>
                    <a:lnB w="12700" cap="flat" cmpd="sng" algn="ctr">
                      <a:solidFill>
                        <a:srgbClr val="595959"/>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82073054"/>
                  </a:ext>
                </a:extLst>
              </a:tr>
              <a:tr h="194130">
                <a:tc>
                  <a:txBody>
                    <a:bodyPr/>
                    <a:lstStyle/>
                    <a:p>
                      <a:pPr algn="ctr"/>
                      <a:r>
                        <a:rPr lang="fr-FR" sz="900">
                          <a:latin typeface="Barlow Condensed" panose="00000506000000000000" pitchFamily="2" charset="0"/>
                        </a:rPr>
                        <a:t>CADRES</a:t>
                      </a:r>
                    </a:p>
                  </a:txBody>
                  <a:tcPr>
                    <a:lnL w="12700" cap="flat" cmpd="sng" algn="ctr">
                      <a:noFill/>
                      <a:prstDash val="solid"/>
                      <a:round/>
                      <a:headEnd type="none" w="med" len="med"/>
                      <a:tailEnd type="none" w="med" len="med"/>
                    </a:lnL>
                    <a:lnR w="12700" cap="flat" cmpd="sng" algn="ctr">
                      <a:solidFill>
                        <a:srgbClr val="BFECF2"/>
                      </a:solidFill>
                      <a:prstDash val="sysDash"/>
                      <a:round/>
                      <a:headEnd type="none" w="med" len="med"/>
                      <a:tailEnd type="none" w="med" len="med"/>
                    </a:lnR>
                    <a:lnT w="12700" cap="flat" cmpd="sng" algn="ctr">
                      <a:solidFill>
                        <a:srgbClr val="595959"/>
                      </a:solidFill>
                      <a:prstDash val="sysDash"/>
                      <a:round/>
                      <a:headEnd type="none" w="med" len="med"/>
                      <a:tailEnd type="none" w="med" len="med"/>
                    </a:lnT>
                    <a:lnB w="12700" cap="flat" cmpd="sng" algn="ctr">
                      <a:solidFill>
                        <a:srgbClr val="2F248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900">
                          <a:latin typeface="Barlow Condensed Thin" panose="00000306000000000000" pitchFamily="2" charset="0"/>
                        </a:rPr>
                        <a:t>94%</a:t>
                      </a:r>
                    </a:p>
                  </a:txBody>
                  <a:tcPr>
                    <a:lnL w="12700" cap="flat" cmpd="sng" algn="ctr">
                      <a:solidFill>
                        <a:srgbClr val="BFECF2"/>
                      </a:solidFill>
                      <a:prstDash val="sysDash"/>
                      <a:round/>
                      <a:headEnd type="none" w="med" len="med"/>
                      <a:tailEnd type="none" w="med" len="med"/>
                    </a:lnL>
                    <a:lnR w="12700" cap="flat" cmpd="sng" algn="ctr">
                      <a:solidFill>
                        <a:srgbClr val="BFECF2"/>
                      </a:solidFill>
                      <a:prstDash val="sysDash"/>
                      <a:round/>
                      <a:headEnd type="none" w="med" len="med"/>
                      <a:tailEnd type="none" w="med" len="med"/>
                    </a:lnR>
                    <a:lnT w="12700" cap="flat" cmpd="sng" algn="ctr">
                      <a:solidFill>
                        <a:srgbClr val="595959"/>
                      </a:solidFill>
                      <a:prstDash val="sysDash"/>
                      <a:round/>
                      <a:headEnd type="none" w="med" len="med"/>
                      <a:tailEnd type="none" w="med" len="med"/>
                    </a:lnT>
                    <a:lnB w="12700" cap="flat" cmpd="sng" algn="ctr">
                      <a:solidFill>
                        <a:srgbClr val="2F248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900">
                          <a:latin typeface="Barlow Condensed Thin" panose="00000306000000000000" pitchFamily="2" charset="0"/>
                        </a:rPr>
                        <a:t>89%</a:t>
                      </a:r>
                    </a:p>
                  </a:txBody>
                  <a:tcPr>
                    <a:lnL w="12700" cap="flat" cmpd="sng" algn="ctr">
                      <a:solidFill>
                        <a:srgbClr val="BFECF2"/>
                      </a:solidFill>
                      <a:prstDash val="sysDash"/>
                      <a:round/>
                      <a:headEnd type="none" w="med" len="med"/>
                      <a:tailEnd type="none" w="med" len="med"/>
                    </a:lnL>
                    <a:lnR w="12700" cap="flat" cmpd="sng" algn="ctr">
                      <a:noFill/>
                      <a:prstDash val="solid"/>
                      <a:round/>
                      <a:headEnd type="none" w="med" len="med"/>
                      <a:tailEnd type="none" w="med" len="med"/>
                    </a:lnR>
                    <a:lnT w="12700" cap="flat" cmpd="sng" algn="ctr">
                      <a:solidFill>
                        <a:srgbClr val="595959"/>
                      </a:solidFill>
                      <a:prstDash val="sysDash"/>
                      <a:round/>
                      <a:headEnd type="none" w="med" len="med"/>
                      <a:tailEnd type="none" w="med" len="med"/>
                    </a:lnT>
                    <a:lnB w="12700" cap="flat" cmpd="sng" algn="ctr">
                      <a:solidFill>
                        <a:srgbClr val="2F248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1165709"/>
                  </a:ext>
                </a:extLst>
              </a:tr>
            </a:tbl>
          </a:graphicData>
        </a:graphic>
      </p:graphicFrame>
      <p:sp>
        <p:nvSpPr>
          <p:cNvPr id="16" name="Text Placeholder 2">
            <a:extLst>
              <a:ext uri="{FF2B5EF4-FFF2-40B4-BE49-F238E27FC236}">
                <a16:creationId xmlns:a16="http://schemas.microsoft.com/office/drawing/2014/main" id="{03AE2E77-492F-49FC-BB1D-17ADD44B3057}"/>
              </a:ext>
            </a:extLst>
          </p:cNvPr>
          <p:cNvSpPr txBox="1">
            <a:spLocks/>
          </p:cNvSpPr>
          <p:nvPr/>
        </p:nvSpPr>
        <p:spPr>
          <a:xfrm>
            <a:off x="398243" y="1894157"/>
            <a:ext cx="4173758" cy="164148"/>
          </a:xfrm>
          <a:prstGeom prst="rect">
            <a:avLst/>
          </a:prstGeom>
        </p:spPr>
        <p:txBody>
          <a:bodyPr vert="horz" wrap="square" lIns="0" tIns="0" rIns="0" bIns="0" rtlCol="0">
            <a:spAutoFit/>
          </a:bodyPr>
          <a:lstStyle>
            <a:lvl1pPr marL="0" indent="0" algn="l" defTabSz="685800" rtl="0" eaLnBrk="1" latinLnBrk="0" hangingPunct="1">
              <a:lnSpc>
                <a:spcPts val="1400"/>
              </a:lnSpc>
              <a:spcBef>
                <a:spcPts val="0"/>
              </a:spcBef>
              <a:buFont typeface="Arial" panose="020B0604020202020204" pitchFamily="34" charset="0"/>
              <a:buNone/>
              <a:tabLst/>
              <a:defRPr sz="1150" b="0" i="0" kern="1200">
                <a:solidFill>
                  <a:schemeClr val="tx1"/>
                </a:solidFill>
                <a:latin typeface="Barlow Condensed Medium" pitchFamily="2"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Barlow Condensed Medium" pitchFamily="2"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Barlow Condensed Medium" pitchFamily="2"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ctr"/>
            <a:r>
              <a:rPr lang="fr-FR" sz="1050" b="1">
                <a:latin typeface="Barlow Condensed" panose="00000506000000000000" pitchFamily="2" charset="0"/>
              </a:rPr>
              <a:t>Augmentations prévisionnelles pour 2023 : </a:t>
            </a:r>
          </a:p>
        </p:txBody>
      </p:sp>
      <p:grpSp>
        <p:nvGrpSpPr>
          <p:cNvPr id="23" name="Group 22">
            <a:extLst>
              <a:ext uri="{FF2B5EF4-FFF2-40B4-BE49-F238E27FC236}">
                <a16:creationId xmlns:a16="http://schemas.microsoft.com/office/drawing/2014/main" id="{64C55F39-D877-4F60-AC59-6F0FE76B7D59}"/>
              </a:ext>
            </a:extLst>
          </p:cNvPr>
          <p:cNvGrpSpPr/>
          <p:nvPr/>
        </p:nvGrpSpPr>
        <p:grpSpPr>
          <a:xfrm>
            <a:off x="1120850" y="1936775"/>
            <a:ext cx="2605800" cy="1029067"/>
            <a:chOff x="1169824" y="1925045"/>
            <a:chExt cx="2605800" cy="1029067"/>
          </a:xfrm>
        </p:grpSpPr>
        <p:sp>
          <p:nvSpPr>
            <p:cNvPr id="17" name="Rectangle 16">
              <a:extLst>
                <a:ext uri="{FF2B5EF4-FFF2-40B4-BE49-F238E27FC236}">
                  <a16:creationId xmlns:a16="http://schemas.microsoft.com/office/drawing/2014/main" id="{343576D4-6138-4680-977B-68EE82D1B8B0}"/>
                </a:ext>
              </a:extLst>
            </p:cNvPr>
            <p:cNvSpPr/>
            <p:nvPr/>
          </p:nvSpPr>
          <p:spPr bwMode="gray">
            <a:xfrm>
              <a:off x="1169824" y="1925045"/>
              <a:ext cx="2581006" cy="755364"/>
            </a:xfrm>
            <a:prstGeom prst="rect">
              <a:avLst/>
            </a:prstGeom>
            <a:noFill/>
            <a:ln w="19050" algn="ctr">
              <a:noFill/>
              <a:miter lim="800000"/>
              <a:headEnd/>
              <a:tailEnd/>
            </a:ln>
          </p:spPr>
          <p:txBody>
            <a:bodyPr wrap="square" lIns="88900" tIns="88900" rIns="88900" bIns="88900" rtlCol="0" anchor="ctr"/>
            <a:lstStyle/>
            <a:p>
              <a:pPr marL="0" marR="0" lvl="0" indent="0" algn="ctr" defTabSz="787481" rtl="0" eaLnBrk="1" fontAlgn="auto" latinLnBrk="0" hangingPunct="1">
                <a:lnSpc>
                  <a:spcPct val="106000"/>
                </a:lnSpc>
                <a:spcBef>
                  <a:spcPts val="0"/>
                </a:spcBef>
                <a:spcAft>
                  <a:spcPts val="0"/>
                </a:spcAft>
                <a:buClrTx/>
                <a:buSzTx/>
                <a:buFont typeface="Wingdings 2" pitchFamily="18" charset="2"/>
                <a:buNone/>
                <a:tabLst/>
                <a:defRPr/>
              </a:pPr>
              <a:r>
                <a:rPr lang="fr-FR" sz="1100" b="1">
                  <a:latin typeface="Barlow Condensed Medium" panose="00000606000000000000" pitchFamily="2" charset="0"/>
                </a:rPr>
                <a:t>OETAM       </a:t>
              </a:r>
              <a:r>
                <a:rPr lang="fr-FR" sz="1100" b="1">
                  <a:solidFill>
                    <a:srgbClr val="2F2483"/>
                  </a:solidFill>
                  <a:latin typeface="Barlow Condensed Thin" panose="00000306000000000000" pitchFamily="2" charset="0"/>
                </a:rPr>
                <a:t> 3,5</a:t>
              </a:r>
              <a:r>
                <a:rPr kumimoji="0" lang="fr-FR" sz="1100" b="1" i="0" u="none" strike="noStrike" kern="1200" cap="none" spc="0" normalizeH="0" baseline="0" noProof="0">
                  <a:ln>
                    <a:noFill/>
                  </a:ln>
                  <a:solidFill>
                    <a:srgbClr val="2F2483"/>
                  </a:solidFill>
                  <a:effectLst/>
                  <a:uLnTx/>
                  <a:uFillTx/>
                  <a:latin typeface="Barlow Condensed Thin" panose="00000306000000000000" pitchFamily="2" charset="0"/>
                </a:rPr>
                <a:t>%*              </a:t>
              </a:r>
              <a:r>
                <a:rPr kumimoji="0" lang="fr-FR" sz="1100" b="1" i="0" u="none" strike="noStrike" kern="1200" cap="none" spc="0" normalizeH="0" noProof="0">
                  <a:ln>
                    <a:noFill/>
                  </a:ln>
                  <a:solidFill>
                    <a:srgbClr val="2F2483"/>
                  </a:solidFill>
                  <a:effectLst/>
                  <a:uLnTx/>
                  <a:uFillTx/>
                  <a:latin typeface="Barlow Condensed Thin" panose="00000306000000000000" pitchFamily="2" charset="0"/>
                </a:rPr>
                <a:t>   </a:t>
              </a:r>
              <a:r>
                <a:rPr lang="fr-FR" sz="1100" b="1">
                  <a:solidFill>
                    <a:srgbClr val="595959"/>
                  </a:solidFill>
                  <a:latin typeface="Barlow Condensed Thin" panose="00000306000000000000" pitchFamily="2" charset="0"/>
                </a:rPr>
                <a:t>4%**    </a:t>
              </a:r>
              <a:r>
                <a:rPr kumimoji="0" lang="fr-FR" sz="900" b="1" i="0" u="none" strike="noStrike" kern="1200" cap="none" spc="0" normalizeH="0" baseline="0" noProof="0">
                  <a:ln>
                    <a:noFill/>
                  </a:ln>
                  <a:solidFill>
                    <a:srgbClr val="595959"/>
                  </a:solidFill>
                  <a:effectLst/>
                  <a:uLnTx/>
                  <a:uFillTx/>
                  <a:latin typeface="Barlow Condensed Thin" panose="00000306000000000000" pitchFamily="2" charset="0"/>
                </a:rPr>
                <a:t>(+1,7pts</a:t>
              </a:r>
              <a:r>
                <a:rPr kumimoji="0" lang="fr-FR" sz="900" b="1" i="0" u="none" strike="noStrike" kern="1200" cap="none" spc="0" normalizeH="0" noProof="0">
                  <a:ln>
                    <a:noFill/>
                  </a:ln>
                  <a:solidFill>
                    <a:srgbClr val="595959"/>
                  </a:solidFill>
                  <a:effectLst/>
                  <a:uLnTx/>
                  <a:uFillTx/>
                  <a:latin typeface="Barlow Condensed Thin" panose="00000306000000000000" pitchFamily="2" charset="0"/>
                </a:rPr>
                <a:t> vs 2021)</a:t>
              </a:r>
              <a:endParaRPr kumimoji="0" lang="en-GB" sz="1100" b="1" i="0" u="none" strike="noStrike" kern="1200" cap="none" spc="0" normalizeH="0" baseline="0" noProof="0">
                <a:ln>
                  <a:noFill/>
                </a:ln>
                <a:solidFill>
                  <a:srgbClr val="595959"/>
                </a:solidFill>
                <a:effectLst/>
                <a:uLnTx/>
                <a:uFillTx/>
                <a:latin typeface="Barlow Condensed Thin" panose="00000306000000000000" pitchFamily="2" charset="0"/>
              </a:endParaRPr>
            </a:p>
          </p:txBody>
        </p:sp>
        <p:sp>
          <p:nvSpPr>
            <p:cNvPr id="18" name="Rectangle 17">
              <a:extLst>
                <a:ext uri="{FF2B5EF4-FFF2-40B4-BE49-F238E27FC236}">
                  <a16:creationId xmlns:a16="http://schemas.microsoft.com/office/drawing/2014/main" id="{C0BD75AF-A735-4852-BA7E-F7693B9F2FA0}"/>
                </a:ext>
              </a:extLst>
            </p:cNvPr>
            <p:cNvSpPr/>
            <p:nvPr/>
          </p:nvSpPr>
          <p:spPr bwMode="gray">
            <a:xfrm>
              <a:off x="1194618" y="2198748"/>
              <a:ext cx="2581006" cy="755364"/>
            </a:xfrm>
            <a:prstGeom prst="rect">
              <a:avLst/>
            </a:prstGeom>
            <a:noFill/>
            <a:ln w="19050" algn="ctr">
              <a:noFill/>
              <a:miter lim="800000"/>
              <a:headEnd/>
              <a:tailEnd/>
            </a:ln>
          </p:spPr>
          <p:txBody>
            <a:bodyPr wrap="square" lIns="88900" tIns="88900" rIns="88900" bIns="88900" rtlCol="0" anchor="ctr"/>
            <a:lstStyle/>
            <a:p>
              <a:pPr marL="0" marR="0" lvl="0" indent="0" algn="ctr" defTabSz="787481" rtl="0" eaLnBrk="1" fontAlgn="auto" latinLnBrk="0" hangingPunct="1">
                <a:lnSpc>
                  <a:spcPct val="106000"/>
                </a:lnSpc>
                <a:spcBef>
                  <a:spcPts val="0"/>
                </a:spcBef>
                <a:spcAft>
                  <a:spcPts val="0"/>
                </a:spcAft>
                <a:buClrTx/>
                <a:buSzTx/>
                <a:buFont typeface="Wingdings 2" pitchFamily="18" charset="2"/>
                <a:buNone/>
                <a:tabLst/>
                <a:defRPr/>
              </a:pPr>
              <a:r>
                <a:rPr lang="fr-FR" sz="1100" b="1">
                  <a:latin typeface="Barlow Condensed Medium" panose="00000606000000000000" pitchFamily="2" charset="0"/>
                </a:rPr>
                <a:t>CADRES       </a:t>
              </a:r>
              <a:r>
                <a:rPr lang="fr-FR" sz="1100" b="1">
                  <a:solidFill>
                    <a:srgbClr val="2F2483"/>
                  </a:solidFill>
                  <a:latin typeface="Barlow Condensed Thin" panose="00000306000000000000" pitchFamily="2" charset="0"/>
                </a:rPr>
                <a:t> 3</a:t>
              </a:r>
              <a:r>
                <a:rPr kumimoji="0" lang="fr-FR" sz="1100" b="1" i="0" u="none" strike="noStrike" kern="1200" cap="none" spc="0" normalizeH="0" baseline="0" noProof="0">
                  <a:ln>
                    <a:noFill/>
                  </a:ln>
                  <a:solidFill>
                    <a:srgbClr val="2F2483"/>
                  </a:solidFill>
                  <a:effectLst/>
                  <a:uLnTx/>
                  <a:uFillTx/>
                  <a:latin typeface="Barlow Condensed Thin" panose="00000306000000000000" pitchFamily="2" charset="0"/>
                </a:rPr>
                <a:t>%*              </a:t>
              </a:r>
              <a:r>
                <a:rPr kumimoji="0" lang="fr-FR" sz="1100" b="1" i="0" u="none" strike="noStrike" kern="1200" cap="none" spc="0" normalizeH="0" noProof="0">
                  <a:ln>
                    <a:noFill/>
                  </a:ln>
                  <a:solidFill>
                    <a:srgbClr val="2F2483"/>
                  </a:solidFill>
                  <a:effectLst/>
                  <a:uLnTx/>
                  <a:uFillTx/>
                  <a:latin typeface="Barlow Condensed Thin" panose="00000306000000000000" pitchFamily="2" charset="0"/>
                </a:rPr>
                <a:t>   </a:t>
              </a:r>
              <a:r>
                <a:rPr lang="fr-FR" sz="1100" b="1" noProof="0">
                  <a:solidFill>
                    <a:srgbClr val="595959"/>
                  </a:solidFill>
                  <a:latin typeface="Barlow Condensed Thin" panose="00000306000000000000" pitchFamily="2" charset="0"/>
                </a:rPr>
                <a:t>3,9</a:t>
              </a:r>
              <a:r>
                <a:rPr kumimoji="0" lang="fr-FR" sz="1100" b="1" i="0" u="none" strike="noStrike" kern="1200" cap="none" spc="0" normalizeH="0" baseline="0" noProof="0">
                  <a:ln>
                    <a:noFill/>
                  </a:ln>
                  <a:solidFill>
                    <a:srgbClr val="595959"/>
                  </a:solidFill>
                  <a:effectLst/>
                  <a:uLnTx/>
                  <a:uFillTx/>
                  <a:latin typeface="Barlow Condensed Thin" panose="00000306000000000000" pitchFamily="2" charset="0"/>
                </a:rPr>
                <a:t>%**  </a:t>
              </a:r>
              <a:r>
                <a:rPr kumimoji="0" lang="fr-FR" sz="900" b="1" i="0" u="none" strike="noStrike" kern="1200" cap="none" spc="0" normalizeH="0" baseline="0" noProof="0">
                  <a:ln>
                    <a:noFill/>
                  </a:ln>
                  <a:solidFill>
                    <a:srgbClr val="595959"/>
                  </a:solidFill>
                  <a:effectLst/>
                  <a:uLnTx/>
                  <a:uFillTx/>
                  <a:latin typeface="Barlow Condensed Thin" panose="00000306000000000000" pitchFamily="2" charset="0"/>
                </a:rPr>
                <a:t>(+1,2 pts</a:t>
              </a:r>
              <a:r>
                <a:rPr kumimoji="0" lang="fr-FR" sz="900" b="1" i="0" u="none" strike="noStrike" kern="1200" cap="none" spc="0" normalizeH="0" noProof="0">
                  <a:ln>
                    <a:noFill/>
                  </a:ln>
                  <a:solidFill>
                    <a:srgbClr val="595959"/>
                  </a:solidFill>
                  <a:effectLst/>
                  <a:uLnTx/>
                  <a:uFillTx/>
                  <a:latin typeface="Barlow Condensed Thin" panose="00000306000000000000" pitchFamily="2" charset="0"/>
                </a:rPr>
                <a:t> vs 2021)</a:t>
              </a:r>
              <a:r>
                <a:rPr kumimoji="0" lang="fr-FR" sz="900" b="1" i="0" u="none" strike="noStrike" kern="1200" cap="none" spc="0" normalizeH="0" baseline="0" noProof="0">
                  <a:ln>
                    <a:noFill/>
                  </a:ln>
                  <a:solidFill>
                    <a:srgbClr val="595959"/>
                  </a:solidFill>
                  <a:effectLst/>
                  <a:uLnTx/>
                  <a:uFillTx/>
                  <a:latin typeface="Barlow Condensed Thin" panose="00000306000000000000" pitchFamily="2" charset="0"/>
                </a:rPr>
                <a:t>   </a:t>
              </a:r>
              <a:endParaRPr kumimoji="0" lang="en-GB" sz="1100" b="1" i="0" u="none" strike="noStrike" kern="1200" cap="none" spc="0" normalizeH="0" baseline="0" noProof="0">
                <a:ln>
                  <a:noFill/>
                </a:ln>
                <a:solidFill>
                  <a:srgbClr val="595959"/>
                </a:solidFill>
                <a:effectLst/>
                <a:uLnTx/>
                <a:uFillTx/>
                <a:latin typeface="Barlow Condensed Thin" panose="00000306000000000000" pitchFamily="2" charset="0"/>
              </a:endParaRPr>
            </a:p>
          </p:txBody>
        </p:sp>
        <p:sp>
          <p:nvSpPr>
            <p:cNvPr id="19" name="Arrow: Down 18">
              <a:extLst>
                <a:ext uri="{FF2B5EF4-FFF2-40B4-BE49-F238E27FC236}">
                  <a16:creationId xmlns:a16="http://schemas.microsoft.com/office/drawing/2014/main" id="{EA9CBCC2-285E-46E5-8F60-0CD7164CA72B}"/>
                </a:ext>
              </a:extLst>
            </p:cNvPr>
            <p:cNvSpPr/>
            <p:nvPr/>
          </p:nvSpPr>
          <p:spPr bwMode="gray">
            <a:xfrm rot="16200000">
              <a:off x="2369752" y="2216587"/>
              <a:ext cx="107999" cy="172280"/>
            </a:xfrm>
            <a:prstGeom prst="downArrow">
              <a:avLst/>
            </a:prstGeom>
            <a:solidFill>
              <a:srgbClr val="BFECF2"/>
            </a:solidFill>
            <a:ln w="19050" algn="ctr">
              <a:solidFill>
                <a:srgbClr val="BFECF2"/>
              </a:solidFill>
              <a:miter lim="800000"/>
              <a:headEnd/>
              <a:tailEnd/>
            </a:ln>
          </p:spPr>
          <p:txBody>
            <a:bodyPr wrap="square" lIns="88900" tIns="88900" rIns="88900" bIns="88900" rtlCol="0" anchor="ctr"/>
            <a:lstStyle/>
            <a:p>
              <a:pPr marL="0" marR="0" lvl="0" indent="0" algn="ctr" defTabSz="787481" rtl="0" eaLnBrk="1" fontAlgn="auto" latinLnBrk="0" hangingPunct="1">
                <a:lnSpc>
                  <a:spcPct val="106000"/>
                </a:lnSpc>
                <a:spcBef>
                  <a:spcPts val="0"/>
                </a:spcBef>
                <a:spcAft>
                  <a:spcPts val="0"/>
                </a:spcAft>
                <a:buClrTx/>
                <a:buSzTx/>
                <a:buFont typeface="Wingdings 2" pitchFamily="18" charset="2"/>
                <a:buNone/>
                <a:tabLst/>
                <a:defRPr/>
              </a:pPr>
              <a:endParaRPr kumimoji="0" lang="en-GB" sz="1800" b="1" i="0" u="none" strike="noStrike" kern="1200" cap="none" spc="0" normalizeH="0" baseline="0" noProof="0">
                <a:ln>
                  <a:noFill/>
                </a:ln>
                <a:solidFill>
                  <a:prstClr val="white"/>
                </a:solidFill>
                <a:effectLst/>
                <a:uLnTx/>
                <a:uFillTx/>
                <a:latin typeface="Open Sans" panose="020B0606030504020204"/>
                <a:ea typeface="+mn-ea"/>
                <a:cs typeface="+mn-cs"/>
              </a:endParaRPr>
            </a:p>
          </p:txBody>
        </p:sp>
        <p:sp>
          <p:nvSpPr>
            <p:cNvPr id="20" name="Arrow: Down 19">
              <a:extLst>
                <a:ext uri="{FF2B5EF4-FFF2-40B4-BE49-F238E27FC236}">
                  <a16:creationId xmlns:a16="http://schemas.microsoft.com/office/drawing/2014/main" id="{DE84D832-C044-4BC3-A640-2C6378F42595}"/>
                </a:ext>
              </a:extLst>
            </p:cNvPr>
            <p:cNvSpPr/>
            <p:nvPr/>
          </p:nvSpPr>
          <p:spPr bwMode="gray">
            <a:xfrm rot="16200000">
              <a:off x="2369752" y="2526718"/>
              <a:ext cx="107999" cy="172280"/>
            </a:xfrm>
            <a:prstGeom prst="downArrow">
              <a:avLst/>
            </a:prstGeom>
            <a:solidFill>
              <a:srgbClr val="BFECF2"/>
            </a:solidFill>
            <a:ln w="19050" algn="ctr">
              <a:solidFill>
                <a:srgbClr val="BFECF2"/>
              </a:solidFill>
              <a:miter lim="800000"/>
              <a:headEnd/>
              <a:tailEnd/>
            </a:ln>
          </p:spPr>
          <p:txBody>
            <a:bodyPr wrap="square" lIns="88900" tIns="88900" rIns="88900" bIns="88900" rtlCol="0" anchor="ctr"/>
            <a:lstStyle/>
            <a:p>
              <a:pPr marL="0" marR="0" lvl="0" indent="0" algn="ctr" defTabSz="787481" rtl="0" eaLnBrk="1" fontAlgn="auto" latinLnBrk="0" hangingPunct="1">
                <a:lnSpc>
                  <a:spcPct val="106000"/>
                </a:lnSpc>
                <a:spcBef>
                  <a:spcPts val="0"/>
                </a:spcBef>
                <a:spcAft>
                  <a:spcPts val="0"/>
                </a:spcAft>
                <a:buClrTx/>
                <a:buSzTx/>
                <a:buFont typeface="Wingdings 2" pitchFamily="18" charset="2"/>
                <a:buNone/>
                <a:tabLst/>
                <a:defRPr/>
              </a:pPr>
              <a:endParaRPr kumimoji="0" lang="en-GB" sz="1800" b="1" i="0" u="none" strike="noStrike" kern="1200" cap="none" spc="0" normalizeH="0" baseline="0" noProof="0">
                <a:ln>
                  <a:noFill/>
                </a:ln>
                <a:solidFill>
                  <a:prstClr val="white"/>
                </a:solidFill>
                <a:effectLst/>
                <a:uLnTx/>
                <a:uFillTx/>
                <a:latin typeface="Open Sans" panose="020B0606030504020204"/>
                <a:ea typeface="+mn-ea"/>
                <a:cs typeface="+mn-cs"/>
              </a:endParaRPr>
            </a:p>
          </p:txBody>
        </p:sp>
      </p:grpSp>
      <p:sp>
        <p:nvSpPr>
          <p:cNvPr id="22" name="TextBox 21">
            <a:extLst>
              <a:ext uri="{FF2B5EF4-FFF2-40B4-BE49-F238E27FC236}">
                <a16:creationId xmlns:a16="http://schemas.microsoft.com/office/drawing/2014/main" id="{C0D6F550-51F4-4014-968F-ED22F8AE2BB2}"/>
              </a:ext>
            </a:extLst>
          </p:cNvPr>
          <p:cNvSpPr txBox="1"/>
          <p:nvPr/>
        </p:nvSpPr>
        <p:spPr>
          <a:xfrm>
            <a:off x="146780" y="4305843"/>
            <a:ext cx="5023945" cy="292388"/>
          </a:xfrm>
          <a:prstGeom prst="rect">
            <a:avLst/>
          </a:prstGeom>
          <a:noFill/>
        </p:spPr>
        <p:txBody>
          <a:bodyPr wrap="square" lIns="0" tIns="0" rIns="0" bIns="0" rtlCol="0">
            <a:spAutoFit/>
          </a:bodyPr>
          <a:lstStyle/>
          <a:p>
            <a:pPr marR="0" lvl="0" defTabSz="914400" eaLnBrk="1" fontAlgn="auto" latinLnBrk="0" hangingPunct="1">
              <a:lnSpc>
                <a:spcPct val="100000"/>
              </a:lnSpc>
              <a:spcBef>
                <a:spcPts val="600"/>
              </a:spcBef>
              <a:spcAft>
                <a:spcPts val="0"/>
              </a:spcAft>
              <a:buClrTx/>
              <a:buSzPct val="100000"/>
              <a:tabLst/>
              <a:defRPr/>
            </a:pPr>
            <a:r>
              <a:rPr lang="fr-FR" sz="700" i="1" kern="0">
                <a:latin typeface="Barlow Condensed" panose="00000506000000000000" pitchFamily="2" charset="0"/>
                <a:ea typeface="Open Sans" panose="020B0606030504020204" pitchFamily="34" charset="0"/>
                <a:cs typeface="Open Sans" panose="020B0606030504020204" pitchFamily="34" charset="0"/>
              </a:rPr>
              <a:t>* </a:t>
            </a:r>
            <a:r>
              <a:rPr kumimoji="0" lang="fr-FR" sz="700" b="0" i="1" u="none" strike="noStrike" kern="0" cap="none" spc="0" normalizeH="0" baseline="0" noProof="0">
                <a:ln>
                  <a:noFill/>
                </a:ln>
                <a:effectLst/>
                <a:uLnTx/>
                <a:uFillTx/>
                <a:latin typeface="Barlow Condensed" panose="00000506000000000000" pitchFamily="2" charset="0"/>
                <a:ea typeface="Open Sans" panose="020B0606030504020204" pitchFamily="34" charset="0"/>
                <a:cs typeface="Open Sans" panose="020B0606030504020204" pitchFamily="34" charset="0"/>
              </a:rPr>
              <a:t>Enquête de rémunération individuelle Juillet 2022</a:t>
            </a:r>
          </a:p>
          <a:p>
            <a:pPr marR="0" lvl="0" defTabSz="914400" eaLnBrk="1" fontAlgn="auto" latinLnBrk="0" hangingPunct="1">
              <a:lnSpc>
                <a:spcPct val="100000"/>
              </a:lnSpc>
              <a:spcBef>
                <a:spcPts val="600"/>
              </a:spcBef>
              <a:spcAft>
                <a:spcPts val="0"/>
              </a:spcAft>
              <a:buClrTx/>
              <a:buSzPct val="100000"/>
              <a:tabLst/>
              <a:defRPr/>
            </a:pPr>
            <a:r>
              <a:rPr lang="fr-FR" sz="700" i="1" kern="0">
                <a:latin typeface="Barlow Condensed" panose="00000506000000000000" pitchFamily="2" charset="0"/>
                <a:ea typeface="Open Sans" panose="020B0606030504020204" pitchFamily="34" charset="0"/>
                <a:cs typeface="Open Sans" panose="020B0606030504020204" pitchFamily="34" charset="0"/>
              </a:rPr>
              <a:t>** Enquête Flash sur les NAO Octobre 2022</a:t>
            </a:r>
            <a:endParaRPr kumimoji="0" lang="fr-FR" sz="700" b="0" i="1" u="none" strike="noStrike" kern="0" cap="none" spc="0" normalizeH="0" baseline="0" noProof="0">
              <a:ln>
                <a:noFill/>
              </a:ln>
              <a:effectLst/>
              <a:uLnTx/>
              <a:uFillTx/>
              <a:latin typeface="Barlow Condensed" panose="00000506000000000000" pitchFamily="2" charset="0"/>
              <a:ea typeface="Open Sans" panose="020B0606030504020204" pitchFamily="34" charset="0"/>
              <a:cs typeface="Open Sans" panose="020B0606030504020204" pitchFamily="34" charset="0"/>
            </a:endParaRPr>
          </a:p>
        </p:txBody>
      </p:sp>
      <p:sp>
        <p:nvSpPr>
          <p:cNvPr id="24" name="TextBox 23">
            <a:extLst>
              <a:ext uri="{FF2B5EF4-FFF2-40B4-BE49-F238E27FC236}">
                <a16:creationId xmlns:a16="http://schemas.microsoft.com/office/drawing/2014/main" id="{7CA23180-5783-42CD-AA8C-006534A32B08}"/>
              </a:ext>
            </a:extLst>
          </p:cNvPr>
          <p:cNvSpPr txBox="1"/>
          <p:nvPr/>
        </p:nvSpPr>
        <p:spPr>
          <a:xfrm>
            <a:off x="7791068" y="145045"/>
            <a:ext cx="1352932" cy="728789"/>
          </a:xfrm>
          <a:prstGeom prst="rect">
            <a:avLst/>
          </a:prstGeom>
          <a:noFill/>
        </p:spPr>
        <p:txBody>
          <a:bodyPr wrap="square" lIns="0" tIns="0" rIns="0" bIns="0" rtlCol="0">
            <a:spAutoFit/>
          </a:bodyPr>
          <a:lstStyle/>
          <a:p>
            <a:pPr algn="ctr">
              <a:spcBef>
                <a:spcPts val="526"/>
              </a:spcBef>
              <a:buSzPct val="100000"/>
            </a:pPr>
            <a:r>
              <a:rPr lang="en-GB" sz="4736" b="1" i="1">
                <a:solidFill>
                  <a:srgbClr val="2F2483"/>
                </a:solidFill>
                <a:latin typeface="Barlow Condensed" panose="00000506000000000000" pitchFamily="2" charset="0"/>
              </a:rPr>
              <a:t>#3</a:t>
            </a:r>
          </a:p>
        </p:txBody>
      </p:sp>
    </p:spTree>
    <p:extLst>
      <p:ext uri="{BB962C8B-B14F-4D97-AF65-F5344CB8AC3E}">
        <p14:creationId xmlns:p14="http://schemas.microsoft.com/office/powerpoint/2010/main" val="2105562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hart 12">
            <a:extLst>
              <a:ext uri="{FF2B5EF4-FFF2-40B4-BE49-F238E27FC236}">
                <a16:creationId xmlns:a16="http://schemas.microsoft.com/office/drawing/2014/main" id="{7B38B111-9A2D-459E-BBB1-0E5187DDDF49}"/>
              </a:ext>
            </a:extLst>
          </p:cNvPr>
          <p:cNvGraphicFramePr>
            <a:graphicFrameLocks/>
          </p:cNvGraphicFramePr>
          <p:nvPr>
            <p:extLst>
              <p:ext uri="{D42A27DB-BD31-4B8C-83A1-F6EECF244321}">
                <p14:modId xmlns:p14="http://schemas.microsoft.com/office/powerpoint/2010/main" val="2712024177"/>
              </p:ext>
            </p:extLst>
          </p:nvPr>
        </p:nvGraphicFramePr>
        <p:xfrm>
          <a:off x="651353" y="1473344"/>
          <a:ext cx="8251083" cy="3523984"/>
        </p:xfrm>
        <a:graphic>
          <a:graphicData uri="http://schemas.openxmlformats.org/drawingml/2006/chart">
            <c:chart xmlns:c="http://schemas.openxmlformats.org/drawingml/2006/chart" xmlns:r="http://schemas.openxmlformats.org/officeDocument/2006/relationships" r:id="rId2"/>
          </a:graphicData>
        </a:graphic>
      </p:graphicFrame>
      <p:sp>
        <p:nvSpPr>
          <p:cNvPr id="18" name="Title Placeholder 1">
            <a:extLst>
              <a:ext uri="{FF2B5EF4-FFF2-40B4-BE49-F238E27FC236}">
                <a16:creationId xmlns:a16="http://schemas.microsoft.com/office/drawing/2014/main" id="{5CBD9AED-AA2E-D844-BA65-1DC97C1FE826}"/>
              </a:ext>
            </a:extLst>
          </p:cNvPr>
          <p:cNvSpPr txBox="1">
            <a:spLocks/>
          </p:cNvSpPr>
          <p:nvPr/>
        </p:nvSpPr>
        <p:spPr>
          <a:xfrm>
            <a:off x="398242" y="360619"/>
            <a:ext cx="7886700" cy="282129"/>
          </a:xfrm>
          <a:prstGeom prst="rect">
            <a:avLst/>
          </a:prstGeom>
        </p:spPr>
        <p:txBody>
          <a:bodyPr vert="horz" lIns="0" tIns="0" rIns="0" bIns="0" rtlCol="0" anchor="t" anchorCtr="0">
            <a:spAutoFit/>
          </a:bodyPr>
          <a:lstStyle>
            <a:lvl1pPr algn="l" defTabSz="685800" rtl="0" eaLnBrk="1" latinLnBrk="0" hangingPunct="1">
              <a:lnSpc>
                <a:spcPts val="2200"/>
              </a:lnSpc>
              <a:spcBef>
                <a:spcPct val="0"/>
              </a:spcBef>
              <a:buNone/>
              <a:defRPr sz="2300" b="1" i="0" kern="1200">
                <a:solidFill>
                  <a:srgbClr val="2F2483"/>
                </a:solidFill>
                <a:latin typeface="Barlow Condensed" pitchFamily="2" charset="77"/>
                <a:ea typeface="+mj-ea"/>
                <a:cs typeface="+mj-cs"/>
              </a:defRPr>
            </a:lvl1pPr>
          </a:lstStyle>
          <a:p>
            <a:r>
              <a:rPr lang="fr-FR"/>
              <a:t>Montant des budgets prévisionnels NAO</a:t>
            </a:r>
            <a:endParaRPr lang="en-US"/>
          </a:p>
        </p:txBody>
      </p:sp>
      <p:sp>
        <p:nvSpPr>
          <p:cNvPr id="19" name="Text Placeholder 2">
            <a:extLst>
              <a:ext uri="{FF2B5EF4-FFF2-40B4-BE49-F238E27FC236}">
                <a16:creationId xmlns:a16="http://schemas.microsoft.com/office/drawing/2014/main" id="{908D594B-C639-884C-B006-C6532A674658}"/>
              </a:ext>
            </a:extLst>
          </p:cNvPr>
          <p:cNvSpPr txBox="1">
            <a:spLocks/>
          </p:cNvSpPr>
          <p:nvPr/>
        </p:nvSpPr>
        <p:spPr>
          <a:xfrm>
            <a:off x="385127" y="788100"/>
            <a:ext cx="8221871" cy="164148"/>
          </a:xfrm>
          <a:prstGeom prst="rect">
            <a:avLst/>
          </a:prstGeom>
        </p:spPr>
        <p:txBody>
          <a:bodyPr vert="horz" wrap="square" lIns="0" tIns="0" rIns="0" bIns="0" rtlCol="0">
            <a:spAutoFit/>
          </a:bodyPr>
          <a:lstStyle>
            <a:lvl1pPr marL="0" indent="0" algn="l" defTabSz="685800" rtl="0" eaLnBrk="1" latinLnBrk="0" hangingPunct="1">
              <a:lnSpc>
                <a:spcPts val="1400"/>
              </a:lnSpc>
              <a:spcBef>
                <a:spcPts val="0"/>
              </a:spcBef>
              <a:buFont typeface="Arial" panose="020B0604020202020204" pitchFamily="34" charset="0"/>
              <a:buNone/>
              <a:tabLst/>
              <a:defRPr sz="1150" b="0" i="0" kern="1200">
                <a:solidFill>
                  <a:schemeClr val="tx1"/>
                </a:solidFill>
                <a:latin typeface="Barlow Condensed Medium" pitchFamily="2"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Barlow Condensed Medium" pitchFamily="2"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Barlow Condensed Medium" pitchFamily="2"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fr-FR"/>
              <a:t>Des niveaux et dispersions de budgets disparates selon les secteurs</a:t>
            </a:r>
          </a:p>
        </p:txBody>
      </p:sp>
      <p:sp>
        <p:nvSpPr>
          <p:cNvPr id="3" name="Espace réservé du numéro de diapositive 2">
            <a:extLst>
              <a:ext uri="{FF2B5EF4-FFF2-40B4-BE49-F238E27FC236}">
                <a16:creationId xmlns:a16="http://schemas.microsoft.com/office/drawing/2014/main" id="{B89025D7-E7F0-944F-8872-30F66F3D9018}"/>
              </a:ext>
            </a:extLst>
          </p:cNvPr>
          <p:cNvSpPr>
            <a:spLocks noGrp="1"/>
          </p:cNvSpPr>
          <p:nvPr>
            <p:ph type="sldNum" sz="quarter" idx="4"/>
          </p:nvPr>
        </p:nvSpPr>
        <p:spPr/>
        <p:txBody>
          <a:bodyPr/>
          <a:lstStyle/>
          <a:p>
            <a:fld id="{BDE2D64B-104A-0D49-AC01-3995F14CC673}" type="slidenum">
              <a:rPr lang="fr-FR" smtClean="0"/>
              <a:pPr/>
              <a:t>32</a:t>
            </a:fld>
            <a:endParaRPr lang="fr-FR"/>
          </a:p>
        </p:txBody>
      </p:sp>
      <p:sp>
        <p:nvSpPr>
          <p:cNvPr id="7" name="ZoneTexte 6">
            <a:extLst>
              <a:ext uri="{FF2B5EF4-FFF2-40B4-BE49-F238E27FC236}">
                <a16:creationId xmlns:a16="http://schemas.microsoft.com/office/drawing/2014/main" id="{BD44DC08-07E5-E748-8E94-39E2BB08E571}"/>
              </a:ext>
            </a:extLst>
          </p:cNvPr>
          <p:cNvSpPr txBox="1"/>
          <p:nvPr/>
        </p:nvSpPr>
        <p:spPr>
          <a:xfrm>
            <a:off x="370520" y="1021667"/>
            <a:ext cx="8251083" cy="370614"/>
          </a:xfrm>
          <a:prstGeom prst="rect">
            <a:avLst/>
          </a:prstGeom>
          <a:noFill/>
        </p:spPr>
        <p:txBody>
          <a:bodyPr wrap="square" lIns="0" tIns="0" rIns="0" bIns="0" rtlCol="0">
            <a:spAutoFit/>
          </a:bodyPr>
          <a:lstStyle/>
          <a:p>
            <a:pPr marL="171450" indent="-171450" algn="just">
              <a:lnSpc>
                <a:spcPts val="1200"/>
              </a:lnSpc>
              <a:spcAft>
                <a:spcPts val="600"/>
              </a:spcAft>
              <a:buClr>
                <a:srgbClr val="F8002C"/>
              </a:buClr>
              <a:buFont typeface="Police système Courant"/>
              <a:buChar char="►"/>
            </a:pPr>
            <a:r>
              <a:rPr lang="fr-FR" sz="950" b="0" i="0">
                <a:latin typeface="Barlow Condensed" pitchFamily="2" charset="77"/>
              </a:rPr>
              <a:t>Dans le cadre de cette revue de vos prévisions NAO 2023, quel est le budget d'augmentation de votre masse salariale (hors promotion / ancienneté) (en %) ?</a:t>
            </a:r>
          </a:p>
          <a:p>
            <a:pPr algn="just">
              <a:lnSpc>
                <a:spcPts val="1200"/>
              </a:lnSpc>
              <a:spcAft>
                <a:spcPts val="600"/>
              </a:spcAft>
              <a:buClr>
                <a:srgbClr val="F8002C"/>
              </a:buClr>
            </a:pPr>
            <a:endParaRPr lang="fr-FR" sz="950" b="0" i="0">
              <a:latin typeface="Barlow Condensed" pitchFamily="2" charset="77"/>
            </a:endParaRPr>
          </a:p>
        </p:txBody>
      </p:sp>
      <p:pic>
        <p:nvPicPr>
          <p:cNvPr id="8" name="Image 4">
            <a:extLst>
              <a:ext uri="{FF2B5EF4-FFF2-40B4-BE49-F238E27FC236}">
                <a16:creationId xmlns:a16="http://schemas.microsoft.com/office/drawing/2014/main" id="{F1483478-891A-4207-863E-2A0FA9C28D7C}"/>
              </a:ext>
            </a:extLst>
          </p:cNvPr>
          <p:cNvPicPr>
            <a:picLocks noChangeAspect="1"/>
          </p:cNvPicPr>
          <p:nvPr/>
        </p:nvPicPr>
        <p:blipFill>
          <a:blip r:embed="rId3"/>
          <a:stretch>
            <a:fillRect/>
          </a:stretch>
        </p:blipFill>
        <p:spPr>
          <a:xfrm>
            <a:off x="940333" y="4700730"/>
            <a:ext cx="1167612" cy="217899"/>
          </a:xfrm>
          <a:prstGeom prst="rect">
            <a:avLst/>
          </a:prstGeom>
        </p:spPr>
      </p:pic>
      <p:sp>
        <p:nvSpPr>
          <p:cNvPr id="14" name="ZoneTexte 6">
            <a:extLst>
              <a:ext uri="{FF2B5EF4-FFF2-40B4-BE49-F238E27FC236}">
                <a16:creationId xmlns:a16="http://schemas.microsoft.com/office/drawing/2014/main" id="{A3C8B994-20A1-4F07-8290-10163308279A}"/>
              </a:ext>
            </a:extLst>
          </p:cNvPr>
          <p:cNvSpPr txBox="1"/>
          <p:nvPr/>
        </p:nvSpPr>
        <p:spPr>
          <a:xfrm>
            <a:off x="398242" y="1288162"/>
            <a:ext cx="8251083" cy="293670"/>
          </a:xfrm>
          <a:prstGeom prst="rect">
            <a:avLst/>
          </a:prstGeom>
          <a:noFill/>
        </p:spPr>
        <p:txBody>
          <a:bodyPr wrap="square" lIns="0" tIns="0" rIns="0" bIns="0" rtlCol="0">
            <a:spAutoFit/>
          </a:bodyPr>
          <a:lstStyle/>
          <a:p>
            <a:pPr marL="243450" indent="-99450" algn="just">
              <a:lnSpc>
                <a:spcPts val="1200"/>
              </a:lnSpc>
              <a:buClr>
                <a:srgbClr val="00B0F0"/>
              </a:buClr>
              <a:buFont typeface="Police système Courant"/>
              <a:buChar char="&gt;"/>
            </a:pPr>
            <a:r>
              <a:rPr lang="fr-FR" sz="950" i="0">
                <a:latin typeface="Barlow Condensed SemiBold" pitchFamily="2" charset="77"/>
              </a:rPr>
              <a:t>Le budget prévisionnel médian NAO 2023 (hors promotion / ancienneté) est de </a:t>
            </a:r>
            <a:r>
              <a:rPr lang="fr-FR" sz="2400" b="1" i="0">
                <a:solidFill>
                  <a:srgbClr val="2F2483"/>
                </a:solidFill>
                <a:latin typeface="Barlow Condensed Thin" panose="00000306000000000000" pitchFamily="2" charset="0"/>
              </a:rPr>
              <a:t>3,5</a:t>
            </a:r>
            <a:r>
              <a:rPr lang="fr-FR" sz="1600" i="0">
                <a:solidFill>
                  <a:srgbClr val="2F2483"/>
                </a:solidFill>
                <a:latin typeface="Barlow Condensed Thin" panose="00000306000000000000" pitchFamily="2" charset="0"/>
              </a:rPr>
              <a:t>%</a:t>
            </a:r>
            <a:r>
              <a:rPr lang="fr-FR" sz="950" b="1" i="0">
                <a:latin typeface="Barlow Condensed SemiBold" pitchFamily="2" charset="77"/>
              </a:rPr>
              <a:t>.</a:t>
            </a:r>
          </a:p>
          <a:p>
            <a:pPr marL="144000" algn="just">
              <a:lnSpc>
                <a:spcPts val="1200"/>
              </a:lnSpc>
              <a:buClr>
                <a:srgbClr val="00B0F0"/>
              </a:buClr>
            </a:pPr>
            <a:endParaRPr lang="fr-FR" sz="950" b="0" i="0">
              <a:latin typeface="Barlow Condensed Medium" pitchFamily="2" charset="77"/>
            </a:endParaRPr>
          </a:p>
        </p:txBody>
      </p:sp>
      <p:cxnSp>
        <p:nvCxnSpPr>
          <p:cNvPr id="12" name="Straight Connector 11">
            <a:extLst>
              <a:ext uri="{FF2B5EF4-FFF2-40B4-BE49-F238E27FC236}">
                <a16:creationId xmlns:a16="http://schemas.microsoft.com/office/drawing/2014/main" id="{DBDBC2F8-FFE1-4374-95E6-97E072D70882}"/>
              </a:ext>
            </a:extLst>
          </p:cNvPr>
          <p:cNvCxnSpPr>
            <a:cxnSpLocks/>
          </p:cNvCxnSpPr>
          <p:nvPr/>
        </p:nvCxnSpPr>
        <p:spPr>
          <a:xfrm>
            <a:off x="1010563" y="2805404"/>
            <a:ext cx="7274379" cy="0"/>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2CFD2F60-EC16-4530-AA91-33BB082D3553}"/>
              </a:ext>
            </a:extLst>
          </p:cNvPr>
          <p:cNvSpPr txBox="1"/>
          <p:nvPr/>
        </p:nvSpPr>
        <p:spPr>
          <a:xfrm>
            <a:off x="308476" y="2538073"/>
            <a:ext cx="5343524" cy="523220"/>
          </a:xfrm>
          <a:prstGeom prst="rect">
            <a:avLst/>
          </a:prstGeom>
          <a:noFill/>
        </p:spPr>
        <p:txBody>
          <a:bodyPr wrap="square">
            <a:spAutoFit/>
          </a:bodyPr>
          <a:lstStyle/>
          <a:p>
            <a:r>
              <a:rPr lang="fr-FR" sz="2800" b="1" i="0">
                <a:solidFill>
                  <a:srgbClr val="92D050"/>
                </a:solidFill>
                <a:latin typeface="Barlow Semi Condensed Thin" panose="00000306000000000000" pitchFamily="2" charset="0"/>
              </a:rPr>
              <a:t>3,5</a:t>
            </a:r>
            <a:r>
              <a:rPr lang="fr-FR" sz="1800" b="1" i="0">
                <a:solidFill>
                  <a:srgbClr val="92D050"/>
                </a:solidFill>
                <a:latin typeface="Barlow Semi Condensed Thin" panose="00000306000000000000" pitchFamily="2" charset="0"/>
              </a:rPr>
              <a:t>%</a:t>
            </a:r>
            <a:endParaRPr lang="fr-FR">
              <a:solidFill>
                <a:srgbClr val="92D050"/>
              </a:solidFill>
              <a:latin typeface="Barlow Semi Condensed Thin" panose="00000306000000000000" pitchFamily="2" charset="0"/>
            </a:endParaRPr>
          </a:p>
        </p:txBody>
      </p:sp>
      <p:sp>
        <p:nvSpPr>
          <p:cNvPr id="21" name="TextBox 20">
            <a:extLst>
              <a:ext uri="{FF2B5EF4-FFF2-40B4-BE49-F238E27FC236}">
                <a16:creationId xmlns:a16="http://schemas.microsoft.com/office/drawing/2014/main" id="{DA40F556-2279-4B3F-A332-3D0D771E477C}"/>
              </a:ext>
            </a:extLst>
          </p:cNvPr>
          <p:cNvSpPr txBox="1"/>
          <p:nvPr/>
        </p:nvSpPr>
        <p:spPr>
          <a:xfrm>
            <a:off x="7791068" y="145045"/>
            <a:ext cx="1352932" cy="728789"/>
          </a:xfrm>
          <a:prstGeom prst="rect">
            <a:avLst/>
          </a:prstGeom>
          <a:noFill/>
        </p:spPr>
        <p:txBody>
          <a:bodyPr wrap="square" lIns="0" tIns="0" rIns="0" bIns="0" rtlCol="0">
            <a:spAutoFit/>
          </a:bodyPr>
          <a:lstStyle/>
          <a:p>
            <a:pPr algn="ctr">
              <a:spcBef>
                <a:spcPts val="526"/>
              </a:spcBef>
              <a:buSzPct val="100000"/>
            </a:pPr>
            <a:r>
              <a:rPr lang="en-GB" sz="4736" b="1" i="1">
                <a:solidFill>
                  <a:srgbClr val="2F2483"/>
                </a:solidFill>
                <a:latin typeface="Barlow Condensed" panose="00000506000000000000" pitchFamily="2" charset="0"/>
              </a:rPr>
              <a:t>#3</a:t>
            </a:r>
          </a:p>
        </p:txBody>
      </p:sp>
      <p:grpSp>
        <p:nvGrpSpPr>
          <p:cNvPr id="15" name="Group 14">
            <a:extLst>
              <a:ext uri="{FF2B5EF4-FFF2-40B4-BE49-F238E27FC236}">
                <a16:creationId xmlns:a16="http://schemas.microsoft.com/office/drawing/2014/main" id="{80A81445-F583-4386-9889-1DA1A660DA62}"/>
              </a:ext>
            </a:extLst>
          </p:cNvPr>
          <p:cNvGrpSpPr/>
          <p:nvPr/>
        </p:nvGrpSpPr>
        <p:grpSpPr>
          <a:xfrm>
            <a:off x="7550127" y="953085"/>
            <a:ext cx="1366837" cy="762671"/>
            <a:chOff x="7443788" y="6643017"/>
            <a:chExt cx="1366837" cy="762671"/>
          </a:xfrm>
        </p:grpSpPr>
        <p:grpSp>
          <p:nvGrpSpPr>
            <p:cNvPr id="16" name="Group 15">
              <a:extLst>
                <a:ext uri="{FF2B5EF4-FFF2-40B4-BE49-F238E27FC236}">
                  <a16:creationId xmlns:a16="http://schemas.microsoft.com/office/drawing/2014/main" id="{5D3B09E8-5619-487B-9448-2BB6D64A7C21}"/>
                </a:ext>
              </a:extLst>
            </p:cNvPr>
            <p:cNvGrpSpPr/>
            <p:nvPr/>
          </p:nvGrpSpPr>
          <p:grpSpPr>
            <a:xfrm>
              <a:off x="7830538" y="6698549"/>
              <a:ext cx="898152" cy="651607"/>
              <a:chOff x="7831939" y="6696919"/>
              <a:chExt cx="898152" cy="651607"/>
            </a:xfrm>
          </p:grpSpPr>
          <p:cxnSp>
            <p:nvCxnSpPr>
              <p:cNvPr id="23" name="Straight Arrow Connector 22">
                <a:extLst>
                  <a:ext uri="{FF2B5EF4-FFF2-40B4-BE49-F238E27FC236}">
                    <a16:creationId xmlns:a16="http://schemas.microsoft.com/office/drawing/2014/main" id="{C093F5EC-B548-49D6-B91A-7F3C10383514}"/>
                  </a:ext>
                </a:extLst>
              </p:cNvPr>
              <p:cNvCxnSpPr>
                <a:cxnSpLocks/>
              </p:cNvCxnSpPr>
              <p:nvPr/>
            </p:nvCxnSpPr>
            <p:spPr>
              <a:xfrm>
                <a:off x="7831939" y="7068580"/>
                <a:ext cx="180975" cy="0"/>
              </a:xfrm>
              <a:prstGeom prst="straightConnector1">
                <a:avLst/>
              </a:prstGeom>
              <a:ln>
                <a:solidFill>
                  <a:srgbClr val="595959"/>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8A22EECA-DAE0-48E1-92FA-A9E226E83951}"/>
                  </a:ext>
                </a:extLst>
              </p:cNvPr>
              <p:cNvSpPr txBox="1"/>
              <p:nvPr/>
            </p:nvSpPr>
            <p:spPr>
              <a:xfrm>
                <a:off x="8035924" y="6999330"/>
                <a:ext cx="694167" cy="138499"/>
              </a:xfrm>
              <a:prstGeom prst="rect">
                <a:avLst/>
              </a:prstGeom>
              <a:noFill/>
            </p:spPr>
            <p:txBody>
              <a:bodyPr wrap="square" lIns="0" tIns="0" rIns="0" bIns="0" rtlCol="0">
                <a:spAutoFit/>
              </a:bodyPr>
              <a:lstStyle/>
              <a:p>
                <a:pPr>
                  <a:spcBef>
                    <a:spcPts val="600"/>
                  </a:spcBef>
                  <a:buSzPct val="100000"/>
                </a:pPr>
                <a:r>
                  <a:rPr lang="fr-FR" sz="900" dirty="0">
                    <a:latin typeface="Barlow Condensed" panose="00000506000000000000" pitchFamily="2" charset="0"/>
                    <a:ea typeface="Open Sans" panose="020B0606030504020204" pitchFamily="34" charset="0"/>
                    <a:cs typeface="Open Sans" panose="020B0606030504020204" pitchFamily="34" charset="0"/>
                  </a:rPr>
                  <a:t>Médiane</a:t>
                </a:r>
              </a:p>
            </p:txBody>
          </p:sp>
          <p:cxnSp>
            <p:nvCxnSpPr>
              <p:cNvPr id="25" name="Straight Arrow Connector 24">
                <a:extLst>
                  <a:ext uri="{FF2B5EF4-FFF2-40B4-BE49-F238E27FC236}">
                    <a16:creationId xmlns:a16="http://schemas.microsoft.com/office/drawing/2014/main" id="{4FBB724D-DA05-4B96-836C-09EE9EE369EE}"/>
                  </a:ext>
                </a:extLst>
              </p:cNvPr>
              <p:cNvCxnSpPr>
                <a:cxnSpLocks/>
              </p:cNvCxnSpPr>
              <p:nvPr/>
            </p:nvCxnSpPr>
            <p:spPr>
              <a:xfrm>
                <a:off x="7831939" y="7279277"/>
                <a:ext cx="180975" cy="0"/>
              </a:xfrm>
              <a:prstGeom prst="straightConnector1">
                <a:avLst/>
              </a:prstGeom>
              <a:ln>
                <a:solidFill>
                  <a:srgbClr val="595959"/>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5F7A58F4-52DF-4264-9A58-806E8AD511BF}"/>
                  </a:ext>
                </a:extLst>
              </p:cNvPr>
              <p:cNvSpPr txBox="1"/>
              <p:nvPr/>
            </p:nvSpPr>
            <p:spPr>
              <a:xfrm>
                <a:off x="8035924" y="7210027"/>
                <a:ext cx="694167" cy="138499"/>
              </a:xfrm>
              <a:prstGeom prst="rect">
                <a:avLst/>
              </a:prstGeom>
              <a:noFill/>
            </p:spPr>
            <p:txBody>
              <a:bodyPr wrap="square" lIns="0" tIns="0" rIns="0" bIns="0" rtlCol="0">
                <a:spAutoFit/>
              </a:bodyPr>
              <a:lstStyle/>
              <a:p>
                <a:pPr>
                  <a:spcBef>
                    <a:spcPts val="600"/>
                  </a:spcBef>
                  <a:buSzPct val="100000"/>
                </a:pPr>
                <a:r>
                  <a:rPr lang="fr-FR" sz="900" dirty="0">
                    <a:latin typeface="Barlow Condensed" panose="00000506000000000000" pitchFamily="2" charset="0"/>
                    <a:ea typeface="Open Sans" panose="020B0606030504020204" pitchFamily="34" charset="0"/>
                    <a:cs typeface="Open Sans" panose="020B0606030504020204" pitchFamily="34" charset="0"/>
                  </a:rPr>
                  <a:t>Minimum</a:t>
                </a:r>
              </a:p>
            </p:txBody>
          </p:sp>
          <p:cxnSp>
            <p:nvCxnSpPr>
              <p:cNvPr id="27" name="Straight Arrow Connector 26">
                <a:extLst>
                  <a:ext uri="{FF2B5EF4-FFF2-40B4-BE49-F238E27FC236}">
                    <a16:creationId xmlns:a16="http://schemas.microsoft.com/office/drawing/2014/main" id="{E5574EE8-6CE7-42AE-BE08-9E174C5B6D62}"/>
                  </a:ext>
                </a:extLst>
              </p:cNvPr>
              <p:cNvCxnSpPr>
                <a:cxnSpLocks/>
              </p:cNvCxnSpPr>
              <p:nvPr/>
            </p:nvCxnSpPr>
            <p:spPr>
              <a:xfrm>
                <a:off x="7831939" y="6766169"/>
                <a:ext cx="180975" cy="0"/>
              </a:xfrm>
              <a:prstGeom prst="straightConnector1">
                <a:avLst/>
              </a:prstGeom>
              <a:ln>
                <a:solidFill>
                  <a:srgbClr val="595959"/>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EAAD2E48-7FFC-4A79-869D-E28515589F13}"/>
                  </a:ext>
                </a:extLst>
              </p:cNvPr>
              <p:cNvSpPr txBox="1"/>
              <p:nvPr/>
            </p:nvSpPr>
            <p:spPr>
              <a:xfrm>
                <a:off x="8035924" y="6696919"/>
                <a:ext cx="694167" cy="138499"/>
              </a:xfrm>
              <a:prstGeom prst="rect">
                <a:avLst/>
              </a:prstGeom>
              <a:noFill/>
            </p:spPr>
            <p:txBody>
              <a:bodyPr wrap="square" lIns="0" tIns="0" rIns="0" bIns="0" rtlCol="0">
                <a:spAutoFit/>
              </a:bodyPr>
              <a:lstStyle/>
              <a:p>
                <a:pPr>
                  <a:spcBef>
                    <a:spcPts val="600"/>
                  </a:spcBef>
                  <a:buSzPct val="100000"/>
                </a:pPr>
                <a:r>
                  <a:rPr lang="fr-FR" sz="900" dirty="0">
                    <a:latin typeface="Barlow Condensed" panose="00000506000000000000" pitchFamily="2" charset="0"/>
                    <a:ea typeface="Open Sans" panose="020B0606030504020204" pitchFamily="34" charset="0"/>
                    <a:cs typeface="Open Sans" panose="020B0606030504020204" pitchFamily="34" charset="0"/>
                  </a:rPr>
                  <a:t>Maximum</a:t>
                </a:r>
              </a:p>
            </p:txBody>
          </p:sp>
        </p:grpSp>
        <p:sp>
          <p:nvSpPr>
            <p:cNvPr id="17" name="Rectangle 16">
              <a:extLst>
                <a:ext uri="{FF2B5EF4-FFF2-40B4-BE49-F238E27FC236}">
                  <a16:creationId xmlns:a16="http://schemas.microsoft.com/office/drawing/2014/main" id="{540629AA-9E28-44E4-A23E-026D2DB0605F}"/>
                </a:ext>
              </a:extLst>
            </p:cNvPr>
            <p:cNvSpPr/>
            <p:nvPr/>
          </p:nvSpPr>
          <p:spPr bwMode="gray">
            <a:xfrm>
              <a:off x="7443788" y="6643017"/>
              <a:ext cx="1366837" cy="762671"/>
            </a:xfrm>
            <a:prstGeom prst="rect">
              <a:avLst/>
            </a:prstGeom>
            <a:noFill/>
            <a:ln w="9525" algn="ctr">
              <a:solidFill>
                <a:srgbClr val="595959"/>
              </a:solidFill>
              <a:prstDash val="dash"/>
              <a:miter lim="800000"/>
              <a:headEnd/>
              <a:tailEnd/>
            </a:ln>
          </p:spPr>
          <p:txBody>
            <a:bodyPr wrap="square" lIns="88900" tIns="88900" rIns="88900" bIns="88900" rtlCol="0" anchor="ctr"/>
            <a:lstStyle/>
            <a:p>
              <a:pPr algn="ctr">
                <a:lnSpc>
                  <a:spcPct val="106000"/>
                </a:lnSpc>
                <a:buFont typeface="Wingdings 2" pitchFamily="18" charset="2"/>
                <a:buNone/>
              </a:pPr>
              <a:endParaRPr lang="fr-FR" sz="1600" b="1" dirty="0">
                <a:solidFill>
                  <a:schemeClr val="bg1"/>
                </a:solidFill>
              </a:endParaRPr>
            </a:p>
          </p:txBody>
        </p:sp>
      </p:grpSp>
      <p:sp>
        <p:nvSpPr>
          <p:cNvPr id="5" name="Rectangle 4">
            <a:extLst>
              <a:ext uri="{FF2B5EF4-FFF2-40B4-BE49-F238E27FC236}">
                <a16:creationId xmlns:a16="http://schemas.microsoft.com/office/drawing/2014/main" id="{60F007B5-3B40-4F5B-BA1E-042C3B34C7B2}"/>
              </a:ext>
            </a:extLst>
          </p:cNvPr>
          <p:cNvSpPr/>
          <p:nvPr/>
        </p:nvSpPr>
        <p:spPr>
          <a:xfrm>
            <a:off x="7641432" y="1069308"/>
            <a:ext cx="204070" cy="311304"/>
          </a:xfrm>
          <a:prstGeom prst="rect">
            <a:avLst/>
          </a:prstGeom>
          <a:solidFill>
            <a:srgbClr val="BFECF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Rectangle 28">
            <a:extLst>
              <a:ext uri="{FF2B5EF4-FFF2-40B4-BE49-F238E27FC236}">
                <a16:creationId xmlns:a16="http://schemas.microsoft.com/office/drawing/2014/main" id="{BDA0E7A2-46E3-440B-BB96-7861E71DC516}"/>
              </a:ext>
            </a:extLst>
          </p:cNvPr>
          <p:cNvSpPr/>
          <p:nvPr/>
        </p:nvSpPr>
        <p:spPr>
          <a:xfrm>
            <a:off x="7641516" y="1389333"/>
            <a:ext cx="203985" cy="210133"/>
          </a:xfrm>
          <a:prstGeom prst="rect">
            <a:avLst/>
          </a:prstGeom>
          <a:solidFill>
            <a:srgbClr val="2F248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6538024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AFAAF86D-886D-2242-86DD-5BFBAA0B92C5}"/>
              </a:ext>
            </a:extLst>
          </p:cNvPr>
          <p:cNvSpPr>
            <a:spLocks noGrp="1"/>
          </p:cNvSpPr>
          <p:nvPr>
            <p:ph type="title"/>
          </p:nvPr>
        </p:nvSpPr>
        <p:spPr>
          <a:xfrm>
            <a:off x="427171" y="422873"/>
            <a:ext cx="4225513" cy="564257"/>
          </a:xfrm>
        </p:spPr>
        <p:txBody>
          <a:bodyPr/>
          <a:lstStyle/>
          <a:p>
            <a:r>
              <a:rPr lang="fr-FR"/>
              <a:t>Avantages sociaux, mesures                  « pouvoir d’achat 2022 » et télétravail</a:t>
            </a:r>
          </a:p>
        </p:txBody>
      </p:sp>
      <p:sp>
        <p:nvSpPr>
          <p:cNvPr id="5" name="Text Placeholder 2">
            <a:extLst>
              <a:ext uri="{FF2B5EF4-FFF2-40B4-BE49-F238E27FC236}">
                <a16:creationId xmlns:a16="http://schemas.microsoft.com/office/drawing/2014/main" id="{5DC3D39C-7ABC-4343-B926-C054B167CB75}"/>
              </a:ext>
            </a:extLst>
          </p:cNvPr>
          <p:cNvSpPr txBox="1">
            <a:spLocks/>
          </p:cNvSpPr>
          <p:nvPr/>
        </p:nvSpPr>
        <p:spPr>
          <a:xfrm>
            <a:off x="427171" y="1228656"/>
            <a:ext cx="4064147" cy="166199"/>
          </a:xfrm>
          <a:prstGeom prst="rect">
            <a:avLst/>
          </a:prstGeom>
        </p:spPr>
        <p:txBody>
          <a:bodyPr vert="horz" wrap="square" lIns="0" tIns="0" rIns="0" bIns="0" rtlCol="0">
            <a:spAutoFit/>
          </a:bodyPr>
          <a:lstStyle>
            <a:lvl1pPr marL="0" indent="0" algn="ctr" defTabSz="914400" rtl="0" eaLnBrk="1" latinLnBrk="0" hangingPunct="1">
              <a:lnSpc>
                <a:spcPct val="90000"/>
              </a:lnSpc>
              <a:spcBef>
                <a:spcPts val="1000"/>
              </a:spcBef>
              <a:buFont typeface="Arial" panose="020B0604020202020204" pitchFamily="34" charset="0"/>
              <a:buNone/>
              <a:defRPr sz="2400" b="0" i="0" kern="1200">
                <a:solidFill>
                  <a:schemeClr val="tx1"/>
                </a:solidFill>
                <a:latin typeface="Barlow Condensed Medium" pitchFamily="2" charset="77"/>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fr-FR" sz="1200"/>
              <a:t>Certains leviers d’actions qui viendront s’ajouter aux mesures salariales</a:t>
            </a:r>
          </a:p>
        </p:txBody>
      </p:sp>
      <p:sp>
        <p:nvSpPr>
          <p:cNvPr id="6" name="ZoneTexte 5">
            <a:extLst>
              <a:ext uri="{FF2B5EF4-FFF2-40B4-BE49-F238E27FC236}">
                <a16:creationId xmlns:a16="http://schemas.microsoft.com/office/drawing/2014/main" id="{987DCE2D-58F1-2B46-979A-513241BD9C9F}"/>
              </a:ext>
            </a:extLst>
          </p:cNvPr>
          <p:cNvSpPr txBox="1"/>
          <p:nvPr/>
        </p:nvSpPr>
        <p:spPr>
          <a:xfrm>
            <a:off x="5520727" y="2037841"/>
            <a:ext cx="1392898" cy="2400657"/>
          </a:xfrm>
          <a:prstGeom prst="rect">
            <a:avLst/>
          </a:prstGeom>
          <a:noFill/>
        </p:spPr>
        <p:txBody>
          <a:bodyPr wrap="square" lIns="0" tIns="0" rIns="0" bIns="0" rtlCol="0" anchor="t" anchorCtr="0">
            <a:noAutofit/>
          </a:bodyPr>
          <a:lstStyle/>
          <a:p>
            <a:pPr algn="l"/>
            <a:r>
              <a:rPr lang="fr-FR" sz="7800" b="0" i="0">
                <a:solidFill>
                  <a:srgbClr val="2F2483"/>
                </a:solidFill>
                <a:latin typeface="Barlow Condensed Thin" pitchFamily="2" charset="77"/>
              </a:rPr>
              <a:t>2,1</a:t>
            </a:r>
          </a:p>
        </p:txBody>
      </p:sp>
      <p:sp>
        <p:nvSpPr>
          <p:cNvPr id="7" name="ZoneTexte 6">
            <a:extLst>
              <a:ext uri="{FF2B5EF4-FFF2-40B4-BE49-F238E27FC236}">
                <a16:creationId xmlns:a16="http://schemas.microsoft.com/office/drawing/2014/main" id="{DBED81CC-3B8F-0440-85D6-10D5334B1B7F}"/>
              </a:ext>
            </a:extLst>
          </p:cNvPr>
          <p:cNvSpPr txBox="1"/>
          <p:nvPr/>
        </p:nvSpPr>
        <p:spPr>
          <a:xfrm>
            <a:off x="5529326" y="1083099"/>
            <a:ext cx="1241189" cy="1200329"/>
          </a:xfrm>
          <a:prstGeom prst="rect">
            <a:avLst/>
          </a:prstGeom>
          <a:noFill/>
        </p:spPr>
        <p:txBody>
          <a:bodyPr wrap="square" lIns="0" tIns="0" rIns="0" bIns="0" rtlCol="0" anchor="t" anchorCtr="0">
            <a:noAutofit/>
          </a:bodyPr>
          <a:lstStyle/>
          <a:p>
            <a:pPr algn="l"/>
            <a:r>
              <a:rPr lang="fr-FR" sz="7800" b="0" i="0" spc="-200">
                <a:solidFill>
                  <a:srgbClr val="2F2483"/>
                </a:solidFill>
                <a:latin typeface="Barlow Condensed Thin" pitchFamily="2" charset="77"/>
              </a:rPr>
              <a:t>75</a:t>
            </a:r>
            <a:r>
              <a:rPr lang="fr-FR" sz="3800" b="0" i="0">
                <a:solidFill>
                  <a:srgbClr val="2F2483"/>
                </a:solidFill>
                <a:latin typeface="Barlow Condensed Thin" pitchFamily="2" charset="77"/>
              </a:rPr>
              <a:t>%</a:t>
            </a:r>
          </a:p>
        </p:txBody>
      </p:sp>
      <p:sp>
        <p:nvSpPr>
          <p:cNvPr id="10" name="Rectangle 9">
            <a:extLst>
              <a:ext uri="{FF2B5EF4-FFF2-40B4-BE49-F238E27FC236}">
                <a16:creationId xmlns:a16="http://schemas.microsoft.com/office/drawing/2014/main" id="{690AE4C8-0312-6447-A639-49AA34E1DE9A}"/>
              </a:ext>
            </a:extLst>
          </p:cNvPr>
          <p:cNvSpPr/>
          <p:nvPr/>
        </p:nvSpPr>
        <p:spPr>
          <a:xfrm>
            <a:off x="6770515" y="1841989"/>
            <a:ext cx="1747781" cy="269946"/>
          </a:xfrm>
          <a:prstGeom prst="rect">
            <a:avLst/>
          </a:prstGeom>
        </p:spPr>
        <p:txBody>
          <a:bodyPr wrap="square" lIns="0" tIns="0" rIns="0" bIns="0">
            <a:spAutoFit/>
          </a:bodyPr>
          <a:lstStyle/>
          <a:p>
            <a:pPr>
              <a:lnSpc>
                <a:spcPts val="1100"/>
              </a:lnSpc>
            </a:pPr>
            <a:r>
              <a:rPr lang="fr-FR" sz="900" b="0" i="0" spc="0" baseline="0">
                <a:latin typeface="Barlow Condensed" pitchFamily="2" charset="77"/>
              </a:rPr>
              <a:t>La proportion des entreprises ayant encadré la pratique du télétravail (accord, charte, …)</a:t>
            </a:r>
          </a:p>
        </p:txBody>
      </p:sp>
      <p:sp>
        <p:nvSpPr>
          <p:cNvPr id="11" name="Rectangle 10">
            <a:extLst>
              <a:ext uri="{FF2B5EF4-FFF2-40B4-BE49-F238E27FC236}">
                <a16:creationId xmlns:a16="http://schemas.microsoft.com/office/drawing/2014/main" id="{F1F64A8B-9C37-7744-9504-26D671558534}"/>
              </a:ext>
            </a:extLst>
          </p:cNvPr>
          <p:cNvSpPr/>
          <p:nvPr/>
        </p:nvSpPr>
        <p:spPr>
          <a:xfrm>
            <a:off x="6770515" y="2636174"/>
            <a:ext cx="1747781" cy="400110"/>
          </a:xfrm>
          <a:prstGeom prst="rect">
            <a:avLst/>
          </a:prstGeom>
        </p:spPr>
        <p:txBody>
          <a:bodyPr wrap="square" lIns="0" tIns="0" rIns="0" bIns="0">
            <a:spAutoFit/>
          </a:bodyPr>
          <a:lstStyle/>
          <a:p>
            <a:r>
              <a:rPr lang="fr-FR" sz="1700" b="0" i="0">
                <a:solidFill>
                  <a:srgbClr val="2F2483"/>
                </a:solidFill>
                <a:latin typeface="Barlow Condensed Medium" pitchFamily="2" charset="77"/>
              </a:rPr>
              <a:t>JOURS</a:t>
            </a:r>
          </a:p>
          <a:p>
            <a:r>
              <a:rPr lang="fr-FR" sz="900" b="0" i="0">
                <a:solidFill>
                  <a:schemeClr val="tx1"/>
                </a:solidFill>
                <a:latin typeface="Barlow Condensed" pitchFamily="2" charset="77"/>
              </a:rPr>
              <a:t>Moyens de télétravail accordé par semaine</a:t>
            </a:r>
          </a:p>
        </p:txBody>
      </p:sp>
      <p:sp>
        <p:nvSpPr>
          <p:cNvPr id="12" name="Rectangle 11">
            <a:extLst>
              <a:ext uri="{FF2B5EF4-FFF2-40B4-BE49-F238E27FC236}">
                <a16:creationId xmlns:a16="http://schemas.microsoft.com/office/drawing/2014/main" id="{5123271C-4334-4C42-8F1A-C81D3A35673B}"/>
              </a:ext>
            </a:extLst>
          </p:cNvPr>
          <p:cNvSpPr/>
          <p:nvPr/>
        </p:nvSpPr>
        <p:spPr>
          <a:xfrm>
            <a:off x="6810831" y="3651056"/>
            <a:ext cx="1667148" cy="538609"/>
          </a:xfrm>
          <a:prstGeom prst="rect">
            <a:avLst/>
          </a:prstGeom>
        </p:spPr>
        <p:txBody>
          <a:bodyPr wrap="square" lIns="0" tIns="0" rIns="0" bIns="0">
            <a:spAutoFit/>
          </a:bodyPr>
          <a:lstStyle/>
          <a:p>
            <a:r>
              <a:rPr lang="fr-FR" sz="1700" b="0" i="0">
                <a:solidFill>
                  <a:srgbClr val="2F2483"/>
                </a:solidFill>
                <a:latin typeface="Barlow Condensed Medium" pitchFamily="2" charset="77"/>
              </a:rPr>
              <a:t>DES ENTREPRISES</a:t>
            </a:r>
          </a:p>
          <a:p>
            <a:r>
              <a:rPr lang="fr-FR" sz="900" b="0" i="0">
                <a:solidFill>
                  <a:schemeClr val="tx1"/>
                </a:solidFill>
                <a:latin typeface="Barlow Condensed" pitchFamily="2" charset="77"/>
              </a:rPr>
              <a:t>Ont attribué 2 jours de télétravail à leur salarié</a:t>
            </a:r>
          </a:p>
        </p:txBody>
      </p:sp>
      <p:sp>
        <p:nvSpPr>
          <p:cNvPr id="14" name="Text Placeholder 2">
            <a:extLst>
              <a:ext uri="{FF2B5EF4-FFF2-40B4-BE49-F238E27FC236}">
                <a16:creationId xmlns:a16="http://schemas.microsoft.com/office/drawing/2014/main" id="{BD150C3D-1DF0-A14A-A36B-3106FCA15853}"/>
              </a:ext>
            </a:extLst>
          </p:cNvPr>
          <p:cNvSpPr txBox="1">
            <a:spLocks/>
          </p:cNvSpPr>
          <p:nvPr/>
        </p:nvSpPr>
        <p:spPr>
          <a:xfrm>
            <a:off x="427171" y="1588137"/>
            <a:ext cx="4064147" cy="1461939"/>
          </a:xfrm>
          <a:prstGeom prst="rect">
            <a:avLst/>
          </a:prstGeom>
        </p:spPr>
        <p:txBody>
          <a:bodyPr vert="horz" wrap="square" lIns="0" tIns="0" rIns="0" bIns="0" rtlCol="0">
            <a:spAutoFit/>
          </a:bodyPr>
          <a:lstStyle>
            <a:lvl1pPr marL="0" indent="0" algn="ctr" defTabSz="914400" rtl="0" eaLnBrk="1" latinLnBrk="0" hangingPunct="1">
              <a:lnSpc>
                <a:spcPct val="90000"/>
              </a:lnSpc>
              <a:spcBef>
                <a:spcPts val="1000"/>
              </a:spcBef>
              <a:buFont typeface="Arial" panose="020B0604020202020204" pitchFamily="34" charset="0"/>
              <a:buNone/>
              <a:defRPr sz="2400" b="0" i="0" kern="1200">
                <a:solidFill>
                  <a:schemeClr val="tx1"/>
                </a:solidFill>
                <a:latin typeface="Barlow Condensed Medium" pitchFamily="2" charset="77"/>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43450" indent="-99450" algn="just">
              <a:lnSpc>
                <a:spcPts val="1200"/>
              </a:lnSpc>
              <a:spcBef>
                <a:spcPts val="0"/>
              </a:spcBef>
              <a:spcAft>
                <a:spcPts val="600"/>
              </a:spcAft>
              <a:buClr>
                <a:srgbClr val="00B0F0"/>
              </a:buClr>
              <a:buFont typeface="Police système Courant"/>
              <a:buChar char="&gt;"/>
            </a:pPr>
            <a:r>
              <a:rPr lang="fr-FR" sz="1000">
                <a:latin typeface="Barlow Condensed Light" pitchFamily="2" charset="77"/>
              </a:rPr>
              <a:t>Plus de la moitié des entreprises </a:t>
            </a:r>
            <a:r>
              <a:rPr lang="fr-FR" sz="1000">
                <a:solidFill>
                  <a:srgbClr val="2F2483"/>
                </a:solidFill>
                <a:latin typeface="Barlow Condensed Light" pitchFamily="2" charset="77"/>
              </a:rPr>
              <a:t>ne prévoient pas d’instaurer le dispositif de rachat de RTT</a:t>
            </a:r>
          </a:p>
          <a:p>
            <a:pPr marL="243450" indent="-99450" algn="just">
              <a:lnSpc>
                <a:spcPts val="1200"/>
              </a:lnSpc>
              <a:spcBef>
                <a:spcPts val="0"/>
              </a:spcBef>
              <a:spcAft>
                <a:spcPts val="600"/>
              </a:spcAft>
              <a:buClr>
                <a:srgbClr val="00B0F0"/>
              </a:buClr>
              <a:buFont typeface="Police système Courant"/>
              <a:buChar char="&gt;"/>
            </a:pPr>
            <a:r>
              <a:rPr lang="fr-FR" sz="900">
                <a:latin typeface="Barlow Condensed Light" pitchFamily="2" charset="77"/>
              </a:rPr>
              <a:t> </a:t>
            </a:r>
            <a:r>
              <a:rPr lang="fr-FR" sz="1400">
                <a:solidFill>
                  <a:srgbClr val="2F2483"/>
                </a:solidFill>
                <a:latin typeface="Barlow Condensed Light" pitchFamily="2" charset="77"/>
              </a:rPr>
              <a:t>62</a:t>
            </a:r>
            <a:r>
              <a:rPr lang="fr-FR" sz="1000">
                <a:solidFill>
                  <a:srgbClr val="2F2483"/>
                </a:solidFill>
                <a:latin typeface="Barlow Condensed Light" pitchFamily="2" charset="77"/>
              </a:rPr>
              <a:t>% </a:t>
            </a:r>
            <a:r>
              <a:rPr lang="fr-FR" sz="1000">
                <a:latin typeface="Barlow Condensed Light" pitchFamily="2" charset="77"/>
              </a:rPr>
              <a:t>des répondants ont mis en place les titres restaurant. Parmi eux, </a:t>
            </a:r>
            <a:r>
              <a:rPr lang="fr-FR" sz="1400">
                <a:solidFill>
                  <a:srgbClr val="2F2483"/>
                </a:solidFill>
                <a:latin typeface="Barlow Condensed Light" pitchFamily="2" charset="77"/>
              </a:rPr>
              <a:t>30</a:t>
            </a:r>
            <a:r>
              <a:rPr lang="fr-FR" sz="1000">
                <a:solidFill>
                  <a:srgbClr val="2F2483"/>
                </a:solidFill>
                <a:latin typeface="Barlow Condensed Light" pitchFamily="2" charset="77"/>
              </a:rPr>
              <a:t>% </a:t>
            </a:r>
            <a:r>
              <a:rPr lang="fr-FR" sz="1000">
                <a:latin typeface="Barlow Condensed Light" pitchFamily="2" charset="77"/>
              </a:rPr>
              <a:t>prévoient de revaloriser leur montant pour une moyenne de </a:t>
            </a:r>
            <a:r>
              <a:rPr lang="fr-FR" sz="1400">
                <a:solidFill>
                  <a:srgbClr val="2F2483"/>
                </a:solidFill>
                <a:latin typeface="Barlow Condensed Light" pitchFamily="2" charset="77"/>
              </a:rPr>
              <a:t>9,10</a:t>
            </a:r>
            <a:r>
              <a:rPr lang="fr-FR" sz="1400">
                <a:latin typeface="Barlow Condensed Light" pitchFamily="2" charset="77"/>
              </a:rPr>
              <a:t> </a:t>
            </a:r>
            <a:r>
              <a:rPr lang="fr-FR" sz="1050">
                <a:latin typeface="Barlow Condensed Light" pitchFamily="2" charset="77"/>
              </a:rPr>
              <a:t>€</a:t>
            </a:r>
            <a:r>
              <a:rPr lang="fr-FR" sz="1000">
                <a:latin typeface="Barlow Condensed Light" pitchFamily="2" charset="77"/>
              </a:rPr>
              <a:t> soit </a:t>
            </a:r>
            <a:r>
              <a:rPr lang="fr-FR" sz="1000">
                <a:solidFill>
                  <a:srgbClr val="2F2483"/>
                </a:solidFill>
                <a:latin typeface="Barlow Condensed Light" pitchFamily="2" charset="77"/>
              </a:rPr>
              <a:t>une hausse de 30 centimes par rapport aux montants observés en 2022.</a:t>
            </a:r>
          </a:p>
          <a:p>
            <a:pPr marL="243450" indent="-99450" algn="just">
              <a:lnSpc>
                <a:spcPts val="1200"/>
              </a:lnSpc>
              <a:spcBef>
                <a:spcPts val="0"/>
              </a:spcBef>
              <a:spcAft>
                <a:spcPts val="600"/>
              </a:spcAft>
              <a:buClr>
                <a:srgbClr val="00B0F0"/>
              </a:buClr>
              <a:buFont typeface="Police système Courant"/>
              <a:buChar char="&gt;"/>
            </a:pPr>
            <a:r>
              <a:rPr lang="fr-FR" sz="1000">
                <a:solidFill>
                  <a:srgbClr val="2F2483"/>
                </a:solidFill>
                <a:latin typeface="Barlow Condensed Light" pitchFamily="2" charset="77"/>
              </a:rPr>
              <a:t> </a:t>
            </a:r>
            <a:r>
              <a:rPr lang="fr-FR" sz="1400">
                <a:solidFill>
                  <a:srgbClr val="2F2483"/>
                </a:solidFill>
                <a:latin typeface="Barlow Condensed Light" pitchFamily="2" charset="77"/>
              </a:rPr>
              <a:t>62</a:t>
            </a:r>
            <a:r>
              <a:rPr lang="fr-FR" sz="1000">
                <a:solidFill>
                  <a:srgbClr val="2F2483"/>
                </a:solidFill>
                <a:latin typeface="Barlow Condensed Light" pitchFamily="2" charset="77"/>
              </a:rPr>
              <a:t>% </a:t>
            </a:r>
            <a:r>
              <a:rPr lang="fr-FR" sz="1000">
                <a:latin typeface="Barlow Condensed Light" pitchFamily="2" charset="77"/>
              </a:rPr>
              <a:t>des répondants n’ont pas instauré de forfait mobilités durables. Parmi eux, </a:t>
            </a:r>
            <a:r>
              <a:rPr lang="fr-FR" sz="1400">
                <a:solidFill>
                  <a:srgbClr val="2F2483"/>
                </a:solidFill>
                <a:latin typeface="Barlow Condensed Light" pitchFamily="2" charset="77"/>
              </a:rPr>
              <a:t>27</a:t>
            </a:r>
            <a:r>
              <a:rPr lang="fr-FR" sz="1000">
                <a:solidFill>
                  <a:srgbClr val="2F2483"/>
                </a:solidFill>
                <a:latin typeface="Barlow Condensed Light" pitchFamily="2" charset="77"/>
              </a:rPr>
              <a:t>% </a:t>
            </a:r>
            <a:r>
              <a:rPr lang="fr-FR" sz="1000">
                <a:latin typeface="Barlow Condensed Light" pitchFamily="2" charset="77"/>
              </a:rPr>
              <a:t>prévoient de l’intégrer à leurs NAO 2023.</a:t>
            </a:r>
            <a:endParaRPr lang="fr-FR" sz="1000">
              <a:solidFill>
                <a:srgbClr val="2F2483"/>
              </a:solidFill>
              <a:latin typeface="Barlow Condensed Light" pitchFamily="2" charset="77"/>
            </a:endParaRPr>
          </a:p>
          <a:p>
            <a:pPr marL="243450" indent="-99450" algn="just">
              <a:lnSpc>
                <a:spcPts val="1200"/>
              </a:lnSpc>
              <a:spcBef>
                <a:spcPts val="0"/>
              </a:spcBef>
              <a:spcAft>
                <a:spcPts val="600"/>
              </a:spcAft>
              <a:buClr>
                <a:srgbClr val="00B0F0"/>
              </a:buClr>
              <a:buFont typeface="Police système Courant"/>
              <a:buChar char="&gt;"/>
            </a:pPr>
            <a:endParaRPr lang="fr-FR" sz="1000">
              <a:solidFill>
                <a:srgbClr val="2F2483"/>
              </a:solidFill>
              <a:latin typeface="Barlow Condensed Light" pitchFamily="2" charset="77"/>
            </a:endParaRPr>
          </a:p>
        </p:txBody>
      </p:sp>
      <p:sp>
        <p:nvSpPr>
          <p:cNvPr id="3" name="Espace réservé du numéro de diapositive 2">
            <a:extLst>
              <a:ext uri="{FF2B5EF4-FFF2-40B4-BE49-F238E27FC236}">
                <a16:creationId xmlns:a16="http://schemas.microsoft.com/office/drawing/2014/main" id="{517349E3-FCE9-574B-8DB9-9A6CD031595C}"/>
              </a:ext>
            </a:extLst>
          </p:cNvPr>
          <p:cNvSpPr>
            <a:spLocks noGrp="1"/>
          </p:cNvSpPr>
          <p:nvPr>
            <p:ph type="sldNum" sz="quarter" idx="4"/>
          </p:nvPr>
        </p:nvSpPr>
        <p:spPr/>
        <p:txBody>
          <a:bodyPr/>
          <a:lstStyle/>
          <a:p>
            <a:fld id="{BDE2D64B-104A-0D49-AC01-3995F14CC673}" type="slidenum">
              <a:rPr lang="fr-FR" smtClean="0"/>
              <a:pPr/>
              <a:t>33</a:t>
            </a:fld>
            <a:endParaRPr lang="fr-FR"/>
          </a:p>
        </p:txBody>
      </p:sp>
      <p:pic>
        <p:nvPicPr>
          <p:cNvPr id="15" name="Image 4">
            <a:extLst>
              <a:ext uri="{FF2B5EF4-FFF2-40B4-BE49-F238E27FC236}">
                <a16:creationId xmlns:a16="http://schemas.microsoft.com/office/drawing/2014/main" id="{71C7DDE9-3B87-4277-A7A5-F22DFDF9388F}"/>
              </a:ext>
            </a:extLst>
          </p:cNvPr>
          <p:cNvPicPr>
            <a:picLocks noChangeAspect="1"/>
          </p:cNvPicPr>
          <p:nvPr/>
        </p:nvPicPr>
        <p:blipFill>
          <a:blip r:embed="rId2"/>
          <a:stretch>
            <a:fillRect/>
          </a:stretch>
        </p:blipFill>
        <p:spPr>
          <a:xfrm>
            <a:off x="940333" y="4700730"/>
            <a:ext cx="1167612" cy="217899"/>
          </a:xfrm>
          <a:prstGeom prst="rect">
            <a:avLst/>
          </a:prstGeom>
        </p:spPr>
      </p:pic>
      <p:sp>
        <p:nvSpPr>
          <p:cNvPr id="16" name="ZoneTexte 6">
            <a:extLst>
              <a:ext uri="{FF2B5EF4-FFF2-40B4-BE49-F238E27FC236}">
                <a16:creationId xmlns:a16="http://schemas.microsoft.com/office/drawing/2014/main" id="{0F0083C1-9ACE-4774-A3DB-5F18A954D0B9}"/>
              </a:ext>
            </a:extLst>
          </p:cNvPr>
          <p:cNvSpPr txBox="1"/>
          <p:nvPr/>
        </p:nvSpPr>
        <p:spPr>
          <a:xfrm>
            <a:off x="5529326" y="3120859"/>
            <a:ext cx="1241189" cy="1200329"/>
          </a:xfrm>
          <a:prstGeom prst="rect">
            <a:avLst/>
          </a:prstGeom>
          <a:noFill/>
        </p:spPr>
        <p:txBody>
          <a:bodyPr wrap="square" lIns="0" tIns="0" rIns="0" bIns="0" rtlCol="0" anchor="t" anchorCtr="0">
            <a:noAutofit/>
          </a:bodyPr>
          <a:lstStyle/>
          <a:p>
            <a:pPr algn="l"/>
            <a:r>
              <a:rPr lang="fr-FR" sz="7800" b="0" i="0" spc="-200">
                <a:solidFill>
                  <a:srgbClr val="2F2483"/>
                </a:solidFill>
                <a:latin typeface="Barlow Condensed Thin" pitchFamily="2" charset="77"/>
              </a:rPr>
              <a:t>75</a:t>
            </a:r>
            <a:r>
              <a:rPr lang="fr-FR" sz="3800" b="0" i="0">
                <a:solidFill>
                  <a:srgbClr val="2F2483"/>
                </a:solidFill>
                <a:latin typeface="Barlow Condensed Thin" pitchFamily="2" charset="77"/>
              </a:rPr>
              <a:t>%</a:t>
            </a:r>
          </a:p>
        </p:txBody>
      </p:sp>
      <p:grpSp>
        <p:nvGrpSpPr>
          <p:cNvPr id="17" name="Group 16">
            <a:extLst>
              <a:ext uri="{FF2B5EF4-FFF2-40B4-BE49-F238E27FC236}">
                <a16:creationId xmlns:a16="http://schemas.microsoft.com/office/drawing/2014/main" id="{0AD0ABD2-0A53-4A0C-A465-C26B67C45EFF}"/>
              </a:ext>
            </a:extLst>
          </p:cNvPr>
          <p:cNvGrpSpPr/>
          <p:nvPr/>
        </p:nvGrpSpPr>
        <p:grpSpPr>
          <a:xfrm>
            <a:off x="108065" y="2943428"/>
            <a:ext cx="6101542" cy="1757110"/>
            <a:chOff x="2838786" y="1518015"/>
            <a:chExt cx="2950570" cy="3452443"/>
          </a:xfrm>
        </p:grpSpPr>
        <p:graphicFrame>
          <p:nvGraphicFramePr>
            <p:cNvPr id="18" name="Chart 17">
              <a:extLst>
                <a:ext uri="{FF2B5EF4-FFF2-40B4-BE49-F238E27FC236}">
                  <a16:creationId xmlns:a16="http://schemas.microsoft.com/office/drawing/2014/main" id="{10F6483A-9A9C-4B66-B8AC-4DF857EB98FD}"/>
                </a:ext>
              </a:extLst>
            </p:cNvPr>
            <p:cNvGraphicFramePr>
              <a:graphicFrameLocks/>
            </p:cNvGraphicFramePr>
            <p:nvPr>
              <p:extLst>
                <p:ext uri="{D42A27DB-BD31-4B8C-83A1-F6EECF244321}">
                  <p14:modId xmlns:p14="http://schemas.microsoft.com/office/powerpoint/2010/main" val="2839424002"/>
                </p:ext>
              </p:extLst>
            </p:nvPr>
          </p:nvGraphicFramePr>
          <p:xfrm>
            <a:off x="2838786" y="1785287"/>
            <a:ext cx="2950570" cy="3185171"/>
          </p:xfrm>
          <a:graphic>
            <a:graphicData uri="http://schemas.openxmlformats.org/drawingml/2006/chart">
              <c:chart xmlns:c="http://schemas.openxmlformats.org/drawingml/2006/chart" xmlns:r="http://schemas.openxmlformats.org/officeDocument/2006/relationships" r:id="rId3"/>
            </a:graphicData>
          </a:graphic>
        </p:graphicFrame>
        <p:sp>
          <p:nvSpPr>
            <p:cNvPr id="19" name="Rectangle 18">
              <a:extLst>
                <a:ext uri="{FF2B5EF4-FFF2-40B4-BE49-F238E27FC236}">
                  <a16:creationId xmlns:a16="http://schemas.microsoft.com/office/drawing/2014/main" id="{89393610-A097-4A46-BD7D-72F62B27C1F5}"/>
                </a:ext>
              </a:extLst>
            </p:cNvPr>
            <p:cNvSpPr/>
            <p:nvPr/>
          </p:nvSpPr>
          <p:spPr bwMode="gray">
            <a:xfrm>
              <a:off x="2874608" y="1518015"/>
              <a:ext cx="2167630" cy="446740"/>
            </a:xfrm>
            <a:prstGeom prst="rect">
              <a:avLst/>
            </a:prstGeom>
            <a:noFill/>
            <a:ln w="19050" algn="ctr">
              <a:no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r>
                <a:rPr kumimoji="0" lang="fr-FR" sz="900" b="0" i="1" u="none" strike="noStrike" kern="1200" cap="none" spc="0" normalizeH="0" baseline="0" noProof="0">
                  <a:ln>
                    <a:noFill/>
                  </a:ln>
                  <a:solidFill>
                    <a:srgbClr val="595959"/>
                  </a:solidFill>
                  <a:effectLst/>
                  <a:uLnTx/>
                  <a:uFillTx/>
                  <a:latin typeface="Barlow Condensed" panose="00000506000000000000" pitchFamily="2" charset="0"/>
                  <a:ea typeface="Open Sans" panose="020B0606030504020204" pitchFamily="34" charset="0"/>
                  <a:cs typeface="Open Sans" panose="020B0606030504020204" pitchFamily="34" charset="0"/>
                </a:rPr>
                <a:t>Avez-vous mis en place une prime transport pour vos collaborateurs ?</a:t>
              </a:r>
            </a:p>
          </p:txBody>
        </p:sp>
      </p:grpSp>
      <p:sp>
        <p:nvSpPr>
          <p:cNvPr id="20" name="TextBox 19">
            <a:extLst>
              <a:ext uri="{FF2B5EF4-FFF2-40B4-BE49-F238E27FC236}">
                <a16:creationId xmlns:a16="http://schemas.microsoft.com/office/drawing/2014/main" id="{0273D43B-8DE3-4DA5-91EB-6198B0B23A7E}"/>
              </a:ext>
            </a:extLst>
          </p:cNvPr>
          <p:cNvSpPr txBox="1"/>
          <p:nvPr/>
        </p:nvSpPr>
        <p:spPr>
          <a:xfrm>
            <a:off x="7791068" y="145045"/>
            <a:ext cx="1352932" cy="728789"/>
          </a:xfrm>
          <a:prstGeom prst="rect">
            <a:avLst/>
          </a:prstGeom>
          <a:noFill/>
        </p:spPr>
        <p:txBody>
          <a:bodyPr wrap="square" lIns="0" tIns="0" rIns="0" bIns="0" rtlCol="0">
            <a:spAutoFit/>
          </a:bodyPr>
          <a:lstStyle/>
          <a:p>
            <a:pPr algn="ctr">
              <a:spcBef>
                <a:spcPts val="526"/>
              </a:spcBef>
              <a:buSzPct val="100000"/>
            </a:pPr>
            <a:r>
              <a:rPr lang="en-GB" sz="4736" b="1" i="1">
                <a:solidFill>
                  <a:srgbClr val="2F2483"/>
                </a:solidFill>
                <a:latin typeface="Barlow Condensed" panose="00000506000000000000" pitchFamily="2" charset="0"/>
              </a:rPr>
              <a:t>#4</a:t>
            </a:r>
          </a:p>
        </p:txBody>
      </p:sp>
    </p:spTree>
    <p:extLst>
      <p:ext uri="{BB962C8B-B14F-4D97-AF65-F5344CB8AC3E}">
        <p14:creationId xmlns:p14="http://schemas.microsoft.com/office/powerpoint/2010/main" val="10401985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Placeholder 1">
            <a:extLst>
              <a:ext uri="{FF2B5EF4-FFF2-40B4-BE49-F238E27FC236}">
                <a16:creationId xmlns:a16="http://schemas.microsoft.com/office/drawing/2014/main" id="{5CBD9AED-AA2E-D844-BA65-1DC97C1FE826}"/>
              </a:ext>
            </a:extLst>
          </p:cNvPr>
          <p:cNvSpPr txBox="1">
            <a:spLocks/>
          </p:cNvSpPr>
          <p:nvPr/>
        </p:nvSpPr>
        <p:spPr>
          <a:xfrm>
            <a:off x="398242" y="360619"/>
            <a:ext cx="7886700" cy="282129"/>
          </a:xfrm>
          <a:prstGeom prst="rect">
            <a:avLst/>
          </a:prstGeom>
        </p:spPr>
        <p:txBody>
          <a:bodyPr vert="horz" lIns="0" tIns="0" rIns="0" bIns="0" rtlCol="0" anchor="t" anchorCtr="0">
            <a:spAutoFit/>
          </a:bodyPr>
          <a:lstStyle>
            <a:lvl1pPr algn="l" defTabSz="685800" rtl="0" eaLnBrk="1" latinLnBrk="0" hangingPunct="1">
              <a:lnSpc>
                <a:spcPts val="2200"/>
              </a:lnSpc>
              <a:spcBef>
                <a:spcPct val="0"/>
              </a:spcBef>
              <a:buNone/>
              <a:defRPr sz="2300" b="1" i="0" kern="1200">
                <a:solidFill>
                  <a:srgbClr val="2F2483"/>
                </a:solidFill>
                <a:latin typeface="Barlow Condensed" pitchFamily="2" charset="77"/>
                <a:ea typeface="+mj-ea"/>
                <a:cs typeface="+mj-cs"/>
              </a:defRPr>
            </a:lvl1pPr>
          </a:lstStyle>
          <a:p>
            <a:r>
              <a:rPr lang="fr-FR"/>
              <a:t>Pour plus d’informations</a:t>
            </a:r>
            <a:endParaRPr lang="en-US"/>
          </a:p>
        </p:txBody>
      </p:sp>
      <p:sp>
        <p:nvSpPr>
          <p:cNvPr id="19" name="Text Placeholder 2">
            <a:extLst>
              <a:ext uri="{FF2B5EF4-FFF2-40B4-BE49-F238E27FC236}">
                <a16:creationId xmlns:a16="http://schemas.microsoft.com/office/drawing/2014/main" id="{908D594B-C639-884C-B006-C6532A674658}"/>
              </a:ext>
            </a:extLst>
          </p:cNvPr>
          <p:cNvSpPr txBox="1">
            <a:spLocks/>
          </p:cNvSpPr>
          <p:nvPr/>
        </p:nvSpPr>
        <p:spPr>
          <a:xfrm>
            <a:off x="398242" y="1109934"/>
            <a:ext cx="8221871" cy="179536"/>
          </a:xfrm>
          <a:prstGeom prst="rect">
            <a:avLst/>
          </a:prstGeom>
        </p:spPr>
        <p:txBody>
          <a:bodyPr vert="horz" wrap="square" lIns="0" tIns="0" rIns="0" bIns="0" rtlCol="0">
            <a:spAutoFit/>
          </a:bodyPr>
          <a:lstStyle>
            <a:lvl1pPr marL="0" indent="0" algn="l" defTabSz="685800" rtl="0" eaLnBrk="1" latinLnBrk="0" hangingPunct="1">
              <a:lnSpc>
                <a:spcPts val="1400"/>
              </a:lnSpc>
              <a:spcBef>
                <a:spcPts val="0"/>
              </a:spcBef>
              <a:buFont typeface="Arial" panose="020B0604020202020204" pitchFamily="34" charset="0"/>
              <a:buNone/>
              <a:tabLst/>
              <a:defRPr sz="1150" b="0" i="0" kern="1200">
                <a:solidFill>
                  <a:schemeClr val="tx1"/>
                </a:solidFill>
                <a:latin typeface="Barlow Condensed Medium" pitchFamily="2"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Barlow Condensed Medium" pitchFamily="2"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Barlow Condensed Medium" pitchFamily="2"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fr-FR" sz="1800"/>
              <a:t>Consultez nos études : </a:t>
            </a:r>
            <a:endParaRPr lang="en-US" sz="1800"/>
          </a:p>
        </p:txBody>
      </p:sp>
      <p:sp>
        <p:nvSpPr>
          <p:cNvPr id="3" name="Espace réservé du numéro de diapositive 2">
            <a:extLst>
              <a:ext uri="{FF2B5EF4-FFF2-40B4-BE49-F238E27FC236}">
                <a16:creationId xmlns:a16="http://schemas.microsoft.com/office/drawing/2014/main" id="{B89025D7-E7F0-944F-8872-30F66F3D9018}"/>
              </a:ext>
            </a:extLst>
          </p:cNvPr>
          <p:cNvSpPr>
            <a:spLocks noGrp="1"/>
          </p:cNvSpPr>
          <p:nvPr>
            <p:ph type="sldNum" sz="quarter" idx="4"/>
          </p:nvPr>
        </p:nvSpPr>
        <p:spPr/>
        <p:txBody>
          <a:bodyPr/>
          <a:lstStyle/>
          <a:p>
            <a:fld id="{BDE2D64B-104A-0D49-AC01-3995F14CC673}" type="slidenum">
              <a:rPr lang="fr-FR" smtClean="0"/>
              <a:pPr/>
              <a:t>34</a:t>
            </a:fld>
            <a:endParaRPr lang="fr-FR"/>
          </a:p>
        </p:txBody>
      </p:sp>
      <p:sp>
        <p:nvSpPr>
          <p:cNvPr id="7" name="ZoneTexte 6">
            <a:extLst>
              <a:ext uri="{FF2B5EF4-FFF2-40B4-BE49-F238E27FC236}">
                <a16:creationId xmlns:a16="http://schemas.microsoft.com/office/drawing/2014/main" id="{BD44DC08-07E5-E748-8E94-39E2BB08E571}"/>
              </a:ext>
            </a:extLst>
          </p:cNvPr>
          <p:cNvSpPr txBox="1"/>
          <p:nvPr/>
        </p:nvSpPr>
        <p:spPr>
          <a:xfrm>
            <a:off x="398242" y="1899747"/>
            <a:ext cx="8251083" cy="1474763"/>
          </a:xfrm>
          <a:prstGeom prst="rect">
            <a:avLst/>
          </a:prstGeom>
          <a:noFill/>
        </p:spPr>
        <p:txBody>
          <a:bodyPr wrap="square" lIns="0" tIns="0" rIns="0" bIns="0" rtlCol="0">
            <a:spAutoFit/>
          </a:bodyPr>
          <a:lstStyle/>
          <a:p>
            <a:pPr marL="171450" indent="-171450" algn="just">
              <a:lnSpc>
                <a:spcPct val="150000"/>
              </a:lnSpc>
              <a:spcAft>
                <a:spcPts val="600"/>
              </a:spcAft>
              <a:buClr>
                <a:srgbClr val="F8002C"/>
              </a:buClr>
              <a:buFont typeface="Police système Courant"/>
              <a:buChar char="►"/>
            </a:pPr>
            <a:r>
              <a:rPr lang="fr-FR" sz="2000" b="1" u="sng">
                <a:latin typeface="Barlow Condensed SemiBold" pitchFamily="2" charset="77"/>
              </a:rPr>
              <a:t>Visitez notre page dédiée aux tendances rémunérations 2022</a:t>
            </a:r>
          </a:p>
          <a:p>
            <a:pPr marL="171450" indent="-171450" algn="just">
              <a:lnSpc>
                <a:spcPct val="150000"/>
              </a:lnSpc>
              <a:spcAft>
                <a:spcPts val="600"/>
              </a:spcAft>
              <a:buClr>
                <a:srgbClr val="F8002C"/>
              </a:buClr>
              <a:buFont typeface="Police système Courant"/>
              <a:buChar char="►"/>
            </a:pPr>
            <a:r>
              <a:rPr lang="fr-FR" sz="2000" b="1" i="0" u="sng">
                <a:latin typeface="Barlow Condensed SemiBold" pitchFamily="2" charset="77"/>
                <a:hlinkClick r:id="rId2">
                  <a:extLst>
                    <a:ext uri="{A12FA001-AC4F-418D-AE19-62706E023703}">
                      <ahyp:hlinkClr xmlns:ahyp="http://schemas.microsoft.com/office/drawing/2018/hyperlinkcolor" val="tx"/>
                    </a:ext>
                  </a:extLst>
                </a:hlinkClick>
              </a:rPr>
              <a:t>Visitez notre page dédiée au sujet de l’égalité professionnelle femmes-hommes</a:t>
            </a:r>
            <a:endParaRPr lang="fr-FR" sz="2000" b="1" i="0" u="sng">
              <a:latin typeface="Barlow Condensed SemiBold" pitchFamily="2" charset="77"/>
            </a:endParaRPr>
          </a:p>
          <a:p>
            <a:pPr marL="171450" indent="-171450" algn="just">
              <a:lnSpc>
                <a:spcPct val="150000"/>
              </a:lnSpc>
              <a:spcAft>
                <a:spcPts val="600"/>
              </a:spcAft>
              <a:buClr>
                <a:srgbClr val="F8002C"/>
              </a:buClr>
              <a:buFont typeface="Police système Courant"/>
              <a:buChar char="►"/>
            </a:pPr>
            <a:r>
              <a:rPr lang="fr-FR" sz="2000" b="1" u="sng">
                <a:latin typeface="Barlow Condensed SemiBold" pitchFamily="2" charset="77"/>
              </a:rPr>
              <a:t>Deloitte Global </a:t>
            </a:r>
            <a:r>
              <a:rPr lang="fr-FR" sz="2000" b="1" u="sng" err="1">
                <a:latin typeface="Barlow Condensed SemiBold" pitchFamily="2" charset="77"/>
              </a:rPr>
              <a:t>Gen</a:t>
            </a:r>
            <a:r>
              <a:rPr lang="fr-FR" sz="2000" b="1" u="sng">
                <a:latin typeface="Barlow Condensed SemiBold" pitchFamily="2" charset="77"/>
              </a:rPr>
              <a:t> 7 and </a:t>
            </a:r>
            <a:r>
              <a:rPr lang="fr-FR" sz="2000" b="1" u="sng" err="1">
                <a:latin typeface="Barlow Condensed SemiBold" pitchFamily="2" charset="77"/>
              </a:rPr>
              <a:t>Millenial</a:t>
            </a:r>
            <a:r>
              <a:rPr lang="fr-FR" sz="2000" b="1" u="sng">
                <a:latin typeface="Barlow Condensed SemiBold" pitchFamily="2" charset="77"/>
              </a:rPr>
              <a:t> Survey</a:t>
            </a:r>
            <a:endParaRPr lang="fr-FR" sz="2000" b="0" i="0">
              <a:latin typeface="Barlow Condensed" pitchFamily="2" charset="77"/>
            </a:endParaRPr>
          </a:p>
        </p:txBody>
      </p:sp>
      <p:pic>
        <p:nvPicPr>
          <p:cNvPr id="8" name="Image 4">
            <a:extLst>
              <a:ext uri="{FF2B5EF4-FFF2-40B4-BE49-F238E27FC236}">
                <a16:creationId xmlns:a16="http://schemas.microsoft.com/office/drawing/2014/main" id="{F1483478-891A-4207-863E-2A0FA9C28D7C}"/>
              </a:ext>
            </a:extLst>
          </p:cNvPr>
          <p:cNvPicPr>
            <a:picLocks noChangeAspect="1"/>
          </p:cNvPicPr>
          <p:nvPr/>
        </p:nvPicPr>
        <p:blipFill>
          <a:blip r:embed="rId3"/>
          <a:stretch>
            <a:fillRect/>
          </a:stretch>
        </p:blipFill>
        <p:spPr>
          <a:xfrm>
            <a:off x="940333" y="4700730"/>
            <a:ext cx="1167612" cy="217899"/>
          </a:xfrm>
          <a:prstGeom prst="rect">
            <a:avLst/>
          </a:prstGeom>
        </p:spPr>
      </p:pic>
    </p:spTree>
    <p:extLst>
      <p:ext uri="{BB962C8B-B14F-4D97-AF65-F5344CB8AC3E}">
        <p14:creationId xmlns:p14="http://schemas.microsoft.com/office/powerpoint/2010/main" val="19962382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4EFB8060-9883-4021-B0DA-0B05C8128701}"/>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197" name="think-cell Slide" r:id="rId4" imgW="473" imgH="476" progId="TCLayout.ActiveDocument.1">
                  <p:embed/>
                </p:oleObj>
              </mc:Choice>
              <mc:Fallback>
                <p:oleObj name="think-cell Slide" r:id="rId4" imgW="473" imgH="476" progId="TCLayout.ActiveDocument.1">
                  <p:embed/>
                  <p:pic>
                    <p:nvPicPr>
                      <p:cNvPr id="8" name="Object 7" hidden="1">
                        <a:extLst>
                          <a:ext uri="{FF2B5EF4-FFF2-40B4-BE49-F238E27FC236}">
                            <a16:creationId xmlns:a16="http://schemas.microsoft.com/office/drawing/2014/main" id="{4EFB8060-9883-4021-B0DA-0B05C8128701}"/>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Espace réservé du numéro de diapositive 2">
            <a:extLst>
              <a:ext uri="{FF2B5EF4-FFF2-40B4-BE49-F238E27FC236}">
                <a16:creationId xmlns:a16="http://schemas.microsoft.com/office/drawing/2014/main" id="{C1963358-AA17-4F19-8CCE-67ABFB4E025F}"/>
              </a:ext>
            </a:extLst>
          </p:cNvPr>
          <p:cNvSpPr>
            <a:spLocks noGrp="1"/>
          </p:cNvSpPr>
          <p:nvPr>
            <p:ph type="sldNum" sz="quarter" idx="4"/>
          </p:nvPr>
        </p:nvSpPr>
        <p:spPr/>
        <p:txBody>
          <a:bodyPr/>
          <a:lstStyle/>
          <a:p>
            <a:fld id="{BDE2D64B-104A-0D49-AC01-3995F14CC673}" type="slidenum">
              <a:rPr lang="fr-FR" smtClean="0"/>
              <a:pPr/>
              <a:t>35</a:t>
            </a:fld>
            <a:endParaRPr lang="fr-FR"/>
          </a:p>
        </p:txBody>
      </p:sp>
      <p:sp>
        <p:nvSpPr>
          <p:cNvPr id="4" name="Titre 3">
            <a:extLst>
              <a:ext uri="{FF2B5EF4-FFF2-40B4-BE49-F238E27FC236}">
                <a16:creationId xmlns:a16="http://schemas.microsoft.com/office/drawing/2014/main" id="{30423163-D154-49BA-B39A-8DC6926BAAE9}"/>
              </a:ext>
            </a:extLst>
          </p:cNvPr>
          <p:cNvSpPr>
            <a:spLocks noGrp="1"/>
          </p:cNvSpPr>
          <p:nvPr>
            <p:ph type="title"/>
          </p:nvPr>
        </p:nvSpPr>
        <p:spPr/>
        <p:txBody>
          <a:bodyPr vert="horz"/>
          <a:lstStyle/>
          <a:p>
            <a:r>
              <a:rPr lang="fr-FR"/>
              <a:t> </a:t>
            </a:r>
          </a:p>
        </p:txBody>
      </p:sp>
      <p:sp>
        <p:nvSpPr>
          <p:cNvPr id="5" name="Espace réservé du contenu 4">
            <a:extLst>
              <a:ext uri="{FF2B5EF4-FFF2-40B4-BE49-F238E27FC236}">
                <a16:creationId xmlns:a16="http://schemas.microsoft.com/office/drawing/2014/main" id="{9BBE45EA-E259-4424-BBB0-FB6F639ACAB4}"/>
              </a:ext>
            </a:extLst>
          </p:cNvPr>
          <p:cNvSpPr>
            <a:spLocks noGrp="1"/>
          </p:cNvSpPr>
          <p:nvPr>
            <p:ph idx="1"/>
          </p:nvPr>
        </p:nvSpPr>
        <p:spPr>
          <a:xfrm>
            <a:off x="398242" y="953051"/>
            <a:ext cx="4051020" cy="732252"/>
          </a:xfrm>
        </p:spPr>
        <p:txBody>
          <a:bodyPr/>
          <a:lstStyle/>
          <a:p>
            <a:r>
              <a:rPr lang="fr-FR" sz="2300" b="1">
                <a:solidFill>
                  <a:srgbClr val="2F2483"/>
                </a:solidFill>
                <a:latin typeface="Barlow Condensed" pitchFamily="2" charset="77"/>
                <a:ea typeface="+mj-ea"/>
                <a:cs typeface="+mj-cs"/>
              </a:rPr>
              <a:t>Pilotage de la politique salariale</a:t>
            </a:r>
          </a:p>
          <a:p>
            <a:endParaRPr lang="fr-FR" sz="2300" b="1">
              <a:solidFill>
                <a:srgbClr val="2F2483"/>
              </a:solidFill>
              <a:latin typeface="Barlow Condensed" pitchFamily="2" charset="77"/>
              <a:ea typeface="+mj-ea"/>
              <a:cs typeface="+mj-cs"/>
            </a:endParaRPr>
          </a:p>
          <a:p>
            <a:endParaRPr lang="fr-FR"/>
          </a:p>
          <a:p>
            <a:r>
              <a:rPr lang="fr-FR" sz="2300" b="1">
                <a:solidFill>
                  <a:srgbClr val="2F2483"/>
                </a:solidFill>
                <a:latin typeface="Barlow Condensed" pitchFamily="2" charset="77"/>
                <a:ea typeface="+mj-ea"/>
                <a:cs typeface="+mj-cs"/>
              </a:rPr>
              <a:t>Questions</a:t>
            </a:r>
          </a:p>
        </p:txBody>
      </p:sp>
      <p:pic>
        <p:nvPicPr>
          <p:cNvPr id="6" name="Image 4">
            <a:extLst>
              <a:ext uri="{FF2B5EF4-FFF2-40B4-BE49-F238E27FC236}">
                <a16:creationId xmlns:a16="http://schemas.microsoft.com/office/drawing/2014/main" id="{60DF96C0-64F5-4E63-9FA5-229C817461D5}"/>
              </a:ext>
            </a:extLst>
          </p:cNvPr>
          <p:cNvPicPr>
            <a:picLocks noChangeAspect="1"/>
          </p:cNvPicPr>
          <p:nvPr/>
        </p:nvPicPr>
        <p:blipFill>
          <a:blip r:embed="rId6"/>
          <a:stretch>
            <a:fillRect/>
          </a:stretch>
        </p:blipFill>
        <p:spPr>
          <a:xfrm>
            <a:off x="940333" y="4700730"/>
            <a:ext cx="1167612" cy="217899"/>
          </a:xfrm>
          <a:prstGeom prst="rect">
            <a:avLst/>
          </a:prstGeom>
        </p:spPr>
      </p:pic>
    </p:spTree>
    <p:extLst>
      <p:ext uri="{BB962C8B-B14F-4D97-AF65-F5344CB8AC3E}">
        <p14:creationId xmlns:p14="http://schemas.microsoft.com/office/powerpoint/2010/main" val="3711899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Placeholder 1">
            <a:extLst>
              <a:ext uri="{FF2B5EF4-FFF2-40B4-BE49-F238E27FC236}">
                <a16:creationId xmlns:a16="http://schemas.microsoft.com/office/drawing/2014/main" id="{5CBD9AED-AA2E-D844-BA65-1DC97C1FE826}"/>
              </a:ext>
            </a:extLst>
          </p:cNvPr>
          <p:cNvSpPr txBox="1">
            <a:spLocks/>
          </p:cNvSpPr>
          <p:nvPr/>
        </p:nvSpPr>
        <p:spPr>
          <a:xfrm>
            <a:off x="398242" y="360619"/>
            <a:ext cx="7886700" cy="846386"/>
          </a:xfrm>
          <a:prstGeom prst="rect">
            <a:avLst/>
          </a:prstGeom>
        </p:spPr>
        <p:txBody>
          <a:bodyPr vert="horz" lIns="0" tIns="0" rIns="0" bIns="0" rtlCol="0" anchor="t" anchorCtr="0">
            <a:spAutoFit/>
          </a:bodyPr>
          <a:lstStyle>
            <a:lvl1pPr algn="l" defTabSz="685800" rtl="0" eaLnBrk="1" latinLnBrk="0" hangingPunct="1">
              <a:lnSpc>
                <a:spcPts val="2200"/>
              </a:lnSpc>
              <a:spcBef>
                <a:spcPct val="0"/>
              </a:spcBef>
              <a:buNone/>
              <a:defRPr sz="2300" b="1" i="0" kern="1200">
                <a:solidFill>
                  <a:srgbClr val="2F2483"/>
                </a:solidFill>
                <a:latin typeface="Barlow Condensed" pitchFamily="2" charset="77"/>
                <a:ea typeface="+mj-ea"/>
                <a:cs typeface="+mj-cs"/>
              </a:defRPr>
            </a:lvl1pPr>
          </a:lstStyle>
          <a:p>
            <a:r>
              <a:rPr lang="fr-FR"/>
              <a:t>Pilotage de la trésorerie et du Besoin en Fonds de Roulement</a:t>
            </a:r>
          </a:p>
          <a:p>
            <a:r>
              <a:rPr lang="fr-FR"/>
              <a:t>Contexte</a:t>
            </a:r>
            <a:br>
              <a:rPr lang="fr-FR"/>
            </a:br>
            <a:endParaRPr lang="en-US"/>
          </a:p>
        </p:txBody>
      </p:sp>
      <p:sp>
        <p:nvSpPr>
          <p:cNvPr id="3" name="Espace réservé du numéro de diapositive 2">
            <a:extLst>
              <a:ext uri="{FF2B5EF4-FFF2-40B4-BE49-F238E27FC236}">
                <a16:creationId xmlns:a16="http://schemas.microsoft.com/office/drawing/2014/main" id="{B89025D7-E7F0-944F-8872-30F66F3D9018}"/>
              </a:ext>
            </a:extLst>
          </p:cNvPr>
          <p:cNvSpPr>
            <a:spLocks noGrp="1"/>
          </p:cNvSpPr>
          <p:nvPr>
            <p:ph type="sldNum" sz="quarter" idx="4"/>
          </p:nvPr>
        </p:nvSpPr>
        <p:spPr/>
        <p:txBody>
          <a:bodyPr/>
          <a:lstStyle/>
          <a:p>
            <a:fld id="{BDE2D64B-104A-0D49-AC01-3995F14CC673}" type="slidenum">
              <a:rPr lang="fr-FR" smtClean="0"/>
              <a:pPr/>
              <a:t>4</a:t>
            </a:fld>
            <a:endParaRPr lang="fr-FR"/>
          </a:p>
        </p:txBody>
      </p:sp>
      <p:pic>
        <p:nvPicPr>
          <p:cNvPr id="8" name="Image 4">
            <a:extLst>
              <a:ext uri="{FF2B5EF4-FFF2-40B4-BE49-F238E27FC236}">
                <a16:creationId xmlns:a16="http://schemas.microsoft.com/office/drawing/2014/main" id="{F1483478-891A-4207-863E-2A0FA9C28D7C}"/>
              </a:ext>
            </a:extLst>
          </p:cNvPr>
          <p:cNvPicPr>
            <a:picLocks noChangeAspect="1"/>
          </p:cNvPicPr>
          <p:nvPr/>
        </p:nvPicPr>
        <p:blipFill>
          <a:blip r:embed="rId2"/>
          <a:stretch>
            <a:fillRect/>
          </a:stretch>
        </p:blipFill>
        <p:spPr>
          <a:xfrm>
            <a:off x="940333" y="4700730"/>
            <a:ext cx="1167612" cy="217899"/>
          </a:xfrm>
          <a:prstGeom prst="rect">
            <a:avLst/>
          </a:prstGeom>
        </p:spPr>
      </p:pic>
      <p:sp>
        <p:nvSpPr>
          <p:cNvPr id="10" name="Text Placeholder 1">
            <a:extLst>
              <a:ext uri="{FF2B5EF4-FFF2-40B4-BE49-F238E27FC236}">
                <a16:creationId xmlns:a16="http://schemas.microsoft.com/office/drawing/2014/main" id="{6612D32F-B66E-46E3-8F45-63BF14FA28CD}"/>
              </a:ext>
            </a:extLst>
          </p:cNvPr>
          <p:cNvSpPr txBox="1">
            <a:spLocks/>
          </p:cNvSpPr>
          <p:nvPr/>
        </p:nvSpPr>
        <p:spPr>
          <a:xfrm>
            <a:off x="283718" y="975229"/>
            <a:ext cx="8678799" cy="472243"/>
          </a:xfrm>
          <a:prstGeom prst="rect">
            <a:avLst/>
          </a:prstGeom>
        </p:spPr>
        <p:txBody>
          <a:bodyPr/>
          <a:lstStyle>
            <a:lvl1pPr marL="0" indent="0" algn="l" defTabSz="685800" rtl="0" eaLnBrk="1" latinLnBrk="0" hangingPunct="1">
              <a:lnSpc>
                <a:spcPts val="1400"/>
              </a:lnSpc>
              <a:spcBef>
                <a:spcPts val="0"/>
              </a:spcBef>
              <a:buFont typeface="Arial" panose="020B0604020202020204" pitchFamily="34" charset="0"/>
              <a:buNone/>
              <a:tabLst/>
              <a:defRPr sz="1150" b="0" i="0" kern="1200">
                <a:solidFill>
                  <a:schemeClr val="tx1"/>
                </a:solidFill>
                <a:latin typeface="Barlow Condensed Medium" pitchFamily="2"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Barlow Condensed Medium" pitchFamily="2"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Barlow Condensed Medium" pitchFamily="2"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fr-FR" sz="1200" b="1">
                <a:ea typeface="Calibri" panose="020F0502020204030204" pitchFamily="34" charset="0"/>
              </a:rPr>
              <a:t>Les changements des conditions économiques mondiales des dix derniers mois, la poursuite de la volatilité des chaînes d'approvisionnement et la conjugaison des hausses en année pleine 2023 vont nécessiter davantage de liquidités pour financer les besoins.</a:t>
            </a:r>
            <a:endParaRPr lang="en-GB" sz="1400"/>
          </a:p>
        </p:txBody>
      </p:sp>
      <p:sp>
        <p:nvSpPr>
          <p:cNvPr id="11" name="object 65">
            <a:extLst>
              <a:ext uri="{FF2B5EF4-FFF2-40B4-BE49-F238E27FC236}">
                <a16:creationId xmlns:a16="http://schemas.microsoft.com/office/drawing/2014/main" id="{77D4AF2D-93FF-4164-B658-3DEFCA6E8FC5}"/>
              </a:ext>
            </a:extLst>
          </p:cNvPr>
          <p:cNvSpPr/>
          <p:nvPr/>
        </p:nvSpPr>
        <p:spPr>
          <a:xfrm flipV="1">
            <a:off x="2908698" y="2864974"/>
            <a:ext cx="1504424" cy="396033"/>
          </a:xfrm>
          <a:custGeom>
            <a:avLst/>
            <a:gdLst/>
            <a:ahLst/>
            <a:cxnLst/>
            <a:rect l="l" t="t" r="r" b="b"/>
            <a:pathLst>
              <a:path w="1685289" h="352425">
                <a:moveTo>
                  <a:pt x="1621144" y="306764"/>
                </a:moveTo>
                <a:lnTo>
                  <a:pt x="1602486" y="327913"/>
                </a:lnTo>
                <a:lnTo>
                  <a:pt x="1684782" y="349758"/>
                </a:lnTo>
                <a:lnTo>
                  <a:pt x="1670790" y="315087"/>
                </a:lnTo>
                <a:lnTo>
                  <a:pt x="1631188" y="315087"/>
                </a:lnTo>
                <a:lnTo>
                  <a:pt x="1621144" y="306764"/>
                </a:lnTo>
                <a:close/>
              </a:path>
              <a:path w="1685289" h="352425">
                <a:moveTo>
                  <a:pt x="1633736" y="292491"/>
                </a:moveTo>
                <a:lnTo>
                  <a:pt x="1621144" y="306764"/>
                </a:lnTo>
                <a:lnTo>
                  <a:pt x="1631188" y="315087"/>
                </a:lnTo>
                <a:lnTo>
                  <a:pt x="1643380" y="300482"/>
                </a:lnTo>
                <a:lnTo>
                  <a:pt x="1633736" y="292491"/>
                </a:lnTo>
                <a:close/>
              </a:path>
              <a:path w="1685289" h="352425">
                <a:moveTo>
                  <a:pt x="1652905" y="270763"/>
                </a:moveTo>
                <a:lnTo>
                  <a:pt x="1633736" y="292491"/>
                </a:lnTo>
                <a:lnTo>
                  <a:pt x="1643380" y="300482"/>
                </a:lnTo>
                <a:lnTo>
                  <a:pt x="1631188" y="315087"/>
                </a:lnTo>
                <a:lnTo>
                  <a:pt x="1670790" y="315087"/>
                </a:lnTo>
                <a:lnTo>
                  <a:pt x="1652905" y="270763"/>
                </a:lnTo>
                <a:close/>
              </a:path>
              <a:path w="1685289" h="352425">
                <a:moveTo>
                  <a:pt x="1583689" y="252222"/>
                </a:moveTo>
                <a:lnTo>
                  <a:pt x="1572387" y="267588"/>
                </a:lnTo>
                <a:lnTo>
                  <a:pt x="1585976" y="277622"/>
                </a:lnTo>
                <a:lnTo>
                  <a:pt x="1621144" y="306764"/>
                </a:lnTo>
                <a:lnTo>
                  <a:pt x="1633736" y="292491"/>
                </a:lnTo>
                <a:lnTo>
                  <a:pt x="1598168" y="263017"/>
                </a:lnTo>
                <a:lnTo>
                  <a:pt x="1583689" y="252222"/>
                </a:lnTo>
                <a:close/>
              </a:path>
              <a:path w="1685289" h="352425">
                <a:moveTo>
                  <a:pt x="1472311" y="177292"/>
                </a:moveTo>
                <a:lnTo>
                  <a:pt x="1462532" y="193675"/>
                </a:lnTo>
                <a:lnTo>
                  <a:pt x="1488567" y="209296"/>
                </a:lnTo>
                <a:lnTo>
                  <a:pt x="1526286" y="234442"/>
                </a:lnTo>
                <a:lnTo>
                  <a:pt x="1536954" y="218694"/>
                </a:lnTo>
                <a:lnTo>
                  <a:pt x="1499108" y="193421"/>
                </a:lnTo>
                <a:lnTo>
                  <a:pt x="1472311" y="177292"/>
                </a:lnTo>
                <a:close/>
              </a:path>
              <a:path w="1685289" h="352425">
                <a:moveTo>
                  <a:pt x="1353693" y="114553"/>
                </a:moveTo>
                <a:lnTo>
                  <a:pt x="1345564" y="131825"/>
                </a:lnTo>
                <a:lnTo>
                  <a:pt x="1386586" y="151384"/>
                </a:lnTo>
                <a:lnTo>
                  <a:pt x="1413256" y="165608"/>
                </a:lnTo>
                <a:lnTo>
                  <a:pt x="1422273" y="148844"/>
                </a:lnTo>
                <a:lnTo>
                  <a:pt x="1395602" y="134493"/>
                </a:lnTo>
                <a:lnTo>
                  <a:pt x="1353693" y="114553"/>
                </a:lnTo>
                <a:close/>
              </a:path>
              <a:path w="1685289" h="352425">
                <a:moveTo>
                  <a:pt x="1228725" y="64770"/>
                </a:moveTo>
                <a:lnTo>
                  <a:pt x="1223010" y="82931"/>
                </a:lnTo>
                <a:lnTo>
                  <a:pt x="1226820" y="84200"/>
                </a:lnTo>
                <a:lnTo>
                  <a:pt x="1280922" y="103886"/>
                </a:lnTo>
                <a:lnTo>
                  <a:pt x="1293495" y="109220"/>
                </a:lnTo>
                <a:lnTo>
                  <a:pt x="1300861" y="91694"/>
                </a:lnTo>
                <a:lnTo>
                  <a:pt x="1288288" y="86360"/>
                </a:lnTo>
                <a:lnTo>
                  <a:pt x="1233424" y="66294"/>
                </a:lnTo>
                <a:lnTo>
                  <a:pt x="1228725" y="64770"/>
                </a:lnTo>
                <a:close/>
              </a:path>
              <a:path w="1685289" h="352425">
                <a:moveTo>
                  <a:pt x="1099312" y="29210"/>
                </a:moveTo>
                <a:lnTo>
                  <a:pt x="1095375" y="47751"/>
                </a:lnTo>
                <a:lnTo>
                  <a:pt x="1116965" y="52450"/>
                </a:lnTo>
                <a:lnTo>
                  <a:pt x="1168781" y="66039"/>
                </a:lnTo>
                <a:lnTo>
                  <a:pt x="1173734" y="47625"/>
                </a:lnTo>
                <a:lnTo>
                  <a:pt x="1121918" y="34036"/>
                </a:lnTo>
                <a:lnTo>
                  <a:pt x="1099312" y="29210"/>
                </a:lnTo>
                <a:close/>
              </a:path>
              <a:path w="1685289" h="352425">
                <a:moveTo>
                  <a:pt x="966978" y="7365"/>
                </a:moveTo>
                <a:lnTo>
                  <a:pt x="964692" y="26288"/>
                </a:lnTo>
                <a:lnTo>
                  <a:pt x="1005459" y="31114"/>
                </a:lnTo>
                <a:lnTo>
                  <a:pt x="1039749" y="36957"/>
                </a:lnTo>
                <a:lnTo>
                  <a:pt x="1042797" y="18161"/>
                </a:lnTo>
                <a:lnTo>
                  <a:pt x="1008634" y="12446"/>
                </a:lnTo>
                <a:lnTo>
                  <a:pt x="966978" y="7365"/>
                </a:lnTo>
                <a:close/>
              </a:path>
              <a:path w="1685289" h="352425">
                <a:moveTo>
                  <a:pt x="837057" y="0"/>
                </a:moveTo>
                <a:lnTo>
                  <a:pt x="832612" y="0"/>
                </a:lnTo>
                <a:lnTo>
                  <a:pt x="832993" y="19050"/>
                </a:lnTo>
                <a:lnTo>
                  <a:pt x="836549" y="19050"/>
                </a:lnTo>
                <a:lnTo>
                  <a:pt x="892937" y="20447"/>
                </a:lnTo>
                <a:lnTo>
                  <a:pt x="908177" y="21462"/>
                </a:lnTo>
                <a:lnTo>
                  <a:pt x="909574" y="2539"/>
                </a:lnTo>
                <a:lnTo>
                  <a:pt x="894334" y="1397"/>
                </a:lnTo>
                <a:lnTo>
                  <a:pt x="837057" y="0"/>
                </a:lnTo>
                <a:close/>
              </a:path>
              <a:path w="1685289" h="352425">
                <a:moveTo>
                  <a:pt x="774954" y="1397"/>
                </a:moveTo>
                <a:lnTo>
                  <a:pt x="722884" y="4952"/>
                </a:lnTo>
                <a:lnTo>
                  <a:pt x="698627" y="7747"/>
                </a:lnTo>
                <a:lnTo>
                  <a:pt x="700786" y="26670"/>
                </a:lnTo>
                <a:lnTo>
                  <a:pt x="724281" y="24002"/>
                </a:lnTo>
                <a:lnTo>
                  <a:pt x="776224" y="20447"/>
                </a:lnTo>
                <a:lnTo>
                  <a:pt x="774954" y="1397"/>
                </a:lnTo>
                <a:close/>
              </a:path>
              <a:path w="1685289" h="352425">
                <a:moveTo>
                  <a:pt x="641604" y="15494"/>
                </a:moveTo>
                <a:lnTo>
                  <a:pt x="609854" y="20574"/>
                </a:lnTo>
                <a:lnTo>
                  <a:pt x="566293" y="29845"/>
                </a:lnTo>
                <a:lnTo>
                  <a:pt x="570230" y="48513"/>
                </a:lnTo>
                <a:lnTo>
                  <a:pt x="612902" y="39370"/>
                </a:lnTo>
                <a:lnTo>
                  <a:pt x="644652" y="34289"/>
                </a:lnTo>
                <a:lnTo>
                  <a:pt x="641604" y="15494"/>
                </a:lnTo>
                <a:close/>
              </a:path>
              <a:path w="1685289" h="352425">
                <a:moveTo>
                  <a:pt x="510413" y="43814"/>
                </a:moveTo>
                <a:lnTo>
                  <a:pt x="498602" y="46989"/>
                </a:lnTo>
                <a:lnTo>
                  <a:pt x="443992" y="64135"/>
                </a:lnTo>
                <a:lnTo>
                  <a:pt x="436753" y="66801"/>
                </a:lnTo>
                <a:lnTo>
                  <a:pt x="443357" y="84709"/>
                </a:lnTo>
                <a:lnTo>
                  <a:pt x="449707" y="82296"/>
                </a:lnTo>
                <a:lnTo>
                  <a:pt x="503555" y="65405"/>
                </a:lnTo>
                <a:lnTo>
                  <a:pt x="515239" y="62357"/>
                </a:lnTo>
                <a:lnTo>
                  <a:pt x="510413" y="43814"/>
                </a:lnTo>
                <a:close/>
              </a:path>
              <a:path w="1685289" h="352425">
                <a:moveTo>
                  <a:pt x="382905" y="86995"/>
                </a:moveTo>
                <a:lnTo>
                  <a:pt x="337185" y="106425"/>
                </a:lnTo>
                <a:lnTo>
                  <a:pt x="312928" y="118237"/>
                </a:lnTo>
                <a:lnTo>
                  <a:pt x="321183" y="135382"/>
                </a:lnTo>
                <a:lnTo>
                  <a:pt x="344678" y="123951"/>
                </a:lnTo>
                <a:lnTo>
                  <a:pt x="390398" y="104521"/>
                </a:lnTo>
                <a:lnTo>
                  <a:pt x="382905" y="86995"/>
                </a:lnTo>
                <a:close/>
              </a:path>
              <a:path w="1685289" h="352425">
                <a:moveTo>
                  <a:pt x="261620" y="144525"/>
                </a:moveTo>
                <a:lnTo>
                  <a:pt x="234442" y="159385"/>
                </a:lnTo>
                <a:lnTo>
                  <a:pt x="195580" y="183387"/>
                </a:lnTo>
                <a:lnTo>
                  <a:pt x="205486" y="199517"/>
                </a:lnTo>
                <a:lnTo>
                  <a:pt x="243586" y="176149"/>
                </a:lnTo>
                <a:lnTo>
                  <a:pt x="270764" y="161289"/>
                </a:lnTo>
                <a:lnTo>
                  <a:pt x="261620" y="144525"/>
                </a:lnTo>
                <a:close/>
              </a:path>
              <a:path w="1685289" h="352425">
                <a:moveTo>
                  <a:pt x="147574" y="215392"/>
                </a:moveTo>
                <a:lnTo>
                  <a:pt x="136398" y="223138"/>
                </a:lnTo>
                <a:lnTo>
                  <a:pt x="89408" y="258952"/>
                </a:lnTo>
                <a:lnTo>
                  <a:pt x="85979" y="261747"/>
                </a:lnTo>
                <a:lnTo>
                  <a:pt x="98298" y="276225"/>
                </a:lnTo>
                <a:lnTo>
                  <a:pt x="100837" y="274065"/>
                </a:lnTo>
                <a:lnTo>
                  <a:pt x="147193" y="238760"/>
                </a:lnTo>
                <a:lnTo>
                  <a:pt x="158369" y="231139"/>
                </a:lnTo>
                <a:lnTo>
                  <a:pt x="147574" y="215392"/>
                </a:lnTo>
                <a:close/>
              </a:path>
              <a:path w="1685289" h="352425">
                <a:moveTo>
                  <a:pt x="42037" y="299085"/>
                </a:moveTo>
                <a:lnTo>
                  <a:pt x="0" y="338582"/>
                </a:lnTo>
                <a:lnTo>
                  <a:pt x="13081" y="352425"/>
                </a:lnTo>
                <a:lnTo>
                  <a:pt x="55118" y="313055"/>
                </a:lnTo>
                <a:lnTo>
                  <a:pt x="42037" y="299085"/>
                </a:lnTo>
                <a:close/>
              </a:path>
            </a:pathLst>
          </a:custGeom>
          <a:solidFill>
            <a:srgbClr val="A6A6A6"/>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a:ln>
                <a:noFill/>
              </a:ln>
              <a:solidFill>
                <a:srgbClr val="5C5C5C"/>
              </a:solidFill>
              <a:effectLst/>
              <a:uLnTx/>
              <a:uFillTx/>
              <a:ea typeface="+mn-ea"/>
              <a:cs typeface="+mn-cs"/>
            </a:endParaRPr>
          </a:p>
        </p:txBody>
      </p:sp>
      <p:grpSp>
        <p:nvGrpSpPr>
          <p:cNvPr id="12" name="Group 11">
            <a:extLst>
              <a:ext uri="{FF2B5EF4-FFF2-40B4-BE49-F238E27FC236}">
                <a16:creationId xmlns:a16="http://schemas.microsoft.com/office/drawing/2014/main" id="{7848BC01-4203-49CE-83D4-2D7534A2E31C}"/>
              </a:ext>
            </a:extLst>
          </p:cNvPr>
          <p:cNvGrpSpPr>
            <a:grpSpLocks/>
          </p:cNvGrpSpPr>
          <p:nvPr/>
        </p:nvGrpSpPr>
        <p:grpSpPr>
          <a:xfrm>
            <a:off x="7375443" y="1381277"/>
            <a:ext cx="1645709" cy="1720024"/>
            <a:chOff x="-1143387" y="1365351"/>
            <a:chExt cx="1171444" cy="1224343"/>
          </a:xfrm>
        </p:grpSpPr>
        <p:sp>
          <p:nvSpPr>
            <p:cNvPr id="13" name="object 17">
              <a:extLst>
                <a:ext uri="{FF2B5EF4-FFF2-40B4-BE49-F238E27FC236}">
                  <a16:creationId xmlns:a16="http://schemas.microsoft.com/office/drawing/2014/main" id="{F769E4E9-DA58-4FCC-B02C-7610EB08B8C7}"/>
                </a:ext>
              </a:extLst>
            </p:cNvPr>
            <p:cNvSpPr/>
            <p:nvPr/>
          </p:nvSpPr>
          <p:spPr>
            <a:xfrm>
              <a:off x="-1074640" y="1428326"/>
              <a:ext cx="1041190" cy="1161368"/>
            </a:xfrm>
            <a:custGeom>
              <a:avLst/>
              <a:gdLst/>
              <a:ahLst/>
              <a:cxnLst/>
              <a:rect l="l" t="t" r="r" b="b"/>
              <a:pathLst>
                <a:path w="1259839" h="1405254">
                  <a:moveTo>
                    <a:pt x="556132" y="0"/>
                  </a:moveTo>
                  <a:lnTo>
                    <a:pt x="604293" y="1620"/>
                  </a:lnTo>
                  <a:lnTo>
                    <a:pt x="651582" y="6414"/>
                  </a:lnTo>
                  <a:lnTo>
                    <a:pt x="697894" y="14274"/>
                  </a:lnTo>
                  <a:lnTo>
                    <a:pt x="743124" y="25098"/>
                  </a:lnTo>
                  <a:lnTo>
                    <a:pt x="787169" y="38780"/>
                  </a:lnTo>
                  <a:lnTo>
                    <a:pt x="829923" y="55215"/>
                  </a:lnTo>
                  <a:lnTo>
                    <a:pt x="871281" y="74299"/>
                  </a:lnTo>
                  <a:lnTo>
                    <a:pt x="911140" y="95927"/>
                  </a:lnTo>
                  <a:lnTo>
                    <a:pt x="949394" y="119994"/>
                  </a:lnTo>
                  <a:lnTo>
                    <a:pt x="985938" y="146397"/>
                  </a:lnTo>
                  <a:lnTo>
                    <a:pt x="1020669" y="175029"/>
                  </a:lnTo>
                  <a:lnTo>
                    <a:pt x="1053480" y="205787"/>
                  </a:lnTo>
                  <a:lnTo>
                    <a:pt x="1084269" y="238566"/>
                  </a:lnTo>
                  <a:lnTo>
                    <a:pt x="1112929" y="273261"/>
                  </a:lnTo>
                  <a:lnTo>
                    <a:pt x="1139356" y="309767"/>
                  </a:lnTo>
                  <a:lnTo>
                    <a:pt x="1163447" y="347980"/>
                  </a:lnTo>
                  <a:lnTo>
                    <a:pt x="1185094" y="387794"/>
                  </a:lnTo>
                  <a:lnTo>
                    <a:pt x="1204196" y="429107"/>
                  </a:lnTo>
                  <a:lnTo>
                    <a:pt x="1220645" y="471812"/>
                  </a:lnTo>
                  <a:lnTo>
                    <a:pt x="1234339" y="515805"/>
                  </a:lnTo>
                  <a:lnTo>
                    <a:pt x="1245172" y="560981"/>
                  </a:lnTo>
                  <a:lnTo>
                    <a:pt x="1253039" y="607236"/>
                  </a:lnTo>
                  <a:lnTo>
                    <a:pt x="1257836" y="654465"/>
                  </a:lnTo>
                  <a:lnTo>
                    <a:pt x="1259459" y="702563"/>
                  </a:lnTo>
                  <a:lnTo>
                    <a:pt x="1257836" y="750662"/>
                  </a:lnTo>
                  <a:lnTo>
                    <a:pt x="1253039" y="797891"/>
                  </a:lnTo>
                  <a:lnTo>
                    <a:pt x="1245172" y="844146"/>
                  </a:lnTo>
                  <a:lnTo>
                    <a:pt x="1234339" y="889322"/>
                  </a:lnTo>
                  <a:lnTo>
                    <a:pt x="1220645" y="933315"/>
                  </a:lnTo>
                  <a:lnTo>
                    <a:pt x="1204196" y="976020"/>
                  </a:lnTo>
                  <a:lnTo>
                    <a:pt x="1185094" y="1017333"/>
                  </a:lnTo>
                  <a:lnTo>
                    <a:pt x="1163447" y="1057147"/>
                  </a:lnTo>
                  <a:lnTo>
                    <a:pt x="1139356" y="1095360"/>
                  </a:lnTo>
                  <a:lnTo>
                    <a:pt x="1112929" y="1131866"/>
                  </a:lnTo>
                  <a:lnTo>
                    <a:pt x="1084269" y="1166561"/>
                  </a:lnTo>
                  <a:lnTo>
                    <a:pt x="1053480" y="1199340"/>
                  </a:lnTo>
                  <a:lnTo>
                    <a:pt x="1020669" y="1230098"/>
                  </a:lnTo>
                  <a:lnTo>
                    <a:pt x="985938" y="1258730"/>
                  </a:lnTo>
                  <a:lnTo>
                    <a:pt x="949394" y="1285133"/>
                  </a:lnTo>
                  <a:lnTo>
                    <a:pt x="911140" y="1309200"/>
                  </a:lnTo>
                  <a:lnTo>
                    <a:pt x="871281" y="1330828"/>
                  </a:lnTo>
                  <a:lnTo>
                    <a:pt x="829923" y="1349912"/>
                  </a:lnTo>
                  <a:lnTo>
                    <a:pt x="787169" y="1366347"/>
                  </a:lnTo>
                  <a:lnTo>
                    <a:pt x="743124" y="1380029"/>
                  </a:lnTo>
                  <a:lnTo>
                    <a:pt x="697894" y="1390853"/>
                  </a:lnTo>
                  <a:lnTo>
                    <a:pt x="651582" y="1398713"/>
                  </a:lnTo>
                  <a:lnTo>
                    <a:pt x="604293" y="1403507"/>
                  </a:lnTo>
                  <a:lnTo>
                    <a:pt x="556132" y="1405128"/>
                  </a:lnTo>
                  <a:lnTo>
                    <a:pt x="506172" y="1403355"/>
                  </a:lnTo>
                  <a:lnTo>
                    <a:pt x="456808" y="1398092"/>
                  </a:lnTo>
                  <a:lnTo>
                    <a:pt x="408205" y="1389418"/>
                  </a:lnTo>
                  <a:lnTo>
                    <a:pt x="360525" y="1377414"/>
                  </a:lnTo>
                  <a:lnTo>
                    <a:pt x="313933" y="1362159"/>
                  </a:lnTo>
                  <a:lnTo>
                    <a:pt x="268593" y="1343733"/>
                  </a:lnTo>
                  <a:lnTo>
                    <a:pt x="224667" y="1322217"/>
                  </a:lnTo>
                  <a:lnTo>
                    <a:pt x="182321" y="1297691"/>
                  </a:lnTo>
                  <a:lnTo>
                    <a:pt x="141717" y="1270235"/>
                  </a:lnTo>
                  <a:lnTo>
                    <a:pt x="103019" y="1239929"/>
                  </a:lnTo>
                  <a:lnTo>
                    <a:pt x="66391" y="1206853"/>
                  </a:lnTo>
                  <a:lnTo>
                    <a:pt x="31997" y="1171088"/>
                  </a:lnTo>
                  <a:lnTo>
                    <a:pt x="0" y="1132713"/>
                  </a:lnTo>
                </a:path>
              </a:pathLst>
            </a:custGeom>
            <a:ln w="15240">
              <a:solidFill>
                <a:schemeClr val="bg1">
                  <a:lumMod val="65000"/>
                </a:schemeClr>
              </a:solidFill>
            </a:ln>
          </p:spPr>
          <p:txBody>
            <a:bodyPr wrap="square" lIns="0" tIns="0" rIns="0" bIns="0" rtlCol="0"/>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a:ln>
                  <a:noFill/>
                </a:ln>
                <a:solidFill>
                  <a:srgbClr val="5C5C5C"/>
                </a:solidFill>
                <a:effectLst/>
                <a:uLnTx/>
                <a:uFillTx/>
                <a:ea typeface="+mn-ea"/>
                <a:cs typeface="+mn-cs"/>
              </a:endParaRPr>
            </a:p>
          </p:txBody>
        </p:sp>
        <p:sp>
          <p:nvSpPr>
            <p:cNvPr id="14" name="object 18">
              <a:extLst>
                <a:ext uri="{FF2B5EF4-FFF2-40B4-BE49-F238E27FC236}">
                  <a16:creationId xmlns:a16="http://schemas.microsoft.com/office/drawing/2014/main" id="{10B19031-1E7D-4A60-BE81-83E11B727A2A}"/>
                </a:ext>
              </a:extLst>
            </p:cNvPr>
            <p:cNvSpPr/>
            <p:nvPr/>
          </p:nvSpPr>
          <p:spPr>
            <a:xfrm>
              <a:off x="-1143387" y="1481225"/>
              <a:ext cx="1056934" cy="1055884"/>
            </a:xfrm>
            <a:custGeom>
              <a:avLst/>
              <a:gdLst/>
              <a:ahLst/>
              <a:cxnLst/>
              <a:rect l="l" t="t" r="r" b="b"/>
              <a:pathLst>
                <a:path w="1278889" h="1277620">
                  <a:moveTo>
                    <a:pt x="639317" y="0"/>
                  </a:moveTo>
                  <a:lnTo>
                    <a:pt x="687027" y="1751"/>
                  </a:lnTo>
                  <a:lnTo>
                    <a:pt x="733785" y="6923"/>
                  </a:lnTo>
                  <a:lnTo>
                    <a:pt x="779468" y="15392"/>
                  </a:lnTo>
                  <a:lnTo>
                    <a:pt x="823952" y="27034"/>
                  </a:lnTo>
                  <a:lnTo>
                    <a:pt x="867112" y="41727"/>
                  </a:lnTo>
                  <a:lnTo>
                    <a:pt x="908827" y="59346"/>
                  </a:lnTo>
                  <a:lnTo>
                    <a:pt x="948971" y="79769"/>
                  </a:lnTo>
                  <a:lnTo>
                    <a:pt x="987422" y="102871"/>
                  </a:lnTo>
                  <a:lnTo>
                    <a:pt x="1024055" y="128530"/>
                  </a:lnTo>
                  <a:lnTo>
                    <a:pt x="1058747" y="156622"/>
                  </a:lnTo>
                  <a:lnTo>
                    <a:pt x="1091374" y="187023"/>
                  </a:lnTo>
                  <a:lnTo>
                    <a:pt x="1121813" y="219610"/>
                  </a:lnTo>
                  <a:lnTo>
                    <a:pt x="1149940" y="254260"/>
                  </a:lnTo>
                  <a:lnTo>
                    <a:pt x="1175631" y="290849"/>
                  </a:lnTo>
                  <a:lnTo>
                    <a:pt x="1198763" y="329253"/>
                  </a:lnTo>
                  <a:lnTo>
                    <a:pt x="1219212" y="369350"/>
                  </a:lnTo>
                  <a:lnTo>
                    <a:pt x="1236854" y="411016"/>
                  </a:lnTo>
                  <a:lnTo>
                    <a:pt x="1251565" y="454127"/>
                  </a:lnTo>
                  <a:lnTo>
                    <a:pt x="1263223" y="498560"/>
                  </a:lnTo>
                  <a:lnTo>
                    <a:pt x="1271703" y="544191"/>
                  </a:lnTo>
                  <a:lnTo>
                    <a:pt x="1276882" y="590898"/>
                  </a:lnTo>
                  <a:lnTo>
                    <a:pt x="1278636" y="638555"/>
                  </a:lnTo>
                  <a:lnTo>
                    <a:pt x="1276882" y="686213"/>
                  </a:lnTo>
                  <a:lnTo>
                    <a:pt x="1271703" y="732920"/>
                  </a:lnTo>
                  <a:lnTo>
                    <a:pt x="1263223" y="778551"/>
                  </a:lnTo>
                  <a:lnTo>
                    <a:pt x="1251565" y="822984"/>
                  </a:lnTo>
                  <a:lnTo>
                    <a:pt x="1236854" y="866095"/>
                  </a:lnTo>
                  <a:lnTo>
                    <a:pt x="1219212" y="907761"/>
                  </a:lnTo>
                  <a:lnTo>
                    <a:pt x="1198763" y="947858"/>
                  </a:lnTo>
                  <a:lnTo>
                    <a:pt x="1175631" y="986262"/>
                  </a:lnTo>
                  <a:lnTo>
                    <a:pt x="1149940" y="1022851"/>
                  </a:lnTo>
                  <a:lnTo>
                    <a:pt x="1121813" y="1057501"/>
                  </a:lnTo>
                  <a:lnTo>
                    <a:pt x="1091374" y="1090088"/>
                  </a:lnTo>
                  <a:lnTo>
                    <a:pt x="1058747" y="1120489"/>
                  </a:lnTo>
                  <a:lnTo>
                    <a:pt x="1024055" y="1148581"/>
                  </a:lnTo>
                  <a:lnTo>
                    <a:pt x="987422" y="1174240"/>
                  </a:lnTo>
                  <a:lnTo>
                    <a:pt x="948971" y="1197342"/>
                  </a:lnTo>
                  <a:lnTo>
                    <a:pt x="908827" y="1217765"/>
                  </a:lnTo>
                  <a:lnTo>
                    <a:pt x="867112" y="1235384"/>
                  </a:lnTo>
                  <a:lnTo>
                    <a:pt x="823952" y="1250077"/>
                  </a:lnTo>
                  <a:lnTo>
                    <a:pt x="779468" y="1261719"/>
                  </a:lnTo>
                  <a:lnTo>
                    <a:pt x="733785" y="1270188"/>
                  </a:lnTo>
                  <a:lnTo>
                    <a:pt x="687027" y="1275360"/>
                  </a:lnTo>
                  <a:lnTo>
                    <a:pt x="639317" y="1277112"/>
                  </a:lnTo>
                  <a:lnTo>
                    <a:pt x="591608" y="1275360"/>
                  </a:lnTo>
                  <a:lnTo>
                    <a:pt x="544850" y="1270188"/>
                  </a:lnTo>
                  <a:lnTo>
                    <a:pt x="499167" y="1261719"/>
                  </a:lnTo>
                  <a:lnTo>
                    <a:pt x="454683" y="1250077"/>
                  </a:lnTo>
                  <a:lnTo>
                    <a:pt x="411523" y="1235384"/>
                  </a:lnTo>
                  <a:lnTo>
                    <a:pt x="369808" y="1217765"/>
                  </a:lnTo>
                  <a:lnTo>
                    <a:pt x="329664" y="1197342"/>
                  </a:lnTo>
                  <a:lnTo>
                    <a:pt x="291213" y="1174240"/>
                  </a:lnTo>
                  <a:lnTo>
                    <a:pt x="254580" y="1148581"/>
                  </a:lnTo>
                  <a:lnTo>
                    <a:pt x="219888" y="1120489"/>
                  </a:lnTo>
                  <a:lnTo>
                    <a:pt x="187261" y="1090088"/>
                  </a:lnTo>
                  <a:lnTo>
                    <a:pt x="156822" y="1057501"/>
                  </a:lnTo>
                  <a:lnTo>
                    <a:pt x="128695" y="1022851"/>
                  </a:lnTo>
                  <a:lnTo>
                    <a:pt x="103004" y="986262"/>
                  </a:lnTo>
                  <a:lnTo>
                    <a:pt x="79872" y="947858"/>
                  </a:lnTo>
                  <a:lnTo>
                    <a:pt x="59423" y="907761"/>
                  </a:lnTo>
                  <a:lnTo>
                    <a:pt x="41781" y="866095"/>
                  </a:lnTo>
                  <a:lnTo>
                    <a:pt x="27070" y="822984"/>
                  </a:lnTo>
                  <a:lnTo>
                    <a:pt x="15412" y="778551"/>
                  </a:lnTo>
                  <a:lnTo>
                    <a:pt x="6932" y="732920"/>
                  </a:lnTo>
                  <a:lnTo>
                    <a:pt x="1753" y="686213"/>
                  </a:lnTo>
                  <a:lnTo>
                    <a:pt x="0" y="638555"/>
                  </a:lnTo>
                  <a:lnTo>
                    <a:pt x="2217" y="585401"/>
                  </a:lnTo>
                  <a:lnTo>
                    <a:pt x="8812" y="532886"/>
                  </a:lnTo>
                  <a:lnTo>
                    <a:pt x="19696" y="481266"/>
                  </a:lnTo>
                  <a:lnTo>
                    <a:pt x="34782" y="430799"/>
                  </a:lnTo>
                  <a:lnTo>
                    <a:pt x="53981" y="381744"/>
                  </a:lnTo>
                  <a:lnTo>
                    <a:pt x="77206" y="334357"/>
                  </a:lnTo>
                  <a:lnTo>
                    <a:pt x="104368" y="288895"/>
                  </a:lnTo>
                  <a:lnTo>
                    <a:pt x="135382" y="245617"/>
                  </a:lnTo>
                </a:path>
              </a:pathLst>
            </a:custGeom>
            <a:ln w="15240">
              <a:solidFill>
                <a:schemeClr val="bg1">
                  <a:lumMod val="65000"/>
                </a:schemeClr>
              </a:solidFill>
            </a:ln>
          </p:spPr>
          <p:txBody>
            <a:bodyPr wrap="square" lIns="0" tIns="0" rIns="0" bIns="0" rtlCol="0"/>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a:ln>
                  <a:noFill/>
                </a:ln>
                <a:solidFill>
                  <a:srgbClr val="5C5C5C"/>
                </a:solidFill>
                <a:effectLst/>
                <a:uLnTx/>
                <a:uFillTx/>
                <a:ea typeface="+mn-ea"/>
                <a:cs typeface="+mn-cs"/>
              </a:endParaRPr>
            </a:p>
          </p:txBody>
        </p:sp>
        <p:sp>
          <p:nvSpPr>
            <p:cNvPr id="15" name="object 19">
              <a:extLst>
                <a:ext uri="{FF2B5EF4-FFF2-40B4-BE49-F238E27FC236}">
                  <a16:creationId xmlns:a16="http://schemas.microsoft.com/office/drawing/2014/main" id="{6272AE18-A20E-4302-B6DA-DB683A0C0ACD}"/>
                </a:ext>
              </a:extLst>
            </p:cNvPr>
            <p:cNvSpPr/>
            <p:nvPr/>
          </p:nvSpPr>
          <p:spPr>
            <a:xfrm>
              <a:off x="-610617" y="1365351"/>
              <a:ext cx="638674" cy="894773"/>
            </a:xfrm>
            <a:custGeom>
              <a:avLst/>
              <a:gdLst/>
              <a:ahLst/>
              <a:cxnLst/>
              <a:rect l="l" t="t" r="r" b="b"/>
              <a:pathLst>
                <a:path w="772795" h="1082675">
                  <a:moveTo>
                    <a:pt x="0" y="0"/>
                  </a:moveTo>
                  <a:lnTo>
                    <a:pt x="48863" y="1521"/>
                  </a:lnTo>
                  <a:lnTo>
                    <a:pt x="96919" y="6026"/>
                  </a:lnTo>
                  <a:lnTo>
                    <a:pt x="144077" y="13424"/>
                  </a:lnTo>
                  <a:lnTo>
                    <a:pt x="190246" y="23624"/>
                  </a:lnTo>
                  <a:lnTo>
                    <a:pt x="235337" y="36535"/>
                  </a:lnTo>
                  <a:lnTo>
                    <a:pt x="279258" y="52067"/>
                  </a:lnTo>
                  <a:lnTo>
                    <a:pt x="321919" y="70128"/>
                  </a:lnTo>
                  <a:lnTo>
                    <a:pt x="363229" y="90629"/>
                  </a:lnTo>
                  <a:lnTo>
                    <a:pt x="403098" y="113479"/>
                  </a:lnTo>
                  <a:lnTo>
                    <a:pt x="441436" y="138587"/>
                  </a:lnTo>
                  <a:lnTo>
                    <a:pt x="478151" y="165862"/>
                  </a:lnTo>
                  <a:lnTo>
                    <a:pt x="513154" y="195214"/>
                  </a:lnTo>
                  <a:lnTo>
                    <a:pt x="546354" y="226552"/>
                  </a:lnTo>
                  <a:lnTo>
                    <a:pt x="577659" y="259785"/>
                  </a:lnTo>
                  <a:lnTo>
                    <a:pt x="606981" y="294823"/>
                  </a:lnTo>
                  <a:lnTo>
                    <a:pt x="634228" y="331575"/>
                  </a:lnTo>
                  <a:lnTo>
                    <a:pt x="659309" y="369951"/>
                  </a:lnTo>
                  <a:lnTo>
                    <a:pt x="682135" y="409859"/>
                  </a:lnTo>
                  <a:lnTo>
                    <a:pt x="702614" y="451210"/>
                  </a:lnTo>
                  <a:lnTo>
                    <a:pt x="720657" y="493912"/>
                  </a:lnTo>
                  <a:lnTo>
                    <a:pt x="736172" y="537875"/>
                  </a:lnTo>
                  <a:lnTo>
                    <a:pt x="749069" y="583008"/>
                  </a:lnTo>
                  <a:lnTo>
                    <a:pt x="759257" y="629221"/>
                  </a:lnTo>
                  <a:lnTo>
                    <a:pt x="766647" y="676422"/>
                  </a:lnTo>
                  <a:lnTo>
                    <a:pt x="771147" y="724522"/>
                  </a:lnTo>
                  <a:lnTo>
                    <a:pt x="772668" y="773430"/>
                  </a:lnTo>
                  <a:lnTo>
                    <a:pt x="770853" y="826453"/>
                  </a:lnTo>
                  <a:lnTo>
                    <a:pt x="765433" y="879103"/>
                  </a:lnTo>
                  <a:lnTo>
                    <a:pt x="756443" y="931195"/>
                  </a:lnTo>
                  <a:lnTo>
                    <a:pt x="743918" y="982547"/>
                  </a:lnTo>
                  <a:lnTo>
                    <a:pt x="727894" y="1032974"/>
                  </a:lnTo>
                  <a:lnTo>
                    <a:pt x="708406" y="1082294"/>
                  </a:lnTo>
                </a:path>
              </a:pathLst>
            </a:custGeom>
            <a:ln w="15240">
              <a:solidFill>
                <a:schemeClr val="bg1">
                  <a:lumMod val="65000"/>
                </a:schemeClr>
              </a:solidFill>
            </a:ln>
          </p:spPr>
          <p:txBody>
            <a:bodyPr wrap="square" lIns="0" tIns="0" rIns="0" bIns="0" rtlCol="0"/>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a:ln>
                  <a:noFill/>
                </a:ln>
                <a:solidFill>
                  <a:srgbClr val="5C5C5C"/>
                </a:solidFill>
                <a:effectLst/>
                <a:uLnTx/>
                <a:uFillTx/>
                <a:ea typeface="+mn-ea"/>
                <a:cs typeface="+mn-cs"/>
              </a:endParaRPr>
            </a:p>
          </p:txBody>
        </p:sp>
        <p:sp>
          <p:nvSpPr>
            <p:cNvPr id="16" name="object 40">
              <a:extLst>
                <a:ext uri="{FF2B5EF4-FFF2-40B4-BE49-F238E27FC236}">
                  <a16:creationId xmlns:a16="http://schemas.microsoft.com/office/drawing/2014/main" id="{534C0159-6F83-4B75-BC77-225718CA5443}"/>
                </a:ext>
              </a:extLst>
            </p:cNvPr>
            <p:cNvSpPr/>
            <p:nvPr/>
          </p:nvSpPr>
          <p:spPr>
            <a:xfrm>
              <a:off x="-1077264" y="1538533"/>
              <a:ext cx="934657" cy="934657"/>
            </a:xfrm>
            <a:custGeom>
              <a:avLst/>
              <a:gdLst/>
              <a:ahLst/>
              <a:cxnLst/>
              <a:rect l="l" t="t" r="r" b="b"/>
              <a:pathLst>
                <a:path w="1130935" h="1130935">
                  <a:moveTo>
                    <a:pt x="565403" y="0"/>
                  </a:moveTo>
                  <a:lnTo>
                    <a:pt x="516614" y="2075"/>
                  </a:lnTo>
                  <a:lnTo>
                    <a:pt x="468978" y="8187"/>
                  </a:lnTo>
                  <a:lnTo>
                    <a:pt x="422665" y="18167"/>
                  </a:lnTo>
                  <a:lnTo>
                    <a:pt x="377844" y="31845"/>
                  </a:lnTo>
                  <a:lnTo>
                    <a:pt x="334686" y="49051"/>
                  </a:lnTo>
                  <a:lnTo>
                    <a:pt x="293360" y="69615"/>
                  </a:lnTo>
                  <a:lnTo>
                    <a:pt x="254034" y="93369"/>
                  </a:lnTo>
                  <a:lnTo>
                    <a:pt x="216881" y="120142"/>
                  </a:lnTo>
                  <a:lnTo>
                    <a:pt x="182067" y="149765"/>
                  </a:lnTo>
                  <a:lnTo>
                    <a:pt x="149765" y="182067"/>
                  </a:lnTo>
                  <a:lnTo>
                    <a:pt x="120142" y="216881"/>
                  </a:lnTo>
                  <a:lnTo>
                    <a:pt x="93369" y="254034"/>
                  </a:lnTo>
                  <a:lnTo>
                    <a:pt x="69615" y="293360"/>
                  </a:lnTo>
                  <a:lnTo>
                    <a:pt x="49051" y="334686"/>
                  </a:lnTo>
                  <a:lnTo>
                    <a:pt x="31845" y="377844"/>
                  </a:lnTo>
                  <a:lnTo>
                    <a:pt x="18167" y="422665"/>
                  </a:lnTo>
                  <a:lnTo>
                    <a:pt x="8187" y="468978"/>
                  </a:lnTo>
                  <a:lnTo>
                    <a:pt x="2075" y="516614"/>
                  </a:lnTo>
                  <a:lnTo>
                    <a:pt x="0" y="565404"/>
                  </a:lnTo>
                  <a:lnTo>
                    <a:pt x="2075" y="614193"/>
                  </a:lnTo>
                  <a:lnTo>
                    <a:pt x="8187" y="661829"/>
                  </a:lnTo>
                  <a:lnTo>
                    <a:pt x="18167" y="708142"/>
                  </a:lnTo>
                  <a:lnTo>
                    <a:pt x="31845" y="752963"/>
                  </a:lnTo>
                  <a:lnTo>
                    <a:pt x="49051" y="796121"/>
                  </a:lnTo>
                  <a:lnTo>
                    <a:pt x="69615" y="837447"/>
                  </a:lnTo>
                  <a:lnTo>
                    <a:pt x="93369" y="876773"/>
                  </a:lnTo>
                  <a:lnTo>
                    <a:pt x="120142" y="913926"/>
                  </a:lnTo>
                  <a:lnTo>
                    <a:pt x="149765" y="948740"/>
                  </a:lnTo>
                  <a:lnTo>
                    <a:pt x="182067" y="981042"/>
                  </a:lnTo>
                  <a:lnTo>
                    <a:pt x="216881" y="1010665"/>
                  </a:lnTo>
                  <a:lnTo>
                    <a:pt x="254034" y="1037438"/>
                  </a:lnTo>
                  <a:lnTo>
                    <a:pt x="293360" y="1061192"/>
                  </a:lnTo>
                  <a:lnTo>
                    <a:pt x="334686" y="1081756"/>
                  </a:lnTo>
                  <a:lnTo>
                    <a:pt x="377844" y="1098962"/>
                  </a:lnTo>
                  <a:lnTo>
                    <a:pt x="422665" y="1112640"/>
                  </a:lnTo>
                  <a:lnTo>
                    <a:pt x="468978" y="1122620"/>
                  </a:lnTo>
                  <a:lnTo>
                    <a:pt x="516614" y="1128732"/>
                  </a:lnTo>
                  <a:lnTo>
                    <a:pt x="565403" y="1130808"/>
                  </a:lnTo>
                  <a:lnTo>
                    <a:pt x="614193" y="1128732"/>
                  </a:lnTo>
                  <a:lnTo>
                    <a:pt x="661829" y="1122620"/>
                  </a:lnTo>
                  <a:lnTo>
                    <a:pt x="708142" y="1112640"/>
                  </a:lnTo>
                  <a:lnTo>
                    <a:pt x="752963" y="1098962"/>
                  </a:lnTo>
                  <a:lnTo>
                    <a:pt x="796121" y="1081756"/>
                  </a:lnTo>
                  <a:lnTo>
                    <a:pt x="837447" y="1061192"/>
                  </a:lnTo>
                  <a:lnTo>
                    <a:pt x="876773" y="1037438"/>
                  </a:lnTo>
                  <a:lnTo>
                    <a:pt x="913926" y="1010665"/>
                  </a:lnTo>
                  <a:lnTo>
                    <a:pt x="948740" y="981042"/>
                  </a:lnTo>
                  <a:lnTo>
                    <a:pt x="981042" y="948740"/>
                  </a:lnTo>
                  <a:lnTo>
                    <a:pt x="1010665" y="913926"/>
                  </a:lnTo>
                  <a:lnTo>
                    <a:pt x="1037438" y="876773"/>
                  </a:lnTo>
                  <a:lnTo>
                    <a:pt x="1061192" y="837447"/>
                  </a:lnTo>
                  <a:lnTo>
                    <a:pt x="1081756" y="796121"/>
                  </a:lnTo>
                  <a:lnTo>
                    <a:pt x="1098962" y="752963"/>
                  </a:lnTo>
                  <a:lnTo>
                    <a:pt x="1112640" y="708142"/>
                  </a:lnTo>
                  <a:lnTo>
                    <a:pt x="1122620" y="661829"/>
                  </a:lnTo>
                  <a:lnTo>
                    <a:pt x="1128732" y="614193"/>
                  </a:lnTo>
                  <a:lnTo>
                    <a:pt x="1130807" y="565404"/>
                  </a:lnTo>
                  <a:lnTo>
                    <a:pt x="1128732" y="516614"/>
                  </a:lnTo>
                  <a:lnTo>
                    <a:pt x="1122620" y="468978"/>
                  </a:lnTo>
                  <a:lnTo>
                    <a:pt x="1112640" y="422665"/>
                  </a:lnTo>
                  <a:lnTo>
                    <a:pt x="1098962" y="377844"/>
                  </a:lnTo>
                  <a:lnTo>
                    <a:pt x="1081756" y="334686"/>
                  </a:lnTo>
                  <a:lnTo>
                    <a:pt x="1061192" y="293360"/>
                  </a:lnTo>
                  <a:lnTo>
                    <a:pt x="1037438" y="254034"/>
                  </a:lnTo>
                  <a:lnTo>
                    <a:pt x="1010665" y="216881"/>
                  </a:lnTo>
                  <a:lnTo>
                    <a:pt x="981042" y="182067"/>
                  </a:lnTo>
                  <a:lnTo>
                    <a:pt x="948740" y="149765"/>
                  </a:lnTo>
                  <a:lnTo>
                    <a:pt x="913926" y="120142"/>
                  </a:lnTo>
                  <a:lnTo>
                    <a:pt x="876773" y="93369"/>
                  </a:lnTo>
                  <a:lnTo>
                    <a:pt x="837447" y="69615"/>
                  </a:lnTo>
                  <a:lnTo>
                    <a:pt x="796121" y="49051"/>
                  </a:lnTo>
                  <a:lnTo>
                    <a:pt x="752963" y="31845"/>
                  </a:lnTo>
                  <a:lnTo>
                    <a:pt x="708142" y="18167"/>
                  </a:lnTo>
                  <a:lnTo>
                    <a:pt x="661829" y="8187"/>
                  </a:lnTo>
                  <a:lnTo>
                    <a:pt x="614193" y="2075"/>
                  </a:lnTo>
                  <a:lnTo>
                    <a:pt x="565403" y="0"/>
                  </a:lnTo>
                  <a:close/>
                </a:path>
              </a:pathLst>
            </a:custGeom>
            <a:noFill/>
            <a:ln>
              <a:solidFill>
                <a:schemeClr val="bg1">
                  <a:lumMod val="65000"/>
                </a:schemeClr>
              </a:solidFill>
            </a:ln>
          </p:spPr>
          <p:txBody>
            <a:bodyPr wrap="squar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400" b="1" i="1" cap="all">
                  <a:solidFill>
                    <a:schemeClr val="tx1">
                      <a:lumMod val="50000"/>
                      <a:lumOff val="50000"/>
                    </a:schemeClr>
                  </a:solidFill>
                </a:rPr>
                <a:t>volatilité</a:t>
              </a:r>
              <a:endParaRPr kumimoji="0" lang="fr-FR" sz="1400" b="1" i="1" u="none" strike="noStrike" kern="1200" cap="all" spc="0" normalizeH="0">
                <a:ln>
                  <a:noFill/>
                </a:ln>
                <a:solidFill>
                  <a:schemeClr val="tx1">
                    <a:lumMod val="50000"/>
                    <a:lumOff val="50000"/>
                  </a:schemeClr>
                </a:solidFill>
                <a:effectLst/>
                <a:uLnTx/>
                <a:uFillTx/>
                <a:ea typeface="+mn-ea"/>
                <a:cs typeface="+mn-cs"/>
              </a:endParaRPr>
            </a:p>
          </p:txBody>
        </p:sp>
        <p:sp>
          <p:nvSpPr>
            <p:cNvPr id="17" name="object 41">
              <a:extLst>
                <a:ext uri="{FF2B5EF4-FFF2-40B4-BE49-F238E27FC236}">
                  <a16:creationId xmlns:a16="http://schemas.microsoft.com/office/drawing/2014/main" id="{B2AE2183-5892-4A3A-A443-F2D32DB1F540}"/>
                </a:ext>
              </a:extLst>
            </p:cNvPr>
            <p:cNvSpPr/>
            <p:nvPr/>
          </p:nvSpPr>
          <p:spPr>
            <a:xfrm>
              <a:off x="-1077264" y="1538533"/>
              <a:ext cx="934657" cy="934657"/>
            </a:xfrm>
            <a:custGeom>
              <a:avLst/>
              <a:gdLst/>
              <a:ahLst/>
              <a:cxnLst/>
              <a:rect l="l" t="t" r="r" b="b"/>
              <a:pathLst>
                <a:path w="1130935" h="1130935">
                  <a:moveTo>
                    <a:pt x="0" y="565404"/>
                  </a:moveTo>
                  <a:lnTo>
                    <a:pt x="2075" y="516614"/>
                  </a:lnTo>
                  <a:lnTo>
                    <a:pt x="8187" y="468978"/>
                  </a:lnTo>
                  <a:lnTo>
                    <a:pt x="18167" y="422665"/>
                  </a:lnTo>
                  <a:lnTo>
                    <a:pt x="31845" y="377844"/>
                  </a:lnTo>
                  <a:lnTo>
                    <a:pt x="49051" y="334686"/>
                  </a:lnTo>
                  <a:lnTo>
                    <a:pt x="69615" y="293360"/>
                  </a:lnTo>
                  <a:lnTo>
                    <a:pt x="93369" y="254034"/>
                  </a:lnTo>
                  <a:lnTo>
                    <a:pt x="120142" y="216881"/>
                  </a:lnTo>
                  <a:lnTo>
                    <a:pt x="149765" y="182067"/>
                  </a:lnTo>
                  <a:lnTo>
                    <a:pt x="182067" y="149765"/>
                  </a:lnTo>
                  <a:lnTo>
                    <a:pt x="216881" y="120142"/>
                  </a:lnTo>
                  <a:lnTo>
                    <a:pt x="254034" y="93369"/>
                  </a:lnTo>
                  <a:lnTo>
                    <a:pt x="293360" y="69615"/>
                  </a:lnTo>
                  <a:lnTo>
                    <a:pt x="334686" y="49051"/>
                  </a:lnTo>
                  <a:lnTo>
                    <a:pt x="377844" y="31845"/>
                  </a:lnTo>
                  <a:lnTo>
                    <a:pt x="422665" y="18167"/>
                  </a:lnTo>
                  <a:lnTo>
                    <a:pt x="468978" y="8187"/>
                  </a:lnTo>
                  <a:lnTo>
                    <a:pt x="516614" y="2075"/>
                  </a:lnTo>
                  <a:lnTo>
                    <a:pt x="565403" y="0"/>
                  </a:lnTo>
                  <a:lnTo>
                    <a:pt x="614193" y="2075"/>
                  </a:lnTo>
                  <a:lnTo>
                    <a:pt x="661829" y="8187"/>
                  </a:lnTo>
                  <a:lnTo>
                    <a:pt x="708142" y="18167"/>
                  </a:lnTo>
                  <a:lnTo>
                    <a:pt x="752963" y="31845"/>
                  </a:lnTo>
                  <a:lnTo>
                    <a:pt x="796121" y="49051"/>
                  </a:lnTo>
                  <a:lnTo>
                    <a:pt x="837447" y="69615"/>
                  </a:lnTo>
                  <a:lnTo>
                    <a:pt x="876773" y="93369"/>
                  </a:lnTo>
                  <a:lnTo>
                    <a:pt x="913926" y="120142"/>
                  </a:lnTo>
                  <a:lnTo>
                    <a:pt x="948740" y="149765"/>
                  </a:lnTo>
                  <a:lnTo>
                    <a:pt x="981042" y="182067"/>
                  </a:lnTo>
                  <a:lnTo>
                    <a:pt x="1010665" y="216881"/>
                  </a:lnTo>
                  <a:lnTo>
                    <a:pt x="1037438" y="254034"/>
                  </a:lnTo>
                  <a:lnTo>
                    <a:pt x="1061192" y="293360"/>
                  </a:lnTo>
                  <a:lnTo>
                    <a:pt x="1081756" y="334686"/>
                  </a:lnTo>
                  <a:lnTo>
                    <a:pt x="1098962" y="377844"/>
                  </a:lnTo>
                  <a:lnTo>
                    <a:pt x="1112640" y="422665"/>
                  </a:lnTo>
                  <a:lnTo>
                    <a:pt x="1122620" y="468978"/>
                  </a:lnTo>
                  <a:lnTo>
                    <a:pt x="1128732" y="516614"/>
                  </a:lnTo>
                  <a:lnTo>
                    <a:pt x="1130807" y="565404"/>
                  </a:lnTo>
                  <a:lnTo>
                    <a:pt x="1128732" y="614193"/>
                  </a:lnTo>
                  <a:lnTo>
                    <a:pt x="1122620" y="661829"/>
                  </a:lnTo>
                  <a:lnTo>
                    <a:pt x="1112640" y="708142"/>
                  </a:lnTo>
                  <a:lnTo>
                    <a:pt x="1098962" y="752963"/>
                  </a:lnTo>
                  <a:lnTo>
                    <a:pt x="1081756" y="796121"/>
                  </a:lnTo>
                  <a:lnTo>
                    <a:pt x="1061192" y="837447"/>
                  </a:lnTo>
                  <a:lnTo>
                    <a:pt x="1037438" y="876773"/>
                  </a:lnTo>
                  <a:lnTo>
                    <a:pt x="1010665" y="913926"/>
                  </a:lnTo>
                  <a:lnTo>
                    <a:pt x="981042" y="948740"/>
                  </a:lnTo>
                  <a:lnTo>
                    <a:pt x="948740" y="981042"/>
                  </a:lnTo>
                  <a:lnTo>
                    <a:pt x="913926" y="1010665"/>
                  </a:lnTo>
                  <a:lnTo>
                    <a:pt x="876773" y="1037438"/>
                  </a:lnTo>
                  <a:lnTo>
                    <a:pt x="837447" y="1061192"/>
                  </a:lnTo>
                  <a:lnTo>
                    <a:pt x="796121" y="1081756"/>
                  </a:lnTo>
                  <a:lnTo>
                    <a:pt x="752963" y="1098962"/>
                  </a:lnTo>
                  <a:lnTo>
                    <a:pt x="708142" y="1112640"/>
                  </a:lnTo>
                  <a:lnTo>
                    <a:pt x="661829" y="1122620"/>
                  </a:lnTo>
                  <a:lnTo>
                    <a:pt x="614193" y="1128732"/>
                  </a:lnTo>
                  <a:lnTo>
                    <a:pt x="565403" y="1130808"/>
                  </a:lnTo>
                  <a:lnTo>
                    <a:pt x="516614" y="1128732"/>
                  </a:lnTo>
                  <a:lnTo>
                    <a:pt x="468978" y="1122620"/>
                  </a:lnTo>
                  <a:lnTo>
                    <a:pt x="422665" y="1112640"/>
                  </a:lnTo>
                  <a:lnTo>
                    <a:pt x="377844" y="1098962"/>
                  </a:lnTo>
                  <a:lnTo>
                    <a:pt x="334686" y="1081756"/>
                  </a:lnTo>
                  <a:lnTo>
                    <a:pt x="293360" y="1061192"/>
                  </a:lnTo>
                  <a:lnTo>
                    <a:pt x="254034" y="1037438"/>
                  </a:lnTo>
                  <a:lnTo>
                    <a:pt x="216881" y="1010665"/>
                  </a:lnTo>
                  <a:lnTo>
                    <a:pt x="182067" y="981042"/>
                  </a:lnTo>
                  <a:lnTo>
                    <a:pt x="149765" y="948740"/>
                  </a:lnTo>
                  <a:lnTo>
                    <a:pt x="120142" y="913926"/>
                  </a:lnTo>
                  <a:lnTo>
                    <a:pt x="93369" y="876773"/>
                  </a:lnTo>
                  <a:lnTo>
                    <a:pt x="69615" y="837447"/>
                  </a:lnTo>
                  <a:lnTo>
                    <a:pt x="49051" y="796121"/>
                  </a:lnTo>
                  <a:lnTo>
                    <a:pt x="31845" y="752963"/>
                  </a:lnTo>
                  <a:lnTo>
                    <a:pt x="18167" y="708142"/>
                  </a:lnTo>
                  <a:lnTo>
                    <a:pt x="8187" y="661829"/>
                  </a:lnTo>
                  <a:lnTo>
                    <a:pt x="2075" y="614193"/>
                  </a:lnTo>
                  <a:lnTo>
                    <a:pt x="0" y="565404"/>
                  </a:lnTo>
                  <a:close/>
                </a:path>
              </a:pathLst>
            </a:custGeom>
            <a:ln w="19812">
              <a:solidFill>
                <a:schemeClr val="bg1">
                  <a:lumMod val="65000"/>
                </a:schemeClr>
              </a:solidFill>
            </a:ln>
          </p:spPr>
          <p:txBody>
            <a:bodyPr wrap="square" lIns="0" tIns="0" rIns="0" bIns="0" rtlCol="0"/>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a:ln>
                  <a:noFill/>
                </a:ln>
                <a:solidFill>
                  <a:srgbClr val="5C5C5C"/>
                </a:solidFill>
                <a:effectLst/>
                <a:uLnTx/>
                <a:uFillTx/>
                <a:ea typeface="+mn-ea"/>
                <a:cs typeface="+mn-cs"/>
              </a:endParaRPr>
            </a:p>
          </p:txBody>
        </p:sp>
      </p:grpSp>
      <p:grpSp>
        <p:nvGrpSpPr>
          <p:cNvPr id="20" name="Group 19">
            <a:extLst>
              <a:ext uri="{FF2B5EF4-FFF2-40B4-BE49-F238E27FC236}">
                <a16:creationId xmlns:a16="http://schemas.microsoft.com/office/drawing/2014/main" id="{718F7F8E-C09B-419B-BD1E-F891094CE2AB}"/>
              </a:ext>
            </a:extLst>
          </p:cNvPr>
          <p:cNvGrpSpPr/>
          <p:nvPr/>
        </p:nvGrpSpPr>
        <p:grpSpPr>
          <a:xfrm flipH="1">
            <a:off x="2816096" y="1438969"/>
            <a:ext cx="1645710" cy="1720026"/>
            <a:chOff x="-1143387" y="1365351"/>
            <a:chExt cx="1171442" cy="1224346"/>
          </a:xfrm>
        </p:grpSpPr>
        <p:sp>
          <p:nvSpPr>
            <p:cNvPr id="21" name="object 17">
              <a:extLst>
                <a:ext uri="{FF2B5EF4-FFF2-40B4-BE49-F238E27FC236}">
                  <a16:creationId xmlns:a16="http://schemas.microsoft.com/office/drawing/2014/main" id="{D69E87DF-E12F-4CF2-A48E-27F85DAE07B0}"/>
                </a:ext>
              </a:extLst>
            </p:cNvPr>
            <p:cNvSpPr/>
            <p:nvPr/>
          </p:nvSpPr>
          <p:spPr>
            <a:xfrm>
              <a:off x="-1074640" y="1428327"/>
              <a:ext cx="1041190" cy="1161370"/>
            </a:xfrm>
            <a:custGeom>
              <a:avLst/>
              <a:gdLst/>
              <a:ahLst/>
              <a:cxnLst/>
              <a:rect l="l" t="t" r="r" b="b"/>
              <a:pathLst>
                <a:path w="1259839" h="1405254">
                  <a:moveTo>
                    <a:pt x="556132" y="0"/>
                  </a:moveTo>
                  <a:lnTo>
                    <a:pt x="604293" y="1620"/>
                  </a:lnTo>
                  <a:lnTo>
                    <a:pt x="651582" y="6414"/>
                  </a:lnTo>
                  <a:lnTo>
                    <a:pt x="697894" y="14274"/>
                  </a:lnTo>
                  <a:lnTo>
                    <a:pt x="743124" y="25098"/>
                  </a:lnTo>
                  <a:lnTo>
                    <a:pt x="787169" y="38780"/>
                  </a:lnTo>
                  <a:lnTo>
                    <a:pt x="829923" y="55215"/>
                  </a:lnTo>
                  <a:lnTo>
                    <a:pt x="871281" y="74299"/>
                  </a:lnTo>
                  <a:lnTo>
                    <a:pt x="911140" y="95927"/>
                  </a:lnTo>
                  <a:lnTo>
                    <a:pt x="949394" y="119994"/>
                  </a:lnTo>
                  <a:lnTo>
                    <a:pt x="985938" y="146397"/>
                  </a:lnTo>
                  <a:lnTo>
                    <a:pt x="1020669" y="175029"/>
                  </a:lnTo>
                  <a:lnTo>
                    <a:pt x="1053480" y="205787"/>
                  </a:lnTo>
                  <a:lnTo>
                    <a:pt x="1084269" y="238566"/>
                  </a:lnTo>
                  <a:lnTo>
                    <a:pt x="1112929" y="273261"/>
                  </a:lnTo>
                  <a:lnTo>
                    <a:pt x="1139356" y="309767"/>
                  </a:lnTo>
                  <a:lnTo>
                    <a:pt x="1163447" y="347980"/>
                  </a:lnTo>
                  <a:lnTo>
                    <a:pt x="1185094" y="387794"/>
                  </a:lnTo>
                  <a:lnTo>
                    <a:pt x="1204196" y="429107"/>
                  </a:lnTo>
                  <a:lnTo>
                    <a:pt x="1220645" y="471812"/>
                  </a:lnTo>
                  <a:lnTo>
                    <a:pt x="1234339" y="515805"/>
                  </a:lnTo>
                  <a:lnTo>
                    <a:pt x="1245172" y="560981"/>
                  </a:lnTo>
                  <a:lnTo>
                    <a:pt x="1253039" y="607236"/>
                  </a:lnTo>
                  <a:lnTo>
                    <a:pt x="1257836" y="654465"/>
                  </a:lnTo>
                  <a:lnTo>
                    <a:pt x="1259459" y="702563"/>
                  </a:lnTo>
                  <a:lnTo>
                    <a:pt x="1257836" y="750662"/>
                  </a:lnTo>
                  <a:lnTo>
                    <a:pt x="1253039" y="797891"/>
                  </a:lnTo>
                  <a:lnTo>
                    <a:pt x="1245172" y="844146"/>
                  </a:lnTo>
                  <a:lnTo>
                    <a:pt x="1234339" y="889322"/>
                  </a:lnTo>
                  <a:lnTo>
                    <a:pt x="1220645" y="933315"/>
                  </a:lnTo>
                  <a:lnTo>
                    <a:pt x="1204196" y="976020"/>
                  </a:lnTo>
                  <a:lnTo>
                    <a:pt x="1185094" y="1017333"/>
                  </a:lnTo>
                  <a:lnTo>
                    <a:pt x="1163447" y="1057147"/>
                  </a:lnTo>
                  <a:lnTo>
                    <a:pt x="1139356" y="1095360"/>
                  </a:lnTo>
                  <a:lnTo>
                    <a:pt x="1112929" y="1131866"/>
                  </a:lnTo>
                  <a:lnTo>
                    <a:pt x="1084269" y="1166561"/>
                  </a:lnTo>
                  <a:lnTo>
                    <a:pt x="1053480" y="1199340"/>
                  </a:lnTo>
                  <a:lnTo>
                    <a:pt x="1020669" y="1230098"/>
                  </a:lnTo>
                  <a:lnTo>
                    <a:pt x="985938" y="1258730"/>
                  </a:lnTo>
                  <a:lnTo>
                    <a:pt x="949394" y="1285133"/>
                  </a:lnTo>
                  <a:lnTo>
                    <a:pt x="911140" y="1309200"/>
                  </a:lnTo>
                  <a:lnTo>
                    <a:pt x="871281" y="1330828"/>
                  </a:lnTo>
                  <a:lnTo>
                    <a:pt x="829923" y="1349912"/>
                  </a:lnTo>
                  <a:lnTo>
                    <a:pt x="787169" y="1366347"/>
                  </a:lnTo>
                  <a:lnTo>
                    <a:pt x="743124" y="1380029"/>
                  </a:lnTo>
                  <a:lnTo>
                    <a:pt x="697894" y="1390853"/>
                  </a:lnTo>
                  <a:lnTo>
                    <a:pt x="651582" y="1398713"/>
                  </a:lnTo>
                  <a:lnTo>
                    <a:pt x="604293" y="1403507"/>
                  </a:lnTo>
                  <a:lnTo>
                    <a:pt x="556132" y="1405128"/>
                  </a:lnTo>
                  <a:lnTo>
                    <a:pt x="506172" y="1403355"/>
                  </a:lnTo>
                  <a:lnTo>
                    <a:pt x="456808" y="1398092"/>
                  </a:lnTo>
                  <a:lnTo>
                    <a:pt x="408205" y="1389418"/>
                  </a:lnTo>
                  <a:lnTo>
                    <a:pt x="360525" y="1377414"/>
                  </a:lnTo>
                  <a:lnTo>
                    <a:pt x="313933" y="1362159"/>
                  </a:lnTo>
                  <a:lnTo>
                    <a:pt x="268593" y="1343733"/>
                  </a:lnTo>
                  <a:lnTo>
                    <a:pt x="224667" y="1322217"/>
                  </a:lnTo>
                  <a:lnTo>
                    <a:pt x="182321" y="1297691"/>
                  </a:lnTo>
                  <a:lnTo>
                    <a:pt x="141717" y="1270235"/>
                  </a:lnTo>
                  <a:lnTo>
                    <a:pt x="103019" y="1239929"/>
                  </a:lnTo>
                  <a:lnTo>
                    <a:pt x="66391" y="1206853"/>
                  </a:lnTo>
                  <a:lnTo>
                    <a:pt x="31997" y="1171088"/>
                  </a:lnTo>
                  <a:lnTo>
                    <a:pt x="0" y="1132713"/>
                  </a:lnTo>
                </a:path>
              </a:pathLst>
            </a:custGeom>
            <a:ln w="15240">
              <a:solidFill>
                <a:schemeClr val="accent2"/>
              </a:solidFill>
            </a:ln>
          </p:spPr>
          <p:txBody>
            <a:bodyPr wrap="square" lIns="0" tIns="0" rIns="0" bIns="0" rtlCol="0"/>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a:ln>
                  <a:noFill/>
                </a:ln>
                <a:solidFill>
                  <a:srgbClr val="5C5C5C"/>
                </a:solidFill>
                <a:effectLst/>
                <a:uLnTx/>
                <a:uFillTx/>
                <a:ea typeface="+mn-ea"/>
                <a:cs typeface="+mn-cs"/>
              </a:endParaRPr>
            </a:p>
          </p:txBody>
        </p:sp>
        <p:sp>
          <p:nvSpPr>
            <p:cNvPr id="22" name="object 18">
              <a:extLst>
                <a:ext uri="{FF2B5EF4-FFF2-40B4-BE49-F238E27FC236}">
                  <a16:creationId xmlns:a16="http://schemas.microsoft.com/office/drawing/2014/main" id="{5CFA3ABA-6154-4F96-878B-F71C231F6CB9}"/>
                </a:ext>
              </a:extLst>
            </p:cNvPr>
            <p:cNvSpPr/>
            <p:nvPr/>
          </p:nvSpPr>
          <p:spPr>
            <a:xfrm>
              <a:off x="-1143387" y="1481225"/>
              <a:ext cx="1056935" cy="1055884"/>
            </a:xfrm>
            <a:custGeom>
              <a:avLst/>
              <a:gdLst/>
              <a:ahLst/>
              <a:cxnLst/>
              <a:rect l="l" t="t" r="r" b="b"/>
              <a:pathLst>
                <a:path w="1278889" h="1277620">
                  <a:moveTo>
                    <a:pt x="639317" y="0"/>
                  </a:moveTo>
                  <a:lnTo>
                    <a:pt x="687027" y="1751"/>
                  </a:lnTo>
                  <a:lnTo>
                    <a:pt x="733785" y="6923"/>
                  </a:lnTo>
                  <a:lnTo>
                    <a:pt x="779468" y="15392"/>
                  </a:lnTo>
                  <a:lnTo>
                    <a:pt x="823952" y="27034"/>
                  </a:lnTo>
                  <a:lnTo>
                    <a:pt x="867112" y="41727"/>
                  </a:lnTo>
                  <a:lnTo>
                    <a:pt x="908827" y="59346"/>
                  </a:lnTo>
                  <a:lnTo>
                    <a:pt x="948971" y="79769"/>
                  </a:lnTo>
                  <a:lnTo>
                    <a:pt x="987422" y="102871"/>
                  </a:lnTo>
                  <a:lnTo>
                    <a:pt x="1024055" y="128530"/>
                  </a:lnTo>
                  <a:lnTo>
                    <a:pt x="1058747" y="156622"/>
                  </a:lnTo>
                  <a:lnTo>
                    <a:pt x="1091374" y="187023"/>
                  </a:lnTo>
                  <a:lnTo>
                    <a:pt x="1121813" y="219610"/>
                  </a:lnTo>
                  <a:lnTo>
                    <a:pt x="1149940" y="254260"/>
                  </a:lnTo>
                  <a:lnTo>
                    <a:pt x="1175631" y="290849"/>
                  </a:lnTo>
                  <a:lnTo>
                    <a:pt x="1198763" y="329253"/>
                  </a:lnTo>
                  <a:lnTo>
                    <a:pt x="1219212" y="369350"/>
                  </a:lnTo>
                  <a:lnTo>
                    <a:pt x="1236854" y="411016"/>
                  </a:lnTo>
                  <a:lnTo>
                    <a:pt x="1251565" y="454127"/>
                  </a:lnTo>
                  <a:lnTo>
                    <a:pt x="1263223" y="498560"/>
                  </a:lnTo>
                  <a:lnTo>
                    <a:pt x="1271703" y="544191"/>
                  </a:lnTo>
                  <a:lnTo>
                    <a:pt x="1276882" y="590898"/>
                  </a:lnTo>
                  <a:lnTo>
                    <a:pt x="1278636" y="638555"/>
                  </a:lnTo>
                  <a:lnTo>
                    <a:pt x="1276882" y="686213"/>
                  </a:lnTo>
                  <a:lnTo>
                    <a:pt x="1271703" y="732920"/>
                  </a:lnTo>
                  <a:lnTo>
                    <a:pt x="1263223" y="778551"/>
                  </a:lnTo>
                  <a:lnTo>
                    <a:pt x="1251565" y="822984"/>
                  </a:lnTo>
                  <a:lnTo>
                    <a:pt x="1236854" y="866095"/>
                  </a:lnTo>
                  <a:lnTo>
                    <a:pt x="1219212" y="907761"/>
                  </a:lnTo>
                  <a:lnTo>
                    <a:pt x="1198763" y="947858"/>
                  </a:lnTo>
                  <a:lnTo>
                    <a:pt x="1175631" y="986262"/>
                  </a:lnTo>
                  <a:lnTo>
                    <a:pt x="1149940" y="1022851"/>
                  </a:lnTo>
                  <a:lnTo>
                    <a:pt x="1121813" y="1057501"/>
                  </a:lnTo>
                  <a:lnTo>
                    <a:pt x="1091374" y="1090088"/>
                  </a:lnTo>
                  <a:lnTo>
                    <a:pt x="1058747" y="1120489"/>
                  </a:lnTo>
                  <a:lnTo>
                    <a:pt x="1024055" y="1148581"/>
                  </a:lnTo>
                  <a:lnTo>
                    <a:pt x="987422" y="1174240"/>
                  </a:lnTo>
                  <a:lnTo>
                    <a:pt x="948971" y="1197342"/>
                  </a:lnTo>
                  <a:lnTo>
                    <a:pt x="908827" y="1217765"/>
                  </a:lnTo>
                  <a:lnTo>
                    <a:pt x="867112" y="1235384"/>
                  </a:lnTo>
                  <a:lnTo>
                    <a:pt x="823952" y="1250077"/>
                  </a:lnTo>
                  <a:lnTo>
                    <a:pt x="779468" y="1261719"/>
                  </a:lnTo>
                  <a:lnTo>
                    <a:pt x="733785" y="1270188"/>
                  </a:lnTo>
                  <a:lnTo>
                    <a:pt x="687027" y="1275360"/>
                  </a:lnTo>
                  <a:lnTo>
                    <a:pt x="639317" y="1277112"/>
                  </a:lnTo>
                  <a:lnTo>
                    <a:pt x="591608" y="1275360"/>
                  </a:lnTo>
                  <a:lnTo>
                    <a:pt x="544850" y="1270188"/>
                  </a:lnTo>
                  <a:lnTo>
                    <a:pt x="499167" y="1261719"/>
                  </a:lnTo>
                  <a:lnTo>
                    <a:pt x="454683" y="1250077"/>
                  </a:lnTo>
                  <a:lnTo>
                    <a:pt x="411523" y="1235384"/>
                  </a:lnTo>
                  <a:lnTo>
                    <a:pt x="369808" y="1217765"/>
                  </a:lnTo>
                  <a:lnTo>
                    <a:pt x="329664" y="1197342"/>
                  </a:lnTo>
                  <a:lnTo>
                    <a:pt x="291213" y="1174240"/>
                  </a:lnTo>
                  <a:lnTo>
                    <a:pt x="254580" y="1148581"/>
                  </a:lnTo>
                  <a:lnTo>
                    <a:pt x="219888" y="1120489"/>
                  </a:lnTo>
                  <a:lnTo>
                    <a:pt x="187261" y="1090088"/>
                  </a:lnTo>
                  <a:lnTo>
                    <a:pt x="156822" y="1057501"/>
                  </a:lnTo>
                  <a:lnTo>
                    <a:pt x="128695" y="1022851"/>
                  </a:lnTo>
                  <a:lnTo>
                    <a:pt x="103004" y="986262"/>
                  </a:lnTo>
                  <a:lnTo>
                    <a:pt x="79872" y="947858"/>
                  </a:lnTo>
                  <a:lnTo>
                    <a:pt x="59423" y="907761"/>
                  </a:lnTo>
                  <a:lnTo>
                    <a:pt x="41781" y="866095"/>
                  </a:lnTo>
                  <a:lnTo>
                    <a:pt x="27070" y="822984"/>
                  </a:lnTo>
                  <a:lnTo>
                    <a:pt x="15412" y="778551"/>
                  </a:lnTo>
                  <a:lnTo>
                    <a:pt x="6932" y="732920"/>
                  </a:lnTo>
                  <a:lnTo>
                    <a:pt x="1753" y="686213"/>
                  </a:lnTo>
                  <a:lnTo>
                    <a:pt x="0" y="638555"/>
                  </a:lnTo>
                  <a:lnTo>
                    <a:pt x="2217" y="585401"/>
                  </a:lnTo>
                  <a:lnTo>
                    <a:pt x="8812" y="532886"/>
                  </a:lnTo>
                  <a:lnTo>
                    <a:pt x="19696" y="481266"/>
                  </a:lnTo>
                  <a:lnTo>
                    <a:pt x="34782" y="430799"/>
                  </a:lnTo>
                  <a:lnTo>
                    <a:pt x="53981" y="381744"/>
                  </a:lnTo>
                  <a:lnTo>
                    <a:pt x="77206" y="334357"/>
                  </a:lnTo>
                  <a:lnTo>
                    <a:pt x="104368" y="288895"/>
                  </a:lnTo>
                  <a:lnTo>
                    <a:pt x="135382" y="245617"/>
                  </a:lnTo>
                </a:path>
              </a:pathLst>
            </a:custGeom>
            <a:ln w="15240">
              <a:solidFill>
                <a:schemeClr val="accent2"/>
              </a:solidFill>
            </a:ln>
          </p:spPr>
          <p:txBody>
            <a:bodyPr wrap="square" lIns="0" tIns="0" rIns="0" bIns="0" rtlCol="0"/>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a:ln>
                  <a:noFill/>
                </a:ln>
                <a:solidFill>
                  <a:srgbClr val="5C5C5C"/>
                </a:solidFill>
                <a:effectLst/>
                <a:uLnTx/>
                <a:uFillTx/>
                <a:ea typeface="+mn-ea"/>
                <a:cs typeface="+mn-cs"/>
              </a:endParaRPr>
            </a:p>
          </p:txBody>
        </p:sp>
        <p:sp>
          <p:nvSpPr>
            <p:cNvPr id="23" name="object 19">
              <a:extLst>
                <a:ext uri="{FF2B5EF4-FFF2-40B4-BE49-F238E27FC236}">
                  <a16:creationId xmlns:a16="http://schemas.microsoft.com/office/drawing/2014/main" id="{36E334FE-C3AB-4FBE-AB65-58A6FEEDA4BD}"/>
                </a:ext>
              </a:extLst>
            </p:cNvPr>
            <p:cNvSpPr/>
            <p:nvPr/>
          </p:nvSpPr>
          <p:spPr>
            <a:xfrm>
              <a:off x="-610619" y="1365351"/>
              <a:ext cx="638674" cy="894773"/>
            </a:xfrm>
            <a:custGeom>
              <a:avLst/>
              <a:gdLst/>
              <a:ahLst/>
              <a:cxnLst/>
              <a:rect l="l" t="t" r="r" b="b"/>
              <a:pathLst>
                <a:path w="772795" h="1082675">
                  <a:moveTo>
                    <a:pt x="0" y="0"/>
                  </a:moveTo>
                  <a:lnTo>
                    <a:pt x="48863" y="1521"/>
                  </a:lnTo>
                  <a:lnTo>
                    <a:pt x="96919" y="6026"/>
                  </a:lnTo>
                  <a:lnTo>
                    <a:pt x="144077" y="13424"/>
                  </a:lnTo>
                  <a:lnTo>
                    <a:pt x="190246" y="23624"/>
                  </a:lnTo>
                  <a:lnTo>
                    <a:pt x="235337" y="36535"/>
                  </a:lnTo>
                  <a:lnTo>
                    <a:pt x="279258" y="52067"/>
                  </a:lnTo>
                  <a:lnTo>
                    <a:pt x="321919" y="70128"/>
                  </a:lnTo>
                  <a:lnTo>
                    <a:pt x="363229" y="90629"/>
                  </a:lnTo>
                  <a:lnTo>
                    <a:pt x="403098" y="113479"/>
                  </a:lnTo>
                  <a:lnTo>
                    <a:pt x="441436" y="138587"/>
                  </a:lnTo>
                  <a:lnTo>
                    <a:pt x="478151" y="165862"/>
                  </a:lnTo>
                  <a:lnTo>
                    <a:pt x="513154" y="195214"/>
                  </a:lnTo>
                  <a:lnTo>
                    <a:pt x="546354" y="226552"/>
                  </a:lnTo>
                  <a:lnTo>
                    <a:pt x="577659" y="259785"/>
                  </a:lnTo>
                  <a:lnTo>
                    <a:pt x="606981" y="294823"/>
                  </a:lnTo>
                  <a:lnTo>
                    <a:pt x="634228" y="331575"/>
                  </a:lnTo>
                  <a:lnTo>
                    <a:pt x="659309" y="369951"/>
                  </a:lnTo>
                  <a:lnTo>
                    <a:pt x="682135" y="409859"/>
                  </a:lnTo>
                  <a:lnTo>
                    <a:pt x="702614" y="451210"/>
                  </a:lnTo>
                  <a:lnTo>
                    <a:pt x="720657" y="493912"/>
                  </a:lnTo>
                  <a:lnTo>
                    <a:pt x="736172" y="537875"/>
                  </a:lnTo>
                  <a:lnTo>
                    <a:pt x="749069" y="583008"/>
                  </a:lnTo>
                  <a:lnTo>
                    <a:pt x="759257" y="629221"/>
                  </a:lnTo>
                  <a:lnTo>
                    <a:pt x="766647" y="676422"/>
                  </a:lnTo>
                  <a:lnTo>
                    <a:pt x="771147" y="724522"/>
                  </a:lnTo>
                  <a:lnTo>
                    <a:pt x="772668" y="773430"/>
                  </a:lnTo>
                  <a:lnTo>
                    <a:pt x="770853" y="826453"/>
                  </a:lnTo>
                  <a:lnTo>
                    <a:pt x="765433" y="879103"/>
                  </a:lnTo>
                  <a:lnTo>
                    <a:pt x="756443" y="931195"/>
                  </a:lnTo>
                  <a:lnTo>
                    <a:pt x="743918" y="982547"/>
                  </a:lnTo>
                  <a:lnTo>
                    <a:pt x="727894" y="1032974"/>
                  </a:lnTo>
                  <a:lnTo>
                    <a:pt x="708406" y="1082294"/>
                  </a:lnTo>
                </a:path>
              </a:pathLst>
            </a:custGeom>
            <a:ln w="15240">
              <a:solidFill>
                <a:schemeClr val="accent2"/>
              </a:solidFill>
            </a:ln>
          </p:spPr>
          <p:txBody>
            <a:bodyPr wrap="square" lIns="0" tIns="0" rIns="0" bIns="0" rtlCol="0"/>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a:ln>
                  <a:noFill/>
                </a:ln>
                <a:solidFill>
                  <a:srgbClr val="5C5C5C"/>
                </a:solidFill>
                <a:effectLst/>
                <a:uLnTx/>
                <a:uFillTx/>
                <a:ea typeface="+mn-ea"/>
                <a:cs typeface="+mn-cs"/>
              </a:endParaRPr>
            </a:p>
          </p:txBody>
        </p:sp>
        <p:sp>
          <p:nvSpPr>
            <p:cNvPr id="24" name="object 40">
              <a:extLst>
                <a:ext uri="{FF2B5EF4-FFF2-40B4-BE49-F238E27FC236}">
                  <a16:creationId xmlns:a16="http://schemas.microsoft.com/office/drawing/2014/main" id="{77CF8B88-4766-4FC2-B619-546C582DDC67}"/>
                </a:ext>
              </a:extLst>
            </p:cNvPr>
            <p:cNvSpPr/>
            <p:nvPr/>
          </p:nvSpPr>
          <p:spPr>
            <a:xfrm>
              <a:off x="-1077264" y="1538533"/>
              <a:ext cx="934657" cy="934657"/>
            </a:xfrm>
            <a:custGeom>
              <a:avLst/>
              <a:gdLst/>
              <a:ahLst/>
              <a:cxnLst/>
              <a:rect l="l" t="t" r="r" b="b"/>
              <a:pathLst>
                <a:path w="1130935" h="1130935">
                  <a:moveTo>
                    <a:pt x="565403" y="0"/>
                  </a:moveTo>
                  <a:lnTo>
                    <a:pt x="516614" y="2075"/>
                  </a:lnTo>
                  <a:lnTo>
                    <a:pt x="468978" y="8187"/>
                  </a:lnTo>
                  <a:lnTo>
                    <a:pt x="422665" y="18167"/>
                  </a:lnTo>
                  <a:lnTo>
                    <a:pt x="377844" y="31845"/>
                  </a:lnTo>
                  <a:lnTo>
                    <a:pt x="334686" y="49051"/>
                  </a:lnTo>
                  <a:lnTo>
                    <a:pt x="293360" y="69615"/>
                  </a:lnTo>
                  <a:lnTo>
                    <a:pt x="254034" y="93369"/>
                  </a:lnTo>
                  <a:lnTo>
                    <a:pt x="216881" y="120142"/>
                  </a:lnTo>
                  <a:lnTo>
                    <a:pt x="182067" y="149765"/>
                  </a:lnTo>
                  <a:lnTo>
                    <a:pt x="149765" y="182067"/>
                  </a:lnTo>
                  <a:lnTo>
                    <a:pt x="120142" y="216881"/>
                  </a:lnTo>
                  <a:lnTo>
                    <a:pt x="93369" y="254034"/>
                  </a:lnTo>
                  <a:lnTo>
                    <a:pt x="69615" y="293360"/>
                  </a:lnTo>
                  <a:lnTo>
                    <a:pt x="49051" y="334686"/>
                  </a:lnTo>
                  <a:lnTo>
                    <a:pt x="31845" y="377844"/>
                  </a:lnTo>
                  <a:lnTo>
                    <a:pt x="18167" y="422665"/>
                  </a:lnTo>
                  <a:lnTo>
                    <a:pt x="8187" y="468978"/>
                  </a:lnTo>
                  <a:lnTo>
                    <a:pt x="2075" y="516614"/>
                  </a:lnTo>
                  <a:lnTo>
                    <a:pt x="0" y="565404"/>
                  </a:lnTo>
                  <a:lnTo>
                    <a:pt x="2075" y="614193"/>
                  </a:lnTo>
                  <a:lnTo>
                    <a:pt x="8187" y="661829"/>
                  </a:lnTo>
                  <a:lnTo>
                    <a:pt x="18167" y="708142"/>
                  </a:lnTo>
                  <a:lnTo>
                    <a:pt x="31845" y="752963"/>
                  </a:lnTo>
                  <a:lnTo>
                    <a:pt x="49051" y="796121"/>
                  </a:lnTo>
                  <a:lnTo>
                    <a:pt x="69615" y="837447"/>
                  </a:lnTo>
                  <a:lnTo>
                    <a:pt x="93369" y="876773"/>
                  </a:lnTo>
                  <a:lnTo>
                    <a:pt x="120142" y="913926"/>
                  </a:lnTo>
                  <a:lnTo>
                    <a:pt x="149765" y="948740"/>
                  </a:lnTo>
                  <a:lnTo>
                    <a:pt x="182067" y="981042"/>
                  </a:lnTo>
                  <a:lnTo>
                    <a:pt x="216881" y="1010665"/>
                  </a:lnTo>
                  <a:lnTo>
                    <a:pt x="254034" y="1037438"/>
                  </a:lnTo>
                  <a:lnTo>
                    <a:pt x="293360" y="1061192"/>
                  </a:lnTo>
                  <a:lnTo>
                    <a:pt x="334686" y="1081756"/>
                  </a:lnTo>
                  <a:lnTo>
                    <a:pt x="377844" y="1098962"/>
                  </a:lnTo>
                  <a:lnTo>
                    <a:pt x="422665" y="1112640"/>
                  </a:lnTo>
                  <a:lnTo>
                    <a:pt x="468978" y="1122620"/>
                  </a:lnTo>
                  <a:lnTo>
                    <a:pt x="516614" y="1128732"/>
                  </a:lnTo>
                  <a:lnTo>
                    <a:pt x="565403" y="1130808"/>
                  </a:lnTo>
                  <a:lnTo>
                    <a:pt x="614193" y="1128732"/>
                  </a:lnTo>
                  <a:lnTo>
                    <a:pt x="661829" y="1122620"/>
                  </a:lnTo>
                  <a:lnTo>
                    <a:pt x="708142" y="1112640"/>
                  </a:lnTo>
                  <a:lnTo>
                    <a:pt x="752963" y="1098962"/>
                  </a:lnTo>
                  <a:lnTo>
                    <a:pt x="796121" y="1081756"/>
                  </a:lnTo>
                  <a:lnTo>
                    <a:pt x="837447" y="1061192"/>
                  </a:lnTo>
                  <a:lnTo>
                    <a:pt x="876773" y="1037438"/>
                  </a:lnTo>
                  <a:lnTo>
                    <a:pt x="913926" y="1010665"/>
                  </a:lnTo>
                  <a:lnTo>
                    <a:pt x="948740" y="981042"/>
                  </a:lnTo>
                  <a:lnTo>
                    <a:pt x="981042" y="948740"/>
                  </a:lnTo>
                  <a:lnTo>
                    <a:pt x="1010665" y="913926"/>
                  </a:lnTo>
                  <a:lnTo>
                    <a:pt x="1037438" y="876773"/>
                  </a:lnTo>
                  <a:lnTo>
                    <a:pt x="1061192" y="837447"/>
                  </a:lnTo>
                  <a:lnTo>
                    <a:pt x="1081756" y="796121"/>
                  </a:lnTo>
                  <a:lnTo>
                    <a:pt x="1098962" y="752963"/>
                  </a:lnTo>
                  <a:lnTo>
                    <a:pt x="1112640" y="708142"/>
                  </a:lnTo>
                  <a:lnTo>
                    <a:pt x="1122620" y="661829"/>
                  </a:lnTo>
                  <a:lnTo>
                    <a:pt x="1128732" y="614193"/>
                  </a:lnTo>
                  <a:lnTo>
                    <a:pt x="1130807" y="565404"/>
                  </a:lnTo>
                  <a:lnTo>
                    <a:pt x="1128732" y="516614"/>
                  </a:lnTo>
                  <a:lnTo>
                    <a:pt x="1122620" y="468978"/>
                  </a:lnTo>
                  <a:lnTo>
                    <a:pt x="1112640" y="422665"/>
                  </a:lnTo>
                  <a:lnTo>
                    <a:pt x="1098962" y="377844"/>
                  </a:lnTo>
                  <a:lnTo>
                    <a:pt x="1081756" y="334686"/>
                  </a:lnTo>
                  <a:lnTo>
                    <a:pt x="1061192" y="293360"/>
                  </a:lnTo>
                  <a:lnTo>
                    <a:pt x="1037438" y="254034"/>
                  </a:lnTo>
                  <a:lnTo>
                    <a:pt x="1010665" y="216881"/>
                  </a:lnTo>
                  <a:lnTo>
                    <a:pt x="981042" y="182067"/>
                  </a:lnTo>
                  <a:lnTo>
                    <a:pt x="948740" y="149765"/>
                  </a:lnTo>
                  <a:lnTo>
                    <a:pt x="913926" y="120142"/>
                  </a:lnTo>
                  <a:lnTo>
                    <a:pt x="876773" y="93369"/>
                  </a:lnTo>
                  <a:lnTo>
                    <a:pt x="837447" y="69615"/>
                  </a:lnTo>
                  <a:lnTo>
                    <a:pt x="796121" y="49051"/>
                  </a:lnTo>
                  <a:lnTo>
                    <a:pt x="752963" y="31845"/>
                  </a:lnTo>
                  <a:lnTo>
                    <a:pt x="708142" y="18167"/>
                  </a:lnTo>
                  <a:lnTo>
                    <a:pt x="661829" y="8187"/>
                  </a:lnTo>
                  <a:lnTo>
                    <a:pt x="614193" y="2075"/>
                  </a:lnTo>
                  <a:lnTo>
                    <a:pt x="565403" y="0"/>
                  </a:lnTo>
                  <a:close/>
                </a:path>
              </a:pathLst>
            </a:custGeom>
            <a:noFill/>
            <a:ln>
              <a:solidFill>
                <a:schemeClr val="accent2"/>
              </a:solidFill>
            </a:ln>
          </p:spPr>
          <p:txBody>
            <a:bodyPr wrap="squar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400" b="1" i="1" u="none" strike="noStrike" kern="1200" cap="all" spc="0" normalizeH="0">
                  <a:ln>
                    <a:noFill/>
                  </a:ln>
                  <a:solidFill>
                    <a:schemeClr val="accent2"/>
                  </a:solidFill>
                  <a:effectLst/>
                  <a:uLnTx/>
                  <a:uFillTx/>
                  <a:ea typeface="+mn-ea"/>
                  <a:cs typeface="+mn-cs"/>
                </a:rPr>
                <a:t>Des chaînes d’appro. perturbeEs</a:t>
              </a:r>
            </a:p>
          </p:txBody>
        </p:sp>
        <p:sp>
          <p:nvSpPr>
            <p:cNvPr id="25" name="object 41">
              <a:extLst>
                <a:ext uri="{FF2B5EF4-FFF2-40B4-BE49-F238E27FC236}">
                  <a16:creationId xmlns:a16="http://schemas.microsoft.com/office/drawing/2014/main" id="{B7FBA12D-9CD0-410B-A4B6-D0DEAD46E3EB}"/>
                </a:ext>
              </a:extLst>
            </p:cNvPr>
            <p:cNvSpPr/>
            <p:nvPr/>
          </p:nvSpPr>
          <p:spPr>
            <a:xfrm>
              <a:off x="-1077264" y="1538533"/>
              <a:ext cx="934657" cy="934657"/>
            </a:xfrm>
            <a:custGeom>
              <a:avLst/>
              <a:gdLst/>
              <a:ahLst/>
              <a:cxnLst/>
              <a:rect l="l" t="t" r="r" b="b"/>
              <a:pathLst>
                <a:path w="1130935" h="1130935">
                  <a:moveTo>
                    <a:pt x="0" y="565404"/>
                  </a:moveTo>
                  <a:lnTo>
                    <a:pt x="2075" y="516614"/>
                  </a:lnTo>
                  <a:lnTo>
                    <a:pt x="8187" y="468978"/>
                  </a:lnTo>
                  <a:lnTo>
                    <a:pt x="18167" y="422665"/>
                  </a:lnTo>
                  <a:lnTo>
                    <a:pt x="31845" y="377844"/>
                  </a:lnTo>
                  <a:lnTo>
                    <a:pt x="49051" y="334686"/>
                  </a:lnTo>
                  <a:lnTo>
                    <a:pt x="69615" y="293360"/>
                  </a:lnTo>
                  <a:lnTo>
                    <a:pt x="93369" y="254034"/>
                  </a:lnTo>
                  <a:lnTo>
                    <a:pt x="120142" y="216881"/>
                  </a:lnTo>
                  <a:lnTo>
                    <a:pt x="149765" y="182067"/>
                  </a:lnTo>
                  <a:lnTo>
                    <a:pt x="182067" y="149765"/>
                  </a:lnTo>
                  <a:lnTo>
                    <a:pt x="216881" y="120142"/>
                  </a:lnTo>
                  <a:lnTo>
                    <a:pt x="254034" y="93369"/>
                  </a:lnTo>
                  <a:lnTo>
                    <a:pt x="293360" y="69615"/>
                  </a:lnTo>
                  <a:lnTo>
                    <a:pt x="334686" y="49051"/>
                  </a:lnTo>
                  <a:lnTo>
                    <a:pt x="377844" y="31845"/>
                  </a:lnTo>
                  <a:lnTo>
                    <a:pt x="422665" y="18167"/>
                  </a:lnTo>
                  <a:lnTo>
                    <a:pt x="468978" y="8187"/>
                  </a:lnTo>
                  <a:lnTo>
                    <a:pt x="516614" y="2075"/>
                  </a:lnTo>
                  <a:lnTo>
                    <a:pt x="565403" y="0"/>
                  </a:lnTo>
                  <a:lnTo>
                    <a:pt x="614193" y="2075"/>
                  </a:lnTo>
                  <a:lnTo>
                    <a:pt x="661829" y="8187"/>
                  </a:lnTo>
                  <a:lnTo>
                    <a:pt x="708142" y="18167"/>
                  </a:lnTo>
                  <a:lnTo>
                    <a:pt x="752963" y="31845"/>
                  </a:lnTo>
                  <a:lnTo>
                    <a:pt x="796121" y="49051"/>
                  </a:lnTo>
                  <a:lnTo>
                    <a:pt x="837447" y="69615"/>
                  </a:lnTo>
                  <a:lnTo>
                    <a:pt x="876773" y="93369"/>
                  </a:lnTo>
                  <a:lnTo>
                    <a:pt x="913926" y="120142"/>
                  </a:lnTo>
                  <a:lnTo>
                    <a:pt x="948740" y="149765"/>
                  </a:lnTo>
                  <a:lnTo>
                    <a:pt x="981042" y="182067"/>
                  </a:lnTo>
                  <a:lnTo>
                    <a:pt x="1010665" y="216881"/>
                  </a:lnTo>
                  <a:lnTo>
                    <a:pt x="1037438" y="254034"/>
                  </a:lnTo>
                  <a:lnTo>
                    <a:pt x="1061192" y="293360"/>
                  </a:lnTo>
                  <a:lnTo>
                    <a:pt x="1081756" y="334686"/>
                  </a:lnTo>
                  <a:lnTo>
                    <a:pt x="1098962" y="377844"/>
                  </a:lnTo>
                  <a:lnTo>
                    <a:pt x="1112640" y="422665"/>
                  </a:lnTo>
                  <a:lnTo>
                    <a:pt x="1122620" y="468978"/>
                  </a:lnTo>
                  <a:lnTo>
                    <a:pt x="1128732" y="516614"/>
                  </a:lnTo>
                  <a:lnTo>
                    <a:pt x="1130807" y="565404"/>
                  </a:lnTo>
                  <a:lnTo>
                    <a:pt x="1128732" y="614193"/>
                  </a:lnTo>
                  <a:lnTo>
                    <a:pt x="1122620" y="661829"/>
                  </a:lnTo>
                  <a:lnTo>
                    <a:pt x="1112640" y="708142"/>
                  </a:lnTo>
                  <a:lnTo>
                    <a:pt x="1098962" y="752963"/>
                  </a:lnTo>
                  <a:lnTo>
                    <a:pt x="1081756" y="796121"/>
                  </a:lnTo>
                  <a:lnTo>
                    <a:pt x="1061192" y="837447"/>
                  </a:lnTo>
                  <a:lnTo>
                    <a:pt x="1037438" y="876773"/>
                  </a:lnTo>
                  <a:lnTo>
                    <a:pt x="1010665" y="913926"/>
                  </a:lnTo>
                  <a:lnTo>
                    <a:pt x="981042" y="948740"/>
                  </a:lnTo>
                  <a:lnTo>
                    <a:pt x="948740" y="981042"/>
                  </a:lnTo>
                  <a:lnTo>
                    <a:pt x="913926" y="1010665"/>
                  </a:lnTo>
                  <a:lnTo>
                    <a:pt x="876773" y="1037438"/>
                  </a:lnTo>
                  <a:lnTo>
                    <a:pt x="837447" y="1061192"/>
                  </a:lnTo>
                  <a:lnTo>
                    <a:pt x="796121" y="1081756"/>
                  </a:lnTo>
                  <a:lnTo>
                    <a:pt x="752963" y="1098962"/>
                  </a:lnTo>
                  <a:lnTo>
                    <a:pt x="708142" y="1112640"/>
                  </a:lnTo>
                  <a:lnTo>
                    <a:pt x="661829" y="1122620"/>
                  </a:lnTo>
                  <a:lnTo>
                    <a:pt x="614193" y="1128732"/>
                  </a:lnTo>
                  <a:lnTo>
                    <a:pt x="565403" y="1130808"/>
                  </a:lnTo>
                  <a:lnTo>
                    <a:pt x="516614" y="1128732"/>
                  </a:lnTo>
                  <a:lnTo>
                    <a:pt x="468978" y="1122620"/>
                  </a:lnTo>
                  <a:lnTo>
                    <a:pt x="422665" y="1112640"/>
                  </a:lnTo>
                  <a:lnTo>
                    <a:pt x="377844" y="1098962"/>
                  </a:lnTo>
                  <a:lnTo>
                    <a:pt x="334686" y="1081756"/>
                  </a:lnTo>
                  <a:lnTo>
                    <a:pt x="293360" y="1061192"/>
                  </a:lnTo>
                  <a:lnTo>
                    <a:pt x="254034" y="1037438"/>
                  </a:lnTo>
                  <a:lnTo>
                    <a:pt x="216881" y="1010665"/>
                  </a:lnTo>
                  <a:lnTo>
                    <a:pt x="182067" y="981042"/>
                  </a:lnTo>
                  <a:lnTo>
                    <a:pt x="149765" y="948740"/>
                  </a:lnTo>
                  <a:lnTo>
                    <a:pt x="120142" y="913926"/>
                  </a:lnTo>
                  <a:lnTo>
                    <a:pt x="93369" y="876773"/>
                  </a:lnTo>
                  <a:lnTo>
                    <a:pt x="69615" y="837447"/>
                  </a:lnTo>
                  <a:lnTo>
                    <a:pt x="49051" y="796121"/>
                  </a:lnTo>
                  <a:lnTo>
                    <a:pt x="31845" y="752963"/>
                  </a:lnTo>
                  <a:lnTo>
                    <a:pt x="18167" y="708142"/>
                  </a:lnTo>
                  <a:lnTo>
                    <a:pt x="8187" y="661829"/>
                  </a:lnTo>
                  <a:lnTo>
                    <a:pt x="2075" y="614193"/>
                  </a:lnTo>
                  <a:lnTo>
                    <a:pt x="0" y="565404"/>
                  </a:lnTo>
                  <a:close/>
                </a:path>
              </a:pathLst>
            </a:custGeom>
            <a:ln w="19812">
              <a:solidFill>
                <a:schemeClr val="accent2"/>
              </a:solidFill>
            </a:ln>
          </p:spPr>
          <p:txBody>
            <a:bodyPr wrap="square" lIns="0" tIns="0" rIns="0" bIns="0" rtlCol="0"/>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a:ln>
                  <a:noFill/>
                </a:ln>
                <a:solidFill>
                  <a:srgbClr val="5C5C5C"/>
                </a:solidFill>
                <a:effectLst/>
                <a:uLnTx/>
                <a:uFillTx/>
                <a:ea typeface="+mn-ea"/>
                <a:cs typeface="+mn-cs"/>
              </a:endParaRPr>
            </a:p>
          </p:txBody>
        </p:sp>
      </p:grpSp>
      <p:grpSp>
        <p:nvGrpSpPr>
          <p:cNvPr id="26" name="Group 25">
            <a:extLst>
              <a:ext uri="{FF2B5EF4-FFF2-40B4-BE49-F238E27FC236}">
                <a16:creationId xmlns:a16="http://schemas.microsoft.com/office/drawing/2014/main" id="{49E52B98-E5F1-4997-8FD7-7FCC709A44AC}"/>
              </a:ext>
            </a:extLst>
          </p:cNvPr>
          <p:cNvGrpSpPr>
            <a:grpSpLocks/>
          </p:cNvGrpSpPr>
          <p:nvPr/>
        </p:nvGrpSpPr>
        <p:grpSpPr>
          <a:xfrm>
            <a:off x="536422" y="1458669"/>
            <a:ext cx="1645708" cy="1720026"/>
            <a:chOff x="972109" y="4762955"/>
            <a:chExt cx="1087202" cy="1136299"/>
          </a:xfrm>
        </p:grpSpPr>
        <p:sp>
          <p:nvSpPr>
            <p:cNvPr id="27" name="object 17">
              <a:extLst>
                <a:ext uri="{FF2B5EF4-FFF2-40B4-BE49-F238E27FC236}">
                  <a16:creationId xmlns:a16="http://schemas.microsoft.com/office/drawing/2014/main" id="{8A4791B9-34DE-489D-BA48-1FA8B2D5D9F1}"/>
                </a:ext>
              </a:extLst>
            </p:cNvPr>
            <p:cNvSpPr/>
            <p:nvPr/>
          </p:nvSpPr>
          <p:spPr>
            <a:xfrm flipH="1" flipV="1">
              <a:off x="1029192" y="4762955"/>
              <a:ext cx="966316" cy="1077852"/>
            </a:xfrm>
            <a:custGeom>
              <a:avLst/>
              <a:gdLst/>
              <a:ahLst/>
              <a:cxnLst/>
              <a:rect l="l" t="t" r="r" b="b"/>
              <a:pathLst>
                <a:path w="1259839" h="1405254">
                  <a:moveTo>
                    <a:pt x="556132" y="0"/>
                  </a:moveTo>
                  <a:lnTo>
                    <a:pt x="604293" y="1620"/>
                  </a:lnTo>
                  <a:lnTo>
                    <a:pt x="651582" y="6414"/>
                  </a:lnTo>
                  <a:lnTo>
                    <a:pt x="697894" y="14274"/>
                  </a:lnTo>
                  <a:lnTo>
                    <a:pt x="743124" y="25098"/>
                  </a:lnTo>
                  <a:lnTo>
                    <a:pt x="787169" y="38780"/>
                  </a:lnTo>
                  <a:lnTo>
                    <a:pt x="829923" y="55215"/>
                  </a:lnTo>
                  <a:lnTo>
                    <a:pt x="871281" y="74299"/>
                  </a:lnTo>
                  <a:lnTo>
                    <a:pt x="911140" y="95927"/>
                  </a:lnTo>
                  <a:lnTo>
                    <a:pt x="949394" y="119994"/>
                  </a:lnTo>
                  <a:lnTo>
                    <a:pt x="985938" y="146397"/>
                  </a:lnTo>
                  <a:lnTo>
                    <a:pt x="1020669" y="175029"/>
                  </a:lnTo>
                  <a:lnTo>
                    <a:pt x="1053480" y="205787"/>
                  </a:lnTo>
                  <a:lnTo>
                    <a:pt x="1084269" y="238566"/>
                  </a:lnTo>
                  <a:lnTo>
                    <a:pt x="1112929" y="273261"/>
                  </a:lnTo>
                  <a:lnTo>
                    <a:pt x="1139356" y="309767"/>
                  </a:lnTo>
                  <a:lnTo>
                    <a:pt x="1163447" y="347980"/>
                  </a:lnTo>
                  <a:lnTo>
                    <a:pt x="1185094" y="387794"/>
                  </a:lnTo>
                  <a:lnTo>
                    <a:pt x="1204196" y="429107"/>
                  </a:lnTo>
                  <a:lnTo>
                    <a:pt x="1220645" y="471812"/>
                  </a:lnTo>
                  <a:lnTo>
                    <a:pt x="1234339" y="515805"/>
                  </a:lnTo>
                  <a:lnTo>
                    <a:pt x="1245172" y="560981"/>
                  </a:lnTo>
                  <a:lnTo>
                    <a:pt x="1253039" y="607236"/>
                  </a:lnTo>
                  <a:lnTo>
                    <a:pt x="1257836" y="654465"/>
                  </a:lnTo>
                  <a:lnTo>
                    <a:pt x="1259459" y="702563"/>
                  </a:lnTo>
                  <a:lnTo>
                    <a:pt x="1257836" y="750662"/>
                  </a:lnTo>
                  <a:lnTo>
                    <a:pt x="1253039" y="797891"/>
                  </a:lnTo>
                  <a:lnTo>
                    <a:pt x="1245172" y="844146"/>
                  </a:lnTo>
                  <a:lnTo>
                    <a:pt x="1234339" y="889322"/>
                  </a:lnTo>
                  <a:lnTo>
                    <a:pt x="1220645" y="933315"/>
                  </a:lnTo>
                  <a:lnTo>
                    <a:pt x="1204196" y="976020"/>
                  </a:lnTo>
                  <a:lnTo>
                    <a:pt x="1185094" y="1017333"/>
                  </a:lnTo>
                  <a:lnTo>
                    <a:pt x="1163447" y="1057147"/>
                  </a:lnTo>
                  <a:lnTo>
                    <a:pt x="1139356" y="1095360"/>
                  </a:lnTo>
                  <a:lnTo>
                    <a:pt x="1112929" y="1131866"/>
                  </a:lnTo>
                  <a:lnTo>
                    <a:pt x="1084269" y="1166561"/>
                  </a:lnTo>
                  <a:lnTo>
                    <a:pt x="1053480" y="1199340"/>
                  </a:lnTo>
                  <a:lnTo>
                    <a:pt x="1020669" y="1230098"/>
                  </a:lnTo>
                  <a:lnTo>
                    <a:pt x="985938" y="1258730"/>
                  </a:lnTo>
                  <a:lnTo>
                    <a:pt x="949394" y="1285133"/>
                  </a:lnTo>
                  <a:lnTo>
                    <a:pt x="911140" y="1309200"/>
                  </a:lnTo>
                  <a:lnTo>
                    <a:pt x="871281" y="1330828"/>
                  </a:lnTo>
                  <a:lnTo>
                    <a:pt x="829923" y="1349912"/>
                  </a:lnTo>
                  <a:lnTo>
                    <a:pt x="787169" y="1366347"/>
                  </a:lnTo>
                  <a:lnTo>
                    <a:pt x="743124" y="1380029"/>
                  </a:lnTo>
                  <a:lnTo>
                    <a:pt x="697894" y="1390853"/>
                  </a:lnTo>
                  <a:lnTo>
                    <a:pt x="651582" y="1398713"/>
                  </a:lnTo>
                  <a:lnTo>
                    <a:pt x="604293" y="1403507"/>
                  </a:lnTo>
                  <a:lnTo>
                    <a:pt x="556132" y="1405128"/>
                  </a:lnTo>
                  <a:lnTo>
                    <a:pt x="506172" y="1403355"/>
                  </a:lnTo>
                  <a:lnTo>
                    <a:pt x="456808" y="1398092"/>
                  </a:lnTo>
                  <a:lnTo>
                    <a:pt x="408205" y="1389418"/>
                  </a:lnTo>
                  <a:lnTo>
                    <a:pt x="360525" y="1377414"/>
                  </a:lnTo>
                  <a:lnTo>
                    <a:pt x="313933" y="1362159"/>
                  </a:lnTo>
                  <a:lnTo>
                    <a:pt x="268593" y="1343733"/>
                  </a:lnTo>
                  <a:lnTo>
                    <a:pt x="224667" y="1322217"/>
                  </a:lnTo>
                  <a:lnTo>
                    <a:pt x="182321" y="1297691"/>
                  </a:lnTo>
                  <a:lnTo>
                    <a:pt x="141717" y="1270235"/>
                  </a:lnTo>
                  <a:lnTo>
                    <a:pt x="103019" y="1239929"/>
                  </a:lnTo>
                  <a:lnTo>
                    <a:pt x="66391" y="1206853"/>
                  </a:lnTo>
                  <a:lnTo>
                    <a:pt x="31997" y="1171088"/>
                  </a:lnTo>
                  <a:lnTo>
                    <a:pt x="0" y="1132713"/>
                  </a:lnTo>
                </a:path>
              </a:pathLst>
            </a:custGeom>
            <a:ln w="15240">
              <a:solidFill>
                <a:srgbClr val="046A38"/>
              </a:solidFill>
            </a:ln>
          </p:spPr>
          <p:txBody>
            <a:bodyPr wrap="square" lIns="0" tIns="0" rIns="0" bIns="0" rtlCol="0"/>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a:ln>
                  <a:noFill/>
                </a:ln>
                <a:solidFill>
                  <a:srgbClr val="046A38"/>
                </a:solidFill>
                <a:effectLst/>
                <a:uLnTx/>
                <a:uFillTx/>
                <a:ea typeface="+mn-ea"/>
                <a:cs typeface="+mn-cs"/>
              </a:endParaRPr>
            </a:p>
          </p:txBody>
        </p:sp>
        <p:sp>
          <p:nvSpPr>
            <p:cNvPr id="28" name="object 18">
              <a:extLst>
                <a:ext uri="{FF2B5EF4-FFF2-40B4-BE49-F238E27FC236}">
                  <a16:creationId xmlns:a16="http://schemas.microsoft.com/office/drawing/2014/main" id="{4FF7F8DD-803F-448D-9DCA-B3BB3E233515}"/>
                </a:ext>
              </a:extLst>
            </p:cNvPr>
            <p:cNvSpPr/>
            <p:nvPr/>
          </p:nvSpPr>
          <p:spPr>
            <a:xfrm flipH="1" flipV="1">
              <a:off x="1078383" y="4811760"/>
              <a:ext cx="980928" cy="979952"/>
            </a:xfrm>
            <a:custGeom>
              <a:avLst/>
              <a:gdLst/>
              <a:ahLst/>
              <a:cxnLst/>
              <a:rect l="l" t="t" r="r" b="b"/>
              <a:pathLst>
                <a:path w="1278889" h="1277620">
                  <a:moveTo>
                    <a:pt x="639317" y="0"/>
                  </a:moveTo>
                  <a:lnTo>
                    <a:pt x="687027" y="1751"/>
                  </a:lnTo>
                  <a:lnTo>
                    <a:pt x="733785" y="6923"/>
                  </a:lnTo>
                  <a:lnTo>
                    <a:pt x="779468" y="15392"/>
                  </a:lnTo>
                  <a:lnTo>
                    <a:pt x="823952" y="27034"/>
                  </a:lnTo>
                  <a:lnTo>
                    <a:pt x="867112" y="41727"/>
                  </a:lnTo>
                  <a:lnTo>
                    <a:pt x="908827" y="59346"/>
                  </a:lnTo>
                  <a:lnTo>
                    <a:pt x="948971" y="79769"/>
                  </a:lnTo>
                  <a:lnTo>
                    <a:pt x="987422" y="102871"/>
                  </a:lnTo>
                  <a:lnTo>
                    <a:pt x="1024055" y="128530"/>
                  </a:lnTo>
                  <a:lnTo>
                    <a:pt x="1058747" y="156622"/>
                  </a:lnTo>
                  <a:lnTo>
                    <a:pt x="1091374" y="187023"/>
                  </a:lnTo>
                  <a:lnTo>
                    <a:pt x="1121813" y="219610"/>
                  </a:lnTo>
                  <a:lnTo>
                    <a:pt x="1149940" y="254260"/>
                  </a:lnTo>
                  <a:lnTo>
                    <a:pt x="1175631" y="290849"/>
                  </a:lnTo>
                  <a:lnTo>
                    <a:pt x="1198763" y="329253"/>
                  </a:lnTo>
                  <a:lnTo>
                    <a:pt x="1219212" y="369350"/>
                  </a:lnTo>
                  <a:lnTo>
                    <a:pt x="1236854" y="411016"/>
                  </a:lnTo>
                  <a:lnTo>
                    <a:pt x="1251565" y="454127"/>
                  </a:lnTo>
                  <a:lnTo>
                    <a:pt x="1263223" y="498560"/>
                  </a:lnTo>
                  <a:lnTo>
                    <a:pt x="1271703" y="544191"/>
                  </a:lnTo>
                  <a:lnTo>
                    <a:pt x="1276882" y="590898"/>
                  </a:lnTo>
                  <a:lnTo>
                    <a:pt x="1278636" y="638555"/>
                  </a:lnTo>
                  <a:lnTo>
                    <a:pt x="1276882" y="686213"/>
                  </a:lnTo>
                  <a:lnTo>
                    <a:pt x="1271703" y="732920"/>
                  </a:lnTo>
                  <a:lnTo>
                    <a:pt x="1263223" y="778551"/>
                  </a:lnTo>
                  <a:lnTo>
                    <a:pt x="1251565" y="822984"/>
                  </a:lnTo>
                  <a:lnTo>
                    <a:pt x="1236854" y="866095"/>
                  </a:lnTo>
                  <a:lnTo>
                    <a:pt x="1219212" y="907761"/>
                  </a:lnTo>
                  <a:lnTo>
                    <a:pt x="1198763" y="947858"/>
                  </a:lnTo>
                  <a:lnTo>
                    <a:pt x="1175631" y="986262"/>
                  </a:lnTo>
                  <a:lnTo>
                    <a:pt x="1149940" y="1022851"/>
                  </a:lnTo>
                  <a:lnTo>
                    <a:pt x="1121813" y="1057501"/>
                  </a:lnTo>
                  <a:lnTo>
                    <a:pt x="1091374" y="1090088"/>
                  </a:lnTo>
                  <a:lnTo>
                    <a:pt x="1058747" y="1120489"/>
                  </a:lnTo>
                  <a:lnTo>
                    <a:pt x="1024055" y="1148581"/>
                  </a:lnTo>
                  <a:lnTo>
                    <a:pt x="987422" y="1174240"/>
                  </a:lnTo>
                  <a:lnTo>
                    <a:pt x="948971" y="1197342"/>
                  </a:lnTo>
                  <a:lnTo>
                    <a:pt x="908827" y="1217765"/>
                  </a:lnTo>
                  <a:lnTo>
                    <a:pt x="867112" y="1235384"/>
                  </a:lnTo>
                  <a:lnTo>
                    <a:pt x="823952" y="1250077"/>
                  </a:lnTo>
                  <a:lnTo>
                    <a:pt x="779468" y="1261719"/>
                  </a:lnTo>
                  <a:lnTo>
                    <a:pt x="733785" y="1270188"/>
                  </a:lnTo>
                  <a:lnTo>
                    <a:pt x="687027" y="1275360"/>
                  </a:lnTo>
                  <a:lnTo>
                    <a:pt x="639317" y="1277112"/>
                  </a:lnTo>
                  <a:lnTo>
                    <a:pt x="591608" y="1275360"/>
                  </a:lnTo>
                  <a:lnTo>
                    <a:pt x="544850" y="1270188"/>
                  </a:lnTo>
                  <a:lnTo>
                    <a:pt x="499167" y="1261719"/>
                  </a:lnTo>
                  <a:lnTo>
                    <a:pt x="454683" y="1250077"/>
                  </a:lnTo>
                  <a:lnTo>
                    <a:pt x="411523" y="1235384"/>
                  </a:lnTo>
                  <a:lnTo>
                    <a:pt x="369808" y="1217765"/>
                  </a:lnTo>
                  <a:lnTo>
                    <a:pt x="329664" y="1197342"/>
                  </a:lnTo>
                  <a:lnTo>
                    <a:pt x="291213" y="1174240"/>
                  </a:lnTo>
                  <a:lnTo>
                    <a:pt x="254580" y="1148581"/>
                  </a:lnTo>
                  <a:lnTo>
                    <a:pt x="219888" y="1120489"/>
                  </a:lnTo>
                  <a:lnTo>
                    <a:pt x="187261" y="1090088"/>
                  </a:lnTo>
                  <a:lnTo>
                    <a:pt x="156822" y="1057501"/>
                  </a:lnTo>
                  <a:lnTo>
                    <a:pt x="128695" y="1022851"/>
                  </a:lnTo>
                  <a:lnTo>
                    <a:pt x="103004" y="986262"/>
                  </a:lnTo>
                  <a:lnTo>
                    <a:pt x="79872" y="947858"/>
                  </a:lnTo>
                  <a:lnTo>
                    <a:pt x="59423" y="907761"/>
                  </a:lnTo>
                  <a:lnTo>
                    <a:pt x="41781" y="866095"/>
                  </a:lnTo>
                  <a:lnTo>
                    <a:pt x="27070" y="822984"/>
                  </a:lnTo>
                  <a:lnTo>
                    <a:pt x="15412" y="778551"/>
                  </a:lnTo>
                  <a:lnTo>
                    <a:pt x="6932" y="732920"/>
                  </a:lnTo>
                  <a:lnTo>
                    <a:pt x="1753" y="686213"/>
                  </a:lnTo>
                  <a:lnTo>
                    <a:pt x="0" y="638555"/>
                  </a:lnTo>
                  <a:lnTo>
                    <a:pt x="2217" y="585401"/>
                  </a:lnTo>
                  <a:lnTo>
                    <a:pt x="8812" y="532886"/>
                  </a:lnTo>
                  <a:lnTo>
                    <a:pt x="19696" y="481266"/>
                  </a:lnTo>
                  <a:lnTo>
                    <a:pt x="34782" y="430799"/>
                  </a:lnTo>
                  <a:lnTo>
                    <a:pt x="53981" y="381744"/>
                  </a:lnTo>
                  <a:lnTo>
                    <a:pt x="77206" y="334357"/>
                  </a:lnTo>
                  <a:lnTo>
                    <a:pt x="104368" y="288895"/>
                  </a:lnTo>
                  <a:lnTo>
                    <a:pt x="135382" y="245617"/>
                  </a:lnTo>
                </a:path>
              </a:pathLst>
            </a:custGeom>
            <a:ln w="15240">
              <a:solidFill>
                <a:srgbClr val="046A38"/>
              </a:solidFill>
            </a:ln>
          </p:spPr>
          <p:txBody>
            <a:bodyPr wrap="square" lIns="0" tIns="0" rIns="0" bIns="0" rtlCol="0"/>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a:ln>
                  <a:noFill/>
                </a:ln>
                <a:solidFill>
                  <a:srgbClr val="046A38"/>
                </a:solidFill>
                <a:effectLst/>
                <a:uLnTx/>
                <a:uFillTx/>
                <a:ea typeface="+mn-ea"/>
                <a:cs typeface="+mn-cs"/>
              </a:endParaRPr>
            </a:p>
          </p:txBody>
        </p:sp>
        <p:sp>
          <p:nvSpPr>
            <p:cNvPr id="29" name="object 19">
              <a:extLst>
                <a:ext uri="{FF2B5EF4-FFF2-40B4-BE49-F238E27FC236}">
                  <a16:creationId xmlns:a16="http://schemas.microsoft.com/office/drawing/2014/main" id="{6F79D716-CB92-4326-83BF-6E23203012DD}"/>
                </a:ext>
              </a:extLst>
            </p:cNvPr>
            <p:cNvSpPr/>
            <p:nvPr/>
          </p:nvSpPr>
          <p:spPr>
            <a:xfrm flipH="1" flipV="1">
              <a:off x="972109" y="5068827"/>
              <a:ext cx="592746" cy="830427"/>
            </a:xfrm>
            <a:custGeom>
              <a:avLst/>
              <a:gdLst/>
              <a:ahLst/>
              <a:cxnLst/>
              <a:rect l="l" t="t" r="r" b="b"/>
              <a:pathLst>
                <a:path w="772795" h="1082675">
                  <a:moveTo>
                    <a:pt x="0" y="0"/>
                  </a:moveTo>
                  <a:lnTo>
                    <a:pt x="48863" y="1521"/>
                  </a:lnTo>
                  <a:lnTo>
                    <a:pt x="96919" y="6026"/>
                  </a:lnTo>
                  <a:lnTo>
                    <a:pt x="144077" y="13424"/>
                  </a:lnTo>
                  <a:lnTo>
                    <a:pt x="190246" y="23624"/>
                  </a:lnTo>
                  <a:lnTo>
                    <a:pt x="235337" y="36535"/>
                  </a:lnTo>
                  <a:lnTo>
                    <a:pt x="279258" y="52067"/>
                  </a:lnTo>
                  <a:lnTo>
                    <a:pt x="321919" y="70128"/>
                  </a:lnTo>
                  <a:lnTo>
                    <a:pt x="363229" y="90629"/>
                  </a:lnTo>
                  <a:lnTo>
                    <a:pt x="403098" y="113479"/>
                  </a:lnTo>
                  <a:lnTo>
                    <a:pt x="441436" y="138587"/>
                  </a:lnTo>
                  <a:lnTo>
                    <a:pt x="478151" y="165862"/>
                  </a:lnTo>
                  <a:lnTo>
                    <a:pt x="513154" y="195214"/>
                  </a:lnTo>
                  <a:lnTo>
                    <a:pt x="546354" y="226552"/>
                  </a:lnTo>
                  <a:lnTo>
                    <a:pt x="577659" y="259785"/>
                  </a:lnTo>
                  <a:lnTo>
                    <a:pt x="606981" y="294823"/>
                  </a:lnTo>
                  <a:lnTo>
                    <a:pt x="634228" y="331575"/>
                  </a:lnTo>
                  <a:lnTo>
                    <a:pt x="659309" y="369951"/>
                  </a:lnTo>
                  <a:lnTo>
                    <a:pt x="682135" y="409859"/>
                  </a:lnTo>
                  <a:lnTo>
                    <a:pt x="702614" y="451210"/>
                  </a:lnTo>
                  <a:lnTo>
                    <a:pt x="720657" y="493912"/>
                  </a:lnTo>
                  <a:lnTo>
                    <a:pt x="736172" y="537875"/>
                  </a:lnTo>
                  <a:lnTo>
                    <a:pt x="749069" y="583008"/>
                  </a:lnTo>
                  <a:lnTo>
                    <a:pt x="759257" y="629221"/>
                  </a:lnTo>
                  <a:lnTo>
                    <a:pt x="766647" y="676422"/>
                  </a:lnTo>
                  <a:lnTo>
                    <a:pt x="771147" y="724522"/>
                  </a:lnTo>
                  <a:lnTo>
                    <a:pt x="772668" y="773430"/>
                  </a:lnTo>
                  <a:lnTo>
                    <a:pt x="770853" y="826453"/>
                  </a:lnTo>
                  <a:lnTo>
                    <a:pt x="765433" y="879103"/>
                  </a:lnTo>
                  <a:lnTo>
                    <a:pt x="756443" y="931195"/>
                  </a:lnTo>
                  <a:lnTo>
                    <a:pt x="743918" y="982547"/>
                  </a:lnTo>
                  <a:lnTo>
                    <a:pt x="727894" y="1032974"/>
                  </a:lnTo>
                  <a:lnTo>
                    <a:pt x="708406" y="1082294"/>
                  </a:lnTo>
                </a:path>
              </a:pathLst>
            </a:custGeom>
            <a:ln w="15240">
              <a:solidFill>
                <a:srgbClr val="046A38"/>
              </a:solidFill>
            </a:ln>
          </p:spPr>
          <p:txBody>
            <a:bodyPr wrap="square" lIns="0" tIns="0" rIns="0" bIns="0" rtlCol="0"/>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a:ln>
                  <a:noFill/>
                </a:ln>
                <a:solidFill>
                  <a:srgbClr val="046A38"/>
                </a:solidFill>
                <a:effectLst/>
                <a:uLnTx/>
                <a:uFillTx/>
                <a:ea typeface="+mn-ea"/>
                <a:cs typeface="+mn-cs"/>
              </a:endParaRPr>
            </a:p>
          </p:txBody>
        </p:sp>
        <p:sp>
          <p:nvSpPr>
            <p:cNvPr id="30" name="object 40">
              <a:extLst>
                <a:ext uri="{FF2B5EF4-FFF2-40B4-BE49-F238E27FC236}">
                  <a16:creationId xmlns:a16="http://schemas.microsoft.com/office/drawing/2014/main" id="{B5A636B9-9661-4D99-A21D-BC7A0E2EED83}"/>
                </a:ext>
              </a:extLst>
            </p:cNvPr>
            <p:cNvSpPr/>
            <p:nvPr/>
          </p:nvSpPr>
          <p:spPr>
            <a:xfrm flipH="1">
              <a:off x="1130499" y="4871083"/>
              <a:ext cx="867444" cy="867443"/>
            </a:xfrm>
            <a:custGeom>
              <a:avLst/>
              <a:gdLst/>
              <a:ahLst/>
              <a:cxnLst/>
              <a:rect l="l" t="t" r="r" b="b"/>
              <a:pathLst>
                <a:path w="1130935" h="1130935">
                  <a:moveTo>
                    <a:pt x="565403" y="0"/>
                  </a:moveTo>
                  <a:lnTo>
                    <a:pt x="516614" y="2075"/>
                  </a:lnTo>
                  <a:lnTo>
                    <a:pt x="468978" y="8187"/>
                  </a:lnTo>
                  <a:lnTo>
                    <a:pt x="422665" y="18167"/>
                  </a:lnTo>
                  <a:lnTo>
                    <a:pt x="377844" y="31845"/>
                  </a:lnTo>
                  <a:lnTo>
                    <a:pt x="334686" y="49051"/>
                  </a:lnTo>
                  <a:lnTo>
                    <a:pt x="293360" y="69615"/>
                  </a:lnTo>
                  <a:lnTo>
                    <a:pt x="254034" y="93369"/>
                  </a:lnTo>
                  <a:lnTo>
                    <a:pt x="216881" y="120142"/>
                  </a:lnTo>
                  <a:lnTo>
                    <a:pt x="182067" y="149765"/>
                  </a:lnTo>
                  <a:lnTo>
                    <a:pt x="149765" y="182067"/>
                  </a:lnTo>
                  <a:lnTo>
                    <a:pt x="120142" y="216881"/>
                  </a:lnTo>
                  <a:lnTo>
                    <a:pt x="93369" y="254034"/>
                  </a:lnTo>
                  <a:lnTo>
                    <a:pt x="69615" y="293360"/>
                  </a:lnTo>
                  <a:lnTo>
                    <a:pt x="49051" y="334686"/>
                  </a:lnTo>
                  <a:lnTo>
                    <a:pt x="31845" y="377844"/>
                  </a:lnTo>
                  <a:lnTo>
                    <a:pt x="18167" y="422665"/>
                  </a:lnTo>
                  <a:lnTo>
                    <a:pt x="8187" y="468978"/>
                  </a:lnTo>
                  <a:lnTo>
                    <a:pt x="2075" y="516614"/>
                  </a:lnTo>
                  <a:lnTo>
                    <a:pt x="0" y="565404"/>
                  </a:lnTo>
                  <a:lnTo>
                    <a:pt x="2075" y="614193"/>
                  </a:lnTo>
                  <a:lnTo>
                    <a:pt x="8187" y="661829"/>
                  </a:lnTo>
                  <a:lnTo>
                    <a:pt x="18167" y="708142"/>
                  </a:lnTo>
                  <a:lnTo>
                    <a:pt x="31845" y="752963"/>
                  </a:lnTo>
                  <a:lnTo>
                    <a:pt x="49051" y="796121"/>
                  </a:lnTo>
                  <a:lnTo>
                    <a:pt x="69615" y="837447"/>
                  </a:lnTo>
                  <a:lnTo>
                    <a:pt x="93369" y="876773"/>
                  </a:lnTo>
                  <a:lnTo>
                    <a:pt x="120142" y="913926"/>
                  </a:lnTo>
                  <a:lnTo>
                    <a:pt x="149765" y="948740"/>
                  </a:lnTo>
                  <a:lnTo>
                    <a:pt x="182067" y="981042"/>
                  </a:lnTo>
                  <a:lnTo>
                    <a:pt x="216881" y="1010665"/>
                  </a:lnTo>
                  <a:lnTo>
                    <a:pt x="254034" y="1037438"/>
                  </a:lnTo>
                  <a:lnTo>
                    <a:pt x="293360" y="1061192"/>
                  </a:lnTo>
                  <a:lnTo>
                    <a:pt x="334686" y="1081756"/>
                  </a:lnTo>
                  <a:lnTo>
                    <a:pt x="377844" y="1098962"/>
                  </a:lnTo>
                  <a:lnTo>
                    <a:pt x="422665" y="1112640"/>
                  </a:lnTo>
                  <a:lnTo>
                    <a:pt x="468978" y="1122620"/>
                  </a:lnTo>
                  <a:lnTo>
                    <a:pt x="516614" y="1128732"/>
                  </a:lnTo>
                  <a:lnTo>
                    <a:pt x="565403" y="1130808"/>
                  </a:lnTo>
                  <a:lnTo>
                    <a:pt x="614193" y="1128732"/>
                  </a:lnTo>
                  <a:lnTo>
                    <a:pt x="661829" y="1122620"/>
                  </a:lnTo>
                  <a:lnTo>
                    <a:pt x="708142" y="1112640"/>
                  </a:lnTo>
                  <a:lnTo>
                    <a:pt x="752963" y="1098962"/>
                  </a:lnTo>
                  <a:lnTo>
                    <a:pt x="796121" y="1081756"/>
                  </a:lnTo>
                  <a:lnTo>
                    <a:pt x="837447" y="1061192"/>
                  </a:lnTo>
                  <a:lnTo>
                    <a:pt x="876773" y="1037438"/>
                  </a:lnTo>
                  <a:lnTo>
                    <a:pt x="913926" y="1010665"/>
                  </a:lnTo>
                  <a:lnTo>
                    <a:pt x="948740" y="981042"/>
                  </a:lnTo>
                  <a:lnTo>
                    <a:pt x="981042" y="948740"/>
                  </a:lnTo>
                  <a:lnTo>
                    <a:pt x="1010665" y="913926"/>
                  </a:lnTo>
                  <a:lnTo>
                    <a:pt x="1037438" y="876773"/>
                  </a:lnTo>
                  <a:lnTo>
                    <a:pt x="1061192" y="837447"/>
                  </a:lnTo>
                  <a:lnTo>
                    <a:pt x="1081756" y="796121"/>
                  </a:lnTo>
                  <a:lnTo>
                    <a:pt x="1098962" y="752963"/>
                  </a:lnTo>
                  <a:lnTo>
                    <a:pt x="1112640" y="708142"/>
                  </a:lnTo>
                  <a:lnTo>
                    <a:pt x="1122620" y="661829"/>
                  </a:lnTo>
                  <a:lnTo>
                    <a:pt x="1128732" y="614193"/>
                  </a:lnTo>
                  <a:lnTo>
                    <a:pt x="1130807" y="565404"/>
                  </a:lnTo>
                  <a:lnTo>
                    <a:pt x="1128732" y="516614"/>
                  </a:lnTo>
                  <a:lnTo>
                    <a:pt x="1122620" y="468978"/>
                  </a:lnTo>
                  <a:lnTo>
                    <a:pt x="1112640" y="422665"/>
                  </a:lnTo>
                  <a:lnTo>
                    <a:pt x="1098962" y="377844"/>
                  </a:lnTo>
                  <a:lnTo>
                    <a:pt x="1081756" y="334686"/>
                  </a:lnTo>
                  <a:lnTo>
                    <a:pt x="1061192" y="293360"/>
                  </a:lnTo>
                  <a:lnTo>
                    <a:pt x="1037438" y="254034"/>
                  </a:lnTo>
                  <a:lnTo>
                    <a:pt x="1010665" y="216881"/>
                  </a:lnTo>
                  <a:lnTo>
                    <a:pt x="981042" y="182067"/>
                  </a:lnTo>
                  <a:lnTo>
                    <a:pt x="948740" y="149765"/>
                  </a:lnTo>
                  <a:lnTo>
                    <a:pt x="913926" y="120142"/>
                  </a:lnTo>
                  <a:lnTo>
                    <a:pt x="876773" y="93369"/>
                  </a:lnTo>
                  <a:lnTo>
                    <a:pt x="837447" y="69615"/>
                  </a:lnTo>
                  <a:lnTo>
                    <a:pt x="796121" y="49051"/>
                  </a:lnTo>
                  <a:lnTo>
                    <a:pt x="752963" y="31845"/>
                  </a:lnTo>
                  <a:lnTo>
                    <a:pt x="708142" y="18167"/>
                  </a:lnTo>
                  <a:lnTo>
                    <a:pt x="661829" y="8187"/>
                  </a:lnTo>
                  <a:lnTo>
                    <a:pt x="614193" y="2075"/>
                  </a:lnTo>
                  <a:lnTo>
                    <a:pt x="565403" y="0"/>
                  </a:lnTo>
                  <a:close/>
                </a:path>
              </a:pathLst>
            </a:custGeom>
            <a:noFill/>
            <a:ln>
              <a:solidFill>
                <a:srgbClr val="046A38"/>
              </a:solidFill>
            </a:ln>
          </p:spPr>
          <p:txBody>
            <a:bodyPr wrap="squar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400" b="1" i="1" u="none" strike="noStrike" kern="1200" cap="all" spc="0" normalizeH="0">
                  <a:ln>
                    <a:noFill/>
                  </a:ln>
                  <a:solidFill>
                    <a:srgbClr val="046A38"/>
                  </a:solidFill>
                  <a:effectLst/>
                  <a:uLnTx/>
                  <a:uFillTx/>
                  <a:ea typeface="+mn-ea"/>
                  <a:cs typeface="+mn-cs"/>
                </a:rPr>
                <a:t>INFLATION</a:t>
              </a:r>
            </a:p>
          </p:txBody>
        </p:sp>
        <p:sp>
          <p:nvSpPr>
            <p:cNvPr id="31" name="object 41">
              <a:extLst>
                <a:ext uri="{FF2B5EF4-FFF2-40B4-BE49-F238E27FC236}">
                  <a16:creationId xmlns:a16="http://schemas.microsoft.com/office/drawing/2014/main" id="{BB582AAC-4408-4EBE-B42C-5CFD6C5F0FD1}"/>
                </a:ext>
              </a:extLst>
            </p:cNvPr>
            <p:cNvSpPr/>
            <p:nvPr/>
          </p:nvSpPr>
          <p:spPr>
            <a:xfrm flipH="1" flipV="1">
              <a:off x="1130499" y="4871083"/>
              <a:ext cx="867444" cy="867443"/>
            </a:xfrm>
            <a:custGeom>
              <a:avLst/>
              <a:gdLst/>
              <a:ahLst/>
              <a:cxnLst/>
              <a:rect l="l" t="t" r="r" b="b"/>
              <a:pathLst>
                <a:path w="1130935" h="1130935">
                  <a:moveTo>
                    <a:pt x="0" y="565404"/>
                  </a:moveTo>
                  <a:lnTo>
                    <a:pt x="2075" y="516614"/>
                  </a:lnTo>
                  <a:lnTo>
                    <a:pt x="8187" y="468978"/>
                  </a:lnTo>
                  <a:lnTo>
                    <a:pt x="18167" y="422665"/>
                  </a:lnTo>
                  <a:lnTo>
                    <a:pt x="31845" y="377844"/>
                  </a:lnTo>
                  <a:lnTo>
                    <a:pt x="49051" y="334686"/>
                  </a:lnTo>
                  <a:lnTo>
                    <a:pt x="69615" y="293360"/>
                  </a:lnTo>
                  <a:lnTo>
                    <a:pt x="93369" y="254034"/>
                  </a:lnTo>
                  <a:lnTo>
                    <a:pt x="120142" y="216881"/>
                  </a:lnTo>
                  <a:lnTo>
                    <a:pt x="149765" y="182067"/>
                  </a:lnTo>
                  <a:lnTo>
                    <a:pt x="182067" y="149765"/>
                  </a:lnTo>
                  <a:lnTo>
                    <a:pt x="216881" y="120142"/>
                  </a:lnTo>
                  <a:lnTo>
                    <a:pt x="254034" y="93369"/>
                  </a:lnTo>
                  <a:lnTo>
                    <a:pt x="293360" y="69615"/>
                  </a:lnTo>
                  <a:lnTo>
                    <a:pt x="334686" y="49051"/>
                  </a:lnTo>
                  <a:lnTo>
                    <a:pt x="377844" y="31845"/>
                  </a:lnTo>
                  <a:lnTo>
                    <a:pt x="422665" y="18167"/>
                  </a:lnTo>
                  <a:lnTo>
                    <a:pt x="468978" y="8187"/>
                  </a:lnTo>
                  <a:lnTo>
                    <a:pt x="516614" y="2075"/>
                  </a:lnTo>
                  <a:lnTo>
                    <a:pt x="565403" y="0"/>
                  </a:lnTo>
                  <a:lnTo>
                    <a:pt x="614193" y="2075"/>
                  </a:lnTo>
                  <a:lnTo>
                    <a:pt x="661829" y="8187"/>
                  </a:lnTo>
                  <a:lnTo>
                    <a:pt x="708142" y="18167"/>
                  </a:lnTo>
                  <a:lnTo>
                    <a:pt x="752963" y="31845"/>
                  </a:lnTo>
                  <a:lnTo>
                    <a:pt x="796121" y="49051"/>
                  </a:lnTo>
                  <a:lnTo>
                    <a:pt x="837447" y="69615"/>
                  </a:lnTo>
                  <a:lnTo>
                    <a:pt x="876773" y="93369"/>
                  </a:lnTo>
                  <a:lnTo>
                    <a:pt x="913926" y="120142"/>
                  </a:lnTo>
                  <a:lnTo>
                    <a:pt x="948740" y="149765"/>
                  </a:lnTo>
                  <a:lnTo>
                    <a:pt x="981042" y="182067"/>
                  </a:lnTo>
                  <a:lnTo>
                    <a:pt x="1010665" y="216881"/>
                  </a:lnTo>
                  <a:lnTo>
                    <a:pt x="1037438" y="254034"/>
                  </a:lnTo>
                  <a:lnTo>
                    <a:pt x="1061192" y="293360"/>
                  </a:lnTo>
                  <a:lnTo>
                    <a:pt x="1081756" y="334686"/>
                  </a:lnTo>
                  <a:lnTo>
                    <a:pt x="1098962" y="377844"/>
                  </a:lnTo>
                  <a:lnTo>
                    <a:pt x="1112640" y="422665"/>
                  </a:lnTo>
                  <a:lnTo>
                    <a:pt x="1122620" y="468978"/>
                  </a:lnTo>
                  <a:lnTo>
                    <a:pt x="1128732" y="516614"/>
                  </a:lnTo>
                  <a:lnTo>
                    <a:pt x="1130807" y="565404"/>
                  </a:lnTo>
                  <a:lnTo>
                    <a:pt x="1128732" y="614193"/>
                  </a:lnTo>
                  <a:lnTo>
                    <a:pt x="1122620" y="661829"/>
                  </a:lnTo>
                  <a:lnTo>
                    <a:pt x="1112640" y="708142"/>
                  </a:lnTo>
                  <a:lnTo>
                    <a:pt x="1098962" y="752963"/>
                  </a:lnTo>
                  <a:lnTo>
                    <a:pt x="1081756" y="796121"/>
                  </a:lnTo>
                  <a:lnTo>
                    <a:pt x="1061192" y="837447"/>
                  </a:lnTo>
                  <a:lnTo>
                    <a:pt x="1037438" y="876773"/>
                  </a:lnTo>
                  <a:lnTo>
                    <a:pt x="1010665" y="913926"/>
                  </a:lnTo>
                  <a:lnTo>
                    <a:pt x="981042" y="948740"/>
                  </a:lnTo>
                  <a:lnTo>
                    <a:pt x="948740" y="981042"/>
                  </a:lnTo>
                  <a:lnTo>
                    <a:pt x="913926" y="1010665"/>
                  </a:lnTo>
                  <a:lnTo>
                    <a:pt x="876773" y="1037438"/>
                  </a:lnTo>
                  <a:lnTo>
                    <a:pt x="837447" y="1061192"/>
                  </a:lnTo>
                  <a:lnTo>
                    <a:pt x="796121" y="1081756"/>
                  </a:lnTo>
                  <a:lnTo>
                    <a:pt x="752963" y="1098962"/>
                  </a:lnTo>
                  <a:lnTo>
                    <a:pt x="708142" y="1112640"/>
                  </a:lnTo>
                  <a:lnTo>
                    <a:pt x="661829" y="1122620"/>
                  </a:lnTo>
                  <a:lnTo>
                    <a:pt x="614193" y="1128732"/>
                  </a:lnTo>
                  <a:lnTo>
                    <a:pt x="565403" y="1130808"/>
                  </a:lnTo>
                  <a:lnTo>
                    <a:pt x="516614" y="1128732"/>
                  </a:lnTo>
                  <a:lnTo>
                    <a:pt x="468978" y="1122620"/>
                  </a:lnTo>
                  <a:lnTo>
                    <a:pt x="422665" y="1112640"/>
                  </a:lnTo>
                  <a:lnTo>
                    <a:pt x="377844" y="1098962"/>
                  </a:lnTo>
                  <a:lnTo>
                    <a:pt x="334686" y="1081756"/>
                  </a:lnTo>
                  <a:lnTo>
                    <a:pt x="293360" y="1061192"/>
                  </a:lnTo>
                  <a:lnTo>
                    <a:pt x="254034" y="1037438"/>
                  </a:lnTo>
                  <a:lnTo>
                    <a:pt x="216881" y="1010665"/>
                  </a:lnTo>
                  <a:lnTo>
                    <a:pt x="182067" y="981042"/>
                  </a:lnTo>
                  <a:lnTo>
                    <a:pt x="149765" y="948740"/>
                  </a:lnTo>
                  <a:lnTo>
                    <a:pt x="120142" y="913926"/>
                  </a:lnTo>
                  <a:lnTo>
                    <a:pt x="93369" y="876773"/>
                  </a:lnTo>
                  <a:lnTo>
                    <a:pt x="69615" y="837447"/>
                  </a:lnTo>
                  <a:lnTo>
                    <a:pt x="49051" y="796121"/>
                  </a:lnTo>
                  <a:lnTo>
                    <a:pt x="31845" y="752963"/>
                  </a:lnTo>
                  <a:lnTo>
                    <a:pt x="18167" y="708142"/>
                  </a:lnTo>
                  <a:lnTo>
                    <a:pt x="8187" y="661829"/>
                  </a:lnTo>
                  <a:lnTo>
                    <a:pt x="2075" y="614193"/>
                  </a:lnTo>
                  <a:lnTo>
                    <a:pt x="0" y="565404"/>
                  </a:lnTo>
                  <a:close/>
                </a:path>
              </a:pathLst>
            </a:custGeom>
            <a:ln w="19812">
              <a:solidFill>
                <a:srgbClr val="046A38"/>
              </a:solidFill>
            </a:ln>
          </p:spPr>
          <p:txBody>
            <a:bodyPr wrap="square" lIns="0" tIns="0" rIns="0" bIns="0" rtlCol="0"/>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a:ln>
                  <a:noFill/>
                </a:ln>
                <a:solidFill>
                  <a:srgbClr val="046A38"/>
                </a:solidFill>
                <a:effectLst/>
                <a:uLnTx/>
                <a:uFillTx/>
                <a:ea typeface="+mn-ea"/>
                <a:cs typeface="+mn-cs"/>
              </a:endParaRPr>
            </a:p>
          </p:txBody>
        </p:sp>
      </p:grpSp>
      <p:grpSp>
        <p:nvGrpSpPr>
          <p:cNvPr id="32" name="Group 31">
            <a:extLst>
              <a:ext uri="{FF2B5EF4-FFF2-40B4-BE49-F238E27FC236}">
                <a16:creationId xmlns:a16="http://schemas.microsoft.com/office/drawing/2014/main" id="{8D2339C0-3AF8-4776-9101-DCFBD03AF545}"/>
              </a:ext>
            </a:extLst>
          </p:cNvPr>
          <p:cNvGrpSpPr>
            <a:grpSpLocks/>
          </p:cNvGrpSpPr>
          <p:nvPr/>
        </p:nvGrpSpPr>
        <p:grpSpPr>
          <a:xfrm>
            <a:off x="5095769" y="1438969"/>
            <a:ext cx="1645708" cy="1720026"/>
            <a:chOff x="972109" y="4762955"/>
            <a:chExt cx="1087202" cy="1136299"/>
          </a:xfrm>
        </p:grpSpPr>
        <p:sp>
          <p:nvSpPr>
            <p:cNvPr id="33" name="object 17">
              <a:extLst>
                <a:ext uri="{FF2B5EF4-FFF2-40B4-BE49-F238E27FC236}">
                  <a16:creationId xmlns:a16="http://schemas.microsoft.com/office/drawing/2014/main" id="{CE093E8F-E1E8-446D-B3CF-C87544F522C9}"/>
                </a:ext>
              </a:extLst>
            </p:cNvPr>
            <p:cNvSpPr/>
            <p:nvPr/>
          </p:nvSpPr>
          <p:spPr>
            <a:xfrm flipH="1" flipV="1">
              <a:off x="1029192" y="4762955"/>
              <a:ext cx="966316" cy="1077852"/>
            </a:xfrm>
            <a:custGeom>
              <a:avLst/>
              <a:gdLst/>
              <a:ahLst/>
              <a:cxnLst/>
              <a:rect l="l" t="t" r="r" b="b"/>
              <a:pathLst>
                <a:path w="1259839" h="1405254">
                  <a:moveTo>
                    <a:pt x="556132" y="0"/>
                  </a:moveTo>
                  <a:lnTo>
                    <a:pt x="604293" y="1620"/>
                  </a:lnTo>
                  <a:lnTo>
                    <a:pt x="651582" y="6414"/>
                  </a:lnTo>
                  <a:lnTo>
                    <a:pt x="697894" y="14274"/>
                  </a:lnTo>
                  <a:lnTo>
                    <a:pt x="743124" y="25098"/>
                  </a:lnTo>
                  <a:lnTo>
                    <a:pt x="787169" y="38780"/>
                  </a:lnTo>
                  <a:lnTo>
                    <a:pt x="829923" y="55215"/>
                  </a:lnTo>
                  <a:lnTo>
                    <a:pt x="871281" y="74299"/>
                  </a:lnTo>
                  <a:lnTo>
                    <a:pt x="911140" y="95927"/>
                  </a:lnTo>
                  <a:lnTo>
                    <a:pt x="949394" y="119994"/>
                  </a:lnTo>
                  <a:lnTo>
                    <a:pt x="985938" y="146397"/>
                  </a:lnTo>
                  <a:lnTo>
                    <a:pt x="1020669" y="175029"/>
                  </a:lnTo>
                  <a:lnTo>
                    <a:pt x="1053480" y="205787"/>
                  </a:lnTo>
                  <a:lnTo>
                    <a:pt x="1084269" y="238566"/>
                  </a:lnTo>
                  <a:lnTo>
                    <a:pt x="1112929" y="273261"/>
                  </a:lnTo>
                  <a:lnTo>
                    <a:pt x="1139356" y="309767"/>
                  </a:lnTo>
                  <a:lnTo>
                    <a:pt x="1163447" y="347980"/>
                  </a:lnTo>
                  <a:lnTo>
                    <a:pt x="1185094" y="387794"/>
                  </a:lnTo>
                  <a:lnTo>
                    <a:pt x="1204196" y="429107"/>
                  </a:lnTo>
                  <a:lnTo>
                    <a:pt x="1220645" y="471812"/>
                  </a:lnTo>
                  <a:lnTo>
                    <a:pt x="1234339" y="515805"/>
                  </a:lnTo>
                  <a:lnTo>
                    <a:pt x="1245172" y="560981"/>
                  </a:lnTo>
                  <a:lnTo>
                    <a:pt x="1253039" y="607236"/>
                  </a:lnTo>
                  <a:lnTo>
                    <a:pt x="1257836" y="654465"/>
                  </a:lnTo>
                  <a:lnTo>
                    <a:pt x="1259459" y="702563"/>
                  </a:lnTo>
                  <a:lnTo>
                    <a:pt x="1257836" y="750662"/>
                  </a:lnTo>
                  <a:lnTo>
                    <a:pt x="1253039" y="797891"/>
                  </a:lnTo>
                  <a:lnTo>
                    <a:pt x="1245172" y="844146"/>
                  </a:lnTo>
                  <a:lnTo>
                    <a:pt x="1234339" y="889322"/>
                  </a:lnTo>
                  <a:lnTo>
                    <a:pt x="1220645" y="933315"/>
                  </a:lnTo>
                  <a:lnTo>
                    <a:pt x="1204196" y="976020"/>
                  </a:lnTo>
                  <a:lnTo>
                    <a:pt x="1185094" y="1017333"/>
                  </a:lnTo>
                  <a:lnTo>
                    <a:pt x="1163447" y="1057147"/>
                  </a:lnTo>
                  <a:lnTo>
                    <a:pt x="1139356" y="1095360"/>
                  </a:lnTo>
                  <a:lnTo>
                    <a:pt x="1112929" y="1131866"/>
                  </a:lnTo>
                  <a:lnTo>
                    <a:pt x="1084269" y="1166561"/>
                  </a:lnTo>
                  <a:lnTo>
                    <a:pt x="1053480" y="1199340"/>
                  </a:lnTo>
                  <a:lnTo>
                    <a:pt x="1020669" y="1230098"/>
                  </a:lnTo>
                  <a:lnTo>
                    <a:pt x="985938" y="1258730"/>
                  </a:lnTo>
                  <a:lnTo>
                    <a:pt x="949394" y="1285133"/>
                  </a:lnTo>
                  <a:lnTo>
                    <a:pt x="911140" y="1309200"/>
                  </a:lnTo>
                  <a:lnTo>
                    <a:pt x="871281" y="1330828"/>
                  </a:lnTo>
                  <a:lnTo>
                    <a:pt x="829923" y="1349912"/>
                  </a:lnTo>
                  <a:lnTo>
                    <a:pt x="787169" y="1366347"/>
                  </a:lnTo>
                  <a:lnTo>
                    <a:pt x="743124" y="1380029"/>
                  </a:lnTo>
                  <a:lnTo>
                    <a:pt x="697894" y="1390853"/>
                  </a:lnTo>
                  <a:lnTo>
                    <a:pt x="651582" y="1398713"/>
                  </a:lnTo>
                  <a:lnTo>
                    <a:pt x="604293" y="1403507"/>
                  </a:lnTo>
                  <a:lnTo>
                    <a:pt x="556132" y="1405128"/>
                  </a:lnTo>
                  <a:lnTo>
                    <a:pt x="506172" y="1403355"/>
                  </a:lnTo>
                  <a:lnTo>
                    <a:pt x="456808" y="1398092"/>
                  </a:lnTo>
                  <a:lnTo>
                    <a:pt x="408205" y="1389418"/>
                  </a:lnTo>
                  <a:lnTo>
                    <a:pt x="360525" y="1377414"/>
                  </a:lnTo>
                  <a:lnTo>
                    <a:pt x="313933" y="1362159"/>
                  </a:lnTo>
                  <a:lnTo>
                    <a:pt x="268593" y="1343733"/>
                  </a:lnTo>
                  <a:lnTo>
                    <a:pt x="224667" y="1322217"/>
                  </a:lnTo>
                  <a:lnTo>
                    <a:pt x="182321" y="1297691"/>
                  </a:lnTo>
                  <a:lnTo>
                    <a:pt x="141717" y="1270235"/>
                  </a:lnTo>
                  <a:lnTo>
                    <a:pt x="103019" y="1239929"/>
                  </a:lnTo>
                  <a:lnTo>
                    <a:pt x="66391" y="1206853"/>
                  </a:lnTo>
                  <a:lnTo>
                    <a:pt x="31997" y="1171088"/>
                  </a:lnTo>
                  <a:lnTo>
                    <a:pt x="0" y="1132713"/>
                  </a:lnTo>
                </a:path>
              </a:pathLst>
            </a:custGeom>
            <a:ln w="15240">
              <a:solidFill>
                <a:schemeClr val="accent1"/>
              </a:solidFill>
            </a:ln>
          </p:spPr>
          <p:txBody>
            <a:bodyPr wrap="square" lIns="0" tIns="0" rIns="0" bIns="0" rtlCol="0"/>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a:ln>
                  <a:noFill/>
                </a:ln>
                <a:solidFill>
                  <a:srgbClr val="046A38"/>
                </a:solidFill>
                <a:effectLst/>
                <a:uLnTx/>
                <a:uFillTx/>
                <a:ea typeface="+mn-ea"/>
                <a:cs typeface="+mn-cs"/>
              </a:endParaRPr>
            </a:p>
          </p:txBody>
        </p:sp>
        <p:sp>
          <p:nvSpPr>
            <p:cNvPr id="34" name="object 18">
              <a:extLst>
                <a:ext uri="{FF2B5EF4-FFF2-40B4-BE49-F238E27FC236}">
                  <a16:creationId xmlns:a16="http://schemas.microsoft.com/office/drawing/2014/main" id="{B1761008-092D-474B-AC86-CB32EF266DC4}"/>
                </a:ext>
              </a:extLst>
            </p:cNvPr>
            <p:cNvSpPr/>
            <p:nvPr/>
          </p:nvSpPr>
          <p:spPr>
            <a:xfrm flipH="1" flipV="1">
              <a:off x="1078383" y="4811760"/>
              <a:ext cx="980928" cy="979952"/>
            </a:xfrm>
            <a:custGeom>
              <a:avLst/>
              <a:gdLst/>
              <a:ahLst/>
              <a:cxnLst/>
              <a:rect l="l" t="t" r="r" b="b"/>
              <a:pathLst>
                <a:path w="1278889" h="1277620">
                  <a:moveTo>
                    <a:pt x="639317" y="0"/>
                  </a:moveTo>
                  <a:lnTo>
                    <a:pt x="687027" y="1751"/>
                  </a:lnTo>
                  <a:lnTo>
                    <a:pt x="733785" y="6923"/>
                  </a:lnTo>
                  <a:lnTo>
                    <a:pt x="779468" y="15392"/>
                  </a:lnTo>
                  <a:lnTo>
                    <a:pt x="823952" y="27034"/>
                  </a:lnTo>
                  <a:lnTo>
                    <a:pt x="867112" y="41727"/>
                  </a:lnTo>
                  <a:lnTo>
                    <a:pt x="908827" y="59346"/>
                  </a:lnTo>
                  <a:lnTo>
                    <a:pt x="948971" y="79769"/>
                  </a:lnTo>
                  <a:lnTo>
                    <a:pt x="987422" y="102871"/>
                  </a:lnTo>
                  <a:lnTo>
                    <a:pt x="1024055" y="128530"/>
                  </a:lnTo>
                  <a:lnTo>
                    <a:pt x="1058747" y="156622"/>
                  </a:lnTo>
                  <a:lnTo>
                    <a:pt x="1091374" y="187023"/>
                  </a:lnTo>
                  <a:lnTo>
                    <a:pt x="1121813" y="219610"/>
                  </a:lnTo>
                  <a:lnTo>
                    <a:pt x="1149940" y="254260"/>
                  </a:lnTo>
                  <a:lnTo>
                    <a:pt x="1175631" y="290849"/>
                  </a:lnTo>
                  <a:lnTo>
                    <a:pt x="1198763" y="329253"/>
                  </a:lnTo>
                  <a:lnTo>
                    <a:pt x="1219212" y="369350"/>
                  </a:lnTo>
                  <a:lnTo>
                    <a:pt x="1236854" y="411016"/>
                  </a:lnTo>
                  <a:lnTo>
                    <a:pt x="1251565" y="454127"/>
                  </a:lnTo>
                  <a:lnTo>
                    <a:pt x="1263223" y="498560"/>
                  </a:lnTo>
                  <a:lnTo>
                    <a:pt x="1271703" y="544191"/>
                  </a:lnTo>
                  <a:lnTo>
                    <a:pt x="1276882" y="590898"/>
                  </a:lnTo>
                  <a:lnTo>
                    <a:pt x="1278636" y="638555"/>
                  </a:lnTo>
                  <a:lnTo>
                    <a:pt x="1276882" y="686213"/>
                  </a:lnTo>
                  <a:lnTo>
                    <a:pt x="1271703" y="732920"/>
                  </a:lnTo>
                  <a:lnTo>
                    <a:pt x="1263223" y="778551"/>
                  </a:lnTo>
                  <a:lnTo>
                    <a:pt x="1251565" y="822984"/>
                  </a:lnTo>
                  <a:lnTo>
                    <a:pt x="1236854" y="866095"/>
                  </a:lnTo>
                  <a:lnTo>
                    <a:pt x="1219212" y="907761"/>
                  </a:lnTo>
                  <a:lnTo>
                    <a:pt x="1198763" y="947858"/>
                  </a:lnTo>
                  <a:lnTo>
                    <a:pt x="1175631" y="986262"/>
                  </a:lnTo>
                  <a:lnTo>
                    <a:pt x="1149940" y="1022851"/>
                  </a:lnTo>
                  <a:lnTo>
                    <a:pt x="1121813" y="1057501"/>
                  </a:lnTo>
                  <a:lnTo>
                    <a:pt x="1091374" y="1090088"/>
                  </a:lnTo>
                  <a:lnTo>
                    <a:pt x="1058747" y="1120489"/>
                  </a:lnTo>
                  <a:lnTo>
                    <a:pt x="1024055" y="1148581"/>
                  </a:lnTo>
                  <a:lnTo>
                    <a:pt x="987422" y="1174240"/>
                  </a:lnTo>
                  <a:lnTo>
                    <a:pt x="948971" y="1197342"/>
                  </a:lnTo>
                  <a:lnTo>
                    <a:pt x="908827" y="1217765"/>
                  </a:lnTo>
                  <a:lnTo>
                    <a:pt x="867112" y="1235384"/>
                  </a:lnTo>
                  <a:lnTo>
                    <a:pt x="823952" y="1250077"/>
                  </a:lnTo>
                  <a:lnTo>
                    <a:pt x="779468" y="1261719"/>
                  </a:lnTo>
                  <a:lnTo>
                    <a:pt x="733785" y="1270188"/>
                  </a:lnTo>
                  <a:lnTo>
                    <a:pt x="687027" y="1275360"/>
                  </a:lnTo>
                  <a:lnTo>
                    <a:pt x="639317" y="1277112"/>
                  </a:lnTo>
                  <a:lnTo>
                    <a:pt x="591608" y="1275360"/>
                  </a:lnTo>
                  <a:lnTo>
                    <a:pt x="544850" y="1270188"/>
                  </a:lnTo>
                  <a:lnTo>
                    <a:pt x="499167" y="1261719"/>
                  </a:lnTo>
                  <a:lnTo>
                    <a:pt x="454683" y="1250077"/>
                  </a:lnTo>
                  <a:lnTo>
                    <a:pt x="411523" y="1235384"/>
                  </a:lnTo>
                  <a:lnTo>
                    <a:pt x="369808" y="1217765"/>
                  </a:lnTo>
                  <a:lnTo>
                    <a:pt x="329664" y="1197342"/>
                  </a:lnTo>
                  <a:lnTo>
                    <a:pt x="291213" y="1174240"/>
                  </a:lnTo>
                  <a:lnTo>
                    <a:pt x="254580" y="1148581"/>
                  </a:lnTo>
                  <a:lnTo>
                    <a:pt x="219888" y="1120489"/>
                  </a:lnTo>
                  <a:lnTo>
                    <a:pt x="187261" y="1090088"/>
                  </a:lnTo>
                  <a:lnTo>
                    <a:pt x="156822" y="1057501"/>
                  </a:lnTo>
                  <a:lnTo>
                    <a:pt x="128695" y="1022851"/>
                  </a:lnTo>
                  <a:lnTo>
                    <a:pt x="103004" y="986262"/>
                  </a:lnTo>
                  <a:lnTo>
                    <a:pt x="79872" y="947858"/>
                  </a:lnTo>
                  <a:lnTo>
                    <a:pt x="59423" y="907761"/>
                  </a:lnTo>
                  <a:lnTo>
                    <a:pt x="41781" y="866095"/>
                  </a:lnTo>
                  <a:lnTo>
                    <a:pt x="27070" y="822984"/>
                  </a:lnTo>
                  <a:lnTo>
                    <a:pt x="15412" y="778551"/>
                  </a:lnTo>
                  <a:lnTo>
                    <a:pt x="6932" y="732920"/>
                  </a:lnTo>
                  <a:lnTo>
                    <a:pt x="1753" y="686213"/>
                  </a:lnTo>
                  <a:lnTo>
                    <a:pt x="0" y="638555"/>
                  </a:lnTo>
                  <a:lnTo>
                    <a:pt x="2217" y="585401"/>
                  </a:lnTo>
                  <a:lnTo>
                    <a:pt x="8812" y="532886"/>
                  </a:lnTo>
                  <a:lnTo>
                    <a:pt x="19696" y="481266"/>
                  </a:lnTo>
                  <a:lnTo>
                    <a:pt x="34782" y="430799"/>
                  </a:lnTo>
                  <a:lnTo>
                    <a:pt x="53981" y="381744"/>
                  </a:lnTo>
                  <a:lnTo>
                    <a:pt x="77206" y="334357"/>
                  </a:lnTo>
                  <a:lnTo>
                    <a:pt x="104368" y="288895"/>
                  </a:lnTo>
                  <a:lnTo>
                    <a:pt x="135382" y="245617"/>
                  </a:lnTo>
                </a:path>
              </a:pathLst>
            </a:custGeom>
            <a:ln w="15240">
              <a:solidFill>
                <a:schemeClr val="accent1"/>
              </a:solidFill>
            </a:ln>
          </p:spPr>
          <p:txBody>
            <a:bodyPr wrap="square" lIns="0" tIns="0" rIns="0" bIns="0" rtlCol="0"/>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a:ln>
                  <a:noFill/>
                </a:ln>
                <a:solidFill>
                  <a:srgbClr val="046A38"/>
                </a:solidFill>
                <a:effectLst/>
                <a:uLnTx/>
                <a:uFillTx/>
                <a:ea typeface="+mn-ea"/>
                <a:cs typeface="+mn-cs"/>
              </a:endParaRPr>
            </a:p>
          </p:txBody>
        </p:sp>
        <p:sp>
          <p:nvSpPr>
            <p:cNvPr id="35" name="object 19">
              <a:extLst>
                <a:ext uri="{FF2B5EF4-FFF2-40B4-BE49-F238E27FC236}">
                  <a16:creationId xmlns:a16="http://schemas.microsoft.com/office/drawing/2014/main" id="{05705146-63D2-48FD-9D8B-83E903AC7FE1}"/>
                </a:ext>
              </a:extLst>
            </p:cNvPr>
            <p:cNvSpPr/>
            <p:nvPr/>
          </p:nvSpPr>
          <p:spPr>
            <a:xfrm flipH="1" flipV="1">
              <a:off x="972109" y="5068827"/>
              <a:ext cx="592746" cy="830427"/>
            </a:xfrm>
            <a:custGeom>
              <a:avLst/>
              <a:gdLst/>
              <a:ahLst/>
              <a:cxnLst/>
              <a:rect l="l" t="t" r="r" b="b"/>
              <a:pathLst>
                <a:path w="772795" h="1082675">
                  <a:moveTo>
                    <a:pt x="0" y="0"/>
                  </a:moveTo>
                  <a:lnTo>
                    <a:pt x="48863" y="1521"/>
                  </a:lnTo>
                  <a:lnTo>
                    <a:pt x="96919" y="6026"/>
                  </a:lnTo>
                  <a:lnTo>
                    <a:pt x="144077" y="13424"/>
                  </a:lnTo>
                  <a:lnTo>
                    <a:pt x="190246" y="23624"/>
                  </a:lnTo>
                  <a:lnTo>
                    <a:pt x="235337" y="36535"/>
                  </a:lnTo>
                  <a:lnTo>
                    <a:pt x="279258" y="52067"/>
                  </a:lnTo>
                  <a:lnTo>
                    <a:pt x="321919" y="70128"/>
                  </a:lnTo>
                  <a:lnTo>
                    <a:pt x="363229" y="90629"/>
                  </a:lnTo>
                  <a:lnTo>
                    <a:pt x="403098" y="113479"/>
                  </a:lnTo>
                  <a:lnTo>
                    <a:pt x="441436" y="138587"/>
                  </a:lnTo>
                  <a:lnTo>
                    <a:pt x="478151" y="165862"/>
                  </a:lnTo>
                  <a:lnTo>
                    <a:pt x="513154" y="195214"/>
                  </a:lnTo>
                  <a:lnTo>
                    <a:pt x="546354" y="226552"/>
                  </a:lnTo>
                  <a:lnTo>
                    <a:pt x="577659" y="259785"/>
                  </a:lnTo>
                  <a:lnTo>
                    <a:pt x="606981" y="294823"/>
                  </a:lnTo>
                  <a:lnTo>
                    <a:pt x="634228" y="331575"/>
                  </a:lnTo>
                  <a:lnTo>
                    <a:pt x="659309" y="369951"/>
                  </a:lnTo>
                  <a:lnTo>
                    <a:pt x="682135" y="409859"/>
                  </a:lnTo>
                  <a:lnTo>
                    <a:pt x="702614" y="451210"/>
                  </a:lnTo>
                  <a:lnTo>
                    <a:pt x="720657" y="493912"/>
                  </a:lnTo>
                  <a:lnTo>
                    <a:pt x="736172" y="537875"/>
                  </a:lnTo>
                  <a:lnTo>
                    <a:pt x="749069" y="583008"/>
                  </a:lnTo>
                  <a:lnTo>
                    <a:pt x="759257" y="629221"/>
                  </a:lnTo>
                  <a:lnTo>
                    <a:pt x="766647" y="676422"/>
                  </a:lnTo>
                  <a:lnTo>
                    <a:pt x="771147" y="724522"/>
                  </a:lnTo>
                  <a:lnTo>
                    <a:pt x="772668" y="773430"/>
                  </a:lnTo>
                  <a:lnTo>
                    <a:pt x="770853" y="826453"/>
                  </a:lnTo>
                  <a:lnTo>
                    <a:pt x="765433" y="879103"/>
                  </a:lnTo>
                  <a:lnTo>
                    <a:pt x="756443" y="931195"/>
                  </a:lnTo>
                  <a:lnTo>
                    <a:pt x="743918" y="982547"/>
                  </a:lnTo>
                  <a:lnTo>
                    <a:pt x="727894" y="1032974"/>
                  </a:lnTo>
                  <a:lnTo>
                    <a:pt x="708406" y="1082294"/>
                  </a:lnTo>
                </a:path>
              </a:pathLst>
            </a:custGeom>
            <a:ln w="15240">
              <a:solidFill>
                <a:schemeClr val="accent1"/>
              </a:solidFill>
            </a:ln>
          </p:spPr>
          <p:txBody>
            <a:bodyPr wrap="square" lIns="0" tIns="0" rIns="0" bIns="0" rtlCol="0"/>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a:ln>
                  <a:noFill/>
                </a:ln>
                <a:solidFill>
                  <a:srgbClr val="046A38"/>
                </a:solidFill>
                <a:effectLst/>
                <a:uLnTx/>
                <a:uFillTx/>
                <a:ea typeface="+mn-ea"/>
                <a:cs typeface="+mn-cs"/>
              </a:endParaRPr>
            </a:p>
          </p:txBody>
        </p:sp>
        <p:sp>
          <p:nvSpPr>
            <p:cNvPr id="36" name="object 40">
              <a:extLst>
                <a:ext uri="{FF2B5EF4-FFF2-40B4-BE49-F238E27FC236}">
                  <a16:creationId xmlns:a16="http://schemas.microsoft.com/office/drawing/2014/main" id="{3C956594-5270-427D-8F05-078CA16CDC46}"/>
                </a:ext>
              </a:extLst>
            </p:cNvPr>
            <p:cNvSpPr/>
            <p:nvPr/>
          </p:nvSpPr>
          <p:spPr>
            <a:xfrm flipH="1">
              <a:off x="1130499" y="4871083"/>
              <a:ext cx="867444" cy="867443"/>
            </a:xfrm>
            <a:custGeom>
              <a:avLst/>
              <a:gdLst/>
              <a:ahLst/>
              <a:cxnLst/>
              <a:rect l="l" t="t" r="r" b="b"/>
              <a:pathLst>
                <a:path w="1130935" h="1130935">
                  <a:moveTo>
                    <a:pt x="565403" y="0"/>
                  </a:moveTo>
                  <a:lnTo>
                    <a:pt x="516614" y="2075"/>
                  </a:lnTo>
                  <a:lnTo>
                    <a:pt x="468978" y="8187"/>
                  </a:lnTo>
                  <a:lnTo>
                    <a:pt x="422665" y="18167"/>
                  </a:lnTo>
                  <a:lnTo>
                    <a:pt x="377844" y="31845"/>
                  </a:lnTo>
                  <a:lnTo>
                    <a:pt x="334686" y="49051"/>
                  </a:lnTo>
                  <a:lnTo>
                    <a:pt x="293360" y="69615"/>
                  </a:lnTo>
                  <a:lnTo>
                    <a:pt x="254034" y="93369"/>
                  </a:lnTo>
                  <a:lnTo>
                    <a:pt x="216881" y="120142"/>
                  </a:lnTo>
                  <a:lnTo>
                    <a:pt x="182067" y="149765"/>
                  </a:lnTo>
                  <a:lnTo>
                    <a:pt x="149765" y="182067"/>
                  </a:lnTo>
                  <a:lnTo>
                    <a:pt x="120142" y="216881"/>
                  </a:lnTo>
                  <a:lnTo>
                    <a:pt x="93369" y="254034"/>
                  </a:lnTo>
                  <a:lnTo>
                    <a:pt x="69615" y="293360"/>
                  </a:lnTo>
                  <a:lnTo>
                    <a:pt x="49051" y="334686"/>
                  </a:lnTo>
                  <a:lnTo>
                    <a:pt x="31845" y="377844"/>
                  </a:lnTo>
                  <a:lnTo>
                    <a:pt x="18167" y="422665"/>
                  </a:lnTo>
                  <a:lnTo>
                    <a:pt x="8187" y="468978"/>
                  </a:lnTo>
                  <a:lnTo>
                    <a:pt x="2075" y="516614"/>
                  </a:lnTo>
                  <a:lnTo>
                    <a:pt x="0" y="565404"/>
                  </a:lnTo>
                  <a:lnTo>
                    <a:pt x="2075" y="614193"/>
                  </a:lnTo>
                  <a:lnTo>
                    <a:pt x="8187" y="661829"/>
                  </a:lnTo>
                  <a:lnTo>
                    <a:pt x="18167" y="708142"/>
                  </a:lnTo>
                  <a:lnTo>
                    <a:pt x="31845" y="752963"/>
                  </a:lnTo>
                  <a:lnTo>
                    <a:pt x="49051" y="796121"/>
                  </a:lnTo>
                  <a:lnTo>
                    <a:pt x="69615" y="837447"/>
                  </a:lnTo>
                  <a:lnTo>
                    <a:pt x="93369" y="876773"/>
                  </a:lnTo>
                  <a:lnTo>
                    <a:pt x="120142" y="913926"/>
                  </a:lnTo>
                  <a:lnTo>
                    <a:pt x="149765" y="948740"/>
                  </a:lnTo>
                  <a:lnTo>
                    <a:pt x="182067" y="981042"/>
                  </a:lnTo>
                  <a:lnTo>
                    <a:pt x="216881" y="1010665"/>
                  </a:lnTo>
                  <a:lnTo>
                    <a:pt x="254034" y="1037438"/>
                  </a:lnTo>
                  <a:lnTo>
                    <a:pt x="293360" y="1061192"/>
                  </a:lnTo>
                  <a:lnTo>
                    <a:pt x="334686" y="1081756"/>
                  </a:lnTo>
                  <a:lnTo>
                    <a:pt x="377844" y="1098962"/>
                  </a:lnTo>
                  <a:lnTo>
                    <a:pt x="422665" y="1112640"/>
                  </a:lnTo>
                  <a:lnTo>
                    <a:pt x="468978" y="1122620"/>
                  </a:lnTo>
                  <a:lnTo>
                    <a:pt x="516614" y="1128732"/>
                  </a:lnTo>
                  <a:lnTo>
                    <a:pt x="565403" y="1130808"/>
                  </a:lnTo>
                  <a:lnTo>
                    <a:pt x="614193" y="1128732"/>
                  </a:lnTo>
                  <a:lnTo>
                    <a:pt x="661829" y="1122620"/>
                  </a:lnTo>
                  <a:lnTo>
                    <a:pt x="708142" y="1112640"/>
                  </a:lnTo>
                  <a:lnTo>
                    <a:pt x="752963" y="1098962"/>
                  </a:lnTo>
                  <a:lnTo>
                    <a:pt x="796121" y="1081756"/>
                  </a:lnTo>
                  <a:lnTo>
                    <a:pt x="837447" y="1061192"/>
                  </a:lnTo>
                  <a:lnTo>
                    <a:pt x="876773" y="1037438"/>
                  </a:lnTo>
                  <a:lnTo>
                    <a:pt x="913926" y="1010665"/>
                  </a:lnTo>
                  <a:lnTo>
                    <a:pt x="948740" y="981042"/>
                  </a:lnTo>
                  <a:lnTo>
                    <a:pt x="981042" y="948740"/>
                  </a:lnTo>
                  <a:lnTo>
                    <a:pt x="1010665" y="913926"/>
                  </a:lnTo>
                  <a:lnTo>
                    <a:pt x="1037438" y="876773"/>
                  </a:lnTo>
                  <a:lnTo>
                    <a:pt x="1061192" y="837447"/>
                  </a:lnTo>
                  <a:lnTo>
                    <a:pt x="1081756" y="796121"/>
                  </a:lnTo>
                  <a:lnTo>
                    <a:pt x="1098962" y="752963"/>
                  </a:lnTo>
                  <a:lnTo>
                    <a:pt x="1112640" y="708142"/>
                  </a:lnTo>
                  <a:lnTo>
                    <a:pt x="1122620" y="661829"/>
                  </a:lnTo>
                  <a:lnTo>
                    <a:pt x="1128732" y="614193"/>
                  </a:lnTo>
                  <a:lnTo>
                    <a:pt x="1130807" y="565404"/>
                  </a:lnTo>
                  <a:lnTo>
                    <a:pt x="1128732" y="516614"/>
                  </a:lnTo>
                  <a:lnTo>
                    <a:pt x="1122620" y="468978"/>
                  </a:lnTo>
                  <a:lnTo>
                    <a:pt x="1112640" y="422665"/>
                  </a:lnTo>
                  <a:lnTo>
                    <a:pt x="1098962" y="377844"/>
                  </a:lnTo>
                  <a:lnTo>
                    <a:pt x="1081756" y="334686"/>
                  </a:lnTo>
                  <a:lnTo>
                    <a:pt x="1061192" y="293360"/>
                  </a:lnTo>
                  <a:lnTo>
                    <a:pt x="1037438" y="254034"/>
                  </a:lnTo>
                  <a:lnTo>
                    <a:pt x="1010665" y="216881"/>
                  </a:lnTo>
                  <a:lnTo>
                    <a:pt x="981042" y="182067"/>
                  </a:lnTo>
                  <a:lnTo>
                    <a:pt x="948740" y="149765"/>
                  </a:lnTo>
                  <a:lnTo>
                    <a:pt x="913926" y="120142"/>
                  </a:lnTo>
                  <a:lnTo>
                    <a:pt x="876773" y="93369"/>
                  </a:lnTo>
                  <a:lnTo>
                    <a:pt x="837447" y="69615"/>
                  </a:lnTo>
                  <a:lnTo>
                    <a:pt x="796121" y="49051"/>
                  </a:lnTo>
                  <a:lnTo>
                    <a:pt x="752963" y="31845"/>
                  </a:lnTo>
                  <a:lnTo>
                    <a:pt x="708142" y="18167"/>
                  </a:lnTo>
                  <a:lnTo>
                    <a:pt x="661829" y="8187"/>
                  </a:lnTo>
                  <a:lnTo>
                    <a:pt x="614193" y="2075"/>
                  </a:lnTo>
                  <a:lnTo>
                    <a:pt x="565403" y="0"/>
                  </a:lnTo>
                  <a:close/>
                </a:path>
              </a:pathLst>
            </a:custGeom>
            <a:noFill/>
            <a:ln>
              <a:solidFill>
                <a:schemeClr val="accent1"/>
              </a:solidFill>
            </a:ln>
          </p:spPr>
          <p:txBody>
            <a:bodyPr wrap="squar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400" b="1" i="1" u="none" strike="noStrike" kern="1200" cap="all" spc="0" normalizeH="0">
                  <a:ln>
                    <a:noFill/>
                  </a:ln>
                  <a:solidFill>
                    <a:schemeClr val="accent1"/>
                  </a:solidFill>
                  <a:effectLst/>
                  <a:uLnTx/>
                  <a:uFillTx/>
                  <a:ea typeface="+mn-ea"/>
                  <a:cs typeface="+mn-cs"/>
                </a:rPr>
                <a:t>Augmentation des taux d’interet</a:t>
              </a:r>
            </a:p>
          </p:txBody>
        </p:sp>
        <p:sp>
          <p:nvSpPr>
            <p:cNvPr id="37" name="object 41">
              <a:extLst>
                <a:ext uri="{FF2B5EF4-FFF2-40B4-BE49-F238E27FC236}">
                  <a16:creationId xmlns:a16="http://schemas.microsoft.com/office/drawing/2014/main" id="{2DD96072-6D41-474D-92A6-BB960D65234B}"/>
                </a:ext>
              </a:extLst>
            </p:cNvPr>
            <p:cNvSpPr/>
            <p:nvPr/>
          </p:nvSpPr>
          <p:spPr>
            <a:xfrm flipH="1" flipV="1">
              <a:off x="1130499" y="4871083"/>
              <a:ext cx="867444" cy="867443"/>
            </a:xfrm>
            <a:custGeom>
              <a:avLst/>
              <a:gdLst/>
              <a:ahLst/>
              <a:cxnLst/>
              <a:rect l="l" t="t" r="r" b="b"/>
              <a:pathLst>
                <a:path w="1130935" h="1130935">
                  <a:moveTo>
                    <a:pt x="0" y="565404"/>
                  </a:moveTo>
                  <a:lnTo>
                    <a:pt x="2075" y="516614"/>
                  </a:lnTo>
                  <a:lnTo>
                    <a:pt x="8187" y="468978"/>
                  </a:lnTo>
                  <a:lnTo>
                    <a:pt x="18167" y="422665"/>
                  </a:lnTo>
                  <a:lnTo>
                    <a:pt x="31845" y="377844"/>
                  </a:lnTo>
                  <a:lnTo>
                    <a:pt x="49051" y="334686"/>
                  </a:lnTo>
                  <a:lnTo>
                    <a:pt x="69615" y="293360"/>
                  </a:lnTo>
                  <a:lnTo>
                    <a:pt x="93369" y="254034"/>
                  </a:lnTo>
                  <a:lnTo>
                    <a:pt x="120142" y="216881"/>
                  </a:lnTo>
                  <a:lnTo>
                    <a:pt x="149765" y="182067"/>
                  </a:lnTo>
                  <a:lnTo>
                    <a:pt x="182067" y="149765"/>
                  </a:lnTo>
                  <a:lnTo>
                    <a:pt x="216881" y="120142"/>
                  </a:lnTo>
                  <a:lnTo>
                    <a:pt x="254034" y="93369"/>
                  </a:lnTo>
                  <a:lnTo>
                    <a:pt x="293360" y="69615"/>
                  </a:lnTo>
                  <a:lnTo>
                    <a:pt x="334686" y="49051"/>
                  </a:lnTo>
                  <a:lnTo>
                    <a:pt x="377844" y="31845"/>
                  </a:lnTo>
                  <a:lnTo>
                    <a:pt x="422665" y="18167"/>
                  </a:lnTo>
                  <a:lnTo>
                    <a:pt x="468978" y="8187"/>
                  </a:lnTo>
                  <a:lnTo>
                    <a:pt x="516614" y="2075"/>
                  </a:lnTo>
                  <a:lnTo>
                    <a:pt x="565403" y="0"/>
                  </a:lnTo>
                  <a:lnTo>
                    <a:pt x="614193" y="2075"/>
                  </a:lnTo>
                  <a:lnTo>
                    <a:pt x="661829" y="8187"/>
                  </a:lnTo>
                  <a:lnTo>
                    <a:pt x="708142" y="18167"/>
                  </a:lnTo>
                  <a:lnTo>
                    <a:pt x="752963" y="31845"/>
                  </a:lnTo>
                  <a:lnTo>
                    <a:pt x="796121" y="49051"/>
                  </a:lnTo>
                  <a:lnTo>
                    <a:pt x="837447" y="69615"/>
                  </a:lnTo>
                  <a:lnTo>
                    <a:pt x="876773" y="93369"/>
                  </a:lnTo>
                  <a:lnTo>
                    <a:pt x="913926" y="120142"/>
                  </a:lnTo>
                  <a:lnTo>
                    <a:pt x="948740" y="149765"/>
                  </a:lnTo>
                  <a:lnTo>
                    <a:pt x="981042" y="182067"/>
                  </a:lnTo>
                  <a:lnTo>
                    <a:pt x="1010665" y="216881"/>
                  </a:lnTo>
                  <a:lnTo>
                    <a:pt x="1037438" y="254034"/>
                  </a:lnTo>
                  <a:lnTo>
                    <a:pt x="1061192" y="293360"/>
                  </a:lnTo>
                  <a:lnTo>
                    <a:pt x="1081756" y="334686"/>
                  </a:lnTo>
                  <a:lnTo>
                    <a:pt x="1098962" y="377844"/>
                  </a:lnTo>
                  <a:lnTo>
                    <a:pt x="1112640" y="422665"/>
                  </a:lnTo>
                  <a:lnTo>
                    <a:pt x="1122620" y="468978"/>
                  </a:lnTo>
                  <a:lnTo>
                    <a:pt x="1128732" y="516614"/>
                  </a:lnTo>
                  <a:lnTo>
                    <a:pt x="1130807" y="565404"/>
                  </a:lnTo>
                  <a:lnTo>
                    <a:pt x="1128732" y="614193"/>
                  </a:lnTo>
                  <a:lnTo>
                    <a:pt x="1122620" y="661829"/>
                  </a:lnTo>
                  <a:lnTo>
                    <a:pt x="1112640" y="708142"/>
                  </a:lnTo>
                  <a:lnTo>
                    <a:pt x="1098962" y="752963"/>
                  </a:lnTo>
                  <a:lnTo>
                    <a:pt x="1081756" y="796121"/>
                  </a:lnTo>
                  <a:lnTo>
                    <a:pt x="1061192" y="837447"/>
                  </a:lnTo>
                  <a:lnTo>
                    <a:pt x="1037438" y="876773"/>
                  </a:lnTo>
                  <a:lnTo>
                    <a:pt x="1010665" y="913926"/>
                  </a:lnTo>
                  <a:lnTo>
                    <a:pt x="981042" y="948740"/>
                  </a:lnTo>
                  <a:lnTo>
                    <a:pt x="948740" y="981042"/>
                  </a:lnTo>
                  <a:lnTo>
                    <a:pt x="913926" y="1010665"/>
                  </a:lnTo>
                  <a:lnTo>
                    <a:pt x="876773" y="1037438"/>
                  </a:lnTo>
                  <a:lnTo>
                    <a:pt x="837447" y="1061192"/>
                  </a:lnTo>
                  <a:lnTo>
                    <a:pt x="796121" y="1081756"/>
                  </a:lnTo>
                  <a:lnTo>
                    <a:pt x="752963" y="1098962"/>
                  </a:lnTo>
                  <a:lnTo>
                    <a:pt x="708142" y="1112640"/>
                  </a:lnTo>
                  <a:lnTo>
                    <a:pt x="661829" y="1122620"/>
                  </a:lnTo>
                  <a:lnTo>
                    <a:pt x="614193" y="1128732"/>
                  </a:lnTo>
                  <a:lnTo>
                    <a:pt x="565403" y="1130808"/>
                  </a:lnTo>
                  <a:lnTo>
                    <a:pt x="516614" y="1128732"/>
                  </a:lnTo>
                  <a:lnTo>
                    <a:pt x="468978" y="1122620"/>
                  </a:lnTo>
                  <a:lnTo>
                    <a:pt x="422665" y="1112640"/>
                  </a:lnTo>
                  <a:lnTo>
                    <a:pt x="377844" y="1098962"/>
                  </a:lnTo>
                  <a:lnTo>
                    <a:pt x="334686" y="1081756"/>
                  </a:lnTo>
                  <a:lnTo>
                    <a:pt x="293360" y="1061192"/>
                  </a:lnTo>
                  <a:lnTo>
                    <a:pt x="254034" y="1037438"/>
                  </a:lnTo>
                  <a:lnTo>
                    <a:pt x="216881" y="1010665"/>
                  </a:lnTo>
                  <a:lnTo>
                    <a:pt x="182067" y="981042"/>
                  </a:lnTo>
                  <a:lnTo>
                    <a:pt x="149765" y="948740"/>
                  </a:lnTo>
                  <a:lnTo>
                    <a:pt x="120142" y="913926"/>
                  </a:lnTo>
                  <a:lnTo>
                    <a:pt x="93369" y="876773"/>
                  </a:lnTo>
                  <a:lnTo>
                    <a:pt x="69615" y="837447"/>
                  </a:lnTo>
                  <a:lnTo>
                    <a:pt x="49051" y="796121"/>
                  </a:lnTo>
                  <a:lnTo>
                    <a:pt x="31845" y="752963"/>
                  </a:lnTo>
                  <a:lnTo>
                    <a:pt x="18167" y="708142"/>
                  </a:lnTo>
                  <a:lnTo>
                    <a:pt x="8187" y="661829"/>
                  </a:lnTo>
                  <a:lnTo>
                    <a:pt x="2075" y="614193"/>
                  </a:lnTo>
                  <a:lnTo>
                    <a:pt x="0" y="565404"/>
                  </a:lnTo>
                  <a:close/>
                </a:path>
              </a:pathLst>
            </a:custGeom>
            <a:ln w="19812">
              <a:solidFill>
                <a:schemeClr val="accent1"/>
              </a:solidFill>
            </a:ln>
          </p:spPr>
          <p:txBody>
            <a:bodyPr wrap="square" lIns="0" tIns="0" rIns="0" bIns="0" rtlCol="0"/>
            <a:lstStyle/>
            <a:p>
              <a:pPr marL="0" marR="0" lvl="0" indent="0" algn="l" defTabSz="91440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a:ln>
                  <a:noFill/>
                </a:ln>
                <a:solidFill>
                  <a:srgbClr val="046A38"/>
                </a:solidFill>
                <a:effectLst/>
                <a:uLnTx/>
                <a:uFillTx/>
                <a:ea typeface="+mn-ea"/>
                <a:cs typeface="+mn-cs"/>
              </a:endParaRPr>
            </a:p>
          </p:txBody>
        </p:sp>
      </p:grpSp>
      <p:sp>
        <p:nvSpPr>
          <p:cNvPr id="39" name="object 65">
            <a:extLst>
              <a:ext uri="{FF2B5EF4-FFF2-40B4-BE49-F238E27FC236}">
                <a16:creationId xmlns:a16="http://schemas.microsoft.com/office/drawing/2014/main" id="{DE452D26-6952-467F-93FC-0BF3F48F7B06}"/>
              </a:ext>
            </a:extLst>
          </p:cNvPr>
          <p:cNvSpPr/>
          <p:nvPr/>
        </p:nvSpPr>
        <p:spPr>
          <a:xfrm flipH="1" flipV="1">
            <a:off x="5201154" y="2814732"/>
            <a:ext cx="1504424" cy="396033"/>
          </a:xfrm>
          <a:custGeom>
            <a:avLst/>
            <a:gdLst/>
            <a:ahLst/>
            <a:cxnLst/>
            <a:rect l="l" t="t" r="r" b="b"/>
            <a:pathLst>
              <a:path w="1685289" h="352425">
                <a:moveTo>
                  <a:pt x="1621144" y="306764"/>
                </a:moveTo>
                <a:lnTo>
                  <a:pt x="1602486" y="327913"/>
                </a:lnTo>
                <a:lnTo>
                  <a:pt x="1684782" y="349758"/>
                </a:lnTo>
                <a:lnTo>
                  <a:pt x="1670790" y="315087"/>
                </a:lnTo>
                <a:lnTo>
                  <a:pt x="1631188" y="315087"/>
                </a:lnTo>
                <a:lnTo>
                  <a:pt x="1621144" y="306764"/>
                </a:lnTo>
                <a:close/>
              </a:path>
              <a:path w="1685289" h="352425">
                <a:moveTo>
                  <a:pt x="1633736" y="292491"/>
                </a:moveTo>
                <a:lnTo>
                  <a:pt x="1621144" y="306764"/>
                </a:lnTo>
                <a:lnTo>
                  <a:pt x="1631188" y="315087"/>
                </a:lnTo>
                <a:lnTo>
                  <a:pt x="1643380" y="300482"/>
                </a:lnTo>
                <a:lnTo>
                  <a:pt x="1633736" y="292491"/>
                </a:lnTo>
                <a:close/>
              </a:path>
              <a:path w="1685289" h="352425">
                <a:moveTo>
                  <a:pt x="1652905" y="270763"/>
                </a:moveTo>
                <a:lnTo>
                  <a:pt x="1633736" y="292491"/>
                </a:lnTo>
                <a:lnTo>
                  <a:pt x="1643380" y="300482"/>
                </a:lnTo>
                <a:lnTo>
                  <a:pt x="1631188" y="315087"/>
                </a:lnTo>
                <a:lnTo>
                  <a:pt x="1670790" y="315087"/>
                </a:lnTo>
                <a:lnTo>
                  <a:pt x="1652905" y="270763"/>
                </a:lnTo>
                <a:close/>
              </a:path>
              <a:path w="1685289" h="352425">
                <a:moveTo>
                  <a:pt x="1583689" y="252222"/>
                </a:moveTo>
                <a:lnTo>
                  <a:pt x="1572387" y="267588"/>
                </a:lnTo>
                <a:lnTo>
                  <a:pt x="1585976" y="277622"/>
                </a:lnTo>
                <a:lnTo>
                  <a:pt x="1621144" y="306764"/>
                </a:lnTo>
                <a:lnTo>
                  <a:pt x="1633736" y="292491"/>
                </a:lnTo>
                <a:lnTo>
                  <a:pt x="1598168" y="263017"/>
                </a:lnTo>
                <a:lnTo>
                  <a:pt x="1583689" y="252222"/>
                </a:lnTo>
                <a:close/>
              </a:path>
              <a:path w="1685289" h="352425">
                <a:moveTo>
                  <a:pt x="1472311" y="177292"/>
                </a:moveTo>
                <a:lnTo>
                  <a:pt x="1462532" y="193675"/>
                </a:lnTo>
                <a:lnTo>
                  <a:pt x="1488567" y="209296"/>
                </a:lnTo>
                <a:lnTo>
                  <a:pt x="1526286" y="234442"/>
                </a:lnTo>
                <a:lnTo>
                  <a:pt x="1536954" y="218694"/>
                </a:lnTo>
                <a:lnTo>
                  <a:pt x="1499108" y="193421"/>
                </a:lnTo>
                <a:lnTo>
                  <a:pt x="1472311" y="177292"/>
                </a:lnTo>
                <a:close/>
              </a:path>
              <a:path w="1685289" h="352425">
                <a:moveTo>
                  <a:pt x="1353693" y="114553"/>
                </a:moveTo>
                <a:lnTo>
                  <a:pt x="1345564" y="131825"/>
                </a:lnTo>
                <a:lnTo>
                  <a:pt x="1386586" y="151384"/>
                </a:lnTo>
                <a:lnTo>
                  <a:pt x="1413256" y="165608"/>
                </a:lnTo>
                <a:lnTo>
                  <a:pt x="1422273" y="148844"/>
                </a:lnTo>
                <a:lnTo>
                  <a:pt x="1395602" y="134493"/>
                </a:lnTo>
                <a:lnTo>
                  <a:pt x="1353693" y="114553"/>
                </a:lnTo>
                <a:close/>
              </a:path>
              <a:path w="1685289" h="352425">
                <a:moveTo>
                  <a:pt x="1228725" y="64770"/>
                </a:moveTo>
                <a:lnTo>
                  <a:pt x="1223010" y="82931"/>
                </a:lnTo>
                <a:lnTo>
                  <a:pt x="1226820" y="84200"/>
                </a:lnTo>
                <a:lnTo>
                  <a:pt x="1280922" y="103886"/>
                </a:lnTo>
                <a:lnTo>
                  <a:pt x="1293495" y="109220"/>
                </a:lnTo>
                <a:lnTo>
                  <a:pt x="1300861" y="91694"/>
                </a:lnTo>
                <a:lnTo>
                  <a:pt x="1288288" y="86360"/>
                </a:lnTo>
                <a:lnTo>
                  <a:pt x="1233424" y="66294"/>
                </a:lnTo>
                <a:lnTo>
                  <a:pt x="1228725" y="64770"/>
                </a:lnTo>
                <a:close/>
              </a:path>
              <a:path w="1685289" h="352425">
                <a:moveTo>
                  <a:pt x="1099312" y="29210"/>
                </a:moveTo>
                <a:lnTo>
                  <a:pt x="1095375" y="47751"/>
                </a:lnTo>
                <a:lnTo>
                  <a:pt x="1116965" y="52450"/>
                </a:lnTo>
                <a:lnTo>
                  <a:pt x="1168781" y="66039"/>
                </a:lnTo>
                <a:lnTo>
                  <a:pt x="1173734" y="47625"/>
                </a:lnTo>
                <a:lnTo>
                  <a:pt x="1121918" y="34036"/>
                </a:lnTo>
                <a:lnTo>
                  <a:pt x="1099312" y="29210"/>
                </a:lnTo>
                <a:close/>
              </a:path>
              <a:path w="1685289" h="352425">
                <a:moveTo>
                  <a:pt x="966978" y="7365"/>
                </a:moveTo>
                <a:lnTo>
                  <a:pt x="964692" y="26288"/>
                </a:lnTo>
                <a:lnTo>
                  <a:pt x="1005459" y="31114"/>
                </a:lnTo>
                <a:lnTo>
                  <a:pt x="1039749" y="36957"/>
                </a:lnTo>
                <a:lnTo>
                  <a:pt x="1042797" y="18161"/>
                </a:lnTo>
                <a:lnTo>
                  <a:pt x="1008634" y="12446"/>
                </a:lnTo>
                <a:lnTo>
                  <a:pt x="966978" y="7365"/>
                </a:lnTo>
                <a:close/>
              </a:path>
              <a:path w="1685289" h="352425">
                <a:moveTo>
                  <a:pt x="837057" y="0"/>
                </a:moveTo>
                <a:lnTo>
                  <a:pt x="832612" y="0"/>
                </a:lnTo>
                <a:lnTo>
                  <a:pt x="832993" y="19050"/>
                </a:lnTo>
                <a:lnTo>
                  <a:pt x="836549" y="19050"/>
                </a:lnTo>
                <a:lnTo>
                  <a:pt x="892937" y="20447"/>
                </a:lnTo>
                <a:lnTo>
                  <a:pt x="908177" y="21462"/>
                </a:lnTo>
                <a:lnTo>
                  <a:pt x="909574" y="2539"/>
                </a:lnTo>
                <a:lnTo>
                  <a:pt x="894334" y="1397"/>
                </a:lnTo>
                <a:lnTo>
                  <a:pt x="837057" y="0"/>
                </a:lnTo>
                <a:close/>
              </a:path>
              <a:path w="1685289" h="352425">
                <a:moveTo>
                  <a:pt x="774954" y="1397"/>
                </a:moveTo>
                <a:lnTo>
                  <a:pt x="722884" y="4952"/>
                </a:lnTo>
                <a:lnTo>
                  <a:pt x="698627" y="7747"/>
                </a:lnTo>
                <a:lnTo>
                  <a:pt x="700786" y="26670"/>
                </a:lnTo>
                <a:lnTo>
                  <a:pt x="724281" y="24002"/>
                </a:lnTo>
                <a:lnTo>
                  <a:pt x="776224" y="20447"/>
                </a:lnTo>
                <a:lnTo>
                  <a:pt x="774954" y="1397"/>
                </a:lnTo>
                <a:close/>
              </a:path>
              <a:path w="1685289" h="352425">
                <a:moveTo>
                  <a:pt x="641604" y="15494"/>
                </a:moveTo>
                <a:lnTo>
                  <a:pt x="609854" y="20574"/>
                </a:lnTo>
                <a:lnTo>
                  <a:pt x="566293" y="29845"/>
                </a:lnTo>
                <a:lnTo>
                  <a:pt x="570230" y="48513"/>
                </a:lnTo>
                <a:lnTo>
                  <a:pt x="612902" y="39370"/>
                </a:lnTo>
                <a:lnTo>
                  <a:pt x="644652" y="34289"/>
                </a:lnTo>
                <a:lnTo>
                  <a:pt x="641604" y="15494"/>
                </a:lnTo>
                <a:close/>
              </a:path>
              <a:path w="1685289" h="352425">
                <a:moveTo>
                  <a:pt x="510413" y="43814"/>
                </a:moveTo>
                <a:lnTo>
                  <a:pt x="498602" y="46989"/>
                </a:lnTo>
                <a:lnTo>
                  <a:pt x="443992" y="64135"/>
                </a:lnTo>
                <a:lnTo>
                  <a:pt x="436753" y="66801"/>
                </a:lnTo>
                <a:lnTo>
                  <a:pt x="443357" y="84709"/>
                </a:lnTo>
                <a:lnTo>
                  <a:pt x="449707" y="82296"/>
                </a:lnTo>
                <a:lnTo>
                  <a:pt x="503555" y="65405"/>
                </a:lnTo>
                <a:lnTo>
                  <a:pt x="515239" y="62357"/>
                </a:lnTo>
                <a:lnTo>
                  <a:pt x="510413" y="43814"/>
                </a:lnTo>
                <a:close/>
              </a:path>
              <a:path w="1685289" h="352425">
                <a:moveTo>
                  <a:pt x="382905" y="86995"/>
                </a:moveTo>
                <a:lnTo>
                  <a:pt x="337185" y="106425"/>
                </a:lnTo>
                <a:lnTo>
                  <a:pt x="312928" y="118237"/>
                </a:lnTo>
                <a:lnTo>
                  <a:pt x="321183" y="135382"/>
                </a:lnTo>
                <a:lnTo>
                  <a:pt x="344678" y="123951"/>
                </a:lnTo>
                <a:lnTo>
                  <a:pt x="390398" y="104521"/>
                </a:lnTo>
                <a:lnTo>
                  <a:pt x="382905" y="86995"/>
                </a:lnTo>
                <a:close/>
              </a:path>
              <a:path w="1685289" h="352425">
                <a:moveTo>
                  <a:pt x="261620" y="144525"/>
                </a:moveTo>
                <a:lnTo>
                  <a:pt x="234442" y="159385"/>
                </a:lnTo>
                <a:lnTo>
                  <a:pt x="195580" y="183387"/>
                </a:lnTo>
                <a:lnTo>
                  <a:pt x="205486" y="199517"/>
                </a:lnTo>
                <a:lnTo>
                  <a:pt x="243586" y="176149"/>
                </a:lnTo>
                <a:lnTo>
                  <a:pt x="270764" y="161289"/>
                </a:lnTo>
                <a:lnTo>
                  <a:pt x="261620" y="144525"/>
                </a:lnTo>
                <a:close/>
              </a:path>
              <a:path w="1685289" h="352425">
                <a:moveTo>
                  <a:pt x="147574" y="215392"/>
                </a:moveTo>
                <a:lnTo>
                  <a:pt x="136398" y="223138"/>
                </a:lnTo>
                <a:lnTo>
                  <a:pt x="89408" y="258952"/>
                </a:lnTo>
                <a:lnTo>
                  <a:pt x="85979" y="261747"/>
                </a:lnTo>
                <a:lnTo>
                  <a:pt x="98298" y="276225"/>
                </a:lnTo>
                <a:lnTo>
                  <a:pt x="100837" y="274065"/>
                </a:lnTo>
                <a:lnTo>
                  <a:pt x="147193" y="238760"/>
                </a:lnTo>
                <a:lnTo>
                  <a:pt x="158369" y="231139"/>
                </a:lnTo>
                <a:lnTo>
                  <a:pt x="147574" y="215392"/>
                </a:lnTo>
                <a:close/>
              </a:path>
              <a:path w="1685289" h="352425">
                <a:moveTo>
                  <a:pt x="42037" y="299085"/>
                </a:moveTo>
                <a:lnTo>
                  <a:pt x="0" y="338582"/>
                </a:lnTo>
                <a:lnTo>
                  <a:pt x="13081" y="352425"/>
                </a:lnTo>
                <a:lnTo>
                  <a:pt x="55118" y="313055"/>
                </a:lnTo>
                <a:lnTo>
                  <a:pt x="42037" y="299085"/>
                </a:lnTo>
                <a:close/>
              </a:path>
            </a:pathLst>
          </a:custGeom>
          <a:solidFill>
            <a:srgbClr val="A6A6A6"/>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a:ln>
                <a:noFill/>
              </a:ln>
              <a:solidFill>
                <a:srgbClr val="5C5C5C"/>
              </a:solidFill>
              <a:effectLst/>
              <a:uLnTx/>
              <a:uFillTx/>
              <a:ea typeface="+mn-ea"/>
              <a:cs typeface="+mn-cs"/>
            </a:endParaRPr>
          </a:p>
        </p:txBody>
      </p:sp>
      <p:sp>
        <p:nvSpPr>
          <p:cNvPr id="43" name="Rectangle 42">
            <a:extLst>
              <a:ext uri="{FF2B5EF4-FFF2-40B4-BE49-F238E27FC236}">
                <a16:creationId xmlns:a16="http://schemas.microsoft.com/office/drawing/2014/main" id="{1203AA4E-F194-4805-8700-54D74E54AFC6}"/>
              </a:ext>
            </a:extLst>
          </p:cNvPr>
          <p:cNvSpPr>
            <a:spLocks/>
          </p:cNvSpPr>
          <p:nvPr/>
        </p:nvSpPr>
        <p:spPr bwMode="gray">
          <a:xfrm>
            <a:off x="328227" y="3228433"/>
            <a:ext cx="2210880" cy="916873"/>
          </a:xfrm>
          <a:prstGeom prst="rect">
            <a:avLst/>
          </a:prstGeom>
          <a:noFill/>
          <a:ln w="6350" algn="ctr">
            <a:noFill/>
            <a:miter lim="800000"/>
            <a:headEnd/>
            <a:tailEnd/>
          </a:ln>
        </p:spPr>
        <p:txBody>
          <a:bodyPr wrap="square" lIns="0" tIns="0" rIns="0" bIns="0" rtlCol="0" anchor="ctr"/>
          <a:lstStyle/>
          <a:p>
            <a:pPr marR="196850" algn="ctr">
              <a:lnSpc>
                <a:spcPct val="105000"/>
              </a:lnSpc>
            </a:pPr>
            <a:r>
              <a:rPr lang="fr-FR" sz="1050" dirty="0"/>
              <a:t>Plus de 10 % d’inflation (marchés occidentaux). Seuls 8% des directeurs financiers ont été en mesure de la répercuter sur les prix clients</a:t>
            </a:r>
          </a:p>
        </p:txBody>
      </p:sp>
      <p:sp>
        <p:nvSpPr>
          <p:cNvPr id="44" name="Rectangle 43">
            <a:extLst>
              <a:ext uri="{FF2B5EF4-FFF2-40B4-BE49-F238E27FC236}">
                <a16:creationId xmlns:a16="http://schemas.microsoft.com/office/drawing/2014/main" id="{90662F70-F392-463F-91D7-8A66E4D1BBFC}"/>
              </a:ext>
            </a:extLst>
          </p:cNvPr>
          <p:cNvSpPr>
            <a:spLocks/>
          </p:cNvSpPr>
          <p:nvPr/>
        </p:nvSpPr>
        <p:spPr bwMode="gray">
          <a:xfrm>
            <a:off x="2586596" y="3012073"/>
            <a:ext cx="2369842" cy="1349593"/>
          </a:xfrm>
          <a:prstGeom prst="rect">
            <a:avLst/>
          </a:prstGeom>
          <a:noFill/>
          <a:ln w="6350" algn="ctr">
            <a:noFill/>
            <a:miter lim="800000"/>
            <a:headEnd/>
            <a:tailEnd/>
          </a:ln>
        </p:spPr>
        <p:txBody>
          <a:bodyPr wrap="square" lIns="0" tIns="0" rIns="0" bIns="0" rtlCol="0" anchor="ctr"/>
          <a:lstStyle/>
          <a:p>
            <a:pPr marR="196850" algn="ctr">
              <a:lnSpc>
                <a:spcPct val="105000"/>
              </a:lnSpc>
              <a:spcAft>
                <a:spcPts val="0"/>
              </a:spcAft>
            </a:pPr>
            <a:r>
              <a:rPr lang="fr-FR" sz="1050"/>
              <a:t>Des flux de trésorerie sous contrainte avec l’augmentation des stocks suite à la constitution de stocks de sécurité (effet volume) et aux hausses des coûts d’appro. et de production (effet prix) </a:t>
            </a:r>
            <a:endParaRPr lang="fr-FR" sz="1100" b="1">
              <a:latin typeface="Calibri Light"/>
            </a:endParaRPr>
          </a:p>
        </p:txBody>
      </p:sp>
      <p:sp>
        <p:nvSpPr>
          <p:cNvPr id="45" name="Rectangle 44">
            <a:extLst>
              <a:ext uri="{FF2B5EF4-FFF2-40B4-BE49-F238E27FC236}">
                <a16:creationId xmlns:a16="http://schemas.microsoft.com/office/drawing/2014/main" id="{1AC5EDF9-F898-477A-B66B-D7DD5DA48539}"/>
              </a:ext>
            </a:extLst>
          </p:cNvPr>
          <p:cNvSpPr>
            <a:spLocks/>
          </p:cNvSpPr>
          <p:nvPr/>
        </p:nvSpPr>
        <p:spPr bwMode="gray">
          <a:xfrm>
            <a:off x="4817246" y="3012073"/>
            <a:ext cx="2337395" cy="1349593"/>
          </a:xfrm>
          <a:prstGeom prst="rect">
            <a:avLst/>
          </a:prstGeom>
          <a:noFill/>
          <a:ln w="6350" algn="ctr">
            <a:noFill/>
            <a:miter lim="800000"/>
            <a:headEnd/>
            <a:tailEnd/>
          </a:ln>
        </p:spPr>
        <p:txBody>
          <a:bodyPr wrap="square" lIns="0" tIns="0" rIns="0" bIns="0" rtlCol="0" anchor="ctr"/>
          <a:lstStyle/>
          <a:p>
            <a:pPr marR="196850" algn="ctr">
              <a:lnSpc>
                <a:spcPct val="105000"/>
              </a:lnSpc>
            </a:pPr>
            <a:r>
              <a:rPr lang="fr-FR" sz="1050"/>
              <a:t>L’augmentation des coûts de financement et la détérioration des délais de paiements clients, les risques d’impayés, les remboursements du PGE … vont aggraver les tensions de trésorerie  </a:t>
            </a:r>
            <a:endParaRPr lang="fr-FR" sz="1100" b="1">
              <a:latin typeface="Calibri Light"/>
            </a:endParaRPr>
          </a:p>
        </p:txBody>
      </p:sp>
      <p:sp>
        <p:nvSpPr>
          <p:cNvPr id="46" name="Rectangle 45">
            <a:extLst>
              <a:ext uri="{FF2B5EF4-FFF2-40B4-BE49-F238E27FC236}">
                <a16:creationId xmlns:a16="http://schemas.microsoft.com/office/drawing/2014/main" id="{CA1061B0-01BE-491B-9F1C-BA42DDF06B40}"/>
              </a:ext>
            </a:extLst>
          </p:cNvPr>
          <p:cNvSpPr>
            <a:spLocks/>
          </p:cNvSpPr>
          <p:nvPr/>
        </p:nvSpPr>
        <p:spPr bwMode="gray">
          <a:xfrm>
            <a:off x="7119140" y="3045774"/>
            <a:ext cx="2116234" cy="1282190"/>
          </a:xfrm>
          <a:prstGeom prst="rect">
            <a:avLst/>
          </a:prstGeom>
          <a:noFill/>
          <a:ln w="6350" algn="ctr">
            <a:noFill/>
            <a:miter lim="800000"/>
            <a:headEnd/>
            <a:tailEnd/>
          </a:ln>
        </p:spPr>
        <p:txBody>
          <a:bodyPr wrap="square" lIns="0" tIns="0" rIns="0" bIns="0" rtlCol="0" anchor="ctr"/>
          <a:lstStyle/>
          <a:p>
            <a:pPr marR="196850" algn="ctr">
              <a:lnSpc>
                <a:spcPct val="105000"/>
              </a:lnSpc>
            </a:pPr>
            <a:r>
              <a:rPr lang="fr-FR" sz="1050" b="1" dirty="0">
                <a:latin typeface="Calibri Light"/>
              </a:rPr>
              <a:t>Plus que jamais, « Cash </a:t>
            </a:r>
            <a:r>
              <a:rPr lang="fr-FR" sz="1050" b="1" dirty="0" err="1">
                <a:latin typeface="Calibri Light"/>
              </a:rPr>
              <a:t>is</a:t>
            </a:r>
            <a:r>
              <a:rPr lang="fr-FR" sz="1050" b="1" dirty="0">
                <a:latin typeface="Calibri Light"/>
              </a:rPr>
              <a:t> King »:  </a:t>
            </a:r>
            <a:r>
              <a:rPr lang="fr-FR" sz="1050" dirty="0">
                <a:latin typeface="Calibri Light"/>
              </a:rPr>
              <a:t>un pilotage maîtrisée qui intègre les changements de performances du modèle économique de l’entreprise et anticipe ses besoins financements</a:t>
            </a:r>
            <a:endParaRPr lang="fr-FR" sz="1100" dirty="0">
              <a:latin typeface="Calibri Light"/>
            </a:endParaRPr>
          </a:p>
        </p:txBody>
      </p:sp>
      <p:sp>
        <p:nvSpPr>
          <p:cNvPr id="48" name="Rectangle 47">
            <a:extLst>
              <a:ext uri="{FF2B5EF4-FFF2-40B4-BE49-F238E27FC236}">
                <a16:creationId xmlns:a16="http://schemas.microsoft.com/office/drawing/2014/main" id="{C9841004-D584-4B8F-A3AF-1AD75C549B65}"/>
              </a:ext>
            </a:extLst>
          </p:cNvPr>
          <p:cNvSpPr/>
          <p:nvPr/>
        </p:nvSpPr>
        <p:spPr bwMode="gray">
          <a:xfrm>
            <a:off x="2182129" y="4363742"/>
            <a:ext cx="5430056" cy="627984"/>
          </a:xfrm>
          <a:prstGeom prst="rect">
            <a:avLst/>
          </a:prstGeom>
          <a:solidFill>
            <a:schemeClr val="bg2"/>
          </a:solidFill>
          <a:ln w="19050" algn="ctr">
            <a:noFill/>
            <a:miter lim="800000"/>
            <a:headEnd/>
            <a:tailEnd/>
          </a:ln>
        </p:spPr>
        <p:txBody>
          <a:bodyPr wrap="square" lIns="0" tIns="88900" rIns="0" bIns="88900" rtlCol="0" anchor="ctr"/>
          <a:lstStyle/>
          <a:p>
            <a:pPr algn="ctr"/>
            <a:r>
              <a:rPr lang="fr-FR" sz="1200" b="1" dirty="0">
                <a:effectLst/>
                <a:ea typeface="Calibri" panose="020F0502020204030204" pitchFamily="34" charset="0"/>
              </a:rPr>
              <a:t>Le pilotage, l’optimisation de la trésorerie et la surveillance des marges de manœuvre sont nécessaires pour maîtriser la situation actuelle et renforcer la résilience. </a:t>
            </a:r>
            <a:endParaRPr lang="en-US" sz="1200" b="1" dirty="0">
              <a:effectLst/>
              <a:ea typeface="Calibri" panose="020F0502020204030204" pitchFamily="34" charset="0"/>
            </a:endParaRPr>
          </a:p>
        </p:txBody>
      </p:sp>
    </p:spTree>
    <p:extLst>
      <p:ext uri="{BB962C8B-B14F-4D97-AF65-F5344CB8AC3E}">
        <p14:creationId xmlns:p14="http://schemas.microsoft.com/office/powerpoint/2010/main" val="1078118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4" name="Oval 123">
            <a:extLst>
              <a:ext uri="{FF2B5EF4-FFF2-40B4-BE49-F238E27FC236}">
                <a16:creationId xmlns:a16="http://schemas.microsoft.com/office/drawing/2014/main" id="{3A30D79E-2545-4139-91A1-BA25C4F194D3}"/>
              </a:ext>
            </a:extLst>
          </p:cNvPr>
          <p:cNvSpPr/>
          <p:nvPr/>
        </p:nvSpPr>
        <p:spPr>
          <a:xfrm>
            <a:off x="1447168" y="2452596"/>
            <a:ext cx="903049" cy="912767"/>
          </a:xfrm>
          <a:prstGeom prst="ellipse">
            <a:avLst/>
          </a:prstGeom>
          <a:solidFill>
            <a:schemeClr val="bg1"/>
          </a:solidFill>
          <a:ln w="2857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n>
                <a:solidFill>
                  <a:schemeClr val="accent1"/>
                </a:solidFill>
              </a:ln>
              <a:solidFill>
                <a:schemeClr val="bg1"/>
              </a:solidFill>
            </a:endParaRPr>
          </a:p>
        </p:txBody>
      </p:sp>
      <p:sp>
        <p:nvSpPr>
          <p:cNvPr id="4" name="Titre 3">
            <a:extLst>
              <a:ext uri="{FF2B5EF4-FFF2-40B4-BE49-F238E27FC236}">
                <a16:creationId xmlns:a16="http://schemas.microsoft.com/office/drawing/2014/main" id="{AFAAF86D-886D-2242-86DD-5BFBAA0B92C5}"/>
              </a:ext>
            </a:extLst>
          </p:cNvPr>
          <p:cNvSpPr>
            <a:spLocks noGrp="1"/>
          </p:cNvSpPr>
          <p:nvPr>
            <p:ph type="title"/>
          </p:nvPr>
        </p:nvSpPr>
        <p:spPr>
          <a:xfrm>
            <a:off x="289009" y="195700"/>
            <a:ext cx="3992429" cy="846386"/>
          </a:xfrm>
        </p:spPr>
        <p:txBody>
          <a:bodyPr/>
          <a:lstStyle/>
          <a:p>
            <a:r>
              <a:rPr lang="fr-FR"/>
              <a:t>Une visibilité et un pilotage des prévisions de trésorerie adaptés aux conditions économiques </a:t>
            </a:r>
          </a:p>
        </p:txBody>
      </p:sp>
      <p:sp>
        <p:nvSpPr>
          <p:cNvPr id="6" name="ZoneTexte 5">
            <a:extLst>
              <a:ext uri="{FF2B5EF4-FFF2-40B4-BE49-F238E27FC236}">
                <a16:creationId xmlns:a16="http://schemas.microsoft.com/office/drawing/2014/main" id="{987DCE2D-58F1-2B46-979A-513241BD9C9F}"/>
              </a:ext>
            </a:extLst>
          </p:cNvPr>
          <p:cNvSpPr txBox="1"/>
          <p:nvPr/>
        </p:nvSpPr>
        <p:spPr>
          <a:xfrm>
            <a:off x="5520727" y="1573307"/>
            <a:ext cx="1392898" cy="2400657"/>
          </a:xfrm>
          <a:prstGeom prst="rect">
            <a:avLst/>
          </a:prstGeom>
          <a:noFill/>
        </p:spPr>
        <p:txBody>
          <a:bodyPr wrap="square" lIns="0" tIns="0" rIns="0" bIns="0" rtlCol="0" anchor="t" anchorCtr="0">
            <a:noAutofit/>
          </a:bodyPr>
          <a:lstStyle/>
          <a:p>
            <a:pPr algn="l"/>
            <a:r>
              <a:rPr lang="fr-FR" sz="7800" b="0" i="0">
                <a:solidFill>
                  <a:srgbClr val="2F2483"/>
                </a:solidFill>
                <a:latin typeface="Barlow Condensed Thin" pitchFamily="2" charset="77"/>
              </a:rPr>
              <a:t>2</a:t>
            </a:r>
          </a:p>
        </p:txBody>
      </p:sp>
      <p:sp>
        <p:nvSpPr>
          <p:cNvPr id="7" name="ZoneTexte 6">
            <a:extLst>
              <a:ext uri="{FF2B5EF4-FFF2-40B4-BE49-F238E27FC236}">
                <a16:creationId xmlns:a16="http://schemas.microsoft.com/office/drawing/2014/main" id="{DBED81CC-3B8F-0440-85D6-10D5334B1B7F}"/>
              </a:ext>
            </a:extLst>
          </p:cNvPr>
          <p:cNvSpPr txBox="1"/>
          <p:nvPr/>
        </p:nvSpPr>
        <p:spPr>
          <a:xfrm>
            <a:off x="5529326" y="618565"/>
            <a:ext cx="1241189" cy="1200329"/>
          </a:xfrm>
          <a:prstGeom prst="rect">
            <a:avLst/>
          </a:prstGeom>
          <a:noFill/>
        </p:spPr>
        <p:txBody>
          <a:bodyPr wrap="square" lIns="0" tIns="0" rIns="0" bIns="0" rtlCol="0" anchor="t" anchorCtr="0">
            <a:noAutofit/>
          </a:bodyPr>
          <a:lstStyle/>
          <a:p>
            <a:pPr algn="l"/>
            <a:r>
              <a:rPr lang="fr-FR" sz="7800" b="0" i="0" spc="-200">
                <a:solidFill>
                  <a:srgbClr val="2F2483"/>
                </a:solidFill>
                <a:latin typeface="Barlow Condensed Thin" pitchFamily="2" charset="77"/>
              </a:rPr>
              <a:t>1</a:t>
            </a:r>
            <a:endParaRPr lang="fr-FR" sz="3800" b="0" i="0">
              <a:solidFill>
                <a:srgbClr val="2F2483"/>
              </a:solidFill>
              <a:latin typeface="Barlow Condensed Thin" pitchFamily="2" charset="77"/>
            </a:endParaRPr>
          </a:p>
        </p:txBody>
      </p:sp>
      <p:sp>
        <p:nvSpPr>
          <p:cNvPr id="8" name="ZoneTexte 7">
            <a:extLst>
              <a:ext uri="{FF2B5EF4-FFF2-40B4-BE49-F238E27FC236}">
                <a16:creationId xmlns:a16="http://schemas.microsoft.com/office/drawing/2014/main" id="{234618BF-1CBE-F642-8CC0-F16678211E45}"/>
              </a:ext>
            </a:extLst>
          </p:cNvPr>
          <p:cNvSpPr txBox="1"/>
          <p:nvPr/>
        </p:nvSpPr>
        <p:spPr>
          <a:xfrm>
            <a:off x="5465640" y="2495755"/>
            <a:ext cx="1392898" cy="1200329"/>
          </a:xfrm>
          <a:prstGeom prst="rect">
            <a:avLst/>
          </a:prstGeom>
          <a:noFill/>
        </p:spPr>
        <p:txBody>
          <a:bodyPr wrap="square" lIns="0" tIns="0" rIns="0" bIns="0" rtlCol="0" anchor="t" anchorCtr="0">
            <a:noAutofit/>
          </a:bodyPr>
          <a:lstStyle/>
          <a:p>
            <a:pPr algn="l"/>
            <a:r>
              <a:rPr lang="fr-FR" sz="7800" b="0" i="0">
                <a:solidFill>
                  <a:srgbClr val="2F2483"/>
                </a:solidFill>
                <a:latin typeface="Barlow Condensed Thin" pitchFamily="2" charset="77"/>
              </a:rPr>
              <a:t>3</a:t>
            </a:r>
          </a:p>
        </p:txBody>
      </p:sp>
      <p:sp>
        <p:nvSpPr>
          <p:cNvPr id="9" name="ZoneTexte 8">
            <a:extLst>
              <a:ext uri="{FF2B5EF4-FFF2-40B4-BE49-F238E27FC236}">
                <a16:creationId xmlns:a16="http://schemas.microsoft.com/office/drawing/2014/main" id="{4996B4D0-32D4-2D4A-AD96-4E732EF6A867}"/>
              </a:ext>
            </a:extLst>
          </p:cNvPr>
          <p:cNvSpPr txBox="1"/>
          <p:nvPr/>
        </p:nvSpPr>
        <p:spPr>
          <a:xfrm>
            <a:off x="5477957" y="3445530"/>
            <a:ext cx="984996" cy="1082490"/>
          </a:xfrm>
          <a:prstGeom prst="rect">
            <a:avLst/>
          </a:prstGeom>
          <a:noFill/>
        </p:spPr>
        <p:txBody>
          <a:bodyPr wrap="square" lIns="0" tIns="0" rIns="0" bIns="0" rtlCol="0" anchor="t" anchorCtr="0">
            <a:noAutofit/>
          </a:bodyPr>
          <a:lstStyle/>
          <a:p>
            <a:pPr algn="l"/>
            <a:r>
              <a:rPr lang="fr-FR" sz="7800" b="0" i="0">
                <a:solidFill>
                  <a:srgbClr val="2F2483"/>
                </a:solidFill>
                <a:latin typeface="Barlow Condensed Thin" pitchFamily="2" charset="77"/>
              </a:rPr>
              <a:t>4</a:t>
            </a:r>
          </a:p>
        </p:txBody>
      </p:sp>
      <p:sp>
        <p:nvSpPr>
          <p:cNvPr id="11" name="Rectangle 10">
            <a:extLst>
              <a:ext uri="{FF2B5EF4-FFF2-40B4-BE49-F238E27FC236}">
                <a16:creationId xmlns:a16="http://schemas.microsoft.com/office/drawing/2014/main" id="{F1F64A8B-9C37-7744-9504-26D671558534}"/>
              </a:ext>
            </a:extLst>
          </p:cNvPr>
          <p:cNvSpPr/>
          <p:nvPr/>
        </p:nvSpPr>
        <p:spPr>
          <a:xfrm>
            <a:off x="6031268" y="865621"/>
            <a:ext cx="1992083" cy="538609"/>
          </a:xfrm>
          <a:prstGeom prst="rect">
            <a:avLst/>
          </a:prstGeom>
        </p:spPr>
        <p:txBody>
          <a:bodyPr wrap="square" lIns="0" tIns="0" rIns="0" bIns="0">
            <a:spAutoFit/>
          </a:bodyPr>
          <a:lstStyle/>
          <a:p>
            <a:r>
              <a:rPr lang="fr-FR" sz="1700" b="0" i="0">
                <a:solidFill>
                  <a:srgbClr val="2F2483"/>
                </a:solidFill>
                <a:latin typeface="Barlow Condensed Medium" pitchFamily="2" charset="77"/>
              </a:rPr>
              <a:t>Un </a:t>
            </a:r>
            <a:r>
              <a:rPr lang="fr-FR" sz="1700">
                <a:solidFill>
                  <a:srgbClr val="2F2483"/>
                </a:solidFill>
                <a:latin typeface="Barlow Condensed Medium" pitchFamily="2" charset="77"/>
              </a:rPr>
              <a:t>BP sensibilisé</a:t>
            </a:r>
            <a:endParaRPr lang="fr-FR" sz="1700" b="0" i="0">
              <a:solidFill>
                <a:srgbClr val="2F2483"/>
              </a:solidFill>
              <a:latin typeface="Barlow Condensed Medium" pitchFamily="2" charset="77"/>
            </a:endParaRPr>
          </a:p>
          <a:p>
            <a:r>
              <a:rPr lang="fr-FR" sz="900" b="0" i="0">
                <a:solidFill>
                  <a:schemeClr val="tx1"/>
                </a:solidFill>
                <a:latin typeface="Barlow Condensed" pitchFamily="2" charset="77"/>
              </a:rPr>
              <a:t>Qui intègre pour tous les cycles de l’entreprise l’impact des changements constatés</a:t>
            </a:r>
          </a:p>
        </p:txBody>
      </p:sp>
      <p:sp>
        <p:nvSpPr>
          <p:cNvPr id="12" name="Rectangle 11">
            <a:extLst>
              <a:ext uri="{FF2B5EF4-FFF2-40B4-BE49-F238E27FC236}">
                <a16:creationId xmlns:a16="http://schemas.microsoft.com/office/drawing/2014/main" id="{5123271C-4334-4C42-8F1A-C81D3A35673B}"/>
              </a:ext>
            </a:extLst>
          </p:cNvPr>
          <p:cNvSpPr/>
          <p:nvPr/>
        </p:nvSpPr>
        <p:spPr>
          <a:xfrm>
            <a:off x="6015072" y="2803459"/>
            <a:ext cx="2279264" cy="677108"/>
          </a:xfrm>
          <a:prstGeom prst="rect">
            <a:avLst/>
          </a:prstGeom>
        </p:spPr>
        <p:txBody>
          <a:bodyPr wrap="square" lIns="0" tIns="0" rIns="0" bIns="0">
            <a:spAutoFit/>
          </a:bodyPr>
          <a:lstStyle/>
          <a:p>
            <a:r>
              <a:rPr lang="fr-FR" sz="1700" b="0" i="0">
                <a:solidFill>
                  <a:srgbClr val="2F2483"/>
                </a:solidFill>
                <a:latin typeface="Barlow Condensed Medium" pitchFamily="2" charset="77"/>
              </a:rPr>
              <a:t>Gains rapides</a:t>
            </a:r>
          </a:p>
          <a:p>
            <a:r>
              <a:rPr lang="fr-FR" sz="900" b="0" i="0">
                <a:solidFill>
                  <a:schemeClr val="tx1"/>
                </a:solidFill>
                <a:latin typeface="Barlow Condensed" pitchFamily="2" charset="77"/>
              </a:rPr>
              <a:t>Mises en place des gains rapides, arbitrage et suivi précis des décalages d’investissements, de paiement, focus des clients à risques et accélération des paiements </a:t>
            </a:r>
            <a:r>
              <a:rPr lang="fr-FR" sz="900">
                <a:latin typeface="Barlow Condensed" pitchFamily="2" charset="77"/>
              </a:rPr>
              <a:t> </a:t>
            </a:r>
            <a:endParaRPr lang="fr-FR" sz="900" b="0" i="0">
              <a:solidFill>
                <a:schemeClr val="tx1"/>
              </a:solidFill>
              <a:latin typeface="Barlow Condensed" pitchFamily="2" charset="77"/>
            </a:endParaRPr>
          </a:p>
        </p:txBody>
      </p:sp>
      <p:sp>
        <p:nvSpPr>
          <p:cNvPr id="13" name="Rectangle 12">
            <a:extLst>
              <a:ext uri="{FF2B5EF4-FFF2-40B4-BE49-F238E27FC236}">
                <a16:creationId xmlns:a16="http://schemas.microsoft.com/office/drawing/2014/main" id="{FEFD3622-F7D4-D64B-846F-52C3132696F7}"/>
              </a:ext>
            </a:extLst>
          </p:cNvPr>
          <p:cNvSpPr/>
          <p:nvPr/>
        </p:nvSpPr>
        <p:spPr>
          <a:xfrm>
            <a:off x="6031268" y="3703629"/>
            <a:ext cx="2109320" cy="677108"/>
          </a:xfrm>
          <a:prstGeom prst="rect">
            <a:avLst/>
          </a:prstGeom>
        </p:spPr>
        <p:txBody>
          <a:bodyPr wrap="square" lIns="0" tIns="0" rIns="0" bIns="0">
            <a:spAutoFit/>
          </a:bodyPr>
          <a:lstStyle/>
          <a:p>
            <a:r>
              <a:rPr lang="fr-FR" sz="1700" b="0" i="0">
                <a:solidFill>
                  <a:srgbClr val="2F2483"/>
                </a:solidFill>
                <a:latin typeface="Barlow Condensed Medium" pitchFamily="2" charset="77"/>
              </a:rPr>
              <a:t>Gains durables</a:t>
            </a:r>
          </a:p>
          <a:p>
            <a:r>
              <a:rPr lang="fr-FR" sz="900" b="0" i="0">
                <a:solidFill>
                  <a:schemeClr val="tx1"/>
                </a:solidFill>
                <a:latin typeface="Barlow Condensed" pitchFamily="2" charset="77"/>
              </a:rPr>
              <a:t>Des actions sur les processus d’achat aux paiements, des ventes </a:t>
            </a:r>
            <a:r>
              <a:rPr lang="fr-FR" sz="900">
                <a:latin typeface="Barlow Condensed" pitchFamily="2" charset="77"/>
              </a:rPr>
              <a:t>aux </a:t>
            </a:r>
            <a:r>
              <a:rPr lang="fr-FR" sz="900" b="0" i="0">
                <a:solidFill>
                  <a:schemeClr val="tx1"/>
                </a:solidFill>
                <a:latin typeface="Barlow Condensed" pitchFamily="2" charset="77"/>
              </a:rPr>
              <a:t>encaissements et des produits stockés  à la production, stockage et distribution</a:t>
            </a:r>
          </a:p>
        </p:txBody>
      </p:sp>
      <p:sp>
        <p:nvSpPr>
          <p:cNvPr id="3" name="Espace réservé du numéro de diapositive 2">
            <a:extLst>
              <a:ext uri="{FF2B5EF4-FFF2-40B4-BE49-F238E27FC236}">
                <a16:creationId xmlns:a16="http://schemas.microsoft.com/office/drawing/2014/main" id="{517349E3-FCE9-574B-8DB9-9A6CD031595C}"/>
              </a:ext>
            </a:extLst>
          </p:cNvPr>
          <p:cNvSpPr>
            <a:spLocks noGrp="1"/>
          </p:cNvSpPr>
          <p:nvPr>
            <p:ph type="sldNum" sz="quarter" idx="4"/>
          </p:nvPr>
        </p:nvSpPr>
        <p:spPr/>
        <p:txBody>
          <a:bodyPr/>
          <a:lstStyle/>
          <a:p>
            <a:fld id="{BDE2D64B-104A-0D49-AC01-3995F14CC673}" type="slidenum">
              <a:rPr lang="fr-FR" smtClean="0"/>
              <a:pPr/>
              <a:t>5</a:t>
            </a:fld>
            <a:endParaRPr lang="fr-FR"/>
          </a:p>
        </p:txBody>
      </p:sp>
      <p:pic>
        <p:nvPicPr>
          <p:cNvPr id="15" name="Image 4">
            <a:extLst>
              <a:ext uri="{FF2B5EF4-FFF2-40B4-BE49-F238E27FC236}">
                <a16:creationId xmlns:a16="http://schemas.microsoft.com/office/drawing/2014/main" id="{E6160DE2-71BE-4553-899A-EAD0AAF7C568}"/>
              </a:ext>
            </a:extLst>
          </p:cNvPr>
          <p:cNvPicPr>
            <a:picLocks noChangeAspect="1"/>
          </p:cNvPicPr>
          <p:nvPr/>
        </p:nvPicPr>
        <p:blipFill>
          <a:blip r:embed="rId2"/>
          <a:stretch>
            <a:fillRect/>
          </a:stretch>
        </p:blipFill>
        <p:spPr>
          <a:xfrm>
            <a:off x="805818" y="4726317"/>
            <a:ext cx="1167612" cy="217899"/>
          </a:xfrm>
          <a:prstGeom prst="rect">
            <a:avLst/>
          </a:prstGeom>
        </p:spPr>
      </p:pic>
      <p:sp>
        <p:nvSpPr>
          <p:cNvPr id="74" name="Rectangle 73">
            <a:extLst>
              <a:ext uri="{FF2B5EF4-FFF2-40B4-BE49-F238E27FC236}">
                <a16:creationId xmlns:a16="http://schemas.microsoft.com/office/drawing/2014/main" id="{A9D9BC40-0148-47E3-9D76-773220173A00}"/>
              </a:ext>
            </a:extLst>
          </p:cNvPr>
          <p:cNvSpPr/>
          <p:nvPr/>
        </p:nvSpPr>
        <p:spPr>
          <a:xfrm>
            <a:off x="6031268" y="1826834"/>
            <a:ext cx="2263068" cy="677108"/>
          </a:xfrm>
          <a:prstGeom prst="rect">
            <a:avLst/>
          </a:prstGeom>
        </p:spPr>
        <p:txBody>
          <a:bodyPr wrap="square" lIns="0" tIns="0" rIns="0" bIns="0">
            <a:spAutoFit/>
          </a:bodyPr>
          <a:lstStyle/>
          <a:p>
            <a:r>
              <a:rPr lang="fr-FR" sz="1700" b="0" i="0">
                <a:solidFill>
                  <a:srgbClr val="2F2483"/>
                </a:solidFill>
                <a:latin typeface="Barlow Condensed Medium" pitchFamily="2" charset="77"/>
              </a:rPr>
              <a:t>Des prévisions de trésorerie </a:t>
            </a:r>
          </a:p>
          <a:p>
            <a:r>
              <a:rPr lang="fr-FR" sz="900" b="0" i="0">
                <a:solidFill>
                  <a:schemeClr val="tx1"/>
                </a:solidFill>
                <a:latin typeface="Barlow Condensed" pitchFamily="2" charset="77"/>
              </a:rPr>
              <a:t>Des outils de pilotage court et moyen terme qui intègrent les changements de l’écosyst</a:t>
            </a:r>
            <a:r>
              <a:rPr lang="fr-FR" sz="900">
                <a:latin typeface="Barlow Condensed" pitchFamily="2" charset="77"/>
              </a:rPr>
              <a:t>ème et les comportements de paiements et d’encaissements constatés</a:t>
            </a:r>
            <a:endParaRPr lang="fr-FR" sz="900" b="0" i="0">
              <a:solidFill>
                <a:schemeClr val="tx1"/>
              </a:solidFill>
              <a:latin typeface="Barlow Condensed" pitchFamily="2" charset="77"/>
            </a:endParaRPr>
          </a:p>
        </p:txBody>
      </p:sp>
      <p:grpSp>
        <p:nvGrpSpPr>
          <p:cNvPr id="81" name="Group 80">
            <a:extLst>
              <a:ext uri="{FF2B5EF4-FFF2-40B4-BE49-F238E27FC236}">
                <a16:creationId xmlns:a16="http://schemas.microsoft.com/office/drawing/2014/main" id="{B10125E3-2CAB-4330-9CC8-2CD121CAB345}"/>
              </a:ext>
            </a:extLst>
          </p:cNvPr>
          <p:cNvGrpSpPr/>
          <p:nvPr/>
        </p:nvGrpSpPr>
        <p:grpSpPr>
          <a:xfrm rot="1211449" flipV="1">
            <a:off x="1828775" y="3263947"/>
            <a:ext cx="1241032" cy="1449787"/>
            <a:chOff x="5198170" y="647653"/>
            <a:chExt cx="2292286" cy="2495671"/>
          </a:xfrm>
        </p:grpSpPr>
        <p:sp>
          <p:nvSpPr>
            <p:cNvPr id="110" name="Freeform 155">
              <a:extLst>
                <a:ext uri="{FF2B5EF4-FFF2-40B4-BE49-F238E27FC236}">
                  <a16:creationId xmlns:a16="http://schemas.microsoft.com/office/drawing/2014/main" id="{F997CF45-549D-4323-AD08-B7F7ECEC0C67}"/>
                </a:ext>
              </a:extLst>
            </p:cNvPr>
            <p:cNvSpPr/>
            <p:nvPr/>
          </p:nvSpPr>
          <p:spPr bwMode="gray">
            <a:xfrm rot="255046">
              <a:off x="5198170" y="851039"/>
              <a:ext cx="2292286" cy="2292285"/>
            </a:xfrm>
            <a:custGeom>
              <a:avLst/>
              <a:gdLst>
                <a:gd name="connsiteX0" fmla="*/ 465713 w 2292286"/>
                <a:gd name="connsiteY0" fmla="*/ 0 h 2292289"/>
                <a:gd name="connsiteX1" fmla="*/ 483567 w 2292286"/>
                <a:gd name="connsiteY1" fmla="*/ 4591 h 2292289"/>
                <a:gd name="connsiteX2" fmla="*/ 2287694 w 2292286"/>
                <a:gd name="connsiteY2" fmla="*/ 1808718 h 2292289"/>
                <a:gd name="connsiteX3" fmla="*/ 2292286 w 2292286"/>
                <a:gd name="connsiteY3" fmla="*/ 1826576 h 2292289"/>
                <a:gd name="connsiteX4" fmla="*/ 554222 w 2292286"/>
                <a:gd name="connsiteY4" fmla="*/ 2292289 h 2292289"/>
                <a:gd name="connsiteX5" fmla="*/ 540820 w 2292286"/>
                <a:gd name="connsiteY5" fmla="*/ 2255672 h 2292289"/>
                <a:gd name="connsiteX6" fmla="*/ 36615 w 2292286"/>
                <a:gd name="connsiteY6" fmla="*/ 1751467 h 2292289"/>
                <a:gd name="connsiteX7" fmla="*/ 0 w 2292286"/>
                <a:gd name="connsiteY7" fmla="*/ 1738066 h 2292289"/>
                <a:gd name="connsiteX8" fmla="*/ 465713 w 2292286"/>
                <a:gd name="connsiteY8" fmla="*/ 0 h 2292289"/>
                <a:gd name="connsiteX0" fmla="*/ 465713 w 2292286"/>
                <a:gd name="connsiteY0" fmla="*/ 0 h 2292289"/>
                <a:gd name="connsiteX1" fmla="*/ 483567 w 2292286"/>
                <a:gd name="connsiteY1" fmla="*/ 4591 h 2292289"/>
                <a:gd name="connsiteX2" fmla="*/ 2287694 w 2292286"/>
                <a:gd name="connsiteY2" fmla="*/ 1808718 h 2292289"/>
                <a:gd name="connsiteX3" fmla="*/ 2292286 w 2292286"/>
                <a:gd name="connsiteY3" fmla="*/ 1826576 h 2292289"/>
                <a:gd name="connsiteX4" fmla="*/ 554222 w 2292286"/>
                <a:gd name="connsiteY4" fmla="*/ 2292289 h 2292289"/>
                <a:gd name="connsiteX5" fmla="*/ 540820 w 2292286"/>
                <a:gd name="connsiteY5" fmla="*/ 2255672 h 2292289"/>
                <a:gd name="connsiteX6" fmla="*/ 36615 w 2292286"/>
                <a:gd name="connsiteY6" fmla="*/ 1751467 h 2292289"/>
                <a:gd name="connsiteX7" fmla="*/ 0 w 2292286"/>
                <a:gd name="connsiteY7" fmla="*/ 1738066 h 2292289"/>
                <a:gd name="connsiteX8" fmla="*/ 557153 w 2292286"/>
                <a:gd name="connsiteY8" fmla="*/ 91440 h 2292289"/>
                <a:gd name="connsiteX0" fmla="*/ 465713 w 2292286"/>
                <a:gd name="connsiteY0" fmla="*/ 0 h 2292289"/>
                <a:gd name="connsiteX1" fmla="*/ 483567 w 2292286"/>
                <a:gd name="connsiteY1" fmla="*/ 4591 h 2292289"/>
                <a:gd name="connsiteX2" fmla="*/ 2287694 w 2292286"/>
                <a:gd name="connsiteY2" fmla="*/ 1808718 h 2292289"/>
                <a:gd name="connsiteX3" fmla="*/ 2292286 w 2292286"/>
                <a:gd name="connsiteY3" fmla="*/ 1826576 h 2292289"/>
                <a:gd name="connsiteX4" fmla="*/ 554222 w 2292286"/>
                <a:gd name="connsiteY4" fmla="*/ 2292289 h 2292289"/>
                <a:gd name="connsiteX5" fmla="*/ 540820 w 2292286"/>
                <a:gd name="connsiteY5" fmla="*/ 2255672 h 2292289"/>
                <a:gd name="connsiteX6" fmla="*/ 36615 w 2292286"/>
                <a:gd name="connsiteY6" fmla="*/ 1751467 h 2292289"/>
                <a:gd name="connsiteX7" fmla="*/ 0 w 2292286"/>
                <a:gd name="connsiteY7" fmla="*/ 1738066 h 2292289"/>
                <a:gd name="connsiteX8" fmla="*/ 424631 w 2292286"/>
                <a:gd name="connsiteY8" fmla="*/ 180892 h 2292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92286" h="2292289">
                  <a:moveTo>
                    <a:pt x="465713" y="0"/>
                  </a:moveTo>
                  <a:lnTo>
                    <a:pt x="483567" y="4591"/>
                  </a:lnTo>
                  <a:cubicBezTo>
                    <a:pt x="1342545" y="271760"/>
                    <a:pt x="2020525" y="949741"/>
                    <a:pt x="2287694" y="1808718"/>
                  </a:cubicBezTo>
                  <a:lnTo>
                    <a:pt x="2292286" y="1826576"/>
                  </a:lnTo>
                  <a:lnTo>
                    <a:pt x="554222" y="2292289"/>
                  </a:lnTo>
                  <a:lnTo>
                    <a:pt x="540820" y="2255672"/>
                  </a:lnTo>
                  <a:cubicBezTo>
                    <a:pt x="444933" y="2028969"/>
                    <a:pt x="263318" y="1847355"/>
                    <a:pt x="36615" y="1751467"/>
                  </a:cubicBezTo>
                  <a:lnTo>
                    <a:pt x="0" y="1738066"/>
                  </a:lnTo>
                  <a:cubicBezTo>
                    <a:pt x="155238" y="1158711"/>
                    <a:pt x="424631" y="180892"/>
                    <a:pt x="424631" y="180892"/>
                  </a:cubicBezTo>
                </a:path>
              </a:pathLst>
            </a:custGeom>
            <a:noFill/>
            <a:ln w="28575" algn="ctr">
              <a:solidFill>
                <a:srgbClr val="004F59"/>
              </a:solidFill>
              <a:miter lim="800000"/>
              <a:headEnd/>
              <a:tailEnd/>
            </a:ln>
          </p:spPr>
          <p:txBody>
            <a:bodyPr wrap="square" lIns="76030" tIns="76030" rIns="76030" bIns="76030" rtlCol="0" anchor="ctr"/>
            <a:lstStyle/>
            <a:p>
              <a:pPr algn="ctr" defTabSz="781995">
                <a:lnSpc>
                  <a:spcPct val="106000"/>
                </a:lnSpc>
                <a:defRPr/>
              </a:pPr>
              <a:endParaRPr lang="en-US" sz="1368" b="1">
                <a:solidFill>
                  <a:prstClr val="white"/>
                </a:solidFill>
                <a:latin typeface="Calibri Light"/>
              </a:endParaRPr>
            </a:p>
          </p:txBody>
        </p:sp>
        <p:sp>
          <p:nvSpPr>
            <p:cNvPr id="111" name="Isosceles Triangle 110">
              <a:extLst>
                <a:ext uri="{FF2B5EF4-FFF2-40B4-BE49-F238E27FC236}">
                  <a16:creationId xmlns:a16="http://schemas.microsoft.com/office/drawing/2014/main" id="{F4E92E30-C5B2-431E-BE30-0B046DEF4866}"/>
                </a:ext>
              </a:extLst>
            </p:cNvPr>
            <p:cNvSpPr/>
            <p:nvPr/>
          </p:nvSpPr>
          <p:spPr bwMode="gray">
            <a:xfrm rot="2759013">
              <a:off x="5526405" y="649210"/>
              <a:ext cx="167617" cy="164503"/>
            </a:xfrm>
            <a:prstGeom prst="triangle">
              <a:avLst/>
            </a:prstGeom>
            <a:solidFill>
              <a:schemeClr val="bg1"/>
            </a:solidFill>
            <a:ln w="28575" algn="ctr">
              <a:solidFill>
                <a:srgbClr val="004F59"/>
              </a:solidFill>
              <a:miter lim="800000"/>
              <a:headEnd/>
              <a:tailEnd/>
            </a:ln>
          </p:spPr>
          <p:txBody>
            <a:bodyPr wrap="square" lIns="76030" tIns="76030" rIns="76030" bIns="76030" rtlCol="0" anchor="ctr"/>
            <a:lstStyle/>
            <a:p>
              <a:pPr algn="ctr" defTabSz="781995">
                <a:lnSpc>
                  <a:spcPct val="106000"/>
                </a:lnSpc>
                <a:defRPr/>
              </a:pPr>
              <a:endParaRPr lang="en-US" sz="1368" b="1">
                <a:solidFill>
                  <a:prstClr val="white"/>
                </a:solidFill>
                <a:latin typeface="Calibri Light"/>
              </a:endParaRPr>
            </a:p>
          </p:txBody>
        </p:sp>
        <p:sp>
          <p:nvSpPr>
            <p:cNvPr id="112" name="Oval 111">
              <a:extLst>
                <a:ext uri="{FF2B5EF4-FFF2-40B4-BE49-F238E27FC236}">
                  <a16:creationId xmlns:a16="http://schemas.microsoft.com/office/drawing/2014/main" id="{29DB7CD8-E23E-4C16-BDD2-AB6809611B15}"/>
                </a:ext>
              </a:extLst>
            </p:cNvPr>
            <p:cNvSpPr/>
            <p:nvPr/>
          </p:nvSpPr>
          <p:spPr bwMode="gray">
            <a:xfrm rot="1291258">
              <a:off x="5634276" y="977288"/>
              <a:ext cx="97182" cy="97181"/>
            </a:xfrm>
            <a:prstGeom prst="ellipse">
              <a:avLst/>
            </a:prstGeom>
            <a:solidFill>
              <a:schemeClr val="bg1"/>
            </a:solidFill>
            <a:ln w="28575" algn="ctr">
              <a:solidFill>
                <a:srgbClr val="004F59"/>
              </a:solidFill>
              <a:miter lim="800000"/>
              <a:headEnd/>
              <a:tailEnd/>
            </a:ln>
          </p:spPr>
          <p:txBody>
            <a:bodyPr wrap="square" lIns="76030" tIns="76030" rIns="76030" bIns="76030" rtlCol="0" anchor="ctr"/>
            <a:lstStyle/>
            <a:p>
              <a:pPr algn="ctr" defTabSz="781995">
                <a:lnSpc>
                  <a:spcPct val="106000"/>
                </a:lnSpc>
                <a:defRPr/>
              </a:pPr>
              <a:endParaRPr lang="en-US" sz="1368" b="1">
                <a:solidFill>
                  <a:prstClr val="white"/>
                </a:solidFill>
                <a:latin typeface="Calibri Light"/>
              </a:endParaRPr>
            </a:p>
          </p:txBody>
        </p:sp>
      </p:grpSp>
      <p:grpSp>
        <p:nvGrpSpPr>
          <p:cNvPr id="83" name="Group 82">
            <a:extLst>
              <a:ext uri="{FF2B5EF4-FFF2-40B4-BE49-F238E27FC236}">
                <a16:creationId xmlns:a16="http://schemas.microsoft.com/office/drawing/2014/main" id="{06D8D442-667E-4183-8092-2D0735779276}"/>
              </a:ext>
            </a:extLst>
          </p:cNvPr>
          <p:cNvGrpSpPr/>
          <p:nvPr/>
        </p:nvGrpSpPr>
        <p:grpSpPr>
          <a:xfrm rot="19674942" flipV="1">
            <a:off x="2460683" y="1803340"/>
            <a:ext cx="1285485" cy="1629388"/>
            <a:chOff x="5208782" y="1402580"/>
            <a:chExt cx="2497906" cy="2766812"/>
          </a:xfrm>
        </p:grpSpPr>
        <p:sp>
          <p:nvSpPr>
            <p:cNvPr id="107" name="Freeform 172">
              <a:extLst>
                <a:ext uri="{FF2B5EF4-FFF2-40B4-BE49-F238E27FC236}">
                  <a16:creationId xmlns:a16="http://schemas.microsoft.com/office/drawing/2014/main" id="{926F4950-520C-4BEE-8595-908509CE4338}"/>
                </a:ext>
              </a:extLst>
            </p:cNvPr>
            <p:cNvSpPr/>
            <p:nvPr/>
          </p:nvSpPr>
          <p:spPr bwMode="gray">
            <a:xfrm rot="1825760">
              <a:off x="5208782" y="1762293"/>
              <a:ext cx="2497906" cy="2407099"/>
            </a:xfrm>
            <a:custGeom>
              <a:avLst/>
              <a:gdLst>
                <a:gd name="connsiteX0" fmla="*/ 465713 w 2292286"/>
                <a:gd name="connsiteY0" fmla="*/ 0 h 2292289"/>
                <a:gd name="connsiteX1" fmla="*/ 483567 w 2292286"/>
                <a:gd name="connsiteY1" fmla="*/ 4591 h 2292289"/>
                <a:gd name="connsiteX2" fmla="*/ 2287694 w 2292286"/>
                <a:gd name="connsiteY2" fmla="*/ 1808718 h 2292289"/>
                <a:gd name="connsiteX3" fmla="*/ 2292286 w 2292286"/>
                <a:gd name="connsiteY3" fmla="*/ 1826576 h 2292289"/>
                <a:gd name="connsiteX4" fmla="*/ 554222 w 2292286"/>
                <a:gd name="connsiteY4" fmla="*/ 2292289 h 2292289"/>
                <a:gd name="connsiteX5" fmla="*/ 540820 w 2292286"/>
                <a:gd name="connsiteY5" fmla="*/ 2255672 h 2292289"/>
                <a:gd name="connsiteX6" fmla="*/ 36615 w 2292286"/>
                <a:gd name="connsiteY6" fmla="*/ 1751467 h 2292289"/>
                <a:gd name="connsiteX7" fmla="*/ 0 w 2292286"/>
                <a:gd name="connsiteY7" fmla="*/ 1738066 h 2292289"/>
                <a:gd name="connsiteX8" fmla="*/ 465713 w 2292286"/>
                <a:gd name="connsiteY8" fmla="*/ 0 h 2292289"/>
                <a:gd name="connsiteX0" fmla="*/ 465713 w 2292286"/>
                <a:gd name="connsiteY0" fmla="*/ 0 h 2292289"/>
                <a:gd name="connsiteX1" fmla="*/ 483567 w 2292286"/>
                <a:gd name="connsiteY1" fmla="*/ 4591 h 2292289"/>
                <a:gd name="connsiteX2" fmla="*/ 2287694 w 2292286"/>
                <a:gd name="connsiteY2" fmla="*/ 1808718 h 2292289"/>
                <a:gd name="connsiteX3" fmla="*/ 2292286 w 2292286"/>
                <a:gd name="connsiteY3" fmla="*/ 1826576 h 2292289"/>
                <a:gd name="connsiteX4" fmla="*/ 554222 w 2292286"/>
                <a:gd name="connsiteY4" fmla="*/ 2292289 h 2292289"/>
                <a:gd name="connsiteX5" fmla="*/ 540820 w 2292286"/>
                <a:gd name="connsiteY5" fmla="*/ 2255672 h 2292289"/>
                <a:gd name="connsiteX6" fmla="*/ 36615 w 2292286"/>
                <a:gd name="connsiteY6" fmla="*/ 1751467 h 2292289"/>
                <a:gd name="connsiteX7" fmla="*/ 0 w 2292286"/>
                <a:gd name="connsiteY7" fmla="*/ 1738066 h 2292289"/>
                <a:gd name="connsiteX8" fmla="*/ 557153 w 2292286"/>
                <a:gd name="connsiteY8" fmla="*/ 91440 h 2292289"/>
                <a:gd name="connsiteX0" fmla="*/ 465713 w 2292286"/>
                <a:gd name="connsiteY0" fmla="*/ 0 h 2292289"/>
                <a:gd name="connsiteX1" fmla="*/ 483567 w 2292286"/>
                <a:gd name="connsiteY1" fmla="*/ 4591 h 2292289"/>
                <a:gd name="connsiteX2" fmla="*/ 2287694 w 2292286"/>
                <a:gd name="connsiteY2" fmla="*/ 1808718 h 2292289"/>
                <a:gd name="connsiteX3" fmla="*/ 2292286 w 2292286"/>
                <a:gd name="connsiteY3" fmla="*/ 1826576 h 2292289"/>
                <a:gd name="connsiteX4" fmla="*/ 554222 w 2292286"/>
                <a:gd name="connsiteY4" fmla="*/ 2292289 h 2292289"/>
                <a:gd name="connsiteX5" fmla="*/ 540820 w 2292286"/>
                <a:gd name="connsiteY5" fmla="*/ 2255672 h 2292289"/>
                <a:gd name="connsiteX6" fmla="*/ 36615 w 2292286"/>
                <a:gd name="connsiteY6" fmla="*/ 1751467 h 2292289"/>
                <a:gd name="connsiteX7" fmla="*/ 0 w 2292286"/>
                <a:gd name="connsiteY7" fmla="*/ 1738066 h 2292289"/>
                <a:gd name="connsiteX8" fmla="*/ 424631 w 2292286"/>
                <a:gd name="connsiteY8" fmla="*/ 180892 h 2292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92286" h="2292289">
                  <a:moveTo>
                    <a:pt x="465713" y="0"/>
                  </a:moveTo>
                  <a:lnTo>
                    <a:pt x="483567" y="4591"/>
                  </a:lnTo>
                  <a:cubicBezTo>
                    <a:pt x="1342545" y="271760"/>
                    <a:pt x="2020525" y="949741"/>
                    <a:pt x="2287694" y="1808718"/>
                  </a:cubicBezTo>
                  <a:lnTo>
                    <a:pt x="2292286" y="1826576"/>
                  </a:lnTo>
                  <a:lnTo>
                    <a:pt x="554222" y="2292289"/>
                  </a:lnTo>
                  <a:lnTo>
                    <a:pt x="540820" y="2255672"/>
                  </a:lnTo>
                  <a:cubicBezTo>
                    <a:pt x="444933" y="2028969"/>
                    <a:pt x="263318" y="1847355"/>
                    <a:pt x="36615" y="1751467"/>
                  </a:cubicBezTo>
                  <a:lnTo>
                    <a:pt x="0" y="1738066"/>
                  </a:lnTo>
                  <a:cubicBezTo>
                    <a:pt x="155238" y="1158711"/>
                    <a:pt x="424631" y="180892"/>
                    <a:pt x="424631" y="180892"/>
                  </a:cubicBezTo>
                </a:path>
              </a:pathLst>
            </a:custGeom>
            <a:noFill/>
            <a:ln w="28575" algn="ctr">
              <a:solidFill>
                <a:srgbClr val="2C5234"/>
              </a:solidFill>
              <a:miter lim="800000"/>
              <a:headEnd/>
              <a:tailEnd/>
            </a:ln>
          </p:spPr>
          <p:txBody>
            <a:bodyPr wrap="square" lIns="76030" tIns="76030" rIns="76030" bIns="76030" rtlCol="0" anchor="ctr"/>
            <a:lstStyle/>
            <a:p>
              <a:pPr algn="ctr" defTabSz="781995">
                <a:lnSpc>
                  <a:spcPct val="106000"/>
                </a:lnSpc>
                <a:defRPr/>
              </a:pPr>
              <a:endParaRPr lang="en-US" sz="1368" b="1">
                <a:solidFill>
                  <a:prstClr val="white"/>
                </a:solidFill>
                <a:latin typeface="Calibri Light"/>
              </a:endParaRPr>
            </a:p>
          </p:txBody>
        </p:sp>
        <p:sp>
          <p:nvSpPr>
            <p:cNvPr id="108" name="Isosceles Triangle 107">
              <a:extLst>
                <a:ext uri="{FF2B5EF4-FFF2-40B4-BE49-F238E27FC236}">
                  <a16:creationId xmlns:a16="http://schemas.microsoft.com/office/drawing/2014/main" id="{865DF9DE-D688-4E1A-B958-DE68412F0BD1}"/>
                </a:ext>
              </a:extLst>
            </p:cNvPr>
            <p:cNvSpPr/>
            <p:nvPr/>
          </p:nvSpPr>
          <p:spPr bwMode="gray">
            <a:xfrm rot="18872305">
              <a:off x="6333968" y="1404137"/>
              <a:ext cx="167616" cy="164502"/>
            </a:xfrm>
            <a:prstGeom prst="triangle">
              <a:avLst/>
            </a:prstGeom>
            <a:solidFill>
              <a:schemeClr val="bg1"/>
            </a:solidFill>
            <a:ln w="28575" algn="ctr">
              <a:solidFill>
                <a:srgbClr val="2C5234"/>
              </a:solidFill>
              <a:miter lim="800000"/>
              <a:headEnd/>
              <a:tailEnd/>
            </a:ln>
          </p:spPr>
          <p:txBody>
            <a:bodyPr wrap="square" lIns="76030" tIns="76030" rIns="76030" bIns="76030" rtlCol="0" anchor="ctr"/>
            <a:lstStyle/>
            <a:p>
              <a:pPr algn="ctr" defTabSz="781995">
                <a:lnSpc>
                  <a:spcPct val="106000"/>
                </a:lnSpc>
                <a:defRPr/>
              </a:pPr>
              <a:endParaRPr lang="en-US" sz="1368" b="1">
                <a:solidFill>
                  <a:prstClr val="white"/>
                </a:solidFill>
                <a:latin typeface="Calibri Light"/>
              </a:endParaRPr>
            </a:p>
          </p:txBody>
        </p:sp>
        <p:sp>
          <p:nvSpPr>
            <p:cNvPr id="109" name="Oval 108">
              <a:extLst>
                <a:ext uri="{FF2B5EF4-FFF2-40B4-BE49-F238E27FC236}">
                  <a16:creationId xmlns:a16="http://schemas.microsoft.com/office/drawing/2014/main" id="{0941F8C5-190D-431B-AD65-9A8B01C1E789}"/>
                </a:ext>
              </a:extLst>
            </p:cNvPr>
            <p:cNvSpPr/>
            <p:nvPr/>
          </p:nvSpPr>
          <p:spPr bwMode="gray">
            <a:xfrm>
              <a:off x="6330464" y="1681588"/>
              <a:ext cx="97183" cy="97182"/>
            </a:xfrm>
            <a:prstGeom prst="ellipse">
              <a:avLst/>
            </a:prstGeom>
            <a:solidFill>
              <a:schemeClr val="bg1"/>
            </a:solidFill>
            <a:ln w="28575" algn="ctr">
              <a:solidFill>
                <a:srgbClr val="2C5234"/>
              </a:solidFill>
              <a:miter lim="800000"/>
              <a:headEnd/>
              <a:tailEnd/>
            </a:ln>
          </p:spPr>
          <p:txBody>
            <a:bodyPr wrap="square" lIns="76030" tIns="76030" rIns="76030" bIns="76030" rtlCol="0" anchor="ctr"/>
            <a:lstStyle/>
            <a:p>
              <a:pPr algn="ctr" defTabSz="781995">
                <a:lnSpc>
                  <a:spcPct val="106000"/>
                </a:lnSpc>
                <a:defRPr/>
              </a:pPr>
              <a:endParaRPr lang="en-US" sz="1368" b="1">
                <a:solidFill>
                  <a:prstClr val="white"/>
                </a:solidFill>
                <a:latin typeface="Calibri Light"/>
              </a:endParaRPr>
            </a:p>
          </p:txBody>
        </p:sp>
      </p:grpSp>
      <p:grpSp>
        <p:nvGrpSpPr>
          <p:cNvPr id="85" name="Group 84">
            <a:extLst>
              <a:ext uri="{FF2B5EF4-FFF2-40B4-BE49-F238E27FC236}">
                <a16:creationId xmlns:a16="http://schemas.microsoft.com/office/drawing/2014/main" id="{1F06C91B-42E6-4EC6-A185-2685EF4B624A}"/>
              </a:ext>
            </a:extLst>
          </p:cNvPr>
          <p:cNvGrpSpPr/>
          <p:nvPr/>
        </p:nvGrpSpPr>
        <p:grpSpPr>
          <a:xfrm rot="16494896" flipH="1">
            <a:off x="127667" y="2808048"/>
            <a:ext cx="1418652" cy="1240052"/>
            <a:chOff x="4290756" y="168841"/>
            <a:chExt cx="2350339" cy="2292290"/>
          </a:xfrm>
        </p:grpSpPr>
        <p:sp>
          <p:nvSpPr>
            <p:cNvPr id="101" name="Freeform 184">
              <a:extLst>
                <a:ext uri="{FF2B5EF4-FFF2-40B4-BE49-F238E27FC236}">
                  <a16:creationId xmlns:a16="http://schemas.microsoft.com/office/drawing/2014/main" id="{FA213B4D-8357-42FE-8668-E653455D8AB2}"/>
                </a:ext>
              </a:extLst>
            </p:cNvPr>
            <p:cNvSpPr/>
            <p:nvPr/>
          </p:nvSpPr>
          <p:spPr bwMode="gray">
            <a:xfrm rot="20768807">
              <a:off x="4348809" y="168841"/>
              <a:ext cx="2292286" cy="2292290"/>
            </a:xfrm>
            <a:custGeom>
              <a:avLst/>
              <a:gdLst>
                <a:gd name="connsiteX0" fmla="*/ 465713 w 2292286"/>
                <a:gd name="connsiteY0" fmla="*/ 0 h 2292289"/>
                <a:gd name="connsiteX1" fmla="*/ 483567 w 2292286"/>
                <a:gd name="connsiteY1" fmla="*/ 4591 h 2292289"/>
                <a:gd name="connsiteX2" fmla="*/ 2287694 w 2292286"/>
                <a:gd name="connsiteY2" fmla="*/ 1808718 h 2292289"/>
                <a:gd name="connsiteX3" fmla="*/ 2292286 w 2292286"/>
                <a:gd name="connsiteY3" fmla="*/ 1826576 h 2292289"/>
                <a:gd name="connsiteX4" fmla="*/ 554222 w 2292286"/>
                <a:gd name="connsiteY4" fmla="*/ 2292289 h 2292289"/>
                <a:gd name="connsiteX5" fmla="*/ 540820 w 2292286"/>
                <a:gd name="connsiteY5" fmla="*/ 2255672 h 2292289"/>
                <a:gd name="connsiteX6" fmla="*/ 36615 w 2292286"/>
                <a:gd name="connsiteY6" fmla="*/ 1751467 h 2292289"/>
                <a:gd name="connsiteX7" fmla="*/ 0 w 2292286"/>
                <a:gd name="connsiteY7" fmla="*/ 1738066 h 2292289"/>
                <a:gd name="connsiteX8" fmla="*/ 465713 w 2292286"/>
                <a:gd name="connsiteY8" fmla="*/ 0 h 2292289"/>
                <a:gd name="connsiteX0" fmla="*/ 465713 w 2292286"/>
                <a:gd name="connsiteY0" fmla="*/ 0 h 2292289"/>
                <a:gd name="connsiteX1" fmla="*/ 483567 w 2292286"/>
                <a:gd name="connsiteY1" fmla="*/ 4591 h 2292289"/>
                <a:gd name="connsiteX2" fmla="*/ 2287694 w 2292286"/>
                <a:gd name="connsiteY2" fmla="*/ 1808718 h 2292289"/>
                <a:gd name="connsiteX3" fmla="*/ 2292286 w 2292286"/>
                <a:gd name="connsiteY3" fmla="*/ 1826576 h 2292289"/>
                <a:gd name="connsiteX4" fmla="*/ 554222 w 2292286"/>
                <a:gd name="connsiteY4" fmla="*/ 2292289 h 2292289"/>
                <a:gd name="connsiteX5" fmla="*/ 540820 w 2292286"/>
                <a:gd name="connsiteY5" fmla="*/ 2255672 h 2292289"/>
                <a:gd name="connsiteX6" fmla="*/ 36615 w 2292286"/>
                <a:gd name="connsiteY6" fmla="*/ 1751467 h 2292289"/>
                <a:gd name="connsiteX7" fmla="*/ 0 w 2292286"/>
                <a:gd name="connsiteY7" fmla="*/ 1738066 h 2292289"/>
                <a:gd name="connsiteX8" fmla="*/ 557153 w 2292286"/>
                <a:gd name="connsiteY8" fmla="*/ 91440 h 2292289"/>
                <a:gd name="connsiteX0" fmla="*/ 465713 w 2292286"/>
                <a:gd name="connsiteY0" fmla="*/ 0 h 2292289"/>
                <a:gd name="connsiteX1" fmla="*/ 483567 w 2292286"/>
                <a:gd name="connsiteY1" fmla="*/ 4591 h 2292289"/>
                <a:gd name="connsiteX2" fmla="*/ 2287694 w 2292286"/>
                <a:gd name="connsiteY2" fmla="*/ 1808718 h 2292289"/>
                <a:gd name="connsiteX3" fmla="*/ 2292286 w 2292286"/>
                <a:gd name="connsiteY3" fmla="*/ 1826576 h 2292289"/>
                <a:gd name="connsiteX4" fmla="*/ 554222 w 2292286"/>
                <a:gd name="connsiteY4" fmla="*/ 2292289 h 2292289"/>
                <a:gd name="connsiteX5" fmla="*/ 540820 w 2292286"/>
                <a:gd name="connsiteY5" fmla="*/ 2255672 h 2292289"/>
                <a:gd name="connsiteX6" fmla="*/ 36615 w 2292286"/>
                <a:gd name="connsiteY6" fmla="*/ 1751467 h 2292289"/>
                <a:gd name="connsiteX7" fmla="*/ 0 w 2292286"/>
                <a:gd name="connsiteY7" fmla="*/ 1738066 h 2292289"/>
                <a:gd name="connsiteX8" fmla="*/ 424631 w 2292286"/>
                <a:gd name="connsiteY8" fmla="*/ 180892 h 2292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92286" h="2292289">
                  <a:moveTo>
                    <a:pt x="465713" y="0"/>
                  </a:moveTo>
                  <a:lnTo>
                    <a:pt x="483567" y="4591"/>
                  </a:lnTo>
                  <a:cubicBezTo>
                    <a:pt x="1342545" y="271760"/>
                    <a:pt x="2020525" y="949741"/>
                    <a:pt x="2287694" y="1808718"/>
                  </a:cubicBezTo>
                  <a:lnTo>
                    <a:pt x="2292286" y="1826576"/>
                  </a:lnTo>
                  <a:lnTo>
                    <a:pt x="554222" y="2292289"/>
                  </a:lnTo>
                  <a:lnTo>
                    <a:pt x="540820" y="2255672"/>
                  </a:lnTo>
                  <a:cubicBezTo>
                    <a:pt x="444933" y="2028969"/>
                    <a:pt x="263318" y="1847355"/>
                    <a:pt x="36615" y="1751467"/>
                  </a:cubicBezTo>
                  <a:lnTo>
                    <a:pt x="0" y="1738066"/>
                  </a:lnTo>
                  <a:cubicBezTo>
                    <a:pt x="155238" y="1158711"/>
                    <a:pt x="424631" y="180892"/>
                    <a:pt x="424631" y="180892"/>
                  </a:cubicBezTo>
                </a:path>
              </a:pathLst>
            </a:custGeom>
            <a:noFill/>
            <a:ln w="28575" algn="ctr">
              <a:solidFill>
                <a:schemeClr val="accent1"/>
              </a:solidFill>
              <a:miter lim="800000"/>
              <a:headEnd/>
              <a:tailEnd/>
            </a:ln>
          </p:spPr>
          <p:txBody>
            <a:bodyPr wrap="square" lIns="76030" tIns="76030" rIns="76030" bIns="76030" rtlCol="0" anchor="ctr"/>
            <a:lstStyle/>
            <a:p>
              <a:pPr algn="ctr" defTabSz="781995">
                <a:lnSpc>
                  <a:spcPct val="106000"/>
                </a:lnSpc>
                <a:defRPr/>
              </a:pPr>
              <a:endParaRPr lang="en-US" sz="855" b="1">
                <a:solidFill>
                  <a:prstClr val="white"/>
                </a:solidFill>
                <a:latin typeface="Calibri Light"/>
              </a:endParaRPr>
            </a:p>
          </p:txBody>
        </p:sp>
        <p:sp>
          <p:nvSpPr>
            <p:cNvPr id="102" name="Isosceles Triangle 101">
              <a:extLst>
                <a:ext uri="{FF2B5EF4-FFF2-40B4-BE49-F238E27FC236}">
                  <a16:creationId xmlns:a16="http://schemas.microsoft.com/office/drawing/2014/main" id="{14A0DDBD-2865-4895-82AC-AF95428DA46D}"/>
                </a:ext>
              </a:extLst>
            </p:cNvPr>
            <p:cNvSpPr/>
            <p:nvPr/>
          </p:nvSpPr>
          <p:spPr bwMode="gray">
            <a:xfrm rot="16048127">
              <a:off x="4289199" y="288769"/>
              <a:ext cx="167617" cy="164503"/>
            </a:xfrm>
            <a:prstGeom prst="triangle">
              <a:avLst/>
            </a:prstGeom>
            <a:solidFill>
              <a:schemeClr val="bg1"/>
            </a:solidFill>
            <a:ln w="28575" algn="ctr">
              <a:solidFill>
                <a:schemeClr val="accent1"/>
              </a:solidFill>
              <a:miter lim="800000"/>
              <a:headEnd/>
              <a:tailEnd/>
            </a:ln>
          </p:spPr>
          <p:txBody>
            <a:bodyPr wrap="square" lIns="76030" tIns="76030" rIns="76030" bIns="76030" rtlCol="0" anchor="ctr"/>
            <a:lstStyle/>
            <a:p>
              <a:pPr algn="ctr" defTabSz="781995">
                <a:lnSpc>
                  <a:spcPct val="106000"/>
                </a:lnSpc>
                <a:defRPr/>
              </a:pPr>
              <a:endParaRPr lang="en-US" sz="855" b="1">
                <a:solidFill>
                  <a:prstClr val="white"/>
                </a:solidFill>
                <a:latin typeface="Calibri Light"/>
              </a:endParaRPr>
            </a:p>
          </p:txBody>
        </p:sp>
        <p:sp>
          <p:nvSpPr>
            <p:cNvPr id="103" name="Oval 102">
              <a:extLst>
                <a:ext uri="{FF2B5EF4-FFF2-40B4-BE49-F238E27FC236}">
                  <a16:creationId xmlns:a16="http://schemas.microsoft.com/office/drawing/2014/main" id="{1935DDBC-3F39-49C9-8805-AC6EF383EB71}"/>
                </a:ext>
              </a:extLst>
            </p:cNvPr>
            <p:cNvSpPr/>
            <p:nvPr/>
          </p:nvSpPr>
          <p:spPr bwMode="gray">
            <a:xfrm>
              <a:off x="4512270" y="510121"/>
              <a:ext cx="97182" cy="97183"/>
            </a:xfrm>
            <a:prstGeom prst="ellipse">
              <a:avLst/>
            </a:prstGeom>
            <a:solidFill>
              <a:schemeClr val="bg1"/>
            </a:solidFill>
            <a:ln w="28575" algn="ctr">
              <a:solidFill>
                <a:schemeClr val="accent1"/>
              </a:solidFill>
              <a:miter lim="800000"/>
              <a:headEnd/>
              <a:tailEnd/>
            </a:ln>
          </p:spPr>
          <p:txBody>
            <a:bodyPr wrap="square" lIns="76030" tIns="76030" rIns="76030" bIns="76030" rtlCol="0" anchor="ctr"/>
            <a:lstStyle/>
            <a:p>
              <a:pPr algn="ctr" defTabSz="781995">
                <a:lnSpc>
                  <a:spcPct val="106000"/>
                </a:lnSpc>
                <a:defRPr/>
              </a:pPr>
              <a:endParaRPr lang="en-US" sz="855" b="1">
                <a:solidFill>
                  <a:prstClr val="white"/>
                </a:solidFill>
                <a:latin typeface="Calibri Light"/>
              </a:endParaRPr>
            </a:p>
          </p:txBody>
        </p:sp>
      </p:grpSp>
      <p:sp>
        <p:nvSpPr>
          <p:cNvPr id="86" name="Rectangle 85">
            <a:extLst>
              <a:ext uri="{FF2B5EF4-FFF2-40B4-BE49-F238E27FC236}">
                <a16:creationId xmlns:a16="http://schemas.microsoft.com/office/drawing/2014/main" id="{C89F2F6D-6A42-4D76-8376-EAF1AF2CF49C}"/>
              </a:ext>
            </a:extLst>
          </p:cNvPr>
          <p:cNvSpPr/>
          <p:nvPr/>
        </p:nvSpPr>
        <p:spPr>
          <a:xfrm>
            <a:off x="1465251" y="2532574"/>
            <a:ext cx="858380" cy="954107"/>
          </a:xfrm>
          <a:prstGeom prst="rect">
            <a:avLst/>
          </a:prstGeom>
        </p:spPr>
        <p:txBody>
          <a:bodyPr wrap="square">
            <a:spAutoFit/>
          </a:bodyPr>
          <a:lstStyle/>
          <a:p>
            <a:pPr algn="ctr" defTabSz="781995">
              <a:defRPr/>
            </a:pPr>
            <a:r>
              <a:rPr lang="fr-FR" sz="800" b="1">
                <a:solidFill>
                  <a:prstClr val="black"/>
                </a:solidFill>
              </a:rPr>
              <a:t>Cash </a:t>
            </a:r>
            <a:r>
              <a:rPr lang="fr-FR" sz="800" b="1" err="1">
                <a:solidFill>
                  <a:prstClr val="black"/>
                </a:solidFill>
              </a:rPr>
              <a:t>is</a:t>
            </a:r>
            <a:r>
              <a:rPr lang="fr-FR" sz="800" b="1">
                <a:solidFill>
                  <a:prstClr val="black"/>
                </a:solidFill>
              </a:rPr>
              <a:t> King</a:t>
            </a:r>
          </a:p>
          <a:p>
            <a:pPr algn="ctr" defTabSz="781995">
              <a:defRPr/>
            </a:pPr>
            <a:r>
              <a:rPr lang="fr-FR" sz="800" b="1">
                <a:solidFill>
                  <a:prstClr val="black"/>
                </a:solidFill>
              </a:rPr>
              <a:t>Des prévisions et des plans d’actions court et moyen terme</a:t>
            </a:r>
          </a:p>
          <a:p>
            <a:pPr algn="ctr" defTabSz="781995">
              <a:defRPr/>
            </a:pPr>
            <a:endParaRPr lang="en-US" sz="800">
              <a:solidFill>
                <a:prstClr val="black"/>
              </a:solidFill>
            </a:endParaRPr>
          </a:p>
          <a:p>
            <a:pPr defTabSz="781995">
              <a:defRPr/>
            </a:pPr>
            <a:r>
              <a:rPr lang="en-US" sz="800" b="1">
                <a:solidFill>
                  <a:prstClr val="black"/>
                </a:solidFill>
              </a:rPr>
              <a:t> </a:t>
            </a:r>
          </a:p>
        </p:txBody>
      </p:sp>
      <p:sp>
        <p:nvSpPr>
          <p:cNvPr id="88" name="Rectangle 87">
            <a:extLst>
              <a:ext uri="{FF2B5EF4-FFF2-40B4-BE49-F238E27FC236}">
                <a16:creationId xmlns:a16="http://schemas.microsoft.com/office/drawing/2014/main" id="{1783C85D-655F-4D73-AF4A-D71B41000E46}"/>
              </a:ext>
            </a:extLst>
          </p:cNvPr>
          <p:cNvSpPr/>
          <p:nvPr/>
        </p:nvSpPr>
        <p:spPr>
          <a:xfrm>
            <a:off x="792820" y="1573307"/>
            <a:ext cx="1050065" cy="584775"/>
          </a:xfrm>
          <a:prstGeom prst="rect">
            <a:avLst/>
          </a:prstGeom>
        </p:spPr>
        <p:txBody>
          <a:bodyPr wrap="square">
            <a:spAutoFit/>
          </a:bodyPr>
          <a:lstStyle/>
          <a:p>
            <a:pPr algn="ctr">
              <a:spcBef>
                <a:spcPts val="342"/>
              </a:spcBef>
              <a:defRPr/>
            </a:pPr>
            <a:r>
              <a:rPr lang="fr-FR" sz="800" b="1" kern="0">
                <a:cs typeface="Arial" pitchFamily="34" charset="0"/>
              </a:rPr>
              <a:t>Un BP sensibilisé intégrant les changements économiques</a:t>
            </a:r>
          </a:p>
        </p:txBody>
      </p:sp>
      <p:sp>
        <p:nvSpPr>
          <p:cNvPr id="89" name="Rectangle 88">
            <a:extLst>
              <a:ext uri="{FF2B5EF4-FFF2-40B4-BE49-F238E27FC236}">
                <a16:creationId xmlns:a16="http://schemas.microsoft.com/office/drawing/2014/main" id="{CBCA9C5D-58FD-4D97-8D9C-6799C5A49C87}"/>
              </a:ext>
            </a:extLst>
          </p:cNvPr>
          <p:cNvSpPr/>
          <p:nvPr/>
        </p:nvSpPr>
        <p:spPr>
          <a:xfrm>
            <a:off x="1472516" y="1899394"/>
            <a:ext cx="631691" cy="145261"/>
          </a:xfrm>
          <a:prstGeom prst="rect">
            <a:avLst/>
          </a:prstGeom>
        </p:spPr>
        <p:txBody>
          <a:bodyPr wrap="square">
            <a:spAutoFit/>
          </a:bodyPr>
          <a:lstStyle/>
          <a:p>
            <a:pPr algn="ctr">
              <a:defRPr/>
            </a:pPr>
            <a:endParaRPr lang="fr-FR" sz="700" b="1" kern="0"/>
          </a:p>
        </p:txBody>
      </p:sp>
      <p:sp>
        <p:nvSpPr>
          <p:cNvPr id="90" name="Rectangle 89">
            <a:extLst>
              <a:ext uri="{FF2B5EF4-FFF2-40B4-BE49-F238E27FC236}">
                <a16:creationId xmlns:a16="http://schemas.microsoft.com/office/drawing/2014/main" id="{D98C4F41-E95E-4DAE-BF62-A907189B1559}"/>
              </a:ext>
            </a:extLst>
          </p:cNvPr>
          <p:cNvSpPr/>
          <p:nvPr/>
        </p:nvSpPr>
        <p:spPr>
          <a:xfrm>
            <a:off x="1965790" y="3721595"/>
            <a:ext cx="1036355" cy="457682"/>
          </a:xfrm>
          <a:prstGeom prst="rect">
            <a:avLst/>
          </a:prstGeom>
        </p:spPr>
        <p:txBody>
          <a:bodyPr wrap="square">
            <a:spAutoFit/>
          </a:bodyPr>
          <a:lstStyle/>
          <a:p>
            <a:pPr algn="ctr">
              <a:spcBef>
                <a:spcPts val="342"/>
              </a:spcBef>
              <a:defRPr/>
            </a:pPr>
            <a:r>
              <a:rPr lang="fr-FR" sz="800" b="1" kern="0">
                <a:cs typeface="Arial" pitchFamily="34" charset="0"/>
              </a:rPr>
              <a:t>Les actions courts termes « quick </a:t>
            </a:r>
            <a:r>
              <a:rPr lang="fr-FR" sz="800" b="1" kern="0" err="1">
                <a:cs typeface="Arial" pitchFamily="34" charset="0"/>
              </a:rPr>
              <a:t>win</a:t>
            </a:r>
            <a:r>
              <a:rPr lang="fr-FR" sz="800" b="1" kern="0">
                <a:cs typeface="Arial" pitchFamily="34" charset="0"/>
              </a:rPr>
              <a:t> »</a:t>
            </a:r>
          </a:p>
        </p:txBody>
      </p:sp>
      <p:grpSp>
        <p:nvGrpSpPr>
          <p:cNvPr id="91" name="Group 920">
            <a:extLst>
              <a:ext uri="{FF2B5EF4-FFF2-40B4-BE49-F238E27FC236}">
                <a16:creationId xmlns:a16="http://schemas.microsoft.com/office/drawing/2014/main" id="{3075361C-9C54-4207-AA5C-D4AD8F95E745}"/>
              </a:ext>
            </a:extLst>
          </p:cNvPr>
          <p:cNvGrpSpPr>
            <a:grpSpLocks noChangeAspect="1"/>
          </p:cNvGrpSpPr>
          <p:nvPr/>
        </p:nvGrpSpPr>
        <p:grpSpPr bwMode="auto">
          <a:xfrm>
            <a:off x="443700" y="2975282"/>
            <a:ext cx="259839" cy="274819"/>
            <a:chOff x="4966" y="3816"/>
            <a:chExt cx="340" cy="340"/>
          </a:xfrm>
          <a:solidFill>
            <a:schemeClr val="accent1"/>
          </a:solidFill>
        </p:grpSpPr>
        <p:sp>
          <p:nvSpPr>
            <p:cNvPr id="97" name="Freeform 921">
              <a:extLst>
                <a:ext uri="{FF2B5EF4-FFF2-40B4-BE49-F238E27FC236}">
                  <a16:creationId xmlns:a16="http://schemas.microsoft.com/office/drawing/2014/main" id="{8DBF0F0D-AEC4-42AE-84D3-D14819AA445B}"/>
                </a:ext>
              </a:extLst>
            </p:cNvPr>
            <p:cNvSpPr>
              <a:spLocks noEditPoints="1"/>
            </p:cNvSpPr>
            <p:nvPr/>
          </p:nvSpPr>
          <p:spPr bwMode="auto">
            <a:xfrm>
              <a:off x="5084" y="3859"/>
              <a:ext cx="99" cy="212"/>
            </a:xfrm>
            <a:custGeom>
              <a:avLst/>
              <a:gdLst>
                <a:gd name="T0" fmla="*/ 139 w 149"/>
                <a:gd name="T1" fmla="*/ 256 h 320"/>
                <a:gd name="T2" fmla="*/ 136 w 149"/>
                <a:gd name="T3" fmla="*/ 256 h 320"/>
                <a:gd name="T4" fmla="*/ 108 w 149"/>
                <a:gd name="T5" fmla="*/ 142 h 320"/>
                <a:gd name="T6" fmla="*/ 128 w 149"/>
                <a:gd name="T7" fmla="*/ 96 h 320"/>
                <a:gd name="T8" fmla="*/ 98 w 149"/>
                <a:gd name="T9" fmla="*/ 53 h 320"/>
                <a:gd name="T10" fmla="*/ 107 w 149"/>
                <a:gd name="T11" fmla="*/ 32 h 320"/>
                <a:gd name="T12" fmla="*/ 75 w 149"/>
                <a:gd name="T13" fmla="*/ 0 h 320"/>
                <a:gd name="T14" fmla="*/ 43 w 149"/>
                <a:gd name="T15" fmla="*/ 32 h 320"/>
                <a:gd name="T16" fmla="*/ 51 w 149"/>
                <a:gd name="T17" fmla="*/ 53 h 320"/>
                <a:gd name="T18" fmla="*/ 21 w 149"/>
                <a:gd name="T19" fmla="*/ 96 h 320"/>
                <a:gd name="T20" fmla="*/ 41 w 149"/>
                <a:gd name="T21" fmla="*/ 142 h 320"/>
                <a:gd name="T22" fmla="*/ 13 w 149"/>
                <a:gd name="T23" fmla="*/ 256 h 320"/>
                <a:gd name="T24" fmla="*/ 11 w 149"/>
                <a:gd name="T25" fmla="*/ 256 h 320"/>
                <a:gd name="T26" fmla="*/ 0 w 149"/>
                <a:gd name="T27" fmla="*/ 266 h 320"/>
                <a:gd name="T28" fmla="*/ 0 w 149"/>
                <a:gd name="T29" fmla="*/ 309 h 320"/>
                <a:gd name="T30" fmla="*/ 11 w 149"/>
                <a:gd name="T31" fmla="*/ 320 h 320"/>
                <a:gd name="T32" fmla="*/ 139 w 149"/>
                <a:gd name="T33" fmla="*/ 320 h 320"/>
                <a:gd name="T34" fmla="*/ 149 w 149"/>
                <a:gd name="T35" fmla="*/ 309 h 320"/>
                <a:gd name="T36" fmla="*/ 149 w 149"/>
                <a:gd name="T37" fmla="*/ 266 h 320"/>
                <a:gd name="T38" fmla="*/ 139 w 149"/>
                <a:gd name="T39" fmla="*/ 256 h 320"/>
                <a:gd name="T40" fmla="*/ 75 w 149"/>
                <a:gd name="T41" fmla="*/ 21 h 320"/>
                <a:gd name="T42" fmla="*/ 85 w 149"/>
                <a:gd name="T43" fmla="*/ 32 h 320"/>
                <a:gd name="T44" fmla="*/ 75 w 149"/>
                <a:gd name="T45" fmla="*/ 42 h 320"/>
                <a:gd name="T46" fmla="*/ 64 w 149"/>
                <a:gd name="T47" fmla="*/ 32 h 320"/>
                <a:gd name="T48" fmla="*/ 75 w 149"/>
                <a:gd name="T49" fmla="*/ 21 h 320"/>
                <a:gd name="T50" fmla="*/ 75 w 149"/>
                <a:gd name="T51" fmla="*/ 64 h 320"/>
                <a:gd name="T52" fmla="*/ 92 w 149"/>
                <a:gd name="T53" fmla="*/ 74 h 320"/>
                <a:gd name="T54" fmla="*/ 78 w 149"/>
                <a:gd name="T55" fmla="*/ 88 h 320"/>
                <a:gd name="T56" fmla="*/ 78 w 149"/>
                <a:gd name="T57" fmla="*/ 103 h 320"/>
                <a:gd name="T58" fmla="*/ 85 w 149"/>
                <a:gd name="T59" fmla="*/ 106 h 320"/>
                <a:gd name="T60" fmla="*/ 93 w 149"/>
                <a:gd name="T61" fmla="*/ 103 h 320"/>
                <a:gd name="T62" fmla="*/ 106 w 149"/>
                <a:gd name="T63" fmla="*/ 90 h 320"/>
                <a:gd name="T64" fmla="*/ 107 w 149"/>
                <a:gd name="T65" fmla="*/ 96 h 320"/>
                <a:gd name="T66" fmla="*/ 92 w 149"/>
                <a:gd name="T67" fmla="*/ 128 h 320"/>
                <a:gd name="T68" fmla="*/ 57 w 149"/>
                <a:gd name="T69" fmla="*/ 128 h 320"/>
                <a:gd name="T70" fmla="*/ 43 w 149"/>
                <a:gd name="T71" fmla="*/ 96 h 320"/>
                <a:gd name="T72" fmla="*/ 75 w 149"/>
                <a:gd name="T73" fmla="*/ 64 h 320"/>
                <a:gd name="T74" fmla="*/ 62 w 149"/>
                <a:gd name="T75" fmla="*/ 149 h 320"/>
                <a:gd name="T76" fmla="*/ 88 w 149"/>
                <a:gd name="T77" fmla="*/ 149 h 320"/>
                <a:gd name="T78" fmla="*/ 114 w 149"/>
                <a:gd name="T79" fmla="*/ 256 h 320"/>
                <a:gd name="T80" fmla="*/ 35 w 149"/>
                <a:gd name="T81" fmla="*/ 256 h 320"/>
                <a:gd name="T82" fmla="*/ 62 w 149"/>
                <a:gd name="T83" fmla="*/ 149 h 320"/>
                <a:gd name="T84" fmla="*/ 128 w 149"/>
                <a:gd name="T85" fmla="*/ 298 h 320"/>
                <a:gd name="T86" fmla="*/ 21 w 149"/>
                <a:gd name="T87" fmla="*/ 298 h 320"/>
                <a:gd name="T88" fmla="*/ 21 w 149"/>
                <a:gd name="T89" fmla="*/ 277 h 320"/>
                <a:gd name="T90" fmla="*/ 128 w 149"/>
                <a:gd name="T91" fmla="*/ 277 h 320"/>
                <a:gd name="T92" fmla="*/ 128 w 149"/>
                <a:gd name="T93" fmla="*/ 298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49" h="320">
                  <a:moveTo>
                    <a:pt x="139" y="256"/>
                  </a:moveTo>
                  <a:cubicBezTo>
                    <a:pt x="136" y="256"/>
                    <a:pt x="136" y="256"/>
                    <a:pt x="136" y="256"/>
                  </a:cubicBezTo>
                  <a:cubicBezTo>
                    <a:pt x="108" y="142"/>
                    <a:pt x="108" y="142"/>
                    <a:pt x="108" y="142"/>
                  </a:cubicBezTo>
                  <a:cubicBezTo>
                    <a:pt x="116" y="135"/>
                    <a:pt x="128" y="119"/>
                    <a:pt x="128" y="96"/>
                  </a:cubicBezTo>
                  <a:cubicBezTo>
                    <a:pt x="128" y="76"/>
                    <a:pt x="112" y="62"/>
                    <a:pt x="98" y="53"/>
                  </a:cubicBezTo>
                  <a:cubicBezTo>
                    <a:pt x="103" y="47"/>
                    <a:pt x="107" y="40"/>
                    <a:pt x="107" y="32"/>
                  </a:cubicBezTo>
                  <a:cubicBezTo>
                    <a:pt x="107" y="14"/>
                    <a:pt x="92" y="0"/>
                    <a:pt x="75" y="0"/>
                  </a:cubicBezTo>
                  <a:cubicBezTo>
                    <a:pt x="57" y="0"/>
                    <a:pt x="43" y="14"/>
                    <a:pt x="43" y="32"/>
                  </a:cubicBezTo>
                  <a:cubicBezTo>
                    <a:pt x="43" y="40"/>
                    <a:pt x="46" y="47"/>
                    <a:pt x="51" y="53"/>
                  </a:cubicBezTo>
                  <a:cubicBezTo>
                    <a:pt x="37" y="62"/>
                    <a:pt x="21" y="76"/>
                    <a:pt x="21" y="96"/>
                  </a:cubicBezTo>
                  <a:cubicBezTo>
                    <a:pt x="21" y="119"/>
                    <a:pt x="34" y="135"/>
                    <a:pt x="41" y="142"/>
                  </a:cubicBezTo>
                  <a:cubicBezTo>
                    <a:pt x="13" y="256"/>
                    <a:pt x="13" y="256"/>
                    <a:pt x="13" y="256"/>
                  </a:cubicBezTo>
                  <a:cubicBezTo>
                    <a:pt x="11" y="256"/>
                    <a:pt x="11" y="256"/>
                    <a:pt x="11" y="256"/>
                  </a:cubicBezTo>
                  <a:cubicBezTo>
                    <a:pt x="5" y="256"/>
                    <a:pt x="0" y="260"/>
                    <a:pt x="0" y="266"/>
                  </a:cubicBezTo>
                  <a:cubicBezTo>
                    <a:pt x="0" y="309"/>
                    <a:pt x="0" y="309"/>
                    <a:pt x="0" y="309"/>
                  </a:cubicBezTo>
                  <a:cubicBezTo>
                    <a:pt x="0" y="315"/>
                    <a:pt x="5" y="320"/>
                    <a:pt x="11" y="320"/>
                  </a:cubicBezTo>
                  <a:cubicBezTo>
                    <a:pt x="139" y="320"/>
                    <a:pt x="139" y="320"/>
                    <a:pt x="139" y="320"/>
                  </a:cubicBezTo>
                  <a:cubicBezTo>
                    <a:pt x="145" y="320"/>
                    <a:pt x="149" y="315"/>
                    <a:pt x="149" y="309"/>
                  </a:cubicBezTo>
                  <a:cubicBezTo>
                    <a:pt x="149" y="266"/>
                    <a:pt x="149" y="266"/>
                    <a:pt x="149" y="266"/>
                  </a:cubicBezTo>
                  <a:cubicBezTo>
                    <a:pt x="149" y="260"/>
                    <a:pt x="145" y="256"/>
                    <a:pt x="139" y="256"/>
                  </a:cubicBezTo>
                  <a:close/>
                  <a:moveTo>
                    <a:pt x="75" y="21"/>
                  </a:moveTo>
                  <a:cubicBezTo>
                    <a:pt x="81" y="21"/>
                    <a:pt x="85" y="26"/>
                    <a:pt x="85" y="32"/>
                  </a:cubicBezTo>
                  <a:cubicBezTo>
                    <a:pt x="85" y="38"/>
                    <a:pt x="81" y="42"/>
                    <a:pt x="75" y="42"/>
                  </a:cubicBezTo>
                  <a:cubicBezTo>
                    <a:pt x="69" y="42"/>
                    <a:pt x="64" y="38"/>
                    <a:pt x="64" y="32"/>
                  </a:cubicBezTo>
                  <a:cubicBezTo>
                    <a:pt x="64" y="26"/>
                    <a:pt x="69" y="21"/>
                    <a:pt x="75" y="21"/>
                  </a:cubicBezTo>
                  <a:close/>
                  <a:moveTo>
                    <a:pt x="75" y="64"/>
                  </a:moveTo>
                  <a:cubicBezTo>
                    <a:pt x="79" y="67"/>
                    <a:pt x="86" y="70"/>
                    <a:pt x="92" y="74"/>
                  </a:cubicBezTo>
                  <a:cubicBezTo>
                    <a:pt x="78" y="88"/>
                    <a:pt x="78" y="88"/>
                    <a:pt x="78" y="88"/>
                  </a:cubicBezTo>
                  <a:cubicBezTo>
                    <a:pt x="74" y="92"/>
                    <a:pt x="74" y="99"/>
                    <a:pt x="78" y="103"/>
                  </a:cubicBezTo>
                  <a:cubicBezTo>
                    <a:pt x="80" y="105"/>
                    <a:pt x="83" y="106"/>
                    <a:pt x="85" y="106"/>
                  </a:cubicBezTo>
                  <a:cubicBezTo>
                    <a:pt x="88" y="106"/>
                    <a:pt x="91" y="105"/>
                    <a:pt x="93" y="103"/>
                  </a:cubicBezTo>
                  <a:cubicBezTo>
                    <a:pt x="106" y="90"/>
                    <a:pt x="106" y="90"/>
                    <a:pt x="106" y="90"/>
                  </a:cubicBezTo>
                  <a:cubicBezTo>
                    <a:pt x="106" y="92"/>
                    <a:pt x="107" y="94"/>
                    <a:pt x="107" y="96"/>
                  </a:cubicBezTo>
                  <a:cubicBezTo>
                    <a:pt x="107" y="113"/>
                    <a:pt x="97" y="123"/>
                    <a:pt x="92" y="128"/>
                  </a:cubicBezTo>
                  <a:cubicBezTo>
                    <a:pt x="57" y="128"/>
                    <a:pt x="57" y="128"/>
                    <a:pt x="57" y="128"/>
                  </a:cubicBezTo>
                  <a:cubicBezTo>
                    <a:pt x="53" y="123"/>
                    <a:pt x="43" y="112"/>
                    <a:pt x="43" y="96"/>
                  </a:cubicBezTo>
                  <a:cubicBezTo>
                    <a:pt x="43" y="81"/>
                    <a:pt x="64" y="69"/>
                    <a:pt x="75" y="64"/>
                  </a:cubicBezTo>
                  <a:close/>
                  <a:moveTo>
                    <a:pt x="62" y="149"/>
                  </a:moveTo>
                  <a:cubicBezTo>
                    <a:pt x="88" y="149"/>
                    <a:pt x="88" y="149"/>
                    <a:pt x="88" y="149"/>
                  </a:cubicBezTo>
                  <a:cubicBezTo>
                    <a:pt x="114" y="256"/>
                    <a:pt x="114" y="256"/>
                    <a:pt x="114" y="256"/>
                  </a:cubicBezTo>
                  <a:cubicBezTo>
                    <a:pt x="35" y="256"/>
                    <a:pt x="35" y="256"/>
                    <a:pt x="35" y="256"/>
                  </a:cubicBezTo>
                  <a:lnTo>
                    <a:pt x="62" y="149"/>
                  </a:lnTo>
                  <a:close/>
                  <a:moveTo>
                    <a:pt x="128" y="298"/>
                  </a:moveTo>
                  <a:cubicBezTo>
                    <a:pt x="21" y="298"/>
                    <a:pt x="21" y="298"/>
                    <a:pt x="21" y="298"/>
                  </a:cubicBezTo>
                  <a:cubicBezTo>
                    <a:pt x="21" y="277"/>
                    <a:pt x="21" y="277"/>
                    <a:pt x="21" y="277"/>
                  </a:cubicBezTo>
                  <a:cubicBezTo>
                    <a:pt x="128" y="277"/>
                    <a:pt x="128" y="277"/>
                    <a:pt x="128" y="277"/>
                  </a:cubicBezTo>
                  <a:lnTo>
                    <a:pt x="128" y="2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78203" tIns="39101" rIns="78203" bIns="39101" numCol="1" anchor="t" anchorCtr="0" compatLnSpc="1">
              <a:prstTxWarp prst="textNoShape">
                <a:avLst/>
              </a:prstTxWarp>
            </a:bodyPr>
            <a:lstStyle/>
            <a:p>
              <a:pPr defTabSz="781995">
                <a:defRPr/>
              </a:pPr>
              <a:endParaRPr lang="en-GB" sz="855">
                <a:solidFill>
                  <a:prstClr val="black"/>
                </a:solidFill>
                <a:latin typeface="Calibri Light"/>
              </a:endParaRPr>
            </a:p>
          </p:txBody>
        </p:sp>
        <p:sp>
          <p:nvSpPr>
            <p:cNvPr id="98" name="Freeform 922">
              <a:extLst>
                <a:ext uri="{FF2B5EF4-FFF2-40B4-BE49-F238E27FC236}">
                  <a16:creationId xmlns:a16="http://schemas.microsoft.com/office/drawing/2014/main" id="{03AB1AF0-77FB-479C-9678-1787EE13B2E1}"/>
                </a:ext>
              </a:extLst>
            </p:cNvPr>
            <p:cNvSpPr>
              <a:spLocks noEditPoints="1"/>
            </p:cNvSpPr>
            <p:nvPr/>
          </p:nvSpPr>
          <p:spPr bwMode="auto">
            <a:xfrm>
              <a:off x="4966" y="3816"/>
              <a:ext cx="340" cy="340"/>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78203" tIns="39101" rIns="78203" bIns="39101" numCol="1" anchor="t" anchorCtr="0" compatLnSpc="1">
              <a:prstTxWarp prst="textNoShape">
                <a:avLst/>
              </a:prstTxWarp>
            </a:bodyPr>
            <a:lstStyle/>
            <a:p>
              <a:pPr defTabSz="781995">
                <a:defRPr/>
              </a:pPr>
              <a:endParaRPr lang="en-GB" sz="855">
                <a:solidFill>
                  <a:prstClr val="black"/>
                </a:solidFill>
                <a:latin typeface="Calibri Light"/>
              </a:endParaRPr>
            </a:p>
          </p:txBody>
        </p:sp>
      </p:grpSp>
      <p:grpSp>
        <p:nvGrpSpPr>
          <p:cNvPr id="92" name="Group 541">
            <a:extLst>
              <a:ext uri="{FF2B5EF4-FFF2-40B4-BE49-F238E27FC236}">
                <a16:creationId xmlns:a16="http://schemas.microsoft.com/office/drawing/2014/main" id="{E30A6A2C-0AE9-40C7-8748-A58C0A24F88D}"/>
              </a:ext>
            </a:extLst>
          </p:cNvPr>
          <p:cNvGrpSpPr>
            <a:grpSpLocks noChangeAspect="1"/>
          </p:cNvGrpSpPr>
          <p:nvPr/>
        </p:nvGrpSpPr>
        <p:grpSpPr bwMode="auto">
          <a:xfrm>
            <a:off x="2250561" y="3346030"/>
            <a:ext cx="259837" cy="274819"/>
            <a:chOff x="5309" y="2638"/>
            <a:chExt cx="340" cy="340"/>
          </a:xfrm>
          <a:solidFill>
            <a:srgbClr val="004F59"/>
          </a:solidFill>
        </p:grpSpPr>
        <p:sp>
          <p:nvSpPr>
            <p:cNvPr id="95" name="Freeform 542">
              <a:extLst>
                <a:ext uri="{FF2B5EF4-FFF2-40B4-BE49-F238E27FC236}">
                  <a16:creationId xmlns:a16="http://schemas.microsoft.com/office/drawing/2014/main" id="{6E3139F8-69D4-4CA3-8A9F-4EF94651AC86}"/>
                </a:ext>
              </a:extLst>
            </p:cNvPr>
            <p:cNvSpPr>
              <a:spLocks noEditPoints="1"/>
            </p:cNvSpPr>
            <p:nvPr/>
          </p:nvSpPr>
          <p:spPr bwMode="auto">
            <a:xfrm>
              <a:off x="5414" y="2701"/>
              <a:ext cx="132" cy="212"/>
            </a:xfrm>
            <a:custGeom>
              <a:avLst/>
              <a:gdLst>
                <a:gd name="T0" fmla="*/ 99 w 199"/>
                <a:gd name="T1" fmla="*/ 0 h 320"/>
                <a:gd name="T2" fmla="*/ 99 w 199"/>
                <a:gd name="T3" fmla="*/ 0 h 320"/>
                <a:gd name="T4" fmla="*/ 99 w 199"/>
                <a:gd name="T5" fmla="*/ 0 h 320"/>
                <a:gd name="T6" fmla="*/ 99 w 199"/>
                <a:gd name="T7" fmla="*/ 0 h 320"/>
                <a:gd name="T8" fmla="*/ 98 w 199"/>
                <a:gd name="T9" fmla="*/ 0 h 320"/>
                <a:gd name="T10" fmla="*/ 0 w 199"/>
                <a:gd name="T11" fmla="*/ 95 h 320"/>
                <a:gd name="T12" fmla="*/ 19 w 199"/>
                <a:gd name="T13" fmla="*/ 158 h 320"/>
                <a:gd name="T14" fmla="*/ 45 w 199"/>
                <a:gd name="T15" fmla="*/ 213 h 320"/>
                <a:gd name="T16" fmla="*/ 45 w 199"/>
                <a:gd name="T17" fmla="*/ 245 h 320"/>
                <a:gd name="T18" fmla="*/ 46 w 199"/>
                <a:gd name="T19" fmla="*/ 246 h 320"/>
                <a:gd name="T20" fmla="*/ 45 w 199"/>
                <a:gd name="T21" fmla="*/ 247 h 320"/>
                <a:gd name="T22" fmla="*/ 56 w 199"/>
                <a:gd name="T23" fmla="*/ 311 h 320"/>
                <a:gd name="T24" fmla="*/ 67 w 199"/>
                <a:gd name="T25" fmla="*/ 320 h 320"/>
                <a:gd name="T26" fmla="*/ 131 w 199"/>
                <a:gd name="T27" fmla="*/ 320 h 320"/>
                <a:gd name="T28" fmla="*/ 141 w 199"/>
                <a:gd name="T29" fmla="*/ 311 h 320"/>
                <a:gd name="T30" fmla="*/ 152 w 199"/>
                <a:gd name="T31" fmla="*/ 247 h 320"/>
                <a:gd name="T32" fmla="*/ 152 w 199"/>
                <a:gd name="T33" fmla="*/ 246 h 320"/>
                <a:gd name="T34" fmla="*/ 152 w 199"/>
                <a:gd name="T35" fmla="*/ 245 h 320"/>
                <a:gd name="T36" fmla="*/ 152 w 199"/>
                <a:gd name="T37" fmla="*/ 213 h 320"/>
                <a:gd name="T38" fmla="*/ 179 w 199"/>
                <a:gd name="T39" fmla="*/ 158 h 320"/>
                <a:gd name="T40" fmla="*/ 199 w 199"/>
                <a:gd name="T41" fmla="*/ 95 h 320"/>
                <a:gd name="T42" fmla="*/ 99 w 199"/>
                <a:gd name="T43" fmla="*/ 0 h 320"/>
                <a:gd name="T44" fmla="*/ 122 w 199"/>
                <a:gd name="T45" fmla="*/ 298 h 320"/>
                <a:gd name="T46" fmla="*/ 76 w 199"/>
                <a:gd name="T47" fmla="*/ 298 h 320"/>
                <a:gd name="T48" fmla="*/ 69 w 199"/>
                <a:gd name="T49" fmla="*/ 256 h 320"/>
                <a:gd name="T50" fmla="*/ 129 w 199"/>
                <a:gd name="T51" fmla="*/ 256 h 320"/>
                <a:gd name="T52" fmla="*/ 122 w 199"/>
                <a:gd name="T53" fmla="*/ 298 h 320"/>
                <a:gd name="T54" fmla="*/ 161 w 199"/>
                <a:gd name="T55" fmla="*/ 147 h 320"/>
                <a:gd name="T56" fmla="*/ 131 w 199"/>
                <a:gd name="T57" fmla="*/ 213 h 320"/>
                <a:gd name="T58" fmla="*/ 131 w 199"/>
                <a:gd name="T59" fmla="*/ 234 h 320"/>
                <a:gd name="T60" fmla="*/ 109 w 199"/>
                <a:gd name="T61" fmla="*/ 234 h 320"/>
                <a:gd name="T62" fmla="*/ 109 w 199"/>
                <a:gd name="T63" fmla="*/ 153 h 320"/>
                <a:gd name="T64" fmla="*/ 128 w 199"/>
                <a:gd name="T65" fmla="*/ 135 h 320"/>
                <a:gd name="T66" fmla="*/ 128 w 199"/>
                <a:gd name="T67" fmla="*/ 120 h 320"/>
                <a:gd name="T68" fmla="*/ 112 w 199"/>
                <a:gd name="T69" fmla="*/ 120 h 320"/>
                <a:gd name="T70" fmla="*/ 99 w 199"/>
                <a:gd name="T71" fmla="*/ 134 h 320"/>
                <a:gd name="T72" fmla="*/ 85 w 199"/>
                <a:gd name="T73" fmla="*/ 120 h 320"/>
                <a:gd name="T74" fmla="*/ 70 w 199"/>
                <a:gd name="T75" fmla="*/ 120 h 320"/>
                <a:gd name="T76" fmla="*/ 70 w 199"/>
                <a:gd name="T77" fmla="*/ 135 h 320"/>
                <a:gd name="T78" fmla="*/ 88 w 199"/>
                <a:gd name="T79" fmla="*/ 153 h 320"/>
                <a:gd name="T80" fmla="*/ 88 w 199"/>
                <a:gd name="T81" fmla="*/ 234 h 320"/>
                <a:gd name="T82" fmla="*/ 67 w 199"/>
                <a:gd name="T83" fmla="*/ 234 h 320"/>
                <a:gd name="T84" fmla="*/ 67 w 199"/>
                <a:gd name="T85" fmla="*/ 213 h 320"/>
                <a:gd name="T86" fmla="*/ 37 w 199"/>
                <a:gd name="T87" fmla="*/ 146 h 320"/>
                <a:gd name="T88" fmla="*/ 21 w 199"/>
                <a:gd name="T89" fmla="*/ 95 h 320"/>
                <a:gd name="T90" fmla="*/ 99 w 199"/>
                <a:gd name="T91" fmla="*/ 21 h 320"/>
                <a:gd name="T92" fmla="*/ 177 w 199"/>
                <a:gd name="T93" fmla="*/ 95 h 320"/>
                <a:gd name="T94" fmla="*/ 161 w 199"/>
                <a:gd name="T95" fmla="*/ 147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99" h="320">
                  <a:moveTo>
                    <a:pt x="99" y="0"/>
                  </a:moveTo>
                  <a:cubicBezTo>
                    <a:pt x="99" y="0"/>
                    <a:pt x="99" y="0"/>
                    <a:pt x="99" y="0"/>
                  </a:cubicBezTo>
                  <a:cubicBezTo>
                    <a:pt x="99" y="0"/>
                    <a:pt x="99" y="0"/>
                    <a:pt x="99" y="0"/>
                  </a:cubicBezTo>
                  <a:cubicBezTo>
                    <a:pt x="99" y="0"/>
                    <a:pt x="99" y="0"/>
                    <a:pt x="99" y="0"/>
                  </a:cubicBezTo>
                  <a:cubicBezTo>
                    <a:pt x="99" y="0"/>
                    <a:pt x="99" y="0"/>
                    <a:pt x="98" y="0"/>
                  </a:cubicBezTo>
                  <a:cubicBezTo>
                    <a:pt x="45" y="0"/>
                    <a:pt x="0" y="44"/>
                    <a:pt x="0" y="95"/>
                  </a:cubicBezTo>
                  <a:cubicBezTo>
                    <a:pt x="0" y="129"/>
                    <a:pt x="18" y="157"/>
                    <a:pt x="19" y="158"/>
                  </a:cubicBezTo>
                  <a:cubicBezTo>
                    <a:pt x="32" y="179"/>
                    <a:pt x="45" y="206"/>
                    <a:pt x="45" y="213"/>
                  </a:cubicBezTo>
                  <a:cubicBezTo>
                    <a:pt x="45" y="245"/>
                    <a:pt x="45" y="245"/>
                    <a:pt x="45" y="245"/>
                  </a:cubicBezTo>
                  <a:cubicBezTo>
                    <a:pt x="45" y="245"/>
                    <a:pt x="45" y="246"/>
                    <a:pt x="46" y="246"/>
                  </a:cubicBezTo>
                  <a:cubicBezTo>
                    <a:pt x="46" y="246"/>
                    <a:pt x="45" y="246"/>
                    <a:pt x="45" y="247"/>
                  </a:cubicBezTo>
                  <a:cubicBezTo>
                    <a:pt x="56" y="311"/>
                    <a:pt x="56" y="311"/>
                    <a:pt x="56" y="311"/>
                  </a:cubicBezTo>
                  <a:cubicBezTo>
                    <a:pt x="57" y="316"/>
                    <a:pt x="61" y="320"/>
                    <a:pt x="67" y="320"/>
                  </a:cubicBezTo>
                  <a:cubicBezTo>
                    <a:pt x="131" y="320"/>
                    <a:pt x="131" y="320"/>
                    <a:pt x="131" y="320"/>
                  </a:cubicBezTo>
                  <a:cubicBezTo>
                    <a:pt x="136" y="320"/>
                    <a:pt x="140" y="316"/>
                    <a:pt x="141" y="311"/>
                  </a:cubicBezTo>
                  <a:cubicBezTo>
                    <a:pt x="152" y="247"/>
                    <a:pt x="152" y="247"/>
                    <a:pt x="152" y="247"/>
                  </a:cubicBezTo>
                  <a:cubicBezTo>
                    <a:pt x="152" y="246"/>
                    <a:pt x="152" y="246"/>
                    <a:pt x="152" y="246"/>
                  </a:cubicBezTo>
                  <a:cubicBezTo>
                    <a:pt x="152" y="246"/>
                    <a:pt x="152" y="245"/>
                    <a:pt x="152" y="245"/>
                  </a:cubicBezTo>
                  <a:cubicBezTo>
                    <a:pt x="152" y="213"/>
                    <a:pt x="152" y="213"/>
                    <a:pt x="152" y="213"/>
                  </a:cubicBezTo>
                  <a:cubicBezTo>
                    <a:pt x="152" y="206"/>
                    <a:pt x="166" y="179"/>
                    <a:pt x="179" y="158"/>
                  </a:cubicBezTo>
                  <a:cubicBezTo>
                    <a:pt x="180" y="157"/>
                    <a:pt x="199" y="129"/>
                    <a:pt x="199" y="95"/>
                  </a:cubicBezTo>
                  <a:cubicBezTo>
                    <a:pt x="199" y="44"/>
                    <a:pt x="153" y="0"/>
                    <a:pt x="99" y="0"/>
                  </a:cubicBezTo>
                  <a:close/>
                  <a:moveTo>
                    <a:pt x="122" y="298"/>
                  </a:moveTo>
                  <a:cubicBezTo>
                    <a:pt x="76" y="298"/>
                    <a:pt x="76" y="298"/>
                    <a:pt x="76" y="298"/>
                  </a:cubicBezTo>
                  <a:cubicBezTo>
                    <a:pt x="69" y="256"/>
                    <a:pt x="69" y="256"/>
                    <a:pt x="69" y="256"/>
                  </a:cubicBezTo>
                  <a:cubicBezTo>
                    <a:pt x="129" y="256"/>
                    <a:pt x="129" y="256"/>
                    <a:pt x="129" y="256"/>
                  </a:cubicBezTo>
                  <a:lnTo>
                    <a:pt x="122" y="298"/>
                  </a:lnTo>
                  <a:close/>
                  <a:moveTo>
                    <a:pt x="161" y="147"/>
                  </a:moveTo>
                  <a:cubicBezTo>
                    <a:pt x="154" y="158"/>
                    <a:pt x="131" y="196"/>
                    <a:pt x="131" y="213"/>
                  </a:cubicBezTo>
                  <a:cubicBezTo>
                    <a:pt x="131" y="234"/>
                    <a:pt x="131" y="234"/>
                    <a:pt x="131" y="234"/>
                  </a:cubicBezTo>
                  <a:cubicBezTo>
                    <a:pt x="109" y="234"/>
                    <a:pt x="109" y="234"/>
                    <a:pt x="109" y="234"/>
                  </a:cubicBezTo>
                  <a:cubicBezTo>
                    <a:pt x="109" y="153"/>
                    <a:pt x="109" y="153"/>
                    <a:pt x="109" y="153"/>
                  </a:cubicBezTo>
                  <a:cubicBezTo>
                    <a:pt x="128" y="135"/>
                    <a:pt x="128" y="135"/>
                    <a:pt x="128" y="135"/>
                  </a:cubicBezTo>
                  <a:cubicBezTo>
                    <a:pt x="132" y="131"/>
                    <a:pt x="132" y="124"/>
                    <a:pt x="128" y="120"/>
                  </a:cubicBezTo>
                  <a:cubicBezTo>
                    <a:pt x="123" y="116"/>
                    <a:pt x="117" y="116"/>
                    <a:pt x="112" y="120"/>
                  </a:cubicBezTo>
                  <a:cubicBezTo>
                    <a:pt x="99" y="134"/>
                    <a:pt x="99" y="134"/>
                    <a:pt x="99" y="134"/>
                  </a:cubicBezTo>
                  <a:cubicBezTo>
                    <a:pt x="85" y="120"/>
                    <a:pt x="85" y="120"/>
                    <a:pt x="85" y="120"/>
                  </a:cubicBezTo>
                  <a:cubicBezTo>
                    <a:pt x="81" y="116"/>
                    <a:pt x="74" y="116"/>
                    <a:pt x="70" y="120"/>
                  </a:cubicBezTo>
                  <a:cubicBezTo>
                    <a:pt x="66" y="124"/>
                    <a:pt x="66" y="131"/>
                    <a:pt x="70" y="135"/>
                  </a:cubicBezTo>
                  <a:cubicBezTo>
                    <a:pt x="88" y="153"/>
                    <a:pt x="88" y="153"/>
                    <a:pt x="88" y="153"/>
                  </a:cubicBezTo>
                  <a:cubicBezTo>
                    <a:pt x="88" y="234"/>
                    <a:pt x="88" y="234"/>
                    <a:pt x="88" y="234"/>
                  </a:cubicBezTo>
                  <a:cubicBezTo>
                    <a:pt x="67" y="234"/>
                    <a:pt x="67" y="234"/>
                    <a:pt x="67" y="234"/>
                  </a:cubicBezTo>
                  <a:cubicBezTo>
                    <a:pt x="67" y="213"/>
                    <a:pt x="67" y="213"/>
                    <a:pt x="67" y="213"/>
                  </a:cubicBezTo>
                  <a:cubicBezTo>
                    <a:pt x="67" y="196"/>
                    <a:pt x="44" y="158"/>
                    <a:pt x="37" y="146"/>
                  </a:cubicBezTo>
                  <a:cubicBezTo>
                    <a:pt x="37" y="146"/>
                    <a:pt x="21" y="123"/>
                    <a:pt x="21" y="95"/>
                  </a:cubicBezTo>
                  <a:cubicBezTo>
                    <a:pt x="21" y="55"/>
                    <a:pt x="57" y="21"/>
                    <a:pt x="99" y="21"/>
                  </a:cubicBezTo>
                  <a:cubicBezTo>
                    <a:pt x="141" y="21"/>
                    <a:pt x="177" y="55"/>
                    <a:pt x="177" y="95"/>
                  </a:cubicBezTo>
                  <a:cubicBezTo>
                    <a:pt x="177" y="122"/>
                    <a:pt x="161" y="146"/>
                    <a:pt x="161" y="147"/>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78203" tIns="39101" rIns="78203" bIns="39101" numCol="1" anchor="t" anchorCtr="0" compatLnSpc="1">
              <a:prstTxWarp prst="textNoShape">
                <a:avLst/>
              </a:prstTxWarp>
            </a:bodyPr>
            <a:lstStyle/>
            <a:p>
              <a:pPr defTabSz="781995">
                <a:defRPr/>
              </a:pPr>
              <a:endParaRPr lang="en-GB" sz="855">
                <a:solidFill>
                  <a:prstClr val="black"/>
                </a:solidFill>
                <a:latin typeface="Calibri Light"/>
              </a:endParaRPr>
            </a:p>
          </p:txBody>
        </p:sp>
        <p:sp>
          <p:nvSpPr>
            <p:cNvPr id="96" name="Freeform 543">
              <a:extLst>
                <a:ext uri="{FF2B5EF4-FFF2-40B4-BE49-F238E27FC236}">
                  <a16:creationId xmlns:a16="http://schemas.microsoft.com/office/drawing/2014/main" id="{74DE61D0-0B45-4012-A0B6-406E6DFCFA97}"/>
                </a:ext>
              </a:extLst>
            </p:cNvPr>
            <p:cNvSpPr>
              <a:spLocks noEditPoints="1"/>
            </p:cNvSpPr>
            <p:nvPr/>
          </p:nvSpPr>
          <p:spPr bwMode="auto">
            <a:xfrm>
              <a:off x="5309" y="2638"/>
              <a:ext cx="340" cy="340"/>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78203" tIns="39101" rIns="78203" bIns="39101" numCol="1" anchor="t" anchorCtr="0" compatLnSpc="1">
              <a:prstTxWarp prst="textNoShape">
                <a:avLst/>
              </a:prstTxWarp>
            </a:bodyPr>
            <a:lstStyle/>
            <a:p>
              <a:pPr defTabSz="781995">
                <a:defRPr/>
              </a:pPr>
              <a:endParaRPr lang="en-GB" sz="855">
                <a:solidFill>
                  <a:prstClr val="black"/>
                </a:solidFill>
                <a:latin typeface="Calibri Light"/>
              </a:endParaRPr>
            </a:p>
          </p:txBody>
        </p:sp>
      </p:grpSp>
      <p:sp>
        <p:nvSpPr>
          <p:cNvPr id="93" name="Rectangle 92">
            <a:extLst>
              <a:ext uri="{FF2B5EF4-FFF2-40B4-BE49-F238E27FC236}">
                <a16:creationId xmlns:a16="http://schemas.microsoft.com/office/drawing/2014/main" id="{D9889E6E-17F9-424C-BCCD-9B7F518F6923}"/>
              </a:ext>
            </a:extLst>
          </p:cNvPr>
          <p:cNvSpPr/>
          <p:nvPr/>
        </p:nvSpPr>
        <p:spPr>
          <a:xfrm>
            <a:off x="2451833" y="2414947"/>
            <a:ext cx="988078" cy="461665"/>
          </a:xfrm>
          <a:prstGeom prst="rect">
            <a:avLst/>
          </a:prstGeom>
        </p:spPr>
        <p:txBody>
          <a:bodyPr wrap="square">
            <a:spAutoFit/>
          </a:bodyPr>
          <a:lstStyle/>
          <a:p>
            <a:pPr algn="ctr">
              <a:spcBef>
                <a:spcPts val="342"/>
              </a:spcBef>
              <a:defRPr/>
            </a:pPr>
            <a:r>
              <a:rPr lang="fr-FR" sz="800" b="1" kern="0">
                <a:cs typeface="Arial" pitchFamily="34" charset="0"/>
              </a:rPr>
              <a:t>Des outils de prévisions de trésorerie</a:t>
            </a:r>
          </a:p>
        </p:txBody>
      </p:sp>
      <p:sp>
        <p:nvSpPr>
          <p:cNvPr id="94" name="Rectangle 93">
            <a:extLst>
              <a:ext uri="{FF2B5EF4-FFF2-40B4-BE49-F238E27FC236}">
                <a16:creationId xmlns:a16="http://schemas.microsoft.com/office/drawing/2014/main" id="{D3921A1A-E495-4747-A11A-4E23D211D4D9}"/>
              </a:ext>
            </a:extLst>
          </p:cNvPr>
          <p:cNvSpPr/>
          <p:nvPr/>
        </p:nvSpPr>
        <p:spPr>
          <a:xfrm>
            <a:off x="602395" y="3102149"/>
            <a:ext cx="815919" cy="581545"/>
          </a:xfrm>
          <a:prstGeom prst="rect">
            <a:avLst/>
          </a:prstGeom>
        </p:spPr>
        <p:txBody>
          <a:bodyPr wrap="square">
            <a:spAutoFit/>
          </a:bodyPr>
          <a:lstStyle/>
          <a:p>
            <a:pPr algn="ctr">
              <a:spcBef>
                <a:spcPts val="342"/>
              </a:spcBef>
            </a:pPr>
            <a:r>
              <a:rPr lang="fr-FR" sz="800" b="1" kern="0">
                <a:cs typeface="Arial" pitchFamily="34" charset="0"/>
              </a:rPr>
              <a:t>Les actions durables sur l’ensemble des cycles </a:t>
            </a:r>
          </a:p>
        </p:txBody>
      </p:sp>
      <p:grpSp>
        <p:nvGrpSpPr>
          <p:cNvPr id="116" name="Group 115">
            <a:extLst>
              <a:ext uri="{FF2B5EF4-FFF2-40B4-BE49-F238E27FC236}">
                <a16:creationId xmlns:a16="http://schemas.microsoft.com/office/drawing/2014/main" id="{78BF2D3A-2F16-4F30-AB02-9AE6C76DD395}"/>
              </a:ext>
            </a:extLst>
          </p:cNvPr>
          <p:cNvGrpSpPr/>
          <p:nvPr/>
        </p:nvGrpSpPr>
        <p:grpSpPr>
          <a:xfrm>
            <a:off x="2817624" y="1960369"/>
            <a:ext cx="381012" cy="378483"/>
            <a:chOff x="6018405" y="3817775"/>
            <a:chExt cx="381012" cy="378483"/>
          </a:xfrm>
        </p:grpSpPr>
        <p:sp>
          <p:nvSpPr>
            <p:cNvPr id="117" name="Freeform 346">
              <a:extLst>
                <a:ext uri="{FF2B5EF4-FFF2-40B4-BE49-F238E27FC236}">
                  <a16:creationId xmlns:a16="http://schemas.microsoft.com/office/drawing/2014/main" id="{4C225082-C122-4459-BB13-44843320BA0D}"/>
                </a:ext>
              </a:extLst>
            </p:cNvPr>
            <p:cNvSpPr>
              <a:spLocks noEditPoints="1"/>
            </p:cNvSpPr>
            <p:nvPr/>
          </p:nvSpPr>
          <p:spPr bwMode="auto">
            <a:xfrm>
              <a:off x="6090125" y="3895698"/>
              <a:ext cx="237572" cy="213732"/>
            </a:xfrm>
            <a:custGeom>
              <a:avLst/>
              <a:gdLst>
                <a:gd name="T0" fmla="*/ 224 w 320"/>
                <a:gd name="T1" fmla="*/ 288 h 288"/>
                <a:gd name="T2" fmla="*/ 170 w 320"/>
                <a:gd name="T3" fmla="*/ 288 h 288"/>
                <a:gd name="T4" fmla="*/ 160 w 320"/>
                <a:gd name="T5" fmla="*/ 278 h 288"/>
                <a:gd name="T6" fmla="*/ 160 w 320"/>
                <a:gd name="T7" fmla="*/ 267 h 288"/>
                <a:gd name="T8" fmla="*/ 138 w 320"/>
                <a:gd name="T9" fmla="*/ 267 h 288"/>
                <a:gd name="T10" fmla="*/ 138 w 320"/>
                <a:gd name="T11" fmla="*/ 278 h 288"/>
                <a:gd name="T12" fmla="*/ 128 w 320"/>
                <a:gd name="T13" fmla="*/ 288 h 288"/>
                <a:gd name="T14" fmla="*/ 74 w 320"/>
                <a:gd name="T15" fmla="*/ 288 h 288"/>
                <a:gd name="T16" fmla="*/ 64 w 320"/>
                <a:gd name="T17" fmla="*/ 278 h 288"/>
                <a:gd name="T18" fmla="*/ 27 w 320"/>
                <a:gd name="T19" fmla="*/ 235 h 288"/>
                <a:gd name="T20" fmla="*/ 18 w 320"/>
                <a:gd name="T21" fmla="*/ 230 h 288"/>
                <a:gd name="T22" fmla="*/ 0 w 320"/>
                <a:gd name="T23" fmla="*/ 160 h 288"/>
                <a:gd name="T24" fmla="*/ 138 w 320"/>
                <a:gd name="T25" fmla="*/ 22 h 288"/>
                <a:gd name="T26" fmla="*/ 198 w 320"/>
                <a:gd name="T27" fmla="*/ 30 h 288"/>
                <a:gd name="T28" fmla="*/ 255 w 320"/>
                <a:gd name="T29" fmla="*/ 0 h 288"/>
                <a:gd name="T30" fmla="*/ 264 w 320"/>
                <a:gd name="T31" fmla="*/ 4 h 288"/>
                <a:gd name="T32" fmla="*/ 266 w 320"/>
                <a:gd name="T33" fmla="*/ 14 h 288"/>
                <a:gd name="T34" fmla="*/ 257 w 320"/>
                <a:gd name="T35" fmla="*/ 49 h 288"/>
                <a:gd name="T36" fmla="*/ 294 w 320"/>
                <a:gd name="T37" fmla="*/ 96 h 288"/>
                <a:gd name="T38" fmla="*/ 309 w 320"/>
                <a:gd name="T39" fmla="*/ 96 h 288"/>
                <a:gd name="T40" fmla="*/ 320 w 320"/>
                <a:gd name="T41" fmla="*/ 107 h 288"/>
                <a:gd name="T42" fmla="*/ 320 w 320"/>
                <a:gd name="T43" fmla="*/ 171 h 288"/>
                <a:gd name="T44" fmla="*/ 309 w 320"/>
                <a:gd name="T45" fmla="*/ 182 h 288"/>
                <a:gd name="T46" fmla="*/ 275 w 320"/>
                <a:gd name="T47" fmla="*/ 182 h 288"/>
                <a:gd name="T48" fmla="*/ 234 w 320"/>
                <a:gd name="T49" fmla="*/ 259 h 288"/>
                <a:gd name="T50" fmla="*/ 234 w 320"/>
                <a:gd name="T51" fmla="*/ 278 h 288"/>
                <a:gd name="T52" fmla="*/ 224 w 320"/>
                <a:gd name="T53" fmla="*/ 288 h 288"/>
                <a:gd name="T54" fmla="*/ 181 w 320"/>
                <a:gd name="T55" fmla="*/ 267 h 288"/>
                <a:gd name="T56" fmla="*/ 213 w 320"/>
                <a:gd name="T57" fmla="*/ 267 h 288"/>
                <a:gd name="T58" fmla="*/ 213 w 320"/>
                <a:gd name="T59" fmla="*/ 255 h 288"/>
                <a:gd name="T60" fmla="*/ 216 w 320"/>
                <a:gd name="T61" fmla="*/ 248 h 288"/>
                <a:gd name="T62" fmla="*/ 255 w 320"/>
                <a:gd name="T63" fmla="*/ 170 h 288"/>
                <a:gd name="T64" fmla="*/ 266 w 320"/>
                <a:gd name="T65" fmla="*/ 160 h 288"/>
                <a:gd name="T66" fmla="*/ 298 w 320"/>
                <a:gd name="T67" fmla="*/ 160 h 288"/>
                <a:gd name="T68" fmla="*/ 298 w 320"/>
                <a:gd name="T69" fmla="*/ 118 h 288"/>
                <a:gd name="T70" fmla="*/ 288 w 320"/>
                <a:gd name="T71" fmla="*/ 118 h 288"/>
                <a:gd name="T72" fmla="*/ 278 w 320"/>
                <a:gd name="T73" fmla="*/ 112 h 288"/>
                <a:gd name="T74" fmla="*/ 240 w 320"/>
                <a:gd name="T75" fmla="*/ 63 h 288"/>
                <a:gd name="T76" fmla="*/ 235 w 320"/>
                <a:gd name="T77" fmla="*/ 51 h 288"/>
                <a:gd name="T78" fmla="*/ 241 w 320"/>
                <a:gd name="T79" fmla="*/ 25 h 288"/>
                <a:gd name="T80" fmla="*/ 212 w 320"/>
                <a:gd name="T81" fmla="*/ 48 h 288"/>
                <a:gd name="T82" fmla="*/ 199 w 320"/>
                <a:gd name="T83" fmla="*/ 53 h 288"/>
                <a:gd name="T84" fmla="*/ 138 w 320"/>
                <a:gd name="T85" fmla="*/ 43 h 288"/>
                <a:gd name="T86" fmla="*/ 21 w 320"/>
                <a:gd name="T87" fmla="*/ 160 h 288"/>
                <a:gd name="T88" fmla="*/ 34 w 320"/>
                <a:gd name="T89" fmla="*/ 214 h 288"/>
                <a:gd name="T90" fmla="*/ 84 w 320"/>
                <a:gd name="T91" fmla="*/ 267 h 288"/>
                <a:gd name="T92" fmla="*/ 117 w 320"/>
                <a:gd name="T93" fmla="*/ 267 h 288"/>
                <a:gd name="T94" fmla="*/ 117 w 320"/>
                <a:gd name="T95" fmla="*/ 256 h 288"/>
                <a:gd name="T96" fmla="*/ 128 w 320"/>
                <a:gd name="T97" fmla="*/ 246 h 288"/>
                <a:gd name="T98" fmla="*/ 170 w 320"/>
                <a:gd name="T99" fmla="*/ 246 h 288"/>
                <a:gd name="T100" fmla="*/ 181 w 320"/>
                <a:gd name="T101" fmla="*/ 256 h 288"/>
                <a:gd name="T102" fmla="*/ 181 w 320"/>
                <a:gd name="T103" fmla="*/ 267 h 288"/>
                <a:gd name="T104" fmla="*/ 82 w 320"/>
                <a:gd name="T105" fmla="*/ 104 h 288"/>
                <a:gd name="T106" fmla="*/ 130 w 320"/>
                <a:gd name="T107" fmla="*/ 79 h 288"/>
                <a:gd name="T108" fmla="*/ 138 w 320"/>
                <a:gd name="T109" fmla="*/ 66 h 288"/>
                <a:gd name="T110" fmla="*/ 125 w 320"/>
                <a:gd name="T111" fmla="*/ 58 h 288"/>
                <a:gd name="T112" fmla="*/ 68 w 320"/>
                <a:gd name="T113" fmla="*/ 88 h 288"/>
                <a:gd name="T114" fmla="*/ 67 w 320"/>
                <a:gd name="T115" fmla="*/ 103 h 288"/>
                <a:gd name="T116" fmla="*/ 75 w 320"/>
                <a:gd name="T117" fmla="*/ 107 h 288"/>
                <a:gd name="T118" fmla="*/ 82 w 320"/>
                <a:gd name="T119" fmla="*/ 104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20" h="288">
                  <a:moveTo>
                    <a:pt x="224" y="288"/>
                  </a:moveTo>
                  <a:cubicBezTo>
                    <a:pt x="170" y="288"/>
                    <a:pt x="170" y="288"/>
                    <a:pt x="170" y="288"/>
                  </a:cubicBezTo>
                  <a:cubicBezTo>
                    <a:pt x="164" y="288"/>
                    <a:pt x="160" y="284"/>
                    <a:pt x="160" y="278"/>
                  </a:cubicBezTo>
                  <a:cubicBezTo>
                    <a:pt x="160" y="267"/>
                    <a:pt x="160" y="267"/>
                    <a:pt x="160" y="267"/>
                  </a:cubicBezTo>
                  <a:cubicBezTo>
                    <a:pt x="138" y="267"/>
                    <a:pt x="138" y="267"/>
                    <a:pt x="138" y="267"/>
                  </a:cubicBezTo>
                  <a:cubicBezTo>
                    <a:pt x="138" y="278"/>
                    <a:pt x="138" y="278"/>
                    <a:pt x="138" y="278"/>
                  </a:cubicBezTo>
                  <a:cubicBezTo>
                    <a:pt x="138" y="284"/>
                    <a:pt x="134" y="288"/>
                    <a:pt x="128" y="288"/>
                  </a:cubicBezTo>
                  <a:cubicBezTo>
                    <a:pt x="74" y="288"/>
                    <a:pt x="74" y="288"/>
                    <a:pt x="74" y="288"/>
                  </a:cubicBezTo>
                  <a:cubicBezTo>
                    <a:pt x="68" y="288"/>
                    <a:pt x="64" y="284"/>
                    <a:pt x="64" y="278"/>
                  </a:cubicBezTo>
                  <a:cubicBezTo>
                    <a:pt x="64" y="237"/>
                    <a:pt x="29" y="235"/>
                    <a:pt x="27" y="235"/>
                  </a:cubicBezTo>
                  <a:cubicBezTo>
                    <a:pt x="23" y="235"/>
                    <a:pt x="20" y="233"/>
                    <a:pt x="18" y="230"/>
                  </a:cubicBezTo>
                  <a:cubicBezTo>
                    <a:pt x="6" y="209"/>
                    <a:pt x="0" y="185"/>
                    <a:pt x="0" y="160"/>
                  </a:cubicBezTo>
                  <a:cubicBezTo>
                    <a:pt x="0" y="84"/>
                    <a:pt x="62" y="22"/>
                    <a:pt x="138" y="22"/>
                  </a:cubicBezTo>
                  <a:cubicBezTo>
                    <a:pt x="160" y="22"/>
                    <a:pt x="179" y="24"/>
                    <a:pt x="198" y="30"/>
                  </a:cubicBezTo>
                  <a:cubicBezTo>
                    <a:pt x="217" y="3"/>
                    <a:pt x="253" y="0"/>
                    <a:pt x="255" y="0"/>
                  </a:cubicBezTo>
                  <a:cubicBezTo>
                    <a:pt x="259" y="0"/>
                    <a:pt x="262" y="2"/>
                    <a:pt x="264" y="4"/>
                  </a:cubicBezTo>
                  <a:cubicBezTo>
                    <a:pt x="266" y="7"/>
                    <a:pt x="267" y="10"/>
                    <a:pt x="266" y="14"/>
                  </a:cubicBezTo>
                  <a:cubicBezTo>
                    <a:pt x="257" y="49"/>
                    <a:pt x="257" y="49"/>
                    <a:pt x="257" y="49"/>
                  </a:cubicBezTo>
                  <a:cubicBezTo>
                    <a:pt x="275" y="63"/>
                    <a:pt x="288" y="85"/>
                    <a:pt x="294" y="96"/>
                  </a:cubicBezTo>
                  <a:cubicBezTo>
                    <a:pt x="309" y="96"/>
                    <a:pt x="309" y="96"/>
                    <a:pt x="309" y="96"/>
                  </a:cubicBezTo>
                  <a:cubicBezTo>
                    <a:pt x="315" y="96"/>
                    <a:pt x="320" y="101"/>
                    <a:pt x="320" y="107"/>
                  </a:cubicBezTo>
                  <a:cubicBezTo>
                    <a:pt x="320" y="171"/>
                    <a:pt x="320" y="171"/>
                    <a:pt x="320" y="171"/>
                  </a:cubicBezTo>
                  <a:cubicBezTo>
                    <a:pt x="320" y="177"/>
                    <a:pt x="315" y="182"/>
                    <a:pt x="309" y="182"/>
                  </a:cubicBezTo>
                  <a:cubicBezTo>
                    <a:pt x="275" y="182"/>
                    <a:pt x="275" y="182"/>
                    <a:pt x="275" y="182"/>
                  </a:cubicBezTo>
                  <a:cubicBezTo>
                    <a:pt x="269" y="217"/>
                    <a:pt x="249" y="244"/>
                    <a:pt x="234" y="259"/>
                  </a:cubicBezTo>
                  <a:cubicBezTo>
                    <a:pt x="234" y="278"/>
                    <a:pt x="234" y="278"/>
                    <a:pt x="234" y="278"/>
                  </a:cubicBezTo>
                  <a:cubicBezTo>
                    <a:pt x="234" y="284"/>
                    <a:pt x="230" y="288"/>
                    <a:pt x="224" y="288"/>
                  </a:cubicBezTo>
                  <a:close/>
                  <a:moveTo>
                    <a:pt x="181" y="267"/>
                  </a:moveTo>
                  <a:cubicBezTo>
                    <a:pt x="213" y="267"/>
                    <a:pt x="213" y="267"/>
                    <a:pt x="213" y="267"/>
                  </a:cubicBezTo>
                  <a:cubicBezTo>
                    <a:pt x="213" y="255"/>
                    <a:pt x="213" y="255"/>
                    <a:pt x="213" y="255"/>
                  </a:cubicBezTo>
                  <a:cubicBezTo>
                    <a:pt x="213" y="252"/>
                    <a:pt x="214" y="250"/>
                    <a:pt x="216" y="248"/>
                  </a:cubicBezTo>
                  <a:cubicBezTo>
                    <a:pt x="239" y="225"/>
                    <a:pt x="253" y="197"/>
                    <a:pt x="255" y="170"/>
                  </a:cubicBezTo>
                  <a:cubicBezTo>
                    <a:pt x="256" y="165"/>
                    <a:pt x="260" y="160"/>
                    <a:pt x="266" y="160"/>
                  </a:cubicBezTo>
                  <a:cubicBezTo>
                    <a:pt x="298" y="160"/>
                    <a:pt x="298" y="160"/>
                    <a:pt x="298" y="160"/>
                  </a:cubicBezTo>
                  <a:cubicBezTo>
                    <a:pt x="298" y="118"/>
                    <a:pt x="298" y="118"/>
                    <a:pt x="298" y="118"/>
                  </a:cubicBezTo>
                  <a:cubicBezTo>
                    <a:pt x="288" y="118"/>
                    <a:pt x="288" y="118"/>
                    <a:pt x="288" y="118"/>
                  </a:cubicBezTo>
                  <a:cubicBezTo>
                    <a:pt x="284" y="118"/>
                    <a:pt x="280" y="115"/>
                    <a:pt x="278" y="112"/>
                  </a:cubicBezTo>
                  <a:cubicBezTo>
                    <a:pt x="278" y="111"/>
                    <a:pt x="261" y="76"/>
                    <a:pt x="240" y="63"/>
                  </a:cubicBezTo>
                  <a:cubicBezTo>
                    <a:pt x="236" y="60"/>
                    <a:pt x="234" y="56"/>
                    <a:pt x="235" y="51"/>
                  </a:cubicBezTo>
                  <a:cubicBezTo>
                    <a:pt x="241" y="25"/>
                    <a:pt x="241" y="25"/>
                    <a:pt x="241" y="25"/>
                  </a:cubicBezTo>
                  <a:cubicBezTo>
                    <a:pt x="231" y="28"/>
                    <a:pt x="218" y="35"/>
                    <a:pt x="212" y="48"/>
                  </a:cubicBezTo>
                  <a:cubicBezTo>
                    <a:pt x="210" y="53"/>
                    <a:pt x="204" y="55"/>
                    <a:pt x="199" y="53"/>
                  </a:cubicBezTo>
                  <a:cubicBezTo>
                    <a:pt x="180" y="46"/>
                    <a:pt x="161" y="43"/>
                    <a:pt x="138" y="43"/>
                  </a:cubicBezTo>
                  <a:cubicBezTo>
                    <a:pt x="74" y="43"/>
                    <a:pt x="21" y="96"/>
                    <a:pt x="21" y="160"/>
                  </a:cubicBezTo>
                  <a:cubicBezTo>
                    <a:pt x="21" y="179"/>
                    <a:pt x="26" y="198"/>
                    <a:pt x="34" y="214"/>
                  </a:cubicBezTo>
                  <a:cubicBezTo>
                    <a:pt x="53" y="217"/>
                    <a:pt x="80" y="231"/>
                    <a:pt x="84" y="267"/>
                  </a:cubicBezTo>
                  <a:cubicBezTo>
                    <a:pt x="117" y="267"/>
                    <a:pt x="117" y="267"/>
                    <a:pt x="117" y="267"/>
                  </a:cubicBezTo>
                  <a:cubicBezTo>
                    <a:pt x="117" y="256"/>
                    <a:pt x="117" y="256"/>
                    <a:pt x="117" y="256"/>
                  </a:cubicBezTo>
                  <a:cubicBezTo>
                    <a:pt x="117" y="250"/>
                    <a:pt x="122" y="246"/>
                    <a:pt x="128" y="246"/>
                  </a:cubicBezTo>
                  <a:cubicBezTo>
                    <a:pt x="170" y="246"/>
                    <a:pt x="170" y="246"/>
                    <a:pt x="170" y="246"/>
                  </a:cubicBezTo>
                  <a:cubicBezTo>
                    <a:pt x="176" y="246"/>
                    <a:pt x="181" y="250"/>
                    <a:pt x="181" y="256"/>
                  </a:cubicBezTo>
                  <a:lnTo>
                    <a:pt x="181" y="267"/>
                  </a:lnTo>
                  <a:close/>
                  <a:moveTo>
                    <a:pt x="82" y="104"/>
                  </a:moveTo>
                  <a:cubicBezTo>
                    <a:pt x="96" y="92"/>
                    <a:pt x="113" y="83"/>
                    <a:pt x="130" y="79"/>
                  </a:cubicBezTo>
                  <a:cubicBezTo>
                    <a:pt x="136" y="77"/>
                    <a:pt x="139" y="71"/>
                    <a:pt x="138" y="66"/>
                  </a:cubicBezTo>
                  <a:cubicBezTo>
                    <a:pt x="137" y="60"/>
                    <a:pt x="131" y="57"/>
                    <a:pt x="125" y="58"/>
                  </a:cubicBezTo>
                  <a:cubicBezTo>
                    <a:pt x="104" y="63"/>
                    <a:pt x="84" y="74"/>
                    <a:pt x="68" y="88"/>
                  </a:cubicBezTo>
                  <a:cubicBezTo>
                    <a:pt x="64" y="92"/>
                    <a:pt x="63" y="99"/>
                    <a:pt x="67" y="103"/>
                  </a:cubicBezTo>
                  <a:cubicBezTo>
                    <a:pt x="69" y="106"/>
                    <a:pt x="72" y="107"/>
                    <a:pt x="75" y="107"/>
                  </a:cubicBezTo>
                  <a:cubicBezTo>
                    <a:pt x="78" y="107"/>
                    <a:pt x="80" y="106"/>
                    <a:pt x="82" y="104"/>
                  </a:cubicBezTo>
                  <a:close/>
                </a:path>
              </a:pathLst>
            </a:custGeom>
            <a:solidFill>
              <a:srgbClr val="2C5234"/>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78203" tIns="39101" rIns="78203" bIns="39101" numCol="1" anchor="t" anchorCtr="0" compatLnSpc="1">
              <a:prstTxWarp prst="textNoShape">
                <a:avLst/>
              </a:prstTxWarp>
            </a:bodyPr>
            <a:lstStyle/>
            <a:p>
              <a:pPr defTabSz="781995">
                <a:defRPr/>
              </a:pPr>
              <a:endParaRPr lang="en-GB" sz="855">
                <a:solidFill>
                  <a:prstClr val="black"/>
                </a:solidFill>
                <a:latin typeface="Calibri Light"/>
              </a:endParaRPr>
            </a:p>
          </p:txBody>
        </p:sp>
        <p:sp>
          <p:nvSpPr>
            <p:cNvPr id="118" name="Freeform 347">
              <a:extLst>
                <a:ext uri="{FF2B5EF4-FFF2-40B4-BE49-F238E27FC236}">
                  <a16:creationId xmlns:a16="http://schemas.microsoft.com/office/drawing/2014/main" id="{4FB65F01-7101-407A-9361-66990E35FDBB}"/>
                </a:ext>
              </a:extLst>
            </p:cNvPr>
            <p:cNvSpPr>
              <a:spLocks noEditPoints="1"/>
            </p:cNvSpPr>
            <p:nvPr/>
          </p:nvSpPr>
          <p:spPr bwMode="auto">
            <a:xfrm>
              <a:off x="6018405" y="3817775"/>
              <a:ext cx="381012" cy="378483"/>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solidFill>
              <a:srgbClr val="2C5234"/>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78203" tIns="39101" rIns="78203" bIns="39101" numCol="1" anchor="t" anchorCtr="0" compatLnSpc="1">
              <a:prstTxWarp prst="textNoShape">
                <a:avLst/>
              </a:prstTxWarp>
            </a:bodyPr>
            <a:lstStyle/>
            <a:p>
              <a:pPr defTabSz="781995">
                <a:defRPr/>
              </a:pPr>
              <a:endParaRPr lang="en-GB" sz="855">
                <a:solidFill>
                  <a:prstClr val="black"/>
                </a:solidFill>
                <a:latin typeface="Calibri Light"/>
              </a:endParaRPr>
            </a:p>
          </p:txBody>
        </p:sp>
      </p:grpSp>
      <p:grpSp>
        <p:nvGrpSpPr>
          <p:cNvPr id="123" name="Group 122">
            <a:extLst>
              <a:ext uri="{FF2B5EF4-FFF2-40B4-BE49-F238E27FC236}">
                <a16:creationId xmlns:a16="http://schemas.microsoft.com/office/drawing/2014/main" id="{36DED197-771E-4405-9431-1596C92DD455}"/>
              </a:ext>
            </a:extLst>
          </p:cNvPr>
          <p:cNvGrpSpPr/>
          <p:nvPr/>
        </p:nvGrpSpPr>
        <p:grpSpPr>
          <a:xfrm rot="21325629">
            <a:off x="681994" y="1024676"/>
            <a:ext cx="1703529" cy="1406826"/>
            <a:chOff x="860691" y="1077436"/>
            <a:chExt cx="1484263" cy="1331166"/>
          </a:xfrm>
        </p:grpSpPr>
        <p:grpSp>
          <p:nvGrpSpPr>
            <p:cNvPr id="84" name="Group 83">
              <a:extLst>
                <a:ext uri="{FF2B5EF4-FFF2-40B4-BE49-F238E27FC236}">
                  <a16:creationId xmlns:a16="http://schemas.microsoft.com/office/drawing/2014/main" id="{9412D35A-26AB-434D-B9FA-1B927F50AFC6}"/>
                </a:ext>
              </a:extLst>
            </p:cNvPr>
            <p:cNvGrpSpPr/>
            <p:nvPr/>
          </p:nvGrpSpPr>
          <p:grpSpPr>
            <a:xfrm rot="16200000" flipV="1">
              <a:off x="937240" y="1000887"/>
              <a:ext cx="1331166" cy="1484263"/>
              <a:chOff x="5375789" y="2648567"/>
              <a:chExt cx="2657499" cy="3133970"/>
            </a:xfrm>
          </p:grpSpPr>
          <p:sp>
            <p:nvSpPr>
              <p:cNvPr id="104" name="Freeform 176">
                <a:extLst>
                  <a:ext uri="{FF2B5EF4-FFF2-40B4-BE49-F238E27FC236}">
                    <a16:creationId xmlns:a16="http://schemas.microsoft.com/office/drawing/2014/main" id="{96EA8FBA-D55D-43B9-A256-D417511A2A22}"/>
                  </a:ext>
                </a:extLst>
              </p:cNvPr>
              <p:cNvSpPr/>
              <p:nvPr/>
            </p:nvSpPr>
            <p:spPr bwMode="gray">
              <a:xfrm rot="3654009">
                <a:off x="5324706" y="3073955"/>
                <a:ext cx="2759665" cy="2657499"/>
              </a:xfrm>
              <a:custGeom>
                <a:avLst/>
                <a:gdLst>
                  <a:gd name="connsiteX0" fmla="*/ 465713 w 2292286"/>
                  <a:gd name="connsiteY0" fmla="*/ 0 h 2292289"/>
                  <a:gd name="connsiteX1" fmla="*/ 483567 w 2292286"/>
                  <a:gd name="connsiteY1" fmla="*/ 4591 h 2292289"/>
                  <a:gd name="connsiteX2" fmla="*/ 2287694 w 2292286"/>
                  <a:gd name="connsiteY2" fmla="*/ 1808718 h 2292289"/>
                  <a:gd name="connsiteX3" fmla="*/ 2292286 w 2292286"/>
                  <a:gd name="connsiteY3" fmla="*/ 1826576 h 2292289"/>
                  <a:gd name="connsiteX4" fmla="*/ 554222 w 2292286"/>
                  <a:gd name="connsiteY4" fmla="*/ 2292289 h 2292289"/>
                  <a:gd name="connsiteX5" fmla="*/ 540820 w 2292286"/>
                  <a:gd name="connsiteY5" fmla="*/ 2255672 h 2292289"/>
                  <a:gd name="connsiteX6" fmla="*/ 36615 w 2292286"/>
                  <a:gd name="connsiteY6" fmla="*/ 1751467 h 2292289"/>
                  <a:gd name="connsiteX7" fmla="*/ 0 w 2292286"/>
                  <a:gd name="connsiteY7" fmla="*/ 1738066 h 2292289"/>
                  <a:gd name="connsiteX8" fmla="*/ 465713 w 2292286"/>
                  <a:gd name="connsiteY8" fmla="*/ 0 h 2292289"/>
                  <a:gd name="connsiteX0" fmla="*/ 465713 w 2292286"/>
                  <a:gd name="connsiteY0" fmla="*/ 0 h 2292289"/>
                  <a:gd name="connsiteX1" fmla="*/ 483567 w 2292286"/>
                  <a:gd name="connsiteY1" fmla="*/ 4591 h 2292289"/>
                  <a:gd name="connsiteX2" fmla="*/ 2287694 w 2292286"/>
                  <a:gd name="connsiteY2" fmla="*/ 1808718 h 2292289"/>
                  <a:gd name="connsiteX3" fmla="*/ 2292286 w 2292286"/>
                  <a:gd name="connsiteY3" fmla="*/ 1826576 h 2292289"/>
                  <a:gd name="connsiteX4" fmla="*/ 554222 w 2292286"/>
                  <a:gd name="connsiteY4" fmla="*/ 2292289 h 2292289"/>
                  <a:gd name="connsiteX5" fmla="*/ 540820 w 2292286"/>
                  <a:gd name="connsiteY5" fmla="*/ 2255672 h 2292289"/>
                  <a:gd name="connsiteX6" fmla="*/ 36615 w 2292286"/>
                  <a:gd name="connsiteY6" fmla="*/ 1751467 h 2292289"/>
                  <a:gd name="connsiteX7" fmla="*/ 0 w 2292286"/>
                  <a:gd name="connsiteY7" fmla="*/ 1738066 h 2292289"/>
                  <a:gd name="connsiteX8" fmla="*/ 557153 w 2292286"/>
                  <a:gd name="connsiteY8" fmla="*/ 91440 h 2292289"/>
                  <a:gd name="connsiteX0" fmla="*/ 465713 w 2292286"/>
                  <a:gd name="connsiteY0" fmla="*/ 0 h 2292289"/>
                  <a:gd name="connsiteX1" fmla="*/ 483567 w 2292286"/>
                  <a:gd name="connsiteY1" fmla="*/ 4591 h 2292289"/>
                  <a:gd name="connsiteX2" fmla="*/ 2287694 w 2292286"/>
                  <a:gd name="connsiteY2" fmla="*/ 1808718 h 2292289"/>
                  <a:gd name="connsiteX3" fmla="*/ 2292286 w 2292286"/>
                  <a:gd name="connsiteY3" fmla="*/ 1826576 h 2292289"/>
                  <a:gd name="connsiteX4" fmla="*/ 554222 w 2292286"/>
                  <a:gd name="connsiteY4" fmla="*/ 2292289 h 2292289"/>
                  <a:gd name="connsiteX5" fmla="*/ 540820 w 2292286"/>
                  <a:gd name="connsiteY5" fmla="*/ 2255672 h 2292289"/>
                  <a:gd name="connsiteX6" fmla="*/ 36615 w 2292286"/>
                  <a:gd name="connsiteY6" fmla="*/ 1751467 h 2292289"/>
                  <a:gd name="connsiteX7" fmla="*/ 0 w 2292286"/>
                  <a:gd name="connsiteY7" fmla="*/ 1738066 h 2292289"/>
                  <a:gd name="connsiteX8" fmla="*/ 424631 w 2292286"/>
                  <a:gd name="connsiteY8" fmla="*/ 180892 h 2292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92286" h="2292289">
                    <a:moveTo>
                      <a:pt x="465713" y="0"/>
                    </a:moveTo>
                    <a:lnTo>
                      <a:pt x="483567" y="4591"/>
                    </a:lnTo>
                    <a:cubicBezTo>
                      <a:pt x="1342545" y="271760"/>
                      <a:pt x="2020525" y="949741"/>
                      <a:pt x="2287694" y="1808718"/>
                    </a:cubicBezTo>
                    <a:lnTo>
                      <a:pt x="2292286" y="1826576"/>
                    </a:lnTo>
                    <a:lnTo>
                      <a:pt x="554222" y="2292289"/>
                    </a:lnTo>
                    <a:lnTo>
                      <a:pt x="540820" y="2255672"/>
                    </a:lnTo>
                    <a:cubicBezTo>
                      <a:pt x="444933" y="2028969"/>
                      <a:pt x="263318" y="1847355"/>
                      <a:pt x="36615" y="1751467"/>
                    </a:cubicBezTo>
                    <a:lnTo>
                      <a:pt x="0" y="1738066"/>
                    </a:lnTo>
                    <a:cubicBezTo>
                      <a:pt x="155238" y="1158711"/>
                      <a:pt x="424631" y="180892"/>
                      <a:pt x="424631" y="180892"/>
                    </a:cubicBezTo>
                  </a:path>
                </a:pathLst>
              </a:custGeom>
              <a:noFill/>
              <a:ln w="28575" algn="ctr">
                <a:solidFill>
                  <a:schemeClr val="accent1"/>
                </a:solidFill>
                <a:miter lim="800000"/>
                <a:headEnd/>
                <a:tailEnd/>
              </a:ln>
            </p:spPr>
            <p:txBody>
              <a:bodyPr wrap="square" lIns="76030" tIns="76030" rIns="76030" bIns="76030" rtlCol="0" anchor="ctr"/>
              <a:lstStyle/>
              <a:p>
                <a:pPr algn="ctr" defTabSz="781995">
                  <a:lnSpc>
                    <a:spcPct val="106000"/>
                  </a:lnSpc>
                  <a:defRPr/>
                </a:pPr>
                <a:endParaRPr lang="en-US" sz="855" b="1">
                  <a:solidFill>
                    <a:prstClr val="white"/>
                  </a:solidFill>
                  <a:latin typeface="Calibri Light"/>
                </a:endParaRPr>
              </a:p>
            </p:txBody>
          </p:sp>
          <p:sp>
            <p:nvSpPr>
              <p:cNvPr id="105" name="Isosceles Triangle 104">
                <a:extLst>
                  <a:ext uri="{FF2B5EF4-FFF2-40B4-BE49-F238E27FC236}">
                    <a16:creationId xmlns:a16="http://schemas.microsoft.com/office/drawing/2014/main" id="{4A8AE019-269C-4778-8E20-6CFA23257B4A}"/>
                  </a:ext>
                </a:extLst>
              </p:cNvPr>
              <p:cNvSpPr/>
              <p:nvPr/>
            </p:nvSpPr>
            <p:spPr bwMode="gray">
              <a:xfrm rot="20101595">
                <a:off x="7270323" y="2648567"/>
                <a:ext cx="160824" cy="171450"/>
              </a:xfrm>
              <a:prstGeom prst="triangle">
                <a:avLst/>
              </a:prstGeom>
              <a:solidFill>
                <a:schemeClr val="bg1"/>
              </a:solidFill>
              <a:ln w="28575" algn="ctr">
                <a:solidFill>
                  <a:schemeClr val="accent1"/>
                </a:solidFill>
                <a:miter lim="800000"/>
                <a:headEnd/>
                <a:tailEnd/>
              </a:ln>
            </p:spPr>
            <p:txBody>
              <a:bodyPr wrap="square" lIns="76030" tIns="76030" rIns="76030" bIns="76030" rtlCol="0" anchor="ctr"/>
              <a:lstStyle/>
              <a:p>
                <a:pPr algn="ctr" defTabSz="781995">
                  <a:lnSpc>
                    <a:spcPct val="106000"/>
                  </a:lnSpc>
                  <a:defRPr/>
                </a:pPr>
                <a:endParaRPr lang="en-US" sz="855" b="1">
                  <a:solidFill>
                    <a:prstClr val="white"/>
                  </a:solidFill>
                  <a:latin typeface="Calibri Light"/>
                </a:endParaRPr>
              </a:p>
            </p:txBody>
          </p:sp>
          <p:sp>
            <p:nvSpPr>
              <p:cNvPr id="106" name="Oval 105">
                <a:extLst>
                  <a:ext uri="{FF2B5EF4-FFF2-40B4-BE49-F238E27FC236}">
                    <a16:creationId xmlns:a16="http://schemas.microsoft.com/office/drawing/2014/main" id="{E77A72A9-CCE0-4C4D-90DF-C5772F53C59D}"/>
                  </a:ext>
                </a:extLst>
              </p:cNvPr>
              <p:cNvSpPr/>
              <p:nvPr/>
            </p:nvSpPr>
            <p:spPr bwMode="gray">
              <a:xfrm>
                <a:off x="7281039" y="3010918"/>
                <a:ext cx="97181" cy="97182"/>
              </a:xfrm>
              <a:prstGeom prst="ellipse">
                <a:avLst/>
              </a:prstGeom>
              <a:solidFill>
                <a:schemeClr val="bg1"/>
              </a:solidFill>
              <a:ln w="28575" algn="ctr">
                <a:solidFill>
                  <a:schemeClr val="accent1"/>
                </a:solidFill>
                <a:miter lim="800000"/>
                <a:headEnd/>
                <a:tailEnd/>
              </a:ln>
            </p:spPr>
            <p:txBody>
              <a:bodyPr wrap="square" lIns="76030" tIns="76030" rIns="76030" bIns="76030" rtlCol="0" anchor="ctr"/>
              <a:lstStyle/>
              <a:p>
                <a:pPr algn="ctr" defTabSz="781995">
                  <a:lnSpc>
                    <a:spcPct val="106000"/>
                  </a:lnSpc>
                  <a:defRPr/>
                </a:pPr>
                <a:endParaRPr lang="en-US" sz="855" b="1">
                  <a:solidFill>
                    <a:prstClr val="white"/>
                  </a:solidFill>
                  <a:latin typeface="Calibri Light"/>
                </a:endParaRPr>
              </a:p>
            </p:txBody>
          </p:sp>
        </p:grpSp>
        <p:sp>
          <p:nvSpPr>
            <p:cNvPr id="120" name="Freeform 362">
              <a:extLst>
                <a:ext uri="{FF2B5EF4-FFF2-40B4-BE49-F238E27FC236}">
                  <a16:creationId xmlns:a16="http://schemas.microsoft.com/office/drawing/2014/main" id="{DD8397BA-CB72-4843-84CC-B396ADEF2CF9}"/>
                </a:ext>
              </a:extLst>
            </p:cNvPr>
            <p:cNvSpPr>
              <a:spLocks noEditPoints="1"/>
            </p:cNvSpPr>
            <p:nvPr/>
          </p:nvSpPr>
          <p:spPr bwMode="auto">
            <a:xfrm>
              <a:off x="1710467" y="1357617"/>
              <a:ext cx="337790" cy="331399"/>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78203" tIns="39101" rIns="78203" bIns="39101" numCol="1" anchor="t" anchorCtr="0" compatLnSpc="1">
              <a:prstTxWarp prst="textNoShape">
                <a:avLst/>
              </a:prstTxWarp>
            </a:bodyPr>
            <a:lstStyle/>
            <a:p>
              <a:pPr defTabSz="781995">
                <a:defRPr/>
              </a:pPr>
              <a:endParaRPr lang="en-GB" sz="855">
                <a:solidFill>
                  <a:prstClr val="black"/>
                </a:solidFill>
                <a:latin typeface="Calibri Light"/>
              </a:endParaRPr>
            </a:p>
          </p:txBody>
        </p:sp>
      </p:grpSp>
      <p:sp>
        <p:nvSpPr>
          <p:cNvPr id="121" name="Freeform 361">
            <a:extLst>
              <a:ext uri="{FF2B5EF4-FFF2-40B4-BE49-F238E27FC236}">
                <a16:creationId xmlns:a16="http://schemas.microsoft.com/office/drawing/2014/main" id="{88E1B2C5-F35E-4CEB-807F-B51A291BA833}"/>
              </a:ext>
            </a:extLst>
          </p:cNvPr>
          <p:cNvSpPr>
            <a:spLocks noEditPoints="1"/>
          </p:cNvSpPr>
          <p:nvPr/>
        </p:nvSpPr>
        <p:spPr bwMode="auto">
          <a:xfrm>
            <a:off x="1724085" y="1371958"/>
            <a:ext cx="214749" cy="187523"/>
          </a:xfrm>
          <a:custGeom>
            <a:avLst/>
            <a:gdLst>
              <a:gd name="T0" fmla="*/ 257 w 321"/>
              <a:gd name="T1" fmla="*/ 309 h 310"/>
              <a:gd name="T2" fmla="*/ 251 w 321"/>
              <a:gd name="T3" fmla="*/ 308 h 310"/>
              <a:gd name="T4" fmla="*/ 161 w 321"/>
              <a:gd name="T5" fmla="*/ 257 h 310"/>
              <a:gd name="T6" fmla="*/ 70 w 321"/>
              <a:gd name="T7" fmla="*/ 308 h 310"/>
              <a:gd name="T8" fmla="*/ 58 w 321"/>
              <a:gd name="T9" fmla="*/ 307 h 310"/>
              <a:gd name="T10" fmla="*/ 54 w 321"/>
              <a:gd name="T11" fmla="*/ 296 h 310"/>
              <a:gd name="T12" fmla="*/ 74 w 321"/>
              <a:gd name="T13" fmla="*/ 195 h 310"/>
              <a:gd name="T14" fmla="*/ 4 w 321"/>
              <a:gd name="T15" fmla="*/ 125 h 310"/>
              <a:gd name="T16" fmla="*/ 1 w 321"/>
              <a:gd name="T17" fmla="*/ 113 h 310"/>
              <a:gd name="T18" fmla="*/ 10 w 321"/>
              <a:gd name="T19" fmla="*/ 106 h 310"/>
              <a:gd name="T20" fmla="*/ 111 w 321"/>
              <a:gd name="T21" fmla="*/ 96 h 310"/>
              <a:gd name="T22" fmla="*/ 151 w 321"/>
              <a:gd name="T23" fmla="*/ 6 h 310"/>
              <a:gd name="T24" fmla="*/ 161 w 321"/>
              <a:gd name="T25" fmla="*/ 0 h 310"/>
              <a:gd name="T26" fmla="*/ 170 w 321"/>
              <a:gd name="T27" fmla="*/ 6 h 310"/>
              <a:gd name="T28" fmla="*/ 211 w 321"/>
              <a:gd name="T29" fmla="*/ 96 h 310"/>
              <a:gd name="T30" fmla="*/ 311 w 321"/>
              <a:gd name="T31" fmla="*/ 106 h 310"/>
              <a:gd name="T32" fmla="*/ 320 w 321"/>
              <a:gd name="T33" fmla="*/ 113 h 310"/>
              <a:gd name="T34" fmla="*/ 318 w 321"/>
              <a:gd name="T35" fmla="*/ 125 h 310"/>
              <a:gd name="T36" fmla="*/ 247 w 321"/>
              <a:gd name="T37" fmla="*/ 195 h 310"/>
              <a:gd name="T38" fmla="*/ 267 w 321"/>
              <a:gd name="T39" fmla="*/ 296 h 310"/>
              <a:gd name="T40" fmla="*/ 263 w 321"/>
              <a:gd name="T41" fmla="*/ 307 h 310"/>
              <a:gd name="T42" fmla="*/ 257 w 321"/>
              <a:gd name="T43" fmla="*/ 309 h 310"/>
              <a:gd name="T44" fmla="*/ 161 w 321"/>
              <a:gd name="T45" fmla="*/ 234 h 310"/>
              <a:gd name="T46" fmla="*/ 166 w 321"/>
              <a:gd name="T47" fmla="*/ 236 h 310"/>
              <a:gd name="T48" fmla="*/ 242 w 321"/>
              <a:gd name="T49" fmla="*/ 278 h 310"/>
              <a:gd name="T50" fmla="*/ 225 w 321"/>
              <a:gd name="T51" fmla="*/ 194 h 310"/>
              <a:gd name="T52" fmla="*/ 228 w 321"/>
              <a:gd name="T53" fmla="*/ 184 h 310"/>
              <a:gd name="T54" fmla="*/ 287 w 321"/>
              <a:gd name="T55" fmla="*/ 125 h 310"/>
              <a:gd name="T56" fmla="*/ 202 w 321"/>
              <a:gd name="T57" fmla="*/ 117 h 310"/>
              <a:gd name="T58" fmla="*/ 194 w 321"/>
              <a:gd name="T59" fmla="*/ 111 h 310"/>
              <a:gd name="T60" fmla="*/ 161 w 321"/>
              <a:gd name="T61" fmla="*/ 37 h 310"/>
              <a:gd name="T62" fmla="*/ 128 w 321"/>
              <a:gd name="T63" fmla="*/ 111 h 310"/>
              <a:gd name="T64" fmla="*/ 119 w 321"/>
              <a:gd name="T65" fmla="*/ 117 h 310"/>
              <a:gd name="T66" fmla="*/ 35 w 321"/>
              <a:gd name="T67" fmla="*/ 125 h 310"/>
              <a:gd name="T68" fmla="*/ 94 w 321"/>
              <a:gd name="T69" fmla="*/ 184 h 310"/>
              <a:gd name="T70" fmla="*/ 96 w 321"/>
              <a:gd name="T71" fmla="*/ 194 h 310"/>
              <a:gd name="T72" fmla="*/ 80 w 321"/>
              <a:gd name="T73" fmla="*/ 278 h 310"/>
              <a:gd name="T74" fmla="*/ 155 w 321"/>
              <a:gd name="T75" fmla="*/ 236 h 310"/>
              <a:gd name="T76" fmla="*/ 161 w 321"/>
              <a:gd name="T77" fmla="*/ 234 h 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21" h="310">
                <a:moveTo>
                  <a:pt x="257" y="309"/>
                </a:moveTo>
                <a:cubicBezTo>
                  <a:pt x="255" y="309"/>
                  <a:pt x="253" y="309"/>
                  <a:pt x="251" y="308"/>
                </a:cubicBezTo>
                <a:cubicBezTo>
                  <a:pt x="161" y="257"/>
                  <a:pt x="161" y="257"/>
                  <a:pt x="161" y="257"/>
                </a:cubicBezTo>
                <a:cubicBezTo>
                  <a:pt x="70" y="308"/>
                  <a:pt x="70" y="308"/>
                  <a:pt x="70" y="308"/>
                </a:cubicBezTo>
                <a:cubicBezTo>
                  <a:pt x="66" y="310"/>
                  <a:pt x="62" y="309"/>
                  <a:pt x="58" y="307"/>
                </a:cubicBezTo>
                <a:cubicBezTo>
                  <a:pt x="55" y="305"/>
                  <a:pt x="53" y="300"/>
                  <a:pt x="54" y="296"/>
                </a:cubicBezTo>
                <a:cubicBezTo>
                  <a:pt x="74" y="195"/>
                  <a:pt x="74" y="195"/>
                  <a:pt x="74" y="195"/>
                </a:cubicBezTo>
                <a:cubicBezTo>
                  <a:pt x="4" y="125"/>
                  <a:pt x="4" y="125"/>
                  <a:pt x="4" y="125"/>
                </a:cubicBezTo>
                <a:cubicBezTo>
                  <a:pt x="1" y="122"/>
                  <a:pt x="0" y="117"/>
                  <a:pt x="1" y="113"/>
                </a:cubicBezTo>
                <a:cubicBezTo>
                  <a:pt x="3" y="110"/>
                  <a:pt x="6" y="107"/>
                  <a:pt x="10" y="106"/>
                </a:cubicBezTo>
                <a:cubicBezTo>
                  <a:pt x="111" y="96"/>
                  <a:pt x="111" y="96"/>
                  <a:pt x="111" y="96"/>
                </a:cubicBezTo>
                <a:cubicBezTo>
                  <a:pt x="151" y="6"/>
                  <a:pt x="151" y="6"/>
                  <a:pt x="151" y="6"/>
                </a:cubicBezTo>
                <a:cubicBezTo>
                  <a:pt x="153" y="2"/>
                  <a:pt x="156" y="0"/>
                  <a:pt x="161" y="0"/>
                </a:cubicBezTo>
                <a:cubicBezTo>
                  <a:pt x="165" y="0"/>
                  <a:pt x="169" y="2"/>
                  <a:pt x="170" y="6"/>
                </a:cubicBezTo>
                <a:cubicBezTo>
                  <a:pt x="211" y="96"/>
                  <a:pt x="211" y="96"/>
                  <a:pt x="211" y="96"/>
                </a:cubicBezTo>
                <a:cubicBezTo>
                  <a:pt x="311" y="106"/>
                  <a:pt x="311" y="106"/>
                  <a:pt x="311" y="106"/>
                </a:cubicBezTo>
                <a:cubicBezTo>
                  <a:pt x="315" y="107"/>
                  <a:pt x="319" y="110"/>
                  <a:pt x="320" y="113"/>
                </a:cubicBezTo>
                <a:cubicBezTo>
                  <a:pt x="321" y="117"/>
                  <a:pt x="320" y="122"/>
                  <a:pt x="318" y="125"/>
                </a:cubicBezTo>
                <a:cubicBezTo>
                  <a:pt x="247" y="195"/>
                  <a:pt x="247" y="195"/>
                  <a:pt x="247" y="195"/>
                </a:cubicBezTo>
                <a:cubicBezTo>
                  <a:pt x="267" y="296"/>
                  <a:pt x="267" y="296"/>
                  <a:pt x="267" y="296"/>
                </a:cubicBezTo>
                <a:cubicBezTo>
                  <a:pt x="268" y="300"/>
                  <a:pt x="266" y="305"/>
                  <a:pt x="263" y="307"/>
                </a:cubicBezTo>
                <a:cubicBezTo>
                  <a:pt x="261" y="308"/>
                  <a:pt x="259" y="309"/>
                  <a:pt x="257" y="309"/>
                </a:cubicBezTo>
                <a:close/>
                <a:moveTo>
                  <a:pt x="161" y="234"/>
                </a:moveTo>
                <a:cubicBezTo>
                  <a:pt x="162" y="234"/>
                  <a:pt x="164" y="235"/>
                  <a:pt x="166" y="236"/>
                </a:cubicBezTo>
                <a:cubicBezTo>
                  <a:pt x="242" y="278"/>
                  <a:pt x="242" y="278"/>
                  <a:pt x="242" y="278"/>
                </a:cubicBezTo>
                <a:cubicBezTo>
                  <a:pt x="225" y="194"/>
                  <a:pt x="225" y="194"/>
                  <a:pt x="225" y="194"/>
                </a:cubicBezTo>
                <a:cubicBezTo>
                  <a:pt x="224" y="190"/>
                  <a:pt x="225" y="187"/>
                  <a:pt x="228" y="184"/>
                </a:cubicBezTo>
                <a:cubicBezTo>
                  <a:pt x="287" y="125"/>
                  <a:pt x="287" y="125"/>
                  <a:pt x="287" y="125"/>
                </a:cubicBezTo>
                <a:cubicBezTo>
                  <a:pt x="202" y="117"/>
                  <a:pt x="202" y="117"/>
                  <a:pt x="202" y="117"/>
                </a:cubicBezTo>
                <a:cubicBezTo>
                  <a:pt x="198" y="117"/>
                  <a:pt x="195" y="114"/>
                  <a:pt x="194" y="111"/>
                </a:cubicBezTo>
                <a:cubicBezTo>
                  <a:pt x="161" y="37"/>
                  <a:pt x="161" y="37"/>
                  <a:pt x="161" y="37"/>
                </a:cubicBezTo>
                <a:cubicBezTo>
                  <a:pt x="128" y="111"/>
                  <a:pt x="128" y="111"/>
                  <a:pt x="128" y="111"/>
                </a:cubicBezTo>
                <a:cubicBezTo>
                  <a:pt x="126" y="114"/>
                  <a:pt x="123" y="117"/>
                  <a:pt x="119" y="117"/>
                </a:cubicBezTo>
                <a:cubicBezTo>
                  <a:pt x="35" y="125"/>
                  <a:pt x="35" y="125"/>
                  <a:pt x="35" y="125"/>
                </a:cubicBezTo>
                <a:cubicBezTo>
                  <a:pt x="94" y="184"/>
                  <a:pt x="94" y="184"/>
                  <a:pt x="94" y="184"/>
                </a:cubicBezTo>
                <a:cubicBezTo>
                  <a:pt x="96" y="187"/>
                  <a:pt x="97" y="190"/>
                  <a:pt x="96" y="194"/>
                </a:cubicBezTo>
                <a:cubicBezTo>
                  <a:pt x="80" y="278"/>
                  <a:pt x="80" y="278"/>
                  <a:pt x="80" y="278"/>
                </a:cubicBezTo>
                <a:cubicBezTo>
                  <a:pt x="155" y="236"/>
                  <a:pt x="155" y="236"/>
                  <a:pt x="155" y="236"/>
                </a:cubicBezTo>
                <a:cubicBezTo>
                  <a:pt x="157" y="235"/>
                  <a:pt x="159" y="234"/>
                  <a:pt x="161" y="234"/>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78203" tIns="39101" rIns="78203" bIns="39101" numCol="1" anchor="t" anchorCtr="0" compatLnSpc="1">
            <a:prstTxWarp prst="textNoShape">
              <a:avLst/>
            </a:prstTxWarp>
          </a:bodyPr>
          <a:lstStyle/>
          <a:p>
            <a:pPr defTabSz="781995">
              <a:defRPr/>
            </a:pPr>
            <a:endParaRPr lang="en-GB" sz="855">
              <a:solidFill>
                <a:prstClr val="black"/>
              </a:solidFill>
              <a:latin typeface="Calibri Light"/>
            </a:endParaRPr>
          </a:p>
        </p:txBody>
      </p:sp>
    </p:spTree>
    <p:extLst>
      <p:ext uri="{BB962C8B-B14F-4D97-AF65-F5344CB8AC3E}">
        <p14:creationId xmlns:p14="http://schemas.microsoft.com/office/powerpoint/2010/main" val="2037563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8147" y="369726"/>
            <a:ext cx="6742709" cy="282129"/>
          </a:xfrm>
        </p:spPr>
        <p:txBody>
          <a:bodyPr/>
          <a:lstStyle/>
          <a:p>
            <a:r>
              <a:rPr lang="fr-FR" sz="2400"/>
              <a:t>Culture cash : pour quoi faire?</a:t>
            </a:r>
          </a:p>
        </p:txBody>
      </p:sp>
      <p:sp>
        <p:nvSpPr>
          <p:cNvPr id="5" name="Slide Number Placeholder 4"/>
          <p:cNvSpPr>
            <a:spLocks noGrp="1"/>
          </p:cNvSpPr>
          <p:nvPr>
            <p:ph type="sldNum" sz="quarter" idx="4"/>
          </p:nvPr>
        </p:nvSpPr>
        <p:spPr/>
        <p:txBody>
          <a:bodyPr/>
          <a:lstStyle/>
          <a:p>
            <a:pPr algn="r">
              <a:spcBef>
                <a:spcPts val="450"/>
              </a:spcBef>
              <a:buSzPct val="100000"/>
            </a:pPr>
            <a:fld id="{4654C24A-AA93-4318-A7E9-AF587A936244}" type="slidenum">
              <a:rPr lang="fr-FR" smtClean="0"/>
              <a:pPr algn="r">
                <a:spcBef>
                  <a:spcPts val="450"/>
                </a:spcBef>
                <a:buSzPct val="100000"/>
              </a:pPr>
              <a:t>6</a:t>
            </a:fld>
            <a:endParaRPr lang="fr-FR"/>
          </a:p>
        </p:txBody>
      </p:sp>
      <p:grpSp>
        <p:nvGrpSpPr>
          <p:cNvPr id="7" name="Group 6"/>
          <p:cNvGrpSpPr/>
          <p:nvPr/>
        </p:nvGrpSpPr>
        <p:grpSpPr>
          <a:xfrm>
            <a:off x="807160" y="1199878"/>
            <a:ext cx="6831720" cy="2935152"/>
            <a:chOff x="714104" y="3171824"/>
            <a:chExt cx="9070099" cy="3659715"/>
          </a:xfrm>
          <a:solidFill>
            <a:schemeClr val="accent3">
              <a:lumMod val="20000"/>
              <a:lumOff val="80000"/>
            </a:schemeClr>
          </a:solidFill>
        </p:grpSpPr>
        <p:sp>
          <p:nvSpPr>
            <p:cNvPr id="8" name="Rectangle 7">
              <a:extLst>
                <a:ext uri="{FF2B5EF4-FFF2-40B4-BE49-F238E27FC236}">
                  <a16:creationId xmlns:a16="http://schemas.microsoft.com/office/drawing/2014/main" id="{F79B9558-9D97-41FF-89B4-0E3D56FBCA23}"/>
                </a:ext>
              </a:extLst>
            </p:cNvPr>
            <p:cNvSpPr/>
            <p:nvPr/>
          </p:nvSpPr>
          <p:spPr>
            <a:xfrm>
              <a:off x="714104" y="3171824"/>
              <a:ext cx="2849859" cy="3659715"/>
            </a:xfrm>
            <a:prstGeom prst="rect">
              <a:avLst/>
            </a:prstGeom>
            <a:grpFill/>
            <a:ln>
              <a:noFill/>
            </a:ln>
          </p:spPr>
          <p:txBody>
            <a:bodyPr wrap="square" lIns="108000" tIns="108000" rIns="108000" bIns="108000">
              <a:noAutofit/>
            </a:bodyPr>
            <a:lstStyle/>
            <a:p>
              <a:r>
                <a:rPr lang="fr-FR" sz="1600" b="1">
                  <a:solidFill>
                    <a:srgbClr val="2F2483"/>
                  </a:solidFill>
                  <a:latin typeface="Barlow Condensed" pitchFamily="2" charset="77"/>
                  <a:ea typeface="+mj-ea"/>
                  <a:cs typeface="+mj-cs"/>
                </a:rPr>
                <a:t>Dégager des ressources</a:t>
              </a:r>
            </a:p>
            <a:p>
              <a:r>
                <a:rPr lang="fr-FR" sz="1600" b="1">
                  <a:solidFill>
                    <a:srgbClr val="2F2483"/>
                  </a:solidFill>
                  <a:latin typeface="Barlow Condensed" pitchFamily="2" charset="77"/>
                  <a:ea typeface="+mj-ea"/>
                  <a:cs typeface="+mj-cs"/>
                </a:rPr>
                <a:t>financières</a:t>
              </a:r>
            </a:p>
            <a:p>
              <a:endParaRPr lang="fr-FR" sz="1100" b="1"/>
            </a:p>
            <a:p>
              <a:pPr marL="119048" indent="-148811">
                <a:spcBef>
                  <a:spcPts val="496"/>
                </a:spcBef>
                <a:buFont typeface="Arial" panose="020B0604020202020204" pitchFamily="34" charset="0"/>
                <a:buChar char="•"/>
              </a:pPr>
              <a:r>
                <a:rPr lang="fr-FR" sz="1000"/>
                <a:t>Libérer les capitaux excédentaires immobilisés dans les opérations ;</a:t>
              </a:r>
            </a:p>
            <a:p>
              <a:pPr marL="119048" indent="-148811">
                <a:spcBef>
                  <a:spcPts val="496"/>
                </a:spcBef>
                <a:buFont typeface="Arial" panose="020B0604020202020204" pitchFamily="34" charset="0"/>
                <a:buChar char="•"/>
              </a:pPr>
              <a:r>
                <a:rPr lang="fr-FR" sz="1000"/>
                <a:t>Optimiser les cash-flows opérationnels ;</a:t>
              </a:r>
            </a:p>
            <a:p>
              <a:pPr marL="119048" indent="-148811">
                <a:spcBef>
                  <a:spcPts val="496"/>
                </a:spcBef>
                <a:buFont typeface="Arial" panose="020B0604020202020204" pitchFamily="34" charset="0"/>
                <a:buChar char="•"/>
              </a:pPr>
              <a:r>
                <a:rPr lang="fr-FR" sz="1000"/>
                <a:t>Limiter / optimiser le recours à des financements externes ;</a:t>
              </a:r>
            </a:p>
            <a:p>
              <a:pPr marL="119048" indent="-148811">
                <a:spcBef>
                  <a:spcPts val="496"/>
                </a:spcBef>
                <a:buFont typeface="Arial" panose="020B0604020202020204" pitchFamily="34" charset="0"/>
                <a:buChar char="•"/>
              </a:pPr>
              <a:r>
                <a:rPr lang="fr-FR" sz="1000"/>
                <a:t>Mettre en place et optimiser le financement du BFR ;</a:t>
              </a:r>
            </a:p>
            <a:p>
              <a:pPr marL="119048" indent="-148811">
                <a:spcBef>
                  <a:spcPts val="496"/>
                </a:spcBef>
                <a:buFont typeface="Arial" panose="020B0604020202020204" pitchFamily="34" charset="0"/>
                <a:buChar char="•"/>
              </a:pPr>
              <a:r>
                <a:rPr lang="fr-FR" sz="1000"/>
                <a:t>Concrétiser des gains traditionnellement compris entre </a:t>
              </a:r>
              <a:r>
                <a:rPr lang="fr-FR" sz="1000" b="1"/>
                <a:t>5 et 10% du CA</a:t>
              </a:r>
              <a:r>
                <a:rPr lang="fr-FR" sz="1000"/>
                <a:t>.</a:t>
              </a:r>
            </a:p>
            <a:p>
              <a:endParaRPr lang="fr-FR" sz="1050"/>
            </a:p>
          </p:txBody>
        </p:sp>
        <p:sp>
          <p:nvSpPr>
            <p:cNvPr id="9" name="TextBox 8">
              <a:extLst>
                <a:ext uri="{FF2B5EF4-FFF2-40B4-BE49-F238E27FC236}">
                  <a16:creationId xmlns:a16="http://schemas.microsoft.com/office/drawing/2014/main" id="{035BA033-3D19-4468-91F7-B228F96CE71C}"/>
                </a:ext>
              </a:extLst>
            </p:cNvPr>
            <p:cNvSpPr txBox="1"/>
            <p:nvPr/>
          </p:nvSpPr>
          <p:spPr>
            <a:xfrm>
              <a:off x="6934344" y="3171824"/>
              <a:ext cx="2849859" cy="3659715"/>
            </a:xfrm>
            <a:prstGeom prst="rect">
              <a:avLst/>
            </a:prstGeom>
            <a:grpFill/>
            <a:ln>
              <a:noFill/>
            </a:ln>
          </p:spPr>
          <p:txBody>
            <a:bodyPr wrap="square" lIns="108000" tIns="108000" rIns="108000" bIns="108000" rtlCol="0">
              <a:noAutofit/>
            </a:bodyPr>
            <a:lstStyle/>
            <a:p>
              <a:r>
                <a:rPr lang="fr-FR" sz="1600" b="1">
                  <a:solidFill>
                    <a:srgbClr val="2F2483"/>
                  </a:solidFill>
                  <a:latin typeface="Barlow Condensed" pitchFamily="2" charset="77"/>
                  <a:ea typeface="+mj-ea"/>
                  <a:cs typeface="+mj-cs"/>
                </a:rPr>
                <a:t>Instaurer une Culture Cash</a:t>
              </a:r>
            </a:p>
            <a:p>
              <a:endParaRPr lang="fr-FR" sz="1050"/>
            </a:p>
            <a:p>
              <a:pPr marL="119048" indent="-148811">
                <a:spcBef>
                  <a:spcPts val="496"/>
                </a:spcBef>
                <a:buFont typeface="Arial" panose="020B0604020202020204" pitchFamily="34" charset="0"/>
                <a:buChar char="•"/>
              </a:pPr>
              <a:r>
                <a:rPr lang="fr-FR" sz="1000"/>
                <a:t>Sortir le cash-flow de la sphère financière ;</a:t>
              </a:r>
            </a:p>
            <a:p>
              <a:pPr marL="119048" indent="-148811">
                <a:spcBef>
                  <a:spcPts val="496"/>
                </a:spcBef>
                <a:buFont typeface="Arial" panose="020B0604020202020204" pitchFamily="34" charset="0"/>
                <a:buChar char="•"/>
              </a:pPr>
              <a:r>
                <a:rPr lang="fr-FR" sz="1000"/>
                <a:t>Mobiliser les opérationnels autour des opportunités et contraintes liées aux capitaux engagés en complément de l’amélioration de la rentabilité ;</a:t>
              </a:r>
            </a:p>
            <a:p>
              <a:pPr marL="119048" indent="-148811">
                <a:spcBef>
                  <a:spcPts val="496"/>
                </a:spcBef>
                <a:buFont typeface="Arial" panose="020B0604020202020204" pitchFamily="34" charset="0"/>
                <a:buChar char="•"/>
              </a:pPr>
              <a:r>
                <a:rPr lang="fr-FR" sz="1000"/>
                <a:t>Appréhender dans les négociations, les enjeux cash des partenaires stratégiques de l’entreprise (clients, fournisseurs, …).</a:t>
              </a:r>
            </a:p>
          </p:txBody>
        </p:sp>
        <p:sp>
          <p:nvSpPr>
            <p:cNvPr id="10" name="TextBox 9">
              <a:extLst>
                <a:ext uri="{FF2B5EF4-FFF2-40B4-BE49-F238E27FC236}">
                  <a16:creationId xmlns:a16="http://schemas.microsoft.com/office/drawing/2014/main" id="{32D5C7E7-BF08-4D6A-8D02-FE84D6139310}"/>
                </a:ext>
              </a:extLst>
            </p:cNvPr>
            <p:cNvSpPr txBox="1">
              <a:spLocks/>
            </p:cNvSpPr>
            <p:nvPr/>
          </p:nvSpPr>
          <p:spPr>
            <a:xfrm>
              <a:off x="3824224" y="3171824"/>
              <a:ext cx="2849859" cy="3659715"/>
            </a:xfrm>
            <a:prstGeom prst="rect">
              <a:avLst/>
            </a:prstGeom>
            <a:grpFill/>
            <a:ln>
              <a:noFill/>
            </a:ln>
          </p:spPr>
          <p:txBody>
            <a:bodyPr wrap="square" lIns="108000" tIns="108000" rIns="108000" bIns="108000" rtlCol="0">
              <a:noAutofit/>
            </a:bodyPr>
            <a:lstStyle/>
            <a:p>
              <a:r>
                <a:rPr lang="fr-FR" sz="1600" b="1">
                  <a:solidFill>
                    <a:srgbClr val="2F2483"/>
                  </a:solidFill>
                  <a:latin typeface="Barlow Condensed" pitchFamily="2" charset="77"/>
                  <a:ea typeface="+mj-ea"/>
                  <a:cs typeface="+mj-cs"/>
                </a:rPr>
                <a:t>Piloter les cash-flows</a:t>
              </a:r>
            </a:p>
            <a:p>
              <a:endParaRPr lang="fr-FR" sz="1050"/>
            </a:p>
            <a:p>
              <a:endParaRPr lang="fr-FR" sz="1050"/>
            </a:p>
            <a:p>
              <a:pPr marL="119048" indent="-148811" defTabSz="595242">
                <a:spcBef>
                  <a:spcPts val="496"/>
                </a:spcBef>
                <a:buFont typeface="Arial" panose="020B0604020202020204" pitchFamily="34" charset="0"/>
                <a:buChar char="•"/>
              </a:pPr>
              <a:r>
                <a:rPr lang="fr-FR" sz="1000"/>
                <a:t>Anticiper l’impact cash des décisions stratégiques mais aussi des décisions de gestion quotidiennes ;</a:t>
              </a:r>
            </a:p>
            <a:p>
              <a:pPr marL="119048" indent="-148811" defTabSz="595242">
                <a:spcBef>
                  <a:spcPts val="496"/>
                </a:spcBef>
                <a:buFont typeface="Arial" panose="020B0604020202020204" pitchFamily="34" charset="0"/>
                <a:buChar char="•"/>
              </a:pPr>
              <a:r>
                <a:rPr lang="fr-FR" sz="1000"/>
                <a:t>Améliorer la communication financière en rassurant les partenaires financiers et commerciaux quant à la maîtrise et la compréhension des flux de trésorerie ;</a:t>
              </a:r>
            </a:p>
            <a:p>
              <a:pPr marL="119048" indent="-148811" defTabSz="595242">
                <a:spcBef>
                  <a:spcPts val="496"/>
                </a:spcBef>
                <a:buFont typeface="Arial" panose="020B0604020202020204" pitchFamily="34" charset="0"/>
                <a:buChar char="•"/>
              </a:pPr>
              <a:r>
                <a:rPr lang="fr-FR" sz="1000"/>
                <a:t>Mettre en place des prévisions de trésorerie</a:t>
              </a:r>
              <a:r>
                <a:rPr lang="fr-FR" sz="900"/>
                <a:t>.</a:t>
              </a:r>
            </a:p>
          </p:txBody>
        </p:sp>
      </p:grpSp>
    </p:spTree>
    <p:extLst>
      <p:ext uri="{BB962C8B-B14F-4D97-AF65-F5344CB8AC3E}">
        <p14:creationId xmlns:p14="http://schemas.microsoft.com/office/powerpoint/2010/main" val="3653369903"/>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ECEBC5DA-FFAD-4DDA-BB2A-5EBFEF847309}"/>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3" name="think-cell Slide" r:id="rId4" imgW="473" imgH="476" progId="TCLayout.ActiveDocument.1">
                  <p:embed/>
                </p:oleObj>
              </mc:Choice>
              <mc:Fallback>
                <p:oleObj name="think-cell Slide" r:id="rId4" imgW="473" imgH="476" progId="TCLayout.ActiveDocument.1">
                  <p:embed/>
                  <p:pic>
                    <p:nvPicPr>
                      <p:cNvPr id="4" name="Object 3" hidden="1">
                        <a:extLst>
                          <a:ext uri="{FF2B5EF4-FFF2-40B4-BE49-F238E27FC236}">
                            <a16:creationId xmlns:a16="http://schemas.microsoft.com/office/drawing/2014/main" id="{ECEBC5DA-FFAD-4DDA-BB2A-5EBFEF84730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8" name="Title Placeholder 1">
            <a:extLst>
              <a:ext uri="{FF2B5EF4-FFF2-40B4-BE49-F238E27FC236}">
                <a16:creationId xmlns:a16="http://schemas.microsoft.com/office/drawing/2014/main" id="{5CBD9AED-AA2E-D844-BA65-1DC97C1FE826}"/>
              </a:ext>
            </a:extLst>
          </p:cNvPr>
          <p:cNvSpPr txBox="1">
            <a:spLocks/>
          </p:cNvSpPr>
          <p:nvPr/>
        </p:nvSpPr>
        <p:spPr>
          <a:xfrm>
            <a:off x="398242" y="360619"/>
            <a:ext cx="7886700" cy="282129"/>
          </a:xfrm>
          <a:prstGeom prst="rect">
            <a:avLst/>
          </a:prstGeom>
        </p:spPr>
        <p:txBody>
          <a:bodyPr vert="horz" lIns="0" tIns="0" rIns="0" bIns="0" rtlCol="0" anchor="t" anchorCtr="0">
            <a:spAutoFit/>
          </a:bodyPr>
          <a:lstStyle>
            <a:lvl1pPr algn="l" defTabSz="685800" rtl="0" eaLnBrk="1" latinLnBrk="0" hangingPunct="1">
              <a:lnSpc>
                <a:spcPts val="2200"/>
              </a:lnSpc>
              <a:spcBef>
                <a:spcPct val="0"/>
              </a:spcBef>
              <a:buNone/>
              <a:defRPr sz="2300" b="1" i="0" kern="1200">
                <a:solidFill>
                  <a:srgbClr val="2F2483"/>
                </a:solidFill>
                <a:latin typeface="Barlow Condensed" pitchFamily="2" charset="77"/>
                <a:ea typeface="+mj-ea"/>
                <a:cs typeface="+mj-cs"/>
              </a:defRPr>
            </a:lvl1pPr>
          </a:lstStyle>
          <a:p>
            <a:r>
              <a:rPr lang="fr-FR" sz="2400"/>
              <a:t>Les prévisions de trésorerie dans une société : fantasme ou réalité ? </a:t>
            </a:r>
          </a:p>
        </p:txBody>
      </p:sp>
      <p:sp>
        <p:nvSpPr>
          <p:cNvPr id="2" name="Espace réservé du pied de page 1">
            <a:extLst>
              <a:ext uri="{FF2B5EF4-FFF2-40B4-BE49-F238E27FC236}">
                <a16:creationId xmlns:a16="http://schemas.microsoft.com/office/drawing/2014/main" id="{24E64C24-650B-2C44-B34A-237249BEEA4A}"/>
              </a:ext>
            </a:extLst>
          </p:cNvPr>
          <p:cNvSpPr>
            <a:spLocks noGrp="1"/>
          </p:cNvSpPr>
          <p:nvPr>
            <p:ph type="ftr" sz="quarter" idx="3"/>
          </p:nvPr>
        </p:nvSpPr>
        <p:spPr/>
        <p:txBody>
          <a:bodyPr/>
          <a:lstStyle/>
          <a:p>
            <a:r>
              <a:rPr lang="fr-FR"/>
              <a:t>Titre de la présentation - </a:t>
            </a:r>
          </a:p>
        </p:txBody>
      </p:sp>
      <p:sp>
        <p:nvSpPr>
          <p:cNvPr id="3" name="Espace réservé du numéro de diapositive 2">
            <a:extLst>
              <a:ext uri="{FF2B5EF4-FFF2-40B4-BE49-F238E27FC236}">
                <a16:creationId xmlns:a16="http://schemas.microsoft.com/office/drawing/2014/main" id="{B89025D7-E7F0-944F-8872-30F66F3D9018}"/>
              </a:ext>
            </a:extLst>
          </p:cNvPr>
          <p:cNvSpPr>
            <a:spLocks noGrp="1"/>
          </p:cNvSpPr>
          <p:nvPr>
            <p:ph type="sldNum" sz="quarter" idx="4"/>
          </p:nvPr>
        </p:nvSpPr>
        <p:spPr/>
        <p:txBody>
          <a:bodyPr/>
          <a:lstStyle/>
          <a:p>
            <a:fld id="{BDE2D64B-104A-0D49-AC01-3995F14CC673}" type="slidenum">
              <a:rPr lang="fr-FR" smtClean="0"/>
              <a:pPr/>
              <a:t>7</a:t>
            </a:fld>
            <a:endParaRPr lang="fr-FR"/>
          </a:p>
        </p:txBody>
      </p:sp>
      <p:pic>
        <p:nvPicPr>
          <p:cNvPr id="8" name="Image 4">
            <a:extLst>
              <a:ext uri="{FF2B5EF4-FFF2-40B4-BE49-F238E27FC236}">
                <a16:creationId xmlns:a16="http://schemas.microsoft.com/office/drawing/2014/main" id="{F1483478-891A-4207-863E-2A0FA9C28D7C}"/>
              </a:ext>
            </a:extLst>
          </p:cNvPr>
          <p:cNvPicPr>
            <a:picLocks noChangeAspect="1"/>
          </p:cNvPicPr>
          <p:nvPr/>
        </p:nvPicPr>
        <p:blipFill>
          <a:blip r:embed="rId6"/>
          <a:stretch>
            <a:fillRect/>
          </a:stretch>
        </p:blipFill>
        <p:spPr>
          <a:xfrm>
            <a:off x="940333" y="4700730"/>
            <a:ext cx="1167612" cy="217899"/>
          </a:xfrm>
          <a:prstGeom prst="rect">
            <a:avLst/>
          </a:prstGeom>
        </p:spPr>
      </p:pic>
      <p:sp>
        <p:nvSpPr>
          <p:cNvPr id="21" name="Text Placeholder 2">
            <a:extLst>
              <a:ext uri="{FF2B5EF4-FFF2-40B4-BE49-F238E27FC236}">
                <a16:creationId xmlns:a16="http://schemas.microsoft.com/office/drawing/2014/main" id="{8BE690C1-FB67-4E81-AC3E-E92BAC4A65F7}"/>
              </a:ext>
            </a:extLst>
          </p:cNvPr>
          <p:cNvSpPr txBox="1">
            <a:spLocks/>
          </p:cNvSpPr>
          <p:nvPr/>
        </p:nvSpPr>
        <p:spPr>
          <a:xfrm>
            <a:off x="398242" y="763302"/>
            <a:ext cx="8221871" cy="179536"/>
          </a:xfrm>
          <a:prstGeom prst="rect">
            <a:avLst/>
          </a:prstGeom>
        </p:spPr>
        <p:txBody>
          <a:bodyPr vert="horz" wrap="square" lIns="0" tIns="0" rIns="0" bIns="0" rtlCol="0">
            <a:spAutoFit/>
          </a:bodyPr>
          <a:lstStyle>
            <a:lvl1pPr marL="0" indent="0" algn="l" defTabSz="685800" rtl="0" eaLnBrk="1" latinLnBrk="0" hangingPunct="1">
              <a:lnSpc>
                <a:spcPts val="1400"/>
              </a:lnSpc>
              <a:spcBef>
                <a:spcPts val="0"/>
              </a:spcBef>
              <a:buFont typeface="Arial" panose="020B0604020202020204" pitchFamily="34" charset="0"/>
              <a:buNone/>
              <a:tabLst/>
              <a:defRPr sz="1150" b="0" i="0" kern="1200">
                <a:solidFill>
                  <a:schemeClr val="tx1"/>
                </a:solidFill>
                <a:latin typeface="Barlow Condensed Medium" pitchFamily="2"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Barlow Condensed Medium" pitchFamily="2"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Barlow Condensed Medium" pitchFamily="2"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Barlow Condensed Medium" pitchFamily="2"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fr-FR" sz="1200"/>
              <a:t>Non pas de fantasme : la prévision de trésorerie regroupe différents niveaux d’analyse, d’intervenants</a:t>
            </a:r>
            <a:endParaRPr lang="en-US"/>
          </a:p>
        </p:txBody>
      </p:sp>
      <p:grpSp>
        <p:nvGrpSpPr>
          <p:cNvPr id="46" name="Group 45">
            <a:extLst>
              <a:ext uri="{FF2B5EF4-FFF2-40B4-BE49-F238E27FC236}">
                <a16:creationId xmlns:a16="http://schemas.microsoft.com/office/drawing/2014/main" id="{967FC298-3432-41F7-B3B9-2A30A844BF91}"/>
              </a:ext>
            </a:extLst>
          </p:cNvPr>
          <p:cNvGrpSpPr/>
          <p:nvPr/>
        </p:nvGrpSpPr>
        <p:grpSpPr>
          <a:xfrm>
            <a:off x="402616" y="1037827"/>
            <a:ext cx="7640867" cy="3368476"/>
            <a:chOff x="887329" y="1610445"/>
            <a:chExt cx="8982986" cy="5123565"/>
          </a:xfrm>
        </p:grpSpPr>
        <p:sp>
          <p:nvSpPr>
            <p:cNvPr id="47" name="Rectangle 415 - 2">
              <a:extLst>
                <a:ext uri="{FF2B5EF4-FFF2-40B4-BE49-F238E27FC236}">
                  <a16:creationId xmlns:a16="http://schemas.microsoft.com/office/drawing/2014/main" id="{F10948EC-A95D-4521-AC33-948354E1436E}"/>
                </a:ext>
              </a:extLst>
            </p:cNvPr>
            <p:cNvSpPr>
              <a:spLocks noChangeArrowheads="1"/>
            </p:cNvSpPr>
            <p:nvPr/>
          </p:nvSpPr>
          <p:spPr bwMode="auto">
            <a:xfrm>
              <a:off x="895658" y="5811689"/>
              <a:ext cx="5899410" cy="827944"/>
            </a:xfrm>
            <a:prstGeom prst="rect">
              <a:avLst/>
            </a:prstGeom>
            <a:solidFill>
              <a:srgbClr val="FFFFFF">
                <a:lumMod val="65000"/>
              </a:srgbClr>
            </a:solidFill>
            <a:ln w="9525" algn="ctr">
              <a:noFill/>
              <a:miter lim="800000"/>
              <a:headEnd/>
              <a:tailEnd/>
            </a:ln>
          </p:spPr>
          <p:txBody>
            <a:bodyPr wrap="square" lIns="432000" tIns="0" rIns="0" bIns="0" anchor="ctr"/>
            <a:lstStyle/>
            <a:p>
              <a:pPr defTabSz="960424" eaLnBrk="0" fontAlgn="base" hangingPunct="0">
                <a:spcBef>
                  <a:spcPct val="0"/>
                </a:spcBef>
                <a:spcAft>
                  <a:spcPct val="0"/>
                </a:spcAft>
                <a:buClr>
                  <a:srgbClr val="FFD200"/>
                </a:buClr>
              </a:pPr>
              <a:r>
                <a:rPr lang="fr-FR" sz="1100" kern="0">
                  <a:solidFill>
                    <a:srgbClr val="000000"/>
                  </a:solidFill>
                  <a:latin typeface="Open Sans" panose="020B0606030504020204" pitchFamily="34" charset="0"/>
                </a:rPr>
                <a:t>Indicateurs opérationnels de BFR, de trésorerie et ratios financiers</a:t>
              </a:r>
            </a:p>
          </p:txBody>
        </p:sp>
        <p:sp>
          <p:nvSpPr>
            <p:cNvPr id="48" name="Rectangle 415 - 1">
              <a:extLst>
                <a:ext uri="{FF2B5EF4-FFF2-40B4-BE49-F238E27FC236}">
                  <a16:creationId xmlns:a16="http://schemas.microsoft.com/office/drawing/2014/main" id="{B166CDEA-8028-47E8-84F5-432FE7162B32}"/>
                </a:ext>
              </a:extLst>
            </p:cNvPr>
            <p:cNvSpPr>
              <a:spLocks noChangeArrowheads="1"/>
            </p:cNvSpPr>
            <p:nvPr/>
          </p:nvSpPr>
          <p:spPr bwMode="auto">
            <a:xfrm>
              <a:off x="887334" y="4689672"/>
              <a:ext cx="5899410" cy="827944"/>
            </a:xfrm>
            <a:prstGeom prst="rect">
              <a:avLst/>
            </a:prstGeom>
            <a:solidFill>
              <a:srgbClr val="FFFFFF">
                <a:lumMod val="75000"/>
              </a:srgbClr>
            </a:solidFill>
            <a:ln w="9525" algn="ctr">
              <a:noFill/>
              <a:miter lim="800000"/>
              <a:headEnd/>
              <a:tailEnd/>
            </a:ln>
          </p:spPr>
          <p:txBody>
            <a:bodyPr wrap="square" lIns="432000" tIns="0" rIns="0" bIns="0" anchor="ctr"/>
            <a:lstStyle/>
            <a:p>
              <a:pPr defTabSz="960424" eaLnBrk="0" fontAlgn="base" hangingPunct="0">
                <a:spcBef>
                  <a:spcPct val="0"/>
                </a:spcBef>
                <a:spcAft>
                  <a:spcPct val="0"/>
                </a:spcAft>
                <a:buClr>
                  <a:srgbClr val="FFD200"/>
                </a:buClr>
              </a:pPr>
              <a:r>
                <a:rPr lang="fr-FR" sz="1100" b="1" kern="0">
                  <a:solidFill>
                    <a:srgbClr val="000000"/>
                  </a:solidFill>
                  <a:latin typeface="Open Sans" panose="020B0606030504020204" pitchFamily="34" charset="0"/>
                </a:rPr>
                <a:t>Moyen / Long terme</a:t>
              </a:r>
            </a:p>
            <a:p>
              <a:pPr defTabSz="960424" eaLnBrk="0" fontAlgn="base" hangingPunct="0">
                <a:spcBef>
                  <a:spcPct val="0"/>
                </a:spcBef>
                <a:spcAft>
                  <a:spcPct val="0"/>
                </a:spcAft>
                <a:buClr>
                  <a:srgbClr val="FFD200"/>
                </a:buClr>
              </a:pPr>
              <a:r>
                <a:rPr lang="fr-FR" sz="1100" kern="0">
                  <a:solidFill>
                    <a:srgbClr val="000000"/>
                  </a:solidFill>
                  <a:latin typeface="Open Sans" panose="020B0606030504020204" pitchFamily="34" charset="0"/>
                </a:rPr>
                <a:t>12 ou 18 mois au format encaissement / décaissement (budget </a:t>
              </a:r>
            </a:p>
            <a:p>
              <a:pPr defTabSz="960424" eaLnBrk="0" fontAlgn="base" hangingPunct="0">
                <a:spcBef>
                  <a:spcPct val="0"/>
                </a:spcBef>
                <a:spcAft>
                  <a:spcPct val="0"/>
                </a:spcAft>
                <a:buClr>
                  <a:srgbClr val="FFD200"/>
                </a:buClr>
              </a:pPr>
              <a:r>
                <a:rPr lang="fr-FR" sz="1100" kern="0">
                  <a:solidFill>
                    <a:srgbClr val="000000"/>
                  </a:solidFill>
                  <a:latin typeface="Open Sans" panose="020B0606030504020204" pitchFamily="34" charset="0"/>
                </a:rPr>
                <a:t>d’exploitation mensualisé nécessaire), puis EBITDA to Cash au delà</a:t>
              </a:r>
            </a:p>
          </p:txBody>
        </p:sp>
        <p:sp>
          <p:nvSpPr>
            <p:cNvPr id="49" name="Rectangle 415">
              <a:extLst>
                <a:ext uri="{FF2B5EF4-FFF2-40B4-BE49-F238E27FC236}">
                  <a16:creationId xmlns:a16="http://schemas.microsoft.com/office/drawing/2014/main" id="{856AF3AA-7317-4763-934E-88A053C3828B}"/>
                </a:ext>
              </a:extLst>
            </p:cNvPr>
            <p:cNvSpPr>
              <a:spLocks noChangeArrowheads="1"/>
            </p:cNvSpPr>
            <p:nvPr/>
          </p:nvSpPr>
          <p:spPr bwMode="auto">
            <a:xfrm>
              <a:off x="887329" y="3567655"/>
              <a:ext cx="4560484" cy="827944"/>
            </a:xfrm>
            <a:prstGeom prst="rect">
              <a:avLst/>
            </a:prstGeom>
            <a:solidFill>
              <a:srgbClr val="FFFFFF">
                <a:lumMod val="85000"/>
              </a:srgbClr>
            </a:solidFill>
            <a:ln w="9525" algn="ctr">
              <a:noFill/>
              <a:miter lim="800000"/>
              <a:headEnd/>
              <a:tailEnd/>
            </a:ln>
          </p:spPr>
          <p:txBody>
            <a:bodyPr wrap="square" lIns="432000" tIns="0" rIns="0" bIns="0" anchor="ctr"/>
            <a:lstStyle/>
            <a:p>
              <a:pPr defTabSz="960424" eaLnBrk="0" fontAlgn="base" hangingPunct="0">
                <a:spcBef>
                  <a:spcPct val="0"/>
                </a:spcBef>
                <a:spcAft>
                  <a:spcPct val="0"/>
                </a:spcAft>
                <a:buClr>
                  <a:srgbClr val="FFD200"/>
                </a:buClr>
              </a:pPr>
              <a:r>
                <a:rPr lang="fr-FR" sz="1100" b="1" kern="0">
                  <a:solidFill>
                    <a:srgbClr val="000000"/>
                  </a:solidFill>
                  <a:latin typeface="Open Sans" panose="020B0606030504020204" pitchFamily="34" charset="0"/>
                </a:rPr>
                <a:t>Court terme</a:t>
              </a:r>
            </a:p>
            <a:p>
              <a:pPr defTabSz="960424" eaLnBrk="0" fontAlgn="base" hangingPunct="0">
                <a:spcBef>
                  <a:spcPct val="0"/>
                </a:spcBef>
                <a:spcAft>
                  <a:spcPct val="0"/>
                </a:spcAft>
                <a:buClr>
                  <a:srgbClr val="FFD200"/>
                </a:buClr>
              </a:pPr>
              <a:r>
                <a:rPr lang="fr-FR" sz="1100" kern="0">
                  <a:solidFill>
                    <a:srgbClr val="000000"/>
                  </a:solidFill>
                  <a:latin typeface="Open Sans" panose="020B0606030504020204" pitchFamily="34" charset="0"/>
                </a:rPr>
                <a:t>13 semaines avec mise en évidence </a:t>
              </a:r>
            </a:p>
            <a:p>
              <a:pPr defTabSz="960424" eaLnBrk="0" fontAlgn="base" hangingPunct="0">
                <a:spcBef>
                  <a:spcPct val="0"/>
                </a:spcBef>
                <a:spcAft>
                  <a:spcPct val="0"/>
                </a:spcAft>
                <a:buClr>
                  <a:srgbClr val="FFD200"/>
                </a:buClr>
              </a:pPr>
              <a:r>
                <a:rPr lang="fr-FR" sz="1100" kern="0">
                  <a:solidFill>
                    <a:srgbClr val="000000"/>
                  </a:solidFill>
                  <a:latin typeface="Open Sans" panose="020B0606030504020204" pitchFamily="34" charset="0"/>
                </a:rPr>
                <a:t>des pointes hebdomadaires</a:t>
              </a:r>
            </a:p>
          </p:txBody>
        </p:sp>
        <p:sp>
          <p:nvSpPr>
            <p:cNvPr id="50" name="Rectangle 415 - 3">
              <a:extLst>
                <a:ext uri="{FF2B5EF4-FFF2-40B4-BE49-F238E27FC236}">
                  <a16:creationId xmlns:a16="http://schemas.microsoft.com/office/drawing/2014/main" id="{89CEBD7F-C720-490E-9B3E-50A3C9486AF6}"/>
                </a:ext>
              </a:extLst>
            </p:cNvPr>
            <p:cNvSpPr>
              <a:spLocks noChangeArrowheads="1"/>
            </p:cNvSpPr>
            <p:nvPr/>
          </p:nvSpPr>
          <p:spPr bwMode="auto">
            <a:xfrm>
              <a:off x="887329" y="2445638"/>
              <a:ext cx="1687055" cy="827944"/>
            </a:xfrm>
            <a:prstGeom prst="rect">
              <a:avLst/>
            </a:prstGeom>
            <a:solidFill>
              <a:srgbClr val="FFFFFF">
                <a:lumMod val="95000"/>
              </a:srgbClr>
            </a:solidFill>
            <a:ln w="9525" algn="ctr">
              <a:noFill/>
              <a:miter lim="800000"/>
              <a:headEnd/>
              <a:tailEnd/>
            </a:ln>
          </p:spPr>
          <p:txBody>
            <a:bodyPr wrap="square" lIns="432000" tIns="0" rIns="0" bIns="0" anchor="ctr"/>
            <a:lstStyle/>
            <a:p>
              <a:pPr defTabSz="960424" eaLnBrk="0" fontAlgn="base" hangingPunct="0">
                <a:spcBef>
                  <a:spcPct val="0"/>
                </a:spcBef>
                <a:spcAft>
                  <a:spcPct val="0"/>
                </a:spcAft>
                <a:buClr>
                  <a:srgbClr val="FFD200"/>
                </a:buClr>
              </a:pPr>
              <a:r>
                <a:rPr lang="fr-FR" sz="1100" b="1" kern="0">
                  <a:solidFill>
                    <a:srgbClr val="000000"/>
                  </a:solidFill>
                  <a:latin typeface="Open Sans" panose="020B0606030504020204" pitchFamily="34" charset="0"/>
                </a:rPr>
                <a:t>Très court terme</a:t>
              </a:r>
            </a:p>
            <a:p>
              <a:pPr defTabSz="960424" eaLnBrk="0" fontAlgn="base" hangingPunct="0">
                <a:spcBef>
                  <a:spcPct val="0"/>
                </a:spcBef>
                <a:spcAft>
                  <a:spcPct val="0"/>
                </a:spcAft>
                <a:buClr>
                  <a:srgbClr val="FFD200"/>
                </a:buClr>
              </a:pPr>
              <a:r>
                <a:rPr lang="fr-FR" sz="1100" kern="0">
                  <a:solidFill>
                    <a:srgbClr val="000000"/>
                  </a:solidFill>
                  <a:latin typeface="Open Sans" panose="020B0606030504020204" pitchFamily="34" charset="0"/>
                </a:rPr>
                <a:t>2 à 3 jours</a:t>
              </a:r>
            </a:p>
          </p:txBody>
        </p:sp>
        <p:sp>
          <p:nvSpPr>
            <p:cNvPr id="51" name="Rectangle 50">
              <a:extLst>
                <a:ext uri="{FF2B5EF4-FFF2-40B4-BE49-F238E27FC236}">
                  <a16:creationId xmlns:a16="http://schemas.microsoft.com/office/drawing/2014/main" id="{FC5EC823-DFEE-43F9-BFEB-15CC87CC5074}"/>
                </a:ext>
              </a:extLst>
            </p:cNvPr>
            <p:cNvSpPr/>
            <p:nvPr/>
          </p:nvSpPr>
          <p:spPr bwMode="auto">
            <a:xfrm>
              <a:off x="895658" y="1617460"/>
              <a:ext cx="5899410" cy="617921"/>
            </a:xfrm>
            <a:prstGeom prst="rect">
              <a:avLst/>
            </a:prstGeom>
            <a:solidFill>
              <a:schemeClr val="accent3">
                <a:lumMod val="40000"/>
                <a:lumOff val="60000"/>
              </a:schemeClr>
            </a:solidFill>
            <a:ln w="9525" cap="flat" cmpd="sng" algn="ctr">
              <a:noFill/>
              <a:prstDash val="solid"/>
              <a:round/>
              <a:headEnd type="none" w="med" len="med"/>
              <a:tailEnd type="none" w="med" len="med"/>
            </a:ln>
            <a:effectLst/>
          </p:spPr>
          <p:txBody>
            <a:bodyPr vert="horz" wrap="none" lIns="52119" tIns="52119" rIns="52119" bIns="52119" numCol="1" rtlCol="0" anchor="ctr" anchorCtr="0" compatLnSpc="1">
              <a:prstTxWarp prst="textNoShape">
                <a:avLst/>
              </a:prstTxWarp>
            </a:bodyPr>
            <a:lstStyle/>
            <a:p>
              <a:pPr algn="ctr" defTabSz="960668" fontAlgn="base">
                <a:spcBef>
                  <a:spcPct val="0"/>
                </a:spcBef>
                <a:spcAft>
                  <a:spcPct val="0"/>
                </a:spcAft>
              </a:pPr>
              <a:r>
                <a:rPr lang="fr-FR" sz="1100" b="1" kern="0">
                  <a:solidFill>
                    <a:srgbClr val="000000"/>
                  </a:solidFill>
                  <a:latin typeface="Open Sans" panose="020B0606030504020204" pitchFamily="34" charset="0"/>
                </a:rPr>
                <a:t>Horizon</a:t>
              </a:r>
            </a:p>
          </p:txBody>
        </p:sp>
        <p:sp>
          <p:nvSpPr>
            <p:cNvPr id="52" name="Rectangle 51">
              <a:extLst>
                <a:ext uri="{FF2B5EF4-FFF2-40B4-BE49-F238E27FC236}">
                  <a16:creationId xmlns:a16="http://schemas.microsoft.com/office/drawing/2014/main" id="{034C64AD-20C8-4B07-9257-C20758EBB495}"/>
                </a:ext>
              </a:extLst>
            </p:cNvPr>
            <p:cNvSpPr/>
            <p:nvPr/>
          </p:nvSpPr>
          <p:spPr bwMode="auto">
            <a:xfrm>
              <a:off x="7000502" y="1619158"/>
              <a:ext cx="1338449" cy="617921"/>
            </a:xfrm>
            <a:prstGeom prst="rect">
              <a:avLst/>
            </a:prstGeom>
            <a:solidFill>
              <a:schemeClr val="accent3">
                <a:lumMod val="40000"/>
                <a:lumOff val="60000"/>
              </a:schemeClr>
            </a:solidFill>
            <a:ln w="9525" cap="flat" cmpd="sng" algn="ctr">
              <a:noFill/>
              <a:prstDash val="solid"/>
              <a:round/>
              <a:headEnd type="none" w="med" len="med"/>
              <a:tailEnd type="none" w="med" len="med"/>
            </a:ln>
            <a:effectLst/>
          </p:spPr>
          <p:txBody>
            <a:bodyPr vert="horz" wrap="none" lIns="52119" tIns="52119" rIns="52119" bIns="52119" numCol="1" rtlCol="0" anchor="ctr" anchorCtr="0" compatLnSpc="1">
              <a:prstTxWarp prst="textNoShape">
                <a:avLst/>
              </a:prstTxWarp>
            </a:bodyPr>
            <a:lstStyle/>
            <a:p>
              <a:pPr algn="ctr" defTabSz="960668" fontAlgn="base">
                <a:spcBef>
                  <a:spcPct val="0"/>
                </a:spcBef>
                <a:spcAft>
                  <a:spcPct val="0"/>
                </a:spcAft>
              </a:pPr>
              <a:r>
                <a:rPr lang="fr-FR" sz="1100" b="1" kern="0">
                  <a:solidFill>
                    <a:srgbClr val="000000"/>
                  </a:solidFill>
                  <a:latin typeface="Open Sans" panose="020B0606030504020204" pitchFamily="34" charset="0"/>
                </a:rPr>
                <a:t>Intervenants</a:t>
              </a:r>
            </a:p>
          </p:txBody>
        </p:sp>
        <p:sp>
          <p:nvSpPr>
            <p:cNvPr id="53" name="Rectangle 52">
              <a:extLst>
                <a:ext uri="{FF2B5EF4-FFF2-40B4-BE49-F238E27FC236}">
                  <a16:creationId xmlns:a16="http://schemas.microsoft.com/office/drawing/2014/main" id="{FDA1B589-0A4B-42F9-A994-922BF2B6DF60}"/>
                </a:ext>
              </a:extLst>
            </p:cNvPr>
            <p:cNvSpPr/>
            <p:nvPr/>
          </p:nvSpPr>
          <p:spPr bwMode="auto">
            <a:xfrm>
              <a:off x="8522173" y="1610445"/>
              <a:ext cx="1338449" cy="617921"/>
            </a:xfrm>
            <a:prstGeom prst="rect">
              <a:avLst/>
            </a:prstGeom>
            <a:solidFill>
              <a:schemeClr val="accent3">
                <a:lumMod val="40000"/>
                <a:lumOff val="60000"/>
              </a:schemeClr>
            </a:solidFill>
            <a:ln w="9525" cap="flat" cmpd="sng" algn="ctr">
              <a:noFill/>
              <a:prstDash val="solid"/>
              <a:round/>
              <a:headEnd type="none" w="med" len="med"/>
              <a:tailEnd type="none" w="med" len="med"/>
            </a:ln>
            <a:effectLst/>
          </p:spPr>
          <p:txBody>
            <a:bodyPr vert="horz" wrap="square" lIns="52119" tIns="52119" rIns="52119" bIns="52119" numCol="1" rtlCol="0" anchor="ctr" anchorCtr="0" compatLnSpc="1">
              <a:prstTxWarp prst="textNoShape">
                <a:avLst/>
              </a:prstTxWarp>
            </a:bodyPr>
            <a:lstStyle/>
            <a:p>
              <a:pPr algn="ctr" defTabSz="960668" fontAlgn="base">
                <a:spcBef>
                  <a:spcPct val="0"/>
                </a:spcBef>
                <a:spcAft>
                  <a:spcPct val="0"/>
                </a:spcAft>
              </a:pPr>
              <a:r>
                <a:rPr lang="fr-FR" sz="1100" b="1" kern="0">
                  <a:solidFill>
                    <a:srgbClr val="000000"/>
                  </a:solidFill>
                  <a:latin typeface="Open Sans" panose="020B0606030504020204" pitchFamily="34" charset="0"/>
                </a:rPr>
                <a:t>Objectif majeur</a:t>
              </a:r>
            </a:p>
          </p:txBody>
        </p:sp>
        <p:sp>
          <p:nvSpPr>
            <p:cNvPr id="54" name="Rectangle 415">
              <a:extLst>
                <a:ext uri="{FF2B5EF4-FFF2-40B4-BE49-F238E27FC236}">
                  <a16:creationId xmlns:a16="http://schemas.microsoft.com/office/drawing/2014/main" id="{5F88E57E-1AA2-4815-8652-EECCFA79EFBE}"/>
                </a:ext>
              </a:extLst>
            </p:cNvPr>
            <p:cNvSpPr>
              <a:spLocks noChangeArrowheads="1"/>
            </p:cNvSpPr>
            <p:nvPr/>
          </p:nvSpPr>
          <p:spPr bwMode="auto">
            <a:xfrm>
              <a:off x="7015409" y="2445638"/>
              <a:ext cx="1338449" cy="827944"/>
            </a:xfrm>
            <a:prstGeom prst="rect">
              <a:avLst/>
            </a:prstGeom>
            <a:solidFill>
              <a:srgbClr val="FFFFFF">
                <a:lumMod val="95000"/>
              </a:srgbClr>
            </a:solidFill>
            <a:ln w="9525" algn="ctr">
              <a:noFill/>
              <a:miter lim="800000"/>
              <a:headEnd/>
              <a:tailEnd/>
            </a:ln>
          </p:spPr>
          <p:txBody>
            <a:bodyPr wrap="none" lIns="0" tIns="0" rIns="0" bIns="0" anchor="ctr"/>
            <a:lstStyle/>
            <a:p>
              <a:pPr algn="ctr" defTabSz="960424" eaLnBrk="0" fontAlgn="base" hangingPunct="0">
                <a:spcBef>
                  <a:spcPct val="0"/>
                </a:spcBef>
                <a:spcAft>
                  <a:spcPct val="0"/>
                </a:spcAft>
                <a:buClr>
                  <a:srgbClr val="FFD200"/>
                </a:buClr>
              </a:pPr>
              <a:r>
                <a:rPr lang="fr-FR" sz="1100" kern="0">
                  <a:solidFill>
                    <a:srgbClr val="000000"/>
                  </a:solidFill>
                  <a:latin typeface="Open Sans" panose="020B0606030504020204" pitchFamily="34" charset="0"/>
                </a:rPr>
                <a:t>Trésorier</a:t>
              </a:r>
            </a:p>
          </p:txBody>
        </p:sp>
        <p:sp>
          <p:nvSpPr>
            <p:cNvPr id="55" name="Rectangle 415">
              <a:extLst>
                <a:ext uri="{FF2B5EF4-FFF2-40B4-BE49-F238E27FC236}">
                  <a16:creationId xmlns:a16="http://schemas.microsoft.com/office/drawing/2014/main" id="{2581DDA1-ACCF-4EE2-8B6E-D4679D789CCD}"/>
                </a:ext>
              </a:extLst>
            </p:cNvPr>
            <p:cNvSpPr>
              <a:spLocks noChangeArrowheads="1"/>
            </p:cNvSpPr>
            <p:nvPr/>
          </p:nvSpPr>
          <p:spPr bwMode="auto">
            <a:xfrm>
              <a:off x="7015409" y="3567655"/>
              <a:ext cx="1338449" cy="827944"/>
            </a:xfrm>
            <a:prstGeom prst="rect">
              <a:avLst/>
            </a:prstGeom>
            <a:solidFill>
              <a:srgbClr val="FFFFFF">
                <a:lumMod val="85000"/>
              </a:srgbClr>
            </a:solidFill>
            <a:ln w="9525" algn="ctr">
              <a:noFill/>
              <a:miter lim="800000"/>
              <a:headEnd/>
              <a:tailEnd/>
            </a:ln>
          </p:spPr>
          <p:txBody>
            <a:bodyPr wrap="none" lIns="0" tIns="0" rIns="0" bIns="0" anchor="ctr"/>
            <a:lstStyle/>
            <a:p>
              <a:pPr algn="ctr" defTabSz="960424" eaLnBrk="0" fontAlgn="base" hangingPunct="0">
                <a:spcBef>
                  <a:spcPct val="0"/>
                </a:spcBef>
                <a:spcAft>
                  <a:spcPct val="0"/>
                </a:spcAft>
                <a:buClr>
                  <a:srgbClr val="FFD200"/>
                </a:buClr>
              </a:pPr>
              <a:r>
                <a:rPr lang="fr-FR" sz="1100" kern="0">
                  <a:solidFill>
                    <a:srgbClr val="000000"/>
                  </a:solidFill>
                  <a:latin typeface="Open Sans" panose="020B0606030504020204" pitchFamily="34" charset="0"/>
                </a:rPr>
                <a:t>Trésorier / DAF</a:t>
              </a:r>
            </a:p>
          </p:txBody>
        </p:sp>
        <p:sp>
          <p:nvSpPr>
            <p:cNvPr id="56" name="Rectangle 415">
              <a:extLst>
                <a:ext uri="{FF2B5EF4-FFF2-40B4-BE49-F238E27FC236}">
                  <a16:creationId xmlns:a16="http://schemas.microsoft.com/office/drawing/2014/main" id="{32F868C2-9EEE-4C17-A81E-00180B234AB4}"/>
                </a:ext>
              </a:extLst>
            </p:cNvPr>
            <p:cNvSpPr>
              <a:spLocks noChangeArrowheads="1"/>
            </p:cNvSpPr>
            <p:nvPr/>
          </p:nvSpPr>
          <p:spPr bwMode="auto">
            <a:xfrm>
              <a:off x="7015409" y="4689672"/>
              <a:ext cx="1338449" cy="827944"/>
            </a:xfrm>
            <a:prstGeom prst="rect">
              <a:avLst/>
            </a:prstGeom>
            <a:solidFill>
              <a:srgbClr val="FFFFFF">
                <a:lumMod val="75000"/>
              </a:srgbClr>
            </a:solidFill>
            <a:ln w="9525" algn="ctr">
              <a:noFill/>
              <a:miter lim="800000"/>
              <a:headEnd/>
              <a:tailEnd/>
            </a:ln>
          </p:spPr>
          <p:txBody>
            <a:bodyPr wrap="none" lIns="0" tIns="0" rIns="0" bIns="0" anchor="ctr"/>
            <a:lstStyle/>
            <a:p>
              <a:pPr algn="ctr" defTabSz="960424" eaLnBrk="0" fontAlgn="base" hangingPunct="0">
                <a:spcBef>
                  <a:spcPct val="0"/>
                </a:spcBef>
                <a:spcAft>
                  <a:spcPct val="0"/>
                </a:spcAft>
                <a:buClr>
                  <a:srgbClr val="FFD200"/>
                </a:buClr>
              </a:pPr>
              <a:r>
                <a:rPr lang="fr-FR" sz="1100" kern="0">
                  <a:solidFill>
                    <a:srgbClr val="000000"/>
                  </a:solidFill>
                  <a:latin typeface="Open Sans" panose="020B0606030504020204" pitchFamily="34" charset="0"/>
                </a:rPr>
                <a:t>DAF / DG /</a:t>
              </a:r>
            </a:p>
            <a:p>
              <a:pPr algn="ctr" defTabSz="960424" eaLnBrk="0" fontAlgn="base" hangingPunct="0">
                <a:spcBef>
                  <a:spcPct val="0"/>
                </a:spcBef>
                <a:spcAft>
                  <a:spcPct val="0"/>
                </a:spcAft>
                <a:buClr>
                  <a:srgbClr val="FFD200"/>
                </a:buClr>
              </a:pPr>
              <a:r>
                <a:rPr lang="fr-FR" sz="1100" kern="0">
                  <a:solidFill>
                    <a:srgbClr val="000000"/>
                  </a:solidFill>
                  <a:latin typeface="Open Sans" panose="020B0606030504020204" pitchFamily="34" charset="0"/>
                </a:rPr>
                <a:t>Actionnaires</a:t>
              </a:r>
            </a:p>
          </p:txBody>
        </p:sp>
        <p:sp>
          <p:nvSpPr>
            <p:cNvPr id="57" name="Rectangle 415">
              <a:extLst>
                <a:ext uri="{FF2B5EF4-FFF2-40B4-BE49-F238E27FC236}">
                  <a16:creationId xmlns:a16="http://schemas.microsoft.com/office/drawing/2014/main" id="{57C0611A-8C82-46A0-A895-73011BBB7642}"/>
                </a:ext>
              </a:extLst>
            </p:cNvPr>
            <p:cNvSpPr>
              <a:spLocks noChangeArrowheads="1"/>
            </p:cNvSpPr>
            <p:nvPr/>
          </p:nvSpPr>
          <p:spPr bwMode="auto">
            <a:xfrm>
              <a:off x="8531866" y="2445638"/>
              <a:ext cx="1338449" cy="827944"/>
            </a:xfrm>
            <a:prstGeom prst="rect">
              <a:avLst/>
            </a:prstGeom>
            <a:solidFill>
              <a:srgbClr val="FFFFFF">
                <a:lumMod val="95000"/>
              </a:srgbClr>
            </a:solidFill>
            <a:ln w="9525" algn="ctr">
              <a:noFill/>
              <a:miter lim="800000"/>
              <a:headEnd/>
              <a:tailEnd/>
            </a:ln>
          </p:spPr>
          <p:txBody>
            <a:bodyPr wrap="square" lIns="0" tIns="0" rIns="0" bIns="0" anchor="ctr" anchorCtr="0">
              <a:noAutofit/>
            </a:bodyPr>
            <a:lstStyle/>
            <a:p>
              <a:pPr algn="ctr" defTabSz="960424" eaLnBrk="0" fontAlgn="base" hangingPunct="0">
                <a:spcBef>
                  <a:spcPct val="0"/>
                </a:spcBef>
                <a:spcAft>
                  <a:spcPct val="0"/>
                </a:spcAft>
                <a:buClr>
                  <a:srgbClr val="FFD200"/>
                </a:buClr>
              </a:pPr>
              <a:r>
                <a:rPr lang="fr-FR" sz="1100" kern="0">
                  <a:solidFill>
                    <a:srgbClr val="000000"/>
                  </a:solidFill>
                  <a:latin typeface="Open Sans" panose="020B0606030504020204" pitchFamily="34" charset="0"/>
                </a:rPr>
                <a:t>Gestion soldes bancaires</a:t>
              </a:r>
            </a:p>
          </p:txBody>
        </p:sp>
        <p:sp>
          <p:nvSpPr>
            <p:cNvPr id="58" name="Rectangle 415">
              <a:extLst>
                <a:ext uri="{FF2B5EF4-FFF2-40B4-BE49-F238E27FC236}">
                  <a16:creationId xmlns:a16="http://schemas.microsoft.com/office/drawing/2014/main" id="{FCCEC6D7-4A44-48CD-BD86-37D8D8C4CBC9}"/>
                </a:ext>
              </a:extLst>
            </p:cNvPr>
            <p:cNvSpPr>
              <a:spLocks noChangeArrowheads="1"/>
            </p:cNvSpPr>
            <p:nvPr/>
          </p:nvSpPr>
          <p:spPr bwMode="auto">
            <a:xfrm>
              <a:off x="8531866" y="3567655"/>
              <a:ext cx="1338449" cy="827944"/>
            </a:xfrm>
            <a:prstGeom prst="rect">
              <a:avLst/>
            </a:prstGeom>
            <a:solidFill>
              <a:srgbClr val="FFFFFF">
                <a:lumMod val="85000"/>
              </a:srgbClr>
            </a:solidFill>
            <a:ln w="9525" algn="ctr">
              <a:noFill/>
              <a:miter lim="800000"/>
              <a:headEnd/>
              <a:tailEnd/>
            </a:ln>
          </p:spPr>
          <p:txBody>
            <a:bodyPr wrap="square" lIns="0" tIns="0" rIns="0" bIns="0" anchor="ctr" anchorCtr="0">
              <a:noAutofit/>
            </a:bodyPr>
            <a:lstStyle/>
            <a:p>
              <a:pPr algn="ctr" defTabSz="960424" eaLnBrk="0" fontAlgn="base" hangingPunct="0">
                <a:spcBef>
                  <a:spcPct val="0"/>
                </a:spcBef>
                <a:spcAft>
                  <a:spcPct val="0"/>
                </a:spcAft>
                <a:buClr>
                  <a:srgbClr val="FFD200"/>
                </a:buClr>
              </a:pPr>
              <a:r>
                <a:rPr lang="fr-FR" sz="1100" kern="0">
                  <a:solidFill>
                    <a:srgbClr val="000000"/>
                  </a:solidFill>
                  <a:latin typeface="Open Sans" panose="020B0606030504020204" pitchFamily="34" charset="0"/>
                </a:rPr>
                <a:t>Arbitrage des flux</a:t>
              </a:r>
            </a:p>
          </p:txBody>
        </p:sp>
        <p:sp>
          <p:nvSpPr>
            <p:cNvPr id="59" name="Rectangle 415">
              <a:extLst>
                <a:ext uri="{FF2B5EF4-FFF2-40B4-BE49-F238E27FC236}">
                  <a16:creationId xmlns:a16="http://schemas.microsoft.com/office/drawing/2014/main" id="{574A7517-06B3-4EB0-8FD7-5B06AC64360A}"/>
                </a:ext>
              </a:extLst>
            </p:cNvPr>
            <p:cNvSpPr>
              <a:spLocks noChangeArrowheads="1"/>
            </p:cNvSpPr>
            <p:nvPr/>
          </p:nvSpPr>
          <p:spPr bwMode="auto">
            <a:xfrm>
              <a:off x="8516647" y="4689672"/>
              <a:ext cx="1338449" cy="827944"/>
            </a:xfrm>
            <a:prstGeom prst="rect">
              <a:avLst/>
            </a:prstGeom>
            <a:solidFill>
              <a:srgbClr val="FFFFFF">
                <a:lumMod val="75000"/>
              </a:srgbClr>
            </a:solidFill>
            <a:ln w="9525" algn="ctr">
              <a:noFill/>
              <a:miter lim="800000"/>
              <a:headEnd/>
              <a:tailEnd/>
            </a:ln>
          </p:spPr>
          <p:txBody>
            <a:bodyPr wrap="square" lIns="0" tIns="0" rIns="0" bIns="0" anchor="ctr" anchorCtr="0">
              <a:noAutofit/>
            </a:bodyPr>
            <a:lstStyle/>
            <a:p>
              <a:pPr algn="ctr" defTabSz="960424" eaLnBrk="0" fontAlgn="base" hangingPunct="0">
                <a:spcBef>
                  <a:spcPct val="0"/>
                </a:spcBef>
                <a:spcAft>
                  <a:spcPct val="0"/>
                </a:spcAft>
                <a:buClr>
                  <a:srgbClr val="FFD200"/>
                </a:buClr>
              </a:pPr>
              <a:r>
                <a:rPr lang="fr-FR" sz="1100" kern="0">
                  <a:solidFill>
                    <a:srgbClr val="000000"/>
                  </a:solidFill>
                  <a:latin typeface="Open Sans" panose="020B0606030504020204" pitchFamily="34" charset="0"/>
                </a:rPr>
                <a:t>Vision cash du BP</a:t>
              </a:r>
            </a:p>
          </p:txBody>
        </p:sp>
        <p:sp>
          <p:nvSpPr>
            <p:cNvPr id="60" name="Rectangle 415">
              <a:extLst>
                <a:ext uri="{FF2B5EF4-FFF2-40B4-BE49-F238E27FC236}">
                  <a16:creationId xmlns:a16="http://schemas.microsoft.com/office/drawing/2014/main" id="{4CEE151D-0E0D-488D-AB7C-3BEDD059B5B4}"/>
                </a:ext>
              </a:extLst>
            </p:cNvPr>
            <p:cNvSpPr>
              <a:spLocks noChangeArrowheads="1"/>
            </p:cNvSpPr>
            <p:nvPr/>
          </p:nvSpPr>
          <p:spPr bwMode="auto">
            <a:xfrm>
              <a:off x="8525978" y="5811689"/>
              <a:ext cx="1338449" cy="827944"/>
            </a:xfrm>
            <a:prstGeom prst="rect">
              <a:avLst/>
            </a:prstGeom>
            <a:solidFill>
              <a:srgbClr val="FFFFFF">
                <a:lumMod val="65000"/>
              </a:srgbClr>
            </a:solidFill>
            <a:ln w="9525" algn="ctr">
              <a:noFill/>
              <a:miter lim="800000"/>
              <a:headEnd/>
              <a:tailEnd/>
            </a:ln>
          </p:spPr>
          <p:txBody>
            <a:bodyPr wrap="square" lIns="0" tIns="0" rIns="0" bIns="0" anchor="ctr" anchorCtr="0">
              <a:noAutofit/>
            </a:bodyPr>
            <a:lstStyle/>
            <a:p>
              <a:pPr algn="ctr" defTabSz="960424" eaLnBrk="0" fontAlgn="base" hangingPunct="0">
                <a:spcBef>
                  <a:spcPct val="0"/>
                </a:spcBef>
                <a:spcAft>
                  <a:spcPct val="0"/>
                </a:spcAft>
                <a:buClr>
                  <a:srgbClr val="FFD200"/>
                </a:buClr>
              </a:pPr>
              <a:r>
                <a:rPr lang="fr-FR" sz="1100" kern="0">
                  <a:solidFill>
                    <a:srgbClr val="000000"/>
                  </a:solidFill>
                  <a:latin typeface="Open Sans" panose="020B0606030504020204" pitchFamily="34" charset="0"/>
                </a:rPr>
                <a:t>Evaluation des performances opérationnelles</a:t>
              </a:r>
            </a:p>
          </p:txBody>
        </p:sp>
        <p:sp>
          <p:nvSpPr>
            <p:cNvPr id="61" name="Rectangle 415">
              <a:extLst>
                <a:ext uri="{FF2B5EF4-FFF2-40B4-BE49-F238E27FC236}">
                  <a16:creationId xmlns:a16="http://schemas.microsoft.com/office/drawing/2014/main" id="{44D0902D-4EB9-4527-85D4-895F03936C3B}"/>
                </a:ext>
              </a:extLst>
            </p:cNvPr>
            <p:cNvSpPr>
              <a:spLocks noChangeArrowheads="1"/>
            </p:cNvSpPr>
            <p:nvPr/>
          </p:nvSpPr>
          <p:spPr bwMode="auto">
            <a:xfrm>
              <a:off x="7015409" y="5811689"/>
              <a:ext cx="1338449" cy="827944"/>
            </a:xfrm>
            <a:prstGeom prst="rect">
              <a:avLst/>
            </a:prstGeom>
            <a:solidFill>
              <a:srgbClr val="FFFFFF">
                <a:lumMod val="65000"/>
              </a:srgbClr>
            </a:solidFill>
            <a:ln w="9525" algn="ctr">
              <a:noFill/>
              <a:miter lim="800000"/>
              <a:headEnd/>
              <a:tailEnd/>
            </a:ln>
          </p:spPr>
          <p:txBody>
            <a:bodyPr wrap="none" lIns="0" tIns="0" rIns="0" bIns="0" anchor="ctr"/>
            <a:lstStyle/>
            <a:p>
              <a:pPr algn="ctr" defTabSz="960424" eaLnBrk="0" fontAlgn="base" hangingPunct="0">
                <a:spcBef>
                  <a:spcPct val="0"/>
                </a:spcBef>
                <a:spcAft>
                  <a:spcPct val="0"/>
                </a:spcAft>
                <a:buClr>
                  <a:srgbClr val="FFD200"/>
                </a:buClr>
              </a:pPr>
              <a:r>
                <a:rPr lang="fr-FR" sz="1100" kern="0">
                  <a:solidFill>
                    <a:srgbClr val="000000"/>
                  </a:solidFill>
                  <a:latin typeface="Open Sans" panose="020B0606030504020204" pitchFamily="34" charset="0"/>
                </a:rPr>
                <a:t>DAF / DG /</a:t>
              </a:r>
            </a:p>
            <a:p>
              <a:pPr algn="ctr" defTabSz="960424" eaLnBrk="0" fontAlgn="base" hangingPunct="0">
                <a:spcBef>
                  <a:spcPct val="0"/>
                </a:spcBef>
                <a:spcAft>
                  <a:spcPct val="0"/>
                </a:spcAft>
                <a:buClr>
                  <a:srgbClr val="FFD200"/>
                </a:buClr>
              </a:pPr>
              <a:r>
                <a:rPr lang="fr-FR" sz="1100" kern="0">
                  <a:solidFill>
                    <a:srgbClr val="000000"/>
                  </a:solidFill>
                  <a:latin typeface="Open Sans" panose="020B0606030504020204" pitchFamily="34" charset="0"/>
                </a:rPr>
                <a:t>Actionnaires</a:t>
              </a:r>
            </a:p>
          </p:txBody>
        </p:sp>
        <p:cxnSp>
          <p:nvCxnSpPr>
            <p:cNvPr id="62" name="Straight Connector 61">
              <a:extLst>
                <a:ext uri="{FF2B5EF4-FFF2-40B4-BE49-F238E27FC236}">
                  <a16:creationId xmlns:a16="http://schemas.microsoft.com/office/drawing/2014/main" id="{8D7B4166-76B1-4E97-AF98-A578161486BD}"/>
                </a:ext>
              </a:extLst>
            </p:cNvPr>
            <p:cNvCxnSpPr/>
            <p:nvPr/>
          </p:nvCxnSpPr>
          <p:spPr bwMode="auto">
            <a:xfrm>
              <a:off x="887329" y="1617460"/>
              <a:ext cx="0" cy="5116550"/>
            </a:xfrm>
            <a:prstGeom prst="line">
              <a:avLst/>
            </a:prstGeom>
            <a:solidFill>
              <a:srgbClr val="808080"/>
            </a:solidFill>
            <a:ln w="28575" cap="flat" cmpd="sng" algn="ctr">
              <a:solidFill>
                <a:schemeClr val="tx1"/>
              </a:solidFill>
              <a:prstDash val="solid"/>
              <a:round/>
              <a:headEnd type="none" w="med" len="med"/>
              <a:tailEnd type="none" w="med" len="med"/>
            </a:ln>
            <a:effectLst/>
          </p:spPr>
        </p:cxnSp>
        <p:cxnSp>
          <p:nvCxnSpPr>
            <p:cNvPr id="63" name="Straight Connector 62">
              <a:extLst>
                <a:ext uri="{FF2B5EF4-FFF2-40B4-BE49-F238E27FC236}">
                  <a16:creationId xmlns:a16="http://schemas.microsoft.com/office/drawing/2014/main" id="{96F88DA4-03C1-4A95-9834-95CABEB9E433}"/>
                </a:ext>
              </a:extLst>
            </p:cNvPr>
            <p:cNvCxnSpPr/>
            <p:nvPr/>
          </p:nvCxnSpPr>
          <p:spPr bwMode="auto">
            <a:xfrm>
              <a:off x="887331" y="6730920"/>
              <a:ext cx="6108029" cy="0"/>
            </a:xfrm>
            <a:prstGeom prst="line">
              <a:avLst/>
            </a:prstGeom>
            <a:solidFill>
              <a:srgbClr val="808080"/>
            </a:solidFill>
            <a:ln w="28575" cap="flat" cmpd="sng" algn="ctr">
              <a:solidFill>
                <a:schemeClr val="tx1"/>
              </a:solidFill>
              <a:prstDash val="solid"/>
              <a:round/>
              <a:headEnd type="none" w="med" len="med"/>
              <a:tailEnd type="arrow" w="med" len="med"/>
            </a:ln>
            <a:effectLst/>
          </p:spPr>
        </p:cxnSp>
      </p:grpSp>
      <p:sp>
        <p:nvSpPr>
          <p:cNvPr id="64" name="Oval 63">
            <a:extLst>
              <a:ext uri="{FF2B5EF4-FFF2-40B4-BE49-F238E27FC236}">
                <a16:creationId xmlns:a16="http://schemas.microsoft.com/office/drawing/2014/main" id="{B445C041-CB76-4B1F-88DE-9213AF3D184E}"/>
              </a:ext>
            </a:extLst>
          </p:cNvPr>
          <p:cNvSpPr/>
          <p:nvPr/>
        </p:nvSpPr>
        <p:spPr bwMode="auto">
          <a:xfrm>
            <a:off x="490497" y="2333109"/>
            <a:ext cx="199080" cy="168271"/>
          </a:xfrm>
          <a:prstGeom prst="ellipse">
            <a:avLst/>
          </a:prstGeom>
          <a:solidFill>
            <a:schemeClr val="tx1"/>
          </a:solidFill>
          <a:ln w="15875" cap="flat" cmpd="sng" algn="ctr">
            <a:solidFill>
              <a:schemeClr val="bg1"/>
            </a:solidFill>
            <a:prstDash val="solid"/>
            <a:round/>
            <a:headEnd type="none" w="med" len="med"/>
            <a:tailEnd type="none" w="med" len="med"/>
          </a:ln>
          <a:effectLst/>
        </p:spPr>
        <p:txBody>
          <a:bodyPr vert="horz" wrap="none" lIns="52119" tIns="52119" rIns="52119" bIns="52119" numCol="1" rtlCol="0" anchor="ctr" anchorCtr="0" compatLnSpc="1">
            <a:prstTxWarp prst="textNoShape">
              <a:avLst/>
            </a:prstTxWarp>
          </a:bodyPr>
          <a:lstStyle/>
          <a:p>
            <a:pPr algn="ctr" defTabSz="960668" fontAlgn="base">
              <a:spcBef>
                <a:spcPct val="0"/>
              </a:spcBef>
              <a:spcAft>
                <a:spcPct val="0"/>
              </a:spcAft>
            </a:pPr>
            <a:r>
              <a:rPr lang="fr-FR" sz="1050" b="1" kern="0">
                <a:solidFill>
                  <a:srgbClr val="FFFFFF"/>
                </a:solidFill>
                <a:latin typeface="Open Sans" panose="020B0606030504020204" pitchFamily="34" charset="0"/>
              </a:rPr>
              <a:t>1</a:t>
            </a:r>
          </a:p>
        </p:txBody>
      </p:sp>
      <p:sp>
        <p:nvSpPr>
          <p:cNvPr id="65" name="Oval 64">
            <a:extLst>
              <a:ext uri="{FF2B5EF4-FFF2-40B4-BE49-F238E27FC236}">
                <a16:creationId xmlns:a16="http://schemas.microsoft.com/office/drawing/2014/main" id="{54F1AB32-22C9-4E71-963F-D9E85B92325B}"/>
              </a:ext>
            </a:extLst>
          </p:cNvPr>
          <p:cNvSpPr/>
          <p:nvPr/>
        </p:nvSpPr>
        <p:spPr bwMode="auto">
          <a:xfrm>
            <a:off x="490497" y="3345846"/>
            <a:ext cx="199080" cy="168271"/>
          </a:xfrm>
          <a:prstGeom prst="ellipse">
            <a:avLst/>
          </a:prstGeom>
          <a:solidFill>
            <a:schemeClr val="tx1"/>
          </a:solidFill>
          <a:ln w="15875" cap="flat" cmpd="sng" algn="ctr">
            <a:solidFill>
              <a:schemeClr val="bg1"/>
            </a:solidFill>
            <a:prstDash val="solid"/>
            <a:round/>
            <a:headEnd type="none" w="med" len="med"/>
            <a:tailEnd type="none" w="med" len="med"/>
          </a:ln>
          <a:effectLst/>
        </p:spPr>
        <p:txBody>
          <a:bodyPr vert="horz" wrap="none" lIns="52119" tIns="52119" rIns="52119" bIns="52119" numCol="1" rtlCol="0" anchor="ctr" anchorCtr="0" compatLnSpc="1">
            <a:prstTxWarp prst="textNoShape">
              <a:avLst/>
            </a:prstTxWarp>
          </a:bodyPr>
          <a:lstStyle/>
          <a:p>
            <a:pPr algn="ctr" defTabSz="960668" fontAlgn="base">
              <a:spcBef>
                <a:spcPct val="0"/>
              </a:spcBef>
              <a:spcAft>
                <a:spcPct val="0"/>
              </a:spcAft>
            </a:pPr>
            <a:r>
              <a:rPr lang="fr-FR" sz="1050" b="1" kern="0">
                <a:solidFill>
                  <a:srgbClr val="FFFFFF"/>
                </a:solidFill>
                <a:latin typeface="Open Sans" panose="020B0606030504020204" pitchFamily="34" charset="0"/>
              </a:rPr>
              <a:t>2</a:t>
            </a:r>
          </a:p>
        </p:txBody>
      </p:sp>
      <p:sp>
        <p:nvSpPr>
          <p:cNvPr id="66" name="Oval 65">
            <a:extLst>
              <a:ext uri="{FF2B5EF4-FFF2-40B4-BE49-F238E27FC236}">
                <a16:creationId xmlns:a16="http://schemas.microsoft.com/office/drawing/2014/main" id="{EE0947BC-C696-4CE5-A253-AEC95E649034}"/>
              </a:ext>
            </a:extLst>
          </p:cNvPr>
          <p:cNvSpPr/>
          <p:nvPr/>
        </p:nvSpPr>
        <p:spPr bwMode="auto">
          <a:xfrm>
            <a:off x="490497" y="3921153"/>
            <a:ext cx="199080" cy="168271"/>
          </a:xfrm>
          <a:prstGeom prst="ellipse">
            <a:avLst/>
          </a:prstGeom>
          <a:solidFill>
            <a:schemeClr val="tx1"/>
          </a:solidFill>
          <a:ln w="15875" cap="flat" cmpd="sng" algn="ctr">
            <a:solidFill>
              <a:schemeClr val="bg1"/>
            </a:solidFill>
            <a:prstDash val="solid"/>
            <a:round/>
            <a:headEnd type="none" w="med" len="med"/>
            <a:tailEnd type="none" w="med" len="med"/>
          </a:ln>
          <a:effectLst/>
        </p:spPr>
        <p:txBody>
          <a:bodyPr vert="horz" wrap="none" lIns="52119" tIns="52119" rIns="52119" bIns="52119" numCol="1" rtlCol="0" anchor="ctr" anchorCtr="0" compatLnSpc="1">
            <a:prstTxWarp prst="textNoShape">
              <a:avLst/>
            </a:prstTxWarp>
          </a:bodyPr>
          <a:lstStyle/>
          <a:p>
            <a:pPr algn="ctr" defTabSz="960668" fontAlgn="base">
              <a:spcBef>
                <a:spcPct val="0"/>
              </a:spcBef>
              <a:spcAft>
                <a:spcPct val="0"/>
              </a:spcAft>
            </a:pPr>
            <a:r>
              <a:rPr lang="fr-FR" sz="1050" b="1" kern="0">
                <a:solidFill>
                  <a:srgbClr val="FFFFFF"/>
                </a:solidFill>
                <a:latin typeface="Open Sans" panose="020B0606030504020204" pitchFamily="34" charset="0"/>
              </a:rPr>
              <a:t>3</a:t>
            </a:r>
          </a:p>
        </p:txBody>
      </p:sp>
    </p:spTree>
    <p:extLst>
      <p:ext uri="{BB962C8B-B14F-4D97-AF65-F5344CB8AC3E}">
        <p14:creationId xmlns:p14="http://schemas.microsoft.com/office/powerpoint/2010/main" val="1409062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fr-FR" sz="1200">
                <a:solidFill>
                  <a:schemeClr val="tx1"/>
                </a:solidFill>
              </a:rPr>
              <a:t>Principes de base : il existe plusieurs formats et scoop il faut un point de départ (un bilan) et une arrivée (des prévisions d’exploitation)</a:t>
            </a:r>
          </a:p>
        </p:txBody>
      </p:sp>
      <p:sp>
        <p:nvSpPr>
          <p:cNvPr id="3" name="Title 2"/>
          <p:cNvSpPr>
            <a:spLocks noGrp="1"/>
          </p:cNvSpPr>
          <p:nvPr>
            <p:ph type="title"/>
          </p:nvPr>
        </p:nvSpPr>
        <p:spPr/>
        <p:txBody>
          <a:bodyPr/>
          <a:lstStyle/>
          <a:p>
            <a:r>
              <a:rPr lang="fr-FR" sz="2400"/>
              <a:t>Les prévisions de trésorerie dans une société : fantasme ou réalité ? </a:t>
            </a:r>
          </a:p>
        </p:txBody>
      </p:sp>
      <p:sp>
        <p:nvSpPr>
          <p:cNvPr id="5" name="Slide Number Placeholder 4"/>
          <p:cNvSpPr>
            <a:spLocks noGrp="1"/>
          </p:cNvSpPr>
          <p:nvPr>
            <p:ph type="sldNum" sz="quarter" idx="4"/>
          </p:nvPr>
        </p:nvSpPr>
        <p:spPr>
          <a:xfrm>
            <a:off x="727971" y="3935258"/>
            <a:ext cx="230981" cy="75085"/>
          </a:xfrm>
        </p:spPr>
        <p:txBody>
          <a:bodyPr/>
          <a:lstStyle/>
          <a:p>
            <a:pPr algn="r">
              <a:spcBef>
                <a:spcPts val="450"/>
              </a:spcBef>
              <a:buSzPct val="100000"/>
            </a:pPr>
            <a:fld id="{4654C24A-AA93-4318-A7E9-AF587A936244}" type="slidenum">
              <a:rPr lang="fr-FR" smtClean="0"/>
              <a:pPr algn="r">
                <a:spcBef>
                  <a:spcPts val="450"/>
                </a:spcBef>
                <a:buSzPct val="100000"/>
              </a:pPr>
              <a:t>8</a:t>
            </a:fld>
            <a:endParaRPr lang="fr-FR"/>
          </a:p>
        </p:txBody>
      </p:sp>
      <p:graphicFrame>
        <p:nvGraphicFramePr>
          <p:cNvPr id="28" name="Group 3"/>
          <p:cNvGraphicFramePr>
            <a:graphicFrameLocks noChangeAspect="1"/>
          </p:cNvGraphicFramePr>
          <p:nvPr>
            <p:extLst>
              <p:ext uri="{D42A27DB-BD31-4B8C-83A1-F6EECF244321}">
                <p14:modId xmlns:p14="http://schemas.microsoft.com/office/powerpoint/2010/main" val="263002946"/>
              </p:ext>
            </p:extLst>
          </p:nvPr>
        </p:nvGraphicFramePr>
        <p:xfrm>
          <a:off x="727971" y="772672"/>
          <a:ext cx="6398186" cy="4097859"/>
        </p:xfrm>
        <a:graphic>
          <a:graphicData uri="http://schemas.openxmlformats.org/drawingml/2006/table">
            <a:tbl>
              <a:tblPr/>
              <a:tblGrid>
                <a:gridCol w="1526208">
                  <a:extLst>
                    <a:ext uri="{9D8B030D-6E8A-4147-A177-3AD203B41FA5}">
                      <a16:colId xmlns:a16="http://schemas.microsoft.com/office/drawing/2014/main" val="20000"/>
                    </a:ext>
                  </a:extLst>
                </a:gridCol>
                <a:gridCol w="627824">
                  <a:extLst>
                    <a:ext uri="{9D8B030D-6E8A-4147-A177-3AD203B41FA5}">
                      <a16:colId xmlns:a16="http://schemas.microsoft.com/office/drawing/2014/main" val="20001"/>
                    </a:ext>
                  </a:extLst>
                </a:gridCol>
                <a:gridCol w="185729">
                  <a:extLst>
                    <a:ext uri="{9D8B030D-6E8A-4147-A177-3AD203B41FA5}">
                      <a16:colId xmlns:a16="http://schemas.microsoft.com/office/drawing/2014/main" val="20002"/>
                    </a:ext>
                  </a:extLst>
                </a:gridCol>
                <a:gridCol w="1645109">
                  <a:extLst>
                    <a:ext uri="{9D8B030D-6E8A-4147-A177-3AD203B41FA5}">
                      <a16:colId xmlns:a16="http://schemas.microsoft.com/office/drawing/2014/main" val="20003"/>
                    </a:ext>
                  </a:extLst>
                </a:gridCol>
                <a:gridCol w="185729">
                  <a:extLst>
                    <a:ext uri="{9D8B030D-6E8A-4147-A177-3AD203B41FA5}">
                      <a16:colId xmlns:a16="http://schemas.microsoft.com/office/drawing/2014/main" val="20004"/>
                    </a:ext>
                  </a:extLst>
                </a:gridCol>
                <a:gridCol w="620681">
                  <a:extLst>
                    <a:ext uri="{9D8B030D-6E8A-4147-A177-3AD203B41FA5}">
                      <a16:colId xmlns:a16="http://schemas.microsoft.com/office/drawing/2014/main" val="20005"/>
                    </a:ext>
                  </a:extLst>
                </a:gridCol>
                <a:gridCol w="150034">
                  <a:extLst>
                    <a:ext uri="{9D8B030D-6E8A-4147-A177-3AD203B41FA5}">
                      <a16:colId xmlns:a16="http://schemas.microsoft.com/office/drawing/2014/main" val="20006"/>
                    </a:ext>
                  </a:extLst>
                </a:gridCol>
                <a:gridCol w="154940">
                  <a:extLst>
                    <a:ext uri="{9D8B030D-6E8A-4147-A177-3AD203B41FA5}">
                      <a16:colId xmlns:a16="http://schemas.microsoft.com/office/drawing/2014/main" val="20007"/>
                    </a:ext>
                  </a:extLst>
                </a:gridCol>
                <a:gridCol w="185729">
                  <a:extLst>
                    <a:ext uri="{9D8B030D-6E8A-4147-A177-3AD203B41FA5}">
                      <a16:colId xmlns:a16="http://schemas.microsoft.com/office/drawing/2014/main" val="20008"/>
                    </a:ext>
                  </a:extLst>
                </a:gridCol>
                <a:gridCol w="146155">
                  <a:extLst>
                    <a:ext uri="{9D8B030D-6E8A-4147-A177-3AD203B41FA5}">
                      <a16:colId xmlns:a16="http://schemas.microsoft.com/office/drawing/2014/main" val="20009"/>
                    </a:ext>
                  </a:extLst>
                </a:gridCol>
                <a:gridCol w="970048">
                  <a:extLst>
                    <a:ext uri="{9D8B030D-6E8A-4147-A177-3AD203B41FA5}">
                      <a16:colId xmlns:a16="http://schemas.microsoft.com/office/drawing/2014/main" val="20010"/>
                    </a:ext>
                  </a:extLst>
                </a:gridCol>
              </a:tblGrid>
              <a:tr h="318128">
                <a:tc gridSpan="2">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1" i="0" u="none" strike="noStrike" cap="none" normalizeH="0" baseline="0">
                          <a:ln>
                            <a:noFill/>
                          </a:ln>
                          <a:solidFill>
                            <a:schemeClr val="bg1"/>
                          </a:solidFill>
                          <a:effectLst/>
                          <a:latin typeface="Open Sans" panose="020B0606030504020204" pitchFamily="34" charset="0"/>
                        </a:rPr>
                        <a:t>Tableau de financement</a:t>
                      </a:r>
                    </a:p>
                  </a:txBody>
                  <a:tcPr marL="74406" marR="74406" marT="38691" marB="38691" anchor="ctr" horzOverflow="overflow">
                    <a:lnL cap="flat">
                      <a:noFill/>
                    </a:lnL>
                    <a:lnR>
                      <a:noFill/>
                    </a:lnR>
                    <a:lnT cap="flat">
                      <a:noFill/>
                    </a:lnT>
                    <a:lnB w="12700" cap="flat" cmpd="sng" algn="ctr">
                      <a:noFill/>
                      <a:prstDash val="solid"/>
                      <a:round/>
                      <a:headEnd type="none" w="med" len="med"/>
                      <a:tailEnd type="none" w="med" len="med"/>
                    </a:lnB>
                    <a:lnTlToBr>
                      <a:noFill/>
                    </a:lnTlToBr>
                    <a:lnBlToTr>
                      <a:noFill/>
                    </a:lnBlToTr>
                    <a:solidFill>
                      <a:schemeClr val="accent3"/>
                    </a:solidFill>
                  </a:tcPr>
                </a:tc>
                <a:tc hMerge="1">
                  <a:txBody>
                    <a:bodyPr/>
                    <a:lstStyle/>
                    <a:p>
                      <a:endParaRPr lang="fr-FR"/>
                    </a:p>
                  </a:txBody>
                  <a:tcPr/>
                </a:tc>
                <a:tc gridSpan="3">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cap="flat">
                      <a:noFill/>
                    </a:lnT>
                    <a:lnB>
                      <a:noFill/>
                    </a:lnB>
                    <a:lnTlToBr>
                      <a:noFill/>
                    </a:lnTlToBr>
                    <a:lnBlToTr>
                      <a:noFill/>
                    </a:lnBlToTr>
                    <a:noFill/>
                  </a:tcPr>
                </a:tc>
                <a:tc hMerge="1">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1100" b="0" i="0" u="none" strike="noStrike" cap="none" normalizeH="0" baseline="0">
                        <a:ln>
                          <a:noFill/>
                        </a:ln>
                        <a:solidFill>
                          <a:schemeClr val="tx2"/>
                        </a:solidFill>
                        <a:effectLst/>
                        <a:latin typeface="Arial" panose="020B0604020202020204" pitchFamily="34" charset="0"/>
                      </a:endParaRPr>
                    </a:p>
                  </a:txBody>
                  <a:tcPr marL="90000" marR="90000" marT="46800" marB="46800" anchor="ctr" horzOverflow="overflow">
                    <a:lnL>
                      <a:noFill/>
                    </a:lnL>
                    <a:lnR>
                      <a:noFill/>
                    </a:lnR>
                    <a:lnT cap="flat">
                      <a:noFill/>
                    </a:lnT>
                    <a:lnB>
                      <a:noFill/>
                    </a:lnB>
                    <a:lnTlToBr>
                      <a:noFill/>
                    </a:lnTlToBr>
                    <a:lnBlToTr>
                      <a:noFill/>
                    </a:lnBlToTr>
                    <a:noFill/>
                  </a:tcPr>
                </a:tc>
                <a:tc hMerge="1">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1100" b="0" i="0" u="none" strike="noStrike" cap="none" normalizeH="0" baseline="0">
                        <a:ln>
                          <a:noFill/>
                        </a:ln>
                        <a:solidFill>
                          <a:schemeClr val="tx2"/>
                        </a:solidFill>
                        <a:effectLst/>
                        <a:latin typeface="Arial" panose="020B0604020202020204" pitchFamily="34" charset="0"/>
                      </a:endParaRPr>
                    </a:p>
                  </a:txBody>
                  <a:tcPr marL="90000" marR="90000" marT="46800" marB="46800" anchor="ctr" horzOverflow="overflow">
                    <a:lnL>
                      <a:noFill/>
                    </a:lnL>
                    <a:lnR>
                      <a:noFill/>
                    </a:lnR>
                    <a:lnT cap="flat">
                      <a:noFill/>
                    </a:lnT>
                    <a:lnB>
                      <a:noFill/>
                    </a:lnB>
                    <a:lnTlToBr>
                      <a:noFill/>
                    </a:lnTlToBr>
                    <a:lnBlToTr>
                      <a:noFill/>
                    </a:lnBlToTr>
                    <a:noFill/>
                  </a:tcPr>
                </a:tc>
                <a:tc gridSpan="6">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1" i="0" u="none" strike="noStrike" cap="none" normalizeH="0" baseline="0">
                          <a:ln>
                            <a:noFill/>
                          </a:ln>
                          <a:solidFill>
                            <a:schemeClr val="tx1"/>
                          </a:solidFill>
                          <a:effectLst/>
                          <a:latin typeface="Open Sans" panose="020B0606030504020204" pitchFamily="34" charset="0"/>
                        </a:rPr>
                        <a:t>Tableau d’encaissements / décaissements</a:t>
                      </a:r>
                    </a:p>
                  </a:txBody>
                  <a:tcPr marL="74406" marR="74406" marT="38691" marB="38691" anchor="ctr" horzOverflow="overflow">
                    <a:lnL>
                      <a:noFill/>
                    </a:lnL>
                    <a:lnR cap="flat">
                      <a:noFill/>
                    </a:lnR>
                    <a:lnT cap="flat">
                      <a:noFill/>
                    </a:lnT>
                    <a:lnB>
                      <a:noFill/>
                    </a:lnB>
                    <a:lnTlToBr>
                      <a:noFill/>
                    </a:lnTlToBr>
                    <a:lnBlToTr>
                      <a:noFill/>
                    </a:lnBlToTr>
                    <a:solidFill>
                      <a:srgbClr val="C4D600"/>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0"/>
                  </a:ext>
                </a:extLst>
              </a:tr>
              <a:tr h="197022">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1" i="0" u="none" strike="noStrike" cap="none" normalizeH="0" baseline="0">
                          <a:ln>
                            <a:noFill/>
                          </a:ln>
                          <a:solidFill>
                            <a:schemeClr val="tx1"/>
                          </a:solidFill>
                          <a:effectLst/>
                          <a:latin typeface="Open Sans" panose="020B0606030504020204" pitchFamily="34" charset="0"/>
                        </a:rPr>
                        <a:t>EBIT</a:t>
                      </a:r>
                    </a:p>
                  </a:txBody>
                  <a:tcPr marL="74406" marR="74406" marT="38691" marB="38691" anchor="ctr" horzOverflow="overflow">
                    <a:lnL cap="flat">
                      <a:noFill/>
                    </a:lnL>
                    <a:lnR>
                      <a:noFill/>
                    </a:lnR>
                    <a:lnT w="12700" cap="flat" cmpd="sng" algn="ctr">
                      <a:noFill/>
                      <a:prstDash val="solid"/>
                      <a:round/>
                      <a:headEnd type="none" w="med" len="med"/>
                      <a:tailEnd type="none" w="med" len="med"/>
                    </a:lnT>
                    <a:lnB>
                      <a:noFill/>
                    </a:lnB>
                    <a:lnTlToBr>
                      <a:noFill/>
                    </a:lnTlToBr>
                    <a:lnBlToTr>
                      <a:noFill/>
                    </a:lnBlToTr>
                    <a:solidFill>
                      <a:schemeClr val="accent3">
                        <a:lumMod val="20000"/>
                        <a:lumOff val="80000"/>
                      </a:schemeClr>
                    </a:solid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1" i="0" u="none" strike="noStrike" cap="none" normalizeH="0" baseline="0">
                          <a:ln>
                            <a:noFill/>
                          </a:ln>
                          <a:solidFill>
                            <a:schemeClr val="tx1"/>
                          </a:solidFill>
                          <a:effectLst/>
                          <a:latin typeface="Open Sans" panose="020B0606030504020204" pitchFamily="34" charset="0"/>
                        </a:rPr>
                        <a:t>X</a:t>
                      </a:r>
                    </a:p>
                  </a:txBody>
                  <a:tcPr marL="74406" marR="74406" marT="38691" marB="38691" anchor="ctr" horzOverflow="overflow">
                    <a:lnL>
                      <a:noFill/>
                    </a:lnL>
                    <a:lnR>
                      <a:noFill/>
                    </a:lnR>
                    <a:lnT w="12700" cap="flat" cmpd="sng" algn="ctr">
                      <a:noFill/>
                      <a:prstDash val="solid"/>
                      <a:round/>
                      <a:headEnd type="none" w="med" len="med"/>
                      <a:tailEnd type="none" w="med" len="med"/>
                    </a:lnT>
                    <a:lnB>
                      <a:noFill/>
                    </a:lnB>
                    <a:lnTlToBr>
                      <a:noFill/>
                    </a:lnTlToBr>
                    <a:lnBlToTr>
                      <a:noFill/>
                    </a:lnBlToTr>
                    <a:solidFill>
                      <a:schemeClr val="accent3">
                        <a:lumMod val="20000"/>
                        <a:lumOff val="80000"/>
                      </a:schemeClr>
                    </a:solid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a:noFill/>
                    </a:lnB>
                    <a:lnTlToBr>
                      <a:noFill/>
                    </a:lnTlToBr>
                    <a:lnBlToTr>
                      <a:noFill/>
                    </a:lnBlToTr>
                    <a:noFill/>
                  </a:tcPr>
                </a:tc>
                <a:tc gridSpan="2">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a:noFill/>
                    </a:lnB>
                    <a:lnTlToBr>
                      <a:noFill/>
                    </a:lnTlToBr>
                    <a:lnBlToTr>
                      <a:noFill/>
                    </a:lnBlToTr>
                    <a:noFill/>
                  </a:tcPr>
                </a:tc>
                <a:tc hMerge="1">
                  <a:txBody>
                    <a:bodyPr/>
                    <a:lstStyle/>
                    <a:p>
                      <a:endParaRPr lang="fr-FR"/>
                    </a:p>
                  </a:txBody>
                  <a:tcPr/>
                </a:tc>
                <a:tc gridSpan="3">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a:noFill/>
                    </a:lnB>
                    <a:lnTlToBr>
                      <a:noFill/>
                    </a:lnTlToBr>
                    <a:lnBlToTr>
                      <a:noFill/>
                    </a:lnBlToTr>
                    <a:noFill/>
                  </a:tcPr>
                </a:tc>
                <a:tc hMerge="1">
                  <a:txBody>
                    <a:bodyPr/>
                    <a:lstStyle/>
                    <a:p>
                      <a:endParaRPr lang="fr-FR"/>
                    </a:p>
                  </a:txBody>
                  <a:tcPr/>
                </a:tc>
                <a:tc hMerge="1">
                  <a:txBody>
                    <a:bodyPr/>
                    <a:lstStyle/>
                    <a:p>
                      <a:endParaRPr lang="fr-FR"/>
                    </a:p>
                  </a:txBody>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298743">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a:ln>
                            <a:noFill/>
                          </a:ln>
                          <a:solidFill>
                            <a:schemeClr val="tx1"/>
                          </a:solidFill>
                          <a:effectLst/>
                          <a:latin typeface="Open Sans" panose="020B0606030504020204" pitchFamily="34" charset="0"/>
                        </a:rPr>
                        <a:t>Prov. / Amort.	</a:t>
                      </a:r>
                    </a:p>
                  </a:txBody>
                  <a:tcPr marL="74406" marR="74406" marT="38691" marB="38691" anchor="ctr" horzOverflow="overflow">
                    <a:lnL cap="flat">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a:ln>
                            <a:noFill/>
                          </a:ln>
                          <a:solidFill>
                            <a:schemeClr val="tx1"/>
                          </a:solidFill>
                          <a:effectLst/>
                          <a:latin typeface="Open Sans" panose="020B0606030504020204" pitchFamily="34" charset="0"/>
                        </a:rPr>
                        <a:t>X</a:t>
                      </a:r>
                    </a:p>
                  </a:txBody>
                  <a:tcPr marL="74406" marR="74406" marT="38691" marB="38691" anchor="ctr" horzOverflow="overflow">
                    <a:lnL>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a:noFill/>
                    </a:lnB>
                    <a:lnTlToBr>
                      <a:noFill/>
                    </a:lnTlToBr>
                    <a:lnBlToTr>
                      <a:noFill/>
                    </a:lnBlToTr>
                    <a:noFill/>
                  </a:tcPr>
                </a:tc>
                <a:tc gridSpan="2">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a:noFill/>
                    </a:lnB>
                    <a:lnTlToBr>
                      <a:noFill/>
                    </a:lnTlToBr>
                    <a:lnBlToTr>
                      <a:noFill/>
                    </a:lnBlToTr>
                    <a:noFill/>
                  </a:tcPr>
                </a:tc>
                <a:tc hMerge="1">
                  <a:txBody>
                    <a:bodyPr/>
                    <a:lstStyle/>
                    <a:p>
                      <a:endParaRPr lang="fr-FR"/>
                    </a:p>
                  </a:txBody>
                  <a:tcPr/>
                </a:tc>
                <a:tc gridSpan="3">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a:noFill/>
                    </a:lnB>
                    <a:lnTlToBr>
                      <a:noFill/>
                    </a:lnTlToBr>
                    <a:lnBlToTr>
                      <a:noFill/>
                    </a:lnBlToTr>
                    <a:noFill/>
                  </a:tcPr>
                </a:tc>
                <a:tc hMerge="1">
                  <a:txBody>
                    <a:bodyPr/>
                    <a:lstStyle/>
                    <a:p>
                      <a:endParaRPr lang="fr-FR"/>
                    </a:p>
                  </a:txBody>
                  <a:tcPr/>
                </a:tc>
                <a:tc hMerge="1">
                  <a:txBody>
                    <a:bodyPr/>
                    <a:lstStyle/>
                    <a:p>
                      <a:endParaRPr lang="fr-FR"/>
                    </a:p>
                  </a:txBody>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197022">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a:ln>
                            <a:noFill/>
                          </a:ln>
                          <a:solidFill>
                            <a:schemeClr val="tx1"/>
                          </a:solidFill>
                          <a:effectLst/>
                          <a:latin typeface="Open Sans" panose="020B0606030504020204" pitchFamily="34" charset="0"/>
                        </a:rPr>
                        <a:t>Variation de BFR</a:t>
                      </a:r>
                    </a:p>
                  </a:txBody>
                  <a:tcPr marL="74406" marR="74406" marT="38691" marB="38691" anchor="ctr" horzOverflow="overflow">
                    <a:lnL cap="flat">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a:ln>
                            <a:noFill/>
                          </a:ln>
                          <a:solidFill>
                            <a:schemeClr val="tx1"/>
                          </a:solidFill>
                          <a:effectLst/>
                          <a:latin typeface="Open Sans" panose="020B0606030504020204" pitchFamily="34" charset="0"/>
                        </a:rPr>
                        <a:t>(X)</a:t>
                      </a:r>
                    </a:p>
                  </a:txBody>
                  <a:tcPr marL="74406" marR="74406" marT="38691" marB="38691" anchor="ctr" horzOverflow="overflow">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a:ln>
                            <a:noFill/>
                          </a:ln>
                          <a:solidFill>
                            <a:schemeClr val="tx1"/>
                          </a:solidFill>
                          <a:effectLst/>
                          <a:latin typeface="Open Sans" panose="020B0606030504020204" pitchFamily="34" charset="0"/>
                        </a:rPr>
                        <a:t>Trésorerie d’ouverture</a:t>
                      </a:r>
                    </a:p>
                  </a:txBody>
                  <a:tcPr marL="74406" marR="74406" marT="38691" marB="38691"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w="12700" cap="flat" cmpd="sng" algn="ctr">
                      <a:noFill/>
                      <a:prstDash val="solid"/>
                      <a:round/>
                      <a:headEnd type="none" w="med" len="med"/>
                      <a:tailEnd type="none" w="med" len="med"/>
                    </a:lnL>
                    <a:lnR>
                      <a:noFill/>
                    </a:lnR>
                    <a:lnT>
                      <a:noFill/>
                    </a:lnT>
                    <a:lnB>
                      <a:noFill/>
                    </a:lnB>
                    <a:lnTlToBr>
                      <a:noFill/>
                    </a:lnTlToBr>
                    <a:lnBlToTr>
                      <a:noFill/>
                    </a:lnBlToTr>
                    <a:noFill/>
                  </a:tcPr>
                </a:tc>
                <a:tc gridSpan="6">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cap="flat">
                      <a:noFill/>
                    </a:lnR>
                    <a:lnT>
                      <a:noFill/>
                    </a:lnT>
                    <a:lnB w="12700" cap="flat" cmpd="sng" algn="ctr">
                      <a:noFill/>
                      <a:prstDash val="solid"/>
                      <a:round/>
                      <a:headEnd type="none" w="med" len="med"/>
                      <a:tailEnd type="none" w="med" len="med"/>
                    </a:lnB>
                    <a:lnTlToBr>
                      <a:noFill/>
                    </a:lnTlToBr>
                    <a:lnBlToTr>
                      <a:noFill/>
                    </a:lnBlToTr>
                    <a:no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3"/>
                  </a:ext>
                </a:extLst>
              </a:tr>
              <a:tr h="318128">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1" i="0" u="none" strike="noStrike" cap="none" normalizeH="0" baseline="0">
                          <a:ln>
                            <a:noFill/>
                          </a:ln>
                          <a:solidFill>
                            <a:schemeClr val="tx1"/>
                          </a:solidFill>
                          <a:effectLst/>
                          <a:latin typeface="Open Sans" panose="020B0606030504020204" pitchFamily="34" charset="0"/>
                        </a:rPr>
                        <a:t>Cash Flow Opérationnel</a:t>
                      </a:r>
                    </a:p>
                  </a:txBody>
                  <a:tcPr marL="74406" marR="74406" marT="38691" marB="38691" anchor="ctr" horzOverflow="overflow">
                    <a:lnL cap="flat">
                      <a:noFill/>
                    </a:lnL>
                    <a:lnR>
                      <a:noFill/>
                    </a:lnR>
                    <a:lnT>
                      <a:noFill/>
                    </a:lnT>
                    <a:lnB>
                      <a:noFill/>
                    </a:lnB>
                    <a:lnTlToBr>
                      <a:noFill/>
                    </a:lnTlToBr>
                    <a:lnBlToTr>
                      <a:noFill/>
                    </a:lnBlToTr>
                    <a:solidFill>
                      <a:schemeClr val="accent3">
                        <a:lumMod val="20000"/>
                        <a:lumOff val="80000"/>
                      </a:schemeClr>
                    </a:solid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1" i="0" u="none" strike="noStrike" cap="none" normalizeH="0" baseline="0">
                          <a:ln>
                            <a:noFill/>
                          </a:ln>
                          <a:solidFill>
                            <a:schemeClr val="tx1"/>
                          </a:solidFill>
                          <a:effectLst/>
                          <a:latin typeface="Open Sans" panose="020B0606030504020204" pitchFamily="34" charset="0"/>
                        </a:rPr>
                        <a:t>X</a:t>
                      </a:r>
                    </a:p>
                  </a:txBody>
                  <a:tcPr marL="74406" marR="74406" marT="38691" marB="38691" anchor="ctr" horzOverflow="overflow">
                    <a:lnL>
                      <a:noFill/>
                    </a:lnL>
                    <a:lnR>
                      <a:noFill/>
                    </a:lnR>
                    <a:lnT w="12700" cap="flat" cmpd="sng" algn="ctr">
                      <a:noFill/>
                      <a:prstDash val="solid"/>
                      <a:round/>
                      <a:headEnd type="none" w="med" len="med"/>
                      <a:tailEnd type="none" w="med" len="med"/>
                    </a:lnT>
                    <a:lnB>
                      <a:noFill/>
                    </a:lnB>
                    <a:lnTlToBr>
                      <a:noFill/>
                    </a:lnTlToBr>
                    <a:lnBlToTr>
                      <a:noFill/>
                    </a:lnBlToTr>
                    <a:solidFill>
                      <a:schemeClr val="accent3">
                        <a:lumMod val="20000"/>
                        <a:lumOff val="80000"/>
                      </a:schemeClr>
                    </a:solid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1" i="0" u="none" strike="noStrike" cap="none" normalizeH="0" baseline="0">
                          <a:ln>
                            <a:noFill/>
                          </a:ln>
                          <a:solidFill>
                            <a:schemeClr val="tx1"/>
                          </a:solidFill>
                          <a:effectLst/>
                          <a:latin typeface="Open Sans" panose="020B0606030504020204" pitchFamily="34" charset="0"/>
                        </a:rPr>
                        <a:t>+</a:t>
                      </a:r>
                    </a:p>
                  </a:txBody>
                  <a:tcPr marL="74406" marR="74406" marT="38691" marB="38691"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w="12700" cap="flat" cmpd="sng" algn="ctr">
                      <a:noFill/>
                      <a:prstDash val="solid"/>
                      <a:round/>
                      <a:headEnd type="none" w="med" len="med"/>
                      <a:tailEnd type="none" w="med" len="med"/>
                    </a:lnR>
                    <a:lnT>
                      <a:noFill/>
                    </a:lnT>
                    <a:lnB>
                      <a:noFill/>
                    </a:lnB>
                    <a:lnTlToBr>
                      <a:noFill/>
                    </a:lnTlToBr>
                    <a:lnBlToTr>
                      <a:noFill/>
                    </a:lnBlToTr>
                    <a:noFill/>
                  </a:tcPr>
                </a:tc>
                <a:tc gridSpan="3">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a:ln>
                            <a:noFill/>
                          </a:ln>
                          <a:solidFill>
                            <a:schemeClr val="tx1"/>
                          </a:solidFill>
                          <a:effectLst/>
                          <a:latin typeface="Open Sans" panose="020B0606030504020204" pitchFamily="34" charset="0"/>
                        </a:rPr>
                        <a:t>Apurement Bilan</a:t>
                      </a:r>
                    </a:p>
                  </a:txBody>
                  <a:tcPr marL="74406" marR="74406" marT="38691" marB="38691"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3E48D"/>
                    </a:solidFill>
                  </a:tcPr>
                </a:tc>
                <a:tc hMerge="1">
                  <a:txBody>
                    <a:bodyPr/>
                    <a:lstStyle/>
                    <a:p>
                      <a:endParaRPr lang="fr-FR"/>
                    </a:p>
                  </a:txBody>
                  <a:tcPr/>
                </a:tc>
                <a:tc hMerge="1">
                  <a:txBody>
                    <a:bodyPr/>
                    <a:lstStyle/>
                    <a:p>
                      <a:endParaRPr lang="fr-FR"/>
                    </a:p>
                  </a:txBody>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a:noFill/>
                    </a:lnTlToBr>
                    <a:lnBlToTr>
                      <a:noFill/>
                    </a:lnBlToTr>
                    <a:noFill/>
                  </a:tcPr>
                </a:tc>
                <a:tc gridSpan="2">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a:ln>
                            <a:noFill/>
                          </a:ln>
                          <a:solidFill>
                            <a:schemeClr val="tx1"/>
                          </a:solidFill>
                          <a:effectLst/>
                          <a:latin typeface="Open Sans" panose="020B0606030504020204" pitchFamily="34" charset="0"/>
                        </a:rPr>
                        <a:t>Flux de Trésorerie d’exploitation</a:t>
                      </a:r>
                    </a:p>
                  </a:txBody>
                  <a:tcPr marL="74406" marR="74406" marT="38691" marB="38691"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3E48D"/>
                    </a:solidFill>
                  </a:tcPr>
                </a:tc>
                <a:tc hMerge="1">
                  <a:txBody>
                    <a:body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1200" b="0" i="0" u="none" strike="noStrike" cap="none" normalizeH="0" baseline="0">
                        <a:ln>
                          <a:noFill/>
                        </a:ln>
                        <a:solidFill>
                          <a:schemeClr val="tx2"/>
                        </a:solidFill>
                        <a:effectLst/>
                        <a:latin typeface="Arial" panose="020B0604020202020204"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18128">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a:ln>
                            <a:noFill/>
                          </a:ln>
                          <a:solidFill>
                            <a:schemeClr val="tx1"/>
                          </a:solidFill>
                          <a:effectLst/>
                          <a:latin typeface="Open Sans" panose="020B0606030504020204" pitchFamily="34" charset="0"/>
                        </a:rPr>
                        <a:t>Éléments Exceptionnels</a:t>
                      </a:r>
                    </a:p>
                  </a:txBody>
                  <a:tcPr marL="74406" marR="74406" marT="38691" marB="38691" anchor="ctr" horzOverflow="overflow">
                    <a:lnL cap="flat">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a:ln>
                            <a:noFill/>
                          </a:ln>
                          <a:solidFill>
                            <a:schemeClr val="tx1"/>
                          </a:solidFill>
                          <a:effectLst/>
                          <a:latin typeface="Open Sans" panose="020B0606030504020204" pitchFamily="34" charset="0"/>
                        </a:rPr>
                        <a:t>(X)</a:t>
                      </a:r>
                    </a:p>
                  </a:txBody>
                  <a:tcPr marL="74406" marR="74406" marT="38691" marB="38691" anchor="ctr" horzOverflow="overflow">
                    <a:lnL>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a:ln>
                            <a:noFill/>
                          </a:ln>
                          <a:solidFill>
                            <a:schemeClr val="bg1"/>
                          </a:solidFill>
                          <a:effectLst/>
                          <a:latin typeface="Open Sans" panose="020B0606030504020204" pitchFamily="34" charset="0"/>
                        </a:rPr>
                        <a:t>Variation de trésorerie Brute</a:t>
                      </a:r>
                    </a:p>
                  </a:txBody>
                  <a:tcPr marL="74406" marR="74406" marT="38691" marB="38691"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lumMod val="50000"/>
                      </a:schemeClr>
                    </a:solid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w="12700" cap="flat" cmpd="sng" algn="ctr">
                      <a:noFill/>
                      <a:prstDash val="solid"/>
                      <a:round/>
                      <a:headEnd type="none" w="med" len="med"/>
                      <a:tailEnd type="none" w="med" len="med"/>
                    </a:lnL>
                    <a:lnR>
                      <a:noFill/>
                    </a:lnR>
                    <a:lnT>
                      <a:noFill/>
                    </a:lnT>
                    <a:lnB>
                      <a:noFill/>
                    </a:lnB>
                    <a:lnTlToBr>
                      <a:noFill/>
                    </a:lnTlToBr>
                    <a:lnBlToTr>
                      <a:noFill/>
                    </a:lnBlToTr>
                    <a:noFill/>
                  </a:tcPr>
                </a:tc>
                <a:tc gridSpan="3">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lang="fr-FR"/>
                    </a:p>
                  </a:txBody>
                  <a:tcPr/>
                </a:tc>
                <a:tc hMerge="1">
                  <a:txBody>
                    <a:bodyPr/>
                    <a:lstStyle/>
                    <a:p>
                      <a:endParaRPr lang="fr-FR"/>
                    </a:p>
                  </a:txBody>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w="12700" cap="flat" cmpd="sng" algn="ctr">
                      <a:noFill/>
                      <a:prstDash val="solid"/>
                      <a:round/>
                      <a:headEnd type="none" w="med" len="med"/>
                      <a:tailEnd type="none" w="med" len="med"/>
                    </a:lnB>
                    <a:lnTlToBr>
                      <a:noFill/>
                    </a:lnTlToBr>
                    <a:lnBlToTr>
                      <a:noFill/>
                    </a:lnBlToTr>
                    <a:noFill/>
                  </a:tcPr>
                </a:tc>
                <a:tc gridSpan="2">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cap="flat">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lang="fr-FR"/>
                    </a:p>
                  </a:txBody>
                  <a:tcPr marL="90000" marR="90000" marT="46800" marB="46800" anchor="ct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97022">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a:ln>
                            <a:noFill/>
                          </a:ln>
                          <a:solidFill>
                            <a:schemeClr val="tx1"/>
                          </a:solidFill>
                          <a:effectLst/>
                          <a:latin typeface="Open Sans" panose="020B0606030504020204" pitchFamily="34" charset="0"/>
                        </a:rPr>
                        <a:t>Acquisitions d’actifs</a:t>
                      </a:r>
                    </a:p>
                  </a:txBody>
                  <a:tcPr marL="74406" marR="74406" marT="38691" marB="38691" anchor="ctr" horzOverflow="overflow">
                    <a:lnL cap="flat">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a:ln>
                            <a:noFill/>
                          </a:ln>
                          <a:solidFill>
                            <a:schemeClr val="tx1"/>
                          </a:solidFill>
                          <a:effectLst/>
                          <a:latin typeface="Open Sans" panose="020B0606030504020204" pitchFamily="34" charset="0"/>
                        </a:rPr>
                        <a:t>(X)</a:t>
                      </a:r>
                    </a:p>
                  </a:txBody>
                  <a:tcPr marL="74406" marR="74406" marT="38691" marB="38691" anchor="ctr" horzOverflow="overflow">
                    <a:lnL>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1" i="0" u="none" strike="noStrike" cap="none" normalizeH="0" baseline="0">
                          <a:ln>
                            <a:noFill/>
                          </a:ln>
                          <a:solidFill>
                            <a:schemeClr val="tx1"/>
                          </a:solidFill>
                          <a:effectLst/>
                          <a:latin typeface="Open Sans" panose="020B0606030504020204" pitchFamily="34" charset="0"/>
                        </a:rPr>
                        <a:t>=</a:t>
                      </a:r>
                    </a:p>
                  </a:txBody>
                  <a:tcPr marL="74406" marR="74406" marT="38691" marB="38691"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w="12700" cap="flat" cmpd="sng" algn="ctr">
                      <a:noFill/>
                      <a:prstDash val="solid"/>
                      <a:round/>
                      <a:headEnd type="none" w="med" len="med"/>
                      <a:tailEnd type="none" w="med" len="med"/>
                    </a:lnR>
                    <a:lnT>
                      <a:noFill/>
                    </a:lnT>
                    <a:lnB>
                      <a:noFill/>
                    </a:lnB>
                    <a:lnTlToBr>
                      <a:noFill/>
                    </a:lnTlToBr>
                    <a:lnBlToTr>
                      <a:noFill/>
                    </a:lnBlToTr>
                    <a:noFill/>
                  </a:tcPr>
                </a:tc>
                <a:tc gridSpan="6">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dirty="0">
                          <a:ln>
                            <a:noFill/>
                          </a:ln>
                          <a:solidFill>
                            <a:schemeClr val="tx1"/>
                          </a:solidFill>
                          <a:effectLst/>
                          <a:latin typeface="Open Sans" panose="020B0606030504020204" pitchFamily="34" charset="0"/>
                        </a:rPr>
                        <a:t>TVA</a:t>
                      </a:r>
                    </a:p>
                  </a:txBody>
                  <a:tcPr marL="74406" marR="74406" marT="38691" marB="38691"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3E48D"/>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6"/>
                  </a:ext>
                </a:extLst>
              </a:tr>
              <a:tr h="197022">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a:ln>
                            <a:noFill/>
                          </a:ln>
                          <a:solidFill>
                            <a:schemeClr val="tx1"/>
                          </a:solidFill>
                          <a:effectLst/>
                          <a:latin typeface="Open Sans" panose="020B0606030504020204" pitchFamily="34" charset="0"/>
                        </a:rPr>
                        <a:t>Cessions d’actifs</a:t>
                      </a:r>
                    </a:p>
                  </a:txBody>
                  <a:tcPr marL="74406" marR="74406" marT="38691" marB="38691" anchor="ctr" horzOverflow="overflow">
                    <a:lnL cap="flat">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a:ln>
                            <a:noFill/>
                          </a:ln>
                          <a:solidFill>
                            <a:schemeClr val="tx1"/>
                          </a:solidFill>
                          <a:effectLst/>
                          <a:latin typeface="Open Sans" panose="020B0606030504020204" pitchFamily="34" charset="0"/>
                        </a:rPr>
                        <a:t>X</a:t>
                      </a:r>
                    </a:p>
                  </a:txBody>
                  <a:tcPr marL="74406" marR="74406" marT="38691" marB="38691" anchor="ctr" horzOverflow="overflow">
                    <a:lnL>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a:ln>
                            <a:noFill/>
                          </a:ln>
                          <a:solidFill>
                            <a:schemeClr val="tx1"/>
                          </a:solidFill>
                          <a:effectLst/>
                          <a:latin typeface="Open Sans" panose="020B0606030504020204" pitchFamily="34" charset="0"/>
                        </a:rPr>
                        <a:t>Besoin de Trésorerie Brute</a:t>
                      </a:r>
                    </a:p>
                  </a:txBody>
                  <a:tcPr marL="74406" marR="74406" marT="38691" marB="38691"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w="12700" cap="flat" cmpd="sng" algn="ctr">
                      <a:noFill/>
                      <a:prstDash val="solid"/>
                      <a:round/>
                      <a:headEnd type="none" w="med" len="med"/>
                      <a:tailEnd type="none" w="med" len="med"/>
                    </a:lnL>
                    <a:lnR>
                      <a:noFill/>
                    </a:lnR>
                    <a:lnT>
                      <a:noFill/>
                    </a:lnT>
                    <a:lnB>
                      <a:noFill/>
                    </a:lnB>
                    <a:lnTlToBr>
                      <a:noFill/>
                    </a:lnTlToBr>
                    <a:lnBlToTr>
                      <a:noFill/>
                    </a:lnBlToTr>
                    <a:noFill/>
                  </a:tcPr>
                </a:tc>
                <a:tc gridSpan="6">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cap="flat">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7"/>
                  </a:ext>
                </a:extLst>
              </a:tr>
              <a:tr h="197022">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a:ln>
                            <a:noFill/>
                          </a:ln>
                          <a:solidFill>
                            <a:schemeClr val="tx1"/>
                          </a:solidFill>
                          <a:effectLst/>
                          <a:latin typeface="Open Sans" panose="020B0606030504020204" pitchFamily="34" charset="0"/>
                        </a:rPr>
                        <a:t>Paiements d’intérêts</a:t>
                      </a:r>
                    </a:p>
                  </a:txBody>
                  <a:tcPr marL="74406" marR="74406" marT="38691" marB="38691" anchor="ctr" horzOverflow="overflow">
                    <a:lnL cap="flat">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a:ln>
                            <a:noFill/>
                          </a:ln>
                          <a:solidFill>
                            <a:schemeClr val="tx1"/>
                          </a:solidFill>
                          <a:effectLst/>
                          <a:latin typeface="Open Sans" panose="020B0606030504020204" pitchFamily="34" charset="0"/>
                        </a:rPr>
                        <a:t>(X)</a:t>
                      </a:r>
                    </a:p>
                  </a:txBody>
                  <a:tcPr marL="74406" marR="74406" marT="38691" marB="38691" anchor="ctr" horzOverflow="overflow">
                    <a:lnL>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1" i="0" u="none" strike="noStrike" cap="none" normalizeH="0" baseline="0">
                          <a:ln>
                            <a:noFill/>
                          </a:ln>
                          <a:solidFill>
                            <a:schemeClr val="tx1"/>
                          </a:solidFill>
                          <a:effectLst/>
                          <a:latin typeface="Open Sans" panose="020B0606030504020204" pitchFamily="34" charset="0"/>
                        </a:rPr>
                        <a:t>+</a:t>
                      </a:r>
                    </a:p>
                  </a:txBody>
                  <a:tcPr marL="74406" marR="74406" marT="38691" marB="38691"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w="12700" cap="flat" cmpd="sng" algn="ctr">
                      <a:noFill/>
                      <a:prstDash val="solid"/>
                      <a:round/>
                      <a:headEnd type="none" w="med" len="med"/>
                      <a:tailEnd type="none" w="med" len="med"/>
                    </a:lnR>
                    <a:lnT>
                      <a:noFill/>
                    </a:lnT>
                    <a:lnB>
                      <a:noFill/>
                    </a:lnB>
                    <a:lnTlToBr>
                      <a:noFill/>
                    </a:lnTlToBr>
                    <a:lnBlToTr>
                      <a:noFill/>
                    </a:lnBlToTr>
                    <a:noFill/>
                  </a:tcPr>
                </a:tc>
                <a:tc gridSpan="6">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a:ln>
                            <a:noFill/>
                          </a:ln>
                          <a:solidFill>
                            <a:schemeClr val="tx1"/>
                          </a:solidFill>
                          <a:effectLst/>
                          <a:latin typeface="Open Sans" panose="020B0606030504020204" pitchFamily="34" charset="0"/>
                        </a:rPr>
                        <a:t>Investissements</a:t>
                      </a:r>
                    </a:p>
                  </a:txBody>
                  <a:tcPr marL="74406" marR="74406" marT="38691" marB="38691"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3E48D"/>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8"/>
                  </a:ext>
                </a:extLst>
              </a:tr>
              <a:tr h="197022">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a:ln>
                            <a:noFill/>
                          </a:ln>
                          <a:solidFill>
                            <a:schemeClr val="tx1"/>
                          </a:solidFill>
                          <a:effectLst/>
                          <a:latin typeface="Open Sans" panose="020B0606030504020204" pitchFamily="34" charset="0"/>
                        </a:rPr>
                        <a:t>Paiements d’IS</a:t>
                      </a:r>
                    </a:p>
                  </a:txBody>
                  <a:tcPr marL="74406" marR="74406" marT="38691" marB="38691" anchor="ctr" horzOverflow="overflow">
                    <a:lnL cap="flat">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a:ln>
                            <a:noFill/>
                          </a:ln>
                          <a:solidFill>
                            <a:schemeClr val="tx1"/>
                          </a:solidFill>
                          <a:effectLst/>
                          <a:latin typeface="Open Sans" panose="020B0606030504020204" pitchFamily="34" charset="0"/>
                        </a:rPr>
                        <a:t>(X)</a:t>
                      </a:r>
                    </a:p>
                  </a:txBody>
                  <a:tcPr marL="74406" marR="74406" marT="38691" marB="38691" anchor="ctr" horzOverflow="overflow">
                    <a:lnL>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a:ln>
                            <a:noFill/>
                          </a:ln>
                          <a:solidFill>
                            <a:schemeClr val="tx1"/>
                          </a:solidFill>
                          <a:effectLst/>
                          <a:latin typeface="Open Sans" panose="020B0606030504020204" pitchFamily="34" charset="0"/>
                        </a:rPr>
                        <a:t>Financements Court Terme</a:t>
                      </a:r>
                    </a:p>
                  </a:txBody>
                  <a:tcPr marL="74406" marR="74406" marT="38691" marB="38691"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w="12700" cap="flat" cmpd="sng" algn="ctr">
                      <a:noFill/>
                      <a:prstDash val="solid"/>
                      <a:round/>
                      <a:headEnd type="none" w="med" len="med"/>
                      <a:tailEnd type="none" w="med" len="med"/>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gridSpan="3">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lang="fr-FR"/>
                    </a:p>
                  </a:txBody>
                  <a:tcPr/>
                </a:tc>
                <a:tc hMerge="1">
                  <a:txBody>
                    <a:bodyPr/>
                    <a:lstStyle/>
                    <a:p>
                      <a:endParaRPr lang="fr-FR"/>
                    </a:p>
                  </a:txBody>
                  <a:tcPr/>
                </a:tc>
                <a:tc gridSpan="2">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cap="flat">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lang="fr-FR"/>
                    </a:p>
                  </a:txBody>
                  <a:tcPr/>
                </a:tc>
                <a:extLst>
                  <a:ext uri="{0D108BD9-81ED-4DB2-BD59-A6C34878D82A}">
                    <a16:rowId xmlns:a16="http://schemas.microsoft.com/office/drawing/2014/main" val="10009"/>
                  </a:ext>
                </a:extLst>
              </a:tr>
              <a:tr h="439234">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a:ln>
                            <a:noFill/>
                          </a:ln>
                          <a:solidFill>
                            <a:schemeClr val="tx1"/>
                          </a:solidFill>
                          <a:effectLst/>
                          <a:latin typeface="Open Sans" panose="020B0606030504020204" pitchFamily="34" charset="0"/>
                        </a:rPr>
                        <a:t>Dividendes</a:t>
                      </a:r>
                    </a:p>
                  </a:txBody>
                  <a:tcPr marL="74406" marR="74406" marT="38691" marB="38691" anchor="ctr" horzOverflow="overflow">
                    <a:lnL cap="flat">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a:ln>
                            <a:noFill/>
                          </a:ln>
                          <a:solidFill>
                            <a:schemeClr val="tx1"/>
                          </a:solidFill>
                          <a:effectLst/>
                          <a:latin typeface="Open Sans" panose="020B0606030504020204" pitchFamily="34" charset="0"/>
                        </a:rPr>
                        <a:t>(X)</a:t>
                      </a:r>
                    </a:p>
                  </a:txBody>
                  <a:tcPr marL="74406" marR="74406" marT="38691" marB="38691" anchor="ctr" horzOverflow="overflow">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1" i="0" u="none" strike="noStrike" cap="none" normalizeH="0" baseline="0">
                          <a:ln>
                            <a:noFill/>
                          </a:ln>
                          <a:solidFill>
                            <a:schemeClr val="tx1"/>
                          </a:solidFill>
                          <a:effectLst/>
                          <a:latin typeface="Open Sans" panose="020B0606030504020204" pitchFamily="34" charset="0"/>
                        </a:rPr>
                        <a:t>=</a:t>
                      </a:r>
                    </a:p>
                  </a:txBody>
                  <a:tcPr marL="74406" marR="74406" marT="38691" marB="38691"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w="12700" cap="flat" cmpd="sng" algn="ctr">
                      <a:noFill/>
                      <a:prstDash val="solid"/>
                      <a:round/>
                      <a:headEnd type="none" w="med" len="med"/>
                      <a:tailEnd type="none" w="med" len="med"/>
                    </a:lnR>
                    <a:lnT>
                      <a:noFill/>
                    </a:lnT>
                    <a:lnB>
                      <a:noFill/>
                    </a:lnB>
                    <a:lnTlToBr>
                      <a:noFill/>
                    </a:lnTlToBr>
                    <a:lnBlToTr>
                      <a:noFill/>
                    </a:lnBlToTr>
                    <a:noFill/>
                  </a:tcPr>
                </a:tc>
                <a:tc gridSpan="6">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a:ln>
                            <a:noFill/>
                          </a:ln>
                          <a:solidFill>
                            <a:schemeClr val="tx1"/>
                          </a:solidFill>
                          <a:effectLst/>
                          <a:latin typeface="Open Sans" panose="020B0606030504020204" pitchFamily="34" charset="0"/>
                        </a:rPr>
                        <a:t>Financements MT (Nouveaux financements / Remboursements d’emprunts)</a:t>
                      </a:r>
                    </a:p>
                  </a:txBody>
                  <a:tcPr marL="74406" marR="74406" marT="38691" marB="38691"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E3E48D"/>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10"/>
                  </a:ext>
                </a:extLst>
              </a:tr>
              <a:tr h="318128">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1" i="0" u="none" strike="noStrike" cap="none" normalizeH="0" baseline="0">
                          <a:ln>
                            <a:noFill/>
                          </a:ln>
                          <a:solidFill>
                            <a:schemeClr val="tx1"/>
                          </a:solidFill>
                          <a:effectLst/>
                          <a:latin typeface="Open Sans" panose="020B0606030504020204" pitchFamily="34" charset="0"/>
                        </a:rPr>
                        <a:t>Net cash flow avant financement</a:t>
                      </a:r>
                    </a:p>
                  </a:txBody>
                  <a:tcPr marL="74406" marR="74406" marT="38691" marB="38691" anchor="ctr" horzOverflow="overflow">
                    <a:lnL cap="flat">
                      <a:noFill/>
                    </a:lnL>
                    <a:lnR>
                      <a:noFill/>
                    </a:lnR>
                    <a:lnT>
                      <a:noFill/>
                    </a:lnT>
                    <a:lnB>
                      <a:noFill/>
                    </a:lnB>
                    <a:lnTlToBr>
                      <a:noFill/>
                    </a:lnTlToBr>
                    <a:lnBlToTr>
                      <a:noFill/>
                    </a:lnBlToTr>
                    <a:solidFill>
                      <a:schemeClr val="accent3">
                        <a:lumMod val="20000"/>
                        <a:lumOff val="80000"/>
                      </a:schemeClr>
                    </a:solid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a:ln>
                            <a:noFill/>
                          </a:ln>
                          <a:solidFill>
                            <a:schemeClr val="tx1"/>
                          </a:solidFill>
                          <a:effectLst/>
                          <a:latin typeface="Open Sans" panose="020B0606030504020204" pitchFamily="34" charset="0"/>
                        </a:rPr>
                        <a:t>X</a:t>
                      </a:r>
                    </a:p>
                  </a:txBody>
                  <a:tcPr marL="74406" marR="74406" marT="38691" marB="38691" anchor="ctr" horzOverflow="overflow">
                    <a:lnL>
                      <a:noFill/>
                    </a:lnL>
                    <a:lnR>
                      <a:noFill/>
                    </a:lnR>
                    <a:lnT w="12700" cap="flat" cmpd="sng" algn="ctr">
                      <a:noFill/>
                      <a:prstDash val="solid"/>
                      <a:round/>
                      <a:headEnd type="none" w="med" len="med"/>
                      <a:tailEnd type="none" w="med" len="med"/>
                    </a:lnT>
                    <a:lnB>
                      <a:noFill/>
                    </a:lnB>
                    <a:lnTlToBr>
                      <a:noFill/>
                    </a:lnTlToBr>
                    <a:lnBlToTr>
                      <a:noFill/>
                    </a:lnBlToTr>
                    <a:solidFill>
                      <a:schemeClr val="accent3">
                        <a:lumMod val="20000"/>
                        <a:lumOff val="80000"/>
                      </a:schemeClr>
                    </a:solid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a:ln>
                            <a:noFill/>
                          </a:ln>
                          <a:solidFill>
                            <a:schemeClr val="tx1"/>
                          </a:solidFill>
                          <a:effectLst/>
                          <a:latin typeface="Open Sans" panose="020B0606030504020204" pitchFamily="34" charset="0"/>
                        </a:rPr>
                        <a:t>Besoin de Trésorerie Net</a:t>
                      </a:r>
                    </a:p>
                  </a:txBody>
                  <a:tcPr marL="74406" marR="74406" marT="38691" marB="38691"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w="12700" cap="flat" cmpd="sng" algn="ctr">
                      <a:noFill/>
                      <a:prstDash val="solid"/>
                      <a:round/>
                      <a:headEnd type="none" w="med" len="med"/>
                      <a:tailEnd type="none" w="med" len="med"/>
                    </a:lnL>
                    <a:lnR>
                      <a:noFill/>
                    </a:lnR>
                    <a:lnT>
                      <a:noFill/>
                    </a:lnT>
                    <a:lnB>
                      <a:noFill/>
                    </a:lnB>
                    <a:lnTlToBr>
                      <a:noFill/>
                    </a:lnTlToBr>
                    <a:lnBlToTr>
                      <a:noFill/>
                    </a:lnBlToTr>
                    <a:noFill/>
                  </a:tcPr>
                </a:tc>
                <a:tc gridSpan="6">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cap="flat">
                      <a:noFill/>
                    </a:lnR>
                    <a:lnT w="12700" cap="flat" cmpd="sng" algn="ctr">
                      <a:noFill/>
                      <a:prstDash val="solid"/>
                      <a:round/>
                      <a:headEnd type="none" w="med" len="med"/>
                      <a:tailEnd type="none" w="med" len="med"/>
                    </a:lnT>
                    <a:lnB>
                      <a:noFill/>
                    </a:lnB>
                    <a:lnTlToBr>
                      <a:noFill/>
                    </a:lnTlToBr>
                    <a:lnBlToTr>
                      <a:noFill/>
                    </a:lnBlToTr>
                    <a:no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11"/>
                  </a:ext>
                </a:extLst>
              </a:tr>
              <a:tr h="197022">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a:ln>
                            <a:noFill/>
                          </a:ln>
                          <a:solidFill>
                            <a:schemeClr val="tx1"/>
                          </a:solidFill>
                          <a:effectLst/>
                          <a:latin typeface="Open Sans" panose="020B0606030504020204" pitchFamily="34" charset="0"/>
                        </a:rPr>
                        <a:t>Nouveaux financements</a:t>
                      </a:r>
                    </a:p>
                  </a:txBody>
                  <a:tcPr marL="74406" marR="74406" marT="38691" marB="38691" anchor="ctr" horzOverflow="overflow">
                    <a:lnL cap="flat">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a:ln>
                            <a:noFill/>
                          </a:ln>
                          <a:solidFill>
                            <a:schemeClr val="tx1"/>
                          </a:solidFill>
                          <a:effectLst/>
                          <a:latin typeface="Open Sans" panose="020B0606030504020204" pitchFamily="34" charset="0"/>
                        </a:rPr>
                        <a:t>X</a:t>
                      </a:r>
                    </a:p>
                  </a:txBody>
                  <a:tcPr marL="74406" marR="74406" marT="38691" marB="38691" anchor="ctr" horzOverflow="overflow">
                    <a:lnL>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a:noFill/>
                    </a:lnB>
                    <a:lnTlToBr>
                      <a:noFill/>
                    </a:lnTlToBr>
                    <a:lnBlToTr>
                      <a:noFill/>
                    </a:lnBlToTr>
                    <a:noFill/>
                  </a:tcPr>
                </a:tc>
                <a:tc gridSpan="3">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a:noFill/>
                    </a:lnB>
                    <a:lnTlToBr>
                      <a:noFill/>
                    </a:lnTlToBr>
                    <a:lnBlToTr>
                      <a:noFill/>
                    </a:lnBlToTr>
                    <a:noFill/>
                  </a:tcPr>
                </a:tc>
                <a:tc hMerge="1">
                  <a:txBody>
                    <a:bodyPr/>
                    <a:lstStyle/>
                    <a:p>
                      <a:endParaRPr lang="fr-FR"/>
                    </a:p>
                  </a:txBody>
                  <a:tcPr/>
                </a:tc>
                <a:tc hMerge="1">
                  <a:txBody>
                    <a:bodyPr/>
                    <a:lstStyle/>
                    <a:p>
                      <a:endParaRPr lang="fr-FR"/>
                    </a:p>
                  </a:txBody>
                  <a:tcPr/>
                </a:tc>
                <a:tc gridSpan="2">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cap="flat">
                      <a:noFill/>
                    </a:lnR>
                    <a:lnT>
                      <a:noFill/>
                    </a:lnT>
                    <a:lnB>
                      <a:noFill/>
                    </a:lnB>
                    <a:lnTlToBr>
                      <a:noFill/>
                    </a:lnTlToBr>
                    <a:lnBlToTr>
                      <a:noFill/>
                    </a:lnBlToTr>
                    <a:noFill/>
                  </a:tcPr>
                </a:tc>
                <a:tc hMerge="1">
                  <a:txBody>
                    <a:bodyPr/>
                    <a:lstStyle/>
                    <a:p>
                      <a:endParaRPr lang="fr-FR"/>
                    </a:p>
                  </a:txBody>
                  <a:tcPr/>
                </a:tc>
                <a:extLst>
                  <a:ext uri="{0D108BD9-81ED-4DB2-BD59-A6C34878D82A}">
                    <a16:rowId xmlns:a16="http://schemas.microsoft.com/office/drawing/2014/main" val="10012"/>
                  </a:ext>
                </a:extLst>
              </a:tr>
              <a:tr h="318128">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a:ln>
                            <a:noFill/>
                          </a:ln>
                          <a:solidFill>
                            <a:schemeClr val="tx1"/>
                          </a:solidFill>
                          <a:effectLst/>
                          <a:latin typeface="Open Sans" panose="020B0606030504020204" pitchFamily="34" charset="0"/>
                        </a:rPr>
                        <a:t>Remboursement d’emprunts</a:t>
                      </a:r>
                    </a:p>
                  </a:txBody>
                  <a:tcPr marL="74406" marR="74406" marT="38691" marB="38691" anchor="ctr" horzOverflow="overflow">
                    <a:lnL cap="flat">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a:ln>
                            <a:noFill/>
                          </a:ln>
                          <a:solidFill>
                            <a:schemeClr val="tx1"/>
                          </a:solidFill>
                          <a:effectLst/>
                          <a:latin typeface="Open Sans" panose="020B0606030504020204" pitchFamily="34" charset="0"/>
                        </a:rPr>
                        <a:t>(X)</a:t>
                      </a:r>
                    </a:p>
                  </a:txBody>
                  <a:tcPr marL="74406" marR="74406" marT="38691" marB="38691" anchor="ctr" horzOverflow="overflow">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a:noFill/>
                    </a:lnB>
                    <a:lnTlToBr>
                      <a:noFill/>
                    </a:lnTlToBr>
                    <a:lnBlToTr>
                      <a:noFill/>
                    </a:lnBlToTr>
                    <a:noFill/>
                  </a:tcPr>
                </a:tc>
                <a:tc gridSpan="3">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a:noFill/>
                    </a:lnB>
                    <a:lnTlToBr>
                      <a:noFill/>
                    </a:lnTlToBr>
                    <a:lnBlToTr>
                      <a:noFill/>
                    </a:lnBlToTr>
                    <a:noFill/>
                  </a:tcPr>
                </a:tc>
                <a:tc hMerge="1">
                  <a:txBody>
                    <a:bodyPr/>
                    <a:lstStyle/>
                    <a:p>
                      <a:endParaRPr lang="fr-FR"/>
                    </a:p>
                  </a:txBody>
                  <a:tcPr/>
                </a:tc>
                <a:tc hMerge="1">
                  <a:txBody>
                    <a:bodyPr/>
                    <a:lstStyle/>
                    <a:p>
                      <a:endParaRPr lang="fr-FR"/>
                    </a:p>
                  </a:txBody>
                  <a:tcPr/>
                </a:tc>
                <a:tc gridSpan="2">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cap="flat">
                      <a:noFill/>
                    </a:lnR>
                    <a:lnT>
                      <a:noFill/>
                    </a:lnT>
                    <a:lnB>
                      <a:noFill/>
                    </a:lnB>
                    <a:lnTlToBr>
                      <a:noFill/>
                    </a:lnTlToBr>
                    <a:lnBlToTr>
                      <a:noFill/>
                    </a:lnBlToTr>
                    <a:noFill/>
                  </a:tcPr>
                </a:tc>
                <a:tc hMerge="1">
                  <a:txBody>
                    <a:bodyPr/>
                    <a:lstStyle/>
                    <a:p>
                      <a:endParaRPr lang="fr-FR"/>
                    </a:p>
                  </a:txBody>
                  <a:tcPr/>
                </a:tc>
                <a:extLst>
                  <a:ext uri="{0D108BD9-81ED-4DB2-BD59-A6C34878D82A}">
                    <a16:rowId xmlns:a16="http://schemas.microsoft.com/office/drawing/2014/main" val="10013"/>
                  </a:ext>
                </a:extLst>
              </a:tr>
              <a:tr h="318128">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1" i="0" u="none" strike="noStrike" cap="none" normalizeH="0" baseline="0">
                          <a:ln>
                            <a:noFill/>
                          </a:ln>
                          <a:solidFill>
                            <a:schemeClr val="tx1"/>
                          </a:solidFill>
                          <a:effectLst/>
                          <a:latin typeface="Open Sans" panose="020B0606030504020204" pitchFamily="34" charset="0"/>
                        </a:rPr>
                        <a:t>Net cash inflow/(outflow</a:t>
                      </a:r>
                      <a:r>
                        <a:rPr kumimoji="0" lang="fr-FR" altLang="fr-FR" sz="900" b="0" i="0" u="none" strike="noStrike" cap="none" normalizeH="0" baseline="0">
                          <a:ln>
                            <a:noFill/>
                          </a:ln>
                          <a:solidFill>
                            <a:schemeClr val="tx1"/>
                          </a:solidFill>
                          <a:effectLst/>
                          <a:latin typeface="Open Sans" panose="020B0606030504020204" pitchFamily="34" charset="0"/>
                        </a:rPr>
                        <a:t>)</a:t>
                      </a:r>
                    </a:p>
                  </a:txBody>
                  <a:tcPr marL="74406" marR="74406" marT="38691" marB="38691" anchor="ctr" horzOverflow="overflow">
                    <a:lnL cap="flat">
                      <a:noFill/>
                    </a:lnL>
                    <a:lnR>
                      <a:noFill/>
                    </a:lnR>
                    <a:lnT>
                      <a:noFill/>
                    </a:lnT>
                    <a:lnB w="12700" cap="flat" cmpd="sng" algn="ctr">
                      <a:no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r>
                        <a:rPr kumimoji="0" lang="fr-FR" altLang="fr-FR" sz="900" b="0" i="0" u="none" strike="noStrike" cap="none" normalizeH="0" baseline="0">
                          <a:ln>
                            <a:noFill/>
                          </a:ln>
                          <a:solidFill>
                            <a:schemeClr val="tx1"/>
                          </a:solidFill>
                          <a:effectLst/>
                          <a:latin typeface="Open Sans" panose="020B0606030504020204" pitchFamily="34" charset="0"/>
                        </a:rPr>
                        <a:t>(X)</a:t>
                      </a:r>
                    </a:p>
                  </a:txBody>
                  <a:tcPr marL="74406" marR="74406" marT="38691" marB="38691"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cap="flat">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cap="flat">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cap="flat">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cap="flat">
                      <a:noFill/>
                    </a:lnB>
                    <a:lnTlToBr>
                      <a:noFill/>
                    </a:lnTlToBr>
                    <a:lnBlToTr>
                      <a:noFill/>
                    </a:lnBlToTr>
                    <a:noFill/>
                  </a:tcPr>
                </a:tc>
                <a:tc gridSpan="3">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a:ln>
                          <a:noFill/>
                        </a:ln>
                        <a:solidFill>
                          <a:schemeClr val="tx1"/>
                        </a:solidFill>
                        <a:effectLst/>
                        <a:latin typeface="Open Sans" panose="020B0606030504020204" pitchFamily="34" charset="0"/>
                      </a:endParaRPr>
                    </a:p>
                  </a:txBody>
                  <a:tcPr marL="74406" marR="74406" marT="38691" marB="38691" anchor="ctr" horzOverflow="overflow">
                    <a:lnL>
                      <a:noFill/>
                    </a:lnL>
                    <a:lnR>
                      <a:noFill/>
                    </a:lnR>
                    <a:lnT>
                      <a:noFill/>
                    </a:lnT>
                    <a:lnB cap="flat">
                      <a:noFill/>
                    </a:lnB>
                    <a:lnTlToBr>
                      <a:noFill/>
                    </a:lnTlToBr>
                    <a:lnBlToTr>
                      <a:noFill/>
                    </a:lnBlToTr>
                    <a:noFill/>
                  </a:tcPr>
                </a:tc>
                <a:tc hMerge="1">
                  <a:txBody>
                    <a:bodyPr/>
                    <a:lstStyle/>
                    <a:p>
                      <a:endParaRPr lang="fr-FR"/>
                    </a:p>
                  </a:txBody>
                  <a:tcPr/>
                </a:tc>
                <a:tc hMerge="1">
                  <a:txBody>
                    <a:bodyPr/>
                    <a:lstStyle/>
                    <a:p>
                      <a:endParaRPr lang="fr-FR"/>
                    </a:p>
                  </a:txBody>
                  <a:tcPr/>
                </a:tc>
                <a:tc gridSpan="2">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marL="1588">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marL="3175">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marL="357188">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marL="723900">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marL="11811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marL="16383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marL="20955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marL="2552700"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ase" latinLnBrk="0" hangingPunct="1">
                        <a:lnSpc>
                          <a:spcPct val="90000"/>
                        </a:lnSpc>
                        <a:spcBef>
                          <a:spcPct val="0"/>
                        </a:spcBef>
                        <a:spcAft>
                          <a:spcPct val="0"/>
                        </a:spcAft>
                        <a:buClr>
                          <a:srgbClr val="FFD200"/>
                        </a:buClr>
                        <a:buSzPct val="75000"/>
                        <a:buFont typeface="Arial" panose="020B0604020202020204" pitchFamily="34" charset="0"/>
                        <a:buNone/>
                        <a:tabLst/>
                      </a:pPr>
                      <a:endParaRPr kumimoji="0" lang="fr-FR" altLang="fr-FR" sz="900" b="0" i="0" u="none" strike="noStrike" cap="none" normalizeH="0" baseline="0" dirty="0">
                        <a:ln>
                          <a:noFill/>
                        </a:ln>
                        <a:solidFill>
                          <a:schemeClr val="tx1"/>
                        </a:solidFill>
                        <a:effectLst/>
                        <a:latin typeface="Open Sans" panose="020B0606030504020204" pitchFamily="34" charset="0"/>
                      </a:endParaRPr>
                    </a:p>
                  </a:txBody>
                  <a:tcPr marL="74406" marR="74406" marT="38691" marB="38691" anchor="ctr" horzOverflow="overflow">
                    <a:lnL>
                      <a:noFill/>
                    </a:lnL>
                    <a:lnR cap="flat">
                      <a:noFill/>
                    </a:lnR>
                    <a:lnT>
                      <a:noFill/>
                    </a:lnT>
                    <a:lnB cap="flat">
                      <a:noFill/>
                    </a:lnB>
                    <a:lnTlToBr>
                      <a:noFill/>
                    </a:lnTlToBr>
                    <a:lnBlToTr>
                      <a:noFill/>
                    </a:lnBlToTr>
                    <a:noFill/>
                  </a:tcPr>
                </a:tc>
                <a:tc hMerge="1">
                  <a:txBody>
                    <a:bodyPr/>
                    <a:lstStyle/>
                    <a:p>
                      <a:endParaRPr lang="fr-FR"/>
                    </a:p>
                  </a:txBody>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2149209425"/>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311027" y="583079"/>
            <a:ext cx="8391525" cy="250577"/>
          </a:xfrm>
        </p:spPr>
        <p:txBody>
          <a:bodyPr/>
          <a:lstStyle/>
          <a:p>
            <a:r>
              <a:rPr lang="fr-FR" sz="1200">
                <a:solidFill>
                  <a:schemeClr val="tx1"/>
                </a:solidFill>
              </a:rPr>
              <a:t>Principes de base : les formats donnent le même résultat</a:t>
            </a:r>
          </a:p>
        </p:txBody>
      </p:sp>
      <p:sp>
        <p:nvSpPr>
          <p:cNvPr id="3" name="Title 2"/>
          <p:cNvSpPr>
            <a:spLocks noGrp="1"/>
          </p:cNvSpPr>
          <p:nvPr>
            <p:ph type="title"/>
          </p:nvPr>
        </p:nvSpPr>
        <p:spPr>
          <a:xfrm>
            <a:off x="289032" y="232021"/>
            <a:ext cx="8391525" cy="250576"/>
          </a:xfrm>
        </p:spPr>
        <p:txBody>
          <a:bodyPr/>
          <a:lstStyle/>
          <a:p>
            <a:r>
              <a:rPr lang="fr-FR" sz="2400"/>
              <a:t>Les prévisions de trésorerie dans une société : fantasme ou réalité ? </a:t>
            </a:r>
          </a:p>
        </p:txBody>
      </p:sp>
      <p:sp>
        <p:nvSpPr>
          <p:cNvPr id="5" name="Slide Number Placeholder 4"/>
          <p:cNvSpPr>
            <a:spLocks noGrp="1"/>
          </p:cNvSpPr>
          <p:nvPr>
            <p:ph type="sldNum" sz="quarter" idx="4"/>
          </p:nvPr>
        </p:nvSpPr>
        <p:spPr>
          <a:xfrm>
            <a:off x="7371537" y="4817290"/>
            <a:ext cx="230981" cy="75085"/>
          </a:xfrm>
        </p:spPr>
        <p:txBody>
          <a:bodyPr/>
          <a:lstStyle/>
          <a:p>
            <a:pPr algn="r">
              <a:spcBef>
                <a:spcPts val="450"/>
              </a:spcBef>
              <a:buSzPct val="100000"/>
            </a:pPr>
            <a:fld id="{4654C24A-AA93-4318-A7E9-AF587A936244}" type="slidenum">
              <a:rPr lang="fr-FR" smtClean="0"/>
              <a:pPr algn="r">
                <a:spcBef>
                  <a:spcPts val="450"/>
                </a:spcBef>
                <a:buSzPct val="100000"/>
              </a:pPr>
              <a:t>9</a:t>
            </a:fld>
            <a:endParaRPr lang="fr-FR"/>
          </a:p>
        </p:txBody>
      </p:sp>
      <p:graphicFrame>
        <p:nvGraphicFramePr>
          <p:cNvPr id="8" name="Group 5"/>
          <p:cNvGraphicFramePr>
            <a:graphicFrameLocks noGrp="1"/>
          </p:cNvGraphicFramePr>
          <p:nvPr>
            <p:extLst>
              <p:ext uri="{D42A27DB-BD31-4B8C-83A1-F6EECF244321}">
                <p14:modId xmlns:p14="http://schemas.microsoft.com/office/powerpoint/2010/main" val="2317223623"/>
              </p:ext>
            </p:extLst>
          </p:nvPr>
        </p:nvGraphicFramePr>
        <p:xfrm>
          <a:off x="302793" y="1499272"/>
          <a:ext cx="3171825" cy="833348"/>
        </p:xfrm>
        <a:graphic>
          <a:graphicData uri="http://schemas.openxmlformats.org/drawingml/2006/table">
            <a:tbl>
              <a:tblPr/>
              <a:tblGrid>
                <a:gridCol w="2049303">
                  <a:extLst>
                    <a:ext uri="{9D8B030D-6E8A-4147-A177-3AD203B41FA5}">
                      <a16:colId xmlns:a16="http://schemas.microsoft.com/office/drawing/2014/main" val="20000"/>
                    </a:ext>
                  </a:extLst>
                </a:gridCol>
                <a:gridCol w="1122522">
                  <a:extLst>
                    <a:ext uri="{9D8B030D-6E8A-4147-A177-3AD203B41FA5}">
                      <a16:colId xmlns:a16="http://schemas.microsoft.com/office/drawing/2014/main" val="20001"/>
                    </a:ext>
                  </a:extLst>
                </a:gridCol>
              </a:tblGrid>
              <a:tr h="208337">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altLang="fr-FR" sz="900" b="1" i="0" u="none" strike="noStrike" cap="none" normalizeH="0" baseline="0">
                          <a:ln>
                            <a:noFill/>
                          </a:ln>
                          <a:solidFill>
                            <a:schemeClr val="tx1"/>
                          </a:solidFill>
                          <a:effectLst/>
                          <a:latin typeface="+mj-lt"/>
                        </a:rPr>
                        <a:t>Devise: € 000</a:t>
                      </a:r>
                      <a:endParaRPr kumimoji="0" lang="fr-FR" altLang="fr-FR" sz="2000" b="1" i="0" u="none" strike="noStrike" cap="none" normalizeH="0" baseline="0">
                        <a:ln>
                          <a:noFill/>
                        </a:ln>
                        <a:solidFill>
                          <a:schemeClr val="tx1"/>
                        </a:solidFill>
                        <a:effectLst/>
                        <a:latin typeface="+mj-lt"/>
                      </a:endParaRPr>
                    </a:p>
                  </a:txBody>
                  <a:tcPr marL="59525" marR="59525" marT="0" marB="0" anchor="ctr" horzOverflow="overflow">
                    <a:lnL cap="flat">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altLang="fr-FR" sz="900" b="1" i="0" u="none" strike="noStrike" cap="none" normalizeH="0" baseline="0">
                          <a:ln>
                            <a:noFill/>
                          </a:ln>
                          <a:solidFill>
                            <a:schemeClr val="tx1"/>
                          </a:solidFill>
                          <a:effectLst/>
                          <a:latin typeface="+mj-lt"/>
                        </a:rPr>
                        <a:t>FY22</a:t>
                      </a:r>
                      <a:endParaRPr kumimoji="0" lang="fr-FR" altLang="fr-FR" sz="2000" b="1" i="0" u="none" strike="noStrike" cap="none" normalizeH="0" baseline="0">
                        <a:ln>
                          <a:noFill/>
                        </a:ln>
                        <a:solidFill>
                          <a:schemeClr val="tx1"/>
                        </a:solidFill>
                        <a:effectLst/>
                        <a:latin typeface="+mj-lt"/>
                      </a:endParaRPr>
                    </a:p>
                  </a:txBody>
                  <a:tcPr marL="59525" marR="59525" marT="0" marB="0" anchor="ctr" horzOverflow="overflow">
                    <a:lnL>
                      <a:noFill/>
                    </a:lnL>
                    <a:lnR cap="flat">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0"/>
                  </a:ext>
                </a:extLst>
              </a:tr>
              <a:tr h="208337">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fr-FR" altLang="fr-FR" sz="900" b="0" i="0" u="none" strike="noStrike" cap="none" normalizeH="0" baseline="0">
                          <a:ln>
                            <a:noFill/>
                          </a:ln>
                          <a:solidFill>
                            <a:schemeClr val="tx1"/>
                          </a:solidFill>
                          <a:effectLst/>
                          <a:latin typeface="+mj-lt"/>
                        </a:rPr>
                        <a:t>CA</a:t>
                      </a:r>
                      <a:endParaRPr kumimoji="0" lang="fr-FR" altLang="fr-FR" sz="2000" b="0" i="0" u="none" strike="noStrike" cap="none" normalizeH="0" baseline="0">
                        <a:ln>
                          <a:noFill/>
                        </a:ln>
                        <a:solidFill>
                          <a:schemeClr val="tx1"/>
                        </a:solidFill>
                        <a:effectLst/>
                        <a:latin typeface="+mj-lt"/>
                      </a:endParaRPr>
                    </a:p>
                  </a:txBody>
                  <a:tcPr marL="59525" marR="59525" marT="0" marB="0" anchor="ctr" horzOverflow="overflow">
                    <a:lnL cap="flat">
                      <a:noFill/>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altLang="fr-FR" sz="900" b="0" i="0" u="none" strike="noStrike" cap="none" normalizeH="0" baseline="0">
                          <a:ln>
                            <a:noFill/>
                          </a:ln>
                          <a:solidFill>
                            <a:schemeClr val="tx1"/>
                          </a:solidFill>
                          <a:effectLst/>
                          <a:latin typeface="+mj-lt"/>
                        </a:rPr>
                        <a:t>100 </a:t>
                      </a:r>
                      <a:endParaRPr kumimoji="0" lang="fr-FR" altLang="fr-FR" sz="2000" b="0" i="0" u="none" strike="noStrike" cap="none" normalizeH="0" baseline="0">
                        <a:ln>
                          <a:noFill/>
                        </a:ln>
                        <a:solidFill>
                          <a:schemeClr val="tx1"/>
                        </a:solidFill>
                        <a:effectLst/>
                        <a:latin typeface="+mj-lt"/>
                      </a:endParaRPr>
                    </a:p>
                  </a:txBody>
                  <a:tcPr marL="59525" marR="59525" marT="0" marB="0" anchor="ctr" horzOverflow="overflow">
                    <a:lnL>
                      <a:noFill/>
                    </a:lnL>
                    <a:lnR cap="flat">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08337">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fr-FR" altLang="fr-FR" sz="900" b="0" i="0" u="none" strike="noStrike" cap="none" normalizeH="0" baseline="0">
                          <a:ln>
                            <a:noFill/>
                          </a:ln>
                          <a:solidFill>
                            <a:schemeClr val="tx1"/>
                          </a:solidFill>
                          <a:effectLst/>
                          <a:latin typeface="+mj-lt"/>
                        </a:rPr>
                        <a:t>Variation de BFR</a:t>
                      </a:r>
                      <a:endParaRPr kumimoji="0" lang="fr-FR" altLang="fr-FR" sz="2000" b="0" i="0" u="none" strike="noStrike" cap="none" normalizeH="0" baseline="0">
                        <a:ln>
                          <a:noFill/>
                        </a:ln>
                        <a:solidFill>
                          <a:schemeClr val="tx1"/>
                        </a:solidFill>
                        <a:effectLst/>
                        <a:latin typeface="+mj-lt"/>
                      </a:endParaRPr>
                    </a:p>
                  </a:txBody>
                  <a:tcPr marL="59525" marR="59525" marT="0" marB="0" anchor="ctr" horzOverflow="overflow">
                    <a:lnL cap="flat">
                      <a:noFill/>
                    </a:lnL>
                    <a:lnR>
                      <a:noFill/>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altLang="fr-FR" sz="900" b="0" i="0" u="none" strike="noStrike" cap="none" normalizeH="0" baseline="0">
                          <a:ln>
                            <a:noFill/>
                          </a:ln>
                          <a:solidFill>
                            <a:schemeClr val="tx1"/>
                          </a:solidFill>
                          <a:effectLst/>
                          <a:latin typeface="+mj-lt"/>
                        </a:rPr>
                        <a:t>10 </a:t>
                      </a:r>
                      <a:endParaRPr kumimoji="0" lang="fr-FR" altLang="fr-FR" sz="2000" b="0" i="0" u="none" strike="noStrike" cap="none" normalizeH="0" baseline="0">
                        <a:ln>
                          <a:noFill/>
                        </a:ln>
                        <a:solidFill>
                          <a:schemeClr val="tx1"/>
                        </a:solidFill>
                        <a:effectLst/>
                        <a:latin typeface="+mj-lt"/>
                      </a:endParaRPr>
                    </a:p>
                  </a:txBody>
                  <a:tcPr marL="59525" marR="59525" marT="0" marB="0" anchor="ctr" horzOverflow="overflow">
                    <a:lnL>
                      <a:noFill/>
                    </a:lnL>
                    <a:lnR cap="flat">
                      <a:noFill/>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08337">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fr-FR" altLang="fr-FR" sz="900" b="1" i="0" u="none" strike="noStrike" cap="none" normalizeH="0" baseline="0">
                          <a:ln>
                            <a:noFill/>
                          </a:ln>
                          <a:solidFill>
                            <a:schemeClr val="bg1"/>
                          </a:solidFill>
                          <a:effectLst/>
                          <a:latin typeface="+mj-lt"/>
                        </a:rPr>
                        <a:t>Variation de trésorerie</a:t>
                      </a:r>
                      <a:endParaRPr kumimoji="0" lang="fr-FR" altLang="fr-FR" sz="2000" b="0" i="0" u="none" strike="noStrike" cap="none" normalizeH="0" baseline="0">
                        <a:ln>
                          <a:noFill/>
                        </a:ln>
                        <a:solidFill>
                          <a:schemeClr val="bg1"/>
                        </a:solidFill>
                        <a:effectLst/>
                        <a:latin typeface="+mj-lt"/>
                      </a:endParaRPr>
                    </a:p>
                  </a:txBody>
                  <a:tcPr marL="59525" marR="59525" marT="0" marB="0" anchor="ctr" horzOverflow="overflow">
                    <a:lnL cap="flat">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lumMod val="75000"/>
                      </a:schemeClr>
                    </a:solid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altLang="fr-FR" sz="900" b="1" i="0" u="none" strike="noStrike" cap="none" normalizeH="0" baseline="0">
                          <a:ln>
                            <a:noFill/>
                          </a:ln>
                          <a:solidFill>
                            <a:schemeClr val="bg1"/>
                          </a:solidFill>
                          <a:effectLst/>
                          <a:latin typeface="+mj-lt"/>
                        </a:rPr>
                        <a:t>110 </a:t>
                      </a:r>
                      <a:endParaRPr kumimoji="0" lang="fr-FR" altLang="fr-FR" sz="2000" b="0" i="0" u="none" strike="noStrike" cap="none" normalizeH="0" baseline="0">
                        <a:ln>
                          <a:noFill/>
                        </a:ln>
                        <a:solidFill>
                          <a:schemeClr val="bg1"/>
                        </a:solidFill>
                        <a:effectLst/>
                        <a:latin typeface="+mj-lt"/>
                      </a:endParaRPr>
                    </a:p>
                  </a:txBody>
                  <a:tcPr marL="59525" marR="59525" marT="0" marB="0" anchor="ctr" horzOverflow="overflow">
                    <a:lnL>
                      <a:noFill/>
                    </a:lnL>
                    <a:lnR cap="flat">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3"/>
                  </a:ext>
                </a:extLst>
              </a:tr>
            </a:tbl>
          </a:graphicData>
        </a:graphic>
      </p:graphicFrame>
      <p:graphicFrame>
        <p:nvGraphicFramePr>
          <p:cNvPr id="9" name="Group 20"/>
          <p:cNvGraphicFramePr>
            <a:graphicFrameLocks noGrp="1"/>
          </p:cNvGraphicFramePr>
          <p:nvPr>
            <p:extLst>
              <p:ext uri="{D42A27DB-BD31-4B8C-83A1-F6EECF244321}">
                <p14:modId xmlns:p14="http://schemas.microsoft.com/office/powerpoint/2010/main" val="3633821139"/>
              </p:ext>
            </p:extLst>
          </p:nvPr>
        </p:nvGraphicFramePr>
        <p:xfrm>
          <a:off x="302793" y="2487465"/>
          <a:ext cx="3171825" cy="620334"/>
        </p:xfrm>
        <a:graphic>
          <a:graphicData uri="http://schemas.openxmlformats.org/drawingml/2006/table">
            <a:tbl>
              <a:tblPr/>
              <a:tblGrid>
                <a:gridCol w="1446448">
                  <a:extLst>
                    <a:ext uri="{9D8B030D-6E8A-4147-A177-3AD203B41FA5}">
                      <a16:colId xmlns:a16="http://schemas.microsoft.com/office/drawing/2014/main" val="20000"/>
                    </a:ext>
                  </a:extLst>
                </a:gridCol>
                <a:gridCol w="896558">
                  <a:extLst>
                    <a:ext uri="{9D8B030D-6E8A-4147-A177-3AD203B41FA5}">
                      <a16:colId xmlns:a16="http://schemas.microsoft.com/office/drawing/2014/main" val="20001"/>
                    </a:ext>
                  </a:extLst>
                </a:gridCol>
                <a:gridCol w="828819">
                  <a:extLst>
                    <a:ext uri="{9D8B030D-6E8A-4147-A177-3AD203B41FA5}">
                      <a16:colId xmlns:a16="http://schemas.microsoft.com/office/drawing/2014/main" val="20002"/>
                    </a:ext>
                  </a:extLst>
                </a:gridCol>
              </a:tblGrid>
              <a:tr h="206778">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altLang="fr-FR" sz="900" b="1" i="0" u="none" strike="noStrike" cap="none" normalizeH="0" baseline="0">
                          <a:ln>
                            <a:noFill/>
                          </a:ln>
                          <a:solidFill>
                            <a:schemeClr val="tx1"/>
                          </a:solidFill>
                          <a:effectLst/>
                          <a:latin typeface="+mj-lt"/>
                        </a:rPr>
                        <a:t>Devise: € 000</a:t>
                      </a:r>
                    </a:p>
                  </a:txBody>
                  <a:tcPr marL="59525" marR="59525" marT="0" marB="0" anchor="ctr" horzOverflow="overflow">
                    <a:lnL cap="flat">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altLang="fr-FR" sz="900" b="1" i="0" u="none" strike="noStrike" cap="none" normalizeH="0" baseline="0">
                          <a:ln>
                            <a:noFill/>
                          </a:ln>
                          <a:solidFill>
                            <a:schemeClr val="tx1"/>
                          </a:solidFill>
                          <a:effectLst/>
                          <a:latin typeface="+mj-lt"/>
                        </a:rPr>
                        <a:t>Déc.21</a:t>
                      </a:r>
                    </a:p>
                  </a:txBody>
                  <a:tcPr marL="59525" marR="59525"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altLang="fr-FR" sz="900" b="1" i="0" u="none" strike="noStrike" cap="none" normalizeH="0" baseline="0">
                          <a:ln>
                            <a:noFill/>
                          </a:ln>
                          <a:solidFill>
                            <a:schemeClr val="tx1"/>
                          </a:solidFill>
                          <a:effectLst/>
                          <a:latin typeface="+mj-lt"/>
                        </a:rPr>
                        <a:t>Déc.22</a:t>
                      </a:r>
                    </a:p>
                  </a:txBody>
                  <a:tcPr marL="59525" marR="59525" marT="0" marB="0" anchor="ctr" horzOverflow="overflow">
                    <a:lnL>
                      <a:noFill/>
                    </a:lnL>
                    <a:lnR cap="flat">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0"/>
                  </a:ext>
                </a:extLst>
              </a:tr>
              <a:tr h="206778">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fr-FR" altLang="fr-FR" sz="900" b="0" i="0" u="none" strike="noStrike" cap="none" normalizeH="0" baseline="0">
                          <a:ln>
                            <a:noFill/>
                          </a:ln>
                          <a:solidFill>
                            <a:schemeClr val="tx1"/>
                          </a:solidFill>
                          <a:effectLst/>
                          <a:latin typeface="+mj-lt"/>
                        </a:rPr>
                        <a:t>Créances clients</a:t>
                      </a:r>
                    </a:p>
                  </a:txBody>
                  <a:tcPr marL="59525" marR="59525" marT="0" marB="0" anchor="ctr" horzOverflow="overflow">
                    <a:lnL cap="flat">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altLang="fr-FR" sz="900" b="0" i="0" u="none" strike="noStrike" cap="none" normalizeH="0" baseline="0">
                          <a:ln>
                            <a:noFill/>
                          </a:ln>
                          <a:solidFill>
                            <a:schemeClr val="tx1"/>
                          </a:solidFill>
                          <a:effectLst/>
                          <a:latin typeface="+mj-lt"/>
                        </a:rPr>
                        <a:t>30 </a:t>
                      </a:r>
                    </a:p>
                  </a:txBody>
                  <a:tcPr marL="59525" marR="59525" marT="0" marB="0" anchor="ctr"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altLang="fr-FR" sz="900" b="0" i="0" u="none" strike="noStrike" cap="none" normalizeH="0" baseline="0">
                          <a:ln>
                            <a:noFill/>
                          </a:ln>
                          <a:solidFill>
                            <a:schemeClr val="tx1"/>
                          </a:solidFill>
                          <a:effectLst/>
                          <a:latin typeface="+mj-lt"/>
                        </a:rPr>
                        <a:t>20 </a:t>
                      </a:r>
                    </a:p>
                  </a:txBody>
                  <a:tcPr marL="59525" marR="59525" marT="0" marB="0" anchor="ctr" horzOverflow="overflow">
                    <a:lnL>
                      <a:noFill/>
                    </a:lnL>
                    <a:lnR cap="flat">
                      <a:noFill/>
                    </a:lnR>
                    <a:lnT w="12700" cap="flat" cmpd="sng" algn="ctr">
                      <a:no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206778">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fr-FR" altLang="fr-FR" sz="900" b="1" i="0" u="none" strike="noStrike" cap="none" normalizeH="0" baseline="0">
                          <a:ln>
                            <a:noFill/>
                          </a:ln>
                          <a:solidFill>
                            <a:schemeClr val="bg1"/>
                          </a:solidFill>
                          <a:effectLst/>
                          <a:latin typeface="+mj-lt"/>
                        </a:rPr>
                        <a:t>Variation de BFR</a:t>
                      </a:r>
                      <a:endParaRPr kumimoji="0" lang="fr-FR" altLang="fr-FR" sz="900" b="0" i="0" u="none" strike="noStrike" cap="none" normalizeH="0" baseline="0">
                        <a:ln>
                          <a:noFill/>
                        </a:ln>
                        <a:solidFill>
                          <a:schemeClr val="bg1"/>
                        </a:solidFill>
                        <a:effectLst/>
                        <a:latin typeface="+mj-lt"/>
                      </a:endParaRPr>
                    </a:p>
                  </a:txBody>
                  <a:tcPr marL="59525" marR="59525" marT="0" marB="0" anchor="ctr" horzOverflow="overflow">
                    <a:lnL cap="flat">
                      <a:noFill/>
                    </a:lnL>
                    <a:lnR>
                      <a:noFill/>
                    </a:lnR>
                    <a:lnT>
                      <a:noFill/>
                    </a:lnT>
                    <a:lnB w="12700" cap="flat" cmpd="sng" algn="ctr">
                      <a:noFill/>
                      <a:prstDash val="solid"/>
                      <a:round/>
                      <a:headEnd type="none" w="med" len="med"/>
                      <a:tailEnd type="none" w="med" len="med"/>
                    </a:lnB>
                    <a:lnTlToBr>
                      <a:noFill/>
                    </a:lnTlToBr>
                    <a:lnBlToTr>
                      <a:noFill/>
                    </a:lnBlToTr>
                    <a:solidFill>
                      <a:schemeClr val="accent3">
                        <a:lumMod val="75000"/>
                      </a:schemeClr>
                    </a:solid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altLang="fr-FR" sz="900" b="1" i="0" u="none" strike="noStrike" cap="none" normalizeH="0" baseline="0">
                          <a:ln>
                            <a:noFill/>
                          </a:ln>
                          <a:solidFill>
                            <a:schemeClr val="bg1"/>
                          </a:solidFill>
                          <a:effectLst/>
                          <a:latin typeface="+mj-lt"/>
                        </a:rPr>
                        <a:t>na. </a:t>
                      </a:r>
                      <a:endParaRPr kumimoji="0" lang="fr-FR" altLang="fr-FR" sz="900" b="0" i="0" u="none" strike="noStrike" cap="none" normalizeH="0" baseline="0">
                        <a:ln>
                          <a:noFill/>
                        </a:ln>
                        <a:solidFill>
                          <a:schemeClr val="bg1"/>
                        </a:solidFill>
                        <a:effectLst/>
                        <a:latin typeface="+mj-lt"/>
                      </a:endParaRPr>
                    </a:p>
                  </a:txBody>
                  <a:tcPr marL="59525" marR="59525" marT="0" marB="0" anchor="ctr" horzOverflow="overflow">
                    <a:lnL>
                      <a:noFill/>
                    </a:lnL>
                    <a:lnR>
                      <a:noFill/>
                    </a:lnR>
                    <a:lnT>
                      <a:noFill/>
                    </a:lnT>
                    <a:lnB w="12700" cap="flat" cmpd="sng" algn="ctr">
                      <a:noFill/>
                      <a:prstDash val="solid"/>
                      <a:round/>
                      <a:headEnd type="none" w="med" len="med"/>
                      <a:tailEnd type="none" w="med" len="med"/>
                    </a:lnB>
                    <a:lnTlToBr>
                      <a:noFill/>
                    </a:lnTlToBr>
                    <a:lnBlToTr>
                      <a:noFill/>
                    </a:lnBlToTr>
                    <a:solidFill>
                      <a:schemeClr val="accent3">
                        <a:lumMod val="75000"/>
                      </a:schemeClr>
                    </a:solid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altLang="fr-FR" sz="900" b="1" i="0" u="none" strike="noStrike" cap="none" normalizeH="0" baseline="0">
                          <a:ln>
                            <a:noFill/>
                          </a:ln>
                          <a:solidFill>
                            <a:schemeClr val="bg1"/>
                          </a:solidFill>
                          <a:effectLst/>
                          <a:latin typeface="+mj-lt"/>
                        </a:rPr>
                        <a:t>10 </a:t>
                      </a:r>
                      <a:endParaRPr kumimoji="0" lang="fr-FR" altLang="fr-FR" sz="900" b="0" i="0" u="none" strike="noStrike" cap="none" normalizeH="0" baseline="0">
                        <a:ln>
                          <a:noFill/>
                        </a:ln>
                        <a:solidFill>
                          <a:schemeClr val="bg1"/>
                        </a:solidFill>
                        <a:effectLst/>
                        <a:latin typeface="+mj-lt"/>
                      </a:endParaRPr>
                    </a:p>
                  </a:txBody>
                  <a:tcPr marL="59525" marR="59525" marT="0" marB="0" anchor="ctr" horzOverflow="overflow">
                    <a:lnL>
                      <a:noFill/>
                    </a:lnL>
                    <a:lnR cap="flat">
                      <a:noFill/>
                    </a:lnR>
                    <a:lnT>
                      <a:noFill/>
                    </a:lnT>
                    <a:lnB w="12700" cap="flat" cmpd="sng" algn="ctr">
                      <a:no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2"/>
                  </a:ext>
                </a:extLst>
              </a:tr>
            </a:tbl>
          </a:graphicData>
        </a:graphic>
      </p:graphicFrame>
      <p:graphicFrame>
        <p:nvGraphicFramePr>
          <p:cNvPr id="10" name="Group 35"/>
          <p:cNvGraphicFramePr>
            <a:graphicFrameLocks noGrp="1"/>
          </p:cNvGraphicFramePr>
          <p:nvPr>
            <p:extLst>
              <p:ext uri="{D42A27DB-BD31-4B8C-83A1-F6EECF244321}">
                <p14:modId xmlns:p14="http://schemas.microsoft.com/office/powerpoint/2010/main" val="891408856"/>
              </p:ext>
            </p:extLst>
          </p:nvPr>
        </p:nvGraphicFramePr>
        <p:xfrm>
          <a:off x="3548950" y="1484834"/>
          <a:ext cx="3004626" cy="833348"/>
        </p:xfrm>
        <a:graphic>
          <a:graphicData uri="http://schemas.openxmlformats.org/drawingml/2006/table">
            <a:tbl>
              <a:tblPr/>
              <a:tblGrid>
                <a:gridCol w="1477556">
                  <a:extLst>
                    <a:ext uri="{9D8B030D-6E8A-4147-A177-3AD203B41FA5}">
                      <a16:colId xmlns:a16="http://schemas.microsoft.com/office/drawing/2014/main" val="20000"/>
                    </a:ext>
                  </a:extLst>
                </a:gridCol>
                <a:gridCol w="763535">
                  <a:extLst>
                    <a:ext uri="{9D8B030D-6E8A-4147-A177-3AD203B41FA5}">
                      <a16:colId xmlns:a16="http://schemas.microsoft.com/office/drawing/2014/main" val="20001"/>
                    </a:ext>
                  </a:extLst>
                </a:gridCol>
                <a:gridCol w="763535">
                  <a:extLst>
                    <a:ext uri="{9D8B030D-6E8A-4147-A177-3AD203B41FA5}">
                      <a16:colId xmlns:a16="http://schemas.microsoft.com/office/drawing/2014/main" val="20002"/>
                    </a:ext>
                  </a:extLst>
                </a:gridCol>
              </a:tblGrid>
              <a:tr h="208337">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fr-FR" altLang="fr-FR" sz="900" b="0" i="0" u="none" strike="noStrike" cap="none" normalizeH="0" baseline="0">
                        <a:ln>
                          <a:noFill/>
                        </a:ln>
                        <a:solidFill>
                          <a:schemeClr val="tx1"/>
                        </a:solidFill>
                        <a:effectLst/>
                        <a:latin typeface="+mj-lt"/>
                      </a:endParaRPr>
                    </a:p>
                  </a:txBody>
                  <a:tcPr marL="59525" marR="59525" marT="0" marB="0" anchor="ctr" horzOverflow="overflow">
                    <a:lnL cap="flat">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altLang="fr-FR" sz="900" b="1" i="0" u="none" strike="noStrike" cap="none" normalizeH="0" baseline="0">
                          <a:ln>
                            <a:noFill/>
                          </a:ln>
                          <a:solidFill>
                            <a:schemeClr val="bg1"/>
                          </a:solidFill>
                          <a:effectLst/>
                          <a:latin typeface="+mj-lt"/>
                        </a:rPr>
                        <a:t>FY22</a:t>
                      </a:r>
                      <a:endParaRPr kumimoji="0" lang="fr-FR" altLang="fr-FR" sz="900" b="0" i="0" u="none" strike="noStrike" cap="none" normalizeH="0" baseline="0">
                        <a:ln>
                          <a:noFill/>
                        </a:ln>
                        <a:solidFill>
                          <a:schemeClr val="bg1"/>
                        </a:solidFill>
                        <a:effectLst/>
                        <a:latin typeface="+mj-lt"/>
                      </a:endParaRPr>
                    </a:p>
                  </a:txBody>
                  <a:tcPr marL="59525" marR="59525" marT="0" marB="0" anchor="ctr" horzOverflow="overflow">
                    <a:lnL>
                      <a:noFill/>
                    </a:lnL>
                    <a:lnR w="12700" cap="flat" cmpd="sng" algn="ctr">
                      <a:solidFill>
                        <a:srgbClr val="00A3E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solid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fr-FR" altLang="fr-FR" sz="900" b="1" i="0" u="none" strike="noStrike" cap="none" normalizeH="0" baseline="0">
                          <a:ln>
                            <a:noFill/>
                          </a:ln>
                          <a:solidFill>
                            <a:schemeClr val="bg1"/>
                          </a:solidFill>
                          <a:effectLst/>
                          <a:latin typeface="+mj-lt"/>
                        </a:rPr>
                        <a:t>Narrative</a:t>
                      </a:r>
                      <a:endParaRPr kumimoji="0" lang="fr-FR" altLang="fr-FR" sz="900" b="0" i="0" u="none" strike="noStrike" cap="none" normalizeH="0" baseline="0">
                        <a:ln>
                          <a:noFill/>
                        </a:ln>
                        <a:solidFill>
                          <a:schemeClr val="bg1"/>
                        </a:solidFill>
                        <a:effectLst/>
                        <a:latin typeface="+mj-lt"/>
                      </a:endParaRPr>
                    </a:p>
                  </a:txBody>
                  <a:tcPr marL="59525" marR="59525" marT="0" marB="0" anchor="ctr" horzOverflow="overflow">
                    <a:lnL w="12700" cap="flat" cmpd="sng" algn="ctr">
                      <a:solidFill>
                        <a:srgbClr val="00A3E0"/>
                      </a:solidFill>
                      <a:prstDash val="solid"/>
                      <a:round/>
                      <a:headEnd type="none" w="med" len="med"/>
                      <a:tailEnd type="none" w="med" len="med"/>
                    </a:lnL>
                    <a:lnR w="12700" cap="flat" cmpd="sng" algn="ctr">
                      <a:solidFill>
                        <a:srgbClr val="00A3E0"/>
                      </a:solidFill>
                      <a:prstDash val="solid"/>
                      <a:round/>
                      <a:headEnd type="none" w="med" len="med"/>
                      <a:tailEnd type="none" w="med" len="med"/>
                    </a:lnR>
                    <a:lnT w="12700" cap="flat" cmpd="sng" algn="ctr">
                      <a:solidFill>
                        <a:srgbClr val="00A3E0"/>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43B02A"/>
                    </a:solidFill>
                  </a:tcPr>
                </a:tc>
                <a:extLst>
                  <a:ext uri="{0D108BD9-81ED-4DB2-BD59-A6C34878D82A}">
                    <a16:rowId xmlns:a16="http://schemas.microsoft.com/office/drawing/2014/main" val="10000"/>
                  </a:ext>
                </a:extLst>
              </a:tr>
              <a:tr h="208337">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fr-FR" altLang="fr-FR" sz="900" b="0" i="0" u="none" strike="noStrike" cap="none" normalizeH="0" baseline="0">
                          <a:ln>
                            <a:noFill/>
                          </a:ln>
                          <a:solidFill>
                            <a:schemeClr val="tx1"/>
                          </a:solidFill>
                          <a:effectLst/>
                          <a:latin typeface="+mj-lt"/>
                        </a:rPr>
                        <a:t>Encaissement CA 21</a:t>
                      </a:r>
                    </a:p>
                  </a:txBody>
                  <a:tcPr marL="59525" marR="59525" marT="0" marB="0" anchor="ctr" horzOverflow="overflow">
                    <a:lnL cap="flat">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altLang="fr-FR" sz="900" b="0" i="0" u="none" strike="noStrike" cap="none" normalizeH="0" baseline="0">
                          <a:ln>
                            <a:noFill/>
                          </a:ln>
                          <a:solidFill>
                            <a:schemeClr val="tx1"/>
                          </a:solidFill>
                          <a:effectLst/>
                          <a:latin typeface="+mj-lt"/>
                        </a:rPr>
                        <a:t>30 </a:t>
                      </a:r>
                    </a:p>
                  </a:txBody>
                  <a:tcPr marL="59525" marR="59525" marT="0" marB="0" anchor="ctr" horzOverflow="overflow">
                    <a:lnL>
                      <a:noFill/>
                    </a:lnL>
                    <a:lnR w="12700" cap="flat" cmpd="sng" algn="ctr">
                      <a:solidFill>
                        <a:srgbClr val="00A3E0"/>
                      </a:solidFill>
                      <a:prstDash val="solid"/>
                      <a:round/>
                      <a:headEnd type="none" w="med" len="med"/>
                      <a:tailEnd type="none" w="med" len="med"/>
                    </a:lnR>
                    <a:lnT w="12700" cap="flat" cmpd="sng" algn="ctr">
                      <a:noFill/>
                      <a:prstDash val="solid"/>
                      <a:round/>
                      <a:headEnd type="none" w="med" len="med"/>
                      <a:tailEnd type="none" w="med" len="med"/>
                    </a:lnT>
                    <a:lnB>
                      <a:noFill/>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altLang="fr-FR" sz="900" b="0" i="0" u="none" strike="noStrike" cap="none" normalizeH="0" baseline="0">
                          <a:ln>
                            <a:noFill/>
                          </a:ln>
                          <a:solidFill>
                            <a:schemeClr val="tx1"/>
                          </a:solidFill>
                          <a:effectLst/>
                          <a:latin typeface="+mj-lt"/>
                        </a:rPr>
                        <a:t>A.</a:t>
                      </a:r>
                    </a:p>
                  </a:txBody>
                  <a:tcPr marL="59525" marR="59525" marT="0" marB="0" anchor="ctr" horzOverflow="overflow">
                    <a:lnL w="12700" cap="flat" cmpd="sng" algn="ctr">
                      <a:solidFill>
                        <a:srgbClr val="00A3E0"/>
                      </a:solidFill>
                      <a:prstDash val="solid"/>
                      <a:round/>
                      <a:headEnd type="none" w="med" len="med"/>
                      <a:tailEnd type="none" w="med" len="med"/>
                    </a:lnL>
                    <a:lnR w="12700" cap="flat" cmpd="sng" algn="ctr">
                      <a:solidFill>
                        <a:srgbClr val="00A3E0"/>
                      </a:solidFill>
                      <a:prstDash val="solid"/>
                      <a:round/>
                      <a:headEnd type="none" w="med" len="med"/>
                      <a:tailEnd type="none" w="med" len="med"/>
                    </a:lnR>
                    <a:lnT w="12700" cap="flat" cmpd="sng" algn="ctr">
                      <a:no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208337">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fr-FR" altLang="fr-FR" sz="900" b="0" i="0" u="none" strike="noStrike" cap="none" normalizeH="0" baseline="0">
                          <a:ln>
                            <a:noFill/>
                          </a:ln>
                          <a:solidFill>
                            <a:schemeClr val="tx1"/>
                          </a:solidFill>
                          <a:effectLst/>
                          <a:latin typeface="+mj-lt"/>
                        </a:rPr>
                        <a:t>Encaissement CA 22</a:t>
                      </a:r>
                    </a:p>
                  </a:txBody>
                  <a:tcPr marL="59525" marR="59525" marT="0" marB="0" anchor="ctr" horzOverflow="overflow">
                    <a:lnL cap="flat">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altLang="fr-FR" sz="900" b="0" i="0" u="none" strike="noStrike" cap="none" normalizeH="0" baseline="0">
                          <a:ln>
                            <a:noFill/>
                          </a:ln>
                          <a:solidFill>
                            <a:schemeClr val="tx1"/>
                          </a:solidFill>
                          <a:effectLst/>
                          <a:latin typeface="+mj-lt"/>
                        </a:rPr>
                        <a:t>80</a:t>
                      </a:r>
                    </a:p>
                  </a:txBody>
                  <a:tcPr marL="59525" marR="59525" marT="0" marB="0" anchor="ctr" horzOverflow="overflow">
                    <a:lnL>
                      <a:noFill/>
                    </a:lnL>
                    <a:lnR w="12700" cap="flat" cmpd="sng" algn="ctr">
                      <a:solidFill>
                        <a:srgbClr val="00A3E0"/>
                      </a:solidFill>
                      <a:prstDash val="solid"/>
                      <a:round/>
                      <a:headEnd type="none" w="med" len="med"/>
                      <a:tailEnd type="none" w="med" len="med"/>
                    </a:lnR>
                    <a:lnT>
                      <a:noFill/>
                    </a:lnT>
                    <a:lnB w="12700" cap="flat" cmpd="sng" algn="ctr">
                      <a:noFill/>
                      <a:prstDash val="solid"/>
                      <a:round/>
                      <a:headEnd type="none" w="med" len="med"/>
                      <a:tailEnd type="none" w="med" len="med"/>
                    </a:lnB>
                    <a:lnTlToBr>
                      <a:noFill/>
                    </a:lnTlToBr>
                    <a:lnBlToTr>
                      <a:noFill/>
                    </a:lnBlToTr>
                    <a:no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altLang="fr-FR" sz="900" b="0" i="0" u="none" strike="noStrike" cap="none" normalizeH="0" baseline="0">
                          <a:ln>
                            <a:noFill/>
                          </a:ln>
                          <a:solidFill>
                            <a:schemeClr val="tx1"/>
                          </a:solidFill>
                          <a:effectLst/>
                          <a:latin typeface="+mj-lt"/>
                        </a:rPr>
                        <a:t>B.</a:t>
                      </a:r>
                    </a:p>
                  </a:txBody>
                  <a:tcPr marL="59525" marR="59525" marT="0" marB="0" anchor="ctr" horzOverflow="overflow">
                    <a:lnL w="12700" cap="flat" cmpd="sng" algn="ctr">
                      <a:solidFill>
                        <a:srgbClr val="00A3E0"/>
                      </a:solidFill>
                      <a:prstDash val="solid"/>
                      <a:round/>
                      <a:headEnd type="none" w="med" len="med"/>
                      <a:tailEnd type="none" w="med" len="med"/>
                    </a:lnL>
                    <a:lnR w="12700" cap="flat" cmpd="sng" algn="ctr">
                      <a:solidFill>
                        <a:srgbClr val="00A3E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208337">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fr-FR" altLang="fr-FR" sz="900" b="1" i="0" u="none" strike="noStrike" cap="none" normalizeH="0" baseline="0">
                          <a:ln>
                            <a:noFill/>
                          </a:ln>
                          <a:solidFill>
                            <a:schemeClr val="tx1"/>
                          </a:solidFill>
                          <a:effectLst/>
                          <a:latin typeface="+mj-lt"/>
                        </a:rPr>
                        <a:t>Variation de trésorerie</a:t>
                      </a:r>
                      <a:endParaRPr kumimoji="0" lang="fr-FR" altLang="fr-FR" sz="900" b="0" i="0" u="none" strike="noStrike" cap="none" normalizeH="0" baseline="0">
                        <a:ln>
                          <a:noFill/>
                        </a:ln>
                        <a:solidFill>
                          <a:schemeClr val="tx1"/>
                        </a:solidFill>
                        <a:effectLst/>
                        <a:latin typeface="+mj-lt"/>
                      </a:endParaRPr>
                    </a:p>
                  </a:txBody>
                  <a:tcPr marL="59525" marR="59525" marT="0" marB="0" anchor="ctr" horzOverflow="overflow">
                    <a:lnL cap="flat">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DDEFE8"/>
                    </a:solid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altLang="fr-FR" sz="900" b="1" i="0" u="none" strike="noStrike" cap="none" normalizeH="0" baseline="0">
                          <a:ln>
                            <a:noFill/>
                          </a:ln>
                          <a:solidFill>
                            <a:schemeClr val="tx1"/>
                          </a:solidFill>
                          <a:effectLst/>
                          <a:latin typeface="+mj-lt"/>
                        </a:rPr>
                        <a:t>110 </a:t>
                      </a:r>
                      <a:endParaRPr kumimoji="0" lang="fr-FR" altLang="fr-FR" sz="900" b="0" i="0" u="none" strike="noStrike" cap="none" normalizeH="0" baseline="0">
                        <a:ln>
                          <a:noFill/>
                        </a:ln>
                        <a:solidFill>
                          <a:schemeClr val="tx1"/>
                        </a:solidFill>
                        <a:effectLst/>
                        <a:latin typeface="+mj-lt"/>
                      </a:endParaRPr>
                    </a:p>
                  </a:txBody>
                  <a:tcPr marL="59525" marR="59525" marT="0" marB="0" anchor="ctr" horzOverflow="overflow">
                    <a:lnL>
                      <a:noFill/>
                    </a:lnL>
                    <a:lnR w="12700" cap="flat" cmpd="sng" algn="ctr">
                      <a:solidFill>
                        <a:srgbClr val="00A3E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DDEFE8"/>
                    </a:solidFill>
                  </a:tcPr>
                </a:tc>
                <a:tc>
                  <a:txBody>
                    <a:bodyPr/>
                    <a:lstStyle>
                      <a:lvl1pPr>
                        <a:spcBef>
                          <a:spcPct val="20000"/>
                        </a:spcBef>
                        <a:buClr>
                          <a:srgbClr val="FFD200"/>
                        </a:buClr>
                        <a:buSzPct val="75000"/>
                        <a:buFont typeface="Arial" panose="020B0604020202020204" pitchFamily="34" charset="0"/>
                        <a:defRPr sz="2000">
                          <a:solidFill>
                            <a:schemeClr val="tx1"/>
                          </a:solidFill>
                          <a:latin typeface="Arial" panose="020B0604020202020204" pitchFamily="34" charset="0"/>
                        </a:defRPr>
                      </a:lvl1pPr>
                      <a:lvl2pPr>
                        <a:spcBef>
                          <a:spcPct val="20000"/>
                        </a:spcBef>
                        <a:buClr>
                          <a:srgbClr val="FFD200"/>
                        </a:buClr>
                        <a:buSzPct val="75000"/>
                        <a:buFont typeface="Wingdings" panose="05000000000000000000" pitchFamily="2" charset="2"/>
                        <a:defRPr>
                          <a:solidFill>
                            <a:schemeClr val="tx1"/>
                          </a:solidFill>
                          <a:latin typeface="Arial" panose="020B0604020202020204" pitchFamily="34" charset="0"/>
                        </a:defRPr>
                      </a:lvl2pPr>
                      <a:lvl3pPr>
                        <a:spcBef>
                          <a:spcPct val="20000"/>
                        </a:spcBef>
                        <a:buClr>
                          <a:srgbClr val="FFD200"/>
                        </a:buClr>
                        <a:buSzPct val="75000"/>
                        <a:buFont typeface="Courier New" panose="02070309020205020404" pitchFamily="49" charset="0"/>
                        <a:defRPr sz="1600">
                          <a:solidFill>
                            <a:schemeClr val="tx1"/>
                          </a:solidFill>
                          <a:latin typeface="Arial" panose="020B0604020202020204" pitchFamily="34" charset="0"/>
                        </a:defRPr>
                      </a:lvl3pPr>
                      <a:lvl4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4pPr>
                      <a:lvl5pPr>
                        <a:spcBef>
                          <a:spcPct val="20000"/>
                        </a:spcBef>
                        <a:buClr>
                          <a:srgbClr val="FFD200"/>
                        </a:buClr>
                        <a:buSzPct val="75000"/>
                        <a:buFont typeface="Arial" panose="020B0604020202020204" pitchFamily="34" charset="0"/>
                        <a:defRPr sz="1400">
                          <a:solidFill>
                            <a:schemeClr val="tx1"/>
                          </a:solidFill>
                          <a:latin typeface="Arial" panose="020B0604020202020204" pitchFamily="34" charset="0"/>
                        </a:defRPr>
                      </a:lvl5pPr>
                      <a:lvl6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6pPr>
                      <a:lvl7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7pPr>
                      <a:lvl8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8pPr>
                      <a:lvl9pPr fontAlgn="base">
                        <a:spcBef>
                          <a:spcPct val="20000"/>
                        </a:spcBef>
                        <a:spcAft>
                          <a:spcPct val="0"/>
                        </a:spcAft>
                        <a:buClr>
                          <a:srgbClr val="FFD200"/>
                        </a:buClr>
                        <a:buSzPct val="75000"/>
                        <a:buFont typeface="Arial" panose="020B0604020202020204" pitchFamily="34" charset="0"/>
                        <a:defRPr sz="1400">
                          <a:solidFill>
                            <a:schemeClr val="tx1"/>
                          </a:solidFill>
                          <a:latin typeface="Arial" panose="020B0604020202020204" pitchFamily="34" charset="0"/>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fr-FR" altLang="fr-FR" sz="900" b="0" i="0" u="none" strike="noStrike" cap="none" normalizeH="0" baseline="0">
                          <a:ln>
                            <a:noFill/>
                          </a:ln>
                          <a:solidFill>
                            <a:schemeClr val="tx1"/>
                          </a:solidFill>
                          <a:effectLst/>
                          <a:latin typeface="+mj-lt"/>
                        </a:rPr>
                        <a:t> </a:t>
                      </a:r>
                    </a:p>
                  </a:txBody>
                  <a:tcPr marL="59525" marR="59525" marT="0" marB="0" anchor="ctr" horzOverflow="overflow">
                    <a:lnL w="12700" cap="flat" cmpd="sng" algn="ctr">
                      <a:solidFill>
                        <a:srgbClr val="00A3E0"/>
                      </a:solidFill>
                      <a:prstDash val="solid"/>
                      <a:round/>
                      <a:headEnd type="none" w="med" len="med"/>
                      <a:tailEnd type="none" w="med" len="med"/>
                    </a:lnL>
                    <a:lnR w="12700" cap="flat" cmpd="sng" algn="ctr">
                      <a:solidFill>
                        <a:srgbClr val="00A3E0"/>
                      </a:solidFill>
                      <a:prstDash val="solid"/>
                      <a:round/>
                      <a:headEnd type="none" w="med" len="med"/>
                      <a:tailEnd type="none" w="med" len="med"/>
                    </a:lnR>
                    <a:lnT>
                      <a:noFill/>
                    </a:lnT>
                    <a:lnB w="12700" cap="flat" cmpd="sng" algn="ctr">
                      <a:solidFill>
                        <a:srgbClr val="00A3E0"/>
                      </a:solidFill>
                      <a:prstDash val="solid"/>
                      <a:round/>
                      <a:headEnd type="none" w="med" len="med"/>
                      <a:tailEnd type="none" w="med" len="med"/>
                    </a:lnB>
                    <a:lnTlToBr>
                      <a:noFill/>
                    </a:lnTlToBr>
                    <a:lnBlToTr>
                      <a:noFill/>
                    </a:lnBlToTr>
                    <a:solidFill>
                      <a:srgbClr val="DDEFE8"/>
                    </a:solidFill>
                  </a:tcPr>
                </a:tc>
                <a:extLst>
                  <a:ext uri="{0D108BD9-81ED-4DB2-BD59-A6C34878D82A}">
                    <a16:rowId xmlns:a16="http://schemas.microsoft.com/office/drawing/2014/main" val="10003"/>
                  </a:ext>
                </a:extLst>
              </a:tr>
            </a:tbl>
          </a:graphicData>
        </a:graphic>
      </p:graphicFrame>
      <p:sp>
        <p:nvSpPr>
          <p:cNvPr id="11" name="Rectangle 10"/>
          <p:cNvSpPr/>
          <p:nvPr/>
        </p:nvSpPr>
        <p:spPr>
          <a:xfrm>
            <a:off x="3541294" y="1123483"/>
            <a:ext cx="3012281" cy="294003"/>
          </a:xfrm>
          <a:prstGeom prst="rect">
            <a:avLst/>
          </a:prstGeom>
          <a:solidFill>
            <a:srgbClr val="041E42"/>
          </a:solidFill>
        </p:spPr>
        <p:txBody>
          <a:bodyPr wrap="square" anchor="ctr" anchorCtr="0">
            <a:noAutofit/>
          </a:bodyPr>
          <a:lstStyle/>
          <a:p>
            <a:pPr algn="ctr">
              <a:lnSpc>
                <a:spcPct val="90000"/>
              </a:lnSpc>
            </a:pPr>
            <a:r>
              <a:rPr lang="fr-FR" altLang="fr-FR" sz="992" b="1">
                <a:solidFill>
                  <a:schemeClr val="bg1"/>
                </a:solidFill>
              </a:rPr>
              <a:t>Tableau d’encaissements / décaissements</a:t>
            </a:r>
          </a:p>
        </p:txBody>
      </p:sp>
      <p:sp>
        <p:nvSpPr>
          <p:cNvPr id="12" name="Rectangle 11"/>
          <p:cNvSpPr/>
          <p:nvPr/>
        </p:nvSpPr>
        <p:spPr>
          <a:xfrm>
            <a:off x="302793" y="1126673"/>
            <a:ext cx="3171825" cy="291884"/>
          </a:xfrm>
          <a:prstGeom prst="rect">
            <a:avLst/>
          </a:prstGeom>
          <a:solidFill>
            <a:schemeClr val="accent3"/>
          </a:solidFill>
        </p:spPr>
        <p:txBody>
          <a:bodyPr wrap="square" anchor="ctr" anchorCtr="0">
            <a:noAutofit/>
          </a:bodyPr>
          <a:lstStyle/>
          <a:p>
            <a:pPr algn="ctr">
              <a:lnSpc>
                <a:spcPct val="90000"/>
              </a:lnSpc>
            </a:pPr>
            <a:r>
              <a:rPr lang="fr-FR" altLang="fr-FR" sz="992" b="1">
                <a:solidFill>
                  <a:schemeClr val="bg1"/>
                </a:solidFill>
              </a:rPr>
              <a:t>Tableau de financement</a:t>
            </a:r>
          </a:p>
        </p:txBody>
      </p:sp>
      <p:sp>
        <p:nvSpPr>
          <p:cNvPr id="13" name="Rectangle 12"/>
          <p:cNvSpPr/>
          <p:nvPr/>
        </p:nvSpPr>
        <p:spPr>
          <a:xfrm>
            <a:off x="302793" y="3248718"/>
            <a:ext cx="3171825" cy="1296252"/>
          </a:xfrm>
          <a:prstGeom prst="rect">
            <a:avLst/>
          </a:prstGeom>
        </p:spPr>
        <p:txBody>
          <a:bodyPr wrap="square" lIns="0" tIns="0" rIns="0" bIns="0">
            <a:spAutoFit/>
          </a:bodyPr>
          <a:lstStyle/>
          <a:p>
            <a:pPr defTabSz="742928">
              <a:lnSpc>
                <a:spcPct val="90000"/>
              </a:lnSpc>
              <a:spcAft>
                <a:spcPts val="812"/>
              </a:spcAft>
              <a:buSzPct val="100000"/>
            </a:pPr>
            <a:r>
              <a:rPr lang="fr-FR" altLang="fr-FR" sz="900">
                <a:solidFill>
                  <a:prstClr val="black"/>
                </a:solidFill>
              </a:rPr>
              <a:t>Dans ce cas, la variation de trésorerie résulte de l’activité (P&amp;L) et de la variation du BFR (dans l’exemple le poste clients).</a:t>
            </a:r>
          </a:p>
          <a:p>
            <a:pPr defTabSz="742928">
              <a:lnSpc>
                <a:spcPct val="90000"/>
              </a:lnSpc>
              <a:spcAft>
                <a:spcPts val="496"/>
              </a:spcAft>
              <a:buSzPct val="100000"/>
            </a:pPr>
            <a:r>
              <a:rPr lang="fr-FR" altLang="fr-FR" sz="900">
                <a:solidFill>
                  <a:prstClr val="black"/>
                </a:solidFill>
              </a:rPr>
              <a:t>Cette approche permet difficilement d’isoler la part de l’évolution du poste clients liée à : </a:t>
            </a:r>
          </a:p>
          <a:p>
            <a:pPr marL="0" lvl="1" defTabSz="742928">
              <a:spcAft>
                <a:spcPts val="248"/>
              </a:spcAft>
              <a:buSzPct val="100000"/>
            </a:pPr>
            <a:r>
              <a:rPr lang="fr-FR" altLang="fr-FR" sz="900" b="1">
                <a:solidFill>
                  <a:prstClr val="black"/>
                </a:solidFill>
              </a:rPr>
              <a:t>l’évolution des délais de règlement,</a:t>
            </a:r>
          </a:p>
          <a:p>
            <a:pPr marL="0" lvl="1" defTabSz="742928">
              <a:spcAft>
                <a:spcPts val="248"/>
              </a:spcAft>
              <a:buSzPct val="100000"/>
            </a:pPr>
            <a:r>
              <a:rPr lang="fr-FR" altLang="fr-FR" sz="900" b="1">
                <a:solidFill>
                  <a:prstClr val="black"/>
                </a:solidFill>
              </a:rPr>
              <a:t>la saisonnalité, </a:t>
            </a:r>
          </a:p>
          <a:p>
            <a:pPr marL="0" lvl="1" defTabSz="742928">
              <a:spcAft>
                <a:spcPts val="248"/>
              </a:spcAft>
              <a:buSzPct val="100000"/>
            </a:pPr>
            <a:r>
              <a:rPr lang="fr-FR" altLang="fr-FR" sz="900" b="1">
                <a:solidFill>
                  <a:prstClr val="black"/>
                </a:solidFill>
              </a:rPr>
              <a:t>le niveau d'activité,</a:t>
            </a:r>
          </a:p>
          <a:p>
            <a:pPr marL="0" lvl="1" defTabSz="742928">
              <a:spcAft>
                <a:spcPts val="248"/>
              </a:spcAft>
              <a:buSzPct val="100000"/>
            </a:pPr>
            <a:r>
              <a:rPr lang="fr-FR" altLang="fr-FR" sz="900" b="1">
                <a:solidFill>
                  <a:prstClr val="black"/>
                </a:solidFill>
              </a:rPr>
              <a:t>le mix clients…</a:t>
            </a:r>
          </a:p>
        </p:txBody>
      </p:sp>
      <p:sp>
        <p:nvSpPr>
          <p:cNvPr id="14" name="Rectangle 13"/>
          <p:cNvSpPr/>
          <p:nvPr/>
        </p:nvSpPr>
        <p:spPr>
          <a:xfrm>
            <a:off x="3686516" y="3252305"/>
            <a:ext cx="3078956" cy="1407565"/>
          </a:xfrm>
          <a:prstGeom prst="rect">
            <a:avLst/>
          </a:prstGeom>
        </p:spPr>
        <p:txBody>
          <a:bodyPr wrap="square" lIns="0" tIns="0" rIns="0" bIns="0">
            <a:spAutoFit/>
          </a:bodyPr>
          <a:lstStyle/>
          <a:p>
            <a:pPr marL="171450" indent="-171450" defTabSz="742928">
              <a:lnSpc>
                <a:spcPct val="90000"/>
              </a:lnSpc>
              <a:spcAft>
                <a:spcPts val="812"/>
              </a:spcAft>
              <a:buSzPct val="100000"/>
              <a:buFont typeface="+mj-lt"/>
              <a:buAutoNum type="alphaUcPeriod"/>
            </a:pPr>
            <a:r>
              <a:rPr lang="fr-FR" altLang="fr-FR" sz="900">
                <a:solidFill>
                  <a:prstClr val="black"/>
                </a:solidFill>
              </a:rPr>
              <a:t>Apurement Bilan d’ouverture</a:t>
            </a:r>
          </a:p>
          <a:p>
            <a:pPr marL="171450" indent="-171450" defTabSz="742928">
              <a:lnSpc>
                <a:spcPct val="90000"/>
              </a:lnSpc>
              <a:spcAft>
                <a:spcPts val="812"/>
              </a:spcAft>
              <a:buSzPct val="100000"/>
              <a:buFont typeface="+mj-lt"/>
              <a:buAutoNum type="alphaUcPeriod"/>
            </a:pPr>
            <a:r>
              <a:rPr lang="fr-FR" altLang="fr-FR" sz="900">
                <a:solidFill>
                  <a:prstClr val="black"/>
                </a:solidFill>
              </a:rPr>
              <a:t>Flux de trésorerie d’exploitation</a:t>
            </a:r>
          </a:p>
          <a:p>
            <a:pPr defTabSz="742928">
              <a:lnSpc>
                <a:spcPct val="90000"/>
              </a:lnSpc>
              <a:spcAft>
                <a:spcPts val="812"/>
              </a:spcAft>
              <a:buSzPct val="100000"/>
            </a:pPr>
            <a:r>
              <a:rPr lang="fr-FR" altLang="fr-FR" sz="900">
                <a:solidFill>
                  <a:prstClr val="black"/>
                </a:solidFill>
              </a:rPr>
              <a:t>Dans les cas où cela est nécessaire, l’approche par les flux d’encaissements et de décaissements permet une analyse plus fine des flux. Elle permet notamment d’appréhender les problématiques associées à :</a:t>
            </a:r>
          </a:p>
          <a:p>
            <a:pPr marL="128588" indent="-128588" defTabSz="742928">
              <a:lnSpc>
                <a:spcPct val="90000"/>
              </a:lnSpc>
              <a:spcAft>
                <a:spcPts val="812"/>
              </a:spcAft>
              <a:buSzPct val="100000"/>
              <a:buFont typeface="Arial" panose="020B0604020202020204" pitchFamily="34" charset="0"/>
              <a:buChar char="•"/>
            </a:pPr>
            <a:r>
              <a:rPr lang="fr-FR" altLang="fr-FR" sz="900">
                <a:solidFill>
                  <a:prstClr val="black"/>
                </a:solidFill>
              </a:rPr>
              <a:t>La saisonnalité,</a:t>
            </a:r>
          </a:p>
          <a:p>
            <a:pPr marL="128588" indent="-128588" defTabSz="742928">
              <a:lnSpc>
                <a:spcPct val="90000"/>
              </a:lnSpc>
              <a:spcAft>
                <a:spcPts val="812"/>
              </a:spcAft>
              <a:buSzPct val="100000"/>
              <a:buFont typeface="Arial" panose="020B0604020202020204" pitchFamily="34" charset="0"/>
              <a:buChar char="•"/>
            </a:pPr>
            <a:r>
              <a:rPr lang="fr-FR" altLang="fr-FR" sz="900">
                <a:solidFill>
                  <a:prstClr val="black"/>
                </a:solidFill>
              </a:rPr>
              <a:t>L’évolution de l’activité…</a:t>
            </a:r>
          </a:p>
        </p:txBody>
      </p:sp>
    </p:spTree>
    <p:extLst>
      <p:ext uri="{BB962C8B-B14F-4D97-AF65-F5344CB8AC3E}">
        <p14:creationId xmlns:p14="http://schemas.microsoft.com/office/powerpoint/2010/main" val="3602069243"/>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88DBCB134B2ED489A580EC1C50D914F" ma:contentTypeVersion="16" ma:contentTypeDescription="Crée un document." ma:contentTypeScope="" ma:versionID="f87a54234e84a791b5c760f4167f855e">
  <xsd:schema xmlns:xsd="http://www.w3.org/2001/XMLSchema" xmlns:xs="http://www.w3.org/2001/XMLSchema" xmlns:p="http://schemas.microsoft.com/office/2006/metadata/properties" xmlns:ns2="29b6231e-e2fc-424e-93cb-c3c68563c996" xmlns:ns3="afd98505-6f30-43c6-8797-c87a3d19e968" targetNamespace="http://schemas.microsoft.com/office/2006/metadata/properties" ma:root="true" ma:fieldsID="02fbb1c7cc6d34b36e2180cb68950260" ns2:_="" ns3:_="">
    <xsd:import namespace="29b6231e-e2fc-424e-93cb-c3c68563c996"/>
    <xsd:import namespace="afd98505-6f30-43c6-8797-c87a3d19e96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b6231e-e2fc-424e-93cb-c3c68563c996" elementFormDefault="qualified">
    <xsd:import namespace="http://schemas.microsoft.com/office/2006/documentManagement/types"/>
    <xsd:import namespace="http://schemas.microsoft.com/office/infopath/2007/PartnerControls"/>
    <xsd:element name="SharedWithUsers" ma:index="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Partagé avec détails" ma:internalName="SharedWithDetails" ma:readOnly="true">
      <xsd:simpleType>
        <xsd:restriction base="dms:Note">
          <xsd:maxLength value="255"/>
        </xsd:restriction>
      </xsd:simpleType>
    </xsd:element>
    <xsd:element name="TaxCatchAll" ma:index="23" nillable="true" ma:displayName="Taxonomy Catch All Column" ma:hidden="true" ma:list="{e6c0c57e-52f2-492f-afa5-4df0ec592ca3}" ma:internalName="TaxCatchAll" ma:showField="CatchAllData" ma:web="29b6231e-e2fc-424e-93cb-c3c68563c99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fd98505-6f30-43c6-8797-c87a3d19e96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alises d’images" ma:readOnly="false" ma:fieldId="{5cf76f15-5ced-4ddc-b409-7134ff3c332f}" ma:taxonomyMulti="true" ma:sspId="b6939a0f-899c-4101-9f9c-be88d12044db"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9b6231e-e2fc-424e-93cb-c3c68563c996" xsi:nil="true"/>
    <lcf76f155ced4ddcb4097134ff3c332f xmlns="afd98505-6f30-43c6-8797-c87a3d19e96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5E22C64-995B-4C6A-81CB-62EBC8E7836F}"/>
</file>

<file path=customXml/itemProps2.xml><?xml version="1.0" encoding="utf-8"?>
<ds:datastoreItem xmlns:ds="http://schemas.openxmlformats.org/officeDocument/2006/customXml" ds:itemID="{777D0BA4-10AC-4E30-9205-DADBB72E1A6D}">
  <ds:schemaRefs>
    <ds:schemaRef ds:uri="http://schemas.microsoft.com/sharepoint/v3/contenttype/forms"/>
  </ds:schemaRefs>
</ds:datastoreItem>
</file>

<file path=customXml/itemProps3.xml><?xml version="1.0" encoding="utf-8"?>
<ds:datastoreItem xmlns:ds="http://schemas.openxmlformats.org/officeDocument/2006/customXml" ds:itemID="{C923F017-D07D-4884-B60D-AD7EF2BBADEC}">
  <ds:schemaRefs>
    <ds:schemaRef ds:uri="73e2db98-39ce-45bc-b971-0a286b78cf0a"/>
    <ds:schemaRef ds:uri="http://purl.org/dc/terms/"/>
    <ds:schemaRef ds:uri="http://purl.org/dc/dcmitype/"/>
    <ds:schemaRef ds:uri="http://schemas.microsoft.com/office/2006/documentManagement/types"/>
    <ds:schemaRef ds:uri="http://schemas.microsoft.com/office/infopath/2007/PartnerControls"/>
    <ds:schemaRef ds:uri="http://purl.org/dc/elements/1.1/"/>
    <ds:schemaRef ds:uri="http://www.w3.org/XML/1998/namespace"/>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39</TotalTime>
  <Words>4040</Words>
  <Application>Microsoft Office PowerPoint</Application>
  <PresentationFormat>On-screen Show (16:9)</PresentationFormat>
  <Paragraphs>581</Paragraphs>
  <Slides>35</Slides>
  <Notes>1</Notes>
  <HiddenSlides>1</HiddenSlides>
  <MMClips>0</MMClips>
  <ScaleCrop>false</ScaleCrop>
  <HeadingPairs>
    <vt:vector size="8" baseType="variant">
      <vt:variant>
        <vt:lpstr>Fonts Used</vt:lpstr>
      </vt:variant>
      <vt:variant>
        <vt:i4>15</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52" baseType="lpstr">
      <vt:lpstr>Arial</vt:lpstr>
      <vt:lpstr>Barlow Condensed</vt:lpstr>
      <vt:lpstr>Barlow Condensed Light</vt:lpstr>
      <vt:lpstr>Barlow Condensed Medium</vt:lpstr>
      <vt:lpstr>Barlow Condensed SemiBold</vt:lpstr>
      <vt:lpstr>Barlow Condensed Thin</vt:lpstr>
      <vt:lpstr>Barlow Semi Condensed Thin</vt:lpstr>
      <vt:lpstr>Calibri</vt:lpstr>
      <vt:lpstr>Calibri Light</vt:lpstr>
      <vt:lpstr>Open Sans</vt:lpstr>
      <vt:lpstr>Police système Courant</vt:lpstr>
      <vt:lpstr>Symbol</vt:lpstr>
      <vt:lpstr>Times New Roman</vt:lpstr>
      <vt:lpstr>Wingdings 2</vt:lpstr>
      <vt:lpstr>Wingdings 3</vt:lpstr>
      <vt:lpstr>Thème Office</vt:lpstr>
      <vt:lpstr>think-cell Slide</vt:lpstr>
      <vt:lpstr>PowerPoint Presentation</vt:lpstr>
      <vt:lpstr>Présentation des intervenants</vt:lpstr>
      <vt:lpstr>PowerPoint Presentation</vt:lpstr>
      <vt:lpstr>PowerPoint Presentation</vt:lpstr>
      <vt:lpstr>Une visibilité et un pilotage des prévisions de trésorerie adaptés aux conditions économiques </vt:lpstr>
      <vt:lpstr>Culture cash : pour quoi faire?</vt:lpstr>
      <vt:lpstr>PowerPoint Presentation</vt:lpstr>
      <vt:lpstr>Les prévisions de trésorerie dans une société : fantasme ou réalité ? </vt:lpstr>
      <vt:lpstr>Les prévisions de trésorerie dans une société : fantasme ou réalité ? </vt:lpstr>
      <vt:lpstr>Les prévisions de trésorerie dans une société : fantasme ou réalité ? </vt:lpstr>
      <vt:lpstr>Les prévisions de trésorerie dans une société : fantasme ou réalité ? </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 </vt:lpstr>
      <vt:lpstr>PowerPoint Presentation</vt:lpstr>
      <vt:lpstr>PowerPoint Presentation</vt:lpstr>
      <vt:lpstr>Marché général </vt:lpstr>
      <vt:lpstr>PowerPoint Presentation</vt:lpstr>
      <vt:lpstr>Marché général </vt:lpstr>
      <vt:lpstr>PowerPoint Presentation</vt:lpstr>
      <vt:lpstr>Epargne salariale </vt:lpstr>
      <vt:lpstr>Prime exceptionnelle de la « Prime PEPA » à la « PPV »</vt:lpstr>
      <vt:lpstr>PowerPoint Presentation</vt:lpstr>
      <vt:lpstr>Marché général : prévisions budgétaires d’augmentation  </vt:lpstr>
      <vt:lpstr>PowerPoint Presentation</vt:lpstr>
      <vt:lpstr>Avantages sociaux, mesures                  « pouvoir d’achat 2022 » et télétravail</vt:lpstr>
      <vt:lpstr>PowerPoint Presentation</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 SUR TROIS LIGNES</dc:title>
  <dc:creator>PICOUAYS Emilie</dc:creator>
  <cp:lastModifiedBy>Le Jeloux, Jean-Marie</cp:lastModifiedBy>
  <cp:revision>4</cp:revision>
  <dcterms:created xsi:type="dcterms:W3CDTF">2021-06-11T13:55:51Z</dcterms:created>
  <dcterms:modified xsi:type="dcterms:W3CDTF">2022-11-16T14:52:37Z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0x0101009E47F1636FCBD7478DF32EC7F612A00C</vt:lpwstr>
  </property>
  <property fmtid="{D5CDD505-2E9C-101B-9397-08002B2CF9AE}" pid="3" name="MSIP_Label_ea60d57e-af5b-4752-ac57-3e4f28ca11dc_Enabled">
    <vt:lpwstr>true</vt:lpwstr>
  </property>
  <property fmtid="{D5CDD505-2E9C-101B-9397-08002B2CF9AE}" pid="4" name="MSIP_Label_ea60d57e-af5b-4752-ac57-3e4f28ca11dc_SetDate">
    <vt:lpwstr>2022-11-04T15:06:16Z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cf020d95-9768-4b0b-9bc5-e4dbe925c9b0</vt:lpwstr>
  </property>
  <property fmtid="{D5CDD505-2E9C-101B-9397-08002B2CF9AE}" pid="9" name="MSIP_Label_ea60d57e-af5b-4752-ac57-3e4f28ca11dc_ContentBits">
    <vt:lpwstr>0</vt:lpwstr>
  </property>
  <property fmtid="{D5CDD505-2E9C-101B-9397-08002B2CF9AE}" pid="10" name="_AdHocReviewCycleID">
    <vt:i4>1870841719</vt:i4>
  </property>
  <property fmtid="{D5CDD505-2E9C-101B-9397-08002B2CF9AE}" pid="11" name="_NewReviewCycle">
    <vt:lpwstr/>
  </property>
  <property fmtid="{D5CDD505-2E9C-101B-9397-08002B2CF9AE}" pid="12" name="_EmailSubject">
    <vt:lpwstr>Webinaire de jeudi</vt:lpwstr>
  </property>
  <property fmtid="{D5CDD505-2E9C-101B-9397-08002B2CF9AE}" pid="13" name="_AuthorEmail">
    <vt:lpwstr>jlejeloux@deloitte.fr</vt:lpwstr>
  </property>
  <property fmtid="{D5CDD505-2E9C-101B-9397-08002B2CF9AE}" pid="14" name="_AuthorEmailDisplayName">
    <vt:lpwstr>Le Jeloux, Jean-Marie</vt:lpwstr>
  </property>
</Properties>
</file>