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12192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420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0" i="0">
                <a:solidFill>
                  <a:srgbClr val="40404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0" u="heavy">
                <a:solidFill>
                  <a:srgbClr val="5F84A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0" i="0">
                <a:solidFill>
                  <a:srgbClr val="40404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0" i="0">
                <a:solidFill>
                  <a:srgbClr val="40404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47" y="6400799"/>
            <a:ext cx="12189460" cy="457200"/>
          </a:xfrm>
          <a:custGeom>
            <a:avLst/>
            <a:gdLst/>
            <a:ahLst/>
            <a:cxnLst/>
            <a:rect l="l" t="t" r="r" b="b"/>
            <a:pathLst>
              <a:path w="12189460" h="457200">
                <a:moveTo>
                  <a:pt x="12188952" y="0"/>
                </a:moveTo>
                <a:lnTo>
                  <a:pt x="0" y="0"/>
                </a:lnTo>
                <a:lnTo>
                  <a:pt x="0" y="457199"/>
                </a:lnTo>
                <a:lnTo>
                  <a:pt x="12188952" y="457199"/>
                </a:lnTo>
                <a:lnTo>
                  <a:pt x="12188952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194816" y="1898904"/>
            <a:ext cx="9966960" cy="0"/>
          </a:xfrm>
          <a:custGeom>
            <a:avLst/>
            <a:gdLst/>
            <a:ahLst/>
            <a:cxnLst/>
            <a:rect l="l" t="t" r="r" b="b"/>
            <a:pathLst>
              <a:path w="9966960">
                <a:moveTo>
                  <a:pt x="0" y="0"/>
                </a:moveTo>
                <a:lnTo>
                  <a:pt x="9966960" y="0"/>
                </a:lnTo>
              </a:path>
            </a:pathLst>
          </a:custGeom>
          <a:ln w="1219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76324" y="307289"/>
            <a:ext cx="9839350" cy="13595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600" b="0" i="0">
                <a:solidFill>
                  <a:srgbClr val="40404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60145" y="2141931"/>
            <a:ext cx="10071709" cy="3547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 u="heavy">
                <a:solidFill>
                  <a:srgbClr val="5F84A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gifrance.gouv.fr/codes/article_lc/LEGIARTI000021939944/2010-03-2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89544" y="196418"/>
            <a:ext cx="2705735" cy="126936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576580" marR="5080" indent="-564515">
              <a:lnSpc>
                <a:spcPts val="4630"/>
              </a:lnSpc>
              <a:spcBef>
                <a:spcPts val="695"/>
              </a:spcBef>
            </a:pPr>
            <a:r>
              <a:rPr sz="4300" spc="-60" dirty="0">
                <a:solidFill>
                  <a:srgbClr val="252525"/>
                </a:solidFill>
              </a:rPr>
              <a:t>Ma</a:t>
            </a:r>
            <a:r>
              <a:rPr sz="4300" spc="-55" dirty="0">
                <a:solidFill>
                  <a:srgbClr val="252525"/>
                </a:solidFill>
              </a:rPr>
              <a:t>nd</a:t>
            </a:r>
            <a:r>
              <a:rPr sz="4300" spc="-110" dirty="0">
                <a:solidFill>
                  <a:srgbClr val="252525"/>
                </a:solidFill>
              </a:rPr>
              <a:t>a</a:t>
            </a:r>
            <a:r>
              <a:rPr sz="4300" spc="-120" dirty="0">
                <a:solidFill>
                  <a:srgbClr val="252525"/>
                </a:solidFill>
              </a:rPr>
              <a:t>t</a:t>
            </a:r>
            <a:r>
              <a:rPr sz="4300" spc="-60" dirty="0">
                <a:solidFill>
                  <a:srgbClr val="252525"/>
                </a:solidFill>
              </a:rPr>
              <a:t>a</a:t>
            </a:r>
            <a:r>
              <a:rPr sz="4300" spc="-45" dirty="0">
                <a:solidFill>
                  <a:srgbClr val="252525"/>
                </a:solidFill>
              </a:rPr>
              <a:t>i</a:t>
            </a:r>
            <a:r>
              <a:rPr sz="4300" spc="-120" dirty="0">
                <a:solidFill>
                  <a:srgbClr val="252525"/>
                </a:solidFill>
              </a:rPr>
              <a:t>r</a:t>
            </a:r>
            <a:r>
              <a:rPr sz="4300" spc="-70" dirty="0">
                <a:solidFill>
                  <a:srgbClr val="252525"/>
                </a:solidFill>
              </a:rPr>
              <a:t>e</a:t>
            </a:r>
            <a:r>
              <a:rPr sz="4300" spc="-5" dirty="0">
                <a:solidFill>
                  <a:srgbClr val="252525"/>
                </a:solidFill>
              </a:rPr>
              <a:t>s  </a:t>
            </a:r>
            <a:r>
              <a:rPr sz="4300" spc="-45" dirty="0">
                <a:solidFill>
                  <a:srgbClr val="252525"/>
                </a:solidFill>
              </a:rPr>
              <a:t>MEDEF</a:t>
            </a:r>
            <a:endParaRPr sz="4300"/>
          </a:p>
        </p:txBody>
      </p:sp>
      <p:sp>
        <p:nvSpPr>
          <p:cNvPr id="3" name="object 3"/>
          <p:cNvSpPr txBox="1"/>
          <p:nvPr/>
        </p:nvSpPr>
        <p:spPr>
          <a:xfrm>
            <a:off x="7051929" y="1964893"/>
            <a:ext cx="4180840" cy="186118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 marR="5080" indent="635" algn="ctr">
              <a:lnSpc>
                <a:spcPct val="90000"/>
              </a:lnSpc>
              <a:spcBef>
                <a:spcPts val="615"/>
              </a:spcBef>
            </a:pPr>
            <a:r>
              <a:rPr sz="4300" spc="-40" dirty="0">
                <a:solidFill>
                  <a:srgbClr val="252525"/>
                </a:solidFill>
                <a:latin typeface="Calibri Light"/>
                <a:cs typeface="Calibri Light"/>
              </a:rPr>
              <a:t>Services </a:t>
            </a:r>
            <a:r>
              <a:rPr sz="4300" spc="-30" dirty="0">
                <a:solidFill>
                  <a:srgbClr val="252525"/>
                </a:solidFill>
                <a:latin typeface="Calibri Light"/>
                <a:cs typeface="Calibri Light"/>
              </a:rPr>
              <a:t>de </a:t>
            </a:r>
            <a:r>
              <a:rPr sz="4300" spc="-25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4300" spc="-65" dirty="0">
                <a:solidFill>
                  <a:srgbClr val="252525"/>
                </a:solidFill>
                <a:latin typeface="Calibri Light"/>
                <a:cs typeface="Calibri Light"/>
              </a:rPr>
              <a:t>prévention</a:t>
            </a:r>
            <a:r>
              <a:rPr sz="4300" spc="-90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4300" spc="-55" dirty="0">
                <a:solidFill>
                  <a:srgbClr val="252525"/>
                </a:solidFill>
                <a:latin typeface="Calibri Light"/>
                <a:cs typeface="Calibri Light"/>
              </a:rPr>
              <a:t>et</a:t>
            </a:r>
            <a:r>
              <a:rPr sz="4300" spc="-114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4300" spc="-65" dirty="0">
                <a:solidFill>
                  <a:srgbClr val="252525"/>
                </a:solidFill>
                <a:latin typeface="Calibri Light"/>
                <a:cs typeface="Calibri Light"/>
              </a:rPr>
              <a:t>santé </a:t>
            </a:r>
            <a:r>
              <a:rPr sz="4300" spc="-960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4300" spc="-30" dirty="0">
                <a:solidFill>
                  <a:srgbClr val="252525"/>
                </a:solidFill>
                <a:latin typeface="Calibri Light"/>
                <a:cs typeface="Calibri Light"/>
              </a:rPr>
              <a:t>au</a:t>
            </a:r>
            <a:r>
              <a:rPr sz="4300" spc="-90" dirty="0">
                <a:solidFill>
                  <a:srgbClr val="252525"/>
                </a:solidFill>
                <a:latin typeface="Calibri Light"/>
                <a:cs typeface="Calibri Light"/>
              </a:rPr>
              <a:t> </a:t>
            </a:r>
            <a:r>
              <a:rPr sz="4300" spc="-80" dirty="0">
                <a:solidFill>
                  <a:srgbClr val="252525"/>
                </a:solidFill>
                <a:latin typeface="Calibri Light"/>
                <a:cs typeface="Calibri Light"/>
              </a:rPr>
              <a:t>travail</a:t>
            </a:r>
            <a:endParaRPr sz="43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54265" y="4487367"/>
            <a:ext cx="33508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145" dirty="0">
                <a:latin typeface="Calibri"/>
                <a:cs typeface="Calibri"/>
              </a:rPr>
              <a:t>SITUATIONS</a:t>
            </a:r>
            <a:r>
              <a:rPr sz="2400" spc="400" dirty="0">
                <a:latin typeface="Calibri"/>
                <a:cs typeface="Calibri"/>
              </a:rPr>
              <a:t> </a:t>
            </a:r>
            <a:r>
              <a:rPr sz="2400" spc="95" dirty="0">
                <a:latin typeface="Calibri"/>
                <a:cs typeface="Calibri"/>
              </a:rPr>
              <a:t>ET</a:t>
            </a:r>
            <a:r>
              <a:rPr sz="2400" spc="390" dirty="0">
                <a:latin typeface="Calibri"/>
                <a:cs typeface="Calibri"/>
              </a:rPr>
              <a:t> </a:t>
            </a:r>
            <a:r>
              <a:rPr sz="2400" spc="155" dirty="0">
                <a:latin typeface="Calibri"/>
                <a:cs typeface="Calibri"/>
              </a:rPr>
              <a:t>ENJEUX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96000" cy="6857998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6806183" y="4294632"/>
            <a:ext cx="4389120" cy="0"/>
          </a:xfrm>
          <a:custGeom>
            <a:avLst/>
            <a:gdLst/>
            <a:ahLst/>
            <a:cxnLst/>
            <a:rect l="l" t="t" r="r" b="b"/>
            <a:pathLst>
              <a:path w="4389120">
                <a:moveTo>
                  <a:pt x="0" y="0"/>
                </a:moveTo>
                <a:lnTo>
                  <a:pt x="4389120" y="0"/>
                </a:lnTo>
              </a:path>
            </a:pathLst>
          </a:custGeom>
          <a:ln w="1219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06217" y="938606"/>
            <a:ext cx="725043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60" dirty="0"/>
              <a:t>Périmètre</a:t>
            </a:r>
            <a:r>
              <a:rPr spc="-160" dirty="0"/>
              <a:t> </a:t>
            </a:r>
            <a:r>
              <a:rPr spc="-25" dirty="0"/>
              <a:t>des</a:t>
            </a:r>
            <a:r>
              <a:rPr spc="-140" dirty="0"/>
              <a:t> </a:t>
            </a:r>
            <a:r>
              <a:rPr spc="-40" dirty="0"/>
              <a:t>services</a:t>
            </a:r>
            <a:r>
              <a:rPr spc="-120" dirty="0"/>
              <a:t> </a:t>
            </a:r>
            <a:r>
              <a:rPr spc="-15" dirty="0"/>
              <a:t>de</a:t>
            </a:r>
            <a:r>
              <a:rPr spc="-135" dirty="0"/>
              <a:t> </a:t>
            </a:r>
            <a:r>
              <a:rPr spc="-60" dirty="0"/>
              <a:t>santé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84884" y="2126691"/>
            <a:ext cx="9970770" cy="3556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2000" b="1" spc="-10" dirty="0">
                <a:solidFill>
                  <a:srgbClr val="404040"/>
                </a:solidFill>
                <a:latin typeface="Calibri"/>
                <a:cs typeface="Calibri"/>
              </a:rPr>
              <a:t>Nouveau</a:t>
            </a:r>
            <a:r>
              <a:rPr sz="2000" b="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Calibri"/>
                <a:cs typeface="Calibri"/>
              </a:rPr>
              <a:t>Art</a:t>
            </a:r>
            <a:r>
              <a:rPr sz="2000" b="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Calibri"/>
                <a:cs typeface="Calibri"/>
              </a:rPr>
              <a:t>L.</a:t>
            </a:r>
            <a:r>
              <a:rPr sz="2000" b="1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404040"/>
                </a:solidFill>
                <a:latin typeface="Calibri"/>
                <a:cs typeface="Calibri"/>
              </a:rPr>
              <a:t>4621-3</a:t>
            </a:r>
            <a:r>
              <a:rPr sz="2000" b="1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Calibri"/>
                <a:cs typeface="Calibri"/>
              </a:rPr>
              <a:t>Code</a:t>
            </a:r>
            <a:r>
              <a:rPr sz="2000" b="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Calibri"/>
                <a:cs typeface="Calibri"/>
              </a:rPr>
              <a:t>du</a:t>
            </a:r>
            <a:r>
              <a:rPr sz="2000" b="1" spc="-20" dirty="0">
                <a:solidFill>
                  <a:srgbClr val="404040"/>
                </a:solidFill>
                <a:latin typeface="Calibri"/>
                <a:cs typeface="Calibri"/>
              </a:rPr>
              <a:t> travail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3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2000" b="1" spc="-5" dirty="0">
                <a:solidFill>
                  <a:srgbClr val="404040"/>
                </a:solidFill>
                <a:latin typeface="Calibri"/>
                <a:cs typeface="Calibri"/>
              </a:rPr>
              <a:t>Les</a:t>
            </a:r>
            <a:r>
              <a:rPr sz="2000" b="1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404040"/>
                </a:solidFill>
                <a:latin typeface="Calibri"/>
                <a:cs typeface="Calibri"/>
              </a:rPr>
              <a:t>travailleurs</a:t>
            </a:r>
            <a:r>
              <a:rPr sz="2000" b="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Calibri"/>
                <a:cs typeface="Calibri"/>
              </a:rPr>
              <a:t>indépendants</a:t>
            </a:r>
            <a:r>
              <a:rPr sz="2000" b="1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relevant</a:t>
            </a:r>
            <a:r>
              <a:rPr sz="2000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du</a:t>
            </a:r>
            <a:r>
              <a:rPr sz="20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livre</a:t>
            </a:r>
            <a:r>
              <a:rPr sz="20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VI</a:t>
            </a:r>
            <a:r>
              <a:rPr sz="20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du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 code</a:t>
            </a:r>
            <a:r>
              <a:rPr sz="20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de la</a:t>
            </a:r>
            <a:r>
              <a:rPr sz="20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sécurité</a:t>
            </a:r>
            <a:r>
              <a:rPr sz="2000" spc="7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sociale</a:t>
            </a:r>
            <a:r>
              <a:rPr sz="20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404040"/>
                </a:solidFill>
                <a:latin typeface="Calibri"/>
                <a:cs typeface="Calibri"/>
              </a:rPr>
              <a:t>peuvent</a:t>
            </a:r>
            <a:r>
              <a:rPr sz="2000" b="1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Calibri"/>
                <a:cs typeface="Calibri"/>
              </a:rPr>
              <a:t>s’affilier</a:t>
            </a:r>
            <a:endParaRPr sz="20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au</a:t>
            </a:r>
            <a:r>
              <a:rPr sz="20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service</a:t>
            </a:r>
            <a:r>
              <a:rPr sz="2000" spc="6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de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prévention</a:t>
            </a:r>
            <a:r>
              <a:rPr sz="2000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et</a:t>
            </a:r>
            <a:r>
              <a:rPr sz="20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de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santé</a:t>
            </a:r>
            <a:r>
              <a:rPr sz="2000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au </a:t>
            </a:r>
            <a:r>
              <a:rPr sz="2000" spc="-20" dirty="0">
                <a:solidFill>
                  <a:srgbClr val="404040"/>
                </a:solidFill>
                <a:latin typeface="Calibri"/>
                <a:cs typeface="Calibri"/>
              </a:rPr>
              <a:t>travail</a:t>
            </a:r>
            <a:r>
              <a:rPr sz="20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interentreprises</a:t>
            </a:r>
            <a:r>
              <a:rPr sz="2000" spc="1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de leur</a:t>
            </a:r>
            <a:r>
              <a:rPr sz="2000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choix.</a:t>
            </a:r>
            <a:endParaRPr sz="2000">
              <a:latin typeface="Calibri"/>
              <a:cs typeface="Calibri"/>
            </a:endParaRPr>
          </a:p>
          <a:p>
            <a:pPr marL="12700" marR="1064895" algn="just">
              <a:lnSpc>
                <a:spcPct val="104000"/>
              </a:lnSpc>
              <a:spcBef>
                <a:spcPts val="95"/>
              </a:spcBef>
            </a:pP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Ils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bénéficient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d’une </a:t>
            </a:r>
            <a:r>
              <a:rPr sz="2000" b="1" spc="-10" dirty="0">
                <a:solidFill>
                  <a:srgbClr val="404040"/>
                </a:solidFill>
                <a:latin typeface="Calibri"/>
                <a:cs typeface="Calibri"/>
              </a:rPr>
              <a:t>offre </a:t>
            </a:r>
            <a:r>
              <a:rPr sz="2000" b="1" spc="-5" dirty="0">
                <a:solidFill>
                  <a:srgbClr val="404040"/>
                </a:solidFill>
                <a:latin typeface="Calibri"/>
                <a:cs typeface="Calibri"/>
              </a:rPr>
              <a:t>spécifique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services en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matière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de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prévention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des risques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professionnels,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suivi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individuel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et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de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prévention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de la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désinsertion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professionnelle.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 Les</a:t>
            </a:r>
            <a:r>
              <a:rPr sz="20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modalités</a:t>
            </a:r>
            <a:r>
              <a:rPr sz="2000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d’application</a:t>
            </a:r>
            <a:r>
              <a:rPr sz="2000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du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 présent</a:t>
            </a:r>
            <a:r>
              <a:rPr sz="2000" spc="5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article</a:t>
            </a:r>
            <a:r>
              <a:rPr sz="2000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sont</a:t>
            </a:r>
            <a:r>
              <a:rPr sz="20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déterminées</a:t>
            </a:r>
            <a:r>
              <a:rPr sz="2000" spc="1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Calibri"/>
                <a:cs typeface="Calibri"/>
              </a:rPr>
              <a:t>par</a:t>
            </a:r>
            <a:r>
              <a:rPr sz="2000" b="1" spc="-10" dirty="0">
                <a:solidFill>
                  <a:srgbClr val="404040"/>
                </a:solidFill>
                <a:latin typeface="Calibri"/>
                <a:cs typeface="Calibri"/>
              </a:rPr>
              <a:t> décret.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3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spc="-10" dirty="0">
                <a:solidFill>
                  <a:srgbClr val="404040"/>
                </a:solidFill>
                <a:latin typeface="Calibri"/>
                <a:cs typeface="Calibri"/>
              </a:rPr>
              <a:t>Nouveau</a:t>
            </a:r>
            <a:r>
              <a:rPr sz="2000" b="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Calibri"/>
                <a:cs typeface="Calibri"/>
              </a:rPr>
              <a:t>Art. L.</a:t>
            </a:r>
            <a:r>
              <a:rPr sz="2000" b="1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404040"/>
                </a:solidFill>
                <a:latin typeface="Calibri"/>
                <a:cs typeface="Calibri"/>
              </a:rPr>
              <a:t>4621-4</a:t>
            </a:r>
            <a:r>
              <a:rPr sz="2000" b="1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Calibri"/>
                <a:cs typeface="Calibri"/>
              </a:rPr>
              <a:t>Code du</a:t>
            </a:r>
            <a:r>
              <a:rPr sz="2000" b="1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404040"/>
                </a:solidFill>
                <a:latin typeface="Calibri"/>
                <a:cs typeface="Calibri"/>
              </a:rPr>
              <a:t>travail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2000" b="1" spc="-5" dirty="0">
                <a:solidFill>
                  <a:srgbClr val="404040"/>
                </a:solidFill>
                <a:latin typeface="Calibri"/>
                <a:cs typeface="Calibri"/>
              </a:rPr>
              <a:t>Le</a:t>
            </a:r>
            <a:r>
              <a:rPr sz="2000" b="1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404040"/>
                </a:solidFill>
                <a:latin typeface="Calibri"/>
                <a:cs typeface="Calibri"/>
              </a:rPr>
              <a:t>chef</a:t>
            </a:r>
            <a:r>
              <a:rPr sz="2000" b="1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2000" b="1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404040"/>
                </a:solidFill>
                <a:latin typeface="Calibri"/>
                <a:cs typeface="Calibri"/>
              </a:rPr>
              <a:t>l’entreprise</a:t>
            </a:r>
            <a:r>
              <a:rPr sz="2000" b="1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adhérente</a:t>
            </a:r>
            <a:r>
              <a:rPr sz="20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à</a:t>
            </a:r>
            <a:r>
              <a:rPr sz="20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un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 service</a:t>
            </a:r>
            <a:r>
              <a:rPr sz="2000" spc="6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20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prévention</a:t>
            </a:r>
            <a:r>
              <a:rPr sz="2000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et</a:t>
            </a:r>
            <a:r>
              <a:rPr sz="20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de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santé</a:t>
            </a:r>
            <a:r>
              <a:rPr sz="20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au</a:t>
            </a:r>
            <a:r>
              <a:rPr sz="20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Calibri"/>
                <a:cs typeface="Calibri"/>
              </a:rPr>
              <a:t>travail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interentreprises</a:t>
            </a:r>
            <a:r>
              <a:rPr sz="2000" spc="11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peut</a:t>
            </a:r>
            <a:r>
              <a:rPr sz="20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bénéficier</a:t>
            </a:r>
            <a:r>
              <a:rPr sz="2000" spc="8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de </a:t>
            </a:r>
            <a:r>
              <a:rPr sz="2000" spc="-30" dirty="0">
                <a:solidFill>
                  <a:srgbClr val="404040"/>
                </a:solidFill>
                <a:latin typeface="Calibri"/>
                <a:cs typeface="Calibri"/>
              </a:rPr>
              <a:t>l’offre</a:t>
            </a:r>
            <a:r>
              <a:rPr sz="2000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services</a:t>
            </a:r>
            <a:r>
              <a:rPr sz="2000" spc="9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proposée</a:t>
            </a:r>
            <a:r>
              <a:rPr sz="20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aux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 salariés.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68471" y="574370"/>
            <a:ext cx="572389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165" dirty="0"/>
              <a:t>L</a:t>
            </a:r>
            <a:r>
              <a:rPr i="1" spc="-165" dirty="0">
                <a:latin typeface="Calibri Light"/>
                <a:cs typeface="Calibri Light"/>
              </a:rPr>
              <a:t>’</a:t>
            </a:r>
            <a:r>
              <a:rPr spc="-165" dirty="0"/>
              <a:t>offre</a:t>
            </a:r>
            <a:r>
              <a:rPr spc="-95" dirty="0"/>
              <a:t> </a:t>
            </a:r>
            <a:r>
              <a:rPr spc="-20" dirty="0"/>
              <a:t>de</a:t>
            </a:r>
            <a:r>
              <a:rPr spc="-145" dirty="0"/>
              <a:t> </a:t>
            </a:r>
            <a:r>
              <a:rPr spc="-40" dirty="0"/>
              <a:t>services</a:t>
            </a:r>
            <a:r>
              <a:rPr spc="-125" dirty="0"/>
              <a:t> </a:t>
            </a:r>
            <a:r>
              <a:rPr spc="-50" dirty="0"/>
              <a:t>évolue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84884" y="2141931"/>
            <a:ext cx="10026015" cy="28759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10" dirty="0">
                <a:solidFill>
                  <a:srgbClr val="080808"/>
                </a:solidFill>
                <a:latin typeface="Calibri"/>
                <a:cs typeface="Calibri"/>
              </a:rPr>
              <a:t>Nouveau</a:t>
            </a:r>
            <a:r>
              <a:rPr sz="2000" b="1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80808"/>
                </a:solidFill>
                <a:latin typeface="Calibri"/>
                <a:cs typeface="Calibri"/>
              </a:rPr>
              <a:t>Art.</a:t>
            </a:r>
            <a:r>
              <a:rPr sz="2000" b="1" spc="-10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80808"/>
                </a:solidFill>
                <a:latin typeface="Calibri"/>
                <a:cs typeface="Calibri"/>
              </a:rPr>
              <a:t>L.</a:t>
            </a:r>
            <a:r>
              <a:rPr sz="2000" b="1" spc="35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80808"/>
                </a:solidFill>
                <a:latin typeface="Calibri"/>
                <a:cs typeface="Calibri"/>
              </a:rPr>
              <a:t>4622-9-1</a:t>
            </a:r>
            <a:r>
              <a:rPr sz="2000" b="1" spc="20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80808"/>
                </a:solidFill>
                <a:latin typeface="Calibri"/>
                <a:cs typeface="Calibri"/>
              </a:rPr>
              <a:t>Code</a:t>
            </a:r>
            <a:r>
              <a:rPr sz="2000" b="1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80808"/>
                </a:solidFill>
                <a:latin typeface="Calibri"/>
                <a:cs typeface="Calibri"/>
              </a:rPr>
              <a:t>du</a:t>
            </a:r>
            <a:r>
              <a:rPr sz="2000" b="1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080808"/>
                </a:solidFill>
                <a:latin typeface="Calibri"/>
                <a:cs typeface="Calibri"/>
              </a:rPr>
              <a:t>travail</a:t>
            </a:r>
            <a:endParaRPr sz="2000">
              <a:latin typeface="Calibri"/>
              <a:cs typeface="Calibri"/>
            </a:endParaRPr>
          </a:p>
          <a:p>
            <a:pPr marL="12700" marR="117475">
              <a:lnSpc>
                <a:spcPct val="110100"/>
              </a:lnSpc>
              <a:spcBef>
                <a:spcPts val="1390"/>
              </a:spcBef>
            </a:pPr>
            <a:r>
              <a:rPr sz="2000" spc="-10" dirty="0">
                <a:solidFill>
                  <a:srgbClr val="080808"/>
                </a:solidFill>
                <a:latin typeface="Calibri"/>
                <a:cs typeface="Calibri"/>
              </a:rPr>
              <a:t>Le</a:t>
            </a:r>
            <a:r>
              <a:rPr sz="2000" spc="-5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80808"/>
                </a:solidFill>
                <a:latin typeface="Calibri"/>
                <a:cs typeface="Calibri"/>
              </a:rPr>
              <a:t>service</a:t>
            </a:r>
            <a:r>
              <a:rPr sz="2000" spc="65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80808"/>
                </a:solidFill>
                <a:latin typeface="Calibri"/>
                <a:cs typeface="Calibri"/>
              </a:rPr>
              <a:t>de</a:t>
            </a:r>
            <a:r>
              <a:rPr sz="2000" spc="20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80808"/>
                </a:solidFill>
                <a:latin typeface="Calibri"/>
                <a:cs typeface="Calibri"/>
              </a:rPr>
              <a:t>prévention</a:t>
            </a:r>
            <a:r>
              <a:rPr sz="2000" spc="35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80808"/>
                </a:solidFill>
                <a:latin typeface="Calibri"/>
                <a:cs typeface="Calibri"/>
              </a:rPr>
              <a:t>et</a:t>
            </a:r>
            <a:r>
              <a:rPr sz="2000" spc="10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80808"/>
                </a:solidFill>
                <a:latin typeface="Calibri"/>
                <a:cs typeface="Calibri"/>
              </a:rPr>
              <a:t>de </a:t>
            </a:r>
            <a:r>
              <a:rPr sz="2000" spc="-15" dirty="0">
                <a:solidFill>
                  <a:srgbClr val="080808"/>
                </a:solidFill>
                <a:latin typeface="Calibri"/>
                <a:cs typeface="Calibri"/>
              </a:rPr>
              <a:t>santé</a:t>
            </a:r>
            <a:r>
              <a:rPr sz="2000" spc="20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80808"/>
                </a:solidFill>
                <a:latin typeface="Calibri"/>
                <a:cs typeface="Calibri"/>
              </a:rPr>
              <a:t>au</a:t>
            </a:r>
            <a:r>
              <a:rPr sz="2000" spc="15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080808"/>
                </a:solidFill>
                <a:latin typeface="Calibri"/>
                <a:cs typeface="Calibri"/>
              </a:rPr>
              <a:t>travail</a:t>
            </a:r>
            <a:r>
              <a:rPr sz="2000" spc="30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80808"/>
                </a:solidFill>
                <a:latin typeface="Calibri"/>
                <a:cs typeface="Calibri"/>
              </a:rPr>
              <a:t>interentreprises</a:t>
            </a:r>
            <a:r>
              <a:rPr sz="2000" spc="160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80808"/>
                </a:solidFill>
                <a:latin typeface="Calibri"/>
                <a:cs typeface="Calibri"/>
              </a:rPr>
              <a:t>fournit</a:t>
            </a:r>
            <a:r>
              <a:rPr sz="2000" b="1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80808"/>
                </a:solidFill>
                <a:latin typeface="Calibri"/>
                <a:cs typeface="Calibri"/>
              </a:rPr>
              <a:t>à</a:t>
            </a:r>
            <a:r>
              <a:rPr sz="2000" spc="10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80808"/>
                </a:solidFill>
                <a:latin typeface="Calibri"/>
                <a:cs typeface="Calibri"/>
              </a:rPr>
              <a:t>ses</a:t>
            </a:r>
            <a:r>
              <a:rPr sz="2000" spc="40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80808"/>
                </a:solidFill>
                <a:latin typeface="Calibri"/>
                <a:cs typeface="Calibri"/>
              </a:rPr>
              <a:t>entreprises </a:t>
            </a:r>
            <a:r>
              <a:rPr sz="2000" spc="-10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80808"/>
                </a:solidFill>
                <a:latin typeface="Calibri"/>
                <a:cs typeface="Calibri"/>
              </a:rPr>
              <a:t>adhérentes</a:t>
            </a:r>
            <a:r>
              <a:rPr sz="2000" spc="40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80808"/>
                </a:solidFill>
                <a:latin typeface="Calibri"/>
                <a:cs typeface="Calibri"/>
              </a:rPr>
              <a:t>et</a:t>
            </a:r>
            <a:r>
              <a:rPr sz="2000" spc="40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80808"/>
                </a:solidFill>
                <a:latin typeface="Calibri"/>
                <a:cs typeface="Calibri"/>
              </a:rPr>
              <a:t>à </a:t>
            </a:r>
            <a:r>
              <a:rPr sz="2000" spc="-10" dirty="0">
                <a:solidFill>
                  <a:srgbClr val="080808"/>
                </a:solidFill>
                <a:latin typeface="Calibri"/>
                <a:cs typeface="Calibri"/>
              </a:rPr>
              <a:t>leurs</a:t>
            </a:r>
            <a:r>
              <a:rPr sz="2000" spc="25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80808"/>
                </a:solidFill>
                <a:latin typeface="Calibri"/>
                <a:cs typeface="Calibri"/>
              </a:rPr>
              <a:t>travailleurs</a:t>
            </a:r>
            <a:r>
              <a:rPr sz="2000" spc="95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80808"/>
                </a:solidFill>
                <a:latin typeface="Calibri"/>
                <a:cs typeface="Calibri"/>
              </a:rPr>
              <a:t>un ensemble</a:t>
            </a:r>
            <a:r>
              <a:rPr sz="2000" b="1" spc="10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80808"/>
                </a:solidFill>
                <a:latin typeface="Calibri"/>
                <a:cs typeface="Calibri"/>
              </a:rPr>
              <a:t>socle</a:t>
            </a:r>
            <a:r>
              <a:rPr sz="2000" b="1" spc="10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080808"/>
                </a:solidFill>
                <a:latin typeface="Calibri"/>
                <a:cs typeface="Calibri"/>
              </a:rPr>
              <a:t>de</a:t>
            </a:r>
            <a:r>
              <a:rPr sz="2000" b="1" spc="10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80808"/>
                </a:solidFill>
                <a:latin typeface="Calibri"/>
                <a:cs typeface="Calibri"/>
              </a:rPr>
              <a:t>services</a:t>
            </a:r>
            <a:r>
              <a:rPr sz="2000" b="1" spc="65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80808"/>
                </a:solidFill>
                <a:latin typeface="Calibri"/>
                <a:cs typeface="Calibri"/>
              </a:rPr>
              <a:t>qui</a:t>
            </a:r>
            <a:r>
              <a:rPr sz="2000" spc="10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80808"/>
                </a:solidFill>
                <a:latin typeface="Calibri"/>
                <a:cs typeface="Calibri"/>
              </a:rPr>
              <a:t>doit</a:t>
            </a:r>
            <a:r>
              <a:rPr sz="2000" spc="-15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80808"/>
                </a:solidFill>
                <a:latin typeface="Calibri"/>
                <a:cs typeface="Calibri"/>
              </a:rPr>
              <a:t>couvrir</a:t>
            </a:r>
            <a:r>
              <a:rPr sz="2000" spc="35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80808"/>
                </a:solidFill>
                <a:latin typeface="Calibri"/>
                <a:cs typeface="Calibri"/>
              </a:rPr>
              <a:t>l’intégralité</a:t>
            </a:r>
            <a:r>
              <a:rPr sz="2000" spc="100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80808"/>
                </a:solidFill>
                <a:latin typeface="Calibri"/>
                <a:cs typeface="Calibri"/>
              </a:rPr>
              <a:t>des </a:t>
            </a:r>
            <a:r>
              <a:rPr sz="2000" spc="-434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80808"/>
                </a:solidFill>
                <a:latin typeface="Calibri"/>
                <a:cs typeface="Calibri"/>
              </a:rPr>
              <a:t>missions</a:t>
            </a:r>
            <a:r>
              <a:rPr sz="2000" spc="60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80808"/>
                </a:solidFill>
                <a:latin typeface="Calibri"/>
                <a:cs typeface="Calibri"/>
              </a:rPr>
              <a:t>prévues</a:t>
            </a:r>
            <a:r>
              <a:rPr sz="2000" spc="15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80808"/>
                </a:solidFill>
                <a:latin typeface="Calibri"/>
                <a:cs typeface="Calibri"/>
              </a:rPr>
              <a:t>à</a:t>
            </a:r>
            <a:r>
              <a:rPr sz="2000" spc="5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080808"/>
                </a:solidFill>
                <a:latin typeface="Calibri"/>
                <a:cs typeface="Calibri"/>
              </a:rPr>
              <a:t>l’article</a:t>
            </a:r>
            <a:r>
              <a:rPr sz="2000" spc="40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80808"/>
                </a:solidFill>
                <a:latin typeface="Calibri"/>
                <a:cs typeface="Calibri"/>
              </a:rPr>
              <a:t>L.</a:t>
            </a:r>
            <a:r>
              <a:rPr sz="2000" spc="15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80808"/>
                </a:solidFill>
                <a:latin typeface="Calibri"/>
                <a:cs typeface="Calibri"/>
              </a:rPr>
              <a:t>4622-2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6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080808"/>
                </a:solidFill>
                <a:latin typeface="Calibri"/>
                <a:cs typeface="Calibri"/>
              </a:rPr>
              <a:t>Dans</a:t>
            </a:r>
            <a:r>
              <a:rPr sz="2000" spc="-10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80808"/>
                </a:solidFill>
                <a:latin typeface="Calibri"/>
                <a:cs typeface="Calibri"/>
              </a:rPr>
              <a:t>le</a:t>
            </a:r>
            <a:r>
              <a:rPr sz="2000" spc="25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80808"/>
                </a:solidFill>
                <a:latin typeface="Calibri"/>
                <a:cs typeface="Calibri"/>
              </a:rPr>
              <a:t>respect</a:t>
            </a:r>
            <a:r>
              <a:rPr sz="2000" spc="55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80808"/>
                </a:solidFill>
                <a:latin typeface="Calibri"/>
                <a:cs typeface="Calibri"/>
              </a:rPr>
              <a:t>des</a:t>
            </a:r>
            <a:r>
              <a:rPr sz="2000" spc="20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80808"/>
                </a:solidFill>
                <a:latin typeface="Calibri"/>
                <a:cs typeface="Calibri"/>
              </a:rPr>
              <a:t>missions</a:t>
            </a:r>
            <a:r>
              <a:rPr sz="2000" spc="65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80808"/>
                </a:solidFill>
                <a:latin typeface="Calibri"/>
                <a:cs typeface="Calibri"/>
              </a:rPr>
              <a:t>générales</a:t>
            </a:r>
            <a:r>
              <a:rPr sz="2000" spc="85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80808"/>
                </a:solidFill>
                <a:latin typeface="Calibri"/>
                <a:cs typeface="Calibri"/>
              </a:rPr>
              <a:t>prévues</a:t>
            </a:r>
            <a:r>
              <a:rPr sz="2000" spc="20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80808"/>
                </a:solidFill>
                <a:latin typeface="Calibri"/>
                <a:cs typeface="Calibri"/>
              </a:rPr>
              <a:t>au</a:t>
            </a:r>
            <a:r>
              <a:rPr sz="2000" spc="15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80808"/>
                </a:solidFill>
                <a:latin typeface="Calibri"/>
                <a:cs typeface="Calibri"/>
              </a:rPr>
              <a:t>même</a:t>
            </a:r>
            <a:r>
              <a:rPr sz="2000" spc="50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80808"/>
                </a:solidFill>
                <a:latin typeface="Calibri"/>
                <a:cs typeface="Calibri"/>
              </a:rPr>
              <a:t>article</a:t>
            </a:r>
            <a:r>
              <a:rPr sz="2000" spc="45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80808"/>
                </a:solidFill>
                <a:latin typeface="Calibri"/>
                <a:cs typeface="Calibri"/>
              </a:rPr>
              <a:t>L.</a:t>
            </a:r>
            <a:r>
              <a:rPr sz="2000" spc="55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80808"/>
                </a:solidFill>
                <a:latin typeface="Calibri"/>
                <a:cs typeface="Calibri"/>
              </a:rPr>
              <a:t>4622-2,</a:t>
            </a:r>
            <a:r>
              <a:rPr sz="2000" spc="35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80808"/>
                </a:solidFill>
                <a:latin typeface="Calibri"/>
                <a:cs typeface="Calibri"/>
              </a:rPr>
              <a:t>il</a:t>
            </a:r>
            <a:r>
              <a:rPr sz="2000" spc="5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80808"/>
                </a:solidFill>
                <a:latin typeface="Calibri"/>
                <a:cs typeface="Calibri"/>
              </a:rPr>
              <a:t>peut</a:t>
            </a:r>
            <a:r>
              <a:rPr sz="2000" spc="10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80808"/>
                </a:solidFill>
                <a:latin typeface="Calibri"/>
                <a:cs typeface="Calibri"/>
              </a:rPr>
              <a:t>également</a:t>
            </a:r>
            <a:r>
              <a:rPr sz="2000" spc="80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80808"/>
                </a:solidFill>
                <a:latin typeface="Calibri"/>
                <a:cs typeface="Calibri"/>
              </a:rPr>
              <a:t>leur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2000" spc="-10" dirty="0">
                <a:solidFill>
                  <a:srgbClr val="080808"/>
                </a:solidFill>
                <a:latin typeface="Calibri"/>
                <a:cs typeface="Calibri"/>
              </a:rPr>
              <a:t>proposer</a:t>
            </a:r>
            <a:r>
              <a:rPr sz="2000" spc="5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80808"/>
                </a:solidFill>
                <a:latin typeface="Calibri"/>
                <a:cs typeface="Calibri"/>
              </a:rPr>
              <a:t>une</a:t>
            </a:r>
            <a:r>
              <a:rPr sz="2000" spc="10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80808"/>
                </a:solidFill>
                <a:latin typeface="Calibri"/>
                <a:cs typeface="Calibri"/>
              </a:rPr>
              <a:t>offre</a:t>
            </a:r>
            <a:r>
              <a:rPr sz="2000" b="1" spc="30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80808"/>
                </a:solidFill>
                <a:latin typeface="Calibri"/>
                <a:cs typeface="Calibri"/>
              </a:rPr>
              <a:t>de</a:t>
            </a:r>
            <a:r>
              <a:rPr sz="2000" b="1" spc="-15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80808"/>
                </a:solidFill>
                <a:latin typeface="Calibri"/>
                <a:cs typeface="Calibri"/>
              </a:rPr>
              <a:t>services</a:t>
            </a:r>
            <a:r>
              <a:rPr sz="2000" b="1" spc="25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080808"/>
                </a:solidFill>
                <a:latin typeface="Calibri"/>
                <a:cs typeface="Calibri"/>
              </a:rPr>
              <a:t>complémentaires</a:t>
            </a:r>
            <a:r>
              <a:rPr sz="2000" b="1" spc="40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80808"/>
                </a:solidFill>
                <a:latin typeface="Calibri"/>
                <a:cs typeface="Calibri"/>
              </a:rPr>
              <a:t>qu’il</a:t>
            </a:r>
            <a:r>
              <a:rPr sz="2000" spc="5" dirty="0">
                <a:solidFill>
                  <a:srgbClr val="080808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80808"/>
                </a:solidFill>
                <a:latin typeface="Calibri"/>
                <a:cs typeface="Calibri"/>
              </a:rPr>
              <a:t>détermine.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6324" y="938606"/>
            <a:ext cx="1161415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35" dirty="0"/>
              <a:t>D</a:t>
            </a:r>
            <a:r>
              <a:rPr spc="-50" dirty="0"/>
              <a:t>M</a:t>
            </a:r>
            <a:r>
              <a:rPr spc="5" dirty="0"/>
              <a:t>P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830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hlinkClick r:id="rId2"/>
              </a:rPr>
              <a:t>Article</a:t>
            </a:r>
            <a:r>
              <a:rPr spc="-15" dirty="0">
                <a:hlinkClick r:id="rId2"/>
              </a:rPr>
              <a:t> </a:t>
            </a:r>
            <a:r>
              <a:rPr spc="-10" dirty="0">
                <a:hlinkClick r:id="rId2"/>
              </a:rPr>
              <a:t>L1111-17</a:t>
            </a:r>
            <a:r>
              <a:rPr u="none" spc="35" dirty="0">
                <a:hlinkClick r:id="rId2"/>
              </a:rPr>
              <a:t> </a:t>
            </a:r>
            <a:r>
              <a:rPr u="none" spc="-10" dirty="0">
                <a:solidFill>
                  <a:srgbClr val="404040"/>
                </a:solidFill>
              </a:rPr>
              <a:t>CSP</a:t>
            </a:r>
          </a:p>
          <a:p>
            <a:pPr marL="127635" marR="407670">
              <a:lnSpc>
                <a:spcPct val="110100"/>
              </a:lnSpc>
              <a:spcBef>
                <a:spcPts val="1390"/>
              </a:spcBef>
            </a:pPr>
            <a:r>
              <a:rPr b="0" u="none" spc="-10" dirty="0">
                <a:solidFill>
                  <a:srgbClr val="404040"/>
                </a:solidFill>
                <a:latin typeface="Calibri"/>
                <a:cs typeface="Calibri"/>
              </a:rPr>
              <a:t>Le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0" dirty="0">
                <a:solidFill>
                  <a:srgbClr val="404040"/>
                </a:solidFill>
                <a:latin typeface="Calibri"/>
                <a:cs typeface="Calibri"/>
              </a:rPr>
              <a:t>médecin</a:t>
            </a:r>
            <a:r>
              <a:rPr b="0" u="none" spc="6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du</a:t>
            </a:r>
            <a:r>
              <a:rPr b="0" u="none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20" dirty="0">
                <a:solidFill>
                  <a:srgbClr val="404040"/>
                </a:solidFill>
                <a:latin typeface="Calibri"/>
                <a:cs typeface="Calibri"/>
              </a:rPr>
              <a:t>travail</a:t>
            </a:r>
            <a:r>
              <a:rPr b="0" u="none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5" dirty="0">
                <a:solidFill>
                  <a:srgbClr val="404040"/>
                </a:solidFill>
                <a:latin typeface="Calibri"/>
                <a:cs typeface="Calibri"/>
              </a:rPr>
              <a:t>chargé</a:t>
            </a:r>
            <a:r>
              <a:rPr b="0" u="none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du</a:t>
            </a:r>
            <a:r>
              <a:rPr b="0" u="none" spc="-10" dirty="0">
                <a:solidFill>
                  <a:srgbClr val="404040"/>
                </a:solidFill>
                <a:latin typeface="Calibri"/>
                <a:cs typeface="Calibri"/>
              </a:rPr>
              <a:t> suivi</a:t>
            </a:r>
            <a:r>
              <a:rPr b="0" u="none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de </a:t>
            </a:r>
            <a:r>
              <a:rPr b="0" u="none" spc="-30" dirty="0">
                <a:solidFill>
                  <a:srgbClr val="404040"/>
                </a:solidFill>
                <a:latin typeface="Calibri"/>
                <a:cs typeface="Calibri"/>
              </a:rPr>
              <a:t>l’état</a:t>
            </a:r>
            <a:r>
              <a:rPr b="0" u="none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b="0" u="none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5" dirty="0">
                <a:solidFill>
                  <a:srgbClr val="404040"/>
                </a:solidFill>
                <a:latin typeface="Calibri"/>
                <a:cs typeface="Calibri"/>
              </a:rPr>
              <a:t>santé</a:t>
            </a:r>
            <a:r>
              <a:rPr b="0" u="none" spc="5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5" dirty="0">
                <a:solidFill>
                  <a:srgbClr val="404040"/>
                </a:solidFill>
                <a:latin typeface="Calibri"/>
                <a:cs typeface="Calibri"/>
              </a:rPr>
              <a:t>d’une</a:t>
            </a:r>
            <a:r>
              <a:rPr b="0" u="none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0" dirty="0">
                <a:solidFill>
                  <a:srgbClr val="404040"/>
                </a:solidFill>
                <a:latin typeface="Calibri"/>
                <a:cs typeface="Calibri"/>
              </a:rPr>
              <a:t>personne</a:t>
            </a:r>
            <a:r>
              <a:rPr b="0" u="none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peut</a:t>
            </a:r>
            <a:r>
              <a:rPr b="0" u="none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0" dirty="0">
                <a:solidFill>
                  <a:srgbClr val="404040"/>
                </a:solidFill>
                <a:latin typeface="Calibri"/>
                <a:cs typeface="Calibri"/>
              </a:rPr>
              <a:t>accéder</a:t>
            </a:r>
            <a:r>
              <a:rPr b="0" u="none" spc="5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à</a:t>
            </a:r>
            <a:r>
              <a:rPr b="0" u="none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0" dirty="0">
                <a:solidFill>
                  <a:srgbClr val="404040"/>
                </a:solidFill>
                <a:latin typeface="Calibri"/>
                <a:cs typeface="Calibri"/>
              </a:rPr>
              <a:t>son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0" dirty="0">
                <a:solidFill>
                  <a:srgbClr val="404040"/>
                </a:solidFill>
                <a:latin typeface="Calibri"/>
                <a:cs typeface="Calibri"/>
              </a:rPr>
              <a:t>dossier</a:t>
            </a:r>
            <a:r>
              <a:rPr b="0" u="none" spc="5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5" dirty="0">
                <a:solidFill>
                  <a:srgbClr val="404040"/>
                </a:solidFill>
                <a:latin typeface="Calibri"/>
                <a:cs typeface="Calibri"/>
              </a:rPr>
              <a:t>médical</a:t>
            </a:r>
            <a:r>
              <a:rPr b="0" u="none" spc="5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0" dirty="0">
                <a:solidFill>
                  <a:srgbClr val="404040"/>
                </a:solidFill>
                <a:latin typeface="Calibri"/>
                <a:cs typeface="Calibri"/>
              </a:rPr>
              <a:t>partagé</a:t>
            </a:r>
            <a:r>
              <a:rPr b="0" u="none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0" dirty="0">
                <a:solidFill>
                  <a:srgbClr val="404040"/>
                </a:solidFill>
                <a:latin typeface="Calibri"/>
                <a:cs typeface="Calibri"/>
              </a:rPr>
              <a:t>et</a:t>
            </a:r>
            <a:r>
              <a:rPr b="0" u="none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35" dirty="0">
                <a:solidFill>
                  <a:srgbClr val="404040"/>
                </a:solidFill>
                <a:latin typeface="Calibri"/>
                <a:cs typeface="Calibri"/>
              </a:rPr>
              <a:t>l’alimenter,</a:t>
            </a:r>
            <a:r>
              <a:rPr b="0" u="none" spc="8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0" dirty="0">
                <a:solidFill>
                  <a:srgbClr val="404040"/>
                </a:solidFill>
                <a:latin typeface="Calibri"/>
                <a:cs typeface="Calibri"/>
              </a:rPr>
              <a:t>sous</a:t>
            </a:r>
            <a:r>
              <a:rPr b="0" u="none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5" dirty="0">
                <a:solidFill>
                  <a:srgbClr val="404040"/>
                </a:solidFill>
                <a:latin typeface="Calibri"/>
                <a:cs typeface="Calibri"/>
              </a:rPr>
              <a:t>réserve</a:t>
            </a:r>
            <a:r>
              <a:rPr b="0" u="none" spc="7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b="0" u="none" spc="-10" dirty="0">
                <a:solidFill>
                  <a:srgbClr val="404040"/>
                </a:solidFill>
                <a:latin typeface="Calibri"/>
                <a:cs typeface="Calibri"/>
              </a:rPr>
              <a:t> son</a:t>
            </a:r>
            <a:r>
              <a:rPr b="0" u="none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5" dirty="0">
                <a:solidFill>
                  <a:srgbClr val="404040"/>
                </a:solidFill>
                <a:latin typeface="Calibri"/>
                <a:cs typeface="Calibri"/>
              </a:rPr>
              <a:t>consentement</a:t>
            </a:r>
            <a:r>
              <a:rPr b="0" u="none" spc="10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20" dirty="0">
                <a:solidFill>
                  <a:srgbClr val="404040"/>
                </a:solidFill>
                <a:latin typeface="Calibri"/>
                <a:cs typeface="Calibri"/>
              </a:rPr>
              <a:t>exprès</a:t>
            </a:r>
            <a:r>
              <a:rPr b="0" u="none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0" dirty="0">
                <a:solidFill>
                  <a:srgbClr val="404040"/>
                </a:solidFill>
                <a:latin typeface="Calibri"/>
                <a:cs typeface="Calibri"/>
              </a:rPr>
              <a:t>et</a:t>
            </a:r>
            <a:r>
              <a:rPr b="0" u="none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b="0" u="none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0" dirty="0">
                <a:solidFill>
                  <a:srgbClr val="404040"/>
                </a:solidFill>
                <a:latin typeface="Calibri"/>
                <a:cs typeface="Calibri"/>
              </a:rPr>
              <a:t>son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5" dirty="0">
                <a:solidFill>
                  <a:srgbClr val="404040"/>
                </a:solidFill>
                <a:latin typeface="Calibri"/>
                <a:cs typeface="Calibri"/>
              </a:rPr>
              <a:t>information</a:t>
            </a:r>
            <a:r>
              <a:rPr b="0" u="none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0" dirty="0">
                <a:solidFill>
                  <a:srgbClr val="404040"/>
                </a:solidFill>
                <a:latin typeface="Calibri"/>
                <a:cs typeface="Calibri"/>
              </a:rPr>
              <a:t>préalable</a:t>
            </a:r>
            <a:r>
              <a:rPr b="0" u="none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quant</a:t>
            </a:r>
            <a:r>
              <a:rPr b="0" u="none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aux</a:t>
            </a:r>
            <a:r>
              <a:rPr b="0" u="none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0" dirty="0">
                <a:solidFill>
                  <a:srgbClr val="404040"/>
                </a:solidFill>
                <a:latin typeface="Calibri"/>
                <a:cs typeface="Calibri"/>
              </a:rPr>
              <a:t>possibilités</a:t>
            </a:r>
            <a:r>
              <a:rPr b="0" u="none" spc="9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b="0" u="none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5" dirty="0">
                <a:solidFill>
                  <a:srgbClr val="404040"/>
                </a:solidFill>
                <a:latin typeface="Calibri"/>
                <a:cs typeface="Calibri"/>
              </a:rPr>
              <a:t>restreindre</a:t>
            </a:r>
            <a:r>
              <a:rPr b="0" u="none" spc="7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20" dirty="0">
                <a:solidFill>
                  <a:srgbClr val="404040"/>
                </a:solidFill>
                <a:latin typeface="Calibri"/>
                <a:cs typeface="Calibri"/>
              </a:rPr>
              <a:t>l’accès</a:t>
            </a:r>
            <a:r>
              <a:rPr b="0" u="none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au</a:t>
            </a:r>
            <a:r>
              <a:rPr b="0" u="none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5" dirty="0">
                <a:solidFill>
                  <a:srgbClr val="404040"/>
                </a:solidFill>
                <a:latin typeface="Calibri"/>
                <a:cs typeface="Calibri"/>
              </a:rPr>
              <a:t>contenu</a:t>
            </a:r>
            <a:r>
              <a:rPr b="0" u="none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b="0" u="none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0" dirty="0">
                <a:solidFill>
                  <a:srgbClr val="404040"/>
                </a:solidFill>
                <a:latin typeface="Calibri"/>
                <a:cs typeface="Calibri"/>
              </a:rPr>
              <a:t>son</a:t>
            </a:r>
            <a:r>
              <a:rPr b="0" u="none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0" dirty="0">
                <a:solidFill>
                  <a:srgbClr val="404040"/>
                </a:solidFill>
                <a:latin typeface="Calibri"/>
                <a:cs typeface="Calibri"/>
              </a:rPr>
              <a:t>dossier</a:t>
            </a:r>
          </a:p>
          <a:p>
            <a:pPr marL="24130">
              <a:lnSpc>
                <a:spcPct val="100000"/>
              </a:lnSpc>
            </a:pPr>
            <a:endParaRPr b="0" u="none" spc="-10" dirty="0">
              <a:solidFill>
                <a:srgbClr val="404040"/>
              </a:solidFill>
              <a:latin typeface="Calibri"/>
              <a:cs typeface="Calibri"/>
            </a:endParaRPr>
          </a:p>
          <a:p>
            <a:pPr marL="24130">
              <a:lnSpc>
                <a:spcPct val="100000"/>
              </a:lnSpc>
              <a:spcBef>
                <a:spcPts val="20"/>
              </a:spcBef>
            </a:pPr>
            <a:endParaRPr sz="2450">
              <a:latin typeface="Calibri"/>
              <a:cs typeface="Calibri"/>
            </a:endParaRPr>
          </a:p>
          <a:p>
            <a:pPr marL="127635" marR="5080">
              <a:lnSpc>
                <a:spcPct val="110000"/>
              </a:lnSpc>
            </a:pPr>
            <a:r>
              <a:rPr b="0" u="none" spc="-10" dirty="0">
                <a:solidFill>
                  <a:srgbClr val="404040"/>
                </a:solidFill>
                <a:latin typeface="Calibri"/>
                <a:cs typeface="Calibri"/>
              </a:rPr>
              <a:t>Le</a:t>
            </a:r>
            <a:r>
              <a:rPr b="0" u="none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0" dirty="0">
                <a:solidFill>
                  <a:srgbClr val="404040"/>
                </a:solidFill>
                <a:latin typeface="Calibri"/>
                <a:cs typeface="Calibri"/>
              </a:rPr>
              <a:t>dossier</a:t>
            </a:r>
            <a:r>
              <a:rPr b="0" u="none" spc="6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5" dirty="0">
                <a:solidFill>
                  <a:srgbClr val="404040"/>
                </a:solidFill>
                <a:latin typeface="Calibri"/>
                <a:cs typeface="Calibri"/>
              </a:rPr>
              <a:t>médical</a:t>
            </a:r>
            <a:r>
              <a:rPr b="0" u="none" spc="8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0" dirty="0">
                <a:solidFill>
                  <a:srgbClr val="404040"/>
                </a:solidFill>
                <a:latin typeface="Calibri"/>
                <a:cs typeface="Calibri"/>
              </a:rPr>
              <a:t>partagé</a:t>
            </a:r>
            <a:r>
              <a:rPr b="0" u="none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5" dirty="0">
                <a:solidFill>
                  <a:srgbClr val="404040"/>
                </a:solidFill>
                <a:latin typeface="Calibri"/>
                <a:cs typeface="Calibri"/>
              </a:rPr>
              <a:t>comporte</a:t>
            </a:r>
            <a:r>
              <a:rPr b="0" u="none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un</a:t>
            </a:r>
            <a:r>
              <a:rPr b="0" u="none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5" dirty="0">
                <a:solidFill>
                  <a:srgbClr val="404040"/>
                </a:solidFill>
                <a:latin typeface="Calibri"/>
                <a:cs typeface="Calibri"/>
              </a:rPr>
              <a:t>volet</a:t>
            </a:r>
            <a:r>
              <a:rPr b="0" u="none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5" dirty="0">
                <a:solidFill>
                  <a:srgbClr val="404040"/>
                </a:solidFill>
                <a:latin typeface="Calibri"/>
                <a:cs typeface="Calibri"/>
              </a:rPr>
              <a:t>relatif</a:t>
            </a:r>
            <a:r>
              <a:rPr b="0" u="none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à</a:t>
            </a:r>
            <a:r>
              <a:rPr b="0" u="none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b="0" u="none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5" dirty="0">
                <a:solidFill>
                  <a:srgbClr val="404040"/>
                </a:solidFill>
                <a:latin typeface="Calibri"/>
                <a:cs typeface="Calibri"/>
              </a:rPr>
              <a:t>santé</a:t>
            </a:r>
            <a:r>
              <a:rPr b="0" u="none" spc="5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au</a:t>
            </a:r>
            <a:r>
              <a:rPr b="0" u="none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20" dirty="0">
                <a:solidFill>
                  <a:srgbClr val="404040"/>
                </a:solidFill>
                <a:latin typeface="Calibri"/>
                <a:cs typeface="Calibri"/>
              </a:rPr>
              <a:t>travail</a:t>
            </a:r>
            <a:r>
              <a:rPr b="0" u="none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dans lequel</a:t>
            </a:r>
            <a:r>
              <a:rPr b="0" u="none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5" dirty="0">
                <a:solidFill>
                  <a:srgbClr val="404040"/>
                </a:solidFill>
                <a:latin typeface="Calibri"/>
                <a:cs typeface="Calibri"/>
              </a:rPr>
              <a:t>sont</a:t>
            </a:r>
            <a:r>
              <a:rPr b="0" u="none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20" dirty="0">
                <a:solidFill>
                  <a:srgbClr val="404040"/>
                </a:solidFill>
                <a:latin typeface="Calibri"/>
                <a:cs typeface="Calibri"/>
              </a:rPr>
              <a:t>versés, </a:t>
            </a:r>
            <a:r>
              <a:rPr b="0" u="none" spc="-4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</a:rPr>
              <a:t>sous</a:t>
            </a:r>
            <a:r>
              <a:rPr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</a:rPr>
              <a:t> </a:t>
            </a:r>
            <a:r>
              <a:rPr u="heavy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</a:rPr>
              <a:t>réserve</a:t>
            </a:r>
            <a:r>
              <a:rPr u="heavy" spc="3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</a:rPr>
              <a:t> </a:t>
            </a:r>
            <a:r>
              <a:rPr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</a:rPr>
              <a:t>du</a:t>
            </a:r>
            <a:r>
              <a:rPr u="heavy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</a:rPr>
              <a:t> consentement</a:t>
            </a:r>
            <a:r>
              <a:rPr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</a:rPr>
              <a:t> de</a:t>
            </a:r>
            <a:r>
              <a:rPr u="heavy" spc="-1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</a:rPr>
              <a:t> </a:t>
            </a:r>
            <a:r>
              <a:rPr u="heavy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</a:rPr>
              <a:t>l’intéressé</a:t>
            </a:r>
            <a:r>
              <a:rPr u="heavy" spc="5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</a:rPr>
              <a:t> </a:t>
            </a:r>
            <a:r>
              <a:rPr u="heavy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</a:rPr>
              <a:t>préalablement</a:t>
            </a:r>
            <a:r>
              <a:rPr u="heavy" spc="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</a:rPr>
              <a:t> </a:t>
            </a:r>
            <a:r>
              <a:rPr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</a:rPr>
              <a:t>informé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, </a:t>
            </a:r>
            <a:r>
              <a:rPr b="0" u="none" spc="-10" dirty="0">
                <a:solidFill>
                  <a:srgbClr val="404040"/>
                </a:solidFill>
                <a:latin typeface="Calibri"/>
                <a:cs typeface="Calibri"/>
              </a:rPr>
              <a:t>les</a:t>
            </a:r>
            <a:r>
              <a:rPr b="0" u="none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5" dirty="0">
                <a:solidFill>
                  <a:srgbClr val="404040"/>
                </a:solidFill>
                <a:latin typeface="Calibri"/>
                <a:cs typeface="Calibri"/>
              </a:rPr>
              <a:t>éléments</a:t>
            </a:r>
            <a:r>
              <a:rPr b="0" u="none" spc="9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de </a:t>
            </a:r>
            <a:r>
              <a:rPr b="0" u="none" spc="-10" dirty="0">
                <a:solidFill>
                  <a:srgbClr val="404040"/>
                </a:solidFill>
                <a:latin typeface="Calibri"/>
                <a:cs typeface="Calibri"/>
              </a:rPr>
              <a:t>son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0" dirty="0">
                <a:solidFill>
                  <a:srgbClr val="404040"/>
                </a:solidFill>
                <a:latin typeface="Calibri"/>
                <a:cs typeface="Calibri"/>
              </a:rPr>
              <a:t>dossier</a:t>
            </a:r>
            <a:r>
              <a:rPr b="0" u="none" spc="5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5" dirty="0">
                <a:solidFill>
                  <a:srgbClr val="404040"/>
                </a:solidFill>
                <a:latin typeface="Calibri"/>
                <a:cs typeface="Calibri"/>
              </a:rPr>
              <a:t>médical</a:t>
            </a:r>
            <a:r>
              <a:rPr b="0" u="none" spc="5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0" dirty="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b="0" u="none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5" dirty="0">
                <a:solidFill>
                  <a:srgbClr val="404040"/>
                </a:solidFill>
                <a:latin typeface="Calibri"/>
                <a:cs typeface="Calibri"/>
              </a:rPr>
              <a:t>santé</a:t>
            </a:r>
            <a:r>
              <a:rPr b="0" u="none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au</a:t>
            </a:r>
            <a:r>
              <a:rPr b="0" u="none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20" dirty="0">
                <a:solidFill>
                  <a:srgbClr val="404040"/>
                </a:solidFill>
                <a:latin typeface="Calibri"/>
                <a:cs typeface="Calibri"/>
              </a:rPr>
              <a:t>travail</a:t>
            </a:r>
            <a:r>
              <a:rPr b="0" u="none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0" dirty="0">
                <a:solidFill>
                  <a:srgbClr val="404040"/>
                </a:solidFill>
                <a:latin typeface="Calibri"/>
                <a:cs typeface="Calibri"/>
              </a:rPr>
              <a:t>nécessaires</a:t>
            </a:r>
            <a:r>
              <a:rPr b="0" u="none" spc="9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au</a:t>
            </a:r>
            <a:r>
              <a:rPr b="0" u="none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5" dirty="0">
                <a:solidFill>
                  <a:srgbClr val="404040"/>
                </a:solidFill>
                <a:latin typeface="Calibri"/>
                <a:cs typeface="Calibri"/>
              </a:rPr>
              <a:t>développement</a:t>
            </a:r>
            <a:r>
              <a:rPr b="0" u="none" spc="8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b="0" u="none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b="0" u="none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5" dirty="0">
                <a:solidFill>
                  <a:srgbClr val="404040"/>
                </a:solidFill>
                <a:latin typeface="Calibri"/>
                <a:cs typeface="Calibri"/>
              </a:rPr>
              <a:t>prévention</a:t>
            </a:r>
            <a:r>
              <a:rPr b="0" u="none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ainsi</a:t>
            </a:r>
            <a:r>
              <a:rPr b="0" u="none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20" dirty="0">
                <a:solidFill>
                  <a:srgbClr val="404040"/>
                </a:solidFill>
                <a:latin typeface="Calibri"/>
                <a:cs typeface="Calibri"/>
              </a:rPr>
              <a:t>qu’à</a:t>
            </a:r>
            <a:r>
              <a:rPr b="0" u="none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la </a:t>
            </a:r>
            <a:r>
              <a:rPr b="0" u="none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0" dirty="0">
                <a:solidFill>
                  <a:srgbClr val="404040"/>
                </a:solidFill>
                <a:latin typeface="Calibri"/>
                <a:cs typeface="Calibri"/>
              </a:rPr>
              <a:t>coordination,</a:t>
            </a:r>
            <a:r>
              <a:rPr b="0" u="none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à</a:t>
            </a:r>
            <a:r>
              <a:rPr b="0" u="none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b="0" u="none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qualité</a:t>
            </a:r>
            <a:r>
              <a:rPr b="0" u="none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0" dirty="0">
                <a:solidFill>
                  <a:srgbClr val="404040"/>
                </a:solidFill>
                <a:latin typeface="Calibri"/>
                <a:cs typeface="Calibri"/>
              </a:rPr>
              <a:t>et</a:t>
            </a:r>
            <a:r>
              <a:rPr b="0" u="none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à</a:t>
            </a:r>
            <a:r>
              <a:rPr b="0" u="none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b="0" u="none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0" dirty="0">
                <a:solidFill>
                  <a:srgbClr val="404040"/>
                </a:solidFill>
                <a:latin typeface="Calibri"/>
                <a:cs typeface="Calibri"/>
              </a:rPr>
              <a:t>continuité</a:t>
            </a:r>
            <a:r>
              <a:rPr b="0" u="none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5" dirty="0">
                <a:solidFill>
                  <a:srgbClr val="404040"/>
                </a:solidFill>
                <a:latin typeface="Calibri"/>
                <a:cs typeface="Calibri"/>
              </a:rPr>
              <a:t>des</a:t>
            </a:r>
            <a:r>
              <a:rPr b="0" u="none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b="0" u="none" spc="-10" dirty="0">
                <a:solidFill>
                  <a:srgbClr val="404040"/>
                </a:solidFill>
                <a:latin typeface="Calibri"/>
                <a:cs typeface="Calibri"/>
              </a:rPr>
              <a:t>soins.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6324" y="938606"/>
            <a:ext cx="700024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65" dirty="0"/>
              <a:t>Pratiques</a:t>
            </a:r>
            <a:r>
              <a:rPr spc="-165" dirty="0"/>
              <a:t> </a:t>
            </a:r>
            <a:r>
              <a:rPr spc="-50" dirty="0"/>
              <a:t>médicales</a:t>
            </a:r>
            <a:r>
              <a:rPr spc="-140" dirty="0"/>
              <a:t> </a:t>
            </a:r>
            <a:r>
              <a:rPr dirty="0"/>
              <a:t>à</a:t>
            </a:r>
            <a:r>
              <a:rPr spc="-125" dirty="0"/>
              <a:t> </a:t>
            </a:r>
            <a:r>
              <a:rPr spc="-60" dirty="0"/>
              <a:t>distance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6324" y="2126691"/>
            <a:ext cx="9782810" cy="1473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Les</a:t>
            </a:r>
            <a:r>
              <a:rPr sz="20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professionnels</a:t>
            </a:r>
            <a:r>
              <a:rPr sz="2000" spc="7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de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santé</a:t>
            </a:r>
            <a:r>
              <a:rPr sz="2000" spc="5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peuvent</a:t>
            </a:r>
            <a:r>
              <a:rPr sz="2000" spc="7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Calibri"/>
                <a:cs typeface="Calibri"/>
              </a:rPr>
              <a:t>recourir à</a:t>
            </a:r>
            <a:r>
              <a:rPr sz="2000" b="1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Calibri"/>
                <a:cs typeface="Calibri"/>
              </a:rPr>
              <a:t>des</a:t>
            </a:r>
            <a:r>
              <a:rPr sz="2000" b="1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404040"/>
                </a:solidFill>
                <a:latin typeface="Calibri"/>
                <a:cs typeface="Calibri"/>
              </a:rPr>
              <a:t>pratiques</a:t>
            </a:r>
            <a:r>
              <a:rPr sz="2000" b="1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Calibri"/>
                <a:cs typeface="Calibri"/>
              </a:rPr>
              <a:t>médicales</a:t>
            </a:r>
            <a:r>
              <a:rPr sz="2000" b="1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Calibri"/>
                <a:cs typeface="Calibri"/>
              </a:rPr>
              <a:t>ou de</a:t>
            </a:r>
            <a:r>
              <a:rPr sz="2000" b="1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Calibri"/>
                <a:cs typeface="Calibri"/>
              </a:rPr>
              <a:t>soins</a:t>
            </a:r>
            <a:r>
              <a:rPr sz="2000" b="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Calibri"/>
                <a:cs typeface="Calibri"/>
              </a:rPr>
              <a:t>à</a:t>
            </a:r>
            <a:r>
              <a:rPr sz="2000" b="1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404040"/>
                </a:solidFill>
                <a:latin typeface="Calibri"/>
                <a:cs typeface="Calibri"/>
              </a:rPr>
              <a:t>distance </a:t>
            </a:r>
            <a:r>
              <a:rPr sz="2000" b="1" spc="-43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utilisant</a:t>
            </a:r>
            <a:r>
              <a:rPr sz="2000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les</a:t>
            </a:r>
            <a:r>
              <a:rPr sz="2000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technologies</a:t>
            </a:r>
            <a:r>
              <a:rPr sz="2000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l’information</a:t>
            </a:r>
            <a:r>
              <a:rPr sz="2000" spc="7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et</a:t>
            </a:r>
            <a:r>
              <a:rPr sz="20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20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sz="20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communication</a:t>
            </a:r>
            <a:r>
              <a:rPr sz="2000" spc="7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pour le</a:t>
            </a:r>
            <a:r>
              <a:rPr sz="20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suivi</a:t>
            </a:r>
            <a:r>
              <a:rPr sz="2000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individuel</a:t>
            </a:r>
            <a:r>
              <a:rPr sz="20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du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30" dirty="0">
                <a:solidFill>
                  <a:srgbClr val="404040"/>
                </a:solidFill>
                <a:latin typeface="Calibri"/>
                <a:cs typeface="Calibri"/>
              </a:rPr>
              <a:t>travailleur,</a:t>
            </a:r>
            <a:r>
              <a:rPr sz="2000" spc="5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compte</a:t>
            </a:r>
            <a:r>
              <a:rPr sz="20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tenu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 de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 son</a:t>
            </a:r>
            <a:r>
              <a:rPr sz="20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état</a:t>
            </a:r>
            <a:r>
              <a:rPr sz="20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 santé</a:t>
            </a:r>
            <a:r>
              <a:rPr sz="20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physique</a:t>
            </a:r>
            <a:r>
              <a:rPr sz="20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et</a:t>
            </a:r>
            <a:r>
              <a:rPr sz="20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mentale.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spc="-5" dirty="0">
                <a:solidFill>
                  <a:srgbClr val="404040"/>
                </a:solidFill>
                <a:latin typeface="Calibri"/>
                <a:cs typeface="Calibri"/>
              </a:rPr>
              <a:t>Le</a:t>
            </a:r>
            <a:r>
              <a:rPr sz="2000" b="1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404040"/>
                </a:solidFill>
                <a:latin typeface="Calibri"/>
                <a:cs typeface="Calibri"/>
              </a:rPr>
              <a:t>consentement</a:t>
            </a:r>
            <a:r>
              <a:rPr sz="2000" b="1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du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 travailleur</a:t>
            </a:r>
            <a:r>
              <a:rPr sz="2000" spc="5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Calibri"/>
                <a:cs typeface="Calibri"/>
              </a:rPr>
              <a:t>est</a:t>
            </a:r>
            <a:r>
              <a:rPr sz="2000" spc="5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recueilli</a:t>
            </a:r>
            <a:r>
              <a:rPr sz="2000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préalablement.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6324" y="4338065"/>
            <a:ext cx="9722485" cy="12439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57785">
              <a:lnSpc>
                <a:spcPct val="100000"/>
              </a:lnSpc>
              <a:spcBef>
                <a:spcPts val="90"/>
              </a:spcBef>
            </a:pP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Le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dossier</a:t>
            </a:r>
            <a:r>
              <a:rPr sz="2000" spc="5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médical</a:t>
            </a:r>
            <a:r>
              <a:rPr sz="2000" spc="5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partagé</a:t>
            </a:r>
            <a:r>
              <a:rPr sz="20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comporte</a:t>
            </a:r>
            <a:r>
              <a:rPr sz="2000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un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volet</a:t>
            </a:r>
            <a:r>
              <a:rPr sz="2000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relatif</a:t>
            </a:r>
            <a:r>
              <a:rPr sz="2000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à</a:t>
            </a:r>
            <a:r>
              <a:rPr sz="20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sz="20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santé</a:t>
            </a:r>
            <a:r>
              <a:rPr sz="20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au</a:t>
            </a:r>
            <a:r>
              <a:rPr sz="20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Calibri"/>
                <a:cs typeface="Calibri"/>
              </a:rPr>
              <a:t>travail</a:t>
            </a:r>
            <a:r>
              <a:rPr sz="20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dans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lequel</a:t>
            </a:r>
            <a:r>
              <a:rPr sz="20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sont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Calibri"/>
                <a:cs typeface="Calibri"/>
              </a:rPr>
              <a:t>versés,</a:t>
            </a:r>
            <a:r>
              <a:rPr sz="2000" spc="9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b="1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sous</a:t>
            </a:r>
            <a:r>
              <a:rPr sz="2000" b="1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réserve</a:t>
            </a:r>
            <a:r>
              <a:rPr sz="2000" b="1" u="heavy" spc="3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du </a:t>
            </a:r>
            <a:r>
              <a:rPr sz="2000" b="1" u="heavy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consentement</a:t>
            </a:r>
            <a:r>
              <a:rPr sz="2000" b="1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 de</a:t>
            </a:r>
            <a:r>
              <a:rPr sz="2000" b="1" u="heavy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 l’intéressé</a:t>
            </a:r>
            <a:r>
              <a:rPr sz="2000" b="1" u="heavy" spc="6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heavy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préalablement</a:t>
            </a:r>
            <a:r>
              <a:rPr sz="2000" b="1" u="heavy" spc="1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Calibri"/>
                <a:cs typeface="Calibri"/>
              </a:rPr>
              <a:t>informé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,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 les</a:t>
            </a:r>
            <a:r>
              <a:rPr sz="20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éléments</a:t>
            </a:r>
            <a:r>
              <a:rPr sz="2000" spc="10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de </a:t>
            </a:r>
            <a:r>
              <a:rPr sz="2000" spc="-4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son</a:t>
            </a:r>
            <a:r>
              <a:rPr sz="20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dossier</a:t>
            </a:r>
            <a:r>
              <a:rPr sz="2000" spc="6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médical</a:t>
            </a:r>
            <a:r>
              <a:rPr sz="2000" spc="6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sz="20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santé</a:t>
            </a:r>
            <a:r>
              <a:rPr sz="2000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au</a:t>
            </a:r>
            <a:r>
              <a:rPr sz="20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Calibri"/>
                <a:cs typeface="Calibri"/>
              </a:rPr>
              <a:t>travail</a:t>
            </a:r>
            <a:r>
              <a:rPr sz="2000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nécessaires</a:t>
            </a:r>
            <a:r>
              <a:rPr sz="2000" spc="9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au</a:t>
            </a:r>
            <a:r>
              <a:rPr sz="20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développement</a:t>
            </a:r>
            <a:r>
              <a:rPr sz="2000" spc="8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sz="20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prévention</a:t>
            </a:r>
            <a:r>
              <a:rPr sz="2000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ainsi 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40" dirty="0">
                <a:solidFill>
                  <a:srgbClr val="404040"/>
                </a:solidFill>
                <a:latin typeface="Calibri"/>
                <a:cs typeface="Calibri"/>
              </a:rPr>
              <a:t>qu’à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sz="20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coordination,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à</a:t>
            </a:r>
            <a:r>
              <a:rPr sz="20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sz="20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qualité</a:t>
            </a:r>
            <a:r>
              <a:rPr sz="20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et</a:t>
            </a:r>
            <a:r>
              <a:rPr sz="20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à</a:t>
            </a:r>
            <a:r>
              <a:rPr sz="20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sz="20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continuité</a:t>
            </a:r>
            <a:r>
              <a:rPr sz="20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des</a:t>
            </a:r>
            <a:r>
              <a:rPr sz="20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soins.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2700" marR="5080">
              <a:lnSpc>
                <a:spcPts val="4970"/>
              </a:lnSpc>
              <a:spcBef>
                <a:spcPts val="735"/>
              </a:spcBef>
            </a:pPr>
            <a:r>
              <a:rPr spc="-65" dirty="0"/>
              <a:t>Prévention</a:t>
            </a:r>
            <a:r>
              <a:rPr spc="-150" dirty="0"/>
              <a:t> </a:t>
            </a:r>
            <a:r>
              <a:rPr spc="-20" dirty="0"/>
              <a:t>de</a:t>
            </a:r>
            <a:r>
              <a:rPr spc="-150" dirty="0"/>
              <a:t> </a:t>
            </a:r>
            <a:r>
              <a:rPr spc="-30" dirty="0"/>
              <a:t>la</a:t>
            </a:r>
            <a:r>
              <a:rPr spc="-140" dirty="0"/>
              <a:t> </a:t>
            </a:r>
            <a:r>
              <a:rPr spc="-45" dirty="0"/>
              <a:t>désinsertion </a:t>
            </a:r>
            <a:r>
              <a:rPr spc="-1025" dirty="0"/>
              <a:t> </a:t>
            </a:r>
            <a:r>
              <a:rPr spc="-65" dirty="0"/>
              <a:t>professionnelle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84884" y="2126691"/>
            <a:ext cx="9950450" cy="36785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spc="-15" dirty="0">
                <a:solidFill>
                  <a:srgbClr val="404040"/>
                </a:solidFill>
                <a:latin typeface="Calibri"/>
                <a:cs typeface="Calibri"/>
              </a:rPr>
              <a:t>Nouveau</a:t>
            </a:r>
            <a:r>
              <a:rPr sz="1900" b="1" spc="6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404040"/>
                </a:solidFill>
                <a:latin typeface="Calibri"/>
                <a:cs typeface="Calibri"/>
              </a:rPr>
              <a:t>Art.</a:t>
            </a:r>
            <a:r>
              <a:rPr sz="1900" b="1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L.</a:t>
            </a:r>
            <a:r>
              <a:rPr sz="1900" b="1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4622-8-1</a:t>
            </a:r>
            <a:r>
              <a:rPr sz="1900" b="1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Code</a:t>
            </a:r>
            <a:r>
              <a:rPr sz="1900" b="1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du</a:t>
            </a:r>
            <a:r>
              <a:rPr sz="1900" b="1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25" dirty="0">
                <a:solidFill>
                  <a:srgbClr val="404040"/>
                </a:solidFill>
                <a:latin typeface="Calibri"/>
                <a:cs typeface="Calibri"/>
              </a:rPr>
              <a:t>travail</a:t>
            </a:r>
            <a:r>
              <a:rPr sz="1900" b="1" spc="6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404040"/>
                </a:solidFill>
                <a:latin typeface="Calibri"/>
                <a:cs typeface="Calibri"/>
              </a:rPr>
              <a:t>-</a:t>
            </a:r>
            <a:r>
              <a:rPr sz="1900" b="1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Cellule</a:t>
            </a:r>
            <a:r>
              <a:rPr sz="1900" b="1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5" dirty="0">
                <a:solidFill>
                  <a:srgbClr val="404040"/>
                </a:solidFill>
                <a:latin typeface="Calibri"/>
                <a:cs typeface="Calibri"/>
              </a:rPr>
              <a:t>pluridisciplinaire</a:t>
            </a:r>
            <a:r>
              <a:rPr sz="1900" b="1" spc="1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900" b="1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20" dirty="0">
                <a:solidFill>
                  <a:srgbClr val="404040"/>
                </a:solidFill>
                <a:latin typeface="Calibri"/>
                <a:cs typeface="Calibri"/>
              </a:rPr>
              <a:t>prévention</a:t>
            </a:r>
            <a:r>
              <a:rPr sz="1900" b="1" spc="1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900" b="1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sz="1900" b="1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désinsertion</a:t>
            </a:r>
            <a:endParaRPr sz="1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900" b="1" spc="-15" dirty="0">
                <a:solidFill>
                  <a:srgbClr val="404040"/>
                </a:solidFill>
                <a:latin typeface="Calibri"/>
                <a:cs typeface="Calibri"/>
              </a:rPr>
              <a:t>professionnelle</a:t>
            </a:r>
            <a:r>
              <a:rPr sz="1900" b="1" spc="8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5" dirty="0">
                <a:solidFill>
                  <a:srgbClr val="404040"/>
                </a:solidFill>
                <a:latin typeface="Calibri"/>
                <a:cs typeface="Calibri"/>
              </a:rPr>
              <a:t>chargée</a:t>
            </a:r>
            <a:r>
              <a:rPr sz="1900" b="1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404040"/>
                </a:solidFill>
                <a:latin typeface="Calibri"/>
                <a:cs typeface="Calibri"/>
              </a:rPr>
              <a:t>:</a:t>
            </a:r>
            <a:endParaRPr sz="1900">
              <a:latin typeface="Calibri"/>
              <a:cs typeface="Calibri"/>
            </a:endParaRPr>
          </a:p>
          <a:p>
            <a:pPr marL="103505">
              <a:lnSpc>
                <a:spcPct val="100000"/>
              </a:lnSpc>
              <a:spcBef>
                <a:spcPts val="190"/>
              </a:spcBef>
            </a:pP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proposer</a:t>
            </a:r>
            <a:r>
              <a:rPr sz="1900" spc="-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des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actions</a:t>
            </a:r>
            <a:r>
              <a:rPr sz="19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sensibilisation</a:t>
            </a:r>
            <a:r>
              <a:rPr sz="19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;</a:t>
            </a:r>
            <a:endParaRPr sz="1900">
              <a:latin typeface="Calibri"/>
              <a:cs typeface="Calibri"/>
            </a:endParaRPr>
          </a:p>
          <a:p>
            <a:pPr marL="103505">
              <a:lnSpc>
                <a:spcPct val="100000"/>
              </a:lnSpc>
              <a:spcBef>
                <a:spcPts val="220"/>
              </a:spcBef>
            </a:pP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D’identifier</a:t>
            </a:r>
            <a:r>
              <a:rPr sz="1900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les</a:t>
            </a:r>
            <a:r>
              <a:rPr sz="1900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situations</a:t>
            </a:r>
            <a:r>
              <a:rPr sz="19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individuelles</a:t>
            </a:r>
            <a:r>
              <a:rPr sz="19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;</a:t>
            </a:r>
            <a:endParaRPr sz="1900">
              <a:latin typeface="Calibri"/>
              <a:cs typeface="Calibri"/>
            </a:endParaRPr>
          </a:p>
          <a:p>
            <a:pPr marL="103505">
              <a:lnSpc>
                <a:spcPct val="100000"/>
              </a:lnSpc>
              <a:spcBef>
                <a:spcPts val="190"/>
              </a:spcBef>
            </a:pP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20" dirty="0">
                <a:solidFill>
                  <a:srgbClr val="404040"/>
                </a:solidFill>
                <a:latin typeface="Calibri"/>
                <a:cs typeface="Calibri"/>
              </a:rPr>
              <a:t>proposer,</a:t>
            </a:r>
            <a:r>
              <a:rPr sz="19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sz="19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lien</a:t>
            </a:r>
            <a:r>
              <a:rPr sz="19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avec</a:t>
            </a:r>
            <a:r>
              <a:rPr sz="19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20" dirty="0">
                <a:solidFill>
                  <a:srgbClr val="404040"/>
                </a:solidFill>
                <a:latin typeface="Calibri"/>
                <a:cs typeface="Calibri"/>
              </a:rPr>
              <a:t>l’employeur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et</a:t>
            </a:r>
            <a:r>
              <a:rPr sz="19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le </a:t>
            </a:r>
            <a:r>
              <a:rPr sz="1900" spc="-25" dirty="0">
                <a:solidFill>
                  <a:srgbClr val="404040"/>
                </a:solidFill>
                <a:latin typeface="Calibri"/>
                <a:cs typeface="Calibri"/>
              </a:rPr>
              <a:t>travailleur,</a:t>
            </a:r>
            <a:r>
              <a:rPr sz="1900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les</a:t>
            </a:r>
            <a:r>
              <a:rPr sz="19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mesures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individuelles</a:t>
            </a:r>
            <a:r>
              <a:rPr sz="19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prévues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à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l’article</a:t>
            </a:r>
            <a:r>
              <a:rPr sz="19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L.</a:t>
            </a:r>
            <a:endParaRPr sz="1900">
              <a:latin typeface="Calibri"/>
              <a:cs typeface="Calibri"/>
            </a:endParaRPr>
          </a:p>
          <a:p>
            <a:pPr marL="103505">
              <a:lnSpc>
                <a:spcPct val="100000"/>
              </a:lnSpc>
              <a:spcBef>
                <a:spcPts val="5"/>
              </a:spcBef>
            </a:pP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4624-3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;</a:t>
            </a:r>
            <a:endParaRPr sz="1900">
              <a:latin typeface="Calibri"/>
              <a:cs typeface="Calibri"/>
            </a:endParaRPr>
          </a:p>
          <a:p>
            <a:pPr marL="103505">
              <a:lnSpc>
                <a:spcPct val="100000"/>
              </a:lnSpc>
              <a:spcBef>
                <a:spcPts val="190"/>
              </a:spcBef>
            </a:pP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participer</a:t>
            </a:r>
            <a:r>
              <a:rPr sz="19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à</a:t>
            </a:r>
            <a:r>
              <a:rPr sz="19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l’accompagnement</a:t>
            </a:r>
            <a:r>
              <a:rPr sz="1900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du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travailleur</a:t>
            </a:r>
            <a:r>
              <a:rPr sz="1900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éligible</a:t>
            </a:r>
            <a:r>
              <a:rPr sz="1900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au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 bénéfice</a:t>
            </a:r>
            <a:r>
              <a:rPr sz="1900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des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actions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 de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prévention</a:t>
            </a:r>
            <a:r>
              <a:rPr sz="19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endParaRPr sz="1900">
              <a:latin typeface="Calibri"/>
              <a:cs typeface="Calibri"/>
            </a:endParaRPr>
          </a:p>
          <a:p>
            <a:pPr marL="103505">
              <a:lnSpc>
                <a:spcPct val="100000"/>
              </a:lnSpc>
            </a:pP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désinsertion</a:t>
            </a:r>
            <a:r>
              <a:rPr sz="19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professionnelle</a:t>
            </a:r>
            <a:r>
              <a:rPr sz="19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prévues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à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20" dirty="0">
                <a:solidFill>
                  <a:srgbClr val="404040"/>
                </a:solidFill>
                <a:latin typeface="Calibri"/>
                <a:cs typeface="Calibri"/>
              </a:rPr>
              <a:t>l’article</a:t>
            </a:r>
            <a:r>
              <a:rPr sz="19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L.</a:t>
            </a:r>
            <a:r>
              <a:rPr sz="19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323-3-1</a:t>
            </a:r>
            <a:r>
              <a:rPr sz="19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du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 code</a:t>
            </a:r>
            <a:r>
              <a:rPr sz="19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 la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sécurité</a:t>
            </a:r>
            <a:r>
              <a:rPr sz="1900" spc="5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sociale.</a:t>
            </a:r>
            <a:endParaRPr sz="1900">
              <a:latin typeface="Calibri"/>
              <a:cs typeface="Calibri"/>
            </a:endParaRPr>
          </a:p>
          <a:p>
            <a:pPr marL="103505">
              <a:lnSpc>
                <a:spcPct val="100000"/>
              </a:lnSpc>
              <a:spcBef>
                <a:spcPts val="220"/>
              </a:spcBef>
            </a:pP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procéder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à</a:t>
            </a:r>
            <a:r>
              <a:rPr sz="19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l’information</a:t>
            </a:r>
            <a:r>
              <a:rPr sz="19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prévue</a:t>
            </a:r>
            <a:r>
              <a:rPr sz="19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à</a:t>
            </a:r>
            <a:r>
              <a:rPr sz="19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20" dirty="0">
                <a:solidFill>
                  <a:srgbClr val="404040"/>
                </a:solidFill>
                <a:latin typeface="Calibri"/>
                <a:cs typeface="Calibri"/>
              </a:rPr>
              <a:t>l’article</a:t>
            </a:r>
            <a:r>
              <a:rPr sz="19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L.</a:t>
            </a:r>
            <a:r>
              <a:rPr sz="19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4622-2-1</a:t>
            </a:r>
            <a:r>
              <a:rPr sz="19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du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présent</a:t>
            </a:r>
            <a:r>
              <a:rPr sz="19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code.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150">
              <a:latin typeface="Calibri"/>
              <a:cs typeface="Calibri"/>
            </a:endParaRPr>
          </a:p>
          <a:p>
            <a:pPr marL="67310">
              <a:lnSpc>
                <a:spcPct val="100000"/>
              </a:lnSpc>
            </a:pP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La cellule</a:t>
            </a:r>
            <a:r>
              <a:rPr sz="19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est</a:t>
            </a:r>
            <a:r>
              <a:rPr sz="19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animée</a:t>
            </a:r>
            <a:r>
              <a:rPr sz="1900" b="1" spc="5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5" dirty="0">
                <a:solidFill>
                  <a:srgbClr val="404040"/>
                </a:solidFill>
                <a:latin typeface="Calibri"/>
                <a:cs typeface="Calibri"/>
              </a:rPr>
              <a:t>et</a:t>
            </a:r>
            <a:r>
              <a:rPr sz="1900" b="1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5" dirty="0">
                <a:solidFill>
                  <a:srgbClr val="404040"/>
                </a:solidFill>
                <a:latin typeface="Calibri"/>
                <a:cs typeface="Calibri"/>
              </a:rPr>
              <a:t>coordonnée</a:t>
            </a:r>
            <a:r>
              <a:rPr sz="1900" b="1" spc="1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par</a:t>
            </a:r>
            <a:r>
              <a:rPr sz="1900" b="1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un</a:t>
            </a:r>
            <a:r>
              <a:rPr sz="1900" b="1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médecin</a:t>
            </a:r>
            <a:r>
              <a:rPr sz="1900" b="1" spc="6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du</a:t>
            </a:r>
            <a:r>
              <a:rPr sz="1900" b="1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25" dirty="0">
                <a:solidFill>
                  <a:srgbClr val="404040"/>
                </a:solidFill>
                <a:latin typeface="Calibri"/>
                <a:cs typeface="Calibri"/>
              </a:rPr>
              <a:t>travail</a:t>
            </a:r>
            <a:r>
              <a:rPr sz="1900" b="1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ou</a:t>
            </a:r>
            <a:r>
              <a:rPr sz="1900" b="1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par</a:t>
            </a:r>
            <a:r>
              <a:rPr sz="1900" b="1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un</a:t>
            </a:r>
            <a:r>
              <a:rPr sz="1900" b="1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5" dirty="0">
                <a:solidFill>
                  <a:srgbClr val="404040"/>
                </a:solidFill>
                <a:latin typeface="Calibri"/>
                <a:cs typeface="Calibri"/>
              </a:rPr>
              <a:t>membre</a:t>
            </a:r>
            <a:r>
              <a:rPr sz="1900" b="1" spc="5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900" b="1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25" dirty="0">
                <a:solidFill>
                  <a:srgbClr val="404040"/>
                </a:solidFill>
                <a:latin typeface="Calibri"/>
                <a:cs typeface="Calibri"/>
              </a:rPr>
              <a:t>l’équipe</a:t>
            </a:r>
            <a:endParaRPr sz="1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900" b="1" spc="-15" dirty="0">
                <a:solidFill>
                  <a:srgbClr val="404040"/>
                </a:solidFill>
                <a:latin typeface="Calibri"/>
                <a:cs typeface="Calibri"/>
              </a:rPr>
              <a:t>pluridisciplinaire</a:t>
            </a:r>
            <a:r>
              <a:rPr sz="1900" b="1" spc="1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désigné</a:t>
            </a:r>
            <a:r>
              <a:rPr sz="1900" b="1" spc="6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par</a:t>
            </a:r>
            <a:r>
              <a:rPr sz="1900" b="1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5" dirty="0">
                <a:solidFill>
                  <a:srgbClr val="404040"/>
                </a:solidFill>
                <a:latin typeface="Calibri"/>
                <a:cs typeface="Calibri"/>
              </a:rPr>
              <a:t>lui</a:t>
            </a:r>
            <a:r>
              <a:rPr sz="1900" b="1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5" dirty="0">
                <a:solidFill>
                  <a:srgbClr val="404040"/>
                </a:solidFill>
                <a:latin typeface="Calibri"/>
                <a:cs typeface="Calibri"/>
              </a:rPr>
              <a:t>et</a:t>
            </a:r>
            <a:r>
              <a:rPr sz="1900" b="1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agissant</a:t>
            </a:r>
            <a:r>
              <a:rPr sz="1900" b="1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sous</a:t>
            </a:r>
            <a:r>
              <a:rPr sz="1900" b="1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404040"/>
                </a:solidFill>
                <a:latin typeface="Calibri"/>
                <a:cs typeface="Calibri"/>
              </a:rPr>
              <a:t>sa</a:t>
            </a:r>
            <a:r>
              <a:rPr sz="1900" b="1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responsabilité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endParaRPr sz="1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2700" marR="5080">
              <a:lnSpc>
                <a:spcPts val="4970"/>
              </a:lnSpc>
              <a:spcBef>
                <a:spcPts val="735"/>
              </a:spcBef>
            </a:pPr>
            <a:r>
              <a:rPr spc="-65" dirty="0"/>
              <a:t>Prévention</a:t>
            </a:r>
            <a:r>
              <a:rPr spc="-150" dirty="0"/>
              <a:t> </a:t>
            </a:r>
            <a:r>
              <a:rPr spc="-20" dirty="0"/>
              <a:t>de</a:t>
            </a:r>
            <a:r>
              <a:rPr spc="-150" dirty="0"/>
              <a:t> </a:t>
            </a:r>
            <a:r>
              <a:rPr spc="-30" dirty="0"/>
              <a:t>la</a:t>
            </a:r>
            <a:r>
              <a:rPr spc="-140" dirty="0"/>
              <a:t> </a:t>
            </a:r>
            <a:r>
              <a:rPr spc="-45" dirty="0"/>
              <a:t>désinsertion </a:t>
            </a:r>
            <a:r>
              <a:rPr spc="-1025" dirty="0"/>
              <a:t> </a:t>
            </a:r>
            <a:r>
              <a:rPr spc="-65" dirty="0"/>
              <a:t>professionnelle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84884" y="2133092"/>
            <a:ext cx="9994900" cy="3336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-15" dirty="0">
                <a:solidFill>
                  <a:srgbClr val="404040"/>
                </a:solidFill>
                <a:latin typeface="Calibri"/>
                <a:cs typeface="Calibri"/>
              </a:rPr>
              <a:t>Nouveau</a:t>
            </a:r>
            <a:r>
              <a:rPr sz="1400" b="1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404040"/>
                </a:solidFill>
                <a:latin typeface="Calibri"/>
                <a:cs typeface="Calibri"/>
              </a:rPr>
              <a:t>Art.</a:t>
            </a:r>
            <a:r>
              <a:rPr sz="1400" b="1" dirty="0">
                <a:solidFill>
                  <a:srgbClr val="404040"/>
                </a:solidFill>
                <a:latin typeface="Calibri"/>
                <a:cs typeface="Calibri"/>
              </a:rPr>
              <a:t> L.</a:t>
            </a:r>
            <a:r>
              <a:rPr sz="1400" b="1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404040"/>
                </a:solidFill>
                <a:latin typeface="Calibri"/>
                <a:cs typeface="Calibri"/>
              </a:rPr>
              <a:t>1226-1-3</a:t>
            </a:r>
            <a:r>
              <a:rPr sz="1400" b="1" spc="5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404040"/>
                </a:solidFill>
                <a:latin typeface="Calibri"/>
                <a:cs typeface="Calibri"/>
              </a:rPr>
              <a:t>Code</a:t>
            </a:r>
            <a:r>
              <a:rPr sz="1400" b="1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404040"/>
                </a:solidFill>
                <a:latin typeface="Calibri"/>
                <a:cs typeface="Calibri"/>
              </a:rPr>
              <a:t>du</a:t>
            </a:r>
            <a:r>
              <a:rPr sz="1400" b="1" spc="-15" dirty="0">
                <a:solidFill>
                  <a:srgbClr val="404040"/>
                </a:solidFill>
                <a:latin typeface="Calibri"/>
                <a:cs typeface="Calibri"/>
              </a:rPr>
              <a:t> travail</a:t>
            </a:r>
            <a:r>
              <a:rPr sz="1400" b="1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404040"/>
                </a:solidFill>
                <a:latin typeface="Calibri"/>
                <a:cs typeface="Calibri"/>
              </a:rPr>
              <a:t>– </a:t>
            </a:r>
            <a:r>
              <a:rPr sz="1400" b="1" spc="-15" dirty="0">
                <a:solidFill>
                  <a:srgbClr val="404040"/>
                </a:solidFill>
                <a:latin typeface="Calibri"/>
                <a:cs typeface="Calibri"/>
              </a:rPr>
              <a:t>Rendez-vous</a:t>
            </a:r>
            <a:r>
              <a:rPr sz="1400" b="1" spc="8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400" b="1" spc="-10" dirty="0">
                <a:solidFill>
                  <a:srgbClr val="404040"/>
                </a:solidFill>
                <a:latin typeface="Calibri"/>
                <a:cs typeface="Calibri"/>
              </a:rPr>
              <a:t> liaison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sz="14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suspension</a:t>
            </a:r>
            <a:r>
              <a:rPr sz="1400" spc="6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404040"/>
                </a:solidFill>
                <a:latin typeface="Calibri"/>
                <a:cs typeface="Calibri"/>
              </a:rPr>
              <a:t>du</a:t>
            </a:r>
            <a:r>
              <a:rPr sz="14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404040"/>
                </a:solidFill>
                <a:latin typeface="Calibri"/>
                <a:cs typeface="Calibri"/>
              </a:rPr>
              <a:t>contrat</a:t>
            </a:r>
            <a:r>
              <a:rPr sz="1400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4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404040"/>
                </a:solidFill>
                <a:latin typeface="Calibri"/>
                <a:cs typeface="Calibri"/>
              </a:rPr>
              <a:t>travail</a:t>
            </a:r>
            <a:r>
              <a:rPr sz="1400" spc="6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404040"/>
                </a:solidFill>
                <a:latin typeface="Calibri"/>
                <a:cs typeface="Calibri"/>
              </a:rPr>
              <a:t>ne</a:t>
            </a:r>
            <a:r>
              <a:rPr sz="14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404040"/>
                </a:solidFill>
                <a:latin typeface="Calibri"/>
                <a:cs typeface="Calibri"/>
              </a:rPr>
              <a:t>fait</a:t>
            </a:r>
            <a:r>
              <a:rPr sz="14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pas</a:t>
            </a:r>
            <a:r>
              <a:rPr sz="14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404040"/>
                </a:solidFill>
                <a:latin typeface="Calibri"/>
                <a:cs typeface="Calibri"/>
              </a:rPr>
              <a:t>obstacle</a:t>
            </a:r>
            <a:r>
              <a:rPr sz="1400" spc="5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404040"/>
                </a:solidFill>
                <a:latin typeface="Calibri"/>
                <a:cs typeface="Calibri"/>
              </a:rPr>
              <a:t>à</a:t>
            </a:r>
            <a:r>
              <a:rPr sz="14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404040"/>
                </a:solidFill>
                <a:latin typeface="Calibri"/>
                <a:cs typeface="Calibri"/>
              </a:rPr>
              <a:t>l’organisation</a:t>
            </a:r>
            <a:r>
              <a:rPr sz="1400" spc="11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404040"/>
                </a:solidFill>
                <a:latin typeface="Calibri"/>
                <a:cs typeface="Calibri"/>
              </a:rPr>
              <a:t>d’un</a:t>
            </a:r>
            <a:r>
              <a:rPr sz="1400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404040"/>
                </a:solidFill>
                <a:latin typeface="Calibri"/>
                <a:cs typeface="Calibri"/>
              </a:rPr>
              <a:t>rendez-vous</a:t>
            </a:r>
            <a:r>
              <a:rPr sz="1400" b="1" spc="9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400" b="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404040"/>
                </a:solidFill>
                <a:latin typeface="Calibri"/>
                <a:cs typeface="Calibri"/>
              </a:rPr>
              <a:t>liaison</a:t>
            </a:r>
            <a:r>
              <a:rPr sz="1400" b="1" spc="5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404040"/>
                </a:solidFill>
                <a:latin typeface="Calibri"/>
                <a:cs typeface="Calibri"/>
              </a:rPr>
              <a:t>entre</a:t>
            </a:r>
            <a:r>
              <a:rPr sz="1400" spc="8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le</a:t>
            </a:r>
            <a:r>
              <a:rPr sz="14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salarié</a:t>
            </a:r>
            <a:r>
              <a:rPr sz="1400" spc="6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404040"/>
                </a:solidFill>
                <a:latin typeface="Calibri"/>
                <a:cs typeface="Calibri"/>
              </a:rPr>
              <a:t>et </a:t>
            </a:r>
            <a:r>
              <a:rPr sz="1400" spc="-30" dirty="0">
                <a:solidFill>
                  <a:srgbClr val="404040"/>
                </a:solidFill>
                <a:latin typeface="Calibri"/>
                <a:cs typeface="Calibri"/>
              </a:rPr>
              <a:t>l’employeur,</a:t>
            </a:r>
            <a:r>
              <a:rPr sz="1400" spc="11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404040"/>
                </a:solidFill>
                <a:latin typeface="Calibri"/>
                <a:cs typeface="Calibri"/>
              </a:rPr>
              <a:t>pouvant </a:t>
            </a:r>
            <a:r>
              <a:rPr sz="1400" spc="-3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404040"/>
                </a:solidFill>
                <a:latin typeface="Calibri"/>
                <a:cs typeface="Calibri"/>
              </a:rPr>
              <a:t>associer</a:t>
            </a: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 le</a:t>
            </a:r>
            <a:r>
              <a:rPr sz="14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404040"/>
                </a:solidFill>
                <a:latin typeface="Calibri"/>
                <a:cs typeface="Calibri"/>
              </a:rPr>
              <a:t>service</a:t>
            </a:r>
            <a:r>
              <a:rPr sz="14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4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404040"/>
                </a:solidFill>
                <a:latin typeface="Calibri"/>
                <a:cs typeface="Calibri"/>
              </a:rPr>
              <a:t>prévention</a:t>
            </a:r>
            <a:r>
              <a:rPr sz="1400" spc="1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404040"/>
                </a:solidFill>
                <a:latin typeface="Calibri"/>
                <a:cs typeface="Calibri"/>
              </a:rPr>
              <a:t>et</a:t>
            </a:r>
            <a:r>
              <a:rPr sz="14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4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404040"/>
                </a:solidFill>
                <a:latin typeface="Calibri"/>
                <a:cs typeface="Calibri"/>
              </a:rPr>
              <a:t>santé</a:t>
            </a:r>
            <a:r>
              <a:rPr sz="1400" spc="7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404040"/>
                </a:solidFill>
                <a:latin typeface="Calibri"/>
                <a:cs typeface="Calibri"/>
              </a:rPr>
              <a:t>au</a:t>
            </a:r>
            <a:r>
              <a:rPr sz="14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404040"/>
                </a:solidFill>
                <a:latin typeface="Calibri"/>
                <a:cs typeface="Calibri"/>
              </a:rPr>
              <a:t>travail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Calibri"/>
              <a:cs typeface="Calibri"/>
            </a:endParaRPr>
          </a:p>
          <a:p>
            <a:pPr marL="12700" marR="116205">
              <a:lnSpc>
                <a:spcPct val="100000"/>
              </a:lnSpc>
            </a:pP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Il </a:t>
            </a: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est </a:t>
            </a:r>
            <a:r>
              <a:rPr sz="1400" spc="-15" dirty="0">
                <a:solidFill>
                  <a:srgbClr val="404040"/>
                </a:solidFill>
                <a:latin typeface="Calibri"/>
                <a:cs typeface="Calibri"/>
              </a:rPr>
              <a:t>organisé </a:t>
            </a:r>
            <a:r>
              <a:rPr sz="1400" spc="-5" dirty="0">
                <a:solidFill>
                  <a:srgbClr val="404040"/>
                </a:solidFill>
                <a:latin typeface="Calibri"/>
                <a:cs typeface="Calibri"/>
              </a:rPr>
              <a:t>à </a:t>
            </a:r>
            <a:r>
              <a:rPr sz="1400" spc="-15" dirty="0">
                <a:solidFill>
                  <a:srgbClr val="404040"/>
                </a:solidFill>
                <a:latin typeface="Calibri"/>
                <a:cs typeface="Calibri"/>
              </a:rPr>
              <a:t>l’initiative</a:t>
            </a: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404040"/>
                </a:solidFill>
                <a:latin typeface="Calibri"/>
                <a:cs typeface="Calibri"/>
              </a:rPr>
              <a:t>de </a:t>
            </a:r>
            <a:r>
              <a:rPr sz="1400" spc="-20" dirty="0">
                <a:solidFill>
                  <a:srgbClr val="404040"/>
                </a:solidFill>
                <a:latin typeface="Calibri"/>
                <a:cs typeface="Calibri"/>
              </a:rPr>
              <a:t>l’employeur</a:t>
            </a:r>
            <a:r>
              <a:rPr sz="14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404040"/>
                </a:solidFill>
                <a:latin typeface="Calibri"/>
                <a:cs typeface="Calibri"/>
              </a:rPr>
              <a:t>ou </a:t>
            </a:r>
            <a:r>
              <a:rPr sz="1400" spc="-15" dirty="0">
                <a:solidFill>
                  <a:srgbClr val="404040"/>
                </a:solidFill>
                <a:latin typeface="Calibri"/>
                <a:cs typeface="Calibri"/>
              </a:rPr>
              <a:t>du </a:t>
            </a: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salarié. </a:t>
            </a:r>
            <a:r>
              <a:rPr sz="1400" spc="-30" dirty="0">
                <a:solidFill>
                  <a:srgbClr val="404040"/>
                </a:solidFill>
                <a:latin typeface="Calibri"/>
                <a:cs typeface="Calibri"/>
              </a:rPr>
              <a:t>L’employeur</a:t>
            </a:r>
            <a:r>
              <a:rPr sz="14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404040"/>
                </a:solidFill>
                <a:latin typeface="Calibri"/>
                <a:cs typeface="Calibri"/>
              </a:rPr>
              <a:t>informe </a:t>
            </a:r>
            <a:r>
              <a:rPr sz="1400" spc="-5" dirty="0">
                <a:solidFill>
                  <a:srgbClr val="404040"/>
                </a:solidFill>
                <a:latin typeface="Calibri"/>
                <a:cs typeface="Calibri"/>
              </a:rPr>
              <a:t>celui-ci </a:t>
            </a:r>
            <a:r>
              <a:rPr sz="1400" spc="-15" dirty="0">
                <a:solidFill>
                  <a:srgbClr val="404040"/>
                </a:solidFill>
                <a:latin typeface="Calibri"/>
                <a:cs typeface="Calibri"/>
              </a:rPr>
              <a:t>qu’il </a:t>
            </a: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peut solliciter </a:t>
            </a:r>
            <a:r>
              <a:rPr sz="1400" spc="-20" dirty="0">
                <a:solidFill>
                  <a:srgbClr val="404040"/>
                </a:solidFill>
                <a:latin typeface="Calibri"/>
                <a:cs typeface="Calibri"/>
              </a:rPr>
              <a:t>l’organisation</a:t>
            </a:r>
            <a:r>
              <a:rPr sz="1400" spc="-15" dirty="0">
                <a:solidFill>
                  <a:srgbClr val="404040"/>
                </a:solidFill>
                <a:latin typeface="Calibri"/>
                <a:cs typeface="Calibri"/>
              </a:rPr>
              <a:t> de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ce </a:t>
            </a:r>
            <a:r>
              <a:rPr sz="1400" spc="-15" dirty="0">
                <a:solidFill>
                  <a:srgbClr val="404040"/>
                </a:solidFill>
                <a:latin typeface="Calibri"/>
                <a:cs typeface="Calibri"/>
              </a:rPr>
              <a:t>rendez-vous. </a:t>
            </a:r>
            <a:r>
              <a:rPr sz="1400" spc="-30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Aucune</a:t>
            </a:r>
            <a:r>
              <a:rPr sz="1400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conséquence</a:t>
            </a:r>
            <a:r>
              <a:rPr sz="14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404040"/>
                </a:solidFill>
                <a:latin typeface="Calibri"/>
                <a:cs typeface="Calibri"/>
              </a:rPr>
              <a:t>ne</a:t>
            </a:r>
            <a:r>
              <a:rPr sz="14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peut</a:t>
            </a:r>
            <a:r>
              <a:rPr sz="1400" spc="5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404040"/>
                </a:solidFill>
                <a:latin typeface="Calibri"/>
                <a:cs typeface="Calibri"/>
              </a:rPr>
              <a:t>être</a:t>
            </a:r>
            <a:r>
              <a:rPr sz="14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404040"/>
                </a:solidFill>
                <a:latin typeface="Calibri"/>
                <a:cs typeface="Calibri"/>
              </a:rPr>
              <a:t>tirée</a:t>
            </a:r>
            <a:r>
              <a:rPr sz="1400" spc="5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404040"/>
                </a:solidFill>
                <a:latin typeface="Calibri"/>
                <a:cs typeface="Calibri"/>
              </a:rPr>
              <a:t>du</a:t>
            </a:r>
            <a:r>
              <a:rPr sz="14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404040"/>
                </a:solidFill>
                <a:latin typeface="Calibri"/>
                <a:cs typeface="Calibri"/>
              </a:rPr>
              <a:t>refus</a:t>
            </a:r>
            <a:r>
              <a:rPr sz="14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par</a:t>
            </a:r>
            <a:r>
              <a:rPr sz="14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le</a:t>
            </a:r>
            <a:r>
              <a:rPr sz="14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salarié</a:t>
            </a:r>
            <a:r>
              <a:rPr sz="1400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4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404040"/>
                </a:solidFill>
                <a:latin typeface="Calibri"/>
                <a:cs typeface="Calibri"/>
              </a:rPr>
              <a:t>se </a:t>
            </a:r>
            <a:r>
              <a:rPr sz="1400" spc="-20" dirty="0">
                <a:solidFill>
                  <a:srgbClr val="404040"/>
                </a:solidFill>
                <a:latin typeface="Calibri"/>
                <a:cs typeface="Calibri"/>
              </a:rPr>
              <a:t>rendre</a:t>
            </a:r>
            <a:r>
              <a:rPr sz="1400" spc="7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404040"/>
                </a:solidFill>
                <a:latin typeface="Calibri"/>
                <a:cs typeface="Calibri"/>
              </a:rPr>
              <a:t>à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404040"/>
                </a:solidFill>
                <a:latin typeface="Calibri"/>
                <a:cs typeface="Calibri"/>
              </a:rPr>
              <a:t>ce </a:t>
            </a: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rendez-vous.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b="1" spc="-15" dirty="0">
                <a:solidFill>
                  <a:srgbClr val="404040"/>
                </a:solidFill>
                <a:latin typeface="Calibri"/>
                <a:cs typeface="Calibri"/>
              </a:rPr>
              <a:t>Nouveau</a:t>
            </a:r>
            <a:r>
              <a:rPr sz="1400" b="1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404040"/>
                </a:solidFill>
                <a:latin typeface="Calibri"/>
                <a:cs typeface="Calibri"/>
              </a:rPr>
              <a:t>Art.</a:t>
            </a:r>
            <a:r>
              <a:rPr sz="1400" b="1" dirty="0">
                <a:solidFill>
                  <a:srgbClr val="404040"/>
                </a:solidFill>
                <a:latin typeface="Calibri"/>
                <a:cs typeface="Calibri"/>
              </a:rPr>
              <a:t> L.</a:t>
            </a:r>
            <a:r>
              <a:rPr sz="1400" b="1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404040"/>
                </a:solidFill>
                <a:latin typeface="Calibri"/>
                <a:cs typeface="Calibri"/>
              </a:rPr>
              <a:t>4624-2-2.</a:t>
            </a:r>
            <a:r>
              <a:rPr sz="1400" b="1" spc="7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404040"/>
                </a:solidFill>
                <a:latin typeface="Calibri"/>
                <a:cs typeface="Calibri"/>
              </a:rPr>
              <a:t>Code</a:t>
            </a:r>
            <a:r>
              <a:rPr sz="1400" b="1" spc="-10" dirty="0">
                <a:solidFill>
                  <a:srgbClr val="404040"/>
                </a:solidFill>
                <a:latin typeface="Calibri"/>
                <a:cs typeface="Calibri"/>
              </a:rPr>
              <a:t> du</a:t>
            </a:r>
            <a:r>
              <a:rPr sz="1400" b="1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404040"/>
                </a:solidFill>
                <a:latin typeface="Calibri"/>
                <a:cs typeface="Calibri"/>
              </a:rPr>
              <a:t>travail-</a:t>
            </a:r>
            <a:r>
              <a:rPr sz="1400" b="1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404040"/>
                </a:solidFill>
                <a:latin typeface="Calibri"/>
                <a:cs typeface="Calibri"/>
              </a:rPr>
              <a:t>Visite</a:t>
            </a:r>
            <a:r>
              <a:rPr sz="1400" b="1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400" b="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404040"/>
                </a:solidFill>
                <a:latin typeface="Calibri"/>
                <a:cs typeface="Calibri"/>
              </a:rPr>
              <a:t>mi-carrière</a:t>
            </a:r>
            <a:endParaRPr sz="1400">
              <a:latin typeface="Calibri"/>
              <a:cs typeface="Calibri"/>
            </a:endParaRPr>
          </a:p>
          <a:p>
            <a:pPr marL="106680" indent="-94615">
              <a:lnSpc>
                <a:spcPct val="100000"/>
              </a:lnSpc>
              <a:spcBef>
                <a:spcPts val="190"/>
              </a:spcBef>
              <a:buChar char="-"/>
              <a:tabLst>
                <a:tab pos="107314" algn="l"/>
              </a:tabLst>
            </a:pPr>
            <a:r>
              <a:rPr sz="1400" spc="-15" dirty="0">
                <a:solidFill>
                  <a:srgbClr val="404040"/>
                </a:solidFill>
                <a:latin typeface="Calibri"/>
                <a:cs typeface="Calibri"/>
              </a:rPr>
              <a:t>Peut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404040"/>
                </a:solidFill>
                <a:latin typeface="Calibri"/>
                <a:cs typeface="Calibri"/>
              </a:rPr>
              <a:t>être</a:t>
            </a:r>
            <a:r>
              <a:rPr sz="1400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réalisée</a:t>
            </a:r>
            <a:r>
              <a:rPr sz="1400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404040"/>
                </a:solidFill>
                <a:latin typeface="Calibri"/>
                <a:cs typeface="Calibri"/>
              </a:rPr>
              <a:t>conjointement</a:t>
            </a:r>
            <a:r>
              <a:rPr sz="1400" spc="1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404040"/>
                </a:solidFill>
                <a:latin typeface="Calibri"/>
                <a:cs typeface="Calibri"/>
              </a:rPr>
              <a:t>avec</a:t>
            </a:r>
            <a:r>
              <a:rPr sz="14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404040"/>
                </a:solidFill>
                <a:latin typeface="Calibri"/>
                <a:cs typeface="Calibri"/>
              </a:rPr>
              <a:t>une</a:t>
            </a:r>
            <a:r>
              <a:rPr sz="14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404040"/>
                </a:solidFill>
                <a:latin typeface="Calibri"/>
                <a:cs typeface="Calibri"/>
              </a:rPr>
              <a:t>autre</a:t>
            </a:r>
            <a:r>
              <a:rPr sz="1400" spc="7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404040"/>
                </a:solidFill>
                <a:latin typeface="Calibri"/>
                <a:cs typeface="Calibri"/>
              </a:rPr>
              <a:t>visite</a:t>
            </a:r>
            <a:endParaRPr sz="1400">
              <a:latin typeface="Calibri"/>
              <a:cs typeface="Calibri"/>
            </a:endParaRPr>
          </a:p>
          <a:p>
            <a:pPr marL="104139" indent="-91440">
              <a:lnSpc>
                <a:spcPct val="100000"/>
              </a:lnSpc>
              <a:spcBef>
                <a:spcPts val="190"/>
              </a:spcBef>
              <a:buClr>
                <a:srgbClr val="E88A33"/>
              </a:buClr>
              <a:buChar char="-"/>
              <a:tabLst>
                <a:tab pos="104139" algn="l"/>
              </a:tabLst>
            </a:pPr>
            <a:r>
              <a:rPr sz="1400" spc="-15" dirty="0">
                <a:solidFill>
                  <a:srgbClr val="404040"/>
                </a:solidFill>
                <a:latin typeface="Calibri"/>
                <a:cs typeface="Calibri"/>
              </a:rPr>
              <a:t>Peut</a:t>
            </a:r>
            <a:r>
              <a:rPr sz="14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404040"/>
                </a:solidFill>
                <a:latin typeface="Calibri"/>
                <a:cs typeface="Calibri"/>
              </a:rPr>
              <a:t>être</a:t>
            </a:r>
            <a:r>
              <a:rPr sz="14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réalisée</a:t>
            </a:r>
            <a:r>
              <a:rPr sz="1400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par</a:t>
            </a:r>
            <a:r>
              <a:rPr sz="14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404040"/>
                </a:solidFill>
                <a:latin typeface="Calibri"/>
                <a:cs typeface="Calibri"/>
              </a:rPr>
              <a:t>un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infirmier</a:t>
            </a:r>
            <a:r>
              <a:rPr sz="1400" spc="5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55" dirty="0">
                <a:solidFill>
                  <a:srgbClr val="404040"/>
                </a:solidFill>
                <a:latin typeface="Calibri"/>
                <a:cs typeface="Calibri"/>
              </a:rPr>
              <a:t>PA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b="1" spc="-15" dirty="0">
                <a:solidFill>
                  <a:srgbClr val="404040"/>
                </a:solidFill>
                <a:latin typeface="Calibri"/>
                <a:cs typeface="Calibri"/>
              </a:rPr>
              <a:t>Nouveau</a:t>
            </a:r>
            <a:r>
              <a:rPr sz="1400" b="1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404040"/>
                </a:solidFill>
                <a:latin typeface="Calibri"/>
                <a:cs typeface="Calibri"/>
              </a:rPr>
              <a:t>Art.</a:t>
            </a:r>
            <a:r>
              <a:rPr sz="1400" b="1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404040"/>
                </a:solidFill>
                <a:latin typeface="Calibri"/>
                <a:cs typeface="Calibri"/>
              </a:rPr>
              <a:t>L.</a:t>
            </a:r>
            <a:r>
              <a:rPr sz="1400" b="1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404040"/>
                </a:solidFill>
                <a:latin typeface="Calibri"/>
                <a:cs typeface="Calibri"/>
              </a:rPr>
              <a:t>4624-2-4</a:t>
            </a:r>
            <a:r>
              <a:rPr sz="1400" b="1" spc="6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404040"/>
                </a:solidFill>
                <a:latin typeface="Calibri"/>
                <a:cs typeface="Calibri"/>
              </a:rPr>
              <a:t>du</a:t>
            </a:r>
            <a:r>
              <a:rPr sz="1400" b="1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404040"/>
                </a:solidFill>
                <a:latin typeface="Calibri"/>
                <a:cs typeface="Calibri"/>
              </a:rPr>
              <a:t>Code </a:t>
            </a:r>
            <a:r>
              <a:rPr sz="1400" b="1" spc="-10" dirty="0">
                <a:solidFill>
                  <a:srgbClr val="404040"/>
                </a:solidFill>
                <a:latin typeface="Calibri"/>
                <a:cs typeface="Calibri"/>
              </a:rPr>
              <a:t>du</a:t>
            </a:r>
            <a:r>
              <a:rPr sz="1400" b="1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404040"/>
                </a:solidFill>
                <a:latin typeface="Calibri"/>
                <a:cs typeface="Calibri"/>
              </a:rPr>
              <a:t>travail</a:t>
            </a:r>
            <a:r>
              <a:rPr sz="1400" b="1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404040"/>
                </a:solidFill>
                <a:latin typeface="Calibri"/>
                <a:cs typeface="Calibri"/>
              </a:rPr>
              <a:t>-</a:t>
            </a:r>
            <a:r>
              <a:rPr sz="1400" b="1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404040"/>
                </a:solidFill>
                <a:latin typeface="Calibri"/>
                <a:cs typeface="Calibri"/>
              </a:rPr>
              <a:t>Examen</a:t>
            </a:r>
            <a:r>
              <a:rPr sz="1400" b="1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400" b="1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404040"/>
                </a:solidFill>
                <a:latin typeface="Calibri"/>
                <a:cs typeface="Calibri"/>
              </a:rPr>
              <a:t>pré-reprise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b="1" spc="-15" dirty="0">
                <a:solidFill>
                  <a:srgbClr val="404040"/>
                </a:solidFill>
                <a:latin typeface="Calibri"/>
                <a:cs typeface="Calibri"/>
              </a:rPr>
              <a:t>Nouveau</a:t>
            </a:r>
            <a:r>
              <a:rPr sz="1400" b="1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404040"/>
                </a:solidFill>
                <a:latin typeface="Calibri"/>
                <a:cs typeface="Calibri"/>
              </a:rPr>
              <a:t>Art.</a:t>
            </a:r>
            <a:r>
              <a:rPr sz="1400" b="1" dirty="0">
                <a:solidFill>
                  <a:srgbClr val="404040"/>
                </a:solidFill>
                <a:latin typeface="Calibri"/>
                <a:cs typeface="Calibri"/>
              </a:rPr>
              <a:t> L.</a:t>
            </a:r>
            <a:r>
              <a:rPr sz="1400" b="1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404040"/>
                </a:solidFill>
                <a:latin typeface="Calibri"/>
                <a:cs typeface="Calibri"/>
              </a:rPr>
              <a:t>4624-2-3</a:t>
            </a:r>
            <a:r>
              <a:rPr sz="1400" b="1" spc="6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404040"/>
                </a:solidFill>
                <a:latin typeface="Calibri"/>
                <a:cs typeface="Calibri"/>
              </a:rPr>
              <a:t>du</a:t>
            </a:r>
            <a:r>
              <a:rPr sz="1400" b="1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404040"/>
                </a:solidFill>
                <a:latin typeface="Calibri"/>
                <a:cs typeface="Calibri"/>
              </a:rPr>
              <a:t>Code</a:t>
            </a:r>
            <a:r>
              <a:rPr sz="1400" b="1" spc="-10" dirty="0">
                <a:solidFill>
                  <a:srgbClr val="404040"/>
                </a:solidFill>
                <a:latin typeface="Calibri"/>
                <a:cs typeface="Calibri"/>
              </a:rPr>
              <a:t> du</a:t>
            </a:r>
            <a:r>
              <a:rPr sz="1400" b="1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404040"/>
                </a:solidFill>
                <a:latin typeface="Calibri"/>
                <a:cs typeface="Calibri"/>
              </a:rPr>
              <a:t>travail</a:t>
            </a:r>
            <a:r>
              <a:rPr sz="1400" b="1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404040"/>
                </a:solidFill>
                <a:latin typeface="Calibri"/>
                <a:cs typeface="Calibri"/>
              </a:rPr>
              <a:t>-</a:t>
            </a:r>
            <a:r>
              <a:rPr sz="1400" b="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404040"/>
                </a:solidFill>
                <a:latin typeface="Calibri"/>
                <a:cs typeface="Calibri"/>
              </a:rPr>
              <a:t>Examen</a:t>
            </a:r>
            <a:r>
              <a:rPr sz="1400" b="1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400" b="1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404040"/>
                </a:solidFill>
                <a:latin typeface="Calibri"/>
                <a:cs typeface="Calibri"/>
              </a:rPr>
              <a:t>reprise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654550" cy="6858000"/>
          </a:xfrm>
          <a:custGeom>
            <a:avLst/>
            <a:gdLst/>
            <a:ahLst/>
            <a:cxnLst/>
            <a:rect l="l" t="t" r="r" b="b"/>
            <a:pathLst>
              <a:path w="4654550" h="6858000">
                <a:moveTo>
                  <a:pt x="4654296" y="0"/>
                </a:moveTo>
                <a:lnTo>
                  <a:pt x="0" y="0"/>
                </a:lnTo>
                <a:lnTo>
                  <a:pt x="0" y="6858000"/>
                </a:lnTo>
                <a:lnTo>
                  <a:pt x="4654296" y="6858000"/>
                </a:lnTo>
                <a:lnTo>
                  <a:pt x="4654296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56387" y="1599387"/>
            <a:ext cx="3472179" cy="3930015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590"/>
              </a:spcBef>
            </a:pPr>
            <a:r>
              <a:rPr sz="4000" spc="-45" dirty="0">
                <a:solidFill>
                  <a:srgbClr val="FFFFFF"/>
                </a:solidFill>
                <a:latin typeface="Calibri Light"/>
                <a:cs typeface="Calibri Light"/>
              </a:rPr>
              <a:t>Ac</a:t>
            </a:r>
            <a:r>
              <a:rPr sz="4000" spc="-100" dirty="0">
                <a:solidFill>
                  <a:srgbClr val="FFFFFF"/>
                </a:solidFill>
                <a:latin typeface="Calibri Light"/>
                <a:cs typeface="Calibri Light"/>
              </a:rPr>
              <a:t>c</a:t>
            </a:r>
            <a:r>
              <a:rPr sz="4000" spc="-50" dirty="0">
                <a:solidFill>
                  <a:srgbClr val="FFFFFF"/>
                </a:solidFill>
                <a:latin typeface="Calibri Light"/>
                <a:cs typeface="Calibri Light"/>
              </a:rPr>
              <a:t>om</a:t>
            </a:r>
            <a:r>
              <a:rPr sz="4000" spc="-40" dirty="0">
                <a:solidFill>
                  <a:srgbClr val="FFFFFF"/>
                </a:solidFill>
                <a:latin typeface="Calibri Light"/>
                <a:cs typeface="Calibri Light"/>
              </a:rPr>
              <a:t>pa</a:t>
            </a:r>
            <a:r>
              <a:rPr sz="4000" spc="-60" dirty="0">
                <a:solidFill>
                  <a:srgbClr val="FFFFFF"/>
                </a:solidFill>
                <a:latin typeface="Calibri Light"/>
                <a:cs typeface="Calibri Light"/>
              </a:rPr>
              <a:t>g</a:t>
            </a:r>
            <a:r>
              <a:rPr sz="4000" spc="-40" dirty="0">
                <a:solidFill>
                  <a:srgbClr val="FFFFFF"/>
                </a:solidFill>
                <a:latin typeface="Calibri Light"/>
                <a:cs typeface="Calibri Light"/>
              </a:rPr>
              <a:t>n</a:t>
            </a:r>
            <a:r>
              <a:rPr sz="4000" spc="-35" dirty="0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sz="4000" dirty="0">
                <a:solidFill>
                  <a:srgbClr val="FFFFFF"/>
                </a:solidFill>
                <a:latin typeface="Calibri Light"/>
                <a:cs typeface="Calibri Light"/>
              </a:rPr>
              <a:t>r</a:t>
            </a:r>
            <a:r>
              <a:rPr sz="4000" spc="-20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4000" spc="-50" dirty="0">
                <a:solidFill>
                  <a:srgbClr val="FFFFFF"/>
                </a:solidFill>
                <a:latin typeface="Calibri Light"/>
                <a:cs typeface="Calibri Light"/>
              </a:rPr>
              <a:t>l</a:t>
            </a:r>
            <a:r>
              <a:rPr sz="4000" dirty="0">
                <a:solidFill>
                  <a:srgbClr val="FFFFFF"/>
                </a:solidFill>
                <a:latin typeface="Calibri Light"/>
                <a:cs typeface="Calibri Light"/>
              </a:rPr>
              <a:t>e  </a:t>
            </a:r>
            <a:r>
              <a:rPr sz="4000" spc="-50" dirty="0">
                <a:solidFill>
                  <a:srgbClr val="FFFFFF"/>
                </a:solidFill>
                <a:latin typeface="Calibri Light"/>
                <a:cs typeface="Calibri Light"/>
              </a:rPr>
              <a:t>changement </a:t>
            </a:r>
            <a:r>
              <a:rPr sz="4000" spc="-4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4000" spc="-35" dirty="0">
                <a:solidFill>
                  <a:srgbClr val="FFFFFF"/>
                </a:solidFill>
                <a:latin typeface="Calibri Light"/>
                <a:cs typeface="Calibri Light"/>
              </a:rPr>
              <a:t>pour </a:t>
            </a:r>
            <a:r>
              <a:rPr sz="4000" spc="-45" dirty="0">
                <a:solidFill>
                  <a:srgbClr val="FFFFFF"/>
                </a:solidFill>
                <a:latin typeface="Calibri Light"/>
                <a:cs typeface="Calibri Light"/>
              </a:rPr>
              <a:t>adapter </a:t>
            </a:r>
            <a:r>
              <a:rPr sz="4000" spc="-4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4000" spc="-50" dirty="0">
                <a:solidFill>
                  <a:srgbClr val="FFFFFF"/>
                </a:solidFill>
                <a:latin typeface="Calibri Light"/>
                <a:cs typeface="Calibri Light"/>
              </a:rPr>
              <a:t>l</a:t>
            </a:r>
            <a:r>
              <a:rPr sz="4000" i="1" spc="-335" dirty="0">
                <a:solidFill>
                  <a:srgbClr val="FFFFFF"/>
                </a:solidFill>
                <a:latin typeface="Calibri Light"/>
                <a:cs typeface="Calibri Light"/>
              </a:rPr>
              <a:t>’</a:t>
            </a:r>
            <a:r>
              <a:rPr sz="4000" spc="-50" dirty="0">
                <a:solidFill>
                  <a:srgbClr val="FFFFFF"/>
                </a:solidFill>
                <a:latin typeface="Calibri Light"/>
                <a:cs typeface="Calibri Light"/>
              </a:rPr>
              <a:t>o</a:t>
            </a:r>
            <a:r>
              <a:rPr sz="4000" spc="-100" dirty="0">
                <a:solidFill>
                  <a:srgbClr val="FFFFFF"/>
                </a:solidFill>
                <a:latin typeface="Calibri Light"/>
                <a:cs typeface="Calibri Light"/>
              </a:rPr>
              <a:t>f</a:t>
            </a:r>
            <a:r>
              <a:rPr sz="4000" spc="-50" dirty="0">
                <a:solidFill>
                  <a:srgbClr val="FFFFFF"/>
                </a:solidFill>
                <a:latin typeface="Calibri Light"/>
                <a:cs typeface="Calibri Light"/>
              </a:rPr>
              <a:t>f</a:t>
            </a:r>
            <a:r>
              <a:rPr sz="4000" spc="-90" dirty="0">
                <a:solidFill>
                  <a:srgbClr val="FFFFFF"/>
                </a:solidFill>
                <a:latin typeface="Calibri Light"/>
                <a:cs typeface="Calibri Light"/>
              </a:rPr>
              <a:t>r</a:t>
            </a:r>
            <a:r>
              <a:rPr sz="4000" spc="5" dirty="0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sz="4000" spc="-17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4000" spc="-40" dirty="0">
                <a:solidFill>
                  <a:srgbClr val="FFFFFF"/>
                </a:solidFill>
                <a:latin typeface="Calibri Light"/>
                <a:cs typeface="Calibri Light"/>
              </a:rPr>
              <a:t>d</a:t>
            </a:r>
            <a:r>
              <a:rPr sz="4000" spc="5" dirty="0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sz="4000" spc="-13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4000" spc="-40" dirty="0">
                <a:solidFill>
                  <a:srgbClr val="FFFFFF"/>
                </a:solidFill>
                <a:latin typeface="Calibri Light"/>
                <a:cs typeface="Calibri Light"/>
              </a:rPr>
              <a:t>se</a:t>
            </a:r>
            <a:r>
              <a:rPr sz="4000" dirty="0">
                <a:solidFill>
                  <a:srgbClr val="FFFFFF"/>
                </a:solidFill>
                <a:latin typeface="Calibri Light"/>
                <a:cs typeface="Calibri Light"/>
              </a:rPr>
              <a:t>r</a:t>
            </a:r>
            <a:r>
              <a:rPr sz="4000" spc="-55" dirty="0">
                <a:solidFill>
                  <a:srgbClr val="FFFFFF"/>
                </a:solidFill>
                <a:latin typeface="Calibri Light"/>
                <a:cs typeface="Calibri Light"/>
              </a:rPr>
              <a:t>v</a:t>
            </a:r>
            <a:r>
              <a:rPr sz="4000" spc="-50" dirty="0">
                <a:solidFill>
                  <a:srgbClr val="FFFFFF"/>
                </a:solidFill>
                <a:latin typeface="Calibri Light"/>
                <a:cs typeface="Calibri Light"/>
              </a:rPr>
              <a:t>ic</a:t>
            </a:r>
            <a:r>
              <a:rPr sz="4000" spc="-35" dirty="0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sz="4000" dirty="0">
                <a:solidFill>
                  <a:srgbClr val="FFFFFF"/>
                </a:solidFill>
                <a:latin typeface="Calibri Light"/>
                <a:cs typeface="Calibri Light"/>
              </a:rPr>
              <a:t>s  </a:t>
            </a:r>
            <a:r>
              <a:rPr sz="4000" spc="-40" dirty="0">
                <a:solidFill>
                  <a:srgbClr val="FFFFFF"/>
                </a:solidFill>
                <a:latin typeface="Calibri Light"/>
                <a:cs typeface="Calibri Light"/>
              </a:rPr>
              <a:t>a</a:t>
            </a:r>
            <a:r>
              <a:rPr sz="4000" spc="-45" dirty="0">
                <a:solidFill>
                  <a:srgbClr val="FFFFFF"/>
                </a:solidFill>
                <a:latin typeface="Calibri Light"/>
                <a:cs typeface="Calibri Light"/>
              </a:rPr>
              <a:t>u</a:t>
            </a:r>
            <a:r>
              <a:rPr sz="4000" dirty="0">
                <a:solidFill>
                  <a:srgbClr val="FFFFFF"/>
                </a:solidFill>
                <a:latin typeface="Calibri Light"/>
                <a:cs typeface="Calibri Light"/>
              </a:rPr>
              <a:t>x</a:t>
            </a:r>
            <a:r>
              <a:rPr sz="4000" spc="-13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4000" spc="-45" dirty="0">
                <a:solidFill>
                  <a:srgbClr val="FFFFFF"/>
                </a:solidFill>
                <a:latin typeface="Calibri Light"/>
                <a:cs typeface="Calibri Light"/>
              </a:rPr>
              <a:t>b</a:t>
            </a:r>
            <a:r>
              <a:rPr sz="4000" spc="-40" dirty="0">
                <a:solidFill>
                  <a:srgbClr val="FFFFFF"/>
                </a:solidFill>
                <a:latin typeface="Calibri Light"/>
                <a:cs typeface="Calibri Light"/>
              </a:rPr>
              <a:t>es</a:t>
            </a:r>
            <a:r>
              <a:rPr sz="4000" spc="-50" dirty="0">
                <a:solidFill>
                  <a:srgbClr val="FFFFFF"/>
                </a:solidFill>
                <a:latin typeface="Calibri Light"/>
                <a:cs typeface="Calibri Light"/>
              </a:rPr>
              <a:t>o</a:t>
            </a:r>
            <a:r>
              <a:rPr sz="4000" spc="-45" dirty="0">
                <a:solidFill>
                  <a:srgbClr val="FFFFFF"/>
                </a:solidFill>
                <a:latin typeface="Calibri Light"/>
                <a:cs typeface="Calibri Light"/>
              </a:rPr>
              <a:t>in</a:t>
            </a:r>
            <a:r>
              <a:rPr sz="4000" dirty="0">
                <a:solidFill>
                  <a:srgbClr val="FFFFFF"/>
                </a:solidFill>
                <a:latin typeface="Calibri Light"/>
                <a:cs typeface="Calibri Light"/>
              </a:rPr>
              <a:t>s</a:t>
            </a:r>
            <a:r>
              <a:rPr sz="4000" spc="-17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4000" spc="-45" dirty="0">
                <a:solidFill>
                  <a:srgbClr val="FFFFFF"/>
                </a:solidFill>
                <a:latin typeface="Calibri Light"/>
                <a:cs typeface="Calibri Light"/>
              </a:rPr>
              <a:t>d</a:t>
            </a:r>
            <a:r>
              <a:rPr sz="4000" spc="-40" dirty="0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sz="4000" dirty="0">
                <a:solidFill>
                  <a:srgbClr val="FFFFFF"/>
                </a:solidFill>
                <a:latin typeface="Calibri Light"/>
                <a:cs typeface="Calibri Light"/>
              </a:rPr>
              <a:t>s  </a:t>
            </a:r>
            <a:r>
              <a:rPr sz="4000" spc="-35" dirty="0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sz="4000" spc="-90" dirty="0">
                <a:solidFill>
                  <a:srgbClr val="FFFFFF"/>
                </a:solidFill>
                <a:latin typeface="Calibri Light"/>
                <a:cs typeface="Calibri Light"/>
              </a:rPr>
              <a:t>n</a:t>
            </a:r>
            <a:r>
              <a:rPr sz="4000" spc="-50" dirty="0">
                <a:solidFill>
                  <a:srgbClr val="FFFFFF"/>
                </a:solidFill>
                <a:latin typeface="Calibri Light"/>
                <a:cs typeface="Calibri Light"/>
              </a:rPr>
              <a:t>t</a:t>
            </a:r>
            <a:r>
              <a:rPr sz="4000" spc="-90" dirty="0">
                <a:solidFill>
                  <a:srgbClr val="FFFFFF"/>
                </a:solidFill>
                <a:latin typeface="Calibri Light"/>
                <a:cs typeface="Calibri Light"/>
              </a:rPr>
              <a:t>r</a:t>
            </a:r>
            <a:r>
              <a:rPr sz="4000" spc="-35" dirty="0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sz="4000" spc="-65" dirty="0">
                <a:solidFill>
                  <a:srgbClr val="FFFFFF"/>
                </a:solidFill>
                <a:latin typeface="Calibri Light"/>
                <a:cs typeface="Calibri Light"/>
              </a:rPr>
              <a:t>pr</a:t>
            </a:r>
            <a:r>
              <a:rPr sz="4000" spc="-50" dirty="0">
                <a:solidFill>
                  <a:srgbClr val="FFFFFF"/>
                </a:solidFill>
                <a:latin typeface="Calibri Light"/>
                <a:cs typeface="Calibri Light"/>
              </a:rPr>
              <a:t>i</a:t>
            </a:r>
            <a:r>
              <a:rPr sz="4000" spc="-40" dirty="0">
                <a:solidFill>
                  <a:srgbClr val="FFFFFF"/>
                </a:solidFill>
                <a:latin typeface="Calibri Light"/>
                <a:cs typeface="Calibri Light"/>
              </a:rPr>
              <a:t>s</a:t>
            </a:r>
            <a:r>
              <a:rPr sz="4000" spc="-60" dirty="0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sz="4000" dirty="0">
                <a:solidFill>
                  <a:srgbClr val="FFFFFF"/>
                </a:solidFill>
                <a:latin typeface="Calibri Light"/>
                <a:cs typeface="Calibri Light"/>
              </a:rPr>
              <a:t>s</a:t>
            </a:r>
            <a:r>
              <a:rPr sz="4000" spc="-18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4000" spc="-60" dirty="0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sz="4000" dirty="0">
                <a:solidFill>
                  <a:srgbClr val="FFFFFF"/>
                </a:solidFill>
                <a:latin typeface="Calibri Light"/>
                <a:cs typeface="Calibri Light"/>
              </a:rPr>
              <a:t>t</a:t>
            </a:r>
            <a:r>
              <a:rPr sz="4000" spc="-14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4000" spc="-40" dirty="0">
                <a:solidFill>
                  <a:srgbClr val="FFFFFF"/>
                </a:solidFill>
                <a:latin typeface="Calibri Light"/>
                <a:cs typeface="Calibri Light"/>
              </a:rPr>
              <a:t>d</a:t>
            </a:r>
            <a:r>
              <a:rPr sz="4000" dirty="0">
                <a:solidFill>
                  <a:srgbClr val="FFFFFF"/>
                </a:solidFill>
                <a:latin typeface="Calibri Light"/>
                <a:cs typeface="Calibri Light"/>
              </a:rPr>
              <a:t>e  </a:t>
            </a:r>
            <a:r>
              <a:rPr sz="4000" spc="-50" dirty="0">
                <a:solidFill>
                  <a:srgbClr val="FFFFFF"/>
                </a:solidFill>
                <a:latin typeface="Calibri Light"/>
                <a:cs typeface="Calibri Light"/>
              </a:rPr>
              <a:t>l</a:t>
            </a:r>
            <a:r>
              <a:rPr sz="4000" spc="-35" dirty="0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sz="4000" spc="-40" dirty="0">
                <a:solidFill>
                  <a:srgbClr val="FFFFFF"/>
                </a:solidFill>
                <a:latin typeface="Calibri Light"/>
                <a:cs typeface="Calibri Light"/>
              </a:rPr>
              <a:t>u</a:t>
            </a:r>
            <a:r>
              <a:rPr sz="4000" spc="-114" dirty="0">
                <a:solidFill>
                  <a:srgbClr val="FFFFFF"/>
                </a:solidFill>
                <a:latin typeface="Calibri Light"/>
                <a:cs typeface="Calibri Light"/>
              </a:rPr>
              <a:t>r</a:t>
            </a:r>
            <a:r>
              <a:rPr sz="4000" dirty="0">
                <a:solidFill>
                  <a:srgbClr val="FFFFFF"/>
                </a:solidFill>
                <a:latin typeface="Calibri Light"/>
                <a:cs typeface="Calibri Light"/>
              </a:rPr>
              <a:t>s</a:t>
            </a:r>
            <a:r>
              <a:rPr sz="4000" spc="-17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4000" spc="-40" dirty="0">
                <a:solidFill>
                  <a:srgbClr val="FFFFFF"/>
                </a:solidFill>
                <a:latin typeface="Calibri Light"/>
                <a:cs typeface="Calibri Light"/>
              </a:rPr>
              <a:t>sa</a:t>
            </a:r>
            <a:r>
              <a:rPr sz="4000" spc="-50" dirty="0">
                <a:solidFill>
                  <a:srgbClr val="FFFFFF"/>
                </a:solidFill>
                <a:latin typeface="Calibri Light"/>
                <a:cs typeface="Calibri Light"/>
              </a:rPr>
              <a:t>l</a:t>
            </a:r>
            <a:r>
              <a:rPr sz="4000" spc="-40" dirty="0">
                <a:solidFill>
                  <a:srgbClr val="FFFFFF"/>
                </a:solidFill>
                <a:latin typeface="Calibri Light"/>
                <a:cs typeface="Calibri Light"/>
              </a:rPr>
              <a:t>ar</a:t>
            </a:r>
            <a:r>
              <a:rPr sz="4000" spc="-50" dirty="0">
                <a:solidFill>
                  <a:srgbClr val="FFFFFF"/>
                </a:solidFill>
                <a:latin typeface="Calibri Light"/>
                <a:cs typeface="Calibri Light"/>
              </a:rPr>
              <a:t>i</a:t>
            </a:r>
            <a:r>
              <a:rPr sz="4000" spc="-35" dirty="0">
                <a:solidFill>
                  <a:srgbClr val="FFFFFF"/>
                </a:solidFill>
                <a:latin typeface="Calibri Light"/>
                <a:cs typeface="Calibri Light"/>
              </a:rPr>
              <a:t>é</a:t>
            </a:r>
            <a:r>
              <a:rPr sz="4000" dirty="0">
                <a:solidFill>
                  <a:srgbClr val="FFFFFF"/>
                </a:solidFill>
                <a:latin typeface="Calibri Light"/>
                <a:cs typeface="Calibri Light"/>
              </a:rPr>
              <a:t>s</a:t>
            </a:r>
            <a:endParaRPr sz="4000">
              <a:latin typeface="Calibri Light"/>
              <a:cs typeface="Calibri Ligh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58967" y="813841"/>
            <a:ext cx="5928360" cy="529424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67334"/>
            <a:ext cx="994346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60" dirty="0"/>
              <a:t>Evolutions</a:t>
            </a:r>
            <a:r>
              <a:rPr sz="3600" spc="-100" dirty="0"/>
              <a:t> </a:t>
            </a:r>
            <a:r>
              <a:rPr sz="3600" spc="-60" dirty="0"/>
              <a:t>règlementaires</a:t>
            </a:r>
            <a:r>
              <a:rPr sz="3600" spc="-145" dirty="0"/>
              <a:t> </a:t>
            </a:r>
            <a:r>
              <a:rPr sz="3600" spc="-30" dirty="0"/>
              <a:t>en</a:t>
            </a:r>
            <a:r>
              <a:rPr sz="3600" spc="-120" dirty="0"/>
              <a:t> </a:t>
            </a:r>
            <a:r>
              <a:rPr sz="3600" spc="-50" dirty="0"/>
              <a:t>santé</a:t>
            </a:r>
            <a:r>
              <a:rPr sz="3600" spc="-114" dirty="0"/>
              <a:t> </a:t>
            </a:r>
            <a:r>
              <a:rPr sz="3600" spc="-70" dirty="0"/>
              <a:t>travail</a:t>
            </a:r>
            <a:r>
              <a:rPr sz="3600" spc="-100" dirty="0"/>
              <a:t> </a:t>
            </a:r>
            <a:r>
              <a:rPr sz="3600" spc="-45" dirty="0"/>
              <a:t>depuis</a:t>
            </a:r>
            <a:r>
              <a:rPr sz="3600" spc="-100" dirty="0"/>
              <a:t> </a:t>
            </a:r>
            <a:r>
              <a:rPr sz="3600" spc="-25" dirty="0"/>
              <a:t>20</a:t>
            </a:r>
            <a:r>
              <a:rPr sz="3600" spc="-95" dirty="0"/>
              <a:t> </a:t>
            </a:r>
            <a:r>
              <a:rPr sz="3600" spc="-30" dirty="0"/>
              <a:t>ans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97737" y="2061971"/>
            <a:ext cx="10358755" cy="3141345"/>
          </a:xfrm>
          <a:prstGeom prst="rect">
            <a:avLst/>
          </a:prstGeom>
        </p:spPr>
        <p:txBody>
          <a:bodyPr vert="horz" wrap="square" lIns="0" tIns="1644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95"/>
              </a:spcBef>
            </a:pPr>
            <a:r>
              <a:rPr sz="1800" b="1" dirty="0">
                <a:solidFill>
                  <a:srgbClr val="404040"/>
                </a:solidFill>
                <a:latin typeface="Calibri"/>
                <a:cs typeface="Calibri"/>
              </a:rPr>
              <a:t>5</a:t>
            </a:r>
            <a:r>
              <a:rPr sz="1800" b="1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b="1" spc="-15" dirty="0">
                <a:solidFill>
                  <a:srgbClr val="404040"/>
                </a:solidFill>
                <a:latin typeface="Calibri"/>
                <a:cs typeface="Calibri"/>
              </a:rPr>
              <a:t>novembre</a:t>
            </a:r>
            <a:r>
              <a:rPr sz="1800" b="1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404040"/>
                </a:solidFill>
                <a:latin typeface="Calibri"/>
                <a:cs typeface="Calibri"/>
              </a:rPr>
              <a:t>2001</a:t>
            </a:r>
            <a:r>
              <a:rPr sz="1800" b="1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04040"/>
                </a:solidFill>
                <a:latin typeface="Calibri"/>
                <a:cs typeface="Calibri"/>
              </a:rPr>
              <a:t>:</a:t>
            </a:r>
            <a:r>
              <a:rPr sz="18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Mise</a:t>
            </a:r>
            <a:r>
              <a:rPr sz="18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sz="18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place</a:t>
            </a:r>
            <a:r>
              <a:rPr sz="18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du</a:t>
            </a:r>
            <a:r>
              <a:rPr sz="1800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Document</a:t>
            </a:r>
            <a:r>
              <a:rPr sz="18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unique</a:t>
            </a:r>
            <a:r>
              <a:rPr sz="1800" spc="9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Calibri"/>
                <a:cs typeface="Calibri"/>
              </a:rPr>
              <a:t>d’évaluation</a:t>
            </a:r>
            <a:r>
              <a:rPr sz="18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des</a:t>
            </a:r>
            <a:r>
              <a:rPr sz="18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risques</a:t>
            </a:r>
            <a:r>
              <a:rPr sz="1800" spc="6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Calibri"/>
                <a:cs typeface="Calibri"/>
              </a:rPr>
              <a:t>professionnels.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055"/>
              </a:lnSpc>
              <a:spcBef>
                <a:spcPts val="1200"/>
              </a:spcBef>
            </a:pPr>
            <a:r>
              <a:rPr sz="1800" b="1" spc="-5" dirty="0">
                <a:solidFill>
                  <a:srgbClr val="404040"/>
                </a:solidFill>
                <a:latin typeface="Calibri"/>
                <a:cs typeface="Calibri"/>
              </a:rPr>
              <a:t>17</a:t>
            </a:r>
            <a:r>
              <a:rPr sz="1800" b="1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b="1" spc="-15" dirty="0">
                <a:solidFill>
                  <a:srgbClr val="404040"/>
                </a:solidFill>
                <a:latin typeface="Calibri"/>
                <a:cs typeface="Calibri"/>
              </a:rPr>
              <a:t>janvier</a:t>
            </a:r>
            <a:r>
              <a:rPr sz="1800" b="1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404040"/>
                </a:solidFill>
                <a:latin typeface="Calibri"/>
                <a:cs typeface="Calibri"/>
              </a:rPr>
              <a:t>2002</a:t>
            </a:r>
            <a:r>
              <a:rPr sz="1800" b="1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04040"/>
                </a:solidFill>
                <a:latin typeface="Calibri"/>
                <a:cs typeface="Calibri"/>
              </a:rPr>
              <a:t>:</a:t>
            </a:r>
            <a:r>
              <a:rPr sz="18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04040"/>
                </a:solidFill>
                <a:latin typeface="Calibri"/>
                <a:cs typeface="Calibri"/>
              </a:rPr>
              <a:t>Loi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8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modernisation</a:t>
            </a:r>
            <a:r>
              <a:rPr sz="1800" spc="6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sociale</a:t>
            </a:r>
            <a:r>
              <a:rPr sz="18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qui</a:t>
            </a:r>
            <a:r>
              <a:rPr sz="1800" spc="5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Calibri"/>
                <a:cs typeface="Calibri"/>
              </a:rPr>
              <a:t>transforme</a:t>
            </a:r>
            <a:r>
              <a:rPr sz="1800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les</a:t>
            </a:r>
            <a:r>
              <a:rPr sz="18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services</a:t>
            </a:r>
            <a:r>
              <a:rPr sz="18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8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médecine</a:t>
            </a:r>
            <a:r>
              <a:rPr sz="1800" spc="7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du</a:t>
            </a:r>
            <a:r>
              <a:rPr sz="18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Calibri"/>
                <a:cs typeface="Calibri"/>
              </a:rPr>
              <a:t>travail</a:t>
            </a:r>
            <a:r>
              <a:rPr sz="18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sz="18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services</a:t>
            </a:r>
            <a:r>
              <a:rPr sz="18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055"/>
              </a:lnSpc>
            </a:pPr>
            <a:r>
              <a:rPr sz="1800" spc="-15" dirty="0">
                <a:solidFill>
                  <a:srgbClr val="404040"/>
                </a:solidFill>
                <a:latin typeface="Calibri"/>
                <a:cs typeface="Calibri"/>
              </a:rPr>
              <a:t>santé</a:t>
            </a:r>
            <a:r>
              <a:rPr sz="1800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04040"/>
                </a:solidFill>
                <a:latin typeface="Calibri"/>
                <a:cs typeface="Calibri"/>
              </a:rPr>
              <a:t>au</a:t>
            </a:r>
            <a:r>
              <a:rPr sz="18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Calibri"/>
                <a:cs typeface="Calibri"/>
              </a:rPr>
              <a:t>travail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sz="18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incluant</a:t>
            </a:r>
            <a:r>
              <a:rPr sz="1800" spc="7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Calibri"/>
                <a:cs typeface="Calibri"/>
              </a:rPr>
              <a:t>l’approche</a:t>
            </a:r>
            <a:r>
              <a:rPr sz="18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pluridisciplinaire</a:t>
            </a:r>
            <a:r>
              <a:rPr sz="1800" spc="11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comme</a:t>
            </a:r>
            <a:r>
              <a:rPr sz="18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obligation</a:t>
            </a:r>
            <a:r>
              <a:rPr sz="18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Calibri"/>
                <a:cs typeface="Calibri"/>
              </a:rPr>
              <a:t>générale.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055"/>
              </a:lnSpc>
              <a:spcBef>
                <a:spcPts val="1175"/>
              </a:spcBef>
            </a:pPr>
            <a:r>
              <a:rPr sz="1800" b="1" spc="-5" dirty="0">
                <a:solidFill>
                  <a:srgbClr val="404040"/>
                </a:solidFill>
                <a:latin typeface="Calibri"/>
                <a:cs typeface="Calibri"/>
              </a:rPr>
              <a:t>2004</a:t>
            </a:r>
            <a:r>
              <a:rPr sz="1800" b="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04040"/>
                </a:solidFill>
                <a:latin typeface="Calibri"/>
                <a:cs typeface="Calibri"/>
              </a:rPr>
              <a:t>:</a:t>
            </a:r>
            <a:r>
              <a:rPr sz="18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Fin</a:t>
            </a:r>
            <a:r>
              <a:rPr sz="18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800" spc="6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sz="18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visite</a:t>
            </a:r>
            <a:r>
              <a:rPr sz="18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médicale</a:t>
            </a:r>
            <a:r>
              <a:rPr sz="1800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annuelle</a:t>
            </a:r>
            <a:r>
              <a:rPr sz="1800" spc="9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Calibri"/>
                <a:cs typeface="Calibri"/>
              </a:rPr>
              <a:t>systématique</a:t>
            </a:r>
            <a:r>
              <a:rPr sz="1800" spc="6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Calibri"/>
                <a:cs typeface="Calibri"/>
              </a:rPr>
              <a:t>d’une</a:t>
            </a:r>
            <a:r>
              <a:rPr sz="1800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visite</a:t>
            </a:r>
            <a:r>
              <a:rPr sz="1800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04040"/>
                </a:solidFill>
                <a:latin typeface="Calibri"/>
                <a:cs typeface="Calibri"/>
              </a:rPr>
              <a:t>au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 moins</a:t>
            </a:r>
            <a:r>
              <a:rPr sz="18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tous</a:t>
            </a:r>
            <a:r>
              <a:rPr sz="18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les</a:t>
            </a:r>
            <a:r>
              <a:rPr sz="18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24</a:t>
            </a:r>
            <a:r>
              <a:rPr sz="1800" dirty="0">
                <a:solidFill>
                  <a:srgbClr val="404040"/>
                </a:solidFill>
                <a:latin typeface="Calibri"/>
                <a:cs typeface="Calibri"/>
              </a:rPr>
              <a:t> mois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sauf</a:t>
            </a:r>
            <a:r>
              <a:rPr sz="18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pour</a:t>
            </a:r>
            <a:r>
              <a:rPr sz="18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les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055"/>
              </a:lnSpc>
            </a:pP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salariés</a:t>
            </a:r>
            <a:r>
              <a:rPr sz="18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Calibri"/>
                <a:cs typeface="Calibri"/>
              </a:rPr>
              <a:t>justifiant</a:t>
            </a:r>
            <a:r>
              <a:rPr sz="1800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Calibri"/>
                <a:cs typeface="Calibri"/>
              </a:rPr>
              <a:t>d’une</a:t>
            </a:r>
            <a:r>
              <a:rPr sz="1800" spc="6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surveillance</a:t>
            </a:r>
            <a:r>
              <a:rPr sz="18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médicale</a:t>
            </a:r>
            <a:r>
              <a:rPr sz="1800" spc="5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Calibri"/>
                <a:cs typeface="Calibri"/>
              </a:rPr>
              <a:t>renforcée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055"/>
              </a:lnSpc>
              <a:spcBef>
                <a:spcPts val="1175"/>
              </a:spcBef>
            </a:pPr>
            <a:r>
              <a:rPr sz="1800" b="1" spc="-5" dirty="0">
                <a:solidFill>
                  <a:srgbClr val="404040"/>
                </a:solidFill>
                <a:latin typeface="Calibri"/>
                <a:cs typeface="Calibri"/>
              </a:rPr>
              <a:t>20</a:t>
            </a:r>
            <a:r>
              <a:rPr sz="1800" b="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b="1" spc="-15" dirty="0">
                <a:solidFill>
                  <a:srgbClr val="404040"/>
                </a:solidFill>
                <a:latin typeface="Calibri"/>
                <a:cs typeface="Calibri"/>
              </a:rPr>
              <a:t>Juillet</a:t>
            </a:r>
            <a:r>
              <a:rPr sz="1800" b="1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404040"/>
                </a:solidFill>
                <a:latin typeface="Calibri"/>
                <a:cs typeface="Calibri"/>
              </a:rPr>
              <a:t>2011</a:t>
            </a:r>
            <a:r>
              <a:rPr sz="1800" b="1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04040"/>
                </a:solidFill>
                <a:latin typeface="Calibri"/>
                <a:cs typeface="Calibri"/>
              </a:rPr>
              <a:t>:</a:t>
            </a:r>
            <a:r>
              <a:rPr sz="18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Calibri"/>
                <a:cs typeface="Calibri"/>
              </a:rPr>
              <a:t>intégration</a:t>
            </a:r>
            <a:r>
              <a:rPr sz="1800" spc="6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des</a:t>
            </a:r>
            <a:r>
              <a:rPr sz="1800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infirmiers</a:t>
            </a:r>
            <a:r>
              <a:rPr sz="18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sz="18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Calibri"/>
                <a:cs typeface="Calibri"/>
              </a:rPr>
              <a:t>santé</a:t>
            </a:r>
            <a:r>
              <a:rPr sz="1800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04040"/>
                </a:solidFill>
                <a:latin typeface="Calibri"/>
                <a:cs typeface="Calibri"/>
              </a:rPr>
              <a:t>au</a:t>
            </a:r>
            <a:r>
              <a:rPr sz="18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Calibri"/>
                <a:cs typeface="Calibri"/>
              </a:rPr>
              <a:t>travail,</a:t>
            </a:r>
            <a:r>
              <a:rPr sz="18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constitution</a:t>
            </a:r>
            <a:r>
              <a:rPr sz="1800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d'équipes</a:t>
            </a:r>
            <a:r>
              <a:rPr sz="1800" spc="9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pluridisciplinaires,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055"/>
              </a:lnSpc>
            </a:pP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possibilité</a:t>
            </a:r>
            <a:r>
              <a:rPr sz="1800" spc="7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8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moduler</a:t>
            </a:r>
            <a:r>
              <a:rPr sz="1800" spc="5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sous</a:t>
            </a:r>
            <a:r>
              <a:rPr sz="18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condition</a:t>
            </a:r>
            <a:r>
              <a:rPr sz="1800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sz="18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périodicité</a:t>
            </a:r>
            <a:r>
              <a:rPr sz="1800" spc="7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8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certaines</a:t>
            </a:r>
            <a:r>
              <a:rPr sz="1800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surveillances</a:t>
            </a:r>
            <a:r>
              <a:rPr sz="1800" spc="7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médicales,...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055"/>
              </a:lnSpc>
              <a:spcBef>
                <a:spcPts val="1200"/>
              </a:spcBef>
            </a:pPr>
            <a:r>
              <a:rPr sz="1800" b="1" spc="-10" dirty="0">
                <a:solidFill>
                  <a:srgbClr val="404040"/>
                </a:solidFill>
                <a:latin typeface="Calibri"/>
                <a:cs typeface="Calibri"/>
              </a:rPr>
              <a:t>décembre</a:t>
            </a:r>
            <a:r>
              <a:rPr sz="1800" b="1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404040"/>
                </a:solidFill>
                <a:latin typeface="Calibri"/>
                <a:cs typeface="Calibri"/>
              </a:rPr>
              <a:t>2016</a:t>
            </a:r>
            <a:r>
              <a:rPr sz="1800" b="1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04040"/>
                </a:solidFill>
                <a:latin typeface="Calibri"/>
                <a:cs typeface="Calibri"/>
              </a:rPr>
              <a:t>:</a:t>
            </a:r>
            <a:r>
              <a:rPr sz="18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adaptation</a:t>
            </a:r>
            <a:r>
              <a:rPr sz="18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du</a:t>
            </a:r>
            <a:r>
              <a:rPr sz="1800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suivi</a:t>
            </a:r>
            <a:r>
              <a:rPr sz="18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8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Calibri"/>
                <a:cs typeface="Calibri"/>
              </a:rPr>
              <a:t>l'état</a:t>
            </a:r>
            <a:r>
              <a:rPr sz="18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800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Calibri"/>
                <a:cs typeface="Calibri"/>
              </a:rPr>
              <a:t>santé</a:t>
            </a:r>
            <a:r>
              <a:rPr sz="1800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sz="18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fonction</a:t>
            </a:r>
            <a:r>
              <a:rPr sz="18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du</a:t>
            </a:r>
            <a:r>
              <a:rPr sz="18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Calibri"/>
                <a:cs typeface="Calibri"/>
              </a:rPr>
              <a:t>poste</a:t>
            </a:r>
            <a:r>
              <a:rPr sz="18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800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Calibri"/>
                <a:cs typeface="Calibri"/>
              </a:rPr>
              <a:t>travail,</a:t>
            </a:r>
            <a:r>
              <a:rPr sz="18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8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l‘âge</a:t>
            </a:r>
            <a:r>
              <a:rPr sz="1800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et</a:t>
            </a:r>
            <a:r>
              <a:rPr sz="18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8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Calibri"/>
                <a:cs typeface="Calibri"/>
              </a:rPr>
              <a:t>l'état</a:t>
            </a:r>
            <a:r>
              <a:rPr sz="18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055"/>
              </a:lnSpc>
            </a:pPr>
            <a:r>
              <a:rPr sz="1800" spc="-15" dirty="0">
                <a:solidFill>
                  <a:srgbClr val="404040"/>
                </a:solidFill>
                <a:latin typeface="Calibri"/>
                <a:cs typeface="Calibri"/>
              </a:rPr>
              <a:t>santé,</a:t>
            </a:r>
            <a:r>
              <a:rPr sz="1800" spc="5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sz="18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particulier</a:t>
            </a:r>
            <a:r>
              <a:rPr sz="1800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sz="18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termes</a:t>
            </a:r>
            <a:r>
              <a:rPr sz="1800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8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périodicité</a:t>
            </a:r>
            <a:r>
              <a:rPr sz="1800" spc="6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et</a:t>
            </a:r>
            <a:r>
              <a:rPr sz="18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modification</a:t>
            </a:r>
            <a:r>
              <a:rPr sz="18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du</a:t>
            </a:r>
            <a:r>
              <a:rPr sz="1800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régime</a:t>
            </a:r>
            <a:r>
              <a:rPr sz="18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800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Calibri"/>
                <a:cs typeface="Calibri"/>
              </a:rPr>
              <a:t>l'aptitude/</a:t>
            </a:r>
            <a:r>
              <a:rPr sz="1800" spc="5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Calibri"/>
                <a:cs typeface="Calibri"/>
              </a:rPr>
              <a:t>inaptitude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47" y="6400799"/>
            <a:ext cx="12189460" cy="457200"/>
          </a:xfrm>
          <a:custGeom>
            <a:avLst/>
            <a:gdLst/>
            <a:ahLst/>
            <a:cxnLst/>
            <a:rect l="l" t="t" r="r" b="b"/>
            <a:pathLst>
              <a:path w="12189460" h="457200">
                <a:moveTo>
                  <a:pt x="12188952" y="0"/>
                </a:moveTo>
                <a:lnTo>
                  <a:pt x="0" y="0"/>
                </a:lnTo>
                <a:lnTo>
                  <a:pt x="0" y="457199"/>
                </a:lnTo>
                <a:lnTo>
                  <a:pt x="12188952" y="457199"/>
                </a:lnTo>
                <a:lnTo>
                  <a:pt x="12188952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94816" y="1898904"/>
            <a:ext cx="9966960" cy="0"/>
          </a:xfrm>
          <a:custGeom>
            <a:avLst/>
            <a:gdLst/>
            <a:ahLst/>
            <a:cxnLst/>
            <a:rect l="l" t="t" r="r" b="b"/>
            <a:pathLst>
              <a:path w="9966960">
                <a:moveTo>
                  <a:pt x="0" y="0"/>
                </a:moveTo>
                <a:lnTo>
                  <a:pt x="9966960" y="0"/>
                </a:lnTo>
              </a:path>
            </a:pathLst>
          </a:custGeom>
          <a:ln w="1219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414652" y="3759"/>
            <a:ext cx="9429750" cy="1535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0"/>
              </a:spcBef>
            </a:pPr>
            <a:r>
              <a:rPr sz="1800" spc="-40" dirty="0">
                <a:solidFill>
                  <a:srgbClr val="404040"/>
                </a:solidFill>
                <a:latin typeface="Calibri Light"/>
                <a:cs typeface="Calibri Light"/>
              </a:rPr>
              <a:t>Les</a:t>
            </a:r>
            <a:r>
              <a:rPr sz="1800" spc="-95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Calibri Light"/>
                <a:cs typeface="Calibri Light"/>
              </a:rPr>
              <a:t>entreprises</a:t>
            </a:r>
            <a:r>
              <a:rPr sz="1800" spc="-114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Calibri Light"/>
                <a:cs typeface="Calibri Light"/>
              </a:rPr>
              <a:t>ont</a:t>
            </a:r>
            <a:r>
              <a:rPr sz="1800" spc="-90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Calibri Light"/>
                <a:cs typeface="Calibri Light"/>
              </a:rPr>
              <a:t>du</a:t>
            </a:r>
            <a:r>
              <a:rPr sz="1800" spc="-90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Calibri Light"/>
                <a:cs typeface="Calibri Light"/>
              </a:rPr>
              <a:t>mal</a:t>
            </a:r>
            <a:r>
              <a:rPr sz="1800" spc="-85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dirty="0">
                <a:solidFill>
                  <a:srgbClr val="404040"/>
                </a:solidFill>
                <a:latin typeface="Calibri Light"/>
                <a:cs typeface="Calibri Light"/>
              </a:rPr>
              <a:t>à</a:t>
            </a:r>
            <a:r>
              <a:rPr sz="1800" spc="-80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Calibri Light"/>
                <a:cs typeface="Calibri Light"/>
              </a:rPr>
              <a:t>suivre</a:t>
            </a:r>
            <a:r>
              <a:rPr sz="1800" spc="-125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Calibri Light"/>
                <a:cs typeface="Calibri Light"/>
              </a:rPr>
              <a:t>le</a:t>
            </a:r>
            <a:r>
              <a:rPr sz="1800" spc="-95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Calibri Light"/>
                <a:cs typeface="Calibri Light"/>
              </a:rPr>
              <a:t>rythme</a:t>
            </a:r>
            <a:r>
              <a:rPr sz="1800" spc="-100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Calibri Light"/>
                <a:cs typeface="Calibri Light"/>
              </a:rPr>
              <a:t>de</a:t>
            </a:r>
            <a:r>
              <a:rPr sz="1800" spc="-95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Calibri Light"/>
                <a:cs typeface="Calibri Light"/>
              </a:rPr>
              <a:t>ces</a:t>
            </a:r>
            <a:r>
              <a:rPr sz="1800" spc="-120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Calibri Light"/>
                <a:cs typeface="Calibri Light"/>
              </a:rPr>
              <a:t>évolutions</a:t>
            </a:r>
            <a:endParaRPr sz="18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>
              <a:latin typeface="Calibri Light"/>
              <a:cs typeface="Calibri Light"/>
            </a:endParaRPr>
          </a:p>
          <a:p>
            <a:pPr marL="1270" algn="ctr">
              <a:lnSpc>
                <a:spcPct val="100000"/>
              </a:lnSpc>
            </a:pPr>
            <a:r>
              <a:rPr sz="1800" spc="-180" dirty="0">
                <a:solidFill>
                  <a:srgbClr val="404040"/>
                </a:solidFill>
                <a:latin typeface="Calibri Light"/>
                <a:cs typeface="Calibri Light"/>
              </a:rPr>
              <a:t>L</a:t>
            </a:r>
            <a:r>
              <a:rPr sz="1800" i="1" spc="-204" dirty="0">
                <a:solidFill>
                  <a:srgbClr val="404040"/>
                </a:solidFill>
                <a:latin typeface="Calibri Light"/>
                <a:cs typeface="Calibri Light"/>
              </a:rPr>
              <a:t>’</a:t>
            </a:r>
            <a:r>
              <a:rPr sz="1800" spc="-55" dirty="0">
                <a:solidFill>
                  <a:srgbClr val="404040"/>
                </a:solidFill>
                <a:latin typeface="Calibri Light"/>
                <a:cs typeface="Calibri Light"/>
              </a:rPr>
              <a:t>o</a:t>
            </a:r>
            <a:r>
              <a:rPr sz="1800" spc="-85" dirty="0">
                <a:solidFill>
                  <a:srgbClr val="404040"/>
                </a:solidFill>
                <a:latin typeface="Calibri Light"/>
                <a:cs typeface="Calibri Light"/>
              </a:rPr>
              <a:t>f</a:t>
            </a:r>
            <a:r>
              <a:rPr sz="1800" spc="-60" dirty="0">
                <a:solidFill>
                  <a:srgbClr val="404040"/>
                </a:solidFill>
                <a:latin typeface="Calibri Light"/>
                <a:cs typeface="Calibri Light"/>
              </a:rPr>
              <a:t>f</a:t>
            </a:r>
            <a:r>
              <a:rPr sz="1800" spc="-70" dirty="0">
                <a:solidFill>
                  <a:srgbClr val="404040"/>
                </a:solidFill>
                <a:latin typeface="Calibri Light"/>
                <a:cs typeface="Calibri Light"/>
              </a:rPr>
              <a:t>r</a:t>
            </a:r>
            <a:r>
              <a:rPr sz="1800" dirty="0">
                <a:solidFill>
                  <a:srgbClr val="404040"/>
                </a:solidFill>
                <a:latin typeface="Calibri Light"/>
                <a:cs typeface="Calibri Light"/>
              </a:rPr>
              <a:t>e</a:t>
            </a:r>
            <a:r>
              <a:rPr sz="1800" spc="-75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Calibri Light"/>
                <a:cs typeface="Calibri Light"/>
              </a:rPr>
              <a:t>d</a:t>
            </a:r>
            <a:r>
              <a:rPr sz="1800" spc="-55" dirty="0">
                <a:solidFill>
                  <a:srgbClr val="404040"/>
                </a:solidFill>
                <a:latin typeface="Calibri Light"/>
                <a:cs typeface="Calibri Light"/>
              </a:rPr>
              <a:t>e</a:t>
            </a:r>
            <a:r>
              <a:rPr sz="1800" dirty="0">
                <a:solidFill>
                  <a:srgbClr val="404040"/>
                </a:solidFill>
                <a:latin typeface="Calibri Light"/>
                <a:cs typeface="Calibri Light"/>
              </a:rPr>
              <a:t>s</a:t>
            </a:r>
            <a:r>
              <a:rPr sz="1800" spc="-95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Calibri Light"/>
                <a:cs typeface="Calibri Light"/>
              </a:rPr>
              <a:t>s</a:t>
            </a:r>
            <a:r>
              <a:rPr sz="1800" spc="-55" dirty="0">
                <a:solidFill>
                  <a:srgbClr val="404040"/>
                </a:solidFill>
                <a:latin typeface="Calibri Light"/>
                <a:cs typeface="Calibri Light"/>
              </a:rPr>
              <a:t>e</a:t>
            </a:r>
            <a:r>
              <a:rPr sz="1800" spc="-25" dirty="0">
                <a:solidFill>
                  <a:srgbClr val="404040"/>
                </a:solidFill>
                <a:latin typeface="Calibri Light"/>
                <a:cs typeface="Calibri Light"/>
              </a:rPr>
              <a:t>r</a:t>
            </a:r>
            <a:r>
              <a:rPr sz="1800" spc="-50" dirty="0">
                <a:solidFill>
                  <a:srgbClr val="404040"/>
                </a:solidFill>
                <a:latin typeface="Calibri Light"/>
                <a:cs typeface="Calibri Light"/>
              </a:rPr>
              <a:t>v</a:t>
            </a:r>
            <a:r>
              <a:rPr sz="1800" spc="-40" dirty="0">
                <a:solidFill>
                  <a:srgbClr val="404040"/>
                </a:solidFill>
                <a:latin typeface="Calibri Light"/>
                <a:cs typeface="Calibri Light"/>
              </a:rPr>
              <a:t>i</a:t>
            </a:r>
            <a:r>
              <a:rPr sz="1800" spc="-50" dirty="0">
                <a:solidFill>
                  <a:srgbClr val="404040"/>
                </a:solidFill>
                <a:latin typeface="Calibri Light"/>
                <a:cs typeface="Calibri Light"/>
              </a:rPr>
              <a:t>c</a:t>
            </a:r>
            <a:r>
              <a:rPr sz="1800" spc="-55" dirty="0">
                <a:solidFill>
                  <a:srgbClr val="404040"/>
                </a:solidFill>
                <a:latin typeface="Calibri Light"/>
                <a:cs typeface="Calibri Light"/>
              </a:rPr>
              <a:t>e</a:t>
            </a:r>
            <a:r>
              <a:rPr sz="1800" dirty="0">
                <a:solidFill>
                  <a:srgbClr val="404040"/>
                </a:solidFill>
                <a:latin typeface="Calibri Light"/>
                <a:cs typeface="Calibri Light"/>
              </a:rPr>
              <a:t>s</a:t>
            </a:r>
            <a:r>
              <a:rPr sz="1800" spc="-120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Calibri Light"/>
                <a:cs typeface="Calibri Light"/>
              </a:rPr>
              <a:t>d</a:t>
            </a:r>
            <a:r>
              <a:rPr sz="1800" dirty="0">
                <a:solidFill>
                  <a:srgbClr val="404040"/>
                </a:solidFill>
                <a:latin typeface="Calibri Light"/>
                <a:cs typeface="Calibri Light"/>
              </a:rPr>
              <a:t>e</a:t>
            </a:r>
            <a:r>
              <a:rPr sz="1800" spc="-100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Calibri Light"/>
                <a:cs typeface="Calibri Light"/>
              </a:rPr>
              <a:t>s</a:t>
            </a:r>
            <a:r>
              <a:rPr sz="1800" spc="-60" dirty="0">
                <a:solidFill>
                  <a:srgbClr val="404040"/>
                </a:solidFill>
                <a:latin typeface="Calibri Light"/>
                <a:cs typeface="Calibri Light"/>
              </a:rPr>
              <a:t>a</a:t>
            </a:r>
            <a:r>
              <a:rPr sz="1800" spc="-75" dirty="0">
                <a:solidFill>
                  <a:srgbClr val="404040"/>
                </a:solidFill>
                <a:latin typeface="Calibri Light"/>
                <a:cs typeface="Calibri Light"/>
              </a:rPr>
              <a:t>n</a:t>
            </a:r>
            <a:r>
              <a:rPr sz="1800" spc="-65" dirty="0">
                <a:solidFill>
                  <a:srgbClr val="404040"/>
                </a:solidFill>
                <a:latin typeface="Calibri Light"/>
                <a:cs typeface="Calibri Light"/>
              </a:rPr>
              <a:t>t</a:t>
            </a:r>
            <a:r>
              <a:rPr sz="1800" dirty="0">
                <a:solidFill>
                  <a:srgbClr val="404040"/>
                </a:solidFill>
                <a:latin typeface="Calibri Light"/>
                <a:cs typeface="Calibri Light"/>
              </a:rPr>
              <a:t>é</a:t>
            </a:r>
            <a:r>
              <a:rPr sz="1800" spc="-100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Calibri Light"/>
                <a:cs typeface="Calibri Light"/>
              </a:rPr>
              <a:t>e</a:t>
            </a:r>
            <a:r>
              <a:rPr sz="1800" spc="-75" dirty="0">
                <a:solidFill>
                  <a:srgbClr val="404040"/>
                </a:solidFill>
                <a:latin typeface="Calibri Light"/>
                <a:cs typeface="Calibri Light"/>
              </a:rPr>
              <a:t>s</a:t>
            </a:r>
            <a:r>
              <a:rPr sz="1800" dirty="0">
                <a:solidFill>
                  <a:srgbClr val="404040"/>
                </a:solidFill>
                <a:latin typeface="Calibri Light"/>
                <a:cs typeface="Calibri Light"/>
              </a:rPr>
              <a:t>t</a:t>
            </a:r>
            <a:r>
              <a:rPr sz="1800" spc="-90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spc="-60" dirty="0">
                <a:solidFill>
                  <a:srgbClr val="404040"/>
                </a:solidFill>
                <a:latin typeface="Calibri Light"/>
                <a:cs typeface="Calibri Light"/>
              </a:rPr>
              <a:t>m</a:t>
            </a:r>
            <a:r>
              <a:rPr sz="1800" spc="-55" dirty="0">
                <a:solidFill>
                  <a:srgbClr val="404040"/>
                </a:solidFill>
                <a:latin typeface="Calibri Light"/>
                <a:cs typeface="Calibri Light"/>
              </a:rPr>
              <a:t>é</a:t>
            </a:r>
            <a:r>
              <a:rPr sz="1800" spc="-75" dirty="0">
                <a:solidFill>
                  <a:srgbClr val="404040"/>
                </a:solidFill>
                <a:latin typeface="Calibri Light"/>
                <a:cs typeface="Calibri Light"/>
              </a:rPr>
              <a:t>c</a:t>
            </a:r>
            <a:r>
              <a:rPr sz="1800" spc="-55" dirty="0">
                <a:solidFill>
                  <a:srgbClr val="404040"/>
                </a:solidFill>
                <a:latin typeface="Calibri Light"/>
                <a:cs typeface="Calibri Light"/>
              </a:rPr>
              <a:t>o</a:t>
            </a:r>
            <a:r>
              <a:rPr sz="1800" spc="-50" dirty="0">
                <a:solidFill>
                  <a:srgbClr val="404040"/>
                </a:solidFill>
                <a:latin typeface="Calibri Light"/>
                <a:cs typeface="Calibri Light"/>
              </a:rPr>
              <a:t>nnu</a:t>
            </a:r>
            <a:r>
              <a:rPr sz="1800" dirty="0">
                <a:solidFill>
                  <a:srgbClr val="404040"/>
                </a:solidFill>
                <a:latin typeface="Calibri Light"/>
                <a:cs typeface="Calibri Light"/>
              </a:rPr>
              <a:t>e</a:t>
            </a:r>
            <a:endParaRPr sz="18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00">
              <a:latin typeface="Calibri Light"/>
              <a:cs typeface="Calibri Light"/>
            </a:endParaRPr>
          </a:p>
          <a:p>
            <a:pPr algn="ctr">
              <a:lnSpc>
                <a:spcPts val="2050"/>
              </a:lnSpc>
            </a:pPr>
            <a:r>
              <a:rPr sz="1800" spc="-30" dirty="0">
                <a:solidFill>
                  <a:srgbClr val="404040"/>
                </a:solidFill>
                <a:latin typeface="Calibri Light"/>
                <a:cs typeface="Calibri Light"/>
              </a:rPr>
              <a:t>La</a:t>
            </a:r>
            <a:r>
              <a:rPr sz="1800" spc="-80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Calibri Light"/>
                <a:cs typeface="Calibri Light"/>
              </a:rPr>
              <a:t>crise</a:t>
            </a:r>
            <a:r>
              <a:rPr sz="1800" spc="-114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Calibri Light"/>
                <a:cs typeface="Calibri Light"/>
              </a:rPr>
              <a:t>sanitaire</a:t>
            </a:r>
            <a:r>
              <a:rPr sz="1800" spc="-114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Calibri Light"/>
                <a:cs typeface="Calibri Light"/>
              </a:rPr>
              <a:t>nous</a:t>
            </a:r>
            <a:r>
              <a:rPr sz="1800" spc="-90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Calibri Light"/>
                <a:cs typeface="Calibri Light"/>
              </a:rPr>
              <a:t>rappelle</a:t>
            </a:r>
            <a:r>
              <a:rPr sz="1800" spc="-114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Calibri Light"/>
                <a:cs typeface="Calibri Light"/>
              </a:rPr>
              <a:t>l</a:t>
            </a:r>
            <a:r>
              <a:rPr sz="1800" i="1" spc="-50" dirty="0">
                <a:solidFill>
                  <a:srgbClr val="404040"/>
                </a:solidFill>
                <a:latin typeface="Calibri Light"/>
                <a:cs typeface="Calibri Light"/>
              </a:rPr>
              <a:t>’</a:t>
            </a:r>
            <a:r>
              <a:rPr sz="1800" spc="-50" dirty="0">
                <a:solidFill>
                  <a:srgbClr val="404040"/>
                </a:solidFill>
                <a:latin typeface="Calibri Light"/>
                <a:cs typeface="Calibri Light"/>
              </a:rPr>
              <a:t>importance</a:t>
            </a:r>
            <a:r>
              <a:rPr sz="1800" spc="-120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Calibri Light"/>
                <a:cs typeface="Calibri Light"/>
              </a:rPr>
              <a:t>des</a:t>
            </a:r>
            <a:r>
              <a:rPr sz="1800" spc="-90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Calibri Light"/>
                <a:cs typeface="Calibri Light"/>
              </a:rPr>
              <a:t>enjeux</a:t>
            </a:r>
            <a:r>
              <a:rPr sz="1800" spc="-100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Calibri Light"/>
                <a:cs typeface="Calibri Light"/>
              </a:rPr>
              <a:t>de</a:t>
            </a:r>
            <a:r>
              <a:rPr sz="1800" spc="-95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Calibri Light"/>
                <a:cs typeface="Calibri Light"/>
              </a:rPr>
              <a:t>santé</a:t>
            </a:r>
            <a:r>
              <a:rPr sz="1800" spc="-70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Calibri Light"/>
                <a:cs typeface="Calibri Light"/>
              </a:rPr>
              <a:t>et</a:t>
            </a:r>
            <a:r>
              <a:rPr sz="1800" spc="-110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Calibri Light"/>
                <a:cs typeface="Calibri Light"/>
              </a:rPr>
              <a:t>de</a:t>
            </a:r>
            <a:r>
              <a:rPr sz="1800" spc="-95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Calibri Light"/>
                <a:cs typeface="Calibri Light"/>
              </a:rPr>
              <a:t>prévention</a:t>
            </a:r>
            <a:r>
              <a:rPr sz="1800" spc="-114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Calibri Light"/>
                <a:cs typeface="Calibri Light"/>
              </a:rPr>
              <a:t>dans</a:t>
            </a:r>
            <a:r>
              <a:rPr sz="1800" spc="-90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Calibri Light"/>
                <a:cs typeface="Calibri Light"/>
              </a:rPr>
              <a:t>le</a:t>
            </a:r>
            <a:r>
              <a:rPr sz="1800" spc="-95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Calibri Light"/>
                <a:cs typeface="Calibri Light"/>
              </a:rPr>
              <a:t>fonctionnement</a:t>
            </a:r>
            <a:r>
              <a:rPr sz="1800" spc="-135" dirty="0">
                <a:solidFill>
                  <a:srgbClr val="404040"/>
                </a:solidFill>
                <a:latin typeface="Calibri Light"/>
                <a:cs typeface="Calibri Light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Calibri Light"/>
                <a:cs typeface="Calibri Light"/>
              </a:rPr>
              <a:t>des</a:t>
            </a:r>
            <a:endParaRPr sz="1800">
              <a:latin typeface="Calibri Light"/>
              <a:cs typeface="Calibri Light"/>
            </a:endParaRPr>
          </a:p>
          <a:p>
            <a:pPr marL="1270" algn="ctr">
              <a:lnSpc>
                <a:spcPts val="2050"/>
              </a:lnSpc>
            </a:pPr>
            <a:r>
              <a:rPr sz="1800" spc="-50" dirty="0">
                <a:solidFill>
                  <a:srgbClr val="404040"/>
                </a:solidFill>
                <a:latin typeface="Calibri Light"/>
                <a:cs typeface="Calibri Light"/>
              </a:rPr>
              <a:t>entreprises</a:t>
            </a:r>
            <a:endParaRPr sz="1800">
              <a:latin typeface="Calibri Light"/>
              <a:cs typeface="Calibri Light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7280" y="2109215"/>
            <a:ext cx="10058400" cy="376123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6324" y="457326"/>
            <a:ext cx="9845675" cy="1215390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12700" marR="5080">
              <a:lnSpc>
                <a:spcPts val="4440"/>
              </a:lnSpc>
              <a:spcBef>
                <a:spcPts val="650"/>
              </a:spcBef>
            </a:pPr>
            <a:r>
              <a:rPr sz="4100" spc="-25" dirty="0"/>
              <a:t>La</a:t>
            </a:r>
            <a:r>
              <a:rPr sz="4100" spc="-125" dirty="0"/>
              <a:t> </a:t>
            </a:r>
            <a:r>
              <a:rPr sz="4100" spc="-35" dirty="0"/>
              <a:t>loi</a:t>
            </a:r>
            <a:r>
              <a:rPr sz="4100" spc="-125" dirty="0"/>
              <a:t> </a:t>
            </a:r>
            <a:r>
              <a:rPr sz="4100" spc="-25" dirty="0"/>
              <a:t>du</a:t>
            </a:r>
            <a:r>
              <a:rPr sz="4100" spc="-114" dirty="0"/>
              <a:t> </a:t>
            </a:r>
            <a:r>
              <a:rPr sz="4100" dirty="0"/>
              <a:t>2</a:t>
            </a:r>
            <a:r>
              <a:rPr sz="4100" spc="-120" dirty="0"/>
              <a:t> </a:t>
            </a:r>
            <a:r>
              <a:rPr sz="4100" spc="-40" dirty="0"/>
              <a:t>août</a:t>
            </a:r>
            <a:r>
              <a:rPr sz="4100" spc="-90" dirty="0"/>
              <a:t> </a:t>
            </a:r>
            <a:r>
              <a:rPr sz="4100" spc="-30" dirty="0"/>
              <a:t>2021</a:t>
            </a:r>
            <a:r>
              <a:rPr sz="4100" spc="-175" dirty="0"/>
              <a:t> </a:t>
            </a:r>
            <a:r>
              <a:rPr sz="4100" spc="-30" dirty="0"/>
              <a:t>et</a:t>
            </a:r>
            <a:r>
              <a:rPr sz="4100" spc="-95" dirty="0"/>
              <a:t> </a:t>
            </a:r>
            <a:r>
              <a:rPr sz="4100" spc="-30" dirty="0"/>
              <a:t>ses</a:t>
            </a:r>
            <a:r>
              <a:rPr sz="4100" spc="-135" dirty="0"/>
              <a:t> </a:t>
            </a:r>
            <a:r>
              <a:rPr sz="4100" spc="-55" dirty="0"/>
              <a:t>décrets</a:t>
            </a:r>
            <a:r>
              <a:rPr sz="4100" spc="-135" dirty="0"/>
              <a:t> </a:t>
            </a:r>
            <a:r>
              <a:rPr sz="4100" spc="-80" dirty="0"/>
              <a:t>d</a:t>
            </a:r>
            <a:r>
              <a:rPr sz="4100" i="1" spc="-80" dirty="0">
                <a:latin typeface="Calibri Light"/>
                <a:cs typeface="Calibri Light"/>
              </a:rPr>
              <a:t>’</a:t>
            </a:r>
            <a:r>
              <a:rPr sz="4100" spc="-80" dirty="0"/>
              <a:t>application </a:t>
            </a:r>
            <a:r>
              <a:rPr sz="4100" spc="-915" dirty="0"/>
              <a:t> </a:t>
            </a:r>
            <a:r>
              <a:rPr sz="4100" spc="-60" dirty="0"/>
              <a:t>induiront</a:t>
            </a:r>
            <a:r>
              <a:rPr sz="4100" spc="-165" dirty="0"/>
              <a:t> </a:t>
            </a:r>
            <a:r>
              <a:rPr sz="4100" spc="-25" dirty="0"/>
              <a:t>de</a:t>
            </a:r>
            <a:r>
              <a:rPr sz="4100" spc="-125" dirty="0"/>
              <a:t> </a:t>
            </a:r>
            <a:r>
              <a:rPr sz="4100" spc="-65" dirty="0"/>
              <a:t>profondes</a:t>
            </a:r>
            <a:r>
              <a:rPr sz="4100" spc="-165" dirty="0"/>
              <a:t> </a:t>
            </a:r>
            <a:r>
              <a:rPr sz="4100" spc="-60" dirty="0"/>
              <a:t>mutations</a:t>
            </a:r>
            <a:r>
              <a:rPr sz="4100" spc="-120" dirty="0"/>
              <a:t> </a:t>
            </a:r>
            <a:r>
              <a:rPr sz="4100" spc="-30" dirty="0"/>
              <a:t>des</a:t>
            </a:r>
            <a:r>
              <a:rPr sz="4100" spc="-140" dirty="0"/>
              <a:t> </a:t>
            </a:r>
            <a:r>
              <a:rPr sz="4100" spc="-50" dirty="0"/>
              <a:t>SPSTI</a:t>
            </a:r>
            <a:endParaRPr sz="41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30551" y="2109216"/>
            <a:ext cx="1877695" cy="1125220"/>
          </a:xfrm>
          <a:prstGeom prst="rect">
            <a:avLst/>
          </a:prstGeom>
          <a:solidFill>
            <a:srgbClr val="ADA239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2200">
              <a:latin typeface="Times New Roman"/>
              <a:cs typeface="Times New Roman"/>
            </a:endParaRPr>
          </a:p>
          <a:p>
            <a:pPr marL="202565">
              <a:lnSpc>
                <a:spcPts val="1730"/>
              </a:lnSpc>
              <a:spcBef>
                <a:spcPts val="5"/>
              </a:spcBef>
            </a:pPr>
            <a:r>
              <a:rPr sz="1500" b="1" spc="5" dirty="0">
                <a:latin typeface="Calibri"/>
                <a:cs typeface="Calibri"/>
              </a:rPr>
              <a:t>Des</a:t>
            </a:r>
            <a:r>
              <a:rPr sz="1500" b="1" spc="-45" dirty="0">
                <a:latin typeface="Calibri"/>
                <a:cs typeface="Calibri"/>
              </a:rPr>
              <a:t> </a:t>
            </a:r>
            <a:r>
              <a:rPr sz="1500" b="1" spc="-5" dirty="0">
                <a:latin typeface="Calibri"/>
                <a:cs typeface="Calibri"/>
              </a:rPr>
              <a:t>missions</a:t>
            </a:r>
            <a:r>
              <a:rPr sz="1500" b="1" spc="-20" dirty="0">
                <a:latin typeface="Calibri"/>
                <a:cs typeface="Calibri"/>
              </a:rPr>
              <a:t> </a:t>
            </a:r>
            <a:r>
              <a:rPr sz="1500" b="1" spc="5" dirty="0">
                <a:latin typeface="Calibri"/>
                <a:cs typeface="Calibri"/>
              </a:rPr>
              <a:t>et</a:t>
            </a:r>
            <a:r>
              <a:rPr sz="1500" b="1" spc="-60" dirty="0">
                <a:latin typeface="Calibri"/>
                <a:cs typeface="Calibri"/>
              </a:rPr>
              <a:t> </a:t>
            </a:r>
            <a:r>
              <a:rPr sz="1500" b="1" spc="5" dirty="0">
                <a:latin typeface="Calibri"/>
                <a:cs typeface="Calibri"/>
              </a:rPr>
              <a:t>un</a:t>
            </a:r>
            <a:endParaRPr sz="1500">
              <a:latin typeface="Calibri"/>
              <a:cs typeface="Calibri"/>
            </a:endParaRPr>
          </a:p>
          <a:p>
            <a:pPr marL="263525">
              <a:lnSpc>
                <a:spcPts val="1730"/>
              </a:lnSpc>
            </a:pPr>
            <a:r>
              <a:rPr sz="1500" b="1" spc="-5" dirty="0">
                <a:latin typeface="Calibri"/>
                <a:cs typeface="Calibri"/>
              </a:rPr>
              <a:t>périmètre</a:t>
            </a:r>
            <a:r>
              <a:rPr sz="1500" b="1" spc="-60" dirty="0">
                <a:latin typeface="Calibri"/>
                <a:cs typeface="Calibri"/>
              </a:rPr>
              <a:t> </a:t>
            </a:r>
            <a:r>
              <a:rPr sz="1500" b="1" spc="-10" dirty="0">
                <a:latin typeface="Calibri"/>
                <a:cs typeface="Calibri"/>
              </a:rPr>
              <a:t>élargis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97096" y="2109216"/>
            <a:ext cx="1877695" cy="1127760"/>
          </a:xfrm>
          <a:prstGeom prst="rect">
            <a:avLst/>
          </a:prstGeom>
          <a:solidFill>
            <a:srgbClr val="ADA239"/>
          </a:solidFill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Times New Roman"/>
              <a:cs typeface="Times New Roman"/>
            </a:endParaRPr>
          </a:p>
          <a:p>
            <a:pPr marL="99060" marR="90170" indent="-4445" algn="ctr">
              <a:lnSpc>
                <a:spcPct val="91300"/>
              </a:lnSpc>
            </a:pPr>
            <a:r>
              <a:rPr sz="1500" b="1" dirty="0">
                <a:latin typeface="Calibri"/>
                <a:cs typeface="Calibri"/>
              </a:rPr>
              <a:t>Mise </a:t>
            </a:r>
            <a:r>
              <a:rPr sz="1500" b="1" spc="5" dirty="0">
                <a:latin typeface="Calibri"/>
                <a:cs typeface="Calibri"/>
              </a:rPr>
              <a:t>en </a:t>
            </a:r>
            <a:r>
              <a:rPr sz="1500" b="1" dirty="0">
                <a:latin typeface="Calibri"/>
                <a:cs typeface="Calibri"/>
              </a:rPr>
              <a:t>place d’une </a:t>
            </a:r>
            <a:r>
              <a:rPr sz="1500" b="1" spc="5" dirty="0">
                <a:latin typeface="Calibri"/>
                <a:cs typeface="Calibri"/>
              </a:rPr>
              <a:t> </a:t>
            </a:r>
            <a:r>
              <a:rPr sz="1500" b="1" spc="-5" dirty="0">
                <a:latin typeface="Calibri"/>
                <a:cs typeface="Calibri"/>
              </a:rPr>
              <a:t>offre</a:t>
            </a:r>
            <a:r>
              <a:rPr sz="1500" b="1" spc="-4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socle</a:t>
            </a:r>
            <a:r>
              <a:rPr sz="1500" b="1" spc="-20" dirty="0">
                <a:latin typeface="Calibri"/>
                <a:cs typeface="Calibri"/>
              </a:rPr>
              <a:t> </a:t>
            </a:r>
            <a:r>
              <a:rPr sz="1500" b="1" spc="5" dirty="0">
                <a:latin typeface="Calibri"/>
                <a:cs typeface="Calibri"/>
              </a:rPr>
              <a:t>et</a:t>
            </a:r>
            <a:r>
              <a:rPr sz="1500" b="1" spc="-40" dirty="0">
                <a:latin typeface="Calibri"/>
                <a:cs typeface="Calibri"/>
              </a:rPr>
              <a:t> </a:t>
            </a:r>
            <a:r>
              <a:rPr sz="1500" b="1" spc="-15" dirty="0">
                <a:latin typeface="Calibri"/>
                <a:cs typeface="Calibri"/>
              </a:rPr>
              <a:t>d’offres </a:t>
            </a:r>
            <a:r>
              <a:rPr sz="1500" b="1" spc="-325" dirty="0">
                <a:latin typeface="Calibri"/>
                <a:cs typeface="Calibri"/>
              </a:rPr>
              <a:t> </a:t>
            </a:r>
            <a:r>
              <a:rPr sz="1500" b="1" spc="-5" dirty="0">
                <a:latin typeface="Calibri"/>
                <a:cs typeface="Calibri"/>
              </a:rPr>
              <a:t>complémentaires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63640" y="2109216"/>
            <a:ext cx="1877695" cy="1127760"/>
          </a:xfrm>
          <a:prstGeom prst="rect">
            <a:avLst/>
          </a:prstGeom>
          <a:solidFill>
            <a:srgbClr val="ADA239"/>
          </a:solidFill>
        </p:spPr>
        <p:txBody>
          <a:bodyPr vert="horz" wrap="square" lIns="0" tIns="25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2200">
              <a:latin typeface="Times New Roman"/>
              <a:cs typeface="Times New Roman"/>
            </a:endParaRPr>
          </a:p>
          <a:p>
            <a:pPr algn="ctr">
              <a:lnSpc>
                <a:spcPts val="1730"/>
              </a:lnSpc>
              <a:spcBef>
                <a:spcPts val="5"/>
              </a:spcBef>
            </a:pPr>
            <a:r>
              <a:rPr sz="1500" b="1" spc="5" dirty="0">
                <a:latin typeface="Calibri"/>
                <a:cs typeface="Calibri"/>
              </a:rPr>
              <a:t>Les</a:t>
            </a:r>
            <a:r>
              <a:rPr sz="1500" b="1" spc="-4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services</a:t>
            </a:r>
            <a:r>
              <a:rPr sz="1500" b="1" spc="-40" dirty="0">
                <a:latin typeface="Calibri"/>
                <a:cs typeface="Calibri"/>
              </a:rPr>
              <a:t> </a:t>
            </a:r>
            <a:r>
              <a:rPr sz="1500" b="1" spc="-5" dirty="0">
                <a:latin typeface="Calibri"/>
                <a:cs typeface="Calibri"/>
              </a:rPr>
              <a:t>devront</a:t>
            </a:r>
            <a:endParaRPr sz="1500">
              <a:latin typeface="Calibri"/>
              <a:cs typeface="Calibri"/>
            </a:endParaRPr>
          </a:p>
          <a:p>
            <a:pPr marL="1905" algn="ctr">
              <a:lnSpc>
                <a:spcPts val="1730"/>
              </a:lnSpc>
            </a:pPr>
            <a:r>
              <a:rPr sz="1500" b="1" spc="-5" dirty="0">
                <a:latin typeface="Calibri"/>
                <a:cs typeface="Calibri"/>
              </a:rPr>
              <a:t>être</a:t>
            </a:r>
            <a:r>
              <a:rPr sz="1500" b="1" spc="-50" dirty="0">
                <a:latin typeface="Calibri"/>
                <a:cs typeface="Calibri"/>
              </a:rPr>
              <a:t> </a:t>
            </a:r>
            <a:r>
              <a:rPr sz="1500" b="1" spc="-5" dirty="0">
                <a:latin typeface="Calibri"/>
                <a:cs typeface="Calibri"/>
              </a:rPr>
              <a:t>certifiés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87511" y="2109216"/>
            <a:ext cx="1877695" cy="1127760"/>
          </a:xfrm>
          <a:prstGeom prst="rect">
            <a:avLst/>
          </a:prstGeom>
          <a:solidFill>
            <a:srgbClr val="ADA239"/>
          </a:solidFill>
        </p:spPr>
        <p:txBody>
          <a:bodyPr vert="horz" wrap="square" lIns="0" tIns="25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2200">
              <a:latin typeface="Times New Roman"/>
              <a:cs typeface="Times New Roman"/>
            </a:endParaRPr>
          </a:p>
          <a:p>
            <a:pPr marL="1905" algn="ctr">
              <a:lnSpc>
                <a:spcPts val="1730"/>
              </a:lnSpc>
              <a:spcBef>
                <a:spcPts val="5"/>
              </a:spcBef>
            </a:pPr>
            <a:r>
              <a:rPr sz="1500" b="1" spc="-15" dirty="0">
                <a:latin typeface="Calibri"/>
                <a:cs typeface="Calibri"/>
              </a:rPr>
              <a:t>Volonté</a:t>
            </a:r>
            <a:r>
              <a:rPr sz="1500" b="1" spc="-5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d’harmoniser</a:t>
            </a:r>
            <a:endParaRPr sz="1500">
              <a:latin typeface="Calibri"/>
              <a:cs typeface="Calibri"/>
            </a:endParaRPr>
          </a:p>
          <a:p>
            <a:pPr marL="3175" algn="ctr">
              <a:lnSpc>
                <a:spcPts val="1730"/>
              </a:lnSpc>
            </a:pPr>
            <a:r>
              <a:rPr sz="1500" b="1" spc="-5" dirty="0">
                <a:latin typeface="Calibri"/>
                <a:cs typeface="Calibri"/>
              </a:rPr>
              <a:t>le</a:t>
            </a:r>
            <a:r>
              <a:rPr sz="1500" b="1" spc="-3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financement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30551" y="3383279"/>
            <a:ext cx="1877695" cy="1127760"/>
          </a:xfrm>
          <a:prstGeom prst="rect">
            <a:avLst/>
          </a:prstGeom>
          <a:solidFill>
            <a:srgbClr val="ADA239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latin typeface="Times New Roman"/>
              <a:cs typeface="Times New Roman"/>
            </a:endParaRPr>
          </a:p>
          <a:p>
            <a:pPr marL="278765" marR="274320" indent="1905" algn="ctr">
              <a:lnSpc>
                <a:spcPct val="91400"/>
              </a:lnSpc>
            </a:pPr>
            <a:r>
              <a:rPr sz="1500" b="1" spc="-25" dirty="0">
                <a:latin typeface="Calibri"/>
                <a:cs typeface="Calibri"/>
              </a:rPr>
              <a:t>L’équipe </a:t>
            </a:r>
            <a:r>
              <a:rPr sz="1500" b="1" spc="-20" dirty="0">
                <a:latin typeface="Calibri"/>
                <a:cs typeface="Calibri"/>
              </a:rPr>
              <a:t> </a:t>
            </a:r>
            <a:r>
              <a:rPr sz="1500" b="1" spc="5" dirty="0">
                <a:latin typeface="Calibri"/>
                <a:cs typeface="Calibri"/>
              </a:rPr>
              <a:t>p</a:t>
            </a:r>
            <a:r>
              <a:rPr sz="1500" b="1" spc="-10" dirty="0">
                <a:latin typeface="Calibri"/>
                <a:cs typeface="Calibri"/>
              </a:rPr>
              <a:t>l</a:t>
            </a:r>
            <a:r>
              <a:rPr sz="1500" b="1" spc="5" dirty="0">
                <a:latin typeface="Calibri"/>
                <a:cs typeface="Calibri"/>
              </a:rPr>
              <a:t>u</a:t>
            </a:r>
            <a:r>
              <a:rPr sz="1500" b="1" spc="-5" dirty="0">
                <a:latin typeface="Calibri"/>
                <a:cs typeface="Calibri"/>
              </a:rPr>
              <a:t>r</a:t>
            </a:r>
            <a:r>
              <a:rPr sz="1500" b="1" spc="-15" dirty="0">
                <a:latin typeface="Calibri"/>
                <a:cs typeface="Calibri"/>
              </a:rPr>
              <a:t>i</a:t>
            </a:r>
            <a:r>
              <a:rPr sz="1500" b="1" spc="5" dirty="0">
                <a:latin typeface="Calibri"/>
                <a:cs typeface="Calibri"/>
              </a:rPr>
              <a:t>d</a:t>
            </a:r>
            <a:r>
              <a:rPr sz="1500" b="1" spc="-10" dirty="0">
                <a:latin typeface="Calibri"/>
                <a:cs typeface="Calibri"/>
              </a:rPr>
              <a:t>i</a:t>
            </a:r>
            <a:r>
              <a:rPr sz="1500" b="1" dirty="0">
                <a:latin typeface="Calibri"/>
                <a:cs typeface="Calibri"/>
              </a:rPr>
              <a:t>s</a:t>
            </a:r>
            <a:r>
              <a:rPr sz="1500" b="1" spc="-15" dirty="0">
                <a:latin typeface="Calibri"/>
                <a:cs typeface="Calibri"/>
              </a:rPr>
              <a:t>ci</a:t>
            </a:r>
            <a:r>
              <a:rPr sz="1500" b="1" spc="5" dirty="0">
                <a:latin typeface="Calibri"/>
                <a:cs typeface="Calibri"/>
              </a:rPr>
              <a:t>p</a:t>
            </a:r>
            <a:r>
              <a:rPr sz="1500" b="1" spc="-10" dirty="0">
                <a:latin typeface="Calibri"/>
                <a:cs typeface="Calibri"/>
              </a:rPr>
              <a:t>l</a:t>
            </a:r>
            <a:r>
              <a:rPr sz="1500" b="1" spc="-15" dirty="0">
                <a:latin typeface="Calibri"/>
                <a:cs typeface="Calibri"/>
              </a:rPr>
              <a:t>i</a:t>
            </a:r>
            <a:r>
              <a:rPr sz="1500" b="1" spc="5" dirty="0">
                <a:latin typeface="Calibri"/>
                <a:cs typeface="Calibri"/>
              </a:rPr>
              <a:t>na</a:t>
            </a:r>
            <a:r>
              <a:rPr sz="1500" b="1" spc="-10" dirty="0">
                <a:latin typeface="Calibri"/>
                <a:cs typeface="Calibri"/>
              </a:rPr>
              <a:t>i</a:t>
            </a:r>
            <a:r>
              <a:rPr sz="1500" b="1" spc="-35" dirty="0">
                <a:latin typeface="Calibri"/>
                <a:cs typeface="Calibri"/>
              </a:rPr>
              <a:t>r</a:t>
            </a:r>
            <a:r>
              <a:rPr sz="1500" b="1" dirty="0">
                <a:latin typeface="Calibri"/>
                <a:cs typeface="Calibri"/>
              </a:rPr>
              <a:t>e  </a:t>
            </a:r>
            <a:r>
              <a:rPr sz="1500" b="1" spc="-15" dirty="0">
                <a:latin typeface="Calibri"/>
                <a:cs typeface="Calibri"/>
              </a:rPr>
              <a:t>s’étoffe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97096" y="3383279"/>
            <a:ext cx="1877695" cy="1127760"/>
          </a:xfrm>
          <a:prstGeom prst="rect">
            <a:avLst/>
          </a:prstGeom>
          <a:solidFill>
            <a:srgbClr val="ADA239"/>
          </a:solidFill>
        </p:spPr>
        <p:txBody>
          <a:bodyPr vert="horz" wrap="square" lIns="0" tIns="133350" rIns="0" bIns="0" rtlCol="0">
            <a:spAutoFit/>
          </a:bodyPr>
          <a:lstStyle/>
          <a:p>
            <a:pPr marL="93345" marR="86360" algn="ctr">
              <a:lnSpc>
                <a:spcPct val="91600"/>
              </a:lnSpc>
              <a:spcBef>
                <a:spcPts val="1050"/>
              </a:spcBef>
            </a:pPr>
            <a:r>
              <a:rPr sz="1500" b="1" spc="5" dirty="0">
                <a:latin typeface="Calibri"/>
                <a:cs typeface="Calibri"/>
              </a:rPr>
              <a:t>Des</a:t>
            </a:r>
            <a:r>
              <a:rPr sz="1500" b="1" spc="-60" dirty="0">
                <a:latin typeface="Calibri"/>
                <a:cs typeface="Calibri"/>
              </a:rPr>
              <a:t> </a:t>
            </a:r>
            <a:r>
              <a:rPr sz="1500" b="1" spc="-5" dirty="0">
                <a:latin typeface="Calibri"/>
                <a:cs typeface="Calibri"/>
              </a:rPr>
              <a:t>Passerelles</a:t>
            </a:r>
            <a:r>
              <a:rPr sz="1500" b="1" spc="-75" dirty="0">
                <a:latin typeface="Calibri"/>
                <a:cs typeface="Calibri"/>
              </a:rPr>
              <a:t> </a:t>
            </a:r>
            <a:r>
              <a:rPr sz="1500" b="1" spc="-5" dirty="0">
                <a:latin typeface="Calibri"/>
                <a:cs typeface="Calibri"/>
              </a:rPr>
              <a:t>Santé </a:t>
            </a:r>
            <a:r>
              <a:rPr sz="1500" b="1" spc="-325" dirty="0">
                <a:latin typeface="Calibri"/>
                <a:cs typeface="Calibri"/>
              </a:rPr>
              <a:t> </a:t>
            </a:r>
            <a:r>
              <a:rPr sz="1500" b="1" spc="5" dirty="0">
                <a:latin typeface="Calibri"/>
                <a:cs typeface="Calibri"/>
              </a:rPr>
              <a:t>au </a:t>
            </a:r>
            <a:r>
              <a:rPr sz="1500" b="1" spc="-15" dirty="0">
                <a:latin typeface="Calibri"/>
                <a:cs typeface="Calibri"/>
              </a:rPr>
              <a:t>Travail-Santé </a:t>
            </a:r>
            <a:r>
              <a:rPr sz="1500" b="1" spc="-1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Publique </a:t>
            </a:r>
            <a:r>
              <a:rPr sz="1500" b="1" spc="-5" dirty="0">
                <a:latin typeface="Calibri"/>
                <a:cs typeface="Calibri"/>
              </a:rPr>
              <a:t>vont </a:t>
            </a:r>
            <a:r>
              <a:rPr sz="1500" b="1" dirty="0">
                <a:latin typeface="Calibri"/>
                <a:cs typeface="Calibri"/>
              </a:rPr>
              <a:t> </a:t>
            </a:r>
            <a:r>
              <a:rPr sz="1500" b="1" spc="-5" dirty="0">
                <a:latin typeface="Calibri"/>
                <a:cs typeface="Calibri"/>
              </a:rPr>
              <a:t>apparaitre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63640" y="3383279"/>
            <a:ext cx="1877695" cy="1127760"/>
          </a:xfrm>
          <a:prstGeom prst="rect">
            <a:avLst/>
          </a:prstGeom>
          <a:solidFill>
            <a:srgbClr val="ADA239"/>
          </a:solidFill>
        </p:spPr>
        <p:txBody>
          <a:bodyPr vert="horz" wrap="square" lIns="0" tIns="133350" rIns="0" bIns="0" rtlCol="0">
            <a:spAutoFit/>
          </a:bodyPr>
          <a:lstStyle/>
          <a:p>
            <a:pPr marL="185420" marR="179070" algn="ctr">
              <a:lnSpc>
                <a:spcPct val="91600"/>
              </a:lnSpc>
              <a:spcBef>
                <a:spcPts val="1050"/>
              </a:spcBef>
            </a:pPr>
            <a:r>
              <a:rPr sz="1500" b="1" spc="5" dirty="0">
                <a:latin typeface="Calibri"/>
                <a:cs typeface="Calibri"/>
              </a:rPr>
              <a:t>La</a:t>
            </a:r>
            <a:r>
              <a:rPr sz="1500" b="1" spc="-50" dirty="0">
                <a:latin typeface="Calibri"/>
                <a:cs typeface="Calibri"/>
              </a:rPr>
              <a:t> </a:t>
            </a:r>
            <a:r>
              <a:rPr sz="1500" b="1" spc="-5" dirty="0">
                <a:latin typeface="Calibri"/>
                <a:cs typeface="Calibri"/>
              </a:rPr>
              <a:t>Prévention</a:t>
            </a:r>
            <a:r>
              <a:rPr sz="1500" b="1" spc="-60" dirty="0">
                <a:latin typeface="Calibri"/>
                <a:cs typeface="Calibri"/>
              </a:rPr>
              <a:t> </a:t>
            </a:r>
            <a:r>
              <a:rPr sz="1500" b="1" spc="5" dirty="0">
                <a:latin typeface="Calibri"/>
                <a:cs typeface="Calibri"/>
              </a:rPr>
              <a:t>de</a:t>
            </a:r>
            <a:r>
              <a:rPr sz="1500" b="1" spc="-40" dirty="0">
                <a:latin typeface="Calibri"/>
                <a:cs typeface="Calibri"/>
              </a:rPr>
              <a:t> </a:t>
            </a:r>
            <a:r>
              <a:rPr sz="1500" b="1" spc="-5" dirty="0">
                <a:latin typeface="Calibri"/>
                <a:cs typeface="Calibri"/>
              </a:rPr>
              <a:t>la </a:t>
            </a:r>
            <a:r>
              <a:rPr sz="1500" b="1" spc="-32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Désinsertion </a:t>
            </a:r>
            <a:r>
              <a:rPr sz="1500" b="1" spc="5" dirty="0">
                <a:latin typeface="Calibri"/>
                <a:cs typeface="Calibri"/>
              </a:rPr>
              <a:t> </a:t>
            </a:r>
            <a:r>
              <a:rPr sz="1500" b="1" spc="10" dirty="0">
                <a:latin typeface="Calibri"/>
                <a:cs typeface="Calibri"/>
              </a:rPr>
              <a:t>P</a:t>
            </a:r>
            <a:r>
              <a:rPr sz="1500" b="1" spc="-30" dirty="0">
                <a:latin typeface="Calibri"/>
                <a:cs typeface="Calibri"/>
              </a:rPr>
              <a:t>r</a:t>
            </a:r>
            <a:r>
              <a:rPr sz="1500" b="1" spc="5" dirty="0">
                <a:latin typeface="Calibri"/>
                <a:cs typeface="Calibri"/>
              </a:rPr>
              <a:t>o</a:t>
            </a:r>
            <a:r>
              <a:rPr sz="1500" b="1" spc="-25" dirty="0">
                <a:latin typeface="Calibri"/>
                <a:cs typeface="Calibri"/>
              </a:rPr>
              <a:t>f</a:t>
            </a:r>
            <a:r>
              <a:rPr sz="1500" b="1" spc="5" dirty="0">
                <a:latin typeface="Calibri"/>
                <a:cs typeface="Calibri"/>
              </a:rPr>
              <a:t>es</a:t>
            </a:r>
            <a:r>
              <a:rPr sz="1500" b="1" spc="-5" dirty="0">
                <a:latin typeface="Calibri"/>
                <a:cs typeface="Calibri"/>
              </a:rPr>
              <a:t>s</a:t>
            </a:r>
            <a:r>
              <a:rPr sz="1500" b="1" spc="-15" dirty="0">
                <a:latin typeface="Calibri"/>
                <a:cs typeface="Calibri"/>
              </a:rPr>
              <a:t>i</a:t>
            </a:r>
            <a:r>
              <a:rPr sz="1500" b="1" spc="5" dirty="0">
                <a:latin typeface="Calibri"/>
                <a:cs typeface="Calibri"/>
              </a:rPr>
              <a:t>on</a:t>
            </a:r>
            <a:r>
              <a:rPr sz="1500" b="1" spc="10" dirty="0">
                <a:latin typeface="Calibri"/>
                <a:cs typeface="Calibri"/>
              </a:rPr>
              <a:t>n</a:t>
            </a:r>
            <a:r>
              <a:rPr sz="1500" b="1" spc="5" dirty="0">
                <a:latin typeface="Calibri"/>
                <a:cs typeface="Calibri"/>
              </a:rPr>
              <a:t>e</a:t>
            </a:r>
            <a:r>
              <a:rPr sz="1500" b="1" spc="-15" dirty="0">
                <a:latin typeface="Calibri"/>
                <a:cs typeface="Calibri"/>
              </a:rPr>
              <a:t>ll</a:t>
            </a:r>
            <a:r>
              <a:rPr sz="1500" b="1" spc="5" dirty="0">
                <a:latin typeface="Calibri"/>
                <a:cs typeface="Calibri"/>
              </a:rPr>
              <a:t>e</a:t>
            </a:r>
            <a:r>
              <a:rPr sz="1500" b="1" spc="-75" dirty="0">
                <a:latin typeface="Calibri"/>
                <a:cs typeface="Calibri"/>
              </a:rPr>
              <a:t> </a:t>
            </a:r>
            <a:r>
              <a:rPr sz="1500" b="1" spc="5" dirty="0">
                <a:latin typeface="Calibri"/>
                <a:cs typeface="Calibri"/>
              </a:rPr>
              <a:t>e</a:t>
            </a:r>
            <a:r>
              <a:rPr sz="1500" b="1" spc="-25" dirty="0">
                <a:latin typeface="Calibri"/>
                <a:cs typeface="Calibri"/>
              </a:rPr>
              <a:t>s</a:t>
            </a:r>
            <a:r>
              <a:rPr sz="1500" b="1" dirty="0">
                <a:latin typeface="Calibri"/>
                <a:cs typeface="Calibri"/>
              </a:rPr>
              <a:t>t  </a:t>
            </a:r>
            <a:r>
              <a:rPr sz="1500" b="1" spc="-5" dirty="0">
                <a:latin typeface="Calibri"/>
                <a:cs typeface="Calibri"/>
              </a:rPr>
              <a:t>réaffirmée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330183" y="3383279"/>
            <a:ext cx="1877695" cy="1127760"/>
          </a:xfrm>
          <a:prstGeom prst="rect">
            <a:avLst/>
          </a:prstGeom>
          <a:solidFill>
            <a:srgbClr val="ADA239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316865" marR="131445" indent="-177165">
              <a:lnSpc>
                <a:spcPts val="1660"/>
              </a:lnSpc>
              <a:spcBef>
                <a:spcPts val="994"/>
              </a:spcBef>
            </a:pPr>
            <a:r>
              <a:rPr sz="1500" b="1" dirty="0">
                <a:latin typeface="Calibri"/>
                <a:cs typeface="Calibri"/>
              </a:rPr>
              <a:t>Exposition</a:t>
            </a:r>
            <a:r>
              <a:rPr sz="1500" b="1" spc="-85" dirty="0">
                <a:latin typeface="Calibri"/>
                <a:cs typeface="Calibri"/>
              </a:rPr>
              <a:t> </a:t>
            </a:r>
            <a:r>
              <a:rPr sz="1500" b="1" spc="5" dirty="0">
                <a:latin typeface="Calibri"/>
                <a:cs typeface="Calibri"/>
              </a:rPr>
              <a:t>au</a:t>
            </a:r>
            <a:r>
              <a:rPr sz="1500" b="1" spc="-6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risque </a:t>
            </a:r>
            <a:r>
              <a:rPr sz="1500" b="1" spc="-325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chimique</a:t>
            </a:r>
            <a:r>
              <a:rPr sz="1500" b="1" spc="-40" dirty="0">
                <a:latin typeface="Calibri"/>
                <a:cs typeface="Calibri"/>
              </a:rPr>
              <a:t> </a:t>
            </a:r>
            <a:r>
              <a:rPr sz="1500" b="1" spc="-5" dirty="0">
                <a:latin typeface="Calibri"/>
                <a:cs typeface="Calibri"/>
              </a:rPr>
              <a:t>ciblée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187696" y="4739640"/>
            <a:ext cx="1877695" cy="1127760"/>
          </a:xfrm>
          <a:custGeom>
            <a:avLst/>
            <a:gdLst/>
            <a:ahLst/>
            <a:cxnLst/>
            <a:rect l="l" t="t" r="r" b="b"/>
            <a:pathLst>
              <a:path w="1877695" h="1127760">
                <a:moveTo>
                  <a:pt x="1877568" y="0"/>
                </a:moveTo>
                <a:lnTo>
                  <a:pt x="0" y="0"/>
                </a:lnTo>
                <a:lnTo>
                  <a:pt x="0" y="1127760"/>
                </a:lnTo>
                <a:lnTo>
                  <a:pt x="1877568" y="1127760"/>
                </a:lnTo>
                <a:lnTo>
                  <a:pt x="1877568" y="0"/>
                </a:lnTo>
                <a:close/>
              </a:path>
            </a:pathLst>
          </a:custGeom>
          <a:solidFill>
            <a:srgbClr val="ADA2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287771" y="4631816"/>
            <a:ext cx="1675764" cy="13017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1270" algn="ctr">
              <a:lnSpc>
                <a:spcPct val="91500"/>
              </a:lnSpc>
              <a:spcBef>
                <a:spcPts val="265"/>
              </a:spcBef>
            </a:pPr>
            <a:r>
              <a:rPr sz="1500" b="1" spc="5" dirty="0">
                <a:latin typeface="Calibri"/>
                <a:cs typeface="Calibri"/>
              </a:rPr>
              <a:t>30 </a:t>
            </a:r>
            <a:r>
              <a:rPr sz="1500" b="1" dirty="0">
                <a:latin typeface="Calibri"/>
                <a:cs typeface="Calibri"/>
              </a:rPr>
              <a:t>décrets </a:t>
            </a:r>
            <a:r>
              <a:rPr sz="1500" b="1" spc="5" dirty="0">
                <a:latin typeface="Calibri"/>
                <a:cs typeface="Calibri"/>
              </a:rPr>
              <a:t>et </a:t>
            </a:r>
            <a:r>
              <a:rPr sz="1500" b="1" spc="10" dirty="0">
                <a:latin typeface="Calibri"/>
                <a:cs typeface="Calibri"/>
              </a:rPr>
              <a:t> </a:t>
            </a:r>
            <a:r>
              <a:rPr sz="1500" b="1" spc="-10" dirty="0">
                <a:latin typeface="Calibri"/>
                <a:cs typeface="Calibri"/>
              </a:rPr>
              <a:t>circulaires</a:t>
            </a:r>
            <a:r>
              <a:rPr sz="1500" b="1" spc="10" dirty="0">
                <a:latin typeface="Calibri"/>
                <a:cs typeface="Calibri"/>
              </a:rPr>
              <a:t> </a:t>
            </a:r>
            <a:r>
              <a:rPr sz="1500" b="1" spc="-5" dirty="0">
                <a:latin typeface="Calibri"/>
                <a:cs typeface="Calibri"/>
              </a:rPr>
              <a:t>sont </a:t>
            </a:r>
            <a:r>
              <a:rPr sz="1500" b="1" dirty="0">
                <a:latin typeface="Calibri"/>
                <a:cs typeface="Calibri"/>
              </a:rPr>
              <a:t> </a:t>
            </a:r>
            <a:r>
              <a:rPr sz="1500" b="1" spc="-5" dirty="0">
                <a:latin typeface="Calibri"/>
                <a:cs typeface="Calibri"/>
              </a:rPr>
              <a:t>attendus </a:t>
            </a:r>
            <a:r>
              <a:rPr sz="1500" b="1" spc="5" dirty="0">
                <a:latin typeface="Calibri"/>
                <a:cs typeface="Calibri"/>
              </a:rPr>
              <a:t>pour </a:t>
            </a:r>
            <a:r>
              <a:rPr sz="1500" b="1" spc="1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permettre </a:t>
            </a:r>
            <a:r>
              <a:rPr sz="1500" b="1" spc="5" dirty="0">
                <a:latin typeface="Calibri"/>
                <a:cs typeface="Calibri"/>
              </a:rPr>
              <a:t> </a:t>
            </a:r>
            <a:r>
              <a:rPr sz="1500" b="1" spc="-15" dirty="0">
                <a:latin typeface="Calibri"/>
                <a:cs typeface="Calibri"/>
              </a:rPr>
              <a:t>l’application </a:t>
            </a:r>
            <a:r>
              <a:rPr sz="1500" b="1" spc="5" dirty="0">
                <a:latin typeface="Calibri"/>
                <a:cs typeface="Calibri"/>
              </a:rPr>
              <a:t>de </a:t>
            </a:r>
            <a:r>
              <a:rPr sz="1500" b="1" spc="-10" dirty="0">
                <a:latin typeface="Calibri"/>
                <a:cs typeface="Calibri"/>
              </a:rPr>
              <a:t>cette </a:t>
            </a:r>
            <a:r>
              <a:rPr sz="1500" b="1" spc="-325" dirty="0">
                <a:latin typeface="Calibri"/>
                <a:cs typeface="Calibri"/>
              </a:rPr>
              <a:t> </a:t>
            </a:r>
            <a:r>
              <a:rPr sz="1500" b="1" spc="-5" dirty="0">
                <a:latin typeface="Calibri"/>
                <a:cs typeface="Calibri"/>
              </a:rPr>
              <a:t>loi</a:t>
            </a:r>
            <a:endParaRPr sz="1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7737" y="938606"/>
            <a:ext cx="1003173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0" dirty="0"/>
              <a:t>Principales</a:t>
            </a:r>
            <a:r>
              <a:rPr spc="-165" dirty="0"/>
              <a:t> </a:t>
            </a:r>
            <a:r>
              <a:rPr spc="-45" dirty="0"/>
              <a:t>mesures</a:t>
            </a:r>
            <a:r>
              <a:rPr spc="-175" dirty="0"/>
              <a:t> </a:t>
            </a:r>
            <a:r>
              <a:rPr spc="-20" dirty="0"/>
              <a:t>de</a:t>
            </a:r>
            <a:r>
              <a:rPr spc="-110" dirty="0"/>
              <a:t> </a:t>
            </a:r>
            <a:r>
              <a:rPr spc="-30" dirty="0"/>
              <a:t>la</a:t>
            </a:r>
            <a:r>
              <a:rPr spc="-120" dirty="0"/>
              <a:t> </a:t>
            </a:r>
            <a:r>
              <a:rPr spc="-35" dirty="0"/>
              <a:t>loi</a:t>
            </a:r>
            <a:r>
              <a:rPr spc="-125" dirty="0"/>
              <a:t> </a:t>
            </a:r>
            <a:r>
              <a:rPr spc="-20" dirty="0"/>
              <a:t>du</a:t>
            </a:r>
            <a:r>
              <a:rPr spc="-114" dirty="0"/>
              <a:t> </a:t>
            </a:r>
            <a:r>
              <a:rPr spc="5" dirty="0"/>
              <a:t>2</a:t>
            </a:r>
            <a:r>
              <a:rPr spc="-95" dirty="0"/>
              <a:t> </a:t>
            </a:r>
            <a:r>
              <a:rPr spc="-40" dirty="0"/>
              <a:t>août</a:t>
            </a:r>
            <a:r>
              <a:rPr spc="-130" dirty="0"/>
              <a:t> </a:t>
            </a:r>
            <a:r>
              <a:rPr spc="-55" dirty="0"/>
              <a:t>2021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97737" y="2241295"/>
            <a:ext cx="10454005" cy="42119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Le</a:t>
            </a:r>
            <a:r>
              <a:rPr sz="19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DUERP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devient</a:t>
            </a:r>
            <a:r>
              <a:rPr sz="19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un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 levier</a:t>
            </a:r>
            <a:r>
              <a:rPr sz="1900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pour</a:t>
            </a:r>
            <a:r>
              <a:rPr sz="1900" spc="-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renforcer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 la</a:t>
            </a:r>
            <a:r>
              <a:rPr sz="19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prévention</a:t>
            </a:r>
            <a:r>
              <a:rPr sz="19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des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risques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 professionnels</a:t>
            </a:r>
            <a:r>
              <a:rPr sz="19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et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un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outil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endParaRPr sz="1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traçabilité</a:t>
            </a:r>
            <a:r>
              <a:rPr sz="1900" spc="7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collective.</a:t>
            </a:r>
            <a:r>
              <a:rPr sz="1900" spc="5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Il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sera</a:t>
            </a:r>
            <a:r>
              <a:rPr sz="19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déposé sur</a:t>
            </a:r>
            <a:r>
              <a:rPr sz="19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un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 portail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numérique 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géré</a:t>
            </a:r>
            <a:r>
              <a:rPr sz="19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par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les</a:t>
            </a:r>
            <a:r>
              <a:rPr sz="19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organisations d'employeurs.</a:t>
            </a:r>
            <a:endParaRPr sz="19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395"/>
              </a:spcBef>
            </a:pP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Définition</a:t>
            </a:r>
            <a:r>
              <a:rPr sz="1900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d'une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"offre</a:t>
            </a:r>
            <a:r>
              <a:rPr sz="19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socle"</a:t>
            </a:r>
            <a:r>
              <a:rPr sz="19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des</a:t>
            </a:r>
            <a:r>
              <a:rPr sz="19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services</a:t>
            </a:r>
            <a:r>
              <a:rPr sz="19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proposés</a:t>
            </a:r>
            <a:r>
              <a:rPr sz="1900" spc="-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par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les</a:t>
            </a:r>
            <a:r>
              <a:rPr sz="19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SPSTI</a:t>
            </a:r>
            <a:r>
              <a:rPr sz="1900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5" dirty="0">
                <a:solidFill>
                  <a:srgbClr val="404040"/>
                </a:solidFill>
                <a:latin typeface="Calibri"/>
                <a:cs typeface="Calibri"/>
              </a:rPr>
              <a:t>qui</a:t>
            </a:r>
            <a:r>
              <a:rPr sz="19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devra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couvrir</a:t>
            </a:r>
            <a:r>
              <a:rPr sz="19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l'ensemble</a:t>
            </a:r>
            <a:r>
              <a:rPr sz="19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des</a:t>
            </a:r>
            <a:r>
              <a:rPr sz="19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missions </a:t>
            </a:r>
            <a:r>
              <a:rPr sz="1900" spc="-4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prévues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par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le</a:t>
            </a:r>
            <a:r>
              <a:rPr sz="19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Code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du 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travail</a:t>
            </a:r>
            <a:r>
              <a:rPr sz="19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sz="19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matière</a:t>
            </a:r>
            <a:r>
              <a:rPr sz="19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9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prévention</a:t>
            </a:r>
            <a:r>
              <a:rPr sz="19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des</a:t>
            </a:r>
            <a:r>
              <a:rPr sz="19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risques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professionnels,</a:t>
            </a:r>
            <a:r>
              <a:rPr sz="19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9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suivi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individuel</a:t>
            </a:r>
            <a:r>
              <a:rPr sz="19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et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prévention</a:t>
            </a:r>
            <a:r>
              <a:rPr sz="19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 la</a:t>
            </a:r>
            <a:r>
              <a:rPr sz="19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désinsertion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professionnelle.</a:t>
            </a:r>
            <a:r>
              <a:rPr sz="19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25" dirty="0">
                <a:solidFill>
                  <a:srgbClr val="404040"/>
                </a:solidFill>
                <a:latin typeface="Calibri"/>
                <a:cs typeface="Calibri"/>
              </a:rPr>
              <a:t>Cette</a:t>
            </a:r>
            <a:r>
              <a:rPr sz="1900" spc="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offre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30" dirty="0">
                <a:solidFill>
                  <a:srgbClr val="404040"/>
                </a:solidFill>
                <a:latin typeface="Calibri"/>
                <a:cs typeface="Calibri"/>
              </a:rPr>
              <a:t>fera</a:t>
            </a:r>
            <a:r>
              <a:rPr sz="19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l'objet</a:t>
            </a:r>
            <a:r>
              <a:rPr sz="19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d'une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certification</a:t>
            </a:r>
            <a:r>
              <a:rPr sz="1900" spc="7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et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son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 coût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devra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être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maîtrisé.</a:t>
            </a:r>
            <a:r>
              <a:rPr sz="19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Possibilité</a:t>
            </a:r>
            <a:r>
              <a:rPr sz="19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déterminer</a:t>
            </a:r>
            <a:r>
              <a:rPr sz="19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une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offre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services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complémentaires.</a:t>
            </a:r>
            <a:endParaRPr sz="1900">
              <a:latin typeface="Calibri"/>
              <a:cs typeface="Calibri"/>
            </a:endParaRPr>
          </a:p>
          <a:p>
            <a:pPr marL="12700" marR="360680">
              <a:lnSpc>
                <a:spcPct val="100000"/>
              </a:lnSpc>
              <a:spcBef>
                <a:spcPts val="1420"/>
              </a:spcBef>
            </a:pP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Décloisonnement</a:t>
            </a:r>
            <a:r>
              <a:rPr sz="19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entre</a:t>
            </a:r>
            <a:r>
              <a:rPr sz="19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les</a:t>
            </a:r>
            <a:r>
              <a:rPr sz="19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univers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 la</a:t>
            </a:r>
            <a:r>
              <a:rPr sz="19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santé,</a:t>
            </a:r>
            <a:r>
              <a:rPr sz="1900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santé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au</a:t>
            </a:r>
            <a:r>
              <a:rPr sz="19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travail,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médecine</a:t>
            </a:r>
            <a:r>
              <a:rPr sz="19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 ville,</a:t>
            </a:r>
            <a:r>
              <a:rPr sz="1900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santé</a:t>
            </a:r>
            <a:r>
              <a:rPr sz="19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publique</a:t>
            </a:r>
            <a:r>
              <a:rPr sz="19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:</a:t>
            </a:r>
            <a:r>
              <a:rPr sz="19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cela </a:t>
            </a:r>
            <a:r>
              <a:rPr sz="1900" spc="-4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passera</a:t>
            </a:r>
            <a:r>
              <a:rPr sz="19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par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la</a:t>
            </a:r>
            <a:r>
              <a:rPr sz="19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mise</a:t>
            </a:r>
            <a:r>
              <a:rPr sz="19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sz="19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place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du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Médecin</a:t>
            </a:r>
            <a:r>
              <a:rPr sz="1900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Praticien</a:t>
            </a:r>
            <a:r>
              <a:rPr sz="1900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Correspondant</a:t>
            </a:r>
            <a:r>
              <a:rPr sz="19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(MPC),</a:t>
            </a:r>
            <a:r>
              <a:rPr sz="19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des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Infirmiers</a:t>
            </a:r>
            <a:r>
              <a:rPr sz="1900" spc="-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sz="19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Pratique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Avancée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30" dirty="0">
                <a:solidFill>
                  <a:srgbClr val="404040"/>
                </a:solidFill>
                <a:latin typeface="Calibri"/>
                <a:cs typeface="Calibri"/>
              </a:rPr>
              <a:t>(IPA).</a:t>
            </a:r>
            <a:endParaRPr sz="1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95"/>
              </a:spcBef>
            </a:pP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Nouvelles</a:t>
            </a:r>
            <a:r>
              <a:rPr sz="19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obligations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pour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les</a:t>
            </a:r>
            <a:r>
              <a:rPr sz="19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entreprises</a:t>
            </a:r>
            <a:r>
              <a:rPr sz="19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:</a:t>
            </a:r>
            <a:r>
              <a:rPr sz="19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visites</a:t>
            </a:r>
            <a:r>
              <a:rPr sz="1900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9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mi-carrière,</a:t>
            </a:r>
            <a:r>
              <a:rPr sz="1900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passeport</a:t>
            </a:r>
            <a:r>
              <a:rPr sz="19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prévention.</a:t>
            </a:r>
            <a:endParaRPr sz="1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95"/>
              </a:spcBef>
            </a:pP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Evolution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des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modalités</a:t>
            </a:r>
            <a:r>
              <a:rPr sz="19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 gouvernance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:</a:t>
            </a:r>
            <a:r>
              <a:rPr sz="19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vice-présidence</a:t>
            </a:r>
            <a:r>
              <a:rPr sz="1900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salariée,</a:t>
            </a:r>
            <a:r>
              <a:rPr sz="1900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remise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à</a:t>
            </a:r>
            <a:r>
              <a:rPr sz="19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plat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des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représentations</a:t>
            </a:r>
            <a:endParaRPr sz="1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patronales</a:t>
            </a:r>
            <a:endParaRPr sz="1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6324" y="975182"/>
            <a:ext cx="950023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40" dirty="0"/>
              <a:t>Les</a:t>
            </a:r>
            <a:r>
              <a:rPr sz="4400" spc="-105" dirty="0"/>
              <a:t> </a:t>
            </a:r>
            <a:r>
              <a:rPr sz="4400" spc="-50" dirty="0"/>
              <a:t>missions</a:t>
            </a:r>
            <a:r>
              <a:rPr sz="4400" spc="-45" dirty="0"/>
              <a:t> des</a:t>
            </a:r>
            <a:r>
              <a:rPr sz="4400" spc="-80" dirty="0"/>
              <a:t> </a:t>
            </a:r>
            <a:r>
              <a:rPr sz="4400" spc="-50" dirty="0"/>
              <a:t>SPSTI</a:t>
            </a:r>
            <a:r>
              <a:rPr sz="4400" spc="-80" dirty="0"/>
              <a:t> </a:t>
            </a:r>
            <a:r>
              <a:rPr sz="4400" spc="-130" dirty="0"/>
              <a:t>C.trav.,</a:t>
            </a:r>
            <a:r>
              <a:rPr sz="4400" spc="-105" dirty="0"/>
              <a:t> </a:t>
            </a:r>
            <a:r>
              <a:rPr sz="4400" spc="-45" dirty="0"/>
              <a:t>art.</a:t>
            </a:r>
            <a:r>
              <a:rPr sz="4400" spc="-80" dirty="0"/>
              <a:t> </a:t>
            </a:r>
            <a:r>
              <a:rPr sz="4400" spc="-25" dirty="0"/>
              <a:t>L.</a:t>
            </a:r>
            <a:r>
              <a:rPr sz="4400" spc="-100" dirty="0"/>
              <a:t> </a:t>
            </a:r>
            <a:r>
              <a:rPr sz="4400" spc="-45" dirty="0"/>
              <a:t>4622-2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1097280" y="2438400"/>
            <a:ext cx="10058400" cy="734695"/>
          </a:xfrm>
          <a:custGeom>
            <a:avLst/>
            <a:gdLst/>
            <a:ahLst/>
            <a:cxnLst/>
            <a:rect l="l" t="t" r="r" b="b"/>
            <a:pathLst>
              <a:path w="10058400" h="734694">
                <a:moveTo>
                  <a:pt x="9935972" y="0"/>
                </a:moveTo>
                <a:lnTo>
                  <a:pt x="122428" y="0"/>
                </a:lnTo>
                <a:lnTo>
                  <a:pt x="74773" y="9628"/>
                </a:lnTo>
                <a:lnTo>
                  <a:pt x="35858" y="35877"/>
                </a:lnTo>
                <a:lnTo>
                  <a:pt x="9621" y="74795"/>
                </a:lnTo>
                <a:lnTo>
                  <a:pt x="0" y="122427"/>
                </a:lnTo>
                <a:lnTo>
                  <a:pt x="0" y="612139"/>
                </a:lnTo>
                <a:lnTo>
                  <a:pt x="9621" y="659772"/>
                </a:lnTo>
                <a:lnTo>
                  <a:pt x="35858" y="698690"/>
                </a:lnTo>
                <a:lnTo>
                  <a:pt x="74773" y="724939"/>
                </a:lnTo>
                <a:lnTo>
                  <a:pt x="122428" y="734567"/>
                </a:lnTo>
                <a:lnTo>
                  <a:pt x="9935972" y="734567"/>
                </a:lnTo>
                <a:lnTo>
                  <a:pt x="9983604" y="724939"/>
                </a:lnTo>
                <a:lnTo>
                  <a:pt x="10022522" y="698690"/>
                </a:lnTo>
                <a:lnTo>
                  <a:pt x="10048771" y="659772"/>
                </a:lnTo>
                <a:lnTo>
                  <a:pt x="10058400" y="612139"/>
                </a:lnTo>
                <a:lnTo>
                  <a:pt x="10058400" y="122427"/>
                </a:lnTo>
                <a:lnTo>
                  <a:pt x="10048771" y="74795"/>
                </a:lnTo>
                <a:lnTo>
                  <a:pt x="10022522" y="35877"/>
                </a:lnTo>
                <a:lnTo>
                  <a:pt x="9983604" y="9628"/>
                </a:lnTo>
                <a:lnTo>
                  <a:pt x="9935972" y="0"/>
                </a:lnTo>
                <a:close/>
              </a:path>
            </a:pathLst>
          </a:custGeom>
          <a:solidFill>
            <a:srgbClr val="8BAB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97280" y="3230879"/>
            <a:ext cx="10058400" cy="737870"/>
          </a:xfrm>
          <a:custGeom>
            <a:avLst/>
            <a:gdLst/>
            <a:ahLst/>
            <a:cxnLst/>
            <a:rect l="l" t="t" r="r" b="b"/>
            <a:pathLst>
              <a:path w="10058400" h="737870">
                <a:moveTo>
                  <a:pt x="9935464" y="0"/>
                </a:moveTo>
                <a:lnTo>
                  <a:pt x="122935" y="0"/>
                </a:lnTo>
                <a:lnTo>
                  <a:pt x="75084" y="9653"/>
                </a:lnTo>
                <a:lnTo>
                  <a:pt x="36007" y="35988"/>
                </a:lnTo>
                <a:lnTo>
                  <a:pt x="9661" y="75062"/>
                </a:lnTo>
                <a:lnTo>
                  <a:pt x="0" y="122936"/>
                </a:lnTo>
                <a:lnTo>
                  <a:pt x="0" y="614680"/>
                </a:lnTo>
                <a:lnTo>
                  <a:pt x="9661" y="662553"/>
                </a:lnTo>
                <a:lnTo>
                  <a:pt x="36007" y="701627"/>
                </a:lnTo>
                <a:lnTo>
                  <a:pt x="75084" y="727962"/>
                </a:lnTo>
                <a:lnTo>
                  <a:pt x="122935" y="737616"/>
                </a:lnTo>
                <a:lnTo>
                  <a:pt x="9935464" y="737616"/>
                </a:lnTo>
                <a:lnTo>
                  <a:pt x="9983337" y="727962"/>
                </a:lnTo>
                <a:lnTo>
                  <a:pt x="10022411" y="701627"/>
                </a:lnTo>
                <a:lnTo>
                  <a:pt x="10048746" y="662553"/>
                </a:lnTo>
                <a:lnTo>
                  <a:pt x="10058400" y="614680"/>
                </a:lnTo>
                <a:lnTo>
                  <a:pt x="10058400" y="122936"/>
                </a:lnTo>
                <a:lnTo>
                  <a:pt x="10048746" y="75062"/>
                </a:lnTo>
                <a:lnTo>
                  <a:pt x="10022411" y="35988"/>
                </a:lnTo>
                <a:lnTo>
                  <a:pt x="9983337" y="9653"/>
                </a:lnTo>
                <a:lnTo>
                  <a:pt x="9935464" y="0"/>
                </a:lnTo>
                <a:close/>
              </a:path>
            </a:pathLst>
          </a:custGeom>
          <a:solidFill>
            <a:srgbClr val="8BAB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74191" y="2568701"/>
            <a:ext cx="9842500" cy="132778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37210">
              <a:lnSpc>
                <a:spcPts val="1560"/>
              </a:lnSpc>
              <a:spcBef>
                <a:spcPts val="240"/>
              </a:spcBef>
            </a:pPr>
            <a:r>
              <a:rPr sz="1400" spc="-20" dirty="0">
                <a:latin typeface="Calibri"/>
                <a:cs typeface="Calibri"/>
              </a:rPr>
              <a:t>Contribuent</a:t>
            </a:r>
            <a:r>
              <a:rPr sz="1400" spc="10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à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des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objectifs</a:t>
            </a:r>
            <a:r>
              <a:rPr sz="1400" b="1" spc="6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de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spc="-20" dirty="0">
                <a:latin typeface="Calibri"/>
                <a:cs typeface="Calibri"/>
              </a:rPr>
              <a:t>santé</a:t>
            </a:r>
            <a:r>
              <a:rPr sz="1400" b="1" spc="4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publique</a:t>
            </a:r>
            <a:r>
              <a:rPr sz="1400" b="1" spc="8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afin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de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préserver,</a:t>
            </a:r>
            <a:r>
              <a:rPr sz="1400" spc="3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au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cours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de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la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vie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professionnelle,</a:t>
            </a:r>
            <a:r>
              <a:rPr sz="1400" spc="6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un</a:t>
            </a:r>
            <a:r>
              <a:rPr sz="1400" spc="3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état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de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santé</a:t>
            </a:r>
            <a:r>
              <a:rPr sz="1400" spc="50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du</a:t>
            </a:r>
            <a:r>
              <a:rPr sz="1400" spc="3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travailleur </a:t>
            </a:r>
            <a:r>
              <a:rPr sz="1400" spc="-300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compatible</a:t>
            </a:r>
            <a:r>
              <a:rPr sz="1400" spc="6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avec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son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5" dirty="0">
                <a:latin typeface="Calibri"/>
                <a:cs typeface="Calibri"/>
              </a:rPr>
              <a:t>maintien</a:t>
            </a:r>
            <a:r>
              <a:rPr sz="1400" spc="8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en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emploi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900">
              <a:latin typeface="Calibri"/>
              <a:cs typeface="Calibri"/>
            </a:endParaRPr>
          </a:p>
          <a:p>
            <a:pPr marL="12700" marR="5080">
              <a:lnSpc>
                <a:spcPct val="92100"/>
              </a:lnSpc>
            </a:pPr>
            <a:r>
              <a:rPr sz="1400" spc="-10" dirty="0">
                <a:latin typeface="Calibri"/>
                <a:cs typeface="Calibri"/>
              </a:rPr>
              <a:t>Conseillent les </a:t>
            </a:r>
            <a:r>
              <a:rPr sz="1400" spc="-15" dirty="0">
                <a:latin typeface="Calibri"/>
                <a:cs typeface="Calibri"/>
              </a:rPr>
              <a:t>employeurs, </a:t>
            </a:r>
            <a:r>
              <a:rPr sz="1400" spc="-10" dirty="0">
                <a:latin typeface="Calibri"/>
                <a:cs typeface="Calibri"/>
              </a:rPr>
              <a:t>les </a:t>
            </a:r>
            <a:r>
              <a:rPr sz="1400" spc="-20" dirty="0">
                <a:latin typeface="Calibri"/>
                <a:cs typeface="Calibri"/>
              </a:rPr>
              <a:t>travailleurs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et </a:t>
            </a:r>
            <a:r>
              <a:rPr sz="1400" spc="-15" dirty="0">
                <a:latin typeface="Calibri"/>
                <a:cs typeface="Calibri"/>
              </a:rPr>
              <a:t>leurs </a:t>
            </a:r>
            <a:r>
              <a:rPr sz="1400" spc="-20" dirty="0">
                <a:latin typeface="Calibri"/>
                <a:cs typeface="Calibri"/>
              </a:rPr>
              <a:t>représentants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sur les dispositions</a:t>
            </a:r>
            <a:r>
              <a:rPr sz="1400" spc="-5" dirty="0">
                <a:latin typeface="Calibri"/>
                <a:cs typeface="Calibri"/>
              </a:rPr>
              <a:t> et </a:t>
            </a:r>
            <a:r>
              <a:rPr sz="1400" spc="-15" dirty="0">
                <a:latin typeface="Calibri"/>
                <a:cs typeface="Calibri"/>
              </a:rPr>
              <a:t>mesures </a:t>
            </a:r>
            <a:r>
              <a:rPr sz="1400" spc="-10" dirty="0">
                <a:latin typeface="Calibri"/>
                <a:cs typeface="Calibri"/>
              </a:rPr>
              <a:t>nécessaires </a:t>
            </a:r>
            <a:r>
              <a:rPr sz="1400" spc="-5" dirty="0">
                <a:latin typeface="Calibri"/>
                <a:cs typeface="Calibri"/>
              </a:rPr>
              <a:t>afin </a:t>
            </a:r>
            <a:r>
              <a:rPr sz="1400" spc="-15" dirty="0">
                <a:latin typeface="Calibri"/>
                <a:cs typeface="Calibri"/>
              </a:rPr>
              <a:t>d'éviter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ou </a:t>
            </a:r>
            <a:r>
              <a:rPr sz="1400" spc="-15" dirty="0">
                <a:latin typeface="Calibri"/>
                <a:cs typeface="Calibri"/>
              </a:rPr>
              <a:t>de diminuer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les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risques</a:t>
            </a:r>
            <a:r>
              <a:rPr sz="1400" spc="5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professionnels,</a:t>
            </a:r>
            <a:r>
              <a:rPr sz="1400" spc="7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d'améliorer</a:t>
            </a:r>
            <a:r>
              <a:rPr sz="1400" b="1" spc="3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la</a:t>
            </a:r>
            <a:r>
              <a:rPr sz="1400" b="1" spc="30" dirty="0">
                <a:latin typeface="Calibri"/>
                <a:cs typeface="Calibri"/>
              </a:rPr>
              <a:t> </a:t>
            </a:r>
            <a:r>
              <a:rPr sz="1400" b="1" spc="-15" dirty="0">
                <a:latin typeface="Calibri"/>
                <a:cs typeface="Calibri"/>
              </a:rPr>
              <a:t>qualité</a:t>
            </a:r>
            <a:r>
              <a:rPr sz="1400" b="1" spc="4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de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vie</a:t>
            </a:r>
            <a:r>
              <a:rPr sz="1400" b="1" spc="1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et</a:t>
            </a:r>
            <a:r>
              <a:rPr sz="1400" b="1" spc="2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des</a:t>
            </a:r>
            <a:r>
              <a:rPr sz="1400" b="1" spc="1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conditions</a:t>
            </a:r>
            <a:r>
              <a:rPr sz="1400" b="1" spc="6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de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spc="-15" dirty="0">
                <a:latin typeface="Calibri"/>
                <a:cs typeface="Calibri"/>
              </a:rPr>
              <a:t>travail,</a:t>
            </a:r>
            <a:r>
              <a:rPr sz="1400" b="1" spc="2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en</a:t>
            </a:r>
            <a:r>
              <a:rPr sz="1400" b="1" spc="20" dirty="0">
                <a:latin typeface="Calibri"/>
                <a:cs typeface="Calibri"/>
              </a:rPr>
              <a:t> </a:t>
            </a:r>
            <a:r>
              <a:rPr sz="1400" b="1" spc="-15" dirty="0">
                <a:latin typeface="Calibri"/>
                <a:cs typeface="Calibri"/>
              </a:rPr>
              <a:t>tenant</a:t>
            </a:r>
            <a:r>
              <a:rPr sz="1400" b="1" spc="40" dirty="0">
                <a:latin typeface="Calibri"/>
                <a:cs typeface="Calibri"/>
              </a:rPr>
              <a:t> </a:t>
            </a:r>
            <a:r>
              <a:rPr sz="1400" b="1" spc="-15" dirty="0">
                <a:latin typeface="Calibri"/>
                <a:cs typeface="Calibri"/>
              </a:rPr>
              <a:t>compte</a:t>
            </a:r>
            <a:r>
              <a:rPr sz="1400" b="1" spc="4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le</a:t>
            </a:r>
            <a:r>
              <a:rPr sz="1400" b="1" spc="1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cas </a:t>
            </a:r>
            <a:r>
              <a:rPr sz="1400" b="1" spc="-15" dirty="0">
                <a:latin typeface="Calibri"/>
                <a:cs typeface="Calibri"/>
              </a:rPr>
              <a:t>échéant</a:t>
            </a:r>
            <a:r>
              <a:rPr sz="1400" b="1" spc="6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de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l’impact</a:t>
            </a:r>
            <a:r>
              <a:rPr sz="1400" b="1" spc="40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du 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20" dirty="0">
                <a:latin typeface="Calibri"/>
                <a:cs typeface="Calibri"/>
              </a:rPr>
              <a:t>télétravail</a:t>
            </a:r>
            <a:r>
              <a:rPr sz="1400" b="1" spc="3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sur</a:t>
            </a:r>
            <a:r>
              <a:rPr sz="1400" b="1" spc="2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la</a:t>
            </a:r>
            <a:r>
              <a:rPr sz="1400" b="1" dirty="0">
                <a:latin typeface="Calibri"/>
                <a:cs typeface="Calibri"/>
              </a:rPr>
              <a:t> </a:t>
            </a:r>
            <a:r>
              <a:rPr sz="1400" b="1" spc="-20" dirty="0">
                <a:latin typeface="Calibri"/>
                <a:cs typeface="Calibri"/>
              </a:rPr>
              <a:t>santé</a:t>
            </a:r>
            <a:r>
              <a:rPr sz="1400" b="1" spc="3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et </a:t>
            </a:r>
            <a:r>
              <a:rPr sz="1400" b="1" spc="-20" dirty="0">
                <a:latin typeface="Calibri"/>
                <a:cs typeface="Calibri"/>
              </a:rPr>
              <a:t>l’organisation</a:t>
            </a:r>
            <a:r>
              <a:rPr sz="1400" b="1" spc="6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du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spc="-15" dirty="0">
                <a:latin typeface="Calibri"/>
                <a:cs typeface="Calibri"/>
              </a:rPr>
              <a:t>travail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97280" y="4008119"/>
            <a:ext cx="10058400" cy="1515110"/>
          </a:xfrm>
          <a:custGeom>
            <a:avLst/>
            <a:gdLst/>
            <a:ahLst/>
            <a:cxnLst/>
            <a:rect l="l" t="t" r="r" b="b"/>
            <a:pathLst>
              <a:path w="10058400" h="1515110">
                <a:moveTo>
                  <a:pt x="10058400" y="900176"/>
                </a:moveTo>
                <a:lnTo>
                  <a:pt x="10048735" y="852309"/>
                </a:lnTo>
                <a:lnTo>
                  <a:pt x="10022408" y="813231"/>
                </a:lnTo>
                <a:lnTo>
                  <a:pt x="9983330" y="786904"/>
                </a:lnTo>
                <a:lnTo>
                  <a:pt x="9935464" y="777240"/>
                </a:lnTo>
                <a:lnTo>
                  <a:pt x="122936" y="777240"/>
                </a:lnTo>
                <a:lnTo>
                  <a:pt x="75082" y="786904"/>
                </a:lnTo>
                <a:lnTo>
                  <a:pt x="36004" y="813231"/>
                </a:lnTo>
                <a:lnTo>
                  <a:pt x="9652" y="852309"/>
                </a:lnTo>
                <a:lnTo>
                  <a:pt x="0" y="900176"/>
                </a:lnTo>
                <a:lnTo>
                  <a:pt x="0" y="1391920"/>
                </a:lnTo>
                <a:lnTo>
                  <a:pt x="9652" y="1439799"/>
                </a:lnTo>
                <a:lnTo>
                  <a:pt x="36004" y="1478876"/>
                </a:lnTo>
                <a:lnTo>
                  <a:pt x="75082" y="1505204"/>
                </a:lnTo>
                <a:lnTo>
                  <a:pt x="122936" y="1514856"/>
                </a:lnTo>
                <a:lnTo>
                  <a:pt x="9935464" y="1514856"/>
                </a:lnTo>
                <a:lnTo>
                  <a:pt x="9983330" y="1505204"/>
                </a:lnTo>
                <a:lnTo>
                  <a:pt x="10022408" y="1478876"/>
                </a:lnTo>
                <a:lnTo>
                  <a:pt x="10048735" y="1439799"/>
                </a:lnTo>
                <a:lnTo>
                  <a:pt x="10058400" y="1391920"/>
                </a:lnTo>
                <a:lnTo>
                  <a:pt x="10058400" y="900176"/>
                </a:lnTo>
                <a:close/>
              </a:path>
              <a:path w="10058400" h="1515110">
                <a:moveTo>
                  <a:pt x="10058400" y="122936"/>
                </a:moveTo>
                <a:lnTo>
                  <a:pt x="10048735" y="75069"/>
                </a:lnTo>
                <a:lnTo>
                  <a:pt x="10022408" y="35991"/>
                </a:lnTo>
                <a:lnTo>
                  <a:pt x="9983330" y="9664"/>
                </a:lnTo>
                <a:lnTo>
                  <a:pt x="9935464" y="0"/>
                </a:lnTo>
                <a:lnTo>
                  <a:pt x="122936" y="0"/>
                </a:lnTo>
                <a:lnTo>
                  <a:pt x="75082" y="9664"/>
                </a:lnTo>
                <a:lnTo>
                  <a:pt x="36004" y="35991"/>
                </a:lnTo>
                <a:lnTo>
                  <a:pt x="9652" y="75069"/>
                </a:lnTo>
                <a:lnTo>
                  <a:pt x="0" y="122936"/>
                </a:lnTo>
                <a:lnTo>
                  <a:pt x="0" y="614680"/>
                </a:lnTo>
                <a:lnTo>
                  <a:pt x="9652" y="662559"/>
                </a:lnTo>
                <a:lnTo>
                  <a:pt x="36004" y="701636"/>
                </a:lnTo>
                <a:lnTo>
                  <a:pt x="75082" y="727964"/>
                </a:lnTo>
                <a:lnTo>
                  <a:pt x="122936" y="737616"/>
                </a:lnTo>
                <a:lnTo>
                  <a:pt x="9935464" y="737616"/>
                </a:lnTo>
                <a:lnTo>
                  <a:pt x="9983330" y="727964"/>
                </a:lnTo>
                <a:lnTo>
                  <a:pt x="10022408" y="701636"/>
                </a:lnTo>
                <a:lnTo>
                  <a:pt x="10048735" y="662559"/>
                </a:lnTo>
                <a:lnTo>
                  <a:pt x="10058400" y="614680"/>
                </a:lnTo>
                <a:lnTo>
                  <a:pt x="10058400" y="122936"/>
                </a:lnTo>
                <a:close/>
              </a:path>
            </a:pathLst>
          </a:custGeom>
          <a:solidFill>
            <a:srgbClr val="8BAB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74191" y="4140834"/>
            <a:ext cx="9871075" cy="13112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620"/>
              </a:lnSpc>
              <a:spcBef>
                <a:spcPts val="90"/>
              </a:spcBef>
            </a:pP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Accompagnent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l’employeur,</a:t>
            </a:r>
            <a:r>
              <a:rPr sz="14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les</a:t>
            </a:r>
            <a:r>
              <a:rPr sz="14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travailleurs</a:t>
            </a:r>
            <a:r>
              <a:rPr sz="1400" spc="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et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leurs</a:t>
            </a:r>
            <a:r>
              <a:rPr sz="14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représentants</a:t>
            </a:r>
            <a:r>
              <a:rPr sz="1400" spc="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dans</a:t>
            </a:r>
            <a:r>
              <a:rPr sz="14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l’analyse</a:t>
            </a:r>
            <a:r>
              <a:rPr sz="14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4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l’impact</a:t>
            </a:r>
            <a:r>
              <a:rPr sz="14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sur</a:t>
            </a:r>
            <a:r>
              <a:rPr sz="14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les</a:t>
            </a:r>
            <a:r>
              <a:rPr sz="14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conditions</a:t>
            </a:r>
            <a:r>
              <a:rPr sz="14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4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santé</a:t>
            </a:r>
            <a:r>
              <a:rPr sz="14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et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4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sécurité</a:t>
            </a:r>
            <a:r>
              <a:rPr sz="14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des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620"/>
              </a:lnSpc>
            </a:pP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travailleurs</a:t>
            </a:r>
            <a:r>
              <a:rPr sz="14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4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FFFFFF"/>
                </a:solidFill>
                <a:latin typeface="Calibri"/>
                <a:cs typeface="Calibri"/>
              </a:rPr>
              <a:t>changements</a:t>
            </a:r>
            <a:r>
              <a:rPr sz="1400" b="1" spc="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FFFFFF"/>
                </a:solidFill>
                <a:latin typeface="Calibri"/>
                <a:cs typeface="Calibri"/>
              </a:rPr>
              <a:t>organisationnels</a:t>
            </a:r>
            <a:r>
              <a:rPr sz="1400" b="1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FFFFFF"/>
                </a:solidFill>
                <a:latin typeface="Calibri"/>
                <a:cs typeface="Calibri"/>
              </a:rPr>
              <a:t>importants</a:t>
            </a:r>
            <a:r>
              <a:rPr sz="1400" b="1" spc="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dans</a:t>
            </a:r>
            <a:r>
              <a:rPr sz="14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20" dirty="0">
                <a:solidFill>
                  <a:srgbClr val="FFFFFF"/>
                </a:solidFill>
                <a:latin typeface="Calibri"/>
                <a:cs typeface="Calibri"/>
              </a:rPr>
              <a:t>l’entreprise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00">
              <a:latin typeface="Calibri"/>
              <a:cs typeface="Calibri"/>
            </a:endParaRPr>
          </a:p>
          <a:p>
            <a:pPr marL="12700" marR="88265">
              <a:lnSpc>
                <a:spcPct val="92200"/>
              </a:lnSpc>
              <a:spcBef>
                <a:spcPts val="5"/>
              </a:spcBef>
            </a:pP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Participent</a:t>
            </a:r>
            <a:r>
              <a:rPr sz="14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à</a:t>
            </a:r>
            <a:r>
              <a:rPr sz="14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des</a:t>
            </a:r>
            <a:r>
              <a:rPr sz="14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actions</a:t>
            </a:r>
            <a:r>
              <a:rPr sz="14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4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promotion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4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la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santé</a:t>
            </a:r>
            <a:r>
              <a:rPr sz="14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sur</a:t>
            </a:r>
            <a:r>
              <a:rPr sz="14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le</a:t>
            </a:r>
            <a:r>
              <a:rPr sz="14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lieu</a:t>
            </a:r>
            <a:r>
              <a:rPr sz="14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4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travail,</a:t>
            </a:r>
            <a:r>
              <a:rPr sz="14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dont</a:t>
            </a:r>
            <a:r>
              <a:rPr sz="140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des</a:t>
            </a:r>
            <a:r>
              <a:rPr sz="14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campagnes</a:t>
            </a:r>
            <a:r>
              <a:rPr sz="14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4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vaccination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4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dépistage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sz="1400" b="1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des</a:t>
            </a:r>
            <a:r>
              <a:rPr sz="1400" b="1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actions </a:t>
            </a:r>
            <a:r>
              <a:rPr sz="1400" b="1" spc="-3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sensibilisation</a:t>
            </a: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 aux 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bénéfices </a:t>
            </a: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la </a:t>
            </a:r>
            <a:r>
              <a:rPr sz="1400" b="1" spc="-15" dirty="0">
                <a:solidFill>
                  <a:srgbClr val="FFFFFF"/>
                </a:solidFill>
                <a:latin typeface="Calibri"/>
                <a:cs typeface="Calibri"/>
              </a:rPr>
              <a:t>pratique sportive 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et des actions d’information</a:t>
            </a:r>
            <a:r>
              <a:rPr sz="1400" b="1" spc="2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et </a:t>
            </a: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sensibilisation</a:t>
            </a:r>
            <a:r>
              <a:rPr sz="1400" b="1" spc="2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aux 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situations </a:t>
            </a: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handicap </a:t>
            </a: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 au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FFFFFF"/>
                </a:solidFill>
                <a:latin typeface="Calibri"/>
                <a:cs typeface="Calibri"/>
              </a:rPr>
              <a:t>travail,</a:t>
            </a:r>
            <a:r>
              <a:rPr sz="14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dans</a:t>
            </a:r>
            <a:r>
              <a:rPr sz="14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le</a:t>
            </a:r>
            <a:r>
              <a:rPr sz="14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cadre</a:t>
            </a:r>
            <a:r>
              <a:rPr sz="14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4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la</a:t>
            </a:r>
            <a:r>
              <a:rPr sz="14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FFFFFF"/>
                </a:solidFill>
                <a:latin typeface="Calibri"/>
                <a:cs typeface="Calibri"/>
              </a:rPr>
              <a:t>stratégie</a:t>
            </a:r>
            <a:r>
              <a:rPr sz="1400" b="1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nationale</a:t>
            </a:r>
            <a:r>
              <a:rPr sz="1400" b="1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4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20" dirty="0">
                <a:solidFill>
                  <a:srgbClr val="FFFFFF"/>
                </a:solidFill>
                <a:latin typeface="Calibri"/>
                <a:cs typeface="Calibri"/>
              </a:rPr>
              <a:t>santé</a:t>
            </a:r>
            <a:r>
              <a:rPr sz="14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prévue</a:t>
            </a:r>
            <a:r>
              <a:rPr sz="1400" b="1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à</a:t>
            </a:r>
            <a:r>
              <a:rPr sz="14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FFFFFF"/>
                </a:solidFill>
                <a:latin typeface="Calibri"/>
                <a:cs typeface="Calibri"/>
              </a:rPr>
              <a:t>l’article</a:t>
            </a:r>
            <a:r>
              <a:rPr sz="1400" b="1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L.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 1411-1-1</a:t>
            </a:r>
            <a:r>
              <a:rPr sz="1400" b="1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du</a:t>
            </a:r>
            <a:r>
              <a:rPr sz="14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code</a:t>
            </a:r>
            <a:r>
              <a:rPr sz="14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4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la</a:t>
            </a:r>
            <a:r>
              <a:rPr sz="1400" b="1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20" dirty="0">
                <a:solidFill>
                  <a:srgbClr val="FFFFFF"/>
                </a:solidFill>
                <a:latin typeface="Calibri"/>
                <a:cs typeface="Calibri"/>
              </a:rPr>
              <a:t>santé</a:t>
            </a:r>
            <a:r>
              <a:rPr sz="1400" b="1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publique.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6324" y="938606"/>
            <a:ext cx="5288915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0" dirty="0"/>
              <a:t>Financement</a:t>
            </a:r>
            <a:r>
              <a:rPr spc="-195" dirty="0"/>
              <a:t> </a:t>
            </a:r>
            <a:r>
              <a:rPr spc="-30" dirty="0"/>
              <a:t>des</a:t>
            </a:r>
            <a:r>
              <a:rPr spc="-150" dirty="0"/>
              <a:t> </a:t>
            </a:r>
            <a:r>
              <a:rPr spc="-40" dirty="0"/>
              <a:t>SPSTI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84884" y="2126691"/>
            <a:ext cx="10047605" cy="33185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Article</a:t>
            </a:r>
            <a:r>
              <a:rPr sz="1900" b="1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L.</a:t>
            </a:r>
            <a:r>
              <a:rPr sz="1900" b="1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4622-6</a:t>
            </a:r>
            <a:r>
              <a:rPr sz="1900" b="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du</a:t>
            </a:r>
            <a:r>
              <a:rPr sz="1900" b="1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5" dirty="0">
                <a:solidFill>
                  <a:srgbClr val="404040"/>
                </a:solidFill>
                <a:latin typeface="Calibri"/>
                <a:cs typeface="Calibri"/>
              </a:rPr>
              <a:t>code</a:t>
            </a:r>
            <a:r>
              <a:rPr sz="1900" b="1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du</a:t>
            </a:r>
            <a:r>
              <a:rPr sz="1900" b="1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25" dirty="0">
                <a:solidFill>
                  <a:srgbClr val="404040"/>
                </a:solidFill>
                <a:latin typeface="Calibri"/>
                <a:cs typeface="Calibri"/>
              </a:rPr>
              <a:t>travail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>
              <a:latin typeface="Calibri"/>
              <a:cs typeface="Calibri"/>
            </a:endParaRPr>
          </a:p>
          <a:p>
            <a:pPr marL="12700" marR="161290">
              <a:lnSpc>
                <a:spcPct val="100000"/>
              </a:lnSpc>
            </a:pP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Les</a:t>
            </a:r>
            <a:r>
              <a:rPr sz="19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services</a:t>
            </a:r>
            <a:r>
              <a:rPr sz="1900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obligatoires</a:t>
            </a:r>
            <a:r>
              <a:rPr sz="19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prévus</a:t>
            </a:r>
            <a:r>
              <a:rPr sz="19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à</a:t>
            </a:r>
            <a:r>
              <a:rPr sz="19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20" dirty="0">
                <a:solidFill>
                  <a:srgbClr val="404040"/>
                </a:solidFill>
                <a:latin typeface="Calibri"/>
                <a:cs typeface="Calibri"/>
              </a:rPr>
              <a:t>l’article</a:t>
            </a:r>
            <a:r>
              <a:rPr sz="1900" spc="5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L.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 4622-9-1</a:t>
            </a:r>
            <a:r>
              <a:rPr sz="1900" spc="6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20" dirty="0">
                <a:solidFill>
                  <a:srgbClr val="404040"/>
                </a:solidFill>
                <a:latin typeface="Calibri"/>
                <a:cs typeface="Calibri"/>
              </a:rPr>
              <a:t>font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25" dirty="0">
                <a:solidFill>
                  <a:srgbClr val="404040"/>
                </a:solidFill>
                <a:latin typeface="Calibri"/>
                <a:cs typeface="Calibri"/>
              </a:rPr>
              <a:t>l’objet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 d’une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5" dirty="0">
                <a:solidFill>
                  <a:srgbClr val="404040"/>
                </a:solidFill>
                <a:latin typeface="Calibri"/>
                <a:cs typeface="Calibri"/>
              </a:rPr>
              <a:t>cotisation</a:t>
            </a:r>
            <a:r>
              <a:rPr sz="1900" b="1" spc="10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5" dirty="0">
                <a:solidFill>
                  <a:srgbClr val="404040"/>
                </a:solidFill>
                <a:latin typeface="Calibri"/>
                <a:cs typeface="Calibri"/>
              </a:rPr>
              <a:t>proportionnelle</a:t>
            </a:r>
            <a:r>
              <a:rPr sz="1900" b="1" spc="11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404040"/>
                </a:solidFill>
                <a:latin typeface="Calibri"/>
                <a:cs typeface="Calibri"/>
              </a:rPr>
              <a:t>au </a:t>
            </a:r>
            <a:r>
              <a:rPr sz="1900" b="1" spc="-4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20" dirty="0">
                <a:solidFill>
                  <a:srgbClr val="404040"/>
                </a:solidFill>
                <a:latin typeface="Calibri"/>
                <a:cs typeface="Calibri"/>
              </a:rPr>
              <a:t>nombre</a:t>
            </a:r>
            <a:r>
              <a:rPr sz="1900" b="1" spc="7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900" b="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20" dirty="0">
                <a:solidFill>
                  <a:srgbClr val="404040"/>
                </a:solidFill>
                <a:latin typeface="Calibri"/>
                <a:cs typeface="Calibri"/>
              </a:rPr>
              <a:t>travailleurs</a:t>
            </a:r>
            <a:r>
              <a:rPr sz="1900" b="1" spc="8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suivis</a:t>
            </a:r>
            <a:r>
              <a:rPr sz="1900" b="1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20" dirty="0">
                <a:solidFill>
                  <a:srgbClr val="404040"/>
                </a:solidFill>
                <a:latin typeface="Calibri"/>
                <a:cs typeface="Calibri"/>
              </a:rPr>
              <a:t>comptant</a:t>
            </a:r>
            <a:r>
              <a:rPr sz="1900" b="1" spc="8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chacun</a:t>
            </a:r>
            <a:r>
              <a:rPr sz="1900" b="1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5" dirty="0">
                <a:solidFill>
                  <a:srgbClr val="404040"/>
                </a:solidFill>
                <a:latin typeface="Calibri"/>
                <a:cs typeface="Calibri"/>
              </a:rPr>
              <a:t>pour</a:t>
            </a:r>
            <a:r>
              <a:rPr sz="1900" b="1" spc="5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une</a:t>
            </a:r>
            <a:r>
              <a:rPr sz="1900" b="1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404040"/>
                </a:solidFill>
                <a:latin typeface="Calibri"/>
                <a:cs typeface="Calibri"/>
              </a:rPr>
              <a:t>unité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>
              <a:latin typeface="Calibri"/>
              <a:cs typeface="Calibri"/>
            </a:endParaRPr>
          </a:p>
          <a:p>
            <a:pPr marL="12700" marR="6985" algn="just">
              <a:lnSpc>
                <a:spcPct val="100000"/>
              </a:lnSpc>
            </a:pP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Les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services 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complémentaires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proposés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et </a:t>
            </a:r>
            <a:r>
              <a:rPr sz="1900" spc="-25" dirty="0">
                <a:solidFill>
                  <a:srgbClr val="404040"/>
                </a:solidFill>
                <a:latin typeface="Calibri"/>
                <a:cs typeface="Calibri"/>
              </a:rPr>
              <a:t>l’offre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spécifique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de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services prévue à </a:t>
            </a:r>
            <a:r>
              <a:rPr sz="1900" spc="-20" dirty="0">
                <a:solidFill>
                  <a:srgbClr val="404040"/>
                </a:solidFill>
                <a:latin typeface="Calibri"/>
                <a:cs typeface="Calibri"/>
              </a:rPr>
              <a:t>l’article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L. 4621-3 </a:t>
            </a:r>
            <a:r>
              <a:rPr sz="1900" spc="-20" dirty="0">
                <a:solidFill>
                  <a:srgbClr val="404040"/>
                </a:solidFill>
                <a:latin typeface="Calibri"/>
                <a:cs typeface="Calibri"/>
              </a:rPr>
              <a:t>font 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25" dirty="0">
                <a:solidFill>
                  <a:srgbClr val="404040"/>
                </a:solidFill>
                <a:latin typeface="Calibri"/>
                <a:cs typeface="Calibri"/>
              </a:rPr>
              <a:t>l’objet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d’une </a:t>
            </a:r>
            <a:r>
              <a:rPr sz="1900" spc="-20" dirty="0">
                <a:solidFill>
                  <a:srgbClr val="404040"/>
                </a:solidFill>
                <a:latin typeface="Calibri"/>
                <a:cs typeface="Calibri"/>
              </a:rPr>
              <a:t>facturation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sur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la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base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d’une grille 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tarifaire.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Le 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montant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des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cotisations et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la grille 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tarifaire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sont</a:t>
            </a:r>
            <a:r>
              <a:rPr sz="19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approuvés</a:t>
            </a:r>
            <a:r>
              <a:rPr sz="1900" spc="-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par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 l’assemblée</a:t>
            </a:r>
            <a:r>
              <a:rPr sz="19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générale.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Un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 décret</a:t>
            </a:r>
            <a:r>
              <a:rPr sz="19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détermine</a:t>
            </a:r>
            <a:r>
              <a:rPr sz="19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les</a:t>
            </a:r>
            <a:r>
              <a:rPr sz="19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conditions</a:t>
            </a:r>
            <a:r>
              <a:rPr sz="19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dans</a:t>
            </a:r>
            <a:r>
              <a:rPr sz="1900" spc="-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lesquelles</a:t>
            </a:r>
            <a:r>
              <a:rPr sz="1900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le</a:t>
            </a:r>
            <a:r>
              <a:rPr sz="19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montant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des</a:t>
            </a:r>
            <a:r>
              <a:rPr sz="19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cotisations</a:t>
            </a:r>
            <a:r>
              <a:rPr sz="1900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ne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doit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pas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25" dirty="0">
                <a:solidFill>
                  <a:srgbClr val="404040"/>
                </a:solidFill>
                <a:latin typeface="Calibri"/>
                <a:cs typeface="Calibri"/>
              </a:rPr>
              <a:t>s’écarter</a:t>
            </a:r>
            <a:r>
              <a:rPr sz="1900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5" dirty="0">
                <a:solidFill>
                  <a:srgbClr val="404040"/>
                </a:solidFill>
                <a:latin typeface="Calibri"/>
                <a:cs typeface="Calibri"/>
              </a:rPr>
              <a:t>au- </a:t>
            </a:r>
            <a:r>
              <a:rPr sz="1900" spc="-4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delà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d’un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pourcentage,</a:t>
            </a:r>
            <a:r>
              <a:rPr sz="19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20" dirty="0">
                <a:solidFill>
                  <a:srgbClr val="404040"/>
                </a:solidFill>
                <a:latin typeface="Calibri"/>
                <a:cs typeface="Calibri"/>
              </a:rPr>
              <a:t>fixé</a:t>
            </a:r>
            <a:r>
              <a:rPr sz="19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par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décret,</a:t>
            </a:r>
            <a:r>
              <a:rPr sz="1900" spc="5" dirty="0">
                <a:solidFill>
                  <a:srgbClr val="404040"/>
                </a:solidFill>
                <a:latin typeface="Calibri"/>
                <a:cs typeface="Calibri"/>
              </a:rPr>
              <a:t> du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coût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moyen national</a:t>
            </a:r>
            <a:r>
              <a:rPr sz="19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900" spc="-25" dirty="0">
                <a:solidFill>
                  <a:srgbClr val="404040"/>
                </a:solidFill>
                <a:latin typeface="Calibri"/>
                <a:cs typeface="Calibri"/>
              </a:rPr>
              <a:t> l’ensemble</a:t>
            </a:r>
            <a:r>
              <a:rPr sz="1900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socle</a:t>
            </a:r>
            <a:r>
              <a:rPr sz="19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 services </a:t>
            </a:r>
            <a:r>
              <a:rPr sz="19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mentionné</a:t>
            </a:r>
            <a:r>
              <a:rPr sz="19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à</a:t>
            </a:r>
            <a:r>
              <a:rPr sz="1900" spc="-20" dirty="0">
                <a:solidFill>
                  <a:srgbClr val="404040"/>
                </a:solidFill>
                <a:latin typeface="Calibri"/>
                <a:cs typeface="Calibri"/>
              </a:rPr>
              <a:t> l’article</a:t>
            </a:r>
            <a:r>
              <a:rPr sz="1900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404040"/>
                </a:solidFill>
                <a:latin typeface="Calibri"/>
                <a:cs typeface="Calibri"/>
              </a:rPr>
              <a:t>L.</a:t>
            </a:r>
            <a:r>
              <a:rPr sz="19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404040"/>
                </a:solidFill>
                <a:latin typeface="Calibri"/>
                <a:cs typeface="Calibri"/>
              </a:rPr>
              <a:t>4622-9-1.</a:t>
            </a:r>
            <a:endParaRPr sz="1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6324" y="938606"/>
            <a:ext cx="5087620" cy="728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5" dirty="0"/>
              <a:t>Certification</a:t>
            </a:r>
            <a:r>
              <a:rPr spc="-150" dirty="0"/>
              <a:t> </a:t>
            </a:r>
            <a:r>
              <a:rPr spc="-30" dirty="0"/>
              <a:t>des</a:t>
            </a:r>
            <a:r>
              <a:rPr spc="-160" dirty="0"/>
              <a:t> </a:t>
            </a:r>
            <a:r>
              <a:rPr spc="-40" dirty="0"/>
              <a:t>SPSTI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84884" y="2141931"/>
            <a:ext cx="9874885" cy="11772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10" dirty="0">
                <a:solidFill>
                  <a:srgbClr val="404040"/>
                </a:solidFill>
                <a:latin typeface="Calibri"/>
                <a:cs typeface="Calibri"/>
              </a:rPr>
              <a:t>Nouveau</a:t>
            </a:r>
            <a:r>
              <a:rPr sz="2000" b="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Calibri"/>
                <a:cs typeface="Calibri"/>
              </a:rPr>
              <a:t>Art.</a:t>
            </a:r>
            <a:r>
              <a:rPr sz="2000" b="1" spc="-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Calibri"/>
                <a:cs typeface="Calibri"/>
              </a:rPr>
              <a:t>L.</a:t>
            </a:r>
            <a:r>
              <a:rPr sz="2000" b="1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404040"/>
                </a:solidFill>
                <a:latin typeface="Calibri"/>
                <a:cs typeface="Calibri"/>
              </a:rPr>
              <a:t>4622-9-3</a:t>
            </a:r>
            <a:r>
              <a:rPr sz="2000" b="1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Calibri"/>
                <a:cs typeface="Calibri"/>
              </a:rPr>
              <a:t>Code</a:t>
            </a:r>
            <a:r>
              <a:rPr sz="2000" b="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Calibri"/>
                <a:cs typeface="Calibri"/>
              </a:rPr>
              <a:t>du</a:t>
            </a:r>
            <a:r>
              <a:rPr sz="2000" b="1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404040"/>
                </a:solidFill>
                <a:latin typeface="Calibri"/>
                <a:cs typeface="Calibri"/>
              </a:rPr>
              <a:t>travail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10100"/>
              </a:lnSpc>
              <a:spcBef>
                <a:spcPts val="1390"/>
              </a:spcBef>
            </a:pP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Chaque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service</a:t>
            </a:r>
            <a:r>
              <a:rPr sz="2000" spc="7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prévention</a:t>
            </a:r>
            <a:r>
              <a:rPr sz="2000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et</a:t>
            </a:r>
            <a:r>
              <a:rPr sz="20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20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santé</a:t>
            </a:r>
            <a:r>
              <a:rPr sz="20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au</a:t>
            </a:r>
            <a:r>
              <a:rPr sz="2000" spc="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Calibri"/>
                <a:cs typeface="Calibri"/>
              </a:rPr>
              <a:t>travail</a:t>
            </a:r>
            <a:r>
              <a:rPr sz="2000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interentreprises</a:t>
            </a:r>
            <a:r>
              <a:rPr sz="2000" spc="1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Calibri"/>
                <a:cs typeface="Calibri"/>
              </a:rPr>
              <a:t>fait</a:t>
            </a:r>
            <a:r>
              <a:rPr sz="2000" spc="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Calibri"/>
                <a:cs typeface="Calibri"/>
              </a:rPr>
              <a:t>l’objet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d’une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procédure </a:t>
            </a:r>
            <a:r>
              <a:rPr sz="2000" spc="-434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de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certification,</a:t>
            </a:r>
            <a:r>
              <a:rPr sz="2000" spc="7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alibri"/>
                <a:cs typeface="Calibri"/>
              </a:rPr>
              <a:t>réalisée</a:t>
            </a:r>
            <a:r>
              <a:rPr sz="2000" spc="6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par</a:t>
            </a:r>
            <a:r>
              <a:rPr sz="2000" dirty="0">
                <a:solidFill>
                  <a:srgbClr val="404040"/>
                </a:solidFill>
                <a:latin typeface="Calibri"/>
                <a:cs typeface="Calibri"/>
              </a:rPr>
              <a:t> un</a:t>
            </a:r>
            <a:r>
              <a:rPr sz="2000" spc="-15" dirty="0">
                <a:solidFill>
                  <a:srgbClr val="404040"/>
                </a:solidFill>
                <a:latin typeface="Calibri"/>
                <a:cs typeface="Calibri"/>
              </a:rPr>
              <a:t> organisme</a:t>
            </a:r>
            <a:r>
              <a:rPr sz="2000" spc="6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Calibri"/>
                <a:cs typeface="Calibri"/>
              </a:rPr>
              <a:t>indépendant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F84A8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1493</Words>
  <Application>Microsoft Office PowerPoint</Application>
  <PresentationFormat>Grand écran</PresentationFormat>
  <Paragraphs>122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9" baseType="lpstr">
      <vt:lpstr>Calibri</vt:lpstr>
      <vt:lpstr>Calibri Light</vt:lpstr>
      <vt:lpstr>Times New Roman</vt:lpstr>
      <vt:lpstr>Office Theme</vt:lpstr>
      <vt:lpstr>Mandataires  MEDEF</vt:lpstr>
      <vt:lpstr>Présentation PowerPoint</vt:lpstr>
      <vt:lpstr>Evolutions règlementaires en santé travail depuis 20 ans</vt:lpstr>
      <vt:lpstr>Présentation PowerPoint</vt:lpstr>
      <vt:lpstr>La loi du 2 août 2021 et ses décrets d’application  induiront de profondes mutations des SPSTI</vt:lpstr>
      <vt:lpstr>Principales mesures de la loi du 2 août 2021</vt:lpstr>
      <vt:lpstr>Les missions des SPSTI C.trav., art. L. 4622-2</vt:lpstr>
      <vt:lpstr>Financement des SPSTI</vt:lpstr>
      <vt:lpstr>Certification des SPSTI</vt:lpstr>
      <vt:lpstr>Périmètre des services de santé</vt:lpstr>
      <vt:lpstr>L’offre de services évolue</vt:lpstr>
      <vt:lpstr>DMP</vt:lpstr>
      <vt:lpstr>Pratiques médicales à distance</vt:lpstr>
      <vt:lpstr>Prévention de la désinsertion  professionnelle</vt:lpstr>
      <vt:lpstr>Prévention de la désinsertion  professionnelle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Mandataires  MEDEF</dc:title>
  <dc:creator>Florence ANGLEYS</dc:creator>
  <cp:lastModifiedBy>Florence ANGLEYS</cp:lastModifiedBy>
  <cp:revision>1</cp:revision>
  <dcterms:created xsi:type="dcterms:W3CDTF">2022-09-20T12:19:01Z</dcterms:created>
  <dcterms:modified xsi:type="dcterms:W3CDTF">2022-09-20T12:19:49Z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2022-09-20T00:00:00Z</vt:filetime>
  </property>
</Properties>
</file>