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358" r:id="rId3"/>
    <p:sldId id="36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99A9E7-1455-449C-BB3C-61D5FAC3EF3E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211E55-EB11-4BB8-A1C7-221765CC6F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9615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Anticipation &amp; structuration de la démarche (projet)</a:t>
            </a:r>
          </a:p>
          <a:p>
            <a:pPr marL="0" indent="0">
              <a:buNone/>
            </a:pPr>
            <a:r>
              <a:rPr lang="fr-FR" sz="1200" b="0" dirty="0"/>
              <a:t>Résultat : la réussite du projet de cession ou de transmission.    La notion de réussite étant bien au-delà de l’aspect financier</a:t>
            </a:r>
            <a:endParaRPr lang="fr-FR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CB785B-C722-4552-9B3F-51A30B25E4D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1488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3 entreprises – en cours ; 1 sous le coude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CB785B-C722-4552-9B3F-51A30B25E4D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0694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432D3C-AE06-D00F-D661-6C5B248BB2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D34994D-A801-066C-98F3-E5FE30A110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0820C0-1719-6005-7AED-1182F4A84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F462-CF64-466A-9B81-E4D8E6829E0D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B63CF0-7A02-FDB6-EDCF-FE2EB6D90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184FE7-27BE-1549-894B-C0BC15AF4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22D7-DC61-41C8-A8B9-97B8F15216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71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7FD0D5-259D-E7A1-AA09-48BBC742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ECF67-AA16-0FB3-D99B-C1A8EEE2E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0E01FF-9ED0-42A4-6813-60A49AE91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F462-CF64-466A-9B81-E4D8E6829E0D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499C69-9C82-3E68-4B3B-75540AF4B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A1F729-B9AA-2A1B-B75C-A215755BE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22D7-DC61-41C8-A8B9-97B8F15216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44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581ECC1-E3BF-5834-87AF-267CAB9EF2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711F1CC-6A7B-0044-487B-3DA48C013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B73068-0D72-96BA-CF71-4CD5C1C74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F462-CF64-466A-9B81-E4D8E6829E0D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7A4AEE-AF09-569B-D07D-2F406FB90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8AFB10-3D92-F77E-D155-21A5A4661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22D7-DC61-41C8-A8B9-97B8F15216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9099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2EC97E82-D37C-46BA-B72E-E63369496B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39750" y="6365799"/>
            <a:ext cx="1612900" cy="101600"/>
          </a:xfrm>
          <a:prstGeom prst="rect">
            <a:avLst/>
          </a:prstGeom>
        </p:spPr>
      </p:pic>
      <p:sp>
        <p:nvSpPr>
          <p:cNvPr id="18" name="Rectangle 4">
            <a:extLst>
              <a:ext uri="{FF2B5EF4-FFF2-40B4-BE49-F238E27FC236}">
                <a16:creationId xmlns:a16="http://schemas.microsoft.com/office/drawing/2014/main" id="{598CB9CA-8ECA-481A-928A-57CBD52A6B2C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41697" y="2132856"/>
            <a:ext cx="7186613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+mj-lt"/>
                <a:ea typeface="+mj-ea"/>
                <a:cs typeface="+mj-cs"/>
                <a:sym typeface="Calibri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Calibri" pitchFamily="-108" charset="0"/>
                <a:ea typeface="Calibri" pitchFamily="-108" charset="0"/>
                <a:cs typeface="Calibri" pitchFamily="-108" charset="0"/>
                <a:sym typeface="Calibri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Calibri" pitchFamily="-108" charset="0"/>
                <a:ea typeface="Calibri" pitchFamily="-108" charset="0"/>
                <a:cs typeface="Calibri" pitchFamily="-108" charset="0"/>
                <a:sym typeface="Calibri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Calibri" pitchFamily="-108" charset="0"/>
                <a:ea typeface="Calibri" pitchFamily="-108" charset="0"/>
                <a:cs typeface="Calibri" pitchFamily="-108" charset="0"/>
                <a:sym typeface="Calibri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Calibri" pitchFamily="-108" charset="0"/>
                <a:ea typeface="Calibri" pitchFamily="-108" charset="0"/>
                <a:cs typeface="Calibri" pitchFamily="-108" charset="0"/>
                <a:sym typeface="Calibri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Calibri" pitchFamily="-108" charset="0"/>
                <a:ea typeface="Calibri" pitchFamily="-108" charset="0"/>
                <a:cs typeface="Calibri" pitchFamily="-108" charset="0"/>
                <a:sym typeface="Calibri" pitchFamily="-108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Calibri" pitchFamily="-108" charset="0"/>
                <a:ea typeface="Calibri" pitchFamily="-108" charset="0"/>
                <a:cs typeface="Calibri" pitchFamily="-108" charset="0"/>
                <a:sym typeface="Calibri" pitchFamily="-108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Calibri" pitchFamily="-108" charset="0"/>
                <a:ea typeface="Calibri" pitchFamily="-108" charset="0"/>
                <a:cs typeface="Calibri" pitchFamily="-108" charset="0"/>
                <a:sym typeface="Calibri" pitchFamily="-108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00"/>
                </a:solidFill>
                <a:latin typeface="Calibri" pitchFamily="-108" charset="0"/>
                <a:ea typeface="Calibri" pitchFamily="-108" charset="0"/>
                <a:cs typeface="Calibri" pitchFamily="-108" charset="0"/>
                <a:sym typeface="Calibri" pitchFamily="-108" charset="0"/>
              </a:defRPr>
            </a:lvl9pPr>
          </a:lstStyle>
          <a:p>
            <a:pPr algn="l">
              <a:lnSpc>
                <a:spcPct val="80000"/>
              </a:lnSpc>
            </a:pPr>
            <a:br>
              <a:rPr lang="fr-FR" altLang="fr-FR" sz="4000" b="1" kern="0" dirty="0">
                <a:solidFill>
                  <a:srgbClr val="0390CE"/>
                </a:solidFill>
                <a:latin typeface="Arial" charset="0"/>
                <a:ea typeface="Arial" charset="0"/>
                <a:cs typeface="Arial" charset="0"/>
                <a:sym typeface="Arial Narrow" charset="0"/>
              </a:rPr>
            </a:br>
            <a:br>
              <a:rPr lang="fr-FR" altLang="fr-FR" sz="4000" b="1" kern="0" dirty="0">
                <a:solidFill>
                  <a:srgbClr val="0390CE"/>
                </a:solidFill>
                <a:latin typeface="Arial" charset="0"/>
                <a:ea typeface="Arial" charset="0"/>
                <a:cs typeface="Arial" charset="0"/>
                <a:sym typeface="Arial Narrow" charset="0"/>
              </a:rPr>
            </a:br>
            <a:br>
              <a:rPr lang="fr-FR" altLang="fr-FR" sz="3200" kern="0" dirty="0">
                <a:solidFill>
                  <a:srgbClr val="404040"/>
                </a:solidFill>
                <a:latin typeface="Arial" charset="0"/>
                <a:ea typeface="Arial" charset="0"/>
                <a:cs typeface="Arial" charset="0"/>
                <a:sym typeface="Arial Narrow" charset="0"/>
              </a:rPr>
            </a:br>
            <a:br>
              <a:rPr lang="fr-FR" altLang="fr-FR" sz="3200" kern="0" dirty="0">
                <a:solidFill>
                  <a:srgbClr val="0390CE"/>
                </a:solidFill>
                <a:latin typeface="Arial" charset="0"/>
                <a:ea typeface="Arial" charset="0"/>
                <a:cs typeface="Arial" charset="0"/>
                <a:sym typeface="Arial Narrow" charset="0"/>
              </a:rPr>
            </a:br>
            <a:endParaRPr lang="fr-FR" altLang="fr-FR" sz="1600" kern="0" dirty="0">
              <a:solidFill>
                <a:srgbClr val="FFC000"/>
              </a:solidFill>
              <a:latin typeface="Graphik Regular" panose="020B0503030202060203" pitchFamily="34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624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3156947"/>
            <a:ext cx="10972800" cy="2946672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38600" y="6356403"/>
            <a:ext cx="4114800" cy="36557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Mis en œuvre par 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DB745-4F81-4A77-A4AA-B6ED83561979}" type="datetime1">
              <a:rPr lang="fr-FR" smtClean="0"/>
              <a:t>21/09/2022</a:t>
            </a:fld>
            <a:endParaRPr lang="en-US"/>
          </a:p>
        </p:txBody>
      </p:sp>
      <p:grpSp>
        <p:nvGrpSpPr>
          <p:cNvPr id="10" name="Grouper 210">
            <a:extLst>
              <a:ext uri="{FF2B5EF4-FFF2-40B4-BE49-F238E27FC236}">
                <a16:creationId xmlns:a16="http://schemas.microsoft.com/office/drawing/2014/main" id="{1E3040EC-A815-4D62-AA56-C066359E8937}"/>
              </a:ext>
            </a:extLst>
          </p:cNvPr>
          <p:cNvGrpSpPr/>
          <p:nvPr userDrawn="1"/>
        </p:nvGrpSpPr>
        <p:grpSpPr>
          <a:xfrm>
            <a:off x="213360" y="2203852"/>
            <a:ext cx="6400800" cy="662064"/>
            <a:chOff x="463002" y="559272"/>
            <a:chExt cx="5943600" cy="685800"/>
          </a:xfrm>
        </p:grpSpPr>
        <p:sp>
          <p:nvSpPr>
            <p:cNvPr id="11" name="Rectangle à coins arrondis 204">
              <a:extLst>
                <a:ext uri="{FF2B5EF4-FFF2-40B4-BE49-F238E27FC236}">
                  <a16:creationId xmlns:a16="http://schemas.microsoft.com/office/drawing/2014/main" id="{93723A29-8407-4043-AFA7-86CB750E7FD9}"/>
                </a:ext>
              </a:extLst>
            </p:cNvPr>
            <p:cNvSpPr/>
            <p:nvPr/>
          </p:nvSpPr>
          <p:spPr>
            <a:xfrm>
              <a:off x="463002" y="559272"/>
              <a:ext cx="5943600" cy="685800"/>
            </a:xfrm>
            <a:prstGeom prst="roundRect">
              <a:avLst>
                <a:gd name="adj" fmla="val 50000"/>
              </a:avLst>
            </a:prstGeom>
            <a:solidFill>
              <a:srgbClr val="FFFFFF"/>
            </a:solidFill>
            <a:ln>
              <a:solidFill>
                <a:srgbClr val="3D4153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543" dirty="0"/>
            </a:p>
          </p:txBody>
        </p:sp>
        <p:grpSp>
          <p:nvGrpSpPr>
            <p:cNvPr id="12" name="Grouper 207">
              <a:extLst>
                <a:ext uri="{FF2B5EF4-FFF2-40B4-BE49-F238E27FC236}">
                  <a16:creationId xmlns:a16="http://schemas.microsoft.com/office/drawing/2014/main" id="{05D11FCD-E600-4286-873F-0A262A88231A}"/>
                </a:ext>
              </a:extLst>
            </p:cNvPr>
            <p:cNvGrpSpPr/>
            <p:nvPr userDrawn="1"/>
          </p:nvGrpSpPr>
          <p:grpSpPr>
            <a:xfrm>
              <a:off x="709161" y="710371"/>
              <a:ext cx="395997" cy="431782"/>
              <a:chOff x="709161" y="710371"/>
              <a:chExt cx="395997" cy="431782"/>
            </a:xfrm>
          </p:grpSpPr>
          <p:sp>
            <p:nvSpPr>
              <p:cNvPr id="13" name="Ellipse 12">
                <a:extLst>
                  <a:ext uri="{FF2B5EF4-FFF2-40B4-BE49-F238E27FC236}">
                    <a16:creationId xmlns:a16="http://schemas.microsoft.com/office/drawing/2014/main" id="{0EE2EC39-7342-4791-93CF-BA51FC69F611}"/>
                  </a:ext>
                </a:extLst>
              </p:cNvPr>
              <p:cNvSpPr>
                <a:spLocks noChangeAspect="1"/>
              </p:cNvSpPr>
              <p:nvPr userDrawn="1"/>
            </p:nvSpPr>
            <p:spPr>
              <a:xfrm>
                <a:off x="709161" y="746156"/>
                <a:ext cx="395997" cy="395997"/>
              </a:xfrm>
              <a:prstGeom prst="ellipse">
                <a:avLst/>
              </a:prstGeom>
              <a:noFill/>
              <a:ln w="63500" cmpd="sng">
                <a:solidFill>
                  <a:srgbClr val="3D415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/>
                <a:endParaRPr lang="fr-FR" sz="1543"/>
              </a:p>
            </p:txBody>
          </p:sp>
          <p:sp>
            <p:nvSpPr>
              <p:cNvPr id="14" name="object 2">
                <a:extLst>
                  <a:ext uri="{FF2B5EF4-FFF2-40B4-BE49-F238E27FC236}">
                    <a16:creationId xmlns:a16="http://schemas.microsoft.com/office/drawing/2014/main" id="{84E14E58-5108-428F-874F-E6BF5A44DDA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5630" y="710371"/>
                <a:ext cx="260180" cy="423088"/>
              </a:xfrm>
              <a:prstGeom prst="rect">
                <a:avLst/>
              </a:prstGeom>
            </p:spPr>
            <p:txBody>
              <a:bodyPr vert="horz" wrap="square" lIns="0" tIns="12700" rIns="0" bIns="0" rtlCol="0">
                <a:spAutoFit/>
              </a:bodyPr>
              <a:lstStyle>
                <a:lvl1pPr>
                  <a:defRPr sz="4000" b="1" i="0">
                    <a:solidFill>
                      <a:srgbClr val="0196D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marL="10885" algn="dist">
                  <a:spcBef>
                    <a:spcPts val="86"/>
                  </a:spcBef>
                </a:pPr>
                <a:r>
                  <a:rPr lang="fr-FR" sz="2571" b="0" spc="441" dirty="0">
                    <a:solidFill>
                      <a:srgbClr val="1083D6"/>
                    </a:solidFill>
                    <a:latin typeface="Graphik Black"/>
                    <a:cs typeface="Graphik Black"/>
                  </a:rPr>
                  <a:t>&gt;</a:t>
                </a:r>
                <a:endParaRPr lang="fr-FR" sz="2571" b="0" spc="107" dirty="0">
                  <a:solidFill>
                    <a:srgbClr val="1083D6"/>
                  </a:solidFill>
                  <a:latin typeface="Graphik Black"/>
                  <a:cs typeface="Graphik Black"/>
                </a:endParaRPr>
              </a:p>
            </p:txBody>
          </p:sp>
        </p:grpSp>
      </p:grpSp>
      <p:sp>
        <p:nvSpPr>
          <p:cNvPr id="15" name="Titre 1">
            <a:extLst>
              <a:ext uri="{FF2B5EF4-FFF2-40B4-BE49-F238E27FC236}">
                <a16:creationId xmlns:a16="http://schemas.microsoft.com/office/drawing/2014/main" id="{CC1D7B48-3AFD-432C-8CC5-0A040FFE5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263" y="2368134"/>
            <a:ext cx="5773161" cy="662421"/>
          </a:xfrm>
          <a:prstGeom prst="rect">
            <a:avLst/>
          </a:prstGeom>
        </p:spPr>
        <p:txBody>
          <a:bodyPr/>
          <a:lstStyle>
            <a:lvl1pPr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25913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F4169B-5F0B-5860-BDA3-BEE91E770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71B65A-C047-1F6B-22FA-A09BA9868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2E5187-4D7E-9561-2D16-F2DA3C786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F462-CF64-466A-9B81-E4D8E6829E0D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7C805D-FB9C-00D5-DD7A-9314A4F62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00C689-299C-7ACC-0028-BB2AFA553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22D7-DC61-41C8-A8B9-97B8F15216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5173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85C1EA-DC18-A3DF-35CE-7637C4AB7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2C8905A-8C29-5802-9D13-D33E4512A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CB5B26-4D86-20FD-376D-8718F3EB0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F462-CF64-466A-9B81-E4D8E6829E0D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A632B2-3599-C0A8-E95C-D1D334BC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F8F76D-C24F-D518-B755-EF2ABD7C4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22D7-DC61-41C8-A8B9-97B8F15216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035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286438-C2F3-E2C5-3D9D-6BF885539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2842AA-E063-81CC-8DF9-EBD77F13A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DA00A0B-9FEC-976E-88B8-0F1F85323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8D608E-BA9E-06A9-B469-3CDE8E12B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F462-CF64-466A-9B81-E4D8E6829E0D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0285384-3FE6-4C63-EF37-6E706082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40F58E4-1E5E-59F9-CCDA-18D239F7D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22D7-DC61-41C8-A8B9-97B8F15216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68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844345-44A5-D9B6-8D0B-8551B2E19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7BE2E2-EF3B-EA5A-FA49-5CCC983B0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F20211-C6E9-614C-F96E-0253BA2B3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9640B75-33C6-2A32-6F66-4D412D1016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5589DCE-08B4-D703-992E-DFBD471677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E1F0D67-9873-BBFD-71B6-AA3F390DF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F462-CF64-466A-9B81-E4D8E6829E0D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5647BA-885E-EE68-B656-09F6E0C8A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99B59FC-F8C9-3BFF-6E5F-D33153EEF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22D7-DC61-41C8-A8B9-97B8F15216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370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0EC92C-9BBE-A75B-E931-D6924AC80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4FB19D5-941B-7856-0C11-FF869A41D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F462-CF64-466A-9B81-E4D8E6829E0D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9774E3-4995-F573-0C46-8286E6D8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529E0E5-16B1-A4A0-B742-4399A9936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22D7-DC61-41C8-A8B9-97B8F15216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938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248092-571A-41EF-BADA-5F3962A99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F462-CF64-466A-9B81-E4D8E6829E0D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C4DCF8-DDB3-D346-16BA-9A07416C6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C71453-6603-CA90-3876-FBDB0E15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22D7-DC61-41C8-A8B9-97B8F15216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541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C4381F-227C-A634-5478-0C5DB6CDE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1974E4-D36E-5EF0-2675-B5F00967F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1D3FF3-5B0D-2A35-DDF0-356AEF80D1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6C4019-C953-8FB6-1047-2B80F20B8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F462-CF64-466A-9B81-E4D8E6829E0D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AA54E76-79BE-31B8-5B2F-BE1C9CFEF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4A26D2-3DED-CCE4-47C1-819B2807A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22D7-DC61-41C8-A8B9-97B8F15216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650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BE0E4B-B1A3-B5F9-A859-ACC9970F0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27BF768-F89B-F3F4-991A-A54F0F78C3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2707F7-BBB9-D326-97CD-8E5073FA9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71DD00F-15E6-7D13-4FC7-B5C105D5B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8F462-CF64-466A-9B81-E4D8E6829E0D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D1E0FE-F331-0785-4C35-B91487011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8B0D5DE-5881-C2DC-B2A9-51A7A51D5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22D7-DC61-41C8-A8B9-97B8F15216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813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47E7746-2422-9F90-BAC1-0AED7FDF3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28CA58-E432-C768-2D36-7D76810A8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026085-7B0D-E7DA-01BB-77395DCE8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8F462-CF64-466A-9B81-E4D8E6829E0D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1C0C56-783F-AB0C-E627-122E923F3E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E7D1C4-65C4-CDF9-CBB9-2BD1EE109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C22D7-DC61-41C8-A8B9-97B8F15216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116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30D081F-1E8C-478C-9BB6-C22AA62AA3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9"/>
          <a:stretch/>
        </p:blipFill>
        <p:spPr>
          <a:xfrm>
            <a:off x="0" y="0"/>
            <a:ext cx="12191980" cy="685671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5BBBB4E-E76E-4F43-868C-E75E59ED84B7}"/>
              </a:ext>
            </a:extLst>
          </p:cNvPr>
          <p:cNvSpPr txBox="1"/>
          <p:nvPr/>
        </p:nvSpPr>
        <p:spPr>
          <a:xfrm>
            <a:off x="0" y="3242209"/>
            <a:ext cx="6200454" cy="1128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984"/>
              </a:lnSpc>
            </a:pPr>
            <a:r>
              <a:rPr lang="fr-FR" sz="5400" b="1" dirty="0">
                <a:solidFill>
                  <a:schemeClr val="bg1"/>
                </a:solidFill>
                <a:latin typeface="Barlow Condensed" panose="00000506000000000000" pitchFamily="2" charset="0"/>
              </a:rPr>
              <a:t>TRANSMETTRE ET CEDER MON ENTREPRISE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6CC1EFE-7BD6-4727-B91D-BF5EA3815901}"/>
              </a:ext>
            </a:extLst>
          </p:cNvPr>
          <p:cNvSpPr txBox="1"/>
          <p:nvPr/>
        </p:nvSpPr>
        <p:spPr>
          <a:xfrm>
            <a:off x="61654" y="4207885"/>
            <a:ext cx="72143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984"/>
              </a:lnSpc>
            </a:pPr>
            <a:r>
              <a:rPr lang="fr-FR" sz="1800" dirty="0">
                <a:solidFill>
                  <a:schemeClr val="bg1"/>
                </a:solidFill>
                <a:latin typeface="Barlow Condensed SemiBold" panose="00000706000000000000" pitchFamily="2" charset="0"/>
              </a:rPr>
              <a:t>À destination des TPE/PME/ETI d’Auvergne-Rhône-Alpes</a:t>
            </a:r>
          </a:p>
        </p:txBody>
      </p:sp>
    </p:spTree>
    <p:extLst>
      <p:ext uri="{BB962C8B-B14F-4D97-AF65-F5344CB8AC3E}">
        <p14:creationId xmlns:p14="http://schemas.microsoft.com/office/powerpoint/2010/main" val="157806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CF518D9-58AC-4894-A6C9-6EA745B61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4957" y="3133617"/>
            <a:ext cx="11582400" cy="350027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32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Objectif : </a:t>
            </a:r>
            <a:r>
              <a:rPr lang="fr-FR" sz="3200" dirty="0"/>
              <a:t>Rendre son entreprise transmissible dans les meilleures conditions</a:t>
            </a:r>
          </a:p>
          <a:p>
            <a:pPr marL="0" indent="0">
              <a:buNone/>
            </a:pPr>
            <a:r>
              <a:rPr lang="fr-FR" sz="32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Modalités: </a:t>
            </a:r>
            <a:r>
              <a:rPr lang="fr-FR" sz="3100" dirty="0"/>
              <a:t>sur </a:t>
            </a:r>
            <a:r>
              <a:rPr lang="fr-FR" sz="3200" dirty="0"/>
              <a:t>6 mois, accompagnement collectif et individuel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5100" b="1" dirty="0"/>
              <a:t>4 dimensions / visions croisées :</a:t>
            </a:r>
          </a:p>
          <a:p>
            <a:pPr lvl="1"/>
            <a:r>
              <a:rPr lang="fr-FR" sz="3600" dirty="0"/>
              <a:t>Vision </a:t>
            </a:r>
            <a:r>
              <a:rPr lang="fr-FR" sz="3600" b="1" dirty="0">
                <a:solidFill>
                  <a:srgbClr val="00B0F0"/>
                </a:solidFill>
              </a:rPr>
              <a:t>patrimoniale </a:t>
            </a:r>
            <a:r>
              <a:rPr lang="fr-FR" sz="3600" b="1" dirty="0"/>
              <a:t>: </a:t>
            </a:r>
            <a:r>
              <a:rPr lang="fr-FR" sz="3600" dirty="0"/>
              <a:t>les meilleures solutions d’ingénieries patrimoniales et fiscales </a:t>
            </a:r>
          </a:p>
          <a:p>
            <a:pPr lvl="1"/>
            <a:r>
              <a:rPr lang="fr-FR" sz="3600" dirty="0"/>
              <a:t>Vision</a:t>
            </a:r>
            <a:r>
              <a:rPr lang="fr-FR" sz="3600" dirty="0">
                <a:solidFill>
                  <a:srgbClr val="00B0F0"/>
                </a:solidFill>
              </a:rPr>
              <a:t> </a:t>
            </a:r>
            <a:r>
              <a:rPr lang="fr-FR" sz="3600" b="1" dirty="0">
                <a:solidFill>
                  <a:srgbClr val="00B0F0"/>
                </a:solidFill>
              </a:rPr>
              <a:t>personnelle </a:t>
            </a:r>
            <a:r>
              <a:rPr lang="fr-FR" sz="3600" b="1" dirty="0"/>
              <a:t>: </a:t>
            </a:r>
            <a:r>
              <a:rPr lang="fr-FR" sz="3600" dirty="0"/>
              <a:t>le projet futur du dirigeant</a:t>
            </a:r>
          </a:p>
          <a:p>
            <a:pPr lvl="1"/>
            <a:r>
              <a:rPr lang="fr-FR" sz="3600" dirty="0"/>
              <a:t>Vision </a:t>
            </a:r>
            <a:r>
              <a:rPr lang="fr-FR" sz="3600" b="1" dirty="0">
                <a:solidFill>
                  <a:srgbClr val="00B0F0"/>
                </a:solidFill>
              </a:rPr>
              <a:t>financière</a:t>
            </a:r>
            <a:r>
              <a:rPr lang="fr-FR" sz="3600" b="1" dirty="0"/>
              <a:t> : </a:t>
            </a:r>
            <a:r>
              <a:rPr lang="fr-FR" sz="3600" dirty="0"/>
              <a:t>optimisation de la valorisation et des montages financiers</a:t>
            </a:r>
          </a:p>
          <a:p>
            <a:pPr lvl="1"/>
            <a:r>
              <a:rPr lang="fr-FR" sz="3600" dirty="0"/>
              <a:t>Vision </a:t>
            </a:r>
            <a:r>
              <a:rPr lang="fr-FR" sz="3600" b="1" dirty="0">
                <a:solidFill>
                  <a:srgbClr val="00B0F0"/>
                </a:solidFill>
              </a:rPr>
              <a:t>projet</a:t>
            </a:r>
            <a:r>
              <a:rPr lang="fr-FR" sz="3600" b="1" dirty="0"/>
              <a:t> : </a:t>
            </a:r>
            <a:r>
              <a:rPr lang="fr-FR" sz="3600" dirty="0"/>
              <a:t>organisation et préparation des équipes à une nouvelle gouvernance</a:t>
            </a:r>
          </a:p>
          <a:p>
            <a:pPr marL="0" indent="0">
              <a:buNone/>
            </a:pPr>
            <a:endParaRPr lang="fr-FR" dirty="0"/>
          </a:p>
          <a:p>
            <a:pPr marL="391866" lvl="1" indent="0">
              <a:buNone/>
            </a:pPr>
            <a:r>
              <a:rPr lang="fr-FR" sz="1714" b="1" dirty="0"/>
              <a:t> </a:t>
            </a:r>
            <a:r>
              <a:rPr lang="fr-FR" sz="2400" b="1" dirty="0"/>
              <a:t>-&gt;  30 entreprises accompagnées par an dont 1/3 sont des entreprises familiales </a:t>
            </a:r>
          </a:p>
          <a:p>
            <a:pPr marL="391866" lvl="1" indent="0">
              <a:buNone/>
            </a:pPr>
            <a:endParaRPr lang="fr-FR" sz="2057" b="1" dirty="0"/>
          </a:p>
          <a:p>
            <a:pPr marL="0" indent="0">
              <a:buNone/>
            </a:pPr>
            <a:endParaRPr lang="fr-FR" sz="2057" b="1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B860422B-C3F0-488C-BED7-449DCF52C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998" y="2376475"/>
            <a:ext cx="5773161" cy="636135"/>
          </a:xfrm>
        </p:spPr>
        <p:txBody>
          <a:bodyPr>
            <a:normAutofit fontScale="90000"/>
          </a:bodyPr>
          <a:lstStyle/>
          <a:p>
            <a:r>
              <a:rPr lang="fr-FR" dirty="0"/>
              <a:t>Présentation du programme</a:t>
            </a:r>
            <a:br>
              <a:rPr lang="fr-FR" dirty="0"/>
            </a:b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04221FE-DCDF-8B40-262E-A5E6CCD00E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047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278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86FE2B0-F9D7-40BE-959D-5EC7C71B6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725" y="2897667"/>
            <a:ext cx="11372849" cy="258834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200" dirty="0"/>
          </a:p>
          <a:p>
            <a:pPr marL="0" indent="0">
              <a:buNone/>
            </a:pPr>
            <a:r>
              <a:rPr lang="fr-FR" sz="3000" b="1" dirty="0"/>
              <a:t>Financement Région à 70%</a:t>
            </a:r>
          </a:p>
          <a:p>
            <a:pPr marL="0" indent="0">
              <a:buNone/>
            </a:pPr>
            <a:r>
              <a:rPr lang="fr-FR" sz="3000" b="1" dirty="0"/>
              <a:t>= 3 150 € HT</a:t>
            </a:r>
            <a:r>
              <a:rPr lang="fr-FR" sz="3000" dirty="0"/>
              <a:t> en reste à charge, </a:t>
            </a:r>
            <a:r>
              <a:rPr lang="fr-FR" sz="1800" dirty="0"/>
              <a:t>au lieu de 10 500 € HT, valeur du programme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u="sng" dirty="0"/>
              <a:t>Contact :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36EDA5-5F55-4C83-86BC-4A34E75B28B7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defTabSz="878094"/>
            <a:r>
              <a:rPr lang="fr-FR">
                <a:solidFill>
                  <a:prstClr val="black">
                    <a:tint val="75000"/>
                  </a:prstClr>
                </a:solidFill>
              </a:rPr>
              <a:t>Mis en œuvre par </a:t>
            </a:r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7BFE84D2-5370-4003-8AE4-B2EDDA3CF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2988" y="2235246"/>
            <a:ext cx="5773161" cy="662421"/>
          </a:xfrm>
        </p:spPr>
        <p:txBody>
          <a:bodyPr/>
          <a:lstStyle/>
          <a:p>
            <a:r>
              <a:rPr lang="fr-FR" dirty="0"/>
              <a:t>Coût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03E0AED-5ACC-F390-86BA-E23FDFE90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047630"/>
          </a:xfrm>
          <a:prstGeom prst="rect">
            <a:avLst/>
          </a:prstGeom>
        </p:spPr>
      </p:pic>
      <p:grpSp>
        <p:nvGrpSpPr>
          <p:cNvPr id="6" name="Groupe 5">
            <a:extLst>
              <a:ext uri="{FF2B5EF4-FFF2-40B4-BE49-F238E27FC236}">
                <a16:creationId xmlns:a16="http://schemas.microsoft.com/office/drawing/2014/main" id="{BAF0DD5D-ADE9-6BC6-A860-89D1F6740B36}"/>
              </a:ext>
            </a:extLst>
          </p:cNvPr>
          <p:cNvGrpSpPr/>
          <p:nvPr/>
        </p:nvGrpSpPr>
        <p:grpSpPr>
          <a:xfrm>
            <a:off x="2462292" y="4785108"/>
            <a:ext cx="8072358" cy="1689888"/>
            <a:chOff x="1719342" y="3693880"/>
            <a:chExt cx="8758446" cy="1938406"/>
          </a:xfrm>
        </p:grpSpPr>
        <p:sp>
          <p:nvSpPr>
            <p:cNvPr id="7" name="Rectangle 6" descr="Profil féminin">
              <a:extLst>
                <a:ext uri="{FF2B5EF4-FFF2-40B4-BE49-F238E27FC236}">
                  <a16:creationId xmlns:a16="http://schemas.microsoft.com/office/drawing/2014/main" id="{BD686048-6290-1980-A0CF-73BCECAB29B0}"/>
                </a:ext>
              </a:extLst>
            </p:cNvPr>
            <p:cNvSpPr/>
            <p:nvPr/>
          </p:nvSpPr>
          <p:spPr>
            <a:xfrm>
              <a:off x="2242791" y="3693880"/>
              <a:ext cx="803977" cy="803977"/>
            </a:xfrm>
            <a:prstGeom prst="rect">
              <a:avLst/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8" name="Groupe 7">
              <a:extLst>
                <a:ext uri="{FF2B5EF4-FFF2-40B4-BE49-F238E27FC236}">
                  <a16:creationId xmlns:a16="http://schemas.microsoft.com/office/drawing/2014/main" id="{C4D78E2B-5AA0-7A08-51B2-42B612741FEE}"/>
                </a:ext>
              </a:extLst>
            </p:cNvPr>
            <p:cNvGrpSpPr/>
            <p:nvPr/>
          </p:nvGrpSpPr>
          <p:grpSpPr>
            <a:xfrm>
              <a:off x="1719342" y="4803960"/>
              <a:ext cx="2070429" cy="622845"/>
              <a:chOff x="-116281" y="2787970"/>
              <a:chExt cx="2515315" cy="756678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811FFE9-AF88-C47D-A9A9-43B5F929FD85}"/>
                  </a:ext>
                </a:extLst>
              </p:cNvPr>
              <p:cNvSpPr/>
              <p:nvPr/>
            </p:nvSpPr>
            <p:spPr>
              <a:xfrm>
                <a:off x="228518" y="2824647"/>
                <a:ext cx="2170516" cy="720000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8" name="ZoneTexte 17">
                <a:extLst>
                  <a:ext uri="{FF2B5EF4-FFF2-40B4-BE49-F238E27FC236}">
                    <a16:creationId xmlns:a16="http://schemas.microsoft.com/office/drawing/2014/main" id="{20487CCC-5B40-61DF-8EB9-44A92A4A98C4}"/>
                  </a:ext>
                </a:extLst>
              </p:cNvPr>
              <p:cNvSpPr txBox="1"/>
              <p:nvPr/>
            </p:nvSpPr>
            <p:spPr>
              <a:xfrm>
                <a:off x="-116281" y="2787970"/>
                <a:ext cx="2248587" cy="75667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t" anchorCtr="0">
                <a:noAutofit/>
              </a:bodyPr>
              <a:lstStyle/>
              <a:p>
                <a:pPr algn="ctr" defTabSz="91463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2058" b="1" dirty="0"/>
                  <a:t>Camille LESPERAT</a:t>
                </a:r>
                <a:endParaRPr lang="en-US" sz="2058" dirty="0"/>
              </a:p>
            </p:txBody>
          </p:sp>
        </p:grpSp>
        <p:sp>
          <p:nvSpPr>
            <p:cNvPr id="9" name="Rectangle 8" descr="Téléphone mains libres">
              <a:extLst>
                <a:ext uri="{FF2B5EF4-FFF2-40B4-BE49-F238E27FC236}">
                  <a16:creationId xmlns:a16="http://schemas.microsoft.com/office/drawing/2014/main" id="{6801A54A-2666-23EA-CF2B-06F192815D88}"/>
                </a:ext>
              </a:extLst>
            </p:cNvPr>
            <p:cNvSpPr/>
            <p:nvPr/>
          </p:nvSpPr>
          <p:spPr>
            <a:xfrm>
              <a:off x="5109139" y="3693880"/>
              <a:ext cx="803977" cy="803977"/>
            </a:xfrm>
            <a:prstGeom prst="rect">
              <a:avLst/>
            </a:prstGeom>
            <a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977227"/>
                <a:satOff val="-15767"/>
                <a:lumOff val="-2745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0" name="Groupe 9">
              <a:extLst>
                <a:ext uri="{FF2B5EF4-FFF2-40B4-BE49-F238E27FC236}">
                  <a16:creationId xmlns:a16="http://schemas.microsoft.com/office/drawing/2014/main" id="{722A0FCB-0747-875E-EB85-A901E5330E87}"/>
                </a:ext>
              </a:extLst>
            </p:cNvPr>
            <p:cNvGrpSpPr/>
            <p:nvPr/>
          </p:nvGrpSpPr>
          <p:grpSpPr>
            <a:xfrm>
              <a:off x="4607907" y="5039633"/>
              <a:ext cx="1786615" cy="592653"/>
              <a:chOff x="2778875" y="2824647"/>
              <a:chExt cx="2170516" cy="72000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67EEA45-E717-0437-54C5-6183153502FF}"/>
                  </a:ext>
                </a:extLst>
              </p:cNvPr>
              <p:cNvSpPr/>
              <p:nvPr/>
            </p:nvSpPr>
            <p:spPr>
              <a:xfrm>
                <a:off x="2778875" y="2824647"/>
                <a:ext cx="2170516" cy="720000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6" name="ZoneTexte 15">
                <a:extLst>
                  <a:ext uri="{FF2B5EF4-FFF2-40B4-BE49-F238E27FC236}">
                    <a16:creationId xmlns:a16="http://schemas.microsoft.com/office/drawing/2014/main" id="{253B1F9B-2E9C-6710-2097-1F1F41D0346E}"/>
                  </a:ext>
                </a:extLst>
              </p:cNvPr>
              <p:cNvSpPr txBox="1"/>
              <p:nvPr/>
            </p:nvSpPr>
            <p:spPr>
              <a:xfrm>
                <a:off x="2778875" y="2824647"/>
                <a:ext cx="2170516" cy="72000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t" anchorCtr="0">
                <a:noAutofit/>
              </a:bodyPr>
              <a:lstStyle/>
              <a:p>
                <a:pPr algn="ctr" defTabSz="91463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2058" dirty="0"/>
                  <a:t>04 78 77 35 45</a:t>
                </a:r>
                <a:endParaRPr lang="en-US" sz="2058" dirty="0"/>
              </a:p>
            </p:txBody>
          </p:sp>
        </p:grpSp>
        <p:sp>
          <p:nvSpPr>
            <p:cNvPr id="11" name="Rectangle 10" descr="Email">
              <a:extLst>
                <a:ext uri="{FF2B5EF4-FFF2-40B4-BE49-F238E27FC236}">
                  <a16:creationId xmlns:a16="http://schemas.microsoft.com/office/drawing/2014/main" id="{CE1877D6-4E6A-DC02-D941-1D02E11C01BD}"/>
                </a:ext>
              </a:extLst>
            </p:cNvPr>
            <p:cNvSpPr/>
            <p:nvPr/>
          </p:nvSpPr>
          <p:spPr>
            <a:xfrm>
              <a:off x="8642319" y="3693880"/>
              <a:ext cx="803977" cy="803977"/>
            </a:xfrm>
            <a:prstGeom prst="rect">
              <a:avLst/>
            </a:prstGeom>
            <a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1954454"/>
                <a:satOff val="-31534"/>
                <a:lumOff val="-549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2" name="Groupe 11">
              <a:extLst>
                <a:ext uri="{FF2B5EF4-FFF2-40B4-BE49-F238E27FC236}">
                  <a16:creationId xmlns:a16="http://schemas.microsoft.com/office/drawing/2014/main" id="{61F3F6DC-DC38-DFE0-5F1B-66CD95B135B2}"/>
                </a:ext>
              </a:extLst>
            </p:cNvPr>
            <p:cNvGrpSpPr/>
            <p:nvPr/>
          </p:nvGrpSpPr>
          <p:grpSpPr>
            <a:xfrm>
              <a:off x="7212658" y="5027261"/>
              <a:ext cx="3265130" cy="605025"/>
              <a:chOff x="5329232" y="2809617"/>
              <a:chExt cx="3008167" cy="735030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0C39629-0D04-ACA6-7F0E-E89979326B40}"/>
                  </a:ext>
                </a:extLst>
              </p:cNvPr>
              <p:cNvSpPr/>
              <p:nvPr/>
            </p:nvSpPr>
            <p:spPr>
              <a:xfrm>
                <a:off x="5329232" y="2824647"/>
                <a:ext cx="2170516" cy="720000"/>
              </a:xfrm>
              <a:prstGeom prst="rect">
                <a:avLst/>
              </a:pr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4" name="ZoneTexte 13">
                <a:extLst>
                  <a:ext uri="{FF2B5EF4-FFF2-40B4-BE49-F238E27FC236}">
                    <a16:creationId xmlns:a16="http://schemas.microsoft.com/office/drawing/2014/main" id="{89251B77-1D7F-16C5-A2D5-1FC8B18F0EE6}"/>
                  </a:ext>
                </a:extLst>
              </p:cNvPr>
              <p:cNvSpPr txBox="1"/>
              <p:nvPr/>
            </p:nvSpPr>
            <p:spPr>
              <a:xfrm>
                <a:off x="5646806" y="2809617"/>
                <a:ext cx="2690593" cy="72000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0" tIns="0" rIns="0" bIns="0" numCol="1" spcCol="1270" anchor="t" anchorCtr="0">
                <a:noAutofit/>
              </a:bodyPr>
              <a:lstStyle/>
              <a:p>
                <a:pPr algn="ctr" defTabSz="91463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2058" dirty="0"/>
                  <a:t>clesperat@medef-aura.fr</a:t>
                </a:r>
                <a:endParaRPr lang="en-US" sz="2058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817282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8DBCB134B2ED489A580EC1C50D914F" ma:contentTypeVersion="16" ma:contentTypeDescription="Crée un document." ma:contentTypeScope="" ma:versionID="f87a54234e84a791b5c760f4167f855e">
  <xsd:schema xmlns:xsd="http://www.w3.org/2001/XMLSchema" xmlns:xs="http://www.w3.org/2001/XMLSchema" xmlns:p="http://schemas.microsoft.com/office/2006/metadata/properties" xmlns:ns2="29b6231e-e2fc-424e-93cb-c3c68563c996" xmlns:ns3="afd98505-6f30-43c6-8797-c87a3d19e968" targetNamespace="http://schemas.microsoft.com/office/2006/metadata/properties" ma:root="true" ma:fieldsID="02fbb1c7cc6d34b36e2180cb68950260" ns2:_="" ns3:_="">
    <xsd:import namespace="29b6231e-e2fc-424e-93cb-c3c68563c996"/>
    <xsd:import namespace="afd98505-6f30-43c6-8797-c87a3d19e96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b6231e-e2fc-424e-93cb-c3c68563c99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6c0c57e-52f2-492f-afa5-4df0ec592ca3}" ma:internalName="TaxCatchAll" ma:showField="CatchAllData" ma:web="29b6231e-e2fc-424e-93cb-c3c68563c9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d98505-6f30-43c6-8797-c87a3d19e9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b6939a0f-899c-4101-9f9c-be88d12044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6C24AD-D8CF-4900-91E8-61BC3390B5F3}"/>
</file>

<file path=customXml/itemProps2.xml><?xml version="1.0" encoding="utf-8"?>
<ds:datastoreItem xmlns:ds="http://schemas.openxmlformats.org/officeDocument/2006/customXml" ds:itemID="{F7E475DE-C3C4-4EF3-81E2-A4F373EDC3BE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186</Words>
  <Application>Microsoft Office PowerPoint</Application>
  <PresentationFormat>Grand écran</PresentationFormat>
  <Paragraphs>28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Arial</vt:lpstr>
      <vt:lpstr>Barlow Condensed</vt:lpstr>
      <vt:lpstr>Barlow Condensed SemiBold</vt:lpstr>
      <vt:lpstr>Calibri</vt:lpstr>
      <vt:lpstr>Calibri Light</vt:lpstr>
      <vt:lpstr>Graphik Black</vt:lpstr>
      <vt:lpstr>Graphik Regular</vt:lpstr>
      <vt:lpstr>Thème Office</vt:lpstr>
      <vt:lpstr>Présentation PowerPoint</vt:lpstr>
      <vt:lpstr>Présentation du programme </vt:lpstr>
      <vt:lpstr>Coût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Camille LESPERAT</dc:creator>
  <cp:lastModifiedBy>Camille LESPERAT</cp:lastModifiedBy>
  <cp:revision>5</cp:revision>
  <dcterms:created xsi:type="dcterms:W3CDTF">2022-09-19T13:05:16Z</dcterms:created>
  <dcterms:modified xsi:type="dcterms:W3CDTF">2022-09-21T12:53:32Z</dcterms:modified>
</cp:coreProperties>
</file>