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4"/>
  </p:sldMasterIdLst>
  <p:notesMasterIdLst>
    <p:notesMasterId r:id="rId20"/>
  </p:notesMasterIdLst>
  <p:handoutMasterIdLst>
    <p:handoutMasterId r:id="rId21"/>
  </p:handoutMasterIdLst>
  <p:sldIdLst>
    <p:sldId id="282" r:id="rId5"/>
    <p:sldId id="258" r:id="rId6"/>
    <p:sldId id="284" r:id="rId7"/>
    <p:sldId id="288" r:id="rId8"/>
    <p:sldId id="287" r:id="rId9"/>
    <p:sldId id="292" r:id="rId10"/>
    <p:sldId id="299" r:id="rId11"/>
    <p:sldId id="293" r:id="rId12"/>
    <p:sldId id="294" r:id="rId13"/>
    <p:sldId id="295" r:id="rId14"/>
    <p:sldId id="300" r:id="rId15"/>
    <p:sldId id="296" r:id="rId16"/>
    <p:sldId id="297" r:id="rId17"/>
    <p:sldId id="298" r:id="rId18"/>
    <p:sldId id="29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282"/>
          </p14:sldIdLst>
        </p14:section>
        <p14:section name="Slides génériques" id="{AF974EF0-0F4D-465A-BF26-A8C9F9292B5D}">
          <p14:sldIdLst>
            <p14:sldId id="258"/>
            <p14:sldId id="284"/>
            <p14:sldId id="288"/>
            <p14:sldId id="287"/>
            <p14:sldId id="292"/>
            <p14:sldId id="299"/>
            <p14:sldId id="293"/>
            <p14:sldId id="294"/>
            <p14:sldId id="295"/>
            <p14:sldId id="300"/>
            <p14:sldId id="296"/>
            <p14:sldId id="297"/>
            <p14:sldId id="298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SSON Julien" initials="HJ" lastIdx="1" clrIdx="0">
    <p:extLst>
      <p:ext uri="{19B8F6BF-5375-455C-9EA6-DF929625EA0E}">
        <p15:presenceInfo xmlns:p15="http://schemas.microsoft.com/office/powerpoint/2012/main" userId="S::julien.husson@carsat-ra.fr::bfc3756d-a17b-4045-9812-349a91aecb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19A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73A6B5-6E84-46EC-A739-66BC165A9304}" v="4" dt="2022-06-27T14:45:07.3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3858" autoAdjust="0"/>
  </p:normalViewPr>
  <p:slideViewPr>
    <p:cSldViewPr snapToGrid="0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  <p:guide orient="horz" pos="3719"/>
        <p:guide pos="7370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34DBAB8-2398-4E42-80BD-B5DDEEE6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360D0C-8F74-45DB-A523-78ABC75A2F93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BC49569-A5A9-47A9-844F-3916DF80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00" y="2271253"/>
            <a:ext cx="10292400" cy="12888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9746102-F3EB-4F75-B116-D5FF5048B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376" y="6420148"/>
            <a:ext cx="1336157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rgbClr val="0C419A"/>
                </a:solidFill>
              </a:defRPr>
            </a:lvl1pPr>
          </a:lstStyle>
          <a:p>
            <a:fld id="{896AB87D-E32E-0B41-9633-115415F00548}" type="datetime1">
              <a:rPr lang="fr-FR" smtClean="0"/>
              <a:pPr/>
              <a:t>27/06/2022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71E9E58-0461-4F70-B83C-53CC802EE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8850" y="3682079"/>
            <a:ext cx="10293350" cy="1171575"/>
          </a:xfrm>
        </p:spPr>
        <p:txBody>
          <a:bodyPr t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Modifiez le style des sous-titres du masque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8E78DDE-2A01-47B6-9BF9-A82B21669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898" y="5730950"/>
            <a:ext cx="10293350" cy="393404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 dirty="0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168309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F80D57-9289-48BF-99D6-E770BE8FD7E2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142204F-926A-4560-B013-3F84330ED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2AE597-B525-4352-B96A-FADF25F5B9A5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3794CC41-DA1D-47FB-B205-1AB47F60B6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361" y="3648582"/>
            <a:ext cx="5971143" cy="1287760"/>
          </a:xfrm>
          <a:noFill/>
        </p:spPr>
        <p:txBody>
          <a:bodyPr lIns="0" tIns="0" rIns="0" bIns="0">
            <a:normAutofit/>
          </a:bodyPr>
          <a:lstStyle>
            <a:lvl1pPr>
              <a:defRPr sz="6000"/>
            </a:lvl1pPr>
          </a:lstStyle>
          <a:p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84182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34DBAB8-2398-4E42-80BD-B5DDEEE6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360D0C-8F74-45DB-A523-78ABC75A2F93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BC49569-A5A9-47A9-844F-3916DF80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00" y="2271253"/>
            <a:ext cx="10292400" cy="12888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9746102-F3EB-4F75-B116-D5FF5048B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376" y="6420148"/>
            <a:ext cx="1336157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rgbClr val="0C419A"/>
                </a:solidFill>
              </a:defRPr>
            </a:lvl1pPr>
          </a:lstStyle>
          <a:p>
            <a:fld id="{896AB87D-E32E-0B41-9633-115415F00548}" type="datetime1">
              <a:rPr lang="fr-FR" smtClean="0"/>
              <a:pPr/>
              <a:t>27/06/2022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71E9E58-0461-4F70-B83C-53CC802EE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8850" y="3682079"/>
            <a:ext cx="10293350" cy="1171575"/>
          </a:xfrm>
        </p:spPr>
        <p:txBody>
          <a:bodyPr t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Modifiez le style des sous-titres du masque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8E78DDE-2A01-47B6-9BF9-A82B21669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898" y="5730950"/>
            <a:ext cx="10293350" cy="393404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 dirty="0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1468621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uverture 2 (avec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360D0C-8F74-45DB-A523-78ABC75A2F93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13">
            <a:extLst>
              <a:ext uri="{FF2B5EF4-FFF2-40B4-BE49-F238E27FC236}">
                <a16:creationId xmlns:a16="http://schemas.microsoft.com/office/drawing/2014/main" id="{AAA363EC-4D64-416D-81A6-D8905A4C5E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325" y="2114251"/>
            <a:ext cx="8759027" cy="4157999"/>
          </a:xfrm>
          <a:custGeom>
            <a:avLst/>
            <a:gdLst>
              <a:gd name="connsiteX0" fmla="*/ 0 w 8645275"/>
              <a:gd name="connsiteY0" fmla="*/ 0 h 4102100"/>
              <a:gd name="connsiteX1" fmla="*/ 8645275 w 8645275"/>
              <a:gd name="connsiteY1" fmla="*/ 0 h 4102100"/>
              <a:gd name="connsiteX2" fmla="*/ 7473247 w 8645275"/>
              <a:gd name="connsiteY2" fmla="*/ 4102100 h 4102100"/>
              <a:gd name="connsiteX3" fmla="*/ 0 w 8645275"/>
              <a:gd name="connsiteY3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5275" h="4102100">
                <a:moveTo>
                  <a:pt x="0" y="0"/>
                </a:moveTo>
                <a:lnTo>
                  <a:pt x="8645275" y="0"/>
                </a:lnTo>
                <a:lnTo>
                  <a:pt x="7473247" y="4102100"/>
                </a:lnTo>
                <a:lnTo>
                  <a:pt x="0" y="4102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4DBAB8-2398-4E42-80BD-B5DDEEE6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BC49569-A5A9-47A9-844F-3916DF80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99" y="2912806"/>
            <a:ext cx="7442033" cy="221880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sz="4000">
                <a:effectLst>
                  <a:outerShdw blurRad="50800" dist="38100" dir="27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9746102-F3EB-4F75-B116-D5FF5048B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376" y="6420148"/>
            <a:ext cx="1336157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rgbClr val="0C419A"/>
                </a:solidFill>
              </a:defRPr>
            </a:lvl1pPr>
          </a:lstStyle>
          <a:p>
            <a:fld id="{896AB87D-E32E-0B41-9633-115415F00548}" type="datetime1">
              <a:rPr lang="fr-FR" smtClean="0"/>
              <a:pPr/>
              <a:t>27/06/2022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71E9E58-0461-4F70-B83C-53CC802EE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9799" y="5212725"/>
            <a:ext cx="7146039" cy="9784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800" cap="all" baseline="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Modifiez le style des sous titres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8E78DDE-2A01-47B6-9BF9-A82B21669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9316" y="4952781"/>
            <a:ext cx="2701932" cy="1171574"/>
          </a:xfrm>
        </p:spPr>
        <p:txBody>
          <a:bodyPr anchor="b"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 dirty="0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1626107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26154B6-AF09-4B04-9EE3-4217FA72EC89}"/>
              </a:ext>
            </a:extLst>
          </p:cNvPr>
          <p:cNvSpPr/>
          <p:nvPr userDrawn="1"/>
        </p:nvSpPr>
        <p:spPr>
          <a:xfrm>
            <a:off x="504825" y="496971"/>
            <a:ext cx="11182350" cy="54069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AE14F-EDC3-4A09-B697-9AC863D4A8B7}"/>
              </a:ext>
            </a:extLst>
          </p:cNvPr>
          <p:cNvSpPr/>
          <p:nvPr userDrawn="1"/>
        </p:nvSpPr>
        <p:spPr>
          <a:xfrm>
            <a:off x="803455" y="496971"/>
            <a:ext cx="1946720" cy="54069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fr-FR" sz="2500" b="1" dirty="0">
                <a:solidFill>
                  <a:schemeClr val="bg1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DC0986A-528D-401F-9A94-3D29EE3C7136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C28DBB8-3B81-4F8D-8B9D-DFC099FD73BD}"/>
              </a:ext>
            </a:extLst>
          </p:cNvPr>
          <p:cNvGrpSpPr/>
          <p:nvPr userDrawn="1"/>
        </p:nvGrpSpPr>
        <p:grpSpPr>
          <a:xfrm>
            <a:off x="-1006142" y="1872595"/>
            <a:ext cx="3065505" cy="3112809"/>
            <a:chOff x="-1208641" y="1508537"/>
            <a:chExt cx="3427092" cy="3479976"/>
          </a:xfrm>
        </p:grpSpPr>
        <p:sp>
          <p:nvSpPr>
            <p:cNvPr id="9" name="Forme libre 15">
              <a:extLst>
                <a:ext uri="{FF2B5EF4-FFF2-40B4-BE49-F238E27FC236}">
                  <a16:creationId xmlns:a16="http://schemas.microsoft.com/office/drawing/2014/main" id="{0B46198D-3B8C-4C04-A26F-3C40DA67D2E8}"/>
                </a:ext>
              </a:extLst>
            </p:cNvPr>
            <p:cNvSpPr/>
            <p:nvPr userDrawn="1"/>
          </p:nvSpPr>
          <p:spPr>
            <a:xfrm>
              <a:off x="478463" y="1508537"/>
              <a:ext cx="1739989" cy="3479976"/>
            </a:xfrm>
            <a:custGeom>
              <a:avLst/>
              <a:gdLst>
                <a:gd name="connsiteX0" fmla="*/ 1 w 1739989"/>
                <a:gd name="connsiteY0" fmla="*/ 0 h 3479976"/>
                <a:gd name="connsiteX1" fmla="*/ 1739989 w 1739989"/>
                <a:gd name="connsiteY1" fmla="*/ 1739988 h 3479976"/>
                <a:gd name="connsiteX2" fmla="*/ 1 w 1739989"/>
                <a:gd name="connsiteY2" fmla="*/ 3479976 h 3479976"/>
                <a:gd name="connsiteX3" fmla="*/ 0 w 1739989"/>
                <a:gd name="connsiteY3" fmla="*/ 3479976 h 3479976"/>
                <a:gd name="connsiteX4" fmla="*/ 0 w 1739989"/>
                <a:gd name="connsiteY4" fmla="*/ 0 h 347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9989" h="3479976">
                  <a:moveTo>
                    <a:pt x="1" y="0"/>
                  </a:moveTo>
                  <a:cubicBezTo>
                    <a:pt x="960970" y="0"/>
                    <a:pt x="1739989" y="779019"/>
                    <a:pt x="1739989" y="1739988"/>
                  </a:cubicBezTo>
                  <a:cubicBezTo>
                    <a:pt x="1739989" y="2700957"/>
                    <a:pt x="960970" y="3479976"/>
                    <a:pt x="1" y="3479976"/>
                  </a:cubicBezTo>
                  <a:lnTo>
                    <a:pt x="0" y="347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" name="Forme libre 14">
              <a:extLst>
                <a:ext uri="{FF2B5EF4-FFF2-40B4-BE49-F238E27FC236}">
                  <a16:creationId xmlns:a16="http://schemas.microsoft.com/office/drawing/2014/main" id="{CD7FA6F2-01C4-441F-A46E-02F03CF30034}"/>
                </a:ext>
              </a:extLst>
            </p:cNvPr>
            <p:cNvSpPr/>
            <p:nvPr userDrawn="1"/>
          </p:nvSpPr>
          <p:spPr>
            <a:xfrm>
              <a:off x="478463" y="2604644"/>
              <a:ext cx="643882" cy="1287762"/>
            </a:xfrm>
            <a:custGeom>
              <a:avLst/>
              <a:gdLst>
                <a:gd name="connsiteX0" fmla="*/ 1 w 643882"/>
                <a:gd name="connsiteY0" fmla="*/ 0 h 1287762"/>
                <a:gd name="connsiteX1" fmla="*/ 643882 w 643882"/>
                <a:gd name="connsiteY1" fmla="*/ 643881 h 1287762"/>
                <a:gd name="connsiteX2" fmla="*/ 1 w 643882"/>
                <a:gd name="connsiteY2" fmla="*/ 1287762 h 1287762"/>
                <a:gd name="connsiteX3" fmla="*/ 0 w 643882"/>
                <a:gd name="connsiteY3" fmla="*/ 1287762 h 1287762"/>
                <a:gd name="connsiteX4" fmla="*/ 0 w 643882"/>
                <a:gd name="connsiteY4" fmla="*/ 0 h 128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2" h="1287762">
                  <a:moveTo>
                    <a:pt x="1" y="0"/>
                  </a:moveTo>
                  <a:cubicBezTo>
                    <a:pt x="355607" y="0"/>
                    <a:pt x="643882" y="288275"/>
                    <a:pt x="643882" y="643881"/>
                  </a:cubicBezTo>
                  <a:cubicBezTo>
                    <a:pt x="643882" y="999487"/>
                    <a:pt x="355607" y="1287762"/>
                    <a:pt x="1" y="1287762"/>
                  </a:cubicBezTo>
                  <a:lnTo>
                    <a:pt x="0" y="1287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CF54185-3371-4CB6-B336-F466E7104961}"/>
                </a:ext>
              </a:extLst>
            </p:cNvPr>
            <p:cNvSpPr/>
            <p:nvPr userDrawn="1"/>
          </p:nvSpPr>
          <p:spPr>
            <a:xfrm>
              <a:off x="-1208641" y="1551068"/>
              <a:ext cx="3345787" cy="3345787"/>
            </a:xfrm>
            <a:prstGeom prst="arc">
              <a:avLst>
                <a:gd name="adj1" fmla="val 2837438"/>
                <a:gd name="adj2" fmla="val 5468010"/>
              </a:avLst>
            </a:prstGeom>
            <a:ln w="165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6EA56D7F-8835-45A3-A5A6-94E0A5A348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2177" y="1630496"/>
            <a:ext cx="8197702" cy="1790273"/>
          </a:xfrm>
          <a:noFill/>
        </p:spPr>
        <p:txBody>
          <a:bodyPr lIns="0" anchor="b">
            <a:noAutofit/>
          </a:bodyPr>
          <a:lstStyle>
            <a:lvl1pPr algn="l">
              <a:lnSpc>
                <a:spcPts val="41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Modifiez le style du Chapitre</a:t>
            </a:r>
          </a:p>
        </p:txBody>
      </p:sp>
      <p:sp>
        <p:nvSpPr>
          <p:cNvPr id="14" name="Espace réservé du numéro de diapositive 49">
            <a:extLst>
              <a:ext uri="{FF2B5EF4-FFF2-40B4-BE49-F238E27FC236}">
                <a16:creationId xmlns:a16="http://schemas.microsoft.com/office/drawing/2014/main" id="{2BC0AFF0-25BA-4562-895D-323DB78CAEA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9976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246148B-6FB7-48F5-A553-A59ED8F838E2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DE LA SOUS-PARTIE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A2E185D-D7EC-4A9D-BE5A-8E04196D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9" y="499729"/>
            <a:ext cx="11215002" cy="809307"/>
          </a:xfrm>
          <a:solidFill>
            <a:schemeClr val="bg2"/>
          </a:solidFill>
        </p:spPr>
        <p:txBody>
          <a:bodyPr lIns="360000" tIns="36000" rIns="0" bIns="0">
            <a:noAutofit/>
          </a:bodyPr>
          <a:lstStyle>
            <a:lvl1pPr>
              <a:lnSpc>
                <a:spcPts val="3100"/>
              </a:lnSpc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693D90A-CDF5-4AF3-8E5E-A32D16EA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9" y="1453415"/>
            <a:ext cx="11215002" cy="4450498"/>
          </a:xfrm>
          <a:solidFill>
            <a:schemeClr val="bg1">
              <a:lumMod val="95000"/>
            </a:schemeClr>
          </a:solidFill>
        </p:spPr>
        <p:txBody>
          <a:bodyPr lIns="360000" tIns="36000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500" b="1">
                <a:solidFill>
                  <a:schemeClr val="bg2"/>
                </a:solidFill>
              </a:defRPr>
            </a:lvl1pPr>
            <a:lvl2pPr marL="228600" indent="-219075">
              <a:lnSpc>
                <a:spcPct val="100000"/>
              </a:lnSpc>
              <a:spcBef>
                <a:spcPts val="500"/>
              </a:spcBef>
              <a:buClrTx/>
              <a:tabLst/>
              <a:defRPr sz="2000"/>
            </a:lvl2pPr>
            <a:lvl3pPr marL="446400" indent="-219600">
              <a:lnSpc>
                <a:spcPct val="100000"/>
              </a:lnSpc>
              <a:spcBef>
                <a:spcPts val="500"/>
              </a:spcBef>
              <a:buClrTx/>
              <a:defRPr sz="1800">
                <a:solidFill>
                  <a:schemeClr val="tx1"/>
                </a:solidFill>
              </a:defRPr>
            </a:lvl3pPr>
            <a:lvl4pPr marL="630000" indent="-180000">
              <a:spcBef>
                <a:spcPts val="500"/>
              </a:spcBef>
              <a:buClrTx/>
              <a:defRPr sz="1600"/>
            </a:lvl4pPr>
            <a:lvl5pPr marL="630000" indent="0">
              <a:lnSpc>
                <a:spcPct val="100000"/>
              </a:lnSpc>
              <a:spcBef>
                <a:spcPts val="5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49">
            <a:extLst>
              <a:ext uri="{FF2B5EF4-FFF2-40B4-BE49-F238E27FC236}">
                <a16:creationId xmlns:a16="http://schemas.microsoft.com/office/drawing/2014/main" id="{FBACAD9A-549E-45AA-BADF-9E34763C2AB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51FDB1F6-0A49-455A-9FDC-F0E2BCDD2C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 (avec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360D0C-8F74-45DB-A523-78ABC75A2F93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13">
            <a:extLst>
              <a:ext uri="{FF2B5EF4-FFF2-40B4-BE49-F238E27FC236}">
                <a16:creationId xmlns:a16="http://schemas.microsoft.com/office/drawing/2014/main" id="{AAA363EC-4D64-416D-81A6-D8905A4C5E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325" y="2114251"/>
            <a:ext cx="8759027" cy="4157999"/>
          </a:xfrm>
          <a:custGeom>
            <a:avLst/>
            <a:gdLst>
              <a:gd name="connsiteX0" fmla="*/ 0 w 8645275"/>
              <a:gd name="connsiteY0" fmla="*/ 0 h 4102100"/>
              <a:gd name="connsiteX1" fmla="*/ 8645275 w 8645275"/>
              <a:gd name="connsiteY1" fmla="*/ 0 h 4102100"/>
              <a:gd name="connsiteX2" fmla="*/ 7473247 w 8645275"/>
              <a:gd name="connsiteY2" fmla="*/ 4102100 h 4102100"/>
              <a:gd name="connsiteX3" fmla="*/ 0 w 8645275"/>
              <a:gd name="connsiteY3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5275" h="4102100">
                <a:moveTo>
                  <a:pt x="0" y="0"/>
                </a:moveTo>
                <a:lnTo>
                  <a:pt x="8645275" y="0"/>
                </a:lnTo>
                <a:lnTo>
                  <a:pt x="7473247" y="4102100"/>
                </a:lnTo>
                <a:lnTo>
                  <a:pt x="0" y="4102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4DBAB8-2398-4E42-80BD-B5DDEEE6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BC49569-A5A9-47A9-844F-3916DF80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99" y="2912806"/>
            <a:ext cx="7442033" cy="221880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sz="4000">
                <a:effectLst>
                  <a:outerShdw blurRad="50800" dist="38100" dir="27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9746102-F3EB-4F75-B116-D5FF5048B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376" y="6420148"/>
            <a:ext cx="1336157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rgbClr val="0C419A"/>
                </a:solidFill>
              </a:defRPr>
            </a:lvl1pPr>
          </a:lstStyle>
          <a:p>
            <a:fld id="{896AB87D-E32E-0B41-9633-115415F00548}" type="datetime1">
              <a:rPr lang="fr-FR" smtClean="0"/>
              <a:pPr/>
              <a:t>27/06/2022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71E9E58-0461-4F70-B83C-53CC802EE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9799" y="5212725"/>
            <a:ext cx="7146039" cy="9784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800" cap="all" baseline="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Modifiez le style des sous titres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8E78DDE-2A01-47B6-9BF9-A82B21669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9316" y="4952781"/>
            <a:ext cx="2701932" cy="1171574"/>
          </a:xfrm>
        </p:spPr>
        <p:txBody>
          <a:bodyPr anchor="b"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 dirty="0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1459839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F80D57-9289-48BF-99D6-E770BE8FD7E2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535556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142204F-926A-4560-B013-3F84330ED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2AE597-B525-4352-B96A-FADF25F5B9A5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3794CC41-DA1D-47FB-B205-1AB47F60B6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361" y="3648582"/>
            <a:ext cx="5971143" cy="1287760"/>
          </a:xfrm>
          <a:noFill/>
        </p:spPr>
        <p:txBody>
          <a:bodyPr lIns="0" tIns="0" rIns="0" bIns="0">
            <a:normAutofit/>
          </a:bodyPr>
          <a:lstStyle>
            <a:lvl1pPr>
              <a:defRPr sz="6000"/>
            </a:lvl1pPr>
          </a:lstStyle>
          <a:p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36888200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34DBAB8-2398-4E42-80BD-B5DDEEE6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360D0C-8F74-45DB-A523-78ABC75A2F93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BC49569-A5A9-47A9-844F-3916DF80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00" y="2271253"/>
            <a:ext cx="10292400" cy="12888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9746102-F3EB-4F75-B116-D5FF5048B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376" y="6420148"/>
            <a:ext cx="1336157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rgbClr val="0C419A"/>
                </a:solidFill>
              </a:defRPr>
            </a:lvl1pPr>
          </a:lstStyle>
          <a:p>
            <a:fld id="{896AB87D-E32E-0B41-9633-115415F00548}" type="datetime1">
              <a:rPr lang="fr-FR" smtClean="0"/>
              <a:pPr/>
              <a:t>27/06/2022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71E9E58-0461-4F70-B83C-53CC802EE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8850" y="3682079"/>
            <a:ext cx="10293350" cy="1171575"/>
          </a:xfrm>
        </p:spPr>
        <p:txBody>
          <a:bodyPr t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Modifiez le style des sous-titres du masque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8E78DDE-2A01-47B6-9BF9-A82B21669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898" y="5730950"/>
            <a:ext cx="10293350" cy="393404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 dirty="0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4419914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uverture 2 (avec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360D0C-8F74-45DB-A523-78ABC75A2F93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13">
            <a:extLst>
              <a:ext uri="{FF2B5EF4-FFF2-40B4-BE49-F238E27FC236}">
                <a16:creationId xmlns:a16="http://schemas.microsoft.com/office/drawing/2014/main" id="{AAA363EC-4D64-416D-81A6-D8905A4C5E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325" y="2114251"/>
            <a:ext cx="8759027" cy="4157999"/>
          </a:xfrm>
          <a:custGeom>
            <a:avLst/>
            <a:gdLst>
              <a:gd name="connsiteX0" fmla="*/ 0 w 8645275"/>
              <a:gd name="connsiteY0" fmla="*/ 0 h 4102100"/>
              <a:gd name="connsiteX1" fmla="*/ 8645275 w 8645275"/>
              <a:gd name="connsiteY1" fmla="*/ 0 h 4102100"/>
              <a:gd name="connsiteX2" fmla="*/ 7473247 w 8645275"/>
              <a:gd name="connsiteY2" fmla="*/ 4102100 h 4102100"/>
              <a:gd name="connsiteX3" fmla="*/ 0 w 8645275"/>
              <a:gd name="connsiteY3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5275" h="4102100">
                <a:moveTo>
                  <a:pt x="0" y="0"/>
                </a:moveTo>
                <a:lnTo>
                  <a:pt x="8645275" y="0"/>
                </a:lnTo>
                <a:lnTo>
                  <a:pt x="7473247" y="4102100"/>
                </a:lnTo>
                <a:lnTo>
                  <a:pt x="0" y="4102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4DBAB8-2398-4E42-80BD-B5DDEEE6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BC49569-A5A9-47A9-844F-3916DF80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99" y="2912806"/>
            <a:ext cx="7442033" cy="221880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sz="4000">
                <a:effectLst>
                  <a:outerShdw blurRad="50800" dist="38100" dir="27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9746102-F3EB-4F75-B116-D5FF5048B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376" y="6420148"/>
            <a:ext cx="1336157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rgbClr val="0C419A"/>
                </a:solidFill>
              </a:defRPr>
            </a:lvl1pPr>
          </a:lstStyle>
          <a:p>
            <a:fld id="{896AB87D-E32E-0B41-9633-115415F00548}" type="datetime1">
              <a:rPr lang="fr-FR" smtClean="0"/>
              <a:pPr/>
              <a:t>27/06/2022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71E9E58-0461-4F70-B83C-53CC802EE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9799" y="5212725"/>
            <a:ext cx="7146039" cy="9784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800" cap="all" baseline="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Modifiez le style des sous titres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8E78DDE-2A01-47B6-9BF9-A82B21669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9316" y="4952781"/>
            <a:ext cx="2701932" cy="1171574"/>
          </a:xfrm>
        </p:spPr>
        <p:txBody>
          <a:bodyPr anchor="b"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 dirty="0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2211176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26154B6-AF09-4B04-9EE3-4217FA72EC89}"/>
              </a:ext>
            </a:extLst>
          </p:cNvPr>
          <p:cNvSpPr/>
          <p:nvPr userDrawn="1"/>
        </p:nvSpPr>
        <p:spPr>
          <a:xfrm>
            <a:off x="504825" y="496971"/>
            <a:ext cx="11182350" cy="54069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AE14F-EDC3-4A09-B697-9AC863D4A8B7}"/>
              </a:ext>
            </a:extLst>
          </p:cNvPr>
          <p:cNvSpPr/>
          <p:nvPr userDrawn="1"/>
        </p:nvSpPr>
        <p:spPr>
          <a:xfrm>
            <a:off x="803455" y="496971"/>
            <a:ext cx="1946720" cy="54069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fr-FR" sz="2500" b="1" dirty="0">
                <a:solidFill>
                  <a:schemeClr val="bg1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011531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7C53B01-943D-47EE-A7AA-E77713BF5839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C28DBB8-3B81-4F8D-8B9D-DFC099FD73BD}"/>
              </a:ext>
            </a:extLst>
          </p:cNvPr>
          <p:cNvGrpSpPr/>
          <p:nvPr userDrawn="1"/>
        </p:nvGrpSpPr>
        <p:grpSpPr>
          <a:xfrm>
            <a:off x="-1006142" y="1872595"/>
            <a:ext cx="3065505" cy="3112809"/>
            <a:chOff x="-1208641" y="1508537"/>
            <a:chExt cx="3427092" cy="3479976"/>
          </a:xfrm>
        </p:grpSpPr>
        <p:sp>
          <p:nvSpPr>
            <p:cNvPr id="9" name="Forme libre 15">
              <a:extLst>
                <a:ext uri="{FF2B5EF4-FFF2-40B4-BE49-F238E27FC236}">
                  <a16:creationId xmlns:a16="http://schemas.microsoft.com/office/drawing/2014/main" id="{0B46198D-3B8C-4C04-A26F-3C40DA67D2E8}"/>
                </a:ext>
              </a:extLst>
            </p:cNvPr>
            <p:cNvSpPr/>
            <p:nvPr userDrawn="1"/>
          </p:nvSpPr>
          <p:spPr>
            <a:xfrm>
              <a:off x="478463" y="1508537"/>
              <a:ext cx="1739989" cy="3479976"/>
            </a:xfrm>
            <a:custGeom>
              <a:avLst/>
              <a:gdLst>
                <a:gd name="connsiteX0" fmla="*/ 1 w 1739989"/>
                <a:gd name="connsiteY0" fmla="*/ 0 h 3479976"/>
                <a:gd name="connsiteX1" fmla="*/ 1739989 w 1739989"/>
                <a:gd name="connsiteY1" fmla="*/ 1739988 h 3479976"/>
                <a:gd name="connsiteX2" fmla="*/ 1 w 1739989"/>
                <a:gd name="connsiteY2" fmla="*/ 3479976 h 3479976"/>
                <a:gd name="connsiteX3" fmla="*/ 0 w 1739989"/>
                <a:gd name="connsiteY3" fmla="*/ 3479976 h 3479976"/>
                <a:gd name="connsiteX4" fmla="*/ 0 w 1739989"/>
                <a:gd name="connsiteY4" fmla="*/ 0 h 347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9989" h="3479976">
                  <a:moveTo>
                    <a:pt x="1" y="0"/>
                  </a:moveTo>
                  <a:cubicBezTo>
                    <a:pt x="960970" y="0"/>
                    <a:pt x="1739989" y="779019"/>
                    <a:pt x="1739989" y="1739988"/>
                  </a:cubicBezTo>
                  <a:cubicBezTo>
                    <a:pt x="1739989" y="2700957"/>
                    <a:pt x="960970" y="3479976"/>
                    <a:pt x="1" y="3479976"/>
                  </a:cubicBezTo>
                  <a:lnTo>
                    <a:pt x="0" y="347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" name="Forme libre 14">
              <a:extLst>
                <a:ext uri="{FF2B5EF4-FFF2-40B4-BE49-F238E27FC236}">
                  <a16:creationId xmlns:a16="http://schemas.microsoft.com/office/drawing/2014/main" id="{CD7FA6F2-01C4-441F-A46E-02F03CF30034}"/>
                </a:ext>
              </a:extLst>
            </p:cNvPr>
            <p:cNvSpPr/>
            <p:nvPr userDrawn="1"/>
          </p:nvSpPr>
          <p:spPr>
            <a:xfrm>
              <a:off x="478463" y="2604644"/>
              <a:ext cx="643882" cy="1287762"/>
            </a:xfrm>
            <a:custGeom>
              <a:avLst/>
              <a:gdLst>
                <a:gd name="connsiteX0" fmla="*/ 1 w 643882"/>
                <a:gd name="connsiteY0" fmla="*/ 0 h 1287762"/>
                <a:gd name="connsiteX1" fmla="*/ 643882 w 643882"/>
                <a:gd name="connsiteY1" fmla="*/ 643881 h 1287762"/>
                <a:gd name="connsiteX2" fmla="*/ 1 w 643882"/>
                <a:gd name="connsiteY2" fmla="*/ 1287762 h 1287762"/>
                <a:gd name="connsiteX3" fmla="*/ 0 w 643882"/>
                <a:gd name="connsiteY3" fmla="*/ 1287762 h 1287762"/>
                <a:gd name="connsiteX4" fmla="*/ 0 w 643882"/>
                <a:gd name="connsiteY4" fmla="*/ 0 h 128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2" h="1287762">
                  <a:moveTo>
                    <a:pt x="1" y="0"/>
                  </a:moveTo>
                  <a:cubicBezTo>
                    <a:pt x="355607" y="0"/>
                    <a:pt x="643882" y="288275"/>
                    <a:pt x="643882" y="643881"/>
                  </a:cubicBezTo>
                  <a:cubicBezTo>
                    <a:pt x="643882" y="999487"/>
                    <a:pt x="355607" y="1287762"/>
                    <a:pt x="1" y="1287762"/>
                  </a:cubicBezTo>
                  <a:lnTo>
                    <a:pt x="0" y="1287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CF54185-3371-4CB6-B336-F466E7104961}"/>
                </a:ext>
              </a:extLst>
            </p:cNvPr>
            <p:cNvSpPr/>
            <p:nvPr userDrawn="1"/>
          </p:nvSpPr>
          <p:spPr>
            <a:xfrm>
              <a:off x="-1208641" y="1551068"/>
              <a:ext cx="3345787" cy="3345787"/>
            </a:xfrm>
            <a:prstGeom prst="arc">
              <a:avLst>
                <a:gd name="adj1" fmla="val 2837438"/>
                <a:gd name="adj2" fmla="val 5468010"/>
              </a:avLst>
            </a:prstGeom>
            <a:ln w="165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6EA56D7F-8835-45A3-A5A6-94E0A5A348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2177" y="1630496"/>
            <a:ext cx="8197702" cy="1790273"/>
          </a:xfrm>
          <a:noFill/>
        </p:spPr>
        <p:txBody>
          <a:bodyPr lIns="0" anchor="b">
            <a:noAutofit/>
          </a:bodyPr>
          <a:lstStyle>
            <a:lvl1pPr algn="l">
              <a:lnSpc>
                <a:spcPts val="41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Modifiez le style du Chapitre</a:t>
            </a:r>
          </a:p>
        </p:txBody>
      </p:sp>
      <p:sp>
        <p:nvSpPr>
          <p:cNvPr id="14" name="Espace réservé du numéro de diapositive 49">
            <a:extLst>
              <a:ext uri="{FF2B5EF4-FFF2-40B4-BE49-F238E27FC236}">
                <a16:creationId xmlns:a16="http://schemas.microsoft.com/office/drawing/2014/main" id="{96242823-881D-49E5-A1C9-084605AAE3E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55025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A6CBE92-C3E3-4A7A-8157-9BB225346892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A2E185D-D7EC-4A9D-BE5A-8E04196D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9" y="499729"/>
            <a:ext cx="11215002" cy="809307"/>
          </a:xfrm>
          <a:solidFill>
            <a:schemeClr val="accent1"/>
          </a:solidFill>
        </p:spPr>
        <p:txBody>
          <a:bodyPr lIns="360000" tIns="36000" rIns="0" bIns="0">
            <a:noAutofit/>
          </a:bodyPr>
          <a:lstStyle>
            <a:lvl1pPr>
              <a:lnSpc>
                <a:spcPts val="3100"/>
              </a:lnSpc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693D90A-CDF5-4AF3-8E5E-A32D16EA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9" y="1453415"/>
            <a:ext cx="11215002" cy="4450498"/>
          </a:xfrm>
          <a:solidFill>
            <a:schemeClr val="bg1">
              <a:lumMod val="95000"/>
            </a:schemeClr>
          </a:solidFill>
        </p:spPr>
        <p:txBody>
          <a:bodyPr lIns="360000" tIns="36000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500" b="1">
                <a:solidFill>
                  <a:schemeClr val="bg2"/>
                </a:solidFill>
              </a:defRPr>
            </a:lvl1pPr>
            <a:lvl2pPr marL="228600" indent="-219075">
              <a:lnSpc>
                <a:spcPct val="100000"/>
              </a:lnSpc>
              <a:spcBef>
                <a:spcPts val="500"/>
              </a:spcBef>
              <a:buClrTx/>
              <a:tabLst/>
              <a:defRPr sz="2000"/>
            </a:lvl2pPr>
            <a:lvl3pPr marL="446400" indent="-219600">
              <a:lnSpc>
                <a:spcPct val="100000"/>
              </a:lnSpc>
              <a:spcBef>
                <a:spcPts val="500"/>
              </a:spcBef>
              <a:buClrTx/>
              <a:defRPr sz="1800">
                <a:solidFill>
                  <a:schemeClr val="tx1"/>
                </a:solidFill>
              </a:defRPr>
            </a:lvl3pPr>
            <a:lvl4pPr marL="630000" indent="-180000">
              <a:spcBef>
                <a:spcPts val="500"/>
              </a:spcBef>
              <a:buClrTx/>
              <a:defRPr sz="1600"/>
            </a:lvl4pPr>
            <a:lvl5pPr marL="630000" indent="0">
              <a:lnSpc>
                <a:spcPct val="100000"/>
              </a:lnSpc>
              <a:spcBef>
                <a:spcPts val="5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49">
            <a:extLst>
              <a:ext uri="{FF2B5EF4-FFF2-40B4-BE49-F238E27FC236}">
                <a16:creationId xmlns:a16="http://schemas.microsoft.com/office/drawing/2014/main" id="{8AAE6556-97C8-4715-A4A4-6DA05476D49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941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1C9CB1A2-27A0-42D7-867F-A2D8F3E9F3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26154B6-AF09-4B04-9EE3-4217FA72EC89}"/>
              </a:ext>
            </a:extLst>
          </p:cNvPr>
          <p:cNvSpPr/>
          <p:nvPr userDrawn="1"/>
        </p:nvSpPr>
        <p:spPr>
          <a:xfrm>
            <a:off x="504825" y="496971"/>
            <a:ext cx="11182350" cy="54069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AE14F-EDC3-4A09-B697-9AC863D4A8B7}"/>
              </a:ext>
            </a:extLst>
          </p:cNvPr>
          <p:cNvSpPr/>
          <p:nvPr userDrawn="1"/>
        </p:nvSpPr>
        <p:spPr>
          <a:xfrm>
            <a:off x="803455" y="496971"/>
            <a:ext cx="1946720" cy="54069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fr-FR" sz="2500" b="1" dirty="0">
                <a:solidFill>
                  <a:schemeClr val="bg1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997355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F80D57-9289-48BF-99D6-E770BE8FD7E2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96221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142204F-926A-4560-B013-3F84330ED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2AE597-B525-4352-B96A-FADF25F5B9A5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3794CC41-DA1D-47FB-B205-1AB47F60B6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361" y="3648582"/>
            <a:ext cx="5971143" cy="1287760"/>
          </a:xfrm>
          <a:noFill/>
        </p:spPr>
        <p:txBody>
          <a:bodyPr lIns="0" tIns="0" rIns="0" bIns="0">
            <a:normAutofit/>
          </a:bodyPr>
          <a:lstStyle>
            <a:lvl1pPr>
              <a:defRPr sz="6000"/>
            </a:lvl1pPr>
          </a:lstStyle>
          <a:p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28130728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34DBAB8-2398-4E42-80BD-B5DDEEE6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360D0C-8F74-45DB-A523-78ABC75A2F93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BC49569-A5A9-47A9-844F-3916DF80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00" y="2271253"/>
            <a:ext cx="10292400" cy="12888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9746102-F3EB-4F75-B116-D5FF5048B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376" y="6420148"/>
            <a:ext cx="1336157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rgbClr val="0C419A"/>
                </a:solidFill>
              </a:defRPr>
            </a:lvl1pPr>
          </a:lstStyle>
          <a:p>
            <a:fld id="{896AB87D-E32E-0B41-9633-115415F00548}" type="datetime1">
              <a:rPr lang="fr-FR" smtClean="0"/>
              <a:pPr/>
              <a:t>27/06/2022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71E9E58-0461-4F70-B83C-53CC802EE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8850" y="3682079"/>
            <a:ext cx="10293350" cy="1171575"/>
          </a:xfrm>
        </p:spPr>
        <p:txBody>
          <a:bodyPr t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Modifiez le style des sous-titres du masque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8E78DDE-2A01-47B6-9BF9-A82B21669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898" y="5730950"/>
            <a:ext cx="10293350" cy="393404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 dirty="0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40075292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uverture 2 (avec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360D0C-8F74-45DB-A523-78ABC75A2F93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13">
            <a:extLst>
              <a:ext uri="{FF2B5EF4-FFF2-40B4-BE49-F238E27FC236}">
                <a16:creationId xmlns:a16="http://schemas.microsoft.com/office/drawing/2014/main" id="{AAA363EC-4D64-416D-81A6-D8905A4C5E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325" y="2114251"/>
            <a:ext cx="8759027" cy="4157999"/>
          </a:xfrm>
          <a:custGeom>
            <a:avLst/>
            <a:gdLst>
              <a:gd name="connsiteX0" fmla="*/ 0 w 8645275"/>
              <a:gd name="connsiteY0" fmla="*/ 0 h 4102100"/>
              <a:gd name="connsiteX1" fmla="*/ 8645275 w 8645275"/>
              <a:gd name="connsiteY1" fmla="*/ 0 h 4102100"/>
              <a:gd name="connsiteX2" fmla="*/ 7473247 w 8645275"/>
              <a:gd name="connsiteY2" fmla="*/ 4102100 h 4102100"/>
              <a:gd name="connsiteX3" fmla="*/ 0 w 8645275"/>
              <a:gd name="connsiteY3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5275" h="4102100">
                <a:moveTo>
                  <a:pt x="0" y="0"/>
                </a:moveTo>
                <a:lnTo>
                  <a:pt x="8645275" y="0"/>
                </a:lnTo>
                <a:lnTo>
                  <a:pt x="7473247" y="4102100"/>
                </a:lnTo>
                <a:lnTo>
                  <a:pt x="0" y="4102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4DBAB8-2398-4E42-80BD-B5DDEEE6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BC49569-A5A9-47A9-844F-3916DF80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99" y="2912806"/>
            <a:ext cx="7442033" cy="221880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sz="4000">
                <a:effectLst>
                  <a:outerShdw blurRad="50800" dist="38100" dir="27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9746102-F3EB-4F75-B116-D5FF5048B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376" y="6420148"/>
            <a:ext cx="1336157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rgbClr val="0C419A"/>
                </a:solidFill>
              </a:defRPr>
            </a:lvl1pPr>
          </a:lstStyle>
          <a:p>
            <a:fld id="{896AB87D-E32E-0B41-9633-115415F00548}" type="datetime1">
              <a:rPr lang="fr-FR" smtClean="0"/>
              <a:pPr/>
              <a:t>27/06/2022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71E9E58-0461-4F70-B83C-53CC802EE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9799" y="5212725"/>
            <a:ext cx="7146039" cy="9784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800" cap="all" baseline="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Modifiez le style des sous titres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8E78DDE-2A01-47B6-9BF9-A82B21669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9316" y="4952781"/>
            <a:ext cx="2701932" cy="1171574"/>
          </a:xfrm>
        </p:spPr>
        <p:txBody>
          <a:bodyPr anchor="b"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 dirty="0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2218147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26154B6-AF09-4B04-9EE3-4217FA72EC89}"/>
              </a:ext>
            </a:extLst>
          </p:cNvPr>
          <p:cNvSpPr/>
          <p:nvPr userDrawn="1"/>
        </p:nvSpPr>
        <p:spPr>
          <a:xfrm>
            <a:off x="504825" y="496971"/>
            <a:ext cx="11182350" cy="54069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AE14F-EDC3-4A09-B697-9AC863D4A8B7}"/>
              </a:ext>
            </a:extLst>
          </p:cNvPr>
          <p:cNvSpPr/>
          <p:nvPr userDrawn="1"/>
        </p:nvSpPr>
        <p:spPr>
          <a:xfrm>
            <a:off x="803455" y="496971"/>
            <a:ext cx="1946720" cy="54069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fr-FR" sz="2500" b="1" dirty="0">
                <a:solidFill>
                  <a:schemeClr val="bg1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25445603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F7AFC96-CC42-40F5-8600-E81D905102ED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C28DBB8-3B81-4F8D-8B9D-DFC099FD73BD}"/>
              </a:ext>
            </a:extLst>
          </p:cNvPr>
          <p:cNvGrpSpPr/>
          <p:nvPr userDrawn="1"/>
        </p:nvGrpSpPr>
        <p:grpSpPr>
          <a:xfrm>
            <a:off x="-1006142" y="1872595"/>
            <a:ext cx="3065505" cy="3112809"/>
            <a:chOff x="-1208641" y="1508537"/>
            <a:chExt cx="3427092" cy="3479976"/>
          </a:xfrm>
        </p:grpSpPr>
        <p:sp>
          <p:nvSpPr>
            <p:cNvPr id="9" name="Forme libre 15">
              <a:extLst>
                <a:ext uri="{FF2B5EF4-FFF2-40B4-BE49-F238E27FC236}">
                  <a16:creationId xmlns:a16="http://schemas.microsoft.com/office/drawing/2014/main" id="{0B46198D-3B8C-4C04-A26F-3C40DA67D2E8}"/>
                </a:ext>
              </a:extLst>
            </p:cNvPr>
            <p:cNvSpPr/>
            <p:nvPr userDrawn="1"/>
          </p:nvSpPr>
          <p:spPr>
            <a:xfrm>
              <a:off x="478463" y="1508537"/>
              <a:ext cx="1739989" cy="3479976"/>
            </a:xfrm>
            <a:custGeom>
              <a:avLst/>
              <a:gdLst>
                <a:gd name="connsiteX0" fmla="*/ 1 w 1739989"/>
                <a:gd name="connsiteY0" fmla="*/ 0 h 3479976"/>
                <a:gd name="connsiteX1" fmla="*/ 1739989 w 1739989"/>
                <a:gd name="connsiteY1" fmla="*/ 1739988 h 3479976"/>
                <a:gd name="connsiteX2" fmla="*/ 1 w 1739989"/>
                <a:gd name="connsiteY2" fmla="*/ 3479976 h 3479976"/>
                <a:gd name="connsiteX3" fmla="*/ 0 w 1739989"/>
                <a:gd name="connsiteY3" fmla="*/ 3479976 h 3479976"/>
                <a:gd name="connsiteX4" fmla="*/ 0 w 1739989"/>
                <a:gd name="connsiteY4" fmla="*/ 0 h 347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9989" h="3479976">
                  <a:moveTo>
                    <a:pt x="1" y="0"/>
                  </a:moveTo>
                  <a:cubicBezTo>
                    <a:pt x="960970" y="0"/>
                    <a:pt x="1739989" y="779019"/>
                    <a:pt x="1739989" y="1739988"/>
                  </a:cubicBezTo>
                  <a:cubicBezTo>
                    <a:pt x="1739989" y="2700957"/>
                    <a:pt x="960970" y="3479976"/>
                    <a:pt x="1" y="3479976"/>
                  </a:cubicBezTo>
                  <a:lnTo>
                    <a:pt x="0" y="347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" name="Forme libre 14">
              <a:extLst>
                <a:ext uri="{FF2B5EF4-FFF2-40B4-BE49-F238E27FC236}">
                  <a16:creationId xmlns:a16="http://schemas.microsoft.com/office/drawing/2014/main" id="{CD7FA6F2-01C4-441F-A46E-02F03CF30034}"/>
                </a:ext>
              </a:extLst>
            </p:cNvPr>
            <p:cNvSpPr/>
            <p:nvPr userDrawn="1"/>
          </p:nvSpPr>
          <p:spPr>
            <a:xfrm>
              <a:off x="478463" y="2604644"/>
              <a:ext cx="643882" cy="1287762"/>
            </a:xfrm>
            <a:custGeom>
              <a:avLst/>
              <a:gdLst>
                <a:gd name="connsiteX0" fmla="*/ 1 w 643882"/>
                <a:gd name="connsiteY0" fmla="*/ 0 h 1287762"/>
                <a:gd name="connsiteX1" fmla="*/ 643882 w 643882"/>
                <a:gd name="connsiteY1" fmla="*/ 643881 h 1287762"/>
                <a:gd name="connsiteX2" fmla="*/ 1 w 643882"/>
                <a:gd name="connsiteY2" fmla="*/ 1287762 h 1287762"/>
                <a:gd name="connsiteX3" fmla="*/ 0 w 643882"/>
                <a:gd name="connsiteY3" fmla="*/ 1287762 h 1287762"/>
                <a:gd name="connsiteX4" fmla="*/ 0 w 643882"/>
                <a:gd name="connsiteY4" fmla="*/ 0 h 128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2" h="1287762">
                  <a:moveTo>
                    <a:pt x="1" y="0"/>
                  </a:moveTo>
                  <a:cubicBezTo>
                    <a:pt x="355607" y="0"/>
                    <a:pt x="643882" y="288275"/>
                    <a:pt x="643882" y="643881"/>
                  </a:cubicBezTo>
                  <a:cubicBezTo>
                    <a:pt x="643882" y="999487"/>
                    <a:pt x="355607" y="1287762"/>
                    <a:pt x="1" y="1287762"/>
                  </a:cubicBezTo>
                  <a:lnTo>
                    <a:pt x="0" y="1287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CF54185-3371-4CB6-B336-F466E7104961}"/>
                </a:ext>
              </a:extLst>
            </p:cNvPr>
            <p:cNvSpPr/>
            <p:nvPr userDrawn="1"/>
          </p:nvSpPr>
          <p:spPr>
            <a:xfrm>
              <a:off x="-1208641" y="1551068"/>
              <a:ext cx="3345787" cy="3345787"/>
            </a:xfrm>
            <a:prstGeom prst="arc">
              <a:avLst>
                <a:gd name="adj1" fmla="val 2837438"/>
                <a:gd name="adj2" fmla="val 5468010"/>
              </a:avLst>
            </a:prstGeom>
            <a:ln w="165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6EA56D7F-8835-45A3-A5A6-94E0A5A348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2177" y="1630496"/>
            <a:ext cx="8197702" cy="1790273"/>
          </a:xfrm>
          <a:noFill/>
        </p:spPr>
        <p:txBody>
          <a:bodyPr lIns="0" anchor="b">
            <a:noAutofit/>
          </a:bodyPr>
          <a:lstStyle>
            <a:lvl1pPr algn="l">
              <a:lnSpc>
                <a:spcPts val="41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Modifiez le style du Chapitre</a:t>
            </a:r>
          </a:p>
        </p:txBody>
      </p:sp>
      <p:sp>
        <p:nvSpPr>
          <p:cNvPr id="14" name="Espace réservé du numéro de diapositive 49">
            <a:extLst>
              <a:ext uri="{FF2B5EF4-FFF2-40B4-BE49-F238E27FC236}">
                <a16:creationId xmlns:a16="http://schemas.microsoft.com/office/drawing/2014/main" id="{515EB364-1279-4F0C-9AEF-4503CA71B1E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67916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AF273A-9592-4B7B-ADD8-2A8000A9FC2A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A2E185D-D7EC-4A9D-BE5A-8E04196D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9" y="499729"/>
            <a:ext cx="11215002" cy="809307"/>
          </a:xfrm>
          <a:solidFill>
            <a:schemeClr val="accent2"/>
          </a:solidFill>
        </p:spPr>
        <p:txBody>
          <a:bodyPr lIns="360000" tIns="36000" rIns="0" bIns="0">
            <a:noAutofit/>
          </a:bodyPr>
          <a:lstStyle>
            <a:lvl1pPr>
              <a:lnSpc>
                <a:spcPts val="3100"/>
              </a:lnSpc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693D90A-CDF5-4AF3-8E5E-A32D16EA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9" y="1453415"/>
            <a:ext cx="11215002" cy="4450498"/>
          </a:xfrm>
          <a:solidFill>
            <a:schemeClr val="bg1">
              <a:lumMod val="95000"/>
            </a:schemeClr>
          </a:solidFill>
        </p:spPr>
        <p:txBody>
          <a:bodyPr lIns="360000" tIns="36000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500" b="1">
                <a:solidFill>
                  <a:schemeClr val="bg2"/>
                </a:solidFill>
              </a:defRPr>
            </a:lvl1pPr>
            <a:lvl2pPr marL="228600" indent="-219075">
              <a:lnSpc>
                <a:spcPct val="100000"/>
              </a:lnSpc>
              <a:spcBef>
                <a:spcPts val="500"/>
              </a:spcBef>
              <a:buClrTx/>
              <a:tabLst/>
              <a:defRPr sz="2000"/>
            </a:lvl2pPr>
            <a:lvl3pPr marL="446400" indent="-219600">
              <a:lnSpc>
                <a:spcPct val="100000"/>
              </a:lnSpc>
              <a:spcBef>
                <a:spcPts val="500"/>
              </a:spcBef>
              <a:buClrTx/>
              <a:defRPr sz="1800">
                <a:solidFill>
                  <a:schemeClr val="tx1"/>
                </a:solidFill>
              </a:defRPr>
            </a:lvl3pPr>
            <a:lvl4pPr marL="630000" indent="-180000">
              <a:spcBef>
                <a:spcPts val="500"/>
              </a:spcBef>
              <a:buClrTx/>
              <a:defRPr sz="1600"/>
            </a:lvl4pPr>
            <a:lvl5pPr marL="630000" indent="0">
              <a:lnSpc>
                <a:spcPct val="100000"/>
              </a:lnSpc>
              <a:spcBef>
                <a:spcPts val="5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49">
            <a:extLst>
              <a:ext uri="{FF2B5EF4-FFF2-40B4-BE49-F238E27FC236}">
                <a16:creationId xmlns:a16="http://schemas.microsoft.com/office/drawing/2014/main" id="{A5264D1B-733C-4BA7-9518-D33638B8019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63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6BAD6F-359B-47C6-A9DA-A07D66461DAC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C28DBB8-3B81-4F8D-8B9D-DFC099FD73BD}"/>
              </a:ext>
            </a:extLst>
          </p:cNvPr>
          <p:cNvGrpSpPr/>
          <p:nvPr userDrawn="1"/>
        </p:nvGrpSpPr>
        <p:grpSpPr>
          <a:xfrm>
            <a:off x="-1006142" y="1872595"/>
            <a:ext cx="3065505" cy="3112809"/>
            <a:chOff x="-1208641" y="1508537"/>
            <a:chExt cx="3427092" cy="3479976"/>
          </a:xfrm>
        </p:grpSpPr>
        <p:sp>
          <p:nvSpPr>
            <p:cNvPr id="9" name="Forme libre 15">
              <a:extLst>
                <a:ext uri="{FF2B5EF4-FFF2-40B4-BE49-F238E27FC236}">
                  <a16:creationId xmlns:a16="http://schemas.microsoft.com/office/drawing/2014/main" id="{0B46198D-3B8C-4C04-A26F-3C40DA67D2E8}"/>
                </a:ext>
              </a:extLst>
            </p:cNvPr>
            <p:cNvSpPr/>
            <p:nvPr userDrawn="1"/>
          </p:nvSpPr>
          <p:spPr>
            <a:xfrm>
              <a:off x="478463" y="1508537"/>
              <a:ext cx="1739989" cy="3479976"/>
            </a:xfrm>
            <a:custGeom>
              <a:avLst/>
              <a:gdLst>
                <a:gd name="connsiteX0" fmla="*/ 1 w 1739989"/>
                <a:gd name="connsiteY0" fmla="*/ 0 h 3479976"/>
                <a:gd name="connsiteX1" fmla="*/ 1739989 w 1739989"/>
                <a:gd name="connsiteY1" fmla="*/ 1739988 h 3479976"/>
                <a:gd name="connsiteX2" fmla="*/ 1 w 1739989"/>
                <a:gd name="connsiteY2" fmla="*/ 3479976 h 3479976"/>
                <a:gd name="connsiteX3" fmla="*/ 0 w 1739989"/>
                <a:gd name="connsiteY3" fmla="*/ 3479976 h 3479976"/>
                <a:gd name="connsiteX4" fmla="*/ 0 w 1739989"/>
                <a:gd name="connsiteY4" fmla="*/ 0 h 347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9989" h="3479976">
                  <a:moveTo>
                    <a:pt x="1" y="0"/>
                  </a:moveTo>
                  <a:cubicBezTo>
                    <a:pt x="960970" y="0"/>
                    <a:pt x="1739989" y="779019"/>
                    <a:pt x="1739989" y="1739988"/>
                  </a:cubicBezTo>
                  <a:cubicBezTo>
                    <a:pt x="1739989" y="2700957"/>
                    <a:pt x="960970" y="3479976"/>
                    <a:pt x="1" y="3479976"/>
                  </a:cubicBezTo>
                  <a:lnTo>
                    <a:pt x="0" y="347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" name="Forme libre 14">
              <a:extLst>
                <a:ext uri="{FF2B5EF4-FFF2-40B4-BE49-F238E27FC236}">
                  <a16:creationId xmlns:a16="http://schemas.microsoft.com/office/drawing/2014/main" id="{CD7FA6F2-01C4-441F-A46E-02F03CF30034}"/>
                </a:ext>
              </a:extLst>
            </p:cNvPr>
            <p:cNvSpPr/>
            <p:nvPr userDrawn="1"/>
          </p:nvSpPr>
          <p:spPr>
            <a:xfrm>
              <a:off x="478463" y="2604644"/>
              <a:ext cx="643882" cy="1287762"/>
            </a:xfrm>
            <a:custGeom>
              <a:avLst/>
              <a:gdLst>
                <a:gd name="connsiteX0" fmla="*/ 1 w 643882"/>
                <a:gd name="connsiteY0" fmla="*/ 0 h 1287762"/>
                <a:gd name="connsiteX1" fmla="*/ 643882 w 643882"/>
                <a:gd name="connsiteY1" fmla="*/ 643881 h 1287762"/>
                <a:gd name="connsiteX2" fmla="*/ 1 w 643882"/>
                <a:gd name="connsiteY2" fmla="*/ 1287762 h 1287762"/>
                <a:gd name="connsiteX3" fmla="*/ 0 w 643882"/>
                <a:gd name="connsiteY3" fmla="*/ 1287762 h 1287762"/>
                <a:gd name="connsiteX4" fmla="*/ 0 w 643882"/>
                <a:gd name="connsiteY4" fmla="*/ 0 h 128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2" h="1287762">
                  <a:moveTo>
                    <a:pt x="1" y="0"/>
                  </a:moveTo>
                  <a:cubicBezTo>
                    <a:pt x="355607" y="0"/>
                    <a:pt x="643882" y="288275"/>
                    <a:pt x="643882" y="643881"/>
                  </a:cubicBezTo>
                  <a:cubicBezTo>
                    <a:pt x="643882" y="999487"/>
                    <a:pt x="355607" y="1287762"/>
                    <a:pt x="1" y="1287762"/>
                  </a:cubicBezTo>
                  <a:lnTo>
                    <a:pt x="0" y="1287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CF54185-3371-4CB6-B336-F466E7104961}"/>
                </a:ext>
              </a:extLst>
            </p:cNvPr>
            <p:cNvSpPr/>
            <p:nvPr userDrawn="1"/>
          </p:nvSpPr>
          <p:spPr>
            <a:xfrm>
              <a:off x="-1208641" y="1551068"/>
              <a:ext cx="3345787" cy="3345787"/>
            </a:xfrm>
            <a:prstGeom prst="arc">
              <a:avLst>
                <a:gd name="adj1" fmla="val 2837438"/>
                <a:gd name="adj2" fmla="val 5468010"/>
              </a:avLst>
            </a:prstGeom>
            <a:ln w="165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6EA56D7F-8835-45A3-A5A6-94E0A5A348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2177" y="1630496"/>
            <a:ext cx="8197702" cy="1790273"/>
          </a:xfrm>
          <a:noFill/>
        </p:spPr>
        <p:txBody>
          <a:bodyPr lIns="0" anchor="b">
            <a:noAutofit/>
          </a:bodyPr>
          <a:lstStyle>
            <a:lvl1pPr algn="l">
              <a:lnSpc>
                <a:spcPts val="41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Modifiez le style du Chapitre</a:t>
            </a:r>
          </a:p>
        </p:txBody>
      </p:sp>
      <p:sp>
        <p:nvSpPr>
          <p:cNvPr id="13" name="Espace réservé du numéro de diapositive 49">
            <a:extLst>
              <a:ext uri="{FF2B5EF4-FFF2-40B4-BE49-F238E27FC236}">
                <a16:creationId xmlns:a16="http://schemas.microsoft.com/office/drawing/2014/main" id="{3E44C74A-21C1-4F9F-B9A1-42FDD118AFA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64FCAD9D-59D8-463A-9487-CDEFAB09B8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F80D57-9289-48BF-99D6-E770BE8FD7E2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7507228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142204F-926A-4560-B013-3F84330ED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2AE597-B525-4352-B96A-FADF25F5B9A5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3794CC41-DA1D-47FB-B205-1AB47F60B6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361" y="3648582"/>
            <a:ext cx="5971143" cy="1287760"/>
          </a:xfrm>
          <a:noFill/>
        </p:spPr>
        <p:txBody>
          <a:bodyPr lIns="0" tIns="0" rIns="0" bIns="0">
            <a:normAutofit/>
          </a:bodyPr>
          <a:lstStyle>
            <a:lvl1pPr>
              <a:defRPr sz="6000"/>
            </a:lvl1pPr>
          </a:lstStyle>
          <a:p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42917263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uver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34DBAB8-2398-4E42-80BD-B5DDEEE6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360D0C-8F74-45DB-A523-78ABC75A2F93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BC49569-A5A9-47A9-844F-3916DF80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00" y="2271253"/>
            <a:ext cx="10292400" cy="12888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sz="4000"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9746102-F3EB-4F75-B116-D5FF5048B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376" y="6420148"/>
            <a:ext cx="1336157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rgbClr val="0C419A"/>
                </a:solidFill>
              </a:defRPr>
            </a:lvl1pPr>
          </a:lstStyle>
          <a:p>
            <a:fld id="{896AB87D-E32E-0B41-9633-115415F00548}" type="datetime1">
              <a:rPr lang="fr-FR" smtClean="0"/>
              <a:pPr/>
              <a:t>27/06/2022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71E9E58-0461-4F70-B83C-53CC802EE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8850" y="3682079"/>
            <a:ext cx="10293350" cy="1171575"/>
          </a:xfrm>
        </p:spPr>
        <p:txBody>
          <a:bodyPr t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800" cap="all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Modifiez le style des sous-titres du masque</a:t>
            </a:r>
          </a:p>
          <a:p>
            <a:pPr lvl="0"/>
            <a:endParaRPr lang="fr-FR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8E78DDE-2A01-47B6-9BF9-A82B21669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7898" y="5730950"/>
            <a:ext cx="10293350" cy="393404"/>
          </a:xfrm>
        </p:spPr>
        <p:txBody>
          <a:bodyPr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 dirty="0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42407876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uverture 2 (avec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E360D0C-8F74-45DB-A523-78ABC75A2F93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13">
            <a:extLst>
              <a:ext uri="{FF2B5EF4-FFF2-40B4-BE49-F238E27FC236}">
                <a16:creationId xmlns:a16="http://schemas.microsoft.com/office/drawing/2014/main" id="{AAA363EC-4D64-416D-81A6-D8905A4C5E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325" y="2114251"/>
            <a:ext cx="8759027" cy="4157999"/>
          </a:xfrm>
          <a:custGeom>
            <a:avLst/>
            <a:gdLst>
              <a:gd name="connsiteX0" fmla="*/ 0 w 8645275"/>
              <a:gd name="connsiteY0" fmla="*/ 0 h 4102100"/>
              <a:gd name="connsiteX1" fmla="*/ 8645275 w 8645275"/>
              <a:gd name="connsiteY1" fmla="*/ 0 h 4102100"/>
              <a:gd name="connsiteX2" fmla="*/ 7473247 w 8645275"/>
              <a:gd name="connsiteY2" fmla="*/ 4102100 h 4102100"/>
              <a:gd name="connsiteX3" fmla="*/ 0 w 8645275"/>
              <a:gd name="connsiteY3" fmla="*/ 4102100 h 410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45275" h="4102100">
                <a:moveTo>
                  <a:pt x="0" y="0"/>
                </a:moveTo>
                <a:lnTo>
                  <a:pt x="8645275" y="0"/>
                </a:lnTo>
                <a:lnTo>
                  <a:pt x="7473247" y="4102100"/>
                </a:lnTo>
                <a:lnTo>
                  <a:pt x="0" y="41021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fr-FR"/>
              <a:t>Cliquez sur l'icône pour ajouter une image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4DBAB8-2398-4E42-80BD-B5DDEEE6F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CBC49569-A5A9-47A9-844F-3916DF80A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99" y="2912806"/>
            <a:ext cx="7442033" cy="221880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>
              <a:defRPr sz="4000">
                <a:effectLst>
                  <a:outerShdw blurRad="50800" dist="38100" dir="270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29746102-F3EB-4F75-B116-D5FF5048BA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77376" y="6420148"/>
            <a:ext cx="1336157" cy="365125"/>
          </a:xfrm>
          <a:prstGeom prst="rect">
            <a:avLst/>
          </a:prstGeom>
        </p:spPr>
        <p:txBody>
          <a:bodyPr rIns="0"/>
          <a:lstStyle>
            <a:lvl1pPr algn="r">
              <a:defRPr sz="1400">
                <a:solidFill>
                  <a:srgbClr val="0C419A"/>
                </a:solidFill>
              </a:defRPr>
            </a:lvl1pPr>
          </a:lstStyle>
          <a:p>
            <a:fld id="{896AB87D-E32E-0B41-9633-115415F00548}" type="datetime1">
              <a:rPr lang="fr-FR" smtClean="0"/>
              <a:pPr/>
              <a:t>27/06/2022</a:t>
            </a:fld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971E9E58-0461-4F70-B83C-53CC802EE0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9799" y="5212725"/>
            <a:ext cx="7146039" cy="978411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2800" cap="all" baseline="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20000"/>
                    </a:srgbClr>
                  </a:outerShdw>
                </a:effectLst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Modifiez le style des sous titres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88E78DDE-2A01-47B6-9BF9-A82B2166923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39316" y="4952781"/>
            <a:ext cx="2701932" cy="1171574"/>
          </a:xfrm>
        </p:spPr>
        <p:txBody>
          <a:bodyPr anchor="b">
            <a:normAutofit/>
          </a:bodyPr>
          <a:lstStyle>
            <a:lvl1pPr algn="r">
              <a:defRPr sz="1800">
                <a:solidFill>
                  <a:schemeClr val="bg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fr-FR" dirty="0"/>
              <a:t>NOM DE LA DIRECTION</a:t>
            </a:r>
          </a:p>
        </p:txBody>
      </p:sp>
    </p:spTree>
    <p:extLst>
      <p:ext uri="{BB962C8B-B14F-4D97-AF65-F5344CB8AC3E}">
        <p14:creationId xmlns:p14="http://schemas.microsoft.com/office/powerpoint/2010/main" val="21293226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26154B6-AF09-4B04-9EE3-4217FA72EC89}"/>
              </a:ext>
            </a:extLst>
          </p:cNvPr>
          <p:cNvSpPr/>
          <p:nvPr userDrawn="1"/>
        </p:nvSpPr>
        <p:spPr>
          <a:xfrm>
            <a:off x="504825" y="496971"/>
            <a:ext cx="11182350" cy="54069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3AE14F-EDC3-4A09-B697-9AC863D4A8B7}"/>
              </a:ext>
            </a:extLst>
          </p:cNvPr>
          <p:cNvSpPr/>
          <p:nvPr userDrawn="1"/>
        </p:nvSpPr>
        <p:spPr>
          <a:xfrm>
            <a:off x="803455" y="496971"/>
            <a:ext cx="1946720" cy="540694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fr-FR" sz="2500" b="1" dirty="0">
                <a:solidFill>
                  <a:schemeClr val="bg1"/>
                </a:solidFill>
              </a:rPr>
              <a:t>SOMMAIRE</a:t>
            </a:r>
          </a:p>
        </p:txBody>
      </p:sp>
    </p:spTree>
    <p:extLst>
      <p:ext uri="{BB962C8B-B14F-4D97-AF65-F5344CB8AC3E}">
        <p14:creationId xmlns:p14="http://schemas.microsoft.com/office/powerpoint/2010/main" val="39199993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153678-0439-4DD3-B14E-0A7B0D030BD1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EC28DBB8-3B81-4F8D-8B9D-DFC099FD73BD}"/>
              </a:ext>
            </a:extLst>
          </p:cNvPr>
          <p:cNvGrpSpPr/>
          <p:nvPr userDrawn="1"/>
        </p:nvGrpSpPr>
        <p:grpSpPr>
          <a:xfrm>
            <a:off x="-1006142" y="1872595"/>
            <a:ext cx="3065505" cy="3112809"/>
            <a:chOff x="-1208641" y="1508537"/>
            <a:chExt cx="3427092" cy="3479976"/>
          </a:xfrm>
        </p:grpSpPr>
        <p:sp>
          <p:nvSpPr>
            <p:cNvPr id="9" name="Forme libre 15">
              <a:extLst>
                <a:ext uri="{FF2B5EF4-FFF2-40B4-BE49-F238E27FC236}">
                  <a16:creationId xmlns:a16="http://schemas.microsoft.com/office/drawing/2014/main" id="{0B46198D-3B8C-4C04-A26F-3C40DA67D2E8}"/>
                </a:ext>
              </a:extLst>
            </p:cNvPr>
            <p:cNvSpPr/>
            <p:nvPr userDrawn="1"/>
          </p:nvSpPr>
          <p:spPr>
            <a:xfrm>
              <a:off x="478463" y="1508537"/>
              <a:ext cx="1739989" cy="3479976"/>
            </a:xfrm>
            <a:custGeom>
              <a:avLst/>
              <a:gdLst>
                <a:gd name="connsiteX0" fmla="*/ 1 w 1739989"/>
                <a:gd name="connsiteY0" fmla="*/ 0 h 3479976"/>
                <a:gd name="connsiteX1" fmla="*/ 1739989 w 1739989"/>
                <a:gd name="connsiteY1" fmla="*/ 1739988 h 3479976"/>
                <a:gd name="connsiteX2" fmla="*/ 1 w 1739989"/>
                <a:gd name="connsiteY2" fmla="*/ 3479976 h 3479976"/>
                <a:gd name="connsiteX3" fmla="*/ 0 w 1739989"/>
                <a:gd name="connsiteY3" fmla="*/ 3479976 h 3479976"/>
                <a:gd name="connsiteX4" fmla="*/ 0 w 1739989"/>
                <a:gd name="connsiteY4" fmla="*/ 0 h 347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9989" h="3479976">
                  <a:moveTo>
                    <a:pt x="1" y="0"/>
                  </a:moveTo>
                  <a:cubicBezTo>
                    <a:pt x="960970" y="0"/>
                    <a:pt x="1739989" y="779019"/>
                    <a:pt x="1739989" y="1739988"/>
                  </a:cubicBezTo>
                  <a:cubicBezTo>
                    <a:pt x="1739989" y="2700957"/>
                    <a:pt x="960970" y="3479976"/>
                    <a:pt x="1" y="3479976"/>
                  </a:cubicBezTo>
                  <a:lnTo>
                    <a:pt x="0" y="34799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 dirty="0"/>
            </a:p>
          </p:txBody>
        </p:sp>
        <p:sp>
          <p:nvSpPr>
            <p:cNvPr id="10" name="Forme libre 14">
              <a:extLst>
                <a:ext uri="{FF2B5EF4-FFF2-40B4-BE49-F238E27FC236}">
                  <a16:creationId xmlns:a16="http://schemas.microsoft.com/office/drawing/2014/main" id="{CD7FA6F2-01C4-441F-A46E-02F03CF30034}"/>
                </a:ext>
              </a:extLst>
            </p:cNvPr>
            <p:cNvSpPr/>
            <p:nvPr userDrawn="1"/>
          </p:nvSpPr>
          <p:spPr>
            <a:xfrm>
              <a:off x="478463" y="2604644"/>
              <a:ext cx="643882" cy="1287762"/>
            </a:xfrm>
            <a:custGeom>
              <a:avLst/>
              <a:gdLst>
                <a:gd name="connsiteX0" fmla="*/ 1 w 643882"/>
                <a:gd name="connsiteY0" fmla="*/ 0 h 1287762"/>
                <a:gd name="connsiteX1" fmla="*/ 643882 w 643882"/>
                <a:gd name="connsiteY1" fmla="*/ 643881 h 1287762"/>
                <a:gd name="connsiteX2" fmla="*/ 1 w 643882"/>
                <a:gd name="connsiteY2" fmla="*/ 1287762 h 1287762"/>
                <a:gd name="connsiteX3" fmla="*/ 0 w 643882"/>
                <a:gd name="connsiteY3" fmla="*/ 1287762 h 1287762"/>
                <a:gd name="connsiteX4" fmla="*/ 0 w 643882"/>
                <a:gd name="connsiteY4" fmla="*/ 0 h 128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882" h="1287762">
                  <a:moveTo>
                    <a:pt x="1" y="0"/>
                  </a:moveTo>
                  <a:cubicBezTo>
                    <a:pt x="355607" y="0"/>
                    <a:pt x="643882" y="288275"/>
                    <a:pt x="643882" y="643881"/>
                  </a:cubicBezTo>
                  <a:cubicBezTo>
                    <a:pt x="643882" y="999487"/>
                    <a:pt x="355607" y="1287762"/>
                    <a:pt x="1" y="1287762"/>
                  </a:cubicBezTo>
                  <a:lnTo>
                    <a:pt x="0" y="1287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r-FR"/>
            </a:p>
          </p:txBody>
        </p: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8CF54185-3371-4CB6-B336-F466E7104961}"/>
                </a:ext>
              </a:extLst>
            </p:cNvPr>
            <p:cNvSpPr/>
            <p:nvPr userDrawn="1"/>
          </p:nvSpPr>
          <p:spPr>
            <a:xfrm>
              <a:off x="-1208641" y="1551068"/>
              <a:ext cx="3345787" cy="3345787"/>
            </a:xfrm>
            <a:prstGeom prst="arc">
              <a:avLst>
                <a:gd name="adj1" fmla="val 2837438"/>
                <a:gd name="adj2" fmla="val 5468010"/>
              </a:avLst>
            </a:prstGeom>
            <a:ln w="165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Titre 1">
            <a:extLst>
              <a:ext uri="{FF2B5EF4-FFF2-40B4-BE49-F238E27FC236}">
                <a16:creationId xmlns:a16="http://schemas.microsoft.com/office/drawing/2014/main" id="{6EA56D7F-8835-45A3-A5A6-94E0A5A348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62177" y="1630496"/>
            <a:ext cx="8197702" cy="1790273"/>
          </a:xfrm>
          <a:noFill/>
        </p:spPr>
        <p:txBody>
          <a:bodyPr lIns="0" anchor="b">
            <a:noAutofit/>
          </a:bodyPr>
          <a:lstStyle>
            <a:lvl1pPr algn="l">
              <a:lnSpc>
                <a:spcPts val="4100"/>
              </a:lnSpc>
              <a:defRPr sz="3700" b="1" i="0" cap="all" baseline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fr-FR" dirty="0"/>
              <a:t>Modifiez le style du Chapitre</a:t>
            </a:r>
          </a:p>
        </p:txBody>
      </p:sp>
      <p:sp>
        <p:nvSpPr>
          <p:cNvPr id="14" name="Espace réservé du numéro de diapositive 49">
            <a:extLst>
              <a:ext uri="{FF2B5EF4-FFF2-40B4-BE49-F238E27FC236}">
                <a16:creationId xmlns:a16="http://schemas.microsoft.com/office/drawing/2014/main" id="{8328CB36-8EF3-4362-996B-5B283D4B257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78680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7E3A07D-4B37-400D-AE32-7A6D71E36CCE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0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60C17B0-9B72-455E-8DF0-BE1E65FD9FF6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A2E185D-D7EC-4A9D-BE5A-8E04196D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9" y="499729"/>
            <a:ext cx="11215002" cy="809307"/>
          </a:xfrm>
          <a:solidFill>
            <a:schemeClr val="accent4"/>
          </a:solidFill>
        </p:spPr>
        <p:txBody>
          <a:bodyPr lIns="360000" tIns="36000" rIns="0" bIns="0">
            <a:noAutofit/>
          </a:bodyPr>
          <a:lstStyle>
            <a:lvl1pPr>
              <a:lnSpc>
                <a:spcPts val="3100"/>
              </a:lnSpc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693D90A-CDF5-4AF3-8E5E-A32D16EA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9" y="1453415"/>
            <a:ext cx="11215002" cy="4450498"/>
          </a:xfrm>
          <a:solidFill>
            <a:schemeClr val="bg1">
              <a:lumMod val="95000"/>
            </a:schemeClr>
          </a:solidFill>
        </p:spPr>
        <p:txBody>
          <a:bodyPr lIns="360000" tIns="36000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500" b="1">
                <a:solidFill>
                  <a:schemeClr val="bg2"/>
                </a:solidFill>
              </a:defRPr>
            </a:lvl1pPr>
            <a:lvl2pPr marL="228600" indent="-219075">
              <a:lnSpc>
                <a:spcPct val="100000"/>
              </a:lnSpc>
              <a:spcBef>
                <a:spcPts val="500"/>
              </a:spcBef>
              <a:buClrTx/>
              <a:tabLst/>
              <a:defRPr sz="2000"/>
            </a:lvl2pPr>
            <a:lvl3pPr marL="446400" indent="-219600">
              <a:lnSpc>
                <a:spcPct val="100000"/>
              </a:lnSpc>
              <a:spcBef>
                <a:spcPts val="500"/>
              </a:spcBef>
              <a:buClrTx/>
              <a:defRPr sz="1800">
                <a:solidFill>
                  <a:schemeClr val="tx1"/>
                </a:solidFill>
              </a:defRPr>
            </a:lvl3pPr>
            <a:lvl4pPr marL="630000" indent="-180000">
              <a:spcBef>
                <a:spcPts val="500"/>
              </a:spcBef>
              <a:buClrTx/>
              <a:defRPr sz="1600"/>
            </a:lvl4pPr>
            <a:lvl5pPr marL="630000" indent="0">
              <a:lnSpc>
                <a:spcPct val="100000"/>
              </a:lnSpc>
              <a:spcBef>
                <a:spcPts val="5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49">
            <a:extLst>
              <a:ext uri="{FF2B5EF4-FFF2-40B4-BE49-F238E27FC236}">
                <a16:creationId xmlns:a16="http://schemas.microsoft.com/office/drawing/2014/main" id="{D962D2C6-36FD-4A90-8CB9-2F75E4AC163B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9952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9F565C8C-6BD6-4631-8096-DBA75DBEE0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804972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293195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4395F36-2DD0-468E-A8AF-330C9E61156C}"/>
              </a:ext>
            </a:extLst>
          </p:cNvPr>
          <p:cNvSpPr/>
          <p:nvPr userDrawn="1"/>
        </p:nvSpPr>
        <p:spPr>
          <a:xfrm>
            <a:off x="502800" y="496801"/>
            <a:ext cx="11185200" cy="5407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16090556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 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142204F-926A-4560-B013-3F84330ED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2AE597-B525-4352-B96A-FADF25F5B9A5}"/>
              </a:ext>
            </a:extLst>
          </p:cNvPr>
          <p:cNvSpPr/>
          <p:nvPr userDrawn="1"/>
        </p:nvSpPr>
        <p:spPr>
          <a:xfrm>
            <a:off x="506325" y="2114252"/>
            <a:ext cx="11178400" cy="41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3794CC41-DA1D-47FB-B205-1AB47F60B6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2361" y="3648582"/>
            <a:ext cx="5971143" cy="1287760"/>
          </a:xfrm>
          <a:noFill/>
        </p:spPr>
        <p:txBody>
          <a:bodyPr lIns="0" tIns="0" rIns="0" bIns="0">
            <a:normAutofit/>
          </a:bodyPr>
          <a:lstStyle>
            <a:lvl1pPr>
              <a:defRPr sz="6000"/>
            </a:lvl1pPr>
          </a:lstStyle>
          <a:p>
            <a:r>
              <a:rPr lang="fr-FR" dirty="0"/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7603143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ge Logo en bas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 Logo en haut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90CB79A7-620E-4FAB-8131-207E5A8AC1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4038438" cy="106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99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erge Logo grand en haut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C1F8D08-6EB0-422B-93A1-7AFDDC66FE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4876" y="279400"/>
            <a:ext cx="640976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A2E185D-D7EC-4A9D-BE5A-8E04196D8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9" y="499729"/>
            <a:ext cx="11215002" cy="809307"/>
          </a:xfrm>
          <a:solidFill>
            <a:schemeClr val="tx2"/>
          </a:solidFill>
        </p:spPr>
        <p:txBody>
          <a:bodyPr lIns="360000" tIns="36000" rIns="0" bIns="0">
            <a:noAutofit/>
          </a:bodyPr>
          <a:lstStyle>
            <a:lvl1pPr>
              <a:lnSpc>
                <a:spcPts val="3100"/>
              </a:lnSpc>
              <a:defRPr sz="3000" b="1" cap="all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9693D90A-CDF5-4AF3-8E5E-A32D16EA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9" y="1453415"/>
            <a:ext cx="11215002" cy="4450498"/>
          </a:xfrm>
          <a:solidFill>
            <a:schemeClr val="bg1">
              <a:lumMod val="95000"/>
            </a:schemeClr>
          </a:solidFill>
        </p:spPr>
        <p:txBody>
          <a:bodyPr lIns="360000" tIns="36000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500" b="1">
                <a:solidFill>
                  <a:schemeClr val="bg2"/>
                </a:solidFill>
              </a:defRPr>
            </a:lvl1pPr>
            <a:lvl2pPr marL="228600" indent="-219075">
              <a:lnSpc>
                <a:spcPct val="100000"/>
              </a:lnSpc>
              <a:spcBef>
                <a:spcPts val="500"/>
              </a:spcBef>
              <a:buClrTx/>
              <a:tabLst/>
              <a:defRPr sz="2000"/>
            </a:lvl2pPr>
            <a:lvl3pPr marL="446400" indent="-219600">
              <a:lnSpc>
                <a:spcPct val="100000"/>
              </a:lnSpc>
              <a:spcBef>
                <a:spcPts val="500"/>
              </a:spcBef>
              <a:buClrTx/>
              <a:defRPr sz="1800">
                <a:solidFill>
                  <a:schemeClr val="tx1"/>
                </a:solidFill>
              </a:defRPr>
            </a:lvl3pPr>
            <a:lvl4pPr marL="630000" indent="-180000">
              <a:spcBef>
                <a:spcPts val="500"/>
              </a:spcBef>
              <a:buClrTx/>
              <a:defRPr sz="1600"/>
            </a:lvl4pPr>
            <a:lvl5pPr marL="630000" indent="0">
              <a:lnSpc>
                <a:spcPct val="100000"/>
              </a:lnSpc>
              <a:spcBef>
                <a:spcPts val="500"/>
              </a:spcBef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numéro de diapositive 49">
            <a:extLst>
              <a:ext uri="{FF2B5EF4-FFF2-40B4-BE49-F238E27FC236}">
                <a16:creationId xmlns:a16="http://schemas.microsoft.com/office/drawing/2014/main" id="{3734EC95-2824-469B-AD16-496DD9E90B5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57172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1pPr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3"/>
            <a:endParaRPr lang="fr-FR" dirty="0"/>
          </a:p>
          <a:p>
            <a:pPr lvl="4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2EB5F23-05AC-4874-899B-82AE9C363D01}"/>
              </a:ext>
            </a:extLst>
          </p:cNvPr>
          <p:cNvPicPr>
            <a:picLocks noChangeAspect="1"/>
          </p:cNvPicPr>
          <p:nvPr userDrawn="1"/>
        </p:nvPicPr>
        <p:blipFill>
          <a:blip r:embed="rId60"/>
          <a:srcRect/>
          <a:stretch/>
        </p:blipFill>
        <p:spPr>
          <a:xfrm>
            <a:off x="8094316" y="5867731"/>
            <a:ext cx="3702215" cy="975607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99E4D6F-775A-4F34-94A7-5F56464F5F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59B17-76A2-4D2E-914E-58451567C413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AC9EE621-5E5D-4590-9CC0-6F9CB9F2AD61}"/>
              </a:ext>
            </a:extLst>
          </p:cNvPr>
          <p:cNvSpPr txBox="1">
            <a:spLocks/>
          </p:cNvSpPr>
          <p:nvPr userDrawn="1"/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1" r:id="rId2"/>
    <p:sldLayoutId id="2147483761" r:id="rId3"/>
    <p:sldLayoutId id="2147483710" r:id="rId4"/>
    <p:sldLayoutId id="2147483742" r:id="rId5"/>
    <p:sldLayoutId id="2147483756" r:id="rId6"/>
    <p:sldLayoutId id="2147483720" r:id="rId7"/>
    <p:sldLayoutId id="2147483725" r:id="rId8"/>
    <p:sldLayoutId id="2147483730" r:id="rId9"/>
    <p:sldLayoutId id="2147483734" r:id="rId10"/>
    <p:sldLayoutId id="2147483765" r:id="rId11"/>
    <p:sldLayoutId id="2147483766" r:id="rId12"/>
    <p:sldLayoutId id="2147483770" r:id="rId13"/>
    <p:sldLayoutId id="2147483705" r:id="rId14"/>
    <p:sldLayoutId id="2147483752" r:id="rId15"/>
    <p:sldLayoutId id="2147483741" r:id="rId16"/>
    <p:sldLayoutId id="2147483715" r:id="rId17"/>
    <p:sldLayoutId id="2147483719" r:id="rId18"/>
    <p:sldLayoutId id="2147483724" r:id="rId19"/>
    <p:sldLayoutId id="2147483729" r:id="rId20"/>
    <p:sldLayoutId id="2147483774" r:id="rId21"/>
    <p:sldLayoutId id="2147483778" r:id="rId22"/>
    <p:sldLayoutId id="2147483767" r:id="rId23"/>
    <p:sldLayoutId id="2147483771" r:id="rId24"/>
    <p:sldLayoutId id="2147483762" r:id="rId25"/>
    <p:sldLayoutId id="2147483753" r:id="rId26"/>
    <p:sldLayoutId id="2147483743" r:id="rId27"/>
    <p:sldLayoutId id="2147483757" r:id="rId28"/>
    <p:sldLayoutId id="2147483721" r:id="rId29"/>
    <p:sldLayoutId id="2147483726" r:id="rId30"/>
    <p:sldLayoutId id="2147483731" r:id="rId31"/>
    <p:sldLayoutId id="2147483775" r:id="rId32"/>
    <p:sldLayoutId id="2147483779" r:id="rId33"/>
    <p:sldLayoutId id="2147483768" r:id="rId34"/>
    <p:sldLayoutId id="2147483772" r:id="rId35"/>
    <p:sldLayoutId id="2147483763" r:id="rId36"/>
    <p:sldLayoutId id="2147483754" r:id="rId37"/>
    <p:sldLayoutId id="2147483744" r:id="rId38"/>
    <p:sldLayoutId id="2147483758" r:id="rId39"/>
    <p:sldLayoutId id="2147483722" r:id="rId40"/>
    <p:sldLayoutId id="2147483727" r:id="rId41"/>
    <p:sldLayoutId id="2147483732" r:id="rId42"/>
    <p:sldLayoutId id="2147483777" r:id="rId43"/>
    <p:sldLayoutId id="2147483780" r:id="rId44"/>
    <p:sldLayoutId id="2147483769" r:id="rId45"/>
    <p:sldLayoutId id="2147483773" r:id="rId46"/>
    <p:sldLayoutId id="2147483764" r:id="rId47"/>
    <p:sldLayoutId id="2147483755" r:id="rId48"/>
    <p:sldLayoutId id="2147483745" r:id="rId49"/>
    <p:sldLayoutId id="2147483759" r:id="rId50"/>
    <p:sldLayoutId id="2147483723" r:id="rId51"/>
    <p:sldLayoutId id="2147483760" r:id="rId52"/>
    <p:sldLayoutId id="2147483733" r:id="rId53"/>
    <p:sldLayoutId id="2147483776" r:id="rId54"/>
    <p:sldLayoutId id="2147483781" r:id="rId55"/>
    <p:sldLayoutId id="2147483709" r:id="rId56"/>
    <p:sldLayoutId id="2147483747" r:id="rId57"/>
    <p:sldLayoutId id="2147483701" r:id="rId5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twitter.com/Carsat_RA" TargetMode="External"/><Relationship Id="rId7" Type="http://schemas.openxmlformats.org/officeDocument/2006/relationships/hyperlink" Target="https://www.youtube.com/channel/UCsNxHKO8eOiLNVfgldne72w" TargetMode="External"/><Relationship Id="rId2" Type="http://schemas.openxmlformats.org/officeDocument/2006/relationships/hyperlink" Target="https://www.carsat-ra.fr/accueil/entreprises/je-m-informe-sur-les-risques-professionnels/3-minutes-numeros-deja-paru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linkedin.com/company/carsat-rhone-alpes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hyperlink" Target="https://helium-connect.fr/player/5ddba878441eecdb22000001/fid/5e81b941957c34e89e000047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3E75E92-AC6C-4F58-BC90-F0A0BA94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système de tarification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F1FD76-BC1B-4E10-B627-AB8711436E6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3CFBEF-98C3-6C4D-AECE-A89E43EA2455}" type="datetime1">
              <a:rPr lang="fr-FR" smtClean="0"/>
              <a:t>27/06/2022</a:t>
            </a:fld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73AECE4-9920-4ACA-9B8D-28601A34F2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dirty="0"/>
              <a:t>Les modalités de calcul et Ses conséquences pour l’employeur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DAD7373-A303-4175-963F-EA906C6AAF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Direction de la Santé au Travail et de l’Accompagnement Social</a:t>
            </a:r>
          </a:p>
        </p:txBody>
      </p:sp>
    </p:spTree>
    <p:extLst>
      <p:ext uri="{BB962C8B-B14F-4D97-AF65-F5344CB8AC3E}">
        <p14:creationId xmlns:p14="http://schemas.microsoft.com/office/powerpoint/2010/main" val="64580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567A52-5A6E-49FC-BF87-ECE18D453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77045E78-F8CA-48D7-9E90-40202E02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562496"/>
          </a:xfrm>
        </p:spPr>
        <p:txBody>
          <a:bodyPr/>
          <a:lstStyle/>
          <a:p>
            <a:r>
              <a:rPr lang="fr-FR" dirty="0"/>
              <a:t>Les ELEMENTS DE TARIFICATION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3D2E28-99C9-416A-91BA-CCB0199C7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69" y="1200086"/>
            <a:ext cx="9285663" cy="553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327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929CDEA-66CE-4E4B-8BE5-E8A135B99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05" y="1043609"/>
            <a:ext cx="7207494" cy="5668242"/>
          </a:xfrm>
          <a:prstGeom prst="rect">
            <a:avLst/>
          </a:prstGeom>
        </p:spPr>
      </p:pic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567A52-5A6E-49FC-BF87-ECE18D453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77045E78-F8CA-48D7-9E90-40202E02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548830"/>
          </a:xfrm>
        </p:spPr>
        <p:txBody>
          <a:bodyPr/>
          <a:lstStyle/>
          <a:p>
            <a:r>
              <a:rPr lang="fr-FR" dirty="0"/>
              <a:t>Feuille de calcul de taux individuel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404352-1E7D-4538-BF1F-C92607C8EF9F}"/>
              </a:ext>
            </a:extLst>
          </p:cNvPr>
          <p:cNvSpPr/>
          <p:nvPr/>
        </p:nvSpPr>
        <p:spPr>
          <a:xfrm>
            <a:off x="4591878" y="1043609"/>
            <a:ext cx="2594113" cy="54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11E6DD-4FAD-4786-AD86-277D17D53B13}"/>
              </a:ext>
            </a:extLst>
          </p:cNvPr>
          <p:cNvSpPr/>
          <p:nvPr/>
        </p:nvSpPr>
        <p:spPr>
          <a:xfrm>
            <a:off x="1333500" y="2438400"/>
            <a:ext cx="1028700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E1DA4C-7C40-4D21-B01F-77BD56753695}"/>
              </a:ext>
            </a:extLst>
          </p:cNvPr>
          <p:cNvSpPr/>
          <p:nvPr/>
        </p:nvSpPr>
        <p:spPr>
          <a:xfrm>
            <a:off x="3343275" y="2438400"/>
            <a:ext cx="342900" cy="133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5EE187-A789-411C-AE85-64B043DDF563}"/>
              </a:ext>
            </a:extLst>
          </p:cNvPr>
          <p:cNvSpPr/>
          <p:nvPr/>
        </p:nvSpPr>
        <p:spPr>
          <a:xfrm>
            <a:off x="4514850" y="2438400"/>
            <a:ext cx="1828800" cy="5488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144000" tIns="144000" rIns="144000" bIns="144000" rtlCol="0" anchor="t"/>
          <a:lstStyle/>
          <a:p>
            <a:pPr algn="r" defTabSz="9144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None/>
            </a:pPr>
            <a:endParaRPr lang="fr-FR" sz="4100" b="1" kern="1200" cap="all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656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567A52-5A6E-49FC-BF87-ECE18D453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77045E78-F8CA-48D7-9E90-40202E02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646331"/>
          </a:xfrm>
        </p:spPr>
        <p:txBody>
          <a:bodyPr/>
          <a:lstStyle/>
          <a:p>
            <a:r>
              <a:rPr lang="fr-FR" dirty="0"/>
              <a:t>Une entrée unique : LE COMPTE AT/MP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0A91300-BC44-4F60-92F7-D0BB6E091781}"/>
              </a:ext>
            </a:extLst>
          </p:cNvPr>
          <p:cNvSpPr txBox="1"/>
          <p:nvPr/>
        </p:nvSpPr>
        <p:spPr>
          <a:xfrm>
            <a:off x="264660" y="1564209"/>
            <a:ext cx="1143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800" dirty="0">
                <a:solidFill>
                  <a:srgbClr val="0C419A"/>
                </a:solidFill>
                <a:latin typeface="Verdana Pro SemiBold" panose="020B0704030504040204" pitchFamily="34" charset="0"/>
                <a:ea typeface="+mn-ea"/>
                <a:cs typeface="+mn-cs"/>
              </a:rPr>
              <a:t>Grâce au compte AT/MP </a:t>
            </a:r>
            <a:r>
              <a:rPr lang="fr-FR" sz="1800" dirty="0">
                <a:solidFill>
                  <a:srgbClr val="E46C0A"/>
                </a:solidFill>
                <a:latin typeface="Verdana Pro SemiBold" panose="020B0704030504040204" pitchFamily="34" charset="0"/>
                <a:ea typeface="+mn-ea"/>
                <a:cs typeface="+mn-cs"/>
              </a:rPr>
              <a:t>sur net-entreprises.fr</a:t>
            </a:r>
            <a:r>
              <a:rPr lang="fr-FR" sz="1800" dirty="0">
                <a:solidFill>
                  <a:srgbClr val="0C419A"/>
                </a:solidFill>
                <a:latin typeface="Verdana Pro SemiBold" panose="020B0704030504040204" pitchFamily="34" charset="0"/>
                <a:ea typeface="+mn-ea"/>
                <a:cs typeface="+mn-cs"/>
              </a:rPr>
              <a:t>, vous avez accès à des services en ligne pour gérer vos risques professionnels.</a:t>
            </a:r>
            <a:endParaRPr kumimoji="1" lang="fr-FR" altLang="fr-FR" sz="1800" b="1" i="0" u="none" strike="noStrike" kern="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Verdana Pro SemiBold" panose="020B0704030504040204" pitchFamily="34" charset="0"/>
              <a:cs typeface="Arial" pitchFamily="34" charset="0"/>
            </a:endParaRPr>
          </a:p>
        </p:txBody>
      </p:sp>
      <p:sp>
        <p:nvSpPr>
          <p:cNvPr id="15" name="Espace réservé du texte 3">
            <a:extLst>
              <a:ext uri="{FF2B5EF4-FFF2-40B4-BE49-F238E27FC236}">
                <a16:creationId xmlns:a16="http://schemas.microsoft.com/office/drawing/2014/main" id="{279ADD11-09A0-4BA6-899E-BD9E05E8CD06}"/>
              </a:ext>
            </a:extLst>
          </p:cNvPr>
          <p:cNvSpPr txBox="1">
            <a:spLocks/>
          </p:cNvSpPr>
          <p:nvPr/>
        </p:nvSpPr>
        <p:spPr>
          <a:xfrm>
            <a:off x="498660" y="2778929"/>
            <a:ext cx="10407465" cy="2882328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t" anchorCtr="0">
            <a:sp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350" b="0" kern="1200">
                <a:solidFill>
                  <a:srgbClr val="2F3888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b="0" kern="1200">
                <a:solidFill>
                  <a:srgbClr val="2F3888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50" b="0" kern="1200">
                <a:solidFill>
                  <a:srgbClr val="2F3888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>
              <a:buNone/>
            </a:pPr>
            <a:r>
              <a:rPr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Fiable, sécurisé, gratuit et disponible </a:t>
            </a:r>
            <a:r>
              <a:rPr lang="fr-FR" sz="1800" b="1" dirty="0">
                <a:solidFill>
                  <a:srgbClr val="0C419A"/>
                </a:solidFill>
                <a:latin typeface="Verdana Pro SemiBold" panose="020B0704030504040204" pitchFamily="34" charset="0"/>
              </a:rPr>
              <a:t>24h/24h</a:t>
            </a:r>
            <a:r>
              <a:rPr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, il vous permet de : </a:t>
            </a:r>
            <a:endParaRPr lang="en-US" sz="1800" dirty="0">
              <a:solidFill>
                <a:srgbClr val="0C419A"/>
              </a:solidFill>
              <a:latin typeface="Verdana Pro SemiBold" panose="020B0704030504040204" pitchFamily="34" charset="0"/>
            </a:endParaRPr>
          </a:p>
          <a:p>
            <a:pPr marL="371475" indent="-285750">
              <a:spcBef>
                <a:spcPts val="1200"/>
              </a:spcBef>
              <a:buClr>
                <a:srgbClr val="E46C0A"/>
              </a:buClr>
              <a:buFont typeface="Wingdings 3" panose="05040102010807070707" pitchFamily="18" charset="2"/>
              <a:buChar char="u"/>
            </a:pPr>
            <a:r>
              <a:rPr kumimoji="1"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recevoir en ligne la notification du taux AT/MP de votre entreprise</a:t>
            </a:r>
            <a:br>
              <a:rPr kumimoji="1"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</a:br>
            <a:r>
              <a:rPr kumimoji="1"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ou de vos établissements</a:t>
            </a:r>
          </a:p>
          <a:p>
            <a:pPr marL="371475" indent="-285750">
              <a:spcBef>
                <a:spcPts val="1200"/>
              </a:spcBef>
              <a:buClr>
                <a:srgbClr val="E46C0A"/>
              </a:buClr>
              <a:buFont typeface="Wingdings 3" panose="05040102010807070707" pitchFamily="18" charset="2"/>
              <a:buChar char="u"/>
            </a:pPr>
            <a:r>
              <a:rPr kumimoji="1"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consulter le taux de cotisation et son calcul sur les 3 dernières années</a:t>
            </a:r>
          </a:p>
          <a:p>
            <a:pPr marL="371475" indent="-285750">
              <a:spcBef>
                <a:spcPts val="1200"/>
              </a:spcBef>
              <a:buClr>
                <a:srgbClr val="E46C0A"/>
              </a:buClr>
              <a:buFont typeface="Wingdings 3" panose="05040102010807070707" pitchFamily="18" charset="2"/>
              <a:buChar char="u"/>
            </a:pPr>
            <a:r>
              <a:rPr kumimoji="1"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faire le point en temps réel sur les accidents du travail et les maladies professionnelles reconnus dans votre entreprise</a:t>
            </a:r>
          </a:p>
          <a:p>
            <a:pPr marL="371475" indent="-285750">
              <a:spcBef>
                <a:spcPts val="1200"/>
              </a:spcBef>
              <a:buClr>
                <a:srgbClr val="E46C0A"/>
              </a:buClr>
              <a:buFont typeface="Wingdings 3" panose="05040102010807070707" pitchFamily="18" charset="2"/>
              <a:buChar char="u"/>
            </a:pPr>
            <a:r>
              <a:rPr kumimoji="1"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centraliser les cotisations de tous les établissements d’une même entreprise.</a:t>
            </a:r>
            <a:endParaRPr kumimoji="1" lang="en-US" sz="1800" dirty="0">
              <a:solidFill>
                <a:srgbClr val="0C419A"/>
              </a:solidFill>
              <a:latin typeface="Verdana Pro SemiBold" panose="020B0704030504040204" pitchFamily="34" charset="0"/>
            </a:endParaRPr>
          </a:p>
          <a:p>
            <a:pPr marL="85725" indent="0">
              <a:buNone/>
            </a:pPr>
            <a:endParaRPr lang="en-US" sz="1400" dirty="0">
              <a:solidFill>
                <a:schemeClr val="accent1">
                  <a:lumMod val="75000"/>
                </a:schemeClr>
              </a:solidFill>
              <a:latin typeface="Verdana Pro SemiBold" panose="020B07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090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567A52-5A6E-49FC-BF87-ECE18D453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77045E78-F8CA-48D7-9E90-40202E02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657747"/>
          </a:xfrm>
        </p:spPr>
        <p:txBody>
          <a:bodyPr/>
          <a:lstStyle/>
          <a:p>
            <a:r>
              <a:rPr lang="fr-FR" dirty="0"/>
              <a:t>Une entrée unique : LE COMPTE AT/MP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FDD625E1-783F-4061-A478-EEFF38E75912}"/>
              </a:ext>
            </a:extLst>
          </p:cNvPr>
          <p:cNvSpPr txBox="1">
            <a:spLocks/>
          </p:cNvSpPr>
          <p:nvPr/>
        </p:nvSpPr>
        <p:spPr>
          <a:xfrm>
            <a:off x="498660" y="1337105"/>
            <a:ext cx="11093265" cy="48925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300" b="1" u="sng" dirty="0">
                <a:solidFill>
                  <a:srgbClr val="E46C0A"/>
                </a:solidFill>
                <a:latin typeface="Verdana Pro SemiBold" panose="020B0704030504040204" pitchFamily="34" charset="0"/>
              </a:rPr>
              <a:t>Les Services du compte AT/MP :</a:t>
            </a:r>
          </a:p>
          <a:p>
            <a:endParaRPr lang="fr-FR" sz="1800" dirty="0">
              <a:latin typeface="Verdana Pro SemiBold" panose="020B0704030504040204" pitchFamily="34" charset="0"/>
            </a:endParaRPr>
          </a:p>
          <a:p>
            <a:r>
              <a:rPr lang="fr-FR" sz="1800" dirty="0">
                <a:latin typeface="Verdana Pro SemiBold" panose="020B0704030504040204" pitchFamily="34" charset="0"/>
              </a:rPr>
              <a:t> </a:t>
            </a:r>
            <a:r>
              <a:rPr lang="fr-FR" sz="23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Enrichissement des services pour agir en matière de </a:t>
            </a:r>
            <a:r>
              <a:rPr lang="fr-FR" sz="2300" b="1" dirty="0">
                <a:solidFill>
                  <a:srgbClr val="0C419A"/>
                </a:solidFill>
                <a:latin typeface="Verdana Pro SemiBold" panose="020B0704030504040204" pitchFamily="34" charset="0"/>
              </a:rPr>
              <a:t>prévention </a:t>
            </a:r>
            <a:r>
              <a:rPr lang="fr-FR" sz="23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:</a:t>
            </a:r>
          </a:p>
          <a:p>
            <a:endParaRPr lang="fr-FR" sz="2300" dirty="0">
              <a:solidFill>
                <a:schemeClr val="accent1">
                  <a:lumMod val="75000"/>
                </a:schemeClr>
              </a:solidFill>
              <a:latin typeface="Verdana Pro SemiBold" panose="020B0704030504040204" pitchFamily="34" charset="0"/>
            </a:endParaRPr>
          </a:p>
          <a:p>
            <a:r>
              <a:rPr lang="fr-FR" sz="23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•</a:t>
            </a:r>
            <a:r>
              <a:rPr lang="fr-FR" sz="2300" dirty="0">
                <a:solidFill>
                  <a:srgbClr val="E46C0A"/>
                </a:solidFill>
                <a:latin typeface="Verdana Pro SemiBold" panose="020B0704030504040204" pitchFamily="34" charset="0"/>
              </a:rPr>
              <a:t> un </a:t>
            </a:r>
            <a:r>
              <a:rPr lang="fr-FR" sz="2300" b="1" dirty="0">
                <a:solidFill>
                  <a:srgbClr val="E46C0A"/>
                </a:solidFill>
                <a:latin typeface="Verdana Pro SemiBold" panose="020B0704030504040204" pitchFamily="34" charset="0"/>
              </a:rPr>
              <a:t>bilan risques professionnels </a:t>
            </a:r>
            <a:r>
              <a:rPr lang="fr-FR" sz="23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pour comparer sa sinistralité aux entreprises du même secteur</a:t>
            </a:r>
          </a:p>
          <a:p>
            <a:endParaRPr lang="fr-FR" sz="2300" dirty="0">
              <a:solidFill>
                <a:schemeClr val="accent1">
                  <a:lumMod val="75000"/>
                </a:schemeClr>
              </a:solidFill>
              <a:latin typeface="Verdana Pro SemiBold" panose="020B0704030504040204" pitchFamily="34" charset="0"/>
            </a:endParaRPr>
          </a:p>
          <a:p>
            <a:r>
              <a:rPr lang="fr-FR" sz="23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• la possibilité de </a:t>
            </a:r>
            <a:r>
              <a:rPr lang="fr-FR" sz="2300" dirty="0">
                <a:solidFill>
                  <a:srgbClr val="E46C0A"/>
                </a:solidFill>
                <a:latin typeface="Verdana Pro SemiBold" panose="020B0704030504040204" pitchFamily="34" charset="0"/>
              </a:rPr>
              <a:t>télécharger une attestation de vos indicateurs des risques professionnels : </a:t>
            </a:r>
            <a:r>
              <a:rPr lang="fr-FR" sz="23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ce document, demandé lors de certains marchés publics, comporte les indicateurs de sinistralité de l’établissement, avec comparaison aux indicateurs régionaux et nationaux sur 3 ans.</a:t>
            </a:r>
          </a:p>
          <a:p>
            <a:endParaRPr lang="fr-FR" sz="2300" dirty="0">
              <a:solidFill>
                <a:schemeClr val="accent1">
                  <a:lumMod val="75000"/>
                </a:schemeClr>
              </a:solidFill>
              <a:latin typeface="Verdana Pro SemiBold" panose="020B0704030504040204" pitchFamily="34" charset="0"/>
            </a:endParaRPr>
          </a:p>
          <a:p>
            <a:r>
              <a:rPr lang="fr-FR" sz="23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• </a:t>
            </a:r>
            <a:r>
              <a:rPr lang="fr-FR" sz="2300" dirty="0">
                <a:solidFill>
                  <a:srgbClr val="E46C0A"/>
                </a:solidFill>
                <a:latin typeface="Verdana Pro SemiBold" panose="020B0704030504040204" pitchFamily="34" charset="0"/>
              </a:rPr>
              <a:t>un </a:t>
            </a:r>
            <a:r>
              <a:rPr lang="fr-FR" sz="2300" b="1" dirty="0">
                <a:solidFill>
                  <a:srgbClr val="E46C0A"/>
                </a:solidFill>
                <a:latin typeface="Verdana Pro SemiBold" panose="020B0704030504040204" pitchFamily="34" charset="0"/>
              </a:rPr>
              <a:t>service de demande en ligne </a:t>
            </a:r>
            <a:r>
              <a:rPr lang="fr-FR" sz="2300" b="1" dirty="0">
                <a:solidFill>
                  <a:srgbClr val="0C419A"/>
                </a:solidFill>
                <a:latin typeface="Verdana Pro SemiBold" panose="020B0704030504040204" pitchFamily="34" charset="0"/>
              </a:rPr>
              <a:t>des Subventions Prévention TPE en version dématérialisée</a:t>
            </a:r>
            <a:endParaRPr lang="fr-FR" sz="2300" dirty="0">
              <a:solidFill>
                <a:srgbClr val="0C419A"/>
              </a:solidFill>
              <a:latin typeface="Verdana Pro SemiBold" panose="020B0704030504040204" pitchFamily="34" charset="0"/>
            </a:endParaRPr>
          </a:p>
          <a:p>
            <a:endParaRPr lang="fr-FR" sz="2300" dirty="0">
              <a:solidFill>
                <a:schemeClr val="accent1">
                  <a:lumMod val="75000"/>
                </a:schemeClr>
              </a:solidFill>
              <a:latin typeface="Verdana Pro SemiBold" panose="020B0704030504040204" pitchFamily="34" charset="0"/>
            </a:endParaRPr>
          </a:p>
          <a:p>
            <a:r>
              <a:rPr lang="fr-FR" sz="23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• une nouvelle rubrique </a:t>
            </a:r>
            <a:r>
              <a:rPr lang="fr-FR" sz="2300" dirty="0">
                <a:solidFill>
                  <a:srgbClr val="E46C0A"/>
                </a:solidFill>
                <a:latin typeface="Verdana Pro SemiBold" panose="020B0704030504040204" pitchFamily="34" charset="0"/>
              </a:rPr>
              <a:t>« documents de référence » </a:t>
            </a:r>
            <a:r>
              <a:rPr lang="fr-FR" sz="23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pour consulter et s’informer sur la législation et l’évolution du système de tarification (Barème des coûts moyens, liens et infos utiles …)</a:t>
            </a:r>
            <a:endParaRPr lang="en-US" sz="2300" dirty="0">
              <a:solidFill>
                <a:srgbClr val="0C419A"/>
              </a:solidFill>
              <a:latin typeface="Verdana Pro SemiBold" panose="020B07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67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567A52-5A6E-49FC-BF87-ECE18D453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77045E78-F8CA-48D7-9E90-40202E02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648221"/>
          </a:xfrm>
        </p:spPr>
        <p:txBody>
          <a:bodyPr/>
          <a:lstStyle/>
          <a:p>
            <a:r>
              <a:rPr lang="fr-FR" dirty="0"/>
              <a:t>Pour rester informes sur nos offres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00F222-B2BF-4196-A5DE-38574CDF17AC}"/>
              </a:ext>
            </a:extLst>
          </p:cNvPr>
          <p:cNvSpPr/>
          <p:nvPr/>
        </p:nvSpPr>
        <p:spPr>
          <a:xfrm>
            <a:off x="755469" y="1721656"/>
            <a:ext cx="8024436" cy="4089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6858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rgbClr val="E46C0A"/>
              </a:buClr>
              <a:buFont typeface="Wingdings 3" panose="05040102010807070707" pitchFamily="18" charset="2"/>
              <a:buChar char="u"/>
            </a:pPr>
            <a:r>
              <a:rPr lang="fr-FR" b="1" dirty="0">
                <a:solidFill>
                  <a:srgbClr val="0C419A"/>
                </a:solidFill>
                <a:latin typeface="Verdana Pro SemiBold" panose="020B0704030504040204" pitchFamily="34" charset="0"/>
              </a:rPr>
              <a:t>Abonnez-vous à notre newsletter mensuelle « 3 minutes, l’actu de l’Assurance Maladie pour les entreprises » </a:t>
            </a:r>
          </a:p>
          <a:p>
            <a:pPr marL="265113" lvl="1" defTabSz="6858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</a:rPr>
              <a:t>Pour accéder aux numéros déjà parus </a:t>
            </a:r>
            <a:b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</a:rPr>
            </a:br>
            <a: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</a:rPr>
              <a:t>et au formulaire d’abonnement en ligne :</a:t>
            </a:r>
            <a:endParaRPr lang="fr-FR" b="1" dirty="0">
              <a:solidFill>
                <a:srgbClr val="0C419A"/>
              </a:solidFill>
              <a:latin typeface="Verdana Pro SemiBold" panose="020B0704030504040204" pitchFamily="34" charset="0"/>
            </a:endParaRPr>
          </a:p>
          <a:p>
            <a:pPr marL="265113" defTabSz="6858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Clr>
                <a:schemeClr val="accent6">
                  <a:lumMod val="75000"/>
                </a:schemeClr>
              </a:buClr>
            </a:pPr>
            <a:r>
              <a:rPr lang="fr-FR" dirty="0">
                <a:solidFill>
                  <a:srgbClr val="E46C0A"/>
                </a:solidFill>
                <a:latin typeface="Verdana Pro SemiBold" panose="020B07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www.carsat-ra.fr / entreprises / je m’informe </a:t>
            </a:r>
            <a:br>
              <a:rPr lang="fr-FR" dirty="0">
                <a:solidFill>
                  <a:srgbClr val="E46C0A"/>
                </a:solidFill>
                <a:latin typeface="Verdana Pro SemiBold" panose="020B07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r-FR" dirty="0">
                <a:solidFill>
                  <a:srgbClr val="E46C0A"/>
                </a:solidFill>
                <a:latin typeface="Verdana Pro SemiBold" panose="020B07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sur les risques professionnels / 3 minutes </a:t>
            </a:r>
            <a:endParaRPr lang="fr-FR" dirty="0">
              <a:solidFill>
                <a:srgbClr val="E46C0A"/>
              </a:solidFill>
              <a:latin typeface="Verdana Pro SemiBold" panose="020B0704030504040204" pitchFamily="34" charset="0"/>
            </a:endParaRPr>
          </a:p>
          <a:p>
            <a:pPr defTabSz="685800">
              <a:lnSpc>
                <a:spcPct val="107000"/>
              </a:lnSpc>
              <a:spcBef>
                <a:spcPts val="1200"/>
              </a:spcBef>
              <a:buClr>
                <a:schemeClr val="accent6">
                  <a:lumMod val="75000"/>
                </a:schemeClr>
              </a:buClr>
            </a:pPr>
            <a:endParaRPr lang="fr-FR" sz="1600" b="1" dirty="0">
              <a:solidFill>
                <a:schemeClr val="accent1">
                  <a:lumMod val="75000"/>
                </a:schemeClr>
              </a:solidFill>
              <a:latin typeface="Verdana Pro SemiBold" panose="020B0704030504040204" pitchFamily="34" charset="0"/>
            </a:endParaRPr>
          </a:p>
          <a:p>
            <a:pPr marL="285750" indent="-285750" defTabSz="685800">
              <a:lnSpc>
                <a:spcPct val="107000"/>
              </a:lnSpc>
              <a:spcBef>
                <a:spcPts val="1200"/>
              </a:spcBef>
              <a:buClr>
                <a:srgbClr val="E46C0A"/>
              </a:buClr>
              <a:buFont typeface="Wingdings 3" panose="05040102010807070707" pitchFamily="18" charset="2"/>
              <a:buChar char="u"/>
            </a:pPr>
            <a:r>
              <a:rPr lang="fr-FR" sz="1600" b="1" dirty="0">
                <a:solidFill>
                  <a:srgbClr val="0C419A"/>
                </a:solidFill>
                <a:latin typeface="Verdana Pro SemiBold" panose="020B0704030504040204" pitchFamily="34" charset="0"/>
              </a:rPr>
              <a:t>Suivez-nous sur les réseaux sociaux</a:t>
            </a:r>
          </a:p>
          <a:p>
            <a:pPr defTabSz="6858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tabLst>
                <a:tab pos="1073150" algn="l"/>
              </a:tabLst>
            </a:pPr>
            <a:r>
              <a:rPr lang="fr-FR" dirty="0"/>
              <a:t>	</a:t>
            </a:r>
            <a:endParaRPr lang="fr-FR" sz="1400" dirty="0">
              <a:solidFill>
                <a:schemeClr val="accent1">
                  <a:lumMod val="75000"/>
                </a:schemeClr>
              </a:solidFill>
              <a:latin typeface="Verdana Pro SemiBold" panose="020B0704030504040204" pitchFamily="34" charset="0"/>
            </a:endParaRPr>
          </a:p>
          <a:p>
            <a:pPr defTabSz="6858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  <a:tabLst>
                <a:tab pos="1073150" algn="l"/>
              </a:tabLst>
            </a:pPr>
            <a:r>
              <a:rPr lang="fr-FR" sz="1400" dirty="0">
                <a:solidFill>
                  <a:schemeClr val="accent1">
                    <a:lumMod val="75000"/>
                  </a:schemeClr>
                </a:solidFill>
                <a:latin typeface="Verdana Pro SemiBold" panose="020B0704030504040204" pitchFamily="34" charset="0"/>
              </a:rPr>
              <a:t>	</a:t>
            </a:r>
            <a:endParaRPr lang="fr-FR" dirty="0">
              <a:solidFill>
                <a:schemeClr val="accent1">
                  <a:lumMod val="75000"/>
                </a:schemeClr>
              </a:solidFill>
              <a:latin typeface="Verdana Pro SemiBold" panose="020B0704030504040204" pitchFamily="34" charset="0"/>
            </a:endParaRPr>
          </a:p>
        </p:txBody>
      </p:sp>
      <p:pic>
        <p:nvPicPr>
          <p:cNvPr id="8" name="Image 7" descr="Résultat de recherche d'images pour &quot;twitter&quot;">
            <a:hlinkClick r:id="rId3"/>
            <a:extLst>
              <a:ext uri="{FF2B5EF4-FFF2-40B4-BE49-F238E27FC236}">
                <a16:creationId xmlns:a16="http://schemas.microsoft.com/office/drawing/2014/main" id="{50FD05A3-C531-43AC-B8FD-B554D9CEA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75" y="5204038"/>
            <a:ext cx="435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 descr="Image associée">
            <a:hlinkClick r:id="rId5"/>
            <a:extLst>
              <a:ext uri="{FF2B5EF4-FFF2-40B4-BE49-F238E27FC236}">
                <a16:creationId xmlns:a16="http://schemas.microsoft.com/office/drawing/2014/main" id="{092A69D0-6313-4EB3-94E2-E0F755493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80" y="5204038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Résultat de recherche d'images pour &quot;YouTube&quot;">
            <a:hlinkClick r:id="rId7"/>
            <a:extLst>
              <a:ext uri="{FF2B5EF4-FFF2-40B4-BE49-F238E27FC236}">
                <a16:creationId xmlns:a16="http://schemas.microsoft.com/office/drawing/2014/main" id="{B197CD36-7F56-4D9E-8CF3-052E1899C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53" y="5204038"/>
            <a:ext cx="504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 descr="Une image contenant signe&#10;&#10;Description générée automatiquement">
            <a:hlinkClick r:id="rId9"/>
            <a:extLst>
              <a:ext uri="{FF2B5EF4-FFF2-40B4-BE49-F238E27FC236}">
                <a16:creationId xmlns:a16="http://schemas.microsoft.com/office/drawing/2014/main" id="{7FA79E08-7C07-4B31-9404-629FB3AD64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09" y="2782472"/>
            <a:ext cx="4092822" cy="1637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8838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50C0B47-11D6-4CC3-AE6A-BB7F76598B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E16EC0B-1B04-43B0-9D6A-C08718055F7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220A6A4-D65D-4532-B0C5-BDD8E5AB6DF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r-FR" dirty="0"/>
              <a:t>Merci de votre attention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E20D7CAF-8BC1-431E-B614-1D58436A8C3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115469" y="3212632"/>
            <a:ext cx="2998787" cy="975018"/>
          </a:xfrm>
        </p:spPr>
        <p:txBody>
          <a:bodyPr/>
          <a:lstStyle/>
          <a:p>
            <a:r>
              <a:rPr lang="fr-FR" dirty="0"/>
              <a:t>HUSSON Julien</a:t>
            </a:r>
          </a:p>
          <a:p>
            <a:r>
              <a:rPr lang="fr-FR" dirty="0"/>
              <a:t>Inspecteur Tarification / Délégué à la Relation aux Entreprises</a:t>
            </a:r>
          </a:p>
          <a:p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F5B830C-5F83-4E0A-8EEC-9AAE77F4AE0D}"/>
              </a:ext>
            </a:extLst>
          </p:cNvPr>
          <p:cNvGrpSpPr/>
          <p:nvPr/>
        </p:nvGrpSpPr>
        <p:grpSpPr>
          <a:xfrm>
            <a:off x="1115469" y="4124895"/>
            <a:ext cx="620566" cy="494087"/>
            <a:chOff x="9916739" y="4155218"/>
            <a:chExt cx="720000" cy="722502"/>
          </a:xfrm>
        </p:grpSpPr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7E775E37-63B3-4E47-8301-74ED4568B1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16739" y="4155218"/>
              <a:ext cx="720000" cy="720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F56A8D4-FEF3-48AD-ACFD-8F134D195261}"/>
                </a:ext>
              </a:extLst>
            </p:cNvPr>
            <p:cNvSpPr/>
            <p:nvPr/>
          </p:nvSpPr>
          <p:spPr>
            <a:xfrm>
              <a:off x="9938994" y="4187650"/>
              <a:ext cx="690070" cy="69007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16082"/>
                        <a:gd name="connsiteY0" fmla="*/ 358041 h 716082"/>
                        <a:gd name="connsiteX1" fmla="*/ 358041 w 716082"/>
                        <a:gd name="connsiteY1" fmla="*/ 0 h 716082"/>
                        <a:gd name="connsiteX2" fmla="*/ 716082 w 716082"/>
                        <a:gd name="connsiteY2" fmla="*/ 358041 h 716082"/>
                        <a:gd name="connsiteX3" fmla="*/ 358041 w 716082"/>
                        <a:gd name="connsiteY3" fmla="*/ 716082 h 716082"/>
                        <a:gd name="connsiteX4" fmla="*/ 0 w 716082"/>
                        <a:gd name="connsiteY4" fmla="*/ 358041 h 716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16082" h="716082" extrusionOk="0">
                          <a:moveTo>
                            <a:pt x="0" y="358041"/>
                          </a:moveTo>
                          <a:cubicBezTo>
                            <a:pt x="-31287" y="141001"/>
                            <a:pt x="138245" y="8278"/>
                            <a:pt x="358041" y="0"/>
                          </a:cubicBezTo>
                          <a:cubicBezTo>
                            <a:pt x="592831" y="7800"/>
                            <a:pt x="685105" y="161285"/>
                            <a:pt x="716082" y="358041"/>
                          </a:cubicBezTo>
                          <a:cubicBezTo>
                            <a:pt x="705933" y="565693"/>
                            <a:pt x="549114" y="752940"/>
                            <a:pt x="358041" y="716082"/>
                          </a:cubicBezTo>
                          <a:cubicBezTo>
                            <a:pt x="128714" y="698800"/>
                            <a:pt x="48762" y="579081"/>
                            <a:pt x="0" y="35804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44000" tIns="144000" rIns="144000" bIns="144000" rtlCol="0" anchor="t"/>
            <a:lstStyle/>
            <a:p>
              <a:pPr algn="r" defTabSz="914400" rtl="0" eaLnBrk="1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fr-FR" sz="41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D405A7B-D27A-43CB-AB2C-6755CE73B5E5}"/>
              </a:ext>
            </a:extLst>
          </p:cNvPr>
          <p:cNvGrpSpPr/>
          <p:nvPr/>
        </p:nvGrpSpPr>
        <p:grpSpPr>
          <a:xfrm>
            <a:off x="1134650" y="4701540"/>
            <a:ext cx="620567" cy="492376"/>
            <a:chOff x="6427684" y="3740276"/>
            <a:chExt cx="720000" cy="720000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87801D4-0948-4DD0-AF78-12BE37C49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7684" y="3740276"/>
              <a:ext cx="720000" cy="720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E17C3B8A-3C37-4124-B40D-5A62E0215458}"/>
                </a:ext>
              </a:extLst>
            </p:cNvPr>
            <p:cNvSpPr/>
            <p:nvPr/>
          </p:nvSpPr>
          <p:spPr>
            <a:xfrm>
              <a:off x="6442265" y="3750451"/>
              <a:ext cx="690070" cy="690070"/>
            </a:xfrm>
            <a:prstGeom prst="ellipse">
              <a:avLst/>
            </a:prstGeom>
            <a:noFill/>
            <a:ln w="19050">
              <a:solidFill>
                <a:schemeClr val="tx2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custGeom>
                      <a:avLst/>
                      <a:gdLst>
                        <a:gd name="connsiteX0" fmla="*/ 0 w 716082"/>
                        <a:gd name="connsiteY0" fmla="*/ 358041 h 716082"/>
                        <a:gd name="connsiteX1" fmla="*/ 358041 w 716082"/>
                        <a:gd name="connsiteY1" fmla="*/ 0 h 716082"/>
                        <a:gd name="connsiteX2" fmla="*/ 716082 w 716082"/>
                        <a:gd name="connsiteY2" fmla="*/ 358041 h 716082"/>
                        <a:gd name="connsiteX3" fmla="*/ 358041 w 716082"/>
                        <a:gd name="connsiteY3" fmla="*/ 716082 h 716082"/>
                        <a:gd name="connsiteX4" fmla="*/ 0 w 716082"/>
                        <a:gd name="connsiteY4" fmla="*/ 358041 h 7160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16082" h="716082" extrusionOk="0">
                          <a:moveTo>
                            <a:pt x="0" y="358041"/>
                          </a:moveTo>
                          <a:cubicBezTo>
                            <a:pt x="-31287" y="141001"/>
                            <a:pt x="138245" y="8278"/>
                            <a:pt x="358041" y="0"/>
                          </a:cubicBezTo>
                          <a:cubicBezTo>
                            <a:pt x="592831" y="7800"/>
                            <a:pt x="685105" y="161285"/>
                            <a:pt x="716082" y="358041"/>
                          </a:cubicBezTo>
                          <a:cubicBezTo>
                            <a:pt x="705933" y="565693"/>
                            <a:pt x="549114" y="752940"/>
                            <a:pt x="358041" y="716082"/>
                          </a:cubicBezTo>
                          <a:cubicBezTo>
                            <a:pt x="128714" y="698800"/>
                            <a:pt x="48762" y="579081"/>
                            <a:pt x="0" y="358041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144000" tIns="144000" rIns="144000" bIns="144000" rtlCol="0" anchor="t"/>
            <a:lstStyle/>
            <a:p>
              <a:pPr algn="r" defTabSz="914400" rtl="0" eaLnBrk="1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fr-FR" sz="4100" b="1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endParaRP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E0B98378-B0EE-40BD-BF06-24A925B02159}"/>
              </a:ext>
            </a:extLst>
          </p:cNvPr>
          <p:cNvSpPr txBox="1"/>
          <p:nvPr/>
        </p:nvSpPr>
        <p:spPr>
          <a:xfrm>
            <a:off x="1755217" y="4187650"/>
            <a:ext cx="1836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06 67 88 71 40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DBF4CF1-8E91-4A43-8DC0-9DA7B0369D6D}"/>
              </a:ext>
            </a:extLst>
          </p:cNvPr>
          <p:cNvSpPr txBox="1"/>
          <p:nvPr/>
        </p:nvSpPr>
        <p:spPr>
          <a:xfrm>
            <a:off x="1894386" y="4708498"/>
            <a:ext cx="299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julien.husson@carsat-ra.fr</a:t>
            </a:r>
          </a:p>
        </p:txBody>
      </p:sp>
    </p:spTree>
    <p:extLst>
      <p:ext uri="{BB962C8B-B14F-4D97-AF65-F5344CB8AC3E}">
        <p14:creationId xmlns:p14="http://schemas.microsoft.com/office/powerpoint/2010/main" val="398763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02595" y="496971"/>
            <a:ext cx="11186809" cy="5406942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198747" y="1641159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01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3195322" y="2195249"/>
            <a:ext cx="3600000" cy="360000"/>
          </a:xfrm>
        </p:spPr>
        <p:txBody>
          <a:bodyPr>
            <a:normAutofit/>
          </a:bodyPr>
          <a:lstStyle/>
          <a:p>
            <a:r>
              <a:rPr lang="fr-FR" dirty="0"/>
              <a:t>Grands principes et missions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3"/>
          </p:nvPr>
        </p:nvSpPr>
        <p:spPr>
          <a:xfrm>
            <a:off x="3198747" y="2659321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02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3195322" y="3213411"/>
            <a:ext cx="3600000" cy="360000"/>
          </a:xfrm>
        </p:spPr>
        <p:txBody>
          <a:bodyPr>
            <a:normAutofit fontScale="92500"/>
          </a:bodyPr>
          <a:lstStyle/>
          <a:p>
            <a:r>
              <a:rPr lang="fr-FR" dirty="0"/>
              <a:t>Mécanismes et calcul du taux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idx="15"/>
          </p:nvPr>
        </p:nvSpPr>
        <p:spPr>
          <a:xfrm>
            <a:off x="3198747" y="3677483"/>
            <a:ext cx="1080000" cy="552732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03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/>
          </p:nvPr>
        </p:nvSpPr>
        <p:spPr>
          <a:xfrm>
            <a:off x="3195322" y="4231573"/>
            <a:ext cx="3600000" cy="360000"/>
          </a:xfrm>
        </p:spPr>
        <p:txBody>
          <a:bodyPr>
            <a:normAutofit/>
          </a:bodyPr>
          <a:lstStyle/>
          <a:p>
            <a:r>
              <a:rPr lang="fr-FR" dirty="0"/>
              <a:t>Le compte at/</a:t>
            </a:r>
            <a:r>
              <a:rPr lang="fr-FR" dirty="0" err="1"/>
              <a:t>mp</a:t>
            </a:r>
            <a:endParaRPr lang="fr-FR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31" name="Espace réservé du texte 30">
            <a:extLst>
              <a:ext uri="{FF2B5EF4-FFF2-40B4-BE49-F238E27FC236}">
                <a16:creationId xmlns:a16="http://schemas.microsoft.com/office/drawing/2014/main" id="{7CDD35FD-301F-44C0-AF1F-4F9D47639F5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150567" y="1908384"/>
            <a:ext cx="21600" cy="6372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2" name="Espace réservé du texte 31">
            <a:extLst>
              <a:ext uri="{FF2B5EF4-FFF2-40B4-BE49-F238E27FC236}">
                <a16:creationId xmlns:a16="http://schemas.microsoft.com/office/drawing/2014/main" id="{58747EE3-E761-4649-82E2-69CB9024586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150567" y="2925468"/>
            <a:ext cx="21600" cy="637200"/>
          </a:xfrm>
        </p:spPr>
        <p:txBody>
          <a:bodyPr/>
          <a:lstStyle/>
          <a:p>
            <a:endParaRPr lang="fr-FR"/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867F7FDE-7FF0-462C-93EB-F42BA797ECB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150567" y="3943630"/>
            <a:ext cx="21600" cy="6372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17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>
            <a:extLst>
              <a:ext uri="{FF2B5EF4-FFF2-40B4-BE49-F238E27FC236}">
                <a16:creationId xmlns:a16="http://schemas.microsoft.com/office/drawing/2014/main" id="{EED39C4A-8A24-49B6-A75D-8FFF53694D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Grands principes</a:t>
            </a:r>
            <a:br>
              <a:rPr lang="fr-FR" dirty="0"/>
            </a:br>
            <a:r>
              <a:rPr lang="fr-FR" dirty="0"/>
              <a:t>et missions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563288D0-9C87-44D4-8614-7BFF0C5FA6B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773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>
            <a:extLst>
              <a:ext uri="{FF2B5EF4-FFF2-40B4-BE49-F238E27FC236}">
                <a16:creationId xmlns:a16="http://schemas.microsoft.com/office/drawing/2014/main" id="{B737397F-A00A-49BC-BCC0-9DBDA938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9" y="499729"/>
            <a:ext cx="11215002" cy="548021"/>
          </a:xfrm>
        </p:spPr>
        <p:txBody>
          <a:bodyPr/>
          <a:lstStyle/>
          <a:p>
            <a:r>
              <a:rPr lang="fr-FR" sz="2200" dirty="0"/>
              <a:t>Grands principes et missions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E35BA51D-8EEF-49E6-9BD6-9DF2F2E26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9" y="1249102"/>
            <a:ext cx="11215002" cy="4694238"/>
          </a:xfrm>
        </p:spPr>
        <p:txBody>
          <a:bodyPr/>
          <a:lstStyle/>
          <a:p>
            <a:r>
              <a:rPr lang="fr-FR" sz="2000" u="sng" dirty="0">
                <a:solidFill>
                  <a:srgbClr val="E46C0A"/>
                </a:solidFill>
                <a:latin typeface="Verdana Pro SemiBold" panose="020B0704030504040204" pitchFamily="34" charset="0"/>
              </a:rPr>
              <a:t>Grands principes </a:t>
            </a:r>
            <a:r>
              <a:rPr lang="fr-FR" sz="2000" dirty="0">
                <a:solidFill>
                  <a:srgbClr val="E46C0A"/>
                </a:solidFill>
                <a:latin typeface="Verdana Pro SemiBold" panose="020B0704030504040204" pitchFamily="34" charset="0"/>
              </a:rPr>
              <a:t>: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B302925F-E6E1-48BD-BFFA-873D053B71D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897068AE-D011-4D0A-BD55-14E695D63A63}"/>
              </a:ext>
            </a:extLst>
          </p:cNvPr>
          <p:cNvSpPr txBox="1">
            <a:spLocks/>
          </p:cNvSpPr>
          <p:nvPr/>
        </p:nvSpPr>
        <p:spPr>
          <a:xfrm>
            <a:off x="487899" y="2245275"/>
            <a:ext cx="7535316" cy="3689025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1475" indent="-285750">
              <a:spcBef>
                <a:spcPts val="2400"/>
              </a:spcBef>
              <a:buClr>
                <a:srgbClr val="E46C0A"/>
              </a:buClr>
              <a:buFont typeface="Wingdings 3" panose="05040102010807070707" pitchFamily="18" charset="2"/>
              <a:buChar char="u"/>
            </a:pPr>
            <a:r>
              <a:rPr lang="fr-FR" sz="1400" b="1" dirty="0">
                <a:solidFill>
                  <a:srgbClr val="0C419A"/>
                </a:solidFill>
                <a:latin typeface="Verdana Pro SemiBold" panose="020B0704030504040204" pitchFamily="34" charset="0"/>
              </a:rPr>
              <a:t>Calculer et notifier chaque année le taux de cotisation des accidents du travail et des maladies professionnelles (AT/MP)</a:t>
            </a:r>
          </a:p>
          <a:p>
            <a:pPr marL="371475" indent="-285750">
              <a:spcBef>
                <a:spcPts val="2400"/>
              </a:spcBef>
              <a:buClr>
                <a:srgbClr val="E46C0A"/>
              </a:buClr>
              <a:buFont typeface="Wingdings 3" panose="05040102010807070707" pitchFamily="18" charset="2"/>
              <a:buChar char="u"/>
            </a:pPr>
            <a:r>
              <a:rPr kumimoji="1" lang="fr-FR" sz="14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Tarification annuelle</a:t>
            </a:r>
          </a:p>
          <a:p>
            <a:pPr marL="371475" indent="-285750">
              <a:spcBef>
                <a:spcPts val="2400"/>
              </a:spcBef>
              <a:buClr>
                <a:srgbClr val="E46C0A"/>
              </a:buClr>
              <a:buFont typeface="Wingdings 3" panose="05040102010807070707" pitchFamily="18" charset="2"/>
              <a:buChar char="u"/>
            </a:pPr>
            <a:r>
              <a:rPr kumimoji="1" lang="fr-FR" sz="1400" b="1" dirty="0">
                <a:solidFill>
                  <a:srgbClr val="0C419A"/>
                </a:solidFill>
                <a:latin typeface="Verdana Pro SemiBold" panose="020B0704030504040204" pitchFamily="34" charset="0"/>
              </a:rPr>
              <a:t>Calcul pour chaque établissement (n° Siret)</a:t>
            </a:r>
          </a:p>
          <a:p>
            <a:pPr marL="371475" indent="-285750">
              <a:spcBef>
                <a:spcPts val="2400"/>
              </a:spcBef>
              <a:buClr>
                <a:srgbClr val="E46C0A"/>
              </a:buClr>
              <a:buFont typeface="Wingdings 3" panose="05040102010807070707" pitchFamily="18" charset="2"/>
              <a:buChar char="u"/>
            </a:pPr>
            <a:r>
              <a:rPr kumimoji="1" lang="fr-FR" sz="1400" b="1" dirty="0">
                <a:solidFill>
                  <a:srgbClr val="0C419A"/>
                </a:solidFill>
                <a:latin typeface="Verdana Pro SemiBold" panose="020B0704030504040204" pitchFamily="34" charset="0"/>
              </a:rPr>
              <a:t>Cotisation à la charge exclusive de l’employeur</a:t>
            </a:r>
          </a:p>
          <a:p>
            <a:pPr marL="371475" indent="-285750">
              <a:spcBef>
                <a:spcPts val="2400"/>
              </a:spcBef>
              <a:buClr>
                <a:srgbClr val="E46C0A"/>
              </a:buClr>
              <a:buFont typeface="Wingdings 3" panose="05040102010807070707" pitchFamily="18" charset="2"/>
              <a:buChar char="u"/>
            </a:pPr>
            <a:r>
              <a:rPr kumimoji="1" lang="fr-FR" sz="1400" b="1" dirty="0">
                <a:solidFill>
                  <a:srgbClr val="0C419A"/>
                </a:solidFill>
                <a:latin typeface="Verdana Pro SemiBold" panose="020B0704030504040204" pitchFamily="34" charset="0"/>
              </a:rPr>
              <a:t>Tarification sur mesure selon :</a:t>
            </a:r>
          </a:p>
          <a:p>
            <a:pPr marL="722313" indent="-273050" fontAlgn="base">
              <a:spcBef>
                <a:spcPct val="50000"/>
              </a:spcBef>
              <a:spcAft>
                <a:spcPct val="0"/>
              </a:spcAft>
              <a:buClr>
                <a:srgbClr val="E1561F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fr-FR" sz="14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la taille de l’entreprise</a:t>
            </a:r>
          </a:p>
          <a:p>
            <a:pPr marL="722313" indent="-273050" fontAlgn="base">
              <a:spcBef>
                <a:spcPct val="50000"/>
              </a:spcBef>
              <a:spcAft>
                <a:spcPct val="0"/>
              </a:spcAft>
              <a:buClr>
                <a:srgbClr val="E1561F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1" lang="fr-FR" sz="14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l’activité de l’entreprise</a:t>
            </a:r>
          </a:p>
          <a:p>
            <a:pPr marL="722313" indent="-273050">
              <a:spcBef>
                <a:spcPct val="50000"/>
              </a:spcBef>
              <a:buClr>
                <a:srgbClr val="E1561F"/>
              </a:buClr>
              <a:buFont typeface="Wingdings" panose="05000000000000000000" pitchFamily="2" charset="2"/>
              <a:buChar char="§"/>
              <a:defRPr/>
            </a:pPr>
            <a:r>
              <a:rPr kumimoji="1" lang="fr-FR" sz="14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la sinistralité de l’entreprise</a:t>
            </a:r>
          </a:p>
          <a:p>
            <a:pPr indent="-171450">
              <a:buFont typeface="Arial" panose="020B0604020202020204" pitchFamily="34" charset="0"/>
              <a:buChar char="•"/>
            </a:pPr>
            <a:endParaRPr lang="fr-FR" sz="1275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5C7F0B-9DB8-4753-B6F0-073FAE46A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7" t="17739" r="22585" b="15426"/>
          <a:stretch/>
        </p:blipFill>
        <p:spPr>
          <a:xfrm>
            <a:off x="6922520" y="2973328"/>
            <a:ext cx="928417" cy="1116460"/>
          </a:xfrm>
          <a:prstGeom prst="rect">
            <a:avLst/>
          </a:prstGeom>
        </p:spPr>
      </p:pic>
      <p:pic>
        <p:nvPicPr>
          <p:cNvPr id="7" name="Image 6" descr="Une image contenant dessin, signe&#10;&#10;Description générée automatiquement">
            <a:extLst>
              <a:ext uri="{FF2B5EF4-FFF2-40B4-BE49-F238E27FC236}">
                <a16:creationId xmlns:a16="http://schemas.microsoft.com/office/drawing/2014/main" id="{924B5E1B-328E-4DD3-A1C4-A6DB81B69D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8" t="20746" r="22585" b="20892"/>
          <a:stretch/>
        </p:blipFill>
        <p:spPr>
          <a:xfrm>
            <a:off x="4682712" y="4650621"/>
            <a:ext cx="1188001" cy="12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567A52-5A6E-49FC-BF87-ECE18D453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77045E78-F8CA-48D7-9E90-40202E02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9"/>
            <a:ext cx="11196000" cy="591072"/>
          </a:xfrm>
        </p:spPr>
        <p:txBody>
          <a:bodyPr/>
          <a:lstStyle/>
          <a:p>
            <a:r>
              <a:rPr lang="fr-FR" dirty="0"/>
              <a:t>Les missions</a:t>
            </a:r>
          </a:p>
        </p:txBody>
      </p:sp>
      <p:sp>
        <p:nvSpPr>
          <p:cNvPr id="26" name="Espace réservé du texte 25">
            <a:extLst>
              <a:ext uri="{FF2B5EF4-FFF2-40B4-BE49-F238E27FC236}">
                <a16:creationId xmlns:a16="http://schemas.microsoft.com/office/drawing/2014/main" id="{6798E731-A18A-46B6-9F90-928B308876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0" y="1404671"/>
            <a:ext cx="5220000" cy="4294318"/>
          </a:xfrm>
        </p:spPr>
        <p:txBody>
          <a:bodyPr>
            <a:normAutofit/>
          </a:bodyPr>
          <a:lstStyle/>
          <a:p>
            <a:endParaRPr lang="fr-FR" b="1" dirty="0">
              <a:solidFill>
                <a:srgbClr val="E46C0A"/>
              </a:solidFill>
            </a:endParaRPr>
          </a:p>
          <a:p>
            <a:r>
              <a:rPr lang="fr-FR" sz="1800" u="sng" dirty="0">
                <a:solidFill>
                  <a:srgbClr val="0C419A"/>
                </a:solidFill>
                <a:latin typeface="Verdana Pro SemiBold" panose="020B0704030504040204" pitchFamily="34" charset="0"/>
              </a:rPr>
              <a:t>Moduler</a:t>
            </a:r>
            <a:r>
              <a:rPr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 : </a:t>
            </a:r>
          </a:p>
          <a:p>
            <a:pPr marL="342900" indent="-342900"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résultats sur 3 ans</a:t>
            </a:r>
          </a:p>
          <a:p>
            <a:pPr marL="342900" indent="-342900"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écrêtement des taux</a:t>
            </a:r>
          </a:p>
          <a:p>
            <a:endParaRPr lang="fr-FR" sz="1800" dirty="0">
              <a:solidFill>
                <a:srgbClr val="E46C0A"/>
              </a:solidFill>
              <a:latin typeface="Verdana Pro SemiBold" panose="020B0704030504040204" pitchFamily="34" charset="0"/>
            </a:endParaRPr>
          </a:p>
          <a:p>
            <a:r>
              <a:rPr lang="fr-FR" sz="1800" u="sng" dirty="0">
                <a:solidFill>
                  <a:srgbClr val="0C419A"/>
                </a:solidFill>
                <a:latin typeface="Verdana Pro SemiBold" panose="020B0704030504040204" pitchFamily="34" charset="0"/>
              </a:rPr>
              <a:t>Mutualiser</a:t>
            </a:r>
            <a:r>
              <a:rPr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 : </a:t>
            </a:r>
          </a:p>
          <a:p>
            <a:pPr marL="342900" indent="-342900"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taux collectifs ou mixtes </a:t>
            </a:r>
          </a:p>
          <a:p>
            <a:pPr marL="342900" indent="-342900">
              <a:buClr>
                <a:srgbClr val="E46C0A"/>
              </a:buClr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C419A"/>
                </a:solidFill>
                <a:latin typeface="Verdana Pro SemiBold" panose="020B0704030504040204" pitchFamily="34" charset="0"/>
              </a:rPr>
              <a:t>Majorations annuelles (M1, M2, M3, M4)</a:t>
            </a:r>
          </a:p>
          <a:p>
            <a:endParaRPr lang="fr-FR" sz="1800" b="1" dirty="0">
              <a:solidFill>
                <a:srgbClr val="E46C0A"/>
              </a:solidFill>
              <a:latin typeface="Verdana Pro SemiBold" panose="020B0704030504040204" pitchFamily="34" charset="0"/>
            </a:endParaRPr>
          </a:p>
          <a:p>
            <a:r>
              <a:rPr lang="fr-FR" sz="1800" u="sng" dirty="0">
                <a:solidFill>
                  <a:srgbClr val="0C419A"/>
                </a:solidFill>
                <a:latin typeface="Verdana Pro SemiBold" panose="020B0704030504040204" pitchFamily="34" charset="0"/>
              </a:rPr>
              <a:t>Inciter à la prévention </a:t>
            </a:r>
            <a:endParaRPr lang="fr-FR" sz="1800" b="1" u="sng" dirty="0">
              <a:solidFill>
                <a:srgbClr val="0C419A"/>
              </a:solidFill>
              <a:latin typeface="Verdana Pro SemiBold" panose="020B0704030504040204" pitchFamily="34" charset="0"/>
            </a:endParaRPr>
          </a:p>
          <a:p>
            <a:endParaRPr lang="fr-FR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9EC982B-9F3C-4D5E-BCD9-4B403D26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686" y="1542481"/>
            <a:ext cx="6753314" cy="401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922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>
            <a:extLst>
              <a:ext uri="{FF2B5EF4-FFF2-40B4-BE49-F238E27FC236}">
                <a16:creationId xmlns:a16="http://schemas.microsoft.com/office/drawing/2014/main" id="{B737397F-A00A-49BC-BCC0-9DBDA938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9" y="499729"/>
            <a:ext cx="11215002" cy="579409"/>
          </a:xfrm>
        </p:spPr>
        <p:txBody>
          <a:bodyPr/>
          <a:lstStyle/>
          <a:p>
            <a:r>
              <a:rPr lang="fr-FR" sz="2200" dirty="0"/>
              <a:t>Détermination du mode de calcul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E35BA51D-8EEF-49E6-9BD6-9DF2F2E26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9" y="1453415"/>
            <a:ext cx="11215002" cy="4450498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B302925F-E6E1-48BD-BFFA-873D053B71D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Triangle rectangle 7">
            <a:extLst>
              <a:ext uri="{FF2B5EF4-FFF2-40B4-BE49-F238E27FC236}">
                <a16:creationId xmlns:a16="http://schemas.microsoft.com/office/drawing/2014/main" id="{63537966-1E5B-421E-AE0A-C14429442825}"/>
              </a:ext>
            </a:extLst>
          </p:cNvPr>
          <p:cNvSpPr/>
          <p:nvPr/>
        </p:nvSpPr>
        <p:spPr bwMode="auto">
          <a:xfrm>
            <a:off x="1913683" y="2016394"/>
            <a:ext cx="8568952" cy="3672408"/>
          </a:xfrm>
          <a:prstGeom prst="rtTriangle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  <a:round/>
            <a:headEnd type="triangle" w="med" len="med"/>
            <a:tailEnd type="triangle" w="med" len="med"/>
          </a:ln>
          <a:effectLst/>
          <a:scene3d>
            <a:camera prst="orthographicFront">
              <a:rot lat="0" lon="10200000" rev="0"/>
            </a:camera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0" name="Groupe 31">
            <a:extLst>
              <a:ext uri="{FF2B5EF4-FFF2-40B4-BE49-F238E27FC236}">
                <a16:creationId xmlns:a16="http://schemas.microsoft.com/office/drawing/2014/main" id="{BD39BAA1-AAFD-4167-BE8E-8D7749BB8CAD}"/>
              </a:ext>
            </a:extLst>
          </p:cNvPr>
          <p:cNvGrpSpPr>
            <a:grpSpLocks/>
          </p:cNvGrpSpPr>
          <p:nvPr/>
        </p:nvGrpSpPr>
        <p:grpSpPr bwMode="auto">
          <a:xfrm>
            <a:off x="2324047" y="3213100"/>
            <a:ext cx="2709863" cy="2016125"/>
            <a:chOff x="539552" y="3212976"/>
            <a:chExt cx="2710284" cy="2016224"/>
          </a:xfrm>
        </p:grpSpPr>
        <p:cxnSp>
          <p:nvCxnSpPr>
            <p:cNvPr id="11" name="Connecteur droit 11">
              <a:extLst>
                <a:ext uri="{FF2B5EF4-FFF2-40B4-BE49-F238E27FC236}">
                  <a16:creationId xmlns:a16="http://schemas.microsoft.com/office/drawing/2014/main" id="{2AAA5033-0E35-4098-A3C4-5F5101EB47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915816" y="3789040"/>
              <a:ext cx="0" cy="1440160"/>
            </a:xfrm>
            <a:prstGeom prst="line">
              <a:avLst/>
            </a:prstGeom>
            <a:noFill/>
            <a:ln w="63500" cmpd="dbl" algn="ctr">
              <a:solidFill>
                <a:srgbClr val="F963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07E02698-A7E7-4B14-BB1D-4746EFFA32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5736" y="3212976"/>
              <a:ext cx="1054100" cy="40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fr-FR" altLang="fr-FR" sz="2000" dirty="0">
                  <a:solidFill>
                    <a:srgbClr val="F96302"/>
                  </a:solidFill>
                  <a:latin typeface="Verdana Pro SemiBold" panose="020B0704030504040204" pitchFamily="34" charset="0"/>
                </a:rPr>
                <a:t>&lt; 20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18428F88-4F90-4AB0-A55C-1367FECA6C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552" y="4293096"/>
              <a:ext cx="2328863" cy="646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fr-FR" altLang="fr-FR" sz="1800" dirty="0">
                  <a:solidFill>
                    <a:srgbClr val="F96302"/>
                  </a:solidFill>
                  <a:latin typeface="Verdana Pro SemiBold" panose="020B0704030504040204" pitchFamily="34" charset="0"/>
                </a:rPr>
                <a:t>Tarification</a:t>
              </a:r>
              <a:r>
                <a:rPr lang="fr-FR" altLang="fr-FR" sz="1800" dirty="0">
                  <a:latin typeface="Verdana Pro SemiBold" panose="020B0704030504040204" pitchFamily="34" charset="0"/>
                </a:rPr>
                <a:t> </a:t>
              </a:r>
              <a:r>
                <a:rPr lang="fr-FR" altLang="fr-FR" sz="1800" dirty="0">
                  <a:solidFill>
                    <a:srgbClr val="F96302"/>
                  </a:solidFill>
                  <a:latin typeface="Verdana Pro SemiBold" panose="020B0704030504040204" pitchFamily="34" charset="0"/>
                </a:rPr>
                <a:t>Collective (TC)</a:t>
              </a:r>
            </a:p>
          </p:txBody>
        </p:sp>
      </p:grpSp>
      <p:grpSp>
        <p:nvGrpSpPr>
          <p:cNvPr id="14" name="Groupe 32">
            <a:extLst>
              <a:ext uri="{FF2B5EF4-FFF2-40B4-BE49-F238E27FC236}">
                <a16:creationId xmlns:a16="http://schemas.microsoft.com/office/drawing/2014/main" id="{10DD6C4E-A4F3-4D1B-AA7D-F2A580CD0356}"/>
              </a:ext>
            </a:extLst>
          </p:cNvPr>
          <p:cNvGrpSpPr>
            <a:grpSpLocks/>
          </p:cNvGrpSpPr>
          <p:nvPr/>
        </p:nvGrpSpPr>
        <p:grpSpPr bwMode="auto">
          <a:xfrm>
            <a:off x="7835934" y="1589123"/>
            <a:ext cx="2697077" cy="3711540"/>
            <a:chOff x="6051005" y="1589486"/>
            <a:chExt cx="2697459" cy="3711722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451FE89C-CBBF-4AF7-A89D-2842396F2461}"/>
                </a:ext>
              </a:extLst>
            </p:cNvPr>
            <p:cNvCxnSpPr/>
            <p:nvPr/>
          </p:nvCxnSpPr>
          <p:spPr bwMode="auto">
            <a:xfrm>
              <a:off x="6660605" y="2060961"/>
              <a:ext cx="0" cy="3240247"/>
            </a:xfrm>
            <a:prstGeom prst="line">
              <a:avLst/>
            </a:prstGeom>
            <a:solidFill>
              <a:schemeClr val="accent1"/>
            </a:solidFill>
            <a:ln w="63500" cap="flat" cmpd="dbl" algn="ctr">
              <a:solidFill>
                <a:srgbClr val="3A4A6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77C97A01-C04D-4486-AACB-17A3272F69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1005" y="1589486"/>
              <a:ext cx="1219200" cy="400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fr-FR" altLang="fr-FR" sz="2000" u="sng" dirty="0">
                  <a:solidFill>
                    <a:srgbClr val="E46C0A"/>
                  </a:solidFill>
                  <a:latin typeface="Verdana Pro SemiBold" panose="020B0704030504040204" pitchFamily="34" charset="0"/>
                </a:rPr>
                <a:t>&gt;</a:t>
              </a:r>
              <a:r>
                <a:rPr lang="fr-FR" altLang="fr-FR" sz="2000" dirty="0">
                  <a:solidFill>
                    <a:srgbClr val="E46C0A"/>
                  </a:solidFill>
                  <a:latin typeface="Verdana Pro SemiBold" panose="020B0704030504040204" pitchFamily="34" charset="0"/>
                </a:rPr>
                <a:t> 150</a:t>
              </a: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32D90871-D71B-4CCF-A4EB-D9D00C904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4248" y="2996952"/>
              <a:ext cx="1944216" cy="92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/>
              <a:r>
                <a:rPr lang="fr-FR" altLang="fr-FR" sz="1800" dirty="0">
                  <a:solidFill>
                    <a:srgbClr val="E46C0A"/>
                  </a:solidFill>
                  <a:latin typeface="Verdana Pro SemiBold" panose="020B0704030504040204" pitchFamily="34" charset="0"/>
                </a:rPr>
                <a:t>Tarification Individuelle (TI)</a:t>
              </a:r>
            </a:p>
          </p:txBody>
        </p:sp>
      </p:grpSp>
      <p:sp>
        <p:nvSpPr>
          <p:cNvPr id="19" name="Text Box 11">
            <a:extLst>
              <a:ext uri="{FF2B5EF4-FFF2-40B4-BE49-F238E27FC236}">
                <a16:creationId xmlns:a16="http://schemas.microsoft.com/office/drawing/2014/main" id="{107C7FAC-2431-4A98-8857-2DA9081C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4497" y="3789363"/>
            <a:ext cx="19304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762000" eaLnBrk="0" hangingPunct="0">
              <a:defRPr/>
            </a:pPr>
            <a:r>
              <a:rPr lang="fr-FR" dirty="0">
                <a:solidFill>
                  <a:schemeClr val="tx2"/>
                </a:solidFill>
                <a:latin typeface="Verdana Pro SemiBold" panose="020B0704030504040204" pitchFamily="34" charset="0"/>
              </a:rPr>
              <a:t>Tarification Mixte (TM)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EE518DE-6573-44E9-983E-067C752CBF1A}"/>
              </a:ext>
            </a:extLst>
          </p:cNvPr>
          <p:cNvSpPr txBox="1"/>
          <p:nvPr/>
        </p:nvSpPr>
        <p:spPr>
          <a:xfrm>
            <a:off x="3840525" y="5616654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E46C0A"/>
                </a:solidFill>
                <a:latin typeface="Verdana Pro SemiBold" panose="020B0704030504040204" pitchFamily="34" charset="0"/>
              </a:rPr>
              <a:t>Effectif de </a:t>
            </a:r>
            <a:r>
              <a:rPr lang="fr-FR" sz="1800" b="1" u="sng" dirty="0">
                <a:solidFill>
                  <a:srgbClr val="E46C0A"/>
                </a:solidFill>
                <a:latin typeface="Verdana Pro SemiBold" panose="020B0704030504040204" pitchFamily="34" charset="0"/>
              </a:rPr>
              <a:t>l’Entreprise </a:t>
            </a:r>
            <a:r>
              <a:rPr lang="fr-FR" sz="1800" b="1" i="1" u="sng" dirty="0">
                <a:solidFill>
                  <a:srgbClr val="E46C0A"/>
                </a:solidFill>
                <a:latin typeface="Verdana Pro SemiBold" panose="020B0704030504040204" pitchFamily="34" charset="0"/>
              </a:rPr>
              <a:t>(Régime Général)</a:t>
            </a:r>
            <a:endParaRPr lang="fr-FR" dirty="0">
              <a:solidFill>
                <a:srgbClr val="E46C0A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1B899F8-74C0-44EE-9A72-4857A1957523}"/>
              </a:ext>
            </a:extLst>
          </p:cNvPr>
          <p:cNvSpPr txBox="1"/>
          <p:nvPr/>
        </p:nvSpPr>
        <p:spPr>
          <a:xfrm>
            <a:off x="3979974" y="148158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609600">
              <a:defRPr/>
            </a:pPr>
            <a: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</a:rPr>
              <a:t>S</a:t>
            </a:r>
            <a: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  <a:ea typeface="+mn-ea"/>
                <a:cs typeface="+mn-cs"/>
              </a:rPr>
              <a:t>elon la taille de l’Entreprise</a:t>
            </a:r>
          </a:p>
        </p:txBody>
      </p:sp>
    </p:spTree>
    <p:extLst>
      <p:ext uri="{BB962C8B-B14F-4D97-AF65-F5344CB8AC3E}">
        <p14:creationId xmlns:p14="http://schemas.microsoft.com/office/powerpoint/2010/main" val="233246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567A52-5A6E-49FC-BF87-ECE18D453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B1B832B-7413-45AC-882D-638C9A03C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59" y="1352961"/>
            <a:ext cx="11112315" cy="487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 kern="1200">
                <a:solidFill>
                  <a:srgbClr val="00478A"/>
                </a:solidFill>
                <a:latin typeface="Trebuchet MS"/>
                <a:ea typeface="MS PGothic" pitchFamily="34" charset="-128"/>
                <a:cs typeface="Trebuchet M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00478A"/>
                </a:solidFill>
                <a:latin typeface="Trebuchet MS"/>
                <a:ea typeface="MS PGothic" pitchFamily="34" charset="-128"/>
                <a:cs typeface="Trebuchet M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00478A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marR="0" lvl="0" indent="508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Trebuchet MS" pitchFamily="34" charset="0"/>
              </a:rPr>
              <a:t> </a:t>
            </a:r>
          </a:p>
          <a:p>
            <a:pPr marL="50800" marR="0" lvl="0" indent="50800" algn="just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fr-FR" altLang="fr-FR" sz="1800" u="sng" dirty="0">
                <a:solidFill>
                  <a:srgbClr val="E46C0A"/>
                </a:solidFill>
                <a:latin typeface="Verdana Pro SemiBold" panose="020B0704030504040204" pitchFamily="34" charset="0"/>
                <a:cs typeface="Trebuchet MS" pitchFamily="34" charset="0"/>
              </a:rPr>
              <a:t>Tarification collective (de 1 à 19 salariés) </a:t>
            </a:r>
            <a:r>
              <a:rPr kumimoji="0" lang="fr-FR" altLang="fr-FR" sz="1800" b="1" i="0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:</a:t>
            </a:r>
          </a:p>
          <a:p>
            <a:pPr marL="50800" marR="0" lvl="0" indent="50800" algn="just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fr-FR" altLang="fr-FR" sz="1800" dirty="0">
              <a:latin typeface="Verdana Pro SemiBold" panose="020B0704030504040204" pitchFamily="34" charset="0"/>
              <a:cs typeface="Trebuchet MS" pitchFamily="34" charset="0"/>
            </a:endParaRPr>
          </a:p>
          <a:p>
            <a:pPr marL="50800" marR="0" lvl="0" indent="50800" algn="just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Le taux collectif est déterminé</a:t>
            </a:r>
            <a:r>
              <a:rPr kumimoji="0" lang="fr-FR" altLang="fr-FR" sz="1800" b="1" i="0" u="none" strike="noStrike" kern="1200" cap="none" spc="0" normalizeH="0" noProof="0" dirty="0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 chaque année par arrêté ministériel pour chaque code risque en fonction de la sinistralité du secteur.</a:t>
            </a:r>
            <a:endParaRPr lang="fr-FR" altLang="fr-FR" sz="1800" dirty="0">
              <a:latin typeface="Verdana Pro SemiBold" panose="020B0704030504040204" pitchFamily="34" charset="0"/>
              <a:cs typeface="Trebuchet MS" pitchFamily="34" charset="0"/>
            </a:endParaRPr>
          </a:p>
          <a:p>
            <a:pPr marL="50800" marR="0" lvl="0" indent="50800" algn="just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Verdana Pro SemiBold" panose="020B0704030504040204" pitchFamily="34" charset="0"/>
              <a:cs typeface="Trebuchet MS" pitchFamily="34" charset="0"/>
            </a:endParaRPr>
          </a:p>
          <a:p>
            <a:pPr marL="50800" marR="0" lvl="0" indent="50800" algn="just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fr-FR" altLang="fr-FR" sz="1800" b="0" u="sng" dirty="0">
                <a:solidFill>
                  <a:srgbClr val="E46C0A"/>
                </a:solidFill>
                <a:latin typeface="Verdana Pro SemiBold" panose="020B0704030504040204" pitchFamily="34" charset="0"/>
                <a:cs typeface="Trebuchet MS" pitchFamily="34" charset="0"/>
              </a:rPr>
              <a:t>Tarification Mixte (de 20 à 149 salariés) </a:t>
            </a:r>
            <a:r>
              <a:rPr lang="fr-FR" altLang="fr-FR" sz="1800" b="0" dirty="0">
                <a:solidFill>
                  <a:srgbClr val="E46C0A"/>
                </a:solidFill>
                <a:latin typeface="Verdana Pro SemiBold" panose="020B0704030504040204" pitchFamily="34" charset="0"/>
                <a:cs typeface="Trebuchet MS" pitchFamily="34" charset="0"/>
              </a:rPr>
              <a:t>:</a:t>
            </a:r>
          </a:p>
          <a:p>
            <a:pPr marL="50800" marR="0" lvl="0" indent="50800" algn="just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Verdana Pro SemiBold" panose="020B0704030504040204" pitchFamily="34" charset="0"/>
              <a:cs typeface="Trebuchet MS" pitchFamily="34" charset="0"/>
            </a:endParaRPr>
          </a:p>
          <a:p>
            <a:pPr marL="50800" marR="0" lvl="0" indent="50800" algn="just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fr-FR" altLang="fr-FR" sz="1800" b="0" dirty="0">
                <a:solidFill>
                  <a:srgbClr val="0C419A"/>
                </a:solidFill>
                <a:latin typeface="Verdana Pro SemiBold" panose="020B0704030504040204" pitchFamily="34" charset="0"/>
                <a:cs typeface="Trebuchet MS" pitchFamily="34" charset="0"/>
              </a:rPr>
              <a:t>Le taux mixte est calculé en fonction de la sinistralité de l’établissement et la sinistralité du secteur. Plus l’effectif est important, plus la part de la sinistralité de l’établissement est prépondérante.</a:t>
            </a:r>
          </a:p>
          <a:p>
            <a:pPr marL="50800" marR="0" lvl="0" indent="50800" algn="just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Verdana Pro SemiBold" panose="020B0704030504040204" pitchFamily="34" charset="0"/>
              <a:cs typeface="Trebuchet MS" pitchFamily="34" charset="0"/>
            </a:endParaRPr>
          </a:p>
          <a:p>
            <a:pPr marL="50800" marR="0" lvl="0" indent="50800" algn="just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fr-FR" altLang="fr-FR" sz="1800" b="0" u="sng" dirty="0">
                <a:solidFill>
                  <a:srgbClr val="E46C0A"/>
                </a:solidFill>
                <a:latin typeface="Verdana Pro SemiBold" panose="020B0704030504040204" pitchFamily="34" charset="0"/>
                <a:cs typeface="Trebuchet MS" pitchFamily="34" charset="0"/>
              </a:rPr>
              <a:t>Tarification individuelle (à partir de 150 salariés) </a:t>
            </a:r>
            <a:r>
              <a:rPr lang="fr-FR" altLang="fr-FR" sz="1800" b="0" dirty="0">
                <a:solidFill>
                  <a:srgbClr val="E46C0A"/>
                </a:solidFill>
                <a:latin typeface="Verdana Pro SemiBold" panose="020B0704030504040204" pitchFamily="34" charset="0"/>
                <a:cs typeface="Trebuchet MS" pitchFamily="34" charset="0"/>
              </a:rPr>
              <a:t>:</a:t>
            </a:r>
          </a:p>
          <a:p>
            <a:pPr marL="50800" marR="0" lvl="0" indent="50800" algn="just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Verdana Pro SemiBold" panose="020B0704030504040204" pitchFamily="34" charset="0"/>
              <a:cs typeface="Trebuchet MS" pitchFamily="34" charset="0"/>
            </a:endParaRPr>
          </a:p>
          <a:p>
            <a:pPr marL="50800" marR="0" lvl="0" indent="50800" algn="just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 Le taux</a:t>
            </a:r>
            <a:r>
              <a:rPr kumimoji="0" lang="fr-FR" altLang="fr-FR" sz="1800" b="0" i="0" u="none" strike="noStrike" kern="1200" cap="none" spc="0" normalizeH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 individuel tient compte de la sinistralité réelle de chaque entreprise. La sinistralité correspond au nombre et à la gravité des AT et MP survenus dans l’entreprise pendant les 3 années précédant le calcul du taux.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Verdana Pro SemiBold" panose="020B0704030504040204" pitchFamily="34" charset="0"/>
              <a:cs typeface="Trebuchet MS" pitchFamily="34" charset="0"/>
            </a:endParaRPr>
          </a:p>
        </p:txBody>
      </p:sp>
      <p:sp>
        <p:nvSpPr>
          <p:cNvPr id="12" name="Titre 23">
            <a:extLst>
              <a:ext uri="{FF2B5EF4-FFF2-40B4-BE49-F238E27FC236}">
                <a16:creationId xmlns:a16="http://schemas.microsoft.com/office/drawing/2014/main" id="{E9C6A0DD-6028-4844-A4C1-3AD9A992E3C5}"/>
              </a:ext>
            </a:extLst>
          </p:cNvPr>
          <p:cNvSpPr txBox="1">
            <a:spLocks/>
          </p:cNvSpPr>
          <p:nvPr/>
        </p:nvSpPr>
        <p:spPr>
          <a:xfrm>
            <a:off x="498659" y="499729"/>
            <a:ext cx="11255191" cy="579409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Détermination du mode de calcul</a:t>
            </a:r>
          </a:p>
        </p:txBody>
      </p:sp>
    </p:spTree>
    <p:extLst>
      <p:ext uri="{BB962C8B-B14F-4D97-AF65-F5344CB8AC3E}">
        <p14:creationId xmlns:p14="http://schemas.microsoft.com/office/powerpoint/2010/main" val="39546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>
            <a:extLst>
              <a:ext uri="{FF2B5EF4-FFF2-40B4-BE49-F238E27FC236}">
                <a16:creationId xmlns:a16="http://schemas.microsoft.com/office/drawing/2014/main" id="{B737397F-A00A-49BC-BCC0-9DBDA9388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9" y="499730"/>
            <a:ext cx="11215002" cy="627952"/>
          </a:xfrm>
        </p:spPr>
        <p:txBody>
          <a:bodyPr/>
          <a:lstStyle/>
          <a:p>
            <a:r>
              <a:rPr lang="fr-FR" sz="2200" dirty="0"/>
              <a:t>LES MECANISMES ET CALCUL DU TAUX AT/MP</a:t>
            </a:r>
          </a:p>
        </p:txBody>
      </p:sp>
      <p:sp>
        <p:nvSpPr>
          <p:cNvPr id="25" name="Espace réservé du contenu 24">
            <a:extLst>
              <a:ext uri="{FF2B5EF4-FFF2-40B4-BE49-F238E27FC236}">
                <a16:creationId xmlns:a16="http://schemas.microsoft.com/office/drawing/2014/main" id="{E35BA51D-8EEF-49E6-9BD6-9DF2F2E262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>
              <a:solidFill>
                <a:srgbClr val="E46C0A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B302925F-E6E1-48BD-BFFA-873D053B71D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CA920035-B81F-44C2-9533-12E097A8D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35" y="1531993"/>
            <a:ext cx="100478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b="1" dirty="0">
                <a:solidFill>
                  <a:srgbClr val="F96302"/>
                </a:solidFill>
                <a:latin typeface="Verdana Pro SemiBold" panose="020B0704030504040204" pitchFamily="34" charset="0"/>
                <a:ea typeface="MS PGothic" pitchFamily="34" charset="-128"/>
                <a:cs typeface="Arial" pitchFamily="34" charset="0"/>
              </a:rPr>
              <a:t>Un AT 2018</a:t>
            </a:r>
            <a:r>
              <a:rPr lang="fr-FR" dirty="0">
                <a:solidFill>
                  <a:prstClr val="black"/>
                </a:solidFill>
                <a:latin typeface="Verdana Pro SemiBold" panose="020B0704030504040204" pitchFamily="34" charset="0"/>
                <a:ea typeface="MS PGothic" pitchFamily="34" charset="-128"/>
                <a:cs typeface="Arial" pitchFamily="34" charset="0"/>
              </a:rPr>
              <a:t> </a:t>
            </a:r>
            <a: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  <a:ea typeface="MS PGothic" pitchFamily="34" charset="-128"/>
                <a:cs typeface="Arial" pitchFamily="34" charset="0"/>
              </a:rPr>
              <a:t>impactera </a:t>
            </a:r>
            <a:r>
              <a:rPr lang="fr-FR" b="1" dirty="0">
                <a:solidFill>
                  <a:srgbClr val="0C419A"/>
                </a:solidFill>
                <a:latin typeface="Verdana Pro SemiBold" panose="020B0704030504040204" pitchFamily="34" charset="0"/>
                <a:ea typeface="MS PGothic" pitchFamily="34" charset="-128"/>
                <a:cs typeface="Arial" pitchFamily="34" charset="0"/>
              </a:rPr>
              <a:t>directement </a:t>
            </a:r>
            <a: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  <a:ea typeface="MS PGothic" pitchFamily="34" charset="-128"/>
                <a:cs typeface="Arial" pitchFamily="34" charset="0"/>
              </a:rPr>
              <a:t>les Taux AT de 3 années </a:t>
            </a:r>
            <a:r>
              <a:rPr lang="fr-FR" dirty="0">
                <a:solidFill>
                  <a:srgbClr val="3A4A6A"/>
                </a:solidFill>
                <a:latin typeface="Verdana Pro SemiBold" panose="020B0704030504040204" pitchFamily="34" charset="0"/>
                <a:ea typeface="MS PGothic" pitchFamily="34" charset="-128"/>
                <a:cs typeface="Arial" pitchFamily="34" charset="0"/>
              </a:rPr>
              <a:t>:</a:t>
            </a:r>
            <a:endParaRPr lang="fr-FR" b="1" dirty="0">
              <a:solidFill>
                <a:srgbClr val="3A4A6A"/>
              </a:solidFill>
              <a:latin typeface="Verdana Pro SemiBold" panose="020B070403050404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2A3BDEB4-E9FB-4009-ADC3-7A705644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631" y="2604020"/>
            <a:ext cx="7270391" cy="7848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b="1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Taux AT 2020</a:t>
            </a:r>
            <a: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 =     </a:t>
            </a:r>
            <a:r>
              <a:rPr lang="fr-FR" u="sng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P2016 + P2017 + </a:t>
            </a:r>
            <a:r>
              <a:rPr lang="fr-FR" b="1" u="sng" dirty="0">
                <a:solidFill>
                  <a:srgbClr val="F96302"/>
                </a:solidFill>
                <a:latin typeface="Verdana Pro SemiBold" panose="020B0704030504040204" pitchFamily="34" charset="0"/>
                <a:cs typeface="Arial" pitchFamily="34" charset="0"/>
              </a:rPr>
              <a:t>P2018</a:t>
            </a:r>
            <a:endParaRPr lang="fr-FR" dirty="0">
              <a:solidFill>
                <a:srgbClr val="F96302"/>
              </a:solidFill>
              <a:latin typeface="Verdana Pro SemiBold" panose="020B0704030504040204" pitchFamily="34" charset="0"/>
              <a:cs typeface="Arial" pitchFamily="34" charset="0"/>
            </a:endParaRPr>
          </a:p>
          <a:p>
            <a:pPr defTabSz="762000" eaLnBrk="0" hangingPunct="0">
              <a:spcBef>
                <a:spcPct val="50000"/>
              </a:spcBef>
              <a:defRPr/>
            </a:pPr>
            <a:r>
              <a:rPr lang="fr-FR" dirty="0">
                <a:latin typeface="Verdana Pro SemiBold" panose="020B0704030504040204" pitchFamily="34" charset="0"/>
                <a:cs typeface="Arial" pitchFamily="34" charset="0"/>
              </a:rPr>
              <a:t>			     </a:t>
            </a:r>
            <a: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S2016 + S2017 + S2018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686062C-031A-4F6C-AF3A-1FAC3BC60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381" y="3612083"/>
            <a:ext cx="761529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b="1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Taux AT 2021</a:t>
            </a:r>
            <a: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 =     </a:t>
            </a:r>
            <a:r>
              <a:rPr lang="fr-FR" u="sng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P2017 +</a:t>
            </a:r>
            <a:r>
              <a:rPr lang="fr-FR" u="sng" dirty="0">
                <a:solidFill>
                  <a:schemeClr val="accent1">
                    <a:lumMod val="75000"/>
                  </a:schemeClr>
                </a:solidFill>
                <a:latin typeface="Verdana Pro SemiBold" panose="020B0704030504040204" pitchFamily="34" charset="0"/>
                <a:cs typeface="Arial" pitchFamily="34" charset="0"/>
              </a:rPr>
              <a:t> </a:t>
            </a:r>
            <a:r>
              <a:rPr lang="fr-FR" b="1" u="sng" dirty="0">
                <a:solidFill>
                  <a:srgbClr val="F96302"/>
                </a:solidFill>
                <a:latin typeface="Verdana Pro SemiBold" panose="020B0704030504040204" pitchFamily="34" charset="0"/>
                <a:cs typeface="Arial" pitchFamily="34" charset="0"/>
              </a:rPr>
              <a:t>P2018</a:t>
            </a:r>
            <a:r>
              <a:rPr lang="fr-FR" b="1" u="sng" dirty="0">
                <a:latin typeface="Verdana Pro SemiBold" panose="020B0704030504040204" pitchFamily="34" charset="0"/>
                <a:cs typeface="Arial" pitchFamily="34" charset="0"/>
              </a:rPr>
              <a:t> </a:t>
            </a:r>
            <a:r>
              <a:rPr lang="fr-FR" u="sng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+ P2019</a:t>
            </a:r>
            <a:endParaRPr lang="fr-FR" dirty="0">
              <a:solidFill>
                <a:srgbClr val="0C419A"/>
              </a:solidFill>
              <a:latin typeface="Verdana Pro SemiBold" panose="020B0704030504040204" pitchFamily="34" charset="0"/>
              <a:cs typeface="Arial" pitchFamily="34" charset="0"/>
            </a:endParaRPr>
          </a:p>
          <a:p>
            <a:pPr defTabSz="762000" eaLnBrk="0" hangingPunct="0">
              <a:spcBef>
                <a:spcPct val="50000"/>
              </a:spcBef>
              <a:defRPr/>
            </a:pPr>
            <a:r>
              <a:rPr lang="fr-FR" dirty="0">
                <a:latin typeface="Verdana Pro SemiBold" panose="020B0704030504040204" pitchFamily="34" charset="0"/>
                <a:cs typeface="Arial" pitchFamily="34" charset="0"/>
              </a:rPr>
              <a:t>			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  <a:latin typeface="Verdana Pro SemiBold" panose="020B0704030504040204" pitchFamily="34" charset="0"/>
                <a:cs typeface="Arial" pitchFamily="34" charset="0"/>
              </a:rPr>
              <a:t>     </a:t>
            </a:r>
            <a: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S2017 + S2018 + S2019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8BFB213-CFAF-4A1D-95FF-2202F6C28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631" y="4620145"/>
            <a:ext cx="69528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eaLnBrk="0" hangingPunct="0">
              <a:spcBef>
                <a:spcPct val="50000"/>
              </a:spcBef>
              <a:defRPr/>
            </a:pPr>
            <a:r>
              <a:rPr lang="fr-FR" b="1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Taux AT 2022</a:t>
            </a:r>
            <a: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 =      </a:t>
            </a:r>
            <a:r>
              <a:rPr lang="fr-FR" b="1" u="sng" dirty="0">
                <a:solidFill>
                  <a:srgbClr val="F96302"/>
                </a:solidFill>
                <a:latin typeface="Verdana Pro SemiBold" panose="020B0704030504040204" pitchFamily="34" charset="0"/>
                <a:cs typeface="Arial" pitchFamily="34" charset="0"/>
              </a:rPr>
              <a:t>P2018</a:t>
            </a:r>
            <a:r>
              <a:rPr lang="fr-FR" u="sng" dirty="0">
                <a:latin typeface="Verdana Pro SemiBold" panose="020B0704030504040204" pitchFamily="34" charset="0"/>
                <a:cs typeface="Arial" pitchFamily="34" charset="0"/>
              </a:rPr>
              <a:t> </a:t>
            </a:r>
            <a:r>
              <a:rPr lang="fr-FR" u="sng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+ P2019 + P2020</a:t>
            </a:r>
            <a:r>
              <a:rPr lang="fr-FR" dirty="0">
                <a:solidFill>
                  <a:srgbClr val="0C419A"/>
                </a:solidFill>
                <a:latin typeface="Verdana Pro SemiBold" panose="020B0704030504040204" pitchFamily="34" charset="0"/>
                <a:cs typeface="Arial" pitchFamily="34" charset="0"/>
              </a:rPr>
              <a:t>			                S2018 + S2019 + S2020</a:t>
            </a:r>
          </a:p>
          <a:p>
            <a:pPr defTabSz="762000">
              <a:defRPr/>
            </a:pPr>
            <a:endParaRPr lang="fr-FR" dirty="0">
              <a:latin typeface="Verdana Pro SemiBold" panose="020B07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9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utoUpdateAnimBg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567A52-5A6E-49FC-BF87-ECE18D453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77045E78-F8CA-48D7-9E90-40202E020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80"/>
            <a:ext cx="11196000" cy="581546"/>
          </a:xfrm>
        </p:spPr>
        <p:txBody>
          <a:bodyPr/>
          <a:lstStyle/>
          <a:p>
            <a:r>
              <a:rPr lang="fr-FR" dirty="0"/>
              <a:t>Les ELEMENTS DE TARIFICATION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6B1B832B-7413-45AC-882D-638C9A03C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60" y="1939847"/>
            <a:ext cx="8718467" cy="4512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Blip>
                <a:blip r:embed="rId2"/>
              </a:buBlip>
              <a:defRPr sz="2000" b="1" kern="1200">
                <a:solidFill>
                  <a:srgbClr val="00478A"/>
                </a:solidFill>
                <a:latin typeface="Trebuchet MS"/>
                <a:ea typeface="MS PGothic" pitchFamily="34" charset="-128"/>
                <a:cs typeface="Trebuchet M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rgbClr val="00478A"/>
                </a:solidFill>
                <a:latin typeface="Trebuchet MS"/>
                <a:ea typeface="MS PGothic" pitchFamily="34" charset="-128"/>
                <a:cs typeface="Trebuchet M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kern="1200">
                <a:solidFill>
                  <a:srgbClr val="00478A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marR="0" lvl="0" indent="508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Trebuchet MS" pitchFamily="34" charset="0"/>
              </a:rPr>
              <a:t> </a:t>
            </a:r>
          </a:p>
          <a:p>
            <a:pPr marL="50800" marR="0" lvl="0" indent="508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6 catégories d’ I.T. (incapacité temporaire) :</a:t>
            </a:r>
          </a:p>
          <a:p>
            <a:pPr marL="50800" marR="0" lvl="0" indent="508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Verdana Pro SemiBold" panose="020B0704030504040204" pitchFamily="34" charset="0"/>
              <a:cs typeface="Trebuchet MS" pitchFamily="34" charset="0"/>
            </a:endParaRPr>
          </a:p>
          <a:p>
            <a:pPr marL="742950" marR="0" lvl="1" indent="-3619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de 0 à 3 jours d’arrêts de travail prescrits</a:t>
            </a:r>
          </a:p>
          <a:p>
            <a:pPr marL="742950" marR="0" lvl="1" indent="-3619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de 4 à 15 jours     «           «              « </a:t>
            </a:r>
          </a:p>
          <a:p>
            <a:pPr marL="742950" marR="0" lvl="1" indent="-3619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altLang="fr-FR" b="1" dirty="0">
                <a:solidFill>
                  <a:srgbClr val="DF6421"/>
                </a:solidFill>
                <a:latin typeface="Verdana Pro SemiBold" panose="020B0704030504040204" pitchFamily="34" charset="0"/>
                <a:cs typeface="Trebuchet MS" pitchFamily="34" charset="0"/>
              </a:rPr>
              <a:t>d</a:t>
            </a: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e 16 à 45 jours    «           «              « </a:t>
            </a:r>
          </a:p>
          <a:p>
            <a:pPr marL="742950" marR="0" lvl="1" indent="-3619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de 46 à 90 jours   «           «              « </a:t>
            </a:r>
          </a:p>
          <a:p>
            <a:pPr marL="742950" marR="0" lvl="1" indent="-3619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de 91 à 150 jours  «           «              « </a:t>
            </a:r>
          </a:p>
          <a:p>
            <a:pPr marL="742950" marR="0" lvl="1" indent="-3619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&gt; 150 jours          «           «              « </a:t>
            </a:r>
          </a:p>
          <a:p>
            <a:pPr marL="742950" marR="0" lvl="1" indent="-3619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fr-FR" altLang="fr-FR" b="0" i="0" u="none" strike="noStrike" kern="1200" cap="none" spc="0" normalizeH="0" baseline="0" noProof="0" dirty="0">
              <a:ln>
                <a:noFill/>
              </a:ln>
              <a:solidFill>
                <a:srgbClr val="00478A"/>
              </a:solidFill>
              <a:effectLst/>
              <a:uLnTx/>
              <a:uFillTx/>
              <a:latin typeface="Verdana Pro SemiBold" panose="020B0704030504040204" pitchFamily="34" charset="0"/>
              <a:cs typeface="Trebuchet MS" pitchFamily="34" charset="0"/>
            </a:endParaRPr>
          </a:p>
          <a:p>
            <a:pPr marL="50800" marR="0" lvl="0" indent="508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fr-FR" alt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478A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4 catégories d’ I. P. (incapacité permanente) :</a:t>
            </a:r>
          </a:p>
          <a:p>
            <a:pPr marL="50800" marR="0" lvl="0" indent="5080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fr-FR" altLang="fr-FR" sz="18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Verdana Pro SemiBold" panose="020B0704030504040204" pitchFamily="34" charset="0"/>
              <a:cs typeface="Trebuchet MS" pitchFamily="34" charset="0"/>
            </a:endParaRPr>
          </a:p>
          <a:p>
            <a:pPr marL="742950" marR="0" lvl="1" indent="-3619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Taux d’IP &lt; 10% </a:t>
            </a:r>
          </a:p>
          <a:p>
            <a:pPr marL="742950" marR="0" lvl="1" indent="-3619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Taux d’IP compris entre 10% et 19% </a:t>
            </a:r>
          </a:p>
          <a:p>
            <a:pPr marL="742950" marR="0" lvl="1" indent="-3619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Taux d’IP compris entre 20% et 39%</a:t>
            </a:r>
          </a:p>
          <a:p>
            <a:pPr marL="742950" marR="0" lvl="1" indent="-3619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Taux d’IP </a:t>
            </a:r>
            <a:r>
              <a:rPr kumimoji="0" lang="fr-FR" altLang="fr-FR" b="1" i="0" u="sng" strike="noStrike" kern="120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&gt;</a:t>
            </a: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Trebuchet MS" pitchFamily="34" charset="0"/>
              </a:rPr>
              <a:t> 40% ou décès de la victime</a:t>
            </a:r>
          </a:p>
          <a:p>
            <a:pPr marL="742950" marR="0" lvl="1" indent="-361950" algn="l" defTabSz="4572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rebuchet MS" pitchFamily="34" charset="0"/>
                <a:ea typeface="MS PGothic" pitchFamily="34" charset="-128"/>
                <a:cs typeface="Trebuchet MS" pitchFamily="34" charset="0"/>
              </a:rPr>
              <a:t> 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srgbClr val="00478A"/>
              </a:solidFill>
              <a:effectLst/>
              <a:uLnTx/>
              <a:uFillTx/>
              <a:latin typeface="Trebuchet MS" pitchFamily="34" charset="0"/>
              <a:ea typeface="MS PGothic" pitchFamily="34" charset="-128"/>
              <a:cs typeface="Trebuchet MS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0A91300-BC44-4F60-92F7-D0BB6E091781}"/>
              </a:ext>
            </a:extLst>
          </p:cNvPr>
          <p:cNvSpPr txBox="1"/>
          <p:nvPr/>
        </p:nvSpPr>
        <p:spPr>
          <a:xfrm>
            <a:off x="-571500" y="154538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altLang="fr-FR" sz="1800" b="1" i="0" u="none" strike="noStrike" kern="0" cap="none" spc="0" normalizeH="0" baseline="0" noProof="0" dirty="0">
                <a:ln>
                  <a:noFill/>
                </a:ln>
                <a:solidFill>
                  <a:srgbClr val="DF6421"/>
                </a:solidFill>
                <a:effectLst/>
                <a:uLnTx/>
                <a:uFillTx/>
                <a:latin typeface="Verdana Pro SemiBold" panose="020B0704030504040204" pitchFamily="34" charset="0"/>
                <a:cs typeface="Arial" pitchFamily="34" charset="0"/>
              </a:rPr>
              <a:t>Les catégories de coûts moyens</a:t>
            </a:r>
          </a:p>
        </p:txBody>
      </p:sp>
    </p:spTree>
    <p:extLst>
      <p:ext uri="{BB962C8B-B14F-4D97-AF65-F5344CB8AC3E}">
        <p14:creationId xmlns:p14="http://schemas.microsoft.com/office/powerpoint/2010/main" val="34540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theme1.xml><?xml version="1.0" encoding="utf-8"?>
<a:theme xmlns:a="http://schemas.openxmlformats.org/drawingml/2006/main" name="masque PPT V3">
  <a:themeElements>
    <a:clrScheme name="Couleur Charte AMRP">
      <a:dk1>
        <a:srgbClr val="000000"/>
      </a:dk1>
      <a:lt1>
        <a:sysClr val="window" lastClr="FFFFFF"/>
      </a:lt1>
      <a:dk2>
        <a:srgbClr val="0C419A"/>
      </a:dk2>
      <a:lt2>
        <a:srgbClr val="CD545B"/>
      </a:lt2>
      <a:accent1>
        <a:srgbClr val="F0B323"/>
      </a:accent1>
      <a:accent2>
        <a:srgbClr val="A05EB5"/>
      </a:accent2>
      <a:accent3>
        <a:srgbClr val="00A5DF"/>
      </a:accent3>
      <a:accent4>
        <a:srgbClr val="758CC0"/>
      </a:accent4>
      <a:accent5>
        <a:srgbClr val="00AB8E"/>
      </a:accent5>
      <a:accent6>
        <a:srgbClr val="4C2C81"/>
      </a:accent6>
      <a:hlink>
        <a:srgbClr val="000000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lIns="144000" tIns="144000" rIns="144000" bIns="144000" rtlCol="0" anchor="t"/>
      <a:lstStyle>
        <a:defPPr algn="r" defTabSz="914400" rtl="0" eaLnBrk="1" latinLnBrk="0" hangingPunct="1">
          <a:lnSpc>
            <a:spcPct val="120000"/>
          </a:lnSpc>
          <a:spcBef>
            <a:spcPct val="0"/>
          </a:spcBef>
          <a:spcAft>
            <a:spcPts val="0"/>
          </a:spcAft>
          <a:buNone/>
          <a:defRPr sz="4100" b="1" kern="1200" cap="all" baseline="0" dirty="0" smtClean="0">
            <a:solidFill>
              <a:schemeClr val="bg1"/>
            </a:solidFill>
            <a:latin typeface="+mj-lt"/>
            <a:ea typeface="+mj-ea"/>
            <a:cs typeface="+mj-cs"/>
          </a:defRPr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iaporama_AM Risk Pro_CarsatRA_2021.pptx" id="{653101E4-11EF-43D8-9DEA-1F7000395BCF}" vid="{736E3282-9618-489A-9185-E4177586B663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8DBCB134B2ED489A580EC1C50D914F" ma:contentTypeVersion="16" ma:contentTypeDescription="Crée un document." ma:contentTypeScope="" ma:versionID="f87a54234e84a791b5c760f4167f855e">
  <xsd:schema xmlns:xsd="http://www.w3.org/2001/XMLSchema" xmlns:xs="http://www.w3.org/2001/XMLSchema" xmlns:p="http://schemas.microsoft.com/office/2006/metadata/properties" xmlns:ns2="29b6231e-e2fc-424e-93cb-c3c68563c996" xmlns:ns3="afd98505-6f30-43c6-8797-c87a3d19e968" targetNamespace="http://schemas.microsoft.com/office/2006/metadata/properties" ma:root="true" ma:fieldsID="02fbb1c7cc6d34b36e2180cb68950260" ns2:_="" ns3:_="">
    <xsd:import namespace="29b6231e-e2fc-424e-93cb-c3c68563c996"/>
    <xsd:import namespace="afd98505-6f30-43c6-8797-c87a3d19e96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b6231e-e2fc-424e-93cb-c3c68563c9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6c0c57e-52f2-492f-afa5-4df0ec592ca3}" ma:internalName="TaxCatchAll" ma:showField="CatchAllData" ma:web="29b6231e-e2fc-424e-93cb-c3c68563c9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d98505-6f30-43c6-8797-c87a3d19e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b6939a0f-899c-4101-9f9c-be88d12044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9b6231e-e2fc-424e-93cb-c3c68563c996" xsi:nil="true"/>
    <lcf76f155ced4ddcb4097134ff3c332f xmlns="afd98505-6f30-43c6-8797-c87a3d19e96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F8F0E0D-38DF-4461-B8D9-E9CF633A2B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F2DCBB-BF2D-4979-8540-B5448DCEAE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b6231e-e2fc-424e-93cb-c3c68563c996"/>
    <ds:schemaRef ds:uri="afd98505-6f30-43c6-8797-c87a3d19e9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437785-ADB5-4C85-840C-F53401286C36}">
  <ds:schemaRefs>
    <ds:schemaRef ds:uri="http://schemas.microsoft.com/office/2006/metadata/properties"/>
    <ds:schemaRef ds:uri="http://schemas.microsoft.com/office/infopath/2007/PartnerControls"/>
    <ds:schemaRef ds:uri="2d5b15fa-7890-4159-9ccb-8cbc52626d1c"/>
    <ds:schemaRef ds:uri="29b6231e-e2fc-424e-93cb-c3c68563c996"/>
    <ds:schemaRef ds:uri="afd98505-6f30-43c6-8797-c87a3d19e96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Charte Graphique Diaporama_carsat_ATMP</Template>
  <TotalTime>224</TotalTime>
  <Words>858</Words>
  <Application>Microsoft Office PowerPoint</Application>
  <PresentationFormat>Grand écran</PresentationFormat>
  <Paragraphs>129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Symbol</vt:lpstr>
      <vt:lpstr>Trebuchet MS</vt:lpstr>
      <vt:lpstr>Verdana Pro SemiBold</vt:lpstr>
      <vt:lpstr>Wingdings</vt:lpstr>
      <vt:lpstr>Wingdings 3</vt:lpstr>
      <vt:lpstr>masque PPT V3</vt:lpstr>
      <vt:lpstr>Le système de tarification</vt:lpstr>
      <vt:lpstr>SOMMAIRE</vt:lpstr>
      <vt:lpstr>Grands principes et missions</vt:lpstr>
      <vt:lpstr>Grands principes et missions</vt:lpstr>
      <vt:lpstr>Les missions</vt:lpstr>
      <vt:lpstr>Détermination du mode de calcul</vt:lpstr>
      <vt:lpstr>Présentation PowerPoint</vt:lpstr>
      <vt:lpstr>LES MECANISMES ET CALCUL DU TAUX AT/MP</vt:lpstr>
      <vt:lpstr>Les ELEMENTS DE TARIFICATION</vt:lpstr>
      <vt:lpstr>Les ELEMENTS DE TARIFICATION</vt:lpstr>
      <vt:lpstr>Feuille de calcul de taux individuel</vt:lpstr>
      <vt:lpstr>Une entrée unique : LE COMPTE AT/MP</vt:lpstr>
      <vt:lpstr>Une entrée unique : LE COMPTE AT/MP</vt:lpstr>
      <vt:lpstr>Pour rester informes sur nos offres</vt:lpstr>
      <vt:lpstr>Présentation PowerPoint</vt:lpstr>
    </vt:vector>
  </TitlesOfParts>
  <Company>CNAMTS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système de tarification</dc:title>
  <dc:creator>HUSSON Julien</dc:creator>
  <cp:lastModifiedBy>Communication</cp:lastModifiedBy>
  <cp:revision>28</cp:revision>
  <dcterms:created xsi:type="dcterms:W3CDTF">2022-01-25T12:35:44Z</dcterms:created>
  <dcterms:modified xsi:type="dcterms:W3CDTF">2022-06-27T14:45:10Z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0x010100A4963A49CCBD114E9BC7594F8EFAE67B</vt:lpwstr>
  </property>
</Properties>
</file>