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1"/>
  </p:sldMasterIdLst>
  <p:notesMasterIdLst>
    <p:notesMasterId r:id="rId29"/>
  </p:notesMasterIdLst>
  <p:sldIdLst>
    <p:sldId id="307" r:id="rId2"/>
    <p:sldId id="308" r:id="rId3"/>
    <p:sldId id="315" r:id="rId4"/>
    <p:sldId id="310" r:id="rId5"/>
    <p:sldId id="311" r:id="rId6"/>
    <p:sldId id="316" r:id="rId7"/>
    <p:sldId id="317" r:id="rId8"/>
    <p:sldId id="318" r:id="rId9"/>
    <p:sldId id="319" r:id="rId10"/>
    <p:sldId id="320" r:id="rId11"/>
    <p:sldId id="312" r:id="rId12"/>
    <p:sldId id="321" r:id="rId13"/>
    <p:sldId id="322" r:id="rId14"/>
    <p:sldId id="323" r:id="rId15"/>
    <p:sldId id="324" r:id="rId16"/>
    <p:sldId id="325" r:id="rId17"/>
    <p:sldId id="327" r:id="rId18"/>
    <p:sldId id="328" r:id="rId19"/>
    <p:sldId id="329" r:id="rId20"/>
    <p:sldId id="330" r:id="rId21"/>
    <p:sldId id="331" r:id="rId22"/>
    <p:sldId id="332" r:id="rId23"/>
    <p:sldId id="333" r:id="rId24"/>
    <p:sldId id="334" r:id="rId25"/>
    <p:sldId id="335" r:id="rId26"/>
    <p:sldId id="336" r:id="rId27"/>
    <p:sldId id="313" r:id="rId28"/>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8" autoAdjust="0"/>
  </p:normalViewPr>
  <p:slideViewPr>
    <p:cSldViewPr showGuides="1">
      <p:cViewPr varScale="1">
        <p:scale>
          <a:sx n="86" d="100"/>
          <a:sy n="86" d="100"/>
        </p:scale>
        <p:origin x="744" y="52"/>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22/03/2022</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22/03/2022</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392695"/>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xfrm>
            <a:off x="323850" y="843558"/>
            <a:ext cx="8424863" cy="539991"/>
          </a:xfrm>
        </p:spPr>
        <p:txBody>
          <a:body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6"/>
          <p:cNvSpPr>
            <a:spLocks noGrp="1"/>
          </p:cNvSpPr>
          <p:nvPr>
            <p:ph type="ftr" sz="quarter" idx="3"/>
          </p:nvPr>
        </p:nvSpPr>
        <p:spPr>
          <a:xfrm>
            <a:off x="2868782" y="195486"/>
            <a:ext cx="5879931" cy="360000"/>
          </a:xfrm>
        </p:spPr>
        <p:txBody>
          <a:body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22/03/2022</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807623"/>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22/03/2022</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du Rhône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754809"/>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22/03/2022</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754809"/>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du Rhône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smtClean="0"/>
              <a:t>Cliquez sur l'icône pour ajouter une image</a:t>
            </a:r>
            <a:endParaRPr lang="fr-F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22/03/2022</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754809"/>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du Rhône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smtClean="0"/>
              <a:t>Cliquez sur l'icône pour ajouter un graphique</a:t>
            </a:r>
            <a:endParaRPr lang="fr-F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22/03/2022</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du Rhône</a:t>
            </a:r>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123478"/>
            <a:ext cx="2162740" cy="1800200"/>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843558"/>
            <a:ext cx="9144000" cy="4338400"/>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22/03/2022</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22/03/2022</a:t>
            </a:fld>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dirty="0" smtClean="0"/>
              <a:t>Direction départementale</a:t>
            </a:r>
            <a:br>
              <a:rPr lang="fr-FR" dirty="0" smtClean="0"/>
            </a:br>
            <a:r>
              <a:rPr lang="fr-FR" dirty="0" smtClean="0"/>
              <a:t>de l'emploi, du travail </a:t>
            </a:r>
            <a:br>
              <a:rPr lang="fr-FR" dirty="0" smtClean="0"/>
            </a:br>
            <a:r>
              <a:rPr lang="fr-FR" dirty="0" smtClean="0"/>
              <a:t>et des solidarités du Rhône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411510"/>
            <a:ext cx="3633404" cy="3024336"/>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départementale de l'emploi, du travail et des solidarités de XXXXXXXXXXXXXXXXXXX</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915566"/>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858D49A-5A7A-574D-A0ED-52B5C1EFA876}" type="datetime1">
              <a:rPr lang="fr-FR" cap="all" smtClean="0"/>
              <a:pPr/>
              <a:t>22/03/2022</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81839" y="195486"/>
            <a:ext cx="660353" cy="549658"/>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p:txBody>
          <a:bodyPr/>
          <a:lstStyle/>
          <a:p>
            <a:pPr algn="ctr"/>
            <a:r>
              <a:rPr lang="fr-FR" dirty="0" smtClean="0">
                <a:solidFill>
                  <a:srgbClr val="002060"/>
                </a:solidFill>
              </a:rPr>
              <a:t>Commission sociale MEDEF</a:t>
            </a:r>
          </a:p>
          <a:p>
            <a:pPr algn="ctr"/>
            <a:endParaRPr lang="fr-FR" dirty="0">
              <a:solidFill>
                <a:srgbClr val="002060"/>
              </a:solidFill>
            </a:endParaRPr>
          </a:p>
          <a:p>
            <a:pPr algn="ctr"/>
            <a:r>
              <a:rPr lang="fr-FR" dirty="0" smtClean="0">
                <a:solidFill>
                  <a:srgbClr val="002060"/>
                </a:solidFill>
              </a:rPr>
              <a:t>23 mars 2022</a:t>
            </a:r>
          </a:p>
          <a:p>
            <a:pPr algn="ctr"/>
            <a:endParaRPr lang="fr-FR" dirty="0">
              <a:solidFill>
                <a:srgbClr val="002060"/>
              </a:solidFill>
            </a:endParaRPr>
          </a:p>
        </p:txBody>
      </p:sp>
      <p:sp>
        <p:nvSpPr>
          <p:cNvPr id="3" name="Espace réservé de la date 2"/>
          <p:cNvSpPr>
            <a:spLocks noGrp="1"/>
          </p:cNvSpPr>
          <p:nvPr>
            <p:ph type="dt" sz="half" idx="2"/>
          </p:nvPr>
        </p:nvSpPr>
        <p:spPr/>
        <p:txBody>
          <a:bodyPr/>
          <a:lstStyle/>
          <a:p>
            <a:fld id="{D7698221-35EF-134F-B87A-568DECC70F29}" type="datetime1">
              <a:rPr lang="fr-FR" cap="all" smtClean="0"/>
              <a:pPr/>
              <a:t>22/03/2022</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dirty="0"/>
          </a:p>
        </p:txBody>
      </p:sp>
      <p:sp>
        <p:nvSpPr>
          <p:cNvPr id="5" name="Espace réservé du pied de page 4"/>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4151616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3" name="Espace réservé du texte 2"/>
          <p:cNvSpPr>
            <a:spLocks noGrp="1"/>
          </p:cNvSpPr>
          <p:nvPr>
            <p:ph type="body" sz="quarter" idx="14"/>
          </p:nvPr>
        </p:nvSpPr>
        <p:spPr>
          <a:xfrm>
            <a:off x="323850" y="1649726"/>
            <a:ext cx="8352928" cy="2880320"/>
          </a:xfrm>
        </p:spPr>
        <p:txBody>
          <a:bodyPr/>
          <a:lstStyle/>
          <a:p>
            <a:endParaRPr lang="fr-FR" dirty="0"/>
          </a:p>
          <a:p>
            <a:pPr marL="377825" indent="-285750">
              <a:buFont typeface="Arial" panose="020B0604020202020204" pitchFamily="34" charset="0"/>
              <a:buChar char="•"/>
            </a:pPr>
            <a:r>
              <a:rPr lang="fr-FR" dirty="0" smtClean="0"/>
              <a:t>Le traitement des réclamations individuelles ou collectives et conditions de travail peut poser problème et avoir des </a:t>
            </a:r>
            <a:r>
              <a:rPr lang="fr-FR" b="1" dirty="0" smtClean="0"/>
              <a:t>conséquences sur le fonctionnement du CSE </a:t>
            </a:r>
            <a:r>
              <a:rPr lang="fr-FR" dirty="0" smtClean="0"/>
              <a:t>: réunions interminables, moindre engagement des élus, difficulté de traitement des questions en SST.</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Perte de contacts élus/salariés</a:t>
            </a:r>
            <a:r>
              <a:rPr lang="fr-FR" dirty="0" smtClean="0"/>
              <a:t> renforcée par le TLT et l’absence de retour du terrain :</a:t>
            </a:r>
          </a:p>
          <a:p>
            <a:pPr marL="637200" lvl="1" indent="-285750"/>
            <a:r>
              <a:rPr lang="fr-FR" dirty="0" smtClean="0"/>
              <a:t>Sujet de l’articulation entre les commissions spécialisées (notamment CSSCT) et le CSE qui peut contrarier l’objectif de simplification ;</a:t>
            </a:r>
          </a:p>
          <a:p>
            <a:pPr marL="637200" lvl="1" indent="-285750"/>
            <a:r>
              <a:rPr lang="fr-FR" dirty="0" smtClean="0"/>
              <a:t>L’instance unique ne conduit pas mécaniquement à une meilleure articulation des enjeux éco/stratégiques avec un risque de fragilisation de l’engagement des élus (fort enjeu d’accompagnement et de formation) ;</a:t>
            </a:r>
          </a:p>
          <a:p>
            <a:pPr marL="637200" lvl="1" indent="-285750"/>
            <a:r>
              <a:rPr lang="fr-FR" dirty="0" smtClean="0"/>
              <a:t>Observer sur le long terme l’évolution quantitative et qualitative des accords conclus qui peut avoir été boostée par la crise. </a:t>
            </a:r>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Conséquences </a:t>
            </a:r>
            <a:endParaRPr lang="fr-FR" dirty="0"/>
          </a:p>
        </p:txBody>
      </p:sp>
      <p:sp>
        <p:nvSpPr>
          <p:cNvPr id="6" name="Titre 5"/>
          <p:cNvSpPr>
            <a:spLocks noGrp="1"/>
          </p:cNvSpPr>
          <p:nvPr>
            <p:ph type="title"/>
          </p:nvPr>
        </p:nvSpPr>
        <p:spPr/>
        <p:txBody>
          <a:bodyPr>
            <a:normAutofit/>
          </a:bodyPr>
          <a:lstStyle/>
          <a:p>
            <a:r>
              <a:rPr lang="fr-FR" dirty="0" smtClean="0"/>
              <a:t>1.3 – conclusions du comité d’évaluation </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50575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11</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r>
              <a:rPr lang="fr-FR" dirty="0" smtClean="0"/>
              <a:t>Rapport régional cofinancé par France Stratégie dans le cadre de l’AAP de recherche réalisé par le comité d’évaluation des ordonnances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Universitaires de Lyon 3 et ANACT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L’axe 2 du rapport vise à évaluer l’impact de la réforme du dialogue social dans les TPE/PME de la région.</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objet</a:t>
            </a:r>
            <a:endParaRPr lang="fr-FR" dirty="0"/>
          </a:p>
        </p:txBody>
      </p:sp>
      <p:sp>
        <p:nvSpPr>
          <p:cNvPr id="6" name="Titre 5"/>
          <p:cNvSpPr>
            <a:spLocks noGrp="1"/>
          </p:cNvSpPr>
          <p:nvPr>
            <p:ph type="title"/>
          </p:nvPr>
        </p:nvSpPr>
        <p:spPr/>
        <p:txBody>
          <a:bodyPr/>
          <a:lstStyle/>
          <a:p>
            <a:r>
              <a:rPr lang="fr-FR" dirty="0" smtClean="0"/>
              <a:t>2.1 – le rapport DIALAURA</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918913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12</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Difficulté à </a:t>
            </a:r>
            <a:r>
              <a:rPr lang="fr-FR" b="1" dirty="0" smtClean="0"/>
              <a:t>bien délimiter le champ du CSE</a:t>
            </a:r>
            <a:r>
              <a:rPr lang="fr-FR" dirty="0" smtClean="0"/>
              <a:t>, le niveau auquel les sujets sont traités dans une recherche de légitimité des élus ;</a:t>
            </a:r>
          </a:p>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Problème de la </a:t>
            </a:r>
            <a:r>
              <a:rPr lang="fr-FR" b="1" dirty="0" smtClean="0"/>
              <a:t>formation des non syndiqués </a:t>
            </a:r>
            <a:r>
              <a:rPr lang="fr-FR" dirty="0" smtClean="0"/>
              <a:t>et de leur isolement dans l’exercice de leurs mandats ;</a:t>
            </a:r>
          </a:p>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Faible </a:t>
            </a:r>
            <a:r>
              <a:rPr lang="fr-FR" b="1" dirty="0" smtClean="0"/>
              <a:t>articulation entre les enjeux stratégiques, éco et sociaux </a:t>
            </a:r>
            <a:r>
              <a:rPr lang="fr-FR" dirty="0" smtClean="0"/>
              <a:t>(manque de temps ou d’informations dans le cadre des réunions ;</a:t>
            </a:r>
          </a:p>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Le </a:t>
            </a:r>
            <a:r>
              <a:rPr lang="fr-FR" b="1" dirty="0" smtClean="0"/>
              <a:t>lien entre les représentant de proximité et les élus </a:t>
            </a:r>
            <a:r>
              <a:rPr lang="fr-FR" dirty="0" smtClean="0"/>
              <a:t>: légitimité, visibilité vis-à-vis de l’employeur et des salariés.</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Un fonctionnement du CSE peu stabilisé et une faible adaptation conventionnelle au terrain </a:t>
            </a:r>
            <a:endParaRPr lang="fr-FR" dirty="0"/>
          </a:p>
        </p:txBody>
      </p:sp>
      <p:sp>
        <p:nvSpPr>
          <p:cNvPr id="6" name="Titre 5"/>
          <p:cNvSpPr>
            <a:spLocks noGrp="1"/>
          </p:cNvSpPr>
          <p:nvPr>
            <p:ph type="title"/>
          </p:nvPr>
        </p:nvSpPr>
        <p:spPr/>
        <p:txBody>
          <a:bodyPr/>
          <a:lstStyle/>
          <a:p>
            <a:r>
              <a:rPr lang="fr-FR" dirty="0" smtClean="0"/>
              <a:t>2.1 – le rapport DIALAURA</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4011492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13</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Un champ SSCT </a:t>
            </a:r>
            <a:r>
              <a:rPr lang="fr-FR" b="1" dirty="0" smtClean="0"/>
              <a:t>souvent limité aux analyses des AT</a:t>
            </a:r>
            <a:r>
              <a:rPr lang="fr-FR" dirty="0" smtClean="0"/>
              <a:t>, pas de politique SST partagée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Absence d’autonomie de cette commission par rapport au CSE </a:t>
            </a:r>
            <a:r>
              <a:rPr lang="fr-FR" dirty="0" smtClean="0"/>
              <a:t>et problème d’articulations entre les 2;</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Les situations de travail et l’organisation du travail sont les grands absents </a:t>
            </a:r>
            <a:r>
              <a:rPr lang="fr-FR" dirty="0" smtClean="0"/>
              <a:t>des échanges en CSE : organisation du travail, management,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Peu de connaissance et de mobilisation des ressources externes </a:t>
            </a:r>
            <a:r>
              <a:rPr lang="fr-FR" dirty="0" smtClean="0"/>
              <a:t>notamment pour les non syndiqués (formation et outillage des élus).</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Une approche réductrice des questions de santé  et conditions de travail</a:t>
            </a:r>
            <a:endParaRPr lang="fr-FR" dirty="0"/>
          </a:p>
        </p:txBody>
      </p:sp>
      <p:sp>
        <p:nvSpPr>
          <p:cNvPr id="6" name="Titre 5"/>
          <p:cNvSpPr>
            <a:spLocks noGrp="1"/>
          </p:cNvSpPr>
          <p:nvPr>
            <p:ph type="title"/>
          </p:nvPr>
        </p:nvSpPr>
        <p:spPr/>
        <p:txBody>
          <a:bodyPr/>
          <a:lstStyle/>
          <a:p>
            <a:r>
              <a:rPr lang="fr-FR" dirty="0" smtClean="0"/>
              <a:t>2.2 – le rapport DIALAURA</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3854656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14</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Une majorité des </a:t>
            </a:r>
            <a:r>
              <a:rPr lang="fr-FR" b="1" dirty="0" smtClean="0"/>
              <a:t>accords est conclue pour une durée indéterminée </a:t>
            </a:r>
            <a:r>
              <a:rPr lang="fr-FR" dirty="0" smtClean="0"/>
              <a:t>(pas de prise en compte des évolutions)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Les accords sont souvent un </a:t>
            </a:r>
            <a:r>
              <a:rPr lang="fr-FR" b="1" dirty="0" smtClean="0"/>
              <a:t>copier coller de la loi </a:t>
            </a:r>
            <a:r>
              <a:rPr lang="fr-FR" dirty="0" smtClean="0"/>
              <a:t>: ils actent le changement législatif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Le préambule des accords est le lieu privilégié pour l’appropriation par les signataires des objectifs du législateur </a:t>
            </a:r>
            <a:r>
              <a:rPr lang="fr-FR" b="1" dirty="0" smtClean="0"/>
              <a:t>san</a:t>
            </a:r>
            <a:r>
              <a:rPr lang="fr-FR" b="1" dirty="0" smtClean="0"/>
              <a:t>s pour autant prévoir de mesures concrètes pour les mettre en œuvre</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L’accord collectif, une appropriation inaboutie du CSE</a:t>
            </a:r>
            <a:endParaRPr lang="fr-FR" dirty="0"/>
          </a:p>
        </p:txBody>
      </p:sp>
      <p:sp>
        <p:nvSpPr>
          <p:cNvPr id="6" name="Titre 5"/>
          <p:cNvSpPr>
            <a:spLocks noGrp="1"/>
          </p:cNvSpPr>
          <p:nvPr>
            <p:ph type="title"/>
          </p:nvPr>
        </p:nvSpPr>
        <p:spPr/>
        <p:txBody>
          <a:bodyPr/>
          <a:lstStyle/>
          <a:p>
            <a:r>
              <a:rPr lang="fr-FR" dirty="0" smtClean="0"/>
              <a:t>2.2 – le rapport DIALAURA</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420104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15</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Pas de remise en cause des dispositions de la réforme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Accompagner les acteurs sociaux pour qu’ils se saisissent des nouvelles règles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Renforcer la formation des élus sur le dialogue social et la valorisation des parcours syndicaux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L’accompagnement de la mise en place des CSE afin de permettre aux entreprises de rep</a:t>
            </a:r>
            <a:r>
              <a:rPr lang="fr-FR" dirty="0" smtClean="0"/>
              <a:t>enser le système de représentation au plus près des besoins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Accompagner la monter en puissance de la négociation collective notamment dans les TPE.</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Un plan d’accompagnement des ordonnances </a:t>
            </a:r>
            <a:endParaRPr lang="fr-FR" dirty="0"/>
          </a:p>
        </p:txBody>
      </p:sp>
      <p:sp>
        <p:nvSpPr>
          <p:cNvPr id="6" name="Titre 5"/>
          <p:cNvSpPr>
            <a:spLocks noGrp="1"/>
          </p:cNvSpPr>
          <p:nvPr>
            <p:ph type="title"/>
          </p:nvPr>
        </p:nvSpPr>
        <p:spPr/>
        <p:txBody>
          <a:bodyPr/>
          <a:lstStyle/>
          <a:p>
            <a:r>
              <a:rPr lang="fr-FR" dirty="0" smtClean="0"/>
              <a:t>Les suites prévisibles de l’évaluation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2462129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2207" b="32207"/>
          <a:stretch>
            <a:fillRect/>
          </a:stretch>
        </p:blipFill>
        <p:spPr/>
      </p:pic>
      <p:sp>
        <p:nvSpPr>
          <p:cNvPr id="3" name="Espace réservé de la date 2"/>
          <p:cNvSpPr>
            <a:spLocks noGrp="1"/>
          </p:cNvSpPr>
          <p:nvPr>
            <p:ph type="dt" sz="half" idx="2"/>
          </p:nvPr>
        </p:nvSpPr>
        <p:spPr/>
        <p:txBody>
          <a:bodyPr/>
          <a:lstStyle/>
          <a:p>
            <a:fld id="{5F7325A3-5315-1B4B-A0D9-112471EB5837}" type="datetime1">
              <a:rPr lang="fr-FR" cap="all" smtClean="0"/>
              <a:pPr/>
              <a:t>22/03/2022</a:t>
            </a:fld>
            <a:endParaRPr lang="fr-FR" cap="all" dirty="0"/>
          </a:p>
        </p:txBody>
      </p:sp>
      <p:sp>
        <p:nvSpPr>
          <p:cNvPr id="4" name="Titre 3"/>
          <p:cNvSpPr>
            <a:spLocks noGrp="1"/>
          </p:cNvSpPr>
          <p:nvPr>
            <p:ph type="title"/>
          </p:nvPr>
        </p:nvSpPr>
        <p:spPr/>
        <p:txBody>
          <a:bodyPr/>
          <a:lstStyle/>
          <a:p>
            <a:pPr>
              <a:buFont typeface="+mj-lt"/>
              <a:buAutoNum type="arabicPeriod" startAt="2"/>
            </a:pPr>
            <a:r>
              <a:rPr lang="fr-FR" dirty="0" smtClean="0"/>
              <a:t>Le projet « dialogue social en action » dans le Rhône</a:t>
            </a:r>
            <a:endParaRPr lang="fr-FR" dirty="0"/>
          </a:p>
        </p:txBody>
      </p:sp>
      <p:sp>
        <p:nvSpPr>
          <p:cNvPr id="5" name="Espace réservé du numéro de diapositive 4"/>
          <p:cNvSpPr>
            <a:spLocks noGrp="1"/>
          </p:cNvSpPr>
          <p:nvPr>
            <p:ph type="sldNum" sz="quarter" idx="4"/>
          </p:nvPr>
        </p:nvSpPr>
        <p:spPr/>
        <p:txBody>
          <a:bodyPr/>
          <a:lstStyle/>
          <a:p>
            <a:fld id="{733122C9-A0B9-462F-8757-0847AD287B63}" type="slidenum">
              <a:rPr lang="fr-FR" smtClean="0"/>
              <a:pPr/>
              <a:t>16</a:t>
            </a:fld>
            <a:endParaRPr lang="fr-FR" dirty="0"/>
          </a:p>
        </p:txBody>
      </p:sp>
      <p:sp>
        <p:nvSpPr>
          <p:cNvPr id="6" name="Espace réservé du pied de page 5"/>
          <p:cNvSpPr>
            <a:spLocks noGrp="1"/>
          </p:cNvSpPr>
          <p:nvPr>
            <p:ph type="ftr" sz="quarter" idx="3"/>
          </p:nvPr>
        </p:nvSpPr>
        <p:spPr/>
        <p:txBody>
          <a:body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3235183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2207" b="32207"/>
          <a:stretch>
            <a:fillRect/>
          </a:stretch>
        </p:blipFill>
        <p:spPr/>
      </p:pic>
      <p:sp>
        <p:nvSpPr>
          <p:cNvPr id="3" name="Espace réservé de la date 2"/>
          <p:cNvSpPr>
            <a:spLocks noGrp="1"/>
          </p:cNvSpPr>
          <p:nvPr>
            <p:ph type="dt" sz="half" idx="2"/>
          </p:nvPr>
        </p:nvSpPr>
        <p:spPr/>
        <p:txBody>
          <a:bodyPr/>
          <a:lstStyle/>
          <a:p>
            <a:fld id="{5F7325A3-5315-1B4B-A0D9-112471EB5837}" type="datetime1">
              <a:rPr lang="fr-FR" cap="all" smtClean="0"/>
              <a:pPr/>
              <a:t>22/03/2022</a:t>
            </a:fld>
            <a:endParaRPr lang="fr-FR" cap="all" dirty="0"/>
          </a:p>
        </p:txBody>
      </p:sp>
      <p:sp>
        <p:nvSpPr>
          <p:cNvPr id="4" name="Titre 3"/>
          <p:cNvSpPr>
            <a:spLocks noGrp="1"/>
          </p:cNvSpPr>
          <p:nvPr>
            <p:ph type="title"/>
          </p:nvPr>
        </p:nvSpPr>
        <p:spPr/>
        <p:txBody>
          <a:bodyPr/>
          <a:lstStyle/>
          <a:p>
            <a:pPr>
              <a:buFont typeface="+mj-lt"/>
              <a:buAutoNum type="arabicPeriod" startAt="3"/>
            </a:pPr>
            <a:r>
              <a:rPr lang="fr-FR" dirty="0" smtClean="0"/>
              <a:t>Le plan départemental d’action du pôle travail de la DDETS 69</a:t>
            </a:r>
            <a:endParaRPr lang="fr-FR" dirty="0"/>
          </a:p>
        </p:txBody>
      </p:sp>
      <p:sp>
        <p:nvSpPr>
          <p:cNvPr id="5" name="Espace réservé du numéro de diapositive 4"/>
          <p:cNvSpPr>
            <a:spLocks noGrp="1"/>
          </p:cNvSpPr>
          <p:nvPr>
            <p:ph type="sldNum" sz="quarter" idx="4"/>
          </p:nvPr>
        </p:nvSpPr>
        <p:spPr/>
        <p:txBody>
          <a:bodyPr/>
          <a:lstStyle/>
          <a:p>
            <a:fld id="{733122C9-A0B9-462F-8757-0847AD287B63}" type="slidenum">
              <a:rPr lang="fr-FR" smtClean="0"/>
              <a:pPr/>
              <a:t>17</a:t>
            </a:fld>
            <a:endParaRPr lang="fr-FR" dirty="0"/>
          </a:p>
        </p:txBody>
      </p:sp>
      <p:sp>
        <p:nvSpPr>
          <p:cNvPr id="6" name="Espace réservé du pied de page 5"/>
          <p:cNvSpPr>
            <a:spLocks noGrp="1"/>
          </p:cNvSpPr>
          <p:nvPr>
            <p:ph type="ftr" sz="quarter" idx="3"/>
          </p:nvPr>
        </p:nvSpPr>
        <p:spPr/>
        <p:txBody>
          <a:body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1229634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18</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309 contrôles réalisés en 2021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8747 déclarations en 2021 dont 55,46% dans le BTP, 8,7% dans les transports, 4,37% dans le secteur agricole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Ciblage des contrôles 2022 sur les ETT étrangères</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Contrôle des prestations de service internationales </a:t>
            </a:r>
            <a:endParaRPr lang="fr-FR" dirty="0"/>
          </a:p>
        </p:txBody>
      </p:sp>
      <p:sp>
        <p:nvSpPr>
          <p:cNvPr id="6" name="Titre 5"/>
          <p:cNvSpPr>
            <a:spLocks noGrp="1"/>
          </p:cNvSpPr>
          <p:nvPr>
            <p:ph type="title"/>
          </p:nvPr>
        </p:nvSpPr>
        <p:spPr/>
        <p:txBody>
          <a:bodyPr/>
          <a:lstStyle/>
          <a:p>
            <a:r>
              <a:rPr lang="fr-FR" dirty="0" smtClean="0"/>
              <a:t>3.1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367617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19</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288 contrôles réalisés en 2021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En ce qui concerne l’index Ega Pro : l’index moyen est de 84, mais 620 entreprises n’ont pas rendu leur index sur un total de 1984 assujetties, 136 entreprises ont un index inférieur à 75. 859 accords égalité professionnelle dont 349 prennent fin en 2022;</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Ciblage des contrôles 2022 : calcul et publication de l’index par toutes les entreprises assujetties et contrôle des entreprises ayant une note inférieure à 75</a:t>
            </a:r>
            <a:r>
              <a:rPr lang="fr-FR" dirty="0" smtClean="0"/>
              <a:t>. Encourager la progression du taux de couverture des entreprises par des accords égalité professionnelle.</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L’égalité professionnelle</a:t>
            </a:r>
            <a:endParaRPr lang="fr-FR" dirty="0"/>
          </a:p>
        </p:txBody>
      </p:sp>
      <p:sp>
        <p:nvSpPr>
          <p:cNvPr id="6" name="Titre 5"/>
          <p:cNvSpPr>
            <a:spLocks noGrp="1"/>
          </p:cNvSpPr>
          <p:nvPr>
            <p:ph type="title"/>
          </p:nvPr>
        </p:nvSpPr>
        <p:spPr/>
        <p:txBody>
          <a:bodyPr/>
          <a:lstStyle/>
          <a:p>
            <a:r>
              <a:rPr lang="fr-FR" dirty="0" smtClean="0"/>
              <a:t>3.2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55492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a:t>
            </a:fld>
            <a:endParaRPr lang="fr-FR" dirty="0"/>
          </a:p>
        </p:txBody>
      </p:sp>
      <p:sp>
        <p:nvSpPr>
          <p:cNvPr id="3" name="Espace réservé du texte 2"/>
          <p:cNvSpPr>
            <a:spLocks noGrp="1"/>
          </p:cNvSpPr>
          <p:nvPr>
            <p:ph type="body" sz="quarter" idx="13"/>
          </p:nvPr>
        </p:nvSpPr>
        <p:spPr/>
        <p:txBody>
          <a:bodyPr/>
          <a:lstStyle/>
          <a:p>
            <a:r>
              <a:rPr lang="fr-FR" dirty="0" smtClean="0"/>
              <a:t>EVALUATION DES ORDONNANCES </a:t>
            </a:r>
            <a:endParaRPr lang="fr-FR" dirty="0"/>
          </a:p>
        </p:txBody>
      </p:sp>
      <p:sp>
        <p:nvSpPr>
          <p:cNvPr id="4" name="Espace réservé du texte 3"/>
          <p:cNvSpPr>
            <a:spLocks noGrp="1"/>
          </p:cNvSpPr>
          <p:nvPr>
            <p:ph type="body" sz="quarter" idx="14"/>
          </p:nvPr>
        </p:nvSpPr>
        <p:spPr/>
        <p:txBody>
          <a:bodyPr/>
          <a:lstStyle/>
          <a:p>
            <a:pPr>
              <a:buFont typeface="+mj-lt"/>
              <a:buAutoNum type="arabicPeriod" startAt="2"/>
            </a:pPr>
            <a:r>
              <a:rPr lang="fr-FR" dirty="0" smtClean="0"/>
              <a:t>DIALOGUE SOCIAL</a:t>
            </a:r>
            <a:endParaRPr lang="fr-FR" dirty="0"/>
          </a:p>
        </p:txBody>
      </p:sp>
      <p:sp>
        <p:nvSpPr>
          <p:cNvPr id="5" name="Espace réservé du texte 4"/>
          <p:cNvSpPr>
            <a:spLocks noGrp="1"/>
          </p:cNvSpPr>
          <p:nvPr>
            <p:ph type="body" sz="quarter" idx="15"/>
          </p:nvPr>
        </p:nvSpPr>
        <p:spPr/>
        <p:txBody>
          <a:bodyPr/>
          <a:lstStyle/>
          <a:p>
            <a:pPr>
              <a:buFont typeface="+mj-lt"/>
              <a:buAutoNum type="arabicPeriod" startAt="3"/>
            </a:pPr>
            <a:r>
              <a:rPr lang="fr-FR" dirty="0" smtClean="0"/>
              <a:t>PLAN D’ACTIONS DE L’INSPECTION DU TRAVAIL</a:t>
            </a:r>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22/03/2022</a:t>
            </a:fld>
            <a:endParaRPr lang="fr-FR" cap="all" dirty="0"/>
          </a:p>
        </p:txBody>
      </p:sp>
      <p:sp>
        <p:nvSpPr>
          <p:cNvPr id="7" name="Titre 6"/>
          <p:cNvSpPr>
            <a:spLocks noGrp="1"/>
          </p:cNvSpPr>
          <p:nvPr>
            <p:ph type="title"/>
          </p:nvPr>
        </p:nvSpPr>
        <p:spPr/>
        <p:txBody>
          <a:bodyPr/>
          <a:lstStyle/>
          <a:p>
            <a:endParaRPr lang="fr-FR" dirty="0"/>
          </a:p>
        </p:txBody>
      </p:sp>
      <p:sp>
        <p:nvSpPr>
          <p:cNvPr id="8" name="Espace réservé du pied de page 7"/>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695920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20</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425 contrôles réalisés en 2021 ;</a:t>
            </a:r>
          </a:p>
          <a:p>
            <a:endParaRPr lang="fr-FR" dirty="0"/>
          </a:p>
          <a:p>
            <a:pPr marL="377825" indent="-285750">
              <a:buFont typeface="Arial" panose="020B0604020202020204" pitchFamily="34" charset="0"/>
              <a:buChar char="•"/>
            </a:pPr>
            <a:r>
              <a:rPr lang="fr-FR" dirty="0" smtClean="0"/>
              <a:t>Ciblage des contrôles 2022 : BTP (plus du 1/3 des infractions relevées), transports, agriculture et black stores/</a:t>
            </a:r>
            <a:r>
              <a:rPr lang="fr-FR" dirty="0" err="1" smtClean="0"/>
              <a:t>kitchens</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Lutte contre le travail illégal</a:t>
            </a:r>
            <a:endParaRPr lang="fr-FR" dirty="0"/>
          </a:p>
        </p:txBody>
      </p:sp>
      <p:sp>
        <p:nvSpPr>
          <p:cNvPr id="6" name="Titre 5"/>
          <p:cNvSpPr>
            <a:spLocks noGrp="1"/>
          </p:cNvSpPr>
          <p:nvPr>
            <p:ph type="title"/>
          </p:nvPr>
        </p:nvSpPr>
        <p:spPr/>
        <p:txBody>
          <a:bodyPr/>
          <a:lstStyle/>
          <a:p>
            <a:r>
              <a:rPr lang="fr-FR" dirty="0" smtClean="0"/>
              <a:t>3.3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778819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21</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603 contrôles réalisés en 2021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59 décisions d’arrêts de travaux, 11 PV ; 161 accidents dont 45 chutes de hauteur dont 3 AT mortels. Echelles et escabeaux sont à l’origine de 30% des AT</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Ciblage des contrôles 2022 : lutte contre l’utilisation systématique des échelles et escabeaux y compris dans le BTP, le commerce et l’industrie</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Chute de hauteur</a:t>
            </a:r>
            <a:endParaRPr lang="fr-FR" dirty="0"/>
          </a:p>
        </p:txBody>
      </p:sp>
      <p:sp>
        <p:nvSpPr>
          <p:cNvPr id="6" name="Titre 5"/>
          <p:cNvSpPr>
            <a:spLocks noGrp="1"/>
          </p:cNvSpPr>
          <p:nvPr>
            <p:ph type="title"/>
          </p:nvPr>
        </p:nvSpPr>
        <p:spPr/>
        <p:txBody>
          <a:bodyPr/>
          <a:lstStyle/>
          <a:p>
            <a:r>
              <a:rPr lang="fr-FR" dirty="0" smtClean="0"/>
              <a:t>3.4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3830352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22</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253 contrôles réalisés en 2021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1 arrêt d’activité, 1 PV ;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Ciblage des contrôles 2022 : contrôle de l’effectivité du repérage avant travaux, contrôle des opérations de retrait de toiture amiantée, poursuite des actions engagées dans le domaine ferroviaire</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amiante</a:t>
            </a:r>
            <a:endParaRPr lang="fr-FR" dirty="0"/>
          </a:p>
        </p:txBody>
      </p:sp>
      <p:sp>
        <p:nvSpPr>
          <p:cNvPr id="6" name="Titre 5"/>
          <p:cNvSpPr>
            <a:spLocks noGrp="1"/>
          </p:cNvSpPr>
          <p:nvPr>
            <p:ph type="title"/>
          </p:nvPr>
        </p:nvSpPr>
        <p:spPr/>
        <p:txBody>
          <a:bodyPr/>
          <a:lstStyle/>
          <a:p>
            <a:r>
              <a:rPr lang="fr-FR" dirty="0" smtClean="0"/>
              <a:t>3.5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256741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23</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19 contrôles réalisés en 2021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1 arrêt d’activité, 5 PV ;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Ciblage des contrôles 2022 : ICPE (action déchetterie), contrôle des 2 barrages et de 35 carrières </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ICPE, mines et carrières</a:t>
            </a:r>
            <a:endParaRPr lang="fr-FR" dirty="0"/>
          </a:p>
        </p:txBody>
      </p:sp>
      <p:sp>
        <p:nvSpPr>
          <p:cNvPr id="6" name="Titre 5"/>
          <p:cNvSpPr>
            <a:spLocks noGrp="1"/>
          </p:cNvSpPr>
          <p:nvPr>
            <p:ph type="title"/>
          </p:nvPr>
        </p:nvSpPr>
        <p:spPr/>
        <p:txBody>
          <a:bodyPr/>
          <a:lstStyle/>
          <a:p>
            <a:r>
              <a:rPr lang="fr-FR" dirty="0" smtClean="0"/>
              <a:t>3.6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780383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24</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11 contrôles réalisés en 2021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1 PV ;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Ciblage des contrôles 2022 : contrôle des entreprises ayant un fort volant de CDD et ETT, lien avec les difficultés de recrutements le cas échéant</a:t>
            </a:r>
            <a:r>
              <a:rPr lang="fr-FR" dirty="0" smtClean="0"/>
              <a:t>.</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Lutte contre la précarité</a:t>
            </a:r>
            <a:endParaRPr lang="fr-FR" dirty="0"/>
          </a:p>
        </p:txBody>
      </p:sp>
      <p:sp>
        <p:nvSpPr>
          <p:cNvPr id="6" name="Titre 5"/>
          <p:cNvSpPr>
            <a:spLocks noGrp="1"/>
          </p:cNvSpPr>
          <p:nvPr>
            <p:ph type="title"/>
          </p:nvPr>
        </p:nvSpPr>
        <p:spPr/>
        <p:txBody>
          <a:bodyPr/>
          <a:lstStyle/>
          <a:p>
            <a:r>
              <a:rPr lang="fr-FR" dirty="0" smtClean="0"/>
              <a:t>3.7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543017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25</a:t>
            </a:fld>
            <a:endParaRPr lang="fr-FR" dirty="0"/>
          </a:p>
        </p:txBody>
      </p:sp>
      <p:sp>
        <p:nvSpPr>
          <p:cNvPr id="3" name="Espace réservé du texte 2"/>
          <p:cNvSpPr>
            <a:spLocks noGrp="1"/>
          </p:cNvSpPr>
          <p:nvPr>
            <p:ph type="body" sz="quarter" idx="14"/>
          </p:nvPr>
        </p:nvSpPr>
        <p:spPr>
          <a:xfrm>
            <a:off x="323850" y="1707654"/>
            <a:ext cx="8424334"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1 ODDS qui fonctionne bien, un évènement organisé avec les PS « dialogue social en action », intervention dans le cadre des conflits collectifs dans un rôle de conciliation,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3775 accords déposés dans le 69 dont 1821 provenant d’entreprises de moins de 50 salariés, 199 accords de télétravail, 28 accords APC, 1962 accords d’épargn</a:t>
            </a:r>
            <a:r>
              <a:rPr lang="fr-FR" dirty="0" smtClean="0"/>
              <a:t>e salariale, 1378 accords d’intéressement, 35% des accords sont conclus par consultation directe des salariés </a:t>
            </a:r>
            <a:r>
              <a:rPr lang="fr-FR" dirty="0" smtClean="0"/>
              <a:t>;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Objectifs 2022 : poursuivre l’action engagé avec les partenaires sociaux pour un 2</a:t>
            </a:r>
            <a:r>
              <a:rPr lang="fr-FR" baseline="30000" dirty="0" smtClean="0"/>
              <a:t>ème</a:t>
            </a:r>
            <a:r>
              <a:rPr lang="fr-FR" dirty="0"/>
              <a:t> </a:t>
            </a:r>
            <a:r>
              <a:rPr lang="fr-FR" dirty="0" smtClean="0"/>
              <a:t>évènement « dialogue social en action le 6 octobre 2022, ajout de deux « rendez-vous du DS », accompagner l’action de l’ODDS 69.</a:t>
            </a:r>
            <a:endParaRPr lang="fr-FR" dirty="0"/>
          </a:p>
        </p:txBody>
      </p:sp>
      <p:sp>
        <p:nvSpPr>
          <p:cNvPr id="4" name="Espace réservé de la date 3"/>
          <p:cNvSpPr>
            <a:spLocks noGrp="1"/>
          </p:cNvSpPr>
          <p:nvPr>
            <p:ph type="dt" sz="half" idx="2"/>
          </p:nvPr>
        </p:nvSpPr>
        <p:spPr/>
        <p:txBody>
          <a:bodyPr/>
          <a:lstStyle/>
          <a:p>
            <a:fld id="{8E1290DD-BE4D-794B-919C-D565D1B9C67D}"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Accompagner les partenaires sociaux dans leur dialogue social</a:t>
            </a:r>
            <a:endParaRPr lang="fr-FR" dirty="0"/>
          </a:p>
        </p:txBody>
      </p:sp>
      <p:sp>
        <p:nvSpPr>
          <p:cNvPr id="6" name="Titre 5"/>
          <p:cNvSpPr>
            <a:spLocks noGrp="1"/>
          </p:cNvSpPr>
          <p:nvPr>
            <p:ph type="title"/>
          </p:nvPr>
        </p:nvSpPr>
        <p:spPr/>
        <p:txBody>
          <a:bodyPr/>
          <a:lstStyle/>
          <a:p>
            <a:r>
              <a:rPr lang="fr-FR" dirty="0" smtClean="0"/>
              <a:t>3.8 – le pla</a:t>
            </a:r>
            <a:r>
              <a:rPr lang="fr-FR" dirty="0" smtClean="0"/>
              <a:t>n d’action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4155234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2207" b="32207"/>
          <a:stretch>
            <a:fillRect/>
          </a:stretch>
        </p:blipFill>
        <p:spPr/>
      </p:pic>
      <p:sp>
        <p:nvSpPr>
          <p:cNvPr id="3" name="Espace réservé de la date 2"/>
          <p:cNvSpPr>
            <a:spLocks noGrp="1"/>
          </p:cNvSpPr>
          <p:nvPr>
            <p:ph type="dt" sz="half" idx="2"/>
          </p:nvPr>
        </p:nvSpPr>
        <p:spPr/>
        <p:txBody>
          <a:bodyPr/>
          <a:lstStyle/>
          <a:p>
            <a:fld id="{5F7325A3-5315-1B4B-A0D9-112471EB5837}" type="datetime1">
              <a:rPr lang="fr-FR" cap="all" smtClean="0"/>
              <a:pPr/>
              <a:t>22/03/2022</a:t>
            </a:fld>
            <a:endParaRPr lang="fr-FR" cap="all" dirty="0"/>
          </a:p>
        </p:txBody>
      </p:sp>
      <p:sp>
        <p:nvSpPr>
          <p:cNvPr id="4" name="Titre 3"/>
          <p:cNvSpPr>
            <a:spLocks noGrp="1"/>
          </p:cNvSpPr>
          <p:nvPr>
            <p:ph type="title"/>
          </p:nvPr>
        </p:nvSpPr>
        <p:spPr/>
        <p:txBody>
          <a:bodyPr/>
          <a:lstStyle/>
          <a:p>
            <a:pPr marL="0" indent="0" algn="ctr">
              <a:buNone/>
            </a:pPr>
            <a:r>
              <a:rPr lang="fr-FR" dirty="0" smtClean="0"/>
              <a:t>MERCI </a:t>
            </a:r>
            <a:endParaRPr lang="fr-FR" dirty="0"/>
          </a:p>
        </p:txBody>
      </p:sp>
      <p:sp>
        <p:nvSpPr>
          <p:cNvPr id="5" name="Espace réservé du numéro de diapositive 4"/>
          <p:cNvSpPr>
            <a:spLocks noGrp="1"/>
          </p:cNvSpPr>
          <p:nvPr>
            <p:ph type="sldNum" sz="quarter" idx="4"/>
          </p:nvPr>
        </p:nvSpPr>
        <p:spPr/>
        <p:txBody>
          <a:bodyPr/>
          <a:lstStyle/>
          <a:p>
            <a:fld id="{733122C9-A0B9-462F-8757-0847AD287B63}" type="slidenum">
              <a:rPr lang="fr-FR" smtClean="0"/>
              <a:pPr/>
              <a:t>26</a:t>
            </a:fld>
            <a:endParaRPr lang="fr-FR" dirty="0"/>
          </a:p>
        </p:txBody>
      </p:sp>
      <p:sp>
        <p:nvSpPr>
          <p:cNvPr id="6" name="Espace réservé du pied de page 5"/>
          <p:cNvSpPr>
            <a:spLocks noGrp="1"/>
          </p:cNvSpPr>
          <p:nvPr>
            <p:ph type="ftr" sz="quarter" idx="3"/>
          </p:nvPr>
        </p:nvSpPr>
        <p:spPr/>
        <p:txBody>
          <a:body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2656311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A19884-7A29-DC4E-9311-A62E54788E52}" type="datetime1">
              <a:rPr lang="fr-FR" smtClean="0"/>
              <a:t>22/03/2022</a:t>
            </a:fld>
            <a:endParaRPr lang="fr-FR" dirty="0"/>
          </a:p>
        </p:txBody>
      </p:sp>
      <p:sp>
        <p:nvSpPr>
          <p:cNvPr id="3" name="Espace réservé du pied de page 2"/>
          <p:cNvSpPr>
            <a:spLocks noGrp="1"/>
          </p:cNvSpPr>
          <p:nvPr>
            <p:ph type="ftr" sz="quarter" idx="11"/>
          </p:nvPr>
        </p:nvSpPr>
        <p:spPr/>
        <p:txBody>
          <a:bodyPr/>
          <a:lstStyle/>
          <a:p>
            <a:r>
              <a:rPr lang="fr-FR" smtClean="0"/>
              <a:t>Direction départementale</a:t>
            </a:r>
            <a:br>
              <a:rPr lang="fr-FR" smtClean="0"/>
            </a:br>
            <a:r>
              <a:rPr lang="fr-FR" smtClean="0"/>
              <a:t>de l'emploi, du travail </a:t>
            </a:r>
            <a:br>
              <a:rPr lang="fr-FR" smtClean="0"/>
            </a:br>
            <a:r>
              <a:rPr lang="fr-FR" smtClean="0"/>
              <a:t>et des solidarités du Rhône</a:t>
            </a:r>
            <a:endParaRPr lang="fr-FR" dirty="0" smtClean="0"/>
          </a:p>
        </p:txBody>
      </p:sp>
      <p:sp>
        <p:nvSpPr>
          <p:cNvPr id="4" name="Espace réservé du numéro de diapositive 3"/>
          <p:cNvSpPr>
            <a:spLocks noGrp="1"/>
          </p:cNvSpPr>
          <p:nvPr>
            <p:ph type="sldNum" sz="quarter" idx="12"/>
          </p:nvPr>
        </p:nvSpPr>
        <p:spPr/>
        <p:txBody>
          <a:bodyPr/>
          <a:lstStyle/>
          <a:p>
            <a:fld id="{10C140CD-8AED-46FF-A9A2-77308F3F39AE}" type="slidenum">
              <a:rPr lang="fr-FR" smtClean="0"/>
              <a:pPr/>
              <a:t>27</a:t>
            </a:fld>
            <a:endParaRPr lang="fr-FR" dirty="0"/>
          </a:p>
        </p:txBody>
      </p:sp>
      <p:sp>
        <p:nvSpPr>
          <p:cNvPr id="5" name="Titre 4"/>
          <p:cNvSpPr>
            <a:spLocks noGrp="1"/>
          </p:cNvSpPr>
          <p:nvPr>
            <p:ph type="title"/>
          </p:nvPr>
        </p:nvSpPr>
        <p:spPr/>
        <p:txBody>
          <a:bodyPr/>
          <a:lstStyle/>
          <a:p>
            <a:endParaRPr lang="fr-FR"/>
          </a:p>
        </p:txBody>
      </p:sp>
    </p:spTree>
    <p:extLst>
      <p:ext uri="{BB962C8B-B14F-4D97-AF65-F5344CB8AC3E}">
        <p14:creationId xmlns:p14="http://schemas.microsoft.com/office/powerpoint/2010/main" val="191038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2207" b="32207"/>
          <a:stretch>
            <a:fillRect/>
          </a:stretch>
        </p:blipFill>
        <p:spPr/>
      </p:pic>
      <p:sp>
        <p:nvSpPr>
          <p:cNvPr id="3" name="Espace réservé de la date 2"/>
          <p:cNvSpPr>
            <a:spLocks noGrp="1"/>
          </p:cNvSpPr>
          <p:nvPr>
            <p:ph type="dt" sz="half" idx="2"/>
          </p:nvPr>
        </p:nvSpPr>
        <p:spPr/>
        <p:txBody>
          <a:bodyPr/>
          <a:lstStyle/>
          <a:p>
            <a:fld id="{5F7325A3-5315-1B4B-A0D9-112471EB5837}" type="datetime1">
              <a:rPr lang="fr-FR" cap="all" smtClean="0"/>
              <a:pPr/>
              <a:t>22/03/2022</a:t>
            </a:fld>
            <a:endParaRPr lang="fr-FR" cap="all" dirty="0"/>
          </a:p>
        </p:txBody>
      </p:sp>
      <p:sp>
        <p:nvSpPr>
          <p:cNvPr id="4" name="Titre 3"/>
          <p:cNvSpPr>
            <a:spLocks noGrp="1"/>
          </p:cNvSpPr>
          <p:nvPr>
            <p:ph type="title"/>
          </p:nvPr>
        </p:nvSpPr>
        <p:spPr/>
        <p:txBody>
          <a:bodyPr/>
          <a:lstStyle/>
          <a:p>
            <a:r>
              <a:rPr lang="fr-FR" dirty="0" smtClean="0"/>
              <a:t>EVALUATION DES ORDONNANCES</a:t>
            </a:r>
            <a:endParaRPr lang="fr-FR" dirty="0"/>
          </a:p>
        </p:txBody>
      </p:sp>
      <p:sp>
        <p:nvSpPr>
          <p:cNvPr id="5" name="Espace réservé du numéro de diapositive 4"/>
          <p:cNvSpPr>
            <a:spLocks noGrp="1"/>
          </p:cNvSpPr>
          <p:nvPr>
            <p:ph type="sldNum" sz="quarter" idx="4"/>
          </p:nvPr>
        </p:nvSpPr>
        <p:spPr/>
        <p:txBody>
          <a:bodyPr/>
          <a:lstStyle/>
          <a:p>
            <a:fld id="{733122C9-A0B9-462F-8757-0847AD287B63}" type="slidenum">
              <a:rPr lang="fr-FR" smtClean="0"/>
              <a:pPr/>
              <a:t>3</a:t>
            </a:fld>
            <a:endParaRPr lang="fr-FR" dirty="0"/>
          </a:p>
        </p:txBody>
      </p:sp>
      <p:sp>
        <p:nvSpPr>
          <p:cNvPr id="6" name="Espace réservé du pied de page 5"/>
          <p:cNvSpPr>
            <a:spLocks noGrp="1"/>
          </p:cNvSpPr>
          <p:nvPr>
            <p:ph type="ftr" sz="quarter" idx="3"/>
          </p:nvPr>
        </p:nvSpPr>
        <p:spPr/>
        <p:txBody>
          <a:bodyPr/>
          <a:lstStyle/>
          <a:p>
            <a:r>
              <a:rPr lang="fr-FR" dirty="0" smtClean="0"/>
              <a:t>Direction départementale de l'emploi, du travail et des solidarités du Rhône</a:t>
            </a:r>
          </a:p>
        </p:txBody>
      </p:sp>
    </p:spTree>
    <p:extLst>
      <p:ext uri="{BB962C8B-B14F-4D97-AF65-F5344CB8AC3E}">
        <p14:creationId xmlns:p14="http://schemas.microsoft.com/office/powerpoint/2010/main" val="223649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4</a:t>
            </a:fld>
            <a:endParaRPr lang="fr-FR" dirty="0"/>
          </a:p>
        </p:txBody>
      </p:sp>
      <p:sp>
        <p:nvSpPr>
          <p:cNvPr id="3" name="Espace réservé du texte 2"/>
          <p:cNvSpPr>
            <a:spLocks noGrp="1"/>
          </p:cNvSpPr>
          <p:nvPr>
            <p:ph type="body" sz="quarter" idx="13"/>
          </p:nvPr>
        </p:nvSpPr>
        <p:spPr/>
        <p:txBody>
          <a:bodyPr/>
          <a:lstStyle/>
          <a:p>
            <a:r>
              <a:rPr lang="fr-FR" dirty="0" smtClean="0"/>
              <a:t>SYNTHESE DU RAPPORT DU COMITE D’EVALUATION </a:t>
            </a:r>
          </a:p>
          <a:p>
            <a:pPr marL="0" indent="0">
              <a:buNone/>
            </a:pPr>
            <a:r>
              <a:rPr lang="fr-FR" dirty="0" smtClean="0"/>
              <a:t>France Stratégie 16/12/2022</a:t>
            </a:r>
            <a:endParaRPr lang="fr-FR" dirty="0"/>
          </a:p>
        </p:txBody>
      </p:sp>
      <p:sp>
        <p:nvSpPr>
          <p:cNvPr id="4" name="Espace réservé du texte 3"/>
          <p:cNvSpPr>
            <a:spLocks noGrp="1"/>
          </p:cNvSpPr>
          <p:nvPr>
            <p:ph type="body" sz="quarter" idx="14"/>
          </p:nvPr>
        </p:nvSpPr>
        <p:spPr>
          <a:xfrm>
            <a:off x="5581984" y="1563638"/>
            <a:ext cx="2520000" cy="2860762"/>
          </a:xfrm>
        </p:spPr>
        <p:txBody>
          <a:bodyPr/>
          <a:lstStyle/>
          <a:p>
            <a:pPr>
              <a:buFont typeface="+mj-lt"/>
              <a:buAutoNum type="arabicPeriod" startAt="2"/>
            </a:pPr>
            <a:r>
              <a:rPr lang="fr-FR" dirty="0" smtClean="0"/>
              <a:t>ETUDE MENEE EN REGION AURA  (rapport DIALAURA) </a:t>
            </a:r>
          </a:p>
          <a:p>
            <a:pPr marL="0" indent="0">
              <a:buNone/>
            </a:pPr>
            <a:r>
              <a:rPr lang="fr-FR" dirty="0" smtClean="0"/>
              <a:t>Le dialogue social dans les entreprises en région AURA : évaluation de l’impact des ordonnances du 22 septembre 2017</a:t>
            </a:r>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22/03/2022</a:t>
            </a:fld>
            <a:endParaRPr lang="fr-FR" cap="all" dirty="0"/>
          </a:p>
        </p:txBody>
      </p:sp>
      <p:sp>
        <p:nvSpPr>
          <p:cNvPr id="7" name="Titre 6"/>
          <p:cNvSpPr>
            <a:spLocks noGrp="1"/>
          </p:cNvSpPr>
          <p:nvPr>
            <p:ph type="title"/>
          </p:nvPr>
        </p:nvSpPr>
        <p:spPr/>
        <p:txBody>
          <a:bodyPr/>
          <a:lstStyle/>
          <a:p>
            <a:endParaRPr lang="fr-FR"/>
          </a:p>
        </p:txBody>
      </p:sp>
      <p:sp>
        <p:nvSpPr>
          <p:cNvPr id="8" name="Espace réservé du pied de page 7"/>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16947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dirty="0"/>
          </a:p>
        </p:txBody>
      </p:sp>
      <p:sp>
        <p:nvSpPr>
          <p:cNvPr id="3" name="Espace réservé du texte 2"/>
          <p:cNvSpPr>
            <a:spLocks noGrp="1"/>
          </p:cNvSpPr>
          <p:nvPr>
            <p:ph type="body" sz="quarter" idx="14"/>
          </p:nvPr>
        </p:nvSpPr>
        <p:spPr>
          <a:xfrm>
            <a:off x="323850" y="1649726"/>
            <a:ext cx="8352928" cy="2880320"/>
          </a:xfrm>
        </p:spPr>
        <p:txBody>
          <a:bodyPr/>
          <a:lstStyle/>
          <a:p>
            <a:pPr marL="377825" indent="-285750">
              <a:buFont typeface="Arial" panose="020B0604020202020204" pitchFamily="34" charset="0"/>
              <a:buChar char="•"/>
            </a:pPr>
            <a:r>
              <a:rPr lang="fr-FR" dirty="0" smtClean="0"/>
              <a:t>Mise en place progressive et décalée en raison de la crise ( au-delà du 31/12/2019) ;</a:t>
            </a:r>
          </a:p>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Au 31/12/2020 : 90 000 CSE et 49 000 situations de carences ;</a:t>
            </a:r>
          </a:p>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8600 accords de mise en place du CSE signés entre septembre 2017 et décembre 2019 ;</a:t>
            </a:r>
          </a:p>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r>
              <a:rPr lang="fr-FR" dirty="0" smtClean="0"/>
              <a:t>CSSCT : couverture globale des salariés par des commissions dédiés en recul du fait du caractère facultatif de cette instance dans les entreprises de 50 à 300 salariés;</a:t>
            </a:r>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Nombre de CSE</a:t>
            </a:r>
            <a:endParaRPr lang="fr-FR" dirty="0"/>
          </a:p>
        </p:txBody>
      </p:sp>
      <p:sp>
        <p:nvSpPr>
          <p:cNvPr id="6" name="Titre 5"/>
          <p:cNvSpPr>
            <a:spLocks noGrp="1"/>
          </p:cNvSpPr>
          <p:nvPr>
            <p:ph type="title"/>
          </p:nvPr>
        </p:nvSpPr>
        <p:spPr/>
        <p:txBody>
          <a:bodyPr/>
          <a:lstStyle/>
          <a:p>
            <a:r>
              <a:rPr lang="fr-FR" dirty="0" smtClean="0"/>
              <a:t>1.1 - bilan qualitatif de la mise en place des CSE</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427974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dirty="0"/>
          </a:p>
        </p:txBody>
      </p:sp>
      <p:sp>
        <p:nvSpPr>
          <p:cNvPr id="3" name="Espace réservé du texte 2"/>
          <p:cNvSpPr>
            <a:spLocks noGrp="1"/>
          </p:cNvSpPr>
          <p:nvPr>
            <p:ph type="body" sz="quarter" idx="14"/>
          </p:nvPr>
        </p:nvSpPr>
        <p:spPr>
          <a:xfrm>
            <a:off x="323850" y="1649726"/>
            <a:ext cx="8352928" cy="2880320"/>
          </a:xfrm>
        </p:spPr>
        <p:txBody>
          <a:bodyPr/>
          <a:lstStyle/>
          <a:p>
            <a:pPr marL="377825" indent="-285750">
              <a:buFont typeface="Arial" panose="020B0604020202020204" pitchFamily="34" charset="0"/>
              <a:buChar char="•"/>
            </a:pPr>
            <a:r>
              <a:rPr lang="fr-FR" b="1" dirty="0" smtClean="0"/>
              <a:t>Le nombre d’accords d’entreprise augmente </a:t>
            </a:r>
            <a:r>
              <a:rPr lang="fr-FR" dirty="0" smtClean="0"/>
              <a:t>en particulier du fait des accords conclus par des élus et salariés mandatés ou ratifiés par referendum (entreprises de moins de 20 salariés)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dirty="0" smtClean="0"/>
              <a:t>Hors épargne salariale :</a:t>
            </a:r>
          </a:p>
          <a:p>
            <a:pPr marL="637200" lvl="1" indent="-285750"/>
            <a:r>
              <a:rPr lang="fr-FR" dirty="0" smtClean="0"/>
              <a:t>La majorité des accords restent conclus avec les DS (mais progression modérée) ;</a:t>
            </a:r>
          </a:p>
          <a:p>
            <a:pPr marL="637200" lvl="1" indent="-285750"/>
            <a:r>
              <a:rPr lang="fr-FR" b="1" dirty="0" smtClean="0"/>
              <a:t>Progression significative des accords conclus avec élus ou salariés mandatés </a:t>
            </a:r>
            <a:r>
              <a:rPr lang="fr-FR" dirty="0" smtClean="0"/>
              <a:t>(9000 en 2020 contre 7000 en 2019) ;</a:t>
            </a:r>
          </a:p>
          <a:p>
            <a:pPr marL="637200" lvl="1" indent="-285750"/>
            <a:r>
              <a:rPr lang="fr-FR" b="1" dirty="0" smtClean="0"/>
              <a:t>Progression des accords ratifiés par referendum </a:t>
            </a:r>
            <a:r>
              <a:rPr lang="fr-FR" dirty="0" smtClean="0"/>
              <a:t>: 5000 en 2020</a:t>
            </a:r>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Évolution chiffrée des accords collectifs conclus</a:t>
            </a:r>
            <a:endParaRPr lang="fr-FR" dirty="0"/>
          </a:p>
        </p:txBody>
      </p:sp>
      <p:sp>
        <p:nvSpPr>
          <p:cNvPr id="6" name="Titre 5"/>
          <p:cNvSpPr>
            <a:spLocks noGrp="1"/>
          </p:cNvSpPr>
          <p:nvPr>
            <p:ph type="title"/>
          </p:nvPr>
        </p:nvSpPr>
        <p:spPr/>
        <p:txBody>
          <a:bodyPr>
            <a:normAutofit fontScale="90000"/>
          </a:bodyPr>
          <a:lstStyle/>
          <a:p>
            <a:r>
              <a:rPr lang="fr-FR" dirty="0" smtClean="0"/>
              <a:t>1.2 - bilan quantitatif relatif à la dynamique de négociation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2070218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dirty="0"/>
          </a:p>
        </p:txBody>
      </p:sp>
      <p:sp>
        <p:nvSpPr>
          <p:cNvPr id="3" name="Espace réservé du texte 2"/>
          <p:cNvSpPr>
            <a:spLocks noGrp="1"/>
          </p:cNvSpPr>
          <p:nvPr>
            <p:ph type="body" sz="quarter" idx="14"/>
          </p:nvPr>
        </p:nvSpPr>
        <p:spPr>
          <a:xfrm>
            <a:off x="323850" y="1649726"/>
            <a:ext cx="8352928"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809 APC </a:t>
            </a:r>
            <a:r>
              <a:rPr lang="fr-FR" dirty="0" smtClean="0"/>
              <a:t>au 1/07/2021 ; majorité (65%) conclus dans des entreprises de 11 à 250 salariés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361 RCC </a:t>
            </a:r>
            <a:r>
              <a:rPr lang="fr-FR" dirty="0" smtClean="0"/>
              <a:t>au 30/06/2021:majorité (64%) conclus dans de très grandes entreprises : 250 salariés et plus.</a:t>
            </a:r>
          </a:p>
        </p:txBody>
      </p:sp>
      <p:sp>
        <p:nvSpPr>
          <p:cNvPr id="4" name="Espace réservé de la date 3"/>
          <p:cNvSpPr>
            <a:spLocks noGrp="1"/>
          </p:cNvSpPr>
          <p:nvPr>
            <p:ph type="dt" sz="half" idx="2"/>
          </p:nvPr>
        </p:nvSpPr>
        <p:spPr/>
        <p:txBody>
          <a:bodyPr/>
          <a:lstStyle/>
          <a:p>
            <a:fld id="{0597CDB5-73DC-8641-8CC1-FAD9379FD627}"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Évolution du nombre d’accords de performance collective (APC) et de RCC</a:t>
            </a:r>
            <a:endParaRPr lang="fr-FR" dirty="0"/>
          </a:p>
        </p:txBody>
      </p:sp>
      <p:sp>
        <p:nvSpPr>
          <p:cNvPr id="6" name="Titre 5"/>
          <p:cNvSpPr>
            <a:spLocks noGrp="1"/>
          </p:cNvSpPr>
          <p:nvPr>
            <p:ph type="title"/>
          </p:nvPr>
        </p:nvSpPr>
        <p:spPr/>
        <p:txBody>
          <a:bodyPr>
            <a:normAutofit fontScale="90000"/>
          </a:bodyPr>
          <a:lstStyle/>
          <a:p>
            <a:r>
              <a:rPr lang="fr-FR" dirty="0" smtClean="0"/>
              <a:t>1.2 - bilan quantitatif relatif à la dynamique de négociation</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420728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3" name="Espace réservé du texte 2"/>
          <p:cNvSpPr>
            <a:spLocks noGrp="1"/>
          </p:cNvSpPr>
          <p:nvPr>
            <p:ph type="body" sz="quarter" idx="14"/>
          </p:nvPr>
        </p:nvSpPr>
        <p:spPr>
          <a:xfrm>
            <a:off x="323850" y="1649726"/>
            <a:ext cx="8352928"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 Rationalisation du dialogue social » </a:t>
            </a:r>
            <a:r>
              <a:rPr lang="fr-FR" dirty="0" smtClean="0"/>
              <a:t>: moins de réunions et de redondances dans les thématiques abordées ; baisse du nombre d’élus plus marquée dans les grandes entreprises et celles à établissements multiples où on observé également une centralisation plus importante des CSE.</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Adaptabilité et plasticité </a:t>
            </a:r>
            <a:r>
              <a:rPr lang="fr-FR" dirty="0" smtClean="0"/>
              <a:t>de la négociation collective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Possibilité données aux TPE de conclure facilement des accords</a:t>
            </a:r>
            <a:r>
              <a:rPr lang="fr-FR" dirty="0" smtClean="0"/>
              <a:t>, y compris en l’absence de DS ;</a:t>
            </a:r>
          </a:p>
          <a:p>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Des objectifs atteints</a:t>
            </a:r>
            <a:endParaRPr lang="fr-FR" dirty="0"/>
          </a:p>
        </p:txBody>
      </p:sp>
      <p:sp>
        <p:nvSpPr>
          <p:cNvPr id="6" name="Titre 5"/>
          <p:cNvSpPr>
            <a:spLocks noGrp="1"/>
          </p:cNvSpPr>
          <p:nvPr>
            <p:ph type="title"/>
          </p:nvPr>
        </p:nvSpPr>
        <p:spPr/>
        <p:txBody>
          <a:bodyPr>
            <a:normAutofit/>
          </a:bodyPr>
          <a:lstStyle/>
          <a:p>
            <a:r>
              <a:rPr lang="fr-FR" dirty="0" smtClean="0"/>
              <a:t>1.3 – conclusions du comité d’évaluation </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236999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3" name="Espace réservé du texte 2"/>
          <p:cNvSpPr>
            <a:spLocks noGrp="1"/>
          </p:cNvSpPr>
          <p:nvPr>
            <p:ph type="body" sz="quarter" idx="14"/>
          </p:nvPr>
        </p:nvSpPr>
        <p:spPr>
          <a:xfrm>
            <a:off x="323850" y="1649726"/>
            <a:ext cx="8352928" cy="2880320"/>
          </a:xfrm>
        </p:spPr>
        <p:txBody>
          <a:bodyPr/>
          <a:lstStyle/>
          <a:p>
            <a:pPr marL="377825" indent="-285750">
              <a:buFont typeface="Arial" panose="020B0604020202020204" pitchFamily="34" charset="0"/>
              <a:buChar char="•"/>
            </a:pPr>
            <a:endParaRPr lang="fr-FR" dirty="0" smtClean="0"/>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Pas d’évolutions majeures dans les pratiques de dialogue social </a:t>
            </a:r>
            <a:r>
              <a:rPr lang="fr-FR" dirty="0" smtClean="0"/>
              <a:t>; plutôt un prolongement de tendance (centralisation des instances notamment). On est encore dans une phase </a:t>
            </a:r>
            <a:r>
              <a:rPr lang="fr-FR" dirty="0" err="1" smtClean="0"/>
              <a:t>tansitoire</a:t>
            </a:r>
            <a:r>
              <a:rPr lang="fr-FR" dirty="0" smtClean="0"/>
              <a:t> d’appropriation de la réforme par les partenaires sociaux ;</a:t>
            </a:r>
          </a:p>
          <a:p>
            <a:pPr marL="377825" indent="-285750">
              <a:buFont typeface="Arial" panose="020B0604020202020204" pitchFamily="34" charset="0"/>
              <a:buChar char="•"/>
            </a:pPr>
            <a:endParaRPr lang="fr-FR" dirty="0"/>
          </a:p>
          <a:p>
            <a:pPr marL="377825" indent="-285750">
              <a:buFont typeface="Arial" panose="020B0604020202020204" pitchFamily="34" charset="0"/>
              <a:buChar char="•"/>
            </a:pPr>
            <a:r>
              <a:rPr lang="fr-FR" b="1" dirty="0" smtClean="0"/>
              <a:t>Tendance à l’effacement de la représentation de proximité et à la centralisation </a:t>
            </a:r>
            <a:r>
              <a:rPr lang="fr-FR" dirty="0" smtClean="0"/>
              <a:t>: 25% des accords CSE prévoient la mise en place de représentants de proximité, très majoritairement dans les entreprises de plus de 300 salariés, mais le rôle de ces représentants est mal défini.</a:t>
            </a:r>
          </a:p>
          <a:p>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22/03/2022</a:t>
            </a:fld>
            <a:endParaRPr lang="fr-FR" cap="all" dirty="0"/>
          </a:p>
        </p:txBody>
      </p:sp>
      <p:sp>
        <p:nvSpPr>
          <p:cNvPr id="5" name="Espace réservé du texte 4"/>
          <p:cNvSpPr>
            <a:spLocks noGrp="1"/>
          </p:cNvSpPr>
          <p:nvPr>
            <p:ph type="body" sz="quarter" idx="13"/>
          </p:nvPr>
        </p:nvSpPr>
        <p:spPr/>
        <p:txBody>
          <a:bodyPr/>
          <a:lstStyle/>
          <a:p>
            <a:r>
              <a:rPr lang="fr-FR" dirty="0" smtClean="0"/>
              <a:t>Mais </a:t>
            </a:r>
            <a:endParaRPr lang="fr-FR" dirty="0"/>
          </a:p>
        </p:txBody>
      </p:sp>
      <p:sp>
        <p:nvSpPr>
          <p:cNvPr id="6" name="Titre 5"/>
          <p:cNvSpPr>
            <a:spLocks noGrp="1"/>
          </p:cNvSpPr>
          <p:nvPr>
            <p:ph type="title"/>
          </p:nvPr>
        </p:nvSpPr>
        <p:spPr/>
        <p:txBody>
          <a:bodyPr>
            <a:normAutofit/>
          </a:bodyPr>
          <a:lstStyle/>
          <a:p>
            <a:r>
              <a:rPr lang="fr-FR" dirty="0" smtClean="0"/>
              <a:t>1.3 – conclusions du comité d’évaluation </a:t>
            </a:r>
            <a:endParaRPr lang="fr-FR" dirty="0"/>
          </a:p>
        </p:txBody>
      </p:sp>
      <p:sp>
        <p:nvSpPr>
          <p:cNvPr id="7" name="Espace réservé du pied de page 6"/>
          <p:cNvSpPr>
            <a:spLocks noGrp="1"/>
          </p:cNvSpPr>
          <p:nvPr>
            <p:ph type="ftr" sz="quarter" idx="3"/>
          </p:nvPr>
        </p:nvSpPr>
        <p:spPr/>
        <p:txBody>
          <a:bodyPr/>
          <a:lstStyle/>
          <a:p>
            <a:r>
              <a:rPr lang="fr-FR" smtClean="0"/>
              <a:t>Direction départementale de l'emploi, du travail et des solidarités du Rhône</a:t>
            </a:r>
            <a:endParaRPr lang="fr-FR" dirty="0" smtClean="0"/>
          </a:p>
        </p:txBody>
      </p:sp>
    </p:spTree>
    <p:extLst>
      <p:ext uri="{BB962C8B-B14F-4D97-AF65-F5344CB8AC3E}">
        <p14:creationId xmlns:p14="http://schemas.microsoft.com/office/powerpoint/2010/main" val="4073690981"/>
      </p:ext>
    </p:extLst>
  </p:cSld>
  <p:clrMapOvr>
    <a:masterClrMapping/>
  </p:clrMapOvr>
</p:sld>
</file>

<file path=ppt/theme/theme1.xml><?xml version="1.0" encoding="utf-8"?>
<a:theme xmlns:a="http://schemas.openxmlformats.org/drawingml/2006/main" name="Presentation ppt_MTEI_DDETS">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ppt_MTEI_DDETS2.potx" id="{5E591EE7-50C7-4A77-AC3D-674C5E4CF644}" vid="{767C83DE-8D69-4D0F-80EE-B368CA60311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8DBCB134B2ED489A580EC1C50D914F" ma:contentTypeVersion="13" ma:contentTypeDescription="Crée un document." ma:contentTypeScope="" ma:versionID="8b75521187d1e5752672038c4b3a5ae3">
  <xsd:schema xmlns:xsd="http://www.w3.org/2001/XMLSchema" xmlns:xs="http://www.w3.org/2001/XMLSchema" xmlns:p="http://schemas.microsoft.com/office/2006/metadata/properties" xmlns:ns2="29b6231e-e2fc-424e-93cb-c3c68563c996" xmlns:ns3="afd98505-6f30-43c6-8797-c87a3d19e968" targetNamespace="http://schemas.microsoft.com/office/2006/metadata/properties" ma:root="true" ma:fieldsID="2651ce08cdc8bc9b851d3d95bfd93be7" ns2:_="" ns3:_="">
    <xsd:import namespace="29b6231e-e2fc-424e-93cb-c3c68563c996"/>
    <xsd:import namespace="afd98505-6f30-43c6-8797-c87a3d19e96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6231e-e2fc-424e-93cb-c3c68563c996"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d98505-6f30-43c6-8797-c87a3d19e96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C575FE-7DA2-45D7-A3E1-8D19174B7DAB}"/>
</file>

<file path=customXml/itemProps2.xml><?xml version="1.0" encoding="utf-8"?>
<ds:datastoreItem xmlns:ds="http://schemas.openxmlformats.org/officeDocument/2006/customXml" ds:itemID="{5962D155-21F6-497E-9B03-9A61D8DEC742}"/>
</file>

<file path=customXml/itemProps3.xml><?xml version="1.0" encoding="utf-8"?>
<ds:datastoreItem xmlns:ds="http://schemas.openxmlformats.org/officeDocument/2006/customXml" ds:itemID="{D92AADC8-5AB7-4BC4-B7B9-76678F2CD825}"/>
</file>

<file path=docProps/app.xml><?xml version="1.0" encoding="utf-8"?>
<Properties xmlns="http://schemas.openxmlformats.org/officeDocument/2006/extended-properties" xmlns:vt="http://schemas.openxmlformats.org/officeDocument/2006/docPropsVTypes">
  <Template>Presentation ppt_MTEI_DDETS</Template>
  <TotalTime>361</TotalTime>
  <Words>1965</Words>
  <Application>Microsoft Office PowerPoint</Application>
  <PresentationFormat>Affichage à l'écran (16:9)</PresentationFormat>
  <Paragraphs>253</Paragraphs>
  <Slides>27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27</vt:i4>
      </vt:variant>
    </vt:vector>
  </HeadingPairs>
  <TitlesOfParts>
    <vt:vector size="30" baseType="lpstr">
      <vt:lpstr>Arial</vt:lpstr>
      <vt:lpstr>Wingdings</vt:lpstr>
      <vt:lpstr>Presentation ppt_MTEI_DDETS</vt:lpstr>
      <vt:lpstr>Présentation PowerPoint</vt:lpstr>
      <vt:lpstr>Présentation PowerPoint</vt:lpstr>
      <vt:lpstr>EVALUATION DES ORDONNANCES</vt:lpstr>
      <vt:lpstr>Présentation PowerPoint</vt:lpstr>
      <vt:lpstr>1.1 - bilan qualitatif de la mise en place des CSE</vt:lpstr>
      <vt:lpstr>1.2 - bilan quantitatif relatif à la dynamique de négociation</vt:lpstr>
      <vt:lpstr>1.2 - bilan quantitatif relatif à la dynamique de négociation</vt:lpstr>
      <vt:lpstr>1.3 – conclusions du comité d’évaluation </vt:lpstr>
      <vt:lpstr>1.3 – conclusions du comité d’évaluation </vt:lpstr>
      <vt:lpstr>1.3 – conclusions du comité d’évaluation </vt:lpstr>
      <vt:lpstr>2.1 – le rapport DIALAURA</vt:lpstr>
      <vt:lpstr>2.1 – le rapport DIALAURA</vt:lpstr>
      <vt:lpstr>2.2 – le rapport DIALAURA</vt:lpstr>
      <vt:lpstr>2.2 – le rapport DIALAURA</vt:lpstr>
      <vt:lpstr>Les suites prévisibles de l’évaluation</vt:lpstr>
      <vt:lpstr>Le projet « dialogue social en action » dans le Rhône</vt:lpstr>
      <vt:lpstr>Le plan départemental d’action du pôle travail de la DDETS 69</vt:lpstr>
      <vt:lpstr>3.1 – le plan d’action</vt:lpstr>
      <vt:lpstr>3.2 – le plan d’action</vt:lpstr>
      <vt:lpstr>3.3 – le plan d’action</vt:lpstr>
      <vt:lpstr>3.4 – le plan d’action</vt:lpstr>
      <vt:lpstr>3.5 – le plan d’action</vt:lpstr>
      <vt:lpstr>3.6 – le plan d’action</vt:lpstr>
      <vt:lpstr>3.7 – le plan d’action</vt:lpstr>
      <vt:lpstr>3.8 – le plan d’action</vt:lpstr>
      <vt:lpstr>MERCI </vt:lpstr>
      <vt:lpstr>Présentation PowerPoint</vt:lpstr>
    </vt:vector>
  </TitlesOfParts>
  <Manager>Client</Manager>
  <Company>Ministères Chargés des Affaires Sociales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BERTUZZI Marie-Jo (UD069)</dc:creator>
  <cp:lastModifiedBy>VANDROZ Dominique</cp:lastModifiedBy>
  <cp:revision>26</cp:revision>
  <cp:lastPrinted>2022-03-22T17:38:49Z</cp:lastPrinted>
  <dcterms:created xsi:type="dcterms:W3CDTF">2021-05-11T14:53:49Z</dcterms:created>
  <dcterms:modified xsi:type="dcterms:W3CDTF">2022-03-22T17:43:06Z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0x010100588DBCB134B2ED489A580EC1C50D914F</vt:lpwstr>
  </property>
</Properties>
</file>