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0" r:id="rId6"/>
    <p:sldId id="265" r:id="rId7"/>
    <p:sldId id="299" r:id="rId8"/>
    <p:sldId id="266" r:id="rId9"/>
    <p:sldId id="313" r:id="rId10"/>
    <p:sldId id="301" r:id="rId11"/>
    <p:sldId id="302" r:id="rId12"/>
    <p:sldId id="303" r:id="rId13"/>
    <p:sldId id="304" r:id="rId14"/>
    <p:sldId id="305" r:id="rId15"/>
    <p:sldId id="297" r:id="rId16"/>
    <p:sldId id="298" r:id="rId17"/>
    <p:sldId id="308" r:id="rId18"/>
    <p:sldId id="310" r:id="rId19"/>
    <p:sldId id="311" r:id="rId20"/>
    <p:sldId id="279" r:id="rId21"/>
    <p:sldId id="280" r:id="rId22"/>
    <p:sldId id="307" r:id="rId23"/>
    <p:sldId id="281" r:id="rId24"/>
    <p:sldId id="282" r:id="rId25"/>
    <p:sldId id="283" r:id="rId26"/>
    <p:sldId id="284" r:id="rId27"/>
    <p:sldId id="285" r:id="rId28"/>
    <p:sldId id="286" r:id="rId29"/>
    <p:sldId id="312" r:id="rId30"/>
    <p:sldId id="288" r:id="rId31"/>
    <p:sldId id="289" r:id="rId32"/>
    <p:sldId id="290" r:id="rId33"/>
    <p:sldId id="292" r:id="rId34"/>
    <p:sldId id="293" r:id="rId35"/>
    <p:sldId id="29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AD0"/>
    <a:srgbClr val="404ED8"/>
    <a:srgbClr val="E22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7AEB7-B90A-4017-B0CD-C020AD04DD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4F80B86-5B28-435E-86DE-6FAAB7AE2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2D8B0B8-F15E-4E06-9B8F-488D6A7E62A9}"/>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5" name="Espace réservé du pied de page 4">
            <a:extLst>
              <a:ext uri="{FF2B5EF4-FFF2-40B4-BE49-F238E27FC236}">
                <a16:creationId xmlns:a16="http://schemas.microsoft.com/office/drawing/2014/main" id="{7CF4FF2B-3853-4112-A533-0B26DD7F62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A28210-5D6C-48FA-A9C9-ADB2B10AF6F4}"/>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58278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3B708-9A16-44FE-A534-B92F15120FC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D26CC9C-6172-4ABE-B33C-C58CFA00F9C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75188F-5DF5-4DF3-B12A-87C838BB98ED}"/>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5" name="Espace réservé du pied de page 4">
            <a:extLst>
              <a:ext uri="{FF2B5EF4-FFF2-40B4-BE49-F238E27FC236}">
                <a16:creationId xmlns:a16="http://schemas.microsoft.com/office/drawing/2014/main" id="{E6CBB02B-EB3F-42ED-87C9-52A8A75F8D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04CE08-9950-42A7-ABC7-37C510D3BCB3}"/>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248825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05D5A24-08B3-434A-8CCF-E7375A24251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A2D4197-DADC-4AA0-9C11-30076540282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ECCFB5-979B-45C0-A3E9-A8E69585396F}"/>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5" name="Espace réservé du pied de page 4">
            <a:extLst>
              <a:ext uri="{FF2B5EF4-FFF2-40B4-BE49-F238E27FC236}">
                <a16:creationId xmlns:a16="http://schemas.microsoft.com/office/drawing/2014/main" id="{6188AF41-CBB5-4ECA-BFC5-EA0F130793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7171FD-21CE-47D7-A2A4-467D92D552F0}"/>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204283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AC592-041E-4CCF-9C24-3B8ACBF2E2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5D4624-DAE5-4492-99C0-A664EC7449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F2DED1-64A9-4AAD-A357-1A0D4041E39C}"/>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5" name="Espace réservé du pied de page 4">
            <a:extLst>
              <a:ext uri="{FF2B5EF4-FFF2-40B4-BE49-F238E27FC236}">
                <a16:creationId xmlns:a16="http://schemas.microsoft.com/office/drawing/2014/main" id="{4D31DEEC-7FC3-425C-A560-772D6C3ADE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5FF283-3274-4C88-AFB9-788ECC1CC691}"/>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108934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B4AE1B-3C68-4221-B3BA-E127B27CB6F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9BB0D8B-3F2B-4974-9CFD-E2F20CB580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B62161D-AD47-4EA5-B571-2FFB9F93A3D5}"/>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5" name="Espace réservé du pied de page 4">
            <a:extLst>
              <a:ext uri="{FF2B5EF4-FFF2-40B4-BE49-F238E27FC236}">
                <a16:creationId xmlns:a16="http://schemas.microsoft.com/office/drawing/2014/main" id="{A15E40F3-D881-4ECB-88AA-44EE95272A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45E662-CA0C-46EE-B69D-F5445FE32B47}"/>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256129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31961-7057-4AC9-80A1-5733C70351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0A1569-13C0-451B-8BCF-39E1A267FE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A60453-AD53-411C-8B25-BBAA7CA121A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C948E6-3058-4810-A6D4-05577B1D1719}"/>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6" name="Espace réservé du pied de page 5">
            <a:extLst>
              <a:ext uri="{FF2B5EF4-FFF2-40B4-BE49-F238E27FC236}">
                <a16:creationId xmlns:a16="http://schemas.microsoft.com/office/drawing/2014/main" id="{ECD8FFEC-8AB8-486A-B9FE-49C16E41EF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94D5D9-58A0-4C56-A104-FEF6AFDA872A}"/>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24921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A5C53-F34F-4B9A-BEF7-158AE64EB8B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7401F4D-8264-45BE-BCD4-3507D9F27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A80DBA6-ED2C-4ADF-AA9C-0EDB0B1B6E2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372041E-8289-4E8A-B23C-28292B35B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59B8DD-D537-4BC5-990D-36D8D18D53A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8F03F16-26F6-48F3-A1F6-7B4969600126}"/>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8" name="Espace réservé du pied de page 7">
            <a:extLst>
              <a:ext uri="{FF2B5EF4-FFF2-40B4-BE49-F238E27FC236}">
                <a16:creationId xmlns:a16="http://schemas.microsoft.com/office/drawing/2014/main" id="{1F75AF74-BB6D-43EF-87D6-4C726257A94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338D8C8-56AF-415C-99D2-2D84B9E43E93}"/>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385209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29427-9205-4CC4-8FC1-43BC6863D0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7049C2C-5FE7-4E2B-9069-FF3862F42BB7}"/>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4" name="Espace réservé du pied de page 3">
            <a:extLst>
              <a:ext uri="{FF2B5EF4-FFF2-40B4-BE49-F238E27FC236}">
                <a16:creationId xmlns:a16="http://schemas.microsoft.com/office/drawing/2014/main" id="{5E5039AB-4811-4AE5-AD75-572931A55A3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136265-F1AC-40AE-AEB1-96F44A60B463}"/>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11051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C01840C-1D65-4781-B945-E46F24A1F8AE}"/>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3" name="Espace réservé du pied de page 2">
            <a:extLst>
              <a:ext uri="{FF2B5EF4-FFF2-40B4-BE49-F238E27FC236}">
                <a16:creationId xmlns:a16="http://schemas.microsoft.com/office/drawing/2014/main" id="{160ED44D-C28E-4B59-8D9A-C80B8D224AD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6BC3C9E-14D2-47D2-A389-3417CE950465}"/>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135313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61BB3-3FD7-4677-B54F-6F028AAEB8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A3F696-6EC0-4B76-829F-0F04D9312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2406A8-B400-4214-8F35-D7AB056EC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34922D-3797-4370-BD8F-C06A8D437952}"/>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6" name="Espace réservé du pied de page 5">
            <a:extLst>
              <a:ext uri="{FF2B5EF4-FFF2-40B4-BE49-F238E27FC236}">
                <a16:creationId xmlns:a16="http://schemas.microsoft.com/office/drawing/2014/main" id="{E7B66B78-147D-46B7-9003-FBB3F047BC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1805EE-3DD0-4DB1-891D-3C70F1D27365}"/>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373069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A875C-0A27-42EF-B666-770E15DFE7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F32E85C-EA64-4BC8-8E10-F4FF27B2D9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2E95E69-4607-4E0A-B92D-C2E3D7B16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C7B40D7-FD55-4922-B471-9272D1673A03}"/>
              </a:ext>
            </a:extLst>
          </p:cNvPr>
          <p:cNvSpPr>
            <a:spLocks noGrp="1"/>
          </p:cNvSpPr>
          <p:nvPr>
            <p:ph type="dt" sz="half" idx="10"/>
          </p:nvPr>
        </p:nvSpPr>
        <p:spPr/>
        <p:txBody>
          <a:bodyPr/>
          <a:lstStyle/>
          <a:p>
            <a:fld id="{BA04F0DB-C818-4BF6-ACAC-4779DD3D2895}" type="datetimeFigureOut">
              <a:rPr lang="fr-FR" smtClean="0"/>
              <a:t>28/01/2021</a:t>
            </a:fld>
            <a:endParaRPr lang="fr-FR"/>
          </a:p>
        </p:txBody>
      </p:sp>
      <p:sp>
        <p:nvSpPr>
          <p:cNvPr id="6" name="Espace réservé du pied de page 5">
            <a:extLst>
              <a:ext uri="{FF2B5EF4-FFF2-40B4-BE49-F238E27FC236}">
                <a16:creationId xmlns:a16="http://schemas.microsoft.com/office/drawing/2014/main" id="{6AD30894-51C8-4D37-8063-6610B5C3F4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C52B26-FEF3-42FF-B284-BC72237E2E42}"/>
              </a:ext>
            </a:extLst>
          </p:cNvPr>
          <p:cNvSpPr>
            <a:spLocks noGrp="1"/>
          </p:cNvSpPr>
          <p:nvPr>
            <p:ph type="sldNum" sz="quarter" idx="12"/>
          </p:nvPr>
        </p:nvSpPr>
        <p:spPr/>
        <p:txBody>
          <a:bodyPr/>
          <a:lstStyle/>
          <a:p>
            <a:fld id="{0D4CAD1B-D1F2-49FF-85E7-104692B57D33}" type="slidenum">
              <a:rPr lang="fr-FR" smtClean="0"/>
              <a:t>‹N°›</a:t>
            </a:fld>
            <a:endParaRPr lang="fr-FR"/>
          </a:p>
        </p:txBody>
      </p:sp>
    </p:spTree>
    <p:extLst>
      <p:ext uri="{BB962C8B-B14F-4D97-AF65-F5344CB8AC3E}">
        <p14:creationId xmlns:p14="http://schemas.microsoft.com/office/powerpoint/2010/main" val="260685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231290-A086-44F8-8128-E02C145637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C4EB98E-45D8-446B-8359-5F6D3E13E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62CA59-BD86-4E49-A4F0-5E4BA6C52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4F0DB-C818-4BF6-ACAC-4779DD3D2895}" type="datetimeFigureOut">
              <a:rPr lang="fr-FR" smtClean="0"/>
              <a:t>28/01/2021</a:t>
            </a:fld>
            <a:endParaRPr lang="fr-FR"/>
          </a:p>
        </p:txBody>
      </p:sp>
      <p:sp>
        <p:nvSpPr>
          <p:cNvPr id="5" name="Espace réservé du pied de page 4">
            <a:extLst>
              <a:ext uri="{FF2B5EF4-FFF2-40B4-BE49-F238E27FC236}">
                <a16:creationId xmlns:a16="http://schemas.microsoft.com/office/drawing/2014/main" id="{1774FD73-1DDC-4E85-999F-38D87C509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EBBD2FB-ADAF-45FF-BD5B-B8A90BF08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CAD1B-D1F2-49FF-85E7-104692B57D33}" type="slidenum">
              <a:rPr lang="fr-FR" smtClean="0"/>
              <a:t>‹N°›</a:t>
            </a:fld>
            <a:endParaRPr lang="fr-FR"/>
          </a:p>
        </p:txBody>
      </p:sp>
    </p:spTree>
    <p:extLst>
      <p:ext uri="{BB962C8B-B14F-4D97-AF65-F5344CB8AC3E}">
        <p14:creationId xmlns:p14="http://schemas.microsoft.com/office/powerpoint/2010/main" val="47655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filecys.fr/2019/06/10/comment-proteger-lidentite-sonore-de-votre-entrepri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9037EB6-19B6-4C22-9344-79164A300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647700"/>
            <a:ext cx="7620000" cy="5562600"/>
          </a:xfrm>
          <a:prstGeom prst="rect">
            <a:avLst/>
          </a:prstGeom>
        </p:spPr>
      </p:pic>
    </p:spTree>
    <p:extLst>
      <p:ext uri="{BB962C8B-B14F-4D97-AF65-F5344CB8AC3E}">
        <p14:creationId xmlns:p14="http://schemas.microsoft.com/office/powerpoint/2010/main" val="3908375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9E5285-18CC-4CDF-9C99-B2077D966518}"/>
              </a:ext>
            </a:extLst>
          </p:cNvPr>
          <p:cNvSpPr>
            <a:spLocks noGrp="1"/>
          </p:cNvSpPr>
          <p:nvPr>
            <p:ph type="title"/>
          </p:nvPr>
        </p:nvSpPr>
        <p:spPr>
          <a:xfrm>
            <a:off x="838200" y="2931319"/>
            <a:ext cx="10515600" cy="1325563"/>
          </a:xfrm>
        </p:spPr>
        <p:txBody>
          <a:bodyPr>
            <a:normAutofit fontScale="90000"/>
          </a:bodyPr>
          <a:lstStyle/>
          <a:p>
            <a:r>
              <a:rPr lang="fr-FR" b="1" dirty="0"/>
              <a:t>A DOMICILE</a:t>
            </a:r>
            <a:br>
              <a:rPr lang="fr-FR" dirty="0"/>
            </a:br>
            <a:br>
              <a:rPr lang="fr-FR" dirty="0"/>
            </a:br>
            <a:br>
              <a:rPr lang="fr-FR" dirty="0"/>
            </a:br>
            <a:r>
              <a:rPr lang="fr-FR" dirty="0"/>
              <a:t>Dégâts des eaux</a:t>
            </a:r>
            <a:br>
              <a:rPr lang="fr-FR" dirty="0"/>
            </a:br>
            <a:r>
              <a:rPr lang="fr-FR" dirty="0"/>
              <a:t>Catastrophe naturelle</a:t>
            </a:r>
            <a:br>
              <a:rPr lang="fr-FR" dirty="0"/>
            </a:br>
            <a:r>
              <a:rPr lang="fr-FR" dirty="0"/>
              <a:t>Nuisances de voisinage</a:t>
            </a:r>
            <a:br>
              <a:rPr lang="fr-FR" dirty="0"/>
            </a:br>
            <a:r>
              <a:rPr lang="fr-FR" dirty="0"/>
              <a:t>Atteinte au droit de propriété</a:t>
            </a:r>
            <a:br>
              <a:rPr lang="fr-FR" dirty="0"/>
            </a:br>
            <a:r>
              <a:rPr lang="fr-FR" dirty="0"/>
              <a:t>États des lieux d’entrée et de sortie</a:t>
            </a:r>
            <a:br>
              <a:rPr lang="fr-FR" dirty="0"/>
            </a:br>
            <a:r>
              <a:rPr lang="fr-FR" dirty="0"/>
              <a:t>Sous-location non-autorisée</a:t>
            </a:r>
            <a:br>
              <a:rPr lang="fr-FR" dirty="0"/>
            </a:br>
            <a:endParaRPr lang="fr-FR" dirty="0"/>
          </a:p>
        </p:txBody>
      </p:sp>
      <p:pic>
        <p:nvPicPr>
          <p:cNvPr id="5" name="Espace réservé du contenu 4">
            <a:extLst>
              <a:ext uri="{FF2B5EF4-FFF2-40B4-BE49-F238E27FC236}">
                <a16:creationId xmlns:a16="http://schemas.microsoft.com/office/drawing/2014/main" id="{461D0E19-416E-466A-9657-687B745D40DC}"/>
              </a:ext>
            </a:extLst>
          </p:cNvPr>
          <p:cNvPicPr>
            <a:picLocks noGrp="1" noChangeAspect="1"/>
          </p:cNvPicPr>
          <p:nvPr>
            <p:ph idx="1"/>
          </p:nvPr>
        </p:nvPicPr>
        <p:blipFill>
          <a:blip r:embed="rId2">
            <a:biLevel thresh="75000"/>
            <a:extLst>
              <a:ext uri="{28A0092B-C50C-407E-A947-70E740481C1C}">
                <a14:useLocalDpi xmlns:a14="http://schemas.microsoft.com/office/drawing/2010/main" val="0"/>
              </a:ext>
            </a:extLst>
          </a:blip>
          <a:stretch>
            <a:fillRect/>
          </a:stretch>
        </p:blipFill>
        <p:spPr>
          <a:xfrm>
            <a:off x="4750282" y="280332"/>
            <a:ext cx="2181225" cy="2095500"/>
          </a:xfrm>
        </p:spPr>
      </p:pic>
    </p:spTree>
    <p:extLst>
      <p:ext uri="{BB962C8B-B14F-4D97-AF65-F5344CB8AC3E}">
        <p14:creationId xmlns:p14="http://schemas.microsoft.com/office/powerpoint/2010/main" val="420267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A8EC8-B35C-4C01-A5C1-FB99FB4F677E}"/>
              </a:ext>
            </a:extLst>
          </p:cNvPr>
          <p:cNvSpPr>
            <a:spLocks noGrp="1"/>
          </p:cNvSpPr>
          <p:nvPr>
            <p:ph type="title"/>
          </p:nvPr>
        </p:nvSpPr>
        <p:spPr>
          <a:xfrm>
            <a:off x="1123950" y="3679825"/>
            <a:ext cx="10515600" cy="1325563"/>
          </a:xfrm>
        </p:spPr>
        <p:txBody>
          <a:bodyPr>
            <a:normAutofit fontScale="90000"/>
          </a:bodyPr>
          <a:lstStyle/>
          <a:p>
            <a:br>
              <a:rPr lang="fr-FR" b="1" dirty="0"/>
            </a:br>
            <a:r>
              <a:rPr lang="fr-FR" b="1" dirty="0"/>
              <a:t>Relations familiales et personnelles</a:t>
            </a:r>
            <a:br>
              <a:rPr lang="fr-FR" dirty="0"/>
            </a:br>
            <a:br>
              <a:rPr lang="fr-FR" dirty="0"/>
            </a:br>
            <a:r>
              <a:rPr lang="fr-FR" dirty="0"/>
              <a:t>Inventaire des meubles en cas de séparation, Donation, succession,</a:t>
            </a:r>
            <a:br>
              <a:rPr lang="fr-FR" dirty="0"/>
            </a:br>
            <a:r>
              <a:rPr lang="fr-FR" dirty="0"/>
              <a:t>Abandon de domicile conjugal</a:t>
            </a:r>
            <a:br>
              <a:rPr lang="fr-FR" dirty="0"/>
            </a:br>
            <a:r>
              <a:rPr lang="fr-FR" dirty="0"/>
              <a:t>Refus de droit de visite </a:t>
            </a:r>
            <a:br>
              <a:rPr lang="fr-FR" dirty="0"/>
            </a:br>
            <a:r>
              <a:rPr lang="fr-FR" dirty="0"/>
              <a:t>Non-présentation d’enfant</a:t>
            </a:r>
            <a:br>
              <a:rPr lang="fr-FR" dirty="0"/>
            </a:br>
            <a:r>
              <a:rPr lang="fr-FR" dirty="0"/>
              <a:t>Harcèlement/diffamation</a:t>
            </a:r>
            <a:br>
              <a:rPr lang="fr-FR" dirty="0"/>
            </a:br>
            <a:endParaRPr lang="fr-FR" dirty="0"/>
          </a:p>
        </p:txBody>
      </p:sp>
      <p:pic>
        <p:nvPicPr>
          <p:cNvPr id="5" name="Espace réservé du contenu 4">
            <a:extLst>
              <a:ext uri="{FF2B5EF4-FFF2-40B4-BE49-F238E27FC236}">
                <a16:creationId xmlns:a16="http://schemas.microsoft.com/office/drawing/2014/main" id="{A3B5E2B5-0FED-4444-B306-FC98A1B7AE6B}"/>
              </a:ext>
            </a:extLst>
          </p:cNvPr>
          <p:cNvPicPr>
            <a:picLocks noGrp="1" noChangeAspect="1"/>
          </p:cNvPicPr>
          <p:nvPr>
            <p:ph idx="1"/>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801306" y="734012"/>
            <a:ext cx="2143125" cy="2143125"/>
          </a:xfrm>
        </p:spPr>
      </p:pic>
    </p:spTree>
    <p:extLst>
      <p:ext uri="{BB962C8B-B14F-4D97-AF65-F5344CB8AC3E}">
        <p14:creationId xmlns:p14="http://schemas.microsoft.com/office/powerpoint/2010/main" val="409342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4BB5EF-BA50-4950-8AC8-3A56538E2C13}"/>
              </a:ext>
            </a:extLst>
          </p:cNvPr>
          <p:cNvSpPr>
            <a:spLocks noGrp="1"/>
          </p:cNvSpPr>
          <p:nvPr>
            <p:ph type="title"/>
          </p:nvPr>
        </p:nvSpPr>
        <p:spPr>
          <a:xfrm>
            <a:off x="1162050" y="3429000"/>
            <a:ext cx="10515600" cy="1325563"/>
          </a:xfrm>
        </p:spPr>
        <p:txBody>
          <a:bodyPr>
            <a:normAutofit fontScale="90000"/>
          </a:bodyPr>
          <a:lstStyle/>
          <a:p>
            <a:pPr fontAlgn="base"/>
            <a:r>
              <a:rPr lang="fr-FR" b="1" dirty="0"/>
              <a:t>Construction</a:t>
            </a:r>
            <a:br>
              <a:rPr lang="fr-FR" dirty="0"/>
            </a:br>
            <a:br>
              <a:rPr lang="fr-FR" dirty="0"/>
            </a:br>
            <a:r>
              <a:rPr lang="fr-FR" dirty="0"/>
              <a:t>Avant/après travaux</a:t>
            </a:r>
            <a:br>
              <a:rPr lang="fr-FR" dirty="0"/>
            </a:br>
            <a:r>
              <a:rPr lang="fr-FR" dirty="0"/>
              <a:t>Réception des travaux</a:t>
            </a:r>
            <a:br>
              <a:rPr lang="fr-FR" dirty="0"/>
            </a:br>
            <a:r>
              <a:rPr lang="fr-FR" dirty="0"/>
              <a:t>Retards dans les travaux</a:t>
            </a:r>
            <a:br>
              <a:rPr lang="fr-FR" dirty="0"/>
            </a:br>
            <a:r>
              <a:rPr lang="fr-FR" dirty="0"/>
              <a:t>Malfaçons</a:t>
            </a:r>
            <a:br>
              <a:rPr lang="fr-FR" dirty="0"/>
            </a:br>
            <a:r>
              <a:rPr lang="fr-FR" dirty="0"/>
              <a:t>Affichage des documents légaux (PC / DP)</a:t>
            </a:r>
            <a:br>
              <a:rPr lang="fr-FR" dirty="0"/>
            </a:br>
            <a:r>
              <a:rPr lang="fr-FR" dirty="0"/>
              <a:t>…</a:t>
            </a:r>
          </a:p>
        </p:txBody>
      </p:sp>
      <p:pic>
        <p:nvPicPr>
          <p:cNvPr id="5" name="Espace réservé du contenu 4">
            <a:extLst>
              <a:ext uri="{FF2B5EF4-FFF2-40B4-BE49-F238E27FC236}">
                <a16:creationId xmlns:a16="http://schemas.microsoft.com/office/drawing/2014/main" id="{3D0FDCAA-B191-43BA-91E2-2BC2DDB207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4437" y="707093"/>
            <a:ext cx="2143125" cy="2143125"/>
          </a:xfrm>
        </p:spPr>
      </p:pic>
    </p:spTree>
    <p:extLst>
      <p:ext uri="{BB962C8B-B14F-4D97-AF65-F5344CB8AC3E}">
        <p14:creationId xmlns:p14="http://schemas.microsoft.com/office/powerpoint/2010/main" val="285726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E4D06-8B7A-4E4B-B974-BDFBBFD14005}"/>
              </a:ext>
            </a:extLst>
          </p:cNvPr>
          <p:cNvSpPr>
            <a:spLocks noGrp="1"/>
          </p:cNvSpPr>
          <p:nvPr>
            <p:ph type="title"/>
          </p:nvPr>
        </p:nvSpPr>
        <p:spPr>
          <a:xfrm>
            <a:off x="1190625" y="2926556"/>
            <a:ext cx="10515600" cy="1325563"/>
          </a:xfrm>
        </p:spPr>
        <p:txBody>
          <a:bodyPr>
            <a:normAutofit fontScale="90000"/>
          </a:bodyPr>
          <a:lstStyle/>
          <a:p>
            <a:pPr fontAlgn="base"/>
            <a:r>
              <a:rPr lang="fr-FR" b="1" dirty="0"/>
              <a:t>Sur le web</a:t>
            </a:r>
            <a:br>
              <a:rPr lang="fr-FR" b="1" dirty="0"/>
            </a:br>
            <a:br>
              <a:rPr lang="fr-FR" dirty="0"/>
            </a:br>
            <a:r>
              <a:rPr lang="fr-FR" dirty="0"/>
              <a:t>Dysfonctionnement d’une installation informatique (ordinateur, réseau ou logiciel)</a:t>
            </a:r>
            <a:br>
              <a:rPr lang="fr-FR" dirty="0"/>
            </a:br>
            <a:r>
              <a:rPr lang="fr-FR" dirty="0"/>
              <a:t>Publicités mensongères</a:t>
            </a:r>
            <a:br>
              <a:rPr lang="fr-FR" dirty="0"/>
            </a:br>
            <a:r>
              <a:rPr lang="fr-FR" dirty="0"/>
              <a:t>Plagiat</a:t>
            </a:r>
            <a:br>
              <a:rPr lang="fr-FR" dirty="0"/>
            </a:br>
            <a:r>
              <a:rPr lang="fr-FR" dirty="0"/>
              <a:t>Acte cybercriminel</a:t>
            </a:r>
            <a:br>
              <a:rPr lang="fr-FR" dirty="0"/>
            </a:br>
            <a:r>
              <a:rPr lang="fr-FR" dirty="0"/>
              <a:t>Constat messageries (mail / sms / messages vocaux)</a:t>
            </a:r>
            <a:br>
              <a:rPr lang="fr-FR" dirty="0"/>
            </a:br>
            <a:endParaRPr lang="fr-FR" dirty="0"/>
          </a:p>
        </p:txBody>
      </p:sp>
      <p:pic>
        <p:nvPicPr>
          <p:cNvPr id="5" name="Espace réservé du contenu 4">
            <a:extLst>
              <a:ext uri="{FF2B5EF4-FFF2-40B4-BE49-F238E27FC236}">
                <a16:creationId xmlns:a16="http://schemas.microsoft.com/office/drawing/2014/main" id="{66AADE95-DE9B-4D6E-831A-36E0C75B3B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453"/>
          <a:stretch/>
        </p:blipFill>
        <p:spPr>
          <a:xfrm>
            <a:off x="5132732" y="150087"/>
            <a:ext cx="1714500" cy="1737519"/>
          </a:xfrm>
        </p:spPr>
      </p:pic>
    </p:spTree>
    <p:extLst>
      <p:ext uri="{BB962C8B-B14F-4D97-AF65-F5344CB8AC3E}">
        <p14:creationId xmlns:p14="http://schemas.microsoft.com/office/powerpoint/2010/main" val="111345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7F4CB3-C605-4E7A-A00B-3885CFB1AFAB}"/>
              </a:ext>
            </a:extLst>
          </p:cNvPr>
          <p:cNvSpPr>
            <a:spLocks noGrp="1"/>
          </p:cNvSpPr>
          <p:nvPr>
            <p:ph type="title"/>
          </p:nvPr>
        </p:nvSpPr>
        <p:spPr>
          <a:xfrm>
            <a:off x="925237" y="4252119"/>
            <a:ext cx="10515600" cy="1325563"/>
          </a:xfrm>
        </p:spPr>
        <p:txBody>
          <a:bodyPr>
            <a:normAutofit fontScale="90000"/>
          </a:bodyPr>
          <a:lstStyle/>
          <a:p>
            <a:pPr fontAlgn="base"/>
            <a:r>
              <a:rPr lang="fr-FR" sz="3100" b="1" dirty="0"/>
              <a:t>EN ENTREPRISE</a:t>
            </a:r>
            <a:br>
              <a:rPr lang="fr-FR" sz="3100" b="1" dirty="0"/>
            </a:br>
            <a:br>
              <a:rPr lang="fr-FR" sz="3100" dirty="0"/>
            </a:br>
            <a:r>
              <a:rPr lang="fr-FR" sz="3100" dirty="0"/>
              <a:t>Contrefaçon</a:t>
            </a:r>
            <a:br>
              <a:rPr lang="fr-FR" sz="3100" dirty="0"/>
            </a:br>
            <a:r>
              <a:rPr lang="fr-FR" sz="3100" dirty="0"/>
              <a:t>Espionnage industriel</a:t>
            </a:r>
            <a:br>
              <a:rPr lang="fr-FR" sz="3100" dirty="0"/>
            </a:br>
            <a:r>
              <a:rPr lang="fr-FR" sz="3100" dirty="0"/>
              <a:t>Conflit au sein de l’entreprise</a:t>
            </a:r>
            <a:br>
              <a:rPr lang="fr-FR" sz="3100" dirty="0"/>
            </a:br>
            <a:r>
              <a:rPr lang="fr-FR" sz="3100" dirty="0"/>
              <a:t>Procédure de licenciement</a:t>
            </a:r>
            <a:br>
              <a:rPr lang="fr-FR" sz="3100" dirty="0"/>
            </a:br>
            <a:r>
              <a:rPr lang="fr-FR" sz="3100" dirty="0"/>
              <a:t>Dégâts occasionnés lors de la livraison de marchandises</a:t>
            </a:r>
            <a:br>
              <a:rPr lang="fr-FR" sz="3100" dirty="0"/>
            </a:br>
            <a:r>
              <a:rPr lang="fr-FR" sz="3100" dirty="0" err="1"/>
              <a:t>Marchandises</a:t>
            </a:r>
            <a:r>
              <a:rPr lang="fr-FR" sz="3100" dirty="0"/>
              <a:t> défectueuses</a:t>
            </a:r>
            <a:br>
              <a:rPr lang="fr-FR" sz="3100" dirty="0"/>
            </a:br>
            <a:r>
              <a:rPr lang="fr-FR" sz="3100" dirty="0"/>
              <a:t>Défaut de matière première</a:t>
            </a:r>
            <a:br>
              <a:rPr lang="fr-FR" sz="3100" dirty="0"/>
            </a:br>
            <a:r>
              <a:rPr lang="fr-FR" sz="3100" dirty="0"/>
              <a:t>Stock avant destruction</a:t>
            </a:r>
            <a:br>
              <a:rPr lang="fr-FR" sz="3100" dirty="0"/>
            </a:br>
            <a:r>
              <a:rPr lang="fr-FR" sz="3100" dirty="0"/>
              <a:t>Respect des règles sanitaires</a:t>
            </a:r>
            <a:br>
              <a:rPr lang="fr-FR" sz="3100" dirty="0"/>
            </a:br>
            <a:r>
              <a:rPr lang="fr-FR" sz="3100" dirty="0"/>
              <a:t>G</a:t>
            </a:r>
            <a:r>
              <a:rPr lang="fr-FR" sz="3200" dirty="0"/>
              <a:t>rèves /Elections </a:t>
            </a:r>
            <a:br>
              <a:rPr lang="fr-FR" sz="3200" dirty="0"/>
            </a:br>
            <a:br>
              <a:rPr lang="fr-FR" sz="3100" dirty="0"/>
            </a:br>
            <a:br>
              <a:rPr lang="fr-FR" dirty="0"/>
            </a:br>
            <a:br>
              <a:rPr lang="fr-FR" dirty="0"/>
            </a:br>
            <a:br>
              <a:rPr lang="fr-FR" dirty="0"/>
            </a:br>
            <a:endParaRPr lang="fr-FR" dirty="0"/>
          </a:p>
        </p:txBody>
      </p:sp>
      <p:pic>
        <p:nvPicPr>
          <p:cNvPr id="5" name="Espace réservé du contenu 4">
            <a:extLst>
              <a:ext uri="{FF2B5EF4-FFF2-40B4-BE49-F238E27FC236}">
                <a16:creationId xmlns:a16="http://schemas.microsoft.com/office/drawing/2014/main" id="{B98F5266-5F29-4E8E-B0DB-B7D599379582}"/>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1607"/>
          <a:stretch/>
        </p:blipFill>
        <p:spPr>
          <a:xfrm>
            <a:off x="4633912" y="533400"/>
            <a:ext cx="3098250" cy="1819275"/>
          </a:xfrm>
        </p:spPr>
      </p:pic>
    </p:spTree>
    <p:extLst>
      <p:ext uri="{BB962C8B-B14F-4D97-AF65-F5344CB8AC3E}">
        <p14:creationId xmlns:p14="http://schemas.microsoft.com/office/powerpoint/2010/main" val="2548961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88D76-3FDF-4079-83BF-AEAB4D9DB3B0}"/>
              </a:ext>
            </a:extLst>
          </p:cNvPr>
          <p:cNvSpPr>
            <a:spLocks noGrp="1"/>
          </p:cNvSpPr>
          <p:nvPr>
            <p:ph type="title"/>
          </p:nvPr>
        </p:nvSpPr>
        <p:spPr/>
        <p:txBody>
          <a:bodyPr/>
          <a:lstStyle/>
          <a:p>
            <a:endParaRPr lang="fr-FR"/>
          </a:p>
        </p:txBody>
      </p:sp>
      <p:pic>
        <p:nvPicPr>
          <p:cNvPr id="8" name="Espace réservé du contenu 7">
            <a:extLst>
              <a:ext uri="{FF2B5EF4-FFF2-40B4-BE49-F238E27FC236}">
                <a16:creationId xmlns:a16="http://schemas.microsoft.com/office/drawing/2014/main" id="{BC5791BC-830E-4CD0-BCD4-2F2DF8CBC6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8303" y="1825625"/>
            <a:ext cx="6115393" cy="4351338"/>
          </a:xfrm>
        </p:spPr>
      </p:pic>
    </p:spTree>
    <p:extLst>
      <p:ext uri="{BB962C8B-B14F-4D97-AF65-F5344CB8AC3E}">
        <p14:creationId xmlns:p14="http://schemas.microsoft.com/office/powerpoint/2010/main" val="175183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BDDA2A-148F-47F4-A90A-8C264E51DE23}"/>
              </a:ext>
            </a:extLst>
          </p:cNvPr>
          <p:cNvSpPr>
            <a:spLocks noGrp="1"/>
          </p:cNvSpPr>
          <p:nvPr>
            <p:ph idx="1"/>
          </p:nvPr>
        </p:nvSpPr>
        <p:spPr/>
        <p:txBody>
          <a:bodyPr>
            <a:normAutofit/>
          </a:bodyPr>
          <a:lstStyle/>
          <a:p>
            <a:pPr marL="0" indent="0">
              <a:buNone/>
            </a:pPr>
            <a:r>
              <a:rPr lang="fr-FR" dirty="0"/>
              <a:t>Constat des règles Covid-19 de reprise d’activité pour protéger les entreprises et rassurer clients et salariés:</a:t>
            </a:r>
          </a:p>
          <a:p>
            <a:r>
              <a:rPr lang="fr-FR" b="1" dirty="0"/>
              <a:t>attester de l’existence et de la mise à jour du document unique d’évaluation des risques</a:t>
            </a:r>
          </a:p>
          <a:p>
            <a:r>
              <a:rPr lang="fr-FR" b="1" dirty="0"/>
              <a:t>attester la mise en place optimisée du télétravail et des mesures prises pour les salariés présents sur le site</a:t>
            </a:r>
          </a:p>
          <a:p>
            <a:r>
              <a:rPr lang="fr-FR" b="1" dirty="0"/>
              <a:t>attester des mesures prises en cas de contamination ou de suspicion de contamination, etc.</a:t>
            </a:r>
          </a:p>
          <a:p>
            <a:pPr marL="0" indent="0">
              <a:buNone/>
            </a:pPr>
            <a:endParaRPr lang="fr-FR" b="1" dirty="0"/>
          </a:p>
          <a:p>
            <a:endParaRPr lang="fr-FR" b="1" dirty="0"/>
          </a:p>
          <a:p>
            <a:endParaRPr lang="fr-FR" dirty="0"/>
          </a:p>
        </p:txBody>
      </p:sp>
      <p:pic>
        <p:nvPicPr>
          <p:cNvPr id="5" name="Image 4">
            <a:extLst>
              <a:ext uri="{FF2B5EF4-FFF2-40B4-BE49-F238E27FC236}">
                <a16:creationId xmlns:a16="http://schemas.microsoft.com/office/drawing/2014/main" id="{8626925F-46B3-4A9E-9138-CDF72E8F3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650" y="461962"/>
            <a:ext cx="5715000" cy="723900"/>
          </a:xfrm>
          <a:prstGeom prst="rect">
            <a:avLst/>
          </a:prstGeom>
        </p:spPr>
      </p:pic>
    </p:spTree>
    <p:extLst>
      <p:ext uri="{BB962C8B-B14F-4D97-AF65-F5344CB8AC3E}">
        <p14:creationId xmlns:p14="http://schemas.microsoft.com/office/powerpoint/2010/main" val="244685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E3052-6B87-4268-BFC5-60BF98B9A53D}"/>
              </a:ext>
            </a:extLst>
          </p:cNvPr>
          <p:cNvSpPr>
            <a:spLocks noGrp="1"/>
          </p:cNvSpPr>
          <p:nvPr>
            <p:ph type="title"/>
          </p:nvPr>
        </p:nvSpPr>
        <p:spPr>
          <a:xfrm>
            <a:off x="962024" y="3165475"/>
            <a:ext cx="10515600" cy="1325563"/>
          </a:xfrm>
        </p:spPr>
        <p:txBody>
          <a:bodyPr>
            <a:normAutofit fontScale="90000"/>
          </a:bodyPr>
          <a:lstStyle/>
          <a:p>
            <a:r>
              <a:rPr lang="fr-FR" b="1" dirty="0"/>
              <a:t>APPORTE UNE PREUVE D'ANTÉRIORITÉ ET DE PROPRIETE À VOS CRÉATIONS</a:t>
            </a:r>
            <a:br>
              <a:rPr lang="fr-FR" b="1" dirty="0"/>
            </a:br>
            <a:endParaRPr lang="fr-FR" b="1" dirty="0"/>
          </a:p>
        </p:txBody>
      </p:sp>
      <p:pic>
        <p:nvPicPr>
          <p:cNvPr id="5" name="Espace réservé du contenu 4">
            <a:extLst>
              <a:ext uri="{FF2B5EF4-FFF2-40B4-BE49-F238E27FC236}">
                <a16:creationId xmlns:a16="http://schemas.microsoft.com/office/drawing/2014/main" id="{9725296E-6216-4C0C-A1ED-87C7771F6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2361" y="939006"/>
            <a:ext cx="4867275" cy="828675"/>
          </a:xfrm>
        </p:spPr>
      </p:pic>
    </p:spTree>
    <p:extLst>
      <p:ext uri="{BB962C8B-B14F-4D97-AF65-F5344CB8AC3E}">
        <p14:creationId xmlns:p14="http://schemas.microsoft.com/office/powerpoint/2010/main" val="37705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50A119-24F8-4930-AAE4-520D29200D50}"/>
              </a:ext>
            </a:extLst>
          </p:cNvPr>
          <p:cNvSpPr>
            <a:spLocks noGrp="1"/>
          </p:cNvSpPr>
          <p:nvPr>
            <p:ph idx="1"/>
          </p:nvPr>
        </p:nvSpPr>
        <p:spPr>
          <a:xfrm>
            <a:off x="838200" y="596348"/>
            <a:ext cx="10515600" cy="5632174"/>
          </a:xfrm>
        </p:spPr>
        <p:txBody>
          <a:bodyPr>
            <a:normAutofit fontScale="47500" lnSpcReduction="20000"/>
          </a:bodyPr>
          <a:lstStyle/>
          <a:p>
            <a:pPr marL="0" indent="0">
              <a:buNone/>
            </a:pPr>
            <a:endParaRPr lang="fr-FR" dirty="0">
              <a:hlinkClick r:id="rId2">
                <a:extLst>
                  <a:ext uri="{A12FA001-AC4F-418D-AE19-62706E023703}">
                    <ahyp:hlinkClr xmlns:ahyp="http://schemas.microsoft.com/office/drawing/2018/hyperlinkcolor" val="tx"/>
                  </a:ext>
                </a:extLst>
              </a:hlinkClick>
            </a:endParaRPr>
          </a:p>
          <a:p>
            <a:r>
              <a:rPr lang="fr-FR" sz="8000" b="1" dirty="0">
                <a:latin typeface="Arial Narrow" panose="020B0606020202030204" pitchFamily="34" charset="0"/>
              </a:rPr>
              <a:t>Droit de propriété intellectuelle</a:t>
            </a:r>
          </a:p>
          <a:p>
            <a:r>
              <a:rPr lang="fr-FR" sz="8000" b="1" dirty="0">
                <a:latin typeface="Arial Narrow" panose="020B0606020202030204" pitchFamily="34" charset="0"/>
              </a:rPr>
              <a:t>Création graphiques</a:t>
            </a:r>
          </a:p>
          <a:p>
            <a:r>
              <a:rPr lang="fr-FR" sz="8000" b="1" dirty="0">
                <a:latin typeface="Arial Narrow" panose="020B0606020202030204" pitchFamily="34" charset="0"/>
              </a:rPr>
              <a:t>Dessins d’objets</a:t>
            </a:r>
          </a:p>
          <a:p>
            <a:r>
              <a:rPr lang="fr-FR" sz="8000" b="1" dirty="0">
                <a:latin typeface="Arial Narrow" panose="020B0606020202030204" pitchFamily="34" charset="0"/>
              </a:rPr>
              <a:t>Recherches scientifiques</a:t>
            </a:r>
          </a:p>
          <a:p>
            <a:r>
              <a:rPr lang="fr-FR" sz="8000" b="1" dirty="0">
                <a:latin typeface="Arial Narrow" panose="020B0606020202030204" pitchFamily="34" charset="0"/>
              </a:rPr>
              <a:t>Innovations</a:t>
            </a:r>
          </a:p>
          <a:p>
            <a:r>
              <a:rPr lang="fr-FR" sz="8000" b="1" dirty="0">
                <a:latin typeface="Arial Narrow" panose="020B0606020202030204" pitchFamily="34" charset="0"/>
              </a:rPr>
              <a:t>Fichiers électroniques</a:t>
            </a:r>
          </a:p>
          <a:p>
            <a:r>
              <a:rPr lang="fr-FR" sz="8000" b="1" dirty="0">
                <a:latin typeface="Arial Narrow" panose="020B0606020202030204" pitchFamily="34" charset="0"/>
              </a:rPr>
              <a:t>Idées</a:t>
            </a:r>
          </a:p>
          <a:p>
            <a:r>
              <a:rPr lang="fr-FR" sz="8000" b="1" dirty="0">
                <a:latin typeface="Arial Narrow" panose="020B0606020202030204" pitchFamily="34" charset="0"/>
              </a:rPr>
              <a:t>Musiques</a:t>
            </a:r>
          </a:p>
          <a:p>
            <a:r>
              <a:rPr lang="fr-FR" sz="8000" b="1" dirty="0">
                <a:latin typeface="Arial Narrow" panose="020B0606020202030204" pitchFamily="34" charset="0"/>
              </a:rPr>
              <a:t>Paroles de chanson</a:t>
            </a:r>
          </a:p>
          <a:p>
            <a:r>
              <a:rPr lang="fr-FR" sz="8000" b="1" dirty="0">
                <a:latin typeface="Arial Narrow" panose="020B0606020202030204" pitchFamily="34" charset="0"/>
              </a:rPr>
              <a:t>Identité sonore de votre entreprise</a:t>
            </a:r>
          </a:p>
          <a:p>
            <a:endParaRPr lang="fr-FR" dirty="0"/>
          </a:p>
          <a:p>
            <a:endParaRPr lang="fr-FR" dirty="0"/>
          </a:p>
        </p:txBody>
      </p:sp>
    </p:spTree>
    <p:extLst>
      <p:ext uri="{BB962C8B-B14F-4D97-AF65-F5344CB8AC3E}">
        <p14:creationId xmlns:p14="http://schemas.microsoft.com/office/powerpoint/2010/main" val="125276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812FA-5A9A-44C1-92EC-FCC31BB2029B}"/>
              </a:ext>
            </a:extLst>
          </p:cNvPr>
          <p:cNvSpPr>
            <a:spLocks noGrp="1"/>
          </p:cNvSpPr>
          <p:nvPr>
            <p:ph type="title"/>
          </p:nvPr>
        </p:nvSpPr>
        <p:spPr/>
        <p:txBody>
          <a:bodyPr/>
          <a:lstStyle/>
          <a:p>
            <a:r>
              <a:rPr lang="fr-FR" b="1" dirty="0"/>
              <a:t>Déposer vos créations</a:t>
            </a:r>
            <a:br>
              <a:rPr lang="fr-FR" b="1" dirty="0"/>
            </a:br>
            <a:endParaRPr lang="fr-FR" b="1" dirty="0"/>
          </a:p>
        </p:txBody>
      </p:sp>
      <p:sp>
        <p:nvSpPr>
          <p:cNvPr id="3" name="Espace réservé du contenu 2">
            <a:extLst>
              <a:ext uri="{FF2B5EF4-FFF2-40B4-BE49-F238E27FC236}">
                <a16:creationId xmlns:a16="http://schemas.microsoft.com/office/drawing/2014/main" id="{F1473B85-F280-46CF-BF60-A9EB4C901B75}"/>
              </a:ext>
            </a:extLst>
          </p:cNvPr>
          <p:cNvSpPr>
            <a:spLocks noGrp="1"/>
          </p:cNvSpPr>
          <p:nvPr>
            <p:ph idx="1"/>
          </p:nvPr>
        </p:nvSpPr>
        <p:spPr/>
        <p:txBody>
          <a:bodyPr/>
          <a:lstStyle/>
          <a:p>
            <a:r>
              <a:rPr lang="fr-FR" dirty="0"/>
              <a:t>Sécurisé par la technologie blockchain :</a:t>
            </a:r>
          </a:p>
          <a:p>
            <a:r>
              <a:rPr lang="fr-FR" dirty="0"/>
              <a:t>base de données décentralisée et ultra-sécurisée</a:t>
            </a:r>
          </a:p>
          <a:p>
            <a:r>
              <a:rPr lang="fr-FR" dirty="0"/>
              <a:t>horodatage irréfutable lors du dépôt</a:t>
            </a:r>
          </a:p>
          <a:p>
            <a:endParaRPr lang="fr-FR" dirty="0"/>
          </a:p>
          <a:p>
            <a:pPr>
              <a:buFont typeface="Wingdings" panose="05000000000000000000" pitchFamily="2" charset="2"/>
              <a:buChar char="è"/>
            </a:pPr>
            <a:r>
              <a:rPr lang="fr-FR" dirty="0">
                <a:sym typeface="Wingdings" panose="05000000000000000000" pitchFamily="2" charset="2"/>
              </a:rPr>
              <a:t>C</a:t>
            </a:r>
            <a:r>
              <a:rPr lang="fr-FR" dirty="0"/>
              <a:t>ertificat de dépôt et empreinte numérique dans la blockchain.</a:t>
            </a:r>
          </a:p>
          <a:p>
            <a:pPr>
              <a:buFont typeface="Wingdings" panose="05000000000000000000" pitchFamily="2" charset="2"/>
              <a:buChar char="è"/>
            </a:pPr>
            <a:r>
              <a:rPr lang="fr-FR" dirty="0"/>
              <a:t>Dépôt valable 5 ans</a:t>
            </a:r>
          </a:p>
          <a:p>
            <a:endParaRPr lang="fr-FR" dirty="0"/>
          </a:p>
        </p:txBody>
      </p:sp>
    </p:spTree>
    <p:extLst>
      <p:ext uri="{BB962C8B-B14F-4D97-AF65-F5344CB8AC3E}">
        <p14:creationId xmlns:p14="http://schemas.microsoft.com/office/powerpoint/2010/main" val="372162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04D2B43-E1D0-46CA-9FCF-5B0E6AB71336}"/>
              </a:ext>
            </a:extLst>
          </p:cNvPr>
          <p:cNvPicPr>
            <a:picLocks noGrp="1" noChangeAspect="1"/>
          </p:cNvPicPr>
          <p:nvPr>
            <p:ph idx="1"/>
          </p:nvPr>
        </p:nvPicPr>
        <p:blipFill>
          <a:blip r:embed="rId2"/>
          <a:stretch>
            <a:fillRect/>
          </a:stretch>
        </p:blipFill>
        <p:spPr>
          <a:xfrm>
            <a:off x="3954284" y="1799755"/>
            <a:ext cx="4283431" cy="3258489"/>
          </a:xfrm>
          <a:prstGeom prst="rect">
            <a:avLst/>
          </a:prstGeom>
        </p:spPr>
      </p:pic>
    </p:spTree>
    <p:extLst>
      <p:ext uri="{BB962C8B-B14F-4D97-AF65-F5344CB8AC3E}">
        <p14:creationId xmlns:p14="http://schemas.microsoft.com/office/powerpoint/2010/main" val="44538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CB05B-D0CD-4905-8F65-B9F8A9D97B8F}"/>
              </a:ext>
            </a:extLst>
          </p:cNvPr>
          <p:cNvSpPr>
            <a:spLocks noGrp="1"/>
          </p:cNvSpPr>
          <p:nvPr>
            <p:ph type="title"/>
          </p:nvPr>
        </p:nvSpPr>
        <p:spPr/>
        <p:txBody>
          <a:bodyPr/>
          <a:lstStyle/>
          <a:p>
            <a:pPr algn="ctr"/>
            <a:r>
              <a:rPr lang="fr-FR" altLang="fr-FR" b="1" dirty="0"/>
              <a:t>RECOUVREMENT AMIABLE</a:t>
            </a:r>
            <a:endParaRPr lang="fr-FR" dirty="0"/>
          </a:p>
        </p:txBody>
      </p:sp>
      <p:sp>
        <p:nvSpPr>
          <p:cNvPr id="3" name="Espace réservé du contenu 2">
            <a:extLst>
              <a:ext uri="{FF2B5EF4-FFF2-40B4-BE49-F238E27FC236}">
                <a16:creationId xmlns:a16="http://schemas.microsoft.com/office/drawing/2014/main" id="{D3107A1E-7D92-4292-819A-4128B9702BB3}"/>
              </a:ext>
            </a:extLst>
          </p:cNvPr>
          <p:cNvSpPr>
            <a:spLocks noGrp="1"/>
          </p:cNvSpPr>
          <p:nvPr>
            <p:ph idx="1"/>
          </p:nvPr>
        </p:nvSpPr>
        <p:spPr/>
        <p:txBody>
          <a:bodyPr/>
          <a:lstStyle/>
          <a:p>
            <a:pPr marL="0" indent="0">
              <a:buNone/>
            </a:pPr>
            <a:endParaRPr lang="fr-FR" altLang="fr-FR" dirty="0"/>
          </a:p>
          <a:p>
            <a:pPr marL="0" indent="0">
              <a:buNone/>
            </a:pPr>
            <a:endParaRPr lang="fr-FR" altLang="fr-FR" dirty="0"/>
          </a:p>
          <a:p>
            <a:pPr marL="0" indent="0">
              <a:buNone/>
            </a:pPr>
            <a:endParaRPr lang="fr-FR" altLang="fr-FR" dirty="0"/>
          </a:p>
          <a:p>
            <a:pPr marL="0" indent="0">
              <a:buNone/>
            </a:pPr>
            <a:endParaRPr lang="fr-FR" altLang="fr-FR" dirty="0"/>
          </a:p>
          <a:p>
            <a:pPr marL="0" indent="0">
              <a:buNone/>
            </a:pPr>
            <a:endParaRPr lang="fr-FR" altLang="fr-FR" dirty="0"/>
          </a:p>
          <a:p>
            <a:pPr marL="0" indent="0">
              <a:buNone/>
            </a:pPr>
            <a:endParaRPr lang="fr-FR" altLang="fr-FR" dirty="0"/>
          </a:p>
          <a:p>
            <a:pPr marL="0" indent="0">
              <a:buNone/>
            </a:pPr>
            <a:r>
              <a:rPr lang="fr-FR" altLang="fr-FR" b="1" dirty="0">
                <a:latin typeface="Arial Narrow" panose="020B0606020202030204" pitchFamily="34" charset="0"/>
              </a:rPr>
              <a:t>Avant d’envisager la phase judiciaire contre votre mauvais payeur</a:t>
            </a:r>
          </a:p>
          <a:p>
            <a:pPr marL="0" indent="0">
              <a:buNone/>
            </a:pPr>
            <a:endParaRPr lang="fr-FR" dirty="0"/>
          </a:p>
        </p:txBody>
      </p:sp>
      <p:pic>
        <p:nvPicPr>
          <p:cNvPr id="7" name="Image 6">
            <a:extLst>
              <a:ext uri="{FF2B5EF4-FFF2-40B4-BE49-F238E27FC236}">
                <a16:creationId xmlns:a16="http://schemas.microsoft.com/office/drawing/2014/main" id="{5CDE750A-A3DA-4C0F-A58C-4FDF1AB79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276" y="2425149"/>
            <a:ext cx="4391448" cy="1589398"/>
          </a:xfrm>
          <a:prstGeom prst="rect">
            <a:avLst/>
          </a:prstGeom>
        </p:spPr>
      </p:pic>
    </p:spTree>
    <p:extLst>
      <p:ext uri="{BB962C8B-B14F-4D97-AF65-F5344CB8AC3E}">
        <p14:creationId xmlns:p14="http://schemas.microsoft.com/office/powerpoint/2010/main" val="309621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DF1604C-DDC0-41F9-9A8E-D79EA11EDFF4}"/>
              </a:ext>
            </a:extLst>
          </p:cNvPr>
          <p:cNvSpPr>
            <a:spLocks noGrp="1"/>
          </p:cNvSpPr>
          <p:nvPr>
            <p:ph idx="1"/>
          </p:nvPr>
        </p:nvSpPr>
        <p:spPr/>
        <p:txBody>
          <a:bodyPr/>
          <a:lstStyle/>
          <a:p>
            <a:pPr marL="0" indent="0">
              <a:buNone/>
              <a:defRPr/>
            </a:pPr>
            <a:r>
              <a:rPr lang="fr-FR" dirty="0"/>
              <a:t>- Relances dématérialisées</a:t>
            </a:r>
          </a:p>
          <a:p>
            <a:pPr>
              <a:buFontTx/>
              <a:buChar char="-"/>
              <a:defRPr/>
            </a:pPr>
            <a:r>
              <a:rPr lang="fr-FR" dirty="0"/>
              <a:t>Mise en demeure LRAR</a:t>
            </a:r>
          </a:p>
          <a:p>
            <a:pPr>
              <a:buFontTx/>
              <a:buChar char="-"/>
              <a:defRPr/>
            </a:pPr>
            <a:r>
              <a:rPr lang="fr-FR" dirty="0"/>
              <a:t>Sommation de payer (mise en demeure par acte d’Huissier de Justice)</a:t>
            </a:r>
          </a:p>
          <a:p>
            <a:pPr>
              <a:buFontTx/>
              <a:buChar char="-"/>
              <a:defRPr/>
            </a:pPr>
            <a:r>
              <a:rPr lang="fr-FR" dirty="0"/>
              <a:t>Phoning</a:t>
            </a:r>
          </a:p>
          <a:p>
            <a:pPr>
              <a:buFontTx/>
              <a:buChar char="-"/>
              <a:defRPr/>
            </a:pPr>
            <a:r>
              <a:rPr lang="fr-FR" dirty="0"/>
              <a:t>Visites domiciliaires</a:t>
            </a:r>
          </a:p>
        </p:txBody>
      </p:sp>
    </p:spTree>
    <p:extLst>
      <p:ext uri="{BB962C8B-B14F-4D97-AF65-F5344CB8AC3E}">
        <p14:creationId xmlns:p14="http://schemas.microsoft.com/office/powerpoint/2010/main" val="352200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64D54A-4B8E-46A7-A733-DC5C6BFFDA64}"/>
              </a:ext>
            </a:extLst>
          </p:cNvPr>
          <p:cNvSpPr>
            <a:spLocks noGrp="1"/>
          </p:cNvSpPr>
          <p:nvPr>
            <p:ph idx="1"/>
          </p:nvPr>
        </p:nvSpPr>
        <p:spPr>
          <a:xfrm>
            <a:off x="666750" y="711200"/>
            <a:ext cx="10515600" cy="4351338"/>
          </a:xfrm>
        </p:spPr>
        <p:txBody>
          <a:bodyPr/>
          <a:lstStyle/>
          <a:p>
            <a:r>
              <a:rPr lang="fr-FR" dirty="0"/>
              <a:t>La conciliation</a:t>
            </a:r>
          </a:p>
          <a:p>
            <a:r>
              <a:rPr lang="fr-FR" dirty="0"/>
              <a:t>La médiation</a:t>
            </a:r>
          </a:p>
          <a:p>
            <a:pPr fontAlgn="base"/>
            <a:r>
              <a:rPr lang="fr-FR" dirty="0"/>
              <a:t>CREDICYS Recouvrez des petites créances en dessous de 4 000€</a:t>
            </a:r>
          </a:p>
          <a:p>
            <a:pPr marL="0" indent="0" fontAlgn="base">
              <a:buNone/>
            </a:pPr>
            <a:r>
              <a:rPr lang="fr-FR" dirty="0"/>
              <a:t>= accompagner les entreprises dans la procédure de recouvrement à l’amiable des factures et des créances impayées. </a:t>
            </a:r>
          </a:p>
          <a:p>
            <a:pPr marL="0" indent="0" fontAlgn="base">
              <a:buNone/>
            </a:pPr>
            <a:r>
              <a:rPr lang="fr-FR" dirty="0"/>
              <a:t>= simplification des procédures de recouvrement des petites créances mises en œuvre par un huissier de justice pour le paiement d’une créance de moins de 4000€.</a:t>
            </a:r>
          </a:p>
          <a:p>
            <a:endParaRPr lang="fr-FR" dirty="0"/>
          </a:p>
        </p:txBody>
      </p:sp>
      <p:pic>
        <p:nvPicPr>
          <p:cNvPr id="5" name="Image 4">
            <a:extLst>
              <a:ext uri="{FF2B5EF4-FFF2-40B4-BE49-F238E27FC236}">
                <a16:creationId xmlns:a16="http://schemas.microsoft.com/office/drawing/2014/main" id="{8648A170-991C-488E-BC14-FFE7779A6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296" y="5390425"/>
            <a:ext cx="7936508" cy="1104762"/>
          </a:xfrm>
          <a:prstGeom prst="rect">
            <a:avLst/>
          </a:prstGeom>
        </p:spPr>
      </p:pic>
    </p:spTree>
    <p:extLst>
      <p:ext uri="{BB962C8B-B14F-4D97-AF65-F5344CB8AC3E}">
        <p14:creationId xmlns:p14="http://schemas.microsoft.com/office/powerpoint/2010/main" val="318738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09564A-A6E5-4CB1-8C4D-5B5AEE83833C}"/>
              </a:ext>
            </a:extLst>
          </p:cNvPr>
          <p:cNvSpPr>
            <a:spLocks noGrp="1"/>
          </p:cNvSpPr>
          <p:nvPr>
            <p:ph type="title"/>
          </p:nvPr>
        </p:nvSpPr>
        <p:spPr/>
        <p:txBody>
          <a:bodyPr/>
          <a:lstStyle/>
          <a:p>
            <a:pPr algn="ctr"/>
            <a:r>
              <a:rPr lang="fr-FR" altLang="fr-FR" b="1" dirty="0">
                <a:latin typeface="Arial" panose="020B0604020202020204" pitchFamily="34" charset="0"/>
              </a:rPr>
              <a:t>EXÉCUTION DES DÉCISIONS DE JUSTICE</a:t>
            </a:r>
            <a:endParaRPr lang="fr-FR" dirty="0"/>
          </a:p>
        </p:txBody>
      </p:sp>
      <p:sp>
        <p:nvSpPr>
          <p:cNvPr id="3" name="Espace réservé du contenu 2">
            <a:extLst>
              <a:ext uri="{FF2B5EF4-FFF2-40B4-BE49-F238E27FC236}">
                <a16:creationId xmlns:a16="http://schemas.microsoft.com/office/drawing/2014/main" id="{05828F37-E4B6-4B98-A2E6-0C0DF4FD5D47}"/>
              </a:ext>
            </a:extLst>
          </p:cNvPr>
          <p:cNvSpPr>
            <a:spLocks noGrp="1"/>
          </p:cNvSpPr>
          <p:nvPr>
            <p:ph idx="1"/>
          </p:nvPr>
        </p:nvSpPr>
        <p:spPr/>
        <p:txBody>
          <a:bodyPr>
            <a:normAutofit lnSpcReduction="10000"/>
          </a:bodyPr>
          <a:lstStyle/>
          <a:p>
            <a:pPr marL="0" indent="0" algn="ctr">
              <a:buNone/>
            </a:pPr>
            <a:endParaRPr lang="fr-FR" altLang="fr-FR" dirty="0">
              <a:latin typeface="Arial" panose="020B0604020202020204" pitchFamily="34" charset="0"/>
            </a:endParaRPr>
          </a:p>
          <a:p>
            <a:pPr marL="0" indent="0" algn="ctr">
              <a:buNone/>
            </a:pPr>
            <a:endParaRPr lang="fr-FR" altLang="fr-FR" dirty="0">
              <a:latin typeface="Arial" panose="020B0604020202020204" pitchFamily="34" charset="0"/>
            </a:endParaRPr>
          </a:p>
          <a:p>
            <a:pPr marL="0" indent="0" algn="ctr">
              <a:buNone/>
            </a:pPr>
            <a:endParaRPr lang="fr-FR" altLang="fr-FR" dirty="0">
              <a:latin typeface="Arial" panose="020B0604020202020204" pitchFamily="34" charset="0"/>
            </a:endParaRPr>
          </a:p>
          <a:p>
            <a:pPr marL="0" indent="0" algn="ctr">
              <a:buNone/>
            </a:pPr>
            <a:endParaRPr lang="fr-FR" altLang="fr-FR" dirty="0">
              <a:latin typeface="Arial" panose="020B0604020202020204" pitchFamily="34" charset="0"/>
            </a:endParaRPr>
          </a:p>
          <a:p>
            <a:pPr marL="0" indent="0" algn="ctr">
              <a:buNone/>
            </a:pPr>
            <a:endParaRPr lang="fr-FR" altLang="fr-FR" dirty="0">
              <a:latin typeface="Arial" panose="020B0604020202020204" pitchFamily="34" charset="0"/>
            </a:endParaRPr>
          </a:p>
          <a:p>
            <a:pPr marL="0" indent="0" algn="ctr">
              <a:buNone/>
            </a:pPr>
            <a:endParaRPr lang="fr-FR" altLang="fr-FR" dirty="0">
              <a:latin typeface="Arial" panose="020B0604020202020204" pitchFamily="34" charset="0"/>
            </a:endParaRPr>
          </a:p>
          <a:p>
            <a:pPr marL="0" indent="0" algn="ctr">
              <a:buNone/>
            </a:pPr>
            <a:endParaRPr lang="fr-FR" altLang="fr-FR" dirty="0">
              <a:latin typeface="Arial" panose="020B0604020202020204" pitchFamily="34" charset="0"/>
            </a:endParaRPr>
          </a:p>
          <a:p>
            <a:pPr marL="0" indent="0" algn="ctr">
              <a:buNone/>
            </a:pPr>
            <a:r>
              <a:rPr lang="fr-FR" altLang="fr-FR" b="1" dirty="0">
                <a:latin typeface="Arial Narrow" panose="020B0606020202030204" pitchFamily="34" charset="0"/>
              </a:rPr>
              <a:t>A défaut d’exécution volontaire de la part</a:t>
            </a:r>
          </a:p>
          <a:p>
            <a:pPr marL="0" indent="0" algn="ctr">
              <a:buNone/>
            </a:pPr>
            <a:r>
              <a:rPr lang="fr-FR" altLang="fr-FR" b="1" dirty="0">
                <a:latin typeface="Arial Narrow" panose="020B0606020202030204" pitchFamily="34" charset="0"/>
              </a:rPr>
              <a:t>de votre adversaire</a:t>
            </a:r>
          </a:p>
          <a:p>
            <a:pPr marL="0" indent="0">
              <a:buNone/>
            </a:pPr>
            <a:endParaRPr lang="fr-FR" dirty="0"/>
          </a:p>
        </p:txBody>
      </p:sp>
      <p:pic>
        <p:nvPicPr>
          <p:cNvPr id="5" name="Image 4">
            <a:extLst>
              <a:ext uri="{FF2B5EF4-FFF2-40B4-BE49-F238E27FC236}">
                <a16:creationId xmlns:a16="http://schemas.microsoft.com/office/drawing/2014/main" id="{C93494DC-8B56-4413-8978-18F41FE80D98}"/>
              </a:ext>
            </a:extLst>
          </p:cNvPr>
          <p:cNvPicPr>
            <a:picLocks noChangeAspect="1"/>
          </p:cNvPicPr>
          <p:nvPr/>
        </p:nvPicPr>
        <p:blipFill>
          <a:blip r:embed="rId2"/>
          <a:stretch>
            <a:fillRect/>
          </a:stretch>
        </p:blipFill>
        <p:spPr>
          <a:xfrm>
            <a:off x="4510201" y="1690688"/>
            <a:ext cx="3560373" cy="3188484"/>
          </a:xfrm>
          <a:prstGeom prst="rect">
            <a:avLst/>
          </a:prstGeom>
        </p:spPr>
      </p:pic>
    </p:spTree>
    <p:extLst>
      <p:ext uri="{BB962C8B-B14F-4D97-AF65-F5344CB8AC3E}">
        <p14:creationId xmlns:p14="http://schemas.microsoft.com/office/powerpoint/2010/main" val="276874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C03CD35-CDB9-4B0D-A0E3-A351BF2EEA8B}"/>
              </a:ext>
            </a:extLst>
          </p:cNvPr>
          <p:cNvSpPr>
            <a:spLocks noGrp="1"/>
          </p:cNvSpPr>
          <p:nvPr>
            <p:ph idx="1"/>
          </p:nvPr>
        </p:nvSpPr>
        <p:spPr/>
        <p:txBody>
          <a:bodyPr/>
          <a:lstStyle/>
          <a:p>
            <a:pPr marL="0" indent="0">
              <a:buNone/>
              <a:defRPr/>
            </a:pPr>
            <a:r>
              <a:rPr lang="fr-FR" dirty="0"/>
              <a:t>- Saisie-vente (inventaire de mobiliers)</a:t>
            </a:r>
          </a:p>
          <a:p>
            <a:pPr marL="0" indent="0">
              <a:buNone/>
              <a:defRPr/>
            </a:pPr>
            <a:endParaRPr lang="fr-FR" sz="1800" dirty="0"/>
          </a:p>
          <a:p>
            <a:pPr marL="0" indent="0">
              <a:buNone/>
              <a:defRPr/>
            </a:pPr>
            <a:r>
              <a:rPr lang="fr-FR" dirty="0"/>
              <a:t>- Saisie-attribution (blocage du compte bancaire ou loyers)</a:t>
            </a:r>
          </a:p>
          <a:p>
            <a:pPr>
              <a:defRPr/>
            </a:pPr>
            <a:endParaRPr lang="fr-FR" sz="1600" dirty="0"/>
          </a:p>
          <a:p>
            <a:pPr marL="0" indent="0">
              <a:buNone/>
              <a:defRPr/>
            </a:pPr>
            <a:r>
              <a:rPr lang="fr-FR" dirty="0"/>
              <a:t>- Saisie des rémunérations</a:t>
            </a:r>
          </a:p>
          <a:p>
            <a:pPr marL="0" indent="0">
              <a:buNone/>
            </a:pPr>
            <a:endParaRPr lang="fr-FR" dirty="0"/>
          </a:p>
        </p:txBody>
      </p:sp>
    </p:spTree>
    <p:extLst>
      <p:ext uri="{BB962C8B-B14F-4D97-AF65-F5344CB8AC3E}">
        <p14:creationId xmlns:p14="http://schemas.microsoft.com/office/powerpoint/2010/main" val="2619707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AAB217-6042-444E-9191-83D3C18AFF3D}"/>
              </a:ext>
            </a:extLst>
          </p:cNvPr>
          <p:cNvSpPr>
            <a:spLocks noGrp="1"/>
          </p:cNvSpPr>
          <p:nvPr>
            <p:ph idx="1"/>
          </p:nvPr>
        </p:nvSpPr>
        <p:spPr/>
        <p:txBody>
          <a:bodyPr/>
          <a:lstStyle/>
          <a:p>
            <a:pPr>
              <a:buFontTx/>
              <a:buChar char="-"/>
              <a:defRPr/>
            </a:pPr>
            <a:r>
              <a:rPr lang="fr-FR" dirty="0"/>
              <a:t>Saisie par déclaration à la préfecture (blocage de carte grise)</a:t>
            </a:r>
          </a:p>
          <a:p>
            <a:pPr marL="0" indent="0">
              <a:buNone/>
              <a:defRPr/>
            </a:pPr>
            <a:endParaRPr lang="fr-FR" sz="1600" dirty="0"/>
          </a:p>
          <a:p>
            <a:pPr>
              <a:buFontTx/>
              <a:buChar char="-"/>
              <a:defRPr/>
            </a:pPr>
            <a:r>
              <a:rPr lang="fr-FR" dirty="0"/>
              <a:t>Saisie-appréhension du véhicule</a:t>
            </a:r>
          </a:p>
          <a:p>
            <a:pPr marL="0" indent="0">
              <a:buNone/>
              <a:defRPr/>
            </a:pPr>
            <a:endParaRPr lang="fr-FR" sz="1600" dirty="0"/>
          </a:p>
          <a:p>
            <a:pPr marL="0" indent="0">
              <a:buNone/>
              <a:defRPr/>
            </a:pPr>
            <a:r>
              <a:rPr lang="fr-FR" dirty="0"/>
              <a:t>- Saisie immobilière </a:t>
            </a:r>
          </a:p>
          <a:p>
            <a:pPr marL="0" indent="0">
              <a:buNone/>
              <a:defRPr/>
            </a:pPr>
            <a:endParaRPr lang="fr-FR" sz="1800" dirty="0"/>
          </a:p>
          <a:p>
            <a:pPr marL="0" indent="0">
              <a:buNone/>
              <a:defRPr/>
            </a:pPr>
            <a:r>
              <a:rPr lang="fr-FR" dirty="0"/>
              <a:t>- Paiement direct de pensions alimentaires</a:t>
            </a:r>
          </a:p>
          <a:p>
            <a:pPr marL="0" indent="0">
              <a:buNone/>
            </a:pPr>
            <a:endParaRPr lang="fr-FR" dirty="0"/>
          </a:p>
        </p:txBody>
      </p:sp>
    </p:spTree>
    <p:extLst>
      <p:ext uri="{BB962C8B-B14F-4D97-AF65-F5344CB8AC3E}">
        <p14:creationId xmlns:p14="http://schemas.microsoft.com/office/powerpoint/2010/main" val="2065719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D7A54-C1BC-4A0B-9007-2860B9638003}"/>
              </a:ext>
            </a:extLst>
          </p:cNvPr>
          <p:cNvSpPr>
            <a:spLocks noGrp="1"/>
          </p:cNvSpPr>
          <p:nvPr>
            <p:ph type="title"/>
          </p:nvPr>
        </p:nvSpPr>
        <p:spPr/>
        <p:txBody>
          <a:bodyPr>
            <a:normAutofit/>
          </a:bodyPr>
          <a:lstStyle/>
          <a:p>
            <a:pPr algn="ctr"/>
            <a:r>
              <a:rPr lang="fr-FR" altLang="fr-FR" sz="5400" b="1" dirty="0">
                <a:latin typeface="Arial Narrow" panose="020B0606020202030204" pitchFamily="34" charset="0"/>
              </a:rPr>
              <a:t>EXPULSION</a:t>
            </a:r>
            <a:endParaRPr lang="fr-FR" sz="5400"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7C4B07E0-AE8E-4100-989C-E2722FD2C007}"/>
              </a:ext>
            </a:extLst>
          </p:cNvPr>
          <p:cNvSpPr>
            <a:spLocks noGrp="1"/>
          </p:cNvSpPr>
          <p:nvPr>
            <p:ph idx="1"/>
          </p:nvPr>
        </p:nvSpPr>
        <p:spPr/>
        <p:txBody>
          <a:bodyPr/>
          <a:lstStyle/>
          <a:p>
            <a:pPr marL="0" indent="0">
              <a:buNone/>
            </a:pPr>
            <a:endParaRPr lang="fr-FR" altLang="fr-FR" dirty="0">
              <a:latin typeface="Arial" panose="020B0604020202020204" pitchFamily="34" charset="0"/>
            </a:endParaRPr>
          </a:p>
          <a:p>
            <a:pPr marL="0" indent="0">
              <a:buNone/>
            </a:pPr>
            <a:endParaRPr lang="fr-FR" altLang="fr-FR" dirty="0">
              <a:latin typeface="Arial" panose="020B0604020202020204" pitchFamily="34" charset="0"/>
            </a:endParaRPr>
          </a:p>
          <a:p>
            <a:pPr marL="0" indent="0">
              <a:buNone/>
            </a:pPr>
            <a:endParaRPr lang="fr-FR" altLang="fr-FR" dirty="0">
              <a:latin typeface="Arial" panose="020B0604020202020204" pitchFamily="34" charset="0"/>
            </a:endParaRPr>
          </a:p>
          <a:p>
            <a:pPr marL="0" indent="0">
              <a:buNone/>
            </a:pPr>
            <a:endParaRPr lang="fr-FR" altLang="fr-FR" dirty="0">
              <a:latin typeface="Arial" panose="020B0604020202020204" pitchFamily="34" charset="0"/>
            </a:endParaRPr>
          </a:p>
          <a:p>
            <a:pPr marL="0" indent="0">
              <a:buNone/>
            </a:pPr>
            <a:endParaRPr lang="fr-FR" altLang="fr-FR" dirty="0">
              <a:latin typeface="Arial" panose="020B0604020202020204" pitchFamily="34" charset="0"/>
            </a:endParaRPr>
          </a:p>
          <a:p>
            <a:pPr marL="0" indent="0">
              <a:buNone/>
            </a:pPr>
            <a:endParaRPr lang="fr-FR" altLang="fr-FR" dirty="0">
              <a:latin typeface="Arial" panose="020B0604020202020204" pitchFamily="34" charset="0"/>
            </a:endParaRPr>
          </a:p>
          <a:p>
            <a:pPr marL="0" indent="0" algn="ctr">
              <a:buNone/>
            </a:pPr>
            <a:r>
              <a:rPr lang="fr-FR" altLang="fr-FR" sz="3200" b="1" dirty="0">
                <a:latin typeface="Arial Narrow" panose="020B0606020202030204" pitchFamily="34" charset="0"/>
              </a:rPr>
              <a:t>Votre locataire est défaillant</a:t>
            </a:r>
            <a:endParaRPr lang="fr-FR" sz="3200" b="1" dirty="0">
              <a:latin typeface="Arial Narrow" panose="020B0606020202030204" pitchFamily="34" charset="0"/>
            </a:endParaRPr>
          </a:p>
        </p:txBody>
      </p:sp>
      <p:pic>
        <p:nvPicPr>
          <p:cNvPr id="5" name="Image 4">
            <a:extLst>
              <a:ext uri="{FF2B5EF4-FFF2-40B4-BE49-F238E27FC236}">
                <a16:creationId xmlns:a16="http://schemas.microsoft.com/office/drawing/2014/main" id="{3A26CF65-93EB-455B-AC3B-BD1B4BA3CCF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963551" y="1993002"/>
            <a:ext cx="2264897" cy="2611675"/>
          </a:xfrm>
          <a:prstGeom prst="rect">
            <a:avLst/>
          </a:prstGeom>
        </p:spPr>
      </p:pic>
    </p:spTree>
    <p:extLst>
      <p:ext uri="{BB962C8B-B14F-4D97-AF65-F5344CB8AC3E}">
        <p14:creationId xmlns:p14="http://schemas.microsoft.com/office/powerpoint/2010/main" val="2378503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062AF-F062-4E24-B191-A8BB52EA23E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988B128-205F-434A-B738-9B28070903BD}"/>
              </a:ext>
            </a:extLst>
          </p:cNvPr>
          <p:cNvSpPr>
            <a:spLocks noGrp="1"/>
          </p:cNvSpPr>
          <p:nvPr>
            <p:ph idx="1"/>
          </p:nvPr>
        </p:nvSpPr>
        <p:spPr>
          <a:xfrm>
            <a:off x="561975" y="1797050"/>
            <a:ext cx="10515600" cy="4351338"/>
          </a:xfrm>
        </p:spPr>
        <p:txBody>
          <a:bodyPr/>
          <a:lstStyle/>
          <a:p>
            <a:pPr marL="0" indent="0">
              <a:buNone/>
              <a:defRPr/>
            </a:pPr>
            <a:r>
              <a:rPr lang="fr-FR" dirty="0"/>
              <a:t>- Loyers impayés</a:t>
            </a:r>
          </a:p>
          <a:p>
            <a:pPr marL="0" indent="0">
              <a:buNone/>
              <a:defRPr/>
            </a:pPr>
            <a:r>
              <a:rPr lang="fr-FR" dirty="0"/>
              <a:t>- Absence de production d’attestation d’assurance </a:t>
            </a:r>
          </a:p>
          <a:p>
            <a:pPr marL="0" indent="0">
              <a:buNone/>
              <a:defRPr/>
            </a:pPr>
            <a:r>
              <a:rPr lang="fr-FR" dirty="0"/>
              <a:t>- Manquements aux obligations du locataire :</a:t>
            </a:r>
          </a:p>
          <a:p>
            <a:pPr>
              <a:buFont typeface="Wingdings" panose="05000000000000000000" pitchFamily="2" charset="2"/>
              <a:buChar char="§"/>
              <a:defRPr/>
            </a:pPr>
            <a:r>
              <a:rPr lang="fr-FR" dirty="0"/>
              <a:t>Troubles du voisinages</a:t>
            </a:r>
          </a:p>
          <a:p>
            <a:pPr>
              <a:buFont typeface="Wingdings" panose="05000000000000000000" pitchFamily="2" charset="2"/>
              <a:buChar char="§"/>
              <a:defRPr/>
            </a:pPr>
            <a:r>
              <a:rPr lang="fr-FR" dirty="0"/>
              <a:t>Sous-location </a:t>
            </a:r>
            <a:r>
              <a:rPr lang="fr-FR" sz="2400" dirty="0"/>
              <a:t>(Airbnb &amp; </a:t>
            </a:r>
            <a:r>
              <a:rPr lang="fr-FR" sz="2400" dirty="0" err="1"/>
              <a:t>co</a:t>
            </a:r>
            <a:r>
              <a:rPr lang="fr-FR" sz="2400" dirty="0"/>
              <a:t>…)</a:t>
            </a:r>
          </a:p>
          <a:p>
            <a:pPr>
              <a:buFont typeface="Wingdings" panose="05000000000000000000" pitchFamily="2" charset="2"/>
              <a:buChar char="§"/>
              <a:defRPr/>
            </a:pPr>
            <a:r>
              <a:rPr lang="fr-FR" dirty="0"/>
              <a:t>Changement de destination du local</a:t>
            </a:r>
          </a:p>
          <a:p>
            <a:pPr>
              <a:buFont typeface="Wingdings" panose="05000000000000000000" pitchFamily="2" charset="2"/>
              <a:buChar char="§"/>
              <a:defRPr/>
            </a:pPr>
            <a:r>
              <a:rPr lang="fr-FR" dirty="0"/>
              <a:t>Défaut d’exploitation (bail commercial)</a:t>
            </a:r>
          </a:p>
          <a:p>
            <a:endParaRPr lang="fr-FR" dirty="0"/>
          </a:p>
        </p:txBody>
      </p:sp>
    </p:spTree>
    <p:extLst>
      <p:ext uri="{BB962C8B-B14F-4D97-AF65-F5344CB8AC3E}">
        <p14:creationId xmlns:p14="http://schemas.microsoft.com/office/powerpoint/2010/main" val="293454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82175-BD77-4F35-B9F4-3B9F81A4B160}"/>
              </a:ext>
            </a:extLst>
          </p:cNvPr>
          <p:cNvSpPr>
            <a:spLocks noGrp="1"/>
          </p:cNvSpPr>
          <p:nvPr>
            <p:ph type="title"/>
          </p:nvPr>
        </p:nvSpPr>
        <p:spPr>
          <a:xfrm>
            <a:off x="778565" y="18255"/>
            <a:ext cx="10515600" cy="1325563"/>
          </a:xfrm>
        </p:spPr>
        <p:txBody>
          <a:bodyPr>
            <a:normAutofit/>
          </a:bodyPr>
          <a:lstStyle/>
          <a:p>
            <a:pPr algn="ctr"/>
            <a:r>
              <a:rPr lang="fr-FR" altLang="fr-FR" sz="6000" b="1" dirty="0">
                <a:latin typeface="Arial Narrow" panose="020B0606020202030204" pitchFamily="34" charset="0"/>
              </a:rPr>
              <a:t>SAISIE-CONTREFAÇON</a:t>
            </a:r>
            <a:endParaRPr lang="fr-FR" sz="6000" b="1"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1AA3429F-9389-4500-88E1-E9A3D107BCCC}"/>
              </a:ext>
            </a:extLst>
          </p:cNvPr>
          <p:cNvSpPr>
            <a:spLocks noGrp="1"/>
          </p:cNvSpPr>
          <p:nvPr>
            <p:ph idx="1"/>
          </p:nvPr>
        </p:nvSpPr>
        <p:spPr>
          <a:xfrm>
            <a:off x="384313" y="1205948"/>
            <a:ext cx="11304104" cy="4971015"/>
          </a:xfrm>
        </p:spPr>
        <p:txBody>
          <a:bodyPr/>
          <a:lstStyle/>
          <a:p>
            <a:pPr marL="0" indent="0" algn="ctr">
              <a:buNone/>
            </a:pPr>
            <a:r>
              <a:rPr lang="fr-FR" altLang="fr-FR" sz="3200" b="1" dirty="0">
                <a:latin typeface="Arial Narrow" panose="020B0606020202030204" pitchFamily="34" charset="0"/>
              </a:rPr>
              <a:t>L’un de vos concurrents utilise votre marque déposée </a:t>
            </a:r>
          </a:p>
          <a:p>
            <a:pPr marL="0" indent="0" algn="ctr">
              <a:buNone/>
            </a:pPr>
            <a:r>
              <a:rPr lang="fr-FR" altLang="fr-FR" sz="3200" b="1" dirty="0">
                <a:latin typeface="Arial Narrow" panose="020B0606020202030204" pitchFamily="34" charset="0"/>
              </a:rPr>
              <a:t>ou le nom de votre établissement</a:t>
            </a:r>
          </a:p>
          <a:p>
            <a:pPr marL="0" indent="0" algn="ctr">
              <a:buNone/>
            </a:pPr>
            <a:endParaRPr lang="fr-FR" altLang="fr-FR" sz="3200" b="1" dirty="0">
              <a:latin typeface="Arial Narrow" panose="020B0606020202030204" pitchFamily="34" charset="0"/>
            </a:endParaRPr>
          </a:p>
          <a:p>
            <a:pPr marL="0" indent="0">
              <a:buNone/>
            </a:pPr>
            <a:endParaRPr lang="fr-FR" dirty="0"/>
          </a:p>
        </p:txBody>
      </p:sp>
      <p:pic>
        <p:nvPicPr>
          <p:cNvPr id="4" name="Image 9">
            <a:extLst>
              <a:ext uri="{FF2B5EF4-FFF2-40B4-BE49-F238E27FC236}">
                <a16:creationId xmlns:a16="http://schemas.microsoft.com/office/drawing/2014/main" id="{F11FBA6E-E935-4015-BA40-B2ED25359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6" t="1436" r="2415" b="6680"/>
          <a:stretch>
            <a:fillRect/>
          </a:stretch>
        </p:blipFill>
        <p:spPr bwMode="auto">
          <a:xfrm>
            <a:off x="2209179" y="2425493"/>
            <a:ext cx="7773642" cy="422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382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6F27F-D31F-41E5-B067-10ACC7A80D6C}"/>
              </a:ext>
            </a:extLst>
          </p:cNvPr>
          <p:cNvSpPr>
            <a:spLocks noGrp="1"/>
          </p:cNvSpPr>
          <p:nvPr>
            <p:ph type="title"/>
          </p:nvPr>
        </p:nvSpPr>
        <p:spPr>
          <a:xfrm>
            <a:off x="947256" y="3032824"/>
            <a:ext cx="10515600" cy="1325563"/>
          </a:xfrm>
        </p:spPr>
        <p:txBody>
          <a:bodyPr>
            <a:normAutofit fontScale="90000"/>
          </a:bodyPr>
          <a:lstStyle/>
          <a:p>
            <a:pPr algn="just"/>
            <a:r>
              <a:rPr lang="fr-FR" dirty="0"/>
              <a:t>Protéger vos communications électroniques</a:t>
            </a:r>
            <a:br>
              <a:rPr lang="fr-FR" dirty="0"/>
            </a:br>
            <a:r>
              <a:rPr lang="fr-FR" dirty="0"/>
              <a:t>accessible aux professionnels, aux particuliers</a:t>
            </a:r>
            <a:br>
              <a:rPr lang="fr-FR" dirty="0"/>
            </a:br>
            <a:r>
              <a:rPr lang="fr-FR" dirty="0"/>
              <a:t>aux personnes morales de droit public et de droit privé</a:t>
            </a:r>
            <a:br>
              <a:rPr lang="fr-FR" dirty="0"/>
            </a:br>
            <a:br>
              <a:rPr lang="fr-FR" dirty="0"/>
            </a:br>
            <a:r>
              <a:rPr lang="fr-FR" dirty="0">
                <a:sym typeface="Wingdings" panose="05000000000000000000" pitchFamily="2" charset="2"/>
              </a:rPr>
              <a:t> M</a:t>
            </a:r>
            <a:r>
              <a:rPr lang="fr-FR" dirty="0"/>
              <a:t>ettre en copie un huissier de justice afin d’attester du bon envoi d’un email</a:t>
            </a:r>
          </a:p>
        </p:txBody>
      </p:sp>
      <p:pic>
        <p:nvPicPr>
          <p:cNvPr id="5" name="Espace réservé du contenu 4">
            <a:extLst>
              <a:ext uri="{FF2B5EF4-FFF2-40B4-BE49-F238E27FC236}">
                <a16:creationId xmlns:a16="http://schemas.microsoft.com/office/drawing/2014/main" id="{323C0CF8-D45A-47BD-B6FD-103C04C225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2787" y="504570"/>
            <a:ext cx="5686425" cy="819150"/>
          </a:xfrm>
        </p:spPr>
      </p:pic>
    </p:spTree>
    <p:extLst>
      <p:ext uri="{BB962C8B-B14F-4D97-AF65-F5344CB8AC3E}">
        <p14:creationId xmlns:p14="http://schemas.microsoft.com/office/powerpoint/2010/main" val="388099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30AE80-6D2B-40C2-9D39-B1D84CFFDC71}"/>
              </a:ext>
            </a:extLst>
          </p:cNvPr>
          <p:cNvSpPr>
            <a:spLocks noGrp="1"/>
          </p:cNvSpPr>
          <p:nvPr>
            <p:ph idx="1"/>
          </p:nvPr>
        </p:nvSpPr>
        <p:spPr/>
        <p:txBody>
          <a:bodyPr>
            <a:normAutofit/>
          </a:bodyPr>
          <a:lstStyle/>
          <a:p>
            <a:pPr marL="0" indent="0" algn="ctr">
              <a:buNone/>
            </a:pPr>
            <a:endParaRPr lang="fr-FR" altLang="fr-FR" sz="4800" b="1" dirty="0">
              <a:latin typeface="Arial Narrow" panose="020B0606020202030204" pitchFamily="34" charset="0"/>
            </a:endParaRPr>
          </a:p>
          <a:p>
            <a:pPr marL="0" indent="0" algn="ctr">
              <a:buNone/>
            </a:pPr>
            <a:r>
              <a:rPr lang="fr-FR" altLang="fr-FR" sz="4800" b="1" dirty="0">
                <a:latin typeface="Arial Narrow" panose="020B0606020202030204" pitchFamily="34" charset="0"/>
              </a:rPr>
              <a:t>OFFICIER </a:t>
            </a:r>
            <a:br>
              <a:rPr lang="fr-FR" altLang="fr-FR" sz="4800" b="1" dirty="0">
                <a:latin typeface="Arial Narrow" panose="020B0606020202030204" pitchFamily="34" charset="0"/>
              </a:rPr>
            </a:br>
            <a:r>
              <a:rPr lang="fr-FR" altLang="fr-FR" sz="4800" b="1" dirty="0">
                <a:latin typeface="Arial Narrow" panose="020B0606020202030204" pitchFamily="34" charset="0"/>
              </a:rPr>
              <a:t>PUBLIC </a:t>
            </a:r>
            <a:br>
              <a:rPr lang="fr-FR" altLang="fr-FR" sz="4800" b="1" dirty="0">
                <a:latin typeface="Arial Narrow" panose="020B0606020202030204" pitchFamily="34" charset="0"/>
              </a:rPr>
            </a:br>
            <a:r>
              <a:rPr lang="fr-FR" altLang="fr-FR" sz="4800" b="1" dirty="0">
                <a:latin typeface="Arial Narrow" panose="020B0606020202030204" pitchFamily="34" charset="0"/>
              </a:rPr>
              <a:t>MINISTÉRIEL</a:t>
            </a:r>
          </a:p>
        </p:txBody>
      </p:sp>
    </p:spTree>
    <p:extLst>
      <p:ext uri="{BB962C8B-B14F-4D97-AF65-F5344CB8AC3E}">
        <p14:creationId xmlns:p14="http://schemas.microsoft.com/office/powerpoint/2010/main" val="237595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3683D6-F985-4C63-9BBD-160D7D038514}"/>
              </a:ext>
            </a:extLst>
          </p:cNvPr>
          <p:cNvSpPr>
            <a:spLocks noGrp="1"/>
          </p:cNvSpPr>
          <p:nvPr>
            <p:ph idx="1"/>
          </p:nvPr>
        </p:nvSpPr>
        <p:spPr>
          <a:xfrm>
            <a:off x="838200" y="1083503"/>
            <a:ext cx="10515600" cy="4351338"/>
          </a:xfrm>
        </p:spPr>
        <p:txBody>
          <a:bodyPr/>
          <a:lstStyle/>
          <a:p>
            <a:pPr marL="0" indent="0" algn="ctr">
              <a:buNone/>
            </a:pPr>
            <a:r>
              <a:rPr lang="fr-FR" altLang="fr-FR" sz="6000" b="1" dirty="0"/>
              <a:t>COMPÉTENCE TERRITORIALE</a:t>
            </a:r>
            <a:br>
              <a:rPr lang="fr-FR" altLang="fr-FR" sz="3600" dirty="0"/>
            </a:br>
            <a:endParaRPr lang="fr-FR" altLang="fr-FR" sz="3600" dirty="0"/>
          </a:p>
          <a:p>
            <a:pPr marL="0" indent="0" algn="ctr">
              <a:buNone/>
            </a:pPr>
            <a:br>
              <a:rPr lang="fr-FR" altLang="fr-FR" sz="3200" dirty="0"/>
            </a:br>
            <a:r>
              <a:rPr lang="fr-FR" altLang="fr-FR" sz="3200" u="sng" dirty="0"/>
              <a:t>Pour les constats :</a:t>
            </a:r>
            <a:br>
              <a:rPr lang="fr-FR" altLang="fr-FR" sz="3200" u="sng" dirty="0"/>
            </a:br>
            <a:br>
              <a:rPr lang="fr-FR" altLang="fr-FR" sz="3200" dirty="0"/>
            </a:br>
            <a:r>
              <a:rPr lang="fr-FR" altLang="fr-FR" sz="4800" b="1" dirty="0"/>
              <a:t>FRANCE ENTIERE</a:t>
            </a:r>
            <a:endParaRPr lang="fr-FR" sz="3200" dirty="0"/>
          </a:p>
        </p:txBody>
      </p:sp>
    </p:spTree>
    <p:extLst>
      <p:ext uri="{BB962C8B-B14F-4D97-AF65-F5344CB8AC3E}">
        <p14:creationId xmlns:p14="http://schemas.microsoft.com/office/powerpoint/2010/main" val="330788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BA2754-4ECF-4609-957C-41DF004EA2C3}"/>
              </a:ext>
            </a:extLst>
          </p:cNvPr>
          <p:cNvSpPr>
            <a:spLocks noGrp="1"/>
          </p:cNvSpPr>
          <p:nvPr>
            <p:ph idx="1"/>
          </p:nvPr>
        </p:nvSpPr>
        <p:spPr>
          <a:xfrm>
            <a:off x="838200" y="1110007"/>
            <a:ext cx="10515600" cy="4351338"/>
          </a:xfrm>
        </p:spPr>
        <p:txBody>
          <a:bodyPr>
            <a:normAutofit/>
          </a:bodyPr>
          <a:lstStyle/>
          <a:p>
            <a:pPr marL="0" indent="0" algn="ctr">
              <a:buNone/>
            </a:pPr>
            <a:r>
              <a:rPr lang="fr-FR" altLang="fr-FR" sz="6000" b="1" dirty="0"/>
              <a:t>COMPÉTENCE TERRITORIALE: </a:t>
            </a:r>
            <a:br>
              <a:rPr lang="fr-FR" altLang="fr-FR" sz="3200" dirty="0"/>
            </a:br>
            <a:br>
              <a:rPr lang="fr-FR" altLang="fr-FR" sz="3200" dirty="0"/>
            </a:br>
            <a:r>
              <a:rPr lang="fr-FR" altLang="fr-FR" sz="3200" u="sng" dirty="0"/>
              <a:t>Pour le recouvrement amiable :</a:t>
            </a:r>
            <a:br>
              <a:rPr lang="fr-FR" altLang="fr-FR" sz="3200" u="sng" dirty="0"/>
            </a:br>
            <a:br>
              <a:rPr lang="fr-FR" altLang="fr-FR" sz="3200" dirty="0"/>
            </a:br>
            <a:r>
              <a:rPr lang="fr-FR" altLang="fr-FR" sz="4800" b="1" dirty="0"/>
              <a:t>FRANCE ENTIERE</a:t>
            </a:r>
            <a:endParaRPr lang="fr-FR" sz="3200" dirty="0"/>
          </a:p>
        </p:txBody>
      </p:sp>
    </p:spTree>
    <p:extLst>
      <p:ext uri="{BB962C8B-B14F-4D97-AF65-F5344CB8AC3E}">
        <p14:creationId xmlns:p14="http://schemas.microsoft.com/office/powerpoint/2010/main" val="3127392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0F43512-4DB2-42B8-9FB9-95692C4B2525}"/>
              </a:ext>
            </a:extLst>
          </p:cNvPr>
          <p:cNvSpPr>
            <a:spLocks noGrp="1"/>
          </p:cNvSpPr>
          <p:nvPr>
            <p:ph idx="1"/>
          </p:nvPr>
        </p:nvSpPr>
        <p:spPr>
          <a:xfrm>
            <a:off x="838200" y="225287"/>
            <a:ext cx="10515600" cy="6241774"/>
          </a:xfrm>
        </p:spPr>
        <p:txBody>
          <a:bodyPr>
            <a:normAutofit/>
          </a:bodyPr>
          <a:lstStyle/>
          <a:p>
            <a:pPr marL="0" indent="0">
              <a:lnSpc>
                <a:spcPct val="150000"/>
              </a:lnSpc>
              <a:buNone/>
            </a:pPr>
            <a:r>
              <a:rPr lang="fr-FR" altLang="fr-FR" sz="3200" dirty="0"/>
              <a:t>		</a:t>
            </a:r>
            <a:r>
              <a:rPr lang="fr-FR" altLang="fr-FR" sz="3200" u="sng" dirty="0"/>
              <a:t>Pour l’exécution du décisions de justice</a:t>
            </a:r>
            <a:br>
              <a:rPr lang="fr-FR" altLang="fr-FR" u="sng" dirty="0"/>
            </a:br>
            <a:br>
              <a:rPr lang="fr-FR" altLang="fr-FR" dirty="0"/>
            </a:br>
            <a:r>
              <a:rPr lang="fr-FR" altLang="fr-FR" sz="4400" b="1" dirty="0"/>
              <a:t>- Ain (01)</a:t>
            </a:r>
            <a:br>
              <a:rPr lang="fr-FR" altLang="fr-FR" sz="4400" b="1" dirty="0"/>
            </a:br>
            <a:r>
              <a:rPr lang="fr-FR" altLang="fr-FR" sz="4400" b="1" dirty="0"/>
              <a:t>- Loire (42)</a:t>
            </a:r>
            <a:br>
              <a:rPr lang="fr-FR" altLang="fr-FR" sz="4400" b="1" dirty="0"/>
            </a:br>
            <a:r>
              <a:rPr lang="fr-FR" altLang="fr-FR" sz="4400" b="1" dirty="0"/>
              <a:t>- Rhône (69)</a:t>
            </a:r>
            <a:endParaRPr lang="fr-FR" dirty="0"/>
          </a:p>
        </p:txBody>
      </p:sp>
      <p:pic>
        <p:nvPicPr>
          <p:cNvPr id="4" name="Picture 3" descr="carte-scp-curb-huissier-neuville">
            <a:extLst>
              <a:ext uri="{FF2B5EF4-FFF2-40B4-BE49-F238E27FC236}">
                <a16:creationId xmlns:a16="http://schemas.microsoft.com/office/drawing/2014/main" id="{A202517B-75D3-44A1-9053-397F165AC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891" y="1223275"/>
            <a:ext cx="7086600" cy="540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263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CC0C3-1D4B-4E5A-BB4F-6AF04B0BB3F8}"/>
              </a:ext>
            </a:extLst>
          </p:cNvPr>
          <p:cNvSpPr>
            <a:spLocks noGrp="1"/>
          </p:cNvSpPr>
          <p:nvPr>
            <p:ph type="title"/>
          </p:nvPr>
        </p:nvSpPr>
        <p:spPr>
          <a:xfrm>
            <a:off x="838200" y="681037"/>
            <a:ext cx="10515600" cy="1325563"/>
          </a:xfrm>
        </p:spPr>
        <p:txBody>
          <a:bodyPr/>
          <a:lstStyle/>
          <a:p>
            <a:pPr algn="ctr"/>
            <a:r>
              <a:rPr lang="fr-FR" altLang="fr-FR" b="1" dirty="0">
                <a:latin typeface="Arial Narrow" panose="020B0606020202030204" pitchFamily="34" charset="0"/>
              </a:rPr>
              <a:t>ACTUALITE DE </a:t>
            </a:r>
            <a:br>
              <a:rPr lang="fr-FR" altLang="fr-FR" b="1" dirty="0">
                <a:latin typeface="Arial Narrow" panose="020B0606020202030204" pitchFamily="34" charset="0"/>
              </a:rPr>
            </a:br>
            <a:r>
              <a:rPr lang="fr-FR" altLang="fr-FR" b="1" dirty="0">
                <a:latin typeface="Arial Narrow" panose="020B0606020202030204" pitchFamily="34" charset="0"/>
              </a:rPr>
              <a:t>LA PROFESSION</a:t>
            </a:r>
            <a:endParaRPr lang="fr-FR"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CE746CEE-2DC1-415B-854C-58F5E15990AF}"/>
              </a:ext>
            </a:extLst>
          </p:cNvPr>
          <p:cNvSpPr>
            <a:spLocks noGrp="1"/>
          </p:cNvSpPr>
          <p:nvPr>
            <p:ph idx="1"/>
          </p:nvPr>
        </p:nvSpPr>
        <p:spPr>
          <a:xfrm>
            <a:off x="838200" y="2796209"/>
            <a:ext cx="10515600" cy="3380754"/>
          </a:xfrm>
        </p:spPr>
        <p:txBody>
          <a:bodyPr/>
          <a:lstStyle/>
          <a:p>
            <a:pPr algn="ctr"/>
            <a:r>
              <a:rPr lang="fr-FR" altLang="fr-FR" b="1" dirty="0"/>
              <a:t>Ordonnance du 2 juin 2016</a:t>
            </a:r>
            <a:r>
              <a:rPr lang="fr-FR" altLang="fr-FR" dirty="0"/>
              <a:t> </a:t>
            </a:r>
            <a:br>
              <a:rPr lang="fr-FR" altLang="fr-FR" dirty="0"/>
            </a:br>
            <a:br>
              <a:rPr lang="fr-FR" altLang="fr-FR" dirty="0"/>
            </a:br>
            <a:r>
              <a:rPr lang="fr-FR" altLang="fr-FR" dirty="0"/>
              <a:t>Relative au changement de statut de 2 professionnels du droit</a:t>
            </a:r>
            <a:endParaRPr lang="fr-FR" dirty="0"/>
          </a:p>
        </p:txBody>
      </p:sp>
    </p:spTree>
    <p:extLst>
      <p:ext uri="{BB962C8B-B14F-4D97-AF65-F5344CB8AC3E}">
        <p14:creationId xmlns:p14="http://schemas.microsoft.com/office/powerpoint/2010/main" val="2418131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F81AD2-D50F-4A1E-AE5B-059178FA2BD5}"/>
              </a:ext>
            </a:extLst>
          </p:cNvPr>
          <p:cNvSpPr>
            <a:spLocks noGrp="1"/>
          </p:cNvSpPr>
          <p:nvPr>
            <p:ph idx="1"/>
          </p:nvPr>
        </p:nvSpPr>
        <p:spPr>
          <a:xfrm>
            <a:off x="596348" y="1136512"/>
            <a:ext cx="10929731" cy="4351338"/>
          </a:xfrm>
        </p:spPr>
        <p:txBody>
          <a:bodyPr>
            <a:normAutofit/>
          </a:bodyPr>
          <a:lstStyle/>
          <a:p>
            <a:pPr marL="0" indent="0" algn="ctr">
              <a:buNone/>
            </a:pPr>
            <a:r>
              <a:rPr lang="fr-FR" altLang="fr-FR" sz="4800" dirty="0">
                <a:latin typeface="Arial Narrow" panose="020B0606020202030204" pitchFamily="34" charset="0"/>
              </a:rPr>
              <a:t>Les Huissiers de justice et les Commissaires priseurs fusionnent et deviennent à compter du</a:t>
            </a:r>
            <a:r>
              <a:rPr lang="fr-FR" altLang="fr-FR" sz="4800" u="sng" dirty="0">
                <a:latin typeface="Arial Narrow" panose="020B0606020202030204" pitchFamily="34" charset="0"/>
              </a:rPr>
              <a:t> 1</a:t>
            </a:r>
            <a:r>
              <a:rPr lang="fr-FR" altLang="fr-FR" sz="4800" u="sng" baseline="30000" dirty="0">
                <a:latin typeface="Arial Narrow" panose="020B0606020202030204" pitchFamily="34" charset="0"/>
              </a:rPr>
              <a:t>er</a:t>
            </a:r>
            <a:r>
              <a:rPr lang="fr-FR" altLang="fr-FR" sz="4800" u="sng" dirty="0">
                <a:latin typeface="Arial Narrow" panose="020B0606020202030204" pitchFamily="34" charset="0"/>
              </a:rPr>
              <a:t> juillet 2022 :</a:t>
            </a:r>
          </a:p>
          <a:p>
            <a:pPr marL="0" indent="0" algn="ctr">
              <a:buNone/>
            </a:pPr>
            <a:br>
              <a:rPr lang="fr-FR" altLang="fr-FR" sz="5400" dirty="0">
                <a:latin typeface="Arial Narrow" panose="020B0606020202030204" pitchFamily="34" charset="0"/>
              </a:rPr>
            </a:br>
            <a:r>
              <a:rPr lang="fr-FR" altLang="fr-FR" sz="5400" b="1" dirty="0">
                <a:latin typeface="Arial Narrow" panose="020B0606020202030204" pitchFamily="34" charset="0"/>
              </a:rPr>
              <a:t>COMMISSAIRES DE JUSTICE</a:t>
            </a:r>
            <a:endParaRPr lang="fr-FR" sz="5400" dirty="0">
              <a:latin typeface="Arial Narrow" panose="020B0606020202030204" pitchFamily="34" charset="0"/>
            </a:endParaRPr>
          </a:p>
        </p:txBody>
      </p:sp>
    </p:spTree>
    <p:extLst>
      <p:ext uri="{BB962C8B-B14F-4D97-AF65-F5344CB8AC3E}">
        <p14:creationId xmlns:p14="http://schemas.microsoft.com/office/powerpoint/2010/main" val="3186809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6B6B3-4925-449B-97DC-5DF3516EBF43}"/>
              </a:ext>
            </a:extLst>
          </p:cNvPr>
          <p:cNvSpPr>
            <a:spLocks noGrp="1"/>
          </p:cNvSpPr>
          <p:nvPr>
            <p:ph type="title"/>
          </p:nvPr>
        </p:nvSpPr>
        <p:spPr>
          <a:xfrm>
            <a:off x="838200" y="696430"/>
            <a:ext cx="10515600" cy="1325563"/>
          </a:xfrm>
        </p:spPr>
        <p:txBody>
          <a:bodyPr>
            <a:noAutofit/>
          </a:bodyPr>
          <a:lstStyle/>
          <a:p>
            <a:pPr algn="ctr"/>
            <a:r>
              <a:rPr lang="fr-FR" altLang="fr-FR" sz="5400" b="1" dirty="0">
                <a:latin typeface="Arial Narrow" panose="020B0606020202030204" pitchFamily="34" charset="0"/>
              </a:rPr>
              <a:t>NOS FORCES</a:t>
            </a:r>
            <a:br>
              <a:rPr lang="fr-FR" altLang="fr-FR" sz="5400" b="1" dirty="0">
                <a:latin typeface="Arial Narrow" panose="020B0606020202030204" pitchFamily="34" charset="0"/>
              </a:rPr>
            </a:br>
            <a:endParaRPr lang="fr-FR" sz="5400"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36A43A2D-8E63-4F7D-A997-ADB069E4D400}"/>
              </a:ext>
            </a:extLst>
          </p:cNvPr>
          <p:cNvSpPr>
            <a:spLocks noGrp="1"/>
          </p:cNvSpPr>
          <p:nvPr>
            <p:ph idx="1"/>
          </p:nvPr>
        </p:nvSpPr>
        <p:spPr>
          <a:xfrm>
            <a:off x="838200" y="1027906"/>
            <a:ext cx="10515600" cy="4351338"/>
          </a:xfrm>
        </p:spPr>
        <p:txBody>
          <a:bodyPr>
            <a:normAutofit lnSpcReduction="10000"/>
          </a:bodyPr>
          <a:lstStyle/>
          <a:p>
            <a:pPr algn="ctr"/>
            <a:endParaRPr lang="fr-FR" altLang="fr-FR" b="1" dirty="0"/>
          </a:p>
          <a:p>
            <a:pPr marL="0" indent="0" algn="ctr">
              <a:buNone/>
            </a:pPr>
            <a:endParaRPr lang="fr-FR" altLang="fr-FR" b="1" dirty="0"/>
          </a:p>
          <a:p>
            <a:pPr algn="ctr"/>
            <a:r>
              <a:rPr lang="fr-FR" altLang="fr-FR" sz="4400" b="1" dirty="0">
                <a:latin typeface="Arial Narrow" panose="020B0606020202030204" pitchFamily="34" charset="0"/>
              </a:rPr>
              <a:t>Une taille humaine</a:t>
            </a:r>
          </a:p>
          <a:p>
            <a:pPr algn="ctr"/>
            <a:endParaRPr lang="fr-FR" altLang="fr-FR" sz="4400" b="1" dirty="0">
              <a:latin typeface="Arial Narrow" panose="020B0606020202030204" pitchFamily="34" charset="0"/>
            </a:endParaRPr>
          </a:p>
          <a:p>
            <a:pPr algn="ctr"/>
            <a:r>
              <a:rPr lang="fr-FR" altLang="fr-FR" sz="4400" b="1" dirty="0">
                <a:latin typeface="Arial Narrow" panose="020B0606020202030204" pitchFamily="34" charset="0"/>
              </a:rPr>
              <a:t>Une gestion humaine</a:t>
            </a:r>
          </a:p>
          <a:p>
            <a:pPr algn="ctr"/>
            <a:endParaRPr lang="fr-FR" altLang="fr-FR" sz="4400" b="1" dirty="0">
              <a:latin typeface="Arial Narrow" panose="020B0606020202030204" pitchFamily="34" charset="0"/>
            </a:endParaRPr>
          </a:p>
          <a:p>
            <a:pPr algn="ctr"/>
            <a:r>
              <a:rPr lang="fr-FR" altLang="fr-FR" sz="4400" b="1" dirty="0">
                <a:latin typeface="Arial Narrow" panose="020B0606020202030204" pitchFamily="34" charset="0"/>
              </a:rPr>
              <a:t>Une réactivité surhumaine</a:t>
            </a:r>
            <a:endParaRPr lang="fr-FR" altLang="fr-FR" sz="4400" dirty="0">
              <a:latin typeface="Arial Narrow" panose="020B0606020202030204" pitchFamily="34" charset="0"/>
            </a:endParaRPr>
          </a:p>
          <a:p>
            <a:pPr marL="0" indent="0">
              <a:buNone/>
            </a:pPr>
            <a:endParaRPr lang="fr-FR" dirty="0"/>
          </a:p>
        </p:txBody>
      </p:sp>
    </p:spTree>
    <p:extLst>
      <p:ext uri="{BB962C8B-B14F-4D97-AF65-F5344CB8AC3E}">
        <p14:creationId xmlns:p14="http://schemas.microsoft.com/office/powerpoint/2010/main" val="163593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EFE60D-BEAA-4C1F-91C1-6816046E67C6}"/>
              </a:ext>
            </a:extLst>
          </p:cNvPr>
          <p:cNvSpPr>
            <a:spLocks noGrp="1"/>
          </p:cNvSpPr>
          <p:nvPr>
            <p:ph idx="1"/>
          </p:nvPr>
        </p:nvSpPr>
        <p:spPr>
          <a:xfrm>
            <a:off x="838200" y="964234"/>
            <a:ext cx="10515600" cy="4351338"/>
          </a:xfrm>
        </p:spPr>
        <p:txBody>
          <a:bodyPr>
            <a:normAutofit/>
          </a:bodyPr>
          <a:lstStyle/>
          <a:p>
            <a:pPr marL="0" indent="0">
              <a:buNone/>
            </a:pPr>
            <a:endParaRPr lang="fr-FR" altLang="fr-FR" sz="4400" b="1" dirty="0">
              <a:latin typeface="Arial Narrow" panose="020B0606020202030204" pitchFamily="34" charset="0"/>
            </a:endParaRPr>
          </a:p>
          <a:p>
            <a:pPr marL="0" indent="0">
              <a:buNone/>
            </a:pPr>
            <a:endParaRPr lang="fr-FR" altLang="fr-FR" sz="4400" b="1" dirty="0">
              <a:latin typeface="Arial Narrow" panose="020B0606020202030204" pitchFamily="34" charset="0"/>
            </a:endParaRPr>
          </a:p>
          <a:p>
            <a:pPr marL="0" indent="0">
              <a:buNone/>
            </a:pPr>
            <a:r>
              <a:rPr lang="fr-FR" altLang="fr-FR" sz="4400" b="1" dirty="0">
                <a:latin typeface="Arial Narrow" panose="020B0606020202030204" pitchFamily="34" charset="0"/>
              </a:rPr>
              <a:t>			</a:t>
            </a:r>
          </a:p>
          <a:p>
            <a:pPr marL="0" indent="0">
              <a:buNone/>
            </a:pPr>
            <a:r>
              <a:rPr lang="fr-FR" altLang="fr-FR" sz="4400" b="1" dirty="0">
                <a:latin typeface="Arial Narrow" panose="020B0606020202030204" pitchFamily="34" charset="0"/>
              </a:rPr>
              <a:t>		Profession libérale réglementée</a:t>
            </a:r>
            <a:endParaRPr lang="fr-FR" sz="4400" dirty="0">
              <a:latin typeface="Arial Narrow" panose="020B0606020202030204" pitchFamily="34" charset="0"/>
            </a:endParaRPr>
          </a:p>
        </p:txBody>
      </p:sp>
    </p:spTree>
    <p:extLst>
      <p:ext uri="{BB962C8B-B14F-4D97-AF65-F5344CB8AC3E}">
        <p14:creationId xmlns:p14="http://schemas.microsoft.com/office/powerpoint/2010/main" val="384575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DA223D-C302-4DFE-84B6-BC3FEF2190FE}"/>
              </a:ext>
            </a:extLst>
          </p:cNvPr>
          <p:cNvSpPr>
            <a:spLocks noGrp="1"/>
          </p:cNvSpPr>
          <p:nvPr>
            <p:ph idx="1"/>
          </p:nvPr>
        </p:nvSpPr>
        <p:spPr/>
        <p:txBody>
          <a:bodyPr>
            <a:normAutofit/>
          </a:bodyPr>
          <a:lstStyle/>
          <a:p>
            <a:pPr marL="0" indent="0" algn="ctr">
              <a:buNone/>
            </a:pPr>
            <a:endParaRPr kumimoji="0" lang="fr-FR" altLang="fr-FR" sz="5400" b="1" i="0" u="none" strike="noStrike" cap="none" normalizeH="0" baseline="0" dirty="0">
              <a:ln>
                <a:noFill/>
              </a:ln>
              <a:solidFill>
                <a:srgbClr val="000000"/>
              </a:solidFill>
              <a:effectLst/>
              <a:latin typeface="Montserrat"/>
            </a:endParaRPr>
          </a:p>
          <a:p>
            <a:pPr marL="0" indent="0" algn="ctr">
              <a:buNone/>
            </a:pPr>
            <a:r>
              <a:rPr kumimoji="0" lang="fr-FR" altLang="fr-FR" sz="5400" b="1" i="0" u="none" strike="noStrike" cap="none" normalizeH="0" baseline="0" dirty="0">
                <a:ln>
                  <a:noFill/>
                </a:ln>
                <a:solidFill>
                  <a:srgbClr val="000000"/>
                </a:solidFill>
                <a:effectLst/>
                <a:latin typeface="Montserrat"/>
              </a:rPr>
              <a:t>Le rôle de l’huissier de justice évolue</a:t>
            </a:r>
          </a:p>
        </p:txBody>
      </p:sp>
      <p:sp>
        <p:nvSpPr>
          <p:cNvPr id="5" name="Rectangle 2">
            <a:extLst>
              <a:ext uri="{FF2B5EF4-FFF2-40B4-BE49-F238E27FC236}">
                <a16:creationId xmlns:a16="http://schemas.microsoft.com/office/drawing/2014/main" id="{1D9F986A-47FB-4674-8903-4C30889512FD}"/>
              </a:ext>
            </a:extLst>
          </p:cNvPr>
          <p:cNvSpPr>
            <a:spLocks noChangeArrowheads="1"/>
          </p:cNvSpPr>
          <p:nvPr/>
        </p:nvSpPr>
        <p:spPr bwMode="auto">
          <a:xfrm>
            <a:off x="0" y="-423193"/>
            <a:ext cx="0" cy="846386"/>
          </a:xfrm>
          <a:prstGeom prst="rect">
            <a:avLst/>
          </a:prstGeom>
          <a:solidFill>
            <a:srgbClr val="FAF3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200" b="0" i="0" u="none" strike="noStrike" cap="none" normalizeH="0" baseline="0" dirty="0">
                <a:ln>
                  <a:noFill/>
                </a:ln>
                <a:solidFill>
                  <a:srgbClr val="666666"/>
                </a:solidFill>
                <a:effectLst/>
                <a:latin typeface="Lato"/>
              </a:rPr>
            </a:b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700" b="1" i="0" u="none" strike="noStrike" cap="none" normalizeH="0" baseline="0" dirty="0">
              <a:ln>
                <a:noFill/>
              </a:ln>
              <a:solidFill>
                <a:srgbClr val="000000"/>
              </a:solidFill>
              <a:effectLst/>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75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322BCA-B154-4870-BCA6-CB102516C87A}"/>
              </a:ext>
            </a:extLst>
          </p:cNvPr>
          <p:cNvSpPr>
            <a:spLocks noGrp="1"/>
          </p:cNvSpPr>
          <p:nvPr>
            <p:ph idx="1"/>
          </p:nvPr>
        </p:nvSpPr>
        <p:spPr>
          <a:xfrm>
            <a:off x="732182" y="1030495"/>
            <a:ext cx="10515600" cy="4351338"/>
          </a:xfrm>
        </p:spPr>
        <p:txBody>
          <a:bodyPr>
            <a:normAutofit/>
          </a:bodyPr>
          <a:lstStyle/>
          <a:p>
            <a:pPr marL="0" indent="0">
              <a:buNone/>
            </a:pPr>
            <a:endParaRPr lang="fr-FR" altLang="fr-FR" sz="4400" b="1" dirty="0">
              <a:latin typeface="Arial Narrow" panose="020B0606020202030204" pitchFamily="34" charset="0"/>
            </a:endParaRPr>
          </a:p>
          <a:p>
            <a:pPr marL="0" indent="0">
              <a:buNone/>
            </a:pPr>
            <a:endParaRPr lang="fr-FR" altLang="fr-FR" sz="4400" b="1" dirty="0">
              <a:latin typeface="Arial Narrow" panose="020B0606020202030204" pitchFamily="34" charset="0"/>
            </a:endParaRPr>
          </a:p>
          <a:p>
            <a:pPr marL="0" indent="0">
              <a:buNone/>
            </a:pPr>
            <a:endParaRPr lang="fr-FR" altLang="fr-FR" sz="4400" b="1" dirty="0">
              <a:latin typeface="Arial Narrow" panose="020B0606020202030204" pitchFamily="34" charset="0"/>
            </a:endParaRPr>
          </a:p>
          <a:p>
            <a:pPr marL="0" indent="0">
              <a:buNone/>
            </a:pPr>
            <a:r>
              <a:rPr lang="fr-FR" altLang="fr-FR" sz="4400" b="1" dirty="0">
                <a:latin typeface="Arial Narrow" panose="020B0606020202030204" pitchFamily="34" charset="0"/>
              </a:rPr>
              <a:t>		Une offre de services diversifiée </a:t>
            </a:r>
            <a:endParaRPr lang="fr-FR" sz="4400" dirty="0">
              <a:latin typeface="Arial Narrow" panose="020B0606020202030204" pitchFamily="34" charset="0"/>
            </a:endParaRPr>
          </a:p>
        </p:txBody>
      </p:sp>
    </p:spTree>
    <p:extLst>
      <p:ext uri="{BB962C8B-B14F-4D97-AF65-F5344CB8AC3E}">
        <p14:creationId xmlns:p14="http://schemas.microsoft.com/office/powerpoint/2010/main" val="58985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6BCEA3-5C77-4A7D-BFD0-262A1032C804}"/>
              </a:ext>
            </a:extLst>
          </p:cNvPr>
          <p:cNvSpPr>
            <a:spLocks noGrp="1"/>
          </p:cNvSpPr>
          <p:nvPr>
            <p:ph idx="1"/>
          </p:nvPr>
        </p:nvSpPr>
        <p:spPr/>
        <p:txBody>
          <a:bodyPr/>
          <a:lstStyle/>
          <a:p>
            <a:r>
              <a:rPr lang="fr-FR" dirty="0"/>
              <a:t>Monopole pour l’</a:t>
            </a:r>
            <a:r>
              <a:rPr lang="fr-FR" b="1" dirty="0"/>
              <a:t>exécution </a:t>
            </a:r>
            <a:r>
              <a:rPr lang="fr-FR" dirty="0"/>
              <a:t>des jugement et actes notariés et pour la </a:t>
            </a:r>
            <a:r>
              <a:rPr lang="fr-FR" b="1" dirty="0"/>
              <a:t>délivrance</a:t>
            </a:r>
            <a:r>
              <a:rPr lang="fr-FR" dirty="0"/>
              <a:t> des actes judiciaires ou extrajudiciaires</a:t>
            </a:r>
          </a:p>
          <a:p>
            <a:endParaRPr lang="fr-FR" b="1" dirty="0"/>
          </a:p>
          <a:p>
            <a:r>
              <a:rPr lang="fr-FR" b="1" dirty="0"/>
              <a:t>Recouvrement </a:t>
            </a:r>
            <a:r>
              <a:rPr lang="fr-FR" dirty="0"/>
              <a:t>amiable de créances</a:t>
            </a:r>
          </a:p>
          <a:p>
            <a:endParaRPr lang="fr-FR" dirty="0"/>
          </a:p>
          <a:p>
            <a:r>
              <a:rPr lang="fr-FR" dirty="0"/>
              <a:t>Aide à la </a:t>
            </a:r>
            <a:r>
              <a:rPr lang="fr-FR" b="1" dirty="0"/>
              <a:t>rédaction</a:t>
            </a:r>
            <a:r>
              <a:rPr lang="fr-FR" dirty="0"/>
              <a:t> des actes sous seing privé</a:t>
            </a:r>
          </a:p>
          <a:p>
            <a:endParaRPr lang="fr-FR" b="1" dirty="0"/>
          </a:p>
          <a:p>
            <a:r>
              <a:rPr lang="fr-FR" b="1" dirty="0"/>
              <a:t>Consultations</a:t>
            </a:r>
            <a:r>
              <a:rPr lang="fr-FR" dirty="0"/>
              <a:t> juridiques</a:t>
            </a:r>
          </a:p>
        </p:txBody>
      </p:sp>
    </p:spTree>
    <p:extLst>
      <p:ext uri="{BB962C8B-B14F-4D97-AF65-F5344CB8AC3E}">
        <p14:creationId xmlns:p14="http://schemas.microsoft.com/office/powerpoint/2010/main" val="68029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43ABE-517E-48A0-868D-8A0BA097FC5A}"/>
              </a:ext>
            </a:extLst>
          </p:cNvPr>
          <p:cNvSpPr>
            <a:spLocks noGrp="1"/>
          </p:cNvSpPr>
          <p:nvPr>
            <p:ph type="title"/>
          </p:nvPr>
        </p:nvSpPr>
        <p:spPr/>
        <p:txBody>
          <a:bodyPr/>
          <a:lstStyle/>
          <a:p>
            <a:pPr algn="ctr"/>
            <a:r>
              <a:rPr lang="fr-FR" altLang="fr-FR" b="1" dirty="0"/>
              <a:t>CONSTATS</a:t>
            </a:r>
            <a:endParaRPr lang="fr-FR" dirty="0"/>
          </a:p>
        </p:txBody>
      </p:sp>
      <p:sp>
        <p:nvSpPr>
          <p:cNvPr id="3" name="Espace réservé du contenu 2">
            <a:extLst>
              <a:ext uri="{FF2B5EF4-FFF2-40B4-BE49-F238E27FC236}">
                <a16:creationId xmlns:a16="http://schemas.microsoft.com/office/drawing/2014/main" id="{6280E3CE-61F6-4F2A-AB47-393306F09CBC}"/>
              </a:ext>
            </a:extLst>
          </p:cNvPr>
          <p:cNvSpPr>
            <a:spLocks noGrp="1"/>
          </p:cNvSpPr>
          <p:nvPr>
            <p:ph idx="1"/>
          </p:nvPr>
        </p:nvSpPr>
        <p:spPr/>
        <p:txBody>
          <a:bodyPr/>
          <a:lstStyle/>
          <a:p>
            <a:pPr marL="0" indent="0">
              <a:buNone/>
            </a:pPr>
            <a:endParaRPr lang="fr-FR" dirty="0"/>
          </a:p>
          <a:p>
            <a:pPr marL="0" indent="0">
              <a:buNone/>
            </a:pPr>
            <a:r>
              <a:rPr lang="fr-FR" dirty="0"/>
              <a:t>Mode de preuve </a:t>
            </a:r>
          </a:p>
          <a:p>
            <a:pPr marL="0" indent="0">
              <a:buNone/>
            </a:pPr>
            <a:endParaRPr lang="fr-FR" dirty="0"/>
          </a:p>
          <a:p>
            <a:pPr marL="0" indent="0">
              <a:buNone/>
            </a:pPr>
            <a:r>
              <a:rPr lang="fr-FR" dirty="0"/>
              <a:t>Impartialité</a:t>
            </a:r>
          </a:p>
          <a:p>
            <a:pPr marL="0" indent="0">
              <a:buNone/>
            </a:pPr>
            <a:endParaRPr lang="fr-FR" altLang="fr-FR" dirty="0"/>
          </a:p>
          <a:p>
            <a:pPr marL="0" indent="0">
              <a:buNone/>
            </a:pPr>
            <a:r>
              <a:rPr lang="fr-FR" altLang="fr-FR" dirty="0"/>
              <a:t>Procès-verbaux faisant foi et liant le juge jusqu’à inscription de faux</a:t>
            </a:r>
            <a:endParaRPr lang="fr-FR" dirty="0"/>
          </a:p>
        </p:txBody>
      </p:sp>
    </p:spTree>
    <p:extLst>
      <p:ext uri="{BB962C8B-B14F-4D97-AF65-F5344CB8AC3E}">
        <p14:creationId xmlns:p14="http://schemas.microsoft.com/office/powerpoint/2010/main" val="65310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BEDF7-0272-4299-9BF3-2F77D0933D0E}"/>
              </a:ext>
            </a:extLst>
          </p:cNvPr>
          <p:cNvSpPr>
            <a:spLocks noGrp="1"/>
          </p:cNvSpPr>
          <p:nvPr>
            <p:ph type="ctrTitle"/>
          </p:nvPr>
        </p:nvSpPr>
        <p:spPr>
          <a:xfrm>
            <a:off x="1524000" y="2042319"/>
            <a:ext cx="9144000" cy="2387600"/>
          </a:xfrm>
        </p:spPr>
        <p:txBody>
          <a:bodyPr/>
          <a:lstStyle/>
          <a:p>
            <a:pPr marL="0" indent="0" fontAlgn="base"/>
            <a:r>
              <a:rPr lang="fr-FR" sz="4400" b="1" dirty="0">
                <a:latin typeface="Arial Narrow" panose="020B0606020202030204" pitchFamily="34" charset="0"/>
              </a:rPr>
              <a:t>UNE GRANDE VARIETE DE  CONSTATS</a:t>
            </a:r>
            <a:br>
              <a:rPr lang="fr-FR" sz="4400" b="1" dirty="0">
                <a:latin typeface="Arial Narrow" panose="020B0606020202030204" pitchFamily="34" charset="0"/>
              </a:rPr>
            </a:br>
            <a:r>
              <a:rPr lang="fr-FR" dirty="0"/>
              <a:t> 	</a:t>
            </a:r>
          </a:p>
        </p:txBody>
      </p:sp>
      <p:sp>
        <p:nvSpPr>
          <p:cNvPr id="3" name="Sous-titre 2">
            <a:extLst>
              <a:ext uri="{FF2B5EF4-FFF2-40B4-BE49-F238E27FC236}">
                <a16:creationId xmlns:a16="http://schemas.microsoft.com/office/drawing/2014/main" id="{3367E6A2-AE06-4989-94F0-1594EEAC7CD0}"/>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8301403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769</Words>
  <Application>Microsoft Office PowerPoint</Application>
  <PresentationFormat>Grand écran</PresentationFormat>
  <Paragraphs>132</Paragraphs>
  <Slides>35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Arial Narrow</vt:lpstr>
      <vt:lpstr>Calibri</vt:lpstr>
      <vt:lpstr>Calibri Light</vt:lpstr>
      <vt:lpstr>Lato</vt:lpstr>
      <vt:lpstr>Montserrat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CONSTATS</vt:lpstr>
      <vt:lpstr>UNE GRANDE VARIETE DE  CONSTATS   </vt:lpstr>
      <vt:lpstr>A DOMICILE   Dégâts des eaux Catastrophe naturelle Nuisances de voisinage Atteinte au droit de propriété États des lieux d’entrée et de sortie Sous-location non-autorisée </vt:lpstr>
      <vt:lpstr> Relations familiales et personnelles  Inventaire des meubles en cas de séparation, Donation, succession, Abandon de domicile conjugal Refus de droit de visite  Non-présentation d’enfant Harcèlement/diffamation </vt:lpstr>
      <vt:lpstr>Construction  Avant/après travaux Réception des travaux Retards dans les travaux Malfaçons Affichage des documents légaux (PC / DP) …</vt:lpstr>
      <vt:lpstr>Sur le web  Dysfonctionnement d’une installation informatique (ordinateur, réseau ou logiciel) Publicités mensongères Plagiat Acte cybercriminel Constat messageries (mail / sms / messages vocaux) </vt:lpstr>
      <vt:lpstr>EN ENTREPRISE  Contrefaçon Espionnage industriel Conflit au sein de l’entreprise Procédure de licenciement Dégâts occasionnés lors de la livraison de marchandises Marchandises défectueuses Défaut de matière première Stock avant destruction Respect des règles sanitaires Grèves /Elections      </vt:lpstr>
      <vt:lpstr>Présentation PowerPoint</vt:lpstr>
      <vt:lpstr>Présentation PowerPoint</vt:lpstr>
      <vt:lpstr>APPORTE UNE PREUVE D'ANTÉRIORITÉ ET DE PROPRIETE À VOS CRÉATIONS </vt:lpstr>
      <vt:lpstr>Présentation PowerPoint</vt:lpstr>
      <vt:lpstr>Déposer vos créations </vt:lpstr>
      <vt:lpstr>RECOUVREMENT AMIABLE</vt:lpstr>
      <vt:lpstr>Présentation PowerPoint</vt:lpstr>
      <vt:lpstr>Présentation PowerPoint</vt:lpstr>
      <vt:lpstr>EXÉCUTION DES DÉCISIONS DE JUSTICE</vt:lpstr>
      <vt:lpstr>Présentation PowerPoint</vt:lpstr>
      <vt:lpstr>Présentation PowerPoint</vt:lpstr>
      <vt:lpstr>EXPULSION</vt:lpstr>
      <vt:lpstr>Présentation PowerPoint</vt:lpstr>
      <vt:lpstr>SAISIE-CONTREFAÇON</vt:lpstr>
      <vt:lpstr>Protéger vos communications électroniques accessible aux professionnels, aux particuliers aux personnes morales de droit public et de droit privé   Mettre en copie un huissier de justice afin d’attester du bon envoi d’un email</vt:lpstr>
      <vt:lpstr>Présentation PowerPoint</vt:lpstr>
      <vt:lpstr>Présentation PowerPoint</vt:lpstr>
      <vt:lpstr>Présentation PowerPoint</vt:lpstr>
      <vt:lpstr>ACTUALITE DE  LA PROFESSION</vt:lpstr>
      <vt:lpstr>Présentation PowerPoint</vt:lpstr>
      <vt:lpstr>NOS FORCES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etude</dc:creator>
  <cp:lastModifiedBy>Adrian Margainne</cp:lastModifiedBy>
  <cp:revision>15</cp:revision>
  <dcterms:created xsi:type="dcterms:W3CDTF">2021-01-18T14:07:19Z</dcterms:created>
  <dcterms:modified xsi:type="dcterms:W3CDTF">2021-01-28T11:44:06Z</dcterms:modified>
</cp:coreProperties>
</file>