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61" r:id="rId4"/>
    <p:sldId id="262" r:id="rId5"/>
    <p:sldId id="260" r:id="rId6"/>
    <p:sldId id="263" r:id="rId7"/>
    <p:sldId id="259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141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ain BOCCON-GIBOD" userId="f15e6894-93bc-4a1c-9368-e957026a3f0a" providerId="ADAL" clId="{EC63B02D-99D8-4966-8BCB-71487E43976D}"/>
    <pc:docChg chg="modSld sldOrd">
      <pc:chgData name="Sylvain BOCCON-GIBOD" userId="f15e6894-93bc-4a1c-9368-e957026a3f0a" providerId="ADAL" clId="{EC63B02D-99D8-4966-8BCB-71487E43976D}" dt="2021-01-27T20:43:12.683" v="9" actId="6549"/>
      <pc:docMkLst>
        <pc:docMk/>
      </pc:docMkLst>
      <pc:sldChg chg="modSp mod ord">
        <pc:chgData name="Sylvain BOCCON-GIBOD" userId="f15e6894-93bc-4a1c-9368-e957026a3f0a" providerId="ADAL" clId="{EC63B02D-99D8-4966-8BCB-71487E43976D}" dt="2021-01-27T20:43:12.683" v="9" actId="6549"/>
        <pc:sldMkLst>
          <pc:docMk/>
          <pc:sldMk cId="3334428663" sldId="260"/>
        </pc:sldMkLst>
        <pc:spChg chg="mod">
          <ac:chgData name="Sylvain BOCCON-GIBOD" userId="f15e6894-93bc-4a1c-9368-e957026a3f0a" providerId="ADAL" clId="{EC63B02D-99D8-4966-8BCB-71487E43976D}" dt="2021-01-27T20:43:12.683" v="9" actId="6549"/>
          <ac:spMkLst>
            <pc:docMk/>
            <pc:sldMk cId="3334428663" sldId="260"/>
            <ac:spMk id="3" creationId="{9BAE2B68-4B4B-4846-B0F3-A07610B266A6}"/>
          </ac:spMkLst>
        </pc:spChg>
      </pc:sldChg>
      <pc:sldChg chg="ord">
        <pc:chgData name="Sylvain BOCCON-GIBOD" userId="f15e6894-93bc-4a1c-9368-e957026a3f0a" providerId="ADAL" clId="{EC63B02D-99D8-4966-8BCB-71487E43976D}" dt="2021-01-27T20:42:21.710" v="1"/>
        <pc:sldMkLst>
          <pc:docMk/>
          <pc:sldMk cId="1631019633" sldId="2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DAA29A6-45FD-4C98-925D-DFC380F7A4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A3C9F4-F3A3-49E9-B1CA-ABBE02E9B8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EED4E-0D44-4372-A8CD-7CB2C0F8374B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13CD9A-B170-45BA-A111-927105F79A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A647FB-E9A6-4665-AECE-95A6926801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89578-E327-43F3-8602-EC8D90956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648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 COUV PPT_RVB-0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65602" y="1912559"/>
            <a:ext cx="4631529" cy="14192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15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9600" b="1" dirty="0">
                <a:solidFill>
                  <a:schemeClr val="bg1"/>
                </a:solidFill>
                <a:latin typeface="DIN" panose="00000400000000000000" pitchFamily="2" charset="0"/>
              </a:rPr>
              <a:t>04</a:t>
            </a:r>
            <a:endParaRPr lang="fr-FR" sz="9600" dirty="0">
              <a:solidFill>
                <a:schemeClr val="bg1"/>
              </a:solidFill>
              <a:latin typeface="DIN BoldAlternate"/>
              <a:cs typeface="DIN BoldAlternate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65602" y="3162471"/>
            <a:ext cx="5983337" cy="7386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200" b="0" spc="-1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NOM DU CHAPITRE</a:t>
            </a:r>
          </a:p>
        </p:txBody>
      </p:sp>
      <p:pic>
        <p:nvPicPr>
          <p:cNvPr id="10" name="Image 9" descr="Tiret RO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62" y="3671208"/>
            <a:ext cx="622300" cy="101600"/>
          </a:xfrm>
          <a:prstGeom prst="rect">
            <a:avLst/>
          </a:prstGeom>
        </p:spPr>
      </p:pic>
      <p:pic>
        <p:nvPicPr>
          <p:cNvPr id="11" name="Image 10" descr="Tiret ORANGE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6135" y="1643219"/>
            <a:ext cx="622300" cy="101600"/>
          </a:xfrm>
          <a:prstGeom prst="rect">
            <a:avLst/>
          </a:prstGeom>
        </p:spPr>
      </p:pic>
      <p:pic>
        <p:nvPicPr>
          <p:cNvPr id="13" name="Image 12" descr="Trait Blanc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35" y="4441434"/>
            <a:ext cx="164592" cy="3048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931B060-4588-4730-86F6-78C1819C0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5686" y="4736712"/>
            <a:ext cx="1816765" cy="18899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E4D2EA-E22F-4202-8B0B-DCDB366A0C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812" y="4814415"/>
            <a:ext cx="103641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9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algn="l"/>
            <a:r>
              <a:rPr lang="fr-FR" b="1" dirty="0">
                <a:solidFill>
                  <a:srgbClr val="3C3C3B"/>
                </a:solidFill>
                <a:latin typeface="Boton" panose="02020500000000000000" pitchFamily="18" charset="0"/>
              </a:rPr>
              <a:t>Titre 1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Image 7" descr="Tiret ORANGE.ai">
            <a:extLst>
              <a:ext uri="{FF2B5EF4-FFF2-40B4-BE49-F238E27FC236}">
                <a16:creationId xmlns:a16="http://schemas.microsoft.com/office/drawing/2014/main" id="{0EADA136-CDB3-4AEF-BACA-049C0E56C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8" y="223838"/>
            <a:ext cx="622300" cy="1016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4D1962E-50F6-41FA-9ABB-52191B7CA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90646"/>
            <a:ext cx="9144000" cy="17057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2AD8D81-B524-443A-997C-A689FBB1B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926" y="5940733"/>
            <a:ext cx="743776" cy="719390"/>
          </a:xfrm>
          <a:prstGeom prst="rect">
            <a:avLst/>
          </a:prstGeom>
        </p:spPr>
      </p:pic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8FBAD90-AFFE-43A2-A26A-F1F8A76A0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36E89-35FC-44EA-B7F1-6E1599E2D8A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51459F6-CF9E-4772-8313-261318B5804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7924" y="321962"/>
            <a:ext cx="3500437" cy="3587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fr-FR" dirty="0"/>
              <a:t>NOM DE CHAPITRE</a:t>
            </a:r>
          </a:p>
        </p:txBody>
      </p:sp>
    </p:spTree>
    <p:extLst>
      <p:ext uri="{BB962C8B-B14F-4D97-AF65-F5344CB8AC3E}">
        <p14:creationId xmlns:p14="http://schemas.microsoft.com/office/powerpoint/2010/main" val="369540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26650" y="731836"/>
            <a:ext cx="7160150" cy="6858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/>
            <a:r>
              <a:rPr lang="fr-FR" b="1" dirty="0">
                <a:solidFill>
                  <a:srgbClr val="3C3C3B"/>
                </a:solidFill>
                <a:latin typeface="Boton" panose="02020500000000000000" pitchFamily="18" charset="0"/>
              </a:rPr>
              <a:t>Titre 1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 descr="Tiret ORANGE.ai">
            <a:extLst>
              <a:ext uri="{FF2B5EF4-FFF2-40B4-BE49-F238E27FC236}">
                <a16:creationId xmlns:a16="http://schemas.microsoft.com/office/drawing/2014/main" id="{6D88E165-0046-4BE3-B516-01773C147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8" y="223838"/>
            <a:ext cx="622300" cy="101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DB9CE8-DD96-4917-BDF6-B896A8DB7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90646"/>
            <a:ext cx="9144000" cy="17057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BE78D7A-5DAB-4650-B839-EB191F2DF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926" y="5940733"/>
            <a:ext cx="743776" cy="719390"/>
          </a:xfrm>
          <a:prstGeom prst="rect">
            <a:avLst/>
          </a:prstGeom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662BC9F-7086-44A2-9EF1-5A7753B3DF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36E89-35FC-44EA-B7F1-6E1599E2D8A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4FBF0FB-A1AA-4D8C-AF27-832309C77D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8410" y="325929"/>
            <a:ext cx="3500437" cy="3587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fr-FR" dirty="0"/>
              <a:t>NOM DE CHAPITRE</a:t>
            </a:r>
          </a:p>
        </p:txBody>
      </p:sp>
    </p:spTree>
    <p:extLst>
      <p:ext uri="{BB962C8B-B14F-4D97-AF65-F5344CB8AC3E}">
        <p14:creationId xmlns:p14="http://schemas.microsoft.com/office/powerpoint/2010/main" val="4256851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 descr="Tiret ORANGE.ai">
            <a:extLst>
              <a:ext uri="{FF2B5EF4-FFF2-40B4-BE49-F238E27FC236}">
                <a16:creationId xmlns:a16="http://schemas.microsoft.com/office/drawing/2014/main" id="{84527E1F-63F8-4EC1-B314-A6F196BFB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8" y="223838"/>
            <a:ext cx="622300" cy="1016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DA83264D-9D8D-4939-99CB-943632C84DA7}"/>
              </a:ext>
            </a:extLst>
          </p:cNvPr>
          <p:cNvSpPr txBox="1">
            <a:spLocks/>
          </p:cNvSpPr>
          <p:nvPr/>
        </p:nvSpPr>
        <p:spPr>
          <a:xfrm rot="5400000">
            <a:off x="5434715" y="2874079"/>
            <a:ext cx="5818367" cy="6858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>
                <a:solidFill>
                  <a:srgbClr val="3C3C3B"/>
                </a:solidFill>
                <a:latin typeface="Boton" panose="02020500000000000000" pitchFamily="18" charset="0"/>
              </a:rPr>
              <a:t>Titre 1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8A25F8B-79D1-4498-8027-E104AA3BA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90646"/>
            <a:ext cx="9144000" cy="17057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CD41267-3EF0-4483-84D6-044CEAD49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926" y="5940733"/>
            <a:ext cx="743776" cy="719390"/>
          </a:xfrm>
          <a:prstGeom prst="rect">
            <a:avLst/>
          </a:prstGeom>
        </p:spPr>
      </p:pic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0F9DCD8F-30A5-42A2-8031-17A959567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36E89-35FC-44EA-B7F1-6E1599E2D8A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4DCBCB80-894C-4916-B750-CCEF0CCB59B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2553" y="276386"/>
            <a:ext cx="3500437" cy="3587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fr-FR" dirty="0"/>
              <a:t>NOM DE CHAPITRE</a:t>
            </a:r>
          </a:p>
        </p:txBody>
      </p:sp>
    </p:spTree>
    <p:extLst>
      <p:ext uri="{BB962C8B-B14F-4D97-AF65-F5344CB8AC3E}">
        <p14:creationId xmlns:p14="http://schemas.microsoft.com/office/powerpoint/2010/main" val="356712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iret ORANG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8" y="223838"/>
            <a:ext cx="622300" cy="1016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93C2359-1A90-4FB5-A14F-B8456B7A7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90646"/>
            <a:ext cx="9144000" cy="17057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EB3A938-2343-43BE-9CB4-F2C96232A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926" y="5940733"/>
            <a:ext cx="743776" cy="71939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51488DE-18CA-49B7-B04A-12723190675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20900" y="1795464"/>
            <a:ext cx="3333750" cy="2133954"/>
          </a:xfrm>
          <a:prstGeom prst="rect">
            <a:avLst/>
          </a:prstGeom>
        </p:spPr>
        <p:txBody>
          <a:bodyPr/>
          <a:lstStyle>
            <a:lvl1pPr marL="342900" indent="-342900">
              <a:buSzPct val="25000"/>
              <a:buFontTx/>
              <a:buBlip>
                <a:blip r:embed="rId5"/>
              </a:buBlip>
              <a:defRPr sz="20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fr-FR" dirty="0"/>
              <a:t>Sous titre 2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3DA0273A-D668-43DA-A521-B6B1D3F3989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120900" y="4088885"/>
            <a:ext cx="3333750" cy="2133954"/>
          </a:xfrm>
          <a:prstGeom prst="rect">
            <a:avLst/>
          </a:prstGeom>
        </p:spPr>
        <p:txBody>
          <a:bodyPr/>
          <a:lstStyle>
            <a:lvl1pPr marL="342900" indent="-342900">
              <a:buSzPct val="50000"/>
              <a:buFontTx/>
              <a:buBlip>
                <a:blip r:embed="rId6"/>
              </a:buBlip>
              <a:defRPr sz="1200">
                <a:latin typeface="+mj-lt"/>
              </a:defRPr>
            </a:lvl1pPr>
            <a:lvl2pPr marL="457200" indent="0">
              <a:buFontTx/>
              <a:buNone/>
              <a:defRPr sz="900"/>
            </a:lvl2pPr>
            <a:lvl3pPr marL="914400" indent="0">
              <a:buFontTx/>
              <a:buNone/>
              <a:defRPr sz="900"/>
            </a:lvl3pPr>
            <a:lvl4pPr marL="1371600" indent="0">
              <a:buFontTx/>
              <a:buNone/>
              <a:defRPr sz="900"/>
            </a:lvl4pPr>
            <a:lvl5pPr marL="1828800" indent="0">
              <a:buFontTx/>
              <a:buNone/>
              <a:defRPr sz="900"/>
            </a:lvl5pPr>
          </a:lstStyle>
          <a:p>
            <a:pPr lvl="0"/>
            <a:r>
              <a:rPr lang="fr-FR" dirty="0"/>
              <a:t>Inter 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622A1D39-4333-4267-8B4D-60617D94010F}"/>
              </a:ext>
            </a:extLst>
          </p:cNvPr>
          <p:cNvSpPr txBox="1">
            <a:spLocks/>
          </p:cNvSpPr>
          <p:nvPr/>
        </p:nvSpPr>
        <p:spPr>
          <a:xfrm>
            <a:off x="2222772" y="1025799"/>
            <a:ext cx="6090265" cy="6580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200" dirty="0">
              <a:solidFill>
                <a:srgbClr val="3C3C3B"/>
              </a:solidFill>
              <a:latin typeface="Boton" panose="02020500000000000000" pitchFamily="18" charset="0"/>
            </a:endParaRPr>
          </a:p>
        </p:txBody>
      </p:sp>
      <p:sp>
        <p:nvSpPr>
          <p:cNvPr id="20" name="Titre 19">
            <a:extLst>
              <a:ext uri="{FF2B5EF4-FFF2-40B4-BE49-F238E27FC236}">
                <a16:creationId xmlns:a16="http://schemas.microsoft.com/office/drawing/2014/main" id="{894CE73C-ED0E-4ABC-BEF8-0901F946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7" y="988845"/>
            <a:ext cx="6245223" cy="664889"/>
          </a:xfrm>
          <a:prstGeom prst="rect">
            <a:avLst/>
          </a:prstGeom>
        </p:spPr>
        <p:txBody>
          <a:bodyPr/>
          <a:lstStyle>
            <a:lvl1pPr algn="l">
              <a:defRPr sz="4200">
                <a:solidFill>
                  <a:srgbClr val="3C3C3B"/>
                </a:solidFill>
                <a:latin typeface="Boton" panose="02020500000000000000" pitchFamily="18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5DB0240-325D-4306-8BC1-514BEC652E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3683" y="1040870"/>
            <a:ext cx="103641" cy="627942"/>
          </a:xfrm>
          <a:prstGeom prst="rect">
            <a:avLst/>
          </a:prstGeom>
        </p:spPr>
      </p:pic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FB3AB658-68E1-4B4B-BC2F-6E92D306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06962" y="5751328"/>
            <a:ext cx="1196481" cy="780742"/>
          </a:xfrm>
        </p:spPr>
        <p:txBody>
          <a:bodyPr/>
          <a:lstStyle/>
          <a:p>
            <a:fld id="{D6C36E89-35FC-44EA-B7F1-6E1599E2D8A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50003-B3CE-4ECC-B44B-C97D1FDDE5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2553" y="276386"/>
            <a:ext cx="3500437" cy="3587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fr-FR" dirty="0"/>
              <a:t>NOM DE CHAPITRE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D24C760-ADB3-4425-84DB-1D1C44325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8163" y="1795463"/>
            <a:ext cx="3236912" cy="44275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2681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7" name="Image 6" descr="Tiret ORANGE.ai">
            <a:extLst>
              <a:ext uri="{FF2B5EF4-FFF2-40B4-BE49-F238E27FC236}">
                <a16:creationId xmlns:a16="http://schemas.microsoft.com/office/drawing/2014/main" id="{38F34157-D51B-4E93-A516-739720423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8" y="223838"/>
            <a:ext cx="622300" cy="1016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F401E9A-AD4F-4A95-AAA6-C3B4BA7F5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90646"/>
            <a:ext cx="9144000" cy="17057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2457E73-A3C0-45C2-BEE0-78104BD54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926" y="5940733"/>
            <a:ext cx="743776" cy="71939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00BFCB60-3688-4C7B-8F9A-3BD45B39120C}"/>
              </a:ext>
            </a:extLst>
          </p:cNvPr>
          <p:cNvSpPr txBox="1">
            <a:spLocks/>
          </p:cNvSpPr>
          <p:nvPr/>
        </p:nvSpPr>
        <p:spPr>
          <a:xfrm>
            <a:off x="1161325" y="745694"/>
            <a:ext cx="6090265" cy="6580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200" dirty="0">
              <a:solidFill>
                <a:srgbClr val="3C3C3B"/>
              </a:solidFill>
              <a:latin typeface="Boton" panose="02020500000000000000" pitchFamily="18" charset="0"/>
            </a:endParaRPr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8DBB6E78-FE17-4529-9767-083C6F88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5E1B8C66-C098-485B-B6E1-61F048B444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36E89-35FC-44EA-B7F1-6E1599E2D8A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85D491C7-C262-45E2-A154-A0B5D8AD07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2553" y="276386"/>
            <a:ext cx="3500437" cy="3587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fr-FR" dirty="0"/>
              <a:t>NOM DE CHAPITRE</a:t>
            </a:r>
          </a:p>
        </p:txBody>
      </p:sp>
    </p:spTree>
    <p:extLst>
      <p:ext uri="{BB962C8B-B14F-4D97-AF65-F5344CB8AC3E}">
        <p14:creationId xmlns:p14="http://schemas.microsoft.com/office/powerpoint/2010/main" val="322567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 descr="Tiret ORANGE.ai">
            <a:extLst>
              <a:ext uri="{FF2B5EF4-FFF2-40B4-BE49-F238E27FC236}">
                <a16:creationId xmlns:a16="http://schemas.microsoft.com/office/drawing/2014/main" id="{1B65DE40-9D97-4E84-B410-678B36882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8" y="223838"/>
            <a:ext cx="622300" cy="101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3C3478E-9E5B-4F83-AB8A-A07287459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90646"/>
            <a:ext cx="9144000" cy="17057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8B2B7E2-9A4C-4702-B02E-60CACF19B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926" y="5940733"/>
            <a:ext cx="743776" cy="719390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7F6C7F78-021A-4371-890B-3FB113604F04}"/>
              </a:ext>
            </a:extLst>
          </p:cNvPr>
          <p:cNvSpPr txBox="1">
            <a:spLocks/>
          </p:cNvSpPr>
          <p:nvPr/>
        </p:nvSpPr>
        <p:spPr>
          <a:xfrm>
            <a:off x="2222772" y="1025799"/>
            <a:ext cx="6090265" cy="6580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200" dirty="0">
              <a:solidFill>
                <a:srgbClr val="3C3C3B"/>
              </a:solidFill>
              <a:latin typeface="Boton" panose="02020500000000000000" pitchFamily="18" charset="0"/>
            </a:endParaRP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A1E24CD1-AFB0-49BB-ADFC-E41A8E95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F8EEC0E5-8034-4DB4-91F2-42CFC27FAF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36E89-35FC-44EA-B7F1-6E1599E2D8A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0DA672F-2517-4DD2-B487-AD0758934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2553" y="276386"/>
            <a:ext cx="3500437" cy="3587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fr-FR" dirty="0"/>
              <a:t>NOM DE CHAPITRE</a:t>
            </a:r>
          </a:p>
        </p:txBody>
      </p:sp>
    </p:spTree>
    <p:extLst>
      <p:ext uri="{BB962C8B-B14F-4D97-AF65-F5344CB8AC3E}">
        <p14:creationId xmlns:p14="http://schemas.microsoft.com/office/powerpoint/2010/main" val="219385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 descr="Tiret ORANGE.ai">
            <a:extLst>
              <a:ext uri="{FF2B5EF4-FFF2-40B4-BE49-F238E27FC236}">
                <a16:creationId xmlns:a16="http://schemas.microsoft.com/office/drawing/2014/main" id="{8E6B006D-6EDB-43FD-A29E-D6AF72F93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8" y="223838"/>
            <a:ext cx="622300" cy="1016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AEDC74F-23A5-4AF5-8357-304A819B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90646"/>
            <a:ext cx="9144000" cy="17057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3DD7A6A-975B-48AE-8923-A1F08E8F3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926" y="5940733"/>
            <a:ext cx="743776" cy="719390"/>
          </a:xfrm>
          <a:prstGeom prst="rect">
            <a:avLst/>
          </a:prstGeom>
        </p:spPr>
      </p:pic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48D0C1DA-0B2F-4855-9273-44900213FA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36E89-35FC-44EA-B7F1-6E1599E2D8A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3D7F3E6-3115-49C4-8117-D859FD94D1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2553" y="276386"/>
            <a:ext cx="3500437" cy="3587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fr-FR" dirty="0"/>
              <a:t>NOM DE CHAPITRE</a:t>
            </a:r>
          </a:p>
        </p:txBody>
      </p:sp>
    </p:spTree>
    <p:extLst>
      <p:ext uri="{BB962C8B-B14F-4D97-AF65-F5344CB8AC3E}">
        <p14:creationId xmlns:p14="http://schemas.microsoft.com/office/powerpoint/2010/main" val="30289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BB273E12-3EE6-41DA-A479-538CED8B5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031" y="5082942"/>
            <a:ext cx="2712955" cy="159729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 descr="Tiret ORANGE.ai">
            <a:extLst>
              <a:ext uri="{FF2B5EF4-FFF2-40B4-BE49-F238E27FC236}">
                <a16:creationId xmlns:a16="http://schemas.microsoft.com/office/drawing/2014/main" id="{4C6A6EC3-FA29-491A-AA51-99AFC3742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8" y="223838"/>
            <a:ext cx="622300" cy="1016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8694D7B-A60B-4577-BE3B-4C14BB967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90646"/>
            <a:ext cx="9144000" cy="17057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F5C7A54-770A-4512-889E-DEC82D4E3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3926" y="5940733"/>
            <a:ext cx="743776" cy="719390"/>
          </a:xfrm>
          <a:prstGeom prst="rect">
            <a:avLst/>
          </a:prstGeom>
        </p:spPr>
      </p:pic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DD295B51-E100-436D-B47D-8403D0330A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36E89-35FC-44EA-B7F1-6E1599E2D8A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C9CB60CA-1238-47BB-818D-777D4B4F45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2553" y="276386"/>
            <a:ext cx="3500437" cy="3587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fr-FR" dirty="0"/>
              <a:t>NOM DE CHAPITRE</a:t>
            </a:r>
          </a:p>
        </p:txBody>
      </p:sp>
    </p:spTree>
    <p:extLst>
      <p:ext uri="{BB962C8B-B14F-4D97-AF65-F5344CB8AC3E}">
        <p14:creationId xmlns:p14="http://schemas.microsoft.com/office/powerpoint/2010/main" val="341757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Tiret ORANGE.ai">
            <a:extLst>
              <a:ext uri="{FF2B5EF4-FFF2-40B4-BE49-F238E27FC236}">
                <a16:creationId xmlns:a16="http://schemas.microsoft.com/office/drawing/2014/main" id="{3CCBFE57-E7FB-444B-9951-368003BC1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8" y="223838"/>
            <a:ext cx="622300" cy="101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294B2EA-E164-4812-B910-77BDFB2A6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90646"/>
            <a:ext cx="9144000" cy="17057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526BBE9-1F0E-4527-8C8D-64D0F62E2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926" y="5940733"/>
            <a:ext cx="743776" cy="719390"/>
          </a:xfrm>
          <a:prstGeom prst="rect">
            <a:avLst/>
          </a:prstGeom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C2035C8-F8A5-41DE-B74F-EEA8A9F7D6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36E89-35FC-44EA-B7F1-6E1599E2D8A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CC2614A7-24C7-4775-BEC0-EFB4DBB64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1580" y="1011666"/>
            <a:ext cx="7160150" cy="6858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/>
            <a:r>
              <a:rPr lang="fr-FR" b="1" dirty="0">
                <a:solidFill>
                  <a:srgbClr val="3C3C3B"/>
                </a:solidFill>
                <a:latin typeface="Boton" panose="02020500000000000000" pitchFamily="18" charset="0"/>
              </a:rPr>
              <a:t>Titre 1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042D497-782B-451C-B734-415408D2A27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2553" y="276386"/>
            <a:ext cx="3500437" cy="3587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fr-FR" dirty="0"/>
              <a:t>NOM DE CHAPITRE</a:t>
            </a:r>
          </a:p>
        </p:txBody>
      </p:sp>
    </p:spTree>
    <p:extLst>
      <p:ext uri="{BB962C8B-B14F-4D97-AF65-F5344CB8AC3E}">
        <p14:creationId xmlns:p14="http://schemas.microsoft.com/office/powerpoint/2010/main" val="228711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iret ORANGE.ai">
            <a:extLst>
              <a:ext uri="{FF2B5EF4-FFF2-40B4-BE49-F238E27FC236}">
                <a16:creationId xmlns:a16="http://schemas.microsoft.com/office/drawing/2014/main" id="{0D14BA47-E68E-414B-8B0D-AB77D4582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8" y="223838"/>
            <a:ext cx="622300" cy="101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8CFA288-EC0A-4EF3-AEE9-43E3C4625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90646"/>
            <a:ext cx="9144000" cy="1705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D78D161-2583-482D-8A68-9D5429770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926" y="5940733"/>
            <a:ext cx="743776" cy="719390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257170F-5514-45FA-AA31-22BCF861EC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36E89-35FC-44EA-B7F1-6E1599E2D8A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A5D0E74-0943-41F4-A12D-47AC81EC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104" y="1019904"/>
            <a:ext cx="7160150" cy="6858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/>
            <a:r>
              <a:rPr lang="fr-FR" b="1" dirty="0">
                <a:solidFill>
                  <a:srgbClr val="3C3C3B"/>
                </a:solidFill>
                <a:latin typeface="Boton" panose="02020500000000000000" pitchFamily="18" charset="0"/>
              </a:rPr>
              <a:t>Titre 1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D24E1DA-C0D4-40EE-8CCD-94FBE0B404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2553" y="276386"/>
            <a:ext cx="3500437" cy="3587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fr-FR" dirty="0"/>
              <a:t>NOM DE CHAPITRE</a:t>
            </a:r>
          </a:p>
        </p:txBody>
      </p:sp>
    </p:spTree>
    <p:extLst>
      <p:ext uri="{BB962C8B-B14F-4D97-AF65-F5344CB8AC3E}">
        <p14:creationId xmlns:p14="http://schemas.microsoft.com/office/powerpoint/2010/main" val="261736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algn="l"/>
            <a:r>
              <a:rPr lang="fr-FR" b="1" dirty="0">
                <a:solidFill>
                  <a:srgbClr val="3C3C3B"/>
                </a:solidFill>
                <a:latin typeface="Boton" panose="02020500000000000000" pitchFamily="18" charset="0"/>
              </a:rPr>
              <a:t>Titre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Image 7" descr="Tiret ORANGE.ai">
            <a:extLst>
              <a:ext uri="{FF2B5EF4-FFF2-40B4-BE49-F238E27FC236}">
                <a16:creationId xmlns:a16="http://schemas.microsoft.com/office/drawing/2014/main" id="{6351865F-E05D-43FF-A6E4-132E44EE8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8" y="223838"/>
            <a:ext cx="622300" cy="1016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890D62E9-F41D-4F91-BFE9-2B790AB2381E}"/>
              </a:ext>
            </a:extLst>
          </p:cNvPr>
          <p:cNvSpPr txBox="1">
            <a:spLocks/>
          </p:cNvSpPr>
          <p:nvPr/>
        </p:nvSpPr>
        <p:spPr>
          <a:xfrm>
            <a:off x="1423282" y="731836"/>
            <a:ext cx="7263517" cy="6858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 dirty="0">
              <a:solidFill>
                <a:srgbClr val="3C3C3B"/>
              </a:solidFill>
              <a:latin typeface="Boton" panose="02020500000000000000" pitchFamily="18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345CE4C-B390-45D4-9719-10320C2C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90646"/>
            <a:ext cx="9144000" cy="17057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22E6344-4025-4F5C-891E-CFFBBD345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926" y="5940733"/>
            <a:ext cx="743776" cy="719390"/>
          </a:xfrm>
          <a:prstGeom prst="rect">
            <a:avLst/>
          </a:prstGeom>
        </p:spPr>
      </p:pic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3A8C020B-1A0C-408D-83E7-38773C6CEF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36E89-35FC-44EA-B7F1-6E1599E2D8A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B9FBBA3A-2C47-4BD2-9622-4040057210E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2553" y="276386"/>
            <a:ext cx="3500437" cy="3587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fr-FR" dirty="0"/>
              <a:t>NOM DE CHAPITRE</a:t>
            </a:r>
          </a:p>
        </p:txBody>
      </p:sp>
    </p:spTree>
    <p:extLst>
      <p:ext uri="{BB962C8B-B14F-4D97-AF65-F5344CB8AC3E}">
        <p14:creationId xmlns:p14="http://schemas.microsoft.com/office/powerpoint/2010/main" val="26448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7783" y="2130425"/>
            <a:ext cx="6803082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6600" dirty="0">
                <a:solidFill>
                  <a:schemeClr val="bg1"/>
                </a:solidFill>
                <a:latin typeface="DIN BoldAlternate"/>
                <a:cs typeface="DIN BoldAlternate"/>
              </a:rPr>
              <a:t>NOM DE LA</a:t>
            </a:r>
          </a:p>
          <a:p>
            <a:pPr>
              <a:lnSpc>
                <a:spcPct val="80000"/>
              </a:lnSpc>
            </a:pPr>
            <a:r>
              <a:rPr lang="fr-FR" sz="6600" dirty="0">
                <a:solidFill>
                  <a:schemeClr val="bg1"/>
                </a:solidFill>
                <a:latin typeface="DIN BoldAlternate"/>
                <a:cs typeface="DIN BoldAlternate"/>
              </a:rPr>
              <a:t>PRESENTATION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56044" y="3764623"/>
            <a:ext cx="1736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FFFFFF"/>
                </a:solidFill>
                <a:latin typeface="DIN Alternate"/>
                <a:cs typeface="DIN Alternate"/>
              </a:rPr>
              <a:t>Titre 02</a:t>
            </a:r>
          </a:p>
        </p:txBody>
      </p:sp>
      <p:pic>
        <p:nvPicPr>
          <p:cNvPr id="13" name="Image 12" descr="Tiret ORANGE.ai">
            <a:extLst>
              <a:ext uri="{FF2B5EF4-FFF2-40B4-BE49-F238E27FC236}">
                <a16:creationId xmlns:a16="http://schemas.microsoft.com/office/drawing/2014/main" id="{A15DEB9D-92FC-4E18-AB48-E8401D8918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8" y="223838"/>
            <a:ext cx="622300" cy="1016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C8238CB-68BA-4C4D-BF02-1C234D3DEF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60586" y="67250"/>
            <a:ext cx="2383414" cy="140326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785148A-27EB-4590-874C-9D3F4FF4C1A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03031" y="5188778"/>
            <a:ext cx="2533193" cy="1491453"/>
          </a:xfrm>
          <a:prstGeom prst="rect">
            <a:avLst/>
          </a:prstGeom>
        </p:spPr>
      </p:pic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7639FFFD-0671-40CB-BD34-9C4D57505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9254" y="5751328"/>
            <a:ext cx="1394189" cy="780742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3C3C3B"/>
                </a:solidFill>
                <a:latin typeface="+mj-lt"/>
              </a:defRPr>
            </a:lvl1pPr>
          </a:lstStyle>
          <a:p>
            <a:fld id="{D6C36E89-35FC-44EA-B7F1-6E1599E2D8A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E34D8E2C-526A-4B03-BB64-5219E9FB330B}"/>
              </a:ext>
            </a:extLst>
          </p:cNvPr>
          <p:cNvSpPr txBox="1">
            <a:spLocks/>
          </p:cNvSpPr>
          <p:nvPr/>
        </p:nvSpPr>
        <p:spPr>
          <a:xfrm>
            <a:off x="2222772" y="1025799"/>
            <a:ext cx="6090265" cy="6580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200" dirty="0">
              <a:solidFill>
                <a:srgbClr val="3C3C3B"/>
              </a:solidFill>
              <a:latin typeface="Boton" panose="02020500000000000000" pitchFamily="18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C5B97B5-6BF0-4EB3-B0B1-FA72C730DF9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83683" y="1040870"/>
            <a:ext cx="103641" cy="62794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B53B9C8-774D-4B73-8D71-9A9406455B6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6690646"/>
            <a:ext cx="9144000" cy="17057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31A1D40-BF52-4417-BB83-F363BB0F42B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03926" y="5940733"/>
            <a:ext cx="743776" cy="71939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100DCCC-9431-4293-BA66-DFE8B778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772" y="1055796"/>
            <a:ext cx="6280671" cy="649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F5EB4F-9A52-4144-9E69-C1CA96EC4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4678" y="1825625"/>
            <a:ext cx="62806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7087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Boton" panose="02020500000000000000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25000"/>
        <a:buFontTx/>
        <a:buBlip>
          <a:blip r:embed="rId20"/>
        </a:buBlip>
        <a:defRPr sz="2000" kern="1200">
          <a:solidFill>
            <a:schemeClr val="tx1"/>
          </a:solidFill>
          <a:latin typeface="Boton" panose="02020500000000000000" pitchFamily="18" charset="0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SzPct val="50000"/>
        <a:buFontTx/>
        <a:buBlip>
          <a:blip r:embed="rId21"/>
        </a:buBlip>
        <a:defRPr sz="1200" kern="1200">
          <a:solidFill>
            <a:schemeClr val="tx1"/>
          </a:solidFill>
          <a:latin typeface="Boton" panose="02020500000000000000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50000"/>
        <a:buFontTx/>
        <a:buBlip>
          <a:blip r:embed="rId22"/>
        </a:buBlip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1A89F-7844-4B3A-9684-DA46B0D5A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371" y="1761093"/>
            <a:ext cx="4631529" cy="1419225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D20C9E-293B-4C34-89E3-BA128538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371" y="3180318"/>
            <a:ext cx="5983337" cy="738664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Vers la fin des professions réglementées :  </a:t>
            </a:r>
          </a:p>
          <a:p>
            <a:r>
              <a:rPr lang="fr-FR" dirty="0"/>
              <a:t>Liberté ou prise de risque ?</a:t>
            </a:r>
          </a:p>
        </p:txBody>
      </p:sp>
      <p:pic>
        <p:nvPicPr>
          <p:cNvPr id="5" name="Image 4" descr="Une image contenant intérieur, homme, femme, tenant&#10;&#10;Description générée automatiquement">
            <a:extLst>
              <a:ext uri="{FF2B5EF4-FFF2-40B4-BE49-F238E27FC236}">
                <a16:creationId xmlns:a16="http://schemas.microsoft.com/office/drawing/2014/main" id="{9A719157-9A70-43FA-AA2E-F53C22B81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322" y="3975712"/>
            <a:ext cx="2978111" cy="1985407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47EE073-79A2-45CB-B986-B15DFDA01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708" y="4157749"/>
            <a:ext cx="1415719" cy="74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5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F8E6E0C-01B3-4435-91CF-7B7DE24C606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Rappel sur les dernières évolutions réglementaires des professions réglementées</a:t>
            </a:r>
          </a:p>
          <a:p>
            <a:r>
              <a:rPr lang="fr-FR" dirty="0"/>
              <a:t>Sommes-nous dans une tendance de déréglementation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AE2B68-4B4B-4846-B0F3-A07610B266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1459" y="4071149"/>
            <a:ext cx="6734175" cy="1953732"/>
          </a:xfrm>
        </p:spPr>
        <p:txBody>
          <a:bodyPr>
            <a:normAutofit/>
          </a:bodyPr>
          <a:lstStyle/>
          <a:p>
            <a:r>
              <a:rPr lang="fr-FR" sz="1600" dirty="0"/>
              <a:t>2008 : Rapport ATTALI qui recommande de libérer la croissance, ouvrir et réformer les professions réglementées (jusqu’à supprimer les réglementations où l’intérêt du consommateur ne le « justifie plus » )</a:t>
            </a:r>
            <a:endParaRPr lang="fr-FR" sz="1600" dirty="0">
              <a:highlight>
                <a:srgbClr val="FFFF00"/>
              </a:highlight>
            </a:endParaRPr>
          </a:p>
          <a:p>
            <a:r>
              <a:rPr lang="fr-FR" sz="1600" i="0" dirty="0">
                <a:solidFill>
                  <a:srgbClr val="1E1E1E"/>
                </a:solidFill>
                <a:effectLst/>
                <a:latin typeface="Cabin"/>
              </a:rPr>
              <a:t>Nouvelles technologies, dérégulation, crise sanitaire, autant de facteurs qui bouleversent les professions réglementées. La vraie menace pour leur avenir réside-t-elle dans la méfiance ou la confiance de l’Etat ?</a:t>
            </a:r>
            <a:endParaRPr lang="fr-FR" sz="1600" dirty="0">
              <a:highlight>
                <a:srgbClr val="FFFF00"/>
              </a:highlight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74E6F5D-A607-470B-A83F-7D579E50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Une vague de déréglementation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43F656-4BB9-477A-9926-6355DC5A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b="0" dirty="0"/>
              <a:t>0</a:t>
            </a:r>
            <a:fld id="{D6C36E89-35FC-44EA-B7F1-6E1599E2D8A1}" type="slidenum">
              <a:rPr lang="fr-FR" b="0" smtClean="0"/>
              <a:pPr/>
              <a:t>2</a:t>
            </a:fld>
            <a:endParaRPr lang="fr-FR" b="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5D35C38-FF98-425F-8481-724F679043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LA FIN DES PROFESSIONS REGLEMENTEES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E2E8E24-2830-4A2E-B2AB-FBD0F5FECA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=&gt; </a:t>
            </a:r>
            <a:r>
              <a:rPr lang="fr-FR" dirty="0"/>
              <a:t>Quelle est la tendance européenne et mondiale ?</a:t>
            </a:r>
          </a:p>
          <a:p>
            <a:r>
              <a:rPr lang="fr-FR" dirty="0"/>
              <a:t>Exemple de l’Italie qui règlemente à nouveau après avoir dérèglementé</a:t>
            </a:r>
          </a:p>
        </p:txBody>
      </p:sp>
    </p:spTree>
    <p:extLst>
      <p:ext uri="{BB962C8B-B14F-4D97-AF65-F5344CB8AC3E}">
        <p14:creationId xmlns:p14="http://schemas.microsoft.com/office/powerpoint/2010/main" val="3723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F8E6E0C-01B3-4435-91CF-7B7DE24C606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On compte une vingtaine de professions réglementées en France</a:t>
            </a:r>
          </a:p>
          <a:p>
            <a:r>
              <a:rPr lang="fr-FR" dirty="0"/>
              <a:t>Leur avantage : sécurité et assurance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74E6F5D-A607-470B-A83F-7D579E50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Les professions réglementées : un intérêt pour l’entreprise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43F656-4BB9-477A-9926-6355DC5A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b="0" dirty="0"/>
              <a:t>0</a:t>
            </a:r>
            <a:fld id="{D6C36E89-35FC-44EA-B7F1-6E1599E2D8A1}" type="slidenum">
              <a:rPr lang="fr-FR" b="0" smtClean="0"/>
              <a:pPr/>
              <a:t>3</a:t>
            </a:fld>
            <a:endParaRPr lang="fr-FR" b="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5D35C38-FF98-425F-8481-724F679043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LA FIN DES PROFESSIONS REGLEMENTEES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E2E8E24-2830-4A2E-B2AB-FBD0F5FECA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évolution indispensable pour s’adapter à la vie économique / technologie</a:t>
            </a:r>
          </a:p>
          <a:p>
            <a:r>
              <a:rPr lang="fr-FR" dirty="0"/>
              <a:t>Un manque de visibilité / communication</a:t>
            </a:r>
          </a:p>
          <a:p>
            <a:r>
              <a:rPr lang="fr-FR" dirty="0"/>
              <a:t>Confiance des pouvoirs publics (?)</a:t>
            </a:r>
          </a:p>
          <a:p>
            <a:r>
              <a:rPr lang="fr-FR" dirty="0"/>
              <a:t>Mais au-delà : le plus important =&gt; une orientation clients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360A62BE-7884-4172-B817-4A6EB430CC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20900" y="3671739"/>
            <a:ext cx="3333750" cy="2133954"/>
          </a:xfrm>
        </p:spPr>
        <p:txBody>
          <a:bodyPr>
            <a:normAutofit/>
          </a:bodyPr>
          <a:lstStyle/>
          <a:p>
            <a:r>
              <a:rPr lang="fr-FR" sz="1600" dirty="0"/>
              <a:t>Déontologie</a:t>
            </a:r>
          </a:p>
          <a:p>
            <a:r>
              <a:rPr lang="fr-FR" sz="1600" dirty="0"/>
              <a:t>Indépendance</a:t>
            </a:r>
          </a:p>
          <a:p>
            <a:r>
              <a:rPr lang="fr-FR" sz="1600" dirty="0"/>
              <a:t>Confiance</a:t>
            </a:r>
          </a:p>
          <a:p>
            <a:r>
              <a:rPr lang="fr-FR" sz="1600" dirty="0"/>
              <a:t>Formation</a:t>
            </a:r>
          </a:p>
          <a:p>
            <a:r>
              <a:rPr lang="fr-FR" sz="1600" dirty="0"/>
              <a:t>Respect des règles</a:t>
            </a:r>
          </a:p>
          <a:p>
            <a:r>
              <a:rPr lang="fr-FR" sz="1600" dirty="0"/>
              <a:t>Qualité</a:t>
            </a:r>
          </a:p>
          <a:p>
            <a:r>
              <a:rPr lang="fr-FR" sz="1600" dirty="0"/>
              <a:t>Ethique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24489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F8E6E0C-01B3-4435-91CF-7B7DE24C606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Un tiers de confiance</a:t>
            </a:r>
          </a:p>
          <a:p>
            <a:r>
              <a:rPr lang="fr-FR" dirty="0"/>
              <a:t>Au service de l’intérêt général</a:t>
            </a:r>
          </a:p>
          <a:p>
            <a:r>
              <a:rPr lang="fr-FR" dirty="0"/>
              <a:t>Un triptyque :</a:t>
            </a:r>
          </a:p>
          <a:p>
            <a:pPr lvl="1"/>
            <a:r>
              <a:rPr lang="fr-FR" sz="1600" dirty="0"/>
              <a:t>Certification</a:t>
            </a:r>
          </a:p>
          <a:p>
            <a:pPr lvl="1"/>
            <a:r>
              <a:rPr lang="fr-FR" sz="1600" dirty="0"/>
              <a:t>Prévention</a:t>
            </a:r>
          </a:p>
          <a:p>
            <a:pPr lvl="1"/>
            <a:r>
              <a:rPr lang="fr-FR" sz="1600" dirty="0"/>
              <a:t>Révélation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AE2B68-4B4B-4846-B0F3-A07610B266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20900" y="4215950"/>
            <a:ext cx="6545671" cy="181619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sz="1500" b="1" dirty="0"/>
              <a:t>2 types de missions</a:t>
            </a:r>
            <a:endParaRPr lang="fr-FR" sz="15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fr-FR" sz="1500" b="1" dirty="0"/>
              <a:t>Des missions obligatoires </a:t>
            </a:r>
            <a:r>
              <a:rPr lang="fr-FR" sz="1500" dirty="0"/>
              <a:t>prévues par la loi </a:t>
            </a:r>
          </a:p>
          <a:p>
            <a:r>
              <a:rPr lang="fr-FR" sz="1500" b="1" dirty="0"/>
              <a:t>Des nouvelles missions </a:t>
            </a:r>
            <a:r>
              <a:rPr lang="fr-FR" sz="1500" dirty="0"/>
              <a:t>: des </a:t>
            </a:r>
            <a:r>
              <a:rPr lang="fr-FR" sz="1500" dirty="0">
                <a:solidFill>
                  <a:srgbClr val="000000"/>
                </a:solidFill>
                <a:latin typeface="graphik"/>
              </a:rPr>
              <a:t>missions ponctuelles, pour toutes les sociétés n’ayant pas de commissaire aux comptes</a:t>
            </a:r>
          </a:p>
          <a:p>
            <a:pPr marL="0" indent="0">
              <a:buNone/>
            </a:pPr>
            <a:endParaRPr lang="fr-FR" dirty="0">
              <a:solidFill>
                <a:srgbClr val="000000"/>
              </a:solidFill>
              <a:latin typeface="graphik"/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000000"/>
                </a:solidFill>
                <a:latin typeface="graphik"/>
              </a:rPr>
              <a:t>Une évolution depuis la loi PACTE (et la hausse des seuils au niveau européen) : dans 150 000 mandats le commissaire aux comptes  est devenu facultatif. </a:t>
            </a:r>
          </a:p>
          <a:p>
            <a:pPr marL="0" indent="0">
              <a:buNone/>
            </a:pPr>
            <a:r>
              <a:rPr lang="fr-FR" sz="1400" b="1" dirty="0">
                <a:solidFill>
                  <a:srgbClr val="000000"/>
                </a:solidFill>
                <a:latin typeface="graphik"/>
              </a:rPr>
              <a:t>Cependant, certaines entreprises le conservent pour sa valeur, pour son regard, sa présence et son apport.</a:t>
            </a:r>
          </a:p>
          <a:p>
            <a:pPr marL="0" indent="0" algn="just">
              <a:buNone/>
            </a:pPr>
            <a:endParaRPr lang="fr-FR" b="1" i="0" dirty="0">
              <a:solidFill>
                <a:srgbClr val="000000"/>
              </a:solidFill>
              <a:effectLst/>
              <a:latin typeface="graphik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74E6F5D-A607-470B-A83F-7D579E50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Le commissaire aux comptes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43F656-4BB9-477A-9926-6355DC5A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b="0" dirty="0"/>
              <a:t>0</a:t>
            </a:r>
            <a:fld id="{D6C36E89-35FC-44EA-B7F1-6E1599E2D8A1}" type="slidenum">
              <a:rPr lang="fr-FR" b="0" smtClean="0"/>
              <a:pPr/>
              <a:t>4</a:t>
            </a:fld>
            <a:endParaRPr lang="fr-FR" b="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5D35C38-FF98-425F-8481-724F679043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LA FIN DES PROFESSIONS REGLEMENTEES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E2E8E24-2830-4A2E-B2AB-FBD0F5FECA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8163" y="1795464"/>
            <a:ext cx="3236912" cy="2574236"/>
          </a:xfrm>
        </p:spPr>
        <p:txBody>
          <a:bodyPr>
            <a:normAutofit/>
          </a:bodyPr>
          <a:lstStyle/>
          <a:p>
            <a:r>
              <a:rPr lang="fr-FR" sz="1400" dirty="0">
                <a:solidFill>
                  <a:srgbClr val="000000"/>
                </a:solidFill>
                <a:latin typeface="Roboto"/>
              </a:rPr>
              <a:t>Une p</a:t>
            </a:r>
            <a:r>
              <a:rPr lang="fr-FR" sz="1400" i="0" dirty="0">
                <a:solidFill>
                  <a:srgbClr val="000000"/>
                </a:solidFill>
                <a:effectLst/>
                <a:latin typeface="Roboto"/>
              </a:rPr>
              <a:t>ersonne physique ou morale inscrite dans les conditions prévues au Code de commerce sur la liste près de la Cour d’Appel. </a:t>
            </a:r>
          </a:p>
          <a:p>
            <a:r>
              <a:rPr lang="fr-FR" sz="1400" i="0" dirty="0">
                <a:solidFill>
                  <a:srgbClr val="000000"/>
                </a:solidFill>
                <a:effectLst/>
                <a:latin typeface="Roboto"/>
              </a:rPr>
              <a:t>Un professionnel indépendant qui contribue à la qualité et à la transparence de l'information financière et comptable émise par les entités contrôlées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63101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F8E6E0C-01B3-4435-91CF-7B7DE24C606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Fusion des 2 CRCC de Lyon et Riom depuis octobre 2020 (Nouvelle CRCC : 7 départements)</a:t>
            </a:r>
          </a:p>
          <a:p>
            <a:r>
              <a:rPr lang="fr-FR" dirty="0"/>
              <a:t>1 000 CAC</a:t>
            </a:r>
          </a:p>
          <a:p>
            <a:r>
              <a:rPr lang="fr-FR" dirty="0">
                <a:solidFill>
                  <a:srgbClr val="000000"/>
                </a:solidFill>
                <a:latin typeface="graphik"/>
              </a:rPr>
              <a:t>Présents dans 24 000 entreprises et associations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AE2B68-4B4B-4846-B0F3-A07610B266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20899" y="4088885"/>
            <a:ext cx="6956425" cy="2133954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fr-FR" b="1" i="0" dirty="0">
                <a:solidFill>
                  <a:srgbClr val="000000"/>
                </a:solidFill>
                <a:effectLst/>
                <a:latin typeface="Roboto"/>
              </a:rPr>
              <a:t>Elle a pour principales missions : </a:t>
            </a:r>
          </a:p>
          <a:p>
            <a:pPr fontAlgn="base"/>
            <a:r>
              <a:rPr lang="fr-FR" dirty="0">
                <a:solidFill>
                  <a:srgbClr val="000000"/>
                </a:solidFill>
                <a:latin typeface="Roboto"/>
              </a:rPr>
              <a:t>de jouer un rôle de communication auprès des acteurs et partenaires locaux,</a:t>
            </a:r>
          </a:p>
          <a:p>
            <a:pPr fontAlgn="base"/>
            <a:r>
              <a:rPr lang="fr-FR" dirty="0">
                <a:solidFill>
                  <a:srgbClr val="000000"/>
                </a:solidFill>
                <a:latin typeface="Roboto"/>
              </a:rPr>
              <a:t>d'accompagner ses membres et d'assurer la défense de leurs intérêts,</a:t>
            </a:r>
          </a:p>
          <a:p>
            <a:pPr fontAlgn="base"/>
            <a:r>
              <a:rPr lang="fr-FR" dirty="0">
                <a:solidFill>
                  <a:srgbClr val="000000"/>
                </a:solidFill>
                <a:latin typeface="Roboto"/>
              </a:rPr>
              <a:t>de les aider à exercer leur mission,</a:t>
            </a:r>
          </a:p>
          <a:p>
            <a:pPr fontAlgn="base"/>
            <a:r>
              <a:rPr lang="fr-FR" dirty="0">
                <a:solidFill>
                  <a:srgbClr val="000000"/>
                </a:solidFill>
                <a:latin typeface="Roboto"/>
              </a:rPr>
              <a:t>de participer au contrôle d'activité,</a:t>
            </a:r>
          </a:p>
          <a:p>
            <a:pPr fontAlgn="base"/>
            <a:r>
              <a:rPr lang="fr-FR" dirty="0">
                <a:solidFill>
                  <a:srgbClr val="000000"/>
                </a:solidFill>
                <a:latin typeface="Roboto"/>
              </a:rPr>
              <a:t>de veiller au suivi des obligations de formation de leurs membres,</a:t>
            </a:r>
          </a:p>
          <a:p>
            <a:pPr fontAlgn="base"/>
            <a:r>
              <a:rPr lang="fr-FR" dirty="0">
                <a:solidFill>
                  <a:srgbClr val="000000"/>
                </a:solidFill>
                <a:latin typeface="Roboto"/>
              </a:rPr>
              <a:t>de valoriser la profession auprès des jeunes en organisant régulièrement des actions de formation et en participant à des forums d'universités ou d'écoles.</a:t>
            </a:r>
          </a:p>
          <a:p>
            <a:pPr fontAlgn="base"/>
            <a:endParaRPr lang="fr-FR" dirty="0">
              <a:solidFill>
                <a:srgbClr val="000000"/>
              </a:solidFill>
              <a:latin typeface="Roboto"/>
            </a:endParaRPr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74E6F5D-A607-470B-A83F-7D579E50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La CRCC Lyon-Riom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43F656-4BB9-477A-9926-6355DC5A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b="0" dirty="0"/>
              <a:t>0</a:t>
            </a:r>
            <a:fld id="{D6C36E89-35FC-44EA-B7F1-6E1599E2D8A1}" type="slidenum">
              <a:rPr lang="fr-FR" b="0" smtClean="0"/>
              <a:pPr/>
              <a:t>5</a:t>
            </a:fld>
            <a:endParaRPr lang="fr-FR" b="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5D35C38-FF98-425F-8481-724F679043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LA FIN DES PROFESSIONS REGLEMENTEES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E2E8E24-2830-4A2E-B2AB-FBD0F5FECA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8163" y="1795463"/>
            <a:ext cx="3236912" cy="2372500"/>
          </a:xfrm>
        </p:spPr>
        <p:txBody>
          <a:bodyPr>
            <a:normAutofit/>
          </a:bodyPr>
          <a:lstStyle/>
          <a:p>
            <a:r>
              <a:rPr lang="fr-FR" dirty="0"/>
              <a:t>Son rôle principal est la défense, la promotion et le respect des règles dans l’exercice du commissariat aux comptes</a:t>
            </a:r>
          </a:p>
          <a:p>
            <a:r>
              <a:rPr lang="fr-FR" dirty="0"/>
              <a:t>22 élus pour animer la CRCC</a:t>
            </a:r>
          </a:p>
          <a:p>
            <a:endParaRPr lang="fr-FR" dirty="0"/>
          </a:p>
          <a:p>
            <a:pPr fontAlgn="base">
              <a:buSzPct val="50000"/>
              <a:buBlip>
                <a:blip r:embed="rId2"/>
              </a:buBlip>
            </a:pPr>
            <a:endParaRPr lang="fr-FR" sz="1200" dirty="0">
              <a:solidFill>
                <a:srgbClr val="000000"/>
              </a:solidFill>
              <a:latin typeface="Roboto"/>
            </a:endParaRPr>
          </a:p>
          <a:p>
            <a:pPr fontAlgn="base">
              <a:buSzPct val="50000"/>
              <a:buBlip>
                <a:blip r:embed="rId2"/>
              </a:buBlip>
            </a:pPr>
            <a:endParaRPr lang="fr-FR" sz="1200" dirty="0">
              <a:solidFill>
                <a:srgbClr val="000000"/>
              </a:solidFill>
              <a:latin typeface="Roboto"/>
            </a:endParaRPr>
          </a:p>
          <a:p>
            <a:endParaRPr lang="fr-FR" i="0" dirty="0">
              <a:solidFill>
                <a:srgbClr val="000000"/>
              </a:solidFill>
              <a:effectLst/>
              <a:latin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333442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F8E6E0C-01B3-4435-91CF-7B7DE24C606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Une nouvelle mission ALPE Une durée de 3 ans</a:t>
            </a:r>
          </a:p>
          <a:p>
            <a:r>
              <a:rPr lang="fr-FR" dirty="0"/>
              <a:t>Maintien de la procédure d’alerte</a:t>
            </a:r>
          </a:p>
          <a:p>
            <a:r>
              <a:rPr lang="fr-FR" dirty="0"/>
              <a:t>Maintien de la révélation des faits délictueux au procureur de la république</a:t>
            </a:r>
          </a:p>
          <a:p>
            <a:endParaRPr lang="fr-FR" dirty="0"/>
          </a:p>
          <a:p>
            <a:endParaRPr lang="fr-FR" dirty="0"/>
          </a:p>
          <a:p>
            <a:endParaRPr lang="fr-FR" dirty="0">
              <a:solidFill>
                <a:srgbClr val="000000"/>
              </a:solidFill>
              <a:latin typeface="graphik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AE2B68-4B4B-4846-B0F3-A07610B266A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dirty="0"/>
              <a:t>Un nouveau rapport sur les risques </a:t>
            </a:r>
          </a:p>
          <a:p>
            <a:pPr marL="0" indent="0" algn="just">
              <a:buNone/>
            </a:pPr>
            <a:r>
              <a:rPr lang="fr-F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Les commissaires aux comptes </a:t>
            </a:r>
            <a:r>
              <a:rPr lang="fr-FR" dirty="0">
                <a:solidFill>
                  <a:srgbClr val="000000"/>
                </a:solidFill>
                <a:latin typeface="Source Sans Pro" panose="020B0503030403020204" pitchFamily="34" charset="0"/>
              </a:rPr>
              <a:t>émettent un nouveau rapport financier, comptable et de gestion aux dirigeants</a:t>
            </a:r>
          </a:p>
          <a:p>
            <a:pPr marL="0" indent="0" algn="just">
              <a:buNone/>
            </a:pPr>
            <a:endParaRPr lang="fr-FR" b="1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indent="0" algn="just">
              <a:buNone/>
            </a:pPr>
            <a:endParaRPr lang="fr-FR" b="1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marL="0" indent="0" algn="just">
              <a:buNone/>
            </a:pPr>
            <a:r>
              <a:rPr lang="fr-FR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=&gt; Une mission </a:t>
            </a:r>
            <a:r>
              <a:rPr lang="fr-FR" b="1" dirty="0">
                <a:solidFill>
                  <a:srgbClr val="000000"/>
                </a:solidFill>
                <a:latin typeface="Source Sans Pro" panose="020B0503030403020204" pitchFamily="34" charset="0"/>
              </a:rPr>
              <a:t>fer de lance de l’évolution du rôle du commissaire aux comptes </a:t>
            </a:r>
            <a:endParaRPr lang="fr-FR" b="1" i="0" dirty="0">
              <a:solidFill>
                <a:srgbClr val="000000"/>
              </a:solidFill>
              <a:effectLst/>
              <a:latin typeface="graphik"/>
            </a:endParaRPr>
          </a:p>
          <a:p>
            <a:pPr marL="0" indent="0">
              <a:buNone/>
            </a:pPr>
            <a:endParaRPr lang="fr-FR" b="0" i="0" dirty="0">
              <a:solidFill>
                <a:srgbClr val="000000"/>
              </a:solidFill>
              <a:effectLst/>
              <a:latin typeface="graphik"/>
            </a:endParaRPr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74E6F5D-A607-470B-A83F-7D579E50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La mission ALPE (audit légal des petites entreprises)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43F656-4BB9-477A-9926-6355DC5A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b="0" dirty="0"/>
              <a:t>0</a:t>
            </a:r>
            <a:fld id="{D6C36E89-35FC-44EA-B7F1-6E1599E2D8A1}" type="slidenum">
              <a:rPr lang="fr-FR" b="0" smtClean="0"/>
              <a:pPr/>
              <a:t>6</a:t>
            </a:fld>
            <a:endParaRPr lang="fr-FR" b="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5D35C38-FF98-425F-8481-724F679043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LA FIN DES PROFESSIONS REGLEMENTEES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E2E8E24-2830-4A2E-B2AB-FBD0F5FECA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Un audit proportionné à la taille et à la complexité de l’entité</a:t>
            </a:r>
          </a:p>
          <a:p>
            <a:r>
              <a:rPr lang="fr-FR" dirty="0"/>
              <a:t>La documentation des travaux est proportionnée</a:t>
            </a:r>
          </a:p>
          <a:p>
            <a:r>
              <a:rPr lang="fr-FR" dirty="0"/>
              <a:t>Le maintien d’une certification raisonnable que les comptes ne comportent pas d’anomalies significatives</a:t>
            </a:r>
          </a:p>
          <a:p>
            <a:endParaRPr lang="fr-FR" dirty="0"/>
          </a:p>
          <a:p>
            <a:endParaRPr lang="fr-FR" dirty="0"/>
          </a:p>
          <a:p>
            <a:endParaRPr lang="fr-FR" i="0" dirty="0">
              <a:solidFill>
                <a:srgbClr val="000000"/>
              </a:solidFill>
              <a:effectLst/>
              <a:latin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95843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F8E6E0C-01B3-4435-91CF-7B7DE24C606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b="0" i="0" dirty="0">
                <a:effectLst/>
                <a:latin typeface="-apple-system"/>
              </a:rPr>
              <a:t>Depuis la crise COVID : </a:t>
            </a:r>
          </a:p>
          <a:p>
            <a:pPr marL="0" indent="0">
              <a:buNone/>
            </a:pPr>
            <a:r>
              <a:rPr lang="fr-FR" b="0" i="0" dirty="0">
                <a:effectLst/>
                <a:latin typeface="-apple-system"/>
              </a:rPr>
              <a:t>des modèles économiques bouleversés et un espoir face à un retour à la normale d’ici 2022</a:t>
            </a:r>
          </a:p>
          <a:p>
            <a:pPr marL="0" indent="0">
              <a:buNone/>
            </a:pPr>
            <a:r>
              <a:rPr lang="fr-FR" b="0" i="0" dirty="0">
                <a:effectLst/>
                <a:latin typeface="-apple-system"/>
              </a:rPr>
              <a:t>=&gt; Un rôle accru des commissaires aux comptes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74E6F5D-A607-470B-A83F-7D579E50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Le CAC : un acteur majeur de la prévention des difficultés des entreprises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43F656-4BB9-477A-9926-6355DC5A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b="0" dirty="0"/>
              <a:t>0</a:t>
            </a:r>
            <a:fld id="{D6C36E89-35FC-44EA-B7F1-6E1599E2D8A1}" type="slidenum">
              <a:rPr lang="fr-FR" b="0" smtClean="0"/>
              <a:pPr/>
              <a:t>7</a:t>
            </a:fld>
            <a:endParaRPr lang="fr-FR" b="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5D35C38-FF98-425F-8481-724F679043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LA FIN DES PROFESSIONS REGLEMENTEES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E2E8E24-2830-4A2E-B2AB-FBD0F5FECA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b="0" i="0" dirty="0">
                <a:effectLst/>
                <a:latin typeface="-apple-system"/>
              </a:rPr>
              <a:t>Au-delà de leur rôle de certificateur, les CAC endossent le rôle de prévention des difficultés en instaurant un dialogue avec les chefs d’entreprises et un suivi régulier de leur situation</a:t>
            </a:r>
          </a:p>
          <a:p>
            <a:r>
              <a:rPr lang="fr-FR" dirty="0"/>
              <a:t>L'objectif des commissaires aux comptes, ce sera de jouer le rôle d'accompagnateur dans la phase de reprise</a:t>
            </a:r>
          </a:p>
          <a:p>
            <a:pPr marL="0" indent="0">
              <a:buNone/>
            </a:pPr>
            <a:endParaRPr lang="fr-FR" i="0" dirty="0">
              <a:solidFill>
                <a:srgbClr val="000000"/>
              </a:solidFill>
              <a:effectLst/>
              <a:latin typeface="graphik"/>
            </a:endParaRP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360A62BE-7884-4172-B817-4A6EB430CC8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Les commissaires aux comptes jouent  un rôle pédagogique et préventif afin d’accompagner les entreprises en temps réel</a:t>
            </a:r>
          </a:p>
          <a:p>
            <a:pPr algn="l"/>
            <a:r>
              <a:rPr lang="fr-F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Nous suivons de façon </a:t>
            </a:r>
            <a:r>
              <a:rPr lang="fr-FR" sz="1800" b="0" i="0" u="none" strike="noStrik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continue nos clients et - si on identifie des éléments qui remettraient en cause la continuité d'exploitation – nous intervenons auprès d’eux de manière formelle et les orienter vers le tribunal de commerce pour trouver des solutions</a:t>
            </a: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676531"/>
      </p:ext>
    </p:extLst>
  </p:cSld>
  <p:clrMapOvr>
    <a:masterClrMapping/>
  </p:clrMapOvr>
</p:sld>
</file>

<file path=ppt/theme/theme1.xml><?xml version="1.0" encoding="utf-8"?>
<a:theme xmlns:a="http://schemas.openxmlformats.org/drawingml/2006/main" name="Medef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6">
      <a:majorFont>
        <a:latin typeface="DIN BoldAlternate"/>
        <a:ea typeface=""/>
        <a:cs typeface=""/>
      </a:majorFont>
      <a:minorFont>
        <a:latin typeface="DIN Alternate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edef" id="{EB2902F3-FF2B-4CB2-9318-C079F6BC8840}" vid="{8B18FC64-3410-4E0D-B4BE-8A3632DC9E5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Medef</Template>
  <TotalTime>1377</TotalTime>
  <Words>751</Words>
  <Application>Microsoft Office PowerPoint</Application>
  <PresentationFormat>Affichage à l'écran (4:3)</PresentationFormat>
  <Paragraphs>88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20" baseType="lpstr">
      <vt:lpstr>-apple-system</vt:lpstr>
      <vt:lpstr>Arial</vt:lpstr>
      <vt:lpstr>Boton</vt:lpstr>
      <vt:lpstr>Cabin</vt:lpstr>
      <vt:lpstr>Calibri</vt:lpstr>
      <vt:lpstr>DIN</vt:lpstr>
      <vt:lpstr>DIN Alternate</vt:lpstr>
      <vt:lpstr>DIN Alternate Light</vt:lpstr>
      <vt:lpstr>DIN BoldAlternate</vt:lpstr>
      <vt:lpstr>graphik</vt:lpstr>
      <vt:lpstr>Roboto</vt:lpstr>
      <vt:lpstr>Source Sans Pro</vt:lpstr>
      <vt:lpstr>Medef</vt:lpstr>
      <vt:lpstr>Présentation PowerPoint</vt:lpstr>
      <vt:lpstr>Une vague de déréglementation ?</vt:lpstr>
      <vt:lpstr>Les professions réglementées : un intérêt pour l’entreprise ?</vt:lpstr>
      <vt:lpstr>Le commissaire aux comptes</vt:lpstr>
      <vt:lpstr>La CRCC Lyon-Riom</vt:lpstr>
      <vt:lpstr>La mission ALPE (audit légal des petites entreprises)</vt:lpstr>
      <vt:lpstr>Le CAC : un acteur majeur de la prévention des difficultés des entreprises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Sylvain BOCCON-GIBOD</cp:lastModifiedBy>
  <cp:revision>35</cp:revision>
  <dcterms:created xsi:type="dcterms:W3CDTF">2017-12-06T08:59:15Z</dcterms:created>
  <dcterms:modified xsi:type="dcterms:W3CDTF">2021-01-27T20:43:17Z</dcterms:modified>
</cp:coreProperties>
</file>