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Ex1.xml" ContentType="application/vnd.ms-office.chartex+xml"/>
  <Override PartName="/ppt/charts/style5.xml" ContentType="application/vnd.ms-office.chartstyle+xml"/>
  <Override PartName="/ppt/charts/colors5.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6" r:id="rId6"/>
    <p:sldId id="270" r:id="rId7"/>
    <p:sldId id="267" r:id="rId8"/>
    <p:sldId id="268" r:id="rId9"/>
    <p:sldId id="261" r:id="rId10"/>
    <p:sldId id="258" r:id="rId11"/>
    <p:sldId id="272" r:id="rId12"/>
    <p:sldId id="269" r:id="rId13"/>
    <p:sldId id="264" r:id="rId14"/>
    <p:sldId id="274" r:id="rId15"/>
    <p:sldId id="262" r:id="rId16"/>
    <p:sldId id="265"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82" d="100"/>
          <a:sy n="82" d="100"/>
        </p:scale>
        <p:origin x="63"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3" Type="http://schemas.openxmlformats.org/officeDocument/2006/relationships/oleObject" Target="Classeur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National\Coronavirus\ISP\Bilan_URA_Dpt_V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National\Coronavirus\ISP\Bilan_URA_Dpt_V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National\Coronavirus\ISP\Bilan_URA_Dpt_V1.xlsx" TargetMode="External"/><Relationship Id="rId2" Type="http://schemas.microsoft.com/office/2011/relationships/chartColorStyle" Target="colors4.xml"/><Relationship Id="rId1" Type="http://schemas.microsoft.com/office/2011/relationships/chartStyle" Target="style4.xml"/></Relationships>
</file>

<file path=ppt/charts/_rels/chartEx1.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oleObject" Target="file:///C:\National\Coronavirus\ISP\Bilan_URA_Dpt_V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dirty="0"/>
              <a:t>Mobilisation par les employeurs des</a:t>
            </a:r>
            <a:r>
              <a:rPr lang="fr-FR" baseline="0" dirty="0"/>
              <a:t> dispositifs de report ou de paiement partiel au 15 mars 2020</a:t>
            </a:r>
            <a:endParaRPr lang="fr-FR"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clustered"/>
        <c:varyColors val="0"/>
        <c:ser>
          <c:idx val="0"/>
          <c:order val="0"/>
          <c:spPr>
            <a:solidFill>
              <a:schemeClr val="accent1"/>
            </a:solidFill>
            <a:ln>
              <a:noFill/>
            </a:ln>
            <a:effectLst/>
          </c:spPr>
          <c:invertIfNegative val="0"/>
          <c:cat>
            <c:strRef>
              <c:f>Feuil1!$B$2:$C$2</c:f>
              <c:strCache>
                <c:ptCount val="2"/>
                <c:pt idx="0">
                  <c:v>Cotisations déclarées</c:v>
                </c:pt>
                <c:pt idx="1">
                  <c:v>Montant des encaissements réalisés</c:v>
                </c:pt>
              </c:strCache>
            </c:strRef>
          </c:cat>
          <c:val>
            <c:numRef>
              <c:f>Feuil1!$B$3:$C$3</c:f>
              <c:numCache>
                <c:formatCode>General</c:formatCode>
                <c:ptCount val="2"/>
                <c:pt idx="0">
                  <c:v>1192127656.75</c:v>
                </c:pt>
                <c:pt idx="1">
                  <c:v>743821697.38999999</c:v>
                </c:pt>
              </c:numCache>
            </c:numRef>
          </c:val>
          <c:extLst>
            <c:ext xmlns:c16="http://schemas.microsoft.com/office/drawing/2014/chart" uri="{C3380CC4-5D6E-409C-BE32-E72D297353CC}">
              <c16:uniqueId val="{00000000-ED40-475C-8BDC-4720871424BB}"/>
            </c:ext>
          </c:extLst>
        </c:ser>
        <c:dLbls>
          <c:showLegendKey val="0"/>
          <c:showVal val="0"/>
          <c:showCatName val="0"/>
          <c:showSerName val="0"/>
          <c:showPercent val="0"/>
          <c:showBubbleSize val="0"/>
        </c:dLbls>
        <c:gapWidth val="219"/>
        <c:overlap val="-27"/>
        <c:axId val="455781992"/>
        <c:axId val="455783960"/>
      </c:barChart>
      <c:catAx>
        <c:axId val="455781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55783960"/>
        <c:crosses val="autoZero"/>
        <c:auto val="1"/>
        <c:lblAlgn val="ctr"/>
        <c:lblOffset val="100"/>
        <c:noMultiLvlLbl val="0"/>
      </c:catAx>
      <c:valAx>
        <c:axId val="455783960"/>
        <c:scaling>
          <c:orientation val="minMax"/>
        </c:scaling>
        <c:delete val="0"/>
        <c:axPos val="l"/>
        <c:majorGridlines>
          <c:spPr>
            <a:ln w="9525" cap="flat" cmpd="sng" algn="ctr">
              <a:solidFill>
                <a:schemeClr val="tx1">
                  <a:lumMod val="15000"/>
                  <a:lumOff val="85000"/>
                </a:schemeClr>
              </a:solidFill>
              <a:round/>
            </a:ln>
            <a:effectLst/>
          </c:spPr>
        </c:majorGridlines>
        <c:numFmt formatCode="#,##0.00\ &quot;€&quot;"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557819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tx>
            <c:strRef>
              <c:f>Feuil2!$G$94</c:f>
              <c:strCache>
                <c:ptCount val="1"/>
                <c:pt idx="0">
                  <c:v>Auvergne</c:v>
                </c:pt>
              </c:strCache>
            </c:strRef>
          </c:tx>
          <c:spPr>
            <a:solidFill>
              <a:schemeClr val="accent6"/>
            </a:solidFill>
            <a:ln>
              <a:noFill/>
            </a:ln>
            <a:effectLst/>
          </c:spPr>
          <c:invertIfNegative val="0"/>
          <c:cat>
            <c:strRef>
              <c:f>Feuil2!$H$93:$I$93</c:f>
              <c:strCache>
                <c:ptCount val="2"/>
                <c:pt idx="0">
                  <c:v>Cotisations déclarées</c:v>
                </c:pt>
                <c:pt idx="1">
                  <c:v>Montant des encaissements réalisés</c:v>
                </c:pt>
              </c:strCache>
            </c:strRef>
          </c:cat>
          <c:val>
            <c:numRef>
              <c:f>Feuil2!$H$94:$I$94</c:f>
              <c:numCache>
                <c:formatCode>#,##0\ "€"</c:formatCode>
                <c:ptCount val="2"/>
                <c:pt idx="0">
                  <c:v>117178801.77000001</c:v>
                </c:pt>
                <c:pt idx="1">
                  <c:v>65421202.32</c:v>
                </c:pt>
              </c:numCache>
            </c:numRef>
          </c:val>
          <c:extLst>
            <c:ext xmlns:c16="http://schemas.microsoft.com/office/drawing/2014/chart" uri="{C3380CC4-5D6E-409C-BE32-E72D297353CC}">
              <c16:uniqueId val="{00000000-E8B4-4765-B8D1-1FA18AF21A49}"/>
            </c:ext>
          </c:extLst>
        </c:ser>
        <c:dLbls>
          <c:showLegendKey val="0"/>
          <c:showVal val="0"/>
          <c:showCatName val="0"/>
          <c:showSerName val="0"/>
          <c:showPercent val="0"/>
          <c:showBubbleSize val="0"/>
        </c:dLbls>
        <c:gapWidth val="219"/>
        <c:overlap val="-27"/>
        <c:axId val="638265896"/>
        <c:axId val="638266880"/>
      </c:barChart>
      <c:catAx>
        <c:axId val="638265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38266880"/>
        <c:crosses val="autoZero"/>
        <c:auto val="1"/>
        <c:lblAlgn val="ctr"/>
        <c:lblOffset val="100"/>
        <c:noMultiLvlLbl val="0"/>
      </c:catAx>
      <c:valAx>
        <c:axId val="638266880"/>
        <c:scaling>
          <c:orientation val="minMax"/>
        </c:scaling>
        <c:delete val="0"/>
        <c:axPos val="l"/>
        <c:majorGridlines>
          <c:spPr>
            <a:ln w="9525" cap="flat" cmpd="sng" algn="ctr">
              <a:solidFill>
                <a:schemeClr val="tx1">
                  <a:lumMod val="15000"/>
                  <a:lumOff val="85000"/>
                </a:schemeClr>
              </a:solidFill>
              <a:round/>
            </a:ln>
            <a:effectLst/>
          </c:spPr>
        </c:majorGridlines>
        <c:numFmt formatCode="#,##0\ &quot;€&quot;"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6382658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col"/>
        <c:grouping val="percentStacked"/>
        <c:varyColors val="0"/>
        <c:ser>
          <c:idx val="0"/>
          <c:order val="0"/>
          <c:tx>
            <c:strRef>
              <c:f>Feuil2!$F$2</c:f>
              <c:strCache>
                <c:ptCount val="1"/>
                <c:pt idx="0">
                  <c:v>Cotisations encaissées</c:v>
                </c:pt>
              </c:strCache>
            </c:strRef>
          </c:tx>
          <c:spPr>
            <a:solidFill>
              <a:schemeClr val="accent1">
                <a:tint val="65000"/>
              </a:schemeClr>
            </a:solidFill>
            <a:ln>
              <a:noFill/>
            </a:ln>
            <a:effectLst/>
          </c:spPr>
          <c:invertIfNegative val="0"/>
          <c:cat>
            <c:strRef>
              <c:f>Feuil2!$E$3:$E$10</c:f>
              <c:strCache>
                <c:ptCount val="8"/>
                <c:pt idx="0">
                  <c:v>Ain</c:v>
                </c:pt>
                <c:pt idx="1">
                  <c:v>Ardèche</c:v>
                </c:pt>
                <c:pt idx="2">
                  <c:v>Drôme</c:v>
                </c:pt>
                <c:pt idx="3">
                  <c:v>Isère</c:v>
                </c:pt>
                <c:pt idx="4">
                  <c:v>Loire</c:v>
                </c:pt>
                <c:pt idx="5">
                  <c:v>Rhône</c:v>
                </c:pt>
                <c:pt idx="6">
                  <c:v>Savoie</c:v>
                </c:pt>
                <c:pt idx="7">
                  <c:v>Haute-Savoie</c:v>
                </c:pt>
              </c:strCache>
            </c:strRef>
          </c:cat>
          <c:val>
            <c:numRef>
              <c:f>Feuil2!$F$3:$F$10</c:f>
              <c:numCache>
                <c:formatCode>#,##0.000,,"M€"</c:formatCode>
                <c:ptCount val="8"/>
                <c:pt idx="0">
                  <c:v>39873254.109999999</c:v>
                </c:pt>
                <c:pt idx="1">
                  <c:v>17503784.050000001</c:v>
                </c:pt>
                <c:pt idx="2">
                  <c:v>33649481.82</c:v>
                </c:pt>
                <c:pt idx="3">
                  <c:v>96964593.140000001</c:v>
                </c:pt>
                <c:pt idx="4">
                  <c:v>51421940.719999999</c:v>
                </c:pt>
                <c:pt idx="5">
                  <c:v>199640738.99000001</c:v>
                </c:pt>
                <c:pt idx="6">
                  <c:v>46231529.509999998</c:v>
                </c:pt>
                <c:pt idx="7">
                  <c:v>67102941.920000002</c:v>
                </c:pt>
              </c:numCache>
            </c:numRef>
          </c:val>
          <c:extLst>
            <c:ext xmlns:c16="http://schemas.microsoft.com/office/drawing/2014/chart" uri="{C3380CC4-5D6E-409C-BE32-E72D297353CC}">
              <c16:uniqueId val="{00000000-F4A4-47CD-9268-A2270BBCDBC9}"/>
            </c:ext>
          </c:extLst>
        </c:ser>
        <c:ser>
          <c:idx val="1"/>
          <c:order val="1"/>
          <c:tx>
            <c:strRef>
              <c:f>Feuil2!$G$2</c:f>
              <c:strCache>
                <c:ptCount val="1"/>
                <c:pt idx="0">
                  <c:v>Cotisations Réportées</c:v>
                </c:pt>
              </c:strCache>
            </c:strRef>
          </c:tx>
          <c:spPr>
            <a:solidFill>
              <a:schemeClr val="accent1"/>
            </a:solidFill>
            <a:ln>
              <a:noFill/>
            </a:ln>
            <a:effectLst/>
          </c:spPr>
          <c:invertIfNegative val="0"/>
          <c:cat>
            <c:strRef>
              <c:f>Feuil2!$E$3:$E$10</c:f>
              <c:strCache>
                <c:ptCount val="8"/>
                <c:pt idx="0">
                  <c:v>Ain</c:v>
                </c:pt>
                <c:pt idx="1">
                  <c:v>Ardèche</c:v>
                </c:pt>
                <c:pt idx="2">
                  <c:v>Drôme</c:v>
                </c:pt>
                <c:pt idx="3">
                  <c:v>Isère</c:v>
                </c:pt>
                <c:pt idx="4">
                  <c:v>Loire</c:v>
                </c:pt>
                <c:pt idx="5">
                  <c:v>Rhône</c:v>
                </c:pt>
                <c:pt idx="6">
                  <c:v>Savoie</c:v>
                </c:pt>
                <c:pt idx="7">
                  <c:v>Haute-Savoie</c:v>
                </c:pt>
              </c:strCache>
            </c:strRef>
          </c:cat>
          <c:val>
            <c:numRef>
              <c:f>Feuil2!$G$3:$G$10</c:f>
              <c:numCache>
                <c:formatCode>#,##0.000,,"M€"</c:formatCode>
                <c:ptCount val="8"/>
                <c:pt idx="0">
                  <c:v>28971656.09</c:v>
                </c:pt>
                <c:pt idx="1">
                  <c:v>8933601.9499999993</c:v>
                </c:pt>
                <c:pt idx="2">
                  <c:v>32500662.760000002</c:v>
                </c:pt>
                <c:pt idx="3">
                  <c:v>73248254.969999999</c:v>
                </c:pt>
                <c:pt idx="4">
                  <c:v>45261506.149999999</c:v>
                </c:pt>
                <c:pt idx="5">
                  <c:v>161761572.90000001</c:v>
                </c:pt>
                <c:pt idx="6">
                  <c:v>30357147.739999998</c:v>
                </c:pt>
                <c:pt idx="7">
                  <c:v>50390521.119999997</c:v>
                </c:pt>
              </c:numCache>
            </c:numRef>
          </c:val>
          <c:extLst>
            <c:ext xmlns:c16="http://schemas.microsoft.com/office/drawing/2014/chart" uri="{C3380CC4-5D6E-409C-BE32-E72D297353CC}">
              <c16:uniqueId val="{00000001-F4A4-47CD-9268-A2270BBCDBC9}"/>
            </c:ext>
          </c:extLst>
        </c:ser>
        <c:dLbls>
          <c:showLegendKey val="0"/>
          <c:showVal val="0"/>
          <c:showCatName val="0"/>
          <c:showSerName val="0"/>
          <c:showPercent val="0"/>
          <c:showBubbleSize val="0"/>
        </c:dLbls>
        <c:gapWidth val="80"/>
        <c:overlap val="100"/>
        <c:axId val="1112770264"/>
        <c:axId val="1112770592"/>
      </c:barChart>
      <c:scatterChart>
        <c:scatterStyle val="lineMarker"/>
        <c:varyColors val="0"/>
        <c:ser>
          <c:idx val="2"/>
          <c:order val="2"/>
          <c:tx>
            <c:strRef>
              <c:f>Feuil2!$H$2</c:f>
              <c:strCache>
                <c:ptCount val="1"/>
                <c:pt idx="0">
                  <c:v>Montant des Cotisations Réportées</c:v>
                </c:pt>
              </c:strCache>
            </c:strRef>
          </c:tx>
          <c:spPr>
            <a:ln w="25400" cap="rnd">
              <a:noFill/>
              <a:round/>
            </a:ln>
            <a:effectLst/>
          </c:spPr>
          <c:marker>
            <c:symbol val="circle"/>
            <c:size val="5"/>
            <c:spPr>
              <a:solidFill>
                <a:schemeClr val="accent1">
                  <a:shade val="65000"/>
                </a:schemeClr>
              </a:solidFill>
              <a:ln w="9525">
                <a:solidFill>
                  <a:schemeClr val="accent1">
                    <a:shade val="65000"/>
                  </a:schemeClr>
                </a:solidFill>
              </a:ln>
              <a:effectLst/>
            </c:spPr>
          </c:marker>
          <c:dLbls>
            <c:dLbl>
              <c:idx val="5"/>
              <c:layout>
                <c:manualLayout>
                  <c:x val="-5.3443300196988994E-2"/>
                  <c:y val="4.3715851858115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A4-47CD-9268-A2270BBCDBC9}"/>
                </c:ext>
              </c:extLst>
            </c:dLbl>
            <c:dLbl>
              <c:idx val="6"/>
              <c:layout>
                <c:manualLayout>
                  <c:x val="-5.7383966244725859E-2"/>
                  <c:y val="-3.57675167736510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A4-47CD-9268-A2270BBCDBC9}"/>
                </c:ext>
              </c:extLst>
            </c:dLbl>
            <c:dLbl>
              <c:idx val="7"/>
              <c:layout>
                <c:manualLayout>
                  <c:x val="-5.3441350513706264E-2"/>
                  <c:y val="-5.16640874192432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A4-47CD-9268-A2270BBCDBC9}"/>
                </c:ext>
              </c:extLst>
            </c:dLbl>
            <c:numFmt formatCode="#,##0.00\ &quot;€&quot;" sourceLinked="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1">
                        <a:lumMod val="50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Feuil2!$E$3:$E$10</c:f>
              <c:strCache>
                <c:ptCount val="8"/>
                <c:pt idx="0">
                  <c:v>Ain</c:v>
                </c:pt>
                <c:pt idx="1">
                  <c:v>Ardèche</c:v>
                </c:pt>
                <c:pt idx="2">
                  <c:v>Drôme</c:v>
                </c:pt>
                <c:pt idx="3">
                  <c:v>Isère</c:v>
                </c:pt>
                <c:pt idx="4">
                  <c:v>Loire</c:v>
                </c:pt>
                <c:pt idx="5">
                  <c:v>Rhône</c:v>
                </c:pt>
                <c:pt idx="6">
                  <c:v>Savoie</c:v>
                </c:pt>
                <c:pt idx="7">
                  <c:v>Haute-Savoie</c:v>
                </c:pt>
              </c:strCache>
            </c:strRef>
          </c:xVal>
          <c:yVal>
            <c:numRef>
              <c:f>Feuil2!$H$3:$H$10</c:f>
              <c:numCache>
                <c:formatCode>#,##0.000,,"M€"</c:formatCode>
                <c:ptCount val="8"/>
                <c:pt idx="0">
                  <c:v>28971656.09</c:v>
                </c:pt>
                <c:pt idx="1">
                  <c:v>8933601.9499999993</c:v>
                </c:pt>
                <c:pt idx="2">
                  <c:v>32500662.760000002</c:v>
                </c:pt>
                <c:pt idx="3">
                  <c:v>73248254.969999999</c:v>
                </c:pt>
                <c:pt idx="4">
                  <c:v>45261506.149999999</c:v>
                </c:pt>
                <c:pt idx="5">
                  <c:v>161761572.90000001</c:v>
                </c:pt>
                <c:pt idx="6">
                  <c:v>30357147.739999998</c:v>
                </c:pt>
                <c:pt idx="7">
                  <c:v>50390521.119999997</c:v>
                </c:pt>
              </c:numCache>
            </c:numRef>
          </c:yVal>
          <c:smooth val="0"/>
          <c:extLst>
            <c:ext xmlns:c16="http://schemas.microsoft.com/office/drawing/2014/chart" uri="{C3380CC4-5D6E-409C-BE32-E72D297353CC}">
              <c16:uniqueId val="{00000005-F4A4-47CD-9268-A2270BBCDBC9}"/>
            </c:ext>
          </c:extLst>
        </c:ser>
        <c:dLbls>
          <c:showLegendKey val="0"/>
          <c:showVal val="0"/>
          <c:showCatName val="0"/>
          <c:showSerName val="0"/>
          <c:showPercent val="0"/>
          <c:showBubbleSize val="0"/>
        </c:dLbls>
        <c:axId val="1112628208"/>
        <c:axId val="1112627880"/>
      </c:scatterChart>
      <c:catAx>
        <c:axId val="1112770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770592"/>
        <c:crosses val="autoZero"/>
        <c:auto val="1"/>
        <c:lblAlgn val="ctr"/>
        <c:lblOffset val="100"/>
        <c:noMultiLvlLbl val="0"/>
      </c:catAx>
      <c:valAx>
        <c:axId val="1112770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770264"/>
        <c:crosses val="autoZero"/>
        <c:crossBetween val="between"/>
        <c:majorUnit val="0.2"/>
      </c:valAx>
      <c:valAx>
        <c:axId val="1112627880"/>
        <c:scaling>
          <c:orientation val="minMax"/>
        </c:scaling>
        <c:delete val="0"/>
        <c:axPos val="r"/>
        <c:numFmt formatCode="#,##0\ &quot;€&quot;"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628208"/>
        <c:crosses val="max"/>
        <c:crossBetween val="midCat"/>
        <c:majorUnit val="25000000"/>
      </c:valAx>
      <c:valAx>
        <c:axId val="1112628208"/>
        <c:scaling>
          <c:orientation val="minMax"/>
        </c:scaling>
        <c:delete val="1"/>
        <c:axPos val="b"/>
        <c:majorTickMark val="out"/>
        <c:minorTickMark val="none"/>
        <c:tickLblPos val="nextTo"/>
        <c:crossAx val="1112627880"/>
        <c:crosses val="autoZero"/>
        <c:crossBetween val="midCat"/>
      </c:valAx>
      <c:spPr>
        <a:noFill/>
        <a:ln>
          <a:noFill/>
        </a:ln>
        <a:effectLst/>
      </c:spPr>
    </c:plotArea>
    <c:legend>
      <c:legendPos val="b"/>
      <c:layout>
        <c:manualLayout>
          <c:xMode val="edge"/>
          <c:yMode val="edge"/>
          <c:x val="9.471325459317588E-2"/>
          <c:y val="0.89409667541557303"/>
          <c:w val="0.85224015748031479"/>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percentStacked"/>
        <c:varyColors val="0"/>
        <c:ser>
          <c:idx val="0"/>
          <c:order val="0"/>
          <c:tx>
            <c:strRef>
              <c:f>Feuil2!$F$35</c:f>
              <c:strCache>
                <c:ptCount val="1"/>
                <c:pt idx="0">
                  <c:v>Cotisations encaissées</c:v>
                </c:pt>
              </c:strCache>
            </c:strRef>
          </c:tx>
          <c:spPr>
            <a:solidFill>
              <a:schemeClr val="accent6">
                <a:tint val="65000"/>
              </a:schemeClr>
            </a:solidFill>
            <a:ln>
              <a:noFill/>
            </a:ln>
            <a:effectLst/>
          </c:spPr>
          <c:invertIfNegative val="0"/>
          <c:dLbls>
            <c:delete val="1"/>
          </c:dLbls>
          <c:cat>
            <c:strRef>
              <c:f>Feuil2!$E$36:$E$39</c:f>
              <c:strCache>
                <c:ptCount val="4"/>
                <c:pt idx="0">
                  <c:v>Allier</c:v>
                </c:pt>
                <c:pt idx="1">
                  <c:v>Cantal</c:v>
                </c:pt>
                <c:pt idx="2">
                  <c:v>Haute-Loire</c:v>
                </c:pt>
                <c:pt idx="3">
                  <c:v>Puy-de-Dôme</c:v>
                </c:pt>
              </c:strCache>
            </c:strRef>
          </c:cat>
          <c:val>
            <c:numRef>
              <c:f>Feuil2!$F$36:$F$39</c:f>
              <c:numCache>
                <c:formatCode>#,##0.000,,"M€"</c:formatCode>
                <c:ptCount val="4"/>
                <c:pt idx="0">
                  <c:v>12624357.220000001</c:v>
                </c:pt>
                <c:pt idx="1">
                  <c:v>6861305</c:v>
                </c:pt>
                <c:pt idx="2">
                  <c:v>13095470.050000001</c:v>
                </c:pt>
                <c:pt idx="3">
                  <c:v>32840070.050000001</c:v>
                </c:pt>
              </c:numCache>
            </c:numRef>
          </c:val>
          <c:extLst>
            <c:ext xmlns:c16="http://schemas.microsoft.com/office/drawing/2014/chart" uri="{C3380CC4-5D6E-409C-BE32-E72D297353CC}">
              <c16:uniqueId val="{00000000-5D38-4FC2-AA43-69E4D70859C5}"/>
            </c:ext>
          </c:extLst>
        </c:ser>
        <c:ser>
          <c:idx val="1"/>
          <c:order val="1"/>
          <c:tx>
            <c:strRef>
              <c:f>Feuil2!$G$35</c:f>
              <c:strCache>
                <c:ptCount val="1"/>
                <c:pt idx="0">
                  <c:v>Cotisations Réportées</c:v>
                </c:pt>
              </c:strCache>
            </c:strRef>
          </c:tx>
          <c:spPr>
            <a:solidFill>
              <a:schemeClr val="accent6"/>
            </a:solidFill>
            <a:ln>
              <a:noFill/>
            </a:ln>
            <a:effectLst/>
          </c:spPr>
          <c:invertIfNegative val="0"/>
          <c:dLbls>
            <c:delete val="1"/>
          </c:dLbls>
          <c:cat>
            <c:strRef>
              <c:f>Feuil2!$E$36:$E$39</c:f>
              <c:strCache>
                <c:ptCount val="4"/>
                <c:pt idx="0">
                  <c:v>Allier</c:v>
                </c:pt>
                <c:pt idx="1">
                  <c:v>Cantal</c:v>
                </c:pt>
                <c:pt idx="2">
                  <c:v>Haute-Loire</c:v>
                </c:pt>
                <c:pt idx="3">
                  <c:v>Puy-de-Dôme</c:v>
                </c:pt>
              </c:strCache>
            </c:strRef>
          </c:cat>
          <c:val>
            <c:numRef>
              <c:f>Feuil2!$G$36:$G$39</c:f>
              <c:numCache>
                <c:formatCode>#,##0.000,,"M€"</c:formatCode>
                <c:ptCount val="4"/>
                <c:pt idx="0">
                  <c:v>12644954.5</c:v>
                </c:pt>
                <c:pt idx="1">
                  <c:v>5158368.3099999996</c:v>
                </c:pt>
                <c:pt idx="2">
                  <c:v>7000097.3200000003</c:v>
                </c:pt>
                <c:pt idx="3">
                  <c:v>26954179.32</c:v>
                </c:pt>
              </c:numCache>
            </c:numRef>
          </c:val>
          <c:extLst>
            <c:ext xmlns:c16="http://schemas.microsoft.com/office/drawing/2014/chart" uri="{C3380CC4-5D6E-409C-BE32-E72D297353CC}">
              <c16:uniqueId val="{00000001-5D38-4FC2-AA43-69E4D70859C5}"/>
            </c:ext>
          </c:extLst>
        </c:ser>
        <c:dLbls>
          <c:showLegendKey val="0"/>
          <c:showVal val="1"/>
          <c:showCatName val="0"/>
          <c:showSerName val="0"/>
          <c:showPercent val="0"/>
          <c:showBubbleSize val="0"/>
        </c:dLbls>
        <c:gapWidth val="80"/>
        <c:overlap val="100"/>
        <c:axId val="1112770264"/>
        <c:axId val="1112770592"/>
      </c:barChart>
      <c:scatterChart>
        <c:scatterStyle val="lineMarker"/>
        <c:varyColors val="0"/>
        <c:ser>
          <c:idx val="2"/>
          <c:order val="2"/>
          <c:tx>
            <c:strRef>
              <c:f>Feuil2!$H$35</c:f>
              <c:strCache>
                <c:ptCount val="1"/>
                <c:pt idx="0">
                  <c:v>Montant des Cotisations Réportées</c:v>
                </c:pt>
              </c:strCache>
            </c:strRef>
          </c:tx>
          <c:spPr>
            <a:ln w="25400" cap="rnd">
              <a:noFill/>
              <a:round/>
            </a:ln>
            <a:effectLst/>
          </c:spPr>
          <c:marker>
            <c:symbol val="circle"/>
            <c:size val="5"/>
            <c:spPr>
              <a:solidFill>
                <a:schemeClr val="accent6">
                  <a:shade val="65000"/>
                </a:schemeClr>
              </a:solidFill>
              <a:ln w="9525">
                <a:solidFill>
                  <a:schemeClr val="accent6">
                    <a:shade val="65000"/>
                  </a:schemeClr>
                </a:solidFill>
              </a:ln>
              <a:effectLst/>
            </c:spPr>
          </c:marker>
          <c:dLbls>
            <c:dLbl>
              <c:idx val="0"/>
              <c:layout>
                <c:manualLayout>
                  <c:x val="-6.2447257383966261E-2"/>
                  <c:y val="-4.769002236486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D38-4FC2-AA43-69E4D70859C5}"/>
                </c:ext>
              </c:extLst>
            </c:dLbl>
            <c:dLbl>
              <c:idx val="1"/>
              <c:layout>
                <c:manualLayout>
                  <c:x val="-5.0632911392405063E-2"/>
                  <c:y val="-5.96125279560851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38-4FC2-AA43-69E4D70859C5}"/>
                </c:ext>
              </c:extLst>
            </c:dLbl>
            <c:dLbl>
              <c:idx val="2"/>
              <c:layout>
                <c:manualLayout>
                  <c:x val="-5.0632911392405063E-2"/>
                  <c:y val="-5.961252795608519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38-4FC2-AA43-69E4D70859C5}"/>
                </c:ext>
              </c:extLst>
            </c:dLbl>
            <c:dLbl>
              <c:idx val="3"/>
              <c:layout>
                <c:manualLayout>
                  <c:x val="-6.5822784810126586E-2"/>
                  <c:y val="-5.96125279560851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D38-4FC2-AA43-69E4D70859C5}"/>
                </c:ext>
              </c:extLst>
            </c:dLbl>
            <c:numFmt formatCode="#,##0.00\ &quot;€&quot;"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dk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Feuil2!$E$36:$E$39</c:f>
              <c:strCache>
                <c:ptCount val="4"/>
                <c:pt idx="0">
                  <c:v>Allier</c:v>
                </c:pt>
                <c:pt idx="1">
                  <c:v>Cantal</c:v>
                </c:pt>
                <c:pt idx="2">
                  <c:v>Haute-Loire</c:v>
                </c:pt>
                <c:pt idx="3">
                  <c:v>Puy-de-Dôme</c:v>
                </c:pt>
              </c:strCache>
            </c:strRef>
          </c:xVal>
          <c:yVal>
            <c:numRef>
              <c:f>Feuil2!$H$36:$H$39</c:f>
              <c:numCache>
                <c:formatCode>#,##0.000,,"M€"</c:formatCode>
                <c:ptCount val="4"/>
                <c:pt idx="0">
                  <c:v>12644954.5</c:v>
                </c:pt>
                <c:pt idx="1">
                  <c:v>5158368.3099999996</c:v>
                </c:pt>
                <c:pt idx="2">
                  <c:v>7000097.3200000003</c:v>
                </c:pt>
                <c:pt idx="3">
                  <c:v>26954179.32</c:v>
                </c:pt>
              </c:numCache>
            </c:numRef>
          </c:yVal>
          <c:smooth val="0"/>
          <c:extLst>
            <c:ext xmlns:c16="http://schemas.microsoft.com/office/drawing/2014/chart" uri="{C3380CC4-5D6E-409C-BE32-E72D297353CC}">
              <c16:uniqueId val="{00000006-5D38-4FC2-AA43-69E4D70859C5}"/>
            </c:ext>
          </c:extLst>
        </c:ser>
        <c:dLbls>
          <c:showLegendKey val="0"/>
          <c:showVal val="1"/>
          <c:showCatName val="0"/>
          <c:showSerName val="0"/>
          <c:showPercent val="0"/>
          <c:showBubbleSize val="0"/>
        </c:dLbls>
        <c:axId val="1112628208"/>
        <c:axId val="1112627880"/>
      </c:scatterChart>
      <c:catAx>
        <c:axId val="1112770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770592"/>
        <c:crosses val="autoZero"/>
        <c:auto val="1"/>
        <c:lblAlgn val="ctr"/>
        <c:lblOffset val="100"/>
        <c:noMultiLvlLbl val="0"/>
      </c:catAx>
      <c:valAx>
        <c:axId val="11127705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770264"/>
        <c:crosses val="autoZero"/>
        <c:crossBetween val="between"/>
        <c:majorUnit val="0.2"/>
      </c:valAx>
      <c:valAx>
        <c:axId val="1112627880"/>
        <c:scaling>
          <c:orientation val="minMax"/>
        </c:scaling>
        <c:delete val="0"/>
        <c:axPos val="r"/>
        <c:numFmt formatCode="#,##0\ &quot;€&quot;"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crossAx val="1112628208"/>
        <c:crosses val="max"/>
        <c:crossBetween val="midCat"/>
        <c:majorUnit val="25000000"/>
      </c:valAx>
      <c:valAx>
        <c:axId val="1112628208"/>
        <c:scaling>
          <c:orientation val="minMax"/>
        </c:scaling>
        <c:delete val="1"/>
        <c:axPos val="b"/>
        <c:majorTickMark val="out"/>
        <c:minorTickMark val="none"/>
        <c:tickLblPos val="nextTo"/>
        <c:crossAx val="1112627880"/>
        <c:crosses val="autoZero"/>
        <c:crossBetween val="midCat"/>
      </c:valAx>
      <c:spPr>
        <a:noFill/>
        <a:ln>
          <a:noFill/>
        </a:ln>
        <a:effectLst/>
      </c:spPr>
    </c:plotArea>
    <c:legend>
      <c:legendPos val="b"/>
      <c:layout>
        <c:manualLayout>
          <c:xMode val="edge"/>
          <c:yMode val="edge"/>
          <c:x val="9.471325459317588E-2"/>
          <c:y val="0.89409667541557303"/>
          <c:w val="0.85224015748031479"/>
          <c:h val="7.812554680664916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12700" cap="flat" cmpd="sng" algn="ctr">
      <a:solidFill>
        <a:schemeClr val="accent1"/>
      </a:solidFill>
      <a:prstDash val="solid"/>
      <a:miter lim="800000"/>
    </a:ln>
    <a:effectLst/>
  </c:spPr>
  <c:txPr>
    <a:bodyPr/>
    <a:lstStyle/>
    <a:p>
      <a:pPr>
        <a:defRPr>
          <a:solidFill>
            <a:schemeClr val="dk1"/>
          </a:solidFill>
          <a:latin typeface="+mn-lt"/>
          <a:ea typeface="+mn-ea"/>
          <a:cs typeface="+mn-cs"/>
        </a:defRPr>
      </a:pPr>
      <a:endParaRPr lang="fr-FR"/>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Feuil2!$A$69:$C$80</cx:f>
        <cx:nf>Feuil2!$A$68:$C$68</cx:nf>
        <cx:lvl ptCount="12" name="Regione">
          <cx:pt idx="0">Allier</cx:pt>
          <cx:pt idx="1">Cantal</cx:pt>
          <cx:pt idx="2">Haute-Loire</cx:pt>
          <cx:pt idx="3">Puy-de-Dôme</cx:pt>
          <cx:pt idx="4">Ain</cx:pt>
          <cx:pt idx="5">Ardèche</cx:pt>
          <cx:pt idx="6">Drôme</cx:pt>
          <cx:pt idx="7">Isère</cx:pt>
          <cx:pt idx="8">Loire</cx:pt>
          <cx:pt idx="9">Rhône</cx:pt>
          <cx:pt idx="10">Savoie</cx:pt>
          <cx:pt idx="11">Haute-Savoie</cx:pt>
        </cx:lvl>
        <cx:lvl ptCount="12" name="Provincia">
          <cx:pt idx="0">Auvergne</cx:pt>
          <cx:pt idx="1">Auvergne</cx:pt>
          <cx:pt idx="2">Auvergne</cx:pt>
          <cx:pt idx="3">Auvergne</cx:pt>
          <cx:pt idx="4">Rhône-Alpes</cx:pt>
          <cx:pt idx="5">Rhône-Alpes</cx:pt>
          <cx:pt idx="6">Rhône-Alpes</cx:pt>
          <cx:pt idx="7">Rhône-Alpes</cx:pt>
          <cx:pt idx="8">Rhône-Alpes</cx:pt>
          <cx:pt idx="9">Rhône-Alpes</cx:pt>
          <cx:pt idx="10">Rhône-Alpes</cx:pt>
          <cx:pt idx="11">Rhône-Alpes</cx:pt>
        </cx:lvl>
        <cx:lvl ptCount="12" name="Contea">
          <cx:pt idx="0">France</cx:pt>
          <cx:pt idx="1">France</cx:pt>
          <cx:pt idx="2">France</cx:pt>
          <cx:pt idx="3">France</cx:pt>
          <cx:pt idx="4">France</cx:pt>
          <cx:pt idx="5">France</cx:pt>
          <cx:pt idx="6">France</cx:pt>
          <cx:pt idx="7">France</cx:pt>
          <cx:pt idx="8">France</cx:pt>
          <cx:pt idx="9">France</cx:pt>
          <cx:pt idx="10">France</cx:pt>
          <cx:pt idx="11">France</cx:pt>
        </cx:lvl>
      </cx:strDim>
      <cx:numDim type="colorVal">
        <cx:f>Feuil2!$D$69:$D$80</cx:f>
        <cx:nf>Feuil2!$D$68</cx:nf>
        <cx:lvl ptCount="12" formatCode="0,0%" name="Nb_cptes">
          <cx:pt idx="0">0.34187531507309699</cx:pt>
          <cx:pt idx="1">0.29505271695052715</cx:pt>
          <cx:pt idx="2">0.36567611544060974</cx:pt>
          <cx:pt idx="3">0.3725602975574217</cx:pt>
          <cx:pt idx="4">0.34187531507309699</cx:pt>
          <cx:pt idx="5">0.29505271695052715</cx:pt>
          <cx:pt idx="6">0.36567611544060974</cx:pt>
          <cx:pt idx="7">0.3725602975574217</cx:pt>
          <cx:pt idx="8">0.32972479457414894</cx:pt>
          <cx:pt idx="9">0.38680589523829778</cx:pt>
          <cx:pt idx="10">0.29384203480589022</cx:pt>
          <cx:pt idx="11">0.34290574344606767</cx:pt>
        </cx:lvl>
      </cx:numDim>
    </cx:data>
  </cx:chartData>
  <cx:chart>
    <cx:title pos="t" align="ctr" overlay="0">
      <cx:tx>
        <cx:txData>
          <cx:v>Proportion de comptes n'ayant fait aucun paiement à l'échéance du 15 mars</cx:v>
        </cx:txData>
      </cx:tx>
      <cx:txPr>
        <a:bodyPr spcFirstLastPara="1" vertOverflow="ellipsis" horzOverflow="overflow" wrap="square" lIns="0" tIns="0" rIns="0" bIns="0" anchor="ctr" anchorCtr="1"/>
        <a:lstStyle/>
        <a:p>
          <a:pPr algn="ctr" rtl="0">
            <a:defRPr/>
          </a:pPr>
          <a:r>
            <a:rPr lang="fr-FR" sz="1400" b="1" i="0" u="none" strike="noStrike" baseline="0">
              <a:solidFill>
                <a:schemeClr val="accent2">
                  <a:lumMod val="75000"/>
                </a:schemeClr>
              </a:solidFill>
              <a:latin typeface="Calibri" panose="020F0502020204030204"/>
            </a:rPr>
            <a:t>Proportion de comptes n'ayant fait aucun paiement à l'échéance du 15 mars</a:t>
          </a:r>
        </a:p>
      </cx:txPr>
    </cx:title>
    <cx:plotArea>
      <cx:plotAreaRegion>
        <cx:series layoutId="regionMap" uniqueId="{34BD5B71-3B03-4827-B0F5-36624F9C7E9B}">
          <cx:tx>
            <cx:txData>
              <cx:f>Feuil2!$D$68</cx:f>
              <cx:v>Nb_cptes</cx:v>
            </cx:txData>
          </cx:tx>
          <cx:dataLabels>
            <cx:txPr>
              <a:bodyPr spcFirstLastPara="1" vertOverflow="ellipsis" horzOverflow="overflow" wrap="square" lIns="0" tIns="0" rIns="0" bIns="0" anchor="ctr" anchorCtr="1"/>
              <a:lstStyle/>
              <a:p>
                <a:pPr algn="ctr" rtl="0">
                  <a:defRPr sz="1050" b="1">
                    <a:solidFill>
                      <a:schemeClr val="bg1"/>
                    </a:solidFill>
                  </a:defRPr>
                </a:pPr>
                <a:endParaRPr lang="fr-FR" sz="1050" b="1" i="0" u="none" strike="noStrike" baseline="0">
                  <a:solidFill>
                    <a:schemeClr val="bg1"/>
                  </a:solidFill>
                  <a:latin typeface="Calibri" panose="020F0502020204030204"/>
                </a:endParaRPr>
              </a:p>
            </cx:txPr>
            <cx:dataLabel idx="1">
              <cx:txPr>
                <a:bodyPr spcFirstLastPara="1" vertOverflow="ellipsis" horzOverflow="overflow" wrap="square" lIns="0" tIns="0" rIns="0" bIns="0" anchor="ctr" anchorCtr="1"/>
                <a:lstStyle/>
                <a:p>
                  <a:pPr algn="ctr" rtl="0">
                    <a:defRPr>
                      <a:solidFill>
                        <a:schemeClr val="accent2"/>
                      </a:solidFill>
                    </a:defRPr>
                  </a:pPr>
                  <a:r>
                    <a:rPr lang="fr-FR" sz="1050" b="1" i="0" u="none" strike="noStrike" baseline="0">
                      <a:solidFill>
                        <a:schemeClr val="accent2"/>
                      </a:solidFill>
                      <a:latin typeface="Calibri" panose="020F0502020204030204"/>
                    </a:rPr>
                    <a:t>29,5%</a:t>
                  </a:r>
                </a:p>
              </cx:txPr>
            </cx:dataLabel>
            <cx:dataLabel idx="5">
              <cx:txPr>
                <a:bodyPr spcFirstLastPara="1" vertOverflow="ellipsis" horzOverflow="overflow" wrap="square" lIns="0" tIns="0" rIns="0" bIns="0" anchor="ctr" anchorCtr="1"/>
                <a:lstStyle/>
                <a:p>
                  <a:pPr algn="ctr" rtl="0">
                    <a:defRPr>
                      <a:solidFill>
                        <a:schemeClr val="accent2"/>
                      </a:solidFill>
                    </a:defRPr>
                  </a:pPr>
                  <a:r>
                    <a:rPr lang="fr-FR" sz="1050" b="1" i="0" u="none" strike="noStrike" baseline="0">
                      <a:solidFill>
                        <a:schemeClr val="accent2"/>
                      </a:solidFill>
                      <a:latin typeface="Calibri" panose="020F0502020204030204"/>
                    </a:rPr>
                    <a:t>29,5%</a:t>
                  </a:r>
                </a:p>
              </cx:txPr>
            </cx:dataLabel>
            <cx:dataLabel idx="10">
              <cx:txPr>
                <a:bodyPr spcFirstLastPara="1" vertOverflow="ellipsis" horzOverflow="overflow" wrap="square" lIns="0" tIns="0" rIns="0" bIns="0" anchor="ctr" anchorCtr="1"/>
                <a:lstStyle/>
                <a:p>
                  <a:pPr algn="ctr" rtl="0">
                    <a:defRPr>
                      <a:solidFill>
                        <a:schemeClr val="accent2"/>
                      </a:solidFill>
                    </a:defRPr>
                  </a:pPr>
                  <a:r>
                    <a:rPr lang="fr-FR" sz="1050" b="1" i="0" u="none" strike="noStrike" baseline="0">
                      <a:solidFill>
                        <a:schemeClr val="accent2"/>
                      </a:solidFill>
                      <a:latin typeface="Calibri" panose="020F0502020204030204"/>
                    </a:rPr>
                    <a:t>29,4%</a:t>
                  </a:r>
                </a:p>
              </cx:txPr>
            </cx:dataLabel>
          </cx:dataLabels>
          <cx:dataId val="0"/>
          <cx:layoutPr>
            <cx:geography cultureLanguage="fr-FR" cultureRegion="FR" attribution="Optimisé par Bing">
              <cx:geoCache provider="{E9337A44-BEBE-4D9F-B70C-5C5E7DAFC167}">
                <cx:binary>1HvZrt02tu2vBH6+ckiKnQqVAkJJq9t9b/tF2J1FqqMkSqKkLzofcP6gfuzMHcdJttPccnBPcAMY
MNbSokRycM45xpja/3yc//FYPd/338x11bh/PM7fvdHD0P7j22/do36u793b2jz21tmPw9tHW39r
P340j8/fPvX33jT5twRh+u2jvu+H5/nNv/4Jd8uf7bF9vB+MbS7G5365fHZjNbg/uPabl765f6pN
kxg39OZxwN+9OR+X4Ok5SP793/Xzm9dXyXdvNv198wjfPzeDGZbrpX3+7s2rO5A333z75YN+Nalv
Kpj3MD7BYMreCsIkxYwQgrmIxJtvKtvkP14O32KKMBEyEoQTJhD+/OzT+xqGv57tH8zqhzndPz31
z87Bqn74/8vhrxby3Zvvx+m5z5vn4FL/+7/hv++r9tn9ekteT+HRjs3wgkYOwPy8X8bZ+NOV2L4s
e3P5wz59+xrIf/3ziy9g57745hdYf7nN/7dLr8EEqL+vKvPc/3pF/+9B5m/DKOQhFRHHlLAo+hJk
KTgJIyE4xzj8EuTP8/xqeD8P/HPAfh79d4J0dz8Oz8GxNf1fFLyYSMyoYJSH8svQlYhjIVFEIsZZ
+AL6JwQ/he6rqX41tK9G/zl8X93i7wRyfN8M99VfEbfsLWKYYBJiJCKMXgLzF8mZvOU8QghyMyIc
cahRrxH+PM+vBvfzwD+H6+fRfydIvzfNX4Enf4uiSEgqGQBK8RfFlr0NqZSANwqJwJCsv4jYHyb5
1WD+emn/cWn9YejfCsb+6d//BXzur8CSvhUMYILAo5SF6Ass6VuoszSSEJ6CSBS+jszvf5rn18P5
09A/F50/P/rvBGzS/1V8mL7lkpFQSEkZwfQLqsTeAkcOZYijMOKR+BVV+jzPr4b188A/B+rn0X8n
SPfu3//1V7EkAuyIQ42MJA/Dl2D8RRVlb9lLKo7gHxccEvMXVfTzPL8a0s8D/xykn0f/nSD9C3nv
S1LFBEkaAaoIVO8vEKUQpBC8L8kXdC2ir3Pvj5P8ajh/a3H/cSX9cfDfCcxPqvuvqKTsrRQYEQlc
FlP+ZcqFhExfimjEWAgexa8siM/z/GpAPw/8c/H5efTfCdKr+8mav4QcsbcUzATMQvbCjiAUXwUo
f0spgcsSQpQiAYX0dYh+nudXQ/p54J+D9PPovxOkn0T055m/Wvf/il0ICgZYLwspBRXDX1dSgDUk
IGBkCJIV8vOXlfT1XL8a3NfDXy31P87Dr+/x/zPQvzO3V8t+8RB/2yT93c39enuYYfAGxU9C51Ug
07cMAllCeoZYjziHMP/05E8W01dP7rdd4t+5zaut+N2d+J19/N8xhH/fLP7Jg0/uh/v0B/f+F37x
H1/9bDR/MfQPmwCfYNg/ffdGsijEBKyEn/oCL/d5jdOL+/EbI57v3fDdGw50KpI4AtUDMY8hn7/5
xj+/XAEJTCDYI84kQzIErfvmm8b2g4ZL/C2DIViE0FiIaESAojk7/nCJveVgf4DCQi9zE+ynhsq5
rZbcNj/txo+fv2nG+tyaZnAwGQo3aj/97mV1QAeYEJQiDgye4hB6FHD98f4Sujbwc/x/+iKws63p
pLTuD5bjM21rHo/lPMayIGHcFd2kaNV9XA1ym7LryhR6HbMiQclSkpc302TCp4K5VvlalCdN7u9W
Vj1hv667YsDDbhU0VJr27ydEBjW6IjjkuiySeTA31SDIruLmwtPMqZqaoyDIRjXa0McBH23cNFMY
Cz4VsW1aGmd51sZ6ni5JP9xFrhhU1hadsgGziS7D6cpmOk+ieuFtPAADjk2Axu3shybNs/KIVdop
F+Uk0bRbVYb1ZbdoF8+zOa+yyh2RSlbJUrVNzCi2Me6Rjtls6SYqjT5uUOu2rnd7PeLnpdCnXYG6
nYHnKFl0B86nnZjCUI1T+zBH+f0UubMpWxpVsLJPcdPMajYuhPuE575YTNyQgsRLxgv4fjo3i8hi
YAT5xtth2k2TG2OWu/aMhf5sKPiecJkUBZLbqnbDWTBqrlzdirNuGomq5uBOTssOse7OuZApt8DC
6AjbaodRNSyCeeTD0TiZ2Cy6AVDnaeMJuYGlrYqWuFNLQHGKJN9VfXNLRU4UyooDEsu9LtiWYHze
t+62G1usVkNSx/ERXogax2oHnkA8UZKS0SS4w4EaeeaToiHVbqKCnOJxPhmFNmo04/sZB4kffLmt
0WKO2rWeVMDZPkOlP4mI+NC55bLEM+xkMGzqzN2JxsJapTxf5SBTIdBtVIzHOB/tXrrwrqzaJKL+
ISzGc9dUd0Ve30o0U9hgdGRMHiR0Qckc9MdzIfdydsehrQ44IrH20aCEIUmOV6+a0RxG38LegP8Y
h5GfN2PZi800z6eBr5aYDBU5Rqg3d2Ic91HXDHFpUJmswc3IxFGYZ/L2xcGE2IHDG0J0x1J0KBYB
nc+Er4aNDXja+Oo6mHN+N63YwhrnMtGovOdLpuOJmHhaiwdZ+Rtvx8OyNmTrGz0fSOnum7lJpoHW
e1YTeKqlcbC2O5m1dos1S5tQFJueFnRjtB8TgbrueG7xqLq1Z/EQFcGORB6ikZftvilDvcZZmfUf
oFk6xKyCkJAD1qqYyJhCd6TctIxjNUzDGi9oKK/qsS4Vl0GkQqyndK6jKBn4YpTt8JGb1yKuMrbr
ePtRct7CkSR2n5v6oZPsLg+qRrVkunI1zlUX+APP+yWe6ukkF9kddJuPFha4DZ1ZGDsXBAqZ5bTu
8iJmJtNbFJDgOqzbbhMsda5Y5kK1ZgNSvdW3ocgus240yhitpogWx+vAL6joL7Km3/YVhKtbtr0v
L6jJhy1opXNWuGttSn6zDnAqo5ExxYbpqHbsxI7WqQIvfUyiOcltuM3K5n6s5wNvivnIV3mgZGmO
NCp2YsVeoQUyG3fZegnxnSe+nx+bvhkPkQk2KNSXDW4O0YokbC/NNostbFJauqQOKoZqLEsWOVUq
zEh5Fmr3gU3jcQSWqQroelM34mFa4cPaFheB133cSX0lV3pDK3fXuOaAaq5sTa7HyhymuW2SXgy5
CsIx2nqNU3DMT82S1Uq4xaqQz7WSkTlyPtyJpj/vZ3qWmeGQUWaS3JtQ5QuXWx74vavaK1+ibCt9
n+qAIyWww8nUVxISekBVIEurajLlcY47rzjBD1Ej4qWY494GYu/yKFBtu2hluny7BtVuWP0BWSgp
CI+JC7JBdTWF6DSbMXI73la7nve16jP3oQt9ruaiuQskPyuWutibvqLxhKdrQfKPpLGbIqLPmRa5
cmy67po6S6JVm7gyA0mioLr09XIx1+X93EhFZBlHWbOL5jLawDaeiiIolW0Q3U5ta9UchTvLylIN
OudxO5YbHRZXYIj57cJ1ewTvIGTxFNIadtYnFRZt2vPpOlr7LZq7M2lkEmTVu252D0EwT6rPLYrb
IGyTick2jhbOY9Zmaa3ZNnJrpYI63Nh+wnHBuq1sSMrRQOJGmOsadVCm4JnryK6aXCLV+v667POT
oSHvnSuJqutS7rlxqxpkM6qcZoUamMCbMOSZGlE5xuPg3T6IihaqAObXuosqNVXDoHBVR1DW3Nrt
lhVd0rwr91JOuRI8E4saa67PI5NFl9aM4X60MtgJ1tqN7KJpEy4eHRfl4JJVY5eSObSHyEYMTm/R
JYGgdlJFW07xylxzz3J/Qjl5qoAyxFBuw62F8FeZcHOatULC1OhDsS5oo9chHqR8zHKBksLrKM1s
k0FdnQa15LBioC552ofDsZWkSSJm4iKqsnveFaMqirJS48LKo6X2vYqa3ELpkWdasw9dJsyhFezG
Ik9TWhVlmgeRTMM5f+eXBfDElZxSkbUffI2PhcbzoTUmUtkM56OvgjPXsWAX5PRduCK1BnKI89F8
GLLiXNPldtaIpaYvz2ZfNZDtfRDbctzWuBiTISL7cuxiUs27gJPNzFjsRnRdm+AEQmqWw6Uf+WYa
6w9LFd12A0u7NlT4h9pSzcdwVgCzPmIJWxqt+qi0GwIF8hCMZq9J8LEIba2mdZ12jhVU9WGVQ40a
nxsXQdoTHrhHj9sgkSZrlaPjfh3dtlytjvMgP2RdD7UgLCo1Q7o6WmX1gLtlSFhQXIyF7GOn0cME
xyGBfbcJnXsL0RydFMTf2LwbEui5Aicse6nMUtm91x15zwcv4nFa72ZK7p2su33VE70Z6jBKZW3H
dK5sdqhGI/c2smbjmjGIoRWEIbhWtpFmdMlA2nXjA1wcAbzsUAelVtZOQmUZDZMyc2tMyPzO6yWI
KyCwKijWKqmBt21JxZZTJiw9rFEdTZAYPRSKuoDqXHbTNZ58uSE965O879+Tso5hT88x7x/zrNNJ
aewQF4XdBUN3FszjvVuaG8SKO11OG7GYQ5Yvd+E667Qfup0edRQTMUVbQQOncuz2iPOboUKXyOXT
Ll+6G+GCIg7aqVGCrjKdwuV+7cYotYIWKjNlptaFl7d1R/e/fOfmFdd/tO3Sm1z/+P7UTx//dXo/
Dc/dDy/h/Pzly+tXP3/aPtsXtem+/NGLFvvpVz+/yPMifn56q+cLRfXpHa7fkVt/ePH3tdgvhZUg
CKQSNBskhn5EhEE2/aEs+yNt/4P4+a37fRJt4i2WGMGpA9r6qe/xWbSRt9CxBHMGEQp9ZhaRV6IN
DDlw6+hL2xL8WP6zaANTHe4IIjACZw/eJsFfo9pCzuFWv5Rtv5o5zOKXss2wtix1zqBM1EWv3NBu
SgpsznrIICwfzrKQLWrtatAwa0bivEfBURv2Ih4qf1Y7uw9H38Vz2MfZJIu0bA2OOwGVhHQUAsnG
fqwqVaI+NijQW+qyp5lmKhoQlAkXPYlx2hZmOoCwMWr2xik9ic0gnduiZrpA1mnV1NWgaqAsG9RT
pviwLsk6tyrs7RwjknVH2UcCKmRDIU/v53k4iCDc1C0+mzW+HsZqTAhCyjXmiGOo9iYMbssoesrH
BgoA6KoNdvpG20Afwrk/z6QY02XkH3LHLrvKGeVEHpt5ueuKYdzQThwzk2cpln5TZaRXFicNNzJG
TpcbjyatGE69vxg8QYcxh4V5Hp3k7XIz2OGomT+SFdYZdHhQfT2MiVwliuvAAf8rg1uboSEZy11j
OJQUD7WNrtGTFJBdq/UE06XZ5jX6mGuqPK2LGPVapLRGjbJT9r6eofYHPjqrxmIvu5m/yDMX68qB
dAMFkk/FbtQtMJ3e+Q1HRa6ysp7joZlNWoTLkYjydKibmCJ6xq3m25KPLm5QYoO6j4uSnozW25iU
E5yLNb8fujtUm0GVpQzjTPursV1sXLL+JGvGmExLrpDN+qM8KkkMPOqEN+Gua0CBykK7RDZHYzjZ
hPO+21q54aDhLvPGnL94m7tVNpOaxaPP361hYJMxAHaoy8OcZ08QP8F+WUEe1LNnqhzRR0R1pDxa
7xnzDxGZFc8zdB24i5Y2R/WIzzrrTliBgXodZ5qelMOaFFF2SyOgtzag7X7puZJdDWzWg9KO6qre
VEuvcBZVKbV2gePm9lNowwQsfpOGj0Eztntf7LWd193UINWQOcVVd4o0PV3zJmn1w9IEfmsI1FXT
VJsyHOFIB4zHXkt7Kwuh6m5ZLjvXgPUh9aZkPkyWFXY7oMNOBvaYle2WgI5I8wWVcTMUCWR9iCFc
KZdleUKCIU8xBHHT9iTuXBkqH5bXJV7vQR+ZxG9pa2/9jCCMaJbwICjSiXkLauU2suKdnqFa2WEJ
oL7BaeWgfWaeXxWyCmBGKDsA3ShxHLUXGIQSFOqOxrpGCRfdNeFFrRrZwOI8O8tGd9oOpDxk0ZKC
0VPFNAAiEKEmZV0FskdcT1Hw3qJ2Ug4HKOYUn7kBYmUoTkQ5KSHKcgMJ9SSgy32zlPvVOqBFIPJV
Hq73ZrnplqhTm7aebjK6ZueQQGcInvLe2a3p6bM1/h1Z7NG4FF6Vg+VHOQ6waoO+VVielXmJjjqI
jVzok3ocSkVmgdQC+CUQ1KodshtIeWXKeHaLmWl2g2t0HK7AyRqaP7TFMZeoSoZVnGe8PdRle4Sa
ZVI58lC9k8gGS6xLnierr9KC5WfrRNy2Ms37oW2vBrGzRbjJXXlByqsgMOtlGdSbnoitnD3s9uh2
eRWgMyuac1emLs8V4fi2juYzx3N74wcTd7msDp4BSpEzt2tBTkG4g7lWQ+YZK33uWSDjGvLUITd0
w+YX+VMC0WBN4pt6idshPPSo3Q40POBiMiqPWLstQ5GWGm7hKKTbBZe1Kogwapin4yyTV6gan6wW
+AzFy9we2n4utgLxB2aHD6zBZONZZVTWD4+i4VHc+CkESdrf6BliNuJVCXMLnlBG/FHUtlPMRzi0
grgOCPJkgV5GCyiPkkKh8coFYJK04P3FEXCc3sqLsFyOKu2P56Dq43Uy4K0wAz5DVDYblhVr0uQM
bCaLIIB1Xal6aEAbSqhpBf7I6/GB6HVRVZvFfVt+cKx+BKeTp9nMrxdEE0fkETV43PaZRqCkEE9q
PuZqQUsY5wb4nelsEeNMRkrLekt8+IBycTw2cFfW1x+LKZxiX6ALPxdgjPWTT0dUp2VXQm4UQZ4u
57Tj/NhntFFkqG910c5Jn9fvJO+DVISRVVTT9gpatKAEPcifvP3IW+d3nEANqorgrli8UAuHTxyq
TUWD2GcQhWtxLNeiOCWDGBWvS6QIgexBO2Niwu122k8WbRfXBZvCRCcjnIQ4IknR5xNMvRBnWPNr
E13byFQwI6h3PQjN2epNXh6mKrdnPuege8diN/kKaK/HZ9NgAZu+UVHLZLIOVZPwXCQUl+8DHZ5i
bu9NyZrUd+SJ6nGLYLfjYZxOixwmxKGqh9nHifWlmpc2PzCVNSCkk7lpYZN7/VRbqCKtrg9Rns9x
VYU2WfK1BHe5MictYDAKyC16dXEFEnkMTDJ6+A2vZhvXhu/LaV6URMFto1euPFS7DY2qLepZoKah
Pw8qtJ2cuCPVGMZl7VmSz0BUqonczVFwXEVRu6/Z8OhTWdTXtZh2nQiGuG5BZIgRJPgU6h6M34nE
tXORkp6GIAVZnjDRN9tFhl0iwyZZC9qcuIp0qnZV9xIVZbqydbt2Eu3DAR/rqXu0kW8S0gV5MmfL
i2oDvzqDfCVmOHJGjOUJdAZ82tO70EZDIuuxBYMMtKAe5scOUZ7MU7cvRQ5iugUbxMlTVtRU5VPz
BMb9Zb5YpuCgspiHOU2krZu0IraKGVZ0RTiZw26JxxA58PZKtWpgetjCH1641cRlAx47bAIcIiKT
jOs+KYdKGavhTlx40HzdCS4ytFvL8qicSrpffGfhZC14F4KLrBgEJoU/MTiEA3uPaWUVWT84PJfb
KqjGzZAH+4qIOu5YtM9dVseermParPWuZVl5CZZt2o53kFPzuPbWbeTKLiSwFpVnkCVm0rBEkqyK
Z2a8ajvsABcoWD4fIa+7RVF4JqR53AKNgT2oXS2TAZsiJXWhKjtB3dR0iithUqjUS+zlvMOTqba6
blU+UjDCJHh4I+oBg8W86xGQVLDmh6wBGzogGz7hLg61jTatplfzvNb7IHR7Gfn3U5CUOXteTN3F
bIxtoSF2q73tqY0zfiVWPSaBB58LT3hPw3pJWi43nfZkP7K7ipQmZraG1Ui3LVCNNyOwc9+ZSckl
yja8oFsSQPtBtMtFXoBdJ0tcQupqa0WagiVr9iClN6kei5OcdjPUJvDKpLenI+tEzCSyaV7MazzY
EBKdE0XKg2FfuqKJW0ub2FDkVDiPZYJbnqKml/GLv7wjGdvjuTnjHLoHtqqVkV12KMD9aZmubjwW
m96tfSyrsN0i3ZWJ13aETKEw8u1J717aAG4DvR7z4v8mAXXuCJmIn4R62096UIYQu2ElqxKK2sMg
tUkFnu+WaKoObQN7N/ZaUQqGpHY6WVphEokgG3vCj1da+ASF45D2GIFJOpIlZTI/8pgqHHq58a5h
ilDbqslMU1K9nEre1HMq6fSB1NMRJdWHBry6jW0CmAGzcFQ6eqKpTeqpx7HkV8OC6QY0HhiQMu5X
MN2JW1PN6ge/yqSjBMKx1j723Lq4uONMP6BAjIkxw3W9iKth7G51M2aqmRowAacZ3BlAmK0C73Ib
BwHJD1WQndAqMBuZzTsJlsiONlOtFtZYYBfoAVo5WdL1OIcmSsbiAlU9mHjl1TBlmxZhrgoeBUB0
ofG1LlAZmkqCMQts1maQwJmRwK/NktCXMhbStjq2q08yIlcQPThPBjB0VN10x9DDuwl0JqCCroEq
vWhOahTGy9iQBAejVZ0QwWHSkONAeUMMLSMY+bqMeV4RWKAI4ixcdq42OWRUV8ZwToFJIhgTTDdh
VAwHnUNcsRWkE3Zl4uorNIG/i3NgygLG75zhypS+AYCL6WAzl4OVbcixq+2pQwOwIRZOIO7g6asN
1pTNa1qj/DRkfttKWiatF2BpDtbENSQ+vy4eCMeuDZtl07Zzm3Dt4AkDdNEmndB2ed9Jf47adtzn
ZeNj07ALt8xnWpYHw9AIBm+5HbtxODEzbAe+DEbMt52dr+lA/DHidRR3Ux3GuuX5MWUQJ8GECTQv
MDioQRUeO9/To7kx9Khbqkxlvm1T3dVCmaniqRmrbF+UxiUjWhulZ9DRJEc7Hk554rQwe6v7Bz5A
widtWCeiLYE+m/nMyvEimozfdo0FNwyx9uAoKPSubt1LJ2JNhF7RcVRAuw7eA8vjyZkQzG5WpcLz
eSeG41I02VGXk0BZBFb2TJA76vk6qgpX5zM/L9eZQQt2+JjzGTaC61NG8mQE2RWw/jSMggS1aWfl
aSShYOnJ3jsw6tNeAjUAn2Fe7CYaTvRI37muvRelXtS84T5janVpocXjvMBXYVXvJF/2cvT7cYHs
yu312LFHh9vLsgcHs9vCRj1nbgf+GXvfAgoupKnMp1vHMqQYELSu7oZ4HKEydHNzjaoBg+8gFPcL
2BZoxVBIxftiKQUw0H6DtH6Glt7l0pFjXMQcWEmbsXRaqkunoyIReFJTG0CD+7H19MFNOI9FXlhQ
iPYUoeZyeRQzxEBdzXcYusfQY0HXsvP1thZ7slQ4bqHEJ4TXSYGA5/IalllG+EnT2akIX7OGgmyF
3DvVXZr7rIl9oOtUc5hksejEOygcQ8eTZRkBW9FmCYq2XYnAW4BWOwMtsmnNGT2foM99yDJoQE1V
NikwZ68HAc3e+qIAwzwWvu8VNPLYppATdEw7dFWVzW0lAgnttva0B3M07iUwbF7MOVQ5cHgRdTTJ
s+Gx7IZbYcA1ALH+UrAo5ILpKmvK/oSRYKcxeNHwwkEIyX9awK4P3WYMKhJPzB6803lsJ/wxMhwn
tIMziEQiPPi/3O1cP6O06kBsOirGeG5yCPcJHAl4+UGZmT4AP5k3vX7Avkghj9Mz8ehYt8aYD3Sv
8ZQliylTeDkCgVfl+SF4aWHJ4nSEgNgXYOGmDVQEaNJkkKErD4wvmrPTZnFpPQi2rV+OHgPu1men
5eLLc9EUT4tuq7iptSqziSRTAGljWdm77rhe5nsTTcNT7sieTyZKCFvy46lYH8GBriWoHCDDH6Fr
lIT8SoLNDO0sA4aRiFCsh+hiskekDIE/m6xLRQ19NF1eFh1flOjMBro2acfdI1Sv6wCMNdWXJEzR
0OxJH3TQx822rV3RXvd83OaueFdr0FBlWL7IMEgzAfNqzDJQ3ibboSvEg3WHdA6vC+D6pHH0BiKb
kKCJi2qGlx2YfyQZWlLoQIWxaaF/gLImTCBjKxv2IAkX9tGRO9AnOO4hHNM+SrQxFyaMTiq3fGyM
PLX/w8yb7MqKQ926L3SRDBgDXYqoY9V1x9p7r7XAGGNMYQxPf0ak9B/dxj3NI91GppSpnZERYE/P
OcY3XG2PNmIT5H1ZzGyGGRmN506Kp7WPrjHreRZ6sBmjhjwHmOGkFY8BvMS0fQcd8Iy3Nsd9DAkm
rIu2bp7HyzKv6rndIOZ4JD2i7UpzHdUq31D+Tev9Bla43aq6cxCiZnbCY9k0PIt+OQTq0zT9Mw5q
M/Kd6OfngENxokHdZ87IJzkKmpHfpKoOqLd9EXRky8P1yQVxnb3YDnOanNZf4kHdgpvuskh196YW
f5Z+LKzfZN7K1wP1JpfBHy85F0ecIMeJY8X1fNkRgh4qbCSqBE0ut6ZIaAiiiqN7wdxTcVHlEQ94
vohH6k4UHlOlqjTbFpMWPr2XQq65FwTf/WIf9I20MI19NrzCYTuEPUbP33Xt3kQf3LN+ehYLrPmm
HsquhRyhJ341CiO6RfUfMB1mVYwjsl62l6juvjg6Muxz7BvoqrvEkT8RzJhcessrU+2t4VOPk7oX
Jid8c3mVJN+mv9l0or4bmxhefuweqN7avE2q0qiQZLSxOytiDNALrEr13fr1UopefBtF+kxWI6pi
UIXYRF4DaCP9Tv/UHbQbzJyM0ZPR+nPkUFlAIP/okJ4FBIdM1uIgqXgex8ts5Y6P9TeondKtkmaK
gwGg80dUj3xfe3rf1eYv8KT9SvR5NUZkSYxXF7XLY/3F0/CrT+WTSFbMyR0EzKqGwCFCltkwepiT
+a4W/WWJ7StayrcZH1xiRNkxV+9EJ2fwQXhagQa3EK3p30HHv0mK8UGJ4VotcUF49RngLcyJHM6h
/XURvG26vIjQ9UcZTH3GbsqsWZeulNI+8uqHpeOTDGwuFl5n/dgDLdrwCNd0LjGi9Nk6f0jiLnbs
d17X5n5jfpcg2gpZ+69JvN6wqnz2RYLFthPUwvC25dC4fYyOUDmHFhUJmqJiCzn0Mt3PrYyyft2u
TQ8BQVdky1Lrb1mtNuh7plzHeE/sAolwlcFOycsKYEDN64dR23ScYJXvuBebvI3al2FLUxhevj3R
cI3OMWxVwqQr4MEVgxXy6A32A71om6fVRIsNgtUOut0uTAwpfEnYngshChmYPN38qQi90EIe4knG
vUL4oKxSPtFTst2pRUIBS+ASYOnMs1/v6nlw+VyPf1doObWtaujutmQdim0cbjAQq+9Jg1zxZFIG
Wj6RLb0m2/I6M3sXMPrVNU25CL/LWg8uhWM/Gg/DLAXawdd4Co4uOdB0w4ML+iYLeC/QdekHwX+S
Tt6RlF1AJkEVjdNs3FiaGUogSwfvYpUCerq4jH5aNgzIiaf5kXTTRxuIazN60N4TqLfRXH9rIFcY
7mGq3qiyDaNfMa076CU/o1teq8G9ttb8QGDLOANHQX2zN5W6zFhBZVVB2MI2RG0jeeKvOKAhY0yE
iNwp7yK3atuH5B7NNOzCRO0cCVtIgxgwIJ4fJ1XrjKT/qja6sga/bYrmvySV5tyl/MKxinfCW57W
EOOAJoMpmLiBRarPIayhwWuGv3SAJq8FGjVzmITvF2Tit6om6AnSWTYnkNdJ/zTPEzrEEFaBXDyd
QXwuF9t/scQMZy9mRW089LNJQ0AX4YSJMXEYoDMsRnlLV3UZSPs0dHKFc05qcEfhDyQxDmYkuG8m
jtZDkhgqtT0k1fA+pljDcEp0p0/VZNuCNDLYG6Ou82zggAAuqZf7etY3jMY3paHsPDfz8xhUz0EA
D2Sd6JfuE0xw3Ms8WCHcO9Vj8pn02ONswNaPNPl2jDyj/EaFpHBjUtHfTc6H6gcUqphHFBzthrKS
a1So2v9clMbedPzJS01VKNA6OZb+1VNgNvATwCSEwzMGj2SnKPCTIbkn6O8hi2OA6YL0n+bmcdB+
hdFPhDuoj2+iwRSqIy8+xbI3mb9vkkoWRNT3q4YIEm3LfuiS5crioN0vsd43aLgzbJFXPyEXxwa8
4ja9ylrbfEzx6LcZvNuwpkUidz7tHyqUFm+RGZ3x1kCT9YKix+BRnSecfyaj35aqqc1pwxHh9wnK
Oq3AA3g4WYzUZxHrTxtwMEPS5HO1Fabn/6iwZR8DYtPt34XgHFm68xKyruQjU6e1hpRN0RdPFRl2
zRr9nRe4K5yH5ugR+mYtf+/T8CesoMJvExCdRegDaJs/huuLxVPw6rSHknMJtuoqRT/ulE1ilKOw
KYJgeuJp8LJQGAKo1E0+NGtz8uMnLywg3d1FAye7nqurJurUV388++KFOM9NijofTPQZfkoZgWzL
BTyBnEzDGW8Eg5QFjjRphcnJOwbGRxMe2K7wIpm3y3yVa8MPcYW2GMAfpDz7bmR19OoAJ4izoOjA
RVRL9MS2LYu86avH0qiTCUoZa78pNL59xeSrQXfKGgyeC6WgSFT00AE3KsMx+pQV+Yr7CeaK4Tv/
RrV2nfl2pvsCKCyzJeUYOjy7X2YblhwfjJiAKWyFX9NoA6GV5cp19rDGMUTMGMhRnIQHqe0ng4Va
RgN8kaXuc4T4jiMGWjencVHP47MKZ8xPifcB0XHd+xO/h08QZuhOoCXdIJBeQmJqMJQLuDT+OkLo
dB9My7uhxrhDQjqjGx/bY+3BOF3886bn8BRvwa9a6ZcLHMn9ERKG6+QpWP1iCaY6X0cvhR0a70GC
pijZgFx0c3HDeN/Gdi5UP/xKg3lcnCqCbtZ0Jsziav2aIzRpA14t+D7gOWSrASVP7T5V7AqI4hL2
6wMkQ7gCXQsnga4QtUhuvBrqCymg7nfZRn1xnaHm5ti/76od6K7z4QEzOBZ++4Vu8xN/jmUxSDyl
5ni/tklhxcihnDCJDnFs8r6dzhLn+74f6tcfD1Rlto7QcBqb4utJ/eS38Qcdo904Eo0naP9WweSX
cANVpF8SUfO9uKzUFQ3zhoNJzLEf+YC9670JfNli1HKftkBUxDb8xeUyJY99eZlXjfaJ1/dDAA51
y/u9z4L3up4OKFkfc1JjF0GjkWufAR7bqbTfKU2uuAABJPbw0SZntBGumfo76rsLT1yw29AOTjEk
4TGCO7ESAdFP6NMaqKpcQhyb3vzoRPjOjNyKJbVlMoXsrEzso2fpYfWpR12hgsWOqXIj/ZAFNUY0
BJdwiDFyn87e0acyXyQkgv/aVbpNfVn14J1NBa9j+63m9Lp644dIxAsHyJhTh81Xh9PDAEUDhNmn
Xul1VDZ3NRx6w/+MreS5Ns3vAq2cws3Mqf1YGSpgRUHz4QPrbGvEQbXrhVNAYioO42wx8TeAg3a/
VaovUK76vAn+DdN2n/Rzppmddt5S8dyHFZRMKc8CIh4RsGogww0uG3Db0SbLpR0e9TL09/Cq7Wnp
7UUPPZAgdOO+SPt87YP3pVpe3SR/U3XHvHm9bv722fM5bwuvnhI4tCE/jGs6ZoQ4gOcJ5nXvdrgu
f+GPuOU0+RGcVgGlDTwm1HlzZHH069Wxt4s35eWrgnyVLqBpE9cd++U3DR4Su3y47TxK9L7rUprO
WkxiawtoYcjmqMLY4XW68PzXdUF5DxmoTkUOJqClNl65RPPjf83vattP3bJLJSof8sqeKjxeSLDQ
40N5walni6F+XJO1PnOjDoGn/f0yALavN74LveBzpTg5jYGzr8aq2WM0vHRB/9DFGFIrgTmBBsDV
iNId5EjSwuPWjx0fH1SNZqsKm5dxjg6rdAcpcQ6ZOoJ6Pcwwk5IYXk34LeFe5WYK3qVLr0Surxbt
RRn5MMRTLOElWl79dmen6EVvKOmBXA50wwjWBs0Jem6do+494A3gyRRrkAzQf9Y/gmswGeJceeJN
x+yYNDj+1No8MTL+ZTYqIKdhx7VpPi+TyiKMlcV/Jqxg5tq0a3CsYbW6dvvXsnaCPALSYLOvvQg/
qxTG2HizbiBpQ5B2/nsjMK6GET1T1WPm8VSx9CTcJ6qz6P6D90gNBfqz9zmlVb6G0KOkYBc5EQH7
Ux5XkXqnlAxjNoAfq+TjHAYnD/eZXBw8qdY2Y7aocML6RfCCV/TLh8uReZy/rW6o78cRmDSmkoT2
j1xuO68fegzZ8Heb9isemwcVd5/JzB/9wP6s6VSGYVIVdTvt0wZm5JYadBoRpjCju6PxtgwAyamV
7dPUySecm1kFzHFZzkGSro+xTVJIbQgKhDgYSU/eiIjpfRJcjAyREliwIJKR/Olk9zGN4u6/rUZC
SYqVsLOEfI1zzokCRDKU15XuIHRVR3tbww4nuA+IOqzDrfCX79nBeIokENd++0K3HxWhgMRg/CU6
ixSN9zjJcTeo6DTZxV7TMXiK1nDIVsHwslB08vgBT1jexFFcCYNTCRmXfZLoC0M2YScIWmsaYwIJ
18z6UcmZbg5si14MwRm89XGfj9p8otsFvUk1z1a3BDjt+4yaJIW8snlFvXm/tCFkx0Vz0Jp9T7be
w8Xa0Wg4qXp8BSuDYm9h74ttvtv65ZGL8YWGP94Ml0N5b02a1z7/7gL1b5vZBYAWKFCc65AdPZf5
nlejtxDFkOrDICMLBKQ6zrxqM17vNqITuOP+veQcqYqEx3njxXZXeT7LVwoTYKsOwyz76+TFxYZB
Pa/W5Gk0V8bkxa87vGuK5nucMesko4EbyauvkbTvATSWCPLsqfJQiNUCFR+HAtZMBPOKglNHn0CQ
5NgM6KPU8J+4236SwJgT74OviAMn4KNGYmeEPw/VqkIcBZht6pGD3SqX2RigQ0/lNeQyr1edHtPa
exyi7TCAaCvrAVB0jYvW4FDKJz3imRiu1oycqaVAq1P2wufwS7vuIU0wZbr+eQwbJDGClO8DMR+g
qUYZDapoRzoww150KxhDUmUtNyBLfXUga/LRt9FXPeGInJmGbepXYq8qmHIMm2HzUN80yLBsu4ky
ziC3M0IITXV/l27JyaEZsA5FLxj8P0tcr8fOudfq9lCMQPIo7vU3SDX4dWhzctlHlzn0c57Y4xwz
8KOO7hjGtAJiX4eSEb0MVdOAiraHRVGSCRJdwPBf65CYLIFNkY3j0uekwQA8+r9TDEF00J/O3Rr8
ub21K/FD6M1bNkTwS1Psa5qcRh+0G9cotDzajiNZ3oDeIM8QRBcxD3+l15xnjS+hEIAqKvLEkTnP
OJ0PzK8wPfjdweth6INAjFDrcfi0kGV7pA54NG854L+MteNPlTIgHJX9V4WquuIFaTRVkFDnCey6
p+N88NGYS+zFRI7+dYyGPByaPyRqbd7H9GuMa4wxzuwhSmNS3f78t/dSFb47PiMzgeSIJvx+FM1Y
RqCQ0ZgSB4cAp0Pa+fdebfpSWxTkhXFUoHmPqf4LXP57VWPhhD09hTx6ilLvZSplE6GGgjkpUFkw
nEKGirrmaTNIhKzNpfEnJLYQt+r7TLTgYQDMTAcu075Yh5sc59PvTNfyms41P6VDc08qh1GoJQtg
jJaUddVDF2/529j3ZC8FQi9MnDoHW2YKo68FTDGEH/MU9JEtFYRDz1t00RJf5fXWfEoVgXCfaz8L
k5RBCgTPvIJWPE9gBwfWx0fqd/A9oUdTFe8Ym71zsDlz8l3dQKBo3j3mHaeuHco+2Nay3rC6mzjG
4qUCICY7wIBW6JtnLxtgtkDpdXlyQyKkr+ada47RRP+GLr72vLmHZP5brfW0E2gakGSqXeHQadyO
yyufZFPObYSn0wGPi9NW72VHTC5tjHCPhlmFsXqN2V8VO5U3nZmgFdm/ybLttUaMb3gcPV+VcTNM
d1NEW3zh9BhzxANiNnk5sAZ44BDNUy9kJViP8DbDs2MzA37YoL6L1a9LLuv63PwdSW33o0ii3C6v
0VIEtlE7g7zMEXjAVQtgIEiX/bbDjHFQDlMBkRle5KJKTCfJp6DTnXDhbxWMXb5G7if1+DmqE0SM
VF2O8zaVuOSmOyfuMrZ+EXaohb5BS8AodnrjJr7b/AQThoLJOsT9oTJ4vtAWGOQal2nO0SU1/B0M
S4YZ9NySOcAQSu6tQBfCOiyeQAGFMttXxdffulnXzBsNz5YqPju2vjCY7ac56ltM9FbcdT1rEQLg
b2zDNJhhIe/nCjxIGrMXRqdn7CdXHsJqxZzXjc1hTL07Wcc/vjMrttOrb26YQMo/05C/gmW+D0ac
eKSafrFvxzvmMPYlbbRbI/TaSEDpe9+7pPWPg3IY0uoZwZh/CXuDyYkDhcTfvhDYGoM8OAD4qHyB
eFTBfNevSGrYFdBIJYZSeeFP5NFk5/fL80ZWAKBobFA6FrSMc1c0iOrliHshjpkuN/sNqghrijoa
5mfqfiYyxkXKvGeQKvKkUSIyA4LFEUg6XTP9nRa8lImFR0/3DzF6qakV0AdmI46rhyGIySFHjhCl
6WGon+0SApuo6VcYQsGdyRtrYaccSDq/VjhbxYSBFDlaW3q88eAAoP9GnSJYkjijpsKrzJeHoT9M
vxu8nJTlzawOrcJ3AQ6OSJPM1OJHJygO0CrtoUHP3Zn+Mob2RcMs9T19Vyv1BXvjiXjLRwRxCa8A
3mC47pD3OHQR6udo33hA5M2oqGAtIyGz+SPoRpH7KWnQ7sMpgcn7qnrRZF3Hzn0sTTYHsDqpdK+O
d78N9+8ILvycOtSBRQI264b5dwjaGkga4N0V7dKKTYEv8KXTHgRxcwIlawsQ26oI0B7ytk922i2X
xB/2jT9gdZhmP/cQ/qGm+WAA/CKd6alZA0RLEPZBI6xkIb0Hvg07vwq+ycIe58H+G63YykqfeDKw
fHTVlivyYrcAFN8Yx+APokKoGeMLiOesT/k5nv0ha9f+YFv3HSocnlhmngrebwph08FAk2NmGOyw
IFKnGUREnqBqQgdjOrd18hGOyxGd+1WzECEdBjupcg9az00Rbl0DAnyqgMQfhUZb1N7Z1EILHNOf
pMfD96J9OC1VOQvH89ihMAzgedJGvlbq1K3Nl+/gWS9WFLd/2G7KOnLX+H7pP4QryZGA/xI/XKUf
Zkb5VRta+S2CSuWL6AtcEFJzdprLfpmHklYCSiPYg2rZgH8g5+iSiu2GFv9XeOWrrGxpCCJ5sOIO
jdfIS8eeBIixPJ3gMSFxUsxufpvdBTlyMMuUX8DJYEf7gEssKOPGxactmH9RpTRKGZA/D/XUD/il
X+d7x7C+JDodDGjYUTSs8ho01W7oogR5rFdu2QNvGdCAhfziPtz7aBrUHbStgxlKjtqRpdRkk15g
HA5Q5ngIx9sE61lNhBeVB3NqWvoPOzFx5vjh4PKnyN1t2q37bpNHB8cRkc0g6+9mrkFh0r3ezCVl
3d5FGEEGuEC9WME/qcFD1Hvadcn4xjcPLcgGcUVXVcFTuptanOgRg+LgpqEBqMNPXIKVYFiQGRSQ
PE6n5tzQ564Fvg8yISj7er0FEDF9IGz05Xf2q9PLA+hWIPdQlQOeYOLBfLR0cPnphaCm7PoJYx+O
Ejg1svQx/kBDAFZpa/1aEygKFSj4zE/nZx0G+L3+iK4NHBt64mvk+hHbWYB1kYhS+wgyIWNSCgn9
3wiIQaFMqmPcopdZE1bliSVrMaZgzm+V1jh3idboc1jhnyLvFuzbHscLpfIVjlXT7IDXJoeRChyl
67zvV/JKkvou8MM7oYlDxzBhm3XBRwN7n9YhfGMvObPNjxArC0pKnJ/VcfJThb2XIc2PwUShrkt+
WsDBnhAzuXYz+s9IfTvbdKW10QG+Oea8Iy4jak+AFjnM+m50yL4GfqZAXdkJSBSFVOltqFEufJr6
oUzAbtO2PTgcjAgxIE6Fme2PRQ8KdT2bO4xDlU4z3OZKblTyqV8nGNMm3LspAjGiYwdjC3p/OFm4
nNOX7BTCMegMcqrqLxKD1WEI3ykLdt2155lonY1uTC6Ky8d6nq9pC6EihhSSR4c5WasjeDeGYIwZ
MtMHBTzQfSrQISw5Zt7kEJgW+FmeGqidlkbwaWew3K3nwJLD14TZVM4zQhQe7x6Ac7wBcnlDsvJL
hLRgfl/MnKbPeMiq+kZkuNz4cmyth7l2hh+moYqsZr5f1Pavw5UxWTTCkDH9fHBjf7KznXETAqDz
BUI25nboLrCIkRTPmgR2WsPto0IaT7UhSFEsfZGoNx8CX2PSQ4B5E9aC/dCEPnkNjEQgDojDVKXY
Gp0DuLNIE+y0JVXeCBzWY8NkEcxoukMKosXVKwHDCDUDs9caY17+z2aN6+rLM8YUIkWauv4ymk3X
SQP2hY2p6iDaGy8xWND+o+Ldp1B6w86hNNMyIKVp4+vsYQsF/sBK4OtpzhFBXy3OAHETNqSCBacG
7FmBSULBWERFGf/O8w3pj5iXb4EditY0vOg9V9a+SXIEomDmh2sxxfIpSJXYWRm8NPh6Y3LrCygG
1yHyX3xx199y7YjsI2iP/neqQc4sCu+6joP3sf1aoD4BrtsKMSHLXyuUlA73CKSYoRm+xIj3h1w6
B50CPLqB5vcf0u/41BVg2NpqXQu9YZ7ha/+mmH6FjLMLb/qQ72D2DBJnZwx2qO6eohYMA7P2bxov
ZzqJ8zLoZ8FxEUMUkH2NcHJc/2M+GFcLjjPZ1qMdJzDujdv57pPR9X5K5PMcTP8CBVivbuJHT+4m
ttyPMxKggw9VCI0IRxJbef6QEzrhb+lujHHqR3IDUx17d87SJWtxYUYWxF2H1PR27PQk9xvmMJ5g
GmYQXPLFifc+5E/haMpZmk8vqe5ENOx9K7/WIPgypp5B9IjfaWVFVZvC17hcYyFNW2y4agJ/ImqS
BU1w3g4Y/2N/+2EiWxXKGhlXDyI2DJlN4PIMzHLr9oYLLEoXwFdNmjAHOf6EWzjeBsTUkXqdjg1P
cZHI9JrWWC6whzYoROmp84e5bFdKQemsOxpIyKKICR9Xg5aygZpj+Ywi3qyPLWRDfLK5DVNNIUjQ
7WYNyXNIcb8CY/CoRvpSxxj/KHfVvWrtk8FvmsBIIMt0oBMqTcyQzwUkeEJKvirpaFiG+8Rl0TwB
8bNG34lb6MZ22LLCG35XFYx5mLi/6Kuw8TkoLKn/DSO7rguYgxEuANB7RDaIwq8ZG7AaDlODVeiH
DbnjHebCrUVHlYoNmR4Y7fghBjLaM/iaIeJII0kPDr/4ZIgFBj17WmJ2IeGwnhQC5Rj5kfMRovkO
yAAH9WYANjcqBjm7BsjuTbAYD373pPW2UwqbzFFs0ZjGS2HT5bfRy8GI4CD85RQOkGGpAhqa4Kcq
rG+59adkfEcChaFhhsi2rlh3rIdlkGIpJw60Dbii+nFIu30N7GnybXpYPLRZoqHBjpP4RVU96tam
kWrpegTwUF0ExdkxsKeG4YvO4/qSxASKcuRlzF/nMkg0FEhceDHT6a+y/WVrpTwIAUBxqdVcYuS2
dXBNfZgmdzqGREn3vby16Jx+bEiocA9ITJRWBrSqc7sAobLSNMF7m8QPlEdgBcf91ILYGXtAqYSG
IyoeUgDC37cuzMLKnFba7ZK2A9c/JWC/O6zvBEPN2CbHTaRylzD4CIMEPtMhuUW8CWKsPnu8jnIw
0QNidgN6w+Cxbro/iO/zfG6hgfD+W2i0VS28b9SlFEzq/NSI5s03EKuR5L7vNMIjoOofnb/9JzHs
cayVww88Xybxg9hI3zjYCT2zbCMofnxJkmtTf/ddHO8Fjq48HGNx4GELZ1DB9uIMlZnf923412cd
vMcU8OHmZlW0ywJ8wsc1BwY5+50w0Ak0CkuTpEUbdDddYlz2sPd/OAqqv+IJ14ho7+tbYhtO8WdM
ceFFawcwMkF0bDAAD2vwp+Iw8OoZ0RuUKQjM/m1JNqnBaUAu+KF/4w2pNJF2n4vZfsEmvPPUXDTb
2hLxdzgf5Bou9VONMH0RCcDXHY4tMyJ0N0mET/0Ij6HH7BiZa+rUTzWix+5iUD0h+1JDH0IKsl5J
tnu2xRbJ/ac+mIZr3zYIhnevUonjMCPrtoojH5Y7f1mCHRTJI+9x/ZDnIKk148GzqjlU0kZZqsYG
sZ8NLWkILpx0vrf3luizkyy8QK74RcLqOAwJkIWjqIwtYGt3+yScPmI82K4DI5ASSLEOFms16n+m
gXPN0wEiPpjh/Sa65nGI250L4eJS/2YzLAojWNyoMqD0oY4RiCU+BtQqQh2QSLbQ5oXo9p9y25Gx
b8qT7mhbZNOd55WDoRS4AkTSqkbQXyGPIIjYD6E5tLrUVWsPkrs/W7K82ggyHyjFZEP+fQwJQjC1
LEXSh/CLPRiICPNFVH22kb3TUfdvXK1DQ4Oe3rOIvTsWHOrNPG5DDZlM/W6LbY44tNzTsBxriDj5
f2HLyGLq2KborkbF7gS0V1/EeH+U5qluHoBXANfU4mAiDMTjghs0nPT9MhT6IYnWLxahYtXocwdn
csr7Txay4RAM8Y1aMbQMeweEsaJQYIfJ22k0eiQWfVZjkr/h9zLXBWrlhJAB+53U/GeTODAWOHuX
VMEbNDFyl3P1+//QkE4NQJ8Rb6roDQkvSFtdEXRBk5KAuEFC1Bb7aXPdtWOYgmaAIKyaAOjfAmK2
mx+mzpv24wxrsUb8BfsFbZWr7nxbs/uUeE9YmxD/J9xbtc2Td45I9YwPOJhQ4ey3/2KYUyfHDNDZ
/gENWIXI4/AHPM2IlgP2SADgy8buDmoaCk66oSce1JFghkhUNed2de8II0PdtEl5+2sI+ZuFJzpw
nZ6WAfYPaUwmHf++KbEDXPyMWwhU7MzXpAdt4q2lBzMFsW1siGj7aJhBnSWvAvmzyDOvTuPTqn80
FU8LkPnDOKG56jb7jNwBQuvV8rg0uDKK8KmgECyhhJO3tsIcXaUGF2zFv6OOfoebdDR2zQuldDuD
zW1vSQ3RmCj/v3JzwvV59/L/01sTcMnb//s+OhaHIf7V//kGu/+5Lfn/4z/6n0vsQtw1B0oOn0TS
MGD4uP99iR1yWDDCyf9i77xyLEeyNL0iJow0Go18nKuVa3Hd44VwFdRac0W9j9nYfCwxWV093UA9
NDDAzEsClZER5eF+SbPzi+8oraBBKX7l7xA7yLSu1MKlwOFCibb4peZvEDuwtB5/omuaQipTOfJf
4SG4CijxP+IQBF+BXnQcsdDFidXA6/tHHIJvDnxlAou/L8eb2MbY9zvrl9l2vDNU+pS3VOAsOz65
UfIKeOPR1mSj5iF78Cv/e8pGvbY6wz51snlNIDts2oxRpkwNSoOYEcOYid3oq99m2r3NY/M5VLzP
YEGYq6a0j2XqEB1QabcuSwKZ/sxTWXsWdlflP0ZS32ZJF+2dlkZIMXvus2n1r5LL65KhBHdlw3PT
GdnM8aWZueTpZcjg3vHLi5Jbr5jnnazMqxFXMYyktl2PCXpI4dFW8BubDpzGPsnCN5Gn8Y72PT4n
WjIu21jx3oeBpFA5/HEpA6rql63pPJEVeolbGryOi7ZEq/onDZP71CE/qvV8aPrApGeY/67JPA6m
IMQ0BPTogf6suOwUqwgXXfdZtI+7lFeSD8cvJUwTdoZzKAs3P/l1vK+r/Oppw9nI3mF0nohX6CG+
koUPUe18b0vMPdy0RveLZtQ1TUuu/dj866kgTATNeF7COeGOnnq7dir5Hg1dtQ299jcCRUZ4RnFJ
qPNfYUBHOoztmbbZ8CvtAFIxM703Rvg4Bskb/ul9XA/xJjPr58rwfmYRkJ2d5rPysRnBi1FsC3S6
mqdz7buPKdQ/UvOAf1o4AiTwCEbFqypLr2HtfHldaWzLZtykQYx8EU1kYevpwnfv208mB8YgicvM
pcOGXXLpYEOtStCgTKE12mgY9sRRKD2vXO5YFEs1imtYfholc2MmxkeAe+02zvgPaqI2u5YIMfoI
n+ogSaMNam9xageH5leOBmMaEjFqRu9FLl0K+N6pEMzF5KwfUlXQVCqSuyKu9I2FA7+LRd8c5gm/
FQV/5fh80CJMmF2dwMqqbfHdedU9oa/fTY7EZtWo9G44E9TN9oXghum1XncEUDmvzFoxOJuFAh/S
c/7XjKU8C6ciMN8GhYZea2BcAfePhhC2E1Beon59mYPm2Q0JNfi9ugQj0LgsoniOqnPJB5AZsSQT
1lc2D1p7rlPny1Q1XLGq+yLo8GU05iXDZu3zBjnSHNN10ng3WbKUsSi0ht7wMxdTuTVrWe8G3T7n
U3iR+IFrHRb+LtXWr8DE5LHS8mKZwZ3tjNe8HpaCjcIBbptdRR6drttsHMoMEF4T2+NDAWVi4ywf
B/JNvBS8c28FjJdaPHkdndWcrlFLHX1tJCOVU7/5dpMOEMTs7sYG/7wpa71G8aSRPXgf7V+kl6WI
Sm+C6GrtXEgvWAf6jljRAUhOzkR5M4reWQuyFmXvEPOcXXc1qsIiGkchT/P/Ewf52+hpcisEAbQd
cqmZWvTFwkZftirKrXmVH9zeK7gUFFeVJ69UJrY1L4eV0bkcuJihOGpWvAnk8FA5i8ri2+UmiC3c
uYC3CIYo7JvwJMIoR+7OIILgQBI+zZlhRUqBSBU7XY7RedQWcDPbP1aCXDQ17gDCmpArehP3nje8
FWZOMted8vVc2QiTjQUurCWlXHW3rSWBBFb90uvQN0LZN3MgrvyNN5hoO4Ou02qiMFqn/Wc6Up11
nEytRjndsRNuXgUOcx4ojmpdgLpcgWGq70kJn9zOpkJeiQswS5Lx6W1SkpPC6qWLN0fMPzN3sqmd
P7Eyn2lv+wun4EME0AT60n6v44wZOkF47ZLwJW/kyamma64ZX11qGGTEOnolGYH7YLAuQUIay7P4
0U1uTESiM1dGXF+lVV3bsfruw/7TmhLnaM/2nd3UN7ZVXIOpPxPoO4tKYYjI8tFYMFDB4siKCmzC
ACPKXWBRzAREzbk7EYeoXswFKYXm/QjY8gX22pGCd7uS/L33RFo9XAE+CAuaylsYVVF4AvoBBYVs
wyi7e1Ui5ovB+7aHZYD0gV1ZUK986Fedm60Dp32XNVgsawFk8TN5poWsz+Vf6FnCW0hazgLVUmGb
nocszI+ebkFq9gi72IzGWsLjShcwl7EgusoF1pUv2C69ALzGBeXVLVAvb8F7DZKalW7IpzSDS0sx
l8Z5DBx9JBxVMSSX+L0C3aSJp3TN+EfHQHbDzZgTlXMEj5RtaPM96rz86OYL2o+pHBGgDXZVJH6p
BVOmRzvZAW8SqHnik44d5MPYQ8N0G5K9ZfzpcQV+NE2uAUFvHAUhO/Jq4w4d8clVLSUh7gPbMi13
vNLclS6iTTyP73Gj0Y61Sr/oh2CcoWXe1F1a7VBXhi0JMOq/g3mSc7GeEN/WADZOQ6TvRNzsLNCh
Qeal52hgEKqgZB6RNe8yhweWGuvWcfw7ijKoyrH85KIQw9GT6BY5Zmm8PK/176CfdyHYwKkXYIzq
ozs4r5bj7wP4Q62fHAyT1pgazBUpNTByAzd3Gl+vEAMjkk7i3a4jYnHlFkrdfpZpcZBJ7PFhppPF
zeViB7M8zTr0yTkgvBea15sVL13qAeyTyoxbB+iSz+iyJrBmA9qUDCs5/eXe8x7rEeuNr+CDHL7H
WY6gL5VuEXYmEoIdeQpoDIbEdCwpcCLPUSlOq2Z4r9PKO4txhtngECHRlfEW1FV8NNLAWzM1oVBi
z4ULboie4eeA57+uh/bZ7hHYfCO8DA4/sAgQIdriuQK1sM4da9ho9IqdDPpHu9VyM/d2eXIa52wK
IrpeO0cfauhD/hSLhqopuFhpIbG9JSNazys4TiWXg3jWw3EWdXJjdpZOiEs2d+Oo4VfU9S/Tjy6p
z0AezuG41o1kcBTWtNZG8eEO4tx1aryIciaPYyhj04Yod8U0w5H0yTqJMlDr0MJZ9/KhRPsST1pG
P0gHL/1AecKO45fZcKZDN9SYiJ2J69yGxiuGUbvVTvh7NqoH0x/lnpB1Qmw62toTz7KvdHzqUsgi
zF7T2s7L8dYtbNpbBrSrvGYIJL1ONFNQlx/juzaQwGmmON6UZkg1V5OOmgq0qL5qtlhnP64RW8+Z
kT40jftKPeyrqWj2lx35Nz1OdJ/4MJw5TSOedg5xBJfuTJLsih13CvryuXOI8M+gJnbUuR6FZdhr
Sw5QLYHjrV0gSLx+KLza2kfWqkg7me23a/JYuFq/B2X3bhb1rVm2x6EYyl2Rtjc88feOQQa6y4B5
2vKVKrO7y+um3FSuAqfbkWzt6voQj/G4NWD7+FXSn0uQn3vk0y3wgIp2erwApU8hudhiGNXFIG5w
EQNza1scqt6pN6Jr0NWYUa35t14EvibrDtUY3dgC8EUbzZrzC4Etn/l5YU3ByFHVtB1q87mG1LHK
XflUNLwjG01Endwifm0W8MoDabuyg+yaxmRfVY/q5RF6SHy82W68RrVPCbejFqUqYklTaT/5vqKd
L+jmSX+OTyXUkZ2q9YhRqN7dySDO3JFzFc5yseQj7zfnhhqF6ikq0xSY15As771WbnLb2Mo8ey0V
RO4+/nDM+L4WbbSN9Pxtx+ZHPxQT56r1YKThoXLTW7uWj8xflC6z8EXOYFA52m5nk9IfwZmzMPNf
kWM8N7O5ijkKsY1SGocwNhFW5kVIfog6vnWOrW+16d/7aIuzA9NMzmBuq4jmr/4JUu+hEzFdMUFF
MouNrzCqj6PTnn3hhBjJ88Hme1L3jXmiDrrtalzQqo4WKkzSb8i8wt0JyCHlcCbOXPkelMv3X4wE
ieemvHVcF9iXWqA/EelEEt6nsDATWBmzg1BHjdR3VQiwlzSImG2OscLsX8vQGIZVrjC7s1Ead2Pk
O7tx9uVbxLFMlJy7Df2IaSMMEKIJSHRCkdQpxnR0N2adj9Ck2gxJhE9H6IQ5KU6wVGvbnU6mJA5B
eOFSBh3M1b6878okP4xe9Jtb53s0kajD6T43jaXp9UzZKQn8F+GPCjsSV8TVkFzn0PN2taQ15LpX
GRr7yiz11ksjgxtpDqTbJ2TXeIPeWXH5iYMQfSddA1TFmm9DLhcbnS4JjXxKNxWICsN0f00yvQK5
RujkVxhFbhIzuCRl/QEC1Nr+twgt/5cjKlE1/lE34VJh/tdcyr/trf0//Ka/ii32H4LghhJM1q7D
ShCTPSF/FVusPyytLV5uLABAUGFr6Z9ii/MHQ5ZlsVXtL7/H4mv4u9ii/kC7cZdFT+xPBGdp/yti
CzjZ/yC2mJZA6DFNz7EFksu/F1vskdE/7RT2ertQVSoz3cjOe02oIUJdRouNZ2K+vbTeLJV8AL1x
6GKVF51MN3nMdZvw4lvhMW/Enf3aON0V3NnaG7ono4U12IKDX0Vh/2UlALJD1HMaixaEEYPGdYg7
7YYe02JBfMqY1SHiyA86aLMVyONG3SbahjU2pvs8MXmbODT7REtb1/O4lISzenW88o1KLfkdCGoU
5eodAYHbAh1m3VeGs6ry8ghX+rUUKlt35XLNmURzyBrC8yqE88RPJaMiPHPvDPR7ROPQNRKP21Jz
EhNZt3HyTolt7GMvvxelSI+aOXktewMvoxrUJRXNsA5AubRms898vSt7RpNEZdSiEm+lRpxvS3GY
G5SpmOTUukqST6NmunXbkVRighgbZEN4iPPkeRx9a5dPvIMcn9PdsqNyndT+m41mRW8rc8+TLsgs
4BhshY8fH9XWuxTO02QN941tv3mk9teFiyARub57DPuh2dRB+JmM9Zs3GE/hGNW85zlpCsOghh/O
76a+9qC9V33cEXxv3U3hyW9P5cdc1fclZYhtMY/fXdEikGcWcfucfJoVkJIflejWmqb8UczRp9/4
NvmlOLsPM7iDRum+RVWckgHrjuOMUzQJ/20yg70Z5PQ2bXElr87LsnJ/U7mmZyHrcLkO1Bs3hS1m
YyfUBvyLqZZcxrW+lmlI0q9tz3HV3vBglNzTm8uYcrVIcpqX3Osw8QS1cjGjx7mJbmhjVogGfXbx
Ey4DfdUecr+ll2QCU3TN9K0LJmx9TvqxQ2HDflyC+BAaQUA/EHZdMMbJd9baP14elbu6xiKBBx2u
TbLejOj2TKEXyIo7NF9WGVwGe/xsCv9lNh1UAkgpq9jPOZKsOD4kUf9B5tcnGl9hYTi+cWlrxY8H
vY87o0mnvQCjxz0fyoLf3caZK7eVy22etEB+NpuMYpvLHzmb2XVKvO85Gov30k1fSge5Huv3FHRS
b+SQvvZjPJ9qn0p2WHXVfnSr/KHNxb7IubsBYaC/5FurucieA8vxDrFHWEQs1pGRdO16yuU9ZxN3
IDRN3Bm9ThNCKrXjPljKtS+9lz57ZZs9dBMPTyX6fUbjfqVm703F8fukpbdyCu+jqtoBxklvr0sW
jaSzYywmsfWYRhKKpkWff5roEYBWM1bxwBUVYRIldjQJxEgD6IG/Uf2vLBYvTZA9qMaot0nkpcAd
NLLlGD23dfky8ng0nNArO2rjvaPYidG5PSZdG208mT3MRnRNM3HTSQP+PLDxYWkJWFN+yO0BcuTA
p8g3udLH9yKen8LAgxeXJfM6KImy+k7G9zBKf5dBGl3CgPhlJRKPkAFfOBw6Dz0ipeHUSG4SvbH2
tfeT5klBC4uCg2MBmu79eDeXfKTCAWaii/hsytnn7dFbdH3Sfgul+nfqD1yjSZJuywChLg7UlwuE
ex0ul10ru5n5vdyf31id8SkqAOam/yVzQ98Hk/VlDbTQVVNlCJS0XnekU8ot4ZckAyEh9Vn60/Bc
taa+h71kbqYYJmwPZ3A1uuI7MjB4M3KncHp5qQln8NZ97LZHtiM8JEO4rlJMPl1bv0fZ3PsVeM6i
MLbVENxHBXVDnd/6sf4mcy1YF9KSAbLaGJebmSquJeDaDKs1mA9W3tIpDwjWmKPD7hfbHR4JddC4
jzI4XpWxTnwghp6Vgv8qrQ/Z1v4GSF+wH6X9MEyRRelYf2nDu59G6jemy0OYi93s+je5H3yrHPlJ
GqwbKBwsZ5er9sqqpnd650uDjJ5AR7F0ZdE1WVVq/OpxF0mlFKiBU0MKLUZWqn3wTl6vTyQt7jXc
1wwHYHD0fYlKlCMaqqA5Z0594VpPqcaHjwav1QSeX76kyiAR7lTvbYAyV8Mu4hBxniq74O1VN6e4
9Y4mJVHTDOH6D/iTJjsblALXKqONVHQd6oEodZuG4liVAW6ofE2EdwFonK2TrqQ96hCiD1P7uQ7H
LemUu2SgjEIsl+my1d/9NPFiinkUNDYwKByRM70Z0dol/7Xp6OFzATgD63pGjIWgbLqXQCekE0pw
b6AiXGx1CuI8fWY2IGMZLSHI8IJFQ/iZqHW+QBb8+CnsZraKxPVvt6tC1MCIyrkFEddroC3wuqJR
cvEM40Ktagf95JpGzit2PPUZ3vKqgDRvmwTfLFZwrKOgfg9sR7z95fvUYgutoEQRvq9pBxvkZL0y
NNEnvAtR3yXevcOgTlcg4ddDnZIN9IJLRqYSGEupNxahioPT0lbOjboGJTuuSZJdTb/8yojswmNh
CU8q4h/lZyczKKYn0Zk97H3Y1y3J9A1zwLwt7OJunqdnUg8Hd7CmVVKj6PVFyVCUcqPxLwbN8tia
ydUgqKeD3+4dE42e3jO6soKZMfbqIU6QowqCWQgZfFBmwnJpUz5XibrGfnHfQExguwPE3glPYkrC
czE5H4JVCV7TXu0JvjBH1cCbxoi2SVF8+bb5gJdD7j2vvKMwDVoNNQYDVw+6w6vQSm9QsC4ABx9E
6J9TL31wZmqr0toXnUkTQIDxTd/8ZsiIAKtdMrVbvnO72irvCt+9iULxyHr1FSRDwJYdqTmhnYPr
BrsJr8ZN0eEsC+TbQNbHlNGhy91THUVPYzo8S9u8VGVyMpR5Ufb41UbDXS9zD76s8+moZt2X6Rkb
JN+bc7+16WPHJgAlAMwrybFP0DvcW8O8ZUfWGm32aAFafWgQF2U1Pg+4Q+vG4S2RhU+RM7/Prt6W
VXZOfPumz+NXALn9xuwATphA1gqCsSXJLxHVm7LFAnR4oQsktk68p5BQzl7oKmbQ/kbNYIZd92g6
A/cqRbxisN8DVV/mxrvAGZ635dS8q756L0znTUHYrBchzhuOQZrul6xXOIQfxMkI8fXPDGXpqtXR
nlUahzrPnmTW3MrZfK18WCVWUv0A6oKRSSscJ1L27Q8Q4uWxIUCU163eOFM5bqEA8/Ky7MOsxSEs
5qNheDtBqQk2a8KpEn6mveQX4rtwRmkhxJ37/n7giVq1M/gOnzLbSvTGLqvHbWmIbRNNXBjn+VWU
yVeWcau3ZhM5d8QG6JabbjLs1VDe1XX8i6YbAfkoJ0zbMKND0jOYw/VLz6YbRnN9YyxA1NDPH8PQ
+cpzuit1xlIlPKMimOTKb1sQe9FnYsO4pEnlrOSgcN5Ky1rHMx5qnRUnozU+KTNtuVLAoxlI7HmV
fgPBdlJWA05U0laYQ/K4k43xMcakCcu0sDYR4Is1wKySSqG4ayyZHcN4uG9JFiBcVbtu0L+d0HiJ
GuoRWTneRRpyphLjm9eBwAzC4dRbGH21DcyGU5aAnWru4fZ+0mqmhBUIZ/lwb1M7f1G8ruacQUW4
euQWzcfTjpJ6b7Tp3TCSm4KniAiTcBvzckNs8iEgIdQXoOZMqHiGeSjgITFwiHesluPYZG8y48uf
Hc1iDnFP2OHWnc1b9PxP9uP9ECYi9cqHNZ05tC2nuk45+arKoRvKTbIRNd23CEV2nppPHIOrkE23
mRR4jULbN3XMDqO2Kl/juT63TR2t+ww3joAhdnNgp/upgHhYpZAZ3cCDw0YgfkvhGhQ4M4pty2tl
4yVYaM2Jrc1tm6HCVE6PvWI76h3ILMOXD0qBLikjYvbbbQ3WTUDWdULF3CUba+2UznCLJekROM6b
y1S3e2qOcmslVryCpvHSd/l47DqOS0hk1dZCTTJ8BC5Iy0uQ/Kv2vc80Cd7GoghoGIf3lVh+YnSp
Q3yNXdpWu9aUH8SCWR/jFXKHuEvsUclt0RvXIAjoW/rlZm6xTb2EzKuddJo/fb4ozqm17ubbpIrf
6fyxHc55CohCEe7m40tlpPWbn7iwWIfVB6euwa1Qwrs1LTC3Gce+beeHcoonknLaO4RA1LezdLfV
CBjWs0OKJll8G+fY547qvhIvPnhGQb/IbbdlL26t1IEOYM/vfoSgNuZzScAr2Hk9f3NW2JBXdMUy
BxjNhSI5Oo7lfkQk6VZJ43yUSf3JtApYwwk+PAPcEuFQoM/jiVfXW5egp/FMPATWhEVd4861CyzH
n69ooDuAPqBKwdoNnv3BgH4uhOih4QekcmakKMOa7xvRBRtqPGxxyjmnDEN+5wt+ZY5ZOTc5/Wc7
cxOwuvwKSv4JDuELgYm7xOnJUmIQY78DGjQCj81rksh7k2ixRnh7m+FLY8b55v+Tq1D+WWcyXZt/
9Z+Hev5H/f0//+0r/Pkneeqvv+3vSpPrOhSg+cgT33GdP5Um+Qf/izabx/pSrlDyH4Qm9YeE6kHu
xSIKpHjR/Sk02X9Yjq2EtthLSZFIW/+K0OQsoaJ/SvVIUjsoXZqUkKfVkvr5+nM3ZdPr1Gx6smQa
fQlnAC5fWCz1hYkram+1TJGtdx+LAGsjxFIvZXzDpfoYi+LYNLzKLcyDfe6xnK2kEbxuZX1l7Hz0
m+YVKqe3p75iXkgzxcdkLL5jk6YJTRF9II0JP2tM1WNmj6dRtz+9aufVLMcn1AquEROebBnOz5WX
bP1AbNrAJxrcHzjTIDb4jD9hFYLwTLqNspKHqb7rHav6LlXwZQLwRtbngIcFvMi7S6ICpm/AMEXZ
gYuOho5G44WWTprdk1B5sjPa4QPG06zVzTiSvAj80d03Mc65TP3fuc+Ww34eV2E52UfkAA5IE8Av
4+1Pgku9ck27OFiS3ZlNN/7qYO2SjDTODUbmQYn+0YqGDx9CO7gkv6LgGhyEUblPrDthV4AvFyZi
kV9U0Af3jjVTF+A++df9nNJ26CWzI4aLRWzu2gTAWa/d48RqHQ7ImkknoLHDEqToZJLROg0lJb+A
ytc+oDJMXb5nFWb2y6JBp3hDZb1+qjqz2qjMPxSjwkBuPFgjVkNGoUzMVRRwSYUXihU2Q38ANrgj
GBwTiGofuya8MXvJraLnemE1j7Ppk/aMo+nGspfoS84wL1liuBkFuj7uHVNtRWVYcsyvndacD0hS
7SbPa+swFyX4hh6Ec9hUZJmpQhu97NDn2CJQFOCUFNiBJmvgqruEACgZAFGxKnOtvIqeigVg0GHZ
X9DdOcr/1eXJS9sw1BtJfQRbTgYzye29jrwfp3THYzUU336ZR1sTpuvaT/VwIHbBmKaSfJtbeAS8
T5/IZw/7IWTtSYbL/4gTAPfSG6fjOCkIzqAONmYru22YeP6aql60KfPqwSUnc4wym79oWb6RHmIJ
CSjXgztKHoo0eMorQjB93ho3LsH8FX7Thx2HzrZIuKLR/QxXQZ2IHXKfuEcXpUKskC+mSsRH2ok/
fgzpZ2pJ66a5+WFaA6W1iNUJmHwoRbC0OSRbmkCFVUA0C4rdFLq/RzPqzl1lWDctudEXZ3E2leNm
B2OyicWV9kHif9athN9q6xdWqSSN+jVikvqLWxqi1JCECfK7tGgXSHD0kKftg5XgJmbxeMCvEYtA
SVl5qN77gmOHTZzGqVRanuQIMRzvCmIFWFpScjvFPdLwiIY5s7G1W9sjN9i41ORBm8ZAgIqYXuvU
1A92ABqstaVJ6CxGk0lxsa1hvDU9tjIULDPSMYrnWExAy+Z+SamMb1nSXG0qmmScmtu6n99zq39j
Ec1bNCQ3s+LD05IIWpMhiHap5OgExnKKGPZXHiLiqrXEtPPH8auYqKakouQpsA228jgTcZg8Pvtg
htmZUybHMnR+tC2pN6pr16NbhJ0TY7Hmj3U5fU9xv0hJtNJUH3+ahRNRfyTRJbKU7WnYVaiczQHg
IvvcGv95qHwaZZF6Qvk7YSADaZxdgBsBzpITxc/BqMmoOQ+1z6Y7tiaS+aGFlxnkgLSIz6qCCDLL
/Bj1SPuR95hX7kXW5S9jbgjEZGQSyj5cHhCKVZFzrbrSRRuQ79heJInq9NF30YWo+tO3N6uPtp6+
CQ/jb1s1JZjiRhfLJ66K5AZ5NNsglF2WdQulXKp6YfKTSRg7vo1l0AzDHU7gWx8rZ0N7G7y5yuje
hM7HUFZfU9Cs8Y/3JecGDOxraTaf2cQEgEb+VC8pPimQvIbJyreGRofhbwwNXaebsrEPxRJdjpjh
SWglTyG8IfxRz96OQ0YlKWDDK+DzbG0HoML58HwNYD7cNB7o0yO/IULQKWQualMICFa8JNHH6gX8
ZgbAMiXil2m1aBLuZow6YzsNXLRbEvoHk5NxI6TDezZibbMcu5MaeCi6PgmoIlXswWy9cJPzgO9R
qLYcaT7v4Gzr9QMEThW8scqKn3vRnrPY/gVboTt4qWZF0LwsE5pEti6nZSON8k+dJ99Kg3UH8BSA
HSTla8tKINAepNsT3r6ch2SzU+OpKqKKSkFmUa/iqkuV+ce04z0cmW2XKSojRHb6Gdo6gjbWKJil
AEJvmQMbzpL7zGRDEam2Y1kSarDSZ99EuhFzQ1LH+NWztNPTJaiP9ixleFIOcSxRKvjR46Hu5QXL
iaU40ioQiZpLZvDuLwnd04zCBS15MRQpPU92KMSOX5A/BeZggpbUpXsVyaxP7sg4FoFW5wXVQ7JU
VCsAsBSa+IVIqLwlyypTslPNKs2Cq6v8w+DFb7oeYH9H40F1rCalnCLmgGWACdxIbrT8I9pVkkt6
zoKgbTYx14zdt6yCe0x1+GCF5Z5aUYQbF46lHPmPWZzRJaz2BFf4No1sfO1UYq/coLuxwmoLKe2x
mNS+xUGPbHtTa4xkdgutYsDN1MimS5DaOysnwze5N0nqnEeXycr09nB0qKYn/o51iDemO5JCAucD
P9Mgrxo8mm3+YykUXYCahI+oD6xYc7or9XjLguV9J7p39hld/L+U8tg+BxzKekjMutriA2R8KibW
IzJxgn84xGH53AfdY2phndnjzZyL2wGBwErcPXoDFzmreHQK55QB+A3hHOxZEYo/RN4C+s21Gguf
kb4EmN9BBIXHeKitiGU4YjwMfWuuEWU3kBfVNpHsBMuRovPxmQVX35E1H20tgGVE5v3YJPcVKWZC
N/atIypKfPXdmLX3sQE7RTnNiUTgZzAZH6Ooj9MkX0bHewsT1gYh1sEltd1DadBVkAGlD6uCqK0F
Rr3z4JX1S9hNJa9przk7JQBKm4vqUOV6Y0vCZJabA8kdp/cGwnBvNS86qH6TIkRL0eeKAKStiQTb
MDHWfQt/J/fNcmt3kg6kRWhtXDppjv8W4yi4Nl1ce1aI7j7ZoaQIWbxudOu4YFFtBap5Q8vyFtI6
3wz7MNTdqdb1u2iwTkNAqFvHdti+5rOiaawtXj3F5xDFZ2NmS1M2LA9nShg3NuNsA22VC9dUQJUN
btAKNjqg3+gKubGdnNuD7YlTjGy26n3npBVN0NQUD6xy8rdWSDjKZdkg7b8muPQ9x1hbkcKpsvxY
TIn/VmFTbP5/gEChjivxXw1264+8/Uj//Vj3t9/017FO/iG1iQvn2aa0PI9Wxp8BAoGzx/ZKx5HM
VdJipPqzrWG70lL/MLz97wABbQ1Tace1JUvLtOm6/8pcZ5ryP26vlFLa0rORkE1mrH9KEGQkgL0+
dXG9tfHi8aTQrjZoHIsrjQbyvP38hH53nE2ESHt0KYD60ZO2iAkMyniZ7PTNFLhpQedi1Zp9hXGZ
YcdHRbZLiKYWiUmOCpDq1msjziXhPWnd1OvBDZ4zy5n3PQxOSACvZQ27FtA6nfVtNXNtsEvzKTaz
L8O0b3TGOFin1rDT9fTWimnZChAAycovwLSgT1KbsoVHbxo7blOXBBKCAgsa+QoY9mzuVRjcOOVw
CTtBVl6gdBizce0MQpOVVaJju5uAUC7+dL3qLVJ1WfgIi7xbiZSlYsNASCHK/O5QLlT91qnOxNRf
MuV4ZI7yI1Cn5VF98rX4lfFx4P3LFoHKmDZRAgXE7tWJ2ZrGBsxRIDXb1B83XU8Eo+13dhM+khZ4
8KR9Y4EQU/H82STNo8uyRbwLRDLDYoZJ2XgOLJtWjRM9VIDpil5thTPtKEywFq79zkRL/Ve5q7YU
Lwy23GmYEEbl/kyle/+/2DuT3diRNEu/S++ZoHEwklufZ7kkl2vYEJKuxHme+Vz9Bv1i/dntykJV
AtVA7WsTQCYibnhIdKP9/znnO57v4zbFFcgr4uxaXbiJhZ2tojHQD8j3v7lRHbqYlSH5h9cRSqHI
QQH6XfFlaPZGY2nuhOlJbWLhtX20goR1OVBRhEhQZt1jl2s0+KSxp+go+yHVT5jCruMgXlusZmrF
dQKZTqjbNMGWY6BnQH1mhHsQCvTiaGhJM95z0CiMqjRYi3Pq6OcgzY647LdewQK3zh6GnDSKVz8y
UD1NSl724jN73dc+HD8LAcCgit3f1shvYc2yfWxfmrzm2jCunNi/Io8+lCY/wNAdt21MDXIaBN9x
yqNbsbWVBKMZjYc/tcuSuJbRSpRwM4cekczpjfOYumIbDYhyXWKCvnf8ndlNMYvl6N413kelcWOb
sgjXLXvAnoxglPYNeXd105R8bbSSgRfqmbpF+pgJ2+A5StjYEUzaZVBbuJmi5tU1SmChLMKD/RPM
UO38gf2GK8oj9/gTtYJHKMYl7nGdRUtWr+2ECF+QnBh0H+equXp9d7RH+9DVLfqxBHYka0ImkdW9
B7OHgto4uAINAqNJR6s05bC/FaQxuIlceyXpisyUNjoHeCejT69WEQbsNo1pW2VOtY2c6SPvxzve
eMVr1ZwdRj/av4MmpzUcf9+Ea4Eq6gYgmr7FzcJQVMfDlmqhQ2O44a3zPZg5gCaWczTsiDVAhI4g
7IXlcMBnf4iz5GnU8sfSyr84ND71KfxliUK/Tlw9kZwKeIN2L0luP2dzc6AR7CQaUrJm5vD/hgZc
aCM6Yd3cST24lpUD2tuzz5OD8yPUh09S0MynMzKzabH6IZkLaK6U9taj/dBn5HT78Yt2E+ChVi7W
1FY/Ui2AbDhSkl42gF7rnqorGDyPvkfAKh7fEsv+rEUbwRtxTyUS+ZXT7Dm252RXY1zoU6pfhaKW
mvWw8XxpwhsYficbbFJSX50a7qfbPgeROOS+9pmSdlin9LcvsLjeujB0l/1snyoovImGubvLqLgt
C9SJKPTu9BB9aPhXF3KgvFMCaimdkrAcYYjcKj6zFrNTG0y3oVWsyoHDwcKj2w38wDTcBjRr0tCB
hJwaaH067KuI4GxmudfIlueqsK6Byw5F5/bPE0G6zAqOhogQwKEtxKzQqRTZIKQB8ND5EEUABKUE
mvm3NK8yhmRLU+UGIWYT6OnOqbpLQz5qjV8F3GaurmE1fYzlW5ypnZl2r3j+lvoICcHEJWboJAZt
Xz6x+ZjXQzLzXpBdRscVnBs3ILYSVZfUNvammf8aMrjWlRzujIn+Js+096keBnrxDJskWHTUJRJN
0MEemNCfMCaT1qO3/iUxoiOz0s0v8bNkZuSDp6VU3hycJ4CCHvFe8yWIbA/+HLfUarJv5Tiu8iK/
kId4yVQnmD41H0brvGYVpQhW+JkLqPt23z1KahajFt+8Pfd/YkC+Pg4GMdNM6fXPiW4/aYADcyMh
3J4c3MDZMYvc05w5AeHFLJBnkGjQYz/QGK+B5JCax+DMe4H63vzTCNpPjc6KjTW7H5473fqefU8V
baO8fLDr/DME/r1olPe+cA4xv3OZc5b1LbEa+mFZfd25tK6EZ+ykNb0MwVdFzURhlc+z5p4Hepcs
2503lR+CLbF+qGR78UtTTWk6rqkQ/110yGgSLLPoXuIvjsPxZ8pooyv7Y5bGf8Ic00upURplakCD
rXjajKnYkIP4MCnRERTrab39raiVDlGiv62BZSoorAXEFXLZiBkWNrptECRrkYJ8jBd96786VK9z
0CO4QfzLPI1/cYCO7N/mauBnz8wzsXNeiD6+dgWUo2YeNlGT8mR2oEHy8ho3/jNdNZgSdfAR4aYc
qFVw3IMReMD70WBQ505hZmyMRHtK3HnfJc77mFOZFbXYeJPg6MoMD0m7N6j7s0YmEdnQZmOIIyjF
ZdsOJ+Kbiogt+201NC/66N8E3POFW7jU3Ad74mwsyf1vCLJbMmAs1Wbvq3WBwLtS+9KoPIYSMfzx
YCyHvv1tWl2Kru4SDK8eokRR4gFAZdF8r9v71KPEx5kJBIif5CxedT04tE6+Dp1+lc/RhX7H956T
taaks4HuBdSpQtHL9mlMIuUELdi3j0kcsnGxcRl3NCoRR2EpqbHbMHRAxhXU10Z85G1mLCqnfuT6
9NLEzRcOucUEe5EuIdwvMvnpp2gdjH6xigitk4W9wF2n2HhkXxMV1pc/oEHWNPZ4XvJcQHXBjKVt
fR72qO52YZVfNK8mAWYO3UY2MTvu/BJ6jUXhnv5rZ9WZI/+Y9pj1zfJTNvgtO+i1bcAWqp3fPIvv
YrQMuz9CrnK95i3EGz3Qu10STG9GRS/nwC038NxTXnN05zV7YOa4YWR9Z6pSK7fYuh4GzGgoVNsJ
rZy+xR9oDafYDLbxbF6g/+4jzbtPlfyTBrV3dGZxBVNFsWfTPbRTf6n88Tmu0hJLq9XS+2ld+8Z3
9kNTrXKvsHdz5j1k9ESu3Np5cCVJ3bkQYjt73QNKiqAHGSKAKwz8kD0xjNini3VKQ29D/ZC6qhaH
HL17J9wOYmHs3ttM+5xNr9sMLY+f5rEmnp8lOjcFtRRoEqYeIVKv0sTAdCaOZpN9hbZx0HtkbVJ0
Tv0UuE5NksuF3Dak51E216gUBw8/3lqrhmdkcUyVM6uq0Ld2TWod4dziUVIkAjxrSAcZX/FZy3dG
g4howrEhVDW8eaI66rX7ELnymzTC3Rzd9eCWn7UWnUB8vKPZnrDMc/CW1jI1sCt2fFFhIH1VZBPw
Z75IMhOsPMN7q1Pk4OtPtQGuV+rlRxHTPdG49t2BB6ushCMgF1rxiv47aS2U83Q68Pl1CgKTU5MX
r7NTf7jljJ9NZeSaLn/B4fFLW/kL191b4OnbIdB2FAZ/9r4Fb4pUhJ82J8KTx3hkPzDZ9IqlxtFz
iiuSD/081kC4LgcNmMp9BSAUz+eY7Wo2HhA17CsE6x/kOqBNrDwI9/Kcms30VXjEZHguPwrcJXAw
prfICYDF4YDhbG8f67H4Fu10hjI0McDI74i8JxY+qos8XiRqCbmuDONczNTi9IXchIHzyOb/YkLT
tmkTrwXvbXZlmRacbJ/+nJZvPNL3OQpoYmh1FqCEnyqGJwhUWR9cEnyEFLM+Scw9fmdBPaRjeGzb
m5dPJMmJHuKVaVvMz6CQrAyebihWWaA9lSY2SbrSy+1QOq9GYmtrGTkZETQbeyv8I6jTzXI2q9ci
XufQIcsqfIGcxjckoP40Sy2Up+hWmCQxSG3cpilVAEYcfLFnWyQIWdkgypEeHBzOK5faPMcwmwWB
cAECY/7tTflbT9qhyuXNMuVzxzJlGQ8Uf3iGTwthlZIfQyk3ai61AYXSW4srcl5H3FS7tjkUShRs
un5YdS7pbW4x9jrU9Dfy0fz75kFbe3H2hjUF8YCxlO8VvU3JrNMpUHxTunuBFPWTA8NbVoY5Hwrp
vAksQ9mI5YHB8Z1SUTL98i3lQqZzU3Gc6IG+jWZtTvWZO+WviJoDVWj7CE6XzsIYhzGX8rg9jmn8
YDcS69LAeFnoVxrJrgU0cydrN0PBaiqDd2TZ4zrh+gocclljFhjnZJNBvx0ZyVqzuKcROGgwC5An
kVPKmWqS7uK1416g1dZF+zXH1FBg41PkwuErS9w3BoH3tJFs6Cj00BymkNlJTLo2403aydvQBKr+
jdCLln7TzrQrR2cR5/7OjqZFRvVenZFEk8OKOmDST+nJiPLLoEoQADM0cJC8hnGkKvXl3LnaOgY0
uoCp5SO+Zo+atB5LTG+sUalRppqAllLEZjnj8Bz8bxhD12CER1w7JrdhZxW3+Yc3aXg+Ju82yeEW
DBDLJD0Z9E7soxTVMrG/S51SkaJGeaocyX+sudcauSPfCPQBQhBm2dTTXYDs2lMD/H9h4bJnwd9k
CFzzo6iyZ+SnXR2GB7p1kblJV5BMR+Hg559p15LgNg1RwSPLzfc4Md9NRl5Cze43Hv5nMKcbHlnu
DPbAfRwuUT+Hj06Aw0VOrCVbymRWIsqeqQ3GLCt8BpKyvnnC+wo99uGpmZ6mCd8flia0OZvz0z4G
JZxgbpqzSF4SWGHkpIdq3aSI8nSbXOyxuEqrRGhNEvJterxxQ8Y8wyemFACZa7zsOM0s/wILR45U
jjGmZxV2nwzqdm1OEvsjTf2PJEmonUKdX4ATvOY9ROLRmC4M+0AFUu2YFPoTEilrVh7XTVyU5wqv
cBy3f4zBOjcjNVrTuAEdym9cIiqZ3dmv+s2Yiz0m4H2N2kYf0o4tqFi4NVKdNfHuwlDf1HyuOHkr
w/ju5fhjqJM+B1x6Z5Co3UB7Mx5pvmnsktp23dCNuhg9dw8SpEYewY2oh+Yu7YGCUK33Q9sMG1KE
bFupjAQnepme+Fupqg5Z0zcYkeKx+ZO0iGmpVhjn0Mfo3Fiu3HUznVddY/KXLFLkXQ0EO3dcQfvB
ZPPNrHl+wyLny0QfQ6n4JKF7tqr27NOCmhpQfVwzgKcvVzof+3+2rSjKpvv/tdHsPrv2RzvR7/kv
Tpp/+yf/6aSxXI/FqhDAEf7GrP65cjX/oTOnEuUis8MSFTPcf1q5GnxdHVualiP56//6DytXdFrb
pFGU6icDbsF/a+WqW/+yctWFZeKkwe3j8SGIyvAp/pOXRmalyZgMN4TJchmICExAzUZEqU9UtpC+
RZCqC2I7rGRx/Yp1xbsIrbCAePn/tCx1n6jeLUQu2U273sVwMlTZm4cMBgniVRQdbsMgv9sRM2Sp
RDOocQi4Um6kOZyMqhyV62uidQKxjcKxVx31jUUVaRwlyPm8qS2vP7vlGCylEu1aOz2nSsaLjPbk
UYpF/CM+obBf84y6AmS/xEZKVjqggSDY1s2RoNM+zssL58TnjHCYWQwWtZvfKiRFpMp9rjRG+iCv
nmyPg4+YXul8ggrL8tJDmuzict8jVTatTbIi3Ypi/LGUlgnUyiAvir6Z1OFtVIqndKZ4HSf48ezO
u81dfZclbsVCKaUtkmmKdEoptrdM2n6dg91RpVIdsXgmhE6XgIVBnTQyXUWosWMtfDLo+VpqA5Ri
FFuG53HX1S41YR57iV4Ju60OK6VtZXcYUX1nJf/CC+HNQ0YaEhrYZ9Ho2jqLSKB2vmZzz0VEDpWc
TJ3Ci6kE5k5JzYXrHvuMCksrRdF2dTj0AR5vbRi/bSVVY4nJltlf+VoJ2Y2StNOGsj6Jyl1ZsLal
rN5GGX16lr1zlBpOcTIEQqWSW0ov50IDLhAJPVdaOv5DUBH6vKFk8SJryo8xeY+o7wYq/JTWgN6V
MO/oPiXJaPVNOz1oSrznlc3CzM5+YCcH2xC8az7R18ILkUUFRbeusgEY0uEHAq9QRR86nAItjoG6
C0jRKRPB2OZPg7IV+PgLGMphWHfu64REtmrrYGMqM4KvbAm1k33EszzVmnwK8S2YZbbHVEzjM44G
nzDQQoYM3GGBIzh3Wa8UGm51kAqxskZ4yiTh4Zboc+d5VPYJdj5nbkzYIpWzwqECU8+rFPcvzWXk
kNDoY6ajWcAPwY/HPlP/nsPiFinbhtH1Cj3kvqLLwDZ1f2aif7t+gP4qguHVt+pylUvwPYnUXvH7
4lh1TJPImUuAY6Rh0oBosBly90lO1bGc3QNoh3QVNxYBdC95lOZUrF1KKkPh8eaKAwjT3viKEZov
nO22qz7QUeHne6KKDKwyq5ZxKS6CnhjTb/d1Vm2ylvaPmPWEEflHmFfxInHZwLUmfqgi2nTsN/hu
t1zfRgFVldc0wVDyFbVr46kJ8h1RoXSrzEVrwdzEELnuJnov0+Jj7sJDMEeP8AMfsVU9tl57pf3s
Jn33HjTTCRP0MQh67GpswbvZ3zqjvwPpz+fCCjjX6dqnAsVqut/INg8QDICNQ7R1knbFO/Ka2+PZ
8sWfXLjs0LGFzWj8U/ncN9OtKDsghfOUrEBIMdPLJz+IP+fe+dXL8thb+rVRcTIwkPNo/swl559F
EL8gWT8F5d+9/t5OsksLb4OlkAKAYcVJDIflh7C++pbiTOopHgKzMqh3i3n5AHSCiA0nPRQI5En7
QrrFWU8yDpdaztnnY9OhYRDSZydOYF1V9L6ENtHX4yqiN76I031eo6ewng+C6OCZDkZj5ptVIKxh
RTQPUKPx2gHfyrNp65bDF8YLsuParnkvmwuwZ93f6CBLZv+tRAskJ6O9AOemqzLazVV5dYmaYa7g
Ian9ik4ojaVVQ2udM/lPZONo56PrNuTmg6HuWVQswPTutzCqjY1kwI4+QDpg9THG4VmtXvQQh4zf
73S9PvLz4KoFHgIx49aW4W/rGXKTdMWP68S/5ArbZTpRdsV/7XYCWd9lxr0EqebreKJsRo3W5sYq
/R9c02dDZO+oPAzAzhKX6n4a9WaPH+teiY4y4vippfk4H4YPV7N2nI3cQMUbS6NjkpgPk+U/h6V1
yqruebTSa9h62DDcGt85+yFcmGQLKPlmq56Z9SrrvVvqe09FUF8oA85wXaZYQosTzjjJdDLu4nbY
91Z4AAH0608Y9rSQY9YZJCdI/F73QbYK8dcxjRYqOxn8Yiw7+HDB0grTk28+Ru2fenLufUapbRkF
zzMLNyOevvgRLNwuU+pQB6OYTRNlpHdhtXC/YgHCtsrfJjoNCzM6TPHwDVhmF5npJvcyLAvduZwd
k40m82XtduexZQuT4IQww3U7ePuopGXQtF8bQYtIk1u4sYxDrbVEsWEx9sDfk+IyOJyBZoNppUid
qx96ZxrqT2GofXeieChYX4SEjPqpfDSIJLohU6zLW0hvrd+wMsFY2bG9CyZu2WOaamSI9Z+aV8AS
Go27HBAe0MeojmtVyyBg+J7gIzMMsJuaDr2e1gEzvDW99hAZIt1Si2mzRmf/ktf2RgGJ4Eg+Exv2
CEFqJzPG1wRhg8uz5oZr3Roo4iksB7ud/uVVaFQsYJOln5fmikLyFWIeYclJrpLceC/67mKFIlp0
Bb5AumwOAZSeZPAvRT5bUOEFMzTXJAYeMtRoNhRVsElpXpMW/EIodPTikkRsSOlTW5qPQKI++9gK
1q7eJ+ss1K4WbL85VQ5VLKC41cR3m80nBxIT7RCA2sTIKRuLYo0qVS3yKkZImZPP3HV2BMTJ9SAF
19Ypiph1rc557ODRO01EY6yGPTlZGuwMiKPpb1Q9IvPV1jGOHTA1bqVvsr6Ri6FpTn7PBqXLC15R
rNAXUZvHO2pXAY/SLuwa80MGngUjx6pr6ysl73yxQ/onwbJyIl5E339ZDXt1g+VSQOcw0XMTOEr5
NMz1KfSSO3swuU0Ton7YovON3aUYyNyLJvsPlrkP8Rii9xbPjH67uenLRd/QQ+1E6dUBqLd2Q3Pb
Ve1vX9uv+cwJD0pkWiWxdorT4OT7hG77QtkJXfYU6Lorke2Ta22Z61RRhPkn3pyOSpjJ2jmOT04c
UgAFVMF0qYjy4TFYUaj9btOjuuyKYMtCdLyGSXiIhnBdsK/wR+NkZuG1sA326Bi8MWsCEpwpb6i1
714FiLyBVyH7DdhCbwD4loNaFePuvFlp/pmwQza06ii64kwp1C8oVgdUt/5UScC1UH197trpRRr9
LpuMdVQR0eoh+gMCeK7YX2tqkU0vwxcFZyyxPUXMC/RLyNY7EHG5UjfRin14rhbjHHVqcma4dW6e
F971FIKLadNph9vKZ7feqCU7XTzDygt5NSGlXgu1iue7skGwOuZrg8ZC0Rwsdz7NhvuVpM12irpH
8nzvGRv+Ihl3HoFVPdH2Xv4jMIwNEVnTjuz9avKKfS/vOWpBCloX6chZsmZ/oN/g1VDCQoDC4KI0
cH/+UwfsQGbgmURWPhslSHADRJlAogBJvR1q5xtSJO3jwT6x7Xe8qopB7d9KVI5JyR2JEj7seDoZ
isFUmceKvKipJBKBVoJMvOdB4p0ZHBuTTcmAqtKirsyTc4TZ+wSxAqZWcHANYGN+4FxHdBl+hTQd
BJuSQTpS5/4gqDYMlaTj4p9olcgzjuF1VLIPi2gEIJSgOHBv9JzQRxogAedHyaJOKumoQ0PynXmj
K1FpVvJSbwAFnJTk5Gg0uaJBZewc2FFy6k0Z7YD2t45aRah016NeCYxbcVdNG47SF+xiNE1MOrTy
LvhjifY4o4GZRfdDu9WSNvZnVgtbMaLJoJmV2UxyiqK1dKSnJrV+atQ1W8lsQ+tgtmR94NbPVWey
QvtiI/JSjoK9XbCKneLeoNqR0H53lIxnUgTnouvV6HuEhwRiZvIZovyVKDkdSqAdi1uRah90ivcb
gVaYTsmnwwEP9vjE1hW3ZxpeLdRFtrYrC7WxGelpbuVZVdWgTu7gdx7mIt7DqDrEqJWu1T7rqJdd
xWLd61cWqqacGEKqLjhXSvDEYPxUVMknfhXeFc4r0ewPcqHIMmil8EkvBdrpZDu3UImpxUD+nozZ
y2TAHNNMR+HUiAjmChBV0P5Lh8hi7l1ytyldVcEL91b1u7V1bvotUG7asNnthUfD6skD0I+9DuBG
Ks1kWDU0U1s+lex5a0K0IFegGQLCpO8mF5408vRRsdYFxs4qN557AEfbNtFPdYAgZegvKRh4bIBE
u/uWbTQA/f6g6ejn6HLlFl/p1WvoFvRHb2Jd2G3HIsQvTf78QWuNs+xcUtgRT6kxm++ur/+9dETL
zsHMYnpGBvipD5dZkSak4LW9HdTqdUueAY+KE7uPRZey2C3mZsk8tc8oXhU52Q6n1t+rsH6rMps7
VUqKek4EZE3lNZIQyYQuCN5MWC1qzuwqS2AvYidaRjNpNL6jK1Zy2oKmscMUeN5KqwnJCOxNPIAP
OEvFUnozCFmd9+hcvzO5H8oi/JjjAKUz3gGEe6n4Ddezk28SgTqYUrxYc7sky71xO5cO1RwYBfqt
ZRjdKvXFiWwGyA32fZVwDlHcnoKwPadozdYAszOdRhr8hthdZAmJfC2rH82KT882lLpoLuCtv8/c
Ag6MLMHNiw8ykHRf2xXGD+8o9eqQ2s0LzFtWdAAjAMvLXWCkT3PgsgEmReBN086iCp6r676a3aOX
45AkNM77LBY7eP4YonmSRQuBte0NWKveKjPnU0Flj2DkW7VxuCsLGhvSPnoe5jJl98zojBVm78zE
Khuiy+3EaMrOddGFwbD8nzWfbcKghmP0X6flrt2k/fnRVv/nf2f/suf7t3/0n9ZKwnKu8FwhbYRZ
YAv/3PMZ/zBdh4wnyz7Xsi0bBPU/nZXyH4YtbeyYcLPBXrPL+/c1n/0PA0QMxkvTY4p37P/elk9B
nv4lMcfn4s9xbB4ivJoqUfcfEnNQ6GKImB3IkVh/7tCG63J44HjM91wdrmWte8cZHTmqAoJw8b7v
ACahM7fddJqU8AwibMC3lZ0Bc6q0crWde2vdK7m6a1CyGXFfWt3a0715GgXYog46s9vqb+Ryr+RJ
ZoowwZgOUqzgRFwNs95G5kfO/akaiDb1xm7VUwJVPzllu9F5GXpOCoGTmxd/GCD5/pA48wUEEKSd
RTK8uCZ+Z0HBRHk3o+HLrIq3RF3ntJjMnfPVRAM0Dy58fFFDjE5cAtnen0ABnPqQMnNHYFHuuDEC
bfl1uEFqDL4s4vLrPJY4fmak0ZzJSHLvjLh/WtxDMXt+GNxLPT2/zbOeb4IWC0CLfSTNMov8Wnty
Wz6C0XPtKHxtKdWNlyzDWucK7PIRhhbIkT67u4RLsju5B839amrK5HXxQAXBsjDwW88hrV5CXbRb
deU2iGhxQjQnDHwSDY+Lue3QITXjOu37hrYv311Z9vysVfnX30snWWSVCuhpt21bCsfN6LXt1Xka
DCjArLPc9oQt/1AI51aBo6q0+N7/HR/QiLjcjHfKC05kp1j+MWh0DBxJZn2XiFy0G4EHshlKGs5i
H5z4yqOXYGWA4kwqcP6a+zxUAaG7HFJywIATq0nHltFrgCGT37WzNznFKsyI+J8q6h+zdAev51LE
3SpmgOpiD3J0JH/aIjzq0BZlF05qD/QtmL48NYY1c8ElXI1mCTNarIa1WY1tgRrgqDjhFigBSTZz
eK5D5g0Ho+lopM/GFPCGtjdSDYNd2NIgaLrptmnDKyawW87kGGjTF/3aFGQyUkZOvLMDiTuSadNK
Hapy1QDKHoesRGyeRRYd01HzKfjgJmOKmqFVja9u7vz6aqB1mGwFEy5pgEfBu8Lq8p0/Vg8BkzA1
JpRkerhKvauhRuVeDc0903NUW1uI5hn+z3ZZF9EekPM+i8RnoxFEYvaOmcHLQNszwdP2F321aX5u
mNXJ2bGorjRzQTXu2WmLw+QQSQevEdnTd868j210xc7yzVeLANwN9EJHzj0v+2YZqnWBx97AGMVC
sEfQoKcXaq+QMgbknneXHrF68zGsgrXHHsJkH2Gxl9AaVK5ArSoqtbQQRvquSdYY0Yjoxf75tbR1
Nix4LLMMR6+lhX9M1Omhbr79fnyceudVI+RkwpTO4vBSVinJ2Dp6BPmBn85e2dn0Odri09Ubdrgk
1FpV65nXj36AF40mntFi0lMNrXz3dIqwy2snq20xjatqNE+OhLnuTj1gWrP6bv16S1cBJ5OF1zOj
32Y5edwVZpmfOi7xQJQGZzuL8bPh7gXVBJYzrgZ+ry7Q+KLawRB55RXPI1rZf8y8ATcAL1zzqI/K
W8KFAPDNTZfYRBxC4rVihBjhziQ5sIvAObK4A1n5o6ytq6nhDekaH5966lN1KWHPWrH1VkrnAyrt
Op7ACUEA/kM7/VlYzmniDkGPuCuWJX3mLDYDc1/6enfC85qdncoNaddwg2XVFu9VYd5AhaiuedY+
VgNvL6SJQKFbAxfEboGawIE8qtLhol7kBbc3gymf563rl402AxSX2U8ZYi8pO+AuuH6ydaEjuAwx
JR8mm3AigfmHlST2Gu43LYK+7DcTDVHHukjCpaVCNpp7aYCcrnTbYV9ODUkCfytiRwcG+eBOpPIM
A2+G1b1Xg39yYYEvQCjv44EHPsRUCpnEAp7NBftSDho5PvZmQ7UhybTMnXIrU+aPsruYRDVlKB87
4VwGw/7J5nbTSeNcR/MDFWlvuO8uxAdeOsiFtzI0BN/IfF5xFab229SDG5g1sdcVY6ByqjdmQGoW
FH9g1vlFRopJUCs6gR7Q+TQCLDCt6CXWm+dMlq8UuwPkkf2XrhgHxV/agde/Tm6EZzkwenwuMBEC
c76Gs+EgsuFxgbHDmgiEglUZn7ZiKpgD45yCLABbiHsoLjDLQUA1+qkFyNCx0VpYIBpG2R9sVYXQ
tUQMVYO8ojmIofjCKYFWgsPZBfiQJhl7a4n32+Jrg1iME9xXhAgbVIRToKV7CBagdpMLrztz01bG
pSG5yPX8hcg4AZ7uO7fRq7wmvIgJXpPe1Omyrpl5FbCiHGdv1+bkBqw223kKazGO9WaKxz9hyG4G
+/o+xzsG6KP56cL+6sPGwAfFi8mynjOoGTxJ73Unj3qFdtDv8WbvhP1oJ7z4iSNBVnW0buGA4Ahy
29wEPNvcntZ+pJO4VLwOXH9gfEF4lEW5GWUApZ9ExKIG8yH07MHk3OR1Ur4zPnzlAEEatjEzNohF
V6rlh2KGBFxFIMaMe0jKL1lK42Q2d+Yae0T3YOpI6g7ukUuleCSJlXzoon0wcYAAiNa+c7glAflu
0k6ATCw2poNo6NqUnHC2R+o1tUCfWCEWTRk4f4ZGvDoKj8K/6tArYIoXgE6pFUSlM2xGFDDmG1sh
VuhmVJohVXcJ/JVSr++NArIMujxLe4pXQsFahKK2QG8prABUDwIPBy23HOZ3iCDQhDh1QyNXG9UG
SyYEO9KVyBKa95X05iWzjIvmGFcdgEzd2Czn7eJNgJbxLeMdlJq/TIHOAPR+8nF1oewAr0XoFbDv
YdSEilbDbxtuTZc+UBSFD18xbcACjXvi08ZCArzJcImUAHBkUksMoH+ZOOFX4FRXUXpEGxQ3p1ME
HaZluPyogJRywzTBYJaW44PMAgZBADyQ7z41DuAxohApikH0KFbPXABsLwl/72hoSbGkgfSpchor
kcuSnc3iY2UhQC8tg7ErhQZkxCaoJqhnChHUhAXVWGOw9qEHVSh8K78EKjTPc70eJft5NycBYsIe
8s36lCsYUZfggZ/gE80Tphd4RYNtX9yaZ7SDZMRt2EIAsV60jsB5PumANkNWornN/+xUuSk9nB+G
Fz5Tzr52JNIl1qCe/4L+NZs6kvnglDywSq3iK1VkQXOASwLwkqYITDC0d36aPGi1+8xRxiuEkM+g
Z5sCMdmzqmfp9U8eEjFH0dGtSUnpPRaoMr7QnXJCpmsX9mQaoM9LYGXiztKR6b/AoqlJB+tJhhaF
+P5A2QAua7z53TRujRm/am4ohd0HDkXwf2sh4689zbj3E5N5j39y0evtT+SYxbYv55CNls4qs8JO
W/GnpC0v3anmuj5Lw95UDZ72JOkIe5LgpWJ6U2TgpOO8YD0zSndR06K1aixyhsSMTBxfcksTzVva
RATAlCuobXMYOoY8SienLnmS17Bju9oE0ynuXh3qFZc6kWlNZNuxTh/dyn4PEeYbbyJQoqeHXquP
DmGmpTuYj/WAfa8SoAC0gLKoOgv2QA2xZ839RyTYhwRt/+4Zyc6ZjTtc322Slbs6MVcBwx+ZSOM4
UDaLpTC1F7HBlZkgS8rroUGw7ILyNzSqtyoZ3gWNh4YyDxTZn7arKDkxeGfNm1z2v4lGM3qnK4An
AxOP/HrOHB3lhPMfauNDVffj1TLzU2wQCrcm+66H1V0mXN4ypajS7nizanB5HoiBw2iNX46OooYR
/C5y78PXy71O0Xc853cDnBaFEWymDK9dzc70q00+14P/y96ZLMmtpNn5VWS9Fq4BjsEBmVqLmKeM
nMcNLJNMYp4HB/BcegO9mD5ndXXV7Va3Wa3Vu0sak5cZGQH3//znfCfcNTyF4bx/mTisqQa6ipAz
JEpvuj55ww17BwncpNY9PPIje4wbf9/UeEVKYPqsBCRqJvq4mT+xpzqXbnRMAucQ1xGzEdqoI+mZ
CDu6R8xhO+TRbWJZX5Ydvg2efec786XtJgciF4+82Ko/6nY5SYlg3C4m1j1OCzt+wNx06vBTbYyx
+wGtkRtIS841EK6F87L9QbKDQGzByj8C661SDFNzw4NnRADNiZNMIDkYoubHwO4fxkX+ChRaryem
b8JcWGJ7v2cBK05yGo7Yu88p2XXO2v7Su8xMfprv6cYoN7PnViTaFwAZRc5K07xjDn6U0US+uPjO
4/DqxsHjwsWd8AAfqNbvLlZOxa4j5LgjmbsZSIasiqmLqKuYWUFo2kgnkqdG8N6mH4S7sfbouph1
lefejRZFRymm5gMWGWILWHulpHqoNHwaVrmXUet2V3r2eWKflmhfsBvM5wCjMDyBvZU122iur/xY
Pp0+Oho+wFbcxVUlnxvcxi2uY37iuqvKY/idrJuq6rYTSK4o85952lyiseatiHfZH1hwmbiZOXKv
CR4ADHEYnVnUvwBttjcuHmiDj9Oay+hD7RfPCS7pxNVXYO2b9nlQZu0XpNzd5IItEQtx4xmv9cTV
NcB7bZvZpQUqsjLM+TOZgx8LRu0pqc9sFd6EdnAXLltgu6kPhpCo60tc7D3t+G6197vFBB5hBi/7
qNz62h8ux/kxtqt+G2Md793hLp7xM+Ftvjck7vLKpXczVZcI53nrpl+1hwyMzB70hbMJbUzq1J0f
XVzrJe51IX3oZtZ51rb2Dn97OoQvoVt7a1n27aHGA08/QsSmElv8WEAYwKOMTfG3aV7b51GX+Goc
9bO21kttsjfr4Dbvsd2PmXFL5NU9OHW7YRaQGJScO0+b9RNt2/8v+Y5qOT5A/5l8t2n/vXD3L1/0
F+HO/QP6DZHoILBZ+3ABRZ/7C1SdcLMDBItMtG+7+CLQ1P4q3IG6gtpDGZzj2T6HNV8DDLKP//mf
HOcPy9L2PB1k/oeZ6kiIfxbuhImc6FjQ2QOAmYK3x5+FO3twOiFmpyN66ddYTknwDkl1SNCMvo3S
h1xQquHgWj7GblVgLmj6ZrtM7Fl8DvRNEscfwuT3DQl0cwnj9zbq39KIlcvgeUcPDZ3bZ3twPAuM
qHzj8nZr9qwCCosHbFVa19ZO9nbkPZsSIWDp4NsCYgQAgd3xNgwNOsLQFXHO5CRry5Y7lpGpczN6
dO5AGNaK0dWuphNLxDvX1XBpLtJVbieXpUyOdh8O4Iiamznp7lsPXzCpoHnDZmDU09M5M+RLHzfH
lNFAqxA4zYr4q7flhZnyBb2KdWs6pGjl0wlSDi7wADctXcUhhmU/4BEg90ZOSmjIFTgoKO5uxzNg
9sGXyIL5CWVu8OA3gqY4se9t19j9zk0BE8xrmJoMJVgVt09+K/EVe7qGOsmvs5N8z3rfkDAjrCI9
j0ajfxuVRBby2n6gCOqRRmi65Ri1IBtnRAZ0IL1MMa01RcB1i27KhJUztxMCfp3v8Oea5TosLuN0
z2bUwoK+bdul3tWW/Dbc+RZx11lNChu3A5IGjhKuAFs1pwyJe93Qk7WyJIpOt9jmum806wNFh3aL
AbeXGwJyFvEmdppvXGC/soxFw0DVOi+cRd9hQZSwTyz2E02S0ELBlXHpTLDEJRiRwqVEqSN1yME5
nUZZQkKMPa737tGU6Sv9GXuPCrqNEbkTPb/zLW9o7Ehdba2LmRdLAU1NM4undH9tGjYtY1TVHwHS
36nlv/YB0SE4Pz6BbObaLRBMjfEss0ufBBSHeLN9qkcTn/7ChS6l/GKjbqCJn5qs+ayKjrWw3f90
84m7tgEkrS8SPGmpgRFAG3tghbaoOFELGNkY670TQZ2eReZteiu0D/OQvTTucklK5wAvoN745jyv
pqw+yIl+6Vgm9+B+6agrmDeN8Bm7yEh4l8hr0FKCFBYW/onJJ78m33rHf4DzXq2tPL6dBvuDfT3r
mQQ3aS92s127W/t9+QGnmCg2Iet1w6RxbFNuj6PHnW7CIwjagxR25gE0SGeCAso9m1m7dh2YIHyf
q75Tr1P+XjV7p9iXS7ebpyFcz25+9sb8vuUe2A4cSY3odwam+oNMYONZRUtPfKUwuYV4bAzzRzWY
GUDyvrtTI3e8np+M278L6lFWg988207zmpAMXpPIr87CzR/rFmyQQXVm6bqo6lVx2yjwuzn9Hzk9
IKGV33S6GCRG6tu2islMd4f4ukUk0X0iAlZM12mqre4a4Zr6TrCmJ65qf5q6iyQCELYKdT9Ja9FU
4lBZEsWDtwdiHOwCye211eUmlBq5q66OXtyB4pO+Q1Ghtf2c+B0um5kZvs+iX73uSwlVedewiIQ1
N5yrIXXuKihySvVswhPduBJYiCplUhY7r6ZzyR7CfEsnlA1UrHJXJlnRbUIWaBNNdLkk3ih3hLud
t1k3vYgxwRMdS++u+V0Es7BveMmKYFlDjiPVpBtj4pZ3U6NbZJAGcBApmmU8XTHT2DPOmSw7smK8
+txo+cBxdY2opql+d9RENlFG3VsjM0OXJoWgU6Jx3ljU29CXRosYhTcaqusMeBMtOX5wEfsxyAK1
KIuPfda7BNrldwwUDJHotpNBvyvifE+Ny10TUJv8u3WH+h2BGmLpPh46ZwDiB4hCWQU2ihSLhbqn
fpf40ObDdeqat2OzcYbozhU8iKy6uI6heFiksc/d+TUNkhqvhfXJHetqEopAo3Q2hCLuzZb1QkGc
uwjfy0pRPjC/G7p3yIL1B8KpfeiTek9c/32kYgZ5hbYiswr3MK/fvZaQhJWk3RbXaXxWphxJ6gix
ykv5MnhJtSvHUgDFwReuqEfyqV1KdF8SwHKqf6Bqg6J5tWykoVS3KxHitlatblxyfJ3JoIQJ2xBj
w2zj21bztg8DdU4V74wJGAH8cP5CBRGCUFNyQ9XzgTI+zCBxYK27drhtdRUUI8ehc8VzFFASVeu6
qNzp7q2249gkGtMtDc7KUge48n049uO5rNIDUVpaBemhSnQhFZfpjN0EJVUxMzmSts1LFuySUrDI
teY7zOE3hKE5DGR7xKV8jevhHerde25BlBJ29B2xPgeXHK5URkqGmZiZnZbNfUMfG9bt4c7ULVuF
je0eewVZ/vBUi+yVT+lwtmlp35Qkfdd+SJF1D6v52ugOr060bN27/kdPvVdJzZdrttFz5sS/FAVg
i5aTCROyN5i8ep+giwPBmInJUx1m8qnzdJdY27pE8GkzgZG1pOCCQvrRBxKFIanOq6EbyRTZ2vVI
rwlDU/ZBzQYTSVjdU1v0Hc5OsZus1r/mE3UME4tX+s97bzNqZGBtoUGQP3Mx9CiAgr0bbU0NGaTi
6HPS2MFAAwgjOX1TI5YeSefaOz5A0Mo0sNBoQBeWGmLY+Ua3zhTAqjCPf/mF52/rMhx3hcYfdnAQ
ScI2ZLZLi0MicZASi7dYYxOhoYojy677QiMVIw1XNDVmEZZOuFEavai4z0AtA8dojc78ZCE3YCYB
Lt5Y2IpsDXGMNc5R9AsICiANyDhAZzw3/wlFfToatfdtayAkiy39mGwxaBQwdI34mSfxh5d2t7xN
2LmmdI4khYUaxllp0uqieXxIlLHprS2NpXQmgqQjeyhAH7ucEWhfaojlaMcpzA/AloFGXLoadik0
9rLVapWpUZh5jpAlsxpPas5BD96Cipda3TC0IhBR30nBoxdwNsU3ymupYih53wNj22HNZoOjoZye
kdyjJOKy8k2eJxPG6lJDPB1onvUA1jMnFtUjb7OYPVVL+rHM/V3FK7CrhJjQl4CDmh6Y0KwYib8q
3HRu3alD2OhNtV5NBpE5bWXj+rumyW6LjEtda8YElr0ObFvvZrf5CLamqAbnJmz902CJkwU5XQ3y
shjTpJWGeysHvoynfeHmg12bPeqO2BQodCqXmcbnT4vX3OFY37D+fjbsmN4RG9UrGzBTEvJ11j7x
kkyofm33mcIeUsxXP4L5zy3tw8i4js4lLmJsXCs/J7wfdzQq01ufRSU3PYdHkaNLjIx82flTHl5M
pwB5YnS3AshnP4fpMUe/MUkoxyPdBOzS+1WhTAxppYudNCzznaecn0XXZgcf1zNVkWQMDX9orkyb
5kEEudraDn6TJcJBHtM7yClSnkfDaciX+K+uwVV8xQYg4PY230YSnLvbfCsKSogrRvu2lO/aIjUp
V62hHNwAgC1XeKl5DgWwL/MWaVbOuzHhsouBjG66XJjbLEYom+zpiT9As84UIFgJ8TpPNA2W/sVt
s2tGdWC/hNjIx2ADzKgjNsKrHsnqbFrIr43zGBNmAvAdfi0j6zK2U/l6chzeRZn1YVhENQon3HWZ
8Qnwdz6kQ8UCYVbNXSdm/9pmTrS2ZCJXo2XdZG6EmToTj7IdmoMXhfe9wRsgnqrkmcoB2i/CPF9F
orjOs9NvZNd8ZkH+o5iicg93sKEcamjZ3POTNqP+ho8avBPg/6iCt+j+WpRL72sR8G1Or/PSYYo3
zTMdYT9UjqdUkF44uFnf7v576c1Jw00ZPXJCmzAW/PKhKeH6IwnnSanpoPimeqOrufduRoBIn0Fa
H3LdgpIVzXyMo4Q9few8lrb3qissTmNHUrjJ22Bl0iaNfo0uYRJFmHuBXi7wlGch62U5msF+Ugnl
k3H+OkPU2sQ+m4Gw3g286Vb2LL4FNbMr0S1PlZwD9j/mB/SQO+bfkwiSH4Xvn9sex7706LJcmmel
nGJtB3ZMhoi+zXEqP21pfFURIombl4+zUusin99Ic34kCRiqUaVQQ5zrUqLtjaZD/wYScmd7zwk/
xZWIiysuSPIoWXAecIMRZ/ls5oZjiMKSzApoCzN5q/nIMVvqlqiUHbFvJr98O/hmrmL/qRhSsbUT
dsoyb2+Y3q9xyB7GNDf3VMNeeGC+qrQl5gq0qWqVuRmb6H4wk+f/0l+Y2FFA/jP95f+Rj/yXr/lr
PlJ6FDjz5ve19iK0lPIX+cX+g+nUgUEOjI6RMdCwur/qLxinpOcILFWCdOSfK+2ErRF3Pi43mHX+
PxSPDCR8vX/jm7JNyzddDnJT/6XaV/V3vilm/9jirdvDhGKZh3WoAkBlO9twcrDHaAivbXevTpec
vaYmHA2ySPkTPW0ZVRcLFTFMBp8DRF+Zzm8NhF9orFfgxBkL2eHVKXHeZ+C5rIyQiK8BwTWkYKGR
wbaarqVXUoUbl+GqJr7JeAJiuOFOXadAh8d+whQFhth0ARI7lTbOpJTaZSQXPRZfKgB6Z1eYBJoa
Jh3MqADt9eS7i3EaNPZYGd1734BJqOHHAtuvzU1ajPf4IO8nrTmbg4YmpR0gbYPFqxnlhAa9UAKG
UfEmzNihtz4Wp8UX3F9iyN1uqrK1kRQ/er8MyD31P3G0X/zF7vcVTOkV3y9Pibr+RP95GCkNaqcU
FlQwH3OAIxdXpcmxydqH3LD3XOrltpNxzHHSFjhV2erNMnyuCClMcRnw2y7cnbT5JVkE46uIeCl7
djbTsKsyFkp5JC6Clh28r7e6NZ21GfK5Ry10PnMo++zIa57EUWq+tsxm9M0fGf8g3Ml+U8l8O0/O
qcu9fRKGTy6BVbpoo3fV9jvKRl7JatNfgCwXTfQWk4t4Lwf1gcIEsdAX5xm8TzGXt6U/v/Y58km8
3MHgfGmT5twPiPU8F4FLGOOXlcDwHM34eYC5ty3z6nFkzthKSAS+dtcVZYCtCseJznOMsaKfMF3e
PcPLdlNn54jVoIjQ3Tg4xPScquWgBMqN4IaFF4AkQ21ldPtJmk3mjqgdTrAOl+jCiO3jyYa+PZKA
88F/MIyHp6ZLvmQfXx1lvYy+vG1i5lnRxh+qY8mKNUHuOkp1wqS+0N37lkloC4sXv5KdZZ6iUHjN
RxirhGhvuE2CzzNcZCe/Pbh+ixF6EXceweYdlW60xJTQQOmqK1rnQGzsLiqwVtfJy9xnz3LCRm6b
8avpoIXQUAB0JIXRi5yPRE9rO6aUULWPmU1RFXtuTIEtEzv6eb52cuzHrW89tE34ltV0spqIXFWP
dd1oRl72ovkOhvLcjvxLk2S8qjgh9wQw3CKHZobUXNPvilUy4YaIf02/31lQG8n73DFwzDHteM7y
Q3d8owAOZG+oSXLmM8PUGVz4M5zTbTXNoJH66Swp1+KMw+uWpNVzS1P8qrMMh+o4z4b7Nv6k/vAx
9aZ9J+sH3DL9tgDQmLgFVZDWEpCNm392jBX+6NWHRuEmp1IARo6VlofK/L3fR+mCJLer+9Hej1aH
DaKW4z6SFnzGngMw9RSMvsw4JJgHjaHDMzhQpcsw0/QBvToSk/vks9HXzQhseE6CqBexTu95jttT
FyefRe+rjUqXi9OYp6go4JKzp+INFZ0GbtarPIvVmnrRD8J3A3w6UlCLlz9XXmHvkd2H7TjE78qS
j3NCA1dQgGdEX1x19LYw2+UrNUKZqr3sKc3HdpW72ACipb8uogQI3Z0dR+2GUvxSujyrHkmY9S36
cBfvPaIdhMnNcxYZ19mMmA6r5SUJTHJyhFlGEiRF3lFe1SCfBZj1Iyjk60TAMO8UNkv9FE9S+wKq
bDgUqU1hoWcWGxLOAr5K+guh+IlrJKx7s6MSsWIlt3RPPrvpyLawkWWoN8uk/HXrqZ9JgIYFtPMU
KL9b+fXw1cqs23lJQZ2Yn1E6Oa1rZAcuvOXKYtKrjKRa42lT57AOgq0fcGkb4vIiRgIVA22fDdfR
27TAq+a1ZDMVpWeGRAXkXwT9N3V89qDTvK6T7mPKeDS0o1HvFuVQn+ABZTOT+JD6vJPrmqBf65w0
DDBuSexI/e1G1ZWA+z01yQtHDsw8Opf5VNn+JSZwHxi1tQmT6ctpKE5V5i0NDCWI9f7RN+s3qog/
It/bFRTb8APzbssEz3uKwr3GSXhNG1qK1UJmKAc5NI7jvCYFtTcL6wXP10covehA0eZdKwXu3G5c
w5HO13HD6pAmgo8plJdcZI/42zkIA/JTHmjNYz+MZ6N23vFhPywCcTMWDzWwJ2wTNMJW0IjnUvmH
QpQQ4DIt9STqysB9QCZ+tW104IL+b4yKMT7FqrkggOfrNOyfMHbiG+EYGruYnqfCWz6w3SlN+Xg1
Kh98tdlzTLKR1Kbhd+6HYmN4OU0HS84c0ubsOCm/MDrgJ0aeHmp/UrzLAP5wj9eL+vZbGfNFmrSH
K1QSC0cN60fHgAjahQ+D2T3nwj7lVUdmk0xHb6u3qshPVmMSBI+Zn1g9kMh0XXSWBB9wnRBOx0oG
3Sy17qeAj0+a5Y9JDJmhrvUGxEHC19FEFhN3FeasChs30snvjElw9PpoPyTRpXUzTLF18Zg3UMMX
XQib9YEE2klJrO/Lt3DEodjkyDcVL/Imd22xy2iXNXJqZhufiFLQUz3bqq7eYpT+KnQtLfViJ4t8
2taZeBMTpwv4u5i/0btXA8ljj9W/4efgQvn/JWjcvOOhi3sThEgfmMoxI9OCl3qvaMxdZgVoqWlP
Upfpzi3ghEi+43HxwS+ZMJ5GplzsbwGrVrM79LqYF8UVnEpCpnnQOx+MWM6ajN7VUrwSBmrtagL0
5VL4yxr2xdcNwH44gaf0aAUuMq4TVtkOu14w6GjjDEJiFFFDlIzVhmpJSu9iTDx54IXAIbE80T+G
9EueKo3HH3GhsFlCJ0fzHR5Vaa/NoXtt++atnSmMT8qeTw9txz61xx71xxVbNv0e+gw1maI23xLd
kuwbmAGyZoQBmbLpqlS+Yc6q8N1iWETBpHZOmxgrbWesTA4ykdViHSxNvnet+NpM4WvDxWeIrZsc
PyQ37+8Q05LEJ5lGC94hjhMbc2XSxbfCx2yJ6bLHfGniHNMh/wtc3vfJwPzUBdklTctTjHHTb8Wz
0E7OBUunH5fdJkgxXabLXaNdn6wCo3NalempDErQqtodqhCSU27r3DPY1pXaQ8qyHDep9pXmUwLA
LMm+2efD89PuU0v7UKUy4Gf99qZql2qp/aqGxLlKFotSszpUqxBbK1aDHLW6e21i62kO8/dEO2A9
7YU1BK7Y6rc/lhKTw2KO9jEvfOrRaBxgs3tJivLG1f5abbTtcNwCzfqwceAaLtoCUToOap2+s+hN
Ftqs6+LapQbuvtY23kEben1t7TXx+Hba7Ntr22+sDcDSpKQl1KbgTgcOHDZOwyJ+wqqmkhBbrtJW
YqcPHwwa8Q4dK9uVznrx8PwMl0ruhcGpPeNJnrQ5eVCJXGMCJ54FhG7d4WFekuqH1KbmkaQ83hTr
4pXWGSDYV0wrxcrOajKScXhBIdsZ+KTzsr4f8E1jykbPxOemcFR7OKtjj5sITut+nrgfB2pNNeP9
0kendnHPE97scBjvR7zaS+e+2Xi3gRqBZdZ27mCYX7wQG1I4qoeJGPtAnH0Mh2NOvH1q8NHVBN5j
ACsqK/Died2VnPCDEMZTSUR+xLqd6cy8x25ncXtOoG5LfQU1naK8y4nZR7Vzgc/2lBO/TwS+YuL4
YZxtAuL5abx8dMT1xZSDRlWXYDZfpok8v2zEMSXgn4J4sAj8FwT/7SX+NVWCEmqIAAFogKCI93OQ
fLAF+2Lnu4/BVa/MlhdXghXgvP/uNGegAziAS/nJzsSOhyUkAo0kgLwCzWDrkcedQRYoEDLs1aON
p2kGlWx3MXgD1gDIefHjCMgMFulBeNVeGea9skGRQGcC66/qoyF4VkmNT4Bdd5fAU6jgKrgwTBsN
WmDPt6QSq7Oxm6qb5eexA8oQa75gMH9VwBqGPtHviVcDiENkBNrorlFjaK3rSqWnEeRDAfohmgp8
WeqebxXdsusa9pvsWEVuX2xNjqgnmCNpOFwWTZVoNV/C6MZnMfr+PgoR0KumblYmOArg32KPqnrL
/5mIfy2/Us2ugNXNHr4NrrUgRe4AuNDddxNJCRDGzaDp57et2e+Wyt8bjvkdA8joamh6tkCaKznT
w18BIA2vgTzddwhzZQ1oAxvYU2a3j5BGVy5P3rbCiS+cn0ukbjDz3o3JsFEa3QF+5S1p3RPe2F8F
yymE/W2nYR8e+1UP+geZavgww8Ew8GelUXZWiXmRmhdSDw+RYd13dncPf/O+Wujkgi9SieaDjRkw
GNI7uKH0qmBbaySJNGKgbNYILK1uXj02EnSIaYZJ6kEz6TXXBAlxF2jSiZ8W+0Y79QS2+ETDUFze
31iedw6YlDpPLwnYFKgcDRlnGi4LkComqpRnKFP7YHlSgl0pNX9lnMjg0wm7dTWbJQgoox6ICAke
QxsrZ24runPVhg9hBRHZS/JlO9cNzZ8a/pJCgSk8cDBxZ7drY2zP48RkU+fEpcz4kduHuVG0BUUm
ycxYFwj9fy98WaZJoZ2NVvUfBwcf4v/zv8vvv29j+NtX/dV6xGhimViPPEkZA/m8v2pfzh9oXiC+
TE4i2xSIbH+vfdmmNiYFHgwnmz/wN++R+wcBQwxDrunbpvkPil+e/Pc1e8hrUMso24PVjznnz+KX
ZFUW1TMGyRiPniv7j3mSHbuz4bY2S1wtBtP7zSjT6ThmDfT4uWTXBL2WxCyW79vGMvu1O4qAlcQY
P/WlxWk7Ia3Po1OfogAUrIjGB9tJu13hkR2v6WpD0cnP7JtPo9djybfSS4RFFfRF/6QA0xBCmIi5
jflm8GjFBvMAMjAjiNDNKW4m4y3raTfJZpdSUrUE56zp1HtPDei2mbg+RA5qDasJdRDG8IDhfo+G
yPkzztk2dUfjNyAhXMpHhmKUvIDzqgR0nroeplCM2LQLT+1azuXOSuJbp6WxYRBzz14WM4hXedzP
XBBZFbylU+XiG9GNfVKrVWPLmjiQai9YtBBwurNT873t2FnYjvliQqJekSAlDTOYGCGskGt8cXBV
frRiPuEeFCPlvcRtf0xmSlU7ZxcztXle+6tOw13FhtpO2IPSgs6LltpfdNOMG+mFt7mqtOiV4EGX
t+TZI7LCMSBhHo9nWKMXixd/SuQtF4gTxAm5FktF5aBFbLupiEiZattxZ8etHZY3zlQna26J+Q9j
7rzToJxPg4tahduL+a7CoFF1AaF8q/0msgKTzE054CS7aYTIAlib8Ssak+MQD/LEtbLakTKg0cCz
3U0ZQ5mYbAkObhiOjcmlWolrIfhHTARwemN8UHKTB7syMW76wXyCd7aOGB8ZgKEDNPSyc8ITY9gA
T9/zQhvrWWFdYK68hdzobvE3vVA5jmk8+QBu0FOcY5Luct76xjUOYxncCsV7GgMU00qM02kqrIsf
1h9uLsZtZEQsBJ0pelMEObZunmZbXhuHxJD73IYyOSWx+5GV/q2byXKTBETDRm1NyZjLcCKRpzdm
M/z0XYghQJo3bhrubVdGW7vNAHUtI4BmuioJJUTWZvD9H6Wgqp0f/i7o5FeRQW5PIWSQoE1suCrt
y1LjLqCljhODBFIa5hPeYTf8OdrVuG6brobim4J7jc3lAP8fYS71mh3E3G6rmGtsMb5RE3QJ6hbQ
diu/ssH/abE3xxIDBD7kLCTC5fHTciiWgLB2pCHyrqWzPaVtwsKqxKX8i+vRLm1woVDjxFuNXhSj
j7+mUICFF9GP2gbQm7nOV2MJpD140YVKt0YAej7B6X9q/eXqq+48pt6ZmPt+Cv35AFfoYSEr1JbR
IbQ4MOmEeciH4t4HC5xCQOVNbPANpzc+PU3CHve9JzEOpuoxz8JfDNXsRUX4PrrDzTDiSLRMvcWv
iQkAh9ig770n9YR+vJjnMhKnRIgfFGLSRqFaXN/eC4+1WzdlF2bSern7vXJ3aXPRmEceSNNNzZSB
N4LBGJMLDgdtT/ZDVpUkjnkB1CDglMHVmbvmZrDj+j4hrCSBMmxDx6435khYeOGA9wU/KMc4W0XI
hdw7032NhtW+uhZqRoz7jMfDfdGRZfWX6LvuRjyDIEc2dWrGGATzTwJLR+I9EcR47nNEXq4Vlyc4
oswufse/xcYdTVqLMFHaLytjyFYML4zcVvihpnHYLopRuCKKatIVjbNf3C2VIhlY9QO9NBFsh+TF
7WtSjsFwbzjq2pv+q6MYdlpJDDwtvaOJd4xBdAR6AEoki1keGwlf0WlVian/Pkdm8pCbcq+YNklY
X9lYPgaIUcHS/2hqGtJJDp8BS37OWriSMmr30mfayfqI6/eYryt3jHaC4PmOfSVu/bYjHIQelmlh
rNUSmTDpn9eiGfG/S+pzHQ4jO9hmvT2eSVJXa7db1qwYBsRVwgFjDZMZrXfg09af4oD5e0yHn7MW
8tgUwNQRiHsBKh9cyydwViQmUzYENlFsar2eCpTBYoyBPjJcbRJpsdzVAmKcEjgNh2HtxHawi1EZ
jRy50TDJ+IA/Py99+YQ7/J667ojZfjnM4ULN3vJC0y59MR1jKj4Rr2C6JS2xn7TK2SB3Tlr3HPrl
l4sQCmniDK5+HyOQ1gt1IJnWTCH8PGUJHhB6T9fZ5P9k1bJWGVRZ/ATUe0OhGtFfyZK9+VqQJd5p
72c0WkxC46bSsu2CfptpIXegtBqLbHjstMhr5Mi9yrdOI/pvroXgDMIUQ/eJSOezpaXiGM0YmvZa
aRFZaDl5nl1vFXrLYURphseLSIb27E/RsXECsrINKUgHVgU2VnPkvEC0hqJi72F+qN00IgmXaNuu
FrknjcZmnlIghZLm4BMMHdHEnXgINl6dqLXhNvhtzF04SOybTvmQoaYLHzw06jp3WnwgWnAH8jeu
YjT4QYvxnpblA5e3hxbqhWR3nGXPJDPOKpvOY9zdY4jcFlriV8n0Y0LzT3KqbrIpevdHKqOEXgzM
ipY8vSowKa5d5SHRkSob7qMmuonZKzR6weBKGPRsHDBi8F3pJQRXLt3F7sp1Y0dPE9i5TaL3Flnr
j1u/xSRpWlTTIdQ/OmgkaerwD5fdHcDum9Jmge/HwiFTEzN+sCWh2eM5MIznqEuvjJZ3IhQHoDsc
ZSxYklbeunrj4s+oF7GNjkdNSqm3Ml3ViBXu2JtCb2xKvbsx9RZnZp2T6r2OR50Wtr5LFjE/6s3P
qHdAlA2913orJEP3Fm7SC54yZCXMLtmcvfv59GtgHIsi9Fy+x6eOVVPL8L+Z9PaJHggmPA8GltS7
qUFo+6zeVyUsrhZjeZaDjfPIqujm0Nutpo8xtLDwGvTmC3HxVuld2KAMNkQMKvokAGPO55rFGWBV
yiRZpZl6p5awXBv0lg03NkgaFm9+LF/MCJ87C7m2sl5LFnSe2+COEWehN3epMX+YbvxhKG6JMNQg
eLHmk275yu1t55W4jwisbmIWgsHsg5FS5bppkczzGUED+0rMLrGHV9FhMN3UtrpySvlgCuJ2u7CB
NBHkbCTnqTYvpV5R+npZ6VjNu2R76ek1pplQFlXFD5VebvZZSopQ7zvZe7b5770kq9BWL0VjMghb
t3L3LfvSYGqTY6ZXqCYidqOXqm3oXTK2rJldfNq/164edwBjLAEWmUu+yfHO/9ec57vMUQ6ZjP94
zHv8JFT0pzHvX7/oL1Oe/MPid2QAGoaAgif8f3U4uH94AkIqs6S0KeTD5/C3Kc/9I7CZ46Tp/x7k
/mxxMNk3s/B34DX/dkz8r//5Y/of0Xd1V+VzVJXdv/n1fyuHArNc2Xf//E/S01PcX/7c8Se/Ni03
kJxl/GWeGXhk4P885ZUcBcpK2HaUGcNKAw6CbHrZsFujBjkylouixXGeUWDxvDE9ld3nYHC9MRys
wqHqD25VvXVmVWyk7Q4b4cIGgH5mbyxV2FtjFD6mtqi9Kyv704BrtTFojGGkEv1+mby7KMHwVi/i
1YYYuKkqInZVJz9Y0CRrrzdOtlPeFQkm0q5pvs0MB6cdFTjB/AduzzOJv/pnLuHVsdug20jwUBUy
hhuG7TLyEo0sCd5KCfheWsQzSi9D7cVwjbkv1TZSjOOTo71mBkmCyvV/kVkXm7AEyUGgem87+e2c
Fb8Qc1mbW6DVctsiWjl9TIMpzkFKXa3DilQzN6nZJJeJtxt6vdVN55plNslS1W96Ie7zxj3OPala
h66wzqNeDQJmRN/b9DFT3L2zpNvuegi5OH7/L3lnttRIkqXhVxmb+8jx2CMups1GC5IAgUggReZN
GGvs+x5P1O/RLzafk1AFWTRdWZjN5NjclRWJkFwe7uf8519oYStV30W6oL3NB5Ddvl1JIxbCNqF0
4blIaI4PFlyx1l1tD5LktJ+SkLtWo1SQxneZPZGZF8e3DaPJoI8v3HrYBiiaG1lJIb8QxBKHd0kn
VoaTM71S7a8EfRNfb/ZgU9l1WYTBjKEGMVEVtXmCRzFVr20v0C9g8EvqKp6F3SmWcjdx0ZyVZPRy
qidkLQGJqYgLd6QawoocjSvshU6QgNjLiHjmWVG2x7ba74UdoGX32DMiKBCVT8qp5SSbNkQEGxsj
LpkwFzpaOxhvTE0rzC0FDPzcADXmHU/MF9zP8NXW8Kg9+S2AYlbWDZgB6T75XTloFzH5w8tQsUfY
4PhhhRlophpX0WHpJc4B6AzqSBtlUTD6n4dGVTGojPd6il+jg+/i5ARn2AEhi9ZyXVpC4kkQxEj1
spYvoCN1LiOAikWxHoIW/i/KVOQOFpRMfCBJaVY08ADEtSuI9Fjcmdy3VotS1HP8I6JbHbzbGueg
MU3qoC77XKb+JVOqSwaoF72FjMPq3SsC1Zj+URExCef7T6yrvEuvSlF2S7UuKBS14GJyxx77E/U+
SFMXgbl5U3nFV7wdFWaWzlGrOs5XG3Y2XW8Nsbk/6hJQWz/OwhXfQzGfRm8T5dPOKFCXVxqaz5Rt
zQgrI4KrAxovKbSlMQmjKjov3YixgDFWVheHOJQB0/TDcOfFI0JX4uOByY1oBR2GOgq7eWxU6q0S
ZfaKGeZRWln2rCm5rVrtpNHQsVRNwWBSsBUQQLLmI96IoT8VS6vINr7X36meUpz1EbbNAQV1H0h7
VE4XUUwwdNv2AZHsvG5d8OgOYkgkP9qQIY7oZAPUj4yhhImmIW0wIorgZ2V2eEUYy6rhrF5HSkCz
NeQnXQt7uEA3FgnDhH0QmgcmxG7WpvjswwnAW278ArjByFp6aI7aNwUGIaDQMM3rjOFVBeMLBYB5
Ch/93tbMBtvydsWgr52VjTNsFT0mxSyLmGvJ+tEN8n2Be0ZNJT2PhdXOA/jdqRvchtUw0eMNt4o7
ap89M3rAYzZZkjNKbJj0lrBgZk4KHE6/YxrlIpowCqx6g8nb1aJpT5Di3So5Ou7BZPIUx141D6IB
9EIt7yF675msa+djbZ5UDCFmpI59I/cLV/aqIDYO0ntItrNr1duoEQn2miq+RoouNshItLk9+Lu8
Y+BSYxCfDcUxKcexHFEWtxinYwNrWxYUTfxWnbjDba8bI15Y39ZhdQYdXj+KigDpL4YAeQKI5/kV
pnoMQPBHlxWleytM1tqAKITxvrWL2/FKiIQkZvQMFhxzGtwvAQgN7eCuGnjxEN1ybdftYYctMwh5
uNSCrJsLFVuqqJGYTYi9qY/NxlUeOp5MMpaZXyW0tVKbFnHqPxTMcuamqlwlOICSTrttrPQ81rpT
Zt94MYnuOI/7eVb1MF6cYeEWzhIwCJNO1V9OEUbdHpxW3yqzecZgEuYzSUJG4c7SEWtXP3EvkRcv
9LTe6C3+himqCKIPlG5tkUM36/1u3QXexpAcPLzBg6VaAGkkRhsverW0VrZtfyZWhlmA6Nd2FV6r
WkCMniLcBc6/y8mqVilGxLD5VB4sfwucdYJv+S6ysG3M8vSY+x9ZTZozFLPFpZL5K3yPyCHR0z1T
V8bKqQHsb6Ubec/D0Dh0O+x81P7QHac9hlOnQWScexj7z0zBflFCn/G2itaqLXBJwX4VHwibZEUp
SBxS7ywIIULm6n0POKeYw9Z1HFRq01XiYvBbFHDfjOyBWpcRYpAfdJgsALR6h2LSSbGKra/o4bXz
GLm2y2Cc6BKQsdBsK/pFqHsEzTX4mvtIJ6QooS8DSbm3gD9VQPQ5CJoyd8l2Oe8hWyzS0C+5wuIr
VEn0o4I7L8WKewXNjwz2mlOclhklYK73c08+qW0SHOUNhT/GYWdVQDIEr7WrG7J+yJMXm6xvbj3E
SaFRfRXkdNC8NM0aW9FpnUXRXYr7fl4YybFFhAZxYQx9cSS5VBXm4EqCiSQtUrykPalZLmiaii+u
41HliLIm+ltPnrrudKqF0QN5pytI4ivPNm9zrzkivH4PNowiTzYeY2yBonY39VDeaVq596IKmVOL
Op6RvqNl0givlgC9xlCvRkdIEwRLAfZH5NAZmuW4ryxa+phmSUdaW0ZpuWih1ky+oFVWzWuojN5S
qbQLoPQbn/5ixpmI15DBuDMquo4eNTrxDHVVC4gtLSPxCUcwC9+iXR908CKdXFZGXJlQ2KdZr6ML
lSa2gYK1Wpl0N2HjYC4mMCUyAvKi2M1K+EVXrF1f2tu8ihEhJLia+kl/4uR0cL4t0DXSn4IR8qSp
3ESO218lPlSRAYOZeMh9nM5oKCEzbth8xTxpYv0Q2jzpD9i5zKKmv6rc7AT6eTBvwrSdI9/tF9M4
4DHgwuybbP/AUCaUIFOxGD3dhv/fAjtq0CaLVsd4Hi6ijtZr1oTGshnSL6OV70UE/JGX2VovgdkL
oy3mqQYsPsvaAt6jwGq3d3mG4/SibWuY6pjHSFmQt5E9YeOU1jyd9G2e4Ykz6S0DxMgjBxP0x4Il
w8PWjuFVEVOUKJ17zS4PDpDi5RgGtNelzXQxZAt7MRxcodSkI9dcxQPUA2RSc54gCjquxdIW54Qu
wGnArFQ0CIURTmQHVWQMZ3mKWV9qVMraalyM/Jr6QIuATCeiQmc6/mbaEJ5iZnGM21OziG1EoJAL
DjS75i5zlSOinC4CKJIHbuFFy1bRH+LA0XEDV4+j2sVhFZKpHTDv9ZrsJBv7M9vPL+3OvBNmhV9Z
Yt1iU3/UlgbkRJRoU60TLlqmx4SGyV0HYuCglzm2A+UQD5uLIbNJYyzquQ92dYAo8k4ra9JOx/EK
Q81DDYyaUUoJY9aLzLmANIVFqjvKAb9+YNjGmUjMa7+jj6ainptKUc7HcnjoU4gswPy4fDAqrfGt
xKDXXPVZRxzBCOl5NDGtdxzAK71ep6VOQk3cDScdl2AkB9eW4l7ixyXbixH8047g9baoIjxV3HR4
2kMH8tsTiJOkO9biyxTHV4bafrGQ0GJuDUKWQf7MMtqeVrOcfZsoxWHvN5iKmfnOmEB6Rn/a5lLj
THwBfY4vcJKmCFyiuGcUHDl0Q3m7oNCJF//vJ7iOacHmf9c64nvA01v9/dOvPvf3wmAU7No6yKkq
HTyep7hYS9CpgyAAIeC7hufH7/29xajWdHRbM1yb/zDpyp8dJIAFHJVrHQW0SneOvuKHfv69/v5x
iPxjf6/hxug4wsUD1tEZMr+UMKRWKcjy9fF1wv0II3cIZqOz02WJZXT0Jb6R32Wy/EpkIUb406ZP
ZeHXuiYPZHQxyLKNAcLZYBufMc+8FQoB1lDezAVGEf1mknUfZHfrQegiWnqyMvTN9hi0dyd6plV5
4aubIXBN0GATUTilZa8Rp+vg3ZaSo4bf0z4NECRAo/gGk4608tw+GdxeO88oV03K1ialKhRdSFyO
rGntEI2/Y7u3tW+0KJPJk8/DfqvCyYRLXGD0ginlkNCIJU634Ibq50yikqVLMe3JqhqV8W0g6+yE
gtun8I5TrZ1XshZvwmTtUZxncY7u/rFe931rXsgaPpQ1gkdZjySlwYdDv3dkxd81LhmerKcuu4EJ
99CZoahXYyuxTy5EdsgXRda1mVp9NvXIor21jQPY19WsMkg7GiGBwgU6sOPh2KkmWKSyN1FpUlKa
FfTcBKwYRJtXnqoxppI9jexuetocZdC51AMgYjEypA5phkyaIs4wxLmyT4rIc1+2hX850EIVTHXP
KN7ubJoryzY4Oxq8DOI8JBlK9mBd0hgI6yZ3pafVNvGadZyq40KP7XrhMVhGvz99s3pysRyQfGwz
8oGsA3KuqFvINBTNcZv6+0lYDawfVHtdyzcxJZWCZ1xDxef7m7R3F6UWY5RkhqtBQcWlWe1VXuVY
/TKTxw6SorI8SZ0gmGct2HNXAnC0qfJNY+iF362qL6H57etkkutMAVvTCTpWdZQ1BQr5StlrKuEY
qBnHQ1RxN9wDEOwm8nOqot1VKlYQlZquI+SlMnpmp5Mdhl9FxzpqxIJoXZCvIq/rlmaG1xcGieOC
vheRsY/iMoxdGde0q2IFK3Y/jlbUN5d+BJhkGDVuiYJqiQm6O95nvQvNrLXZs0zfHCW9jvp+G8Wj
skxIynF8/8yHAjUPIawtkbrT8ggsEa06/KJk0X2jwjEd/eFzCyGZqVd2M0DtZoQxmIeO2lRkkzbG
gfALypSmvrSbtFikib8Mk+a0D6Kj0vLqwz7scPnXJVwXEc5htyeoqZVVRbwnj8vwEI0OMzeiJ8jb
vXT51bmS4i8mSGjd+gbExCz09lNkHCMLRWHtO18bXUNWT+g9u51ALzphHNUoSJBHd5A/XW5fhKcN
y58U26Qu78hOY+Np8bDhgBkxsse+S+g8ymEzELeoVNYyzf297xanYHgeLaYskpQCzKZ2CUo1NZwJ
mBjkCJBnVm4YUgrD5Nu7xNT6sPXGixrZAYoC2zrqNfch9Vs82cRwmNTtinxXgWCZoOCgcxY446cY
w3v7QktvXJygGBfQAYE5VIspDUb8VfT72IFIYHf7Iqix/DUVBWgMlz1iTwznTDVtTdshCDEGUidB
3JbAWua6NZK7yWk3ehwmxhoaXkr8W6QodzVux7perDOIgQouBRN9n9tCaAMzoFLFlAOAUt+GrF9V
kMvCGBF/upEICEbF2A8X2ygfUAXUXbp0pnhpu8EDc8qFCdFrlqhMQu0qQog94qwR+IcJ8oFZUFhk
mZKwCqFM306BcYeaxPwy9Ul5wuFRn/tDQU5lZZ7jNnDcO/SjqRWNKwM/Qz10YJ1TkgJgSU6x2S5x
TlgTxw3ZVPGuotLDDEG3NvRExC0z9t5rpL4Qyr4edO0UsgymfwXxZSkEYB5a1TyqBoGsdBrKdVQL
sW0GlJiqOn6tp2GLBcvSstOzUeMdkXrBUxub7nKE+4SZF+6ELXq5melglZ1rD4YxWAztemcRgo6G
2B5WfCRu+RK3RFpQ3YItG1mESevbkSSU05p2aKGESr0yLANDIk3z5mrU7CwPZWmuRdockxHIkkLf
oXrWjzWJDz566Vi+cWabHdM/tz7tXf/as9MbkssZAHeEeONfa7kDD2xbl2uSq046Ac8/aeh8uaRW
ThwGx6oR8HjClsQMNx1A4sCV1MRJYJAn9VE/hDvSEeq5NylnPGkT1xt5sarNnaCHzakaoPCVza5f
oqgOZAMMJIHkRDbFse3tiPHQzj3ZME90zh0d9MQGgXSbHjSyuY6U+CHCdHVmTirht0jvq6CHrYUT
Dc150pdc896ZragY+bF2hefks0Z29Iqgt/dkl2/Ifl8r+b6a3Dp3hX0aKOo+BxoooHFMQAU4HmBd
nG5KiSHoPrd7C6ygtf6t4IQdmo7SFuChkG0MQRXHVUKusc4IIEuYngt1bSrGdSG8hVGqZHDo90LN
jvVEW1oS3xAS6cgs5VsP9BHqXG8WYIiP9eMqlviIkEgJdFOCeMKRQeCgbDrgFDyl+QASYYEZA89V
oi6R2mwmYJi8VS4TictkEqFpgWoiuqWDQKI3+BD08xFAZ5DIjqKnBw5Qj2WNi1RiP1hsINTrjm04
FCtgiVOeQWbMOg5c5q0BfJRLHAn5xD32OxMEn8yChA3alEncqRe5eaVLLCqUqJQzqv4i7XlJPw+X
9gQgU0kUKwDOCmi30W2bez/yLktkjrP/K9X8f3wfUy2um+slMXzNeNbeV+PnexhkzW9Frfzp47Tq
AmbaX/lHz9Xy2y/0b/ePL3oxFvf/+e/Xd2kIG6tuqvC2gf74/WdyLkZFzv1FVf5q8vf4vh7f9Lsv
k1zzvts7/oBhfYLfCX3DMVUAIdWl4wC28J9+LH3kHBoDVega8yeGhC+/yrc/wPflev9D/pl/8+4n
eLkQjm6Y6KI/uBDmJ3ohTYVMKmxXFYIx44uF0D6B3gqBxx3EWmFp8sf8wRcb5p9tif/BhaBO/8Ms
+Od3BCRd0EY8Ak3LoHhxmS6/WAj6QkPjx47rCEMwrf3eov4vL8TLJwMuzXdPQkfF+5DUYIe29qc3
Bx/694fE/GTSODM7ZOImF4UW9cWSGJ+kyaMjkFWCVVvW93H8//KK/HhY0N7/lWXgZV6sg/UJZwyL
yGfMDnAvkKfBi3XQIRKwSrrL9rFUcIVf8RkBGnH4UD+9H14vhPlJlQv6ZLD5+szUQVUslf3gIkq1
8M35Fc9MV8W64sPLYHyyTe6Fp4dC/HB5GJ/YIwbnBE+G5ggeml/vxHwjXemvnJjMS3FBNTVNU5FK
/LgfVMbIHBDSHxW6/q/5WNi6/vH9QCiU9JvlhnQdC6Xn63OSU1RWGK50i2XID3b4C+6Itwx7f35H
YM2LHkW3MYiBsGT8cFByeliPaKyr45uLgOZXXIi3nHN+fiHMT/LRVzUhDXIERM5XN4bBQjyWGBQu
qimgl/1iJwR1oPaGjuqvrINjqwJuHYUlvfwPG0I6OctD0jXRp2vaL3pEvDGP+PmFoN/gyjCxp6bn
kNZMLwoIaktdo93AUUkljO6xBv+zG+JPlFu/dXDzIEzuHnu38L5+q8X7Z//guZb/489fdGZv1Z+v
flG2dt/fy++t3t9ed3qPjcWLnz43Go9/+On3nz7xH9/Lqz/2/DGf/+c6vK+uq1tYQ49t5tP7PrlO
aQbfGiU99RS/v5c/NqW/1VLvvfbuX8YUvtP2/qm/8I6T10dfelP/4+/VDxxaTnB5Y354Yf71FO+j
7/77X3hjeZ5q4Q9/hPc87D/65ufXGXG7z+v8Hfl4avg//L7/q7r7x99vgx++2KfS+OOvTi7IffX6
neOfKNuwj792mD2/yisw6MMv/K4o+P3v8q3z6DeE5I+n1DME9NavvT6T5b+4Te6vq7/9NwAAAP//
</cx:binary>
              </cx:geoCache>
            </cx:geography>
          </cx:layoutPr>
        </cx:series>
      </cx:plotAreaRegion>
    </cx:plotArea>
    <cx:legend pos="r" align="min" overlay="0">
      <cx:txPr>
        <a:bodyPr spcFirstLastPara="1" vertOverflow="ellipsis" horzOverflow="overflow" wrap="square" lIns="0" tIns="0" rIns="0" bIns="0" anchor="ctr" anchorCtr="1"/>
        <a:lstStyle/>
        <a:p>
          <a:pPr algn="ctr" rtl="0">
            <a:defRPr/>
          </a:pPr>
          <a:endParaRPr lang="fr-FR" sz="900" b="0" i="0" u="none" strike="noStrike" baseline="0">
            <a:solidFill>
              <a:sysClr val="windowText" lastClr="000000">
                <a:lumMod val="65000"/>
                <a:lumOff val="35000"/>
              </a:sysClr>
            </a:solidFill>
            <a:latin typeface="Calibri" panose="020F0502020204030204"/>
          </a:endParaRPr>
        </a:p>
      </cx:txPr>
    </cx:legend>
  </cx:chart>
  <cx:spPr>
    <a:solidFill>
      <a:schemeClr val="lt1"/>
    </a:solidFill>
    <a:ln w="12700" cap="flat" cmpd="sng" algn="ctr">
      <a:solidFill>
        <a:schemeClr val="accent2"/>
      </a:solidFill>
      <a:prstDash val="solid"/>
      <a:miter lim="800000"/>
    </a:ln>
    <a:effectLst/>
  </cx:spPr>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withinLinearReversed" id="21">
  <a:schemeClr val="accent1"/>
</cs:colorStyle>
</file>

<file path=ppt/charts/colors4.xml><?xml version="1.0" encoding="utf-8"?>
<cs:colorStyle xmlns:cs="http://schemas.microsoft.com/office/drawing/2012/chartStyle" xmlns:a="http://schemas.openxmlformats.org/drawingml/2006/main" meth="withinLinearReversed" id="26">
  <a:schemeClr val="accent6"/>
</cs:colorStyle>
</file>

<file path=ppt/charts/colors5.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CFF87E-E394-4CED-A525-7F58DC69B45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77C31654-CD9A-4247-873A-AD7BE2446FB8}">
      <dgm:prSet phldrT="[Texte]"/>
      <dgm:spPr/>
      <dgm:t>
        <a:bodyPr/>
        <a:lstStyle/>
        <a:p>
          <a:r>
            <a:rPr lang="fr-FR" dirty="0"/>
            <a:t>Répartition des reports de paiements</a:t>
          </a:r>
        </a:p>
      </dgm:t>
    </dgm:pt>
    <dgm:pt modelId="{A18378F7-574F-4473-8A2D-985B3846E1BD}" type="parTrans" cxnId="{2AA336CA-675C-4CEC-9E62-DDEE41F79D19}">
      <dgm:prSet/>
      <dgm:spPr/>
      <dgm:t>
        <a:bodyPr/>
        <a:lstStyle/>
        <a:p>
          <a:endParaRPr lang="fr-FR"/>
        </a:p>
      </dgm:t>
    </dgm:pt>
    <dgm:pt modelId="{03F66F06-FA11-4FBB-8D23-7F81FAC040CC}" type="sibTrans" cxnId="{2AA336CA-675C-4CEC-9E62-DDEE41F79D19}">
      <dgm:prSet/>
      <dgm:spPr/>
      <dgm:t>
        <a:bodyPr/>
        <a:lstStyle/>
        <a:p>
          <a:endParaRPr lang="fr-FR"/>
        </a:p>
      </dgm:t>
    </dgm:pt>
    <dgm:pt modelId="{7161BE1C-7ADC-45C6-8209-A7833390FA26}">
      <dgm:prSet phldrT="[Texte]"/>
      <dgm:spPr/>
      <dgm:t>
        <a:bodyPr/>
        <a:lstStyle/>
        <a:p>
          <a:r>
            <a:rPr lang="fr-FR" dirty="0"/>
            <a:t>Employeurs </a:t>
          </a:r>
        </a:p>
        <a:p>
          <a:r>
            <a:rPr lang="fr-FR" dirty="0"/>
            <a:t>435  millions d’euros</a:t>
          </a:r>
        </a:p>
      </dgm:t>
    </dgm:pt>
    <dgm:pt modelId="{6EEA282A-DA23-473D-BF8E-939F0155F821}" type="parTrans" cxnId="{6B52974D-E232-497A-9AF0-2D101C7E9E0D}">
      <dgm:prSet/>
      <dgm:spPr/>
      <dgm:t>
        <a:bodyPr/>
        <a:lstStyle/>
        <a:p>
          <a:endParaRPr lang="fr-FR"/>
        </a:p>
      </dgm:t>
    </dgm:pt>
    <dgm:pt modelId="{D9175922-DD81-4F96-910E-CEE8F91F03CA}" type="sibTrans" cxnId="{6B52974D-E232-497A-9AF0-2D101C7E9E0D}">
      <dgm:prSet/>
      <dgm:spPr/>
      <dgm:t>
        <a:bodyPr/>
        <a:lstStyle/>
        <a:p>
          <a:endParaRPr lang="fr-FR"/>
        </a:p>
      </dgm:t>
    </dgm:pt>
    <dgm:pt modelId="{69459621-E079-47E9-A804-DA1450B3BE88}">
      <dgm:prSet phldrT="[Texte]"/>
      <dgm:spPr/>
      <dgm:t>
        <a:bodyPr/>
        <a:lstStyle/>
        <a:p>
          <a:r>
            <a:rPr lang="fr-FR" dirty="0"/>
            <a:t>Travailleurs indépendants (hors AE) </a:t>
          </a:r>
        </a:p>
        <a:p>
          <a:r>
            <a:rPr lang="fr-FR" dirty="0"/>
            <a:t>62 millions d’euros</a:t>
          </a:r>
        </a:p>
      </dgm:t>
    </dgm:pt>
    <dgm:pt modelId="{540E2333-25A4-49AE-9E3B-F1DC4609A1BE}" type="parTrans" cxnId="{588B7901-92DA-48EE-8F0D-A8CB70E0364A}">
      <dgm:prSet/>
      <dgm:spPr/>
      <dgm:t>
        <a:bodyPr/>
        <a:lstStyle/>
        <a:p>
          <a:endParaRPr lang="fr-FR"/>
        </a:p>
      </dgm:t>
    </dgm:pt>
    <dgm:pt modelId="{A4634757-9F2B-4EB2-8448-B000D8FC5437}" type="sibTrans" cxnId="{588B7901-92DA-48EE-8F0D-A8CB70E0364A}">
      <dgm:prSet/>
      <dgm:spPr/>
      <dgm:t>
        <a:bodyPr/>
        <a:lstStyle/>
        <a:p>
          <a:endParaRPr lang="fr-FR"/>
        </a:p>
      </dgm:t>
    </dgm:pt>
    <dgm:pt modelId="{BAC7874D-1131-424B-AB51-0E72B592E86C}" type="pres">
      <dgm:prSet presAssocID="{FACFF87E-E394-4CED-A525-7F58DC69B45D}" presName="Name0" presStyleCnt="0">
        <dgm:presLayoutVars>
          <dgm:orgChart val="1"/>
          <dgm:chPref val="1"/>
          <dgm:dir/>
          <dgm:animOne val="branch"/>
          <dgm:animLvl val="lvl"/>
          <dgm:resizeHandles/>
        </dgm:presLayoutVars>
      </dgm:prSet>
      <dgm:spPr/>
    </dgm:pt>
    <dgm:pt modelId="{028F239B-C436-4060-87E2-F1711B04A7FA}" type="pres">
      <dgm:prSet presAssocID="{77C31654-CD9A-4247-873A-AD7BE2446FB8}" presName="hierRoot1" presStyleCnt="0">
        <dgm:presLayoutVars>
          <dgm:hierBranch val="init"/>
        </dgm:presLayoutVars>
      </dgm:prSet>
      <dgm:spPr/>
    </dgm:pt>
    <dgm:pt modelId="{055D1C7F-E2A8-48E7-B414-79027D3D778D}" type="pres">
      <dgm:prSet presAssocID="{77C31654-CD9A-4247-873A-AD7BE2446FB8}" presName="rootComposite1" presStyleCnt="0"/>
      <dgm:spPr/>
    </dgm:pt>
    <dgm:pt modelId="{F1A96B37-667A-401C-BC14-F3B840DFBD53}" type="pres">
      <dgm:prSet presAssocID="{77C31654-CD9A-4247-873A-AD7BE2446FB8}" presName="rootText1" presStyleLbl="alignAcc1" presStyleIdx="0" presStyleCnt="0">
        <dgm:presLayoutVars>
          <dgm:chPref val="3"/>
        </dgm:presLayoutVars>
      </dgm:prSet>
      <dgm:spPr/>
    </dgm:pt>
    <dgm:pt modelId="{3D51790E-4325-412A-B63C-3B7E94973B74}" type="pres">
      <dgm:prSet presAssocID="{77C31654-CD9A-4247-873A-AD7BE2446FB8}" presName="topArc1" presStyleLbl="parChTrans1D1" presStyleIdx="0" presStyleCnt="6"/>
      <dgm:spPr/>
    </dgm:pt>
    <dgm:pt modelId="{482B5659-9F8A-48E5-815F-B863926C4243}" type="pres">
      <dgm:prSet presAssocID="{77C31654-CD9A-4247-873A-AD7BE2446FB8}" presName="bottomArc1" presStyleLbl="parChTrans1D1" presStyleIdx="1" presStyleCnt="6"/>
      <dgm:spPr/>
    </dgm:pt>
    <dgm:pt modelId="{8DA5C226-3795-4C9C-ACB4-1A57C1BF4B36}" type="pres">
      <dgm:prSet presAssocID="{77C31654-CD9A-4247-873A-AD7BE2446FB8}" presName="topConnNode1" presStyleLbl="node1" presStyleIdx="0" presStyleCnt="0"/>
      <dgm:spPr/>
    </dgm:pt>
    <dgm:pt modelId="{42D91DA0-880C-4137-81E5-3AD87AA4FE75}" type="pres">
      <dgm:prSet presAssocID="{77C31654-CD9A-4247-873A-AD7BE2446FB8}" presName="hierChild2" presStyleCnt="0"/>
      <dgm:spPr/>
    </dgm:pt>
    <dgm:pt modelId="{8C500F72-E591-497A-AA1D-18D85ED46368}" type="pres">
      <dgm:prSet presAssocID="{6EEA282A-DA23-473D-BF8E-939F0155F821}" presName="Name28" presStyleLbl="parChTrans1D2" presStyleIdx="0" presStyleCnt="2"/>
      <dgm:spPr/>
    </dgm:pt>
    <dgm:pt modelId="{2AF187A8-F4C7-4C64-A2E4-15FD79FDB279}" type="pres">
      <dgm:prSet presAssocID="{7161BE1C-7ADC-45C6-8209-A7833390FA26}" presName="hierRoot2" presStyleCnt="0">
        <dgm:presLayoutVars>
          <dgm:hierBranch val="init"/>
        </dgm:presLayoutVars>
      </dgm:prSet>
      <dgm:spPr/>
    </dgm:pt>
    <dgm:pt modelId="{79501DB1-6C13-41FA-BCDD-6DF174306F6A}" type="pres">
      <dgm:prSet presAssocID="{7161BE1C-7ADC-45C6-8209-A7833390FA26}" presName="rootComposite2" presStyleCnt="0"/>
      <dgm:spPr/>
    </dgm:pt>
    <dgm:pt modelId="{F9B61147-1E9B-46D7-AE80-8F305F176BA2}" type="pres">
      <dgm:prSet presAssocID="{7161BE1C-7ADC-45C6-8209-A7833390FA26}" presName="rootText2" presStyleLbl="alignAcc1" presStyleIdx="0" presStyleCnt="0">
        <dgm:presLayoutVars>
          <dgm:chPref val="3"/>
        </dgm:presLayoutVars>
      </dgm:prSet>
      <dgm:spPr/>
    </dgm:pt>
    <dgm:pt modelId="{14C05984-87CB-4C5D-BDAC-991ED11BCAB1}" type="pres">
      <dgm:prSet presAssocID="{7161BE1C-7ADC-45C6-8209-A7833390FA26}" presName="topArc2" presStyleLbl="parChTrans1D1" presStyleIdx="2" presStyleCnt="6"/>
      <dgm:spPr/>
    </dgm:pt>
    <dgm:pt modelId="{DCCD3811-05D3-46BA-94F6-482BCF2EF209}" type="pres">
      <dgm:prSet presAssocID="{7161BE1C-7ADC-45C6-8209-A7833390FA26}" presName="bottomArc2" presStyleLbl="parChTrans1D1" presStyleIdx="3" presStyleCnt="6"/>
      <dgm:spPr/>
    </dgm:pt>
    <dgm:pt modelId="{A7B06361-4B68-43FD-8960-6ECC7EAA9A75}" type="pres">
      <dgm:prSet presAssocID="{7161BE1C-7ADC-45C6-8209-A7833390FA26}" presName="topConnNode2" presStyleLbl="node2" presStyleIdx="0" presStyleCnt="0"/>
      <dgm:spPr/>
    </dgm:pt>
    <dgm:pt modelId="{2680821B-BE18-4339-993F-FD4AE91897F0}" type="pres">
      <dgm:prSet presAssocID="{7161BE1C-7ADC-45C6-8209-A7833390FA26}" presName="hierChild4" presStyleCnt="0"/>
      <dgm:spPr/>
    </dgm:pt>
    <dgm:pt modelId="{37B26072-3AD9-4806-B9A2-7698B339C8C2}" type="pres">
      <dgm:prSet presAssocID="{7161BE1C-7ADC-45C6-8209-A7833390FA26}" presName="hierChild5" presStyleCnt="0"/>
      <dgm:spPr/>
    </dgm:pt>
    <dgm:pt modelId="{D9E189BC-CE7F-450B-9F0A-969772BC5A2A}" type="pres">
      <dgm:prSet presAssocID="{540E2333-25A4-49AE-9E3B-F1DC4609A1BE}" presName="Name28" presStyleLbl="parChTrans1D2" presStyleIdx="1" presStyleCnt="2"/>
      <dgm:spPr/>
    </dgm:pt>
    <dgm:pt modelId="{2D9F080A-7001-488D-9C55-1EF948A8E756}" type="pres">
      <dgm:prSet presAssocID="{69459621-E079-47E9-A804-DA1450B3BE88}" presName="hierRoot2" presStyleCnt="0">
        <dgm:presLayoutVars>
          <dgm:hierBranch val="init"/>
        </dgm:presLayoutVars>
      </dgm:prSet>
      <dgm:spPr/>
    </dgm:pt>
    <dgm:pt modelId="{77D7FF86-E26D-4FE3-B86F-8C343664D224}" type="pres">
      <dgm:prSet presAssocID="{69459621-E079-47E9-A804-DA1450B3BE88}" presName="rootComposite2" presStyleCnt="0"/>
      <dgm:spPr/>
    </dgm:pt>
    <dgm:pt modelId="{901416AD-DB37-4065-9ABF-3635C8FA71B3}" type="pres">
      <dgm:prSet presAssocID="{69459621-E079-47E9-A804-DA1450B3BE88}" presName="rootText2" presStyleLbl="alignAcc1" presStyleIdx="0" presStyleCnt="0">
        <dgm:presLayoutVars>
          <dgm:chPref val="3"/>
        </dgm:presLayoutVars>
      </dgm:prSet>
      <dgm:spPr/>
    </dgm:pt>
    <dgm:pt modelId="{7B423886-48A1-409B-9913-3D924ACA1833}" type="pres">
      <dgm:prSet presAssocID="{69459621-E079-47E9-A804-DA1450B3BE88}" presName="topArc2" presStyleLbl="parChTrans1D1" presStyleIdx="4" presStyleCnt="6"/>
      <dgm:spPr/>
    </dgm:pt>
    <dgm:pt modelId="{3B2344E0-4C5B-4019-AC4F-905E794326F1}" type="pres">
      <dgm:prSet presAssocID="{69459621-E079-47E9-A804-DA1450B3BE88}" presName="bottomArc2" presStyleLbl="parChTrans1D1" presStyleIdx="5" presStyleCnt="6"/>
      <dgm:spPr/>
    </dgm:pt>
    <dgm:pt modelId="{7AE91FB5-5AE6-4733-9D93-AEE8E360AD46}" type="pres">
      <dgm:prSet presAssocID="{69459621-E079-47E9-A804-DA1450B3BE88}" presName="topConnNode2" presStyleLbl="node2" presStyleIdx="0" presStyleCnt="0"/>
      <dgm:spPr/>
    </dgm:pt>
    <dgm:pt modelId="{3F94E448-7F17-4620-8DA0-C6C54C79C7EB}" type="pres">
      <dgm:prSet presAssocID="{69459621-E079-47E9-A804-DA1450B3BE88}" presName="hierChild4" presStyleCnt="0"/>
      <dgm:spPr/>
    </dgm:pt>
    <dgm:pt modelId="{D4084DC9-2D89-4C61-836A-BCD7D1C0F927}" type="pres">
      <dgm:prSet presAssocID="{69459621-E079-47E9-A804-DA1450B3BE88}" presName="hierChild5" presStyleCnt="0"/>
      <dgm:spPr/>
    </dgm:pt>
    <dgm:pt modelId="{1E1C8B7A-3E05-4DB0-877F-3A4354DB84DA}" type="pres">
      <dgm:prSet presAssocID="{77C31654-CD9A-4247-873A-AD7BE2446FB8}" presName="hierChild3" presStyleCnt="0"/>
      <dgm:spPr/>
    </dgm:pt>
  </dgm:ptLst>
  <dgm:cxnLst>
    <dgm:cxn modelId="{588B7901-92DA-48EE-8F0D-A8CB70E0364A}" srcId="{77C31654-CD9A-4247-873A-AD7BE2446FB8}" destId="{69459621-E079-47E9-A804-DA1450B3BE88}" srcOrd="1" destOrd="0" parTransId="{540E2333-25A4-49AE-9E3B-F1DC4609A1BE}" sibTransId="{A4634757-9F2B-4EB2-8448-B000D8FC5437}"/>
    <dgm:cxn modelId="{9EB1BD1F-4734-4E5D-A046-C1324EB86A00}" type="presOf" srcId="{77C31654-CD9A-4247-873A-AD7BE2446FB8}" destId="{F1A96B37-667A-401C-BC14-F3B840DFBD53}" srcOrd="0" destOrd="0" presId="urn:microsoft.com/office/officeart/2008/layout/HalfCircleOrganizationChart"/>
    <dgm:cxn modelId="{92AF6934-C330-4BDD-8FD1-09400741FCBC}" type="presOf" srcId="{540E2333-25A4-49AE-9E3B-F1DC4609A1BE}" destId="{D9E189BC-CE7F-450B-9F0A-969772BC5A2A}" srcOrd="0" destOrd="0" presId="urn:microsoft.com/office/officeart/2008/layout/HalfCircleOrganizationChart"/>
    <dgm:cxn modelId="{8DA5F636-DD2F-4BD8-B67F-F567F87A7E5E}" type="presOf" srcId="{FACFF87E-E394-4CED-A525-7F58DC69B45D}" destId="{BAC7874D-1131-424B-AB51-0E72B592E86C}" srcOrd="0" destOrd="0" presId="urn:microsoft.com/office/officeart/2008/layout/HalfCircleOrganizationChart"/>
    <dgm:cxn modelId="{129E2845-8B6E-4017-B7AD-A7F637F9C618}" type="presOf" srcId="{77C31654-CD9A-4247-873A-AD7BE2446FB8}" destId="{8DA5C226-3795-4C9C-ACB4-1A57C1BF4B36}" srcOrd="1" destOrd="0" presId="urn:microsoft.com/office/officeart/2008/layout/HalfCircleOrganizationChart"/>
    <dgm:cxn modelId="{6B52974D-E232-497A-9AF0-2D101C7E9E0D}" srcId="{77C31654-CD9A-4247-873A-AD7BE2446FB8}" destId="{7161BE1C-7ADC-45C6-8209-A7833390FA26}" srcOrd="0" destOrd="0" parTransId="{6EEA282A-DA23-473D-BF8E-939F0155F821}" sibTransId="{D9175922-DD81-4F96-910E-CEE8F91F03CA}"/>
    <dgm:cxn modelId="{B5104395-07B9-48D3-8598-598FC5D86297}" type="presOf" srcId="{69459621-E079-47E9-A804-DA1450B3BE88}" destId="{7AE91FB5-5AE6-4733-9D93-AEE8E360AD46}" srcOrd="1" destOrd="0" presId="urn:microsoft.com/office/officeart/2008/layout/HalfCircleOrganizationChart"/>
    <dgm:cxn modelId="{312C93AB-1867-4030-BE7A-BADADC1E19DE}" type="presOf" srcId="{6EEA282A-DA23-473D-BF8E-939F0155F821}" destId="{8C500F72-E591-497A-AA1D-18D85ED46368}" srcOrd="0" destOrd="0" presId="urn:microsoft.com/office/officeart/2008/layout/HalfCircleOrganizationChart"/>
    <dgm:cxn modelId="{ADD44ABF-F784-4EB5-BC87-126D4A571B3D}" type="presOf" srcId="{7161BE1C-7ADC-45C6-8209-A7833390FA26}" destId="{A7B06361-4B68-43FD-8960-6ECC7EAA9A75}" srcOrd="1" destOrd="0" presId="urn:microsoft.com/office/officeart/2008/layout/HalfCircleOrganizationChart"/>
    <dgm:cxn modelId="{E3E69FC2-1C88-4EB3-B9B2-2583A15B034C}" type="presOf" srcId="{7161BE1C-7ADC-45C6-8209-A7833390FA26}" destId="{F9B61147-1E9B-46D7-AE80-8F305F176BA2}" srcOrd="0" destOrd="0" presId="urn:microsoft.com/office/officeart/2008/layout/HalfCircleOrganizationChart"/>
    <dgm:cxn modelId="{2AA336CA-675C-4CEC-9E62-DDEE41F79D19}" srcId="{FACFF87E-E394-4CED-A525-7F58DC69B45D}" destId="{77C31654-CD9A-4247-873A-AD7BE2446FB8}" srcOrd="0" destOrd="0" parTransId="{A18378F7-574F-4473-8A2D-985B3846E1BD}" sibTransId="{03F66F06-FA11-4FBB-8D23-7F81FAC040CC}"/>
    <dgm:cxn modelId="{4E0B0FDF-9F91-4C41-A036-BBF11B433067}" type="presOf" srcId="{69459621-E079-47E9-A804-DA1450B3BE88}" destId="{901416AD-DB37-4065-9ABF-3635C8FA71B3}" srcOrd="0" destOrd="0" presId="urn:microsoft.com/office/officeart/2008/layout/HalfCircleOrganizationChart"/>
    <dgm:cxn modelId="{3E5C5B88-4382-444B-A54A-39E1A391B3A0}" type="presParOf" srcId="{BAC7874D-1131-424B-AB51-0E72B592E86C}" destId="{028F239B-C436-4060-87E2-F1711B04A7FA}" srcOrd="0" destOrd="0" presId="urn:microsoft.com/office/officeart/2008/layout/HalfCircleOrganizationChart"/>
    <dgm:cxn modelId="{5A96C559-D33F-47C2-9CA5-8664FA8FAAD7}" type="presParOf" srcId="{028F239B-C436-4060-87E2-F1711B04A7FA}" destId="{055D1C7F-E2A8-48E7-B414-79027D3D778D}" srcOrd="0" destOrd="0" presId="urn:microsoft.com/office/officeart/2008/layout/HalfCircleOrganizationChart"/>
    <dgm:cxn modelId="{4D2853C6-0503-43D3-9D8E-043C35527745}" type="presParOf" srcId="{055D1C7F-E2A8-48E7-B414-79027D3D778D}" destId="{F1A96B37-667A-401C-BC14-F3B840DFBD53}" srcOrd="0" destOrd="0" presId="urn:microsoft.com/office/officeart/2008/layout/HalfCircleOrganizationChart"/>
    <dgm:cxn modelId="{A9A282AB-1EE5-4236-BFA2-FE7CE2D7FA9F}" type="presParOf" srcId="{055D1C7F-E2A8-48E7-B414-79027D3D778D}" destId="{3D51790E-4325-412A-B63C-3B7E94973B74}" srcOrd="1" destOrd="0" presId="urn:microsoft.com/office/officeart/2008/layout/HalfCircleOrganizationChart"/>
    <dgm:cxn modelId="{32880BB0-41ED-4BDE-B872-0F82A8C5F7BD}" type="presParOf" srcId="{055D1C7F-E2A8-48E7-B414-79027D3D778D}" destId="{482B5659-9F8A-48E5-815F-B863926C4243}" srcOrd="2" destOrd="0" presId="urn:microsoft.com/office/officeart/2008/layout/HalfCircleOrganizationChart"/>
    <dgm:cxn modelId="{A33259B9-85C8-4625-AD64-3E156C6E7F9E}" type="presParOf" srcId="{055D1C7F-E2A8-48E7-B414-79027D3D778D}" destId="{8DA5C226-3795-4C9C-ACB4-1A57C1BF4B36}" srcOrd="3" destOrd="0" presId="urn:microsoft.com/office/officeart/2008/layout/HalfCircleOrganizationChart"/>
    <dgm:cxn modelId="{3A3EECC4-8C46-4B81-9A06-3AFF849ACC3E}" type="presParOf" srcId="{028F239B-C436-4060-87E2-F1711B04A7FA}" destId="{42D91DA0-880C-4137-81E5-3AD87AA4FE75}" srcOrd="1" destOrd="0" presId="urn:microsoft.com/office/officeart/2008/layout/HalfCircleOrganizationChart"/>
    <dgm:cxn modelId="{FC24DB59-F9CC-4E5E-B596-EA9E24CA4B70}" type="presParOf" srcId="{42D91DA0-880C-4137-81E5-3AD87AA4FE75}" destId="{8C500F72-E591-497A-AA1D-18D85ED46368}" srcOrd="0" destOrd="0" presId="urn:microsoft.com/office/officeart/2008/layout/HalfCircleOrganizationChart"/>
    <dgm:cxn modelId="{42028166-9B14-4AF7-B5F9-1560639285C3}" type="presParOf" srcId="{42D91DA0-880C-4137-81E5-3AD87AA4FE75}" destId="{2AF187A8-F4C7-4C64-A2E4-15FD79FDB279}" srcOrd="1" destOrd="0" presId="urn:microsoft.com/office/officeart/2008/layout/HalfCircleOrganizationChart"/>
    <dgm:cxn modelId="{03778427-EF59-4375-9481-0F55A704B6D2}" type="presParOf" srcId="{2AF187A8-F4C7-4C64-A2E4-15FD79FDB279}" destId="{79501DB1-6C13-41FA-BCDD-6DF174306F6A}" srcOrd="0" destOrd="0" presId="urn:microsoft.com/office/officeart/2008/layout/HalfCircleOrganizationChart"/>
    <dgm:cxn modelId="{2F9B86AF-B05C-497B-A5F8-E4D087323B44}" type="presParOf" srcId="{79501DB1-6C13-41FA-BCDD-6DF174306F6A}" destId="{F9B61147-1E9B-46D7-AE80-8F305F176BA2}" srcOrd="0" destOrd="0" presId="urn:microsoft.com/office/officeart/2008/layout/HalfCircleOrganizationChart"/>
    <dgm:cxn modelId="{50988082-3F6B-4E43-9EBC-734865163DB3}" type="presParOf" srcId="{79501DB1-6C13-41FA-BCDD-6DF174306F6A}" destId="{14C05984-87CB-4C5D-BDAC-991ED11BCAB1}" srcOrd="1" destOrd="0" presId="urn:microsoft.com/office/officeart/2008/layout/HalfCircleOrganizationChart"/>
    <dgm:cxn modelId="{FD196148-0571-47DC-BC9A-15DD915C1F4D}" type="presParOf" srcId="{79501DB1-6C13-41FA-BCDD-6DF174306F6A}" destId="{DCCD3811-05D3-46BA-94F6-482BCF2EF209}" srcOrd="2" destOrd="0" presId="urn:microsoft.com/office/officeart/2008/layout/HalfCircleOrganizationChart"/>
    <dgm:cxn modelId="{B853F458-F7A8-45B7-9274-4E52834D4882}" type="presParOf" srcId="{79501DB1-6C13-41FA-BCDD-6DF174306F6A}" destId="{A7B06361-4B68-43FD-8960-6ECC7EAA9A75}" srcOrd="3" destOrd="0" presId="urn:microsoft.com/office/officeart/2008/layout/HalfCircleOrganizationChart"/>
    <dgm:cxn modelId="{B95DDCB3-D357-46A0-A54A-953E53CC2961}" type="presParOf" srcId="{2AF187A8-F4C7-4C64-A2E4-15FD79FDB279}" destId="{2680821B-BE18-4339-993F-FD4AE91897F0}" srcOrd="1" destOrd="0" presId="urn:microsoft.com/office/officeart/2008/layout/HalfCircleOrganizationChart"/>
    <dgm:cxn modelId="{D9A64B89-EAAC-464C-BBF4-5D7A3D28CDEC}" type="presParOf" srcId="{2AF187A8-F4C7-4C64-A2E4-15FD79FDB279}" destId="{37B26072-3AD9-4806-B9A2-7698B339C8C2}" srcOrd="2" destOrd="0" presId="urn:microsoft.com/office/officeart/2008/layout/HalfCircleOrganizationChart"/>
    <dgm:cxn modelId="{90E9B684-72C0-4B4E-8EB6-1500BAB6C055}" type="presParOf" srcId="{42D91DA0-880C-4137-81E5-3AD87AA4FE75}" destId="{D9E189BC-CE7F-450B-9F0A-969772BC5A2A}" srcOrd="2" destOrd="0" presId="urn:microsoft.com/office/officeart/2008/layout/HalfCircleOrganizationChart"/>
    <dgm:cxn modelId="{C0E2973A-BE26-405D-A93A-5241F9CC01C6}" type="presParOf" srcId="{42D91DA0-880C-4137-81E5-3AD87AA4FE75}" destId="{2D9F080A-7001-488D-9C55-1EF948A8E756}" srcOrd="3" destOrd="0" presId="urn:microsoft.com/office/officeart/2008/layout/HalfCircleOrganizationChart"/>
    <dgm:cxn modelId="{5C7AC654-55E7-4561-ADC0-4F11D31C9C05}" type="presParOf" srcId="{2D9F080A-7001-488D-9C55-1EF948A8E756}" destId="{77D7FF86-E26D-4FE3-B86F-8C343664D224}" srcOrd="0" destOrd="0" presId="urn:microsoft.com/office/officeart/2008/layout/HalfCircleOrganizationChart"/>
    <dgm:cxn modelId="{78A6EBDC-C493-46E7-B7AF-49B10EA210C7}" type="presParOf" srcId="{77D7FF86-E26D-4FE3-B86F-8C343664D224}" destId="{901416AD-DB37-4065-9ABF-3635C8FA71B3}" srcOrd="0" destOrd="0" presId="urn:microsoft.com/office/officeart/2008/layout/HalfCircleOrganizationChart"/>
    <dgm:cxn modelId="{1337B7D1-1E99-4A9D-9A75-2C27B06E1FF3}" type="presParOf" srcId="{77D7FF86-E26D-4FE3-B86F-8C343664D224}" destId="{7B423886-48A1-409B-9913-3D924ACA1833}" srcOrd="1" destOrd="0" presId="urn:microsoft.com/office/officeart/2008/layout/HalfCircleOrganizationChart"/>
    <dgm:cxn modelId="{B8EBF923-059A-4C9A-AD00-27F9C6A89838}" type="presParOf" srcId="{77D7FF86-E26D-4FE3-B86F-8C343664D224}" destId="{3B2344E0-4C5B-4019-AC4F-905E794326F1}" srcOrd="2" destOrd="0" presId="urn:microsoft.com/office/officeart/2008/layout/HalfCircleOrganizationChart"/>
    <dgm:cxn modelId="{A763A572-EBF5-4813-A4D9-4D6FC4AE570D}" type="presParOf" srcId="{77D7FF86-E26D-4FE3-B86F-8C343664D224}" destId="{7AE91FB5-5AE6-4733-9D93-AEE8E360AD46}" srcOrd="3" destOrd="0" presId="urn:microsoft.com/office/officeart/2008/layout/HalfCircleOrganizationChart"/>
    <dgm:cxn modelId="{A3402602-1A25-4461-9DCE-D39AA49DB799}" type="presParOf" srcId="{2D9F080A-7001-488D-9C55-1EF948A8E756}" destId="{3F94E448-7F17-4620-8DA0-C6C54C79C7EB}" srcOrd="1" destOrd="0" presId="urn:microsoft.com/office/officeart/2008/layout/HalfCircleOrganizationChart"/>
    <dgm:cxn modelId="{413E12BC-2D56-42DB-A1CE-97C9082CC935}" type="presParOf" srcId="{2D9F080A-7001-488D-9C55-1EF948A8E756}" destId="{D4084DC9-2D89-4C61-836A-BCD7D1C0F927}" srcOrd="2" destOrd="0" presId="urn:microsoft.com/office/officeart/2008/layout/HalfCircleOrganizationChart"/>
    <dgm:cxn modelId="{2DB5D0F9-A91E-4CF2-B652-A434C1267E96}" type="presParOf" srcId="{028F239B-C436-4060-87E2-F1711B04A7FA}" destId="{1E1C8B7A-3E05-4DB0-877F-3A4354DB84DA}"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ACFF87E-E394-4CED-A525-7F58DC69B45D}"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fr-FR"/>
        </a:p>
      </dgm:t>
    </dgm:pt>
    <dgm:pt modelId="{77C31654-CD9A-4247-873A-AD7BE2446FB8}">
      <dgm:prSet phldrT="[Texte]"/>
      <dgm:spPr/>
      <dgm:t>
        <a:bodyPr/>
        <a:lstStyle/>
        <a:p>
          <a:r>
            <a:rPr lang="fr-FR" dirty="0"/>
            <a:t>Répartition des reports de paiements</a:t>
          </a:r>
        </a:p>
      </dgm:t>
    </dgm:pt>
    <dgm:pt modelId="{A18378F7-574F-4473-8A2D-985B3846E1BD}" type="parTrans" cxnId="{2AA336CA-675C-4CEC-9E62-DDEE41F79D19}">
      <dgm:prSet/>
      <dgm:spPr/>
      <dgm:t>
        <a:bodyPr/>
        <a:lstStyle/>
        <a:p>
          <a:endParaRPr lang="fr-FR"/>
        </a:p>
      </dgm:t>
    </dgm:pt>
    <dgm:pt modelId="{03F66F06-FA11-4FBB-8D23-7F81FAC040CC}" type="sibTrans" cxnId="{2AA336CA-675C-4CEC-9E62-DDEE41F79D19}">
      <dgm:prSet/>
      <dgm:spPr/>
      <dgm:t>
        <a:bodyPr/>
        <a:lstStyle/>
        <a:p>
          <a:endParaRPr lang="fr-FR"/>
        </a:p>
      </dgm:t>
    </dgm:pt>
    <dgm:pt modelId="{7161BE1C-7ADC-45C6-8209-A7833390FA26}">
      <dgm:prSet phldrT="[Texte]"/>
      <dgm:spPr/>
      <dgm:t>
        <a:bodyPr/>
        <a:lstStyle/>
        <a:p>
          <a:r>
            <a:rPr lang="fr-FR" dirty="0"/>
            <a:t>Employeurs                      </a:t>
          </a:r>
        </a:p>
        <a:p>
          <a:r>
            <a:rPr lang="fr-FR" dirty="0"/>
            <a:t>52 millions d’euros</a:t>
          </a:r>
        </a:p>
      </dgm:t>
    </dgm:pt>
    <dgm:pt modelId="{6EEA282A-DA23-473D-BF8E-939F0155F821}" type="parTrans" cxnId="{6B52974D-E232-497A-9AF0-2D101C7E9E0D}">
      <dgm:prSet/>
      <dgm:spPr/>
      <dgm:t>
        <a:bodyPr/>
        <a:lstStyle/>
        <a:p>
          <a:endParaRPr lang="fr-FR"/>
        </a:p>
      </dgm:t>
    </dgm:pt>
    <dgm:pt modelId="{D9175922-DD81-4F96-910E-CEE8F91F03CA}" type="sibTrans" cxnId="{6B52974D-E232-497A-9AF0-2D101C7E9E0D}">
      <dgm:prSet/>
      <dgm:spPr/>
      <dgm:t>
        <a:bodyPr/>
        <a:lstStyle/>
        <a:p>
          <a:endParaRPr lang="fr-FR"/>
        </a:p>
      </dgm:t>
    </dgm:pt>
    <dgm:pt modelId="{69459621-E079-47E9-A804-DA1450B3BE88}">
      <dgm:prSet phldrT="[Texte]"/>
      <dgm:spPr/>
      <dgm:t>
        <a:bodyPr/>
        <a:lstStyle/>
        <a:p>
          <a:r>
            <a:rPr lang="fr-FR" dirty="0"/>
            <a:t>Travailleurs indépendants (hors AE) 11,2millions d’euros</a:t>
          </a:r>
        </a:p>
      </dgm:t>
    </dgm:pt>
    <dgm:pt modelId="{540E2333-25A4-49AE-9E3B-F1DC4609A1BE}" type="parTrans" cxnId="{588B7901-92DA-48EE-8F0D-A8CB70E0364A}">
      <dgm:prSet/>
      <dgm:spPr/>
      <dgm:t>
        <a:bodyPr/>
        <a:lstStyle/>
        <a:p>
          <a:endParaRPr lang="fr-FR"/>
        </a:p>
      </dgm:t>
    </dgm:pt>
    <dgm:pt modelId="{A4634757-9F2B-4EB2-8448-B000D8FC5437}" type="sibTrans" cxnId="{588B7901-92DA-48EE-8F0D-A8CB70E0364A}">
      <dgm:prSet/>
      <dgm:spPr/>
      <dgm:t>
        <a:bodyPr/>
        <a:lstStyle/>
        <a:p>
          <a:endParaRPr lang="fr-FR"/>
        </a:p>
      </dgm:t>
    </dgm:pt>
    <dgm:pt modelId="{BAC7874D-1131-424B-AB51-0E72B592E86C}" type="pres">
      <dgm:prSet presAssocID="{FACFF87E-E394-4CED-A525-7F58DC69B45D}" presName="Name0" presStyleCnt="0">
        <dgm:presLayoutVars>
          <dgm:orgChart val="1"/>
          <dgm:chPref val="1"/>
          <dgm:dir/>
          <dgm:animOne val="branch"/>
          <dgm:animLvl val="lvl"/>
          <dgm:resizeHandles/>
        </dgm:presLayoutVars>
      </dgm:prSet>
      <dgm:spPr/>
    </dgm:pt>
    <dgm:pt modelId="{028F239B-C436-4060-87E2-F1711B04A7FA}" type="pres">
      <dgm:prSet presAssocID="{77C31654-CD9A-4247-873A-AD7BE2446FB8}" presName="hierRoot1" presStyleCnt="0">
        <dgm:presLayoutVars>
          <dgm:hierBranch val="init"/>
        </dgm:presLayoutVars>
      </dgm:prSet>
      <dgm:spPr/>
    </dgm:pt>
    <dgm:pt modelId="{055D1C7F-E2A8-48E7-B414-79027D3D778D}" type="pres">
      <dgm:prSet presAssocID="{77C31654-CD9A-4247-873A-AD7BE2446FB8}" presName="rootComposite1" presStyleCnt="0"/>
      <dgm:spPr/>
    </dgm:pt>
    <dgm:pt modelId="{F1A96B37-667A-401C-BC14-F3B840DFBD53}" type="pres">
      <dgm:prSet presAssocID="{77C31654-CD9A-4247-873A-AD7BE2446FB8}" presName="rootText1" presStyleLbl="alignAcc1" presStyleIdx="0" presStyleCnt="0">
        <dgm:presLayoutVars>
          <dgm:chPref val="3"/>
        </dgm:presLayoutVars>
      </dgm:prSet>
      <dgm:spPr/>
    </dgm:pt>
    <dgm:pt modelId="{3D51790E-4325-412A-B63C-3B7E94973B74}" type="pres">
      <dgm:prSet presAssocID="{77C31654-CD9A-4247-873A-AD7BE2446FB8}" presName="topArc1" presStyleLbl="parChTrans1D1" presStyleIdx="0" presStyleCnt="6"/>
      <dgm:spPr/>
    </dgm:pt>
    <dgm:pt modelId="{482B5659-9F8A-48E5-815F-B863926C4243}" type="pres">
      <dgm:prSet presAssocID="{77C31654-CD9A-4247-873A-AD7BE2446FB8}" presName="bottomArc1" presStyleLbl="parChTrans1D1" presStyleIdx="1" presStyleCnt="6"/>
      <dgm:spPr/>
    </dgm:pt>
    <dgm:pt modelId="{8DA5C226-3795-4C9C-ACB4-1A57C1BF4B36}" type="pres">
      <dgm:prSet presAssocID="{77C31654-CD9A-4247-873A-AD7BE2446FB8}" presName="topConnNode1" presStyleLbl="node1" presStyleIdx="0" presStyleCnt="0"/>
      <dgm:spPr/>
    </dgm:pt>
    <dgm:pt modelId="{42D91DA0-880C-4137-81E5-3AD87AA4FE75}" type="pres">
      <dgm:prSet presAssocID="{77C31654-CD9A-4247-873A-AD7BE2446FB8}" presName="hierChild2" presStyleCnt="0"/>
      <dgm:spPr/>
    </dgm:pt>
    <dgm:pt modelId="{8C500F72-E591-497A-AA1D-18D85ED46368}" type="pres">
      <dgm:prSet presAssocID="{6EEA282A-DA23-473D-BF8E-939F0155F821}" presName="Name28" presStyleLbl="parChTrans1D2" presStyleIdx="0" presStyleCnt="2"/>
      <dgm:spPr/>
    </dgm:pt>
    <dgm:pt modelId="{2AF187A8-F4C7-4C64-A2E4-15FD79FDB279}" type="pres">
      <dgm:prSet presAssocID="{7161BE1C-7ADC-45C6-8209-A7833390FA26}" presName="hierRoot2" presStyleCnt="0">
        <dgm:presLayoutVars>
          <dgm:hierBranch val="init"/>
        </dgm:presLayoutVars>
      </dgm:prSet>
      <dgm:spPr/>
    </dgm:pt>
    <dgm:pt modelId="{79501DB1-6C13-41FA-BCDD-6DF174306F6A}" type="pres">
      <dgm:prSet presAssocID="{7161BE1C-7ADC-45C6-8209-A7833390FA26}" presName="rootComposite2" presStyleCnt="0"/>
      <dgm:spPr/>
    </dgm:pt>
    <dgm:pt modelId="{F9B61147-1E9B-46D7-AE80-8F305F176BA2}" type="pres">
      <dgm:prSet presAssocID="{7161BE1C-7ADC-45C6-8209-A7833390FA26}" presName="rootText2" presStyleLbl="alignAcc1" presStyleIdx="0" presStyleCnt="0">
        <dgm:presLayoutVars>
          <dgm:chPref val="3"/>
        </dgm:presLayoutVars>
      </dgm:prSet>
      <dgm:spPr/>
    </dgm:pt>
    <dgm:pt modelId="{14C05984-87CB-4C5D-BDAC-991ED11BCAB1}" type="pres">
      <dgm:prSet presAssocID="{7161BE1C-7ADC-45C6-8209-A7833390FA26}" presName="topArc2" presStyleLbl="parChTrans1D1" presStyleIdx="2" presStyleCnt="6"/>
      <dgm:spPr/>
    </dgm:pt>
    <dgm:pt modelId="{DCCD3811-05D3-46BA-94F6-482BCF2EF209}" type="pres">
      <dgm:prSet presAssocID="{7161BE1C-7ADC-45C6-8209-A7833390FA26}" presName="bottomArc2" presStyleLbl="parChTrans1D1" presStyleIdx="3" presStyleCnt="6"/>
      <dgm:spPr/>
    </dgm:pt>
    <dgm:pt modelId="{A7B06361-4B68-43FD-8960-6ECC7EAA9A75}" type="pres">
      <dgm:prSet presAssocID="{7161BE1C-7ADC-45C6-8209-A7833390FA26}" presName="topConnNode2" presStyleLbl="node2" presStyleIdx="0" presStyleCnt="0"/>
      <dgm:spPr/>
    </dgm:pt>
    <dgm:pt modelId="{2680821B-BE18-4339-993F-FD4AE91897F0}" type="pres">
      <dgm:prSet presAssocID="{7161BE1C-7ADC-45C6-8209-A7833390FA26}" presName="hierChild4" presStyleCnt="0"/>
      <dgm:spPr/>
    </dgm:pt>
    <dgm:pt modelId="{37B26072-3AD9-4806-B9A2-7698B339C8C2}" type="pres">
      <dgm:prSet presAssocID="{7161BE1C-7ADC-45C6-8209-A7833390FA26}" presName="hierChild5" presStyleCnt="0"/>
      <dgm:spPr/>
    </dgm:pt>
    <dgm:pt modelId="{D9E189BC-CE7F-450B-9F0A-969772BC5A2A}" type="pres">
      <dgm:prSet presAssocID="{540E2333-25A4-49AE-9E3B-F1DC4609A1BE}" presName="Name28" presStyleLbl="parChTrans1D2" presStyleIdx="1" presStyleCnt="2"/>
      <dgm:spPr/>
    </dgm:pt>
    <dgm:pt modelId="{2D9F080A-7001-488D-9C55-1EF948A8E756}" type="pres">
      <dgm:prSet presAssocID="{69459621-E079-47E9-A804-DA1450B3BE88}" presName="hierRoot2" presStyleCnt="0">
        <dgm:presLayoutVars>
          <dgm:hierBranch val="init"/>
        </dgm:presLayoutVars>
      </dgm:prSet>
      <dgm:spPr/>
    </dgm:pt>
    <dgm:pt modelId="{77D7FF86-E26D-4FE3-B86F-8C343664D224}" type="pres">
      <dgm:prSet presAssocID="{69459621-E079-47E9-A804-DA1450B3BE88}" presName="rootComposite2" presStyleCnt="0"/>
      <dgm:spPr/>
    </dgm:pt>
    <dgm:pt modelId="{901416AD-DB37-4065-9ABF-3635C8FA71B3}" type="pres">
      <dgm:prSet presAssocID="{69459621-E079-47E9-A804-DA1450B3BE88}" presName="rootText2" presStyleLbl="alignAcc1" presStyleIdx="0" presStyleCnt="0">
        <dgm:presLayoutVars>
          <dgm:chPref val="3"/>
        </dgm:presLayoutVars>
      </dgm:prSet>
      <dgm:spPr/>
    </dgm:pt>
    <dgm:pt modelId="{7B423886-48A1-409B-9913-3D924ACA1833}" type="pres">
      <dgm:prSet presAssocID="{69459621-E079-47E9-A804-DA1450B3BE88}" presName="topArc2" presStyleLbl="parChTrans1D1" presStyleIdx="4" presStyleCnt="6"/>
      <dgm:spPr/>
    </dgm:pt>
    <dgm:pt modelId="{3B2344E0-4C5B-4019-AC4F-905E794326F1}" type="pres">
      <dgm:prSet presAssocID="{69459621-E079-47E9-A804-DA1450B3BE88}" presName="bottomArc2" presStyleLbl="parChTrans1D1" presStyleIdx="5" presStyleCnt="6"/>
      <dgm:spPr/>
    </dgm:pt>
    <dgm:pt modelId="{7AE91FB5-5AE6-4733-9D93-AEE8E360AD46}" type="pres">
      <dgm:prSet presAssocID="{69459621-E079-47E9-A804-DA1450B3BE88}" presName="topConnNode2" presStyleLbl="node2" presStyleIdx="0" presStyleCnt="0"/>
      <dgm:spPr/>
    </dgm:pt>
    <dgm:pt modelId="{3F94E448-7F17-4620-8DA0-C6C54C79C7EB}" type="pres">
      <dgm:prSet presAssocID="{69459621-E079-47E9-A804-DA1450B3BE88}" presName="hierChild4" presStyleCnt="0"/>
      <dgm:spPr/>
    </dgm:pt>
    <dgm:pt modelId="{D4084DC9-2D89-4C61-836A-BCD7D1C0F927}" type="pres">
      <dgm:prSet presAssocID="{69459621-E079-47E9-A804-DA1450B3BE88}" presName="hierChild5" presStyleCnt="0"/>
      <dgm:spPr/>
    </dgm:pt>
    <dgm:pt modelId="{1E1C8B7A-3E05-4DB0-877F-3A4354DB84DA}" type="pres">
      <dgm:prSet presAssocID="{77C31654-CD9A-4247-873A-AD7BE2446FB8}" presName="hierChild3" presStyleCnt="0"/>
      <dgm:spPr/>
    </dgm:pt>
  </dgm:ptLst>
  <dgm:cxnLst>
    <dgm:cxn modelId="{588B7901-92DA-48EE-8F0D-A8CB70E0364A}" srcId="{77C31654-CD9A-4247-873A-AD7BE2446FB8}" destId="{69459621-E079-47E9-A804-DA1450B3BE88}" srcOrd="1" destOrd="0" parTransId="{540E2333-25A4-49AE-9E3B-F1DC4609A1BE}" sibTransId="{A4634757-9F2B-4EB2-8448-B000D8FC5437}"/>
    <dgm:cxn modelId="{9EB1BD1F-4734-4E5D-A046-C1324EB86A00}" type="presOf" srcId="{77C31654-CD9A-4247-873A-AD7BE2446FB8}" destId="{F1A96B37-667A-401C-BC14-F3B840DFBD53}" srcOrd="0" destOrd="0" presId="urn:microsoft.com/office/officeart/2008/layout/HalfCircleOrganizationChart"/>
    <dgm:cxn modelId="{92AF6934-C330-4BDD-8FD1-09400741FCBC}" type="presOf" srcId="{540E2333-25A4-49AE-9E3B-F1DC4609A1BE}" destId="{D9E189BC-CE7F-450B-9F0A-969772BC5A2A}" srcOrd="0" destOrd="0" presId="urn:microsoft.com/office/officeart/2008/layout/HalfCircleOrganizationChart"/>
    <dgm:cxn modelId="{8DA5F636-DD2F-4BD8-B67F-F567F87A7E5E}" type="presOf" srcId="{FACFF87E-E394-4CED-A525-7F58DC69B45D}" destId="{BAC7874D-1131-424B-AB51-0E72B592E86C}" srcOrd="0" destOrd="0" presId="urn:microsoft.com/office/officeart/2008/layout/HalfCircleOrganizationChart"/>
    <dgm:cxn modelId="{129E2845-8B6E-4017-B7AD-A7F637F9C618}" type="presOf" srcId="{77C31654-CD9A-4247-873A-AD7BE2446FB8}" destId="{8DA5C226-3795-4C9C-ACB4-1A57C1BF4B36}" srcOrd="1" destOrd="0" presId="urn:microsoft.com/office/officeart/2008/layout/HalfCircleOrganizationChart"/>
    <dgm:cxn modelId="{6B52974D-E232-497A-9AF0-2D101C7E9E0D}" srcId="{77C31654-CD9A-4247-873A-AD7BE2446FB8}" destId="{7161BE1C-7ADC-45C6-8209-A7833390FA26}" srcOrd="0" destOrd="0" parTransId="{6EEA282A-DA23-473D-BF8E-939F0155F821}" sibTransId="{D9175922-DD81-4F96-910E-CEE8F91F03CA}"/>
    <dgm:cxn modelId="{B5104395-07B9-48D3-8598-598FC5D86297}" type="presOf" srcId="{69459621-E079-47E9-A804-DA1450B3BE88}" destId="{7AE91FB5-5AE6-4733-9D93-AEE8E360AD46}" srcOrd="1" destOrd="0" presId="urn:microsoft.com/office/officeart/2008/layout/HalfCircleOrganizationChart"/>
    <dgm:cxn modelId="{312C93AB-1867-4030-BE7A-BADADC1E19DE}" type="presOf" srcId="{6EEA282A-DA23-473D-BF8E-939F0155F821}" destId="{8C500F72-E591-497A-AA1D-18D85ED46368}" srcOrd="0" destOrd="0" presId="urn:microsoft.com/office/officeart/2008/layout/HalfCircleOrganizationChart"/>
    <dgm:cxn modelId="{ADD44ABF-F784-4EB5-BC87-126D4A571B3D}" type="presOf" srcId="{7161BE1C-7ADC-45C6-8209-A7833390FA26}" destId="{A7B06361-4B68-43FD-8960-6ECC7EAA9A75}" srcOrd="1" destOrd="0" presId="urn:microsoft.com/office/officeart/2008/layout/HalfCircleOrganizationChart"/>
    <dgm:cxn modelId="{E3E69FC2-1C88-4EB3-B9B2-2583A15B034C}" type="presOf" srcId="{7161BE1C-7ADC-45C6-8209-A7833390FA26}" destId="{F9B61147-1E9B-46D7-AE80-8F305F176BA2}" srcOrd="0" destOrd="0" presId="urn:microsoft.com/office/officeart/2008/layout/HalfCircleOrganizationChart"/>
    <dgm:cxn modelId="{2AA336CA-675C-4CEC-9E62-DDEE41F79D19}" srcId="{FACFF87E-E394-4CED-A525-7F58DC69B45D}" destId="{77C31654-CD9A-4247-873A-AD7BE2446FB8}" srcOrd="0" destOrd="0" parTransId="{A18378F7-574F-4473-8A2D-985B3846E1BD}" sibTransId="{03F66F06-FA11-4FBB-8D23-7F81FAC040CC}"/>
    <dgm:cxn modelId="{4E0B0FDF-9F91-4C41-A036-BBF11B433067}" type="presOf" srcId="{69459621-E079-47E9-A804-DA1450B3BE88}" destId="{901416AD-DB37-4065-9ABF-3635C8FA71B3}" srcOrd="0" destOrd="0" presId="urn:microsoft.com/office/officeart/2008/layout/HalfCircleOrganizationChart"/>
    <dgm:cxn modelId="{3E5C5B88-4382-444B-A54A-39E1A391B3A0}" type="presParOf" srcId="{BAC7874D-1131-424B-AB51-0E72B592E86C}" destId="{028F239B-C436-4060-87E2-F1711B04A7FA}" srcOrd="0" destOrd="0" presId="urn:microsoft.com/office/officeart/2008/layout/HalfCircleOrganizationChart"/>
    <dgm:cxn modelId="{5A96C559-D33F-47C2-9CA5-8664FA8FAAD7}" type="presParOf" srcId="{028F239B-C436-4060-87E2-F1711B04A7FA}" destId="{055D1C7F-E2A8-48E7-B414-79027D3D778D}" srcOrd="0" destOrd="0" presId="urn:microsoft.com/office/officeart/2008/layout/HalfCircleOrganizationChart"/>
    <dgm:cxn modelId="{4D2853C6-0503-43D3-9D8E-043C35527745}" type="presParOf" srcId="{055D1C7F-E2A8-48E7-B414-79027D3D778D}" destId="{F1A96B37-667A-401C-BC14-F3B840DFBD53}" srcOrd="0" destOrd="0" presId="urn:microsoft.com/office/officeart/2008/layout/HalfCircleOrganizationChart"/>
    <dgm:cxn modelId="{A9A282AB-1EE5-4236-BFA2-FE7CE2D7FA9F}" type="presParOf" srcId="{055D1C7F-E2A8-48E7-B414-79027D3D778D}" destId="{3D51790E-4325-412A-B63C-3B7E94973B74}" srcOrd="1" destOrd="0" presId="urn:microsoft.com/office/officeart/2008/layout/HalfCircleOrganizationChart"/>
    <dgm:cxn modelId="{32880BB0-41ED-4BDE-B872-0F82A8C5F7BD}" type="presParOf" srcId="{055D1C7F-E2A8-48E7-B414-79027D3D778D}" destId="{482B5659-9F8A-48E5-815F-B863926C4243}" srcOrd="2" destOrd="0" presId="urn:microsoft.com/office/officeart/2008/layout/HalfCircleOrganizationChart"/>
    <dgm:cxn modelId="{A33259B9-85C8-4625-AD64-3E156C6E7F9E}" type="presParOf" srcId="{055D1C7F-E2A8-48E7-B414-79027D3D778D}" destId="{8DA5C226-3795-4C9C-ACB4-1A57C1BF4B36}" srcOrd="3" destOrd="0" presId="urn:microsoft.com/office/officeart/2008/layout/HalfCircleOrganizationChart"/>
    <dgm:cxn modelId="{3A3EECC4-8C46-4B81-9A06-3AFF849ACC3E}" type="presParOf" srcId="{028F239B-C436-4060-87E2-F1711B04A7FA}" destId="{42D91DA0-880C-4137-81E5-3AD87AA4FE75}" srcOrd="1" destOrd="0" presId="urn:microsoft.com/office/officeart/2008/layout/HalfCircleOrganizationChart"/>
    <dgm:cxn modelId="{FC24DB59-F9CC-4E5E-B596-EA9E24CA4B70}" type="presParOf" srcId="{42D91DA0-880C-4137-81E5-3AD87AA4FE75}" destId="{8C500F72-E591-497A-AA1D-18D85ED46368}" srcOrd="0" destOrd="0" presId="urn:microsoft.com/office/officeart/2008/layout/HalfCircleOrganizationChart"/>
    <dgm:cxn modelId="{42028166-9B14-4AF7-B5F9-1560639285C3}" type="presParOf" srcId="{42D91DA0-880C-4137-81E5-3AD87AA4FE75}" destId="{2AF187A8-F4C7-4C64-A2E4-15FD79FDB279}" srcOrd="1" destOrd="0" presId="urn:microsoft.com/office/officeart/2008/layout/HalfCircleOrganizationChart"/>
    <dgm:cxn modelId="{03778427-EF59-4375-9481-0F55A704B6D2}" type="presParOf" srcId="{2AF187A8-F4C7-4C64-A2E4-15FD79FDB279}" destId="{79501DB1-6C13-41FA-BCDD-6DF174306F6A}" srcOrd="0" destOrd="0" presId="urn:microsoft.com/office/officeart/2008/layout/HalfCircleOrganizationChart"/>
    <dgm:cxn modelId="{2F9B86AF-B05C-497B-A5F8-E4D087323B44}" type="presParOf" srcId="{79501DB1-6C13-41FA-BCDD-6DF174306F6A}" destId="{F9B61147-1E9B-46D7-AE80-8F305F176BA2}" srcOrd="0" destOrd="0" presId="urn:microsoft.com/office/officeart/2008/layout/HalfCircleOrganizationChart"/>
    <dgm:cxn modelId="{50988082-3F6B-4E43-9EBC-734865163DB3}" type="presParOf" srcId="{79501DB1-6C13-41FA-BCDD-6DF174306F6A}" destId="{14C05984-87CB-4C5D-BDAC-991ED11BCAB1}" srcOrd="1" destOrd="0" presId="urn:microsoft.com/office/officeart/2008/layout/HalfCircleOrganizationChart"/>
    <dgm:cxn modelId="{FD196148-0571-47DC-BC9A-15DD915C1F4D}" type="presParOf" srcId="{79501DB1-6C13-41FA-BCDD-6DF174306F6A}" destId="{DCCD3811-05D3-46BA-94F6-482BCF2EF209}" srcOrd="2" destOrd="0" presId="urn:microsoft.com/office/officeart/2008/layout/HalfCircleOrganizationChart"/>
    <dgm:cxn modelId="{B853F458-F7A8-45B7-9274-4E52834D4882}" type="presParOf" srcId="{79501DB1-6C13-41FA-BCDD-6DF174306F6A}" destId="{A7B06361-4B68-43FD-8960-6ECC7EAA9A75}" srcOrd="3" destOrd="0" presId="urn:microsoft.com/office/officeart/2008/layout/HalfCircleOrganizationChart"/>
    <dgm:cxn modelId="{B95DDCB3-D357-46A0-A54A-953E53CC2961}" type="presParOf" srcId="{2AF187A8-F4C7-4C64-A2E4-15FD79FDB279}" destId="{2680821B-BE18-4339-993F-FD4AE91897F0}" srcOrd="1" destOrd="0" presId="urn:microsoft.com/office/officeart/2008/layout/HalfCircleOrganizationChart"/>
    <dgm:cxn modelId="{D9A64B89-EAAC-464C-BBF4-5D7A3D28CDEC}" type="presParOf" srcId="{2AF187A8-F4C7-4C64-A2E4-15FD79FDB279}" destId="{37B26072-3AD9-4806-B9A2-7698B339C8C2}" srcOrd="2" destOrd="0" presId="urn:microsoft.com/office/officeart/2008/layout/HalfCircleOrganizationChart"/>
    <dgm:cxn modelId="{90E9B684-72C0-4B4E-8EB6-1500BAB6C055}" type="presParOf" srcId="{42D91DA0-880C-4137-81E5-3AD87AA4FE75}" destId="{D9E189BC-CE7F-450B-9F0A-969772BC5A2A}" srcOrd="2" destOrd="0" presId="urn:microsoft.com/office/officeart/2008/layout/HalfCircleOrganizationChart"/>
    <dgm:cxn modelId="{C0E2973A-BE26-405D-A93A-5241F9CC01C6}" type="presParOf" srcId="{42D91DA0-880C-4137-81E5-3AD87AA4FE75}" destId="{2D9F080A-7001-488D-9C55-1EF948A8E756}" srcOrd="3" destOrd="0" presId="urn:microsoft.com/office/officeart/2008/layout/HalfCircleOrganizationChart"/>
    <dgm:cxn modelId="{5C7AC654-55E7-4561-ADC0-4F11D31C9C05}" type="presParOf" srcId="{2D9F080A-7001-488D-9C55-1EF948A8E756}" destId="{77D7FF86-E26D-4FE3-B86F-8C343664D224}" srcOrd="0" destOrd="0" presId="urn:microsoft.com/office/officeart/2008/layout/HalfCircleOrganizationChart"/>
    <dgm:cxn modelId="{78A6EBDC-C493-46E7-B7AF-49B10EA210C7}" type="presParOf" srcId="{77D7FF86-E26D-4FE3-B86F-8C343664D224}" destId="{901416AD-DB37-4065-9ABF-3635C8FA71B3}" srcOrd="0" destOrd="0" presId="urn:microsoft.com/office/officeart/2008/layout/HalfCircleOrganizationChart"/>
    <dgm:cxn modelId="{1337B7D1-1E99-4A9D-9A75-2C27B06E1FF3}" type="presParOf" srcId="{77D7FF86-E26D-4FE3-B86F-8C343664D224}" destId="{7B423886-48A1-409B-9913-3D924ACA1833}" srcOrd="1" destOrd="0" presId="urn:microsoft.com/office/officeart/2008/layout/HalfCircleOrganizationChart"/>
    <dgm:cxn modelId="{B8EBF923-059A-4C9A-AD00-27F9C6A89838}" type="presParOf" srcId="{77D7FF86-E26D-4FE3-B86F-8C343664D224}" destId="{3B2344E0-4C5B-4019-AC4F-905E794326F1}" srcOrd="2" destOrd="0" presId="urn:microsoft.com/office/officeart/2008/layout/HalfCircleOrganizationChart"/>
    <dgm:cxn modelId="{A763A572-EBF5-4813-A4D9-4D6FC4AE570D}" type="presParOf" srcId="{77D7FF86-E26D-4FE3-B86F-8C343664D224}" destId="{7AE91FB5-5AE6-4733-9D93-AEE8E360AD46}" srcOrd="3" destOrd="0" presId="urn:microsoft.com/office/officeart/2008/layout/HalfCircleOrganizationChart"/>
    <dgm:cxn modelId="{A3402602-1A25-4461-9DCE-D39AA49DB799}" type="presParOf" srcId="{2D9F080A-7001-488D-9C55-1EF948A8E756}" destId="{3F94E448-7F17-4620-8DA0-C6C54C79C7EB}" srcOrd="1" destOrd="0" presId="urn:microsoft.com/office/officeart/2008/layout/HalfCircleOrganizationChart"/>
    <dgm:cxn modelId="{413E12BC-2D56-42DB-A1CE-97C9082CC935}" type="presParOf" srcId="{2D9F080A-7001-488D-9C55-1EF948A8E756}" destId="{D4084DC9-2D89-4C61-836A-BCD7D1C0F927}" srcOrd="2" destOrd="0" presId="urn:microsoft.com/office/officeart/2008/layout/HalfCircleOrganizationChart"/>
    <dgm:cxn modelId="{2DB5D0F9-A91E-4CF2-B652-A434C1267E96}" type="presParOf" srcId="{028F239B-C436-4060-87E2-F1711B04A7FA}" destId="{1E1C8B7A-3E05-4DB0-877F-3A4354DB84DA}"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189BC-CE7F-450B-9F0A-969772BC5A2A}">
      <dsp:nvSpPr>
        <dsp:cNvPr id="0" name=""/>
        <dsp:cNvSpPr/>
      </dsp:nvSpPr>
      <dsp:spPr>
        <a:xfrm>
          <a:off x="3724901" y="1856825"/>
          <a:ext cx="2038442" cy="707558"/>
        </a:xfrm>
        <a:custGeom>
          <a:avLst/>
          <a:gdLst/>
          <a:ahLst/>
          <a:cxnLst/>
          <a:rect l="0" t="0" r="0" b="0"/>
          <a:pathLst>
            <a:path>
              <a:moveTo>
                <a:pt x="0" y="0"/>
              </a:moveTo>
              <a:lnTo>
                <a:pt x="0" y="353779"/>
              </a:lnTo>
              <a:lnTo>
                <a:pt x="2038442" y="353779"/>
              </a:lnTo>
              <a:lnTo>
                <a:pt x="2038442" y="7075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500F72-E591-497A-AA1D-18D85ED46368}">
      <dsp:nvSpPr>
        <dsp:cNvPr id="0" name=""/>
        <dsp:cNvSpPr/>
      </dsp:nvSpPr>
      <dsp:spPr>
        <a:xfrm>
          <a:off x="1686459" y="1856825"/>
          <a:ext cx="2038442" cy="707558"/>
        </a:xfrm>
        <a:custGeom>
          <a:avLst/>
          <a:gdLst/>
          <a:ahLst/>
          <a:cxnLst/>
          <a:rect l="0" t="0" r="0" b="0"/>
          <a:pathLst>
            <a:path>
              <a:moveTo>
                <a:pt x="2038442" y="0"/>
              </a:moveTo>
              <a:lnTo>
                <a:pt x="2038442" y="353779"/>
              </a:lnTo>
              <a:lnTo>
                <a:pt x="0" y="353779"/>
              </a:lnTo>
              <a:lnTo>
                <a:pt x="0" y="7075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51790E-4325-412A-B63C-3B7E94973B74}">
      <dsp:nvSpPr>
        <dsp:cNvPr id="0" name=""/>
        <dsp:cNvSpPr/>
      </dsp:nvSpPr>
      <dsp:spPr>
        <a:xfrm>
          <a:off x="2882569" y="172162"/>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2B5659-9F8A-48E5-815F-B863926C4243}">
      <dsp:nvSpPr>
        <dsp:cNvPr id="0" name=""/>
        <dsp:cNvSpPr/>
      </dsp:nvSpPr>
      <dsp:spPr>
        <a:xfrm>
          <a:off x="2882569" y="172162"/>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A96B37-667A-401C-BC14-F3B840DFBD53}">
      <dsp:nvSpPr>
        <dsp:cNvPr id="0" name=""/>
        <dsp:cNvSpPr/>
      </dsp:nvSpPr>
      <dsp:spPr>
        <a:xfrm>
          <a:off x="2040238" y="475401"/>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t>Répartition des reports de paiements</a:t>
          </a:r>
        </a:p>
      </dsp:txBody>
      <dsp:txXfrm>
        <a:off x="2040238" y="475401"/>
        <a:ext cx="3369326" cy="1078184"/>
      </dsp:txXfrm>
    </dsp:sp>
    <dsp:sp modelId="{14C05984-87CB-4C5D-BDAC-991ED11BCAB1}">
      <dsp:nvSpPr>
        <dsp:cNvPr id="0" name=""/>
        <dsp:cNvSpPr/>
      </dsp:nvSpPr>
      <dsp:spPr>
        <a:xfrm>
          <a:off x="844127" y="2564383"/>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CD3811-05D3-46BA-94F6-482BCF2EF209}">
      <dsp:nvSpPr>
        <dsp:cNvPr id="0" name=""/>
        <dsp:cNvSpPr/>
      </dsp:nvSpPr>
      <dsp:spPr>
        <a:xfrm>
          <a:off x="844127" y="2564383"/>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B61147-1E9B-46D7-AE80-8F305F176BA2}">
      <dsp:nvSpPr>
        <dsp:cNvPr id="0" name=""/>
        <dsp:cNvSpPr/>
      </dsp:nvSpPr>
      <dsp:spPr>
        <a:xfrm>
          <a:off x="1796" y="2867623"/>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t>Employeurs </a:t>
          </a:r>
        </a:p>
        <a:p>
          <a:pPr marL="0" lvl="0" indent="0" algn="ctr" defTabSz="977900">
            <a:lnSpc>
              <a:spcPct val="90000"/>
            </a:lnSpc>
            <a:spcBef>
              <a:spcPct val="0"/>
            </a:spcBef>
            <a:spcAft>
              <a:spcPct val="35000"/>
            </a:spcAft>
            <a:buNone/>
          </a:pPr>
          <a:r>
            <a:rPr lang="fr-FR" sz="2200" kern="1200" dirty="0"/>
            <a:t>435  millions d’euros</a:t>
          </a:r>
        </a:p>
      </dsp:txBody>
      <dsp:txXfrm>
        <a:off x="1796" y="2867623"/>
        <a:ext cx="3369326" cy="1078184"/>
      </dsp:txXfrm>
    </dsp:sp>
    <dsp:sp modelId="{7B423886-48A1-409B-9913-3D924ACA1833}">
      <dsp:nvSpPr>
        <dsp:cNvPr id="0" name=""/>
        <dsp:cNvSpPr/>
      </dsp:nvSpPr>
      <dsp:spPr>
        <a:xfrm>
          <a:off x="4921012" y="2564383"/>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2344E0-4C5B-4019-AC4F-905E794326F1}">
      <dsp:nvSpPr>
        <dsp:cNvPr id="0" name=""/>
        <dsp:cNvSpPr/>
      </dsp:nvSpPr>
      <dsp:spPr>
        <a:xfrm>
          <a:off x="4921012" y="2564383"/>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1416AD-DB37-4065-9ABF-3635C8FA71B3}">
      <dsp:nvSpPr>
        <dsp:cNvPr id="0" name=""/>
        <dsp:cNvSpPr/>
      </dsp:nvSpPr>
      <dsp:spPr>
        <a:xfrm>
          <a:off x="4078680" y="2867623"/>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t>Travailleurs indépendants (hors AE) </a:t>
          </a:r>
        </a:p>
        <a:p>
          <a:pPr marL="0" lvl="0" indent="0" algn="ctr" defTabSz="977900">
            <a:lnSpc>
              <a:spcPct val="90000"/>
            </a:lnSpc>
            <a:spcBef>
              <a:spcPct val="0"/>
            </a:spcBef>
            <a:spcAft>
              <a:spcPct val="35000"/>
            </a:spcAft>
            <a:buNone/>
          </a:pPr>
          <a:r>
            <a:rPr lang="fr-FR" sz="2200" kern="1200" dirty="0"/>
            <a:t>62 millions d’euros</a:t>
          </a:r>
        </a:p>
      </dsp:txBody>
      <dsp:txXfrm>
        <a:off x="4078680" y="2867623"/>
        <a:ext cx="3369326" cy="10781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189BC-CE7F-450B-9F0A-969772BC5A2A}">
      <dsp:nvSpPr>
        <dsp:cNvPr id="0" name=""/>
        <dsp:cNvSpPr/>
      </dsp:nvSpPr>
      <dsp:spPr>
        <a:xfrm>
          <a:off x="3724901" y="1856825"/>
          <a:ext cx="2038442" cy="707558"/>
        </a:xfrm>
        <a:custGeom>
          <a:avLst/>
          <a:gdLst/>
          <a:ahLst/>
          <a:cxnLst/>
          <a:rect l="0" t="0" r="0" b="0"/>
          <a:pathLst>
            <a:path>
              <a:moveTo>
                <a:pt x="0" y="0"/>
              </a:moveTo>
              <a:lnTo>
                <a:pt x="0" y="353779"/>
              </a:lnTo>
              <a:lnTo>
                <a:pt x="2038442" y="353779"/>
              </a:lnTo>
              <a:lnTo>
                <a:pt x="2038442" y="7075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500F72-E591-497A-AA1D-18D85ED46368}">
      <dsp:nvSpPr>
        <dsp:cNvPr id="0" name=""/>
        <dsp:cNvSpPr/>
      </dsp:nvSpPr>
      <dsp:spPr>
        <a:xfrm>
          <a:off x="1686459" y="1856825"/>
          <a:ext cx="2038442" cy="707558"/>
        </a:xfrm>
        <a:custGeom>
          <a:avLst/>
          <a:gdLst/>
          <a:ahLst/>
          <a:cxnLst/>
          <a:rect l="0" t="0" r="0" b="0"/>
          <a:pathLst>
            <a:path>
              <a:moveTo>
                <a:pt x="2038442" y="0"/>
              </a:moveTo>
              <a:lnTo>
                <a:pt x="2038442" y="353779"/>
              </a:lnTo>
              <a:lnTo>
                <a:pt x="0" y="353779"/>
              </a:lnTo>
              <a:lnTo>
                <a:pt x="0" y="70755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D51790E-4325-412A-B63C-3B7E94973B74}">
      <dsp:nvSpPr>
        <dsp:cNvPr id="0" name=""/>
        <dsp:cNvSpPr/>
      </dsp:nvSpPr>
      <dsp:spPr>
        <a:xfrm>
          <a:off x="2882569" y="172162"/>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2B5659-9F8A-48E5-815F-B863926C4243}">
      <dsp:nvSpPr>
        <dsp:cNvPr id="0" name=""/>
        <dsp:cNvSpPr/>
      </dsp:nvSpPr>
      <dsp:spPr>
        <a:xfrm>
          <a:off x="2882569" y="172162"/>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A96B37-667A-401C-BC14-F3B840DFBD53}">
      <dsp:nvSpPr>
        <dsp:cNvPr id="0" name=""/>
        <dsp:cNvSpPr/>
      </dsp:nvSpPr>
      <dsp:spPr>
        <a:xfrm>
          <a:off x="2040238" y="475401"/>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Répartition des reports de paiements</a:t>
          </a:r>
        </a:p>
      </dsp:txBody>
      <dsp:txXfrm>
        <a:off x="2040238" y="475401"/>
        <a:ext cx="3369326" cy="1078184"/>
      </dsp:txXfrm>
    </dsp:sp>
    <dsp:sp modelId="{14C05984-87CB-4C5D-BDAC-991ED11BCAB1}">
      <dsp:nvSpPr>
        <dsp:cNvPr id="0" name=""/>
        <dsp:cNvSpPr/>
      </dsp:nvSpPr>
      <dsp:spPr>
        <a:xfrm>
          <a:off x="844127" y="2564383"/>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CD3811-05D3-46BA-94F6-482BCF2EF209}">
      <dsp:nvSpPr>
        <dsp:cNvPr id="0" name=""/>
        <dsp:cNvSpPr/>
      </dsp:nvSpPr>
      <dsp:spPr>
        <a:xfrm>
          <a:off x="844127" y="2564383"/>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9B61147-1E9B-46D7-AE80-8F305F176BA2}">
      <dsp:nvSpPr>
        <dsp:cNvPr id="0" name=""/>
        <dsp:cNvSpPr/>
      </dsp:nvSpPr>
      <dsp:spPr>
        <a:xfrm>
          <a:off x="1796" y="2867623"/>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Employeurs                      </a:t>
          </a:r>
        </a:p>
        <a:p>
          <a:pPr marL="0" lvl="0" indent="0" algn="ctr" defTabSz="1066800">
            <a:lnSpc>
              <a:spcPct val="90000"/>
            </a:lnSpc>
            <a:spcBef>
              <a:spcPct val="0"/>
            </a:spcBef>
            <a:spcAft>
              <a:spcPct val="35000"/>
            </a:spcAft>
            <a:buNone/>
          </a:pPr>
          <a:r>
            <a:rPr lang="fr-FR" sz="2400" kern="1200" dirty="0"/>
            <a:t>52 millions d’euros</a:t>
          </a:r>
        </a:p>
      </dsp:txBody>
      <dsp:txXfrm>
        <a:off x="1796" y="2867623"/>
        <a:ext cx="3369326" cy="1078184"/>
      </dsp:txXfrm>
    </dsp:sp>
    <dsp:sp modelId="{7B423886-48A1-409B-9913-3D924ACA1833}">
      <dsp:nvSpPr>
        <dsp:cNvPr id="0" name=""/>
        <dsp:cNvSpPr/>
      </dsp:nvSpPr>
      <dsp:spPr>
        <a:xfrm>
          <a:off x="4921012" y="2564383"/>
          <a:ext cx="1684663" cy="1684663"/>
        </a:xfrm>
        <a:prstGeom prst="arc">
          <a:avLst>
            <a:gd name="adj1" fmla="val 13200000"/>
            <a:gd name="adj2" fmla="val 192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2344E0-4C5B-4019-AC4F-905E794326F1}">
      <dsp:nvSpPr>
        <dsp:cNvPr id="0" name=""/>
        <dsp:cNvSpPr/>
      </dsp:nvSpPr>
      <dsp:spPr>
        <a:xfrm>
          <a:off x="4921012" y="2564383"/>
          <a:ext cx="1684663" cy="1684663"/>
        </a:xfrm>
        <a:prstGeom prst="arc">
          <a:avLst>
            <a:gd name="adj1" fmla="val 2400000"/>
            <a:gd name="adj2" fmla="val 8400000"/>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1416AD-DB37-4065-9ABF-3635C8FA71B3}">
      <dsp:nvSpPr>
        <dsp:cNvPr id="0" name=""/>
        <dsp:cNvSpPr/>
      </dsp:nvSpPr>
      <dsp:spPr>
        <a:xfrm>
          <a:off x="4078680" y="2867623"/>
          <a:ext cx="3369326" cy="107818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dirty="0"/>
            <a:t>Travailleurs indépendants (hors AE) 11,2millions d’euros</a:t>
          </a:r>
        </a:p>
      </dsp:txBody>
      <dsp:txXfrm>
        <a:off x="4078680" y="2867623"/>
        <a:ext cx="3369326" cy="1078184"/>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0.60281</cdr:x>
      <cdr:y>0.31637</cdr:y>
    </cdr:from>
    <cdr:to>
      <cdr:x>0.98681</cdr:x>
      <cdr:y>0.43879</cdr:y>
    </cdr:to>
    <cdr:sp macro="" textlink="">
      <cdr:nvSpPr>
        <cdr:cNvPr id="2" name="ZoneTexte 1">
          <a:extLst xmlns:a="http://schemas.openxmlformats.org/drawingml/2006/main">
            <a:ext uri="{FF2B5EF4-FFF2-40B4-BE49-F238E27FC236}">
              <a16:creationId xmlns:a16="http://schemas.microsoft.com/office/drawing/2014/main" id="{2075DE35-655D-40E2-9AF0-BEE5FDD10CA4}"/>
            </a:ext>
          </a:extLst>
        </cdr:cNvPr>
        <cdr:cNvSpPr txBox="1"/>
      </cdr:nvSpPr>
      <cdr:spPr>
        <a:xfrm xmlns:a="http://schemas.openxmlformats.org/drawingml/2006/main">
          <a:off x="3260756" y="909586"/>
          <a:ext cx="2077150" cy="35196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FR" sz="1600" b="1" i="1" dirty="0"/>
            <a:t>Région Rhône-Alpes</a:t>
          </a: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989936" y="1249960"/>
            <a:ext cx="9144000" cy="2387600"/>
          </a:xfrm>
        </p:spPr>
        <p:txBody>
          <a:bodyPr anchor="b"/>
          <a:lstStyle>
            <a:lvl1pPr algn="ctr">
              <a:defRPr sz="6000"/>
            </a:lvl1pPr>
          </a:lstStyle>
          <a:p>
            <a:r>
              <a:rPr lang="fr-FR"/>
              <a:t>Modifiez le style du titre</a:t>
            </a:r>
            <a:endParaRPr lang="de-DE"/>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11"/>
          </p:nvPr>
        </p:nvSpPr>
        <p:spPr/>
        <p:txBody>
          <a:bodyPr/>
          <a:lstStyle/>
          <a:p>
            <a:endParaRPr lang="de-DE" dirty="0"/>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dirty="0"/>
          </a:p>
        </p:txBody>
      </p:sp>
      <p:pic>
        <p:nvPicPr>
          <p:cNvPr id="7" name="Image 6" descr="Logo_URSSAF_2014+rhone-alpes-compresss.jpg">
            <a:extLst>
              <a:ext uri="{FF2B5EF4-FFF2-40B4-BE49-F238E27FC236}">
                <a16:creationId xmlns:a16="http://schemas.microsoft.com/office/drawing/2014/main" id="{76C228B4-FCF2-47D7-BCCA-A7E5BC643584}"/>
              </a:ext>
            </a:extLst>
          </p:cNvPr>
          <p:cNvPicPr>
            <a:picLocks noChangeAspect="1"/>
          </p:cNvPicPr>
          <p:nvPr userDrawn="1"/>
        </p:nvPicPr>
        <p:blipFill>
          <a:blip r:embed="rId2" cstate="print"/>
          <a:srcRect/>
          <a:stretch>
            <a:fillRect/>
          </a:stretch>
        </p:blipFill>
        <p:spPr bwMode="auto">
          <a:xfrm>
            <a:off x="539346" y="379018"/>
            <a:ext cx="1584325" cy="906463"/>
          </a:xfrm>
          <a:prstGeom prst="rect">
            <a:avLst/>
          </a:prstGeom>
          <a:noFill/>
          <a:ln w="9525">
            <a:noFill/>
            <a:miter lim="800000"/>
            <a:headEnd/>
            <a:tailEnd/>
          </a:ln>
        </p:spPr>
      </p:pic>
    </p:spTree>
    <p:extLst>
      <p:ext uri="{BB962C8B-B14F-4D97-AF65-F5344CB8AC3E}">
        <p14:creationId xmlns:p14="http://schemas.microsoft.com/office/powerpoint/2010/main" val="331049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11"/>
          </p:nvPr>
        </p:nvSpPr>
        <p:spPr/>
        <p:txBody>
          <a:bodyPr/>
          <a:lstStyle/>
          <a:p>
            <a:endParaRPr lang="de-DE" dirty="0"/>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4172787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de-DE"/>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11"/>
          </p:nvPr>
        </p:nvSpPr>
        <p:spPr/>
        <p:txBody>
          <a:bodyPr/>
          <a:lstStyle/>
          <a:p>
            <a:endParaRPr lang="de-DE" dirty="0"/>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1902177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11"/>
          </p:nvPr>
        </p:nvSpPr>
        <p:spPr/>
        <p:txBody>
          <a:bodyPr/>
          <a:lstStyle/>
          <a:p>
            <a:endParaRPr lang="de-DE" dirty="0"/>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3841795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de-DE"/>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11"/>
          </p:nvPr>
        </p:nvSpPr>
        <p:spPr/>
        <p:txBody>
          <a:bodyPr/>
          <a:lstStyle/>
          <a:p>
            <a:endParaRPr lang="de-DE" dirty="0"/>
          </a:p>
        </p:txBody>
      </p:sp>
      <p:sp>
        <p:nvSpPr>
          <p:cNvPr id="6" name="Espace réservé du numéro de diapositive 5"/>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346692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e la date 4"/>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6" name="Espace réservé du pied de page 5"/>
          <p:cNvSpPr>
            <a:spLocks noGrp="1"/>
          </p:cNvSpPr>
          <p:nvPr>
            <p:ph type="ftr" sz="quarter" idx="11"/>
          </p:nvPr>
        </p:nvSpPr>
        <p:spPr/>
        <p:txBody>
          <a:bodyPr/>
          <a:lstStyle/>
          <a:p>
            <a:endParaRPr lang="de-DE" dirty="0"/>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374763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de-DE"/>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7" name="Espace réservé de la date 6"/>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8" name="Espace réservé du pied de page 7"/>
          <p:cNvSpPr>
            <a:spLocks noGrp="1"/>
          </p:cNvSpPr>
          <p:nvPr>
            <p:ph type="ftr" sz="quarter" idx="11"/>
          </p:nvPr>
        </p:nvSpPr>
        <p:spPr/>
        <p:txBody>
          <a:bodyPr/>
          <a:lstStyle/>
          <a:p>
            <a:endParaRPr lang="de-DE" dirty="0"/>
          </a:p>
        </p:txBody>
      </p:sp>
      <p:sp>
        <p:nvSpPr>
          <p:cNvPr id="9" name="Espace réservé du numéro de diapositive 8"/>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261186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de-DE"/>
          </a:p>
        </p:txBody>
      </p:sp>
      <p:sp>
        <p:nvSpPr>
          <p:cNvPr id="3" name="Espace réservé de la date 2"/>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4" name="Espace réservé du pied de page 3"/>
          <p:cNvSpPr>
            <a:spLocks noGrp="1"/>
          </p:cNvSpPr>
          <p:nvPr>
            <p:ph type="ftr" sz="quarter" idx="11"/>
          </p:nvPr>
        </p:nvSpPr>
        <p:spPr/>
        <p:txBody>
          <a:bodyPr/>
          <a:lstStyle/>
          <a:p>
            <a:endParaRPr lang="de-DE" dirty="0"/>
          </a:p>
        </p:txBody>
      </p:sp>
      <p:sp>
        <p:nvSpPr>
          <p:cNvPr id="5" name="Espace réservé du numéro de diapositive 4"/>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3395854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3" name="Espace réservé du pied de page 2"/>
          <p:cNvSpPr>
            <a:spLocks noGrp="1"/>
          </p:cNvSpPr>
          <p:nvPr>
            <p:ph type="ftr" sz="quarter" idx="11"/>
          </p:nvPr>
        </p:nvSpPr>
        <p:spPr/>
        <p:txBody>
          <a:bodyPr/>
          <a:lstStyle/>
          <a:p>
            <a:endParaRPr lang="de-DE" dirty="0"/>
          </a:p>
        </p:txBody>
      </p:sp>
      <p:sp>
        <p:nvSpPr>
          <p:cNvPr id="4" name="Espace réservé du numéro de diapositive 3"/>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4040201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6" name="Espace réservé du pied de page 5"/>
          <p:cNvSpPr>
            <a:spLocks noGrp="1"/>
          </p:cNvSpPr>
          <p:nvPr>
            <p:ph type="ftr" sz="quarter" idx="11"/>
          </p:nvPr>
        </p:nvSpPr>
        <p:spPr/>
        <p:txBody>
          <a:bodyPr/>
          <a:lstStyle/>
          <a:p>
            <a:endParaRPr lang="de-DE" dirty="0"/>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2706407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de-DE"/>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38941B0-F4D5-4460-BCAD-F7E2B41A8257}" type="datetimeFigureOut">
              <a:rPr lang="de-DE" smtClean="0"/>
              <a:t>07.04.2020</a:t>
            </a:fld>
            <a:endParaRPr lang="de-DE" dirty="0"/>
          </a:p>
        </p:txBody>
      </p:sp>
      <p:sp>
        <p:nvSpPr>
          <p:cNvPr id="6" name="Espace réservé du pied de page 5"/>
          <p:cNvSpPr>
            <a:spLocks noGrp="1"/>
          </p:cNvSpPr>
          <p:nvPr>
            <p:ph type="ftr" sz="quarter" idx="11"/>
          </p:nvPr>
        </p:nvSpPr>
        <p:spPr/>
        <p:txBody>
          <a:bodyPr/>
          <a:lstStyle/>
          <a:p>
            <a:endParaRPr lang="de-DE" dirty="0"/>
          </a:p>
        </p:txBody>
      </p:sp>
      <p:sp>
        <p:nvSpPr>
          <p:cNvPr id="7" name="Espace réservé du numéro de diapositive 6"/>
          <p:cNvSpPr>
            <a:spLocks noGrp="1"/>
          </p:cNvSpPr>
          <p:nvPr>
            <p:ph type="sldNum" sz="quarter" idx="12"/>
          </p:nvPr>
        </p:nvSpPr>
        <p:spPr/>
        <p:txBody>
          <a:bodyPr/>
          <a:lstStyle/>
          <a:p>
            <a:fld id="{27C6CCC6-2BE5-4E42-96A4-D1E8E81A3D8E}" type="slidenum">
              <a:rPr lang="de-DE" smtClean="0"/>
              <a:t>‹N°›</a:t>
            </a:fld>
            <a:endParaRPr lang="de-DE" dirty="0"/>
          </a:p>
        </p:txBody>
      </p:sp>
    </p:spTree>
    <p:extLst>
      <p:ext uri="{BB962C8B-B14F-4D97-AF65-F5344CB8AC3E}">
        <p14:creationId xmlns:p14="http://schemas.microsoft.com/office/powerpoint/2010/main" val="1610903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de-D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de-D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8941B0-F4D5-4460-BCAD-F7E2B41A8257}" type="datetimeFigureOut">
              <a:rPr lang="de-DE" smtClean="0"/>
              <a:t>07.04.2020</a:t>
            </a:fld>
            <a:endParaRPr lang="de-DE"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6CCC6-2BE5-4E42-96A4-D1E8E81A3D8E}" type="slidenum">
              <a:rPr lang="de-DE" smtClean="0"/>
              <a:t>‹N°›</a:t>
            </a:fld>
            <a:endParaRPr lang="de-DE" dirty="0"/>
          </a:p>
        </p:txBody>
      </p:sp>
    </p:spTree>
    <p:extLst>
      <p:ext uri="{BB962C8B-B14F-4D97-AF65-F5344CB8AC3E}">
        <p14:creationId xmlns:p14="http://schemas.microsoft.com/office/powerpoint/2010/main" val="3071127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4/relationships/chartEx" Target="../charts/chartEx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576420" y="1595833"/>
            <a:ext cx="10159353" cy="3189097"/>
          </a:xfrm>
        </p:spPr>
        <p:txBody>
          <a:bodyPr>
            <a:normAutofit/>
          </a:bodyPr>
          <a:lstStyle/>
          <a:p>
            <a:r>
              <a:rPr lang="de-DE" sz="4000" dirty="0">
                <a:solidFill>
                  <a:srgbClr val="002060"/>
                </a:solidFill>
                <a:latin typeface="+mn-lt"/>
              </a:rPr>
              <a:t>Mobilisation des </a:t>
            </a:r>
            <a:r>
              <a:rPr lang="de-DE" sz="4000" dirty="0" err="1">
                <a:solidFill>
                  <a:srgbClr val="002060"/>
                </a:solidFill>
                <a:latin typeface="+mn-lt"/>
              </a:rPr>
              <a:t>dispositifs</a:t>
            </a:r>
            <a:r>
              <a:rPr lang="de-DE" sz="4000" dirty="0">
                <a:solidFill>
                  <a:srgbClr val="002060"/>
                </a:solidFill>
                <a:latin typeface="+mn-lt"/>
              </a:rPr>
              <a:t> </a:t>
            </a:r>
            <a:r>
              <a:rPr lang="de-DE" sz="4000" dirty="0" err="1">
                <a:solidFill>
                  <a:srgbClr val="002060"/>
                </a:solidFill>
                <a:latin typeface="+mn-lt"/>
              </a:rPr>
              <a:t>prévus</a:t>
            </a:r>
            <a:r>
              <a:rPr lang="de-DE" sz="4000" dirty="0">
                <a:solidFill>
                  <a:srgbClr val="002060"/>
                </a:solidFill>
                <a:latin typeface="+mn-lt"/>
              </a:rPr>
              <a:t> </a:t>
            </a:r>
            <a:r>
              <a:rPr lang="de-DE" sz="4000" dirty="0" err="1">
                <a:solidFill>
                  <a:srgbClr val="002060"/>
                </a:solidFill>
                <a:latin typeface="+mn-lt"/>
              </a:rPr>
              <a:t>dans</a:t>
            </a:r>
            <a:r>
              <a:rPr lang="de-DE" sz="4000" dirty="0">
                <a:solidFill>
                  <a:srgbClr val="002060"/>
                </a:solidFill>
                <a:latin typeface="+mn-lt"/>
              </a:rPr>
              <a:t> le </a:t>
            </a:r>
            <a:r>
              <a:rPr lang="de-DE" sz="4000" dirty="0" err="1">
                <a:solidFill>
                  <a:srgbClr val="002060"/>
                </a:solidFill>
                <a:latin typeface="+mn-lt"/>
              </a:rPr>
              <a:t>cadre</a:t>
            </a:r>
            <a:r>
              <a:rPr lang="de-DE" sz="4000" dirty="0">
                <a:solidFill>
                  <a:srgbClr val="002060"/>
                </a:solidFill>
                <a:latin typeface="+mn-lt"/>
              </a:rPr>
              <a:t> de la </a:t>
            </a:r>
            <a:r>
              <a:rPr lang="de-DE" sz="4000" dirty="0" err="1">
                <a:solidFill>
                  <a:srgbClr val="002060"/>
                </a:solidFill>
                <a:latin typeface="+mn-lt"/>
              </a:rPr>
              <a:t>lutte</a:t>
            </a:r>
            <a:r>
              <a:rPr lang="de-DE" sz="4000" dirty="0">
                <a:solidFill>
                  <a:srgbClr val="002060"/>
                </a:solidFill>
                <a:latin typeface="+mn-lt"/>
              </a:rPr>
              <a:t> contre la </a:t>
            </a:r>
            <a:r>
              <a:rPr lang="de-DE" sz="4000" dirty="0" err="1">
                <a:solidFill>
                  <a:srgbClr val="002060"/>
                </a:solidFill>
                <a:latin typeface="+mn-lt"/>
              </a:rPr>
              <a:t>pandémie</a:t>
            </a:r>
            <a:r>
              <a:rPr lang="de-DE" sz="4000" dirty="0">
                <a:solidFill>
                  <a:srgbClr val="002060"/>
                </a:solidFill>
                <a:latin typeface="+mn-lt"/>
              </a:rPr>
              <a:t> de Covid-19</a:t>
            </a:r>
            <a:br>
              <a:rPr lang="de-DE" sz="4000" dirty="0">
                <a:solidFill>
                  <a:srgbClr val="002060"/>
                </a:solidFill>
                <a:latin typeface="+mn-lt"/>
              </a:rPr>
            </a:br>
            <a:br>
              <a:rPr lang="de-DE" dirty="0">
                <a:solidFill>
                  <a:srgbClr val="002060"/>
                </a:solidFill>
                <a:latin typeface="+mn-lt"/>
              </a:rPr>
            </a:br>
            <a:r>
              <a:rPr lang="de-DE" sz="2800" dirty="0">
                <a:solidFill>
                  <a:schemeClr val="accent6">
                    <a:lumMod val="75000"/>
                  </a:schemeClr>
                </a:solidFill>
                <a:latin typeface="+mn-lt"/>
              </a:rPr>
              <a:t>Tableau de </a:t>
            </a:r>
            <a:r>
              <a:rPr lang="de-DE" sz="2800" dirty="0" err="1">
                <a:solidFill>
                  <a:schemeClr val="accent6">
                    <a:lumMod val="75000"/>
                  </a:schemeClr>
                </a:solidFill>
                <a:latin typeface="+mn-lt"/>
              </a:rPr>
              <a:t>bord</a:t>
            </a:r>
            <a:r>
              <a:rPr lang="de-DE" sz="2800" dirty="0">
                <a:solidFill>
                  <a:schemeClr val="accent6">
                    <a:lumMod val="75000"/>
                  </a:schemeClr>
                </a:solidFill>
                <a:latin typeface="+mn-lt"/>
              </a:rPr>
              <a:t> </a:t>
            </a:r>
            <a:r>
              <a:rPr lang="de-DE" sz="2800" dirty="0" err="1">
                <a:solidFill>
                  <a:schemeClr val="accent6">
                    <a:lumMod val="75000"/>
                  </a:schemeClr>
                </a:solidFill>
                <a:latin typeface="+mn-lt"/>
              </a:rPr>
              <a:t>Urssaf</a:t>
            </a:r>
            <a:r>
              <a:rPr lang="de-DE" sz="2800" dirty="0">
                <a:solidFill>
                  <a:schemeClr val="accent6">
                    <a:lumMod val="75000"/>
                  </a:schemeClr>
                </a:solidFill>
                <a:latin typeface="+mn-lt"/>
              </a:rPr>
              <a:t> Rhône-Alpes / </a:t>
            </a:r>
            <a:r>
              <a:rPr lang="de-DE" sz="2800" dirty="0" err="1">
                <a:solidFill>
                  <a:schemeClr val="accent6">
                    <a:lumMod val="75000"/>
                  </a:schemeClr>
                </a:solidFill>
                <a:latin typeface="+mn-lt"/>
              </a:rPr>
              <a:t>Urssaf</a:t>
            </a:r>
            <a:r>
              <a:rPr lang="de-DE" sz="2800" dirty="0">
                <a:solidFill>
                  <a:schemeClr val="accent6">
                    <a:lumMod val="75000"/>
                  </a:schemeClr>
                </a:solidFill>
                <a:latin typeface="+mn-lt"/>
              </a:rPr>
              <a:t> Auvergne</a:t>
            </a:r>
            <a:br>
              <a:rPr lang="de-DE" sz="2800" dirty="0">
                <a:solidFill>
                  <a:schemeClr val="accent6">
                    <a:lumMod val="75000"/>
                  </a:schemeClr>
                </a:solidFill>
                <a:latin typeface="+mn-lt"/>
              </a:rPr>
            </a:br>
            <a:r>
              <a:rPr lang="de-DE" sz="2800" dirty="0" err="1">
                <a:solidFill>
                  <a:schemeClr val="accent6">
                    <a:lumMod val="75000"/>
                  </a:schemeClr>
                </a:solidFill>
                <a:latin typeface="+mn-lt"/>
              </a:rPr>
              <a:t>Chiffres</a:t>
            </a:r>
            <a:r>
              <a:rPr lang="de-DE" sz="2800" dirty="0">
                <a:solidFill>
                  <a:schemeClr val="accent6">
                    <a:lumMod val="75000"/>
                  </a:schemeClr>
                </a:solidFill>
                <a:latin typeface="+mn-lt"/>
              </a:rPr>
              <a:t> </a:t>
            </a:r>
            <a:r>
              <a:rPr lang="de-DE" sz="2800" dirty="0" err="1">
                <a:solidFill>
                  <a:schemeClr val="accent6">
                    <a:lumMod val="75000"/>
                  </a:schemeClr>
                </a:solidFill>
                <a:latin typeface="+mn-lt"/>
              </a:rPr>
              <a:t>clés</a:t>
            </a:r>
            <a:r>
              <a:rPr lang="de-DE" sz="2800" dirty="0">
                <a:solidFill>
                  <a:schemeClr val="accent6">
                    <a:lumMod val="75000"/>
                  </a:schemeClr>
                </a:solidFill>
                <a:latin typeface="+mn-lt"/>
              </a:rPr>
              <a:t> Mars 2020 </a:t>
            </a:r>
          </a:p>
        </p:txBody>
      </p:sp>
      <p:sp>
        <p:nvSpPr>
          <p:cNvPr id="6" name="ZoneTexte 5">
            <a:extLst>
              <a:ext uri="{FF2B5EF4-FFF2-40B4-BE49-F238E27FC236}">
                <a16:creationId xmlns:a16="http://schemas.microsoft.com/office/drawing/2014/main" id="{3B742857-985A-45F3-8153-EF027C5D91F8}"/>
              </a:ext>
            </a:extLst>
          </p:cNvPr>
          <p:cNvSpPr txBox="1"/>
          <p:nvPr/>
        </p:nvSpPr>
        <p:spPr>
          <a:xfrm>
            <a:off x="1762794" y="5661125"/>
            <a:ext cx="6738604" cy="646331"/>
          </a:xfrm>
          <a:prstGeom prst="rect">
            <a:avLst/>
          </a:prstGeom>
          <a:noFill/>
        </p:spPr>
        <p:txBody>
          <a:bodyPr wrap="square" rtlCol="0">
            <a:spAutoFit/>
          </a:bodyPr>
          <a:lstStyle/>
          <a:p>
            <a:r>
              <a:rPr lang="fr-FR" b="1" u="sng" dirty="0"/>
              <a:t>Emetteur</a:t>
            </a:r>
            <a:r>
              <a:rPr lang="fr-FR" dirty="0"/>
              <a:t> : Direction régionale URSSAF Rhône-Alpes</a:t>
            </a:r>
          </a:p>
          <a:p>
            <a:r>
              <a:rPr lang="fr-FR" b="1" u="sng" dirty="0"/>
              <a:t>Date</a:t>
            </a:r>
            <a:r>
              <a:rPr lang="fr-FR" dirty="0"/>
              <a:t> : 7 avril 2020 – Chiffres arrêtés au 31 mars 2020 (sauf précision).</a:t>
            </a:r>
          </a:p>
        </p:txBody>
      </p:sp>
    </p:spTree>
    <p:extLst>
      <p:ext uri="{BB962C8B-B14F-4D97-AF65-F5344CB8AC3E}">
        <p14:creationId xmlns:p14="http://schemas.microsoft.com/office/powerpoint/2010/main" val="3784089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6A1139C4-6AA2-469E-B1E3-556EC897C10A}"/>
              </a:ext>
            </a:extLst>
          </p:cNvPr>
          <p:cNvSpPr txBox="1"/>
          <p:nvPr/>
        </p:nvSpPr>
        <p:spPr>
          <a:xfrm>
            <a:off x="605738" y="409968"/>
            <a:ext cx="11100912" cy="1200329"/>
          </a:xfrm>
          <a:prstGeom prst="rect">
            <a:avLst/>
          </a:prstGeom>
          <a:noFill/>
        </p:spPr>
        <p:txBody>
          <a:bodyPr wrap="square" rtlCol="0">
            <a:spAutoFit/>
          </a:bodyPr>
          <a:lstStyle/>
          <a:p>
            <a:r>
              <a:rPr lang="fr-FR" sz="2400" b="1" dirty="0">
                <a:solidFill>
                  <a:srgbClr val="0070C0"/>
                </a:solidFill>
              </a:rPr>
              <a:t>En ajoutant le soutien aux travailleurs indépendants au titre de l’échéance du 20 mars, l’avance de trésorerie est donc de près de 500 millions d’euros pour les 8 départements de Rhône-Alpes*</a:t>
            </a:r>
          </a:p>
        </p:txBody>
      </p:sp>
      <p:graphicFrame>
        <p:nvGraphicFramePr>
          <p:cNvPr id="3" name="Diagramme 2">
            <a:extLst>
              <a:ext uri="{FF2B5EF4-FFF2-40B4-BE49-F238E27FC236}">
                <a16:creationId xmlns:a16="http://schemas.microsoft.com/office/drawing/2014/main" id="{ACA56A0D-0255-46B1-800A-F95FB83ABC0B}"/>
              </a:ext>
            </a:extLst>
          </p:cNvPr>
          <p:cNvGraphicFramePr/>
          <p:nvPr>
            <p:extLst>
              <p:ext uri="{D42A27DB-BD31-4B8C-83A1-F6EECF244321}">
                <p14:modId xmlns:p14="http://schemas.microsoft.com/office/powerpoint/2010/main" val="4119946100"/>
              </p:ext>
            </p:extLst>
          </p:nvPr>
        </p:nvGraphicFramePr>
        <p:xfrm>
          <a:off x="2371098" y="1610297"/>
          <a:ext cx="7449803" cy="4421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a:extLst>
              <a:ext uri="{FF2B5EF4-FFF2-40B4-BE49-F238E27FC236}">
                <a16:creationId xmlns:a16="http://schemas.microsoft.com/office/drawing/2014/main" id="{BBC323C3-926B-40C7-98C9-B572002F4A58}"/>
              </a:ext>
            </a:extLst>
          </p:cNvPr>
          <p:cNvSpPr txBox="1"/>
          <p:nvPr/>
        </p:nvSpPr>
        <p:spPr>
          <a:xfrm>
            <a:off x="489233" y="6313438"/>
            <a:ext cx="8870262" cy="369332"/>
          </a:xfrm>
          <a:prstGeom prst="rect">
            <a:avLst/>
          </a:prstGeom>
          <a:noFill/>
        </p:spPr>
        <p:txBody>
          <a:bodyPr wrap="square" rtlCol="0">
            <a:spAutoFit/>
          </a:bodyPr>
          <a:lstStyle/>
          <a:p>
            <a:r>
              <a:rPr lang="fr-FR" dirty="0"/>
              <a:t>* L’évaluation de la mobilisation du dispositif par les TI-AE est en cours de consolidation</a:t>
            </a:r>
          </a:p>
        </p:txBody>
      </p:sp>
    </p:spTree>
    <p:extLst>
      <p:ext uri="{BB962C8B-B14F-4D97-AF65-F5344CB8AC3E}">
        <p14:creationId xmlns:p14="http://schemas.microsoft.com/office/powerpoint/2010/main" val="42495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6A1139C4-6AA2-469E-B1E3-556EC897C10A}"/>
              </a:ext>
            </a:extLst>
          </p:cNvPr>
          <p:cNvSpPr txBox="1"/>
          <p:nvPr/>
        </p:nvSpPr>
        <p:spPr>
          <a:xfrm>
            <a:off x="605738" y="409968"/>
            <a:ext cx="11100912" cy="1200329"/>
          </a:xfrm>
          <a:prstGeom prst="rect">
            <a:avLst/>
          </a:prstGeom>
          <a:noFill/>
        </p:spPr>
        <p:txBody>
          <a:bodyPr wrap="square" rtlCol="0">
            <a:spAutoFit/>
          </a:bodyPr>
          <a:lstStyle/>
          <a:p>
            <a:r>
              <a:rPr lang="fr-FR" sz="2400" b="1" dirty="0">
                <a:solidFill>
                  <a:srgbClr val="0070C0"/>
                </a:solidFill>
              </a:rPr>
              <a:t>En ajoutant le soutien aux travailleurs indépendants au titre de l’échéance du 20 mars, l’avance de trésorerie est donc de 63 millions d’euros pour les 4 départements de la région Auvergne*</a:t>
            </a:r>
          </a:p>
        </p:txBody>
      </p:sp>
      <p:graphicFrame>
        <p:nvGraphicFramePr>
          <p:cNvPr id="3" name="Diagramme 2">
            <a:extLst>
              <a:ext uri="{FF2B5EF4-FFF2-40B4-BE49-F238E27FC236}">
                <a16:creationId xmlns:a16="http://schemas.microsoft.com/office/drawing/2014/main" id="{ACA56A0D-0255-46B1-800A-F95FB83ABC0B}"/>
              </a:ext>
            </a:extLst>
          </p:cNvPr>
          <p:cNvGraphicFramePr/>
          <p:nvPr>
            <p:extLst>
              <p:ext uri="{D42A27DB-BD31-4B8C-83A1-F6EECF244321}">
                <p14:modId xmlns:p14="http://schemas.microsoft.com/office/powerpoint/2010/main" val="4123254885"/>
              </p:ext>
            </p:extLst>
          </p:nvPr>
        </p:nvGraphicFramePr>
        <p:xfrm>
          <a:off x="2371098" y="1610297"/>
          <a:ext cx="7449803" cy="4421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ZoneTexte 3">
            <a:extLst>
              <a:ext uri="{FF2B5EF4-FFF2-40B4-BE49-F238E27FC236}">
                <a16:creationId xmlns:a16="http://schemas.microsoft.com/office/drawing/2014/main" id="{BBC323C3-926B-40C7-98C9-B572002F4A58}"/>
              </a:ext>
            </a:extLst>
          </p:cNvPr>
          <p:cNvSpPr txBox="1"/>
          <p:nvPr/>
        </p:nvSpPr>
        <p:spPr>
          <a:xfrm>
            <a:off x="489233" y="6313438"/>
            <a:ext cx="8870262" cy="369332"/>
          </a:xfrm>
          <a:prstGeom prst="rect">
            <a:avLst/>
          </a:prstGeom>
          <a:noFill/>
        </p:spPr>
        <p:txBody>
          <a:bodyPr wrap="square" rtlCol="0">
            <a:spAutoFit/>
          </a:bodyPr>
          <a:lstStyle/>
          <a:p>
            <a:r>
              <a:rPr lang="fr-FR" dirty="0"/>
              <a:t>* L’évaluation de la mobilisation du dispositif par les TI-AE est en cours de consolidation</a:t>
            </a:r>
          </a:p>
        </p:txBody>
      </p:sp>
    </p:spTree>
    <p:extLst>
      <p:ext uri="{BB962C8B-B14F-4D97-AF65-F5344CB8AC3E}">
        <p14:creationId xmlns:p14="http://schemas.microsoft.com/office/powerpoint/2010/main" val="3835443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4F95EE-4EC3-4E7A-8862-F0DECF2A7CED}"/>
              </a:ext>
            </a:extLst>
          </p:cNvPr>
          <p:cNvSpPr>
            <a:spLocks noGrp="1"/>
          </p:cNvSpPr>
          <p:nvPr>
            <p:ph type="title"/>
          </p:nvPr>
        </p:nvSpPr>
        <p:spPr>
          <a:xfrm>
            <a:off x="377986" y="479404"/>
            <a:ext cx="11549990" cy="541421"/>
          </a:xfrm>
        </p:spPr>
        <p:txBody>
          <a:bodyPr>
            <a:noAutofit/>
          </a:bodyPr>
          <a:lstStyle/>
          <a:p>
            <a:r>
              <a:rPr lang="fr-FR" sz="2800" b="1" dirty="0">
                <a:solidFill>
                  <a:srgbClr val="0070C0"/>
                </a:solidFill>
                <a:latin typeface="+mn-lt"/>
                <a:ea typeface="+mn-ea"/>
                <a:cs typeface="+mn-cs"/>
              </a:rPr>
              <a:t>Au-delà des reports de cotisations, les cotisants bénéficient d’autres dispositifs d’accompagnement</a:t>
            </a:r>
          </a:p>
        </p:txBody>
      </p:sp>
      <p:sp>
        <p:nvSpPr>
          <p:cNvPr id="7" name="ZoneTexte 6">
            <a:extLst>
              <a:ext uri="{FF2B5EF4-FFF2-40B4-BE49-F238E27FC236}">
                <a16:creationId xmlns:a16="http://schemas.microsoft.com/office/drawing/2014/main" id="{5920872D-ED36-4656-9BFA-6EA1628C0E37}"/>
              </a:ext>
            </a:extLst>
          </p:cNvPr>
          <p:cNvSpPr txBox="1"/>
          <p:nvPr/>
        </p:nvSpPr>
        <p:spPr>
          <a:xfrm>
            <a:off x="3588030" y="1333335"/>
            <a:ext cx="8110634" cy="2620717"/>
          </a:xfrm>
          <a:prstGeom prst="rect">
            <a:avLst/>
          </a:prstGeom>
          <a:noFill/>
        </p:spPr>
        <p:txBody>
          <a:bodyPr wrap="square" rtlCol="0">
            <a:spAutoFit/>
          </a:bodyPr>
          <a:lstStyle/>
          <a:p>
            <a:pPr algn="just">
              <a:lnSpc>
                <a:spcPct val="130000"/>
              </a:lnSpc>
            </a:pPr>
            <a:r>
              <a:rPr lang="fr-FR" sz="2400" b="1" dirty="0">
                <a:solidFill>
                  <a:srgbClr val="0070C0"/>
                </a:solidFill>
              </a:rPr>
              <a:t>Les cotisants ont formulé un nombre considérable de demandes de délai de paiement</a:t>
            </a:r>
          </a:p>
          <a:p>
            <a:pPr algn="just">
              <a:lnSpc>
                <a:spcPct val="130000"/>
              </a:lnSpc>
            </a:pPr>
            <a:r>
              <a:rPr lang="fr-FR" sz="2000" b="1" dirty="0"/>
              <a:t>21 000 </a:t>
            </a:r>
            <a:r>
              <a:rPr lang="fr-FR" sz="2000" dirty="0"/>
              <a:t>pour</a:t>
            </a:r>
            <a:r>
              <a:rPr lang="fr-FR" sz="2000" b="1" dirty="0"/>
              <a:t> </a:t>
            </a:r>
            <a:r>
              <a:rPr lang="fr-FR" sz="2000" dirty="0"/>
              <a:t>le mois mars 2020 au titre de la crise Covid-19 = plus du </a:t>
            </a:r>
            <a:r>
              <a:rPr lang="fr-FR" sz="2000" b="1" dirty="0"/>
              <a:t>double</a:t>
            </a:r>
            <a:r>
              <a:rPr lang="fr-FR" sz="2000" dirty="0"/>
              <a:t> des demandes reçues </a:t>
            </a:r>
            <a:r>
              <a:rPr lang="fr-FR" sz="2000" b="1" dirty="0"/>
              <a:t>annuellement</a:t>
            </a:r>
            <a:r>
              <a:rPr lang="fr-FR" sz="2000" dirty="0"/>
              <a:t> par l’Urssaf Rhône-Alpes</a:t>
            </a:r>
          </a:p>
          <a:p>
            <a:pPr algn="just">
              <a:lnSpc>
                <a:spcPct val="130000"/>
              </a:lnSpc>
            </a:pPr>
            <a:r>
              <a:rPr lang="fr-FR" sz="2000" dirty="0"/>
              <a:t>Pour la région Auvergne, </a:t>
            </a:r>
            <a:r>
              <a:rPr lang="fr-FR" sz="2000" b="1" dirty="0"/>
              <a:t>2 700 </a:t>
            </a:r>
            <a:r>
              <a:rPr lang="fr-FR" sz="2000" dirty="0"/>
              <a:t>demandes de délai ont été enregistrées au titre du Covid-19</a:t>
            </a:r>
          </a:p>
        </p:txBody>
      </p:sp>
      <p:pic>
        <p:nvPicPr>
          <p:cNvPr id="10" name="Picture 2" descr="CP : Eric PAUGET interpelle Christophe Castaner sur les délais de ...">
            <a:extLst>
              <a:ext uri="{FF2B5EF4-FFF2-40B4-BE49-F238E27FC236}">
                <a16:creationId xmlns:a16="http://schemas.microsoft.com/office/drawing/2014/main" id="{68A1123A-6D10-4889-9C31-9C30B4AC34A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86" y="1794380"/>
            <a:ext cx="3021161" cy="1698628"/>
          </a:xfrm>
          <a:prstGeom prst="rect">
            <a:avLst/>
          </a:prstGeom>
          <a:noFill/>
          <a:extLst>
            <a:ext uri="{909E8E84-426E-40DD-AFC4-6F175D3DCCD1}">
              <a14:hiddenFill xmlns:a14="http://schemas.microsoft.com/office/drawing/2010/main">
                <a:solidFill>
                  <a:srgbClr val="FFFFFF"/>
                </a:solidFill>
              </a14:hiddenFill>
            </a:ext>
          </a:extLst>
        </p:spPr>
      </p:pic>
      <p:sp>
        <p:nvSpPr>
          <p:cNvPr id="11" name="Titre 1">
            <a:extLst>
              <a:ext uri="{FF2B5EF4-FFF2-40B4-BE49-F238E27FC236}">
                <a16:creationId xmlns:a16="http://schemas.microsoft.com/office/drawing/2014/main" id="{9E8CC6B1-F042-49A2-9257-8069224D1A6A}"/>
              </a:ext>
            </a:extLst>
          </p:cNvPr>
          <p:cNvSpPr txBox="1">
            <a:spLocks/>
          </p:cNvSpPr>
          <p:nvPr/>
        </p:nvSpPr>
        <p:spPr>
          <a:xfrm>
            <a:off x="524032" y="4804631"/>
            <a:ext cx="8150238" cy="15739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30000"/>
              </a:lnSpc>
            </a:pPr>
            <a:r>
              <a:rPr lang="fr-FR" sz="2400" b="1" dirty="0">
                <a:solidFill>
                  <a:schemeClr val="accent6">
                    <a:lumMod val="75000"/>
                  </a:schemeClr>
                </a:solidFill>
                <a:latin typeface="+mn-lt"/>
                <a:ea typeface="+mn-ea"/>
                <a:cs typeface="+mn-cs"/>
              </a:rPr>
              <a:t>Les travailleurs indépendants ont adressé de nombreuses demandes d’aide au titre du fonds d’action sociale géré par l’Urssaf : </a:t>
            </a:r>
            <a:r>
              <a:rPr lang="fr-FR" sz="2800" b="1" dirty="0">
                <a:latin typeface="+mn-lt"/>
              </a:rPr>
              <a:t>12.000</a:t>
            </a:r>
            <a:r>
              <a:rPr lang="fr-FR" sz="2800" b="1" dirty="0"/>
              <a:t> </a:t>
            </a:r>
            <a:r>
              <a:rPr lang="fr-FR" sz="2000" dirty="0">
                <a:latin typeface="+mn-lt"/>
                <a:ea typeface="+mn-ea"/>
                <a:cs typeface="+mn-cs"/>
              </a:rPr>
              <a:t>demandes reçues entre le 17 et le 3 avril et en cours d’instruction pour la région Rhône-Alpes et </a:t>
            </a:r>
            <a:r>
              <a:rPr lang="fr-FR" sz="2800" b="1" dirty="0">
                <a:latin typeface="+mn-lt"/>
                <a:ea typeface="+mn-ea"/>
                <a:cs typeface="+mn-cs"/>
              </a:rPr>
              <a:t>700</a:t>
            </a:r>
            <a:r>
              <a:rPr lang="fr-FR" sz="2000" dirty="0">
                <a:latin typeface="+mn-lt"/>
                <a:ea typeface="+mn-ea"/>
                <a:cs typeface="+mn-cs"/>
              </a:rPr>
              <a:t> pour la région Auvergne</a:t>
            </a:r>
          </a:p>
          <a:p>
            <a:pPr>
              <a:lnSpc>
                <a:spcPct val="130000"/>
              </a:lnSpc>
            </a:pPr>
            <a:endParaRPr lang="fr-FR" sz="2400" b="1" dirty="0">
              <a:solidFill>
                <a:schemeClr val="accent6">
                  <a:lumMod val="75000"/>
                </a:schemeClr>
              </a:solidFill>
              <a:latin typeface="+mn-lt"/>
              <a:ea typeface="+mn-ea"/>
              <a:cs typeface="+mn-cs"/>
            </a:endParaRPr>
          </a:p>
        </p:txBody>
      </p:sp>
      <p:pic>
        <p:nvPicPr>
          <p:cNvPr id="4" name="Image 3">
            <a:extLst>
              <a:ext uri="{FF2B5EF4-FFF2-40B4-BE49-F238E27FC236}">
                <a16:creationId xmlns:a16="http://schemas.microsoft.com/office/drawing/2014/main" id="{3636FA10-D5C8-4CED-AA58-DCB9A6E3F5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74270" y="4361026"/>
            <a:ext cx="2671338" cy="1773148"/>
          </a:xfrm>
          <a:prstGeom prst="rect">
            <a:avLst/>
          </a:prstGeom>
        </p:spPr>
      </p:pic>
    </p:spTree>
    <p:extLst>
      <p:ext uri="{BB962C8B-B14F-4D97-AF65-F5344CB8AC3E}">
        <p14:creationId xmlns:p14="http://schemas.microsoft.com/office/powerpoint/2010/main" val="1674986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4F12DA6-A684-4DA4-9F82-08FDD654CE79}"/>
              </a:ext>
            </a:extLst>
          </p:cNvPr>
          <p:cNvSpPr txBox="1"/>
          <p:nvPr/>
        </p:nvSpPr>
        <p:spPr>
          <a:xfrm>
            <a:off x="862360" y="511321"/>
            <a:ext cx="10374596" cy="6124754"/>
          </a:xfrm>
          <a:prstGeom prst="rect">
            <a:avLst/>
          </a:prstGeom>
          <a:noFill/>
        </p:spPr>
        <p:txBody>
          <a:bodyPr wrap="square" rtlCol="0">
            <a:spAutoFit/>
          </a:bodyPr>
          <a:lstStyle/>
          <a:p>
            <a:r>
              <a:rPr lang="fr-FR" sz="2800" b="1" dirty="0">
                <a:solidFill>
                  <a:srgbClr val="0070C0"/>
                </a:solidFill>
              </a:rPr>
              <a:t>Les URSSAF assurent le financement de la protection sociale</a:t>
            </a:r>
          </a:p>
          <a:p>
            <a:endParaRPr lang="fr-FR" dirty="0"/>
          </a:p>
          <a:p>
            <a:r>
              <a:rPr lang="fr-FR" dirty="0"/>
              <a:t>Les cotisations encaissées par les Urssaf sont mises à disposition chaque jour des caisses prestataires pour servir au quotidien des prestations qui bénéficient à tous les Français : remboursement de soins médicaux, indemnités d’arrêt maladie, de congés maternité ou d’accidents du travail, prestations familiales, pensions de retraites. </a:t>
            </a:r>
          </a:p>
          <a:p>
            <a:endParaRPr lang="fr-FR" dirty="0"/>
          </a:p>
          <a:p>
            <a:r>
              <a:rPr lang="fr-FR" sz="3600" b="1" dirty="0">
                <a:solidFill>
                  <a:schemeClr val="accent1">
                    <a:lumMod val="75000"/>
                  </a:schemeClr>
                </a:solidFill>
              </a:rPr>
              <a:t>5 heures</a:t>
            </a:r>
          </a:p>
          <a:p>
            <a:r>
              <a:rPr lang="fr-FR" dirty="0"/>
              <a:t>C’est le délai de reversement des sommes encaissées</a:t>
            </a:r>
          </a:p>
          <a:p>
            <a:endParaRPr lang="fr-FR" dirty="0"/>
          </a:p>
          <a:p>
            <a:endParaRPr lang="fr-FR" dirty="0"/>
          </a:p>
          <a:p>
            <a:endParaRPr lang="fr-FR" dirty="0"/>
          </a:p>
          <a:p>
            <a:endParaRPr lang="fr-FR" dirty="0"/>
          </a:p>
          <a:p>
            <a:r>
              <a:rPr lang="fr-FR" dirty="0"/>
              <a:t>Les prévisions d’encaissements comme les versements doivent ainsi être fiables et réactifs chaque jour. </a:t>
            </a:r>
          </a:p>
          <a:p>
            <a:endParaRPr lang="fr-FR" dirty="0"/>
          </a:p>
          <a:p>
            <a:r>
              <a:rPr lang="fr-FR" dirty="0"/>
              <a:t>L’Acoss* et le réseau des Urssaf appellent les entreprises à faire preuve de responsabilité dans l'usage des facilités qui leur sont accordées dans cette période de crise sanitaire, afin qu'elles bénéficient avant tout aux entreprises qui en ont besoin. </a:t>
            </a:r>
          </a:p>
          <a:p>
            <a:endParaRPr lang="fr-FR" sz="2000" dirty="0"/>
          </a:p>
          <a:p>
            <a:r>
              <a:rPr lang="fr-FR" sz="1600" i="1" dirty="0"/>
              <a:t>* Agence centrale des organismes de sécurité sociale, caisse nationale des Urssaf</a:t>
            </a:r>
          </a:p>
        </p:txBody>
      </p:sp>
      <p:pic>
        <p:nvPicPr>
          <p:cNvPr id="3" name="Image 2">
            <a:extLst>
              <a:ext uri="{FF2B5EF4-FFF2-40B4-BE49-F238E27FC236}">
                <a16:creationId xmlns:a16="http://schemas.microsoft.com/office/drawing/2014/main" id="{25F00204-62A0-4B56-9654-F4F224281F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49658" y="2275605"/>
            <a:ext cx="1620818" cy="1980633"/>
          </a:xfrm>
          <a:prstGeom prst="rect">
            <a:avLst/>
          </a:prstGeom>
        </p:spPr>
      </p:pic>
    </p:spTree>
    <p:extLst>
      <p:ext uri="{BB962C8B-B14F-4D97-AF65-F5344CB8AC3E}">
        <p14:creationId xmlns:p14="http://schemas.microsoft.com/office/powerpoint/2010/main" val="398840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5FF523A5-91EC-4E1A-8688-5A7107BC088D}"/>
              </a:ext>
            </a:extLst>
          </p:cNvPr>
          <p:cNvSpPr txBox="1"/>
          <p:nvPr/>
        </p:nvSpPr>
        <p:spPr>
          <a:xfrm>
            <a:off x="940905" y="221322"/>
            <a:ext cx="10481332" cy="6432530"/>
          </a:xfrm>
          <a:prstGeom prst="rect">
            <a:avLst/>
          </a:prstGeom>
          <a:noFill/>
          <a:ln w="28575">
            <a:solidFill>
              <a:srgbClr val="002060"/>
            </a:solidFill>
          </a:ln>
        </p:spPr>
        <p:txBody>
          <a:bodyPr wrap="square" rtlCol="0">
            <a:spAutoFit/>
          </a:bodyPr>
          <a:lstStyle/>
          <a:p>
            <a:pPr algn="ctr"/>
            <a:r>
              <a:rPr lang="fr-FR" sz="4000" b="1" dirty="0">
                <a:solidFill>
                  <a:schemeClr val="accent6">
                    <a:lumMod val="75000"/>
                  </a:schemeClr>
                </a:solidFill>
              </a:rPr>
              <a:t>Les Chiffres clés de l’Urssaf Rhône Alpes</a:t>
            </a:r>
          </a:p>
          <a:p>
            <a:pPr algn="ctr"/>
            <a:r>
              <a:rPr lang="fr-FR" dirty="0"/>
              <a:t>(</a:t>
            </a:r>
            <a:r>
              <a:rPr lang="fr-FR" sz="1400" i="1" dirty="0"/>
              <a:t>au 31.12.2019)</a:t>
            </a:r>
            <a:endParaRPr lang="fr-FR" dirty="0"/>
          </a:p>
          <a:p>
            <a:endParaRPr lang="fr-FR" dirty="0"/>
          </a:p>
          <a:p>
            <a:endParaRPr lang="fr-FR" sz="2400" b="1" dirty="0">
              <a:solidFill>
                <a:schemeClr val="accent6">
                  <a:lumMod val="75000"/>
                </a:schemeClr>
              </a:solidFill>
            </a:endParaRPr>
          </a:p>
          <a:p>
            <a:r>
              <a:rPr lang="fr-FR" sz="2400" b="1" dirty="0">
                <a:solidFill>
                  <a:schemeClr val="accent6">
                    <a:lumMod val="75000"/>
                  </a:schemeClr>
                </a:solidFill>
              </a:rPr>
              <a:t>Employeurs</a:t>
            </a:r>
            <a:r>
              <a:rPr lang="fr-FR" sz="2400" dirty="0"/>
              <a:t> : 226.000 établissements gérés, dont 81% de TPE/PME (&lt; 250 salariés)</a:t>
            </a:r>
          </a:p>
          <a:p>
            <a:endParaRPr lang="fr-FR" sz="2400" dirty="0"/>
          </a:p>
          <a:p>
            <a:r>
              <a:rPr lang="fr-FR" sz="2400" b="1" dirty="0">
                <a:solidFill>
                  <a:schemeClr val="accent6">
                    <a:lumMod val="75000"/>
                  </a:schemeClr>
                </a:solidFill>
              </a:rPr>
              <a:t>Travailleurs indépendants </a:t>
            </a:r>
            <a:r>
              <a:rPr lang="fr-FR" sz="2400" dirty="0">
                <a:solidFill>
                  <a:schemeClr val="accent6">
                    <a:lumMod val="75000"/>
                  </a:schemeClr>
                </a:solidFill>
              </a:rPr>
              <a:t>(hors statut Auto entrepreneur) </a:t>
            </a:r>
            <a:r>
              <a:rPr lang="fr-FR" sz="2400" dirty="0"/>
              <a:t>: 229.000 </a:t>
            </a:r>
          </a:p>
          <a:p>
            <a:r>
              <a:rPr lang="fr-FR" sz="2400" b="1" dirty="0">
                <a:solidFill>
                  <a:schemeClr val="accent6">
                    <a:lumMod val="75000"/>
                  </a:schemeClr>
                </a:solidFill>
              </a:rPr>
              <a:t>Travailleurs indépendants sous statut Auto entrepreneur </a:t>
            </a:r>
            <a:r>
              <a:rPr lang="fr-FR" sz="2400" dirty="0"/>
              <a:t>: 192.000</a:t>
            </a:r>
          </a:p>
          <a:p>
            <a:endParaRPr lang="fr-FR" sz="2400" dirty="0"/>
          </a:p>
          <a:p>
            <a:r>
              <a:rPr lang="fr-FR" sz="2400" dirty="0"/>
              <a:t>L’Urssaf Rhône-Alpes est la </a:t>
            </a:r>
            <a:r>
              <a:rPr lang="fr-FR" sz="2400" b="1" dirty="0">
                <a:solidFill>
                  <a:schemeClr val="accent6">
                    <a:lumMod val="75000"/>
                  </a:schemeClr>
                </a:solidFill>
              </a:rPr>
              <a:t>deuxième</a:t>
            </a:r>
            <a:r>
              <a:rPr lang="fr-FR" sz="2400" dirty="0"/>
              <a:t> Urssaf du réseau par sa taille et son volume d’encaissement annuel (</a:t>
            </a:r>
            <a:r>
              <a:rPr lang="fr-FR" sz="2400" b="1" dirty="0">
                <a:solidFill>
                  <a:schemeClr val="accent6">
                    <a:lumMod val="75000"/>
                  </a:schemeClr>
                </a:solidFill>
              </a:rPr>
              <a:t>41 milliards d’euros </a:t>
            </a:r>
            <a:r>
              <a:rPr lang="fr-FR" sz="2400" dirty="0"/>
              <a:t>hors </a:t>
            </a:r>
            <a:r>
              <a:rPr lang="fr-FR" sz="2400" dirty="0" err="1"/>
              <a:t>CnCESU</a:t>
            </a:r>
            <a:r>
              <a:rPr lang="fr-FR" sz="2400" dirty="0"/>
              <a:t>).</a:t>
            </a:r>
          </a:p>
          <a:p>
            <a:endParaRPr lang="fr-FR" sz="2400" dirty="0"/>
          </a:p>
          <a:p>
            <a:r>
              <a:rPr lang="fr-FR" sz="2400" dirty="0"/>
              <a:t>Les grandes entreprises (&gt; 250 salariés) représentent le tiers de ses encaissements.</a:t>
            </a:r>
          </a:p>
          <a:p>
            <a:endParaRPr lang="fr-FR" sz="2400" dirty="0"/>
          </a:p>
          <a:p>
            <a:r>
              <a:rPr lang="fr-FR" sz="2400" dirty="0"/>
              <a:t>Elle est l’Urssaf gestionnaire du Centre national du Chèque Emploi Service Universel (</a:t>
            </a:r>
            <a:r>
              <a:rPr lang="fr-FR" sz="2400" dirty="0" err="1"/>
              <a:t>CnCESU</a:t>
            </a:r>
            <a:r>
              <a:rPr lang="fr-FR" sz="2400" dirty="0"/>
              <a:t>)  à Saint-Etienne (prés de deux millions de particuliers employeurs en France).</a:t>
            </a:r>
          </a:p>
        </p:txBody>
      </p:sp>
    </p:spTree>
    <p:extLst>
      <p:ext uri="{BB962C8B-B14F-4D97-AF65-F5344CB8AC3E}">
        <p14:creationId xmlns:p14="http://schemas.microsoft.com/office/powerpoint/2010/main" val="242836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5FF523A5-91EC-4E1A-8688-5A7107BC088D}"/>
              </a:ext>
            </a:extLst>
          </p:cNvPr>
          <p:cNvSpPr txBox="1"/>
          <p:nvPr/>
        </p:nvSpPr>
        <p:spPr>
          <a:xfrm>
            <a:off x="940905" y="221322"/>
            <a:ext cx="10481332" cy="4585871"/>
          </a:xfrm>
          <a:prstGeom prst="rect">
            <a:avLst/>
          </a:prstGeom>
          <a:noFill/>
          <a:ln w="28575">
            <a:solidFill>
              <a:srgbClr val="002060"/>
            </a:solidFill>
          </a:ln>
        </p:spPr>
        <p:txBody>
          <a:bodyPr wrap="square" rtlCol="0">
            <a:spAutoFit/>
          </a:bodyPr>
          <a:lstStyle/>
          <a:p>
            <a:pPr algn="ctr"/>
            <a:r>
              <a:rPr lang="fr-FR" sz="4000" b="1" dirty="0">
                <a:solidFill>
                  <a:schemeClr val="accent6">
                    <a:lumMod val="75000"/>
                  </a:schemeClr>
                </a:solidFill>
              </a:rPr>
              <a:t>Les Chiffres clés de l’Urssaf Auvergne</a:t>
            </a:r>
          </a:p>
          <a:p>
            <a:pPr algn="ctr"/>
            <a:r>
              <a:rPr lang="fr-FR" dirty="0"/>
              <a:t>(</a:t>
            </a:r>
            <a:r>
              <a:rPr lang="fr-FR" sz="1400" i="1" dirty="0"/>
              <a:t>au 31.12.2019)</a:t>
            </a:r>
            <a:endParaRPr lang="fr-FR" dirty="0"/>
          </a:p>
          <a:p>
            <a:endParaRPr lang="fr-FR" dirty="0"/>
          </a:p>
          <a:p>
            <a:endParaRPr lang="fr-FR" sz="2400" b="1" dirty="0">
              <a:solidFill>
                <a:schemeClr val="accent6">
                  <a:lumMod val="75000"/>
                </a:schemeClr>
              </a:solidFill>
            </a:endParaRPr>
          </a:p>
          <a:p>
            <a:r>
              <a:rPr lang="fr-FR" sz="2400" b="1" dirty="0">
                <a:solidFill>
                  <a:schemeClr val="accent6">
                    <a:lumMod val="75000"/>
                  </a:schemeClr>
                </a:solidFill>
              </a:rPr>
              <a:t>Employeurs</a:t>
            </a:r>
            <a:r>
              <a:rPr lang="fr-FR" sz="2400" dirty="0"/>
              <a:t> : 36.000 </a:t>
            </a:r>
            <a:r>
              <a:rPr lang="fr-FR" sz="2400"/>
              <a:t>établissements gérés</a:t>
            </a:r>
          </a:p>
          <a:p>
            <a:endParaRPr lang="fr-FR" sz="2400" dirty="0"/>
          </a:p>
          <a:p>
            <a:r>
              <a:rPr lang="fr-FR" sz="2400" b="1" dirty="0">
                <a:solidFill>
                  <a:schemeClr val="accent6">
                    <a:lumMod val="75000"/>
                  </a:schemeClr>
                </a:solidFill>
              </a:rPr>
              <a:t>Travailleurs indépendants </a:t>
            </a:r>
            <a:r>
              <a:rPr lang="fr-FR" sz="2400" dirty="0">
                <a:solidFill>
                  <a:schemeClr val="accent6">
                    <a:lumMod val="75000"/>
                  </a:schemeClr>
                </a:solidFill>
              </a:rPr>
              <a:t>(hors statut Auto entrepreneur) </a:t>
            </a:r>
            <a:r>
              <a:rPr lang="fr-FR" sz="2400" dirty="0"/>
              <a:t>: 28 000 </a:t>
            </a:r>
          </a:p>
          <a:p>
            <a:r>
              <a:rPr lang="fr-FR" sz="2400" b="1" dirty="0">
                <a:solidFill>
                  <a:schemeClr val="accent6">
                    <a:lumMod val="75000"/>
                  </a:schemeClr>
                </a:solidFill>
              </a:rPr>
              <a:t>Travailleurs indépendants sous statut Auto entrepreneur </a:t>
            </a:r>
            <a:r>
              <a:rPr lang="fr-FR" sz="2400" dirty="0"/>
              <a:t>: 41 500</a:t>
            </a:r>
          </a:p>
          <a:p>
            <a:endParaRPr lang="fr-FR" sz="2400" dirty="0"/>
          </a:p>
          <a:p>
            <a:endParaRPr lang="fr-FR" sz="2400" dirty="0"/>
          </a:p>
          <a:p>
            <a:r>
              <a:rPr lang="fr-FR" sz="2400" dirty="0"/>
              <a:t>Elle est l’Urssaf gestionnaire du Centre national </a:t>
            </a:r>
            <a:r>
              <a:rPr lang="fr-FR" sz="2400" dirty="0" err="1"/>
              <a:t>Paje</a:t>
            </a:r>
            <a:r>
              <a:rPr lang="fr-FR" sz="2400" dirty="0"/>
              <a:t> emploi  au Puy (1,1 million de comptes actifs en 2019)</a:t>
            </a:r>
          </a:p>
        </p:txBody>
      </p:sp>
    </p:spTree>
    <p:extLst>
      <p:ext uri="{BB962C8B-B14F-4D97-AF65-F5344CB8AC3E}">
        <p14:creationId xmlns:p14="http://schemas.microsoft.com/office/powerpoint/2010/main" val="2586845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2D21BA2-69E9-4D4B-B022-0E2B59CC22EC}"/>
              </a:ext>
            </a:extLst>
          </p:cNvPr>
          <p:cNvSpPr/>
          <p:nvPr/>
        </p:nvSpPr>
        <p:spPr>
          <a:xfrm>
            <a:off x="311426" y="74235"/>
            <a:ext cx="11569148" cy="6709529"/>
          </a:xfrm>
          <a:prstGeom prst="rect">
            <a:avLst/>
          </a:prstGeom>
          <a:ln w="28575">
            <a:solidFill>
              <a:srgbClr val="0070C0"/>
            </a:solidFill>
          </a:ln>
        </p:spPr>
        <p:txBody>
          <a:bodyPr wrap="square">
            <a:spAutoFit/>
          </a:bodyPr>
          <a:lstStyle/>
          <a:p>
            <a:pPr algn="ctr"/>
            <a:r>
              <a:rPr lang="fr-FR" sz="4000" b="1" dirty="0">
                <a:solidFill>
                  <a:srgbClr val="002060"/>
                </a:solidFill>
              </a:rPr>
              <a:t>Principales mesures relatives aux échéances URSSAF</a:t>
            </a:r>
          </a:p>
          <a:p>
            <a:pPr algn="ctr"/>
            <a:r>
              <a:rPr lang="fr-FR" sz="2400" i="1" dirty="0">
                <a:solidFill>
                  <a:srgbClr val="002060"/>
                </a:solidFill>
              </a:rPr>
              <a:t>(date d’effet à compter de l’échéance du 15 mars 2020)</a:t>
            </a:r>
          </a:p>
          <a:p>
            <a:endParaRPr lang="fr-FR" dirty="0"/>
          </a:p>
          <a:p>
            <a:endParaRPr lang="fr-FR" dirty="0"/>
          </a:p>
          <a:p>
            <a:pPr marL="171450" indent="-171450">
              <a:buFontTx/>
              <a:buChar char="-"/>
            </a:pPr>
            <a:r>
              <a:rPr lang="fr-FR" sz="2200" b="1" dirty="0">
                <a:solidFill>
                  <a:srgbClr val="0070C0"/>
                </a:solidFill>
              </a:rPr>
              <a:t>Employeurs</a:t>
            </a:r>
            <a:r>
              <a:rPr lang="fr-FR" sz="2200" dirty="0"/>
              <a:t> : report possible à la main de l’entreprise de trois mois du paiement des sommes dues au titre de l’échéance du 15 mars (cotisations salariales et patronales), sans pénalité ni majorations de retard (l’entreprise module directement le montant des cotisations qu’elle est en mesure de verser) ; délais de paiement possibles si paiement des cotisations salariales.</a:t>
            </a:r>
          </a:p>
          <a:p>
            <a:pPr marL="171450" indent="-171450">
              <a:buFontTx/>
              <a:buChar char="-"/>
            </a:pPr>
            <a:endParaRPr lang="fr-FR" sz="2200" dirty="0"/>
          </a:p>
          <a:p>
            <a:pPr marL="171450" indent="-171450">
              <a:buFontTx/>
              <a:buChar char="-"/>
            </a:pPr>
            <a:r>
              <a:rPr lang="fr-FR" sz="2200" b="1" dirty="0">
                <a:solidFill>
                  <a:srgbClr val="0070C0"/>
                </a:solidFill>
              </a:rPr>
              <a:t>Travailleurs indépendants (hors auto-entrepreneurs) </a:t>
            </a:r>
            <a:r>
              <a:rPr lang="fr-FR" sz="2200" dirty="0"/>
              <a:t>: les prélèvements à échéance du 20 mars 2020 ont été intégralement et automatiquement neutralisés par l’Urssaf (sans demande à formuler par le travailleur indépendant) et reportés sur l’échéancier restant à courir jusqu’en décembre 2020</a:t>
            </a:r>
          </a:p>
          <a:p>
            <a:pPr marL="171450" indent="-171450">
              <a:buFontTx/>
              <a:buChar char="-"/>
            </a:pPr>
            <a:endParaRPr lang="fr-FR" sz="2200" dirty="0"/>
          </a:p>
          <a:p>
            <a:pPr marL="171450" indent="-171450">
              <a:buFontTx/>
              <a:buChar char="-"/>
            </a:pPr>
            <a:r>
              <a:rPr lang="fr-FR" sz="2200" b="1" dirty="0">
                <a:solidFill>
                  <a:srgbClr val="0070C0"/>
                </a:solidFill>
              </a:rPr>
              <a:t>Travailleurs indépendants sous statut auto-entrepreneur </a:t>
            </a:r>
            <a:r>
              <a:rPr lang="fr-FR" sz="2200" dirty="0"/>
              <a:t>: Déclaration de chiffre d’affaires à réaliser et possibilité de moduler son paiement</a:t>
            </a:r>
          </a:p>
          <a:p>
            <a:pPr marL="171450" indent="-171450">
              <a:buFontTx/>
              <a:buChar char="-"/>
            </a:pPr>
            <a:endParaRPr lang="fr-FR" sz="2200" dirty="0"/>
          </a:p>
          <a:p>
            <a:pPr marL="171450" indent="-171450">
              <a:buFontTx/>
              <a:buChar char="-"/>
            </a:pPr>
            <a:r>
              <a:rPr lang="fr-FR" sz="2200" dirty="0"/>
              <a:t>Les travailleurs indépendants (quel que soit le statut, à l’exception des praticiens et auxiliaires médicaux) peuvent également faire une demande de soutien financier du fonds d’action sociale</a:t>
            </a:r>
          </a:p>
        </p:txBody>
      </p:sp>
    </p:spTree>
    <p:extLst>
      <p:ext uri="{BB962C8B-B14F-4D97-AF65-F5344CB8AC3E}">
        <p14:creationId xmlns:p14="http://schemas.microsoft.com/office/powerpoint/2010/main" val="3211541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41C9F53-A64A-4D42-96CE-53834591105D}"/>
              </a:ext>
            </a:extLst>
          </p:cNvPr>
          <p:cNvSpPr/>
          <p:nvPr/>
        </p:nvSpPr>
        <p:spPr>
          <a:xfrm>
            <a:off x="228600" y="552450"/>
            <a:ext cx="11639549" cy="5637441"/>
          </a:xfrm>
          <a:prstGeom prst="rect">
            <a:avLst/>
          </a:prstGeom>
          <a:ln w="28575">
            <a:solidFill>
              <a:srgbClr val="002060"/>
            </a:solidFill>
          </a:ln>
        </p:spPr>
        <p:txBody>
          <a:bodyPr wrap="square">
            <a:spAutoFit/>
          </a:bodyPr>
          <a:lstStyle/>
          <a:p>
            <a:pPr algn="ctr"/>
            <a:r>
              <a:rPr lang="fr-FR" sz="4000" b="1" u="sng" dirty="0">
                <a:solidFill>
                  <a:schemeClr val="accent6">
                    <a:lumMod val="50000"/>
                  </a:schemeClr>
                </a:solidFill>
              </a:rPr>
              <a:t>Bon à savoir</a:t>
            </a:r>
          </a:p>
          <a:p>
            <a:endParaRPr lang="fr-FR" sz="2400" dirty="0"/>
          </a:p>
          <a:p>
            <a:r>
              <a:rPr lang="fr-FR" sz="2400" b="1" u="sng" dirty="0">
                <a:solidFill>
                  <a:srgbClr val="0070C0"/>
                </a:solidFill>
              </a:rPr>
              <a:t>S’informer sur les mesures « COVID-19 » </a:t>
            </a:r>
            <a:r>
              <a:rPr lang="fr-FR" sz="2400" dirty="0"/>
              <a:t>: urssaf.fr</a:t>
            </a:r>
          </a:p>
          <a:p>
            <a:endParaRPr lang="fr-FR" sz="2400" dirty="0"/>
          </a:p>
          <a:p>
            <a:endParaRPr lang="fr-FR" sz="2400" b="1" u="sng" dirty="0">
              <a:solidFill>
                <a:schemeClr val="accent6">
                  <a:lumMod val="50000"/>
                </a:schemeClr>
              </a:solidFill>
            </a:endParaRPr>
          </a:p>
          <a:p>
            <a:r>
              <a:rPr lang="fr-FR" sz="2400" b="1" u="sng" dirty="0">
                <a:solidFill>
                  <a:schemeClr val="accent6">
                    <a:lumMod val="50000"/>
                  </a:schemeClr>
                </a:solidFill>
              </a:rPr>
              <a:t>Utiliser les services en ligne</a:t>
            </a:r>
          </a:p>
          <a:p>
            <a:endParaRPr lang="fr-FR" sz="2400" dirty="0">
              <a:solidFill>
                <a:srgbClr val="0070C0"/>
              </a:solidFill>
            </a:endParaRPr>
          </a:p>
          <a:p>
            <a:r>
              <a:rPr lang="fr-FR" sz="2400" dirty="0">
                <a:solidFill>
                  <a:srgbClr val="0070C0"/>
                </a:solidFill>
              </a:rPr>
              <a:t>Création de comptes en ligne/Accès à un compte créé</a:t>
            </a:r>
          </a:p>
          <a:p>
            <a:pPr algn="just"/>
            <a:r>
              <a:rPr lang="fr-FR" sz="2400" dirty="0"/>
              <a:t>urssaf.fr  </a:t>
            </a:r>
            <a:r>
              <a:rPr lang="fr-FR" sz="2400" i="1" dirty="0"/>
              <a:t>(employeurs et professions libérales)</a:t>
            </a:r>
          </a:p>
          <a:p>
            <a:pPr algn="just"/>
            <a:r>
              <a:rPr lang="fr-FR" sz="2400" dirty="0"/>
              <a:t>secu-independants.fr </a:t>
            </a:r>
            <a:r>
              <a:rPr lang="fr-FR" sz="2400" i="1" dirty="0"/>
              <a:t>(artisans et commerçants)</a:t>
            </a:r>
            <a:endParaRPr lang="fr-FR" sz="2400" i="1" dirty="0">
              <a:solidFill>
                <a:srgbClr val="7030A0"/>
              </a:solidFill>
              <a:cs typeface="Arial"/>
            </a:endParaRPr>
          </a:p>
          <a:p>
            <a:pPr algn="just" eaLnBrk="0" hangingPunct="0">
              <a:spcAft>
                <a:spcPts val="450"/>
              </a:spcAft>
              <a:defRPr/>
            </a:pPr>
            <a:r>
              <a:rPr lang="fr-FR" sz="2400" dirty="0"/>
              <a:t>autoentrepreneur.urssaf.fr </a:t>
            </a:r>
            <a:r>
              <a:rPr lang="fr-FR" sz="2400" i="1" dirty="0"/>
              <a:t>(autoentrepreneurs)</a:t>
            </a:r>
          </a:p>
          <a:p>
            <a:pPr algn="just" eaLnBrk="0" hangingPunct="0">
              <a:spcAft>
                <a:spcPts val="450"/>
              </a:spcAft>
              <a:defRPr/>
            </a:pPr>
            <a:endParaRPr lang="fr-FR" sz="2400" i="1" dirty="0"/>
          </a:p>
          <a:p>
            <a:pPr algn="just" eaLnBrk="0" hangingPunct="0">
              <a:spcAft>
                <a:spcPts val="450"/>
              </a:spcAft>
              <a:defRPr/>
            </a:pPr>
            <a:r>
              <a:rPr lang="fr-FR" sz="2400" i="1" dirty="0"/>
              <a:t>Les services en ligne permettent de formuler des demandes et de gérer son dossier cotisant en temps réel.</a:t>
            </a:r>
          </a:p>
        </p:txBody>
      </p:sp>
    </p:spTree>
    <p:extLst>
      <p:ext uri="{BB962C8B-B14F-4D97-AF65-F5344CB8AC3E}">
        <p14:creationId xmlns:p14="http://schemas.microsoft.com/office/powerpoint/2010/main" val="4109821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6A1139C4-6AA2-469E-B1E3-556EC897C10A}"/>
              </a:ext>
            </a:extLst>
          </p:cNvPr>
          <p:cNvSpPr txBox="1"/>
          <p:nvPr/>
        </p:nvSpPr>
        <p:spPr>
          <a:xfrm>
            <a:off x="591168" y="129838"/>
            <a:ext cx="10980523" cy="1200329"/>
          </a:xfrm>
          <a:prstGeom prst="rect">
            <a:avLst/>
          </a:prstGeom>
          <a:noFill/>
        </p:spPr>
        <p:txBody>
          <a:bodyPr wrap="square" rtlCol="0">
            <a:spAutoFit/>
          </a:bodyPr>
          <a:lstStyle/>
          <a:p>
            <a:r>
              <a:rPr lang="fr-FR" sz="2400" b="1" dirty="0">
                <a:solidFill>
                  <a:srgbClr val="0070C0"/>
                </a:solidFill>
              </a:rPr>
              <a:t>L’avance de trésorerie mobilisée par les employeurs au titre de l’échéance du 15 mars est de 435 millions d’euros pour les 8 départements de Rhône-Alpes et de 52 millions d’euros pour les 4 départements d’Auvergne *</a:t>
            </a:r>
          </a:p>
        </p:txBody>
      </p:sp>
      <p:graphicFrame>
        <p:nvGraphicFramePr>
          <p:cNvPr id="7" name="Graphique 6">
            <a:extLst>
              <a:ext uri="{FF2B5EF4-FFF2-40B4-BE49-F238E27FC236}">
                <a16:creationId xmlns:a16="http://schemas.microsoft.com/office/drawing/2014/main" id="{E28A871D-5148-4208-A974-B92921C8E1AF}"/>
              </a:ext>
            </a:extLst>
          </p:cNvPr>
          <p:cNvGraphicFramePr>
            <a:graphicFrameLocks/>
          </p:cNvGraphicFramePr>
          <p:nvPr>
            <p:extLst>
              <p:ext uri="{D42A27DB-BD31-4B8C-83A1-F6EECF244321}">
                <p14:modId xmlns:p14="http://schemas.microsoft.com/office/powerpoint/2010/main" val="3266730089"/>
              </p:ext>
            </p:extLst>
          </p:nvPr>
        </p:nvGraphicFramePr>
        <p:xfrm>
          <a:off x="427110" y="1330167"/>
          <a:ext cx="5794581" cy="2875074"/>
        </p:xfrm>
        <a:graphic>
          <a:graphicData uri="http://schemas.openxmlformats.org/drawingml/2006/chart">
            <c:chart xmlns:c="http://schemas.openxmlformats.org/drawingml/2006/chart" xmlns:r="http://schemas.openxmlformats.org/officeDocument/2006/relationships" r:id="rId2"/>
          </a:graphicData>
        </a:graphic>
      </p:graphicFrame>
      <p:sp>
        <p:nvSpPr>
          <p:cNvPr id="9" name="ZoneTexte 8">
            <a:extLst>
              <a:ext uri="{FF2B5EF4-FFF2-40B4-BE49-F238E27FC236}">
                <a16:creationId xmlns:a16="http://schemas.microsoft.com/office/drawing/2014/main" id="{A0B56DE8-0715-48E1-A5F6-03F44A367235}"/>
              </a:ext>
            </a:extLst>
          </p:cNvPr>
          <p:cNvSpPr txBox="1"/>
          <p:nvPr/>
        </p:nvSpPr>
        <p:spPr>
          <a:xfrm>
            <a:off x="6693951" y="1699318"/>
            <a:ext cx="5070939" cy="3785652"/>
          </a:xfrm>
          <a:prstGeom prst="rect">
            <a:avLst/>
          </a:prstGeom>
          <a:noFill/>
          <a:ln w="19050">
            <a:solidFill>
              <a:schemeClr val="accent6">
                <a:lumMod val="75000"/>
              </a:schemeClr>
            </a:solidFill>
          </a:ln>
        </p:spPr>
        <p:txBody>
          <a:bodyPr wrap="square" rtlCol="0">
            <a:spAutoFit/>
          </a:bodyPr>
          <a:lstStyle/>
          <a:p>
            <a:pPr algn="ctr"/>
            <a:r>
              <a:rPr lang="fr-FR" sz="2000" b="1" dirty="0">
                <a:solidFill>
                  <a:schemeClr val="accent6">
                    <a:lumMod val="75000"/>
                  </a:schemeClr>
                </a:solidFill>
              </a:rPr>
              <a:t>Secteurs d’activité qui ont le plus mobilisé le dispositif </a:t>
            </a:r>
            <a:endParaRPr lang="fr-FR" sz="1400" i="1" dirty="0"/>
          </a:p>
          <a:p>
            <a:endParaRPr lang="fr-FR" sz="2000" dirty="0"/>
          </a:p>
          <a:p>
            <a:pPr marL="342900" indent="-342900">
              <a:buFont typeface="Arial" panose="020B0604020202020204" pitchFamily="34" charset="0"/>
              <a:buChar char="•"/>
            </a:pPr>
            <a:r>
              <a:rPr lang="fr-FR" sz="2400" dirty="0"/>
              <a:t>Construction</a:t>
            </a:r>
          </a:p>
          <a:p>
            <a:pPr marL="342900" indent="-342900">
              <a:buFont typeface="Arial" panose="020B0604020202020204" pitchFamily="34" charset="0"/>
              <a:buChar char="•"/>
            </a:pPr>
            <a:r>
              <a:rPr lang="fr-FR" sz="2400" dirty="0"/>
              <a:t>Hébergement, restauration</a:t>
            </a:r>
          </a:p>
          <a:p>
            <a:pPr marL="342900" indent="-342900">
              <a:buFont typeface="Arial" panose="020B0604020202020204" pitchFamily="34" charset="0"/>
              <a:buChar char="•"/>
            </a:pPr>
            <a:r>
              <a:rPr lang="fr-FR" sz="2400" dirty="0"/>
              <a:t>Arts, spectacles, activités récréatives</a:t>
            </a:r>
          </a:p>
          <a:p>
            <a:pPr marL="342900" indent="-342900">
              <a:buFont typeface="Arial" panose="020B0604020202020204" pitchFamily="34" charset="0"/>
              <a:buChar char="•"/>
            </a:pPr>
            <a:r>
              <a:rPr lang="fr-FR" sz="2400" dirty="0"/>
              <a:t>Activités de services </a:t>
            </a:r>
            <a:r>
              <a:rPr lang="fr-FR" i="1" dirty="0"/>
              <a:t>(dont agences de voyages par ex)</a:t>
            </a:r>
          </a:p>
          <a:p>
            <a:pPr marL="342900" indent="-342900">
              <a:buFont typeface="Arial" panose="020B0604020202020204" pitchFamily="34" charset="0"/>
              <a:buChar char="•"/>
            </a:pPr>
            <a:r>
              <a:rPr lang="fr-FR" sz="2400" dirty="0"/>
              <a:t>Transport et entreposage</a:t>
            </a:r>
          </a:p>
          <a:p>
            <a:pPr marL="342900" indent="-342900">
              <a:buFont typeface="Arial" panose="020B0604020202020204" pitchFamily="34" charset="0"/>
              <a:buChar char="•"/>
            </a:pPr>
            <a:r>
              <a:rPr lang="fr-FR" sz="2400" dirty="0"/>
              <a:t>Commerce non alimentaire</a:t>
            </a:r>
          </a:p>
          <a:p>
            <a:endParaRPr lang="fr-FR" dirty="0"/>
          </a:p>
        </p:txBody>
      </p:sp>
      <p:sp>
        <p:nvSpPr>
          <p:cNvPr id="2" name="ZoneTexte 1">
            <a:extLst>
              <a:ext uri="{FF2B5EF4-FFF2-40B4-BE49-F238E27FC236}">
                <a16:creationId xmlns:a16="http://schemas.microsoft.com/office/drawing/2014/main" id="{380FB28B-C300-41A6-B03B-B5A1FC543CAC}"/>
              </a:ext>
            </a:extLst>
          </p:cNvPr>
          <p:cNvSpPr txBox="1"/>
          <p:nvPr/>
        </p:nvSpPr>
        <p:spPr>
          <a:xfrm>
            <a:off x="6413490" y="5854121"/>
            <a:ext cx="5631860" cy="646331"/>
          </a:xfrm>
          <a:prstGeom prst="rect">
            <a:avLst/>
          </a:prstGeom>
          <a:solidFill>
            <a:schemeClr val="accent5">
              <a:lumMod val="20000"/>
              <a:lumOff val="80000"/>
            </a:schemeClr>
          </a:solidFill>
        </p:spPr>
        <p:txBody>
          <a:bodyPr wrap="square" rtlCol="0">
            <a:spAutoFit/>
          </a:bodyPr>
          <a:lstStyle/>
          <a:p>
            <a:r>
              <a:rPr lang="fr-FR" b="1" dirty="0"/>
              <a:t>* Au niveau national, cette avance représente 3,5 milliards sur 9,1 milliards attendus en mars 2020.</a:t>
            </a:r>
          </a:p>
        </p:txBody>
      </p:sp>
      <p:graphicFrame>
        <p:nvGraphicFramePr>
          <p:cNvPr id="8" name="Graphique 7">
            <a:extLst>
              <a:ext uri="{FF2B5EF4-FFF2-40B4-BE49-F238E27FC236}">
                <a16:creationId xmlns:a16="http://schemas.microsoft.com/office/drawing/2014/main" id="{B3451FBC-D692-4C2F-9A5D-BA24FB71A885}"/>
              </a:ext>
            </a:extLst>
          </p:cNvPr>
          <p:cNvGraphicFramePr>
            <a:graphicFrameLocks/>
          </p:cNvGraphicFramePr>
          <p:nvPr>
            <p:extLst>
              <p:ext uri="{D42A27DB-BD31-4B8C-83A1-F6EECF244321}">
                <p14:modId xmlns:p14="http://schemas.microsoft.com/office/powerpoint/2010/main" val="2288499442"/>
              </p:ext>
            </p:extLst>
          </p:nvPr>
        </p:nvGraphicFramePr>
        <p:xfrm>
          <a:off x="427110" y="4244621"/>
          <a:ext cx="5794580" cy="2443705"/>
        </p:xfrm>
        <a:graphic>
          <a:graphicData uri="http://schemas.openxmlformats.org/drawingml/2006/chart">
            <c:chart xmlns:c="http://schemas.openxmlformats.org/drawingml/2006/chart" xmlns:r="http://schemas.openxmlformats.org/officeDocument/2006/relationships" r:id="rId3"/>
          </a:graphicData>
        </a:graphic>
      </p:graphicFrame>
      <p:sp>
        <p:nvSpPr>
          <p:cNvPr id="10" name="ZoneTexte 1">
            <a:extLst>
              <a:ext uri="{FF2B5EF4-FFF2-40B4-BE49-F238E27FC236}">
                <a16:creationId xmlns:a16="http://schemas.microsoft.com/office/drawing/2014/main" id="{B54A870A-3FD1-4F2C-AD1C-072C4748D186}"/>
              </a:ext>
            </a:extLst>
          </p:cNvPr>
          <p:cNvSpPr txBox="1"/>
          <p:nvPr/>
        </p:nvSpPr>
        <p:spPr>
          <a:xfrm>
            <a:off x="3759200" y="4634052"/>
            <a:ext cx="2077155" cy="349955"/>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600" b="1" i="1" dirty="0"/>
              <a:t>Région Auvergne</a:t>
            </a:r>
          </a:p>
        </p:txBody>
      </p:sp>
    </p:spTree>
    <p:extLst>
      <p:ext uri="{BB962C8B-B14F-4D97-AF65-F5344CB8AC3E}">
        <p14:creationId xmlns:p14="http://schemas.microsoft.com/office/powerpoint/2010/main" val="1985845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A5832B1-C654-4C58-B776-DB092E27106C}"/>
              </a:ext>
            </a:extLst>
          </p:cNvPr>
          <p:cNvSpPr>
            <a:spLocks noGrp="1"/>
          </p:cNvSpPr>
          <p:nvPr>
            <p:ph type="title"/>
          </p:nvPr>
        </p:nvSpPr>
        <p:spPr/>
        <p:txBody>
          <a:bodyPr>
            <a:normAutofit/>
          </a:bodyPr>
          <a:lstStyle/>
          <a:p>
            <a:pPr algn="ctr"/>
            <a:r>
              <a:rPr lang="fr-FR" sz="3200" b="1" dirty="0">
                <a:solidFill>
                  <a:srgbClr val="0070C0"/>
                </a:solidFill>
              </a:rPr>
              <a:t>Répartition des 435 millions d’euros d’avance de trésorerie dans les 8 départements de la région. </a:t>
            </a:r>
          </a:p>
        </p:txBody>
      </p:sp>
      <p:graphicFrame>
        <p:nvGraphicFramePr>
          <p:cNvPr id="6" name="Graphique 5">
            <a:extLst>
              <a:ext uri="{FF2B5EF4-FFF2-40B4-BE49-F238E27FC236}">
                <a16:creationId xmlns:a16="http://schemas.microsoft.com/office/drawing/2014/main" id="{00000000-0008-0000-3100-000004000000}"/>
              </a:ext>
            </a:extLst>
          </p:cNvPr>
          <p:cNvGraphicFramePr>
            <a:graphicFrameLocks/>
          </p:cNvGraphicFramePr>
          <p:nvPr>
            <p:extLst>
              <p:ext uri="{D42A27DB-BD31-4B8C-83A1-F6EECF244321}">
                <p14:modId xmlns:p14="http://schemas.microsoft.com/office/powerpoint/2010/main" val="3812138485"/>
              </p:ext>
            </p:extLst>
          </p:nvPr>
        </p:nvGraphicFramePr>
        <p:xfrm>
          <a:off x="339365" y="1831181"/>
          <a:ext cx="11283884" cy="44942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232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FA5832B1-C654-4C58-B776-DB092E27106C}"/>
              </a:ext>
            </a:extLst>
          </p:cNvPr>
          <p:cNvSpPr>
            <a:spLocks noGrp="1"/>
          </p:cNvSpPr>
          <p:nvPr>
            <p:ph type="title"/>
          </p:nvPr>
        </p:nvSpPr>
        <p:spPr/>
        <p:txBody>
          <a:bodyPr>
            <a:normAutofit/>
          </a:bodyPr>
          <a:lstStyle/>
          <a:p>
            <a:pPr algn="ctr"/>
            <a:r>
              <a:rPr lang="fr-FR" sz="3200" b="1" dirty="0">
                <a:solidFill>
                  <a:srgbClr val="0070C0"/>
                </a:solidFill>
              </a:rPr>
              <a:t>Répartition des 52 millions d’euros d’avance de trésorerie dans les 4 départements de la région. </a:t>
            </a:r>
          </a:p>
        </p:txBody>
      </p:sp>
      <p:graphicFrame>
        <p:nvGraphicFramePr>
          <p:cNvPr id="6" name="Graphique 5">
            <a:extLst>
              <a:ext uri="{FF2B5EF4-FFF2-40B4-BE49-F238E27FC236}">
                <a16:creationId xmlns:a16="http://schemas.microsoft.com/office/drawing/2014/main" id="{8FF6ACFF-DEEE-4D8A-91CE-B7FA04ABECCE}"/>
              </a:ext>
            </a:extLst>
          </p:cNvPr>
          <p:cNvGraphicFramePr>
            <a:graphicFrameLocks/>
          </p:cNvGraphicFramePr>
          <p:nvPr>
            <p:extLst>
              <p:ext uri="{D42A27DB-BD31-4B8C-83A1-F6EECF244321}">
                <p14:modId xmlns:p14="http://schemas.microsoft.com/office/powerpoint/2010/main" val="1789325589"/>
              </p:ext>
            </p:extLst>
          </p:nvPr>
        </p:nvGraphicFramePr>
        <p:xfrm>
          <a:off x="654756" y="1831181"/>
          <a:ext cx="10814755" cy="44567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151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5B33CB4A-3F51-44E9-99D0-4D8EC10AE2BC}"/>
              </a:ext>
            </a:extLst>
          </p:cNvPr>
          <p:cNvSpPr txBox="1"/>
          <p:nvPr/>
        </p:nvSpPr>
        <p:spPr>
          <a:xfrm>
            <a:off x="1318590" y="238539"/>
            <a:ext cx="9554817"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2400" b="1" dirty="0">
                <a:solidFill>
                  <a:schemeClr val="accent2">
                    <a:lumMod val="75000"/>
                  </a:schemeClr>
                </a:solidFill>
              </a:rPr>
              <a:t>A l’échéance du 15 mars 2020</a:t>
            </a:r>
          </a:p>
          <a:p>
            <a:pPr algn="ctr"/>
            <a:r>
              <a:rPr lang="fr-FR" sz="2400" b="1" dirty="0">
                <a:solidFill>
                  <a:schemeClr val="accent2">
                    <a:lumMod val="75000"/>
                  </a:schemeClr>
                </a:solidFill>
              </a:rPr>
              <a:t>64 200 </a:t>
            </a:r>
            <a:r>
              <a:rPr lang="fr-FR" sz="2400" dirty="0"/>
              <a:t>établissements ont fait un report total de paiement</a:t>
            </a:r>
          </a:p>
        </p:txBody>
      </p:sp>
      <mc:AlternateContent xmlns:mc="http://schemas.openxmlformats.org/markup-compatibility/2006" xmlns:cx4="http://schemas.microsoft.com/office/drawing/2016/5/10/chartex">
        <mc:Choice Requires="cx4">
          <p:graphicFrame>
            <p:nvGraphicFramePr>
              <p:cNvPr id="5" name="Graphique 4">
                <a:extLst>
                  <a:ext uri="{FF2B5EF4-FFF2-40B4-BE49-F238E27FC236}">
                    <a16:creationId xmlns:a16="http://schemas.microsoft.com/office/drawing/2014/main" id="{14E1CB92-AF6A-47EF-AC1A-F33F5D5658F8}"/>
                  </a:ext>
                </a:extLst>
              </p:cNvPr>
              <p:cNvGraphicFramePr/>
              <p:nvPr>
                <p:extLst>
                  <p:ext uri="{D42A27DB-BD31-4B8C-83A1-F6EECF244321}">
                    <p14:modId xmlns:p14="http://schemas.microsoft.com/office/powerpoint/2010/main" val="3980384982"/>
                  </p:ext>
                </p:extLst>
              </p:nvPr>
            </p:nvGraphicFramePr>
            <p:xfrm>
              <a:off x="891823" y="1481137"/>
              <a:ext cx="10419644" cy="5247041"/>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Graphique 4">
                <a:extLst>
                  <a:ext uri="{FF2B5EF4-FFF2-40B4-BE49-F238E27FC236}">
                    <a16:creationId xmlns:a16="http://schemas.microsoft.com/office/drawing/2014/main" id="{14E1CB92-AF6A-47EF-AC1A-F33F5D5658F8}"/>
                  </a:ext>
                </a:extLst>
              </p:cNvPr>
              <p:cNvPicPr>
                <a:picLocks noGrp="1" noRot="1" noChangeAspect="1" noMove="1" noResize="1" noEditPoints="1" noAdjustHandles="1" noChangeArrowheads="1" noChangeShapeType="1"/>
              </p:cNvPicPr>
              <p:nvPr/>
            </p:nvPicPr>
            <p:blipFill>
              <a:blip r:embed="rId3"/>
              <a:stretch>
                <a:fillRect/>
              </a:stretch>
            </p:blipFill>
            <p:spPr>
              <a:xfrm>
                <a:off x="891823" y="1481137"/>
                <a:ext cx="10419644" cy="5247041"/>
              </a:xfrm>
              <a:prstGeom prst="rect">
                <a:avLst/>
              </a:prstGeom>
            </p:spPr>
          </p:pic>
        </mc:Fallback>
      </mc:AlternateContent>
    </p:spTree>
    <p:extLst>
      <p:ext uri="{BB962C8B-B14F-4D97-AF65-F5344CB8AC3E}">
        <p14:creationId xmlns:p14="http://schemas.microsoft.com/office/powerpoint/2010/main" val="16496076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h_x00e9_matiqueDAM xmlns="eb08d674-40fc-4a99-a7d9-02fced223e40" xsi:nil="true"/>
    <SharedWithUsers xmlns="52e9e341-ff6f-4d6a-b3f1-65af6e187048">
      <UserInfo>
        <DisplayName>RAMON BALDIE Pierre (Rhône-Alpes)</DisplayName>
        <AccountId>6</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F46F0B5037DE9479B16EECB69DD9A6F" ma:contentTypeVersion="5" ma:contentTypeDescription="Crée un document." ma:contentTypeScope="" ma:versionID="19beb9828826c5de75fa5b2857b4b72e">
  <xsd:schema xmlns:xsd="http://www.w3.org/2001/XMLSchema" xmlns:xs="http://www.w3.org/2001/XMLSchema" xmlns:p="http://schemas.microsoft.com/office/2006/metadata/properties" xmlns:ns2="eb08d674-40fc-4a99-a7d9-02fced223e40" xmlns:ns3="52e9e341-ff6f-4d6a-b3f1-65af6e187048" targetNamespace="http://schemas.microsoft.com/office/2006/metadata/properties" ma:root="true" ma:fieldsID="53e74cb5c8c0e3ff5ce3a20cfcbb46cf" ns2:_="" ns3:_="">
    <xsd:import namespace="eb08d674-40fc-4a99-a7d9-02fced223e40"/>
    <xsd:import namespace="52e9e341-ff6f-4d6a-b3f1-65af6e18704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Th_x00e9_matiqueDAM"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08d674-40fc-4a99-a7d9-02fced223e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Th_x00e9_matiqueDAM" ma:index="12" nillable="true" ma:displayName="Thématique DAM" ma:format="Dropdown" ma:internalName="Th_x00e9_matiqueDAM">
      <xsd:simpleType>
        <xsd:restriction base="dms:Choice">
          <xsd:enumeration value="FEND"/>
          <xsd:enumeration value="PROD RG"/>
          <xsd:enumeration value="PROD TI"/>
          <xsd:enumeration value="RAF"/>
          <xsd:enumeration value="CTRL"/>
          <xsd:enumeration value="RSJ"/>
          <xsd:enumeration value="FOODS"/>
          <xsd:enumeration value="Transverse DAM"/>
        </xsd:restriction>
      </xsd:simpleType>
    </xsd:element>
  </xsd:schema>
  <xsd:schema xmlns:xsd="http://www.w3.org/2001/XMLSchema" xmlns:xs="http://www.w3.org/2001/XMLSchema" xmlns:dms="http://schemas.microsoft.com/office/2006/documentManagement/types" xmlns:pc="http://schemas.microsoft.com/office/infopath/2007/PartnerControls" targetNamespace="52e9e341-ff6f-4d6a-b3f1-65af6e187048"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54FAB7-0C32-45BE-9375-3589DD80DF1B}">
  <ds:schemaRefs>
    <ds:schemaRef ds:uri="http://schemas.openxmlformats.org/package/2006/metadata/core-properties"/>
    <ds:schemaRef ds:uri="http://purl.org/dc/terms/"/>
    <ds:schemaRef ds:uri="http://purl.org/dc/dcmitype/"/>
    <ds:schemaRef ds:uri="eb08d674-40fc-4a99-a7d9-02fced223e40"/>
    <ds:schemaRef ds:uri="http://schemas.microsoft.com/office/2006/documentManagement/types"/>
    <ds:schemaRef ds:uri="http://purl.org/dc/elements/1.1/"/>
    <ds:schemaRef ds:uri="http://schemas.microsoft.com/office/2006/metadata/properties"/>
    <ds:schemaRef ds:uri="http://schemas.microsoft.com/office/infopath/2007/PartnerControls"/>
    <ds:schemaRef ds:uri="52e9e341-ff6f-4d6a-b3f1-65af6e187048"/>
    <ds:schemaRef ds:uri="http://www.w3.org/XML/1998/namespace"/>
  </ds:schemaRefs>
</ds:datastoreItem>
</file>

<file path=customXml/itemProps2.xml><?xml version="1.0" encoding="utf-8"?>
<ds:datastoreItem xmlns:ds="http://schemas.openxmlformats.org/officeDocument/2006/customXml" ds:itemID="{0BE30547-2EC0-4C98-AAEB-72766412A0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08d674-40fc-4a99-a7d9-02fced223e40"/>
    <ds:schemaRef ds:uri="52e9e341-ff6f-4d6a-b3f1-65af6e1870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ACEDCBD-67FE-41D6-A9B8-86DD30B559B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822</TotalTime>
  <Words>940</Words>
  <Application>Microsoft Office PowerPoint</Application>
  <PresentationFormat>Grand écran</PresentationFormat>
  <Paragraphs>110</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Mobilisation des dispositifs prévus dans le cadre de la lutte contre la pandémie de Covid-19  Tableau de bord Urssaf Rhône-Alpes / Urssaf Auvergne Chiffres clés Mars 2020 </vt:lpstr>
      <vt:lpstr>Présentation PowerPoint</vt:lpstr>
      <vt:lpstr>Présentation PowerPoint</vt:lpstr>
      <vt:lpstr>Présentation PowerPoint</vt:lpstr>
      <vt:lpstr>Présentation PowerPoint</vt:lpstr>
      <vt:lpstr>Présentation PowerPoint</vt:lpstr>
      <vt:lpstr>Répartition des 435 millions d’euros d’avance de trésorerie dans les 8 départements de la région. </vt:lpstr>
      <vt:lpstr>Répartition des 52 millions d’euros d’avance de trésorerie dans les 4 départements de la région. </vt:lpstr>
      <vt:lpstr>Présentation PowerPoint</vt:lpstr>
      <vt:lpstr>Présentation PowerPoint</vt:lpstr>
      <vt:lpstr>Présentation PowerPoint</vt:lpstr>
      <vt:lpstr>Au-delà des reports de cotisations, les cotisants bénéficient d’autres dispositifs d’accompagnement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Statistique Covid 19</dc:title>
  <dc:creator>DONOT Pierre-Emmanuel (Rhône-Alpes)</dc:creator>
  <cp:lastModifiedBy>RAMON BALDIE Pierre (Rhône-Alpes)</cp:lastModifiedBy>
  <cp:revision>46</cp:revision>
  <dcterms:created xsi:type="dcterms:W3CDTF">2020-04-01T14:51:08Z</dcterms:created>
  <dcterms:modified xsi:type="dcterms:W3CDTF">2020-04-07T09:07:40Z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0x0101004F46F0B5037DE9479B16EECB69DD9A6F</vt:lpwstr>
  </property>
</Properties>
</file>