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359" r:id="rId5"/>
    <p:sldId id="348" r:id="rId6"/>
    <p:sldId id="466" r:id="rId7"/>
    <p:sldId id="417" r:id="rId8"/>
    <p:sldId id="477" r:id="rId9"/>
    <p:sldId id="467" r:id="rId10"/>
    <p:sldId id="468" r:id="rId11"/>
    <p:sldId id="471" r:id="rId12"/>
    <p:sldId id="470" r:id="rId13"/>
    <p:sldId id="469" r:id="rId14"/>
    <p:sldId id="472" r:id="rId15"/>
    <p:sldId id="473" r:id="rId16"/>
    <p:sldId id="474" r:id="rId17"/>
    <p:sldId id="475" r:id="rId18"/>
    <p:sldId id="476" r:id="rId19"/>
    <p:sldId id="449" r:id="rId20"/>
  </p:sldIdLst>
  <p:sldSz cx="9144000" cy="6858000" type="screen4x3"/>
  <p:notesSz cx="6808788" cy="9940925"/>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6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odie ROUSSET" initials="ER" lastIdx="0" clrIdx="0">
    <p:extLst>
      <p:ext uri="{19B8F6BF-5375-455C-9EA6-DF929625EA0E}">
        <p15:presenceInfo xmlns:p15="http://schemas.microsoft.com/office/powerpoint/2012/main" userId="S-1-5-21-1229472208-2678311744-2345022811-146694" providerId="AD"/>
      </p:ext>
    </p:extLst>
  </p:cmAuthor>
  <p:cmAuthor id="2" name="KAROUTCHI Céline (Rhône-Alpes)" initials="KC(" lastIdx="0" clrIdx="1">
    <p:extLst>
      <p:ext uri="{19B8F6BF-5375-455C-9EA6-DF929625EA0E}">
        <p15:presenceInfo xmlns:p15="http://schemas.microsoft.com/office/powerpoint/2012/main" userId="S-1-5-21-1229472208-2678311744-2345022811-13983" providerId="AD"/>
      </p:ext>
    </p:extLst>
  </p:cmAuthor>
  <p:cmAuthor id="3" name="DELECROIX Laurence (Rhône-Alpes)" initials="DL(" lastIdx="10" clrIdx="2">
    <p:extLst>
      <p:ext uri="{19B8F6BF-5375-455C-9EA6-DF929625EA0E}">
        <p15:presenceInfo xmlns:p15="http://schemas.microsoft.com/office/powerpoint/2012/main" userId="S-1-5-21-1229472208-2678311744-2345022811-155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3BB8"/>
    <a:srgbClr val="2D2D8A"/>
    <a:srgbClr val="3863BA"/>
    <a:srgbClr val="2A9F83"/>
    <a:srgbClr val="3056A2"/>
    <a:srgbClr val="FFFF99"/>
    <a:srgbClr val="006600"/>
    <a:srgbClr val="FF0066"/>
    <a:srgbClr val="D34799"/>
    <a:srgbClr val="BAD5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Style moyen 4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3"/>
  </p:normalViewPr>
  <p:slideViewPr>
    <p:cSldViewPr snapToGrid="0">
      <p:cViewPr varScale="1">
        <p:scale>
          <a:sx n="106" d="100"/>
          <a:sy n="106" d="100"/>
        </p:scale>
        <p:origin x="1800" y="18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66" d="100"/>
          <a:sy n="66" d="100"/>
        </p:scale>
        <p:origin x="0" y="0"/>
      </p:cViewPr>
      <p:guideLst>
        <p:guide orient="horz" pos="3127"/>
        <p:guide pos="216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212" cy="496729"/>
          </a:xfrm>
          <a:prstGeom prst="rect">
            <a:avLst/>
          </a:prstGeom>
          <a:noFill/>
          <a:ln w="9525">
            <a:noFill/>
            <a:miter lim="800000"/>
            <a:headEnd/>
            <a:tailEnd/>
          </a:ln>
          <a:effectLst/>
        </p:spPr>
        <p:txBody>
          <a:bodyPr vert="horz" wrap="square" lIns="91605" tIns="45802" rIns="91605" bIns="45802" numCol="1" anchor="t" anchorCtr="0" compatLnSpc="1">
            <a:prstTxWarp prst="textNoShape">
              <a:avLst/>
            </a:prstTxWarp>
          </a:bodyPr>
          <a:lstStyle>
            <a:lvl1pPr>
              <a:defRPr sz="1200"/>
            </a:lvl1pPr>
          </a:lstStyle>
          <a:p>
            <a:pPr>
              <a:defRPr/>
            </a:pPr>
            <a:endParaRPr lang="fr-FR"/>
          </a:p>
        </p:txBody>
      </p:sp>
      <p:sp>
        <p:nvSpPr>
          <p:cNvPr id="3075" name="Rectangle 3"/>
          <p:cNvSpPr>
            <a:spLocks noGrp="1" noChangeArrowheads="1"/>
          </p:cNvSpPr>
          <p:nvPr>
            <p:ph type="dt" sz="quarter" idx="1"/>
          </p:nvPr>
        </p:nvSpPr>
        <p:spPr bwMode="auto">
          <a:xfrm>
            <a:off x="3885186" y="0"/>
            <a:ext cx="2971211" cy="496729"/>
          </a:xfrm>
          <a:prstGeom prst="rect">
            <a:avLst/>
          </a:prstGeom>
          <a:noFill/>
          <a:ln w="9525">
            <a:noFill/>
            <a:miter lim="800000"/>
            <a:headEnd/>
            <a:tailEnd/>
          </a:ln>
          <a:effectLst/>
        </p:spPr>
        <p:txBody>
          <a:bodyPr vert="horz" wrap="square" lIns="91605" tIns="45802" rIns="91605" bIns="45802" numCol="1" anchor="t" anchorCtr="0" compatLnSpc="1">
            <a:prstTxWarp prst="textNoShape">
              <a:avLst/>
            </a:prstTxWarp>
          </a:bodyPr>
          <a:lstStyle>
            <a:lvl1pPr algn="r">
              <a:defRPr sz="1200"/>
            </a:lvl1pPr>
          </a:lstStyle>
          <a:p>
            <a:pPr>
              <a:defRPr/>
            </a:pPr>
            <a:endParaRPr lang="fr-FR"/>
          </a:p>
        </p:txBody>
      </p:sp>
      <p:sp>
        <p:nvSpPr>
          <p:cNvPr id="3076" name="Rectangle 4"/>
          <p:cNvSpPr>
            <a:spLocks noGrp="1" noChangeArrowheads="1"/>
          </p:cNvSpPr>
          <p:nvPr>
            <p:ph type="ftr" sz="quarter" idx="2"/>
          </p:nvPr>
        </p:nvSpPr>
        <p:spPr bwMode="auto">
          <a:xfrm>
            <a:off x="0" y="9428324"/>
            <a:ext cx="2971212" cy="496728"/>
          </a:xfrm>
          <a:prstGeom prst="rect">
            <a:avLst/>
          </a:prstGeom>
          <a:noFill/>
          <a:ln w="9525">
            <a:noFill/>
            <a:miter lim="800000"/>
            <a:headEnd/>
            <a:tailEnd/>
          </a:ln>
          <a:effectLst/>
        </p:spPr>
        <p:txBody>
          <a:bodyPr vert="horz" wrap="square" lIns="91605" tIns="45802" rIns="91605" bIns="45802" numCol="1" anchor="b" anchorCtr="0" compatLnSpc="1">
            <a:prstTxWarp prst="textNoShape">
              <a:avLst/>
            </a:prstTxWarp>
          </a:bodyPr>
          <a:lstStyle>
            <a:lvl1pPr>
              <a:defRPr sz="1200"/>
            </a:lvl1pPr>
          </a:lstStyle>
          <a:p>
            <a:pPr>
              <a:defRPr/>
            </a:pPr>
            <a:endParaRPr lang="fr-FR"/>
          </a:p>
        </p:txBody>
      </p:sp>
      <p:sp>
        <p:nvSpPr>
          <p:cNvPr id="3077" name="Rectangle 5"/>
          <p:cNvSpPr>
            <a:spLocks noGrp="1" noChangeArrowheads="1"/>
          </p:cNvSpPr>
          <p:nvPr>
            <p:ph type="sldNum" sz="quarter" idx="3"/>
          </p:nvPr>
        </p:nvSpPr>
        <p:spPr bwMode="auto">
          <a:xfrm>
            <a:off x="3885186" y="9428324"/>
            <a:ext cx="2971211" cy="496728"/>
          </a:xfrm>
          <a:prstGeom prst="rect">
            <a:avLst/>
          </a:prstGeom>
          <a:noFill/>
          <a:ln w="9525">
            <a:noFill/>
            <a:miter lim="800000"/>
            <a:headEnd/>
            <a:tailEnd/>
          </a:ln>
          <a:effectLst/>
        </p:spPr>
        <p:txBody>
          <a:bodyPr vert="horz" wrap="square" lIns="91605" tIns="45802" rIns="91605" bIns="45802" numCol="1" anchor="b" anchorCtr="0" compatLnSpc="1">
            <a:prstTxWarp prst="textNoShape">
              <a:avLst/>
            </a:prstTxWarp>
          </a:bodyPr>
          <a:lstStyle>
            <a:lvl1pPr algn="r">
              <a:defRPr sz="1200"/>
            </a:lvl1pPr>
          </a:lstStyle>
          <a:p>
            <a:pPr>
              <a:defRPr/>
            </a:pPr>
            <a:fld id="{14774C4F-E91F-447E-94F7-1CF688863DEA}" type="slidenum">
              <a:rPr lang="fr-FR"/>
              <a:pPr>
                <a:defRP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212" cy="496729"/>
          </a:xfrm>
          <a:prstGeom prst="rect">
            <a:avLst/>
          </a:prstGeom>
          <a:noFill/>
          <a:ln w="9525">
            <a:noFill/>
            <a:miter lim="800000"/>
            <a:headEnd/>
            <a:tailEnd/>
          </a:ln>
          <a:effectLst/>
        </p:spPr>
        <p:txBody>
          <a:bodyPr vert="horz" wrap="square" lIns="91605" tIns="45802" rIns="91605" bIns="45802" numCol="1" anchor="t" anchorCtr="0" compatLnSpc="1">
            <a:prstTxWarp prst="textNoShape">
              <a:avLst/>
            </a:prstTxWarp>
          </a:bodyPr>
          <a:lstStyle>
            <a:lvl1pPr>
              <a:defRPr sz="1200"/>
            </a:lvl1pPr>
          </a:lstStyle>
          <a:p>
            <a:pPr>
              <a:defRPr/>
            </a:pPr>
            <a:endParaRPr lang="fr-FR"/>
          </a:p>
        </p:txBody>
      </p:sp>
      <p:sp>
        <p:nvSpPr>
          <p:cNvPr id="33795" name="Rectangle 3"/>
          <p:cNvSpPr>
            <a:spLocks noGrp="1" noChangeArrowheads="1"/>
          </p:cNvSpPr>
          <p:nvPr>
            <p:ph type="dt" idx="1"/>
          </p:nvPr>
        </p:nvSpPr>
        <p:spPr bwMode="auto">
          <a:xfrm>
            <a:off x="3885186" y="0"/>
            <a:ext cx="2971211" cy="496729"/>
          </a:xfrm>
          <a:prstGeom prst="rect">
            <a:avLst/>
          </a:prstGeom>
          <a:noFill/>
          <a:ln w="9525">
            <a:noFill/>
            <a:miter lim="800000"/>
            <a:headEnd/>
            <a:tailEnd/>
          </a:ln>
          <a:effectLst/>
        </p:spPr>
        <p:txBody>
          <a:bodyPr vert="horz" wrap="square" lIns="91605" tIns="45802" rIns="91605" bIns="45802" numCol="1" anchor="t" anchorCtr="0" compatLnSpc="1">
            <a:prstTxWarp prst="textNoShape">
              <a:avLst/>
            </a:prstTxWarp>
          </a:bodyPr>
          <a:lstStyle>
            <a:lvl1pPr algn="r">
              <a:defRPr sz="1200"/>
            </a:lvl1pPr>
          </a:lstStyle>
          <a:p>
            <a:pPr>
              <a:defRPr/>
            </a:pPr>
            <a:endParaRPr lang="fr-FR"/>
          </a:p>
        </p:txBody>
      </p:sp>
      <p:sp>
        <p:nvSpPr>
          <p:cNvPr id="50180" name="Rectangle 4"/>
          <p:cNvSpPr>
            <a:spLocks noGrp="1" noRot="1" noChangeAspect="1" noChangeArrowheads="1" noTextEdit="1"/>
          </p:cNvSpPr>
          <p:nvPr>
            <p:ph type="sldImg" idx="2"/>
          </p:nvPr>
        </p:nvSpPr>
        <p:spPr bwMode="auto">
          <a:xfrm>
            <a:off x="947738" y="744538"/>
            <a:ext cx="4962525" cy="3722687"/>
          </a:xfrm>
          <a:prstGeom prst="rect">
            <a:avLst/>
          </a:prstGeom>
          <a:noFill/>
          <a:ln w="9525">
            <a:solidFill>
              <a:srgbClr val="000000"/>
            </a:solidFill>
            <a:miter lim="800000"/>
            <a:headEnd/>
            <a:tailEnd/>
          </a:ln>
        </p:spPr>
      </p:sp>
      <p:sp>
        <p:nvSpPr>
          <p:cNvPr id="33797" name="Rectangle 5"/>
          <p:cNvSpPr>
            <a:spLocks noGrp="1" noChangeArrowheads="1"/>
          </p:cNvSpPr>
          <p:nvPr>
            <p:ph type="body" sz="quarter" idx="3"/>
          </p:nvPr>
        </p:nvSpPr>
        <p:spPr bwMode="auto">
          <a:xfrm>
            <a:off x="686282" y="4714956"/>
            <a:ext cx="5485438" cy="4467383"/>
          </a:xfrm>
          <a:prstGeom prst="rect">
            <a:avLst/>
          </a:prstGeom>
          <a:noFill/>
          <a:ln w="9525">
            <a:noFill/>
            <a:miter lim="800000"/>
            <a:headEnd/>
            <a:tailEnd/>
          </a:ln>
          <a:effectLst/>
        </p:spPr>
        <p:txBody>
          <a:bodyPr vert="horz" wrap="square" lIns="91605" tIns="45802" rIns="91605" bIns="45802"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33798" name="Rectangle 6"/>
          <p:cNvSpPr>
            <a:spLocks noGrp="1" noChangeArrowheads="1"/>
          </p:cNvSpPr>
          <p:nvPr>
            <p:ph type="ftr" sz="quarter" idx="4"/>
          </p:nvPr>
        </p:nvSpPr>
        <p:spPr bwMode="auto">
          <a:xfrm>
            <a:off x="0" y="9428324"/>
            <a:ext cx="2971212" cy="496728"/>
          </a:xfrm>
          <a:prstGeom prst="rect">
            <a:avLst/>
          </a:prstGeom>
          <a:noFill/>
          <a:ln w="9525">
            <a:noFill/>
            <a:miter lim="800000"/>
            <a:headEnd/>
            <a:tailEnd/>
          </a:ln>
          <a:effectLst/>
        </p:spPr>
        <p:txBody>
          <a:bodyPr vert="horz" wrap="square" lIns="91605" tIns="45802" rIns="91605" bIns="45802" numCol="1" anchor="b" anchorCtr="0" compatLnSpc="1">
            <a:prstTxWarp prst="textNoShape">
              <a:avLst/>
            </a:prstTxWarp>
          </a:bodyPr>
          <a:lstStyle>
            <a:lvl1pPr>
              <a:defRPr sz="1200"/>
            </a:lvl1pPr>
          </a:lstStyle>
          <a:p>
            <a:pPr>
              <a:defRPr/>
            </a:pPr>
            <a:endParaRPr lang="fr-FR"/>
          </a:p>
        </p:txBody>
      </p:sp>
      <p:sp>
        <p:nvSpPr>
          <p:cNvPr id="33799" name="Rectangle 7"/>
          <p:cNvSpPr>
            <a:spLocks noGrp="1" noChangeArrowheads="1"/>
          </p:cNvSpPr>
          <p:nvPr>
            <p:ph type="sldNum" sz="quarter" idx="5"/>
          </p:nvPr>
        </p:nvSpPr>
        <p:spPr bwMode="auto">
          <a:xfrm>
            <a:off x="3885186" y="9428324"/>
            <a:ext cx="2971211" cy="496728"/>
          </a:xfrm>
          <a:prstGeom prst="rect">
            <a:avLst/>
          </a:prstGeom>
          <a:noFill/>
          <a:ln w="9525">
            <a:noFill/>
            <a:miter lim="800000"/>
            <a:headEnd/>
            <a:tailEnd/>
          </a:ln>
          <a:effectLst/>
        </p:spPr>
        <p:txBody>
          <a:bodyPr vert="horz" wrap="square" lIns="91605" tIns="45802" rIns="91605" bIns="45802" numCol="1" anchor="b" anchorCtr="0" compatLnSpc="1">
            <a:prstTxWarp prst="textNoShape">
              <a:avLst/>
            </a:prstTxWarp>
          </a:bodyPr>
          <a:lstStyle>
            <a:lvl1pPr algn="r">
              <a:defRPr sz="1200"/>
            </a:lvl1pPr>
          </a:lstStyle>
          <a:p>
            <a:pPr>
              <a:defRPr/>
            </a:pPr>
            <a:fld id="{EEA3CF48-373A-4655-8440-C2D7A167DC73}"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pPr eaLnBrk="1" hangingPunct="1"/>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EEA3CF48-373A-4655-8440-C2D7A167DC73}" type="slidenum">
              <a:rPr lang="fr-FR" smtClean="0"/>
              <a:pPr>
                <a:defRPr/>
              </a:pPr>
              <a:t>15</a:t>
            </a:fld>
            <a:endParaRPr lang="fr-FR"/>
          </a:p>
        </p:txBody>
      </p:sp>
    </p:spTree>
    <p:extLst>
      <p:ext uri="{BB962C8B-B14F-4D97-AF65-F5344CB8AC3E}">
        <p14:creationId xmlns:p14="http://schemas.microsoft.com/office/powerpoint/2010/main" val="28378638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EEA3CF48-373A-4655-8440-C2D7A167DC73}" type="slidenum">
              <a:rPr lang="fr-FR" smtClean="0"/>
              <a:pPr>
                <a:defRPr/>
              </a:pPr>
              <a:t>16</a:t>
            </a:fld>
            <a:endParaRPr lang="fr-FR"/>
          </a:p>
        </p:txBody>
      </p:sp>
    </p:spTree>
    <p:extLst>
      <p:ext uri="{BB962C8B-B14F-4D97-AF65-F5344CB8AC3E}">
        <p14:creationId xmlns:p14="http://schemas.microsoft.com/office/powerpoint/2010/main" val="16087333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EEA3CF48-373A-4655-8440-C2D7A167DC73}" type="slidenum">
              <a:rPr lang="fr-FR" smtClean="0"/>
              <a:pPr>
                <a:defRPr/>
              </a:pPr>
              <a:t>4</a:t>
            </a:fld>
            <a:endParaRPr lang="fr-FR"/>
          </a:p>
        </p:txBody>
      </p:sp>
    </p:spTree>
    <p:extLst>
      <p:ext uri="{BB962C8B-B14F-4D97-AF65-F5344CB8AC3E}">
        <p14:creationId xmlns:p14="http://schemas.microsoft.com/office/powerpoint/2010/main" val="154101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EEA3CF48-373A-4655-8440-C2D7A167DC73}" type="slidenum">
              <a:rPr lang="fr-FR" smtClean="0"/>
              <a:pPr>
                <a:defRPr/>
              </a:pPr>
              <a:t>5</a:t>
            </a:fld>
            <a:endParaRPr lang="fr-FR"/>
          </a:p>
        </p:txBody>
      </p:sp>
    </p:spTree>
    <p:extLst>
      <p:ext uri="{BB962C8B-B14F-4D97-AF65-F5344CB8AC3E}">
        <p14:creationId xmlns:p14="http://schemas.microsoft.com/office/powerpoint/2010/main" val="4084161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EEA3CF48-373A-4655-8440-C2D7A167DC73}" type="slidenum">
              <a:rPr lang="fr-FR" smtClean="0"/>
              <a:pPr>
                <a:defRPr/>
              </a:pPr>
              <a:t>6</a:t>
            </a:fld>
            <a:endParaRPr lang="fr-FR"/>
          </a:p>
        </p:txBody>
      </p:sp>
    </p:spTree>
    <p:extLst>
      <p:ext uri="{BB962C8B-B14F-4D97-AF65-F5344CB8AC3E}">
        <p14:creationId xmlns:p14="http://schemas.microsoft.com/office/powerpoint/2010/main" val="3679053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EEA3CF48-373A-4655-8440-C2D7A167DC73}" type="slidenum">
              <a:rPr lang="fr-FR" smtClean="0"/>
              <a:pPr>
                <a:defRPr/>
              </a:pPr>
              <a:t>8</a:t>
            </a:fld>
            <a:endParaRPr lang="fr-FR"/>
          </a:p>
        </p:txBody>
      </p:sp>
    </p:spTree>
    <p:extLst>
      <p:ext uri="{BB962C8B-B14F-4D97-AF65-F5344CB8AC3E}">
        <p14:creationId xmlns:p14="http://schemas.microsoft.com/office/powerpoint/2010/main" val="39710007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EEA3CF48-373A-4655-8440-C2D7A167DC73}" type="slidenum">
              <a:rPr lang="fr-FR" smtClean="0"/>
              <a:pPr>
                <a:defRPr/>
              </a:pPr>
              <a:t>9</a:t>
            </a:fld>
            <a:endParaRPr lang="fr-FR"/>
          </a:p>
        </p:txBody>
      </p:sp>
    </p:spTree>
    <p:extLst>
      <p:ext uri="{BB962C8B-B14F-4D97-AF65-F5344CB8AC3E}">
        <p14:creationId xmlns:p14="http://schemas.microsoft.com/office/powerpoint/2010/main" val="6112348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EEA3CF48-373A-4655-8440-C2D7A167DC73}" type="slidenum">
              <a:rPr lang="fr-FR" smtClean="0"/>
              <a:pPr>
                <a:defRPr/>
              </a:pPr>
              <a:t>10</a:t>
            </a:fld>
            <a:endParaRPr lang="fr-FR"/>
          </a:p>
        </p:txBody>
      </p:sp>
    </p:spTree>
    <p:extLst>
      <p:ext uri="{BB962C8B-B14F-4D97-AF65-F5344CB8AC3E}">
        <p14:creationId xmlns:p14="http://schemas.microsoft.com/office/powerpoint/2010/main" val="22532956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EEA3CF48-373A-4655-8440-C2D7A167DC73}" type="slidenum">
              <a:rPr lang="fr-FR" smtClean="0"/>
              <a:pPr>
                <a:defRPr/>
              </a:pPr>
              <a:t>12</a:t>
            </a:fld>
            <a:endParaRPr lang="fr-FR"/>
          </a:p>
        </p:txBody>
      </p:sp>
    </p:spTree>
    <p:extLst>
      <p:ext uri="{BB962C8B-B14F-4D97-AF65-F5344CB8AC3E}">
        <p14:creationId xmlns:p14="http://schemas.microsoft.com/office/powerpoint/2010/main" val="2681356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EEA3CF48-373A-4655-8440-C2D7A167DC73}" type="slidenum">
              <a:rPr lang="fr-FR" smtClean="0"/>
              <a:pPr>
                <a:defRPr/>
              </a:pPr>
              <a:t>13</a:t>
            </a:fld>
            <a:endParaRPr lang="fr-FR"/>
          </a:p>
        </p:txBody>
      </p:sp>
    </p:spTree>
    <p:extLst>
      <p:ext uri="{BB962C8B-B14F-4D97-AF65-F5344CB8AC3E}">
        <p14:creationId xmlns:p14="http://schemas.microsoft.com/office/powerpoint/2010/main" val="26664465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1.xml"/><Relationship Id="rId1" Type="http://schemas.openxmlformats.org/officeDocument/2006/relationships/vmlDrawing" Target="../drawings/vmlDrawing8.vml"/><Relationship Id="rId5" Type="http://schemas.openxmlformats.org/officeDocument/2006/relationships/image" Target="../media/image2.jpeg"/><Relationship Id="rId4" Type="http://schemas.openxmlformats.org/officeDocument/2006/relationships/image" Target="../media/image1.emf"/></Relationships>
</file>

<file path=ppt/slideLayouts/_rels/slideLayout11.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1.xml"/><Relationship Id="rId1" Type="http://schemas.openxmlformats.org/officeDocument/2006/relationships/vmlDrawing" Target="../drawings/vmlDrawing9.vml"/><Relationship Id="rId5" Type="http://schemas.openxmlformats.org/officeDocument/2006/relationships/image" Target="../media/image2.jpeg"/><Relationship Id="rId4" Type="http://schemas.openxmlformats.org/officeDocument/2006/relationships/image" Target="../media/image1.emf"/></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vmlDrawing" Target="../drawings/vmlDrawing2.vml"/><Relationship Id="rId5" Type="http://schemas.openxmlformats.org/officeDocument/2006/relationships/image" Target="../media/image2.jpeg"/><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vmlDrawing" Target="../drawings/vmlDrawing3.vml"/><Relationship Id="rId5" Type="http://schemas.openxmlformats.org/officeDocument/2006/relationships/image" Target="../media/image2.jpeg"/><Relationship Id="rId4" Type="http://schemas.openxmlformats.org/officeDocument/2006/relationships/image" Target="../media/image1.emf"/></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vmlDrawing" Target="../drawings/vmlDrawing4.vml"/><Relationship Id="rId5" Type="http://schemas.openxmlformats.org/officeDocument/2006/relationships/image" Target="../media/image2.jpeg"/><Relationship Id="rId4" Type="http://schemas.openxmlformats.org/officeDocument/2006/relationships/image" Target="../media/image1.emf"/></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vmlDrawing" Target="../drawings/vmlDrawing5.vml"/><Relationship Id="rId5" Type="http://schemas.openxmlformats.org/officeDocument/2006/relationships/image" Target="../media/image2.jpeg"/><Relationship Id="rId4" Type="http://schemas.openxmlformats.org/officeDocument/2006/relationships/image" Target="../media/image1.emf"/></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1.xml"/><Relationship Id="rId1" Type="http://schemas.openxmlformats.org/officeDocument/2006/relationships/vmlDrawing" Target="../drawings/vmlDrawing6.vml"/><Relationship Id="rId5" Type="http://schemas.openxmlformats.org/officeDocument/2006/relationships/image" Target="../media/image2.jpeg"/><Relationship Id="rId4" Type="http://schemas.openxmlformats.org/officeDocument/2006/relationships/image" Target="../media/image1.emf"/></Relationships>
</file>

<file path=ppt/slideLayouts/_rels/slideLayout9.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vmlDrawing" Target="../drawings/vmlDrawing7.vml"/><Relationship Id="rId5" Type="http://schemas.openxmlformats.org/officeDocument/2006/relationships/image" Target="../media/image2.jpeg"/><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Text Box 19"/>
          <p:cNvSpPr txBox="1">
            <a:spLocks noChangeArrowheads="1"/>
          </p:cNvSpPr>
          <p:nvPr userDrawn="1"/>
        </p:nvSpPr>
        <p:spPr bwMode="auto">
          <a:xfrm>
            <a:off x="900113" y="1916113"/>
            <a:ext cx="6985000" cy="366712"/>
          </a:xfrm>
          <a:prstGeom prst="rect">
            <a:avLst/>
          </a:prstGeom>
          <a:noFill/>
          <a:ln w="9525">
            <a:noFill/>
            <a:miter lim="800000"/>
            <a:headEnd/>
            <a:tailEnd/>
          </a:ln>
          <a:effectLst/>
        </p:spPr>
        <p:txBody>
          <a:bodyPr>
            <a:spAutoFit/>
          </a:bodyPr>
          <a:lstStyle/>
          <a:p>
            <a:pPr>
              <a:spcBef>
                <a:spcPct val="50000"/>
              </a:spcBef>
              <a:defRPr/>
            </a:pPr>
            <a:endParaRPr lang="fr-FR"/>
          </a:p>
        </p:txBody>
      </p:sp>
      <p:pic>
        <p:nvPicPr>
          <p:cNvPr id="6" name="Image 6" descr="Logo_URSSAF_2014+rhone-alpes-compresss.jpg"/>
          <p:cNvPicPr>
            <a:picLocks noChangeAspect="1"/>
          </p:cNvPicPr>
          <p:nvPr userDrawn="1"/>
        </p:nvPicPr>
        <p:blipFill>
          <a:blip r:embed="rId2" cstate="print"/>
          <a:srcRect/>
          <a:stretch>
            <a:fillRect/>
          </a:stretch>
        </p:blipFill>
        <p:spPr bwMode="auto">
          <a:xfrm>
            <a:off x="357188" y="93663"/>
            <a:ext cx="1584325" cy="906462"/>
          </a:xfrm>
          <a:prstGeom prst="rect">
            <a:avLst/>
          </a:prstGeom>
          <a:noFill/>
          <a:ln w="9525">
            <a:noFill/>
            <a:miter lim="800000"/>
            <a:headEnd/>
            <a:tailEnd/>
          </a:ln>
        </p:spPr>
      </p:pic>
      <p:pic>
        <p:nvPicPr>
          <p:cNvPr id="7" name="Picture 13" descr="BarreUtiliteUR"/>
          <p:cNvPicPr>
            <a:picLocks noChangeAspect="1" noChangeArrowheads="1"/>
          </p:cNvPicPr>
          <p:nvPr userDrawn="1"/>
        </p:nvPicPr>
        <p:blipFill>
          <a:blip r:embed="rId3" cstate="print"/>
          <a:srcRect/>
          <a:stretch>
            <a:fillRect/>
          </a:stretch>
        </p:blipFill>
        <p:spPr bwMode="auto">
          <a:xfrm>
            <a:off x="428625" y="6419850"/>
            <a:ext cx="8266113" cy="438150"/>
          </a:xfrm>
          <a:prstGeom prst="rect">
            <a:avLst/>
          </a:prstGeom>
          <a:noFill/>
          <a:ln w="9525">
            <a:noFill/>
            <a:miter lim="800000"/>
            <a:headEnd/>
            <a:tailEnd/>
          </a:ln>
        </p:spPr>
      </p:pic>
      <p:sp>
        <p:nvSpPr>
          <p:cNvPr id="2" name="Titre 1"/>
          <p:cNvSpPr>
            <a:spLocks noGrp="1"/>
          </p:cNvSpPr>
          <p:nvPr>
            <p:ph type="ctrTitle"/>
          </p:nvPr>
        </p:nvSpPr>
        <p:spPr>
          <a:xfrm>
            <a:off x="685800" y="2130425"/>
            <a:ext cx="7772400" cy="1470025"/>
          </a:xfrm>
          <a:prstGeom prst="rect">
            <a:avLst/>
          </a:prstGeo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cxnSp>
        <p:nvCxnSpPr>
          <p:cNvPr id="8" name="Connecteur droit 7">
            <a:extLst>
              <a:ext uri="{FF2B5EF4-FFF2-40B4-BE49-F238E27FC236}">
                <a16:creationId xmlns:a16="http://schemas.microsoft.com/office/drawing/2014/main" id="{CFD34F71-96C1-4621-A958-E3154F5617CF}"/>
              </a:ext>
            </a:extLst>
          </p:cNvPr>
          <p:cNvCxnSpPr>
            <a:cxnSpLocks/>
          </p:cNvCxnSpPr>
          <p:nvPr userDrawn="1"/>
        </p:nvCxnSpPr>
        <p:spPr>
          <a:xfrm>
            <a:off x="1763713" y="1125538"/>
            <a:ext cx="7022068" cy="0"/>
          </a:xfrm>
          <a:prstGeom prst="line">
            <a:avLst/>
          </a:prstGeom>
          <a:ln w="44450">
            <a:solidFill>
              <a:srgbClr val="660066"/>
            </a:solidFill>
          </a:ln>
        </p:spPr>
        <p:style>
          <a:lnRef idx="1">
            <a:schemeClr val="accent1"/>
          </a:lnRef>
          <a:fillRef idx="0">
            <a:schemeClr val="accent1"/>
          </a:fillRef>
          <a:effectRef idx="0">
            <a:schemeClr val="accent1"/>
          </a:effectRef>
          <a:fontRef idx="minor">
            <a:schemeClr val="tx1"/>
          </a:fontRef>
        </p:style>
      </p:cxnSp>
      <p:cxnSp>
        <p:nvCxnSpPr>
          <p:cNvPr id="9" name="Connecteur droit 8">
            <a:extLst>
              <a:ext uri="{FF2B5EF4-FFF2-40B4-BE49-F238E27FC236}">
                <a16:creationId xmlns:a16="http://schemas.microsoft.com/office/drawing/2014/main" id="{06F139D6-3ED1-442A-9DCE-9449085D9FF3}"/>
              </a:ext>
            </a:extLst>
          </p:cNvPr>
          <p:cNvCxnSpPr/>
          <p:nvPr userDrawn="1"/>
        </p:nvCxnSpPr>
        <p:spPr>
          <a:xfrm flipH="1">
            <a:off x="1476375" y="1277938"/>
            <a:ext cx="0" cy="4527550"/>
          </a:xfrm>
          <a:prstGeom prst="line">
            <a:avLst/>
          </a:prstGeom>
          <a:ln w="25400">
            <a:solidFill>
              <a:schemeClr val="bg1">
                <a:lumMod val="50000"/>
              </a:schemeClr>
            </a:solidFill>
            <a:prstDash val="lgDashDotDot"/>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re et texte vertical">
    <p:spTree>
      <p:nvGrpSpPr>
        <p:cNvPr id="1" name=""/>
        <p:cNvGrpSpPr/>
        <p:nvPr/>
      </p:nvGrpSpPr>
      <p:grpSpPr>
        <a:xfrm>
          <a:off x="0" y="0"/>
          <a:ext cx="0" cy="0"/>
          <a:chOff x="0" y="0"/>
          <a:chExt cx="0" cy="0"/>
        </a:xfrm>
      </p:grpSpPr>
      <p:sp>
        <p:nvSpPr>
          <p:cNvPr id="4" name="Text Box 19"/>
          <p:cNvSpPr txBox="1">
            <a:spLocks noChangeArrowheads="1"/>
          </p:cNvSpPr>
          <p:nvPr userDrawn="1"/>
        </p:nvSpPr>
        <p:spPr bwMode="auto">
          <a:xfrm>
            <a:off x="900113" y="1916113"/>
            <a:ext cx="6985000" cy="366712"/>
          </a:xfrm>
          <a:prstGeom prst="rect">
            <a:avLst/>
          </a:prstGeom>
          <a:noFill/>
          <a:ln w="9525">
            <a:noFill/>
            <a:miter lim="800000"/>
            <a:headEnd/>
            <a:tailEnd/>
          </a:ln>
          <a:effectLst/>
        </p:spPr>
        <p:txBody>
          <a:bodyPr>
            <a:spAutoFit/>
          </a:bodyPr>
          <a:lstStyle/>
          <a:p>
            <a:pPr>
              <a:spcBef>
                <a:spcPct val="50000"/>
              </a:spcBef>
              <a:defRPr/>
            </a:pPr>
            <a:endParaRPr lang="fr-FR"/>
          </a:p>
        </p:txBody>
      </p:sp>
      <p:graphicFrame>
        <p:nvGraphicFramePr>
          <p:cNvPr id="5" name="Object 8"/>
          <p:cNvGraphicFramePr>
            <a:graphicFrameLocks noChangeAspect="1"/>
          </p:cNvGraphicFramePr>
          <p:nvPr/>
        </p:nvGraphicFramePr>
        <p:xfrm>
          <a:off x="333375" y="1071563"/>
          <a:ext cx="8524875" cy="4973637"/>
        </p:xfrm>
        <a:graphic>
          <a:graphicData uri="http://schemas.openxmlformats.org/presentationml/2006/ole">
            <mc:AlternateContent xmlns:mc="http://schemas.openxmlformats.org/markup-compatibility/2006">
              <mc:Choice xmlns:v="urn:schemas-microsoft-com:vml" Requires="v">
                <p:oleObj spid="_x0000_s11293" name="CorelDRAW" r:id="rId3" imgW="7635600" imgH="4455360" progId="">
                  <p:embed/>
                </p:oleObj>
              </mc:Choice>
              <mc:Fallback>
                <p:oleObj name="CorelDRAW" r:id="rId3" imgW="7635600" imgH="4455360" progId="">
                  <p:embed/>
                  <p:pic>
                    <p:nvPicPr>
                      <p:cNvPr id="5"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3375" y="1071563"/>
                        <a:ext cx="8524875" cy="4973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6" name="Image 6" descr="Logo_URSSAF_2014+rhone-alpes-compresss.jpg"/>
          <p:cNvPicPr>
            <a:picLocks noChangeAspect="1"/>
          </p:cNvPicPr>
          <p:nvPr userDrawn="1"/>
        </p:nvPicPr>
        <p:blipFill>
          <a:blip r:embed="rId5" cstate="print"/>
          <a:srcRect/>
          <a:stretch>
            <a:fillRect/>
          </a:stretch>
        </p:blipFill>
        <p:spPr bwMode="auto">
          <a:xfrm>
            <a:off x="357188" y="93663"/>
            <a:ext cx="1584325" cy="906462"/>
          </a:xfrm>
          <a:prstGeom prst="rect">
            <a:avLst/>
          </a:prstGeom>
          <a:noFill/>
          <a:ln w="9525">
            <a:noFill/>
            <a:miter lim="800000"/>
            <a:headEnd/>
            <a:tailEnd/>
          </a:ln>
        </p:spPr>
      </p:pic>
      <p:sp>
        <p:nvSpPr>
          <p:cNvPr id="7" name="Rectangle 6"/>
          <p:cNvSpPr/>
          <p:nvPr userDrawn="1"/>
        </p:nvSpPr>
        <p:spPr>
          <a:xfrm>
            <a:off x="285750" y="785813"/>
            <a:ext cx="1571625" cy="2143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 name="Titre 1"/>
          <p:cNvSpPr>
            <a:spLocks noGrp="1"/>
          </p:cNvSpPr>
          <p:nvPr>
            <p:ph type="title"/>
          </p:nvPr>
        </p:nvSpPr>
        <p:spPr>
          <a:xfrm>
            <a:off x="457200" y="274638"/>
            <a:ext cx="4972056" cy="1143000"/>
          </a:xfrm>
          <a:prstGeom prst="rect">
            <a:avLst/>
          </a:prstGeom>
        </p:spPr>
        <p:txBody>
          <a:bodyPr/>
          <a:lstStyle/>
          <a:p>
            <a:r>
              <a:rPr lang="fr-FR"/>
              <a:t>Cliquez pour modifier le style du titre</a:t>
            </a:r>
          </a:p>
        </p:txBody>
      </p:sp>
      <p:sp>
        <p:nvSpPr>
          <p:cNvPr id="3" name="Espace réservé du texte vertical 2"/>
          <p:cNvSpPr>
            <a:spLocks noGrp="1"/>
          </p:cNvSpPr>
          <p:nvPr>
            <p:ph type="body" orient="vert" idx="1"/>
          </p:nvPr>
        </p:nvSpPr>
        <p:spPr>
          <a:xfrm>
            <a:off x="457200" y="1600200"/>
            <a:ext cx="8229600" cy="4525963"/>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4" name="Text Box 19"/>
          <p:cNvSpPr txBox="1">
            <a:spLocks noChangeArrowheads="1"/>
          </p:cNvSpPr>
          <p:nvPr userDrawn="1"/>
        </p:nvSpPr>
        <p:spPr bwMode="auto">
          <a:xfrm>
            <a:off x="900113" y="1916113"/>
            <a:ext cx="6985000" cy="366712"/>
          </a:xfrm>
          <a:prstGeom prst="rect">
            <a:avLst/>
          </a:prstGeom>
          <a:noFill/>
          <a:ln w="9525">
            <a:noFill/>
            <a:miter lim="800000"/>
            <a:headEnd/>
            <a:tailEnd/>
          </a:ln>
          <a:effectLst/>
        </p:spPr>
        <p:txBody>
          <a:bodyPr>
            <a:spAutoFit/>
          </a:bodyPr>
          <a:lstStyle/>
          <a:p>
            <a:pPr>
              <a:spcBef>
                <a:spcPct val="50000"/>
              </a:spcBef>
              <a:defRPr/>
            </a:pPr>
            <a:endParaRPr lang="fr-FR"/>
          </a:p>
        </p:txBody>
      </p:sp>
      <p:graphicFrame>
        <p:nvGraphicFramePr>
          <p:cNvPr id="5" name="Object 8"/>
          <p:cNvGraphicFramePr>
            <a:graphicFrameLocks noChangeAspect="1"/>
          </p:cNvGraphicFramePr>
          <p:nvPr/>
        </p:nvGraphicFramePr>
        <p:xfrm>
          <a:off x="333375" y="1071563"/>
          <a:ext cx="8524875" cy="4973637"/>
        </p:xfrm>
        <a:graphic>
          <a:graphicData uri="http://schemas.openxmlformats.org/presentationml/2006/ole">
            <mc:AlternateContent xmlns:mc="http://schemas.openxmlformats.org/markup-compatibility/2006">
              <mc:Choice xmlns:v="urn:schemas-microsoft-com:vml" Requires="v">
                <p:oleObj spid="_x0000_s12317" name="CorelDRAW" r:id="rId3" imgW="7635600" imgH="4455360" progId="">
                  <p:embed/>
                </p:oleObj>
              </mc:Choice>
              <mc:Fallback>
                <p:oleObj name="CorelDRAW" r:id="rId3" imgW="7635600" imgH="4455360" progId="">
                  <p:embed/>
                  <p:pic>
                    <p:nvPicPr>
                      <p:cNvPr id="5"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3375" y="1071563"/>
                        <a:ext cx="8524875" cy="4973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6" name="Image 6" descr="Logo_URSSAF_2014+rhone-alpes-compresss.jpg"/>
          <p:cNvPicPr>
            <a:picLocks noChangeAspect="1"/>
          </p:cNvPicPr>
          <p:nvPr userDrawn="1"/>
        </p:nvPicPr>
        <p:blipFill>
          <a:blip r:embed="rId5" cstate="print"/>
          <a:srcRect/>
          <a:stretch>
            <a:fillRect/>
          </a:stretch>
        </p:blipFill>
        <p:spPr bwMode="auto">
          <a:xfrm>
            <a:off x="357188" y="93663"/>
            <a:ext cx="1584325" cy="906462"/>
          </a:xfrm>
          <a:prstGeom prst="rect">
            <a:avLst/>
          </a:prstGeom>
          <a:noFill/>
          <a:ln w="9525">
            <a:noFill/>
            <a:miter lim="800000"/>
            <a:headEnd/>
            <a:tailEnd/>
          </a:ln>
        </p:spPr>
      </p:pic>
      <p:sp>
        <p:nvSpPr>
          <p:cNvPr id="7" name="Rectangle 6"/>
          <p:cNvSpPr/>
          <p:nvPr userDrawn="1"/>
        </p:nvSpPr>
        <p:spPr>
          <a:xfrm>
            <a:off x="285750" y="785813"/>
            <a:ext cx="1571625" cy="2143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 name="Titre vertical 1"/>
          <p:cNvSpPr>
            <a:spLocks noGrp="1"/>
          </p:cNvSpPr>
          <p:nvPr>
            <p:ph type="title" orient="vert"/>
          </p:nvPr>
        </p:nvSpPr>
        <p:spPr>
          <a:xfrm>
            <a:off x="6629400" y="274638"/>
            <a:ext cx="2057400" cy="5851525"/>
          </a:xfrm>
          <a:prstGeom prst="rect">
            <a:avLst/>
          </a:prstGeo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re et contenu">
    <p:spTree>
      <p:nvGrpSpPr>
        <p:cNvPr id="1" name=""/>
        <p:cNvGrpSpPr/>
        <p:nvPr/>
      </p:nvGrpSpPr>
      <p:grpSpPr>
        <a:xfrm>
          <a:off x="0" y="0"/>
          <a:ext cx="0" cy="0"/>
          <a:chOff x="0" y="0"/>
          <a:chExt cx="0" cy="0"/>
        </a:xfrm>
      </p:grpSpPr>
      <p:sp>
        <p:nvSpPr>
          <p:cNvPr id="4" name="Text Box 19"/>
          <p:cNvSpPr txBox="1">
            <a:spLocks noChangeArrowheads="1"/>
          </p:cNvSpPr>
          <p:nvPr userDrawn="1"/>
        </p:nvSpPr>
        <p:spPr bwMode="auto">
          <a:xfrm>
            <a:off x="900113" y="1916113"/>
            <a:ext cx="6985000" cy="366712"/>
          </a:xfrm>
          <a:prstGeom prst="rect">
            <a:avLst/>
          </a:prstGeom>
          <a:noFill/>
          <a:ln w="9525">
            <a:noFill/>
            <a:miter lim="800000"/>
            <a:headEnd/>
            <a:tailEnd/>
          </a:ln>
          <a:effectLst/>
        </p:spPr>
        <p:txBody>
          <a:bodyPr>
            <a:spAutoFit/>
          </a:bodyPr>
          <a:lstStyle/>
          <a:p>
            <a:pPr>
              <a:spcBef>
                <a:spcPct val="50000"/>
              </a:spcBef>
              <a:defRPr/>
            </a:pPr>
            <a:endParaRPr lang="fr-FR">
              <a:solidFill>
                <a:srgbClr val="000000"/>
              </a:solidFill>
              <a:latin typeface="Arial" charset="0"/>
              <a:cs typeface="+mn-cs"/>
            </a:endParaRPr>
          </a:p>
        </p:txBody>
      </p:sp>
      <p:pic>
        <p:nvPicPr>
          <p:cNvPr id="5" name="Image 6" descr="Logo_URSSAF_2014+rhone-alpes-compresss.jpg"/>
          <p:cNvPicPr>
            <a:picLocks noChangeAspect="1"/>
          </p:cNvPicPr>
          <p:nvPr userDrawn="1"/>
        </p:nvPicPr>
        <p:blipFill>
          <a:blip r:embed="rId2" cstate="print"/>
          <a:srcRect/>
          <a:stretch>
            <a:fillRect/>
          </a:stretch>
        </p:blipFill>
        <p:spPr bwMode="auto">
          <a:xfrm>
            <a:off x="179388" y="219075"/>
            <a:ext cx="1584325" cy="906463"/>
          </a:xfrm>
          <a:prstGeom prst="rect">
            <a:avLst/>
          </a:prstGeom>
          <a:noFill/>
          <a:ln w="9525">
            <a:noFill/>
            <a:miter lim="800000"/>
            <a:headEnd/>
            <a:tailEnd/>
          </a:ln>
        </p:spPr>
      </p:pic>
      <p:sp>
        <p:nvSpPr>
          <p:cNvPr id="6" name="Rectangle 5"/>
          <p:cNvSpPr/>
          <p:nvPr userDrawn="1"/>
        </p:nvSpPr>
        <p:spPr>
          <a:xfrm>
            <a:off x="323850" y="6283325"/>
            <a:ext cx="1152525" cy="287338"/>
          </a:xfrm>
          <a:prstGeom prst="rect">
            <a:avLst/>
          </a:prstGeom>
          <a:solidFill>
            <a:srgbClr val="660066"/>
          </a:solidFill>
          <a:ln>
            <a:solidFill>
              <a:srgbClr val="6600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srgbClr val="FFFFFF"/>
              </a:solidFill>
            </a:endParaRPr>
          </a:p>
        </p:txBody>
      </p:sp>
      <p:sp>
        <p:nvSpPr>
          <p:cNvPr id="7" name="Text Box 2"/>
          <p:cNvSpPr txBox="1">
            <a:spLocks noChangeArrowheads="1"/>
          </p:cNvSpPr>
          <p:nvPr userDrawn="1"/>
        </p:nvSpPr>
        <p:spPr bwMode="auto">
          <a:xfrm>
            <a:off x="323528" y="6524625"/>
            <a:ext cx="1163637" cy="307777"/>
          </a:xfrm>
          <a:prstGeom prst="rect">
            <a:avLst/>
          </a:prstGeom>
          <a:noFill/>
          <a:ln w="9525">
            <a:noFill/>
            <a:miter lim="800000"/>
            <a:headEnd/>
            <a:tailEnd/>
          </a:ln>
        </p:spPr>
        <p:txBody>
          <a:bodyPr wrap="square">
            <a:spAutoFit/>
          </a:bodyPr>
          <a:lstStyle/>
          <a:p>
            <a:pPr algn="ctr">
              <a:spcAft>
                <a:spcPts val="1000"/>
              </a:spcAft>
              <a:defRPr/>
            </a:pPr>
            <a:r>
              <a:rPr lang="fr-FR" sz="1400">
                <a:solidFill>
                  <a:srgbClr val="660066"/>
                </a:solidFill>
                <a:latin typeface="Calibri" pitchFamily="34" charset="0"/>
              </a:rPr>
              <a:t>METIERS</a:t>
            </a:r>
            <a:endParaRPr lang="fr-FR" sz="1400">
              <a:solidFill>
                <a:srgbClr val="660066"/>
              </a:solidFill>
            </a:endParaRPr>
          </a:p>
        </p:txBody>
      </p:sp>
      <p:cxnSp>
        <p:nvCxnSpPr>
          <p:cNvPr id="8" name="Connecteur droit 7"/>
          <p:cNvCxnSpPr/>
          <p:nvPr userDrawn="1"/>
        </p:nvCxnSpPr>
        <p:spPr>
          <a:xfrm>
            <a:off x="107950" y="6426200"/>
            <a:ext cx="8207375" cy="0"/>
          </a:xfrm>
          <a:prstGeom prst="line">
            <a:avLst/>
          </a:prstGeom>
          <a:ln w="44450">
            <a:solidFill>
              <a:srgbClr val="660066"/>
            </a:solidFill>
          </a:ln>
        </p:spPr>
        <p:style>
          <a:lnRef idx="1">
            <a:schemeClr val="accent1"/>
          </a:lnRef>
          <a:fillRef idx="0">
            <a:schemeClr val="accent1"/>
          </a:fillRef>
          <a:effectRef idx="0">
            <a:schemeClr val="accent1"/>
          </a:effectRef>
          <a:fontRef idx="minor">
            <a:schemeClr val="tx1"/>
          </a:fontRef>
        </p:style>
      </p:cxnSp>
      <p:sp>
        <p:nvSpPr>
          <p:cNvPr id="9" name="Text Box 2"/>
          <p:cNvSpPr txBox="1">
            <a:spLocks noChangeArrowheads="1"/>
          </p:cNvSpPr>
          <p:nvPr userDrawn="1"/>
        </p:nvSpPr>
        <p:spPr bwMode="auto">
          <a:xfrm>
            <a:off x="179810" y="6021388"/>
            <a:ext cx="1439862" cy="276999"/>
          </a:xfrm>
          <a:prstGeom prst="rect">
            <a:avLst/>
          </a:prstGeom>
          <a:noFill/>
          <a:ln w="9525">
            <a:noFill/>
            <a:miter lim="800000"/>
            <a:headEnd/>
            <a:tailEnd/>
          </a:ln>
        </p:spPr>
        <p:txBody>
          <a:bodyPr>
            <a:spAutoFit/>
          </a:bodyPr>
          <a:lstStyle/>
          <a:p>
            <a:pPr algn="ctr">
              <a:spcAft>
                <a:spcPts val="1000"/>
              </a:spcAft>
              <a:defRPr/>
            </a:pPr>
            <a:r>
              <a:rPr lang="fr-FR" sz="1200">
                <a:solidFill>
                  <a:srgbClr val="660066"/>
                </a:solidFill>
                <a:latin typeface="Calibri" pitchFamily="34" charset="0"/>
              </a:rPr>
              <a:t>Direction adjointe</a:t>
            </a:r>
            <a:endParaRPr lang="fr-FR" sz="1200">
              <a:solidFill>
                <a:srgbClr val="660066"/>
              </a:solidFill>
            </a:endParaRPr>
          </a:p>
        </p:txBody>
      </p:sp>
      <p:sp>
        <p:nvSpPr>
          <p:cNvPr id="10" name="ZoneTexte 9"/>
          <p:cNvSpPr txBox="1"/>
          <p:nvPr userDrawn="1"/>
        </p:nvSpPr>
        <p:spPr>
          <a:xfrm>
            <a:off x="8316913" y="6308725"/>
            <a:ext cx="541337" cy="277813"/>
          </a:xfrm>
          <a:prstGeom prst="rect">
            <a:avLst/>
          </a:prstGeom>
          <a:solidFill>
            <a:srgbClr val="660066"/>
          </a:solidFill>
          <a:ln>
            <a:solidFill>
              <a:srgbClr val="9F116C"/>
            </a:solidFill>
          </a:ln>
        </p:spPr>
        <p:txBody>
          <a:bodyPr>
            <a:spAutoFit/>
          </a:bodyPr>
          <a:lstStyle/>
          <a:p>
            <a:pPr algn="ctr">
              <a:defRPr/>
            </a:pPr>
            <a:fld id="{6A7D4852-2F57-497B-9211-DA3ADAD796AA}" type="slidenum">
              <a:rPr lang="fr-FR" sz="1200" b="1">
                <a:solidFill>
                  <a:srgbClr val="FFFFFF"/>
                </a:solidFill>
                <a:latin typeface="Arial" charset="0"/>
                <a:cs typeface="+mn-cs"/>
              </a:rPr>
              <a:pPr algn="ctr">
                <a:defRPr/>
              </a:pPr>
              <a:t>‹N°›</a:t>
            </a:fld>
            <a:endParaRPr lang="fr-FR" sz="1200" b="1">
              <a:solidFill>
                <a:srgbClr val="FFFFFF"/>
              </a:solidFill>
              <a:latin typeface="Arial" charset="0"/>
              <a:cs typeface="+mn-cs"/>
            </a:endParaRPr>
          </a:p>
        </p:txBody>
      </p:sp>
      <p:cxnSp>
        <p:nvCxnSpPr>
          <p:cNvPr id="11" name="Connecteur droit 10"/>
          <p:cNvCxnSpPr>
            <a:cxnSpLocks/>
          </p:cNvCxnSpPr>
          <p:nvPr userDrawn="1"/>
        </p:nvCxnSpPr>
        <p:spPr>
          <a:xfrm>
            <a:off x="1763713" y="1125538"/>
            <a:ext cx="7022068" cy="0"/>
          </a:xfrm>
          <a:prstGeom prst="line">
            <a:avLst/>
          </a:prstGeom>
          <a:ln w="44450">
            <a:solidFill>
              <a:srgbClr val="660066"/>
            </a:solidFill>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userDrawn="1"/>
        </p:nvCxnSpPr>
        <p:spPr>
          <a:xfrm flipH="1">
            <a:off x="1476375" y="1277938"/>
            <a:ext cx="0" cy="4527550"/>
          </a:xfrm>
          <a:prstGeom prst="line">
            <a:avLst/>
          </a:prstGeom>
          <a:ln w="25400">
            <a:solidFill>
              <a:schemeClr val="bg1">
                <a:lumMod val="50000"/>
              </a:schemeClr>
            </a:solidFill>
            <a:prstDash val="lgDashDotDot"/>
          </a:ln>
        </p:spPr>
        <p:style>
          <a:lnRef idx="1">
            <a:schemeClr val="accent1"/>
          </a:lnRef>
          <a:fillRef idx="0">
            <a:schemeClr val="accent1"/>
          </a:fillRef>
          <a:effectRef idx="0">
            <a:schemeClr val="accent1"/>
          </a:effectRef>
          <a:fontRef idx="minor">
            <a:schemeClr val="tx1"/>
          </a:fontRef>
        </p:style>
      </p:cxnSp>
      <p:sp>
        <p:nvSpPr>
          <p:cNvPr id="3" name="Espace réservé du contenu 2"/>
          <p:cNvSpPr>
            <a:spLocks noGrp="1"/>
          </p:cNvSpPr>
          <p:nvPr>
            <p:ph idx="1"/>
          </p:nvPr>
        </p:nvSpPr>
        <p:spPr>
          <a:xfrm>
            <a:off x="457200" y="1720905"/>
            <a:ext cx="8229600" cy="4525963"/>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1795647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re et contenu">
    <p:spTree>
      <p:nvGrpSpPr>
        <p:cNvPr id="1" name=""/>
        <p:cNvGrpSpPr/>
        <p:nvPr/>
      </p:nvGrpSpPr>
      <p:grpSpPr>
        <a:xfrm>
          <a:off x="0" y="0"/>
          <a:ext cx="0" cy="0"/>
          <a:chOff x="0" y="0"/>
          <a:chExt cx="0" cy="0"/>
        </a:xfrm>
      </p:grpSpPr>
      <p:sp>
        <p:nvSpPr>
          <p:cNvPr id="4" name="Text Box 19"/>
          <p:cNvSpPr txBox="1">
            <a:spLocks noChangeArrowheads="1"/>
          </p:cNvSpPr>
          <p:nvPr userDrawn="1"/>
        </p:nvSpPr>
        <p:spPr bwMode="auto">
          <a:xfrm>
            <a:off x="900113" y="1916113"/>
            <a:ext cx="6985000" cy="366712"/>
          </a:xfrm>
          <a:prstGeom prst="rect">
            <a:avLst/>
          </a:prstGeom>
          <a:noFill/>
          <a:ln w="9525">
            <a:noFill/>
            <a:miter lim="800000"/>
            <a:headEnd/>
            <a:tailEnd/>
          </a:ln>
          <a:effectLst/>
        </p:spPr>
        <p:txBody>
          <a:bodyPr>
            <a:spAutoFit/>
          </a:bodyPr>
          <a:lstStyle/>
          <a:p>
            <a:pPr>
              <a:spcBef>
                <a:spcPct val="50000"/>
              </a:spcBef>
              <a:defRPr/>
            </a:pPr>
            <a:endParaRPr lang="fr-FR"/>
          </a:p>
        </p:txBody>
      </p:sp>
      <p:pic>
        <p:nvPicPr>
          <p:cNvPr id="6" name="Image 6" descr="Logo_URSSAF_2014+rhone-alpes-compresss.jpg"/>
          <p:cNvPicPr>
            <a:picLocks noChangeAspect="1"/>
          </p:cNvPicPr>
          <p:nvPr userDrawn="1"/>
        </p:nvPicPr>
        <p:blipFill>
          <a:blip r:embed="rId2" cstate="print"/>
          <a:srcRect/>
          <a:stretch>
            <a:fillRect/>
          </a:stretch>
        </p:blipFill>
        <p:spPr bwMode="auto">
          <a:xfrm>
            <a:off x="251371" y="146274"/>
            <a:ext cx="1584325" cy="906462"/>
          </a:xfrm>
          <a:prstGeom prst="rect">
            <a:avLst/>
          </a:prstGeom>
          <a:noFill/>
          <a:ln w="9525">
            <a:noFill/>
            <a:miter lim="800000"/>
            <a:headEnd/>
            <a:tailEnd/>
          </a:ln>
        </p:spPr>
      </p:pic>
      <p:sp>
        <p:nvSpPr>
          <p:cNvPr id="7" name="Rectangle 9"/>
          <p:cNvSpPr>
            <a:spLocks noChangeArrowheads="1"/>
          </p:cNvSpPr>
          <p:nvPr userDrawn="1"/>
        </p:nvSpPr>
        <p:spPr bwMode="auto">
          <a:xfrm>
            <a:off x="357188" y="6429375"/>
            <a:ext cx="8501062" cy="215900"/>
          </a:xfrm>
          <a:prstGeom prst="rect">
            <a:avLst/>
          </a:prstGeom>
          <a:solidFill>
            <a:srgbClr val="C0C0C0"/>
          </a:solidFill>
          <a:ln w="9525">
            <a:noFill/>
            <a:miter lim="800000"/>
            <a:headEnd/>
            <a:tailEnd/>
          </a:ln>
          <a:effectLst/>
        </p:spPr>
        <p:txBody>
          <a:bodyPr wrap="none" anchor="ctr"/>
          <a:lstStyle/>
          <a:p>
            <a:pPr>
              <a:defRPr/>
            </a:pPr>
            <a:endParaRPr lang="fr-FR"/>
          </a:p>
        </p:txBody>
      </p:sp>
      <p:sp>
        <p:nvSpPr>
          <p:cNvPr id="8" name="Rectangle 7"/>
          <p:cNvSpPr/>
          <p:nvPr userDrawn="1"/>
        </p:nvSpPr>
        <p:spPr>
          <a:xfrm>
            <a:off x="179512" y="785812"/>
            <a:ext cx="1571625" cy="26692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3" name="Espace réservé du contenu 2"/>
          <p:cNvSpPr>
            <a:spLocks noGrp="1"/>
          </p:cNvSpPr>
          <p:nvPr>
            <p:ph idx="1"/>
          </p:nvPr>
        </p:nvSpPr>
        <p:spPr>
          <a:xfrm>
            <a:off x="457200" y="1600200"/>
            <a:ext cx="8229600" cy="4614882"/>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1" name="ZoneTexte 10"/>
          <p:cNvSpPr txBox="1"/>
          <p:nvPr userDrawn="1"/>
        </p:nvSpPr>
        <p:spPr>
          <a:xfrm>
            <a:off x="8388424" y="6381328"/>
            <a:ext cx="576064" cy="307777"/>
          </a:xfrm>
          <a:prstGeom prst="rect">
            <a:avLst/>
          </a:prstGeom>
          <a:noFill/>
        </p:spPr>
        <p:txBody>
          <a:bodyPr wrap="square" rtlCol="0">
            <a:spAutoFit/>
          </a:bodyPr>
          <a:lstStyle/>
          <a:p>
            <a:fld id="{7C94D350-2121-4B48-B34E-4DAEDD1C49A9}" type="slidenum">
              <a:rPr lang="fr-FR" sz="1400" b="1" smtClean="0"/>
              <a:pPr/>
              <a:t>‹N°›</a:t>
            </a:fld>
            <a:endParaRPr lang="fr-FR" sz="1400" b="1"/>
          </a:p>
        </p:txBody>
      </p:sp>
      <p:cxnSp>
        <p:nvCxnSpPr>
          <p:cNvPr id="9" name="Connecteur droit 8">
            <a:extLst>
              <a:ext uri="{FF2B5EF4-FFF2-40B4-BE49-F238E27FC236}">
                <a16:creationId xmlns:a16="http://schemas.microsoft.com/office/drawing/2014/main" id="{27BA4119-140D-4557-88AA-663B4B83401E}"/>
              </a:ext>
            </a:extLst>
          </p:cNvPr>
          <p:cNvCxnSpPr>
            <a:cxnSpLocks/>
          </p:cNvCxnSpPr>
          <p:nvPr userDrawn="1"/>
        </p:nvCxnSpPr>
        <p:spPr>
          <a:xfrm>
            <a:off x="1763713" y="1125538"/>
            <a:ext cx="7022068" cy="0"/>
          </a:xfrm>
          <a:prstGeom prst="line">
            <a:avLst/>
          </a:prstGeom>
          <a:ln w="44450">
            <a:solidFill>
              <a:srgbClr val="660066"/>
            </a:solidFill>
          </a:ln>
        </p:spPr>
        <p:style>
          <a:lnRef idx="1">
            <a:schemeClr val="accent1"/>
          </a:lnRef>
          <a:fillRef idx="0">
            <a:schemeClr val="accent1"/>
          </a:fillRef>
          <a:effectRef idx="0">
            <a:schemeClr val="accent1"/>
          </a:effectRef>
          <a:fontRef idx="minor">
            <a:schemeClr val="tx1"/>
          </a:fontRef>
        </p:style>
      </p:cxnSp>
      <p:cxnSp>
        <p:nvCxnSpPr>
          <p:cNvPr id="10" name="Connecteur droit 9">
            <a:extLst>
              <a:ext uri="{FF2B5EF4-FFF2-40B4-BE49-F238E27FC236}">
                <a16:creationId xmlns:a16="http://schemas.microsoft.com/office/drawing/2014/main" id="{5402B8ED-3CD5-4C17-B191-7104A5F8E5C2}"/>
              </a:ext>
            </a:extLst>
          </p:cNvPr>
          <p:cNvCxnSpPr/>
          <p:nvPr userDrawn="1"/>
        </p:nvCxnSpPr>
        <p:spPr>
          <a:xfrm flipH="1">
            <a:off x="1476375" y="1277938"/>
            <a:ext cx="0" cy="4527550"/>
          </a:xfrm>
          <a:prstGeom prst="line">
            <a:avLst/>
          </a:prstGeom>
          <a:ln w="25400">
            <a:solidFill>
              <a:schemeClr val="bg1">
                <a:lumMod val="50000"/>
              </a:schemeClr>
            </a:solidFill>
            <a:prstDash val="lgDashDotDot"/>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4" name="Text Box 19"/>
          <p:cNvSpPr txBox="1">
            <a:spLocks noChangeArrowheads="1"/>
          </p:cNvSpPr>
          <p:nvPr userDrawn="1"/>
        </p:nvSpPr>
        <p:spPr bwMode="auto">
          <a:xfrm>
            <a:off x="900113" y="1916113"/>
            <a:ext cx="6985000" cy="366712"/>
          </a:xfrm>
          <a:prstGeom prst="rect">
            <a:avLst/>
          </a:prstGeom>
          <a:noFill/>
          <a:ln w="9525">
            <a:noFill/>
            <a:miter lim="800000"/>
            <a:headEnd/>
            <a:tailEnd/>
          </a:ln>
          <a:effectLst/>
        </p:spPr>
        <p:txBody>
          <a:bodyPr>
            <a:spAutoFit/>
          </a:bodyPr>
          <a:lstStyle/>
          <a:p>
            <a:pPr>
              <a:spcBef>
                <a:spcPct val="50000"/>
              </a:spcBef>
              <a:defRPr/>
            </a:pPr>
            <a:endParaRPr lang="fr-FR"/>
          </a:p>
        </p:txBody>
      </p:sp>
      <p:pic>
        <p:nvPicPr>
          <p:cNvPr id="6" name="Image 6" descr="Logo_URSSAF_2014+rhone-alpes-compresss.jpg"/>
          <p:cNvPicPr>
            <a:picLocks noChangeAspect="1"/>
          </p:cNvPicPr>
          <p:nvPr userDrawn="1"/>
        </p:nvPicPr>
        <p:blipFill>
          <a:blip r:embed="rId2" cstate="print"/>
          <a:srcRect/>
          <a:stretch>
            <a:fillRect/>
          </a:stretch>
        </p:blipFill>
        <p:spPr bwMode="auto">
          <a:xfrm>
            <a:off x="357188" y="93663"/>
            <a:ext cx="1584325" cy="906462"/>
          </a:xfrm>
          <a:prstGeom prst="rect">
            <a:avLst/>
          </a:prstGeom>
          <a:noFill/>
          <a:ln w="9525">
            <a:noFill/>
            <a:miter lim="800000"/>
            <a:headEnd/>
            <a:tailEnd/>
          </a:ln>
        </p:spPr>
      </p:pic>
      <p:sp>
        <p:nvSpPr>
          <p:cNvPr id="7" name="Rectangle 6"/>
          <p:cNvSpPr/>
          <p:nvPr userDrawn="1"/>
        </p:nvSpPr>
        <p:spPr>
          <a:xfrm>
            <a:off x="285750" y="785813"/>
            <a:ext cx="1571625" cy="2143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 name="Titr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cxnSp>
        <p:nvCxnSpPr>
          <p:cNvPr id="8" name="Connecteur droit 7">
            <a:extLst>
              <a:ext uri="{FF2B5EF4-FFF2-40B4-BE49-F238E27FC236}">
                <a16:creationId xmlns:a16="http://schemas.microsoft.com/office/drawing/2014/main" id="{56D814FB-863C-4F41-96D3-4FDF90CA7F5F}"/>
              </a:ext>
            </a:extLst>
          </p:cNvPr>
          <p:cNvCxnSpPr>
            <a:cxnSpLocks/>
          </p:cNvCxnSpPr>
          <p:nvPr userDrawn="1"/>
        </p:nvCxnSpPr>
        <p:spPr>
          <a:xfrm>
            <a:off x="1763713" y="1125538"/>
            <a:ext cx="7022068" cy="0"/>
          </a:xfrm>
          <a:prstGeom prst="line">
            <a:avLst/>
          </a:prstGeom>
          <a:ln w="44450">
            <a:solidFill>
              <a:srgbClr val="660066"/>
            </a:solidFill>
          </a:ln>
        </p:spPr>
        <p:style>
          <a:lnRef idx="1">
            <a:schemeClr val="accent1"/>
          </a:lnRef>
          <a:fillRef idx="0">
            <a:schemeClr val="accent1"/>
          </a:fillRef>
          <a:effectRef idx="0">
            <a:schemeClr val="accent1"/>
          </a:effectRef>
          <a:fontRef idx="minor">
            <a:schemeClr val="tx1"/>
          </a:fontRef>
        </p:style>
      </p:cxnSp>
      <p:cxnSp>
        <p:nvCxnSpPr>
          <p:cNvPr id="9" name="Connecteur droit 8">
            <a:extLst>
              <a:ext uri="{FF2B5EF4-FFF2-40B4-BE49-F238E27FC236}">
                <a16:creationId xmlns:a16="http://schemas.microsoft.com/office/drawing/2014/main" id="{4390F111-F986-4A1E-A475-66C23EBAA4B0}"/>
              </a:ext>
            </a:extLst>
          </p:cNvPr>
          <p:cNvCxnSpPr/>
          <p:nvPr userDrawn="1"/>
        </p:nvCxnSpPr>
        <p:spPr>
          <a:xfrm flipH="1">
            <a:off x="1476375" y="1277938"/>
            <a:ext cx="0" cy="4527550"/>
          </a:xfrm>
          <a:prstGeom prst="line">
            <a:avLst/>
          </a:prstGeom>
          <a:ln w="25400">
            <a:solidFill>
              <a:schemeClr val="bg1">
                <a:lumMod val="50000"/>
              </a:schemeClr>
            </a:solidFill>
            <a:prstDash val="lgDashDotDot"/>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5" name="Text Box 19"/>
          <p:cNvSpPr txBox="1">
            <a:spLocks noChangeArrowheads="1"/>
          </p:cNvSpPr>
          <p:nvPr userDrawn="1"/>
        </p:nvSpPr>
        <p:spPr bwMode="auto">
          <a:xfrm>
            <a:off x="900113" y="1916113"/>
            <a:ext cx="6985000" cy="366712"/>
          </a:xfrm>
          <a:prstGeom prst="rect">
            <a:avLst/>
          </a:prstGeom>
          <a:noFill/>
          <a:ln w="9525">
            <a:noFill/>
            <a:miter lim="800000"/>
            <a:headEnd/>
            <a:tailEnd/>
          </a:ln>
          <a:effectLst/>
        </p:spPr>
        <p:txBody>
          <a:bodyPr>
            <a:spAutoFit/>
          </a:bodyPr>
          <a:lstStyle/>
          <a:p>
            <a:pPr>
              <a:spcBef>
                <a:spcPct val="50000"/>
              </a:spcBef>
              <a:defRPr/>
            </a:pPr>
            <a:endParaRPr lang="fr-FR"/>
          </a:p>
        </p:txBody>
      </p:sp>
      <p:graphicFrame>
        <p:nvGraphicFramePr>
          <p:cNvPr id="6" name="Object 8"/>
          <p:cNvGraphicFramePr>
            <a:graphicFrameLocks noChangeAspect="1"/>
          </p:cNvGraphicFramePr>
          <p:nvPr/>
        </p:nvGraphicFramePr>
        <p:xfrm>
          <a:off x="333375" y="1071563"/>
          <a:ext cx="8524875" cy="4973637"/>
        </p:xfrm>
        <a:graphic>
          <a:graphicData uri="http://schemas.openxmlformats.org/presentationml/2006/ole">
            <mc:AlternateContent xmlns:mc="http://schemas.openxmlformats.org/markup-compatibility/2006">
              <mc:Choice xmlns:v="urn:schemas-microsoft-com:vml" Requires="v">
                <p:oleObj spid="_x0000_s5149" name="CorelDRAW" r:id="rId3" imgW="7635600" imgH="4455360" progId="">
                  <p:embed/>
                </p:oleObj>
              </mc:Choice>
              <mc:Fallback>
                <p:oleObj name="CorelDRAW" r:id="rId3" imgW="7635600" imgH="4455360" progId="">
                  <p:embed/>
                  <p:pic>
                    <p:nvPicPr>
                      <p:cNvPr id="6"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3375" y="1071563"/>
                        <a:ext cx="8524875" cy="4973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7" name="Image 5" descr="Logo_URSSAF_2014+rhone-alpes-compresss.jpg"/>
          <p:cNvPicPr>
            <a:picLocks noChangeAspect="1"/>
          </p:cNvPicPr>
          <p:nvPr userDrawn="1"/>
        </p:nvPicPr>
        <p:blipFill>
          <a:blip r:embed="rId5" cstate="print"/>
          <a:srcRect/>
          <a:stretch>
            <a:fillRect/>
          </a:stretch>
        </p:blipFill>
        <p:spPr bwMode="auto">
          <a:xfrm>
            <a:off x="357188" y="93663"/>
            <a:ext cx="1584325" cy="906462"/>
          </a:xfrm>
          <a:prstGeom prst="rect">
            <a:avLst/>
          </a:prstGeom>
          <a:noFill/>
          <a:ln w="9525">
            <a:noFill/>
            <a:miter lim="800000"/>
            <a:headEnd/>
            <a:tailEnd/>
          </a:ln>
        </p:spPr>
      </p:pic>
      <p:sp>
        <p:nvSpPr>
          <p:cNvPr id="8" name="Rectangle 7"/>
          <p:cNvSpPr/>
          <p:nvPr userDrawn="1"/>
        </p:nvSpPr>
        <p:spPr>
          <a:xfrm>
            <a:off x="285750" y="785813"/>
            <a:ext cx="1571625" cy="2143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 name="Titre 1"/>
          <p:cNvSpPr>
            <a:spLocks noGrp="1"/>
          </p:cNvSpPr>
          <p:nvPr>
            <p:ph type="title"/>
          </p:nvPr>
        </p:nvSpPr>
        <p:spPr>
          <a:xfrm>
            <a:off x="457200" y="274638"/>
            <a:ext cx="4972056" cy="1143000"/>
          </a:xfrm>
          <a:prstGeom prst="rect">
            <a:avLst/>
          </a:prstGeom>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7" name="Text Box 19"/>
          <p:cNvSpPr txBox="1">
            <a:spLocks noChangeArrowheads="1"/>
          </p:cNvSpPr>
          <p:nvPr userDrawn="1"/>
        </p:nvSpPr>
        <p:spPr bwMode="auto">
          <a:xfrm>
            <a:off x="900113" y="1916113"/>
            <a:ext cx="6985000" cy="366712"/>
          </a:xfrm>
          <a:prstGeom prst="rect">
            <a:avLst/>
          </a:prstGeom>
          <a:noFill/>
          <a:ln w="9525">
            <a:noFill/>
            <a:miter lim="800000"/>
            <a:headEnd/>
            <a:tailEnd/>
          </a:ln>
          <a:effectLst/>
        </p:spPr>
        <p:txBody>
          <a:bodyPr>
            <a:spAutoFit/>
          </a:bodyPr>
          <a:lstStyle/>
          <a:p>
            <a:pPr>
              <a:spcBef>
                <a:spcPct val="50000"/>
              </a:spcBef>
              <a:defRPr/>
            </a:pPr>
            <a:endParaRPr lang="fr-FR"/>
          </a:p>
        </p:txBody>
      </p:sp>
      <p:graphicFrame>
        <p:nvGraphicFramePr>
          <p:cNvPr id="8" name="Object 8"/>
          <p:cNvGraphicFramePr>
            <a:graphicFrameLocks noChangeAspect="1"/>
          </p:cNvGraphicFramePr>
          <p:nvPr/>
        </p:nvGraphicFramePr>
        <p:xfrm>
          <a:off x="333375" y="1071563"/>
          <a:ext cx="8524875" cy="4973637"/>
        </p:xfrm>
        <a:graphic>
          <a:graphicData uri="http://schemas.openxmlformats.org/presentationml/2006/ole">
            <mc:AlternateContent xmlns:mc="http://schemas.openxmlformats.org/markup-compatibility/2006">
              <mc:Choice xmlns:v="urn:schemas-microsoft-com:vml" Requires="v">
                <p:oleObj spid="_x0000_s6173" name="CorelDRAW" r:id="rId3" imgW="7635600" imgH="4455360" progId="">
                  <p:embed/>
                </p:oleObj>
              </mc:Choice>
              <mc:Fallback>
                <p:oleObj name="CorelDRAW" r:id="rId3" imgW="7635600" imgH="4455360" progId="">
                  <p:embed/>
                  <p:pic>
                    <p:nvPicPr>
                      <p:cNvPr id="8"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3375" y="1071563"/>
                        <a:ext cx="8524875" cy="4973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9" name="Image 5" descr="Logo_URSSAF_2014+rhone-alpes-compresss.jpg"/>
          <p:cNvPicPr>
            <a:picLocks noChangeAspect="1"/>
          </p:cNvPicPr>
          <p:nvPr userDrawn="1"/>
        </p:nvPicPr>
        <p:blipFill>
          <a:blip r:embed="rId5" cstate="print"/>
          <a:srcRect/>
          <a:stretch>
            <a:fillRect/>
          </a:stretch>
        </p:blipFill>
        <p:spPr bwMode="auto">
          <a:xfrm>
            <a:off x="357188" y="93663"/>
            <a:ext cx="1584325" cy="906462"/>
          </a:xfrm>
          <a:prstGeom prst="rect">
            <a:avLst/>
          </a:prstGeom>
          <a:noFill/>
          <a:ln w="9525">
            <a:noFill/>
            <a:miter lim="800000"/>
            <a:headEnd/>
            <a:tailEnd/>
          </a:ln>
        </p:spPr>
      </p:pic>
      <p:sp>
        <p:nvSpPr>
          <p:cNvPr id="10" name="Rectangle 9"/>
          <p:cNvSpPr/>
          <p:nvPr userDrawn="1"/>
        </p:nvSpPr>
        <p:spPr>
          <a:xfrm>
            <a:off x="285750" y="785813"/>
            <a:ext cx="1571625" cy="2143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 name="Titre 1"/>
          <p:cNvSpPr>
            <a:spLocks noGrp="1"/>
          </p:cNvSpPr>
          <p:nvPr>
            <p:ph type="title"/>
          </p:nvPr>
        </p:nvSpPr>
        <p:spPr>
          <a:xfrm>
            <a:off x="457200" y="274638"/>
            <a:ext cx="4972056" cy="1143000"/>
          </a:xfrm>
          <a:prstGeom prst="rect">
            <a:avLst/>
          </a:prstGeo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re seul">
    <p:spTree>
      <p:nvGrpSpPr>
        <p:cNvPr id="1" name=""/>
        <p:cNvGrpSpPr/>
        <p:nvPr/>
      </p:nvGrpSpPr>
      <p:grpSpPr>
        <a:xfrm>
          <a:off x="0" y="0"/>
          <a:ext cx="0" cy="0"/>
          <a:chOff x="0" y="0"/>
          <a:chExt cx="0" cy="0"/>
        </a:xfrm>
      </p:grpSpPr>
      <p:sp>
        <p:nvSpPr>
          <p:cNvPr id="3" name="Text Box 19"/>
          <p:cNvSpPr txBox="1">
            <a:spLocks noChangeArrowheads="1"/>
          </p:cNvSpPr>
          <p:nvPr userDrawn="1"/>
        </p:nvSpPr>
        <p:spPr bwMode="auto">
          <a:xfrm>
            <a:off x="900113" y="1916113"/>
            <a:ext cx="6985000" cy="366712"/>
          </a:xfrm>
          <a:prstGeom prst="rect">
            <a:avLst/>
          </a:prstGeom>
          <a:noFill/>
          <a:ln w="9525">
            <a:noFill/>
            <a:miter lim="800000"/>
            <a:headEnd/>
            <a:tailEnd/>
          </a:ln>
          <a:effectLst/>
        </p:spPr>
        <p:txBody>
          <a:bodyPr>
            <a:spAutoFit/>
          </a:bodyPr>
          <a:lstStyle/>
          <a:p>
            <a:pPr>
              <a:spcBef>
                <a:spcPct val="50000"/>
              </a:spcBef>
              <a:defRPr/>
            </a:pPr>
            <a:endParaRPr lang="fr-FR"/>
          </a:p>
        </p:txBody>
      </p:sp>
      <p:graphicFrame>
        <p:nvGraphicFramePr>
          <p:cNvPr id="4" name="Object 8"/>
          <p:cNvGraphicFramePr>
            <a:graphicFrameLocks noChangeAspect="1"/>
          </p:cNvGraphicFramePr>
          <p:nvPr/>
        </p:nvGraphicFramePr>
        <p:xfrm>
          <a:off x="333375" y="1071563"/>
          <a:ext cx="8524875" cy="4973637"/>
        </p:xfrm>
        <a:graphic>
          <a:graphicData uri="http://schemas.openxmlformats.org/presentationml/2006/ole">
            <mc:AlternateContent xmlns:mc="http://schemas.openxmlformats.org/markup-compatibility/2006">
              <mc:Choice xmlns:v="urn:schemas-microsoft-com:vml" Requires="v">
                <p:oleObj spid="_x0000_s7197" name="CorelDRAW" r:id="rId3" imgW="7635600" imgH="4455360" progId="">
                  <p:embed/>
                </p:oleObj>
              </mc:Choice>
              <mc:Fallback>
                <p:oleObj name="CorelDRAW" r:id="rId3" imgW="7635600" imgH="4455360" progId="">
                  <p:embed/>
                  <p:pic>
                    <p:nvPicPr>
                      <p:cNvPr id="4"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3375" y="1071563"/>
                        <a:ext cx="8524875" cy="4973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5" name="Image 5" descr="Logo_URSSAF_2014+rhone-alpes-compresss.jpg"/>
          <p:cNvPicPr>
            <a:picLocks noChangeAspect="1"/>
          </p:cNvPicPr>
          <p:nvPr userDrawn="1"/>
        </p:nvPicPr>
        <p:blipFill>
          <a:blip r:embed="rId5" cstate="print"/>
          <a:srcRect/>
          <a:stretch>
            <a:fillRect/>
          </a:stretch>
        </p:blipFill>
        <p:spPr bwMode="auto">
          <a:xfrm>
            <a:off x="357188" y="93663"/>
            <a:ext cx="1584325" cy="906462"/>
          </a:xfrm>
          <a:prstGeom prst="rect">
            <a:avLst/>
          </a:prstGeom>
          <a:noFill/>
          <a:ln w="9525">
            <a:noFill/>
            <a:miter lim="800000"/>
            <a:headEnd/>
            <a:tailEnd/>
          </a:ln>
        </p:spPr>
      </p:pic>
      <p:sp>
        <p:nvSpPr>
          <p:cNvPr id="6" name="Rectangle 5"/>
          <p:cNvSpPr/>
          <p:nvPr userDrawn="1"/>
        </p:nvSpPr>
        <p:spPr>
          <a:xfrm>
            <a:off x="285750" y="785813"/>
            <a:ext cx="1571625" cy="2143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 name="Titre 1"/>
          <p:cNvSpPr>
            <a:spLocks noGrp="1"/>
          </p:cNvSpPr>
          <p:nvPr>
            <p:ph type="title"/>
          </p:nvPr>
        </p:nvSpPr>
        <p:spPr>
          <a:xfrm>
            <a:off x="457200" y="274638"/>
            <a:ext cx="4972056" cy="1143000"/>
          </a:xfrm>
          <a:prstGeom prst="rect">
            <a:avLst/>
          </a:prstGeom>
        </p:spPr>
        <p:txBody>
          <a:bodyPr/>
          <a:lstStyle/>
          <a:p>
            <a:r>
              <a:rPr lang="fr-FR"/>
              <a:t>Cliquez pour modifier le style du titre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Text Box 19"/>
          <p:cNvSpPr txBox="1">
            <a:spLocks noChangeArrowheads="1"/>
          </p:cNvSpPr>
          <p:nvPr userDrawn="1"/>
        </p:nvSpPr>
        <p:spPr bwMode="auto">
          <a:xfrm>
            <a:off x="900113" y="1916113"/>
            <a:ext cx="6985000" cy="366712"/>
          </a:xfrm>
          <a:prstGeom prst="rect">
            <a:avLst/>
          </a:prstGeom>
          <a:noFill/>
          <a:ln w="9525">
            <a:noFill/>
            <a:miter lim="800000"/>
            <a:headEnd/>
            <a:tailEnd/>
          </a:ln>
          <a:effectLst/>
        </p:spPr>
        <p:txBody>
          <a:bodyPr>
            <a:spAutoFit/>
          </a:bodyPr>
          <a:lstStyle/>
          <a:p>
            <a:pPr>
              <a:spcBef>
                <a:spcPct val="50000"/>
              </a:spcBef>
              <a:defRPr/>
            </a:pPr>
            <a:endParaRPr lang="fr-FR"/>
          </a:p>
        </p:txBody>
      </p:sp>
      <p:graphicFrame>
        <p:nvGraphicFramePr>
          <p:cNvPr id="3" name="Object 8"/>
          <p:cNvGraphicFramePr>
            <a:graphicFrameLocks noChangeAspect="1"/>
          </p:cNvGraphicFramePr>
          <p:nvPr/>
        </p:nvGraphicFramePr>
        <p:xfrm>
          <a:off x="333375" y="1071563"/>
          <a:ext cx="8524875" cy="4973637"/>
        </p:xfrm>
        <a:graphic>
          <a:graphicData uri="http://schemas.openxmlformats.org/presentationml/2006/ole">
            <mc:AlternateContent xmlns:mc="http://schemas.openxmlformats.org/markup-compatibility/2006">
              <mc:Choice xmlns:v="urn:schemas-microsoft-com:vml" Requires="v">
                <p:oleObj spid="_x0000_s8221" name="CorelDRAW" r:id="rId3" imgW="7635600" imgH="4455360" progId="">
                  <p:embed/>
                </p:oleObj>
              </mc:Choice>
              <mc:Fallback>
                <p:oleObj name="CorelDRAW" r:id="rId3" imgW="7635600" imgH="4455360" progId="">
                  <p:embed/>
                  <p:pic>
                    <p:nvPicPr>
                      <p:cNvPr id="3"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3375" y="1071563"/>
                        <a:ext cx="8524875" cy="4973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4" name="Image 5" descr="Logo_URSSAF_2014+rhone-alpes-compresss.jpg"/>
          <p:cNvPicPr>
            <a:picLocks noChangeAspect="1"/>
          </p:cNvPicPr>
          <p:nvPr userDrawn="1"/>
        </p:nvPicPr>
        <p:blipFill>
          <a:blip r:embed="rId5" cstate="print"/>
          <a:srcRect/>
          <a:stretch>
            <a:fillRect/>
          </a:stretch>
        </p:blipFill>
        <p:spPr bwMode="auto">
          <a:xfrm>
            <a:off x="357188" y="93663"/>
            <a:ext cx="1584325" cy="906462"/>
          </a:xfrm>
          <a:prstGeom prst="rect">
            <a:avLst/>
          </a:prstGeom>
          <a:noFill/>
          <a:ln w="9525">
            <a:noFill/>
            <a:miter lim="800000"/>
            <a:headEnd/>
            <a:tailEnd/>
          </a:ln>
        </p:spPr>
      </p:pic>
      <p:sp>
        <p:nvSpPr>
          <p:cNvPr id="5" name="Rectangle 4"/>
          <p:cNvSpPr/>
          <p:nvPr userDrawn="1"/>
        </p:nvSpPr>
        <p:spPr>
          <a:xfrm>
            <a:off x="285750" y="785813"/>
            <a:ext cx="1571625" cy="2143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5" name="Text Box 19"/>
          <p:cNvSpPr txBox="1">
            <a:spLocks noChangeArrowheads="1"/>
          </p:cNvSpPr>
          <p:nvPr userDrawn="1"/>
        </p:nvSpPr>
        <p:spPr bwMode="auto">
          <a:xfrm>
            <a:off x="900113" y="1916113"/>
            <a:ext cx="6985000" cy="366712"/>
          </a:xfrm>
          <a:prstGeom prst="rect">
            <a:avLst/>
          </a:prstGeom>
          <a:noFill/>
          <a:ln w="9525">
            <a:noFill/>
            <a:miter lim="800000"/>
            <a:headEnd/>
            <a:tailEnd/>
          </a:ln>
          <a:effectLst/>
        </p:spPr>
        <p:txBody>
          <a:bodyPr>
            <a:spAutoFit/>
          </a:bodyPr>
          <a:lstStyle/>
          <a:p>
            <a:pPr>
              <a:spcBef>
                <a:spcPct val="50000"/>
              </a:spcBef>
              <a:defRPr/>
            </a:pPr>
            <a:endParaRPr lang="fr-FR"/>
          </a:p>
        </p:txBody>
      </p:sp>
      <p:graphicFrame>
        <p:nvGraphicFramePr>
          <p:cNvPr id="6" name="Object 8"/>
          <p:cNvGraphicFramePr>
            <a:graphicFrameLocks noChangeAspect="1"/>
          </p:cNvGraphicFramePr>
          <p:nvPr/>
        </p:nvGraphicFramePr>
        <p:xfrm>
          <a:off x="333375" y="1071563"/>
          <a:ext cx="8524875" cy="4973637"/>
        </p:xfrm>
        <a:graphic>
          <a:graphicData uri="http://schemas.openxmlformats.org/presentationml/2006/ole">
            <mc:AlternateContent xmlns:mc="http://schemas.openxmlformats.org/markup-compatibility/2006">
              <mc:Choice xmlns:v="urn:schemas-microsoft-com:vml" Requires="v">
                <p:oleObj spid="_x0000_s9245" name="CorelDRAW" r:id="rId3" imgW="7635600" imgH="4455360" progId="">
                  <p:embed/>
                </p:oleObj>
              </mc:Choice>
              <mc:Fallback>
                <p:oleObj name="CorelDRAW" r:id="rId3" imgW="7635600" imgH="4455360" progId="">
                  <p:embed/>
                  <p:pic>
                    <p:nvPicPr>
                      <p:cNvPr id="6"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3375" y="1071563"/>
                        <a:ext cx="8524875" cy="4973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7" name="Image 5" descr="Logo_URSSAF_2014+rhone-alpes-compresss.jpg"/>
          <p:cNvPicPr>
            <a:picLocks noChangeAspect="1"/>
          </p:cNvPicPr>
          <p:nvPr userDrawn="1"/>
        </p:nvPicPr>
        <p:blipFill>
          <a:blip r:embed="rId5" cstate="print"/>
          <a:srcRect/>
          <a:stretch>
            <a:fillRect/>
          </a:stretch>
        </p:blipFill>
        <p:spPr bwMode="auto">
          <a:xfrm>
            <a:off x="357188" y="93663"/>
            <a:ext cx="1584325" cy="906462"/>
          </a:xfrm>
          <a:prstGeom prst="rect">
            <a:avLst/>
          </a:prstGeom>
          <a:noFill/>
          <a:ln w="9525">
            <a:noFill/>
            <a:miter lim="800000"/>
            <a:headEnd/>
            <a:tailEnd/>
          </a:ln>
        </p:spPr>
      </p:pic>
      <p:sp>
        <p:nvSpPr>
          <p:cNvPr id="8" name="Rectangle 7"/>
          <p:cNvSpPr/>
          <p:nvPr userDrawn="1"/>
        </p:nvSpPr>
        <p:spPr>
          <a:xfrm>
            <a:off x="285750" y="785813"/>
            <a:ext cx="1571625" cy="2143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 name="Titre 1"/>
          <p:cNvSpPr>
            <a:spLocks noGrp="1"/>
          </p:cNvSpPr>
          <p:nvPr>
            <p:ph type="title"/>
          </p:nvPr>
        </p:nvSpPr>
        <p:spPr>
          <a:xfrm>
            <a:off x="457200" y="273050"/>
            <a:ext cx="3008313" cy="1162050"/>
          </a:xfrm>
          <a:prstGeom prst="rect">
            <a:avLst/>
          </a:prstGeo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5" name="Text Box 19"/>
          <p:cNvSpPr txBox="1">
            <a:spLocks noChangeArrowheads="1"/>
          </p:cNvSpPr>
          <p:nvPr userDrawn="1"/>
        </p:nvSpPr>
        <p:spPr bwMode="auto">
          <a:xfrm>
            <a:off x="900113" y="1916113"/>
            <a:ext cx="6985000" cy="366712"/>
          </a:xfrm>
          <a:prstGeom prst="rect">
            <a:avLst/>
          </a:prstGeom>
          <a:noFill/>
          <a:ln w="9525">
            <a:noFill/>
            <a:miter lim="800000"/>
            <a:headEnd/>
            <a:tailEnd/>
          </a:ln>
          <a:effectLst/>
        </p:spPr>
        <p:txBody>
          <a:bodyPr>
            <a:spAutoFit/>
          </a:bodyPr>
          <a:lstStyle/>
          <a:p>
            <a:pPr>
              <a:spcBef>
                <a:spcPct val="50000"/>
              </a:spcBef>
              <a:defRPr/>
            </a:pPr>
            <a:endParaRPr lang="fr-FR"/>
          </a:p>
        </p:txBody>
      </p:sp>
      <p:graphicFrame>
        <p:nvGraphicFramePr>
          <p:cNvPr id="6" name="Object 8"/>
          <p:cNvGraphicFramePr>
            <a:graphicFrameLocks noChangeAspect="1"/>
          </p:cNvGraphicFramePr>
          <p:nvPr/>
        </p:nvGraphicFramePr>
        <p:xfrm>
          <a:off x="333375" y="1071563"/>
          <a:ext cx="8524875" cy="4973637"/>
        </p:xfrm>
        <a:graphic>
          <a:graphicData uri="http://schemas.openxmlformats.org/presentationml/2006/ole">
            <mc:AlternateContent xmlns:mc="http://schemas.openxmlformats.org/markup-compatibility/2006">
              <mc:Choice xmlns:v="urn:schemas-microsoft-com:vml" Requires="v">
                <p:oleObj spid="_x0000_s10269" name="CorelDRAW" r:id="rId3" imgW="7635600" imgH="4455360" progId="">
                  <p:embed/>
                </p:oleObj>
              </mc:Choice>
              <mc:Fallback>
                <p:oleObj name="CorelDRAW" r:id="rId3" imgW="7635600" imgH="4455360" progId="">
                  <p:embed/>
                  <p:pic>
                    <p:nvPicPr>
                      <p:cNvPr id="6"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3375" y="1071563"/>
                        <a:ext cx="8524875" cy="4973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7" name="Image 5" descr="Logo_URSSAF_2014+rhone-alpes-compresss.jpg"/>
          <p:cNvPicPr>
            <a:picLocks noChangeAspect="1"/>
          </p:cNvPicPr>
          <p:nvPr userDrawn="1"/>
        </p:nvPicPr>
        <p:blipFill>
          <a:blip r:embed="rId5" cstate="print"/>
          <a:srcRect/>
          <a:stretch>
            <a:fillRect/>
          </a:stretch>
        </p:blipFill>
        <p:spPr bwMode="auto">
          <a:xfrm>
            <a:off x="357188" y="93663"/>
            <a:ext cx="1584325" cy="906462"/>
          </a:xfrm>
          <a:prstGeom prst="rect">
            <a:avLst/>
          </a:prstGeom>
          <a:noFill/>
          <a:ln w="9525">
            <a:noFill/>
            <a:miter lim="800000"/>
            <a:headEnd/>
            <a:tailEnd/>
          </a:ln>
        </p:spPr>
      </p:pic>
      <p:sp>
        <p:nvSpPr>
          <p:cNvPr id="8" name="Rectangle 7"/>
          <p:cNvSpPr/>
          <p:nvPr userDrawn="1"/>
        </p:nvSpPr>
        <p:spPr>
          <a:xfrm>
            <a:off x="285750" y="785813"/>
            <a:ext cx="1571625" cy="2143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 name="Titr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3" name="Text Box 19"/>
          <p:cNvSpPr txBox="1">
            <a:spLocks noChangeArrowheads="1"/>
          </p:cNvSpPr>
          <p:nvPr userDrawn="1"/>
        </p:nvSpPr>
        <p:spPr bwMode="auto">
          <a:xfrm>
            <a:off x="900113" y="1916113"/>
            <a:ext cx="6985000" cy="366712"/>
          </a:xfrm>
          <a:prstGeom prst="rect">
            <a:avLst/>
          </a:prstGeom>
          <a:noFill/>
          <a:ln w="9525">
            <a:noFill/>
            <a:miter lim="800000"/>
            <a:headEnd/>
            <a:tailEnd/>
          </a:ln>
          <a:effectLst/>
        </p:spPr>
        <p:txBody>
          <a:bodyPr>
            <a:spAutoFit/>
          </a:bodyPr>
          <a:lstStyle/>
          <a:p>
            <a:pPr>
              <a:spcBef>
                <a:spcPct val="50000"/>
              </a:spcBef>
              <a:defRPr/>
            </a:pPr>
            <a:endParaRPr lang="fr-FR"/>
          </a:p>
        </p:txBody>
      </p:sp>
      <p:graphicFrame>
        <p:nvGraphicFramePr>
          <p:cNvPr id="1026" name="Object 8"/>
          <p:cNvGraphicFramePr>
            <a:graphicFrameLocks noChangeAspect="1"/>
          </p:cNvGraphicFramePr>
          <p:nvPr/>
        </p:nvGraphicFramePr>
        <p:xfrm>
          <a:off x="333375" y="1071563"/>
          <a:ext cx="8524875" cy="4973637"/>
        </p:xfrm>
        <a:graphic>
          <a:graphicData uri="http://schemas.openxmlformats.org/presentationml/2006/ole">
            <mc:AlternateContent xmlns:mc="http://schemas.openxmlformats.org/markup-compatibility/2006">
              <mc:Choice xmlns:v="urn:schemas-microsoft-com:vml" Requires="v">
                <p:oleObj spid="_x0000_s1054" name="CorelDRAW" r:id="rId15" imgW="7635600" imgH="4455360" progId="">
                  <p:embed/>
                </p:oleObj>
              </mc:Choice>
              <mc:Fallback>
                <p:oleObj name="CorelDRAW" r:id="rId15" imgW="7635600" imgH="4455360" progId="">
                  <p:embed/>
                  <p:pic>
                    <p:nvPicPr>
                      <p:cNvPr id="1026" name="Object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33375" y="1071563"/>
                        <a:ext cx="8524875" cy="4973637"/>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pic>
        <p:nvPicPr>
          <p:cNvPr id="1029" name="Image 5" descr="Logo_URSSAF_2014+rhone-alpes-compresss.jpg"/>
          <p:cNvPicPr>
            <a:picLocks noChangeAspect="1"/>
          </p:cNvPicPr>
          <p:nvPr userDrawn="1"/>
        </p:nvPicPr>
        <p:blipFill>
          <a:blip r:embed="rId17" cstate="print"/>
          <a:srcRect/>
          <a:stretch>
            <a:fillRect/>
          </a:stretch>
        </p:blipFill>
        <p:spPr bwMode="auto">
          <a:xfrm>
            <a:off x="357188" y="93663"/>
            <a:ext cx="1584325" cy="9064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 id="2147483784" r:id="rId12"/>
  </p:sldLayoutIdLst>
  <p:txStyles>
    <p:titleStyle>
      <a:lvl1pPr algn="r" rtl="0" eaLnBrk="0" fontAlgn="base" hangingPunct="0">
        <a:spcBef>
          <a:spcPct val="0"/>
        </a:spcBef>
        <a:spcAft>
          <a:spcPct val="0"/>
        </a:spcAft>
        <a:defRPr sz="1200">
          <a:solidFill>
            <a:schemeClr val="tx2"/>
          </a:solidFill>
          <a:latin typeface="+mj-lt"/>
          <a:ea typeface="+mj-ea"/>
          <a:cs typeface="+mj-cs"/>
        </a:defRPr>
      </a:lvl1pPr>
      <a:lvl2pPr algn="r" rtl="0" eaLnBrk="0" fontAlgn="base" hangingPunct="0">
        <a:spcBef>
          <a:spcPct val="0"/>
        </a:spcBef>
        <a:spcAft>
          <a:spcPct val="0"/>
        </a:spcAft>
        <a:defRPr sz="1200">
          <a:solidFill>
            <a:schemeClr val="tx2"/>
          </a:solidFill>
          <a:latin typeface="Arial" charset="0"/>
        </a:defRPr>
      </a:lvl2pPr>
      <a:lvl3pPr algn="r" rtl="0" eaLnBrk="0" fontAlgn="base" hangingPunct="0">
        <a:spcBef>
          <a:spcPct val="0"/>
        </a:spcBef>
        <a:spcAft>
          <a:spcPct val="0"/>
        </a:spcAft>
        <a:defRPr sz="1200">
          <a:solidFill>
            <a:schemeClr val="tx2"/>
          </a:solidFill>
          <a:latin typeface="Arial" charset="0"/>
        </a:defRPr>
      </a:lvl3pPr>
      <a:lvl4pPr algn="r" rtl="0" eaLnBrk="0" fontAlgn="base" hangingPunct="0">
        <a:spcBef>
          <a:spcPct val="0"/>
        </a:spcBef>
        <a:spcAft>
          <a:spcPct val="0"/>
        </a:spcAft>
        <a:defRPr sz="1200">
          <a:solidFill>
            <a:schemeClr val="tx2"/>
          </a:solidFill>
          <a:latin typeface="Arial" charset="0"/>
        </a:defRPr>
      </a:lvl4pPr>
      <a:lvl5pPr algn="r" rtl="0" eaLnBrk="0" fontAlgn="base" hangingPunct="0">
        <a:spcBef>
          <a:spcPct val="0"/>
        </a:spcBef>
        <a:spcAft>
          <a:spcPct val="0"/>
        </a:spcAft>
        <a:defRPr sz="1200">
          <a:solidFill>
            <a:schemeClr val="tx2"/>
          </a:solidFill>
          <a:latin typeface="Arial" charset="0"/>
        </a:defRPr>
      </a:lvl5pPr>
      <a:lvl6pPr marL="457200" algn="r" rtl="0" fontAlgn="base">
        <a:spcBef>
          <a:spcPct val="0"/>
        </a:spcBef>
        <a:spcAft>
          <a:spcPct val="0"/>
        </a:spcAft>
        <a:defRPr sz="1200">
          <a:solidFill>
            <a:schemeClr val="tx2"/>
          </a:solidFill>
          <a:latin typeface="Arial" charset="0"/>
        </a:defRPr>
      </a:lvl6pPr>
      <a:lvl7pPr marL="914400" algn="r" rtl="0" fontAlgn="base">
        <a:spcBef>
          <a:spcPct val="0"/>
        </a:spcBef>
        <a:spcAft>
          <a:spcPct val="0"/>
        </a:spcAft>
        <a:defRPr sz="1200">
          <a:solidFill>
            <a:schemeClr val="tx2"/>
          </a:solidFill>
          <a:latin typeface="Arial" charset="0"/>
        </a:defRPr>
      </a:lvl7pPr>
      <a:lvl8pPr marL="1371600" algn="r" rtl="0" fontAlgn="base">
        <a:spcBef>
          <a:spcPct val="0"/>
        </a:spcBef>
        <a:spcAft>
          <a:spcPct val="0"/>
        </a:spcAft>
        <a:defRPr sz="1200">
          <a:solidFill>
            <a:schemeClr val="tx2"/>
          </a:solidFill>
          <a:latin typeface="Arial" charset="0"/>
        </a:defRPr>
      </a:lvl8pPr>
      <a:lvl9pPr marL="1828800" algn="r" rtl="0" fontAlgn="base">
        <a:spcBef>
          <a:spcPct val="0"/>
        </a:spcBef>
        <a:spcAft>
          <a:spcPct val="0"/>
        </a:spcAft>
        <a:defRPr sz="12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urssaf.fr/portail/home.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accompagnement-covid19.rhone-alpes@urssaf.fr"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https://www.urssaf.fr/portail/home/actualites/toute-lactualite-employeur/mesures-exceptionnelles-pour-les.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urssaf.fr/portail/home.html"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3BDAE50-3117-4D0E-8A34-C27F3C07EE8C}"/>
              </a:ext>
            </a:extLst>
          </p:cNvPr>
          <p:cNvSpPr/>
          <p:nvPr/>
        </p:nvSpPr>
        <p:spPr>
          <a:xfrm>
            <a:off x="1262270" y="1103243"/>
            <a:ext cx="586408" cy="483041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6"/>
          <p:cNvSpPr txBox="1">
            <a:spLocks noChangeArrowheads="1"/>
          </p:cNvSpPr>
          <p:nvPr/>
        </p:nvSpPr>
        <p:spPr bwMode="auto">
          <a:xfrm>
            <a:off x="1848678" y="1317849"/>
            <a:ext cx="6582065" cy="4585871"/>
          </a:xfrm>
          <a:prstGeom prst="rect">
            <a:avLst/>
          </a:prstGeom>
          <a:noFill/>
          <a:ln w="9525">
            <a:noFill/>
            <a:miter lim="800000"/>
            <a:headEnd/>
            <a:tailEnd/>
          </a:ln>
        </p:spPr>
        <p:txBody>
          <a:bodyPr wrap="square">
            <a:spAutoFit/>
          </a:bodyPr>
          <a:lstStyle/>
          <a:p>
            <a:r>
              <a:rPr lang="fr-FR" sz="2800" b="1" dirty="0">
                <a:solidFill>
                  <a:srgbClr val="660066"/>
                </a:solidFill>
              </a:rPr>
              <a:t>Mesures et actions prises par l’URSSAF dans le cadre de l’épidémie de SARS </a:t>
            </a:r>
            <a:r>
              <a:rPr lang="fr-FR" sz="2800" b="1" dirty="0" err="1">
                <a:solidFill>
                  <a:srgbClr val="660066"/>
                </a:solidFill>
              </a:rPr>
              <a:t>CoV</a:t>
            </a:r>
            <a:r>
              <a:rPr lang="fr-FR" sz="2800" b="1" dirty="0">
                <a:solidFill>
                  <a:srgbClr val="660066"/>
                </a:solidFill>
              </a:rPr>
              <a:t> 2/</a:t>
            </a:r>
            <a:r>
              <a:rPr lang="fr-FR" sz="2800" b="1" dirty="0" err="1">
                <a:solidFill>
                  <a:srgbClr val="660066"/>
                </a:solidFill>
              </a:rPr>
              <a:t>Covid</a:t>
            </a:r>
            <a:r>
              <a:rPr lang="fr-FR" sz="2800" b="1" dirty="0">
                <a:solidFill>
                  <a:srgbClr val="660066"/>
                </a:solidFill>
              </a:rPr>
              <a:t> 19</a:t>
            </a:r>
          </a:p>
          <a:p>
            <a:endParaRPr lang="fr-FR" sz="3200" b="1" dirty="0">
              <a:solidFill>
                <a:srgbClr val="3C8C93"/>
              </a:solidFill>
            </a:endParaRPr>
          </a:p>
          <a:p>
            <a:r>
              <a:rPr lang="fr-FR" sz="2000" b="1" dirty="0">
                <a:solidFill>
                  <a:srgbClr val="FFFFFF">
                    <a:lumMod val="50000"/>
                  </a:srgbClr>
                </a:solidFill>
              </a:rPr>
              <a:t>Dispositif en date du mardi 17 mars 2020</a:t>
            </a:r>
          </a:p>
          <a:p>
            <a:endParaRPr lang="fr-FR" sz="1200" dirty="0">
              <a:solidFill>
                <a:srgbClr val="000000"/>
              </a:solidFill>
            </a:endParaRPr>
          </a:p>
          <a:p>
            <a:pPr>
              <a:buFontTx/>
              <a:buChar char="-"/>
            </a:pPr>
            <a:endParaRPr lang="fr-FR" sz="1200" dirty="0"/>
          </a:p>
          <a:p>
            <a:endParaRPr lang="fr-FR" sz="1200" dirty="0">
              <a:solidFill>
                <a:srgbClr val="000000"/>
              </a:solidFill>
            </a:endParaRPr>
          </a:p>
          <a:p>
            <a:endParaRPr lang="fr-FR" sz="1200" dirty="0">
              <a:solidFill>
                <a:srgbClr val="000000"/>
              </a:solidFill>
            </a:endParaRPr>
          </a:p>
          <a:p>
            <a:endParaRPr lang="fr-FR" sz="1200" dirty="0">
              <a:solidFill>
                <a:srgbClr val="000000"/>
              </a:solidFill>
            </a:endParaRPr>
          </a:p>
          <a:p>
            <a:endParaRPr lang="fr-FR" sz="1200" dirty="0">
              <a:solidFill>
                <a:srgbClr val="000000"/>
              </a:solidFill>
            </a:endParaRPr>
          </a:p>
          <a:p>
            <a:endParaRPr lang="fr-FR" sz="1200" dirty="0">
              <a:solidFill>
                <a:srgbClr val="000000"/>
              </a:solidFill>
            </a:endParaRPr>
          </a:p>
          <a:p>
            <a:endParaRPr lang="fr-FR" sz="1200" dirty="0">
              <a:solidFill>
                <a:srgbClr val="000000"/>
              </a:solidFill>
            </a:endParaRPr>
          </a:p>
          <a:p>
            <a:r>
              <a:rPr lang="fr-FR" sz="1200" u="sng" dirty="0">
                <a:solidFill>
                  <a:srgbClr val="000000"/>
                </a:solidFill>
              </a:rPr>
              <a:t>Emetteur</a:t>
            </a:r>
            <a:r>
              <a:rPr lang="fr-FR" sz="1200" dirty="0">
                <a:solidFill>
                  <a:srgbClr val="000000"/>
                </a:solidFill>
              </a:rPr>
              <a:t> : </a:t>
            </a:r>
          </a:p>
          <a:p>
            <a:r>
              <a:rPr lang="fr-FR" sz="1200" dirty="0">
                <a:solidFill>
                  <a:srgbClr val="000000"/>
                </a:solidFill>
              </a:rPr>
              <a:t>Direction adjoint Métiers</a:t>
            </a:r>
          </a:p>
          <a:p>
            <a:endParaRPr lang="fr-FR" sz="1200" dirty="0">
              <a:solidFill>
                <a:srgbClr val="000000"/>
              </a:solidFill>
            </a:endParaRPr>
          </a:p>
          <a:p>
            <a:r>
              <a:rPr lang="fr-FR" sz="1200" u="sng" dirty="0">
                <a:solidFill>
                  <a:srgbClr val="000000"/>
                </a:solidFill>
              </a:rPr>
              <a:t>Date version mise à jour :</a:t>
            </a:r>
          </a:p>
          <a:p>
            <a:r>
              <a:rPr lang="fr-FR" sz="1200" dirty="0">
                <a:solidFill>
                  <a:srgbClr val="000000"/>
                </a:solidFill>
              </a:rPr>
              <a:t>17 mars 2020</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ZoneTexte 36"/>
          <p:cNvSpPr txBox="1">
            <a:spLocks noChangeArrowheads="1"/>
          </p:cNvSpPr>
          <p:nvPr/>
        </p:nvSpPr>
        <p:spPr bwMode="auto">
          <a:xfrm>
            <a:off x="1665641" y="1191798"/>
            <a:ext cx="7296294" cy="5586145"/>
          </a:xfrm>
          <a:prstGeom prst="rect">
            <a:avLst/>
          </a:prstGeom>
          <a:noFill/>
          <a:ln w="9525">
            <a:noFill/>
            <a:miter lim="800000"/>
            <a:headEnd/>
            <a:tailEnd/>
          </a:ln>
        </p:spPr>
        <p:txBody>
          <a:bodyPr wrap="square" anchor="t">
            <a:spAutoFit/>
          </a:bodyPr>
          <a:lstStyle/>
          <a:p>
            <a:pPr lvl="0" algn="just" eaLnBrk="0" hangingPunct="0">
              <a:spcAft>
                <a:spcPts val="600"/>
              </a:spcAft>
              <a:defRPr/>
            </a:pPr>
            <a:r>
              <a:rPr lang="fr-FR" sz="1400" b="1" u="sng" dirty="0">
                <a:solidFill>
                  <a:srgbClr val="7030A0"/>
                </a:solidFill>
                <a:latin typeface="Arial"/>
                <a:cs typeface="Arial"/>
              </a:rPr>
              <a:t>Pour les travailleurs indépendants :</a:t>
            </a:r>
            <a:endParaRPr lang="fr-FR" sz="1400" b="1" dirty="0">
              <a:solidFill>
                <a:srgbClr val="7030A0"/>
              </a:solidFill>
              <a:latin typeface="Arial"/>
              <a:cs typeface="Arial"/>
            </a:endParaRPr>
          </a:p>
          <a:p>
            <a:r>
              <a:rPr lang="fr-FR" sz="1400" dirty="0"/>
              <a:t>L’</a:t>
            </a:r>
            <a:r>
              <a:rPr lang="fr-FR" sz="1400" b="1" dirty="0"/>
              <a:t>échéance mensuelle du 20 mars 2020 ne sera pas prélevée</a:t>
            </a:r>
            <a:r>
              <a:rPr lang="fr-FR" sz="1400" dirty="0"/>
              <a:t>, le montant de cette échéance sera lissé sur les échéances à venir (avril à décembre 2020).</a:t>
            </a:r>
          </a:p>
          <a:p>
            <a:endParaRPr lang="fr-FR" sz="1400" dirty="0"/>
          </a:p>
          <a:p>
            <a:r>
              <a:rPr lang="fr-FR" sz="1400" dirty="0"/>
              <a:t>En complément de cette mesure, le TI peut solliciter :</a:t>
            </a:r>
          </a:p>
          <a:p>
            <a:r>
              <a:rPr lang="fr-FR" sz="1400" dirty="0"/>
              <a:t>- l’octroi de délais de paiement, y compris par anticipation. Il n’y aura ni majoration de retard ni pénalité ;</a:t>
            </a:r>
          </a:p>
          <a:p>
            <a:r>
              <a:rPr lang="fr-FR" sz="1400" dirty="0"/>
              <a:t>- un ajustement de l’échéancier de cotisations pour tenir compte d’ores et déjà d’une baisse de revenu, en réestimant le revenu sans attendre la déclaration annuelle ;</a:t>
            </a:r>
          </a:p>
          <a:p>
            <a:r>
              <a:rPr lang="fr-FR" sz="1400" dirty="0"/>
              <a:t>- l’intervention de l’action sociale pour la prise en charge partielle ou totale des cotisations ou pour l’attribution d’une aide financière exceptionnelle.</a:t>
            </a:r>
          </a:p>
          <a:p>
            <a:pPr lvl="0" algn="just" eaLnBrk="0" hangingPunct="0">
              <a:spcAft>
                <a:spcPts val="600"/>
              </a:spcAft>
              <a:defRPr/>
            </a:pPr>
            <a:endParaRPr lang="fr-FR" sz="1200" b="1" dirty="0">
              <a:solidFill>
                <a:srgbClr val="7030A0"/>
              </a:solidFill>
              <a:latin typeface="Arial"/>
              <a:cs typeface="Arial"/>
            </a:endParaRPr>
          </a:p>
          <a:p>
            <a:pPr lvl="0" algn="just" eaLnBrk="0" hangingPunct="0">
              <a:spcAft>
                <a:spcPts val="600"/>
              </a:spcAft>
              <a:defRPr/>
            </a:pPr>
            <a:r>
              <a:rPr lang="fr-FR" sz="1200" b="1" u="sng" dirty="0"/>
              <a:t>Démarches</a:t>
            </a:r>
          </a:p>
          <a:p>
            <a:pPr lvl="0" algn="just" eaLnBrk="0" hangingPunct="0">
              <a:spcAft>
                <a:spcPts val="600"/>
              </a:spcAft>
              <a:defRPr/>
            </a:pPr>
            <a:r>
              <a:rPr lang="fr-FR" sz="1200" b="1" u="sng" dirty="0"/>
              <a:t>Professions libérales </a:t>
            </a:r>
            <a:r>
              <a:rPr lang="fr-FR" sz="1200" dirty="0"/>
              <a:t>: se connecter à son espace en ligne sur </a:t>
            </a:r>
            <a:r>
              <a:rPr lang="fr-FR" sz="1200" u="sng" dirty="0">
                <a:hlinkClick r:id="rId3"/>
              </a:rPr>
              <a:t>urssaf.fr</a:t>
            </a:r>
            <a:r>
              <a:rPr lang="fr-FR" sz="1200" dirty="0"/>
              <a:t> et adresser un message via la rubrique « Une formalité déclarative &gt; déclarer une situation exceptionnelle ». Joindre l’Urssaf par téléphone : 3957 ou 0806 804 209. </a:t>
            </a:r>
            <a:r>
              <a:rPr lang="fr-FR" sz="1200" u="sng" dirty="0"/>
              <a:t>Attention, sur la période, l’accessibilité téléphonique peut être fortement perturbée &gt; préférer l’utilisation des espaces en ligne.</a:t>
            </a:r>
            <a:endParaRPr lang="fr-FR" sz="1200" b="1" dirty="0">
              <a:solidFill>
                <a:srgbClr val="7030A0"/>
              </a:solidFill>
              <a:latin typeface="Arial"/>
              <a:cs typeface="Arial"/>
            </a:endParaRPr>
          </a:p>
          <a:p>
            <a:pPr algn="just" eaLnBrk="0" hangingPunct="0">
              <a:spcAft>
                <a:spcPts val="600"/>
              </a:spcAft>
              <a:defRPr/>
            </a:pPr>
            <a:r>
              <a:rPr lang="fr-FR" sz="1200" b="1" u="sng" dirty="0"/>
              <a:t>Artisans/commerçants </a:t>
            </a:r>
            <a:r>
              <a:rPr lang="fr-FR" sz="1200" dirty="0"/>
              <a:t>: se connecter à son espace en ligne (Mon compte) sur </a:t>
            </a:r>
            <a:r>
              <a:rPr lang="fr-FR" sz="1200" u="sng" dirty="0"/>
              <a:t>secu-independants.fr</a:t>
            </a:r>
            <a:r>
              <a:rPr lang="fr-FR" sz="1200" dirty="0"/>
              <a:t> pour une demande de délai ou de revenu estimé.</a:t>
            </a:r>
          </a:p>
          <a:p>
            <a:pPr algn="just" eaLnBrk="0" hangingPunct="0">
              <a:spcAft>
                <a:spcPts val="600"/>
              </a:spcAft>
              <a:defRPr/>
            </a:pPr>
            <a:r>
              <a:rPr lang="fr-FR" sz="1200" dirty="0"/>
              <a:t>Pour une demande d’aide financière, télécharger le document sur le site web secu-independants.fr et l’adresser par mail avec les pièces justificatives</a:t>
            </a:r>
          </a:p>
          <a:p>
            <a:pPr algn="just" eaLnBrk="0" hangingPunct="0">
              <a:spcAft>
                <a:spcPts val="600"/>
              </a:spcAft>
              <a:defRPr/>
            </a:pPr>
            <a:r>
              <a:rPr lang="fr-FR" sz="1200" dirty="0"/>
              <a:t>Joindre l’Urssaf par téléphone : 36 98. </a:t>
            </a:r>
            <a:r>
              <a:rPr lang="fr-FR" sz="1200" u="sng" dirty="0"/>
              <a:t>Attention, sur la période, l’accessibilité téléphonique peut être fortement perturbée &gt; préférer l’utilisation des espaces en ligne.</a:t>
            </a:r>
            <a:endParaRPr lang="fr-FR" sz="1200" dirty="0"/>
          </a:p>
          <a:p>
            <a:pPr algn="just" eaLnBrk="0" hangingPunct="0">
              <a:spcAft>
                <a:spcPts val="600"/>
              </a:spcAft>
              <a:defRPr/>
            </a:pPr>
            <a:r>
              <a:rPr lang="fr-FR" sz="1200" dirty="0"/>
              <a:t>Préférer les contacts par courriel depuis « Mon compte » en ligne en choisissant l’onglet « Vos cotisations », motif « Difficultés de paiement »</a:t>
            </a:r>
            <a:endParaRPr lang="fr-FR" sz="1200" b="1" dirty="0">
              <a:solidFill>
                <a:srgbClr val="7030A0"/>
              </a:solidFill>
              <a:latin typeface="Arial"/>
              <a:cs typeface="Arial"/>
            </a:endParaRPr>
          </a:p>
        </p:txBody>
      </p:sp>
      <p:sp>
        <p:nvSpPr>
          <p:cNvPr id="7" name="Rectangle 2"/>
          <p:cNvSpPr txBox="1">
            <a:spLocks noChangeArrowheads="1"/>
          </p:cNvSpPr>
          <p:nvPr/>
        </p:nvSpPr>
        <p:spPr>
          <a:xfrm>
            <a:off x="1155402" y="384452"/>
            <a:ext cx="7772400" cy="500080"/>
          </a:xfrm>
          <a:prstGeom prst="rect">
            <a:avLst/>
          </a:prstGeom>
          <a:noFill/>
        </p:spPr>
        <p:txBody>
          <a:bodyPr/>
          <a:lstStyle/>
          <a:p>
            <a:pPr algn="r">
              <a:defRPr/>
            </a:pPr>
            <a:r>
              <a:rPr lang="fr-FR" sz="2000" b="1" dirty="0">
                <a:solidFill>
                  <a:srgbClr val="7030A0"/>
                </a:solidFill>
                <a:latin typeface="Arial"/>
                <a:cs typeface="Arial"/>
                <a:sym typeface="Wingdings"/>
              </a:rPr>
              <a:t>Les actions en direction des entreprises et des travailleurs indépendants</a:t>
            </a:r>
          </a:p>
        </p:txBody>
      </p:sp>
      <p:sp>
        <p:nvSpPr>
          <p:cNvPr id="12" name="ZoneTexte 11">
            <a:extLst>
              <a:ext uri="{FF2B5EF4-FFF2-40B4-BE49-F238E27FC236}">
                <a16:creationId xmlns:a16="http://schemas.microsoft.com/office/drawing/2014/main" id="{5260A9C7-7B80-4937-8F81-AFE8EF52F99E}"/>
              </a:ext>
            </a:extLst>
          </p:cNvPr>
          <p:cNvSpPr txBox="1"/>
          <p:nvPr/>
        </p:nvSpPr>
        <p:spPr>
          <a:xfrm>
            <a:off x="482898" y="1412776"/>
            <a:ext cx="588962" cy="461963"/>
          </a:xfrm>
          <a:prstGeom prst="rect">
            <a:avLst/>
          </a:prstGeom>
          <a:solidFill>
            <a:schemeClr val="bg1">
              <a:lumMod val="85000"/>
            </a:schemeClr>
          </a:solidFill>
        </p:spPr>
        <p:txBody>
          <a:bodyPr>
            <a:spAutoFit/>
          </a:bodyPr>
          <a:lstStyle>
            <a:defPPr>
              <a:defRPr lang="fr-FR"/>
            </a:defPPr>
            <a:lvl1pPr algn="ctr">
              <a:defRPr sz="2400" b="1">
                <a:solidFill>
                  <a:schemeClr val="bg1">
                    <a:lumMod val="65000"/>
                  </a:schemeClr>
                </a:solidFill>
              </a:defRPr>
            </a:lvl1pPr>
          </a:lstStyle>
          <a:p>
            <a:r>
              <a:rPr lang="fr-FR"/>
              <a:t>1</a:t>
            </a:r>
          </a:p>
        </p:txBody>
      </p:sp>
      <p:sp>
        <p:nvSpPr>
          <p:cNvPr id="14" name="ZoneTexte 13">
            <a:extLst>
              <a:ext uri="{FF2B5EF4-FFF2-40B4-BE49-F238E27FC236}">
                <a16:creationId xmlns:a16="http://schemas.microsoft.com/office/drawing/2014/main" id="{05EACF8A-36B7-4F46-9B63-7DC5042DBC80}"/>
              </a:ext>
            </a:extLst>
          </p:cNvPr>
          <p:cNvSpPr txBox="1"/>
          <p:nvPr/>
        </p:nvSpPr>
        <p:spPr>
          <a:xfrm>
            <a:off x="481310" y="2564904"/>
            <a:ext cx="588963" cy="461962"/>
          </a:xfrm>
          <a:prstGeom prst="rect">
            <a:avLst/>
          </a:prstGeom>
          <a:solidFill>
            <a:srgbClr val="7030A0"/>
          </a:solidFill>
          <a:ln>
            <a:solidFill>
              <a:srgbClr val="7030A0"/>
            </a:solidFill>
          </a:ln>
        </p:spPr>
        <p:txBody>
          <a:bodyPr>
            <a:spAutoFit/>
          </a:bodyPr>
          <a:lstStyle>
            <a:defPPr>
              <a:defRPr lang="fr-FR"/>
            </a:defPPr>
            <a:lvl1pPr algn="ctr">
              <a:defRPr sz="2400" b="1">
                <a:solidFill>
                  <a:schemeClr val="bg1"/>
                </a:solidFill>
              </a:defRPr>
            </a:lvl1pPr>
          </a:lstStyle>
          <a:p>
            <a:r>
              <a:rPr lang="fr-FR"/>
              <a:t>2</a:t>
            </a:r>
          </a:p>
        </p:txBody>
      </p:sp>
      <p:sp>
        <p:nvSpPr>
          <p:cNvPr id="21" name="ZoneTexte 20">
            <a:extLst>
              <a:ext uri="{FF2B5EF4-FFF2-40B4-BE49-F238E27FC236}">
                <a16:creationId xmlns:a16="http://schemas.microsoft.com/office/drawing/2014/main" id="{3B41DF23-6D40-48E1-8381-5ECE2C109CE0}"/>
              </a:ext>
            </a:extLst>
          </p:cNvPr>
          <p:cNvSpPr txBox="1"/>
          <p:nvPr/>
        </p:nvSpPr>
        <p:spPr>
          <a:xfrm>
            <a:off x="216198" y="3061791"/>
            <a:ext cx="1187450" cy="415498"/>
          </a:xfrm>
          <a:prstGeom prst="rect">
            <a:avLst/>
          </a:prstGeom>
          <a:noFill/>
        </p:spPr>
        <p:txBody>
          <a:bodyPr>
            <a:spAutoFit/>
          </a:bodyPr>
          <a:lstStyle>
            <a:defPPr>
              <a:defRPr lang="fr-FR"/>
            </a:defPPr>
            <a:lvl1pPr algn="ctr">
              <a:defRPr sz="1050">
                <a:solidFill>
                  <a:srgbClr val="7030A0"/>
                </a:solidFill>
              </a:defRPr>
            </a:lvl1pPr>
          </a:lstStyle>
          <a:p>
            <a:r>
              <a:rPr lang="fr-FR" dirty="0"/>
              <a:t>Soutien des cotisants</a:t>
            </a:r>
          </a:p>
        </p:txBody>
      </p:sp>
      <p:sp>
        <p:nvSpPr>
          <p:cNvPr id="22" name="ZoneTexte 21">
            <a:extLst>
              <a:ext uri="{FF2B5EF4-FFF2-40B4-BE49-F238E27FC236}">
                <a16:creationId xmlns:a16="http://schemas.microsoft.com/office/drawing/2014/main" id="{A313FF4E-49CA-42AF-A9B2-23378151BC1D}"/>
              </a:ext>
            </a:extLst>
          </p:cNvPr>
          <p:cNvSpPr txBox="1"/>
          <p:nvPr/>
        </p:nvSpPr>
        <p:spPr>
          <a:xfrm>
            <a:off x="481309" y="3733582"/>
            <a:ext cx="588963" cy="461962"/>
          </a:xfrm>
          <a:prstGeom prst="rect">
            <a:avLst/>
          </a:prstGeom>
          <a:solidFill>
            <a:schemeClr val="bg1">
              <a:lumMod val="85000"/>
            </a:schemeClr>
          </a:solidFill>
        </p:spPr>
        <p:txBody>
          <a:bodyPr>
            <a:spAutoFit/>
          </a:bodyPr>
          <a:lstStyle/>
          <a:p>
            <a:pPr algn="ctr">
              <a:defRPr/>
            </a:pPr>
            <a:r>
              <a:rPr lang="fr-FR" sz="2400" b="1">
                <a:solidFill>
                  <a:schemeClr val="bg1">
                    <a:lumMod val="65000"/>
                  </a:schemeClr>
                </a:solidFill>
                <a:latin typeface="Arial" charset="0"/>
                <a:cs typeface="+mn-cs"/>
              </a:rPr>
              <a:t>3</a:t>
            </a:r>
          </a:p>
        </p:txBody>
      </p:sp>
      <p:sp>
        <p:nvSpPr>
          <p:cNvPr id="23" name="ZoneTexte 22">
            <a:extLst>
              <a:ext uri="{FF2B5EF4-FFF2-40B4-BE49-F238E27FC236}">
                <a16:creationId xmlns:a16="http://schemas.microsoft.com/office/drawing/2014/main" id="{BCF1D9AD-FFF9-4EB9-A352-925EABD540D8}"/>
              </a:ext>
            </a:extLst>
          </p:cNvPr>
          <p:cNvSpPr txBox="1"/>
          <p:nvPr/>
        </p:nvSpPr>
        <p:spPr>
          <a:xfrm>
            <a:off x="182065" y="4237638"/>
            <a:ext cx="1187450" cy="253916"/>
          </a:xfrm>
          <a:prstGeom prst="rect">
            <a:avLst/>
          </a:prstGeom>
          <a:noFill/>
        </p:spPr>
        <p:txBody>
          <a:bodyPr>
            <a:spAutoFit/>
          </a:bodyPr>
          <a:lstStyle/>
          <a:p>
            <a:pPr algn="ctr">
              <a:defRPr/>
            </a:pPr>
            <a:r>
              <a:rPr lang="fr-FR" sz="1050" dirty="0">
                <a:solidFill>
                  <a:schemeClr val="bg1">
                    <a:lumMod val="75000"/>
                  </a:schemeClr>
                </a:solidFill>
              </a:rPr>
              <a:t>Partenariats</a:t>
            </a:r>
            <a:endParaRPr lang="fr-FR" sz="1050" dirty="0">
              <a:solidFill>
                <a:schemeClr val="bg1">
                  <a:lumMod val="75000"/>
                </a:schemeClr>
              </a:solidFill>
              <a:latin typeface="Arial" charset="0"/>
              <a:cs typeface="+mn-cs"/>
            </a:endParaRPr>
          </a:p>
        </p:txBody>
      </p:sp>
      <p:sp>
        <p:nvSpPr>
          <p:cNvPr id="24" name="ZoneTexte 23">
            <a:extLst>
              <a:ext uri="{FF2B5EF4-FFF2-40B4-BE49-F238E27FC236}">
                <a16:creationId xmlns:a16="http://schemas.microsoft.com/office/drawing/2014/main" id="{F313799E-341E-4788-A859-E415EF8F674E}"/>
              </a:ext>
            </a:extLst>
          </p:cNvPr>
          <p:cNvSpPr txBox="1"/>
          <p:nvPr/>
        </p:nvSpPr>
        <p:spPr>
          <a:xfrm>
            <a:off x="216198" y="1860451"/>
            <a:ext cx="1187450" cy="253916"/>
          </a:xfrm>
          <a:prstGeom prst="rect">
            <a:avLst/>
          </a:prstGeom>
          <a:noFill/>
        </p:spPr>
        <p:txBody>
          <a:bodyPr>
            <a:spAutoFit/>
          </a:bodyPr>
          <a:lstStyle>
            <a:defPPr>
              <a:defRPr lang="fr-FR"/>
            </a:defPPr>
            <a:lvl1pPr algn="ctr">
              <a:defRPr sz="1050">
                <a:solidFill>
                  <a:schemeClr val="bg1">
                    <a:lumMod val="75000"/>
                  </a:schemeClr>
                </a:solidFill>
              </a:defRPr>
            </a:lvl1pPr>
          </a:lstStyle>
          <a:p>
            <a:r>
              <a:rPr lang="fr-FR" dirty="0"/>
              <a:t>Contexte</a:t>
            </a:r>
          </a:p>
        </p:txBody>
      </p:sp>
      <p:sp>
        <p:nvSpPr>
          <p:cNvPr id="25" name="ZoneTexte 24">
            <a:extLst>
              <a:ext uri="{FF2B5EF4-FFF2-40B4-BE49-F238E27FC236}">
                <a16:creationId xmlns:a16="http://schemas.microsoft.com/office/drawing/2014/main" id="{7DE85270-FC0B-4A4A-99F1-753EF9D55FDA}"/>
              </a:ext>
            </a:extLst>
          </p:cNvPr>
          <p:cNvSpPr txBox="1"/>
          <p:nvPr/>
        </p:nvSpPr>
        <p:spPr>
          <a:xfrm>
            <a:off x="478756" y="5173742"/>
            <a:ext cx="588963" cy="461962"/>
          </a:xfrm>
          <a:prstGeom prst="rect">
            <a:avLst/>
          </a:prstGeom>
          <a:solidFill>
            <a:schemeClr val="bg1">
              <a:lumMod val="85000"/>
            </a:schemeClr>
          </a:solidFill>
        </p:spPr>
        <p:txBody>
          <a:bodyPr>
            <a:spAutoFit/>
          </a:bodyPr>
          <a:lstStyle/>
          <a:p>
            <a:pPr algn="ctr">
              <a:defRPr/>
            </a:pPr>
            <a:r>
              <a:rPr lang="fr-FR" sz="2400" b="1">
                <a:solidFill>
                  <a:schemeClr val="bg1">
                    <a:lumMod val="65000"/>
                  </a:schemeClr>
                </a:solidFill>
              </a:rPr>
              <a:t>4</a:t>
            </a:r>
            <a:endParaRPr lang="fr-FR" sz="2400" b="1">
              <a:solidFill>
                <a:schemeClr val="bg1">
                  <a:lumMod val="65000"/>
                </a:schemeClr>
              </a:solidFill>
              <a:latin typeface="Arial" charset="0"/>
              <a:cs typeface="+mn-cs"/>
            </a:endParaRPr>
          </a:p>
        </p:txBody>
      </p:sp>
      <p:sp>
        <p:nvSpPr>
          <p:cNvPr id="26" name="ZoneTexte 25">
            <a:extLst>
              <a:ext uri="{FF2B5EF4-FFF2-40B4-BE49-F238E27FC236}">
                <a16:creationId xmlns:a16="http://schemas.microsoft.com/office/drawing/2014/main" id="{87961935-60A7-4450-A418-41482353D536}"/>
              </a:ext>
            </a:extLst>
          </p:cNvPr>
          <p:cNvSpPr txBox="1"/>
          <p:nvPr/>
        </p:nvSpPr>
        <p:spPr>
          <a:xfrm>
            <a:off x="179512" y="5677798"/>
            <a:ext cx="1187450" cy="415498"/>
          </a:xfrm>
          <a:prstGeom prst="rect">
            <a:avLst/>
          </a:prstGeom>
          <a:noFill/>
        </p:spPr>
        <p:txBody>
          <a:bodyPr>
            <a:spAutoFit/>
          </a:bodyPr>
          <a:lstStyle/>
          <a:p>
            <a:pPr algn="ctr">
              <a:defRPr/>
            </a:pPr>
            <a:r>
              <a:rPr lang="fr-FR" sz="1050" dirty="0">
                <a:solidFill>
                  <a:schemeClr val="bg1">
                    <a:lumMod val="75000"/>
                  </a:schemeClr>
                </a:solidFill>
              </a:rPr>
              <a:t>L’URSSAF elle-même</a:t>
            </a:r>
            <a:endParaRPr lang="fr-FR" sz="1050" dirty="0">
              <a:solidFill>
                <a:schemeClr val="bg1">
                  <a:lumMod val="75000"/>
                </a:schemeClr>
              </a:solidFill>
              <a:latin typeface="Arial" charset="0"/>
              <a:cs typeface="+mn-cs"/>
            </a:endParaRPr>
          </a:p>
        </p:txBody>
      </p:sp>
    </p:spTree>
    <p:extLst>
      <p:ext uri="{BB962C8B-B14F-4D97-AF65-F5344CB8AC3E}">
        <p14:creationId xmlns:p14="http://schemas.microsoft.com/office/powerpoint/2010/main" val="40263843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txBox="1">
            <a:spLocks noChangeArrowheads="1"/>
          </p:cNvSpPr>
          <p:nvPr/>
        </p:nvSpPr>
        <p:spPr bwMode="auto">
          <a:xfrm>
            <a:off x="1067719" y="608869"/>
            <a:ext cx="7772400" cy="504825"/>
          </a:xfrm>
          <a:prstGeom prst="rect">
            <a:avLst/>
          </a:prstGeom>
          <a:noFill/>
          <a:ln w="9525">
            <a:noFill/>
            <a:miter lim="800000"/>
            <a:headEnd/>
            <a:tailEnd/>
          </a:ln>
        </p:spPr>
        <p:txBody>
          <a:bodyPr/>
          <a:lstStyle/>
          <a:p>
            <a:pPr algn="r" eaLnBrk="0" hangingPunct="0"/>
            <a:r>
              <a:rPr lang="fr-FR" sz="2400" b="1" dirty="0">
                <a:solidFill>
                  <a:srgbClr val="7030A0"/>
                </a:solidFill>
              </a:rPr>
              <a:t>Partie 3</a:t>
            </a:r>
          </a:p>
        </p:txBody>
      </p:sp>
      <p:sp>
        <p:nvSpPr>
          <p:cNvPr id="24579" name="ZoneTexte 36"/>
          <p:cNvSpPr txBox="1">
            <a:spLocks noChangeArrowheads="1"/>
          </p:cNvSpPr>
          <p:nvPr/>
        </p:nvSpPr>
        <p:spPr bwMode="auto">
          <a:xfrm>
            <a:off x="1763713" y="1533525"/>
            <a:ext cx="6696075" cy="1201738"/>
          </a:xfrm>
          <a:prstGeom prst="rect">
            <a:avLst/>
          </a:prstGeom>
          <a:noFill/>
          <a:ln w="9525">
            <a:noFill/>
            <a:miter lim="800000"/>
            <a:headEnd/>
            <a:tailEnd/>
          </a:ln>
        </p:spPr>
        <p:txBody>
          <a:bodyPr>
            <a:spAutoFit/>
          </a:bodyPr>
          <a:lstStyle/>
          <a:p>
            <a:endParaRPr lang="fr-FR" sz="2000" b="1">
              <a:solidFill>
                <a:srgbClr val="005A9B"/>
              </a:solidFill>
              <a:sym typeface="Wingdings" pitchFamily="2" charset="2"/>
            </a:endParaRPr>
          </a:p>
          <a:p>
            <a:endParaRPr lang="fr-FR" sz="2000" b="1">
              <a:solidFill>
                <a:srgbClr val="3863BA"/>
              </a:solidFill>
            </a:endParaRPr>
          </a:p>
          <a:p>
            <a:br>
              <a:rPr lang="fr-FR" sz="1600" b="1">
                <a:solidFill>
                  <a:srgbClr val="3863BA"/>
                </a:solidFill>
              </a:rPr>
            </a:br>
            <a:endParaRPr lang="fr-FR" sz="1600" b="1">
              <a:solidFill>
                <a:srgbClr val="3863BA"/>
              </a:solidFill>
            </a:endParaRPr>
          </a:p>
        </p:txBody>
      </p:sp>
      <p:sp>
        <p:nvSpPr>
          <p:cNvPr id="13" name="ZoneTexte 36">
            <a:extLst>
              <a:ext uri="{FF2B5EF4-FFF2-40B4-BE49-F238E27FC236}">
                <a16:creationId xmlns:a16="http://schemas.microsoft.com/office/drawing/2014/main" id="{77E556D6-B33B-4A9C-BC0B-825A667144A2}"/>
              </a:ext>
            </a:extLst>
          </p:cNvPr>
          <p:cNvSpPr txBox="1">
            <a:spLocks noChangeArrowheads="1"/>
          </p:cNvSpPr>
          <p:nvPr/>
        </p:nvSpPr>
        <p:spPr bwMode="auto">
          <a:xfrm>
            <a:off x="1763713" y="1175508"/>
            <a:ext cx="7128792" cy="4801314"/>
          </a:xfrm>
          <a:prstGeom prst="rect">
            <a:avLst/>
          </a:prstGeom>
          <a:noFill/>
          <a:ln w="9525">
            <a:noFill/>
            <a:miter lim="800000"/>
            <a:headEnd/>
            <a:tailEnd/>
          </a:ln>
        </p:spPr>
        <p:txBody>
          <a:bodyPr wrap="square" anchor="t">
            <a:spAutoFit/>
          </a:bodyPr>
          <a:lstStyle/>
          <a:p>
            <a:pPr algn="just">
              <a:defRPr/>
            </a:pPr>
            <a:r>
              <a:rPr lang="fr-FR" sz="2000" dirty="0">
                <a:latin typeface="Arial"/>
                <a:cs typeface="Arial"/>
                <a:sym typeface="Wingdings"/>
              </a:rPr>
              <a:t>1. Une crise sanitaire inédite et des impacts économiques d’ores et déjà évalués supérieurs à la crise de 2008/2009</a:t>
            </a:r>
          </a:p>
          <a:p>
            <a:pPr algn="just">
              <a:defRPr/>
            </a:pPr>
            <a:endParaRPr lang="fr-FR" sz="2400" dirty="0">
              <a:sym typeface="Wingdings"/>
            </a:endParaRPr>
          </a:p>
          <a:p>
            <a:pPr algn="just">
              <a:defRPr/>
            </a:pPr>
            <a:endParaRPr lang="fr-FR" sz="2000" dirty="0">
              <a:sym typeface="Wingdings"/>
            </a:endParaRPr>
          </a:p>
          <a:p>
            <a:pPr algn="just">
              <a:defRPr/>
            </a:pPr>
            <a:r>
              <a:rPr lang="fr-FR" sz="2000" dirty="0">
                <a:latin typeface="Arial"/>
                <a:cs typeface="Arial"/>
                <a:sym typeface="Wingdings"/>
              </a:rPr>
              <a:t>2. Les actions en direction des entreprises et des travailleurs indépendants visent toutes à prendre en compte la situation pour en atténuer les effets </a:t>
            </a:r>
          </a:p>
          <a:p>
            <a:pPr algn="just">
              <a:defRPr/>
            </a:pPr>
            <a:endParaRPr lang="fr-FR" sz="2000" dirty="0">
              <a:sym typeface="Wingdings"/>
            </a:endParaRPr>
          </a:p>
          <a:p>
            <a:pPr algn="just">
              <a:defRPr/>
            </a:pPr>
            <a:r>
              <a:rPr lang="fr-FR" sz="2000" b="1" dirty="0">
                <a:solidFill>
                  <a:srgbClr val="7030A0"/>
                </a:solidFill>
                <a:latin typeface="Arial"/>
                <a:cs typeface="Arial"/>
                <a:sym typeface="Wingdings"/>
              </a:rPr>
              <a:t>3. Les actions en direction des partenaires doivent permettre une approche globale de la situation et une cohérence des interventions des acteurs</a:t>
            </a:r>
            <a:endParaRPr lang="fr-FR" sz="2000" b="1" dirty="0">
              <a:solidFill>
                <a:srgbClr val="7030A0"/>
              </a:solidFill>
              <a:latin typeface="Arial"/>
              <a:cs typeface="Arial"/>
            </a:endParaRPr>
          </a:p>
          <a:p>
            <a:pPr marL="342900" indent="-342900" algn="just">
              <a:buFontTx/>
              <a:buAutoNum type="arabicPeriod"/>
              <a:defRPr/>
            </a:pPr>
            <a:endParaRPr lang="fr-FR" sz="2000" dirty="0">
              <a:sym typeface="Wingdings"/>
            </a:endParaRPr>
          </a:p>
          <a:p>
            <a:pPr algn="just">
              <a:defRPr/>
            </a:pPr>
            <a:endParaRPr lang="fr-FR" dirty="0">
              <a:cs typeface="Arial" charset="0"/>
              <a:sym typeface="Wingdings"/>
            </a:endParaRPr>
          </a:p>
          <a:p>
            <a:pPr algn="just">
              <a:defRPr/>
            </a:pPr>
            <a:r>
              <a:rPr lang="fr-FR" sz="2000" dirty="0">
                <a:latin typeface="Arial"/>
                <a:cs typeface="Arial"/>
                <a:sym typeface="Wingdings"/>
              </a:rPr>
              <a:t>4. L’organisation de l’URSSAF est elle-même impactée et reconfigurée en mode « continuité d’activité »</a:t>
            </a:r>
            <a:endParaRPr lang="fr-FR" sz="2000" dirty="0">
              <a:latin typeface="Arial" charset="0"/>
              <a:cs typeface="+mn-cs"/>
              <a:sym typeface="Wingdings"/>
            </a:endParaRPr>
          </a:p>
        </p:txBody>
      </p:sp>
      <p:sp>
        <p:nvSpPr>
          <p:cNvPr id="14" name="ZoneTexte 13">
            <a:extLst>
              <a:ext uri="{FF2B5EF4-FFF2-40B4-BE49-F238E27FC236}">
                <a16:creationId xmlns:a16="http://schemas.microsoft.com/office/drawing/2014/main" id="{4C89D969-A626-491D-AD88-6980B150DC5B}"/>
              </a:ext>
            </a:extLst>
          </p:cNvPr>
          <p:cNvSpPr txBox="1"/>
          <p:nvPr/>
        </p:nvSpPr>
        <p:spPr>
          <a:xfrm>
            <a:off x="482898" y="1412776"/>
            <a:ext cx="588962" cy="461963"/>
          </a:xfrm>
          <a:prstGeom prst="rect">
            <a:avLst/>
          </a:prstGeom>
          <a:solidFill>
            <a:schemeClr val="bg1">
              <a:lumMod val="85000"/>
            </a:schemeClr>
          </a:solidFill>
        </p:spPr>
        <p:txBody>
          <a:bodyPr>
            <a:spAutoFit/>
          </a:bodyPr>
          <a:lstStyle>
            <a:defPPr>
              <a:defRPr lang="fr-FR"/>
            </a:defPPr>
            <a:lvl1pPr algn="ctr">
              <a:defRPr sz="2400" b="1">
                <a:solidFill>
                  <a:schemeClr val="bg1">
                    <a:lumMod val="65000"/>
                  </a:schemeClr>
                </a:solidFill>
              </a:defRPr>
            </a:lvl1pPr>
          </a:lstStyle>
          <a:p>
            <a:r>
              <a:rPr lang="fr-FR"/>
              <a:t>1</a:t>
            </a:r>
          </a:p>
        </p:txBody>
      </p:sp>
      <p:sp>
        <p:nvSpPr>
          <p:cNvPr id="15" name="ZoneTexte 14">
            <a:extLst>
              <a:ext uri="{FF2B5EF4-FFF2-40B4-BE49-F238E27FC236}">
                <a16:creationId xmlns:a16="http://schemas.microsoft.com/office/drawing/2014/main" id="{E28DAAFA-2670-435E-BAA1-68F2E5C8A476}"/>
              </a:ext>
            </a:extLst>
          </p:cNvPr>
          <p:cNvSpPr txBox="1"/>
          <p:nvPr/>
        </p:nvSpPr>
        <p:spPr>
          <a:xfrm>
            <a:off x="481310" y="2564904"/>
            <a:ext cx="588963" cy="461962"/>
          </a:xfrm>
          <a:prstGeom prst="rect">
            <a:avLst/>
          </a:prstGeom>
          <a:solidFill>
            <a:schemeClr val="bg1">
              <a:lumMod val="85000"/>
            </a:schemeClr>
          </a:solidFill>
        </p:spPr>
        <p:txBody>
          <a:bodyPr>
            <a:spAutoFit/>
          </a:bodyPr>
          <a:lstStyle>
            <a:defPPr>
              <a:defRPr lang="fr-FR"/>
            </a:defPPr>
            <a:lvl1pPr algn="ctr">
              <a:defRPr sz="2400" b="1">
                <a:solidFill>
                  <a:schemeClr val="bg1">
                    <a:lumMod val="65000"/>
                  </a:schemeClr>
                </a:solidFill>
              </a:defRPr>
            </a:lvl1pPr>
          </a:lstStyle>
          <a:p>
            <a:r>
              <a:rPr lang="fr-FR"/>
              <a:t>2</a:t>
            </a:r>
          </a:p>
        </p:txBody>
      </p:sp>
      <p:sp>
        <p:nvSpPr>
          <p:cNvPr id="16" name="ZoneTexte 15">
            <a:extLst>
              <a:ext uri="{FF2B5EF4-FFF2-40B4-BE49-F238E27FC236}">
                <a16:creationId xmlns:a16="http://schemas.microsoft.com/office/drawing/2014/main" id="{EFBCDED3-68FB-4BB5-B46F-269B442990AB}"/>
              </a:ext>
            </a:extLst>
          </p:cNvPr>
          <p:cNvSpPr txBox="1"/>
          <p:nvPr/>
        </p:nvSpPr>
        <p:spPr>
          <a:xfrm>
            <a:off x="216198" y="3061791"/>
            <a:ext cx="1187450" cy="415498"/>
          </a:xfrm>
          <a:prstGeom prst="rect">
            <a:avLst/>
          </a:prstGeom>
          <a:noFill/>
        </p:spPr>
        <p:txBody>
          <a:bodyPr>
            <a:spAutoFit/>
          </a:bodyPr>
          <a:lstStyle>
            <a:defPPr>
              <a:defRPr lang="fr-FR"/>
            </a:defPPr>
            <a:lvl1pPr algn="ctr">
              <a:defRPr sz="1050">
                <a:solidFill>
                  <a:schemeClr val="bg1">
                    <a:lumMod val="75000"/>
                  </a:schemeClr>
                </a:solidFill>
              </a:defRPr>
            </a:lvl1pPr>
          </a:lstStyle>
          <a:p>
            <a:r>
              <a:rPr lang="fr-FR" dirty="0"/>
              <a:t>Soutien des cotisants</a:t>
            </a:r>
          </a:p>
        </p:txBody>
      </p:sp>
      <p:sp>
        <p:nvSpPr>
          <p:cNvPr id="17" name="ZoneTexte 16">
            <a:extLst>
              <a:ext uri="{FF2B5EF4-FFF2-40B4-BE49-F238E27FC236}">
                <a16:creationId xmlns:a16="http://schemas.microsoft.com/office/drawing/2014/main" id="{FF47CD32-F273-43D7-B6CD-7EF8AFE2CC66}"/>
              </a:ext>
            </a:extLst>
          </p:cNvPr>
          <p:cNvSpPr txBox="1"/>
          <p:nvPr/>
        </p:nvSpPr>
        <p:spPr>
          <a:xfrm>
            <a:off x="481309" y="3733582"/>
            <a:ext cx="588963" cy="461962"/>
          </a:xfrm>
          <a:prstGeom prst="rect">
            <a:avLst/>
          </a:prstGeom>
          <a:solidFill>
            <a:srgbClr val="7030A0"/>
          </a:solidFill>
          <a:ln>
            <a:solidFill>
              <a:srgbClr val="7030A0"/>
            </a:solidFill>
          </a:ln>
        </p:spPr>
        <p:txBody>
          <a:bodyPr>
            <a:spAutoFit/>
          </a:bodyPr>
          <a:lstStyle>
            <a:defPPr>
              <a:defRPr lang="fr-FR"/>
            </a:defPPr>
            <a:lvl1pPr algn="ctr">
              <a:defRPr sz="2400" b="1">
                <a:solidFill>
                  <a:schemeClr val="bg1"/>
                </a:solidFill>
              </a:defRPr>
            </a:lvl1pPr>
          </a:lstStyle>
          <a:p>
            <a:r>
              <a:rPr lang="fr-FR"/>
              <a:t>3</a:t>
            </a:r>
          </a:p>
        </p:txBody>
      </p:sp>
      <p:sp>
        <p:nvSpPr>
          <p:cNvPr id="18" name="ZoneTexte 17">
            <a:extLst>
              <a:ext uri="{FF2B5EF4-FFF2-40B4-BE49-F238E27FC236}">
                <a16:creationId xmlns:a16="http://schemas.microsoft.com/office/drawing/2014/main" id="{13A10215-2EFB-4726-911F-8721C95286AE}"/>
              </a:ext>
            </a:extLst>
          </p:cNvPr>
          <p:cNvSpPr txBox="1"/>
          <p:nvPr/>
        </p:nvSpPr>
        <p:spPr>
          <a:xfrm>
            <a:off x="182065" y="4237638"/>
            <a:ext cx="1187450" cy="253916"/>
          </a:xfrm>
          <a:prstGeom prst="rect">
            <a:avLst/>
          </a:prstGeom>
          <a:noFill/>
        </p:spPr>
        <p:txBody>
          <a:bodyPr>
            <a:spAutoFit/>
          </a:bodyPr>
          <a:lstStyle>
            <a:defPPr>
              <a:defRPr lang="fr-FR"/>
            </a:defPPr>
            <a:lvl1pPr algn="ctr">
              <a:defRPr sz="1050">
                <a:solidFill>
                  <a:srgbClr val="7030A0"/>
                </a:solidFill>
              </a:defRPr>
            </a:lvl1pPr>
          </a:lstStyle>
          <a:p>
            <a:r>
              <a:rPr lang="fr-FR" dirty="0"/>
              <a:t>Partenariats</a:t>
            </a:r>
          </a:p>
        </p:txBody>
      </p:sp>
      <p:sp>
        <p:nvSpPr>
          <p:cNvPr id="19" name="ZoneTexte 18">
            <a:extLst>
              <a:ext uri="{FF2B5EF4-FFF2-40B4-BE49-F238E27FC236}">
                <a16:creationId xmlns:a16="http://schemas.microsoft.com/office/drawing/2014/main" id="{C33E09CF-0662-4B16-9F74-A8E36E7DC7FC}"/>
              </a:ext>
            </a:extLst>
          </p:cNvPr>
          <p:cNvSpPr txBox="1"/>
          <p:nvPr/>
        </p:nvSpPr>
        <p:spPr>
          <a:xfrm>
            <a:off x="216198" y="1860451"/>
            <a:ext cx="1187450" cy="253916"/>
          </a:xfrm>
          <a:prstGeom prst="rect">
            <a:avLst/>
          </a:prstGeom>
          <a:noFill/>
        </p:spPr>
        <p:txBody>
          <a:bodyPr>
            <a:spAutoFit/>
          </a:bodyPr>
          <a:lstStyle>
            <a:defPPr>
              <a:defRPr lang="fr-FR"/>
            </a:defPPr>
            <a:lvl1pPr algn="ctr">
              <a:defRPr sz="1050">
                <a:solidFill>
                  <a:schemeClr val="bg1">
                    <a:lumMod val="75000"/>
                  </a:schemeClr>
                </a:solidFill>
              </a:defRPr>
            </a:lvl1pPr>
          </a:lstStyle>
          <a:p>
            <a:r>
              <a:rPr lang="fr-FR" dirty="0"/>
              <a:t>Contexte</a:t>
            </a:r>
          </a:p>
        </p:txBody>
      </p:sp>
      <p:sp>
        <p:nvSpPr>
          <p:cNvPr id="20" name="ZoneTexte 19">
            <a:extLst>
              <a:ext uri="{FF2B5EF4-FFF2-40B4-BE49-F238E27FC236}">
                <a16:creationId xmlns:a16="http://schemas.microsoft.com/office/drawing/2014/main" id="{5098B52F-7103-44D4-8E04-21A7543CF42C}"/>
              </a:ext>
            </a:extLst>
          </p:cNvPr>
          <p:cNvSpPr txBox="1"/>
          <p:nvPr/>
        </p:nvSpPr>
        <p:spPr>
          <a:xfrm>
            <a:off x="478756" y="5173742"/>
            <a:ext cx="588963" cy="461962"/>
          </a:xfrm>
          <a:prstGeom prst="rect">
            <a:avLst/>
          </a:prstGeom>
          <a:solidFill>
            <a:schemeClr val="bg1">
              <a:lumMod val="85000"/>
            </a:schemeClr>
          </a:solidFill>
        </p:spPr>
        <p:txBody>
          <a:bodyPr>
            <a:spAutoFit/>
          </a:bodyPr>
          <a:lstStyle/>
          <a:p>
            <a:pPr algn="ctr">
              <a:defRPr/>
            </a:pPr>
            <a:r>
              <a:rPr lang="fr-FR" sz="2400" b="1">
                <a:solidFill>
                  <a:schemeClr val="bg1">
                    <a:lumMod val="65000"/>
                  </a:schemeClr>
                </a:solidFill>
              </a:rPr>
              <a:t>4</a:t>
            </a:r>
            <a:endParaRPr lang="fr-FR" sz="2400" b="1">
              <a:solidFill>
                <a:schemeClr val="bg1">
                  <a:lumMod val="65000"/>
                </a:schemeClr>
              </a:solidFill>
              <a:latin typeface="Arial" charset="0"/>
              <a:cs typeface="+mn-cs"/>
            </a:endParaRPr>
          </a:p>
        </p:txBody>
      </p:sp>
      <p:sp>
        <p:nvSpPr>
          <p:cNvPr id="21" name="ZoneTexte 20">
            <a:extLst>
              <a:ext uri="{FF2B5EF4-FFF2-40B4-BE49-F238E27FC236}">
                <a16:creationId xmlns:a16="http://schemas.microsoft.com/office/drawing/2014/main" id="{B0CCABF0-D1F6-4388-95D9-991256821317}"/>
              </a:ext>
            </a:extLst>
          </p:cNvPr>
          <p:cNvSpPr txBox="1"/>
          <p:nvPr/>
        </p:nvSpPr>
        <p:spPr>
          <a:xfrm>
            <a:off x="179512" y="5677798"/>
            <a:ext cx="1187450" cy="415498"/>
          </a:xfrm>
          <a:prstGeom prst="rect">
            <a:avLst/>
          </a:prstGeom>
          <a:noFill/>
        </p:spPr>
        <p:txBody>
          <a:bodyPr>
            <a:spAutoFit/>
          </a:bodyPr>
          <a:lstStyle/>
          <a:p>
            <a:pPr algn="ctr">
              <a:defRPr/>
            </a:pPr>
            <a:r>
              <a:rPr lang="fr-FR" sz="1050" dirty="0">
                <a:solidFill>
                  <a:schemeClr val="bg1">
                    <a:lumMod val="75000"/>
                  </a:schemeClr>
                </a:solidFill>
              </a:rPr>
              <a:t>L’URSSAF elle-même</a:t>
            </a:r>
            <a:endParaRPr lang="fr-FR" sz="1050" dirty="0">
              <a:solidFill>
                <a:schemeClr val="bg1">
                  <a:lumMod val="75000"/>
                </a:schemeClr>
              </a:solidFill>
              <a:latin typeface="Arial" charset="0"/>
              <a:cs typeface="+mn-cs"/>
            </a:endParaRPr>
          </a:p>
        </p:txBody>
      </p:sp>
    </p:spTree>
    <p:extLst>
      <p:ext uri="{BB962C8B-B14F-4D97-AF65-F5344CB8AC3E}">
        <p14:creationId xmlns:p14="http://schemas.microsoft.com/office/powerpoint/2010/main" val="428667559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ZoneTexte 36">
            <a:extLst>
              <a:ext uri="{FF2B5EF4-FFF2-40B4-BE49-F238E27FC236}">
                <a16:creationId xmlns:a16="http://schemas.microsoft.com/office/drawing/2014/main" id="{BCFDD0B7-72DB-434C-9466-7E7C857B2716}"/>
              </a:ext>
            </a:extLst>
          </p:cNvPr>
          <p:cNvSpPr txBox="1">
            <a:spLocks noChangeArrowheads="1"/>
          </p:cNvSpPr>
          <p:nvPr/>
        </p:nvSpPr>
        <p:spPr bwMode="auto">
          <a:xfrm>
            <a:off x="1631508" y="1268761"/>
            <a:ext cx="7296294" cy="5432256"/>
          </a:xfrm>
          <a:prstGeom prst="rect">
            <a:avLst/>
          </a:prstGeom>
          <a:noFill/>
          <a:ln w="9525">
            <a:noFill/>
            <a:miter lim="800000"/>
            <a:headEnd/>
            <a:tailEnd/>
          </a:ln>
        </p:spPr>
        <p:txBody>
          <a:bodyPr wrap="square" anchor="t">
            <a:spAutoFit/>
          </a:bodyPr>
          <a:lstStyle/>
          <a:p>
            <a:pPr lvl="0" algn="just" eaLnBrk="0" hangingPunct="0">
              <a:spcAft>
                <a:spcPts val="600"/>
              </a:spcAft>
              <a:defRPr/>
            </a:pPr>
            <a:r>
              <a:rPr lang="fr-FR" sz="1400" b="1" dirty="0">
                <a:solidFill>
                  <a:srgbClr val="7030A0"/>
                </a:solidFill>
                <a:latin typeface="Arial"/>
                <a:cs typeface="Arial"/>
              </a:rPr>
              <a:t>Au-delà des communications inter organismes au niveau national, l’Urssaf Rhône-Alpes a réalisé une communication spécifique vers les partenaires suivants entre le 6 et le 12 mars 2020  :</a:t>
            </a:r>
          </a:p>
          <a:p>
            <a:pPr lvl="0" algn="just" eaLnBrk="0" hangingPunct="0">
              <a:spcAft>
                <a:spcPts val="0"/>
              </a:spcAft>
              <a:defRPr/>
            </a:pPr>
            <a:endParaRPr lang="fr-FR" sz="1200" b="1" u="sng" dirty="0">
              <a:latin typeface="Arial"/>
              <a:cs typeface="Arial"/>
            </a:endParaRPr>
          </a:p>
          <a:p>
            <a:pPr lvl="0" algn="just" eaLnBrk="0" hangingPunct="0">
              <a:spcAft>
                <a:spcPts val="0"/>
              </a:spcAft>
              <a:defRPr/>
            </a:pPr>
            <a:r>
              <a:rPr lang="fr-FR" sz="1200" b="1" u="sng" dirty="0">
                <a:latin typeface="Arial"/>
                <a:cs typeface="Arial"/>
              </a:rPr>
              <a:t>Au niveau régional : </a:t>
            </a:r>
          </a:p>
          <a:p>
            <a:pPr marL="285750" lvl="0" indent="-285750" algn="just" eaLnBrk="0" hangingPunct="0">
              <a:spcAft>
                <a:spcPts val="0"/>
              </a:spcAft>
              <a:buFontTx/>
              <a:buChar char="-"/>
              <a:defRPr/>
            </a:pPr>
            <a:r>
              <a:rPr lang="fr-FR" sz="1200" dirty="0">
                <a:latin typeface="Arial"/>
                <a:cs typeface="Arial"/>
              </a:rPr>
              <a:t>Préfecture Auvergne-Rhône-Alpes</a:t>
            </a:r>
          </a:p>
          <a:p>
            <a:pPr marL="285750" lvl="0" indent="-285750" algn="just" eaLnBrk="0" hangingPunct="0">
              <a:spcAft>
                <a:spcPts val="0"/>
              </a:spcAft>
              <a:buFontTx/>
              <a:buChar char="-"/>
              <a:defRPr/>
            </a:pPr>
            <a:r>
              <a:rPr lang="fr-FR" sz="1200" dirty="0">
                <a:latin typeface="Arial"/>
                <a:cs typeface="Arial"/>
              </a:rPr>
              <a:t>DRFIP AURA</a:t>
            </a:r>
          </a:p>
          <a:p>
            <a:pPr marL="285750" lvl="0" indent="-285750" algn="just" eaLnBrk="0" hangingPunct="0">
              <a:spcAft>
                <a:spcPts val="0"/>
              </a:spcAft>
              <a:buFontTx/>
              <a:buChar char="-"/>
              <a:defRPr/>
            </a:pPr>
            <a:r>
              <a:rPr lang="fr-FR" sz="1200" dirty="0">
                <a:latin typeface="Arial"/>
                <a:cs typeface="Arial"/>
              </a:rPr>
              <a:t>DIRECCTE AURA</a:t>
            </a:r>
          </a:p>
          <a:p>
            <a:pPr marL="285750" lvl="0" indent="-285750" algn="just" eaLnBrk="0" hangingPunct="0">
              <a:spcAft>
                <a:spcPts val="0"/>
              </a:spcAft>
              <a:buFontTx/>
              <a:buChar char="-"/>
              <a:defRPr/>
            </a:pPr>
            <a:r>
              <a:rPr lang="fr-FR" sz="1200" dirty="0">
                <a:latin typeface="Arial"/>
                <a:cs typeface="Arial"/>
              </a:rPr>
              <a:t>Ordre régional des Experts-Comptables Rhône-Alpes</a:t>
            </a:r>
          </a:p>
          <a:p>
            <a:pPr marL="285750" lvl="0" indent="-285750" algn="just" eaLnBrk="0" hangingPunct="0">
              <a:spcAft>
                <a:spcPts val="0"/>
              </a:spcAft>
              <a:buFontTx/>
              <a:buChar char="-"/>
              <a:defRPr/>
            </a:pPr>
            <a:r>
              <a:rPr lang="fr-FR" sz="1200" dirty="0">
                <a:latin typeface="Arial"/>
                <a:cs typeface="Arial"/>
              </a:rPr>
              <a:t>Fédération des entreprises du BTP AURA</a:t>
            </a:r>
          </a:p>
          <a:p>
            <a:pPr marL="285750" lvl="0" indent="-285750" algn="just" eaLnBrk="0" hangingPunct="0">
              <a:spcAft>
                <a:spcPts val="0"/>
              </a:spcAft>
              <a:buFontTx/>
              <a:buChar char="-"/>
              <a:defRPr/>
            </a:pPr>
            <a:r>
              <a:rPr lang="fr-FR" sz="1200" dirty="0">
                <a:latin typeface="Arial"/>
                <a:cs typeface="Arial"/>
              </a:rPr>
              <a:t>Médiateurs de l’URSSAF (Entreprises et Travailleurs indépendants)</a:t>
            </a:r>
          </a:p>
          <a:p>
            <a:pPr marL="285750" lvl="0" indent="-285750" algn="just" eaLnBrk="0" hangingPunct="0">
              <a:spcAft>
                <a:spcPts val="0"/>
              </a:spcAft>
              <a:buFontTx/>
              <a:buChar char="-"/>
              <a:defRPr/>
            </a:pPr>
            <a:r>
              <a:rPr lang="fr-FR" sz="1200" dirty="0">
                <a:latin typeface="Arial"/>
                <a:cs typeface="Arial"/>
              </a:rPr>
              <a:t>Chambre de Commerce et d’Industrie AURA</a:t>
            </a:r>
          </a:p>
          <a:p>
            <a:pPr marL="285750" lvl="0" indent="-285750" algn="just" eaLnBrk="0" hangingPunct="0">
              <a:spcAft>
                <a:spcPts val="0"/>
              </a:spcAft>
              <a:buFontTx/>
              <a:buChar char="-"/>
              <a:defRPr/>
            </a:pPr>
            <a:r>
              <a:rPr lang="fr-FR" sz="1200" dirty="0">
                <a:latin typeface="Arial"/>
                <a:cs typeface="Arial"/>
              </a:rPr>
              <a:t>Chambre de Métiers et de l’Artisanat AURA</a:t>
            </a:r>
          </a:p>
          <a:p>
            <a:pPr marL="285750" lvl="0" indent="-285750" algn="just" eaLnBrk="0" hangingPunct="0">
              <a:spcAft>
                <a:spcPts val="0"/>
              </a:spcAft>
              <a:buFontTx/>
              <a:buChar char="-"/>
              <a:defRPr/>
            </a:pPr>
            <a:r>
              <a:rPr lang="fr-FR" sz="1200" dirty="0">
                <a:latin typeface="Arial"/>
                <a:cs typeface="Arial"/>
              </a:rPr>
              <a:t>MEDEF AURA</a:t>
            </a:r>
          </a:p>
          <a:p>
            <a:pPr marL="285750" lvl="0" indent="-285750" algn="just" eaLnBrk="0" hangingPunct="0">
              <a:spcAft>
                <a:spcPts val="0"/>
              </a:spcAft>
              <a:buFontTx/>
              <a:buChar char="-"/>
              <a:defRPr/>
            </a:pPr>
            <a:r>
              <a:rPr lang="fr-FR" sz="1200" dirty="0">
                <a:latin typeface="Arial"/>
                <a:cs typeface="Arial"/>
              </a:rPr>
              <a:t>CPME AURA</a:t>
            </a:r>
          </a:p>
          <a:p>
            <a:pPr marL="285750" lvl="0" indent="-285750" algn="just" eaLnBrk="0" hangingPunct="0">
              <a:spcAft>
                <a:spcPts val="0"/>
              </a:spcAft>
              <a:buFontTx/>
              <a:buChar char="-"/>
              <a:defRPr/>
            </a:pPr>
            <a:r>
              <a:rPr lang="fr-FR" sz="1200" dirty="0">
                <a:latin typeface="Arial"/>
                <a:cs typeface="Arial"/>
              </a:rPr>
              <a:t>Chambre régionale des PL </a:t>
            </a:r>
          </a:p>
          <a:p>
            <a:pPr marL="285750" lvl="0" indent="-285750" algn="just" eaLnBrk="0" hangingPunct="0">
              <a:spcAft>
                <a:spcPts val="0"/>
              </a:spcAft>
              <a:buFontTx/>
              <a:buChar char="-"/>
              <a:defRPr/>
            </a:pPr>
            <a:endParaRPr lang="fr-FR" sz="1200" dirty="0">
              <a:latin typeface="Arial"/>
              <a:cs typeface="Arial"/>
            </a:endParaRPr>
          </a:p>
          <a:p>
            <a:pPr lvl="0" algn="just" eaLnBrk="0" hangingPunct="0">
              <a:spcAft>
                <a:spcPts val="0"/>
              </a:spcAft>
              <a:defRPr/>
            </a:pPr>
            <a:r>
              <a:rPr lang="fr-FR" sz="1200" b="1" u="sng" dirty="0">
                <a:latin typeface="Arial"/>
                <a:cs typeface="Arial"/>
              </a:rPr>
              <a:t>Au niveau des 8 départements de Rhône-Alpes :</a:t>
            </a:r>
          </a:p>
          <a:p>
            <a:pPr marL="285750" lvl="0" indent="-285750" algn="just" eaLnBrk="0" hangingPunct="0">
              <a:spcAft>
                <a:spcPts val="0"/>
              </a:spcAft>
              <a:buFontTx/>
              <a:buChar char="-"/>
              <a:defRPr/>
            </a:pPr>
            <a:r>
              <a:rPr lang="fr-FR" sz="1200" dirty="0">
                <a:latin typeface="Arial"/>
                <a:cs typeface="Arial"/>
              </a:rPr>
              <a:t>Préfectures</a:t>
            </a:r>
          </a:p>
          <a:p>
            <a:pPr marL="285750" lvl="0" indent="-285750" algn="just" eaLnBrk="0" hangingPunct="0">
              <a:spcAft>
                <a:spcPts val="0"/>
              </a:spcAft>
              <a:buFontTx/>
              <a:buChar char="-"/>
              <a:defRPr/>
            </a:pPr>
            <a:r>
              <a:rPr lang="fr-FR" sz="1200" dirty="0">
                <a:latin typeface="Arial"/>
                <a:cs typeface="Arial"/>
              </a:rPr>
              <a:t>DDFIP</a:t>
            </a:r>
          </a:p>
          <a:p>
            <a:pPr marL="285750" lvl="0" indent="-285750" algn="just" eaLnBrk="0" hangingPunct="0">
              <a:spcAft>
                <a:spcPts val="0"/>
              </a:spcAft>
              <a:buFontTx/>
              <a:buChar char="-"/>
              <a:defRPr/>
            </a:pPr>
            <a:r>
              <a:rPr lang="fr-FR" sz="1200" dirty="0">
                <a:latin typeface="Arial"/>
                <a:cs typeface="Arial"/>
              </a:rPr>
              <a:t>UT DIRECCTE</a:t>
            </a:r>
          </a:p>
          <a:p>
            <a:pPr marL="285750" lvl="0" indent="-285750" algn="just" eaLnBrk="0" hangingPunct="0">
              <a:spcAft>
                <a:spcPts val="0"/>
              </a:spcAft>
              <a:buFontTx/>
              <a:buChar char="-"/>
              <a:defRPr/>
            </a:pPr>
            <a:r>
              <a:rPr lang="fr-FR" sz="1200" dirty="0">
                <a:latin typeface="Arial"/>
                <a:cs typeface="Arial"/>
              </a:rPr>
              <a:t>CCI et CMA</a:t>
            </a:r>
          </a:p>
          <a:p>
            <a:pPr marL="285750" lvl="0" indent="-285750" algn="just" eaLnBrk="0" hangingPunct="0">
              <a:spcAft>
                <a:spcPts val="0"/>
              </a:spcAft>
              <a:buFontTx/>
              <a:buChar char="-"/>
              <a:defRPr/>
            </a:pPr>
            <a:r>
              <a:rPr lang="fr-FR" sz="1200" dirty="0">
                <a:latin typeface="Arial"/>
                <a:cs typeface="Arial"/>
              </a:rPr>
              <a:t>MEDEF et CPME</a:t>
            </a:r>
          </a:p>
          <a:p>
            <a:pPr lvl="0" algn="just" eaLnBrk="0" hangingPunct="0">
              <a:spcAft>
                <a:spcPts val="600"/>
              </a:spcAft>
              <a:defRPr/>
            </a:pPr>
            <a:endParaRPr lang="fr-FR" sz="1200" dirty="0">
              <a:latin typeface="Arial"/>
              <a:cs typeface="Arial"/>
            </a:endParaRPr>
          </a:p>
          <a:p>
            <a:pPr lvl="0" algn="just" eaLnBrk="0" hangingPunct="0">
              <a:spcAft>
                <a:spcPts val="600"/>
              </a:spcAft>
              <a:defRPr/>
            </a:pPr>
            <a:r>
              <a:rPr lang="fr-FR" sz="1200" dirty="0">
                <a:latin typeface="Arial"/>
                <a:cs typeface="Arial"/>
              </a:rPr>
              <a:t>A venir dans la semaine du 16 mars 2020 : une information similaire en direction des Tribunaux de commerce</a:t>
            </a:r>
          </a:p>
          <a:p>
            <a:pPr lvl="0" algn="just" eaLnBrk="0" hangingPunct="0">
              <a:spcAft>
                <a:spcPts val="600"/>
              </a:spcAft>
              <a:defRPr/>
            </a:pPr>
            <a:endParaRPr lang="fr-FR" sz="1400" b="1" u="sng" dirty="0">
              <a:cs typeface="Arial"/>
            </a:endParaRPr>
          </a:p>
        </p:txBody>
      </p:sp>
      <p:sp>
        <p:nvSpPr>
          <p:cNvPr id="29" name="Rectangle 2">
            <a:extLst>
              <a:ext uri="{FF2B5EF4-FFF2-40B4-BE49-F238E27FC236}">
                <a16:creationId xmlns:a16="http://schemas.microsoft.com/office/drawing/2014/main" id="{591B6A0F-2E71-43A3-9314-2EA273C47EDD}"/>
              </a:ext>
            </a:extLst>
          </p:cNvPr>
          <p:cNvSpPr txBox="1">
            <a:spLocks noChangeArrowheads="1"/>
          </p:cNvSpPr>
          <p:nvPr/>
        </p:nvSpPr>
        <p:spPr>
          <a:xfrm>
            <a:off x="1067719" y="586572"/>
            <a:ext cx="7772400" cy="500080"/>
          </a:xfrm>
          <a:prstGeom prst="rect">
            <a:avLst/>
          </a:prstGeom>
          <a:noFill/>
        </p:spPr>
        <p:txBody>
          <a:bodyPr/>
          <a:lstStyle/>
          <a:p>
            <a:pPr algn="r">
              <a:defRPr/>
            </a:pPr>
            <a:r>
              <a:rPr lang="fr-FR" sz="2000" b="1" dirty="0">
                <a:solidFill>
                  <a:srgbClr val="7030A0"/>
                </a:solidFill>
                <a:latin typeface="Arial"/>
                <a:cs typeface="Arial"/>
                <a:sym typeface="Wingdings"/>
              </a:rPr>
              <a:t>Les actions en direction des partenaires</a:t>
            </a:r>
          </a:p>
        </p:txBody>
      </p:sp>
      <p:sp>
        <p:nvSpPr>
          <p:cNvPr id="15" name="ZoneTexte 14">
            <a:extLst>
              <a:ext uri="{FF2B5EF4-FFF2-40B4-BE49-F238E27FC236}">
                <a16:creationId xmlns:a16="http://schemas.microsoft.com/office/drawing/2014/main" id="{342E6634-1E32-45FA-A39E-9FAFE6A26FA1}"/>
              </a:ext>
            </a:extLst>
          </p:cNvPr>
          <p:cNvSpPr txBox="1"/>
          <p:nvPr/>
        </p:nvSpPr>
        <p:spPr>
          <a:xfrm>
            <a:off x="482898" y="1412776"/>
            <a:ext cx="588962" cy="461963"/>
          </a:xfrm>
          <a:prstGeom prst="rect">
            <a:avLst/>
          </a:prstGeom>
          <a:solidFill>
            <a:schemeClr val="bg1">
              <a:lumMod val="85000"/>
            </a:schemeClr>
          </a:solidFill>
        </p:spPr>
        <p:txBody>
          <a:bodyPr>
            <a:spAutoFit/>
          </a:bodyPr>
          <a:lstStyle>
            <a:defPPr>
              <a:defRPr lang="fr-FR"/>
            </a:defPPr>
            <a:lvl1pPr algn="ctr">
              <a:defRPr sz="2400" b="1">
                <a:solidFill>
                  <a:schemeClr val="bg1">
                    <a:lumMod val="65000"/>
                  </a:schemeClr>
                </a:solidFill>
              </a:defRPr>
            </a:lvl1pPr>
          </a:lstStyle>
          <a:p>
            <a:r>
              <a:rPr lang="fr-FR"/>
              <a:t>1</a:t>
            </a:r>
          </a:p>
        </p:txBody>
      </p:sp>
      <p:sp>
        <p:nvSpPr>
          <p:cNvPr id="16" name="ZoneTexte 15">
            <a:extLst>
              <a:ext uri="{FF2B5EF4-FFF2-40B4-BE49-F238E27FC236}">
                <a16:creationId xmlns:a16="http://schemas.microsoft.com/office/drawing/2014/main" id="{A7E2A980-DEDD-4088-BCE9-7E4526A9AD67}"/>
              </a:ext>
            </a:extLst>
          </p:cNvPr>
          <p:cNvSpPr txBox="1"/>
          <p:nvPr/>
        </p:nvSpPr>
        <p:spPr>
          <a:xfrm>
            <a:off x="481310" y="2564904"/>
            <a:ext cx="588963" cy="461962"/>
          </a:xfrm>
          <a:prstGeom prst="rect">
            <a:avLst/>
          </a:prstGeom>
          <a:solidFill>
            <a:schemeClr val="bg1">
              <a:lumMod val="85000"/>
            </a:schemeClr>
          </a:solidFill>
        </p:spPr>
        <p:txBody>
          <a:bodyPr>
            <a:spAutoFit/>
          </a:bodyPr>
          <a:lstStyle>
            <a:defPPr>
              <a:defRPr lang="fr-FR"/>
            </a:defPPr>
            <a:lvl1pPr algn="ctr">
              <a:defRPr sz="2400" b="1">
                <a:solidFill>
                  <a:schemeClr val="bg1">
                    <a:lumMod val="65000"/>
                  </a:schemeClr>
                </a:solidFill>
              </a:defRPr>
            </a:lvl1pPr>
          </a:lstStyle>
          <a:p>
            <a:r>
              <a:rPr lang="fr-FR"/>
              <a:t>2</a:t>
            </a:r>
          </a:p>
        </p:txBody>
      </p:sp>
      <p:sp>
        <p:nvSpPr>
          <p:cNvPr id="17" name="ZoneTexte 16">
            <a:extLst>
              <a:ext uri="{FF2B5EF4-FFF2-40B4-BE49-F238E27FC236}">
                <a16:creationId xmlns:a16="http://schemas.microsoft.com/office/drawing/2014/main" id="{002649B5-AC34-4F4E-B3E5-687FE5E482A0}"/>
              </a:ext>
            </a:extLst>
          </p:cNvPr>
          <p:cNvSpPr txBox="1"/>
          <p:nvPr/>
        </p:nvSpPr>
        <p:spPr>
          <a:xfrm>
            <a:off x="216198" y="3061791"/>
            <a:ext cx="1187450" cy="415498"/>
          </a:xfrm>
          <a:prstGeom prst="rect">
            <a:avLst/>
          </a:prstGeom>
          <a:noFill/>
        </p:spPr>
        <p:txBody>
          <a:bodyPr>
            <a:spAutoFit/>
          </a:bodyPr>
          <a:lstStyle>
            <a:defPPr>
              <a:defRPr lang="fr-FR"/>
            </a:defPPr>
            <a:lvl1pPr algn="ctr">
              <a:defRPr sz="1050">
                <a:solidFill>
                  <a:schemeClr val="bg1">
                    <a:lumMod val="75000"/>
                  </a:schemeClr>
                </a:solidFill>
              </a:defRPr>
            </a:lvl1pPr>
          </a:lstStyle>
          <a:p>
            <a:r>
              <a:rPr lang="fr-FR" dirty="0"/>
              <a:t>Soutien des cotisants</a:t>
            </a:r>
          </a:p>
        </p:txBody>
      </p:sp>
      <p:sp>
        <p:nvSpPr>
          <p:cNvPr id="18" name="ZoneTexte 17">
            <a:extLst>
              <a:ext uri="{FF2B5EF4-FFF2-40B4-BE49-F238E27FC236}">
                <a16:creationId xmlns:a16="http://schemas.microsoft.com/office/drawing/2014/main" id="{A12688D1-8858-4CE5-9EBB-A2A479F4E018}"/>
              </a:ext>
            </a:extLst>
          </p:cNvPr>
          <p:cNvSpPr txBox="1"/>
          <p:nvPr/>
        </p:nvSpPr>
        <p:spPr>
          <a:xfrm>
            <a:off x="481309" y="3733582"/>
            <a:ext cx="588963" cy="461962"/>
          </a:xfrm>
          <a:prstGeom prst="rect">
            <a:avLst/>
          </a:prstGeom>
          <a:solidFill>
            <a:srgbClr val="7030A0"/>
          </a:solidFill>
          <a:ln>
            <a:solidFill>
              <a:srgbClr val="7030A0"/>
            </a:solidFill>
          </a:ln>
        </p:spPr>
        <p:txBody>
          <a:bodyPr>
            <a:spAutoFit/>
          </a:bodyPr>
          <a:lstStyle>
            <a:defPPr>
              <a:defRPr lang="fr-FR"/>
            </a:defPPr>
            <a:lvl1pPr algn="ctr">
              <a:defRPr sz="2400" b="1">
                <a:solidFill>
                  <a:schemeClr val="bg1"/>
                </a:solidFill>
              </a:defRPr>
            </a:lvl1pPr>
          </a:lstStyle>
          <a:p>
            <a:r>
              <a:rPr lang="fr-FR"/>
              <a:t>3</a:t>
            </a:r>
          </a:p>
        </p:txBody>
      </p:sp>
      <p:sp>
        <p:nvSpPr>
          <p:cNvPr id="19" name="ZoneTexte 18">
            <a:extLst>
              <a:ext uri="{FF2B5EF4-FFF2-40B4-BE49-F238E27FC236}">
                <a16:creationId xmlns:a16="http://schemas.microsoft.com/office/drawing/2014/main" id="{0E24F09A-6A87-4171-BD4C-FF56CF9FD3A1}"/>
              </a:ext>
            </a:extLst>
          </p:cNvPr>
          <p:cNvSpPr txBox="1"/>
          <p:nvPr/>
        </p:nvSpPr>
        <p:spPr>
          <a:xfrm>
            <a:off x="182065" y="4237638"/>
            <a:ext cx="1187450" cy="253916"/>
          </a:xfrm>
          <a:prstGeom prst="rect">
            <a:avLst/>
          </a:prstGeom>
          <a:noFill/>
        </p:spPr>
        <p:txBody>
          <a:bodyPr>
            <a:spAutoFit/>
          </a:bodyPr>
          <a:lstStyle>
            <a:defPPr>
              <a:defRPr lang="fr-FR"/>
            </a:defPPr>
            <a:lvl1pPr algn="ctr">
              <a:defRPr sz="1050">
                <a:solidFill>
                  <a:srgbClr val="7030A0"/>
                </a:solidFill>
              </a:defRPr>
            </a:lvl1pPr>
          </a:lstStyle>
          <a:p>
            <a:r>
              <a:rPr lang="fr-FR" dirty="0"/>
              <a:t>Partenariats</a:t>
            </a:r>
          </a:p>
        </p:txBody>
      </p:sp>
      <p:sp>
        <p:nvSpPr>
          <p:cNvPr id="20" name="ZoneTexte 19">
            <a:extLst>
              <a:ext uri="{FF2B5EF4-FFF2-40B4-BE49-F238E27FC236}">
                <a16:creationId xmlns:a16="http://schemas.microsoft.com/office/drawing/2014/main" id="{5FDB8FA0-9A04-4E6B-9E42-5A2E26ECA6B4}"/>
              </a:ext>
            </a:extLst>
          </p:cNvPr>
          <p:cNvSpPr txBox="1"/>
          <p:nvPr/>
        </p:nvSpPr>
        <p:spPr>
          <a:xfrm>
            <a:off x="216198" y="1860451"/>
            <a:ext cx="1187450" cy="253916"/>
          </a:xfrm>
          <a:prstGeom prst="rect">
            <a:avLst/>
          </a:prstGeom>
          <a:noFill/>
        </p:spPr>
        <p:txBody>
          <a:bodyPr>
            <a:spAutoFit/>
          </a:bodyPr>
          <a:lstStyle>
            <a:defPPr>
              <a:defRPr lang="fr-FR"/>
            </a:defPPr>
            <a:lvl1pPr algn="ctr">
              <a:defRPr sz="1050">
                <a:solidFill>
                  <a:schemeClr val="bg1">
                    <a:lumMod val="75000"/>
                  </a:schemeClr>
                </a:solidFill>
              </a:defRPr>
            </a:lvl1pPr>
          </a:lstStyle>
          <a:p>
            <a:r>
              <a:rPr lang="fr-FR" dirty="0"/>
              <a:t>Contexte</a:t>
            </a:r>
          </a:p>
        </p:txBody>
      </p:sp>
      <p:sp>
        <p:nvSpPr>
          <p:cNvPr id="21" name="ZoneTexte 20">
            <a:extLst>
              <a:ext uri="{FF2B5EF4-FFF2-40B4-BE49-F238E27FC236}">
                <a16:creationId xmlns:a16="http://schemas.microsoft.com/office/drawing/2014/main" id="{5D6DED0D-EAEF-4C9F-BC7E-420CE3402B5B}"/>
              </a:ext>
            </a:extLst>
          </p:cNvPr>
          <p:cNvSpPr txBox="1"/>
          <p:nvPr/>
        </p:nvSpPr>
        <p:spPr>
          <a:xfrm>
            <a:off x="478756" y="5173742"/>
            <a:ext cx="588963" cy="461962"/>
          </a:xfrm>
          <a:prstGeom prst="rect">
            <a:avLst/>
          </a:prstGeom>
          <a:solidFill>
            <a:schemeClr val="bg1">
              <a:lumMod val="85000"/>
            </a:schemeClr>
          </a:solidFill>
        </p:spPr>
        <p:txBody>
          <a:bodyPr>
            <a:spAutoFit/>
          </a:bodyPr>
          <a:lstStyle/>
          <a:p>
            <a:pPr algn="ctr">
              <a:defRPr/>
            </a:pPr>
            <a:r>
              <a:rPr lang="fr-FR" sz="2400" b="1">
                <a:solidFill>
                  <a:schemeClr val="bg1">
                    <a:lumMod val="65000"/>
                  </a:schemeClr>
                </a:solidFill>
              </a:rPr>
              <a:t>4</a:t>
            </a:r>
            <a:endParaRPr lang="fr-FR" sz="2400" b="1">
              <a:solidFill>
                <a:schemeClr val="bg1">
                  <a:lumMod val="65000"/>
                </a:schemeClr>
              </a:solidFill>
              <a:latin typeface="Arial" charset="0"/>
              <a:cs typeface="+mn-cs"/>
            </a:endParaRPr>
          </a:p>
        </p:txBody>
      </p:sp>
      <p:sp>
        <p:nvSpPr>
          <p:cNvPr id="22" name="ZoneTexte 21">
            <a:extLst>
              <a:ext uri="{FF2B5EF4-FFF2-40B4-BE49-F238E27FC236}">
                <a16:creationId xmlns:a16="http://schemas.microsoft.com/office/drawing/2014/main" id="{D3AF2D80-C956-41B3-A6B3-6DC52F39140F}"/>
              </a:ext>
            </a:extLst>
          </p:cNvPr>
          <p:cNvSpPr txBox="1"/>
          <p:nvPr/>
        </p:nvSpPr>
        <p:spPr>
          <a:xfrm>
            <a:off x="179512" y="5677798"/>
            <a:ext cx="1187450" cy="415498"/>
          </a:xfrm>
          <a:prstGeom prst="rect">
            <a:avLst/>
          </a:prstGeom>
          <a:noFill/>
        </p:spPr>
        <p:txBody>
          <a:bodyPr>
            <a:spAutoFit/>
          </a:bodyPr>
          <a:lstStyle/>
          <a:p>
            <a:pPr algn="ctr">
              <a:defRPr/>
            </a:pPr>
            <a:r>
              <a:rPr lang="fr-FR" sz="1050" dirty="0">
                <a:solidFill>
                  <a:schemeClr val="bg1">
                    <a:lumMod val="75000"/>
                  </a:schemeClr>
                </a:solidFill>
              </a:rPr>
              <a:t>L’URSSAF elle-même</a:t>
            </a:r>
            <a:endParaRPr lang="fr-FR" sz="1050" dirty="0">
              <a:solidFill>
                <a:schemeClr val="bg1">
                  <a:lumMod val="75000"/>
                </a:schemeClr>
              </a:solidFill>
              <a:latin typeface="Arial" charset="0"/>
              <a:cs typeface="+mn-cs"/>
            </a:endParaRPr>
          </a:p>
        </p:txBody>
      </p:sp>
    </p:spTree>
    <p:extLst>
      <p:ext uri="{BB962C8B-B14F-4D97-AF65-F5344CB8AC3E}">
        <p14:creationId xmlns:p14="http://schemas.microsoft.com/office/powerpoint/2010/main" val="355216112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ZoneTexte 36">
            <a:extLst>
              <a:ext uri="{FF2B5EF4-FFF2-40B4-BE49-F238E27FC236}">
                <a16:creationId xmlns:a16="http://schemas.microsoft.com/office/drawing/2014/main" id="{BCFDD0B7-72DB-434C-9466-7E7C857B2716}"/>
              </a:ext>
            </a:extLst>
          </p:cNvPr>
          <p:cNvSpPr txBox="1">
            <a:spLocks noChangeArrowheads="1"/>
          </p:cNvSpPr>
          <p:nvPr/>
        </p:nvSpPr>
        <p:spPr bwMode="auto">
          <a:xfrm>
            <a:off x="1631508" y="1268761"/>
            <a:ext cx="7296294" cy="4416594"/>
          </a:xfrm>
          <a:prstGeom prst="rect">
            <a:avLst/>
          </a:prstGeom>
          <a:noFill/>
          <a:ln w="9525">
            <a:noFill/>
            <a:miter lim="800000"/>
            <a:headEnd/>
            <a:tailEnd/>
          </a:ln>
        </p:spPr>
        <p:txBody>
          <a:bodyPr wrap="square" anchor="t">
            <a:spAutoFit/>
          </a:bodyPr>
          <a:lstStyle/>
          <a:p>
            <a:pPr lvl="0" algn="just" eaLnBrk="0" hangingPunct="0">
              <a:spcAft>
                <a:spcPts val="600"/>
              </a:spcAft>
              <a:defRPr/>
            </a:pPr>
            <a:r>
              <a:rPr lang="fr-FR" sz="1600" b="1" dirty="0">
                <a:solidFill>
                  <a:srgbClr val="7030A0"/>
                </a:solidFill>
                <a:latin typeface="Arial"/>
                <a:cs typeface="Arial"/>
              </a:rPr>
              <a:t>Cette communication poursuivait deux objectifs :</a:t>
            </a:r>
          </a:p>
          <a:p>
            <a:pPr lvl="0" algn="just" eaLnBrk="0" hangingPunct="0">
              <a:spcAft>
                <a:spcPts val="600"/>
              </a:spcAft>
              <a:defRPr/>
            </a:pPr>
            <a:endParaRPr lang="fr-FR" sz="1600" b="1" dirty="0">
              <a:solidFill>
                <a:srgbClr val="7030A0"/>
              </a:solidFill>
              <a:latin typeface="Arial"/>
              <a:cs typeface="Arial"/>
            </a:endParaRPr>
          </a:p>
          <a:p>
            <a:pPr marL="171450" lvl="0" indent="-171450" algn="just" eaLnBrk="0" hangingPunct="0">
              <a:spcAft>
                <a:spcPts val="600"/>
              </a:spcAft>
              <a:buFontTx/>
              <a:buChar char="-"/>
              <a:defRPr/>
            </a:pPr>
            <a:r>
              <a:rPr lang="fr-FR" sz="1600" b="1" dirty="0">
                <a:solidFill>
                  <a:srgbClr val="7030A0"/>
                </a:solidFill>
                <a:latin typeface="Arial"/>
                <a:cs typeface="Arial"/>
              </a:rPr>
              <a:t>Permettre le relais des mesures de soutien et les modalités concrètes des démarches associées </a:t>
            </a:r>
          </a:p>
          <a:p>
            <a:pPr marL="171450" lvl="0" indent="-171450" algn="just" eaLnBrk="0" hangingPunct="0">
              <a:spcAft>
                <a:spcPts val="600"/>
              </a:spcAft>
              <a:buFontTx/>
              <a:buChar char="-"/>
              <a:defRPr/>
            </a:pPr>
            <a:endParaRPr lang="fr-FR" sz="1600" b="1" dirty="0">
              <a:solidFill>
                <a:srgbClr val="7030A0"/>
              </a:solidFill>
              <a:latin typeface="Arial"/>
              <a:cs typeface="Arial"/>
            </a:endParaRPr>
          </a:p>
          <a:p>
            <a:pPr marL="171450" lvl="0" indent="-171450" algn="just" eaLnBrk="0" hangingPunct="0">
              <a:spcAft>
                <a:spcPts val="600"/>
              </a:spcAft>
              <a:buFontTx/>
              <a:buChar char="-"/>
              <a:defRPr/>
            </a:pPr>
            <a:r>
              <a:rPr lang="fr-FR" sz="1600" b="1" dirty="0">
                <a:solidFill>
                  <a:srgbClr val="7030A0"/>
                </a:solidFill>
                <a:latin typeface="Arial"/>
                <a:cs typeface="Arial"/>
              </a:rPr>
              <a:t>Mettre en place une modalité de dialogue privilégiée entre les partenaires et l’Urssaf </a:t>
            </a:r>
          </a:p>
          <a:p>
            <a:pPr marL="715963"/>
            <a:endParaRPr lang="fr-FR" sz="1600" dirty="0">
              <a:latin typeface="Arial"/>
              <a:cs typeface="Arial"/>
            </a:endParaRPr>
          </a:p>
          <a:p>
            <a:pPr marL="715963"/>
            <a:r>
              <a:rPr lang="fr-FR" sz="1600" dirty="0"/>
              <a:t>&gt; création d’une adresse mail spécifique dédiée exclusivement aux partenaires  : </a:t>
            </a:r>
            <a:r>
              <a:rPr lang="fr-FR" sz="1600" dirty="0">
                <a:hlinkClick r:id="rId3"/>
              </a:rPr>
              <a:t>accompagnement-covid19.rhone-alpes@urssaf.fr</a:t>
            </a:r>
            <a:endParaRPr lang="fr-FR" sz="1600" dirty="0"/>
          </a:p>
          <a:p>
            <a:pPr marL="715963"/>
            <a:endParaRPr lang="fr-FR" sz="1600" dirty="0"/>
          </a:p>
          <a:p>
            <a:pPr marL="715963"/>
            <a:r>
              <a:rPr lang="fr-FR" sz="1600" dirty="0"/>
              <a:t>&gt; permettre le questionnement de l’Urssaf par le partenaire, ainsi que la formulation de signalements liés à des situations sectorielles particulières</a:t>
            </a:r>
          </a:p>
          <a:p>
            <a:pPr marL="285750" indent="-285750">
              <a:buFont typeface="Wingdings" panose="05000000000000000000" pitchFamily="2" charset="2"/>
              <a:buChar char="Ø"/>
            </a:pPr>
            <a:endParaRPr lang="fr-FR" sz="1600" dirty="0"/>
          </a:p>
          <a:p>
            <a:pPr lvl="0" algn="just" eaLnBrk="0" hangingPunct="0">
              <a:spcAft>
                <a:spcPts val="600"/>
              </a:spcAft>
              <a:defRPr/>
            </a:pPr>
            <a:endParaRPr lang="fr-FR" sz="1600" b="1" u="sng" dirty="0">
              <a:cs typeface="Arial"/>
            </a:endParaRPr>
          </a:p>
        </p:txBody>
      </p:sp>
      <p:sp>
        <p:nvSpPr>
          <p:cNvPr id="29" name="Rectangle 2">
            <a:extLst>
              <a:ext uri="{FF2B5EF4-FFF2-40B4-BE49-F238E27FC236}">
                <a16:creationId xmlns:a16="http://schemas.microsoft.com/office/drawing/2014/main" id="{591B6A0F-2E71-43A3-9314-2EA273C47EDD}"/>
              </a:ext>
            </a:extLst>
          </p:cNvPr>
          <p:cNvSpPr txBox="1">
            <a:spLocks noChangeArrowheads="1"/>
          </p:cNvSpPr>
          <p:nvPr/>
        </p:nvSpPr>
        <p:spPr>
          <a:xfrm>
            <a:off x="1067719" y="586572"/>
            <a:ext cx="7772400" cy="500080"/>
          </a:xfrm>
          <a:prstGeom prst="rect">
            <a:avLst/>
          </a:prstGeom>
          <a:noFill/>
        </p:spPr>
        <p:txBody>
          <a:bodyPr/>
          <a:lstStyle/>
          <a:p>
            <a:pPr algn="r">
              <a:defRPr/>
            </a:pPr>
            <a:r>
              <a:rPr lang="fr-FR" sz="2000" b="1" dirty="0">
                <a:solidFill>
                  <a:srgbClr val="7030A0"/>
                </a:solidFill>
                <a:latin typeface="Arial"/>
                <a:cs typeface="Arial"/>
                <a:sym typeface="Wingdings"/>
              </a:rPr>
              <a:t>Les actions en direction des partenaires</a:t>
            </a:r>
          </a:p>
        </p:txBody>
      </p:sp>
      <p:sp>
        <p:nvSpPr>
          <p:cNvPr id="15" name="ZoneTexte 14">
            <a:extLst>
              <a:ext uri="{FF2B5EF4-FFF2-40B4-BE49-F238E27FC236}">
                <a16:creationId xmlns:a16="http://schemas.microsoft.com/office/drawing/2014/main" id="{342E6634-1E32-45FA-A39E-9FAFE6A26FA1}"/>
              </a:ext>
            </a:extLst>
          </p:cNvPr>
          <p:cNvSpPr txBox="1"/>
          <p:nvPr/>
        </p:nvSpPr>
        <p:spPr>
          <a:xfrm>
            <a:off x="482898" y="1412776"/>
            <a:ext cx="588962" cy="461963"/>
          </a:xfrm>
          <a:prstGeom prst="rect">
            <a:avLst/>
          </a:prstGeom>
          <a:solidFill>
            <a:schemeClr val="bg1">
              <a:lumMod val="85000"/>
            </a:schemeClr>
          </a:solidFill>
        </p:spPr>
        <p:txBody>
          <a:bodyPr>
            <a:spAutoFit/>
          </a:bodyPr>
          <a:lstStyle>
            <a:defPPr>
              <a:defRPr lang="fr-FR"/>
            </a:defPPr>
            <a:lvl1pPr algn="ctr">
              <a:defRPr sz="2400" b="1">
                <a:solidFill>
                  <a:schemeClr val="bg1">
                    <a:lumMod val="65000"/>
                  </a:schemeClr>
                </a:solidFill>
              </a:defRPr>
            </a:lvl1pPr>
          </a:lstStyle>
          <a:p>
            <a:r>
              <a:rPr lang="fr-FR"/>
              <a:t>1</a:t>
            </a:r>
          </a:p>
        </p:txBody>
      </p:sp>
      <p:sp>
        <p:nvSpPr>
          <p:cNvPr id="16" name="ZoneTexte 15">
            <a:extLst>
              <a:ext uri="{FF2B5EF4-FFF2-40B4-BE49-F238E27FC236}">
                <a16:creationId xmlns:a16="http://schemas.microsoft.com/office/drawing/2014/main" id="{A7E2A980-DEDD-4088-BCE9-7E4526A9AD67}"/>
              </a:ext>
            </a:extLst>
          </p:cNvPr>
          <p:cNvSpPr txBox="1"/>
          <p:nvPr/>
        </p:nvSpPr>
        <p:spPr>
          <a:xfrm>
            <a:off x="481310" y="2564904"/>
            <a:ext cx="588963" cy="461962"/>
          </a:xfrm>
          <a:prstGeom prst="rect">
            <a:avLst/>
          </a:prstGeom>
          <a:solidFill>
            <a:schemeClr val="bg1">
              <a:lumMod val="85000"/>
            </a:schemeClr>
          </a:solidFill>
        </p:spPr>
        <p:txBody>
          <a:bodyPr>
            <a:spAutoFit/>
          </a:bodyPr>
          <a:lstStyle>
            <a:defPPr>
              <a:defRPr lang="fr-FR"/>
            </a:defPPr>
            <a:lvl1pPr algn="ctr">
              <a:defRPr sz="2400" b="1">
                <a:solidFill>
                  <a:schemeClr val="bg1">
                    <a:lumMod val="65000"/>
                  </a:schemeClr>
                </a:solidFill>
              </a:defRPr>
            </a:lvl1pPr>
          </a:lstStyle>
          <a:p>
            <a:r>
              <a:rPr lang="fr-FR"/>
              <a:t>2</a:t>
            </a:r>
          </a:p>
        </p:txBody>
      </p:sp>
      <p:sp>
        <p:nvSpPr>
          <p:cNvPr id="17" name="ZoneTexte 16">
            <a:extLst>
              <a:ext uri="{FF2B5EF4-FFF2-40B4-BE49-F238E27FC236}">
                <a16:creationId xmlns:a16="http://schemas.microsoft.com/office/drawing/2014/main" id="{002649B5-AC34-4F4E-B3E5-687FE5E482A0}"/>
              </a:ext>
            </a:extLst>
          </p:cNvPr>
          <p:cNvSpPr txBox="1"/>
          <p:nvPr/>
        </p:nvSpPr>
        <p:spPr>
          <a:xfrm>
            <a:off x="216198" y="3061791"/>
            <a:ext cx="1187450" cy="415498"/>
          </a:xfrm>
          <a:prstGeom prst="rect">
            <a:avLst/>
          </a:prstGeom>
          <a:noFill/>
        </p:spPr>
        <p:txBody>
          <a:bodyPr>
            <a:spAutoFit/>
          </a:bodyPr>
          <a:lstStyle>
            <a:defPPr>
              <a:defRPr lang="fr-FR"/>
            </a:defPPr>
            <a:lvl1pPr algn="ctr">
              <a:defRPr sz="1050">
                <a:solidFill>
                  <a:schemeClr val="bg1">
                    <a:lumMod val="75000"/>
                  </a:schemeClr>
                </a:solidFill>
              </a:defRPr>
            </a:lvl1pPr>
          </a:lstStyle>
          <a:p>
            <a:r>
              <a:rPr lang="fr-FR" dirty="0"/>
              <a:t>Soutien des cotisants</a:t>
            </a:r>
          </a:p>
        </p:txBody>
      </p:sp>
      <p:sp>
        <p:nvSpPr>
          <p:cNvPr id="18" name="ZoneTexte 17">
            <a:extLst>
              <a:ext uri="{FF2B5EF4-FFF2-40B4-BE49-F238E27FC236}">
                <a16:creationId xmlns:a16="http://schemas.microsoft.com/office/drawing/2014/main" id="{A12688D1-8858-4CE5-9EBB-A2A479F4E018}"/>
              </a:ext>
            </a:extLst>
          </p:cNvPr>
          <p:cNvSpPr txBox="1"/>
          <p:nvPr/>
        </p:nvSpPr>
        <p:spPr>
          <a:xfrm>
            <a:off x="481309" y="3733582"/>
            <a:ext cx="588963" cy="461962"/>
          </a:xfrm>
          <a:prstGeom prst="rect">
            <a:avLst/>
          </a:prstGeom>
          <a:solidFill>
            <a:srgbClr val="7030A0"/>
          </a:solidFill>
          <a:ln>
            <a:solidFill>
              <a:srgbClr val="7030A0"/>
            </a:solidFill>
          </a:ln>
        </p:spPr>
        <p:txBody>
          <a:bodyPr>
            <a:spAutoFit/>
          </a:bodyPr>
          <a:lstStyle>
            <a:defPPr>
              <a:defRPr lang="fr-FR"/>
            </a:defPPr>
            <a:lvl1pPr algn="ctr">
              <a:defRPr sz="2400" b="1">
                <a:solidFill>
                  <a:schemeClr val="bg1"/>
                </a:solidFill>
              </a:defRPr>
            </a:lvl1pPr>
          </a:lstStyle>
          <a:p>
            <a:r>
              <a:rPr lang="fr-FR"/>
              <a:t>3</a:t>
            </a:r>
          </a:p>
        </p:txBody>
      </p:sp>
      <p:sp>
        <p:nvSpPr>
          <p:cNvPr id="19" name="ZoneTexte 18">
            <a:extLst>
              <a:ext uri="{FF2B5EF4-FFF2-40B4-BE49-F238E27FC236}">
                <a16:creationId xmlns:a16="http://schemas.microsoft.com/office/drawing/2014/main" id="{0E24F09A-6A87-4171-BD4C-FF56CF9FD3A1}"/>
              </a:ext>
            </a:extLst>
          </p:cNvPr>
          <p:cNvSpPr txBox="1"/>
          <p:nvPr/>
        </p:nvSpPr>
        <p:spPr>
          <a:xfrm>
            <a:off x="182065" y="4237638"/>
            <a:ext cx="1187450" cy="253916"/>
          </a:xfrm>
          <a:prstGeom prst="rect">
            <a:avLst/>
          </a:prstGeom>
          <a:noFill/>
        </p:spPr>
        <p:txBody>
          <a:bodyPr>
            <a:spAutoFit/>
          </a:bodyPr>
          <a:lstStyle>
            <a:defPPr>
              <a:defRPr lang="fr-FR"/>
            </a:defPPr>
            <a:lvl1pPr algn="ctr">
              <a:defRPr sz="1050">
                <a:solidFill>
                  <a:srgbClr val="7030A0"/>
                </a:solidFill>
              </a:defRPr>
            </a:lvl1pPr>
          </a:lstStyle>
          <a:p>
            <a:r>
              <a:rPr lang="fr-FR" dirty="0"/>
              <a:t>Partenariats</a:t>
            </a:r>
          </a:p>
        </p:txBody>
      </p:sp>
      <p:sp>
        <p:nvSpPr>
          <p:cNvPr id="20" name="ZoneTexte 19">
            <a:extLst>
              <a:ext uri="{FF2B5EF4-FFF2-40B4-BE49-F238E27FC236}">
                <a16:creationId xmlns:a16="http://schemas.microsoft.com/office/drawing/2014/main" id="{5FDB8FA0-9A04-4E6B-9E42-5A2E26ECA6B4}"/>
              </a:ext>
            </a:extLst>
          </p:cNvPr>
          <p:cNvSpPr txBox="1"/>
          <p:nvPr/>
        </p:nvSpPr>
        <p:spPr>
          <a:xfrm>
            <a:off x="216198" y="1860451"/>
            <a:ext cx="1187450" cy="253916"/>
          </a:xfrm>
          <a:prstGeom prst="rect">
            <a:avLst/>
          </a:prstGeom>
          <a:noFill/>
        </p:spPr>
        <p:txBody>
          <a:bodyPr>
            <a:spAutoFit/>
          </a:bodyPr>
          <a:lstStyle>
            <a:defPPr>
              <a:defRPr lang="fr-FR"/>
            </a:defPPr>
            <a:lvl1pPr algn="ctr">
              <a:defRPr sz="1050">
                <a:solidFill>
                  <a:schemeClr val="bg1">
                    <a:lumMod val="75000"/>
                  </a:schemeClr>
                </a:solidFill>
              </a:defRPr>
            </a:lvl1pPr>
          </a:lstStyle>
          <a:p>
            <a:r>
              <a:rPr lang="fr-FR" dirty="0"/>
              <a:t>Contexte</a:t>
            </a:r>
          </a:p>
        </p:txBody>
      </p:sp>
      <p:sp>
        <p:nvSpPr>
          <p:cNvPr id="21" name="ZoneTexte 20">
            <a:extLst>
              <a:ext uri="{FF2B5EF4-FFF2-40B4-BE49-F238E27FC236}">
                <a16:creationId xmlns:a16="http://schemas.microsoft.com/office/drawing/2014/main" id="{5D6DED0D-EAEF-4C9F-BC7E-420CE3402B5B}"/>
              </a:ext>
            </a:extLst>
          </p:cNvPr>
          <p:cNvSpPr txBox="1"/>
          <p:nvPr/>
        </p:nvSpPr>
        <p:spPr>
          <a:xfrm>
            <a:off x="478756" y="5173742"/>
            <a:ext cx="588963" cy="461962"/>
          </a:xfrm>
          <a:prstGeom prst="rect">
            <a:avLst/>
          </a:prstGeom>
          <a:solidFill>
            <a:schemeClr val="bg1">
              <a:lumMod val="85000"/>
            </a:schemeClr>
          </a:solidFill>
        </p:spPr>
        <p:txBody>
          <a:bodyPr>
            <a:spAutoFit/>
          </a:bodyPr>
          <a:lstStyle/>
          <a:p>
            <a:pPr algn="ctr">
              <a:defRPr/>
            </a:pPr>
            <a:r>
              <a:rPr lang="fr-FR" sz="2400" b="1">
                <a:solidFill>
                  <a:schemeClr val="bg1">
                    <a:lumMod val="65000"/>
                  </a:schemeClr>
                </a:solidFill>
              </a:rPr>
              <a:t>4</a:t>
            </a:r>
            <a:endParaRPr lang="fr-FR" sz="2400" b="1">
              <a:solidFill>
                <a:schemeClr val="bg1">
                  <a:lumMod val="65000"/>
                </a:schemeClr>
              </a:solidFill>
              <a:latin typeface="Arial" charset="0"/>
              <a:cs typeface="+mn-cs"/>
            </a:endParaRPr>
          </a:p>
        </p:txBody>
      </p:sp>
      <p:sp>
        <p:nvSpPr>
          <p:cNvPr id="22" name="ZoneTexte 21">
            <a:extLst>
              <a:ext uri="{FF2B5EF4-FFF2-40B4-BE49-F238E27FC236}">
                <a16:creationId xmlns:a16="http://schemas.microsoft.com/office/drawing/2014/main" id="{D3AF2D80-C956-41B3-A6B3-6DC52F39140F}"/>
              </a:ext>
            </a:extLst>
          </p:cNvPr>
          <p:cNvSpPr txBox="1"/>
          <p:nvPr/>
        </p:nvSpPr>
        <p:spPr>
          <a:xfrm>
            <a:off x="179512" y="5677798"/>
            <a:ext cx="1187450" cy="415498"/>
          </a:xfrm>
          <a:prstGeom prst="rect">
            <a:avLst/>
          </a:prstGeom>
          <a:noFill/>
        </p:spPr>
        <p:txBody>
          <a:bodyPr>
            <a:spAutoFit/>
          </a:bodyPr>
          <a:lstStyle/>
          <a:p>
            <a:pPr algn="ctr">
              <a:defRPr/>
            </a:pPr>
            <a:r>
              <a:rPr lang="fr-FR" sz="1050" dirty="0">
                <a:solidFill>
                  <a:schemeClr val="bg1">
                    <a:lumMod val="75000"/>
                  </a:schemeClr>
                </a:solidFill>
              </a:rPr>
              <a:t>L’URSSAF elle-même</a:t>
            </a:r>
            <a:endParaRPr lang="fr-FR" sz="1050" dirty="0">
              <a:solidFill>
                <a:schemeClr val="bg1">
                  <a:lumMod val="75000"/>
                </a:schemeClr>
              </a:solidFill>
              <a:latin typeface="Arial" charset="0"/>
              <a:cs typeface="+mn-cs"/>
            </a:endParaRPr>
          </a:p>
        </p:txBody>
      </p:sp>
    </p:spTree>
    <p:extLst>
      <p:ext uri="{BB962C8B-B14F-4D97-AF65-F5344CB8AC3E}">
        <p14:creationId xmlns:p14="http://schemas.microsoft.com/office/powerpoint/2010/main" val="87980740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txBox="1">
            <a:spLocks noChangeArrowheads="1"/>
          </p:cNvSpPr>
          <p:nvPr/>
        </p:nvSpPr>
        <p:spPr bwMode="auto">
          <a:xfrm>
            <a:off x="1067719" y="608869"/>
            <a:ext cx="7772400" cy="504825"/>
          </a:xfrm>
          <a:prstGeom prst="rect">
            <a:avLst/>
          </a:prstGeom>
          <a:noFill/>
          <a:ln w="9525">
            <a:noFill/>
            <a:miter lim="800000"/>
            <a:headEnd/>
            <a:tailEnd/>
          </a:ln>
        </p:spPr>
        <p:txBody>
          <a:bodyPr/>
          <a:lstStyle/>
          <a:p>
            <a:pPr algn="r" eaLnBrk="0" hangingPunct="0"/>
            <a:r>
              <a:rPr lang="fr-FR" sz="2400" b="1" dirty="0">
                <a:solidFill>
                  <a:srgbClr val="7030A0"/>
                </a:solidFill>
              </a:rPr>
              <a:t>Partie 4</a:t>
            </a:r>
          </a:p>
        </p:txBody>
      </p:sp>
      <p:sp>
        <p:nvSpPr>
          <p:cNvPr id="24579" name="ZoneTexte 36"/>
          <p:cNvSpPr txBox="1">
            <a:spLocks noChangeArrowheads="1"/>
          </p:cNvSpPr>
          <p:nvPr/>
        </p:nvSpPr>
        <p:spPr bwMode="auto">
          <a:xfrm>
            <a:off x="1763713" y="1533525"/>
            <a:ext cx="6696075" cy="1201738"/>
          </a:xfrm>
          <a:prstGeom prst="rect">
            <a:avLst/>
          </a:prstGeom>
          <a:noFill/>
          <a:ln w="9525">
            <a:noFill/>
            <a:miter lim="800000"/>
            <a:headEnd/>
            <a:tailEnd/>
          </a:ln>
        </p:spPr>
        <p:txBody>
          <a:bodyPr>
            <a:spAutoFit/>
          </a:bodyPr>
          <a:lstStyle/>
          <a:p>
            <a:endParaRPr lang="fr-FR" sz="2000" b="1">
              <a:solidFill>
                <a:srgbClr val="005A9B"/>
              </a:solidFill>
              <a:sym typeface="Wingdings" pitchFamily="2" charset="2"/>
            </a:endParaRPr>
          </a:p>
          <a:p>
            <a:endParaRPr lang="fr-FR" sz="2000" b="1">
              <a:solidFill>
                <a:srgbClr val="3863BA"/>
              </a:solidFill>
            </a:endParaRPr>
          </a:p>
          <a:p>
            <a:br>
              <a:rPr lang="fr-FR" sz="1600" b="1">
                <a:solidFill>
                  <a:srgbClr val="3863BA"/>
                </a:solidFill>
              </a:rPr>
            </a:br>
            <a:endParaRPr lang="fr-FR" sz="1600" b="1">
              <a:solidFill>
                <a:srgbClr val="3863BA"/>
              </a:solidFill>
            </a:endParaRPr>
          </a:p>
        </p:txBody>
      </p:sp>
      <p:sp>
        <p:nvSpPr>
          <p:cNvPr id="13" name="ZoneTexte 36">
            <a:extLst>
              <a:ext uri="{FF2B5EF4-FFF2-40B4-BE49-F238E27FC236}">
                <a16:creationId xmlns:a16="http://schemas.microsoft.com/office/drawing/2014/main" id="{77E556D6-B33B-4A9C-BC0B-825A667144A2}"/>
              </a:ext>
            </a:extLst>
          </p:cNvPr>
          <p:cNvSpPr txBox="1">
            <a:spLocks noChangeArrowheads="1"/>
          </p:cNvSpPr>
          <p:nvPr/>
        </p:nvSpPr>
        <p:spPr bwMode="auto">
          <a:xfrm>
            <a:off x="1763713" y="1175508"/>
            <a:ext cx="7128792" cy="4801314"/>
          </a:xfrm>
          <a:prstGeom prst="rect">
            <a:avLst/>
          </a:prstGeom>
          <a:noFill/>
          <a:ln w="9525">
            <a:noFill/>
            <a:miter lim="800000"/>
            <a:headEnd/>
            <a:tailEnd/>
          </a:ln>
        </p:spPr>
        <p:txBody>
          <a:bodyPr wrap="square" anchor="t">
            <a:spAutoFit/>
          </a:bodyPr>
          <a:lstStyle/>
          <a:p>
            <a:pPr algn="just">
              <a:defRPr/>
            </a:pPr>
            <a:r>
              <a:rPr lang="fr-FR" sz="2000" dirty="0">
                <a:latin typeface="Arial"/>
                <a:cs typeface="Arial"/>
                <a:sym typeface="Wingdings"/>
              </a:rPr>
              <a:t>1. Une crise sanitaire inédite et des impacts économiques d’ores et déjà évalués supérieurs à la crise de 2008/2009</a:t>
            </a:r>
          </a:p>
          <a:p>
            <a:pPr algn="just">
              <a:defRPr/>
            </a:pPr>
            <a:endParaRPr lang="fr-FR" sz="2400" dirty="0">
              <a:sym typeface="Wingdings"/>
            </a:endParaRPr>
          </a:p>
          <a:p>
            <a:pPr algn="just">
              <a:defRPr/>
            </a:pPr>
            <a:endParaRPr lang="fr-FR" sz="2000" dirty="0">
              <a:sym typeface="Wingdings"/>
            </a:endParaRPr>
          </a:p>
          <a:p>
            <a:pPr algn="just">
              <a:defRPr/>
            </a:pPr>
            <a:r>
              <a:rPr lang="fr-FR" sz="2000" dirty="0">
                <a:latin typeface="Arial"/>
                <a:cs typeface="Arial"/>
                <a:sym typeface="Wingdings"/>
              </a:rPr>
              <a:t>2. Les actions en direction des entreprises et des travailleurs indépendants visent toutes à prendre en compte la situation pour en atténuer les effets </a:t>
            </a:r>
          </a:p>
          <a:p>
            <a:pPr algn="just">
              <a:defRPr/>
            </a:pPr>
            <a:endParaRPr lang="fr-FR" sz="2000" dirty="0">
              <a:sym typeface="Wingdings"/>
            </a:endParaRPr>
          </a:p>
          <a:p>
            <a:pPr algn="just">
              <a:defRPr/>
            </a:pPr>
            <a:r>
              <a:rPr lang="fr-FR" sz="2000" dirty="0">
                <a:latin typeface="Arial"/>
                <a:cs typeface="Arial"/>
                <a:sym typeface="Wingdings"/>
              </a:rPr>
              <a:t>3. Les actions en direction des partenaires doivent permettre une approche globale de la situation et une cohérence des interventions des acteurs</a:t>
            </a:r>
            <a:endParaRPr lang="fr-FR" sz="2000" dirty="0">
              <a:latin typeface="Arial"/>
              <a:cs typeface="Arial"/>
            </a:endParaRPr>
          </a:p>
          <a:p>
            <a:pPr marL="342900" indent="-342900" algn="just">
              <a:buFontTx/>
              <a:buAutoNum type="arabicPeriod"/>
              <a:defRPr/>
            </a:pPr>
            <a:endParaRPr lang="fr-FR" sz="2000" dirty="0">
              <a:sym typeface="Wingdings"/>
            </a:endParaRPr>
          </a:p>
          <a:p>
            <a:pPr algn="just">
              <a:defRPr/>
            </a:pPr>
            <a:endParaRPr lang="fr-FR" dirty="0">
              <a:cs typeface="Arial" charset="0"/>
              <a:sym typeface="Wingdings"/>
            </a:endParaRPr>
          </a:p>
          <a:p>
            <a:pPr algn="just">
              <a:defRPr/>
            </a:pPr>
            <a:r>
              <a:rPr lang="fr-FR" sz="2000" b="1" dirty="0">
                <a:solidFill>
                  <a:srgbClr val="7030A0"/>
                </a:solidFill>
                <a:latin typeface="Arial"/>
                <a:cs typeface="Arial"/>
                <a:sym typeface="Wingdings"/>
              </a:rPr>
              <a:t>4. L’organisation de l’URSSAF est elle-même impactée et reconfigurée en mode « continuité d’activité »</a:t>
            </a:r>
          </a:p>
        </p:txBody>
      </p:sp>
      <p:sp>
        <p:nvSpPr>
          <p:cNvPr id="14" name="ZoneTexte 13">
            <a:extLst>
              <a:ext uri="{FF2B5EF4-FFF2-40B4-BE49-F238E27FC236}">
                <a16:creationId xmlns:a16="http://schemas.microsoft.com/office/drawing/2014/main" id="{4C89D969-A626-491D-AD88-6980B150DC5B}"/>
              </a:ext>
            </a:extLst>
          </p:cNvPr>
          <p:cNvSpPr txBox="1"/>
          <p:nvPr/>
        </p:nvSpPr>
        <p:spPr>
          <a:xfrm>
            <a:off x="482898" y="1412776"/>
            <a:ext cx="588962" cy="461963"/>
          </a:xfrm>
          <a:prstGeom prst="rect">
            <a:avLst/>
          </a:prstGeom>
          <a:solidFill>
            <a:schemeClr val="bg1">
              <a:lumMod val="85000"/>
            </a:schemeClr>
          </a:solidFill>
        </p:spPr>
        <p:txBody>
          <a:bodyPr>
            <a:spAutoFit/>
          </a:bodyPr>
          <a:lstStyle>
            <a:defPPr>
              <a:defRPr lang="fr-FR"/>
            </a:defPPr>
            <a:lvl1pPr algn="ctr">
              <a:defRPr sz="2400" b="1">
                <a:solidFill>
                  <a:schemeClr val="bg1">
                    <a:lumMod val="65000"/>
                  </a:schemeClr>
                </a:solidFill>
              </a:defRPr>
            </a:lvl1pPr>
          </a:lstStyle>
          <a:p>
            <a:r>
              <a:rPr lang="fr-FR"/>
              <a:t>1</a:t>
            </a:r>
          </a:p>
        </p:txBody>
      </p:sp>
      <p:sp>
        <p:nvSpPr>
          <p:cNvPr id="15" name="ZoneTexte 14">
            <a:extLst>
              <a:ext uri="{FF2B5EF4-FFF2-40B4-BE49-F238E27FC236}">
                <a16:creationId xmlns:a16="http://schemas.microsoft.com/office/drawing/2014/main" id="{E28DAAFA-2670-435E-BAA1-68F2E5C8A476}"/>
              </a:ext>
            </a:extLst>
          </p:cNvPr>
          <p:cNvSpPr txBox="1"/>
          <p:nvPr/>
        </p:nvSpPr>
        <p:spPr>
          <a:xfrm>
            <a:off x="481310" y="2564904"/>
            <a:ext cx="588963" cy="461962"/>
          </a:xfrm>
          <a:prstGeom prst="rect">
            <a:avLst/>
          </a:prstGeom>
          <a:solidFill>
            <a:schemeClr val="bg1">
              <a:lumMod val="85000"/>
            </a:schemeClr>
          </a:solidFill>
        </p:spPr>
        <p:txBody>
          <a:bodyPr>
            <a:spAutoFit/>
          </a:bodyPr>
          <a:lstStyle>
            <a:defPPr>
              <a:defRPr lang="fr-FR"/>
            </a:defPPr>
            <a:lvl1pPr algn="ctr">
              <a:defRPr sz="2400" b="1">
                <a:solidFill>
                  <a:schemeClr val="bg1">
                    <a:lumMod val="65000"/>
                  </a:schemeClr>
                </a:solidFill>
              </a:defRPr>
            </a:lvl1pPr>
          </a:lstStyle>
          <a:p>
            <a:r>
              <a:rPr lang="fr-FR" dirty="0"/>
              <a:t>2</a:t>
            </a:r>
          </a:p>
        </p:txBody>
      </p:sp>
      <p:sp>
        <p:nvSpPr>
          <p:cNvPr id="16" name="ZoneTexte 15">
            <a:extLst>
              <a:ext uri="{FF2B5EF4-FFF2-40B4-BE49-F238E27FC236}">
                <a16:creationId xmlns:a16="http://schemas.microsoft.com/office/drawing/2014/main" id="{EFBCDED3-68FB-4BB5-B46F-269B442990AB}"/>
              </a:ext>
            </a:extLst>
          </p:cNvPr>
          <p:cNvSpPr txBox="1"/>
          <p:nvPr/>
        </p:nvSpPr>
        <p:spPr>
          <a:xfrm>
            <a:off x="216198" y="3061791"/>
            <a:ext cx="1187450" cy="415498"/>
          </a:xfrm>
          <a:prstGeom prst="rect">
            <a:avLst/>
          </a:prstGeom>
          <a:noFill/>
        </p:spPr>
        <p:txBody>
          <a:bodyPr>
            <a:spAutoFit/>
          </a:bodyPr>
          <a:lstStyle>
            <a:defPPr>
              <a:defRPr lang="fr-FR"/>
            </a:defPPr>
            <a:lvl1pPr algn="ctr">
              <a:defRPr sz="1050">
                <a:solidFill>
                  <a:schemeClr val="bg1">
                    <a:lumMod val="75000"/>
                  </a:schemeClr>
                </a:solidFill>
              </a:defRPr>
            </a:lvl1pPr>
          </a:lstStyle>
          <a:p>
            <a:r>
              <a:rPr lang="fr-FR" dirty="0"/>
              <a:t>Soutien des cotisants</a:t>
            </a:r>
          </a:p>
        </p:txBody>
      </p:sp>
      <p:sp>
        <p:nvSpPr>
          <p:cNvPr id="17" name="ZoneTexte 16">
            <a:extLst>
              <a:ext uri="{FF2B5EF4-FFF2-40B4-BE49-F238E27FC236}">
                <a16:creationId xmlns:a16="http://schemas.microsoft.com/office/drawing/2014/main" id="{FF47CD32-F273-43D7-B6CD-7EF8AFE2CC66}"/>
              </a:ext>
            </a:extLst>
          </p:cNvPr>
          <p:cNvSpPr txBox="1"/>
          <p:nvPr/>
        </p:nvSpPr>
        <p:spPr>
          <a:xfrm>
            <a:off x="481309" y="3733582"/>
            <a:ext cx="588963" cy="461962"/>
          </a:xfrm>
          <a:prstGeom prst="rect">
            <a:avLst/>
          </a:prstGeom>
          <a:solidFill>
            <a:schemeClr val="bg1">
              <a:lumMod val="85000"/>
            </a:schemeClr>
          </a:solidFill>
        </p:spPr>
        <p:txBody>
          <a:bodyPr>
            <a:spAutoFit/>
          </a:bodyPr>
          <a:lstStyle>
            <a:defPPr>
              <a:defRPr lang="fr-FR"/>
            </a:defPPr>
            <a:lvl1pPr algn="ctr">
              <a:defRPr sz="2400" b="1">
                <a:solidFill>
                  <a:schemeClr val="bg1">
                    <a:lumMod val="65000"/>
                  </a:schemeClr>
                </a:solidFill>
              </a:defRPr>
            </a:lvl1pPr>
          </a:lstStyle>
          <a:p>
            <a:r>
              <a:rPr lang="fr-FR"/>
              <a:t>3</a:t>
            </a:r>
          </a:p>
        </p:txBody>
      </p:sp>
      <p:sp>
        <p:nvSpPr>
          <p:cNvPr id="18" name="ZoneTexte 17">
            <a:extLst>
              <a:ext uri="{FF2B5EF4-FFF2-40B4-BE49-F238E27FC236}">
                <a16:creationId xmlns:a16="http://schemas.microsoft.com/office/drawing/2014/main" id="{13A10215-2EFB-4726-911F-8721C95286AE}"/>
              </a:ext>
            </a:extLst>
          </p:cNvPr>
          <p:cNvSpPr txBox="1"/>
          <p:nvPr/>
        </p:nvSpPr>
        <p:spPr>
          <a:xfrm>
            <a:off x="182065" y="4237638"/>
            <a:ext cx="1187450" cy="253916"/>
          </a:xfrm>
          <a:prstGeom prst="rect">
            <a:avLst/>
          </a:prstGeom>
          <a:noFill/>
        </p:spPr>
        <p:txBody>
          <a:bodyPr>
            <a:spAutoFit/>
          </a:bodyPr>
          <a:lstStyle>
            <a:defPPr>
              <a:defRPr lang="fr-FR"/>
            </a:defPPr>
            <a:lvl1pPr algn="ctr">
              <a:defRPr sz="1050">
                <a:solidFill>
                  <a:schemeClr val="bg1">
                    <a:lumMod val="75000"/>
                  </a:schemeClr>
                </a:solidFill>
              </a:defRPr>
            </a:lvl1pPr>
          </a:lstStyle>
          <a:p>
            <a:r>
              <a:rPr lang="fr-FR" dirty="0"/>
              <a:t>Partenariats</a:t>
            </a:r>
          </a:p>
        </p:txBody>
      </p:sp>
      <p:sp>
        <p:nvSpPr>
          <p:cNvPr id="19" name="ZoneTexte 18">
            <a:extLst>
              <a:ext uri="{FF2B5EF4-FFF2-40B4-BE49-F238E27FC236}">
                <a16:creationId xmlns:a16="http://schemas.microsoft.com/office/drawing/2014/main" id="{C33E09CF-0662-4B16-9F74-A8E36E7DC7FC}"/>
              </a:ext>
            </a:extLst>
          </p:cNvPr>
          <p:cNvSpPr txBox="1"/>
          <p:nvPr/>
        </p:nvSpPr>
        <p:spPr>
          <a:xfrm>
            <a:off x="216198" y="1860451"/>
            <a:ext cx="1187450" cy="253916"/>
          </a:xfrm>
          <a:prstGeom prst="rect">
            <a:avLst/>
          </a:prstGeom>
          <a:noFill/>
        </p:spPr>
        <p:txBody>
          <a:bodyPr>
            <a:spAutoFit/>
          </a:bodyPr>
          <a:lstStyle>
            <a:defPPr>
              <a:defRPr lang="fr-FR"/>
            </a:defPPr>
            <a:lvl1pPr algn="ctr">
              <a:defRPr sz="1050">
                <a:solidFill>
                  <a:schemeClr val="bg1">
                    <a:lumMod val="75000"/>
                  </a:schemeClr>
                </a:solidFill>
              </a:defRPr>
            </a:lvl1pPr>
          </a:lstStyle>
          <a:p>
            <a:r>
              <a:rPr lang="fr-FR" dirty="0"/>
              <a:t>Contexte</a:t>
            </a:r>
          </a:p>
        </p:txBody>
      </p:sp>
      <p:sp>
        <p:nvSpPr>
          <p:cNvPr id="20" name="ZoneTexte 19">
            <a:extLst>
              <a:ext uri="{FF2B5EF4-FFF2-40B4-BE49-F238E27FC236}">
                <a16:creationId xmlns:a16="http://schemas.microsoft.com/office/drawing/2014/main" id="{5098B52F-7103-44D4-8E04-21A7543CF42C}"/>
              </a:ext>
            </a:extLst>
          </p:cNvPr>
          <p:cNvSpPr txBox="1"/>
          <p:nvPr/>
        </p:nvSpPr>
        <p:spPr>
          <a:xfrm>
            <a:off x="478756" y="5173742"/>
            <a:ext cx="588963" cy="461962"/>
          </a:xfrm>
          <a:prstGeom prst="rect">
            <a:avLst/>
          </a:prstGeom>
          <a:solidFill>
            <a:srgbClr val="7030A0"/>
          </a:solidFill>
          <a:ln>
            <a:solidFill>
              <a:srgbClr val="7030A0"/>
            </a:solidFill>
          </a:ln>
        </p:spPr>
        <p:txBody>
          <a:bodyPr>
            <a:spAutoFit/>
          </a:bodyPr>
          <a:lstStyle>
            <a:defPPr>
              <a:defRPr lang="fr-FR"/>
            </a:defPPr>
            <a:lvl1pPr algn="ctr">
              <a:defRPr sz="2400" b="1">
                <a:solidFill>
                  <a:schemeClr val="bg1"/>
                </a:solidFill>
              </a:defRPr>
            </a:lvl1pPr>
          </a:lstStyle>
          <a:p>
            <a:r>
              <a:rPr lang="fr-FR" dirty="0"/>
              <a:t>4</a:t>
            </a:r>
          </a:p>
        </p:txBody>
      </p:sp>
      <p:sp>
        <p:nvSpPr>
          <p:cNvPr id="21" name="ZoneTexte 20">
            <a:extLst>
              <a:ext uri="{FF2B5EF4-FFF2-40B4-BE49-F238E27FC236}">
                <a16:creationId xmlns:a16="http://schemas.microsoft.com/office/drawing/2014/main" id="{B0CCABF0-D1F6-4388-95D9-991256821317}"/>
              </a:ext>
            </a:extLst>
          </p:cNvPr>
          <p:cNvSpPr txBox="1"/>
          <p:nvPr/>
        </p:nvSpPr>
        <p:spPr>
          <a:xfrm>
            <a:off x="179512" y="5677798"/>
            <a:ext cx="1187450" cy="415498"/>
          </a:xfrm>
          <a:prstGeom prst="rect">
            <a:avLst/>
          </a:prstGeom>
          <a:noFill/>
        </p:spPr>
        <p:txBody>
          <a:bodyPr>
            <a:spAutoFit/>
          </a:bodyPr>
          <a:lstStyle>
            <a:defPPr>
              <a:defRPr lang="fr-FR"/>
            </a:defPPr>
            <a:lvl1pPr algn="ctr">
              <a:defRPr sz="1050">
                <a:solidFill>
                  <a:srgbClr val="7030A0"/>
                </a:solidFill>
              </a:defRPr>
            </a:lvl1pPr>
          </a:lstStyle>
          <a:p>
            <a:r>
              <a:rPr lang="fr-FR" dirty="0"/>
              <a:t>L’URSSAF elle-même</a:t>
            </a:r>
          </a:p>
        </p:txBody>
      </p:sp>
    </p:spTree>
    <p:extLst>
      <p:ext uri="{BB962C8B-B14F-4D97-AF65-F5344CB8AC3E}">
        <p14:creationId xmlns:p14="http://schemas.microsoft.com/office/powerpoint/2010/main" val="175116717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ZoneTexte 36">
            <a:extLst>
              <a:ext uri="{FF2B5EF4-FFF2-40B4-BE49-F238E27FC236}">
                <a16:creationId xmlns:a16="http://schemas.microsoft.com/office/drawing/2014/main" id="{3AAE227C-610A-4F8D-A519-4D80BE146341}"/>
              </a:ext>
            </a:extLst>
          </p:cNvPr>
          <p:cNvSpPr txBox="1">
            <a:spLocks noChangeArrowheads="1"/>
          </p:cNvSpPr>
          <p:nvPr/>
        </p:nvSpPr>
        <p:spPr bwMode="auto">
          <a:xfrm>
            <a:off x="1619633" y="1198344"/>
            <a:ext cx="7296294" cy="4878259"/>
          </a:xfrm>
          <a:prstGeom prst="rect">
            <a:avLst/>
          </a:prstGeom>
          <a:noFill/>
          <a:ln w="9525">
            <a:noFill/>
            <a:miter lim="800000"/>
            <a:headEnd/>
            <a:tailEnd/>
          </a:ln>
        </p:spPr>
        <p:txBody>
          <a:bodyPr wrap="square" anchor="t">
            <a:spAutoFit/>
          </a:bodyPr>
          <a:lstStyle/>
          <a:p>
            <a:pPr lvl="0" algn="just" eaLnBrk="0" hangingPunct="0">
              <a:spcAft>
                <a:spcPts val="600"/>
              </a:spcAft>
              <a:defRPr/>
            </a:pPr>
            <a:r>
              <a:rPr lang="fr-FR" sz="1600" dirty="0">
                <a:latin typeface="Arial"/>
                <a:cs typeface="Arial"/>
              </a:rPr>
              <a:t>Depuis le vendredi 13 mars 2020, l’Urssaf a activé son Plan de continuité d’activité pour elle-même (1600 collaborateurs concernés)</a:t>
            </a:r>
            <a:endParaRPr lang="fr-FR" sz="800" dirty="0">
              <a:latin typeface="Arial"/>
              <a:cs typeface="Arial"/>
            </a:endParaRPr>
          </a:p>
          <a:p>
            <a:pPr lvl="0" algn="just" eaLnBrk="0" hangingPunct="0">
              <a:spcAft>
                <a:spcPts val="600"/>
              </a:spcAft>
              <a:defRPr/>
            </a:pPr>
            <a:r>
              <a:rPr lang="fr-FR" sz="1600" dirty="0">
                <a:latin typeface="Arial"/>
                <a:cs typeface="Arial"/>
              </a:rPr>
              <a:t>Deux enjeux :</a:t>
            </a:r>
          </a:p>
          <a:p>
            <a:pPr marL="285750" lvl="0" indent="-285750" algn="just" eaLnBrk="0" hangingPunct="0">
              <a:spcAft>
                <a:spcPts val="600"/>
              </a:spcAft>
              <a:buFontTx/>
              <a:buChar char="-"/>
              <a:defRPr/>
            </a:pPr>
            <a:r>
              <a:rPr lang="fr-FR" sz="1400" u="sng" dirty="0">
                <a:latin typeface="Arial"/>
                <a:cs typeface="Arial"/>
              </a:rPr>
              <a:t>Garantir la protection de ses personnels et éviter la propagation du virus</a:t>
            </a:r>
          </a:p>
          <a:p>
            <a:pPr marL="541338" lvl="1" indent="-200025" algn="just" eaLnBrk="0" hangingPunct="0">
              <a:spcAft>
                <a:spcPts val="0"/>
              </a:spcAft>
              <a:buFont typeface="Arial" panose="020B0604020202020204" pitchFamily="34" charset="0"/>
              <a:buChar char="•"/>
              <a:defRPr/>
            </a:pPr>
            <a:r>
              <a:rPr lang="fr-FR" sz="1400" dirty="0">
                <a:latin typeface="Arial"/>
                <a:cs typeface="Arial"/>
              </a:rPr>
              <a:t>Renforcement des mesures de prévention en termes d’hygiène (</a:t>
            </a:r>
            <a:r>
              <a:rPr lang="fr-FR" sz="1400" dirty="0" err="1">
                <a:latin typeface="Arial"/>
                <a:cs typeface="Arial"/>
              </a:rPr>
              <a:t>cf</a:t>
            </a:r>
            <a:r>
              <a:rPr lang="fr-FR" sz="1400" dirty="0">
                <a:latin typeface="Arial"/>
                <a:cs typeface="Arial"/>
              </a:rPr>
              <a:t> recommandations Pouvoirs publics sur les gestes barrières, distanciation sociale </a:t>
            </a:r>
            <a:r>
              <a:rPr lang="fr-FR" sz="1400" dirty="0" err="1">
                <a:latin typeface="Arial"/>
                <a:cs typeface="Arial"/>
              </a:rPr>
              <a:t>etc</a:t>
            </a:r>
            <a:r>
              <a:rPr lang="fr-FR" sz="1400" dirty="0">
                <a:latin typeface="Arial"/>
                <a:cs typeface="Arial"/>
              </a:rPr>
              <a:t>)</a:t>
            </a:r>
          </a:p>
          <a:p>
            <a:pPr marL="541338" lvl="1" indent="-200025" algn="just" eaLnBrk="0" hangingPunct="0">
              <a:spcAft>
                <a:spcPts val="0"/>
              </a:spcAft>
              <a:buFont typeface="Arial" panose="020B0604020202020204" pitchFamily="34" charset="0"/>
              <a:buChar char="•"/>
              <a:defRPr/>
            </a:pPr>
            <a:r>
              <a:rPr lang="fr-FR" sz="1400" dirty="0">
                <a:latin typeface="Arial"/>
                <a:cs typeface="Arial"/>
              </a:rPr>
              <a:t>Limitation des déplacements au strict nécessaire</a:t>
            </a:r>
          </a:p>
          <a:p>
            <a:pPr marL="541338" lvl="1" indent="-200025" algn="just" eaLnBrk="0" hangingPunct="0">
              <a:spcAft>
                <a:spcPts val="0"/>
              </a:spcAft>
              <a:buFont typeface="Arial" panose="020B0604020202020204" pitchFamily="34" charset="0"/>
              <a:buChar char="•"/>
              <a:defRPr/>
            </a:pPr>
            <a:r>
              <a:rPr lang="fr-FR" sz="1400" dirty="0">
                <a:latin typeface="Arial"/>
                <a:cs typeface="Arial"/>
              </a:rPr>
              <a:t>Annulation de participation aux événements/réunions extérieures</a:t>
            </a:r>
          </a:p>
          <a:p>
            <a:pPr marL="541338" lvl="1" indent="-200025" algn="just" eaLnBrk="0" hangingPunct="0">
              <a:spcAft>
                <a:spcPts val="0"/>
              </a:spcAft>
              <a:buFont typeface="Arial" panose="020B0604020202020204" pitchFamily="34" charset="0"/>
              <a:buChar char="•"/>
              <a:defRPr/>
            </a:pPr>
            <a:r>
              <a:rPr lang="fr-FR" sz="1400" dirty="0">
                <a:latin typeface="Arial"/>
                <a:cs typeface="Arial"/>
              </a:rPr>
              <a:t>Déploiement du télétravail</a:t>
            </a:r>
          </a:p>
          <a:p>
            <a:pPr lvl="0" algn="just" eaLnBrk="0" hangingPunct="0">
              <a:spcAft>
                <a:spcPts val="600"/>
              </a:spcAft>
              <a:defRPr/>
            </a:pPr>
            <a:endParaRPr lang="fr-FR" sz="1400" dirty="0">
              <a:latin typeface="Arial"/>
              <a:cs typeface="Arial"/>
            </a:endParaRPr>
          </a:p>
          <a:p>
            <a:pPr marL="285750" lvl="0" indent="-285750" algn="just" eaLnBrk="0" hangingPunct="0">
              <a:spcAft>
                <a:spcPts val="600"/>
              </a:spcAft>
              <a:buFontTx/>
              <a:buChar char="-"/>
              <a:defRPr/>
            </a:pPr>
            <a:r>
              <a:rPr lang="fr-FR" sz="1400" u="sng" dirty="0">
                <a:latin typeface="Arial"/>
                <a:cs typeface="Arial"/>
              </a:rPr>
              <a:t>Garantir la continuité du service public </a:t>
            </a:r>
            <a:endParaRPr lang="fr-FR" sz="1400" u="sng" dirty="0">
              <a:cs typeface="Arial"/>
            </a:endParaRPr>
          </a:p>
          <a:p>
            <a:pPr marL="541338" lvl="1" indent="-200025" algn="just" eaLnBrk="0" hangingPunct="0">
              <a:spcAft>
                <a:spcPts val="0"/>
              </a:spcAft>
              <a:buFont typeface="Arial" panose="020B0604020202020204" pitchFamily="34" charset="0"/>
              <a:buChar char="•"/>
              <a:defRPr/>
            </a:pPr>
            <a:r>
              <a:rPr lang="fr-FR" sz="1400" dirty="0">
                <a:latin typeface="Arial"/>
                <a:cs typeface="Arial"/>
              </a:rPr>
              <a:t>Maintien de la gestion des accueils sur RDV en assurant la tenue du RDV par téléphone pour éviter le déplacement du cotisant</a:t>
            </a:r>
          </a:p>
          <a:p>
            <a:pPr marL="541338" lvl="1" indent="-200025" algn="just" eaLnBrk="0" hangingPunct="0">
              <a:spcAft>
                <a:spcPts val="0"/>
              </a:spcAft>
              <a:buFont typeface="Arial" panose="020B0604020202020204" pitchFamily="34" charset="0"/>
              <a:buChar char="•"/>
              <a:defRPr/>
            </a:pPr>
            <a:r>
              <a:rPr lang="fr-FR" sz="1400" dirty="0">
                <a:latin typeface="Arial"/>
                <a:cs typeface="Arial"/>
              </a:rPr>
              <a:t>Organiser le traitement des activités prioritaires à la </a:t>
            </a:r>
            <a:r>
              <a:rPr lang="fr-FR" sz="1400" dirty="0">
                <a:solidFill>
                  <a:srgbClr val="00B050"/>
                </a:solidFill>
                <a:latin typeface="Arial"/>
                <a:cs typeface="Arial"/>
              </a:rPr>
              <a:t>gestion du soutien des cotisants </a:t>
            </a:r>
            <a:r>
              <a:rPr lang="fr-FR" sz="1400" dirty="0">
                <a:latin typeface="Arial"/>
                <a:cs typeface="Arial"/>
              </a:rPr>
              <a:t>(gestion des </a:t>
            </a:r>
            <a:r>
              <a:rPr lang="fr-FR" sz="1400" u="sng" dirty="0">
                <a:latin typeface="Arial"/>
                <a:cs typeface="Arial"/>
              </a:rPr>
              <a:t>contacts entrants </a:t>
            </a:r>
            <a:r>
              <a:rPr lang="fr-FR" sz="1400" dirty="0">
                <a:latin typeface="Arial"/>
                <a:cs typeface="Arial"/>
              </a:rPr>
              <a:t>à distance : téléphonie et courriels / gestion des </a:t>
            </a:r>
            <a:r>
              <a:rPr lang="fr-FR" sz="1400" u="sng" dirty="0">
                <a:latin typeface="Arial"/>
                <a:cs typeface="Arial"/>
              </a:rPr>
              <a:t>données déclaratives et de paiement </a:t>
            </a:r>
            <a:r>
              <a:rPr lang="fr-FR" sz="1400" dirty="0">
                <a:latin typeface="Arial"/>
                <a:cs typeface="Arial"/>
              </a:rPr>
              <a:t>/ traitement des </a:t>
            </a:r>
            <a:r>
              <a:rPr lang="fr-FR" sz="1400" u="sng" dirty="0">
                <a:latin typeface="Arial"/>
                <a:cs typeface="Arial"/>
              </a:rPr>
              <a:t>demandes de report/délais et adaptation des chaines de recouvrement / traitement des dossiers d’action sociale</a:t>
            </a:r>
            <a:r>
              <a:rPr lang="fr-FR" sz="1400" dirty="0">
                <a:latin typeface="Arial"/>
                <a:cs typeface="Arial"/>
              </a:rPr>
              <a:t>) et à la </a:t>
            </a:r>
            <a:r>
              <a:rPr lang="fr-FR" sz="1400" dirty="0">
                <a:solidFill>
                  <a:srgbClr val="00B050"/>
                </a:solidFill>
                <a:latin typeface="Arial"/>
                <a:cs typeface="Arial"/>
              </a:rPr>
              <a:t>gestion du financement de la protection sociale </a:t>
            </a:r>
            <a:r>
              <a:rPr lang="fr-FR" sz="1400" dirty="0">
                <a:latin typeface="Arial"/>
                <a:cs typeface="Arial"/>
              </a:rPr>
              <a:t>permettant les prestations (trésorerie des finances sociales)</a:t>
            </a:r>
          </a:p>
        </p:txBody>
      </p:sp>
      <p:sp>
        <p:nvSpPr>
          <p:cNvPr id="15" name="Rectangle 2">
            <a:extLst>
              <a:ext uri="{FF2B5EF4-FFF2-40B4-BE49-F238E27FC236}">
                <a16:creationId xmlns:a16="http://schemas.microsoft.com/office/drawing/2014/main" id="{4C3AAB2C-5400-4228-BEA4-C82678EC5057}"/>
              </a:ext>
            </a:extLst>
          </p:cNvPr>
          <p:cNvSpPr txBox="1">
            <a:spLocks noChangeArrowheads="1"/>
          </p:cNvSpPr>
          <p:nvPr/>
        </p:nvSpPr>
        <p:spPr>
          <a:xfrm>
            <a:off x="1160109" y="356583"/>
            <a:ext cx="7772400" cy="816241"/>
          </a:xfrm>
          <a:prstGeom prst="rect">
            <a:avLst/>
          </a:prstGeom>
          <a:noFill/>
        </p:spPr>
        <p:txBody>
          <a:bodyPr anchor="t"/>
          <a:lstStyle/>
          <a:p>
            <a:pPr algn="r" eaLnBrk="0" hangingPunct="0">
              <a:defRPr/>
            </a:pPr>
            <a:r>
              <a:rPr lang="fr-FR" sz="2000" b="1" dirty="0">
                <a:solidFill>
                  <a:srgbClr val="7030A0"/>
                </a:solidFill>
                <a:latin typeface="Arial"/>
                <a:cs typeface="Arial"/>
                <a:sym typeface="Wingdings"/>
              </a:rPr>
              <a:t>L’organisation de l’URSSAF est elle-même impactée et reconfigurée en mode « continuité d’activité »</a:t>
            </a:r>
            <a:endParaRPr lang="fr-FR" sz="2000" b="1" dirty="0">
              <a:solidFill>
                <a:srgbClr val="7030A0"/>
              </a:solidFill>
              <a:latin typeface="+mj-lt"/>
              <a:ea typeface="+mj-ea"/>
              <a:cs typeface="Arial"/>
            </a:endParaRPr>
          </a:p>
        </p:txBody>
      </p:sp>
      <p:sp>
        <p:nvSpPr>
          <p:cNvPr id="16" name="ZoneTexte 15">
            <a:extLst>
              <a:ext uri="{FF2B5EF4-FFF2-40B4-BE49-F238E27FC236}">
                <a16:creationId xmlns:a16="http://schemas.microsoft.com/office/drawing/2014/main" id="{13FC3527-F948-4F9A-A457-187579ABA0E8}"/>
              </a:ext>
            </a:extLst>
          </p:cNvPr>
          <p:cNvSpPr txBox="1"/>
          <p:nvPr/>
        </p:nvSpPr>
        <p:spPr>
          <a:xfrm>
            <a:off x="482898" y="1412776"/>
            <a:ext cx="588962" cy="461963"/>
          </a:xfrm>
          <a:prstGeom prst="rect">
            <a:avLst/>
          </a:prstGeom>
          <a:solidFill>
            <a:schemeClr val="bg1">
              <a:lumMod val="85000"/>
            </a:schemeClr>
          </a:solidFill>
        </p:spPr>
        <p:txBody>
          <a:bodyPr>
            <a:spAutoFit/>
          </a:bodyPr>
          <a:lstStyle>
            <a:defPPr>
              <a:defRPr lang="fr-FR"/>
            </a:defPPr>
            <a:lvl1pPr algn="ctr">
              <a:defRPr sz="2400" b="1">
                <a:solidFill>
                  <a:schemeClr val="bg1">
                    <a:lumMod val="65000"/>
                  </a:schemeClr>
                </a:solidFill>
              </a:defRPr>
            </a:lvl1pPr>
          </a:lstStyle>
          <a:p>
            <a:r>
              <a:rPr lang="fr-FR"/>
              <a:t>1</a:t>
            </a:r>
          </a:p>
        </p:txBody>
      </p:sp>
      <p:sp>
        <p:nvSpPr>
          <p:cNvPr id="17" name="ZoneTexte 16">
            <a:extLst>
              <a:ext uri="{FF2B5EF4-FFF2-40B4-BE49-F238E27FC236}">
                <a16:creationId xmlns:a16="http://schemas.microsoft.com/office/drawing/2014/main" id="{2E5F0544-7CF4-492A-AB6D-44D9793C867F}"/>
              </a:ext>
            </a:extLst>
          </p:cNvPr>
          <p:cNvSpPr txBox="1"/>
          <p:nvPr/>
        </p:nvSpPr>
        <p:spPr>
          <a:xfrm>
            <a:off x="481310" y="2564904"/>
            <a:ext cx="588963" cy="461962"/>
          </a:xfrm>
          <a:prstGeom prst="rect">
            <a:avLst/>
          </a:prstGeom>
          <a:solidFill>
            <a:schemeClr val="bg1">
              <a:lumMod val="85000"/>
            </a:schemeClr>
          </a:solidFill>
        </p:spPr>
        <p:txBody>
          <a:bodyPr>
            <a:spAutoFit/>
          </a:bodyPr>
          <a:lstStyle>
            <a:defPPr>
              <a:defRPr lang="fr-FR"/>
            </a:defPPr>
            <a:lvl1pPr algn="ctr">
              <a:defRPr sz="2400" b="1">
                <a:solidFill>
                  <a:schemeClr val="bg1">
                    <a:lumMod val="65000"/>
                  </a:schemeClr>
                </a:solidFill>
              </a:defRPr>
            </a:lvl1pPr>
          </a:lstStyle>
          <a:p>
            <a:r>
              <a:rPr lang="fr-FR" dirty="0"/>
              <a:t>2</a:t>
            </a:r>
          </a:p>
        </p:txBody>
      </p:sp>
      <p:sp>
        <p:nvSpPr>
          <p:cNvPr id="18" name="ZoneTexte 17">
            <a:extLst>
              <a:ext uri="{FF2B5EF4-FFF2-40B4-BE49-F238E27FC236}">
                <a16:creationId xmlns:a16="http://schemas.microsoft.com/office/drawing/2014/main" id="{6A8EC126-477A-4C04-9BC8-E8E56D86C6FF}"/>
              </a:ext>
            </a:extLst>
          </p:cNvPr>
          <p:cNvSpPr txBox="1"/>
          <p:nvPr/>
        </p:nvSpPr>
        <p:spPr>
          <a:xfrm>
            <a:off x="216198" y="3061791"/>
            <a:ext cx="1187450" cy="415498"/>
          </a:xfrm>
          <a:prstGeom prst="rect">
            <a:avLst/>
          </a:prstGeom>
          <a:noFill/>
        </p:spPr>
        <p:txBody>
          <a:bodyPr>
            <a:spAutoFit/>
          </a:bodyPr>
          <a:lstStyle>
            <a:defPPr>
              <a:defRPr lang="fr-FR"/>
            </a:defPPr>
            <a:lvl1pPr algn="ctr">
              <a:defRPr sz="1050">
                <a:solidFill>
                  <a:schemeClr val="bg1">
                    <a:lumMod val="75000"/>
                  </a:schemeClr>
                </a:solidFill>
              </a:defRPr>
            </a:lvl1pPr>
          </a:lstStyle>
          <a:p>
            <a:r>
              <a:rPr lang="fr-FR" dirty="0"/>
              <a:t>Soutien des cotisants</a:t>
            </a:r>
          </a:p>
        </p:txBody>
      </p:sp>
      <p:sp>
        <p:nvSpPr>
          <p:cNvPr id="19" name="ZoneTexte 18">
            <a:extLst>
              <a:ext uri="{FF2B5EF4-FFF2-40B4-BE49-F238E27FC236}">
                <a16:creationId xmlns:a16="http://schemas.microsoft.com/office/drawing/2014/main" id="{98C39741-DD9E-4303-BEEC-73F4BD2CD967}"/>
              </a:ext>
            </a:extLst>
          </p:cNvPr>
          <p:cNvSpPr txBox="1"/>
          <p:nvPr/>
        </p:nvSpPr>
        <p:spPr>
          <a:xfrm>
            <a:off x="481309" y="3733582"/>
            <a:ext cx="588963" cy="461962"/>
          </a:xfrm>
          <a:prstGeom prst="rect">
            <a:avLst/>
          </a:prstGeom>
          <a:solidFill>
            <a:schemeClr val="bg1">
              <a:lumMod val="85000"/>
            </a:schemeClr>
          </a:solidFill>
        </p:spPr>
        <p:txBody>
          <a:bodyPr>
            <a:spAutoFit/>
          </a:bodyPr>
          <a:lstStyle>
            <a:defPPr>
              <a:defRPr lang="fr-FR"/>
            </a:defPPr>
            <a:lvl1pPr algn="ctr">
              <a:defRPr sz="2400" b="1">
                <a:solidFill>
                  <a:schemeClr val="bg1">
                    <a:lumMod val="65000"/>
                  </a:schemeClr>
                </a:solidFill>
              </a:defRPr>
            </a:lvl1pPr>
          </a:lstStyle>
          <a:p>
            <a:r>
              <a:rPr lang="fr-FR"/>
              <a:t>3</a:t>
            </a:r>
          </a:p>
        </p:txBody>
      </p:sp>
      <p:sp>
        <p:nvSpPr>
          <p:cNvPr id="25" name="ZoneTexte 24">
            <a:extLst>
              <a:ext uri="{FF2B5EF4-FFF2-40B4-BE49-F238E27FC236}">
                <a16:creationId xmlns:a16="http://schemas.microsoft.com/office/drawing/2014/main" id="{99BB7E20-A038-4168-97FD-CCF2CA20AC51}"/>
              </a:ext>
            </a:extLst>
          </p:cNvPr>
          <p:cNvSpPr txBox="1"/>
          <p:nvPr/>
        </p:nvSpPr>
        <p:spPr>
          <a:xfrm>
            <a:off x="182065" y="4237638"/>
            <a:ext cx="1187450" cy="253916"/>
          </a:xfrm>
          <a:prstGeom prst="rect">
            <a:avLst/>
          </a:prstGeom>
          <a:noFill/>
        </p:spPr>
        <p:txBody>
          <a:bodyPr>
            <a:spAutoFit/>
          </a:bodyPr>
          <a:lstStyle>
            <a:defPPr>
              <a:defRPr lang="fr-FR"/>
            </a:defPPr>
            <a:lvl1pPr algn="ctr">
              <a:defRPr sz="1050">
                <a:solidFill>
                  <a:schemeClr val="bg1">
                    <a:lumMod val="75000"/>
                  </a:schemeClr>
                </a:solidFill>
              </a:defRPr>
            </a:lvl1pPr>
          </a:lstStyle>
          <a:p>
            <a:r>
              <a:rPr lang="fr-FR" dirty="0"/>
              <a:t>Partenariats</a:t>
            </a:r>
          </a:p>
        </p:txBody>
      </p:sp>
      <p:sp>
        <p:nvSpPr>
          <p:cNvPr id="26" name="ZoneTexte 25">
            <a:extLst>
              <a:ext uri="{FF2B5EF4-FFF2-40B4-BE49-F238E27FC236}">
                <a16:creationId xmlns:a16="http://schemas.microsoft.com/office/drawing/2014/main" id="{CA107383-A781-47A0-9B35-D682CFA6E3B8}"/>
              </a:ext>
            </a:extLst>
          </p:cNvPr>
          <p:cNvSpPr txBox="1"/>
          <p:nvPr/>
        </p:nvSpPr>
        <p:spPr>
          <a:xfrm>
            <a:off x="216198" y="1860451"/>
            <a:ext cx="1187450" cy="253916"/>
          </a:xfrm>
          <a:prstGeom prst="rect">
            <a:avLst/>
          </a:prstGeom>
          <a:noFill/>
        </p:spPr>
        <p:txBody>
          <a:bodyPr>
            <a:spAutoFit/>
          </a:bodyPr>
          <a:lstStyle>
            <a:defPPr>
              <a:defRPr lang="fr-FR"/>
            </a:defPPr>
            <a:lvl1pPr algn="ctr">
              <a:defRPr sz="1050">
                <a:solidFill>
                  <a:schemeClr val="bg1">
                    <a:lumMod val="75000"/>
                  </a:schemeClr>
                </a:solidFill>
              </a:defRPr>
            </a:lvl1pPr>
          </a:lstStyle>
          <a:p>
            <a:r>
              <a:rPr lang="fr-FR" dirty="0"/>
              <a:t>Contexte</a:t>
            </a:r>
          </a:p>
        </p:txBody>
      </p:sp>
      <p:sp>
        <p:nvSpPr>
          <p:cNvPr id="27" name="ZoneTexte 26">
            <a:extLst>
              <a:ext uri="{FF2B5EF4-FFF2-40B4-BE49-F238E27FC236}">
                <a16:creationId xmlns:a16="http://schemas.microsoft.com/office/drawing/2014/main" id="{4FEC73EF-7408-4C70-93E5-C4FAD51A195C}"/>
              </a:ext>
            </a:extLst>
          </p:cNvPr>
          <p:cNvSpPr txBox="1"/>
          <p:nvPr/>
        </p:nvSpPr>
        <p:spPr>
          <a:xfrm>
            <a:off x="478756" y="5173742"/>
            <a:ext cx="588963" cy="461962"/>
          </a:xfrm>
          <a:prstGeom prst="rect">
            <a:avLst/>
          </a:prstGeom>
          <a:solidFill>
            <a:srgbClr val="7030A0"/>
          </a:solidFill>
          <a:ln>
            <a:solidFill>
              <a:srgbClr val="7030A0"/>
            </a:solidFill>
          </a:ln>
        </p:spPr>
        <p:txBody>
          <a:bodyPr>
            <a:spAutoFit/>
          </a:bodyPr>
          <a:lstStyle>
            <a:defPPr>
              <a:defRPr lang="fr-FR"/>
            </a:defPPr>
            <a:lvl1pPr algn="ctr">
              <a:defRPr sz="2400" b="1">
                <a:solidFill>
                  <a:schemeClr val="bg1"/>
                </a:solidFill>
              </a:defRPr>
            </a:lvl1pPr>
          </a:lstStyle>
          <a:p>
            <a:r>
              <a:rPr lang="fr-FR" dirty="0"/>
              <a:t>4</a:t>
            </a:r>
          </a:p>
        </p:txBody>
      </p:sp>
      <p:sp>
        <p:nvSpPr>
          <p:cNvPr id="28" name="ZoneTexte 27">
            <a:extLst>
              <a:ext uri="{FF2B5EF4-FFF2-40B4-BE49-F238E27FC236}">
                <a16:creationId xmlns:a16="http://schemas.microsoft.com/office/drawing/2014/main" id="{153236A0-6D24-4A57-94CB-6CCA7479CCFD}"/>
              </a:ext>
            </a:extLst>
          </p:cNvPr>
          <p:cNvSpPr txBox="1"/>
          <p:nvPr/>
        </p:nvSpPr>
        <p:spPr>
          <a:xfrm>
            <a:off x="179512" y="5677798"/>
            <a:ext cx="1187450" cy="415498"/>
          </a:xfrm>
          <a:prstGeom prst="rect">
            <a:avLst/>
          </a:prstGeom>
          <a:noFill/>
        </p:spPr>
        <p:txBody>
          <a:bodyPr>
            <a:spAutoFit/>
          </a:bodyPr>
          <a:lstStyle>
            <a:defPPr>
              <a:defRPr lang="fr-FR"/>
            </a:defPPr>
            <a:lvl1pPr algn="ctr">
              <a:defRPr sz="1050">
                <a:solidFill>
                  <a:srgbClr val="7030A0"/>
                </a:solidFill>
              </a:defRPr>
            </a:lvl1pPr>
          </a:lstStyle>
          <a:p>
            <a:r>
              <a:rPr lang="fr-FR" dirty="0"/>
              <a:t>L’URSSAF elle-même</a:t>
            </a:r>
          </a:p>
        </p:txBody>
      </p:sp>
    </p:spTree>
    <p:extLst>
      <p:ext uri="{BB962C8B-B14F-4D97-AF65-F5344CB8AC3E}">
        <p14:creationId xmlns:p14="http://schemas.microsoft.com/office/powerpoint/2010/main" val="3022036367"/>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ZoneTexte 36"/>
          <p:cNvSpPr txBox="1">
            <a:spLocks noChangeArrowheads="1"/>
          </p:cNvSpPr>
          <p:nvPr/>
        </p:nvSpPr>
        <p:spPr bwMode="auto">
          <a:xfrm>
            <a:off x="1547196" y="2348880"/>
            <a:ext cx="7373790" cy="1200329"/>
          </a:xfrm>
          <a:prstGeom prst="rect">
            <a:avLst/>
          </a:prstGeom>
          <a:noFill/>
          <a:ln w="9525">
            <a:noFill/>
            <a:miter lim="800000"/>
            <a:headEnd/>
            <a:tailEnd/>
          </a:ln>
        </p:spPr>
        <p:txBody>
          <a:bodyPr wrap="square">
            <a:spAutoFit/>
          </a:bodyPr>
          <a:lstStyle/>
          <a:p>
            <a:pPr algn="r"/>
            <a:endParaRPr lang="fr-FR" sz="3600" dirty="0"/>
          </a:p>
          <a:p>
            <a:pPr lvl="0" algn="r" eaLnBrk="0" hangingPunct="0">
              <a:spcAft>
                <a:spcPts val="600"/>
              </a:spcAft>
              <a:defRPr/>
            </a:pPr>
            <a:r>
              <a:rPr lang="fr-FR" sz="3600" b="1" dirty="0">
                <a:solidFill>
                  <a:srgbClr val="7030A0"/>
                </a:solidFill>
              </a:rPr>
              <a:t>Fin de la présentation</a:t>
            </a:r>
          </a:p>
        </p:txBody>
      </p:sp>
      <p:sp>
        <p:nvSpPr>
          <p:cNvPr id="2" name="Rectangle 1">
            <a:extLst>
              <a:ext uri="{FF2B5EF4-FFF2-40B4-BE49-F238E27FC236}">
                <a16:creationId xmlns:a16="http://schemas.microsoft.com/office/drawing/2014/main" id="{95842C54-4209-4092-8888-414C613AE34B}"/>
              </a:ext>
            </a:extLst>
          </p:cNvPr>
          <p:cNvSpPr/>
          <p:nvPr/>
        </p:nvSpPr>
        <p:spPr>
          <a:xfrm>
            <a:off x="1262270" y="1103243"/>
            <a:ext cx="586408" cy="483041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Rectangle 3">
            <a:extLst>
              <a:ext uri="{FF2B5EF4-FFF2-40B4-BE49-F238E27FC236}">
                <a16:creationId xmlns:a16="http://schemas.microsoft.com/office/drawing/2014/main" id="{A330D589-C979-4CF0-A2FD-F35992C6E57B}"/>
              </a:ext>
            </a:extLst>
          </p:cNvPr>
          <p:cNvSpPr/>
          <p:nvPr/>
        </p:nvSpPr>
        <p:spPr>
          <a:xfrm rot="16200000">
            <a:off x="5036134" y="-2374105"/>
            <a:ext cx="586408" cy="71832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17127202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txBox="1">
            <a:spLocks noChangeArrowheads="1"/>
          </p:cNvSpPr>
          <p:nvPr/>
        </p:nvSpPr>
        <p:spPr bwMode="auto">
          <a:xfrm>
            <a:off x="1042988" y="620713"/>
            <a:ext cx="7772400" cy="504825"/>
          </a:xfrm>
          <a:prstGeom prst="rect">
            <a:avLst/>
          </a:prstGeom>
          <a:noFill/>
          <a:ln w="9525">
            <a:noFill/>
            <a:miter lim="800000"/>
            <a:headEnd/>
            <a:tailEnd/>
          </a:ln>
        </p:spPr>
        <p:txBody>
          <a:bodyPr/>
          <a:lstStyle/>
          <a:p>
            <a:pPr algn="r" eaLnBrk="0" hangingPunct="0"/>
            <a:r>
              <a:rPr lang="fr-FR" b="1">
                <a:solidFill>
                  <a:srgbClr val="000000"/>
                </a:solidFill>
              </a:rPr>
              <a:t>Sommaire</a:t>
            </a:r>
            <a:endParaRPr lang="fr-FR" b="1">
              <a:solidFill>
                <a:srgbClr val="FF0000"/>
              </a:solidFill>
              <a:highlight>
                <a:srgbClr val="FFFF00"/>
              </a:highlight>
            </a:endParaRPr>
          </a:p>
        </p:txBody>
      </p:sp>
      <p:sp>
        <p:nvSpPr>
          <p:cNvPr id="24579" name="ZoneTexte 36"/>
          <p:cNvSpPr txBox="1">
            <a:spLocks noChangeArrowheads="1"/>
          </p:cNvSpPr>
          <p:nvPr/>
        </p:nvSpPr>
        <p:spPr bwMode="auto">
          <a:xfrm>
            <a:off x="1763713" y="1533525"/>
            <a:ext cx="6696075" cy="1201738"/>
          </a:xfrm>
          <a:prstGeom prst="rect">
            <a:avLst/>
          </a:prstGeom>
          <a:noFill/>
          <a:ln w="9525">
            <a:noFill/>
            <a:miter lim="800000"/>
            <a:headEnd/>
            <a:tailEnd/>
          </a:ln>
        </p:spPr>
        <p:txBody>
          <a:bodyPr>
            <a:spAutoFit/>
          </a:bodyPr>
          <a:lstStyle/>
          <a:p>
            <a:endParaRPr lang="fr-FR" sz="2000" b="1">
              <a:solidFill>
                <a:srgbClr val="005A9B"/>
              </a:solidFill>
              <a:sym typeface="Wingdings" pitchFamily="2" charset="2"/>
            </a:endParaRPr>
          </a:p>
          <a:p>
            <a:endParaRPr lang="fr-FR" sz="2000" b="1">
              <a:solidFill>
                <a:srgbClr val="3863BA"/>
              </a:solidFill>
            </a:endParaRPr>
          </a:p>
          <a:p>
            <a:br>
              <a:rPr lang="fr-FR" sz="1600" b="1">
                <a:solidFill>
                  <a:srgbClr val="3863BA"/>
                </a:solidFill>
              </a:rPr>
            </a:br>
            <a:endParaRPr lang="fr-FR" sz="1600" b="1">
              <a:solidFill>
                <a:srgbClr val="3863BA"/>
              </a:solidFill>
            </a:endParaRPr>
          </a:p>
        </p:txBody>
      </p:sp>
      <p:sp>
        <p:nvSpPr>
          <p:cNvPr id="13" name="ZoneTexte 36">
            <a:extLst>
              <a:ext uri="{FF2B5EF4-FFF2-40B4-BE49-F238E27FC236}">
                <a16:creationId xmlns:a16="http://schemas.microsoft.com/office/drawing/2014/main" id="{77E556D6-B33B-4A9C-BC0B-825A667144A2}"/>
              </a:ext>
            </a:extLst>
          </p:cNvPr>
          <p:cNvSpPr txBox="1">
            <a:spLocks noChangeArrowheads="1"/>
          </p:cNvSpPr>
          <p:nvPr/>
        </p:nvSpPr>
        <p:spPr bwMode="auto">
          <a:xfrm>
            <a:off x="1763713" y="1225203"/>
            <a:ext cx="7128792" cy="4708981"/>
          </a:xfrm>
          <a:prstGeom prst="rect">
            <a:avLst/>
          </a:prstGeom>
          <a:noFill/>
          <a:ln w="9525">
            <a:noFill/>
            <a:miter lim="800000"/>
            <a:headEnd/>
            <a:tailEnd/>
          </a:ln>
        </p:spPr>
        <p:txBody>
          <a:bodyPr wrap="square" anchor="t">
            <a:spAutoFit/>
          </a:bodyPr>
          <a:lstStyle/>
          <a:p>
            <a:pPr algn="just">
              <a:defRPr/>
            </a:pPr>
            <a:r>
              <a:rPr lang="fr-FR" sz="2000" dirty="0">
                <a:latin typeface="Arial"/>
                <a:cs typeface="Arial"/>
                <a:sym typeface="Wingdings"/>
              </a:rPr>
              <a:t>1. Une crise sanitaire inédite et des impacts économiques d’ores et déjà évalués supérieurs à la crise de 2008/2009</a:t>
            </a:r>
          </a:p>
          <a:p>
            <a:pPr algn="just">
              <a:defRPr/>
            </a:pPr>
            <a:endParaRPr lang="fr-FR" sz="2000" dirty="0">
              <a:sym typeface="Wingdings"/>
            </a:endParaRPr>
          </a:p>
          <a:p>
            <a:pPr algn="just">
              <a:defRPr/>
            </a:pPr>
            <a:endParaRPr lang="fr-FR" sz="2000" dirty="0">
              <a:sym typeface="Wingdings"/>
            </a:endParaRPr>
          </a:p>
          <a:p>
            <a:pPr algn="just">
              <a:defRPr/>
            </a:pPr>
            <a:r>
              <a:rPr lang="fr-FR" sz="2000" dirty="0">
                <a:latin typeface="Arial"/>
                <a:cs typeface="Arial"/>
                <a:sym typeface="Wingdings"/>
              </a:rPr>
              <a:t>2. Les actions en direction des entreprises et des travailleurs indépendants visent toutes à prendre en compte la situation pour en atténuer les effets </a:t>
            </a:r>
            <a:endParaRPr lang="fr-FR" sz="2000" dirty="0">
              <a:cs typeface="Arial"/>
            </a:endParaRPr>
          </a:p>
          <a:p>
            <a:pPr algn="just">
              <a:defRPr/>
            </a:pPr>
            <a:endParaRPr lang="fr-FR" sz="2000" dirty="0">
              <a:sym typeface="Wingdings"/>
            </a:endParaRPr>
          </a:p>
          <a:p>
            <a:pPr algn="just">
              <a:defRPr/>
            </a:pPr>
            <a:r>
              <a:rPr lang="fr-FR" sz="2000" dirty="0">
                <a:latin typeface="Arial"/>
                <a:cs typeface="Arial"/>
                <a:sym typeface="Wingdings"/>
              </a:rPr>
              <a:t>3. Les actions en direction des partenaires doivent permettre une approche globale de la situation et une cohérence des interventions des acteurs</a:t>
            </a:r>
            <a:endParaRPr lang="fr-FR" sz="2000" dirty="0">
              <a:latin typeface="Arial"/>
              <a:cs typeface="Arial"/>
            </a:endParaRPr>
          </a:p>
          <a:p>
            <a:pPr algn="just">
              <a:defRPr/>
            </a:pPr>
            <a:endParaRPr lang="fr-FR" sz="2000" dirty="0">
              <a:cs typeface="Arial" charset="0"/>
              <a:sym typeface="Wingdings"/>
            </a:endParaRPr>
          </a:p>
          <a:p>
            <a:pPr algn="just">
              <a:defRPr/>
            </a:pPr>
            <a:endParaRPr lang="fr-FR" sz="2000" dirty="0">
              <a:cs typeface="Arial" charset="0"/>
              <a:sym typeface="Wingdings"/>
            </a:endParaRPr>
          </a:p>
          <a:p>
            <a:pPr algn="just">
              <a:defRPr/>
            </a:pPr>
            <a:r>
              <a:rPr lang="fr-FR" sz="2000" dirty="0">
                <a:latin typeface="Arial"/>
                <a:cs typeface="Arial"/>
                <a:sym typeface="Wingdings"/>
              </a:rPr>
              <a:t>4. L’organisation de l’URSSAF est elle-même impactée et reconfigurée en mode « continuité d’activité »</a:t>
            </a:r>
            <a:endParaRPr lang="fr-FR" sz="2000" dirty="0">
              <a:latin typeface="Arial" charset="0"/>
              <a:cs typeface="+mn-cs"/>
              <a:sym typeface="Wingdings"/>
            </a:endParaRPr>
          </a:p>
        </p:txBody>
      </p:sp>
      <p:sp>
        <p:nvSpPr>
          <p:cNvPr id="14" name="ZoneTexte 13">
            <a:extLst>
              <a:ext uri="{FF2B5EF4-FFF2-40B4-BE49-F238E27FC236}">
                <a16:creationId xmlns:a16="http://schemas.microsoft.com/office/drawing/2014/main" id="{4C89D969-A626-491D-AD88-6980B150DC5B}"/>
              </a:ext>
            </a:extLst>
          </p:cNvPr>
          <p:cNvSpPr txBox="1"/>
          <p:nvPr/>
        </p:nvSpPr>
        <p:spPr>
          <a:xfrm>
            <a:off x="482898" y="1412776"/>
            <a:ext cx="588962" cy="461963"/>
          </a:xfrm>
          <a:prstGeom prst="rect">
            <a:avLst/>
          </a:prstGeom>
          <a:solidFill>
            <a:schemeClr val="bg1">
              <a:lumMod val="85000"/>
            </a:schemeClr>
          </a:solidFill>
        </p:spPr>
        <p:txBody>
          <a:bodyPr>
            <a:spAutoFit/>
          </a:bodyPr>
          <a:lstStyle>
            <a:defPPr>
              <a:defRPr lang="fr-FR"/>
            </a:defPPr>
            <a:lvl1pPr algn="ctr">
              <a:defRPr sz="2400" b="1">
                <a:solidFill>
                  <a:schemeClr val="bg1">
                    <a:lumMod val="65000"/>
                  </a:schemeClr>
                </a:solidFill>
              </a:defRPr>
            </a:lvl1pPr>
          </a:lstStyle>
          <a:p>
            <a:r>
              <a:rPr lang="fr-FR"/>
              <a:t>1</a:t>
            </a:r>
          </a:p>
        </p:txBody>
      </p:sp>
      <p:sp>
        <p:nvSpPr>
          <p:cNvPr id="15" name="ZoneTexte 14">
            <a:extLst>
              <a:ext uri="{FF2B5EF4-FFF2-40B4-BE49-F238E27FC236}">
                <a16:creationId xmlns:a16="http://schemas.microsoft.com/office/drawing/2014/main" id="{E28DAAFA-2670-435E-BAA1-68F2E5C8A476}"/>
              </a:ext>
            </a:extLst>
          </p:cNvPr>
          <p:cNvSpPr txBox="1"/>
          <p:nvPr/>
        </p:nvSpPr>
        <p:spPr>
          <a:xfrm>
            <a:off x="481310" y="2564904"/>
            <a:ext cx="588963" cy="461962"/>
          </a:xfrm>
          <a:prstGeom prst="rect">
            <a:avLst/>
          </a:prstGeom>
          <a:solidFill>
            <a:schemeClr val="bg1">
              <a:lumMod val="85000"/>
            </a:schemeClr>
          </a:solidFill>
        </p:spPr>
        <p:txBody>
          <a:bodyPr>
            <a:spAutoFit/>
          </a:bodyPr>
          <a:lstStyle/>
          <a:p>
            <a:pPr algn="ctr">
              <a:defRPr/>
            </a:pPr>
            <a:r>
              <a:rPr lang="fr-FR" sz="2400" b="1">
                <a:solidFill>
                  <a:schemeClr val="bg1">
                    <a:lumMod val="65000"/>
                  </a:schemeClr>
                </a:solidFill>
                <a:latin typeface="Arial" charset="0"/>
                <a:cs typeface="+mn-cs"/>
              </a:rPr>
              <a:t>2</a:t>
            </a:r>
          </a:p>
        </p:txBody>
      </p:sp>
      <p:sp>
        <p:nvSpPr>
          <p:cNvPr id="16" name="ZoneTexte 15">
            <a:extLst>
              <a:ext uri="{FF2B5EF4-FFF2-40B4-BE49-F238E27FC236}">
                <a16:creationId xmlns:a16="http://schemas.microsoft.com/office/drawing/2014/main" id="{EFBCDED3-68FB-4BB5-B46F-269B442990AB}"/>
              </a:ext>
            </a:extLst>
          </p:cNvPr>
          <p:cNvSpPr txBox="1"/>
          <p:nvPr/>
        </p:nvSpPr>
        <p:spPr>
          <a:xfrm>
            <a:off x="216198" y="3061791"/>
            <a:ext cx="1187450" cy="415498"/>
          </a:xfrm>
          <a:prstGeom prst="rect">
            <a:avLst/>
          </a:prstGeom>
          <a:noFill/>
        </p:spPr>
        <p:txBody>
          <a:bodyPr>
            <a:spAutoFit/>
          </a:bodyPr>
          <a:lstStyle/>
          <a:p>
            <a:pPr algn="ctr">
              <a:defRPr/>
            </a:pPr>
            <a:r>
              <a:rPr lang="fr-FR" sz="1050">
                <a:solidFill>
                  <a:schemeClr val="bg1">
                    <a:lumMod val="75000"/>
                  </a:schemeClr>
                </a:solidFill>
                <a:latin typeface="Arial" charset="0"/>
                <a:cs typeface="+mn-cs"/>
              </a:rPr>
              <a:t>Soutien des cotisants</a:t>
            </a:r>
          </a:p>
        </p:txBody>
      </p:sp>
      <p:sp>
        <p:nvSpPr>
          <p:cNvPr id="17" name="ZoneTexte 16">
            <a:extLst>
              <a:ext uri="{FF2B5EF4-FFF2-40B4-BE49-F238E27FC236}">
                <a16:creationId xmlns:a16="http://schemas.microsoft.com/office/drawing/2014/main" id="{FF47CD32-F273-43D7-B6CD-7EF8AFE2CC66}"/>
              </a:ext>
            </a:extLst>
          </p:cNvPr>
          <p:cNvSpPr txBox="1"/>
          <p:nvPr/>
        </p:nvSpPr>
        <p:spPr>
          <a:xfrm>
            <a:off x="481309" y="3733582"/>
            <a:ext cx="588963" cy="461962"/>
          </a:xfrm>
          <a:prstGeom prst="rect">
            <a:avLst/>
          </a:prstGeom>
          <a:solidFill>
            <a:schemeClr val="bg1">
              <a:lumMod val="85000"/>
            </a:schemeClr>
          </a:solidFill>
        </p:spPr>
        <p:txBody>
          <a:bodyPr>
            <a:spAutoFit/>
          </a:bodyPr>
          <a:lstStyle/>
          <a:p>
            <a:pPr algn="ctr">
              <a:defRPr/>
            </a:pPr>
            <a:r>
              <a:rPr lang="fr-FR" sz="2400" b="1">
                <a:solidFill>
                  <a:schemeClr val="bg1">
                    <a:lumMod val="65000"/>
                  </a:schemeClr>
                </a:solidFill>
                <a:latin typeface="Arial" charset="0"/>
                <a:cs typeface="+mn-cs"/>
              </a:rPr>
              <a:t>3</a:t>
            </a:r>
          </a:p>
        </p:txBody>
      </p:sp>
      <p:sp>
        <p:nvSpPr>
          <p:cNvPr id="18" name="ZoneTexte 17">
            <a:extLst>
              <a:ext uri="{FF2B5EF4-FFF2-40B4-BE49-F238E27FC236}">
                <a16:creationId xmlns:a16="http://schemas.microsoft.com/office/drawing/2014/main" id="{13A10215-2EFB-4726-911F-8721C95286AE}"/>
              </a:ext>
            </a:extLst>
          </p:cNvPr>
          <p:cNvSpPr txBox="1"/>
          <p:nvPr/>
        </p:nvSpPr>
        <p:spPr>
          <a:xfrm>
            <a:off x="182065" y="4237638"/>
            <a:ext cx="1187450" cy="253916"/>
          </a:xfrm>
          <a:prstGeom prst="rect">
            <a:avLst/>
          </a:prstGeom>
          <a:noFill/>
        </p:spPr>
        <p:txBody>
          <a:bodyPr>
            <a:spAutoFit/>
          </a:bodyPr>
          <a:lstStyle/>
          <a:p>
            <a:pPr algn="ctr">
              <a:defRPr/>
            </a:pPr>
            <a:r>
              <a:rPr lang="fr-FR" sz="1050" dirty="0">
                <a:solidFill>
                  <a:schemeClr val="bg1">
                    <a:lumMod val="75000"/>
                  </a:schemeClr>
                </a:solidFill>
              </a:rPr>
              <a:t>Partenariats</a:t>
            </a:r>
            <a:endParaRPr lang="fr-FR" sz="1050" dirty="0">
              <a:solidFill>
                <a:schemeClr val="bg1">
                  <a:lumMod val="75000"/>
                </a:schemeClr>
              </a:solidFill>
              <a:latin typeface="Arial" charset="0"/>
              <a:cs typeface="+mn-cs"/>
            </a:endParaRPr>
          </a:p>
        </p:txBody>
      </p:sp>
      <p:sp>
        <p:nvSpPr>
          <p:cNvPr id="19" name="ZoneTexte 18">
            <a:extLst>
              <a:ext uri="{FF2B5EF4-FFF2-40B4-BE49-F238E27FC236}">
                <a16:creationId xmlns:a16="http://schemas.microsoft.com/office/drawing/2014/main" id="{C33E09CF-0662-4B16-9F74-A8E36E7DC7FC}"/>
              </a:ext>
            </a:extLst>
          </p:cNvPr>
          <p:cNvSpPr txBox="1"/>
          <p:nvPr/>
        </p:nvSpPr>
        <p:spPr>
          <a:xfrm>
            <a:off x="216198" y="1860451"/>
            <a:ext cx="1187450" cy="253916"/>
          </a:xfrm>
          <a:prstGeom prst="rect">
            <a:avLst/>
          </a:prstGeom>
          <a:noFill/>
        </p:spPr>
        <p:txBody>
          <a:bodyPr>
            <a:spAutoFit/>
          </a:bodyPr>
          <a:lstStyle>
            <a:defPPr>
              <a:defRPr lang="fr-FR"/>
            </a:defPPr>
            <a:lvl1pPr algn="ctr">
              <a:defRPr sz="1050">
                <a:solidFill>
                  <a:schemeClr val="bg1">
                    <a:lumMod val="75000"/>
                  </a:schemeClr>
                </a:solidFill>
              </a:defRPr>
            </a:lvl1pPr>
          </a:lstStyle>
          <a:p>
            <a:r>
              <a:rPr lang="fr-FR" dirty="0"/>
              <a:t>Contexte</a:t>
            </a:r>
          </a:p>
        </p:txBody>
      </p:sp>
      <p:sp>
        <p:nvSpPr>
          <p:cNvPr id="20" name="ZoneTexte 19">
            <a:extLst>
              <a:ext uri="{FF2B5EF4-FFF2-40B4-BE49-F238E27FC236}">
                <a16:creationId xmlns:a16="http://schemas.microsoft.com/office/drawing/2014/main" id="{5098B52F-7103-44D4-8E04-21A7543CF42C}"/>
              </a:ext>
            </a:extLst>
          </p:cNvPr>
          <p:cNvSpPr txBox="1"/>
          <p:nvPr/>
        </p:nvSpPr>
        <p:spPr>
          <a:xfrm>
            <a:off x="478756" y="5173742"/>
            <a:ext cx="588963" cy="461962"/>
          </a:xfrm>
          <a:prstGeom prst="rect">
            <a:avLst/>
          </a:prstGeom>
          <a:solidFill>
            <a:schemeClr val="bg1">
              <a:lumMod val="85000"/>
            </a:schemeClr>
          </a:solidFill>
        </p:spPr>
        <p:txBody>
          <a:bodyPr>
            <a:spAutoFit/>
          </a:bodyPr>
          <a:lstStyle/>
          <a:p>
            <a:pPr algn="ctr">
              <a:defRPr/>
            </a:pPr>
            <a:r>
              <a:rPr lang="fr-FR" sz="2400" b="1">
                <a:solidFill>
                  <a:schemeClr val="bg1">
                    <a:lumMod val="65000"/>
                  </a:schemeClr>
                </a:solidFill>
              </a:rPr>
              <a:t>4</a:t>
            </a:r>
            <a:endParaRPr lang="fr-FR" sz="2400" b="1">
              <a:solidFill>
                <a:schemeClr val="bg1">
                  <a:lumMod val="65000"/>
                </a:schemeClr>
              </a:solidFill>
              <a:latin typeface="Arial" charset="0"/>
              <a:cs typeface="+mn-cs"/>
            </a:endParaRPr>
          </a:p>
        </p:txBody>
      </p:sp>
      <p:sp>
        <p:nvSpPr>
          <p:cNvPr id="21" name="ZoneTexte 20">
            <a:extLst>
              <a:ext uri="{FF2B5EF4-FFF2-40B4-BE49-F238E27FC236}">
                <a16:creationId xmlns:a16="http://schemas.microsoft.com/office/drawing/2014/main" id="{B0CCABF0-D1F6-4388-95D9-991256821317}"/>
              </a:ext>
            </a:extLst>
          </p:cNvPr>
          <p:cNvSpPr txBox="1"/>
          <p:nvPr/>
        </p:nvSpPr>
        <p:spPr>
          <a:xfrm>
            <a:off x="179512" y="5677798"/>
            <a:ext cx="1187450" cy="415498"/>
          </a:xfrm>
          <a:prstGeom prst="rect">
            <a:avLst/>
          </a:prstGeom>
          <a:noFill/>
        </p:spPr>
        <p:txBody>
          <a:bodyPr>
            <a:spAutoFit/>
          </a:bodyPr>
          <a:lstStyle/>
          <a:p>
            <a:pPr algn="ctr">
              <a:defRPr/>
            </a:pPr>
            <a:r>
              <a:rPr lang="fr-FR" sz="1050" dirty="0">
                <a:solidFill>
                  <a:schemeClr val="bg1">
                    <a:lumMod val="75000"/>
                  </a:schemeClr>
                </a:solidFill>
              </a:rPr>
              <a:t>L’URSSAF elle-même</a:t>
            </a:r>
            <a:endParaRPr lang="fr-FR" sz="1050" dirty="0">
              <a:solidFill>
                <a:schemeClr val="bg1">
                  <a:lumMod val="75000"/>
                </a:schemeClr>
              </a:solidFill>
              <a:latin typeface="Arial" charset="0"/>
              <a:cs typeface="+mn-cs"/>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txBox="1">
            <a:spLocks noChangeArrowheads="1"/>
          </p:cNvSpPr>
          <p:nvPr/>
        </p:nvSpPr>
        <p:spPr bwMode="auto">
          <a:xfrm>
            <a:off x="1067719" y="608869"/>
            <a:ext cx="7772400" cy="504825"/>
          </a:xfrm>
          <a:prstGeom prst="rect">
            <a:avLst/>
          </a:prstGeom>
          <a:noFill/>
          <a:ln w="9525">
            <a:noFill/>
            <a:miter lim="800000"/>
            <a:headEnd/>
            <a:tailEnd/>
          </a:ln>
        </p:spPr>
        <p:txBody>
          <a:bodyPr/>
          <a:lstStyle/>
          <a:p>
            <a:pPr algn="r" eaLnBrk="0" hangingPunct="0"/>
            <a:r>
              <a:rPr lang="fr-FR" sz="2400" b="1" dirty="0">
                <a:solidFill>
                  <a:srgbClr val="7030A0"/>
                </a:solidFill>
              </a:rPr>
              <a:t>Partie 1</a:t>
            </a:r>
          </a:p>
        </p:txBody>
      </p:sp>
      <p:sp>
        <p:nvSpPr>
          <p:cNvPr id="24579" name="ZoneTexte 36"/>
          <p:cNvSpPr txBox="1">
            <a:spLocks noChangeArrowheads="1"/>
          </p:cNvSpPr>
          <p:nvPr/>
        </p:nvSpPr>
        <p:spPr bwMode="auto">
          <a:xfrm>
            <a:off x="1763713" y="1533525"/>
            <a:ext cx="6696075" cy="1201738"/>
          </a:xfrm>
          <a:prstGeom prst="rect">
            <a:avLst/>
          </a:prstGeom>
          <a:noFill/>
          <a:ln w="9525">
            <a:noFill/>
            <a:miter lim="800000"/>
            <a:headEnd/>
            <a:tailEnd/>
          </a:ln>
        </p:spPr>
        <p:txBody>
          <a:bodyPr>
            <a:spAutoFit/>
          </a:bodyPr>
          <a:lstStyle/>
          <a:p>
            <a:endParaRPr lang="fr-FR" sz="2000" b="1">
              <a:solidFill>
                <a:srgbClr val="005A9B"/>
              </a:solidFill>
              <a:sym typeface="Wingdings" pitchFamily="2" charset="2"/>
            </a:endParaRPr>
          </a:p>
          <a:p>
            <a:endParaRPr lang="fr-FR" sz="2000" b="1">
              <a:solidFill>
                <a:srgbClr val="3863BA"/>
              </a:solidFill>
            </a:endParaRPr>
          </a:p>
          <a:p>
            <a:br>
              <a:rPr lang="fr-FR" sz="1600" b="1">
                <a:solidFill>
                  <a:srgbClr val="3863BA"/>
                </a:solidFill>
              </a:rPr>
            </a:br>
            <a:endParaRPr lang="fr-FR" sz="1600" b="1">
              <a:solidFill>
                <a:srgbClr val="3863BA"/>
              </a:solidFill>
            </a:endParaRPr>
          </a:p>
        </p:txBody>
      </p:sp>
      <p:sp>
        <p:nvSpPr>
          <p:cNvPr id="13" name="ZoneTexte 36">
            <a:extLst>
              <a:ext uri="{FF2B5EF4-FFF2-40B4-BE49-F238E27FC236}">
                <a16:creationId xmlns:a16="http://schemas.microsoft.com/office/drawing/2014/main" id="{77E556D6-B33B-4A9C-BC0B-825A667144A2}"/>
              </a:ext>
            </a:extLst>
          </p:cNvPr>
          <p:cNvSpPr txBox="1">
            <a:spLocks noChangeArrowheads="1"/>
          </p:cNvSpPr>
          <p:nvPr/>
        </p:nvSpPr>
        <p:spPr bwMode="auto">
          <a:xfrm>
            <a:off x="1763713" y="1175508"/>
            <a:ext cx="7128792" cy="4770537"/>
          </a:xfrm>
          <a:prstGeom prst="rect">
            <a:avLst/>
          </a:prstGeom>
          <a:noFill/>
          <a:ln w="9525">
            <a:noFill/>
            <a:miter lim="800000"/>
            <a:headEnd/>
            <a:tailEnd/>
          </a:ln>
        </p:spPr>
        <p:txBody>
          <a:bodyPr wrap="square" anchor="t">
            <a:spAutoFit/>
          </a:bodyPr>
          <a:lstStyle/>
          <a:p>
            <a:pPr algn="just">
              <a:defRPr/>
            </a:pPr>
            <a:r>
              <a:rPr lang="fr-FR" sz="2000" b="1" dirty="0">
                <a:solidFill>
                  <a:srgbClr val="7030A0"/>
                </a:solidFill>
                <a:latin typeface="Arial"/>
                <a:cs typeface="Arial"/>
                <a:sym typeface="Wingdings"/>
              </a:rPr>
              <a:t>1. Une crise sanitaire inédite et des impacts économiques d’ores et déjà évalués supérieurs à la crise de 2008/2009</a:t>
            </a:r>
          </a:p>
          <a:p>
            <a:pPr algn="just">
              <a:defRPr/>
            </a:pPr>
            <a:endParaRPr lang="fr-FR" sz="2400" dirty="0">
              <a:sym typeface="Wingdings"/>
            </a:endParaRPr>
          </a:p>
          <a:p>
            <a:pPr algn="just">
              <a:defRPr/>
            </a:pPr>
            <a:r>
              <a:rPr lang="fr-FR" sz="2000" dirty="0">
                <a:latin typeface="Arial"/>
                <a:cs typeface="Arial"/>
                <a:sym typeface="Wingdings"/>
              </a:rPr>
              <a:t>2. Les actions en direction des entreprises et des travailleurs indépendants visent toutes à prendre en compte la situation pour en atténuer les effets </a:t>
            </a:r>
            <a:endParaRPr lang="fr-FR" sz="2000" dirty="0">
              <a:sym typeface="Wingdings"/>
            </a:endParaRPr>
          </a:p>
          <a:p>
            <a:pPr algn="just">
              <a:defRPr/>
            </a:pPr>
            <a:endParaRPr lang="fr-FR" sz="2000" dirty="0">
              <a:sym typeface="Wingdings"/>
            </a:endParaRPr>
          </a:p>
          <a:p>
            <a:pPr algn="just">
              <a:defRPr/>
            </a:pPr>
            <a:r>
              <a:rPr lang="fr-FR" sz="2000" dirty="0">
                <a:latin typeface="Arial"/>
                <a:cs typeface="Arial"/>
                <a:sym typeface="Wingdings"/>
              </a:rPr>
              <a:t>3. Les actions en direction des partenaires doivent permettre une approche globale de la situation et une cohérence des interventions des acteurs</a:t>
            </a:r>
            <a:endParaRPr lang="fr-FR" sz="2000" dirty="0">
              <a:latin typeface="Arial"/>
              <a:cs typeface="Arial"/>
            </a:endParaRPr>
          </a:p>
          <a:p>
            <a:pPr marL="342900" indent="-342900" algn="just">
              <a:buFontTx/>
              <a:buAutoNum type="arabicPeriod"/>
              <a:defRPr/>
            </a:pPr>
            <a:endParaRPr lang="fr-FR" sz="2000" dirty="0">
              <a:sym typeface="Wingdings"/>
            </a:endParaRPr>
          </a:p>
          <a:p>
            <a:pPr algn="just">
              <a:defRPr/>
            </a:pPr>
            <a:endParaRPr lang="fr-FR" dirty="0">
              <a:cs typeface="Arial" charset="0"/>
              <a:sym typeface="Wingdings"/>
            </a:endParaRPr>
          </a:p>
          <a:p>
            <a:pPr algn="just">
              <a:defRPr/>
            </a:pPr>
            <a:r>
              <a:rPr lang="fr-FR" sz="2000" dirty="0">
                <a:latin typeface="Arial"/>
                <a:cs typeface="Arial"/>
                <a:sym typeface="Wingdings"/>
              </a:rPr>
              <a:t>4. L’organisation de l’URSSAF est elle-même impactée et reconfigurée en mode « continuité d’activité »</a:t>
            </a:r>
            <a:endParaRPr lang="fr-FR" sz="2000" dirty="0">
              <a:latin typeface="Arial" charset="0"/>
              <a:cs typeface="+mn-cs"/>
              <a:sym typeface="Wingdings"/>
            </a:endParaRPr>
          </a:p>
        </p:txBody>
      </p:sp>
      <p:sp>
        <p:nvSpPr>
          <p:cNvPr id="14" name="ZoneTexte 13">
            <a:extLst>
              <a:ext uri="{FF2B5EF4-FFF2-40B4-BE49-F238E27FC236}">
                <a16:creationId xmlns:a16="http://schemas.microsoft.com/office/drawing/2014/main" id="{4C89D969-A626-491D-AD88-6980B150DC5B}"/>
              </a:ext>
            </a:extLst>
          </p:cNvPr>
          <p:cNvSpPr txBox="1"/>
          <p:nvPr/>
        </p:nvSpPr>
        <p:spPr>
          <a:xfrm>
            <a:off x="482898" y="1412776"/>
            <a:ext cx="588962" cy="461963"/>
          </a:xfrm>
          <a:prstGeom prst="rect">
            <a:avLst/>
          </a:prstGeom>
          <a:solidFill>
            <a:srgbClr val="7030A0"/>
          </a:solidFill>
          <a:ln>
            <a:solidFill>
              <a:srgbClr val="7030A0"/>
            </a:solidFill>
          </a:ln>
        </p:spPr>
        <p:txBody>
          <a:bodyPr>
            <a:spAutoFit/>
          </a:bodyPr>
          <a:lstStyle>
            <a:defPPr>
              <a:defRPr lang="fr-FR"/>
            </a:defPPr>
            <a:lvl1pPr algn="ctr">
              <a:defRPr sz="2400" b="1">
                <a:solidFill>
                  <a:schemeClr val="bg1"/>
                </a:solidFill>
              </a:defRPr>
            </a:lvl1pPr>
          </a:lstStyle>
          <a:p>
            <a:r>
              <a:rPr lang="fr-FR"/>
              <a:t>1</a:t>
            </a:r>
          </a:p>
        </p:txBody>
      </p:sp>
      <p:sp>
        <p:nvSpPr>
          <p:cNvPr id="15" name="ZoneTexte 14">
            <a:extLst>
              <a:ext uri="{FF2B5EF4-FFF2-40B4-BE49-F238E27FC236}">
                <a16:creationId xmlns:a16="http://schemas.microsoft.com/office/drawing/2014/main" id="{E28DAAFA-2670-435E-BAA1-68F2E5C8A476}"/>
              </a:ext>
            </a:extLst>
          </p:cNvPr>
          <p:cNvSpPr txBox="1"/>
          <p:nvPr/>
        </p:nvSpPr>
        <p:spPr>
          <a:xfrm>
            <a:off x="481310" y="2564904"/>
            <a:ext cx="588963" cy="461962"/>
          </a:xfrm>
          <a:prstGeom prst="rect">
            <a:avLst/>
          </a:prstGeom>
          <a:solidFill>
            <a:schemeClr val="bg1">
              <a:lumMod val="85000"/>
            </a:schemeClr>
          </a:solidFill>
        </p:spPr>
        <p:txBody>
          <a:bodyPr>
            <a:spAutoFit/>
          </a:bodyPr>
          <a:lstStyle/>
          <a:p>
            <a:pPr algn="ctr">
              <a:defRPr/>
            </a:pPr>
            <a:r>
              <a:rPr lang="fr-FR" sz="2400" b="1">
                <a:solidFill>
                  <a:schemeClr val="bg1">
                    <a:lumMod val="65000"/>
                  </a:schemeClr>
                </a:solidFill>
                <a:latin typeface="Arial" charset="0"/>
                <a:cs typeface="+mn-cs"/>
              </a:rPr>
              <a:t>2</a:t>
            </a:r>
          </a:p>
        </p:txBody>
      </p:sp>
      <p:sp>
        <p:nvSpPr>
          <p:cNvPr id="16" name="ZoneTexte 15">
            <a:extLst>
              <a:ext uri="{FF2B5EF4-FFF2-40B4-BE49-F238E27FC236}">
                <a16:creationId xmlns:a16="http://schemas.microsoft.com/office/drawing/2014/main" id="{EFBCDED3-68FB-4BB5-B46F-269B442990AB}"/>
              </a:ext>
            </a:extLst>
          </p:cNvPr>
          <p:cNvSpPr txBox="1"/>
          <p:nvPr/>
        </p:nvSpPr>
        <p:spPr>
          <a:xfrm>
            <a:off x="216198" y="3061791"/>
            <a:ext cx="1187450" cy="415498"/>
          </a:xfrm>
          <a:prstGeom prst="rect">
            <a:avLst/>
          </a:prstGeom>
          <a:noFill/>
        </p:spPr>
        <p:txBody>
          <a:bodyPr>
            <a:spAutoFit/>
          </a:bodyPr>
          <a:lstStyle/>
          <a:p>
            <a:pPr algn="ctr">
              <a:defRPr/>
            </a:pPr>
            <a:r>
              <a:rPr lang="fr-FR" sz="1050">
                <a:solidFill>
                  <a:schemeClr val="bg1">
                    <a:lumMod val="75000"/>
                  </a:schemeClr>
                </a:solidFill>
                <a:latin typeface="Arial" charset="0"/>
                <a:cs typeface="+mn-cs"/>
              </a:rPr>
              <a:t>Soutien des cotisants</a:t>
            </a:r>
          </a:p>
        </p:txBody>
      </p:sp>
      <p:sp>
        <p:nvSpPr>
          <p:cNvPr id="17" name="ZoneTexte 16">
            <a:extLst>
              <a:ext uri="{FF2B5EF4-FFF2-40B4-BE49-F238E27FC236}">
                <a16:creationId xmlns:a16="http://schemas.microsoft.com/office/drawing/2014/main" id="{FF47CD32-F273-43D7-B6CD-7EF8AFE2CC66}"/>
              </a:ext>
            </a:extLst>
          </p:cNvPr>
          <p:cNvSpPr txBox="1"/>
          <p:nvPr/>
        </p:nvSpPr>
        <p:spPr>
          <a:xfrm>
            <a:off x="481309" y="3733582"/>
            <a:ext cx="588963" cy="461962"/>
          </a:xfrm>
          <a:prstGeom prst="rect">
            <a:avLst/>
          </a:prstGeom>
          <a:solidFill>
            <a:schemeClr val="bg1">
              <a:lumMod val="85000"/>
            </a:schemeClr>
          </a:solidFill>
        </p:spPr>
        <p:txBody>
          <a:bodyPr>
            <a:spAutoFit/>
          </a:bodyPr>
          <a:lstStyle/>
          <a:p>
            <a:pPr algn="ctr">
              <a:defRPr/>
            </a:pPr>
            <a:r>
              <a:rPr lang="fr-FR" sz="2400" b="1">
                <a:solidFill>
                  <a:schemeClr val="bg1">
                    <a:lumMod val="65000"/>
                  </a:schemeClr>
                </a:solidFill>
                <a:latin typeface="Arial" charset="0"/>
                <a:cs typeface="+mn-cs"/>
              </a:rPr>
              <a:t>3</a:t>
            </a:r>
          </a:p>
        </p:txBody>
      </p:sp>
      <p:sp>
        <p:nvSpPr>
          <p:cNvPr id="18" name="ZoneTexte 17">
            <a:extLst>
              <a:ext uri="{FF2B5EF4-FFF2-40B4-BE49-F238E27FC236}">
                <a16:creationId xmlns:a16="http://schemas.microsoft.com/office/drawing/2014/main" id="{13A10215-2EFB-4726-911F-8721C95286AE}"/>
              </a:ext>
            </a:extLst>
          </p:cNvPr>
          <p:cNvSpPr txBox="1"/>
          <p:nvPr/>
        </p:nvSpPr>
        <p:spPr>
          <a:xfrm>
            <a:off x="182065" y="4237638"/>
            <a:ext cx="1187450" cy="253916"/>
          </a:xfrm>
          <a:prstGeom prst="rect">
            <a:avLst/>
          </a:prstGeom>
          <a:noFill/>
        </p:spPr>
        <p:txBody>
          <a:bodyPr>
            <a:spAutoFit/>
          </a:bodyPr>
          <a:lstStyle/>
          <a:p>
            <a:pPr algn="ctr">
              <a:defRPr/>
            </a:pPr>
            <a:r>
              <a:rPr lang="fr-FR" sz="1050" dirty="0">
                <a:solidFill>
                  <a:schemeClr val="bg1">
                    <a:lumMod val="75000"/>
                  </a:schemeClr>
                </a:solidFill>
              </a:rPr>
              <a:t>Partenariats</a:t>
            </a:r>
            <a:endParaRPr lang="fr-FR" sz="1050" dirty="0">
              <a:solidFill>
                <a:schemeClr val="bg1">
                  <a:lumMod val="75000"/>
                </a:schemeClr>
              </a:solidFill>
              <a:latin typeface="Arial" charset="0"/>
              <a:cs typeface="+mn-cs"/>
            </a:endParaRPr>
          </a:p>
        </p:txBody>
      </p:sp>
      <p:sp>
        <p:nvSpPr>
          <p:cNvPr id="19" name="ZoneTexte 18">
            <a:extLst>
              <a:ext uri="{FF2B5EF4-FFF2-40B4-BE49-F238E27FC236}">
                <a16:creationId xmlns:a16="http://schemas.microsoft.com/office/drawing/2014/main" id="{C33E09CF-0662-4B16-9F74-A8E36E7DC7FC}"/>
              </a:ext>
            </a:extLst>
          </p:cNvPr>
          <p:cNvSpPr txBox="1"/>
          <p:nvPr/>
        </p:nvSpPr>
        <p:spPr>
          <a:xfrm>
            <a:off x="216198" y="1860451"/>
            <a:ext cx="1187450" cy="253916"/>
          </a:xfrm>
          <a:prstGeom prst="rect">
            <a:avLst/>
          </a:prstGeom>
          <a:noFill/>
        </p:spPr>
        <p:txBody>
          <a:bodyPr>
            <a:spAutoFit/>
          </a:bodyPr>
          <a:lstStyle>
            <a:defPPr>
              <a:defRPr lang="fr-FR"/>
            </a:defPPr>
            <a:lvl1pPr algn="ctr">
              <a:defRPr sz="1050">
                <a:solidFill>
                  <a:srgbClr val="7030A0"/>
                </a:solidFill>
              </a:defRPr>
            </a:lvl1pPr>
          </a:lstStyle>
          <a:p>
            <a:r>
              <a:rPr lang="fr-FR" dirty="0"/>
              <a:t>Contexte</a:t>
            </a:r>
          </a:p>
        </p:txBody>
      </p:sp>
      <p:sp>
        <p:nvSpPr>
          <p:cNvPr id="20" name="ZoneTexte 19">
            <a:extLst>
              <a:ext uri="{FF2B5EF4-FFF2-40B4-BE49-F238E27FC236}">
                <a16:creationId xmlns:a16="http://schemas.microsoft.com/office/drawing/2014/main" id="{5098B52F-7103-44D4-8E04-21A7543CF42C}"/>
              </a:ext>
            </a:extLst>
          </p:cNvPr>
          <p:cNvSpPr txBox="1"/>
          <p:nvPr/>
        </p:nvSpPr>
        <p:spPr>
          <a:xfrm>
            <a:off x="478756" y="5173742"/>
            <a:ext cx="588963" cy="461962"/>
          </a:xfrm>
          <a:prstGeom prst="rect">
            <a:avLst/>
          </a:prstGeom>
          <a:solidFill>
            <a:schemeClr val="bg1">
              <a:lumMod val="85000"/>
            </a:schemeClr>
          </a:solidFill>
        </p:spPr>
        <p:txBody>
          <a:bodyPr>
            <a:spAutoFit/>
          </a:bodyPr>
          <a:lstStyle/>
          <a:p>
            <a:pPr algn="ctr">
              <a:defRPr/>
            </a:pPr>
            <a:r>
              <a:rPr lang="fr-FR" sz="2400" b="1">
                <a:solidFill>
                  <a:schemeClr val="bg1">
                    <a:lumMod val="65000"/>
                  </a:schemeClr>
                </a:solidFill>
              </a:rPr>
              <a:t>4</a:t>
            </a:r>
            <a:endParaRPr lang="fr-FR" sz="2400" b="1">
              <a:solidFill>
                <a:schemeClr val="bg1">
                  <a:lumMod val="65000"/>
                </a:schemeClr>
              </a:solidFill>
              <a:latin typeface="Arial" charset="0"/>
              <a:cs typeface="+mn-cs"/>
            </a:endParaRPr>
          </a:p>
        </p:txBody>
      </p:sp>
      <p:sp>
        <p:nvSpPr>
          <p:cNvPr id="21" name="ZoneTexte 20">
            <a:extLst>
              <a:ext uri="{FF2B5EF4-FFF2-40B4-BE49-F238E27FC236}">
                <a16:creationId xmlns:a16="http://schemas.microsoft.com/office/drawing/2014/main" id="{B0CCABF0-D1F6-4388-95D9-991256821317}"/>
              </a:ext>
            </a:extLst>
          </p:cNvPr>
          <p:cNvSpPr txBox="1"/>
          <p:nvPr/>
        </p:nvSpPr>
        <p:spPr>
          <a:xfrm>
            <a:off x="179512" y="5677798"/>
            <a:ext cx="1187450" cy="415498"/>
          </a:xfrm>
          <a:prstGeom prst="rect">
            <a:avLst/>
          </a:prstGeom>
          <a:noFill/>
        </p:spPr>
        <p:txBody>
          <a:bodyPr>
            <a:spAutoFit/>
          </a:bodyPr>
          <a:lstStyle/>
          <a:p>
            <a:pPr algn="ctr">
              <a:defRPr/>
            </a:pPr>
            <a:r>
              <a:rPr lang="fr-FR" sz="1050" dirty="0">
                <a:solidFill>
                  <a:schemeClr val="bg1">
                    <a:lumMod val="75000"/>
                  </a:schemeClr>
                </a:solidFill>
              </a:rPr>
              <a:t>L’URSSAF elle-même</a:t>
            </a:r>
            <a:endParaRPr lang="fr-FR" sz="1050" dirty="0">
              <a:solidFill>
                <a:schemeClr val="bg1">
                  <a:lumMod val="75000"/>
                </a:schemeClr>
              </a:solidFill>
              <a:latin typeface="Arial" charset="0"/>
              <a:cs typeface="+mn-cs"/>
            </a:endParaRPr>
          </a:p>
        </p:txBody>
      </p:sp>
    </p:spTree>
    <p:extLst>
      <p:ext uri="{BB962C8B-B14F-4D97-AF65-F5344CB8AC3E}">
        <p14:creationId xmlns:p14="http://schemas.microsoft.com/office/powerpoint/2010/main" val="178948249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ZoneTexte 36"/>
          <p:cNvSpPr txBox="1">
            <a:spLocks noChangeArrowheads="1"/>
          </p:cNvSpPr>
          <p:nvPr/>
        </p:nvSpPr>
        <p:spPr bwMode="auto">
          <a:xfrm>
            <a:off x="1631508" y="1148407"/>
            <a:ext cx="7296294" cy="5324535"/>
          </a:xfrm>
          <a:prstGeom prst="rect">
            <a:avLst/>
          </a:prstGeom>
          <a:noFill/>
          <a:ln w="9525">
            <a:noFill/>
            <a:miter lim="800000"/>
            <a:headEnd/>
            <a:tailEnd/>
          </a:ln>
        </p:spPr>
        <p:txBody>
          <a:bodyPr wrap="square" anchor="t">
            <a:spAutoFit/>
          </a:bodyPr>
          <a:lstStyle/>
          <a:p>
            <a:pPr lvl="0" algn="just" eaLnBrk="0" hangingPunct="0">
              <a:spcAft>
                <a:spcPts val="600"/>
              </a:spcAft>
              <a:defRPr/>
            </a:pPr>
            <a:r>
              <a:rPr lang="fr-FR" sz="1400" b="1" u="sng" dirty="0">
                <a:latin typeface="Arial"/>
                <a:cs typeface="Arial"/>
              </a:rPr>
              <a:t>Rappels des dates clés de la propagation de l’épidémie et des réponses des Pouvoirs publics</a:t>
            </a:r>
          </a:p>
          <a:p>
            <a:pPr lvl="0" algn="just" eaLnBrk="0" hangingPunct="0">
              <a:spcAft>
                <a:spcPts val="600"/>
              </a:spcAft>
              <a:defRPr/>
            </a:pPr>
            <a:endParaRPr lang="fr-FR" sz="800" dirty="0">
              <a:latin typeface="Arial"/>
              <a:cs typeface="Arial"/>
            </a:endParaRPr>
          </a:p>
          <a:p>
            <a:pPr lvl="0" algn="just" eaLnBrk="0" hangingPunct="0">
              <a:spcAft>
                <a:spcPts val="600"/>
              </a:spcAft>
              <a:defRPr/>
            </a:pPr>
            <a:r>
              <a:rPr lang="fr-FR" sz="1400" b="1" dirty="0">
                <a:solidFill>
                  <a:srgbClr val="7030A0"/>
                </a:solidFill>
                <a:latin typeface="Arial"/>
                <a:cs typeface="Arial"/>
              </a:rPr>
              <a:t>7 janvier 2020 </a:t>
            </a:r>
            <a:r>
              <a:rPr lang="fr-FR" sz="1400" dirty="0">
                <a:latin typeface="Arial"/>
                <a:cs typeface="Arial"/>
              </a:rPr>
              <a:t>: la Chine découvre officiellement une nouvelle forme de coronavirus, contenant un syndrome respiratoire, avec une létalité plus importante que les autres types de virus connus, notamment pour les plus de 60 ans.</a:t>
            </a:r>
          </a:p>
          <a:p>
            <a:pPr lvl="0" algn="just" eaLnBrk="0" hangingPunct="0">
              <a:spcAft>
                <a:spcPts val="600"/>
              </a:spcAft>
              <a:defRPr/>
            </a:pPr>
            <a:endParaRPr lang="fr-FR" sz="1400" dirty="0">
              <a:latin typeface="Arial"/>
              <a:cs typeface="Arial"/>
            </a:endParaRPr>
          </a:p>
          <a:p>
            <a:pPr lvl="0" algn="just" eaLnBrk="0" hangingPunct="0">
              <a:spcAft>
                <a:spcPts val="600"/>
              </a:spcAft>
              <a:defRPr/>
            </a:pPr>
            <a:r>
              <a:rPr lang="fr-FR" sz="1400" b="1" dirty="0">
                <a:solidFill>
                  <a:srgbClr val="7030A0"/>
                </a:solidFill>
                <a:latin typeface="Arial"/>
                <a:cs typeface="Arial"/>
              </a:rPr>
              <a:t>20 janvier 2020 </a:t>
            </a:r>
            <a:r>
              <a:rPr lang="fr-FR" sz="1400" dirty="0">
                <a:latin typeface="Arial"/>
                <a:cs typeface="Arial"/>
              </a:rPr>
              <a:t>: propagation dans d’autres pays asiatiques (Japon, Corée du Sud particulièrement)</a:t>
            </a:r>
          </a:p>
          <a:p>
            <a:pPr lvl="0" algn="just" eaLnBrk="0" hangingPunct="0">
              <a:spcAft>
                <a:spcPts val="600"/>
              </a:spcAft>
              <a:defRPr/>
            </a:pPr>
            <a:endParaRPr lang="fr-FR" sz="1400" dirty="0">
              <a:latin typeface="Arial"/>
              <a:cs typeface="Arial"/>
            </a:endParaRPr>
          </a:p>
          <a:p>
            <a:pPr lvl="0" algn="just" eaLnBrk="0" hangingPunct="0">
              <a:spcAft>
                <a:spcPts val="600"/>
              </a:spcAft>
              <a:defRPr/>
            </a:pPr>
            <a:r>
              <a:rPr lang="fr-FR" sz="1400" b="1" dirty="0">
                <a:solidFill>
                  <a:srgbClr val="7030A0"/>
                </a:solidFill>
                <a:latin typeface="Arial"/>
                <a:cs typeface="Arial"/>
              </a:rPr>
              <a:t>24 janvier 2020 </a:t>
            </a:r>
            <a:r>
              <a:rPr lang="fr-FR" sz="1400" dirty="0">
                <a:latin typeface="Arial"/>
                <a:cs typeface="Arial"/>
              </a:rPr>
              <a:t>: les trois premiers cas connus en France de personnes contaminées (qui revenaient toutes de Wuhan/Chine)</a:t>
            </a:r>
          </a:p>
          <a:p>
            <a:pPr lvl="0" algn="just" eaLnBrk="0" hangingPunct="0">
              <a:spcAft>
                <a:spcPts val="600"/>
              </a:spcAft>
              <a:defRPr/>
            </a:pPr>
            <a:endParaRPr lang="fr-FR" sz="1400" dirty="0">
              <a:latin typeface="Arial"/>
              <a:cs typeface="Arial"/>
            </a:endParaRPr>
          </a:p>
          <a:p>
            <a:pPr lvl="0" algn="just" eaLnBrk="0" hangingPunct="0">
              <a:spcAft>
                <a:spcPts val="600"/>
              </a:spcAft>
              <a:defRPr/>
            </a:pPr>
            <a:r>
              <a:rPr lang="fr-FR" sz="1400" b="1" dirty="0">
                <a:solidFill>
                  <a:srgbClr val="7030A0"/>
                </a:solidFill>
                <a:latin typeface="Arial"/>
                <a:cs typeface="Arial"/>
              </a:rPr>
              <a:t>11 février 2020 </a:t>
            </a:r>
            <a:r>
              <a:rPr lang="fr-FR" sz="1400" dirty="0">
                <a:latin typeface="Arial"/>
                <a:cs typeface="Arial"/>
              </a:rPr>
              <a:t>: l’OMS retient le vocable d’épidémie de « Covid-19 » (nom de la maladie associée au virus SARS </a:t>
            </a:r>
            <a:r>
              <a:rPr lang="fr-FR" sz="1400" dirty="0" err="1">
                <a:latin typeface="Arial"/>
                <a:cs typeface="Arial"/>
              </a:rPr>
              <a:t>CoV</a:t>
            </a:r>
            <a:r>
              <a:rPr lang="fr-FR" sz="1400" dirty="0">
                <a:latin typeface="Arial"/>
                <a:cs typeface="Arial"/>
              </a:rPr>
              <a:t> 2), la barre des 1000 décès dans le monde est franchie.</a:t>
            </a:r>
          </a:p>
          <a:p>
            <a:pPr lvl="0" algn="just" eaLnBrk="0" hangingPunct="0">
              <a:spcAft>
                <a:spcPts val="600"/>
              </a:spcAft>
              <a:defRPr/>
            </a:pPr>
            <a:endParaRPr lang="fr-FR" sz="1400" dirty="0">
              <a:latin typeface="Arial"/>
              <a:cs typeface="Arial"/>
            </a:endParaRPr>
          </a:p>
          <a:p>
            <a:pPr lvl="0" algn="just" eaLnBrk="0" hangingPunct="0">
              <a:spcAft>
                <a:spcPts val="600"/>
              </a:spcAft>
              <a:defRPr/>
            </a:pPr>
            <a:r>
              <a:rPr lang="fr-FR" sz="1400" b="1" dirty="0">
                <a:solidFill>
                  <a:srgbClr val="7030A0"/>
                </a:solidFill>
                <a:latin typeface="Arial"/>
                <a:cs typeface="Arial"/>
              </a:rPr>
              <a:t>15 février 2020 </a:t>
            </a:r>
            <a:r>
              <a:rPr lang="fr-FR" sz="1400" dirty="0">
                <a:latin typeface="Arial"/>
                <a:cs typeface="Arial"/>
              </a:rPr>
              <a:t>: premier décès en France</a:t>
            </a:r>
          </a:p>
          <a:p>
            <a:pPr lvl="0" algn="just" eaLnBrk="0" hangingPunct="0">
              <a:spcAft>
                <a:spcPts val="600"/>
              </a:spcAft>
              <a:defRPr/>
            </a:pPr>
            <a:endParaRPr lang="fr-FR" sz="1400" dirty="0">
              <a:latin typeface="Arial"/>
              <a:cs typeface="Arial"/>
            </a:endParaRPr>
          </a:p>
          <a:p>
            <a:pPr lvl="0" algn="just" eaLnBrk="0" hangingPunct="0">
              <a:spcAft>
                <a:spcPts val="600"/>
              </a:spcAft>
              <a:defRPr/>
            </a:pPr>
            <a:r>
              <a:rPr lang="fr-FR" sz="1400" b="1" dirty="0">
                <a:solidFill>
                  <a:srgbClr val="7030A0"/>
                </a:solidFill>
                <a:latin typeface="Arial"/>
                <a:cs typeface="Arial"/>
              </a:rPr>
              <a:t>6 mars 2020 </a:t>
            </a:r>
            <a:r>
              <a:rPr lang="fr-FR" sz="1400" dirty="0">
                <a:latin typeface="Arial"/>
                <a:cs typeface="Arial"/>
              </a:rPr>
              <a:t>: la France officialise le passage au stade 2 de l’épidémie se traduisant par une stratégie nationale de limitation de la propagation du virus</a:t>
            </a:r>
          </a:p>
        </p:txBody>
      </p:sp>
      <p:sp>
        <p:nvSpPr>
          <p:cNvPr id="7" name="Rectangle 2"/>
          <p:cNvSpPr txBox="1">
            <a:spLocks noChangeArrowheads="1"/>
          </p:cNvSpPr>
          <p:nvPr/>
        </p:nvSpPr>
        <p:spPr>
          <a:xfrm>
            <a:off x="1155402" y="384452"/>
            <a:ext cx="7772400" cy="500080"/>
          </a:xfrm>
          <a:prstGeom prst="rect">
            <a:avLst/>
          </a:prstGeom>
          <a:noFill/>
        </p:spPr>
        <p:txBody>
          <a:bodyPr/>
          <a:lstStyle/>
          <a:p>
            <a:pPr algn="r">
              <a:defRPr/>
            </a:pPr>
            <a:r>
              <a:rPr lang="fr-FR" sz="2000" b="1" dirty="0">
                <a:solidFill>
                  <a:srgbClr val="7030A0"/>
                </a:solidFill>
                <a:latin typeface="Arial"/>
                <a:cs typeface="Arial"/>
                <a:sym typeface="Wingdings"/>
              </a:rPr>
              <a:t>Une crise sanitaire inédite et des impacts économiques d’ores et déjà évalués supérieurs à la crise de 2008/2009</a:t>
            </a:r>
          </a:p>
        </p:txBody>
      </p:sp>
      <p:sp>
        <p:nvSpPr>
          <p:cNvPr id="13" name="ZoneTexte 12">
            <a:extLst>
              <a:ext uri="{FF2B5EF4-FFF2-40B4-BE49-F238E27FC236}">
                <a16:creationId xmlns:a16="http://schemas.microsoft.com/office/drawing/2014/main" id="{6FC6A103-9740-4CB4-B05F-6A2F2A356BB5}"/>
              </a:ext>
            </a:extLst>
          </p:cNvPr>
          <p:cNvSpPr txBox="1"/>
          <p:nvPr/>
        </p:nvSpPr>
        <p:spPr>
          <a:xfrm>
            <a:off x="482898" y="1412776"/>
            <a:ext cx="588962" cy="461963"/>
          </a:xfrm>
          <a:prstGeom prst="rect">
            <a:avLst/>
          </a:prstGeom>
          <a:solidFill>
            <a:srgbClr val="7030A0"/>
          </a:solidFill>
          <a:ln>
            <a:solidFill>
              <a:srgbClr val="7030A0"/>
            </a:solidFill>
          </a:ln>
        </p:spPr>
        <p:txBody>
          <a:bodyPr>
            <a:spAutoFit/>
          </a:bodyPr>
          <a:lstStyle>
            <a:defPPr>
              <a:defRPr lang="fr-FR"/>
            </a:defPPr>
            <a:lvl1pPr algn="ctr">
              <a:defRPr sz="2400" b="1">
                <a:solidFill>
                  <a:schemeClr val="bg1"/>
                </a:solidFill>
              </a:defRPr>
            </a:lvl1pPr>
          </a:lstStyle>
          <a:p>
            <a:r>
              <a:rPr lang="fr-FR"/>
              <a:t>1</a:t>
            </a:r>
          </a:p>
        </p:txBody>
      </p:sp>
      <p:sp>
        <p:nvSpPr>
          <p:cNvPr id="15" name="ZoneTexte 14">
            <a:extLst>
              <a:ext uri="{FF2B5EF4-FFF2-40B4-BE49-F238E27FC236}">
                <a16:creationId xmlns:a16="http://schemas.microsoft.com/office/drawing/2014/main" id="{CEAF31D3-9CC8-4AF6-83CD-877EEDAFFB2F}"/>
              </a:ext>
            </a:extLst>
          </p:cNvPr>
          <p:cNvSpPr txBox="1"/>
          <p:nvPr/>
        </p:nvSpPr>
        <p:spPr>
          <a:xfrm>
            <a:off x="481310" y="2564904"/>
            <a:ext cx="588963" cy="461962"/>
          </a:xfrm>
          <a:prstGeom prst="rect">
            <a:avLst/>
          </a:prstGeom>
          <a:solidFill>
            <a:schemeClr val="bg1">
              <a:lumMod val="85000"/>
            </a:schemeClr>
          </a:solidFill>
        </p:spPr>
        <p:txBody>
          <a:bodyPr>
            <a:spAutoFit/>
          </a:bodyPr>
          <a:lstStyle/>
          <a:p>
            <a:pPr algn="ctr">
              <a:defRPr/>
            </a:pPr>
            <a:r>
              <a:rPr lang="fr-FR" sz="2400" b="1">
                <a:solidFill>
                  <a:schemeClr val="bg1">
                    <a:lumMod val="65000"/>
                  </a:schemeClr>
                </a:solidFill>
                <a:latin typeface="Arial" charset="0"/>
                <a:cs typeface="+mn-cs"/>
              </a:rPr>
              <a:t>2</a:t>
            </a:r>
          </a:p>
        </p:txBody>
      </p:sp>
      <p:sp>
        <p:nvSpPr>
          <p:cNvPr id="16" name="ZoneTexte 15">
            <a:extLst>
              <a:ext uri="{FF2B5EF4-FFF2-40B4-BE49-F238E27FC236}">
                <a16:creationId xmlns:a16="http://schemas.microsoft.com/office/drawing/2014/main" id="{B5ED2D81-97A2-4723-B00D-C76F2BD89D45}"/>
              </a:ext>
            </a:extLst>
          </p:cNvPr>
          <p:cNvSpPr txBox="1"/>
          <p:nvPr/>
        </p:nvSpPr>
        <p:spPr>
          <a:xfrm>
            <a:off x="216198" y="3061791"/>
            <a:ext cx="1187450" cy="415498"/>
          </a:xfrm>
          <a:prstGeom prst="rect">
            <a:avLst/>
          </a:prstGeom>
          <a:noFill/>
        </p:spPr>
        <p:txBody>
          <a:bodyPr>
            <a:spAutoFit/>
          </a:bodyPr>
          <a:lstStyle/>
          <a:p>
            <a:pPr algn="ctr">
              <a:defRPr/>
            </a:pPr>
            <a:r>
              <a:rPr lang="fr-FR" sz="1050">
                <a:solidFill>
                  <a:schemeClr val="bg1">
                    <a:lumMod val="75000"/>
                  </a:schemeClr>
                </a:solidFill>
                <a:latin typeface="Arial" charset="0"/>
                <a:cs typeface="+mn-cs"/>
              </a:rPr>
              <a:t>Soutien des cotisants</a:t>
            </a:r>
          </a:p>
        </p:txBody>
      </p:sp>
      <p:sp>
        <p:nvSpPr>
          <p:cNvPr id="17" name="ZoneTexte 16">
            <a:extLst>
              <a:ext uri="{FF2B5EF4-FFF2-40B4-BE49-F238E27FC236}">
                <a16:creationId xmlns:a16="http://schemas.microsoft.com/office/drawing/2014/main" id="{03BE3330-1E7E-4850-85D6-10AD069B1B5C}"/>
              </a:ext>
            </a:extLst>
          </p:cNvPr>
          <p:cNvSpPr txBox="1"/>
          <p:nvPr/>
        </p:nvSpPr>
        <p:spPr>
          <a:xfrm>
            <a:off x="481309" y="3733582"/>
            <a:ext cx="588963" cy="461962"/>
          </a:xfrm>
          <a:prstGeom prst="rect">
            <a:avLst/>
          </a:prstGeom>
          <a:solidFill>
            <a:schemeClr val="bg1">
              <a:lumMod val="85000"/>
            </a:schemeClr>
          </a:solidFill>
        </p:spPr>
        <p:txBody>
          <a:bodyPr>
            <a:spAutoFit/>
          </a:bodyPr>
          <a:lstStyle/>
          <a:p>
            <a:pPr algn="ctr">
              <a:defRPr/>
            </a:pPr>
            <a:r>
              <a:rPr lang="fr-FR" sz="2400" b="1">
                <a:solidFill>
                  <a:schemeClr val="bg1">
                    <a:lumMod val="65000"/>
                  </a:schemeClr>
                </a:solidFill>
                <a:latin typeface="Arial" charset="0"/>
                <a:cs typeface="+mn-cs"/>
              </a:rPr>
              <a:t>3</a:t>
            </a:r>
          </a:p>
        </p:txBody>
      </p:sp>
      <p:sp>
        <p:nvSpPr>
          <p:cNvPr id="18" name="ZoneTexte 17">
            <a:extLst>
              <a:ext uri="{FF2B5EF4-FFF2-40B4-BE49-F238E27FC236}">
                <a16:creationId xmlns:a16="http://schemas.microsoft.com/office/drawing/2014/main" id="{3C6A20E6-7CEB-416E-B116-4341B36AC4F5}"/>
              </a:ext>
            </a:extLst>
          </p:cNvPr>
          <p:cNvSpPr txBox="1"/>
          <p:nvPr/>
        </p:nvSpPr>
        <p:spPr>
          <a:xfrm>
            <a:off x="182065" y="4237638"/>
            <a:ext cx="1187450" cy="253916"/>
          </a:xfrm>
          <a:prstGeom prst="rect">
            <a:avLst/>
          </a:prstGeom>
          <a:noFill/>
        </p:spPr>
        <p:txBody>
          <a:bodyPr>
            <a:spAutoFit/>
          </a:bodyPr>
          <a:lstStyle/>
          <a:p>
            <a:pPr algn="ctr">
              <a:defRPr/>
            </a:pPr>
            <a:r>
              <a:rPr lang="fr-FR" sz="1050" dirty="0">
                <a:solidFill>
                  <a:schemeClr val="bg1">
                    <a:lumMod val="75000"/>
                  </a:schemeClr>
                </a:solidFill>
              </a:rPr>
              <a:t>Partenariats</a:t>
            </a:r>
            <a:endParaRPr lang="fr-FR" sz="1050" dirty="0">
              <a:solidFill>
                <a:schemeClr val="bg1">
                  <a:lumMod val="75000"/>
                </a:schemeClr>
              </a:solidFill>
              <a:latin typeface="Arial" charset="0"/>
              <a:cs typeface="+mn-cs"/>
            </a:endParaRPr>
          </a:p>
        </p:txBody>
      </p:sp>
      <p:sp>
        <p:nvSpPr>
          <p:cNvPr id="19" name="ZoneTexte 18">
            <a:extLst>
              <a:ext uri="{FF2B5EF4-FFF2-40B4-BE49-F238E27FC236}">
                <a16:creationId xmlns:a16="http://schemas.microsoft.com/office/drawing/2014/main" id="{11FEBE66-8F85-4D09-B34E-2BD53118E4B6}"/>
              </a:ext>
            </a:extLst>
          </p:cNvPr>
          <p:cNvSpPr txBox="1"/>
          <p:nvPr/>
        </p:nvSpPr>
        <p:spPr>
          <a:xfrm>
            <a:off x="216198" y="1860451"/>
            <a:ext cx="1187450" cy="253916"/>
          </a:xfrm>
          <a:prstGeom prst="rect">
            <a:avLst/>
          </a:prstGeom>
          <a:noFill/>
        </p:spPr>
        <p:txBody>
          <a:bodyPr>
            <a:spAutoFit/>
          </a:bodyPr>
          <a:lstStyle>
            <a:defPPr>
              <a:defRPr lang="fr-FR"/>
            </a:defPPr>
            <a:lvl1pPr algn="ctr">
              <a:defRPr sz="1050">
                <a:solidFill>
                  <a:srgbClr val="7030A0"/>
                </a:solidFill>
              </a:defRPr>
            </a:lvl1pPr>
          </a:lstStyle>
          <a:p>
            <a:r>
              <a:rPr lang="fr-FR" dirty="0"/>
              <a:t>Contexte</a:t>
            </a:r>
          </a:p>
        </p:txBody>
      </p:sp>
      <p:sp>
        <p:nvSpPr>
          <p:cNvPr id="20" name="ZoneTexte 19">
            <a:extLst>
              <a:ext uri="{FF2B5EF4-FFF2-40B4-BE49-F238E27FC236}">
                <a16:creationId xmlns:a16="http://schemas.microsoft.com/office/drawing/2014/main" id="{AD843B85-48B8-43B5-AF19-D30E19226FDF}"/>
              </a:ext>
            </a:extLst>
          </p:cNvPr>
          <p:cNvSpPr txBox="1"/>
          <p:nvPr/>
        </p:nvSpPr>
        <p:spPr>
          <a:xfrm>
            <a:off x="478756" y="5173742"/>
            <a:ext cx="588963" cy="461962"/>
          </a:xfrm>
          <a:prstGeom prst="rect">
            <a:avLst/>
          </a:prstGeom>
          <a:solidFill>
            <a:schemeClr val="bg1">
              <a:lumMod val="85000"/>
            </a:schemeClr>
          </a:solidFill>
        </p:spPr>
        <p:txBody>
          <a:bodyPr>
            <a:spAutoFit/>
          </a:bodyPr>
          <a:lstStyle/>
          <a:p>
            <a:pPr algn="ctr">
              <a:defRPr/>
            </a:pPr>
            <a:r>
              <a:rPr lang="fr-FR" sz="2400" b="1">
                <a:solidFill>
                  <a:schemeClr val="bg1">
                    <a:lumMod val="65000"/>
                  </a:schemeClr>
                </a:solidFill>
              </a:rPr>
              <a:t>4</a:t>
            </a:r>
            <a:endParaRPr lang="fr-FR" sz="2400" b="1">
              <a:solidFill>
                <a:schemeClr val="bg1">
                  <a:lumMod val="65000"/>
                </a:schemeClr>
              </a:solidFill>
              <a:latin typeface="Arial" charset="0"/>
              <a:cs typeface="+mn-cs"/>
            </a:endParaRPr>
          </a:p>
        </p:txBody>
      </p:sp>
      <p:sp>
        <p:nvSpPr>
          <p:cNvPr id="29" name="ZoneTexte 28">
            <a:extLst>
              <a:ext uri="{FF2B5EF4-FFF2-40B4-BE49-F238E27FC236}">
                <a16:creationId xmlns:a16="http://schemas.microsoft.com/office/drawing/2014/main" id="{D917053F-F2A2-4A59-A7D9-93AB5DD7D367}"/>
              </a:ext>
            </a:extLst>
          </p:cNvPr>
          <p:cNvSpPr txBox="1"/>
          <p:nvPr/>
        </p:nvSpPr>
        <p:spPr>
          <a:xfrm>
            <a:off x="179512" y="5677798"/>
            <a:ext cx="1187450" cy="415498"/>
          </a:xfrm>
          <a:prstGeom prst="rect">
            <a:avLst/>
          </a:prstGeom>
          <a:noFill/>
        </p:spPr>
        <p:txBody>
          <a:bodyPr>
            <a:spAutoFit/>
          </a:bodyPr>
          <a:lstStyle/>
          <a:p>
            <a:pPr algn="ctr">
              <a:defRPr/>
            </a:pPr>
            <a:r>
              <a:rPr lang="fr-FR" sz="1050" dirty="0">
                <a:solidFill>
                  <a:schemeClr val="bg1">
                    <a:lumMod val="75000"/>
                  </a:schemeClr>
                </a:solidFill>
              </a:rPr>
              <a:t>L’URSSAF elle-même</a:t>
            </a:r>
            <a:endParaRPr lang="fr-FR" sz="1050" dirty="0">
              <a:solidFill>
                <a:schemeClr val="bg1">
                  <a:lumMod val="75000"/>
                </a:schemeClr>
              </a:solidFill>
              <a:latin typeface="Arial" charset="0"/>
              <a:cs typeface="+mn-cs"/>
            </a:endParaRPr>
          </a:p>
        </p:txBody>
      </p:sp>
    </p:spTree>
    <p:extLst>
      <p:ext uri="{BB962C8B-B14F-4D97-AF65-F5344CB8AC3E}">
        <p14:creationId xmlns:p14="http://schemas.microsoft.com/office/powerpoint/2010/main" val="240733859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ZoneTexte 36"/>
          <p:cNvSpPr txBox="1">
            <a:spLocks noChangeArrowheads="1"/>
          </p:cNvSpPr>
          <p:nvPr/>
        </p:nvSpPr>
        <p:spPr bwMode="auto">
          <a:xfrm>
            <a:off x="1631508" y="1217419"/>
            <a:ext cx="7296294" cy="4816703"/>
          </a:xfrm>
          <a:prstGeom prst="rect">
            <a:avLst/>
          </a:prstGeom>
          <a:noFill/>
          <a:ln w="9525">
            <a:noFill/>
            <a:miter lim="800000"/>
            <a:headEnd/>
            <a:tailEnd/>
          </a:ln>
        </p:spPr>
        <p:txBody>
          <a:bodyPr wrap="square" anchor="t">
            <a:spAutoFit/>
          </a:bodyPr>
          <a:lstStyle/>
          <a:p>
            <a:pPr lvl="0" algn="just" eaLnBrk="0" hangingPunct="0">
              <a:spcAft>
                <a:spcPts val="600"/>
              </a:spcAft>
              <a:defRPr/>
            </a:pPr>
            <a:r>
              <a:rPr lang="fr-FR" sz="1400" b="1" dirty="0">
                <a:solidFill>
                  <a:srgbClr val="7030A0"/>
                </a:solidFill>
                <a:latin typeface="Arial"/>
                <a:cs typeface="Arial"/>
              </a:rPr>
              <a:t>11 mars 2020 </a:t>
            </a:r>
            <a:r>
              <a:rPr lang="fr-FR" sz="1400" dirty="0">
                <a:latin typeface="Arial"/>
                <a:cs typeface="Arial"/>
              </a:rPr>
              <a:t>: l’OMS indique que la pandémie est mondiale, et que le principal foyer est désormais l’Europe</a:t>
            </a:r>
          </a:p>
          <a:p>
            <a:pPr lvl="0" algn="just" eaLnBrk="0" hangingPunct="0">
              <a:spcAft>
                <a:spcPts val="600"/>
              </a:spcAft>
              <a:defRPr/>
            </a:pPr>
            <a:endParaRPr lang="fr-FR" sz="1400" dirty="0">
              <a:latin typeface="Arial"/>
              <a:cs typeface="Arial"/>
            </a:endParaRPr>
          </a:p>
          <a:p>
            <a:pPr algn="just" eaLnBrk="0" hangingPunct="0">
              <a:spcAft>
                <a:spcPts val="600"/>
              </a:spcAft>
              <a:defRPr/>
            </a:pPr>
            <a:r>
              <a:rPr lang="fr-FR" sz="1400" b="1" dirty="0">
                <a:solidFill>
                  <a:srgbClr val="7030A0"/>
                </a:solidFill>
                <a:latin typeface="Arial"/>
                <a:cs typeface="Arial"/>
              </a:rPr>
              <a:t>12 mars 2020/20h00</a:t>
            </a:r>
            <a:r>
              <a:rPr lang="fr-FR" sz="1400" dirty="0">
                <a:latin typeface="Arial"/>
                <a:cs typeface="Arial"/>
              </a:rPr>
              <a:t>: Intervention du Président de la République Française, notamment :</a:t>
            </a:r>
          </a:p>
          <a:p>
            <a:pPr marL="285750" indent="-285750" algn="just" eaLnBrk="0" hangingPunct="0">
              <a:spcAft>
                <a:spcPts val="600"/>
              </a:spcAft>
              <a:buFontTx/>
              <a:buChar char="-"/>
              <a:defRPr/>
            </a:pPr>
            <a:r>
              <a:rPr lang="fr-FR" sz="1200" dirty="0">
                <a:latin typeface="Arial"/>
                <a:cs typeface="Arial"/>
              </a:rPr>
              <a:t>Maintien du stade 2 mais renforcement des mesures de prévention au-delà des gestes barrières constamment rappelés (fermeture Etablissements scolaires à partir du lundi 16 mars, sans date de fin à ce stade, interdiction des rassemblements, limitation autant possible des déplacements et promotion du télétravail à chaque fois que cela est possible </a:t>
            </a:r>
            <a:r>
              <a:rPr lang="fr-FR" sz="1200" dirty="0" err="1">
                <a:latin typeface="Arial"/>
                <a:cs typeface="Arial"/>
              </a:rPr>
              <a:t>etc</a:t>
            </a:r>
            <a:r>
              <a:rPr lang="fr-FR" sz="1200" dirty="0">
                <a:latin typeface="Arial"/>
                <a:cs typeface="Arial"/>
              </a:rPr>
              <a:t>)</a:t>
            </a:r>
          </a:p>
          <a:p>
            <a:pPr marL="285750" indent="-285750" algn="just" eaLnBrk="0" hangingPunct="0">
              <a:spcAft>
                <a:spcPts val="600"/>
              </a:spcAft>
              <a:buFontTx/>
              <a:buChar char="-"/>
              <a:defRPr/>
            </a:pPr>
            <a:r>
              <a:rPr lang="fr-FR" sz="1200" dirty="0">
                <a:latin typeface="Arial"/>
                <a:cs typeface="Arial"/>
              </a:rPr>
              <a:t>Mesures de soutien à l’économie (intervention mécanismes de chômage partiel, report des échéances sociales et fiscales </a:t>
            </a:r>
            <a:r>
              <a:rPr lang="fr-FR" sz="1200" dirty="0" err="1">
                <a:latin typeface="Arial"/>
                <a:cs typeface="Arial"/>
              </a:rPr>
              <a:t>etc</a:t>
            </a:r>
            <a:r>
              <a:rPr lang="fr-FR" sz="1200" dirty="0">
                <a:latin typeface="Arial"/>
                <a:cs typeface="Arial"/>
              </a:rPr>
              <a:t>)</a:t>
            </a:r>
          </a:p>
          <a:p>
            <a:pPr algn="just" eaLnBrk="0" hangingPunct="0">
              <a:spcAft>
                <a:spcPts val="600"/>
              </a:spcAft>
              <a:defRPr/>
            </a:pPr>
            <a:endParaRPr lang="fr-FR" sz="1200" dirty="0">
              <a:latin typeface="Arial"/>
              <a:cs typeface="Arial"/>
            </a:endParaRPr>
          </a:p>
          <a:p>
            <a:pPr algn="just" eaLnBrk="0" hangingPunct="0">
              <a:spcAft>
                <a:spcPts val="600"/>
              </a:spcAft>
              <a:defRPr/>
            </a:pPr>
            <a:r>
              <a:rPr lang="fr-FR" sz="1400" b="1" dirty="0">
                <a:solidFill>
                  <a:srgbClr val="7030A0"/>
                </a:solidFill>
                <a:latin typeface="Arial"/>
                <a:cs typeface="Arial"/>
              </a:rPr>
              <a:t>14 mars 2020/20h00 </a:t>
            </a:r>
            <a:r>
              <a:rPr lang="fr-FR" sz="1400" dirty="0">
                <a:latin typeface="Arial"/>
                <a:cs typeface="Arial"/>
              </a:rPr>
              <a:t>: Intervention du Premier Ministre, notamment :</a:t>
            </a:r>
          </a:p>
          <a:p>
            <a:pPr marL="171450" indent="-171450" algn="just" eaLnBrk="0" hangingPunct="0">
              <a:spcAft>
                <a:spcPts val="600"/>
              </a:spcAft>
              <a:buFontTx/>
              <a:buChar char="-"/>
              <a:defRPr/>
            </a:pPr>
            <a:r>
              <a:rPr lang="fr-FR" sz="1200" dirty="0">
                <a:latin typeface="Arial"/>
                <a:cs typeface="Arial"/>
              </a:rPr>
              <a:t>Passage au stade 3 du plan de lutte contre le Covid-19 = mobilisation complète du système sanitaire, limitation renforcée des rassemblements, fermeture de certains services publics(les services publics non essentiels à la vie de la Nation) et transports, fermeture des lieux de vie « non indispensables  »</a:t>
            </a:r>
          </a:p>
          <a:p>
            <a:pPr marL="171450" indent="-171450" algn="just" eaLnBrk="0" hangingPunct="0">
              <a:spcAft>
                <a:spcPts val="600"/>
              </a:spcAft>
              <a:buFontTx/>
              <a:buChar char="-"/>
              <a:defRPr/>
            </a:pPr>
            <a:r>
              <a:rPr lang="fr-FR" sz="1200" dirty="0">
                <a:latin typeface="Arial"/>
                <a:cs typeface="Arial"/>
              </a:rPr>
              <a:t>Arrêté du 14 mars 2020 Ministère des solidarités et de la santé (JORF 15 mars) concrétisant juridiquement les décisions</a:t>
            </a:r>
          </a:p>
          <a:p>
            <a:pPr algn="just" eaLnBrk="0" hangingPunct="0">
              <a:spcAft>
                <a:spcPts val="600"/>
              </a:spcAft>
              <a:defRPr/>
            </a:pPr>
            <a:endParaRPr lang="fr-FR" sz="1200" dirty="0">
              <a:latin typeface="Arial"/>
              <a:cs typeface="Arial"/>
            </a:endParaRPr>
          </a:p>
          <a:p>
            <a:pPr algn="just" eaLnBrk="0" hangingPunct="0">
              <a:spcAft>
                <a:spcPts val="600"/>
              </a:spcAft>
              <a:defRPr/>
            </a:pPr>
            <a:r>
              <a:rPr lang="fr-FR" sz="1400" b="1" dirty="0">
                <a:solidFill>
                  <a:srgbClr val="7030A0"/>
                </a:solidFill>
                <a:latin typeface="Arial"/>
                <a:cs typeface="Arial"/>
              </a:rPr>
              <a:t>16 mars 2020/20h00</a:t>
            </a:r>
            <a:r>
              <a:rPr lang="fr-FR" sz="1400" dirty="0">
                <a:latin typeface="Arial"/>
                <a:cs typeface="Arial"/>
              </a:rPr>
              <a:t>: Intervention du Président de la République Française :</a:t>
            </a:r>
          </a:p>
          <a:p>
            <a:pPr marL="171450" indent="-171450" algn="just" eaLnBrk="0" hangingPunct="0">
              <a:spcAft>
                <a:spcPts val="600"/>
              </a:spcAft>
              <a:buFontTx/>
              <a:buChar char="-"/>
              <a:defRPr/>
            </a:pPr>
            <a:r>
              <a:rPr lang="fr-FR" sz="1200" dirty="0">
                <a:latin typeface="Arial"/>
                <a:cs typeface="Arial"/>
              </a:rPr>
              <a:t>Renforcement généralisé des mesures de restrictions de déplacement sauf exceptions</a:t>
            </a:r>
          </a:p>
        </p:txBody>
      </p:sp>
      <p:sp>
        <p:nvSpPr>
          <p:cNvPr id="7" name="Rectangle 2"/>
          <p:cNvSpPr txBox="1">
            <a:spLocks noChangeArrowheads="1"/>
          </p:cNvSpPr>
          <p:nvPr/>
        </p:nvSpPr>
        <p:spPr>
          <a:xfrm>
            <a:off x="1155402" y="384452"/>
            <a:ext cx="7772400" cy="500080"/>
          </a:xfrm>
          <a:prstGeom prst="rect">
            <a:avLst/>
          </a:prstGeom>
          <a:noFill/>
        </p:spPr>
        <p:txBody>
          <a:bodyPr/>
          <a:lstStyle/>
          <a:p>
            <a:pPr algn="r">
              <a:defRPr/>
            </a:pPr>
            <a:r>
              <a:rPr lang="fr-FR" sz="2000" b="1" dirty="0">
                <a:solidFill>
                  <a:srgbClr val="7030A0"/>
                </a:solidFill>
                <a:latin typeface="Arial"/>
                <a:cs typeface="Arial"/>
                <a:sym typeface="Wingdings"/>
              </a:rPr>
              <a:t>Une crise sanitaire inédite et des impacts économiques d’ores et déjà évalués supérieurs à la crise de 2008/2009</a:t>
            </a:r>
          </a:p>
        </p:txBody>
      </p:sp>
      <p:sp>
        <p:nvSpPr>
          <p:cNvPr id="13" name="ZoneTexte 12">
            <a:extLst>
              <a:ext uri="{FF2B5EF4-FFF2-40B4-BE49-F238E27FC236}">
                <a16:creationId xmlns:a16="http://schemas.microsoft.com/office/drawing/2014/main" id="{6FC6A103-9740-4CB4-B05F-6A2F2A356BB5}"/>
              </a:ext>
            </a:extLst>
          </p:cNvPr>
          <p:cNvSpPr txBox="1"/>
          <p:nvPr/>
        </p:nvSpPr>
        <p:spPr>
          <a:xfrm>
            <a:off x="482898" y="1412776"/>
            <a:ext cx="588962" cy="461963"/>
          </a:xfrm>
          <a:prstGeom prst="rect">
            <a:avLst/>
          </a:prstGeom>
          <a:solidFill>
            <a:srgbClr val="7030A0"/>
          </a:solidFill>
          <a:ln>
            <a:solidFill>
              <a:srgbClr val="7030A0"/>
            </a:solidFill>
          </a:ln>
        </p:spPr>
        <p:txBody>
          <a:bodyPr>
            <a:spAutoFit/>
          </a:bodyPr>
          <a:lstStyle>
            <a:defPPr>
              <a:defRPr lang="fr-FR"/>
            </a:defPPr>
            <a:lvl1pPr algn="ctr">
              <a:defRPr sz="2400" b="1">
                <a:solidFill>
                  <a:schemeClr val="bg1"/>
                </a:solidFill>
              </a:defRPr>
            </a:lvl1pPr>
          </a:lstStyle>
          <a:p>
            <a:r>
              <a:rPr lang="fr-FR"/>
              <a:t>1</a:t>
            </a:r>
          </a:p>
        </p:txBody>
      </p:sp>
      <p:sp>
        <p:nvSpPr>
          <p:cNvPr id="15" name="ZoneTexte 14">
            <a:extLst>
              <a:ext uri="{FF2B5EF4-FFF2-40B4-BE49-F238E27FC236}">
                <a16:creationId xmlns:a16="http://schemas.microsoft.com/office/drawing/2014/main" id="{CEAF31D3-9CC8-4AF6-83CD-877EEDAFFB2F}"/>
              </a:ext>
            </a:extLst>
          </p:cNvPr>
          <p:cNvSpPr txBox="1"/>
          <p:nvPr/>
        </p:nvSpPr>
        <p:spPr>
          <a:xfrm>
            <a:off x="481310" y="2564904"/>
            <a:ext cx="588963" cy="461962"/>
          </a:xfrm>
          <a:prstGeom prst="rect">
            <a:avLst/>
          </a:prstGeom>
          <a:solidFill>
            <a:schemeClr val="bg1">
              <a:lumMod val="85000"/>
            </a:schemeClr>
          </a:solidFill>
        </p:spPr>
        <p:txBody>
          <a:bodyPr>
            <a:spAutoFit/>
          </a:bodyPr>
          <a:lstStyle/>
          <a:p>
            <a:pPr algn="ctr">
              <a:defRPr/>
            </a:pPr>
            <a:r>
              <a:rPr lang="fr-FR" sz="2400" b="1">
                <a:solidFill>
                  <a:schemeClr val="bg1">
                    <a:lumMod val="65000"/>
                  </a:schemeClr>
                </a:solidFill>
                <a:latin typeface="Arial" charset="0"/>
                <a:cs typeface="+mn-cs"/>
              </a:rPr>
              <a:t>2</a:t>
            </a:r>
          </a:p>
        </p:txBody>
      </p:sp>
      <p:sp>
        <p:nvSpPr>
          <p:cNvPr id="16" name="ZoneTexte 15">
            <a:extLst>
              <a:ext uri="{FF2B5EF4-FFF2-40B4-BE49-F238E27FC236}">
                <a16:creationId xmlns:a16="http://schemas.microsoft.com/office/drawing/2014/main" id="{B5ED2D81-97A2-4723-B00D-C76F2BD89D45}"/>
              </a:ext>
            </a:extLst>
          </p:cNvPr>
          <p:cNvSpPr txBox="1"/>
          <p:nvPr/>
        </p:nvSpPr>
        <p:spPr>
          <a:xfrm>
            <a:off x="216198" y="3061791"/>
            <a:ext cx="1187450" cy="415498"/>
          </a:xfrm>
          <a:prstGeom prst="rect">
            <a:avLst/>
          </a:prstGeom>
          <a:noFill/>
        </p:spPr>
        <p:txBody>
          <a:bodyPr>
            <a:spAutoFit/>
          </a:bodyPr>
          <a:lstStyle/>
          <a:p>
            <a:pPr algn="ctr">
              <a:defRPr/>
            </a:pPr>
            <a:r>
              <a:rPr lang="fr-FR" sz="1050">
                <a:solidFill>
                  <a:schemeClr val="bg1">
                    <a:lumMod val="75000"/>
                  </a:schemeClr>
                </a:solidFill>
                <a:latin typeface="Arial" charset="0"/>
                <a:cs typeface="+mn-cs"/>
              </a:rPr>
              <a:t>Soutien des cotisants</a:t>
            </a:r>
          </a:p>
        </p:txBody>
      </p:sp>
      <p:sp>
        <p:nvSpPr>
          <p:cNvPr id="17" name="ZoneTexte 16">
            <a:extLst>
              <a:ext uri="{FF2B5EF4-FFF2-40B4-BE49-F238E27FC236}">
                <a16:creationId xmlns:a16="http://schemas.microsoft.com/office/drawing/2014/main" id="{03BE3330-1E7E-4850-85D6-10AD069B1B5C}"/>
              </a:ext>
            </a:extLst>
          </p:cNvPr>
          <p:cNvSpPr txBox="1"/>
          <p:nvPr/>
        </p:nvSpPr>
        <p:spPr>
          <a:xfrm>
            <a:off x="481309" y="3733582"/>
            <a:ext cx="588963" cy="461962"/>
          </a:xfrm>
          <a:prstGeom prst="rect">
            <a:avLst/>
          </a:prstGeom>
          <a:solidFill>
            <a:schemeClr val="bg1">
              <a:lumMod val="85000"/>
            </a:schemeClr>
          </a:solidFill>
        </p:spPr>
        <p:txBody>
          <a:bodyPr>
            <a:spAutoFit/>
          </a:bodyPr>
          <a:lstStyle/>
          <a:p>
            <a:pPr algn="ctr">
              <a:defRPr/>
            </a:pPr>
            <a:r>
              <a:rPr lang="fr-FR" sz="2400" b="1">
                <a:solidFill>
                  <a:schemeClr val="bg1">
                    <a:lumMod val="65000"/>
                  </a:schemeClr>
                </a:solidFill>
                <a:latin typeface="Arial" charset="0"/>
                <a:cs typeface="+mn-cs"/>
              </a:rPr>
              <a:t>3</a:t>
            </a:r>
          </a:p>
        </p:txBody>
      </p:sp>
      <p:sp>
        <p:nvSpPr>
          <p:cNvPr id="18" name="ZoneTexte 17">
            <a:extLst>
              <a:ext uri="{FF2B5EF4-FFF2-40B4-BE49-F238E27FC236}">
                <a16:creationId xmlns:a16="http://schemas.microsoft.com/office/drawing/2014/main" id="{3C6A20E6-7CEB-416E-B116-4341B36AC4F5}"/>
              </a:ext>
            </a:extLst>
          </p:cNvPr>
          <p:cNvSpPr txBox="1"/>
          <p:nvPr/>
        </p:nvSpPr>
        <p:spPr>
          <a:xfrm>
            <a:off x="182065" y="4237638"/>
            <a:ext cx="1187450" cy="253916"/>
          </a:xfrm>
          <a:prstGeom prst="rect">
            <a:avLst/>
          </a:prstGeom>
          <a:noFill/>
        </p:spPr>
        <p:txBody>
          <a:bodyPr>
            <a:spAutoFit/>
          </a:bodyPr>
          <a:lstStyle/>
          <a:p>
            <a:pPr algn="ctr">
              <a:defRPr/>
            </a:pPr>
            <a:r>
              <a:rPr lang="fr-FR" sz="1050" dirty="0">
                <a:solidFill>
                  <a:schemeClr val="bg1">
                    <a:lumMod val="75000"/>
                  </a:schemeClr>
                </a:solidFill>
              </a:rPr>
              <a:t>Partenariats</a:t>
            </a:r>
            <a:endParaRPr lang="fr-FR" sz="1050" dirty="0">
              <a:solidFill>
                <a:schemeClr val="bg1">
                  <a:lumMod val="75000"/>
                </a:schemeClr>
              </a:solidFill>
              <a:latin typeface="Arial" charset="0"/>
              <a:cs typeface="+mn-cs"/>
            </a:endParaRPr>
          </a:p>
        </p:txBody>
      </p:sp>
      <p:sp>
        <p:nvSpPr>
          <p:cNvPr id="19" name="ZoneTexte 18">
            <a:extLst>
              <a:ext uri="{FF2B5EF4-FFF2-40B4-BE49-F238E27FC236}">
                <a16:creationId xmlns:a16="http://schemas.microsoft.com/office/drawing/2014/main" id="{11FEBE66-8F85-4D09-B34E-2BD53118E4B6}"/>
              </a:ext>
            </a:extLst>
          </p:cNvPr>
          <p:cNvSpPr txBox="1"/>
          <p:nvPr/>
        </p:nvSpPr>
        <p:spPr>
          <a:xfrm>
            <a:off x="216198" y="1860451"/>
            <a:ext cx="1187450" cy="253916"/>
          </a:xfrm>
          <a:prstGeom prst="rect">
            <a:avLst/>
          </a:prstGeom>
          <a:noFill/>
        </p:spPr>
        <p:txBody>
          <a:bodyPr>
            <a:spAutoFit/>
          </a:bodyPr>
          <a:lstStyle>
            <a:defPPr>
              <a:defRPr lang="fr-FR"/>
            </a:defPPr>
            <a:lvl1pPr algn="ctr">
              <a:defRPr sz="1050">
                <a:solidFill>
                  <a:srgbClr val="7030A0"/>
                </a:solidFill>
              </a:defRPr>
            </a:lvl1pPr>
          </a:lstStyle>
          <a:p>
            <a:r>
              <a:rPr lang="fr-FR" dirty="0"/>
              <a:t>Contexte</a:t>
            </a:r>
          </a:p>
        </p:txBody>
      </p:sp>
      <p:sp>
        <p:nvSpPr>
          <p:cNvPr id="20" name="ZoneTexte 19">
            <a:extLst>
              <a:ext uri="{FF2B5EF4-FFF2-40B4-BE49-F238E27FC236}">
                <a16:creationId xmlns:a16="http://schemas.microsoft.com/office/drawing/2014/main" id="{AD843B85-48B8-43B5-AF19-D30E19226FDF}"/>
              </a:ext>
            </a:extLst>
          </p:cNvPr>
          <p:cNvSpPr txBox="1"/>
          <p:nvPr/>
        </p:nvSpPr>
        <p:spPr>
          <a:xfrm>
            <a:off x="478756" y="5173742"/>
            <a:ext cx="588963" cy="461962"/>
          </a:xfrm>
          <a:prstGeom prst="rect">
            <a:avLst/>
          </a:prstGeom>
          <a:solidFill>
            <a:schemeClr val="bg1">
              <a:lumMod val="85000"/>
            </a:schemeClr>
          </a:solidFill>
        </p:spPr>
        <p:txBody>
          <a:bodyPr>
            <a:spAutoFit/>
          </a:bodyPr>
          <a:lstStyle/>
          <a:p>
            <a:pPr algn="ctr">
              <a:defRPr/>
            </a:pPr>
            <a:r>
              <a:rPr lang="fr-FR" sz="2400" b="1">
                <a:solidFill>
                  <a:schemeClr val="bg1">
                    <a:lumMod val="65000"/>
                  </a:schemeClr>
                </a:solidFill>
              </a:rPr>
              <a:t>4</a:t>
            </a:r>
            <a:endParaRPr lang="fr-FR" sz="2400" b="1">
              <a:solidFill>
                <a:schemeClr val="bg1">
                  <a:lumMod val="65000"/>
                </a:schemeClr>
              </a:solidFill>
              <a:latin typeface="Arial" charset="0"/>
              <a:cs typeface="+mn-cs"/>
            </a:endParaRPr>
          </a:p>
        </p:txBody>
      </p:sp>
      <p:sp>
        <p:nvSpPr>
          <p:cNvPr id="29" name="ZoneTexte 28">
            <a:extLst>
              <a:ext uri="{FF2B5EF4-FFF2-40B4-BE49-F238E27FC236}">
                <a16:creationId xmlns:a16="http://schemas.microsoft.com/office/drawing/2014/main" id="{D917053F-F2A2-4A59-A7D9-93AB5DD7D367}"/>
              </a:ext>
            </a:extLst>
          </p:cNvPr>
          <p:cNvSpPr txBox="1"/>
          <p:nvPr/>
        </p:nvSpPr>
        <p:spPr>
          <a:xfrm>
            <a:off x="179512" y="5677798"/>
            <a:ext cx="1187450" cy="415498"/>
          </a:xfrm>
          <a:prstGeom prst="rect">
            <a:avLst/>
          </a:prstGeom>
          <a:noFill/>
        </p:spPr>
        <p:txBody>
          <a:bodyPr>
            <a:spAutoFit/>
          </a:bodyPr>
          <a:lstStyle/>
          <a:p>
            <a:pPr algn="ctr">
              <a:defRPr/>
            </a:pPr>
            <a:r>
              <a:rPr lang="fr-FR" sz="1050" dirty="0">
                <a:solidFill>
                  <a:schemeClr val="bg1">
                    <a:lumMod val="75000"/>
                  </a:schemeClr>
                </a:solidFill>
              </a:rPr>
              <a:t>L’URSSAF elle-même</a:t>
            </a:r>
            <a:endParaRPr lang="fr-FR" sz="1050" dirty="0">
              <a:solidFill>
                <a:schemeClr val="bg1">
                  <a:lumMod val="75000"/>
                </a:schemeClr>
              </a:solidFill>
              <a:latin typeface="Arial" charset="0"/>
              <a:cs typeface="+mn-cs"/>
            </a:endParaRPr>
          </a:p>
        </p:txBody>
      </p:sp>
    </p:spTree>
    <p:extLst>
      <p:ext uri="{BB962C8B-B14F-4D97-AF65-F5344CB8AC3E}">
        <p14:creationId xmlns:p14="http://schemas.microsoft.com/office/powerpoint/2010/main" val="423004683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ZoneTexte 36"/>
          <p:cNvSpPr txBox="1">
            <a:spLocks noChangeArrowheads="1"/>
          </p:cNvSpPr>
          <p:nvPr/>
        </p:nvSpPr>
        <p:spPr bwMode="auto">
          <a:xfrm>
            <a:off x="1665641" y="1249308"/>
            <a:ext cx="7296294" cy="4909036"/>
          </a:xfrm>
          <a:prstGeom prst="rect">
            <a:avLst/>
          </a:prstGeom>
          <a:noFill/>
          <a:ln w="9525">
            <a:noFill/>
            <a:miter lim="800000"/>
            <a:headEnd/>
            <a:tailEnd/>
          </a:ln>
        </p:spPr>
        <p:txBody>
          <a:bodyPr wrap="square" anchor="t">
            <a:spAutoFit/>
          </a:bodyPr>
          <a:lstStyle/>
          <a:p>
            <a:pPr lvl="0" algn="just" eaLnBrk="0" hangingPunct="0">
              <a:spcAft>
                <a:spcPts val="600"/>
              </a:spcAft>
              <a:defRPr/>
            </a:pPr>
            <a:r>
              <a:rPr lang="fr-FR" sz="1400" b="1" u="sng" dirty="0">
                <a:latin typeface="Arial"/>
                <a:cs typeface="Arial"/>
              </a:rPr>
              <a:t>Conséquences économiques (au 9 mars 2020)</a:t>
            </a:r>
          </a:p>
          <a:p>
            <a:pPr lvl="0" algn="just" eaLnBrk="0" hangingPunct="0">
              <a:spcAft>
                <a:spcPts val="600"/>
              </a:spcAft>
              <a:defRPr/>
            </a:pPr>
            <a:endParaRPr lang="fr-FR" sz="1400" dirty="0">
              <a:latin typeface="Arial"/>
              <a:cs typeface="Arial"/>
            </a:endParaRPr>
          </a:p>
          <a:p>
            <a:pPr lvl="0" algn="just" eaLnBrk="0" hangingPunct="0">
              <a:spcAft>
                <a:spcPts val="600"/>
              </a:spcAft>
              <a:defRPr/>
            </a:pPr>
            <a:r>
              <a:rPr lang="fr-FR" sz="1400" b="1" dirty="0">
                <a:solidFill>
                  <a:srgbClr val="7030A0"/>
                </a:solidFill>
                <a:latin typeface="Arial"/>
                <a:cs typeface="Arial"/>
              </a:rPr>
              <a:t>Du point de vue macro économique, </a:t>
            </a:r>
            <a:r>
              <a:rPr lang="fr-FR" sz="1400" dirty="0">
                <a:latin typeface="Arial"/>
                <a:cs typeface="Arial"/>
              </a:rPr>
              <a:t>la crise aura un impact important sur la croissance mondiale et française (scénarii divers en fonction de la durée de la crise) &gt; pour la France.</a:t>
            </a:r>
          </a:p>
          <a:p>
            <a:pPr algn="just" eaLnBrk="0" hangingPunct="0">
              <a:spcAft>
                <a:spcPts val="600"/>
              </a:spcAft>
              <a:defRPr/>
            </a:pPr>
            <a:r>
              <a:rPr lang="fr-FR" sz="1400" u="sng" dirty="0">
                <a:latin typeface="Arial"/>
                <a:cs typeface="Arial"/>
              </a:rPr>
              <a:t>Au 9 mars 2020</a:t>
            </a:r>
            <a:r>
              <a:rPr lang="fr-FR" sz="1400" dirty="0">
                <a:latin typeface="Arial"/>
                <a:cs typeface="Arial"/>
              </a:rPr>
              <a:t>, la prévision pour le T1 2020 en France est ramenée de 0,3% à 0,1% (rappel 1 point de PIB </a:t>
            </a:r>
            <a:r>
              <a:rPr lang="fr-FR" altLang="fr-FR" sz="1200" dirty="0">
                <a:latin typeface="Cambria Math" panose="02040503050406030204" pitchFamily="18" charset="0"/>
                <a:cs typeface="Calibri" panose="020F0502020204030204" pitchFamily="34" charset="0"/>
              </a:rPr>
              <a:t>≃</a:t>
            </a:r>
            <a:r>
              <a:rPr lang="fr-FR" altLang="fr-FR" sz="2000" dirty="0">
                <a:latin typeface="Arial" panose="020B0604020202020204" pitchFamily="34" charset="0"/>
              </a:rPr>
              <a:t> </a:t>
            </a:r>
            <a:r>
              <a:rPr lang="fr-FR" sz="1400" dirty="0">
                <a:latin typeface="Arial"/>
                <a:cs typeface="Arial"/>
              </a:rPr>
              <a:t>23 milliards d’euros, donc 0,2 point de PIB </a:t>
            </a:r>
            <a:r>
              <a:rPr lang="fr-FR" altLang="fr-FR" sz="1400" dirty="0">
                <a:latin typeface="Cambria Math" panose="02040503050406030204" pitchFamily="18" charset="0"/>
                <a:cs typeface="Calibri" panose="020F0502020204030204" pitchFamily="34" charset="0"/>
              </a:rPr>
              <a:t>≃</a:t>
            </a:r>
            <a:r>
              <a:rPr lang="fr-FR" sz="1400" dirty="0">
                <a:latin typeface="Arial"/>
                <a:cs typeface="Arial"/>
              </a:rPr>
              <a:t> 4,6 milliards d’euros). Ces chiffres évolueront en fonction de la durée de la crise.</a:t>
            </a:r>
          </a:p>
          <a:p>
            <a:pPr lvl="0" algn="just" eaLnBrk="0" hangingPunct="0">
              <a:spcAft>
                <a:spcPts val="600"/>
              </a:spcAft>
              <a:defRPr/>
            </a:pPr>
            <a:endParaRPr lang="fr-FR" sz="1400" dirty="0">
              <a:latin typeface="Arial"/>
              <a:cs typeface="Arial"/>
            </a:endParaRPr>
          </a:p>
          <a:p>
            <a:pPr lvl="0" algn="just" eaLnBrk="0" hangingPunct="0">
              <a:spcAft>
                <a:spcPts val="600"/>
              </a:spcAft>
              <a:defRPr/>
            </a:pPr>
            <a:r>
              <a:rPr lang="fr-FR" sz="1400" b="1" dirty="0">
                <a:solidFill>
                  <a:srgbClr val="7030A0"/>
                </a:solidFill>
                <a:latin typeface="Arial"/>
                <a:cs typeface="Arial"/>
              </a:rPr>
              <a:t>Du point de vue micro économique et dans un premier temps (à date)</a:t>
            </a:r>
            <a:endParaRPr lang="fr-FR" sz="1400" dirty="0">
              <a:latin typeface="Arial"/>
              <a:cs typeface="Arial"/>
            </a:endParaRPr>
          </a:p>
          <a:p>
            <a:pPr marL="285750" indent="-285750" algn="just" eaLnBrk="0" hangingPunct="0">
              <a:spcAft>
                <a:spcPts val="600"/>
              </a:spcAft>
              <a:buFontTx/>
              <a:buChar char="-"/>
              <a:defRPr/>
            </a:pPr>
            <a:r>
              <a:rPr lang="fr-FR" sz="1400" dirty="0">
                <a:latin typeface="Arial"/>
                <a:cs typeface="Arial"/>
              </a:rPr>
              <a:t>Des secteurs d’activité touchés à des degrés et vitesse différents &gt; tourisme/voyages, transport aérien, organisations d’évènements, sport et culture </a:t>
            </a:r>
            <a:r>
              <a:rPr lang="fr-FR" sz="1400" dirty="0" err="1">
                <a:latin typeface="Arial"/>
                <a:cs typeface="Arial"/>
              </a:rPr>
              <a:t>etc</a:t>
            </a:r>
            <a:endParaRPr lang="fr-FR" sz="1400" dirty="0">
              <a:latin typeface="Arial"/>
              <a:cs typeface="Arial"/>
            </a:endParaRPr>
          </a:p>
          <a:p>
            <a:pPr marL="285750" indent="-285750" algn="just" eaLnBrk="0" hangingPunct="0">
              <a:spcAft>
                <a:spcPts val="600"/>
              </a:spcAft>
              <a:buFontTx/>
              <a:buChar char="-"/>
              <a:defRPr/>
            </a:pPr>
            <a:r>
              <a:rPr lang="fr-FR" sz="1400" dirty="0">
                <a:latin typeface="Arial"/>
                <a:cs typeface="Arial"/>
              </a:rPr>
              <a:t>Des entreprises plus ou moins exposées</a:t>
            </a:r>
          </a:p>
          <a:p>
            <a:pPr marL="285750" indent="-285750" algn="just" eaLnBrk="0" hangingPunct="0">
              <a:spcAft>
                <a:spcPts val="600"/>
              </a:spcAft>
              <a:buFontTx/>
              <a:buChar char="-"/>
              <a:defRPr/>
            </a:pPr>
            <a:r>
              <a:rPr lang="fr-FR" sz="1400" dirty="0">
                <a:latin typeface="Arial"/>
                <a:cs typeface="Arial"/>
              </a:rPr>
              <a:t>Une extension plus générale des difficultés en fonction de la durée de la crise</a:t>
            </a:r>
          </a:p>
          <a:p>
            <a:pPr algn="just" eaLnBrk="0" hangingPunct="0">
              <a:spcAft>
                <a:spcPts val="600"/>
              </a:spcAft>
              <a:defRPr/>
            </a:pPr>
            <a:endParaRPr lang="fr-FR" sz="1400" dirty="0">
              <a:latin typeface="Arial"/>
              <a:cs typeface="Arial"/>
            </a:endParaRPr>
          </a:p>
          <a:p>
            <a:pPr algn="just" eaLnBrk="0" hangingPunct="0">
              <a:spcAft>
                <a:spcPts val="600"/>
              </a:spcAft>
              <a:defRPr/>
            </a:pPr>
            <a:r>
              <a:rPr lang="fr-FR" sz="1400" b="1" u="sng" dirty="0">
                <a:latin typeface="Arial"/>
                <a:cs typeface="Arial"/>
              </a:rPr>
              <a:t>Ligne directrice des interventions de l’URSSAF</a:t>
            </a:r>
            <a:endParaRPr lang="fr-FR" sz="1400" dirty="0">
              <a:latin typeface="Arial"/>
              <a:cs typeface="Arial"/>
            </a:endParaRPr>
          </a:p>
          <a:p>
            <a:pPr algn="just" eaLnBrk="0" hangingPunct="0">
              <a:spcAft>
                <a:spcPts val="600"/>
              </a:spcAft>
              <a:defRPr/>
            </a:pPr>
            <a:r>
              <a:rPr lang="fr-FR" sz="1400" dirty="0">
                <a:latin typeface="Arial"/>
                <a:cs typeface="Arial"/>
              </a:rPr>
              <a:t>Accompagner les entreprises et travailleurs indépendants en soutenant leur trésorerie par le report et/ou l’étalement des paiements de cotisations sociales, et en adaptant temporairement les procédures de recouvrement.</a:t>
            </a:r>
          </a:p>
        </p:txBody>
      </p:sp>
      <p:sp>
        <p:nvSpPr>
          <p:cNvPr id="7" name="Rectangle 2"/>
          <p:cNvSpPr txBox="1">
            <a:spLocks noChangeArrowheads="1"/>
          </p:cNvSpPr>
          <p:nvPr/>
        </p:nvSpPr>
        <p:spPr>
          <a:xfrm>
            <a:off x="1155402" y="384452"/>
            <a:ext cx="7772400" cy="500080"/>
          </a:xfrm>
          <a:prstGeom prst="rect">
            <a:avLst/>
          </a:prstGeom>
          <a:noFill/>
        </p:spPr>
        <p:txBody>
          <a:bodyPr/>
          <a:lstStyle/>
          <a:p>
            <a:pPr algn="r">
              <a:defRPr/>
            </a:pPr>
            <a:r>
              <a:rPr lang="fr-FR" sz="2000" b="1" dirty="0">
                <a:solidFill>
                  <a:srgbClr val="7030A0"/>
                </a:solidFill>
                <a:latin typeface="Arial"/>
                <a:cs typeface="Arial"/>
                <a:sym typeface="Wingdings"/>
              </a:rPr>
              <a:t>Une crise sanitaire inédite et des impacts économiques d’ores et déjà évalués supérieurs à la crise de 2008/2009</a:t>
            </a:r>
          </a:p>
        </p:txBody>
      </p:sp>
      <p:sp>
        <p:nvSpPr>
          <p:cNvPr id="13" name="ZoneTexte 12">
            <a:extLst>
              <a:ext uri="{FF2B5EF4-FFF2-40B4-BE49-F238E27FC236}">
                <a16:creationId xmlns:a16="http://schemas.microsoft.com/office/drawing/2014/main" id="{6FC6A103-9740-4CB4-B05F-6A2F2A356BB5}"/>
              </a:ext>
            </a:extLst>
          </p:cNvPr>
          <p:cNvSpPr txBox="1"/>
          <p:nvPr/>
        </p:nvSpPr>
        <p:spPr>
          <a:xfrm>
            <a:off x="482898" y="1412776"/>
            <a:ext cx="588962" cy="461963"/>
          </a:xfrm>
          <a:prstGeom prst="rect">
            <a:avLst/>
          </a:prstGeom>
          <a:solidFill>
            <a:srgbClr val="7030A0"/>
          </a:solidFill>
          <a:ln>
            <a:solidFill>
              <a:srgbClr val="7030A0"/>
            </a:solidFill>
          </a:ln>
        </p:spPr>
        <p:txBody>
          <a:bodyPr>
            <a:spAutoFit/>
          </a:bodyPr>
          <a:lstStyle>
            <a:defPPr>
              <a:defRPr lang="fr-FR"/>
            </a:defPPr>
            <a:lvl1pPr algn="ctr">
              <a:defRPr sz="2400" b="1">
                <a:solidFill>
                  <a:schemeClr val="bg1"/>
                </a:solidFill>
              </a:defRPr>
            </a:lvl1pPr>
          </a:lstStyle>
          <a:p>
            <a:r>
              <a:rPr lang="fr-FR"/>
              <a:t>1</a:t>
            </a:r>
          </a:p>
        </p:txBody>
      </p:sp>
      <p:sp>
        <p:nvSpPr>
          <p:cNvPr id="15" name="ZoneTexte 14">
            <a:extLst>
              <a:ext uri="{FF2B5EF4-FFF2-40B4-BE49-F238E27FC236}">
                <a16:creationId xmlns:a16="http://schemas.microsoft.com/office/drawing/2014/main" id="{CEAF31D3-9CC8-4AF6-83CD-877EEDAFFB2F}"/>
              </a:ext>
            </a:extLst>
          </p:cNvPr>
          <p:cNvSpPr txBox="1"/>
          <p:nvPr/>
        </p:nvSpPr>
        <p:spPr>
          <a:xfrm>
            <a:off x="481310" y="2564904"/>
            <a:ext cx="588963" cy="461962"/>
          </a:xfrm>
          <a:prstGeom prst="rect">
            <a:avLst/>
          </a:prstGeom>
          <a:solidFill>
            <a:schemeClr val="bg1">
              <a:lumMod val="85000"/>
            </a:schemeClr>
          </a:solidFill>
        </p:spPr>
        <p:txBody>
          <a:bodyPr>
            <a:spAutoFit/>
          </a:bodyPr>
          <a:lstStyle/>
          <a:p>
            <a:pPr algn="ctr">
              <a:defRPr/>
            </a:pPr>
            <a:r>
              <a:rPr lang="fr-FR" sz="2400" b="1">
                <a:solidFill>
                  <a:schemeClr val="bg1">
                    <a:lumMod val="65000"/>
                  </a:schemeClr>
                </a:solidFill>
                <a:latin typeface="Arial" charset="0"/>
                <a:cs typeface="+mn-cs"/>
              </a:rPr>
              <a:t>2</a:t>
            </a:r>
          </a:p>
        </p:txBody>
      </p:sp>
      <p:sp>
        <p:nvSpPr>
          <p:cNvPr id="16" name="ZoneTexte 15">
            <a:extLst>
              <a:ext uri="{FF2B5EF4-FFF2-40B4-BE49-F238E27FC236}">
                <a16:creationId xmlns:a16="http://schemas.microsoft.com/office/drawing/2014/main" id="{B5ED2D81-97A2-4723-B00D-C76F2BD89D45}"/>
              </a:ext>
            </a:extLst>
          </p:cNvPr>
          <p:cNvSpPr txBox="1"/>
          <p:nvPr/>
        </p:nvSpPr>
        <p:spPr>
          <a:xfrm>
            <a:off x="216198" y="3061791"/>
            <a:ext cx="1187450" cy="415498"/>
          </a:xfrm>
          <a:prstGeom prst="rect">
            <a:avLst/>
          </a:prstGeom>
          <a:noFill/>
        </p:spPr>
        <p:txBody>
          <a:bodyPr>
            <a:spAutoFit/>
          </a:bodyPr>
          <a:lstStyle/>
          <a:p>
            <a:pPr algn="ctr">
              <a:defRPr/>
            </a:pPr>
            <a:r>
              <a:rPr lang="fr-FR" sz="1050">
                <a:solidFill>
                  <a:schemeClr val="bg1">
                    <a:lumMod val="75000"/>
                  </a:schemeClr>
                </a:solidFill>
                <a:latin typeface="Arial" charset="0"/>
                <a:cs typeface="+mn-cs"/>
              </a:rPr>
              <a:t>Soutien des cotisants</a:t>
            </a:r>
          </a:p>
        </p:txBody>
      </p:sp>
      <p:sp>
        <p:nvSpPr>
          <p:cNvPr id="17" name="ZoneTexte 16">
            <a:extLst>
              <a:ext uri="{FF2B5EF4-FFF2-40B4-BE49-F238E27FC236}">
                <a16:creationId xmlns:a16="http://schemas.microsoft.com/office/drawing/2014/main" id="{03BE3330-1E7E-4850-85D6-10AD069B1B5C}"/>
              </a:ext>
            </a:extLst>
          </p:cNvPr>
          <p:cNvSpPr txBox="1"/>
          <p:nvPr/>
        </p:nvSpPr>
        <p:spPr>
          <a:xfrm>
            <a:off x="481309" y="3733582"/>
            <a:ext cx="588963" cy="461962"/>
          </a:xfrm>
          <a:prstGeom prst="rect">
            <a:avLst/>
          </a:prstGeom>
          <a:solidFill>
            <a:schemeClr val="bg1">
              <a:lumMod val="85000"/>
            </a:schemeClr>
          </a:solidFill>
        </p:spPr>
        <p:txBody>
          <a:bodyPr>
            <a:spAutoFit/>
          </a:bodyPr>
          <a:lstStyle/>
          <a:p>
            <a:pPr algn="ctr">
              <a:defRPr/>
            </a:pPr>
            <a:r>
              <a:rPr lang="fr-FR" sz="2400" b="1">
                <a:solidFill>
                  <a:schemeClr val="bg1">
                    <a:lumMod val="65000"/>
                  </a:schemeClr>
                </a:solidFill>
                <a:latin typeface="Arial" charset="0"/>
                <a:cs typeface="+mn-cs"/>
              </a:rPr>
              <a:t>3</a:t>
            </a:r>
          </a:p>
        </p:txBody>
      </p:sp>
      <p:sp>
        <p:nvSpPr>
          <p:cNvPr id="18" name="ZoneTexte 17">
            <a:extLst>
              <a:ext uri="{FF2B5EF4-FFF2-40B4-BE49-F238E27FC236}">
                <a16:creationId xmlns:a16="http://schemas.microsoft.com/office/drawing/2014/main" id="{3C6A20E6-7CEB-416E-B116-4341B36AC4F5}"/>
              </a:ext>
            </a:extLst>
          </p:cNvPr>
          <p:cNvSpPr txBox="1"/>
          <p:nvPr/>
        </p:nvSpPr>
        <p:spPr>
          <a:xfrm>
            <a:off x="182065" y="4237638"/>
            <a:ext cx="1187450" cy="253916"/>
          </a:xfrm>
          <a:prstGeom prst="rect">
            <a:avLst/>
          </a:prstGeom>
          <a:noFill/>
        </p:spPr>
        <p:txBody>
          <a:bodyPr>
            <a:spAutoFit/>
          </a:bodyPr>
          <a:lstStyle/>
          <a:p>
            <a:pPr algn="ctr">
              <a:defRPr/>
            </a:pPr>
            <a:r>
              <a:rPr lang="fr-FR" sz="1050" dirty="0">
                <a:solidFill>
                  <a:schemeClr val="bg1">
                    <a:lumMod val="75000"/>
                  </a:schemeClr>
                </a:solidFill>
              </a:rPr>
              <a:t>Partenariats</a:t>
            </a:r>
            <a:endParaRPr lang="fr-FR" sz="1050" dirty="0">
              <a:solidFill>
                <a:schemeClr val="bg1">
                  <a:lumMod val="75000"/>
                </a:schemeClr>
              </a:solidFill>
              <a:latin typeface="Arial" charset="0"/>
              <a:cs typeface="+mn-cs"/>
            </a:endParaRPr>
          </a:p>
        </p:txBody>
      </p:sp>
      <p:sp>
        <p:nvSpPr>
          <p:cNvPr id="19" name="ZoneTexte 18">
            <a:extLst>
              <a:ext uri="{FF2B5EF4-FFF2-40B4-BE49-F238E27FC236}">
                <a16:creationId xmlns:a16="http://schemas.microsoft.com/office/drawing/2014/main" id="{11FEBE66-8F85-4D09-B34E-2BD53118E4B6}"/>
              </a:ext>
            </a:extLst>
          </p:cNvPr>
          <p:cNvSpPr txBox="1"/>
          <p:nvPr/>
        </p:nvSpPr>
        <p:spPr>
          <a:xfrm>
            <a:off x="216198" y="1860451"/>
            <a:ext cx="1187450" cy="253916"/>
          </a:xfrm>
          <a:prstGeom prst="rect">
            <a:avLst/>
          </a:prstGeom>
          <a:noFill/>
        </p:spPr>
        <p:txBody>
          <a:bodyPr>
            <a:spAutoFit/>
          </a:bodyPr>
          <a:lstStyle>
            <a:defPPr>
              <a:defRPr lang="fr-FR"/>
            </a:defPPr>
            <a:lvl1pPr algn="ctr">
              <a:defRPr sz="1050">
                <a:solidFill>
                  <a:srgbClr val="7030A0"/>
                </a:solidFill>
              </a:defRPr>
            </a:lvl1pPr>
          </a:lstStyle>
          <a:p>
            <a:r>
              <a:rPr lang="fr-FR" dirty="0"/>
              <a:t>Contexte</a:t>
            </a:r>
          </a:p>
        </p:txBody>
      </p:sp>
      <p:sp>
        <p:nvSpPr>
          <p:cNvPr id="20" name="ZoneTexte 19">
            <a:extLst>
              <a:ext uri="{FF2B5EF4-FFF2-40B4-BE49-F238E27FC236}">
                <a16:creationId xmlns:a16="http://schemas.microsoft.com/office/drawing/2014/main" id="{AD843B85-48B8-43B5-AF19-D30E19226FDF}"/>
              </a:ext>
            </a:extLst>
          </p:cNvPr>
          <p:cNvSpPr txBox="1"/>
          <p:nvPr/>
        </p:nvSpPr>
        <p:spPr>
          <a:xfrm>
            <a:off x="478756" y="5173742"/>
            <a:ext cx="588963" cy="461962"/>
          </a:xfrm>
          <a:prstGeom prst="rect">
            <a:avLst/>
          </a:prstGeom>
          <a:solidFill>
            <a:schemeClr val="bg1">
              <a:lumMod val="85000"/>
            </a:schemeClr>
          </a:solidFill>
        </p:spPr>
        <p:txBody>
          <a:bodyPr>
            <a:spAutoFit/>
          </a:bodyPr>
          <a:lstStyle/>
          <a:p>
            <a:pPr algn="ctr">
              <a:defRPr/>
            </a:pPr>
            <a:r>
              <a:rPr lang="fr-FR" sz="2400" b="1">
                <a:solidFill>
                  <a:schemeClr val="bg1">
                    <a:lumMod val="65000"/>
                  </a:schemeClr>
                </a:solidFill>
              </a:rPr>
              <a:t>4</a:t>
            </a:r>
            <a:endParaRPr lang="fr-FR" sz="2400" b="1">
              <a:solidFill>
                <a:schemeClr val="bg1">
                  <a:lumMod val="65000"/>
                </a:schemeClr>
              </a:solidFill>
              <a:latin typeface="Arial" charset="0"/>
              <a:cs typeface="+mn-cs"/>
            </a:endParaRPr>
          </a:p>
        </p:txBody>
      </p:sp>
      <p:sp>
        <p:nvSpPr>
          <p:cNvPr id="29" name="ZoneTexte 28">
            <a:extLst>
              <a:ext uri="{FF2B5EF4-FFF2-40B4-BE49-F238E27FC236}">
                <a16:creationId xmlns:a16="http://schemas.microsoft.com/office/drawing/2014/main" id="{D917053F-F2A2-4A59-A7D9-93AB5DD7D367}"/>
              </a:ext>
            </a:extLst>
          </p:cNvPr>
          <p:cNvSpPr txBox="1"/>
          <p:nvPr/>
        </p:nvSpPr>
        <p:spPr>
          <a:xfrm>
            <a:off x="179512" y="5677798"/>
            <a:ext cx="1187450" cy="415498"/>
          </a:xfrm>
          <a:prstGeom prst="rect">
            <a:avLst/>
          </a:prstGeom>
          <a:noFill/>
        </p:spPr>
        <p:txBody>
          <a:bodyPr>
            <a:spAutoFit/>
          </a:bodyPr>
          <a:lstStyle/>
          <a:p>
            <a:pPr algn="ctr">
              <a:defRPr/>
            </a:pPr>
            <a:r>
              <a:rPr lang="fr-FR" sz="1050" dirty="0">
                <a:solidFill>
                  <a:schemeClr val="bg1">
                    <a:lumMod val="75000"/>
                  </a:schemeClr>
                </a:solidFill>
              </a:rPr>
              <a:t>L’URSSAF elle-même</a:t>
            </a:r>
            <a:endParaRPr lang="fr-FR" sz="1050" dirty="0">
              <a:solidFill>
                <a:schemeClr val="bg1">
                  <a:lumMod val="75000"/>
                </a:schemeClr>
              </a:solidFill>
              <a:latin typeface="Arial" charset="0"/>
              <a:cs typeface="+mn-cs"/>
            </a:endParaRPr>
          </a:p>
        </p:txBody>
      </p:sp>
    </p:spTree>
    <p:extLst>
      <p:ext uri="{BB962C8B-B14F-4D97-AF65-F5344CB8AC3E}">
        <p14:creationId xmlns:p14="http://schemas.microsoft.com/office/powerpoint/2010/main" val="344802925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txBox="1">
            <a:spLocks noChangeArrowheads="1"/>
          </p:cNvSpPr>
          <p:nvPr/>
        </p:nvSpPr>
        <p:spPr bwMode="auto">
          <a:xfrm>
            <a:off x="1067719" y="608869"/>
            <a:ext cx="7772400" cy="504825"/>
          </a:xfrm>
          <a:prstGeom prst="rect">
            <a:avLst/>
          </a:prstGeom>
          <a:noFill/>
          <a:ln w="9525">
            <a:noFill/>
            <a:miter lim="800000"/>
            <a:headEnd/>
            <a:tailEnd/>
          </a:ln>
        </p:spPr>
        <p:txBody>
          <a:bodyPr/>
          <a:lstStyle/>
          <a:p>
            <a:pPr algn="r" eaLnBrk="0" hangingPunct="0"/>
            <a:r>
              <a:rPr lang="fr-FR" sz="2400" b="1" dirty="0">
                <a:solidFill>
                  <a:srgbClr val="7030A0"/>
                </a:solidFill>
              </a:rPr>
              <a:t>Partie 2</a:t>
            </a:r>
          </a:p>
        </p:txBody>
      </p:sp>
      <p:sp>
        <p:nvSpPr>
          <p:cNvPr id="24579" name="ZoneTexte 36"/>
          <p:cNvSpPr txBox="1">
            <a:spLocks noChangeArrowheads="1"/>
          </p:cNvSpPr>
          <p:nvPr/>
        </p:nvSpPr>
        <p:spPr bwMode="auto">
          <a:xfrm>
            <a:off x="1763713" y="1533525"/>
            <a:ext cx="6696075" cy="1201738"/>
          </a:xfrm>
          <a:prstGeom prst="rect">
            <a:avLst/>
          </a:prstGeom>
          <a:noFill/>
          <a:ln w="9525">
            <a:noFill/>
            <a:miter lim="800000"/>
            <a:headEnd/>
            <a:tailEnd/>
          </a:ln>
        </p:spPr>
        <p:txBody>
          <a:bodyPr>
            <a:spAutoFit/>
          </a:bodyPr>
          <a:lstStyle/>
          <a:p>
            <a:endParaRPr lang="fr-FR" sz="2000" b="1">
              <a:solidFill>
                <a:srgbClr val="005A9B"/>
              </a:solidFill>
              <a:sym typeface="Wingdings" pitchFamily="2" charset="2"/>
            </a:endParaRPr>
          </a:p>
          <a:p>
            <a:endParaRPr lang="fr-FR" sz="2000" b="1">
              <a:solidFill>
                <a:srgbClr val="3863BA"/>
              </a:solidFill>
            </a:endParaRPr>
          </a:p>
          <a:p>
            <a:br>
              <a:rPr lang="fr-FR" sz="1600" b="1">
                <a:solidFill>
                  <a:srgbClr val="3863BA"/>
                </a:solidFill>
              </a:rPr>
            </a:br>
            <a:endParaRPr lang="fr-FR" sz="1600" b="1">
              <a:solidFill>
                <a:srgbClr val="3863BA"/>
              </a:solidFill>
            </a:endParaRPr>
          </a:p>
        </p:txBody>
      </p:sp>
      <p:sp>
        <p:nvSpPr>
          <p:cNvPr id="13" name="ZoneTexte 36">
            <a:extLst>
              <a:ext uri="{FF2B5EF4-FFF2-40B4-BE49-F238E27FC236}">
                <a16:creationId xmlns:a16="http://schemas.microsoft.com/office/drawing/2014/main" id="{77E556D6-B33B-4A9C-BC0B-825A667144A2}"/>
              </a:ext>
            </a:extLst>
          </p:cNvPr>
          <p:cNvSpPr txBox="1">
            <a:spLocks noChangeArrowheads="1"/>
          </p:cNvSpPr>
          <p:nvPr/>
        </p:nvSpPr>
        <p:spPr bwMode="auto">
          <a:xfrm>
            <a:off x="1763713" y="1175508"/>
            <a:ext cx="7128792" cy="4801314"/>
          </a:xfrm>
          <a:prstGeom prst="rect">
            <a:avLst/>
          </a:prstGeom>
          <a:noFill/>
          <a:ln w="9525">
            <a:noFill/>
            <a:miter lim="800000"/>
            <a:headEnd/>
            <a:tailEnd/>
          </a:ln>
        </p:spPr>
        <p:txBody>
          <a:bodyPr wrap="square" anchor="t">
            <a:spAutoFit/>
          </a:bodyPr>
          <a:lstStyle/>
          <a:p>
            <a:pPr algn="just">
              <a:defRPr/>
            </a:pPr>
            <a:r>
              <a:rPr lang="fr-FR" sz="2000" dirty="0">
                <a:latin typeface="Arial"/>
                <a:cs typeface="Arial"/>
                <a:sym typeface="Wingdings"/>
              </a:rPr>
              <a:t>1. Une crise sanitaire inédite et des impacts économiques d’ores et déjà évalués supérieurs à la crise de 2008/2009</a:t>
            </a:r>
          </a:p>
          <a:p>
            <a:pPr algn="just">
              <a:defRPr/>
            </a:pPr>
            <a:endParaRPr lang="fr-FR" sz="2400" dirty="0">
              <a:sym typeface="Wingdings"/>
            </a:endParaRPr>
          </a:p>
          <a:p>
            <a:pPr algn="just">
              <a:defRPr/>
            </a:pPr>
            <a:endParaRPr lang="fr-FR" sz="2000" dirty="0">
              <a:sym typeface="Wingdings"/>
            </a:endParaRPr>
          </a:p>
          <a:p>
            <a:pPr algn="just">
              <a:defRPr/>
            </a:pPr>
            <a:r>
              <a:rPr lang="fr-FR" sz="2000" b="1" dirty="0">
                <a:solidFill>
                  <a:srgbClr val="7030A0"/>
                </a:solidFill>
                <a:latin typeface="Arial"/>
                <a:cs typeface="Arial"/>
                <a:sym typeface="Wingdings"/>
              </a:rPr>
              <a:t>2. Les actions en direction des entreprises et des travailleurs indépendants visent toutes à prendre en compte la situation pour en atténuer les effets </a:t>
            </a:r>
          </a:p>
          <a:p>
            <a:pPr algn="just">
              <a:defRPr/>
            </a:pPr>
            <a:endParaRPr lang="fr-FR" sz="2000" dirty="0">
              <a:sym typeface="Wingdings"/>
            </a:endParaRPr>
          </a:p>
          <a:p>
            <a:pPr algn="just">
              <a:defRPr/>
            </a:pPr>
            <a:r>
              <a:rPr lang="fr-FR" sz="2000" dirty="0">
                <a:latin typeface="Arial"/>
                <a:cs typeface="Arial"/>
                <a:sym typeface="Wingdings"/>
              </a:rPr>
              <a:t>3. Les actions en direction des partenaires doivent permettre une approche globale de la situation et une cohérence des interventions des acteurs</a:t>
            </a:r>
            <a:endParaRPr lang="fr-FR" sz="2000" dirty="0">
              <a:latin typeface="Arial"/>
              <a:cs typeface="Arial"/>
            </a:endParaRPr>
          </a:p>
          <a:p>
            <a:pPr marL="342900" indent="-342900" algn="just">
              <a:buFontTx/>
              <a:buAutoNum type="arabicPeriod"/>
              <a:defRPr/>
            </a:pPr>
            <a:endParaRPr lang="fr-FR" sz="2000" dirty="0">
              <a:sym typeface="Wingdings"/>
            </a:endParaRPr>
          </a:p>
          <a:p>
            <a:pPr algn="just">
              <a:defRPr/>
            </a:pPr>
            <a:endParaRPr lang="fr-FR" dirty="0">
              <a:cs typeface="Arial" charset="0"/>
              <a:sym typeface="Wingdings"/>
            </a:endParaRPr>
          </a:p>
          <a:p>
            <a:pPr algn="just">
              <a:defRPr/>
            </a:pPr>
            <a:r>
              <a:rPr lang="fr-FR" sz="2000" dirty="0">
                <a:latin typeface="Arial"/>
                <a:cs typeface="Arial"/>
                <a:sym typeface="Wingdings"/>
              </a:rPr>
              <a:t>4. L’organisation de l’URSSAF est elle-même impactée et reconfigurée en mode « continuité d’activité »</a:t>
            </a:r>
            <a:endParaRPr lang="fr-FR" sz="2000" dirty="0">
              <a:latin typeface="Arial" charset="0"/>
              <a:cs typeface="+mn-cs"/>
              <a:sym typeface="Wingdings"/>
            </a:endParaRPr>
          </a:p>
        </p:txBody>
      </p:sp>
      <p:sp>
        <p:nvSpPr>
          <p:cNvPr id="14" name="ZoneTexte 13">
            <a:extLst>
              <a:ext uri="{FF2B5EF4-FFF2-40B4-BE49-F238E27FC236}">
                <a16:creationId xmlns:a16="http://schemas.microsoft.com/office/drawing/2014/main" id="{4C89D969-A626-491D-AD88-6980B150DC5B}"/>
              </a:ext>
            </a:extLst>
          </p:cNvPr>
          <p:cNvSpPr txBox="1"/>
          <p:nvPr/>
        </p:nvSpPr>
        <p:spPr>
          <a:xfrm>
            <a:off x="482898" y="1412776"/>
            <a:ext cx="588962" cy="461963"/>
          </a:xfrm>
          <a:prstGeom prst="rect">
            <a:avLst/>
          </a:prstGeom>
          <a:solidFill>
            <a:schemeClr val="bg1">
              <a:lumMod val="85000"/>
            </a:schemeClr>
          </a:solidFill>
        </p:spPr>
        <p:txBody>
          <a:bodyPr>
            <a:spAutoFit/>
          </a:bodyPr>
          <a:lstStyle>
            <a:defPPr>
              <a:defRPr lang="fr-FR"/>
            </a:defPPr>
            <a:lvl1pPr algn="ctr">
              <a:defRPr sz="2400" b="1">
                <a:solidFill>
                  <a:schemeClr val="bg1">
                    <a:lumMod val="65000"/>
                  </a:schemeClr>
                </a:solidFill>
              </a:defRPr>
            </a:lvl1pPr>
          </a:lstStyle>
          <a:p>
            <a:r>
              <a:rPr lang="fr-FR"/>
              <a:t>1</a:t>
            </a:r>
          </a:p>
        </p:txBody>
      </p:sp>
      <p:sp>
        <p:nvSpPr>
          <p:cNvPr id="15" name="ZoneTexte 14">
            <a:extLst>
              <a:ext uri="{FF2B5EF4-FFF2-40B4-BE49-F238E27FC236}">
                <a16:creationId xmlns:a16="http://schemas.microsoft.com/office/drawing/2014/main" id="{E28DAAFA-2670-435E-BAA1-68F2E5C8A476}"/>
              </a:ext>
            </a:extLst>
          </p:cNvPr>
          <p:cNvSpPr txBox="1"/>
          <p:nvPr/>
        </p:nvSpPr>
        <p:spPr>
          <a:xfrm>
            <a:off x="481310" y="2564904"/>
            <a:ext cx="588963" cy="461962"/>
          </a:xfrm>
          <a:prstGeom prst="rect">
            <a:avLst/>
          </a:prstGeom>
          <a:solidFill>
            <a:srgbClr val="7030A0"/>
          </a:solidFill>
          <a:ln>
            <a:solidFill>
              <a:srgbClr val="7030A0"/>
            </a:solidFill>
          </a:ln>
        </p:spPr>
        <p:txBody>
          <a:bodyPr>
            <a:spAutoFit/>
          </a:bodyPr>
          <a:lstStyle>
            <a:defPPr>
              <a:defRPr lang="fr-FR"/>
            </a:defPPr>
            <a:lvl1pPr algn="ctr">
              <a:defRPr sz="2400" b="1">
                <a:solidFill>
                  <a:schemeClr val="bg1"/>
                </a:solidFill>
              </a:defRPr>
            </a:lvl1pPr>
          </a:lstStyle>
          <a:p>
            <a:r>
              <a:rPr lang="fr-FR"/>
              <a:t>2</a:t>
            </a:r>
          </a:p>
        </p:txBody>
      </p:sp>
      <p:sp>
        <p:nvSpPr>
          <p:cNvPr id="16" name="ZoneTexte 15">
            <a:extLst>
              <a:ext uri="{FF2B5EF4-FFF2-40B4-BE49-F238E27FC236}">
                <a16:creationId xmlns:a16="http://schemas.microsoft.com/office/drawing/2014/main" id="{EFBCDED3-68FB-4BB5-B46F-269B442990AB}"/>
              </a:ext>
            </a:extLst>
          </p:cNvPr>
          <p:cNvSpPr txBox="1"/>
          <p:nvPr/>
        </p:nvSpPr>
        <p:spPr>
          <a:xfrm>
            <a:off x="216198" y="3061791"/>
            <a:ext cx="1187450" cy="415498"/>
          </a:xfrm>
          <a:prstGeom prst="rect">
            <a:avLst/>
          </a:prstGeom>
          <a:noFill/>
        </p:spPr>
        <p:txBody>
          <a:bodyPr>
            <a:spAutoFit/>
          </a:bodyPr>
          <a:lstStyle>
            <a:defPPr>
              <a:defRPr lang="fr-FR"/>
            </a:defPPr>
            <a:lvl1pPr algn="ctr">
              <a:defRPr sz="1050">
                <a:solidFill>
                  <a:srgbClr val="7030A0"/>
                </a:solidFill>
              </a:defRPr>
            </a:lvl1pPr>
          </a:lstStyle>
          <a:p>
            <a:r>
              <a:rPr lang="fr-FR" dirty="0"/>
              <a:t>Soutien des cotisants</a:t>
            </a:r>
          </a:p>
        </p:txBody>
      </p:sp>
      <p:sp>
        <p:nvSpPr>
          <p:cNvPr id="17" name="ZoneTexte 16">
            <a:extLst>
              <a:ext uri="{FF2B5EF4-FFF2-40B4-BE49-F238E27FC236}">
                <a16:creationId xmlns:a16="http://schemas.microsoft.com/office/drawing/2014/main" id="{FF47CD32-F273-43D7-B6CD-7EF8AFE2CC66}"/>
              </a:ext>
            </a:extLst>
          </p:cNvPr>
          <p:cNvSpPr txBox="1"/>
          <p:nvPr/>
        </p:nvSpPr>
        <p:spPr>
          <a:xfrm>
            <a:off x="481309" y="3733582"/>
            <a:ext cx="588963" cy="461962"/>
          </a:xfrm>
          <a:prstGeom prst="rect">
            <a:avLst/>
          </a:prstGeom>
          <a:solidFill>
            <a:schemeClr val="bg1">
              <a:lumMod val="85000"/>
            </a:schemeClr>
          </a:solidFill>
        </p:spPr>
        <p:txBody>
          <a:bodyPr>
            <a:spAutoFit/>
          </a:bodyPr>
          <a:lstStyle/>
          <a:p>
            <a:pPr algn="ctr">
              <a:defRPr/>
            </a:pPr>
            <a:r>
              <a:rPr lang="fr-FR" sz="2400" b="1">
                <a:solidFill>
                  <a:schemeClr val="bg1">
                    <a:lumMod val="65000"/>
                  </a:schemeClr>
                </a:solidFill>
                <a:latin typeface="Arial" charset="0"/>
                <a:cs typeface="+mn-cs"/>
              </a:rPr>
              <a:t>3</a:t>
            </a:r>
          </a:p>
        </p:txBody>
      </p:sp>
      <p:sp>
        <p:nvSpPr>
          <p:cNvPr id="18" name="ZoneTexte 17">
            <a:extLst>
              <a:ext uri="{FF2B5EF4-FFF2-40B4-BE49-F238E27FC236}">
                <a16:creationId xmlns:a16="http://schemas.microsoft.com/office/drawing/2014/main" id="{13A10215-2EFB-4726-911F-8721C95286AE}"/>
              </a:ext>
            </a:extLst>
          </p:cNvPr>
          <p:cNvSpPr txBox="1"/>
          <p:nvPr/>
        </p:nvSpPr>
        <p:spPr>
          <a:xfrm>
            <a:off x="182065" y="4237638"/>
            <a:ext cx="1187450" cy="253916"/>
          </a:xfrm>
          <a:prstGeom prst="rect">
            <a:avLst/>
          </a:prstGeom>
          <a:noFill/>
        </p:spPr>
        <p:txBody>
          <a:bodyPr>
            <a:spAutoFit/>
          </a:bodyPr>
          <a:lstStyle/>
          <a:p>
            <a:pPr algn="ctr">
              <a:defRPr/>
            </a:pPr>
            <a:r>
              <a:rPr lang="fr-FR" sz="1050" dirty="0">
                <a:solidFill>
                  <a:schemeClr val="bg1">
                    <a:lumMod val="75000"/>
                  </a:schemeClr>
                </a:solidFill>
              </a:rPr>
              <a:t>Partenariats</a:t>
            </a:r>
            <a:endParaRPr lang="fr-FR" sz="1050" dirty="0">
              <a:solidFill>
                <a:schemeClr val="bg1">
                  <a:lumMod val="75000"/>
                </a:schemeClr>
              </a:solidFill>
              <a:latin typeface="Arial" charset="0"/>
              <a:cs typeface="+mn-cs"/>
            </a:endParaRPr>
          </a:p>
        </p:txBody>
      </p:sp>
      <p:sp>
        <p:nvSpPr>
          <p:cNvPr id="19" name="ZoneTexte 18">
            <a:extLst>
              <a:ext uri="{FF2B5EF4-FFF2-40B4-BE49-F238E27FC236}">
                <a16:creationId xmlns:a16="http://schemas.microsoft.com/office/drawing/2014/main" id="{C33E09CF-0662-4B16-9F74-A8E36E7DC7FC}"/>
              </a:ext>
            </a:extLst>
          </p:cNvPr>
          <p:cNvSpPr txBox="1"/>
          <p:nvPr/>
        </p:nvSpPr>
        <p:spPr>
          <a:xfrm>
            <a:off x="216198" y="1860451"/>
            <a:ext cx="1187450" cy="253916"/>
          </a:xfrm>
          <a:prstGeom prst="rect">
            <a:avLst/>
          </a:prstGeom>
          <a:noFill/>
        </p:spPr>
        <p:txBody>
          <a:bodyPr>
            <a:spAutoFit/>
          </a:bodyPr>
          <a:lstStyle>
            <a:defPPr>
              <a:defRPr lang="fr-FR"/>
            </a:defPPr>
            <a:lvl1pPr algn="ctr">
              <a:defRPr sz="1050">
                <a:solidFill>
                  <a:schemeClr val="bg1">
                    <a:lumMod val="75000"/>
                  </a:schemeClr>
                </a:solidFill>
              </a:defRPr>
            </a:lvl1pPr>
          </a:lstStyle>
          <a:p>
            <a:r>
              <a:rPr lang="fr-FR" dirty="0"/>
              <a:t>Contexte</a:t>
            </a:r>
          </a:p>
        </p:txBody>
      </p:sp>
      <p:sp>
        <p:nvSpPr>
          <p:cNvPr id="20" name="ZoneTexte 19">
            <a:extLst>
              <a:ext uri="{FF2B5EF4-FFF2-40B4-BE49-F238E27FC236}">
                <a16:creationId xmlns:a16="http://schemas.microsoft.com/office/drawing/2014/main" id="{5098B52F-7103-44D4-8E04-21A7543CF42C}"/>
              </a:ext>
            </a:extLst>
          </p:cNvPr>
          <p:cNvSpPr txBox="1"/>
          <p:nvPr/>
        </p:nvSpPr>
        <p:spPr>
          <a:xfrm>
            <a:off x="478756" y="5173742"/>
            <a:ext cx="588963" cy="461962"/>
          </a:xfrm>
          <a:prstGeom prst="rect">
            <a:avLst/>
          </a:prstGeom>
          <a:solidFill>
            <a:schemeClr val="bg1">
              <a:lumMod val="85000"/>
            </a:schemeClr>
          </a:solidFill>
        </p:spPr>
        <p:txBody>
          <a:bodyPr>
            <a:spAutoFit/>
          </a:bodyPr>
          <a:lstStyle/>
          <a:p>
            <a:pPr algn="ctr">
              <a:defRPr/>
            </a:pPr>
            <a:r>
              <a:rPr lang="fr-FR" sz="2400" b="1">
                <a:solidFill>
                  <a:schemeClr val="bg1">
                    <a:lumMod val="65000"/>
                  </a:schemeClr>
                </a:solidFill>
              </a:rPr>
              <a:t>4</a:t>
            </a:r>
            <a:endParaRPr lang="fr-FR" sz="2400" b="1">
              <a:solidFill>
                <a:schemeClr val="bg1">
                  <a:lumMod val="65000"/>
                </a:schemeClr>
              </a:solidFill>
              <a:latin typeface="Arial" charset="0"/>
              <a:cs typeface="+mn-cs"/>
            </a:endParaRPr>
          </a:p>
        </p:txBody>
      </p:sp>
      <p:sp>
        <p:nvSpPr>
          <p:cNvPr id="21" name="ZoneTexte 20">
            <a:extLst>
              <a:ext uri="{FF2B5EF4-FFF2-40B4-BE49-F238E27FC236}">
                <a16:creationId xmlns:a16="http://schemas.microsoft.com/office/drawing/2014/main" id="{B0CCABF0-D1F6-4388-95D9-991256821317}"/>
              </a:ext>
            </a:extLst>
          </p:cNvPr>
          <p:cNvSpPr txBox="1"/>
          <p:nvPr/>
        </p:nvSpPr>
        <p:spPr>
          <a:xfrm>
            <a:off x="179512" y="5677798"/>
            <a:ext cx="1187450" cy="415498"/>
          </a:xfrm>
          <a:prstGeom prst="rect">
            <a:avLst/>
          </a:prstGeom>
          <a:noFill/>
        </p:spPr>
        <p:txBody>
          <a:bodyPr>
            <a:spAutoFit/>
          </a:bodyPr>
          <a:lstStyle/>
          <a:p>
            <a:pPr algn="ctr">
              <a:defRPr/>
            </a:pPr>
            <a:r>
              <a:rPr lang="fr-FR" sz="1050" dirty="0">
                <a:solidFill>
                  <a:schemeClr val="bg1">
                    <a:lumMod val="75000"/>
                  </a:schemeClr>
                </a:solidFill>
              </a:rPr>
              <a:t>L’URSSAF elle-même</a:t>
            </a:r>
            <a:endParaRPr lang="fr-FR" sz="1050" dirty="0">
              <a:solidFill>
                <a:schemeClr val="bg1">
                  <a:lumMod val="75000"/>
                </a:schemeClr>
              </a:solidFill>
              <a:latin typeface="Arial" charset="0"/>
              <a:cs typeface="+mn-cs"/>
            </a:endParaRPr>
          </a:p>
        </p:txBody>
      </p:sp>
    </p:spTree>
    <p:extLst>
      <p:ext uri="{BB962C8B-B14F-4D97-AF65-F5344CB8AC3E}">
        <p14:creationId xmlns:p14="http://schemas.microsoft.com/office/powerpoint/2010/main" val="374891369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ZoneTexte 36"/>
          <p:cNvSpPr txBox="1">
            <a:spLocks noChangeArrowheads="1"/>
          </p:cNvSpPr>
          <p:nvPr/>
        </p:nvSpPr>
        <p:spPr bwMode="auto">
          <a:xfrm>
            <a:off x="1665641" y="1199613"/>
            <a:ext cx="7296294" cy="6063198"/>
          </a:xfrm>
          <a:prstGeom prst="rect">
            <a:avLst/>
          </a:prstGeom>
          <a:noFill/>
          <a:ln w="9525">
            <a:noFill/>
            <a:miter lim="800000"/>
            <a:headEnd/>
            <a:tailEnd/>
          </a:ln>
        </p:spPr>
        <p:txBody>
          <a:bodyPr wrap="square" anchor="t">
            <a:spAutoFit/>
          </a:bodyPr>
          <a:lstStyle/>
          <a:p>
            <a:pPr lvl="0" algn="just" eaLnBrk="0" hangingPunct="0">
              <a:spcAft>
                <a:spcPts val="600"/>
              </a:spcAft>
              <a:defRPr/>
            </a:pPr>
            <a:r>
              <a:rPr lang="fr-FR" sz="1400" b="1" dirty="0">
                <a:latin typeface="Arial"/>
                <a:cs typeface="Arial"/>
              </a:rPr>
              <a:t>A partir de la semaine du 24 février 2020, les URSSAF ont préparé leur plan de soutien aux entreprises et travailleurs indépendants*, dans la perspective des échéances de règlement du mois de mars 2020. Les études d’huissiers ont été informées des actions en cours le 27 février. Depuis le 13 mars, l’envoi des contraintes a été arrêté et le 16 mars, les procédures d’exécution ont été suspendues.  </a:t>
            </a:r>
          </a:p>
          <a:p>
            <a:pPr lvl="0" algn="just" eaLnBrk="0" hangingPunct="0">
              <a:spcAft>
                <a:spcPts val="600"/>
              </a:spcAft>
              <a:defRPr/>
            </a:pPr>
            <a:endParaRPr lang="fr-FR" sz="800" dirty="0">
              <a:latin typeface="Arial"/>
              <a:cs typeface="Arial"/>
            </a:endParaRPr>
          </a:p>
          <a:p>
            <a:pPr lvl="0" algn="just" eaLnBrk="0" hangingPunct="0">
              <a:spcAft>
                <a:spcPts val="600"/>
              </a:spcAft>
              <a:defRPr/>
            </a:pPr>
            <a:r>
              <a:rPr lang="fr-FR" b="1" u="sng" dirty="0">
                <a:solidFill>
                  <a:srgbClr val="7030A0"/>
                </a:solidFill>
                <a:latin typeface="Arial"/>
                <a:cs typeface="Arial"/>
              </a:rPr>
              <a:t>Pour les entreprises</a:t>
            </a:r>
            <a:endParaRPr lang="fr-FR" b="1" dirty="0">
              <a:solidFill>
                <a:srgbClr val="7030A0"/>
              </a:solidFill>
              <a:latin typeface="Arial"/>
              <a:cs typeface="Arial"/>
            </a:endParaRPr>
          </a:p>
          <a:p>
            <a:pPr marL="171450" indent="-171450">
              <a:buFontTx/>
              <a:buChar char="-"/>
            </a:pPr>
            <a:r>
              <a:rPr lang="fr-FR" sz="1200" b="1" u="sng" dirty="0"/>
              <a:t>Possibilité de reporter tout ou partie du paiement des cotisations salariales et patronales dont l’échéance est au 15 mars 2020</a:t>
            </a:r>
          </a:p>
          <a:p>
            <a:pPr marL="179388"/>
            <a:r>
              <a:rPr lang="fr-FR" sz="1200" dirty="0"/>
              <a:t>Dans ce cas, ces cotisations pourront être reportées jusqu'à trois mois : des informations seront communiquées ultérieurement sur la suite. Aucune pénalité ne sera appliquée.</a:t>
            </a:r>
          </a:p>
          <a:p>
            <a:endParaRPr lang="fr-FR" sz="1200" dirty="0"/>
          </a:p>
          <a:p>
            <a:pPr marL="179388"/>
            <a:r>
              <a:rPr lang="fr-FR" sz="1200" dirty="0"/>
              <a:t>Une information des entreprises a été réalisée le vendredi 13 mars 2020 : </a:t>
            </a:r>
            <a:r>
              <a:rPr lang="fr-FR" sz="1200" dirty="0">
                <a:hlinkClick r:id="rId3"/>
              </a:rPr>
              <a:t>https://www.urssaf.fr/portail/home/actualites/toute-lactualite-employeur/mesures-exceptionnelles-pour-les.html</a:t>
            </a:r>
            <a:endParaRPr lang="fr-FR" sz="1200" dirty="0"/>
          </a:p>
          <a:p>
            <a:endParaRPr lang="fr-FR" sz="1200" dirty="0"/>
          </a:p>
          <a:p>
            <a:pPr marL="171450" indent="-171450">
              <a:buFontTx/>
              <a:buChar char="-"/>
            </a:pPr>
            <a:r>
              <a:rPr lang="fr-FR" sz="1200" b="1" u="sng" dirty="0"/>
              <a:t>Si les entreprises ne souhaitent pas opter pour un report de l’ensemble des cotisations et préfèrent régler les cotisations salariales, elles peuvent échelonner le règlement des cotisations patronales, comme habituellement</a:t>
            </a:r>
            <a:r>
              <a:rPr lang="fr-FR" sz="1200" dirty="0"/>
              <a:t>. </a:t>
            </a:r>
          </a:p>
          <a:p>
            <a:pPr marL="179388"/>
            <a:r>
              <a:rPr lang="fr-FR" sz="1200" dirty="0"/>
              <a:t>Démarche : connexion sur l’espace en ligne sur </a:t>
            </a:r>
            <a:r>
              <a:rPr lang="fr-FR" sz="1200" dirty="0">
                <a:hlinkClick r:id="rId4"/>
              </a:rPr>
              <a:t>urssaf.fr</a:t>
            </a:r>
            <a:r>
              <a:rPr lang="fr-FR" sz="1200" dirty="0"/>
              <a:t> et signalement de la situation via la messagerie : « Nouveau message » / « Une formalité déclarative » / « Déclarer une situation exceptionnelle ». </a:t>
            </a:r>
          </a:p>
          <a:p>
            <a:pPr marL="179388"/>
            <a:r>
              <a:rPr lang="fr-FR" sz="1200" dirty="0"/>
              <a:t>Il est également possible de joindre l’Urssaf par téléphone au 3957, </a:t>
            </a:r>
            <a:r>
              <a:rPr lang="fr-FR" sz="1200" u="sng" dirty="0"/>
              <a:t>mais sur la période des difficultés d’accessibilité peuvent exister &gt; il faut privilégier l’utilisation des comptes en ligne pour communiquer</a:t>
            </a:r>
            <a:r>
              <a:rPr lang="fr-FR" sz="1200" dirty="0"/>
              <a:t>.</a:t>
            </a:r>
          </a:p>
          <a:p>
            <a:pPr marL="179388"/>
            <a:endParaRPr lang="fr-FR" sz="1200" dirty="0"/>
          </a:p>
          <a:p>
            <a:pPr marL="179388"/>
            <a:endParaRPr lang="fr-FR" sz="1200" dirty="0"/>
          </a:p>
          <a:p>
            <a:pPr marL="179388"/>
            <a:r>
              <a:rPr lang="fr-FR" sz="1100" i="1" dirty="0"/>
              <a:t>* Un premier communiqué de presse national a été mis en ligne sur le site dés le 29 février 2020</a:t>
            </a:r>
          </a:p>
          <a:p>
            <a:endParaRPr lang="fr-FR" sz="1200" dirty="0"/>
          </a:p>
        </p:txBody>
      </p:sp>
      <p:sp>
        <p:nvSpPr>
          <p:cNvPr id="7" name="Rectangle 2"/>
          <p:cNvSpPr txBox="1">
            <a:spLocks noChangeArrowheads="1"/>
          </p:cNvSpPr>
          <p:nvPr/>
        </p:nvSpPr>
        <p:spPr>
          <a:xfrm>
            <a:off x="1155402" y="384452"/>
            <a:ext cx="7772400" cy="500080"/>
          </a:xfrm>
          <a:prstGeom prst="rect">
            <a:avLst/>
          </a:prstGeom>
          <a:noFill/>
        </p:spPr>
        <p:txBody>
          <a:bodyPr/>
          <a:lstStyle/>
          <a:p>
            <a:pPr algn="r">
              <a:defRPr/>
            </a:pPr>
            <a:r>
              <a:rPr lang="fr-FR" sz="2000" b="1" dirty="0">
                <a:solidFill>
                  <a:srgbClr val="7030A0"/>
                </a:solidFill>
                <a:latin typeface="Arial"/>
                <a:cs typeface="Arial"/>
                <a:sym typeface="Wingdings"/>
              </a:rPr>
              <a:t>Les actions en direction des entreprises et des travailleurs indépendants</a:t>
            </a:r>
          </a:p>
        </p:txBody>
      </p:sp>
      <p:sp>
        <p:nvSpPr>
          <p:cNvPr id="12" name="ZoneTexte 11">
            <a:extLst>
              <a:ext uri="{FF2B5EF4-FFF2-40B4-BE49-F238E27FC236}">
                <a16:creationId xmlns:a16="http://schemas.microsoft.com/office/drawing/2014/main" id="{5260A9C7-7B80-4937-8F81-AFE8EF52F99E}"/>
              </a:ext>
            </a:extLst>
          </p:cNvPr>
          <p:cNvSpPr txBox="1"/>
          <p:nvPr/>
        </p:nvSpPr>
        <p:spPr>
          <a:xfrm>
            <a:off x="482898" y="1412776"/>
            <a:ext cx="588962" cy="461963"/>
          </a:xfrm>
          <a:prstGeom prst="rect">
            <a:avLst/>
          </a:prstGeom>
          <a:solidFill>
            <a:schemeClr val="bg1">
              <a:lumMod val="85000"/>
            </a:schemeClr>
          </a:solidFill>
        </p:spPr>
        <p:txBody>
          <a:bodyPr>
            <a:spAutoFit/>
          </a:bodyPr>
          <a:lstStyle>
            <a:defPPr>
              <a:defRPr lang="fr-FR"/>
            </a:defPPr>
            <a:lvl1pPr algn="ctr">
              <a:defRPr sz="2400" b="1">
                <a:solidFill>
                  <a:schemeClr val="bg1">
                    <a:lumMod val="65000"/>
                  </a:schemeClr>
                </a:solidFill>
              </a:defRPr>
            </a:lvl1pPr>
          </a:lstStyle>
          <a:p>
            <a:r>
              <a:rPr lang="fr-FR"/>
              <a:t>1</a:t>
            </a:r>
          </a:p>
        </p:txBody>
      </p:sp>
      <p:sp>
        <p:nvSpPr>
          <p:cNvPr id="14" name="ZoneTexte 13">
            <a:extLst>
              <a:ext uri="{FF2B5EF4-FFF2-40B4-BE49-F238E27FC236}">
                <a16:creationId xmlns:a16="http://schemas.microsoft.com/office/drawing/2014/main" id="{05EACF8A-36B7-4F46-9B63-7DC5042DBC80}"/>
              </a:ext>
            </a:extLst>
          </p:cNvPr>
          <p:cNvSpPr txBox="1"/>
          <p:nvPr/>
        </p:nvSpPr>
        <p:spPr>
          <a:xfrm>
            <a:off x="481310" y="2564904"/>
            <a:ext cx="588963" cy="461962"/>
          </a:xfrm>
          <a:prstGeom prst="rect">
            <a:avLst/>
          </a:prstGeom>
          <a:solidFill>
            <a:srgbClr val="7030A0"/>
          </a:solidFill>
          <a:ln>
            <a:solidFill>
              <a:srgbClr val="7030A0"/>
            </a:solidFill>
          </a:ln>
        </p:spPr>
        <p:txBody>
          <a:bodyPr>
            <a:spAutoFit/>
          </a:bodyPr>
          <a:lstStyle>
            <a:defPPr>
              <a:defRPr lang="fr-FR"/>
            </a:defPPr>
            <a:lvl1pPr algn="ctr">
              <a:defRPr sz="2400" b="1">
                <a:solidFill>
                  <a:schemeClr val="bg1"/>
                </a:solidFill>
              </a:defRPr>
            </a:lvl1pPr>
          </a:lstStyle>
          <a:p>
            <a:r>
              <a:rPr lang="fr-FR"/>
              <a:t>2</a:t>
            </a:r>
          </a:p>
        </p:txBody>
      </p:sp>
      <p:sp>
        <p:nvSpPr>
          <p:cNvPr id="21" name="ZoneTexte 20">
            <a:extLst>
              <a:ext uri="{FF2B5EF4-FFF2-40B4-BE49-F238E27FC236}">
                <a16:creationId xmlns:a16="http://schemas.microsoft.com/office/drawing/2014/main" id="{3B41DF23-6D40-48E1-8381-5ECE2C109CE0}"/>
              </a:ext>
            </a:extLst>
          </p:cNvPr>
          <p:cNvSpPr txBox="1"/>
          <p:nvPr/>
        </p:nvSpPr>
        <p:spPr>
          <a:xfrm>
            <a:off x="216198" y="3061791"/>
            <a:ext cx="1187450" cy="415498"/>
          </a:xfrm>
          <a:prstGeom prst="rect">
            <a:avLst/>
          </a:prstGeom>
          <a:noFill/>
        </p:spPr>
        <p:txBody>
          <a:bodyPr>
            <a:spAutoFit/>
          </a:bodyPr>
          <a:lstStyle>
            <a:defPPr>
              <a:defRPr lang="fr-FR"/>
            </a:defPPr>
            <a:lvl1pPr algn="ctr">
              <a:defRPr sz="1050">
                <a:solidFill>
                  <a:srgbClr val="7030A0"/>
                </a:solidFill>
              </a:defRPr>
            </a:lvl1pPr>
          </a:lstStyle>
          <a:p>
            <a:r>
              <a:rPr lang="fr-FR" dirty="0"/>
              <a:t>Soutien des cotisants</a:t>
            </a:r>
          </a:p>
        </p:txBody>
      </p:sp>
      <p:sp>
        <p:nvSpPr>
          <p:cNvPr id="22" name="ZoneTexte 21">
            <a:extLst>
              <a:ext uri="{FF2B5EF4-FFF2-40B4-BE49-F238E27FC236}">
                <a16:creationId xmlns:a16="http://schemas.microsoft.com/office/drawing/2014/main" id="{A313FF4E-49CA-42AF-A9B2-23378151BC1D}"/>
              </a:ext>
            </a:extLst>
          </p:cNvPr>
          <p:cNvSpPr txBox="1"/>
          <p:nvPr/>
        </p:nvSpPr>
        <p:spPr>
          <a:xfrm>
            <a:off x="481309" y="3733582"/>
            <a:ext cx="588963" cy="461962"/>
          </a:xfrm>
          <a:prstGeom prst="rect">
            <a:avLst/>
          </a:prstGeom>
          <a:solidFill>
            <a:schemeClr val="bg1">
              <a:lumMod val="85000"/>
            </a:schemeClr>
          </a:solidFill>
        </p:spPr>
        <p:txBody>
          <a:bodyPr>
            <a:spAutoFit/>
          </a:bodyPr>
          <a:lstStyle/>
          <a:p>
            <a:pPr algn="ctr">
              <a:defRPr/>
            </a:pPr>
            <a:r>
              <a:rPr lang="fr-FR" sz="2400" b="1">
                <a:solidFill>
                  <a:schemeClr val="bg1">
                    <a:lumMod val="65000"/>
                  </a:schemeClr>
                </a:solidFill>
                <a:latin typeface="Arial" charset="0"/>
                <a:cs typeface="+mn-cs"/>
              </a:rPr>
              <a:t>3</a:t>
            </a:r>
          </a:p>
        </p:txBody>
      </p:sp>
      <p:sp>
        <p:nvSpPr>
          <p:cNvPr id="23" name="ZoneTexte 22">
            <a:extLst>
              <a:ext uri="{FF2B5EF4-FFF2-40B4-BE49-F238E27FC236}">
                <a16:creationId xmlns:a16="http://schemas.microsoft.com/office/drawing/2014/main" id="{BCF1D9AD-FFF9-4EB9-A352-925EABD540D8}"/>
              </a:ext>
            </a:extLst>
          </p:cNvPr>
          <p:cNvSpPr txBox="1"/>
          <p:nvPr/>
        </p:nvSpPr>
        <p:spPr>
          <a:xfrm>
            <a:off x="182065" y="4237638"/>
            <a:ext cx="1187450" cy="253916"/>
          </a:xfrm>
          <a:prstGeom prst="rect">
            <a:avLst/>
          </a:prstGeom>
          <a:noFill/>
        </p:spPr>
        <p:txBody>
          <a:bodyPr>
            <a:spAutoFit/>
          </a:bodyPr>
          <a:lstStyle/>
          <a:p>
            <a:pPr algn="ctr">
              <a:defRPr/>
            </a:pPr>
            <a:r>
              <a:rPr lang="fr-FR" sz="1050" dirty="0">
                <a:solidFill>
                  <a:schemeClr val="bg1">
                    <a:lumMod val="75000"/>
                  </a:schemeClr>
                </a:solidFill>
              </a:rPr>
              <a:t>Partenariats</a:t>
            </a:r>
            <a:endParaRPr lang="fr-FR" sz="1050" dirty="0">
              <a:solidFill>
                <a:schemeClr val="bg1">
                  <a:lumMod val="75000"/>
                </a:schemeClr>
              </a:solidFill>
              <a:latin typeface="Arial" charset="0"/>
              <a:cs typeface="+mn-cs"/>
            </a:endParaRPr>
          </a:p>
        </p:txBody>
      </p:sp>
      <p:sp>
        <p:nvSpPr>
          <p:cNvPr id="24" name="ZoneTexte 23">
            <a:extLst>
              <a:ext uri="{FF2B5EF4-FFF2-40B4-BE49-F238E27FC236}">
                <a16:creationId xmlns:a16="http://schemas.microsoft.com/office/drawing/2014/main" id="{F313799E-341E-4788-A859-E415EF8F674E}"/>
              </a:ext>
            </a:extLst>
          </p:cNvPr>
          <p:cNvSpPr txBox="1"/>
          <p:nvPr/>
        </p:nvSpPr>
        <p:spPr>
          <a:xfrm>
            <a:off x="216198" y="1860451"/>
            <a:ext cx="1187450" cy="253916"/>
          </a:xfrm>
          <a:prstGeom prst="rect">
            <a:avLst/>
          </a:prstGeom>
          <a:noFill/>
        </p:spPr>
        <p:txBody>
          <a:bodyPr>
            <a:spAutoFit/>
          </a:bodyPr>
          <a:lstStyle>
            <a:defPPr>
              <a:defRPr lang="fr-FR"/>
            </a:defPPr>
            <a:lvl1pPr algn="ctr">
              <a:defRPr sz="1050">
                <a:solidFill>
                  <a:schemeClr val="bg1">
                    <a:lumMod val="75000"/>
                  </a:schemeClr>
                </a:solidFill>
              </a:defRPr>
            </a:lvl1pPr>
          </a:lstStyle>
          <a:p>
            <a:r>
              <a:rPr lang="fr-FR" dirty="0"/>
              <a:t>Contexte</a:t>
            </a:r>
          </a:p>
        </p:txBody>
      </p:sp>
      <p:sp>
        <p:nvSpPr>
          <p:cNvPr id="25" name="ZoneTexte 24">
            <a:extLst>
              <a:ext uri="{FF2B5EF4-FFF2-40B4-BE49-F238E27FC236}">
                <a16:creationId xmlns:a16="http://schemas.microsoft.com/office/drawing/2014/main" id="{7DE85270-FC0B-4A4A-99F1-753EF9D55FDA}"/>
              </a:ext>
            </a:extLst>
          </p:cNvPr>
          <p:cNvSpPr txBox="1"/>
          <p:nvPr/>
        </p:nvSpPr>
        <p:spPr>
          <a:xfrm>
            <a:off x="478756" y="5173742"/>
            <a:ext cx="588963" cy="461962"/>
          </a:xfrm>
          <a:prstGeom prst="rect">
            <a:avLst/>
          </a:prstGeom>
          <a:solidFill>
            <a:schemeClr val="bg1">
              <a:lumMod val="85000"/>
            </a:schemeClr>
          </a:solidFill>
        </p:spPr>
        <p:txBody>
          <a:bodyPr>
            <a:spAutoFit/>
          </a:bodyPr>
          <a:lstStyle/>
          <a:p>
            <a:pPr algn="ctr">
              <a:defRPr/>
            </a:pPr>
            <a:r>
              <a:rPr lang="fr-FR" sz="2400" b="1">
                <a:solidFill>
                  <a:schemeClr val="bg1">
                    <a:lumMod val="65000"/>
                  </a:schemeClr>
                </a:solidFill>
              </a:rPr>
              <a:t>4</a:t>
            </a:r>
            <a:endParaRPr lang="fr-FR" sz="2400" b="1">
              <a:solidFill>
                <a:schemeClr val="bg1">
                  <a:lumMod val="65000"/>
                </a:schemeClr>
              </a:solidFill>
              <a:latin typeface="Arial" charset="0"/>
              <a:cs typeface="+mn-cs"/>
            </a:endParaRPr>
          </a:p>
        </p:txBody>
      </p:sp>
      <p:sp>
        <p:nvSpPr>
          <p:cNvPr id="26" name="ZoneTexte 25">
            <a:extLst>
              <a:ext uri="{FF2B5EF4-FFF2-40B4-BE49-F238E27FC236}">
                <a16:creationId xmlns:a16="http://schemas.microsoft.com/office/drawing/2014/main" id="{87961935-60A7-4450-A418-41482353D536}"/>
              </a:ext>
            </a:extLst>
          </p:cNvPr>
          <p:cNvSpPr txBox="1"/>
          <p:nvPr/>
        </p:nvSpPr>
        <p:spPr>
          <a:xfrm>
            <a:off x="179512" y="5677798"/>
            <a:ext cx="1187450" cy="415498"/>
          </a:xfrm>
          <a:prstGeom prst="rect">
            <a:avLst/>
          </a:prstGeom>
          <a:noFill/>
        </p:spPr>
        <p:txBody>
          <a:bodyPr>
            <a:spAutoFit/>
          </a:bodyPr>
          <a:lstStyle/>
          <a:p>
            <a:pPr algn="ctr">
              <a:defRPr/>
            </a:pPr>
            <a:r>
              <a:rPr lang="fr-FR" sz="1050" dirty="0">
                <a:solidFill>
                  <a:schemeClr val="bg1">
                    <a:lumMod val="75000"/>
                  </a:schemeClr>
                </a:solidFill>
              </a:rPr>
              <a:t>L’URSSAF elle-même</a:t>
            </a:r>
            <a:endParaRPr lang="fr-FR" sz="1050" dirty="0">
              <a:solidFill>
                <a:schemeClr val="bg1">
                  <a:lumMod val="75000"/>
                </a:schemeClr>
              </a:solidFill>
              <a:latin typeface="Arial" charset="0"/>
              <a:cs typeface="+mn-cs"/>
            </a:endParaRPr>
          </a:p>
        </p:txBody>
      </p:sp>
    </p:spTree>
    <p:extLst>
      <p:ext uri="{BB962C8B-B14F-4D97-AF65-F5344CB8AC3E}">
        <p14:creationId xmlns:p14="http://schemas.microsoft.com/office/powerpoint/2010/main" val="95899149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ZoneTexte 36"/>
          <p:cNvSpPr txBox="1">
            <a:spLocks noChangeArrowheads="1"/>
          </p:cNvSpPr>
          <p:nvPr/>
        </p:nvSpPr>
        <p:spPr bwMode="auto">
          <a:xfrm>
            <a:off x="1726312" y="1434405"/>
            <a:ext cx="7296294" cy="3970318"/>
          </a:xfrm>
          <a:prstGeom prst="rect">
            <a:avLst/>
          </a:prstGeom>
          <a:noFill/>
          <a:ln w="9525">
            <a:noFill/>
            <a:miter lim="800000"/>
            <a:headEnd/>
            <a:tailEnd/>
          </a:ln>
        </p:spPr>
        <p:txBody>
          <a:bodyPr wrap="square" anchor="t">
            <a:spAutoFit/>
          </a:bodyPr>
          <a:lstStyle/>
          <a:p>
            <a:r>
              <a:rPr lang="fr-FR" sz="1200" dirty="0"/>
              <a:t>Trois précisions :</a:t>
            </a:r>
          </a:p>
          <a:p>
            <a:endParaRPr lang="fr-FR" sz="1200" dirty="0"/>
          </a:p>
          <a:p>
            <a:r>
              <a:rPr lang="fr-FR" sz="1200" b="1" dirty="0"/>
              <a:t>1) En cas d’accord de délai en cours avec l’Urssaf , l’entreprise peut-elle bénéficier d’un report d’échéance du 15 mars ? Ou obtenir un autre accord de délai pour les cotisations du 5 ou 15 mars ? Que faire si incapacité de paiement ni de l’échéance d’accord de délai ni de l’échéance du 15 mars ?</a:t>
            </a:r>
            <a:endParaRPr lang="fr-FR" sz="1200" dirty="0"/>
          </a:p>
          <a:p>
            <a:r>
              <a:rPr lang="fr-FR" sz="1200" b="1" i="1" dirty="0"/>
              <a:t> </a:t>
            </a:r>
            <a:endParaRPr lang="fr-FR" sz="1200" dirty="0"/>
          </a:p>
          <a:p>
            <a:r>
              <a:rPr lang="fr-FR" sz="1200" dirty="0"/>
              <a:t>Dans tous les cas, le non respect du paiement de l’échéancier de délai entraine automatiquement le report de cette échéance courante, sans pénalité, et sans demande à formuler par le cotisant.</a:t>
            </a:r>
          </a:p>
          <a:p>
            <a:endParaRPr lang="fr-FR" sz="1200" dirty="0"/>
          </a:p>
          <a:p>
            <a:r>
              <a:rPr lang="fr-FR" sz="1200" dirty="0"/>
              <a:t>L’Urssaf précisera ultérieurement les modalités de retour à la normale, au regard de la durée de la crise sanitaire.</a:t>
            </a:r>
          </a:p>
          <a:p>
            <a:endParaRPr lang="fr-FR" sz="1200" dirty="0"/>
          </a:p>
          <a:p>
            <a:endParaRPr lang="fr-FR" sz="1200" dirty="0"/>
          </a:p>
          <a:p>
            <a:r>
              <a:rPr lang="fr-FR" sz="1200" b="1" dirty="0"/>
              <a:t>2) Pour les entreprises avec une date d’échéance au 5 du mois, des informations sont à venir rapidement pour l’échéance du 5 avril.</a:t>
            </a:r>
          </a:p>
          <a:p>
            <a:endParaRPr lang="fr-FR" sz="1200" b="1" dirty="0"/>
          </a:p>
          <a:p>
            <a:endParaRPr lang="fr-FR" sz="1200" b="1" dirty="0"/>
          </a:p>
          <a:p>
            <a:r>
              <a:rPr lang="fr-FR" sz="1200" b="1" dirty="0"/>
              <a:t>3) Le report ou l’accord de délai est également possible pour les cotisations de retraite complémentaire : </a:t>
            </a:r>
            <a:r>
              <a:rPr lang="fr-FR" sz="1200" b="1" u="sng" dirty="0"/>
              <a:t>les entreprises sont invitées à se rapprocher de leur institution de retraite complémentaire.</a:t>
            </a:r>
          </a:p>
        </p:txBody>
      </p:sp>
      <p:sp>
        <p:nvSpPr>
          <p:cNvPr id="7" name="Rectangle 2"/>
          <p:cNvSpPr txBox="1">
            <a:spLocks noChangeArrowheads="1"/>
          </p:cNvSpPr>
          <p:nvPr/>
        </p:nvSpPr>
        <p:spPr>
          <a:xfrm>
            <a:off x="1155402" y="384452"/>
            <a:ext cx="7772400" cy="500080"/>
          </a:xfrm>
          <a:prstGeom prst="rect">
            <a:avLst/>
          </a:prstGeom>
          <a:noFill/>
        </p:spPr>
        <p:txBody>
          <a:bodyPr/>
          <a:lstStyle/>
          <a:p>
            <a:pPr algn="r">
              <a:defRPr/>
            </a:pPr>
            <a:r>
              <a:rPr lang="fr-FR" sz="2000" b="1" dirty="0">
                <a:solidFill>
                  <a:srgbClr val="7030A0"/>
                </a:solidFill>
                <a:latin typeface="Arial"/>
                <a:cs typeface="Arial"/>
                <a:sym typeface="Wingdings"/>
              </a:rPr>
              <a:t>Les actions en direction des entreprises et des travailleurs indépendants</a:t>
            </a:r>
          </a:p>
        </p:txBody>
      </p:sp>
      <p:sp>
        <p:nvSpPr>
          <p:cNvPr id="12" name="ZoneTexte 11">
            <a:extLst>
              <a:ext uri="{FF2B5EF4-FFF2-40B4-BE49-F238E27FC236}">
                <a16:creationId xmlns:a16="http://schemas.microsoft.com/office/drawing/2014/main" id="{5260A9C7-7B80-4937-8F81-AFE8EF52F99E}"/>
              </a:ext>
            </a:extLst>
          </p:cNvPr>
          <p:cNvSpPr txBox="1"/>
          <p:nvPr/>
        </p:nvSpPr>
        <p:spPr>
          <a:xfrm>
            <a:off x="482898" y="1412776"/>
            <a:ext cx="588962" cy="461963"/>
          </a:xfrm>
          <a:prstGeom prst="rect">
            <a:avLst/>
          </a:prstGeom>
          <a:solidFill>
            <a:schemeClr val="bg1">
              <a:lumMod val="85000"/>
            </a:schemeClr>
          </a:solidFill>
        </p:spPr>
        <p:txBody>
          <a:bodyPr>
            <a:spAutoFit/>
          </a:bodyPr>
          <a:lstStyle>
            <a:defPPr>
              <a:defRPr lang="fr-FR"/>
            </a:defPPr>
            <a:lvl1pPr algn="ctr">
              <a:defRPr sz="2400" b="1">
                <a:solidFill>
                  <a:schemeClr val="bg1">
                    <a:lumMod val="65000"/>
                  </a:schemeClr>
                </a:solidFill>
              </a:defRPr>
            </a:lvl1pPr>
          </a:lstStyle>
          <a:p>
            <a:r>
              <a:rPr lang="fr-FR"/>
              <a:t>1</a:t>
            </a:r>
          </a:p>
        </p:txBody>
      </p:sp>
      <p:sp>
        <p:nvSpPr>
          <p:cNvPr id="14" name="ZoneTexte 13">
            <a:extLst>
              <a:ext uri="{FF2B5EF4-FFF2-40B4-BE49-F238E27FC236}">
                <a16:creationId xmlns:a16="http://schemas.microsoft.com/office/drawing/2014/main" id="{05EACF8A-36B7-4F46-9B63-7DC5042DBC80}"/>
              </a:ext>
            </a:extLst>
          </p:cNvPr>
          <p:cNvSpPr txBox="1"/>
          <p:nvPr/>
        </p:nvSpPr>
        <p:spPr>
          <a:xfrm>
            <a:off x="481310" y="2564904"/>
            <a:ext cx="588963" cy="461962"/>
          </a:xfrm>
          <a:prstGeom prst="rect">
            <a:avLst/>
          </a:prstGeom>
          <a:solidFill>
            <a:srgbClr val="7030A0"/>
          </a:solidFill>
          <a:ln>
            <a:solidFill>
              <a:srgbClr val="7030A0"/>
            </a:solidFill>
          </a:ln>
        </p:spPr>
        <p:txBody>
          <a:bodyPr>
            <a:spAutoFit/>
          </a:bodyPr>
          <a:lstStyle>
            <a:defPPr>
              <a:defRPr lang="fr-FR"/>
            </a:defPPr>
            <a:lvl1pPr algn="ctr">
              <a:defRPr sz="2400" b="1">
                <a:solidFill>
                  <a:schemeClr val="bg1"/>
                </a:solidFill>
              </a:defRPr>
            </a:lvl1pPr>
          </a:lstStyle>
          <a:p>
            <a:r>
              <a:rPr lang="fr-FR"/>
              <a:t>2</a:t>
            </a:r>
          </a:p>
        </p:txBody>
      </p:sp>
      <p:sp>
        <p:nvSpPr>
          <p:cNvPr id="21" name="ZoneTexte 20">
            <a:extLst>
              <a:ext uri="{FF2B5EF4-FFF2-40B4-BE49-F238E27FC236}">
                <a16:creationId xmlns:a16="http://schemas.microsoft.com/office/drawing/2014/main" id="{3B41DF23-6D40-48E1-8381-5ECE2C109CE0}"/>
              </a:ext>
            </a:extLst>
          </p:cNvPr>
          <p:cNvSpPr txBox="1"/>
          <p:nvPr/>
        </p:nvSpPr>
        <p:spPr>
          <a:xfrm>
            <a:off x="216198" y="3061791"/>
            <a:ext cx="1187450" cy="415498"/>
          </a:xfrm>
          <a:prstGeom prst="rect">
            <a:avLst/>
          </a:prstGeom>
          <a:noFill/>
        </p:spPr>
        <p:txBody>
          <a:bodyPr>
            <a:spAutoFit/>
          </a:bodyPr>
          <a:lstStyle>
            <a:defPPr>
              <a:defRPr lang="fr-FR"/>
            </a:defPPr>
            <a:lvl1pPr algn="ctr">
              <a:defRPr sz="1050">
                <a:solidFill>
                  <a:srgbClr val="7030A0"/>
                </a:solidFill>
              </a:defRPr>
            </a:lvl1pPr>
          </a:lstStyle>
          <a:p>
            <a:r>
              <a:rPr lang="fr-FR" dirty="0"/>
              <a:t>Soutien des cotisants</a:t>
            </a:r>
          </a:p>
        </p:txBody>
      </p:sp>
      <p:sp>
        <p:nvSpPr>
          <p:cNvPr id="22" name="ZoneTexte 21">
            <a:extLst>
              <a:ext uri="{FF2B5EF4-FFF2-40B4-BE49-F238E27FC236}">
                <a16:creationId xmlns:a16="http://schemas.microsoft.com/office/drawing/2014/main" id="{A313FF4E-49CA-42AF-A9B2-23378151BC1D}"/>
              </a:ext>
            </a:extLst>
          </p:cNvPr>
          <p:cNvSpPr txBox="1"/>
          <p:nvPr/>
        </p:nvSpPr>
        <p:spPr>
          <a:xfrm>
            <a:off x="481309" y="3733582"/>
            <a:ext cx="588963" cy="461962"/>
          </a:xfrm>
          <a:prstGeom prst="rect">
            <a:avLst/>
          </a:prstGeom>
          <a:solidFill>
            <a:schemeClr val="bg1">
              <a:lumMod val="85000"/>
            </a:schemeClr>
          </a:solidFill>
        </p:spPr>
        <p:txBody>
          <a:bodyPr>
            <a:spAutoFit/>
          </a:bodyPr>
          <a:lstStyle/>
          <a:p>
            <a:pPr algn="ctr">
              <a:defRPr/>
            </a:pPr>
            <a:r>
              <a:rPr lang="fr-FR" sz="2400" b="1">
                <a:solidFill>
                  <a:schemeClr val="bg1">
                    <a:lumMod val="65000"/>
                  </a:schemeClr>
                </a:solidFill>
                <a:latin typeface="Arial" charset="0"/>
                <a:cs typeface="+mn-cs"/>
              </a:rPr>
              <a:t>3</a:t>
            </a:r>
          </a:p>
        </p:txBody>
      </p:sp>
      <p:sp>
        <p:nvSpPr>
          <p:cNvPr id="23" name="ZoneTexte 22">
            <a:extLst>
              <a:ext uri="{FF2B5EF4-FFF2-40B4-BE49-F238E27FC236}">
                <a16:creationId xmlns:a16="http://schemas.microsoft.com/office/drawing/2014/main" id="{BCF1D9AD-FFF9-4EB9-A352-925EABD540D8}"/>
              </a:ext>
            </a:extLst>
          </p:cNvPr>
          <p:cNvSpPr txBox="1"/>
          <p:nvPr/>
        </p:nvSpPr>
        <p:spPr>
          <a:xfrm>
            <a:off x="182065" y="4237638"/>
            <a:ext cx="1187450" cy="253916"/>
          </a:xfrm>
          <a:prstGeom prst="rect">
            <a:avLst/>
          </a:prstGeom>
          <a:noFill/>
        </p:spPr>
        <p:txBody>
          <a:bodyPr>
            <a:spAutoFit/>
          </a:bodyPr>
          <a:lstStyle/>
          <a:p>
            <a:pPr algn="ctr">
              <a:defRPr/>
            </a:pPr>
            <a:r>
              <a:rPr lang="fr-FR" sz="1050" dirty="0">
                <a:solidFill>
                  <a:schemeClr val="bg1">
                    <a:lumMod val="75000"/>
                  </a:schemeClr>
                </a:solidFill>
              </a:rPr>
              <a:t>Partenariats</a:t>
            </a:r>
            <a:endParaRPr lang="fr-FR" sz="1050" dirty="0">
              <a:solidFill>
                <a:schemeClr val="bg1">
                  <a:lumMod val="75000"/>
                </a:schemeClr>
              </a:solidFill>
              <a:latin typeface="Arial" charset="0"/>
              <a:cs typeface="+mn-cs"/>
            </a:endParaRPr>
          </a:p>
        </p:txBody>
      </p:sp>
      <p:sp>
        <p:nvSpPr>
          <p:cNvPr id="24" name="ZoneTexte 23">
            <a:extLst>
              <a:ext uri="{FF2B5EF4-FFF2-40B4-BE49-F238E27FC236}">
                <a16:creationId xmlns:a16="http://schemas.microsoft.com/office/drawing/2014/main" id="{F313799E-341E-4788-A859-E415EF8F674E}"/>
              </a:ext>
            </a:extLst>
          </p:cNvPr>
          <p:cNvSpPr txBox="1"/>
          <p:nvPr/>
        </p:nvSpPr>
        <p:spPr>
          <a:xfrm>
            <a:off x="216198" y="1860451"/>
            <a:ext cx="1187450" cy="253916"/>
          </a:xfrm>
          <a:prstGeom prst="rect">
            <a:avLst/>
          </a:prstGeom>
          <a:noFill/>
        </p:spPr>
        <p:txBody>
          <a:bodyPr>
            <a:spAutoFit/>
          </a:bodyPr>
          <a:lstStyle>
            <a:defPPr>
              <a:defRPr lang="fr-FR"/>
            </a:defPPr>
            <a:lvl1pPr algn="ctr">
              <a:defRPr sz="1050">
                <a:solidFill>
                  <a:schemeClr val="bg1">
                    <a:lumMod val="75000"/>
                  </a:schemeClr>
                </a:solidFill>
              </a:defRPr>
            </a:lvl1pPr>
          </a:lstStyle>
          <a:p>
            <a:r>
              <a:rPr lang="fr-FR" dirty="0"/>
              <a:t>Contexte</a:t>
            </a:r>
          </a:p>
        </p:txBody>
      </p:sp>
      <p:sp>
        <p:nvSpPr>
          <p:cNvPr id="25" name="ZoneTexte 24">
            <a:extLst>
              <a:ext uri="{FF2B5EF4-FFF2-40B4-BE49-F238E27FC236}">
                <a16:creationId xmlns:a16="http://schemas.microsoft.com/office/drawing/2014/main" id="{7DE85270-FC0B-4A4A-99F1-753EF9D55FDA}"/>
              </a:ext>
            </a:extLst>
          </p:cNvPr>
          <p:cNvSpPr txBox="1"/>
          <p:nvPr/>
        </p:nvSpPr>
        <p:spPr>
          <a:xfrm>
            <a:off x="478756" y="5173742"/>
            <a:ext cx="588963" cy="461962"/>
          </a:xfrm>
          <a:prstGeom prst="rect">
            <a:avLst/>
          </a:prstGeom>
          <a:solidFill>
            <a:schemeClr val="bg1">
              <a:lumMod val="85000"/>
            </a:schemeClr>
          </a:solidFill>
        </p:spPr>
        <p:txBody>
          <a:bodyPr>
            <a:spAutoFit/>
          </a:bodyPr>
          <a:lstStyle/>
          <a:p>
            <a:pPr algn="ctr">
              <a:defRPr/>
            </a:pPr>
            <a:r>
              <a:rPr lang="fr-FR" sz="2400" b="1">
                <a:solidFill>
                  <a:schemeClr val="bg1">
                    <a:lumMod val="65000"/>
                  </a:schemeClr>
                </a:solidFill>
              </a:rPr>
              <a:t>4</a:t>
            </a:r>
            <a:endParaRPr lang="fr-FR" sz="2400" b="1">
              <a:solidFill>
                <a:schemeClr val="bg1">
                  <a:lumMod val="65000"/>
                </a:schemeClr>
              </a:solidFill>
              <a:latin typeface="Arial" charset="0"/>
              <a:cs typeface="+mn-cs"/>
            </a:endParaRPr>
          </a:p>
        </p:txBody>
      </p:sp>
      <p:sp>
        <p:nvSpPr>
          <p:cNvPr id="26" name="ZoneTexte 25">
            <a:extLst>
              <a:ext uri="{FF2B5EF4-FFF2-40B4-BE49-F238E27FC236}">
                <a16:creationId xmlns:a16="http://schemas.microsoft.com/office/drawing/2014/main" id="{87961935-60A7-4450-A418-41482353D536}"/>
              </a:ext>
            </a:extLst>
          </p:cNvPr>
          <p:cNvSpPr txBox="1"/>
          <p:nvPr/>
        </p:nvSpPr>
        <p:spPr>
          <a:xfrm>
            <a:off x="179512" y="5677798"/>
            <a:ext cx="1187450" cy="415498"/>
          </a:xfrm>
          <a:prstGeom prst="rect">
            <a:avLst/>
          </a:prstGeom>
          <a:noFill/>
        </p:spPr>
        <p:txBody>
          <a:bodyPr>
            <a:spAutoFit/>
          </a:bodyPr>
          <a:lstStyle/>
          <a:p>
            <a:pPr algn="ctr">
              <a:defRPr/>
            </a:pPr>
            <a:r>
              <a:rPr lang="fr-FR" sz="1050" dirty="0">
                <a:solidFill>
                  <a:schemeClr val="bg1">
                    <a:lumMod val="75000"/>
                  </a:schemeClr>
                </a:solidFill>
              </a:rPr>
              <a:t>L’URSSAF elle-même</a:t>
            </a:r>
            <a:endParaRPr lang="fr-FR" sz="1050" dirty="0">
              <a:solidFill>
                <a:schemeClr val="bg1">
                  <a:lumMod val="75000"/>
                </a:schemeClr>
              </a:solidFill>
              <a:latin typeface="Arial" charset="0"/>
              <a:cs typeface="+mn-cs"/>
            </a:endParaRPr>
          </a:p>
        </p:txBody>
      </p:sp>
    </p:spTree>
    <p:extLst>
      <p:ext uri="{BB962C8B-B14F-4D97-AF65-F5344CB8AC3E}">
        <p14:creationId xmlns:p14="http://schemas.microsoft.com/office/powerpoint/2010/main" val="2106912566"/>
      </p:ext>
    </p:extLst>
  </p:cSld>
  <p:clrMapOvr>
    <a:masterClrMapping/>
  </p:clrMapOvr>
  <p:transition/>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C44B1AE3DA1F548A2667DB0FF982233" ma:contentTypeVersion="5" ma:contentTypeDescription="Crée un document." ma:contentTypeScope="" ma:versionID="1a0bd54713f40c19eb0fc10a475a8a48">
  <xsd:schema xmlns:xsd="http://www.w3.org/2001/XMLSchema" xmlns:xs="http://www.w3.org/2001/XMLSchema" xmlns:p="http://schemas.microsoft.com/office/2006/metadata/properties" xmlns:ns2="6b433dfe-351b-4479-bb6f-186232012ddc" xmlns:ns3="cfe0f6b0-0410-4eb8-9a22-8b36cf7b6ef2" targetNamespace="http://schemas.microsoft.com/office/2006/metadata/properties" ma:root="true" ma:fieldsID="9ace9cac1c073f1a5565cc219c63059c" ns2:_="" ns3:_="">
    <xsd:import namespace="6b433dfe-351b-4479-bb6f-186232012ddc"/>
    <xsd:import namespace="cfe0f6b0-0410-4eb8-9a22-8b36cf7b6ef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b433dfe-351b-4479-bb6f-186232012dd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fe0f6b0-0410-4eb8-9a22-8b36cf7b6ef2" elementFormDefault="qualified">
    <xsd:import namespace="http://schemas.microsoft.com/office/2006/documentManagement/types"/>
    <xsd:import namespace="http://schemas.microsoft.com/office/infopath/2007/PartnerControls"/>
    <xsd:element name="SharedWithUsers" ma:index="1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cfe0f6b0-0410-4eb8-9a22-8b36cf7b6ef2">
      <UserInfo>
        <DisplayName>MILICI Laurent (Rhône-Alpes)</DisplayName>
        <AccountId>144</AccountId>
        <AccountType/>
      </UserInfo>
      <UserInfo>
        <DisplayName>ROLLET Sébastien (Rhône-Alpes)</DisplayName>
        <AccountId>147</AccountId>
        <AccountType/>
      </UserInfo>
      <UserInfo>
        <DisplayName>RIGOLET BOULONGEOT Emmanuelle (Rhône-Alpes)</DisplayName>
        <AccountId>146</AccountId>
        <AccountType/>
      </UserInfo>
      <UserInfo>
        <DisplayName>LABOUBEE Eric (Rhône-Alpes)</DisplayName>
        <AccountId>63</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C189247-62E6-423A-ACF6-566459D5C6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b433dfe-351b-4479-bb6f-186232012ddc"/>
    <ds:schemaRef ds:uri="cfe0f6b0-0410-4eb8-9a22-8b36cf7b6ef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93FEB29-F382-4D05-BEB6-C8578FE0A123}">
  <ds:schemaRefs>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http://schemas.microsoft.com/office/2006/metadata/properties"/>
    <ds:schemaRef ds:uri="cfe0f6b0-0410-4eb8-9a22-8b36cf7b6ef2"/>
    <ds:schemaRef ds:uri="http://purl.org/dc/elements/1.1/"/>
    <ds:schemaRef ds:uri="6b433dfe-351b-4479-bb6f-186232012ddc"/>
    <ds:schemaRef ds:uri="http://www.w3.org/XML/1998/namespace"/>
    <ds:schemaRef ds:uri="http://purl.org/dc/dcmitype/"/>
  </ds:schemaRefs>
</ds:datastoreItem>
</file>

<file path=customXml/itemProps3.xml><?xml version="1.0" encoding="utf-8"?>
<ds:datastoreItem xmlns:ds="http://schemas.openxmlformats.org/officeDocument/2006/customXml" ds:itemID="{6E2A2792-5D0D-460C-8B66-9279E282DF9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729</TotalTime>
  <Words>2439</Words>
  <Application>Microsoft Macintosh PowerPoint</Application>
  <PresentationFormat>Affichage à l'écran (4:3)</PresentationFormat>
  <Paragraphs>334</Paragraphs>
  <Slides>16</Slides>
  <Notes>11</Notes>
  <HiddenSlides>0</HiddenSlides>
  <MMClips>0</MMClips>
  <ScaleCrop>false</ScaleCrop>
  <HeadingPairs>
    <vt:vector size="8" baseType="variant">
      <vt:variant>
        <vt:lpstr>Polices utilisées</vt:lpstr>
      </vt:variant>
      <vt:variant>
        <vt:i4>4</vt:i4>
      </vt:variant>
      <vt:variant>
        <vt:lpstr>Thème</vt:lpstr>
      </vt:variant>
      <vt:variant>
        <vt:i4>1</vt:i4>
      </vt:variant>
      <vt:variant>
        <vt:lpstr>Serveurs OLE incorporés</vt:lpstr>
      </vt:variant>
      <vt:variant>
        <vt:i4>1</vt:i4>
      </vt:variant>
      <vt:variant>
        <vt:lpstr>Titres des diapositives</vt:lpstr>
      </vt:variant>
      <vt:variant>
        <vt:i4>16</vt:i4>
      </vt:variant>
    </vt:vector>
  </HeadingPairs>
  <TitlesOfParts>
    <vt:vector size="22" baseType="lpstr">
      <vt:lpstr>Arial</vt:lpstr>
      <vt:lpstr>Calibri</vt:lpstr>
      <vt:lpstr>Cambria Math</vt:lpstr>
      <vt:lpstr>Wingdings</vt:lpstr>
      <vt:lpstr>Modèle par défaut</vt:lpstr>
      <vt:lpstr>CorelDRAW</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ACOSS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AC75000718</dc:creator>
  <cp:lastModifiedBy>Lucie Texier</cp:lastModifiedBy>
  <cp:revision>38</cp:revision>
  <cp:lastPrinted>2020-03-12T09:00:50Z</cp:lastPrinted>
  <dcterms:created xsi:type="dcterms:W3CDTF">2012-10-05T09:36:42Z</dcterms:created>
  <dcterms:modified xsi:type="dcterms:W3CDTF">2020-03-17T09:51:27Z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0x0101002C44B1AE3DA1F548A2667DB0FF982233</vt:lpwstr>
  </property>
</Properties>
</file>