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9" r:id="rId2"/>
    <p:sldId id="264" r:id="rId3"/>
    <p:sldId id="263" r:id="rId4"/>
    <p:sldId id="262" r:id="rId5"/>
    <p:sldId id="265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274"/>
    <a:srgbClr val="7C7C7B"/>
    <a:srgbClr val="9DCD6B"/>
    <a:srgbClr val="67B9E8"/>
    <a:srgbClr val="464965"/>
    <a:srgbClr val="E7E7E8"/>
    <a:srgbClr val="4E4E6A"/>
    <a:srgbClr val="77CCC6"/>
    <a:srgbClr val="56B7E6"/>
    <a:srgbClr val="4E4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3"/>
  </p:normalViewPr>
  <p:slideViewPr>
    <p:cSldViewPr snapToGrid="0" snapToObjects="1" showGuides="1">
      <p:cViewPr>
        <p:scale>
          <a:sx n="100" d="100"/>
          <a:sy n="100" d="100"/>
        </p:scale>
        <p:origin x="306" y="288"/>
      </p:cViewPr>
      <p:guideLst>
        <p:guide orient="horz" pos="1117"/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17294F-D35A-D747-BCCB-534F9D3801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CC133-AE48-5141-BB69-6C6B78E6D9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89DC0-5ECC-F341-8929-E13A4C54D0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EAFDA-1B89-F746-8414-F5FA21DAC3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829F8-F656-224F-AA74-618A57BF37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D147-F6B6-6A43-B482-6333BDD2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80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BD658-3A42-C54B-8F2F-4097BB475BE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6BC5-5641-0745-B7AC-29CABE00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6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56BC5-5641-0745-B7AC-29CABE0022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4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9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84D731DC-B531-0949-9245-4D7EA9BB8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8" y="-1"/>
            <a:ext cx="12213677" cy="68805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D1436-BCCE-2B40-815A-8BF5E2915EF7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CFA6DC-1159-F54B-A8E4-1870260FA4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98" y="1412875"/>
            <a:ext cx="5832475" cy="233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2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GB" dirty="0"/>
              <a:t>Title Slide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2E1E8-0F35-F742-BCE0-FE339B893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0880" y="5265738"/>
            <a:ext cx="2425700" cy="14605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12C54AD-BF02-CA4E-9AF1-385E88772701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3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_Divider_Slide_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ying, plane, blue, large&#10;&#10;Description automatically generated">
            <a:extLst>
              <a:ext uri="{FF2B5EF4-FFF2-40B4-BE49-F238E27FC236}">
                <a16:creationId xmlns:a16="http://schemas.microsoft.com/office/drawing/2014/main" id="{1C4CEE35-A5CB-B946-AFEB-EEC7CA025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D1436-BCCE-2B40-815A-8BF5E2915EF7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C042BD-805E-244A-89E5-36E56339E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15" y="6043370"/>
            <a:ext cx="939800" cy="5842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BCF8CD6-1853-DC49-B387-E8C20FFE5648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8C3E1B-3EC5-F041-8D93-3EE05D2312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604934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0AAF9B6-DF81-BA41-BF13-46DE1C24D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98" y="1412875"/>
            <a:ext cx="11391352" cy="975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GB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7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One column text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D971D05-C7FB-9D4A-857A-C48736EA7E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352" y="1476071"/>
            <a:ext cx="11488065" cy="4044037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36EE8C-3A45-FE48-B492-C6FC8DC54B2E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D4E9A-F764-7B45-8200-6681B3960BCB}"/>
              </a:ext>
            </a:extLst>
          </p:cNvPr>
          <p:cNvSpPr/>
          <p:nvPr userDrawn="1"/>
        </p:nvSpPr>
        <p:spPr>
          <a:xfrm>
            <a:off x="0" y="5901175"/>
            <a:ext cx="12192000" cy="262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E94B3FB-4878-3F4A-8A77-1F0E62CAD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76A3F0-1A0A-EC42-BEFC-E22EE29EFB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BFA4AE5-F369-734A-962C-BF1D9D24E295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_One colum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5ECC9B-1621-CE42-B791-070DDF2695A3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45C8E8-01CF-A44D-964F-8C851B8DBD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A86B2B-1178-E740-B2E8-CF0D10B02D40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F840275-31D8-BE49-9493-B71E5855C2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1412875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200" b="1" i="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marR="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1" i="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marR="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1" i="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400" b="1" i="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400" b="1" i="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720000" marR="0" lvl="1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Secon</a:t>
            </a:r>
            <a:r>
              <a:rPr lang="en-GB" dirty="0"/>
              <a:t>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6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_Two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C4EF2-AF99-D94D-AF2B-0A2B90DD3A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292" y="1479273"/>
            <a:ext cx="5378598" cy="3168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377100" indent="0">
              <a:buFontTx/>
              <a:buNone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737100" indent="0">
              <a:buFontTx/>
              <a:buNone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097100" indent="0">
              <a:buFontTx/>
              <a:buNone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457100" indent="0">
              <a:buFontTx/>
              <a:buNone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59F67-E336-164A-B54F-EA0E9C8394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2011" y="1486997"/>
            <a:ext cx="5496528" cy="31609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5ECC9B-1621-CE42-B791-070DDF2695A3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105F99-3D1B-BB4E-B14A-47136C173610}"/>
              </a:ext>
            </a:extLst>
          </p:cNvPr>
          <p:cNvSpPr/>
          <p:nvPr userDrawn="1"/>
        </p:nvSpPr>
        <p:spPr>
          <a:xfrm>
            <a:off x="6508680" y="1178045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45C8E8-01CF-A44D-964F-8C851B8DBD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A86B2B-1178-E740-B2E8-CF0D10B02D40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3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_Two colum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C4EF2-AF99-D94D-AF2B-0A2B90DD3A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292" y="1479273"/>
            <a:ext cx="5378598" cy="3168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42900">
              <a:buFont typeface="Arial" panose="020B0604020202020204" pitchFamily="34" charset="0"/>
              <a:buChar char="•"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42900">
              <a:buFont typeface="Arial" panose="020B0604020202020204" pitchFamily="34" charset="0"/>
              <a:buChar char="•"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42900">
              <a:buFont typeface="Arial" panose="020B0604020202020204" pitchFamily="34" charset="0"/>
              <a:buChar char="•"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42900">
              <a:buFont typeface="Arial" panose="020B0604020202020204" pitchFamily="34" charset="0"/>
              <a:buChar char="•"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59F67-E336-164A-B54F-EA0E9C8394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2011" y="1486997"/>
            <a:ext cx="5496528" cy="31609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5ECC9B-1621-CE42-B791-070DDF2695A3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105F99-3D1B-BB4E-B14A-47136C173610}"/>
              </a:ext>
            </a:extLst>
          </p:cNvPr>
          <p:cNvSpPr/>
          <p:nvPr userDrawn="1"/>
        </p:nvSpPr>
        <p:spPr>
          <a:xfrm>
            <a:off x="6508680" y="1178045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45C8E8-01CF-A44D-964F-8C851B8DBD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A86B2B-1178-E740-B2E8-CF0D10B02D40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28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B_Text_Slide_3_Col_Bullet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811792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672EB7-071B-3247-AD3C-82C50AD36F69}"/>
              </a:ext>
            </a:extLst>
          </p:cNvPr>
          <p:cNvSpPr/>
          <p:nvPr userDrawn="1"/>
        </p:nvSpPr>
        <p:spPr>
          <a:xfrm>
            <a:off x="317430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D31837-7329-9C45-9E4B-86689D1AD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FD3D15-B266-0949-8A7B-55037E4BB546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97E68BB-8BCF-2B42-BAE7-ED98D5EEE2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516" y="1479273"/>
            <a:ext cx="3556827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DA1258-756B-3C41-BA88-0F16A7E22E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2916" y="1479273"/>
            <a:ext cx="3556827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B0C597D-D731-AE43-BE28-965B85D449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5316" y="1479273"/>
            <a:ext cx="3556827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60A1F7-666C-344B-B25D-15DDE93D358F}"/>
              </a:ext>
            </a:extLst>
          </p:cNvPr>
          <p:cNvSpPr/>
          <p:nvPr userDrawn="1"/>
        </p:nvSpPr>
        <p:spPr>
          <a:xfrm>
            <a:off x="4236287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E304AF-7ABC-274D-A3B0-0AB105852062}"/>
              </a:ext>
            </a:extLst>
          </p:cNvPr>
          <p:cNvSpPr/>
          <p:nvPr userDrawn="1"/>
        </p:nvSpPr>
        <p:spPr>
          <a:xfrm>
            <a:off x="8198687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0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A_Text_Slide_4_Col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811792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D31500-BE76-574A-8CBC-5D9BADD17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C78E3AC-BFA2-8A4F-BAD3-AE50C269A27E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E88792-EBC2-634F-BE8E-D5CFCD9D8624}"/>
              </a:ext>
            </a:extLst>
          </p:cNvPr>
          <p:cNvSpPr/>
          <p:nvPr userDrawn="1"/>
        </p:nvSpPr>
        <p:spPr>
          <a:xfrm>
            <a:off x="317430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AB4F55B-B7E9-054F-A378-DEF611856A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516" y="1479273"/>
            <a:ext cx="2634595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2B452D-1139-0746-BA3D-E2036E19809F}"/>
              </a:ext>
            </a:extLst>
          </p:cNvPr>
          <p:cNvSpPr/>
          <p:nvPr userDrawn="1"/>
        </p:nvSpPr>
        <p:spPr>
          <a:xfrm>
            <a:off x="3341046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62FC19E-D47E-4442-AE0D-4668ECFD885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44132" y="1479273"/>
            <a:ext cx="2634595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017CAF-1811-3E44-AD70-8A187DBC2C81}"/>
              </a:ext>
            </a:extLst>
          </p:cNvPr>
          <p:cNvSpPr/>
          <p:nvPr userDrawn="1"/>
        </p:nvSpPr>
        <p:spPr>
          <a:xfrm>
            <a:off x="6376854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A548D1-2F41-4A42-AC0F-71E7BF6334F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79940" y="1479273"/>
            <a:ext cx="2634595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D3B17F-033D-A941-9B13-4846EB575012}"/>
              </a:ext>
            </a:extLst>
          </p:cNvPr>
          <p:cNvSpPr/>
          <p:nvPr userDrawn="1"/>
        </p:nvSpPr>
        <p:spPr>
          <a:xfrm>
            <a:off x="9412662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737D6DE-00D6-F84A-9C62-840D2A7A2C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15748" y="1479273"/>
            <a:ext cx="2634595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0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.Text_Slide_Video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811792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40CF648-9B86-C64A-A2DB-55EE670EA95A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00037" y="1557338"/>
            <a:ext cx="11323691" cy="4464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98B65-6FF5-864E-9BF0-7F1D5A3C5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C5C7EAC-2251-784E-BF8F-A3C6DFAB4C79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B7987-3778-6C49-98B0-199FD233C199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5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.2_Two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C4EF2-AF99-D94D-AF2B-0A2B90DD3A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292" y="1479273"/>
            <a:ext cx="5378598" cy="3168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377100" indent="0">
              <a:buFontTx/>
              <a:buNone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737100" indent="0">
              <a:buFontTx/>
              <a:buNone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097100" indent="0">
              <a:buFontTx/>
              <a:buNone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457100" indent="0">
              <a:buFontTx/>
              <a:buNone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5ECC9B-1621-CE42-B791-070DDF2695A3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105F99-3D1B-BB4E-B14A-47136C173610}"/>
              </a:ext>
            </a:extLst>
          </p:cNvPr>
          <p:cNvSpPr/>
          <p:nvPr userDrawn="1"/>
        </p:nvSpPr>
        <p:spPr>
          <a:xfrm>
            <a:off x="6508680" y="1178045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45C8E8-01CF-A44D-964F-8C851B8DBD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A86B2B-1178-E740-B2E8-CF0D10B02D40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C919812-0600-F94C-A919-1C6DEC3D212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08680" y="1476071"/>
            <a:ext cx="5160806" cy="423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83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C_Text_Slide_2_Col_Intro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9D94087-81BE-6540-B32D-0B22C59E4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515" y="1468893"/>
            <a:ext cx="11729827" cy="3740719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5B26E13-1AB4-0944-8E16-872BBFA007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3CB53D-C468-9F43-B054-8BD7C2461B98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4CA435-077B-1B46-A15C-73A4F20040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DE65A81-FF2D-8147-B875-42F905773556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DC3EF74-9328-D94B-98A7-428B0ECC06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1473835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200" b="1" i="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fontAlgn="t">
              <a:defRPr sz="2400" b="1" i="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fontAlgn="t">
              <a:defRPr sz="2400" b="1" i="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400" b="1" i="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400" b="1" i="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Divider_Slide_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8D0751E1-5869-F448-8137-8BB297308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D1436-BCCE-2B40-815A-8BF5E2915EF7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902317-DEB3-3749-9CD4-BCDE187BE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15" y="6043370"/>
            <a:ext cx="939800" cy="5842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7C65A3F-22DC-6440-A467-F06C325E6B85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28C3D74-0A2D-E740-8896-838C4F14C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604934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2ACB3D2A-B27C-7F46-90C0-A88F475B4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98" y="1412875"/>
            <a:ext cx="11391352" cy="975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GB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72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A_Text_Slide_1_Col_Intro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3FCEC85-F0A5-1949-BC9C-6DA4E9212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515" y="1468893"/>
            <a:ext cx="11729827" cy="3740719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0311FB3-0AEE-3048-AE39-5708C38AD8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292" y="1479273"/>
            <a:ext cx="5378598" cy="3168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42900">
              <a:buFont typeface="Arial" panose="020B0604020202020204" pitchFamily="34" charset="0"/>
              <a:buChar char="•"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42900">
              <a:buFont typeface="Arial" panose="020B0604020202020204" pitchFamily="34" charset="0"/>
              <a:buChar char="•"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42900">
              <a:buFont typeface="Arial" panose="020B0604020202020204" pitchFamily="34" charset="0"/>
              <a:buChar char="•"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42900">
              <a:buFont typeface="Arial" panose="020B0604020202020204" pitchFamily="34" charset="0"/>
              <a:buChar char="•"/>
              <a:defRPr sz="2400" b="0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67002EB-DFA6-DE40-97DD-88E3F1DC1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2011" y="1486997"/>
            <a:ext cx="5496528" cy="31609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42900">
              <a:buFont typeface="Arial" panose="020B0604020202020204" pitchFamily="34" charset="0"/>
              <a:buChar char="•"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A0934E3-CBDE-6645-A1C5-EA14640EC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0C1362-5C6D-5F46-964D-3FC695AA9017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BD0DB-021F-A340-BEBC-1CEE7462557B}"/>
              </a:ext>
            </a:extLst>
          </p:cNvPr>
          <p:cNvSpPr/>
          <p:nvPr userDrawn="1"/>
        </p:nvSpPr>
        <p:spPr>
          <a:xfrm>
            <a:off x="6508680" y="1178045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ABD326-CD2F-0F41-A65D-8DEE50CEC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D51611D-D595-964F-ABFB-299B0C09B835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78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B_Text_Slide_1_Col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CDD5AE6-F604-4041-A482-2B290AB41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515" y="1468893"/>
            <a:ext cx="11729827" cy="374071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B61FB8-848D-D349-A8C7-E8E1C367C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811792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72DA6-147E-D946-98BE-996CE5D80428}"/>
              </a:ext>
            </a:extLst>
          </p:cNvPr>
          <p:cNvSpPr/>
          <p:nvPr userDrawn="1"/>
        </p:nvSpPr>
        <p:spPr>
          <a:xfrm>
            <a:off x="317430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A322C9-8406-1648-94AF-7A376C100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91AE00A-8EFA-334F-A90F-FDD389D52200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0007EB2-9E00-A043-A4AE-0B44A4E81D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516" y="1479273"/>
            <a:ext cx="3556827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5EF4F5-90C6-304F-A740-11B2D520B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2916" y="1479273"/>
            <a:ext cx="3556827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CA94337-34D5-4F4F-861E-C3076F82D1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5316" y="1479273"/>
            <a:ext cx="3556827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9B3A3A-3DF1-7943-B193-55B9A52F6E07}"/>
              </a:ext>
            </a:extLst>
          </p:cNvPr>
          <p:cNvSpPr/>
          <p:nvPr userDrawn="1"/>
        </p:nvSpPr>
        <p:spPr>
          <a:xfrm>
            <a:off x="4236287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830173-0C02-CF42-A4A3-2296D4672F32}"/>
              </a:ext>
            </a:extLst>
          </p:cNvPr>
          <p:cNvSpPr/>
          <p:nvPr userDrawn="1"/>
        </p:nvSpPr>
        <p:spPr>
          <a:xfrm>
            <a:off x="8198687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76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A_Text_Slide_4_Col_Bulle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CB1B2-6778-EA46-93FD-2978C9698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515" y="1468893"/>
            <a:ext cx="11729827" cy="3740719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811792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D31500-BE76-574A-8CBC-5D9BADD17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BBBCDC5-BB2D-DD49-8BAD-C160E2B1F4BB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FBD84-6987-E049-8EE6-447A92D1BFA5}"/>
              </a:ext>
            </a:extLst>
          </p:cNvPr>
          <p:cNvSpPr/>
          <p:nvPr userDrawn="1"/>
        </p:nvSpPr>
        <p:spPr>
          <a:xfrm>
            <a:off x="317430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BB8C0A-EE50-EE44-9F92-0349A712F9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516" y="1479273"/>
            <a:ext cx="2634595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E8FDB6-74FA-FC4B-8D92-C32266C69985}"/>
              </a:ext>
            </a:extLst>
          </p:cNvPr>
          <p:cNvSpPr/>
          <p:nvPr userDrawn="1"/>
        </p:nvSpPr>
        <p:spPr>
          <a:xfrm>
            <a:off x="3341046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B8B5E11-B45D-7D41-8C89-E3064267DA9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44132" y="1479273"/>
            <a:ext cx="2634595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7C12F6-6740-4742-9A91-97F98C7ED40C}"/>
              </a:ext>
            </a:extLst>
          </p:cNvPr>
          <p:cNvSpPr/>
          <p:nvPr userDrawn="1"/>
        </p:nvSpPr>
        <p:spPr>
          <a:xfrm>
            <a:off x="6376854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4FBF64C-F11E-E54A-9A7E-C080CEA8CC6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79940" y="1479273"/>
            <a:ext cx="2634595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21D478-AC7D-DA48-8127-0505F0D8DFA2}"/>
              </a:ext>
            </a:extLst>
          </p:cNvPr>
          <p:cNvSpPr/>
          <p:nvPr userDrawn="1"/>
        </p:nvSpPr>
        <p:spPr>
          <a:xfrm>
            <a:off x="9412662" y="1167063"/>
            <a:ext cx="403809" cy="45719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3E8AB47-006F-1745-8A00-2CD3346C030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15748" y="1479273"/>
            <a:ext cx="2634595" cy="4777065"/>
          </a:xfrm>
          <a:prstGeom prst="rect">
            <a:avLst/>
          </a:prstGeom>
        </p:spPr>
        <p:txBody>
          <a:bodyPr/>
          <a:lstStyle>
            <a:lvl1pPr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68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684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900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116000">
              <a:buClr>
                <a:srgbClr val="123274"/>
              </a:buClr>
              <a:defRPr sz="1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67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Mod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ll&#10;&#10;Description automatically generated">
            <a:extLst>
              <a:ext uri="{FF2B5EF4-FFF2-40B4-BE49-F238E27FC236}">
                <a16:creationId xmlns:a16="http://schemas.microsoft.com/office/drawing/2014/main" id="{8DFA379E-9C63-0744-BB18-884761E2C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270" t="4693" r="22242" b="3596"/>
          <a:stretch/>
        </p:blipFill>
        <p:spPr>
          <a:xfrm>
            <a:off x="2854036" y="333374"/>
            <a:ext cx="6608619" cy="6266201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811792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90D56C0-C9E0-9A45-80A8-38E493032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0C1D20E-80D9-DF43-8A81-BAAC1DACA87E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89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EF1470D-F1FB-4547-811E-A3D859301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8103" y="1557338"/>
            <a:ext cx="9588500" cy="48768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811792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FC6206-4CFF-1D44-875E-7A6FA1FC7C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1088" y="5392195"/>
            <a:ext cx="2728239" cy="2850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23274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6F39A9-6098-D644-86BA-A4CC9B61C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7703" y="1760538"/>
            <a:ext cx="8978900" cy="4673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03FC4C9-649A-DF46-8913-61AB776CA527}"/>
              </a:ext>
            </a:extLst>
          </p:cNvPr>
          <p:cNvGrpSpPr/>
          <p:nvPr userDrawn="1"/>
        </p:nvGrpSpPr>
        <p:grpSpPr>
          <a:xfrm>
            <a:off x="300038" y="1965418"/>
            <a:ext cx="9435232" cy="3948020"/>
            <a:chOff x="300038" y="1965418"/>
            <a:chExt cx="9435232" cy="394802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B19D70-2005-0440-A365-DE826CD5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4470" y="1965418"/>
              <a:ext cx="3860800" cy="37592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DDDBF9-EDBA-FE49-9E58-BC45F186F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038" y="5686886"/>
              <a:ext cx="226552" cy="22655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0BA8FD-6809-0A4A-9531-AD253FB10E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0038" y="5408613"/>
            <a:ext cx="226552" cy="226552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3C4EB6-0FBC-7641-BDAF-49CA9BB3DA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0098" y="833100"/>
            <a:ext cx="10217835" cy="5912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3E4644-A6BB-D143-A0C1-2F065EE74F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1087" y="5686742"/>
            <a:ext cx="2728239" cy="2850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23274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AA2097-784F-9A46-B39F-464DE168BC2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6A0374C-8105-5E46-837A-35471AC8758C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70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Triangl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E34A1-1A39-F441-86E8-997C602E0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0" y="1331922"/>
            <a:ext cx="11557000" cy="47371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811792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DE21D-0D0D-7C40-B52C-7AE1ECF6FD10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9F1F7-AAC0-9B40-8DE4-E550F9BD3A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E3BCCD35-0FEA-3C4D-915D-9FD18D076E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9102" y="1679507"/>
            <a:ext cx="3750266" cy="3389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Global Award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E89DE2E1-B9F5-DA41-8732-1530313B1F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9102" y="1975776"/>
            <a:ext cx="3750266" cy="3389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Award Winner</a:t>
            </a: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2B7AF24A-354E-9F4F-8A7F-C0008835C8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9408" y="2274880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7 Star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ABE3630E-282B-4042-96C8-F7D6F8150B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49408" y="2859531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6 Star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75838E91-2C56-C248-B0E7-5922A7017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988" y="3449722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5 Star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B5E7D38C-B920-AA4B-ABF1-E98F6F008B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49408" y="4028481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4 Star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6B718E8B-5523-AC45-B1C3-4DEB74CFC2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9408" y="4617274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3 Star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69B2998-00D0-064C-8F3C-0FB8513B52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2882" y="5339338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“Aligned to EFQM”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0A691D15-82F9-3F42-BEFE-7BC9058FBF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4899" y="1891737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Recognised</a:t>
            </a:r>
            <a:r>
              <a:rPr lang="en-US" dirty="0"/>
              <a:t> by EFQM”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DB00547E-C9E5-3249-BACB-FBE731BE9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74575" y="3465514"/>
            <a:ext cx="1750550" cy="252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Using</a:t>
            </a:r>
            <a:br>
              <a:rPr lang="en-US" dirty="0"/>
            </a:br>
            <a:endParaRPr lang="en-US" dirty="0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BC913F29-5B44-9941-8DD9-17415D2CF9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74574" y="3691654"/>
            <a:ext cx="2288167" cy="772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Business Matrix Advanced Diagnostic Tool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A98C9BB9-7134-064C-8F28-4FCB4651F8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4574" y="5266007"/>
            <a:ext cx="1750550" cy="252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Using</a:t>
            </a:r>
            <a:br>
              <a:rPr lang="en-US" dirty="0"/>
            </a:br>
            <a:endParaRPr lang="en-US" dirty="0"/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8DE7B4DF-8A76-C849-A6D5-5D001842CD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74573" y="5498346"/>
            <a:ext cx="3117390" cy="772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Business Matrix Diagnostic Tool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563CA74-6C5D-504C-9756-E9D877B497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102" y="2605819"/>
            <a:ext cx="3750266" cy="3389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Outstanding achievement for …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D51FC5D-E8B5-934B-A328-0DD8E69E45C1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11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Recognition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811792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DE21D-0D0D-7C40-B52C-7AE1ECF6FD10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9F1F7-AAC0-9B40-8DE4-E550F9BD3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373E2C-77D7-154D-9A7E-23A49EB8B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916" t="20548" r="31616" b="66071"/>
          <a:stretch/>
        </p:blipFill>
        <p:spPr>
          <a:xfrm>
            <a:off x="3657600" y="1412874"/>
            <a:ext cx="4670425" cy="915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BA56F-9D19-FA4F-8E4E-290A31CB3B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9460" b="57158"/>
          <a:stretch/>
        </p:blipFill>
        <p:spPr>
          <a:xfrm>
            <a:off x="25400" y="2023020"/>
            <a:ext cx="12141200" cy="915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C2CC8E-CD61-E445-AC55-8EB8C070E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8797" b="48413"/>
          <a:stretch/>
        </p:blipFill>
        <p:spPr>
          <a:xfrm>
            <a:off x="25400" y="2662082"/>
            <a:ext cx="12141200" cy="8755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BF38A-65C1-484C-BD73-768D4658D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7710" b="39471"/>
          <a:stretch/>
        </p:blipFill>
        <p:spPr>
          <a:xfrm>
            <a:off x="25400" y="3272228"/>
            <a:ext cx="12141200" cy="8774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0B6A28-9760-BE42-BE9F-9C90C03C6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56454" b="30543"/>
          <a:stretch/>
        </p:blipFill>
        <p:spPr>
          <a:xfrm>
            <a:off x="25400" y="3870820"/>
            <a:ext cx="12141200" cy="8900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55D184-86D7-7748-8E39-27161214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65397" b="21784"/>
          <a:stretch/>
        </p:blipFill>
        <p:spPr>
          <a:xfrm>
            <a:off x="25400" y="4482944"/>
            <a:ext cx="12141200" cy="8774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3E1EE4-7C99-8B46-B24F-12A2729AE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76832" b="10165"/>
          <a:stretch/>
        </p:blipFill>
        <p:spPr>
          <a:xfrm>
            <a:off x="25400" y="5265738"/>
            <a:ext cx="12141200" cy="890093"/>
          </a:xfrm>
          <a:prstGeom prst="rect">
            <a:avLst/>
          </a:prstGeom>
        </p:spPr>
      </p:pic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27F53A7B-73EF-8E48-8FA6-09945902D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0867" y="1684030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i="0">
                <a:solidFill>
                  <a:srgbClr val="1232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FFE45D8D-5F96-3C4A-B0B1-9C6E54093F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037" y="3019411"/>
            <a:ext cx="3671888" cy="43729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i="0">
                <a:solidFill>
                  <a:srgbClr val="1232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5344829-2AA6-7448-BF97-710CF1D97A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0867" y="3016219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i="0">
                <a:solidFill>
                  <a:srgbClr val="1232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5E4F28C-1535-1648-B569-EEE1898B97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28024" y="3020961"/>
            <a:ext cx="3511255" cy="43729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i="0">
                <a:solidFill>
                  <a:srgbClr val="1232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56310AE-190E-FE44-92A7-B647AC43B6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643" y="2408306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9333A98-9695-0647-8F99-268AE3D97A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681840"/>
            <a:ext cx="3671888" cy="43729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i="0">
                <a:solidFill>
                  <a:srgbClr val="1232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45833675-2CF6-8242-9947-A90544B06C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84355" y="3678648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i="0">
                <a:solidFill>
                  <a:srgbClr val="1232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86E68049-3CAA-A745-A2DE-EAA14C2F92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7380" y="4304082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C07270B-0ABF-2345-B8A1-F59FEACDFA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525" y="4933832"/>
            <a:ext cx="11628438" cy="4319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i="0">
                <a:solidFill>
                  <a:srgbClr val="12327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99737402-24B8-9C44-8EA1-197C7E9847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8643" y="5601805"/>
            <a:ext cx="3750266" cy="33899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234FD50-AF40-A543-80A9-ADB0B0497673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1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Divider_Slide_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E8C8ACF-2BF8-ED42-B17D-836975E49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7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902317-DEB3-3749-9CD4-BCDE187BE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15" y="6043370"/>
            <a:ext cx="939800" cy="5842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F1207C2-86C4-5140-BF1C-6EAE6C3F83C6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E8D732-FE17-3341-B0CE-EDCAEE7CAFEE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B92287B-62F4-C348-973B-FF4175C1FA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604934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92A3A66-DA49-6A4C-AA14-2FF95CDC74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98" y="1412875"/>
            <a:ext cx="11391352" cy="975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GB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5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Divider_Slide_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80AB1B79-F481-5D46-882D-C664E1E4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D1436-BCCE-2B40-815A-8BF5E2915EF7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902317-DEB3-3749-9CD4-BCDE187BE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15" y="6043370"/>
            <a:ext cx="939800" cy="5842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7A5CB9F-9888-F94A-86AD-3CAE1FD32197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FE4CF9D-CFED-B34A-954B-D69CD3427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604934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3F66E8F2-7931-9049-B9F9-D58C190D3A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98" y="1412875"/>
            <a:ext cx="11391352" cy="975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GB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Divider_Slide_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FE99536-833B-C14A-B87D-76025721D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D1436-BCCE-2B40-815A-8BF5E2915EF7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902317-DEB3-3749-9CD4-BCDE187BE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15" y="6043370"/>
            <a:ext cx="939800" cy="5842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72400C1-0A6B-DD4D-AC73-50EF09E0CCBA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5F2850-4E49-634D-BBB1-D3A389F87D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604934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55FA540-5BFD-AB4F-8CD6-17CC101169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98" y="1412875"/>
            <a:ext cx="11391352" cy="975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GB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9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Divider_Slide_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1BD203B-389B-2544-A872-CF15DFAFB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399"/>
            <a:ext cx="12199072" cy="6872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D1436-BCCE-2B40-815A-8BF5E2915EF7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38EF31-C3A4-AD47-ACA4-180D83BF7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9FDA6A-E894-5446-A971-B7817F940F9B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rgbClr val="7C7C7B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rgbClr val="7C7C7B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963F07-B2E7-DA4A-AD03-ACA5EF10A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776" y="5901505"/>
            <a:ext cx="1193800" cy="6985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300961-8382-4A42-BA6B-3E0060631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604934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fontAlgn="t">
              <a:defRPr sz="2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fontAlgn="t">
              <a:defRPr sz="2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8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6847AAAD-4AF4-E343-985F-4B85B2CA6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98" y="1412875"/>
            <a:ext cx="11391352" cy="975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GB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6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Divider_Slide_COLOUR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ue, flying, bird, plane&#10;&#10;Description automatically generated">
            <a:extLst>
              <a:ext uri="{FF2B5EF4-FFF2-40B4-BE49-F238E27FC236}">
                <a16:creationId xmlns:a16="http://schemas.microsoft.com/office/drawing/2014/main" id="{9EBC13E4-7CC2-9C43-935E-839360AAF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36EE8C-3A45-FE48-B492-C6FC8DC54B2E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981C23-1C3C-9C42-95FB-2B6173F432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CC7CE2-D72E-6D46-9E7C-DB87B26EE344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55DEB58-CB21-CB47-8A2A-6F8F7BBA70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604934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5A455DB-8390-2E41-9BB7-5491F8DB1F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98" y="1412875"/>
            <a:ext cx="11391352" cy="975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GB" dirty="0"/>
              <a:t>Divider Slide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692553-0FA3-834D-8F41-3DDB28B245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15" y="6043370"/>
            <a:ext cx="9398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8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Divider_Slide_COLOUR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3401CF7D-1ECC-0743-A41B-61A7B920D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36EE8C-3A45-FE48-B492-C6FC8DC54B2E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981C23-1C3C-9C42-95FB-2B6173F432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954637-CF60-7347-BCEE-8FF6C60CC27F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E9AFFDC-EBCF-1D46-9A9B-D359B74F41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604934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1934484-A36F-A944-A941-59DEC6AA67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98" y="1412875"/>
            <a:ext cx="11391352" cy="975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GB" dirty="0"/>
              <a:t>Divider Slide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47FCCD-216F-F944-B19D-6BF8603DD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15" y="6043370"/>
            <a:ext cx="9398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Divider_Slide_COLOUR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05F4D195-C06C-C940-91CE-D9E6EC4F2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36EE8C-3A45-FE48-B492-C6FC8DC54B2E}"/>
              </a:ext>
            </a:extLst>
          </p:cNvPr>
          <p:cNvSpPr/>
          <p:nvPr userDrawn="1"/>
        </p:nvSpPr>
        <p:spPr>
          <a:xfrm>
            <a:off x="300037" y="1167063"/>
            <a:ext cx="403809" cy="47104"/>
          </a:xfrm>
          <a:prstGeom prst="rect">
            <a:avLst/>
          </a:prstGeom>
          <a:solidFill>
            <a:srgbClr val="9DC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981C23-1C3C-9C42-95FB-2B6173F432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98" y="258425"/>
            <a:ext cx="2808287" cy="574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126187B-B6D6-B14E-8765-41A93683D0B2}"/>
              </a:ext>
            </a:extLst>
          </p:cNvPr>
          <p:cNvSpPr txBox="1">
            <a:spLocks/>
          </p:cNvSpPr>
          <p:nvPr userDrawn="1"/>
        </p:nvSpPr>
        <p:spPr>
          <a:xfrm>
            <a:off x="10966180" y="201295"/>
            <a:ext cx="1020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1" i="0" smtClean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en-GB" b="1" i="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B7F1C5-5DE0-DD49-8221-7B040A4CD5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604934"/>
            <a:ext cx="11391900" cy="3994304"/>
          </a:xfrm>
          <a:prstGeom prst="rect">
            <a:avLst/>
          </a:prstGeom>
          <a:ln>
            <a:noFill/>
          </a:ln>
        </p:spPr>
        <p:txBody>
          <a:bodyPr/>
          <a:lstStyle>
            <a:lvl1pPr marL="371475" indent="-371475" fontAlgn="t">
              <a:defRPr sz="3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fontAlgn="t">
              <a:defRPr sz="28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B7C7C89-59A7-7E40-9952-A8A1CB0C5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98" y="1412875"/>
            <a:ext cx="11391352" cy="975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GB" dirty="0"/>
              <a:t>Divider Slide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07690F-C486-F046-8CA6-451646E70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15" y="6043370"/>
            <a:ext cx="9398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339F571F-1172-6F41-9072-5CC32DA3E14F}"/>
              </a:ext>
            </a:extLst>
          </p:cNvPr>
          <p:cNvSpPr txBox="1">
            <a:spLocks/>
          </p:cNvSpPr>
          <p:nvPr userDrawn="1"/>
        </p:nvSpPr>
        <p:spPr>
          <a:xfrm>
            <a:off x="213773" y="224047"/>
            <a:ext cx="5759450" cy="507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4C7E53-A18A-434C-8FE0-A78B8C326DD5}"/>
              </a:ext>
            </a:extLst>
          </p:cNvPr>
          <p:cNvSpPr txBox="1"/>
          <p:nvPr userDrawn="1"/>
        </p:nvSpPr>
        <p:spPr>
          <a:xfrm>
            <a:off x="300038" y="296863"/>
            <a:ext cx="35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0" u="none" dirty="0">
              <a:solidFill>
                <a:srgbClr val="4E4E6A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312CB-1D48-40F7-83BC-FCD63DAE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27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3" r:id="rId2"/>
    <p:sldLayoutId id="2147483724" r:id="rId3"/>
    <p:sldLayoutId id="2147483725" r:id="rId4"/>
    <p:sldLayoutId id="2147483726" r:id="rId5"/>
    <p:sldLayoutId id="2147483687" r:id="rId6"/>
    <p:sldLayoutId id="2147483753" r:id="rId7"/>
    <p:sldLayoutId id="2147483709" r:id="rId8"/>
    <p:sldLayoutId id="2147483752" r:id="rId9"/>
    <p:sldLayoutId id="2147483678" r:id="rId10"/>
    <p:sldLayoutId id="2147483671" r:id="rId11"/>
    <p:sldLayoutId id="2147483722" r:id="rId12"/>
    <p:sldLayoutId id="2147483754" r:id="rId13"/>
    <p:sldLayoutId id="2147483755" r:id="rId14"/>
    <p:sldLayoutId id="2147483714" r:id="rId15"/>
    <p:sldLayoutId id="2147483701" r:id="rId16"/>
    <p:sldLayoutId id="2147483710" r:id="rId17"/>
    <p:sldLayoutId id="2147483756" r:id="rId18"/>
    <p:sldLayoutId id="2147483718" r:id="rId19"/>
    <p:sldLayoutId id="2147483716" r:id="rId20"/>
    <p:sldLayoutId id="2147483717" r:id="rId21"/>
    <p:sldLayoutId id="2147483727" r:id="rId22"/>
    <p:sldLayoutId id="2147483705" r:id="rId23"/>
    <p:sldLayoutId id="2147483693" r:id="rId24"/>
    <p:sldLayoutId id="2147483733" r:id="rId25"/>
    <p:sldLayoutId id="2147483735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800" b="0" i="0" u="none" kern="1200" smtClean="0">
          <a:solidFill>
            <a:srgbClr val="4E4E6A"/>
          </a:solidFill>
          <a:effectLst/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189">
          <p15:clr>
            <a:srgbClr val="F26B43"/>
          </p15:clr>
        </p15:guide>
        <p15:guide id="5" pos="7491">
          <p15:clr>
            <a:srgbClr val="F26B43"/>
          </p15:clr>
        </p15:guide>
        <p15:guide id="6" pos="574">
          <p15:clr>
            <a:srgbClr val="A4A3A4"/>
          </p15:clr>
        </p15:guide>
        <p15:guide id="7" pos="642">
          <p15:clr>
            <a:srgbClr val="A4A3A4"/>
          </p15:clr>
        </p15:guide>
        <p15:guide id="8" pos="1028">
          <p15:clr>
            <a:srgbClr val="A4A3A4"/>
          </p15:clr>
        </p15:guide>
        <p15:guide id="9" pos="1096">
          <p15:clr>
            <a:srgbClr val="A4A3A4"/>
          </p15:clr>
        </p15:guide>
        <p15:guide id="10" pos="1504">
          <p15:clr>
            <a:srgbClr val="A4A3A4"/>
          </p15:clr>
        </p15:guide>
        <p15:guide id="11" pos="1572">
          <p15:clr>
            <a:srgbClr val="A4A3A4"/>
          </p15:clr>
        </p15:guide>
        <p15:guide id="12" pos="1958">
          <p15:clr>
            <a:srgbClr val="A4A3A4"/>
          </p15:clr>
        </p15:guide>
        <p15:guide id="13" pos="2026">
          <p15:clr>
            <a:srgbClr val="A4A3A4"/>
          </p15:clr>
        </p15:guide>
        <p15:guide id="14" pos="2434">
          <p15:clr>
            <a:srgbClr val="A4A3A4"/>
          </p15:clr>
        </p15:guide>
        <p15:guide id="15" pos="2502">
          <p15:clr>
            <a:srgbClr val="A4A3A4"/>
          </p15:clr>
        </p15:guide>
        <p15:guide id="16" pos="2887">
          <p15:clr>
            <a:srgbClr val="A4A3A4"/>
          </p15:clr>
        </p15:guide>
        <p15:guide id="17" pos="2955">
          <p15:clr>
            <a:srgbClr val="A4A3A4"/>
          </p15:clr>
        </p15:guide>
        <p15:guide id="18" pos="3341">
          <p15:clr>
            <a:srgbClr val="A4A3A4"/>
          </p15:clr>
        </p15:guide>
        <p15:guide id="19" pos="3409">
          <p15:clr>
            <a:srgbClr val="A4A3A4"/>
          </p15:clr>
        </p15:guide>
        <p15:guide id="20" pos="3817">
          <p15:clr>
            <a:srgbClr val="A4A3A4"/>
          </p15:clr>
        </p15:guide>
        <p15:guide id="21" pos="3863">
          <p15:clr>
            <a:srgbClr val="A4A3A4"/>
          </p15:clr>
        </p15:guide>
        <p15:guide id="22" pos="4271">
          <p15:clr>
            <a:srgbClr val="A4A3A4"/>
          </p15:clr>
        </p15:guide>
        <p15:guide id="23" pos="4339">
          <p15:clr>
            <a:srgbClr val="A4A3A4"/>
          </p15:clr>
        </p15:guide>
        <p15:guide id="24" pos="4725">
          <p15:clr>
            <a:srgbClr val="A4A3A4"/>
          </p15:clr>
        </p15:guide>
        <p15:guide id="25" pos="4793">
          <p15:clr>
            <a:srgbClr val="A4A3A4"/>
          </p15:clr>
        </p15:guide>
        <p15:guide id="26" pos="5178">
          <p15:clr>
            <a:srgbClr val="A4A3A4"/>
          </p15:clr>
        </p15:guide>
        <p15:guide id="27" pos="5246">
          <p15:clr>
            <a:srgbClr val="A4A3A4"/>
          </p15:clr>
        </p15:guide>
        <p15:guide id="28" pos="5654">
          <p15:clr>
            <a:srgbClr val="A4A3A4"/>
          </p15:clr>
        </p15:guide>
        <p15:guide id="29" pos="5722">
          <p15:clr>
            <a:srgbClr val="A4A3A4"/>
          </p15:clr>
        </p15:guide>
        <p15:guide id="30" pos="6108">
          <p15:clr>
            <a:srgbClr val="A4A3A4"/>
          </p15:clr>
        </p15:guide>
        <p15:guide id="31" pos="6176">
          <p15:clr>
            <a:srgbClr val="A4A3A4"/>
          </p15:clr>
        </p15:guide>
        <p15:guide id="32" pos="6562">
          <p15:clr>
            <a:srgbClr val="A4A3A4"/>
          </p15:clr>
        </p15:guide>
        <p15:guide id="33" pos="6630">
          <p15:clr>
            <a:srgbClr val="A4A3A4"/>
          </p15:clr>
        </p15:guide>
        <p15:guide id="34" pos="7038">
          <p15:clr>
            <a:srgbClr val="A4A3A4"/>
          </p15:clr>
        </p15:guide>
        <p15:guide id="35" pos="7129" userDrawn="1">
          <p15:clr>
            <a:srgbClr val="A4A3A4"/>
          </p15:clr>
        </p15:guide>
        <p15:guide id="36" orient="horz" pos="572">
          <p15:clr>
            <a:srgbClr val="5ACBF0"/>
          </p15:clr>
        </p15:guide>
        <p15:guide id="38" orient="horz" pos="504">
          <p15:clr>
            <a:srgbClr val="5ACBF0"/>
          </p15:clr>
        </p15:guide>
        <p15:guide id="39" orient="horz" pos="890" userDrawn="1">
          <p15:clr>
            <a:srgbClr val="5ACBF0"/>
          </p15:clr>
        </p15:guide>
        <p15:guide id="40" orient="horz" pos="981">
          <p15:clr>
            <a:srgbClr val="5ACBF0"/>
          </p15:clr>
        </p15:guide>
        <p15:guide id="43" orient="horz" pos="1321">
          <p15:clr>
            <a:srgbClr val="5ACBF0"/>
          </p15:clr>
        </p15:guide>
        <p15:guide id="44" orient="horz" pos="1389">
          <p15:clr>
            <a:srgbClr val="5ACBF0"/>
          </p15:clr>
        </p15:guide>
        <p15:guide id="45" orient="horz" pos="1729">
          <p15:clr>
            <a:srgbClr val="5ACBF0"/>
          </p15:clr>
        </p15:guide>
        <p15:guide id="46" orient="horz" pos="1797">
          <p15:clr>
            <a:srgbClr val="5ACBF0"/>
          </p15:clr>
        </p15:guide>
        <p15:guide id="47" orient="horz" pos="2115">
          <p15:clr>
            <a:srgbClr val="5ACBF0"/>
          </p15:clr>
        </p15:guide>
        <p15:guide id="48" orient="horz" pos="2183">
          <p15:clr>
            <a:srgbClr val="5ACBF0"/>
          </p15:clr>
        </p15:guide>
        <p15:guide id="49" orient="horz" pos="2546">
          <p15:clr>
            <a:srgbClr val="5ACBF0"/>
          </p15:clr>
        </p15:guide>
        <p15:guide id="50" orient="horz" pos="2614">
          <p15:clr>
            <a:srgbClr val="5ACBF0"/>
          </p15:clr>
        </p15:guide>
        <p15:guide id="51" orient="horz" pos="2931">
          <p15:clr>
            <a:srgbClr val="5ACBF0"/>
          </p15:clr>
        </p15:guide>
        <p15:guide id="52" orient="horz" pos="2999">
          <p15:clr>
            <a:srgbClr val="5ACBF0"/>
          </p15:clr>
        </p15:guide>
        <p15:guide id="53" orient="horz" pos="3317">
          <p15:clr>
            <a:srgbClr val="5ACBF0"/>
          </p15:clr>
        </p15:guide>
        <p15:guide id="54" orient="horz" pos="3407">
          <p15:clr>
            <a:srgbClr val="5ACBF0"/>
          </p15:clr>
        </p15:guide>
        <p15:guide id="55" orient="horz" pos="3725">
          <p15:clr>
            <a:srgbClr val="5ACBF0"/>
          </p15:clr>
        </p15:guide>
        <p15:guide id="56" orient="horz" pos="379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fqmforum.org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18DDB-8CCC-43B9-B156-9693D11737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9585C2-98D6-4303-AACB-1C5FD2D58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098" y="1412875"/>
            <a:ext cx="11050937" cy="3745534"/>
          </a:xfrm>
        </p:spPr>
        <p:txBody>
          <a:bodyPr/>
          <a:lstStyle/>
          <a:p>
            <a:r>
              <a:rPr lang="en-GB" b="0" dirty="0"/>
              <a:t>LA DIVERSITÉ</a:t>
            </a:r>
          </a:p>
          <a:p>
            <a:r>
              <a:rPr lang="en-GB" dirty="0"/>
              <a:t>OU COMMENT CRÉER UNE ENTREPRISE REMARQUABLE</a:t>
            </a:r>
            <a:endParaRPr lang="en-B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7EA5EA-22A0-4899-A9F3-25FA81473466}"/>
              </a:ext>
            </a:extLst>
          </p:cNvPr>
          <p:cNvSpPr txBox="1">
            <a:spLocks/>
          </p:cNvSpPr>
          <p:nvPr/>
        </p:nvSpPr>
        <p:spPr>
          <a:xfrm>
            <a:off x="210098" y="5081012"/>
            <a:ext cx="8110942" cy="13143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EFQM FORUM</a:t>
            </a:r>
          </a:p>
          <a:p>
            <a:r>
              <a:rPr lang="en-GB" sz="4000" dirty="0"/>
              <a:t>LYON - 22 &amp; 23 OCTOBRE</a:t>
            </a:r>
            <a:endParaRPr lang="en-BE" sz="4000" dirty="0"/>
          </a:p>
        </p:txBody>
      </p:sp>
    </p:spTree>
    <p:extLst>
      <p:ext uri="{BB962C8B-B14F-4D97-AF65-F5344CB8AC3E}">
        <p14:creationId xmlns:p14="http://schemas.microsoft.com/office/powerpoint/2010/main" val="227478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44580-7983-4BBA-BBE9-989C5D9E9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74BE10-0AB8-4B6D-A104-C731F3CD3F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604934"/>
            <a:ext cx="6383274" cy="399430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la </a:t>
            </a:r>
            <a:r>
              <a:rPr lang="en-GB" dirty="0" err="1"/>
              <a:t>Cité</a:t>
            </a:r>
            <a:r>
              <a:rPr lang="en-GB" dirty="0"/>
              <a:t> de la </a:t>
            </a:r>
            <a:r>
              <a:rPr lang="en-GB" dirty="0" err="1"/>
              <a:t>Gastronomie</a:t>
            </a:r>
            <a:r>
              <a:rPr lang="en-GB" dirty="0"/>
              <a:t> (Intercontinental Hôtel Dieu) pour le Forum les 22 &amp; 23 </a:t>
            </a:r>
            <a:r>
              <a:rPr lang="en-GB" dirty="0" err="1"/>
              <a:t>octobre</a:t>
            </a:r>
            <a:endParaRPr lang="en-GB" dirty="0"/>
          </a:p>
          <a:p>
            <a:endParaRPr lang="en-GB" dirty="0"/>
          </a:p>
          <a:p>
            <a:r>
              <a:rPr lang="en-GB" dirty="0"/>
              <a:t>A </a:t>
            </a:r>
            <a:r>
              <a:rPr lang="en-GB" dirty="0" err="1"/>
              <a:t>l’Auberge</a:t>
            </a:r>
            <a:r>
              <a:rPr lang="en-GB" dirty="0"/>
              <a:t> de Collonge pour le </a:t>
            </a:r>
            <a:r>
              <a:rPr lang="en-GB" dirty="0" err="1"/>
              <a:t>Dîner</a:t>
            </a:r>
            <a:r>
              <a:rPr lang="en-GB" dirty="0"/>
              <a:t> de Gala le </a:t>
            </a:r>
            <a:r>
              <a:rPr lang="en-GB" dirty="0" err="1"/>
              <a:t>jeudi</a:t>
            </a:r>
            <a:r>
              <a:rPr lang="en-GB" dirty="0"/>
              <a:t> 22 </a:t>
            </a:r>
            <a:r>
              <a:rPr lang="en-GB" dirty="0" err="1"/>
              <a:t>octobre</a:t>
            </a:r>
            <a:endParaRPr lang="en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31E0E1-CBDE-43BE-840F-0207473DC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Nous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accueillerons</a:t>
            </a:r>
            <a:r>
              <a:rPr lang="en-GB" dirty="0"/>
              <a:t>…</a:t>
            </a:r>
            <a:endParaRPr lang="en-BE" dirty="0"/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D1BB91EA-E2B4-46CB-95E6-59180C3E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32" y="1988249"/>
            <a:ext cx="4138167" cy="232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dining table&#10;&#10;Description automatically generated">
            <a:extLst>
              <a:ext uri="{FF2B5EF4-FFF2-40B4-BE49-F238E27FC236}">
                <a16:creationId xmlns:a16="http://schemas.microsoft.com/office/drawing/2014/main" id="{DFC57463-5142-49DE-8FA9-E2B239426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3" t="2528" r="1945" b="4137"/>
          <a:stretch/>
        </p:blipFill>
        <p:spPr>
          <a:xfrm>
            <a:off x="7672832" y="4624388"/>
            <a:ext cx="2938464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03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F91DEC-4378-44E9-B83D-7DED49F14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2C3632-3856-4550-A58D-804B98D975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Matthew Syed – Auteur du livre  of “Rebel Ideas: The Power of Diverse Thinking” </a:t>
            </a:r>
            <a:endParaRPr lang="en-BE" dirty="0"/>
          </a:p>
          <a:p>
            <a:r>
              <a:rPr lang="en-GB" dirty="0"/>
              <a:t>Caroline </a:t>
            </a:r>
            <a:r>
              <a:rPr lang="en-GB" dirty="0" err="1"/>
              <a:t>Criado</a:t>
            </a:r>
            <a:r>
              <a:rPr lang="en-GB" dirty="0"/>
              <a:t> Perez – Auteur du livre “</a:t>
            </a:r>
            <a:r>
              <a:rPr lang="en-GB" b="0" dirty="0"/>
              <a:t>Invisible Women: exposing data bias in a world designed for men”</a:t>
            </a:r>
            <a:endParaRPr lang="en-BE" dirty="0"/>
          </a:p>
          <a:p>
            <a:r>
              <a:rPr lang="en-GB" dirty="0"/>
              <a:t>Julian </a:t>
            </a:r>
            <a:r>
              <a:rPr lang="en-GB" dirty="0" err="1"/>
              <a:t>Birkenshaw</a:t>
            </a:r>
            <a:r>
              <a:rPr lang="en-GB" dirty="0"/>
              <a:t> – Les </a:t>
            </a:r>
            <a:r>
              <a:rPr lang="en-GB" dirty="0" err="1"/>
              <a:t>écosystèmes</a:t>
            </a:r>
            <a:r>
              <a:rPr lang="en-GB" dirty="0"/>
              <a:t> et les </a:t>
            </a:r>
            <a:r>
              <a:rPr lang="en-GB" dirty="0" err="1"/>
              <a:t>opportunités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challenges </a:t>
            </a:r>
            <a:r>
              <a:rPr lang="en-GB" dirty="0" err="1"/>
              <a:t>qu’ils</a:t>
            </a:r>
            <a:r>
              <a:rPr lang="en-GB" dirty="0"/>
              <a:t> </a:t>
            </a:r>
            <a:r>
              <a:rPr lang="en-GB" dirty="0" err="1"/>
              <a:t>offrent</a:t>
            </a:r>
            <a:r>
              <a:rPr lang="en-GB" dirty="0"/>
              <a:t> aux </a:t>
            </a:r>
            <a:r>
              <a:rPr lang="en-GB" dirty="0" err="1"/>
              <a:t>entreprises</a:t>
            </a:r>
            <a:endParaRPr lang="en-BE" dirty="0"/>
          </a:p>
          <a:p>
            <a:r>
              <a:rPr lang="en-GB" dirty="0"/>
              <a:t>Gillian Brooks – </a:t>
            </a:r>
            <a:r>
              <a:rPr lang="en-GB" dirty="0" err="1"/>
              <a:t>L’effet</a:t>
            </a:r>
            <a:r>
              <a:rPr lang="en-GB" dirty="0"/>
              <a:t> </a:t>
            </a:r>
            <a:r>
              <a:rPr lang="en-GB" dirty="0" err="1"/>
              <a:t>d’Influence</a:t>
            </a:r>
            <a:r>
              <a:rPr lang="en-GB" dirty="0"/>
              <a:t> - </a:t>
            </a:r>
            <a:r>
              <a:rPr lang="fr-FR" dirty="0"/>
              <a:t>Négocier les nuances de la communication par genre humain</a:t>
            </a:r>
            <a:endParaRPr lang="en-GB" dirty="0"/>
          </a:p>
          <a:p>
            <a:r>
              <a:rPr lang="en-GB" dirty="0"/>
              <a:t>Guillaume </a:t>
            </a:r>
            <a:r>
              <a:rPr lang="en-GB" dirty="0" err="1"/>
              <a:t>Soenen</a:t>
            </a:r>
            <a:r>
              <a:rPr lang="en-GB" dirty="0"/>
              <a:t> – </a:t>
            </a:r>
            <a:r>
              <a:rPr lang="en-GB" dirty="0" err="1"/>
              <a:t>Titulaire</a:t>
            </a:r>
            <a:r>
              <a:rPr lang="en-GB" dirty="0"/>
              <a:t> de la </a:t>
            </a:r>
            <a:r>
              <a:rPr lang="en-GB" dirty="0" err="1"/>
              <a:t>chaire</a:t>
            </a:r>
            <a:r>
              <a:rPr lang="en-GB" dirty="0"/>
              <a:t> APICIL Santé et Performance au Travail</a:t>
            </a:r>
            <a:endParaRPr lang="en-BE" dirty="0"/>
          </a:p>
          <a:p>
            <a:endParaRPr lang="en-B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707D63-DC83-4F1C-B99D-E6C5BE5191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Les </a:t>
            </a:r>
            <a:r>
              <a:rPr lang="en-GB" dirty="0" err="1"/>
              <a:t>Intervenants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6828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16880-FCDC-4730-9CB8-3370AB8CC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EFQM Forum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AF466-2263-45BB-9026-E4544F604F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www.efqmforum.org</a:t>
            </a:r>
            <a:endParaRPr lang="en-GB" dirty="0"/>
          </a:p>
          <a:p>
            <a:r>
              <a:rPr lang="en-GB" dirty="0"/>
              <a:t>Les inscriptions </a:t>
            </a:r>
            <a:r>
              <a:rPr lang="en-GB" dirty="0" err="1"/>
              <a:t>ouvrent</a:t>
            </a:r>
            <a:r>
              <a:rPr lang="en-GB" dirty="0"/>
              <a:t> début </a:t>
            </a:r>
            <a:r>
              <a:rPr lang="en-GB" dirty="0" err="1"/>
              <a:t>avril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0ADF6-B502-4B6F-8856-EF89D6C552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Pour plus </a:t>
            </a:r>
            <a:r>
              <a:rPr lang="en-GB" dirty="0" err="1"/>
              <a:t>d’information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7343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FE2609-0A2D-4396-B462-96131F372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2D9DC-776F-4E03-A572-5DBEE55242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Diversity, Inclusion &amp; Gender Balance</a:t>
            </a:r>
          </a:p>
          <a:p>
            <a:r>
              <a:rPr lang="en-GB" dirty="0"/>
              <a:t>Circular Economy</a:t>
            </a:r>
          </a:p>
          <a:p>
            <a:r>
              <a:rPr lang="en-GB" dirty="0"/>
              <a:t>How to comply to the UNSDGs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A9830-5A3E-47FE-B120-1317A2701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Innovation Challenges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11557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EFQM THEME">
  <a:themeElements>
    <a:clrScheme name="EFQM - Colours">
      <a:dk1>
        <a:srgbClr val="123274"/>
      </a:dk1>
      <a:lt1>
        <a:srgbClr val="FFFFFF"/>
      </a:lt1>
      <a:dk2>
        <a:srgbClr val="123274"/>
      </a:dk2>
      <a:lt2>
        <a:srgbClr val="D1D3D4"/>
      </a:lt2>
      <a:accent1>
        <a:srgbClr val="006BA0"/>
      </a:accent1>
      <a:accent2>
        <a:srgbClr val="01968B"/>
      </a:accent2>
      <a:accent3>
        <a:srgbClr val="26ABD5"/>
      </a:accent3>
      <a:accent4>
        <a:srgbClr val="34F3F7"/>
      </a:accent4>
      <a:accent5>
        <a:srgbClr val="3C995B"/>
      </a:accent5>
      <a:accent6>
        <a:srgbClr val="3A5259"/>
      </a:accent6>
      <a:hlink>
        <a:srgbClr val="34F3F7"/>
      </a:hlink>
      <a:folHlink>
        <a:srgbClr val="349D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103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Lato</vt:lpstr>
      <vt:lpstr>Lato Light</vt:lpstr>
      <vt:lpstr>Lato Semibold</vt:lpstr>
      <vt:lpstr>EFQM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Emily Martin</dc:creator>
  <cp:keywords/>
  <dc:description/>
  <cp:lastModifiedBy>Vinciane Beauduin</cp:lastModifiedBy>
  <cp:revision>116</cp:revision>
  <dcterms:created xsi:type="dcterms:W3CDTF">2019-10-22T20:02:21Z</dcterms:created>
  <dcterms:modified xsi:type="dcterms:W3CDTF">2020-02-11T13:55:51Z</dcterms:modified>
  <cp:category/>
</cp:coreProperties>
</file>