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983" r:id="rId2"/>
  </p:sldMasterIdLst>
  <p:notesMasterIdLst>
    <p:notesMasterId r:id="rId28"/>
  </p:notesMasterIdLst>
  <p:handoutMasterIdLst>
    <p:handoutMasterId r:id="rId29"/>
  </p:handoutMasterIdLst>
  <p:sldIdLst>
    <p:sldId id="396" r:id="rId3"/>
    <p:sldId id="1469" r:id="rId4"/>
    <p:sldId id="1297" r:id="rId5"/>
    <p:sldId id="1285" r:id="rId6"/>
    <p:sldId id="1310" r:id="rId7"/>
    <p:sldId id="1329" r:id="rId8"/>
    <p:sldId id="1311" r:id="rId9"/>
    <p:sldId id="1323" r:id="rId10"/>
    <p:sldId id="1312" r:id="rId11"/>
    <p:sldId id="1448" r:id="rId12"/>
    <p:sldId id="1148" r:id="rId13"/>
    <p:sldId id="1449" r:id="rId14"/>
    <p:sldId id="1296" r:id="rId15"/>
    <p:sldId id="1369" r:id="rId16"/>
    <p:sldId id="1391" r:id="rId17"/>
    <p:sldId id="1446" r:id="rId18"/>
    <p:sldId id="1445" r:id="rId19"/>
    <p:sldId id="1415" r:id="rId20"/>
    <p:sldId id="1416" r:id="rId21"/>
    <p:sldId id="1420" r:id="rId22"/>
    <p:sldId id="1421" r:id="rId23"/>
    <p:sldId id="680" r:id="rId24"/>
    <p:sldId id="1334" r:id="rId25"/>
    <p:sldId id="1335" r:id="rId26"/>
    <p:sldId id="1336" r:id="rId27"/>
  </p:sldIdLst>
  <p:sldSz cx="9144000" cy="6858000" type="screen4x3"/>
  <p:notesSz cx="6794500" cy="9906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1436">
          <p15:clr>
            <a:srgbClr val="A4A3A4"/>
          </p15:clr>
        </p15:guide>
      </p15:sldGuideLst>
    </p:ext>
    <p:ext uri="{2D200454-40CA-4A62-9FC3-DE9A4176ACB9}">
      <p15:notesGuideLst xmlns:p15="http://schemas.microsoft.com/office/powerpoint/2012/main">
        <p15:guide id="1" orient="horz" pos="3120">
          <p15:clr>
            <a:srgbClr val="A4A3A4"/>
          </p15:clr>
        </p15:guide>
        <p15:guide id="2" pos="214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hieu Ferre" initials="MF" lastIdx="38" clrIdx="0">
    <p:extLst>
      <p:ext uri="{19B8F6BF-5375-455C-9EA6-DF929625EA0E}">
        <p15:presenceInfo xmlns:p15="http://schemas.microsoft.com/office/powerpoint/2012/main" userId="S-1-5-21-2052205201-80174691-1714775081-354814" providerId="AD"/>
      </p:ext>
    </p:extLst>
  </p:cmAuthor>
  <p:cmAuthor id="2" name="Clement Chaumet" initials="CC" lastIdx="3" clrIdx="1">
    <p:extLst>
      <p:ext uri="{19B8F6BF-5375-455C-9EA6-DF929625EA0E}">
        <p15:presenceInfo xmlns:p15="http://schemas.microsoft.com/office/powerpoint/2012/main" userId="S-1-5-21-2052205201-80174691-1714775081-372347" providerId="AD"/>
      </p:ext>
    </p:extLst>
  </p:cmAuthor>
  <p:cmAuthor id="3" name="Auteur" initials="A" lastIdx="10" clrIdx="2"/>
  <p:cmAuthor id="4" name="Jérôme Ardouin" initials="JA" lastIdx="11" clrIdx="3">
    <p:extLst>
      <p:ext uri="{19B8F6BF-5375-455C-9EA6-DF929625EA0E}">
        <p15:presenceInfo xmlns:p15="http://schemas.microsoft.com/office/powerpoint/2012/main" userId="S-1-5-21-2052205201-80174691-1714775081-2768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00"/>
    <a:srgbClr val="000000"/>
    <a:srgbClr val="00A3AE"/>
    <a:srgbClr val="2C973E"/>
    <a:srgbClr val="91278F"/>
    <a:srgbClr val="646464"/>
    <a:srgbClr val="C0C0C0"/>
    <a:srgbClr val="999999"/>
    <a:srgbClr val="808080"/>
    <a:srgbClr val="FFF2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75" autoAdjust="0"/>
    <p:restoredTop sz="96374" autoAdjust="0"/>
  </p:normalViewPr>
  <p:slideViewPr>
    <p:cSldViewPr snapToGrid="0" snapToObjects="1">
      <p:cViewPr varScale="1">
        <p:scale>
          <a:sx n="63" d="100"/>
          <a:sy n="63" d="100"/>
        </p:scale>
        <p:origin x="732" y="52"/>
      </p:cViewPr>
      <p:guideLst>
        <p:guide orient="horz" pos="2160"/>
        <p:guide pos="1436"/>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46" d="100"/>
          <a:sy n="46" d="100"/>
        </p:scale>
        <p:origin x="1884" y="44"/>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6"/>
          <p:cNvSpPr>
            <a:spLocks noChangeArrowheads="1"/>
          </p:cNvSpPr>
          <p:nvPr/>
        </p:nvSpPr>
        <p:spPr bwMode="auto">
          <a:xfrm>
            <a:off x="152400" y="9617075"/>
            <a:ext cx="12366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fr-FR" sz="1100"/>
              <a:t>May 22, 2008</a:t>
            </a:r>
          </a:p>
        </p:txBody>
      </p:sp>
      <p:sp>
        <p:nvSpPr>
          <p:cNvPr id="52227" name="Rectangle 7"/>
          <p:cNvSpPr>
            <a:spLocks noChangeArrowheads="1"/>
          </p:cNvSpPr>
          <p:nvPr/>
        </p:nvSpPr>
        <p:spPr bwMode="auto">
          <a:xfrm>
            <a:off x="2378075" y="9617075"/>
            <a:ext cx="19732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fr-FR" sz="1100"/>
              <a:t>Presentation title</a:t>
            </a:r>
          </a:p>
        </p:txBody>
      </p:sp>
      <p:sp>
        <p:nvSpPr>
          <p:cNvPr id="52228" name="Rectangle 8"/>
          <p:cNvSpPr>
            <a:spLocks noChangeArrowheads="1"/>
          </p:cNvSpPr>
          <p:nvPr/>
        </p:nvSpPr>
        <p:spPr bwMode="auto">
          <a:xfrm>
            <a:off x="1566863" y="9617075"/>
            <a:ext cx="63658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fr-FR" sz="1100"/>
              <a:t>Page </a:t>
            </a:r>
            <a:fld id="{6056E486-B23C-438E-BA76-33DA02F85997}" type="slidenum">
              <a:rPr lang="en-US" altLang="fr-FR" sz="1100" smtClean="0"/>
              <a:pPr eaLnBrk="1" hangingPunct="1">
                <a:defRPr/>
              </a:pPr>
              <a:t>‹#›</a:t>
            </a:fld>
            <a:endParaRPr lang="en-US" altLang="fr-FR" sz="1100"/>
          </a:p>
        </p:txBody>
      </p:sp>
      <p:pic>
        <p:nvPicPr>
          <p:cNvPr id="43013" name="Picture 9" descr="logo_tagbl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7163" y="9424988"/>
            <a:ext cx="142398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9377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4"/>
          <p:cNvSpPr>
            <a:spLocks noGrp="1" noRot="1" noChangeAspect="1" noChangeArrowheads="1" noTextEdit="1"/>
          </p:cNvSpPr>
          <p:nvPr>
            <p:ph type="sldImg" idx="2"/>
          </p:nvPr>
        </p:nvSpPr>
        <p:spPr bwMode="auto">
          <a:xfrm>
            <a:off x="1200150" y="254000"/>
            <a:ext cx="4395788" cy="3298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77863" y="3663950"/>
            <a:ext cx="5438775" cy="5913438"/>
          </a:xfrm>
          <a:prstGeom prst="rect">
            <a:avLst/>
          </a:prstGeom>
          <a:noFill/>
          <a:ln w="9525">
            <a:noFill/>
            <a:miter lim="800000"/>
            <a:headEnd/>
            <a:tailEnd/>
          </a:ln>
          <a:effectLst/>
        </p:spPr>
        <p:txBody>
          <a:bodyPr vert="horz" wrap="square" lIns="94265" tIns="47133" rIns="94265" bIns="4713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4141807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buClr>
        <a:srgbClr val="FFD200"/>
      </a:buClr>
      <a:buSzPct val="75000"/>
      <a:buFont typeface="Arial" charset="0"/>
      <a:defRPr sz="1200" kern="1200">
        <a:solidFill>
          <a:schemeClr val="tx1"/>
        </a:solidFill>
        <a:latin typeface="Arial" charset="0"/>
        <a:ea typeface="+mn-ea"/>
        <a:cs typeface="+mn-cs"/>
      </a:defRPr>
    </a:lvl1pPr>
    <a:lvl2pPr marL="266700" indent="-265113" algn="l" rtl="0" eaLnBrk="0" fontAlgn="base" hangingPunct="0">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2pPr>
    <a:lvl3pPr marL="268288" algn="l" rtl="0" eaLnBrk="0" fontAlgn="base" hangingPunct="0">
      <a:spcBef>
        <a:spcPct val="30000"/>
      </a:spcBef>
      <a:spcAft>
        <a:spcPct val="0"/>
      </a:spcAft>
      <a:buClr>
        <a:srgbClr val="FFD200"/>
      </a:buClr>
      <a:buSzPct val="75000"/>
      <a:buFont typeface="Arial" charset="0"/>
      <a:defRPr sz="1200" kern="1200">
        <a:solidFill>
          <a:schemeClr val="tx1"/>
        </a:solidFill>
        <a:latin typeface="Arial" charset="0"/>
        <a:ea typeface="+mn-ea"/>
        <a:cs typeface="+mn-cs"/>
      </a:defRPr>
    </a:lvl3pPr>
    <a:lvl4pPr marL="541338" indent="-271463" algn="l" rtl="0" eaLnBrk="0" fontAlgn="base" hangingPunct="0">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4pPr>
    <a:lvl5pPr marL="815975" indent="-273050" algn="l" rtl="0" eaLnBrk="0" fontAlgn="base" hangingPunct="0">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198563" y="254000"/>
            <a:ext cx="4397375" cy="3298825"/>
          </a:xfrm>
          <a:ln/>
        </p:spPr>
      </p:sp>
      <p:sp>
        <p:nvSpPr>
          <p:cNvPr id="36867"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225855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fr-FR" sz="900" b="1" kern="1200" dirty="0">
                <a:solidFill>
                  <a:schemeClr val="tx1"/>
                </a:solidFill>
                <a:latin typeface="Arial" charset="0"/>
                <a:ea typeface="+mn-ea"/>
                <a:cs typeface="+mn-cs"/>
              </a:rPr>
              <a:t>Limite de déduction des charges financières </a:t>
            </a:r>
          </a:p>
          <a:p>
            <a:pPr>
              <a:spcBef>
                <a:spcPts val="0"/>
              </a:spcBef>
              <a:spcAft>
                <a:spcPts val="0"/>
              </a:spcAft>
            </a:pPr>
            <a:endParaRPr lang="fr-FR" sz="900" b="1" kern="1200" dirty="0">
              <a:solidFill>
                <a:schemeClr val="tx1"/>
              </a:solidFill>
              <a:latin typeface="Arial" charset="0"/>
              <a:ea typeface="+mn-ea"/>
              <a:cs typeface="+mn-cs"/>
            </a:endParaRPr>
          </a:p>
          <a:p>
            <a:pPr>
              <a:spcBef>
                <a:spcPts val="0"/>
              </a:spcBef>
            </a:pPr>
            <a:r>
              <a:rPr lang="fr-FR" sz="900" kern="1200" dirty="0">
                <a:solidFill>
                  <a:schemeClr val="tx1"/>
                </a:solidFill>
                <a:latin typeface="Arial" charset="0"/>
                <a:ea typeface="+mn-ea"/>
                <a:cs typeface="+mn-cs"/>
              </a:rPr>
              <a:t>Le point fiscal le plus important de cette fin d’année est certainement l’application pour la première fois de la règle, adoptée l’année dernière, limitant la déduction des charges financières à 30% de l’EBITDA fiscal de la société (ou du groupe fiscal intégré), ou 3 M€ si ce montant est plus élevé. </a:t>
            </a:r>
          </a:p>
        </p:txBody>
      </p:sp>
    </p:spTree>
    <p:extLst>
      <p:ext uri="{BB962C8B-B14F-4D97-AF65-F5344CB8AC3E}">
        <p14:creationId xmlns:p14="http://schemas.microsoft.com/office/powerpoint/2010/main" val="1190152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Font typeface="Wingdings" panose="05000000000000000000" pitchFamily="2" charset="2"/>
              <a:buNone/>
            </a:pPr>
            <a:r>
              <a:rPr lang="fr-FR" sz="900" b="1" dirty="0"/>
              <a:t>« Résultat fiscal imposable selon le droit commun » </a:t>
            </a:r>
            <a:r>
              <a:rPr lang="fr-FR" sz="900" dirty="0"/>
              <a:t>: </a:t>
            </a:r>
          </a:p>
          <a:p>
            <a:pPr marL="0" indent="0">
              <a:spcBef>
                <a:spcPts val="0"/>
              </a:spcBef>
              <a:buFont typeface="Wingdings" panose="05000000000000000000" pitchFamily="2" charset="2"/>
              <a:buNone/>
            </a:pPr>
            <a:r>
              <a:rPr lang="fr-FR" sz="900" dirty="0">
                <a:sym typeface="Wingdings" panose="05000000000000000000" pitchFamily="2" charset="2"/>
              </a:rPr>
              <a:t> </a:t>
            </a:r>
            <a:r>
              <a:rPr lang="fr-FR" sz="900" dirty="0"/>
              <a:t>28%</a:t>
            </a:r>
            <a:r>
              <a:rPr lang="fr-FR" sz="900" baseline="0" dirty="0"/>
              <a:t> temporairement sur la fraction des bénéfices ≤ 500k€ ; </a:t>
            </a:r>
          </a:p>
          <a:p>
            <a:pPr marL="171450" indent="-171450">
              <a:spcBef>
                <a:spcPts val="0"/>
              </a:spcBef>
              <a:buFont typeface="Wingdings" panose="05000000000000000000" pitchFamily="2" charset="2"/>
              <a:buChar char="ð"/>
            </a:pPr>
            <a:r>
              <a:rPr lang="fr-FR" sz="900" dirty="0"/>
              <a:t>P</a:t>
            </a:r>
            <a:r>
              <a:rPr lang="fr-FR" sz="900" baseline="0" dirty="0"/>
              <a:t>our les </a:t>
            </a:r>
            <a:r>
              <a:rPr lang="fr-FR" sz="900" dirty="0"/>
              <a:t>SIIC : notion moins large que « société soumise à l’IS » donc, si ce point était confirmé par l’administration, il ne resterait pour le secteur exonéré d’IS que la règle « anti-hybride » (212, I, b) et la limite de taux (212, I, a)</a:t>
            </a:r>
            <a:endParaRPr lang="fr-FR" sz="900" baseline="0" dirty="0"/>
          </a:p>
          <a:p>
            <a:pPr marL="171450" indent="-171450">
              <a:spcBef>
                <a:spcPts val="0"/>
              </a:spcBef>
              <a:buFont typeface="Wingdings" panose="05000000000000000000" pitchFamily="2" charset="2"/>
              <a:buChar char="ð"/>
            </a:pPr>
            <a:r>
              <a:rPr lang="fr-FR" sz="900" baseline="0" dirty="0"/>
              <a:t>Rehaussement du résultat fiscal par l’administration devrait pouvoir se traduire par une augmentation de la capacité de déduction</a:t>
            </a:r>
            <a:endParaRPr lang="fr-FR" sz="900" dirty="0"/>
          </a:p>
          <a:p>
            <a:pPr marL="171450" indent="-171450">
              <a:spcBef>
                <a:spcPts val="0"/>
              </a:spcBef>
              <a:buFont typeface="Wingdings" panose="05000000000000000000" pitchFamily="2" charset="2"/>
              <a:buChar char="ð"/>
            </a:pPr>
            <a:r>
              <a:rPr lang="fr-FR" sz="900" baseline="0" dirty="0"/>
              <a:t>« avant imputation des déficits </a:t>
            </a:r>
            <a:r>
              <a:rPr lang="fr-FR" sz="900" dirty="0"/>
              <a:t>» (art. 223 B bis) </a:t>
            </a:r>
            <a:r>
              <a:rPr lang="fr-FR" sz="900" baseline="0" dirty="0"/>
              <a:t>: est-ce que cela vise également les déficits pré-intégration ? </a:t>
            </a:r>
          </a:p>
          <a:p>
            <a:pPr>
              <a:spcBef>
                <a:spcPts val="0"/>
              </a:spcBef>
            </a:pPr>
            <a:endParaRPr lang="fr-FR" sz="400" baseline="0" dirty="0"/>
          </a:p>
          <a:p>
            <a:pPr>
              <a:spcBef>
                <a:spcPts val="0"/>
              </a:spcBef>
            </a:pPr>
            <a:r>
              <a:rPr lang="fr-FR" sz="900" b="1" baseline="0" dirty="0"/>
              <a:t>Charges financières nettes dans le champ de la nouvelle limitation</a:t>
            </a:r>
          </a:p>
          <a:p>
            <a:pPr>
              <a:spcBef>
                <a:spcPts val="0"/>
              </a:spcBef>
            </a:pPr>
            <a:r>
              <a:rPr lang="fr-FR" sz="900" baseline="0" dirty="0"/>
              <a:t>Dans le cas où les charges financières sont &lt; produits financiers (i.e., situation de produits financiers nets), le dispositif ne s’applique pas…</a:t>
            </a:r>
          </a:p>
          <a:p>
            <a:pPr>
              <a:spcBef>
                <a:spcPts val="0"/>
              </a:spcBef>
            </a:pPr>
            <a:endParaRPr lang="fr-FR" sz="400" baseline="0" dirty="0"/>
          </a:p>
          <a:p>
            <a:pPr>
              <a:spcBef>
                <a:spcPts val="0"/>
              </a:spcBef>
            </a:pPr>
            <a:r>
              <a:rPr lang="fr-FR" sz="900" b="1" dirty="0"/>
              <a:t>Amortissements</a:t>
            </a:r>
          </a:p>
          <a:p>
            <a:pPr marL="171450" indent="-171450">
              <a:spcBef>
                <a:spcPts val="0"/>
              </a:spcBef>
              <a:buFont typeface="Wingdings" panose="05000000000000000000" pitchFamily="2" charset="2"/>
              <a:buChar char="ð"/>
            </a:pPr>
            <a:r>
              <a:rPr lang="fr-FR" sz="900" dirty="0">
                <a:sym typeface="Wingdings" panose="05000000000000000000" pitchFamily="2" charset="2"/>
              </a:rPr>
              <a:t>Il s’agit des a</a:t>
            </a:r>
            <a:r>
              <a:rPr lang="fr-FR" sz="900" dirty="0"/>
              <a:t>mortissements déductibles puisque les amortissements non-déductibles</a:t>
            </a:r>
            <a:r>
              <a:rPr lang="fr-FR" sz="900" baseline="0" dirty="0"/>
              <a:t> sont déjà réintégrés dans le résultat fiscal (par ex., amortissement de la quote-part du mali technique affecté à des immobilisations amortissables).</a:t>
            </a:r>
          </a:p>
          <a:p>
            <a:pPr marL="171450" indent="-171450">
              <a:spcBef>
                <a:spcPts val="0"/>
              </a:spcBef>
              <a:buFont typeface="Wingdings" panose="05000000000000000000" pitchFamily="2" charset="2"/>
              <a:buChar char="ð"/>
            </a:pPr>
            <a:r>
              <a:rPr lang="fr-FR" sz="900" baseline="0" dirty="0"/>
              <a:t>Double prise en compte</a:t>
            </a:r>
            <a:r>
              <a:rPr lang="fr-FR" sz="900" dirty="0"/>
              <a:t> : plus-value i</a:t>
            </a:r>
            <a:r>
              <a:rPr lang="fr-FR" sz="900" baseline="0" dirty="0"/>
              <a:t>ncluse dans le résultat imposable, or la plus-value est majorée des amortissements déduits</a:t>
            </a:r>
          </a:p>
          <a:p>
            <a:pPr marL="171450" indent="-171450">
              <a:spcBef>
                <a:spcPts val="0"/>
              </a:spcBef>
              <a:buFont typeface="Wingdings" panose="05000000000000000000" pitchFamily="2" charset="2"/>
              <a:buChar char="ð"/>
            </a:pPr>
            <a:r>
              <a:rPr lang="fr-FR" sz="900" baseline="0" dirty="0"/>
              <a:t>Idem pour les amortissements non déduits fiscalement</a:t>
            </a:r>
            <a:r>
              <a:rPr lang="fr-FR" sz="900" dirty="0"/>
              <a:t> : c</a:t>
            </a:r>
            <a:r>
              <a:rPr lang="fr-FR" sz="900" baseline="0" dirty="0"/>
              <a:t>es amortissements sont eux aussi pris en compte dans le calcul de la </a:t>
            </a:r>
            <a:r>
              <a:rPr lang="fr-FR" sz="900" dirty="0"/>
              <a:t>PV/MV ; ils </a:t>
            </a:r>
            <a:r>
              <a:rPr lang="fr-FR" sz="900" baseline="0" dirty="0"/>
              <a:t>ont été réintégrés dans le résultat fiscal de l’année de leur déduction comptable</a:t>
            </a:r>
          </a:p>
          <a:p>
            <a:pPr marL="171433" indent="-171433">
              <a:spcBef>
                <a:spcPts val="0"/>
              </a:spcBef>
              <a:buFontTx/>
              <a:buChar char="-"/>
            </a:pPr>
            <a:endParaRPr lang="fr-FR" sz="400" baseline="0" dirty="0"/>
          </a:p>
          <a:p>
            <a:pPr>
              <a:spcBef>
                <a:spcPts val="0"/>
              </a:spcBef>
            </a:pPr>
            <a:r>
              <a:rPr lang="fr-FR" sz="900" baseline="0" dirty="0"/>
              <a:t>Dans un groupe fiscal intégré</a:t>
            </a:r>
          </a:p>
          <a:p>
            <a:pPr marL="88900" indent="-88900">
              <a:spcBef>
                <a:spcPts val="0"/>
              </a:spcBef>
              <a:buFont typeface="Wingdings" panose="05000000000000000000" pitchFamily="2" charset="2"/>
              <a:buChar char="§"/>
            </a:pPr>
            <a:r>
              <a:rPr lang="fr-FR" sz="900" baseline="0" dirty="0"/>
              <a:t>Sommes </a:t>
            </a:r>
          </a:p>
          <a:p>
            <a:pPr marL="88900" indent="-88900">
              <a:spcBef>
                <a:spcPts val="0"/>
              </a:spcBef>
              <a:buFont typeface="Wingdings" panose="05000000000000000000" pitchFamily="2" charset="2"/>
              <a:buChar char="§"/>
            </a:pPr>
            <a:r>
              <a:rPr lang="fr-FR" sz="900" baseline="0" dirty="0"/>
              <a:t>Caractère déductible dans le résultat de la société membre du groupe</a:t>
            </a:r>
          </a:p>
          <a:p>
            <a:pPr marL="88900" indent="-88900">
              <a:spcBef>
                <a:spcPts val="0"/>
              </a:spcBef>
              <a:buFont typeface="Wingdings" panose="05000000000000000000" pitchFamily="2" charset="2"/>
              <a:buChar char="§"/>
            </a:pPr>
            <a:r>
              <a:rPr lang="fr-FR" sz="900" baseline="0" dirty="0"/>
              <a:t>Double prise en compte si amortissements / PV font l’objet d’une neutralisation / </a:t>
            </a:r>
            <a:r>
              <a:rPr lang="fr-FR" sz="900" baseline="0" dirty="0" err="1"/>
              <a:t>déneutralisation</a:t>
            </a:r>
            <a:r>
              <a:rPr lang="fr-FR" sz="900" baseline="0" dirty="0"/>
              <a:t> dans le résult</a:t>
            </a:r>
            <a:r>
              <a:rPr lang="fr-FR" sz="900" dirty="0"/>
              <a:t>at d’ensemble… mais </a:t>
            </a:r>
            <a:r>
              <a:rPr lang="fr-FR" sz="900" baseline="0" dirty="0"/>
              <a:t>contrebalancée dans le temps, à la suite des écritures de </a:t>
            </a:r>
            <a:r>
              <a:rPr lang="fr-FR" sz="900" baseline="0" dirty="0" err="1"/>
              <a:t>déneutralisation</a:t>
            </a:r>
            <a:endParaRPr lang="fr-FR" sz="900" baseline="0" dirty="0"/>
          </a:p>
          <a:p>
            <a:pPr marL="171433" indent="-171433">
              <a:spcBef>
                <a:spcPts val="0"/>
              </a:spcBef>
              <a:buFontTx/>
              <a:buChar char="-"/>
            </a:pPr>
            <a:endParaRPr lang="fr-FR" sz="400" baseline="0" dirty="0"/>
          </a:p>
          <a:p>
            <a:pPr>
              <a:spcBef>
                <a:spcPts val="0"/>
              </a:spcBef>
            </a:pPr>
            <a:r>
              <a:rPr lang="fr-FR" sz="900" b="1" baseline="0" dirty="0"/>
              <a:t>Provisions</a:t>
            </a:r>
          </a:p>
          <a:p>
            <a:pPr marL="88900" indent="-88900">
              <a:spcBef>
                <a:spcPts val="0"/>
              </a:spcBef>
              <a:buFont typeface="Wingdings" panose="05000000000000000000" pitchFamily="2" charset="2"/>
              <a:buChar char="§"/>
            </a:pPr>
            <a:r>
              <a:rPr lang="fr-FR" sz="900" b="0" baseline="0" dirty="0"/>
              <a:t>Amendement Sénat : véritables dépréciations</a:t>
            </a:r>
          </a:p>
          <a:p>
            <a:pPr marL="88900" indent="-88900">
              <a:spcBef>
                <a:spcPts val="0"/>
              </a:spcBef>
              <a:buFont typeface="Wingdings" panose="05000000000000000000" pitchFamily="2" charset="2"/>
              <a:buChar char="§"/>
            </a:pPr>
            <a:r>
              <a:rPr lang="fr-FR" sz="900" b="0" baseline="0" dirty="0"/>
              <a:t>Provision indemnité de licenciement éco</a:t>
            </a:r>
          </a:p>
          <a:p>
            <a:pPr marL="88900" indent="-88900">
              <a:spcBef>
                <a:spcPts val="0"/>
              </a:spcBef>
              <a:buFont typeface="Wingdings" panose="05000000000000000000" pitchFamily="2" charset="2"/>
              <a:buChar char="§"/>
            </a:pPr>
            <a:r>
              <a:rPr lang="fr-FR" sz="900" b="0" baseline="0" dirty="0"/>
              <a:t>Erreur sur caractère déductible ou non sans incidence : dans résultat fiscal ou au titre retraitement provisions</a:t>
            </a:r>
          </a:p>
          <a:p>
            <a:pPr marL="88900" indent="-88900">
              <a:spcBef>
                <a:spcPts val="0"/>
              </a:spcBef>
              <a:buFont typeface="Wingdings" panose="05000000000000000000" pitchFamily="2" charset="2"/>
              <a:buChar char="§"/>
            </a:pPr>
            <a:r>
              <a:rPr lang="fr-FR" sz="900" b="0" baseline="0" dirty="0"/>
              <a:t>OK provision relevant du taux de 19%</a:t>
            </a:r>
          </a:p>
          <a:p>
            <a:pPr>
              <a:spcBef>
                <a:spcPts val="0"/>
              </a:spcBef>
            </a:pPr>
            <a:endParaRPr lang="fr-FR" sz="600" b="0" baseline="0" dirty="0"/>
          </a:p>
          <a:p>
            <a:pPr>
              <a:spcBef>
                <a:spcPts val="0"/>
              </a:spcBef>
            </a:pPr>
            <a:r>
              <a:rPr lang="fr-FR" sz="900" b="0" baseline="0" dirty="0"/>
              <a:t>Dans un </a:t>
            </a:r>
            <a:r>
              <a:rPr lang="fr-FR" sz="900" dirty="0"/>
              <a:t>groupe fiscal intégré</a:t>
            </a:r>
            <a:endParaRPr lang="fr-FR" sz="900" b="0" baseline="0" dirty="0"/>
          </a:p>
          <a:p>
            <a:pPr marL="88900" indent="-88900">
              <a:spcBef>
                <a:spcPts val="0"/>
              </a:spcBef>
              <a:buFont typeface="Wingdings" panose="05000000000000000000" pitchFamily="2" charset="2"/>
              <a:buChar char="§"/>
            </a:pPr>
            <a:r>
              <a:rPr lang="fr-FR" sz="900" b="0" baseline="0" dirty="0"/>
              <a:t>Somme</a:t>
            </a:r>
          </a:p>
          <a:p>
            <a:pPr marL="88900" indent="-88900">
              <a:spcBef>
                <a:spcPts val="0"/>
              </a:spcBef>
              <a:buFont typeface="Wingdings" panose="05000000000000000000" pitchFamily="2" charset="2"/>
              <a:buChar char="§"/>
            </a:pPr>
            <a:r>
              <a:rPr lang="fr-FR" sz="900" baseline="0" dirty="0"/>
              <a:t>Caractère déductible dans le résultat de la société membre du groupe</a:t>
            </a:r>
          </a:p>
          <a:p>
            <a:pPr marL="88900" indent="-88900">
              <a:spcBef>
                <a:spcPts val="0"/>
              </a:spcBef>
              <a:buFont typeface="Wingdings" panose="05000000000000000000" pitchFamily="2" charset="2"/>
              <a:buChar char="§"/>
            </a:pPr>
            <a:r>
              <a:rPr lang="fr-FR" sz="900" baseline="0" dirty="0"/>
              <a:t>Double prise en compte si dotations / reprises neutralisées dans le résultat d’ensemble</a:t>
            </a:r>
            <a:r>
              <a:rPr lang="fr-FR" sz="900" dirty="0"/>
              <a:t> (par e</a:t>
            </a:r>
            <a:r>
              <a:rPr lang="fr-FR" sz="900" b="0" baseline="0" dirty="0"/>
              <a:t>x., dotation dépréciation créance intragroupe)</a:t>
            </a:r>
            <a:endParaRPr lang="fr-FR" sz="900" dirty="0"/>
          </a:p>
          <a:p>
            <a:pPr marL="88900" indent="-88900">
              <a:spcBef>
                <a:spcPts val="0"/>
              </a:spcBef>
              <a:buFont typeface="Wingdings" panose="05000000000000000000" pitchFamily="2" charset="2"/>
              <a:buChar char="§"/>
            </a:pPr>
            <a:r>
              <a:rPr lang="fr-FR" sz="900" b="0" baseline="0" dirty="0"/>
              <a:t>Avantage temporaire</a:t>
            </a:r>
          </a:p>
          <a:p>
            <a:pPr>
              <a:spcBef>
                <a:spcPts val="0"/>
              </a:spcBef>
            </a:pPr>
            <a:endParaRPr lang="fr-FR" sz="400" b="0" baseline="0" dirty="0"/>
          </a:p>
          <a:p>
            <a:pPr>
              <a:spcBef>
                <a:spcPts val="0"/>
              </a:spcBef>
            </a:pPr>
            <a:r>
              <a:rPr lang="fr-FR" sz="900" b="1" dirty="0"/>
              <a:t>Gains et pertes soumis aux taux réduits</a:t>
            </a:r>
          </a:p>
          <a:p>
            <a:pPr>
              <a:spcBef>
                <a:spcPts val="0"/>
              </a:spcBef>
            </a:pPr>
            <a:r>
              <a:rPr lang="fr-FR" sz="900" dirty="0"/>
              <a:t>Article 219, I a et IV:</a:t>
            </a:r>
          </a:p>
          <a:p>
            <a:pPr marL="171433" indent="-171433">
              <a:spcBef>
                <a:spcPts val="0"/>
              </a:spcBef>
              <a:buFontTx/>
              <a:buChar char="-"/>
            </a:pPr>
            <a:r>
              <a:rPr lang="fr-FR" sz="900" dirty="0"/>
              <a:t>PVLT 15% : gains tirés de cession ou concession de brevets et assimilés</a:t>
            </a:r>
          </a:p>
          <a:p>
            <a:pPr marL="171433" indent="-171433">
              <a:spcBef>
                <a:spcPts val="0"/>
              </a:spcBef>
              <a:buFontTx/>
              <a:buChar char="-"/>
            </a:pPr>
            <a:r>
              <a:rPr lang="fr-FR" sz="900" dirty="0"/>
              <a:t>PVLT SPI cotées : renvoi au taux prévu au IV de l’art. 219 donc toutes les PV taxées à 19% (donc exit </a:t>
            </a:r>
            <a:r>
              <a:rPr lang="fr-FR" sz="900" dirty="0" err="1"/>
              <a:t>tax</a:t>
            </a:r>
            <a:r>
              <a:rPr lang="fr-FR" sz="900" dirty="0"/>
              <a:t>)</a:t>
            </a:r>
          </a:p>
          <a:p>
            <a:pPr>
              <a:spcBef>
                <a:spcPts val="0"/>
              </a:spcBef>
            </a:pPr>
            <a:endParaRPr lang="fr-FR" sz="400" b="0" baseline="0" dirty="0"/>
          </a:p>
          <a:p>
            <a:pPr>
              <a:spcBef>
                <a:spcPts val="0"/>
              </a:spcBef>
            </a:pPr>
            <a:r>
              <a:rPr lang="fr-FR" sz="900" b="0" baseline="0" dirty="0"/>
              <a:t>A priori, pas de prise en compte des moins-values reportables : il convient de prendre en compte les PVMV de l’exercice qui font l’objet d’une imposition à taux réduit, avant imputation des MV reportables</a:t>
            </a:r>
          </a:p>
          <a:p>
            <a:pPr>
              <a:spcBef>
                <a:spcPts val="0"/>
              </a:spcBef>
            </a:pPr>
            <a:endParaRPr lang="fr-FR" sz="900" b="0" baseline="0" dirty="0"/>
          </a:p>
          <a:p>
            <a:pPr>
              <a:spcBef>
                <a:spcPts val="0"/>
              </a:spcBef>
            </a:pPr>
            <a:endParaRPr lang="fr-FR" sz="900" b="0" baseline="0" dirty="0"/>
          </a:p>
          <a:p>
            <a:pPr marL="0" marR="0" lvl="0" indent="0" algn="l" defTabSz="914400" rtl="0" eaLnBrk="1" fontAlgn="base" latinLnBrk="0" hangingPunct="1">
              <a:lnSpc>
                <a:spcPct val="100000"/>
              </a:lnSpc>
              <a:spcBef>
                <a:spcPts val="0"/>
              </a:spcBef>
              <a:spcAft>
                <a:spcPct val="0"/>
              </a:spcAft>
              <a:buClr>
                <a:srgbClr val="FFD200"/>
              </a:buClr>
              <a:buSzPct val="75000"/>
              <a:buFont typeface="Arial" charset="0"/>
              <a:buNone/>
              <a:tabLst/>
              <a:defRPr/>
            </a:pPr>
            <a:r>
              <a:rPr lang="fr-FR" sz="900" kern="1200" dirty="0">
                <a:solidFill>
                  <a:schemeClr val="tx1"/>
                </a:solidFill>
                <a:latin typeface="Arial" charset="0"/>
                <a:ea typeface="+mn-ea"/>
                <a:cs typeface="+mn-cs"/>
              </a:rPr>
              <a:t>La loi de finances pour 2020 modifie à la marge les règles de calcul de l’EBITDA fiscal. Celui-ci est déterminé à partir du résultat fiscal de la société (ou du résultat d’ensemble du groupe fiscal intégré), avant imputation des déficits fiscaux, en le corrigeant des charges financières nettes, des amortissements déduits et des reprises imposables (y compris fraction des plus ou moins-values correspondant à des amortissements déduits), des provisions pour dépréciation déduites et des reprises imposables. Le texte contient deux modifications :</a:t>
            </a:r>
          </a:p>
          <a:p>
            <a:pPr marL="171450" indent="-171450">
              <a:spcBef>
                <a:spcPts val="0"/>
              </a:spcBef>
              <a:buClrTx/>
              <a:buFont typeface="Wingdings" panose="05000000000000000000" pitchFamily="2" charset="2"/>
              <a:buChar char="§"/>
            </a:pPr>
            <a:r>
              <a:rPr lang="fr-FR" sz="900" kern="1200" dirty="0">
                <a:solidFill>
                  <a:schemeClr val="tx1"/>
                </a:solidFill>
                <a:latin typeface="Arial" charset="0"/>
                <a:ea typeface="+mn-ea"/>
                <a:cs typeface="+mn-cs"/>
              </a:rPr>
              <a:t>Pour tous, le résultat fiscal à prendre en compte est celui « avant application du dispositif » ce qui permet d’éviter un calcul circulaire </a:t>
            </a:r>
          </a:p>
          <a:p>
            <a:pPr marL="171450" indent="-171450">
              <a:spcBef>
                <a:spcPts val="0"/>
              </a:spcBef>
              <a:buClrTx/>
              <a:buFont typeface="Wingdings" panose="05000000000000000000" pitchFamily="2" charset="2"/>
              <a:buChar char="§"/>
            </a:pPr>
            <a:r>
              <a:rPr lang="fr-FR" sz="900" kern="1200" dirty="0">
                <a:solidFill>
                  <a:schemeClr val="tx1"/>
                </a:solidFill>
                <a:latin typeface="Arial" charset="0"/>
                <a:ea typeface="+mn-ea"/>
                <a:cs typeface="+mn-cs"/>
              </a:rPr>
              <a:t>Pour les groupes fiscaux intégrés, les corrections à apporter sont celles qui ne font pas l’objet par ailleurs d’un retraitement au titre de certaines neutralisations intragroupes (</a:t>
            </a:r>
            <a:r>
              <a:rPr lang="fr-FR" sz="900" b="0" i="0" kern="1200" dirty="0">
                <a:solidFill>
                  <a:schemeClr val="tx1"/>
                </a:solidFill>
                <a:effectLst/>
                <a:latin typeface="Arial" charset="0"/>
                <a:ea typeface="+mn-ea"/>
                <a:cs typeface="+mn-cs"/>
              </a:rPr>
              <a:t>amortissements, provisions pour dépréciations et plus-values intragroupes imposées à un taux distinct).</a:t>
            </a:r>
            <a:endParaRPr lang="fr-FR" sz="900" kern="1200" dirty="0">
              <a:solidFill>
                <a:schemeClr val="tx1"/>
              </a:solidFill>
              <a:latin typeface="Arial" charset="0"/>
              <a:ea typeface="+mn-ea"/>
              <a:cs typeface="+mn-cs"/>
            </a:endParaRPr>
          </a:p>
          <a:p>
            <a:pPr>
              <a:spcBef>
                <a:spcPts val="0"/>
              </a:spcBef>
            </a:pPr>
            <a:endParaRPr lang="fr-FR" sz="900" kern="1200" dirty="0">
              <a:solidFill>
                <a:schemeClr val="tx1"/>
              </a:solidFill>
              <a:latin typeface="Arial" charset="0"/>
              <a:ea typeface="+mn-ea"/>
              <a:cs typeface="+mn-cs"/>
            </a:endParaRPr>
          </a:p>
          <a:p>
            <a:pPr>
              <a:spcBef>
                <a:spcPts val="0"/>
              </a:spcBef>
            </a:pPr>
            <a:r>
              <a:rPr lang="fr-FR" sz="900" kern="1200" dirty="0">
                <a:solidFill>
                  <a:schemeClr val="tx1"/>
                </a:solidFill>
                <a:latin typeface="Arial" charset="0"/>
                <a:ea typeface="+mn-ea"/>
                <a:cs typeface="+mn-cs"/>
              </a:rPr>
              <a:t>Ces nouvelles règles sont applicables aux exercices clos à compter du 31 décembre 2019.</a:t>
            </a:r>
          </a:p>
        </p:txBody>
      </p:sp>
      <p:sp>
        <p:nvSpPr>
          <p:cNvPr id="4" name="Slide Number Placeholder 3"/>
          <p:cNvSpPr>
            <a:spLocks noGrp="1"/>
          </p:cNvSpPr>
          <p:nvPr>
            <p:ph type="sldNum" sz="quarter" idx="10"/>
          </p:nvPr>
        </p:nvSpPr>
        <p:spPr/>
        <p:txBody>
          <a:bodyPr/>
          <a:lstStyle/>
          <a:p>
            <a:fld id="{958FCC34-D8A3-4198-8B7C-9A722A5ED6D1}" type="slidenum">
              <a:rPr lang="fr-FR" smtClean="0"/>
              <a:t>10</a:t>
            </a:fld>
            <a:endParaRPr lang="fr-FR"/>
          </a:p>
        </p:txBody>
      </p:sp>
    </p:spTree>
    <p:extLst>
      <p:ext uri="{BB962C8B-B14F-4D97-AF65-F5344CB8AC3E}">
        <p14:creationId xmlns:p14="http://schemas.microsoft.com/office/powerpoint/2010/main" val="1002098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fr-FR" sz="900" b="0" kern="1200" dirty="0">
                <a:solidFill>
                  <a:schemeClr val="tx1"/>
                </a:solidFill>
                <a:latin typeface="Arial" charset="0"/>
                <a:ea typeface="+mn-ea"/>
                <a:cs typeface="+mn-cs"/>
              </a:rPr>
              <a:t>En plus de  l’exclusion du dispositif les charges financières liées aux projets d’infrastructures publiques à long terme et de la clause de sauvegarde permettant de déduire 75% supplémentaire, la loi de finances pour 2020 ajoute une clause de sauvegarde qui permet aux entreprises autonomes de déduire 75% des charges financières nettes non déductibles en application du plafond de 30% d’EBITDA ou 3 millions d’euros. Une entreprise autonome est une entreprise qui ne fait pas partie d’un groupe consolidé, qui n’a pas d’établissement hors de France et qui n’est pas liée à une autre entreprise par un lien de détention de 25 ou plus… </a:t>
            </a:r>
          </a:p>
          <a:p>
            <a:pPr>
              <a:spcBef>
                <a:spcPts val="0"/>
              </a:spcBef>
            </a:pPr>
            <a:endParaRPr lang="fr-FR" sz="900" b="0" kern="1200" dirty="0">
              <a:solidFill>
                <a:schemeClr val="tx1"/>
              </a:solidFill>
              <a:latin typeface="Arial" charset="0"/>
              <a:ea typeface="+mn-ea"/>
              <a:cs typeface="+mn-cs"/>
            </a:endParaRPr>
          </a:p>
          <a:p>
            <a:pPr marL="0" marR="0" lvl="0" indent="0" algn="l" defTabSz="914400" rtl="0" eaLnBrk="0" fontAlgn="base" latinLnBrk="0" hangingPunct="0">
              <a:lnSpc>
                <a:spcPct val="100000"/>
              </a:lnSpc>
              <a:spcBef>
                <a:spcPts val="0"/>
              </a:spcBef>
              <a:spcAft>
                <a:spcPct val="0"/>
              </a:spcAft>
              <a:buClr>
                <a:srgbClr val="FFD200"/>
              </a:buClr>
              <a:buSzPct val="75000"/>
              <a:buFont typeface="Arial" charset="0"/>
              <a:buNone/>
              <a:tabLst/>
              <a:defRPr/>
            </a:pPr>
            <a:r>
              <a:rPr lang="fr-FR" sz="900" kern="1200" dirty="0">
                <a:solidFill>
                  <a:schemeClr val="tx1"/>
                </a:solidFill>
                <a:latin typeface="Arial" charset="0"/>
                <a:ea typeface="+mn-ea"/>
                <a:cs typeface="+mn-cs"/>
              </a:rPr>
              <a:t>Ces nouvelles règles sont applicables aux exercices clos à compter du 31 décembre 2019.</a:t>
            </a:r>
            <a:endParaRPr lang="fr-FR" sz="900" b="0" kern="1200" dirty="0">
              <a:solidFill>
                <a:schemeClr val="tx1"/>
              </a:solidFill>
              <a:latin typeface="Arial" charset="0"/>
              <a:ea typeface="+mn-ea"/>
              <a:cs typeface="+mn-cs"/>
            </a:endParaRPr>
          </a:p>
          <a:p>
            <a:endParaRPr lang="fr-FR" dirty="0"/>
          </a:p>
        </p:txBody>
      </p:sp>
    </p:spTree>
    <p:extLst>
      <p:ext uri="{BB962C8B-B14F-4D97-AF65-F5344CB8AC3E}">
        <p14:creationId xmlns:p14="http://schemas.microsoft.com/office/powerpoint/2010/main" val="872051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Tree>
    <p:extLst>
      <p:ext uri="{BB962C8B-B14F-4D97-AF65-F5344CB8AC3E}">
        <p14:creationId xmlns:p14="http://schemas.microsoft.com/office/powerpoint/2010/main" val="2466464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Les « solutions rapides » (« </a:t>
            </a:r>
            <a:r>
              <a:rPr lang="fr-FR" i="1" dirty="0"/>
              <a:t>Quick fixes</a:t>
            </a:r>
            <a:r>
              <a:rPr lang="fr-FR" dirty="0"/>
              <a:t> ») qui conduisent à :</a:t>
            </a:r>
          </a:p>
          <a:p>
            <a:pPr lvl="1"/>
            <a:r>
              <a:rPr lang="fr-FR" dirty="0"/>
              <a:t>un renforcement des conditions d’exonération de TVA des livraisons intracommunautaires de biens,</a:t>
            </a:r>
          </a:p>
          <a:p>
            <a:pPr lvl="1"/>
            <a:r>
              <a:rPr lang="fr-FR" dirty="0"/>
              <a:t>la mise en œuvre d’un critère objectif afin d’établir quelle opération, qui intervient au sein d’une chaine de ventes intracommunautaires, peut être exonérée de TVA,</a:t>
            </a:r>
          </a:p>
          <a:p>
            <a:pPr lvl="1"/>
            <a:r>
              <a:rPr lang="fr-FR" dirty="0"/>
              <a:t>l’introduction d’une mesure de simplification pour les ventes de biens dans de cadre de contrat de dépôt,</a:t>
            </a:r>
          </a:p>
          <a:p>
            <a:pPr lvl="1"/>
            <a:r>
              <a:rPr lang="fr-FR" dirty="0"/>
              <a:t>Par ailleurs et également à compter du 1</a:t>
            </a:r>
            <a:r>
              <a:rPr lang="fr-FR" baseline="30000" dirty="0"/>
              <a:t>er</a:t>
            </a:r>
            <a:r>
              <a:rPr lang="fr-FR" dirty="0"/>
              <a:t> janvier, le règlement n°2018/1912 d’application directe introduit, dans les échanges intracommunautaires, un mécanisme de présomption de l’expédition des biens à destination d’un autre Etat membre.</a:t>
            </a:r>
          </a:p>
          <a:p>
            <a:pPr marL="6350" lvl="1" indent="-6350"/>
            <a:r>
              <a:rPr lang="fr-FR" sz="2000" dirty="0"/>
              <a:t> A compter du 1</a:t>
            </a:r>
            <a:r>
              <a:rPr lang="fr-FR" sz="2000" baseline="30000" dirty="0"/>
              <a:t>er</a:t>
            </a:r>
            <a:r>
              <a:rPr lang="fr-FR" sz="2000" dirty="0"/>
              <a:t> janvier 2021, une harmonisation et une simplification des opérations de « E-commerce » intracommunautaires avec notamment une refonte totale du régime des ventes à distance.</a:t>
            </a:r>
          </a:p>
          <a:p>
            <a:endParaRPr lang="fr-FR" dirty="0"/>
          </a:p>
        </p:txBody>
      </p:sp>
    </p:spTree>
    <p:extLst>
      <p:ext uri="{BB962C8B-B14F-4D97-AF65-F5344CB8AC3E}">
        <p14:creationId xmlns:p14="http://schemas.microsoft.com/office/powerpoint/2010/main" val="2280296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Tree>
    <p:extLst>
      <p:ext uri="{BB962C8B-B14F-4D97-AF65-F5344CB8AC3E}">
        <p14:creationId xmlns:p14="http://schemas.microsoft.com/office/powerpoint/2010/main" val="2261826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fr-FR" sz="1100" b="1" kern="1200" dirty="0">
                <a:solidFill>
                  <a:schemeClr val="tx1"/>
                </a:solidFill>
                <a:latin typeface="Arial" charset="0"/>
                <a:ea typeface="+mn-ea"/>
                <a:cs typeface="+mn-cs"/>
              </a:rPr>
              <a:t>Régime des brevets</a:t>
            </a:r>
          </a:p>
          <a:p>
            <a:pPr>
              <a:spcBef>
                <a:spcPts val="0"/>
              </a:spcBef>
              <a:spcAft>
                <a:spcPts val="0"/>
              </a:spcAft>
            </a:pPr>
            <a:r>
              <a:rPr lang="fr-FR" sz="1100" kern="1200" dirty="0">
                <a:solidFill>
                  <a:schemeClr val="tx1"/>
                </a:solidFill>
                <a:latin typeface="Arial" charset="0"/>
                <a:ea typeface="+mn-ea"/>
                <a:cs typeface="+mn-cs"/>
              </a:rPr>
              <a:t>L’année dernière, le législateur avait réformé le régime de faveur d’imposition des revenus issus des brevets en intégrant l’approche « nexus » (du lien), retenue par l’OCDE. Selon cette approche, le bénéfice d’un régime d’imposition favorable doit être subordonné à la réalisation par le contribuable des dépenses de R&amp;D engagées pour le développement du brevet ou assimilée, etc…). Ce nouveau régime est applicable aux exercices ouverts à compter du 1</a:t>
            </a:r>
            <a:r>
              <a:rPr lang="fr-FR" sz="1100" kern="1200" baseline="30000" dirty="0">
                <a:solidFill>
                  <a:schemeClr val="tx1"/>
                </a:solidFill>
                <a:latin typeface="Arial" charset="0"/>
                <a:ea typeface="+mn-ea"/>
                <a:cs typeface="+mn-cs"/>
              </a:rPr>
              <a:t>er</a:t>
            </a:r>
            <a:r>
              <a:rPr lang="fr-FR" sz="1100" kern="1200" dirty="0">
                <a:solidFill>
                  <a:schemeClr val="tx1"/>
                </a:solidFill>
                <a:latin typeface="Arial" charset="0"/>
                <a:ea typeface="+mn-ea"/>
                <a:cs typeface="+mn-cs"/>
              </a:rPr>
              <a:t> janvier 2019.</a:t>
            </a:r>
          </a:p>
          <a:p>
            <a:pPr>
              <a:spcBef>
                <a:spcPts val="0"/>
              </a:spcBef>
              <a:spcAft>
                <a:spcPts val="0"/>
              </a:spcAft>
            </a:pPr>
            <a:endParaRPr lang="fr-FR" sz="400" kern="1200" dirty="0">
              <a:solidFill>
                <a:schemeClr val="tx1"/>
              </a:solidFill>
              <a:latin typeface="Arial" charset="0"/>
              <a:ea typeface="+mn-ea"/>
              <a:cs typeface="+mn-cs"/>
            </a:endParaRPr>
          </a:p>
          <a:p>
            <a:pPr>
              <a:spcBef>
                <a:spcPts val="0"/>
              </a:spcBef>
              <a:spcAft>
                <a:spcPts val="0"/>
              </a:spcAft>
            </a:pPr>
            <a:r>
              <a:rPr lang="fr-FR" sz="1100" kern="1200" dirty="0">
                <a:solidFill>
                  <a:schemeClr val="tx1"/>
                </a:solidFill>
                <a:latin typeface="Arial" charset="0"/>
                <a:ea typeface="+mn-ea"/>
                <a:cs typeface="+mn-cs"/>
              </a:rPr>
              <a:t>En pratique, le revenu pouvant bénéficier du taux réduit de 10% est égal :</a:t>
            </a:r>
          </a:p>
          <a:p>
            <a:pPr marL="171450" indent="-171450">
              <a:spcBef>
                <a:spcPts val="0"/>
              </a:spcBef>
              <a:spcAft>
                <a:spcPts val="0"/>
              </a:spcAft>
              <a:buClr>
                <a:schemeClr val="tx1"/>
              </a:buClr>
              <a:buFont typeface="Wingdings" panose="05000000000000000000" pitchFamily="2" charset="2"/>
              <a:buChar char="§"/>
            </a:pPr>
            <a:r>
              <a:rPr lang="fr-FR" sz="1100" kern="1200" dirty="0">
                <a:solidFill>
                  <a:schemeClr val="tx1"/>
                </a:solidFill>
                <a:latin typeface="Arial" charset="0"/>
                <a:ea typeface="+mn-ea"/>
                <a:cs typeface="+mn-cs"/>
              </a:rPr>
              <a:t>Au revenu net de l’actif, c’est-à-dire au revenu tiré de la concession ou de la cession de l’actif de propriété industrielle diminué des dépenses de R&amp;D de l’exercice liées à cet actif  (si le résultat net est négatif, il est reporté et vient diminuer le revenu net des exercices suivants)</a:t>
            </a:r>
          </a:p>
          <a:p>
            <a:pPr marL="171450" indent="-171450">
              <a:spcBef>
                <a:spcPts val="0"/>
              </a:spcBef>
              <a:spcAft>
                <a:spcPts val="0"/>
              </a:spcAft>
              <a:buClr>
                <a:schemeClr val="tx1"/>
              </a:buClr>
              <a:buFont typeface="Wingdings" panose="05000000000000000000" pitchFamily="2" charset="2"/>
              <a:buChar char="§"/>
            </a:pPr>
            <a:r>
              <a:rPr lang="fr-FR" sz="1100" kern="1200" dirty="0">
                <a:solidFill>
                  <a:schemeClr val="tx1"/>
                </a:solidFill>
                <a:latin typeface="Arial" charset="0"/>
                <a:ea typeface="+mn-ea"/>
                <a:cs typeface="+mn-cs"/>
              </a:rPr>
              <a:t>Multiplié par le ratio « nexus », qui ne peut être &gt; à 1. Il faut prendre en compte les dépenses de l’exercice et des exercices antérieurs (sauf pour les exercices ouverts en 2019 et 2020).</a:t>
            </a:r>
          </a:p>
          <a:p>
            <a:pPr>
              <a:spcBef>
                <a:spcPts val="0"/>
              </a:spcBef>
              <a:spcAft>
                <a:spcPts val="0"/>
              </a:spcAft>
            </a:pPr>
            <a:endParaRPr lang="fr-FR" sz="400" kern="1200" dirty="0">
              <a:solidFill>
                <a:schemeClr val="tx1"/>
              </a:solidFill>
              <a:latin typeface="Arial" charset="0"/>
              <a:ea typeface="+mn-ea"/>
              <a:cs typeface="+mn-cs"/>
            </a:endParaRPr>
          </a:p>
          <a:p>
            <a:pPr>
              <a:spcBef>
                <a:spcPts val="0"/>
              </a:spcBef>
              <a:spcAft>
                <a:spcPts val="0"/>
              </a:spcAft>
            </a:pPr>
            <a:r>
              <a:rPr lang="fr-FR" sz="1100" kern="1200" dirty="0">
                <a:solidFill>
                  <a:schemeClr val="tx1"/>
                </a:solidFill>
                <a:latin typeface="Arial" charset="0"/>
                <a:ea typeface="+mn-ea"/>
                <a:cs typeface="+mn-cs"/>
              </a:rPr>
              <a:t>Pour mémoire, </a:t>
            </a:r>
          </a:p>
          <a:p>
            <a:pPr marL="171176" indent="-171176">
              <a:spcBef>
                <a:spcPts val="0"/>
              </a:spcBef>
              <a:spcAft>
                <a:spcPts val="0"/>
              </a:spcAft>
              <a:buClrTx/>
              <a:buFont typeface="Wingdings" panose="05000000000000000000" pitchFamily="2" charset="2"/>
              <a:buChar char="§"/>
            </a:pPr>
            <a:r>
              <a:rPr lang="fr-FR" sz="1100" kern="1200" dirty="0">
                <a:solidFill>
                  <a:schemeClr val="tx1"/>
                </a:solidFill>
                <a:latin typeface="Arial" charset="0"/>
                <a:ea typeface="+mn-ea"/>
                <a:cs typeface="+mn-cs"/>
              </a:rPr>
              <a:t>sont éligibles : les </a:t>
            </a:r>
            <a:r>
              <a:rPr lang="fr-FR" sz="1100" b="1" kern="1200" dirty="0">
                <a:solidFill>
                  <a:schemeClr val="tx1"/>
                </a:solidFill>
                <a:latin typeface="Arial" charset="0"/>
                <a:ea typeface="+mn-ea"/>
                <a:cs typeface="+mn-cs"/>
              </a:rPr>
              <a:t>brevets</a:t>
            </a:r>
            <a:r>
              <a:rPr lang="fr-FR" sz="1100" kern="1200" dirty="0">
                <a:solidFill>
                  <a:schemeClr val="tx1"/>
                </a:solidFill>
                <a:latin typeface="Arial" charset="0"/>
                <a:ea typeface="+mn-ea"/>
                <a:cs typeface="+mn-cs"/>
              </a:rPr>
              <a:t> ; les </a:t>
            </a:r>
            <a:r>
              <a:rPr lang="fr-FR" sz="1100" b="1" kern="1200" dirty="0">
                <a:solidFill>
                  <a:schemeClr val="tx1"/>
                </a:solidFill>
                <a:latin typeface="Arial" charset="0"/>
                <a:ea typeface="+mn-ea"/>
                <a:cs typeface="+mn-cs"/>
              </a:rPr>
              <a:t>procédés de fabrication industrielle</a:t>
            </a:r>
            <a:r>
              <a:rPr lang="fr-FR" sz="1100" kern="1200" dirty="0">
                <a:solidFill>
                  <a:schemeClr val="tx1"/>
                </a:solidFill>
                <a:latin typeface="Arial" charset="0"/>
                <a:ea typeface="+mn-ea"/>
                <a:cs typeface="+mn-cs"/>
              </a:rPr>
              <a:t> (sous conditions) ; les </a:t>
            </a:r>
            <a:r>
              <a:rPr lang="fr-FR" sz="1100" b="1" kern="1200" dirty="0">
                <a:solidFill>
                  <a:schemeClr val="tx1"/>
                </a:solidFill>
                <a:latin typeface="Arial" charset="0"/>
                <a:ea typeface="+mn-ea"/>
                <a:cs typeface="+mn-cs"/>
              </a:rPr>
              <a:t>certificats d’obtention végétale</a:t>
            </a:r>
            <a:r>
              <a:rPr lang="fr-FR" sz="1100" kern="1200" dirty="0">
                <a:solidFill>
                  <a:schemeClr val="tx1"/>
                </a:solidFill>
                <a:latin typeface="Arial" charset="0"/>
                <a:ea typeface="+mn-ea"/>
                <a:cs typeface="+mn-cs"/>
              </a:rPr>
              <a:t> ; les </a:t>
            </a:r>
            <a:r>
              <a:rPr lang="fr-FR" sz="1100" b="1" kern="1200" dirty="0">
                <a:solidFill>
                  <a:schemeClr val="tx1"/>
                </a:solidFill>
                <a:latin typeface="Arial" charset="0"/>
                <a:ea typeface="+mn-ea"/>
                <a:cs typeface="+mn-cs"/>
              </a:rPr>
              <a:t>inventions brevetables </a:t>
            </a:r>
            <a:r>
              <a:rPr lang="fr-FR" sz="1100" kern="1200" dirty="0">
                <a:solidFill>
                  <a:schemeClr val="tx1"/>
                </a:solidFill>
                <a:latin typeface="Arial" charset="0"/>
                <a:ea typeface="+mn-ea"/>
                <a:cs typeface="+mn-cs"/>
              </a:rPr>
              <a:t>sous certaines conditions qui les limitent aux PME ; les </a:t>
            </a:r>
            <a:r>
              <a:rPr lang="fr-FR" sz="1100" b="1" kern="1200" dirty="0">
                <a:solidFill>
                  <a:schemeClr val="tx1"/>
                </a:solidFill>
                <a:latin typeface="Arial" charset="0"/>
                <a:ea typeface="+mn-ea"/>
                <a:cs typeface="+mn-cs"/>
              </a:rPr>
              <a:t>logiciels protégés par le droit d’auteur </a:t>
            </a:r>
            <a:r>
              <a:rPr lang="fr-FR" sz="1100" kern="1200" dirty="0">
                <a:solidFill>
                  <a:schemeClr val="tx1"/>
                </a:solidFill>
                <a:latin typeface="Arial" charset="0"/>
                <a:ea typeface="+mn-ea"/>
                <a:cs typeface="+mn-cs"/>
              </a:rPr>
              <a:t>seraient éligibles.</a:t>
            </a:r>
            <a:endParaRPr lang="fr-FR" sz="1100" b="1" kern="1200" dirty="0">
              <a:solidFill>
                <a:schemeClr val="tx1"/>
              </a:solidFill>
              <a:latin typeface="Arial" charset="0"/>
              <a:ea typeface="+mn-ea"/>
              <a:cs typeface="+mn-cs"/>
            </a:endParaRPr>
          </a:p>
          <a:p>
            <a:pPr marL="179101" indent="-179101">
              <a:spcBef>
                <a:spcPts val="0"/>
              </a:spcBef>
              <a:spcAft>
                <a:spcPts val="0"/>
              </a:spcAft>
              <a:buClrTx/>
              <a:buFont typeface="Wingdings" panose="05000000000000000000" pitchFamily="2" charset="2"/>
              <a:buChar char="§"/>
            </a:pPr>
            <a:r>
              <a:rPr lang="fr-FR" sz="1100" kern="1200" dirty="0">
                <a:solidFill>
                  <a:schemeClr val="tx1"/>
                </a:solidFill>
                <a:latin typeface="Arial" charset="0"/>
                <a:ea typeface="+mn-ea"/>
                <a:cs typeface="+mn-cs"/>
              </a:rPr>
              <a:t>Régime </a:t>
            </a:r>
            <a:r>
              <a:rPr lang="fr-FR" sz="1100" b="1" kern="1200" dirty="0">
                <a:solidFill>
                  <a:schemeClr val="tx1"/>
                </a:solidFill>
                <a:latin typeface="Arial" charset="0"/>
                <a:ea typeface="+mn-ea"/>
                <a:cs typeface="+mn-cs"/>
              </a:rPr>
              <a:t>optionnel</a:t>
            </a:r>
            <a:r>
              <a:rPr lang="fr-FR" sz="1100" kern="1200" dirty="0">
                <a:solidFill>
                  <a:schemeClr val="tx1"/>
                </a:solidFill>
                <a:latin typeface="Arial" charset="0"/>
                <a:ea typeface="+mn-ea"/>
                <a:cs typeface="+mn-cs"/>
              </a:rPr>
              <a:t>  (option peut être exercée actif par actif ou, sur justification, sur groupe d’actifs utilisés pour la production d’un bien ou service ou d’une famille de biens ou services)</a:t>
            </a:r>
          </a:p>
          <a:p>
            <a:pPr marL="179101" indent="-179101">
              <a:spcBef>
                <a:spcPts val="0"/>
              </a:spcBef>
              <a:spcAft>
                <a:spcPts val="0"/>
              </a:spcAft>
              <a:buClrTx/>
              <a:buFont typeface="Wingdings" panose="05000000000000000000" pitchFamily="2" charset="2"/>
              <a:buChar char="§"/>
            </a:pPr>
            <a:r>
              <a:rPr lang="fr-FR" sz="1100" kern="1200" dirty="0">
                <a:solidFill>
                  <a:schemeClr val="tx1"/>
                </a:solidFill>
                <a:latin typeface="Arial" charset="0"/>
                <a:ea typeface="+mn-ea"/>
                <a:cs typeface="+mn-cs"/>
              </a:rPr>
              <a:t>Régime décliné pour </a:t>
            </a:r>
            <a:r>
              <a:rPr lang="fr-FR" sz="1100" b="1" kern="1200" dirty="0">
                <a:solidFill>
                  <a:schemeClr val="tx1"/>
                </a:solidFill>
                <a:latin typeface="Arial" charset="0"/>
                <a:ea typeface="+mn-ea"/>
                <a:cs typeface="+mn-cs"/>
              </a:rPr>
              <a:t>groupe fiscal </a:t>
            </a:r>
            <a:r>
              <a:rPr lang="fr-FR" sz="1100" kern="1200" dirty="0">
                <a:solidFill>
                  <a:schemeClr val="tx1"/>
                </a:solidFill>
                <a:latin typeface="Arial" charset="0"/>
                <a:ea typeface="+mn-ea"/>
                <a:cs typeface="+mn-cs"/>
              </a:rPr>
              <a:t>: option par la société mère ; agrégation pour même actif des résultats nets des sociétés du groupe pour un même actif ; ratio nexus groupe</a:t>
            </a:r>
          </a:p>
          <a:p>
            <a:pPr marL="179101" indent="-179101">
              <a:spcBef>
                <a:spcPts val="0"/>
              </a:spcBef>
              <a:spcAft>
                <a:spcPts val="0"/>
              </a:spcAft>
              <a:buClrTx/>
              <a:buFont typeface="Wingdings" panose="05000000000000000000" pitchFamily="2" charset="2"/>
              <a:buChar char="§"/>
            </a:pPr>
            <a:r>
              <a:rPr lang="fr-FR" sz="1100" kern="1200" dirty="0">
                <a:solidFill>
                  <a:schemeClr val="tx1"/>
                </a:solidFill>
                <a:latin typeface="Arial" charset="0"/>
                <a:ea typeface="+mn-ea"/>
                <a:cs typeface="+mn-cs"/>
              </a:rPr>
              <a:t>Obligation documentaire</a:t>
            </a:r>
          </a:p>
          <a:p>
            <a:pPr>
              <a:spcBef>
                <a:spcPts val="0"/>
              </a:spcBef>
              <a:spcAft>
                <a:spcPts val="0"/>
              </a:spcAft>
            </a:pPr>
            <a:endParaRPr lang="fr-FR" sz="400" kern="1200" dirty="0">
              <a:solidFill>
                <a:schemeClr val="tx1"/>
              </a:solidFill>
              <a:latin typeface="Arial" charset="0"/>
              <a:ea typeface="+mn-ea"/>
              <a:cs typeface="+mn-cs"/>
            </a:endParaRPr>
          </a:p>
          <a:p>
            <a:pPr>
              <a:spcBef>
                <a:spcPts val="0"/>
              </a:spcBef>
              <a:spcAft>
                <a:spcPts val="0"/>
              </a:spcAft>
            </a:pPr>
            <a:r>
              <a:rPr lang="fr-FR" sz="1100" b="1" kern="1200" dirty="0">
                <a:solidFill>
                  <a:schemeClr val="tx1"/>
                </a:solidFill>
                <a:latin typeface="Arial" charset="0"/>
                <a:ea typeface="+mn-ea"/>
                <a:cs typeface="+mn-cs"/>
              </a:rPr>
              <a:t>Quels sont les aménagements effectués par la loi de finances pour 2020</a:t>
            </a:r>
          </a:p>
          <a:p>
            <a:pPr marL="177800" lvl="1" indent="-177800">
              <a:spcBef>
                <a:spcPts val="0"/>
              </a:spcBef>
              <a:spcAft>
                <a:spcPts val="0"/>
              </a:spcAft>
              <a:buClrTx/>
              <a:buFont typeface="Wingdings" panose="05000000000000000000" pitchFamily="2" charset="2"/>
              <a:buChar char="§"/>
            </a:pPr>
            <a:r>
              <a:rPr lang="fr-FR" sz="1100" kern="1200" dirty="0">
                <a:solidFill>
                  <a:schemeClr val="tx1"/>
                </a:solidFill>
                <a:latin typeface="Arial" charset="0"/>
                <a:ea typeface="+mn-ea"/>
                <a:cs typeface="+mn-cs"/>
              </a:rPr>
              <a:t>Le texte légalise la doctrine administrative publiée cet été en permettant d’imputer le déficit de l’exercice sur le résultat net positif imposable au taux réduit de 10% en application du régime des brevets… Attention, il ne s’agit que du déficit de l’exercice : en l’état actuel du texte et de la doctrine administrative, il n’est pas possible d’imputer les déficits en report.</a:t>
            </a:r>
          </a:p>
          <a:p>
            <a:endParaRPr lang="fr-FR" sz="900" u="sng" baseline="0" dirty="0"/>
          </a:p>
          <a:p>
            <a:pPr>
              <a:spcBef>
                <a:spcPts val="0"/>
              </a:spcBef>
            </a:pPr>
            <a:r>
              <a:rPr lang="fr-FR" sz="900" kern="1200" dirty="0">
                <a:solidFill>
                  <a:schemeClr val="tx1"/>
                </a:solidFill>
                <a:latin typeface="Arial" charset="0"/>
                <a:ea typeface="+mn-ea"/>
                <a:cs typeface="+mn-cs"/>
              </a:rPr>
              <a:t>Ces nouvelles règles sont applicables aux exercices clos à compter du 31 décembre 2019.</a:t>
            </a:r>
          </a:p>
        </p:txBody>
      </p:sp>
      <p:sp>
        <p:nvSpPr>
          <p:cNvPr id="4" name="Slide Number Placeholder 3"/>
          <p:cNvSpPr>
            <a:spLocks noGrp="1"/>
          </p:cNvSpPr>
          <p:nvPr>
            <p:ph type="sldNum" sz="quarter" idx="10"/>
          </p:nvPr>
        </p:nvSpPr>
        <p:spPr/>
        <p:txBody>
          <a:bodyPr/>
          <a:lstStyle/>
          <a:p>
            <a:fld id="{958FCC34-D8A3-4198-8B7C-9A722A5ED6D1}" type="slidenum">
              <a:rPr lang="fr-FR" smtClean="0"/>
              <a:t>15</a:t>
            </a:fld>
            <a:endParaRPr lang="fr-FR" dirty="0"/>
          </a:p>
        </p:txBody>
      </p:sp>
    </p:spTree>
    <p:extLst>
      <p:ext uri="{BB962C8B-B14F-4D97-AF65-F5344CB8AC3E}">
        <p14:creationId xmlns:p14="http://schemas.microsoft.com/office/powerpoint/2010/main" val="1767427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96885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900" u="sng" baseline="0" dirty="0"/>
              <a:t>Etat annexé 2069-A-I-SD</a:t>
            </a:r>
          </a:p>
          <a:p>
            <a:r>
              <a:rPr lang="fr-FR" sz="900" b="0" i="0" u="none" strike="noStrike" kern="1200" dirty="0">
                <a:solidFill>
                  <a:schemeClr val="tx1"/>
                </a:solidFill>
                <a:effectLst/>
                <a:latin typeface="Arial" charset="0"/>
                <a:ea typeface="+mn-ea"/>
                <a:cs typeface="+mn-cs"/>
              </a:rPr>
              <a:t>Etat décrivant : </a:t>
            </a:r>
          </a:p>
          <a:p>
            <a:pPr marL="171450" indent="-171450">
              <a:buFontTx/>
              <a:buChar char="-"/>
            </a:pPr>
            <a:r>
              <a:rPr lang="fr-FR" sz="900" b="0" i="0" u="none" strike="noStrike" kern="1200" dirty="0">
                <a:solidFill>
                  <a:schemeClr val="tx1"/>
                </a:solidFill>
                <a:effectLst/>
                <a:latin typeface="Arial" charset="0"/>
                <a:ea typeface="+mn-ea"/>
                <a:cs typeface="+mn-cs"/>
              </a:rPr>
              <a:t>la nature de leurs travaux de recherche en cours</a:t>
            </a:r>
          </a:p>
          <a:p>
            <a:pPr marL="171450" indent="-171450">
              <a:buFontTx/>
              <a:buChar char="-"/>
            </a:pPr>
            <a:r>
              <a:rPr lang="fr-FR" sz="900" b="0" i="0" u="none" strike="noStrike" kern="1200" dirty="0">
                <a:solidFill>
                  <a:schemeClr val="tx1"/>
                </a:solidFill>
                <a:effectLst/>
                <a:latin typeface="Arial" charset="0"/>
                <a:ea typeface="+mn-ea"/>
                <a:cs typeface="+mn-cs"/>
              </a:rPr>
              <a:t>l'état d'avancement de leurs programmes, les moyens matériels et humains, directs ou indirects, qui y sont consacrés</a:t>
            </a:r>
          </a:p>
          <a:p>
            <a:pPr marL="171450" indent="-171450">
              <a:buFontTx/>
              <a:buChar char="-"/>
            </a:pPr>
            <a:r>
              <a:rPr lang="fr-FR" sz="900" b="0" i="0" u="none" strike="noStrike" kern="1200" dirty="0">
                <a:solidFill>
                  <a:schemeClr val="tx1"/>
                </a:solidFill>
                <a:effectLst/>
                <a:latin typeface="Arial" charset="0"/>
                <a:ea typeface="+mn-ea"/>
                <a:cs typeface="+mn-cs"/>
              </a:rPr>
              <a:t>la part de titulaires d'un doctorat financés par ces dépenses ou recrutés sur leur base, le nombre d'équivalents temps plein correspondants et leur rémunération moyenne, ainsi que la localisation de ces moyens.</a:t>
            </a:r>
            <a:endParaRPr lang="fr-FR" sz="900" u="none" baseline="0" dirty="0"/>
          </a:p>
          <a:p>
            <a:endParaRPr lang="fr-FR" sz="900" u="none" baseline="0" dirty="0"/>
          </a:p>
          <a:p>
            <a:r>
              <a:rPr lang="fr-FR" sz="900" u="sng" baseline="0" dirty="0"/>
              <a:t>Nouvel obligation documentaire allégée</a:t>
            </a:r>
            <a:endParaRPr lang="fr-FR" sz="900" u="none" baseline="0" dirty="0"/>
          </a:p>
          <a:p>
            <a:endParaRPr lang="fr-FR" sz="900" u="none" baseline="0" dirty="0"/>
          </a:p>
          <a:p>
            <a:r>
              <a:rPr lang="fr-FR" sz="900" u="none" baseline="0" dirty="0"/>
              <a:t>Elle porte spécifiquement sur les titulaires d’un doctorat et doit mentionner :</a:t>
            </a:r>
          </a:p>
          <a:p>
            <a:pPr marL="171450" indent="-171450">
              <a:buFontTx/>
              <a:buChar char="-"/>
            </a:pPr>
            <a:r>
              <a:rPr lang="fr-FR" sz="900" u="none" baseline="0" dirty="0"/>
              <a:t>La part des titulaire de doctorat financés par les dépense </a:t>
            </a:r>
            <a:r>
              <a:rPr lang="fr-FR" sz="900" u="none" baseline="0" dirty="0" err="1"/>
              <a:t>séligibles</a:t>
            </a:r>
            <a:r>
              <a:rPr lang="fr-FR" sz="900" u="none" baseline="0" dirty="0"/>
              <a:t> au CUR ou recrutés sur leur base ;</a:t>
            </a:r>
          </a:p>
          <a:p>
            <a:pPr marL="171450" indent="-171450">
              <a:buFontTx/>
              <a:buChar char="-"/>
            </a:pPr>
            <a:r>
              <a:rPr lang="fr-FR" sz="900" u="none" baseline="0" dirty="0"/>
              <a:t>les effectifs de titulaires de doctorat ;</a:t>
            </a:r>
          </a:p>
          <a:p>
            <a:pPr marL="171450" indent="-171450">
              <a:buFontTx/>
              <a:buChar char="-"/>
            </a:pPr>
            <a:r>
              <a:rPr lang="fr-FR" sz="900" u="none" baseline="0" dirty="0"/>
              <a:t>leur rémunération moyenne.</a:t>
            </a:r>
            <a:endParaRPr lang="fr-FR" sz="900" u="sng" baseline="0" dirty="0"/>
          </a:p>
        </p:txBody>
      </p:sp>
      <p:sp>
        <p:nvSpPr>
          <p:cNvPr id="4" name="Slide Number Placeholder 3"/>
          <p:cNvSpPr>
            <a:spLocks noGrp="1"/>
          </p:cNvSpPr>
          <p:nvPr>
            <p:ph type="sldNum" sz="quarter" idx="10"/>
          </p:nvPr>
        </p:nvSpPr>
        <p:spPr/>
        <p:txBody>
          <a:bodyPr/>
          <a:lstStyle/>
          <a:p>
            <a:fld id="{958FCC34-D8A3-4198-8B7C-9A722A5ED6D1}" type="slidenum">
              <a:rPr lang="fr-FR" smtClean="0"/>
              <a:t>17</a:t>
            </a:fld>
            <a:endParaRPr lang="fr-FR" dirty="0"/>
          </a:p>
        </p:txBody>
      </p:sp>
    </p:spTree>
    <p:extLst>
      <p:ext uri="{BB962C8B-B14F-4D97-AF65-F5344CB8AC3E}">
        <p14:creationId xmlns:p14="http://schemas.microsoft.com/office/powerpoint/2010/main" val="3818129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900" u="sng" baseline="0" dirty="0"/>
              <a:t>Régime actuel :</a:t>
            </a:r>
          </a:p>
          <a:p>
            <a:r>
              <a:rPr lang="fr-FR" sz="900" u="none" baseline="0" dirty="0"/>
              <a:t>-Les dépenses sous-traitées à un organisme privé agréé ou public sont prises en compte par le donneur d’ordre mais elles viennent en diminution de l’assiette éligible au CIR chez l’organisme public ou privé agréé ; limite de dépenses prises en compte 2 m€ par an ou 10 m€ en absence de lien de dépendance entre l’organisme et le donneur d’ordre (+2 millions de plus pour la sous-traitance à des organismes publics) ; les dépenses sous-traitées à des organismes privés agréés ne peuvent être prises en compte que dans la limite de 3x les autres dépenses de recherche ouvrant droit au CIR du donneur d’ordre</a:t>
            </a:r>
          </a:p>
          <a:p>
            <a:pPr marL="171450" indent="-171450">
              <a:buFontTx/>
              <a:buChar char="-"/>
            </a:pPr>
            <a:r>
              <a:rPr lang="fr-FR" sz="900" u="none" baseline="0" dirty="0"/>
              <a:t>Les dépenses sous-traitées à un organisme non agréé sont prises en compte par celui-ci</a:t>
            </a:r>
          </a:p>
          <a:p>
            <a:pPr marL="171450" indent="-171450">
              <a:buFontTx/>
              <a:buChar char="-"/>
            </a:pPr>
            <a:r>
              <a:rPr lang="fr-FR" sz="900" u="none" baseline="0" dirty="0"/>
              <a:t>Doublement des dépenses prises en compte pour l’assiette du CIR lorsque celles-ci sont sous-traitées à un organisme public s’il n’existe pas de lien entre l’organisme et le donneur d’ordre</a:t>
            </a:r>
          </a:p>
        </p:txBody>
      </p:sp>
      <p:sp>
        <p:nvSpPr>
          <p:cNvPr id="4" name="Slide Number Placeholder 3"/>
          <p:cNvSpPr>
            <a:spLocks noGrp="1"/>
          </p:cNvSpPr>
          <p:nvPr>
            <p:ph type="sldNum" sz="quarter" idx="10"/>
          </p:nvPr>
        </p:nvSpPr>
        <p:spPr/>
        <p:txBody>
          <a:bodyPr/>
          <a:lstStyle/>
          <a:p>
            <a:fld id="{958FCC34-D8A3-4198-8B7C-9A722A5ED6D1}" type="slidenum">
              <a:rPr lang="fr-FR" smtClean="0"/>
              <a:t>18</a:t>
            </a:fld>
            <a:endParaRPr lang="fr-FR" dirty="0"/>
          </a:p>
        </p:txBody>
      </p:sp>
    </p:spTree>
    <p:extLst>
      <p:ext uri="{BB962C8B-B14F-4D97-AF65-F5344CB8AC3E}">
        <p14:creationId xmlns:p14="http://schemas.microsoft.com/office/powerpoint/2010/main" val="174979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300038"/>
            <a:ext cx="4956175" cy="3716337"/>
          </a:xfrm>
        </p:spPr>
      </p:sp>
      <p:sp>
        <p:nvSpPr>
          <p:cNvPr id="3" name="Notes Placeholder 2"/>
          <p:cNvSpPr>
            <a:spLocks noGrp="1"/>
          </p:cNvSpPr>
          <p:nvPr>
            <p:ph type="body" idx="1"/>
          </p:nvPr>
        </p:nvSpPr>
        <p:spPr>
          <a:xfrm>
            <a:off x="372914" y="4232920"/>
            <a:ext cx="6120680" cy="4929466"/>
          </a:xfrm>
        </p:spPr>
        <p:txBody>
          <a:bodyPr/>
          <a:lstStyle/>
          <a:p>
            <a:pPr>
              <a:spcBef>
                <a:spcPts val="0"/>
              </a:spcBef>
            </a:pPr>
            <a:r>
              <a:rPr lang="fr-FR" sz="1100" dirty="0">
                <a:latin typeface="+mn-lt"/>
              </a:rPr>
              <a:t>La trajectoire de baisse du taux de l’impôt sur les sociétés, initiée par la loi de finances pour 2017 et accentuée par la loi de finances pour 2018,</a:t>
            </a:r>
            <a:r>
              <a:rPr lang="fr-FR" sz="1100" baseline="0" dirty="0">
                <a:latin typeface="+mn-lt"/>
              </a:rPr>
              <a:t> a été modifiée cette année pour les grandes entreprises, c’est-à-dire celles dont le chiffre d’affaires est supérieur à 250 millions d’euros.</a:t>
            </a:r>
          </a:p>
          <a:p>
            <a:pPr>
              <a:spcBef>
                <a:spcPts val="0"/>
              </a:spcBef>
            </a:pPr>
            <a:endParaRPr lang="fr-FR" sz="1100" baseline="0" dirty="0">
              <a:latin typeface="+mn-lt"/>
            </a:endParaRPr>
          </a:p>
          <a:p>
            <a:pPr>
              <a:spcBef>
                <a:spcPts val="0"/>
              </a:spcBef>
            </a:pPr>
            <a:r>
              <a:rPr lang="fr-FR" sz="1100" baseline="0" dirty="0">
                <a:latin typeface="+mn-lt"/>
              </a:rPr>
              <a:t>Tout d’abord, la loi instituant la taxe sur les services numériques a prévu pour les exercices ouverts à compter du 1</a:t>
            </a:r>
            <a:r>
              <a:rPr lang="fr-FR" sz="1100" baseline="30000" dirty="0">
                <a:latin typeface="+mn-lt"/>
              </a:rPr>
              <a:t>er</a:t>
            </a:r>
            <a:r>
              <a:rPr lang="fr-FR" sz="1100" baseline="0" dirty="0">
                <a:latin typeface="+mn-lt"/>
              </a:rPr>
              <a:t> janvier 2019 d’augmenter le taux de l’IS applicable pour la fraction du bénéfice supérieure à 500.000 euros en restant à 33,33%, au lieu de 31% comme initialement prévu.</a:t>
            </a:r>
          </a:p>
          <a:p>
            <a:pPr>
              <a:spcBef>
                <a:spcPts val="0"/>
              </a:spcBef>
            </a:pPr>
            <a:endParaRPr lang="fr-FR" sz="1100" baseline="0" dirty="0">
              <a:latin typeface="+mn-lt"/>
            </a:endParaRPr>
          </a:p>
          <a:p>
            <a:pPr>
              <a:spcBef>
                <a:spcPts val="0"/>
              </a:spcBef>
            </a:pPr>
            <a:r>
              <a:rPr lang="fr-FR" sz="1100" baseline="0" dirty="0">
                <a:latin typeface="+mn-lt"/>
              </a:rPr>
              <a:t>Dans un deuxième temps, le projet de loi de finances pour 2020 vient aussi modifier la trajectoire en prévoyant : </a:t>
            </a:r>
          </a:p>
          <a:p>
            <a:pPr marL="171450" indent="-171450">
              <a:spcBef>
                <a:spcPts val="0"/>
              </a:spcBef>
              <a:buClrTx/>
              <a:buFont typeface="Wingdings" panose="05000000000000000000" pitchFamily="2" charset="2"/>
              <a:buChar char="§"/>
            </a:pPr>
            <a:r>
              <a:rPr lang="fr-FR" sz="1100" baseline="0" dirty="0">
                <a:latin typeface="+mn-lt"/>
              </a:rPr>
              <a:t>pour les exercices ouverts à compter du 1</a:t>
            </a:r>
            <a:r>
              <a:rPr lang="fr-FR" sz="1100" baseline="30000" dirty="0">
                <a:latin typeface="+mn-lt"/>
              </a:rPr>
              <a:t>er</a:t>
            </a:r>
            <a:r>
              <a:rPr lang="fr-FR" sz="1100" baseline="0" dirty="0">
                <a:latin typeface="+mn-lt"/>
              </a:rPr>
              <a:t> janvier 2020 au lieu d’un taux unique de 28% : </a:t>
            </a:r>
          </a:p>
          <a:p>
            <a:pPr marL="1588" lvl="1" indent="0">
              <a:spcBef>
                <a:spcPts val="0"/>
              </a:spcBef>
              <a:buClrTx/>
              <a:buFont typeface="Wingdings" panose="05000000000000000000" pitchFamily="2" charset="2"/>
              <a:buNone/>
            </a:pPr>
            <a:r>
              <a:rPr lang="fr-FR" sz="1100" baseline="0" dirty="0">
                <a:latin typeface="+mn-lt"/>
              </a:rPr>
              <a:t>- un taux de 28% pour la fraction du bénéfice inférieure à 500.000 euros ;</a:t>
            </a:r>
          </a:p>
          <a:p>
            <a:pPr marL="0" indent="0">
              <a:spcBef>
                <a:spcPts val="0"/>
              </a:spcBef>
              <a:buClrTx/>
              <a:buFont typeface="Wingdings" panose="05000000000000000000" pitchFamily="2" charset="2"/>
              <a:buNone/>
            </a:pPr>
            <a:r>
              <a:rPr lang="fr-FR" sz="1100" baseline="0" dirty="0">
                <a:latin typeface="+mn-lt"/>
              </a:rPr>
              <a:t>- un taux de 31% pour la fraction supérieure.</a:t>
            </a:r>
          </a:p>
          <a:p>
            <a:pPr marL="171450" indent="-171450">
              <a:spcBef>
                <a:spcPts val="0"/>
              </a:spcBef>
              <a:buClrTx/>
              <a:buFont typeface="Wingdings" panose="05000000000000000000" pitchFamily="2" charset="2"/>
              <a:buChar char="§"/>
            </a:pPr>
            <a:r>
              <a:rPr lang="fr-FR" sz="1100" baseline="0" dirty="0">
                <a:latin typeface="+mn-lt"/>
              </a:rPr>
              <a:t>pour les exercices ouverts à compter du 1</a:t>
            </a:r>
            <a:r>
              <a:rPr lang="fr-FR" sz="1100" baseline="30000" dirty="0">
                <a:latin typeface="+mn-lt"/>
              </a:rPr>
              <a:t>er</a:t>
            </a:r>
            <a:r>
              <a:rPr lang="fr-FR" sz="1100" baseline="0" dirty="0">
                <a:latin typeface="+mn-lt"/>
              </a:rPr>
              <a:t> janvier 2021 au lieu d’un taux unique  de 26,5% un taux unique de 27,5%.</a:t>
            </a:r>
          </a:p>
          <a:p>
            <a:pPr marL="0" indent="0">
              <a:spcBef>
                <a:spcPts val="0"/>
              </a:spcBef>
              <a:buFontTx/>
              <a:buNone/>
            </a:pPr>
            <a:endParaRPr lang="fr-FR" sz="1100" baseline="0" dirty="0">
              <a:latin typeface="+mn-lt"/>
            </a:endParaRPr>
          </a:p>
          <a:p>
            <a:pPr marL="0" indent="0">
              <a:spcBef>
                <a:spcPts val="0"/>
              </a:spcBef>
              <a:buFontTx/>
              <a:buNone/>
            </a:pPr>
            <a:r>
              <a:rPr lang="fr-FR" sz="1100" baseline="0" dirty="0">
                <a:latin typeface="+mn-lt"/>
              </a:rPr>
              <a:t>A l’heure actuelle, il est toujours prévu un taux de 25% pour les exercices ouverts à compter du 1</a:t>
            </a:r>
            <a:r>
              <a:rPr lang="fr-FR" sz="1100" baseline="30000" dirty="0">
                <a:latin typeface="+mn-lt"/>
              </a:rPr>
              <a:t>er</a:t>
            </a:r>
            <a:r>
              <a:rPr lang="fr-FR" sz="1100" baseline="0" dirty="0">
                <a:latin typeface="+mn-lt"/>
              </a:rPr>
              <a:t> janvier 2022.</a:t>
            </a:r>
          </a:p>
        </p:txBody>
      </p:sp>
    </p:spTree>
    <p:extLst>
      <p:ext uri="{BB962C8B-B14F-4D97-AF65-F5344CB8AC3E}">
        <p14:creationId xmlns:p14="http://schemas.microsoft.com/office/powerpoint/2010/main" val="3084095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u="sng" dirty="0"/>
              <a:t>Versements continuant à bénéficier du taux de 60 % quels que soient leurs montants :</a:t>
            </a:r>
            <a:r>
              <a:rPr lang="fr-FR" u="none" dirty="0"/>
              <a:t> </a:t>
            </a:r>
            <a:r>
              <a:rPr lang="fr-FR" dirty="0"/>
              <a:t>versements effectués par les entreprises au profit d'organismes sans but lucratif qui procèdent à la fourniture gratuite de repas à des personnes en difficulté, qui contribuent à favoriser leur logement ou qui procèdent, à titre principal, à la fourniture gratuite à des personnes en difficulté de soins mentionnés au 1° du 4 de l'article 261, de meubles, de matériels et ustensiles de cuisine, de matériels et équipements conçus spécialement pour les personnes handicapées ou à mobilité réduite, de fournitures scolaires, de vêtements, couvertures et duvets, de produits sanitaires, d'hygiène bucco-dentaire et corporelle, de produits de protection hygiénique féminine, de couches pour nourrissons, de produits et matériels utilisés pour l'incontinence et de produits contraceptifs. La liste des prestations et produits mentionnés à la deuxième phrase du présent alinéa est fixée par décret.</a:t>
            </a:r>
          </a:p>
        </p:txBody>
      </p:sp>
    </p:spTree>
    <p:extLst>
      <p:ext uri="{BB962C8B-B14F-4D97-AF65-F5344CB8AC3E}">
        <p14:creationId xmlns:p14="http://schemas.microsoft.com/office/powerpoint/2010/main" val="4563874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996950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9388" marR="0" lvl="0" indent="-179388"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200" b="0" i="0" u="none" strike="noStrike" kern="1200" cap="none" spc="0" normalizeH="0" baseline="0" noProof="0" dirty="0">
                <a:ln>
                  <a:noFill/>
                </a:ln>
                <a:solidFill>
                  <a:srgbClr val="646464">
                    <a:lumMod val="50000"/>
                  </a:srgbClr>
                </a:solidFill>
                <a:effectLst/>
                <a:uLnTx/>
                <a:uFillTx/>
                <a:latin typeface="Arial" charset="0"/>
                <a:ea typeface="+mn-ea"/>
                <a:cs typeface="+mn-cs"/>
              </a:rPr>
              <a:t>Respect des règles de réinvestissement en cas d’appel progressif des capitaux par les fonds</a:t>
            </a:r>
          </a:p>
          <a:p>
            <a:pPr marL="636588" marR="0" lvl="1" indent="-179388"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200" b="0" i="0" u="none" strike="noStrike" kern="1200" cap="none" spc="0" normalizeH="0" baseline="0" noProof="0" dirty="0">
                <a:ln>
                  <a:noFill/>
                </a:ln>
                <a:solidFill>
                  <a:srgbClr val="646464">
                    <a:lumMod val="50000"/>
                  </a:srgbClr>
                </a:solidFill>
                <a:effectLst/>
                <a:uLnTx/>
                <a:uFillTx/>
                <a:latin typeface="Arial" charset="0"/>
                <a:ea typeface="+mn-ea"/>
                <a:cs typeface="+mn-cs"/>
              </a:rPr>
              <a:t>Obligation de réinvestissement dans le délai de 2 ans réputée satisfaite dans le cas où la société a signé dans ce délai un ou plusieurs engagements de souscription de parts ou actions auprès d'un fonds, société ou organisme visé par le dispositif</a:t>
            </a:r>
          </a:p>
          <a:p>
            <a:pPr marL="636588" marR="0" lvl="1" indent="-179388"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200" b="0" i="0" u="none" strike="noStrike" kern="1200" cap="none" spc="0" normalizeH="0" baseline="0" noProof="0" dirty="0">
                <a:ln>
                  <a:noFill/>
                </a:ln>
                <a:solidFill>
                  <a:srgbClr val="646464">
                    <a:lumMod val="50000"/>
                  </a:srgbClr>
                </a:solidFill>
                <a:effectLst/>
                <a:uLnTx/>
                <a:uFillTx/>
                <a:latin typeface="Arial" charset="0"/>
                <a:ea typeface="+mn-ea"/>
                <a:cs typeface="+mn-cs"/>
              </a:rPr>
              <a:t>Pour chaque engagement, la société bénéficiaire de l'apport devrait s'engager à souscrire un montant minimal ; montant qui sera pris en compte pour apprécier le respect du seuil de réinvestissement de 60 %</a:t>
            </a:r>
          </a:p>
          <a:p>
            <a:pPr marL="636588" marR="0" lvl="1" indent="-179388"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200" b="0" i="0" u="none" strike="noStrike" kern="1200" cap="none" spc="0" normalizeH="0" baseline="0" noProof="0" dirty="0">
                <a:ln>
                  <a:noFill/>
                </a:ln>
                <a:solidFill>
                  <a:srgbClr val="646464">
                    <a:lumMod val="50000"/>
                  </a:srgbClr>
                </a:solidFill>
                <a:effectLst/>
                <a:uLnTx/>
                <a:uFillTx/>
                <a:latin typeface="Arial" charset="0"/>
                <a:ea typeface="+mn-ea"/>
                <a:cs typeface="+mn-cs"/>
              </a:rPr>
              <a:t>Le fonds (ou équivalent) devra pour sa part s'engager à appeler les sommes dans un délai de 5 ans suivant la signature de chaque engagement</a:t>
            </a:r>
          </a:p>
          <a:p>
            <a:pPr marL="179388" marR="0" lvl="0" indent="-179388"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200" b="0" i="0" u="none" strike="noStrike" kern="1200" cap="none" spc="0" normalizeH="0" baseline="0" noProof="0" dirty="0">
                <a:ln>
                  <a:noFill/>
                </a:ln>
                <a:solidFill>
                  <a:srgbClr val="646464">
                    <a:lumMod val="50000"/>
                  </a:srgbClr>
                </a:solidFill>
                <a:effectLst/>
                <a:uLnTx/>
                <a:uFillTx/>
                <a:latin typeface="Arial" charset="0"/>
                <a:ea typeface="+mn-ea"/>
                <a:cs typeface="+mn-cs"/>
              </a:rPr>
              <a:t>L’intégralité des sommes que la société se sera engagée à souscrire doit être effectivement versée dans un délai de 5 ans à compter de la date de signature de chaque engagement.</a:t>
            </a:r>
          </a:p>
          <a:p>
            <a:pPr marL="179388" marR="0" lvl="0" indent="-179388"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200" b="0" i="0" u="none" strike="noStrike" kern="1200" cap="none" spc="0" normalizeH="0" baseline="0" noProof="0" dirty="0">
                <a:ln>
                  <a:noFill/>
                </a:ln>
                <a:solidFill>
                  <a:srgbClr val="646464">
                    <a:lumMod val="50000"/>
                  </a:srgbClr>
                </a:solidFill>
                <a:effectLst/>
                <a:uLnTx/>
                <a:uFillTx/>
                <a:latin typeface="Arial" charset="0"/>
                <a:ea typeface="+mn-ea"/>
                <a:cs typeface="+mn-cs"/>
              </a:rPr>
              <a:t>Obligations déclaratives et modalités d’appréciation du respect du quota seront précisées par décret </a:t>
            </a:r>
          </a:p>
          <a:p>
            <a:endParaRPr lang="fr-FR" dirty="0"/>
          </a:p>
          <a:p>
            <a:endParaRPr lang="fr-FR" dirty="0"/>
          </a:p>
          <a:p>
            <a:r>
              <a:rPr lang="fr-FR" b="1" dirty="0"/>
              <a:t>Le délai de conservation des parts par la société de 5 ans court à compter de la souscription de l’engagement</a:t>
            </a:r>
          </a:p>
        </p:txBody>
      </p:sp>
    </p:spTree>
    <p:extLst>
      <p:ext uri="{BB962C8B-B14F-4D97-AF65-F5344CB8AC3E}">
        <p14:creationId xmlns:p14="http://schemas.microsoft.com/office/powerpoint/2010/main" val="1924432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Dans le BOFIP l’administration considère que l’expiration du report en cas de cession par la société bénéficiaire de l'apport, de rachat, de remboursement ou d’annulation des titres apportés si cet événement intervient dans un délai de trois ans de l’apport réalisé par le donateur « </a:t>
            </a:r>
            <a:r>
              <a:rPr lang="fr-FR" i="1" dirty="0"/>
              <a:t>est inopérant lorsque l'événement affectant les titres apportés intervient postérieurement au délai </a:t>
            </a:r>
            <a:r>
              <a:rPr lang="fr-FR" i="0" dirty="0"/>
              <a:t>[de 18 mois à compter de la transmission des titres par voie de donation]</a:t>
            </a:r>
            <a:r>
              <a:rPr lang="fr-FR" i="1" dirty="0"/>
              <a:t>. »</a:t>
            </a:r>
            <a:r>
              <a:rPr lang="fr-FR" i="0" dirty="0"/>
              <a:t> (BOI-RPPM-PVBMI-30-10-60-30, 20 déc. 2019, n° 150)</a:t>
            </a:r>
            <a:endParaRPr lang="fr-FR" i="1" dirty="0"/>
          </a:p>
        </p:txBody>
      </p:sp>
    </p:spTree>
    <p:extLst>
      <p:ext uri="{BB962C8B-B14F-4D97-AF65-F5344CB8AC3E}">
        <p14:creationId xmlns:p14="http://schemas.microsoft.com/office/powerpoint/2010/main" val="2887880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Tree>
    <p:extLst>
      <p:ext uri="{BB962C8B-B14F-4D97-AF65-F5344CB8AC3E}">
        <p14:creationId xmlns:p14="http://schemas.microsoft.com/office/powerpoint/2010/main" val="1199092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300038"/>
            <a:ext cx="4956175" cy="3716337"/>
          </a:xfrm>
        </p:spPr>
      </p:sp>
      <p:sp>
        <p:nvSpPr>
          <p:cNvPr id="3" name="Notes Placeholder 2"/>
          <p:cNvSpPr>
            <a:spLocks noGrp="1"/>
          </p:cNvSpPr>
          <p:nvPr>
            <p:ph type="body" idx="1"/>
          </p:nvPr>
        </p:nvSpPr>
        <p:spPr>
          <a:xfrm>
            <a:off x="372914" y="4232920"/>
            <a:ext cx="6120680" cy="4929466"/>
          </a:xfrm>
        </p:spPr>
        <p:txBody>
          <a:bodyPr/>
          <a:lstStyle/>
          <a:p>
            <a:pPr>
              <a:spcBef>
                <a:spcPts val="0"/>
              </a:spcBef>
            </a:pPr>
            <a:r>
              <a:rPr lang="fr-FR" sz="1100" dirty="0">
                <a:latin typeface="+mn-lt"/>
              </a:rPr>
              <a:t>La trajectoire de baisse du taux de l’impôt sur les sociétés, initiée par la loi de finances pour 2017 et accentuée par la loi de finances pour 2018,</a:t>
            </a:r>
            <a:r>
              <a:rPr lang="fr-FR" sz="1100" baseline="0" dirty="0">
                <a:latin typeface="+mn-lt"/>
              </a:rPr>
              <a:t> a été modifiée cette année pour les grandes entreprises, c’est-à-dire celles dont le chiffre d’affaires est supérieur à 250 millions d’euros.</a:t>
            </a:r>
          </a:p>
          <a:p>
            <a:pPr>
              <a:spcBef>
                <a:spcPts val="0"/>
              </a:spcBef>
            </a:pPr>
            <a:endParaRPr lang="fr-FR" sz="1100" baseline="0" dirty="0">
              <a:latin typeface="+mn-lt"/>
            </a:endParaRPr>
          </a:p>
          <a:p>
            <a:pPr>
              <a:spcBef>
                <a:spcPts val="0"/>
              </a:spcBef>
            </a:pPr>
            <a:r>
              <a:rPr lang="fr-FR" sz="1100" baseline="0" dirty="0">
                <a:latin typeface="+mn-lt"/>
              </a:rPr>
              <a:t>Tout d’abord, la loi instituant la taxe sur les services numériques a prévu pour les exercices ouverts à compter du 1</a:t>
            </a:r>
            <a:r>
              <a:rPr lang="fr-FR" sz="1100" baseline="30000" dirty="0">
                <a:latin typeface="+mn-lt"/>
              </a:rPr>
              <a:t>er</a:t>
            </a:r>
            <a:r>
              <a:rPr lang="fr-FR" sz="1100" baseline="0" dirty="0">
                <a:latin typeface="+mn-lt"/>
              </a:rPr>
              <a:t> janvier 2019 d’augmenter le taux de l’IS applicable pour la fraction du bénéfice supérieure à 500.000 euros en restant à 33,33%, au lieu de 31% comme initialement prévu.</a:t>
            </a:r>
          </a:p>
          <a:p>
            <a:pPr>
              <a:spcBef>
                <a:spcPts val="0"/>
              </a:spcBef>
            </a:pPr>
            <a:endParaRPr lang="fr-FR" sz="1100" baseline="0" dirty="0">
              <a:latin typeface="+mn-lt"/>
            </a:endParaRPr>
          </a:p>
          <a:p>
            <a:pPr>
              <a:spcBef>
                <a:spcPts val="0"/>
              </a:spcBef>
            </a:pPr>
            <a:r>
              <a:rPr lang="fr-FR" sz="1100" baseline="0" dirty="0">
                <a:latin typeface="+mn-lt"/>
              </a:rPr>
              <a:t>Dans un deuxième temps, le projet de loi de finances pour 2020 vient aussi modifier la trajectoire en prévoyant : </a:t>
            </a:r>
          </a:p>
          <a:p>
            <a:pPr marL="171450" indent="-171450">
              <a:spcBef>
                <a:spcPts val="0"/>
              </a:spcBef>
              <a:buClrTx/>
              <a:buFont typeface="Wingdings" panose="05000000000000000000" pitchFamily="2" charset="2"/>
              <a:buChar char="§"/>
            </a:pPr>
            <a:r>
              <a:rPr lang="fr-FR" sz="1100" baseline="0" dirty="0">
                <a:latin typeface="+mn-lt"/>
              </a:rPr>
              <a:t>pour les exercices ouverts à compter du 1</a:t>
            </a:r>
            <a:r>
              <a:rPr lang="fr-FR" sz="1100" baseline="30000" dirty="0">
                <a:latin typeface="+mn-lt"/>
              </a:rPr>
              <a:t>er</a:t>
            </a:r>
            <a:r>
              <a:rPr lang="fr-FR" sz="1100" baseline="0" dirty="0">
                <a:latin typeface="+mn-lt"/>
              </a:rPr>
              <a:t> janvier 2020 au lieu d’un taux unique de 28% : </a:t>
            </a:r>
          </a:p>
          <a:p>
            <a:pPr marL="1588" lvl="1" indent="0">
              <a:spcBef>
                <a:spcPts val="0"/>
              </a:spcBef>
              <a:buClrTx/>
              <a:buFont typeface="Wingdings" panose="05000000000000000000" pitchFamily="2" charset="2"/>
              <a:buNone/>
            </a:pPr>
            <a:r>
              <a:rPr lang="fr-FR" sz="1100" baseline="0" dirty="0">
                <a:latin typeface="+mn-lt"/>
              </a:rPr>
              <a:t>- un taux de 28% pour la fraction du bénéfice inférieure à 500.000 euros ;</a:t>
            </a:r>
          </a:p>
          <a:p>
            <a:pPr marL="0" indent="0">
              <a:spcBef>
                <a:spcPts val="0"/>
              </a:spcBef>
              <a:buClrTx/>
              <a:buFont typeface="Wingdings" panose="05000000000000000000" pitchFamily="2" charset="2"/>
              <a:buNone/>
            </a:pPr>
            <a:r>
              <a:rPr lang="fr-FR" sz="1100" baseline="0" dirty="0">
                <a:latin typeface="+mn-lt"/>
              </a:rPr>
              <a:t>- un taux de 31% pour la fraction supérieure.</a:t>
            </a:r>
          </a:p>
          <a:p>
            <a:pPr marL="171450" indent="-171450">
              <a:spcBef>
                <a:spcPts val="0"/>
              </a:spcBef>
              <a:buClrTx/>
              <a:buFont typeface="Wingdings" panose="05000000000000000000" pitchFamily="2" charset="2"/>
              <a:buChar char="§"/>
            </a:pPr>
            <a:r>
              <a:rPr lang="fr-FR" sz="1100" baseline="0" dirty="0">
                <a:latin typeface="+mn-lt"/>
              </a:rPr>
              <a:t>pour les exercices ouverts à compter du 1</a:t>
            </a:r>
            <a:r>
              <a:rPr lang="fr-FR" sz="1100" baseline="30000" dirty="0">
                <a:latin typeface="+mn-lt"/>
              </a:rPr>
              <a:t>er</a:t>
            </a:r>
            <a:r>
              <a:rPr lang="fr-FR" sz="1100" baseline="0" dirty="0">
                <a:latin typeface="+mn-lt"/>
              </a:rPr>
              <a:t> janvier 2021 au lieu d’un taux unique  de 26,5% un taux unique de 27,5%.</a:t>
            </a:r>
          </a:p>
          <a:p>
            <a:pPr marL="0" indent="0">
              <a:spcBef>
                <a:spcPts val="0"/>
              </a:spcBef>
              <a:buFontTx/>
              <a:buNone/>
            </a:pPr>
            <a:endParaRPr lang="fr-FR" sz="1100" baseline="0" dirty="0">
              <a:latin typeface="+mn-lt"/>
            </a:endParaRPr>
          </a:p>
          <a:p>
            <a:pPr marL="0" indent="0">
              <a:spcBef>
                <a:spcPts val="0"/>
              </a:spcBef>
              <a:buFontTx/>
              <a:buNone/>
            </a:pPr>
            <a:r>
              <a:rPr lang="fr-FR" sz="1100" baseline="0" dirty="0">
                <a:latin typeface="+mn-lt"/>
              </a:rPr>
              <a:t>A l’heure actuelle, il est toujours prévu un taux de 25% pour les exercices ouverts à compter du 1</a:t>
            </a:r>
            <a:r>
              <a:rPr lang="fr-FR" sz="1100" baseline="30000" dirty="0">
                <a:latin typeface="+mn-lt"/>
              </a:rPr>
              <a:t>er</a:t>
            </a:r>
            <a:r>
              <a:rPr lang="fr-FR" sz="1100" baseline="0" dirty="0">
                <a:latin typeface="+mn-lt"/>
              </a:rPr>
              <a:t> janvier 2022.</a:t>
            </a:r>
          </a:p>
        </p:txBody>
      </p:sp>
    </p:spTree>
    <p:extLst>
      <p:ext uri="{BB962C8B-B14F-4D97-AF65-F5344CB8AC3E}">
        <p14:creationId xmlns:p14="http://schemas.microsoft.com/office/powerpoint/2010/main" val="3202539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100" dirty="0">
                <a:solidFill>
                  <a:schemeClr val="tx1"/>
                </a:solidFill>
              </a:rPr>
              <a:t>Simplification à l’article L. 236-3, II, 3° : la fusion (ou scission) simplifiée n’emporte pas d’échange de titres de la société absorbée (scindée) contre des titres de la société absorbante (bénéficiaire des apports)</a:t>
            </a:r>
          </a:p>
          <a:p>
            <a:pPr marL="179388" indent="-179388">
              <a:buFont typeface="Wingdings" panose="05000000000000000000" pitchFamily="2" charset="2"/>
              <a:buChar char="v"/>
            </a:pPr>
            <a:r>
              <a:rPr lang="fr-FR" sz="1100" dirty="0">
                <a:solidFill>
                  <a:schemeClr val="tx1"/>
                </a:solidFill>
              </a:rPr>
              <a:t>Loi n° 2019-744 du 19 juillet 2019 de simplification, de clarification et d'actualisation du droit des sociétés, dite « loi </a:t>
            </a:r>
            <a:r>
              <a:rPr lang="fr-FR" sz="1100" dirty="0" err="1">
                <a:solidFill>
                  <a:schemeClr val="tx1"/>
                </a:solidFill>
              </a:rPr>
              <a:t>Soilihi</a:t>
            </a:r>
            <a:r>
              <a:rPr lang="fr-FR" sz="1100" dirty="0">
                <a:solidFill>
                  <a:schemeClr val="tx1"/>
                </a:solidFill>
              </a:rPr>
              <a:t> »</a:t>
            </a:r>
          </a:p>
          <a:p>
            <a:endParaRPr lang="fr-FR" sz="1100" dirty="0">
              <a:solidFill>
                <a:schemeClr val="tx1"/>
              </a:solidFill>
            </a:endParaRPr>
          </a:p>
          <a:p>
            <a:r>
              <a:rPr lang="fr-FR" sz="1100" b="1" dirty="0">
                <a:solidFill>
                  <a:schemeClr val="tx1"/>
                </a:solidFill>
              </a:rPr>
              <a:t>Difficultés non anticipées :</a:t>
            </a:r>
          </a:p>
          <a:p>
            <a:pPr marL="179388" indent="-179388">
              <a:buFont typeface="Wingdings" panose="05000000000000000000" pitchFamily="2" charset="2"/>
              <a:buChar char="§"/>
            </a:pPr>
            <a:r>
              <a:rPr lang="fr-FR" sz="1100" dirty="0">
                <a:solidFill>
                  <a:schemeClr val="tx1"/>
                </a:solidFill>
              </a:rPr>
              <a:t>Traitement chez l’absorbante des actifs et passifs reçus sans augmentation de capital</a:t>
            </a:r>
          </a:p>
          <a:p>
            <a:pPr marL="179388" indent="-179388">
              <a:buFont typeface="Wingdings" panose="05000000000000000000" pitchFamily="2" charset="2"/>
              <a:buChar char="§"/>
            </a:pPr>
            <a:r>
              <a:rPr lang="fr-FR" sz="1100" dirty="0">
                <a:solidFill>
                  <a:schemeClr val="tx1"/>
                </a:solidFill>
              </a:rPr>
              <a:t>Opération hors du champ du régime spécial des fusions</a:t>
            </a:r>
          </a:p>
          <a:p>
            <a:pPr marL="179388" indent="-179388">
              <a:buFont typeface="Wingdings" panose="05000000000000000000" pitchFamily="2" charset="2"/>
              <a:buChar char="§"/>
            </a:pPr>
            <a:r>
              <a:rPr lang="fr-FR" sz="1100" dirty="0">
                <a:solidFill>
                  <a:schemeClr val="tx1"/>
                </a:solidFill>
              </a:rPr>
              <a:t>Conséquences chez la société mère de la disparition des titres de la société absorbée</a:t>
            </a:r>
          </a:p>
          <a:p>
            <a:pPr marL="179388" indent="-179388">
              <a:buFont typeface="Wingdings" panose="05000000000000000000" pitchFamily="2" charset="2"/>
              <a:buChar char="§"/>
            </a:pPr>
            <a:r>
              <a:rPr lang="fr-FR" sz="1100" dirty="0">
                <a:solidFill>
                  <a:schemeClr val="tx1"/>
                </a:solidFill>
              </a:rPr>
              <a:t>Conséquences chez la société mère lors de la cession ou d’un remboursement d’apport</a:t>
            </a:r>
          </a:p>
          <a:p>
            <a:endParaRPr lang="fr-FR" sz="1100" b="0" i="0" u="none" strike="noStrike" kern="1200" dirty="0">
              <a:solidFill>
                <a:schemeClr val="tx1"/>
              </a:solidFill>
              <a:effectLst/>
              <a:latin typeface="Arial" charset="0"/>
              <a:ea typeface="+mn-ea"/>
              <a:cs typeface="+mn-cs"/>
            </a:endParaRPr>
          </a:p>
          <a:p>
            <a:r>
              <a:rPr lang="fr-FR" sz="1100" b="0" i="0" u="none" strike="noStrike" kern="1200" dirty="0">
                <a:solidFill>
                  <a:schemeClr val="tx1"/>
                </a:solidFill>
                <a:effectLst/>
                <a:latin typeface="Arial" charset="0"/>
                <a:ea typeface="+mn-ea"/>
                <a:cs typeface="+mn-cs"/>
              </a:rPr>
              <a:t>Règlement ANC 2019-06 </a:t>
            </a:r>
          </a:p>
          <a:p>
            <a:r>
              <a:rPr lang="fr-FR" sz="1100" b="0" i="0" u="none" strike="noStrike" kern="1200" dirty="0">
                <a:solidFill>
                  <a:schemeClr val="tx1"/>
                </a:solidFill>
                <a:effectLst/>
                <a:latin typeface="Arial" charset="0"/>
                <a:ea typeface="+mn-ea"/>
                <a:cs typeface="+mn-cs"/>
              </a:rPr>
              <a:t>Dans les comptes de la société bénéficiaire de l'apport, l'apport est contrebalancé par le compte de report à nouveau. Cette solution, qui n'était pas anticipée car l'on s'attendait plutôt à ce que soit mouvementé le compte prime d'apport, s'explique par le fait que l'apport peut porter sur un actif net négatif et que l'ANC n'a pas souhaité innover en rendant possible la création d'un compte de prime d'apport négatif. </a:t>
            </a:r>
          </a:p>
          <a:p>
            <a:endParaRPr lang="fr-FR" sz="1100" b="0" i="0" u="none" strike="noStrike" kern="1200" dirty="0">
              <a:solidFill>
                <a:schemeClr val="tx1"/>
              </a:solidFill>
              <a:effectLst/>
              <a:latin typeface="Arial" charset="0"/>
              <a:ea typeface="+mn-ea"/>
              <a:cs typeface="+mn-cs"/>
            </a:endParaRPr>
          </a:p>
          <a:p>
            <a:r>
              <a:rPr lang="fr-FR" sz="1100" b="0" i="0" u="none" strike="noStrike" kern="1200" dirty="0">
                <a:solidFill>
                  <a:schemeClr val="tx1"/>
                </a:solidFill>
                <a:effectLst/>
                <a:latin typeface="Arial" charset="0"/>
                <a:ea typeface="+mn-ea"/>
                <a:cs typeface="+mn-cs"/>
              </a:rPr>
              <a:t>Principe de symétrie : diminuer le bénéfices des sommes apportées </a:t>
            </a:r>
            <a:endParaRPr lang="fr-FR" sz="1100" dirty="0"/>
          </a:p>
          <a:p>
            <a:endParaRPr lang="fr-FR" dirty="0"/>
          </a:p>
        </p:txBody>
      </p:sp>
    </p:spTree>
    <p:extLst>
      <p:ext uri="{BB962C8B-B14F-4D97-AF65-F5344CB8AC3E}">
        <p14:creationId xmlns:p14="http://schemas.microsoft.com/office/powerpoint/2010/main" val="247852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357738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Tree>
    <p:extLst>
      <p:ext uri="{BB962C8B-B14F-4D97-AF65-F5344CB8AC3E}">
        <p14:creationId xmlns:p14="http://schemas.microsoft.com/office/powerpoint/2010/main" val="4200290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100" dirty="0"/>
              <a:t>NOTE : Dans le FR 2/20, il est indiqué que « la remise en cause du régime des sociétés mères portera, d'une part, sur les dividendes versés par la société absorbée avant la fusion, d'autre part, sur une fraction des dividendes versés par la société absorbante, en tant qu'ils sont réputés correspondre aux titres de la société absorbée) [voir n°12 et exemple]. Nous ne voyons pas ce qui, dans le texte, permet de considérer qu'une partie des dividendes distribués après la fusion correspond à des dividendes distribués par l'absorbée.</a:t>
            </a:r>
          </a:p>
        </p:txBody>
      </p:sp>
    </p:spTree>
    <p:extLst>
      <p:ext uri="{BB962C8B-B14F-4D97-AF65-F5344CB8AC3E}">
        <p14:creationId xmlns:p14="http://schemas.microsoft.com/office/powerpoint/2010/main" val="3933909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Tree>
    <p:extLst>
      <p:ext uri="{BB962C8B-B14F-4D97-AF65-F5344CB8AC3E}">
        <p14:creationId xmlns:p14="http://schemas.microsoft.com/office/powerpoint/2010/main" val="1621592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85771C5-3A52-4E35-BABE-A2F187E6DAA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1051"/>
          <a:stretch/>
        </p:blipFill>
        <p:spPr>
          <a:xfrm flipH="1">
            <a:off x="-3" y="-3"/>
            <a:ext cx="9144003" cy="6852458"/>
          </a:xfrm>
          <a:prstGeom prst="rect">
            <a:avLst/>
          </a:prstGeom>
        </p:spPr>
      </p:pic>
      <p:sp>
        <p:nvSpPr>
          <p:cNvPr id="9" name="Freeform 8"/>
          <p:cNvSpPr>
            <a:spLocks/>
          </p:cNvSpPr>
          <p:nvPr userDrawn="1"/>
        </p:nvSpPr>
        <p:spPr bwMode="auto">
          <a:xfrm>
            <a:off x="428625" y="430213"/>
            <a:ext cx="4965700" cy="3355975"/>
          </a:xfrm>
          <a:custGeom>
            <a:avLst/>
            <a:gdLst>
              <a:gd name="T0" fmla="*/ 0 w 3128"/>
              <a:gd name="T1" fmla="*/ 2147483647 h 2114"/>
              <a:gd name="T2" fmla="*/ 0 w 3128"/>
              <a:gd name="T3" fmla="*/ 2147483647 h 2114"/>
              <a:gd name="T4" fmla="*/ 2147483647 w 3128"/>
              <a:gd name="T5" fmla="*/ 2147483647 h 2114"/>
              <a:gd name="T6" fmla="*/ 2147483647 w 3128"/>
              <a:gd name="T7" fmla="*/ 0 h 2114"/>
              <a:gd name="T8" fmla="*/ 0 w 3128"/>
              <a:gd name="T9" fmla="*/ 2147483647 h 2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8" h="2114">
                <a:moveTo>
                  <a:pt x="0" y="552"/>
                </a:moveTo>
                <a:lnTo>
                  <a:pt x="0" y="2114"/>
                </a:lnTo>
                <a:lnTo>
                  <a:pt x="3128" y="2114"/>
                </a:lnTo>
                <a:lnTo>
                  <a:pt x="3128" y="0"/>
                </a:lnTo>
                <a:lnTo>
                  <a:pt x="0" y="552"/>
                </a:lnTo>
                <a:close/>
              </a:path>
            </a:pathLst>
          </a:custGeom>
          <a:solidFill>
            <a:srgbClr val="FFE600"/>
          </a:solidFill>
          <a:ln>
            <a:noFill/>
          </a:ln>
          <a:extLst/>
        </p:spPr>
        <p:txBody>
          <a:bodyPr/>
          <a:lstStyle/>
          <a:p>
            <a:endParaRPr lang="en-US"/>
          </a:p>
        </p:txBody>
      </p:sp>
      <p:sp>
        <p:nvSpPr>
          <p:cNvPr id="12" name="Title 11"/>
          <p:cNvSpPr>
            <a:spLocks noGrp="1"/>
          </p:cNvSpPr>
          <p:nvPr>
            <p:ph type="title"/>
          </p:nvPr>
        </p:nvSpPr>
        <p:spPr>
          <a:xfrm>
            <a:off x="600636" y="1628800"/>
            <a:ext cx="4715436" cy="863600"/>
          </a:xfrm>
        </p:spPr>
        <p:txBody>
          <a:bodyPr/>
          <a:lstStyle>
            <a:lvl1pPr>
              <a:defRPr>
                <a:solidFill>
                  <a:srgbClr val="000000"/>
                </a:solidFill>
              </a:defRPr>
            </a:lvl1pPr>
          </a:lstStyle>
          <a:p>
            <a:r>
              <a:rPr lang="en-US" dirty="0"/>
              <a:t>Click to edit Master title style</a:t>
            </a:r>
          </a:p>
        </p:txBody>
      </p:sp>
      <p:sp>
        <p:nvSpPr>
          <p:cNvPr id="14" name="Content Placeholder 13"/>
          <p:cNvSpPr>
            <a:spLocks noGrp="1"/>
          </p:cNvSpPr>
          <p:nvPr>
            <p:ph sz="quarter" idx="10"/>
          </p:nvPr>
        </p:nvSpPr>
        <p:spPr>
          <a:xfrm>
            <a:off x="600636" y="2584869"/>
            <a:ext cx="4715436" cy="594001"/>
          </a:xfrm>
        </p:spPr>
        <p:txBody>
          <a:bodyPr/>
          <a:lstStyle>
            <a:lvl1pPr marL="0" indent="0">
              <a:buNone/>
              <a:defRPr>
                <a:solidFill>
                  <a:srgbClr val="000000"/>
                </a:solidFill>
              </a:defRPr>
            </a:lvl1pPr>
            <a:lvl2pPr marL="273050" indent="0">
              <a:buNone/>
              <a:defRPr/>
            </a:lvl2pPr>
            <a:lvl3pPr marL="544512" indent="0">
              <a:buNone/>
              <a:defRPr/>
            </a:lvl3pPr>
            <a:lvl4pPr marL="801688" indent="0">
              <a:buNone/>
              <a:defRPr/>
            </a:lvl4pPr>
            <a:lvl5pPr marL="1073150" indent="0">
              <a:buNone/>
              <a:defRPr/>
            </a:lvl5pPr>
          </a:lstStyle>
          <a:p>
            <a:pPr lvl="0"/>
            <a:r>
              <a:rPr lang="en-US" dirty="0"/>
              <a:t>Click to edit Master text styles</a:t>
            </a:r>
          </a:p>
        </p:txBody>
      </p:sp>
      <p:sp>
        <p:nvSpPr>
          <p:cNvPr id="6" name="Text Placeholder 14"/>
          <p:cNvSpPr txBox="1">
            <a:spLocks/>
          </p:cNvSpPr>
          <p:nvPr userDrawn="1"/>
        </p:nvSpPr>
        <p:spPr bwMode="auto">
          <a:xfrm>
            <a:off x="617538" y="3417010"/>
            <a:ext cx="45339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95363" eaLnBrk="0" hangingPunct="0">
              <a:defRPr>
                <a:solidFill>
                  <a:schemeClr val="tx1"/>
                </a:solidFill>
                <a:latin typeface="Arial" charset="0"/>
              </a:defRPr>
            </a:lvl1pPr>
            <a:lvl2pPr marL="676275" indent="-260350" defTabSz="995363" eaLnBrk="0" hangingPunct="0">
              <a:defRPr>
                <a:solidFill>
                  <a:schemeClr val="tx1"/>
                </a:solidFill>
                <a:latin typeface="Arial" charset="0"/>
              </a:defRPr>
            </a:lvl2pPr>
            <a:lvl3pPr marL="1041400" indent="-207963" defTabSz="995363" eaLnBrk="0" hangingPunct="0">
              <a:defRPr>
                <a:solidFill>
                  <a:schemeClr val="tx1"/>
                </a:solidFill>
                <a:latin typeface="Arial" charset="0"/>
              </a:defRPr>
            </a:lvl3pPr>
            <a:lvl4pPr marL="1457325" indent="-207963" defTabSz="995363" eaLnBrk="0" hangingPunct="0">
              <a:defRPr>
                <a:solidFill>
                  <a:schemeClr val="tx1"/>
                </a:solidFill>
                <a:latin typeface="Arial" charset="0"/>
              </a:defRPr>
            </a:lvl4pPr>
            <a:lvl5pPr marL="1874838" indent="-207963" defTabSz="995363" eaLnBrk="0" hangingPunct="0">
              <a:defRPr>
                <a:solidFill>
                  <a:schemeClr val="tx1"/>
                </a:solidFill>
                <a:latin typeface="Arial" charset="0"/>
              </a:defRPr>
            </a:lvl5pPr>
            <a:lvl6pPr marL="2332038" indent="-207963" defTabSz="995363" eaLnBrk="0" fontAlgn="base" hangingPunct="0">
              <a:spcBef>
                <a:spcPct val="0"/>
              </a:spcBef>
              <a:spcAft>
                <a:spcPct val="0"/>
              </a:spcAft>
              <a:defRPr>
                <a:solidFill>
                  <a:schemeClr val="tx1"/>
                </a:solidFill>
                <a:latin typeface="Arial" charset="0"/>
              </a:defRPr>
            </a:lvl6pPr>
            <a:lvl7pPr marL="2789238" indent="-207963" defTabSz="995363" eaLnBrk="0" fontAlgn="base" hangingPunct="0">
              <a:spcBef>
                <a:spcPct val="0"/>
              </a:spcBef>
              <a:spcAft>
                <a:spcPct val="0"/>
              </a:spcAft>
              <a:defRPr>
                <a:solidFill>
                  <a:schemeClr val="tx1"/>
                </a:solidFill>
                <a:latin typeface="Arial" charset="0"/>
              </a:defRPr>
            </a:lvl7pPr>
            <a:lvl8pPr marL="3246438" indent="-207963" defTabSz="995363" eaLnBrk="0" fontAlgn="base" hangingPunct="0">
              <a:spcBef>
                <a:spcPct val="0"/>
              </a:spcBef>
              <a:spcAft>
                <a:spcPct val="0"/>
              </a:spcAft>
              <a:defRPr>
                <a:solidFill>
                  <a:schemeClr val="tx1"/>
                </a:solidFill>
                <a:latin typeface="Arial" charset="0"/>
              </a:defRPr>
            </a:lvl8pPr>
            <a:lvl9pPr marL="3703638" indent="-207963" defTabSz="995363"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300"/>
              </a:spcAft>
              <a:defRPr/>
            </a:pPr>
            <a:r>
              <a:rPr lang="fr-FR" altLang="fr-FR" sz="1000" dirty="0">
                <a:solidFill>
                  <a:srgbClr val="404040"/>
                </a:solidFill>
              </a:rPr>
              <a:t>Loi de finances 2020 |  17 janvier 2020   | MEDEF - Lyon</a:t>
            </a:r>
          </a:p>
        </p:txBody>
      </p:sp>
      <p:grpSp>
        <p:nvGrpSpPr>
          <p:cNvPr id="15" name="Group 3">
            <a:extLst>
              <a:ext uri="{FF2B5EF4-FFF2-40B4-BE49-F238E27FC236}">
                <a16:creationId xmlns:a16="http://schemas.microsoft.com/office/drawing/2014/main" id="{C5A6CD8D-1D3A-48AF-B8C3-424E77C8385A}"/>
              </a:ext>
            </a:extLst>
          </p:cNvPr>
          <p:cNvGrpSpPr/>
          <p:nvPr userDrawn="1"/>
        </p:nvGrpSpPr>
        <p:grpSpPr>
          <a:xfrm>
            <a:off x="7862117" y="5115549"/>
            <a:ext cx="902494" cy="1424781"/>
            <a:chOff x="7764463" y="5222081"/>
            <a:chExt cx="902494" cy="1424781"/>
          </a:xfrm>
        </p:grpSpPr>
        <p:pic>
          <p:nvPicPr>
            <p:cNvPr id="16" name="Image 10">
              <a:extLst>
                <a:ext uri="{FF2B5EF4-FFF2-40B4-BE49-F238E27FC236}">
                  <a16:creationId xmlns:a16="http://schemas.microsoft.com/office/drawing/2014/main" id="{D658A977-AA27-4B66-89AE-DEBA748B78B9}"/>
                </a:ext>
              </a:extLst>
            </p:cNvPr>
            <p:cNvPicPr>
              <a:picLocks noChangeAspect="1"/>
            </p:cNvPicPr>
            <p:nvPr/>
          </p:nvPicPr>
          <p:blipFill rotWithShape="1">
            <a:blip r:embed="rId3">
              <a:extLst>
                <a:ext uri="{28A0092B-C50C-407E-A947-70E740481C1C}">
                  <a14:useLocalDpi xmlns:a14="http://schemas.microsoft.com/office/drawing/2010/main" val="0"/>
                </a:ext>
              </a:extLst>
            </a:blip>
            <a:srcRect t="29523"/>
            <a:stretch/>
          </p:blipFill>
          <p:spPr bwMode="auto">
            <a:xfrm>
              <a:off x="7764463" y="5638799"/>
              <a:ext cx="9017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
              <a:extLst>
                <a:ext uri="{FF2B5EF4-FFF2-40B4-BE49-F238E27FC236}">
                  <a16:creationId xmlns:a16="http://schemas.microsoft.com/office/drawing/2014/main" id="{5FCCAA05-D678-4183-9EF0-44CAAD16214F}"/>
                </a:ext>
              </a:extLst>
            </p:cNvPr>
            <p:cNvSpPr/>
            <p:nvPr/>
          </p:nvSpPr>
          <p:spPr>
            <a:xfrm>
              <a:off x="7764463" y="5222081"/>
              <a:ext cx="902494" cy="330994"/>
            </a:xfrm>
            <a:custGeom>
              <a:avLst/>
              <a:gdLst>
                <a:gd name="connsiteX0" fmla="*/ 0 w 902494"/>
                <a:gd name="connsiteY0" fmla="*/ 330994 h 330994"/>
                <a:gd name="connsiteX1" fmla="*/ 902494 w 902494"/>
                <a:gd name="connsiteY1" fmla="*/ 171450 h 330994"/>
                <a:gd name="connsiteX2" fmla="*/ 902494 w 902494"/>
                <a:gd name="connsiteY2" fmla="*/ 0 h 330994"/>
                <a:gd name="connsiteX3" fmla="*/ 0 w 902494"/>
                <a:gd name="connsiteY3" fmla="*/ 330994 h 330994"/>
              </a:gdLst>
              <a:ahLst/>
              <a:cxnLst>
                <a:cxn ang="0">
                  <a:pos x="connsiteX0" y="connsiteY0"/>
                </a:cxn>
                <a:cxn ang="0">
                  <a:pos x="connsiteX1" y="connsiteY1"/>
                </a:cxn>
                <a:cxn ang="0">
                  <a:pos x="connsiteX2" y="connsiteY2"/>
                </a:cxn>
                <a:cxn ang="0">
                  <a:pos x="connsiteX3" y="connsiteY3"/>
                </a:cxn>
              </a:cxnLst>
              <a:rect l="l" t="t" r="r" b="b"/>
              <a:pathLst>
                <a:path w="902494" h="330994">
                  <a:moveTo>
                    <a:pt x="0" y="330994"/>
                  </a:moveTo>
                  <a:lnTo>
                    <a:pt x="902494" y="171450"/>
                  </a:lnTo>
                  <a:lnTo>
                    <a:pt x="902494" y="0"/>
                  </a:lnTo>
                  <a:lnTo>
                    <a:pt x="0" y="330994"/>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575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Cover_photo_or_illustration_input">
    <p:spTree>
      <p:nvGrpSpPr>
        <p:cNvPr id="1" name=""/>
        <p:cNvGrpSpPr/>
        <p:nvPr/>
      </p:nvGrpSpPr>
      <p:grpSpPr>
        <a:xfrm>
          <a:off x="0" y="0"/>
          <a:ext cx="0" cy="0"/>
          <a:chOff x="0" y="0"/>
          <a:chExt cx="0" cy="0"/>
        </a:xfrm>
      </p:grpSpPr>
      <p:sp>
        <p:nvSpPr>
          <p:cNvPr id="10" name="Freeform 9"/>
          <p:cNvSpPr/>
          <p:nvPr userDrawn="1"/>
        </p:nvSpPr>
        <p:spPr>
          <a:xfrm>
            <a:off x="-9144" y="3000375"/>
            <a:ext cx="2286000" cy="2729861"/>
          </a:xfrm>
          <a:custGeom>
            <a:avLst/>
            <a:gdLst>
              <a:gd name="connsiteX0" fmla="*/ 0 w 2286000"/>
              <a:gd name="connsiteY0" fmla="*/ 1318973 h 1318973"/>
              <a:gd name="connsiteX1" fmla="*/ 0 w 2286000"/>
              <a:gd name="connsiteY1" fmla="*/ 0 h 1318973"/>
              <a:gd name="connsiteX2" fmla="*/ 2286000 w 2286000"/>
              <a:gd name="connsiteY2" fmla="*/ 486803 h 1318973"/>
              <a:gd name="connsiteX3" fmla="*/ 0 w 2286000"/>
              <a:gd name="connsiteY3" fmla="*/ 1318973 h 1318973"/>
              <a:gd name="connsiteX0" fmla="*/ 0 w 2286000"/>
              <a:gd name="connsiteY0" fmla="*/ 2729861 h 2729861"/>
              <a:gd name="connsiteX1" fmla="*/ 9144 w 2286000"/>
              <a:gd name="connsiteY1" fmla="*/ 0 h 2729861"/>
              <a:gd name="connsiteX2" fmla="*/ 2286000 w 2286000"/>
              <a:gd name="connsiteY2" fmla="*/ 1897691 h 2729861"/>
              <a:gd name="connsiteX3" fmla="*/ 0 w 2286000"/>
              <a:gd name="connsiteY3" fmla="*/ 2729861 h 2729861"/>
            </a:gdLst>
            <a:ahLst/>
            <a:cxnLst>
              <a:cxn ang="0">
                <a:pos x="connsiteX0" y="connsiteY0"/>
              </a:cxn>
              <a:cxn ang="0">
                <a:pos x="connsiteX1" y="connsiteY1"/>
              </a:cxn>
              <a:cxn ang="0">
                <a:pos x="connsiteX2" y="connsiteY2"/>
              </a:cxn>
              <a:cxn ang="0">
                <a:pos x="connsiteX3" y="connsiteY3"/>
              </a:cxn>
            </a:cxnLst>
            <a:rect l="l" t="t" r="r" b="b"/>
            <a:pathLst>
              <a:path w="2286000" h="2729861">
                <a:moveTo>
                  <a:pt x="0" y="2729861"/>
                </a:moveTo>
                <a:lnTo>
                  <a:pt x="9144" y="0"/>
                </a:lnTo>
                <a:lnTo>
                  <a:pt x="2286000" y="1897691"/>
                </a:lnTo>
                <a:lnTo>
                  <a:pt x="0" y="2729861"/>
                </a:lnTo>
                <a:close/>
              </a:path>
            </a:pathLst>
          </a:custGeom>
          <a:blipFill>
            <a:blip r:embed="rId2" cstate="prin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646464"/>
              </a:solidFill>
            </a:endParaRPr>
          </a:p>
        </p:txBody>
      </p:sp>
      <p:pic>
        <p:nvPicPr>
          <p:cNvPr id="9" name="Picture 2"/>
          <p:cNvPicPr>
            <a:picLocks noChangeAspect="1" noChangeArrowheads="1"/>
          </p:cNvPicPr>
          <p:nvPr userDrawn="1"/>
        </p:nvPicPr>
        <p:blipFill>
          <a:blip r:embed="rId3" cstate="print"/>
          <a:srcRect/>
          <a:stretch>
            <a:fillRect/>
          </a:stretch>
        </p:blipFill>
        <p:spPr bwMode="auto">
          <a:xfrm>
            <a:off x="2271259" y="5747990"/>
            <a:ext cx="983483" cy="745200"/>
          </a:xfrm>
          <a:prstGeom prst="rect">
            <a:avLst/>
          </a:prstGeom>
          <a:noFill/>
          <a:ln w="9525">
            <a:noFill/>
            <a:miter lim="800000"/>
            <a:headEnd/>
            <a:tailEnd/>
          </a:ln>
          <a:effectLst/>
        </p:spPr>
      </p:pic>
      <p:sp>
        <p:nvSpPr>
          <p:cNvPr id="2" name="Title 1"/>
          <p:cNvSpPr>
            <a:spLocks noGrp="1"/>
          </p:cNvSpPr>
          <p:nvPr>
            <p:ph type="ctrTitle"/>
          </p:nvPr>
        </p:nvSpPr>
        <p:spPr>
          <a:xfrm>
            <a:off x="2281284" y="777600"/>
            <a:ext cx="5490000" cy="860400"/>
          </a:xfrm>
        </p:spPr>
        <p:txBody>
          <a:bodyPr/>
          <a:lstStyle>
            <a:lvl1pPr>
              <a:defRPr>
                <a:solidFill>
                  <a:srgbClr val="646464"/>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2281284" y="1753200"/>
            <a:ext cx="5490000" cy="968400"/>
          </a:xfrm>
        </p:spPr>
        <p:txBody>
          <a:bodyPr/>
          <a:lstStyle>
            <a:lvl1pPr marL="0" indent="0" algn="l">
              <a:buNone/>
              <a:defRPr sz="2000">
                <a:solidFill>
                  <a:srgbClr val="646464"/>
                </a:solidFill>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646464"/>
              </a:solidFill>
            </a:endParaRPr>
          </a:p>
        </p:txBody>
      </p:sp>
      <p:sp>
        <p:nvSpPr>
          <p:cNvPr id="7" name="TextBox 6"/>
          <p:cNvSpPr txBox="1"/>
          <p:nvPr userDrawn="1"/>
        </p:nvSpPr>
        <p:spPr>
          <a:xfrm>
            <a:off x="65318" y="4047893"/>
            <a:ext cx="1785784" cy="1083374"/>
          </a:xfrm>
          <a:prstGeom prst="rect">
            <a:avLst/>
          </a:prstGeom>
          <a:noFill/>
        </p:spPr>
        <p:txBody>
          <a:bodyPr wrap="square" lIns="0" tIns="36576" rIns="0" bIns="0" rtlCol="0">
            <a:spAutoFit/>
          </a:bodyPr>
          <a:lstStyle/>
          <a:p>
            <a:pPr marL="0" indent="0" algn="l">
              <a:lnSpc>
                <a:spcPct val="85000"/>
              </a:lnSpc>
              <a:spcAft>
                <a:spcPts val="600"/>
              </a:spcAft>
              <a:buClr>
                <a:schemeClr val="accent2"/>
              </a:buClr>
              <a:buSzPct val="70000"/>
              <a:buFontTx/>
              <a:buNone/>
            </a:pPr>
            <a:r>
              <a:rPr lang="en-US" sz="1600" b="1" dirty="0">
                <a:solidFill>
                  <a:schemeClr val="accent2"/>
                </a:solidFill>
              </a:rPr>
              <a:t>Placeholder image — to replace this image, select View&gt;Notes Page</a:t>
            </a:r>
          </a:p>
        </p:txBody>
      </p:sp>
    </p:spTree>
    <p:extLst>
      <p:ext uri="{BB962C8B-B14F-4D97-AF65-F5344CB8AC3E}">
        <p14:creationId xmlns:p14="http://schemas.microsoft.com/office/powerpoint/2010/main" val="161991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46464"/>
                </a:solidFill>
              </a:defRPr>
            </a:lvl1pPr>
          </a:lstStyle>
          <a:p>
            <a:r>
              <a:rPr lang="en-US"/>
              <a:t>Click to edit Master title style</a:t>
            </a:r>
            <a:endParaRPr lang="en-GB" dirty="0"/>
          </a:p>
        </p:txBody>
      </p:sp>
      <p:sp>
        <p:nvSpPr>
          <p:cNvPr id="3" name="Content Placeholder 2"/>
          <p:cNvSpPr>
            <a:spLocks noGrp="1"/>
          </p:cNvSpPr>
          <p:nvPr>
            <p:ph idx="1"/>
          </p:nvPr>
        </p:nvSpPr>
        <p:spPr>
          <a:xfrm>
            <a:off x="457200" y="1425600"/>
            <a:ext cx="8229600" cy="4698000"/>
          </a:xfrm>
        </p:spPr>
        <p:txBody>
          <a:bodyPr/>
          <a:lstStyle>
            <a:lvl1pPr>
              <a:defRPr>
                <a:solidFill>
                  <a:srgbClr val="646464"/>
                </a:solidFill>
              </a:defRPr>
            </a:lvl1pPr>
            <a:lvl2pPr>
              <a:defRPr>
                <a:solidFill>
                  <a:srgbClr val="646464"/>
                </a:solidFill>
              </a:defRPr>
            </a:lvl2pPr>
            <a:lvl3pPr>
              <a:defRPr>
                <a:solidFill>
                  <a:srgbClr val="646464"/>
                </a:solidFill>
              </a:defRPr>
            </a:lvl3pPr>
            <a:lvl4pPr>
              <a:defRPr>
                <a:solidFill>
                  <a:srgbClr val="646464"/>
                </a:solidFill>
              </a:defRPr>
            </a:lvl4pPr>
            <a:lvl5pPr>
              <a:defRPr>
                <a:solidFill>
                  <a:srgbClr val="64646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p:txBody>
          <a:bodyPr/>
          <a:lstStyle>
            <a:lvl1pPr>
              <a:defRPr>
                <a:solidFill>
                  <a:srgbClr val="646464"/>
                </a:solidFill>
              </a:defRPr>
            </a:lvl1pPr>
          </a:lstStyle>
          <a:p>
            <a:r>
              <a:rPr lang="en-GB"/>
              <a:t>Presentation title</a:t>
            </a:r>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rgbClr val="646464"/>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rgbClr val="646464"/>
              </a:solidFill>
            </a:endParaRPr>
          </a:p>
        </p:txBody>
      </p:sp>
    </p:spTree>
    <p:extLst>
      <p:ext uri="{BB962C8B-B14F-4D97-AF65-F5344CB8AC3E}">
        <p14:creationId xmlns:p14="http://schemas.microsoft.com/office/powerpoint/2010/main" val="862072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46464"/>
                </a:solidFill>
              </a:defRPr>
            </a:lvl1pPr>
          </a:lstStyle>
          <a:p>
            <a:r>
              <a:rPr lang="en-US"/>
              <a:t>Click to edit Master title style</a:t>
            </a:r>
            <a:endParaRPr lang="en-GB" dirty="0"/>
          </a:p>
        </p:txBody>
      </p:sp>
      <p:sp>
        <p:nvSpPr>
          <p:cNvPr id="5" name="Footer Placeholder 4"/>
          <p:cNvSpPr>
            <a:spLocks noGrp="1"/>
          </p:cNvSpPr>
          <p:nvPr>
            <p:ph type="ftr" sz="quarter" idx="11"/>
          </p:nvPr>
        </p:nvSpPr>
        <p:spPr/>
        <p:txBody>
          <a:bodyPr/>
          <a:lstStyle>
            <a:lvl1pPr>
              <a:defRPr>
                <a:solidFill>
                  <a:srgbClr val="646464"/>
                </a:solidFill>
              </a:defRPr>
            </a:lvl1pPr>
          </a:lstStyle>
          <a:p>
            <a:r>
              <a:rPr lang="en-GB"/>
              <a:t>Presentation title</a:t>
            </a:r>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rgbClr val="646464"/>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rgbClr val="646464"/>
              </a:solidFill>
            </a:endParaRPr>
          </a:p>
        </p:txBody>
      </p:sp>
    </p:spTree>
    <p:extLst>
      <p:ext uri="{BB962C8B-B14F-4D97-AF65-F5344CB8AC3E}">
        <p14:creationId xmlns:p14="http://schemas.microsoft.com/office/powerpoint/2010/main" val="1614448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46464"/>
                </a:solidFill>
              </a:defRPr>
            </a:lvl1pPr>
          </a:lstStyle>
          <a:p>
            <a:r>
              <a:rPr lang="en-US"/>
              <a:t>Click to edit Master title style</a:t>
            </a:r>
            <a:endParaRPr lang="en-GB" dirty="0"/>
          </a:p>
        </p:txBody>
      </p:sp>
      <p:sp>
        <p:nvSpPr>
          <p:cNvPr id="3" name="Content Placeholder 2"/>
          <p:cNvSpPr>
            <a:spLocks noGrp="1"/>
          </p:cNvSpPr>
          <p:nvPr>
            <p:ph sz="half" idx="1"/>
          </p:nvPr>
        </p:nvSpPr>
        <p:spPr>
          <a:xfrm>
            <a:off x="457200" y="1425599"/>
            <a:ext cx="4038600" cy="4698000"/>
          </a:xfrm>
        </p:spPr>
        <p:txBody>
          <a:bodyPr/>
          <a:lstStyle>
            <a:lvl1pPr>
              <a:defRPr sz="2400">
                <a:solidFill>
                  <a:srgbClr val="646464"/>
                </a:solidFill>
              </a:defRPr>
            </a:lvl1pPr>
            <a:lvl2pPr>
              <a:defRPr sz="2400">
                <a:solidFill>
                  <a:srgbClr val="646464"/>
                </a:solidFill>
              </a:defRPr>
            </a:lvl2pPr>
            <a:lvl3pPr>
              <a:defRPr sz="2000">
                <a:solidFill>
                  <a:srgbClr val="646464"/>
                </a:solidFill>
              </a:defRPr>
            </a:lvl3pPr>
            <a:lvl4pPr>
              <a:defRPr sz="1800">
                <a:solidFill>
                  <a:srgbClr val="646464"/>
                </a:solidFill>
              </a:defRPr>
            </a:lvl4pPr>
            <a:lvl5pPr>
              <a:defRPr sz="1800">
                <a:solidFill>
                  <a:srgbClr val="646464"/>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25599"/>
            <a:ext cx="4038600" cy="4698000"/>
          </a:xfrm>
        </p:spPr>
        <p:txBody>
          <a:bodyPr/>
          <a:lstStyle>
            <a:lvl1pPr>
              <a:defRPr sz="2400">
                <a:solidFill>
                  <a:srgbClr val="646464"/>
                </a:solidFill>
              </a:defRPr>
            </a:lvl1pPr>
            <a:lvl2pPr>
              <a:defRPr sz="2400">
                <a:solidFill>
                  <a:srgbClr val="646464"/>
                </a:solidFill>
              </a:defRPr>
            </a:lvl2pPr>
            <a:lvl3pPr>
              <a:defRPr sz="2000">
                <a:solidFill>
                  <a:srgbClr val="646464"/>
                </a:solidFill>
              </a:defRPr>
            </a:lvl3pPr>
            <a:lvl4pPr>
              <a:defRPr sz="1800">
                <a:solidFill>
                  <a:srgbClr val="646464"/>
                </a:solidFill>
              </a:defRPr>
            </a:lvl4pPr>
            <a:lvl5pPr>
              <a:defRPr sz="1800">
                <a:solidFill>
                  <a:srgbClr val="646464"/>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rgbClr val="646464"/>
              </a:solidFill>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rgbClr val="646464"/>
              </a:solidFill>
            </a:endParaRPr>
          </a:p>
        </p:txBody>
      </p:sp>
      <p:sp>
        <p:nvSpPr>
          <p:cNvPr id="9" name="Footer Placeholder 4"/>
          <p:cNvSpPr>
            <a:spLocks noGrp="1"/>
          </p:cNvSpPr>
          <p:nvPr>
            <p:ph type="ftr" sz="quarter" idx="11"/>
          </p:nvPr>
        </p:nvSpPr>
        <p:spPr>
          <a:xfrm>
            <a:off x="2588400" y="6415200"/>
            <a:ext cx="3434400" cy="201600"/>
          </a:xfrm>
        </p:spPr>
        <p:txBody>
          <a:bodyPr/>
          <a:lstStyle>
            <a:lvl1pPr>
              <a:defRPr>
                <a:solidFill>
                  <a:srgbClr val="646464"/>
                </a:solidFill>
              </a:defRPr>
            </a:lvl1pPr>
          </a:lstStyle>
          <a:p>
            <a:r>
              <a:rPr lang="en-GB"/>
              <a:t>Presentation title</a:t>
            </a:r>
          </a:p>
        </p:txBody>
      </p:sp>
    </p:spTree>
    <p:extLst>
      <p:ext uri="{BB962C8B-B14F-4D97-AF65-F5344CB8AC3E}">
        <p14:creationId xmlns:p14="http://schemas.microsoft.com/office/powerpoint/2010/main" val="3885275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46464"/>
                </a:solidFill>
              </a:defRPr>
            </a:lvl1pPr>
          </a:lstStyle>
          <a:p>
            <a:r>
              <a:rPr lang="en-US"/>
              <a:t>Click to edit Master title style</a:t>
            </a:r>
            <a:endParaRPr lang="en-GB" dirty="0"/>
          </a:p>
        </p:txBody>
      </p:sp>
      <p:sp>
        <p:nvSpPr>
          <p:cNvPr id="3" name="Content Placeholder 2"/>
          <p:cNvSpPr>
            <a:spLocks noGrp="1"/>
          </p:cNvSpPr>
          <p:nvPr>
            <p:ph sz="half" idx="1"/>
          </p:nvPr>
        </p:nvSpPr>
        <p:spPr>
          <a:xfrm>
            <a:off x="457200" y="2178000"/>
            <a:ext cx="4042800" cy="3945599"/>
          </a:xfrm>
        </p:spPr>
        <p:txBody>
          <a:bodyPr/>
          <a:lstStyle>
            <a:lvl1pPr>
              <a:defRPr sz="2400">
                <a:solidFill>
                  <a:srgbClr val="646464"/>
                </a:solidFill>
              </a:defRPr>
            </a:lvl1pPr>
            <a:lvl2pPr>
              <a:defRPr sz="2400">
                <a:solidFill>
                  <a:srgbClr val="646464"/>
                </a:solidFill>
              </a:defRPr>
            </a:lvl2pPr>
            <a:lvl3pPr>
              <a:defRPr sz="2000">
                <a:solidFill>
                  <a:srgbClr val="646464"/>
                </a:solidFill>
              </a:defRPr>
            </a:lvl3pPr>
            <a:lvl4pPr>
              <a:defRPr sz="1800">
                <a:solidFill>
                  <a:srgbClr val="646464"/>
                </a:solidFill>
              </a:defRPr>
            </a:lvl4pPr>
            <a:lvl5pPr>
              <a:defRPr sz="1800">
                <a:solidFill>
                  <a:srgbClr val="646464"/>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51200" y="2178000"/>
            <a:ext cx="4042800" cy="3945599"/>
          </a:xfrm>
        </p:spPr>
        <p:txBody>
          <a:bodyPr/>
          <a:lstStyle>
            <a:lvl1pPr>
              <a:defRPr sz="2400">
                <a:solidFill>
                  <a:srgbClr val="646464"/>
                </a:solidFill>
              </a:defRPr>
            </a:lvl1pPr>
            <a:lvl2pPr>
              <a:defRPr sz="2400">
                <a:solidFill>
                  <a:srgbClr val="646464"/>
                </a:solidFill>
              </a:defRPr>
            </a:lvl2pPr>
            <a:lvl3pPr>
              <a:defRPr sz="2000">
                <a:solidFill>
                  <a:srgbClr val="646464"/>
                </a:solidFill>
              </a:defRPr>
            </a:lvl3pPr>
            <a:lvl4pPr>
              <a:defRPr sz="1800">
                <a:solidFill>
                  <a:srgbClr val="646464"/>
                </a:solidFill>
              </a:defRPr>
            </a:lvl4pPr>
            <a:lvl5pPr>
              <a:defRPr sz="1800">
                <a:solidFill>
                  <a:srgbClr val="646464"/>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p:txBody>
          <a:bodyPr/>
          <a:lstStyle>
            <a:lvl1pPr>
              <a:defRPr>
                <a:solidFill>
                  <a:srgbClr val="646464"/>
                </a:solidFill>
              </a:defRPr>
            </a:lvl1pPr>
          </a:lstStyle>
          <a:p>
            <a:r>
              <a:rPr lang="en-GB"/>
              <a:t>Presentation title</a:t>
            </a:r>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rgbClr val="646464"/>
              </a:solidFill>
            </a:endParaRPr>
          </a:p>
        </p:txBody>
      </p:sp>
      <p:sp>
        <p:nvSpPr>
          <p:cNvPr id="10" name="Text Placeholder 9"/>
          <p:cNvSpPr>
            <a:spLocks noGrp="1"/>
          </p:cNvSpPr>
          <p:nvPr>
            <p:ph type="body" sz="quarter" idx="12"/>
          </p:nvPr>
        </p:nvSpPr>
        <p:spPr>
          <a:xfrm>
            <a:off x="457200" y="1425600"/>
            <a:ext cx="4042800" cy="640800"/>
          </a:xfrm>
        </p:spPr>
        <p:txBody>
          <a:bodyPr anchor="b" anchorCtr="0"/>
          <a:lstStyle>
            <a:lvl1pPr marL="0" indent="0">
              <a:buNone/>
              <a:defRPr b="1">
                <a:solidFill>
                  <a:srgbClr val="646464"/>
                </a:solidFill>
              </a:defRPr>
            </a:lvl1pPr>
          </a:lstStyle>
          <a:p>
            <a:pPr lvl="0"/>
            <a:r>
              <a:rPr lang="en-US" dirty="0"/>
              <a:t>Click to edit Master text styles</a:t>
            </a:r>
          </a:p>
        </p:txBody>
      </p:sp>
      <p:sp>
        <p:nvSpPr>
          <p:cNvPr id="11" name="Text Placeholder 9"/>
          <p:cNvSpPr>
            <a:spLocks noGrp="1"/>
          </p:cNvSpPr>
          <p:nvPr>
            <p:ph type="body" sz="quarter" idx="13"/>
          </p:nvPr>
        </p:nvSpPr>
        <p:spPr>
          <a:xfrm>
            <a:off x="4651200" y="1425600"/>
            <a:ext cx="4042800" cy="640800"/>
          </a:xfrm>
        </p:spPr>
        <p:txBody>
          <a:bodyPr anchor="b" anchorCtr="0"/>
          <a:lstStyle>
            <a:lvl1pPr marL="0" indent="0">
              <a:buNone/>
              <a:defRPr b="1">
                <a:solidFill>
                  <a:srgbClr val="646464"/>
                </a:solidFill>
              </a:defRPr>
            </a:lvl1pPr>
          </a:lstStyle>
          <a:p>
            <a:pPr lvl="0"/>
            <a:r>
              <a:rPr lang="en-US" dirty="0"/>
              <a:t>Click to edit Master text styles</a:t>
            </a:r>
          </a:p>
        </p:txBody>
      </p:sp>
      <p:sp>
        <p:nvSpPr>
          <p:cNvPr id="9"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rgbClr val="646464"/>
              </a:solidFill>
            </a:endParaRPr>
          </a:p>
        </p:txBody>
      </p:sp>
    </p:spTree>
    <p:extLst>
      <p:ext uri="{BB962C8B-B14F-4D97-AF65-F5344CB8AC3E}">
        <p14:creationId xmlns:p14="http://schemas.microsoft.com/office/powerpoint/2010/main" val="199473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a:t>Presentation title</a:t>
            </a:r>
            <a:endParaRPr lang="en-US" dirty="0"/>
          </a:p>
        </p:txBody>
      </p:sp>
      <p:sp>
        <p:nvSpPr>
          <p:cNvPr id="3" name="Text Placeholder 2"/>
          <p:cNvSpPr>
            <a:spLocks noGrp="1"/>
          </p:cNvSpPr>
          <p:nvPr>
            <p:ph type="body" sz="quarter" idx="11"/>
          </p:nvPr>
        </p:nvSpPr>
        <p:spPr>
          <a:xfrm>
            <a:off x="455614" y="1025525"/>
            <a:ext cx="8229600" cy="1643063"/>
          </a:xfrm>
        </p:spPr>
        <p:txBody>
          <a:bodyPr/>
          <a:lstStyle>
            <a:lvl1pPr marL="0" indent="0" algn="l">
              <a:lnSpc>
                <a:spcPct val="85000"/>
              </a:lnSpc>
              <a:spcBef>
                <a:spcPts val="0"/>
              </a:spcBef>
              <a:buNone/>
              <a:defRPr sz="5000" b="1">
                <a:solidFill>
                  <a:srgbClr val="646464"/>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2357949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rgbClr val="646464"/>
                </a:solidFill>
              </a:defRPr>
            </a:lvl1pPr>
          </a:lstStyle>
          <a:p>
            <a:pPr lvl="0" algn="l" fontAlgn="base">
              <a:lnSpc>
                <a:spcPct val="85000"/>
              </a:lnSpc>
              <a:spcAft>
                <a:spcPct val="0"/>
              </a:spcAft>
            </a:pPr>
            <a:r>
              <a:rPr lang="en-US"/>
              <a:t>Click to edit Master title style</a:t>
            </a:r>
            <a:endParaRPr lang="en-US" dirty="0"/>
          </a:p>
        </p:txBody>
      </p:sp>
      <p:sp>
        <p:nvSpPr>
          <p:cNvPr id="12" name="Footer Placeholder 11"/>
          <p:cNvSpPr>
            <a:spLocks noGrp="1"/>
          </p:cNvSpPr>
          <p:nvPr>
            <p:ph type="ftr" sz="quarter" idx="10"/>
          </p:nvPr>
        </p:nvSpPr>
        <p:spPr/>
        <p:txBody>
          <a:bodyPr/>
          <a:lstStyle>
            <a:lvl1pPr>
              <a:defRPr>
                <a:solidFill>
                  <a:srgbClr val="646464"/>
                </a:solidFill>
              </a:defRPr>
            </a:lvl1pPr>
          </a:lstStyle>
          <a:p>
            <a:r>
              <a:rPr lang="en-US"/>
              <a:t>Presentation title</a:t>
            </a:r>
            <a:endParaRPr lang="en-US" dirty="0"/>
          </a:p>
        </p:txBody>
      </p:sp>
      <p:sp>
        <p:nvSpPr>
          <p:cNvPr id="3077" name="Freeform 5"/>
          <p:cNvSpPr>
            <a:spLocks/>
          </p:cNvSpPr>
          <p:nvPr userDrawn="1"/>
        </p:nvSpPr>
        <p:spPr bwMode="gray">
          <a:xfrm>
            <a:off x="457200" y="1039813"/>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646464"/>
              </a:solidFill>
            </a:endParaRPr>
          </a:p>
        </p:txBody>
      </p:sp>
    </p:spTree>
    <p:extLst>
      <p:ext uri="{BB962C8B-B14F-4D97-AF65-F5344CB8AC3E}">
        <p14:creationId xmlns:p14="http://schemas.microsoft.com/office/powerpoint/2010/main" val="665371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endParaRPr lang="en-US" dirty="0"/>
          </a:p>
        </p:txBody>
      </p:sp>
      <p:sp>
        <p:nvSpPr>
          <p:cNvPr id="12" name="Footer Placeholder 11"/>
          <p:cNvSpPr>
            <a:spLocks noGrp="1"/>
          </p:cNvSpPr>
          <p:nvPr>
            <p:ph type="ftr" sz="quarter" idx="10"/>
          </p:nvPr>
        </p:nvSpPr>
        <p:spPr/>
        <p:txBody>
          <a:bodyPr/>
          <a:lstStyle/>
          <a:p>
            <a:r>
              <a:rPr lang="en-US" dirty="0"/>
              <a:t>Presentation title</a:t>
            </a:r>
          </a:p>
        </p:txBody>
      </p:sp>
      <p:sp>
        <p:nvSpPr>
          <p:cNvPr id="4101"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7430472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endParaRPr lang="en-US" dirty="0"/>
          </a:p>
        </p:txBody>
      </p:sp>
      <p:sp>
        <p:nvSpPr>
          <p:cNvPr id="12" name="Footer Placeholder 11"/>
          <p:cNvSpPr>
            <a:spLocks noGrp="1"/>
          </p:cNvSpPr>
          <p:nvPr>
            <p:ph type="ftr" sz="quarter" idx="10"/>
          </p:nvPr>
        </p:nvSpPr>
        <p:spPr/>
        <p:txBody>
          <a:bodyPr/>
          <a:lstStyle/>
          <a:p>
            <a:r>
              <a:rPr lang="en-US"/>
              <a:t>Presentation title</a:t>
            </a:r>
            <a:endParaRPr lang="en-US" dirty="0"/>
          </a:p>
        </p:txBody>
      </p:sp>
      <p:pic>
        <p:nvPicPr>
          <p:cNvPr id="6" name="Picture 2"/>
          <p:cNvPicPr>
            <a:picLocks noChangeAspect="1" noChangeArrowheads="1"/>
          </p:cNvPicPr>
          <p:nvPr userDrawn="1"/>
        </p:nvPicPr>
        <p:blipFill>
          <a:blip r:embed="rId2" cstate="print"/>
          <a:srcRect/>
          <a:stretch>
            <a:fillRect/>
          </a:stretch>
        </p:blipFill>
        <p:spPr bwMode="auto">
          <a:xfrm>
            <a:off x="457200" y="1044000"/>
            <a:ext cx="8225549" cy="5184000"/>
          </a:xfrm>
          <a:prstGeom prst="rect">
            <a:avLst/>
          </a:prstGeom>
          <a:noFill/>
          <a:ln w="9525">
            <a:noFill/>
            <a:miter lim="800000"/>
            <a:headEnd/>
            <a:tailEnd/>
          </a:ln>
          <a:effectLst/>
        </p:spPr>
      </p:pic>
    </p:spTree>
    <p:extLst>
      <p:ext uri="{BB962C8B-B14F-4D97-AF65-F5344CB8AC3E}">
        <p14:creationId xmlns:p14="http://schemas.microsoft.com/office/powerpoint/2010/main" val="3633249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endParaRPr lang="en-US" dirty="0"/>
          </a:p>
        </p:txBody>
      </p:sp>
      <p:sp>
        <p:nvSpPr>
          <p:cNvPr id="12" name="Footer Placeholder 11"/>
          <p:cNvSpPr>
            <a:spLocks noGrp="1"/>
          </p:cNvSpPr>
          <p:nvPr>
            <p:ph type="ftr" sz="quarter" idx="10"/>
          </p:nvPr>
        </p:nvSpPr>
        <p:spPr/>
        <p:txBody>
          <a:bodyPr/>
          <a:lstStyle/>
          <a:p>
            <a:r>
              <a:rPr lang="en-US"/>
              <a:t>Presentation title</a:t>
            </a:r>
            <a:endParaRPr lang="en-US" dirty="0"/>
          </a:p>
        </p:txBody>
      </p:sp>
      <p:sp>
        <p:nvSpPr>
          <p:cNvPr id="4101"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485371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Line 10"/>
          <p:cNvSpPr>
            <a:spLocks noChangeShapeType="1"/>
          </p:cNvSpPr>
          <p:nvPr userDrawn="1"/>
        </p:nvSpPr>
        <p:spPr bwMode="auto">
          <a:xfrm>
            <a:off x="455613" y="971550"/>
            <a:ext cx="8229600" cy="0"/>
          </a:xfrm>
          <a:prstGeom prst="line">
            <a:avLst/>
          </a:prstGeom>
          <a:noFill/>
          <a:ln w="12700">
            <a:solidFill>
              <a:srgbClr val="FFE6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5" name="Line 11"/>
          <p:cNvSpPr>
            <a:spLocks noChangeShapeType="1"/>
          </p:cNvSpPr>
          <p:nvPr userDrawn="1"/>
        </p:nvSpPr>
        <p:spPr bwMode="auto">
          <a:xfrm>
            <a:off x="455613" y="6243638"/>
            <a:ext cx="8229600" cy="0"/>
          </a:xfrm>
          <a:prstGeom prst="line">
            <a:avLst/>
          </a:prstGeom>
          <a:noFill/>
          <a:ln w="3175">
            <a:solidFill>
              <a:srgbClr val="646464"/>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6" name="Line 12"/>
          <p:cNvSpPr>
            <a:spLocks noChangeShapeType="1"/>
          </p:cNvSpPr>
          <p:nvPr userDrawn="1"/>
        </p:nvSpPr>
        <p:spPr bwMode="auto">
          <a:xfrm>
            <a:off x="455613" y="128588"/>
            <a:ext cx="8229600" cy="0"/>
          </a:xfrm>
          <a:prstGeom prst="line">
            <a:avLst/>
          </a:prstGeom>
          <a:noFill/>
          <a:ln w="6350">
            <a:solidFill>
              <a:srgbClr val="646464"/>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 name="Title 1"/>
          <p:cNvSpPr>
            <a:spLocks noGrp="1"/>
          </p:cNvSpPr>
          <p:nvPr>
            <p:ph type="title"/>
          </p:nvPr>
        </p:nvSpPr>
        <p:spPr/>
        <p:txBody>
          <a:bodyPr/>
          <a:lstStyle/>
          <a:p>
            <a:r>
              <a:rPr lang="en-US" dirty="0"/>
              <a:t>Click to edit Master title style</a:t>
            </a:r>
            <a:endParaRPr lang="fr-FR" dirty="0"/>
          </a:p>
        </p:txBody>
      </p:sp>
      <p:sp>
        <p:nvSpPr>
          <p:cNvPr id="3" name="Content Placeholder 2"/>
          <p:cNvSpPr>
            <a:spLocks noGrp="1"/>
          </p:cNvSpPr>
          <p:nvPr>
            <p:ph idx="1"/>
          </p:nvPr>
        </p:nvSpPr>
        <p:spPr/>
        <p:txBody>
          <a:bodyPr/>
          <a:lstStyle>
            <a:lvl1pPr>
              <a:spcBef>
                <a:spcPts val="960"/>
              </a:spcBef>
              <a:defRPr/>
            </a:lvl1pPr>
            <a:lvl2pPr>
              <a:spcBef>
                <a:spcPts val="960"/>
              </a:spcBef>
              <a:defRPr/>
            </a:lvl2pPr>
            <a:lvl3pPr>
              <a:spcBef>
                <a:spcPts val="960"/>
              </a:spcBef>
              <a:defRPr/>
            </a:lvl3pPr>
            <a:lvl4pPr>
              <a:spcBef>
                <a:spcPts val="960"/>
              </a:spcBef>
              <a:defRPr/>
            </a:lvl4pPr>
            <a:lvl5pPr>
              <a:spcBef>
                <a:spcPts val="96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Tree>
    <p:extLst>
      <p:ext uri="{BB962C8B-B14F-4D97-AF65-F5344CB8AC3E}">
        <p14:creationId xmlns:p14="http://schemas.microsoft.com/office/powerpoint/2010/main" val="2605835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a:t>Presentation title</a:t>
            </a:r>
            <a:endParaRPr lang="en-US" dirty="0"/>
          </a:p>
        </p:txBody>
      </p:sp>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noProof="0" dirty="0">
              <a:solidFill>
                <a:schemeClr val="bg1"/>
              </a:solidFill>
            </a:endParaRPr>
          </a:p>
        </p:txBody>
      </p:sp>
    </p:spTree>
    <p:extLst>
      <p:ext uri="{BB962C8B-B14F-4D97-AF65-F5344CB8AC3E}">
        <p14:creationId xmlns:p14="http://schemas.microsoft.com/office/powerpoint/2010/main" val="2504031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nal legal text">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noProof="0" dirty="0">
              <a:solidFill>
                <a:schemeClr val="bg1"/>
              </a:solidFill>
            </a:endParaRPr>
          </a:p>
        </p:txBody>
      </p:sp>
      <p:sp>
        <p:nvSpPr>
          <p:cNvPr id="8" name="Content Placeholder 2"/>
          <p:cNvSpPr>
            <a:spLocks noGrp="1"/>
          </p:cNvSpPr>
          <p:nvPr>
            <p:ph idx="1"/>
          </p:nvPr>
        </p:nvSpPr>
        <p:spPr>
          <a:xfrm>
            <a:off x="455612" y="719139"/>
            <a:ext cx="35064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rgbClr val="646464"/>
                </a:solidFill>
                <a:latin typeface="Arial" pitchFamily="34"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rgbClr val="646464"/>
                </a:solidFill>
                <a:latin typeface="Arial" pitchFamily="34" charset="0"/>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rgbClr val="646464"/>
                </a:solidFill>
                <a:latin typeface="Arial" pitchFamily="34"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rgbClr val="646464"/>
                </a:solidFill>
                <a:latin typeface="Arial" pitchFamily="34" charset="0"/>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rgbClr val="646464"/>
                </a:solidFill>
                <a:latin typeface="Arial" pitchFamily="34"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6995992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16125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419088"/>
          </a:xfrm>
        </p:spPr>
        <p:txBody>
          <a:bodyPr/>
          <a:lstStyle>
            <a:lvl1pPr>
              <a:defRPr>
                <a:solidFill>
                  <a:srgbClr val="646464"/>
                </a:solidFill>
              </a:defRPr>
            </a:lvl1pPr>
          </a:lstStyle>
          <a:p>
            <a:r>
              <a:rPr lang="en-US" dirty="0"/>
              <a:t>Click to edit Master title style</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rgbClr val="646464"/>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rgbClr val="646464"/>
              </a:solidFill>
            </a:endParaRPr>
          </a:p>
        </p:txBody>
      </p:sp>
      <p:sp>
        <p:nvSpPr>
          <p:cNvPr id="10" name="Text Placeholder 10"/>
          <p:cNvSpPr>
            <a:spLocks noGrp="1"/>
          </p:cNvSpPr>
          <p:nvPr>
            <p:ph type="body" sz="quarter" idx="11"/>
          </p:nvPr>
        </p:nvSpPr>
        <p:spPr>
          <a:xfrm>
            <a:off x="457200" y="620688"/>
            <a:ext cx="8229600" cy="442800"/>
          </a:xfrm>
        </p:spPr>
        <p:txBody>
          <a:bodyPr/>
          <a:lstStyle>
            <a:lvl1pPr marL="0" indent="0">
              <a:buNone/>
              <a:defRPr sz="2200">
                <a:latin typeface="+mj-lt"/>
              </a:defRPr>
            </a:lvl1pPr>
          </a:lstStyle>
          <a:p>
            <a:pPr lvl="0"/>
            <a:r>
              <a:rPr lang="en-US" dirty="0"/>
              <a:t>Click to edit Master</a:t>
            </a:r>
            <a:endParaRPr lang="en-IN" dirty="0"/>
          </a:p>
        </p:txBody>
      </p:sp>
    </p:spTree>
    <p:extLst>
      <p:ext uri="{BB962C8B-B14F-4D97-AF65-F5344CB8AC3E}">
        <p14:creationId xmlns:p14="http://schemas.microsoft.com/office/powerpoint/2010/main" val="4203228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419088"/>
          </a:xfrm>
        </p:spPr>
        <p:txBody>
          <a:bodyPr/>
          <a:lstStyle>
            <a:lvl1pPr>
              <a:defRPr>
                <a:solidFill>
                  <a:srgbClr val="646464"/>
                </a:solidFill>
              </a:defRPr>
            </a:lvl1pPr>
          </a:lstStyle>
          <a:p>
            <a:r>
              <a:rPr lang="en-US" dirty="0"/>
              <a:t>Click to edit Master title style</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rgbClr val="646464"/>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rgbClr val="646464"/>
              </a:solidFill>
            </a:endParaRPr>
          </a:p>
        </p:txBody>
      </p:sp>
      <p:sp>
        <p:nvSpPr>
          <p:cNvPr id="10" name="Text Placeholder 10"/>
          <p:cNvSpPr>
            <a:spLocks noGrp="1"/>
          </p:cNvSpPr>
          <p:nvPr>
            <p:ph type="body" sz="quarter" idx="11"/>
          </p:nvPr>
        </p:nvSpPr>
        <p:spPr>
          <a:xfrm>
            <a:off x="457200" y="620688"/>
            <a:ext cx="8229600" cy="442800"/>
          </a:xfrm>
        </p:spPr>
        <p:txBody>
          <a:bodyPr/>
          <a:lstStyle>
            <a:lvl1pPr marL="0" indent="0">
              <a:buNone/>
              <a:defRPr sz="2200"/>
            </a:lvl1pPr>
          </a:lstStyle>
          <a:p>
            <a:pPr lvl="0"/>
            <a:r>
              <a:rPr lang="en-US" dirty="0"/>
              <a:t>Click to edit Master</a:t>
            </a:r>
            <a:endParaRPr lang="en-IN" dirty="0"/>
          </a:p>
        </p:txBody>
      </p:sp>
    </p:spTree>
    <p:extLst>
      <p:ext uri="{BB962C8B-B14F-4D97-AF65-F5344CB8AC3E}">
        <p14:creationId xmlns:p14="http://schemas.microsoft.com/office/powerpoint/2010/main" val="178374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419088"/>
          </a:xfrm>
        </p:spPr>
        <p:txBody>
          <a:bodyPr/>
          <a:lstStyle>
            <a:lvl1pPr>
              <a:defRPr>
                <a:solidFill>
                  <a:srgbClr val="646464"/>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425599"/>
            <a:ext cx="4038600" cy="4698000"/>
          </a:xfrm>
        </p:spPr>
        <p:txBody>
          <a:bodyPr/>
          <a:lstStyle>
            <a:lvl1pPr>
              <a:defRPr sz="2400">
                <a:solidFill>
                  <a:srgbClr val="646464"/>
                </a:solidFill>
              </a:defRPr>
            </a:lvl1pPr>
            <a:lvl2pPr>
              <a:defRPr sz="2400">
                <a:solidFill>
                  <a:srgbClr val="646464"/>
                </a:solidFill>
              </a:defRPr>
            </a:lvl2pPr>
            <a:lvl3pPr>
              <a:defRPr sz="2000">
                <a:solidFill>
                  <a:srgbClr val="646464"/>
                </a:solidFill>
              </a:defRPr>
            </a:lvl3pPr>
            <a:lvl4pPr>
              <a:defRPr sz="1800">
                <a:solidFill>
                  <a:srgbClr val="646464"/>
                </a:solidFill>
              </a:defRPr>
            </a:lvl4pPr>
            <a:lvl5pPr>
              <a:defRPr sz="1800">
                <a:solidFill>
                  <a:srgbClr val="646464"/>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25599"/>
            <a:ext cx="4038600" cy="4698000"/>
          </a:xfrm>
        </p:spPr>
        <p:txBody>
          <a:bodyPr/>
          <a:lstStyle>
            <a:lvl1pPr>
              <a:defRPr sz="2400">
                <a:solidFill>
                  <a:srgbClr val="646464"/>
                </a:solidFill>
              </a:defRPr>
            </a:lvl1pPr>
            <a:lvl2pPr>
              <a:defRPr sz="2400">
                <a:solidFill>
                  <a:srgbClr val="646464"/>
                </a:solidFill>
              </a:defRPr>
            </a:lvl2pPr>
            <a:lvl3pPr>
              <a:defRPr sz="2000">
                <a:solidFill>
                  <a:srgbClr val="646464"/>
                </a:solidFill>
              </a:defRPr>
            </a:lvl3pPr>
            <a:lvl4pPr>
              <a:defRPr sz="1800">
                <a:solidFill>
                  <a:srgbClr val="646464"/>
                </a:solidFill>
              </a:defRPr>
            </a:lvl4pPr>
            <a:lvl5pPr>
              <a:defRPr sz="1800">
                <a:solidFill>
                  <a:srgbClr val="646464"/>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rgbClr val="646464"/>
              </a:solidFill>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rgbClr val="646464"/>
              </a:solidFill>
            </a:endParaRPr>
          </a:p>
        </p:txBody>
      </p:sp>
      <p:sp>
        <p:nvSpPr>
          <p:cNvPr id="13" name="Text Placeholder 10"/>
          <p:cNvSpPr>
            <a:spLocks noGrp="1"/>
          </p:cNvSpPr>
          <p:nvPr>
            <p:ph type="body" sz="quarter" idx="11"/>
          </p:nvPr>
        </p:nvSpPr>
        <p:spPr>
          <a:xfrm>
            <a:off x="457200" y="620688"/>
            <a:ext cx="8229600" cy="442800"/>
          </a:xfrm>
        </p:spPr>
        <p:txBody>
          <a:bodyPr/>
          <a:lstStyle>
            <a:lvl1pPr marL="0" indent="0">
              <a:buNone/>
              <a:defRPr sz="2200"/>
            </a:lvl1pPr>
          </a:lstStyle>
          <a:p>
            <a:pPr lvl="0"/>
            <a:r>
              <a:rPr lang="en-US" dirty="0"/>
              <a:t>Click to edit Master</a:t>
            </a:r>
            <a:endParaRPr lang="en-IN" dirty="0"/>
          </a:p>
        </p:txBody>
      </p:sp>
    </p:spTree>
    <p:extLst>
      <p:ext uri="{BB962C8B-B14F-4D97-AF65-F5344CB8AC3E}">
        <p14:creationId xmlns:p14="http://schemas.microsoft.com/office/powerpoint/2010/main" val="219120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419088"/>
          </a:xfrm>
        </p:spPr>
        <p:txBody>
          <a:bodyPr/>
          <a:lstStyle>
            <a:lvl1pPr>
              <a:defRPr>
                <a:solidFill>
                  <a:srgbClr val="646464"/>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57200" y="1425600"/>
            <a:ext cx="8229600" cy="4698000"/>
          </a:xfrm>
        </p:spPr>
        <p:txBody>
          <a:bodyPr/>
          <a:lstStyle>
            <a:lvl1pPr>
              <a:defRPr>
                <a:solidFill>
                  <a:srgbClr val="646464"/>
                </a:solidFill>
              </a:defRPr>
            </a:lvl1pPr>
            <a:lvl2pPr>
              <a:defRPr>
                <a:solidFill>
                  <a:srgbClr val="646464"/>
                </a:solidFill>
              </a:defRPr>
            </a:lvl2pPr>
            <a:lvl3pPr>
              <a:defRPr>
                <a:solidFill>
                  <a:srgbClr val="646464"/>
                </a:solidFill>
              </a:defRPr>
            </a:lvl3pPr>
            <a:lvl4pPr>
              <a:defRPr>
                <a:solidFill>
                  <a:srgbClr val="646464"/>
                </a:solidFill>
              </a:defRPr>
            </a:lvl4pPr>
            <a:lvl5pPr>
              <a:defRPr>
                <a:solidFill>
                  <a:srgbClr val="64646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rgbClr val="646464"/>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rgbClr val="646464"/>
              </a:solidFill>
            </a:endParaRPr>
          </a:p>
        </p:txBody>
      </p:sp>
      <p:sp>
        <p:nvSpPr>
          <p:cNvPr id="11" name="Text Placeholder 10"/>
          <p:cNvSpPr>
            <a:spLocks noGrp="1"/>
          </p:cNvSpPr>
          <p:nvPr>
            <p:ph type="body" sz="quarter" idx="11"/>
          </p:nvPr>
        </p:nvSpPr>
        <p:spPr>
          <a:xfrm>
            <a:off x="457200" y="620688"/>
            <a:ext cx="8229600" cy="442800"/>
          </a:xfrm>
        </p:spPr>
        <p:txBody>
          <a:bodyPr/>
          <a:lstStyle>
            <a:lvl1pPr marL="0" indent="0">
              <a:buNone/>
              <a:defRPr sz="2200"/>
            </a:lvl1pPr>
          </a:lstStyle>
          <a:p>
            <a:pPr lvl="0"/>
            <a:r>
              <a:rPr lang="en-US" dirty="0"/>
              <a:t>Click to edit Master</a:t>
            </a:r>
            <a:endParaRPr lang="en-IN" dirty="0"/>
          </a:p>
        </p:txBody>
      </p:sp>
    </p:spTree>
    <p:extLst>
      <p:ext uri="{BB962C8B-B14F-4D97-AF65-F5344CB8AC3E}">
        <p14:creationId xmlns:p14="http://schemas.microsoft.com/office/powerpoint/2010/main" val="59300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0_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419088"/>
          </a:xfrm>
        </p:spPr>
        <p:txBody>
          <a:bodyPr/>
          <a:lstStyle>
            <a:lvl1pPr>
              <a:defRPr>
                <a:solidFill>
                  <a:srgbClr val="646464"/>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425599"/>
            <a:ext cx="4038600" cy="4698000"/>
          </a:xfrm>
        </p:spPr>
        <p:txBody>
          <a:bodyPr/>
          <a:lstStyle>
            <a:lvl1pPr>
              <a:defRPr sz="2400">
                <a:solidFill>
                  <a:srgbClr val="646464"/>
                </a:solidFill>
              </a:defRPr>
            </a:lvl1pPr>
            <a:lvl2pPr>
              <a:defRPr sz="2400">
                <a:solidFill>
                  <a:srgbClr val="646464"/>
                </a:solidFill>
              </a:defRPr>
            </a:lvl2pPr>
            <a:lvl3pPr>
              <a:defRPr sz="2000">
                <a:solidFill>
                  <a:srgbClr val="646464"/>
                </a:solidFill>
              </a:defRPr>
            </a:lvl3pPr>
            <a:lvl4pPr>
              <a:defRPr sz="1800">
                <a:solidFill>
                  <a:srgbClr val="646464"/>
                </a:solidFill>
              </a:defRPr>
            </a:lvl4pPr>
            <a:lvl5pPr>
              <a:defRPr sz="1800">
                <a:solidFill>
                  <a:srgbClr val="646464"/>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25599"/>
            <a:ext cx="4038600" cy="4698000"/>
          </a:xfrm>
        </p:spPr>
        <p:txBody>
          <a:bodyPr/>
          <a:lstStyle>
            <a:lvl1pPr>
              <a:defRPr sz="2400">
                <a:solidFill>
                  <a:srgbClr val="646464"/>
                </a:solidFill>
              </a:defRPr>
            </a:lvl1pPr>
            <a:lvl2pPr>
              <a:defRPr sz="2400">
                <a:solidFill>
                  <a:srgbClr val="646464"/>
                </a:solidFill>
              </a:defRPr>
            </a:lvl2pPr>
            <a:lvl3pPr>
              <a:defRPr sz="2000">
                <a:solidFill>
                  <a:srgbClr val="646464"/>
                </a:solidFill>
              </a:defRPr>
            </a:lvl3pPr>
            <a:lvl4pPr>
              <a:defRPr sz="1800">
                <a:solidFill>
                  <a:srgbClr val="646464"/>
                </a:solidFill>
              </a:defRPr>
            </a:lvl4pPr>
            <a:lvl5pPr>
              <a:defRPr sz="1800">
                <a:solidFill>
                  <a:srgbClr val="646464"/>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rgbClr val="646464"/>
              </a:solidFill>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rgbClr val="646464"/>
              </a:solidFill>
            </a:endParaRPr>
          </a:p>
        </p:txBody>
      </p:sp>
      <p:sp>
        <p:nvSpPr>
          <p:cNvPr id="13" name="Text Placeholder 10"/>
          <p:cNvSpPr>
            <a:spLocks noGrp="1"/>
          </p:cNvSpPr>
          <p:nvPr>
            <p:ph type="body" sz="quarter" idx="11"/>
          </p:nvPr>
        </p:nvSpPr>
        <p:spPr>
          <a:xfrm>
            <a:off x="457200" y="620688"/>
            <a:ext cx="8229600" cy="442800"/>
          </a:xfrm>
        </p:spPr>
        <p:txBody>
          <a:bodyPr/>
          <a:lstStyle>
            <a:lvl1pPr marL="0" indent="0">
              <a:buNone/>
              <a:defRPr sz="2200">
                <a:latin typeface="+mj-lt"/>
              </a:defRPr>
            </a:lvl1pPr>
          </a:lstStyle>
          <a:p>
            <a:pPr lvl="0"/>
            <a:r>
              <a:rPr lang="en-US" dirty="0"/>
              <a:t>Click to edit Master</a:t>
            </a:r>
            <a:endParaRPr lang="en-IN" dirty="0"/>
          </a:p>
        </p:txBody>
      </p:sp>
    </p:spTree>
    <p:extLst>
      <p:ext uri="{BB962C8B-B14F-4D97-AF65-F5344CB8AC3E}">
        <p14:creationId xmlns:p14="http://schemas.microsoft.com/office/powerpoint/2010/main" val="140019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10"/>
          <p:cNvSpPr>
            <a:spLocks noChangeShapeType="1"/>
          </p:cNvSpPr>
          <p:nvPr userDrawn="1"/>
        </p:nvSpPr>
        <p:spPr bwMode="auto">
          <a:xfrm>
            <a:off x="455613" y="971550"/>
            <a:ext cx="8229600" cy="0"/>
          </a:xfrm>
          <a:prstGeom prst="line">
            <a:avLst/>
          </a:prstGeom>
          <a:noFill/>
          <a:ln w="12700">
            <a:solidFill>
              <a:srgbClr val="FFE6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6" name="Line 11"/>
          <p:cNvSpPr>
            <a:spLocks noChangeShapeType="1"/>
          </p:cNvSpPr>
          <p:nvPr userDrawn="1"/>
        </p:nvSpPr>
        <p:spPr bwMode="auto">
          <a:xfrm>
            <a:off x="455613" y="6243638"/>
            <a:ext cx="8229600" cy="0"/>
          </a:xfrm>
          <a:prstGeom prst="line">
            <a:avLst/>
          </a:prstGeom>
          <a:noFill/>
          <a:ln w="3175">
            <a:solidFill>
              <a:srgbClr val="646464"/>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7" name="Line 12"/>
          <p:cNvSpPr>
            <a:spLocks noChangeShapeType="1"/>
          </p:cNvSpPr>
          <p:nvPr userDrawn="1"/>
        </p:nvSpPr>
        <p:spPr bwMode="auto">
          <a:xfrm>
            <a:off x="455613" y="128588"/>
            <a:ext cx="8229600" cy="0"/>
          </a:xfrm>
          <a:prstGeom prst="line">
            <a:avLst/>
          </a:prstGeom>
          <a:noFill/>
          <a:ln w="6350">
            <a:solidFill>
              <a:srgbClr val="646464"/>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5613" y="1243013"/>
            <a:ext cx="4040187" cy="4868862"/>
          </a:xfrm>
        </p:spPr>
        <p:txBody>
          <a:bodyPr/>
          <a:lstStyle>
            <a:lvl1pPr>
              <a:buClr>
                <a:srgbClr val="FFE600"/>
              </a:buClr>
              <a:defRPr sz="1600"/>
            </a:lvl1pPr>
            <a:lvl2pPr>
              <a:buClr>
                <a:srgbClr val="FFE600"/>
              </a:buClr>
              <a:defRPr sz="1400"/>
            </a:lvl2pPr>
            <a:lvl3pPr>
              <a:buClr>
                <a:srgbClr val="FFE600"/>
              </a:buClr>
              <a:defRPr sz="1400"/>
            </a:lvl3pPr>
            <a:lvl4pPr>
              <a:buClr>
                <a:srgbClr val="FFE600"/>
              </a:buClr>
              <a:defRPr sz="1400"/>
            </a:lvl4pPr>
            <a:lvl5pPr>
              <a:buClr>
                <a:srgbClr val="FFE600"/>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Content Placeholder 3"/>
          <p:cNvSpPr>
            <a:spLocks noGrp="1"/>
          </p:cNvSpPr>
          <p:nvPr>
            <p:ph sz="half" idx="2"/>
          </p:nvPr>
        </p:nvSpPr>
        <p:spPr>
          <a:xfrm>
            <a:off x="4648200" y="1243013"/>
            <a:ext cx="4041775" cy="4868862"/>
          </a:xfrm>
        </p:spPr>
        <p:txBody>
          <a:bodyPr/>
          <a:lstStyle>
            <a:lvl1pPr>
              <a:buClr>
                <a:srgbClr val="FFE600"/>
              </a:buClr>
              <a:defRPr sz="1600"/>
            </a:lvl1pPr>
            <a:lvl2pPr>
              <a:buClr>
                <a:srgbClr val="FFE600"/>
              </a:buClr>
              <a:defRPr sz="1400"/>
            </a:lvl2pPr>
            <a:lvl3pPr>
              <a:buClr>
                <a:srgbClr val="FFE600"/>
              </a:buClr>
              <a:defRPr sz="1400"/>
            </a:lvl3pPr>
            <a:lvl4pPr>
              <a:buClr>
                <a:srgbClr val="FFE600"/>
              </a:buClr>
              <a:defRPr sz="1400"/>
            </a:lvl4pPr>
            <a:lvl5pPr>
              <a:buClr>
                <a:srgbClr val="FFE600"/>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Tree>
    <p:extLst>
      <p:ext uri="{BB962C8B-B14F-4D97-AF65-F5344CB8AC3E}">
        <p14:creationId xmlns:p14="http://schemas.microsoft.com/office/powerpoint/2010/main" val="4043709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2680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Line 22"/>
          <p:cNvSpPr>
            <a:spLocks noChangeShapeType="1"/>
          </p:cNvSpPr>
          <p:nvPr userDrawn="1"/>
        </p:nvSpPr>
        <p:spPr bwMode="auto">
          <a:xfrm>
            <a:off x="3395663" y="971550"/>
            <a:ext cx="5289550" cy="0"/>
          </a:xfrm>
          <a:prstGeom prst="line">
            <a:avLst/>
          </a:prstGeom>
          <a:noFill/>
          <a:ln w="12700">
            <a:solidFill>
              <a:srgbClr val="FFE6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6" name="Line 24"/>
          <p:cNvSpPr>
            <a:spLocks noChangeShapeType="1"/>
          </p:cNvSpPr>
          <p:nvPr userDrawn="1"/>
        </p:nvSpPr>
        <p:spPr bwMode="auto">
          <a:xfrm>
            <a:off x="455613" y="128588"/>
            <a:ext cx="8229600" cy="0"/>
          </a:xfrm>
          <a:prstGeom prst="line">
            <a:avLst/>
          </a:prstGeom>
          <a:noFill/>
          <a:ln w="6350">
            <a:solidFill>
              <a:srgbClr val="646464"/>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7" name="TextBox 14"/>
          <p:cNvSpPr txBox="1">
            <a:spLocks noChangeArrowheads="1"/>
          </p:cNvSpPr>
          <p:nvPr userDrawn="1"/>
        </p:nvSpPr>
        <p:spPr bwMode="auto">
          <a:xfrm>
            <a:off x="455613" y="128588"/>
            <a:ext cx="8229600"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fr-FR" altLang="fr-FR" sz="2400" b="1"/>
              <a:t>Sommaire</a:t>
            </a:r>
            <a:endParaRPr lang="en-US" altLang="fr-FR" b="1"/>
          </a:p>
        </p:txBody>
      </p:sp>
      <p:sp>
        <p:nvSpPr>
          <p:cNvPr id="14" name="Title 13"/>
          <p:cNvSpPr>
            <a:spLocks noGrp="1"/>
          </p:cNvSpPr>
          <p:nvPr>
            <p:ph type="title"/>
          </p:nvPr>
        </p:nvSpPr>
        <p:spPr>
          <a:xfrm>
            <a:off x="3395664" y="1126800"/>
            <a:ext cx="5289550" cy="863600"/>
          </a:xfrm>
        </p:spPr>
        <p:txBody>
          <a:bodyPr/>
          <a:lstStyle>
            <a:lvl1pPr marL="0" marR="0" indent="0" defTabSz="914400" rtl="0" eaLnBrk="1" fontAlgn="base" latinLnBrk="0" hangingPunct="1">
              <a:lnSpc>
                <a:spcPct val="100000"/>
              </a:lnSpc>
              <a:spcBef>
                <a:spcPct val="40000"/>
              </a:spcBef>
              <a:spcAft>
                <a:spcPct val="0"/>
              </a:spcAft>
              <a:tabLst/>
              <a:defRPr sz="2200" b="0">
                <a:solidFill>
                  <a:srgbClr val="000000"/>
                </a:solidFill>
              </a:defRPr>
            </a:lvl1pPr>
          </a:lstStyle>
          <a:p>
            <a:pPr lvl="0"/>
            <a:r>
              <a:rPr lang="en-US"/>
              <a:t>Click to edit Master title style</a:t>
            </a:r>
            <a:endParaRPr lang="fr-FR" dirty="0"/>
          </a:p>
        </p:txBody>
      </p:sp>
      <p:sp>
        <p:nvSpPr>
          <p:cNvPr id="17" name="Text Placeholder 15"/>
          <p:cNvSpPr>
            <a:spLocks noGrp="1"/>
          </p:cNvSpPr>
          <p:nvPr>
            <p:ph type="body" sz="quarter" idx="11"/>
          </p:nvPr>
        </p:nvSpPr>
        <p:spPr>
          <a:xfrm>
            <a:off x="3395663" y="2521743"/>
            <a:ext cx="5294312" cy="3683794"/>
          </a:xfrm>
        </p:spPr>
        <p:txBody>
          <a:bodyPr tIns="36000"/>
          <a:lstStyle>
            <a:lvl1pPr marL="355600" indent="-355600">
              <a:buNone/>
              <a:defRPr/>
            </a:lvl1pPr>
            <a:lvl2pPr marL="723900" indent="-368300">
              <a:buNone/>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087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Line 24"/>
          <p:cNvSpPr>
            <a:spLocks noChangeShapeType="1"/>
          </p:cNvSpPr>
          <p:nvPr userDrawn="1"/>
        </p:nvSpPr>
        <p:spPr bwMode="auto">
          <a:xfrm>
            <a:off x="452438" y="128588"/>
            <a:ext cx="8229600" cy="0"/>
          </a:xfrm>
          <a:prstGeom prst="line">
            <a:avLst/>
          </a:prstGeom>
          <a:noFill/>
          <a:ln w="6350">
            <a:solidFill>
              <a:srgbClr val="646464"/>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4" name="Line 24"/>
          <p:cNvSpPr>
            <a:spLocks noChangeShapeType="1"/>
          </p:cNvSpPr>
          <p:nvPr userDrawn="1"/>
        </p:nvSpPr>
        <p:spPr bwMode="auto">
          <a:xfrm>
            <a:off x="455613" y="128588"/>
            <a:ext cx="8229600" cy="0"/>
          </a:xfrm>
          <a:prstGeom prst="line">
            <a:avLst/>
          </a:prstGeom>
          <a:noFill/>
          <a:ln w="6350">
            <a:solidFill>
              <a:srgbClr val="646464"/>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1044575"/>
            <a:ext cx="8224838" cy="518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6820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Line 24"/>
          <p:cNvSpPr>
            <a:spLocks noChangeShapeType="1"/>
          </p:cNvSpPr>
          <p:nvPr userDrawn="1"/>
        </p:nvSpPr>
        <p:spPr bwMode="auto">
          <a:xfrm>
            <a:off x="455613" y="128588"/>
            <a:ext cx="8229600" cy="0"/>
          </a:xfrm>
          <a:prstGeom prst="line">
            <a:avLst/>
          </a:prstGeom>
          <a:noFill/>
          <a:ln w="6350">
            <a:solidFill>
              <a:srgbClr val="646464"/>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4" name="Freeform 12"/>
          <p:cNvSpPr>
            <a:spLocks/>
          </p:cNvSpPr>
          <p:nvPr userDrawn="1"/>
        </p:nvSpPr>
        <p:spPr bwMode="gray">
          <a:xfrm>
            <a:off x="457200" y="1039813"/>
            <a:ext cx="8229600" cy="5184775"/>
          </a:xfrm>
          <a:custGeom>
            <a:avLst/>
            <a:gdLst>
              <a:gd name="T0" fmla="*/ 0 w 5184"/>
              <a:gd name="T1" fmla="*/ 0 h 3266"/>
              <a:gd name="T2" fmla="*/ 0 w 5184"/>
              <a:gd name="T3" fmla="*/ 2147483647 h 3266"/>
              <a:gd name="T4" fmla="*/ 2147483647 w 5184"/>
              <a:gd name="T5" fmla="*/ 2147483647 h 3266"/>
              <a:gd name="T6" fmla="*/ 2147483647 w 5184"/>
              <a:gd name="T7" fmla="*/ 0 h 3266"/>
              <a:gd name="T8" fmla="*/ 0 w 5184"/>
              <a:gd name="T9" fmla="*/ 0 h 3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4" h="3266">
                <a:moveTo>
                  <a:pt x="0" y="0"/>
                </a:moveTo>
                <a:lnTo>
                  <a:pt x="0" y="3266"/>
                </a:lnTo>
                <a:lnTo>
                  <a:pt x="5184" y="2352"/>
                </a:lnTo>
                <a:lnTo>
                  <a:pt x="5184"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 name="Title 1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6402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Line 24"/>
          <p:cNvSpPr>
            <a:spLocks noChangeShapeType="1"/>
          </p:cNvSpPr>
          <p:nvPr userDrawn="1"/>
        </p:nvSpPr>
        <p:spPr bwMode="auto">
          <a:xfrm>
            <a:off x="455613" y="128588"/>
            <a:ext cx="8229600" cy="0"/>
          </a:xfrm>
          <a:prstGeom prst="line">
            <a:avLst/>
          </a:prstGeom>
          <a:noFill/>
          <a:ln w="6350">
            <a:solidFill>
              <a:srgbClr val="646464"/>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4" name="Freeform 12"/>
          <p:cNvSpPr>
            <a:spLocks/>
          </p:cNvSpPr>
          <p:nvPr userDrawn="1"/>
        </p:nvSpPr>
        <p:spPr bwMode="gray">
          <a:xfrm>
            <a:off x="457200" y="1030288"/>
            <a:ext cx="8229600" cy="5184775"/>
          </a:xfrm>
          <a:custGeom>
            <a:avLst/>
            <a:gdLst>
              <a:gd name="T0" fmla="*/ 0 w 5184"/>
              <a:gd name="T1" fmla="*/ 0 h 3266"/>
              <a:gd name="T2" fmla="*/ 0 w 5184"/>
              <a:gd name="T3" fmla="*/ 2147483647 h 3266"/>
              <a:gd name="T4" fmla="*/ 2147483647 w 5184"/>
              <a:gd name="T5" fmla="*/ 2147483647 h 3266"/>
              <a:gd name="T6" fmla="*/ 2147483647 w 5184"/>
              <a:gd name="T7" fmla="*/ 0 h 3266"/>
              <a:gd name="T8" fmla="*/ 0 w 5184"/>
              <a:gd name="T9" fmla="*/ 0 h 3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4" h="3266">
                <a:moveTo>
                  <a:pt x="0" y="0"/>
                </a:moveTo>
                <a:lnTo>
                  <a:pt x="0" y="3266"/>
                </a:lnTo>
                <a:lnTo>
                  <a:pt x="5184" y="2352"/>
                </a:lnTo>
                <a:lnTo>
                  <a:pt x="5184" y="0"/>
                </a:lnTo>
                <a:lnTo>
                  <a:pt x="0" y="0"/>
                </a:lnTo>
                <a:close/>
              </a:path>
            </a:pathLst>
          </a:custGeom>
          <a:solidFill>
            <a:srgbClr val="FFE600"/>
          </a:solidFill>
          <a:ln>
            <a:noFill/>
          </a:ln>
          <a:extLst/>
        </p:spPr>
        <p:txBody>
          <a:bodyPr/>
          <a:lstStyle/>
          <a:p>
            <a:endParaRPr lang="fr-FR"/>
          </a:p>
        </p:txBody>
      </p:sp>
      <p:sp>
        <p:nvSpPr>
          <p:cNvPr id="14" name="Title 1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0914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print"/>
          <a:srcRect/>
          <a:stretch>
            <a:fillRect/>
          </a:stretch>
        </p:blipFill>
        <p:spPr bwMode="auto">
          <a:xfrm>
            <a:off x="2271259" y="5747990"/>
            <a:ext cx="983483" cy="745200"/>
          </a:xfrm>
          <a:prstGeom prst="rect">
            <a:avLst/>
          </a:prstGeom>
          <a:noFill/>
          <a:ln w="9525">
            <a:noFill/>
            <a:miter lim="800000"/>
            <a:headEnd/>
            <a:tailEnd/>
          </a:ln>
          <a:effectLst/>
        </p:spPr>
      </p:pic>
      <p:sp>
        <p:nvSpPr>
          <p:cNvPr id="2" name="Title 1"/>
          <p:cNvSpPr>
            <a:spLocks noGrp="1"/>
          </p:cNvSpPr>
          <p:nvPr>
            <p:ph type="ctrTitle"/>
          </p:nvPr>
        </p:nvSpPr>
        <p:spPr>
          <a:xfrm>
            <a:off x="2281284" y="777600"/>
            <a:ext cx="5490000" cy="860400"/>
          </a:xfrm>
        </p:spPr>
        <p:txBody>
          <a:bodyPr/>
          <a:lstStyle>
            <a:lvl1pPr>
              <a:defRPr>
                <a:solidFill>
                  <a:srgbClr val="646464"/>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2281284" y="1753200"/>
            <a:ext cx="5490000" cy="968400"/>
          </a:xfrm>
        </p:spPr>
        <p:txBody>
          <a:bodyPr/>
          <a:lstStyle>
            <a:lvl1pPr marL="0" indent="0" algn="l">
              <a:buNone/>
              <a:defRPr sz="2000">
                <a:solidFill>
                  <a:srgbClr val="646464"/>
                </a:solidFill>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grpSp>
        <p:nvGrpSpPr>
          <p:cNvPr id="12" name="Group 11"/>
          <p:cNvGrpSpPr/>
          <p:nvPr userDrawn="1"/>
        </p:nvGrpSpPr>
        <p:grpSpPr>
          <a:xfrm>
            <a:off x="-6532" y="2405084"/>
            <a:ext cx="9150532" cy="3349170"/>
            <a:chOff x="-6532" y="2405084"/>
            <a:chExt cx="9150532" cy="3349170"/>
          </a:xfrm>
        </p:grpSpPr>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646464"/>
                </a:solidFill>
              </a:endParaRPr>
            </a:p>
          </p:txBody>
        </p:sp>
        <p:pic>
          <p:nvPicPr>
            <p:cNvPr id="8" name="Picture 3"/>
            <p:cNvPicPr>
              <a:picLocks noChangeAspect="1" noChangeArrowheads="1"/>
            </p:cNvPicPr>
            <p:nvPr userDrawn="1"/>
          </p:nvPicPr>
          <p:blipFill>
            <a:blip r:embed="rId3" cstate="print"/>
            <a:srcRect/>
            <a:stretch>
              <a:fillRect/>
            </a:stretch>
          </p:blipFill>
          <p:spPr bwMode="auto">
            <a:xfrm>
              <a:off x="-6532" y="4411503"/>
              <a:ext cx="2289891" cy="1342751"/>
            </a:xfrm>
            <a:prstGeom prst="rect">
              <a:avLst/>
            </a:prstGeom>
            <a:noFill/>
            <a:ln w="9525">
              <a:noFill/>
              <a:miter lim="800000"/>
              <a:headEnd/>
              <a:tailEnd/>
            </a:ln>
            <a:effectLst/>
          </p:spPr>
        </p:pic>
      </p:grpSp>
    </p:spTree>
    <p:extLst>
      <p:ext uri="{BB962C8B-B14F-4D97-AF65-F5344CB8AC3E}">
        <p14:creationId xmlns:p14="http://schemas.microsoft.com/office/powerpoint/2010/main" val="1397151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theme" Target="../theme/theme2.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28588"/>
            <a:ext cx="82327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0" bIns="0" numCol="1" anchor="t" anchorCtr="0" compatLnSpc="1">
            <a:prstTxWarp prst="textNoShape">
              <a:avLst/>
            </a:prstTxWarp>
          </a:bodyPr>
          <a:lstStyle/>
          <a:p>
            <a:pPr lvl="0"/>
            <a:r>
              <a:rPr lang="en-US" altLang="fr-FR" dirty="0"/>
              <a:t>Click to edit Master title style</a:t>
            </a:r>
          </a:p>
        </p:txBody>
      </p:sp>
      <p:sp>
        <p:nvSpPr>
          <p:cNvPr id="1027" name="Rectangle 3"/>
          <p:cNvSpPr>
            <a:spLocks noGrp="1" noChangeArrowheads="1"/>
          </p:cNvSpPr>
          <p:nvPr>
            <p:ph type="body" idx="1"/>
          </p:nvPr>
        </p:nvSpPr>
        <p:spPr bwMode="auto">
          <a:xfrm>
            <a:off x="455613" y="1243013"/>
            <a:ext cx="8234362" cy="486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r-FR" dirty="0"/>
              <a:t>Click to edit Master text styles</a:t>
            </a:r>
          </a:p>
          <a:p>
            <a:pPr lvl="1"/>
            <a:r>
              <a:rPr lang="en-US" altLang="fr-FR" dirty="0"/>
              <a:t>Second level</a:t>
            </a:r>
          </a:p>
          <a:p>
            <a:pPr lvl="2"/>
            <a:r>
              <a:rPr lang="en-US" altLang="fr-FR" dirty="0"/>
              <a:t>Third level</a:t>
            </a:r>
          </a:p>
          <a:p>
            <a:pPr lvl="3"/>
            <a:r>
              <a:rPr lang="en-US" altLang="fr-FR" dirty="0"/>
              <a:t>Fourth level</a:t>
            </a:r>
          </a:p>
          <a:p>
            <a:pPr lvl="4"/>
            <a:r>
              <a:rPr lang="en-US" altLang="fr-FR" dirty="0"/>
              <a:t>Fifth level</a:t>
            </a:r>
          </a:p>
        </p:txBody>
      </p:sp>
      <p:sp>
        <p:nvSpPr>
          <p:cNvPr id="1029" name="Rectangle 8"/>
          <p:cNvSpPr>
            <a:spLocks noChangeArrowheads="1"/>
          </p:cNvSpPr>
          <p:nvPr userDrawn="1"/>
        </p:nvSpPr>
        <p:spPr bwMode="auto">
          <a:xfrm>
            <a:off x="3000374" y="6307138"/>
            <a:ext cx="4238625"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defRPr/>
            </a:pPr>
            <a:r>
              <a:rPr lang="fr-FR" altLang="fr-FR" sz="1100" dirty="0">
                <a:solidFill>
                  <a:srgbClr val="000000"/>
                </a:solidFill>
              </a:rPr>
              <a:t>Loi de finances 2020 : décrypter l’essentiel des mesures</a:t>
            </a:r>
          </a:p>
        </p:txBody>
      </p:sp>
      <p:sp>
        <p:nvSpPr>
          <p:cNvPr id="1030" name="Rectangle 9"/>
          <p:cNvSpPr>
            <a:spLocks noChangeArrowheads="1"/>
          </p:cNvSpPr>
          <p:nvPr/>
        </p:nvSpPr>
        <p:spPr bwMode="auto">
          <a:xfrm>
            <a:off x="2216150" y="6307138"/>
            <a:ext cx="663575"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fr-FR" sz="1100">
                <a:solidFill>
                  <a:srgbClr val="000000"/>
                </a:solidFill>
              </a:rPr>
              <a:t>Page </a:t>
            </a:r>
            <a:fld id="{D3EF29A3-10A4-4F2C-AE47-2083B1998FB7}" type="slidenum">
              <a:rPr lang="en-US" altLang="fr-FR" sz="1100" smtClean="0">
                <a:solidFill>
                  <a:srgbClr val="000000"/>
                </a:solidFill>
              </a:rPr>
              <a:pPr eaLnBrk="1" hangingPunct="1">
                <a:defRPr/>
              </a:pPr>
              <a:t>‹#›</a:t>
            </a:fld>
            <a:endParaRPr lang="en-US" altLang="fr-FR" sz="1100">
              <a:solidFill>
                <a:srgbClr val="000000"/>
              </a:solidFill>
            </a:endParaRPr>
          </a:p>
        </p:txBody>
      </p:sp>
      <p:sp>
        <p:nvSpPr>
          <p:cNvPr id="1031" name="Rectangle 9"/>
          <p:cNvSpPr>
            <a:spLocks noChangeArrowheads="1"/>
          </p:cNvSpPr>
          <p:nvPr/>
        </p:nvSpPr>
        <p:spPr bwMode="auto">
          <a:xfrm>
            <a:off x="381000" y="6503988"/>
            <a:ext cx="685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fr-FR" altLang="fr-FR" sz="700" dirty="0">
                <a:latin typeface="Arial Narrow" pitchFamily="34" charset="0"/>
                <a:cs typeface="Times New Roman" pitchFamily="18" charset="0"/>
              </a:rPr>
              <a:t>© 2020 Propriété d'Ernst &amp; Young Société d'Avocats.</a:t>
            </a:r>
            <a:br>
              <a:rPr lang="fr-FR" altLang="fr-FR" sz="700" dirty="0">
                <a:latin typeface="Arial Narrow" pitchFamily="34" charset="0"/>
                <a:cs typeface="Times New Roman" pitchFamily="18" charset="0"/>
              </a:rPr>
            </a:br>
            <a:r>
              <a:rPr lang="fr-FR" altLang="fr-FR" sz="700" dirty="0">
                <a:latin typeface="Arial Narrow" pitchFamily="34" charset="0"/>
                <a:cs typeface="Times New Roman" pitchFamily="18" charset="0"/>
              </a:rPr>
              <a:t>Cette présentation, à votre seul usage interne, est indissociable des éléments de contexte qui ont permis de l’établir et des commentaires oraux qui l’accompagnent.</a:t>
            </a:r>
          </a:p>
        </p:txBody>
      </p:sp>
      <p:pic>
        <p:nvPicPr>
          <p:cNvPr id="8" name="Picture 7">
            <a:extLst>
              <a:ext uri="{FF2B5EF4-FFF2-40B4-BE49-F238E27FC236}">
                <a16:creationId xmlns:a16="http://schemas.microsoft.com/office/drawing/2014/main" id="{E0180AEA-B73F-46DE-A4B8-02C500121AE0}"/>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510570" y="6242160"/>
            <a:ext cx="633430" cy="720036"/>
          </a:xfrm>
          <a:prstGeom prst="rect">
            <a:avLst/>
          </a:prstGeom>
        </p:spPr>
      </p:pic>
    </p:spTree>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4" r:id="rId4"/>
    <p:sldLayoutId id="2147483979" r:id="rId5"/>
    <p:sldLayoutId id="2147483980" r:id="rId6"/>
    <p:sldLayoutId id="2147483981" r:id="rId7"/>
    <p:sldLayoutId id="2147483982"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rtl="0" eaLnBrk="0" fontAlgn="base" hangingPunct="0">
        <a:spcBef>
          <a:spcPct val="0"/>
        </a:spcBef>
        <a:spcAft>
          <a:spcPct val="0"/>
        </a:spcAft>
        <a:tabLst>
          <a:tab pos="714375" algn="l"/>
        </a:tabLst>
        <a:defRPr sz="2400" b="1">
          <a:solidFill>
            <a:srgbClr val="646464"/>
          </a:solidFill>
          <a:latin typeface="+mj-lt"/>
          <a:ea typeface="+mj-ea"/>
          <a:cs typeface="+mj-cs"/>
        </a:defRPr>
      </a:lvl1pPr>
      <a:lvl2pPr algn="l" rtl="0" eaLnBrk="0" fontAlgn="base" hangingPunct="0">
        <a:spcBef>
          <a:spcPct val="0"/>
        </a:spcBef>
        <a:spcAft>
          <a:spcPct val="0"/>
        </a:spcAft>
        <a:tabLst>
          <a:tab pos="714375" algn="l"/>
        </a:tabLst>
        <a:defRPr sz="2400" b="1">
          <a:solidFill>
            <a:srgbClr val="646464"/>
          </a:solidFill>
          <a:latin typeface="Arial" charset="0"/>
        </a:defRPr>
      </a:lvl2pPr>
      <a:lvl3pPr algn="l" rtl="0" eaLnBrk="0" fontAlgn="base" hangingPunct="0">
        <a:spcBef>
          <a:spcPct val="0"/>
        </a:spcBef>
        <a:spcAft>
          <a:spcPct val="0"/>
        </a:spcAft>
        <a:tabLst>
          <a:tab pos="714375" algn="l"/>
        </a:tabLst>
        <a:defRPr sz="2400" b="1">
          <a:solidFill>
            <a:srgbClr val="646464"/>
          </a:solidFill>
          <a:latin typeface="Arial" charset="0"/>
        </a:defRPr>
      </a:lvl3pPr>
      <a:lvl4pPr algn="l" rtl="0" eaLnBrk="0" fontAlgn="base" hangingPunct="0">
        <a:spcBef>
          <a:spcPct val="0"/>
        </a:spcBef>
        <a:spcAft>
          <a:spcPct val="0"/>
        </a:spcAft>
        <a:tabLst>
          <a:tab pos="714375" algn="l"/>
        </a:tabLst>
        <a:defRPr sz="2400" b="1">
          <a:solidFill>
            <a:srgbClr val="646464"/>
          </a:solidFill>
          <a:latin typeface="Arial" charset="0"/>
        </a:defRPr>
      </a:lvl4pPr>
      <a:lvl5pPr algn="l" rtl="0" eaLnBrk="0" fontAlgn="base" hangingPunct="0">
        <a:spcBef>
          <a:spcPct val="0"/>
        </a:spcBef>
        <a:spcAft>
          <a:spcPct val="0"/>
        </a:spcAft>
        <a:tabLst>
          <a:tab pos="714375" algn="l"/>
        </a:tabLst>
        <a:defRPr sz="2400" b="1">
          <a:solidFill>
            <a:srgbClr val="646464"/>
          </a:solidFill>
          <a:latin typeface="Arial" charset="0"/>
        </a:defRPr>
      </a:lvl5pPr>
      <a:lvl6pPr marL="457200" algn="l" rtl="0" fontAlgn="base">
        <a:spcBef>
          <a:spcPct val="0"/>
        </a:spcBef>
        <a:spcAft>
          <a:spcPct val="0"/>
        </a:spcAft>
        <a:tabLst>
          <a:tab pos="714375" algn="l"/>
        </a:tabLst>
        <a:defRPr sz="2400" b="1">
          <a:solidFill>
            <a:srgbClr val="646464"/>
          </a:solidFill>
          <a:latin typeface="Arial" charset="0"/>
        </a:defRPr>
      </a:lvl6pPr>
      <a:lvl7pPr marL="914400" algn="l" rtl="0" fontAlgn="base">
        <a:spcBef>
          <a:spcPct val="0"/>
        </a:spcBef>
        <a:spcAft>
          <a:spcPct val="0"/>
        </a:spcAft>
        <a:tabLst>
          <a:tab pos="714375" algn="l"/>
        </a:tabLst>
        <a:defRPr sz="2400" b="1">
          <a:solidFill>
            <a:srgbClr val="646464"/>
          </a:solidFill>
          <a:latin typeface="Arial" charset="0"/>
        </a:defRPr>
      </a:lvl7pPr>
      <a:lvl8pPr marL="1371600" algn="l" rtl="0" fontAlgn="base">
        <a:spcBef>
          <a:spcPct val="0"/>
        </a:spcBef>
        <a:spcAft>
          <a:spcPct val="0"/>
        </a:spcAft>
        <a:tabLst>
          <a:tab pos="714375" algn="l"/>
        </a:tabLst>
        <a:defRPr sz="2400" b="1">
          <a:solidFill>
            <a:srgbClr val="646464"/>
          </a:solidFill>
          <a:latin typeface="Arial" charset="0"/>
        </a:defRPr>
      </a:lvl8pPr>
      <a:lvl9pPr marL="1828800" algn="l" rtl="0" fontAlgn="base">
        <a:spcBef>
          <a:spcPct val="0"/>
        </a:spcBef>
        <a:spcAft>
          <a:spcPct val="0"/>
        </a:spcAft>
        <a:tabLst>
          <a:tab pos="714375" algn="l"/>
        </a:tabLst>
        <a:defRPr sz="2400" b="1">
          <a:solidFill>
            <a:srgbClr val="646464"/>
          </a:solidFill>
          <a:latin typeface="Arial" charset="0"/>
        </a:defRPr>
      </a:lvl9pPr>
    </p:titleStyle>
    <p:bodyStyle>
      <a:lvl1pPr marL="271463" indent="-271463" algn="l" rtl="0" eaLnBrk="0" fontAlgn="base" hangingPunct="0">
        <a:spcBef>
          <a:spcPct val="40000"/>
        </a:spcBef>
        <a:spcAft>
          <a:spcPct val="0"/>
        </a:spcAft>
        <a:buClr>
          <a:srgbClr val="FFE600"/>
        </a:buClr>
        <a:buSzPct val="75000"/>
        <a:buFont typeface="Arial" charset="0"/>
        <a:buChar char="►"/>
        <a:defRPr sz="2000">
          <a:solidFill>
            <a:srgbClr val="646464"/>
          </a:solidFill>
          <a:latin typeface="+mn-lt"/>
          <a:ea typeface="+mn-ea"/>
          <a:cs typeface="+mn-cs"/>
        </a:defRPr>
      </a:lvl1pPr>
      <a:lvl2pPr marL="542925" indent="-269875" algn="l" rtl="0" eaLnBrk="0" fontAlgn="base" hangingPunct="0">
        <a:spcBef>
          <a:spcPct val="40000"/>
        </a:spcBef>
        <a:spcAft>
          <a:spcPct val="0"/>
        </a:spcAft>
        <a:buClr>
          <a:srgbClr val="FFE600"/>
        </a:buClr>
        <a:buSzPct val="75000"/>
        <a:buFont typeface="Arial" charset="0"/>
        <a:buChar char="►"/>
        <a:defRPr sz="1800">
          <a:solidFill>
            <a:srgbClr val="646464"/>
          </a:solidFill>
          <a:latin typeface="+mn-lt"/>
        </a:defRPr>
      </a:lvl2pPr>
      <a:lvl3pPr marL="800100" indent="-255588" algn="l" rtl="0" eaLnBrk="0" fontAlgn="base" hangingPunct="0">
        <a:spcBef>
          <a:spcPct val="40000"/>
        </a:spcBef>
        <a:spcAft>
          <a:spcPct val="0"/>
        </a:spcAft>
        <a:buClr>
          <a:srgbClr val="FFE600"/>
        </a:buClr>
        <a:buSzPct val="75000"/>
        <a:buFont typeface="Arial" charset="0"/>
        <a:buChar char="►"/>
        <a:defRPr sz="1600">
          <a:solidFill>
            <a:srgbClr val="646464"/>
          </a:solidFill>
          <a:latin typeface="+mn-lt"/>
        </a:defRPr>
      </a:lvl3pPr>
      <a:lvl4pPr marL="1071563" indent="-269875" algn="l" rtl="0" eaLnBrk="0" fontAlgn="base" hangingPunct="0">
        <a:spcBef>
          <a:spcPct val="40000"/>
        </a:spcBef>
        <a:spcAft>
          <a:spcPct val="0"/>
        </a:spcAft>
        <a:buClr>
          <a:srgbClr val="FFE600"/>
        </a:buClr>
        <a:buSzPct val="75000"/>
        <a:buFont typeface="Arial" charset="0"/>
        <a:buChar char="►"/>
        <a:defRPr sz="1400">
          <a:solidFill>
            <a:srgbClr val="646464"/>
          </a:solidFill>
          <a:latin typeface="+mn-lt"/>
        </a:defRPr>
      </a:lvl4pPr>
      <a:lvl5pPr marL="1385888" indent="-312738" algn="l" rtl="0" eaLnBrk="0" fontAlgn="base" hangingPunct="0">
        <a:spcBef>
          <a:spcPct val="40000"/>
        </a:spcBef>
        <a:spcAft>
          <a:spcPct val="0"/>
        </a:spcAft>
        <a:buClr>
          <a:srgbClr val="FFE600"/>
        </a:buClr>
        <a:buSzPct val="75000"/>
        <a:buFont typeface="Arial" charset="0"/>
        <a:buChar char="►"/>
        <a:defRPr sz="1400">
          <a:solidFill>
            <a:srgbClr val="646464"/>
          </a:solidFill>
          <a:latin typeface="+mn-lt"/>
        </a:defRPr>
      </a:lvl5pPr>
      <a:lvl6pPr marL="1843088" indent="-312738" algn="l" rtl="0" fontAlgn="base">
        <a:spcBef>
          <a:spcPct val="40000"/>
        </a:spcBef>
        <a:spcAft>
          <a:spcPct val="0"/>
        </a:spcAft>
        <a:buClr>
          <a:srgbClr val="FFD200"/>
        </a:buClr>
        <a:buSzPct val="75000"/>
        <a:buFont typeface="Arial" charset="0"/>
        <a:buChar char="►"/>
        <a:defRPr sz="1400">
          <a:solidFill>
            <a:srgbClr val="646464"/>
          </a:solidFill>
          <a:latin typeface="+mn-lt"/>
        </a:defRPr>
      </a:lvl6pPr>
      <a:lvl7pPr marL="2300288" indent="-312738" algn="l" rtl="0" fontAlgn="base">
        <a:spcBef>
          <a:spcPct val="40000"/>
        </a:spcBef>
        <a:spcAft>
          <a:spcPct val="0"/>
        </a:spcAft>
        <a:buClr>
          <a:srgbClr val="FFD200"/>
        </a:buClr>
        <a:buSzPct val="75000"/>
        <a:buFont typeface="Arial" charset="0"/>
        <a:buChar char="►"/>
        <a:defRPr sz="1400">
          <a:solidFill>
            <a:srgbClr val="646464"/>
          </a:solidFill>
          <a:latin typeface="+mn-lt"/>
        </a:defRPr>
      </a:lvl7pPr>
      <a:lvl8pPr marL="2757488" indent="-312738" algn="l" rtl="0" fontAlgn="base">
        <a:spcBef>
          <a:spcPct val="40000"/>
        </a:spcBef>
        <a:spcAft>
          <a:spcPct val="0"/>
        </a:spcAft>
        <a:buClr>
          <a:srgbClr val="FFD200"/>
        </a:buClr>
        <a:buSzPct val="75000"/>
        <a:buFont typeface="Arial" charset="0"/>
        <a:buChar char="►"/>
        <a:defRPr sz="1400">
          <a:solidFill>
            <a:srgbClr val="646464"/>
          </a:solidFill>
          <a:latin typeface="+mn-lt"/>
        </a:defRPr>
      </a:lvl8pPr>
      <a:lvl9pPr marL="3214688" indent="-312738" algn="l" rtl="0" fontAlgn="base">
        <a:spcBef>
          <a:spcPct val="40000"/>
        </a:spcBef>
        <a:spcAft>
          <a:spcPct val="0"/>
        </a:spcAft>
        <a:buClr>
          <a:srgbClr val="FFD200"/>
        </a:buClr>
        <a:buSzPct val="75000"/>
        <a:buFont typeface="Arial" charset="0"/>
        <a:buChar char="►"/>
        <a:defRPr sz="1400">
          <a:solidFill>
            <a:srgbClr val="646464"/>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1600"/>
            <a:ext cx="8229600" cy="86040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425600"/>
            <a:ext cx="8229600" cy="469800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2588400" y="6415200"/>
            <a:ext cx="3434400" cy="201600"/>
          </a:xfrm>
          <a:prstGeom prst="rect">
            <a:avLst/>
          </a:prstGeom>
        </p:spPr>
        <p:txBody>
          <a:bodyPr vert="horz" lIns="0" tIns="0" rIns="0" bIns="0" rtlCol="0" anchor="t" anchorCtr="0">
            <a:noAutofit/>
          </a:bodyPr>
          <a:lstStyle>
            <a:lvl1pPr algn="ctr">
              <a:defRPr sz="1100">
                <a:solidFill>
                  <a:srgbClr val="646464"/>
                </a:solidFill>
              </a:defRPr>
            </a:lvl1pPr>
          </a:lstStyle>
          <a:p>
            <a:r>
              <a:rPr lang="en-GB"/>
              <a:t>Presentation title</a:t>
            </a:r>
            <a:endParaRPr lang="en-GB" dirty="0"/>
          </a:p>
        </p:txBody>
      </p:sp>
      <p:sp>
        <p:nvSpPr>
          <p:cNvPr id="7" name="TextBox 6"/>
          <p:cNvSpPr txBox="1"/>
          <p:nvPr/>
        </p:nvSpPr>
        <p:spPr>
          <a:xfrm>
            <a:off x="457200" y="6415200"/>
            <a:ext cx="720000" cy="198000"/>
          </a:xfrm>
          <a:prstGeom prst="rect">
            <a:avLst/>
          </a:prstGeom>
          <a:noFill/>
        </p:spPr>
        <p:txBody>
          <a:bodyPr wrap="square" lIns="0" tIns="0" rIns="0" bIns="0" rtlCol="0">
            <a:noAutofit/>
          </a:bodyPr>
          <a:lstStyle/>
          <a:p>
            <a:r>
              <a:rPr lang="en-GB" sz="1100" dirty="0">
                <a:solidFill>
                  <a:srgbClr val="646464"/>
                </a:solidFill>
              </a:rPr>
              <a:t>Page </a:t>
            </a:r>
            <a:fld id="{9AE4D82F-B047-469B-AC52-A46321747EAF}" type="slidenum">
              <a:rPr lang="en-GB" sz="1100" smtClean="0">
                <a:solidFill>
                  <a:srgbClr val="646464"/>
                </a:solidFill>
              </a:rPr>
              <a:pPr/>
              <a:t>‹#›</a:t>
            </a:fld>
            <a:endParaRPr lang="en-GB" sz="1100" dirty="0">
              <a:solidFill>
                <a:srgbClr val="646464"/>
              </a:solidFill>
            </a:endParaRPr>
          </a:p>
        </p:txBody>
      </p:sp>
      <p:grpSp>
        <p:nvGrpSpPr>
          <p:cNvPr id="8" name="Group 7"/>
          <p:cNvGrpSpPr/>
          <p:nvPr/>
        </p:nvGrpSpPr>
        <p:grpSpPr bwMode="gray">
          <a:xfrm>
            <a:off x="8348663" y="6450013"/>
            <a:ext cx="338137" cy="204787"/>
            <a:chOff x="8348663" y="6450013"/>
            <a:chExt cx="338137" cy="204787"/>
          </a:xfrm>
          <a:solidFill>
            <a:srgbClr val="808080"/>
          </a:solidFill>
        </p:grpSpPr>
        <p:sp>
          <p:nvSpPr>
            <p:cNvPr id="10" name="Freeform 5"/>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646464"/>
                </a:solidFill>
              </a:endParaRPr>
            </a:p>
          </p:txBody>
        </p:sp>
        <p:sp>
          <p:nvSpPr>
            <p:cNvPr id="11" name="Freeform 6"/>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646464"/>
                </a:solidFill>
              </a:endParaRPr>
            </a:p>
          </p:txBody>
        </p:sp>
      </p:grpSp>
    </p:spTree>
    <p:extLst>
      <p:ext uri="{BB962C8B-B14F-4D97-AF65-F5344CB8AC3E}">
        <p14:creationId xmlns:p14="http://schemas.microsoft.com/office/powerpoint/2010/main" val="1053942535"/>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 id="2147483996" r:id="rId13"/>
    <p:sldLayoutId id="2147483997" r:id="rId14"/>
    <p:sldLayoutId id="2147483998" r:id="rId15"/>
    <p:sldLayoutId id="2147484008" r:id="rId16"/>
    <p:sldLayoutId id="2147484009" r:id="rId17"/>
    <p:sldLayoutId id="2147484010" r:id="rId18"/>
    <p:sldLayoutId id="2147484029" r:id="rId19"/>
  </p:sldLayoutIdLst>
  <p:hf sldNum="0" hdr="0" dt="0"/>
  <p:txStyles>
    <p:titleStyle>
      <a:lvl1pPr algn="l" defTabSz="914400" rtl="0" eaLnBrk="1" latinLnBrk="0" hangingPunct="1">
        <a:lnSpc>
          <a:spcPct val="85000"/>
        </a:lnSpc>
        <a:spcBef>
          <a:spcPct val="0"/>
        </a:spcBef>
        <a:buNone/>
        <a:defRPr sz="3000" b="1" kern="1200">
          <a:solidFill>
            <a:srgbClr val="646464"/>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rgbClr val="646464"/>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rgbClr val="646464"/>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rgbClr val="646464"/>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rgbClr val="646464"/>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a:xfrm>
            <a:off x="600636" y="1628800"/>
            <a:ext cx="4715436" cy="863600"/>
          </a:xfrm>
        </p:spPr>
        <p:txBody>
          <a:bodyPr/>
          <a:lstStyle/>
          <a:p>
            <a:r>
              <a:rPr lang="fr-FR" dirty="0"/>
              <a:t>Loi de finances 2020 et actualités fiscales : </a:t>
            </a:r>
            <a:br>
              <a:rPr lang="fr-FR" dirty="0"/>
            </a:br>
            <a:r>
              <a:rPr lang="fr-FR" dirty="0"/>
              <a:t>décrypter l’essentiel des mesures</a:t>
            </a:r>
            <a:endParaRPr lang="fr-FR" altLang="fr-FR" dirty="0"/>
          </a:p>
        </p:txBody>
      </p:sp>
    </p:spTree>
    <p:extLst>
      <p:ext uri="{BB962C8B-B14F-4D97-AF65-F5344CB8AC3E}">
        <p14:creationId xmlns:p14="http://schemas.microsoft.com/office/powerpoint/2010/main" val="336420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08D7B-25C0-4E1B-800F-02A3CF07D552}"/>
              </a:ext>
            </a:extLst>
          </p:cNvPr>
          <p:cNvSpPr>
            <a:spLocks noGrp="1"/>
          </p:cNvSpPr>
          <p:nvPr>
            <p:ph type="title"/>
          </p:nvPr>
        </p:nvSpPr>
        <p:spPr/>
        <p:txBody>
          <a:bodyPr/>
          <a:lstStyle/>
          <a:p>
            <a:r>
              <a:rPr lang="fr-FR" dirty="0"/>
              <a:t>Limitation de la déduction des charges financières</a:t>
            </a:r>
            <a:br>
              <a:rPr lang="fr-FR" dirty="0"/>
            </a:br>
            <a:r>
              <a:rPr lang="fr-FR" sz="2000" dirty="0">
                <a:solidFill>
                  <a:schemeClr val="tx1"/>
                </a:solidFill>
                <a:cs typeface="Arial" pitchFamily="34" charset="0"/>
              </a:rPr>
              <a:t>Rappel : un raisonnement par étapes</a:t>
            </a:r>
            <a:endParaRPr lang="fr-FR" dirty="0"/>
          </a:p>
        </p:txBody>
      </p:sp>
      <p:sp>
        <p:nvSpPr>
          <p:cNvPr id="4" name="Rectangle 3">
            <a:extLst>
              <a:ext uri="{FF2B5EF4-FFF2-40B4-BE49-F238E27FC236}">
                <a16:creationId xmlns:a16="http://schemas.microsoft.com/office/drawing/2014/main" id="{6C2BCA56-938B-4ED7-8AFC-C770B6F07752}"/>
              </a:ext>
            </a:extLst>
          </p:cNvPr>
          <p:cNvSpPr/>
          <p:nvPr/>
        </p:nvSpPr>
        <p:spPr>
          <a:xfrm>
            <a:off x="4653903" y="2272184"/>
            <a:ext cx="4295806" cy="531336"/>
          </a:xfrm>
          <a:prstGeom prst="rect">
            <a:avLst/>
          </a:prstGeom>
          <a:solidFill>
            <a:srgbClr val="646464"/>
          </a:solidFill>
          <a:ln>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accent3"/>
                </a:solidFill>
              </a:rPr>
              <a:t>Est-ce que la société / le groupe fiscal peut bénéficier de la clause de sauvegarde « sous-capitalisation » ? </a:t>
            </a:r>
          </a:p>
        </p:txBody>
      </p:sp>
      <p:sp>
        <p:nvSpPr>
          <p:cNvPr id="5" name="Rectangle 4">
            <a:extLst>
              <a:ext uri="{FF2B5EF4-FFF2-40B4-BE49-F238E27FC236}">
                <a16:creationId xmlns:a16="http://schemas.microsoft.com/office/drawing/2014/main" id="{BCF6612A-160A-4B9A-9FD4-EC55B97A3DEC}"/>
              </a:ext>
            </a:extLst>
          </p:cNvPr>
          <p:cNvSpPr/>
          <p:nvPr/>
        </p:nvSpPr>
        <p:spPr>
          <a:xfrm>
            <a:off x="189148" y="2284793"/>
            <a:ext cx="4028687" cy="504000"/>
          </a:xfrm>
          <a:prstGeom prst="rect">
            <a:avLst/>
          </a:prstGeom>
          <a:solidFill>
            <a:srgbClr val="646464"/>
          </a:solidFill>
          <a:ln>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accent3"/>
                </a:solidFill>
              </a:rPr>
              <a:t>Est-ce que la société / le groupe fiscal peut bénéficier de la déduction supplémentaire de 75% ? </a:t>
            </a:r>
          </a:p>
        </p:txBody>
      </p:sp>
      <p:sp>
        <p:nvSpPr>
          <p:cNvPr id="6" name="Rectangle 5">
            <a:extLst>
              <a:ext uri="{FF2B5EF4-FFF2-40B4-BE49-F238E27FC236}">
                <a16:creationId xmlns:a16="http://schemas.microsoft.com/office/drawing/2014/main" id="{E00413F2-65D9-4916-89FD-3F170F285C61}"/>
              </a:ext>
            </a:extLst>
          </p:cNvPr>
          <p:cNvSpPr/>
          <p:nvPr/>
        </p:nvSpPr>
        <p:spPr>
          <a:xfrm>
            <a:off x="5638834" y="4361402"/>
            <a:ext cx="3310874" cy="1792882"/>
          </a:xfrm>
          <a:prstGeom prst="rect">
            <a:avLst/>
          </a:prstGeom>
          <a:noFill/>
          <a:ln w="76200">
            <a:solidFill>
              <a:srgbClr val="64646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24432" indent="-124432">
              <a:spcAft>
                <a:spcPts val="408"/>
              </a:spcAft>
              <a:buClr>
                <a:schemeClr val="accent4"/>
              </a:buClr>
              <a:buSzPct val="70000"/>
              <a:buChar char="►"/>
            </a:pPr>
            <a:r>
              <a:rPr lang="fr-FR" sz="1200" dirty="0">
                <a:solidFill>
                  <a:schemeClr val="tx1">
                    <a:lumMod val="50000"/>
                  </a:schemeClr>
                </a:solidFill>
              </a:rPr>
              <a:t>Répartition des charges en 2 assiettes selon un ratio spécifique (« ratio S »)</a:t>
            </a:r>
          </a:p>
          <a:p>
            <a:pPr marL="124432" indent="-124432">
              <a:spcAft>
                <a:spcPts val="408"/>
              </a:spcAft>
              <a:buClr>
                <a:schemeClr val="accent4"/>
              </a:buClr>
              <a:buSzPct val="70000"/>
              <a:buChar char="►"/>
            </a:pPr>
            <a:r>
              <a:rPr lang="fr-FR" sz="1200" dirty="0">
                <a:solidFill>
                  <a:schemeClr val="tx1">
                    <a:lumMod val="50000"/>
                  </a:schemeClr>
                </a:solidFill>
              </a:rPr>
              <a:t>Application à l’une du plafonnement classique, à l’autre d’un </a:t>
            </a:r>
            <a:r>
              <a:rPr lang="fr-FR" sz="1200" b="1" dirty="0">
                <a:solidFill>
                  <a:schemeClr val="tx1">
                    <a:lumMod val="50000"/>
                  </a:schemeClr>
                </a:solidFill>
              </a:rPr>
              <a:t>plafonnement renforcé (10% de l’EBITDA fiscal ou 1m€)</a:t>
            </a:r>
          </a:p>
          <a:p>
            <a:pPr marL="124432" indent="-124432">
              <a:spcAft>
                <a:spcPts val="408"/>
              </a:spcAft>
              <a:buClr>
                <a:schemeClr val="accent4"/>
              </a:buClr>
              <a:buSzPct val="70000"/>
              <a:buChar char="►"/>
            </a:pPr>
            <a:r>
              <a:rPr lang="fr-FR" sz="1200" dirty="0">
                <a:solidFill>
                  <a:schemeClr val="tx1">
                    <a:lumMod val="50000"/>
                  </a:schemeClr>
                </a:solidFill>
              </a:rPr>
              <a:t>Possibilité de déduire (pour 1/3 s’agissant du plafond renforcé) les intérêts en report, dans la limite du plafond classique </a:t>
            </a:r>
          </a:p>
        </p:txBody>
      </p:sp>
      <p:sp>
        <p:nvSpPr>
          <p:cNvPr id="7" name="Rectangle 6">
            <a:extLst>
              <a:ext uri="{FF2B5EF4-FFF2-40B4-BE49-F238E27FC236}">
                <a16:creationId xmlns:a16="http://schemas.microsoft.com/office/drawing/2014/main" id="{F25159F1-61B6-42F8-B7D0-4AA6E5AA7480}"/>
              </a:ext>
            </a:extLst>
          </p:cNvPr>
          <p:cNvSpPr/>
          <p:nvPr/>
        </p:nvSpPr>
        <p:spPr>
          <a:xfrm>
            <a:off x="194292" y="4361402"/>
            <a:ext cx="2753480" cy="1789325"/>
          </a:xfrm>
          <a:prstGeom prst="rect">
            <a:avLst/>
          </a:prstGeom>
          <a:solidFill>
            <a:schemeClr val="bg1"/>
          </a:solidFill>
          <a:ln w="76200">
            <a:solidFill>
              <a:srgbClr val="FFE6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24432" indent="-124432">
              <a:spcAft>
                <a:spcPts val="408"/>
              </a:spcAft>
              <a:buClr>
                <a:schemeClr val="accent4"/>
              </a:buClr>
              <a:buSzPct val="70000"/>
              <a:buChar char="►"/>
            </a:pPr>
            <a:r>
              <a:rPr lang="fr-FR" sz="1200" dirty="0">
                <a:solidFill>
                  <a:schemeClr val="tx1">
                    <a:lumMod val="50000"/>
                  </a:schemeClr>
                </a:solidFill>
              </a:rPr>
              <a:t>Imputation des charges financières nettes de l’exercice sur </a:t>
            </a:r>
            <a:r>
              <a:rPr lang="fr-FR" sz="1200" b="1" dirty="0">
                <a:solidFill>
                  <a:schemeClr val="tx1">
                    <a:lumMod val="50000"/>
                  </a:schemeClr>
                </a:solidFill>
              </a:rPr>
              <a:t>30% de l’EBITDA fiscal ou 3m€</a:t>
            </a:r>
            <a:br>
              <a:rPr lang="fr-FR" sz="1200" b="1" dirty="0">
                <a:solidFill>
                  <a:schemeClr val="tx1">
                    <a:lumMod val="50000"/>
                  </a:schemeClr>
                </a:solidFill>
              </a:rPr>
            </a:br>
            <a:r>
              <a:rPr lang="fr-FR" sz="1200" b="1" dirty="0">
                <a:solidFill>
                  <a:schemeClr val="tx1">
                    <a:lumMod val="50000"/>
                  </a:schemeClr>
                </a:solidFill>
              </a:rPr>
              <a:t>+ déduction complémentaire de 75% du solde des charges financières nettes</a:t>
            </a:r>
          </a:p>
          <a:p>
            <a:pPr marL="124432" indent="-124432">
              <a:spcAft>
                <a:spcPts val="408"/>
              </a:spcAft>
              <a:buClr>
                <a:schemeClr val="accent4"/>
              </a:buClr>
              <a:buSzPct val="70000"/>
              <a:buChar char="►"/>
            </a:pPr>
            <a:r>
              <a:rPr lang="fr-FR" sz="1200" dirty="0">
                <a:solidFill>
                  <a:schemeClr val="tx1">
                    <a:lumMod val="50000"/>
                  </a:schemeClr>
                </a:solidFill>
              </a:rPr>
              <a:t>Possibilité de déduire les intérêts en report dans la limite du plafond non utilisé de 30% de l’EBITDA ou 3m€</a:t>
            </a:r>
            <a:endParaRPr lang="fr-FR" sz="1200" strike="sngStrike" dirty="0">
              <a:solidFill>
                <a:srgbClr val="FF0000"/>
              </a:solidFill>
            </a:endParaRPr>
          </a:p>
        </p:txBody>
      </p:sp>
      <p:sp>
        <p:nvSpPr>
          <p:cNvPr id="8" name="Rectangle 7">
            <a:extLst>
              <a:ext uri="{FF2B5EF4-FFF2-40B4-BE49-F238E27FC236}">
                <a16:creationId xmlns:a16="http://schemas.microsoft.com/office/drawing/2014/main" id="{D5D8BCC3-5891-425F-9EE3-2F1FE11323C4}"/>
              </a:ext>
            </a:extLst>
          </p:cNvPr>
          <p:cNvSpPr/>
          <p:nvPr/>
        </p:nvSpPr>
        <p:spPr>
          <a:xfrm>
            <a:off x="3066052" y="4361402"/>
            <a:ext cx="2456435" cy="1789325"/>
          </a:xfrm>
          <a:prstGeom prst="rect">
            <a:avLst/>
          </a:prstGeom>
          <a:noFill/>
          <a:ln w="76200">
            <a:solidFill>
              <a:srgbClr val="C0C0C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24432" indent="-124432">
              <a:spcAft>
                <a:spcPts val="408"/>
              </a:spcAft>
              <a:buClr>
                <a:schemeClr val="accent4"/>
              </a:buClr>
              <a:buSzPct val="70000"/>
              <a:buChar char="►"/>
            </a:pPr>
            <a:r>
              <a:rPr lang="fr-FR" sz="1200" dirty="0">
                <a:solidFill>
                  <a:schemeClr val="tx1">
                    <a:lumMod val="50000"/>
                  </a:schemeClr>
                </a:solidFill>
              </a:rPr>
              <a:t>Imputation des charges financières nettes de l’exercice sur </a:t>
            </a:r>
            <a:r>
              <a:rPr lang="fr-FR" sz="1200" b="1" dirty="0">
                <a:solidFill>
                  <a:schemeClr val="tx1">
                    <a:lumMod val="50000"/>
                  </a:schemeClr>
                </a:solidFill>
              </a:rPr>
              <a:t>30% de l’EBITDA fiscal ou 3m€</a:t>
            </a:r>
          </a:p>
          <a:p>
            <a:pPr marL="124432" indent="-124432">
              <a:spcAft>
                <a:spcPts val="408"/>
              </a:spcAft>
              <a:buClr>
                <a:schemeClr val="accent4"/>
              </a:buClr>
              <a:buSzPct val="70000"/>
              <a:buChar char="►"/>
            </a:pPr>
            <a:r>
              <a:rPr lang="fr-FR" sz="1200" dirty="0">
                <a:solidFill>
                  <a:schemeClr val="tx1">
                    <a:lumMod val="50000"/>
                  </a:schemeClr>
                </a:solidFill>
              </a:rPr>
              <a:t>Possibilité de déduire les intérêts en report dans la limite du plafond non utilisé de 30% de l’EBITDA ou 3m€</a:t>
            </a:r>
          </a:p>
        </p:txBody>
      </p:sp>
      <p:cxnSp>
        <p:nvCxnSpPr>
          <p:cNvPr id="9" name="Connector: Elbow 8">
            <a:extLst>
              <a:ext uri="{FF2B5EF4-FFF2-40B4-BE49-F238E27FC236}">
                <a16:creationId xmlns:a16="http://schemas.microsoft.com/office/drawing/2014/main" id="{D53F9D89-8D31-4806-AB26-1A57A1628223}"/>
              </a:ext>
            </a:extLst>
          </p:cNvPr>
          <p:cNvCxnSpPr>
            <a:cxnSpLocks/>
            <a:stCxn id="21" idx="2"/>
            <a:endCxn id="4" idx="0"/>
          </p:cNvCxnSpPr>
          <p:nvPr/>
        </p:nvCxnSpPr>
        <p:spPr>
          <a:xfrm rot="16200000" flipH="1">
            <a:off x="4243038" y="-286585"/>
            <a:ext cx="399037" cy="4718499"/>
          </a:xfrm>
          <a:prstGeom prst="bentConnector3">
            <a:avLst>
              <a:gd name="adj1" fmla="val 50000"/>
            </a:avLst>
          </a:prstGeom>
          <a:ln w="38100">
            <a:solidFill>
              <a:srgbClr val="00B050"/>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8D2118D9-CBD4-4006-9C18-D557CF6563D8}"/>
              </a:ext>
            </a:extLst>
          </p:cNvPr>
          <p:cNvCxnSpPr>
            <a:cxnSpLocks/>
            <a:stCxn id="4" idx="1"/>
            <a:endCxn id="5" idx="3"/>
          </p:cNvCxnSpPr>
          <p:nvPr/>
        </p:nvCxnSpPr>
        <p:spPr>
          <a:xfrm flipH="1" flipV="1">
            <a:off x="4217835" y="2536793"/>
            <a:ext cx="436068" cy="1059"/>
          </a:xfrm>
          <a:prstGeom prst="line">
            <a:avLst/>
          </a:prstGeom>
          <a:ln w="38100">
            <a:solidFill>
              <a:srgbClr val="00B050"/>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64D295E1-42C9-4CAE-9F4F-6E19DE339151}"/>
              </a:ext>
            </a:extLst>
          </p:cNvPr>
          <p:cNvCxnSpPr>
            <a:cxnSpLocks/>
            <a:endCxn id="6" idx="0"/>
          </p:cNvCxnSpPr>
          <p:nvPr/>
        </p:nvCxnSpPr>
        <p:spPr>
          <a:xfrm>
            <a:off x="7294271" y="3970751"/>
            <a:ext cx="0" cy="390651"/>
          </a:xfrm>
          <a:prstGeom prst="line">
            <a:avLst/>
          </a:prstGeom>
          <a:ln w="38100">
            <a:solidFill>
              <a:srgbClr val="FF0000"/>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F2F15FFD-45A6-4BE4-9010-6A187057B0DA}"/>
              </a:ext>
            </a:extLst>
          </p:cNvPr>
          <p:cNvSpPr txBox="1"/>
          <p:nvPr/>
        </p:nvSpPr>
        <p:spPr>
          <a:xfrm>
            <a:off x="6838216" y="1898155"/>
            <a:ext cx="640278" cy="276999"/>
          </a:xfrm>
          <a:prstGeom prst="rect">
            <a:avLst/>
          </a:prstGeom>
          <a:noFill/>
        </p:spPr>
        <p:txBody>
          <a:bodyPr wrap="square" rtlCol="0">
            <a:spAutoFit/>
          </a:bodyPr>
          <a:lstStyle/>
          <a:p>
            <a:pPr>
              <a:spcBef>
                <a:spcPts val="816"/>
              </a:spcBef>
              <a:spcAft>
                <a:spcPts val="408"/>
              </a:spcAft>
              <a:buClr>
                <a:schemeClr val="accent4"/>
              </a:buClr>
              <a:buSzPct val="70000"/>
            </a:pPr>
            <a:r>
              <a:rPr lang="fr-FR" sz="1200" b="1" dirty="0">
                <a:solidFill>
                  <a:srgbClr val="00B050"/>
                </a:solidFill>
                <a:latin typeface="+mn-lt"/>
              </a:rPr>
              <a:t>Oui</a:t>
            </a:r>
          </a:p>
        </p:txBody>
      </p:sp>
      <p:sp>
        <p:nvSpPr>
          <p:cNvPr id="14" name="TextBox 13">
            <a:extLst>
              <a:ext uri="{FF2B5EF4-FFF2-40B4-BE49-F238E27FC236}">
                <a16:creationId xmlns:a16="http://schemas.microsoft.com/office/drawing/2014/main" id="{5A6E84BD-08F2-488D-98B9-1B4AFBB7E7CB}"/>
              </a:ext>
            </a:extLst>
          </p:cNvPr>
          <p:cNvSpPr txBox="1"/>
          <p:nvPr/>
        </p:nvSpPr>
        <p:spPr>
          <a:xfrm>
            <a:off x="4057580" y="2222010"/>
            <a:ext cx="699157" cy="276999"/>
          </a:xfrm>
          <a:prstGeom prst="rect">
            <a:avLst/>
          </a:prstGeom>
          <a:noFill/>
        </p:spPr>
        <p:txBody>
          <a:bodyPr wrap="square" rtlCol="0">
            <a:spAutoFit/>
          </a:bodyPr>
          <a:lstStyle/>
          <a:p>
            <a:pPr algn="ctr">
              <a:spcBef>
                <a:spcPts val="816"/>
              </a:spcBef>
              <a:spcAft>
                <a:spcPts val="408"/>
              </a:spcAft>
              <a:buClr>
                <a:schemeClr val="accent4"/>
              </a:buClr>
              <a:buSzPct val="70000"/>
            </a:pPr>
            <a:r>
              <a:rPr lang="fr-FR" sz="1200" b="1" dirty="0">
                <a:solidFill>
                  <a:srgbClr val="00B050"/>
                </a:solidFill>
                <a:latin typeface="+mn-lt"/>
              </a:rPr>
              <a:t>Oui</a:t>
            </a:r>
          </a:p>
        </p:txBody>
      </p:sp>
      <p:sp>
        <p:nvSpPr>
          <p:cNvPr id="15" name="TextBox 14">
            <a:extLst>
              <a:ext uri="{FF2B5EF4-FFF2-40B4-BE49-F238E27FC236}">
                <a16:creationId xmlns:a16="http://schemas.microsoft.com/office/drawing/2014/main" id="{98546CE6-20CB-40F1-AF04-CAD9003509CE}"/>
              </a:ext>
            </a:extLst>
          </p:cNvPr>
          <p:cNvSpPr txBox="1"/>
          <p:nvPr/>
        </p:nvSpPr>
        <p:spPr>
          <a:xfrm>
            <a:off x="7297978" y="3945016"/>
            <a:ext cx="515230" cy="276999"/>
          </a:xfrm>
          <a:prstGeom prst="rect">
            <a:avLst/>
          </a:prstGeom>
          <a:noFill/>
        </p:spPr>
        <p:txBody>
          <a:bodyPr wrap="square" rtlCol="0">
            <a:spAutoFit/>
          </a:bodyPr>
          <a:lstStyle/>
          <a:p>
            <a:pPr algn="r">
              <a:spcBef>
                <a:spcPts val="816"/>
              </a:spcBef>
              <a:spcAft>
                <a:spcPts val="408"/>
              </a:spcAft>
              <a:buClr>
                <a:schemeClr val="accent4"/>
              </a:buClr>
              <a:buSzPct val="70000"/>
            </a:pPr>
            <a:r>
              <a:rPr lang="fr-FR" sz="1200" b="1" dirty="0">
                <a:solidFill>
                  <a:srgbClr val="FF0000"/>
                </a:solidFill>
                <a:latin typeface="+mn-lt"/>
              </a:rPr>
              <a:t>Non</a:t>
            </a:r>
          </a:p>
        </p:txBody>
      </p:sp>
      <p:sp>
        <p:nvSpPr>
          <p:cNvPr id="16" name="TextBox 15">
            <a:extLst>
              <a:ext uri="{FF2B5EF4-FFF2-40B4-BE49-F238E27FC236}">
                <a16:creationId xmlns:a16="http://schemas.microsoft.com/office/drawing/2014/main" id="{00A0BB66-4E47-4E25-A858-AFAB9B855D83}"/>
              </a:ext>
            </a:extLst>
          </p:cNvPr>
          <p:cNvSpPr txBox="1"/>
          <p:nvPr/>
        </p:nvSpPr>
        <p:spPr>
          <a:xfrm>
            <a:off x="4314628" y="3970751"/>
            <a:ext cx="622138" cy="276999"/>
          </a:xfrm>
          <a:prstGeom prst="rect">
            <a:avLst/>
          </a:prstGeom>
          <a:noFill/>
        </p:spPr>
        <p:txBody>
          <a:bodyPr wrap="square" rtlCol="0">
            <a:spAutoFit/>
          </a:bodyPr>
          <a:lstStyle/>
          <a:p>
            <a:pPr>
              <a:spcBef>
                <a:spcPts val="816"/>
              </a:spcBef>
              <a:spcAft>
                <a:spcPts val="408"/>
              </a:spcAft>
              <a:buClr>
                <a:schemeClr val="accent4"/>
              </a:buClr>
              <a:buSzPct val="70000"/>
            </a:pPr>
            <a:r>
              <a:rPr lang="fr-FR" sz="1200" b="1" dirty="0">
                <a:solidFill>
                  <a:srgbClr val="FF0000"/>
                </a:solidFill>
                <a:latin typeface="+mn-lt"/>
              </a:rPr>
              <a:t>Non</a:t>
            </a:r>
          </a:p>
        </p:txBody>
      </p:sp>
      <p:sp>
        <p:nvSpPr>
          <p:cNvPr id="17" name="TextBox 16">
            <a:extLst>
              <a:ext uri="{FF2B5EF4-FFF2-40B4-BE49-F238E27FC236}">
                <a16:creationId xmlns:a16="http://schemas.microsoft.com/office/drawing/2014/main" id="{0F2F4FE0-CC44-459E-8EB6-11D7D0FEDA41}"/>
              </a:ext>
            </a:extLst>
          </p:cNvPr>
          <p:cNvSpPr txBox="1"/>
          <p:nvPr/>
        </p:nvSpPr>
        <p:spPr>
          <a:xfrm>
            <a:off x="1398636" y="1939251"/>
            <a:ext cx="515230" cy="276999"/>
          </a:xfrm>
          <a:prstGeom prst="rect">
            <a:avLst/>
          </a:prstGeom>
          <a:noFill/>
        </p:spPr>
        <p:txBody>
          <a:bodyPr wrap="square" rtlCol="0">
            <a:spAutoFit/>
          </a:bodyPr>
          <a:lstStyle/>
          <a:p>
            <a:pPr algn="r">
              <a:spcBef>
                <a:spcPts val="816"/>
              </a:spcBef>
              <a:spcAft>
                <a:spcPts val="408"/>
              </a:spcAft>
              <a:buClr>
                <a:schemeClr val="accent4"/>
              </a:buClr>
              <a:buSzPct val="70000"/>
            </a:pPr>
            <a:r>
              <a:rPr lang="fr-FR" sz="1200" b="1" dirty="0">
                <a:solidFill>
                  <a:srgbClr val="FF0000"/>
                </a:solidFill>
                <a:latin typeface="+mn-lt"/>
              </a:rPr>
              <a:t>Non</a:t>
            </a:r>
          </a:p>
        </p:txBody>
      </p:sp>
      <p:sp>
        <p:nvSpPr>
          <p:cNvPr id="18" name="TextBox 17">
            <a:extLst>
              <a:ext uri="{FF2B5EF4-FFF2-40B4-BE49-F238E27FC236}">
                <a16:creationId xmlns:a16="http://schemas.microsoft.com/office/drawing/2014/main" id="{FF528A9A-82AA-4A23-A3B5-8E681B04FFCB}"/>
              </a:ext>
            </a:extLst>
          </p:cNvPr>
          <p:cNvSpPr txBox="1"/>
          <p:nvPr/>
        </p:nvSpPr>
        <p:spPr>
          <a:xfrm>
            <a:off x="961720" y="3964228"/>
            <a:ext cx="699157" cy="276999"/>
          </a:xfrm>
          <a:prstGeom prst="rect">
            <a:avLst/>
          </a:prstGeom>
          <a:noFill/>
        </p:spPr>
        <p:txBody>
          <a:bodyPr wrap="square" rtlCol="0">
            <a:spAutoFit/>
          </a:bodyPr>
          <a:lstStyle/>
          <a:p>
            <a:pPr algn="ctr">
              <a:spcBef>
                <a:spcPts val="816"/>
              </a:spcBef>
              <a:spcAft>
                <a:spcPts val="408"/>
              </a:spcAft>
              <a:buClr>
                <a:schemeClr val="accent4"/>
              </a:buClr>
              <a:buSzPct val="70000"/>
            </a:pPr>
            <a:r>
              <a:rPr lang="fr-FR" sz="1200" b="1" dirty="0">
                <a:solidFill>
                  <a:srgbClr val="00B050"/>
                </a:solidFill>
                <a:latin typeface="+mn-lt"/>
              </a:rPr>
              <a:t>Oui</a:t>
            </a:r>
          </a:p>
        </p:txBody>
      </p:sp>
      <p:grpSp>
        <p:nvGrpSpPr>
          <p:cNvPr id="19" name="Group 18">
            <a:extLst>
              <a:ext uri="{FF2B5EF4-FFF2-40B4-BE49-F238E27FC236}">
                <a16:creationId xmlns:a16="http://schemas.microsoft.com/office/drawing/2014/main" id="{170500BC-3376-4614-9FC2-EC2DF7CF159B}"/>
              </a:ext>
            </a:extLst>
          </p:cNvPr>
          <p:cNvGrpSpPr/>
          <p:nvPr/>
        </p:nvGrpSpPr>
        <p:grpSpPr>
          <a:xfrm>
            <a:off x="801521" y="1205273"/>
            <a:ext cx="6074440" cy="723940"/>
            <a:chOff x="2713211" y="1205273"/>
            <a:chExt cx="6074440" cy="723940"/>
          </a:xfrm>
        </p:grpSpPr>
        <p:sp>
          <p:nvSpPr>
            <p:cNvPr id="20" name="Title 1">
              <a:extLst>
                <a:ext uri="{FF2B5EF4-FFF2-40B4-BE49-F238E27FC236}">
                  <a16:creationId xmlns:a16="http://schemas.microsoft.com/office/drawing/2014/main" id="{BECD70D0-B9C1-4828-853B-36C789BAD3A1}"/>
                </a:ext>
              </a:extLst>
            </p:cNvPr>
            <p:cNvSpPr txBox="1">
              <a:spLocks/>
            </p:cNvSpPr>
            <p:nvPr/>
          </p:nvSpPr>
          <p:spPr>
            <a:xfrm>
              <a:off x="5917451" y="1257521"/>
              <a:ext cx="2808221" cy="455779"/>
            </a:xfrm>
            <a:prstGeom prst="rect">
              <a:avLst/>
            </a:prstGeom>
          </p:spPr>
          <p:txBody>
            <a:bodyPr/>
            <a:lstStyle>
              <a:lvl1pPr algn="l" defTabSz="1007943" rtl="0" eaLnBrk="1" latinLnBrk="0" hangingPunct="1">
                <a:lnSpc>
                  <a:spcPct val="90000"/>
                </a:lnSpc>
                <a:spcBef>
                  <a:spcPct val="0"/>
                </a:spcBef>
                <a:buNone/>
                <a:defRPr sz="4850" kern="1200">
                  <a:solidFill>
                    <a:schemeClr val="bg1"/>
                  </a:solidFill>
                  <a:latin typeface="+mj-lt"/>
                  <a:ea typeface="+mj-ea"/>
                  <a:cs typeface="+mj-cs"/>
                </a:defRPr>
              </a:lvl1pPr>
            </a:lstStyle>
            <a:p>
              <a:endParaRPr lang="fr-FR" sz="1200" b="1" dirty="0">
                <a:solidFill>
                  <a:schemeClr val="bg1">
                    <a:lumMod val="50000"/>
                  </a:schemeClr>
                </a:solidFill>
                <a:latin typeface="+mn-lt"/>
                <a:cs typeface="Arial" pitchFamily="34" charset="0"/>
              </a:endParaRPr>
            </a:p>
          </p:txBody>
        </p:sp>
        <p:sp>
          <p:nvSpPr>
            <p:cNvPr id="21" name="Rectangle 20">
              <a:extLst>
                <a:ext uri="{FF2B5EF4-FFF2-40B4-BE49-F238E27FC236}">
                  <a16:creationId xmlns:a16="http://schemas.microsoft.com/office/drawing/2014/main" id="{E1D0C686-01BE-4A77-B543-F7E0EAA159E7}"/>
                </a:ext>
              </a:extLst>
            </p:cNvPr>
            <p:cNvSpPr/>
            <p:nvPr/>
          </p:nvSpPr>
          <p:spPr>
            <a:xfrm>
              <a:off x="2713211" y="1259304"/>
              <a:ext cx="2563571" cy="613843"/>
            </a:xfrm>
            <a:prstGeom prst="rect">
              <a:avLst/>
            </a:prstGeom>
            <a:solidFill>
              <a:srgbClr val="646464"/>
            </a:solidFill>
            <a:ln>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accent3"/>
                  </a:solidFill>
                </a:rPr>
                <a:t>Est-ce que la société / le groupe fiscal est sous-capitalisé ?</a:t>
              </a:r>
            </a:p>
          </p:txBody>
        </p:sp>
        <p:grpSp>
          <p:nvGrpSpPr>
            <p:cNvPr id="22" name="Group 21">
              <a:extLst>
                <a:ext uri="{FF2B5EF4-FFF2-40B4-BE49-F238E27FC236}">
                  <a16:creationId xmlns:a16="http://schemas.microsoft.com/office/drawing/2014/main" id="{626B98FC-E0A5-4FA7-9A7E-F77AFFB411E1}"/>
                </a:ext>
              </a:extLst>
            </p:cNvPr>
            <p:cNvGrpSpPr/>
            <p:nvPr/>
          </p:nvGrpSpPr>
          <p:grpSpPr>
            <a:xfrm>
              <a:off x="5329985" y="1205273"/>
              <a:ext cx="3395686" cy="723940"/>
              <a:chOff x="-464580" y="3112125"/>
              <a:chExt cx="3285234" cy="830324"/>
            </a:xfrm>
            <a:noFill/>
          </p:grpSpPr>
          <p:sp>
            <p:nvSpPr>
              <p:cNvPr id="24" name="Rectangle 23">
                <a:extLst>
                  <a:ext uri="{FF2B5EF4-FFF2-40B4-BE49-F238E27FC236}">
                    <a16:creationId xmlns:a16="http://schemas.microsoft.com/office/drawing/2014/main" id="{FF3F95A5-9D34-4CBA-B0C5-4DA7D487BD43}"/>
                  </a:ext>
                </a:extLst>
              </p:cNvPr>
              <p:cNvSpPr/>
              <p:nvPr/>
            </p:nvSpPr>
            <p:spPr>
              <a:xfrm>
                <a:off x="-464580" y="3172049"/>
                <a:ext cx="2594645" cy="3526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b"/>
              <a:lstStyle/>
              <a:p>
                <a:pPr algn="ctr" defTabSz="685617"/>
                <a:r>
                  <a:rPr lang="fr-FR" sz="1200" b="1" dirty="0">
                    <a:solidFill>
                      <a:srgbClr val="646464">
                        <a:lumMod val="75000"/>
                      </a:srgbClr>
                    </a:solidFill>
                  </a:rPr>
                  <a:t>Dettes auprès d’entreprises liées</a:t>
                </a:r>
              </a:p>
            </p:txBody>
          </p:sp>
          <p:sp>
            <p:nvSpPr>
              <p:cNvPr id="25" name="Rectangle 24">
                <a:extLst>
                  <a:ext uri="{FF2B5EF4-FFF2-40B4-BE49-F238E27FC236}">
                    <a16:creationId xmlns:a16="http://schemas.microsoft.com/office/drawing/2014/main" id="{4DB20337-F69B-4BF3-A528-D2C933AC2568}"/>
                  </a:ext>
                </a:extLst>
              </p:cNvPr>
              <p:cNvSpPr/>
              <p:nvPr/>
            </p:nvSpPr>
            <p:spPr>
              <a:xfrm>
                <a:off x="-435992" y="3551321"/>
                <a:ext cx="2490262" cy="3602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algn="ctr" defTabSz="685617"/>
                <a:r>
                  <a:rPr lang="fr-FR" sz="1200" b="1" dirty="0">
                    <a:solidFill>
                      <a:srgbClr val="646464">
                        <a:lumMod val="75000"/>
                      </a:srgbClr>
                    </a:solidFill>
                  </a:rPr>
                  <a:t>Fonds propres</a:t>
                </a:r>
              </a:p>
            </p:txBody>
          </p:sp>
          <p:cxnSp>
            <p:nvCxnSpPr>
              <p:cNvPr id="26" name="Straight Connector 25">
                <a:extLst>
                  <a:ext uri="{FF2B5EF4-FFF2-40B4-BE49-F238E27FC236}">
                    <a16:creationId xmlns:a16="http://schemas.microsoft.com/office/drawing/2014/main" id="{F820D080-BDCE-4988-8616-5B694B71C7D4}"/>
                  </a:ext>
                </a:extLst>
              </p:cNvPr>
              <p:cNvCxnSpPr>
                <a:cxnSpLocks/>
              </p:cNvCxnSpPr>
              <p:nvPr/>
            </p:nvCxnSpPr>
            <p:spPr>
              <a:xfrm>
                <a:off x="-449947" y="3524683"/>
                <a:ext cx="2567893" cy="0"/>
              </a:xfrm>
              <a:prstGeom prst="line">
                <a:avLst/>
              </a:prstGeom>
              <a:grpFill/>
              <a:ln w="38100"/>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B7424C98-8E49-4957-92C2-C903DBF4BF10}"/>
                  </a:ext>
                </a:extLst>
              </p:cNvPr>
              <p:cNvSpPr/>
              <p:nvPr/>
            </p:nvSpPr>
            <p:spPr>
              <a:xfrm>
                <a:off x="2126300" y="3112125"/>
                <a:ext cx="373170" cy="8303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rPr>
                  <a:t>&gt;</a:t>
                </a:r>
              </a:p>
            </p:txBody>
          </p:sp>
          <p:sp>
            <p:nvSpPr>
              <p:cNvPr id="28" name="Rectangle 27">
                <a:extLst>
                  <a:ext uri="{FF2B5EF4-FFF2-40B4-BE49-F238E27FC236}">
                    <a16:creationId xmlns:a16="http://schemas.microsoft.com/office/drawing/2014/main" id="{E0331143-72BF-4BD5-9F06-68155931F30C}"/>
                  </a:ext>
                </a:extLst>
              </p:cNvPr>
              <p:cNvSpPr/>
              <p:nvPr/>
            </p:nvSpPr>
            <p:spPr>
              <a:xfrm>
                <a:off x="2447484" y="3220969"/>
                <a:ext cx="373170" cy="5987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fr-FR" sz="1200" b="1" dirty="0">
                    <a:solidFill>
                      <a:schemeClr val="tx1"/>
                    </a:solidFill>
                  </a:rPr>
                  <a:t>1,5</a:t>
                </a:r>
              </a:p>
            </p:txBody>
          </p:sp>
        </p:grpSp>
        <p:sp>
          <p:nvSpPr>
            <p:cNvPr id="23" name="Rectangle 22">
              <a:extLst>
                <a:ext uri="{FF2B5EF4-FFF2-40B4-BE49-F238E27FC236}">
                  <a16:creationId xmlns:a16="http://schemas.microsoft.com/office/drawing/2014/main" id="{EEF79474-A5F2-42F6-B846-E6CA4F9A0186}"/>
                </a:ext>
              </a:extLst>
            </p:cNvPr>
            <p:cNvSpPr/>
            <p:nvPr/>
          </p:nvSpPr>
          <p:spPr>
            <a:xfrm>
              <a:off x="5288722" y="1257520"/>
              <a:ext cx="3498929" cy="618001"/>
            </a:xfrm>
            <a:prstGeom prst="rect">
              <a:avLst/>
            </a:prstGeom>
            <a:noFill/>
            <a:ln>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grpSp>
      <p:grpSp>
        <p:nvGrpSpPr>
          <p:cNvPr id="29" name="Group 28">
            <a:extLst>
              <a:ext uri="{FF2B5EF4-FFF2-40B4-BE49-F238E27FC236}">
                <a16:creationId xmlns:a16="http://schemas.microsoft.com/office/drawing/2014/main" id="{46D5BCFA-D2B7-42AA-A8B0-66AC04C963CE}"/>
              </a:ext>
            </a:extLst>
          </p:cNvPr>
          <p:cNvGrpSpPr/>
          <p:nvPr/>
        </p:nvGrpSpPr>
        <p:grpSpPr>
          <a:xfrm>
            <a:off x="189146" y="2780241"/>
            <a:ext cx="4028689" cy="1184253"/>
            <a:chOff x="5635928" y="3319710"/>
            <a:chExt cx="4551609" cy="1184253"/>
          </a:xfrm>
        </p:grpSpPr>
        <p:sp>
          <p:nvSpPr>
            <p:cNvPr id="30" name="Rectangle 29">
              <a:extLst>
                <a:ext uri="{FF2B5EF4-FFF2-40B4-BE49-F238E27FC236}">
                  <a16:creationId xmlns:a16="http://schemas.microsoft.com/office/drawing/2014/main" id="{9C2DF011-FD5A-4AB0-B2C0-F8FB6A037BA9}"/>
                </a:ext>
              </a:extLst>
            </p:cNvPr>
            <p:cNvSpPr/>
            <p:nvPr/>
          </p:nvSpPr>
          <p:spPr>
            <a:xfrm>
              <a:off x="5733753" y="3965410"/>
              <a:ext cx="2051846" cy="4183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685617"/>
              <a:r>
                <a:rPr lang="fr-FR" sz="1200" b="1" dirty="0">
                  <a:solidFill>
                    <a:schemeClr val="tx1"/>
                  </a:solidFill>
                </a:rPr>
                <a:t>Actifs de la société </a:t>
              </a:r>
            </a:p>
            <a:p>
              <a:pPr algn="ctr" defTabSz="685617"/>
              <a:r>
                <a:rPr lang="fr-FR" sz="1200" b="1" dirty="0">
                  <a:solidFill>
                    <a:schemeClr val="tx1"/>
                  </a:solidFill>
                </a:rPr>
                <a:t>(ou du groupe intégré) </a:t>
              </a:r>
            </a:p>
          </p:txBody>
        </p:sp>
        <p:sp>
          <p:nvSpPr>
            <p:cNvPr id="31" name="Rectangle 30">
              <a:extLst>
                <a:ext uri="{FF2B5EF4-FFF2-40B4-BE49-F238E27FC236}">
                  <a16:creationId xmlns:a16="http://schemas.microsoft.com/office/drawing/2014/main" id="{3F871573-014B-4716-8F3C-C8B84EB09B23}"/>
                </a:ext>
              </a:extLst>
            </p:cNvPr>
            <p:cNvSpPr/>
            <p:nvPr/>
          </p:nvSpPr>
          <p:spPr>
            <a:xfrm>
              <a:off x="5671839" y="3470522"/>
              <a:ext cx="2310053" cy="553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685617"/>
              <a:r>
                <a:rPr lang="fr-FR" sz="1200" b="1" dirty="0">
                  <a:solidFill>
                    <a:schemeClr val="tx1"/>
                  </a:solidFill>
                </a:rPr>
                <a:t>Fonds propres de la société </a:t>
              </a:r>
            </a:p>
            <a:p>
              <a:pPr algn="ctr" defTabSz="685617"/>
              <a:r>
                <a:rPr lang="fr-FR" sz="1200" b="1" dirty="0">
                  <a:solidFill>
                    <a:schemeClr val="tx1"/>
                  </a:solidFill>
                </a:rPr>
                <a:t>(ou du groupe intégré) </a:t>
              </a:r>
            </a:p>
          </p:txBody>
        </p:sp>
        <p:cxnSp>
          <p:nvCxnSpPr>
            <p:cNvPr id="32" name="Straight Connector 31">
              <a:extLst>
                <a:ext uri="{FF2B5EF4-FFF2-40B4-BE49-F238E27FC236}">
                  <a16:creationId xmlns:a16="http://schemas.microsoft.com/office/drawing/2014/main" id="{2BC7AB33-C1B1-4D75-83D5-040879231C9A}"/>
                </a:ext>
              </a:extLst>
            </p:cNvPr>
            <p:cNvCxnSpPr>
              <a:cxnSpLocks/>
            </p:cNvCxnSpPr>
            <p:nvPr/>
          </p:nvCxnSpPr>
          <p:spPr>
            <a:xfrm>
              <a:off x="5733752" y="3974646"/>
              <a:ext cx="2115587"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FF7CC1EA-BFD1-4F77-A729-C2664F8B389E}"/>
                </a:ext>
              </a:extLst>
            </p:cNvPr>
            <p:cNvSpPr/>
            <p:nvPr/>
          </p:nvSpPr>
          <p:spPr>
            <a:xfrm>
              <a:off x="8543325" y="3993038"/>
              <a:ext cx="1594567" cy="330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617"/>
              <a:r>
                <a:rPr lang="fr-FR" sz="1200" b="1" dirty="0">
                  <a:solidFill>
                    <a:schemeClr val="tx1"/>
                  </a:solidFill>
                </a:rPr>
                <a:t>Actifs « groupe consolidé »</a:t>
              </a:r>
            </a:p>
          </p:txBody>
        </p:sp>
        <p:sp>
          <p:nvSpPr>
            <p:cNvPr id="34" name="Rectangle 33">
              <a:extLst>
                <a:ext uri="{FF2B5EF4-FFF2-40B4-BE49-F238E27FC236}">
                  <a16:creationId xmlns:a16="http://schemas.microsoft.com/office/drawing/2014/main" id="{2AC2FBE0-C74A-4996-B1BB-77472573852B}"/>
                </a:ext>
              </a:extLst>
            </p:cNvPr>
            <p:cNvSpPr/>
            <p:nvPr/>
          </p:nvSpPr>
          <p:spPr>
            <a:xfrm>
              <a:off x="8558970" y="3319710"/>
              <a:ext cx="1609559"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spAutoFit/>
            </a:bodyPr>
            <a:lstStyle/>
            <a:p>
              <a:pPr algn="ctr" defTabSz="685617"/>
              <a:r>
                <a:rPr lang="fr-FR" sz="1200" b="1" dirty="0">
                  <a:solidFill>
                    <a:schemeClr val="tx1"/>
                  </a:solidFill>
                </a:rPr>
                <a:t>Fonds propres « groupe consolidé »</a:t>
              </a:r>
            </a:p>
          </p:txBody>
        </p:sp>
        <p:cxnSp>
          <p:nvCxnSpPr>
            <p:cNvPr id="35" name="Straight Connector 34">
              <a:extLst>
                <a:ext uri="{FF2B5EF4-FFF2-40B4-BE49-F238E27FC236}">
                  <a16:creationId xmlns:a16="http://schemas.microsoft.com/office/drawing/2014/main" id="{7DA27776-C8B3-4098-A88E-3614D27AF30D}"/>
                </a:ext>
              </a:extLst>
            </p:cNvPr>
            <p:cNvCxnSpPr>
              <a:cxnSpLocks/>
            </p:cNvCxnSpPr>
            <p:nvPr/>
          </p:nvCxnSpPr>
          <p:spPr>
            <a:xfrm flipV="1">
              <a:off x="8605938" y="3974646"/>
              <a:ext cx="1534091" cy="5866"/>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142C8EFB-DDB2-4DF0-92E0-9516EB9B1012}"/>
                </a:ext>
              </a:extLst>
            </p:cNvPr>
            <p:cNvSpPr/>
            <p:nvPr/>
          </p:nvSpPr>
          <p:spPr>
            <a:xfrm>
              <a:off x="8254078" y="3771323"/>
              <a:ext cx="439659" cy="418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17"/>
              <a:r>
                <a:rPr lang="fr-FR" sz="1200" b="1" dirty="0">
                  <a:solidFill>
                    <a:schemeClr val="tx1"/>
                  </a:solidFill>
                </a:rPr>
                <a:t>≥</a:t>
              </a:r>
            </a:p>
          </p:txBody>
        </p:sp>
        <p:sp>
          <p:nvSpPr>
            <p:cNvPr id="37" name="Rectangle 36">
              <a:extLst>
                <a:ext uri="{FF2B5EF4-FFF2-40B4-BE49-F238E27FC236}">
                  <a16:creationId xmlns:a16="http://schemas.microsoft.com/office/drawing/2014/main" id="{133DACD9-40C0-4868-B80B-A322DE6AABBE}"/>
                </a:ext>
              </a:extLst>
            </p:cNvPr>
            <p:cNvSpPr/>
            <p:nvPr/>
          </p:nvSpPr>
          <p:spPr>
            <a:xfrm>
              <a:off x="7815378" y="3745971"/>
              <a:ext cx="681395" cy="430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617"/>
              <a:r>
                <a:rPr lang="fr-FR" sz="1200" b="1" dirty="0">
                  <a:solidFill>
                    <a:schemeClr val="tx1"/>
                  </a:solidFill>
                </a:rPr>
                <a:t>+ 2pp</a:t>
              </a:r>
            </a:p>
          </p:txBody>
        </p:sp>
        <p:sp>
          <p:nvSpPr>
            <p:cNvPr id="38" name="Rectangle 37">
              <a:extLst>
                <a:ext uri="{FF2B5EF4-FFF2-40B4-BE49-F238E27FC236}">
                  <a16:creationId xmlns:a16="http://schemas.microsoft.com/office/drawing/2014/main" id="{75AE0D66-D726-44F7-85F1-4F902D214DE7}"/>
                </a:ext>
              </a:extLst>
            </p:cNvPr>
            <p:cNvSpPr/>
            <p:nvPr/>
          </p:nvSpPr>
          <p:spPr>
            <a:xfrm>
              <a:off x="5635928" y="3342990"/>
              <a:ext cx="4551609" cy="1160973"/>
            </a:xfrm>
            <a:prstGeom prst="rect">
              <a:avLst/>
            </a:prstGeom>
            <a:noFill/>
            <a:ln>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grpSp>
      <p:grpSp>
        <p:nvGrpSpPr>
          <p:cNvPr id="40" name="Group 39">
            <a:extLst>
              <a:ext uri="{FF2B5EF4-FFF2-40B4-BE49-F238E27FC236}">
                <a16:creationId xmlns:a16="http://schemas.microsoft.com/office/drawing/2014/main" id="{EAE84B6A-BE1F-4CF4-8361-9AD2B9B7FB2A}"/>
              </a:ext>
            </a:extLst>
          </p:cNvPr>
          <p:cNvGrpSpPr/>
          <p:nvPr/>
        </p:nvGrpSpPr>
        <p:grpSpPr>
          <a:xfrm>
            <a:off x="4632371" y="2809778"/>
            <a:ext cx="4317337" cy="1160973"/>
            <a:chOff x="598584" y="3006330"/>
            <a:chExt cx="4555333" cy="1160973"/>
          </a:xfrm>
        </p:grpSpPr>
        <p:sp>
          <p:nvSpPr>
            <p:cNvPr id="41" name="Rectangle 40">
              <a:extLst>
                <a:ext uri="{FF2B5EF4-FFF2-40B4-BE49-F238E27FC236}">
                  <a16:creationId xmlns:a16="http://schemas.microsoft.com/office/drawing/2014/main" id="{9877E563-C2C7-4995-A75C-B3BC8C3B57FA}"/>
                </a:ext>
              </a:extLst>
            </p:cNvPr>
            <p:cNvSpPr/>
            <p:nvPr/>
          </p:nvSpPr>
          <p:spPr>
            <a:xfrm>
              <a:off x="598584" y="3557183"/>
              <a:ext cx="2250807" cy="412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617"/>
              <a:r>
                <a:rPr lang="fr-FR" sz="1200" b="1" dirty="0">
                  <a:solidFill>
                    <a:schemeClr val="tx1"/>
                  </a:solidFill>
                </a:rPr>
                <a:t>Fonds propres de la société </a:t>
              </a:r>
            </a:p>
            <a:p>
              <a:pPr algn="ctr" defTabSz="685617"/>
              <a:r>
                <a:rPr lang="fr-FR" sz="1200" b="1" dirty="0">
                  <a:solidFill>
                    <a:schemeClr val="tx1"/>
                  </a:solidFill>
                </a:rPr>
                <a:t>(ou du groupe fiscal)</a:t>
              </a:r>
            </a:p>
          </p:txBody>
        </p:sp>
        <p:sp>
          <p:nvSpPr>
            <p:cNvPr id="42" name="Rectangle 41">
              <a:extLst>
                <a:ext uri="{FF2B5EF4-FFF2-40B4-BE49-F238E27FC236}">
                  <a16:creationId xmlns:a16="http://schemas.microsoft.com/office/drawing/2014/main" id="{C991EF9B-268B-441D-A921-9123E261B5D2}"/>
                </a:ext>
              </a:extLst>
            </p:cNvPr>
            <p:cNvSpPr/>
            <p:nvPr/>
          </p:nvSpPr>
          <p:spPr>
            <a:xfrm>
              <a:off x="803201" y="3090173"/>
              <a:ext cx="1748773" cy="477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617"/>
              <a:r>
                <a:rPr lang="fr-FR" sz="1200" b="1" dirty="0">
                  <a:solidFill>
                    <a:srgbClr val="646464">
                      <a:lumMod val="75000"/>
                    </a:srgbClr>
                  </a:solidFill>
                </a:rPr>
                <a:t>∑  </a:t>
              </a:r>
              <a:r>
                <a:rPr lang="fr-FR" sz="1200" b="1" dirty="0">
                  <a:solidFill>
                    <a:schemeClr val="tx1"/>
                  </a:solidFill>
                </a:rPr>
                <a:t>Dettes de la société </a:t>
              </a:r>
            </a:p>
            <a:p>
              <a:pPr algn="ctr" defTabSz="685617"/>
              <a:r>
                <a:rPr lang="fr-FR" sz="1200" b="1" dirty="0">
                  <a:solidFill>
                    <a:schemeClr val="tx1"/>
                  </a:solidFill>
                </a:rPr>
                <a:t>(ou du groupe fiscal) </a:t>
              </a:r>
            </a:p>
          </p:txBody>
        </p:sp>
        <p:cxnSp>
          <p:nvCxnSpPr>
            <p:cNvPr id="43" name="Straight Connector 42">
              <a:extLst>
                <a:ext uri="{FF2B5EF4-FFF2-40B4-BE49-F238E27FC236}">
                  <a16:creationId xmlns:a16="http://schemas.microsoft.com/office/drawing/2014/main" id="{E0566559-76A4-411E-BC01-5F81030D4421}"/>
                </a:ext>
              </a:extLst>
            </p:cNvPr>
            <p:cNvCxnSpPr>
              <a:cxnSpLocks/>
            </p:cNvCxnSpPr>
            <p:nvPr/>
          </p:nvCxnSpPr>
          <p:spPr>
            <a:xfrm>
              <a:off x="691995" y="3554102"/>
              <a:ext cx="2070761"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D59F1858-3224-446E-8847-4F8D228A3522}"/>
                </a:ext>
              </a:extLst>
            </p:cNvPr>
            <p:cNvSpPr/>
            <p:nvPr/>
          </p:nvSpPr>
          <p:spPr>
            <a:xfrm>
              <a:off x="3110500" y="3395553"/>
              <a:ext cx="341738" cy="3841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17"/>
              <a:r>
                <a:rPr lang="fr-FR" sz="1200" b="1" dirty="0">
                  <a:solidFill>
                    <a:schemeClr val="tx1"/>
                  </a:solidFill>
                </a:rPr>
                <a:t>≤</a:t>
              </a:r>
            </a:p>
          </p:txBody>
        </p:sp>
        <p:sp>
          <p:nvSpPr>
            <p:cNvPr id="45" name="Rectangle 44">
              <a:extLst>
                <a:ext uri="{FF2B5EF4-FFF2-40B4-BE49-F238E27FC236}">
                  <a16:creationId xmlns:a16="http://schemas.microsoft.com/office/drawing/2014/main" id="{97B33F84-7BB9-44A2-96E8-55E1A8A97CE4}"/>
                </a:ext>
              </a:extLst>
            </p:cNvPr>
            <p:cNvSpPr/>
            <p:nvPr/>
          </p:nvSpPr>
          <p:spPr>
            <a:xfrm>
              <a:off x="3321576" y="3558722"/>
              <a:ext cx="1711919" cy="442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spAutoFit/>
            </a:bodyPr>
            <a:lstStyle/>
            <a:p>
              <a:pPr algn="ctr" defTabSz="685617"/>
              <a:r>
                <a:rPr lang="fr-FR" sz="1200" b="1" dirty="0">
                  <a:solidFill>
                    <a:srgbClr val="646464">
                      <a:lumMod val="75000"/>
                    </a:srgbClr>
                  </a:solidFill>
                </a:rPr>
                <a:t>Fonds propres « groupe consolidé »</a:t>
              </a:r>
            </a:p>
          </p:txBody>
        </p:sp>
        <p:sp>
          <p:nvSpPr>
            <p:cNvPr id="46" name="Rectangle 45">
              <a:extLst>
                <a:ext uri="{FF2B5EF4-FFF2-40B4-BE49-F238E27FC236}">
                  <a16:creationId xmlns:a16="http://schemas.microsoft.com/office/drawing/2014/main" id="{C7046042-D83E-4376-BD80-157E9798AA0B}"/>
                </a:ext>
              </a:extLst>
            </p:cNvPr>
            <p:cNvSpPr/>
            <p:nvPr/>
          </p:nvSpPr>
          <p:spPr>
            <a:xfrm>
              <a:off x="3347744" y="3104082"/>
              <a:ext cx="1607437" cy="477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defTabSz="685617"/>
              <a:r>
                <a:rPr lang="fr-FR" sz="1200" b="1" dirty="0">
                  <a:solidFill>
                    <a:srgbClr val="646464">
                      <a:lumMod val="75000"/>
                    </a:srgbClr>
                  </a:solidFill>
                </a:rPr>
                <a:t>∑   Dettes « groupe consolidé »</a:t>
              </a:r>
            </a:p>
          </p:txBody>
        </p:sp>
        <p:cxnSp>
          <p:nvCxnSpPr>
            <p:cNvPr id="47" name="Straight Connector 46">
              <a:extLst>
                <a:ext uri="{FF2B5EF4-FFF2-40B4-BE49-F238E27FC236}">
                  <a16:creationId xmlns:a16="http://schemas.microsoft.com/office/drawing/2014/main" id="{9ADB1B39-7745-4A2F-A3BE-0BFBE05AB630}"/>
                </a:ext>
              </a:extLst>
            </p:cNvPr>
            <p:cNvCxnSpPr>
              <a:cxnSpLocks/>
            </p:cNvCxnSpPr>
            <p:nvPr/>
          </p:nvCxnSpPr>
          <p:spPr>
            <a:xfrm flipV="1">
              <a:off x="3432361" y="3566948"/>
              <a:ext cx="1557519" cy="3453"/>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D16D2FD8-C5BA-4F9E-BBCA-3AD06DDCC673}"/>
                </a:ext>
              </a:extLst>
            </p:cNvPr>
            <p:cNvSpPr/>
            <p:nvPr/>
          </p:nvSpPr>
          <p:spPr>
            <a:xfrm>
              <a:off x="2820350" y="3334329"/>
              <a:ext cx="413005" cy="4014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defTabSz="685617"/>
              <a:r>
                <a:rPr lang="fr-FR" sz="1200" b="1" dirty="0">
                  <a:solidFill>
                    <a:schemeClr val="tx1"/>
                  </a:solidFill>
                </a:rPr>
                <a:t>- 2pp</a:t>
              </a:r>
            </a:p>
          </p:txBody>
        </p:sp>
        <p:sp>
          <p:nvSpPr>
            <p:cNvPr id="49" name="Rectangle 48">
              <a:extLst>
                <a:ext uri="{FF2B5EF4-FFF2-40B4-BE49-F238E27FC236}">
                  <a16:creationId xmlns:a16="http://schemas.microsoft.com/office/drawing/2014/main" id="{CDC8476D-345E-48CD-A0BA-1152513E2349}"/>
                </a:ext>
              </a:extLst>
            </p:cNvPr>
            <p:cNvSpPr/>
            <p:nvPr/>
          </p:nvSpPr>
          <p:spPr>
            <a:xfrm>
              <a:off x="621110" y="3006330"/>
              <a:ext cx="4532807" cy="1160973"/>
            </a:xfrm>
            <a:prstGeom prst="rect">
              <a:avLst/>
            </a:prstGeom>
            <a:noFill/>
            <a:ln>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grpSp>
      <p:cxnSp>
        <p:nvCxnSpPr>
          <p:cNvPr id="50" name="Connector: Elbow 49">
            <a:extLst>
              <a:ext uri="{FF2B5EF4-FFF2-40B4-BE49-F238E27FC236}">
                <a16:creationId xmlns:a16="http://schemas.microsoft.com/office/drawing/2014/main" id="{3A938A92-61AD-41A0-95BC-BB07C83C9DAB}"/>
              </a:ext>
            </a:extLst>
          </p:cNvPr>
          <p:cNvCxnSpPr>
            <a:cxnSpLocks/>
            <a:stCxn id="38" idx="2"/>
            <a:endCxn id="7" idx="0"/>
          </p:cNvCxnSpPr>
          <p:nvPr/>
        </p:nvCxnSpPr>
        <p:spPr>
          <a:xfrm rot="5400000">
            <a:off x="1688808" y="3846719"/>
            <a:ext cx="396908" cy="632459"/>
          </a:xfrm>
          <a:prstGeom prst="bentConnector3">
            <a:avLst>
              <a:gd name="adj1" fmla="val 50000"/>
            </a:avLst>
          </a:prstGeom>
          <a:ln w="38100">
            <a:solidFill>
              <a:srgbClr val="00B050"/>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51" name="Connector: Elbow 50">
            <a:extLst>
              <a:ext uri="{FF2B5EF4-FFF2-40B4-BE49-F238E27FC236}">
                <a16:creationId xmlns:a16="http://schemas.microsoft.com/office/drawing/2014/main" id="{0B04F246-5647-41D6-8B6E-B9F4D6A1E5A2}"/>
              </a:ext>
            </a:extLst>
          </p:cNvPr>
          <p:cNvCxnSpPr>
            <a:cxnSpLocks/>
            <a:stCxn id="38" idx="2"/>
            <a:endCxn id="8" idx="0"/>
          </p:cNvCxnSpPr>
          <p:nvPr/>
        </p:nvCxnSpPr>
        <p:spPr>
          <a:xfrm rot="16200000" flipH="1">
            <a:off x="3050426" y="3117558"/>
            <a:ext cx="396908" cy="2090779"/>
          </a:xfrm>
          <a:prstGeom prst="bentConnector3">
            <a:avLst>
              <a:gd name="adj1" fmla="val 50000"/>
            </a:avLst>
          </a:prstGeom>
          <a:ln w="38100">
            <a:solidFill>
              <a:srgbClr val="FF0000"/>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52" name="Oval 51">
            <a:extLst>
              <a:ext uri="{FF2B5EF4-FFF2-40B4-BE49-F238E27FC236}">
                <a16:creationId xmlns:a16="http://schemas.microsoft.com/office/drawing/2014/main" id="{7366FB93-252F-4AD9-805F-9E9950A8A97B}"/>
              </a:ext>
            </a:extLst>
          </p:cNvPr>
          <p:cNvSpPr/>
          <p:nvPr/>
        </p:nvSpPr>
        <p:spPr>
          <a:xfrm>
            <a:off x="7386323" y="1217366"/>
            <a:ext cx="1634980" cy="695214"/>
          </a:xfrm>
          <a:prstGeom prst="ellipse">
            <a:avLst/>
          </a:prstGeom>
          <a:solidFill>
            <a:srgbClr val="FFF27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dirty="0">
                <a:solidFill>
                  <a:schemeClr val="tx1"/>
                </a:solidFill>
              </a:rPr>
              <a:t>Exercices ouverts à compter du 1</a:t>
            </a:r>
            <a:r>
              <a:rPr lang="fr-FR" sz="1050" b="1" baseline="30000" dirty="0">
                <a:solidFill>
                  <a:schemeClr val="tx1"/>
                </a:solidFill>
              </a:rPr>
              <a:t>er</a:t>
            </a:r>
            <a:r>
              <a:rPr lang="fr-FR" sz="1050" b="1" dirty="0">
                <a:solidFill>
                  <a:schemeClr val="tx1"/>
                </a:solidFill>
              </a:rPr>
              <a:t> janvier 2019</a:t>
            </a:r>
          </a:p>
        </p:txBody>
      </p:sp>
      <p:cxnSp>
        <p:nvCxnSpPr>
          <p:cNvPr id="54" name="Straight Arrow Connector 53">
            <a:extLst>
              <a:ext uri="{FF2B5EF4-FFF2-40B4-BE49-F238E27FC236}">
                <a16:creationId xmlns:a16="http://schemas.microsoft.com/office/drawing/2014/main" id="{F93B2831-C986-4C20-93C7-FE4FA354ABAE}"/>
              </a:ext>
            </a:extLst>
          </p:cNvPr>
          <p:cNvCxnSpPr>
            <a:cxnSpLocks/>
          </p:cNvCxnSpPr>
          <p:nvPr/>
        </p:nvCxnSpPr>
        <p:spPr>
          <a:xfrm>
            <a:off x="1934401" y="1872740"/>
            <a:ext cx="0" cy="3994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079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9ACC3626-73A2-4F6D-B667-BB57A9C8F0F1}"/>
              </a:ext>
            </a:extLst>
          </p:cNvPr>
          <p:cNvGrpSpPr/>
          <p:nvPr/>
        </p:nvGrpSpPr>
        <p:grpSpPr>
          <a:xfrm>
            <a:off x="5061005" y="5409625"/>
            <a:ext cx="3632150" cy="523220"/>
            <a:chOff x="325438" y="5302550"/>
            <a:chExt cx="3632150" cy="523220"/>
          </a:xfrm>
        </p:grpSpPr>
        <p:sp>
          <p:nvSpPr>
            <p:cNvPr id="24" name="Rectangle 23">
              <a:extLst>
                <a:ext uri="{FF2B5EF4-FFF2-40B4-BE49-F238E27FC236}">
                  <a16:creationId xmlns:a16="http://schemas.microsoft.com/office/drawing/2014/main" id="{01FE3CC5-49E6-4867-86A9-05D96ED25C5D}"/>
                </a:ext>
              </a:extLst>
            </p:cNvPr>
            <p:cNvSpPr/>
            <p:nvPr/>
          </p:nvSpPr>
          <p:spPr>
            <a:xfrm>
              <a:off x="325438" y="5302550"/>
              <a:ext cx="3632150"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354013"/>
              <a:r>
                <a:rPr lang="fr-FR" sz="1400" b="1" dirty="0">
                  <a:solidFill>
                    <a:schemeClr val="tx1"/>
                  </a:solidFill>
                </a:rPr>
                <a:t>Exercices clos à compter du 31 décembre 2019</a:t>
              </a:r>
            </a:p>
          </p:txBody>
        </p:sp>
        <p:pic>
          <p:nvPicPr>
            <p:cNvPr id="29" name="Picture 28">
              <a:extLst>
                <a:ext uri="{FF2B5EF4-FFF2-40B4-BE49-F238E27FC236}">
                  <a16:creationId xmlns:a16="http://schemas.microsoft.com/office/drawing/2014/main" id="{5355562A-8043-4295-819B-AFE34ACDA93D}"/>
                </a:ext>
              </a:extLst>
            </p:cNvPr>
            <p:cNvPicPr>
              <a:picLocks noChangeArrowheads="1"/>
            </p:cNvPicPr>
            <p:nvPr/>
          </p:nvPicPr>
          <p:blipFill>
            <a:blip r:embed="rId3" cstate="print"/>
            <a:srcRect/>
            <a:stretch>
              <a:fillRect/>
            </a:stretch>
          </p:blipFill>
          <p:spPr bwMode="auto">
            <a:xfrm>
              <a:off x="325438" y="5379745"/>
              <a:ext cx="324000" cy="360000"/>
            </a:xfrm>
            <a:prstGeom prst="rect">
              <a:avLst/>
            </a:prstGeom>
            <a:noFill/>
            <a:ln w="9525">
              <a:noFill/>
              <a:miter lim="800000"/>
              <a:headEnd/>
              <a:tailEnd/>
            </a:ln>
            <a:effectLst/>
          </p:spPr>
        </p:pic>
      </p:grpSp>
      <p:sp>
        <p:nvSpPr>
          <p:cNvPr id="8" name="Title 7">
            <a:extLst>
              <a:ext uri="{FF2B5EF4-FFF2-40B4-BE49-F238E27FC236}">
                <a16:creationId xmlns:a16="http://schemas.microsoft.com/office/drawing/2014/main" id="{C0A78D46-39D3-4453-94E5-59E31122271C}"/>
              </a:ext>
            </a:extLst>
          </p:cNvPr>
          <p:cNvSpPr>
            <a:spLocks noGrp="1"/>
          </p:cNvSpPr>
          <p:nvPr>
            <p:ph type="title"/>
          </p:nvPr>
        </p:nvSpPr>
        <p:spPr/>
        <p:txBody>
          <a:bodyPr/>
          <a:lstStyle/>
          <a:p>
            <a:r>
              <a:rPr lang="fr-FR" dirty="0"/>
              <a:t>Limitation de la déduction des charges financières</a:t>
            </a:r>
            <a:br>
              <a:rPr lang="fr-FR" dirty="0"/>
            </a:br>
            <a:r>
              <a:rPr lang="fr-FR" sz="2000" dirty="0"/>
              <a:t>LF 2020, art. 45</a:t>
            </a:r>
            <a:endParaRPr lang="fr-FR" dirty="0"/>
          </a:p>
        </p:txBody>
      </p:sp>
      <p:graphicFrame>
        <p:nvGraphicFramePr>
          <p:cNvPr id="12" name="Content Placeholder 11">
            <a:extLst>
              <a:ext uri="{FF2B5EF4-FFF2-40B4-BE49-F238E27FC236}">
                <a16:creationId xmlns:a16="http://schemas.microsoft.com/office/drawing/2014/main" id="{1D2F7216-A560-44EE-8922-32603FAAFED3}"/>
              </a:ext>
            </a:extLst>
          </p:cNvPr>
          <p:cNvGraphicFramePr>
            <a:graphicFrameLocks noGrp="1"/>
          </p:cNvGraphicFramePr>
          <p:nvPr>
            <p:ph sz="half" idx="1"/>
            <p:extLst/>
          </p:nvPr>
        </p:nvGraphicFramePr>
        <p:xfrm>
          <a:off x="455613" y="1871663"/>
          <a:ext cx="4040187" cy="4009262"/>
        </p:xfrm>
        <a:graphic>
          <a:graphicData uri="http://schemas.openxmlformats.org/drawingml/2006/table">
            <a:tbl>
              <a:tblPr bandRow="1">
                <a:effectLst/>
                <a:tableStyleId>{3C2FFA5D-87B4-456A-9821-1D502468CF0F}</a:tableStyleId>
              </a:tblPr>
              <a:tblGrid>
                <a:gridCol w="4040187">
                  <a:extLst>
                    <a:ext uri="{9D8B030D-6E8A-4147-A177-3AD203B41FA5}">
                      <a16:colId xmlns:a16="http://schemas.microsoft.com/office/drawing/2014/main" val="762169628"/>
                    </a:ext>
                  </a:extLst>
                </a:gridCol>
              </a:tblGrid>
              <a:tr h="862012">
                <a:tc>
                  <a:txBody>
                    <a:bodyPr/>
                    <a:lstStyle/>
                    <a:p>
                      <a:pPr marL="265113" indent="0" algn="l" defTabSz="1875114" eaLnBrk="0" hangingPunct="0">
                        <a:lnSpc>
                          <a:spcPct val="90000"/>
                        </a:lnSpc>
                        <a:spcAft>
                          <a:spcPct val="35000"/>
                        </a:spcAft>
                      </a:pPr>
                      <a:r>
                        <a:rPr lang="fr-FR" sz="1400" b="1" kern="0" dirty="0">
                          <a:solidFill>
                            <a:schemeClr val="bg1"/>
                          </a:solidFill>
                          <a:latin typeface="+mn-lt"/>
                        </a:rPr>
                        <a:t>Résultat fiscal imposable selon le droit commun, avant imputation des déficits</a:t>
                      </a:r>
                    </a:p>
                    <a:p>
                      <a:pPr marL="265113" indent="0" algn="l" defTabSz="1875114" eaLnBrk="0" hangingPunct="0">
                        <a:lnSpc>
                          <a:spcPct val="90000"/>
                        </a:lnSpc>
                        <a:spcAft>
                          <a:spcPct val="35000"/>
                        </a:spcAft>
                      </a:pPr>
                      <a:r>
                        <a:rPr lang="fr-FR" sz="1400" dirty="0">
                          <a:solidFill>
                            <a:schemeClr val="bg1"/>
                          </a:solidFill>
                          <a:latin typeface="+mn-lt"/>
                        </a:rPr>
                        <a:t>Après abattement d’assiette</a:t>
                      </a:r>
                    </a:p>
                  </a:txBody>
                  <a:tcPr anchor="ctr">
                    <a:lnL w="9525" cap="flat" cmpd="sng" algn="ctr">
                      <a:noFill/>
                      <a:prstDash val="solid"/>
                    </a:lnL>
                    <a:lnR w="9525" cap="flat" cmpd="sng" algn="ctr">
                      <a:noFill/>
                      <a:prstDash val="solid"/>
                    </a:lnR>
                    <a:lnT w="9525" cap="flat" cmpd="sng" algn="ctr">
                      <a:noFill/>
                      <a:prstDash val="soli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413882541"/>
                  </a:ext>
                </a:extLst>
              </a:tr>
              <a:tr h="1394650">
                <a:tc>
                  <a:txBody>
                    <a:bodyPr/>
                    <a:lstStyle/>
                    <a:p>
                      <a:pPr marL="265113" indent="0" defTabSz="622158" eaLnBrk="0" hangingPunct="0">
                        <a:defRPr/>
                      </a:pPr>
                      <a:r>
                        <a:rPr lang="fr-FR" sz="1400" kern="0" dirty="0">
                          <a:solidFill>
                            <a:schemeClr val="bg1"/>
                          </a:solidFill>
                          <a:latin typeface="+mn-lt"/>
                        </a:rPr>
                        <a:t>Amortissements </a:t>
                      </a:r>
                      <a:r>
                        <a:rPr lang="fr-FR" sz="1400" b="1" kern="0" dirty="0">
                          <a:solidFill>
                            <a:schemeClr val="bg1"/>
                          </a:solidFill>
                          <a:latin typeface="+mn-lt"/>
                        </a:rPr>
                        <a:t>déductibles</a:t>
                      </a:r>
                      <a:r>
                        <a:rPr lang="fr-FR" sz="1400" kern="0" dirty="0">
                          <a:solidFill>
                            <a:schemeClr val="bg1"/>
                          </a:solidFill>
                          <a:latin typeface="+mn-lt"/>
                        </a:rPr>
                        <a:t>, </a:t>
                      </a:r>
                      <a:r>
                        <a:rPr lang="fr-FR" sz="1400" b="1" kern="0" dirty="0">
                          <a:solidFill>
                            <a:schemeClr val="bg1"/>
                          </a:solidFill>
                          <a:latin typeface="+mn-lt"/>
                        </a:rPr>
                        <a:t>nets</a:t>
                      </a:r>
                      <a:r>
                        <a:rPr lang="fr-FR" sz="1400" kern="0" dirty="0">
                          <a:solidFill>
                            <a:schemeClr val="bg1"/>
                          </a:solidFill>
                          <a:latin typeface="+mn-lt"/>
                        </a:rPr>
                        <a:t> des :</a:t>
                      </a:r>
                    </a:p>
                    <a:p>
                      <a:pPr marL="446088" indent="-180975" defTabSz="622158" eaLnBrk="0" hangingPunct="0">
                        <a:buFont typeface="Arial" panose="020B0604020202020204" pitchFamily="34" charset="0"/>
                        <a:buChar char="•"/>
                        <a:defRPr/>
                      </a:pPr>
                      <a:r>
                        <a:rPr lang="fr-FR" sz="1400" kern="0" dirty="0">
                          <a:solidFill>
                            <a:schemeClr val="bg1"/>
                          </a:solidFill>
                          <a:latin typeface="+mn-lt"/>
                        </a:rPr>
                        <a:t>Reprises imposables </a:t>
                      </a:r>
                    </a:p>
                    <a:p>
                      <a:pPr marL="446088" indent="-180975" defTabSz="622158" eaLnBrk="0" hangingPunct="0">
                        <a:buFont typeface="Arial" panose="020B0604020202020204" pitchFamily="34" charset="0"/>
                        <a:buChar char="•"/>
                        <a:defRPr/>
                      </a:pPr>
                      <a:r>
                        <a:rPr lang="fr-FR" sz="1400" kern="0" dirty="0">
                          <a:solidFill>
                            <a:schemeClr val="bg1"/>
                          </a:solidFill>
                          <a:latin typeface="+mn-lt"/>
                        </a:rPr>
                        <a:t>Fractions de PV/MV correspondant à des amortissements déduits, ou exclus des charges déductibles, ou irrégulièrement différés (art. 39 B)</a:t>
                      </a:r>
                    </a:p>
                  </a:txBody>
                  <a:tcPr anchor="ctr">
                    <a:lnL w="9525" cap="flat" cmpd="sng" algn="ctr">
                      <a:noFill/>
                      <a:prstDash val="solid"/>
                    </a:lnL>
                    <a:lnR w="9525" cap="flat" cmpd="sng" algn="ctr">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08080"/>
                    </a:solidFill>
                  </a:tcPr>
                </a:tc>
                <a:extLst>
                  <a:ext uri="{0D108BD9-81ED-4DB2-BD59-A6C34878D82A}">
                    <a16:rowId xmlns:a16="http://schemas.microsoft.com/office/drawing/2014/main" val="1313897543"/>
                  </a:ext>
                </a:extLst>
              </a:tr>
              <a:tr h="500200">
                <a:tc>
                  <a:txBody>
                    <a:bodyPr/>
                    <a:lstStyle/>
                    <a:p>
                      <a:pPr marL="265113" marR="0" lvl="0" indent="0" algn="l" defTabSz="914400" rtl="0" eaLnBrk="1" fontAlgn="auto" latinLnBrk="0" hangingPunct="1">
                        <a:lnSpc>
                          <a:spcPct val="100000"/>
                        </a:lnSpc>
                        <a:spcBef>
                          <a:spcPts val="0"/>
                        </a:spcBef>
                        <a:spcAft>
                          <a:spcPts val="0"/>
                        </a:spcAft>
                        <a:buClrTx/>
                        <a:buSzTx/>
                        <a:buFontTx/>
                        <a:buNone/>
                        <a:tabLst/>
                        <a:defRPr/>
                      </a:pPr>
                      <a:r>
                        <a:rPr lang="fr-FR" sz="1400" kern="0" dirty="0">
                          <a:solidFill>
                            <a:srgbClr val="333333"/>
                          </a:solidFill>
                          <a:latin typeface="+mn-lt"/>
                        </a:rPr>
                        <a:t>Provisions pour dépréciation déduites (nettes des reprises) </a:t>
                      </a:r>
                    </a:p>
                  </a:txBody>
                  <a:tcPr anchor="ctr">
                    <a:lnL w="9525" cap="flat" cmpd="sng" algn="ctr">
                      <a:noFill/>
                      <a:prstDash val="solid"/>
                    </a:lnL>
                    <a:lnR w="9525" cap="flat" cmpd="sng" algn="ctr">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C0C0"/>
                    </a:solidFill>
                  </a:tcPr>
                </a:tc>
                <a:extLst>
                  <a:ext uri="{0D108BD9-81ED-4DB2-BD59-A6C34878D82A}">
                    <a16:rowId xmlns:a16="http://schemas.microsoft.com/office/drawing/2014/main" val="2265361400"/>
                  </a:ext>
                </a:extLst>
              </a:tr>
              <a:tr h="500200">
                <a:tc>
                  <a:txBody>
                    <a:bodyPr/>
                    <a:lstStyle/>
                    <a:p>
                      <a:pPr marL="265113" marR="0" lvl="0" indent="0" algn="l" defTabSz="914400" rtl="0" eaLnBrk="1" fontAlgn="auto" latinLnBrk="0" hangingPunct="1">
                        <a:lnSpc>
                          <a:spcPct val="100000"/>
                        </a:lnSpc>
                        <a:spcBef>
                          <a:spcPts val="0"/>
                        </a:spcBef>
                        <a:spcAft>
                          <a:spcPts val="0"/>
                        </a:spcAft>
                        <a:buClrTx/>
                        <a:buSzTx/>
                        <a:buFontTx/>
                        <a:buNone/>
                        <a:tabLst/>
                        <a:defRPr/>
                      </a:pPr>
                      <a:endParaRPr lang="fr-FR" sz="700" kern="0" dirty="0">
                        <a:solidFill>
                          <a:srgbClr val="333333"/>
                        </a:solidFill>
                        <a:latin typeface="+mn-lt"/>
                      </a:endParaRPr>
                    </a:p>
                    <a:p>
                      <a:pPr marL="265113" marR="0" lvl="0" indent="0" algn="l" defTabSz="914400" rtl="0" eaLnBrk="1" fontAlgn="auto" latinLnBrk="0" hangingPunct="1">
                        <a:lnSpc>
                          <a:spcPct val="100000"/>
                        </a:lnSpc>
                        <a:spcBef>
                          <a:spcPts val="0"/>
                        </a:spcBef>
                        <a:spcAft>
                          <a:spcPts val="0"/>
                        </a:spcAft>
                        <a:buClrTx/>
                        <a:buSzTx/>
                        <a:buFontTx/>
                        <a:buNone/>
                        <a:tabLst/>
                        <a:defRPr/>
                      </a:pPr>
                      <a:r>
                        <a:rPr lang="fr-FR" sz="1400" kern="0" dirty="0">
                          <a:solidFill>
                            <a:schemeClr val="bg1"/>
                          </a:solidFill>
                          <a:latin typeface="+mn-lt"/>
                        </a:rPr>
                        <a:t>Gains et pertes soumis aux taux réduits</a:t>
                      </a:r>
                    </a:p>
                    <a:p>
                      <a:pPr marL="265113" marR="0" lvl="0" indent="0" algn="l" defTabSz="914400" rtl="0" eaLnBrk="1" fontAlgn="auto" latinLnBrk="0" hangingPunct="1">
                        <a:lnSpc>
                          <a:spcPct val="100000"/>
                        </a:lnSpc>
                        <a:spcBef>
                          <a:spcPts val="0"/>
                        </a:spcBef>
                        <a:spcAft>
                          <a:spcPts val="0"/>
                        </a:spcAft>
                        <a:buClrTx/>
                        <a:buSzTx/>
                        <a:buFontTx/>
                        <a:buNone/>
                        <a:tabLst/>
                        <a:defRPr/>
                      </a:pPr>
                      <a:endParaRPr lang="fr-FR" sz="700" kern="0" dirty="0">
                        <a:solidFill>
                          <a:srgbClr val="333333"/>
                        </a:solidFill>
                        <a:latin typeface="+mn-lt"/>
                      </a:endParaRPr>
                    </a:p>
                  </a:txBody>
                  <a:tcPr anchor="ctr">
                    <a:lnL w="9525" cap="flat" cmpd="sng" algn="ctr">
                      <a:noFill/>
                      <a:prstDash val="solid"/>
                    </a:lnL>
                    <a:lnR w="9525" cap="flat" cmpd="sng" algn="ctr">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08080"/>
                    </a:solidFill>
                  </a:tcPr>
                </a:tc>
                <a:extLst>
                  <a:ext uri="{0D108BD9-81ED-4DB2-BD59-A6C34878D82A}">
                    <a16:rowId xmlns:a16="http://schemas.microsoft.com/office/drawing/2014/main" val="404803007"/>
                  </a:ext>
                </a:extLst>
              </a:tr>
              <a:tr h="0">
                <a:tc>
                  <a:txBody>
                    <a:bodyPr/>
                    <a:lstStyle/>
                    <a:p>
                      <a:endParaRPr lang="fr-FR" sz="700" dirty="0">
                        <a:latin typeface="+mn-lt"/>
                      </a:endParaRPr>
                    </a:p>
                  </a:txBody>
                  <a:tcPr anchor="ctr">
                    <a:lnL w="9525" cap="flat" cmpd="sng" algn="ctr">
                      <a:noFill/>
                      <a:prstDash val="solid"/>
                    </a:lnL>
                    <a:lnR w="9525" cap="flat" cmpd="sng" algn="ctr">
                      <a:noFill/>
                      <a:prstDash val="soli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59920117"/>
                  </a:ext>
                </a:extLst>
              </a:tr>
              <a:tr h="500200">
                <a:tc>
                  <a:txBody>
                    <a:bodyPr/>
                    <a:lstStyle/>
                    <a:p>
                      <a:pPr marL="265113" marR="0" lvl="0" indent="0" algn="l" defTabSz="914400" rtl="0" eaLnBrk="1" fontAlgn="auto" latinLnBrk="0" hangingPunct="1">
                        <a:lnSpc>
                          <a:spcPct val="100000"/>
                        </a:lnSpc>
                        <a:spcBef>
                          <a:spcPts val="0"/>
                        </a:spcBef>
                        <a:spcAft>
                          <a:spcPts val="0"/>
                        </a:spcAft>
                        <a:buClrTx/>
                        <a:buSzTx/>
                        <a:buFontTx/>
                        <a:buNone/>
                        <a:tabLst/>
                        <a:defRPr/>
                      </a:pPr>
                      <a:endParaRPr lang="fr-FR" sz="700" kern="0" dirty="0">
                        <a:solidFill>
                          <a:srgbClr val="333333"/>
                        </a:solidFill>
                        <a:latin typeface="+mn-lt"/>
                      </a:endParaRPr>
                    </a:p>
                    <a:p>
                      <a:pPr marL="265113" marR="0" lvl="0" indent="0" algn="l" defTabSz="914400" rtl="0" eaLnBrk="1" fontAlgn="auto" latinLnBrk="0" hangingPunct="1">
                        <a:lnSpc>
                          <a:spcPct val="100000"/>
                        </a:lnSpc>
                        <a:spcBef>
                          <a:spcPts val="0"/>
                        </a:spcBef>
                        <a:spcAft>
                          <a:spcPts val="0"/>
                        </a:spcAft>
                        <a:buClrTx/>
                        <a:buSzTx/>
                        <a:buFontTx/>
                        <a:buNone/>
                        <a:tabLst/>
                        <a:defRPr/>
                      </a:pPr>
                      <a:r>
                        <a:rPr lang="fr-FR" sz="1400" kern="0" dirty="0">
                          <a:solidFill>
                            <a:srgbClr val="333333"/>
                          </a:solidFill>
                          <a:latin typeface="+mn-lt"/>
                        </a:rPr>
                        <a:t>EBITDA FISCAL</a:t>
                      </a:r>
                    </a:p>
                    <a:p>
                      <a:pPr marL="265113" marR="0" lvl="0" indent="0" algn="l" defTabSz="914400" rtl="0" eaLnBrk="1" fontAlgn="auto" latinLnBrk="0" hangingPunct="1">
                        <a:lnSpc>
                          <a:spcPct val="100000"/>
                        </a:lnSpc>
                        <a:spcBef>
                          <a:spcPts val="0"/>
                        </a:spcBef>
                        <a:spcAft>
                          <a:spcPts val="0"/>
                        </a:spcAft>
                        <a:buClrTx/>
                        <a:buSzTx/>
                        <a:buFontTx/>
                        <a:buNone/>
                        <a:tabLst/>
                        <a:defRPr/>
                      </a:pPr>
                      <a:endParaRPr lang="fr-FR" sz="700" kern="0" dirty="0">
                        <a:solidFill>
                          <a:srgbClr val="333333"/>
                        </a:solidFill>
                        <a:latin typeface="+mn-lt"/>
                      </a:endParaRPr>
                    </a:p>
                  </a:txBody>
                  <a:tcPr anchor="ctr">
                    <a:lnL w="9525" cap="flat" cmpd="sng" algn="ctr">
                      <a:noFill/>
                      <a:prstDash val="solid"/>
                    </a:lnL>
                    <a:lnR w="9525" cap="flat" cmpd="sng" algn="ctr">
                      <a:noFill/>
                      <a:prstDash val="solid"/>
                    </a:lnR>
                    <a:lnT w="38100" cap="flat" cmpd="sng" algn="ctr">
                      <a:solidFill>
                        <a:schemeClr val="bg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FAE600"/>
                    </a:solidFill>
                  </a:tcPr>
                </a:tc>
                <a:extLst>
                  <a:ext uri="{0D108BD9-81ED-4DB2-BD59-A6C34878D82A}">
                    <a16:rowId xmlns:a16="http://schemas.microsoft.com/office/drawing/2014/main" val="2624239347"/>
                  </a:ext>
                </a:extLst>
              </a:tr>
            </a:tbl>
          </a:graphicData>
        </a:graphic>
      </p:graphicFrame>
      <p:sp>
        <p:nvSpPr>
          <p:cNvPr id="114" name="Oval 113"/>
          <p:cNvSpPr/>
          <p:nvPr/>
        </p:nvSpPr>
        <p:spPr>
          <a:xfrm>
            <a:off x="259303" y="5435582"/>
            <a:ext cx="360000" cy="360000"/>
          </a:xfrm>
          <a:prstGeom prst="ellipse">
            <a:avLst/>
          </a:prstGeom>
          <a:solidFill>
            <a:srgbClr val="646464"/>
          </a:solidFill>
          <a:ln w="25400" cap="flat" cmpd="sng" algn="ctr">
            <a:noFill/>
            <a:prstDash val="solid"/>
          </a:ln>
          <a:effectLst/>
        </p:spPr>
        <p:txBody>
          <a:bodyPr anchor="ctr"/>
          <a:lstStyle/>
          <a:p>
            <a:pPr algn="ctr" defTabSz="622158" eaLnBrk="0" hangingPunct="0">
              <a:defRPr/>
            </a:pPr>
            <a:r>
              <a:rPr lang="fr-FR" sz="2400" b="1" kern="0" dirty="0">
                <a:solidFill>
                  <a:schemeClr val="bg1"/>
                </a:solidFill>
                <a:latin typeface="Arial"/>
              </a:rPr>
              <a:t>=</a:t>
            </a:r>
            <a:endParaRPr lang="fr-FR" sz="1400" b="1" kern="0" dirty="0">
              <a:solidFill>
                <a:schemeClr val="bg1"/>
              </a:solidFill>
              <a:latin typeface="Arial"/>
            </a:endParaRPr>
          </a:p>
        </p:txBody>
      </p:sp>
      <p:sp>
        <p:nvSpPr>
          <p:cNvPr id="35" name="Oval 34">
            <a:extLst>
              <a:ext uri="{FF2B5EF4-FFF2-40B4-BE49-F238E27FC236}">
                <a16:creationId xmlns:a16="http://schemas.microsoft.com/office/drawing/2014/main" id="{D12FE34F-49CA-4285-831B-41410D58FAB5}"/>
              </a:ext>
            </a:extLst>
          </p:cNvPr>
          <p:cNvSpPr/>
          <p:nvPr/>
        </p:nvSpPr>
        <p:spPr>
          <a:xfrm>
            <a:off x="271589" y="2809046"/>
            <a:ext cx="360000" cy="360000"/>
          </a:xfrm>
          <a:prstGeom prst="ellipse">
            <a:avLst/>
          </a:prstGeom>
          <a:solidFill>
            <a:srgbClr val="FFF27F"/>
          </a:solidFill>
          <a:ln w="25400" cap="flat" cmpd="sng" algn="ctr">
            <a:noFill/>
            <a:prstDash val="solid"/>
          </a:ln>
          <a:effectLst/>
        </p:spPr>
        <p:txBody>
          <a:bodyPr anchor="ctr"/>
          <a:lstStyle/>
          <a:p>
            <a:pPr algn="ctr" defTabSz="622158" eaLnBrk="0" hangingPunct="0">
              <a:defRPr/>
            </a:pPr>
            <a:r>
              <a:rPr lang="fr-FR" sz="2400" b="1" kern="0" dirty="0">
                <a:latin typeface="Arial"/>
              </a:rPr>
              <a:t>+</a:t>
            </a:r>
            <a:endParaRPr lang="fr-FR" sz="1400" b="1" kern="0" dirty="0">
              <a:latin typeface="Arial"/>
            </a:endParaRPr>
          </a:p>
        </p:txBody>
      </p:sp>
      <p:sp>
        <p:nvSpPr>
          <p:cNvPr id="36" name="Oval 35">
            <a:extLst>
              <a:ext uri="{FF2B5EF4-FFF2-40B4-BE49-F238E27FC236}">
                <a16:creationId xmlns:a16="http://schemas.microsoft.com/office/drawing/2014/main" id="{688AFCEA-9BC1-4EF1-8E62-D70F58A2BF9E}"/>
              </a:ext>
            </a:extLst>
          </p:cNvPr>
          <p:cNvSpPr/>
          <p:nvPr/>
        </p:nvSpPr>
        <p:spPr>
          <a:xfrm>
            <a:off x="271589" y="4201437"/>
            <a:ext cx="360000" cy="360000"/>
          </a:xfrm>
          <a:prstGeom prst="ellipse">
            <a:avLst/>
          </a:prstGeom>
          <a:solidFill>
            <a:srgbClr val="FFF27F"/>
          </a:solidFill>
          <a:ln w="25400" cap="flat" cmpd="sng" algn="ctr">
            <a:noFill/>
            <a:prstDash val="solid"/>
          </a:ln>
          <a:effectLst/>
        </p:spPr>
        <p:txBody>
          <a:bodyPr anchor="ctr"/>
          <a:lstStyle/>
          <a:p>
            <a:pPr algn="ctr" defTabSz="622158" eaLnBrk="0" hangingPunct="0">
              <a:defRPr/>
            </a:pPr>
            <a:r>
              <a:rPr lang="fr-FR" sz="2400" b="1" kern="0" dirty="0">
                <a:latin typeface="Arial"/>
              </a:rPr>
              <a:t>+</a:t>
            </a:r>
            <a:endParaRPr lang="fr-FR" sz="1400" b="1" kern="0" dirty="0">
              <a:latin typeface="Arial"/>
            </a:endParaRPr>
          </a:p>
        </p:txBody>
      </p:sp>
      <p:sp>
        <p:nvSpPr>
          <p:cNvPr id="38" name="Oval 37">
            <a:extLst>
              <a:ext uri="{FF2B5EF4-FFF2-40B4-BE49-F238E27FC236}">
                <a16:creationId xmlns:a16="http://schemas.microsoft.com/office/drawing/2014/main" id="{608626FE-A746-4C01-839D-F4BF127D25F1}"/>
              </a:ext>
            </a:extLst>
          </p:cNvPr>
          <p:cNvSpPr/>
          <p:nvPr/>
        </p:nvSpPr>
        <p:spPr>
          <a:xfrm>
            <a:off x="127589" y="4725967"/>
            <a:ext cx="648000" cy="360000"/>
          </a:xfrm>
          <a:prstGeom prst="ellipse">
            <a:avLst/>
          </a:prstGeom>
          <a:solidFill>
            <a:srgbClr val="FFF27F"/>
          </a:solidFill>
          <a:ln w="25400" cap="flat" cmpd="sng" algn="ctr">
            <a:noFill/>
            <a:prstDash val="solid"/>
          </a:ln>
          <a:effectLst/>
        </p:spPr>
        <p:txBody>
          <a:bodyPr anchor="ctr"/>
          <a:lstStyle/>
          <a:p>
            <a:pPr algn="ctr" defTabSz="622158" eaLnBrk="0" hangingPunct="0">
              <a:defRPr/>
            </a:pPr>
            <a:r>
              <a:rPr lang="fr-FR" sz="1200" b="1" kern="0" dirty="0">
                <a:latin typeface="Arial"/>
              </a:rPr>
              <a:t>+ / -</a:t>
            </a:r>
            <a:endParaRPr lang="fr-FR" sz="900" b="1" kern="0" dirty="0">
              <a:latin typeface="Arial"/>
            </a:endParaRPr>
          </a:p>
        </p:txBody>
      </p:sp>
      <p:sp>
        <p:nvSpPr>
          <p:cNvPr id="21" name="Rectangle 20">
            <a:extLst>
              <a:ext uri="{FF2B5EF4-FFF2-40B4-BE49-F238E27FC236}">
                <a16:creationId xmlns:a16="http://schemas.microsoft.com/office/drawing/2014/main" id="{6594E627-B5AC-4744-9CE9-8AC2D46382E0}"/>
              </a:ext>
            </a:extLst>
          </p:cNvPr>
          <p:cNvSpPr/>
          <p:nvPr/>
        </p:nvSpPr>
        <p:spPr>
          <a:xfrm>
            <a:off x="5100637" y="1900238"/>
            <a:ext cx="3592515" cy="1995479"/>
          </a:xfrm>
          <a:prstGeom prst="rect">
            <a:avLst/>
          </a:prstGeom>
          <a:noFill/>
          <a:ln w="76200">
            <a:solidFill>
              <a:srgbClr val="64646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chemeClr val="tx1"/>
                </a:solidFill>
              </a:rPr>
              <a:t>Les textes sont modifiés afin de préciser que le résultat fiscal à prendre en compte est celui avant application du dispositif</a:t>
            </a:r>
          </a:p>
          <a:p>
            <a:r>
              <a:rPr lang="fr-FR" sz="1400" b="1" dirty="0">
                <a:solidFill>
                  <a:schemeClr val="tx1"/>
                </a:solidFill>
              </a:rPr>
              <a:t>(évite la circularité du calcul) :</a:t>
            </a:r>
          </a:p>
          <a:p>
            <a:pPr marL="171450" indent="-171450">
              <a:buFont typeface="Wingdings" panose="05000000000000000000" pitchFamily="2" charset="2"/>
              <a:buChar char="§"/>
            </a:pPr>
            <a:r>
              <a:rPr lang="fr-FR" sz="1400" dirty="0">
                <a:solidFill>
                  <a:schemeClr val="tx1"/>
                </a:solidFill>
              </a:rPr>
              <a:t>Résultat fiscal </a:t>
            </a:r>
            <a:r>
              <a:rPr lang="fr-FR" sz="1400" b="1" dirty="0">
                <a:solidFill>
                  <a:schemeClr val="tx1"/>
                </a:solidFill>
              </a:rPr>
              <a:t>avant réintégration </a:t>
            </a:r>
            <a:r>
              <a:rPr lang="fr-FR" sz="1400" dirty="0">
                <a:solidFill>
                  <a:schemeClr val="tx1"/>
                </a:solidFill>
              </a:rPr>
              <a:t>des charges financières et </a:t>
            </a:r>
            <a:r>
              <a:rPr lang="fr-FR" sz="1400" b="1" dirty="0">
                <a:solidFill>
                  <a:schemeClr val="tx1"/>
                </a:solidFill>
              </a:rPr>
              <a:t>avant déduction </a:t>
            </a:r>
            <a:r>
              <a:rPr lang="fr-FR" sz="1400" dirty="0">
                <a:solidFill>
                  <a:schemeClr val="tx1"/>
                </a:solidFill>
              </a:rPr>
              <a:t>des charges financières non déduites au titre des exercices précédents </a:t>
            </a:r>
          </a:p>
        </p:txBody>
      </p:sp>
      <p:cxnSp>
        <p:nvCxnSpPr>
          <p:cNvPr id="22" name="Straight Arrow Connector 21">
            <a:extLst>
              <a:ext uri="{FF2B5EF4-FFF2-40B4-BE49-F238E27FC236}">
                <a16:creationId xmlns:a16="http://schemas.microsoft.com/office/drawing/2014/main" id="{2CDB9171-2649-46C0-9BD3-89C3393684A8}"/>
              </a:ext>
            </a:extLst>
          </p:cNvPr>
          <p:cNvCxnSpPr>
            <a:cxnSpLocks/>
          </p:cNvCxnSpPr>
          <p:nvPr/>
        </p:nvCxnSpPr>
        <p:spPr>
          <a:xfrm>
            <a:off x="4567237" y="2301697"/>
            <a:ext cx="45243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4BC63726-41EE-4673-B826-A90DC6D4616F}"/>
              </a:ext>
            </a:extLst>
          </p:cNvPr>
          <p:cNvSpPr/>
          <p:nvPr/>
        </p:nvSpPr>
        <p:spPr>
          <a:xfrm>
            <a:off x="5100637" y="4037951"/>
            <a:ext cx="3592517" cy="1210317"/>
          </a:xfrm>
          <a:prstGeom prst="rect">
            <a:avLst/>
          </a:prstGeom>
          <a:noFill/>
          <a:ln w="76200">
            <a:solidFill>
              <a:srgbClr val="999999"/>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1400" b="1" dirty="0">
                <a:solidFill>
                  <a:schemeClr val="tx1"/>
                </a:solidFill>
              </a:rPr>
              <a:t>Dans l’intégration fiscale, </a:t>
            </a:r>
            <a:r>
              <a:rPr lang="fr-FR" sz="1400" dirty="0">
                <a:solidFill>
                  <a:schemeClr val="tx1"/>
                </a:solidFill>
              </a:rPr>
              <a:t>les sommes à réintégrer correspondent aux montants qui ne donnent pas lieu à retraitement au titre des neutralisations intragroupe prévues par les articles 223 B et 223 F du CGI </a:t>
            </a:r>
          </a:p>
        </p:txBody>
      </p:sp>
      <p:cxnSp>
        <p:nvCxnSpPr>
          <p:cNvPr id="27" name="Straight Arrow Connector 26">
            <a:extLst>
              <a:ext uri="{FF2B5EF4-FFF2-40B4-BE49-F238E27FC236}">
                <a16:creationId xmlns:a16="http://schemas.microsoft.com/office/drawing/2014/main" id="{DAD9BDA4-17FA-49CB-9EFC-A061D8DFF3A3}"/>
              </a:ext>
            </a:extLst>
          </p:cNvPr>
          <p:cNvCxnSpPr>
            <a:cxnSpLocks/>
          </p:cNvCxnSpPr>
          <p:nvPr/>
        </p:nvCxnSpPr>
        <p:spPr>
          <a:xfrm>
            <a:off x="4567237" y="3543300"/>
            <a:ext cx="452438" cy="55293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6" name="Cercle : creux 13">
            <a:extLst>
              <a:ext uri="{FF2B5EF4-FFF2-40B4-BE49-F238E27FC236}">
                <a16:creationId xmlns:a16="http://schemas.microsoft.com/office/drawing/2014/main" id="{758ED776-61C4-4FAE-96D4-E5DE39E359A7}"/>
              </a:ext>
            </a:extLst>
          </p:cNvPr>
          <p:cNvSpPr/>
          <p:nvPr/>
        </p:nvSpPr>
        <p:spPr>
          <a:xfrm>
            <a:off x="200481" y="1237740"/>
            <a:ext cx="559341" cy="552935"/>
          </a:xfrm>
          <a:prstGeom prst="donut">
            <a:avLst>
              <a:gd name="adj" fmla="val 12478"/>
            </a:avLst>
          </a:prstGeom>
          <a:solidFill>
            <a:srgbClr val="FFE600"/>
          </a:solidFill>
          <a:ln>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1</a:t>
            </a:r>
          </a:p>
        </p:txBody>
      </p:sp>
      <p:sp>
        <p:nvSpPr>
          <p:cNvPr id="17" name="TextBox 16">
            <a:extLst>
              <a:ext uri="{FF2B5EF4-FFF2-40B4-BE49-F238E27FC236}">
                <a16:creationId xmlns:a16="http://schemas.microsoft.com/office/drawing/2014/main" id="{4F9E95D9-DB03-406D-9B88-3BD93CDA2BAE}"/>
              </a:ext>
            </a:extLst>
          </p:cNvPr>
          <p:cNvSpPr txBox="1"/>
          <p:nvPr/>
        </p:nvSpPr>
        <p:spPr>
          <a:xfrm>
            <a:off x="458791" y="1237740"/>
            <a:ext cx="8234362" cy="552934"/>
          </a:xfrm>
          <a:prstGeom prst="rect">
            <a:avLst/>
          </a:prstGeom>
          <a:noFill/>
        </p:spPr>
        <p:txBody>
          <a:bodyPr wrap="square" rtlCol="0" anchor="ctr">
            <a:noAutofit/>
          </a:bodyPr>
          <a:lstStyle/>
          <a:p>
            <a:pPr marL="363538" lvl="1"/>
            <a:r>
              <a:rPr lang="fr-FR" altLang="fr-FR" sz="1600" b="1" dirty="0"/>
              <a:t>Modification des modalités de calcul de l'EBITDA fiscal</a:t>
            </a:r>
          </a:p>
        </p:txBody>
      </p:sp>
    </p:spTree>
    <p:extLst>
      <p:ext uri="{BB962C8B-B14F-4D97-AF65-F5344CB8AC3E}">
        <p14:creationId xmlns:p14="http://schemas.microsoft.com/office/powerpoint/2010/main" val="125979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65F598-2431-4EE1-BB60-FB7464AE2E3A}"/>
              </a:ext>
            </a:extLst>
          </p:cNvPr>
          <p:cNvSpPr>
            <a:spLocks noGrp="1"/>
          </p:cNvSpPr>
          <p:nvPr>
            <p:ph type="title"/>
          </p:nvPr>
        </p:nvSpPr>
        <p:spPr/>
        <p:txBody>
          <a:bodyPr/>
          <a:lstStyle/>
          <a:p>
            <a:r>
              <a:rPr lang="fr-FR" dirty="0"/>
              <a:t>Limitation de la déduction des charges financières</a:t>
            </a:r>
            <a:br>
              <a:rPr lang="fr-FR" dirty="0"/>
            </a:br>
            <a:r>
              <a:rPr lang="fr-FR" sz="2000" dirty="0"/>
              <a:t>LF 2020, art. 45</a:t>
            </a:r>
            <a:endParaRPr lang="fr-FR" dirty="0"/>
          </a:p>
        </p:txBody>
      </p:sp>
      <p:graphicFrame>
        <p:nvGraphicFramePr>
          <p:cNvPr id="9" name="Content Placeholder 8">
            <a:extLst>
              <a:ext uri="{FF2B5EF4-FFF2-40B4-BE49-F238E27FC236}">
                <a16:creationId xmlns:a16="http://schemas.microsoft.com/office/drawing/2014/main" id="{AA38E197-E97C-40A8-B31D-5F03538602C5}"/>
              </a:ext>
            </a:extLst>
          </p:cNvPr>
          <p:cNvGraphicFramePr>
            <a:graphicFrameLocks noGrp="1"/>
          </p:cNvGraphicFramePr>
          <p:nvPr>
            <p:ph idx="1"/>
            <p:extLst>
              <p:ext uri="{D42A27DB-BD31-4B8C-83A1-F6EECF244321}">
                <p14:modId xmlns:p14="http://schemas.microsoft.com/office/powerpoint/2010/main" val="813406303"/>
              </p:ext>
            </p:extLst>
          </p:nvPr>
        </p:nvGraphicFramePr>
        <p:xfrm>
          <a:off x="454819" y="1919288"/>
          <a:ext cx="8234362" cy="3931920"/>
        </p:xfrm>
        <a:graphic>
          <a:graphicData uri="http://schemas.openxmlformats.org/drawingml/2006/table">
            <a:tbl>
              <a:tblPr firstRow="1" bandRow="1">
                <a:tableStyleId>{0505E3EF-67EA-436B-97B2-0124C06EBD24}</a:tableStyleId>
              </a:tblPr>
              <a:tblGrid>
                <a:gridCol w="8234362">
                  <a:extLst>
                    <a:ext uri="{9D8B030D-6E8A-4147-A177-3AD203B41FA5}">
                      <a16:colId xmlns:a16="http://schemas.microsoft.com/office/drawing/2014/main" val="3657648549"/>
                    </a:ext>
                  </a:extLst>
                </a:gridCol>
              </a:tblGrid>
              <a:tr h="285070">
                <a:tc>
                  <a:txBody>
                    <a:bodyPr/>
                    <a:lstStyle/>
                    <a:p>
                      <a:pPr marL="180975" indent="0"/>
                      <a:r>
                        <a:rPr lang="fr-FR" sz="1400" dirty="0">
                          <a:solidFill>
                            <a:schemeClr val="bg1"/>
                          </a:solidFill>
                        </a:rPr>
                        <a:t>Qu’est-ce qu’une entreprise autonome ?</a:t>
                      </a:r>
                    </a:p>
                  </a:txBody>
                  <a:tcPr>
                    <a:solidFill>
                      <a:srgbClr val="646464"/>
                    </a:solidFill>
                  </a:tcPr>
                </a:tc>
                <a:extLst>
                  <a:ext uri="{0D108BD9-81ED-4DB2-BD59-A6C34878D82A}">
                    <a16:rowId xmlns:a16="http://schemas.microsoft.com/office/drawing/2014/main" val="6219858"/>
                  </a:ext>
                </a:extLst>
              </a:tr>
              <a:tr h="285070">
                <a:tc>
                  <a:txBody>
                    <a:bodyPr/>
                    <a:lstStyle/>
                    <a:p>
                      <a:pPr marL="0" indent="0">
                        <a:buFont typeface="Wingdings" panose="05000000000000000000" pitchFamily="2" charset="2"/>
                        <a:buNone/>
                      </a:pPr>
                      <a:r>
                        <a:rPr lang="fr-FR" sz="1400" dirty="0">
                          <a:solidFill>
                            <a:schemeClr val="tx1"/>
                          </a:solidFill>
                        </a:rPr>
                        <a:t>Une entreprise qui, au titre de l’exercice d’application du plafonnement, (1) </a:t>
                      </a:r>
                      <a:r>
                        <a:rPr lang="fr-FR" sz="1400" b="1" dirty="0">
                          <a:solidFill>
                            <a:schemeClr val="tx1"/>
                          </a:solidFill>
                        </a:rPr>
                        <a:t>n’est pas membre d’un groupe consolidé </a:t>
                      </a:r>
                      <a:r>
                        <a:rPr lang="fr-FR" sz="1400" dirty="0">
                          <a:solidFill>
                            <a:schemeClr val="tx1"/>
                          </a:solidFill>
                        </a:rPr>
                        <a:t>au sens du 2° du VI </a:t>
                      </a:r>
                      <a:r>
                        <a:rPr lang="fr-FR" sz="1400" b="1" dirty="0">
                          <a:solidFill>
                            <a:schemeClr val="tx1"/>
                          </a:solidFill>
                        </a:rPr>
                        <a:t>et (2) </a:t>
                      </a:r>
                      <a:r>
                        <a:rPr lang="fr-FR" sz="1400" dirty="0">
                          <a:solidFill>
                            <a:schemeClr val="tx1"/>
                          </a:solidFill>
                        </a:rPr>
                        <a:t>ne dispose </a:t>
                      </a:r>
                      <a:r>
                        <a:rPr lang="fr-FR" sz="1400" b="0" dirty="0">
                          <a:solidFill>
                            <a:schemeClr val="tx1"/>
                          </a:solidFill>
                        </a:rPr>
                        <a:t>d’</a:t>
                      </a:r>
                      <a:r>
                        <a:rPr lang="fr-FR" sz="1400" b="1" dirty="0">
                          <a:solidFill>
                            <a:schemeClr val="tx1"/>
                          </a:solidFill>
                        </a:rPr>
                        <a:t>aucun établissement hors de France </a:t>
                      </a:r>
                      <a:r>
                        <a:rPr lang="fr-FR" sz="1400" dirty="0">
                          <a:solidFill>
                            <a:schemeClr val="tx1"/>
                          </a:solidFill>
                        </a:rPr>
                        <a:t>et (3) ne dispose d’</a:t>
                      </a:r>
                      <a:r>
                        <a:rPr lang="fr-FR" sz="1400" b="1" dirty="0">
                          <a:solidFill>
                            <a:schemeClr val="tx1"/>
                          </a:solidFill>
                        </a:rPr>
                        <a:t>aucune entreprise associée </a:t>
                      </a:r>
                      <a:r>
                        <a:rPr lang="fr-FR" sz="1400" dirty="0">
                          <a:solidFill>
                            <a:schemeClr val="tx1"/>
                          </a:solidFill>
                        </a:rPr>
                        <a:t>au sens des quatre premiers alinéas de l’article 2-4 de la directive ATAD</a:t>
                      </a:r>
                    </a:p>
                    <a:p>
                      <a:pPr marL="180975" indent="-180975">
                        <a:buFont typeface="Wingdings" panose="05000000000000000000" pitchFamily="2" charset="2"/>
                        <a:buChar char="§"/>
                      </a:pPr>
                      <a:r>
                        <a:rPr lang="fr-FR" sz="1200" dirty="0">
                          <a:solidFill>
                            <a:schemeClr val="tx1"/>
                          </a:solidFill>
                        </a:rPr>
                        <a:t>Entreprise associé : critère de détention directe ou indirecte de 25 % ou plus des droits de vote, du capital, ou des droits aux bénéfices </a:t>
                      </a:r>
                    </a:p>
                  </a:txBody>
                  <a:tcPr/>
                </a:tc>
                <a:extLst>
                  <a:ext uri="{0D108BD9-81ED-4DB2-BD59-A6C34878D82A}">
                    <a16:rowId xmlns:a16="http://schemas.microsoft.com/office/drawing/2014/main" val="1637452065"/>
                  </a:ext>
                </a:extLst>
              </a:tr>
              <a:tr h="285070">
                <a:tc>
                  <a:txBody>
                    <a:bodyPr/>
                    <a:lstStyle/>
                    <a:p>
                      <a:pPr marL="180975" indent="0"/>
                      <a:r>
                        <a:rPr lang="fr-FR" sz="1400" b="1" dirty="0">
                          <a:solidFill>
                            <a:schemeClr val="bg1"/>
                          </a:solidFill>
                        </a:rPr>
                        <a:t>La clause de sauvegarde permet de déduire en plus 75% des charges financières nettes non déduites excédant le plafond de 3M€ ou 30% de l’EBITDA</a:t>
                      </a:r>
                    </a:p>
                  </a:txBody>
                  <a:tcPr>
                    <a:solidFill>
                      <a:srgbClr val="646464"/>
                    </a:solidFill>
                  </a:tcPr>
                </a:tc>
                <a:extLst>
                  <a:ext uri="{0D108BD9-81ED-4DB2-BD59-A6C34878D82A}">
                    <a16:rowId xmlns:a16="http://schemas.microsoft.com/office/drawing/2014/main" val="908307791"/>
                  </a:ext>
                </a:extLst>
              </a:tr>
              <a:tr h="285070">
                <a:tc>
                  <a:txBody>
                    <a:bodyPr/>
                    <a:lstStyle/>
                    <a:p>
                      <a:r>
                        <a:rPr lang="fr-FR" sz="1400" b="0" dirty="0">
                          <a:solidFill>
                            <a:schemeClr val="tx1"/>
                          </a:solidFill>
                        </a:rPr>
                        <a:t>Le bénéfice de la clause de sauvegarde entreprises autonomes exclut :</a:t>
                      </a:r>
                    </a:p>
                    <a:p>
                      <a:pPr marL="285750" indent="-285750">
                        <a:buFont typeface="Arial" panose="020B0604020202020204" pitchFamily="34" charset="0"/>
                        <a:buChar char="•"/>
                      </a:pPr>
                      <a:r>
                        <a:rPr lang="fr-FR" sz="1400" b="0" dirty="0">
                          <a:solidFill>
                            <a:schemeClr val="tx1"/>
                          </a:solidFill>
                        </a:rPr>
                        <a:t>l’application des règles particulières relatives aux charges financières afférentes à des contrats d'infrastructures publiques</a:t>
                      </a:r>
                    </a:p>
                    <a:p>
                      <a:pPr marL="285750" indent="-285750">
                        <a:buFont typeface="Arial" panose="020B0604020202020204" pitchFamily="34" charset="0"/>
                        <a:buChar char="•"/>
                      </a:pPr>
                      <a:r>
                        <a:rPr lang="fr-FR" sz="1400" b="0" dirty="0">
                          <a:solidFill>
                            <a:schemeClr val="tx1"/>
                          </a:solidFill>
                        </a:rPr>
                        <a:t>le report des charges financières nettes non déduites au titre de l’exercice</a:t>
                      </a:r>
                    </a:p>
                    <a:p>
                      <a:pPr marL="285750" indent="-285750">
                        <a:buFont typeface="Arial" panose="020B0604020202020204" pitchFamily="34" charset="0"/>
                        <a:buChar char="•"/>
                      </a:pPr>
                      <a:r>
                        <a:rPr lang="fr-FR" sz="1400" b="0" dirty="0">
                          <a:solidFill>
                            <a:schemeClr val="tx1"/>
                          </a:solidFill>
                        </a:rPr>
                        <a:t>la possibilité de bénéficier de la capacité de déduction inemployée reportée au titre des exercices précédents </a:t>
                      </a:r>
                    </a:p>
                    <a:p>
                      <a:pPr marL="0" indent="0">
                        <a:buFont typeface="Arial" panose="020B0604020202020204" pitchFamily="34" charset="0"/>
                        <a:buNone/>
                      </a:pPr>
                      <a:r>
                        <a:rPr lang="fr-FR" sz="1400" b="0" dirty="0">
                          <a:solidFill>
                            <a:schemeClr val="tx1"/>
                          </a:solidFill>
                        </a:rPr>
                        <a:t>Commentaires : ce mécanisme conduit à rapprocher ce nouveau dispositif de celui de l’ancien « rabot ». </a:t>
                      </a:r>
                    </a:p>
                  </a:txBody>
                  <a:tcPr/>
                </a:tc>
                <a:extLst>
                  <a:ext uri="{0D108BD9-81ED-4DB2-BD59-A6C34878D82A}">
                    <a16:rowId xmlns:a16="http://schemas.microsoft.com/office/drawing/2014/main" val="2323384332"/>
                  </a:ext>
                </a:extLst>
              </a:tr>
            </a:tbl>
          </a:graphicData>
        </a:graphic>
      </p:graphicFrame>
      <p:sp>
        <p:nvSpPr>
          <p:cNvPr id="7" name="Cercle : creux 13">
            <a:extLst>
              <a:ext uri="{FF2B5EF4-FFF2-40B4-BE49-F238E27FC236}">
                <a16:creationId xmlns:a16="http://schemas.microsoft.com/office/drawing/2014/main" id="{FE318A37-53AD-4B73-9B50-027521C5500A}"/>
              </a:ext>
            </a:extLst>
          </p:cNvPr>
          <p:cNvSpPr/>
          <p:nvPr/>
        </p:nvSpPr>
        <p:spPr>
          <a:xfrm>
            <a:off x="200481" y="1247265"/>
            <a:ext cx="559341" cy="552935"/>
          </a:xfrm>
          <a:prstGeom prst="donut">
            <a:avLst>
              <a:gd name="adj" fmla="val 12478"/>
            </a:avLst>
          </a:prstGeom>
          <a:solidFill>
            <a:srgbClr val="FFE600"/>
          </a:solidFill>
          <a:ln>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2</a:t>
            </a:r>
          </a:p>
        </p:txBody>
      </p:sp>
      <p:sp>
        <p:nvSpPr>
          <p:cNvPr id="8" name="TextBox 7">
            <a:extLst>
              <a:ext uri="{FF2B5EF4-FFF2-40B4-BE49-F238E27FC236}">
                <a16:creationId xmlns:a16="http://schemas.microsoft.com/office/drawing/2014/main" id="{4728DCAD-5D59-4371-93C0-811E490B2DE4}"/>
              </a:ext>
            </a:extLst>
          </p:cNvPr>
          <p:cNvSpPr txBox="1"/>
          <p:nvPr/>
        </p:nvSpPr>
        <p:spPr>
          <a:xfrm>
            <a:off x="458791" y="1247265"/>
            <a:ext cx="8234362" cy="552934"/>
          </a:xfrm>
          <a:prstGeom prst="rect">
            <a:avLst/>
          </a:prstGeom>
          <a:noFill/>
        </p:spPr>
        <p:txBody>
          <a:bodyPr wrap="square" rtlCol="0" anchor="ctr">
            <a:noAutofit/>
          </a:bodyPr>
          <a:lstStyle/>
          <a:p>
            <a:pPr marL="363538" lvl="1"/>
            <a:r>
              <a:rPr lang="fr-FR" altLang="fr-FR" sz="1600" b="1" dirty="0"/>
              <a:t>Instauration d’une clause de sauvegarde en faveur des entreprises autonomes</a:t>
            </a:r>
          </a:p>
        </p:txBody>
      </p:sp>
      <p:pic>
        <p:nvPicPr>
          <p:cNvPr id="10" name="Picture 9">
            <a:extLst>
              <a:ext uri="{FF2B5EF4-FFF2-40B4-BE49-F238E27FC236}">
                <a16:creationId xmlns:a16="http://schemas.microsoft.com/office/drawing/2014/main" id="{8163ADE9-F5A9-40A3-8945-E53402C7BB32}"/>
              </a:ext>
            </a:extLst>
          </p:cNvPr>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129280" y="4134901"/>
            <a:ext cx="316470" cy="293515"/>
          </a:xfrm>
          <a:prstGeom prst="rect">
            <a:avLst/>
          </a:prstGeom>
          <a:noFill/>
          <a:ln w="9525">
            <a:noFill/>
            <a:miter lim="800000"/>
            <a:headEnd/>
            <a:tailEnd/>
          </a:ln>
          <a:effectLst/>
        </p:spPr>
      </p:pic>
      <p:grpSp>
        <p:nvGrpSpPr>
          <p:cNvPr id="11" name="Group 10">
            <a:extLst>
              <a:ext uri="{FF2B5EF4-FFF2-40B4-BE49-F238E27FC236}">
                <a16:creationId xmlns:a16="http://schemas.microsoft.com/office/drawing/2014/main" id="{49974B33-6ED5-42A6-8403-A89DEC1A2ACE}"/>
              </a:ext>
            </a:extLst>
          </p:cNvPr>
          <p:cNvGrpSpPr/>
          <p:nvPr/>
        </p:nvGrpSpPr>
        <p:grpSpPr>
          <a:xfrm>
            <a:off x="460429" y="5830320"/>
            <a:ext cx="5126179" cy="360000"/>
            <a:chOff x="325437" y="5379745"/>
            <a:chExt cx="5126179" cy="360000"/>
          </a:xfrm>
        </p:grpSpPr>
        <p:sp>
          <p:nvSpPr>
            <p:cNvPr id="12" name="Rectangle 11">
              <a:extLst>
                <a:ext uri="{FF2B5EF4-FFF2-40B4-BE49-F238E27FC236}">
                  <a16:creationId xmlns:a16="http://schemas.microsoft.com/office/drawing/2014/main" id="{7FD457D8-09C5-4DDE-A124-27FB60968E8C}"/>
                </a:ext>
              </a:extLst>
            </p:cNvPr>
            <p:cNvSpPr/>
            <p:nvPr/>
          </p:nvSpPr>
          <p:spPr>
            <a:xfrm>
              <a:off x="325437" y="5410271"/>
              <a:ext cx="5126179"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354013"/>
              <a:r>
                <a:rPr lang="fr-FR" sz="1400" b="1" dirty="0">
                  <a:solidFill>
                    <a:schemeClr val="tx1"/>
                  </a:solidFill>
                </a:rPr>
                <a:t>Exercices clos à compter du 31 décembre 2019</a:t>
              </a:r>
            </a:p>
          </p:txBody>
        </p:sp>
        <p:pic>
          <p:nvPicPr>
            <p:cNvPr id="13" name="Picture 12">
              <a:extLst>
                <a:ext uri="{FF2B5EF4-FFF2-40B4-BE49-F238E27FC236}">
                  <a16:creationId xmlns:a16="http://schemas.microsoft.com/office/drawing/2014/main" id="{0337C185-CAC0-4C4E-B077-CA45BDF63267}"/>
                </a:ext>
              </a:extLst>
            </p:cNvPr>
            <p:cNvPicPr>
              <a:picLocks noChangeArrowheads="1"/>
            </p:cNvPicPr>
            <p:nvPr/>
          </p:nvPicPr>
          <p:blipFill>
            <a:blip r:embed="rId4" cstate="print"/>
            <a:srcRect/>
            <a:stretch>
              <a:fillRect/>
            </a:stretch>
          </p:blipFill>
          <p:spPr bwMode="auto">
            <a:xfrm>
              <a:off x="325438" y="5379745"/>
              <a:ext cx="324000" cy="360000"/>
            </a:xfrm>
            <a:prstGeom prst="rect">
              <a:avLst/>
            </a:prstGeom>
            <a:noFill/>
            <a:ln w="9525">
              <a:noFill/>
              <a:miter lim="800000"/>
              <a:headEnd/>
              <a:tailEnd/>
            </a:ln>
            <a:effectLst/>
          </p:spPr>
        </p:pic>
      </p:grpSp>
      <p:grpSp>
        <p:nvGrpSpPr>
          <p:cNvPr id="15" name="Group 14">
            <a:extLst>
              <a:ext uri="{FF2B5EF4-FFF2-40B4-BE49-F238E27FC236}">
                <a16:creationId xmlns:a16="http://schemas.microsoft.com/office/drawing/2014/main" id="{C012613B-CC16-4E15-8A5F-08F7105A0889}"/>
              </a:ext>
            </a:extLst>
          </p:cNvPr>
          <p:cNvGrpSpPr>
            <a:grpSpLocks noChangeAspect="1"/>
          </p:cNvGrpSpPr>
          <p:nvPr/>
        </p:nvGrpSpPr>
        <p:grpSpPr>
          <a:xfrm>
            <a:off x="300151" y="1926166"/>
            <a:ext cx="360000" cy="360000"/>
            <a:chOff x="414620" y="1234007"/>
            <a:chExt cx="917761" cy="917761"/>
          </a:xfrm>
        </p:grpSpPr>
        <p:sp>
          <p:nvSpPr>
            <p:cNvPr id="16" name="Ellipse 33">
              <a:extLst>
                <a:ext uri="{FF2B5EF4-FFF2-40B4-BE49-F238E27FC236}">
                  <a16:creationId xmlns:a16="http://schemas.microsoft.com/office/drawing/2014/main" id="{12FB2CBF-4151-4587-9B79-2AB285D27EE7}"/>
                </a:ext>
              </a:extLst>
            </p:cNvPr>
            <p:cNvSpPr/>
            <p:nvPr/>
          </p:nvSpPr>
          <p:spPr bwMode="gray">
            <a:xfrm>
              <a:off x="509095" y="1328482"/>
              <a:ext cx="728810" cy="728810"/>
            </a:xfrm>
            <a:prstGeom prst="ellipse">
              <a:avLst/>
            </a:prstGeom>
            <a:solidFill>
              <a:srgbClr val="808080"/>
            </a:solidFill>
            <a:ln>
              <a:noFill/>
              <a:headEnd/>
              <a:tailEnd/>
            </a:ln>
          </p:spPr>
          <p:style>
            <a:lnRef idx="2">
              <a:schemeClr val="accent1"/>
            </a:lnRef>
            <a:fillRef idx="1">
              <a:schemeClr val="lt1"/>
            </a:fillRef>
            <a:effectRef idx="0">
              <a:schemeClr val="accent1"/>
            </a:effectRef>
            <a:fontRef idx="minor">
              <a:schemeClr val="dk1"/>
            </a:fontRef>
          </p:style>
          <p:txBody>
            <a:bodyPr vert="horz" wrap="square" lIns="68562" tIns="34281" rIns="68562" bIns="34281" rtlCol="0" anchor="ctr"/>
            <a:lstStyle/>
            <a:p>
              <a:pPr algn="ctr">
                <a:spcBef>
                  <a:spcPts val="0"/>
                </a:spcBef>
                <a:spcAft>
                  <a:spcPts val="0"/>
                </a:spcAft>
              </a:pPr>
              <a:endParaRPr lang="en-US" sz="3599" b="1" dirty="0">
                <a:solidFill>
                  <a:srgbClr val="FFFFFF"/>
                </a:solidFill>
                <a:latin typeface="Arial" panose="020B0604020202020204" pitchFamily="34" charset="0"/>
              </a:endParaRPr>
            </a:p>
          </p:txBody>
        </p:sp>
        <p:sp>
          <p:nvSpPr>
            <p:cNvPr id="17" name="Rad 1">
              <a:extLst>
                <a:ext uri="{FF2B5EF4-FFF2-40B4-BE49-F238E27FC236}">
                  <a16:creationId xmlns:a16="http://schemas.microsoft.com/office/drawing/2014/main" id="{3B1BD06D-60D6-4EC7-9A6A-06A9F4939457}"/>
                </a:ext>
              </a:extLst>
            </p:cNvPr>
            <p:cNvSpPr/>
            <p:nvPr/>
          </p:nvSpPr>
          <p:spPr bwMode="gray">
            <a:xfrm>
              <a:off x="414620" y="1234007"/>
              <a:ext cx="917761" cy="917761"/>
            </a:xfrm>
            <a:prstGeom prst="donut">
              <a:avLst>
                <a:gd name="adj" fmla="val 11326"/>
              </a:avLst>
            </a:prstGeom>
            <a:solidFill>
              <a:srgbClr val="FFE600"/>
            </a:solidFill>
            <a:ln>
              <a:noFill/>
              <a:headEnd/>
              <a:tailEnd/>
            </a:ln>
          </p:spPr>
          <p:style>
            <a:lnRef idx="2">
              <a:schemeClr val="accent1"/>
            </a:lnRef>
            <a:fillRef idx="1">
              <a:schemeClr val="lt1"/>
            </a:fillRef>
            <a:effectRef idx="0">
              <a:schemeClr val="accent1"/>
            </a:effectRef>
            <a:fontRef idx="minor">
              <a:schemeClr val="dk1"/>
            </a:fontRef>
          </p:style>
          <p:txBody>
            <a:bodyPr vert="horz" wrap="square" lIns="68562" tIns="34281" rIns="68562" bIns="34281" rtlCol="0" anchor="ctr"/>
            <a:lstStyle/>
            <a:p>
              <a:pPr algn="ctr"/>
              <a:endParaRPr lang="en-US">
                <a:solidFill>
                  <a:srgbClr val="000000"/>
                </a:solidFill>
              </a:endParaRPr>
            </a:p>
          </p:txBody>
        </p:sp>
        <p:grpSp>
          <p:nvGrpSpPr>
            <p:cNvPr id="18" name="Group 16">
              <a:extLst>
                <a:ext uri="{FF2B5EF4-FFF2-40B4-BE49-F238E27FC236}">
                  <a16:creationId xmlns:a16="http://schemas.microsoft.com/office/drawing/2014/main" id="{FBB26CCF-130E-4534-A887-87D6C101A676}"/>
                </a:ext>
              </a:extLst>
            </p:cNvPr>
            <p:cNvGrpSpPr>
              <a:grpSpLocks/>
            </p:cNvGrpSpPr>
            <p:nvPr/>
          </p:nvGrpSpPr>
          <p:grpSpPr bwMode="auto">
            <a:xfrm>
              <a:off x="636268" y="1452622"/>
              <a:ext cx="474467" cy="480533"/>
              <a:chOff x="8261082" y="1430592"/>
              <a:chExt cx="463349" cy="462377"/>
            </a:xfrm>
            <a:solidFill>
              <a:schemeClr val="bg1"/>
            </a:solidFill>
          </p:grpSpPr>
          <p:sp>
            <p:nvSpPr>
              <p:cNvPr id="19" name="Freeform 1611">
                <a:extLst>
                  <a:ext uri="{FF2B5EF4-FFF2-40B4-BE49-F238E27FC236}">
                    <a16:creationId xmlns:a16="http://schemas.microsoft.com/office/drawing/2014/main" id="{76ED0D0D-3390-4F53-AD53-755555A157F8}"/>
                  </a:ext>
                </a:extLst>
              </p:cNvPr>
              <p:cNvSpPr>
                <a:spLocks noEditPoints="1"/>
              </p:cNvSpPr>
              <p:nvPr/>
            </p:nvSpPr>
            <p:spPr bwMode="auto">
              <a:xfrm>
                <a:off x="8261082" y="1430592"/>
                <a:ext cx="463349" cy="462377"/>
              </a:xfrm>
              <a:custGeom>
                <a:avLst/>
                <a:gdLst>
                  <a:gd name="T0" fmla="*/ 2147483647 w 368"/>
                  <a:gd name="T1" fmla="*/ 2147483647 h 368"/>
                  <a:gd name="T2" fmla="*/ 2147483647 w 368"/>
                  <a:gd name="T3" fmla="*/ 2147483647 h 368"/>
                  <a:gd name="T4" fmla="*/ 2147483647 w 368"/>
                  <a:gd name="T5" fmla="*/ 2147483647 h 368"/>
                  <a:gd name="T6" fmla="*/ 2147483647 w 368"/>
                  <a:gd name="T7" fmla="*/ 2147483647 h 368"/>
                  <a:gd name="T8" fmla="*/ 2147483647 w 368"/>
                  <a:gd name="T9" fmla="*/ 2147483647 h 368"/>
                  <a:gd name="T10" fmla="*/ 2147483647 w 368"/>
                  <a:gd name="T11" fmla="*/ 2147483647 h 368"/>
                  <a:gd name="T12" fmla="*/ 2147483647 w 368"/>
                  <a:gd name="T13" fmla="*/ 2147483647 h 368"/>
                  <a:gd name="T14" fmla="*/ 2147483647 w 368"/>
                  <a:gd name="T15" fmla="*/ 2147483647 h 368"/>
                  <a:gd name="T16" fmla="*/ 2147483647 w 368"/>
                  <a:gd name="T17" fmla="*/ 2147483647 h 368"/>
                  <a:gd name="T18" fmla="*/ 2147483647 w 368"/>
                  <a:gd name="T19" fmla="*/ 2147483647 h 368"/>
                  <a:gd name="T20" fmla="*/ 2147483647 w 368"/>
                  <a:gd name="T21" fmla="*/ 2147483647 h 368"/>
                  <a:gd name="T22" fmla="*/ 2147483647 w 368"/>
                  <a:gd name="T23" fmla="*/ 2147483647 h 368"/>
                  <a:gd name="T24" fmla="*/ 2147483647 w 368"/>
                  <a:gd name="T25" fmla="*/ 2147483647 h 368"/>
                  <a:gd name="T26" fmla="*/ 2147483647 w 368"/>
                  <a:gd name="T27" fmla="*/ 2147483647 h 368"/>
                  <a:gd name="T28" fmla="*/ 2147483647 w 368"/>
                  <a:gd name="T29" fmla="*/ 2147483647 h 368"/>
                  <a:gd name="T30" fmla="*/ 2147483647 w 368"/>
                  <a:gd name="T31" fmla="*/ 2147483647 h 368"/>
                  <a:gd name="T32" fmla="*/ 2147483647 w 368"/>
                  <a:gd name="T33" fmla="*/ 0 h 368"/>
                  <a:gd name="T34" fmla="*/ 2147483647 w 368"/>
                  <a:gd name="T35" fmla="*/ 2147483647 h 368"/>
                  <a:gd name="T36" fmla="*/ 2147483647 w 368"/>
                  <a:gd name="T37" fmla="*/ 2147483647 h 368"/>
                  <a:gd name="T38" fmla="*/ 2147483647 w 368"/>
                  <a:gd name="T39" fmla="*/ 2147483647 h 368"/>
                  <a:gd name="T40" fmla="*/ 2147483647 w 368"/>
                  <a:gd name="T41" fmla="*/ 2147483647 h 368"/>
                  <a:gd name="T42" fmla="*/ 2147483647 w 368"/>
                  <a:gd name="T43" fmla="*/ 2147483647 h 368"/>
                  <a:gd name="T44" fmla="*/ 2147483647 w 368"/>
                  <a:gd name="T45" fmla="*/ 2147483647 h 368"/>
                  <a:gd name="T46" fmla="*/ 2147483647 w 368"/>
                  <a:gd name="T47" fmla="*/ 2147483647 h 368"/>
                  <a:gd name="T48" fmla="*/ 2147483647 w 368"/>
                  <a:gd name="T49" fmla="*/ 2147483647 h 368"/>
                  <a:gd name="T50" fmla="*/ 2147483647 w 368"/>
                  <a:gd name="T51" fmla="*/ 2147483647 h 368"/>
                  <a:gd name="T52" fmla="*/ 2147483647 w 368"/>
                  <a:gd name="T53" fmla="*/ 2147483647 h 368"/>
                  <a:gd name="T54" fmla="*/ 2147483647 w 368"/>
                  <a:gd name="T55" fmla="*/ 2147483647 h 368"/>
                  <a:gd name="T56" fmla="*/ 0 w 368"/>
                  <a:gd name="T57" fmla="*/ 2147483647 h 368"/>
                  <a:gd name="T58" fmla="*/ 2147483647 w 368"/>
                  <a:gd name="T59" fmla="*/ 2147483647 h 368"/>
                  <a:gd name="T60" fmla="*/ 2147483647 w 368"/>
                  <a:gd name="T61" fmla="*/ 2147483647 h 368"/>
                  <a:gd name="T62" fmla="*/ 2147483647 w 368"/>
                  <a:gd name="T63" fmla="*/ 2147483647 h 368"/>
                  <a:gd name="T64" fmla="*/ 2147483647 w 368"/>
                  <a:gd name="T65" fmla="*/ 0 h 3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8" h="368">
                    <a:moveTo>
                      <a:pt x="183" y="36"/>
                    </a:moveTo>
                    <a:lnTo>
                      <a:pt x="154" y="39"/>
                    </a:lnTo>
                    <a:lnTo>
                      <a:pt x="127" y="47"/>
                    </a:lnTo>
                    <a:lnTo>
                      <a:pt x="102" y="61"/>
                    </a:lnTo>
                    <a:lnTo>
                      <a:pt x="79" y="79"/>
                    </a:lnTo>
                    <a:lnTo>
                      <a:pt x="61" y="102"/>
                    </a:lnTo>
                    <a:lnTo>
                      <a:pt x="47" y="127"/>
                    </a:lnTo>
                    <a:lnTo>
                      <a:pt x="39" y="154"/>
                    </a:lnTo>
                    <a:lnTo>
                      <a:pt x="36" y="183"/>
                    </a:lnTo>
                    <a:lnTo>
                      <a:pt x="39" y="214"/>
                    </a:lnTo>
                    <a:lnTo>
                      <a:pt x="47" y="242"/>
                    </a:lnTo>
                    <a:lnTo>
                      <a:pt x="61" y="266"/>
                    </a:lnTo>
                    <a:lnTo>
                      <a:pt x="79" y="289"/>
                    </a:lnTo>
                    <a:lnTo>
                      <a:pt x="102" y="307"/>
                    </a:lnTo>
                    <a:lnTo>
                      <a:pt x="127" y="321"/>
                    </a:lnTo>
                    <a:lnTo>
                      <a:pt x="154" y="330"/>
                    </a:lnTo>
                    <a:lnTo>
                      <a:pt x="183" y="332"/>
                    </a:lnTo>
                    <a:lnTo>
                      <a:pt x="213" y="330"/>
                    </a:lnTo>
                    <a:lnTo>
                      <a:pt x="242" y="321"/>
                    </a:lnTo>
                    <a:lnTo>
                      <a:pt x="266" y="307"/>
                    </a:lnTo>
                    <a:lnTo>
                      <a:pt x="289" y="289"/>
                    </a:lnTo>
                    <a:lnTo>
                      <a:pt x="306" y="266"/>
                    </a:lnTo>
                    <a:lnTo>
                      <a:pt x="320" y="242"/>
                    </a:lnTo>
                    <a:lnTo>
                      <a:pt x="328" y="214"/>
                    </a:lnTo>
                    <a:lnTo>
                      <a:pt x="332" y="183"/>
                    </a:lnTo>
                    <a:lnTo>
                      <a:pt x="328" y="154"/>
                    </a:lnTo>
                    <a:lnTo>
                      <a:pt x="320" y="127"/>
                    </a:lnTo>
                    <a:lnTo>
                      <a:pt x="306" y="102"/>
                    </a:lnTo>
                    <a:lnTo>
                      <a:pt x="289" y="79"/>
                    </a:lnTo>
                    <a:lnTo>
                      <a:pt x="266" y="61"/>
                    </a:lnTo>
                    <a:lnTo>
                      <a:pt x="242" y="47"/>
                    </a:lnTo>
                    <a:lnTo>
                      <a:pt x="213" y="39"/>
                    </a:lnTo>
                    <a:lnTo>
                      <a:pt x="183" y="36"/>
                    </a:lnTo>
                    <a:close/>
                    <a:moveTo>
                      <a:pt x="183" y="0"/>
                    </a:moveTo>
                    <a:lnTo>
                      <a:pt x="221" y="4"/>
                    </a:lnTo>
                    <a:lnTo>
                      <a:pt x="255" y="15"/>
                    </a:lnTo>
                    <a:lnTo>
                      <a:pt x="286" y="31"/>
                    </a:lnTo>
                    <a:lnTo>
                      <a:pt x="314" y="55"/>
                    </a:lnTo>
                    <a:lnTo>
                      <a:pt x="336" y="82"/>
                    </a:lnTo>
                    <a:lnTo>
                      <a:pt x="353" y="113"/>
                    </a:lnTo>
                    <a:lnTo>
                      <a:pt x="364" y="148"/>
                    </a:lnTo>
                    <a:lnTo>
                      <a:pt x="368" y="183"/>
                    </a:lnTo>
                    <a:lnTo>
                      <a:pt x="364" y="221"/>
                    </a:lnTo>
                    <a:lnTo>
                      <a:pt x="353" y="255"/>
                    </a:lnTo>
                    <a:lnTo>
                      <a:pt x="336" y="286"/>
                    </a:lnTo>
                    <a:lnTo>
                      <a:pt x="314" y="313"/>
                    </a:lnTo>
                    <a:lnTo>
                      <a:pt x="286" y="336"/>
                    </a:lnTo>
                    <a:lnTo>
                      <a:pt x="255" y="353"/>
                    </a:lnTo>
                    <a:lnTo>
                      <a:pt x="221" y="364"/>
                    </a:lnTo>
                    <a:lnTo>
                      <a:pt x="183" y="368"/>
                    </a:lnTo>
                    <a:lnTo>
                      <a:pt x="146" y="364"/>
                    </a:lnTo>
                    <a:lnTo>
                      <a:pt x="113" y="353"/>
                    </a:lnTo>
                    <a:lnTo>
                      <a:pt x="81" y="336"/>
                    </a:lnTo>
                    <a:lnTo>
                      <a:pt x="53" y="313"/>
                    </a:lnTo>
                    <a:lnTo>
                      <a:pt x="31" y="286"/>
                    </a:lnTo>
                    <a:lnTo>
                      <a:pt x="15" y="255"/>
                    </a:lnTo>
                    <a:lnTo>
                      <a:pt x="4" y="221"/>
                    </a:lnTo>
                    <a:lnTo>
                      <a:pt x="0" y="183"/>
                    </a:lnTo>
                    <a:lnTo>
                      <a:pt x="4" y="148"/>
                    </a:lnTo>
                    <a:lnTo>
                      <a:pt x="15" y="113"/>
                    </a:lnTo>
                    <a:lnTo>
                      <a:pt x="31" y="82"/>
                    </a:lnTo>
                    <a:lnTo>
                      <a:pt x="53" y="55"/>
                    </a:lnTo>
                    <a:lnTo>
                      <a:pt x="81" y="31"/>
                    </a:lnTo>
                    <a:lnTo>
                      <a:pt x="113" y="15"/>
                    </a:lnTo>
                    <a:lnTo>
                      <a:pt x="146" y="4"/>
                    </a:lnTo>
                    <a:lnTo>
                      <a:pt x="183"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nb-NO" sz="1200">
                  <a:solidFill>
                    <a:srgbClr val="646464"/>
                  </a:solidFill>
                </a:endParaRPr>
              </a:p>
            </p:txBody>
          </p:sp>
          <p:sp>
            <p:nvSpPr>
              <p:cNvPr id="20" name="Freeform 1613">
                <a:extLst>
                  <a:ext uri="{FF2B5EF4-FFF2-40B4-BE49-F238E27FC236}">
                    <a16:creationId xmlns:a16="http://schemas.microsoft.com/office/drawing/2014/main" id="{F8E81C33-7912-43CF-A0C2-DC06211FD14B}"/>
                  </a:ext>
                </a:extLst>
              </p:cNvPr>
              <p:cNvSpPr>
                <a:spLocks noEditPoints="1"/>
              </p:cNvSpPr>
              <p:nvPr/>
            </p:nvSpPr>
            <p:spPr bwMode="auto">
              <a:xfrm>
                <a:off x="8353849" y="1514616"/>
                <a:ext cx="277815" cy="294328"/>
              </a:xfrm>
              <a:custGeom>
                <a:avLst/>
                <a:gdLst>
                  <a:gd name="T0" fmla="*/ 2147483647 w 221"/>
                  <a:gd name="T1" fmla="*/ 2147483647 h 234"/>
                  <a:gd name="T2" fmla="*/ 2147483647 w 221"/>
                  <a:gd name="T3" fmla="*/ 2147483647 h 234"/>
                  <a:gd name="T4" fmla="*/ 2147483647 w 221"/>
                  <a:gd name="T5" fmla="*/ 2147483647 h 234"/>
                  <a:gd name="T6" fmla="*/ 2147483647 w 221"/>
                  <a:gd name="T7" fmla="*/ 2147483647 h 234"/>
                  <a:gd name="T8" fmla="*/ 2147483647 w 221"/>
                  <a:gd name="T9" fmla="*/ 2147483647 h 234"/>
                  <a:gd name="T10" fmla="*/ 2147483647 w 221"/>
                  <a:gd name="T11" fmla="*/ 2147483647 h 234"/>
                  <a:gd name="T12" fmla="*/ 2147483647 w 221"/>
                  <a:gd name="T13" fmla="*/ 2147483647 h 234"/>
                  <a:gd name="T14" fmla="*/ 2147483647 w 221"/>
                  <a:gd name="T15" fmla="*/ 2147483647 h 234"/>
                  <a:gd name="T16" fmla="*/ 2147483647 w 221"/>
                  <a:gd name="T17" fmla="*/ 2147483647 h 234"/>
                  <a:gd name="T18" fmla="*/ 2147483647 w 221"/>
                  <a:gd name="T19" fmla="*/ 2147483647 h 234"/>
                  <a:gd name="T20" fmla="*/ 2147483647 w 221"/>
                  <a:gd name="T21" fmla="*/ 2147483647 h 234"/>
                  <a:gd name="T22" fmla="*/ 2147483647 w 221"/>
                  <a:gd name="T23" fmla="*/ 2147483647 h 234"/>
                  <a:gd name="T24" fmla="*/ 2147483647 w 221"/>
                  <a:gd name="T25" fmla="*/ 2147483647 h 234"/>
                  <a:gd name="T26" fmla="*/ 2147483647 w 221"/>
                  <a:gd name="T27" fmla="*/ 2147483647 h 234"/>
                  <a:gd name="T28" fmla="*/ 2147483647 w 221"/>
                  <a:gd name="T29" fmla="*/ 2147483647 h 234"/>
                  <a:gd name="T30" fmla="*/ 2147483647 w 221"/>
                  <a:gd name="T31" fmla="*/ 2147483647 h 234"/>
                  <a:gd name="T32" fmla="*/ 2147483647 w 221"/>
                  <a:gd name="T33" fmla="*/ 2147483647 h 234"/>
                  <a:gd name="T34" fmla="*/ 2147483647 w 221"/>
                  <a:gd name="T35" fmla="*/ 2147483647 h 234"/>
                  <a:gd name="T36" fmla="*/ 2147483647 w 221"/>
                  <a:gd name="T37" fmla="*/ 2147483647 h 234"/>
                  <a:gd name="T38" fmla="*/ 2147483647 w 221"/>
                  <a:gd name="T39" fmla="*/ 2147483647 h 234"/>
                  <a:gd name="T40" fmla="*/ 2147483647 w 221"/>
                  <a:gd name="T41" fmla="*/ 2147483647 h 234"/>
                  <a:gd name="T42" fmla="*/ 2147483647 w 221"/>
                  <a:gd name="T43" fmla="*/ 2147483647 h 234"/>
                  <a:gd name="T44" fmla="*/ 2147483647 w 221"/>
                  <a:gd name="T45" fmla="*/ 2147483647 h 234"/>
                  <a:gd name="T46" fmla="*/ 2147483647 w 221"/>
                  <a:gd name="T47" fmla="*/ 2147483647 h 234"/>
                  <a:gd name="T48" fmla="*/ 2147483647 w 221"/>
                  <a:gd name="T49" fmla="*/ 2147483647 h 234"/>
                  <a:gd name="T50" fmla="*/ 2147483647 w 221"/>
                  <a:gd name="T51" fmla="*/ 2147483647 h 234"/>
                  <a:gd name="T52" fmla="*/ 2147483647 w 221"/>
                  <a:gd name="T53" fmla="*/ 2147483647 h 234"/>
                  <a:gd name="T54" fmla="*/ 2147483647 w 221"/>
                  <a:gd name="T55" fmla="*/ 2147483647 h 234"/>
                  <a:gd name="T56" fmla="*/ 2147483647 w 221"/>
                  <a:gd name="T57" fmla="*/ 0 h 234"/>
                  <a:gd name="T58" fmla="*/ 2147483647 w 221"/>
                  <a:gd name="T59" fmla="*/ 0 h 234"/>
                  <a:gd name="T60" fmla="*/ 2147483647 w 221"/>
                  <a:gd name="T61" fmla="*/ 2147483647 h 234"/>
                  <a:gd name="T62" fmla="*/ 2147483647 w 221"/>
                  <a:gd name="T63" fmla="*/ 2147483647 h 234"/>
                  <a:gd name="T64" fmla="*/ 2147483647 w 221"/>
                  <a:gd name="T65" fmla="*/ 2147483647 h 234"/>
                  <a:gd name="T66" fmla="*/ 2147483647 w 221"/>
                  <a:gd name="T67" fmla="*/ 2147483647 h 234"/>
                  <a:gd name="T68" fmla="*/ 2147483647 w 221"/>
                  <a:gd name="T69" fmla="*/ 2147483647 h 234"/>
                  <a:gd name="T70" fmla="*/ 2147483647 w 221"/>
                  <a:gd name="T71" fmla="*/ 2147483647 h 234"/>
                  <a:gd name="T72" fmla="*/ 2147483647 w 221"/>
                  <a:gd name="T73" fmla="*/ 2147483647 h 234"/>
                  <a:gd name="T74" fmla="*/ 2147483647 w 221"/>
                  <a:gd name="T75" fmla="*/ 2147483647 h 234"/>
                  <a:gd name="T76" fmla="*/ 2147483647 w 221"/>
                  <a:gd name="T77" fmla="*/ 2147483647 h 234"/>
                  <a:gd name="T78" fmla="*/ 2147483647 w 221"/>
                  <a:gd name="T79" fmla="*/ 2147483647 h 234"/>
                  <a:gd name="T80" fmla="*/ 2147483647 w 221"/>
                  <a:gd name="T81" fmla="*/ 2147483647 h 234"/>
                  <a:gd name="T82" fmla="*/ 2147483647 w 221"/>
                  <a:gd name="T83" fmla="*/ 2147483647 h 234"/>
                  <a:gd name="T84" fmla="*/ 2147483647 w 221"/>
                  <a:gd name="T85" fmla="*/ 2147483647 h 234"/>
                  <a:gd name="T86" fmla="*/ 2147483647 w 221"/>
                  <a:gd name="T87" fmla="*/ 2147483647 h 234"/>
                  <a:gd name="T88" fmla="*/ 2147483647 w 221"/>
                  <a:gd name="T89" fmla="*/ 2147483647 h 234"/>
                  <a:gd name="T90" fmla="*/ 2147483647 w 221"/>
                  <a:gd name="T91" fmla="*/ 2147483647 h 234"/>
                  <a:gd name="T92" fmla="*/ 2147483647 w 221"/>
                  <a:gd name="T93" fmla="*/ 2147483647 h 234"/>
                  <a:gd name="T94" fmla="*/ 2147483647 w 221"/>
                  <a:gd name="T95" fmla="*/ 2147483647 h 234"/>
                  <a:gd name="T96" fmla="*/ 2147483647 w 221"/>
                  <a:gd name="T97" fmla="*/ 2147483647 h 234"/>
                  <a:gd name="T98" fmla="*/ 2147483647 w 221"/>
                  <a:gd name="T99" fmla="*/ 2147483647 h 234"/>
                  <a:gd name="T100" fmla="*/ 2147483647 w 221"/>
                  <a:gd name="T101" fmla="*/ 2147483647 h 234"/>
                  <a:gd name="T102" fmla="*/ 2147483647 w 221"/>
                  <a:gd name="T103" fmla="*/ 2147483647 h 234"/>
                  <a:gd name="T104" fmla="*/ 0 w 221"/>
                  <a:gd name="T105" fmla="*/ 2147483647 h 234"/>
                  <a:gd name="T106" fmla="*/ 0 w 221"/>
                  <a:gd name="T107" fmla="*/ 2147483647 h 234"/>
                  <a:gd name="T108" fmla="*/ 2147483647 w 221"/>
                  <a:gd name="T109" fmla="*/ 2147483647 h 234"/>
                  <a:gd name="T110" fmla="*/ 2147483647 w 221"/>
                  <a:gd name="T111" fmla="*/ 2147483647 h 234"/>
                  <a:gd name="T112" fmla="*/ 2147483647 w 221"/>
                  <a:gd name="T113" fmla="*/ 2147483647 h 234"/>
                  <a:gd name="T114" fmla="*/ 2147483647 w 221"/>
                  <a:gd name="T115" fmla="*/ 2147483647 h 234"/>
                  <a:gd name="T116" fmla="*/ 2147483647 w 221"/>
                  <a:gd name="T117" fmla="*/ 2147483647 h 234"/>
                  <a:gd name="T118" fmla="*/ 2147483647 w 221"/>
                  <a:gd name="T119" fmla="*/ 2147483647 h 234"/>
                  <a:gd name="T120" fmla="*/ 2147483647 w 221"/>
                  <a:gd name="T121" fmla="*/ 0 h 2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1" h="234">
                    <a:moveTo>
                      <a:pt x="116" y="124"/>
                    </a:moveTo>
                    <a:lnTo>
                      <a:pt x="116" y="162"/>
                    </a:lnTo>
                    <a:lnTo>
                      <a:pt x="131" y="159"/>
                    </a:lnTo>
                    <a:lnTo>
                      <a:pt x="143" y="150"/>
                    </a:lnTo>
                    <a:lnTo>
                      <a:pt x="153" y="139"/>
                    </a:lnTo>
                    <a:lnTo>
                      <a:pt x="158" y="124"/>
                    </a:lnTo>
                    <a:lnTo>
                      <a:pt x="116" y="124"/>
                    </a:lnTo>
                    <a:close/>
                    <a:moveTo>
                      <a:pt x="56" y="124"/>
                    </a:moveTo>
                    <a:lnTo>
                      <a:pt x="62" y="137"/>
                    </a:lnTo>
                    <a:lnTo>
                      <a:pt x="71" y="150"/>
                    </a:lnTo>
                    <a:lnTo>
                      <a:pt x="83" y="157"/>
                    </a:lnTo>
                    <a:lnTo>
                      <a:pt x="97" y="162"/>
                    </a:lnTo>
                    <a:lnTo>
                      <a:pt x="97" y="124"/>
                    </a:lnTo>
                    <a:lnTo>
                      <a:pt x="56" y="124"/>
                    </a:lnTo>
                    <a:close/>
                    <a:moveTo>
                      <a:pt x="97" y="62"/>
                    </a:moveTo>
                    <a:lnTo>
                      <a:pt x="82" y="67"/>
                    </a:lnTo>
                    <a:lnTo>
                      <a:pt x="69" y="77"/>
                    </a:lnTo>
                    <a:lnTo>
                      <a:pt x="60" y="90"/>
                    </a:lnTo>
                    <a:lnTo>
                      <a:pt x="55" y="107"/>
                    </a:lnTo>
                    <a:lnTo>
                      <a:pt x="97" y="107"/>
                    </a:lnTo>
                    <a:lnTo>
                      <a:pt x="97" y="62"/>
                    </a:lnTo>
                    <a:close/>
                    <a:moveTo>
                      <a:pt x="116" y="62"/>
                    </a:moveTo>
                    <a:lnTo>
                      <a:pt x="116" y="107"/>
                    </a:lnTo>
                    <a:lnTo>
                      <a:pt x="159" y="107"/>
                    </a:lnTo>
                    <a:lnTo>
                      <a:pt x="155" y="90"/>
                    </a:lnTo>
                    <a:lnTo>
                      <a:pt x="145" y="77"/>
                    </a:lnTo>
                    <a:lnTo>
                      <a:pt x="132" y="67"/>
                    </a:lnTo>
                    <a:lnTo>
                      <a:pt x="116" y="62"/>
                    </a:lnTo>
                    <a:close/>
                    <a:moveTo>
                      <a:pt x="97" y="0"/>
                    </a:moveTo>
                    <a:lnTo>
                      <a:pt x="116" y="0"/>
                    </a:lnTo>
                    <a:lnTo>
                      <a:pt x="116" y="37"/>
                    </a:lnTo>
                    <a:lnTo>
                      <a:pt x="137" y="42"/>
                    </a:lnTo>
                    <a:lnTo>
                      <a:pt x="155" y="53"/>
                    </a:lnTo>
                    <a:lnTo>
                      <a:pt x="169" y="68"/>
                    </a:lnTo>
                    <a:lnTo>
                      <a:pt x="179" y="85"/>
                    </a:lnTo>
                    <a:lnTo>
                      <a:pt x="184" y="107"/>
                    </a:lnTo>
                    <a:lnTo>
                      <a:pt x="221" y="107"/>
                    </a:lnTo>
                    <a:lnTo>
                      <a:pt x="221" y="124"/>
                    </a:lnTo>
                    <a:lnTo>
                      <a:pt x="183" y="124"/>
                    </a:lnTo>
                    <a:lnTo>
                      <a:pt x="178" y="144"/>
                    </a:lnTo>
                    <a:lnTo>
                      <a:pt x="166" y="160"/>
                    </a:lnTo>
                    <a:lnTo>
                      <a:pt x="153" y="173"/>
                    </a:lnTo>
                    <a:lnTo>
                      <a:pt x="135" y="182"/>
                    </a:lnTo>
                    <a:lnTo>
                      <a:pt x="116" y="187"/>
                    </a:lnTo>
                    <a:lnTo>
                      <a:pt x="116" y="234"/>
                    </a:lnTo>
                    <a:lnTo>
                      <a:pt x="97" y="234"/>
                    </a:lnTo>
                    <a:lnTo>
                      <a:pt x="97" y="187"/>
                    </a:lnTo>
                    <a:lnTo>
                      <a:pt x="78" y="182"/>
                    </a:lnTo>
                    <a:lnTo>
                      <a:pt x="61" y="172"/>
                    </a:lnTo>
                    <a:lnTo>
                      <a:pt x="48" y="160"/>
                    </a:lnTo>
                    <a:lnTo>
                      <a:pt x="38" y="144"/>
                    </a:lnTo>
                    <a:lnTo>
                      <a:pt x="31" y="124"/>
                    </a:lnTo>
                    <a:lnTo>
                      <a:pt x="0" y="124"/>
                    </a:lnTo>
                    <a:lnTo>
                      <a:pt x="0" y="107"/>
                    </a:lnTo>
                    <a:lnTo>
                      <a:pt x="31" y="107"/>
                    </a:lnTo>
                    <a:lnTo>
                      <a:pt x="35" y="87"/>
                    </a:lnTo>
                    <a:lnTo>
                      <a:pt x="45" y="68"/>
                    </a:lnTo>
                    <a:lnTo>
                      <a:pt x="60" y="53"/>
                    </a:lnTo>
                    <a:lnTo>
                      <a:pt x="77" y="42"/>
                    </a:lnTo>
                    <a:lnTo>
                      <a:pt x="97" y="37"/>
                    </a:lnTo>
                    <a:lnTo>
                      <a:pt x="97"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0" fontAlgn="base" hangingPunct="0">
                  <a:spcBef>
                    <a:spcPct val="0"/>
                  </a:spcBef>
                  <a:spcAft>
                    <a:spcPct val="0"/>
                  </a:spcAft>
                </a:pPr>
                <a:endParaRPr lang="nb-NO" sz="1200">
                  <a:solidFill>
                    <a:srgbClr val="646464"/>
                  </a:solidFill>
                </a:endParaRPr>
              </a:p>
            </p:txBody>
          </p:sp>
        </p:grpSp>
      </p:grpSp>
      <p:grpSp>
        <p:nvGrpSpPr>
          <p:cNvPr id="21" name="Group 20">
            <a:extLst>
              <a:ext uri="{FF2B5EF4-FFF2-40B4-BE49-F238E27FC236}">
                <a16:creationId xmlns:a16="http://schemas.microsoft.com/office/drawing/2014/main" id="{A430D000-ECDB-44CE-8A60-48A24FF96999}"/>
              </a:ext>
            </a:extLst>
          </p:cNvPr>
          <p:cNvGrpSpPr>
            <a:grpSpLocks noChangeAspect="1"/>
          </p:cNvGrpSpPr>
          <p:nvPr/>
        </p:nvGrpSpPr>
        <p:grpSpPr>
          <a:xfrm>
            <a:off x="271680" y="3542933"/>
            <a:ext cx="360000" cy="360000"/>
            <a:chOff x="414621" y="1229263"/>
            <a:chExt cx="917761" cy="917761"/>
          </a:xfrm>
        </p:grpSpPr>
        <p:sp>
          <p:nvSpPr>
            <p:cNvPr id="22" name="Ellipse 33">
              <a:extLst>
                <a:ext uri="{FF2B5EF4-FFF2-40B4-BE49-F238E27FC236}">
                  <a16:creationId xmlns:a16="http://schemas.microsoft.com/office/drawing/2014/main" id="{94BEEDC9-66BC-49C2-B94A-04F1EBA28876}"/>
                </a:ext>
              </a:extLst>
            </p:cNvPr>
            <p:cNvSpPr/>
            <p:nvPr/>
          </p:nvSpPr>
          <p:spPr bwMode="gray">
            <a:xfrm>
              <a:off x="509096" y="1323738"/>
              <a:ext cx="728810" cy="728811"/>
            </a:xfrm>
            <a:prstGeom prst="ellipse">
              <a:avLst/>
            </a:prstGeom>
            <a:solidFill>
              <a:srgbClr val="808080"/>
            </a:solidFill>
            <a:ln>
              <a:noFill/>
              <a:headEnd/>
              <a:tailEnd/>
            </a:ln>
          </p:spPr>
          <p:style>
            <a:lnRef idx="2">
              <a:schemeClr val="accent1"/>
            </a:lnRef>
            <a:fillRef idx="1">
              <a:schemeClr val="lt1"/>
            </a:fillRef>
            <a:effectRef idx="0">
              <a:schemeClr val="accent1"/>
            </a:effectRef>
            <a:fontRef idx="minor">
              <a:schemeClr val="dk1"/>
            </a:fontRef>
          </p:style>
          <p:txBody>
            <a:bodyPr vert="horz" wrap="square" lIns="68562" tIns="34281" rIns="68562" bIns="34281" rtlCol="0" anchor="ctr"/>
            <a:lstStyle/>
            <a:p>
              <a:pPr algn="ctr">
                <a:spcBef>
                  <a:spcPts val="0"/>
                </a:spcBef>
                <a:spcAft>
                  <a:spcPts val="0"/>
                </a:spcAft>
              </a:pPr>
              <a:endParaRPr lang="en-US" sz="3599" b="1" dirty="0">
                <a:solidFill>
                  <a:srgbClr val="FFFFFF"/>
                </a:solidFill>
                <a:latin typeface="Arial" panose="020B0604020202020204" pitchFamily="34" charset="0"/>
              </a:endParaRPr>
            </a:p>
          </p:txBody>
        </p:sp>
        <p:sp>
          <p:nvSpPr>
            <p:cNvPr id="23" name="Rad 1">
              <a:extLst>
                <a:ext uri="{FF2B5EF4-FFF2-40B4-BE49-F238E27FC236}">
                  <a16:creationId xmlns:a16="http://schemas.microsoft.com/office/drawing/2014/main" id="{3023725C-C23E-4A1F-BFD8-1F5E89EE9605}"/>
                </a:ext>
              </a:extLst>
            </p:cNvPr>
            <p:cNvSpPr/>
            <p:nvPr/>
          </p:nvSpPr>
          <p:spPr bwMode="gray">
            <a:xfrm>
              <a:off x="414621" y="1229263"/>
              <a:ext cx="917761" cy="917761"/>
            </a:xfrm>
            <a:prstGeom prst="donut">
              <a:avLst>
                <a:gd name="adj" fmla="val 11326"/>
              </a:avLst>
            </a:prstGeom>
            <a:solidFill>
              <a:srgbClr val="FFE600"/>
            </a:solidFill>
            <a:ln>
              <a:noFill/>
              <a:headEnd/>
              <a:tailEnd/>
            </a:ln>
          </p:spPr>
          <p:style>
            <a:lnRef idx="2">
              <a:schemeClr val="accent1"/>
            </a:lnRef>
            <a:fillRef idx="1">
              <a:schemeClr val="lt1"/>
            </a:fillRef>
            <a:effectRef idx="0">
              <a:schemeClr val="accent1"/>
            </a:effectRef>
            <a:fontRef idx="minor">
              <a:schemeClr val="dk1"/>
            </a:fontRef>
          </p:style>
          <p:txBody>
            <a:bodyPr vert="horz" wrap="square" lIns="68562" tIns="34281" rIns="68562" bIns="34281" rtlCol="0" anchor="ctr"/>
            <a:lstStyle/>
            <a:p>
              <a:pPr algn="ctr"/>
              <a:endParaRPr lang="en-US">
                <a:solidFill>
                  <a:srgbClr val="000000"/>
                </a:solidFill>
              </a:endParaRPr>
            </a:p>
          </p:txBody>
        </p:sp>
        <p:pic>
          <p:nvPicPr>
            <p:cNvPr id="24" name="Content Placeholder 47" descr="Gears">
              <a:extLst>
                <a:ext uri="{FF2B5EF4-FFF2-40B4-BE49-F238E27FC236}">
                  <a16:creationId xmlns:a16="http://schemas.microsoft.com/office/drawing/2014/main" id="{8E76E49F-D0B9-4F64-B5E2-DEAF12B6B1E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auto">
            <a:xfrm>
              <a:off x="603571" y="1415468"/>
              <a:ext cx="539859" cy="539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47862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891A3A-0908-44DD-BB21-7307430B2281}"/>
              </a:ext>
            </a:extLst>
          </p:cNvPr>
          <p:cNvSpPr>
            <a:spLocks noGrp="1"/>
          </p:cNvSpPr>
          <p:nvPr>
            <p:ph type="title"/>
          </p:nvPr>
        </p:nvSpPr>
        <p:spPr/>
        <p:txBody>
          <a:bodyPr/>
          <a:lstStyle/>
          <a:p>
            <a:r>
              <a:rPr lang="fr-FR" dirty="0"/>
              <a:t>TVA</a:t>
            </a:r>
          </a:p>
        </p:txBody>
      </p:sp>
    </p:spTree>
    <p:extLst>
      <p:ext uri="{BB962C8B-B14F-4D97-AF65-F5344CB8AC3E}">
        <p14:creationId xmlns:p14="http://schemas.microsoft.com/office/powerpoint/2010/main" val="293386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021B4-7B3C-4D64-9767-D95271487835}"/>
              </a:ext>
            </a:extLst>
          </p:cNvPr>
          <p:cNvSpPr>
            <a:spLocks noGrp="1"/>
          </p:cNvSpPr>
          <p:nvPr>
            <p:ph type="title"/>
          </p:nvPr>
        </p:nvSpPr>
        <p:spPr/>
        <p:txBody>
          <a:bodyPr/>
          <a:lstStyle/>
          <a:p>
            <a:r>
              <a:rPr lang="fr-FR" dirty="0"/>
              <a:t>TVA</a:t>
            </a:r>
            <a:br>
              <a:rPr lang="fr-FR" dirty="0"/>
            </a:br>
            <a:endParaRPr lang="fr-FR" dirty="0"/>
          </a:p>
        </p:txBody>
      </p:sp>
      <p:sp>
        <p:nvSpPr>
          <p:cNvPr id="633" name="Freeform 5">
            <a:extLst>
              <a:ext uri="{FF2B5EF4-FFF2-40B4-BE49-F238E27FC236}">
                <a16:creationId xmlns:a16="http://schemas.microsoft.com/office/drawing/2014/main" id="{28238B15-9593-4A9E-A046-6254ED4DB850}"/>
              </a:ext>
            </a:extLst>
          </p:cNvPr>
          <p:cNvSpPr>
            <a:spLocks noEditPoints="1"/>
          </p:cNvSpPr>
          <p:nvPr/>
        </p:nvSpPr>
        <p:spPr bwMode="gray">
          <a:xfrm>
            <a:off x="2882583" y="2060614"/>
            <a:ext cx="3387129" cy="3220045"/>
          </a:xfrm>
          <a:custGeom>
            <a:avLst/>
            <a:gdLst/>
            <a:ahLst/>
            <a:cxnLst>
              <a:cxn ang="0">
                <a:pos x="1411" y="507"/>
              </a:cxn>
              <a:cxn ang="0">
                <a:pos x="717" y="4"/>
              </a:cxn>
              <a:cxn ang="0">
                <a:pos x="717" y="3"/>
              </a:cxn>
              <a:cxn ang="0">
                <a:pos x="701" y="3"/>
              </a:cxn>
              <a:cxn ang="0">
                <a:pos x="701" y="4"/>
              </a:cxn>
              <a:cxn ang="0">
                <a:pos x="7" y="507"/>
              </a:cxn>
              <a:cxn ang="0">
                <a:pos x="2" y="522"/>
              </a:cxn>
              <a:cxn ang="0">
                <a:pos x="2" y="523"/>
              </a:cxn>
              <a:cxn ang="0">
                <a:pos x="267" y="1338"/>
              </a:cxn>
              <a:cxn ang="0">
                <a:pos x="280" y="1348"/>
              </a:cxn>
              <a:cxn ang="0">
                <a:pos x="1138" y="1348"/>
              </a:cxn>
              <a:cxn ang="0">
                <a:pos x="1151" y="1338"/>
              </a:cxn>
              <a:cxn ang="0">
                <a:pos x="1416" y="523"/>
              </a:cxn>
              <a:cxn ang="0">
                <a:pos x="1416" y="522"/>
              </a:cxn>
              <a:cxn ang="0">
                <a:pos x="1411" y="507"/>
              </a:cxn>
              <a:cxn ang="0">
                <a:pos x="290" y="1320"/>
              </a:cxn>
              <a:cxn ang="0">
                <a:pos x="32" y="524"/>
              </a:cxn>
              <a:cxn ang="0">
                <a:pos x="709" y="32"/>
              </a:cxn>
              <a:cxn ang="0">
                <a:pos x="1386" y="524"/>
              </a:cxn>
              <a:cxn ang="0">
                <a:pos x="1128" y="1320"/>
              </a:cxn>
              <a:cxn ang="0">
                <a:pos x="290" y="1320"/>
              </a:cxn>
            </a:cxnLst>
            <a:rect l="0" t="0" r="r" b="b"/>
            <a:pathLst>
              <a:path w="1418" h="1348">
                <a:moveTo>
                  <a:pt x="1411" y="507"/>
                </a:moveTo>
                <a:cubicBezTo>
                  <a:pt x="717" y="4"/>
                  <a:pt x="717" y="4"/>
                  <a:pt x="717" y="4"/>
                </a:cubicBezTo>
                <a:cubicBezTo>
                  <a:pt x="717" y="3"/>
                  <a:pt x="717" y="3"/>
                  <a:pt x="717" y="3"/>
                </a:cubicBezTo>
                <a:cubicBezTo>
                  <a:pt x="712" y="0"/>
                  <a:pt x="706" y="0"/>
                  <a:pt x="701" y="3"/>
                </a:cubicBezTo>
                <a:cubicBezTo>
                  <a:pt x="701" y="3"/>
                  <a:pt x="701" y="3"/>
                  <a:pt x="701" y="4"/>
                </a:cubicBezTo>
                <a:cubicBezTo>
                  <a:pt x="7" y="507"/>
                  <a:pt x="7" y="507"/>
                  <a:pt x="7" y="507"/>
                </a:cubicBezTo>
                <a:cubicBezTo>
                  <a:pt x="2" y="511"/>
                  <a:pt x="0" y="516"/>
                  <a:pt x="2" y="522"/>
                </a:cubicBezTo>
                <a:cubicBezTo>
                  <a:pt x="2" y="522"/>
                  <a:pt x="2" y="523"/>
                  <a:pt x="2" y="523"/>
                </a:cubicBezTo>
                <a:cubicBezTo>
                  <a:pt x="267" y="1338"/>
                  <a:pt x="267" y="1338"/>
                  <a:pt x="267" y="1338"/>
                </a:cubicBezTo>
                <a:cubicBezTo>
                  <a:pt x="269" y="1344"/>
                  <a:pt x="274" y="1348"/>
                  <a:pt x="280" y="1348"/>
                </a:cubicBezTo>
                <a:cubicBezTo>
                  <a:pt x="1138" y="1348"/>
                  <a:pt x="1138" y="1348"/>
                  <a:pt x="1138" y="1348"/>
                </a:cubicBezTo>
                <a:cubicBezTo>
                  <a:pt x="1144" y="1348"/>
                  <a:pt x="1149" y="1344"/>
                  <a:pt x="1151" y="1338"/>
                </a:cubicBezTo>
                <a:cubicBezTo>
                  <a:pt x="1416" y="523"/>
                  <a:pt x="1416" y="523"/>
                  <a:pt x="1416" y="523"/>
                </a:cubicBezTo>
                <a:cubicBezTo>
                  <a:pt x="1416" y="523"/>
                  <a:pt x="1416" y="522"/>
                  <a:pt x="1416" y="522"/>
                </a:cubicBezTo>
                <a:cubicBezTo>
                  <a:pt x="1418" y="516"/>
                  <a:pt x="1415" y="511"/>
                  <a:pt x="1411" y="507"/>
                </a:cubicBezTo>
                <a:close/>
                <a:moveTo>
                  <a:pt x="290" y="1320"/>
                </a:moveTo>
                <a:cubicBezTo>
                  <a:pt x="32" y="524"/>
                  <a:pt x="32" y="524"/>
                  <a:pt x="32" y="524"/>
                </a:cubicBezTo>
                <a:cubicBezTo>
                  <a:pt x="709" y="32"/>
                  <a:pt x="709" y="32"/>
                  <a:pt x="709" y="32"/>
                </a:cubicBezTo>
                <a:cubicBezTo>
                  <a:pt x="1386" y="524"/>
                  <a:pt x="1386" y="524"/>
                  <a:pt x="1386" y="524"/>
                </a:cubicBezTo>
                <a:cubicBezTo>
                  <a:pt x="1128" y="1320"/>
                  <a:pt x="1128" y="1320"/>
                  <a:pt x="1128" y="1320"/>
                </a:cubicBezTo>
                <a:lnTo>
                  <a:pt x="290" y="1320"/>
                </a:lnTo>
                <a:close/>
              </a:path>
            </a:pathLst>
          </a:custGeom>
          <a:solidFill>
            <a:srgbClr val="C0C0C0"/>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1">
              <a:ln>
                <a:noFill/>
              </a:ln>
              <a:solidFill>
                <a:srgbClr val="000000"/>
              </a:solidFill>
              <a:effectLst/>
              <a:uLnTx/>
              <a:uFillTx/>
              <a:latin typeface="Arial"/>
            </a:endParaRPr>
          </a:p>
        </p:txBody>
      </p:sp>
      <p:sp>
        <p:nvSpPr>
          <p:cNvPr id="635" name="Ellipse 15">
            <a:extLst>
              <a:ext uri="{FF2B5EF4-FFF2-40B4-BE49-F238E27FC236}">
                <a16:creationId xmlns:a16="http://schemas.microsoft.com/office/drawing/2014/main" id="{53A82892-C91C-417C-B930-92DD83200F82}"/>
              </a:ext>
            </a:extLst>
          </p:cNvPr>
          <p:cNvSpPr/>
          <p:nvPr/>
        </p:nvSpPr>
        <p:spPr bwMode="gray">
          <a:xfrm>
            <a:off x="2369049" y="2742824"/>
            <a:ext cx="1112804" cy="1112799"/>
          </a:xfrm>
          <a:prstGeom prst="ellipse">
            <a:avLst/>
          </a:prstGeom>
          <a:solidFill>
            <a:srgbClr val="FFE600"/>
          </a:solidFill>
          <a:ln w="38100">
            <a:solidFill>
              <a:srgbClr val="FFE600"/>
            </a:solidFill>
            <a:round/>
            <a:headEnd/>
            <a:tailE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600" b="1" kern="0" noProof="1">
              <a:solidFill>
                <a:schemeClr val="tx1">
                  <a:lumMod val="50000"/>
                </a:schemeClr>
              </a:solidFill>
              <a:latin typeface="Arial"/>
            </a:endParaRPr>
          </a:p>
        </p:txBody>
      </p:sp>
      <p:sp>
        <p:nvSpPr>
          <p:cNvPr id="639" name="Textfeld 35">
            <a:extLst>
              <a:ext uri="{FF2B5EF4-FFF2-40B4-BE49-F238E27FC236}">
                <a16:creationId xmlns:a16="http://schemas.microsoft.com/office/drawing/2014/main" id="{4D831FC2-D79A-4E77-939A-27A1BF92BF17}"/>
              </a:ext>
            </a:extLst>
          </p:cNvPr>
          <p:cNvSpPr txBox="1"/>
          <p:nvPr/>
        </p:nvSpPr>
        <p:spPr bwMode="gray">
          <a:xfrm>
            <a:off x="5130513" y="1326515"/>
            <a:ext cx="3566169" cy="1169551"/>
          </a:xfrm>
          <a:prstGeom prst="rect">
            <a:avLst/>
          </a:prstGeom>
          <a:noFill/>
        </p:spPr>
        <p:txBody>
          <a:bodyPr wrap="square" rtlCol="0">
            <a:spAutoFit/>
          </a:bodyPr>
          <a:lstStyle/>
          <a:p>
            <a:pPr marL="0" lvl="1"/>
            <a:r>
              <a:rPr lang="fr-FR" sz="1400" b="1" dirty="0"/>
              <a:t>Mise en œuvre d’un critère objectif afin d’établir quelle opération intervenant au sein d’une chaine de ventes intracommunautaires peut être exonérée de TVA</a:t>
            </a:r>
          </a:p>
        </p:txBody>
      </p:sp>
      <p:sp>
        <p:nvSpPr>
          <p:cNvPr id="640" name="Textfeld 36">
            <a:extLst>
              <a:ext uri="{FF2B5EF4-FFF2-40B4-BE49-F238E27FC236}">
                <a16:creationId xmlns:a16="http://schemas.microsoft.com/office/drawing/2014/main" id="{048C1969-D9CD-4ED8-947C-04CDAEB32628}"/>
              </a:ext>
            </a:extLst>
          </p:cNvPr>
          <p:cNvSpPr txBox="1"/>
          <p:nvPr/>
        </p:nvSpPr>
        <p:spPr bwMode="gray">
          <a:xfrm>
            <a:off x="6882467" y="2715820"/>
            <a:ext cx="1843346" cy="1169551"/>
          </a:xfrm>
          <a:prstGeom prst="rect">
            <a:avLst/>
          </a:prstGeom>
          <a:noFill/>
        </p:spPr>
        <p:txBody>
          <a:bodyPr wrap="square" rtlCol="0">
            <a:spAutoFit/>
          </a:bodyPr>
          <a:lstStyle/>
          <a:p>
            <a:pPr fontAlgn="auto">
              <a:spcBef>
                <a:spcPts val="0"/>
              </a:spcBef>
              <a:spcAft>
                <a:spcPts val="0"/>
              </a:spcAft>
            </a:pPr>
            <a:r>
              <a:rPr lang="fr-FR" sz="1400" b="1" noProof="1">
                <a:solidFill>
                  <a:srgbClr val="646464"/>
                </a:solidFill>
                <a:latin typeface="Arial"/>
              </a:rPr>
              <a:t>Mesure de simplification pour les ventes de biens dans de cadre de contrat de dépôt</a:t>
            </a:r>
          </a:p>
        </p:txBody>
      </p:sp>
      <p:sp>
        <p:nvSpPr>
          <p:cNvPr id="641" name="Textfeld 38">
            <a:extLst>
              <a:ext uri="{FF2B5EF4-FFF2-40B4-BE49-F238E27FC236}">
                <a16:creationId xmlns:a16="http://schemas.microsoft.com/office/drawing/2014/main" id="{24EE46CC-3645-4B2D-9E7C-DECE5E99184C}"/>
              </a:ext>
            </a:extLst>
          </p:cNvPr>
          <p:cNvSpPr txBox="1"/>
          <p:nvPr/>
        </p:nvSpPr>
        <p:spPr bwMode="gray">
          <a:xfrm>
            <a:off x="6269712" y="4588161"/>
            <a:ext cx="2554248" cy="1384995"/>
          </a:xfrm>
          <a:prstGeom prst="rect">
            <a:avLst/>
          </a:prstGeom>
          <a:noFill/>
        </p:spPr>
        <p:txBody>
          <a:bodyPr wrap="square" rtlCol="0">
            <a:spAutoFit/>
          </a:bodyPr>
          <a:lstStyle/>
          <a:p>
            <a:pPr marL="0" lvl="1"/>
            <a:r>
              <a:rPr lang="fr-FR" sz="1400" b="1" dirty="0"/>
              <a:t>Dans les échanges </a:t>
            </a:r>
            <a:r>
              <a:rPr lang="fr-FR" sz="1400" b="1" dirty="0" err="1"/>
              <a:t>intraUE</a:t>
            </a:r>
            <a:r>
              <a:rPr lang="fr-FR" sz="1400" b="1" dirty="0"/>
              <a:t>, mécanisme de présomption de l’expédition des biens à destination d’un autre Etat membre</a:t>
            </a:r>
          </a:p>
          <a:p>
            <a:pPr marL="0" lvl="1"/>
            <a:r>
              <a:rPr lang="fr-FR" sz="1400" dirty="0"/>
              <a:t>Règlement n°2018/1912</a:t>
            </a:r>
            <a:endParaRPr lang="fr-FR" sz="1400" b="1" dirty="0"/>
          </a:p>
        </p:txBody>
      </p:sp>
      <p:sp>
        <p:nvSpPr>
          <p:cNvPr id="642" name="Textfeld 39">
            <a:extLst>
              <a:ext uri="{FF2B5EF4-FFF2-40B4-BE49-F238E27FC236}">
                <a16:creationId xmlns:a16="http://schemas.microsoft.com/office/drawing/2014/main" id="{2EB44E25-84E0-425B-A509-05095A027662}"/>
              </a:ext>
            </a:extLst>
          </p:cNvPr>
          <p:cNvSpPr txBox="1"/>
          <p:nvPr/>
        </p:nvSpPr>
        <p:spPr bwMode="gray">
          <a:xfrm>
            <a:off x="558959" y="2230421"/>
            <a:ext cx="2319013" cy="954107"/>
          </a:xfrm>
          <a:prstGeom prst="rect">
            <a:avLst/>
          </a:prstGeom>
          <a:noFill/>
        </p:spPr>
        <p:txBody>
          <a:bodyPr wrap="square" rtlCol="0">
            <a:spAutoFit/>
          </a:bodyPr>
          <a:lstStyle/>
          <a:p>
            <a:pPr fontAlgn="auto">
              <a:spcBef>
                <a:spcPts val="0"/>
              </a:spcBef>
              <a:spcAft>
                <a:spcPts val="0"/>
              </a:spcAft>
            </a:pPr>
            <a:r>
              <a:rPr lang="fr-FR" sz="1400" b="1" dirty="0"/>
              <a:t>Renforcement des conditions d’exonération de TVA des livraisons </a:t>
            </a:r>
            <a:r>
              <a:rPr lang="fr-FR" sz="1400" b="1" dirty="0" err="1"/>
              <a:t>intraUE</a:t>
            </a:r>
            <a:r>
              <a:rPr lang="fr-FR" sz="1400" b="1" dirty="0"/>
              <a:t> de biens</a:t>
            </a:r>
            <a:endParaRPr lang="en-US" sz="1400" b="1" noProof="1">
              <a:solidFill>
                <a:srgbClr val="646464"/>
              </a:solidFill>
              <a:latin typeface="Arial"/>
            </a:endParaRPr>
          </a:p>
        </p:txBody>
      </p:sp>
      <p:sp>
        <p:nvSpPr>
          <p:cNvPr id="643" name="Textfeld 40">
            <a:extLst>
              <a:ext uri="{FF2B5EF4-FFF2-40B4-BE49-F238E27FC236}">
                <a16:creationId xmlns:a16="http://schemas.microsoft.com/office/drawing/2014/main" id="{A8258452-2BC1-4F8E-9276-79FCF23BF8FE}"/>
              </a:ext>
            </a:extLst>
          </p:cNvPr>
          <p:cNvSpPr txBox="1"/>
          <p:nvPr/>
        </p:nvSpPr>
        <p:spPr bwMode="gray">
          <a:xfrm>
            <a:off x="240031" y="4529949"/>
            <a:ext cx="2878200" cy="1568311"/>
          </a:xfrm>
          <a:prstGeom prst="rect">
            <a:avLst/>
          </a:prstGeom>
          <a:noFill/>
        </p:spPr>
        <p:txBody>
          <a:bodyPr wrap="square" rtlCol="0">
            <a:noAutofit/>
          </a:bodyPr>
          <a:lstStyle/>
          <a:p>
            <a:pPr fontAlgn="auto">
              <a:spcBef>
                <a:spcPts val="0"/>
              </a:spcBef>
              <a:spcAft>
                <a:spcPts val="0"/>
              </a:spcAft>
            </a:pPr>
            <a:r>
              <a:rPr lang="fr-FR" sz="1400" b="1" dirty="0"/>
              <a:t>Harmonisation et simplification des opérations « e-commerce » </a:t>
            </a:r>
            <a:r>
              <a:rPr lang="fr-FR" sz="1400" b="1" dirty="0" err="1"/>
              <a:t>intraUE</a:t>
            </a:r>
            <a:r>
              <a:rPr lang="fr-FR" sz="1400" b="1" dirty="0"/>
              <a:t>, avec une refonte du régime des ventes à distance</a:t>
            </a:r>
            <a:endParaRPr lang="en-US" sz="1400" b="1" noProof="1">
              <a:solidFill>
                <a:srgbClr val="646464"/>
              </a:solidFill>
              <a:latin typeface="Arial"/>
            </a:endParaRPr>
          </a:p>
        </p:txBody>
      </p:sp>
      <p:sp>
        <p:nvSpPr>
          <p:cNvPr id="1264" name="TextBox 1263">
            <a:extLst>
              <a:ext uri="{FF2B5EF4-FFF2-40B4-BE49-F238E27FC236}">
                <a16:creationId xmlns:a16="http://schemas.microsoft.com/office/drawing/2014/main" id="{19BF2E62-9252-4E78-82C0-19B069D1B856}"/>
              </a:ext>
            </a:extLst>
          </p:cNvPr>
          <p:cNvSpPr txBox="1"/>
          <p:nvPr/>
        </p:nvSpPr>
        <p:spPr>
          <a:xfrm>
            <a:off x="3634273" y="3285206"/>
            <a:ext cx="1893708" cy="1200329"/>
          </a:xfrm>
          <a:prstGeom prst="rect">
            <a:avLst/>
          </a:prstGeom>
          <a:noFill/>
        </p:spPr>
        <p:txBody>
          <a:bodyPr wrap="square" rtlCol="0">
            <a:spAutoFit/>
          </a:bodyPr>
          <a:lstStyle/>
          <a:p>
            <a:pPr algn="ctr"/>
            <a:r>
              <a:rPr lang="fr-FR" b="1" dirty="0"/>
              <a:t>Transposition des directives quick fixes et e-commerce</a:t>
            </a:r>
          </a:p>
        </p:txBody>
      </p:sp>
      <p:grpSp>
        <p:nvGrpSpPr>
          <p:cNvPr id="1265" name="Group 1264">
            <a:extLst>
              <a:ext uri="{FF2B5EF4-FFF2-40B4-BE49-F238E27FC236}">
                <a16:creationId xmlns:a16="http://schemas.microsoft.com/office/drawing/2014/main" id="{A1BF9C05-86A7-4AC4-AF20-8B5EC8CF974C}"/>
              </a:ext>
            </a:extLst>
          </p:cNvPr>
          <p:cNvGrpSpPr/>
          <p:nvPr/>
        </p:nvGrpSpPr>
        <p:grpSpPr>
          <a:xfrm>
            <a:off x="266816" y="5427603"/>
            <a:ext cx="2878199" cy="540001"/>
            <a:chOff x="542336" y="4945668"/>
            <a:chExt cx="1294278" cy="540001"/>
          </a:xfrm>
        </p:grpSpPr>
        <p:sp>
          <p:nvSpPr>
            <p:cNvPr id="1266" name="Rectangle 1265">
              <a:extLst>
                <a:ext uri="{FF2B5EF4-FFF2-40B4-BE49-F238E27FC236}">
                  <a16:creationId xmlns:a16="http://schemas.microsoft.com/office/drawing/2014/main" id="{476B5AB9-3C15-4DA9-AD0B-629C885ACB9F}"/>
                </a:ext>
              </a:extLst>
            </p:cNvPr>
            <p:cNvSpPr/>
            <p:nvPr/>
          </p:nvSpPr>
          <p:spPr>
            <a:xfrm>
              <a:off x="542336" y="4945668"/>
              <a:ext cx="1294278" cy="540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4013"/>
              <a:r>
                <a:rPr lang="fr-FR" sz="1400" dirty="0">
                  <a:solidFill>
                    <a:srgbClr val="00A3AE"/>
                  </a:solidFill>
                </a:rPr>
                <a:t>A compter du 1</a:t>
              </a:r>
              <a:r>
                <a:rPr lang="fr-FR" sz="1400" baseline="30000" dirty="0">
                  <a:solidFill>
                    <a:srgbClr val="00A3AE"/>
                  </a:solidFill>
                </a:rPr>
                <a:t>er</a:t>
              </a:r>
              <a:r>
                <a:rPr lang="fr-FR" sz="1400" dirty="0">
                  <a:solidFill>
                    <a:srgbClr val="00A3AE"/>
                  </a:solidFill>
                </a:rPr>
                <a:t> janvier 2021 </a:t>
              </a:r>
            </a:p>
          </p:txBody>
        </p:sp>
        <p:pic>
          <p:nvPicPr>
            <p:cNvPr id="1267" name="Picture 1266">
              <a:extLst>
                <a:ext uri="{FF2B5EF4-FFF2-40B4-BE49-F238E27FC236}">
                  <a16:creationId xmlns:a16="http://schemas.microsoft.com/office/drawing/2014/main" id="{2D8C7842-6F03-4886-844A-C03CABB71DD8}"/>
                </a:ext>
              </a:extLst>
            </p:cNvPr>
            <p:cNvPicPr>
              <a:picLocks noChangeArrowheads="1"/>
            </p:cNvPicPr>
            <p:nvPr/>
          </p:nvPicPr>
          <p:blipFill>
            <a:blip r:embed="rId3" cstate="print"/>
            <a:srcRect/>
            <a:stretch>
              <a:fillRect/>
            </a:stretch>
          </p:blipFill>
          <p:spPr bwMode="auto">
            <a:xfrm>
              <a:off x="556970" y="5035283"/>
              <a:ext cx="178075" cy="396000"/>
            </a:xfrm>
            <a:prstGeom prst="rect">
              <a:avLst/>
            </a:prstGeom>
            <a:noFill/>
            <a:ln w="9525">
              <a:noFill/>
              <a:miter lim="800000"/>
              <a:headEnd/>
              <a:tailEnd/>
            </a:ln>
            <a:effectLst/>
          </p:spPr>
        </p:pic>
      </p:grpSp>
      <p:grpSp>
        <p:nvGrpSpPr>
          <p:cNvPr id="1268" name="Group 1267">
            <a:extLst>
              <a:ext uri="{FF2B5EF4-FFF2-40B4-BE49-F238E27FC236}">
                <a16:creationId xmlns:a16="http://schemas.microsoft.com/office/drawing/2014/main" id="{24A48A3D-EF26-4BD2-8E5C-5D6F75EECA75}"/>
              </a:ext>
            </a:extLst>
          </p:cNvPr>
          <p:cNvGrpSpPr/>
          <p:nvPr/>
        </p:nvGrpSpPr>
        <p:grpSpPr>
          <a:xfrm>
            <a:off x="269932" y="1278697"/>
            <a:ext cx="3387131" cy="540001"/>
            <a:chOff x="542336" y="4945668"/>
            <a:chExt cx="1523136" cy="540001"/>
          </a:xfrm>
        </p:grpSpPr>
        <p:sp>
          <p:nvSpPr>
            <p:cNvPr id="1269" name="Rectangle 1268">
              <a:extLst>
                <a:ext uri="{FF2B5EF4-FFF2-40B4-BE49-F238E27FC236}">
                  <a16:creationId xmlns:a16="http://schemas.microsoft.com/office/drawing/2014/main" id="{FEF22DB9-A4ED-4DCF-8A9D-A60EAC1EF040}"/>
                </a:ext>
              </a:extLst>
            </p:cNvPr>
            <p:cNvSpPr/>
            <p:nvPr/>
          </p:nvSpPr>
          <p:spPr>
            <a:xfrm>
              <a:off x="542336" y="4945668"/>
              <a:ext cx="1523136" cy="540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4013"/>
              <a:r>
                <a:rPr lang="fr-FR" sz="1600" b="1" dirty="0">
                  <a:solidFill>
                    <a:srgbClr val="00A3AE"/>
                  </a:solidFill>
                </a:rPr>
                <a:t>A compter du 1</a:t>
              </a:r>
              <a:r>
                <a:rPr lang="fr-FR" sz="1600" b="1" baseline="30000" dirty="0">
                  <a:solidFill>
                    <a:srgbClr val="00A3AE"/>
                  </a:solidFill>
                </a:rPr>
                <a:t>er</a:t>
              </a:r>
              <a:r>
                <a:rPr lang="fr-FR" sz="1600" b="1" dirty="0">
                  <a:solidFill>
                    <a:srgbClr val="00A3AE"/>
                  </a:solidFill>
                </a:rPr>
                <a:t> janvier 2020 </a:t>
              </a:r>
            </a:p>
          </p:txBody>
        </p:sp>
        <p:pic>
          <p:nvPicPr>
            <p:cNvPr id="1270" name="Picture 1269">
              <a:extLst>
                <a:ext uri="{FF2B5EF4-FFF2-40B4-BE49-F238E27FC236}">
                  <a16:creationId xmlns:a16="http://schemas.microsoft.com/office/drawing/2014/main" id="{56BF5FDE-8F1C-472D-B39B-6DDFC028480F}"/>
                </a:ext>
              </a:extLst>
            </p:cNvPr>
            <p:cNvPicPr>
              <a:picLocks noChangeArrowheads="1"/>
            </p:cNvPicPr>
            <p:nvPr/>
          </p:nvPicPr>
          <p:blipFill>
            <a:blip r:embed="rId3" cstate="print"/>
            <a:srcRect/>
            <a:stretch>
              <a:fillRect/>
            </a:stretch>
          </p:blipFill>
          <p:spPr bwMode="auto">
            <a:xfrm>
              <a:off x="556970" y="5035283"/>
              <a:ext cx="178075" cy="396000"/>
            </a:xfrm>
            <a:prstGeom prst="rect">
              <a:avLst/>
            </a:prstGeom>
            <a:noFill/>
            <a:ln w="9525">
              <a:noFill/>
              <a:miter lim="800000"/>
              <a:headEnd/>
              <a:tailEnd/>
            </a:ln>
            <a:effectLst/>
          </p:spPr>
        </p:pic>
      </p:grpSp>
      <p:grpSp>
        <p:nvGrpSpPr>
          <p:cNvPr id="1354" name="Group 1353">
            <a:extLst>
              <a:ext uri="{FF2B5EF4-FFF2-40B4-BE49-F238E27FC236}">
                <a16:creationId xmlns:a16="http://schemas.microsoft.com/office/drawing/2014/main" id="{589C5F4B-4640-4A66-ABC9-1BABC757F31E}"/>
              </a:ext>
            </a:extLst>
          </p:cNvPr>
          <p:cNvGrpSpPr/>
          <p:nvPr/>
        </p:nvGrpSpPr>
        <p:grpSpPr>
          <a:xfrm>
            <a:off x="2992750" y="4689513"/>
            <a:ext cx="1112804" cy="1112799"/>
            <a:chOff x="2992750" y="4689513"/>
            <a:chExt cx="1112804" cy="1112799"/>
          </a:xfrm>
        </p:grpSpPr>
        <p:sp>
          <p:nvSpPr>
            <p:cNvPr id="637" name="Ellipse 17">
              <a:extLst>
                <a:ext uri="{FF2B5EF4-FFF2-40B4-BE49-F238E27FC236}">
                  <a16:creationId xmlns:a16="http://schemas.microsoft.com/office/drawing/2014/main" id="{270E142B-EAC7-4A86-95CB-9F10C87A2D0F}"/>
                </a:ext>
              </a:extLst>
            </p:cNvPr>
            <p:cNvSpPr/>
            <p:nvPr/>
          </p:nvSpPr>
          <p:spPr bwMode="gray">
            <a:xfrm>
              <a:off x="2992750" y="4689513"/>
              <a:ext cx="1112804" cy="1112799"/>
            </a:xfrm>
            <a:prstGeom prst="ellipse">
              <a:avLst/>
            </a:prstGeom>
            <a:solidFill>
              <a:srgbClr val="C0C0C0"/>
            </a:solidFill>
            <a:ln w="38100">
              <a:solidFill>
                <a:srgbClr val="C0C0C0"/>
              </a:solidFill>
              <a:round/>
              <a:headEnd/>
              <a:tailEnd/>
            </a:ln>
            <a:effectLst/>
          </p:spPr>
          <p:txBody>
            <a:bodyPr lIns="0" tIns="36000" rIns="0" bIns="7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200" b="1" kern="0" noProof="1">
                <a:solidFill>
                  <a:schemeClr val="tx1">
                    <a:lumMod val="50000"/>
                  </a:schemeClr>
                </a:solidFill>
                <a:latin typeface="Arial"/>
              </a:endParaRPr>
            </a:p>
          </p:txBody>
        </p:sp>
        <p:grpSp>
          <p:nvGrpSpPr>
            <p:cNvPr id="1271" name="Group 88">
              <a:extLst>
                <a:ext uri="{FF2B5EF4-FFF2-40B4-BE49-F238E27FC236}">
                  <a16:creationId xmlns:a16="http://schemas.microsoft.com/office/drawing/2014/main" id="{4728609A-12AC-4DD5-B471-E8596CDC4F27}"/>
                </a:ext>
              </a:extLst>
            </p:cNvPr>
            <p:cNvGrpSpPr>
              <a:grpSpLocks noChangeAspect="1"/>
            </p:cNvGrpSpPr>
            <p:nvPr/>
          </p:nvGrpSpPr>
          <p:grpSpPr bwMode="auto">
            <a:xfrm>
              <a:off x="3127279" y="4836422"/>
              <a:ext cx="837390" cy="720000"/>
              <a:chOff x="1790" y="2980"/>
              <a:chExt cx="856" cy="736"/>
            </a:xfrm>
          </p:grpSpPr>
          <p:sp>
            <p:nvSpPr>
              <p:cNvPr id="1272" name="AutoShape 87">
                <a:extLst>
                  <a:ext uri="{FF2B5EF4-FFF2-40B4-BE49-F238E27FC236}">
                    <a16:creationId xmlns:a16="http://schemas.microsoft.com/office/drawing/2014/main" id="{F5E51C4F-63F6-4930-A095-589818DCCE58}"/>
                  </a:ext>
                </a:extLst>
              </p:cNvPr>
              <p:cNvSpPr>
                <a:spLocks noChangeAspect="1" noChangeArrowheads="1" noTextEdit="1"/>
              </p:cNvSpPr>
              <p:nvPr/>
            </p:nvSpPr>
            <p:spPr bwMode="auto">
              <a:xfrm>
                <a:off x="1790" y="2980"/>
                <a:ext cx="856" cy="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3" name="Freeform 89">
                <a:extLst>
                  <a:ext uri="{FF2B5EF4-FFF2-40B4-BE49-F238E27FC236}">
                    <a16:creationId xmlns:a16="http://schemas.microsoft.com/office/drawing/2014/main" id="{2FC8D760-EDEE-4642-A238-835BE74B68EA}"/>
                  </a:ext>
                </a:extLst>
              </p:cNvPr>
              <p:cNvSpPr>
                <a:spLocks noEditPoints="1"/>
              </p:cNvSpPr>
              <p:nvPr/>
            </p:nvSpPr>
            <p:spPr bwMode="auto">
              <a:xfrm>
                <a:off x="2104" y="2980"/>
                <a:ext cx="256" cy="256"/>
              </a:xfrm>
              <a:custGeom>
                <a:avLst/>
                <a:gdLst>
                  <a:gd name="T0" fmla="*/ 128 w 256"/>
                  <a:gd name="T1" fmla="*/ 256 h 256"/>
                  <a:gd name="T2" fmla="*/ 102 w 256"/>
                  <a:gd name="T3" fmla="*/ 254 h 256"/>
                  <a:gd name="T4" fmla="*/ 78 w 256"/>
                  <a:gd name="T5" fmla="*/ 246 h 256"/>
                  <a:gd name="T6" fmla="*/ 58 w 256"/>
                  <a:gd name="T7" fmla="*/ 234 h 256"/>
                  <a:gd name="T8" fmla="*/ 22 w 256"/>
                  <a:gd name="T9" fmla="*/ 200 h 256"/>
                  <a:gd name="T10" fmla="*/ 10 w 256"/>
                  <a:gd name="T11" fmla="*/ 178 h 256"/>
                  <a:gd name="T12" fmla="*/ 4 w 256"/>
                  <a:gd name="T13" fmla="*/ 154 h 256"/>
                  <a:gd name="T14" fmla="*/ 0 w 256"/>
                  <a:gd name="T15" fmla="*/ 128 h 256"/>
                  <a:gd name="T16" fmla="*/ 2 w 256"/>
                  <a:gd name="T17" fmla="*/ 116 h 256"/>
                  <a:gd name="T18" fmla="*/ 6 w 256"/>
                  <a:gd name="T19" fmla="*/ 90 h 256"/>
                  <a:gd name="T20" fmla="*/ 16 w 256"/>
                  <a:gd name="T21" fmla="*/ 68 h 256"/>
                  <a:gd name="T22" fmla="*/ 38 w 256"/>
                  <a:gd name="T23" fmla="*/ 38 h 256"/>
                  <a:gd name="T24" fmla="*/ 68 w 256"/>
                  <a:gd name="T25" fmla="*/ 16 h 256"/>
                  <a:gd name="T26" fmla="*/ 90 w 256"/>
                  <a:gd name="T27" fmla="*/ 6 h 256"/>
                  <a:gd name="T28" fmla="*/ 116 w 256"/>
                  <a:gd name="T29" fmla="*/ 2 h 256"/>
                  <a:gd name="T30" fmla="*/ 128 w 256"/>
                  <a:gd name="T31" fmla="*/ 0 h 256"/>
                  <a:gd name="T32" fmla="*/ 154 w 256"/>
                  <a:gd name="T33" fmla="*/ 4 h 256"/>
                  <a:gd name="T34" fmla="*/ 178 w 256"/>
                  <a:gd name="T35" fmla="*/ 10 h 256"/>
                  <a:gd name="T36" fmla="*/ 200 w 256"/>
                  <a:gd name="T37" fmla="*/ 22 h 256"/>
                  <a:gd name="T38" fmla="*/ 234 w 256"/>
                  <a:gd name="T39" fmla="*/ 56 h 256"/>
                  <a:gd name="T40" fmla="*/ 246 w 256"/>
                  <a:gd name="T41" fmla="*/ 78 h 256"/>
                  <a:gd name="T42" fmla="*/ 254 w 256"/>
                  <a:gd name="T43" fmla="*/ 102 h 256"/>
                  <a:gd name="T44" fmla="*/ 256 w 256"/>
                  <a:gd name="T45" fmla="*/ 128 h 256"/>
                  <a:gd name="T46" fmla="*/ 256 w 256"/>
                  <a:gd name="T47" fmla="*/ 142 h 256"/>
                  <a:gd name="T48" fmla="*/ 250 w 256"/>
                  <a:gd name="T49" fmla="*/ 166 h 256"/>
                  <a:gd name="T50" fmla="*/ 240 w 256"/>
                  <a:gd name="T51" fmla="*/ 190 h 256"/>
                  <a:gd name="T52" fmla="*/ 218 w 256"/>
                  <a:gd name="T53" fmla="*/ 218 h 256"/>
                  <a:gd name="T54" fmla="*/ 190 w 256"/>
                  <a:gd name="T55" fmla="*/ 240 h 256"/>
                  <a:gd name="T56" fmla="*/ 166 w 256"/>
                  <a:gd name="T57" fmla="*/ 250 h 256"/>
                  <a:gd name="T58" fmla="*/ 142 w 256"/>
                  <a:gd name="T59" fmla="*/ 256 h 256"/>
                  <a:gd name="T60" fmla="*/ 128 w 256"/>
                  <a:gd name="T61" fmla="*/ 256 h 256"/>
                  <a:gd name="T62" fmla="*/ 128 w 256"/>
                  <a:gd name="T63" fmla="*/ 18 h 256"/>
                  <a:gd name="T64" fmla="*/ 86 w 256"/>
                  <a:gd name="T65" fmla="*/ 28 h 256"/>
                  <a:gd name="T66" fmla="*/ 52 w 256"/>
                  <a:gd name="T67" fmla="*/ 50 h 256"/>
                  <a:gd name="T68" fmla="*/ 28 w 256"/>
                  <a:gd name="T69" fmla="*/ 86 h 256"/>
                  <a:gd name="T70" fmla="*/ 18 w 256"/>
                  <a:gd name="T71" fmla="*/ 128 h 256"/>
                  <a:gd name="T72" fmla="*/ 22 w 256"/>
                  <a:gd name="T73" fmla="*/ 150 h 256"/>
                  <a:gd name="T74" fmla="*/ 38 w 256"/>
                  <a:gd name="T75" fmla="*/ 190 h 256"/>
                  <a:gd name="T76" fmla="*/ 68 w 256"/>
                  <a:gd name="T77" fmla="*/ 220 h 256"/>
                  <a:gd name="T78" fmla="*/ 106 w 256"/>
                  <a:gd name="T79" fmla="*/ 236 h 256"/>
                  <a:gd name="T80" fmla="*/ 128 w 256"/>
                  <a:gd name="T81" fmla="*/ 238 h 256"/>
                  <a:gd name="T82" fmla="*/ 172 w 256"/>
                  <a:gd name="T83" fmla="*/ 230 h 256"/>
                  <a:gd name="T84" fmla="*/ 206 w 256"/>
                  <a:gd name="T85" fmla="*/ 206 h 256"/>
                  <a:gd name="T86" fmla="*/ 230 w 256"/>
                  <a:gd name="T87" fmla="*/ 172 h 256"/>
                  <a:gd name="T88" fmla="*/ 238 w 256"/>
                  <a:gd name="T89" fmla="*/ 128 h 256"/>
                  <a:gd name="T90" fmla="*/ 236 w 256"/>
                  <a:gd name="T91" fmla="*/ 106 h 256"/>
                  <a:gd name="T92" fmla="*/ 220 w 256"/>
                  <a:gd name="T93" fmla="*/ 68 h 256"/>
                  <a:gd name="T94" fmla="*/ 190 w 256"/>
                  <a:gd name="T95" fmla="*/ 38 h 256"/>
                  <a:gd name="T96" fmla="*/ 150 w 256"/>
                  <a:gd name="T97" fmla="*/ 20 h 256"/>
                  <a:gd name="T98" fmla="*/ 128 w 256"/>
                  <a:gd name="T99" fmla="*/ 1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6" h="256">
                    <a:moveTo>
                      <a:pt x="128" y="256"/>
                    </a:moveTo>
                    <a:lnTo>
                      <a:pt x="128" y="256"/>
                    </a:lnTo>
                    <a:lnTo>
                      <a:pt x="116" y="256"/>
                    </a:lnTo>
                    <a:lnTo>
                      <a:pt x="102" y="254"/>
                    </a:lnTo>
                    <a:lnTo>
                      <a:pt x="90" y="250"/>
                    </a:lnTo>
                    <a:lnTo>
                      <a:pt x="78" y="246"/>
                    </a:lnTo>
                    <a:lnTo>
                      <a:pt x="68" y="240"/>
                    </a:lnTo>
                    <a:lnTo>
                      <a:pt x="58" y="234"/>
                    </a:lnTo>
                    <a:lnTo>
                      <a:pt x="38" y="218"/>
                    </a:lnTo>
                    <a:lnTo>
                      <a:pt x="22" y="200"/>
                    </a:lnTo>
                    <a:lnTo>
                      <a:pt x="16" y="190"/>
                    </a:lnTo>
                    <a:lnTo>
                      <a:pt x="10" y="178"/>
                    </a:lnTo>
                    <a:lnTo>
                      <a:pt x="6" y="166"/>
                    </a:lnTo>
                    <a:lnTo>
                      <a:pt x="4" y="154"/>
                    </a:lnTo>
                    <a:lnTo>
                      <a:pt x="2" y="142"/>
                    </a:lnTo>
                    <a:lnTo>
                      <a:pt x="0" y="128"/>
                    </a:lnTo>
                    <a:lnTo>
                      <a:pt x="0" y="128"/>
                    </a:lnTo>
                    <a:lnTo>
                      <a:pt x="2" y="116"/>
                    </a:lnTo>
                    <a:lnTo>
                      <a:pt x="4" y="102"/>
                    </a:lnTo>
                    <a:lnTo>
                      <a:pt x="6" y="90"/>
                    </a:lnTo>
                    <a:lnTo>
                      <a:pt x="10" y="78"/>
                    </a:lnTo>
                    <a:lnTo>
                      <a:pt x="16" y="68"/>
                    </a:lnTo>
                    <a:lnTo>
                      <a:pt x="22" y="56"/>
                    </a:lnTo>
                    <a:lnTo>
                      <a:pt x="38" y="38"/>
                    </a:lnTo>
                    <a:lnTo>
                      <a:pt x="58" y="22"/>
                    </a:lnTo>
                    <a:lnTo>
                      <a:pt x="68" y="16"/>
                    </a:lnTo>
                    <a:lnTo>
                      <a:pt x="78" y="10"/>
                    </a:lnTo>
                    <a:lnTo>
                      <a:pt x="90" y="6"/>
                    </a:lnTo>
                    <a:lnTo>
                      <a:pt x="102" y="4"/>
                    </a:lnTo>
                    <a:lnTo>
                      <a:pt x="116" y="2"/>
                    </a:lnTo>
                    <a:lnTo>
                      <a:pt x="128" y="0"/>
                    </a:lnTo>
                    <a:lnTo>
                      <a:pt x="128" y="0"/>
                    </a:lnTo>
                    <a:lnTo>
                      <a:pt x="142" y="2"/>
                    </a:lnTo>
                    <a:lnTo>
                      <a:pt x="154" y="4"/>
                    </a:lnTo>
                    <a:lnTo>
                      <a:pt x="166" y="6"/>
                    </a:lnTo>
                    <a:lnTo>
                      <a:pt x="178" y="10"/>
                    </a:lnTo>
                    <a:lnTo>
                      <a:pt x="190" y="16"/>
                    </a:lnTo>
                    <a:lnTo>
                      <a:pt x="200" y="22"/>
                    </a:lnTo>
                    <a:lnTo>
                      <a:pt x="218" y="38"/>
                    </a:lnTo>
                    <a:lnTo>
                      <a:pt x="234" y="56"/>
                    </a:lnTo>
                    <a:lnTo>
                      <a:pt x="240" y="68"/>
                    </a:lnTo>
                    <a:lnTo>
                      <a:pt x="246" y="78"/>
                    </a:lnTo>
                    <a:lnTo>
                      <a:pt x="250" y="90"/>
                    </a:lnTo>
                    <a:lnTo>
                      <a:pt x="254" y="102"/>
                    </a:lnTo>
                    <a:lnTo>
                      <a:pt x="256" y="116"/>
                    </a:lnTo>
                    <a:lnTo>
                      <a:pt x="256" y="128"/>
                    </a:lnTo>
                    <a:lnTo>
                      <a:pt x="256" y="128"/>
                    </a:lnTo>
                    <a:lnTo>
                      <a:pt x="256" y="142"/>
                    </a:lnTo>
                    <a:lnTo>
                      <a:pt x="254" y="154"/>
                    </a:lnTo>
                    <a:lnTo>
                      <a:pt x="250" y="166"/>
                    </a:lnTo>
                    <a:lnTo>
                      <a:pt x="246" y="178"/>
                    </a:lnTo>
                    <a:lnTo>
                      <a:pt x="240" y="190"/>
                    </a:lnTo>
                    <a:lnTo>
                      <a:pt x="234" y="200"/>
                    </a:lnTo>
                    <a:lnTo>
                      <a:pt x="218" y="218"/>
                    </a:lnTo>
                    <a:lnTo>
                      <a:pt x="200" y="234"/>
                    </a:lnTo>
                    <a:lnTo>
                      <a:pt x="190" y="240"/>
                    </a:lnTo>
                    <a:lnTo>
                      <a:pt x="178" y="246"/>
                    </a:lnTo>
                    <a:lnTo>
                      <a:pt x="166" y="250"/>
                    </a:lnTo>
                    <a:lnTo>
                      <a:pt x="154" y="254"/>
                    </a:lnTo>
                    <a:lnTo>
                      <a:pt x="142" y="256"/>
                    </a:lnTo>
                    <a:lnTo>
                      <a:pt x="128" y="256"/>
                    </a:lnTo>
                    <a:lnTo>
                      <a:pt x="128" y="256"/>
                    </a:lnTo>
                    <a:close/>
                    <a:moveTo>
                      <a:pt x="128" y="18"/>
                    </a:moveTo>
                    <a:lnTo>
                      <a:pt x="128" y="18"/>
                    </a:lnTo>
                    <a:lnTo>
                      <a:pt x="106" y="20"/>
                    </a:lnTo>
                    <a:lnTo>
                      <a:pt x="86" y="28"/>
                    </a:lnTo>
                    <a:lnTo>
                      <a:pt x="68" y="38"/>
                    </a:lnTo>
                    <a:lnTo>
                      <a:pt x="52" y="50"/>
                    </a:lnTo>
                    <a:lnTo>
                      <a:pt x="38" y="68"/>
                    </a:lnTo>
                    <a:lnTo>
                      <a:pt x="28" y="86"/>
                    </a:lnTo>
                    <a:lnTo>
                      <a:pt x="22" y="106"/>
                    </a:lnTo>
                    <a:lnTo>
                      <a:pt x="18" y="128"/>
                    </a:lnTo>
                    <a:lnTo>
                      <a:pt x="18" y="128"/>
                    </a:lnTo>
                    <a:lnTo>
                      <a:pt x="22" y="150"/>
                    </a:lnTo>
                    <a:lnTo>
                      <a:pt x="28" y="172"/>
                    </a:lnTo>
                    <a:lnTo>
                      <a:pt x="38" y="190"/>
                    </a:lnTo>
                    <a:lnTo>
                      <a:pt x="52" y="206"/>
                    </a:lnTo>
                    <a:lnTo>
                      <a:pt x="68" y="220"/>
                    </a:lnTo>
                    <a:lnTo>
                      <a:pt x="86" y="230"/>
                    </a:lnTo>
                    <a:lnTo>
                      <a:pt x="106" y="236"/>
                    </a:lnTo>
                    <a:lnTo>
                      <a:pt x="128" y="238"/>
                    </a:lnTo>
                    <a:lnTo>
                      <a:pt x="128" y="238"/>
                    </a:lnTo>
                    <a:lnTo>
                      <a:pt x="150" y="236"/>
                    </a:lnTo>
                    <a:lnTo>
                      <a:pt x="172" y="230"/>
                    </a:lnTo>
                    <a:lnTo>
                      <a:pt x="190" y="220"/>
                    </a:lnTo>
                    <a:lnTo>
                      <a:pt x="206" y="206"/>
                    </a:lnTo>
                    <a:lnTo>
                      <a:pt x="220" y="190"/>
                    </a:lnTo>
                    <a:lnTo>
                      <a:pt x="230" y="172"/>
                    </a:lnTo>
                    <a:lnTo>
                      <a:pt x="236" y="150"/>
                    </a:lnTo>
                    <a:lnTo>
                      <a:pt x="238" y="128"/>
                    </a:lnTo>
                    <a:lnTo>
                      <a:pt x="238" y="128"/>
                    </a:lnTo>
                    <a:lnTo>
                      <a:pt x="236" y="106"/>
                    </a:lnTo>
                    <a:lnTo>
                      <a:pt x="230" y="86"/>
                    </a:lnTo>
                    <a:lnTo>
                      <a:pt x="220" y="68"/>
                    </a:lnTo>
                    <a:lnTo>
                      <a:pt x="206" y="50"/>
                    </a:lnTo>
                    <a:lnTo>
                      <a:pt x="190" y="38"/>
                    </a:lnTo>
                    <a:lnTo>
                      <a:pt x="172" y="28"/>
                    </a:lnTo>
                    <a:lnTo>
                      <a:pt x="150" y="20"/>
                    </a:lnTo>
                    <a:lnTo>
                      <a:pt x="128" y="18"/>
                    </a:lnTo>
                    <a:lnTo>
                      <a:pt x="128" y="18"/>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4" name="Freeform 90">
                <a:extLst>
                  <a:ext uri="{FF2B5EF4-FFF2-40B4-BE49-F238E27FC236}">
                    <a16:creationId xmlns:a16="http://schemas.microsoft.com/office/drawing/2014/main" id="{5ED026B1-4E8B-4C37-9BEA-83C85407340C}"/>
                  </a:ext>
                </a:extLst>
              </p:cNvPr>
              <p:cNvSpPr>
                <a:spLocks/>
              </p:cNvSpPr>
              <p:nvPr/>
            </p:nvSpPr>
            <p:spPr bwMode="auto">
              <a:xfrm>
                <a:off x="2038" y="3064"/>
                <a:ext cx="390" cy="206"/>
              </a:xfrm>
              <a:custGeom>
                <a:avLst/>
                <a:gdLst>
                  <a:gd name="T0" fmla="*/ 92 w 390"/>
                  <a:gd name="T1" fmla="*/ 206 h 206"/>
                  <a:gd name="T2" fmla="*/ 84 w 390"/>
                  <a:gd name="T3" fmla="*/ 204 h 206"/>
                  <a:gd name="T4" fmla="*/ 68 w 390"/>
                  <a:gd name="T5" fmla="*/ 192 h 206"/>
                  <a:gd name="T6" fmla="*/ 2 w 390"/>
                  <a:gd name="T7" fmla="*/ 42 h 206"/>
                  <a:gd name="T8" fmla="*/ 0 w 390"/>
                  <a:gd name="T9" fmla="*/ 34 h 206"/>
                  <a:gd name="T10" fmla="*/ 2 w 390"/>
                  <a:gd name="T11" fmla="*/ 20 h 206"/>
                  <a:gd name="T12" fmla="*/ 6 w 390"/>
                  <a:gd name="T13" fmla="*/ 14 h 206"/>
                  <a:gd name="T14" fmla="*/ 16 w 390"/>
                  <a:gd name="T15" fmla="*/ 4 h 206"/>
                  <a:gd name="T16" fmla="*/ 30 w 390"/>
                  <a:gd name="T17" fmla="*/ 0 h 206"/>
                  <a:gd name="T18" fmla="*/ 88 w 390"/>
                  <a:gd name="T19" fmla="*/ 18 h 206"/>
                  <a:gd name="T20" fmla="*/ 30 w 390"/>
                  <a:gd name="T21" fmla="*/ 18 h 206"/>
                  <a:gd name="T22" fmla="*/ 20 w 390"/>
                  <a:gd name="T23" fmla="*/ 24 h 206"/>
                  <a:gd name="T24" fmla="*/ 18 w 390"/>
                  <a:gd name="T25" fmla="*/ 30 h 206"/>
                  <a:gd name="T26" fmla="*/ 80 w 390"/>
                  <a:gd name="T27" fmla="*/ 178 h 206"/>
                  <a:gd name="T28" fmla="*/ 82 w 390"/>
                  <a:gd name="T29" fmla="*/ 182 h 206"/>
                  <a:gd name="T30" fmla="*/ 88 w 390"/>
                  <a:gd name="T31" fmla="*/ 186 h 206"/>
                  <a:gd name="T32" fmla="*/ 296 w 390"/>
                  <a:gd name="T33" fmla="*/ 188 h 206"/>
                  <a:gd name="T34" fmla="*/ 300 w 390"/>
                  <a:gd name="T35" fmla="*/ 186 h 206"/>
                  <a:gd name="T36" fmla="*/ 306 w 390"/>
                  <a:gd name="T37" fmla="*/ 182 h 206"/>
                  <a:gd name="T38" fmla="*/ 372 w 390"/>
                  <a:gd name="T39" fmla="*/ 34 h 206"/>
                  <a:gd name="T40" fmla="*/ 372 w 390"/>
                  <a:gd name="T41" fmla="*/ 30 h 206"/>
                  <a:gd name="T42" fmla="*/ 370 w 390"/>
                  <a:gd name="T43" fmla="*/ 24 h 206"/>
                  <a:gd name="T44" fmla="*/ 360 w 390"/>
                  <a:gd name="T45" fmla="*/ 18 h 206"/>
                  <a:gd name="T46" fmla="*/ 304 w 390"/>
                  <a:gd name="T47" fmla="*/ 0 h 206"/>
                  <a:gd name="T48" fmla="*/ 360 w 390"/>
                  <a:gd name="T49" fmla="*/ 0 h 206"/>
                  <a:gd name="T50" fmla="*/ 374 w 390"/>
                  <a:gd name="T51" fmla="*/ 4 h 206"/>
                  <a:gd name="T52" fmla="*/ 384 w 390"/>
                  <a:gd name="T53" fmla="*/ 14 h 206"/>
                  <a:gd name="T54" fmla="*/ 388 w 390"/>
                  <a:gd name="T55" fmla="*/ 20 h 206"/>
                  <a:gd name="T56" fmla="*/ 390 w 390"/>
                  <a:gd name="T57" fmla="*/ 34 h 206"/>
                  <a:gd name="T58" fmla="*/ 326 w 390"/>
                  <a:gd name="T59" fmla="*/ 186 h 206"/>
                  <a:gd name="T60" fmla="*/ 322 w 390"/>
                  <a:gd name="T61" fmla="*/ 194 h 206"/>
                  <a:gd name="T62" fmla="*/ 306 w 390"/>
                  <a:gd name="T63" fmla="*/ 204 h 206"/>
                  <a:gd name="T64" fmla="*/ 296 w 390"/>
                  <a:gd name="T65"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0" h="206">
                    <a:moveTo>
                      <a:pt x="296" y="206"/>
                    </a:moveTo>
                    <a:lnTo>
                      <a:pt x="92" y="206"/>
                    </a:lnTo>
                    <a:lnTo>
                      <a:pt x="92" y="206"/>
                    </a:lnTo>
                    <a:lnTo>
                      <a:pt x="84" y="204"/>
                    </a:lnTo>
                    <a:lnTo>
                      <a:pt x="74" y="200"/>
                    </a:lnTo>
                    <a:lnTo>
                      <a:pt x="68" y="192"/>
                    </a:lnTo>
                    <a:lnTo>
                      <a:pt x="64" y="184"/>
                    </a:lnTo>
                    <a:lnTo>
                      <a:pt x="2" y="42"/>
                    </a:lnTo>
                    <a:lnTo>
                      <a:pt x="2" y="42"/>
                    </a:lnTo>
                    <a:lnTo>
                      <a:pt x="0" y="34"/>
                    </a:lnTo>
                    <a:lnTo>
                      <a:pt x="0" y="26"/>
                    </a:lnTo>
                    <a:lnTo>
                      <a:pt x="2" y="20"/>
                    </a:lnTo>
                    <a:lnTo>
                      <a:pt x="6" y="14"/>
                    </a:lnTo>
                    <a:lnTo>
                      <a:pt x="6" y="14"/>
                    </a:lnTo>
                    <a:lnTo>
                      <a:pt x="10" y="8"/>
                    </a:lnTo>
                    <a:lnTo>
                      <a:pt x="16" y="4"/>
                    </a:lnTo>
                    <a:lnTo>
                      <a:pt x="22" y="2"/>
                    </a:lnTo>
                    <a:lnTo>
                      <a:pt x="30" y="0"/>
                    </a:lnTo>
                    <a:lnTo>
                      <a:pt x="88" y="0"/>
                    </a:lnTo>
                    <a:lnTo>
                      <a:pt x="88" y="18"/>
                    </a:lnTo>
                    <a:lnTo>
                      <a:pt x="30" y="18"/>
                    </a:lnTo>
                    <a:lnTo>
                      <a:pt x="30" y="18"/>
                    </a:lnTo>
                    <a:lnTo>
                      <a:pt x="24" y="20"/>
                    </a:lnTo>
                    <a:lnTo>
                      <a:pt x="20" y="24"/>
                    </a:lnTo>
                    <a:lnTo>
                      <a:pt x="20" y="24"/>
                    </a:lnTo>
                    <a:lnTo>
                      <a:pt x="18" y="30"/>
                    </a:lnTo>
                    <a:lnTo>
                      <a:pt x="18" y="36"/>
                    </a:lnTo>
                    <a:lnTo>
                      <a:pt x="80" y="178"/>
                    </a:lnTo>
                    <a:lnTo>
                      <a:pt x="80" y="178"/>
                    </a:lnTo>
                    <a:lnTo>
                      <a:pt x="82" y="182"/>
                    </a:lnTo>
                    <a:lnTo>
                      <a:pt x="86" y="184"/>
                    </a:lnTo>
                    <a:lnTo>
                      <a:pt x="88" y="186"/>
                    </a:lnTo>
                    <a:lnTo>
                      <a:pt x="92" y="188"/>
                    </a:lnTo>
                    <a:lnTo>
                      <a:pt x="296" y="188"/>
                    </a:lnTo>
                    <a:lnTo>
                      <a:pt x="296" y="188"/>
                    </a:lnTo>
                    <a:lnTo>
                      <a:pt x="300" y="186"/>
                    </a:lnTo>
                    <a:lnTo>
                      <a:pt x="304" y="186"/>
                    </a:lnTo>
                    <a:lnTo>
                      <a:pt x="306" y="182"/>
                    </a:lnTo>
                    <a:lnTo>
                      <a:pt x="308" y="178"/>
                    </a:lnTo>
                    <a:lnTo>
                      <a:pt x="372" y="34"/>
                    </a:lnTo>
                    <a:lnTo>
                      <a:pt x="372" y="34"/>
                    </a:lnTo>
                    <a:lnTo>
                      <a:pt x="372" y="30"/>
                    </a:lnTo>
                    <a:lnTo>
                      <a:pt x="370" y="24"/>
                    </a:lnTo>
                    <a:lnTo>
                      <a:pt x="370" y="24"/>
                    </a:lnTo>
                    <a:lnTo>
                      <a:pt x="366" y="20"/>
                    </a:lnTo>
                    <a:lnTo>
                      <a:pt x="360" y="18"/>
                    </a:lnTo>
                    <a:lnTo>
                      <a:pt x="304" y="18"/>
                    </a:lnTo>
                    <a:lnTo>
                      <a:pt x="304" y="0"/>
                    </a:lnTo>
                    <a:lnTo>
                      <a:pt x="360" y="0"/>
                    </a:lnTo>
                    <a:lnTo>
                      <a:pt x="360" y="0"/>
                    </a:lnTo>
                    <a:lnTo>
                      <a:pt x="366" y="2"/>
                    </a:lnTo>
                    <a:lnTo>
                      <a:pt x="374" y="4"/>
                    </a:lnTo>
                    <a:lnTo>
                      <a:pt x="380" y="8"/>
                    </a:lnTo>
                    <a:lnTo>
                      <a:pt x="384" y="14"/>
                    </a:lnTo>
                    <a:lnTo>
                      <a:pt x="384" y="14"/>
                    </a:lnTo>
                    <a:lnTo>
                      <a:pt x="388" y="20"/>
                    </a:lnTo>
                    <a:lnTo>
                      <a:pt x="390" y="26"/>
                    </a:lnTo>
                    <a:lnTo>
                      <a:pt x="390" y="34"/>
                    </a:lnTo>
                    <a:lnTo>
                      <a:pt x="388" y="42"/>
                    </a:lnTo>
                    <a:lnTo>
                      <a:pt x="326" y="186"/>
                    </a:lnTo>
                    <a:lnTo>
                      <a:pt x="326" y="186"/>
                    </a:lnTo>
                    <a:lnTo>
                      <a:pt x="322" y="194"/>
                    </a:lnTo>
                    <a:lnTo>
                      <a:pt x="314" y="200"/>
                    </a:lnTo>
                    <a:lnTo>
                      <a:pt x="306" y="204"/>
                    </a:lnTo>
                    <a:lnTo>
                      <a:pt x="296" y="206"/>
                    </a:lnTo>
                    <a:lnTo>
                      <a:pt x="296" y="206"/>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5" name="Freeform 91">
                <a:extLst>
                  <a:ext uri="{FF2B5EF4-FFF2-40B4-BE49-F238E27FC236}">
                    <a16:creationId xmlns:a16="http://schemas.microsoft.com/office/drawing/2014/main" id="{A637DE27-D699-4E23-A644-B29864AB5DA7}"/>
                  </a:ext>
                </a:extLst>
              </p:cNvPr>
              <p:cNvSpPr>
                <a:spLocks/>
              </p:cNvSpPr>
              <p:nvPr/>
            </p:nvSpPr>
            <p:spPr bwMode="auto">
              <a:xfrm>
                <a:off x="1946" y="2992"/>
                <a:ext cx="110" cy="120"/>
              </a:xfrm>
              <a:custGeom>
                <a:avLst/>
                <a:gdLst>
                  <a:gd name="T0" fmla="*/ 102 w 110"/>
                  <a:gd name="T1" fmla="*/ 120 h 120"/>
                  <a:gd name="T2" fmla="*/ 102 w 110"/>
                  <a:gd name="T3" fmla="*/ 120 h 120"/>
                  <a:gd name="T4" fmla="*/ 96 w 110"/>
                  <a:gd name="T5" fmla="*/ 118 h 120"/>
                  <a:gd name="T6" fmla="*/ 94 w 110"/>
                  <a:gd name="T7" fmla="*/ 114 h 120"/>
                  <a:gd name="T8" fmla="*/ 50 w 110"/>
                  <a:gd name="T9" fmla="*/ 18 h 120"/>
                  <a:gd name="T10" fmla="*/ 8 w 110"/>
                  <a:gd name="T11" fmla="*/ 18 h 120"/>
                  <a:gd name="T12" fmla="*/ 8 w 110"/>
                  <a:gd name="T13" fmla="*/ 18 h 120"/>
                  <a:gd name="T14" fmla="*/ 6 w 110"/>
                  <a:gd name="T15" fmla="*/ 16 h 120"/>
                  <a:gd name="T16" fmla="*/ 2 w 110"/>
                  <a:gd name="T17" fmla="*/ 14 h 120"/>
                  <a:gd name="T18" fmla="*/ 0 w 110"/>
                  <a:gd name="T19" fmla="*/ 12 h 120"/>
                  <a:gd name="T20" fmla="*/ 0 w 110"/>
                  <a:gd name="T21" fmla="*/ 8 h 120"/>
                  <a:gd name="T22" fmla="*/ 0 w 110"/>
                  <a:gd name="T23" fmla="*/ 8 h 120"/>
                  <a:gd name="T24" fmla="*/ 0 w 110"/>
                  <a:gd name="T25" fmla="*/ 4 h 120"/>
                  <a:gd name="T26" fmla="*/ 2 w 110"/>
                  <a:gd name="T27" fmla="*/ 2 h 120"/>
                  <a:gd name="T28" fmla="*/ 6 w 110"/>
                  <a:gd name="T29" fmla="*/ 0 h 120"/>
                  <a:gd name="T30" fmla="*/ 8 w 110"/>
                  <a:gd name="T31" fmla="*/ 0 h 120"/>
                  <a:gd name="T32" fmla="*/ 62 w 110"/>
                  <a:gd name="T33" fmla="*/ 0 h 120"/>
                  <a:gd name="T34" fmla="*/ 110 w 110"/>
                  <a:gd name="T35" fmla="*/ 106 h 120"/>
                  <a:gd name="T36" fmla="*/ 110 w 110"/>
                  <a:gd name="T37" fmla="*/ 106 h 120"/>
                  <a:gd name="T38" fmla="*/ 110 w 110"/>
                  <a:gd name="T39" fmla="*/ 110 h 120"/>
                  <a:gd name="T40" fmla="*/ 110 w 110"/>
                  <a:gd name="T41" fmla="*/ 114 h 120"/>
                  <a:gd name="T42" fmla="*/ 108 w 110"/>
                  <a:gd name="T43" fmla="*/ 116 h 120"/>
                  <a:gd name="T44" fmla="*/ 104 w 110"/>
                  <a:gd name="T45" fmla="*/ 118 h 120"/>
                  <a:gd name="T46" fmla="*/ 104 w 110"/>
                  <a:gd name="T47" fmla="*/ 118 h 120"/>
                  <a:gd name="T48" fmla="*/ 102 w 110"/>
                  <a:gd name="T49" fmla="*/ 120 h 120"/>
                  <a:gd name="T50" fmla="*/ 102 w 110"/>
                  <a:gd name="T5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0" h="120">
                    <a:moveTo>
                      <a:pt x="102" y="120"/>
                    </a:moveTo>
                    <a:lnTo>
                      <a:pt x="102" y="120"/>
                    </a:lnTo>
                    <a:lnTo>
                      <a:pt x="96" y="118"/>
                    </a:lnTo>
                    <a:lnTo>
                      <a:pt x="94" y="114"/>
                    </a:lnTo>
                    <a:lnTo>
                      <a:pt x="50" y="18"/>
                    </a:lnTo>
                    <a:lnTo>
                      <a:pt x="8" y="18"/>
                    </a:lnTo>
                    <a:lnTo>
                      <a:pt x="8" y="18"/>
                    </a:lnTo>
                    <a:lnTo>
                      <a:pt x="6" y="16"/>
                    </a:lnTo>
                    <a:lnTo>
                      <a:pt x="2" y="14"/>
                    </a:lnTo>
                    <a:lnTo>
                      <a:pt x="0" y="12"/>
                    </a:lnTo>
                    <a:lnTo>
                      <a:pt x="0" y="8"/>
                    </a:lnTo>
                    <a:lnTo>
                      <a:pt x="0" y="8"/>
                    </a:lnTo>
                    <a:lnTo>
                      <a:pt x="0" y="4"/>
                    </a:lnTo>
                    <a:lnTo>
                      <a:pt x="2" y="2"/>
                    </a:lnTo>
                    <a:lnTo>
                      <a:pt x="6" y="0"/>
                    </a:lnTo>
                    <a:lnTo>
                      <a:pt x="8" y="0"/>
                    </a:lnTo>
                    <a:lnTo>
                      <a:pt x="62" y="0"/>
                    </a:lnTo>
                    <a:lnTo>
                      <a:pt x="110" y="106"/>
                    </a:lnTo>
                    <a:lnTo>
                      <a:pt x="110" y="106"/>
                    </a:lnTo>
                    <a:lnTo>
                      <a:pt x="110" y="110"/>
                    </a:lnTo>
                    <a:lnTo>
                      <a:pt x="110" y="114"/>
                    </a:lnTo>
                    <a:lnTo>
                      <a:pt x="108" y="116"/>
                    </a:lnTo>
                    <a:lnTo>
                      <a:pt x="104" y="118"/>
                    </a:lnTo>
                    <a:lnTo>
                      <a:pt x="104" y="118"/>
                    </a:lnTo>
                    <a:lnTo>
                      <a:pt x="102" y="120"/>
                    </a:lnTo>
                    <a:lnTo>
                      <a:pt x="102" y="12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6" name="Freeform 92">
                <a:extLst>
                  <a:ext uri="{FF2B5EF4-FFF2-40B4-BE49-F238E27FC236}">
                    <a16:creationId xmlns:a16="http://schemas.microsoft.com/office/drawing/2014/main" id="{9FC03015-5A77-4DA4-9DD5-5CB22F135560}"/>
                  </a:ext>
                </a:extLst>
              </p:cNvPr>
              <p:cNvSpPr>
                <a:spLocks/>
              </p:cNvSpPr>
              <p:nvPr/>
            </p:nvSpPr>
            <p:spPr bwMode="auto">
              <a:xfrm>
                <a:off x="2082" y="3252"/>
                <a:ext cx="264" cy="80"/>
              </a:xfrm>
              <a:custGeom>
                <a:avLst/>
                <a:gdLst>
                  <a:gd name="T0" fmla="*/ 256 w 264"/>
                  <a:gd name="T1" fmla="*/ 80 h 80"/>
                  <a:gd name="T2" fmla="*/ 32 w 264"/>
                  <a:gd name="T3" fmla="*/ 80 h 80"/>
                  <a:gd name="T4" fmla="*/ 32 w 264"/>
                  <a:gd name="T5" fmla="*/ 80 h 80"/>
                  <a:gd name="T6" fmla="*/ 22 w 264"/>
                  <a:gd name="T7" fmla="*/ 80 h 80"/>
                  <a:gd name="T8" fmla="*/ 12 w 264"/>
                  <a:gd name="T9" fmla="*/ 74 h 80"/>
                  <a:gd name="T10" fmla="*/ 6 w 264"/>
                  <a:gd name="T11" fmla="*/ 68 h 80"/>
                  <a:gd name="T12" fmla="*/ 2 w 264"/>
                  <a:gd name="T13" fmla="*/ 58 h 80"/>
                  <a:gd name="T14" fmla="*/ 2 w 264"/>
                  <a:gd name="T15" fmla="*/ 58 h 80"/>
                  <a:gd name="T16" fmla="*/ 0 w 264"/>
                  <a:gd name="T17" fmla="*/ 50 h 80"/>
                  <a:gd name="T18" fmla="*/ 4 w 264"/>
                  <a:gd name="T19" fmla="*/ 42 h 80"/>
                  <a:gd name="T20" fmla="*/ 24 w 264"/>
                  <a:gd name="T21" fmla="*/ 4 h 80"/>
                  <a:gd name="T22" fmla="*/ 24 w 264"/>
                  <a:gd name="T23" fmla="*/ 4 h 80"/>
                  <a:gd name="T24" fmla="*/ 26 w 264"/>
                  <a:gd name="T25" fmla="*/ 2 h 80"/>
                  <a:gd name="T26" fmla="*/ 30 w 264"/>
                  <a:gd name="T27" fmla="*/ 0 h 80"/>
                  <a:gd name="T28" fmla="*/ 34 w 264"/>
                  <a:gd name="T29" fmla="*/ 0 h 80"/>
                  <a:gd name="T30" fmla="*/ 36 w 264"/>
                  <a:gd name="T31" fmla="*/ 0 h 80"/>
                  <a:gd name="T32" fmla="*/ 36 w 264"/>
                  <a:gd name="T33" fmla="*/ 0 h 80"/>
                  <a:gd name="T34" fmla="*/ 40 w 264"/>
                  <a:gd name="T35" fmla="*/ 2 h 80"/>
                  <a:gd name="T36" fmla="*/ 42 w 264"/>
                  <a:gd name="T37" fmla="*/ 6 h 80"/>
                  <a:gd name="T38" fmla="*/ 42 w 264"/>
                  <a:gd name="T39" fmla="*/ 10 h 80"/>
                  <a:gd name="T40" fmla="*/ 40 w 264"/>
                  <a:gd name="T41" fmla="*/ 12 h 80"/>
                  <a:gd name="T42" fmla="*/ 20 w 264"/>
                  <a:gd name="T43" fmla="*/ 50 h 80"/>
                  <a:gd name="T44" fmla="*/ 20 w 264"/>
                  <a:gd name="T45" fmla="*/ 50 h 80"/>
                  <a:gd name="T46" fmla="*/ 18 w 264"/>
                  <a:gd name="T47" fmla="*/ 54 h 80"/>
                  <a:gd name="T48" fmla="*/ 18 w 264"/>
                  <a:gd name="T49" fmla="*/ 54 h 80"/>
                  <a:gd name="T50" fmla="*/ 20 w 264"/>
                  <a:gd name="T51" fmla="*/ 58 h 80"/>
                  <a:gd name="T52" fmla="*/ 24 w 264"/>
                  <a:gd name="T53" fmla="*/ 60 h 80"/>
                  <a:gd name="T54" fmla="*/ 28 w 264"/>
                  <a:gd name="T55" fmla="*/ 62 h 80"/>
                  <a:gd name="T56" fmla="*/ 32 w 264"/>
                  <a:gd name="T57" fmla="*/ 62 h 80"/>
                  <a:gd name="T58" fmla="*/ 256 w 264"/>
                  <a:gd name="T59" fmla="*/ 62 h 80"/>
                  <a:gd name="T60" fmla="*/ 256 w 264"/>
                  <a:gd name="T61" fmla="*/ 62 h 80"/>
                  <a:gd name="T62" fmla="*/ 260 w 264"/>
                  <a:gd name="T63" fmla="*/ 64 h 80"/>
                  <a:gd name="T64" fmla="*/ 262 w 264"/>
                  <a:gd name="T65" fmla="*/ 66 h 80"/>
                  <a:gd name="T66" fmla="*/ 264 w 264"/>
                  <a:gd name="T67" fmla="*/ 68 h 80"/>
                  <a:gd name="T68" fmla="*/ 264 w 264"/>
                  <a:gd name="T69" fmla="*/ 72 h 80"/>
                  <a:gd name="T70" fmla="*/ 264 w 264"/>
                  <a:gd name="T71" fmla="*/ 72 h 80"/>
                  <a:gd name="T72" fmla="*/ 264 w 264"/>
                  <a:gd name="T73" fmla="*/ 76 h 80"/>
                  <a:gd name="T74" fmla="*/ 262 w 264"/>
                  <a:gd name="T75" fmla="*/ 78 h 80"/>
                  <a:gd name="T76" fmla="*/ 260 w 264"/>
                  <a:gd name="T77" fmla="*/ 80 h 80"/>
                  <a:gd name="T78" fmla="*/ 256 w 264"/>
                  <a:gd name="T79" fmla="*/ 80 h 80"/>
                  <a:gd name="T80" fmla="*/ 256 w 264"/>
                  <a:gd name="T8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4" h="80">
                    <a:moveTo>
                      <a:pt x="256" y="80"/>
                    </a:moveTo>
                    <a:lnTo>
                      <a:pt x="32" y="80"/>
                    </a:lnTo>
                    <a:lnTo>
                      <a:pt x="32" y="80"/>
                    </a:lnTo>
                    <a:lnTo>
                      <a:pt x="22" y="80"/>
                    </a:lnTo>
                    <a:lnTo>
                      <a:pt x="12" y="74"/>
                    </a:lnTo>
                    <a:lnTo>
                      <a:pt x="6" y="68"/>
                    </a:lnTo>
                    <a:lnTo>
                      <a:pt x="2" y="58"/>
                    </a:lnTo>
                    <a:lnTo>
                      <a:pt x="2" y="58"/>
                    </a:lnTo>
                    <a:lnTo>
                      <a:pt x="0" y="50"/>
                    </a:lnTo>
                    <a:lnTo>
                      <a:pt x="4" y="42"/>
                    </a:lnTo>
                    <a:lnTo>
                      <a:pt x="24" y="4"/>
                    </a:lnTo>
                    <a:lnTo>
                      <a:pt x="24" y="4"/>
                    </a:lnTo>
                    <a:lnTo>
                      <a:pt x="26" y="2"/>
                    </a:lnTo>
                    <a:lnTo>
                      <a:pt x="30" y="0"/>
                    </a:lnTo>
                    <a:lnTo>
                      <a:pt x="34" y="0"/>
                    </a:lnTo>
                    <a:lnTo>
                      <a:pt x="36" y="0"/>
                    </a:lnTo>
                    <a:lnTo>
                      <a:pt x="36" y="0"/>
                    </a:lnTo>
                    <a:lnTo>
                      <a:pt x="40" y="2"/>
                    </a:lnTo>
                    <a:lnTo>
                      <a:pt x="42" y="6"/>
                    </a:lnTo>
                    <a:lnTo>
                      <a:pt x="42" y="10"/>
                    </a:lnTo>
                    <a:lnTo>
                      <a:pt x="40" y="12"/>
                    </a:lnTo>
                    <a:lnTo>
                      <a:pt x="20" y="50"/>
                    </a:lnTo>
                    <a:lnTo>
                      <a:pt x="20" y="50"/>
                    </a:lnTo>
                    <a:lnTo>
                      <a:pt x="18" y="54"/>
                    </a:lnTo>
                    <a:lnTo>
                      <a:pt x="18" y="54"/>
                    </a:lnTo>
                    <a:lnTo>
                      <a:pt x="20" y="58"/>
                    </a:lnTo>
                    <a:lnTo>
                      <a:pt x="24" y="60"/>
                    </a:lnTo>
                    <a:lnTo>
                      <a:pt x="28" y="62"/>
                    </a:lnTo>
                    <a:lnTo>
                      <a:pt x="32" y="62"/>
                    </a:lnTo>
                    <a:lnTo>
                      <a:pt x="256" y="62"/>
                    </a:lnTo>
                    <a:lnTo>
                      <a:pt x="256" y="62"/>
                    </a:lnTo>
                    <a:lnTo>
                      <a:pt x="260" y="64"/>
                    </a:lnTo>
                    <a:lnTo>
                      <a:pt x="262" y="66"/>
                    </a:lnTo>
                    <a:lnTo>
                      <a:pt x="264" y="68"/>
                    </a:lnTo>
                    <a:lnTo>
                      <a:pt x="264" y="72"/>
                    </a:lnTo>
                    <a:lnTo>
                      <a:pt x="264" y="72"/>
                    </a:lnTo>
                    <a:lnTo>
                      <a:pt x="264" y="76"/>
                    </a:lnTo>
                    <a:lnTo>
                      <a:pt x="262" y="78"/>
                    </a:lnTo>
                    <a:lnTo>
                      <a:pt x="260" y="80"/>
                    </a:lnTo>
                    <a:lnTo>
                      <a:pt x="256" y="80"/>
                    </a:lnTo>
                    <a:lnTo>
                      <a:pt x="256" y="8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7" name="Freeform 93">
                <a:extLst>
                  <a:ext uri="{FF2B5EF4-FFF2-40B4-BE49-F238E27FC236}">
                    <a16:creationId xmlns:a16="http://schemas.microsoft.com/office/drawing/2014/main" id="{25D07AA8-6B65-470E-A4D8-E36D4E3B59A3}"/>
                  </a:ext>
                </a:extLst>
              </p:cNvPr>
              <p:cNvSpPr>
                <a:spLocks noEditPoints="1"/>
              </p:cNvSpPr>
              <p:nvPr/>
            </p:nvSpPr>
            <p:spPr bwMode="auto">
              <a:xfrm>
                <a:off x="2230" y="3314"/>
                <a:ext cx="70" cy="70"/>
              </a:xfrm>
              <a:custGeom>
                <a:avLst/>
                <a:gdLst>
                  <a:gd name="T0" fmla="*/ 36 w 70"/>
                  <a:gd name="T1" fmla="*/ 70 h 70"/>
                  <a:gd name="T2" fmla="*/ 36 w 70"/>
                  <a:gd name="T3" fmla="*/ 70 h 70"/>
                  <a:gd name="T4" fmla="*/ 28 w 70"/>
                  <a:gd name="T5" fmla="*/ 70 h 70"/>
                  <a:gd name="T6" fmla="*/ 22 w 70"/>
                  <a:gd name="T7" fmla="*/ 68 h 70"/>
                  <a:gd name="T8" fmla="*/ 16 w 70"/>
                  <a:gd name="T9" fmla="*/ 64 h 70"/>
                  <a:gd name="T10" fmla="*/ 10 w 70"/>
                  <a:gd name="T11" fmla="*/ 60 h 70"/>
                  <a:gd name="T12" fmla="*/ 6 w 70"/>
                  <a:gd name="T13" fmla="*/ 56 h 70"/>
                  <a:gd name="T14" fmla="*/ 4 w 70"/>
                  <a:gd name="T15" fmla="*/ 50 h 70"/>
                  <a:gd name="T16" fmla="*/ 2 w 70"/>
                  <a:gd name="T17" fmla="*/ 42 h 70"/>
                  <a:gd name="T18" fmla="*/ 0 w 70"/>
                  <a:gd name="T19" fmla="*/ 36 h 70"/>
                  <a:gd name="T20" fmla="*/ 0 w 70"/>
                  <a:gd name="T21" fmla="*/ 36 h 70"/>
                  <a:gd name="T22" fmla="*/ 2 w 70"/>
                  <a:gd name="T23" fmla="*/ 28 h 70"/>
                  <a:gd name="T24" fmla="*/ 4 w 70"/>
                  <a:gd name="T25" fmla="*/ 22 h 70"/>
                  <a:gd name="T26" fmla="*/ 6 w 70"/>
                  <a:gd name="T27" fmla="*/ 16 h 70"/>
                  <a:gd name="T28" fmla="*/ 10 w 70"/>
                  <a:gd name="T29" fmla="*/ 12 h 70"/>
                  <a:gd name="T30" fmla="*/ 16 w 70"/>
                  <a:gd name="T31" fmla="*/ 6 h 70"/>
                  <a:gd name="T32" fmla="*/ 22 w 70"/>
                  <a:gd name="T33" fmla="*/ 4 h 70"/>
                  <a:gd name="T34" fmla="*/ 28 w 70"/>
                  <a:gd name="T35" fmla="*/ 2 h 70"/>
                  <a:gd name="T36" fmla="*/ 36 w 70"/>
                  <a:gd name="T37" fmla="*/ 0 h 70"/>
                  <a:gd name="T38" fmla="*/ 36 w 70"/>
                  <a:gd name="T39" fmla="*/ 0 h 70"/>
                  <a:gd name="T40" fmla="*/ 42 w 70"/>
                  <a:gd name="T41" fmla="*/ 2 h 70"/>
                  <a:gd name="T42" fmla="*/ 50 w 70"/>
                  <a:gd name="T43" fmla="*/ 4 h 70"/>
                  <a:gd name="T44" fmla="*/ 56 w 70"/>
                  <a:gd name="T45" fmla="*/ 6 h 70"/>
                  <a:gd name="T46" fmla="*/ 60 w 70"/>
                  <a:gd name="T47" fmla="*/ 12 h 70"/>
                  <a:gd name="T48" fmla="*/ 64 w 70"/>
                  <a:gd name="T49" fmla="*/ 16 h 70"/>
                  <a:gd name="T50" fmla="*/ 68 w 70"/>
                  <a:gd name="T51" fmla="*/ 22 h 70"/>
                  <a:gd name="T52" fmla="*/ 70 w 70"/>
                  <a:gd name="T53" fmla="*/ 28 h 70"/>
                  <a:gd name="T54" fmla="*/ 70 w 70"/>
                  <a:gd name="T55" fmla="*/ 36 h 70"/>
                  <a:gd name="T56" fmla="*/ 70 w 70"/>
                  <a:gd name="T57" fmla="*/ 36 h 70"/>
                  <a:gd name="T58" fmla="*/ 70 w 70"/>
                  <a:gd name="T59" fmla="*/ 42 h 70"/>
                  <a:gd name="T60" fmla="*/ 68 w 70"/>
                  <a:gd name="T61" fmla="*/ 50 h 70"/>
                  <a:gd name="T62" fmla="*/ 64 w 70"/>
                  <a:gd name="T63" fmla="*/ 56 h 70"/>
                  <a:gd name="T64" fmla="*/ 60 w 70"/>
                  <a:gd name="T65" fmla="*/ 60 h 70"/>
                  <a:gd name="T66" fmla="*/ 56 w 70"/>
                  <a:gd name="T67" fmla="*/ 64 h 70"/>
                  <a:gd name="T68" fmla="*/ 50 w 70"/>
                  <a:gd name="T69" fmla="*/ 68 h 70"/>
                  <a:gd name="T70" fmla="*/ 42 w 70"/>
                  <a:gd name="T71" fmla="*/ 70 h 70"/>
                  <a:gd name="T72" fmla="*/ 36 w 70"/>
                  <a:gd name="T73" fmla="*/ 70 h 70"/>
                  <a:gd name="T74" fmla="*/ 36 w 70"/>
                  <a:gd name="T75" fmla="*/ 70 h 70"/>
                  <a:gd name="T76" fmla="*/ 36 w 70"/>
                  <a:gd name="T77" fmla="*/ 18 h 70"/>
                  <a:gd name="T78" fmla="*/ 36 w 70"/>
                  <a:gd name="T79" fmla="*/ 18 h 70"/>
                  <a:gd name="T80" fmla="*/ 28 w 70"/>
                  <a:gd name="T81" fmla="*/ 20 h 70"/>
                  <a:gd name="T82" fmla="*/ 24 w 70"/>
                  <a:gd name="T83" fmla="*/ 24 h 70"/>
                  <a:gd name="T84" fmla="*/ 20 w 70"/>
                  <a:gd name="T85" fmla="*/ 30 h 70"/>
                  <a:gd name="T86" fmla="*/ 18 w 70"/>
                  <a:gd name="T87" fmla="*/ 36 h 70"/>
                  <a:gd name="T88" fmla="*/ 18 w 70"/>
                  <a:gd name="T89" fmla="*/ 36 h 70"/>
                  <a:gd name="T90" fmla="*/ 20 w 70"/>
                  <a:gd name="T91" fmla="*/ 42 h 70"/>
                  <a:gd name="T92" fmla="*/ 24 w 70"/>
                  <a:gd name="T93" fmla="*/ 48 h 70"/>
                  <a:gd name="T94" fmla="*/ 28 w 70"/>
                  <a:gd name="T95" fmla="*/ 52 h 70"/>
                  <a:gd name="T96" fmla="*/ 36 w 70"/>
                  <a:gd name="T97" fmla="*/ 52 h 70"/>
                  <a:gd name="T98" fmla="*/ 36 w 70"/>
                  <a:gd name="T99" fmla="*/ 52 h 70"/>
                  <a:gd name="T100" fmla="*/ 42 w 70"/>
                  <a:gd name="T101" fmla="*/ 52 h 70"/>
                  <a:gd name="T102" fmla="*/ 48 w 70"/>
                  <a:gd name="T103" fmla="*/ 48 h 70"/>
                  <a:gd name="T104" fmla="*/ 52 w 70"/>
                  <a:gd name="T105" fmla="*/ 42 h 70"/>
                  <a:gd name="T106" fmla="*/ 52 w 70"/>
                  <a:gd name="T107" fmla="*/ 36 h 70"/>
                  <a:gd name="T108" fmla="*/ 52 w 70"/>
                  <a:gd name="T109" fmla="*/ 36 h 70"/>
                  <a:gd name="T110" fmla="*/ 52 w 70"/>
                  <a:gd name="T111" fmla="*/ 30 h 70"/>
                  <a:gd name="T112" fmla="*/ 48 w 70"/>
                  <a:gd name="T113" fmla="*/ 24 h 70"/>
                  <a:gd name="T114" fmla="*/ 42 w 70"/>
                  <a:gd name="T115" fmla="*/ 20 h 70"/>
                  <a:gd name="T116" fmla="*/ 36 w 70"/>
                  <a:gd name="T117" fmla="*/ 18 h 70"/>
                  <a:gd name="T118" fmla="*/ 36 w 70"/>
                  <a:gd name="T119" fmla="*/ 1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 h="70">
                    <a:moveTo>
                      <a:pt x="36" y="70"/>
                    </a:moveTo>
                    <a:lnTo>
                      <a:pt x="36" y="70"/>
                    </a:lnTo>
                    <a:lnTo>
                      <a:pt x="28" y="70"/>
                    </a:lnTo>
                    <a:lnTo>
                      <a:pt x="22" y="68"/>
                    </a:lnTo>
                    <a:lnTo>
                      <a:pt x="16" y="64"/>
                    </a:lnTo>
                    <a:lnTo>
                      <a:pt x="10" y="60"/>
                    </a:lnTo>
                    <a:lnTo>
                      <a:pt x="6" y="56"/>
                    </a:lnTo>
                    <a:lnTo>
                      <a:pt x="4" y="50"/>
                    </a:lnTo>
                    <a:lnTo>
                      <a:pt x="2" y="42"/>
                    </a:lnTo>
                    <a:lnTo>
                      <a:pt x="0" y="36"/>
                    </a:lnTo>
                    <a:lnTo>
                      <a:pt x="0" y="36"/>
                    </a:lnTo>
                    <a:lnTo>
                      <a:pt x="2" y="28"/>
                    </a:lnTo>
                    <a:lnTo>
                      <a:pt x="4" y="22"/>
                    </a:lnTo>
                    <a:lnTo>
                      <a:pt x="6" y="16"/>
                    </a:lnTo>
                    <a:lnTo>
                      <a:pt x="10" y="12"/>
                    </a:lnTo>
                    <a:lnTo>
                      <a:pt x="16" y="6"/>
                    </a:lnTo>
                    <a:lnTo>
                      <a:pt x="22" y="4"/>
                    </a:lnTo>
                    <a:lnTo>
                      <a:pt x="28" y="2"/>
                    </a:lnTo>
                    <a:lnTo>
                      <a:pt x="36" y="0"/>
                    </a:lnTo>
                    <a:lnTo>
                      <a:pt x="36" y="0"/>
                    </a:lnTo>
                    <a:lnTo>
                      <a:pt x="42" y="2"/>
                    </a:lnTo>
                    <a:lnTo>
                      <a:pt x="50" y="4"/>
                    </a:lnTo>
                    <a:lnTo>
                      <a:pt x="56" y="6"/>
                    </a:lnTo>
                    <a:lnTo>
                      <a:pt x="60" y="12"/>
                    </a:lnTo>
                    <a:lnTo>
                      <a:pt x="64" y="16"/>
                    </a:lnTo>
                    <a:lnTo>
                      <a:pt x="68" y="22"/>
                    </a:lnTo>
                    <a:lnTo>
                      <a:pt x="70" y="28"/>
                    </a:lnTo>
                    <a:lnTo>
                      <a:pt x="70" y="36"/>
                    </a:lnTo>
                    <a:lnTo>
                      <a:pt x="70" y="36"/>
                    </a:lnTo>
                    <a:lnTo>
                      <a:pt x="70" y="42"/>
                    </a:lnTo>
                    <a:lnTo>
                      <a:pt x="68" y="50"/>
                    </a:lnTo>
                    <a:lnTo>
                      <a:pt x="64" y="56"/>
                    </a:lnTo>
                    <a:lnTo>
                      <a:pt x="60" y="60"/>
                    </a:lnTo>
                    <a:lnTo>
                      <a:pt x="56" y="64"/>
                    </a:lnTo>
                    <a:lnTo>
                      <a:pt x="50" y="68"/>
                    </a:lnTo>
                    <a:lnTo>
                      <a:pt x="42" y="70"/>
                    </a:lnTo>
                    <a:lnTo>
                      <a:pt x="36" y="70"/>
                    </a:lnTo>
                    <a:lnTo>
                      <a:pt x="36" y="70"/>
                    </a:lnTo>
                    <a:close/>
                    <a:moveTo>
                      <a:pt x="36" y="18"/>
                    </a:moveTo>
                    <a:lnTo>
                      <a:pt x="36" y="18"/>
                    </a:lnTo>
                    <a:lnTo>
                      <a:pt x="28" y="20"/>
                    </a:lnTo>
                    <a:lnTo>
                      <a:pt x="24" y="24"/>
                    </a:lnTo>
                    <a:lnTo>
                      <a:pt x="20" y="30"/>
                    </a:lnTo>
                    <a:lnTo>
                      <a:pt x="18" y="36"/>
                    </a:lnTo>
                    <a:lnTo>
                      <a:pt x="18" y="36"/>
                    </a:lnTo>
                    <a:lnTo>
                      <a:pt x="20" y="42"/>
                    </a:lnTo>
                    <a:lnTo>
                      <a:pt x="24" y="48"/>
                    </a:lnTo>
                    <a:lnTo>
                      <a:pt x="28" y="52"/>
                    </a:lnTo>
                    <a:lnTo>
                      <a:pt x="36" y="52"/>
                    </a:lnTo>
                    <a:lnTo>
                      <a:pt x="36" y="52"/>
                    </a:lnTo>
                    <a:lnTo>
                      <a:pt x="42" y="52"/>
                    </a:lnTo>
                    <a:lnTo>
                      <a:pt x="48" y="48"/>
                    </a:lnTo>
                    <a:lnTo>
                      <a:pt x="52" y="42"/>
                    </a:lnTo>
                    <a:lnTo>
                      <a:pt x="52" y="36"/>
                    </a:lnTo>
                    <a:lnTo>
                      <a:pt x="52" y="36"/>
                    </a:lnTo>
                    <a:lnTo>
                      <a:pt x="52" y="30"/>
                    </a:lnTo>
                    <a:lnTo>
                      <a:pt x="48" y="24"/>
                    </a:lnTo>
                    <a:lnTo>
                      <a:pt x="42" y="20"/>
                    </a:lnTo>
                    <a:lnTo>
                      <a:pt x="36" y="18"/>
                    </a:lnTo>
                    <a:lnTo>
                      <a:pt x="36" y="18"/>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8" name="Freeform 94">
                <a:extLst>
                  <a:ext uri="{FF2B5EF4-FFF2-40B4-BE49-F238E27FC236}">
                    <a16:creationId xmlns:a16="http://schemas.microsoft.com/office/drawing/2014/main" id="{14D811E7-9AB5-47CC-88FC-0ED0C8A85B9B}"/>
                  </a:ext>
                </a:extLst>
              </p:cNvPr>
              <p:cNvSpPr>
                <a:spLocks noEditPoints="1"/>
              </p:cNvSpPr>
              <p:nvPr/>
            </p:nvSpPr>
            <p:spPr bwMode="auto">
              <a:xfrm>
                <a:off x="2118" y="3314"/>
                <a:ext cx="70" cy="70"/>
              </a:xfrm>
              <a:custGeom>
                <a:avLst/>
                <a:gdLst>
                  <a:gd name="T0" fmla="*/ 34 w 70"/>
                  <a:gd name="T1" fmla="*/ 70 h 70"/>
                  <a:gd name="T2" fmla="*/ 34 w 70"/>
                  <a:gd name="T3" fmla="*/ 70 h 70"/>
                  <a:gd name="T4" fmla="*/ 28 w 70"/>
                  <a:gd name="T5" fmla="*/ 70 h 70"/>
                  <a:gd name="T6" fmla="*/ 20 w 70"/>
                  <a:gd name="T7" fmla="*/ 68 h 70"/>
                  <a:gd name="T8" fmla="*/ 16 w 70"/>
                  <a:gd name="T9" fmla="*/ 64 h 70"/>
                  <a:gd name="T10" fmla="*/ 10 w 70"/>
                  <a:gd name="T11" fmla="*/ 60 h 70"/>
                  <a:gd name="T12" fmla="*/ 6 w 70"/>
                  <a:gd name="T13" fmla="*/ 56 h 70"/>
                  <a:gd name="T14" fmla="*/ 2 w 70"/>
                  <a:gd name="T15" fmla="*/ 50 h 70"/>
                  <a:gd name="T16" fmla="*/ 0 w 70"/>
                  <a:gd name="T17" fmla="*/ 42 h 70"/>
                  <a:gd name="T18" fmla="*/ 0 w 70"/>
                  <a:gd name="T19" fmla="*/ 36 h 70"/>
                  <a:gd name="T20" fmla="*/ 0 w 70"/>
                  <a:gd name="T21" fmla="*/ 36 h 70"/>
                  <a:gd name="T22" fmla="*/ 0 w 70"/>
                  <a:gd name="T23" fmla="*/ 28 h 70"/>
                  <a:gd name="T24" fmla="*/ 2 w 70"/>
                  <a:gd name="T25" fmla="*/ 22 h 70"/>
                  <a:gd name="T26" fmla="*/ 6 w 70"/>
                  <a:gd name="T27" fmla="*/ 16 h 70"/>
                  <a:gd name="T28" fmla="*/ 10 w 70"/>
                  <a:gd name="T29" fmla="*/ 12 h 70"/>
                  <a:gd name="T30" fmla="*/ 16 w 70"/>
                  <a:gd name="T31" fmla="*/ 6 h 70"/>
                  <a:gd name="T32" fmla="*/ 20 w 70"/>
                  <a:gd name="T33" fmla="*/ 4 h 70"/>
                  <a:gd name="T34" fmla="*/ 28 w 70"/>
                  <a:gd name="T35" fmla="*/ 2 h 70"/>
                  <a:gd name="T36" fmla="*/ 34 w 70"/>
                  <a:gd name="T37" fmla="*/ 0 h 70"/>
                  <a:gd name="T38" fmla="*/ 34 w 70"/>
                  <a:gd name="T39" fmla="*/ 0 h 70"/>
                  <a:gd name="T40" fmla="*/ 42 w 70"/>
                  <a:gd name="T41" fmla="*/ 2 h 70"/>
                  <a:gd name="T42" fmla="*/ 48 w 70"/>
                  <a:gd name="T43" fmla="*/ 4 h 70"/>
                  <a:gd name="T44" fmla="*/ 54 w 70"/>
                  <a:gd name="T45" fmla="*/ 6 h 70"/>
                  <a:gd name="T46" fmla="*/ 60 w 70"/>
                  <a:gd name="T47" fmla="*/ 12 h 70"/>
                  <a:gd name="T48" fmla="*/ 64 w 70"/>
                  <a:gd name="T49" fmla="*/ 16 h 70"/>
                  <a:gd name="T50" fmla="*/ 66 w 70"/>
                  <a:gd name="T51" fmla="*/ 22 h 70"/>
                  <a:gd name="T52" fmla="*/ 68 w 70"/>
                  <a:gd name="T53" fmla="*/ 28 h 70"/>
                  <a:gd name="T54" fmla="*/ 70 w 70"/>
                  <a:gd name="T55" fmla="*/ 36 h 70"/>
                  <a:gd name="T56" fmla="*/ 70 w 70"/>
                  <a:gd name="T57" fmla="*/ 36 h 70"/>
                  <a:gd name="T58" fmla="*/ 68 w 70"/>
                  <a:gd name="T59" fmla="*/ 42 h 70"/>
                  <a:gd name="T60" fmla="*/ 66 w 70"/>
                  <a:gd name="T61" fmla="*/ 50 h 70"/>
                  <a:gd name="T62" fmla="*/ 64 w 70"/>
                  <a:gd name="T63" fmla="*/ 56 h 70"/>
                  <a:gd name="T64" fmla="*/ 60 w 70"/>
                  <a:gd name="T65" fmla="*/ 60 h 70"/>
                  <a:gd name="T66" fmla="*/ 54 w 70"/>
                  <a:gd name="T67" fmla="*/ 64 h 70"/>
                  <a:gd name="T68" fmla="*/ 48 w 70"/>
                  <a:gd name="T69" fmla="*/ 68 h 70"/>
                  <a:gd name="T70" fmla="*/ 42 w 70"/>
                  <a:gd name="T71" fmla="*/ 70 h 70"/>
                  <a:gd name="T72" fmla="*/ 34 w 70"/>
                  <a:gd name="T73" fmla="*/ 70 h 70"/>
                  <a:gd name="T74" fmla="*/ 34 w 70"/>
                  <a:gd name="T75" fmla="*/ 70 h 70"/>
                  <a:gd name="T76" fmla="*/ 34 w 70"/>
                  <a:gd name="T77" fmla="*/ 18 h 70"/>
                  <a:gd name="T78" fmla="*/ 34 w 70"/>
                  <a:gd name="T79" fmla="*/ 18 h 70"/>
                  <a:gd name="T80" fmla="*/ 28 w 70"/>
                  <a:gd name="T81" fmla="*/ 20 h 70"/>
                  <a:gd name="T82" fmla="*/ 22 w 70"/>
                  <a:gd name="T83" fmla="*/ 24 h 70"/>
                  <a:gd name="T84" fmla="*/ 18 w 70"/>
                  <a:gd name="T85" fmla="*/ 30 h 70"/>
                  <a:gd name="T86" fmla="*/ 18 w 70"/>
                  <a:gd name="T87" fmla="*/ 36 h 70"/>
                  <a:gd name="T88" fmla="*/ 18 w 70"/>
                  <a:gd name="T89" fmla="*/ 36 h 70"/>
                  <a:gd name="T90" fmla="*/ 18 w 70"/>
                  <a:gd name="T91" fmla="*/ 42 h 70"/>
                  <a:gd name="T92" fmla="*/ 22 w 70"/>
                  <a:gd name="T93" fmla="*/ 48 h 70"/>
                  <a:gd name="T94" fmla="*/ 28 w 70"/>
                  <a:gd name="T95" fmla="*/ 52 h 70"/>
                  <a:gd name="T96" fmla="*/ 34 w 70"/>
                  <a:gd name="T97" fmla="*/ 52 h 70"/>
                  <a:gd name="T98" fmla="*/ 34 w 70"/>
                  <a:gd name="T99" fmla="*/ 52 h 70"/>
                  <a:gd name="T100" fmla="*/ 42 w 70"/>
                  <a:gd name="T101" fmla="*/ 52 h 70"/>
                  <a:gd name="T102" fmla="*/ 46 w 70"/>
                  <a:gd name="T103" fmla="*/ 48 h 70"/>
                  <a:gd name="T104" fmla="*/ 50 w 70"/>
                  <a:gd name="T105" fmla="*/ 42 h 70"/>
                  <a:gd name="T106" fmla="*/ 52 w 70"/>
                  <a:gd name="T107" fmla="*/ 36 h 70"/>
                  <a:gd name="T108" fmla="*/ 52 w 70"/>
                  <a:gd name="T109" fmla="*/ 36 h 70"/>
                  <a:gd name="T110" fmla="*/ 50 w 70"/>
                  <a:gd name="T111" fmla="*/ 30 h 70"/>
                  <a:gd name="T112" fmla="*/ 46 w 70"/>
                  <a:gd name="T113" fmla="*/ 24 h 70"/>
                  <a:gd name="T114" fmla="*/ 42 w 70"/>
                  <a:gd name="T115" fmla="*/ 20 h 70"/>
                  <a:gd name="T116" fmla="*/ 34 w 70"/>
                  <a:gd name="T117" fmla="*/ 18 h 70"/>
                  <a:gd name="T118" fmla="*/ 34 w 70"/>
                  <a:gd name="T119" fmla="*/ 1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 h="70">
                    <a:moveTo>
                      <a:pt x="34" y="70"/>
                    </a:moveTo>
                    <a:lnTo>
                      <a:pt x="34" y="70"/>
                    </a:lnTo>
                    <a:lnTo>
                      <a:pt x="28" y="70"/>
                    </a:lnTo>
                    <a:lnTo>
                      <a:pt x="20" y="68"/>
                    </a:lnTo>
                    <a:lnTo>
                      <a:pt x="16" y="64"/>
                    </a:lnTo>
                    <a:lnTo>
                      <a:pt x="10" y="60"/>
                    </a:lnTo>
                    <a:lnTo>
                      <a:pt x="6" y="56"/>
                    </a:lnTo>
                    <a:lnTo>
                      <a:pt x="2" y="50"/>
                    </a:lnTo>
                    <a:lnTo>
                      <a:pt x="0" y="42"/>
                    </a:lnTo>
                    <a:lnTo>
                      <a:pt x="0" y="36"/>
                    </a:lnTo>
                    <a:lnTo>
                      <a:pt x="0" y="36"/>
                    </a:lnTo>
                    <a:lnTo>
                      <a:pt x="0" y="28"/>
                    </a:lnTo>
                    <a:lnTo>
                      <a:pt x="2" y="22"/>
                    </a:lnTo>
                    <a:lnTo>
                      <a:pt x="6" y="16"/>
                    </a:lnTo>
                    <a:lnTo>
                      <a:pt x="10" y="12"/>
                    </a:lnTo>
                    <a:lnTo>
                      <a:pt x="16" y="6"/>
                    </a:lnTo>
                    <a:lnTo>
                      <a:pt x="20" y="4"/>
                    </a:lnTo>
                    <a:lnTo>
                      <a:pt x="28" y="2"/>
                    </a:lnTo>
                    <a:lnTo>
                      <a:pt x="34" y="0"/>
                    </a:lnTo>
                    <a:lnTo>
                      <a:pt x="34" y="0"/>
                    </a:lnTo>
                    <a:lnTo>
                      <a:pt x="42" y="2"/>
                    </a:lnTo>
                    <a:lnTo>
                      <a:pt x="48" y="4"/>
                    </a:lnTo>
                    <a:lnTo>
                      <a:pt x="54" y="6"/>
                    </a:lnTo>
                    <a:lnTo>
                      <a:pt x="60" y="12"/>
                    </a:lnTo>
                    <a:lnTo>
                      <a:pt x="64" y="16"/>
                    </a:lnTo>
                    <a:lnTo>
                      <a:pt x="66" y="22"/>
                    </a:lnTo>
                    <a:lnTo>
                      <a:pt x="68" y="28"/>
                    </a:lnTo>
                    <a:lnTo>
                      <a:pt x="70" y="36"/>
                    </a:lnTo>
                    <a:lnTo>
                      <a:pt x="70" y="36"/>
                    </a:lnTo>
                    <a:lnTo>
                      <a:pt x="68" y="42"/>
                    </a:lnTo>
                    <a:lnTo>
                      <a:pt x="66" y="50"/>
                    </a:lnTo>
                    <a:lnTo>
                      <a:pt x="64" y="56"/>
                    </a:lnTo>
                    <a:lnTo>
                      <a:pt x="60" y="60"/>
                    </a:lnTo>
                    <a:lnTo>
                      <a:pt x="54" y="64"/>
                    </a:lnTo>
                    <a:lnTo>
                      <a:pt x="48" y="68"/>
                    </a:lnTo>
                    <a:lnTo>
                      <a:pt x="42" y="70"/>
                    </a:lnTo>
                    <a:lnTo>
                      <a:pt x="34" y="70"/>
                    </a:lnTo>
                    <a:lnTo>
                      <a:pt x="34" y="70"/>
                    </a:lnTo>
                    <a:close/>
                    <a:moveTo>
                      <a:pt x="34" y="18"/>
                    </a:moveTo>
                    <a:lnTo>
                      <a:pt x="34" y="18"/>
                    </a:lnTo>
                    <a:lnTo>
                      <a:pt x="28" y="20"/>
                    </a:lnTo>
                    <a:lnTo>
                      <a:pt x="22" y="24"/>
                    </a:lnTo>
                    <a:lnTo>
                      <a:pt x="18" y="30"/>
                    </a:lnTo>
                    <a:lnTo>
                      <a:pt x="18" y="36"/>
                    </a:lnTo>
                    <a:lnTo>
                      <a:pt x="18" y="36"/>
                    </a:lnTo>
                    <a:lnTo>
                      <a:pt x="18" y="42"/>
                    </a:lnTo>
                    <a:lnTo>
                      <a:pt x="22" y="48"/>
                    </a:lnTo>
                    <a:lnTo>
                      <a:pt x="28" y="52"/>
                    </a:lnTo>
                    <a:lnTo>
                      <a:pt x="34" y="52"/>
                    </a:lnTo>
                    <a:lnTo>
                      <a:pt x="34" y="52"/>
                    </a:lnTo>
                    <a:lnTo>
                      <a:pt x="42" y="52"/>
                    </a:lnTo>
                    <a:lnTo>
                      <a:pt x="46" y="48"/>
                    </a:lnTo>
                    <a:lnTo>
                      <a:pt x="50" y="42"/>
                    </a:lnTo>
                    <a:lnTo>
                      <a:pt x="52" y="36"/>
                    </a:lnTo>
                    <a:lnTo>
                      <a:pt x="52" y="36"/>
                    </a:lnTo>
                    <a:lnTo>
                      <a:pt x="50" y="30"/>
                    </a:lnTo>
                    <a:lnTo>
                      <a:pt x="46" y="24"/>
                    </a:lnTo>
                    <a:lnTo>
                      <a:pt x="42" y="20"/>
                    </a:lnTo>
                    <a:lnTo>
                      <a:pt x="34" y="18"/>
                    </a:lnTo>
                    <a:lnTo>
                      <a:pt x="34" y="18"/>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9" name="Freeform 95">
                <a:extLst>
                  <a:ext uri="{FF2B5EF4-FFF2-40B4-BE49-F238E27FC236}">
                    <a16:creationId xmlns:a16="http://schemas.microsoft.com/office/drawing/2014/main" id="{5F896AFE-A845-47FB-98A8-83223EDFB85B}"/>
                  </a:ext>
                </a:extLst>
              </p:cNvPr>
              <p:cNvSpPr>
                <a:spLocks/>
              </p:cNvSpPr>
              <p:nvPr/>
            </p:nvSpPr>
            <p:spPr bwMode="auto">
              <a:xfrm>
                <a:off x="2344" y="3112"/>
                <a:ext cx="72" cy="18"/>
              </a:xfrm>
              <a:custGeom>
                <a:avLst/>
                <a:gdLst>
                  <a:gd name="T0" fmla="*/ 62 w 72"/>
                  <a:gd name="T1" fmla="*/ 18 h 18"/>
                  <a:gd name="T2" fmla="*/ 10 w 72"/>
                  <a:gd name="T3" fmla="*/ 18 h 18"/>
                  <a:gd name="T4" fmla="*/ 10 w 72"/>
                  <a:gd name="T5" fmla="*/ 18 h 18"/>
                  <a:gd name="T6" fmla="*/ 6 w 72"/>
                  <a:gd name="T7" fmla="*/ 18 h 18"/>
                  <a:gd name="T8" fmla="*/ 2 w 72"/>
                  <a:gd name="T9" fmla="*/ 16 h 18"/>
                  <a:gd name="T10" fmla="*/ 0 w 72"/>
                  <a:gd name="T11" fmla="*/ 12 h 18"/>
                  <a:gd name="T12" fmla="*/ 0 w 72"/>
                  <a:gd name="T13" fmla="*/ 8 h 18"/>
                  <a:gd name="T14" fmla="*/ 0 w 72"/>
                  <a:gd name="T15" fmla="*/ 8 h 18"/>
                  <a:gd name="T16" fmla="*/ 0 w 72"/>
                  <a:gd name="T17" fmla="*/ 6 h 18"/>
                  <a:gd name="T18" fmla="*/ 2 w 72"/>
                  <a:gd name="T19" fmla="*/ 2 h 18"/>
                  <a:gd name="T20" fmla="*/ 6 w 72"/>
                  <a:gd name="T21" fmla="*/ 0 h 18"/>
                  <a:gd name="T22" fmla="*/ 10 w 72"/>
                  <a:gd name="T23" fmla="*/ 0 h 18"/>
                  <a:gd name="T24" fmla="*/ 62 w 72"/>
                  <a:gd name="T25" fmla="*/ 0 h 18"/>
                  <a:gd name="T26" fmla="*/ 62 w 72"/>
                  <a:gd name="T27" fmla="*/ 0 h 18"/>
                  <a:gd name="T28" fmla="*/ 66 w 72"/>
                  <a:gd name="T29" fmla="*/ 0 h 18"/>
                  <a:gd name="T30" fmla="*/ 70 w 72"/>
                  <a:gd name="T31" fmla="*/ 2 h 18"/>
                  <a:gd name="T32" fmla="*/ 72 w 72"/>
                  <a:gd name="T33" fmla="*/ 6 h 18"/>
                  <a:gd name="T34" fmla="*/ 72 w 72"/>
                  <a:gd name="T35" fmla="*/ 8 h 18"/>
                  <a:gd name="T36" fmla="*/ 72 w 72"/>
                  <a:gd name="T37" fmla="*/ 8 h 18"/>
                  <a:gd name="T38" fmla="*/ 72 w 72"/>
                  <a:gd name="T39" fmla="*/ 12 h 18"/>
                  <a:gd name="T40" fmla="*/ 70 w 72"/>
                  <a:gd name="T41" fmla="*/ 16 h 18"/>
                  <a:gd name="T42" fmla="*/ 66 w 72"/>
                  <a:gd name="T43" fmla="*/ 18 h 18"/>
                  <a:gd name="T44" fmla="*/ 62 w 72"/>
                  <a:gd name="T45" fmla="*/ 18 h 18"/>
                  <a:gd name="T46" fmla="*/ 62 w 72"/>
                  <a:gd name="T4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18">
                    <a:moveTo>
                      <a:pt x="62" y="18"/>
                    </a:moveTo>
                    <a:lnTo>
                      <a:pt x="10" y="18"/>
                    </a:lnTo>
                    <a:lnTo>
                      <a:pt x="10" y="18"/>
                    </a:lnTo>
                    <a:lnTo>
                      <a:pt x="6" y="18"/>
                    </a:lnTo>
                    <a:lnTo>
                      <a:pt x="2" y="16"/>
                    </a:lnTo>
                    <a:lnTo>
                      <a:pt x="0" y="12"/>
                    </a:lnTo>
                    <a:lnTo>
                      <a:pt x="0" y="8"/>
                    </a:lnTo>
                    <a:lnTo>
                      <a:pt x="0" y="8"/>
                    </a:lnTo>
                    <a:lnTo>
                      <a:pt x="0" y="6"/>
                    </a:lnTo>
                    <a:lnTo>
                      <a:pt x="2" y="2"/>
                    </a:lnTo>
                    <a:lnTo>
                      <a:pt x="6" y="0"/>
                    </a:lnTo>
                    <a:lnTo>
                      <a:pt x="10" y="0"/>
                    </a:lnTo>
                    <a:lnTo>
                      <a:pt x="62" y="0"/>
                    </a:lnTo>
                    <a:lnTo>
                      <a:pt x="62" y="0"/>
                    </a:lnTo>
                    <a:lnTo>
                      <a:pt x="66" y="0"/>
                    </a:lnTo>
                    <a:lnTo>
                      <a:pt x="70" y="2"/>
                    </a:lnTo>
                    <a:lnTo>
                      <a:pt x="72" y="6"/>
                    </a:lnTo>
                    <a:lnTo>
                      <a:pt x="72" y="8"/>
                    </a:lnTo>
                    <a:lnTo>
                      <a:pt x="72" y="8"/>
                    </a:lnTo>
                    <a:lnTo>
                      <a:pt x="72" y="12"/>
                    </a:lnTo>
                    <a:lnTo>
                      <a:pt x="70" y="16"/>
                    </a:lnTo>
                    <a:lnTo>
                      <a:pt x="66" y="18"/>
                    </a:lnTo>
                    <a:lnTo>
                      <a:pt x="62" y="18"/>
                    </a:lnTo>
                    <a:lnTo>
                      <a:pt x="62" y="18"/>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0" name="Freeform 96">
                <a:extLst>
                  <a:ext uri="{FF2B5EF4-FFF2-40B4-BE49-F238E27FC236}">
                    <a16:creationId xmlns:a16="http://schemas.microsoft.com/office/drawing/2014/main" id="{AEB1C749-67C9-4D9C-A9E5-A0CC40742490}"/>
                  </a:ext>
                </a:extLst>
              </p:cNvPr>
              <p:cNvSpPr>
                <a:spLocks/>
              </p:cNvSpPr>
              <p:nvPr/>
            </p:nvSpPr>
            <p:spPr bwMode="auto">
              <a:xfrm>
                <a:off x="2048" y="3112"/>
                <a:ext cx="74" cy="18"/>
              </a:xfrm>
              <a:custGeom>
                <a:avLst/>
                <a:gdLst>
                  <a:gd name="T0" fmla="*/ 64 w 74"/>
                  <a:gd name="T1" fmla="*/ 18 h 18"/>
                  <a:gd name="T2" fmla="*/ 10 w 74"/>
                  <a:gd name="T3" fmla="*/ 18 h 18"/>
                  <a:gd name="T4" fmla="*/ 10 w 74"/>
                  <a:gd name="T5" fmla="*/ 18 h 18"/>
                  <a:gd name="T6" fmla="*/ 6 w 74"/>
                  <a:gd name="T7" fmla="*/ 18 h 18"/>
                  <a:gd name="T8" fmla="*/ 4 w 74"/>
                  <a:gd name="T9" fmla="*/ 16 h 18"/>
                  <a:gd name="T10" fmla="*/ 2 w 74"/>
                  <a:gd name="T11" fmla="*/ 12 h 18"/>
                  <a:gd name="T12" fmla="*/ 0 w 74"/>
                  <a:gd name="T13" fmla="*/ 8 h 18"/>
                  <a:gd name="T14" fmla="*/ 0 w 74"/>
                  <a:gd name="T15" fmla="*/ 8 h 18"/>
                  <a:gd name="T16" fmla="*/ 2 w 74"/>
                  <a:gd name="T17" fmla="*/ 6 h 18"/>
                  <a:gd name="T18" fmla="*/ 4 w 74"/>
                  <a:gd name="T19" fmla="*/ 2 h 18"/>
                  <a:gd name="T20" fmla="*/ 6 w 74"/>
                  <a:gd name="T21" fmla="*/ 0 h 18"/>
                  <a:gd name="T22" fmla="*/ 10 w 74"/>
                  <a:gd name="T23" fmla="*/ 0 h 18"/>
                  <a:gd name="T24" fmla="*/ 64 w 74"/>
                  <a:gd name="T25" fmla="*/ 0 h 18"/>
                  <a:gd name="T26" fmla="*/ 64 w 74"/>
                  <a:gd name="T27" fmla="*/ 0 h 18"/>
                  <a:gd name="T28" fmla="*/ 68 w 74"/>
                  <a:gd name="T29" fmla="*/ 0 h 18"/>
                  <a:gd name="T30" fmla="*/ 70 w 74"/>
                  <a:gd name="T31" fmla="*/ 2 h 18"/>
                  <a:gd name="T32" fmla="*/ 72 w 74"/>
                  <a:gd name="T33" fmla="*/ 6 h 18"/>
                  <a:gd name="T34" fmla="*/ 74 w 74"/>
                  <a:gd name="T35" fmla="*/ 8 h 18"/>
                  <a:gd name="T36" fmla="*/ 74 w 74"/>
                  <a:gd name="T37" fmla="*/ 8 h 18"/>
                  <a:gd name="T38" fmla="*/ 72 w 74"/>
                  <a:gd name="T39" fmla="*/ 12 h 18"/>
                  <a:gd name="T40" fmla="*/ 70 w 74"/>
                  <a:gd name="T41" fmla="*/ 16 h 18"/>
                  <a:gd name="T42" fmla="*/ 68 w 74"/>
                  <a:gd name="T43" fmla="*/ 18 h 18"/>
                  <a:gd name="T44" fmla="*/ 64 w 74"/>
                  <a:gd name="T45" fmla="*/ 18 h 18"/>
                  <a:gd name="T46" fmla="*/ 64 w 74"/>
                  <a:gd name="T4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18">
                    <a:moveTo>
                      <a:pt x="64" y="18"/>
                    </a:moveTo>
                    <a:lnTo>
                      <a:pt x="10" y="18"/>
                    </a:lnTo>
                    <a:lnTo>
                      <a:pt x="10" y="18"/>
                    </a:lnTo>
                    <a:lnTo>
                      <a:pt x="6" y="18"/>
                    </a:lnTo>
                    <a:lnTo>
                      <a:pt x="4" y="16"/>
                    </a:lnTo>
                    <a:lnTo>
                      <a:pt x="2" y="12"/>
                    </a:lnTo>
                    <a:lnTo>
                      <a:pt x="0" y="8"/>
                    </a:lnTo>
                    <a:lnTo>
                      <a:pt x="0" y="8"/>
                    </a:lnTo>
                    <a:lnTo>
                      <a:pt x="2" y="6"/>
                    </a:lnTo>
                    <a:lnTo>
                      <a:pt x="4" y="2"/>
                    </a:lnTo>
                    <a:lnTo>
                      <a:pt x="6" y="0"/>
                    </a:lnTo>
                    <a:lnTo>
                      <a:pt x="10" y="0"/>
                    </a:lnTo>
                    <a:lnTo>
                      <a:pt x="64" y="0"/>
                    </a:lnTo>
                    <a:lnTo>
                      <a:pt x="64" y="0"/>
                    </a:lnTo>
                    <a:lnTo>
                      <a:pt x="68" y="0"/>
                    </a:lnTo>
                    <a:lnTo>
                      <a:pt x="70" y="2"/>
                    </a:lnTo>
                    <a:lnTo>
                      <a:pt x="72" y="6"/>
                    </a:lnTo>
                    <a:lnTo>
                      <a:pt x="74" y="8"/>
                    </a:lnTo>
                    <a:lnTo>
                      <a:pt x="74" y="8"/>
                    </a:lnTo>
                    <a:lnTo>
                      <a:pt x="72" y="12"/>
                    </a:lnTo>
                    <a:lnTo>
                      <a:pt x="70" y="16"/>
                    </a:lnTo>
                    <a:lnTo>
                      <a:pt x="68" y="18"/>
                    </a:lnTo>
                    <a:lnTo>
                      <a:pt x="64" y="18"/>
                    </a:lnTo>
                    <a:lnTo>
                      <a:pt x="64" y="18"/>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1" name="Freeform 97">
                <a:extLst>
                  <a:ext uri="{FF2B5EF4-FFF2-40B4-BE49-F238E27FC236}">
                    <a16:creationId xmlns:a16="http://schemas.microsoft.com/office/drawing/2014/main" id="{B393B885-1AB3-4C90-810F-0AA83CDE1421}"/>
                  </a:ext>
                </a:extLst>
              </p:cNvPr>
              <p:cNvSpPr>
                <a:spLocks/>
              </p:cNvSpPr>
              <p:nvPr/>
            </p:nvSpPr>
            <p:spPr bwMode="auto">
              <a:xfrm>
                <a:off x="2332" y="3158"/>
                <a:ext cx="66" cy="18"/>
              </a:xfrm>
              <a:custGeom>
                <a:avLst/>
                <a:gdLst>
                  <a:gd name="T0" fmla="*/ 58 w 66"/>
                  <a:gd name="T1" fmla="*/ 18 h 18"/>
                  <a:gd name="T2" fmla="*/ 10 w 66"/>
                  <a:gd name="T3" fmla="*/ 18 h 18"/>
                  <a:gd name="T4" fmla="*/ 10 w 66"/>
                  <a:gd name="T5" fmla="*/ 18 h 18"/>
                  <a:gd name="T6" fmla="*/ 6 w 66"/>
                  <a:gd name="T7" fmla="*/ 18 h 18"/>
                  <a:gd name="T8" fmla="*/ 2 w 66"/>
                  <a:gd name="T9" fmla="*/ 16 h 18"/>
                  <a:gd name="T10" fmla="*/ 0 w 66"/>
                  <a:gd name="T11" fmla="*/ 14 h 18"/>
                  <a:gd name="T12" fmla="*/ 0 w 66"/>
                  <a:gd name="T13" fmla="*/ 10 h 18"/>
                  <a:gd name="T14" fmla="*/ 0 w 66"/>
                  <a:gd name="T15" fmla="*/ 10 h 18"/>
                  <a:gd name="T16" fmla="*/ 0 w 66"/>
                  <a:gd name="T17" fmla="*/ 6 h 18"/>
                  <a:gd name="T18" fmla="*/ 2 w 66"/>
                  <a:gd name="T19" fmla="*/ 4 h 18"/>
                  <a:gd name="T20" fmla="*/ 6 w 66"/>
                  <a:gd name="T21" fmla="*/ 2 h 18"/>
                  <a:gd name="T22" fmla="*/ 10 w 66"/>
                  <a:gd name="T23" fmla="*/ 0 h 18"/>
                  <a:gd name="T24" fmla="*/ 58 w 66"/>
                  <a:gd name="T25" fmla="*/ 0 h 18"/>
                  <a:gd name="T26" fmla="*/ 58 w 66"/>
                  <a:gd name="T27" fmla="*/ 0 h 18"/>
                  <a:gd name="T28" fmla="*/ 60 w 66"/>
                  <a:gd name="T29" fmla="*/ 2 h 18"/>
                  <a:gd name="T30" fmla="*/ 64 w 66"/>
                  <a:gd name="T31" fmla="*/ 4 h 18"/>
                  <a:gd name="T32" fmla="*/ 66 w 66"/>
                  <a:gd name="T33" fmla="*/ 6 h 18"/>
                  <a:gd name="T34" fmla="*/ 66 w 66"/>
                  <a:gd name="T35" fmla="*/ 10 h 18"/>
                  <a:gd name="T36" fmla="*/ 66 w 66"/>
                  <a:gd name="T37" fmla="*/ 10 h 18"/>
                  <a:gd name="T38" fmla="*/ 66 w 66"/>
                  <a:gd name="T39" fmla="*/ 14 h 18"/>
                  <a:gd name="T40" fmla="*/ 64 w 66"/>
                  <a:gd name="T41" fmla="*/ 16 h 18"/>
                  <a:gd name="T42" fmla="*/ 60 w 66"/>
                  <a:gd name="T43" fmla="*/ 18 h 18"/>
                  <a:gd name="T44" fmla="*/ 58 w 66"/>
                  <a:gd name="T45" fmla="*/ 18 h 18"/>
                  <a:gd name="T46" fmla="*/ 58 w 66"/>
                  <a:gd name="T4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 h="18">
                    <a:moveTo>
                      <a:pt x="58" y="18"/>
                    </a:moveTo>
                    <a:lnTo>
                      <a:pt x="10" y="18"/>
                    </a:lnTo>
                    <a:lnTo>
                      <a:pt x="10" y="18"/>
                    </a:lnTo>
                    <a:lnTo>
                      <a:pt x="6" y="18"/>
                    </a:lnTo>
                    <a:lnTo>
                      <a:pt x="2" y="16"/>
                    </a:lnTo>
                    <a:lnTo>
                      <a:pt x="0" y="14"/>
                    </a:lnTo>
                    <a:lnTo>
                      <a:pt x="0" y="10"/>
                    </a:lnTo>
                    <a:lnTo>
                      <a:pt x="0" y="10"/>
                    </a:lnTo>
                    <a:lnTo>
                      <a:pt x="0" y="6"/>
                    </a:lnTo>
                    <a:lnTo>
                      <a:pt x="2" y="4"/>
                    </a:lnTo>
                    <a:lnTo>
                      <a:pt x="6" y="2"/>
                    </a:lnTo>
                    <a:lnTo>
                      <a:pt x="10" y="0"/>
                    </a:lnTo>
                    <a:lnTo>
                      <a:pt x="58" y="0"/>
                    </a:lnTo>
                    <a:lnTo>
                      <a:pt x="58" y="0"/>
                    </a:lnTo>
                    <a:lnTo>
                      <a:pt x="60" y="2"/>
                    </a:lnTo>
                    <a:lnTo>
                      <a:pt x="64" y="4"/>
                    </a:lnTo>
                    <a:lnTo>
                      <a:pt x="66" y="6"/>
                    </a:lnTo>
                    <a:lnTo>
                      <a:pt x="66" y="10"/>
                    </a:lnTo>
                    <a:lnTo>
                      <a:pt x="66" y="10"/>
                    </a:lnTo>
                    <a:lnTo>
                      <a:pt x="66" y="14"/>
                    </a:lnTo>
                    <a:lnTo>
                      <a:pt x="64" y="16"/>
                    </a:lnTo>
                    <a:lnTo>
                      <a:pt x="60" y="18"/>
                    </a:lnTo>
                    <a:lnTo>
                      <a:pt x="58" y="18"/>
                    </a:lnTo>
                    <a:lnTo>
                      <a:pt x="58" y="18"/>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2" name="Freeform 98">
                <a:extLst>
                  <a:ext uri="{FF2B5EF4-FFF2-40B4-BE49-F238E27FC236}">
                    <a16:creationId xmlns:a16="http://schemas.microsoft.com/office/drawing/2014/main" id="{E7480D22-FE64-4132-A100-5DAD9E47E24C}"/>
                  </a:ext>
                </a:extLst>
              </p:cNvPr>
              <p:cNvSpPr>
                <a:spLocks/>
              </p:cNvSpPr>
              <p:nvPr/>
            </p:nvSpPr>
            <p:spPr bwMode="auto">
              <a:xfrm>
                <a:off x="2066" y="3158"/>
                <a:ext cx="70" cy="18"/>
              </a:xfrm>
              <a:custGeom>
                <a:avLst/>
                <a:gdLst>
                  <a:gd name="T0" fmla="*/ 60 w 70"/>
                  <a:gd name="T1" fmla="*/ 18 h 18"/>
                  <a:gd name="T2" fmla="*/ 10 w 70"/>
                  <a:gd name="T3" fmla="*/ 18 h 18"/>
                  <a:gd name="T4" fmla="*/ 10 w 70"/>
                  <a:gd name="T5" fmla="*/ 18 h 18"/>
                  <a:gd name="T6" fmla="*/ 6 w 70"/>
                  <a:gd name="T7" fmla="*/ 18 h 18"/>
                  <a:gd name="T8" fmla="*/ 4 w 70"/>
                  <a:gd name="T9" fmla="*/ 16 h 18"/>
                  <a:gd name="T10" fmla="*/ 2 w 70"/>
                  <a:gd name="T11" fmla="*/ 14 h 18"/>
                  <a:gd name="T12" fmla="*/ 0 w 70"/>
                  <a:gd name="T13" fmla="*/ 10 h 18"/>
                  <a:gd name="T14" fmla="*/ 0 w 70"/>
                  <a:gd name="T15" fmla="*/ 10 h 18"/>
                  <a:gd name="T16" fmla="*/ 2 w 70"/>
                  <a:gd name="T17" fmla="*/ 6 h 18"/>
                  <a:gd name="T18" fmla="*/ 4 w 70"/>
                  <a:gd name="T19" fmla="*/ 4 h 18"/>
                  <a:gd name="T20" fmla="*/ 6 w 70"/>
                  <a:gd name="T21" fmla="*/ 2 h 18"/>
                  <a:gd name="T22" fmla="*/ 10 w 70"/>
                  <a:gd name="T23" fmla="*/ 0 h 18"/>
                  <a:gd name="T24" fmla="*/ 60 w 70"/>
                  <a:gd name="T25" fmla="*/ 0 h 18"/>
                  <a:gd name="T26" fmla="*/ 60 w 70"/>
                  <a:gd name="T27" fmla="*/ 0 h 18"/>
                  <a:gd name="T28" fmla="*/ 64 w 70"/>
                  <a:gd name="T29" fmla="*/ 2 h 18"/>
                  <a:gd name="T30" fmla="*/ 66 w 70"/>
                  <a:gd name="T31" fmla="*/ 4 h 18"/>
                  <a:gd name="T32" fmla="*/ 68 w 70"/>
                  <a:gd name="T33" fmla="*/ 6 h 18"/>
                  <a:gd name="T34" fmla="*/ 70 w 70"/>
                  <a:gd name="T35" fmla="*/ 10 h 18"/>
                  <a:gd name="T36" fmla="*/ 70 w 70"/>
                  <a:gd name="T37" fmla="*/ 10 h 18"/>
                  <a:gd name="T38" fmla="*/ 68 w 70"/>
                  <a:gd name="T39" fmla="*/ 14 h 18"/>
                  <a:gd name="T40" fmla="*/ 66 w 70"/>
                  <a:gd name="T41" fmla="*/ 16 h 18"/>
                  <a:gd name="T42" fmla="*/ 64 w 70"/>
                  <a:gd name="T43" fmla="*/ 18 h 18"/>
                  <a:gd name="T44" fmla="*/ 60 w 70"/>
                  <a:gd name="T45" fmla="*/ 18 h 18"/>
                  <a:gd name="T46" fmla="*/ 60 w 70"/>
                  <a:gd name="T4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18">
                    <a:moveTo>
                      <a:pt x="60" y="18"/>
                    </a:moveTo>
                    <a:lnTo>
                      <a:pt x="10" y="18"/>
                    </a:lnTo>
                    <a:lnTo>
                      <a:pt x="10" y="18"/>
                    </a:lnTo>
                    <a:lnTo>
                      <a:pt x="6" y="18"/>
                    </a:lnTo>
                    <a:lnTo>
                      <a:pt x="4" y="16"/>
                    </a:lnTo>
                    <a:lnTo>
                      <a:pt x="2" y="14"/>
                    </a:lnTo>
                    <a:lnTo>
                      <a:pt x="0" y="10"/>
                    </a:lnTo>
                    <a:lnTo>
                      <a:pt x="0" y="10"/>
                    </a:lnTo>
                    <a:lnTo>
                      <a:pt x="2" y="6"/>
                    </a:lnTo>
                    <a:lnTo>
                      <a:pt x="4" y="4"/>
                    </a:lnTo>
                    <a:lnTo>
                      <a:pt x="6" y="2"/>
                    </a:lnTo>
                    <a:lnTo>
                      <a:pt x="10" y="0"/>
                    </a:lnTo>
                    <a:lnTo>
                      <a:pt x="60" y="0"/>
                    </a:lnTo>
                    <a:lnTo>
                      <a:pt x="60" y="0"/>
                    </a:lnTo>
                    <a:lnTo>
                      <a:pt x="64" y="2"/>
                    </a:lnTo>
                    <a:lnTo>
                      <a:pt x="66" y="4"/>
                    </a:lnTo>
                    <a:lnTo>
                      <a:pt x="68" y="6"/>
                    </a:lnTo>
                    <a:lnTo>
                      <a:pt x="70" y="10"/>
                    </a:lnTo>
                    <a:lnTo>
                      <a:pt x="70" y="10"/>
                    </a:lnTo>
                    <a:lnTo>
                      <a:pt x="68" y="14"/>
                    </a:lnTo>
                    <a:lnTo>
                      <a:pt x="66" y="16"/>
                    </a:lnTo>
                    <a:lnTo>
                      <a:pt x="64" y="18"/>
                    </a:lnTo>
                    <a:lnTo>
                      <a:pt x="60" y="18"/>
                    </a:lnTo>
                    <a:lnTo>
                      <a:pt x="60" y="18"/>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3" name="Freeform 99">
                <a:extLst>
                  <a:ext uri="{FF2B5EF4-FFF2-40B4-BE49-F238E27FC236}">
                    <a16:creationId xmlns:a16="http://schemas.microsoft.com/office/drawing/2014/main" id="{C65C3D5E-60DB-4A54-8C9E-23D582319B5F}"/>
                  </a:ext>
                </a:extLst>
              </p:cNvPr>
              <p:cNvSpPr>
                <a:spLocks/>
              </p:cNvSpPr>
              <p:nvPr/>
            </p:nvSpPr>
            <p:spPr bwMode="auto">
              <a:xfrm>
                <a:off x="2280" y="3206"/>
                <a:ext cx="98" cy="18"/>
              </a:xfrm>
              <a:custGeom>
                <a:avLst/>
                <a:gdLst>
                  <a:gd name="T0" fmla="*/ 88 w 98"/>
                  <a:gd name="T1" fmla="*/ 18 h 18"/>
                  <a:gd name="T2" fmla="*/ 8 w 98"/>
                  <a:gd name="T3" fmla="*/ 18 h 18"/>
                  <a:gd name="T4" fmla="*/ 8 w 98"/>
                  <a:gd name="T5" fmla="*/ 18 h 18"/>
                  <a:gd name="T6" fmla="*/ 4 w 98"/>
                  <a:gd name="T7" fmla="*/ 16 h 18"/>
                  <a:gd name="T8" fmla="*/ 2 w 98"/>
                  <a:gd name="T9" fmla="*/ 14 h 18"/>
                  <a:gd name="T10" fmla="*/ 0 w 98"/>
                  <a:gd name="T11" fmla="*/ 12 h 18"/>
                  <a:gd name="T12" fmla="*/ 0 w 98"/>
                  <a:gd name="T13" fmla="*/ 8 h 18"/>
                  <a:gd name="T14" fmla="*/ 0 w 98"/>
                  <a:gd name="T15" fmla="*/ 8 h 18"/>
                  <a:gd name="T16" fmla="*/ 0 w 98"/>
                  <a:gd name="T17" fmla="*/ 4 h 18"/>
                  <a:gd name="T18" fmla="*/ 2 w 98"/>
                  <a:gd name="T19" fmla="*/ 2 h 18"/>
                  <a:gd name="T20" fmla="*/ 4 w 98"/>
                  <a:gd name="T21" fmla="*/ 0 h 18"/>
                  <a:gd name="T22" fmla="*/ 8 w 98"/>
                  <a:gd name="T23" fmla="*/ 0 h 18"/>
                  <a:gd name="T24" fmla="*/ 88 w 98"/>
                  <a:gd name="T25" fmla="*/ 0 h 18"/>
                  <a:gd name="T26" fmla="*/ 88 w 98"/>
                  <a:gd name="T27" fmla="*/ 0 h 18"/>
                  <a:gd name="T28" fmla="*/ 92 w 98"/>
                  <a:gd name="T29" fmla="*/ 0 h 18"/>
                  <a:gd name="T30" fmla="*/ 96 w 98"/>
                  <a:gd name="T31" fmla="*/ 2 h 18"/>
                  <a:gd name="T32" fmla="*/ 98 w 98"/>
                  <a:gd name="T33" fmla="*/ 4 h 18"/>
                  <a:gd name="T34" fmla="*/ 98 w 98"/>
                  <a:gd name="T35" fmla="*/ 8 h 18"/>
                  <a:gd name="T36" fmla="*/ 98 w 98"/>
                  <a:gd name="T37" fmla="*/ 8 h 18"/>
                  <a:gd name="T38" fmla="*/ 98 w 98"/>
                  <a:gd name="T39" fmla="*/ 12 h 18"/>
                  <a:gd name="T40" fmla="*/ 96 w 98"/>
                  <a:gd name="T41" fmla="*/ 14 h 18"/>
                  <a:gd name="T42" fmla="*/ 92 w 98"/>
                  <a:gd name="T43" fmla="*/ 16 h 18"/>
                  <a:gd name="T44" fmla="*/ 88 w 98"/>
                  <a:gd name="T45" fmla="*/ 18 h 18"/>
                  <a:gd name="T46" fmla="*/ 88 w 98"/>
                  <a:gd name="T4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18">
                    <a:moveTo>
                      <a:pt x="88" y="18"/>
                    </a:moveTo>
                    <a:lnTo>
                      <a:pt x="8" y="18"/>
                    </a:lnTo>
                    <a:lnTo>
                      <a:pt x="8" y="18"/>
                    </a:lnTo>
                    <a:lnTo>
                      <a:pt x="4" y="16"/>
                    </a:lnTo>
                    <a:lnTo>
                      <a:pt x="2" y="14"/>
                    </a:lnTo>
                    <a:lnTo>
                      <a:pt x="0" y="12"/>
                    </a:lnTo>
                    <a:lnTo>
                      <a:pt x="0" y="8"/>
                    </a:lnTo>
                    <a:lnTo>
                      <a:pt x="0" y="8"/>
                    </a:lnTo>
                    <a:lnTo>
                      <a:pt x="0" y="4"/>
                    </a:lnTo>
                    <a:lnTo>
                      <a:pt x="2" y="2"/>
                    </a:lnTo>
                    <a:lnTo>
                      <a:pt x="4" y="0"/>
                    </a:lnTo>
                    <a:lnTo>
                      <a:pt x="8" y="0"/>
                    </a:lnTo>
                    <a:lnTo>
                      <a:pt x="88" y="0"/>
                    </a:lnTo>
                    <a:lnTo>
                      <a:pt x="88" y="0"/>
                    </a:lnTo>
                    <a:lnTo>
                      <a:pt x="92" y="0"/>
                    </a:lnTo>
                    <a:lnTo>
                      <a:pt x="96" y="2"/>
                    </a:lnTo>
                    <a:lnTo>
                      <a:pt x="98" y="4"/>
                    </a:lnTo>
                    <a:lnTo>
                      <a:pt x="98" y="8"/>
                    </a:lnTo>
                    <a:lnTo>
                      <a:pt x="98" y="8"/>
                    </a:lnTo>
                    <a:lnTo>
                      <a:pt x="98" y="12"/>
                    </a:lnTo>
                    <a:lnTo>
                      <a:pt x="96" y="14"/>
                    </a:lnTo>
                    <a:lnTo>
                      <a:pt x="92" y="16"/>
                    </a:lnTo>
                    <a:lnTo>
                      <a:pt x="88" y="18"/>
                    </a:lnTo>
                    <a:lnTo>
                      <a:pt x="88" y="18"/>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4" name="Freeform 100">
                <a:extLst>
                  <a:ext uri="{FF2B5EF4-FFF2-40B4-BE49-F238E27FC236}">
                    <a16:creationId xmlns:a16="http://schemas.microsoft.com/office/drawing/2014/main" id="{F3F9D730-D9CC-4E4E-9FB4-D919ED7F2A10}"/>
                  </a:ext>
                </a:extLst>
              </p:cNvPr>
              <p:cNvSpPr>
                <a:spLocks/>
              </p:cNvSpPr>
              <p:nvPr/>
            </p:nvSpPr>
            <p:spPr bwMode="auto">
              <a:xfrm>
                <a:off x="2088" y="3206"/>
                <a:ext cx="98" cy="18"/>
              </a:xfrm>
              <a:custGeom>
                <a:avLst/>
                <a:gdLst>
                  <a:gd name="T0" fmla="*/ 90 w 98"/>
                  <a:gd name="T1" fmla="*/ 18 h 18"/>
                  <a:gd name="T2" fmla="*/ 8 w 98"/>
                  <a:gd name="T3" fmla="*/ 18 h 18"/>
                  <a:gd name="T4" fmla="*/ 8 w 98"/>
                  <a:gd name="T5" fmla="*/ 18 h 18"/>
                  <a:gd name="T6" fmla="*/ 4 w 98"/>
                  <a:gd name="T7" fmla="*/ 16 h 18"/>
                  <a:gd name="T8" fmla="*/ 2 w 98"/>
                  <a:gd name="T9" fmla="*/ 14 h 18"/>
                  <a:gd name="T10" fmla="*/ 0 w 98"/>
                  <a:gd name="T11" fmla="*/ 12 h 18"/>
                  <a:gd name="T12" fmla="*/ 0 w 98"/>
                  <a:gd name="T13" fmla="*/ 8 h 18"/>
                  <a:gd name="T14" fmla="*/ 0 w 98"/>
                  <a:gd name="T15" fmla="*/ 8 h 18"/>
                  <a:gd name="T16" fmla="*/ 0 w 98"/>
                  <a:gd name="T17" fmla="*/ 4 h 18"/>
                  <a:gd name="T18" fmla="*/ 2 w 98"/>
                  <a:gd name="T19" fmla="*/ 2 h 18"/>
                  <a:gd name="T20" fmla="*/ 4 w 98"/>
                  <a:gd name="T21" fmla="*/ 0 h 18"/>
                  <a:gd name="T22" fmla="*/ 8 w 98"/>
                  <a:gd name="T23" fmla="*/ 0 h 18"/>
                  <a:gd name="T24" fmla="*/ 90 w 98"/>
                  <a:gd name="T25" fmla="*/ 0 h 18"/>
                  <a:gd name="T26" fmla="*/ 90 w 98"/>
                  <a:gd name="T27" fmla="*/ 0 h 18"/>
                  <a:gd name="T28" fmla="*/ 94 w 98"/>
                  <a:gd name="T29" fmla="*/ 0 h 18"/>
                  <a:gd name="T30" fmla="*/ 96 w 98"/>
                  <a:gd name="T31" fmla="*/ 2 h 18"/>
                  <a:gd name="T32" fmla="*/ 98 w 98"/>
                  <a:gd name="T33" fmla="*/ 4 h 18"/>
                  <a:gd name="T34" fmla="*/ 98 w 98"/>
                  <a:gd name="T35" fmla="*/ 8 h 18"/>
                  <a:gd name="T36" fmla="*/ 98 w 98"/>
                  <a:gd name="T37" fmla="*/ 8 h 18"/>
                  <a:gd name="T38" fmla="*/ 98 w 98"/>
                  <a:gd name="T39" fmla="*/ 12 h 18"/>
                  <a:gd name="T40" fmla="*/ 96 w 98"/>
                  <a:gd name="T41" fmla="*/ 14 h 18"/>
                  <a:gd name="T42" fmla="*/ 94 w 98"/>
                  <a:gd name="T43" fmla="*/ 16 h 18"/>
                  <a:gd name="T44" fmla="*/ 90 w 98"/>
                  <a:gd name="T45" fmla="*/ 18 h 18"/>
                  <a:gd name="T46" fmla="*/ 90 w 98"/>
                  <a:gd name="T4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18">
                    <a:moveTo>
                      <a:pt x="90" y="18"/>
                    </a:moveTo>
                    <a:lnTo>
                      <a:pt x="8" y="18"/>
                    </a:lnTo>
                    <a:lnTo>
                      <a:pt x="8" y="18"/>
                    </a:lnTo>
                    <a:lnTo>
                      <a:pt x="4" y="16"/>
                    </a:lnTo>
                    <a:lnTo>
                      <a:pt x="2" y="14"/>
                    </a:lnTo>
                    <a:lnTo>
                      <a:pt x="0" y="12"/>
                    </a:lnTo>
                    <a:lnTo>
                      <a:pt x="0" y="8"/>
                    </a:lnTo>
                    <a:lnTo>
                      <a:pt x="0" y="8"/>
                    </a:lnTo>
                    <a:lnTo>
                      <a:pt x="0" y="4"/>
                    </a:lnTo>
                    <a:lnTo>
                      <a:pt x="2" y="2"/>
                    </a:lnTo>
                    <a:lnTo>
                      <a:pt x="4" y="0"/>
                    </a:lnTo>
                    <a:lnTo>
                      <a:pt x="8" y="0"/>
                    </a:lnTo>
                    <a:lnTo>
                      <a:pt x="90" y="0"/>
                    </a:lnTo>
                    <a:lnTo>
                      <a:pt x="90" y="0"/>
                    </a:lnTo>
                    <a:lnTo>
                      <a:pt x="94" y="0"/>
                    </a:lnTo>
                    <a:lnTo>
                      <a:pt x="96" y="2"/>
                    </a:lnTo>
                    <a:lnTo>
                      <a:pt x="98" y="4"/>
                    </a:lnTo>
                    <a:lnTo>
                      <a:pt x="98" y="8"/>
                    </a:lnTo>
                    <a:lnTo>
                      <a:pt x="98" y="8"/>
                    </a:lnTo>
                    <a:lnTo>
                      <a:pt x="98" y="12"/>
                    </a:lnTo>
                    <a:lnTo>
                      <a:pt x="96" y="14"/>
                    </a:lnTo>
                    <a:lnTo>
                      <a:pt x="94" y="16"/>
                    </a:lnTo>
                    <a:lnTo>
                      <a:pt x="90" y="18"/>
                    </a:lnTo>
                    <a:lnTo>
                      <a:pt x="90" y="18"/>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5" name="Freeform 101">
                <a:extLst>
                  <a:ext uri="{FF2B5EF4-FFF2-40B4-BE49-F238E27FC236}">
                    <a16:creationId xmlns:a16="http://schemas.microsoft.com/office/drawing/2014/main" id="{884EC0CF-2BA3-4810-A0EA-207CE6D4EB24}"/>
                  </a:ext>
                </a:extLst>
              </p:cNvPr>
              <p:cNvSpPr>
                <a:spLocks/>
              </p:cNvSpPr>
              <p:nvPr/>
            </p:nvSpPr>
            <p:spPr bwMode="auto">
              <a:xfrm>
                <a:off x="2196" y="3044"/>
                <a:ext cx="74" cy="130"/>
              </a:xfrm>
              <a:custGeom>
                <a:avLst/>
                <a:gdLst>
                  <a:gd name="T0" fmla="*/ 22 w 74"/>
                  <a:gd name="T1" fmla="*/ 130 h 130"/>
                  <a:gd name="T2" fmla="*/ 14 w 74"/>
                  <a:gd name="T3" fmla="*/ 128 h 130"/>
                  <a:gd name="T4" fmla="*/ 2 w 74"/>
                  <a:gd name="T5" fmla="*/ 116 h 130"/>
                  <a:gd name="T6" fmla="*/ 0 w 74"/>
                  <a:gd name="T7" fmla="*/ 92 h 130"/>
                  <a:gd name="T8" fmla="*/ 18 w 74"/>
                  <a:gd name="T9" fmla="*/ 106 h 130"/>
                  <a:gd name="T10" fmla="*/ 20 w 74"/>
                  <a:gd name="T11" fmla="*/ 110 h 130"/>
                  <a:gd name="T12" fmla="*/ 50 w 74"/>
                  <a:gd name="T13" fmla="*/ 112 h 130"/>
                  <a:gd name="T14" fmla="*/ 54 w 74"/>
                  <a:gd name="T15" fmla="*/ 110 h 130"/>
                  <a:gd name="T16" fmla="*/ 56 w 74"/>
                  <a:gd name="T17" fmla="*/ 78 h 130"/>
                  <a:gd name="T18" fmla="*/ 54 w 74"/>
                  <a:gd name="T19" fmla="*/ 74 h 130"/>
                  <a:gd name="T20" fmla="*/ 22 w 74"/>
                  <a:gd name="T21" fmla="*/ 74 h 130"/>
                  <a:gd name="T22" fmla="*/ 14 w 74"/>
                  <a:gd name="T23" fmla="*/ 72 h 130"/>
                  <a:gd name="T24" fmla="*/ 2 w 74"/>
                  <a:gd name="T25" fmla="*/ 60 h 130"/>
                  <a:gd name="T26" fmla="*/ 0 w 74"/>
                  <a:gd name="T27" fmla="*/ 22 h 130"/>
                  <a:gd name="T28" fmla="*/ 2 w 74"/>
                  <a:gd name="T29" fmla="*/ 14 h 130"/>
                  <a:gd name="T30" fmla="*/ 14 w 74"/>
                  <a:gd name="T31" fmla="*/ 2 h 130"/>
                  <a:gd name="T32" fmla="*/ 50 w 74"/>
                  <a:gd name="T33" fmla="*/ 0 h 130"/>
                  <a:gd name="T34" fmla="*/ 60 w 74"/>
                  <a:gd name="T35" fmla="*/ 2 h 130"/>
                  <a:gd name="T36" fmla="*/ 72 w 74"/>
                  <a:gd name="T37" fmla="*/ 14 h 130"/>
                  <a:gd name="T38" fmla="*/ 74 w 74"/>
                  <a:gd name="T39" fmla="*/ 36 h 130"/>
                  <a:gd name="T40" fmla="*/ 56 w 74"/>
                  <a:gd name="T41" fmla="*/ 22 h 130"/>
                  <a:gd name="T42" fmla="*/ 54 w 74"/>
                  <a:gd name="T43" fmla="*/ 20 h 130"/>
                  <a:gd name="T44" fmla="*/ 22 w 74"/>
                  <a:gd name="T45" fmla="*/ 18 h 130"/>
                  <a:gd name="T46" fmla="*/ 20 w 74"/>
                  <a:gd name="T47" fmla="*/ 20 h 130"/>
                  <a:gd name="T48" fmla="*/ 18 w 74"/>
                  <a:gd name="T49" fmla="*/ 50 h 130"/>
                  <a:gd name="T50" fmla="*/ 20 w 74"/>
                  <a:gd name="T51" fmla="*/ 54 h 130"/>
                  <a:gd name="T52" fmla="*/ 50 w 74"/>
                  <a:gd name="T53" fmla="*/ 56 h 130"/>
                  <a:gd name="T54" fmla="*/ 60 w 74"/>
                  <a:gd name="T55" fmla="*/ 58 h 130"/>
                  <a:gd name="T56" fmla="*/ 72 w 74"/>
                  <a:gd name="T57" fmla="*/ 70 h 130"/>
                  <a:gd name="T58" fmla="*/ 74 w 74"/>
                  <a:gd name="T59" fmla="*/ 106 h 130"/>
                  <a:gd name="T60" fmla="*/ 72 w 74"/>
                  <a:gd name="T61" fmla="*/ 116 h 130"/>
                  <a:gd name="T62" fmla="*/ 60 w 74"/>
                  <a:gd name="T63" fmla="*/ 128 h 130"/>
                  <a:gd name="T64" fmla="*/ 50 w 74"/>
                  <a:gd name="T65"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130">
                    <a:moveTo>
                      <a:pt x="50" y="130"/>
                    </a:moveTo>
                    <a:lnTo>
                      <a:pt x="22" y="130"/>
                    </a:lnTo>
                    <a:lnTo>
                      <a:pt x="22" y="130"/>
                    </a:lnTo>
                    <a:lnTo>
                      <a:pt x="14" y="128"/>
                    </a:lnTo>
                    <a:lnTo>
                      <a:pt x="6" y="122"/>
                    </a:lnTo>
                    <a:lnTo>
                      <a:pt x="2" y="116"/>
                    </a:lnTo>
                    <a:lnTo>
                      <a:pt x="0" y="106"/>
                    </a:lnTo>
                    <a:lnTo>
                      <a:pt x="0" y="92"/>
                    </a:lnTo>
                    <a:lnTo>
                      <a:pt x="18" y="92"/>
                    </a:lnTo>
                    <a:lnTo>
                      <a:pt x="18" y="106"/>
                    </a:lnTo>
                    <a:lnTo>
                      <a:pt x="18" y="106"/>
                    </a:lnTo>
                    <a:lnTo>
                      <a:pt x="20" y="110"/>
                    </a:lnTo>
                    <a:lnTo>
                      <a:pt x="22" y="112"/>
                    </a:lnTo>
                    <a:lnTo>
                      <a:pt x="50" y="112"/>
                    </a:lnTo>
                    <a:lnTo>
                      <a:pt x="50" y="112"/>
                    </a:lnTo>
                    <a:lnTo>
                      <a:pt x="54" y="110"/>
                    </a:lnTo>
                    <a:lnTo>
                      <a:pt x="56" y="106"/>
                    </a:lnTo>
                    <a:lnTo>
                      <a:pt x="56" y="78"/>
                    </a:lnTo>
                    <a:lnTo>
                      <a:pt x="56" y="78"/>
                    </a:lnTo>
                    <a:lnTo>
                      <a:pt x="54" y="74"/>
                    </a:lnTo>
                    <a:lnTo>
                      <a:pt x="50" y="74"/>
                    </a:lnTo>
                    <a:lnTo>
                      <a:pt x="22" y="74"/>
                    </a:lnTo>
                    <a:lnTo>
                      <a:pt x="22" y="74"/>
                    </a:lnTo>
                    <a:lnTo>
                      <a:pt x="14" y="72"/>
                    </a:lnTo>
                    <a:lnTo>
                      <a:pt x="6" y="66"/>
                    </a:lnTo>
                    <a:lnTo>
                      <a:pt x="2" y="60"/>
                    </a:lnTo>
                    <a:lnTo>
                      <a:pt x="0" y="50"/>
                    </a:lnTo>
                    <a:lnTo>
                      <a:pt x="0" y="22"/>
                    </a:lnTo>
                    <a:lnTo>
                      <a:pt x="0" y="22"/>
                    </a:lnTo>
                    <a:lnTo>
                      <a:pt x="2" y="14"/>
                    </a:lnTo>
                    <a:lnTo>
                      <a:pt x="6" y="6"/>
                    </a:lnTo>
                    <a:lnTo>
                      <a:pt x="14" y="2"/>
                    </a:lnTo>
                    <a:lnTo>
                      <a:pt x="22" y="0"/>
                    </a:lnTo>
                    <a:lnTo>
                      <a:pt x="50" y="0"/>
                    </a:lnTo>
                    <a:lnTo>
                      <a:pt x="50" y="0"/>
                    </a:lnTo>
                    <a:lnTo>
                      <a:pt x="60" y="2"/>
                    </a:lnTo>
                    <a:lnTo>
                      <a:pt x="66" y="6"/>
                    </a:lnTo>
                    <a:lnTo>
                      <a:pt x="72" y="14"/>
                    </a:lnTo>
                    <a:lnTo>
                      <a:pt x="74" y="22"/>
                    </a:lnTo>
                    <a:lnTo>
                      <a:pt x="74" y="36"/>
                    </a:lnTo>
                    <a:lnTo>
                      <a:pt x="56" y="36"/>
                    </a:lnTo>
                    <a:lnTo>
                      <a:pt x="56" y="22"/>
                    </a:lnTo>
                    <a:lnTo>
                      <a:pt x="56" y="22"/>
                    </a:lnTo>
                    <a:lnTo>
                      <a:pt x="54" y="20"/>
                    </a:lnTo>
                    <a:lnTo>
                      <a:pt x="50" y="18"/>
                    </a:lnTo>
                    <a:lnTo>
                      <a:pt x="22" y="18"/>
                    </a:lnTo>
                    <a:lnTo>
                      <a:pt x="22" y="18"/>
                    </a:lnTo>
                    <a:lnTo>
                      <a:pt x="20" y="20"/>
                    </a:lnTo>
                    <a:lnTo>
                      <a:pt x="18" y="22"/>
                    </a:lnTo>
                    <a:lnTo>
                      <a:pt x="18" y="50"/>
                    </a:lnTo>
                    <a:lnTo>
                      <a:pt x="18" y="50"/>
                    </a:lnTo>
                    <a:lnTo>
                      <a:pt x="20" y="54"/>
                    </a:lnTo>
                    <a:lnTo>
                      <a:pt x="22" y="56"/>
                    </a:lnTo>
                    <a:lnTo>
                      <a:pt x="50" y="56"/>
                    </a:lnTo>
                    <a:lnTo>
                      <a:pt x="50" y="56"/>
                    </a:lnTo>
                    <a:lnTo>
                      <a:pt x="60" y="58"/>
                    </a:lnTo>
                    <a:lnTo>
                      <a:pt x="66" y="62"/>
                    </a:lnTo>
                    <a:lnTo>
                      <a:pt x="72" y="70"/>
                    </a:lnTo>
                    <a:lnTo>
                      <a:pt x="74" y="78"/>
                    </a:lnTo>
                    <a:lnTo>
                      <a:pt x="74" y="106"/>
                    </a:lnTo>
                    <a:lnTo>
                      <a:pt x="74" y="106"/>
                    </a:lnTo>
                    <a:lnTo>
                      <a:pt x="72" y="116"/>
                    </a:lnTo>
                    <a:lnTo>
                      <a:pt x="66" y="122"/>
                    </a:lnTo>
                    <a:lnTo>
                      <a:pt x="60" y="128"/>
                    </a:lnTo>
                    <a:lnTo>
                      <a:pt x="50" y="130"/>
                    </a:lnTo>
                    <a:lnTo>
                      <a:pt x="50" y="13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6" name="Rectangle 102">
                <a:extLst>
                  <a:ext uri="{FF2B5EF4-FFF2-40B4-BE49-F238E27FC236}">
                    <a16:creationId xmlns:a16="http://schemas.microsoft.com/office/drawing/2014/main" id="{99C68300-6AE3-4CE9-B4A3-D2A3253BB73C}"/>
                  </a:ext>
                </a:extLst>
              </p:cNvPr>
              <p:cNvSpPr>
                <a:spLocks noChangeArrowheads="1"/>
              </p:cNvSpPr>
              <p:nvPr/>
            </p:nvSpPr>
            <p:spPr bwMode="auto">
              <a:xfrm>
                <a:off x="2224" y="3038"/>
                <a:ext cx="18" cy="14"/>
              </a:xfrm>
              <a:prstGeom prst="rect">
                <a:avLst/>
              </a:prstGeom>
              <a:solidFill>
                <a:srgbClr val="2E2E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7" name="Rectangle 103">
                <a:extLst>
                  <a:ext uri="{FF2B5EF4-FFF2-40B4-BE49-F238E27FC236}">
                    <a16:creationId xmlns:a16="http://schemas.microsoft.com/office/drawing/2014/main" id="{CC9D832E-B477-4BFE-BF03-3E7A216C5D87}"/>
                  </a:ext>
                </a:extLst>
              </p:cNvPr>
              <p:cNvSpPr>
                <a:spLocks noChangeArrowheads="1"/>
              </p:cNvSpPr>
              <p:nvPr/>
            </p:nvSpPr>
            <p:spPr bwMode="auto">
              <a:xfrm>
                <a:off x="2224" y="3164"/>
                <a:ext cx="18" cy="16"/>
              </a:xfrm>
              <a:prstGeom prst="rect">
                <a:avLst/>
              </a:prstGeom>
              <a:solidFill>
                <a:srgbClr val="2E2E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8" name="Rectangle 104">
                <a:extLst>
                  <a:ext uri="{FF2B5EF4-FFF2-40B4-BE49-F238E27FC236}">
                    <a16:creationId xmlns:a16="http://schemas.microsoft.com/office/drawing/2014/main" id="{BE2F4961-770D-42D2-991C-4DCF89238396}"/>
                  </a:ext>
                </a:extLst>
              </p:cNvPr>
              <p:cNvSpPr>
                <a:spLocks noChangeArrowheads="1"/>
              </p:cNvSpPr>
              <p:nvPr/>
            </p:nvSpPr>
            <p:spPr bwMode="auto">
              <a:xfrm>
                <a:off x="2284" y="3100"/>
                <a:ext cx="12" cy="18"/>
              </a:xfrm>
              <a:prstGeom prst="rect">
                <a:avLst/>
              </a:prstGeom>
              <a:solidFill>
                <a:srgbClr val="2E2E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9" name="Rectangle 105">
                <a:extLst>
                  <a:ext uri="{FF2B5EF4-FFF2-40B4-BE49-F238E27FC236}">
                    <a16:creationId xmlns:a16="http://schemas.microsoft.com/office/drawing/2014/main" id="{B122BC13-D221-43CA-BCCC-3703AC204550}"/>
                  </a:ext>
                </a:extLst>
              </p:cNvPr>
              <p:cNvSpPr>
                <a:spLocks noChangeArrowheads="1"/>
              </p:cNvSpPr>
              <p:nvPr/>
            </p:nvSpPr>
            <p:spPr bwMode="auto">
              <a:xfrm>
                <a:off x="2170" y="3100"/>
                <a:ext cx="12" cy="18"/>
              </a:xfrm>
              <a:prstGeom prst="rect">
                <a:avLst/>
              </a:prstGeom>
              <a:solidFill>
                <a:srgbClr val="2E2E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0" name="Freeform 106">
                <a:extLst>
                  <a:ext uri="{FF2B5EF4-FFF2-40B4-BE49-F238E27FC236}">
                    <a16:creationId xmlns:a16="http://schemas.microsoft.com/office/drawing/2014/main" id="{4B738C70-1B3D-4C37-BE4E-72D4AD2D8D77}"/>
                  </a:ext>
                </a:extLst>
              </p:cNvPr>
              <p:cNvSpPr>
                <a:spLocks noEditPoints="1"/>
              </p:cNvSpPr>
              <p:nvPr/>
            </p:nvSpPr>
            <p:spPr bwMode="auto">
              <a:xfrm>
                <a:off x="1790" y="3618"/>
                <a:ext cx="856" cy="98"/>
              </a:xfrm>
              <a:custGeom>
                <a:avLst/>
                <a:gdLst>
                  <a:gd name="T0" fmla="*/ 46 w 856"/>
                  <a:gd name="T1" fmla="*/ 98 h 98"/>
                  <a:gd name="T2" fmla="*/ 38 w 856"/>
                  <a:gd name="T3" fmla="*/ 98 h 98"/>
                  <a:gd name="T4" fmla="*/ 20 w 856"/>
                  <a:gd name="T5" fmla="*/ 90 h 98"/>
                  <a:gd name="T6" fmla="*/ 8 w 856"/>
                  <a:gd name="T7" fmla="*/ 78 h 98"/>
                  <a:gd name="T8" fmla="*/ 2 w 856"/>
                  <a:gd name="T9" fmla="*/ 62 h 98"/>
                  <a:gd name="T10" fmla="*/ 0 w 856"/>
                  <a:gd name="T11" fmla="*/ 0 h 98"/>
                  <a:gd name="T12" fmla="*/ 368 w 856"/>
                  <a:gd name="T13" fmla="*/ 14 h 98"/>
                  <a:gd name="T14" fmla="*/ 370 w 856"/>
                  <a:gd name="T15" fmla="*/ 22 h 98"/>
                  <a:gd name="T16" fmla="*/ 378 w 856"/>
                  <a:gd name="T17" fmla="*/ 30 h 98"/>
                  <a:gd name="T18" fmla="*/ 482 w 856"/>
                  <a:gd name="T19" fmla="*/ 32 h 98"/>
                  <a:gd name="T20" fmla="*/ 490 w 856"/>
                  <a:gd name="T21" fmla="*/ 30 h 98"/>
                  <a:gd name="T22" fmla="*/ 498 w 856"/>
                  <a:gd name="T23" fmla="*/ 22 h 98"/>
                  <a:gd name="T24" fmla="*/ 500 w 856"/>
                  <a:gd name="T25" fmla="*/ 0 h 98"/>
                  <a:gd name="T26" fmla="*/ 856 w 856"/>
                  <a:gd name="T27" fmla="*/ 52 h 98"/>
                  <a:gd name="T28" fmla="*/ 856 w 856"/>
                  <a:gd name="T29" fmla="*/ 62 h 98"/>
                  <a:gd name="T30" fmla="*/ 848 w 856"/>
                  <a:gd name="T31" fmla="*/ 78 h 98"/>
                  <a:gd name="T32" fmla="*/ 836 w 856"/>
                  <a:gd name="T33" fmla="*/ 90 h 98"/>
                  <a:gd name="T34" fmla="*/ 820 w 856"/>
                  <a:gd name="T35" fmla="*/ 98 h 98"/>
                  <a:gd name="T36" fmla="*/ 810 w 856"/>
                  <a:gd name="T37" fmla="*/ 98 h 98"/>
                  <a:gd name="T38" fmla="*/ 18 w 856"/>
                  <a:gd name="T39" fmla="*/ 52 h 98"/>
                  <a:gd name="T40" fmla="*/ 20 w 856"/>
                  <a:gd name="T41" fmla="*/ 64 h 98"/>
                  <a:gd name="T42" fmla="*/ 36 w 856"/>
                  <a:gd name="T43" fmla="*/ 78 h 98"/>
                  <a:gd name="T44" fmla="*/ 810 w 856"/>
                  <a:gd name="T45" fmla="*/ 80 h 98"/>
                  <a:gd name="T46" fmla="*/ 822 w 856"/>
                  <a:gd name="T47" fmla="*/ 78 h 98"/>
                  <a:gd name="T48" fmla="*/ 836 w 856"/>
                  <a:gd name="T49" fmla="*/ 64 h 98"/>
                  <a:gd name="T50" fmla="*/ 838 w 856"/>
                  <a:gd name="T51" fmla="*/ 18 h 98"/>
                  <a:gd name="T52" fmla="*/ 518 w 856"/>
                  <a:gd name="T53" fmla="*/ 18 h 98"/>
                  <a:gd name="T54" fmla="*/ 514 w 856"/>
                  <a:gd name="T55" fmla="*/ 30 h 98"/>
                  <a:gd name="T56" fmla="*/ 496 w 856"/>
                  <a:gd name="T57" fmla="*/ 48 h 98"/>
                  <a:gd name="T58" fmla="*/ 482 w 856"/>
                  <a:gd name="T59" fmla="*/ 50 h 98"/>
                  <a:gd name="T60" fmla="*/ 386 w 856"/>
                  <a:gd name="T61" fmla="*/ 50 h 98"/>
                  <a:gd name="T62" fmla="*/ 372 w 856"/>
                  <a:gd name="T63" fmla="*/ 48 h 98"/>
                  <a:gd name="T64" fmla="*/ 354 w 856"/>
                  <a:gd name="T65" fmla="*/ 30 h 98"/>
                  <a:gd name="T66" fmla="*/ 350 w 856"/>
                  <a:gd name="T67" fmla="*/ 1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6" h="98">
                    <a:moveTo>
                      <a:pt x="810" y="98"/>
                    </a:moveTo>
                    <a:lnTo>
                      <a:pt x="46" y="98"/>
                    </a:lnTo>
                    <a:lnTo>
                      <a:pt x="46" y="98"/>
                    </a:lnTo>
                    <a:lnTo>
                      <a:pt x="38" y="98"/>
                    </a:lnTo>
                    <a:lnTo>
                      <a:pt x="28" y="94"/>
                    </a:lnTo>
                    <a:lnTo>
                      <a:pt x="20" y="90"/>
                    </a:lnTo>
                    <a:lnTo>
                      <a:pt x="14" y="84"/>
                    </a:lnTo>
                    <a:lnTo>
                      <a:pt x="8" y="78"/>
                    </a:lnTo>
                    <a:lnTo>
                      <a:pt x="4" y="70"/>
                    </a:lnTo>
                    <a:lnTo>
                      <a:pt x="2" y="62"/>
                    </a:lnTo>
                    <a:lnTo>
                      <a:pt x="0" y="52"/>
                    </a:lnTo>
                    <a:lnTo>
                      <a:pt x="0" y="0"/>
                    </a:lnTo>
                    <a:lnTo>
                      <a:pt x="368" y="0"/>
                    </a:lnTo>
                    <a:lnTo>
                      <a:pt x="368" y="14"/>
                    </a:lnTo>
                    <a:lnTo>
                      <a:pt x="368" y="14"/>
                    </a:lnTo>
                    <a:lnTo>
                      <a:pt x="370" y="22"/>
                    </a:lnTo>
                    <a:lnTo>
                      <a:pt x="374" y="26"/>
                    </a:lnTo>
                    <a:lnTo>
                      <a:pt x="378" y="30"/>
                    </a:lnTo>
                    <a:lnTo>
                      <a:pt x="386" y="32"/>
                    </a:lnTo>
                    <a:lnTo>
                      <a:pt x="482" y="32"/>
                    </a:lnTo>
                    <a:lnTo>
                      <a:pt x="482" y="32"/>
                    </a:lnTo>
                    <a:lnTo>
                      <a:pt x="490" y="30"/>
                    </a:lnTo>
                    <a:lnTo>
                      <a:pt x="494" y="26"/>
                    </a:lnTo>
                    <a:lnTo>
                      <a:pt x="498" y="22"/>
                    </a:lnTo>
                    <a:lnTo>
                      <a:pt x="500" y="14"/>
                    </a:lnTo>
                    <a:lnTo>
                      <a:pt x="500" y="0"/>
                    </a:lnTo>
                    <a:lnTo>
                      <a:pt x="856" y="0"/>
                    </a:lnTo>
                    <a:lnTo>
                      <a:pt x="856" y="52"/>
                    </a:lnTo>
                    <a:lnTo>
                      <a:pt x="856" y="52"/>
                    </a:lnTo>
                    <a:lnTo>
                      <a:pt x="856" y="62"/>
                    </a:lnTo>
                    <a:lnTo>
                      <a:pt x="852" y="70"/>
                    </a:lnTo>
                    <a:lnTo>
                      <a:pt x="848" y="78"/>
                    </a:lnTo>
                    <a:lnTo>
                      <a:pt x="844" y="84"/>
                    </a:lnTo>
                    <a:lnTo>
                      <a:pt x="836" y="90"/>
                    </a:lnTo>
                    <a:lnTo>
                      <a:pt x="828" y="94"/>
                    </a:lnTo>
                    <a:lnTo>
                      <a:pt x="820" y="98"/>
                    </a:lnTo>
                    <a:lnTo>
                      <a:pt x="810" y="98"/>
                    </a:lnTo>
                    <a:lnTo>
                      <a:pt x="810" y="98"/>
                    </a:lnTo>
                    <a:close/>
                    <a:moveTo>
                      <a:pt x="18" y="18"/>
                    </a:moveTo>
                    <a:lnTo>
                      <a:pt x="18" y="52"/>
                    </a:lnTo>
                    <a:lnTo>
                      <a:pt x="18" y="52"/>
                    </a:lnTo>
                    <a:lnTo>
                      <a:pt x="20" y="64"/>
                    </a:lnTo>
                    <a:lnTo>
                      <a:pt x="26" y="72"/>
                    </a:lnTo>
                    <a:lnTo>
                      <a:pt x="36" y="78"/>
                    </a:lnTo>
                    <a:lnTo>
                      <a:pt x="46" y="80"/>
                    </a:lnTo>
                    <a:lnTo>
                      <a:pt x="810" y="80"/>
                    </a:lnTo>
                    <a:lnTo>
                      <a:pt x="810" y="80"/>
                    </a:lnTo>
                    <a:lnTo>
                      <a:pt x="822" y="78"/>
                    </a:lnTo>
                    <a:lnTo>
                      <a:pt x="830" y="72"/>
                    </a:lnTo>
                    <a:lnTo>
                      <a:pt x="836" y="64"/>
                    </a:lnTo>
                    <a:lnTo>
                      <a:pt x="838" y="52"/>
                    </a:lnTo>
                    <a:lnTo>
                      <a:pt x="838" y="18"/>
                    </a:lnTo>
                    <a:lnTo>
                      <a:pt x="518" y="18"/>
                    </a:lnTo>
                    <a:lnTo>
                      <a:pt x="518" y="18"/>
                    </a:lnTo>
                    <a:lnTo>
                      <a:pt x="516" y="24"/>
                    </a:lnTo>
                    <a:lnTo>
                      <a:pt x="514" y="30"/>
                    </a:lnTo>
                    <a:lnTo>
                      <a:pt x="506" y="40"/>
                    </a:lnTo>
                    <a:lnTo>
                      <a:pt x="496" y="48"/>
                    </a:lnTo>
                    <a:lnTo>
                      <a:pt x="490" y="50"/>
                    </a:lnTo>
                    <a:lnTo>
                      <a:pt x="482" y="50"/>
                    </a:lnTo>
                    <a:lnTo>
                      <a:pt x="386" y="50"/>
                    </a:lnTo>
                    <a:lnTo>
                      <a:pt x="386" y="50"/>
                    </a:lnTo>
                    <a:lnTo>
                      <a:pt x="378" y="50"/>
                    </a:lnTo>
                    <a:lnTo>
                      <a:pt x="372" y="48"/>
                    </a:lnTo>
                    <a:lnTo>
                      <a:pt x="362" y="40"/>
                    </a:lnTo>
                    <a:lnTo>
                      <a:pt x="354" y="30"/>
                    </a:lnTo>
                    <a:lnTo>
                      <a:pt x="352" y="24"/>
                    </a:lnTo>
                    <a:lnTo>
                      <a:pt x="350" y="18"/>
                    </a:lnTo>
                    <a:lnTo>
                      <a:pt x="18" y="18"/>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1" name="Freeform 107">
                <a:extLst>
                  <a:ext uri="{FF2B5EF4-FFF2-40B4-BE49-F238E27FC236}">
                    <a16:creationId xmlns:a16="http://schemas.microsoft.com/office/drawing/2014/main" id="{B58A2E8C-36E1-4ABC-B5B7-79A6306984D1}"/>
                  </a:ext>
                </a:extLst>
              </p:cNvPr>
              <p:cNvSpPr>
                <a:spLocks/>
              </p:cNvSpPr>
              <p:nvPr/>
            </p:nvSpPr>
            <p:spPr bwMode="auto">
              <a:xfrm>
                <a:off x="1840" y="3152"/>
                <a:ext cx="756" cy="484"/>
              </a:xfrm>
              <a:custGeom>
                <a:avLst/>
                <a:gdLst>
                  <a:gd name="T0" fmla="*/ 756 w 756"/>
                  <a:gd name="T1" fmla="*/ 484 h 484"/>
                  <a:gd name="T2" fmla="*/ 0 w 756"/>
                  <a:gd name="T3" fmla="*/ 484 h 484"/>
                  <a:gd name="T4" fmla="*/ 0 w 756"/>
                  <a:gd name="T5" fmla="*/ 36 h 484"/>
                  <a:gd name="T6" fmla="*/ 0 w 756"/>
                  <a:gd name="T7" fmla="*/ 36 h 484"/>
                  <a:gd name="T8" fmla="*/ 2 w 756"/>
                  <a:gd name="T9" fmla="*/ 28 h 484"/>
                  <a:gd name="T10" fmla="*/ 4 w 756"/>
                  <a:gd name="T11" fmla="*/ 22 h 484"/>
                  <a:gd name="T12" fmla="*/ 8 w 756"/>
                  <a:gd name="T13" fmla="*/ 16 h 484"/>
                  <a:gd name="T14" fmla="*/ 12 w 756"/>
                  <a:gd name="T15" fmla="*/ 10 h 484"/>
                  <a:gd name="T16" fmla="*/ 18 w 756"/>
                  <a:gd name="T17" fmla="*/ 6 h 484"/>
                  <a:gd name="T18" fmla="*/ 24 w 756"/>
                  <a:gd name="T19" fmla="*/ 2 h 484"/>
                  <a:gd name="T20" fmla="*/ 30 w 756"/>
                  <a:gd name="T21" fmla="*/ 0 h 484"/>
                  <a:gd name="T22" fmla="*/ 38 w 756"/>
                  <a:gd name="T23" fmla="*/ 0 h 484"/>
                  <a:gd name="T24" fmla="*/ 184 w 756"/>
                  <a:gd name="T25" fmla="*/ 0 h 484"/>
                  <a:gd name="T26" fmla="*/ 184 w 756"/>
                  <a:gd name="T27" fmla="*/ 18 h 484"/>
                  <a:gd name="T28" fmla="*/ 38 w 756"/>
                  <a:gd name="T29" fmla="*/ 18 h 484"/>
                  <a:gd name="T30" fmla="*/ 38 w 756"/>
                  <a:gd name="T31" fmla="*/ 18 h 484"/>
                  <a:gd name="T32" fmla="*/ 30 w 756"/>
                  <a:gd name="T33" fmla="*/ 18 h 484"/>
                  <a:gd name="T34" fmla="*/ 24 w 756"/>
                  <a:gd name="T35" fmla="*/ 22 h 484"/>
                  <a:gd name="T36" fmla="*/ 20 w 756"/>
                  <a:gd name="T37" fmla="*/ 28 h 484"/>
                  <a:gd name="T38" fmla="*/ 18 w 756"/>
                  <a:gd name="T39" fmla="*/ 36 h 484"/>
                  <a:gd name="T40" fmla="*/ 18 w 756"/>
                  <a:gd name="T41" fmla="*/ 466 h 484"/>
                  <a:gd name="T42" fmla="*/ 738 w 756"/>
                  <a:gd name="T43" fmla="*/ 466 h 484"/>
                  <a:gd name="T44" fmla="*/ 738 w 756"/>
                  <a:gd name="T45" fmla="*/ 36 h 484"/>
                  <a:gd name="T46" fmla="*/ 738 w 756"/>
                  <a:gd name="T47" fmla="*/ 36 h 484"/>
                  <a:gd name="T48" fmla="*/ 736 w 756"/>
                  <a:gd name="T49" fmla="*/ 28 h 484"/>
                  <a:gd name="T50" fmla="*/ 732 w 756"/>
                  <a:gd name="T51" fmla="*/ 22 h 484"/>
                  <a:gd name="T52" fmla="*/ 726 w 756"/>
                  <a:gd name="T53" fmla="*/ 18 h 484"/>
                  <a:gd name="T54" fmla="*/ 720 w 756"/>
                  <a:gd name="T55" fmla="*/ 18 h 484"/>
                  <a:gd name="T56" fmla="*/ 588 w 756"/>
                  <a:gd name="T57" fmla="*/ 18 h 484"/>
                  <a:gd name="T58" fmla="*/ 588 w 756"/>
                  <a:gd name="T59" fmla="*/ 0 h 484"/>
                  <a:gd name="T60" fmla="*/ 720 w 756"/>
                  <a:gd name="T61" fmla="*/ 0 h 484"/>
                  <a:gd name="T62" fmla="*/ 720 w 756"/>
                  <a:gd name="T63" fmla="*/ 0 h 484"/>
                  <a:gd name="T64" fmla="*/ 726 w 756"/>
                  <a:gd name="T65" fmla="*/ 0 h 484"/>
                  <a:gd name="T66" fmla="*/ 734 w 756"/>
                  <a:gd name="T67" fmla="*/ 2 h 484"/>
                  <a:gd name="T68" fmla="*/ 740 w 756"/>
                  <a:gd name="T69" fmla="*/ 6 h 484"/>
                  <a:gd name="T70" fmla="*/ 746 w 756"/>
                  <a:gd name="T71" fmla="*/ 10 h 484"/>
                  <a:gd name="T72" fmla="*/ 750 w 756"/>
                  <a:gd name="T73" fmla="*/ 16 h 484"/>
                  <a:gd name="T74" fmla="*/ 754 w 756"/>
                  <a:gd name="T75" fmla="*/ 22 h 484"/>
                  <a:gd name="T76" fmla="*/ 756 w 756"/>
                  <a:gd name="T77" fmla="*/ 28 h 484"/>
                  <a:gd name="T78" fmla="*/ 756 w 756"/>
                  <a:gd name="T79" fmla="*/ 36 h 484"/>
                  <a:gd name="T80" fmla="*/ 756 w 756"/>
                  <a:gd name="T81" fmla="*/ 484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6" h="484">
                    <a:moveTo>
                      <a:pt x="756" y="484"/>
                    </a:moveTo>
                    <a:lnTo>
                      <a:pt x="0" y="484"/>
                    </a:lnTo>
                    <a:lnTo>
                      <a:pt x="0" y="36"/>
                    </a:lnTo>
                    <a:lnTo>
                      <a:pt x="0" y="36"/>
                    </a:lnTo>
                    <a:lnTo>
                      <a:pt x="2" y="28"/>
                    </a:lnTo>
                    <a:lnTo>
                      <a:pt x="4" y="22"/>
                    </a:lnTo>
                    <a:lnTo>
                      <a:pt x="8" y="16"/>
                    </a:lnTo>
                    <a:lnTo>
                      <a:pt x="12" y="10"/>
                    </a:lnTo>
                    <a:lnTo>
                      <a:pt x="18" y="6"/>
                    </a:lnTo>
                    <a:lnTo>
                      <a:pt x="24" y="2"/>
                    </a:lnTo>
                    <a:lnTo>
                      <a:pt x="30" y="0"/>
                    </a:lnTo>
                    <a:lnTo>
                      <a:pt x="38" y="0"/>
                    </a:lnTo>
                    <a:lnTo>
                      <a:pt x="184" y="0"/>
                    </a:lnTo>
                    <a:lnTo>
                      <a:pt x="184" y="18"/>
                    </a:lnTo>
                    <a:lnTo>
                      <a:pt x="38" y="18"/>
                    </a:lnTo>
                    <a:lnTo>
                      <a:pt x="38" y="18"/>
                    </a:lnTo>
                    <a:lnTo>
                      <a:pt x="30" y="18"/>
                    </a:lnTo>
                    <a:lnTo>
                      <a:pt x="24" y="22"/>
                    </a:lnTo>
                    <a:lnTo>
                      <a:pt x="20" y="28"/>
                    </a:lnTo>
                    <a:lnTo>
                      <a:pt x="18" y="36"/>
                    </a:lnTo>
                    <a:lnTo>
                      <a:pt x="18" y="466"/>
                    </a:lnTo>
                    <a:lnTo>
                      <a:pt x="738" y="466"/>
                    </a:lnTo>
                    <a:lnTo>
                      <a:pt x="738" y="36"/>
                    </a:lnTo>
                    <a:lnTo>
                      <a:pt x="738" y="36"/>
                    </a:lnTo>
                    <a:lnTo>
                      <a:pt x="736" y="28"/>
                    </a:lnTo>
                    <a:lnTo>
                      <a:pt x="732" y="22"/>
                    </a:lnTo>
                    <a:lnTo>
                      <a:pt x="726" y="18"/>
                    </a:lnTo>
                    <a:lnTo>
                      <a:pt x="720" y="18"/>
                    </a:lnTo>
                    <a:lnTo>
                      <a:pt x="588" y="18"/>
                    </a:lnTo>
                    <a:lnTo>
                      <a:pt x="588" y="0"/>
                    </a:lnTo>
                    <a:lnTo>
                      <a:pt x="720" y="0"/>
                    </a:lnTo>
                    <a:lnTo>
                      <a:pt x="720" y="0"/>
                    </a:lnTo>
                    <a:lnTo>
                      <a:pt x="726" y="0"/>
                    </a:lnTo>
                    <a:lnTo>
                      <a:pt x="734" y="2"/>
                    </a:lnTo>
                    <a:lnTo>
                      <a:pt x="740" y="6"/>
                    </a:lnTo>
                    <a:lnTo>
                      <a:pt x="746" y="10"/>
                    </a:lnTo>
                    <a:lnTo>
                      <a:pt x="750" y="16"/>
                    </a:lnTo>
                    <a:lnTo>
                      <a:pt x="754" y="22"/>
                    </a:lnTo>
                    <a:lnTo>
                      <a:pt x="756" y="28"/>
                    </a:lnTo>
                    <a:lnTo>
                      <a:pt x="756" y="36"/>
                    </a:lnTo>
                    <a:lnTo>
                      <a:pt x="756" y="484"/>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2" name="Freeform 108">
                <a:extLst>
                  <a:ext uri="{FF2B5EF4-FFF2-40B4-BE49-F238E27FC236}">
                    <a16:creationId xmlns:a16="http://schemas.microsoft.com/office/drawing/2014/main" id="{E7203CB4-C0C8-4B2F-843C-7340DB0A9A46}"/>
                  </a:ext>
                </a:extLst>
              </p:cNvPr>
              <p:cNvSpPr>
                <a:spLocks/>
              </p:cNvSpPr>
              <p:nvPr/>
            </p:nvSpPr>
            <p:spPr bwMode="auto">
              <a:xfrm>
                <a:off x="1888" y="3194"/>
                <a:ext cx="660" cy="400"/>
              </a:xfrm>
              <a:custGeom>
                <a:avLst/>
                <a:gdLst>
                  <a:gd name="T0" fmla="*/ 640 w 660"/>
                  <a:gd name="T1" fmla="*/ 400 h 400"/>
                  <a:gd name="T2" fmla="*/ 22 w 660"/>
                  <a:gd name="T3" fmla="*/ 400 h 400"/>
                  <a:gd name="T4" fmla="*/ 22 w 660"/>
                  <a:gd name="T5" fmla="*/ 400 h 400"/>
                  <a:gd name="T6" fmla="*/ 14 w 660"/>
                  <a:gd name="T7" fmla="*/ 398 h 400"/>
                  <a:gd name="T8" fmla="*/ 6 w 660"/>
                  <a:gd name="T9" fmla="*/ 394 h 400"/>
                  <a:gd name="T10" fmla="*/ 2 w 660"/>
                  <a:gd name="T11" fmla="*/ 386 h 400"/>
                  <a:gd name="T12" fmla="*/ 0 w 660"/>
                  <a:gd name="T13" fmla="*/ 380 h 400"/>
                  <a:gd name="T14" fmla="*/ 0 w 660"/>
                  <a:gd name="T15" fmla="*/ 20 h 400"/>
                  <a:gd name="T16" fmla="*/ 0 w 660"/>
                  <a:gd name="T17" fmla="*/ 20 h 400"/>
                  <a:gd name="T18" fmla="*/ 2 w 660"/>
                  <a:gd name="T19" fmla="*/ 12 h 400"/>
                  <a:gd name="T20" fmla="*/ 6 w 660"/>
                  <a:gd name="T21" fmla="*/ 6 h 400"/>
                  <a:gd name="T22" fmla="*/ 14 w 660"/>
                  <a:gd name="T23" fmla="*/ 2 h 400"/>
                  <a:gd name="T24" fmla="*/ 22 w 660"/>
                  <a:gd name="T25" fmla="*/ 0 h 400"/>
                  <a:gd name="T26" fmla="*/ 136 w 660"/>
                  <a:gd name="T27" fmla="*/ 0 h 400"/>
                  <a:gd name="T28" fmla="*/ 136 w 660"/>
                  <a:gd name="T29" fmla="*/ 18 h 400"/>
                  <a:gd name="T30" fmla="*/ 22 w 660"/>
                  <a:gd name="T31" fmla="*/ 18 h 400"/>
                  <a:gd name="T32" fmla="*/ 22 w 660"/>
                  <a:gd name="T33" fmla="*/ 18 h 400"/>
                  <a:gd name="T34" fmla="*/ 20 w 660"/>
                  <a:gd name="T35" fmla="*/ 18 h 400"/>
                  <a:gd name="T36" fmla="*/ 18 w 660"/>
                  <a:gd name="T37" fmla="*/ 20 h 400"/>
                  <a:gd name="T38" fmla="*/ 18 w 660"/>
                  <a:gd name="T39" fmla="*/ 380 h 400"/>
                  <a:gd name="T40" fmla="*/ 18 w 660"/>
                  <a:gd name="T41" fmla="*/ 380 h 400"/>
                  <a:gd name="T42" fmla="*/ 20 w 660"/>
                  <a:gd name="T43" fmla="*/ 380 h 400"/>
                  <a:gd name="T44" fmla="*/ 22 w 660"/>
                  <a:gd name="T45" fmla="*/ 382 h 400"/>
                  <a:gd name="T46" fmla="*/ 640 w 660"/>
                  <a:gd name="T47" fmla="*/ 382 h 400"/>
                  <a:gd name="T48" fmla="*/ 640 w 660"/>
                  <a:gd name="T49" fmla="*/ 382 h 400"/>
                  <a:gd name="T50" fmla="*/ 642 w 660"/>
                  <a:gd name="T51" fmla="*/ 380 h 400"/>
                  <a:gd name="T52" fmla="*/ 642 w 660"/>
                  <a:gd name="T53" fmla="*/ 380 h 400"/>
                  <a:gd name="T54" fmla="*/ 642 w 660"/>
                  <a:gd name="T55" fmla="*/ 20 h 400"/>
                  <a:gd name="T56" fmla="*/ 642 w 660"/>
                  <a:gd name="T57" fmla="*/ 20 h 400"/>
                  <a:gd name="T58" fmla="*/ 642 w 660"/>
                  <a:gd name="T59" fmla="*/ 18 h 400"/>
                  <a:gd name="T60" fmla="*/ 640 w 660"/>
                  <a:gd name="T61" fmla="*/ 18 h 400"/>
                  <a:gd name="T62" fmla="*/ 540 w 660"/>
                  <a:gd name="T63" fmla="*/ 18 h 400"/>
                  <a:gd name="T64" fmla="*/ 540 w 660"/>
                  <a:gd name="T65" fmla="*/ 0 h 400"/>
                  <a:gd name="T66" fmla="*/ 640 w 660"/>
                  <a:gd name="T67" fmla="*/ 0 h 400"/>
                  <a:gd name="T68" fmla="*/ 640 w 660"/>
                  <a:gd name="T69" fmla="*/ 0 h 400"/>
                  <a:gd name="T70" fmla="*/ 648 w 660"/>
                  <a:gd name="T71" fmla="*/ 2 h 400"/>
                  <a:gd name="T72" fmla="*/ 654 w 660"/>
                  <a:gd name="T73" fmla="*/ 6 h 400"/>
                  <a:gd name="T74" fmla="*/ 658 w 660"/>
                  <a:gd name="T75" fmla="*/ 12 h 400"/>
                  <a:gd name="T76" fmla="*/ 660 w 660"/>
                  <a:gd name="T77" fmla="*/ 20 h 400"/>
                  <a:gd name="T78" fmla="*/ 660 w 660"/>
                  <a:gd name="T79" fmla="*/ 380 h 400"/>
                  <a:gd name="T80" fmla="*/ 660 w 660"/>
                  <a:gd name="T81" fmla="*/ 380 h 400"/>
                  <a:gd name="T82" fmla="*/ 658 w 660"/>
                  <a:gd name="T83" fmla="*/ 386 h 400"/>
                  <a:gd name="T84" fmla="*/ 654 w 660"/>
                  <a:gd name="T85" fmla="*/ 394 h 400"/>
                  <a:gd name="T86" fmla="*/ 648 w 660"/>
                  <a:gd name="T87" fmla="*/ 398 h 400"/>
                  <a:gd name="T88" fmla="*/ 640 w 660"/>
                  <a:gd name="T89" fmla="*/ 400 h 400"/>
                  <a:gd name="T90" fmla="*/ 640 w 660"/>
                  <a:gd name="T91" fmla="*/ 40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0" h="400">
                    <a:moveTo>
                      <a:pt x="640" y="400"/>
                    </a:moveTo>
                    <a:lnTo>
                      <a:pt x="22" y="400"/>
                    </a:lnTo>
                    <a:lnTo>
                      <a:pt x="22" y="400"/>
                    </a:lnTo>
                    <a:lnTo>
                      <a:pt x="14" y="398"/>
                    </a:lnTo>
                    <a:lnTo>
                      <a:pt x="6" y="394"/>
                    </a:lnTo>
                    <a:lnTo>
                      <a:pt x="2" y="386"/>
                    </a:lnTo>
                    <a:lnTo>
                      <a:pt x="0" y="380"/>
                    </a:lnTo>
                    <a:lnTo>
                      <a:pt x="0" y="20"/>
                    </a:lnTo>
                    <a:lnTo>
                      <a:pt x="0" y="20"/>
                    </a:lnTo>
                    <a:lnTo>
                      <a:pt x="2" y="12"/>
                    </a:lnTo>
                    <a:lnTo>
                      <a:pt x="6" y="6"/>
                    </a:lnTo>
                    <a:lnTo>
                      <a:pt x="14" y="2"/>
                    </a:lnTo>
                    <a:lnTo>
                      <a:pt x="22" y="0"/>
                    </a:lnTo>
                    <a:lnTo>
                      <a:pt x="136" y="0"/>
                    </a:lnTo>
                    <a:lnTo>
                      <a:pt x="136" y="18"/>
                    </a:lnTo>
                    <a:lnTo>
                      <a:pt x="22" y="18"/>
                    </a:lnTo>
                    <a:lnTo>
                      <a:pt x="22" y="18"/>
                    </a:lnTo>
                    <a:lnTo>
                      <a:pt x="20" y="18"/>
                    </a:lnTo>
                    <a:lnTo>
                      <a:pt x="18" y="20"/>
                    </a:lnTo>
                    <a:lnTo>
                      <a:pt x="18" y="380"/>
                    </a:lnTo>
                    <a:lnTo>
                      <a:pt x="18" y="380"/>
                    </a:lnTo>
                    <a:lnTo>
                      <a:pt x="20" y="380"/>
                    </a:lnTo>
                    <a:lnTo>
                      <a:pt x="22" y="382"/>
                    </a:lnTo>
                    <a:lnTo>
                      <a:pt x="640" y="382"/>
                    </a:lnTo>
                    <a:lnTo>
                      <a:pt x="640" y="382"/>
                    </a:lnTo>
                    <a:lnTo>
                      <a:pt x="642" y="380"/>
                    </a:lnTo>
                    <a:lnTo>
                      <a:pt x="642" y="380"/>
                    </a:lnTo>
                    <a:lnTo>
                      <a:pt x="642" y="20"/>
                    </a:lnTo>
                    <a:lnTo>
                      <a:pt x="642" y="20"/>
                    </a:lnTo>
                    <a:lnTo>
                      <a:pt x="642" y="18"/>
                    </a:lnTo>
                    <a:lnTo>
                      <a:pt x="640" y="18"/>
                    </a:lnTo>
                    <a:lnTo>
                      <a:pt x="540" y="18"/>
                    </a:lnTo>
                    <a:lnTo>
                      <a:pt x="540" y="0"/>
                    </a:lnTo>
                    <a:lnTo>
                      <a:pt x="640" y="0"/>
                    </a:lnTo>
                    <a:lnTo>
                      <a:pt x="640" y="0"/>
                    </a:lnTo>
                    <a:lnTo>
                      <a:pt x="648" y="2"/>
                    </a:lnTo>
                    <a:lnTo>
                      <a:pt x="654" y="6"/>
                    </a:lnTo>
                    <a:lnTo>
                      <a:pt x="658" y="12"/>
                    </a:lnTo>
                    <a:lnTo>
                      <a:pt x="660" y="20"/>
                    </a:lnTo>
                    <a:lnTo>
                      <a:pt x="660" y="380"/>
                    </a:lnTo>
                    <a:lnTo>
                      <a:pt x="660" y="380"/>
                    </a:lnTo>
                    <a:lnTo>
                      <a:pt x="658" y="386"/>
                    </a:lnTo>
                    <a:lnTo>
                      <a:pt x="654" y="394"/>
                    </a:lnTo>
                    <a:lnTo>
                      <a:pt x="648" y="398"/>
                    </a:lnTo>
                    <a:lnTo>
                      <a:pt x="640" y="400"/>
                    </a:lnTo>
                    <a:lnTo>
                      <a:pt x="640" y="40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pic>
        <p:nvPicPr>
          <p:cNvPr id="1294" name="Picture 1293">
            <a:extLst>
              <a:ext uri="{FF2B5EF4-FFF2-40B4-BE49-F238E27FC236}">
                <a16:creationId xmlns:a16="http://schemas.microsoft.com/office/drawing/2014/main" id="{B46BD968-7281-49C3-B9BE-726AA74932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2020" y="2993807"/>
            <a:ext cx="828000" cy="571623"/>
          </a:xfrm>
          <a:prstGeom prst="rect">
            <a:avLst/>
          </a:prstGeom>
        </p:spPr>
      </p:pic>
      <p:grpSp>
        <p:nvGrpSpPr>
          <p:cNvPr id="1351" name="Group 1350">
            <a:extLst>
              <a:ext uri="{FF2B5EF4-FFF2-40B4-BE49-F238E27FC236}">
                <a16:creationId xmlns:a16="http://schemas.microsoft.com/office/drawing/2014/main" id="{DEB0975C-5F02-4668-B774-C92AB4133A03}"/>
              </a:ext>
            </a:extLst>
          </p:cNvPr>
          <p:cNvGrpSpPr/>
          <p:nvPr/>
        </p:nvGrpSpPr>
        <p:grpSpPr>
          <a:xfrm>
            <a:off x="4011850" y="1554463"/>
            <a:ext cx="1112804" cy="1112799"/>
            <a:chOff x="4011850" y="1554463"/>
            <a:chExt cx="1112804" cy="1112799"/>
          </a:xfrm>
        </p:grpSpPr>
        <p:sp>
          <p:nvSpPr>
            <p:cNvPr id="634" name="Ellipse 14">
              <a:extLst>
                <a:ext uri="{FF2B5EF4-FFF2-40B4-BE49-F238E27FC236}">
                  <a16:creationId xmlns:a16="http://schemas.microsoft.com/office/drawing/2014/main" id="{1F0FC508-8E1B-4BD5-934C-5A062774218D}"/>
                </a:ext>
              </a:extLst>
            </p:cNvPr>
            <p:cNvSpPr/>
            <p:nvPr/>
          </p:nvSpPr>
          <p:spPr bwMode="gray">
            <a:xfrm>
              <a:off x="4011850" y="1554463"/>
              <a:ext cx="1112804" cy="1112799"/>
            </a:xfrm>
            <a:prstGeom prst="ellipse">
              <a:avLst/>
            </a:prstGeom>
            <a:solidFill>
              <a:srgbClr val="646464"/>
            </a:solidFill>
            <a:ln w="38100">
              <a:solidFill>
                <a:srgbClr val="646464"/>
              </a:solidFill>
              <a:round/>
              <a:headEnd/>
              <a:tailE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1">
                <a:ln>
                  <a:noFill/>
                </a:ln>
                <a:solidFill>
                  <a:schemeClr val="bg1"/>
                </a:solidFill>
                <a:effectLst/>
                <a:uLnTx/>
                <a:uFillTx/>
                <a:latin typeface="Arial"/>
              </a:endParaRPr>
            </a:p>
          </p:txBody>
        </p:sp>
        <p:grpSp>
          <p:nvGrpSpPr>
            <p:cNvPr id="1324" name="Group 17">
              <a:extLst>
                <a:ext uri="{FF2B5EF4-FFF2-40B4-BE49-F238E27FC236}">
                  <a16:creationId xmlns:a16="http://schemas.microsoft.com/office/drawing/2014/main" id="{A44A7AC0-3301-4C91-BBF3-BB078951E61D}"/>
                </a:ext>
              </a:extLst>
            </p:cNvPr>
            <p:cNvGrpSpPr>
              <a:grpSpLocks noChangeAspect="1"/>
            </p:cNvGrpSpPr>
            <p:nvPr/>
          </p:nvGrpSpPr>
          <p:grpSpPr bwMode="auto">
            <a:xfrm>
              <a:off x="4172252" y="1655342"/>
              <a:ext cx="792000" cy="905446"/>
              <a:chOff x="4479" y="2927"/>
              <a:chExt cx="740" cy="846"/>
            </a:xfrm>
          </p:grpSpPr>
          <p:sp>
            <p:nvSpPr>
              <p:cNvPr id="1325" name="AutoShape 16">
                <a:extLst>
                  <a:ext uri="{FF2B5EF4-FFF2-40B4-BE49-F238E27FC236}">
                    <a16:creationId xmlns:a16="http://schemas.microsoft.com/office/drawing/2014/main" id="{98661BCC-6792-4BCA-AD57-125F808AC8A1}"/>
                  </a:ext>
                </a:extLst>
              </p:cNvPr>
              <p:cNvSpPr>
                <a:spLocks noChangeAspect="1" noChangeArrowheads="1" noTextEdit="1"/>
              </p:cNvSpPr>
              <p:nvPr/>
            </p:nvSpPr>
            <p:spPr bwMode="auto">
              <a:xfrm>
                <a:off x="4479" y="2927"/>
                <a:ext cx="740" cy="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6" name="Freeform 18">
                <a:extLst>
                  <a:ext uri="{FF2B5EF4-FFF2-40B4-BE49-F238E27FC236}">
                    <a16:creationId xmlns:a16="http://schemas.microsoft.com/office/drawing/2014/main" id="{B31128AE-7E80-4815-B167-F2138F4AAE09}"/>
                  </a:ext>
                </a:extLst>
              </p:cNvPr>
              <p:cNvSpPr>
                <a:spLocks noEditPoints="1"/>
              </p:cNvSpPr>
              <p:nvPr/>
            </p:nvSpPr>
            <p:spPr bwMode="auto">
              <a:xfrm>
                <a:off x="4577" y="3079"/>
                <a:ext cx="542" cy="542"/>
              </a:xfrm>
              <a:custGeom>
                <a:avLst/>
                <a:gdLst>
                  <a:gd name="T0" fmla="*/ 244 w 542"/>
                  <a:gd name="T1" fmla="*/ 540 h 542"/>
                  <a:gd name="T2" fmla="*/ 166 w 542"/>
                  <a:gd name="T3" fmla="*/ 520 h 542"/>
                  <a:gd name="T4" fmla="*/ 100 w 542"/>
                  <a:gd name="T5" fmla="*/ 480 h 542"/>
                  <a:gd name="T6" fmla="*/ 48 w 542"/>
                  <a:gd name="T7" fmla="*/ 422 h 542"/>
                  <a:gd name="T8" fmla="*/ 14 w 542"/>
                  <a:gd name="T9" fmla="*/ 352 h 542"/>
                  <a:gd name="T10" fmla="*/ 0 w 542"/>
                  <a:gd name="T11" fmla="*/ 270 h 542"/>
                  <a:gd name="T12" fmla="*/ 6 w 542"/>
                  <a:gd name="T13" fmla="*/ 216 h 542"/>
                  <a:gd name="T14" fmla="*/ 34 w 542"/>
                  <a:gd name="T15" fmla="*/ 142 h 542"/>
                  <a:gd name="T16" fmla="*/ 80 w 542"/>
                  <a:gd name="T17" fmla="*/ 80 h 542"/>
                  <a:gd name="T18" fmla="*/ 142 w 542"/>
                  <a:gd name="T19" fmla="*/ 32 h 542"/>
                  <a:gd name="T20" fmla="*/ 218 w 542"/>
                  <a:gd name="T21" fmla="*/ 6 h 542"/>
                  <a:gd name="T22" fmla="*/ 272 w 542"/>
                  <a:gd name="T23" fmla="*/ 0 h 542"/>
                  <a:gd name="T24" fmla="*/ 352 w 542"/>
                  <a:gd name="T25" fmla="*/ 12 h 542"/>
                  <a:gd name="T26" fmla="*/ 424 w 542"/>
                  <a:gd name="T27" fmla="*/ 46 h 542"/>
                  <a:gd name="T28" fmla="*/ 480 w 542"/>
                  <a:gd name="T29" fmla="*/ 98 h 542"/>
                  <a:gd name="T30" fmla="*/ 522 w 542"/>
                  <a:gd name="T31" fmla="*/ 166 h 542"/>
                  <a:gd name="T32" fmla="*/ 542 w 542"/>
                  <a:gd name="T33" fmla="*/ 242 h 542"/>
                  <a:gd name="T34" fmla="*/ 542 w 542"/>
                  <a:gd name="T35" fmla="*/ 298 h 542"/>
                  <a:gd name="T36" fmla="*/ 522 w 542"/>
                  <a:gd name="T37" fmla="*/ 376 h 542"/>
                  <a:gd name="T38" fmla="*/ 480 w 542"/>
                  <a:gd name="T39" fmla="*/ 442 h 542"/>
                  <a:gd name="T40" fmla="*/ 424 w 542"/>
                  <a:gd name="T41" fmla="*/ 496 h 542"/>
                  <a:gd name="T42" fmla="*/ 352 w 542"/>
                  <a:gd name="T43" fmla="*/ 530 h 542"/>
                  <a:gd name="T44" fmla="*/ 272 w 542"/>
                  <a:gd name="T45" fmla="*/ 542 h 542"/>
                  <a:gd name="T46" fmla="*/ 272 w 542"/>
                  <a:gd name="T47" fmla="*/ 18 h 542"/>
                  <a:gd name="T48" fmla="*/ 198 w 542"/>
                  <a:gd name="T49" fmla="*/ 30 h 542"/>
                  <a:gd name="T50" fmla="*/ 132 w 542"/>
                  <a:gd name="T51" fmla="*/ 62 h 542"/>
                  <a:gd name="T52" fmla="*/ 78 w 542"/>
                  <a:gd name="T53" fmla="*/ 110 h 542"/>
                  <a:gd name="T54" fmla="*/ 40 w 542"/>
                  <a:gd name="T55" fmla="*/ 172 h 542"/>
                  <a:gd name="T56" fmla="*/ 22 w 542"/>
                  <a:gd name="T57" fmla="*/ 244 h 542"/>
                  <a:gd name="T58" fmla="*/ 22 w 542"/>
                  <a:gd name="T59" fmla="*/ 296 h 542"/>
                  <a:gd name="T60" fmla="*/ 40 w 542"/>
                  <a:gd name="T61" fmla="*/ 368 h 542"/>
                  <a:gd name="T62" fmla="*/ 78 w 542"/>
                  <a:gd name="T63" fmla="*/ 430 h 542"/>
                  <a:gd name="T64" fmla="*/ 132 w 542"/>
                  <a:gd name="T65" fmla="*/ 480 h 542"/>
                  <a:gd name="T66" fmla="*/ 198 w 542"/>
                  <a:gd name="T67" fmla="*/ 510 h 542"/>
                  <a:gd name="T68" fmla="*/ 272 w 542"/>
                  <a:gd name="T69" fmla="*/ 522 h 542"/>
                  <a:gd name="T70" fmla="*/ 322 w 542"/>
                  <a:gd name="T71" fmla="*/ 518 h 542"/>
                  <a:gd name="T72" fmla="*/ 392 w 542"/>
                  <a:gd name="T73" fmla="*/ 492 h 542"/>
                  <a:gd name="T74" fmla="*/ 450 w 542"/>
                  <a:gd name="T75" fmla="*/ 448 h 542"/>
                  <a:gd name="T76" fmla="*/ 494 w 542"/>
                  <a:gd name="T77" fmla="*/ 390 h 542"/>
                  <a:gd name="T78" fmla="*/ 518 w 542"/>
                  <a:gd name="T79" fmla="*/ 322 h 542"/>
                  <a:gd name="T80" fmla="*/ 524 w 542"/>
                  <a:gd name="T81" fmla="*/ 270 h 542"/>
                  <a:gd name="T82" fmla="*/ 512 w 542"/>
                  <a:gd name="T83" fmla="*/ 196 h 542"/>
                  <a:gd name="T84" fmla="*/ 480 w 542"/>
                  <a:gd name="T85" fmla="*/ 130 h 542"/>
                  <a:gd name="T86" fmla="*/ 432 w 542"/>
                  <a:gd name="T87" fmla="*/ 76 h 542"/>
                  <a:gd name="T88" fmla="*/ 370 w 542"/>
                  <a:gd name="T89" fmla="*/ 38 h 542"/>
                  <a:gd name="T90" fmla="*/ 298 w 542"/>
                  <a:gd name="T91" fmla="*/ 2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42" h="542">
                    <a:moveTo>
                      <a:pt x="272" y="542"/>
                    </a:moveTo>
                    <a:lnTo>
                      <a:pt x="272" y="542"/>
                    </a:lnTo>
                    <a:lnTo>
                      <a:pt x="244" y="540"/>
                    </a:lnTo>
                    <a:lnTo>
                      <a:pt x="218" y="536"/>
                    </a:lnTo>
                    <a:lnTo>
                      <a:pt x="192" y="530"/>
                    </a:lnTo>
                    <a:lnTo>
                      <a:pt x="166" y="520"/>
                    </a:lnTo>
                    <a:lnTo>
                      <a:pt x="142" y="508"/>
                    </a:lnTo>
                    <a:lnTo>
                      <a:pt x="120" y="496"/>
                    </a:lnTo>
                    <a:lnTo>
                      <a:pt x="100" y="480"/>
                    </a:lnTo>
                    <a:lnTo>
                      <a:pt x="80" y="462"/>
                    </a:lnTo>
                    <a:lnTo>
                      <a:pt x="62" y="442"/>
                    </a:lnTo>
                    <a:lnTo>
                      <a:pt x="48" y="422"/>
                    </a:lnTo>
                    <a:lnTo>
                      <a:pt x="34" y="400"/>
                    </a:lnTo>
                    <a:lnTo>
                      <a:pt x="22" y="376"/>
                    </a:lnTo>
                    <a:lnTo>
                      <a:pt x="14" y="352"/>
                    </a:lnTo>
                    <a:lnTo>
                      <a:pt x="6" y="326"/>
                    </a:lnTo>
                    <a:lnTo>
                      <a:pt x="2" y="298"/>
                    </a:lnTo>
                    <a:lnTo>
                      <a:pt x="0" y="270"/>
                    </a:lnTo>
                    <a:lnTo>
                      <a:pt x="0" y="270"/>
                    </a:lnTo>
                    <a:lnTo>
                      <a:pt x="2" y="242"/>
                    </a:lnTo>
                    <a:lnTo>
                      <a:pt x="6" y="216"/>
                    </a:lnTo>
                    <a:lnTo>
                      <a:pt x="14" y="190"/>
                    </a:lnTo>
                    <a:lnTo>
                      <a:pt x="22" y="166"/>
                    </a:lnTo>
                    <a:lnTo>
                      <a:pt x="34" y="142"/>
                    </a:lnTo>
                    <a:lnTo>
                      <a:pt x="48" y="120"/>
                    </a:lnTo>
                    <a:lnTo>
                      <a:pt x="62" y="98"/>
                    </a:lnTo>
                    <a:lnTo>
                      <a:pt x="80" y="80"/>
                    </a:lnTo>
                    <a:lnTo>
                      <a:pt x="100" y="62"/>
                    </a:lnTo>
                    <a:lnTo>
                      <a:pt x="120" y="46"/>
                    </a:lnTo>
                    <a:lnTo>
                      <a:pt x="142" y="32"/>
                    </a:lnTo>
                    <a:lnTo>
                      <a:pt x="166" y="20"/>
                    </a:lnTo>
                    <a:lnTo>
                      <a:pt x="192" y="12"/>
                    </a:lnTo>
                    <a:lnTo>
                      <a:pt x="218" y="6"/>
                    </a:lnTo>
                    <a:lnTo>
                      <a:pt x="244" y="0"/>
                    </a:lnTo>
                    <a:lnTo>
                      <a:pt x="272" y="0"/>
                    </a:lnTo>
                    <a:lnTo>
                      <a:pt x="272" y="0"/>
                    </a:lnTo>
                    <a:lnTo>
                      <a:pt x="300" y="0"/>
                    </a:lnTo>
                    <a:lnTo>
                      <a:pt x="326" y="6"/>
                    </a:lnTo>
                    <a:lnTo>
                      <a:pt x="352" y="12"/>
                    </a:lnTo>
                    <a:lnTo>
                      <a:pt x="378" y="20"/>
                    </a:lnTo>
                    <a:lnTo>
                      <a:pt x="400" y="32"/>
                    </a:lnTo>
                    <a:lnTo>
                      <a:pt x="424" y="46"/>
                    </a:lnTo>
                    <a:lnTo>
                      <a:pt x="444" y="62"/>
                    </a:lnTo>
                    <a:lnTo>
                      <a:pt x="464" y="80"/>
                    </a:lnTo>
                    <a:lnTo>
                      <a:pt x="480" y="98"/>
                    </a:lnTo>
                    <a:lnTo>
                      <a:pt x="496" y="120"/>
                    </a:lnTo>
                    <a:lnTo>
                      <a:pt x="510" y="142"/>
                    </a:lnTo>
                    <a:lnTo>
                      <a:pt x="522" y="166"/>
                    </a:lnTo>
                    <a:lnTo>
                      <a:pt x="530" y="190"/>
                    </a:lnTo>
                    <a:lnTo>
                      <a:pt x="538" y="216"/>
                    </a:lnTo>
                    <a:lnTo>
                      <a:pt x="542" y="242"/>
                    </a:lnTo>
                    <a:lnTo>
                      <a:pt x="542" y="270"/>
                    </a:lnTo>
                    <a:lnTo>
                      <a:pt x="542" y="270"/>
                    </a:lnTo>
                    <a:lnTo>
                      <a:pt x="542" y="298"/>
                    </a:lnTo>
                    <a:lnTo>
                      <a:pt x="538" y="326"/>
                    </a:lnTo>
                    <a:lnTo>
                      <a:pt x="530" y="352"/>
                    </a:lnTo>
                    <a:lnTo>
                      <a:pt x="522" y="376"/>
                    </a:lnTo>
                    <a:lnTo>
                      <a:pt x="510" y="400"/>
                    </a:lnTo>
                    <a:lnTo>
                      <a:pt x="496" y="422"/>
                    </a:lnTo>
                    <a:lnTo>
                      <a:pt x="480" y="442"/>
                    </a:lnTo>
                    <a:lnTo>
                      <a:pt x="464" y="462"/>
                    </a:lnTo>
                    <a:lnTo>
                      <a:pt x="444" y="480"/>
                    </a:lnTo>
                    <a:lnTo>
                      <a:pt x="424" y="496"/>
                    </a:lnTo>
                    <a:lnTo>
                      <a:pt x="400" y="508"/>
                    </a:lnTo>
                    <a:lnTo>
                      <a:pt x="378" y="520"/>
                    </a:lnTo>
                    <a:lnTo>
                      <a:pt x="352" y="530"/>
                    </a:lnTo>
                    <a:lnTo>
                      <a:pt x="326" y="536"/>
                    </a:lnTo>
                    <a:lnTo>
                      <a:pt x="300" y="540"/>
                    </a:lnTo>
                    <a:lnTo>
                      <a:pt x="272" y="542"/>
                    </a:lnTo>
                    <a:lnTo>
                      <a:pt x="272" y="542"/>
                    </a:lnTo>
                    <a:close/>
                    <a:moveTo>
                      <a:pt x="272" y="18"/>
                    </a:moveTo>
                    <a:lnTo>
                      <a:pt x="272" y="18"/>
                    </a:lnTo>
                    <a:lnTo>
                      <a:pt x="246" y="20"/>
                    </a:lnTo>
                    <a:lnTo>
                      <a:pt x="222" y="24"/>
                    </a:lnTo>
                    <a:lnTo>
                      <a:pt x="198" y="30"/>
                    </a:lnTo>
                    <a:lnTo>
                      <a:pt x="174" y="38"/>
                    </a:lnTo>
                    <a:lnTo>
                      <a:pt x="152" y="50"/>
                    </a:lnTo>
                    <a:lnTo>
                      <a:pt x="132" y="62"/>
                    </a:lnTo>
                    <a:lnTo>
                      <a:pt x="112" y="76"/>
                    </a:lnTo>
                    <a:lnTo>
                      <a:pt x="94" y="92"/>
                    </a:lnTo>
                    <a:lnTo>
                      <a:pt x="78" y="110"/>
                    </a:lnTo>
                    <a:lnTo>
                      <a:pt x="64" y="130"/>
                    </a:lnTo>
                    <a:lnTo>
                      <a:pt x="50" y="150"/>
                    </a:lnTo>
                    <a:lnTo>
                      <a:pt x="40" y="172"/>
                    </a:lnTo>
                    <a:lnTo>
                      <a:pt x="32" y="196"/>
                    </a:lnTo>
                    <a:lnTo>
                      <a:pt x="26" y="220"/>
                    </a:lnTo>
                    <a:lnTo>
                      <a:pt x="22" y="244"/>
                    </a:lnTo>
                    <a:lnTo>
                      <a:pt x="20" y="270"/>
                    </a:lnTo>
                    <a:lnTo>
                      <a:pt x="20" y="270"/>
                    </a:lnTo>
                    <a:lnTo>
                      <a:pt x="22" y="296"/>
                    </a:lnTo>
                    <a:lnTo>
                      <a:pt x="26" y="322"/>
                    </a:lnTo>
                    <a:lnTo>
                      <a:pt x="32" y="346"/>
                    </a:lnTo>
                    <a:lnTo>
                      <a:pt x="40" y="368"/>
                    </a:lnTo>
                    <a:lnTo>
                      <a:pt x="50" y="390"/>
                    </a:lnTo>
                    <a:lnTo>
                      <a:pt x="64" y="412"/>
                    </a:lnTo>
                    <a:lnTo>
                      <a:pt x="78" y="430"/>
                    </a:lnTo>
                    <a:lnTo>
                      <a:pt x="94" y="448"/>
                    </a:lnTo>
                    <a:lnTo>
                      <a:pt x="112" y="464"/>
                    </a:lnTo>
                    <a:lnTo>
                      <a:pt x="132" y="480"/>
                    </a:lnTo>
                    <a:lnTo>
                      <a:pt x="152" y="492"/>
                    </a:lnTo>
                    <a:lnTo>
                      <a:pt x="174" y="502"/>
                    </a:lnTo>
                    <a:lnTo>
                      <a:pt x="198" y="510"/>
                    </a:lnTo>
                    <a:lnTo>
                      <a:pt x="222" y="518"/>
                    </a:lnTo>
                    <a:lnTo>
                      <a:pt x="246" y="520"/>
                    </a:lnTo>
                    <a:lnTo>
                      <a:pt x="272" y="522"/>
                    </a:lnTo>
                    <a:lnTo>
                      <a:pt x="272" y="522"/>
                    </a:lnTo>
                    <a:lnTo>
                      <a:pt x="298" y="520"/>
                    </a:lnTo>
                    <a:lnTo>
                      <a:pt x="322" y="518"/>
                    </a:lnTo>
                    <a:lnTo>
                      <a:pt x="346" y="510"/>
                    </a:lnTo>
                    <a:lnTo>
                      <a:pt x="370" y="502"/>
                    </a:lnTo>
                    <a:lnTo>
                      <a:pt x="392" y="492"/>
                    </a:lnTo>
                    <a:lnTo>
                      <a:pt x="412" y="480"/>
                    </a:lnTo>
                    <a:lnTo>
                      <a:pt x="432" y="464"/>
                    </a:lnTo>
                    <a:lnTo>
                      <a:pt x="450" y="448"/>
                    </a:lnTo>
                    <a:lnTo>
                      <a:pt x="466" y="430"/>
                    </a:lnTo>
                    <a:lnTo>
                      <a:pt x="480" y="412"/>
                    </a:lnTo>
                    <a:lnTo>
                      <a:pt x="494" y="390"/>
                    </a:lnTo>
                    <a:lnTo>
                      <a:pt x="504" y="368"/>
                    </a:lnTo>
                    <a:lnTo>
                      <a:pt x="512" y="346"/>
                    </a:lnTo>
                    <a:lnTo>
                      <a:pt x="518" y="322"/>
                    </a:lnTo>
                    <a:lnTo>
                      <a:pt x="522" y="296"/>
                    </a:lnTo>
                    <a:lnTo>
                      <a:pt x="524" y="270"/>
                    </a:lnTo>
                    <a:lnTo>
                      <a:pt x="524" y="270"/>
                    </a:lnTo>
                    <a:lnTo>
                      <a:pt x="522" y="244"/>
                    </a:lnTo>
                    <a:lnTo>
                      <a:pt x="518" y="220"/>
                    </a:lnTo>
                    <a:lnTo>
                      <a:pt x="512" y="196"/>
                    </a:lnTo>
                    <a:lnTo>
                      <a:pt x="504" y="172"/>
                    </a:lnTo>
                    <a:lnTo>
                      <a:pt x="494" y="150"/>
                    </a:lnTo>
                    <a:lnTo>
                      <a:pt x="480" y="130"/>
                    </a:lnTo>
                    <a:lnTo>
                      <a:pt x="466" y="110"/>
                    </a:lnTo>
                    <a:lnTo>
                      <a:pt x="450" y="92"/>
                    </a:lnTo>
                    <a:lnTo>
                      <a:pt x="432" y="76"/>
                    </a:lnTo>
                    <a:lnTo>
                      <a:pt x="412" y="62"/>
                    </a:lnTo>
                    <a:lnTo>
                      <a:pt x="392" y="50"/>
                    </a:lnTo>
                    <a:lnTo>
                      <a:pt x="370" y="38"/>
                    </a:lnTo>
                    <a:lnTo>
                      <a:pt x="346" y="30"/>
                    </a:lnTo>
                    <a:lnTo>
                      <a:pt x="322" y="24"/>
                    </a:lnTo>
                    <a:lnTo>
                      <a:pt x="298" y="20"/>
                    </a:lnTo>
                    <a:lnTo>
                      <a:pt x="272" y="18"/>
                    </a:lnTo>
                    <a:lnTo>
                      <a:pt x="272" y="18"/>
                    </a:lnTo>
                    <a:close/>
                  </a:path>
                </a:pathLst>
              </a:custGeom>
              <a:solidFill>
                <a:srgbClr val="F6F6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7" name="Freeform 19">
                <a:extLst>
                  <a:ext uri="{FF2B5EF4-FFF2-40B4-BE49-F238E27FC236}">
                    <a16:creationId xmlns:a16="http://schemas.microsoft.com/office/drawing/2014/main" id="{634B5EE7-CA60-4CF5-B0B3-F1B3796B54A2}"/>
                  </a:ext>
                </a:extLst>
              </p:cNvPr>
              <p:cNvSpPr>
                <a:spLocks noEditPoints="1"/>
              </p:cNvSpPr>
              <p:nvPr/>
            </p:nvSpPr>
            <p:spPr bwMode="auto">
              <a:xfrm>
                <a:off x="4709" y="3079"/>
                <a:ext cx="280" cy="542"/>
              </a:xfrm>
              <a:custGeom>
                <a:avLst/>
                <a:gdLst>
                  <a:gd name="T0" fmla="*/ 126 w 280"/>
                  <a:gd name="T1" fmla="*/ 540 h 542"/>
                  <a:gd name="T2" fmla="*/ 86 w 280"/>
                  <a:gd name="T3" fmla="*/ 520 h 542"/>
                  <a:gd name="T4" fmla="*/ 50 w 280"/>
                  <a:gd name="T5" fmla="*/ 480 h 542"/>
                  <a:gd name="T6" fmla="*/ 24 w 280"/>
                  <a:gd name="T7" fmla="*/ 424 h 542"/>
                  <a:gd name="T8" fmla="*/ 6 w 280"/>
                  <a:gd name="T9" fmla="*/ 352 h 542"/>
                  <a:gd name="T10" fmla="*/ 0 w 280"/>
                  <a:gd name="T11" fmla="*/ 270 h 542"/>
                  <a:gd name="T12" fmla="*/ 4 w 280"/>
                  <a:gd name="T13" fmla="*/ 216 h 542"/>
                  <a:gd name="T14" fmla="*/ 18 w 280"/>
                  <a:gd name="T15" fmla="*/ 140 h 542"/>
                  <a:gd name="T16" fmla="*/ 40 w 280"/>
                  <a:gd name="T17" fmla="*/ 78 h 542"/>
                  <a:gd name="T18" fmla="*/ 72 w 280"/>
                  <a:gd name="T19" fmla="*/ 32 h 542"/>
                  <a:gd name="T20" fmla="*/ 112 w 280"/>
                  <a:gd name="T21" fmla="*/ 4 h 542"/>
                  <a:gd name="T22" fmla="*/ 140 w 280"/>
                  <a:gd name="T23" fmla="*/ 0 h 542"/>
                  <a:gd name="T24" fmla="*/ 182 w 280"/>
                  <a:gd name="T25" fmla="*/ 12 h 542"/>
                  <a:gd name="T26" fmla="*/ 218 w 280"/>
                  <a:gd name="T27" fmla="*/ 46 h 542"/>
                  <a:gd name="T28" fmla="*/ 248 w 280"/>
                  <a:gd name="T29" fmla="*/ 98 h 542"/>
                  <a:gd name="T30" fmla="*/ 268 w 280"/>
                  <a:gd name="T31" fmla="*/ 164 h 542"/>
                  <a:gd name="T32" fmla="*/ 278 w 280"/>
                  <a:gd name="T33" fmla="*/ 242 h 542"/>
                  <a:gd name="T34" fmla="*/ 278 w 280"/>
                  <a:gd name="T35" fmla="*/ 298 h 542"/>
                  <a:gd name="T36" fmla="*/ 268 w 280"/>
                  <a:gd name="T37" fmla="*/ 376 h 542"/>
                  <a:gd name="T38" fmla="*/ 248 w 280"/>
                  <a:gd name="T39" fmla="*/ 444 h 542"/>
                  <a:gd name="T40" fmla="*/ 218 w 280"/>
                  <a:gd name="T41" fmla="*/ 496 h 542"/>
                  <a:gd name="T42" fmla="*/ 182 w 280"/>
                  <a:gd name="T43" fmla="*/ 530 h 542"/>
                  <a:gd name="T44" fmla="*/ 140 w 280"/>
                  <a:gd name="T45" fmla="*/ 542 h 542"/>
                  <a:gd name="T46" fmla="*/ 140 w 280"/>
                  <a:gd name="T47" fmla="*/ 18 h 542"/>
                  <a:gd name="T48" fmla="*/ 104 w 280"/>
                  <a:gd name="T49" fmla="*/ 30 h 542"/>
                  <a:gd name="T50" fmla="*/ 74 w 280"/>
                  <a:gd name="T51" fmla="*/ 62 h 542"/>
                  <a:gd name="T52" fmla="*/ 48 w 280"/>
                  <a:gd name="T53" fmla="*/ 112 h 542"/>
                  <a:gd name="T54" fmla="*/ 30 w 280"/>
                  <a:gd name="T55" fmla="*/ 174 h 542"/>
                  <a:gd name="T56" fmla="*/ 20 w 280"/>
                  <a:gd name="T57" fmla="*/ 246 h 542"/>
                  <a:gd name="T58" fmla="*/ 20 w 280"/>
                  <a:gd name="T59" fmla="*/ 296 h 542"/>
                  <a:gd name="T60" fmla="*/ 30 w 280"/>
                  <a:gd name="T61" fmla="*/ 368 h 542"/>
                  <a:gd name="T62" fmla="*/ 48 w 280"/>
                  <a:gd name="T63" fmla="*/ 430 h 542"/>
                  <a:gd name="T64" fmla="*/ 74 w 280"/>
                  <a:gd name="T65" fmla="*/ 478 h 542"/>
                  <a:gd name="T66" fmla="*/ 104 w 280"/>
                  <a:gd name="T67" fmla="*/ 510 h 542"/>
                  <a:gd name="T68" fmla="*/ 140 w 280"/>
                  <a:gd name="T69" fmla="*/ 522 h 542"/>
                  <a:gd name="T70" fmla="*/ 164 w 280"/>
                  <a:gd name="T71" fmla="*/ 516 h 542"/>
                  <a:gd name="T72" fmla="*/ 196 w 280"/>
                  <a:gd name="T73" fmla="*/ 492 h 542"/>
                  <a:gd name="T74" fmla="*/ 224 w 280"/>
                  <a:gd name="T75" fmla="*/ 448 h 542"/>
                  <a:gd name="T76" fmla="*/ 246 w 280"/>
                  <a:gd name="T77" fmla="*/ 390 h 542"/>
                  <a:gd name="T78" fmla="*/ 258 w 280"/>
                  <a:gd name="T79" fmla="*/ 320 h 542"/>
                  <a:gd name="T80" fmla="*/ 260 w 280"/>
                  <a:gd name="T81" fmla="*/ 270 h 542"/>
                  <a:gd name="T82" fmla="*/ 254 w 280"/>
                  <a:gd name="T83" fmla="*/ 196 h 542"/>
                  <a:gd name="T84" fmla="*/ 238 w 280"/>
                  <a:gd name="T85" fmla="*/ 130 h 542"/>
                  <a:gd name="T86" fmla="*/ 216 w 280"/>
                  <a:gd name="T87" fmla="*/ 78 h 542"/>
                  <a:gd name="T88" fmla="*/ 186 w 280"/>
                  <a:gd name="T89" fmla="*/ 40 h 542"/>
                  <a:gd name="T90" fmla="*/ 152 w 280"/>
                  <a:gd name="T91" fmla="*/ 2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0" h="542">
                    <a:moveTo>
                      <a:pt x="140" y="542"/>
                    </a:moveTo>
                    <a:lnTo>
                      <a:pt x="140" y="542"/>
                    </a:lnTo>
                    <a:lnTo>
                      <a:pt x="126" y="540"/>
                    </a:lnTo>
                    <a:lnTo>
                      <a:pt x="112" y="536"/>
                    </a:lnTo>
                    <a:lnTo>
                      <a:pt x="98" y="530"/>
                    </a:lnTo>
                    <a:lnTo>
                      <a:pt x="86" y="520"/>
                    </a:lnTo>
                    <a:lnTo>
                      <a:pt x="72" y="510"/>
                    </a:lnTo>
                    <a:lnTo>
                      <a:pt x="62" y="496"/>
                    </a:lnTo>
                    <a:lnTo>
                      <a:pt x="50" y="480"/>
                    </a:lnTo>
                    <a:lnTo>
                      <a:pt x="40" y="462"/>
                    </a:lnTo>
                    <a:lnTo>
                      <a:pt x="32" y="444"/>
                    </a:lnTo>
                    <a:lnTo>
                      <a:pt x="24" y="424"/>
                    </a:lnTo>
                    <a:lnTo>
                      <a:pt x="18" y="400"/>
                    </a:lnTo>
                    <a:lnTo>
                      <a:pt x="12" y="376"/>
                    </a:lnTo>
                    <a:lnTo>
                      <a:pt x="6" y="352"/>
                    </a:lnTo>
                    <a:lnTo>
                      <a:pt x="4" y="326"/>
                    </a:lnTo>
                    <a:lnTo>
                      <a:pt x="2" y="298"/>
                    </a:lnTo>
                    <a:lnTo>
                      <a:pt x="0" y="270"/>
                    </a:lnTo>
                    <a:lnTo>
                      <a:pt x="0" y="270"/>
                    </a:lnTo>
                    <a:lnTo>
                      <a:pt x="2" y="242"/>
                    </a:lnTo>
                    <a:lnTo>
                      <a:pt x="4" y="216"/>
                    </a:lnTo>
                    <a:lnTo>
                      <a:pt x="6" y="190"/>
                    </a:lnTo>
                    <a:lnTo>
                      <a:pt x="12" y="164"/>
                    </a:lnTo>
                    <a:lnTo>
                      <a:pt x="18" y="140"/>
                    </a:lnTo>
                    <a:lnTo>
                      <a:pt x="24" y="118"/>
                    </a:lnTo>
                    <a:lnTo>
                      <a:pt x="32" y="98"/>
                    </a:lnTo>
                    <a:lnTo>
                      <a:pt x="40" y="78"/>
                    </a:lnTo>
                    <a:lnTo>
                      <a:pt x="50" y="60"/>
                    </a:lnTo>
                    <a:lnTo>
                      <a:pt x="62" y="46"/>
                    </a:lnTo>
                    <a:lnTo>
                      <a:pt x="72" y="32"/>
                    </a:lnTo>
                    <a:lnTo>
                      <a:pt x="86" y="20"/>
                    </a:lnTo>
                    <a:lnTo>
                      <a:pt x="98" y="12"/>
                    </a:lnTo>
                    <a:lnTo>
                      <a:pt x="112" y="4"/>
                    </a:lnTo>
                    <a:lnTo>
                      <a:pt x="126" y="0"/>
                    </a:lnTo>
                    <a:lnTo>
                      <a:pt x="140" y="0"/>
                    </a:lnTo>
                    <a:lnTo>
                      <a:pt x="140" y="0"/>
                    </a:lnTo>
                    <a:lnTo>
                      <a:pt x="154" y="0"/>
                    </a:lnTo>
                    <a:lnTo>
                      <a:pt x="168" y="4"/>
                    </a:lnTo>
                    <a:lnTo>
                      <a:pt x="182" y="12"/>
                    </a:lnTo>
                    <a:lnTo>
                      <a:pt x="194" y="20"/>
                    </a:lnTo>
                    <a:lnTo>
                      <a:pt x="206" y="32"/>
                    </a:lnTo>
                    <a:lnTo>
                      <a:pt x="218" y="46"/>
                    </a:lnTo>
                    <a:lnTo>
                      <a:pt x="228" y="60"/>
                    </a:lnTo>
                    <a:lnTo>
                      <a:pt x="238" y="78"/>
                    </a:lnTo>
                    <a:lnTo>
                      <a:pt x="248" y="98"/>
                    </a:lnTo>
                    <a:lnTo>
                      <a:pt x="256" y="118"/>
                    </a:lnTo>
                    <a:lnTo>
                      <a:pt x="262" y="140"/>
                    </a:lnTo>
                    <a:lnTo>
                      <a:pt x="268" y="164"/>
                    </a:lnTo>
                    <a:lnTo>
                      <a:pt x="272" y="190"/>
                    </a:lnTo>
                    <a:lnTo>
                      <a:pt x="276" y="216"/>
                    </a:lnTo>
                    <a:lnTo>
                      <a:pt x="278" y="242"/>
                    </a:lnTo>
                    <a:lnTo>
                      <a:pt x="280" y="270"/>
                    </a:lnTo>
                    <a:lnTo>
                      <a:pt x="280" y="270"/>
                    </a:lnTo>
                    <a:lnTo>
                      <a:pt x="278" y="298"/>
                    </a:lnTo>
                    <a:lnTo>
                      <a:pt x="276" y="326"/>
                    </a:lnTo>
                    <a:lnTo>
                      <a:pt x="272" y="352"/>
                    </a:lnTo>
                    <a:lnTo>
                      <a:pt x="268" y="376"/>
                    </a:lnTo>
                    <a:lnTo>
                      <a:pt x="262" y="400"/>
                    </a:lnTo>
                    <a:lnTo>
                      <a:pt x="256" y="424"/>
                    </a:lnTo>
                    <a:lnTo>
                      <a:pt x="248" y="444"/>
                    </a:lnTo>
                    <a:lnTo>
                      <a:pt x="238" y="462"/>
                    </a:lnTo>
                    <a:lnTo>
                      <a:pt x="228" y="480"/>
                    </a:lnTo>
                    <a:lnTo>
                      <a:pt x="218" y="496"/>
                    </a:lnTo>
                    <a:lnTo>
                      <a:pt x="206" y="510"/>
                    </a:lnTo>
                    <a:lnTo>
                      <a:pt x="194" y="520"/>
                    </a:lnTo>
                    <a:lnTo>
                      <a:pt x="182" y="530"/>
                    </a:lnTo>
                    <a:lnTo>
                      <a:pt x="168" y="536"/>
                    </a:lnTo>
                    <a:lnTo>
                      <a:pt x="154" y="540"/>
                    </a:lnTo>
                    <a:lnTo>
                      <a:pt x="140" y="542"/>
                    </a:lnTo>
                    <a:lnTo>
                      <a:pt x="140" y="542"/>
                    </a:lnTo>
                    <a:close/>
                    <a:moveTo>
                      <a:pt x="140" y="18"/>
                    </a:moveTo>
                    <a:lnTo>
                      <a:pt x="140" y="18"/>
                    </a:lnTo>
                    <a:lnTo>
                      <a:pt x="128" y="20"/>
                    </a:lnTo>
                    <a:lnTo>
                      <a:pt x="116" y="24"/>
                    </a:lnTo>
                    <a:lnTo>
                      <a:pt x="104" y="30"/>
                    </a:lnTo>
                    <a:lnTo>
                      <a:pt x="94" y="40"/>
                    </a:lnTo>
                    <a:lnTo>
                      <a:pt x="84" y="50"/>
                    </a:lnTo>
                    <a:lnTo>
                      <a:pt x="74" y="62"/>
                    </a:lnTo>
                    <a:lnTo>
                      <a:pt x="64" y="78"/>
                    </a:lnTo>
                    <a:lnTo>
                      <a:pt x="56" y="94"/>
                    </a:lnTo>
                    <a:lnTo>
                      <a:pt x="48" y="112"/>
                    </a:lnTo>
                    <a:lnTo>
                      <a:pt x="40" y="130"/>
                    </a:lnTo>
                    <a:lnTo>
                      <a:pt x="34" y="152"/>
                    </a:lnTo>
                    <a:lnTo>
                      <a:pt x="30" y="174"/>
                    </a:lnTo>
                    <a:lnTo>
                      <a:pt x="26" y="196"/>
                    </a:lnTo>
                    <a:lnTo>
                      <a:pt x="22" y="220"/>
                    </a:lnTo>
                    <a:lnTo>
                      <a:pt x="20" y="246"/>
                    </a:lnTo>
                    <a:lnTo>
                      <a:pt x="20" y="270"/>
                    </a:lnTo>
                    <a:lnTo>
                      <a:pt x="20" y="270"/>
                    </a:lnTo>
                    <a:lnTo>
                      <a:pt x="20" y="296"/>
                    </a:lnTo>
                    <a:lnTo>
                      <a:pt x="22" y="320"/>
                    </a:lnTo>
                    <a:lnTo>
                      <a:pt x="26" y="344"/>
                    </a:lnTo>
                    <a:lnTo>
                      <a:pt x="30" y="368"/>
                    </a:lnTo>
                    <a:lnTo>
                      <a:pt x="34" y="390"/>
                    </a:lnTo>
                    <a:lnTo>
                      <a:pt x="40" y="410"/>
                    </a:lnTo>
                    <a:lnTo>
                      <a:pt x="48" y="430"/>
                    </a:lnTo>
                    <a:lnTo>
                      <a:pt x="56" y="448"/>
                    </a:lnTo>
                    <a:lnTo>
                      <a:pt x="64" y="464"/>
                    </a:lnTo>
                    <a:lnTo>
                      <a:pt x="74" y="478"/>
                    </a:lnTo>
                    <a:lnTo>
                      <a:pt x="84" y="492"/>
                    </a:lnTo>
                    <a:lnTo>
                      <a:pt x="94" y="502"/>
                    </a:lnTo>
                    <a:lnTo>
                      <a:pt x="104" y="510"/>
                    </a:lnTo>
                    <a:lnTo>
                      <a:pt x="116" y="516"/>
                    </a:lnTo>
                    <a:lnTo>
                      <a:pt x="128" y="520"/>
                    </a:lnTo>
                    <a:lnTo>
                      <a:pt x="140" y="522"/>
                    </a:lnTo>
                    <a:lnTo>
                      <a:pt x="140" y="522"/>
                    </a:lnTo>
                    <a:lnTo>
                      <a:pt x="152" y="520"/>
                    </a:lnTo>
                    <a:lnTo>
                      <a:pt x="164" y="516"/>
                    </a:lnTo>
                    <a:lnTo>
                      <a:pt x="176" y="510"/>
                    </a:lnTo>
                    <a:lnTo>
                      <a:pt x="186" y="502"/>
                    </a:lnTo>
                    <a:lnTo>
                      <a:pt x="196" y="492"/>
                    </a:lnTo>
                    <a:lnTo>
                      <a:pt x="206" y="478"/>
                    </a:lnTo>
                    <a:lnTo>
                      <a:pt x="216" y="464"/>
                    </a:lnTo>
                    <a:lnTo>
                      <a:pt x="224" y="448"/>
                    </a:lnTo>
                    <a:lnTo>
                      <a:pt x="232" y="430"/>
                    </a:lnTo>
                    <a:lnTo>
                      <a:pt x="238" y="410"/>
                    </a:lnTo>
                    <a:lnTo>
                      <a:pt x="246" y="390"/>
                    </a:lnTo>
                    <a:lnTo>
                      <a:pt x="250" y="368"/>
                    </a:lnTo>
                    <a:lnTo>
                      <a:pt x="254" y="344"/>
                    </a:lnTo>
                    <a:lnTo>
                      <a:pt x="258" y="320"/>
                    </a:lnTo>
                    <a:lnTo>
                      <a:pt x="260" y="296"/>
                    </a:lnTo>
                    <a:lnTo>
                      <a:pt x="260" y="270"/>
                    </a:lnTo>
                    <a:lnTo>
                      <a:pt x="260" y="270"/>
                    </a:lnTo>
                    <a:lnTo>
                      <a:pt x="260" y="246"/>
                    </a:lnTo>
                    <a:lnTo>
                      <a:pt x="258" y="220"/>
                    </a:lnTo>
                    <a:lnTo>
                      <a:pt x="254" y="196"/>
                    </a:lnTo>
                    <a:lnTo>
                      <a:pt x="250" y="174"/>
                    </a:lnTo>
                    <a:lnTo>
                      <a:pt x="246" y="152"/>
                    </a:lnTo>
                    <a:lnTo>
                      <a:pt x="238" y="130"/>
                    </a:lnTo>
                    <a:lnTo>
                      <a:pt x="232" y="112"/>
                    </a:lnTo>
                    <a:lnTo>
                      <a:pt x="224" y="94"/>
                    </a:lnTo>
                    <a:lnTo>
                      <a:pt x="216" y="78"/>
                    </a:lnTo>
                    <a:lnTo>
                      <a:pt x="206" y="62"/>
                    </a:lnTo>
                    <a:lnTo>
                      <a:pt x="196" y="50"/>
                    </a:lnTo>
                    <a:lnTo>
                      <a:pt x="186" y="40"/>
                    </a:lnTo>
                    <a:lnTo>
                      <a:pt x="176" y="30"/>
                    </a:lnTo>
                    <a:lnTo>
                      <a:pt x="164" y="24"/>
                    </a:lnTo>
                    <a:lnTo>
                      <a:pt x="152" y="20"/>
                    </a:lnTo>
                    <a:lnTo>
                      <a:pt x="140" y="18"/>
                    </a:lnTo>
                    <a:lnTo>
                      <a:pt x="140" y="18"/>
                    </a:lnTo>
                    <a:close/>
                  </a:path>
                </a:pathLst>
              </a:custGeom>
              <a:solidFill>
                <a:srgbClr val="F6F6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8" name="Rectangle 20">
                <a:extLst>
                  <a:ext uri="{FF2B5EF4-FFF2-40B4-BE49-F238E27FC236}">
                    <a16:creationId xmlns:a16="http://schemas.microsoft.com/office/drawing/2014/main" id="{EAD543D1-FD66-4C15-9D27-9DAB5900F8FC}"/>
                  </a:ext>
                </a:extLst>
              </p:cNvPr>
              <p:cNvSpPr>
                <a:spLocks noChangeArrowheads="1"/>
              </p:cNvSpPr>
              <p:nvPr/>
            </p:nvSpPr>
            <p:spPr bwMode="auto">
              <a:xfrm>
                <a:off x="4607" y="3441"/>
                <a:ext cx="482" cy="20"/>
              </a:xfrm>
              <a:prstGeom prst="rect">
                <a:avLst/>
              </a:prstGeom>
              <a:solidFill>
                <a:srgbClr val="F6F6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9" name="Rectangle 21">
                <a:extLst>
                  <a:ext uri="{FF2B5EF4-FFF2-40B4-BE49-F238E27FC236}">
                    <a16:creationId xmlns:a16="http://schemas.microsoft.com/office/drawing/2014/main" id="{380C8F03-ABF3-4C79-BE95-6A6775036B01}"/>
                  </a:ext>
                </a:extLst>
              </p:cNvPr>
              <p:cNvSpPr>
                <a:spLocks noChangeArrowheads="1"/>
              </p:cNvSpPr>
              <p:nvPr/>
            </p:nvSpPr>
            <p:spPr bwMode="auto">
              <a:xfrm>
                <a:off x="4607" y="3239"/>
                <a:ext cx="482" cy="20"/>
              </a:xfrm>
              <a:prstGeom prst="rect">
                <a:avLst/>
              </a:prstGeom>
              <a:solidFill>
                <a:srgbClr val="F6F6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0" name="Rectangle 22">
                <a:extLst>
                  <a:ext uri="{FF2B5EF4-FFF2-40B4-BE49-F238E27FC236}">
                    <a16:creationId xmlns:a16="http://schemas.microsoft.com/office/drawing/2014/main" id="{FAC7C8D7-6555-49C6-B56B-E8C065C636EA}"/>
                  </a:ext>
                </a:extLst>
              </p:cNvPr>
              <p:cNvSpPr>
                <a:spLocks noChangeArrowheads="1"/>
              </p:cNvSpPr>
              <p:nvPr/>
            </p:nvSpPr>
            <p:spPr bwMode="auto">
              <a:xfrm>
                <a:off x="4839" y="3089"/>
                <a:ext cx="20" cy="522"/>
              </a:xfrm>
              <a:prstGeom prst="rect">
                <a:avLst/>
              </a:prstGeom>
              <a:solidFill>
                <a:srgbClr val="F6F6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1" name="Freeform 23">
                <a:extLst>
                  <a:ext uri="{FF2B5EF4-FFF2-40B4-BE49-F238E27FC236}">
                    <a16:creationId xmlns:a16="http://schemas.microsoft.com/office/drawing/2014/main" id="{0AC7F9E4-9021-46BC-83A4-67EF3673C90F}"/>
                  </a:ext>
                </a:extLst>
              </p:cNvPr>
              <p:cNvSpPr>
                <a:spLocks noEditPoints="1"/>
              </p:cNvSpPr>
              <p:nvPr/>
            </p:nvSpPr>
            <p:spPr bwMode="auto">
              <a:xfrm>
                <a:off x="4799" y="2927"/>
                <a:ext cx="100" cy="100"/>
              </a:xfrm>
              <a:custGeom>
                <a:avLst/>
                <a:gdLst>
                  <a:gd name="T0" fmla="*/ 50 w 100"/>
                  <a:gd name="T1" fmla="*/ 100 h 100"/>
                  <a:gd name="T2" fmla="*/ 30 w 100"/>
                  <a:gd name="T3" fmla="*/ 96 h 100"/>
                  <a:gd name="T4" fmla="*/ 14 w 100"/>
                  <a:gd name="T5" fmla="*/ 84 h 100"/>
                  <a:gd name="T6" fmla="*/ 4 w 100"/>
                  <a:gd name="T7" fmla="*/ 68 h 100"/>
                  <a:gd name="T8" fmla="*/ 0 w 100"/>
                  <a:gd name="T9" fmla="*/ 50 h 100"/>
                  <a:gd name="T10" fmla="*/ 2 w 100"/>
                  <a:gd name="T11" fmla="*/ 40 h 100"/>
                  <a:gd name="T12" fmla="*/ 8 w 100"/>
                  <a:gd name="T13" fmla="*/ 22 h 100"/>
                  <a:gd name="T14" fmla="*/ 22 w 100"/>
                  <a:gd name="T15" fmla="*/ 8 h 100"/>
                  <a:gd name="T16" fmla="*/ 40 w 100"/>
                  <a:gd name="T17" fmla="*/ 0 h 100"/>
                  <a:gd name="T18" fmla="*/ 50 w 100"/>
                  <a:gd name="T19" fmla="*/ 0 h 100"/>
                  <a:gd name="T20" fmla="*/ 70 w 100"/>
                  <a:gd name="T21" fmla="*/ 4 h 100"/>
                  <a:gd name="T22" fmla="*/ 86 w 100"/>
                  <a:gd name="T23" fmla="*/ 14 h 100"/>
                  <a:gd name="T24" fmla="*/ 96 w 100"/>
                  <a:gd name="T25" fmla="*/ 30 h 100"/>
                  <a:gd name="T26" fmla="*/ 100 w 100"/>
                  <a:gd name="T27" fmla="*/ 50 h 100"/>
                  <a:gd name="T28" fmla="*/ 98 w 100"/>
                  <a:gd name="T29" fmla="*/ 60 h 100"/>
                  <a:gd name="T30" fmla="*/ 92 w 100"/>
                  <a:gd name="T31" fmla="*/ 78 h 100"/>
                  <a:gd name="T32" fmla="*/ 78 w 100"/>
                  <a:gd name="T33" fmla="*/ 90 h 100"/>
                  <a:gd name="T34" fmla="*/ 60 w 100"/>
                  <a:gd name="T35" fmla="*/ 98 h 100"/>
                  <a:gd name="T36" fmla="*/ 50 w 100"/>
                  <a:gd name="T37" fmla="*/ 100 h 100"/>
                  <a:gd name="T38" fmla="*/ 50 w 100"/>
                  <a:gd name="T39" fmla="*/ 20 h 100"/>
                  <a:gd name="T40" fmla="*/ 38 w 100"/>
                  <a:gd name="T41" fmla="*/ 22 h 100"/>
                  <a:gd name="T42" fmla="*/ 22 w 100"/>
                  <a:gd name="T43" fmla="*/ 38 h 100"/>
                  <a:gd name="T44" fmla="*/ 20 w 100"/>
                  <a:gd name="T45" fmla="*/ 50 h 100"/>
                  <a:gd name="T46" fmla="*/ 20 w 100"/>
                  <a:gd name="T47" fmla="*/ 56 h 100"/>
                  <a:gd name="T48" fmla="*/ 28 w 100"/>
                  <a:gd name="T49" fmla="*/ 70 h 100"/>
                  <a:gd name="T50" fmla="*/ 44 w 100"/>
                  <a:gd name="T51" fmla="*/ 80 h 100"/>
                  <a:gd name="T52" fmla="*/ 50 w 100"/>
                  <a:gd name="T53" fmla="*/ 80 h 100"/>
                  <a:gd name="T54" fmla="*/ 62 w 100"/>
                  <a:gd name="T55" fmla="*/ 78 h 100"/>
                  <a:gd name="T56" fmla="*/ 78 w 100"/>
                  <a:gd name="T57" fmla="*/ 62 h 100"/>
                  <a:gd name="T58" fmla="*/ 80 w 100"/>
                  <a:gd name="T59" fmla="*/ 50 h 100"/>
                  <a:gd name="T60" fmla="*/ 80 w 100"/>
                  <a:gd name="T61" fmla="*/ 44 h 100"/>
                  <a:gd name="T62" fmla="*/ 72 w 100"/>
                  <a:gd name="T63" fmla="*/ 28 h 100"/>
                  <a:gd name="T64" fmla="*/ 56 w 100"/>
                  <a:gd name="T65" fmla="*/ 20 h 100"/>
                  <a:gd name="T66" fmla="*/ 50 w 100"/>
                  <a:gd name="T67" fmla="*/ 2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00">
                    <a:moveTo>
                      <a:pt x="50" y="100"/>
                    </a:moveTo>
                    <a:lnTo>
                      <a:pt x="50" y="100"/>
                    </a:lnTo>
                    <a:lnTo>
                      <a:pt x="40" y="98"/>
                    </a:lnTo>
                    <a:lnTo>
                      <a:pt x="30" y="96"/>
                    </a:lnTo>
                    <a:lnTo>
                      <a:pt x="22" y="90"/>
                    </a:lnTo>
                    <a:lnTo>
                      <a:pt x="14" y="84"/>
                    </a:lnTo>
                    <a:lnTo>
                      <a:pt x="8" y="78"/>
                    </a:lnTo>
                    <a:lnTo>
                      <a:pt x="4" y="68"/>
                    </a:lnTo>
                    <a:lnTo>
                      <a:pt x="2" y="60"/>
                    </a:lnTo>
                    <a:lnTo>
                      <a:pt x="0" y="50"/>
                    </a:lnTo>
                    <a:lnTo>
                      <a:pt x="0" y="50"/>
                    </a:lnTo>
                    <a:lnTo>
                      <a:pt x="2" y="40"/>
                    </a:lnTo>
                    <a:lnTo>
                      <a:pt x="4" y="30"/>
                    </a:lnTo>
                    <a:lnTo>
                      <a:pt x="8" y="22"/>
                    </a:lnTo>
                    <a:lnTo>
                      <a:pt x="14" y="14"/>
                    </a:lnTo>
                    <a:lnTo>
                      <a:pt x="22" y="8"/>
                    </a:lnTo>
                    <a:lnTo>
                      <a:pt x="30" y="4"/>
                    </a:lnTo>
                    <a:lnTo>
                      <a:pt x="40" y="0"/>
                    </a:lnTo>
                    <a:lnTo>
                      <a:pt x="50" y="0"/>
                    </a:lnTo>
                    <a:lnTo>
                      <a:pt x="50" y="0"/>
                    </a:lnTo>
                    <a:lnTo>
                      <a:pt x="60" y="0"/>
                    </a:lnTo>
                    <a:lnTo>
                      <a:pt x="70" y="4"/>
                    </a:lnTo>
                    <a:lnTo>
                      <a:pt x="78" y="8"/>
                    </a:lnTo>
                    <a:lnTo>
                      <a:pt x="86" y="14"/>
                    </a:lnTo>
                    <a:lnTo>
                      <a:pt x="92" y="22"/>
                    </a:lnTo>
                    <a:lnTo>
                      <a:pt x="96" y="30"/>
                    </a:lnTo>
                    <a:lnTo>
                      <a:pt x="98" y="40"/>
                    </a:lnTo>
                    <a:lnTo>
                      <a:pt x="100" y="50"/>
                    </a:lnTo>
                    <a:lnTo>
                      <a:pt x="100" y="50"/>
                    </a:lnTo>
                    <a:lnTo>
                      <a:pt x="98" y="60"/>
                    </a:lnTo>
                    <a:lnTo>
                      <a:pt x="96" y="68"/>
                    </a:lnTo>
                    <a:lnTo>
                      <a:pt x="92" y="78"/>
                    </a:lnTo>
                    <a:lnTo>
                      <a:pt x="86" y="84"/>
                    </a:lnTo>
                    <a:lnTo>
                      <a:pt x="78" y="90"/>
                    </a:lnTo>
                    <a:lnTo>
                      <a:pt x="70" y="96"/>
                    </a:lnTo>
                    <a:lnTo>
                      <a:pt x="60" y="98"/>
                    </a:lnTo>
                    <a:lnTo>
                      <a:pt x="50" y="100"/>
                    </a:lnTo>
                    <a:lnTo>
                      <a:pt x="50" y="100"/>
                    </a:lnTo>
                    <a:close/>
                    <a:moveTo>
                      <a:pt x="50" y="20"/>
                    </a:moveTo>
                    <a:lnTo>
                      <a:pt x="50" y="20"/>
                    </a:lnTo>
                    <a:lnTo>
                      <a:pt x="44" y="20"/>
                    </a:lnTo>
                    <a:lnTo>
                      <a:pt x="38" y="22"/>
                    </a:lnTo>
                    <a:lnTo>
                      <a:pt x="28" y="28"/>
                    </a:lnTo>
                    <a:lnTo>
                      <a:pt x="22" y="38"/>
                    </a:lnTo>
                    <a:lnTo>
                      <a:pt x="20" y="44"/>
                    </a:lnTo>
                    <a:lnTo>
                      <a:pt x="20" y="50"/>
                    </a:lnTo>
                    <a:lnTo>
                      <a:pt x="20" y="50"/>
                    </a:lnTo>
                    <a:lnTo>
                      <a:pt x="20" y="56"/>
                    </a:lnTo>
                    <a:lnTo>
                      <a:pt x="22" y="62"/>
                    </a:lnTo>
                    <a:lnTo>
                      <a:pt x="28" y="70"/>
                    </a:lnTo>
                    <a:lnTo>
                      <a:pt x="38" y="78"/>
                    </a:lnTo>
                    <a:lnTo>
                      <a:pt x="44" y="80"/>
                    </a:lnTo>
                    <a:lnTo>
                      <a:pt x="50" y="80"/>
                    </a:lnTo>
                    <a:lnTo>
                      <a:pt x="50" y="80"/>
                    </a:lnTo>
                    <a:lnTo>
                      <a:pt x="56" y="80"/>
                    </a:lnTo>
                    <a:lnTo>
                      <a:pt x="62" y="78"/>
                    </a:lnTo>
                    <a:lnTo>
                      <a:pt x="72" y="70"/>
                    </a:lnTo>
                    <a:lnTo>
                      <a:pt x="78" y="62"/>
                    </a:lnTo>
                    <a:lnTo>
                      <a:pt x="80" y="56"/>
                    </a:lnTo>
                    <a:lnTo>
                      <a:pt x="80" y="50"/>
                    </a:lnTo>
                    <a:lnTo>
                      <a:pt x="80" y="50"/>
                    </a:lnTo>
                    <a:lnTo>
                      <a:pt x="80" y="44"/>
                    </a:lnTo>
                    <a:lnTo>
                      <a:pt x="78" y="38"/>
                    </a:lnTo>
                    <a:lnTo>
                      <a:pt x="72" y="28"/>
                    </a:lnTo>
                    <a:lnTo>
                      <a:pt x="62" y="22"/>
                    </a:lnTo>
                    <a:lnTo>
                      <a:pt x="56" y="20"/>
                    </a:lnTo>
                    <a:lnTo>
                      <a:pt x="50" y="20"/>
                    </a:lnTo>
                    <a:lnTo>
                      <a:pt x="50" y="20"/>
                    </a:lnTo>
                    <a:close/>
                  </a:path>
                </a:pathLst>
              </a:custGeom>
              <a:solidFill>
                <a:srgbClr val="F6F6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2" name="Freeform 24">
                <a:extLst>
                  <a:ext uri="{FF2B5EF4-FFF2-40B4-BE49-F238E27FC236}">
                    <a16:creationId xmlns:a16="http://schemas.microsoft.com/office/drawing/2014/main" id="{8D124615-969D-4CA7-B87B-0B7BF38EFB35}"/>
                  </a:ext>
                </a:extLst>
              </p:cNvPr>
              <p:cNvSpPr>
                <a:spLocks noEditPoints="1"/>
              </p:cNvSpPr>
              <p:nvPr/>
            </p:nvSpPr>
            <p:spPr bwMode="auto">
              <a:xfrm>
                <a:off x="4799" y="3673"/>
                <a:ext cx="100" cy="100"/>
              </a:xfrm>
              <a:custGeom>
                <a:avLst/>
                <a:gdLst>
                  <a:gd name="T0" fmla="*/ 50 w 100"/>
                  <a:gd name="T1" fmla="*/ 100 h 100"/>
                  <a:gd name="T2" fmla="*/ 30 w 100"/>
                  <a:gd name="T3" fmla="*/ 96 h 100"/>
                  <a:gd name="T4" fmla="*/ 14 w 100"/>
                  <a:gd name="T5" fmla="*/ 84 h 100"/>
                  <a:gd name="T6" fmla="*/ 4 w 100"/>
                  <a:gd name="T7" fmla="*/ 68 h 100"/>
                  <a:gd name="T8" fmla="*/ 0 w 100"/>
                  <a:gd name="T9" fmla="*/ 50 h 100"/>
                  <a:gd name="T10" fmla="*/ 2 w 100"/>
                  <a:gd name="T11" fmla="*/ 40 h 100"/>
                  <a:gd name="T12" fmla="*/ 8 w 100"/>
                  <a:gd name="T13" fmla="*/ 22 h 100"/>
                  <a:gd name="T14" fmla="*/ 22 w 100"/>
                  <a:gd name="T15" fmla="*/ 8 h 100"/>
                  <a:gd name="T16" fmla="*/ 40 w 100"/>
                  <a:gd name="T17" fmla="*/ 0 h 100"/>
                  <a:gd name="T18" fmla="*/ 50 w 100"/>
                  <a:gd name="T19" fmla="*/ 0 h 100"/>
                  <a:gd name="T20" fmla="*/ 70 w 100"/>
                  <a:gd name="T21" fmla="*/ 4 h 100"/>
                  <a:gd name="T22" fmla="*/ 86 w 100"/>
                  <a:gd name="T23" fmla="*/ 14 h 100"/>
                  <a:gd name="T24" fmla="*/ 96 w 100"/>
                  <a:gd name="T25" fmla="*/ 30 h 100"/>
                  <a:gd name="T26" fmla="*/ 100 w 100"/>
                  <a:gd name="T27" fmla="*/ 50 h 100"/>
                  <a:gd name="T28" fmla="*/ 98 w 100"/>
                  <a:gd name="T29" fmla="*/ 60 h 100"/>
                  <a:gd name="T30" fmla="*/ 92 w 100"/>
                  <a:gd name="T31" fmla="*/ 78 h 100"/>
                  <a:gd name="T32" fmla="*/ 78 w 100"/>
                  <a:gd name="T33" fmla="*/ 90 h 100"/>
                  <a:gd name="T34" fmla="*/ 60 w 100"/>
                  <a:gd name="T35" fmla="*/ 98 h 100"/>
                  <a:gd name="T36" fmla="*/ 50 w 100"/>
                  <a:gd name="T37" fmla="*/ 100 h 100"/>
                  <a:gd name="T38" fmla="*/ 50 w 100"/>
                  <a:gd name="T39" fmla="*/ 20 h 100"/>
                  <a:gd name="T40" fmla="*/ 38 w 100"/>
                  <a:gd name="T41" fmla="*/ 22 h 100"/>
                  <a:gd name="T42" fmla="*/ 22 w 100"/>
                  <a:gd name="T43" fmla="*/ 38 h 100"/>
                  <a:gd name="T44" fmla="*/ 20 w 100"/>
                  <a:gd name="T45" fmla="*/ 50 h 100"/>
                  <a:gd name="T46" fmla="*/ 20 w 100"/>
                  <a:gd name="T47" fmla="*/ 56 h 100"/>
                  <a:gd name="T48" fmla="*/ 28 w 100"/>
                  <a:gd name="T49" fmla="*/ 72 h 100"/>
                  <a:gd name="T50" fmla="*/ 44 w 100"/>
                  <a:gd name="T51" fmla="*/ 80 h 100"/>
                  <a:gd name="T52" fmla="*/ 50 w 100"/>
                  <a:gd name="T53" fmla="*/ 80 h 100"/>
                  <a:gd name="T54" fmla="*/ 62 w 100"/>
                  <a:gd name="T55" fmla="*/ 78 h 100"/>
                  <a:gd name="T56" fmla="*/ 78 w 100"/>
                  <a:gd name="T57" fmla="*/ 62 h 100"/>
                  <a:gd name="T58" fmla="*/ 80 w 100"/>
                  <a:gd name="T59" fmla="*/ 50 h 100"/>
                  <a:gd name="T60" fmla="*/ 80 w 100"/>
                  <a:gd name="T61" fmla="*/ 44 h 100"/>
                  <a:gd name="T62" fmla="*/ 72 w 100"/>
                  <a:gd name="T63" fmla="*/ 28 h 100"/>
                  <a:gd name="T64" fmla="*/ 56 w 100"/>
                  <a:gd name="T65" fmla="*/ 20 h 100"/>
                  <a:gd name="T66" fmla="*/ 50 w 100"/>
                  <a:gd name="T67" fmla="*/ 2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00">
                    <a:moveTo>
                      <a:pt x="50" y="100"/>
                    </a:moveTo>
                    <a:lnTo>
                      <a:pt x="50" y="100"/>
                    </a:lnTo>
                    <a:lnTo>
                      <a:pt x="40" y="98"/>
                    </a:lnTo>
                    <a:lnTo>
                      <a:pt x="30" y="96"/>
                    </a:lnTo>
                    <a:lnTo>
                      <a:pt x="22" y="90"/>
                    </a:lnTo>
                    <a:lnTo>
                      <a:pt x="14" y="84"/>
                    </a:lnTo>
                    <a:lnTo>
                      <a:pt x="8" y="78"/>
                    </a:lnTo>
                    <a:lnTo>
                      <a:pt x="4" y="68"/>
                    </a:lnTo>
                    <a:lnTo>
                      <a:pt x="2" y="60"/>
                    </a:lnTo>
                    <a:lnTo>
                      <a:pt x="0" y="50"/>
                    </a:lnTo>
                    <a:lnTo>
                      <a:pt x="0" y="50"/>
                    </a:lnTo>
                    <a:lnTo>
                      <a:pt x="2" y="40"/>
                    </a:lnTo>
                    <a:lnTo>
                      <a:pt x="4" y="30"/>
                    </a:lnTo>
                    <a:lnTo>
                      <a:pt x="8" y="22"/>
                    </a:lnTo>
                    <a:lnTo>
                      <a:pt x="14" y="14"/>
                    </a:lnTo>
                    <a:lnTo>
                      <a:pt x="22" y="8"/>
                    </a:lnTo>
                    <a:lnTo>
                      <a:pt x="30" y="4"/>
                    </a:lnTo>
                    <a:lnTo>
                      <a:pt x="40" y="0"/>
                    </a:lnTo>
                    <a:lnTo>
                      <a:pt x="50" y="0"/>
                    </a:lnTo>
                    <a:lnTo>
                      <a:pt x="50" y="0"/>
                    </a:lnTo>
                    <a:lnTo>
                      <a:pt x="60" y="0"/>
                    </a:lnTo>
                    <a:lnTo>
                      <a:pt x="70" y="4"/>
                    </a:lnTo>
                    <a:lnTo>
                      <a:pt x="78" y="8"/>
                    </a:lnTo>
                    <a:lnTo>
                      <a:pt x="86" y="14"/>
                    </a:lnTo>
                    <a:lnTo>
                      <a:pt x="92" y="22"/>
                    </a:lnTo>
                    <a:lnTo>
                      <a:pt x="96" y="30"/>
                    </a:lnTo>
                    <a:lnTo>
                      <a:pt x="98" y="40"/>
                    </a:lnTo>
                    <a:lnTo>
                      <a:pt x="100" y="50"/>
                    </a:lnTo>
                    <a:lnTo>
                      <a:pt x="100" y="50"/>
                    </a:lnTo>
                    <a:lnTo>
                      <a:pt x="98" y="60"/>
                    </a:lnTo>
                    <a:lnTo>
                      <a:pt x="96" y="68"/>
                    </a:lnTo>
                    <a:lnTo>
                      <a:pt x="92" y="78"/>
                    </a:lnTo>
                    <a:lnTo>
                      <a:pt x="86" y="84"/>
                    </a:lnTo>
                    <a:lnTo>
                      <a:pt x="78" y="90"/>
                    </a:lnTo>
                    <a:lnTo>
                      <a:pt x="70" y="96"/>
                    </a:lnTo>
                    <a:lnTo>
                      <a:pt x="60" y="98"/>
                    </a:lnTo>
                    <a:lnTo>
                      <a:pt x="50" y="100"/>
                    </a:lnTo>
                    <a:lnTo>
                      <a:pt x="50" y="100"/>
                    </a:lnTo>
                    <a:close/>
                    <a:moveTo>
                      <a:pt x="50" y="20"/>
                    </a:moveTo>
                    <a:lnTo>
                      <a:pt x="50" y="20"/>
                    </a:lnTo>
                    <a:lnTo>
                      <a:pt x="44" y="20"/>
                    </a:lnTo>
                    <a:lnTo>
                      <a:pt x="38" y="22"/>
                    </a:lnTo>
                    <a:lnTo>
                      <a:pt x="28" y="28"/>
                    </a:lnTo>
                    <a:lnTo>
                      <a:pt x="22" y="38"/>
                    </a:lnTo>
                    <a:lnTo>
                      <a:pt x="20" y="44"/>
                    </a:lnTo>
                    <a:lnTo>
                      <a:pt x="20" y="50"/>
                    </a:lnTo>
                    <a:lnTo>
                      <a:pt x="20" y="50"/>
                    </a:lnTo>
                    <a:lnTo>
                      <a:pt x="20" y="56"/>
                    </a:lnTo>
                    <a:lnTo>
                      <a:pt x="22" y="62"/>
                    </a:lnTo>
                    <a:lnTo>
                      <a:pt x="28" y="72"/>
                    </a:lnTo>
                    <a:lnTo>
                      <a:pt x="38" y="78"/>
                    </a:lnTo>
                    <a:lnTo>
                      <a:pt x="44" y="80"/>
                    </a:lnTo>
                    <a:lnTo>
                      <a:pt x="50" y="80"/>
                    </a:lnTo>
                    <a:lnTo>
                      <a:pt x="50" y="80"/>
                    </a:lnTo>
                    <a:lnTo>
                      <a:pt x="56" y="80"/>
                    </a:lnTo>
                    <a:lnTo>
                      <a:pt x="62" y="78"/>
                    </a:lnTo>
                    <a:lnTo>
                      <a:pt x="72" y="72"/>
                    </a:lnTo>
                    <a:lnTo>
                      <a:pt x="78" y="62"/>
                    </a:lnTo>
                    <a:lnTo>
                      <a:pt x="80" y="56"/>
                    </a:lnTo>
                    <a:lnTo>
                      <a:pt x="80" y="50"/>
                    </a:lnTo>
                    <a:lnTo>
                      <a:pt x="80" y="50"/>
                    </a:lnTo>
                    <a:lnTo>
                      <a:pt x="80" y="44"/>
                    </a:lnTo>
                    <a:lnTo>
                      <a:pt x="78" y="38"/>
                    </a:lnTo>
                    <a:lnTo>
                      <a:pt x="72" y="28"/>
                    </a:lnTo>
                    <a:lnTo>
                      <a:pt x="62" y="22"/>
                    </a:lnTo>
                    <a:lnTo>
                      <a:pt x="56" y="20"/>
                    </a:lnTo>
                    <a:lnTo>
                      <a:pt x="50" y="20"/>
                    </a:lnTo>
                    <a:lnTo>
                      <a:pt x="50" y="20"/>
                    </a:lnTo>
                    <a:close/>
                  </a:path>
                </a:pathLst>
              </a:custGeom>
              <a:solidFill>
                <a:srgbClr val="F6F6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3" name="Freeform 25">
                <a:extLst>
                  <a:ext uri="{FF2B5EF4-FFF2-40B4-BE49-F238E27FC236}">
                    <a16:creationId xmlns:a16="http://schemas.microsoft.com/office/drawing/2014/main" id="{C138281E-A2BB-4986-8F9B-2EB93DF3EE54}"/>
                  </a:ext>
                </a:extLst>
              </p:cNvPr>
              <p:cNvSpPr>
                <a:spLocks noEditPoints="1"/>
              </p:cNvSpPr>
              <p:nvPr/>
            </p:nvSpPr>
            <p:spPr bwMode="auto">
              <a:xfrm>
                <a:off x="5121" y="3101"/>
                <a:ext cx="98" cy="100"/>
              </a:xfrm>
              <a:custGeom>
                <a:avLst/>
                <a:gdLst>
                  <a:gd name="T0" fmla="*/ 48 w 98"/>
                  <a:gd name="T1" fmla="*/ 100 h 100"/>
                  <a:gd name="T2" fmla="*/ 30 w 98"/>
                  <a:gd name="T3" fmla="*/ 96 h 100"/>
                  <a:gd name="T4" fmla="*/ 14 w 98"/>
                  <a:gd name="T5" fmla="*/ 86 h 100"/>
                  <a:gd name="T6" fmla="*/ 2 w 98"/>
                  <a:gd name="T7" fmla="*/ 70 h 100"/>
                  <a:gd name="T8" fmla="*/ 0 w 98"/>
                  <a:gd name="T9" fmla="*/ 50 h 100"/>
                  <a:gd name="T10" fmla="*/ 0 w 98"/>
                  <a:gd name="T11" fmla="*/ 40 h 100"/>
                  <a:gd name="T12" fmla="*/ 8 w 98"/>
                  <a:gd name="T13" fmla="*/ 22 h 100"/>
                  <a:gd name="T14" fmla="*/ 20 w 98"/>
                  <a:gd name="T15" fmla="*/ 8 h 100"/>
                  <a:gd name="T16" fmla="*/ 38 w 98"/>
                  <a:gd name="T17" fmla="*/ 2 h 100"/>
                  <a:gd name="T18" fmla="*/ 48 w 98"/>
                  <a:gd name="T19" fmla="*/ 0 h 100"/>
                  <a:gd name="T20" fmla="*/ 68 w 98"/>
                  <a:gd name="T21" fmla="*/ 4 h 100"/>
                  <a:gd name="T22" fmla="*/ 84 w 98"/>
                  <a:gd name="T23" fmla="*/ 14 h 100"/>
                  <a:gd name="T24" fmla="*/ 94 w 98"/>
                  <a:gd name="T25" fmla="*/ 30 h 100"/>
                  <a:gd name="T26" fmla="*/ 98 w 98"/>
                  <a:gd name="T27" fmla="*/ 50 h 100"/>
                  <a:gd name="T28" fmla="*/ 98 w 98"/>
                  <a:gd name="T29" fmla="*/ 60 h 100"/>
                  <a:gd name="T30" fmla="*/ 90 w 98"/>
                  <a:gd name="T31" fmla="*/ 78 h 100"/>
                  <a:gd name="T32" fmla="*/ 76 w 98"/>
                  <a:gd name="T33" fmla="*/ 92 h 100"/>
                  <a:gd name="T34" fmla="*/ 58 w 98"/>
                  <a:gd name="T35" fmla="*/ 98 h 100"/>
                  <a:gd name="T36" fmla="*/ 48 w 98"/>
                  <a:gd name="T37" fmla="*/ 100 h 100"/>
                  <a:gd name="T38" fmla="*/ 48 w 98"/>
                  <a:gd name="T39" fmla="*/ 20 h 100"/>
                  <a:gd name="T40" fmla="*/ 36 w 98"/>
                  <a:gd name="T41" fmla="*/ 22 h 100"/>
                  <a:gd name="T42" fmla="*/ 20 w 98"/>
                  <a:gd name="T43" fmla="*/ 38 h 100"/>
                  <a:gd name="T44" fmla="*/ 18 w 98"/>
                  <a:gd name="T45" fmla="*/ 50 h 100"/>
                  <a:gd name="T46" fmla="*/ 18 w 98"/>
                  <a:gd name="T47" fmla="*/ 56 h 100"/>
                  <a:gd name="T48" fmla="*/ 28 w 98"/>
                  <a:gd name="T49" fmla="*/ 72 h 100"/>
                  <a:gd name="T50" fmla="*/ 42 w 98"/>
                  <a:gd name="T51" fmla="*/ 80 h 100"/>
                  <a:gd name="T52" fmla="*/ 48 w 98"/>
                  <a:gd name="T53" fmla="*/ 80 h 100"/>
                  <a:gd name="T54" fmla="*/ 60 w 98"/>
                  <a:gd name="T55" fmla="*/ 78 h 100"/>
                  <a:gd name="T56" fmla="*/ 76 w 98"/>
                  <a:gd name="T57" fmla="*/ 62 h 100"/>
                  <a:gd name="T58" fmla="*/ 80 w 98"/>
                  <a:gd name="T59" fmla="*/ 50 h 100"/>
                  <a:gd name="T60" fmla="*/ 78 w 98"/>
                  <a:gd name="T61" fmla="*/ 44 h 100"/>
                  <a:gd name="T62" fmla="*/ 70 w 98"/>
                  <a:gd name="T63" fmla="*/ 28 h 100"/>
                  <a:gd name="T64" fmla="*/ 54 w 98"/>
                  <a:gd name="T65" fmla="*/ 20 h 100"/>
                  <a:gd name="T66" fmla="*/ 48 w 98"/>
                  <a:gd name="T67" fmla="*/ 2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100">
                    <a:moveTo>
                      <a:pt x="48" y="100"/>
                    </a:moveTo>
                    <a:lnTo>
                      <a:pt x="48" y="100"/>
                    </a:lnTo>
                    <a:lnTo>
                      <a:pt x="38" y="98"/>
                    </a:lnTo>
                    <a:lnTo>
                      <a:pt x="30" y="96"/>
                    </a:lnTo>
                    <a:lnTo>
                      <a:pt x="20" y="92"/>
                    </a:lnTo>
                    <a:lnTo>
                      <a:pt x="14" y="86"/>
                    </a:lnTo>
                    <a:lnTo>
                      <a:pt x="8" y="78"/>
                    </a:lnTo>
                    <a:lnTo>
                      <a:pt x="2" y="70"/>
                    </a:lnTo>
                    <a:lnTo>
                      <a:pt x="0" y="60"/>
                    </a:lnTo>
                    <a:lnTo>
                      <a:pt x="0" y="50"/>
                    </a:lnTo>
                    <a:lnTo>
                      <a:pt x="0" y="50"/>
                    </a:lnTo>
                    <a:lnTo>
                      <a:pt x="0" y="40"/>
                    </a:lnTo>
                    <a:lnTo>
                      <a:pt x="2" y="30"/>
                    </a:lnTo>
                    <a:lnTo>
                      <a:pt x="8" y="22"/>
                    </a:lnTo>
                    <a:lnTo>
                      <a:pt x="14" y="14"/>
                    </a:lnTo>
                    <a:lnTo>
                      <a:pt x="20" y="8"/>
                    </a:lnTo>
                    <a:lnTo>
                      <a:pt x="30" y="4"/>
                    </a:lnTo>
                    <a:lnTo>
                      <a:pt x="38" y="2"/>
                    </a:lnTo>
                    <a:lnTo>
                      <a:pt x="48" y="0"/>
                    </a:lnTo>
                    <a:lnTo>
                      <a:pt x="48" y="0"/>
                    </a:lnTo>
                    <a:lnTo>
                      <a:pt x="58" y="2"/>
                    </a:lnTo>
                    <a:lnTo>
                      <a:pt x="68" y="4"/>
                    </a:lnTo>
                    <a:lnTo>
                      <a:pt x="76" y="8"/>
                    </a:lnTo>
                    <a:lnTo>
                      <a:pt x="84" y="14"/>
                    </a:lnTo>
                    <a:lnTo>
                      <a:pt x="90" y="22"/>
                    </a:lnTo>
                    <a:lnTo>
                      <a:pt x="94" y="30"/>
                    </a:lnTo>
                    <a:lnTo>
                      <a:pt x="98" y="40"/>
                    </a:lnTo>
                    <a:lnTo>
                      <a:pt x="98" y="50"/>
                    </a:lnTo>
                    <a:lnTo>
                      <a:pt x="98" y="50"/>
                    </a:lnTo>
                    <a:lnTo>
                      <a:pt x="98" y="60"/>
                    </a:lnTo>
                    <a:lnTo>
                      <a:pt x="94" y="70"/>
                    </a:lnTo>
                    <a:lnTo>
                      <a:pt x="90" y="78"/>
                    </a:lnTo>
                    <a:lnTo>
                      <a:pt x="84" y="86"/>
                    </a:lnTo>
                    <a:lnTo>
                      <a:pt x="76" y="92"/>
                    </a:lnTo>
                    <a:lnTo>
                      <a:pt x="68" y="96"/>
                    </a:lnTo>
                    <a:lnTo>
                      <a:pt x="58" y="98"/>
                    </a:lnTo>
                    <a:lnTo>
                      <a:pt x="48" y="100"/>
                    </a:lnTo>
                    <a:lnTo>
                      <a:pt x="48" y="100"/>
                    </a:lnTo>
                    <a:close/>
                    <a:moveTo>
                      <a:pt x="48" y="20"/>
                    </a:moveTo>
                    <a:lnTo>
                      <a:pt x="48" y="20"/>
                    </a:lnTo>
                    <a:lnTo>
                      <a:pt x="42" y="20"/>
                    </a:lnTo>
                    <a:lnTo>
                      <a:pt x="36" y="22"/>
                    </a:lnTo>
                    <a:lnTo>
                      <a:pt x="28" y="28"/>
                    </a:lnTo>
                    <a:lnTo>
                      <a:pt x="20" y="38"/>
                    </a:lnTo>
                    <a:lnTo>
                      <a:pt x="18" y="44"/>
                    </a:lnTo>
                    <a:lnTo>
                      <a:pt x="18" y="50"/>
                    </a:lnTo>
                    <a:lnTo>
                      <a:pt x="18" y="50"/>
                    </a:lnTo>
                    <a:lnTo>
                      <a:pt x="18" y="56"/>
                    </a:lnTo>
                    <a:lnTo>
                      <a:pt x="20" y="62"/>
                    </a:lnTo>
                    <a:lnTo>
                      <a:pt x="28" y="72"/>
                    </a:lnTo>
                    <a:lnTo>
                      <a:pt x="36" y="78"/>
                    </a:lnTo>
                    <a:lnTo>
                      <a:pt x="42" y="80"/>
                    </a:lnTo>
                    <a:lnTo>
                      <a:pt x="48" y="80"/>
                    </a:lnTo>
                    <a:lnTo>
                      <a:pt x="48" y="80"/>
                    </a:lnTo>
                    <a:lnTo>
                      <a:pt x="54" y="80"/>
                    </a:lnTo>
                    <a:lnTo>
                      <a:pt x="60" y="78"/>
                    </a:lnTo>
                    <a:lnTo>
                      <a:pt x="70" y="72"/>
                    </a:lnTo>
                    <a:lnTo>
                      <a:pt x="76" y="62"/>
                    </a:lnTo>
                    <a:lnTo>
                      <a:pt x="78" y="56"/>
                    </a:lnTo>
                    <a:lnTo>
                      <a:pt x="80" y="50"/>
                    </a:lnTo>
                    <a:lnTo>
                      <a:pt x="80" y="50"/>
                    </a:lnTo>
                    <a:lnTo>
                      <a:pt x="78" y="44"/>
                    </a:lnTo>
                    <a:lnTo>
                      <a:pt x="76" y="38"/>
                    </a:lnTo>
                    <a:lnTo>
                      <a:pt x="70" y="28"/>
                    </a:lnTo>
                    <a:lnTo>
                      <a:pt x="60" y="22"/>
                    </a:lnTo>
                    <a:lnTo>
                      <a:pt x="54" y="20"/>
                    </a:lnTo>
                    <a:lnTo>
                      <a:pt x="48" y="20"/>
                    </a:lnTo>
                    <a:lnTo>
                      <a:pt x="48" y="20"/>
                    </a:lnTo>
                    <a:close/>
                  </a:path>
                </a:pathLst>
              </a:custGeom>
              <a:solidFill>
                <a:srgbClr val="F6F6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4" name="Freeform 26">
                <a:extLst>
                  <a:ext uri="{FF2B5EF4-FFF2-40B4-BE49-F238E27FC236}">
                    <a16:creationId xmlns:a16="http://schemas.microsoft.com/office/drawing/2014/main" id="{835E48FE-8A0D-4B65-9508-E71FB2ACFD8C}"/>
                  </a:ext>
                </a:extLst>
              </p:cNvPr>
              <p:cNvSpPr>
                <a:spLocks noEditPoints="1"/>
              </p:cNvSpPr>
              <p:nvPr/>
            </p:nvSpPr>
            <p:spPr bwMode="auto">
              <a:xfrm>
                <a:off x="5121" y="3499"/>
                <a:ext cx="98" cy="98"/>
              </a:xfrm>
              <a:custGeom>
                <a:avLst/>
                <a:gdLst>
                  <a:gd name="T0" fmla="*/ 48 w 98"/>
                  <a:gd name="T1" fmla="*/ 98 h 98"/>
                  <a:gd name="T2" fmla="*/ 30 w 98"/>
                  <a:gd name="T3" fmla="*/ 94 h 98"/>
                  <a:gd name="T4" fmla="*/ 14 w 98"/>
                  <a:gd name="T5" fmla="*/ 84 h 98"/>
                  <a:gd name="T6" fmla="*/ 2 w 98"/>
                  <a:gd name="T7" fmla="*/ 68 h 98"/>
                  <a:gd name="T8" fmla="*/ 0 w 98"/>
                  <a:gd name="T9" fmla="*/ 48 h 98"/>
                  <a:gd name="T10" fmla="*/ 0 w 98"/>
                  <a:gd name="T11" fmla="*/ 38 h 98"/>
                  <a:gd name="T12" fmla="*/ 8 w 98"/>
                  <a:gd name="T13" fmla="*/ 22 h 98"/>
                  <a:gd name="T14" fmla="*/ 20 w 98"/>
                  <a:gd name="T15" fmla="*/ 8 h 98"/>
                  <a:gd name="T16" fmla="*/ 38 w 98"/>
                  <a:gd name="T17" fmla="*/ 0 h 98"/>
                  <a:gd name="T18" fmla="*/ 48 w 98"/>
                  <a:gd name="T19" fmla="*/ 0 h 98"/>
                  <a:gd name="T20" fmla="*/ 68 w 98"/>
                  <a:gd name="T21" fmla="*/ 4 h 98"/>
                  <a:gd name="T22" fmla="*/ 84 w 98"/>
                  <a:gd name="T23" fmla="*/ 14 h 98"/>
                  <a:gd name="T24" fmla="*/ 94 w 98"/>
                  <a:gd name="T25" fmla="*/ 30 h 98"/>
                  <a:gd name="T26" fmla="*/ 98 w 98"/>
                  <a:gd name="T27" fmla="*/ 48 h 98"/>
                  <a:gd name="T28" fmla="*/ 98 w 98"/>
                  <a:gd name="T29" fmla="*/ 58 h 98"/>
                  <a:gd name="T30" fmla="*/ 90 w 98"/>
                  <a:gd name="T31" fmla="*/ 76 h 98"/>
                  <a:gd name="T32" fmla="*/ 76 w 98"/>
                  <a:gd name="T33" fmla="*/ 90 h 98"/>
                  <a:gd name="T34" fmla="*/ 58 w 98"/>
                  <a:gd name="T35" fmla="*/ 98 h 98"/>
                  <a:gd name="T36" fmla="*/ 48 w 98"/>
                  <a:gd name="T37" fmla="*/ 98 h 98"/>
                  <a:gd name="T38" fmla="*/ 48 w 98"/>
                  <a:gd name="T39" fmla="*/ 18 h 98"/>
                  <a:gd name="T40" fmla="*/ 36 w 98"/>
                  <a:gd name="T41" fmla="*/ 20 h 98"/>
                  <a:gd name="T42" fmla="*/ 20 w 98"/>
                  <a:gd name="T43" fmla="*/ 38 h 98"/>
                  <a:gd name="T44" fmla="*/ 18 w 98"/>
                  <a:gd name="T45" fmla="*/ 48 h 98"/>
                  <a:gd name="T46" fmla="*/ 18 w 98"/>
                  <a:gd name="T47" fmla="*/ 56 h 98"/>
                  <a:gd name="T48" fmla="*/ 28 w 98"/>
                  <a:gd name="T49" fmla="*/ 70 h 98"/>
                  <a:gd name="T50" fmla="*/ 42 w 98"/>
                  <a:gd name="T51" fmla="*/ 78 h 98"/>
                  <a:gd name="T52" fmla="*/ 48 w 98"/>
                  <a:gd name="T53" fmla="*/ 80 h 98"/>
                  <a:gd name="T54" fmla="*/ 60 w 98"/>
                  <a:gd name="T55" fmla="*/ 76 h 98"/>
                  <a:gd name="T56" fmla="*/ 76 w 98"/>
                  <a:gd name="T57" fmla="*/ 60 h 98"/>
                  <a:gd name="T58" fmla="*/ 80 w 98"/>
                  <a:gd name="T59" fmla="*/ 48 h 98"/>
                  <a:gd name="T60" fmla="*/ 78 w 98"/>
                  <a:gd name="T61" fmla="*/ 42 h 98"/>
                  <a:gd name="T62" fmla="*/ 70 w 98"/>
                  <a:gd name="T63" fmla="*/ 28 h 98"/>
                  <a:gd name="T64" fmla="*/ 54 w 98"/>
                  <a:gd name="T65" fmla="*/ 20 h 98"/>
                  <a:gd name="T66" fmla="*/ 48 w 98"/>
                  <a:gd name="T67" fmla="*/ 1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98">
                    <a:moveTo>
                      <a:pt x="48" y="98"/>
                    </a:moveTo>
                    <a:lnTo>
                      <a:pt x="48" y="98"/>
                    </a:lnTo>
                    <a:lnTo>
                      <a:pt x="38" y="98"/>
                    </a:lnTo>
                    <a:lnTo>
                      <a:pt x="30" y="94"/>
                    </a:lnTo>
                    <a:lnTo>
                      <a:pt x="20" y="90"/>
                    </a:lnTo>
                    <a:lnTo>
                      <a:pt x="14" y="84"/>
                    </a:lnTo>
                    <a:lnTo>
                      <a:pt x="8" y="76"/>
                    </a:lnTo>
                    <a:lnTo>
                      <a:pt x="2" y="68"/>
                    </a:lnTo>
                    <a:lnTo>
                      <a:pt x="0" y="58"/>
                    </a:lnTo>
                    <a:lnTo>
                      <a:pt x="0" y="48"/>
                    </a:lnTo>
                    <a:lnTo>
                      <a:pt x="0" y="48"/>
                    </a:lnTo>
                    <a:lnTo>
                      <a:pt x="0" y="38"/>
                    </a:lnTo>
                    <a:lnTo>
                      <a:pt x="2" y="30"/>
                    </a:lnTo>
                    <a:lnTo>
                      <a:pt x="8" y="22"/>
                    </a:lnTo>
                    <a:lnTo>
                      <a:pt x="14" y="14"/>
                    </a:lnTo>
                    <a:lnTo>
                      <a:pt x="20" y="8"/>
                    </a:lnTo>
                    <a:lnTo>
                      <a:pt x="30" y="4"/>
                    </a:lnTo>
                    <a:lnTo>
                      <a:pt x="38" y="0"/>
                    </a:lnTo>
                    <a:lnTo>
                      <a:pt x="48" y="0"/>
                    </a:lnTo>
                    <a:lnTo>
                      <a:pt x="48" y="0"/>
                    </a:lnTo>
                    <a:lnTo>
                      <a:pt x="58" y="0"/>
                    </a:lnTo>
                    <a:lnTo>
                      <a:pt x="68" y="4"/>
                    </a:lnTo>
                    <a:lnTo>
                      <a:pt x="76" y="8"/>
                    </a:lnTo>
                    <a:lnTo>
                      <a:pt x="84" y="14"/>
                    </a:lnTo>
                    <a:lnTo>
                      <a:pt x="90" y="22"/>
                    </a:lnTo>
                    <a:lnTo>
                      <a:pt x="94" y="30"/>
                    </a:lnTo>
                    <a:lnTo>
                      <a:pt x="98" y="38"/>
                    </a:lnTo>
                    <a:lnTo>
                      <a:pt x="98" y="48"/>
                    </a:lnTo>
                    <a:lnTo>
                      <a:pt x="98" y="48"/>
                    </a:lnTo>
                    <a:lnTo>
                      <a:pt x="98" y="58"/>
                    </a:lnTo>
                    <a:lnTo>
                      <a:pt x="94" y="68"/>
                    </a:lnTo>
                    <a:lnTo>
                      <a:pt x="90" y="76"/>
                    </a:lnTo>
                    <a:lnTo>
                      <a:pt x="84" y="84"/>
                    </a:lnTo>
                    <a:lnTo>
                      <a:pt x="76" y="90"/>
                    </a:lnTo>
                    <a:lnTo>
                      <a:pt x="68" y="94"/>
                    </a:lnTo>
                    <a:lnTo>
                      <a:pt x="58" y="98"/>
                    </a:lnTo>
                    <a:lnTo>
                      <a:pt x="48" y="98"/>
                    </a:lnTo>
                    <a:lnTo>
                      <a:pt x="48" y="98"/>
                    </a:lnTo>
                    <a:close/>
                    <a:moveTo>
                      <a:pt x="48" y="18"/>
                    </a:moveTo>
                    <a:lnTo>
                      <a:pt x="48" y="18"/>
                    </a:lnTo>
                    <a:lnTo>
                      <a:pt x="42" y="20"/>
                    </a:lnTo>
                    <a:lnTo>
                      <a:pt x="36" y="20"/>
                    </a:lnTo>
                    <a:lnTo>
                      <a:pt x="28" y="28"/>
                    </a:lnTo>
                    <a:lnTo>
                      <a:pt x="20" y="38"/>
                    </a:lnTo>
                    <a:lnTo>
                      <a:pt x="18" y="42"/>
                    </a:lnTo>
                    <a:lnTo>
                      <a:pt x="18" y="48"/>
                    </a:lnTo>
                    <a:lnTo>
                      <a:pt x="18" y="48"/>
                    </a:lnTo>
                    <a:lnTo>
                      <a:pt x="18" y="56"/>
                    </a:lnTo>
                    <a:lnTo>
                      <a:pt x="20" y="60"/>
                    </a:lnTo>
                    <a:lnTo>
                      <a:pt x="28" y="70"/>
                    </a:lnTo>
                    <a:lnTo>
                      <a:pt x="36" y="76"/>
                    </a:lnTo>
                    <a:lnTo>
                      <a:pt x="42" y="78"/>
                    </a:lnTo>
                    <a:lnTo>
                      <a:pt x="48" y="80"/>
                    </a:lnTo>
                    <a:lnTo>
                      <a:pt x="48" y="80"/>
                    </a:lnTo>
                    <a:lnTo>
                      <a:pt x="54" y="78"/>
                    </a:lnTo>
                    <a:lnTo>
                      <a:pt x="60" y="76"/>
                    </a:lnTo>
                    <a:lnTo>
                      <a:pt x="70" y="70"/>
                    </a:lnTo>
                    <a:lnTo>
                      <a:pt x="76" y="60"/>
                    </a:lnTo>
                    <a:lnTo>
                      <a:pt x="78" y="56"/>
                    </a:lnTo>
                    <a:lnTo>
                      <a:pt x="80" y="48"/>
                    </a:lnTo>
                    <a:lnTo>
                      <a:pt x="80" y="48"/>
                    </a:lnTo>
                    <a:lnTo>
                      <a:pt x="78" y="42"/>
                    </a:lnTo>
                    <a:lnTo>
                      <a:pt x="76" y="38"/>
                    </a:lnTo>
                    <a:lnTo>
                      <a:pt x="70" y="28"/>
                    </a:lnTo>
                    <a:lnTo>
                      <a:pt x="60" y="20"/>
                    </a:lnTo>
                    <a:lnTo>
                      <a:pt x="54" y="20"/>
                    </a:lnTo>
                    <a:lnTo>
                      <a:pt x="48" y="18"/>
                    </a:lnTo>
                    <a:lnTo>
                      <a:pt x="48" y="18"/>
                    </a:lnTo>
                    <a:close/>
                  </a:path>
                </a:pathLst>
              </a:custGeom>
              <a:solidFill>
                <a:srgbClr val="F6F6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5" name="Freeform 27">
                <a:extLst>
                  <a:ext uri="{FF2B5EF4-FFF2-40B4-BE49-F238E27FC236}">
                    <a16:creationId xmlns:a16="http://schemas.microsoft.com/office/drawing/2014/main" id="{82798100-7E38-4EB6-9921-9CC84ED23CCF}"/>
                  </a:ext>
                </a:extLst>
              </p:cNvPr>
              <p:cNvSpPr>
                <a:spLocks noEditPoints="1"/>
              </p:cNvSpPr>
              <p:nvPr/>
            </p:nvSpPr>
            <p:spPr bwMode="auto">
              <a:xfrm>
                <a:off x="4479" y="3101"/>
                <a:ext cx="98" cy="100"/>
              </a:xfrm>
              <a:custGeom>
                <a:avLst/>
                <a:gdLst>
                  <a:gd name="T0" fmla="*/ 48 w 98"/>
                  <a:gd name="T1" fmla="*/ 100 h 100"/>
                  <a:gd name="T2" fmla="*/ 30 w 98"/>
                  <a:gd name="T3" fmla="*/ 96 h 100"/>
                  <a:gd name="T4" fmla="*/ 14 w 98"/>
                  <a:gd name="T5" fmla="*/ 86 h 100"/>
                  <a:gd name="T6" fmla="*/ 4 w 98"/>
                  <a:gd name="T7" fmla="*/ 70 h 100"/>
                  <a:gd name="T8" fmla="*/ 0 w 98"/>
                  <a:gd name="T9" fmla="*/ 50 h 100"/>
                  <a:gd name="T10" fmla="*/ 0 w 98"/>
                  <a:gd name="T11" fmla="*/ 40 h 100"/>
                  <a:gd name="T12" fmla="*/ 8 w 98"/>
                  <a:gd name="T13" fmla="*/ 22 h 100"/>
                  <a:gd name="T14" fmla="*/ 22 w 98"/>
                  <a:gd name="T15" fmla="*/ 8 h 100"/>
                  <a:gd name="T16" fmla="*/ 38 w 98"/>
                  <a:gd name="T17" fmla="*/ 2 h 100"/>
                  <a:gd name="T18" fmla="*/ 48 w 98"/>
                  <a:gd name="T19" fmla="*/ 0 h 100"/>
                  <a:gd name="T20" fmla="*/ 68 w 98"/>
                  <a:gd name="T21" fmla="*/ 4 h 100"/>
                  <a:gd name="T22" fmla="*/ 84 w 98"/>
                  <a:gd name="T23" fmla="*/ 14 h 100"/>
                  <a:gd name="T24" fmla="*/ 94 w 98"/>
                  <a:gd name="T25" fmla="*/ 30 h 100"/>
                  <a:gd name="T26" fmla="*/ 98 w 98"/>
                  <a:gd name="T27" fmla="*/ 50 h 100"/>
                  <a:gd name="T28" fmla="*/ 98 w 98"/>
                  <a:gd name="T29" fmla="*/ 60 h 100"/>
                  <a:gd name="T30" fmla="*/ 90 w 98"/>
                  <a:gd name="T31" fmla="*/ 78 h 100"/>
                  <a:gd name="T32" fmla="*/ 76 w 98"/>
                  <a:gd name="T33" fmla="*/ 92 h 100"/>
                  <a:gd name="T34" fmla="*/ 58 w 98"/>
                  <a:gd name="T35" fmla="*/ 98 h 100"/>
                  <a:gd name="T36" fmla="*/ 48 w 98"/>
                  <a:gd name="T37" fmla="*/ 100 h 100"/>
                  <a:gd name="T38" fmla="*/ 48 w 98"/>
                  <a:gd name="T39" fmla="*/ 20 h 100"/>
                  <a:gd name="T40" fmla="*/ 38 w 98"/>
                  <a:gd name="T41" fmla="*/ 22 h 100"/>
                  <a:gd name="T42" fmla="*/ 20 w 98"/>
                  <a:gd name="T43" fmla="*/ 38 h 100"/>
                  <a:gd name="T44" fmla="*/ 18 w 98"/>
                  <a:gd name="T45" fmla="*/ 50 h 100"/>
                  <a:gd name="T46" fmla="*/ 20 w 98"/>
                  <a:gd name="T47" fmla="*/ 56 h 100"/>
                  <a:gd name="T48" fmla="*/ 28 w 98"/>
                  <a:gd name="T49" fmla="*/ 72 h 100"/>
                  <a:gd name="T50" fmla="*/ 42 w 98"/>
                  <a:gd name="T51" fmla="*/ 80 h 100"/>
                  <a:gd name="T52" fmla="*/ 48 w 98"/>
                  <a:gd name="T53" fmla="*/ 80 h 100"/>
                  <a:gd name="T54" fmla="*/ 60 w 98"/>
                  <a:gd name="T55" fmla="*/ 78 h 100"/>
                  <a:gd name="T56" fmla="*/ 76 w 98"/>
                  <a:gd name="T57" fmla="*/ 62 h 100"/>
                  <a:gd name="T58" fmla="*/ 80 w 98"/>
                  <a:gd name="T59" fmla="*/ 50 h 100"/>
                  <a:gd name="T60" fmla="*/ 78 w 98"/>
                  <a:gd name="T61" fmla="*/ 44 h 100"/>
                  <a:gd name="T62" fmla="*/ 70 w 98"/>
                  <a:gd name="T63" fmla="*/ 28 h 100"/>
                  <a:gd name="T64" fmla="*/ 56 w 98"/>
                  <a:gd name="T65" fmla="*/ 20 h 100"/>
                  <a:gd name="T66" fmla="*/ 48 w 98"/>
                  <a:gd name="T67" fmla="*/ 2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100">
                    <a:moveTo>
                      <a:pt x="48" y="100"/>
                    </a:moveTo>
                    <a:lnTo>
                      <a:pt x="48" y="100"/>
                    </a:lnTo>
                    <a:lnTo>
                      <a:pt x="38" y="98"/>
                    </a:lnTo>
                    <a:lnTo>
                      <a:pt x="30" y="96"/>
                    </a:lnTo>
                    <a:lnTo>
                      <a:pt x="22" y="92"/>
                    </a:lnTo>
                    <a:lnTo>
                      <a:pt x="14" y="86"/>
                    </a:lnTo>
                    <a:lnTo>
                      <a:pt x="8" y="78"/>
                    </a:lnTo>
                    <a:lnTo>
                      <a:pt x="4" y="70"/>
                    </a:lnTo>
                    <a:lnTo>
                      <a:pt x="0" y="60"/>
                    </a:lnTo>
                    <a:lnTo>
                      <a:pt x="0" y="50"/>
                    </a:lnTo>
                    <a:lnTo>
                      <a:pt x="0" y="50"/>
                    </a:lnTo>
                    <a:lnTo>
                      <a:pt x="0" y="40"/>
                    </a:lnTo>
                    <a:lnTo>
                      <a:pt x="4" y="30"/>
                    </a:lnTo>
                    <a:lnTo>
                      <a:pt x="8" y="22"/>
                    </a:lnTo>
                    <a:lnTo>
                      <a:pt x="14" y="14"/>
                    </a:lnTo>
                    <a:lnTo>
                      <a:pt x="22" y="8"/>
                    </a:lnTo>
                    <a:lnTo>
                      <a:pt x="30" y="4"/>
                    </a:lnTo>
                    <a:lnTo>
                      <a:pt x="38" y="2"/>
                    </a:lnTo>
                    <a:lnTo>
                      <a:pt x="48" y="0"/>
                    </a:lnTo>
                    <a:lnTo>
                      <a:pt x="48" y="0"/>
                    </a:lnTo>
                    <a:lnTo>
                      <a:pt x="58" y="2"/>
                    </a:lnTo>
                    <a:lnTo>
                      <a:pt x="68" y="4"/>
                    </a:lnTo>
                    <a:lnTo>
                      <a:pt x="76" y="8"/>
                    </a:lnTo>
                    <a:lnTo>
                      <a:pt x="84" y="14"/>
                    </a:lnTo>
                    <a:lnTo>
                      <a:pt x="90" y="22"/>
                    </a:lnTo>
                    <a:lnTo>
                      <a:pt x="94" y="30"/>
                    </a:lnTo>
                    <a:lnTo>
                      <a:pt x="98" y="40"/>
                    </a:lnTo>
                    <a:lnTo>
                      <a:pt x="98" y="50"/>
                    </a:lnTo>
                    <a:lnTo>
                      <a:pt x="98" y="50"/>
                    </a:lnTo>
                    <a:lnTo>
                      <a:pt x="98" y="60"/>
                    </a:lnTo>
                    <a:lnTo>
                      <a:pt x="94" y="70"/>
                    </a:lnTo>
                    <a:lnTo>
                      <a:pt x="90" y="78"/>
                    </a:lnTo>
                    <a:lnTo>
                      <a:pt x="84" y="86"/>
                    </a:lnTo>
                    <a:lnTo>
                      <a:pt x="76" y="92"/>
                    </a:lnTo>
                    <a:lnTo>
                      <a:pt x="68" y="96"/>
                    </a:lnTo>
                    <a:lnTo>
                      <a:pt x="58" y="98"/>
                    </a:lnTo>
                    <a:lnTo>
                      <a:pt x="48" y="100"/>
                    </a:lnTo>
                    <a:lnTo>
                      <a:pt x="48" y="100"/>
                    </a:lnTo>
                    <a:close/>
                    <a:moveTo>
                      <a:pt x="48" y="20"/>
                    </a:moveTo>
                    <a:lnTo>
                      <a:pt x="48" y="20"/>
                    </a:lnTo>
                    <a:lnTo>
                      <a:pt x="42" y="20"/>
                    </a:lnTo>
                    <a:lnTo>
                      <a:pt x="38" y="22"/>
                    </a:lnTo>
                    <a:lnTo>
                      <a:pt x="28" y="28"/>
                    </a:lnTo>
                    <a:lnTo>
                      <a:pt x="20" y="38"/>
                    </a:lnTo>
                    <a:lnTo>
                      <a:pt x="20" y="44"/>
                    </a:lnTo>
                    <a:lnTo>
                      <a:pt x="18" y="50"/>
                    </a:lnTo>
                    <a:lnTo>
                      <a:pt x="18" y="50"/>
                    </a:lnTo>
                    <a:lnTo>
                      <a:pt x="20" y="56"/>
                    </a:lnTo>
                    <a:lnTo>
                      <a:pt x="20" y="62"/>
                    </a:lnTo>
                    <a:lnTo>
                      <a:pt x="28" y="72"/>
                    </a:lnTo>
                    <a:lnTo>
                      <a:pt x="38" y="78"/>
                    </a:lnTo>
                    <a:lnTo>
                      <a:pt x="42" y="80"/>
                    </a:lnTo>
                    <a:lnTo>
                      <a:pt x="48" y="80"/>
                    </a:lnTo>
                    <a:lnTo>
                      <a:pt x="48" y="80"/>
                    </a:lnTo>
                    <a:lnTo>
                      <a:pt x="56" y="80"/>
                    </a:lnTo>
                    <a:lnTo>
                      <a:pt x="60" y="78"/>
                    </a:lnTo>
                    <a:lnTo>
                      <a:pt x="70" y="72"/>
                    </a:lnTo>
                    <a:lnTo>
                      <a:pt x="76" y="62"/>
                    </a:lnTo>
                    <a:lnTo>
                      <a:pt x="78" y="56"/>
                    </a:lnTo>
                    <a:lnTo>
                      <a:pt x="80" y="50"/>
                    </a:lnTo>
                    <a:lnTo>
                      <a:pt x="80" y="50"/>
                    </a:lnTo>
                    <a:lnTo>
                      <a:pt x="78" y="44"/>
                    </a:lnTo>
                    <a:lnTo>
                      <a:pt x="76" y="38"/>
                    </a:lnTo>
                    <a:lnTo>
                      <a:pt x="70" y="28"/>
                    </a:lnTo>
                    <a:lnTo>
                      <a:pt x="60" y="22"/>
                    </a:lnTo>
                    <a:lnTo>
                      <a:pt x="56" y="20"/>
                    </a:lnTo>
                    <a:lnTo>
                      <a:pt x="48" y="20"/>
                    </a:lnTo>
                    <a:lnTo>
                      <a:pt x="48" y="20"/>
                    </a:lnTo>
                    <a:close/>
                  </a:path>
                </a:pathLst>
              </a:custGeom>
              <a:solidFill>
                <a:srgbClr val="F6F6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6" name="Freeform 28">
                <a:extLst>
                  <a:ext uri="{FF2B5EF4-FFF2-40B4-BE49-F238E27FC236}">
                    <a16:creationId xmlns:a16="http://schemas.microsoft.com/office/drawing/2014/main" id="{232C326A-23CE-4C8E-A577-EDFA604CD4E5}"/>
                  </a:ext>
                </a:extLst>
              </p:cNvPr>
              <p:cNvSpPr>
                <a:spLocks noEditPoints="1"/>
              </p:cNvSpPr>
              <p:nvPr/>
            </p:nvSpPr>
            <p:spPr bwMode="auto">
              <a:xfrm>
                <a:off x="4479" y="3499"/>
                <a:ext cx="98" cy="98"/>
              </a:xfrm>
              <a:custGeom>
                <a:avLst/>
                <a:gdLst>
                  <a:gd name="T0" fmla="*/ 48 w 98"/>
                  <a:gd name="T1" fmla="*/ 98 h 98"/>
                  <a:gd name="T2" fmla="*/ 30 w 98"/>
                  <a:gd name="T3" fmla="*/ 94 h 98"/>
                  <a:gd name="T4" fmla="*/ 14 w 98"/>
                  <a:gd name="T5" fmla="*/ 84 h 98"/>
                  <a:gd name="T6" fmla="*/ 4 w 98"/>
                  <a:gd name="T7" fmla="*/ 68 h 98"/>
                  <a:gd name="T8" fmla="*/ 0 w 98"/>
                  <a:gd name="T9" fmla="*/ 48 h 98"/>
                  <a:gd name="T10" fmla="*/ 0 w 98"/>
                  <a:gd name="T11" fmla="*/ 38 h 98"/>
                  <a:gd name="T12" fmla="*/ 8 w 98"/>
                  <a:gd name="T13" fmla="*/ 22 h 98"/>
                  <a:gd name="T14" fmla="*/ 22 w 98"/>
                  <a:gd name="T15" fmla="*/ 8 h 98"/>
                  <a:gd name="T16" fmla="*/ 38 w 98"/>
                  <a:gd name="T17" fmla="*/ 0 h 98"/>
                  <a:gd name="T18" fmla="*/ 48 w 98"/>
                  <a:gd name="T19" fmla="*/ 0 h 98"/>
                  <a:gd name="T20" fmla="*/ 68 w 98"/>
                  <a:gd name="T21" fmla="*/ 4 h 98"/>
                  <a:gd name="T22" fmla="*/ 84 w 98"/>
                  <a:gd name="T23" fmla="*/ 14 h 98"/>
                  <a:gd name="T24" fmla="*/ 94 w 98"/>
                  <a:gd name="T25" fmla="*/ 30 h 98"/>
                  <a:gd name="T26" fmla="*/ 98 w 98"/>
                  <a:gd name="T27" fmla="*/ 48 h 98"/>
                  <a:gd name="T28" fmla="*/ 98 w 98"/>
                  <a:gd name="T29" fmla="*/ 58 h 98"/>
                  <a:gd name="T30" fmla="*/ 90 w 98"/>
                  <a:gd name="T31" fmla="*/ 76 h 98"/>
                  <a:gd name="T32" fmla="*/ 76 w 98"/>
                  <a:gd name="T33" fmla="*/ 90 h 98"/>
                  <a:gd name="T34" fmla="*/ 58 w 98"/>
                  <a:gd name="T35" fmla="*/ 98 h 98"/>
                  <a:gd name="T36" fmla="*/ 48 w 98"/>
                  <a:gd name="T37" fmla="*/ 98 h 98"/>
                  <a:gd name="T38" fmla="*/ 48 w 98"/>
                  <a:gd name="T39" fmla="*/ 18 h 98"/>
                  <a:gd name="T40" fmla="*/ 38 w 98"/>
                  <a:gd name="T41" fmla="*/ 20 h 98"/>
                  <a:gd name="T42" fmla="*/ 20 w 98"/>
                  <a:gd name="T43" fmla="*/ 38 h 98"/>
                  <a:gd name="T44" fmla="*/ 18 w 98"/>
                  <a:gd name="T45" fmla="*/ 48 h 98"/>
                  <a:gd name="T46" fmla="*/ 20 w 98"/>
                  <a:gd name="T47" fmla="*/ 56 h 98"/>
                  <a:gd name="T48" fmla="*/ 28 w 98"/>
                  <a:gd name="T49" fmla="*/ 70 h 98"/>
                  <a:gd name="T50" fmla="*/ 42 w 98"/>
                  <a:gd name="T51" fmla="*/ 78 h 98"/>
                  <a:gd name="T52" fmla="*/ 48 w 98"/>
                  <a:gd name="T53" fmla="*/ 80 h 98"/>
                  <a:gd name="T54" fmla="*/ 60 w 98"/>
                  <a:gd name="T55" fmla="*/ 76 h 98"/>
                  <a:gd name="T56" fmla="*/ 76 w 98"/>
                  <a:gd name="T57" fmla="*/ 60 h 98"/>
                  <a:gd name="T58" fmla="*/ 80 w 98"/>
                  <a:gd name="T59" fmla="*/ 48 h 98"/>
                  <a:gd name="T60" fmla="*/ 78 w 98"/>
                  <a:gd name="T61" fmla="*/ 42 h 98"/>
                  <a:gd name="T62" fmla="*/ 70 w 98"/>
                  <a:gd name="T63" fmla="*/ 28 h 98"/>
                  <a:gd name="T64" fmla="*/ 56 w 98"/>
                  <a:gd name="T65" fmla="*/ 20 h 98"/>
                  <a:gd name="T66" fmla="*/ 48 w 98"/>
                  <a:gd name="T67" fmla="*/ 1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98">
                    <a:moveTo>
                      <a:pt x="48" y="98"/>
                    </a:moveTo>
                    <a:lnTo>
                      <a:pt x="48" y="98"/>
                    </a:lnTo>
                    <a:lnTo>
                      <a:pt x="38" y="98"/>
                    </a:lnTo>
                    <a:lnTo>
                      <a:pt x="30" y="94"/>
                    </a:lnTo>
                    <a:lnTo>
                      <a:pt x="22" y="90"/>
                    </a:lnTo>
                    <a:lnTo>
                      <a:pt x="14" y="84"/>
                    </a:lnTo>
                    <a:lnTo>
                      <a:pt x="8" y="76"/>
                    </a:lnTo>
                    <a:lnTo>
                      <a:pt x="4" y="68"/>
                    </a:lnTo>
                    <a:lnTo>
                      <a:pt x="0" y="58"/>
                    </a:lnTo>
                    <a:lnTo>
                      <a:pt x="0" y="48"/>
                    </a:lnTo>
                    <a:lnTo>
                      <a:pt x="0" y="48"/>
                    </a:lnTo>
                    <a:lnTo>
                      <a:pt x="0" y="38"/>
                    </a:lnTo>
                    <a:lnTo>
                      <a:pt x="4" y="30"/>
                    </a:lnTo>
                    <a:lnTo>
                      <a:pt x="8" y="22"/>
                    </a:lnTo>
                    <a:lnTo>
                      <a:pt x="14" y="14"/>
                    </a:lnTo>
                    <a:lnTo>
                      <a:pt x="22" y="8"/>
                    </a:lnTo>
                    <a:lnTo>
                      <a:pt x="30" y="4"/>
                    </a:lnTo>
                    <a:lnTo>
                      <a:pt x="38" y="0"/>
                    </a:lnTo>
                    <a:lnTo>
                      <a:pt x="48" y="0"/>
                    </a:lnTo>
                    <a:lnTo>
                      <a:pt x="48" y="0"/>
                    </a:lnTo>
                    <a:lnTo>
                      <a:pt x="58" y="0"/>
                    </a:lnTo>
                    <a:lnTo>
                      <a:pt x="68" y="4"/>
                    </a:lnTo>
                    <a:lnTo>
                      <a:pt x="76" y="8"/>
                    </a:lnTo>
                    <a:lnTo>
                      <a:pt x="84" y="14"/>
                    </a:lnTo>
                    <a:lnTo>
                      <a:pt x="90" y="22"/>
                    </a:lnTo>
                    <a:lnTo>
                      <a:pt x="94" y="30"/>
                    </a:lnTo>
                    <a:lnTo>
                      <a:pt x="98" y="38"/>
                    </a:lnTo>
                    <a:lnTo>
                      <a:pt x="98" y="48"/>
                    </a:lnTo>
                    <a:lnTo>
                      <a:pt x="98" y="48"/>
                    </a:lnTo>
                    <a:lnTo>
                      <a:pt x="98" y="58"/>
                    </a:lnTo>
                    <a:lnTo>
                      <a:pt x="94" y="68"/>
                    </a:lnTo>
                    <a:lnTo>
                      <a:pt x="90" y="76"/>
                    </a:lnTo>
                    <a:lnTo>
                      <a:pt x="84" y="84"/>
                    </a:lnTo>
                    <a:lnTo>
                      <a:pt x="76" y="90"/>
                    </a:lnTo>
                    <a:lnTo>
                      <a:pt x="68" y="94"/>
                    </a:lnTo>
                    <a:lnTo>
                      <a:pt x="58" y="98"/>
                    </a:lnTo>
                    <a:lnTo>
                      <a:pt x="48" y="98"/>
                    </a:lnTo>
                    <a:lnTo>
                      <a:pt x="48" y="98"/>
                    </a:lnTo>
                    <a:close/>
                    <a:moveTo>
                      <a:pt x="48" y="18"/>
                    </a:moveTo>
                    <a:lnTo>
                      <a:pt x="48" y="18"/>
                    </a:lnTo>
                    <a:lnTo>
                      <a:pt x="42" y="20"/>
                    </a:lnTo>
                    <a:lnTo>
                      <a:pt x="38" y="20"/>
                    </a:lnTo>
                    <a:lnTo>
                      <a:pt x="28" y="28"/>
                    </a:lnTo>
                    <a:lnTo>
                      <a:pt x="20" y="38"/>
                    </a:lnTo>
                    <a:lnTo>
                      <a:pt x="20" y="42"/>
                    </a:lnTo>
                    <a:lnTo>
                      <a:pt x="18" y="48"/>
                    </a:lnTo>
                    <a:lnTo>
                      <a:pt x="18" y="48"/>
                    </a:lnTo>
                    <a:lnTo>
                      <a:pt x="20" y="56"/>
                    </a:lnTo>
                    <a:lnTo>
                      <a:pt x="20" y="60"/>
                    </a:lnTo>
                    <a:lnTo>
                      <a:pt x="28" y="70"/>
                    </a:lnTo>
                    <a:lnTo>
                      <a:pt x="38" y="76"/>
                    </a:lnTo>
                    <a:lnTo>
                      <a:pt x="42" y="78"/>
                    </a:lnTo>
                    <a:lnTo>
                      <a:pt x="48" y="80"/>
                    </a:lnTo>
                    <a:lnTo>
                      <a:pt x="48" y="80"/>
                    </a:lnTo>
                    <a:lnTo>
                      <a:pt x="56" y="78"/>
                    </a:lnTo>
                    <a:lnTo>
                      <a:pt x="60" y="76"/>
                    </a:lnTo>
                    <a:lnTo>
                      <a:pt x="70" y="70"/>
                    </a:lnTo>
                    <a:lnTo>
                      <a:pt x="76" y="60"/>
                    </a:lnTo>
                    <a:lnTo>
                      <a:pt x="78" y="56"/>
                    </a:lnTo>
                    <a:lnTo>
                      <a:pt x="80" y="48"/>
                    </a:lnTo>
                    <a:lnTo>
                      <a:pt x="80" y="48"/>
                    </a:lnTo>
                    <a:lnTo>
                      <a:pt x="78" y="42"/>
                    </a:lnTo>
                    <a:lnTo>
                      <a:pt x="76" y="38"/>
                    </a:lnTo>
                    <a:lnTo>
                      <a:pt x="70" y="28"/>
                    </a:lnTo>
                    <a:lnTo>
                      <a:pt x="60" y="20"/>
                    </a:lnTo>
                    <a:lnTo>
                      <a:pt x="56" y="20"/>
                    </a:lnTo>
                    <a:lnTo>
                      <a:pt x="48" y="18"/>
                    </a:lnTo>
                    <a:lnTo>
                      <a:pt x="48" y="18"/>
                    </a:lnTo>
                    <a:close/>
                  </a:path>
                </a:pathLst>
              </a:custGeom>
              <a:solidFill>
                <a:srgbClr val="F6F6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7" name="Freeform 29">
                <a:extLst>
                  <a:ext uri="{FF2B5EF4-FFF2-40B4-BE49-F238E27FC236}">
                    <a16:creationId xmlns:a16="http://schemas.microsoft.com/office/drawing/2014/main" id="{3F61B0AD-9AB1-406F-BE3D-AB2789F2DFCD}"/>
                  </a:ext>
                </a:extLst>
              </p:cNvPr>
              <p:cNvSpPr>
                <a:spLocks/>
              </p:cNvSpPr>
              <p:nvPr/>
            </p:nvSpPr>
            <p:spPr bwMode="auto">
              <a:xfrm>
                <a:off x="4615" y="3015"/>
                <a:ext cx="130" cy="86"/>
              </a:xfrm>
              <a:custGeom>
                <a:avLst/>
                <a:gdLst>
                  <a:gd name="T0" fmla="*/ 10 w 130"/>
                  <a:gd name="T1" fmla="*/ 86 h 86"/>
                  <a:gd name="T2" fmla="*/ 0 w 130"/>
                  <a:gd name="T3" fmla="*/ 68 h 86"/>
                  <a:gd name="T4" fmla="*/ 120 w 130"/>
                  <a:gd name="T5" fmla="*/ 0 h 86"/>
                  <a:gd name="T6" fmla="*/ 130 w 130"/>
                  <a:gd name="T7" fmla="*/ 16 h 86"/>
                  <a:gd name="T8" fmla="*/ 10 w 130"/>
                  <a:gd name="T9" fmla="*/ 86 h 86"/>
                </a:gdLst>
                <a:ahLst/>
                <a:cxnLst>
                  <a:cxn ang="0">
                    <a:pos x="T0" y="T1"/>
                  </a:cxn>
                  <a:cxn ang="0">
                    <a:pos x="T2" y="T3"/>
                  </a:cxn>
                  <a:cxn ang="0">
                    <a:pos x="T4" y="T5"/>
                  </a:cxn>
                  <a:cxn ang="0">
                    <a:pos x="T6" y="T7"/>
                  </a:cxn>
                  <a:cxn ang="0">
                    <a:pos x="T8" y="T9"/>
                  </a:cxn>
                </a:cxnLst>
                <a:rect l="0" t="0" r="r" b="b"/>
                <a:pathLst>
                  <a:path w="130" h="86">
                    <a:moveTo>
                      <a:pt x="10" y="86"/>
                    </a:moveTo>
                    <a:lnTo>
                      <a:pt x="0" y="68"/>
                    </a:lnTo>
                    <a:lnTo>
                      <a:pt x="120" y="0"/>
                    </a:lnTo>
                    <a:lnTo>
                      <a:pt x="130" y="16"/>
                    </a:lnTo>
                    <a:lnTo>
                      <a:pt x="10" y="86"/>
                    </a:lnTo>
                    <a:close/>
                  </a:path>
                </a:pathLst>
              </a:custGeom>
              <a:solidFill>
                <a:srgbClr val="F6F6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8" name="Freeform 30">
                <a:extLst>
                  <a:ext uri="{FF2B5EF4-FFF2-40B4-BE49-F238E27FC236}">
                    <a16:creationId xmlns:a16="http://schemas.microsoft.com/office/drawing/2014/main" id="{A7D98FB5-23E6-4736-AF87-8EF2FBF0D694}"/>
                  </a:ext>
                </a:extLst>
              </p:cNvPr>
              <p:cNvSpPr>
                <a:spLocks/>
              </p:cNvSpPr>
              <p:nvPr/>
            </p:nvSpPr>
            <p:spPr bwMode="auto">
              <a:xfrm>
                <a:off x="4953" y="3015"/>
                <a:ext cx="130" cy="86"/>
              </a:xfrm>
              <a:custGeom>
                <a:avLst/>
                <a:gdLst>
                  <a:gd name="T0" fmla="*/ 120 w 130"/>
                  <a:gd name="T1" fmla="*/ 86 h 86"/>
                  <a:gd name="T2" fmla="*/ 0 w 130"/>
                  <a:gd name="T3" fmla="*/ 16 h 86"/>
                  <a:gd name="T4" fmla="*/ 10 w 130"/>
                  <a:gd name="T5" fmla="*/ 0 h 86"/>
                  <a:gd name="T6" fmla="*/ 130 w 130"/>
                  <a:gd name="T7" fmla="*/ 68 h 86"/>
                  <a:gd name="T8" fmla="*/ 120 w 130"/>
                  <a:gd name="T9" fmla="*/ 86 h 86"/>
                </a:gdLst>
                <a:ahLst/>
                <a:cxnLst>
                  <a:cxn ang="0">
                    <a:pos x="T0" y="T1"/>
                  </a:cxn>
                  <a:cxn ang="0">
                    <a:pos x="T2" y="T3"/>
                  </a:cxn>
                  <a:cxn ang="0">
                    <a:pos x="T4" y="T5"/>
                  </a:cxn>
                  <a:cxn ang="0">
                    <a:pos x="T6" y="T7"/>
                  </a:cxn>
                  <a:cxn ang="0">
                    <a:pos x="T8" y="T9"/>
                  </a:cxn>
                </a:cxnLst>
                <a:rect l="0" t="0" r="r" b="b"/>
                <a:pathLst>
                  <a:path w="130" h="86">
                    <a:moveTo>
                      <a:pt x="120" y="86"/>
                    </a:moveTo>
                    <a:lnTo>
                      <a:pt x="0" y="16"/>
                    </a:lnTo>
                    <a:lnTo>
                      <a:pt x="10" y="0"/>
                    </a:lnTo>
                    <a:lnTo>
                      <a:pt x="130" y="68"/>
                    </a:lnTo>
                    <a:lnTo>
                      <a:pt x="120" y="86"/>
                    </a:lnTo>
                    <a:close/>
                  </a:path>
                </a:pathLst>
              </a:custGeom>
              <a:solidFill>
                <a:srgbClr val="F6F6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9" name="Rectangle 31">
                <a:extLst>
                  <a:ext uri="{FF2B5EF4-FFF2-40B4-BE49-F238E27FC236}">
                    <a16:creationId xmlns:a16="http://schemas.microsoft.com/office/drawing/2014/main" id="{31A7A6E8-A0EE-4F7C-B147-283009C581C4}"/>
                  </a:ext>
                </a:extLst>
              </p:cNvPr>
              <p:cNvSpPr>
                <a:spLocks noChangeArrowheads="1"/>
              </p:cNvSpPr>
              <p:nvPr/>
            </p:nvSpPr>
            <p:spPr bwMode="auto">
              <a:xfrm>
                <a:off x="5177" y="3259"/>
                <a:ext cx="18" cy="180"/>
              </a:xfrm>
              <a:prstGeom prst="rect">
                <a:avLst/>
              </a:prstGeom>
              <a:solidFill>
                <a:srgbClr val="F6F6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0" name="Freeform 32">
                <a:extLst>
                  <a:ext uri="{FF2B5EF4-FFF2-40B4-BE49-F238E27FC236}">
                    <a16:creationId xmlns:a16="http://schemas.microsoft.com/office/drawing/2014/main" id="{5FB44588-62C2-47B4-88BC-6B7F591BB184}"/>
                  </a:ext>
                </a:extLst>
              </p:cNvPr>
              <p:cNvSpPr>
                <a:spLocks/>
              </p:cNvSpPr>
              <p:nvPr/>
            </p:nvSpPr>
            <p:spPr bwMode="auto">
              <a:xfrm>
                <a:off x="4953" y="3599"/>
                <a:ext cx="130" cy="86"/>
              </a:xfrm>
              <a:custGeom>
                <a:avLst/>
                <a:gdLst>
                  <a:gd name="T0" fmla="*/ 10 w 130"/>
                  <a:gd name="T1" fmla="*/ 86 h 86"/>
                  <a:gd name="T2" fmla="*/ 0 w 130"/>
                  <a:gd name="T3" fmla="*/ 68 h 86"/>
                  <a:gd name="T4" fmla="*/ 120 w 130"/>
                  <a:gd name="T5" fmla="*/ 0 h 86"/>
                  <a:gd name="T6" fmla="*/ 130 w 130"/>
                  <a:gd name="T7" fmla="*/ 16 h 86"/>
                  <a:gd name="T8" fmla="*/ 10 w 130"/>
                  <a:gd name="T9" fmla="*/ 86 h 86"/>
                </a:gdLst>
                <a:ahLst/>
                <a:cxnLst>
                  <a:cxn ang="0">
                    <a:pos x="T0" y="T1"/>
                  </a:cxn>
                  <a:cxn ang="0">
                    <a:pos x="T2" y="T3"/>
                  </a:cxn>
                  <a:cxn ang="0">
                    <a:pos x="T4" y="T5"/>
                  </a:cxn>
                  <a:cxn ang="0">
                    <a:pos x="T6" y="T7"/>
                  </a:cxn>
                  <a:cxn ang="0">
                    <a:pos x="T8" y="T9"/>
                  </a:cxn>
                </a:cxnLst>
                <a:rect l="0" t="0" r="r" b="b"/>
                <a:pathLst>
                  <a:path w="130" h="86">
                    <a:moveTo>
                      <a:pt x="10" y="86"/>
                    </a:moveTo>
                    <a:lnTo>
                      <a:pt x="0" y="68"/>
                    </a:lnTo>
                    <a:lnTo>
                      <a:pt x="120" y="0"/>
                    </a:lnTo>
                    <a:lnTo>
                      <a:pt x="130" y="16"/>
                    </a:lnTo>
                    <a:lnTo>
                      <a:pt x="10" y="86"/>
                    </a:lnTo>
                    <a:close/>
                  </a:path>
                </a:pathLst>
              </a:custGeom>
              <a:solidFill>
                <a:srgbClr val="F6F6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1" name="Freeform 33">
                <a:extLst>
                  <a:ext uri="{FF2B5EF4-FFF2-40B4-BE49-F238E27FC236}">
                    <a16:creationId xmlns:a16="http://schemas.microsoft.com/office/drawing/2014/main" id="{D5832173-4A49-4F72-B643-3F4CC32E4C4C}"/>
                  </a:ext>
                </a:extLst>
              </p:cNvPr>
              <p:cNvSpPr>
                <a:spLocks/>
              </p:cNvSpPr>
              <p:nvPr/>
            </p:nvSpPr>
            <p:spPr bwMode="auto">
              <a:xfrm>
                <a:off x="4615" y="3599"/>
                <a:ext cx="130" cy="86"/>
              </a:xfrm>
              <a:custGeom>
                <a:avLst/>
                <a:gdLst>
                  <a:gd name="T0" fmla="*/ 120 w 130"/>
                  <a:gd name="T1" fmla="*/ 86 h 86"/>
                  <a:gd name="T2" fmla="*/ 0 w 130"/>
                  <a:gd name="T3" fmla="*/ 16 h 86"/>
                  <a:gd name="T4" fmla="*/ 10 w 130"/>
                  <a:gd name="T5" fmla="*/ 0 h 86"/>
                  <a:gd name="T6" fmla="*/ 130 w 130"/>
                  <a:gd name="T7" fmla="*/ 68 h 86"/>
                  <a:gd name="T8" fmla="*/ 120 w 130"/>
                  <a:gd name="T9" fmla="*/ 86 h 86"/>
                </a:gdLst>
                <a:ahLst/>
                <a:cxnLst>
                  <a:cxn ang="0">
                    <a:pos x="T0" y="T1"/>
                  </a:cxn>
                  <a:cxn ang="0">
                    <a:pos x="T2" y="T3"/>
                  </a:cxn>
                  <a:cxn ang="0">
                    <a:pos x="T4" y="T5"/>
                  </a:cxn>
                  <a:cxn ang="0">
                    <a:pos x="T6" y="T7"/>
                  </a:cxn>
                  <a:cxn ang="0">
                    <a:pos x="T8" y="T9"/>
                  </a:cxn>
                </a:cxnLst>
                <a:rect l="0" t="0" r="r" b="b"/>
                <a:pathLst>
                  <a:path w="130" h="86">
                    <a:moveTo>
                      <a:pt x="120" y="86"/>
                    </a:moveTo>
                    <a:lnTo>
                      <a:pt x="0" y="16"/>
                    </a:lnTo>
                    <a:lnTo>
                      <a:pt x="10" y="0"/>
                    </a:lnTo>
                    <a:lnTo>
                      <a:pt x="130" y="68"/>
                    </a:lnTo>
                    <a:lnTo>
                      <a:pt x="120" y="86"/>
                    </a:lnTo>
                    <a:close/>
                  </a:path>
                </a:pathLst>
              </a:custGeom>
              <a:solidFill>
                <a:srgbClr val="F6F6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2" name="Rectangle 34">
                <a:extLst>
                  <a:ext uri="{FF2B5EF4-FFF2-40B4-BE49-F238E27FC236}">
                    <a16:creationId xmlns:a16="http://schemas.microsoft.com/office/drawing/2014/main" id="{5484BB63-06F5-416A-B10F-2726C6963A54}"/>
                  </a:ext>
                </a:extLst>
              </p:cNvPr>
              <p:cNvSpPr>
                <a:spLocks noChangeArrowheads="1"/>
              </p:cNvSpPr>
              <p:nvPr/>
            </p:nvSpPr>
            <p:spPr bwMode="auto">
              <a:xfrm>
                <a:off x="4503" y="3259"/>
                <a:ext cx="18" cy="180"/>
              </a:xfrm>
              <a:prstGeom prst="rect">
                <a:avLst/>
              </a:prstGeom>
              <a:solidFill>
                <a:srgbClr val="F6F6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3" name="Rectangle 35">
                <a:extLst>
                  <a:ext uri="{FF2B5EF4-FFF2-40B4-BE49-F238E27FC236}">
                    <a16:creationId xmlns:a16="http://schemas.microsoft.com/office/drawing/2014/main" id="{4F181DAB-F99D-49D7-999A-99C5A8102D3F}"/>
                  </a:ext>
                </a:extLst>
              </p:cNvPr>
              <p:cNvSpPr>
                <a:spLocks noChangeArrowheads="1"/>
              </p:cNvSpPr>
              <p:nvPr/>
            </p:nvSpPr>
            <p:spPr bwMode="auto">
              <a:xfrm>
                <a:off x="4839" y="3633"/>
                <a:ext cx="20" cy="50"/>
              </a:xfrm>
              <a:prstGeom prst="rect">
                <a:avLst/>
              </a:prstGeom>
              <a:solidFill>
                <a:srgbClr val="F6F6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4" name="Rectangle 36">
                <a:extLst>
                  <a:ext uri="{FF2B5EF4-FFF2-40B4-BE49-F238E27FC236}">
                    <a16:creationId xmlns:a16="http://schemas.microsoft.com/office/drawing/2014/main" id="{319C6A46-EE06-46A0-8E30-C4E426F2CE1B}"/>
                  </a:ext>
                </a:extLst>
              </p:cNvPr>
              <p:cNvSpPr>
                <a:spLocks noChangeArrowheads="1"/>
              </p:cNvSpPr>
              <p:nvPr/>
            </p:nvSpPr>
            <p:spPr bwMode="auto">
              <a:xfrm>
                <a:off x="4839" y="3017"/>
                <a:ext cx="20" cy="48"/>
              </a:xfrm>
              <a:prstGeom prst="rect">
                <a:avLst/>
              </a:prstGeom>
              <a:solidFill>
                <a:srgbClr val="F6F6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5" name="Freeform 37">
                <a:extLst>
                  <a:ext uri="{FF2B5EF4-FFF2-40B4-BE49-F238E27FC236}">
                    <a16:creationId xmlns:a16="http://schemas.microsoft.com/office/drawing/2014/main" id="{03DC12FF-6799-461F-8BA2-9D94AE3B5E38}"/>
                  </a:ext>
                </a:extLst>
              </p:cNvPr>
              <p:cNvSpPr>
                <a:spLocks/>
              </p:cNvSpPr>
              <p:nvPr/>
            </p:nvSpPr>
            <p:spPr bwMode="auto">
              <a:xfrm>
                <a:off x="5097" y="3173"/>
                <a:ext cx="50" cy="48"/>
              </a:xfrm>
              <a:custGeom>
                <a:avLst/>
                <a:gdLst>
                  <a:gd name="T0" fmla="*/ 14 w 50"/>
                  <a:gd name="T1" fmla="*/ 48 h 48"/>
                  <a:gd name="T2" fmla="*/ 0 w 50"/>
                  <a:gd name="T3" fmla="*/ 36 h 48"/>
                  <a:gd name="T4" fmla="*/ 36 w 50"/>
                  <a:gd name="T5" fmla="*/ 0 h 48"/>
                  <a:gd name="T6" fmla="*/ 50 w 50"/>
                  <a:gd name="T7" fmla="*/ 14 h 48"/>
                  <a:gd name="T8" fmla="*/ 14 w 50"/>
                  <a:gd name="T9" fmla="*/ 48 h 48"/>
                </a:gdLst>
                <a:ahLst/>
                <a:cxnLst>
                  <a:cxn ang="0">
                    <a:pos x="T0" y="T1"/>
                  </a:cxn>
                  <a:cxn ang="0">
                    <a:pos x="T2" y="T3"/>
                  </a:cxn>
                  <a:cxn ang="0">
                    <a:pos x="T4" y="T5"/>
                  </a:cxn>
                  <a:cxn ang="0">
                    <a:pos x="T6" y="T7"/>
                  </a:cxn>
                  <a:cxn ang="0">
                    <a:pos x="T8" y="T9"/>
                  </a:cxn>
                </a:cxnLst>
                <a:rect l="0" t="0" r="r" b="b"/>
                <a:pathLst>
                  <a:path w="50" h="48">
                    <a:moveTo>
                      <a:pt x="14" y="48"/>
                    </a:moveTo>
                    <a:lnTo>
                      <a:pt x="0" y="36"/>
                    </a:lnTo>
                    <a:lnTo>
                      <a:pt x="36" y="0"/>
                    </a:lnTo>
                    <a:lnTo>
                      <a:pt x="50" y="14"/>
                    </a:lnTo>
                    <a:lnTo>
                      <a:pt x="14" y="48"/>
                    </a:lnTo>
                    <a:close/>
                  </a:path>
                </a:pathLst>
              </a:custGeom>
              <a:solidFill>
                <a:srgbClr val="F6F6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6" name="Freeform 38">
                <a:extLst>
                  <a:ext uri="{FF2B5EF4-FFF2-40B4-BE49-F238E27FC236}">
                    <a16:creationId xmlns:a16="http://schemas.microsoft.com/office/drawing/2014/main" id="{57EB9236-61E9-4F97-BC92-45B7142A9879}"/>
                  </a:ext>
                </a:extLst>
              </p:cNvPr>
              <p:cNvSpPr>
                <a:spLocks/>
              </p:cNvSpPr>
              <p:nvPr/>
            </p:nvSpPr>
            <p:spPr bwMode="auto">
              <a:xfrm>
                <a:off x="4553" y="3483"/>
                <a:ext cx="48" cy="50"/>
              </a:xfrm>
              <a:custGeom>
                <a:avLst/>
                <a:gdLst>
                  <a:gd name="T0" fmla="*/ 14 w 48"/>
                  <a:gd name="T1" fmla="*/ 50 h 50"/>
                  <a:gd name="T2" fmla="*/ 0 w 48"/>
                  <a:gd name="T3" fmla="*/ 36 h 50"/>
                  <a:gd name="T4" fmla="*/ 36 w 48"/>
                  <a:gd name="T5" fmla="*/ 0 h 50"/>
                  <a:gd name="T6" fmla="*/ 48 w 48"/>
                  <a:gd name="T7" fmla="*/ 14 h 50"/>
                  <a:gd name="T8" fmla="*/ 14 w 48"/>
                  <a:gd name="T9" fmla="*/ 50 h 50"/>
                </a:gdLst>
                <a:ahLst/>
                <a:cxnLst>
                  <a:cxn ang="0">
                    <a:pos x="T0" y="T1"/>
                  </a:cxn>
                  <a:cxn ang="0">
                    <a:pos x="T2" y="T3"/>
                  </a:cxn>
                  <a:cxn ang="0">
                    <a:pos x="T4" y="T5"/>
                  </a:cxn>
                  <a:cxn ang="0">
                    <a:pos x="T6" y="T7"/>
                  </a:cxn>
                  <a:cxn ang="0">
                    <a:pos x="T8" y="T9"/>
                  </a:cxn>
                </a:cxnLst>
                <a:rect l="0" t="0" r="r" b="b"/>
                <a:pathLst>
                  <a:path w="48" h="50">
                    <a:moveTo>
                      <a:pt x="14" y="50"/>
                    </a:moveTo>
                    <a:lnTo>
                      <a:pt x="0" y="36"/>
                    </a:lnTo>
                    <a:lnTo>
                      <a:pt x="36" y="0"/>
                    </a:lnTo>
                    <a:lnTo>
                      <a:pt x="48" y="14"/>
                    </a:lnTo>
                    <a:lnTo>
                      <a:pt x="14" y="50"/>
                    </a:lnTo>
                    <a:close/>
                  </a:path>
                </a:pathLst>
              </a:custGeom>
              <a:solidFill>
                <a:srgbClr val="F6F6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7" name="Freeform 39">
                <a:extLst>
                  <a:ext uri="{FF2B5EF4-FFF2-40B4-BE49-F238E27FC236}">
                    <a16:creationId xmlns:a16="http://schemas.microsoft.com/office/drawing/2014/main" id="{9B72CA0F-7AA7-42E5-ADF7-4EBF35F5D780}"/>
                  </a:ext>
                </a:extLst>
              </p:cNvPr>
              <p:cNvSpPr>
                <a:spLocks/>
              </p:cNvSpPr>
              <p:nvPr/>
            </p:nvSpPr>
            <p:spPr bwMode="auto">
              <a:xfrm>
                <a:off x="4553" y="3173"/>
                <a:ext cx="48" cy="48"/>
              </a:xfrm>
              <a:custGeom>
                <a:avLst/>
                <a:gdLst>
                  <a:gd name="T0" fmla="*/ 36 w 48"/>
                  <a:gd name="T1" fmla="*/ 48 h 48"/>
                  <a:gd name="T2" fmla="*/ 0 w 48"/>
                  <a:gd name="T3" fmla="*/ 14 h 48"/>
                  <a:gd name="T4" fmla="*/ 14 w 48"/>
                  <a:gd name="T5" fmla="*/ 0 h 48"/>
                  <a:gd name="T6" fmla="*/ 48 w 48"/>
                  <a:gd name="T7" fmla="*/ 36 h 48"/>
                  <a:gd name="T8" fmla="*/ 36 w 48"/>
                  <a:gd name="T9" fmla="*/ 48 h 48"/>
                </a:gdLst>
                <a:ahLst/>
                <a:cxnLst>
                  <a:cxn ang="0">
                    <a:pos x="T0" y="T1"/>
                  </a:cxn>
                  <a:cxn ang="0">
                    <a:pos x="T2" y="T3"/>
                  </a:cxn>
                  <a:cxn ang="0">
                    <a:pos x="T4" y="T5"/>
                  </a:cxn>
                  <a:cxn ang="0">
                    <a:pos x="T6" y="T7"/>
                  </a:cxn>
                  <a:cxn ang="0">
                    <a:pos x="T8" y="T9"/>
                  </a:cxn>
                </a:cxnLst>
                <a:rect l="0" t="0" r="r" b="b"/>
                <a:pathLst>
                  <a:path w="48" h="48">
                    <a:moveTo>
                      <a:pt x="36" y="48"/>
                    </a:moveTo>
                    <a:lnTo>
                      <a:pt x="0" y="14"/>
                    </a:lnTo>
                    <a:lnTo>
                      <a:pt x="14" y="0"/>
                    </a:lnTo>
                    <a:lnTo>
                      <a:pt x="48" y="36"/>
                    </a:lnTo>
                    <a:lnTo>
                      <a:pt x="36" y="48"/>
                    </a:lnTo>
                    <a:close/>
                  </a:path>
                </a:pathLst>
              </a:custGeom>
              <a:solidFill>
                <a:srgbClr val="F6F6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8" name="Freeform 40">
                <a:extLst>
                  <a:ext uri="{FF2B5EF4-FFF2-40B4-BE49-F238E27FC236}">
                    <a16:creationId xmlns:a16="http://schemas.microsoft.com/office/drawing/2014/main" id="{B61AAE08-56F6-4469-903A-120652B72062}"/>
                  </a:ext>
                </a:extLst>
              </p:cNvPr>
              <p:cNvSpPr>
                <a:spLocks/>
              </p:cNvSpPr>
              <p:nvPr/>
            </p:nvSpPr>
            <p:spPr bwMode="auto">
              <a:xfrm>
                <a:off x="5097" y="3483"/>
                <a:ext cx="50" cy="50"/>
              </a:xfrm>
              <a:custGeom>
                <a:avLst/>
                <a:gdLst>
                  <a:gd name="T0" fmla="*/ 36 w 50"/>
                  <a:gd name="T1" fmla="*/ 50 h 50"/>
                  <a:gd name="T2" fmla="*/ 0 w 50"/>
                  <a:gd name="T3" fmla="*/ 14 h 50"/>
                  <a:gd name="T4" fmla="*/ 14 w 50"/>
                  <a:gd name="T5" fmla="*/ 0 h 50"/>
                  <a:gd name="T6" fmla="*/ 50 w 50"/>
                  <a:gd name="T7" fmla="*/ 36 h 50"/>
                  <a:gd name="T8" fmla="*/ 36 w 50"/>
                  <a:gd name="T9" fmla="*/ 50 h 50"/>
                </a:gdLst>
                <a:ahLst/>
                <a:cxnLst>
                  <a:cxn ang="0">
                    <a:pos x="T0" y="T1"/>
                  </a:cxn>
                  <a:cxn ang="0">
                    <a:pos x="T2" y="T3"/>
                  </a:cxn>
                  <a:cxn ang="0">
                    <a:pos x="T4" y="T5"/>
                  </a:cxn>
                  <a:cxn ang="0">
                    <a:pos x="T6" y="T7"/>
                  </a:cxn>
                  <a:cxn ang="0">
                    <a:pos x="T8" y="T9"/>
                  </a:cxn>
                </a:cxnLst>
                <a:rect l="0" t="0" r="r" b="b"/>
                <a:pathLst>
                  <a:path w="50" h="50">
                    <a:moveTo>
                      <a:pt x="36" y="50"/>
                    </a:moveTo>
                    <a:lnTo>
                      <a:pt x="0" y="14"/>
                    </a:lnTo>
                    <a:lnTo>
                      <a:pt x="14" y="0"/>
                    </a:lnTo>
                    <a:lnTo>
                      <a:pt x="50" y="36"/>
                    </a:lnTo>
                    <a:lnTo>
                      <a:pt x="36" y="50"/>
                    </a:lnTo>
                    <a:close/>
                  </a:path>
                </a:pathLst>
              </a:custGeom>
              <a:solidFill>
                <a:srgbClr val="F6F6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352" name="Group 1351">
            <a:extLst>
              <a:ext uri="{FF2B5EF4-FFF2-40B4-BE49-F238E27FC236}">
                <a16:creationId xmlns:a16="http://schemas.microsoft.com/office/drawing/2014/main" id="{2EE20082-376C-470E-93ED-F6AAA631D548}"/>
              </a:ext>
            </a:extLst>
          </p:cNvPr>
          <p:cNvGrpSpPr/>
          <p:nvPr/>
        </p:nvGrpSpPr>
        <p:grpSpPr>
          <a:xfrm>
            <a:off x="5662148" y="2742507"/>
            <a:ext cx="1112804" cy="1112799"/>
            <a:chOff x="5662148" y="2742507"/>
            <a:chExt cx="1112804" cy="1112799"/>
          </a:xfrm>
        </p:grpSpPr>
        <p:sp>
          <p:nvSpPr>
            <p:cNvPr id="636" name="Ellipse 16">
              <a:extLst>
                <a:ext uri="{FF2B5EF4-FFF2-40B4-BE49-F238E27FC236}">
                  <a16:creationId xmlns:a16="http://schemas.microsoft.com/office/drawing/2014/main" id="{1BF6EB64-433D-4B23-AB50-96A96B65CBC3}"/>
                </a:ext>
              </a:extLst>
            </p:cNvPr>
            <p:cNvSpPr/>
            <p:nvPr/>
          </p:nvSpPr>
          <p:spPr bwMode="gray">
            <a:xfrm>
              <a:off x="5662148" y="2742507"/>
              <a:ext cx="1112804" cy="1112799"/>
            </a:xfrm>
            <a:prstGeom prst="ellipse">
              <a:avLst/>
            </a:prstGeom>
            <a:solidFill>
              <a:srgbClr val="808080"/>
            </a:solidFill>
            <a:ln w="38100">
              <a:solidFill>
                <a:srgbClr val="808080"/>
              </a:solidFill>
              <a:round/>
              <a:headEnd/>
              <a:tailE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600" b="1" kern="0" noProof="1">
                <a:solidFill>
                  <a:schemeClr val="bg1"/>
                </a:solidFill>
                <a:latin typeface="Arial"/>
              </a:endParaRPr>
            </a:p>
          </p:txBody>
        </p:sp>
        <p:pic>
          <p:nvPicPr>
            <p:cNvPr id="1349" name="Picture 1348">
              <a:extLst>
                <a:ext uri="{FF2B5EF4-FFF2-40B4-BE49-F238E27FC236}">
                  <a16:creationId xmlns:a16="http://schemas.microsoft.com/office/drawing/2014/main" id="{47D599E9-10BE-4D61-B952-603D510638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2550" y="2906146"/>
              <a:ext cx="792000" cy="735091"/>
            </a:xfrm>
            <a:prstGeom prst="rect">
              <a:avLst/>
            </a:prstGeom>
          </p:spPr>
        </p:pic>
      </p:grpSp>
      <p:grpSp>
        <p:nvGrpSpPr>
          <p:cNvPr id="1353" name="Group 1352">
            <a:extLst>
              <a:ext uri="{FF2B5EF4-FFF2-40B4-BE49-F238E27FC236}">
                <a16:creationId xmlns:a16="http://schemas.microsoft.com/office/drawing/2014/main" id="{3EDFE923-2E4D-4E16-A3F3-9BE8A5F4859F}"/>
              </a:ext>
            </a:extLst>
          </p:cNvPr>
          <p:cNvGrpSpPr/>
          <p:nvPr/>
        </p:nvGrpSpPr>
        <p:grpSpPr>
          <a:xfrm>
            <a:off x="5039815" y="4689513"/>
            <a:ext cx="1112804" cy="1112799"/>
            <a:chOff x="5039815" y="4689513"/>
            <a:chExt cx="1112804" cy="1112799"/>
          </a:xfrm>
        </p:grpSpPr>
        <p:sp>
          <p:nvSpPr>
            <p:cNvPr id="638" name="Ellipse 18">
              <a:extLst>
                <a:ext uri="{FF2B5EF4-FFF2-40B4-BE49-F238E27FC236}">
                  <a16:creationId xmlns:a16="http://schemas.microsoft.com/office/drawing/2014/main" id="{84A044B2-ED8C-4FB5-940C-A686F9135346}"/>
                </a:ext>
              </a:extLst>
            </p:cNvPr>
            <p:cNvSpPr/>
            <p:nvPr/>
          </p:nvSpPr>
          <p:spPr bwMode="gray">
            <a:xfrm>
              <a:off x="5039815" y="4689513"/>
              <a:ext cx="1112804" cy="1112799"/>
            </a:xfrm>
            <a:prstGeom prst="ellipse">
              <a:avLst/>
            </a:prstGeom>
            <a:solidFill>
              <a:srgbClr val="999999"/>
            </a:solidFill>
            <a:ln w="38100">
              <a:solidFill>
                <a:srgbClr val="999999"/>
              </a:solidFill>
              <a:round/>
              <a:headEnd/>
              <a:tailE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600" b="1" kern="0" noProof="1">
                <a:solidFill>
                  <a:schemeClr val="bg1"/>
                </a:solidFill>
                <a:latin typeface="Arial"/>
              </a:endParaRPr>
            </a:p>
          </p:txBody>
        </p:sp>
        <p:pic>
          <p:nvPicPr>
            <p:cNvPr id="1350" name="Picture 1349">
              <a:extLst>
                <a:ext uri="{FF2B5EF4-FFF2-40B4-BE49-F238E27FC236}">
                  <a16:creationId xmlns:a16="http://schemas.microsoft.com/office/drawing/2014/main" id="{794D7068-58E3-4548-9ED0-3FB965F9DB1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93166" y="4784867"/>
              <a:ext cx="612000" cy="823109"/>
            </a:xfrm>
            <a:prstGeom prst="rect">
              <a:avLst/>
            </a:prstGeom>
          </p:spPr>
        </p:pic>
      </p:grpSp>
    </p:spTree>
    <p:extLst>
      <p:ext uri="{BB962C8B-B14F-4D97-AF65-F5344CB8AC3E}">
        <p14:creationId xmlns:p14="http://schemas.microsoft.com/office/powerpoint/2010/main" val="264236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154B40-82AE-4CF1-9F10-868CEC00AD89}"/>
              </a:ext>
            </a:extLst>
          </p:cNvPr>
          <p:cNvSpPr>
            <a:spLocks noGrp="1"/>
          </p:cNvSpPr>
          <p:nvPr>
            <p:ph type="title"/>
          </p:nvPr>
        </p:nvSpPr>
        <p:spPr/>
        <p:txBody>
          <a:bodyPr/>
          <a:lstStyle/>
          <a:p>
            <a:r>
              <a:rPr lang="fr-FR" dirty="0"/>
              <a:t>Autres mesures</a:t>
            </a:r>
          </a:p>
        </p:txBody>
      </p:sp>
    </p:spTree>
    <p:extLst>
      <p:ext uri="{BB962C8B-B14F-4D97-AF65-F5344CB8AC3E}">
        <p14:creationId xmlns:p14="http://schemas.microsoft.com/office/powerpoint/2010/main" val="390380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D49D810-0632-4985-9623-45F9F95FEA60}"/>
              </a:ext>
            </a:extLst>
          </p:cNvPr>
          <p:cNvSpPr>
            <a:spLocks noGrp="1"/>
          </p:cNvSpPr>
          <p:nvPr>
            <p:ph type="title"/>
          </p:nvPr>
        </p:nvSpPr>
        <p:spPr/>
        <p:txBody>
          <a:bodyPr/>
          <a:lstStyle/>
          <a:p>
            <a:r>
              <a:rPr lang="fr-FR" altLang="fr-FR" dirty="0"/>
              <a:t>Régime d’imposition des brevets</a:t>
            </a:r>
            <a:br>
              <a:rPr lang="fr-FR" dirty="0"/>
            </a:br>
            <a:r>
              <a:rPr lang="fr-FR" altLang="fr-FR" sz="2000" dirty="0"/>
              <a:t>LF 2020, art. 50</a:t>
            </a:r>
            <a:endParaRPr lang="fr-FR" dirty="0"/>
          </a:p>
        </p:txBody>
      </p:sp>
      <p:sp>
        <p:nvSpPr>
          <p:cNvPr id="5" name="TextBox 4">
            <a:extLst>
              <a:ext uri="{FF2B5EF4-FFF2-40B4-BE49-F238E27FC236}">
                <a16:creationId xmlns:a16="http://schemas.microsoft.com/office/drawing/2014/main" id="{F5DD3A87-26C7-435D-8B25-94DA431574F8}"/>
              </a:ext>
            </a:extLst>
          </p:cNvPr>
          <p:cNvSpPr txBox="1"/>
          <p:nvPr/>
        </p:nvSpPr>
        <p:spPr>
          <a:xfrm>
            <a:off x="458791" y="1209165"/>
            <a:ext cx="8234362" cy="552934"/>
          </a:xfrm>
          <a:prstGeom prst="rect">
            <a:avLst/>
          </a:prstGeom>
          <a:noFill/>
        </p:spPr>
        <p:txBody>
          <a:bodyPr wrap="square" rtlCol="0" anchor="ctr">
            <a:noAutofit/>
          </a:bodyPr>
          <a:lstStyle/>
          <a:p>
            <a:pPr marL="363538" lvl="1"/>
            <a:r>
              <a:rPr lang="fr-FR" altLang="fr-FR" sz="1600" b="1" dirty="0"/>
              <a:t>Possibilité d’imputer le déficit de l’exercice sur le résultat net positif</a:t>
            </a:r>
          </a:p>
        </p:txBody>
      </p:sp>
      <p:grpSp>
        <p:nvGrpSpPr>
          <p:cNvPr id="3" name="Group 2">
            <a:extLst>
              <a:ext uri="{FF2B5EF4-FFF2-40B4-BE49-F238E27FC236}">
                <a16:creationId xmlns:a16="http://schemas.microsoft.com/office/drawing/2014/main" id="{30D0EB44-46FC-4367-873B-E80852A30A77}"/>
              </a:ext>
            </a:extLst>
          </p:cNvPr>
          <p:cNvGrpSpPr/>
          <p:nvPr/>
        </p:nvGrpSpPr>
        <p:grpSpPr>
          <a:xfrm>
            <a:off x="457200" y="1733691"/>
            <a:ext cx="8235952" cy="1092744"/>
            <a:chOff x="457200" y="1934107"/>
            <a:chExt cx="8235952" cy="1092744"/>
          </a:xfrm>
        </p:grpSpPr>
        <p:sp>
          <p:nvSpPr>
            <p:cNvPr id="10" name="Rectangle 9">
              <a:extLst>
                <a:ext uri="{FF2B5EF4-FFF2-40B4-BE49-F238E27FC236}">
                  <a16:creationId xmlns:a16="http://schemas.microsoft.com/office/drawing/2014/main" id="{FBFD95B2-F227-4AEF-BD52-4723E4F43A06}"/>
                </a:ext>
              </a:extLst>
            </p:cNvPr>
            <p:cNvSpPr/>
            <p:nvPr/>
          </p:nvSpPr>
          <p:spPr>
            <a:xfrm>
              <a:off x="457200" y="2187685"/>
              <a:ext cx="1584000" cy="540000"/>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lumMod val="75000"/>
                    </a:schemeClr>
                  </a:solidFill>
                </a:rPr>
                <a:t>Résultat imposé au taux réduit de 10%</a:t>
              </a:r>
            </a:p>
          </p:txBody>
        </p:sp>
        <p:sp>
          <p:nvSpPr>
            <p:cNvPr id="11" name="Rectangle 10">
              <a:extLst>
                <a:ext uri="{FF2B5EF4-FFF2-40B4-BE49-F238E27FC236}">
                  <a16:creationId xmlns:a16="http://schemas.microsoft.com/office/drawing/2014/main" id="{88E9A678-32A9-42F8-960C-93BE9AFFBF99}"/>
                </a:ext>
              </a:extLst>
            </p:cNvPr>
            <p:cNvSpPr/>
            <p:nvPr/>
          </p:nvSpPr>
          <p:spPr>
            <a:xfrm>
              <a:off x="2031175" y="2183314"/>
              <a:ext cx="360000"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rPr>
                <a:t>=</a:t>
              </a:r>
            </a:p>
          </p:txBody>
        </p:sp>
        <p:sp>
          <p:nvSpPr>
            <p:cNvPr id="12" name="Rectangle 11">
              <a:extLst>
                <a:ext uri="{FF2B5EF4-FFF2-40B4-BE49-F238E27FC236}">
                  <a16:creationId xmlns:a16="http://schemas.microsoft.com/office/drawing/2014/main" id="{B67A174E-8D57-4ECB-A609-CE88601ABFA5}"/>
                </a:ext>
              </a:extLst>
            </p:cNvPr>
            <p:cNvSpPr/>
            <p:nvPr/>
          </p:nvSpPr>
          <p:spPr>
            <a:xfrm>
              <a:off x="2378176" y="2183314"/>
              <a:ext cx="1260000" cy="540000"/>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lumMod val="75000"/>
                    </a:schemeClr>
                  </a:solidFill>
                </a:rPr>
                <a:t>Résultat net de l’actif de PI</a:t>
              </a:r>
            </a:p>
          </p:txBody>
        </p:sp>
        <p:sp>
          <p:nvSpPr>
            <p:cNvPr id="13" name="Rectangle 12">
              <a:extLst>
                <a:ext uri="{FF2B5EF4-FFF2-40B4-BE49-F238E27FC236}">
                  <a16:creationId xmlns:a16="http://schemas.microsoft.com/office/drawing/2014/main" id="{4458F3D4-38EE-48C8-9B4D-AF3BB9CEA0EE}"/>
                </a:ext>
              </a:extLst>
            </p:cNvPr>
            <p:cNvSpPr/>
            <p:nvPr/>
          </p:nvSpPr>
          <p:spPr>
            <a:xfrm>
              <a:off x="3638176" y="2187099"/>
              <a:ext cx="360000"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rPr>
                <a:t>x</a:t>
              </a:r>
            </a:p>
          </p:txBody>
        </p:sp>
        <p:sp>
          <p:nvSpPr>
            <p:cNvPr id="16" name="Rectangle 15">
              <a:extLst>
                <a:ext uri="{FF2B5EF4-FFF2-40B4-BE49-F238E27FC236}">
                  <a16:creationId xmlns:a16="http://schemas.microsoft.com/office/drawing/2014/main" id="{49E12A08-B6BE-4CB8-8737-A88638DB3F48}"/>
                </a:ext>
              </a:extLst>
            </p:cNvPr>
            <p:cNvSpPr/>
            <p:nvPr/>
          </p:nvSpPr>
          <p:spPr>
            <a:xfrm>
              <a:off x="4001150" y="1934107"/>
              <a:ext cx="4685650" cy="540000"/>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lumMod val="75000"/>
                    </a:schemeClr>
                  </a:solidFill>
                </a:rPr>
                <a:t>130% dépenses de R&amp;D de l’actif réalisées directement par le contribuable ou par des entreprises non liées</a:t>
              </a:r>
            </a:p>
          </p:txBody>
        </p:sp>
        <p:sp>
          <p:nvSpPr>
            <p:cNvPr id="17" name="Rectangle 16">
              <a:extLst>
                <a:ext uri="{FF2B5EF4-FFF2-40B4-BE49-F238E27FC236}">
                  <a16:creationId xmlns:a16="http://schemas.microsoft.com/office/drawing/2014/main" id="{177973ED-012D-4B40-8141-3CD288FAAD2F}"/>
                </a:ext>
              </a:extLst>
            </p:cNvPr>
            <p:cNvSpPr/>
            <p:nvPr/>
          </p:nvSpPr>
          <p:spPr>
            <a:xfrm>
              <a:off x="4001149" y="2486851"/>
              <a:ext cx="4692003" cy="540000"/>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lumMod val="75000"/>
                    </a:schemeClr>
                  </a:solidFill>
                </a:rPr>
                <a:t>Dépenses de R&amp;D ou d’acquisition de l’actif engagées directement ou indirectement par le contribuable (y compris par des entreprises liées)</a:t>
              </a:r>
            </a:p>
          </p:txBody>
        </p:sp>
        <p:cxnSp>
          <p:nvCxnSpPr>
            <p:cNvPr id="20" name="Straight Connector 19">
              <a:extLst>
                <a:ext uri="{FF2B5EF4-FFF2-40B4-BE49-F238E27FC236}">
                  <a16:creationId xmlns:a16="http://schemas.microsoft.com/office/drawing/2014/main" id="{76849ACE-5469-4C77-8298-0B30EED2DBC6}"/>
                </a:ext>
              </a:extLst>
            </p:cNvPr>
            <p:cNvCxnSpPr>
              <a:cxnSpLocks/>
            </p:cNvCxnSpPr>
            <p:nvPr/>
          </p:nvCxnSpPr>
          <p:spPr>
            <a:xfrm>
              <a:off x="4001150" y="2480370"/>
              <a:ext cx="4692002" cy="19007"/>
            </a:xfrm>
            <a:prstGeom prst="line">
              <a:avLst/>
            </a:prstGeom>
            <a:ln w="22225"/>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54CF4D7E-A74D-43B6-9585-F7913B152FE3}"/>
              </a:ext>
            </a:extLst>
          </p:cNvPr>
          <p:cNvGrpSpPr/>
          <p:nvPr/>
        </p:nvGrpSpPr>
        <p:grpSpPr>
          <a:xfrm>
            <a:off x="457201" y="3056350"/>
            <a:ext cx="8594369" cy="2535913"/>
            <a:chOff x="457201" y="3938042"/>
            <a:chExt cx="8594369" cy="2535913"/>
          </a:xfrm>
        </p:grpSpPr>
        <p:sp>
          <p:nvSpPr>
            <p:cNvPr id="22" name="Rectangle 21">
              <a:extLst>
                <a:ext uri="{FF2B5EF4-FFF2-40B4-BE49-F238E27FC236}">
                  <a16:creationId xmlns:a16="http://schemas.microsoft.com/office/drawing/2014/main" id="{B4754563-D505-4765-BD95-103C4AFB7501}"/>
                </a:ext>
              </a:extLst>
            </p:cNvPr>
            <p:cNvSpPr/>
            <p:nvPr/>
          </p:nvSpPr>
          <p:spPr>
            <a:xfrm>
              <a:off x="457201" y="3938044"/>
              <a:ext cx="2448560" cy="25325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fontAlgn="auto">
                <a:spcBef>
                  <a:spcPts val="0"/>
                </a:spcBef>
                <a:spcAft>
                  <a:spcPts val="0"/>
                </a:spcAft>
                <a:defRPr/>
              </a:pPr>
              <a:r>
                <a:rPr lang="fr-FR" sz="1200" b="1" dirty="0">
                  <a:solidFill>
                    <a:schemeClr val="tx1"/>
                  </a:solidFill>
                </a:rPr>
                <a:t>Avant la réforme</a:t>
              </a:r>
              <a:r>
                <a:rPr lang="fr-FR" sz="1200" dirty="0">
                  <a:solidFill>
                    <a:schemeClr val="tx1"/>
                  </a:solidFill>
                </a:rPr>
                <a:t> par la LF19,</a:t>
              </a:r>
              <a:r>
                <a:rPr lang="fr-FR" sz="1200" b="1" dirty="0">
                  <a:solidFill>
                    <a:schemeClr val="tx1"/>
                  </a:solidFill>
                </a:rPr>
                <a:t> </a:t>
              </a:r>
              <a:r>
                <a:rPr lang="fr-FR" sz="1200" dirty="0">
                  <a:solidFill>
                    <a:schemeClr val="tx1"/>
                  </a:solidFill>
                </a:rPr>
                <a:t>le  résultat net tiré de l’exploitation des brevets était imposé selon le régime des plus-values à long terme </a:t>
              </a:r>
              <a:r>
                <a:rPr lang="fr-FR" sz="1200" dirty="0">
                  <a:solidFill>
                    <a:schemeClr val="tx1"/>
                  </a:solidFill>
                  <a:sym typeface="Wingdings" panose="05000000000000000000" pitchFamily="2" charset="2"/>
                </a:rPr>
                <a:t> il était possible </a:t>
              </a:r>
              <a:r>
                <a:rPr lang="fr-FR" sz="1200" dirty="0">
                  <a:solidFill>
                    <a:schemeClr val="tx1"/>
                  </a:solidFill>
                </a:rPr>
                <a:t>d'imputer sur la plus-value imposable au taux réduit le déficit relevant du taux normal de l’IS. </a:t>
              </a:r>
            </a:p>
            <a:p>
              <a:pPr lvl="0" fontAlgn="auto">
                <a:spcBef>
                  <a:spcPts val="0"/>
                </a:spcBef>
                <a:spcAft>
                  <a:spcPts val="0"/>
                </a:spcAft>
                <a:defRPr/>
              </a:pPr>
              <a:endParaRPr lang="fr-FR" sz="1200" dirty="0">
                <a:solidFill>
                  <a:schemeClr val="tx1"/>
                </a:solidFill>
              </a:endParaRPr>
            </a:p>
            <a:p>
              <a:pPr lvl="0" fontAlgn="auto">
                <a:spcBef>
                  <a:spcPts val="0"/>
                </a:spcBef>
                <a:spcAft>
                  <a:spcPts val="0"/>
                </a:spcAft>
                <a:defRPr/>
              </a:pPr>
              <a:r>
                <a:rPr lang="fr-FR" sz="1200" dirty="0">
                  <a:solidFill>
                    <a:schemeClr val="tx1"/>
                  </a:solidFill>
                </a:rPr>
                <a:t>La réforme a mis fin à cette possibilité dès lors que le résultat net éligible au taux réduit ne relève plus du régime des PVLT</a:t>
              </a:r>
            </a:p>
          </p:txBody>
        </p:sp>
        <p:sp>
          <p:nvSpPr>
            <p:cNvPr id="24" name="Rectangle 23">
              <a:extLst>
                <a:ext uri="{FF2B5EF4-FFF2-40B4-BE49-F238E27FC236}">
                  <a16:creationId xmlns:a16="http://schemas.microsoft.com/office/drawing/2014/main" id="{5E02F3B4-C5D0-44D1-A66D-B84B7E385D8A}"/>
                </a:ext>
              </a:extLst>
            </p:cNvPr>
            <p:cNvSpPr/>
            <p:nvPr/>
          </p:nvSpPr>
          <p:spPr>
            <a:xfrm>
              <a:off x="3337560" y="3938043"/>
              <a:ext cx="2448560" cy="25325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fontAlgn="auto">
                <a:spcBef>
                  <a:spcPts val="0"/>
                </a:spcBef>
                <a:spcAft>
                  <a:spcPts val="0"/>
                </a:spcAft>
                <a:defRPr/>
              </a:pPr>
              <a:r>
                <a:rPr lang="fr-FR" sz="1200" b="1" dirty="0">
                  <a:solidFill>
                    <a:schemeClr val="accent4"/>
                  </a:solidFill>
                </a:rPr>
                <a:t>Doctrine administrative a admis la possibilité d’imputer le déficit de l’exercice (mais pas les déficits en report) sur le résultat net bénéficiaire imposable au taux réduit :</a:t>
              </a:r>
              <a:endParaRPr lang="fr-FR" sz="1200" dirty="0">
                <a:solidFill>
                  <a:srgbClr val="6E6E6E"/>
                </a:solidFill>
              </a:endParaRPr>
            </a:p>
            <a:p>
              <a:pPr marL="171450" lvl="0" indent="-171450" fontAlgn="auto">
                <a:spcBef>
                  <a:spcPts val="0"/>
                </a:spcBef>
                <a:spcAft>
                  <a:spcPts val="0"/>
                </a:spcAft>
                <a:buFont typeface="Wingdings" panose="05000000000000000000" pitchFamily="2" charset="2"/>
                <a:buChar char="§"/>
                <a:defRPr/>
              </a:pPr>
              <a:r>
                <a:rPr lang="fr-FR" sz="1200" dirty="0">
                  <a:solidFill>
                    <a:srgbClr val="6E6E6E"/>
                  </a:solidFill>
                </a:rPr>
                <a:t>BOI-BIC-BASE-110-30, 17 juillet 2019, n° 340 </a:t>
              </a:r>
            </a:p>
            <a:p>
              <a:pPr marL="171450" lvl="0" indent="-171450" fontAlgn="auto">
                <a:spcBef>
                  <a:spcPts val="0"/>
                </a:spcBef>
                <a:spcAft>
                  <a:spcPts val="0"/>
                </a:spcAft>
                <a:buFont typeface="Wingdings" panose="05000000000000000000" pitchFamily="2" charset="2"/>
                <a:buChar char="§"/>
                <a:defRPr/>
              </a:pPr>
              <a:r>
                <a:rPr lang="fr-FR" sz="1200" dirty="0">
                  <a:solidFill>
                    <a:srgbClr val="6E6E6E"/>
                  </a:solidFill>
                </a:rPr>
                <a:t>BOI-IS-GPE-20-20-120, 17 juillet 2019, n° 190</a:t>
              </a:r>
            </a:p>
            <a:p>
              <a:pPr marL="171450" lvl="0" indent="-171450" fontAlgn="auto">
                <a:spcBef>
                  <a:spcPts val="0"/>
                </a:spcBef>
                <a:spcAft>
                  <a:spcPts val="0"/>
                </a:spcAft>
                <a:buFont typeface="Wingdings" panose="05000000000000000000" pitchFamily="2" charset="2"/>
                <a:buChar char="§"/>
                <a:defRPr/>
              </a:pPr>
              <a:endParaRPr lang="fr-FR" sz="1200" dirty="0">
                <a:solidFill>
                  <a:srgbClr val="6E6E6E"/>
                </a:solidFill>
              </a:endParaRPr>
            </a:p>
            <a:p>
              <a:pPr marL="171450" lvl="0" indent="-171450" fontAlgn="auto">
                <a:spcBef>
                  <a:spcPts val="0"/>
                </a:spcBef>
                <a:spcAft>
                  <a:spcPts val="0"/>
                </a:spcAft>
                <a:buFont typeface="Wingdings" panose="05000000000000000000" pitchFamily="2" charset="2"/>
                <a:buChar char="§"/>
                <a:defRPr/>
              </a:pPr>
              <a:endParaRPr lang="fr-FR" sz="1200" dirty="0">
                <a:solidFill>
                  <a:srgbClr val="6E6E6E"/>
                </a:solidFill>
              </a:endParaRPr>
            </a:p>
            <a:p>
              <a:pPr lvl="0" fontAlgn="auto">
                <a:spcBef>
                  <a:spcPts val="0"/>
                </a:spcBef>
                <a:spcAft>
                  <a:spcPts val="0"/>
                </a:spcAft>
                <a:defRPr/>
              </a:pPr>
              <a:endParaRPr lang="fr-FR" sz="1200" dirty="0">
                <a:solidFill>
                  <a:srgbClr val="6E6E6E"/>
                </a:solidFill>
              </a:endParaRPr>
            </a:p>
          </p:txBody>
        </p:sp>
        <p:sp>
          <p:nvSpPr>
            <p:cNvPr id="25" name="Rectangle 24">
              <a:extLst>
                <a:ext uri="{FF2B5EF4-FFF2-40B4-BE49-F238E27FC236}">
                  <a16:creationId xmlns:a16="http://schemas.microsoft.com/office/drawing/2014/main" id="{3EAEFA13-1BA2-40C7-A834-C15C1ED05E62}"/>
                </a:ext>
              </a:extLst>
            </p:cNvPr>
            <p:cNvSpPr/>
            <p:nvPr/>
          </p:nvSpPr>
          <p:spPr>
            <a:xfrm>
              <a:off x="6243004" y="3938042"/>
              <a:ext cx="2448560" cy="2535913"/>
            </a:xfrm>
            <a:prstGeom prst="rect">
              <a:avLst/>
            </a:prstGeom>
            <a:noFill/>
            <a:ln>
              <a:solidFill>
                <a:srgbClr val="FFD2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fontAlgn="auto">
                <a:spcBef>
                  <a:spcPts val="0"/>
                </a:spcBef>
                <a:spcAft>
                  <a:spcPts val="0"/>
                </a:spcAft>
                <a:defRPr/>
              </a:pPr>
              <a:r>
                <a:rPr lang="fr-FR" sz="1200" b="1" dirty="0">
                  <a:solidFill>
                    <a:schemeClr val="accent4"/>
                  </a:solidFill>
                </a:rPr>
                <a:t>La loi de finances pour 2020 légalise la tolérance administrative :</a:t>
              </a:r>
            </a:p>
            <a:p>
              <a:pPr marL="171450" lvl="0" indent="-171450" fontAlgn="auto">
                <a:spcBef>
                  <a:spcPts val="0"/>
                </a:spcBef>
                <a:spcAft>
                  <a:spcPts val="0"/>
                </a:spcAft>
                <a:buFont typeface="Wingdings" panose="05000000000000000000" pitchFamily="2" charset="2"/>
                <a:buChar char="§"/>
                <a:defRPr/>
              </a:pPr>
              <a:r>
                <a:rPr lang="fr-FR" sz="1200" dirty="0">
                  <a:solidFill>
                    <a:srgbClr val="6E6E6E"/>
                  </a:solidFill>
                </a:rPr>
                <a:t>Possibilité d’imputer le déficit de l’exercice sur le résultat net imposable au taux réduit</a:t>
              </a:r>
            </a:p>
            <a:p>
              <a:pPr marL="171450" lvl="0" indent="-171450" fontAlgn="auto">
                <a:spcBef>
                  <a:spcPts val="0"/>
                </a:spcBef>
                <a:spcAft>
                  <a:spcPts val="0"/>
                </a:spcAft>
                <a:buFont typeface="Wingdings" panose="05000000000000000000" pitchFamily="2" charset="2"/>
                <a:buChar char="§"/>
                <a:defRPr/>
              </a:pPr>
              <a:r>
                <a:rPr lang="fr-FR" sz="1200" dirty="0">
                  <a:solidFill>
                    <a:srgbClr val="6E6E6E"/>
                  </a:solidFill>
                </a:rPr>
                <a:t>Pas de possibilité d’imputer les déficits en report </a:t>
              </a:r>
            </a:p>
            <a:p>
              <a:pPr lvl="0" fontAlgn="auto">
                <a:spcBef>
                  <a:spcPts val="0"/>
                </a:spcBef>
                <a:spcAft>
                  <a:spcPts val="0"/>
                </a:spcAft>
                <a:defRPr/>
              </a:pPr>
              <a:endParaRPr lang="fr-FR" sz="1200" dirty="0">
                <a:solidFill>
                  <a:srgbClr val="6E6E6E"/>
                </a:solidFill>
              </a:endParaRPr>
            </a:p>
            <a:p>
              <a:pPr lvl="0" fontAlgn="auto">
                <a:spcBef>
                  <a:spcPts val="0"/>
                </a:spcBef>
                <a:spcAft>
                  <a:spcPts val="0"/>
                </a:spcAft>
                <a:defRPr/>
              </a:pPr>
              <a:r>
                <a:rPr lang="fr-FR" sz="1200" dirty="0">
                  <a:solidFill>
                    <a:srgbClr val="6E6E6E"/>
                  </a:solidFill>
                </a:rPr>
                <a:t>En attente d’une tolérance administrative ? </a:t>
              </a:r>
            </a:p>
            <a:p>
              <a:pPr lvl="0" fontAlgn="auto">
                <a:spcBef>
                  <a:spcPts val="0"/>
                </a:spcBef>
                <a:spcAft>
                  <a:spcPts val="0"/>
                </a:spcAft>
                <a:defRPr/>
              </a:pPr>
              <a:endParaRPr lang="fr-FR" sz="1200" b="1" dirty="0">
                <a:solidFill>
                  <a:srgbClr val="646464">
                    <a:lumMod val="50000"/>
                  </a:srgbClr>
                </a:solidFill>
              </a:endParaRPr>
            </a:p>
          </p:txBody>
        </p:sp>
        <p:sp>
          <p:nvSpPr>
            <p:cNvPr id="26" name="Isosceles Triangle 25">
              <a:extLst>
                <a:ext uri="{FF2B5EF4-FFF2-40B4-BE49-F238E27FC236}">
                  <a16:creationId xmlns:a16="http://schemas.microsoft.com/office/drawing/2014/main" id="{9A67CFD1-1A81-4A36-8995-1BAD69405471}"/>
                </a:ext>
              </a:extLst>
            </p:cNvPr>
            <p:cNvSpPr/>
            <p:nvPr/>
          </p:nvSpPr>
          <p:spPr>
            <a:xfrm rot="5400000">
              <a:off x="1856944" y="5083037"/>
              <a:ext cx="2529431" cy="239445"/>
            </a:xfrm>
            <a:prstGeom prst="triangle">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chemeClr val="accent2"/>
                </a:solidFill>
              </a:endParaRPr>
            </a:p>
          </p:txBody>
        </p:sp>
        <p:sp>
          <p:nvSpPr>
            <p:cNvPr id="27" name="Isosceles Triangle 26">
              <a:extLst>
                <a:ext uri="{FF2B5EF4-FFF2-40B4-BE49-F238E27FC236}">
                  <a16:creationId xmlns:a16="http://schemas.microsoft.com/office/drawing/2014/main" id="{F4281069-890D-4061-A67E-433807DB3AD0}"/>
                </a:ext>
              </a:extLst>
            </p:cNvPr>
            <p:cNvSpPr/>
            <p:nvPr/>
          </p:nvSpPr>
          <p:spPr>
            <a:xfrm rot="5400000">
              <a:off x="4762388" y="5083037"/>
              <a:ext cx="2529431" cy="239445"/>
            </a:xfrm>
            <a:prstGeom prst="triangle">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chemeClr val="accent2"/>
                </a:solidFill>
              </a:endParaRPr>
            </a:p>
          </p:txBody>
        </p:sp>
        <p:pic>
          <p:nvPicPr>
            <p:cNvPr id="28" name="Picture 27">
              <a:extLst>
                <a:ext uri="{FF2B5EF4-FFF2-40B4-BE49-F238E27FC236}">
                  <a16:creationId xmlns:a16="http://schemas.microsoft.com/office/drawing/2014/main" id="{4BF1E72B-7AD1-4981-A788-CD2D693BB493}"/>
                </a:ext>
              </a:extLst>
            </p:cNvPr>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8735100" y="5056001"/>
              <a:ext cx="316470" cy="293515"/>
            </a:xfrm>
            <a:prstGeom prst="rect">
              <a:avLst/>
            </a:prstGeom>
            <a:noFill/>
            <a:ln w="9525">
              <a:noFill/>
              <a:miter lim="800000"/>
              <a:headEnd/>
              <a:tailEnd/>
            </a:ln>
            <a:effectLst/>
          </p:spPr>
        </p:pic>
      </p:grpSp>
      <p:grpSp>
        <p:nvGrpSpPr>
          <p:cNvPr id="29" name="Group 28">
            <a:extLst>
              <a:ext uri="{FF2B5EF4-FFF2-40B4-BE49-F238E27FC236}">
                <a16:creationId xmlns:a16="http://schemas.microsoft.com/office/drawing/2014/main" id="{B2FC10A9-25A9-4905-BA79-83DCC523D4C5}"/>
              </a:ext>
            </a:extLst>
          </p:cNvPr>
          <p:cNvGrpSpPr/>
          <p:nvPr/>
        </p:nvGrpSpPr>
        <p:grpSpPr>
          <a:xfrm>
            <a:off x="460429" y="5772570"/>
            <a:ext cx="5126179" cy="360000"/>
            <a:chOff x="325437" y="5379745"/>
            <a:chExt cx="5126179" cy="360000"/>
          </a:xfrm>
        </p:grpSpPr>
        <p:sp>
          <p:nvSpPr>
            <p:cNvPr id="30" name="Rectangle 29">
              <a:extLst>
                <a:ext uri="{FF2B5EF4-FFF2-40B4-BE49-F238E27FC236}">
                  <a16:creationId xmlns:a16="http://schemas.microsoft.com/office/drawing/2014/main" id="{2A2510D4-B5CA-4900-92DF-216F4A2C8047}"/>
                </a:ext>
              </a:extLst>
            </p:cNvPr>
            <p:cNvSpPr/>
            <p:nvPr/>
          </p:nvSpPr>
          <p:spPr>
            <a:xfrm>
              <a:off x="325437" y="5410271"/>
              <a:ext cx="5126179"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354013"/>
              <a:r>
                <a:rPr lang="fr-FR" sz="1400" b="1" dirty="0">
                  <a:solidFill>
                    <a:schemeClr val="tx1"/>
                  </a:solidFill>
                </a:rPr>
                <a:t>Exercices clos à compter du 31 décembre 2019</a:t>
              </a:r>
            </a:p>
          </p:txBody>
        </p:sp>
        <p:pic>
          <p:nvPicPr>
            <p:cNvPr id="31" name="Picture 30">
              <a:extLst>
                <a:ext uri="{FF2B5EF4-FFF2-40B4-BE49-F238E27FC236}">
                  <a16:creationId xmlns:a16="http://schemas.microsoft.com/office/drawing/2014/main" id="{0ABD7068-76FD-4F04-BE57-CABFD9ABA85F}"/>
                </a:ext>
              </a:extLst>
            </p:cNvPr>
            <p:cNvPicPr>
              <a:picLocks noChangeArrowheads="1"/>
            </p:cNvPicPr>
            <p:nvPr/>
          </p:nvPicPr>
          <p:blipFill>
            <a:blip r:embed="rId4" cstate="print"/>
            <a:srcRect/>
            <a:stretch>
              <a:fillRect/>
            </a:stretch>
          </p:blipFill>
          <p:spPr bwMode="auto">
            <a:xfrm>
              <a:off x="325438" y="5379745"/>
              <a:ext cx="324000" cy="360000"/>
            </a:xfrm>
            <a:prstGeom prst="rect">
              <a:avLst/>
            </a:prstGeom>
            <a:noFill/>
            <a:ln w="9525">
              <a:noFill/>
              <a:miter lim="800000"/>
              <a:headEnd/>
              <a:tailEnd/>
            </a:ln>
            <a:effectLst/>
          </p:spPr>
        </p:pic>
      </p:grpSp>
    </p:spTree>
    <p:extLst>
      <p:ext uri="{BB962C8B-B14F-4D97-AF65-F5344CB8AC3E}">
        <p14:creationId xmlns:p14="http://schemas.microsoft.com/office/powerpoint/2010/main" val="196509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9B774BE-E866-4305-BD09-843062F18C79}"/>
              </a:ext>
            </a:extLst>
          </p:cNvPr>
          <p:cNvGraphicFramePr>
            <a:graphicFrameLocks noGrp="1"/>
          </p:cNvGraphicFramePr>
          <p:nvPr>
            <p:extLst/>
          </p:nvPr>
        </p:nvGraphicFramePr>
        <p:xfrm>
          <a:off x="461075" y="2077384"/>
          <a:ext cx="8234363" cy="2590800"/>
        </p:xfrm>
        <a:graphic>
          <a:graphicData uri="http://schemas.openxmlformats.org/drawingml/2006/table">
            <a:tbl>
              <a:tblPr firstRow="1" bandRow="1">
                <a:tableStyleId>{5C22544A-7EE6-4342-B048-85BDC9FD1C3A}</a:tableStyleId>
              </a:tblPr>
              <a:tblGrid>
                <a:gridCol w="8234363">
                  <a:extLst>
                    <a:ext uri="{9D8B030D-6E8A-4147-A177-3AD203B41FA5}">
                      <a16:colId xmlns:a16="http://schemas.microsoft.com/office/drawing/2014/main" val="1160088967"/>
                    </a:ext>
                  </a:extLst>
                </a:gridCol>
              </a:tblGrid>
              <a:tr h="255013">
                <a:tc>
                  <a:txBody>
                    <a:bodyPr/>
                    <a:lstStyle/>
                    <a:p>
                      <a:r>
                        <a:rPr lang="fr-FR" sz="1400" dirty="0"/>
                        <a:t>Conditions</a:t>
                      </a:r>
                    </a:p>
                  </a:txBody>
                  <a:tcPr>
                    <a:solidFill>
                      <a:srgbClr val="646464"/>
                    </a:solidFill>
                  </a:tcPr>
                </a:tc>
                <a:extLst>
                  <a:ext uri="{0D108BD9-81ED-4DB2-BD59-A6C34878D82A}">
                    <a16:rowId xmlns:a16="http://schemas.microsoft.com/office/drawing/2014/main" val="3712634838"/>
                  </a:ext>
                </a:extLst>
              </a:tr>
              <a:tr h="255013">
                <a:tc>
                  <a:txBody>
                    <a:bodyPr/>
                    <a:lstStyle/>
                    <a:p>
                      <a:pPr marL="180975" marR="0" lvl="0" indent="-1809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400" dirty="0">
                          <a:solidFill>
                            <a:schemeClr val="accent4">
                              <a:lumMod val="50000"/>
                            </a:schemeClr>
                          </a:solidFill>
                        </a:rPr>
                        <a:t>Fusion au sens strict, soumise au régime de faveur</a:t>
                      </a:r>
                    </a:p>
                  </a:txBody>
                  <a:tcPr/>
                </a:tc>
                <a:extLst>
                  <a:ext uri="{0D108BD9-81ED-4DB2-BD59-A6C34878D82A}">
                    <a16:rowId xmlns:a16="http://schemas.microsoft.com/office/drawing/2014/main" val="11546780"/>
                  </a:ext>
                </a:extLst>
              </a:tr>
              <a:tr h="255013">
                <a:tc>
                  <a:txBody>
                    <a:bodyPr/>
                    <a:lstStyle/>
                    <a:p>
                      <a:pPr marL="180975" marR="0" lvl="0" indent="-1809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400" dirty="0">
                          <a:solidFill>
                            <a:schemeClr val="accent4">
                              <a:lumMod val="50000"/>
                            </a:schemeClr>
                          </a:solidFill>
                        </a:rPr>
                        <a:t>Le montant </a:t>
                      </a:r>
                      <a:r>
                        <a:rPr lang="fr-FR" sz="1400" b="1" dirty="0">
                          <a:solidFill>
                            <a:schemeClr val="accent4">
                              <a:lumMod val="50000"/>
                            </a:schemeClr>
                          </a:solidFill>
                        </a:rPr>
                        <a:t>cumulé</a:t>
                      </a:r>
                      <a:r>
                        <a:rPr lang="fr-FR" sz="1400" dirty="0">
                          <a:solidFill>
                            <a:schemeClr val="accent4">
                              <a:lumMod val="50000"/>
                            </a:schemeClr>
                          </a:solidFill>
                        </a:rPr>
                        <a:t> des déficits antérieurs, des charges financières nettes non déduites et de la capacité de déduction inemployée, transférés est inférieur à 200 K€</a:t>
                      </a:r>
                    </a:p>
                  </a:txBody>
                  <a:tcPr/>
                </a:tc>
                <a:extLst>
                  <a:ext uri="{0D108BD9-81ED-4DB2-BD59-A6C34878D82A}">
                    <a16:rowId xmlns:a16="http://schemas.microsoft.com/office/drawing/2014/main" val="2722463117"/>
                  </a:ext>
                </a:extLst>
              </a:tr>
              <a:tr h="255013">
                <a:tc>
                  <a:txBody>
                    <a:bodyPr/>
                    <a:lstStyle/>
                    <a:p>
                      <a:pPr marL="180975" marR="0" lvl="0" indent="-1809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400" dirty="0">
                          <a:solidFill>
                            <a:schemeClr val="accent4">
                              <a:lumMod val="50000"/>
                            </a:schemeClr>
                          </a:solidFill>
                        </a:rPr>
                        <a:t>Les « déficits » susceptibles d'être transférés ne proviennent ni de la gestion d’un patrimoine mobilier par des sociétés dont l’actif est principalement composé de participations financières dans d’autres sociétés ou groupements assimilés, ni de la gestion d’un patrimoine immobilier </a:t>
                      </a:r>
                      <a:endParaRPr lang="fr-FR" sz="1400" dirty="0">
                        <a:solidFill>
                          <a:schemeClr val="tx1"/>
                        </a:solidFill>
                      </a:endParaRPr>
                    </a:p>
                  </a:txBody>
                  <a:tcPr/>
                </a:tc>
                <a:extLst>
                  <a:ext uri="{0D108BD9-81ED-4DB2-BD59-A6C34878D82A}">
                    <a16:rowId xmlns:a16="http://schemas.microsoft.com/office/drawing/2014/main" val="1912843677"/>
                  </a:ext>
                </a:extLst>
              </a:tr>
              <a:tr h="255013">
                <a:tc>
                  <a:txBody>
                    <a:bodyPr/>
                    <a:lstStyle/>
                    <a:p>
                      <a:pPr marL="180975" marR="0" lvl="0" indent="-1809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400" dirty="0">
                          <a:solidFill>
                            <a:schemeClr val="accent4">
                              <a:lumMod val="50000"/>
                            </a:schemeClr>
                          </a:solidFill>
                        </a:rPr>
                        <a:t>Durant la période au cours de laquelle ces déficits, ces charges financières et cette capacité de déduction inemployée ont été constatés, la société absorbée n’a pas cédé ou cessé l’exploitation d’un fonds de commerce ou d’un établissement</a:t>
                      </a:r>
                      <a:endParaRPr lang="fr-FR" sz="1400" dirty="0">
                        <a:solidFill>
                          <a:schemeClr val="tx1"/>
                        </a:solidFill>
                      </a:endParaRPr>
                    </a:p>
                  </a:txBody>
                  <a:tcPr/>
                </a:tc>
                <a:extLst>
                  <a:ext uri="{0D108BD9-81ED-4DB2-BD59-A6C34878D82A}">
                    <a16:rowId xmlns:a16="http://schemas.microsoft.com/office/drawing/2014/main" val="4253195832"/>
                  </a:ext>
                </a:extLst>
              </a:tr>
            </a:tbl>
          </a:graphicData>
        </a:graphic>
      </p:graphicFrame>
      <p:sp>
        <p:nvSpPr>
          <p:cNvPr id="2" name="Title 1">
            <a:extLst>
              <a:ext uri="{FF2B5EF4-FFF2-40B4-BE49-F238E27FC236}">
                <a16:creationId xmlns:a16="http://schemas.microsoft.com/office/drawing/2014/main" id="{CCB98170-D635-46BA-9A18-50445DF4297E}"/>
              </a:ext>
            </a:extLst>
          </p:cNvPr>
          <p:cNvSpPr>
            <a:spLocks noGrp="1"/>
          </p:cNvSpPr>
          <p:nvPr>
            <p:ph type="title"/>
          </p:nvPr>
        </p:nvSpPr>
        <p:spPr/>
        <p:txBody>
          <a:bodyPr/>
          <a:lstStyle/>
          <a:p>
            <a:r>
              <a:rPr lang="fr-FR" dirty="0"/>
              <a:t>Transfert de déficits</a:t>
            </a:r>
            <a:br>
              <a:rPr lang="fr-FR" dirty="0"/>
            </a:br>
            <a:r>
              <a:rPr lang="fr-FR" sz="2000" dirty="0"/>
              <a:t>LF 2020, art. 45</a:t>
            </a:r>
            <a:endParaRPr lang="fr-FR" dirty="0"/>
          </a:p>
        </p:txBody>
      </p:sp>
      <p:sp>
        <p:nvSpPr>
          <p:cNvPr id="5" name="Content Placeholder 4">
            <a:extLst>
              <a:ext uri="{FF2B5EF4-FFF2-40B4-BE49-F238E27FC236}">
                <a16:creationId xmlns:a16="http://schemas.microsoft.com/office/drawing/2014/main" id="{7937ABFE-A0C3-4DDE-B12B-EC51E02207C4}"/>
              </a:ext>
            </a:extLst>
          </p:cNvPr>
          <p:cNvSpPr>
            <a:spLocks noGrp="1"/>
          </p:cNvSpPr>
          <p:nvPr>
            <p:ph idx="1"/>
          </p:nvPr>
        </p:nvSpPr>
        <p:spPr/>
        <p:txBody>
          <a:bodyPr/>
          <a:lstStyle/>
          <a:p>
            <a:pPr>
              <a:spcBef>
                <a:spcPts val="0"/>
              </a:spcBef>
            </a:pPr>
            <a:r>
              <a:rPr lang="fr-FR" sz="1600" b="1" dirty="0"/>
              <a:t>Suppression de l’agrément pour le transfert d’une société absorbée lorsque le montant cumulé du déficit, des charges financières non déduites et des capacités de déduction non utilisées est inférieur à 200 K€</a:t>
            </a:r>
            <a:endParaRPr lang="fr-FR" sz="1600" dirty="0"/>
          </a:p>
        </p:txBody>
      </p:sp>
      <p:sp>
        <p:nvSpPr>
          <p:cNvPr id="16" name="Rectangle 15">
            <a:extLst>
              <a:ext uri="{FF2B5EF4-FFF2-40B4-BE49-F238E27FC236}">
                <a16:creationId xmlns:a16="http://schemas.microsoft.com/office/drawing/2014/main" id="{3291A59A-24CD-4275-994A-80801363B3C4}"/>
              </a:ext>
            </a:extLst>
          </p:cNvPr>
          <p:cNvSpPr/>
          <p:nvPr/>
        </p:nvSpPr>
        <p:spPr>
          <a:xfrm>
            <a:off x="457200" y="4662471"/>
            <a:ext cx="8220078" cy="1051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1200" dirty="0">
                <a:solidFill>
                  <a:srgbClr val="91278F"/>
                </a:solidFill>
              </a:rPr>
              <a:t>1. Une mesure équivalente en cas d’absorption d’une société mère d’un groupe intégré</a:t>
            </a:r>
          </a:p>
          <a:p>
            <a:r>
              <a:rPr lang="fr-FR" sz="1200" dirty="0">
                <a:solidFill>
                  <a:srgbClr val="91278F"/>
                </a:solidFill>
              </a:rPr>
              <a:t>2. Le texte n’exige plus que :</a:t>
            </a:r>
          </a:p>
          <a:p>
            <a:pPr marL="361950" indent="-171450">
              <a:buFont typeface="Wingdings" panose="05000000000000000000" pitchFamily="2" charset="2"/>
              <a:buChar char="§"/>
            </a:pPr>
            <a:r>
              <a:rPr lang="fr-FR" sz="1200" dirty="0">
                <a:solidFill>
                  <a:srgbClr val="91278F"/>
                </a:solidFill>
              </a:rPr>
              <a:t>la justification de l’opération du point de vue économique et l’absence de motivation principalement fiscale </a:t>
            </a:r>
          </a:p>
          <a:p>
            <a:pPr marL="361950" indent="-171450">
              <a:buFont typeface="Wingdings" panose="05000000000000000000" pitchFamily="2" charset="2"/>
              <a:buChar char="§"/>
            </a:pPr>
            <a:r>
              <a:rPr lang="fr-FR" sz="1200" dirty="0">
                <a:solidFill>
                  <a:srgbClr val="91278F"/>
                </a:solidFill>
              </a:rPr>
              <a:t>la poursuite par la société absorbante de l’activité à l'origine des « déficits » dont le transfert est demandé pendant un délai minimal de trois ans, sans changement significatif.</a:t>
            </a:r>
          </a:p>
        </p:txBody>
      </p:sp>
      <p:grpSp>
        <p:nvGrpSpPr>
          <p:cNvPr id="17" name="Group 16">
            <a:extLst>
              <a:ext uri="{FF2B5EF4-FFF2-40B4-BE49-F238E27FC236}">
                <a16:creationId xmlns:a16="http://schemas.microsoft.com/office/drawing/2014/main" id="{FE12CB0D-FF4C-4D47-A8CD-A516540A707C}"/>
              </a:ext>
            </a:extLst>
          </p:cNvPr>
          <p:cNvGrpSpPr/>
          <p:nvPr/>
        </p:nvGrpSpPr>
        <p:grpSpPr>
          <a:xfrm>
            <a:off x="460429" y="5772570"/>
            <a:ext cx="5126179" cy="360000"/>
            <a:chOff x="325437" y="5379745"/>
            <a:chExt cx="5126179" cy="360000"/>
          </a:xfrm>
        </p:grpSpPr>
        <p:sp>
          <p:nvSpPr>
            <p:cNvPr id="18" name="Rectangle 17">
              <a:extLst>
                <a:ext uri="{FF2B5EF4-FFF2-40B4-BE49-F238E27FC236}">
                  <a16:creationId xmlns:a16="http://schemas.microsoft.com/office/drawing/2014/main" id="{A613D8B5-6DC2-4076-9E9B-6E91E2A7702C}"/>
                </a:ext>
              </a:extLst>
            </p:cNvPr>
            <p:cNvSpPr/>
            <p:nvPr/>
          </p:nvSpPr>
          <p:spPr>
            <a:xfrm>
              <a:off x="325437" y="5410270"/>
              <a:ext cx="5126179"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354013"/>
              <a:r>
                <a:rPr lang="fr-FR" sz="1400" b="1" dirty="0">
                  <a:solidFill>
                    <a:schemeClr val="tx1"/>
                  </a:solidFill>
                </a:rPr>
                <a:t>Opérations réalisées à compter du 1</a:t>
              </a:r>
              <a:r>
                <a:rPr lang="fr-FR" sz="1400" b="1" baseline="30000" dirty="0">
                  <a:solidFill>
                    <a:schemeClr val="tx1"/>
                  </a:solidFill>
                </a:rPr>
                <a:t>er</a:t>
              </a:r>
              <a:r>
                <a:rPr lang="fr-FR" sz="1400" b="1" dirty="0">
                  <a:solidFill>
                    <a:schemeClr val="tx1"/>
                  </a:solidFill>
                </a:rPr>
                <a:t> janvier 2020</a:t>
              </a:r>
            </a:p>
          </p:txBody>
        </p:sp>
        <p:pic>
          <p:nvPicPr>
            <p:cNvPr id="19" name="Picture 18">
              <a:extLst>
                <a:ext uri="{FF2B5EF4-FFF2-40B4-BE49-F238E27FC236}">
                  <a16:creationId xmlns:a16="http://schemas.microsoft.com/office/drawing/2014/main" id="{890BD288-727E-4905-B99E-7F3092962B3A}"/>
                </a:ext>
              </a:extLst>
            </p:cNvPr>
            <p:cNvPicPr>
              <a:picLocks noChangeArrowheads="1"/>
            </p:cNvPicPr>
            <p:nvPr/>
          </p:nvPicPr>
          <p:blipFill>
            <a:blip r:embed="rId3" cstate="print"/>
            <a:srcRect/>
            <a:stretch>
              <a:fillRect/>
            </a:stretch>
          </p:blipFill>
          <p:spPr bwMode="auto">
            <a:xfrm>
              <a:off x="325438" y="5379745"/>
              <a:ext cx="324000" cy="360000"/>
            </a:xfrm>
            <a:prstGeom prst="rect">
              <a:avLst/>
            </a:prstGeom>
            <a:noFill/>
            <a:ln w="9525">
              <a:noFill/>
              <a:miter lim="800000"/>
              <a:headEnd/>
              <a:tailEnd/>
            </a:ln>
            <a:effectLst/>
          </p:spPr>
        </p:pic>
      </p:grpSp>
    </p:spTree>
    <p:extLst>
      <p:ext uri="{BB962C8B-B14F-4D97-AF65-F5344CB8AC3E}">
        <p14:creationId xmlns:p14="http://schemas.microsoft.com/office/powerpoint/2010/main" val="92739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D49D810-0632-4985-9623-45F9F95FEA60}"/>
              </a:ext>
            </a:extLst>
          </p:cNvPr>
          <p:cNvSpPr>
            <a:spLocks noGrp="1"/>
          </p:cNvSpPr>
          <p:nvPr>
            <p:ph type="title"/>
          </p:nvPr>
        </p:nvSpPr>
        <p:spPr/>
        <p:txBody>
          <a:bodyPr/>
          <a:lstStyle/>
          <a:p>
            <a:r>
              <a:rPr lang="fr-FR" dirty="0"/>
              <a:t>Crédit d’impôt recherche</a:t>
            </a:r>
            <a:br>
              <a:rPr lang="fr-FR" dirty="0"/>
            </a:br>
            <a:r>
              <a:rPr lang="fr-FR" altLang="fr-FR" sz="2000" dirty="0"/>
              <a:t>LF 2020, art. 130</a:t>
            </a:r>
            <a:endParaRPr lang="fr-FR" dirty="0"/>
          </a:p>
        </p:txBody>
      </p:sp>
      <p:graphicFrame>
        <p:nvGraphicFramePr>
          <p:cNvPr id="23" name="Table 3">
            <a:extLst>
              <a:ext uri="{FF2B5EF4-FFF2-40B4-BE49-F238E27FC236}">
                <a16:creationId xmlns:a16="http://schemas.microsoft.com/office/drawing/2014/main" id="{9A1ABD43-8866-493E-8DFD-1679065EB01E}"/>
              </a:ext>
            </a:extLst>
          </p:cNvPr>
          <p:cNvGraphicFramePr>
            <a:graphicFrameLocks noGrp="1"/>
          </p:cNvGraphicFramePr>
          <p:nvPr>
            <p:extLst/>
          </p:nvPr>
        </p:nvGraphicFramePr>
        <p:xfrm>
          <a:off x="457200" y="3881913"/>
          <a:ext cx="8234362" cy="2225040"/>
        </p:xfrm>
        <a:graphic>
          <a:graphicData uri="http://schemas.openxmlformats.org/drawingml/2006/table">
            <a:tbl>
              <a:tblPr bandRow="1">
                <a:tableStyleId>{00A15C55-8517-42AA-B614-E9B94910E393}</a:tableStyleId>
              </a:tblPr>
              <a:tblGrid>
                <a:gridCol w="2744787">
                  <a:extLst>
                    <a:ext uri="{9D8B030D-6E8A-4147-A177-3AD203B41FA5}">
                      <a16:colId xmlns:a16="http://schemas.microsoft.com/office/drawing/2014/main" val="20000"/>
                    </a:ext>
                  </a:extLst>
                </a:gridCol>
                <a:gridCol w="2744788">
                  <a:extLst>
                    <a:ext uri="{9D8B030D-6E8A-4147-A177-3AD203B41FA5}">
                      <a16:colId xmlns:a16="http://schemas.microsoft.com/office/drawing/2014/main" val="889947243"/>
                    </a:ext>
                  </a:extLst>
                </a:gridCol>
                <a:gridCol w="2744787">
                  <a:extLst>
                    <a:ext uri="{9D8B030D-6E8A-4147-A177-3AD203B41FA5}">
                      <a16:colId xmlns:a16="http://schemas.microsoft.com/office/drawing/2014/main" val="571857142"/>
                    </a:ext>
                  </a:extLst>
                </a:gridCol>
              </a:tblGrid>
              <a:tr h="287212">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300" b="1" dirty="0">
                          <a:solidFill>
                            <a:schemeClr val="bg1"/>
                          </a:solidFill>
                        </a:rPr>
                        <a:t>Régime actuel</a:t>
                      </a:r>
                    </a:p>
                  </a:txBody>
                  <a:tcPr>
                    <a:solidFill>
                      <a:schemeClr val="tx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229390">
                <a:tc gridSpan="3">
                  <a:txBody>
                    <a:bodyPr/>
                    <a:lstStyle/>
                    <a:p>
                      <a:pPr marL="285750" indent="-285750" algn="l">
                        <a:buFont typeface="Wingdings" panose="05000000000000000000" pitchFamily="2" charset="2"/>
                        <a:buChar char="q"/>
                      </a:pPr>
                      <a:r>
                        <a:rPr lang="fr-FR" sz="1300" b="0" dirty="0">
                          <a:solidFill>
                            <a:schemeClr val="tx1">
                              <a:lumMod val="50000"/>
                            </a:schemeClr>
                          </a:solidFill>
                        </a:rPr>
                        <a:t>Abaissement du seuil de dépenses déclenchant l’obligation déclarative renforcée de 100 à 2 m€ par la LF19… mais dispense par tolérance administrative pour les entreprises réalisant entre 2 m€ et 100 m€</a:t>
                      </a:r>
                    </a:p>
                  </a:txBody>
                  <a:tcPr anchor="ctr">
                    <a:solidFill>
                      <a:schemeClr val="tx1">
                        <a:lumMod val="20000"/>
                        <a:lumOff val="80000"/>
                      </a:schemeClr>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1"/>
                  </a:ext>
                </a:extLst>
              </a:tr>
              <a:tr h="229390">
                <a:tc gridSpan="3">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300" b="1" dirty="0">
                          <a:solidFill>
                            <a:srgbClr val="000000"/>
                          </a:solidFill>
                        </a:rPr>
                        <a:t>Nouveau régime (exercices clos à compter du 31 décembre 2019)</a:t>
                      </a:r>
                    </a:p>
                  </a:txBody>
                  <a:tcPr anchor="ctr">
                    <a:solidFill>
                      <a:srgbClr val="FFE600"/>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48304930"/>
                  </a:ext>
                </a:extLst>
              </a:tr>
              <a:tr h="229390">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300" b="1" dirty="0">
                          <a:solidFill>
                            <a:schemeClr val="tx1">
                              <a:lumMod val="50000"/>
                            </a:schemeClr>
                          </a:solidFill>
                        </a:rPr>
                        <a:t>Dépenses éligibles</a:t>
                      </a:r>
                    </a:p>
                  </a:txBody>
                  <a:tcPr anchor="ctr">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300" b="1" dirty="0">
                          <a:solidFill>
                            <a:schemeClr val="tx1">
                              <a:lumMod val="50000"/>
                            </a:schemeClr>
                          </a:solidFill>
                        </a:rPr>
                        <a:t>Obligation déclarative spéciale</a:t>
                      </a:r>
                    </a:p>
                  </a:txBody>
                  <a:tcPr anchor="ctr">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300" b="1" dirty="0">
                          <a:solidFill>
                            <a:schemeClr val="tx1">
                              <a:lumMod val="50000"/>
                            </a:schemeClr>
                          </a:solidFill>
                        </a:rPr>
                        <a:t>Sanction</a:t>
                      </a:r>
                    </a:p>
                  </a:txBody>
                  <a:tcPr anchor="ctr">
                    <a:solidFill>
                      <a:schemeClr val="tx1">
                        <a:lumMod val="20000"/>
                        <a:lumOff val="80000"/>
                      </a:schemeClr>
                    </a:solidFill>
                  </a:tcPr>
                </a:tc>
                <a:extLst>
                  <a:ext uri="{0D108BD9-81ED-4DB2-BD59-A6C34878D82A}">
                    <a16:rowId xmlns:a16="http://schemas.microsoft.com/office/drawing/2014/main" val="3463384807"/>
                  </a:ext>
                </a:extLst>
              </a:tr>
              <a:tr h="229390">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300" b="0" dirty="0">
                          <a:solidFill>
                            <a:schemeClr val="tx1">
                              <a:lumMod val="50000"/>
                            </a:schemeClr>
                          </a:solidFill>
                        </a:rPr>
                        <a:t>d &lt; 10 m€</a:t>
                      </a:r>
                    </a:p>
                  </a:txBody>
                  <a:tcPr anchor="ctr">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300" b="0" dirty="0">
                          <a:solidFill>
                            <a:schemeClr val="tx1">
                              <a:lumMod val="50000"/>
                            </a:schemeClr>
                          </a:solidFill>
                        </a:rPr>
                        <a:t>N/A</a:t>
                      </a:r>
                    </a:p>
                  </a:txBody>
                  <a:tcPr anchor="ctr">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300" b="0" dirty="0">
                          <a:solidFill>
                            <a:schemeClr val="tx1">
                              <a:lumMod val="50000"/>
                            </a:schemeClr>
                          </a:solidFill>
                        </a:rPr>
                        <a:t>N/A</a:t>
                      </a:r>
                    </a:p>
                  </a:txBody>
                  <a:tcPr anchor="ctr">
                    <a:solidFill>
                      <a:schemeClr val="tx1">
                        <a:lumMod val="20000"/>
                        <a:lumOff val="80000"/>
                      </a:schemeClr>
                    </a:solidFill>
                  </a:tcPr>
                </a:tc>
                <a:extLst>
                  <a:ext uri="{0D108BD9-81ED-4DB2-BD59-A6C34878D82A}">
                    <a16:rowId xmlns:a16="http://schemas.microsoft.com/office/drawing/2014/main" val="3512972904"/>
                  </a:ext>
                </a:extLst>
              </a:tr>
              <a:tr h="229390">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300" b="0" dirty="0">
                          <a:solidFill>
                            <a:schemeClr val="tx1">
                              <a:lumMod val="50000"/>
                            </a:schemeClr>
                          </a:solidFill>
                        </a:rPr>
                        <a:t>10 m€ ≤ d &lt; 100 m€</a:t>
                      </a: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300" b="0" dirty="0">
                          <a:solidFill>
                            <a:schemeClr val="tx1">
                              <a:lumMod val="50000"/>
                            </a:schemeClr>
                          </a:solidFill>
                        </a:rPr>
                        <a:t>nouvel état allégé</a:t>
                      </a: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300" b="0" dirty="0">
                          <a:solidFill>
                            <a:schemeClr val="tx1">
                              <a:lumMod val="50000"/>
                            </a:schemeClr>
                          </a:solidFill>
                        </a:rPr>
                        <a:t>150 €</a:t>
                      </a:r>
                    </a:p>
                  </a:txBody>
                  <a:tcPr anchor="ctr">
                    <a:solidFill>
                      <a:schemeClr val="accent6">
                        <a:lumMod val="20000"/>
                        <a:lumOff val="80000"/>
                      </a:schemeClr>
                    </a:solidFill>
                  </a:tcPr>
                </a:tc>
                <a:extLst>
                  <a:ext uri="{0D108BD9-81ED-4DB2-BD59-A6C34878D82A}">
                    <a16:rowId xmlns:a16="http://schemas.microsoft.com/office/drawing/2014/main" val="906862191"/>
                  </a:ext>
                </a:extLst>
              </a:tr>
              <a:tr h="229390">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300" b="0" dirty="0">
                          <a:solidFill>
                            <a:schemeClr val="tx1">
                              <a:lumMod val="50000"/>
                            </a:schemeClr>
                          </a:solidFill>
                        </a:rPr>
                        <a:t>D ≥ 100 m€</a:t>
                      </a:r>
                    </a:p>
                  </a:txBody>
                  <a:tcPr anchor="ctr">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300" b="0" dirty="0">
                          <a:solidFill>
                            <a:schemeClr val="tx1">
                              <a:lumMod val="50000"/>
                            </a:schemeClr>
                          </a:solidFill>
                        </a:rPr>
                        <a:t>état 2069-A-I-SD</a:t>
                      </a:r>
                    </a:p>
                  </a:txBody>
                  <a:tcPr anchor="ctr">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300" b="0" dirty="0">
                          <a:solidFill>
                            <a:schemeClr val="tx1">
                              <a:lumMod val="50000"/>
                            </a:schemeClr>
                          </a:solidFill>
                        </a:rPr>
                        <a:t>1.500 €</a:t>
                      </a:r>
                    </a:p>
                  </a:txBody>
                  <a:tcPr anchor="ctr">
                    <a:solidFill>
                      <a:schemeClr val="tx1">
                        <a:lumMod val="20000"/>
                        <a:lumOff val="80000"/>
                      </a:schemeClr>
                    </a:solidFill>
                  </a:tcPr>
                </a:tc>
                <a:extLst>
                  <a:ext uri="{0D108BD9-81ED-4DB2-BD59-A6C34878D82A}">
                    <a16:rowId xmlns:a16="http://schemas.microsoft.com/office/drawing/2014/main" val="1495929987"/>
                  </a:ext>
                </a:extLst>
              </a:tr>
            </a:tbl>
          </a:graphicData>
        </a:graphic>
      </p:graphicFrame>
      <p:graphicFrame>
        <p:nvGraphicFramePr>
          <p:cNvPr id="15" name="Table 2">
            <a:extLst>
              <a:ext uri="{FF2B5EF4-FFF2-40B4-BE49-F238E27FC236}">
                <a16:creationId xmlns:a16="http://schemas.microsoft.com/office/drawing/2014/main" id="{BD6763AC-41B8-47AA-8565-633E462DCC3E}"/>
              </a:ext>
            </a:extLst>
          </p:cNvPr>
          <p:cNvGraphicFramePr>
            <a:graphicFrameLocks noGrp="1"/>
          </p:cNvGraphicFramePr>
          <p:nvPr>
            <p:extLst/>
          </p:nvPr>
        </p:nvGraphicFramePr>
        <p:xfrm>
          <a:off x="457202" y="1805692"/>
          <a:ext cx="8234362" cy="1327369"/>
        </p:xfrm>
        <a:graphic>
          <a:graphicData uri="http://schemas.openxmlformats.org/drawingml/2006/table">
            <a:tbl>
              <a:tblPr firstRow="1" bandRow="1">
                <a:effectLst/>
                <a:tableStyleId>{21E4AEA4-8DFA-4A89-87EB-49C32662AFE0}</a:tableStyleId>
              </a:tblPr>
              <a:tblGrid>
                <a:gridCol w="2891926">
                  <a:extLst>
                    <a:ext uri="{9D8B030D-6E8A-4147-A177-3AD203B41FA5}">
                      <a16:colId xmlns:a16="http://schemas.microsoft.com/office/drawing/2014/main" val="20000"/>
                    </a:ext>
                  </a:extLst>
                </a:gridCol>
                <a:gridCol w="1123720">
                  <a:extLst>
                    <a:ext uri="{9D8B030D-6E8A-4147-A177-3AD203B41FA5}">
                      <a16:colId xmlns:a16="http://schemas.microsoft.com/office/drawing/2014/main" val="20001"/>
                    </a:ext>
                  </a:extLst>
                </a:gridCol>
                <a:gridCol w="4218716">
                  <a:extLst>
                    <a:ext uri="{9D8B030D-6E8A-4147-A177-3AD203B41FA5}">
                      <a16:colId xmlns:a16="http://schemas.microsoft.com/office/drawing/2014/main" val="20002"/>
                    </a:ext>
                  </a:extLst>
                </a:gridCol>
              </a:tblGrid>
              <a:tr h="276497">
                <a:tc>
                  <a:txBody>
                    <a:bodyPr/>
                    <a:lstStyle/>
                    <a:p>
                      <a:pPr algn="ctr"/>
                      <a:r>
                        <a:rPr lang="fr-FR" sz="1300" dirty="0"/>
                        <a:t>Type de dépenses</a:t>
                      </a:r>
                    </a:p>
                  </a:txBody>
                  <a:tcPr marL="68560" marR="68560" marT="34293" marB="34293" anchor="ctr">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300" dirty="0"/>
                        <a:t>Taux </a:t>
                      </a:r>
                      <a:r>
                        <a:rPr lang="fr-FR" sz="1300" baseline="0" dirty="0"/>
                        <a:t>actuel</a:t>
                      </a:r>
                    </a:p>
                  </a:txBody>
                  <a:tcPr marL="68560" marR="68560" marT="34293" marB="34293" anchor="ctr">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300" dirty="0"/>
                        <a:t> Dépenses exposées à compter du 1</a:t>
                      </a:r>
                      <a:r>
                        <a:rPr lang="fr-FR" sz="1300" baseline="30000" dirty="0"/>
                        <a:t>er</a:t>
                      </a:r>
                      <a:r>
                        <a:rPr lang="fr-FR" sz="1300" dirty="0"/>
                        <a:t> janvier 2020</a:t>
                      </a:r>
                      <a:endParaRPr lang="fr-FR" sz="1300" baseline="0" dirty="0"/>
                    </a:p>
                  </a:txBody>
                  <a:tcPr marL="68560" marR="68560" marT="34293" marB="34293" anchor="ctr">
                    <a:solidFill>
                      <a:schemeClr val="tx1"/>
                    </a:solidFill>
                  </a:tcPr>
                </a:tc>
                <a:extLst>
                  <a:ext uri="{0D108BD9-81ED-4DB2-BD59-A6C34878D82A}">
                    <a16:rowId xmlns:a16="http://schemas.microsoft.com/office/drawing/2014/main" val="10000"/>
                  </a:ext>
                </a:extLst>
              </a:tr>
              <a:tr h="304731">
                <a:tc>
                  <a:txBody>
                    <a:bodyPr/>
                    <a:lstStyle/>
                    <a:p>
                      <a:pPr algn="l"/>
                      <a:r>
                        <a:rPr lang="fr-FR" sz="1300" b="1" dirty="0">
                          <a:solidFill>
                            <a:schemeClr val="tx1">
                              <a:lumMod val="50000"/>
                            </a:schemeClr>
                          </a:solidFill>
                        </a:rPr>
                        <a:t>Dépenses de personnel</a:t>
                      </a:r>
                    </a:p>
                  </a:txBody>
                  <a:tcPr marL="68560" marR="68560" marT="34293" marB="34293" anchor="ctr">
                    <a:solidFill>
                      <a:srgbClr val="EDEDED"/>
                    </a:solidFill>
                  </a:tcPr>
                </a:tc>
                <a:tc>
                  <a:txBody>
                    <a:bodyPr/>
                    <a:lstStyle/>
                    <a:p>
                      <a:pPr algn="ctr"/>
                      <a:r>
                        <a:rPr lang="fr-FR" sz="1300" b="1" dirty="0">
                          <a:solidFill>
                            <a:schemeClr val="tx1">
                              <a:lumMod val="50000"/>
                            </a:schemeClr>
                          </a:solidFill>
                        </a:rPr>
                        <a:t>50 %</a:t>
                      </a:r>
                    </a:p>
                  </a:txBody>
                  <a:tcPr marL="68560" marR="68560" marT="34293" marB="34293" anchor="ctr">
                    <a:solidFill>
                      <a:srgbClr val="EDEDE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300" b="1" dirty="0">
                          <a:solidFill>
                            <a:schemeClr val="tx1">
                              <a:lumMod val="50000"/>
                            </a:schemeClr>
                          </a:solidFill>
                        </a:rPr>
                        <a:t>43 %</a:t>
                      </a:r>
                    </a:p>
                  </a:txBody>
                  <a:tcPr marL="68560" marR="68560" marT="34293" marB="34293" anchor="ctr">
                    <a:solidFill>
                      <a:srgbClr val="FAE600"/>
                    </a:solidFill>
                  </a:tcPr>
                </a:tc>
                <a:extLst>
                  <a:ext uri="{0D108BD9-81ED-4DB2-BD59-A6C34878D82A}">
                    <a16:rowId xmlns:a16="http://schemas.microsoft.com/office/drawing/2014/main" val="10001"/>
                  </a:ext>
                </a:extLst>
              </a:tr>
              <a:tr h="281315">
                <a:tc>
                  <a:txBody>
                    <a:bodyPr/>
                    <a:lstStyle/>
                    <a:p>
                      <a:pPr algn="l"/>
                      <a:r>
                        <a:rPr lang="fr-FR" sz="1300" b="1" dirty="0">
                          <a:solidFill>
                            <a:schemeClr val="tx1">
                              <a:lumMod val="50000"/>
                            </a:schemeClr>
                          </a:solidFill>
                        </a:rPr>
                        <a:t>Dotations aux amortissements</a:t>
                      </a:r>
                    </a:p>
                  </a:txBody>
                  <a:tcPr marL="68560" marR="68560" marT="34293" marB="34293" anchor="ctr">
                    <a:solidFill>
                      <a:srgbClr val="D8D8D8"/>
                    </a:solidFill>
                  </a:tcPr>
                </a:tc>
                <a:tc>
                  <a:txBody>
                    <a:bodyPr/>
                    <a:lstStyle/>
                    <a:p>
                      <a:pPr algn="ctr"/>
                      <a:r>
                        <a:rPr lang="fr-FR" sz="1300" b="1" dirty="0">
                          <a:solidFill>
                            <a:schemeClr val="tx1">
                              <a:lumMod val="50000"/>
                            </a:schemeClr>
                          </a:solidFill>
                        </a:rPr>
                        <a:t>75 %</a:t>
                      </a:r>
                    </a:p>
                  </a:txBody>
                  <a:tcPr marL="68560" marR="68560" marT="34293" marB="34293" anchor="ctr">
                    <a:solidFill>
                      <a:srgbClr val="D8D8D8"/>
                    </a:solidFill>
                  </a:tcPr>
                </a:tc>
                <a:tc>
                  <a:txBody>
                    <a:bodyPr/>
                    <a:lstStyle/>
                    <a:p>
                      <a:pPr algn="ctr"/>
                      <a:r>
                        <a:rPr lang="fr-FR" sz="1300" b="1" dirty="0">
                          <a:solidFill>
                            <a:schemeClr val="tx1">
                              <a:lumMod val="50000"/>
                            </a:schemeClr>
                          </a:solidFill>
                        </a:rPr>
                        <a:t>75 %</a:t>
                      </a:r>
                    </a:p>
                  </a:txBody>
                  <a:tcPr marL="68560" marR="68560" marT="34293" marB="34293" anchor="ctr">
                    <a:solidFill>
                      <a:srgbClr val="D8D8D8"/>
                    </a:solidFill>
                  </a:tcPr>
                </a:tc>
                <a:extLst>
                  <a:ext uri="{0D108BD9-81ED-4DB2-BD59-A6C34878D82A}">
                    <a16:rowId xmlns:a16="http://schemas.microsoft.com/office/drawing/2014/main" val="10002"/>
                  </a:ext>
                </a:extLst>
              </a:tr>
              <a:tr h="281315">
                <a:tc>
                  <a:txBody>
                    <a:bodyPr/>
                    <a:lstStyle/>
                    <a:p>
                      <a:pPr algn="l"/>
                      <a:r>
                        <a:rPr lang="fr-FR" sz="1300" b="1" dirty="0">
                          <a:solidFill>
                            <a:schemeClr val="tx1">
                              <a:lumMod val="50000"/>
                            </a:schemeClr>
                          </a:solidFill>
                        </a:rPr>
                        <a:t>Dépenses de personnel (jeunes docteurs)</a:t>
                      </a:r>
                    </a:p>
                  </a:txBody>
                  <a:tcPr marL="68560" marR="68560" marT="34293" marB="34293" anchor="ctr">
                    <a:solidFill>
                      <a:srgbClr val="EDEDED"/>
                    </a:solidFill>
                  </a:tcPr>
                </a:tc>
                <a:tc>
                  <a:txBody>
                    <a:bodyPr/>
                    <a:lstStyle/>
                    <a:p>
                      <a:pPr algn="ctr"/>
                      <a:r>
                        <a:rPr lang="fr-FR" sz="1300" b="1" dirty="0">
                          <a:solidFill>
                            <a:schemeClr val="tx1">
                              <a:lumMod val="50000"/>
                            </a:schemeClr>
                          </a:solidFill>
                        </a:rPr>
                        <a:t>200 %</a:t>
                      </a:r>
                    </a:p>
                  </a:txBody>
                  <a:tcPr marL="68560" marR="68560" marT="34293" marB="34293" anchor="ctr">
                    <a:solidFill>
                      <a:srgbClr val="EDEDED"/>
                    </a:solidFill>
                  </a:tcPr>
                </a:tc>
                <a:tc>
                  <a:txBody>
                    <a:bodyPr/>
                    <a:lstStyle/>
                    <a:p>
                      <a:pPr algn="ctr"/>
                      <a:r>
                        <a:rPr lang="fr-FR" sz="1300" b="1" dirty="0">
                          <a:solidFill>
                            <a:schemeClr val="tx1">
                              <a:lumMod val="50000"/>
                            </a:schemeClr>
                          </a:solidFill>
                        </a:rPr>
                        <a:t>200 %</a:t>
                      </a:r>
                    </a:p>
                  </a:txBody>
                  <a:tcPr marL="68560" marR="68560" marT="34293" marB="34293" anchor="ctr">
                    <a:solidFill>
                      <a:srgbClr val="EDEDED"/>
                    </a:solidFill>
                  </a:tcPr>
                </a:tc>
                <a:extLst>
                  <a:ext uri="{0D108BD9-81ED-4DB2-BD59-A6C34878D82A}">
                    <a16:rowId xmlns:a16="http://schemas.microsoft.com/office/drawing/2014/main" val="2644985701"/>
                  </a:ext>
                </a:extLst>
              </a:tr>
            </a:tbl>
          </a:graphicData>
        </a:graphic>
      </p:graphicFrame>
      <p:sp>
        <p:nvSpPr>
          <p:cNvPr id="18" name="Content Placeholder 3">
            <a:extLst>
              <a:ext uri="{FF2B5EF4-FFF2-40B4-BE49-F238E27FC236}">
                <a16:creationId xmlns:a16="http://schemas.microsoft.com/office/drawing/2014/main" id="{208733F1-0BF0-4D7D-9DA5-27FCDD6EE460}"/>
              </a:ext>
            </a:extLst>
          </p:cNvPr>
          <p:cNvSpPr txBox="1">
            <a:spLocks/>
          </p:cNvSpPr>
          <p:nvPr/>
        </p:nvSpPr>
        <p:spPr bwMode="auto">
          <a:xfrm>
            <a:off x="457202" y="3260135"/>
            <a:ext cx="8229598" cy="5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271463" indent="-271463" algn="l" rtl="0" eaLnBrk="0" fontAlgn="base" hangingPunct="0">
              <a:spcBef>
                <a:spcPct val="40000"/>
              </a:spcBef>
              <a:spcAft>
                <a:spcPct val="0"/>
              </a:spcAft>
              <a:buClr>
                <a:srgbClr val="FFD200"/>
              </a:buClr>
              <a:buSzPct val="75000"/>
              <a:buFont typeface="Arial" charset="0"/>
              <a:buChar char="►"/>
              <a:defRPr sz="2000">
                <a:solidFill>
                  <a:srgbClr val="646464"/>
                </a:solidFill>
                <a:latin typeface="+mn-lt"/>
                <a:ea typeface="+mn-ea"/>
                <a:cs typeface="+mn-cs"/>
              </a:defRPr>
            </a:lvl1pPr>
            <a:lvl2pPr marL="542925" indent="-269875" algn="l" rtl="0" eaLnBrk="0" fontAlgn="base" hangingPunct="0">
              <a:spcBef>
                <a:spcPct val="40000"/>
              </a:spcBef>
              <a:spcAft>
                <a:spcPct val="0"/>
              </a:spcAft>
              <a:buClr>
                <a:srgbClr val="FFD200"/>
              </a:buClr>
              <a:buSzPct val="75000"/>
              <a:buFont typeface="Arial" charset="0"/>
              <a:buChar char="►"/>
              <a:defRPr>
                <a:solidFill>
                  <a:srgbClr val="646464"/>
                </a:solidFill>
                <a:latin typeface="+mn-lt"/>
              </a:defRPr>
            </a:lvl2pPr>
            <a:lvl3pPr marL="800100" indent="-255588" algn="l" rtl="0" eaLnBrk="0" fontAlgn="base" hangingPunct="0">
              <a:spcBef>
                <a:spcPct val="40000"/>
              </a:spcBef>
              <a:spcAft>
                <a:spcPct val="0"/>
              </a:spcAft>
              <a:buClr>
                <a:srgbClr val="FFD200"/>
              </a:buClr>
              <a:buSzPct val="75000"/>
              <a:buFont typeface="Arial" charset="0"/>
              <a:buChar char="►"/>
              <a:defRPr sz="1600">
                <a:solidFill>
                  <a:srgbClr val="646464"/>
                </a:solidFill>
                <a:latin typeface="+mn-lt"/>
              </a:defRPr>
            </a:lvl3pPr>
            <a:lvl4pPr marL="1071563" indent="-269875" algn="l" rtl="0" eaLnBrk="0" fontAlgn="base" hangingPunct="0">
              <a:spcBef>
                <a:spcPct val="40000"/>
              </a:spcBef>
              <a:spcAft>
                <a:spcPct val="0"/>
              </a:spcAft>
              <a:buClr>
                <a:srgbClr val="FFD200"/>
              </a:buClr>
              <a:buSzPct val="75000"/>
              <a:buFont typeface="Arial" charset="0"/>
              <a:buChar char="►"/>
              <a:defRPr sz="1400">
                <a:solidFill>
                  <a:srgbClr val="646464"/>
                </a:solidFill>
                <a:latin typeface="+mn-lt"/>
              </a:defRPr>
            </a:lvl4pPr>
            <a:lvl5pPr marL="1385888" indent="-312738" algn="l" rtl="0" eaLnBrk="0" fontAlgn="base" hangingPunct="0">
              <a:spcBef>
                <a:spcPct val="40000"/>
              </a:spcBef>
              <a:spcAft>
                <a:spcPct val="0"/>
              </a:spcAft>
              <a:buClr>
                <a:srgbClr val="FFD200"/>
              </a:buClr>
              <a:buSzPct val="75000"/>
              <a:buFont typeface="Arial" charset="0"/>
              <a:buChar char="►"/>
              <a:defRPr sz="1400">
                <a:solidFill>
                  <a:srgbClr val="646464"/>
                </a:solidFill>
                <a:latin typeface="+mn-lt"/>
              </a:defRPr>
            </a:lvl5pPr>
            <a:lvl6pPr marL="1843088" indent="-312738" algn="l" rtl="0" fontAlgn="base">
              <a:spcBef>
                <a:spcPct val="40000"/>
              </a:spcBef>
              <a:spcAft>
                <a:spcPct val="0"/>
              </a:spcAft>
              <a:buClr>
                <a:srgbClr val="FFD200"/>
              </a:buClr>
              <a:buSzPct val="75000"/>
              <a:buFont typeface="Arial" charset="0"/>
              <a:buChar char="►"/>
              <a:defRPr sz="1400">
                <a:solidFill>
                  <a:srgbClr val="646464"/>
                </a:solidFill>
                <a:latin typeface="+mn-lt"/>
              </a:defRPr>
            </a:lvl6pPr>
            <a:lvl7pPr marL="2300288" indent="-312738" algn="l" rtl="0" fontAlgn="base">
              <a:spcBef>
                <a:spcPct val="40000"/>
              </a:spcBef>
              <a:spcAft>
                <a:spcPct val="0"/>
              </a:spcAft>
              <a:buClr>
                <a:srgbClr val="FFD200"/>
              </a:buClr>
              <a:buSzPct val="75000"/>
              <a:buFont typeface="Arial" charset="0"/>
              <a:buChar char="►"/>
              <a:defRPr sz="1400">
                <a:solidFill>
                  <a:srgbClr val="646464"/>
                </a:solidFill>
                <a:latin typeface="+mn-lt"/>
              </a:defRPr>
            </a:lvl7pPr>
            <a:lvl8pPr marL="2757488" indent="-312738" algn="l" rtl="0" fontAlgn="base">
              <a:spcBef>
                <a:spcPct val="40000"/>
              </a:spcBef>
              <a:spcAft>
                <a:spcPct val="0"/>
              </a:spcAft>
              <a:buClr>
                <a:srgbClr val="FFD200"/>
              </a:buClr>
              <a:buSzPct val="75000"/>
              <a:buFont typeface="Arial" charset="0"/>
              <a:buChar char="►"/>
              <a:defRPr sz="1400">
                <a:solidFill>
                  <a:srgbClr val="646464"/>
                </a:solidFill>
                <a:latin typeface="+mn-lt"/>
              </a:defRPr>
            </a:lvl8pPr>
            <a:lvl9pPr marL="3214688" indent="-312738" algn="l" rtl="0" fontAlgn="base">
              <a:spcBef>
                <a:spcPct val="40000"/>
              </a:spcBef>
              <a:spcAft>
                <a:spcPct val="0"/>
              </a:spcAft>
              <a:buClr>
                <a:srgbClr val="FFD200"/>
              </a:buClr>
              <a:buSzPct val="75000"/>
              <a:buFont typeface="Arial" charset="0"/>
              <a:buChar char="►"/>
              <a:defRPr sz="1400">
                <a:solidFill>
                  <a:srgbClr val="646464"/>
                </a:solidFill>
                <a:latin typeface="+mn-lt"/>
              </a:defRPr>
            </a:lvl9pPr>
          </a:lstStyle>
          <a:p>
            <a:pPr marL="452438" lvl="1" indent="0">
              <a:buFont typeface="Arial" charset="0"/>
              <a:buNone/>
            </a:pPr>
            <a:r>
              <a:rPr lang="fr-FR" sz="1600" b="1" kern="0" dirty="0"/>
              <a:t>Relèvement du seuil de l'obligation déclarative spéciale et instauration d'une obligation déclarative atténuée</a:t>
            </a:r>
          </a:p>
        </p:txBody>
      </p:sp>
      <p:sp>
        <p:nvSpPr>
          <p:cNvPr id="19" name="Cercle : creux 18">
            <a:extLst>
              <a:ext uri="{FF2B5EF4-FFF2-40B4-BE49-F238E27FC236}">
                <a16:creationId xmlns:a16="http://schemas.microsoft.com/office/drawing/2014/main" id="{343453C6-F91A-4143-8C40-19D0921B0B3D}"/>
              </a:ext>
            </a:extLst>
          </p:cNvPr>
          <p:cNvSpPr/>
          <p:nvPr/>
        </p:nvSpPr>
        <p:spPr>
          <a:xfrm>
            <a:off x="200481" y="3261600"/>
            <a:ext cx="559341" cy="552935"/>
          </a:xfrm>
          <a:prstGeom prst="donut">
            <a:avLst>
              <a:gd name="adj" fmla="val 12478"/>
            </a:avLst>
          </a:prstGeom>
          <a:solidFill>
            <a:srgbClr val="FFE600"/>
          </a:solidFill>
          <a:ln>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2</a:t>
            </a:r>
          </a:p>
        </p:txBody>
      </p:sp>
      <p:sp>
        <p:nvSpPr>
          <p:cNvPr id="14" name="Cercle : creux 13">
            <a:extLst>
              <a:ext uri="{FF2B5EF4-FFF2-40B4-BE49-F238E27FC236}">
                <a16:creationId xmlns:a16="http://schemas.microsoft.com/office/drawing/2014/main" id="{8FBA983C-257D-47BF-A009-6BF164AA5DC7}"/>
              </a:ext>
            </a:extLst>
          </p:cNvPr>
          <p:cNvSpPr/>
          <p:nvPr/>
        </p:nvSpPr>
        <p:spPr>
          <a:xfrm>
            <a:off x="200481" y="1209165"/>
            <a:ext cx="559341" cy="552935"/>
          </a:xfrm>
          <a:prstGeom prst="donut">
            <a:avLst>
              <a:gd name="adj" fmla="val 12478"/>
            </a:avLst>
          </a:prstGeom>
          <a:solidFill>
            <a:srgbClr val="FFE600"/>
          </a:solidFill>
          <a:ln>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1</a:t>
            </a:r>
          </a:p>
        </p:txBody>
      </p:sp>
      <p:sp>
        <p:nvSpPr>
          <p:cNvPr id="5" name="TextBox 4">
            <a:extLst>
              <a:ext uri="{FF2B5EF4-FFF2-40B4-BE49-F238E27FC236}">
                <a16:creationId xmlns:a16="http://schemas.microsoft.com/office/drawing/2014/main" id="{F5DD3A87-26C7-435D-8B25-94DA431574F8}"/>
              </a:ext>
            </a:extLst>
          </p:cNvPr>
          <p:cNvSpPr txBox="1"/>
          <p:nvPr/>
        </p:nvSpPr>
        <p:spPr>
          <a:xfrm>
            <a:off x="458791" y="1209165"/>
            <a:ext cx="8234362" cy="584775"/>
          </a:xfrm>
          <a:prstGeom prst="rect">
            <a:avLst/>
          </a:prstGeom>
          <a:noFill/>
        </p:spPr>
        <p:txBody>
          <a:bodyPr wrap="square" rtlCol="0">
            <a:spAutoFit/>
          </a:bodyPr>
          <a:lstStyle/>
          <a:p>
            <a:pPr marL="363538" lvl="1"/>
            <a:r>
              <a:rPr lang="fr-FR" altLang="fr-FR" sz="1600" b="1" dirty="0"/>
              <a:t>Diminution de la fraction des dépenses de personnel prise en compte dans le forfait de dépenses de fonctionnement pour le CIR et le CII</a:t>
            </a:r>
          </a:p>
        </p:txBody>
      </p:sp>
    </p:spTree>
    <p:extLst>
      <p:ext uri="{BB962C8B-B14F-4D97-AF65-F5344CB8AC3E}">
        <p14:creationId xmlns:p14="http://schemas.microsoft.com/office/powerpoint/2010/main" val="707180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D49D810-0632-4985-9623-45F9F95FEA60}"/>
              </a:ext>
            </a:extLst>
          </p:cNvPr>
          <p:cNvSpPr>
            <a:spLocks noGrp="1"/>
          </p:cNvSpPr>
          <p:nvPr>
            <p:ph type="title"/>
          </p:nvPr>
        </p:nvSpPr>
        <p:spPr/>
        <p:txBody>
          <a:bodyPr/>
          <a:lstStyle/>
          <a:p>
            <a:r>
              <a:rPr lang="fr-FR" dirty="0"/>
              <a:t>Crédit d’impôt recherche </a:t>
            </a:r>
            <a:br>
              <a:rPr lang="fr-FR" dirty="0"/>
            </a:br>
            <a:r>
              <a:rPr lang="fr-FR" altLang="fr-FR" sz="2000" dirty="0"/>
              <a:t>LF 2020, art. 132</a:t>
            </a:r>
            <a:endParaRPr lang="fr-FR" dirty="0"/>
          </a:p>
        </p:txBody>
      </p:sp>
      <p:graphicFrame>
        <p:nvGraphicFramePr>
          <p:cNvPr id="16" name="Table 3">
            <a:extLst>
              <a:ext uri="{FF2B5EF4-FFF2-40B4-BE49-F238E27FC236}">
                <a16:creationId xmlns:a16="http://schemas.microsoft.com/office/drawing/2014/main" id="{3451D2D1-7AC5-4661-A724-1DFF33685809}"/>
              </a:ext>
            </a:extLst>
          </p:cNvPr>
          <p:cNvGraphicFramePr>
            <a:graphicFrameLocks noGrp="1"/>
          </p:cNvGraphicFramePr>
          <p:nvPr>
            <p:extLst/>
          </p:nvPr>
        </p:nvGraphicFramePr>
        <p:xfrm>
          <a:off x="2980906" y="1869894"/>
          <a:ext cx="5709069" cy="4175760"/>
        </p:xfrm>
        <a:graphic>
          <a:graphicData uri="http://schemas.openxmlformats.org/drawingml/2006/table">
            <a:tbl>
              <a:tblPr bandRow="1">
                <a:tableStyleId>{00A15C55-8517-42AA-B614-E9B94910E393}</a:tableStyleId>
              </a:tblPr>
              <a:tblGrid>
                <a:gridCol w="5709069">
                  <a:extLst>
                    <a:ext uri="{9D8B030D-6E8A-4147-A177-3AD203B41FA5}">
                      <a16:colId xmlns:a16="http://schemas.microsoft.com/office/drawing/2014/main" val="20000"/>
                    </a:ext>
                  </a:extLst>
                </a:gridCol>
              </a:tblGrid>
              <a:tr h="229390">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400" b="1" dirty="0">
                          <a:solidFill>
                            <a:srgbClr val="000000"/>
                          </a:solidFill>
                        </a:rPr>
                        <a:t>Nouveau régime </a:t>
                      </a:r>
                      <a:r>
                        <a:rPr lang="fr-FR" sz="1300" b="1" dirty="0">
                          <a:solidFill>
                            <a:srgbClr val="000000"/>
                          </a:solidFill>
                        </a:rPr>
                        <a:t>(dépenses exposées à compter du 1</a:t>
                      </a:r>
                      <a:r>
                        <a:rPr lang="fr-FR" sz="1300" b="1" baseline="30000" dirty="0">
                          <a:solidFill>
                            <a:srgbClr val="000000"/>
                          </a:solidFill>
                        </a:rPr>
                        <a:t>er</a:t>
                      </a:r>
                      <a:r>
                        <a:rPr lang="fr-FR" sz="1300" b="1" dirty="0">
                          <a:solidFill>
                            <a:srgbClr val="000000"/>
                          </a:solidFill>
                        </a:rPr>
                        <a:t> janvier 2020)</a:t>
                      </a:r>
                    </a:p>
                  </a:txBody>
                  <a:tcPr anchor="ctr">
                    <a:solidFill>
                      <a:srgbClr val="FFE600"/>
                    </a:solidFill>
                  </a:tcPr>
                </a:tc>
                <a:extLst>
                  <a:ext uri="{0D108BD9-81ED-4DB2-BD59-A6C34878D82A}">
                    <a16:rowId xmlns:a16="http://schemas.microsoft.com/office/drawing/2014/main" val="1048304930"/>
                  </a:ext>
                </a:extLst>
              </a:tr>
              <a:tr h="229390">
                <a:tc>
                  <a:txBody>
                    <a:bodyPr/>
                    <a:lstStyle/>
                    <a:p>
                      <a:pPr marL="285750" indent="-285750" algn="l">
                        <a:buFont typeface="Wingdings" panose="05000000000000000000" pitchFamily="2" charset="2"/>
                        <a:buChar char="q"/>
                      </a:pPr>
                      <a:r>
                        <a:rPr lang="fr-FR" sz="1600" b="0" dirty="0">
                          <a:solidFill>
                            <a:schemeClr val="tx1"/>
                          </a:solidFill>
                        </a:rPr>
                        <a:t>Subordination de la prise en compte des dépenses chez le donneur d’ordre à la réalisation des opérations directement par les organismes auxquels elles ont été confiées</a:t>
                      </a:r>
                      <a:r>
                        <a:rPr lang="fr-FR" sz="1400" b="0" dirty="0">
                          <a:solidFill>
                            <a:schemeClr val="tx1"/>
                          </a:solidFill>
                        </a:rPr>
                        <a:t> </a:t>
                      </a:r>
                    </a:p>
                    <a:p>
                      <a:pPr marL="550862" lvl="1" indent="-285750" algn="l">
                        <a:buFont typeface="Wingdings" panose="05000000000000000000" pitchFamily="2" charset="2"/>
                        <a:buChar char="§"/>
                      </a:pPr>
                      <a:r>
                        <a:rPr lang="fr-FR" sz="1600" b="0" dirty="0">
                          <a:solidFill>
                            <a:schemeClr val="tx1"/>
                          </a:solidFill>
                        </a:rPr>
                        <a:t>A titre dérogatoire, ces organismes peuvent faire appel à d’autres organismes publics ou agréés</a:t>
                      </a:r>
                    </a:p>
                    <a:p>
                      <a:pPr marL="265113" lvl="1" indent="0" algn="l">
                        <a:buFontTx/>
                        <a:buNone/>
                      </a:pPr>
                      <a:endParaRPr lang="fr-FR" sz="600" b="0" dirty="0">
                        <a:solidFill>
                          <a:schemeClr val="tx1"/>
                        </a:solidFill>
                      </a:endParaRPr>
                    </a:p>
                    <a:p>
                      <a:pPr marL="265113" lvl="1" indent="0" algn="l">
                        <a:buFontTx/>
                        <a:buNone/>
                      </a:pPr>
                      <a:r>
                        <a:rPr lang="fr-FR" sz="1400" b="0" dirty="0">
                          <a:solidFill>
                            <a:schemeClr val="tx1"/>
                          </a:solidFill>
                        </a:rPr>
                        <a:t>Perte de l’éligibilité pour l’ensemble des dépenses en cause ou uniquement pour la fraction sous-traitée une 2</a:t>
                      </a:r>
                      <a:r>
                        <a:rPr lang="fr-FR" sz="1400" b="0" baseline="30000" dirty="0">
                          <a:solidFill>
                            <a:schemeClr val="tx1"/>
                          </a:solidFill>
                        </a:rPr>
                        <a:t>e</a:t>
                      </a:r>
                      <a:r>
                        <a:rPr lang="fr-FR" sz="1400" b="0" dirty="0">
                          <a:solidFill>
                            <a:schemeClr val="tx1"/>
                          </a:solidFill>
                        </a:rPr>
                        <a:t> fois à un organisme non public ou non agréé ?</a:t>
                      </a:r>
                    </a:p>
                    <a:p>
                      <a:pPr marL="265113" lvl="1" indent="0" algn="l">
                        <a:buFontTx/>
                        <a:buNone/>
                      </a:pPr>
                      <a:endParaRPr lang="fr-FR" sz="600" b="0" dirty="0">
                        <a:solidFill>
                          <a:schemeClr val="tx1"/>
                        </a:solidFill>
                      </a:endParaRPr>
                    </a:p>
                  </a:txBody>
                  <a:tcPr anchor="ctr">
                    <a:noFill/>
                  </a:tcPr>
                </a:tc>
                <a:extLst>
                  <a:ext uri="{0D108BD9-81ED-4DB2-BD59-A6C34878D82A}">
                    <a16:rowId xmlns:a16="http://schemas.microsoft.com/office/drawing/2014/main" val="3675020972"/>
                  </a:ext>
                </a:extLst>
              </a:tr>
              <a:tr h="229390">
                <a:tc>
                  <a:txBody>
                    <a:bodyPr/>
                    <a:lstStyle/>
                    <a:p>
                      <a:pPr marL="285750" indent="-285750" algn="l">
                        <a:buFont typeface="Wingdings" panose="05000000000000000000" pitchFamily="2" charset="2"/>
                        <a:buChar char="q"/>
                      </a:pPr>
                      <a:r>
                        <a:rPr lang="fr-FR" sz="1600" b="0" dirty="0">
                          <a:solidFill>
                            <a:srgbClr val="323232"/>
                          </a:solidFill>
                        </a:rPr>
                        <a:t>Limitation du bénéfice du doublement d’assiette en cas de sous-traitance à des organismes publics à la part des dépenses afférentes aux opérations effectivement réalisées par des organismes publics </a:t>
                      </a:r>
                    </a:p>
                    <a:p>
                      <a:pPr marL="0" indent="0" algn="l">
                        <a:buFont typeface="Wingdings" panose="05000000000000000000" pitchFamily="2" charset="2"/>
                        <a:buNone/>
                      </a:pPr>
                      <a:endParaRPr lang="fr-FR" sz="1400" b="0" dirty="0">
                        <a:solidFill>
                          <a:srgbClr val="91278F"/>
                        </a:solidFill>
                      </a:endParaRPr>
                    </a:p>
                    <a:p>
                      <a:pPr marL="265113" lvl="1" indent="0" algn="l">
                        <a:buFont typeface="Wingdings" panose="05000000000000000000" pitchFamily="2" charset="2"/>
                        <a:buNone/>
                      </a:pPr>
                      <a:r>
                        <a:rPr lang="fr-FR" sz="1400" b="0" dirty="0">
                          <a:solidFill>
                            <a:schemeClr val="tx1"/>
                          </a:solidFill>
                        </a:rPr>
                        <a:t>Possibilité de sous-traiter à un autre organisme public ?</a:t>
                      </a:r>
                    </a:p>
                  </a:txBody>
                  <a:tcPr anchor="ctr">
                    <a:noFill/>
                  </a:tcPr>
                </a:tc>
                <a:extLst>
                  <a:ext uri="{0D108BD9-81ED-4DB2-BD59-A6C34878D82A}">
                    <a16:rowId xmlns:a16="http://schemas.microsoft.com/office/drawing/2014/main" val="3107455010"/>
                  </a:ext>
                </a:extLst>
              </a:tr>
            </a:tbl>
          </a:graphicData>
        </a:graphic>
      </p:graphicFrame>
      <p:sp>
        <p:nvSpPr>
          <p:cNvPr id="6" name="Cercle : creux 5">
            <a:extLst>
              <a:ext uri="{FF2B5EF4-FFF2-40B4-BE49-F238E27FC236}">
                <a16:creationId xmlns:a16="http://schemas.microsoft.com/office/drawing/2014/main" id="{30AB86B9-BC93-4D99-AE1D-BED646F197B9}"/>
              </a:ext>
            </a:extLst>
          </p:cNvPr>
          <p:cNvSpPr/>
          <p:nvPr/>
        </p:nvSpPr>
        <p:spPr>
          <a:xfrm>
            <a:off x="200481" y="1243013"/>
            <a:ext cx="559341" cy="552935"/>
          </a:xfrm>
          <a:prstGeom prst="donut">
            <a:avLst>
              <a:gd name="adj" fmla="val 12478"/>
            </a:avLst>
          </a:prstGeom>
          <a:solidFill>
            <a:srgbClr val="FFE600"/>
          </a:solidFill>
          <a:ln>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3</a:t>
            </a:r>
          </a:p>
        </p:txBody>
      </p:sp>
      <p:sp>
        <p:nvSpPr>
          <p:cNvPr id="11" name="Content Placeholder 3">
            <a:extLst>
              <a:ext uri="{FF2B5EF4-FFF2-40B4-BE49-F238E27FC236}">
                <a16:creationId xmlns:a16="http://schemas.microsoft.com/office/drawing/2014/main" id="{EE5922D1-AD21-4C85-B411-F8417C7C0A78}"/>
              </a:ext>
            </a:extLst>
          </p:cNvPr>
          <p:cNvSpPr txBox="1">
            <a:spLocks/>
          </p:cNvSpPr>
          <p:nvPr/>
        </p:nvSpPr>
        <p:spPr bwMode="auto">
          <a:xfrm>
            <a:off x="457200" y="1245294"/>
            <a:ext cx="8232775" cy="55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271463" indent="-271463" algn="l" rtl="0" eaLnBrk="0" fontAlgn="base" hangingPunct="0">
              <a:spcBef>
                <a:spcPct val="40000"/>
              </a:spcBef>
              <a:spcAft>
                <a:spcPct val="0"/>
              </a:spcAft>
              <a:buClr>
                <a:srgbClr val="FFD200"/>
              </a:buClr>
              <a:buSzPct val="75000"/>
              <a:buFont typeface="Arial" charset="0"/>
              <a:buChar char="►"/>
              <a:defRPr sz="2000">
                <a:solidFill>
                  <a:srgbClr val="646464"/>
                </a:solidFill>
                <a:latin typeface="+mn-lt"/>
                <a:ea typeface="+mn-ea"/>
                <a:cs typeface="+mn-cs"/>
              </a:defRPr>
            </a:lvl1pPr>
            <a:lvl2pPr marL="542925" indent="-269875" algn="l" rtl="0" eaLnBrk="0" fontAlgn="base" hangingPunct="0">
              <a:spcBef>
                <a:spcPct val="40000"/>
              </a:spcBef>
              <a:spcAft>
                <a:spcPct val="0"/>
              </a:spcAft>
              <a:buClr>
                <a:srgbClr val="FFD200"/>
              </a:buClr>
              <a:buSzPct val="75000"/>
              <a:buFont typeface="Arial" charset="0"/>
              <a:buChar char="►"/>
              <a:defRPr>
                <a:solidFill>
                  <a:srgbClr val="646464"/>
                </a:solidFill>
                <a:latin typeface="+mn-lt"/>
              </a:defRPr>
            </a:lvl2pPr>
            <a:lvl3pPr marL="800100" indent="-255588" algn="l" rtl="0" eaLnBrk="0" fontAlgn="base" hangingPunct="0">
              <a:spcBef>
                <a:spcPct val="40000"/>
              </a:spcBef>
              <a:spcAft>
                <a:spcPct val="0"/>
              </a:spcAft>
              <a:buClr>
                <a:srgbClr val="FFD200"/>
              </a:buClr>
              <a:buSzPct val="75000"/>
              <a:buFont typeface="Arial" charset="0"/>
              <a:buChar char="►"/>
              <a:defRPr sz="1600">
                <a:solidFill>
                  <a:srgbClr val="646464"/>
                </a:solidFill>
                <a:latin typeface="+mn-lt"/>
              </a:defRPr>
            </a:lvl3pPr>
            <a:lvl4pPr marL="1071563" indent="-269875" algn="l" rtl="0" eaLnBrk="0" fontAlgn="base" hangingPunct="0">
              <a:spcBef>
                <a:spcPct val="40000"/>
              </a:spcBef>
              <a:spcAft>
                <a:spcPct val="0"/>
              </a:spcAft>
              <a:buClr>
                <a:srgbClr val="FFD200"/>
              </a:buClr>
              <a:buSzPct val="75000"/>
              <a:buFont typeface="Arial" charset="0"/>
              <a:buChar char="►"/>
              <a:defRPr sz="1400">
                <a:solidFill>
                  <a:srgbClr val="646464"/>
                </a:solidFill>
                <a:latin typeface="+mn-lt"/>
              </a:defRPr>
            </a:lvl4pPr>
            <a:lvl5pPr marL="1385888" indent="-312738" algn="l" rtl="0" eaLnBrk="0" fontAlgn="base" hangingPunct="0">
              <a:spcBef>
                <a:spcPct val="40000"/>
              </a:spcBef>
              <a:spcAft>
                <a:spcPct val="0"/>
              </a:spcAft>
              <a:buClr>
                <a:srgbClr val="FFD200"/>
              </a:buClr>
              <a:buSzPct val="75000"/>
              <a:buFont typeface="Arial" charset="0"/>
              <a:buChar char="►"/>
              <a:defRPr sz="1400">
                <a:solidFill>
                  <a:srgbClr val="646464"/>
                </a:solidFill>
                <a:latin typeface="+mn-lt"/>
              </a:defRPr>
            </a:lvl5pPr>
            <a:lvl6pPr marL="1843088" indent="-312738" algn="l" rtl="0" fontAlgn="base">
              <a:spcBef>
                <a:spcPct val="40000"/>
              </a:spcBef>
              <a:spcAft>
                <a:spcPct val="0"/>
              </a:spcAft>
              <a:buClr>
                <a:srgbClr val="FFD200"/>
              </a:buClr>
              <a:buSzPct val="75000"/>
              <a:buFont typeface="Arial" charset="0"/>
              <a:buChar char="►"/>
              <a:defRPr sz="1400">
                <a:solidFill>
                  <a:srgbClr val="646464"/>
                </a:solidFill>
                <a:latin typeface="+mn-lt"/>
              </a:defRPr>
            </a:lvl6pPr>
            <a:lvl7pPr marL="2300288" indent="-312738" algn="l" rtl="0" fontAlgn="base">
              <a:spcBef>
                <a:spcPct val="40000"/>
              </a:spcBef>
              <a:spcAft>
                <a:spcPct val="0"/>
              </a:spcAft>
              <a:buClr>
                <a:srgbClr val="FFD200"/>
              </a:buClr>
              <a:buSzPct val="75000"/>
              <a:buFont typeface="Arial" charset="0"/>
              <a:buChar char="►"/>
              <a:defRPr sz="1400">
                <a:solidFill>
                  <a:srgbClr val="646464"/>
                </a:solidFill>
                <a:latin typeface="+mn-lt"/>
              </a:defRPr>
            </a:lvl7pPr>
            <a:lvl8pPr marL="2757488" indent="-312738" algn="l" rtl="0" fontAlgn="base">
              <a:spcBef>
                <a:spcPct val="40000"/>
              </a:spcBef>
              <a:spcAft>
                <a:spcPct val="0"/>
              </a:spcAft>
              <a:buClr>
                <a:srgbClr val="FFD200"/>
              </a:buClr>
              <a:buSzPct val="75000"/>
              <a:buFont typeface="Arial" charset="0"/>
              <a:buChar char="►"/>
              <a:defRPr sz="1400">
                <a:solidFill>
                  <a:srgbClr val="646464"/>
                </a:solidFill>
                <a:latin typeface="+mn-lt"/>
              </a:defRPr>
            </a:lvl8pPr>
            <a:lvl9pPr marL="3214688" indent="-312738" algn="l" rtl="0" fontAlgn="base">
              <a:spcBef>
                <a:spcPct val="40000"/>
              </a:spcBef>
              <a:spcAft>
                <a:spcPct val="0"/>
              </a:spcAft>
              <a:buClr>
                <a:srgbClr val="FFD200"/>
              </a:buClr>
              <a:buSzPct val="75000"/>
              <a:buFont typeface="Arial" charset="0"/>
              <a:buChar char="►"/>
              <a:defRPr sz="1400">
                <a:solidFill>
                  <a:srgbClr val="646464"/>
                </a:solidFill>
                <a:latin typeface="+mn-lt"/>
              </a:defRPr>
            </a:lvl9pPr>
          </a:lstStyle>
          <a:p>
            <a:pPr marL="452438" lvl="1" indent="0">
              <a:buFont typeface="Arial" charset="0"/>
              <a:buNone/>
            </a:pPr>
            <a:r>
              <a:rPr lang="fr-FR" altLang="fr-FR" sz="1600" b="1" kern="0" dirty="0"/>
              <a:t>Règles visant à lutter contre les abus basés sur la sous-traitance en chaine</a:t>
            </a:r>
            <a:endParaRPr lang="fr-FR" sz="1600" kern="0" dirty="0"/>
          </a:p>
        </p:txBody>
      </p:sp>
      <p:grpSp>
        <p:nvGrpSpPr>
          <p:cNvPr id="3" name="Group 2">
            <a:extLst>
              <a:ext uri="{FF2B5EF4-FFF2-40B4-BE49-F238E27FC236}">
                <a16:creationId xmlns:a16="http://schemas.microsoft.com/office/drawing/2014/main" id="{30FAF75A-689E-4ABA-A56E-563B20557FCF}"/>
              </a:ext>
            </a:extLst>
          </p:cNvPr>
          <p:cNvGrpSpPr/>
          <p:nvPr/>
        </p:nvGrpSpPr>
        <p:grpSpPr>
          <a:xfrm>
            <a:off x="480151" y="2797704"/>
            <a:ext cx="1865822" cy="3316567"/>
            <a:chOff x="455612" y="2015500"/>
            <a:chExt cx="1865822" cy="3316567"/>
          </a:xfrm>
        </p:grpSpPr>
        <p:sp>
          <p:nvSpPr>
            <p:cNvPr id="13" name="Rectangle 12">
              <a:extLst>
                <a:ext uri="{FF2B5EF4-FFF2-40B4-BE49-F238E27FC236}">
                  <a16:creationId xmlns:a16="http://schemas.microsoft.com/office/drawing/2014/main" id="{55E99F96-EA40-455E-8CB1-73EA07A2064F}"/>
                </a:ext>
              </a:extLst>
            </p:cNvPr>
            <p:cNvSpPr/>
            <p:nvPr/>
          </p:nvSpPr>
          <p:spPr>
            <a:xfrm>
              <a:off x="457200" y="2375209"/>
              <a:ext cx="1650380" cy="524108"/>
            </a:xfrm>
            <a:prstGeom prst="rect">
              <a:avLst/>
            </a:pr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lumMod val="50000"/>
                    </a:schemeClr>
                  </a:solidFill>
                </a:rPr>
                <a:t>Donneur d’ordre</a:t>
              </a:r>
            </a:p>
          </p:txBody>
        </p:sp>
        <p:sp>
          <p:nvSpPr>
            <p:cNvPr id="15" name="Rectangle 14">
              <a:extLst>
                <a:ext uri="{FF2B5EF4-FFF2-40B4-BE49-F238E27FC236}">
                  <a16:creationId xmlns:a16="http://schemas.microsoft.com/office/drawing/2014/main" id="{F484F8BC-9974-4051-8BC4-95AB33576B59}"/>
                </a:ext>
              </a:extLst>
            </p:cNvPr>
            <p:cNvSpPr/>
            <p:nvPr/>
          </p:nvSpPr>
          <p:spPr>
            <a:xfrm>
              <a:off x="455612" y="3441405"/>
              <a:ext cx="1650380" cy="524108"/>
            </a:xfrm>
            <a:prstGeom prst="rect">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Organisme public ou privé agréé</a:t>
              </a:r>
            </a:p>
          </p:txBody>
        </p:sp>
        <p:sp>
          <p:nvSpPr>
            <p:cNvPr id="18" name="Rectangle 17">
              <a:extLst>
                <a:ext uri="{FF2B5EF4-FFF2-40B4-BE49-F238E27FC236}">
                  <a16:creationId xmlns:a16="http://schemas.microsoft.com/office/drawing/2014/main" id="{38320E89-B59A-4D08-9FCF-F1DC34D5F8CA}"/>
                </a:ext>
              </a:extLst>
            </p:cNvPr>
            <p:cNvSpPr/>
            <p:nvPr/>
          </p:nvSpPr>
          <p:spPr>
            <a:xfrm>
              <a:off x="455612" y="4507602"/>
              <a:ext cx="1650380" cy="524108"/>
            </a:xfrm>
            <a:prstGeom prst="rect">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Organisme non agréé</a:t>
              </a:r>
            </a:p>
          </p:txBody>
        </p:sp>
        <p:cxnSp>
          <p:nvCxnSpPr>
            <p:cNvPr id="19" name="Connector: Curved 5">
              <a:extLst>
                <a:ext uri="{FF2B5EF4-FFF2-40B4-BE49-F238E27FC236}">
                  <a16:creationId xmlns:a16="http://schemas.microsoft.com/office/drawing/2014/main" id="{422C8A60-2780-4FF0-ACA7-BE2E7EA8624C}"/>
                </a:ext>
              </a:extLst>
            </p:cNvPr>
            <p:cNvCxnSpPr>
              <a:stCxn id="13" idx="3"/>
              <a:endCxn id="15" idx="3"/>
            </p:cNvCxnSpPr>
            <p:nvPr/>
          </p:nvCxnSpPr>
          <p:spPr>
            <a:xfrm flipH="1">
              <a:off x="2105992" y="2637263"/>
              <a:ext cx="1588" cy="1066196"/>
            </a:xfrm>
            <a:prstGeom prst="curvedConnector3">
              <a:avLst>
                <a:gd name="adj1" fmla="val -14395466"/>
              </a:avLst>
            </a:prstGeom>
            <a:ln w="31750">
              <a:solidFill>
                <a:srgbClr val="91278F"/>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8">
              <a:extLst>
                <a:ext uri="{FF2B5EF4-FFF2-40B4-BE49-F238E27FC236}">
                  <a16:creationId xmlns:a16="http://schemas.microsoft.com/office/drawing/2014/main" id="{1790FBE8-B607-49F1-B882-A4071BE06819}"/>
                </a:ext>
              </a:extLst>
            </p:cNvPr>
            <p:cNvSpPr txBox="1"/>
            <p:nvPr/>
          </p:nvSpPr>
          <p:spPr>
            <a:xfrm>
              <a:off x="856648" y="3047281"/>
              <a:ext cx="1263836" cy="276999"/>
            </a:xfrm>
            <a:prstGeom prst="rect">
              <a:avLst/>
            </a:prstGeom>
            <a:noFill/>
          </p:spPr>
          <p:txBody>
            <a:bodyPr wrap="square" rtlCol="0">
              <a:spAutoFit/>
            </a:bodyPr>
            <a:lstStyle/>
            <a:p>
              <a:r>
                <a:rPr lang="fr-FR" sz="1200" b="1" dirty="0">
                  <a:solidFill>
                    <a:srgbClr val="91278F"/>
                  </a:solidFill>
                </a:rPr>
                <a:t>Sous-traitance</a:t>
              </a:r>
            </a:p>
          </p:txBody>
        </p:sp>
        <p:cxnSp>
          <p:nvCxnSpPr>
            <p:cNvPr id="28" name="Connector: Curved 5">
              <a:extLst>
                <a:ext uri="{FF2B5EF4-FFF2-40B4-BE49-F238E27FC236}">
                  <a16:creationId xmlns:a16="http://schemas.microsoft.com/office/drawing/2014/main" id="{9D6B77C6-0532-40C4-A186-5E45048EB5D3}"/>
                </a:ext>
              </a:extLst>
            </p:cNvPr>
            <p:cNvCxnSpPr>
              <a:cxnSpLocks/>
              <a:stCxn id="15" idx="3"/>
              <a:endCxn id="18" idx="3"/>
            </p:cNvCxnSpPr>
            <p:nvPr/>
          </p:nvCxnSpPr>
          <p:spPr>
            <a:xfrm>
              <a:off x="2105992" y="3703459"/>
              <a:ext cx="12700" cy="1066197"/>
            </a:xfrm>
            <a:prstGeom prst="curvedConnector3">
              <a:avLst>
                <a:gd name="adj1" fmla="val 1800000"/>
              </a:avLst>
            </a:prstGeom>
            <a:ln w="31750">
              <a:solidFill>
                <a:srgbClr val="91278F"/>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8">
              <a:extLst>
                <a:ext uri="{FF2B5EF4-FFF2-40B4-BE49-F238E27FC236}">
                  <a16:creationId xmlns:a16="http://schemas.microsoft.com/office/drawing/2014/main" id="{7BED30F8-40F6-4FCB-AD6F-2D260DB9D679}"/>
                </a:ext>
              </a:extLst>
            </p:cNvPr>
            <p:cNvSpPr txBox="1"/>
            <p:nvPr/>
          </p:nvSpPr>
          <p:spPr>
            <a:xfrm>
              <a:off x="856648" y="4109192"/>
              <a:ext cx="1263836" cy="276999"/>
            </a:xfrm>
            <a:prstGeom prst="rect">
              <a:avLst/>
            </a:prstGeom>
            <a:noFill/>
          </p:spPr>
          <p:txBody>
            <a:bodyPr wrap="square" rtlCol="0">
              <a:spAutoFit/>
            </a:bodyPr>
            <a:lstStyle/>
            <a:p>
              <a:r>
                <a:rPr lang="fr-FR" sz="1200" b="1" dirty="0">
                  <a:solidFill>
                    <a:srgbClr val="91278F"/>
                  </a:solidFill>
                </a:rPr>
                <a:t>Sous-traitance</a:t>
              </a:r>
            </a:p>
          </p:txBody>
        </p:sp>
        <p:pic>
          <p:nvPicPr>
            <p:cNvPr id="33" name="Graphique 32" descr="Argent">
              <a:extLst>
                <a:ext uri="{FF2B5EF4-FFF2-40B4-BE49-F238E27FC236}">
                  <a16:creationId xmlns:a16="http://schemas.microsoft.com/office/drawing/2014/main" id="{68C363EE-ADD7-4DD9-9DF9-7DF79F13692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35706" y="2015500"/>
              <a:ext cx="360000" cy="360000"/>
            </a:xfrm>
            <a:prstGeom prst="rect">
              <a:avLst/>
            </a:prstGeom>
          </p:spPr>
        </p:pic>
        <p:pic>
          <p:nvPicPr>
            <p:cNvPr id="34" name="Graphique 33" descr="Argent">
              <a:extLst>
                <a:ext uri="{FF2B5EF4-FFF2-40B4-BE49-F238E27FC236}">
                  <a16:creationId xmlns:a16="http://schemas.microsoft.com/office/drawing/2014/main" id="{5C94E774-0B34-4ADC-808A-1DC515B1C6E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1434" y="4957089"/>
              <a:ext cx="360000" cy="360000"/>
            </a:xfrm>
            <a:prstGeom prst="rect">
              <a:avLst/>
            </a:prstGeom>
          </p:spPr>
        </p:pic>
        <p:sp>
          <p:nvSpPr>
            <p:cNvPr id="35" name="ZoneTexte 34">
              <a:extLst>
                <a:ext uri="{FF2B5EF4-FFF2-40B4-BE49-F238E27FC236}">
                  <a16:creationId xmlns:a16="http://schemas.microsoft.com/office/drawing/2014/main" id="{DF60ED0C-2BAA-40EE-AE63-C823E2F46D08}"/>
                </a:ext>
              </a:extLst>
            </p:cNvPr>
            <p:cNvSpPr txBox="1"/>
            <p:nvPr/>
          </p:nvSpPr>
          <p:spPr>
            <a:xfrm>
              <a:off x="1488565" y="2077641"/>
              <a:ext cx="635267" cy="307777"/>
            </a:xfrm>
            <a:prstGeom prst="rect">
              <a:avLst/>
            </a:prstGeom>
            <a:noFill/>
          </p:spPr>
          <p:txBody>
            <a:bodyPr wrap="square" rtlCol="0">
              <a:spAutoFit/>
            </a:bodyPr>
            <a:lstStyle/>
            <a:p>
              <a:r>
                <a:rPr lang="fr-FR" sz="1400" b="1" dirty="0">
                  <a:solidFill>
                    <a:srgbClr val="2C973E"/>
                  </a:solidFill>
                </a:rPr>
                <a:t>CIR</a:t>
              </a:r>
            </a:p>
          </p:txBody>
        </p:sp>
        <p:sp>
          <p:nvSpPr>
            <p:cNvPr id="36" name="ZoneTexte 35">
              <a:extLst>
                <a:ext uri="{FF2B5EF4-FFF2-40B4-BE49-F238E27FC236}">
                  <a16:creationId xmlns:a16="http://schemas.microsoft.com/office/drawing/2014/main" id="{CFD893D9-B4AD-4E9D-8A2F-38EF0AD23F5F}"/>
                </a:ext>
              </a:extLst>
            </p:cNvPr>
            <p:cNvSpPr txBox="1"/>
            <p:nvPr/>
          </p:nvSpPr>
          <p:spPr>
            <a:xfrm>
              <a:off x="1488564" y="5024290"/>
              <a:ext cx="635267" cy="307777"/>
            </a:xfrm>
            <a:prstGeom prst="rect">
              <a:avLst/>
            </a:prstGeom>
            <a:noFill/>
          </p:spPr>
          <p:txBody>
            <a:bodyPr wrap="square" rtlCol="0">
              <a:spAutoFit/>
            </a:bodyPr>
            <a:lstStyle/>
            <a:p>
              <a:r>
                <a:rPr lang="fr-FR" sz="1400" b="1" dirty="0">
                  <a:solidFill>
                    <a:srgbClr val="2C973E"/>
                  </a:solidFill>
                </a:rPr>
                <a:t>CIR</a:t>
              </a:r>
            </a:p>
          </p:txBody>
        </p:sp>
      </p:grpSp>
      <p:sp>
        <p:nvSpPr>
          <p:cNvPr id="5" name="TextBox 4">
            <a:extLst>
              <a:ext uri="{FF2B5EF4-FFF2-40B4-BE49-F238E27FC236}">
                <a16:creationId xmlns:a16="http://schemas.microsoft.com/office/drawing/2014/main" id="{F7C09820-6AF7-41FE-BF8C-63404DA41B9F}"/>
              </a:ext>
            </a:extLst>
          </p:cNvPr>
          <p:cNvSpPr txBox="1"/>
          <p:nvPr/>
        </p:nvSpPr>
        <p:spPr>
          <a:xfrm>
            <a:off x="342562" y="1937261"/>
            <a:ext cx="2341085" cy="830997"/>
          </a:xfrm>
          <a:prstGeom prst="rect">
            <a:avLst/>
          </a:prstGeom>
          <a:noFill/>
        </p:spPr>
        <p:txBody>
          <a:bodyPr wrap="square" rtlCol="0">
            <a:spAutoFit/>
          </a:bodyPr>
          <a:lstStyle/>
          <a:p>
            <a:r>
              <a:rPr lang="fr-FR" sz="1200" dirty="0"/>
              <a:t>Possibilité  de bénéficier plusieurs fois du CIR au titre de mêmes dépenses en recourant à la sous-traitance en chaîne </a:t>
            </a:r>
          </a:p>
        </p:txBody>
      </p:sp>
      <p:pic>
        <p:nvPicPr>
          <p:cNvPr id="21" name="Content Placeholder 10" descr="Help">
            <a:extLst>
              <a:ext uri="{FF2B5EF4-FFF2-40B4-BE49-F238E27FC236}">
                <a16:creationId xmlns:a16="http://schemas.microsoft.com/office/drawing/2014/main" id="{07980C60-D475-4D59-AF16-E1DED0D5772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auto">
          <a:xfrm>
            <a:off x="2836906" y="3829485"/>
            <a:ext cx="504000"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Content Placeholder 10" descr="Help">
            <a:extLst>
              <a:ext uri="{FF2B5EF4-FFF2-40B4-BE49-F238E27FC236}">
                <a16:creationId xmlns:a16="http://schemas.microsoft.com/office/drawing/2014/main" id="{6A6DBA53-0AE7-4C73-9B49-40520962996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auto">
          <a:xfrm>
            <a:off x="2836906" y="5667293"/>
            <a:ext cx="504000"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744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344E98-4D39-42EC-9A3E-BE8040EF58D2}"/>
              </a:ext>
            </a:extLst>
          </p:cNvPr>
          <p:cNvSpPr>
            <a:spLocks noGrp="1"/>
          </p:cNvSpPr>
          <p:nvPr>
            <p:ph type="title"/>
          </p:nvPr>
        </p:nvSpPr>
        <p:spPr/>
        <p:txBody>
          <a:bodyPr/>
          <a:lstStyle/>
          <a:p>
            <a:r>
              <a:rPr lang="fr-FR" dirty="0"/>
              <a:t>Loi de finances 2020 et actualités fiscales :</a:t>
            </a:r>
            <a:br>
              <a:rPr lang="fr-FR" dirty="0"/>
            </a:br>
            <a:r>
              <a:rPr lang="fr-FR" sz="2200" dirty="0"/>
              <a:t>décrypter l’essentiel des mesures</a:t>
            </a:r>
          </a:p>
        </p:txBody>
      </p:sp>
      <p:sp>
        <p:nvSpPr>
          <p:cNvPr id="6" name="Content Placeholder 5">
            <a:extLst>
              <a:ext uri="{FF2B5EF4-FFF2-40B4-BE49-F238E27FC236}">
                <a16:creationId xmlns:a16="http://schemas.microsoft.com/office/drawing/2014/main" id="{57034228-23A9-46D0-8BD9-CE8C853DA96A}"/>
              </a:ext>
            </a:extLst>
          </p:cNvPr>
          <p:cNvSpPr>
            <a:spLocks noGrp="1"/>
          </p:cNvSpPr>
          <p:nvPr>
            <p:ph idx="1"/>
          </p:nvPr>
        </p:nvSpPr>
        <p:spPr>
          <a:xfrm>
            <a:off x="455613" y="1329638"/>
            <a:ext cx="8234362" cy="4060507"/>
          </a:xfrm>
        </p:spPr>
        <p:txBody>
          <a:bodyPr/>
          <a:lstStyle/>
          <a:p>
            <a:pPr marL="457200" indent="-457200">
              <a:spcBef>
                <a:spcPts val="1800"/>
              </a:spcBef>
              <a:buClr>
                <a:srgbClr val="808080"/>
              </a:buClr>
              <a:buSzPct val="110000"/>
              <a:buFont typeface="+mj-lt"/>
              <a:buAutoNum type="arabicPeriod"/>
            </a:pPr>
            <a:r>
              <a:rPr lang="fr-FR" sz="2200" b="1" dirty="0">
                <a:solidFill>
                  <a:srgbClr val="808080"/>
                </a:solidFill>
              </a:rPr>
              <a:t>Impôt sur les sociétés</a:t>
            </a:r>
          </a:p>
          <a:p>
            <a:pPr marL="457200" indent="-457200">
              <a:spcBef>
                <a:spcPts val="1800"/>
              </a:spcBef>
              <a:buClr>
                <a:srgbClr val="808080"/>
              </a:buClr>
              <a:buSzPct val="110000"/>
              <a:buFont typeface="+mj-lt"/>
              <a:buAutoNum type="arabicPeriod"/>
            </a:pPr>
            <a:r>
              <a:rPr lang="fr-FR" sz="2200" b="1" dirty="0">
                <a:solidFill>
                  <a:srgbClr val="808080"/>
                </a:solidFill>
              </a:rPr>
              <a:t>TVA</a:t>
            </a:r>
          </a:p>
          <a:p>
            <a:pPr marL="457200" indent="-457200">
              <a:spcBef>
                <a:spcPts val="1800"/>
              </a:spcBef>
              <a:buClr>
                <a:srgbClr val="808080"/>
              </a:buClr>
              <a:buSzPct val="110000"/>
              <a:buFont typeface="+mj-lt"/>
              <a:buAutoNum type="arabicPeriod"/>
            </a:pPr>
            <a:r>
              <a:rPr lang="fr-FR" sz="2200" b="1" dirty="0">
                <a:solidFill>
                  <a:srgbClr val="808080"/>
                </a:solidFill>
              </a:rPr>
              <a:t>Autres mesures</a:t>
            </a:r>
          </a:p>
          <a:p>
            <a:pPr marL="457200" indent="-457200">
              <a:spcBef>
                <a:spcPts val="1800"/>
              </a:spcBef>
              <a:buClr>
                <a:srgbClr val="808080"/>
              </a:buClr>
              <a:buSzPct val="110000"/>
              <a:buFont typeface="+mj-lt"/>
              <a:buAutoNum type="arabicPeriod"/>
            </a:pPr>
            <a:endParaRPr lang="fr-FR" sz="2200" b="1" dirty="0">
              <a:solidFill>
                <a:srgbClr val="808080"/>
              </a:solidFill>
            </a:endParaRPr>
          </a:p>
          <a:p>
            <a:pPr marL="0" indent="0">
              <a:spcBef>
                <a:spcPts val="1800"/>
              </a:spcBef>
              <a:buClr>
                <a:srgbClr val="808080"/>
              </a:buClr>
              <a:buSzPct val="110000"/>
              <a:buNone/>
            </a:pPr>
            <a:endParaRPr lang="fr-FR" sz="2200" b="1" dirty="0">
              <a:solidFill>
                <a:srgbClr val="808080"/>
              </a:solidFill>
            </a:endParaRPr>
          </a:p>
          <a:p>
            <a:pPr marL="457200" indent="-457200">
              <a:spcBef>
                <a:spcPts val="1800"/>
              </a:spcBef>
              <a:buClr>
                <a:srgbClr val="808080"/>
              </a:buClr>
              <a:buSzPct val="110000"/>
              <a:buFont typeface="+mj-lt"/>
              <a:buAutoNum type="arabicPeriod"/>
            </a:pPr>
            <a:endParaRPr lang="fr-FR" sz="2200" b="1" dirty="0">
              <a:solidFill>
                <a:srgbClr val="808080"/>
              </a:solidFill>
            </a:endParaRPr>
          </a:p>
          <a:p>
            <a:pPr marL="0" indent="0">
              <a:buNone/>
            </a:pPr>
            <a:endParaRPr lang="fr-FR" dirty="0"/>
          </a:p>
          <a:p>
            <a:endParaRPr lang="fr-FR" dirty="0"/>
          </a:p>
          <a:p>
            <a:endParaRPr lang="fr-FR" dirty="0"/>
          </a:p>
          <a:p>
            <a:endParaRPr lang="fr-FR" dirty="0"/>
          </a:p>
        </p:txBody>
      </p:sp>
    </p:spTree>
    <p:extLst>
      <p:ext uri="{BB962C8B-B14F-4D97-AF65-F5344CB8AC3E}">
        <p14:creationId xmlns:p14="http://schemas.microsoft.com/office/powerpoint/2010/main" val="1460332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CE59AC91-E8D9-498D-BF3E-C97BEB49133F}"/>
              </a:ext>
            </a:extLst>
          </p:cNvPr>
          <p:cNvSpPr txBox="1">
            <a:spLocks/>
          </p:cNvSpPr>
          <p:nvPr/>
        </p:nvSpPr>
        <p:spPr bwMode="auto">
          <a:xfrm>
            <a:off x="457201" y="1251838"/>
            <a:ext cx="8229600" cy="55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271463" indent="-271463" algn="l" rtl="0" eaLnBrk="0" fontAlgn="base" hangingPunct="0">
              <a:spcBef>
                <a:spcPct val="40000"/>
              </a:spcBef>
              <a:spcAft>
                <a:spcPct val="0"/>
              </a:spcAft>
              <a:buClr>
                <a:srgbClr val="FFD200"/>
              </a:buClr>
              <a:buSzPct val="75000"/>
              <a:buFont typeface="Arial" charset="0"/>
              <a:buChar char="►"/>
              <a:defRPr sz="2000">
                <a:solidFill>
                  <a:srgbClr val="646464"/>
                </a:solidFill>
                <a:latin typeface="+mn-lt"/>
                <a:ea typeface="+mn-ea"/>
                <a:cs typeface="+mn-cs"/>
              </a:defRPr>
            </a:lvl1pPr>
            <a:lvl2pPr marL="542925" indent="-269875" algn="l" rtl="0" eaLnBrk="0" fontAlgn="base" hangingPunct="0">
              <a:spcBef>
                <a:spcPct val="40000"/>
              </a:spcBef>
              <a:spcAft>
                <a:spcPct val="0"/>
              </a:spcAft>
              <a:buClr>
                <a:srgbClr val="FFD200"/>
              </a:buClr>
              <a:buSzPct val="75000"/>
              <a:buFont typeface="Arial" charset="0"/>
              <a:buChar char="►"/>
              <a:defRPr>
                <a:solidFill>
                  <a:srgbClr val="646464"/>
                </a:solidFill>
                <a:latin typeface="+mn-lt"/>
              </a:defRPr>
            </a:lvl2pPr>
            <a:lvl3pPr marL="800100" indent="-255588" algn="l" rtl="0" eaLnBrk="0" fontAlgn="base" hangingPunct="0">
              <a:spcBef>
                <a:spcPct val="40000"/>
              </a:spcBef>
              <a:spcAft>
                <a:spcPct val="0"/>
              </a:spcAft>
              <a:buClr>
                <a:srgbClr val="FFD200"/>
              </a:buClr>
              <a:buSzPct val="75000"/>
              <a:buFont typeface="Arial" charset="0"/>
              <a:buChar char="►"/>
              <a:defRPr sz="1600">
                <a:solidFill>
                  <a:srgbClr val="646464"/>
                </a:solidFill>
                <a:latin typeface="+mn-lt"/>
              </a:defRPr>
            </a:lvl3pPr>
            <a:lvl4pPr marL="1071563" indent="-269875" algn="l" rtl="0" eaLnBrk="0" fontAlgn="base" hangingPunct="0">
              <a:spcBef>
                <a:spcPct val="40000"/>
              </a:spcBef>
              <a:spcAft>
                <a:spcPct val="0"/>
              </a:spcAft>
              <a:buClr>
                <a:srgbClr val="FFD200"/>
              </a:buClr>
              <a:buSzPct val="75000"/>
              <a:buFont typeface="Arial" charset="0"/>
              <a:buChar char="►"/>
              <a:defRPr sz="1400">
                <a:solidFill>
                  <a:srgbClr val="646464"/>
                </a:solidFill>
                <a:latin typeface="+mn-lt"/>
              </a:defRPr>
            </a:lvl4pPr>
            <a:lvl5pPr marL="1385888" indent="-312738" algn="l" rtl="0" eaLnBrk="0" fontAlgn="base" hangingPunct="0">
              <a:spcBef>
                <a:spcPct val="40000"/>
              </a:spcBef>
              <a:spcAft>
                <a:spcPct val="0"/>
              </a:spcAft>
              <a:buClr>
                <a:srgbClr val="FFD200"/>
              </a:buClr>
              <a:buSzPct val="75000"/>
              <a:buFont typeface="Arial" charset="0"/>
              <a:buChar char="►"/>
              <a:defRPr sz="1400">
                <a:solidFill>
                  <a:srgbClr val="646464"/>
                </a:solidFill>
                <a:latin typeface="+mn-lt"/>
              </a:defRPr>
            </a:lvl5pPr>
            <a:lvl6pPr marL="1843088" indent="-312738" algn="l" rtl="0" fontAlgn="base">
              <a:spcBef>
                <a:spcPct val="40000"/>
              </a:spcBef>
              <a:spcAft>
                <a:spcPct val="0"/>
              </a:spcAft>
              <a:buClr>
                <a:srgbClr val="FFD200"/>
              </a:buClr>
              <a:buSzPct val="75000"/>
              <a:buFont typeface="Arial" charset="0"/>
              <a:buChar char="►"/>
              <a:defRPr sz="1400">
                <a:solidFill>
                  <a:srgbClr val="646464"/>
                </a:solidFill>
                <a:latin typeface="+mn-lt"/>
              </a:defRPr>
            </a:lvl6pPr>
            <a:lvl7pPr marL="2300288" indent="-312738" algn="l" rtl="0" fontAlgn="base">
              <a:spcBef>
                <a:spcPct val="40000"/>
              </a:spcBef>
              <a:spcAft>
                <a:spcPct val="0"/>
              </a:spcAft>
              <a:buClr>
                <a:srgbClr val="FFD200"/>
              </a:buClr>
              <a:buSzPct val="75000"/>
              <a:buFont typeface="Arial" charset="0"/>
              <a:buChar char="►"/>
              <a:defRPr sz="1400">
                <a:solidFill>
                  <a:srgbClr val="646464"/>
                </a:solidFill>
                <a:latin typeface="+mn-lt"/>
              </a:defRPr>
            </a:lvl7pPr>
            <a:lvl8pPr marL="2757488" indent="-312738" algn="l" rtl="0" fontAlgn="base">
              <a:spcBef>
                <a:spcPct val="40000"/>
              </a:spcBef>
              <a:spcAft>
                <a:spcPct val="0"/>
              </a:spcAft>
              <a:buClr>
                <a:srgbClr val="FFD200"/>
              </a:buClr>
              <a:buSzPct val="75000"/>
              <a:buFont typeface="Arial" charset="0"/>
              <a:buChar char="►"/>
              <a:defRPr sz="1400">
                <a:solidFill>
                  <a:srgbClr val="646464"/>
                </a:solidFill>
                <a:latin typeface="+mn-lt"/>
              </a:defRPr>
            </a:lvl8pPr>
            <a:lvl9pPr marL="3214688" indent="-312738" algn="l" rtl="0" fontAlgn="base">
              <a:spcBef>
                <a:spcPct val="40000"/>
              </a:spcBef>
              <a:spcAft>
                <a:spcPct val="0"/>
              </a:spcAft>
              <a:buClr>
                <a:srgbClr val="FFD200"/>
              </a:buClr>
              <a:buSzPct val="75000"/>
              <a:buFont typeface="Arial" charset="0"/>
              <a:buChar char="►"/>
              <a:defRPr sz="1400">
                <a:solidFill>
                  <a:srgbClr val="646464"/>
                </a:solidFill>
                <a:latin typeface="+mn-lt"/>
              </a:defRPr>
            </a:lvl9pPr>
          </a:lstStyle>
          <a:p>
            <a:pPr marL="447675" lvl="1" indent="0">
              <a:buNone/>
            </a:pPr>
            <a:r>
              <a:rPr lang="fr-FR" altLang="fr-FR" sz="1600" b="1" kern="0" dirty="0"/>
              <a:t>Limitation du taux de la réduction d’impôt pour la fraction des versements excédant 2 m€</a:t>
            </a:r>
            <a:endParaRPr lang="fr-FR" sz="1600" kern="0" dirty="0"/>
          </a:p>
        </p:txBody>
      </p:sp>
      <p:sp>
        <p:nvSpPr>
          <p:cNvPr id="2" name="Title 1">
            <a:extLst>
              <a:ext uri="{FF2B5EF4-FFF2-40B4-BE49-F238E27FC236}">
                <a16:creationId xmlns:a16="http://schemas.microsoft.com/office/drawing/2014/main" id="{EF5206E7-6ADE-41F1-9CD7-8774E72898F1}"/>
              </a:ext>
            </a:extLst>
          </p:cNvPr>
          <p:cNvSpPr>
            <a:spLocks noGrp="1"/>
          </p:cNvSpPr>
          <p:nvPr>
            <p:ph type="title"/>
          </p:nvPr>
        </p:nvSpPr>
        <p:spPr/>
        <p:txBody>
          <a:bodyPr/>
          <a:lstStyle/>
          <a:p>
            <a:r>
              <a:rPr lang="fr-FR" dirty="0"/>
              <a:t>Réduction d’impôt mécénat </a:t>
            </a:r>
            <a:br>
              <a:rPr lang="fr-FR" altLang="fr-FR" dirty="0"/>
            </a:br>
            <a:r>
              <a:rPr lang="fr-FR" altLang="fr-FR" sz="2000" dirty="0"/>
              <a:t>LF 2020, art. 134</a:t>
            </a:r>
            <a:endParaRPr lang="fr-FR" sz="2000" dirty="0"/>
          </a:p>
        </p:txBody>
      </p:sp>
      <p:graphicFrame>
        <p:nvGraphicFramePr>
          <p:cNvPr id="12" name="Table 3">
            <a:extLst>
              <a:ext uri="{FF2B5EF4-FFF2-40B4-BE49-F238E27FC236}">
                <a16:creationId xmlns:a16="http://schemas.microsoft.com/office/drawing/2014/main" id="{E0D56952-A051-4854-952E-C43E693ABC90}"/>
              </a:ext>
            </a:extLst>
          </p:cNvPr>
          <p:cNvGraphicFramePr>
            <a:graphicFrameLocks noGrp="1"/>
          </p:cNvGraphicFramePr>
          <p:nvPr>
            <p:extLst/>
          </p:nvPr>
        </p:nvGraphicFramePr>
        <p:xfrm>
          <a:off x="450849" y="1875746"/>
          <a:ext cx="8239126" cy="1519140"/>
        </p:xfrm>
        <a:graphic>
          <a:graphicData uri="http://schemas.openxmlformats.org/drawingml/2006/table">
            <a:tbl>
              <a:tblPr bandRow="1">
                <a:tableStyleId>{00A15C55-8517-42AA-B614-E9B94910E393}</a:tableStyleId>
              </a:tblPr>
              <a:tblGrid>
                <a:gridCol w="8239126">
                  <a:extLst>
                    <a:ext uri="{9D8B030D-6E8A-4147-A177-3AD203B41FA5}">
                      <a16:colId xmlns:a16="http://schemas.microsoft.com/office/drawing/2014/main" val="20000"/>
                    </a:ext>
                  </a:extLst>
                </a:gridCol>
              </a:tblGrid>
              <a:tr h="2932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solidFill>
                            <a:schemeClr val="bg1"/>
                          </a:solidFill>
                        </a:rPr>
                        <a:t>Régime actuel</a:t>
                      </a:r>
                    </a:p>
                  </a:txBody>
                  <a:tcPr>
                    <a:solidFill>
                      <a:srgbClr val="646464"/>
                    </a:solidFill>
                  </a:tcPr>
                </a:tc>
                <a:extLst>
                  <a:ext uri="{0D108BD9-81ED-4DB2-BD59-A6C34878D82A}">
                    <a16:rowId xmlns:a16="http://schemas.microsoft.com/office/drawing/2014/main" val="10000"/>
                  </a:ext>
                </a:extLst>
              </a:tr>
              <a:tr h="498609">
                <a:tc>
                  <a:txBody>
                    <a:bodyPr/>
                    <a:lstStyle/>
                    <a:p>
                      <a:pPr marL="285750" indent="-285750" algn="l">
                        <a:buFont typeface="Wingdings" panose="05000000000000000000" pitchFamily="2" charset="2"/>
                        <a:buChar char="q"/>
                      </a:pPr>
                      <a:r>
                        <a:rPr lang="fr-FR" sz="1400" b="0" dirty="0">
                          <a:solidFill>
                            <a:srgbClr val="323232"/>
                          </a:solidFill>
                        </a:rPr>
                        <a:t>Les versements éligibles au dispositif ouvrent droit, dans la limite de 5‰ du CA de l’exercice ou 10k€, à une réduction d’impôt calculée au taux de </a:t>
                      </a:r>
                      <a:r>
                        <a:rPr lang="fr-FR" sz="1400" b="1" dirty="0">
                          <a:solidFill>
                            <a:srgbClr val="323232"/>
                          </a:solidFill>
                        </a:rPr>
                        <a:t>60 %</a:t>
                      </a:r>
                    </a:p>
                  </a:txBody>
                  <a:tcPr anchor="ctr">
                    <a:solidFill>
                      <a:srgbClr val="EDEDED"/>
                    </a:solidFill>
                  </a:tcPr>
                </a:tc>
                <a:extLst>
                  <a:ext uri="{0D108BD9-81ED-4DB2-BD59-A6C34878D82A}">
                    <a16:rowId xmlns:a16="http://schemas.microsoft.com/office/drawing/2014/main" val="10001"/>
                  </a:ext>
                </a:extLst>
              </a:tr>
              <a:tr h="293299">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400" b="1" dirty="0">
                          <a:solidFill>
                            <a:schemeClr val="tx1">
                              <a:lumMod val="50000"/>
                            </a:schemeClr>
                          </a:solidFill>
                        </a:rPr>
                        <a:t>Nouveau régime </a:t>
                      </a:r>
                      <a:r>
                        <a:rPr lang="fr-FR" sz="1200" b="1" dirty="0">
                          <a:solidFill>
                            <a:schemeClr val="tx1">
                              <a:lumMod val="50000"/>
                            </a:schemeClr>
                          </a:solidFill>
                        </a:rPr>
                        <a:t>(versements effectués au cours des exercices clos à compter du 31 décembre 2020)</a:t>
                      </a:r>
                    </a:p>
                  </a:txBody>
                  <a:tcPr anchor="ctr">
                    <a:solidFill>
                      <a:srgbClr val="FFE600"/>
                    </a:solidFill>
                  </a:tcPr>
                </a:tc>
                <a:extLst>
                  <a:ext uri="{0D108BD9-81ED-4DB2-BD59-A6C34878D82A}">
                    <a16:rowId xmlns:a16="http://schemas.microsoft.com/office/drawing/2014/main" val="409554057"/>
                  </a:ext>
                </a:extLst>
              </a:tr>
              <a:tr h="391380">
                <a:tc>
                  <a:txBody>
                    <a:bodyPr/>
                    <a:lstStyle/>
                    <a:p>
                      <a:pPr marL="285750" indent="-285750" algn="l">
                        <a:buFont typeface="Wingdings" panose="05000000000000000000" pitchFamily="2" charset="2"/>
                        <a:buChar char="q"/>
                      </a:pPr>
                      <a:r>
                        <a:rPr lang="fr-FR" sz="1400" dirty="0">
                          <a:solidFill>
                            <a:schemeClr val="tx1">
                              <a:lumMod val="50000"/>
                            </a:schemeClr>
                          </a:solidFill>
                        </a:rPr>
                        <a:t>Limitation du taux de réduction à </a:t>
                      </a:r>
                      <a:r>
                        <a:rPr lang="fr-FR" sz="1400" b="1" dirty="0">
                          <a:solidFill>
                            <a:schemeClr val="tx1">
                              <a:lumMod val="50000"/>
                            </a:schemeClr>
                          </a:solidFill>
                        </a:rPr>
                        <a:t>40 %</a:t>
                      </a:r>
                      <a:r>
                        <a:rPr lang="fr-FR" sz="1400" dirty="0">
                          <a:solidFill>
                            <a:schemeClr val="tx1">
                              <a:lumMod val="50000"/>
                            </a:schemeClr>
                          </a:solidFill>
                        </a:rPr>
                        <a:t> pour la fraction des versements </a:t>
                      </a:r>
                      <a:r>
                        <a:rPr lang="fr-FR" sz="1400" b="1" dirty="0">
                          <a:solidFill>
                            <a:schemeClr val="tx1">
                              <a:lumMod val="50000"/>
                            </a:schemeClr>
                          </a:solidFill>
                        </a:rPr>
                        <a:t>excédant 2 m€</a:t>
                      </a:r>
                    </a:p>
                  </a:txBody>
                  <a:tcPr>
                    <a:solidFill>
                      <a:schemeClr val="accent2">
                        <a:lumMod val="20000"/>
                        <a:lumOff val="80000"/>
                      </a:schemeClr>
                    </a:solidFill>
                  </a:tcPr>
                </a:tc>
                <a:extLst>
                  <a:ext uri="{0D108BD9-81ED-4DB2-BD59-A6C34878D82A}">
                    <a16:rowId xmlns:a16="http://schemas.microsoft.com/office/drawing/2014/main" val="4264741831"/>
                  </a:ext>
                </a:extLst>
              </a:tr>
            </a:tbl>
          </a:graphicData>
        </a:graphic>
      </p:graphicFrame>
      <p:sp>
        <p:nvSpPr>
          <p:cNvPr id="9" name="Cercle : creux 8">
            <a:extLst>
              <a:ext uri="{FF2B5EF4-FFF2-40B4-BE49-F238E27FC236}">
                <a16:creationId xmlns:a16="http://schemas.microsoft.com/office/drawing/2014/main" id="{F3711D2A-3664-4C2F-8752-2AF6B76CE96F}"/>
              </a:ext>
            </a:extLst>
          </p:cNvPr>
          <p:cNvSpPr/>
          <p:nvPr/>
        </p:nvSpPr>
        <p:spPr>
          <a:xfrm>
            <a:off x="177530" y="1255649"/>
            <a:ext cx="559341" cy="552935"/>
          </a:xfrm>
          <a:prstGeom prst="donut">
            <a:avLst>
              <a:gd name="adj" fmla="val 12478"/>
            </a:avLst>
          </a:prstGeom>
          <a:solidFill>
            <a:srgbClr val="FFE600"/>
          </a:solidFill>
          <a:ln>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1</a:t>
            </a:r>
          </a:p>
        </p:txBody>
      </p:sp>
      <p:sp>
        <p:nvSpPr>
          <p:cNvPr id="4" name="Rectangle : coins arrondis 3">
            <a:extLst>
              <a:ext uri="{FF2B5EF4-FFF2-40B4-BE49-F238E27FC236}">
                <a16:creationId xmlns:a16="http://schemas.microsoft.com/office/drawing/2014/main" id="{3809BF51-76D8-471C-8615-FF7FF09E56B9}"/>
              </a:ext>
            </a:extLst>
          </p:cNvPr>
          <p:cNvSpPr/>
          <p:nvPr/>
        </p:nvSpPr>
        <p:spPr>
          <a:xfrm>
            <a:off x="454024" y="3411370"/>
            <a:ext cx="8232775" cy="7125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marL="171450" indent="-171450">
              <a:buFont typeface="Wingdings" panose="05000000000000000000" pitchFamily="2" charset="2"/>
              <a:buChar char="§"/>
            </a:pPr>
            <a:r>
              <a:rPr lang="fr-FR" sz="1200" dirty="0">
                <a:solidFill>
                  <a:srgbClr val="91278F"/>
                </a:solidFill>
              </a:rPr>
              <a:t>Ne sont pas concernés par ce taux réduit les versements effectués au profit de certains organismes sans but lucratif venant en aide aux personnes en difficulté</a:t>
            </a:r>
          </a:p>
          <a:p>
            <a:pPr marL="171450" indent="-171450">
              <a:buFont typeface="Wingdings" panose="05000000000000000000" pitchFamily="2" charset="2"/>
              <a:buChar char="§"/>
            </a:pPr>
            <a:r>
              <a:rPr lang="fr-FR" sz="1200" dirty="0">
                <a:solidFill>
                  <a:srgbClr val="91278F"/>
                </a:solidFill>
              </a:rPr>
              <a:t>Le taux de la réduction applicable aux dons excédentaires en report est celui auquel ces dons ont ouvert droit</a:t>
            </a:r>
          </a:p>
        </p:txBody>
      </p:sp>
      <p:sp>
        <p:nvSpPr>
          <p:cNvPr id="13" name="Content Placeholder 3">
            <a:extLst>
              <a:ext uri="{FF2B5EF4-FFF2-40B4-BE49-F238E27FC236}">
                <a16:creationId xmlns:a16="http://schemas.microsoft.com/office/drawing/2014/main" id="{76DD9E58-33A9-445D-86F2-1EA1A7A58EFB}"/>
              </a:ext>
            </a:extLst>
          </p:cNvPr>
          <p:cNvSpPr txBox="1">
            <a:spLocks/>
          </p:cNvSpPr>
          <p:nvPr/>
        </p:nvSpPr>
        <p:spPr bwMode="auto">
          <a:xfrm>
            <a:off x="450850" y="4419403"/>
            <a:ext cx="8239126" cy="55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271463" indent="-271463" algn="l" rtl="0" eaLnBrk="0" fontAlgn="base" hangingPunct="0">
              <a:spcBef>
                <a:spcPct val="40000"/>
              </a:spcBef>
              <a:spcAft>
                <a:spcPct val="0"/>
              </a:spcAft>
              <a:buClr>
                <a:srgbClr val="FFD200"/>
              </a:buClr>
              <a:buSzPct val="75000"/>
              <a:buFont typeface="Arial" charset="0"/>
              <a:buChar char="►"/>
              <a:defRPr sz="2000">
                <a:solidFill>
                  <a:srgbClr val="646464"/>
                </a:solidFill>
                <a:latin typeface="+mn-lt"/>
                <a:ea typeface="+mn-ea"/>
                <a:cs typeface="+mn-cs"/>
              </a:defRPr>
            </a:lvl1pPr>
            <a:lvl2pPr marL="542925" indent="-269875" algn="l" rtl="0" eaLnBrk="0" fontAlgn="base" hangingPunct="0">
              <a:spcBef>
                <a:spcPct val="40000"/>
              </a:spcBef>
              <a:spcAft>
                <a:spcPct val="0"/>
              </a:spcAft>
              <a:buClr>
                <a:srgbClr val="FFD200"/>
              </a:buClr>
              <a:buSzPct val="75000"/>
              <a:buFont typeface="Arial" charset="0"/>
              <a:buChar char="►"/>
              <a:defRPr>
                <a:solidFill>
                  <a:srgbClr val="646464"/>
                </a:solidFill>
                <a:latin typeface="+mn-lt"/>
              </a:defRPr>
            </a:lvl2pPr>
            <a:lvl3pPr marL="800100" indent="-255588" algn="l" rtl="0" eaLnBrk="0" fontAlgn="base" hangingPunct="0">
              <a:spcBef>
                <a:spcPct val="40000"/>
              </a:spcBef>
              <a:spcAft>
                <a:spcPct val="0"/>
              </a:spcAft>
              <a:buClr>
                <a:srgbClr val="FFD200"/>
              </a:buClr>
              <a:buSzPct val="75000"/>
              <a:buFont typeface="Arial" charset="0"/>
              <a:buChar char="►"/>
              <a:defRPr sz="1600">
                <a:solidFill>
                  <a:srgbClr val="646464"/>
                </a:solidFill>
                <a:latin typeface="+mn-lt"/>
              </a:defRPr>
            </a:lvl3pPr>
            <a:lvl4pPr marL="1071563" indent="-269875" algn="l" rtl="0" eaLnBrk="0" fontAlgn="base" hangingPunct="0">
              <a:spcBef>
                <a:spcPct val="40000"/>
              </a:spcBef>
              <a:spcAft>
                <a:spcPct val="0"/>
              </a:spcAft>
              <a:buClr>
                <a:srgbClr val="FFD200"/>
              </a:buClr>
              <a:buSzPct val="75000"/>
              <a:buFont typeface="Arial" charset="0"/>
              <a:buChar char="►"/>
              <a:defRPr sz="1400">
                <a:solidFill>
                  <a:srgbClr val="646464"/>
                </a:solidFill>
                <a:latin typeface="+mn-lt"/>
              </a:defRPr>
            </a:lvl4pPr>
            <a:lvl5pPr marL="1385888" indent="-312738" algn="l" rtl="0" eaLnBrk="0" fontAlgn="base" hangingPunct="0">
              <a:spcBef>
                <a:spcPct val="40000"/>
              </a:spcBef>
              <a:spcAft>
                <a:spcPct val="0"/>
              </a:spcAft>
              <a:buClr>
                <a:srgbClr val="FFD200"/>
              </a:buClr>
              <a:buSzPct val="75000"/>
              <a:buFont typeface="Arial" charset="0"/>
              <a:buChar char="►"/>
              <a:defRPr sz="1400">
                <a:solidFill>
                  <a:srgbClr val="646464"/>
                </a:solidFill>
                <a:latin typeface="+mn-lt"/>
              </a:defRPr>
            </a:lvl5pPr>
            <a:lvl6pPr marL="1843088" indent="-312738" algn="l" rtl="0" fontAlgn="base">
              <a:spcBef>
                <a:spcPct val="40000"/>
              </a:spcBef>
              <a:spcAft>
                <a:spcPct val="0"/>
              </a:spcAft>
              <a:buClr>
                <a:srgbClr val="FFD200"/>
              </a:buClr>
              <a:buSzPct val="75000"/>
              <a:buFont typeface="Arial" charset="0"/>
              <a:buChar char="►"/>
              <a:defRPr sz="1400">
                <a:solidFill>
                  <a:srgbClr val="646464"/>
                </a:solidFill>
                <a:latin typeface="+mn-lt"/>
              </a:defRPr>
            </a:lvl6pPr>
            <a:lvl7pPr marL="2300288" indent="-312738" algn="l" rtl="0" fontAlgn="base">
              <a:spcBef>
                <a:spcPct val="40000"/>
              </a:spcBef>
              <a:spcAft>
                <a:spcPct val="0"/>
              </a:spcAft>
              <a:buClr>
                <a:srgbClr val="FFD200"/>
              </a:buClr>
              <a:buSzPct val="75000"/>
              <a:buFont typeface="Arial" charset="0"/>
              <a:buChar char="►"/>
              <a:defRPr sz="1400">
                <a:solidFill>
                  <a:srgbClr val="646464"/>
                </a:solidFill>
                <a:latin typeface="+mn-lt"/>
              </a:defRPr>
            </a:lvl7pPr>
            <a:lvl8pPr marL="2757488" indent="-312738" algn="l" rtl="0" fontAlgn="base">
              <a:spcBef>
                <a:spcPct val="40000"/>
              </a:spcBef>
              <a:spcAft>
                <a:spcPct val="0"/>
              </a:spcAft>
              <a:buClr>
                <a:srgbClr val="FFD200"/>
              </a:buClr>
              <a:buSzPct val="75000"/>
              <a:buFont typeface="Arial" charset="0"/>
              <a:buChar char="►"/>
              <a:defRPr sz="1400">
                <a:solidFill>
                  <a:srgbClr val="646464"/>
                </a:solidFill>
                <a:latin typeface="+mn-lt"/>
              </a:defRPr>
            </a:lvl8pPr>
            <a:lvl9pPr marL="3214688" indent="-312738" algn="l" rtl="0" fontAlgn="base">
              <a:spcBef>
                <a:spcPct val="40000"/>
              </a:spcBef>
              <a:spcAft>
                <a:spcPct val="0"/>
              </a:spcAft>
              <a:buClr>
                <a:srgbClr val="FFD200"/>
              </a:buClr>
              <a:buSzPct val="75000"/>
              <a:buFont typeface="Arial" charset="0"/>
              <a:buChar char="►"/>
              <a:defRPr sz="1400">
                <a:solidFill>
                  <a:srgbClr val="646464"/>
                </a:solidFill>
                <a:latin typeface="+mn-lt"/>
              </a:defRPr>
            </a:lvl9pPr>
          </a:lstStyle>
          <a:p>
            <a:pPr marL="447675" lvl="1" indent="0">
              <a:buNone/>
            </a:pPr>
            <a:r>
              <a:rPr lang="fr-FR" altLang="fr-FR" sz="1600" b="1" kern="0" dirty="0"/>
              <a:t>Relèvement du montant minimal de dépenses ouvrant droit à la réduction d'impôt mécénat</a:t>
            </a:r>
            <a:endParaRPr lang="fr-FR" sz="1600" kern="0" dirty="0"/>
          </a:p>
        </p:txBody>
      </p:sp>
      <p:sp>
        <p:nvSpPr>
          <p:cNvPr id="14" name="Cercle : creux 13">
            <a:extLst>
              <a:ext uri="{FF2B5EF4-FFF2-40B4-BE49-F238E27FC236}">
                <a16:creationId xmlns:a16="http://schemas.microsoft.com/office/drawing/2014/main" id="{8A81C1D8-B7E0-45DC-BE05-219792822C87}"/>
              </a:ext>
            </a:extLst>
          </p:cNvPr>
          <p:cNvSpPr/>
          <p:nvPr/>
        </p:nvSpPr>
        <p:spPr>
          <a:xfrm>
            <a:off x="203656" y="4419402"/>
            <a:ext cx="559341" cy="552935"/>
          </a:xfrm>
          <a:prstGeom prst="donut">
            <a:avLst>
              <a:gd name="adj" fmla="val 12478"/>
            </a:avLst>
          </a:prstGeom>
          <a:solidFill>
            <a:srgbClr val="FFE600"/>
          </a:solidFill>
          <a:ln>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2</a:t>
            </a:r>
          </a:p>
        </p:txBody>
      </p:sp>
      <p:graphicFrame>
        <p:nvGraphicFramePr>
          <p:cNvPr id="6" name="Tableau 5">
            <a:extLst>
              <a:ext uri="{FF2B5EF4-FFF2-40B4-BE49-F238E27FC236}">
                <a16:creationId xmlns:a16="http://schemas.microsoft.com/office/drawing/2014/main" id="{19CAD3F1-4698-48F6-BFA8-526084F78079}"/>
              </a:ext>
            </a:extLst>
          </p:cNvPr>
          <p:cNvGraphicFramePr>
            <a:graphicFrameLocks noGrp="1"/>
          </p:cNvGraphicFramePr>
          <p:nvPr>
            <p:extLst/>
          </p:nvPr>
        </p:nvGraphicFramePr>
        <p:xfrm>
          <a:off x="454023" y="5071240"/>
          <a:ext cx="8232776" cy="924162"/>
        </p:xfrm>
        <a:graphic>
          <a:graphicData uri="http://schemas.openxmlformats.org/drawingml/2006/table">
            <a:tbl>
              <a:tblPr firstRow="1" bandRow="1">
                <a:tableStyleId>{5C22544A-7EE6-4342-B048-85BDC9FD1C3A}</a:tableStyleId>
              </a:tblPr>
              <a:tblGrid>
                <a:gridCol w="2593977">
                  <a:extLst>
                    <a:ext uri="{9D8B030D-6E8A-4147-A177-3AD203B41FA5}">
                      <a16:colId xmlns:a16="http://schemas.microsoft.com/office/drawing/2014/main" val="3865984372"/>
                    </a:ext>
                  </a:extLst>
                </a:gridCol>
                <a:gridCol w="5638799">
                  <a:extLst>
                    <a:ext uri="{9D8B030D-6E8A-4147-A177-3AD203B41FA5}">
                      <a16:colId xmlns:a16="http://schemas.microsoft.com/office/drawing/2014/main" val="3533315815"/>
                    </a:ext>
                  </a:extLst>
                </a:gridCol>
              </a:tblGrid>
              <a:tr h="251093">
                <a:tc>
                  <a:txBody>
                    <a:bodyPr/>
                    <a:lstStyle/>
                    <a:p>
                      <a:pPr algn="ctr"/>
                      <a:r>
                        <a:rPr lang="fr-FR" sz="1400" b="1" dirty="0">
                          <a:solidFill>
                            <a:schemeClr val="accent3"/>
                          </a:solidFill>
                        </a:rPr>
                        <a:t>Seuils actuels</a:t>
                      </a:r>
                    </a:p>
                  </a:txBody>
                  <a:tcPr anchor="ctr">
                    <a:solidFill>
                      <a:srgbClr val="646464"/>
                    </a:solidFill>
                  </a:tcPr>
                </a:tc>
                <a:tc>
                  <a:txBody>
                    <a:bodyPr/>
                    <a:lstStyle/>
                    <a:p>
                      <a:pPr algn="ctr"/>
                      <a:r>
                        <a:rPr lang="fr-FR" sz="1400" b="1" dirty="0">
                          <a:solidFill>
                            <a:schemeClr val="accent4"/>
                          </a:solidFill>
                        </a:rPr>
                        <a:t>Nouveaux seuils </a:t>
                      </a:r>
                      <a:r>
                        <a:rPr lang="fr-FR" sz="1300" b="1" dirty="0">
                          <a:solidFill>
                            <a:schemeClr val="accent4"/>
                          </a:solidFill>
                        </a:rPr>
                        <a:t>(</a:t>
                      </a:r>
                      <a:r>
                        <a:rPr lang="fr-FR" sz="1300" dirty="0">
                          <a:solidFill>
                            <a:schemeClr val="accent4"/>
                          </a:solidFill>
                        </a:rPr>
                        <a:t>versements effectués au cours </a:t>
                      </a:r>
                    </a:p>
                    <a:p>
                      <a:pPr algn="ctr"/>
                      <a:r>
                        <a:rPr lang="fr-FR" sz="1300" dirty="0">
                          <a:solidFill>
                            <a:schemeClr val="accent4"/>
                          </a:solidFill>
                        </a:rPr>
                        <a:t>des exercices clos à compter du 31 décembre 2020)</a:t>
                      </a:r>
                      <a:endParaRPr lang="fr-FR" sz="1300" b="1" dirty="0">
                        <a:solidFill>
                          <a:schemeClr val="accent4"/>
                        </a:solidFill>
                      </a:endParaRPr>
                    </a:p>
                  </a:txBody>
                  <a:tcPr anchor="ctr">
                    <a:solidFill>
                      <a:srgbClr val="FFE600"/>
                    </a:solidFill>
                  </a:tcPr>
                </a:tc>
                <a:extLst>
                  <a:ext uri="{0D108BD9-81ED-4DB2-BD59-A6C34878D82A}">
                    <a16:rowId xmlns:a16="http://schemas.microsoft.com/office/drawing/2014/main" val="2846018261"/>
                  </a:ext>
                </a:extLst>
              </a:tr>
              <a:tr h="421242">
                <a:tc>
                  <a:txBody>
                    <a:bodyPr/>
                    <a:lstStyle/>
                    <a:p>
                      <a:pPr algn="ctr"/>
                      <a:r>
                        <a:rPr lang="fr-FR" sz="1400" b="0" dirty="0">
                          <a:solidFill>
                            <a:schemeClr val="accent4"/>
                          </a:solidFill>
                        </a:rPr>
                        <a:t>5 ‰ du CA ou </a:t>
                      </a:r>
                      <a:r>
                        <a:rPr lang="fr-FR" sz="1400" b="1" dirty="0">
                          <a:solidFill>
                            <a:schemeClr val="accent4"/>
                          </a:solidFill>
                        </a:rPr>
                        <a:t>10 k€</a:t>
                      </a:r>
                    </a:p>
                  </a:txBody>
                  <a:tcPr anchor="ctr">
                    <a:solidFill>
                      <a:srgbClr val="EDEDED"/>
                    </a:solidFill>
                  </a:tcPr>
                </a:tc>
                <a:tc>
                  <a:txBody>
                    <a:bodyPr/>
                    <a:lstStyle/>
                    <a:p>
                      <a:pPr algn="ctr"/>
                      <a:r>
                        <a:rPr lang="fr-FR" sz="1400" b="0" dirty="0">
                          <a:solidFill>
                            <a:schemeClr val="accent4"/>
                          </a:solidFill>
                        </a:rPr>
                        <a:t>5 ‰ du CA ou </a:t>
                      </a:r>
                      <a:r>
                        <a:rPr lang="fr-FR" sz="1400" b="1" dirty="0">
                          <a:solidFill>
                            <a:schemeClr val="accent4"/>
                          </a:solidFill>
                        </a:rPr>
                        <a:t>20 k€</a:t>
                      </a:r>
                    </a:p>
                  </a:txBody>
                  <a:tcPr anchor="ctr">
                    <a:solidFill>
                      <a:schemeClr val="accent6">
                        <a:lumMod val="20000"/>
                        <a:lumOff val="80000"/>
                      </a:schemeClr>
                    </a:solidFill>
                  </a:tcPr>
                </a:tc>
                <a:extLst>
                  <a:ext uri="{0D108BD9-81ED-4DB2-BD59-A6C34878D82A}">
                    <a16:rowId xmlns:a16="http://schemas.microsoft.com/office/drawing/2014/main" val="4197292099"/>
                  </a:ext>
                </a:extLst>
              </a:tr>
            </a:tbl>
          </a:graphicData>
        </a:graphic>
      </p:graphicFrame>
    </p:spTree>
    <p:extLst>
      <p:ext uri="{BB962C8B-B14F-4D97-AF65-F5344CB8AC3E}">
        <p14:creationId xmlns:p14="http://schemas.microsoft.com/office/powerpoint/2010/main" val="2761526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57E6D2C5-6AC7-4086-A357-D5039DB62442}"/>
              </a:ext>
            </a:extLst>
          </p:cNvPr>
          <p:cNvSpPr txBox="1">
            <a:spLocks/>
          </p:cNvSpPr>
          <p:nvPr/>
        </p:nvSpPr>
        <p:spPr bwMode="auto">
          <a:xfrm>
            <a:off x="619239" y="1252238"/>
            <a:ext cx="8067561" cy="55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271463" indent="-271463" algn="l" rtl="0" eaLnBrk="0" fontAlgn="base" hangingPunct="0">
              <a:spcBef>
                <a:spcPct val="40000"/>
              </a:spcBef>
              <a:spcAft>
                <a:spcPct val="0"/>
              </a:spcAft>
              <a:buClr>
                <a:srgbClr val="FFD200"/>
              </a:buClr>
              <a:buSzPct val="75000"/>
              <a:buFont typeface="Arial" charset="0"/>
              <a:buChar char="►"/>
              <a:defRPr sz="2000">
                <a:solidFill>
                  <a:srgbClr val="646464"/>
                </a:solidFill>
                <a:latin typeface="+mn-lt"/>
                <a:ea typeface="+mn-ea"/>
                <a:cs typeface="+mn-cs"/>
              </a:defRPr>
            </a:lvl1pPr>
            <a:lvl2pPr marL="542925" indent="-269875" algn="l" rtl="0" eaLnBrk="0" fontAlgn="base" hangingPunct="0">
              <a:spcBef>
                <a:spcPct val="40000"/>
              </a:spcBef>
              <a:spcAft>
                <a:spcPct val="0"/>
              </a:spcAft>
              <a:buClr>
                <a:srgbClr val="FFD200"/>
              </a:buClr>
              <a:buSzPct val="75000"/>
              <a:buFont typeface="Arial" charset="0"/>
              <a:buChar char="►"/>
              <a:defRPr>
                <a:solidFill>
                  <a:srgbClr val="646464"/>
                </a:solidFill>
                <a:latin typeface="+mn-lt"/>
              </a:defRPr>
            </a:lvl2pPr>
            <a:lvl3pPr marL="800100" indent="-255588" algn="l" rtl="0" eaLnBrk="0" fontAlgn="base" hangingPunct="0">
              <a:spcBef>
                <a:spcPct val="40000"/>
              </a:spcBef>
              <a:spcAft>
                <a:spcPct val="0"/>
              </a:spcAft>
              <a:buClr>
                <a:srgbClr val="FFD200"/>
              </a:buClr>
              <a:buSzPct val="75000"/>
              <a:buFont typeface="Arial" charset="0"/>
              <a:buChar char="►"/>
              <a:defRPr sz="1600">
                <a:solidFill>
                  <a:srgbClr val="646464"/>
                </a:solidFill>
                <a:latin typeface="+mn-lt"/>
              </a:defRPr>
            </a:lvl3pPr>
            <a:lvl4pPr marL="1071563" indent="-269875" algn="l" rtl="0" eaLnBrk="0" fontAlgn="base" hangingPunct="0">
              <a:spcBef>
                <a:spcPct val="40000"/>
              </a:spcBef>
              <a:spcAft>
                <a:spcPct val="0"/>
              </a:spcAft>
              <a:buClr>
                <a:srgbClr val="FFD200"/>
              </a:buClr>
              <a:buSzPct val="75000"/>
              <a:buFont typeface="Arial" charset="0"/>
              <a:buChar char="►"/>
              <a:defRPr sz="1400">
                <a:solidFill>
                  <a:srgbClr val="646464"/>
                </a:solidFill>
                <a:latin typeface="+mn-lt"/>
              </a:defRPr>
            </a:lvl4pPr>
            <a:lvl5pPr marL="1385888" indent="-312738" algn="l" rtl="0" eaLnBrk="0" fontAlgn="base" hangingPunct="0">
              <a:spcBef>
                <a:spcPct val="40000"/>
              </a:spcBef>
              <a:spcAft>
                <a:spcPct val="0"/>
              </a:spcAft>
              <a:buClr>
                <a:srgbClr val="FFD200"/>
              </a:buClr>
              <a:buSzPct val="75000"/>
              <a:buFont typeface="Arial" charset="0"/>
              <a:buChar char="►"/>
              <a:defRPr sz="1400">
                <a:solidFill>
                  <a:srgbClr val="646464"/>
                </a:solidFill>
                <a:latin typeface="+mn-lt"/>
              </a:defRPr>
            </a:lvl5pPr>
            <a:lvl6pPr marL="1843088" indent="-312738" algn="l" rtl="0" fontAlgn="base">
              <a:spcBef>
                <a:spcPct val="40000"/>
              </a:spcBef>
              <a:spcAft>
                <a:spcPct val="0"/>
              </a:spcAft>
              <a:buClr>
                <a:srgbClr val="FFD200"/>
              </a:buClr>
              <a:buSzPct val="75000"/>
              <a:buFont typeface="Arial" charset="0"/>
              <a:buChar char="►"/>
              <a:defRPr sz="1400">
                <a:solidFill>
                  <a:srgbClr val="646464"/>
                </a:solidFill>
                <a:latin typeface="+mn-lt"/>
              </a:defRPr>
            </a:lvl6pPr>
            <a:lvl7pPr marL="2300288" indent="-312738" algn="l" rtl="0" fontAlgn="base">
              <a:spcBef>
                <a:spcPct val="40000"/>
              </a:spcBef>
              <a:spcAft>
                <a:spcPct val="0"/>
              </a:spcAft>
              <a:buClr>
                <a:srgbClr val="FFD200"/>
              </a:buClr>
              <a:buSzPct val="75000"/>
              <a:buFont typeface="Arial" charset="0"/>
              <a:buChar char="►"/>
              <a:defRPr sz="1400">
                <a:solidFill>
                  <a:srgbClr val="646464"/>
                </a:solidFill>
                <a:latin typeface="+mn-lt"/>
              </a:defRPr>
            </a:lvl7pPr>
            <a:lvl8pPr marL="2757488" indent="-312738" algn="l" rtl="0" fontAlgn="base">
              <a:spcBef>
                <a:spcPct val="40000"/>
              </a:spcBef>
              <a:spcAft>
                <a:spcPct val="0"/>
              </a:spcAft>
              <a:buClr>
                <a:srgbClr val="FFD200"/>
              </a:buClr>
              <a:buSzPct val="75000"/>
              <a:buFont typeface="Arial" charset="0"/>
              <a:buChar char="►"/>
              <a:defRPr sz="1400">
                <a:solidFill>
                  <a:srgbClr val="646464"/>
                </a:solidFill>
                <a:latin typeface="+mn-lt"/>
              </a:defRPr>
            </a:lvl8pPr>
            <a:lvl9pPr marL="3214688" indent="-312738" algn="l" rtl="0" fontAlgn="base">
              <a:spcBef>
                <a:spcPct val="40000"/>
              </a:spcBef>
              <a:spcAft>
                <a:spcPct val="0"/>
              </a:spcAft>
              <a:buClr>
                <a:srgbClr val="FFD200"/>
              </a:buClr>
              <a:buSzPct val="75000"/>
              <a:buFont typeface="Arial" charset="0"/>
              <a:buChar char="►"/>
              <a:defRPr sz="1400">
                <a:solidFill>
                  <a:srgbClr val="646464"/>
                </a:solidFill>
                <a:latin typeface="+mn-lt"/>
              </a:defRPr>
            </a:lvl9pPr>
          </a:lstStyle>
          <a:p>
            <a:pPr marL="271462" lvl="1" indent="0">
              <a:buNone/>
            </a:pPr>
            <a:r>
              <a:rPr lang="fr-FR" altLang="fr-FR" sz="1600" b="1" kern="0" dirty="0"/>
              <a:t>Encadrement du mécénat de compétence</a:t>
            </a:r>
            <a:endParaRPr lang="fr-FR" sz="1600" kern="0" dirty="0"/>
          </a:p>
        </p:txBody>
      </p:sp>
      <p:sp>
        <p:nvSpPr>
          <p:cNvPr id="2" name="Title 1">
            <a:extLst>
              <a:ext uri="{FF2B5EF4-FFF2-40B4-BE49-F238E27FC236}">
                <a16:creationId xmlns:a16="http://schemas.microsoft.com/office/drawing/2014/main" id="{EF5206E7-6ADE-41F1-9CD7-8774E72898F1}"/>
              </a:ext>
            </a:extLst>
          </p:cNvPr>
          <p:cNvSpPr>
            <a:spLocks noGrp="1"/>
          </p:cNvSpPr>
          <p:nvPr>
            <p:ph type="title"/>
          </p:nvPr>
        </p:nvSpPr>
        <p:spPr/>
        <p:txBody>
          <a:bodyPr/>
          <a:lstStyle/>
          <a:p>
            <a:r>
              <a:rPr lang="fr-FR" dirty="0"/>
              <a:t>Réduction d’impôt mécénat </a:t>
            </a:r>
            <a:br>
              <a:rPr lang="fr-FR" altLang="fr-FR" dirty="0"/>
            </a:br>
            <a:r>
              <a:rPr lang="fr-FR" altLang="fr-FR" sz="2000" dirty="0"/>
              <a:t>LF 2020, art. 134</a:t>
            </a:r>
            <a:endParaRPr lang="fr-FR" dirty="0"/>
          </a:p>
        </p:txBody>
      </p:sp>
      <p:sp>
        <p:nvSpPr>
          <p:cNvPr id="19" name="Rectangle 18">
            <a:extLst>
              <a:ext uri="{FF2B5EF4-FFF2-40B4-BE49-F238E27FC236}">
                <a16:creationId xmlns:a16="http://schemas.microsoft.com/office/drawing/2014/main" id="{D8BE2B38-2A07-479F-B9D6-A9207CC76782}"/>
              </a:ext>
            </a:extLst>
          </p:cNvPr>
          <p:cNvSpPr/>
          <p:nvPr/>
        </p:nvSpPr>
        <p:spPr>
          <a:xfrm>
            <a:off x="635793" y="5407264"/>
            <a:ext cx="8067561" cy="857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4013"/>
            <a:endParaRPr lang="fr-FR" sz="1200" dirty="0">
              <a:solidFill>
                <a:schemeClr val="tx1"/>
              </a:solidFill>
            </a:endParaRPr>
          </a:p>
        </p:txBody>
      </p:sp>
      <p:graphicFrame>
        <p:nvGraphicFramePr>
          <p:cNvPr id="12" name="Table 3">
            <a:extLst>
              <a:ext uri="{FF2B5EF4-FFF2-40B4-BE49-F238E27FC236}">
                <a16:creationId xmlns:a16="http://schemas.microsoft.com/office/drawing/2014/main" id="{E0D56952-A051-4854-952E-C43E693ABC90}"/>
              </a:ext>
            </a:extLst>
          </p:cNvPr>
          <p:cNvGraphicFramePr>
            <a:graphicFrameLocks noGrp="1"/>
          </p:cNvGraphicFramePr>
          <p:nvPr>
            <p:extLst/>
          </p:nvPr>
        </p:nvGraphicFramePr>
        <p:xfrm>
          <a:off x="457199" y="1876505"/>
          <a:ext cx="8232775" cy="2865120"/>
        </p:xfrm>
        <a:graphic>
          <a:graphicData uri="http://schemas.openxmlformats.org/drawingml/2006/table">
            <a:tbl>
              <a:tblPr bandRow="1">
                <a:tableStyleId>{00A15C55-8517-42AA-B614-E9B94910E393}</a:tableStyleId>
              </a:tblPr>
              <a:tblGrid>
                <a:gridCol w="8232775">
                  <a:extLst>
                    <a:ext uri="{9D8B030D-6E8A-4147-A177-3AD203B41FA5}">
                      <a16:colId xmlns:a16="http://schemas.microsoft.com/office/drawing/2014/main" val="20000"/>
                    </a:ext>
                  </a:extLst>
                </a:gridCol>
              </a:tblGrid>
              <a:tr h="2607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solidFill>
                            <a:schemeClr val="bg1"/>
                          </a:solidFill>
                        </a:rPr>
                        <a:t>Régime actuel</a:t>
                      </a:r>
                    </a:p>
                  </a:txBody>
                  <a:tcPr>
                    <a:solidFill>
                      <a:srgbClr val="646464"/>
                    </a:solidFill>
                  </a:tcPr>
                </a:tc>
                <a:extLst>
                  <a:ext uri="{0D108BD9-81ED-4DB2-BD59-A6C34878D82A}">
                    <a16:rowId xmlns:a16="http://schemas.microsoft.com/office/drawing/2014/main" val="10000"/>
                  </a:ext>
                </a:extLst>
              </a:tr>
              <a:tr h="875045">
                <a:tc>
                  <a:txBody>
                    <a:bodyPr/>
                    <a:lstStyle/>
                    <a:p>
                      <a:pPr marL="285750" indent="-285750" algn="l">
                        <a:buFont typeface="Wingdings" panose="05000000000000000000" pitchFamily="2" charset="2"/>
                        <a:buChar char="q"/>
                      </a:pPr>
                      <a:r>
                        <a:rPr lang="fr-FR" sz="1400" b="0" dirty="0">
                          <a:solidFill>
                            <a:srgbClr val="323232"/>
                          </a:solidFill>
                        </a:rPr>
                        <a:t>Les dons en nature sont valorisés au coût de revient de la prestation de service donnée (CGI, art. 238 bis, 1) : en </a:t>
                      </a:r>
                      <a:r>
                        <a:rPr lang="fr-FR" sz="1400" b="0" noProof="0" dirty="0">
                          <a:solidFill>
                            <a:srgbClr val="323232"/>
                          </a:solidFill>
                        </a:rPr>
                        <a:t>cas</a:t>
                      </a:r>
                      <a:r>
                        <a:rPr lang="fr-FR" sz="1400" b="0" dirty="0">
                          <a:solidFill>
                            <a:srgbClr val="323232"/>
                          </a:solidFill>
                        </a:rPr>
                        <a:t> de mise à disposition gratuite d’un salarié, le coût de revient est égal aux rémunérations et charges sociales correspondantes (BOI-BIC-RICI-20-30-10-20, 7 août 2019, n°70).</a:t>
                      </a:r>
                    </a:p>
                  </a:txBody>
                  <a:tcPr anchor="ctr">
                    <a:solidFill>
                      <a:srgbClr val="EAEAEA"/>
                    </a:solidFill>
                  </a:tcPr>
                </a:tc>
                <a:extLst>
                  <a:ext uri="{0D108BD9-81ED-4DB2-BD59-A6C34878D82A}">
                    <a16:rowId xmlns:a16="http://schemas.microsoft.com/office/drawing/2014/main" val="10001"/>
                  </a:ext>
                </a:extLst>
              </a:tr>
              <a:tr h="260749">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400" b="1" dirty="0">
                          <a:solidFill>
                            <a:schemeClr val="tx1">
                              <a:lumMod val="50000"/>
                            </a:schemeClr>
                          </a:solidFill>
                        </a:rPr>
                        <a:t>Nouveau régime </a:t>
                      </a:r>
                      <a:r>
                        <a:rPr lang="fr-FR" sz="1300" b="1" dirty="0">
                          <a:solidFill>
                            <a:schemeClr val="tx1">
                              <a:lumMod val="50000"/>
                            </a:schemeClr>
                          </a:solidFill>
                        </a:rPr>
                        <a:t>(versements effectués au cours des exercices clos à compter du 31 décembre 2020)</a:t>
                      </a:r>
                    </a:p>
                  </a:txBody>
                  <a:tcPr anchor="ctr">
                    <a:solidFill>
                      <a:srgbClr val="FFE600"/>
                    </a:solidFill>
                  </a:tcPr>
                </a:tc>
                <a:extLst>
                  <a:ext uri="{0D108BD9-81ED-4DB2-BD59-A6C34878D82A}">
                    <a16:rowId xmlns:a16="http://schemas.microsoft.com/office/drawing/2014/main" val="409554057"/>
                  </a:ext>
                </a:extLst>
              </a:tr>
              <a:tr h="1222500">
                <a:tc>
                  <a:txBody>
                    <a:bodyPr/>
                    <a:lstStyle/>
                    <a:p>
                      <a:pPr marL="285750" indent="-285750" algn="l">
                        <a:spcBef>
                          <a:spcPts val="600"/>
                        </a:spcBef>
                        <a:buFont typeface="Wingdings" panose="05000000000000000000" pitchFamily="2" charset="2"/>
                        <a:buChar char="q"/>
                      </a:pPr>
                      <a:r>
                        <a:rPr lang="fr-FR" sz="1400" b="1" dirty="0">
                          <a:solidFill>
                            <a:schemeClr val="tx1">
                              <a:lumMod val="50000"/>
                            </a:schemeClr>
                          </a:solidFill>
                        </a:rPr>
                        <a:t>Définition légale du coût de revient </a:t>
                      </a:r>
                      <a:r>
                        <a:rPr lang="fr-FR" sz="1400" dirty="0">
                          <a:solidFill>
                            <a:schemeClr val="tx1">
                              <a:lumMod val="50000"/>
                            </a:schemeClr>
                          </a:solidFill>
                        </a:rPr>
                        <a:t>: </a:t>
                      </a:r>
                      <a:r>
                        <a:rPr lang="fr-FR" sz="1400" b="0" dirty="0">
                          <a:solidFill>
                            <a:schemeClr val="tx1">
                              <a:lumMod val="50000"/>
                            </a:schemeClr>
                          </a:solidFill>
                        </a:rPr>
                        <a:t>pour chaque salarié mis à disposition, le coût de revient est égal à sa rémunération et aux charges sociales y afférentes (CGI, art. 238 bis, I, </a:t>
                      </a:r>
                      <a:r>
                        <a:rPr lang="fr-FR" sz="1400" b="0" i="1" dirty="0">
                          <a:solidFill>
                            <a:schemeClr val="tx1">
                              <a:lumMod val="50000"/>
                            </a:schemeClr>
                          </a:solidFill>
                        </a:rPr>
                        <a:t>in fine</a:t>
                      </a:r>
                      <a:r>
                        <a:rPr lang="fr-FR" sz="1400" b="0" i="0" dirty="0">
                          <a:solidFill>
                            <a:schemeClr val="tx1">
                              <a:lumMod val="50000"/>
                            </a:schemeClr>
                          </a:solidFill>
                        </a:rPr>
                        <a:t>)</a:t>
                      </a:r>
                    </a:p>
                    <a:p>
                      <a:pPr marL="285750" indent="-285750" algn="l">
                        <a:spcBef>
                          <a:spcPts val="600"/>
                        </a:spcBef>
                        <a:buFont typeface="Wingdings" panose="05000000000000000000" pitchFamily="2" charset="2"/>
                        <a:buChar char="q"/>
                      </a:pPr>
                      <a:r>
                        <a:rPr lang="fr-FR" sz="1400" b="1" dirty="0">
                          <a:solidFill>
                            <a:schemeClr val="tx1">
                              <a:lumMod val="50000"/>
                            </a:schemeClr>
                          </a:solidFill>
                        </a:rPr>
                        <a:t>Plafonnement des charges prises en compte par salarié </a:t>
                      </a:r>
                      <a:r>
                        <a:rPr lang="fr-FR" sz="1400" dirty="0">
                          <a:solidFill>
                            <a:schemeClr val="tx1">
                              <a:lumMod val="50000"/>
                            </a:schemeClr>
                          </a:solidFill>
                        </a:rPr>
                        <a:t>à 3 fois le montant du plafond de la sécurité sociale </a:t>
                      </a:r>
                    </a:p>
                    <a:p>
                      <a:pPr marL="538163" lvl="1" indent="-274638" algn="l">
                        <a:spcBef>
                          <a:spcPts val="600"/>
                        </a:spcBef>
                        <a:buFont typeface="Wingdings" panose="05000000000000000000" pitchFamily="2" charset="2"/>
                        <a:buChar char="v"/>
                      </a:pPr>
                      <a:r>
                        <a:rPr lang="fr-FR" sz="1400" dirty="0">
                          <a:solidFill>
                            <a:schemeClr val="tx1">
                              <a:lumMod val="50000"/>
                            </a:schemeClr>
                          </a:solidFill>
                        </a:rPr>
                        <a:t>PASS 2020 : 3.428 € (mensuel) ; 189 € (journalier)</a:t>
                      </a:r>
                    </a:p>
                  </a:txBody>
                  <a:tcPr anchor="ctr">
                    <a:solidFill>
                      <a:srgbClr val="FFF5C7"/>
                    </a:solidFill>
                  </a:tcPr>
                </a:tc>
                <a:extLst>
                  <a:ext uri="{0D108BD9-81ED-4DB2-BD59-A6C34878D82A}">
                    <a16:rowId xmlns:a16="http://schemas.microsoft.com/office/drawing/2014/main" val="4264741831"/>
                  </a:ext>
                </a:extLst>
              </a:tr>
            </a:tbl>
          </a:graphicData>
        </a:graphic>
      </p:graphicFrame>
      <p:sp>
        <p:nvSpPr>
          <p:cNvPr id="9" name="Cercle : creux 8">
            <a:extLst>
              <a:ext uri="{FF2B5EF4-FFF2-40B4-BE49-F238E27FC236}">
                <a16:creationId xmlns:a16="http://schemas.microsoft.com/office/drawing/2014/main" id="{110A73B7-F748-4CE2-A613-C2AC8CA54965}"/>
              </a:ext>
            </a:extLst>
          </p:cNvPr>
          <p:cNvSpPr/>
          <p:nvPr/>
        </p:nvSpPr>
        <p:spPr>
          <a:xfrm>
            <a:off x="177529" y="1238016"/>
            <a:ext cx="559341" cy="552935"/>
          </a:xfrm>
          <a:prstGeom prst="donut">
            <a:avLst>
              <a:gd name="adj" fmla="val 12478"/>
            </a:avLst>
          </a:prstGeom>
          <a:solidFill>
            <a:srgbClr val="FFE600"/>
          </a:solidFill>
          <a:ln>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3</a:t>
            </a:r>
          </a:p>
        </p:txBody>
      </p:sp>
    </p:spTree>
    <p:extLst>
      <p:ext uri="{BB962C8B-B14F-4D97-AF65-F5344CB8AC3E}">
        <p14:creationId xmlns:p14="http://schemas.microsoft.com/office/powerpoint/2010/main" val="322720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A3940-A801-44D9-9636-1AFB3132F901}"/>
              </a:ext>
            </a:extLst>
          </p:cNvPr>
          <p:cNvSpPr>
            <a:spLocks noGrp="1"/>
          </p:cNvSpPr>
          <p:nvPr>
            <p:ph type="title"/>
          </p:nvPr>
        </p:nvSpPr>
        <p:spPr/>
        <p:txBody>
          <a:bodyPr/>
          <a:lstStyle/>
          <a:p>
            <a:r>
              <a:rPr lang="fr-FR" dirty="0"/>
              <a:t>Jeunes entreprises innovantes </a:t>
            </a:r>
            <a:br>
              <a:rPr lang="fr-FR" dirty="0"/>
            </a:br>
            <a:r>
              <a:rPr lang="fr-FR" sz="2000" dirty="0"/>
              <a:t>LF 2020, art. 46 </a:t>
            </a:r>
            <a:endParaRPr lang="fr-FR" dirty="0"/>
          </a:p>
        </p:txBody>
      </p:sp>
      <p:graphicFrame>
        <p:nvGraphicFramePr>
          <p:cNvPr id="5" name="Table 4">
            <a:extLst>
              <a:ext uri="{FF2B5EF4-FFF2-40B4-BE49-F238E27FC236}">
                <a16:creationId xmlns:a16="http://schemas.microsoft.com/office/drawing/2014/main" id="{6105E56A-2681-4AB6-8441-F0741BDDF10B}"/>
              </a:ext>
            </a:extLst>
          </p:cNvPr>
          <p:cNvGraphicFramePr>
            <a:graphicFrameLocks noGrp="1"/>
          </p:cNvGraphicFramePr>
          <p:nvPr>
            <p:extLst/>
          </p:nvPr>
        </p:nvGraphicFramePr>
        <p:xfrm>
          <a:off x="455612" y="1247389"/>
          <a:ext cx="8234363" cy="4175760"/>
        </p:xfrm>
        <a:graphic>
          <a:graphicData uri="http://schemas.openxmlformats.org/drawingml/2006/table">
            <a:tbl>
              <a:tblPr bandRow="1">
                <a:tableStyleId>{00A15C55-8517-42AA-B614-E9B94910E393}</a:tableStyleId>
              </a:tblPr>
              <a:tblGrid>
                <a:gridCol w="8234363">
                  <a:extLst>
                    <a:ext uri="{9D8B030D-6E8A-4147-A177-3AD203B41FA5}">
                      <a16:colId xmlns:a16="http://schemas.microsoft.com/office/drawing/2014/main" val="20000"/>
                    </a:ext>
                  </a:extLst>
                </a:gridCol>
              </a:tblGrid>
              <a:tr h="286396">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400" b="1" dirty="0">
                          <a:solidFill>
                            <a:srgbClr val="000000"/>
                          </a:solidFill>
                        </a:rPr>
                        <a:t>Prorogation du dispositif </a:t>
                      </a:r>
                    </a:p>
                  </a:txBody>
                  <a:tcPr anchor="ctr">
                    <a:solidFill>
                      <a:srgbClr val="FFE600"/>
                    </a:solidFill>
                  </a:tcPr>
                </a:tc>
                <a:extLst>
                  <a:ext uri="{0D108BD9-81ED-4DB2-BD59-A6C34878D82A}">
                    <a16:rowId xmlns:a16="http://schemas.microsoft.com/office/drawing/2014/main" val="1048304930"/>
                  </a:ext>
                </a:extLst>
              </a:tr>
              <a:tr h="411554">
                <a:tc>
                  <a:txBody>
                    <a:bodyPr/>
                    <a:lstStyle/>
                    <a:p>
                      <a:pPr marL="285750" indent="-285750">
                        <a:buFont typeface="Wingdings" pitchFamily="2" charset="2"/>
                        <a:buChar char="q"/>
                      </a:pPr>
                      <a:r>
                        <a:rPr lang="fr-FR" sz="1400" b="0" baseline="0" dirty="0">
                          <a:solidFill>
                            <a:schemeClr val="tx1">
                              <a:lumMod val="50000"/>
                            </a:schemeClr>
                          </a:solidFill>
                        </a:rPr>
                        <a:t>Prorogation du régime des jeunes entreprises innovantes (JEI) pour 3 ans : entreprises créées jusqu’au 31 décembre 2022  </a:t>
                      </a:r>
                    </a:p>
                    <a:p>
                      <a:pPr marL="449263" indent="-173038">
                        <a:buFont typeface="Wingdings" pitchFamily="2" charset="2"/>
                        <a:buChar char="§"/>
                      </a:pPr>
                      <a:r>
                        <a:rPr lang="fr-FR" sz="1400" b="0" baseline="0" dirty="0">
                          <a:solidFill>
                            <a:schemeClr val="tx1">
                              <a:lumMod val="50000"/>
                            </a:schemeClr>
                          </a:solidFill>
                        </a:rPr>
                        <a:t>PME créées depuis moins de 8 ans qui engagent des dépenses de R&amp;D représentant au moins 15 % de leurs charges fiscalement déductibles et dont le capital est détenu de manière continue à plus de 50% par des personnes physiques ou catégories d’entités énumérées à l’art. 44 sexies-0 A</a:t>
                      </a:r>
                    </a:p>
                    <a:p>
                      <a:pPr marL="449263" marR="0" lvl="0" indent="-173038" algn="l" defTabSz="914400" rtl="0" eaLnBrk="1" fontAlgn="auto" latinLnBrk="0" hangingPunct="1">
                        <a:lnSpc>
                          <a:spcPct val="100000"/>
                        </a:lnSpc>
                        <a:spcBef>
                          <a:spcPts val="0"/>
                        </a:spcBef>
                        <a:spcAft>
                          <a:spcPts val="0"/>
                        </a:spcAft>
                        <a:buClrTx/>
                        <a:buSzTx/>
                        <a:buFont typeface="Wingdings" pitchFamily="2" charset="2"/>
                        <a:buChar char="§"/>
                        <a:tabLst/>
                        <a:defRPr/>
                      </a:pPr>
                      <a:r>
                        <a:rPr lang="fr-FR" sz="1400" b="0" baseline="0" dirty="0">
                          <a:solidFill>
                            <a:schemeClr val="tx1">
                              <a:lumMod val="50000"/>
                            </a:schemeClr>
                          </a:solidFill>
                        </a:rPr>
                        <a:t>Exonération d’impôt sur les bénéfices (art. 44 sexies A), exonération facultative d’impôts locaux (art. 1466 D et 1383 D), exonération des charges sociales patronales sur rémunération du personnel de recherche</a:t>
                      </a:r>
                      <a:endParaRPr lang="fr-FR" sz="1400" b="0" dirty="0">
                        <a:solidFill>
                          <a:srgbClr val="323232"/>
                        </a:solidFill>
                      </a:endParaRPr>
                    </a:p>
                    <a:p>
                      <a:pPr marL="285750" indent="-285750" algn="l">
                        <a:buFont typeface="Wingdings" panose="05000000000000000000" pitchFamily="2" charset="2"/>
                        <a:buChar char="q"/>
                      </a:pPr>
                      <a:r>
                        <a:rPr lang="fr-FR" sz="1400" b="0" dirty="0">
                          <a:solidFill>
                            <a:srgbClr val="323232"/>
                          </a:solidFill>
                        </a:rPr>
                        <a:t>Aménagement du critère de qualification tenant à ce que les dépenses ouvrant droit au CIR exposées par l'entreprise doivent représenter au moins 15 % des charges déductibles de son résultat</a:t>
                      </a:r>
                    </a:p>
                  </a:txBody>
                  <a:tcPr anchor="ctr">
                    <a:noFill/>
                  </a:tcPr>
                </a:tc>
                <a:extLst>
                  <a:ext uri="{0D108BD9-81ED-4DB2-BD59-A6C34878D82A}">
                    <a16:rowId xmlns:a16="http://schemas.microsoft.com/office/drawing/2014/main" val="3675020972"/>
                  </a:ext>
                </a:extLst>
              </a:tr>
              <a:tr h="0">
                <a:tc>
                  <a:txBody>
                    <a:bodyPr/>
                    <a:lstStyle/>
                    <a:p>
                      <a:pPr marL="0" indent="0" algn="l">
                        <a:buFont typeface="Wingdings" panose="05000000000000000000" pitchFamily="2" charset="2"/>
                        <a:buNone/>
                      </a:pPr>
                      <a:r>
                        <a:rPr lang="fr-FR" sz="1400" b="1" dirty="0">
                          <a:solidFill>
                            <a:schemeClr val="bg1"/>
                          </a:solidFill>
                        </a:rPr>
                        <a:t>Assouplissement des critères de qualification</a:t>
                      </a:r>
                    </a:p>
                  </a:txBody>
                  <a:tcPr anchor="ctr">
                    <a:solidFill>
                      <a:srgbClr val="646464"/>
                    </a:solidFill>
                  </a:tcPr>
                </a:tc>
                <a:extLst>
                  <a:ext uri="{0D108BD9-81ED-4DB2-BD59-A6C34878D82A}">
                    <a16:rowId xmlns:a16="http://schemas.microsoft.com/office/drawing/2014/main" val="3470833396"/>
                  </a:ext>
                </a:extLst>
              </a:tr>
              <a:tr h="0">
                <a:tc>
                  <a:txBody>
                    <a:bodyPr/>
                    <a:lstStyle/>
                    <a:p>
                      <a:pPr marL="285750" indent="-285750" algn="l">
                        <a:buFont typeface="Wingdings" panose="05000000000000000000" pitchFamily="2" charset="2"/>
                        <a:buChar char="q"/>
                      </a:pPr>
                      <a:r>
                        <a:rPr lang="fr-FR" sz="1400" b="0" dirty="0">
                          <a:solidFill>
                            <a:schemeClr val="tx1">
                              <a:lumMod val="50000"/>
                            </a:schemeClr>
                          </a:solidFill>
                        </a:rPr>
                        <a:t>La PME doit engager </a:t>
                      </a:r>
                      <a:r>
                        <a:rPr lang="fr-FR" sz="1400" b="0" baseline="0" dirty="0">
                          <a:solidFill>
                            <a:schemeClr val="tx1">
                              <a:lumMod val="50000"/>
                            </a:schemeClr>
                          </a:solidFill>
                        </a:rPr>
                        <a:t>des dépenses de R&amp;D représentant à la clôture de l’exercice au moins 15 % de ses charges fiscalement déductibles, hors pertes de change et charges nettes sur cessions de valeurs mobilières</a:t>
                      </a:r>
                    </a:p>
                    <a:p>
                      <a:pPr marL="539750" lvl="1" indent="-274638" algn="l">
                        <a:buFont typeface="Wingdings" panose="05000000000000000000" pitchFamily="2" charset="2"/>
                        <a:buChar char="v"/>
                      </a:pPr>
                      <a:r>
                        <a:rPr lang="fr-FR" sz="1200" b="0" baseline="0" dirty="0">
                          <a:solidFill>
                            <a:schemeClr val="tx1">
                              <a:lumMod val="50000"/>
                            </a:schemeClr>
                          </a:solidFill>
                        </a:rPr>
                        <a:t>IR dû au titre de 2019 et suivants ; IS dû au titre des exercices clos à compter du 31 décembre 2019</a:t>
                      </a:r>
                      <a:endParaRPr lang="fr-FR" sz="1200" b="0" dirty="0">
                        <a:solidFill>
                          <a:schemeClr val="tx1">
                            <a:lumMod val="50000"/>
                          </a:schemeClr>
                        </a:solidFill>
                      </a:endParaRPr>
                    </a:p>
                  </a:txBody>
                  <a:tcPr anchor="ctr">
                    <a:noFill/>
                  </a:tcPr>
                </a:tc>
                <a:extLst>
                  <a:ext uri="{0D108BD9-81ED-4DB2-BD59-A6C34878D82A}">
                    <a16:rowId xmlns:a16="http://schemas.microsoft.com/office/drawing/2014/main" val="513948846"/>
                  </a:ext>
                </a:extLst>
              </a:tr>
            </a:tbl>
          </a:graphicData>
        </a:graphic>
      </p:graphicFrame>
    </p:spTree>
    <p:extLst>
      <p:ext uri="{BB962C8B-B14F-4D97-AF65-F5344CB8AC3E}">
        <p14:creationId xmlns:p14="http://schemas.microsoft.com/office/powerpoint/2010/main" val="2570925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9526CD4-4FBA-4902-BA35-4354107EBA94}"/>
              </a:ext>
            </a:extLst>
          </p:cNvPr>
          <p:cNvSpPr>
            <a:spLocks noGrp="1"/>
          </p:cNvSpPr>
          <p:nvPr>
            <p:ph idx="1"/>
          </p:nvPr>
        </p:nvSpPr>
        <p:spPr>
          <a:xfrm>
            <a:off x="455613" y="1243013"/>
            <a:ext cx="8234362" cy="2804324"/>
          </a:xfrm>
        </p:spPr>
        <p:txBody>
          <a:bodyPr/>
          <a:lstStyle/>
          <a:p>
            <a:r>
              <a:rPr lang="fr-FR" dirty="0"/>
              <a:t>Rappel des dispositions introduites par la LF 19</a:t>
            </a:r>
          </a:p>
          <a:p>
            <a:endParaRPr lang="fr-FR" dirty="0"/>
          </a:p>
          <a:p>
            <a:endParaRPr lang="fr-FR" dirty="0"/>
          </a:p>
          <a:p>
            <a:endParaRPr lang="fr-FR" dirty="0"/>
          </a:p>
          <a:p>
            <a:endParaRPr lang="fr-FR" dirty="0"/>
          </a:p>
          <a:p>
            <a:endParaRPr lang="fr-FR" dirty="0"/>
          </a:p>
          <a:p>
            <a:endParaRPr lang="fr-FR" dirty="0"/>
          </a:p>
          <a:p>
            <a:pPr lvl="1"/>
            <a:endParaRPr lang="fr-FR" dirty="0"/>
          </a:p>
          <a:p>
            <a:pPr lvl="1"/>
            <a:endParaRPr lang="fr-FR" dirty="0"/>
          </a:p>
          <a:p>
            <a:endParaRPr lang="fr-FR" dirty="0"/>
          </a:p>
        </p:txBody>
      </p:sp>
      <p:sp>
        <p:nvSpPr>
          <p:cNvPr id="2" name="Title 1">
            <a:extLst>
              <a:ext uri="{FF2B5EF4-FFF2-40B4-BE49-F238E27FC236}">
                <a16:creationId xmlns:a16="http://schemas.microsoft.com/office/drawing/2014/main" id="{7F68E3D5-F9B4-4ACB-86C0-626129CF2AFB}"/>
              </a:ext>
            </a:extLst>
          </p:cNvPr>
          <p:cNvSpPr>
            <a:spLocks noGrp="1"/>
          </p:cNvSpPr>
          <p:nvPr>
            <p:ph type="title"/>
          </p:nvPr>
        </p:nvSpPr>
        <p:spPr/>
        <p:txBody>
          <a:bodyPr/>
          <a:lstStyle/>
          <a:p>
            <a:r>
              <a:rPr lang="fr-FR" dirty="0"/>
              <a:t>Plus-values mobilières des particuliers : aménagement du régime des apports cessions</a:t>
            </a:r>
            <a:br>
              <a:rPr lang="fr-FR" dirty="0"/>
            </a:br>
            <a:endParaRPr lang="fr-FR" dirty="0"/>
          </a:p>
        </p:txBody>
      </p:sp>
      <p:graphicFrame>
        <p:nvGraphicFramePr>
          <p:cNvPr id="4" name="Table 3">
            <a:extLst>
              <a:ext uri="{FF2B5EF4-FFF2-40B4-BE49-F238E27FC236}">
                <a16:creationId xmlns:a16="http://schemas.microsoft.com/office/drawing/2014/main" id="{925EC4FA-A7BD-4EC9-BFA0-781EC8BD2FCE}"/>
              </a:ext>
            </a:extLst>
          </p:cNvPr>
          <p:cNvGraphicFramePr>
            <a:graphicFrameLocks noGrp="1"/>
          </p:cNvGraphicFramePr>
          <p:nvPr>
            <p:extLst/>
          </p:nvPr>
        </p:nvGraphicFramePr>
        <p:xfrm>
          <a:off x="455612" y="1639417"/>
          <a:ext cx="8234362" cy="2407920"/>
        </p:xfrm>
        <a:graphic>
          <a:graphicData uri="http://schemas.openxmlformats.org/drawingml/2006/table">
            <a:tbl>
              <a:tblPr bandRow="1">
                <a:tableStyleId>{5C22544A-7EE6-4342-B048-85BDC9FD1C3A}</a:tableStyleId>
              </a:tblPr>
              <a:tblGrid>
                <a:gridCol w="8234362">
                  <a:extLst>
                    <a:ext uri="{9D8B030D-6E8A-4147-A177-3AD203B41FA5}">
                      <a16:colId xmlns:a16="http://schemas.microsoft.com/office/drawing/2014/main" val="20000"/>
                    </a:ext>
                  </a:extLst>
                </a:gridCol>
              </a:tblGrid>
              <a:tr h="272346">
                <a:tc>
                  <a:txBody>
                    <a:bodyPr/>
                    <a:lstStyle/>
                    <a:p>
                      <a:pPr marL="285750" indent="-285750">
                        <a:buFont typeface="Wingdings" panose="05000000000000000000" pitchFamily="2" charset="2"/>
                        <a:buChar char="q"/>
                      </a:pPr>
                      <a:r>
                        <a:rPr lang="fr-FR" sz="1600" dirty="0">
                          <a:solidFill>
                            <a:schemeClr val="bg1"/>
                          </a:solidFill>
                        </a:rPr>
                        <a:t>Réinvestissement du prix de cession permettant d’éviter fin du report d’imposition</a:t>
                      </a:r>
                      <a:endParaRPr lang="fr-FR" sz="16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A7A7A"/>
                    </a:solidFill>
                  </a:tcPr>
                </a:tc>
                <a:extLst>
                  <a:ext uri="{0D108BD9-81ED-4DB2-BD59-A6C34878D82A}">
                    <a16:rowId xmlns:a16="http://schemas.microsoft.com/office/drawing/2014/main" val="10002"/>
                  </a:ext>
                </a:extLst>
              </a:tr>
              <a:tr h="245112">
                <a:tc>
                  <a:txBody>
                    <a:bodyPr/>
                    <a:lstStyle/>
                    <a:p>
                      <a:pPr marL="179388" marR="0" lvl="0" indent="-179388"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400" b="0" i="0" u="none" strike="noStrike" kern="1200" cap="none" spc="0" normalizeH="0" baseline="0" noProof="0" dirty="0">
                          <a:ln>
                            <a:noFill/>
                          </a:ln>
                          <a:solidFill>
                            <a:srgbClr val="646464">
                              <a:lumMod val="50000"/>
                            </a:srgbClr>
                          </a:solidFill>
                          <a:effectLst/>
                          <a:uLnTx/>
                          <a:uFillTx/>
                          <a:latin typeface="+mn-lt"/>
                          <a:ea typeface="+mn-ea"/>
                          <a:cs typeface="+mn-cs"/>
                        </a:rPr>
                        <a:t>Financement de moyens permanents d’exploitation affectés à l’activité opérationnelle de la société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3164770"/>
                  </a:ext>
                </a:extLst>
              </a:tr>
              <a:tr h="245112">
                <a:tc>
                  <a:txBody>
                    <a:bodyPr/>
                    <a:lstStyle/>
                    <a:p>
                      <a:pPr marL="179388" marR="0" lvl="0" indent="-179388"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400" b="0" i="0" u="none" strike="noStrike" kern="1200" cap="none" spc="0" normalizeH="0" baseline="0" noProof="0" dirty="0">
                          <a:ln>
                            <a:noFill/>
                          </a:ln>
                          <a:solidFill>
                            <a:srgbClr val="646464">
                              <a:lumMod val="50000"/>
                            </a:srgbClr>
                          </a:solidFill>
                          <a:effectLst/>
                          <a:uLnTx/>
                          <a:uFillTx/>
                          <a:latin typeface="+mn-lt"/>
                          <a:ea typeface="+mn-ea"/>
                          <a:cs typeface="+mn-cs"/>
                        </a:rPr>
                        <a:t>Acquisition de titres d’une société opérationnelle* conférant le contrôle de celle-ci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77935650"/>
                  </a:ext>
                </a:extLst>
              </a:tr>
              <a:tr h="245112">
                <a:tc>
                  <a:txBody>
                    <a:bodyPr/>
                    <a:lstStyle/>
                    <a:p>
                      <a:pPr marL="179388" marR="0" lvl="0" indent="-179388"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400" b="0" i="0" u="none" strike="noStrike" kern="1200" cap="none" spc="0" normalizeH="0" baseline="0" noProof="0" dirty="0">
                          <a:ln>
                            <a:noFill/>
                          </a:ln>
                          <a:solidFill>
                            <a:srgbClr val="646464">
                              <a:lumMod val="50000"/>
                            </a:srgbClr>
                          </a:solidFill>
                          <a:effectLst/>
                          <a:uLnTx/>
                          <a:uFillTx/>
                          <a:latin typeface="+mn-lt"/>
                          <a:ea typeface="+mn-ea"/>
                          <a:cs typeface="+mn-cs"/>
                        </a:rPr>
                        <a:t>Souscription au capital d’une société opérationnelle*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0595205"/>
                  </a:ext>
                </a:extLst>
              </a:tr>
              <a:tr h="898742">
                <a:tc>
                  <a:txBody>
                    <a:bodyPr/>
                    <a:lstStyle/>
                    <a:p>
                      <a:pPr marL="179388" indent="-179388">
                        <a:buFont typeface="Wingdings" panose="05000000000000000000" pitchFamily="2" charset="2"/>
                        <a:buChar char="§"/>
                      </a:pPr>
                      <a:r>
                        <a:rPr lang="fr-FR" sz="1400" dirty="0">
                          <a:solidFill>
                            <a:schemeClr val="tx1">
                              <a:lumMod val="50000"/>
                            </a:schemeClr>
                          </a:solidFill>
                        </a:rPr>
                        <a:t>Souscription de parts ou actions de FCPR, FPCI, SLP ou SCR (ou similaires dans UE/EEE) </a:t>
                      </a:r>
                    </a:p>
                    <a:p>
                      <a:pPr marL="452438" indent="-285750">
                        <a:buFont typeface="Wingdings" panose="05000000000000000000" pitchFamily="2" charset="2"/>
                        <a:buChar char="v"/>
                      </a:pPr>
                      <a:r>
                        <a:rPr lang="fr-FR" sz="1400" dirty="0">
                          <a:solidFill>
                            <a:schemeClr val="tx1">
                              <a:lumMod val="50000"/>
                            </a:schemeClr>
                          </a:solidFill>
                        </a:rPr>
                        <a:t>Actif du fonds composés à 75 % au moins de titres de sociétés opérationnelles* (souscription au capital ou acquisition de titres existants conférant le contrôle) et à 50% au moins de titres de sociétés non cotées ou cotées sur un marché où la majorité des titres sont des titres de PME</a:t>
                      </a:r>
                    </a:p>
                    <a:p>
                      <a:pPr marL="452438" indent="-285750">
                        <a:buFont typeface="Wingdings" panose="05000000000000000000" pitchFamily="2" charset="2"/>
                        <a:buChar char="v"/>
                      </a:pPr>
                      <a:r>
                        <a:rPr lang="fr-FR" sz="1400" dirty="0">
                          <a:solidFill>
                            <a:schemeClr val="tx1">
                              <a:lumMod val="50000"/>
                            </a:schemeClr>
                          </a:solidFill>
                        </a:rPr>
                        <a:t>Ces quotas devront être atteints 5 ans après la date de la souscription des parts ou actions</a:t>
                      </a:r>
                      <a:endParaRPr lang="fr-FR" sz="1400" b="1" dirty="0">
                        <a:solidFill>
                          <a:schemeClr val="tx1">
                            <a:lumMod val="50000"/>
                          </a:schemeClr>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5C7"/>
                    </a:solidFill>
                  </a:tcPr>
                </a:tc>
                <a:extLst>
                  <a:ext uri="{0D108BD9-81ED-4DB2-BD59-A6C34878D82A}">
                    <a16:rowId xmlns:a16="http://schemas.microsoft.com/office/drawing/2014/main" val="10003"/>
                  </a:ext>
                </a:extLst>
              </a:tr>
            </a:tbl>
          </a:graphicData>
        </a:graphic>
      </p:graphicFrame>
      <p:sp>
        <p:nvSpPr>
          <p:cNvPr id="3" name="Rectangle : coins arrondis 2">
            <a:extLst>
              <a:ext uri="{FF2B5EF4-FFF2-40B4-BE49-F238E27FC236}">
                <a16:creationId xmlns:a16="http://schemas.microsoft.com/office/drawing/2014/main" id="{061956A4-3C68-4B7E-A4AA-A53FD622338C}"/>
              </a:ext>
            </a:extLst>
          </p:cNvPr>
          <p:cNvSpPr/>
          <p:nvPr/>
        </p:nvSpPr>
        <p:spPr>
          <a:xfrm>
            <a:off x="457200" y="4124974"/>
            <a:ext cx="8231187" cy="581167"/>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rgbClr val="7030A0"/>
                </a:solidFill>
              </a:rPr>
              <a:t>Le réinvestissement doit intervenir dans les 2 ans de la cession des titres et porter sur 60 % du prix de cession</a:t>
            </a:r>
          </a:p>
        </p:txBody>
      </p:sp>
      <p:sp>
        <p:nvSpPr>
          <p:cNvPr id="7" name="Arrow: Right 15">
            <a:extLst>
              <a:ext uri="{FF2B5EF4-FFF2-40B4-BE49-F238E27FC236}">
                <a16:creationId xmlns:a16="http://schemas.microsoft.com/office/drawing/2014/main" id="{37327A2B-3D07-4283-B5B8-E580169E45F6}"/>
              </a:ext>
            </a:extLst>
          </p:cNvPr>
          <p:cNvSpPr/>
          <p:nvPr/>
        </p:nvSpPr>
        <p:spPr>
          <a:xfrm>
            <a:off x="457200" y="5197728"/>
            <a:ext cx="8231184" cy="365228"/>
          </a:xfrm>
          <a:prstGeom prst="rightArrow">
            <a:avLst/>
          </a:prstGeom>
          <a:solidFill>
            <a:srgbClr val="80808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8" name="Straight Connector 16">
            <a:extLst>
              <a:ext uri="{FF2B5EF4-FFF2-40B4-BE49-F238E27FC236}">
                <a16:creationId xmlns:a16="http://schemas.microsoft.com/office/drawing/2014/main" id="{6E80D796-BCDF-4FCF-BB81-56924F3813AB}"/>
              </a:ext>
            </a:extLst>
          </p:cNvPr>
          <p:cNvCxnSpPr/>
          <p:nvPr/>
        </p:nvCxnSpPr>
        <p:spPr>
          <a:xfrm>
            <a:off x="1343868" y="5177089"/>
            <a:ext cx="0" cy="399393"/>
          </a:xfrm>
          <a:prstGeom prst="line">
            <a:avLst/>
          </a:prstGeom>
          <a:ln w="57150">
            <a:solidFill>
              <a:srgbClr val="91278F"/>
            </a:solidFill>
          </a:ln>
        </p:spPr>
        <p:style>
          <a:lnRef idx="1">
            <a:schemeClr val="accent1"/>
          </a:lnRef>
          <a:fillRef idx="0">
            <a:schemeClr val="accent1"/>
          </a:fillRef>
          <a:effectRef idx="0">
            <a:schemeClr val="accent1"/>
          </a:effectRef>
          <a:fontRef idx="minor">
            <a:schemeClr val="tx1"/>
          </a:fontRef>
        </p:style>
      </p:cxnSp>
      <p:sp>
        <p:nvSpPr>
          <p:cNvPr id="9" name="TextBox 19">
            <a:extLst>
              <a:ext uri="{FF2B5EF4-FFF2-40B4-BE49-F238E27FC236}">
                <a16:creationId xmlns:a16="http://schemas.microsoft.com/office/drawing/2014/main" id="{F4FDDCEE-A8CF-467D-BE83-70A5EFF48522}"/>
              </a:ext>
            </a:extLst>
          </p:cNvPr>
          <p:cNvSpPr txBox="1"/>
          <p:nvPr/>
        </p:nvSpPr>
        <p:spPr>
          <a:xfrm>
            <a:off x="529316" y="5600614"/>
            <a:ext cx="1629104" cy="261610"/>
          </a:xfrm>
          <a:prstGeom prst="rect">
            <a:avLst/>
          </a:prstGeom>
          <a:noFill/>
        </p:spPr>
        <p:txBody>
          <a:bodyPr wrap="square" rtlCol="0">
            <a:spAutoFit/>
          </a:bodyPr>
          <a:lstStyle/>
          <a:p>
            <a:pPr algn="ctr"/>
            <a:r>
              <a:rPr lang="fr-FR" sz="1100" b="1" dirty="0">
                <a:solidFill>
                  <a:srgbClr val="91278F"/>
                </a:solidFill>
              </a:rPr>
              <a:t>01/05/N</a:t>
            </a:r>
          </a:p>
        </p:txBody>
      </p:sp>
      <p:cxnSp>
        <p:nvCxnSpPr>
          <p:cNvPr id="12" name="Straight Connector 25">
            <a:extLst>
              <a:ext uri="{FF2B5EF4-FFF2-40B4-BE49-F238E27FC236}">
                <a16:creationId xmlns:a16="http://schemas.microsoft.com/office/drawing/2014/main" id="{A3413FD6-35A9-49DD-A889-EFDC161E3C4C}"/>
              </a:ext>
            </a:extLst>
          </p:cNvPr>
          <p:cNvCxnSpPr/>
          <p:nvPr/>
        </p:nvCxnSpPr>
        <p:spPr>
          <a:xfrm>
            <a:off x="4956374" y="5156256"/>
            <a:ext cx="0" cy="399393"/>
          </a:xfrm>
          <a:prstGeom prst="line">
            <a:avLst/>
          </a:prstGeom>
          <a:ln w="57150">
            <a:solidFill>
              <a:srgbClr val="91278F"/>
            </a:solidFill>
          </a:ln>
        </p:spPr>
        <p:style>
          <a:lnRef idx="1">
            <a:schemeClr val="accent1"/>
          </a:lnRef>
          <a:fillRef idx="0">
            <a:schemeClr val="accent1"/>
          </a:fillRef>
          <a:effectRef idx="0">
            <a:schemeClr val="accent1"/>
          </a:effectRef>
          <a:fontRef idx="minor">
            <a:schemeClr val="tx1"/>
          </a:fontRef>
        </p:style>
      </p:cxnSp>
      <p:sp>
        <p:nvSpPr>
          <p:cNvPr id="15" name="TextBox 28">
            <a:extLst>
              <a:ext uri="{FF2B5EF4-FFF2-40B4-BE49-F238E27FC236}">
                <a16:creationId xmlns:a16="http://schemas.microsoft.com/office/drawing/2014/main" id="{44A20A2A-4DBC-4264-AB0A-E37A385846B9}"/>
              </a:ext>
            </a:extLst>
          </p:cNvPr>
          <p:cNvSpPr txBox="1"/>
          <p:nvPr/>
        </p:nvSpPr>
        <p:spPr>
          <a:xfrm>
            <a:off x="351917" y="5811547"/>
            <a:ext cx="1983902" cy="430887"/>
          </a:xfrm>
          <a:prstGeom prst="rect">
            <a:avLst/>
          </a:prstGeom>
          <a:noFill/>
        </p:spPr>
        <p:txBody>
          <a:bodyPr wrap="square" rtlCol="0">
            <a:spAutoFit/>
          </a:bodyPr>
          <a:lstStyle/>
          <a:p>
            <a:pPr algn="ctr"/>
            <a:r>
              <a:rPr lang="fr-FR" sz="1100" dirty="0">
                <a:solidFill>
                  <a:srgbClr val="91278F"/>
                </a:solidFill>
              </a:rPr>
              <a:t>Apport des titres à une société contrôlée</a:t>
            </a:r>
            <a:endParaRPr lang="fr-FR" sz="1100" b="1" dirty="0">
              <a:solidFill>
                <a:srgbClr val="91278F"/>
              </a:solidFill>
            </a:endParaRPr>
          </a:p>
        </p:txBody>
      </p:sp>
      <p:cxnSp>
        <p:nvCxnSpPr>
          <p:cNvPr id="17" name="Straight Connector 31">
            <a:extLst>
              <a:ext uri="{FF2B5EF4-FFF2-40B4-BE49-F238E27FC236}">
                <a16:creationId xmlns:a16="http://schemas.microsoft.com/office/drawing/2014/main" id="{29EEBF3E-4806-45C7-87EC-1C29530E6D5E}"/>
              </a:ext>
            </a:extLst>
          </p:cNvPr>
          <p:cNvCxnSpPr/>
          <p:nvPr/>
        </p:nvCxnSpPr>
        <p:spPr>
          <a:xfrm>
            <a:off x="3307338" y="5157820"/>
            <a:ext cx="0" cy="399393"/>
          </a:xfrm>
          <a:prstGeom prst="line">
            <a:avLst/>
          </a:prstGeom>
          <a:ln w="57150">
            <a:solidFill>
              <a:srgbClr val="91278F"/>
            </a:solidFill>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1B5152C5-FDC1-4345-8594-09FB5D94FAF9}"/>
              </a:ext>
            </a:extLst>
          </p:cNvPr>
          <p:cNvCxnSpPr>
            <a:cxnSpLocks/>
          </p:cNvCxnSpPr>
          <p:nvPr/>
        </p:nvCxnSpPr>
        <p:spPr>
          <a:xfrm>
            <a:off x="1377384" y="5177089"/>
            <a:ext cx="2604307" cy="0"/>
          </a:xfrm>
          <a:prstGeom prst="straightConnector1">
            <a:avLst/>
          </a:prstGeom>
          <a:ln>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92DC6F8C-F963-40D6-A42B-16C12EAA1B5A}"/>
              </a:ext>
            </a:extLst>
          </p:cNvPr>
          <p:cNvSpPr txBox="1"/>
          <p:nvPr/>
        </p:nvSpPr>
        <p:spPr>
          <a:xfrm>
            <a:off x="1331085" y="4904077"/>
            <a:ext cx="2407538" cy="261610"/>
          </a:xfrm>
          <a:prstGeom prst="rect">
            <a:avLst/>
          </a:prstGeom>
          <a:noFill/>
        </p:spPr>
        <p:txBody>
          <a:bodyPr wrap="square" rtlCol="0">
            <a:spAutoFit/>
          </a:bodyPr>
          <a:lstStyle/>
          <a:p>
            <a:pPr algn="ctr"/>
            <a:r>
              <a:rPr lang="fr-FR" sz="1100" dirty="0">
                <a:solidFill>
                  <a:srgbClr val="0070C0"/>
                </a:solidFill>
              </a:rPr>
              <a:t>Délai de 3 ans</a:t>
            </a:r>
          </a:p>
        </p:txBody>
      </p:sp>
      <p:sp>
        <p:nvSpPr>
          <p:cNvPr id="23" name="TextBox 19">
            <a:extLst>
              <a:ext uri="{FF2B5EF4-FFF2-40B4-BE49-F238E27FC236}">
                <a16:creationId xmlns:a16="http://schemas.microsoft.com/office/drawing/2014/main" id="{6D500ED4-DCC0-48FB-A24D-31FE50C4C164}"/>
              </a:ext>
            </a:extLst>
          </p:cNvPr>
          <p:cNvSpPr txBox="1"/>
          <p:nvPr/>
        </p:nvSpPr>
        <p:spPr>
          <a:xfrm>
            <a:off x="2513218" y="5592424"/>
            <a:ext cx="1629104" cy="261610"/>
          </a:xfrm>
          <a:prstGeom prst="rect">
            <a:avLst/>
          </a:prstGeom>
          <a:noFill/>
        </p:spPr>
        <p:txBody>
          <a:bodyPr wrap="square" rtlCol="0">
            <a:spAutoFit/>
          </a:bodyPr>
          <a:lstStyle/>
          <a:p>
            <a:pPr algn="ctr"/>
            <a:r>
              <a:rPr lang="fr-FR" sz="1100" b="1" dirty="0">
                <a:solidFill>
                  <a:srgbClr val="91278F"/>
                </a:solidFill>
              </a:rPr>
              <a:t>01/08/N+2</a:t>
            </a:r>
          </a:p>
        </p:txBody>
      </p:sp>
      <p:sp>
        <p:nvSpPr>
          <p:cNvPr id="24" name="TextBox 28">
            <a:extLst>
              <a:ext uri="{FF2B5EF4-FFF2-40B4-BE49-F238E27FC236}">
                <a16:creationId xmlns:a16="http://schemas.microsoft.com/office/drawing/2014/main" id="{4B0F6A69-030D-4B08-9251-B5B54FD99141}"/>
              </a:ext>
            </a:extLst>
          </p:cNvPr>
          <p:cNvSpPr txBox="1"/>
          <p:nvPr/>
        </p:nvSpPr>
        <p:spPr>
          <a:xfrm>
            <a:off x="2335819" y="5803357"/>
            <a:ext cx="1983902" cy="430887"/>
          </a:xfrm>
          <a:prstGeom prst="rect">
            <a:avLst/>
          </a:prstGeom>
          <a:noFill/>
        </p:spPr>
        <p:txBody>
          <a:bodyPr wrap="square" rtlCol="0">
            <a:spAutoFit/>
          </a:bodyPr>
          <a:lstStyle/>
          <a:p>
            <a:pPr algn="ctr"/>
            <a:r>
              <a:rPr lang="fr-FR" sz="1100" dirty="0">
                <a:solidFill>
                  <a:srgbClr val="91278F"/>
                </a:solidFill>
              </a:rPr>
              <a:t>Cession des titres par la société</a:t>
            </a:r>
            <a:endParaRPr lang="fr-FR" sz="1100" b="1" dirty="0">
              <a:solidFill>
                <a:srgbClr val="91278F"/>
              </a:solidFill>
            </a:endParaRPr>
          </a:p>
        </p:txBody>
      </p:sp>
      <p:cxnSp>
        <p:nvCxnSpPr>
          <p:cNvPr id="26" name="Connecteur droit avec flèche 25">
            <a:extLst>
              <a:ext uri="{FF2B5EF4-FFF2-40B4-BE49-F238E27FC236}">
                <a16:creationId xmlns:a16="http://schemas.microsoft.com/office/drawing/2014/main" id="{013D41C2-9E3B-4824-96D2-E62496297E78}"/>
              </a:ext>
            </a:extLst>
          </p:cNvPr>
          <p:cNvCxnSpPr/>
          <p:nvPr/>
        </p:nvCxnSpPr>
        <p:spPr>
          <a:xfrm>
            <a:off x="3307338" y="5072914"/>
            <a:ext cx="1785523" cy="3987"/>
          </a:xfrm>
          <a:prstGeom prst="straightConnector1">
            <a:avLst/>
          </a:prstGeom>
          <a:ln>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973EE1E0-C982-4794-B86A-19783CB6C089}"/>
              </a:ext>
            </a:extLst>
          </p:cNvPr>
          <p:cNvSpPr txBox="1"/>
          <p:nvPr/>
        </p:nvSpPr>
        <p:spPr>
          <a:xfrm>
            <a:off x="2938553" y="4789241"/>
            <a:ext cx="2407538" cy="261610"/>
          </a:xfrm>
          <a:prstGeom prst="rect">
            <a:avLst/>
          </a:prstGeom>
          <a:noFill/>
        </p:spPr>
        <p:txBody>
          <a:bodyPr wrap="square" rtlCol="0">
            <a:spAutoFit/>
          </a:bodyPr>
          <a:lstStyle/>
          <a:p>
            <a:pPr algn="ctr"/>
            <a:r>
              <a:rPr lang="fr-FR" sz="1100" dirty="0">
                <a:solidFill>
                  <a:srgbClr val="00B050"/>
                </a:solidFill>
              </a:rPr>
              <a:t>Délai de réinvestissement (2 ans)</a:t>
            </a:r>
          </a:p>
        </p:txBody>
      </p:sp>
      <p:sp>
        <p:nvSpPr>
          <p:cNvPr id="29" name="TextBox 19">
            <a:extLst>
              <a:ext uri="{FF2B5EF4-FFF2-40B4-BE49-F238E27FC236}">
                <a16:creationId xmlns:a16="http://schemas.microsoft.com/office/drawing/2014/main" id="{A974AA6B-DD04-47C6-949A-D27442C787ED}"/>
              </a:ext>
            </a:extLst>
          </p:cNvPr>
          <p:cNvSpPr txBox="1"/>
          <p:nvPr/>
        </p:nvSpPr>
        <p:spPr>
          <a:xfrm>
            <a:off x="4142322" y="5600614"/>
            <a:ext cx="1629104" cy="261610"/>
          </a:xfrm>
          <a:prstGeom prst="rect">
            <a:avLst/>
          </a:prstGeom>
          <a:noFill/>
        </p:spPr>
        <p:txBody>
          <a:bodyPr wrap="square" rtlCol="0">
            <a:spAutoFit/>
          </a:bodyPr>
          <a:lstStyle/>
          <a:p>
            <a:pPr algn="ctr"/>
            <a:r>
              <a:rPr lang="fr-FR" sz="1100" b="1" dirty="0">
                <a:solidFill>
                  <a:srgbClr val="91278F"/>
                </a:solidFill>
              </a:rPr>
              <a:t>01/07/N+4</a:t>
            </a:r>
          </a:p>
        </p:txBody>
      </p:sp>
      <p:sp>
        <p:nvSpPr>
          <p:cNvPr id="30" name="TextBox 28">
            <a:extLst>
              <a:ext uri="{FF2B5EF4-FFF2-40B4-BE49-F238E27FC236}">
                <a16:creationId xmlns:a16="http://schemas.microsoft.com/office/drawing/2014/main" id="{E76186E1-423B-493A-A5FC-6C3DFB3969BF}"/>
              </a:ext>
            </a:extLst>
          </p:cNvPr>
          <p:cNvSpPr txBox="1"/>
          <p:nvPr/>
        </p:nvSpPr>
        <p:spPr>
          <a:xfrm>
            <a:off x="3964923" y="5811547"/>
            <a:ext cx="1983902" cy="261610"/>
          </a:xfrm>
          <a:prstGeom prst="rect">
            <a:avLst/>
          </a:prstGeom>
          <a:noFill/>
        </p:spPr>
        <p:txBody>
          <a:bodyPr wrap="square" rtlCol="0">
            <a:spAutoFit/>
          </a:bodyPr>
          <a:lstStyle/>
          <a:p>
            <a:pPr algn="ctr"/>
            <a:r>
              <a:rPr lang="fr-FR" sz="1100" dirty="0">
                <a:solidFill>
                  <a:srgbClr val="91278F"/>
                </a:solidFill>
              </a:rPr>
              <a:t>Réinvestissement</a:t>
            </a:r>
            <a:endParaRPr lang="fr-FR" sz="1100" b="1" dirty="0">
              <a:solidFill>
                <a:srgbClr val="91278F"/>
              </a:solidFill>
            </a:endParaRPr>
          </a:p>
        </p:txBody>
      </p:sp>
      <p:cxnSp>
        <p:nvCxnSpPr>
          <p:cNvPr id="32" name="Connecteur droit avec flèche 31">
            <a:extLst>
              <a:ext uri="{FF2B5EF4-FFF2-40B4-BE49-F238E27FC236}">
                <a16:creationId xmlns:a16="http://schemas.microsoft.com/office/drawing/2014/main" id="{EF88DEA7-25C6-4810-8F17-E2544F7CC956}"/>
              </a:ext>
            </a:extLst>
          </p:cNvPr>
          <p:cNvCxnSpPr>
            <a:cxnSpLocks/>
          </p:cNvCxnSpPr>
          <p:nvPr/>
        </p:nvCxnSpPr>
        <p:spPr>
          <a:xfrm>
            <a:off x="4956374" y="5214131"/>
            <a:ext cx="992451"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id="{71FBCFCC-4EEF-4F13-BA92-17062A2DC63E}"/>
              </a:ext>
            </a:extLst>
          </p:cNvPr>
          <p:cNvCxnSpPr>
            <a:cxnSpLocks/>
          </p:cNvCxnSpPr>
          <p:nvPr/>
        </p:nvCxnSpPr>
        <p:spPr>
          <a:xfrm>
            <a:off x="4956374" y="5152134"/>
            <a:ext cx="340054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ZoneTexte 35">
            <a:extLst>
              <a:ext uri="{FF2B5EF4-FFF2-40B4-BE49-F238E27FC236}">
                <a16:creationId xmlns:a16="http://schemas.microsoft.com/office/drawing/2014/main" id="{F6416A96-42B9-4342-9661-5EF125057CF8}"/>
              </a:ext>
            </a:extLst>
          </p:cNvPr>
          <p:cNvSpPr txBox="1"/>
          <p:nvPr/>
        </p:nvSpPr>
        <p:spPr>
          <a:xfrm>
            <a:off x="4956374" y="4839094"/>
            <a:ext cx="3400547" cy="261610"/>
          </a:xfrm>
          <a:prstGeom prst="rect">
            <a:avLst/>
          </a:prstGeom>
          <a:noFill/>
        </p:spPr>
        <p:txBody>
          <a:bodyPr wrap="square" rtlCol="0">
            <a:spAutoFit/>
          </a:bodyPr>
          <a:lstStyle/>
          <a:p>
            <a:pPr algn="ctr"/>
            <a:r>
              <a:rPr lang="fr-FR" sz="1100" dirty="0">
                <a:solidFill>
                  <a:srgbClr val="FF0000"/>
                </a:solidFill>
              </a:rPr>
              <a:t>Délais de conservation (1 ou 5 ans*)</a:t>
            </a:r>
          </a:p>
        </p:txBody>
      </p:sp>
      <p:sp>
        <p:nvSpPr>
          <p:cNvPr id="37" name="ZoneTexte 36">
            <a:extLst>
              <a:ext uri="{FF2B5EF4-FFF2-40B4-BE49-F238E27FC236}">
                <a16:creationId xmlns:a16="http://schemas.microsoft.com/office/drawing/2014/main" id="{FEFF7435-4D71-47A5-A3C8-F4752F1E2706}"/>
              </a:ext>
            </a:extLst>
          </p:cNvPr>
          <p:cNvSpPr txBox="1"/>
          <p:nvPr/>
        </p:nvSpPr>
        <p:spPr>
          <a:xfrm>
            <a:off x="6347475" y="5683783"/>
            <a:ext cx="2066925" cy="400110"/>
          </a:xfrm>
          <a:prstGeom prst="rect">
            <a:avLst/>
          </a:prstGeom>
          <a:noFill/>
        </p:spPr>
        <p:txBody>
          <a:bodyPr wrap="square" rtlCol="0">
            <a:spAutoFit/>
          </a:bodyPr>
          <a:lstStyle/>
          <a:p>
            <a:r>
              <a:rPr lang="fr-FR" sz="1000" dirty="0">
                <a:solidFill>
                  <a:srgbClr val="FF0000"/>
                </a:solidFill>
              </a:rPr>
              <a:t>*Le délai de 5 ans s’applique en cas de réinvestissement indirect</a:t>
            </a:r>
          </a:p>
        </p:txBody>
      </p:sp>
    </p:spTree>
    <p:extLst>
      <p:ext uri="{BB962C8B-B14F-4D97-AF65-F5344CB8AC3E}">
        <p14:creationId xmlns:p14="http://schemas.microsoft.com/office/powerpoint/2010/main" val="319621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8E3D5-F9B4-4ACB-86C0-626129CF2AFB}"/>
              </a:ext>
            </a:extLst>
          </p:cNvPr>
          <p:cNvSpPr>
            <a:spLocks noGrp="1"/>
          </p:cNvSpPr>
          <p:nvPr>
            <p:ph type="title"/>
          </p:nvPr>
        </p:nvSpPr>
        <p:spPr>
          <a:xfrm>
            <a:off x="457200" y="119166"/>
            <a:ext cx="8232775" cy="863600"/>
          </a:xfrm>
        </p:spPr>
        <p:txBody>
          <a:bodyPr/>
          <a:lstStyle/>
          <a:p>
            <a:r>
              <a:rPr lang="fr-FR" dirty="0"/>
              <a:t>Plus-values mobilières des particuliers : aménagement du régime des apports cessions</a:t>
            </a:r>
            <a:br>
              <a:rPr lang="fr-FR" dirty="0"/>
            </a:br>
            <a:endParaRPr lang="fr-FR" dirty="0"/>
          </a:p>
        </p:txBody>
      </p:sp>
      <p:sp>
        <p:nvSpPr>
          <p:cNvPr id="3" name="Content Placeholder 2">
            <a:extLst>
              <a:ext uri="{FF2B5EF4-FFF2-40B4-BE49-F238E27FC236}">
                <a16:creationId xmlns:a16="http://schemas.microsoft.com/office/drawing/2014/main" id="{F9E096B8-346B-447C-A4A2-D5EC1A0716BB}"/>
              </a:ext>
            </a:extLst>
          </p:cNvPr>
          <p:cNvSpPr>
            <a:spLocks noGrp="1"/>
          </p:cNvSpPr>
          <p:nvPr>
            <p:ph idx="1"/>
          </p:nvPr>
        </p:nvSpPr>
        <p:spPr>
          <a:xfrm>
            <a:off x="455613" y="1089013"/>
            <a:ext cx="8234362" cy="4868862"/>
          </a:xfrm>
        </p:spPr>
        <p:txBody>
          <a:bodyPr/>
          <a:lstStyle/>
          <a:p>
            <a:r>
              <a:rPr lang="fr-FR" dirty="0"/>
              <a:t>Aménagement des règles relatives au réinvestissement indirect</a:t>
            </a:r>
          </a:p>
          <a:p>
            <a:endParaRPr lang="fr-FR" dirty="0"/>
          </a:p>
          <a:p>
            <a:endParaRPr lang="fr-FR" dirty="0"/>
          </a:p>
        </p:txBody>
      </p:sp>
      <p:graphicFrame>
        <p:nvGraphicFramePr>
          <p:cNvPr id="5" name="Table 4">
            <a:extLst>
              <a:ext uri="{FF2B5EF4-FFF2-40B4-BE49-F238E27FC236}">
                <a16:creationId xmlns:a16="http://schemas.microsoft.com/office/drawing/2014/main" id="{2BA3621E-D8A1-4BE9-AFDA-137796820CF0}"/>
              </a:ext>
            </a:extLst>
          </p:cNvPr>
          <p:cNvGraphicFramePr>
            <a:graphicFrameLocks noGrp="1"/>
          </p:cNvGraphicFramePr>
          <p:nvPr>
            <p:extLst>
              <p:ext uri="{D42A27DB-BD31-4B8C-83A1-F6EECF244321}">
                <p14:modId xmlns:p14="http://schemas.microsoft.com/office/powerpoint/2010/main" val="1504362896"/>
              </p:ext>
            </p:extLst>
          </p:nvPr>
        </p:nvGraphicFramePr>
        <p:xfrm>
          <a:off x="457200" y="1533684"/>
          <a:ext cx="8234362" cy="2804160"/>
        </p:xfrm>
        <a:graphic>
          <a:graphicData uri="http://schemas.openxmlformats.org/drawingml/2006/table">
            <a:tbl>
              <a:tblPr bandRow="1">
                <a:tableStyleId>{5C22544A-7EE6-4342-B048-85BDC9FD1C3A}</a:tableStyleId>
              </a:tblPr>
              <a:tblGrid>
                <a:gridCol w="8234362">
                  <a:extLst>
                    <a:ext uri="{9D8B030D-6E8A-4147-A177-3AD203B41FA5}">
                      <a16:colId xmlns:a16="http://schemas.microsoft.com/office/drawing/2014/main" val="20000"/>
                    </a:ext>
                  </a:extLst>
                </a:gridCol>
              </a:tblGrid>
              <a:tr h="230107">
                <a:tc>
                  <a:txBody>
                    <a:bodyPr/>
                    <a:lstStyle/>
                    <a:p>
                      <a:pPr marL="0" indent="0">
                        <a:buFont typeface="Wingdings" panose="05000000000000000000" pitchFamily="2" charset="2"/>
                        <a:buNone/>
                      </a:pPr>
                      <a:r>
                        <a:rPr lang="fr-FR" sz="1400" b="1" dirty="0">
                          <a:solidFill>
                            <a:schemeClr val="bg1"/>
                          </a:solidFill>
                        </a:rPr>
                        <a:t>Appréciation du respect de réinvestissement en cas d’appel progressif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A7A7A"/>
                    </a:solidFill>
                  </a:tcPr>
                </a:tc>
                <a:extLst>
                  <a:ext uri="{0D108BD9-81ED-4DB2-BD59-A6C34878D82A}">
                    <a16:rowId xmlns:a16="http://schemas.microsoft.com/office/drawing/2014/main" val="10002"/>
                  </a:ext>
                </a:extLst>
              </a:tr>
              <a:tr h="209188">
                <a:tc>
                  <a:txBody>
                    <a:bodyPr/>
                    <a:lstStyle/>
                    <a:p>
                      <a:pPr marL="179388" marR="0" lvl="0" indent="-179388"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rgbClr val="646464">
                              <a:lumMod val="50000"/>
                            </a:srgbClr>
                          </a:solidFill>
                          <a:effectLst/>
                          <a:uLnTx/>
                          <a:uFillTx/>
                          <a:latin typeface="+mn-lt"/>
                          <a:ea typeface="+mn-ea"/>
                          <a:cs typeface="+mn-cs"/>
                        </a:rPr>
                        <a:t>Signature par la société, dans le délai de 2 ans, d’un ou plusieurs engagements de souscription de parts ou actions auprès d'un fonds, société ou organisme </a:t>
                      </a:r>
                    </a:p>
                    <a:p>
                      <a:pPr marL="179388" marR="0" lvl="0" indent="-179388"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rgbClr val="646464">
                              <a:lumMod val="50000"/>
                            </a:srgbClr>
                          </a:solidFill>
                          <a:effectLst/>
                          <a:uLnTx/>
                          <a:uFillTx/>
                          <a:latin typeface="+mn-lt"/>
                          <a:ea typeface="+mn-ea"/>
                          <a:cs typeface="+mn-cs"/>
                        </a:rPr>
                        <a:t>Versement effectif des sommes dans un délai de 5 ans à compter de la date de signature de chaque engagement.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1713164770"/>
                  </a:ext>
                </a:extLst>
              </a:tr>
              <a:tr h="209188">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400" b="1" kern="1200" noProof="0" dirty="0">
                          <a:solidFill>
                            <a:schemeClr val="bg1"/>
                          </a:solidFill>
                          <a:latin typeface="+mn-lt"/>
                          <a:ea typeface="+mn-ea"/>
                          <a:cs typeface="+mn-cs"/>
                        </a:rPr>
                        <a:t>Modification des règles relatifs aux actifs composant les fonds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A7A7A"/>
                    </a:solidFill>
                  </a:tcPr>
                </a:tc>
                <a:extLst>
                  <a:ext uri="{0D108BD9-81ED-4DB2-BD59-A6C34878D82A}">
                    <a16:rowId xmlns:a16="http://schemas.microsoft.com/office/drawing/2014/main" val="991503367"/>
                  </a:ext>
                </a:extLst>
              </a:tr>
              <a:tr h="209188">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200" b="0" i="0" u="none" strike="noStrike" kern="1200" cap="none" spc="0" normalizeH="0" baseline="0" noProof="0" dirty="0">
                          <a:ln>
                            <a:noFill/>
                          </a:ln>
                          <a:solidFill>
                            <a:srgbClr val="646464">
                              <a:lumMod val="50000"/>
                            </a:srgbClr>
                          </a:solidFill>
                          <a:effectLst/>
                          <a:uLnTx/>
                          <a:uFillTx/>
                          <a:latin typeface="+mn-lt"/>
                          <a:ea typeface="+mn-ea"/>
                          <a:cs typeface="+mn-cs"/>
                        </a:rPr>
                        <a:t>Suppression du quota spécifique relatif aux titres de sociétés non cotées (application des règles de droit commun concernant les FCPR, FPCI et SCR qui prévoient déjà un tel seuil)</a:t>
                      </a:r>
                      <a:endParaRPr kumimoji="0" lang="fr-FR" sz="1200" b="1" i="0" u="none" strike="noStrike" kern="1200" cap="none" spc="0" normalizeH="0" baseline="0" noProof="0" dirty="0">
                        <a:ln>
                          <a:noFill/>
                        </a:ln>
                        <a:solidFill>
                          <a:srgbClr val="646464">
                            <a:lumMod val="50000"/>
                          </a:srgbClr>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200" b="0" i="0" u="none" strike="noStrike" kern="1200" cap="none" spc="0" normalizeH="0" baseline="0" noProof="0" dirty="0">
                          <a:ln>
                            <a:noFill/>
                          </a:ln>
                          <a:solidFill>
                            <a:srgbClr val="646464">
                              <a:lumMod val="50000"/>
                            </a:srgbClr>
                          </a:solidFill>
                          <a:effectLst/>
                          <a:uLnTx/>
                          <a:uFillTx/>
                          <a:latin typeface="+mn-lt"/>
                          <a:ea typeface="+mn-ea"/>
                          <a:cs typeface="+mn-cs"/>
                        </a:rPr>
                        <a:t>Elargissement des titres pris en compte pour apprécier le respect du quota aux titres acquis qui ne confèrent pas le contrôle de la société sous réserve de deux conditions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200" b="0" i="0" u="none" strike="noStrike" kern="1200" cap="none" spc="0" normalizeH="0" baseline="0" noProof="0" dirty="0">
                          <a:ln>
                            <a:noFill/>
                          </a:ln>
                          <a:solidFill>
                            <a:srgbClr val="646464">
                              <a:lumMod val="50000"/>
                            </a:srgbClr>
                          </a:solidFill>
                          <a:effectLst/>
                          <a:uLnTx/>
                          <a:uFillTx/>
                          <a:latin typeface="+mn-lt"/>
                          <a:ea typeface="+mn-ea"/>
                          <a:cs typeface="+mn-cs"/>
                        </a:rPr>
                        <a:t>le fonds (ou équivalent) est partie à un pacte d'actionnaires portant sur les titres de cette société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200" b="0" i="0" u="none" strike="noStrike" kern="1200" cap="none" spc="0" normalizeH="0" baseline="0" noProof="0" dirty="0">
                          <a:ln>
                            <a:noFill/>
                          </a:ln>
                          <a:solidFill>
                            <a:srgbClr val="646464">
                              <a:lumMod val="50000"/>
                            </a:srgbClr>
                          </a:solidFill>
                          <a:effectLst/>
                          <a:uLnTx/>
                          <a:uFillTx/>
                          <a:latin typeface="+mn-lt"/>
                          <a:ea typeface="+mn-ea"/>
                          <a:cs typeface="+mn-cs"/>
                        </a:rPr>
                        <a:t>le fonds (ou équivalent) détient une participation conférant au moins 25 % du capital et des droits de vote suite à cette acquisition ;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FR" sz="1200" b="0" i="0" u="none" strike="noStrike" kern="1200" cap="none" spc="0" normalizeH="0" baseline="0" noProof="0" dirty="0">
                        <a:ln>
                          <a:noFill/>
                        </a:ln>
                        <a:solidFill>
                          <a:srgbClr val="646464">
                            <a:lumMod val="50000"/>
                          </a:srgbClr>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1356187355"/>
                  </a:ext>
                </a:extLst>
              </a:tr>
            </a:tbl>
          </a:graphicData>
        </a:graphic>
      </p:graphicFrame>
      <p:sp>
        <p:nvSpPr>
          <p:cNvPr id="7" name="Rectangle 6">
            <a:extLst>
              <a:ext uri="{FF2B5EF4-FFF2-40B4-BE49-F238E27FC236}">
                <a16:creationId xmlns:a16="http://schemas.microsoft.com/office/drawing/2014/main" id="{78C12D38-6F95-439A-BD3B-C5B3AA0B223E}"/>
              </a:ext>
            </a:extLst>
          </p:cNvPr>
          <p:cNvSpPr/>
          <p:nvPr/>
        </p:nvSpPr>
        <p:spPr>
          <a:xfrm>
            <a:off x="635793" y="5581015"/>
            <a:ext cx="5984081" cy="857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4013"/>
            <a:r>
              <a:rPr lang="fr-FR" sz="1200" dirty="0">
                <a:solidFill>
                  <a:schemeClr val="tx1"/>
                </a:solidFill>
              </a:rPr>
              <a:t>Cessions de titres apportés réalisées à compter du 1</a:t>
            </a:r>
            <a:r>
              <a:rPr lang="fr-FR" sz="1200" baseline="30000" dirty="0">
                <a:solidFill>
                  <a:schemeClr val="tx1"/>
                </a:solidFill>
              </a:rPr>
              <a:t>er</a:t>
            </a:r>
            <a:r>
              <a:rPr lang="fr-FR" sz="1200" dirty="0">
                <a:solidFill>
                  <a:schemeClr val="tx1"/>
                </a:solidFill>
              </a:rPr>
              <a:t> janvier 2020</a:t>
            </a:r>
          </a:p>
        </p:txBody>
      </p:sp>
      <p:pic>
        <p:nvPicPr>
          <p:cNvPr id="8" name="Picture 7">
            <a:extLst>
              <a:ext uri="{FF2B5EF4-FFF2-40B4-BE49-F238E27FC236}">
                <a16:creationId xmlns:a16="http://schemas.microsoft.com/office/drawing/2014/main" id="{B512501C-5798-4F3C-9244-A078D7E1BB68}"/>
              </a:ext>
            </a:extLst>
          </p:cNvPr>
          <p:cNvPicPr>
            <a:picLocks noChangeAspect="1" noChangeArrowheads="1"/>
          </p:cNvPicPr>
          <p:nvPr/>
        </p:nvPicPr>
        <p:blipFill>
          <a:blip r:embed="rId3" cstate="print"/>
          <a:srcRect/>
          <a:stretch>
            <a:fillRect/>
          </a:stretch>
        </p:blipFill>
        <p:spPr bwMode="auto">
          <a:xfrm>
            <a:off x="635794" y="5825153"/>
            <a:ext cx="311196" cy="368827"/>
          </a:xfrm>
          <a:prstGeom prst="rect">
            <a:avLst/>
          </a:prstGeom>
          <a:noFill/>
          <a:ln w="9525">
            <a:noFill/>
            <a:miter lim="800000"/>
            <a:headEnd/>
            <a:tailEnd/>
          </a:ln>
          <a:effectLst/>
        </p:spPr>
      </p:pic>
      <p:sp>
        <p:nvSpPr>
          <p:cNvPr id="41" name="Arrow: Right 15">
            <a:extLst>
              <a:ext uri="{FF2B5EF4-FFF2-40B4-BE49-F238E27FC236}">
                <a16:creationId xmlns:a16="http://schemas.microsoft.com/office/drawing/2014/main" id="{6CFE786F-FC37-40E4-B0FC-0C9533C45E19}"/>
              </a:ext>
            </a:extLst>
          </p:cNvPr>
          <p:cNvSpPr/>
          <p:nvPr/>
        </p:nvSpPr>
        <p:spPr>
          <a:xfrm>
            <a:off x="457200" y="4673614"/>
            <a:ext cx="8231184" cy="365228"/>
          </a:xfrm>
          <a:prstGeom prst="rightArrow">
            <a:avLst/>
          </a:prstGeom>
          <a:solidFill>
            <a:srgbClr val="80808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42" name="Straight Connector 16">
            <a:extLst>
              <a:ext uri="{FF2B5EF4-FFF2-40B4-BE49-F238E27FC236}">
                <a16:creationId xmlns:a16="http://schemas.microsoft.com/office/drawing/2014/main" id="{9CE1D006-5D93-4F8F-9A01-8F6BA973B335}"/>
              </a:ext>
            </a:extLst>
          </p:cNvPr>
          <p:cNvCxnSpPr/>
          <p:nvPr/>
        </p:nvCxnSpPr>
        <p:spPr>
          <a:xfrm>
            <a:off x="1343868" y="4652975"/>
            <a:ext cx="0" cy="399393"/>
          </a:xfrm>
          <a:prstGeom prst="line">
            <a:avLst/>
          </a:prstGeom>
          <a:ln w="57150">
            <a:solidFill>
              <a:srgbClr val="91278F"/>
            </a:solidFill>
          </a:ln>
        </p:spPr>
        <p:style>
          <a:lnRef idx="1">
            <a:schemeClr val="accent1"/>
          </a:lnRef>
          <a:fillRef idx="0">
            <a:schemeClr val="accent1"/>
          </a:fillRef>
          <a:effectRef idx="0">
            <a:schemeClr val="accent1"/>
          </a:effectRef>
          <a:fontRef idx="minor">
            <a:schemeClr val="tx1"/>
          </a:fontRef>
        </p:style>
      </p:cxnSp>
      <p:sp>
        <p:nvSpPr>
          <p:cNvPr id="43" name="TextBox 19">
            <a:extLst>
              <a:ext uri="{FF2B5EF4-FFF2-40B4-BE49-F238E27FC236}">
                <a16:creationId xmlns:a16="http://schemas.microsoft.com/office/drawing/2014/main" id="{C90BEDC4-C07F-4FF8-884D-2BE92B94CEEB}"/>
              </a:ext>
            </a:extLst>
          </p:cNvPr>
          <p:cNvSpPr txBox="1"/>
          <p:nvPr/>
        </p:nvSpPr>
        <p:spPr>
          <a:xfrm>
            <a:off x="529316" y="5076500"/>
            <a:ext cx="1629104" cy="261610"/>
          </a:xfrm>
          <a:prstGeom prst="rect">
            <a:avLst/>
          </a:prstGeom>
          <a:noFill/>
        </p:spPr>
        <p:txBody>
          <a:bodyPr wrap="square" rtlCol="0">
            <a:spAutoFit/>
          </a:bodyPr>
          <a:lstStyle/>
          <a:p>
            <a:pPr algn="ctr"/>
            <a:r>
              <a:rPr lang="fr-FR" sz="1100" b="1" dirty="0">
                <a:solidFill>
                  <a:srgbClr val="91278F"/>
                </a:solidFill>
              </a:rPr>
              <a:t>01/05/N</a:t>
            </a:r>
          </a:p>
        </p:txBody>
      </p:sp>
      <p:cxnSp>
        <p:nvCxnSpPr>
          <p:cNvPr id="44" name="Straight Connector 25">
            <a:extLst>
              <a:ext uri="{FF2B5EF4-FFF2-40B4-BE49-F238E27FC236}">
                <a16:creationId xmlns:a16="http://schemas.microsoft.com/office/drawing/2014/main" id="{7E72A83D-72CC-4A2D-B800-C26318C0061E}"/>
              </a:ext>
            </a:extLst>
          </p:cNvPr>
          <p:cNvCxnSpPr/>
          <p:nvPr/>
        </p:nvCxnSpPr>
        <p:spPr>
          <a:xfrm>
            <a:off x="4956374" y="4632142"/>
            <a:ext cx="0" cy="399393"/>
          </a:xfrm>
          <a:prstGeom prst="line">
            <a:avLst/>
          </a:prstGeom>
          <a:ln w="57150">
            <a:solidFill>
              <a:srgbClr val="91278F"/>
            </a:solidFill>
          </a:ln>
        </p:spPr>
        <p:style>
          <a:lnRef idx="1">
            <a:schemeClr val="accent1"/>
          </a:lnRef>
          <a:fillRef idx="0">
            <a:schemeClr val="accent1"/>
          </a:fillRef>
          <a:effectRef idx="0">
            <a:schemeClr val="accent1"/>
          </a:effectRef>
          <a:fontRef idx="minor">
            <a:schemeClr val="tx1"/>
          </a:fontRef>
        </p:style>
      </p:cxnSp>
      <p:sp>
        <p:nvSpPr>
          <p:cNvPr id="45" name="TextBox 28">
            <a:extLst>
              <a:ext uri="{FF2B5EF4-FFF2-40B4-BE49-F238E27FC236}">
                <a16:creationId xmlns:a16="http://schemas.microsoft.com/office/drawing/2014/main" id="{728165FA-936B-4E37-905F-0CE9FC998331}"/>
              </a:ext>
            </a:extLst>
          </p:cNvPr>
          <p:cNvSpPr txBox="1"/>
          <p:nvPr/>
        </p:nvSpPr>
        <p:spPr>
          <a:xfrm>
            <a:off x="351917" y="5287433"/>
            <a:ext cx="1983902" cy="430887"/>
          </a:xfrm>
          <a:prstGeom prst="rect">
            <a:avLst/>
          </a:prstGeom>
          <a:noFill/>
        </p:spPr>
        <p:txBody>
          <a:bodyPr wrap="square" rtlCol="0">
            <a:spAutoFit/>
          </a:bodyPr>
          <a:lstStyle/>
          <a:p>
            <a:pPr algn="ctr"/>
            <a:r>
              <a:rPr lang="fr-FR" sz="1100" dirty="0">
                <a:solidFill>
                  <a:srgbClr val="91278F"/>
                </a:solidFill>
              </a:rPr>
              <a:t>Apport des titres à une société contrôlée</a:t>
            </a:r>
            <a:endParaRPr lang="fr-FR" sz="1100" b="1" dirty="0">
              <a:solidFill>
                <a:srgbClr val="91278F"/>
              </a:solidFill>
            </a:endParaRPr>
          </a:p>
        </p:txBody>
      </p:sp>
      <p:cxnSp>
        <p:nvCxnSpPr>
          <p:cNvPr id="46" name="Straight Connector 31">
            <a:extLst>
              <a:ext uri="{FF2B5EF4-FFF2-40B4-BE49-F238E27FC236}">
                <a16:creationId xmlns:a16="http://schemas.microsoft.com/office/drawing/2014/main" id="{48D53ED8-0053-438C-9A89-06AB759793B1}"/>
              </a:ext>
            </a:extLst>
          </p:cNvPr>
          <p:cNvCxnSpPr/>
          <p:nvPr/>
        </p:nvCxnSpPr>
        <p:spPr>
          <a:xfrm>
            <a:off x="3307338" y="4633706"/>
            <a:ext cx="0" cy="399393"/>
          </a:xfrm>
          <a:prstGeom prst="line">
            <a:avLst/>
          </a:prstGeom>
          <a:ln w="57150">
            <a:solidFill>
              <a:srgbClr val="91278F"/>
            </a:solidFill>
          </a:ln>
        </p:spPr>
        <p:style>
          <a:lnRef idx="1">
            <a:schemeClr val="accent1"/>
          </a:lnRef>
          <a:fillRef idx="0">
            <a:schemeClr val="accent1"/>
          </a:fillRef>
          <a:effectRef idx="0">
            <a:schemeClr val="accent1"/>
          </a:effectRef>
          <a:fontRef idx="minor">
            <a:schemeClr val="tx1"/>
          </a:fontRef>
        </p:style>
      </p:cxnSp>
      <p:cxnSp>
        <p:nvCxnSpPr>
          <p:cNvPr id="47" name="Connecteur droit avec flèche 46">
            <a:extLst>
              <a:ext uri="{FF2B5EF4-FFF2-40B4-BE49-F238E27FC236}">
                <a16:creationId xmlns:a16="http://schemas.microsoft.com/office/drawing/2014/main" id="{4C631634-AD18-4752-8813-EEB7E2075189}"/>
              </a:ext>
            </a:extLst>
          </p:cNvPr>
          <p:cNvCxnSpPr>
            <a:cxnSpLocks/>
          </p:cNvCxnSpPr>
          <p:nvPr/>
        </p:nvCxnSpPr>
        <p:spPr>
          <a:xfrm>
            <a:off x="1377384" y="4652975"/>
            <a:ext cx="2604307" cy="0"/>
          </a:xfrm>
          <a:prstGeom prst="straightConnector1">
            <a:avLst/>
          </a:prstGeom>
          <a:ln>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ZoneTexte 47">
            <a:extLst>
              <a:ext uri="{FF2B5EF4-FFF2-40B4-BE49-F238E27FC236}">
                <a16:creationId xmlns:a16="http://schemas.microsoft.com/office/drawing/2014/main" id="{EA9FDE43-5B6E-4A2C-81FB-D41B7605EA1D}"/>
              </a:ext>
            </a:extLst>
          </p:cNvPr>
          <p:cNvSpPr txBox="1"/>
          <p:nvPr/>
        </p:nvSpPr>
        <p:spPr>
          <a:xfrm>
            <a:off x="1331085" y="4379963"/>
            <a:ext cx="2407538" cy="261610"/>
          </a:xfrm>
          <a:prstGeom prst="rect">
            <a:avLst/>
          </a:prstGeom>
          <a:noFill/>
        </p:spPr>
        <p:txBody>
          <a:bodyPr wrap="square" rtlCol="0">
            <a:spAutoFit/>
          </a:bodyPr>
          <a:lstStyle/>
          <a:p>
            <a:pPr algn="ctr"/>
            <a:r>
              <a:rPr lang="fr-FR" sz="1100" dirty="0">
                <a:solidFill>
                  <a:srgbClr val="0070C0"/>
                </a:solidFill>
              </a:rPr>
              <a:t>Délai de 3 ans</a:t>
            </a:r>
          </a:p>
        </p:txBody>
      </p:sp>
      <p:sp>
        <p:nvSpPr>
          <p:cNvPr id="49" name="TextBox 19">
            <a:extLst>
              <a:ext uri="{FF2B5EF4-FFF2-40B4-BE49-F238E27FC236}">
                <a16:creationId xmlns:a16="http://schemas.microsoft.com/office/drawing/2014/main" id="{1CED6B3C-9188-48B0-8FBD-938B8E8F4D8E}"/>
              </a:ext>
            </a:extLst>
          </p:cNvPr>
          <p:cNvSpPr txBox="1"/>
          <p:nvPr/>
        </p:nvSpPr>
        <p:spPr>
          <a:xfrm>
            <a:off x="2513218" y="5068310"/>
            <a:ext cx="1629104" cy="261610"/>
          </a:xfrm>
          <a:prstGeom prst="rect">
            <a:avLst/>
          </a:prstGeom>
          <a:noFill/>
        </p:spPr>
        <p:txBody>
          <a:bodyPr wrap="square" rtlCol="0">
            <a:spAutoFit/>
          </a:bodyPr>
          <a:lstStyle/>
          <a:p>
            <a:pPr algn="ctr"/>
            <a:r>
              <a:rPr lang="fr-FR" sz="1100" b="1" dirty="0">
                <a:solidFill>
                  <a:srgbClr val="91278F"/>
                </a:solidFill>
              </a:rPr>
              <a:t>01/08/N+2</a:t>
            </a:r>
          </a:p>
        </p:txBody>
      </p:sp>
      <p:sp>
        <p:nvSpPr>
          <p:cNvPr id="50" name="TextBox 28">
            <a:extLst>
              <a:ext uri="{FF2B5EF4-FFF2-40B4-BE49-F238E27FC236}">
                <a16:creationId xmlns:a16="http://schemas.microsoft.com/office/drawing/2014/main" id="{CDBE2B89-9811-4425-90D4-D34141647C7F}"/>
              </a:ext>
            </a:extLst>
          </p:cNvPr>
          <p:cNvSpPr txBox="1"/>
          <p:nvPr/>
        </p:nvSpPr>
        <p:spPr>
          <a:xfrm>
            <a:off x="2335819" y="5279243"/>
            <a:ext cx="1983902" cy="430887"/>
          </a:xfrm>
          <a:prstGeom prst="rect">
            <a:avLst/>
          </a:prstGeom>
          <a:noFill/>
        </p:spPr>
        <p:txBody>
          <a:bodyPr wrap="square" rtlCol="0">
            <a:spAutoFit/>
          </a:bodyPr>
          <a:lstStyle/>
          <a:p>
            <a:pPr algn="ctr"/>
            <a:r>
              <a:rPr lang="fr-FR" sz="1100" dirty="0">
                <a:solidFill>
                  <a:srgbClr val="91278F"/>
                </a:solidFill>
              </a:rPr>
              <a:t>Cession des titres par la société</a:t>
            </a:r>
            <a:endParaRPr lang="fr-FR" sz="1100" b="1" dirty="0">
              <a:solidFill>
                <a:srgbClr val="91278F"/>
              </a:solidFill>
            </a:endParaRPr>
          </a:p>
        </p:txBody>
      </p:sp>
      <p:cxnSp>
        <p:nvCxnSpPr>
          <p:cNvPr id="51" name="Connecteur droit avec flèche 50">
            <a:extLst>
              <a:ext uri="{FF2B5EF4-FFF2-40B4-BE49-F238E27FC236}">
                <a16:creationId xmlns:a16="http://schemas.microsoft.com/office/drawing/2014/main" id="{9604EE89-FCC1-4BC8-BC44-C8CEC78B6213}"/>
              </a:ext>
            </a:extLst>
          </p:cNvPr>
          <p:cNvCxnSpPr/>
          <p:nvPr/>
        </p:nvCxnSpPr>
        <p:spPr>
          <a:xfrm>
            <a:off x="3307338" y="4548800"/>
            <a:ext cx="1785523" cy="3987"/>
          </a:xfrm>
          <a:prstGeom prst="straightConnector1">
            <a:avLst/>
          </a:prstGeom>
          <a:ln>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ZoneTexte 51">
            <a:extLst>
              <a:ext uri="{FF2B5EF4-FFF2-40B4-BE49-F238E27FC236}">
                <a16:creationId xmlns:a16="http://schemas.microsoft.com/office/drawing/2014/main" id="{3CC726CC-1A45-4D83-9C0D-9F6AC8859417}"/>
              </a:ext>
            </a:extLst>
          </p:cNvPr>
          <p:cNvSpPr txBox="1"/>
          <p:nvPr/>
        </p:nvSpPr>
        <p:spPr>
          <a:xfrm>
            <a:off x="2938553" y="4265127"/>
            <a:ext cx="2407538" cy="261610"/>
          </a:xfrm>
          <a:prstGeom prst="rect">
            <a:avLst/>
          </a:prstGeom>
          <a:noFill/>
        </p:spPr>
        <p:txBody>
          <a:bodyPr wrap="square" rtlCol="0">
            <a:spAutoFit/>
          </a:bodyPr>
          <a:lstStyle/>
          <a:p>
            <a:pPr algn="ctr"/>
            <a:r>
              <a:rPr lang="fr-FR" sz="1100" dirty="0">
                <a:solidFill>
                  <a:srgbClr val="00B050"/>
                </a:solidFill>
              </a:rPr>
              <a:t>Délai de réinvestissement (2 ans)</a:t>
            </a:r>
          </a:p>
        </p:txBody>
      </p:sp>
      <p:sp>
        <p:nvSpPr>
          <p:cNvPr id="53" name="TextBox 19">
            <a:extLst>
              <a:ext uri="{FF2B5EF4-FFF2-40B4-BE49-F238E27FC236}">
                <a16:creationId xmlns:a16="http://schemas.microsoft.com/office/drawing/2014/main" id="{17D6F951-0FDE-41A2-ACAD-6708F69F82CD}"/>
              </a:ext>
            </a:extLst>
          </p:cNvPr>
          <p:cNvSpPr txBox="1"/>
          <p:nvPr/>
        </p:nvSpPr>
        <p:spPr>
          <a:xfrm>
            <a:off x="4142322" y="5076500"/>
            <a:ext cx="1629104" cy="261610"/>
          </a:xfrm>
          <a:prstGeom prst="rect">
            <a:avLst/>
          </a:prstGeom>
          <a:noFill/>
        </p:spPr>
        <p:txBody>
          <a:bodyPr wrap="square" rtlCol="0">
            <a:spAutoFit/>
          </a:bodyPr>
          <a:lstStyle/>
          <a:p>
            <a:pPr algn="ctr"/>
            <a:r>
              <a:rPr lang="fr-FR" sz="1100" b="1" dirty="0">
                <a:solidFill>
                  <a:srgbClr val="91278F"/>
                </a:solidFill>
              </a:rPr>
              <a:t>01/07/N+4</a:t>
            </a:r>
          </a:p>
        </p:txBody>
      </p:sp>
      <p:sp>
        <p:nvSpPr>
          <p:cNvPr id="54" name="TextBox 28">
            <a:extLst>
              <a:ext uri="{FF2B5EF4-FFF2-40B4-BE49-F238E27FC236}">
                <a16:creationId xmlns:a16="http://schemas.microsoft.com/office/drawing/2014/main" id="{130A4531-D4DE-4406-B8A4-4BE65E4BD264}"/>
              </a:ext>
            </a:extLst>
          </p:cNvPr>
          <p:cNvSpPr txBox="1"/>
          <p:nvPr/>
        </p:nvSpPr>
        <p:spPr>
          <a:xfrm>
            <a:off x="3964923" y="5287433"/>
            <a:ext cx="1983902" cy="430887"/>
          </a:xfrm>
          <a:prstGeom prst="rect">
            <a:avLst/>
          </a:prstGeom>
          <a:noFill/>
        </p:spPr>
        <p:txBody>
          <a:bodyPr wrap="square" rtlCol="0">
            <a:spAutoFit/>
          </a:bodyPr>
          <a:lstStyle/>
          <a:p>
            <a:pPr algn="ctr"/>
            <a:r>
              <a:rPr lang="fr-FR" sz="1100" dirty="0">
                <a:solidFill>
                  <a:srgbClr val="91278F"/>
                </a:solidFill>
              </a:rPr>
              <a:t>Souscription de l’engagement</a:t>
            </a:r>
            <a:endParaRPr lang="fr-FR" sz="1100" b="1" dirty="0">
              <a:solidFill>
                <a:srgbClr val="91278F"/>
              </a:solidFill>
            </a:endParaRPr>
          </a:p>
        </p:txBody>
      </p:sp>
      <p:cxnSp>
        <p:nvCxnSpPr>
          <p:cNvPr id="56" name="Connecteur droit avec flèche 55">
            <a:extLst>
              <a:ext uri="{FF2B5EF4-FFF2-40B4-BE49-F238E27FC236}">
                <a16:creationId xmlns:a16="http://schemas.microsoft.com/office/drawing/2014/main" id="{B69BF362-5489-4A12-8505-F77E4450D791}"/>
              </a:ext>
            </a:extLst>
          </p:cNvPr>
          <p:cNvCxnSpPr>
            <a:cxnSpLocks/>
          </p:cNvCxnSpPr>
          <p:nvPr/>
        </p:nvCxnSpPr>
        <p:spPr>
          <a:xfrm>
            <a:off x="4956374" y="4628020"/>
            <a:ext cx="323628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7" name="ZoneTexte 56">
            <a:extLst>
              <a:ext uri="{FF2B5EF4-FFF2-40B4-BE49-F238E27FC236}">
                <a16:creationId xmlns:a16="http://schemas.microsoft.com/office/drawing/2014/main" id="{F3A5EE4E-CCC0-40CF-9225-01F13C6FACBE}"/>
              </a:ext>
            </a:extLst>
          </p:cNvPr>
          <p:cNvSpPr txBox="1"/>
          <p:nvPr/>
        </p:nvSpPr>
        <p:spPr>
          <a:xfrm>
            <a:off x="4956375" y="4314980"/>
            <a:ext cx="3236281" cy="261610"/>
          </a:xfrm>
          <a:prstGeom prst="rect">
            <a:avLst/>
          </a:prstGeom>
          <a:noFill/>
        </p:spPr>
        <p:txBody>
          <a:bodyPr wrap="square" rtlCol="0">
            <a:spAutoFit/>
          </a:bodyPr>
          <a:lstStyle/>
          <a:p>
            <a:pPr algn="ctr"/>
            <a:r>
              <a:rPr lang="fr-FR" sz="1100" dirty="0">
                <a:solidFill>
                  <a:srgbClr val="FF0000"/>
                </a:solidFill>
              </a:rPr>
              <a:t>Délai pour l’appel de fonds (5 ans)</a:t>
            </a:r>
          </a:p>
        </p:txBody>
      </p:sp>
      <p:cxnSp>
        <p:nvCxnSpPr>
          <p:cNvPr id="59" name="Straight Connector 25">
            <a:extLst>
              <a:ext uri="{FF2B5EF4-FFF2-40B4-BE49-F238E27FC236}">
                <a16:creationId xmlns:a16="http://schemas.microsoft.com/office/drawing/2014/main" id="{013F34AC-3139-4B29-87D0-7152A5B33CD3}"/>
              </a:ext>
            </a:extLst>
          </p:cNvPr>
          <p:cNvCxnSpPr/>
          <p:nvPr/>
        </p:nvCxnSpPr>
        <p:spPr>
          <a:xfrm>
            <a:off x="8192656" y="4639449"/>
            <a:ext cx="0" cy="399393"/>
          </a:xfrm>
          <a:prstGeom prst="line">
            <a:avLst/>
          </a:prstGeom>
          <a:ln w="57150">
            <a:solidFill>
              <a:srgbClr val="91278F"/>
            </a:solidFill>
          </a:ln>
        </p:spPr>
        <p:style>
          <a:lnRef idx="1">
            <a:schemeClr val="accent1"/>
          </a:lnRef>
          <a:fillRef idx="0">
            <a:schemeClr val="accent1"/>
          </a:fillRef>
          <a:effectRef idx="0">
            <a:schemeClr val="accent1"/>
          </a:effectRef>
          <a:fontRef idx="minor">
            <a:schemeClr val="tx1"/>
          </a:fontRef>
        </p:style>
      </p:cxnSp>
      <p:sp>
        <p:nvSpPr>
          <p:cNvPr id="60" name="TextBox 19">
            <a:extLst>
              <a:ext uri="{FF2B5EF4-FFF2-40B4-BE49-F238E27FC236}">
                <a16:creationId xmlns:a16="http://schemas.microsoft.com/office/drawing/2014/main" id="{38EF6720-736D-41A7-A628-169731B0FBE0}"/>
              </a:ext>
            </a:extLst>
          </p:cNvPr>
          <p:cNvSpPr txBox="1"/>
          <p:nvPr/>
        </p:nvSpPr>
        <p:spPr>
          <a:xfrm>
            <a:off x="7378104" y="5111895"/>
            <a:ext cx="1629104" cy="261610"/>
          </a:xfrm>
          <a:prstGeom prst="rect">
            <a:avLst/>
          </a:prstGeom>
          <a:noFill/>
        </p:spPr>
        <p:txBody>
          <a:bodyPr wrap="square" rtlCol="0">
            <a:spAutoFit/>
          </a:bodyPr>
          <a:lstStyle/>
          <a:p>
            <a:pPr algn="ctr"/>
            <a:r>
              <a:rPr lang="fr-FR" sz="1100" b="1" dirty="0">
                <a:solidFill>
                  <a:srgbClr val="91278F"/>
                </a:solidFill>
              </a:rPr>
              <a:t>01/07/N+9</a:t>
            </a:r>
          </a:p>
        </p:txBody>
      </p:sp>
      <p:sp>
        <p:nvSpPr>
          <p:cNvPr id="61" name="TextBox 28">
            <a:extLst>
              <a:ext uri="{FF2B5EF4-FFF2-40B4-BE49-F238E27FC236}">
                <a16:creationId xmlns:a16="http://schemas.microsoft.com/office/drawing/2014/main" id="{8F415386-FBD0-475C-A24E-EC8E2C3B54AB}"/>
              </a:ext>
            </a:extLst>
          </p:cNvPr>
          <p:cNvSpPr txBox="1"/>
          <p:nvPr/>
        </p:nvSpPr>
        <p:spPr>
          <a:xfrm>
            <a:off x="7516362" y="5373505"/>
            <a:ext cx="1352588" cy="600164"/>
          </a:xfrm>
          <a:prstGeom prst="rect">
            <a:avLst/>
          </a:prstGeom>
          <a:noFill/>
        </p:spPr>
        <p:txBody>
          <a:bodyPr wrap="square" rtlCol="0">
            <a:spAutoFit/>
          </a:bodyPr>
          <a:lstStyle/>
          <a:p>
            <a:pPr algn="ctr"/>
            <a:r>
              <a:rPr lang="fr-FR" sz="1100" dirty="0">
                <a:solidFill>
                  <a:srgbClr val="91278F"/>
                </a:solidFill>
              </a:rPr>
              <a:t>Terme de l’obligation de conservation</a:t>
            </a:r>
            <a:endParaRPr lang="fr-FR" sz="1100" b="1" dirty="0">
              <a:solidFill>
                <a:srgbClr val="91278F"/>
              </a:solidFill>
            </a:endParaRPr>
          </a:p>
        </p:txBody>
      </p:sp>
    </p:spTree>
    <p:extLst>
      <p:ext uri="{BB962C8B-B14F-4D97-AF65-F5344CB8AC3E}">
        <p14:creationId xmlns:p14="http://schemas.microsoft.com/office/powerpoint/2010/main" val="116143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E096B8-346B-447C-A4A2-D5EC1A0716BB}"/>
              </a:ext>
            </a:extLst>
          </p:cNvPr>
          <p:cNvSpPr>
            <a:spLocks noGrp="1"/>
          </p:cNvSpPr>
          <p:nvPr>
            <p:ph idx="1"/>
          </p:nvPr>
        </p:nvSpPr>
        <p:spPr>
          <a:xfrm>
            <a:off x="455613" y="1243013"/>
            <a:ext cx="8234362" cy="482034"/>
          </a:xfrm>
        </p:spPr>
        <p:txBody>
          <a:bodyPr/>
          <a:lstStyle/>
          <a:p>
            <a:r>
              <a:rPr lang="fr-FR" dirty="0"/>
              <a:t>Imposition au nom du donataire – augmentation du délai</a:t>
            </a:r>
          </a:p>
          <a:p>
            <a:endParaRPr lang="fr-FR" dirty="0"/>
          </a:p>
        </p:txBody>
      </p:sp>
      <p:sp>
        <p:nvSpPr>
          <p:cNvPr id="7" name="Rectangle 6">
            <a:extLst>
              <a:ext uri="{FF2B5EF4-FFF2-40B4-BE49-F238E27FC236}">
                <a16:creationId xmlns:a16="http://schemas.microsoft.com/office/drawing/2014/main" id="{78C12D38-6F95-439A-BD3B-C5B3AA0B223E}"/>
              </a:ext>
            </a:extLst>
          </p:cNvPr>
          <p:cNvSpPr/>
          <p:nvPr/>
        </p:nvSpPr>
        <p:spPr>
          <a:xfrm>
            <a:off x="635794" y="5609590"/>
            <a:ext cx="7498556" cy="857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4013"/>
            <a:r>
              <a:rPr lang="fr-FR" sz="1200" dirty="0">
                <a:solidFill>
                  <a:schemeClr val="tx1"/>
                </a:solidFill>
              </a:rPr>
              <a:t>Transmissions par voie de donation ou de don manuel réalisées à compter du 1er janvier 2020</a:t>
            </a:r>
          </a:p>
        </p:txBody>
      </p:sp>
      <p:pic>
        <p:nvPicPr>
          <p:cNvPr id="8" name="Picture 7">
            <a:extLst>
              <a:ext uri="{FF2B5EF4-FFF2-40B4-BE49-F238E27FC236}">
                <a16:creationId xmlns:a16="http://schemas.microsoft.com/office/drawing/2014/main" id="{B512501C-5798-4F3C-9244-A078D7E1BB68}"/>
              </a:ext>
            </a:extLst>
          </p:cNvPr>
          <p:cNvPicPr>
            <a:picLocks noChangeAspect="1" noChangeArrowheads="1"/>
          </p:cNvPicPr>
          <p:nvPr/>
        </p:nvPicPr>
        <p:blipFill>
          <a:blip r:embed="rId3" cstate="print"/>
          <a:srcRect/>
          <a:stretch>
            <a:fillRect/>
          </a:stretch>
        </p:blipFill>
        <p:spPr bwMode="auto">
          <a:xfrm>
            <a:off x="635794" y="5872778"/>
            <a:ext cx="311196" cy="368827"/>
          </a:xfrm>
          <a:prstGeom prst="rect">
            <a:avLst/>
          </a:prstGeom>
          <a:noFill/>
          <a:ln w="9525">
            <a:noFill/>
            <a:miter lim="800000"/>
            <a:headEnd/>
            <a:tailEnd/>
          </a:ln>
          <a:effectLst/>
        </p:spPr>
      </p:pic>
      <p:graphicFrame>
        <p:nvGraphicFramePr>
          <p:cNvPr id="9" name="Table 3">
            <a:extLst>
              <a:ext uri="{FF2B5EF4-FFF2-40B4-BE49-F238E27FC236}">
                <a16:creationId xmlns:a16="http://schemas.microsoft.com/office/drawing/2014/main" id="{357069AD-3340-4DB2-9636-55E4F1EF3022}"/>
              </a:ext>
            </a:extLst>
          </p:cNvPr>
          <p:cNvGraphicFramePr>
            <a:graphicFrameLocks noGrp="1"/>
          </p:cNvGraphicFramePr>
          <p:nvPr>
            <p:extLst/>
          </p:nvPr>
        </p:nvGraphicFramePr>
        <p:xfrm>
          <a:off x="457199" y="1725047"/>
          <a:ext cx="8232775" cy="2061694"/>
        </p:xfrm>
        <a:graphic>
          <a:graphicData uri="http://schemas.openxmlformats.org/drawingml/2006/table">
            <a:tbl>
              <a:tblPr bandRow="1">
                <a:tableStyleId>{00A15C55-8517-42AA-B614-E9B94910E393}</a:tableStyleId>
              </a:tblPr>
              <a:tblGrid>
                <a:gridCol w="8232775">
                  <a:extLst>
                    <a:ext uri="{9D8B030D-6E8A-4147-A177-3AD203B41FA5}">
                      <a16:colId xmlns:a16="http://schemas.microsoft.com/office/drawing/2014/main" val="20000"/>
                    </a:ext>
                  </a:extLst>
                </a:gridCol>
              </a:tblGrid>
              <a:tr h="2418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chemeClr val="bg1"/>
                          </a:solidFill>
                        </a:rPr>
                        <a:t>Régime actuel</a:t>
                      </a:r>
                    </a:p>
                  </a:txBody>
                  <a:tcPr>
                    <a:solidFill>
                      <a:schemeClr val="accent1"/>
                    </a:solidFill>
                  </a:tcPr>
                </a:tc>
                <a:extLst>
                  <a:ext uri="{0D108BD9-81ED-4DB2-BD59-A6C34878D82A}">
                    <a16:rowId xmlns:a16="http://schemas.microsoft.com/office/drawing/2014/main" val="10000"/>
                  </a:ext>
                </a:extLst>
              </a:tr>
              <a:tr h="1048224">
                <a:tc>
                  <a:txBody>
                    <a:bodyPr/>
                    <a:lstStyle/>
                    <a:p>
                      <a:pPr marL="0" indent="0" algn="l">
                        <a:buFont typeface="Wingdings" panose="05000000000000000000" pitchFamily="2" charset="2"/>
                        <a:buNone/>
                      </a:pPr>
                      <a:r>
                        <a:rPr lang="fr-FR" sz="1200" b="0" dirty="0">
                          <a:solidFill>
                            <a:srgbClr val="323232"/>
                          </a:solidFill>
                        </a:rPr>
                        <a:t>En cas de donation des titres grevés d'un report d'imposition, la plus-value en report est susceptible d'être imposée au nom du donataire lorsque celui-ci contrôle la société bénéficiaire de l’apport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200" b="0" dirty="0">
                          <a:solidFill>
                            <a:srgbClr val="323232"/>
                          </a:solidFill>
                        </a:rPr>
                        <a:t>lorsque la société bénéficiaire de l’apport a cédé les titres sans respecter les conditions de réinvestissement</a:t>
                      </a:r>
                    </a:p>
                    <a:p>
                      <a:pPr marL="171450" indent="-171450" algn="l">
                        <a:buFont typeface="Wingdings" panose="05000000000000000000" pitchFamily="2" charset="2"/>
                        <a:buChar char="Ø"/>
                      </a:pPr>
                      <a:r>
                        <a:rPr lang="fr-FR" sz="1200" b="0" dirty="0">
                          <a:solidFill>
                            <a:srgbClr val="323232"/>
                          </a:solidFill>
                        </a:rPr>
                        <a:t>en cas de cession, d'apport de remboursement ou d'annulation des titres donnés dans un délai de 18 mois à compter de leur acquisition</a:t>
                      </a:r>
                    </a:p>
                    <a:p>
                      <a:pPr marL="285750" indent="-285750" algn="l">
                        <a:buFont typeface="Wingdings" panose="05000000000000000000" pitchFamily="2" charset="2"/>
                        <a:buChar char="v"/>
                      </a:pPr>
                      <a:r>
                        <a:rPr lang="fr-FR" sz="1200" b="0" dirty="0">
                          <a:solidFill>
                            <a:srgbClr val="91278F"/>
                          </a:solidFill>
                        </a:rPr>
                        <a:t>Dispositif conforme à la Constitution (Décision n° 2019-775 QPC du 12 avril 2019)</a:t>
                      </a:r>
                    </a:p>
                  </a:txBody>
                  <a:tcPr anchor="ctr">
                    <a:noFill/>
                  </a:tcPr>
                </a:tc>
                <a:extLst>
                  <a:ext uri="{0D108BD9-81ED-4DB2-BD59-A6C34878D82A}">
                    <a16:rowId xmlns:a16="http://schemas.microsoft.com/office/drawing/2014/main" val="10001"/>
                  </a:ext>
                </a:extLst>
              </a:tr>
              <a:tr h="241898">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200" b="1" dirty="0">
                          <a:solidFill>
                            <a:srgbClr val="000000"/>
                          </a:solidFill>
                        </a:rPr>
                        <a:t>Nouveau régime</a:t>
                      </a:r>
                    </a:p>
                  </a:txBody>
                  <a:tcPr anchor="ctr">
                    <a:solidFill>
                      <a:srgbClr val="FFE600"/>
                    </a:solidFill>
                  </a:tcPr>
                </a:tc>
                <a:extLst>
                  <a:ext uri="{0D108BD9-81ED-4DB2-BD59-A6C34878D82A}">
                    <a16:rowId xmlns:a16="http://schemas.microsoft.com/office/drawing/2014/main" val="409554057"/>
                  </a:ext>
                </a:extLst>
              </a:tr>
              <a:tr h="324334">
                <a:tc>
                  <a:txBody>
                    <a:bodyPr/>
                    <a:lstStyle/>
                    <a:p>
                      <a:pPr marL="285750" indent="-285750" algn="l">
                        <a:buFont typeface="Wingdings" panose="05000000000000000000" pitchFamily="2" charset="2"/>
                        <a:buChar char="q"/>
                      </a:pPr>
                      <a:r>
                        <a:rPr lang="fr-FR" sz="1200" dirty="0">
                          <a:solidFill>
                            <a:schemeClr val="tx1">
                              <a:lumMod val="50000"/>
                            </a:schemeClr>
                          </a:solidFill>
                        </a:rPr>
                        <a:t>Le délai de 18 mois est porté à </a:t>
                      </a:r>
                      <a:r>
                        <a:rPr lang="fr-FR" sz="1200" b="1" dirty="0">
                          <a:solidFill>
                            <a:schemeClr val="tx1">
                              <a:lumMod val="50000"/>
                            </a:schemeClr>
                          </a:solidFill>
                        </a:rPr>
                        <a:t>5 ans </a:t>
                      </a:r>
                      <a:r>
                        <a:rPr lang="fr-FR" sz="1200" dirty="0">
                          <a:solidFill>
                            <a:schemeClr val="tx1">
                              <a:lumMod val="50000"/>
                            </a:schemeClr>
                          </a:solidFill>
                        </a:rPr>
                        <a:t>voire même à </a:t>
                      </a:r>
                      <a:r>
                        <a:rPr lang="fr-FR" sz="1200" b="1" dirty="0">
                          <a:solidFill>
                            <a:schemeClr val="tx1">
                              <a:lumMod val="50000"/>
                            </a:schemeClr>
                          </a:solidFill>
                        </a:rPr>
                        <a:t>10 ans </a:t>
                      </a:r>
                      <a:r>
                        <a:rPr lang="fr-FR" sz="1200" dirty="0">
                          <a:solidFill>
                            <a:schemeClr val="tx1">
                              <a:lumMod val="50000"/>
                            </a:schemeClr>
                          </a:solidFill>
                        </a:rPr>
                        <a:t>en cas de réinvestissement indirect par la société</a:t>
                      </a:r>
                    </a:p>
                  </a:txBody>
                  <a:tcPr anchor="ctr">
                    <a:solidFill>
                      <a:srgbClr val="FFF5C7"/>
                    </a:solidFill>
                  </a:tcPr>
                </a:tc>
                <a:extLst>
                  <a:ext uri="{0D108BD9-81ED-4DB2-BD59-A6C34878D82A}">
                    <a16:rowId xmlns:a16="http://schemas.microsoft.com/office/drawing/2014/main" val="4264741831"/>
                  </a:ext>
                </a:extLst>
              </a:tr>
            </a:tbl>
          </a:graphicData>
        </a:graphic>
      </p:graphicFrame>
      <p:sp>
        <p:nvSpPr>
          <p:cNvPr id="46" name="Arrow: Right 15">
            <a:extLst>
              <a:ext uri="{FF2B5EF4-FFF2-40B4-BE49-F238E27FC236}">
                <a16:creationId xmlns:a16="http://schemas.microsoft.com/office/drawing/2014/main" id="{AC45AA98-CDCD-4AF3-B2D7-0AD4F7EB8B9F}"/>
              </a:ext>
            </a:extLst>
          </p:cNvPr>
          <p:cNvSpPr/>
          <p:nvPr/>
        </p:nvSpPr>
        <p:spPr>
          <a:xfrm>
            <a:off x="457200" y="4616703"/>
            <a:ext cx="8231184" cy="365228"/>
          </a:xfrm>
          <a:prstGeom prst="rightArrow">
            <a:avLst/>
          </a:prstGeom>
          <a:solidFill>
            <a:srgbClr val="80808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47" name="Straight Connector 16">
            <a:extLst>
              <a:ext uri="{FF2B5EF4-FFF2-40B4-BE49-F238E27FC236}">
                <a16:creationId xmlns:a16="http://schemas.microsoft.com/office/drawing/2014/main" id="{17C06177-6639-43B1-A7B6-CD0367AABDBF}"/>
              </a:ext>
            </a:extLst>
          </p:cNvPr>
          <p:cNvCxnSpPr/>
          <p:nvPr/>
        </p:nvCxnSpPr>
        <p:spPr>
          <a:xfrm>
            <a:off x="1343868" y="4596064"/>
            <a:ext cx="0" cy="399393"/>
          </a:xfrm>
          <a:prstGeom prst="line">
            <a:avLst/>
          </a:prstGeom>
          <a:ln w="57150">
            <a:solidFill>
              <a:srgbClr val="91278F"/>
            </a:solidFill>
          </a:ln>
        </p:spPr>
        <p:style>
          <a:lnRef idx="1">
            <a:schemeClr val="accent1"/>
          </a:lnRef>
          <a:fillRef idx="0">
            <a:schemeClr val="accent1"/>
          </a:fillRef>
          <a:effectRef idx="0">
            <a:schemeClr val="accent1"/>
          </a:effectRef>
          <a:fontRef idx="minor">
            <a:schemeClr val="tx1"/>
          </a:fontRef>
        </p:style>
      </p:cxnSp>
      <p:sp>
        <p:nvSpPr>
          <p:cNvPr id="48" name="TextBox 19">
            <a:extLst>
              <a:ext uri="{FF2B5EF4-FFF2-40B4-BE49-F238E27FC236}">
                <a16:creationId xmlns:a16="http://schemas.microsoft.com/office/drawing/2014/main" id="{C4F0AF84-7A47-4A09-9E65-1F412AD27624}"/>
              </a:ext>
            </a:extLst>
          </p:cNvPr>
          <p:cNvSpPr txBox="1"/>
          <p:nvPr/>
        </p:nvSpPr>
        <p:spPr>
          <a:xfrm>
            <a:off x="529316" y="5019589"/>
            <a:ext cx="1629104" cy="261610"/>
          </a:xfrm>
          <a:prstGeom prst="rect">
            <a:avLst/>
          </a:prstGeom>
          <a:noFill/>
        </p:spPr>
        <p:txBody>
          <a:bodyPr wrap="square" rtlCol="0">
            <a:spAutoFit/>
          </a:bodyPr>
          <a:lstStyle/>
          <a:p>
            <a:pPr algn="ctr"/>
            <a:r>
              <a:rPr lang="fr-FR" sz="1100" b="1" dirty="0">
                <a:solidFill>
                  <a:srgbClr val="91278F"/>
                </a:solidFill>
              </a:rPr>
              <a:t>01/05/N</a:t>
            </a:r>
          </a:p>
        </p:txBody>
      </p:sp>
      <p:cxnSp>
        <p:nvCxnSpPr>
          <p:cNvPr id="49" name="Straight Connector 25">
            <a:extLst>
              <a:ext uri="{FF2B5EF4-FFF2-40B4-BE49-F238E27FC236}">
                <a16:creationId xmlns:a16="http://schemas.microsoft.com/office/drawing/2014/main" id="{8C2C5848-A73D-4AF6-840F-9C66891994E5}"/>
              </a:ext>
            </a:extLst>
          </p:cNvPr>
          <p:cNvCxnSpPr/>
          <p:nvPr/>
        </p:nvCxnSpPr>
        <p:spPr>
          <a:xfrm>
            <a:off x="4956374" y="4575231"/>
            <a:ext cx="0" cy="399393"/>
          </a:xfrm>
          <a:prstGeom prst="line">
            <a:avLst/>
          </a:prstGeom>
          <a:ln w="57150">
            <a:solidFill>
              <a:srgbClr val="91278F"/>
            </a:solidFill>
          </a:ln>
        </p:spPr>
        <p:style>
          <a:lnRef idx="1">
            <a:schemeClr val="accent1"/>
          </a:lnRef>
          <a:fillRef idx="0">
            <a:schemeClr val="accent1"/>
          </a:fillRef>
          <a:effectRef idx="0">
            <a:schemeClr val="accent1"/>
          </a:effectRef>
          <a:fontRef idx="minor">
            <a:schemeClr val="tx1"/>
          </a:fontRef>
        </p:style>
      </p:cxnSp>
      <p:sp>
        <p:nvSpPr>
          <p:cNvPr id="50" name="TextBox 28">
            <a:extLst>
              <a:ext uri="{FF2B5EF4-FFF2-40B4-BE49-F238E27FC236}">
                <a16:creationId xmlns:a16="http://schemas.microsoft.com/office/drawing/2014/main" id="{74B260A1-0D24-478E-904A-00FB218C3839}"/>
              </a:ext>
            </a:extLst>
          </p:cNvPr>
          <p:cNvSpPr txBox="1"/>
          <p:nvPr/>
        </p:nvSpPr>
        <p:spPr>
          <a:xfrm>
            <a:off x="351917" y="5230522"/>
            <a:ext cx="1983902" cy="430887"/>
          </a:xfrm>
          <a:prstGeom prst="rect">
            <a:avLst/>
          </a:prstGeom>
          <a:noFill/>
        </p:spPr>
        <p:txBody>
          <a:bodyPr wrap="square" rtlCol="0">
            <a:spAutoFit/>
          </a:bodyPr>
          <a:lstStyle/>
          <a:p>
            <a:pPr algn="ctr"/>
            <a:r>
              <a:rPr lang="fr-FR" sz="1100" dirty="0">
                <a:solidFill>
                  <a:srgbClr val="91278F"/>
                </a:solidFill>
              </a:rPr>
              <a:t>Apport des titres à une société contrôlée</a:t>
            </a:r>
            <a:endParaRPr lang="fr-FR" sz="1100" b="1" dirty="0">
              <a:solidFill>
                <a:srgbClr val="91278F"/>
              </a:solidFill>
            </a:endParaRPr>
          </a:p>
        </p:txBody>
      </p:sp>
      <p:cxnSp>
        <p:nvCxnSpPr>
          <p:cNvPr id="51" name="Straight Connector 31">
            <a:extLst>
              <a:ext uri="{FF2B5EF4-FFF2-40B4-BE49-F238E27FC236}">
                <a16:creationId xmlns:a16="http://schemas.microsoft.com/office/drawing/2014/main" id="{51E48126-BBD9-46C5-8898-1D8EB8EFF294}"/>
              </a:ext>
            </a:extLst>
          </p:cNvPr>
          <p:cNvCxnSpPr/>
          <p:nvPr/>
        </p:nvCxnSpPr>
        <p:spPr>
          <a:xfrm>
            <a:off x="3307338" y="4576795"/>
            <a:ext cx="0" cy="399393"/>
          </a:xfrm>
          <a:prstGeom prst="line">
            <a:avLst/>
          </a:prstGeom>
          <a:ln w="57150">
            <a:solidFill>
              <a:srgbClr val="91278F"/>
            </a:solidFill>
          </a:ln>
        </p:spPr>
        <p:style>
          <a:lnRef idx="1">
            <a:schemeClr val="accent1"/>
          </a:lnRef>
          <a:fillRef idx="0">
            <a:schemeClr val="accent1"/>
          </a:fillRef>
          <a:effectRef idx="0">
            <a:schemeClr val="accent1"/>
          </a:effectRef>
          <a:fontRef idx="minor">
            <a:schemeClr val="tx1"/>
          </a:fontRef>
        </p:style>
      </p:cxnSp>
      <p:cxnSp>
        <p:nvCxnSpPr>
          <p:cNvPr id="52" name="Connecteur droit avec flèche 51">
            <a:extLst>
              <a:ext uri="{FF2B5EF4-FFF2-40B4-BE49-F238E27FC236}">
                <a16:creationId xmlns:a16="http://schemas.microsoft.com/office/drawing/2014/main" id="{1D46FCB6-9352-46C6-AA09-70E0ED7D313F}"/>
              </a:ext>
            </a:extLst>
          </p:cNvPr>
          <p:cNvCxnSpPr>
            <a:cxnSpLocks/>
          </p:cNvCxnSpPr>
          <p:nvPr/>
        </p:nvCxnSpPr>
        <p:spPr>
          <a:xfrm>
            <a:off x="1377384" y="4596064"/>
            <a:ext cx="2604307" cy="0"/>
          </a:xfrm>
          <a:prstGeom prst="straightConnector1">
            <a:avLst/>
          </a:prstGeom>
          <a:ln>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ZoneTexte 52">
            <a:extLst>
              <a:ext uri="{FF2B5EF4-FFF2-40B4-BE49-F238E27FC236}">
                <a16:creationId xmlns:a16="http://schemas.microsoft.com/office/drawing/2014/main" id="{A8CF063B-EFF1-418B-9F01-1A98F35412F8}"/>
              </a:ext>
            </a:extLst>
          </p:cNvPr>
          <p:cNvSpPr txBox="1"/>
          <p:nvPr/>
        </p:nvSpPr>
        <p:spPr>
          <a:xfrm>
            <a:off x="1331085" y="4323052"/>
            <a:ext cx="2407538" cy="261610"/>
          </a:xfrm>
          <a:prstGeom prst="rect">
            <a:avLst/>
          </a:prstGeom>
          <a:noFill/>
        </p:spPr>
        <p:txBody>
          <a:bodyPr wrap="square" rtlCol="0">
            <a:spAutoFit/>
          </a:bodyPr>
          <a:lstStyle/>
          <a:p>
            <a:pPr algn="ctr"/>
            <a:r>
              <a:rPr lang="fr-FR" sz="1100" dirty="0">
                <a:solidFill>
                  <a:srgbClr val="0070C0"/>
                </a:solidFill>
              </a:rPr>
              <a:t>Délai de 3 ans</a:t>
            </a:r>
          </a:p>
        </p:txBody>
      </p:sp>
      <p:sp>
        <p:nvSpPr>
          <p:cNvPr id="54" name="TextBox 19">
            <a:extLst>
              <a:ext uri="{FF2B5EF4-FFF2-40B4-BE49-F238E27FC236}">
                <a16:creationId xmlns:a16="http://schemas.microsoft.com/office/drawing/2014/main" id="{660B4167-3DEB-4709-983D-31445BB9A5E5}"/>
              </a:ext>
            </a:extLst>
          </p:cNvPr>
          <p:cNvSpPr txBox="1"/>
          <p:nvPr/>
        </p:nvSpPr>
        <p:spPr>
          <a:xfrm>
            <a:off x="2513218" y="5011399"/>
            <a:ext cx="1629104" cy="261610"/>
          </a:xfrm>
          <a:prstGeom prst="rect">
            <a:avLst/>
          </a:prstGeom>
          <a:noFill/>
        </p:spPr>
        <p:txBody>
          <a:bodyPr wrap="square" rtlCol="0">
            <a:spAutoFit/>
          </a:bodyPr>
          <a:lstStyle/>
          <a:p>
            <a:pPr algn="ctr"/>
            <a:r>
              <a:rPr lang="fr-FR" sz="1100" b="1" dirty="0">
                <a:solidFill>
                  <a:srgbClr val="91278F"/>
                </a:solidFill>
              </a:rPr>
              <a:t>01/08/N+2</a:t>
            </a:r>
          </a:p>
        </p:txBody>
      </p:sp>
      <p:sp>
        <p:nvSpPr>
          <p:cNvPr id="55" name="TextBox 28">
            <a:extLst>
              <a:ext uri="{FF2B5EF4-FFF2-40B4-BE49-F238E27FC236}">
                <a16:creationId xmlns:a16="http://schemas.microsoft.com/office/drawing/2014/main" id="{03871B67-D7E3-4339-82EA-294EE30EE3F8}"/>
              </a:ext>
            </a:extLst>
          </p:cNvPr>
          <p:cNvSpPr txBox="1"/>
          <p:nvPr/>
        </p:nvSpPr>
        <p:spPr>
          <a:xfrm>
            <a:off x="2335819" y="5222332"/>
            <a:ext cx="1983902" cy="430887"/>
          </a:xfrm>
          <a:prstGeom prst="rect">
            <a:avLst/>
          </a:prstGeom>
          <a:noFill/>
        </p:spPr>
        <p:txBody>
          <a:bodyPr wrap="square" rtlCol="0">
            <a:spAutoFit/>
          </a:bodyPr>
          <a:lstStyle/>
          <a:p>
            <a:pPr algn="ctr"/>
            <a:r>
              <a:rPr lang="fr-FR" sz="1100" dirty="0">
                <a:solidFill>
                  <a:srgbClr val="91278F"/>
                </a:solidFill>
              </a:rPr>
              <a:t>Cession des titres par la société</a:t>
            </a:r>
            <a:endParaRPr lang="fr-FR" sz="1100" b="1" dirty="0">
              <a:solidFill>
                <a:srgbClr val="91278F"/>
              </a:solidFill>
            </a:endParaRPr>
          </a:p>
        </p:txBody>
      </p:sp>
      <p:cxnSp>
        <p:nvCxnSpPr>
          <p:cNvPr id="56" name="Connecteur droit avec flèche 55">
            <a:extLst>
              <a:ext uri="{FF2B5EF4-FFF2-40B4-BE49-F238E27FC236}">
                <a16:creationId xmlns:a16="http://schemas.microsoft.com/office/drawing/2014/main" id="{09491603-8028-42E9-BA2D-8F26BE6D65E7}"/>
              </a:ext>
            </a:extLst>
          </p:cNvPr>
          <p:cNvCxnSpPr/>
          <p:nvPr/>
        </p:nvCxnSpPr>
        <p:spPr>
          <a:xfrm>
            <a:off x="3307338" y="4491889"/>
            <a:ext cx="1785523" cy="3987"/>
          </a:xfrm>
          <a:prstGeom prst="straightConnector1">
            <a:avLst/>
          </a:prstGeom>
          <a:ln>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7" name="ZoneTexte 56">
            <a:extLst>
              <a:ext uri="{FF2B5EF4-FFF2-40B4-BE49-F238E27FC236}">
                <a16:creationId xmlns:a16="http://schemas.microsoft.com/office/drawing/2014/main" id="{319CCB98-E59C-4C3A-BE9C-DB279CC13DFB}"/>
              </a:ext>
            </a:extLst>
          </p:cNvPr>
          <p:cNvSpPr txBox="1"/>
          <p:nvPr/>
        </p:nvSpPr>
        <p:spPr>
          <a:xfrm>
            <a:off x="2938553" y="4208216"/>
            <a:ext cx="2407538" cy="261610"/>
          </a:xfrm>
          <a:prstGeom prst="rect">
            <a:avLst/>
          </a:prstGeom>
          <a:noFill/>
        </p:spPr>
        <p:txBody>
          <a:bodyPr wrap="square" rtlCol="0">
            <a:spAutoFit/>
          </a:bodyPr>
          <a:lstStyle/>
          <a:p>
            <a:pPr algn="ctr"/>
            <a:r>
              <a:rPr lang="fr-FR" sz="1100" dirty="0">
                <a:solidFill>
                  <a:srgbClr val="00B050"/>
                </a:solidFill>
              </a:rPr>
              <a:t>Délai de réinvestissement (2 ans)</a:t>
            </a:r>
          </a:p>
        </p:txBody>
      </p:sp>
      <p:sp>
        <p:nvSpPr>
          <p:cNvPr id="58" name="TextBox 19">
            <a:extLst>
              <a:ext uri="{FF2B5EF4-FFF2-40B4-BE49-F238E27FC236}">
                <a16:creationId xmlns:a16="http://schemas.microsoft.com/office/drawing/2014/main" id="{0EFB0409-2D8E-49ED-BE44-45F3C0859134}"/>
              </a:ext>
            </a:extLst>
          </p:cNvPr>
          <p:cNvSpPr txBox="1"/>
          <p:nvPr/>
        </p:nvSpPr>
        <p:spPr>
          <a:xfrm>
            <a:off x="4142322" y="5019589"/>
            <a:ext cx="1629104" cy="261610"/>
          </a:xfrm>
          <a:prstGeom prst="rect">
            <a:avLst/>
          </a:prstGeom>
          <a:noFill/>
        </p:spPr>
        <p:txBody>
          <a:bodyPr wrap="square" rtlCol="0">
            <a:spAutoFit/>
          </a:bodyPr>
          <a:lstStyle/>
          <a:p>
            <a:pPr algn="ctr"/>
            <a:r>
              <a:rPr lang="fr-FR" sz="1100" b="1" dirty="0">
                <a:solidFill>
                  <a:srgbClr val="91278F"/>
                </a:solidFill>
              </a:rPr>
              <a:t>01/07/N+4</a:t>
            </a:r>
          </a:p>
        </p:txBody>
      </p:sp>
      <p:sp>
        <p:nvSpPr>
          <p:cNvPr id="59" name="TextBox 28">
            <a:extLst>
              <a:ext uri="{FF2B5EF4-FFF2-40B4-BE49-F238E27FC236}">
                <a16:creationId xmlns:a16="http://schemas.microsoft.com/office/drawing/2014/main" id="{A60698F0-9254-4E43-B42F-F7A5053F1A27}"/>
              </a:ext>
            </a:extLst>
          </p:cNvPr>
          <p:cNvSpPr txBox="1"/>
          <p:nvPr/>
        </p:nvSpPr>
        <p:spPr>
          <a:xfrm>
            <a:off x="3964923" y="5230522"/>
            <a:ext cx="1983902" cy="261610"/>
          </a:xfrm>
          <a:prstGeom prst="rect">
            <a:avLst/>
          </a:prstGeom>
          <a:noFill/>
        </p:spPr>
        <p:txBody>
          <a:bodyPr wrap="square" rtlCol="0">
            <a:spAutoFit/>
          </a:bodyPr>
          <a:lstStyle/>
          <a:p>
            <a:pPr algn="ctr"/>
            <a:r>
              <a:rPr lang="fr-FR" sz="1100" dirty="0">
                <a:solidFill>
                  <a:srgbClr val="91278F"/>
                </a:solidFill>
              </a:rPr>
              <a:t>Réinvestissement</a:t>
            </a:r>
            <a:endParaRPr lang="fr-FR" sz="1100" b="1" dirty="0">
              <a:solidFill>
                <a:srgbClr val="91278F"/>
              </a:solidFill>
            </a:endParaRPr>
          </a:p>
        </p:txBody>
      </p:sp>
      <p:cxnSp>
        <p:nvCxnSpPr>
          <p:cNvPr id="60" name="Connecteur droit avec flèche 59">
            <a:extLst>
              <a:ext uri="{FF2B5EF4-FFF2-40B4-BE49-F238E27FC236}">
                <a16:creationId xmlns:a16="http://schemas.microsoft.com/office/drawing/2014/main" id="{6E784195-1CB8-435F-AE86-A84EE3437031}"/>
              </a:ext>
            </a:extLst>
          </p:cNvPr>
          <p:cNvCxnSpPr>
            <a:cxnSpLocks/>
          </p:cNvCxnSpPr>
          <p:nvPr/>
        </p:nvCxnSpPr>
        <p:spPr>
          <a:xfrm>
            <a:off x="4956374" y="4633106"/>
            <a:ext cx="992451"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cteur droit avec flèche 60">
            <a:extLst>
              <a:ext uri="{FF2B5EF4-FFF2-40B4-BE49-F238E27FC236}">
                <a16:creationId xmlns:a16="http://schemas.microsoft.com/office/drawing/2014/main" id="{1E36BC13-6DC3-44D8-BB9A-79FF7350D01B}"/>
              </a:ext>
            </a:extLst>
          </p:cNvPr>
          <p:cNvCxnSpPr>
            <a:cxnSpLocks/>
          </p:cNvCxnSpPr>
          <p:nvPr/>
        </p:nvCxnSpPr>
        <p:spPr>
          <a:xfrm>
            <a:off x="2315387" y="4208216"/>
            <a:ext cx="3961588" cy="0"/>
          </a:xfrm>
          <a:prstGeom prst="straightConnector1">
            <a:avLst/>
          </a:prstGeom>
          <a:ln>
            <a:solidFill>
              <a:srgbClr val="E7BE00"/>
            </a:solidFill>
            <a:tailEnd type="triangle"/>
          </a:ln>
        </p:spPr>
        <p:style>
          <a:lnRef idx="1">
            <a:schemeClr val="accent1"/>
          </a:lnRef>
          <a:fillRef idx="0">
            <a:schemeClr val="accent1"/>
          </a:fillRef>
          <a:effectRef idx="0">
            <a:schemeClr val="accent1"/>
          </a:effectRef>
          <a:fontRef idx="minor">
            <a:schemeClr val="tx1"/>
          </a:fontRef>
        </p:style>
      </p:cxnSp>
      <p:sp>
        <p:nvSpPr>
          <p:cNvPr id="62" name="ZoneTexte 61">
            <a:extLst>
              <a:ext uri="{FF2B5EF4-FFF2-40B4-BE49-F238E27FC236}">
                <a16:creationId xmlns:a16="http://schemas.microsoft.com/office/drawing/2014/main" id="{D2DF56A0-B7C5-4EC5-9E31-F5E37A5B4285}"/>
              </a:ext>
            </a:extLst>
          </p:cNvPr>
          <p:cNvSpPr txBox="1"/>
          <p:nvPr/>
        </p:nvSpPr>
        <p:spPr>
          <a:xfrm>
            <a:off x="4956374" y="4258069"/>
            <a:ext cx="3400547" cy="261610"/>
          </a:xfrm>
          <a:prstGeom prst="rect">
            <a:avLst/>
          </a:prstGeom>
          <a:noFill/>
        </p:spPr>
        <p:txBody>
          <a:bodyPr wrap="square" rtlCol="0">
            <a:spAutoFit/>
          </a:bodyPr>
          <a:lstStyle/>
          <a:p>
            <a:pPr algn="ctr"/>
            <a:r>
              <a:rPr lang="fr-FR" sz="1100" dirty="0">
                <a:solidFill>
                  <a:srgbClr val="FF0000"/>
                </a:solidFill>
              </a:rPr>
              <a:t>Délais de conservation (1 ou 5 ans*)</a:t>
            </a:r>
          </a:p>
        </p:txBody>
      </p:sp>
      <p:sp>
        <p:nvSpPr>
          <p:cNvPr id="63" name="ZoneTexte 62">
            <a:extLst>
              <a:ext uri="{FF2B5EF4-FFF2-40B4-BE49-F238E27FC236}">
                <a16:creationId xmlns:a16="http://schemas.microsoft.com/office/drawing/2014/main" id="{C5411E0B-E861-4DB8-9FDD-E79A5EF0F816}"/>
              </a:ext>
            </a:extLst>
          </p:cNvPr>
          <p:cNvSpPr txBox="1"/>
          <p:nvPr/>
        </p:nvSpPr>
        <p:spPr>
          <a:xfrm>
            <a:off x="6347475" y="5102758"/>
            <a:ext cx="2066925" cy="400110"/>
          </a:xfrm>
          <a:prstGeom prst="rect">
            <a:avLst/>
          </a:prstGeom>
          <a:noFill/>
        </p:spPr>
        <p:txBody>
          <a:bodyPr wrap="square" rtlCol="0">
            <a:spAutoFit/>
          </a:bodyPr>
          <a:lstStyle/>
          <a:p>
            <a:r>
              <a:rPr lang="fr-FR" sz="1000" dirty="0">
                <a:solidFill>
                  <a:srgbClr val="FF0000"/>
                </a:solidFill>
              </a:rPr>
              <a:t>*Le délai de 5 ans s’applique en cas de réinvestissement indirect</a:t>
            </a:r>
          </a:p>
        </p:txBody>
      </p:sp>
      <p:cxnSp>
        <p:nvCxnSpPr>
          <p:cNvPr id="64" name="Straight Connector 16">
            <a:extLst>
              <a:ext uri="{FF2B5EF4-FFF2-40B4-BE49-F238E27FC236}">
                <a16:creationId xmlns:a16="http://schemas.microsoft.com/office/drawing/2014/main" id="{85172A95-9897-41CA-BBC7-CC48596CA59E}"/>
              </a:ext>
            </a:extLst>
          </p:cNvPr>
          <p:cNvCxnSpPr>
            <a:cxnSpLocks/>
          </p:cNvCxnSpPr>
          <p:nvPr/>
        </p:nvCxnSpPr>
        <p:spPr>
          <a:xfrm>
            <a:off x="2317612" y="4669156"/>
            <a:ext cx="0" cy="984063"/>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5" name="TextBox 28">
            <a:extLst>
              <a:ext uri="{FF2B5EF4-FFF2-40B4-BE49-F238E27FC236}">
                <a16:creationId xmlns:a16="http://schemas.microsoft.com/office/drawing/2014/main" id="{51513A98-9A18-4F78-9543-3BAD78E7BCA1}"/>
              </a:ext>
            </a:extLst>
          </p:cNvPr>
          <p:cNvSpPr txBox="1"/>
          <p:nvPr/>
        </p:nvSpPr>
        <p:spPr>
          <a:xfrm>
            <a:off x="1323436" y="5677351"/>
            <a:ext cx="1983902" cy="261610"/>
          </a:xfrm>
          <a:prstGeom prst="rect">
            <a:avLst/>
          </a:prstGeom>
          <a:noFill/>
        </p:spPr>
        <p:txBody>
          <a:bodyPr wrap="square" rtlCol="0">
            <a:spAutoFit/>
          </a:bodyPr>
          <a:lstStyle/>
          <a:p>
            <a:pPr algn="ctr"/>
            <a:r>
              <a:rPr lang="fr-FR" sz="1100" dirty="0">
                <a:solidFill>
                  <a:srgbClr val="000000"/>
                </a:solidFill>
              </a:rPr>
              <a:t>Donation</a:t>
            </a:r>
            <a:endParaRPr lang="fr-FR" sz="1100" b="1" dirty="0">
              <a:solidFill>
                <a:srgbClr val="000000"/>
              </a:solidFill>
            </a:endParaRPr>
          </a:p>
        </p:txBody>
      </p:sp>
      <p:cxnSp>
        <p:nvCxnSpPr>
          <p:cNvPr id="68" name="Connecteur droit avec flèche 67">
            <a:extLst>
              <a:ext uri="{FF2B5EF4-FFF2-40B4-BE49-F238E27FC236}">
                <a16:creationId xmlns:a16="http://schemas.microsoft.com/office/drawing/2014/main" id="{5045CC0C-5CA3-4E1E-8D28-AEC4ACA20E71}"/>
              </a:ext>
            </a:extLst>
          </p:cNvPr>
          <p:cNvCxnSpPr>
            <a:cxnSpLocks/>
          </p:cNvCxnSpPr>
          <p:nvPr/>
        </p:nvCxnSpPr>
        <p:spPr>
          <a:xfrm>
            <a:off x="2315387" y="4065341"/>
            <a:ext cx="6485713" cy="0"/>
          </a:xfrm>
          <a:prstGeom prst="straightConnector1">
            <a:avLst/>
          </a:prstGeom>
          <a:ln>
            <a:solidFill>
              <a:srgbClr val="E7BE00"/>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28">
            <a:extLst>
              <a:ext uri="{FF2B5EF4-FFF2-40B4-BE49-F238E27FC236}">
                <a16:creationId xmlns:a16="http://schemas.microsoft.com/office/drawing/2014/main" id="{1AE60AB7-35A4-4E9F-A34F-8BED5CED1911}"/>
              </a:ext>
            </a:extLst>
          </p:cNvPr>
          <p:cNvSpPr txBox="1"/>
          <p:nvPr/>
        </p:nvSpPr>
        <p:spPr>
          <a:xfrm>
            <a:off x="2335820" y="3801461"/>
            <a:ext cx="6465280" cy="261610"/>
          </a:xfrm>
          <a:prstGeom prst="rect">
            <a:avLst/>
          </a:prstGeom>
          <a:noFill/>
        </p:spPr>
        <p:txBody>
          <a:bodyPr wrap="square" rtlCol="0">
            <a:spAutoFit/>
          </a:bodyPr>
          <a:lstStyle/>
          <a:p>
            <a:pPr algn="ctr"/>
            <a:r>
              <a:rPr lang="fr-FR" sz="1100" dirty="0">
                <a:solidFill>
                  <a:srgbClr val="000000"/>
                </a:solidFill>
              </a:rPr>
              <a:t>Période d’imposition du donataire en cas d’alinéation des titres (5 ou 10 ans)</a:t>
            </a:r>
            <a:endParaRPr lang="fr-FR" sz="1100" b="1" dirty="0">
              <a:solidFill>
                <a:srgbClr val="000000"/>
              </a:solidFill>
            </a:endParaRPr>
          </a:p>
        </p:txBody>
      </p:sp>
      <p:cxnSp>
        <p:nvCxnSpPr>
          <p:cNvPr id="71" name="Connecteur droit avec flèche 70">
            <a:extLst>
              <a:ext uri="{FF2B5EF4-FFF2-40B4-BE49-F238E27FC236}">
                <a16:creationId xmlns:a16="http://schemas.microsoft.com/office/drawing/2014/main" id="{E67B3AC6-012F-4D9E-BA69-259EED442789}"/>
              </a:ext>
            </a:extLst>
          </p:cNvPr>
          <p:cNvCxnSpPr>
            <a:cxnSpLocks/>
          </p:cNvCxnSpPr>
          <p:nvPr/>
        </p:nvCxnSpPr>
        <p:spPr>
          <a:xfrm>
            <a:off x="4956374" y="4561584"/>
            <a:ext cx="340054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ACECB95-CDBD-4486-A5FE-6E553185B3C9}"/>
              </a:ext>
            </a:extLst>
          </p:cNvPr>
          <p:cNvSpPr>
            <a:spLocks noGrp="1"/>
          </p:cNvSpPr>
          <p:nvPr>
            <p:ph type="title"/>
          </p:nvPr>
        </p:nvSpPr>
        <p:spPr/>
        <p:txBody>
          <a:bodyPr/>
          <a:lstStyle/>
          <a:p>
            <a:r>
              <a:rPr lang="fr-FR" dirty="0"/>
              <a:t>Plus-values mobilières des particuliers : aménagement du régime des apports cessions</a:t>
            </a:r>
          </a:p>
        </p:txBody>
      </p:sp>
    </p:spTree>
    <p:extLst>
      <p:ext uri="{BB962C8B-B14F-4D97-AF65-F5344CB8AC3E}">
        <p14:creationId xmlns:p14="http://schemas.microsoft.com/office/powerpoint/2010/main" val="1099355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E83241-AEF4-4239-9413-988D6E1B51DB}"/>
              </a:ext>
            </a:extLst>
          </p:cNvPr>
          <p:cNvSpPr>
            <a:spLocks noGrp="1"/>
          </p:cNvSpPr>
          <p:nvPr>
            <p:ph type="title"/>
          </p:nvPr>
        </p:nvSpPr>
        <p:spPr/>
        <p:txBody>
          <a:bodyPr/>
          <a:lstStyle/>
          <a:p>
            <a:r>
              <a:rPr lang="fr-FR" dirty="0"/>
              <a:t>Impôt sur les sociétés</a:t>
            </a:r>
          </a:p>
        </p:txBody>
      </p:sp>
    </p:spTree>
    <p:extLst>
      <p:ext uri="{BB962C8B-B14F-4D97-AF65-F5344CB8AC3E}">
        <p14:creationId xmlns:p14="http://schemas.microsoft.com/office/powerpoint/2010/main" val="334624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344E98-4D39-42EC-9A3E-BE8040EF58D2}"/>
              </a:ext>
            </a:extLst>
          </p:cNvPr>
          <p:cNvSpPr>
            <a:spLocks noGrp="1"/>
          </p:cNvSpPr>
          <p:nvPr>
            <p:ph type="title"/>
          </p:nvPr>
        </p:nvSpPr>
        <p:spPr/>
        <p:txBody>
          <a:bodyPr/>
          <a:lstStyle/>
          <a:p>
            <a:r>
              <a:rPr lang="fr-FR" dirty="0"/>
              <a:t>Aménagement de la baisse du taux de l’impôt sur les sociétés</a:t>
            </a:r>
          </a:p>
        </p:txBody>
      </p:sp>
      <p:sp>
        <p:nvSpPr>
          <p:cNvPr id="6" name="Content Placeholder 5">
            <a:extLst>
              <a:ext uri="{FF2B5EF4-FFF2-40B4-BE49-F238E27FC236}">
                <a16:creationId xmlns:a16="http://schemas.microsoft.com/office/drawing/2014/main" id="{57034228-23A9-46D0-8BD9-CE8C853DA96A}"/>
              </a:ext>
            </a:extLst>
          </p:cNvPr>
          <p:cNvSpPr>
            <a:spLocks noGrp="1"/>
          </p:cNvSpPr>
          <p:nvPr>
            <p:ph idx="1"/>
          </p:nvPr>
        </p:nvSpPr>
        <p:spPr/>
        <p:txBody>
          <a:bodyPr/>
          <a:lstStyle/>
          <a:p>
            <a:r>
              <a:rPr lang="fr-FR" dirty="0"/>
              <a:t>Modification de la trajectoire de la baisse du taux de l’IS pour les grandes entreprises (CA &gt; 250 millions d’euros)</a:t>
            </a:r>
          </a:p>
          <a:p>
            <a:endParaRPr lang="fr-FR" dirty="0"/>
          </a:p>
        </p:txBody>
      </p:sp>
      <p:graphicFrame>
        <p:nvGraphicFramePr>
          <p:cNvPr id="7" name="Content Placeholder 3">
            <a:extLst>
              <a:ext uri="{FF2B5EF4-FFF2-40B4-BE49-F238E27FC236}">
                <a16:creationId xmlns:a16="http://schemas.microsoft.com/office/drawing/2014/main" id="{4BDD317C-8827-4074-8180-9F31DCCB0CDA}"/>
              </a:ext>
            </a:extLst>
          </p:cNvPr>
          <p:cNvGraphicFramePr>
            <a:graphicFrameLocks/>
          </p:cNvGraphicFramePr>
          <p:nvPr>
            <p:extLst>
              <p:ext uri="{D42A27DB-BD31-4B8C-83A1-F6EECF244321}">
                <p14:modId xmlns:p14="http://schemas.microsoft.com/office/powerpoint/2010/main" val="2351393428"/>
              </p:ext>
            </p:extLst>
          </p:nvPr>
        </p:nvGraphicFramePr>
        <p:xfrm>
          <a:off x="455892" y="2049137"/>
          <a:ext cx="8327480" cy="2891216"/>
        </p:xfrm>
        <a:graphic>
          <a:graphicData uri="http://schemas.openxmlformats.org/drawingml/2006/table">
            <a:tbl>
              <a:tblPr firstRow="1" bandRow="1">
                <a:tableStyleId>{5C22544A-7EE6-4342-B048-85BDC9FD1C3A}</a:tableStyleId>
              </a:tblPr>
              <a:tblGrid>
                <a:gridCol w="1706283">
                  <a:extLst>
                    <a:ext uri="{9D8B030D-6E8A-4147-A177-3AD203B41FA5}">
                      <a16:colId xmlns:a16="http://schemas.microsoft.com/office/drawing/2014/main" val="20000"/>
                    </a:ext>
                  </a:extLst>
                </a:gridCol>
                <a:gridCol w="2662695">
                  <a:extLst>
                    <a:ext uri="{9D8B030D-6E8A-4147-A177-3AD203B41FA5}">
                      <a16:colId xmlns:a16="http://schemas.microsoft.com/office/drawing/2014/main" val="20001"/>
                    </a:ext>
                  </a:extLst>
                </a:gridCol>
                <a:gridCol w="2662695">
                  <a:extLst>
                    <a:ext uri="{9D8B030D-6E8A-4147-A177-3AD203B41FA5}">
                      <a16:colId xmlns:a16="http://schemas.microsoft.com/office/drawing/2014/main" val="20002"/>
                    </a:ext>
                  </a:extLst>
                </a:gridCol>
                <a:gridCol w="1295807">
                  <a:extLst>
                    <a:ext uri="{9D8B030D-6E8A-4147-A177-3AD203B41FA5}">
                      <a16:colId xmlns:a16="http://schemas.microsoft.com/office/drawing/2014/main" val="3795863535"/>
                    </a:ext>
                  </a:extLst>
                </a:gridCol>
              </a:tblGrid>
              <a:tr h="443955">
                <a:tc>
                  <a:txBody>
                    <a:bodyPr/>
                    <a:lstStyle/>
                    <a:p>
                      <a:pPr algn="ctr"/>
                      <a:r>
                        <a:rPr lang="fr-FR" sz="1300" dirty="0"/>
                        <a:t>Exercices ouverts à compter</a:t>
                      </a:r>
                      <a:r>
                        <a:rPr lang="fr-FR" sz="1300" baseline="0" dirty="0"/>
                        <a:t> du</a:t>
                      </a:r>
                      <a:endParaRPr lang="fr-FR" sz="1300" dirty="0"/>
                    </a:p>
                  </a:txBody>
                  <a:tcPr marL="68564" marR="68564" marT="25704" marB="25704" anchor="ctr">
                    <a:solidFill>
                      <a:schemeClr val="bg2"/>
                    </a:solidFill>
                  </a:tcPr>
                </a:tc>
                <a:tc>
                  <a:txBody>
                    <a:bodyPr/>
                    <a:lstStyle/>
                    <a:p>
                      <a:pPr algn="ctr"/>
                      <a:r>
                        <a:rPr lang="fr-FR" sz="1300" dirty="0"/>
                        <a:t>Taux prévus par la LF 2018</a:t>
                      </a:r>
                    </a:p>
                  </a:txBody>
                  <a:tcPr marL="68564" marR="68564" marT="25704" marB="25704" anchor="ctr">
                    <a:solidFill>
                      <a:schemeClr val="bg2"/>
                    </a:solidFill>
                  </a:tcPr>
                </a:tc>
                <a:tc>
                  <a:txBody>
                    <a:bodyPr/>
                    <a:lstStyle/>
                    <a:p>
                      <a:pPr algn="ctr"/>
                      <a:r>
                        <a:rPr lang="fr-FR" sz="1300" dirty="0"/>
                        <a:t>Nouveaux taux</a:t>
                      </a:r>
                    </a:p>
                  </a:txBody>
                  <a:tcPr marL="68564" marR="68564" marT="25704" marB="25704" anchor="ctr">
                    <a:solidFill>
                      <a:schemeClr val="bg2"/>
                    </a:solidFill>
                  </a:tcPr>
                </a:tc>
                <a:tc>
                  <a:txBody>
                    <a:bodyPr/>
                    <a:lstStyle/>
                    <a:p>
                      <a:pPr algn="l"/>
                      <a:r>
                        <a:rPr lang="fr-FR" sz="1000" dirty="0">
                          <a:solidFill>
                            <a:schemeClr val="tx1"/>
                          </a:solidFill>
                        </a:rPr>
                        <a:t>Avec contribution sociale </a:t>
                      </a:r>
                    </a:p>
                  </a:txBody>
                  <a:tcPr marL="68564" marR="68564" marT="25704" marB="25704" anchor="ctr">
                    <a:noFill/>
                  </a:tcPr>
                </a:tc>
                <a:extLst>
                  <a:ext uri="{0D108BD9-81ED-4DB2-BD59-A6C34878D82A}">
                    <a16:rowId xmlns:a16="http://schemas.microsoft.com/office/drawing/2014/main" val="2589112361"/>
                  </a:ext>
                </a:extLst>
              </a:tr>
              <a:tr h="782166">
                <a:tc>
                  <a:txBody>
                    <a:bodyPr/>
                    <a:lstStyle/>
                    <a:p>
                      <a:pPr algn="ctr"/>
                      <a:r>
                        <a:rPr lang="fr-FR" sz="1400" dirty="0">
                          <a:solidFill>
                            <a:schemeClr val="tx1">
                              <a:lumMod val="50000"/>
                            </a:schemeClr>
                          </a:solidFill>
                        </a:rPr>
                        <a:t>1</a:t>
                      </a:r>
                      <a:r>
                        <a:rPr lang="fr-FR" sz="1400" baseline="30000" dirty="0">
                          <a:solidFill>
                            <a:schemeClr val="tx1">
                              <a:lumMod val="50000"/>
                            </a:schemeClr>
                          </a:solidFill>
                        </a:rPr>
                        <a:t>er</a:t>
                      </a:r>
                      <a:r>
                        <a:rPr lang="fr-FR" sz="1400" dirty="0">
                          <a:solidFill>
                            <a:schemeClr val="tx1">
                              <a:lumMod val="50000"/>
                            </a:schemeClr>
                          </a:solidFill>
                        </a:rPr>
                        <a:t> janvier 2019</a:t>
                      </a:r>
                    </a:p>
                  </a:txBody>
                  <a:tcPr marL="68564" marR="68564" marT="53986" marB="53986" anchor="ctr"/>
                </a:tc>
                <a:tc>
                  <a:txBody>
                    <a:bodyPr/>
                    <a:lstStyle/>
                    <a:p>
                      <a:pPr marL="179388" indent="-179388" algn="l">
                        <a:spcBef>
                          <a:spcPts val="600"/>
                        </a:spcBef>
                        <a:buSzPct val="70000"/>
                        <a:buFont typeface="Arial" panose="020B0604020202020204" pitchFamily="34" charset="0"/>
                        <a:buChar char="►"/>
                      </a:pPr>
                      <a:r>
                        <a:rPr lang="fr-FR" sz="1400" b="1" dirty="0">
                          <a:solidFill>
                            <a:schemeClr val="tx1">
                              <a:lumMod val="50000"/>
                            </a:schemeClr>
                          </a:solidFill>
                        </a:rPr>
                        <a:t>28%</a:t>
                      </a:r>
                      <a:r>
                        <a:rPr lang="fr-FR" sz="1400" b="1" baseline="0" dirty="0">
                          <a:solidFill>
                            <a:schemeClr val="tx1">
                              <a:lumMod val="50000"/>
                            </a:schemeClr>
                          </a:solidFill>
                        </a:rPr>
                        <a:t> pour la </a:t>
                      </a:r>
                      <a:r>
                        <a:rPr lang="fr-FR" sz="1400" b="1" dirty="0">
                          <a:solidFill>
                            <a:schemeClr val="tx1">
                              <a:lumMod val="50000"/>
                            </a:schemeClr>
                          </a:solidFill>
                        </a:rPr>
                        <a:t>fraction du bénéfice inférieure à 500 k€ </a:t>
                      </a:r>
                    </a:p>
                    <a:p>
                      <a:pPr marL="179388" indent="-179388" algn="l">
                        <a:spcBef>
                          <a:spcPts val="600"/>
                        </a:spcBef>
                        <a:buSzPct val="70000"/>
                        <a:buFont typeface="Arial" panose="020B0604020202020204" pitchFamily="34" charset="0"/>
                        <a:buChar char="►"/>
                      </a:pPr>
                      <a:r>
                        <a:rPr lang="fr-FR" sz="1400" b="1" dirty="0">
                          <a:solidFill>
                            <a:schemeClr val="tx1">
                              <a:lumMod val="50000"/>
                            </a:schemeClr>
                          </a:solidFill>
                        </a:rPr>
                        <a:t>31% au-delà </a:t>
                      </a:r>
                    </a:p>
                  </a:txBody>
                  <a:tcPr marL="68564" marR="68564" marT="53986" marB="53986" anchor="ctr"/>
                </a:tc>
                <a:tc>
                  <a:txBody>
                    <a:bodyPr/>
                    <a:lstStyle/>
                    <a:p>
                      <a:pPr marL="179388" indent="-179388" algn="l">
                        <a:spcBef>
                          <a:spcPts val="600"/>
                        </a:spcBef>
                        <a:buSzPct val="70000"/>
                        <a:buFont typeface="Arial" panose="020B0604020202020204" pitchFamily="34" charset="0"/>
                        <a:buChar char="►"/>
                      </a:pPr>
                      <a:r>
                        <a:rPr lang="fr-FR" sz="1400" b="1" dirty="0">
                          <a:solidFill>
                            <a:schemeClr val="tx1">
                              <a:lumMod val="50000"/>
                            </a:schemeClr>
                          </a:solidFill>
                        </a:rPr>
                        <a:t>28%</a:t>
                      </a:r>
                      <a:r>
                        <a:rPr lang="fr-FR" sz="1400" b="1" baseline="0" dirty="0">
                          <a:solidFill>
                            <a:schemeClr val="tx1">
                              <a:lumMod val="50000"/>
                            </a:schemeClr>
                          </a:solidFill>
                        </a:rPr>
                        <a:t> pour la </a:t>
                      </a:r>
                      <a:r>
                        <a:rPr lang="fr-FR" sz="1400" b="1" dirty="0">
                          <a:solidFill>
                            <a:schemeClr val="tx1">
                              <a:lumMod val="50000"/>
                            </a:schemeClr>
                          </a:solidFill>
                        </a:rPr>
                        <a:t>fraction du bénéfice inférieure à 500 k€</a:t>
                      </a:r>
                    </a:p>
                    <a:p>
                      <a:pPr marL="179388" indent="-179388" algn="l">
                        <a:spcBef>
                          <a:spcPts val="600"/>
                        </a:spcBef>
                        <a:buSzPct val="70000"/>
                        <a:buFont typeface="Arial" panose="020B0604020202020204" pitchFamily="34" charset="0"/>
                        <a:buChar char="►"/>
                      </a:pPr>
                      <a:r>
                        <a:rPr lang="fr-FR" sz="1400" b="1" dirty="0">
                          <a:solidFill>
                            <a:schemeClr val="tx1">
                              <a:lumMod val="50000"/>
                            </a:schemeClr>
                          </a:solidFill>
                        </a:rPr>
                        <a:t>33,33% au-delà </a:t>
                      </a:r>
                      <a:r>
                        <a:rPr lang="fr-FR" sz="1400" b="0" dirty="0">
                          <a:solidFill>
                            <a:schemeClr val="tx1">
                              <a:lumMod val="50000"/>
                            </a:schemeClr>
                          </a:solidFill>
                        </a:rPr>
                        <a:t>[1]</a:t>
                      </a:r>
                    </a:p>
                  </a:txBody>
                  <a:tcPr marL="68564" marR="68564" marT="53986" marB="53986" anchor="ctr">
                    <a:solidFill>
                      <a:srgbClr val="FFD200"/>
                    </a:solidFill>
                  </a:tcPr>
                </a:tc>
                <a:tc>
                  <a:txBody>
                    <a:bodyPr/>
                    <a:lstStyle/>
                    <a:p>
                      <a:pPr marL="0" indent="0" algn="l">
                        <a:spcBef>
                          <a:spcPts val="600"/>
                        </a:spcBef>
                        <a:buSzPct val="70000"/>
                        <a:buFont typeface="Arial" panose="020B0604020202020204" pitchFamily="34" charset="0"/>
                        <a:buNone/>
                      </a:pPr>
                      <a:endParaRPr lang="fr-FR" sz="1400" b="1" dirty="0">
                        <a:solidFill>
                          <a:schemeClr val="tx1">
                            <a:lumMod val="50000"/>
                          </a:schemeClr>
                        </a:solidFill>
                      </a:endParaRPr>
                    </a:p>
                    <a:p>
                      <a:pPr marL="0" indent="0" algn="l">
                        <a:spcBef>
                          <a:spcPts val="600"/>
                        </a:spcBef>
                        <a:buSzPct val="70000"/>
                        <a:buFont typeface="Arial" panose="020B0604020202020204" pitchFamily="34" charset="0"/>
                        <a:buNone/>
                      </a:pPr>
                      <a:endParaRPr lang="fr-FR" sz="1400" b="1" dirty="0">
                        <a:solidFill>
                          <a:schemeClr val="tx1">
                            <a:lumMod val="50000"/>
                          </a:schemeClr>
                        </a:solidFill>
                      </a:endParaRPr>
                    </a:p>
                    <a:p>
                      <a:pPr marL="179388" indent="-179388" algn="l">
                        <a:spcBef>
                          <a:spcPts val="600"/>
                        </a:spcBef>
                        <a:buSzPct val="70000"/>
                        <a:buFont typeface="Arial" panose="020B0604020202020204" pitchFamily="34" charset="0"/>
                        <a:buChar char="►"/>
                      </a:pPr>
                      <a:r>
                        <a:rPr lang="fr-FR" sz="1400" b="1" dirty="0">
                          <a:solidFill>
                            <a:schemeClr val="tx1">
                              <a:lumMod val="50000"/>
                            </a:schemeClr>
                          </a:solidFill>
                        </a:rPr>
                        <a:t>34,43%</a:t>
                      </a:r>
                    </a:p>
                  </a:txBody>
                  <a:tcPr marL="68564" marR="68564" marT="53986" marB="53986" anchor="ctr">
                    <a:noFill/>
                  </a:tcPr>
                </a:tc>
                <a:extLst>
                  <a:ext uri="{0D108BD9-81ED-4DB2-BD59-A6C34878D82A}">
                    <a16:rowId xmlns:a16="http://schemas.microsoft.com/office/drawing/2014/main" val="2756494435"/>
                  </a:ext>
                </a:extLst>
              </a:tr>
              <a:tr h="782166">
                <a:tc>
                  <a:txBody>
                    <a:bodyPr/>
                    <a:lstStyle/>
                    <a:p>
                      <a:pPr algn="ctr"/>
                      <a:r>
                        <a:rPr lang="fr-FR" sz="1400" dirty="0">
                          <a:solidFill>
                            <a:schemeClr val="tx1">
                              <a:lumMod val="50000"/>
                            </a:schemeClr>
                          </a:solidFill>
                        </a:rPr>
                        <a:t>1</a:t>
                      </a:r>
                      <a:r>
                        <a:rPr lang="fr-FR" sz="1400" baseline="30000" dirty="0">
                          <a:solidFill>
                            <a:schemeClr val="tx1">
                              <a:lumMod val="50000"/>
                            </a:schemeClr>
                          </a:solidFill>
                        </a:rPr>
                        <a:t>er</a:t>
                      </a:r>
                      <a:r>
                        <a:rPr lang="fr-FR" sz="1400" dirty="0">
                          <a:solidFill>
                            <a:schemeClr val="tx1">
                              <a:lumMod val="50000"/>
                            </a:schemeClr>
                          </a:solidFill>
                        </a:rPr>
                        <a:t> janvier 2020</a:t>
                      </a:r>
                    </a:p>
                  </a:txBody>
                  <a:tcPr marL="68564" marR="68564" marT="53986" marB="53986" anchor="ctr"/>
                </a:tc>
                <a:tc>
                  <a:txBody>
                    <a:bodyPr/>
                    <a:lstStyle/>
                    <a:p>
                      <a:pPr algn="ctr"/>
                      <a:r>
                        <a:rPr lang="fr-FR" sz="1400" b="1" dirty="0">
                          <a:solidFill>
                            <a:schemeClr val="tx1">
                              <a:lumMod val="50000"/>
                            </a:schemeClr>
                          </a:solidFill>
                        </a:rPr>
                        <a:t>28%</a:t>
                      </a:r>
                    </a:p>
                  </a:txBody>
                  <a:tcPr marL="68564" marR="68564" marT="53986" marB="53986" anchor="ctr"/>
                </a:tc>
                <a:tc>
                  <a:txBody>
                    <a:bodyPr/>
                    <a:lstStyle/>
                    <a:p>
                      <a:pPr marL="179388" indent="-179388" algn="l">
                        <a:spcBef>
                          <a:spcPts val="600"/>
                        </a:spcBef>
                        <a:buSzPct val="70000"/>
                        <a:buFont typeface="Arial" panose="020B0604020202020204" pitchFamily="34" charset="0"/>
                        <a:buChar char="►"/>
                      </a:pPr>
                      <a:r>
                        <a:rPr lang="fr-FR" sz="1400" b="1" dirty="0">
                          <a:solidFill>
                            <a:schemeClr val="tx1">
                              <a:lumMod val="50000"/>
                            </a:schemeClr>
                          </a:solidFill>
                        </a:rPr>
                        <a:t>28%</a:t>
                      </a:r>
                      <a:r>
                        <a:rPr lang="fr-FR" sz="1400" b="1" baseline="0" dirty="0">
                          <a:solidFill>
                            <a:schemeClr val="tx1">
                              <a:lumMod val="50000"/>
                            </a:schemeClr>
                          </a:solidFill>
                        </a:rPr>
                        <a:t> pour la </a:t>
                      </a:r>
                      <a:r>
                        <a:rPr lang="fr-FR" sz="1400" b="1" dirty="0">
                          <a:solidFill>
                            <a:schemeClr val="tx1">
                              <a:lumMod val="50000"/>
                            </a:schemeClr>
                          </a:solidFill>
                        </a:rPr>
                        <a:t>fraction du bénéfice inférieure à 500 k€</a:t>
                      </a:r>
                    </a:p>
                    <a:p>
                      <a:pPr marL="179388" indent="-179388" algn="l">
                        <a:spcBef>
                          <a:spcPts val="600"/>
                        </a:spcBef>
                        <a:buSzPct val="70000"/>
                        <a:buFont typeface="Arial" panose="020B0604020202020204" pitchFamily="34" charset="0"/>
                        <a:buChar char="►"/>
                      </a:pPr>
                      <a:r>
                        <a:rPr lang="fr-FR" sz="1400" b="1" dirty="0">
                          <a:solidFill>
                            <a:schemeClr val="tx1">
                              <a:lumMod val="50000"/>
                            </a:schemeClr>
                          </a:solidFill>
                        </a:rPr>
                        <a:t>31% au-delà </a:t>
                      </a:r>
                      <a:r>
                        <a:rPr lang="fr-FR" sz="1400" b="0" dirty="0">
                          <a:solidFill>
                            <a:schemeClr val="tx1">
                              <a:lumMod val="50000"/>
                            </a:schemeClr>
                          </a:solidFill>
                        </a:rPr>
                        <a:t>[2]</a:t>
                      </a:r>
                    </a:p>
                  </a:txBody>
                  <a:tcPr marL="68564" marR="68564" marT="53986" marB="53986" anchor="ctr">
                    <a:solidFill>
                      <a:srgbClr val="FFD200">
                        <a:alpha val="60000"/>
                      </a:srgbClr>
                    </a:solidFill>
                  </a:tcPr>
                </a:tc>
                <a:tc>
                  <a:txBody>
                    <a:bodyPr/>
                    <a:lstStyle/>
                    <a:p>
                      <a:pPr marL="0" indent="0" algn="l">
                        <a:spcBef>
                          <a:spcPts val="600"/>
                        </a:spcBef>
                        <a:buSzPct val="70000"/>
                        <a:buFont typeface="Arial" panose="020B0604020202020204" pitchFamily="34" charset="0"/>
                        <a:buNone/>
                      </a:pPr>
                      <a:endParaRPr lang="fr-FR" sz="1400" b="1" dirty="0">
                        <a:solidFill>
                          <a:schemeClr val="tx1">
                            <a:lumMod val="50000"/>
                          </a:schemeClr>
                        </a:solidFill>
                      </a:endParaRPr>
                    </a:p>
                    <a:p>
                      <a:pPr marL="179388" indent="-179388" algn="l">
                        <a:spcBef>
                          <a:spcPts val="600"/>
                        </a:spcBef>
                        <a:buSzPct val="70000"/>
                        <a:buFont typeface="Arial" panose="020B0604020202020204" pitchFamily="34" charset="0"/>
                        <a:buChar char="►"/>
                      </a:pPr>
                      <a:endParaRPr lang="fr-FR" sz="1400" b="0" dirty="0">
                        <a:solidFill>
                          <a:schemeClr val="tx1">
                            <a:lumMod val="50000"/>
                          </a:schemeClr>
                        </a:solidFill>
                      </a:endParaRPr>
                    </a:p>
                    <a:p>
                      <a:pPr marL="179388" indent="-179388" algn="l">
                        <a:spcBef>
                          <a:spcPts val="600"/>
                        </a:spcBef>
                        <a:buSzPct val="70000"/>
                        <a:buFont typeface="Arial" panose="020B0604020202020204" pitchFamily="34" charset="0"/>
                        <a:buChar char="►"/>
                      </a:pPr>
                      <a:r>
                        <a:rPr lang="fr-FR" sz="1400" b="1" dirty="0">
                          <a:solidFill>
                            <a:schemeClr val="tx1">
                              <a:lumMod val="50000"/>
                            </a:schemeClr>
                          </a:solidFill>
                        </a:rPr>
                        <a:t>32,02%</a:t>
                      </a:r>
                    </a:p>
                  </a:txBody>
                  <a:tcPr marL="68564" marR="68564" marT="53986" marB="53986" anchor="ctr">
                    <a:noFill/>
                  </a:tcPr>
                </a:tc>
                <a:extLst>
                  <a:ext uri="{0D108BD9-81ED-4DB2-BD59-A6C34878D82A}">
                    <a16:rowId xmlns:a16="http://schemas.microsoft.com/office/drawing/2014/main" val="10004"/>
                  </a:ext>
                </a:extLst>
              </a:tr>
              <a:tr h="313658">
                <a:tc>
                  <a:txBody>
                    <a:bodyPr/>
                    <a:lstStyle/>
                    <a:p>
                      <a:pPr algn="ctr"/>
                      <a:r>
                        <a:rPr lang="fr-FR" sz="1400" dirty="0">
                          <a:solidFill>
                            <a:schemeClr val="tx1">
                              <a:lumMod val="50000"/>
                            </a:schemeClr>
                          </a:solidFill>
                        </a:rPr>
                        <a:t>1</a:t>
                      </a:r>
                      <a:r>
                        <a:rPr lang="fr-FR" sz="1400" baseline="30000" dirty="0">
                          <a:solidFill>
                            <a:schemeClr val="tx1">
                              <a:lumMod val="50000"/>
                            </a:schemeClr>
                          </a:solidFill>
                        </a:rPr>
                        <a:t>er</a:t>
                      </a:r>
                      <a:r>
                        <a:rPr lang="fr-FR" sz="1400" dirty="0">
                          <a:solidFill>
                            <a:schemeClr val="tx1">
                              <a:lumMod val="50000"/>
                            </a:schemeClr>
                          </a:solidFill>
                        </a:rPr>
                        <a:t> janvier 2021</a:t>
                      </a:r>
                    </a:p>
                  </a:txBody>
                  <a:tcPr marL="68564" marR="68564" marT="53986" marB="53986" anchor="ctr"/>
                </a:tc>
                <a:tc>
                  <a:txBody>
                    <a:bodyPr/>
                    <a:lstStyle/>
                    <a:p>
                      <a:pPr algn="ctr"/>
                      <a:r>
                        <a:rPr lang="fr-FR" sz="1400" b="1" dirty="0">
                          <a:solidFill>
                            <a:schemeClr val="tx1">
                              <a:lumMod val="50000"/>
                            </a:schemeClr>
                          </a:solidFill>
                        </a:rPr>
                        <a:t>26,5%</a:t>
                      </a:r>
                    </a:p>
                  </a:txBody>
                  <a:tcPr marL="68564" marR="68564" marT="53986" marB="53986" anchor="ctr"/>
                </a:tc>
                <a:tc>
                  <a:txBody>
                    <a:bodyPr/>
                    <a:lstStyle/>
                    <a:p>
                      <a:pPr algn="ctr"/>
                      <a:r>
                        <a:rPr lang="fr-FR" sz="1400" b="1" dirty="0">
                          <a:solidFill>
                            <a:schemeClr val="tx1">
                              <a:lumMod val="50000"/>
                            </a:schemeClr>
                          </a:solidFill>
                        </a:rPr>
                        <a:t>27,5 % </a:t>
                      </a:r>
                      <a:r>
                        <a:rPr lang="fr-FR" sz="1400" b="0" dirty="0">
                          <a:solidFill>
                            <a:schemeClr val="tx1">
                              <a:lumMod val="50000"/>
                            </a:schemeClr>
                          </a:solidFill>
                        </a:rPr>
                        <a:t>[2]</a:t>
                      </a:r>
                    </a:p>
                  </a:txBody>
                  <a:tcPr marL="68564" marR="68564" marT="53986" marB="53986" anchor="ctr">
                    <a:solidFill>
                      <a:srgbClr val="FFD200">
                        <a:alpha val="40000"/>
                      </a:srgbClr>
                    </a:solidFill>
                  </a:tcPr>
                </a:tc>
                <a:tc>
                  <a:txBody>
                    <a:bodyPr/>
                    <a:lstStyle/>
                    <a:p>
                      <a:pPr marL="179388" marR="0" lvl="0" indent="-179388" algn="l" defTabSz="914400" rtl="0" eaLnBrk="1" fontAlgn="auto" latinLnBrk="0" hangingPunct="1">
                        <a:lnSpc>
                          <a:spcPct val="100000"/>
                        </a:lnSpc>
                        <a:spcBef>
                          <a:spcPts val="600"/>
                        </a:spcBef>
                        <a:spcAft>
                          <a:spcPts val="0"/>
                        </a:spcAft>
                        <a:buClrTx/>
                        <a:buSzPct val="70000"/>
                        <a:buFont typeface="Arial" panose="020B0604020202020204" pitchFamily="34" charset="0"/>
                        <a:buChar char="►"/>
                        <a:tabLst/>
                        <a:defRPr/>
                      </a:pPr>
                      <a:r>
                        <a:rPr lang="fr-FR" sz="1400" b="1" dirty="0">
                          <a:solidFill>
                            <a:schemeClr val="tx1">
                              <a:lumMod val="50000"/>
                            </a:schemeClr>
                          </a:solidFill>
                        </a:rPr>
                        <a:t>28,41%</a:t>
                      </a:r>
                    </a:p>
                  </a:txBody>
                  <a:tcPr marL="68564" marR="68564" marT="53986" marB="53986" anchor="ctr">
                    <a:noFill/>
                  </a:tcPr>
                </a:tc>
                <a:extLst>
                  <a:ext uri="{0D108BD9-81ED-4DB2-BD59-A6C34878D82A}">
                    <a16:rowId xmlns:a16="http://schemas.microsoft.com/office/drawing/2014/main" val="10005"/>
                  </a:ext>
                </a:extLst>
              </a:tr>
              <a:tr h="313658">
                <a:tc>
                  <a:txBody>
                    <a:bodyPr/>
                    <a:lstStyle/>
                    <a:p>
                      <a:pPr algn="ctr"/>
                      <a:r>
                        <a:rPr lang="fr-FR" sz="1400" dirty="0">
                          <a:solidFill>
                            <a:schemeClr val="tx1">
                              <a:lumMod val="50000"/>
                            </a:schemeClr>
                          </a:solidFill>
                        </a:rPr>
                        <a:t>1</a:t>
                      </a:r>
                      <a:r>
                        <a:rPr lang="fr-FR" sz="1400" baseline="30000" dirty="0">
                          <a:solidFill>
                            <a:schemeClr val="tx1">
                              <a:lumMod val="50000"/>
                            </a:schemeClr>
                          </a:solidFill>
                        </a:rPr>
                        <a:t>er</a:t>
                      </a:r>
                      <a:r>
                        <a:rPr lang="fr-FR" sz="1400" dirty="0">
                          <a:solidFill>
                            <a:schemeClr val="tx1">
                              <a:lumMod val="50000"/>
                            </a:schemeClr>
                          </a:solidFill>
                        </a:rPr>
                        <a:t> janvier 2022</a:t>
                      </a:r>
                    </a:p>
                  </a:txBody>
                  <a:tcPr marL="68564" marR="68564" marT="53986" marB="53986" anchor="ctr"/>
                </a:tc>
                <a:tc>
                  <a:txBody>
                    <a:bodyPr/>
                    <a:lstStyle/>
                    <a:p>
                      <a:pPr algn="ctr"/>
                      <a:r>
                        <a:rPr lang="fr-FR" sz="1400" b="1" dirty="0">
                          <a:solidFill>
                            <a:schemeClr val="tx1">
                              <a:lumMod val="50000"/>
                            </a:schemeClr>
                          </a:solidFill>
                        </a:rPr>
                        <a:t>25%</a:t>
                      </a:r>
                    </a:p>
                  </a:txBody>
                  <a:tcPr marL="68564" marR="68564" marT="53986" marB="53986" anchor="ctr"/>
                </a:tc>
                <a:tc>
                  <a:txBody>
                    <a:bodyPr/>
                    <a:lstStyle/>
                    <a:p>
                      <a:pPr algn="ctr"/>
                      <a:r>
                        <a:rPr lang="fr-FR" sz="1400" b="1" dirty="0">
                          <a:solidFill>
                            <a:schemeClr val="tx1">
                              <a:lumMod val="50000"/>
                            </a:schemeClr>
                          </a:solidFill>
                        </a:rPr>
                        <a:t>25%</a:t>
                      </a:r>
                    </a:p>
                  </a:txBody>
                  <a:tcPr marL="68564" marR="68564" marT="53986" marB="53986" anchor="ctr">
                    <a:solidFill>
                      <a:srgbClr val="FFD200">
                        <a:alpha val="20000"/>
                      </a:srgbClr>
                    </a:solidFill>
                  </a:tcPr>
                </a:tc>
                <a:tc>
                  <a:txBody>
                    <a:bodyPr/>
                    <a:lstStyle/>
                    <a:p>
                      <a:pPr marL="179388" marR="0" lvl="0" indent="-179388" algn="l" defTabSz="914400" rtl="0" eaLnBrk="1" fontAlgn="auto" latinLnBrk="0" hangingPunct="1">
                        <a:lnSpc>
                          <a:spcPct val="100000"/>
                        </a:lnSpc>
                        <a:spcBef>
                          <a:spcPts val="600"/>
                        </a:spcBef>
                        <a:spcAft>
                          <a:spcPts val="0"/>
                        </a:spcAft>
                        <a:buClrTx/>
                        <a:buSzPct val="70000"/>
                        <a:buFont typeface="Arial" panose="020B0604020202020204" pitchFamily="34" charset="0"/>
                        <a:buChar char="►"/>
                        <a:tabLst/>
                        <a:defRPr/>
                      </a:pPr>
                      <a:r>
                        <a:rPr lang="fr-FR" sz="1400" b="1" dirty="0">
                          <a:solidFill>
                            <a:schemeClr val="tx1">
                              <a:lumMod val="50000"/>
                            </a:schemeClr>
                          </a:solidFill>
                        </a:rPr>
                        <a:t>25,83%</a:t>
                      </a:r>
                    </a:p>
                  </a:txBody>
                  <a:tcPr marL="68564" marR="68564" marT="53986" marB="53986" anchor="ctr">
                    <a:noFill/>
                  </a:tcPr>
                </a:tc>
                <a:extLst>
                  <a:ext uri="{0D108BD9-81ED-4DB2-BD59-A6C34878D82A}">
                    <a16:rowId xmlns:a16="http://schemas.microsoft.com/office/drawing/2014/main" val="10006"/>
                  </a:ext>
                </a:extLst>
              </a:tr>
            </a:tbl>
          </a:graphicData>
        </a:graphic>
      </p:graphicFrame>
      <p:sp>
        <p:nvSpPr>
          <p:cNvPr id="8" name="Rectangle 7">
            <a:extLst>
              <a:ext uri="{FF2B5EF4-FFF2-40B4-BE49-F238E27FC236}">
                <a16:creationId xmlns:a16="http://schemas.microsoft.com/office/drawing/2014/main" id="{D20A81A0-937D-4FC1-AED7-F7888DD1B739}"/>
              </a:ext>
            </a:extLst>
          </p:cNvPr>
          <p:cNvSpPr/>
          <p:nvPr/>
        </p:nvSpPr>
        <p:spPr>
          <a:xfrm>
            <a:off x="453272" y="4967201"/>
            <a:ext cx="8233409" cy="38410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36886" indent="-136886"/>
            <a:r>
              <a:rPr lang="fr-FR" sz="1200" b="1" baseline="20000" dirty="0">
                <a:solidFill>
                  <a:schemeClr val="tx1"/>
                </a:solidFill>
              </a:rPr>
              <a:t>1 </a:t>
            </a:r>
            <a:r>
              <a:rPr lang="fr-FR" sz="1200" b="1" dirty="0">
                <a:solidFill>
                  <a:schemeClr val="tx1"/>
                </a:solidFill>
              </a:rPr>
              <a:t>	Loi n° 2019-759 du 24 juillet 2019 : exercices clos à compter du 6 mars 2019</a:t>
            </a:r>
          </a:p>
          <a:p>
            <a:pPr marL="136886" indent="-136886"/>
            <a:r>
              <a:rPr lang="fr-FR" sz="1200" b="1" baseline="20000" dirty="0">
                <a:solidFill>
                  <a:schemeClr val="tx1"/>
                </a:solidFill>
              </a:rPr>
              <a:t>2 	</a:t>
            </a:r>
            <a:r>
              <a:rPr lang="fr-FR" sz="1200" b="1" dirty="0">
                <a:solidFill>
                  <a:schemeClr val="tx1"/>
                </a:solidFill>
              </a:rPr>
              <a:t>Loi de finances pour 2020</a:t>
            </a:r>
          </a:p>
        </p:txBody>
      </p:sp>
    </p:spTree>
    <p:extLst>
      <p:ext uri="{BB962C8B-B14F-4D97-AF65-F5344CB8AC3E}">
        <p14:creationId xmlns:p14="http://schemas.microsoft.com/office/powerpoint/2010/main" val="384101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851F0-483A-48D2-AE97-74DCCB50B8CD}"/>
              </a:ext>
            </a:extLst>
          </p:cNvPr>
          <p:cNvSpPr>
            <a:spLocks noGrp="1"/>
          </p:cNvSpPr>
          <p:nvPr>
            <p:ph type="title"/>
          </p:nvPr>
        </p:nvSpPr>
        <p:spPr/>
        <p:txBody>
          <a:bodyPr/>
          <a:lstStyle/>
          <a:p>
            <a:r>
              <a:rPr lang="fr-FR" dirty="0"/>
              <a:t>Fusions simplifiées entre sociétés sœurs</a:t>
            </a:r>
            <a:br>
              <a:rPr lang="fr-FR" dirty="0"/>
            </a:br>
            <a:r>
              <a:rPr lang="fr-FR" sz="2000" dirty="0"/>
              <a:t>LF 2020, art. 43 et 44</a:t>
            </a:r>
            <a:endParaRPr lang="fr-FR" dirty="0"/>
          </a:p>
        </p:txBody>
      </p:sp>
      <p:grpSp>
        <p:nvGrpSpPr>
          <p:cNvPr id="11" name="Group 10">
            <a:extLst>
              <a:ext uri="{FF2B5EF4-FFF2-40B4-BE49-F238E27FC236}">
                <a16:creationId xmlns:a16="http://schemas.microsoft.com/office/drawing/2014/main" id="{EF382FAA-3D31-4A28-AF7C-E9269989156C}"/>
              </a:ext>
            </a:extLst>
          </p:cNvPr>
          <p:cNvGrpSpPr/>
          <p:nvPr/>
        </p:nvGrpSpPr>
        <p:grpSpPr>
          <a:xfrm>
            <a:off x="2950084" y="3629244"/>
            <a:ext cx="5750165" cy="540001"/>
            <a:chOff x="542336" y="4945668"/>
            <a:chExt cx="2585753" cy="540001"/>
          </a:xfrm>
        </p:grpSpPr>
        <p:sp>
          <p:nvSpPr>
            <p:cNvPr id="22" name="Rectangle 21">
              <a:extLst>
                <a:ext uri="{FF2B5EF4-FFF2-40B4-BE49-F238E27FC236}">
                  <a16:creationId xmlns:a16="http://schemas.microsoft.com/office/drawing/2014/main" id="{186D8681-5FF9-4094-9556-8D757C5ADF5D}"/>
                </a:ext>
              </a:extLst>
            </p:cNvPr>
            <p:cNvSpPr/>
            <p:nvPr/>
          </p:nvSpPr>
          <p:spPr>
            <a:xfrm>
              <a:off x="542336" y="4945668"/>
              <a:ext cx="2585753" cy="540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4013"/>
              <a:r>
                <a:rPr lang="fr-FR" sz="1600" b="1" dirty="0">
                  <a:solidFill>
                    <a:schemeClr val="tx1"/>
                  </a:solidFill>
                </a:rPr>
                <a:t>Opérations réalisées à compter du 21 juillet 2019 </a:t>
              </a:r>
            </a:p>
          </p:txBody>
        </p:sp>
        <p:pic>
          <p:nvPicPr>
            <p:cNvPr id="23" name="Picture 22">
              <a:extLst>
                <a:ext uri="{FF2B5EF4-FFF2-40B4-BE49-F238E27FC236}">
                  <a16:creationId xmlns:a16="http://schemas.microsoft.com/office/drawing/2014/main" id="{2BE86A6D-26E0-4859-9436-A3AE81F2ECAF}"/>
                </a:ext>
              </a:extLst>
            </p:cNvPr>
            <p:cNvPicPr>
              <a:picLocks noChangeArrowheads="1"/>
            </p:cNvPicPr>
            <p:nvPr/>
          </p:nvPicPr>
          <p:blipFill>
            <a:blip r:embed="rId3" cstate="print"/>
            <a:srcRect/>
            <a:stretch>
              <a:fillRect/>
            </a:stretch>
          </p:blipFill>
          <p:spPr bwMode="auto">
            <a:xfrm>
              <a:off x="556970" y="5035283"/>
              <a:ext cx="178075" cy="396000"/>
            </a:xfrm>
            <a:prstGeom prst="rect">
              <a:avLst/>
            </a:prstGeom>
            <a:noFill/>
            <a:ln w="9525">
              <a:noFill/>
              <a:miter lim="800000"/>
              <a:headEnd/>
              <a:tailEnd/>
            </a:ln>
            <a:effectLst/>
          </p:spPr>
        </p:pic>
      </p:grpSp>
      <p:sp>
        <p:nvSpPr>
          <p:cNvPr id="14" name="Rectangle 13">
            <a:extLst>
              <a:ext uri="{FF2B5EF4-FFF2-40B4-BE49-F238E27FC236}">
                <a16:creationId xmlns:a16="http://schemas.microsoft.com/office/drawing/2014/main" id="{F610F931-06E0-4188-8C61-2F73B86D1477}"/>
              </a:ext>
            </a:extLst>
          </p:cNvPr>
          <p:cNvSpPr/>
          <p:nvPr/>
        </p:nvSpPr>
        <p:spPr>
          <a:xfrm>
            <a:off x="2965975" y="4403063"/>
            <a:ext cx="5724000" cy="1575030"/>
          </a:xfrm>
          <a:prstGeom prst="rect">
            <a:avLst/>
          </a:prstGeom>
          <a:noFill/>
          <a:ln w="57150" cap="flat">
            <a:solidFill>
              <a:srgbClr val="FFE6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2550"/>
            <a:r>
              <a:rPr lang="fr-FR" sz="1600" b="1" dirty="0">
                <a:solidFill>
                  <a:schemeClr val="tx1"/>
                </a:solidFill>
              </a:rPr>
              <a:t>Extension du champ du régime spécial des fusions : </a:t>
            </a:r>
            <a:r>
              <a:rPr lang="fr-FR" sz="1600" dirty="0">
                <a:solidFill>
                  <a:schemeClr val="tx1"/>
                </a:solidFill>
              </a:rPr>
              <a:t>l’article 210-0 A, I, 3° vise désormais les opérations (fusions ou scissions) sans échange de titres lorsque ces titres sont détenus « </a:t>
            </a:r>
            <a:r>
              <a:rPr lang="fr-FR" sz="1600" i="1" dirty="0">
                <a:solidFill>
                  <a:schemeClr val="tx1"/>
                </a:solidFill>
              </a:rPr>
              <a:t>par une société qui détient la totalité des titres de la société absorbante ou bénéficiaire et de la société absorbée et scindée </a:t>
            </a:r>
            <a:r>
              <a:rPr lang="fr-FR" sz="1600" dirty="0">
                <a:solidFill>
                  <a:schemeClr val="tx1"/>
                </a:solidFill>
              </a:rPr>
              <a:t>»</a:t>
            </a:r>
          </a:p>
        </p:txBody>
      </p:sp>
      <p:grpSp>
        <p:nvGrpSpPr>
          <p:cNvPr id="10" name="Group 9">
            <a:extLst>
              <a:ext uri="{FF2B5EF4-FFF2-40B4-BE49-F238E27FC236}">
                <a16:creationId xmlns:a16="http://schemas.microsoft.com/office/drawing/2014/main" id="{976636DE-4337-4568-BEFB-0C9D286DA8B2}"/>
              </a:ext>
            </a:extLst>
          </p:cNvPr>
          <p:cNvGrpSpPr/>
          <p:nvPr/>
        </p:nvGrpSpPr>
        <p:grpSpPr>
          <a:xfrm>
            <a:off x="288966" y="1781263"/>
            <a:ext cx="2347505" cy="2336612"/>
            <a:chOff x="277361" y="1376435"/>
            <a:chExt cx="2347505" cy="2336612"/>
          </a:xfrm>
        </p:grpSpPr>
        <p:sp>
          <p:nvSpPr>
            <p:cNvPr id="40" name="Rectangle 18">
              <a:extLst>
                <a:ext uri="{FF2B5EF4-FFF2-40B4-BE49-F238E27FC236}">
                  <a16:creationId xmlns:a16="http://schemas.microsoft.com/office/drawing/2014/main" id="{CAF24395-7C44-41B5-B532-96E6D0D62967}"/>
                </a:ext>
              </a:extLst>
            </p:cNvPr>
            <p:cNvSpPr>
              <a:spLocks noChangeArrowheads="1"/>
            </p:cNvSpPr>
            <p:nvPr/>
          </p:nvSpPr>
          <p:spPr bwMode="auto">
            <a:xfrm>
              <a:off x="277361" y="2598584"/>
              <a:ext cx="1080000" cy="540000"/>
            </a:xfrm>
            <a:prstGeom prst="rect">
              <a:avLst/>
            </a:prstGeom>
            <a:solidFill>
              <a:srgbClr val="FFE600"/>
            </a:solidFill>
            <a:ln w="9525">
              <a:noFill/>
              <a:miter lim="800000"/>
              <a:headEnd/>
              <a:tailEnd/>
            </a:ln>
            <a:effectLst/>
          </p:spPr>
          <p:txBody>
            <a:bodyPr lIns="36000" tIns="0" rIns="36000" bIns="0" anchor="ctr"/>
            <a:lstStyle/>
            <a:p>
              <a:pPr algn="ctr"/>
              <a:r>
                <a:rPr lang="fr-FR" sz="1600" b="1" dirty="0">
                  <a:solidFill>
                    <a:schemeClr val="tx1">
                      <a:lumMod val="50000"/>
                    </a:schemeClr>
                  </a:solidFill>
                </a:rPr>
                <a:t>Société A</a:t>
              </a:r>
            </a:p>
          </p:txBody>
        </p:sp>
        <p:sp>
          <p:nvSpPr>
            <p:cNvPr id="41" name="Rectangle 24">
              <a:extLst>
                <a:ext uri="{FF2B5EF4-FFF2-40B4-BE49-F238E27FC236}">
                  <a16:creationId xmlns:a16="http://schemas.microsoft.com/office/drawing/2014/main" id="{46331964-3887-4350-A51B-66F3BA30C34C}"/>
                </a:ext>
              </a:extLst>
            </p:cNvPr>
            <p:cNvSpPr>
              <a:spLocks noChangeArrowheads="1"/>
            </p:cNvSpPr>
            <p:nvPr/>
          </p:nvSpPr>
          <p:spPr bwMode="auto">
            <a:xfrm>
              <a:off x="1544866" y="2598584"/>
              <a:ext cx="1080000" cy="540000"/>
            </a:xfrm>
            <a:prstGeom prst="rect">
              <a:avLst/>
            </a:prstGeom>
            <a:solidFill>
              <a:srgbClr val="999999"/>
            </a:solidFill>
            <a:ln w="9525">
              <a:noFill/>
              <a:miter lim="800000"/>
              <a:headEnd/>
              <a:tailEnd/>
            </a:ln>
            <a:effectLst/>
          </p:spPr>
          <p:txBody>
            <a:bodyPr lIns="36000" tIns="0" rIns="36000" bIns="0" anchor="ctr"/>
            <a:lstStyle/>
            <a:p>
              <a:pPr algn="ctr"/>
              <a:r>
                <a:rPr lang="fr-FR" sz="1600" b="1" dirty="0">
                  <a:solidFill>
                    <a:srgbClr val="000000"/>
                  </a:solidFill>
                </a:rPr>
                <a:t>Société B</a:t>
              </a:r>
            </a:p>
          </p:txBody>
        </p:sp>
        <p:sp>
          <p:nvSpPr>
            <p:cNvPr id="42" name="Rectangle 26">
              <a:extLst>
                <a:ext uri="{FF2B5EF4-FFF2-40B4-BE49-F238E27FC236}">
                  <a16:creationId xmlns:a16="http://schemas.microsoft.com/office/drawing/2014/main" id="{2DBC19CD-CBF1-414F-BEEC-C40B95C711D4}"/>
                </a:ext>
              </a:extLst>
            </p:cNvPr>
            <p:cNvSpPr>
              <a:spLocks noChangeArrowheads="1"/>
            </p:cNvSpPr>
            <p:nvPr/>
          </p:nvSpPr>
          <p:spPr bwMode="auto">
            <a:xfrm>
              <a:off x="908015" y="1376435"/>
              <a:ext cx="1080000" cy="540000"/>
            </a:xfrm>
            <a:prstGeom prst="rect">
              <a:avLst/>
            </a:prstGeom>
            <a:solidFill>
              <a:srgbClr val="646464"/>
            </a:solidFill>
            <a:ln w="9525">
              <a:noFill/>
              <a:miter lim="800000"/>
              <a:headEnd/>
              <a:tailEnd/>
            </a:ln>
            <a:effectLst/>
          </p:spPr>
          <p:txBody>
            <a:bodyPr lIns="36000" tIns="0" rIns="36000" bIns="0" anchor="ctr"/>
            <a:lstStyle/>
            <a:p>
              <a:pPr algn="ctr"/>
              <a:r>
                <a:rPr lang="fr-FR" sz="1600" b="1" dirty="0">
                  <a:solidFill>
                    <a:schemeClr val="bg1"/>
                  </a:solidFill>
                </a:rPr>
                <a:t>Société M</a:t>
              </a:r>
            </a:p>
          </p:txBody>
        </p:sp>
        <p:cxnSp>
          <p:nvCxnSpPr>
            <p:cNvPr id="43" name="AutoShape 38">
              <a:extLst>
                <a:ext uri="{FF2B5EF4-FFF2-40B4-BE49-F238E27FC236}">
                  <a16:creationId xmlns:a16="http://schemas.microsoft.com/office/drawing/2014/main" id="{C8EB225E-0281-4F14-89D7-3DAF086DD3BF}"/>
                </a:ext>
              </a:extLst>
            </p:cNvPr>
            <p:cNvCxnSpPr>
              <a:cxnSpLocks noChangeShapeType="1"/>
              <a:stCxn id="42" idx="2"/>
              <a:endCxn id="40" idx="0"/>
            </p:cNvCxnSpPr>
            <p:nvPr/>
          </p:nvCxnSpPr>
          <p:spPr bwMode="auto">
            <a:xfrm rot="5400000">
              <a:off x="791614" y="1942182"/>
              <a:ext cx="682149" cy="630654"/>
            </a:xfrm>
            <a:prstGeom prst="bentConnector3">
              <a:avLst>
                <a:gd name="adj1" fmla="val 50000"/>
              </a:avLst>
            </a:prstGeom>
            <a:noFill/>
            <a:ln w="28575">
              <a:solidFill>
                <a:schemeClr val="tx1"/>
              </a:solidFill>
              <a:miter lim="800000"/>
              <a:headEnd/>
              <a:tailEnd/>
            </a:ln>
            <a:effectLst/>
          </p:spPr>
        </p:cxnSp>
        <p:cxnSp>
          <p:nvCxnSpPr>
            <p:cNvPr id="44" name="AutoShape 39">
              <a:extLst>
                <a:ext uri="{FF2B5EF4-FFF2-40B4-BE49-F238E27FC236}">
                  <a16:creationId xmlns:a16="http://schemas.microsoft.com/office/drawing/2014/main" id="{802205E9-B80E-49EF-9C12-1068B8BE43EC}"/>
                </a:ext>
              </a:extLst>
            </p:cNvPr>
            <p:cNvCxnSpPr>
              <a:cxnSpLocks noChangeShapeType="1"/>
              <a:stCxn id="42" idx="2"/>
              <a:endCxn id="41" idx="0"/>
            </p:cNvCxnSpPr>
            <p:nvPr/>
          </p:nvCxnSpPr>
          <p:spPr bwMode="auto">
            <a:xfrm rot="16200000" flipH="1">
              <a:off x="1425366" y="1939083"/>
              <a:ext cx="682149" cy="636851"/>
            </a:xfrm>
            <a:prstGeom prst="bentConnector3">
              <a:avLst>
                <a:gd name="adj1" fmla="val 50000"/>
              </a:avLst>
            </a:prstGeom>
            <a:noFill/>
            <a:ln w="28575">
              <a:solidFill>
                <a:schemeClr val="tx1"/>
              </a:solidFill>
              <a:miter lim="800000"/>
              <a:headEnd/>
              <a:tailEnd/>
            </a:ln>
            <a:effectLst/>
          </p:spPr>
        </p:cxnSp>
        <p:sp>
          <p:nvSpPr>
            <p:cNvPr id="45" name="TextBox 44">
              <a:extLst>
                <a:ext uri="{FF2B5EF4-FFF2-40B4-BE49-F238E27FC236}">
                  <a16:creationId xmlns:a16="http://schemas.microsoft.com/office/drawing/2014/main" id="{E73034A0-0568-4C02-9DCA-C80975045F25}"/>
                </a:ext>
              </a:extLst>
            </p:cNvPr>
            <p:cNvSpPr txBox="1"/>
            <p:nvPr/>
          </p:nvSpPr>
          <p:spPr>
            <a:xfrm>
              <a:off x="1462719" y="1943412"/>
              <a:ext cx="786599" cy="307777"/>
            </a:xfrm>
            <a:prstGeom prst="rect">
              <a:avLst/>
            </a:prstGeom>
            <a:noFill/>
          </p:spPr>
          <p:txBody>
            <a:bodyPr wrap="square" rtlCol="0">
              <a:spAutoFit/>
            </a:bodyPr>
            <a:lstStyle/>
            <a:p>
              <a:pPr algn="ctr"/>
              <a:r>
                <a:rPr lang="fr-FR" sz="1400" b="1" dirty="0"/>
                <a:t>100%</a:t>
              </a:r>
            </a:p>
          </p:txBody>
        </p:sp>
        <p:sp>
          <p:nvSpPr>
            <p:cNvPr id="46" name="TextBox 45">
              <a:extLst>
                <a:ext uri="{FF2B5EF4-FFF2-40B4-BE49-F238E27FC236}">
                  <a16:creationId xmlns:a16="http://schemas.microsoft.com/office/drawing/2014/main" id="{498FB941-D087-4742-BCC7-1B3E619A96F1}"/>
                </a:ext>
              </a:extLst>
            </p:cNvPr>
            <p:cNvSpPr txBox="1"/>
            <p:nvPr/>
          </p:nvSpPr>
          <p:spPr>
            <a:xfrm>
              <a:off x="658589" y="1949731"/>
              <a:ext cx="786599" cy="307777"/>
            </a:xfrm>
            <a:prstGeom prst="rect">
              <a:avLst/>
            </a:prstGeom>
            <a:noFill/>
          </p:spPr>
          <p:txBody>
            <a:bodyPr wrap="square" rtlCol="0">
              <a:spAutoFit/>
            </a:bodyPr>
            <a:lstStyle/>
            <a:p>
              <a:pPr algn="ctr"/>
              <a:r>
                <a:rPr lang="fr-FR" sz="1400" b="1" dirty="0"/>
                <a:t>100%</a:t>
              </a:r>
            </a:p>
          </p:txBody>
        </p:sp>
        <p:cxnSp>
          <p:nvCxnSpPr>
            <p:cNvPr id="47" name="Connector: Curved 46">
              <a:extLst>
                <a:ext uri="{FF2B5EF4-FFF2-40B4-BE49-F238E27FC236}">
                  <a16:creationId xmlns:a16="http://schemas.microsoft.com/office/drawing/2014/main" id="{C295CBDD-360C-4827-AFA5-F9DE4ED14C81}"/>
                </a:ext>
              </a:extLst>
            </p:cNvPr>
            <p:cNvCxnSpPr>
              <a:stCxn id="40" idx="2"/>
              <a:endCxn id="41" idx="2"/>
            </p:cNvCxnSpPr>
            <p:nvPr/>
          </p:nvCxnSpPr>
          <p:spPr>
            <a:xfrm rot="16200000" flipH="1">
              <a:off x="1451113" y="2504831"/>
              <a:ext cx="12700" cy="1267505"/>
            </a:xfrm>
            <a:prstGeom prst="curvedConnector3">
              <a:avLst>
                <a:gd name="adj1" fmla="val 1800000"/>
              </a:avLst>
            </a:prstGeom>
            <a:ln w="38100">
              <a:solidFill>
                <a:srgbClr val="91278F"/>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8A255E5D-BEF1-408C-9AE7-91D0072A6721}"/>
                </a:ext>
              </a:extLst>
            </p:cNvPr>
            <p:cNvSpPr txBox="1"/>
            <p:nvPr/>
          </p:nvSpPr>
          <p:spPr>
            <a:xfrm>
              <a:off x="391764" y="3374493"/>
              <a:ext cx="2106848" cy="338554"/>
            </a:xfrm>
            <a:prstGeom prst="rect">
              <a:avLst/>
            </a:prstGeom>
            <a:noFill/>
          </p:spPr>
          <p:txBody>
            <a:bodyPr wrap="square" rtlCol="0">
              <a:spAutoFit/>
            </a:bodyPr>
            <a:lstStyle/>
            <a:p>
              <a:pPr algn="ctr"/>
              <a:r>
                <a:rPr lang="fr-FR" sz="1600" b="1" dirty="0">
                  <a:solidFill>
                    <a:srgbClr val="91278F"/>
                  </a:solidFill>
                </a:rPr>
                <a:t>fusion-absorption</a:t>
              </a:r>
            </a:p>
          </p:txBody>
        </p:sp>
      </p:grpSp>
      <p:sp>
        <p:nvSpPr>
          <p:cNvPr id="13" name="TextBox 12">
            <a:extLst>
              <a:ext uri="{FF2B5EF4-FFF2-40B4-BE49-F238E27FC236}">
                <a16:creationId xmlns:a16="http://schemas.microsoft.com/office/drawing/2014/main" id="{D1081681-016D-4C31-AAF8-54E2E8C4F75E}"/>
              </a:ext>
            </a:extLst>
          </p:cNvPr>
          <p:cNvSpPr txBox="1"/>
          <p:nvPr/>
        </p:nvSpPr>
        <p:spPr>
          <a:xfrm>
            <a:off x="3140243" y="1450820"/>
            <a:ext cx="5549732" cy="2062103"/>
          </a:xfrm>
          <a:prstGeom prst="rect">
            <a:avLst/>
          </a:prstGeom>
          <a:noFill/>
        </p:spPr>
        <p:txBody>
          <a:bodyPr wrap="square" rtlCol="0">
            <a:spAutoFit/>
          </a:bodyPr>
          <a:lstStyle/>
          <a:p>
            <a:r>
              <a:rPr lang="fr-FR" sz="1600" dirty="0"/>
              <a:t>L’absence d’échange de titres prévue par la loi </a:t>
            </a:r>
            <a:r>
              <a:rPr lang="fr-FR" sz="1600" dirty="0" err="1"/>
              <a:t>Soilihi</a:t>
            </a:r>
            <a:r>
              <a:rPr lang="fr-FR" sz="1600" dirty="0"/>
              <a:t> de juillet 2019 entrainait plusieurs difficultés non anticipées  tant sur le plan comptable objet du règlement ANC 2019-16 que fiscal auxquelles remédie la LF 2020 : </a:t>
            </a:r>
          </a:p>
          <a:p>
            <a:pPr marL="285750" indent="-285750">
              <a:buFont typeface="Wingdings" panose="05000000000000000000" pitchFamily="2" charset="2"/>
              <a:buChar char="§"/>
            </a:pPr>
            <a:r>
              <a:rPr lang="fr-FR" sz="1600" dirty="0"/>
              <a:t>Eligibilité de l’opération au régime spécial des fusions</a:t>
            </a:r>
          </a:p>
          <a:p>
            <a:pPr marL="285750" indent="-285750">
              <a:buFont typeface="Wingdings" panose="05000000000000000000" pitchFamily="2" charset="2"/>
              <a:buChar char="§"/>
            </a:pPr>
            <a:r>
              <a:rPr lang="fr-FR" sz="1600" dirty="0"/>
              <a:t>Traitement de l’opération chez l’absorbante</a:t>
            </a:r>
          </a:p>
          <a:p>
            <a:pPr marL="285750" indent="-285750">
              <a:buFont typeface="Wingdings" panose="05000000000000000000" pitchFamily="2" charset="2"/>
              <a:buChar char="§"/>
            </a:pPr>
            <a:r>
              <a:rPr lang="fr-FR" sz="1600" dirty="0"/>
              <a:t>Traitement de l’opération chez la société mère et conséquences lors de la cession des titres</a:t>
            </a:r>
          </a:p>
        </p:txBody>
      </p:sp>
    </p:spTree>
    <p:extLst>
      <p:ext uri="{BB962C8B-B14F-4D97-AF65-F5344CB8AC3E}">
        <p14:creationId xmlns:p14="http://schemas.microsoft.com/office/powerpoint/2010/main" val="49653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851F0-483A-48D2-AE97-74DCCB50B8CD}"/>
              </a:ext>
            </a:extLst>
          </p:cNvPr>
          <p:cNvSpPr>
            <a:spLocks noGrp="1"/>
          </p:cNvSpPr>
          <p:nvPr>
            <p:ph type="title"/>
          </p:nvPr>
        </p:nvSpPr>
        <p:spPr/>
        <p:txBody>
          <a:bodyPr/>
          <a:lstStyle/>
          <a:p>
            <a:r>
              <a:rPr lang="fr-FR" dirty="0"/>
              <a:t>Fusions simplifiées entre sociétés sœurs</a:t>
            </a:r>
            <a:br>
              <a:rPr lang="fr-FR" dirty="0"/>
            </a:br>
            <a:r>
              <a:rPr lang="fr-FR" sz="2000" dirty="0"/>
              <a:t>LF 2020, art. 43 et 44</a:t>
            </a:r>
            <a:endParaRPr lang="fr-FR" dirty="0"/>
          </a:p>
        </p:txBody>
      </p:sp>
      <p:sp>
        <p:nvSpPr>
          <p:cNvPr id="29" name="Rectangle 28">
            <a:extLst>
              <a:ext uri="{FF2B5EF4-FFF2-40B4-BE49-F238E27FC236}">
                <a16:creationId xmlns:a16="http://schemas.microsoft.com/office/drawing/2014/main" id="{6FAFFA69-9C2D-4FA5-B088-D3CBC7B81F47}"/>
              </a:ext>
            </a:extLst>
          </p:cNvPr>
          <p:cNvSpPr/>
          <p:nvPr/>
        </p:nvSpPr>
        <p:spPr>
          <a:xfrm>
            <a:off x="2965975" y="1101854"/>
            <a:ext cx="5724000" cy="2894573"/>
          </a:xfrm>
          <a:prstGeom prst="rect">
            <a:avLst/>
          </a:prstGeom>
          <a:solidFill>
            <a:schemeClr val="bg1"/>
          </a:solidFill>
          <a:ln w="57150">
            <a:solidFill>
              <a:srgbClr val="808080"/>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t">
            <a:noAutofit/>
          </a:bodyPr>
          <a:lstStyle/>
          <a:p>
            <a:r>
              <a:rPr lang="fr-FR" b="1" dirty="0">
                <a:solidFill>
                  <a:schemeClr val="tx1"/>
                </a:solidFill>
              </a:rPr>
              <a:t>Au niveau de la société absorbante</a:t>
            </a:r>
          </a:p>
          <a:p>
            <a:endParaRPr lang="fr-FR" sz="1000" b="1" dirty="0">
              <a:solidFill>
                <a:schemeClr val="tx1"/>
              </a:solidFill>
            </a:endParaRPr>
          </a:p>
          <a:p>
            <a:r>
              <a:rPr lang="fr-FR" sz="1600" b="1" dirty="0">
                <a:solidFill>
                  <a:schemeClr val="tx1"/>
                </a:solidFill>
              </a:rPr>
              <a:t>Traitement comptable </a:t>
            </a:r>
            <a:r>
              <a:rPr lang="fr-FR" sz="1500" dirty="0">
                <a:solidFill>
                  <a:schemeClr val="tx1"/>
                </a:solidFill>
              </a:rPr>
              <a:t>(</a:t>
            </a:r>
            <a:r>
              <a:rPr lang="fr-FR" sz="1500" dirty="0" err="1">
                <a:solidFill>
                  <a:schemeClr val="tx1"/>
                </a:solidFill>
              </a:rPr>
              <a:t>règl</a:t>
            </a:r>
            <a:r>
              <a:rPr lang="fr-FR" sz="1500" dirty="0">
                <a:solidFill>
                  <a:schemeClr val="tx1"/>
                </a:solidFill>
              </a:rPr>
              <a:t>. ANC n°2019-06 du 8 nov. 2019)</a:t>
            </a:r>
            <a:endParaRPr lang="fr-FR" sz="1500" b="1" dirty="0">
              <a:solidFill>
                <a:schemeClr val="tx1"/>
              </a:solidFill>
            </a:endParaRPr>
          </a:p>
          <a:p>
            <a:pPr marL="285750" indent="-285750">
              <a:buFont typeface="Wingdings" panose="05000000000000000000" pitchFamily="2" charset="2"/>
              <a:buChar char="§"/>
            </a:pPr>
            <a:r>
              <a:rPr lang="fr-FR" sz="1550" dirty="0">
                <a:solidFill>
                  <a:schemeClr val="tx1"/>
                </a:solidFill>
              </a:rPr>
              <a:t>Le bilan de la société absorbante est équilibré par le débit ou le crédit du compte </a:t>
            </a:r>
            <a:r>
              <a:rPr lang="fr-FR" sz="1550" b="1" dirty="0">
                <a:solidFill>
                  <a:schemeClr val="tx1"/>
                </a:solidFill>
              </a:rPr>
              <a:t>report à nouveau</a:t>
            </a:r>
          </a:p>
          <a:p>
            <a:endParaRPr lang="fr-FR" sz="1000" b="1" dirty="0">
              <a:solidFill>
                <a:schemeClr val="tx1"/>
              </a:solidFill>
            </a:endParaRPr>
          </a:p>
          <a:p>
            <a:endParaRPr lang="fr-FR" sz="1000" b="1" dirty="0">
              <a:solidFill>
                <a:schemeClr val="tx1"/>
              </a:solidFill>
            </a:endParaRPr>
          </a:p>
          <a:p>
            <a:endParaRPr lang="fr-FR" sz="1000" b="1" dirty="0">
              <a:solidFill>
                <a:schemeClr val="tx1"/>
              </a:solidFill>
            </a:endParaRPr>
          </a:p>
          <a:p>
            <a:endParaRPr lang="fr-FR" sz="1000" b="1" dirty="0">
              <a:solidFill>
                <a:schemeClr val="tx1"/>
              </a:solidFill>
            </a:endParaRPr>
          </a:p>
          <a:p>
            <a:endParaRPr lang="fr-FR" sz="1000" b="1" dirty="0">
              <a:solidFill>
                <a:schemeClr val="tx1"/>
              </a:solidFill>
            </a:endParaRPr>
          </a:p>
          <a:p>
            <a:endParaRPr lang="fr-FR" sz="1000" b="1" dirty="0">
              <a:solidFill>
                <a:schemeClr val="tx1"/>
              </a:solidFill>
            </a:endParaRPr>
          </a:p>
          <a:p>
            <a:r>
              <a:rPr lang="fr-FR" sz="1600" b="1" dirty="0">
                <a:solidFill>
                  <a:schemeClr val="tx1"/>
                </a:solidFill>
              </a:rPr>
              <a:t>Traitement fiscal</a:t>
            </a:r>
          </a:p>
          <a:p>
            <a:pPr marL="285750" indent="-285750">
              <a:buFont typeface="Wingdings" panose="05000000000000000000" pitchFamily="2" charset="2"/>
              <a:buChar char="§"/>
            </a:pPr>
            <a:r>
              <a:rPr lang="fr-FR" sz="1500" dirty="0">
                <a:solidFill>
                  <a:schemeClr val="tx1"/>
                </a:solidFill>
              </a:rPr>
              <a:t>Neutralisation fiscale de la variation d’actif net correspondant aux sommes inscrites en report à nouveau (art. 38, 2)</a:t>
            </a:r>
          </a:p>
        </p:txBody>
      </p:sp>
      <p:grpSp>
        <p:nvGrpSpPr>
          <p:cNvPr id="8" name="Group 7">
            <a:extLst>
              <a:ext uri="{FF2B5EF4-FFF2-40B4-BE49-F238E27FC236}">
                <a16:creationId xmlns:a16="http://schemas.microsoft.com/office/drawing/2014/main" id="{24FA9C65-DF51-4C5D-B32F-22CE3A32494F}"/>
              </a:ext>
            </a:extLst>
          </p:cNvPr>
          <p:cNvGrpSpPr/>
          <p:nvPr/>
        </p:nvGrpSpPr>
        <p:grpSpPr>
          <a:xfrm>
            <a:off x="4049482" y="2446769"/>
            <a:ext cx="3381406" cy="886799"/>
            <a:chOff x="455613" y="4833385"/>
            <a:chExt cx="2415154" cy="886799"/>
          </a:xfrm>
        </p:grpSpPr>
        <p:cxnSp>
          <p:nvCxnSpPr>
            <p:cNvPr id="24" name="Straight Connector 23">
              <a:extLst>
                <a:ext uri="{FF2B5EF4-FFF2-40B4-BE49-F238E27FC236}">
                  <a16:creationId xmlns:a16="http://schemas.microsoft.com/office/drawing/2014/main" id="{D18DDC76-0140-4728-9D3D-3EAE09630B6E}"/>
                </a:ext>
              </a:extLst>
            </p:cNvPr>
            <p:cNvCxnSpPr>
              <a:cxnSpLocks/>
            </p:cNvCxnSpPr>
            <p:nvPr/>
          </p:nvCxnSpPr>
          <p:spPr>
            <a:xfrm flipV="1">
              <a:off x="455613" y="5136795"/>
              <a:ext cx="2382590" cy="5221"/>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8B0DFB9-33E0-4B22-81E4-07165EA86D62}"/>
                </a:ext>
              </a:extLst>
            </p:cNvPr>
            <p:cNvSpPr txBox="1"/>
            <p:nvPr/>
          </p:nvSpPr>
          <p:spPr>
            <a:xfrm>
              <a:off x="1152542" y="4833385"/>
              <a:ext cx="1080000" cy="307777"/>
            </a:xfrm>
            <a:prstGeom prst="rect">
              <a:avLst/>
            </a:prstGeom>
            <a:noFill/>
          </p:spPr>
          <p:txBody>
            <a:bodyPr wrap="square" rtlCol="0">
              <a:spAutoFit/>
            </a:bodyPr>
            <a:lstStyle/>
            <a:p>
              <a:pPr algn="ctr"/>
              <a:r>
                <a:rPr lang="fr-FR" sz="1400" b="1" dirty="0"/>
                <a:t>Bilan A</a:t>
              </a:r>
            </a:p>
          </p:txBody>
        </p:sp>
        <p:cxnSp>
          <p:nvCxnSpPr>
            <p:cNvPr id="30" name="Straight Connector 29">
              <a:extLst>
                <a:ext uri="{FF2B5EF4-FFF2-40B4-BE49-F238E27FC236}">
                  <a16:creationId xmlns:a16="http://schemas.microsoft.com/office/drawing/2014/main" id="{901C7FC4-C616-4D6C-A9E2-6A702D7F013C}"/>
                </a:ext>
              </a:extLst>
            </p:cNvPr>
            <p:cNvCxnSpPr>
              <a:cxnSpLocks/>
              <a:stCxn id="25" idx="2"/>
            </p:cNvCxnSpPr>
            <p:nvPr/>
          </p:nvCxnSpPr>
          <p:spPr>
            <a:xfrm flipH="1">
              <a:off x="1692542" y="5141162"/>
              <a:ext cx="1" cy="579022"/>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6DE94CA-19A1-4124-9F92-2B84A6C4F965}"/>
                </a:ext>
              </a:extLst>
            </p:cNvPr>
            <p:cNvSpPr txBox="1"/>
            <p:nvPr/>
          </p:nvSpPr>
          <p:spPr>
            <a:xfrm>
              <a:off x="457200" y="5153742"/>
              <a:ext cx="915664" cy="461665"/>
            </a:xfrm>
            <a:prstGeom prst="rect">
              <a:avLst/>
            </a:prstGeom>
            <a:noFill/>
          </p:spPr>
          <p:txBody>
            <a:bodyPr wrap="square" rtlCol="0">
              <a:spAutoFit/>
            </a:bodyPr>
            <a:lstStyle/>
            <a:p>
              <a:r>
                <a:rPr lang="fr-FR" sz="1200" dirty="0"/>
                <a:t>Actifs B reçus</a:t>
              </a:r>
            </a:p>
          </p:txBody>
        </p:sp>
        <p:sp>
          <p:nvSpPr>
            <p:cNvPr id="33" name="TextBox 32">
              <a:extLst>
                <a:ext uri="{FF2B5EF4-FFF2-40B4-BE49-F238E27FC236}">
                  <a16:creationId xmlns:a16="http://schemas.microsoft.com/office/drawing/2014/main" id="{9ACAED62-4C74-4704-A40D-307A8274ADA8}"/>
                </a:ext>
              </a:extLst>
            </p:cNvPr>
            <p:cNvSpPr txBox="1"/>
            <p:nvPr/>
          </p:nvSpPr>
          <p:spPr>
            <a:xfrm>
              <a:off x="1701854" y="5443185"/>
              <a:ext cx="1136349" cy="276999"/>
            </a:xfrm>
            <a:prstGeom prst="rect">
              <a:avLst/>
            </a:prstGeom>
            <a:noFill/>
          </p:spPr>
          <p:txBody>
            <a:bodyPr wrap="square" rtlCol="0">
              <a:spAutoFit/>
            </a:bodyPr>
            <a:lstStyle/>
            <a:p>
              <a:r>
                <a:rPr lang="fr-FR" sz="1200" dirty="0"/>
                <a:t>Passifs B reçus</a:t>
              </a:r>
            </a:p>
          </p:txBody>
        </p:sp>
        <p:sp>
          <p:nvSpPr>
            <p:cNvPr id="34" name="TextBox 33">
              <a:extLst>
                <a:ext uri="{FF2B5EF4-FFF2-40B4-BE49-F238E27FC236}">
                  <a16:creationId xmlns:a16="http://schemas.microsoft.com/office/drawing/2014/main" id="{22F6D0DF-A8F3-41FF-B3FB-82694035A7B4}"/>
                </a:ext>
              </a:extLst>
            </p:cNvPr>
            <p:cNvSpPr txBox="1"/>
            <p:nvPr/>
          </p:nvSpPr>
          <p:spPr>
            <a:xfrm>
              <a:off x="1700157" y="5136795"/>
              <a:ext cx="1170610" cy="461665"/>
            </a:xfrm>
            <a:prstGeom prst="rect">
              <a:avLst/>
            </a:prstGeom>
            <a:noFill/>
          </p:spPr>
          <p:txBody>
            <a:bodyPr wrap="square" rtlCol="0">
              <a:spAutoFit/>
            </a:bodyPr>
            <a:lstStyle/>
            <a:p>
              <a:r>
                <a:rPr lang="fr-FR" sz="1200" dirty="0">
                  <a:solidFill>
                    <a:srgbClr val="2C973E"/>
                  </a:solidFill>
                </a:rPr>
                <a:t>Report à nouveau : Δ</a:t>
              </a:r>
            </a:p>
          </p:txBody>
        </p:sp>
      </p:grpSp>
      <p:grpSp>
        <p:nvGrpSpPr>
          <p:cNvPr id="10" name="Group 9">
            <a:extLst>
              <a:ext uri="{FF2B5EF4-FFF2-40B4-BE49-F238E27FC236}">
                <a16:creationId xmlns:a16="http://schemas.microsoft.com/office/drawing/2014/main" id="{976636DE-4337-4568-BEFB-0C9D286DA8B2}"/>
              </a:ext>
            </a:extLst>
          </p:cNvPr>
          <p:cNvGrpSpPr/>
          <p:nvPr/>
        </p:nvGrpSpPr>
        <p:grpSpPr>
          <a:xfrm>
            <a:off x="288966" y="1781263"/>
            <a:ext cx="2347505" cy="2336612"/>
            <a:chOff x="277361" y="1376435"/>
            <a:chExt cx="2347505" cy="2336612"/>
          </a:xfrm>
        </p:grpSpPr>
        <p:sp>
          <p:nvSpPr>
            <p:cNvPr id="40" name="Rectangle 18">
              <a:extLst>
                <a:ext uri="{FF2B5EF4-FFF2-40B4-BE49-F238E27FC236}">
                  <a16:creationId xmlns:a16="http://schemas.microsoft.com/office/drawing/2014/main" id="{CAF24395-7C44-41B5-B532-96E6D0D62967}"/>
                </a:ext>
              </a:extLst>
            </p:cNvPr>
            <p:cNvSpPr>
              <a:spLocks noChangeArrowheads="1"/>
            </p:cNvSpPr>
            <p:nvPr/>
          </p:nvSpPr>
          <p:spPr bwMode="auto">
            <a:xfrm>
              <a:off x="277361" y="2598584"/>
              <a:ext cx="1080000" cy="540000"/>
            </a:xfrm>
            <a:prstGeom prst="rect">
              <a:avLst/>
            </a:prstGeom>
            <a:solidFill>
              <a:srgbClr val="FFE600"/>
            </a:solidFill>
            <a:ln w="9525">
              <a:noFill/>
              <a:miter lim="800000"/>
              <a:headEnd/>
              <a:tailEnd/>
            </a:ln>
            <a:effectLst/>
          </p:spPr>
          <p:txBody>
            <a:bodyPr lIns="36000" tIns="0" rIns="36000" bIns="0" anchor="ctr"/>
            <a:lstStyle/>
            <a:p>
              <a:pPr algn="ctr"/>
              <a:r>
                <a:rPr lang="fr-FR" sz="1600" b="1" dirty="0">
                  <a:solidFill>
                    <a:schemeClr val="tx1">
                      <a:lumMod val="50000"/>
                    </a:schemeClr>
                  </a:solidFill>
                </a:rPr>
                <a:t>Société A</a:t>
              </a:r>
            </a:p>
          </p:txBody>
        </p:sp>
        <p:sp>
          <p:nvSpPr>
            <p:cNvPr id="41" name="Rectangle 24">
              <a:extLst>
                <a:ext uri="{FF2B5EF4-FFF2-40B4-BE49-F238E27FC236}">
                  <a16:creationId xmlns:a16="http://schemas.microsoft.com/office/drawing/2014/main" id="{46331964-3887-4350-A51B-66F3BA30C34C}"/>
                </a:ext>
              </a:extLst>
            </p:cNvPr>
            <p:cNvSpPr>
              <a:spLocks noChangeArrowheads="1"/>
            </p:cNvSpPr>
            <p:nvPr/>
          </p:nvSpPr>
          <p:spPr bwMode="auto">
            <a:xfrm>
              <a:off x="1544866" y="2598584"/>
              <a:ext cx="1080000" cy="540000"/>
            </a:xfrm>
            <a:prstGeom prst="rect">
              <a:avLst/>
            </a:prstGeom>
            <a:solidFill>
              <a:srgbClr val="999999"/>
            </a:solidFill>
            <a:ln w="9525">
              <a:noFill/>
              <a:miter lim="800000"/>
              <a:headEnd/>
              <a:tailEnd/>
            </a:ln>
            <a:effectLst/>
          </p:spPr>
          <p:txBody>
            <a:bodyPr lIns="36000" tIns="0" rIns="36000" bIns="0" anchor="ctr"/>
            <a:lstStyle/>
            <a:p>
              <a:pPr algn="ctr"/>
              <a:r>
                <a:rPr lang="fr-FR" sz="1600" b="1" dirty="0">
                  <a:solidFill>
                    <a:srgbClr val="000000"/>
                  </a:solidFill>
                </a:rPr>
                <a:t>Société B</a:t>
              </a:r>
            </a:p>
          </p:txBody>
        </p:sp>
        <p:sp>
          <p:nvSpPr>
            <p:cNvPr id="42" name="Rectangle 26">
              <a:extLst>
                <a:ext uri="{FF2B5EF4-FFF2-40B4-BE49-F238E27FC236}">
                  <a16:creationId xmlns:a16="http://schemas.microsoft.com/office/drawing/2014/main" id="{2DBC19CD-CBF1-414F-BEEC-C40B95C711D4}"/>
                </a:ext>
              </a:extLst>
            </p:cNvPr>
            <p:cNvSpPr>
              <a:spLocks noChangeArrowheads="1"/>
            </p:cNvSpPr>
            <p:nvPr/>
          </p:nvSpPr>
          <p:spPr bwMode="auto">
            <a:xfrm>
              <a:off x="908015" y="1376435"/>
              <a:ext cx="1080000" cy="540000"/>
            </a:xfrm>
            <a:prstGeom prst="rect">
              <a:avLst/>
            </a:prstGeom>
            <a:solidFill>
              <a:srgbClr val="646464"/>
            </a:solidFill>
            <a:ln w="9525">
              <a:noFill/>
              <a:miter lim="800000"/>
              <a:headEnd/>
              <a:tailEnd/>
            </a:ln>
            <a:effectLst/>
          </p:spPr>
          <p:txBody>
            <a:bodyPr lIns="36000" tIns="0" rIns="36000" bIns="0" anchor="ctr"/>
            <a:lstStyle/>
            <a:p>
              <a:pPr algn="ctr"/>
              <a:r>
                <a:rPr lang="fr-FR" sz="1600" b="1" dirty="0">
                  <a:solidFill>
                    <a:schemeClr val="bg1"/>
                  </a:solidFill>
                </a:rPr>
                <a:t>Société M</a:t>
              </a:r>
            </a:p>
          </p:txBody>
        </p:sp>
        <p:cxnSp>
          <p:nvCxnSpPr>
            <p:cNvPr id="43" name="AutoShape 38">
              <a:extLst>
                <a:ext uri="{FF2B5EF4-FFF2-40B4-BE49-F238E27FC236}">
                  <a16:creationId xmlns:a16="http://schemas.microsoft.com/office/drawing/2014/main" id="{C8EB225E-0281-4F14-89D7-3DAF086DD3BF}"/>
                </a:ext>
              </a:extLst>
            </p:cNvPr>
            <p:cNvCxnSpPr>
              <a:cxnSpLocks noChangeShapeType="1"/>
              <a:stCxn id="42" idx="2"/>
              <a:endCxn id="40" idx="0"/>
            </p:cNvCxnSpPr>
            <p:nvPr/>
          </p:nvCxnSpPr>
          <p:spPr bwMode="auto">
            <a:xfrm rot="5400000">
              <a:off x="791614" y="1942182"/>
              <a:ext cx="682149" cy="630654"/>
            </a:xfrm>
            <a:prstGeom prst="bentConnector3">
              <a:avLst>
                <a:gd name="adj1" fmla="val 50000"/>
              </a:avLst>
            </a:prstGeom>
            <a:noFill/>
            <a:ln w="28575">
              <a:solidFill>
                <a:schemeClr val="tx1"/>
              </a:solidFill>
              <a:miter lim="800000"/>
              <a:headEnd/>
              <a:tailEnd/>
            </a:ln>
            <a:effectLst/>
          </p:spPr>
        </p:cxnSp>
        <p:cxnSp>
          <p:nvCxnSpPr>
            <p:cNvPr id="44" name="AutoShape 39">
              <a:extLst>
                <a:ext uri="{FF2B5EF4-FFF2-40B4-BE49-F238E27FC236}">
                  <a16:creationId xmlns:a16="http://schemas.microsoft.com/office/drawing/2014/main" id="{802205E9-B80E-49EF-9C12-1068B8BE43EC}"/>
                </a:ext>
              </a:extLst>
            </p:cNvPr>
            <p:cNvCxnSpPr>
              <a:cxnSpLocks noChangeShapeType="1"/>
              <a:stCxn id="42" idx="2"/>
              <a:endCxn id="41" idx="0"/>
            </p:cNvCxnSpPr>
            <p:nvPr/>
          </p:nvCxnSpPr>
          <p:spPr bwMode="auto">
            <a:xfrm rot="16200000" flipH="1">
              <a:off x="1425366" y="1939083"/>
              <a:ext cx="682149" cy="636851"/>
            </a:xfrm>
            <a:prstGeom prst="bentConnector3">
              <a:avLst>
                <a:gd name="adj1" fmla="val 50000"/>
              </a:avLst>
            </a:prstGeom>
            <a:noFill/>
            <a:ln w="28575">
              <a:solidFill>
                <a:schemeClr val="tx1"/>
              </a:solidFill>
              <a:miter lim="800000"/>
              <a:headEnd/>
              <a:tailEnd/>
            </a:ln>
            <a:effectLst/>
          </p:spPr>
        </p:cxnSp>
        <p:sp>
          <p:nvSpPr>
            <p:cNvPr id="45" name="TextBox 44">
              <a:extLst>
                <a:ext uri="{FF2B5EF4-FFF2-40B4-BE49-F238E27FC236}">
                  <a16:creationId xmlns:a16="http://schemas.microsoft.com/office/drawing/2014/main" id="{E73034A0-0568-4C02-9DCA-C80975045F25}"/>
                </a:ext>
              </a:extLst>
            </p:cNvPr>
            <p:cNvSpPr txBox="1"/>
            <p:nvPr/>
          </p:nvSpPr>
          <p:spPr>
            <a:xfrm>
              <a:off x="1462719" y="1943412"/>
              <a:ext cx="786599" cy="307777"/>
            </a:xfrm>
            <a:prstGeom prst="rect">
              <a:avLst/>
            </a:prstGeom>
            <a:noFill/>
          </p:spPr>
          <p:txBody>
            <a:bodyPr wrap="square" rtlCol="0">
              <a:spAutoFit/>
            </a:bodyPr>
            <a:lstStyle/>
            <a:p>
              <a:pPr algn="ctr"/>
              <a:r>
                <a:rPr lang="fr-FR" sz="1400" b="1" dirty="0"/>
                <a:t>100%</a:t>
              </a:r>
            </a:p>
          </p:txBody>
        </p:sp>
        <p:sp>
          <p:nvSpPr>
            <p:cNvPr id="46" name="TextBox 45">
              <a:extLst>
                <a:ext uri="{FF2B5EF4-FFF2-40B4-BE49-F238E27FC236}">
                  <a16:creationId xmlns:a16="http://schemas.microsoft.com/office/drawing/2014/main" id="{498FB941-D087-4742-BCC7-1B3E619A96F1}"/>
                </a:ext>
              </a:extLst>
            </p:cNvPr>
            <p:cNvSpPr txBox="1"/>
            <p:nvPr/>
          </p:nvSpPr>
          <p:spPr>
            <a:xfrm>
              <a:off x="658589" y="1949731"/>
              <a:ext cx="786599" cy="307777"/>
            </a:xfrm>
            <a:prstGeom prst="rect">
              <a:avLst/>
            </a:prstGeom>
            <a:noFill/>
          </p:spPr>
          <p:txBody>
            <a:bodyPr wrap="square" rtlCol="0">
              <a:spAutoFit/>
            </a:bodyPr>
            <a:lstStyle/>
            <a:p>
              <a:pPr algn="ctr"/>
              <a:r>
                <a:rPr lang="fr-FR" sz="1400" b="1" dirty="0"/>
                <a:t>100%</a:t>
              </a:r>
            </a:p>
          </p:txBody>
        </p:sp>
        <p:cxnSp>
          <p:nvCxnSpPr>
            <p:cNvPr id="47" name="Connector: Curved 46">
              <a:extLst>
                <a:ext uri="{FF2B5EF4-FFF2-40B4-BE49-F238E27FC236}">
                  <a16:creationId xmlns:a16="http://schemas.microsoft.com/office/drawing/2014/main" id="{C295CBDD-360C-4827-AFA5-F9DE4ED14C81}"/>
                </a:ext>
              </a:extLst>
            </p:cNvPr>
            <p:cNvCxnSpPr>
              <a:stCxn id="40" idx="2"/>
              <a:endCxn id="41" idx="2"/>
            </p:cNvCxnSpPr>
            <p:nvPr/>
          </p:nvCxnSpPr>
          <p:spPr>
            <a:xfrm rot="16200000" flipH="1">
              <a:off x="1451113" y="2504831"/>
              <a:ext cx="12700" cy="1267505"/>
            </a:xfrm>
            <a:prstGeom prst="curvedConnector3">
              <a:avLst>
                <a:gd name="adj1" fmla="val 1800000"/>
              </a:avLst>
            </a:prstGeom>
            <a:ln w="38100">
              <a:solidFill>
                <a:srgbClr val="91278F"/>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8A255E5D-BEF1-408C-9AE7-91D0072A6721}"/>
                </a:ext>
              </a:extLst>
            </p:cNvPr>
            <p:cNvSpPr txBox="1"/>
            <p:nvPr/>
          </p:nvSpPr>
          <p:spPr>
            <a:xfrm>
              <a:off x="391764" y="3374493"/>
              <a:ext cx="2106848" cy="338554"/>
            </a:xfrm>
            <a:prstGeom prst="rect">
              <a:avLst/>
            </a:prstGeom>
            <a:noFill/>
          </p:spPr>
          <p:txBody>
            <a:bodyPr wrap="square" rtlCol="0">
              <a:spAutoFit/>
            </a:bodyPr>
            <a:lstStyle/>
            <a:p>
              <a:pPr algn="ctr"/>
              <a:r>
                <a:rPr lang="fr-FR" sz="1600" b="1" dirty="0">
                  <a:solidFill>
                    <a:srgbClr val="91278F"/>
                  </a:solidFill>
                </a:rPr>
                <a:t>fusion-absorption</a:t>
              </a:r>
            </a:p>
          </p:txBody>
        </p:sp>
      </p:grpSp>
      <p:sp>
        <p:nvSpPr>
          <p:cNvPr id="26" name="Rectangle 25">
            <a:extLst>
              <a:ext uri="{FF2B5EF4-FFF2-40B4-BE49-F238E27FC236}">
                <a16:creationId xmlns:a16="http://schemas.microsoft.com/office/drawing/2014/main" id="{0B2BF358-C839-4851-B33B-165491B0ECE1}"/>
              </a:ext>
            </a:extLst>
          </p:cNvPr>
          <p:cNvSpPr/>
          <p:nvPr/>
        </p:nvSpPr>
        <p:spPr>
          <a:xfrm>
            <a:off x="2965975" y="4179937"/>
            <a:ext cx="5724000" cy="1969770"/>
          </a:xfrm>
          <a:prstGeom prst="rect">
            <a:avLst/>
          </a:prstGeom>
          <a:solidFill>
            <a:schemeClr val="bg1"/>
          </a:solidFill>
          <a:ln w="57150">
            <a:solidFill>
              <a:srgbClr val="80808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r>
              <a:rPr lang="fr-FR" sz="1600" b="1" dirty="0">
                <a:solidFill>
                  <a:schemeClr val="tx1"/>
                </a:solidFill>
              </a:rPr>
              <a:t>Remboursement des apports : alignement sur le régime actuel</a:t>
            </a:r>
          </a:p>
          <a:p>
            <a:pPr marL="285750" indent="-285750">
              <a:buFont typeface="Wingdings" panose="05000000000000000000" pitchFamily="2" charset="2"/>
              <a:buChar char="§"/>
            </a:pPr>
            <a:r>
              <a:rPr lang="fr-FR" sz="1500" dirty="0">
                <a:solidFill>
                  <a:schemeClr val="tx1"/>
                </a:solidFill>
              </a:rPr>
              <a:t>Les sommes incorporées aux capitaux propres de l’absorbante à l’occasion de la fusion simplifiée ne sont pas considérées comme des apports remboursables en franchise d’impôt </a:t>
            </a:r>
            <a:r>
              <a:rPr lang="fr-FR" sz="1500" dirty="0">
                <a:solidFill>
                  <a:schemeClr val="tx1"/>
                </a:solidFill>
                <a:sym typeface="Wingdings" panose="05000000000000000000" pitchFamily="2" charset="2"/>
              </a:rPr>
              <a:t> revenus distribués… mais extension du Bofip BOI-RPPM-RCM-10-20-30-30 pour les sommes correspondant à des </a:t>
            </a:r>
            <a:r>
              <a:rPr lang="fr-FR" sz="1500" dirty="0">
                <a:solidFill>
                  <a:schemeClr val="tx1"/>
                </a:solidFill>
              </a:rPr>
              <a:t>apports dans la société absorbée</a:t>
            </a:r>
          </a:p>
        </p:txBody>
      </p:sp>
    </p:spTree>
    <p:extLst>
      <p:ext uri="{BB962C8B-B14F-4D97-AF65-F5344CB8AC3E}">
        <p14:creationId xmlns:p14="http://schemas.microsoft.com/office/powerpoint/2010/main" val="997844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851F0-483A-48D2-AE97-74DCCB50B8CD}"/>
              </a:ext>
            </a:extLst>
          </p:cNvPr>
          <p:cNvSpPr>
            <a:spLocks noGrp="1"/>
          </p:cNvSpPr>
          <p:nvPr>
            <p:ph type="title"/>
          </p:nvPr>
        </p:nvSpPr>
        <p:spPr/>
        <p:txBody>
          <a:bodyPr/>
          <a:lstStyle/>
          <a:p>
            <a:r>
              <a:rPr lang="fr-FR" dirty="0"/>
              <a:t>Fusions simplifiées entre sociétés sœurs</a:t>
            </a:r>
            <a:br>
              <a:rPr lang="fr-FR" dirty="0"/>
            </a:br>
            <a:r>
              <a:rPr lang="fr-FR" sz="2000" dirty="0"/>
              <a:t>LF 2020, art. 43 et 44</a:t>
            </a:r>
            <a:endParaRPr lang="fr-FR" dirty="0"/>
          </a:p>
        </p:txBody>
      </p:sp>
      <p:sp>
        <p:nvSpPr>
          <p:cNvPr id="29" name="Rectangle 28">
            <a:extLst>
              <a:ext uri="{FF2B5EF4-FFF2-40B4-BE49-F238E27FC236}">
                <a16:creationId xmlns:a16="http://schemas.microsoft.com/office/drawing/2014/main" id="{6FAFFA69-9C2D-4FA5-B088-D3CBC7B81F47}"/>
              </a:ext>
            </a:extLst>
          </p:cNvPr>
          <p:cNvSpPr/>
          <p:nvPr/>
        </p:nvSpPr>
        <p:spPr>
          <a:xfrm>
            <a:off x="2965975" y="1261318"/>
            <a:ext cx="5724000" cy="4797137"/>
          </a:xfrm>
          <a:prstGeom prst="rect">
            <a:avLst/>
          </a:prstGeom>
          <a:solidFill>
            <a:schemeClr val="bg1"/>
          </a:solidFill>
          <a:ln w="57150">
            <a:solidFill>
              <a:srgbClr val="80808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r>
              <a:rPr lang="fr-FR" b="1" dirty="0">
                <a:solidFill>
                  <a:schemeClr val="tx1"/>
                </a:solidFill>
              </a:rPr>
              <a:t>Au niveau de la société mère</a:t>
            </a:r>
          </a:p>
          <a:p>
            <a:endParaRPr lang="fr-FR" sz="1000" b="1" dirty="0">
              <a:solidFill>
                <a:schemeClr val="tx1"/>
              </a:solidFill>
            </a:endParaRPr>
          </a:p>
          <a:p>
            <a:r>
              <a:rPr lang="fr-FR" sz="1600" b="1" dirty="0">
                <a:solidFill>
                  <a:schemeClr val="tx1"/>
                </a:solidFill>
              </a:rPr>
              <a:t>Traitement comptable </a:t>
            </a:r>
            <a:r>
              <a:rPr lang="fr-FR" sz="1400" dirty="0">
                <a:solidFill>
                  <a:schemeClr val="tx1"/>
                </a:solidFill>
              </a:rPr>
              <a:t>(</a:t>
            </a:r>
            <a:r>
              <a:rPr lang="fr-FR" sz="1400" dirty="0" err="1">
                <a:solidFill>
                  <a:schemeClr val="tx1"/>
                </a:solidFill>
              </a:rPr>
              <a:t>règl</a:t>
            </a:r>
            <a:r>
              <a:rPr lang="fr-FR" sz="1400" dirty="0">
                <a:solidFill>
                  <a:schemeClr val="tx1"/>
                </a:solidFill>
              </a:rPr>
              <a:t>. ANC n°2019-06 du 8 nov. 2019)</a:t>
            </a:r>
            <a:endParaRPr lang="fr-FR" sz="1600" b="1" dirty="0">
              <a:solidFill>
                <a:schemeClr val="tx1"/>
              </a:solidFill>
            </a:endParaRPr>
          </a:p>
          <a:p>
            <a:pPr marL="285750" indent="-285750">
              <a:buFont typeface="Wingdings" panose="05000000000000000000" pitchFamily="2" charset="2"/>
              <a:buChar char="§"/>
            </a:pPr>
            <a:r>
              <a:rPr lang="pt-BR" sz="1600" dirty="0">
                <a:solidFill>
                  <a:schemeClr val="tx1"/>
                </a:solidFill>
              </a:rPr>
              <a:t>Transfert des montants inscrits dans les comptes correspondant aux titres de la société absorbée dans les comptes correspondants aux titres de la société absorbante</a:t>
            </a:r>
          </a:p>
          <a:p>
            <a:endParaRPr lang="pt-BR" sz="1000" dirty="0">
              <a:solidFill>
                <a:schemeClr val="tx1"/>
              </a:solidFill>
            </a:endParaRPr>
          </a:p>
          <a:p>
            <a:endParaRPr lang="pt-BR" sz="1600" b="1" dirty="0">
              <a:solidFill>
                <a:schemeClr val="tx1"/>
              </a:solidFill>
            </a:endParaRPr>
          </a:p>
          <a:p>
            <a:endParaRPr lang="pt-BR" sz="1600" b="1" dirty="0">
              <a:solidFill>
                <a:schemeClr val="tx1"/>
              </a:solidFill>
            </a:endParaRPr>
          </a:p>
          <a:p>
            <a:endParaRPr lang="pt-BR" sz="1600" b="1" dirty="0">
              <a:solidFill>
                <a:schemeClr val="tx1"/>
              </a:solidFill>
            </a:endParaRPr>
          </a:p>
          <a:p>
            <a:endParaRPr lang="pt-BR" sz="1600" b="1" dirty="0">
              <a:solidFill>
                <a:schemeClr val="tx1"/>
              </a:solidFill>
            </a:endParaRPr>
          </a:p>
          <a:p>
            <a:endParaRPr lang="pt-BR" sz="1600" b="1" dirty="0">
              <a:solidFill>
                <a:schemeClr val="tx1"/>
              </a:solidFill>
            </a:endParaRPr>
          </a:p>
          <a:p>
            <a:r>
              <a:rPr lang="pt-BR" sz="1600" b="1" dirty="0">
                <a:solidFill>
                  <a:schemeClr val="tx1"/>
                </a:solidFill>
              </a:rPr>
              <a:t>Traitement fiscal</a:t>
            </a:r>
          </a:p>
          <a:p>
            <a:pPr marL="285750" indent="-285750">
              <a:buFont typeface="Wingdings" panose="05000000000000000000" pitchFamily="2" charset="2"/>
              <a:buChar char="§"/>
            </a:pPr>
            <a:r>
              <a:rPr lang="fr-FR" sz="1600" dirty="0">
                <a:solidFill>
                  <a:schemeClr val="tx1"/>
                </a:solidFill>
              </a:rPr>
              <a:t>L’annulation des titres de l’absorbée ne constitue pas un fait générateur d’imposition au niveau de la société mère </a:t>
            </a:r>
            <a:r>
              <a:rPr lang="fr-FR" sz="1600" dirty="0">
                <a:solidFill>
                  <a:schemeClr val="tx1"/>
                </a:solidFill>
                <a:sym typeface="Wingdings" panose="05000000000000000000" pitchFamily="2" charset="2"/>
              </a:rPr>
              <a:t> </a:t>
            </a:r>
            <a:r>
              <a:rPr lang="fr-FR" sz="1600" dirty="0">
                <a:solidFill>
                  <a:schemeClr val="tx1"/>
                </a:solidFill>
              </a:rPr>
              <a:t>le sursis d’imposition est ainsi de plein droit sans faculté d’option pour la société mère </a:t>
            </a:r>
            <a:endParaRPr lang="pt-BR" sz="1600" dirty="0">
              <a:solidFill>
                <a:schemeClr val="tx1"/>
              </a:solidFill>
            </a:endParaRPr>
          </a:p>
        </p:txBody>
      </p:sp>
      <p:grpSp>
        <p:nvGrpSpPr>
          <p:cNvPr id="19" name="Group 18">
            <a:extLst>
              <a:ext uri="{FF2B5EF4-FFF2-40B4-BE49-F238E27FC236}">
                <a16:creationId xmlns:a16="http://schemas.microsoft.com/office/drawing/2014/main" id="{7E9E16EE-66E7-4088-BBA0-3F5F6B72EB97}"/>
              </a:ext>
            </a:extLst>
          </p:cNvPr>
          <p:cNvGrpSpPr/>
          <p:nvPr/>
        </p:nvGrpSpPr>
        <p:grpSpPr>
          <a:xfrm>
            <a:off x="4429496" y="3094440"/>
            <a:ext cx="2815350" cy="904469"/>
            <a:chOff x="458118" y="3639902"/>
            <a:chExt cx="2382590" cy="904469"/>
          </a:xfrm>
        </p:grpSpPr>
        <p:cxnSp>
          <p:nvCxnSpPr>
            <p:cNvPr id="20" name="Straight Connector 23">
              <a:extLst>
                <a:ext uri="{FF2B5EF4-FFF2-40B4-BE49-F238E27FC236}">
                  <a16:creationId xmlns:a16="http://schemas.microsoft.com/office/drawing/2014/main" id="{8F45FF20-429A-44B3-B1D9-E2DD59249D9A}"/>
                </a:ext>
              </a:extLst>
            </p:cNvPr>
            <p:cNvCxnSpPr>
              <a:cxnSpLocks/>
            </p:cNvCxnSpPr>
            <p:nvPr/>
          </p:nvCxnSpPr>
          <p:spPr>
            <a:xfrm flipV="1">
              <a:off x="458118" y="3943312"/>
              <a:ext cx="2382590" cy="522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1" name="TextBox 24">
              <a:extLst>
                <a:ext uri="{FF2B5EF4-FFF2-40B4-BE49-F238E27FC236}">
                  <a16:creationId xmlns:a16="http://schemas.microsoft.com/office/drawing/2014/main" id="{A78ECA6E-099D-45DD-831C-E438D61F4CC4}"/>
                </a:ext>
              </a:extLst>
            </p:cNvPr>
            <p:cNvSpPr txBox="1"/>
            <p:nvPr/>
          </p:nvSpPr>
          <p:spPr>
            <a:xfrm>
              <a:off x="1155047" y="3639902"/>
              <a:ext cx="1080000" cy="307777"/>
            </a:xfrm>
            <a:prstGeom prst="rect">
              <a:avLst/>
            </a:prstGeom>
            <a:noFill/>
          </p:spPr>
          <p:txBody>
            <a:bodyPr wrap="square" rtlCol="0">
              <a:spAutoFit/>
            </a:bodyPr>
            <a:lstStyle/>
            <a:p>
              <a:pPr algn="ctr"/>
              <a:r>
                <a:rPr lang="fr-FR" sz="1400" b="1" dirty="0"/>
                <a:t>Bilan M</a:t>
              </a:r>
            </a:p>
          </p:txBody>
        </p:sp>
        <p:cxnSp>
          <p:nvCxnSpPr>
            <p:cNvPr id="22" name="Straight Connector 29">
              <a:extLst>
                <a:ext uri="{FF2B5EF4-FFF2-40B4-BE49-F238E27FC236}">
                  <a16:creationId xmlns:a16="http://schemas.microsoft.com/office/drawing/2014/main" id="{CCE35C84-0CA2-4EF6-9034-E7A109295D8D}"/>
                </a:ext>
              </a:extLst>
            </p:cNvPr>
            <p:cNvCxnSpPr>
              <a:cxnSpLocks/>
            </p:cNvCxnSpPr>
            <p:nvPr/>
          </p:nvCxnSpPr>
          <p:spPr>
            <a:xfrm flipH="1">
              <a:off x="1671015" y="3957060"/>
              <a:ext cx="1" cy="58731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TextBox 31">
              <a:extLst>
                <a:ext uri="{FF2B5EF4-FFF2-40B4-BE49-F238E27FC236}">
                  <a16:creationId xmlns:a16="http://schemas.microsoft.com/office/drawing/2014/main" id="{5FE867BB-34A7-4CCE-BB1A-E96CED74EBB4}"/>
                </a:ext>
              </a:extLst>
            </p:cNvPr>
            <p:cNvSpPr txBox="1"/>
            <p:nvPr/>
          </p:nvSpPr>
          <p:spPr>
            <a:xfrm>
              <a:off x="459704" y="3960259"/>
              <a:ext cx="1231859" cy="523220"/>
            </a:xfrm>
            <a:prstGeom prst="rect">
              <a:avLst/>
            </a:prstGeom>
            <a:noFill/>
          </p:spPr>
          <p:txBody>
            <a:bodyPr wrap="square" lIns="0" rtlCol="0">
              <a:spAutoFit/>
            </a:bodyPr>
            <a:lstStyle/>
            <a:p>
              <a:r>
                <a:rPr lang="fr-FR" sz="1400" b="1" dirty="0"/>
                <a:t>Titres A  : X </a:t>
              </a:r>
              <a:r>
                <a:rPr lang="fr-FR" sz="1400" b="1" dirty="0">
                  <a:solidFill>
                    <a:srgbClr val="00B050"/>
                  </a:solidFill>
                </a:rPr>
                <a:t>+ Y</a:t>
              </a:r>
            </a:p>
            <a:p>
              <a:r>
                <a:rPr lang="fr-FR" sz="1400" b="1" strike="sngStrike" dirty="0">
                  <a:solidFill>
                    <a:srgbClr val="FF0000"/>
                  </a:solidFill>
                </a:rPr>
                <a:t>Titres B : Y</a:t>
              </a:r>
            </a:p>
          </p:txBody>
        </p:sp>
      </p:grpSp>
      <p:grpSp>
        <p:nvGrpSpPr>
          <p:cNvPr id="47" name="Group 46">
            <a:extLst>
              <a:ext uri="{FF2B5EF4-FFF2-40B4-BE49-F238E27FC236}">
                <a16:creationId xmlns:a16="http://schemas.microsoft.com/office/drawing/2014/main" id="{FCD62756-7538-4106-AD22-5DF68FA9782A}"/>
              </a:ext>
            </a:extLst>
          </p:cNvPr>
          <p:cNvGrpSpPr/>
          <p:nvPr/>
        </p:nvGrpSpPr>
        <p:grpSpPr>
          <a:xfrm>
            <a:off x="288966" y="1781263"/>
            <a:ext cx="2347505" cy="2336612"/>
            <a:chOff x="277361" y="1376435"/>
            <a:chExt cx="2347505" cy="2336612"/>
          </a:xfrm>
        </p:grpSpPr>
        <p:sp>
          <p:nvSpPr>
            <p:cNvPr id="48" name="Rectangle 18">
              <a:extLst>
                <a:ext uri="{FF2B5EF4-FFF2-40B4-BE49-F238E27FC236}">
                  <a16:creationId xmlns:a16="http://schemas.microsoft.com/office/drawing/2014/main" id="{B5456422-DC28-4111-AA38-A2357D3DAC6F}"/>
                </a:ext>
              </a:extLst>
            </p:cNvPr>
            <p:cNvSpPr>
              <a:spLocks noChangeArrowheads="1"/>
            </p:cNvSpPr>
            <p:nvPr/>
          </p:nvSpPr>
          <p:spPr bwMode="auto">
            <a:xfrm>
              <a:off x="277361" y="2598584"/>
              <a:ext cx="1080000" cy="540000"/>
            </a:xfrm>
            <a:prstGeom prst="rect">
              <a:avLst/>
            </a:prstGeom>
            <a:solidFill>
              <a:srgbClr val="FFE600"/>
            </a:solidFill>
            <a:ln w="9525">
              <a:noFill/>
              <a:miter lim="800000"/>
              <a:headEnd/>
              <a:tailEnd/>
            </a:ln>
            <a:effectLst/>
          </p:spPr>
          <p:txBody>
            <a:bodyPr lIns="36000" tIns="0" rIns="36000" bIns="0" anchor="ctr"/>
            <a:lstStyle/>
            <a:p>
              <a:pPr algn="ctr"/>
              <a:r>
                <a:rPr lang="fr-FR" sz="1600" b="1" dirty="0">
                  <a:solidFill>
                    <a:schemeClr val="tx1">
                      <a:lumMod val="50000"/>
                    </a:schemeClr>
                  </a:solidFill>
                </a:rPr>
                <a:t>Société A</a:t>
              </a:r>
            </a:p>
          </p:txBody>
        </p:sp>
        <p:sp>
          <p:nvSpPr>
            <p:cNvPr id="49" name="Rectangle 24">
              <a:extLst>
                <a:ext uri="{FF2B5EF4-FFF2-40B4-BE49-F238E27FC236}">
                  <a16:creationId xmlns:a16="http://schemas.microsoft.com/office/drawing/2014/main" id="{1710742E-8124-4271-91E4-F4771F8BCF95}"/>
                </a:ext>
              </a:extLst>
            </p:cNvPr>
            <p:cNvSpPr>
              <a:spLocks noChangeArrowheads="1"/>
            </p:cNvSpPr>
            <p:nvPr/>
          </p:nvSpPr>
          <p:spPr bwMode="auto">
            <a:xfrm>
              <a:off x="1544866" y="2598584"/>
              <a:ext cx="1080000" cy="540000"/>
            </a:xfrm>
            <a:prstGeom prst="rect">
              <a:avLst/>
            </a:prstGeom>
            <a:solidFill>
              <a:srgbClr val="999999"/>
            </a:solidFill>
            <a:ln w="9525">
              <a:noFill/>
              <a:miter lim="800000"/>
              <a:headEnd/>
              <a:tailEnd/>
            </a:ln>
            <a:effectLst/>
          </p:spPr>
          <p:txBody>
            <a:bodyPr lIns="36000" tIns="0" rIns="36000" bIns="0" anchor="ctr"/>
            <a:lstStyle/>
            <a:p>
              <a:pPr algn="ctr"/>
              <a:r>
                <a:rPr lang="fr-FR" sz="1600" b="1" dirty="0">
                  <a:solidFill>
                    <a:srgbClr val="000000"/>
                  </a:solidFill>
                </a:rPr>
                <a:t>Société B</a:t>
              </a:r>
            </a:p>
          </p:txBody>
        </p:sp>
        <p:sp>
          <p:nvSpPr>
            <p:cNvPr id="50" name="Rectangle 26">
              <a:extLst>
                <a:ext uri="{FF2B5EF4-FFF2-40B4-BE49-F238E27FC236}">
                  <a16:creationId xmlns:a16="http://schemas.microsoft.com/office/drawing/2014/main" id="{AC0CC2C9-A9A6-4BE3-A8C7-D7DF35C524CC}"/>
                </a:ext>
              </a:extLst>
            </p:cNvPr>
            <p:cNvSpPr>
              <a:spLocks noChangeArrowheads="1"/>
            </p:cNvSpPr>
            <p:nvPr/>
          </p:nvSpPr>
          <p:spPr bwMode="auto">
            <a:xfrm>
              <a:off x="908015" y="1376435"/>
              <a:ext cx="1080000" cy="540000"/>
            </a:xfrm>
            <a:prstGeom prst="rect">
              <a:avLst/>
            </a:prstGeom>
            <a:solidFill>
              <a:srgbClr val="646464"/>
            </a:solidFill>
            <a:ln w="9525">
              <a:noFill/>
              <a:miter lim="800000"/>
              <a:headEnd/>
              <a:tailEnd/>
            </a:ln>
            <a:effectLst/>
          </p:spPr>
          <p:txBody>
            <a:bodyPr lIns="36000" tIns="0" rIns="36000" bIns="0" anchor="ctr"/>
            <a:lstStyle/>
            <a:p>
              <a:pPr algn="ctr"/>
              <a:r>
                <a:rPr lang="fr-FR" sz="1600" b="1" dirty="0">
                  <a:solidFill>
                    <a:schemeClr val="bg1"/>
                  </a:solidFill>
                </a:rPr>
                <a:t>Société M</a:t>
              </a:r>
            </a:p>
          </p:txBody>
        </p:sp>
        <p:cxnSp>
          <p:nvCxnSpPr>
            <p:cNvPr id="51" name="AutoShape 38">
              <a:extLst>
                <a:ext uri="{FF2B5EF4-FFF2-40B4-BE49-F238E27FC236}">
                  <a16:creationId xmlns:a16="http://schemas.microsoft.com/office/drawing/2014/main" id="{37156020-1F74-4794-BB7E-0F2D29040822}"/>
                </a:ext>
              </a:extLst>
            </p:cNvPr>
            <p:cNvCxnSpPr>
              <a:cxnSpLocks noChangeShapeType="1"/>
              <a:stCxn id="50" idx="2"/>
              <a:endCxn id="48" idx="0"/>
            </p:cNvCxnSpPr>
            <p:nvPr/>
          </p:nvCxnSpPr>
          <p:spPr bwMode="auto">
            <a:xfrm rot="5400000">
              <a:off x="791614" y="1942182"/>
              <a:ext cx="682149" cy="630654"/>
            </a:xfrm>
            <a:prstGeom prst="bentConnector3">
              <a:avLst>
                <a:gd name="adj1" fmla="val 50000"/>
              </a:avLst>
            </a:prstGeom>
            <a:noFill/>
            <a:ln w="28575">
              <a:solidFill>
                <a:schemeClr val="tx1"/>
              </a:solidFill>
              <a:miter lim="800000"/>
              <a:headEnd/>
              <a:tailEnd/>
            </a:ln>
            <a:effectLst/>
          </p:spPr>
        </p:cxnSp>
        <p:cxnSp>
          <p:nvCxnSpPr>
            <p:cNvPr id="52" name="AutoShape 39">
              <a:extLst>
                <a:ext uri="{FF2B5EF4-FFF2-40B4-BE49-F238E27FC236}">
                  <a16:creationId xmlns:a16="http://schemas.microsoft.com/office/drawing/2014/main" id="{E775EB16-CCF0-4010-A556-FC27BEEAC2B0}"/>
                </a:ext>
              </a:extLst>
            </p:cNvPr>
            <p:cNvCxnSpPr>
              <a:cxnSpLocks noChangeShapeType="1"/>
              <a:stCxn id="50" idx="2"/>
              <a:endCxn id="49" idx="0"/>
            </p:cNvCxnSpPr>
            <p:nvPr/>
          </p:nvCxnSpPr>
          <p:spPr bwMode="auto">
            <a:xfrm rot="16200000" flipH="1">
              <a:off x="1425366" y="1939083"/>
              <a:ext cx="682149" cy="636851"/>
            </a:xfrm>
            <a:prstGeom prst="bentConnector3">
              <a:avLst>
                <a:gd name="adj1" fmla="val 50000"/>
              </a:avLst>
            </a:prstGeom>
            <a:noFill/>
            <a:ln w="28575">
              <a:solidFill>
                <a:schemeClr val="tx1"/>
              </a:solidFill>
              <a:miter lim="800000"/>
              <a:headEnd/>
              <a:tailEnd/>
            </a:ln>
            <a:effectLst/>
          </p:spPr>
        </p:cxnSp>
        <p:sp>
          <p:nvSpPr>
            <p:cNvPr id="53" name="TextBox 52">
              <a:extLst>
                <a:ext uri="{FF2B5EF4-FFF2-40B4-BE49-F238E27FC236}">
                  <a16:creationId xmlns:a16="http://schemas.microsoft.com/office/drawing/2014/main" id="{277AA206-D259-4710-8AC9-2663DD135851}"/>
                </a:ext>
              </a:extLst>
            </p:cNvPr>
            <p:cNvSpPr txBox="1"/>
            <p:nvPr/>
          </p:nvSpPr>
          <p:spPr>
            <a:xfrm>
              <a:off x="1462719" y="1943412"/>
              <a:ext cx="786599" cy="307777"/>
            </a:xfrm>
            <a:prstGeom prst="rect">
              <a:avLst/>
            </a:prstGeom>
            <a:noFill/>
          </p:spPr>
          <p:txBody>
            <a:bodyPr wrap="square" rtlCol="0">
              <a:spAutoFit/>
            </a:bodyPr>
            <a:lstStyle/>
            <a:p>
              <a:pPr algn="ctr"/>
              <a:r>
                <a:rPr lang="fr-FR" sz="1400" b="1" dirty="0"/>
                <a:t>100%</a:t>
              </a:r>
            </a:p>
          </p:txBody>
        </p:sp>
        <p:sp>
          <p:nvSpPr>
            <p:cNvPr id="54" name="TextBox 53">
              <a:extLst>
                <a:ext uri="{FF2B5EF4-FFF2-40B4-BE49-F238E27FC236}">
                  <a16:creationId xmlns:a16="http://schemas.microsoft.com/office/drawing/2014/main" id="{1727DA0A-B59B-47AB-97E9-6D0CDEC18F88}"/>
                </a:ext>
              </a:extLst>
            </p:cNvPr>
            <p:cNvSpPr txBox="1"/>
            <p:nvPr/>
          </p:nvSpPr>
          <p:spPr>
            <a:xfrm>
              <a:off x="658589" y="1949731"/>
              <a:ext cx="786599" cy="307777"/>
            </a:xfrm>
            <a:prstGeom prst="rect">
              <a:avLst/>
            </a:prstGeom>
            <a:noFill/>
          </p:spPr>
          <p:txBody>
            <a:bodyPr wrap="square" rtlCol="0">
              <a:spAutoFit/>
            </a:bodyPr>
            <a:lstStyle/>
            <a:p>
              <a:pPr algn="ctr"/>
              <a:r>
                <a:rPr lang="fr-FR" sz="1400" b="1" dirty="0"/>
                <a:t>100%</a:t>
              </a:r>
            </a:p>
          </p:txBody>
        </p:sp>
        <p:cxnSp>
          <p:nvCxnSpPr>
            <p:cNvPr id="55" name="Connector: Curved 54">
              <a:extLst>
                <a:ext uri="{FF2B5EF4-FFF2-40B4-BE49-F238E27FC236}">
                  <a16:creationId xmlns:a16="http://schemas.microsoft.com/office/drawing/2014/main" id="{F14468E8-A4A9-4D7B-8C98-09733A7C44B5}"/>
                </a:ext>
              </a:extLst>
            </p:cNvPr>
            <p:cNvCxnSpPr>
              <a:stCxn id="48" idx="2"/>
              <a:endCxn id="49" idx="2"/>
            </p:cNvCxnSpPr>
            <p:nvPr/>
          </p:nvCxnSpPr>
          <p:spPr>
            <a:xfrm rot="16200000" flipH="1">
              <a:off x="1451113" y="2504831"/>
              <a:ext cx="12700" cy="1267505"/>
            </a:xfrm>
            <a:prstGeom prst="curvedConnector3">
              <a:avLst>
                <a:gd name="adj1" fmla="val 1800000"/>
              </a:avLst>
            </a:prstGeom>
            <a:ln w="38100">
              <a:solidFill>
                <a:srgbClr val="91278F"/>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9A86E00A-26F5-4166-8475-D28E86BCADA7}"/>
                </a:ext>
              </a:extLst>
            </p:cNvPr>
            <p:cNvSpPr txBox="1"/>
            <p:nvPr/>
          </p:nvSpPr>
          <p:spPr>
            <a:xfrm>
              <a:off x="391764" y="3374493"/>
              <a:ext cx="2106848" cy="338554"/>
            </a:xfrm>
            <a:prstGeom prst="rect">
              <a:avLst/>
            </a:prstGeom>
            <a:noFill/>
          </p:spPr>
          <p:txBody>
            <a:bodyPr wrap="square" rtlCol="0">
              <a:spAutoFit/>
            </a:bodyPr>
            <a:lstStyle/>
            <a:p>
              <a:pPr algn="ctr"/>
              <a:r>
                <a:rPr lang="fr-FR" sz="1600" b="1" dirty="0">
                  <a:solidFill>
                    <a:srgbClr val="91278F"/>
                  </a:solidFill>
                </a:rPr>
                <a:t>fusion-absorption</a:t>
              </a:r>
            </a:p>
          </p:txBody>
        </p:sp>
      </p:grpSp>
    </p:spTree>
    <p:extLst>
      <p:ext uri="{BB962C8B-B14F-4D97-AF65-F5344CB8AC3E}">
        <p14:creationId xmlns:p14="http://schemas.microsoft.com/office/powerpoint/2010/main" val="275624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851F0-483A-48D2-AE97-74DCCB50B8CD}"/>
              </a:ext>
            </a:extLst>
          </p:cNvPr>
          <p:cNvSpPr>
            <a:spLocks noGrp="1"/>
          </p:cNvSpPr>
          <p:nvPr>
            <p:ph type="title"/>
          </p:nvPr>
        </p:nvSpPr>
        <p:spPr/>
        <p:txBody>
          <a:bodyPr/>
          <a:lstStyle/>
          <a:p>
            <a:r>
              <a:rPr lang="fr-FR" dirty="0"/>
              <a:t>Fusions simplifiées entre sociétés sœurs</a:t>
            </a:r>
            <a:br>
              <a:rPr lang="fr-FR" dirty="0"/>
            </a:br>
            <a:r>
              <a:rPr lang="fr-FR" sz="2000" dirty="0"/>
              <a:t>LF 2020, art. 43 et 44</a:t>
            </a:r>
            <a:endParaRPr lang="fr-FR" dirty="0"/>
          </a:p>
        </p:txBody>
      </p:sp>
      <p:sp>
        <p:nvSpPr>
          <p:cNvPr id="29" name="Rectangle 28">
            <a:extLst>
              <a:ext uri="{FF2B5EF4-FFF2-40B4-BE49-F238E27FC236}">
                <a16:creationId xmlns:a16="http://schemas.microsoft.com/office/drawing/2014/main" id="{6FAFFA69-9C2D-4FA5-B088-D3CBC7B81F47}"/>
              </a:ext>
            </a:extLst>
          </p:cNvPr>
          <p:cNvSpPr/>
          <p:nvPr/>
        </p:nvSpPr>
        <p:spPr>
          <a:xfrm>
            <a:off x="2962371" y="1253193"/>
            <a:ext cx="5724000" cy="4862896"/>
          </a:xfrm>
          <a:prstGeom prst="rect">
            <a:avLst/>
          </a:prstGeom>
          <a:solidFill>
            <a:schemeClr val="bg1"/>
          </a:solidFill>
          <a:ln w="57150">
            <a:solidFill>
              <a:srgbClr val="80808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b="1" dirty="0">
                <a:solidFill>
                  <a:schemeClr val="tx1"/>
                </a:solidFill>
              </a:rPr>
              <a:t>Au niveau de la société mère</a:t>
            </a:r>
          </a:p>
          <a:p>
            <a:endParaRPr lang="fr-FR" sz="1000" b="1" dirty="0">
              <a:solidFill>
                <a:schemeClr val="tx1"/>
              </a:solidFill>
            </a:endParaRPr>
          </a:p>
          <a:p>
            <a:r>
              <a:rPr lang="fr-FR" sz="1600" b="1" dirty="0">
                <a:solidFill>
                  <a:schemeClr val="tx1"/>
                </a:solidFill>
              </a:rPr>
              <a:t>Régime mère-fille : neutralisation des effets de l’opération placée sous le régime de faveur des fusions </a:t>
            </a:r>
          </a:p>
          <a:p>
            <a:pPr marL="285750" indent="-285750">
              <a:buFont typeface="Wingdings" panose="05000000000000000000" pitchFamily="2" charset="2"/>
              <a:buChar char="§"/>
            </a:pPr>
            <a:r>
              <a:rPr lang="fr-FR" sz="1550" dirty="0">
                <a:solidFill>
                  <a:schemeClr val="tx1"/>
                </a:solidFill>
              </a:rPr>
              <a:t>Pour apprécier le délai de conservation des titres ouvrant droit au mère-fille, les titres de l’absorbée sont réputés détenus depuis leur souscription ou acquisition jusqu’à la cession des titres de l’absorbante</a:t>
            </a:r>
          </a:p>
          <a:p>
            <a:pPr marL="285750" indent="-285750">
              <a:buFont typeface="Wingdings" panose="05000000000000000000" pitchFamily="2" charset="2"/>
              <a:buChar char="§"/>
            </a:pPr>
            <a:endParaRPr lang="fr-FR" sz="1550" dirty="0">
              <a:solidFill>
                <a:schemeClr val="tx1"/>
              </a:solidFill>
            </a:endParaRPr>
          </a:p>
          <a:p>
            <a:pPr marL="285750" indent="-285750">
              <a:buFont typeface="Wingdings" panose="05000000000000000000" pitchFamily="2" charset="2"/>
              <a:buChar char="§"/>
            </a:pPr>
            <a:r>
              <a:rPr lang="fr-FR" sz="1550" dirty="0">
                <a:solidFill>
                  <a:schemeClr val="tx1"/>
                </a:solidFill>
              </a:rPr>
              <a:t>En cas de cession de titres de la société absorbante dans les 2 ans suivant l’opération, une fraction est considérée comme portant sur les titres de la société absorbée</a:t>
            </a:r>
          </a:p>
          <a:p>
            <a:endParaRPr lang="fr-FR" sz="1600" b="1" dirty="0">
              <a:solidFill>
                <a:schemeClr val="tx1"/>
              </a:solidFill>
            </a:endParaRPr>
          </a:p>
          <a:p>
            <a:endParaRPr lang="fr-FR" sz="1400" dirty="0">
              <a:solidFill>
                <a:schemeClr val="tx1"/>
              </a:solidFill>
            </a:endParaRPr>
          </a:p>
        </p:txBody>
      </p:sp>
      <p:grpSp>
        <p:nvGrpSpPr>
          <p:cNvPr id="13" name="Group 12">
            <a:extLst>
              <a:ext uri="{FF2B5EF4-FFF2-40B4-BE49-F238E27FC236}">
                <a16:creationId xmlns:a16="http://schemas.microsoft.com/office/drawing/2014/main" id="{9DC0F58C-D5EE-4194-9ED7-B649FC021C43}"/>
              </a:ext>
            </a:extLst>
          </p:cNvPr>
          <p:cNvGrpSpPr/>
          <p:nvPr/>
        </p:nvGrpSpPr>
        <p:grpSpPr>
          <a:xfrm>
            <a:off x="4325420" y="4631748"/>
            <a:ext cx="3365184" cy="1229964"/>
            <a:chOff x="-32269" y="4738137"/>
            <a:chExt cx="3365184" cy="1229964"/>
          </a:xfrm>
        </p:grpSpPr>
        <p:grpSp>
          <p:nvGrpSpPr>
            <p:cNvPr id="10" name="Group 9">
              <a:extLst>
                <a:ext uri="{FF2B5EF4-FFF2-40B4-BE49-F238E27FC236}">
                  <a16:creationId xmlns:a16="http://schemas.microsoft.com/office/drawing/2014/main" id="{8CEA4624-BF1C-4D04-94D0-C41FF6FA3165}"/>
                </a:ext>
              </a:extLst>
            </p:cNvPr>
            <p:cNvGrpSpPr/>
            <p:nvPr/>
          </p:nvGrpSpPr>
          <p:grpSpPr>
            <a:xfrm>
              <a:off x="169025" y="4738137"/>
              <a:ext cx="2894813" cy="771220"/>
              <a:chOff x="240275" y="5130033"/>
              <a:chExt cx="2894813" cy="771220"/>
            </a:xfrm>
          </p:grpSpPr>
          <p:sp>
            <p:nvSpPr>
              <p:cNvPr id="6" name="TextBox 5">
                <a:extLst>
                  <a:ext uri="{FF2B5EF4-FFF2-40B4-BE49-F238E27FC236}">
                    <a16:creationId xmlns:a16="http://schemas.microsoft.com/office/drawing/2014/main" id="{B6F52749-837D-4877-B348-4CA21E6AE0A2}"/>
                  </a:ext>
                </a:extLst>
              </p:cNvPr>
              <p:cNvSpPr txBox="1"/>
              <p:nvPr/>
            </p:nvSpPr>
            <p:spPr>
              <a:xfrm>
                <a:off x="240275" y="5308269"/>
                <a:ext cx="2674063" cy="369332"/>
              </a:xfrm>
              <a:prstGeom prst="rect">
                <a:avLst/>
              </a:prstGeom>
              <a:noFill/>
            </p:spPr>
            <p:txBody>
              <a:bodyPr wrap="square" rtlCol="0">
                <a:spAutoFit/>
              </a:bodyPr>
              <a:lstStyle/>
              <a:p>
                <a:r>
                  <a:rPr lang="fr-FR" dirty="0" err="1"/>
                  <a:t>N</a:t>
                </a:r>
                <a:r>
                  <a:rPr lang="fr-FR" baseline="-25000" dirty="0" err="1"/>
                  <a:t>bée</a:t>
                </a:r>
                <a:r>
                  <a:rPr lang="fr-FR" dirty="0"/>
                  <a:t> = </a:t>
                </a:r>
                <a:r>
                  <a:rPr lang="fr-FR" dirty="0" err="1"/>
                  <a:t>N</a:t>
                </a:r>
                <a:r>
                  <a:rPr lang="fr-FR" baseline="-25000" dirty="0" err="1"/>
                  <a:t>bante</a:t>
                </a:r>
                <a:r>
                  <a:rPr lang="fr-FR" dirty="0"/>
                  <a:t> x </a:t>
                </a:r>
                <a:endParaRPr lang="fr-FR" baseline="-25000" dirty="0"/>
              </a:p>
            </p:txBody>
          </p:sp>
          <p:sp>
            <p:nvSpPr>
              <p:cNvPr id="7" name="TextBox 6">
                <a:extLst>
                  <a:ext uri="{FF2B5EF4-FFF2-40B4-BE49-F238E27FC236}">
                    <a16:creationId xmlns:a16="http://schemas.microsoft.com/office/drawing/2014/main" id="{3532584D-E03F-4C86-8930-E7088CF618E2}"/>
                  </a:ext>
                </a:extLst>
              </p:cNvPr>
              <p:cNvSpPr txBox="1"/>
              <p:nvPr/>
            </p:nvSpPr>
            <p:spPr>
              <a:xfrm>
                <a:off x="1888177" y="5130033"/>
                <a:ext cx="1199411" cy="369332"/>
              </a:xfrm>
              <a:prstGeom prst="rect">
                <a:avLst/>
              </a:prstGeom>
              <a:noFill/>
            </p:spPr>
            <p:txBody>
              <a:bodyPr wrap="square" rtlCol="0" anchor="ctr">
                <a:spAutoFit/>
              </a:bodyPr>
              <a:lstStyle/>
              <a:p>
                <a:pPr algn="ctr"/>
                <a:r>
                  <a:rPr lang="fr-FR" dirty="0" err="1"/>
                  <a:t>V</a:t>
                </a:r>
                <a:r>
                  <a:rPr lang="fr-FR" baseline="-25000" dirty="0" err="1"/>
                  <a:t>bée</a:t>
                </a:r>
                <a:endParaRPr lang="fr-FR" baseline="-25000" dirty="0"/>
              </a:p>
            </p:txBody>
          </p:sp>
          <p:sp>
            <p:nvSpPr>
              <p:cNvPr id="16" name="TextBox 15">
                <a:extLst>
                  <a:ext uri="{FF2B5EF4-FFF2-40B4-BE49-F238E27FC236}">
                    <a16:creationId xmlns:a16="http://schemas.microsoft.com/office/drawing/2014/main" id="{8D0F9D9A-8A7B-472D-A94E-94A0DE9F6A4D}"/>
                  </a:ext>
                </a:extLst>
              </p:cNvPr>
              <p:cNvSpPr txBox="1"/>
              <p:nvPr/>
            </p:nvSpPr>
            <p:spPr>
              <a:xfrm>
                <a:off x="1752841" y="5531921"/>
                <a:ext cx="1382247" cy="369332"/>
              </a:xfrm>
              <a:prstGeom prst="rect">
                <a:avLst/>
              </a:prstGeom>
              <a:noFill/>
            </p:spPr>
            <p:txBody>
              <a:bodyPr wrap="square" rtlCol="0">
                <a:spAutoFit/>
              </a:bodyPr>
              <a:lstStyle/>
              <a:p>
                <a:pPr algn="ctr"/>
                <a:r>
                  <a:rPr lang="fr-FR" dirty="0" err="1"/>
                  <a:t>V</a:t>
                </a:r>
                <a:r>
                  <a:rPr lang="fr-FR" baseline="-25000" dirty="0" err="1"/>
                  <a:t>bée</a:t>
                </a:r>
                <a:r>
                  <a:rPr lang="fr-FR" dirty="0"/>
                  <a:t>+ </a:t>
                </a:r>
                <a:r>
                  <a:rPr lang="fr-FR" dirty="0" err="1"/>
                  <a:t>V</a:t>
                </a:r>
                <a:r>
                  <a:rPr lang="fr-FR" baseline="-25000" dirty="0" err="1"/>
                  <a:t>bante</a:t>
                </a:r>
                <a:endParaRPr lang="fr-FR" baseline="-25000" dirty="0"/>
              </a:p>
            </p:txBody>
          </p:sp>
          <p:cxnSp>
            <p:nvCxnSpPr>
              <p:cNvPr id="9" name="Straight Connector 8">
                <a:extLst>
                  <a:ext uri="{FF2B5EF4-FFF2-40B4-BE49-F238E27FC236}">
                    <a16:creationId xmlns:a16="http://schemas.microsoft.com/office/drawing/2014/main" id="{9C290B3B-0031-4A43-BB46-10BC67597899}"/>
                  </a:ext>
                </a:extLst>
              </p:cNvPr>
              <p:cNvCxnSpPr/>
              <p:nvPr/>
            </p:nvCxnSpPr>
            <p:spPr>
              <a:xfrm flipH="1">
                <a:off x="1888177" y="5511240"/>
                <a:ext cx="1199411" cy="5445"/>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05C373F9-D4A2-47A3-B501-31C4CC177DC7}"/>
                </a:ext>
              </a:extLst>
            </p:cNvPr>
            <p:cNvSpPr txBox="1"/>
            <p:nvPr/>
          </p:nvSpPr>
          <p:spPr>
            <a:xfrm>
              <a:off x="-32269" y="5660324"/>
              <a:ext cx="3365184" cy="307777"/>
            </a:xfrm>
            <a:prstGeom prst="rect">
              <a:avLst/>
            </a:prstGeom>
            <a:noFill/>
          </p:spPr>
          <p:txBody>
            <a:bodyPr wrap="square" rtlCol="0">
              <a:spAutoFit/>
            </a:bodyPr>
            <a:lstStyle/>
            <a:p>
              <a:pPr marL="273050" indent="-273050"/>
              <a:r>
                <a:rPr lang="fr-FR" sz="1400" dirty="0"/>
                <a:t>V : valeur vénale à la date de la fusion</a:t>
              </a:r>
            </a:p>
          </p:txBody>
        </p:sp>
      </p:grpSp>
      <p:cxnSp>
        <p:nvCxnSpPr>
          <p:cNvPr id="5" name="Connector: Curved 4">
            <a:extLst>
              <a:ext uri="{FF2B5EF4-FFF2-40B4-BE49-F238E27FC236}">
                <a16:creationId xmlns:a16="http://schemas.microsoft.com/office/drawing/2014/main" id="{52F32772-B0E0-4010-833A-64635CDE3F6D}"/>
              </a:ext>
            </a:extLst>
          </p:cNvPr>
          <p:cNvCxnSpPr>
            <a:cxnSpLocks/>
            <a:endCxn id="58" idx="1"/>
          </p:cNvCxnSpPr>
          <p:nvPr/>
        </p:nvCxnSpPr>
        <p:spPr>
          <a:xfrm rot="5400000" flipH="1" flipV="1">
            <a:off x="206129" y="2289920"/>
            <a:ext cx="952148" cy="474834"/>
          </a:xfrm>
          <a:prstGeom prst="curvedConnector2">
            <a:avLst/>
          </a:prstGeom>
          <a:ln w="38100">
            <a:solidFill>
              <a:srgbClr val="2C973E"/>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or: Curved 34">
            <a:extLst>
              <a:ext uri="{FF2B5EF4-FFF2-40B4-BE49-F238E27FC236}">
                <a16:creationId xmlns:a16="http://schemas.microsoft.com/office/drawing/2014/main" id="{F69D5AAC-472D-475C-BC53-06AF8FAA64A1}"/>
              </a:ext>
            </a:extLst>
          </p:cNvPr>
          <p:cNvCxnSpPr>
            <a:cxnSpLocks/>
            <a:endCxn id="58" idx="3"/>
          </p:cNvCxnSpPr>
          <p:nvPr/>
        </p:nvCxnSpPr>
        <p:spPr>
          <a:xfrm rot="16200000" flipV="1">
            <a:off x="1749286" y="2301597"/>
            <a:ext cx="939032" cy="438363"/>
          </a:xfrm>
          <a:prstGeom prst="curvedConnector2">
            <a:avLst/>
          </a:prstGeom>
          <a:ln w="38100">
            <a:solidFill>
              <a:srgbClr val="2C973E"/>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10867FD4-3BF7-4A56-969D-2D23A64E0108}"/>
              </a:ext>
            </a:extLst>
          </p:cNvPr>
          <p:cNvSpPr txBox="1"/>
          <p:nvPr/>
        </p:nvSpPr>
        <p:spPr>
          <a:xfrm>
            <a:off x="1406950" y="1430775"/>
            <a:ext cx="1277029" cy="338554"/>
          </a:xfrm>
          <a:prstGeom prst="rect">
            <a:avLst/>
          </a:prstGeom>
          <a:noFill/>
        </p:spPr>
        <p:txBody>
          <a:bodyPr wrap="square" rtlCol="0">
            <a:spAutoFit/>
          </a:bodyPr>
          <a:lstStyle/>
          <a:p>
            <a:r>
              <a:rPr lang="fr-FR" sz="1600" b="1" dirty="0">
                <a:solidFill>
                  <a:srgbClr val="2C973E"/>
                </a:solidFill>
              </a:rPr>
              <a:t>dividendes</a:t>
            </a:r>
          </a:p>
        </p:txBody>
      </p:sp>
      <p:grpSp>
        <p:nvGrpSpPr>
          <p:cNvPr id="55" name="Group 54">
            <a:extLst>
              <a:ext uri="{FF2B5EF4-FFF2-40B4-BE49-F238E27FC236}">
                <a16:creationId xmlns:a16="http://schemas.microsoft.com/office/drawing/2014/main" id="{920F7B67-CC3D-4E4D-BF9B-F0585CD2A614}"/>
              </a:ext>
            </a:extLst>
          </p:cNvPr>
          <p:cNvGrpSpPr/>
          <p:nvPr/>
        </p:nvGrpSpPr>
        <p:grpSpPr>
          <a:xfrm>
            <a:off x="288966" y="1781263"/>
            <a:ext cx="2347505" cy="2336612"/>
            <a:chOff x="277361" y="1376435"/>
            <a:chExt cx="2347505" cy="2336612"/>
          </a:xfrm>
        </p:grpSpPr>
        <p:sp>
          <p:nvSpPr>
            <p:cNvPr id="56" name="Rectangle 18">
              <a:extLst>
                <a:ext uri="{FF2B5EF4-FFF2-40B4-BE49-F238E27FC236}">
                  <a16:creationId xmlns:a16="http://schemas.microsoft.com/office/drawing/2014/main" id="{8C08EF12-31CC-4F5B-B895-825CE6B641A1}"/>
                </a:ext>
              </a:extLst>
            </p:cNvPr>
            <p:cNvSpPr>
              <a:spLocks noChangeArrowheads="1"/>
            </p:cNvSpPr>
            <p:nvPr/>
          </p:nvSpPr>
          <p:spPr bwMode="auto">
            <a:xfrm>
              <a:off x="277361" y="2598584"/>
              <a:ext cx="1080000" cy="540000"/>
            </a:xfrm>
            <a:prstGeom prst="rect">
              <a:avLst/>
            </a:prstGeom>
            <a:solidFill>
              <a:srgbClr val="FFE600"/>
            </a:solidFill>
            <a:ln w="9525">
              <a:noFill/>
              <a:miter lim="800000"/>
              <a:headEnd/>
              <a:tailEnd/>
            </a:ln>
            <a:effectLst/>
          </p:spPr>
          <p:txBody>
            <a:bodyPr lIns="36000" tIns="0" rIns="36000" bIns="0" anchor="ctr"/>
            <a:lstStyle/>
            <a:p>
              <a:pPr algn="ctr"/>
              <a:r>
                <a:rPr lang="fr-FR" sz="1600" b="1" dirty="0">
                  <a:solidFill>
                    <a:schemeClr val="tx1">
                      <a:lumMod val="50000"/>
                    </a:schemeClr>
                  </a:solidFill>
                </a:rPr>
                <a:t>Société A</a:t>
              </a:r>
            </a:p>
          </p:txBody>
        </p:sp>
        <p:sp>
          <p:nvSpPr>
            <p:cNvPr id="57" name="Rectangle 24">
              <a:extLst>
                <a:ext uri="{FF2B5EF4-FFF2-40B4-BE49-F238E27FC236}">
                  <a16:creationId xmlns:a16="http://schemas.microsoft.com/office/drawing/2014/main" id="{F23680B6-1168-4DDB-B0B5-E5C3F489300D}"/>
                </a:ext>
              </a:extLst>
            </p:cNvPr>
            <p:cNvSpPr>
              <a:spLocks noChangeArrowheads="1"/>
            </p:cNvSpPr>
            <p:nvPr/>
          </p:nvSpPr>
          <p:spPr bwMode="auto">
            <a:xfrm>
              <a:off x="1544866" y="2598584"/>
              <a:ext cx="1080000" cy="540000"/>
            </a:xfrm>
            <a:prstGeom prst="rect">
              <a:avLst/>
            </a:prstGeom>
            <a:solidFill>
              <a:srgbClr val="999999"/>
            </a:solidFill>
            <a:ln w="9525">
              <a:noFill/>
              <a:miter lim="800000"/>
              <a:headEnd/>
              <a:tailEnd/>
            </a:ln>
            <a:effectLst/>
          </p:spPr>
          <p:txBody>
            <a:bodyPr lIns="36000" tIns="0" rIns="36000" bIns="0" anchor="ctr"/>
            <a:lstStyle/>
            <a:p>
              <a:pPr algn="ctr"/>
              <a:r>
                <a:rPr lang="fr-FR" sz="1600" b="1" dirty="0">
                  <a:solidFill>
                    <a:srgbClr val="000000"/>
                  </a:solidFill>
                </a:rPr>
                <a:t>Société B</a:t>
              </a:r>
            </a:p>
          </p:txBody>
        </p:sp>
        <p:sp>
          <p:nvSpPr>
            <p:cNvPr id="58" name="Rectangle 26">
              <a:extLst>
                <a:ext uri="{FF2B5EF4-FFF2-40B4-BE49-F238E27FC236}">
                  <a16:creationId xmlns:a16="http://schemas.microsoft.com/office/drawing/2014/main" id="{54D9B6C1-70A0-47B9-89F7-9E3FF51D7719}"/>
                </a:ext>
              </a:extLst>
            </p:cNvPr>
            <p:cNvSpPr>
              <a:spLocks noChangeArrowheads="1"/>
            </p:cNvSpPr>
            <p:nvPr/>
          </p:nvSpPr>
          <p:spPr bwMode="auto">
            <a:xfrm>
              <a:off x="908015" y="1376435"/>
              <a:ext cx="1080000" cy="540000"/>
            </a:xfrm>
            <a:prstGeom prst="rect">
              <a:avLst/>
            </a:prstGeom>
            <a:solidFill>
              <a:srgbClr val="646464"/>
            </a:solidFill>
            <a:ln w="9525">
              <a:noFill/>
              <a:miter lim="800000"/>
              <a:headEnd/>
              <a:tailEnd/>
            </a:ln>
            <a:effectLst/>
          </p:spPr>
          <p:txBody>
            <a:bodyPr lIns="36000" tIns="0" rIns="36000" bIns="0" anchor="ctr"/>
            <a:lstStyle/>
            <a:p>
              <a:pPr algn="ctr"/>
              <a:r>
                <a:rPr lang="fr-FR" sz="1600" b="1" dirty="0">
                  <a:solidFill>
                    <a:schemeClr val="bg1"/>
                  </a:solidFill>
                </a:rPr>
                <a:t>Société M</a:t>
              </a:r>
            </a:p>
          </p:txBody>
        </p:sp>
        <p:cxnSp>
          <p:nvCxnSpPr>
            <p:cNvPr id="59" name="AutoShape 38">
              <a:extLst>
                <a:ext uri="{FF2B5EF4-FFF2-40B4-BE49-F238E27FC236}">
                  <a16:creationId xmlns:a16="http://schemas.microsoft.com/office/drawing/2014/main" id="{CA0E03A8-A354-4605-99CB-30BF242DF153}"/>
                </a:ext>
              </a:extLst>
            </p:cNvPr>
            <p:cNvCxnSpPr>
              <a:cxnSpLocks noChangeShapeType="1"/>
              <a:stCxn id="58" idx="2"/>
              <a:endCxn id="56" idx="0"/>
            </p:cNvCxnSpPr>
            <p:nvPr/>
          </p:nvCxnSpPr>
          <p:spPr bwMode="auto">
            <a:xfrm rot="5400000">
              <a:off x="791614" y="1942182"/>
              <a:ext cx="682149" cy="630654"/>
            </a:xfrm>
            <a:prstGeom prst="bentConnector3">
              <a:avLst>
                <a:gd name="adj1" fmla="val 50000"/>
              </a:avLst>
            </a:prstGeom>
            <a:noFill/>
            <a:ln w="28575">
              <a:solidFill>
                <a:schemeClr val="tx1"/>
              </a:solidFill>
              <a:miter lim="800000"/>
              <a:headEnd/>
              <a:tailEnd/>
            </a:ln>
            <a:effectLst/>
          </p:spPr>
        </p:cxnSp>
        <p:cxnSp>
          <p:nvCxnSpPr>
            <p:cNvPr id="60" name="AutoShape 39">
              <a:extLst>
                <a:ext uri="{FF2B5EF4-FFF2-40B4-BE49-F238E27FC236}">
                  <a16:creationId xmlns:a16="http://schemas.microsoft.com/office/drawing/2014/main" id="{C4EB9956-AC7C-4CD6-BFFB-79B5B37654B1}"/>
                </a:ext>
              </a:extLst>
            </p:cNvPr>
            <p:cNvCxnSpPr>
              <a:cxnSpLocks noChangeShapeType="1"/>
              <a:stCxn id="58" idx="2"/>
              <a:endCxn id="57" idx="0"/>
            </p:cNvCxnSpPr>
            <p:nvPr/>
          </p:nvCxnSpPr>
          <p:spPr bwMode="auto">
            <a:xfrm rot="16200000" flipH="1">
              <a:off x="1425366" y="1939083"/>
              <a:ext cx="682149" cy="636851"/>
            </a:xfrm>
            <a:prstGeom prst="bentConnector3">
              <a:avLst>
                <a:gd name="adj1" fmla="val 50000"/>
              </a:avLst>
            </a:prstGeom>
            <a:noFill/>
            <a:ln w="28575">
              <a:solidFill>
                <a:schemeClr val="tx1"/>
              </a:solidFill>
              <a:miter lim="800000"/>
              <a:headEnd/>
              <a:tailEnd/>
            </a:ln>
            <a:effectLst/>
          </p:spPr>
        </p:cxnSp>
        <p:sp>
          <p:nvSpPr>
            <p:cNvPr id="61" name="TextBox 60">
              <a:extLst>
                <a:ext uri="{FF2B5EF4-FFF2-40B4-BE49-F238E27FC236}">
                  <a16:creationId xmlns:a16="http://schemas.microsoft.com/office/drawing/2014/main" id="{D286AF73-EC95-4B1C-AD84-24B70723AD9B}"/>
                </a:ext>
              </a:extLst>
            </p:cNvPr>
            <p:cNvSpPr txBox="1"/>
            <p:nvPr/>
          </p:nvSpPr>
          <p:spPr>
            <a:xfrm>
              <a:off x="1462719" y="1943412"/>
              <a:ext cx="786599" cy="307777"/>
            </a:xfrm>
            <a:prstGeom prst="rect">
              <a:avLst/>
            </a:prstGeom>
            <a:noFill/>
          </p:spPr>
          <p:txBody>
            <a:bodyPr wrap="square" rtlCol="0">
              <a:spAutoFit/>
            </a:bodyPr>
            <a:lstStyle/>
            <a:p>
              <a:pPr algn="ctr"/>
              <a:r>
                <a:rPr lang="fr-FR" sz="1400" b="1" dirty="0"/>
                <a:t>100%</a:t>
              </a:r>
            </a:p>
          </p:txBody>
        </p:sp>
        <p:sp>
          <p:nvSpPr>
            <p:cNvPr id="62" name="TextBox 61">
              <a:extLst>
                <a:ext uri="{FF2B5EF4-FFF2-40B4-BE49-F238E27FC236}">
                  <a16:creationId xmlns:a16="http://schemas.microsoft.com/office/drawing/2014/main" id="{9D3E01B8-1C8A-4110-8E6D-33175F6727EB}"/>
                </a:ext>
              </a:extLst>
            </p:cNvPr>
            <p:cNvSpPr txBox="1"/>
            <p:nvPr/>
          </p:nvSpPr>
          <p:spPr>
            <a:xfrm>
              <a:off x="658589" y="1949731"/>
              <a:ext cx="786599" cy="307777"/>
            </a:xfrm>
            <a:prstGeom prst="rect">
              <a:avLst/>
            </a:prstGeom>
            <a:noFill/>
          </p:spPr>
          <p:txBody>
            <a:bodyPr wrap="square" rtlCol="0">
              <a:spAutoFit/>
            </a:bodyPr>
            <a:lstStyle/>
            <a:p>
              <a:pPr algn="ctr"/>
              <a:r>
                <a:rPr lang="fr-FR" sz="1400" b="1" dirty="0"/>
                <a:t>100%</a:t>
              </a:r>
            </a:p>
          </p:txBody>
        </p:sp>
        <p:cxnSp>
          <p:nvCxnSpPr>
            <p:cNvPr id="63" name="Connector: Curved 62">
              <a:extLst>
                <a:ext uri="{FF2B5EF4-FFF2-40B4-BE49-F238E27FC236}">
                  <a16:creationId xmlns:a16="http://schemas.microsoft.com/office/drawing/2014/main" id="{110D8253-AFE8-4732-A3E9-45C30DDDAE82}"/>
                </a:ext>
              </a:extLst>
            </p:cNvPr>
            <p:cNvCxnSpPr>
              <a:stCxn id="56" idx="2"/>
              <a:endCxn id="57" idx="2"/>
            </p:cNvCxnSpPr>
            <p:nvPr/>
          </p:nvCxnSpPr>
          <p:spPr>
            <a:xfrm rot="16200000" flipH="1">
              <a:off x="1451113" y="2504831"/>
              <a:ext cx="12700" cy="1267505"/>
            </a:xfrm>
            <a:prstGeom prst="curvedConnector3">
              <a:avLst>
                <a:gd name="adj1" fmla="val 1800000"/>
              </a:avLst>
            </a:prstGeom>
            <a:ln w="38100">
              <a:solidFill>
                <a:srgbClr val="91278F"/>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F82C3142-B281-48C9-95A5-98E99F571748}"/>
                </a:ext>
              </a:extLst>
            </p:cNvPr>
            <p:cNvSpPr txBox="1"/>
            <p:nvPr/>
          </p:nvSpPr>
          <p:spPr>
            <a:xfrm>
              <a:off x="391764" y="3374493"/>
              <a:ext cx="2106848" cy="338554"/>
            </a:xfrm>
            <a:prstGeom prst="rect">
              <a:avLst/>
            </a:prstGeom>
            <a:noFill/>
          </p:spPr>
          <p:txBody>
            <a:bodyPr wrap="square" rtlCol="0">
              <a:spAutoFit/>
            </a:bodyPr>
            <a:lstStyle/>
            <a:p>
              <a:pPr algn="ctr"/>
              <a:r>
                <a:rPr lang="fr-FR" sz="1600" b="1" dirty="0">
                  <a:solidFill>
                    <a:srgbClr val="91278F"/>
                  </a:solidFill>
                </a:rPr>
                <a:t>fusion-absorption</a:t>
              </a:r>
            </a:p>
          </p:txBody>
        </p:sp>
      </p:grpSp>
    </p:spTree>
    <p:extLst>
      <p:ext uri="{BB962C8B-B14F-4D97-AF65-F5344CB8AC3E}">
        <p14:creationId xmlns:p14="http://schemas.microsoft.com/office/powerpoint/2010/main" val="293190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851F0-483A-48D2-AE97-74DCCB50B8CD}"/>
              </a:ext>
            </a:extLst>
          </p:cNvPr>
          <p:cNvSpPr>
            <a:spLocks noGrp="1"/>
          </p:cNvSpPr>
          <p:nvPr>
            <p:ph type="title"/>
          </p:nvPr>
        </p:nvSpPr>
        <p:spPr/>
        <p:txBody>
          <a:bodyPr/>
          <a:lstStyle/>
          <a:p>
            <a:r>
              <a:rPr lang="fr-FR" dirty="0"/>
              <a:t>Fusions simplifiées entre sociétés sœurs</a:t>
            </a:r>
            <a:br>
              <a:rPr lang="fr-FR" dirty="0"/>
            </a:br>
            <a:r>
              <a:rPr lang="fr-FR" sz="2000" dirty="0"/>
              <a:t>LF 2020, art. 43 et 44</a:t>
            </a:r>
            <a:endParaRPr lang="fr-FR" dirty="0"/>
          </a:p>
        </p:txBody>
      </p:sp>
      <p:sp>
        <p:nvSpPr>
          <p:cNvPr id="27" name="TextBox 26">
            <a:extLst>
              <a:ext uri="{FF2B5EF4-FFF2-40B4-BE49-F238E27FC236}">
                <a16:creationId xmlns:a16="http://schemas.microsoft.com/office/drawing/2014/main" id="{88DD405F-BEE6-4C66-90DE-6DEA338A2F8F}"/>
              </a:ext>
            </a:extLst>
          </p:cNvPr>
          <p:cNvSpPr txBox="1"/>
          <p:nvPr/>
        </p:nvSpPr>
        <p:spPr>
          <a:xfrm>
            <a:off x="-43662" y="2378749"/>
            <a:ext cx="1503283" cy="523220"/>
          </a:xfrm>
          <a:prstGeom prst="rect">
            <a:avLst/>
          </a:prstGeom>
          <a:noFill/>
        </p:spPr>
        <p:txBody>
          <a:bodyPr wrap="square" rtlCol="0">
            <a:spAutoFit/>
          </a:bodyPr>
          <a:lstStyle/>
          <a:p>
            <a:pPr algn="ctr"/>
            <a:r>
              <a:rPr lang="fr-FR" sz="1400" b="1" dirty="0">
                <a:solidFill>
                  <a:srgbClr val="91278F"/>
                </a:solidFill>
              </a:rPr>
              <a:t>cession de titres</a:t>
            </a:r>
          </a:p>
        </p:txBody>
      </p:sp>
      <p:sp>
        <p:nvSpPr>
          <p:cNvPr id="29" name="Rectangle 28">
            <a:extLst>
              <a:ext uri="{FF2B5EF4-FFF2-40B4-BE49-F238E27FC236}">
                <a16:creationId xmlns:a16="http://schemas.microsoft.com/office/drawing/2014/main" id="{6FAFFA69-9C2D-4FA5-B088-D3CBC7B81F47}"/>
              </a:ext>
            </a:extLst>
          </p:cNvPr>
          <p:cNvSpPr/>
          <p:nvPr/>
        </p:nvSpPr>
        <p:spPr>
          <a:xfrm>
            <a:off x="2960077" y="1250476"/>
            <a:ext cx="5724000" cy="4585871"/>
          </a:xfrm>
          <a:prstGeom prst="rect">
            <a:avLst/>
          </a:prstGeom>
          <a:solidFill>
            <a:schemeClr val="bg1"/>
          </a:solidFill>
          <a:ln w="57150">
            <a:solidFill>
              <a:srgbClr val="80808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r>
              <a:rPr lang="fr-FR" b="1" dirty="0">
                <a:solidFill>
                  <a:schemeClr val="tx1"/>
                </a:solidFill>
              </a:rPr>
              <a:t>Au niveau de la société mère (suite)</a:t>
            </a:r>
          </a:p>
          <a:p>
            <a:endParaRPr lang="fr-FR" sz="1000" b="1" dirty="0">
              <a:solidFill>
                <a:schemeClr val="tx1"/>
              </a:solidFill>
            </a:endParaRPr>
          </a:p>
          <a:p>
            <a:r>
              <a:rPr lang="fr-FR" sz="1600" b="1" dirty="0">
                <a:solidFill>
                  <a:schemeClr val="tx1"/>
                </a:solidFill>
              </a:rPr>
              <a:t>Régime plus-values long terme : cession des titres de la société absorbante</a:t>
            </a:r>
          </a:p>
          <a:p>
            <a:pPr marL="285750" indent="-285750">
              <a:buFont typeface="Wingdings" panose="05000000000000000000" pitchFamily="2" charset="2"/>
              <a:buChar char="§"/>
            </a:pPr>
            <a:r>
              <a:rPr lang="fr-FR" sz="1600" dirty="0">
                <a:solidFill>
                  <a:schemeClr val="tx1"/>
                </a:solidFill>
              </a:rPr>
              <a:t>Titres « absorbante » relèvent du long terme mais titres « absorbée » acquis depuis moins de 2 ans à la date de la cession : la quote-part correspondant aux titres « absorbée » relève du court terme</a:t>
            </a:r>
          </a:p>
          <a:p>
            <a:pPr marL="285750" indent="-285750">
              <a:buFont typeface="Wingdings" panose="05000000000000000000" pitchFamily="2" charset="2"/>
              <a:buChar char="§"/>
            </a:pPr>
            <a:endParaRPr lang="fr-FR" sz="1000" dirty="0">
              <a:solidFill>
                <a:schemeClr val="tx1"/>
              </a:solidFill>
            </a:endParaRPr>
          </a:p>
          <a:p>
            <a:pPr marL="285750" indent="-285750">
              <a:buFont typeface="Wingdings" panose="05000000000000000000" pitchFamily="2" charset="2"/>
              <a:buChar char="§"/>
            </a:pPr>
            <a:r>
              <a:rPr lang="fr-FR" sz="1600" dirty="0">
                <a:solidFill>
                  <a:schemeClr val="tx1"/>
                </a:solidFill>
              </a:rPr>
              <a:t>Titres « absorbante » relèvent du court terme mais titres « absorbée » éligibles au long terme et acquis depuis 2 ans ou plus à la date de la cession : la quote-part correspondant aux titres « absorbée » relève du long terme</a:t>
            </a:r>
          </a:p>
          <a:p>
            <a:pPr marL="285750" indent="-285750">
              <a:buFont typeface="Wingdings" panose="05000000000000000000" pitchFamily="2" charset="2"/>
              <a:buChar char="§"/>
            </a:pPr>
            <a:endParaRPr lang="fr-FR" sz="1600" dirty="0">
              <a:solidFill>
                <a:schemeClr val="tx1"/>
              </a:solidFill>
            </a:endParaRPr>
          </a:p>
          <a:p>
            <a:pPr marL="285750" indent="-285750">
              <a:buFont typeface="Wingdings" panose="05000000000000000000" pitchFamily="2" charset="2"/>
              <a:buChar char="§"/>
            </a:pPr>
            <a:endParaRPr lang="fr-FR" sz="1600" dirty="0">
              <a:solidFill>
                <a:schemeClr val="tx1"/>
              </a:solidFill>
            </a:endParaRPr>
          </a:p>
          <a:p>
            <a:pPr marL="285750" indent="-285750">
              <a:buFont typeface="Wingdings" panose="05000000000000000000" pitchFamily="2" charset="2"/>
              <a:buChar char="§"/>
            </a:pPr>
            <a:endParaRPr lang="fr-FR" sz="1600" dirty="0">
              <a:solidFill>
                <a:schemeClr val="tx1"/>
              </a:solidFill>
            </a:endParaRPr>
          </a:p>
          <a:p>
            <a:pPr marL="285750" indent="-285750">
              <a:buFont typeface="Wingdings" panose="05000000000000000000" pitchFamily="2" charset="2"/>
              <a:buChar char="§"/>
            </a:pPr>
            <a:endParaRPr lang="fr-FR" sz="1600" dirty="0">
              <a:solidFill>
                <a:schemeClr val="tx1"/>
              </a:solidFill>
            </a:endParaRPr>
          </a:p>
          <a:p>
            <a:endParaRPr lang="fr-FR" sz="1400" dirty="0">
              <a:solidFill>
                <a:schemeClr val="tx1"/>
              </a:solidFill>
            </a:endParaRPr>
          </a:p>
        </p:txBody>
      </p:sp>
      <p:grpSp>
        <p:nvGrpSpPr>
          <p:cNvPr id="10" name="Group 9">
            <a:extLst>
              <a:ext uri="{FF2B5EF4-FFF2-40B4-BE49-F238E27FC236}">
                <a16:creationId xmlns:a16="http://schemas.microsoft.com/office/drawing/2014/main" id="{8CEA4624-BF1C-4D04-94D0-C41FF6FA3165}"/>
              </a:ext>
            </a:extLst>
          </p:cNvPr>
          <p:cNvGrpSpPr/>
          <p:nvPr/>
        </p:nvGrpSpPr>
        <p:grpSpPr>
          <a:xfrm>
            <a:off x="3672241" y="4733734"/>
            <a:ext cx="4652356" cy="824567"/>
            <a:chOff x="240275" y="5130033"/>
            <a:chExt cx="2674063" cy="824567"/>
          </a:xfrm>
        </p:grpSpPr>
        <p:sp>
          <p:nvSpPr>
            <p:cNvPr id="6" name="TextBox 5">
              <a:extLst>
                <a:ext uri="{FF2B5EF4-FFF2-40B4-BE49-F238E27FC236}">
                  <a16:creationId xmlns:a16="http://schemas.microsoft.com/office/drawing/2014/main" id="{B6F52749-837D-4877-B348-4CA21E6AE0A2}"/>
                </a:ext>
              </a:extLst>
            </p:cNvPr>
            <p:cNvSpPr txBox="1"/>
            <p:nvPr/>
          </p:nvSpPr>
          <p:spPr>
            <a:xfrm>
              <a:off x="240275" y="5308269"/>
              <a:ext cx="2674063" cy="646331"/>
            </a:xfrm>
            <a:prstGeom prst="rect">
              <a:avLst/>
            </a:prstGeom>
            <a:noFill/>
          </p:spPr>
          <p:txBody>
            <a:bodyPr wrap="square" rtlCol="0">
              <a:spAutoFit/>
            </a:bodyPr>
            <a:lstStyle/>
            <a:p>
              <a:r>
                <a:rPr lang="fr-FR" dirty="0"/>
                <a:t>QP = (</a:t>
              </a:r>
              <a:r>
                <a:rPr lang="fr-FR" dirty="0" err="1"/>
                <a:t>PC</a:t>
              </a:r>
              <a:r>
                <a:rPr lang="fr-FR" baseline="-25000" dirty="0" err="1"/>
                <a:t>bante</a:t>
              </a:r>
              <a:r>
                <a:rPr lang="fr-FR" dirty="0"/>
                <a:t> x                         ) - </a:t>
              </a:r>
              <a:r>
                <a:rPr lang="fr-FR" dirty="0" err="1"/>
                <a:t>PR</a:t>
              </a:r>
              <a:r>
                <a:rPr lang="fr-FR" baseline="-25000" dirty="0" err="1"/>
                <a:t>bée</a:t>
              </a:r>
              <a:r>
                <a:rPr lang="fr-FR" dirty="0"/>
                <a:t> </a:t>
              </a:r>
              <a:endParaRPr lang="fr-FR" baseline="-25000" dirty="0"/>
            </a:p>
          </p:txBody>
        </p:sp>
        <p:sp>
          <p:nvSpPr>
            <p:cNvPr id="7" name="TextBox 6">
              <a:extLst>
                <a:ext uri="{FF2B5EF4-FFF2-40B4-BE49-F238E27FC236}">
                  <a16:creationId xmlns:a16="http://schemas.microsoft.com/office/drawing/2014/main" id="{3532584D-E03F-4C86-8930-E7088CF618E2}"/>
                </a:ext>
              </a:extLst>
            </p:cNvPr>
            <p:cNvSpPr txBox="1"/>
            <p:nvPr/>
          </p:nvSpPr>
          <p:spPr>
            <a:xfrm>
              <a:off x="1433169" y="5130033"/>
              <a:ext cx="466964" cy="369332"/>
            </a:xfrm>
            <a:prstGeom prst="rect">
              <a:avLst/>
            </a:prstGeom>
            <a:noFill/>
          </p:spPr>
          <p:txBody>
            <a:bodyPr wrap="square" rtlCol="0" anchor="ctr">
              <a:spAutoFit/>
            </a:bodyPr>
            <a:lstStyle/>
            <a:p>
              <a:pPr algn="ctr"/>
              <a:r>
                <a:rPr lang="fr-FR" dirty="0" err="1"/>
                <a:t>V</a:t>
              </a:r>
              <a:r>
                <a:rPr lang="fr-FR" baseline="-25000" dirty="0" err="1"/>
                <a:t>bée</a:t>
              </a:r>
              <a:endParaRPr lang="fr-FR" baseline="-25000" dirty="0"/>
            </a:p>
          </p:txBody>
        </p:sp>
        <p:sp>
          <p:nvSpPr>
            <p:cNvPr id="16" name="TextBox 15">
              <a:extLst>
                <a:ext uri="{FF2B5EF4-FFF2-40B4-BE49-F238E27FC236}">
                  <a16:creationId xmlns:a16="http://schemas.microsoft.com/office/drawing/2014/main" id="{8D0F9D9A-8A7B-472D-A94E-94A0DE9F6A4D}"/>
                </a:ext>
              </a:extLst>
            </p:cNvPr>
            <p:cNvSpPr txBox="1"/>
            <p:nvPr/>
          </p:nvSpPr>
          <p:spPr>
            <a:xfrm>
              <a:off x="1218888" y="5531920"/>
              <a:ext cx="876232" cy="369332"/>
            </a:xfrm>
            <a:prstGeom prst="rect">
              <a:avLst/>
            </a:prstGeom>
            <a:noFill/>
          </p:spPr>
          <p:txBody>
            <a:bodyPr wrap="square" rtlCol="0">
              <a:spAutoFit/>
            </a:bodyPr>
            <a:lstStyle/>
            <a:p>
              <a:pPr algn="ctr"/>
              <a:r>
                <a:rPr lang="fr-FR" dirty="0" err="1"/>
                <a:t>V</a:t>
              </a:r>
              <a:r>
                <a:rPr lang="fr-FR" baseline="-25000" dirty="0" err="1"/>
                <a:t>bée</a:t>
              </a:r>
              <a:r>
                <a:rPr lang="fr-FR" dirty="0"/>
                <a:t>+ </a:t>
              </a:r>
              <a:r>
                <a:rPr lang="fr-FR" dirty="0" err="1"/>
                <a:t>V</a:t>
              </a:r>
              <a:r>
                <a:rPr lang="fr-FR" baseline="-25000" dirty="0" err="1"/>
                <a:t>bante</a:t>
              </a:r>
              <a:endParaRPr lang="fr-FR" baseline="-25000" dirty="0"/>
            </a:p>
          </p:txBody>
        </p:sp>
      </p:grpSp>
      <p:sp>
        <p:nvSpPr>
          <p:cNvPr id="12" name="TextBox 11">
            <a:extLst>
              <a:ext uri="{FF2B5EF4-FFF2-40B4-BE49-F238E27FC236}">
                <a16:creationId xmlns:a16="http://schemas.microsoft.com/office/drawing/2014/main" id="{05C373F9-D4A2-47A3-B501-31C4CC177DC7}"/>
              </a:ext>
            </a:extLst>
          </p:cNvPr>
          <p:cNvSpPr txBox="1"/>
          <p:nvPr/>
        </p:nvSpPr>
        <p:spPr>
          <a:xfrm>
            <a:off x="451262" y="4730179"/>
            <a:ext cx="2410691" cy="1384995"/>
          </a:xfrm>
          <a:prstGeom prst="rect">
            <a:avLst/>
          </a:prstGeom>
          <a:noFill/>
        </p:spPr>
        <p:txBody>
          <a:bodyPr wrap="square" rtlCol="0">
            <a:spAutoFit/>
          </a:bodyPr>
          <a:lstStyle/>
          <a:p>
            <a:pPr marL="273050" indent="-273050"/>
            <a:r>
              <a:rPr lang="fr-FR" sz="1400" dirty="0" err="1"/>
              <a:t>PC</a:t>
            </a:r>
            <a:r>
              <a:rPr lang="fr-FR" sz="1400" baseline="-25000" dirty="0" err="1"/>
              <a:t>ante</a:t>
            </a:r>
            <a:r>
              <a:rPr lang="fr-FR" sz="1400" dirty="0"/>
              <a:t> : prix de cession des titres de l’absorbante</a:t>
            </a:r>
          </a:p>
          <a:p>
            <a:pPr marL="273050" indent="-273050"/>
            <a:r>
              <a:rPr lang="fr-FR" sz="1400" dirty="0"/>
              <a:t>V : valeur vénale à la date de la fusion</a:t>
            </a:r>
          </a:p>
          <a:p>
            <a:pPr marL="273050" indent="-273050"/>
            <a:r>
              <a:rPr lang="fr-FR" sz="1400" dirty="0" err="1"/>
              <a:t>PR</a:t>
            </a:r>
            <a:r>
              <a:rPr lang="fr-FR" sz="1400" baseline="-25000" dirty="0" err="1"/>
              <a:t>bée</a:t>
            </a:r>
            <a:r>
              <a:rPr lang="fr-FR" sz="1400" dirty="0"/>
              <a:t> : prix de revient des titres de l’absorbée</a:t>
            </a:r>
          </a:p>
        </p:txBody>
      </p:sp>
      <p:cxnSp>
        <p:nvCxnSpPr>
          <p:cNvPr id="8" name="Straight Connector 7">
            <a:extLst>
              <a:ext uri="{FF2B5EF4-FFF2-40B4-BE49-F238E27FC236}">
                <a16:creationId xmlns:a16="http://schemas.microsoft.com/office/drawing/2014/main" id="{2A7B8685-33B7-46D1-A94D-F8013E56C2C3}"/>
              </a:ext>
            </a:extLst>
          </p:cNvPr>
          <p:cNvCxnSpPr>
            <a:cxnSpLocks/>
          </p:cNvCxnSpPr>
          <p:nvPr/>
        </p:nvCxnSpPr>
        <p:spPr>
          <a:xfrm>
            <a:off x="5248894" y="5123746"/>
            <a:ext cx="1401044"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C464437C-E2E3-4E3A-A318-65BB69451A64}"/>
              </a:ext>
            </a:extLst>
          </p:cNvPr>
          <p:cNvGrpSpPr/>
          <p:nvPr/>
        </p:nvGrpSpPr>
        <p:grpSpPr>
          <a:xfrm rot="-1020000">
            <a:off x="1144409" y="2613869"/>
            <a:ext cx="676894" cy="138546"/>
            <a:chOff x="2232561" y="2030681"/>
            <a:chExt cx="676894" cy="138546"/>
          </a:xfrm>
        </p:grpSpPr>
        <p:cxnSp>
          <p:nvCxnSpPr>
            <p:cNvPr id="14" name="Straight Connector 13">
              <a:extLst>
                <a:ext uri="{FF2B5EF4-FFF2-40B4-BE49-F238E27FC236}">
                  <a16:creationId xmlns:a16="http://schemas.microsoft.com/office/drawing/2014/main" id="{7E63A94B-E304-4B95-9572-F218B43404B4}"/>
                </a:ext>
              </a:extLst>
            </p:cNvPr>
            <p:cNvCxnSpPr/>
            <p:nvPr/>
          </p:nvCxnSpPr>
          <p:spPr>
            <a:xfrm>
              <a:off x="2232561" y="2030681"/>
              <a:ext cx="676894" cy="0"/>
            </a:xfrm>
            <a:prstGeom prst="line">
              <a:avLst/>
            </a:prstGeom>
            <a:ln w="25400">
              <a:solidFill>
                <a:srgbClr val="91278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3C9113F-1B69-42BA-BE92-133BDE439AC4}"/>
                </a:ext>
              </a:extLst>
            </p:cNvPr>
            <p:cNvCxnSpPr/>
            <p:nvPr/>
          </p:nvCxnSpPr>
          <p:spPr>
            <a:xfrm>
              <a:off x="2232561" y="2169227"/>
              <a:ext cx="676894" cy="0"/>
            </a:xfrm>
            <a:prstGeom prst="line">
              <a:avLst/>
            </a:prstGeom>
            <a:ln w="25400">
              <a:solidFill>
                <a:srgbClr val="91278F"/>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7B8E4A39-17B6-4D75-8E36-845772FF7070}"/>
              </a:ext>
            </a:extLst>
          </p:cNvPr>
          <p:cNvGrpSpPr/>
          <p:nvPr/>
        </p:nvGrpSpPr>
        <p:grpSpPr>
          <a:xfrm>
            <a:off x="916793" y="1781263"/>
            <a:ext cx="1082827" cy="1762149"/>
            <a:chOff x="905188" y="1376435"/>
            <a:chExt cx="1082827" cy="1762149"/>
          </a:xfrm>
        </p:grpSpPr>
        <p:sp>
          <p:nvSpPr>
            <p:cNvPr id="35" name="Rectangle 18">
              <a:extLst>
                <a:ext uri="{FF2B5EF4-FFF2-40B4-BE49-F238E27FC236}">
                  <a16:creationId xmlns:a16="http://schemas.microsoft.com/office/drawing/2014/main" id="{C6578E3F-8257-4929-B432-5E05AACAACB7}"/>
                </a:ext>
              </a:extLst>
            </p:cNvPr>
            <p:cNvSpPr>
              <a:spLocks noChangeArrowheads="1"/>
            </p:cNvSpPr>
            <p:nvPr/>
          </p:nvSpPr>
          <p:spPr bwMode="auto">
            <a:xfrm>
              <a:off x="905188" y="2598584"/>
              <a:ext cx="1080000" cy="540000"/>
            </a:xfrm>
            <a:prstGeom prst="rect">
              <a:avLst/>
            </a:prstGeom>
            <a:solidFill>
              <a:srgbClr val="FFE600"/>
            </a:solidFill>
            <a:ln w="9525">
              <a:noFill/>
              <a:miter lim="800000"/>
              <a:headEnd/>
              <a:tailEnd/>
            </a:ln>
            <a:effectLst/>
          </p:spPr>
          <p:txBody>
            <a:bodyPr lIns="36000" tIns="0" rIns="36000" bIns="0" anchor="ctr"/>
            <a:lstStyle/>
            <a:p>
              <a:pPr algn="ctr"/>
              <a:r>
                <a:rPr lang="fr-FR" sz="1600" b="1" dirty="0">
                  <a:solidFill>
                    <a:schemeClr val="tx1">
                      <a:lumMod val="50000"/>
                    </a:schemeClr>
                  </a:solidFill>
                </a:rPr>
                <a:t>Société A</a:t>
              </a:r>
            </a:p>
          </p:txBody>
        </p:sp>
        <p:sp>
          <p:nvSpPr>
            <p:cNvPr id="37" name="Rectangle 26">
              <a:extLst>
                <a:ext uri="{FF2B5EF4-FFF2-40B4-BE49-F238E27FC236}">
                  <a16:creationId xmlns:a16="http://schemas.microsoft.com/office/drawing/2014/main" id="{B2973CFA-4792-4CFF-9503-6F19392DCDE9}"/>
                </a:ext>
              </a:extLst>
            </p:cNvPr>
            <p:cNvSpPr>
              <a:spLocks noChangeArrowheads="1"/>
            </p:cNvSpPr>
            <p:nvPr/>
          </p:nvSpPr>
          <p:spPr bwMode="auto">
            <a:xfrm>
              <a:off x="908015" y="1376435"/>
              <a:ext cx="1080000" cy="540000"/>
            </a:xfrm>
            <a:prstGeom prst="rect">
              <a:avLst/>
            </a:prstGeom>
            <a:solidFill>
              <a:srgbClr val="646464"/>
            </a:solidFill>
            <a:ln w="9525">
              <a:noFill/>
              <a:miter lim="800000"/>
              <a:headEnd/>
              <a:tailEnd/>
            </a:ln>
            <a:effectLst/>
          </p:spPr>
          <p:txBody>
            <a:bodyPr lIns="36000" tIns="0" rIns="36000" bIns="0" anchor="ctr"/>
            <a:lstStyle/>
            <a:p>
              <a:pPr algn="ctr"/>
              <a:r>
                <a:rPr lang="fr-FR" sz="1600" b="1" dirty="0">
                  <a:solidFill>
                    <a:schemeClr val="bg1"/>
                  </a:solidFill>
                </a:rPr>
                <a:t>Société M</a:t>
              </a:r>
            </a:p>
          </p:txBody>
        </p:sp>
        <p:cxnSp>
          <p:nvCxnSpPr>
            <p:cNvPr id="38" name="AutoShape 38">
              <a:extLst>
                <a:ext uri="{FF2B5EF4-FFF2-40B4-BE49-F238E27FC236}">
                  <a16:creationId xmlns:a16="http://schemas.microsoft.com/office/drawing/2014/main" id="{BAB99515-F2C5-449B-A6AE-89CFCA932EBA}"/>
                </a:ext>
              </a:extLst>
            </p:cNvPr>
            <p:cNvCxnSpPr>
              <a:cxnSpLocks noChangeShapeType="1"/>
              <a:stCxn id="37" idx="2"/>
              <a:endCxn id="35" idx="0"/>
            </p:cNvCxnSpPr>
            <p:nvPr/>
          </p:nvCxnSpPr>
          <p:spPr bwMode="auto">
            <a:xfrm rot="5400000">
              <a:off x="1105528" y="2256096"/>
              <a:ext cx="682149" cy="2827"/>
            </a:xfrm>
            <a:prstGeom prst="bentConnector3">
              <a:avLst>
                <a:gd name="adj1" fmla="val 50000"/>
              </a:avLst>
            </a:prstGeom>
            <a:noFill/>
            <a:ln w="28575">
              <a:solidFill>
                <a:schemeClr val="tx1"/>
              </a:solidFill>
              <a:miter lim="800000"/>
              <a:headEnd/>
              <a:tailEnd/>
            </a:ln>
            <a:effectLst/>
          </p:spPr>
        </p:cxnSp>
      </p:grpSp>
    </p:spTree>
    <p:extLst>
      <p:ext uri="{BB962C8B-B14F-4D97-AF65-F5344CB8AC3E}">
        <p14:creationId xmlns:p14="http://schemas.microsoft.com/office/powerpoint/2010/main" val="39806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Y_Handout français Avocats fond blanc">
  <a:themeElements>
    <a:clrScheme name="EY_Handout français Avocats fond blanc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C0C0C0"/>
      </a:hlink>
      <a:folHlink>
        <a:srgbClr val="80D1DD"/>
      </a:folHlink>
    </a:clrScheme>
    <a:fontScheme name="EY_Handout français Avocats fond blan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_Handout français Avocats fond blanc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C0C0C0"/>
        </a:hlink>
        <a:folHlink>
          <a:srgbClr val="80D1DD"/>
        </a:folHlink>
      </a:clrScheme>
      <a:clrMap bg1="lt1" tx1="dk1" bg2="lt2" tx2="dk2" accent1="accent1" accent2="accent2" accent3="accent3" accent4="accent4" accent5="accent5" accent6="accent6" hlink="hlink" folHlink="folHlink"/>
    </a:extraClrScheme>
    <a:extraClrScheme>
      <a:clrScheme name="EY_Handout français Avocats fond blanc 2">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C0C0C0"/>
        </a:hlink>
        <a:folHlink>
          <a:srgbClr val="C893C7"/>
        </a:folHlink>
      </a:clrScheme>
      <a:clrMap bg1="lt1" tx1="dk1" bg2="lt2" tx2="dk2" accent1="accent1" accent2="accent2" accent3="accent3" accent4="accent4" accent5="accent5" accent6="accent6" hlink="hlink" folHlink="folHlink"/>
    </a:extraClrScheme>
    <a:extraClrScheme>
      <a:clrScheme name="EY_Handout français Avocats fond blanc 3">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C0C0C0"/>
        </a:hlink>
        <a:folHlink>
          <a:srgbClr val="95CB9E"/>
        </a:folHlink>
      </a:clrScheme>
      <a:clrMap bg1="lt1" tx1="dk1" bg2="lt2" tx2="dk2" accent1="accent1" accent2="accent2" accent3="accent3" accent4="accent4" accent5="accent5" accent6="accent6" hlink="hlink" folHlink="folHlink"/>
    </a:extraClrScheme>
    <a:extraClrScheme>
      <a:clrScheme name="EY_Handout français Avocats fond blanc 4">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C0C0C0"/>
        </a:hlink>
        <a:folHlink>
          <a:srgbClr val="00A3BB"/>
        </a:folHlink>
      </a:clrScheme>
      <a:clrMap bg1="lt1" tx1="dk1" bg2="lt2" tx2="dk2" accent1="accent1" accent2="accent2" accent3="accent3" accent4="accent4" accent5="accent5" accent6="accent6" hlink="hlink" folHlink="folHlink"/>
    </a:extraClrScheme>
    <a:extraClrScheme>
      <a:clrScheme name="EY_Handout français Avocats fond blanc 5">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C0C0C0"/>
        </a:hlink>
        <a:folHlink>
          <a:srgbClr val="91278F"/>
        </a:folHlink>
      </a:clrScheme>
      <a:clrMap bg1="lt1" tx1="dk1" bg2="lt2" tx2="dk2" accent1="accent1" accent2="accent2" accent3="accent3" accent4="accent4" accent5="accent5" accent6="accent6" hlink="hlink" folHlink="folHlink"/>
    </a:extraClrScheme>
    <a:extraClrScheme>
      <a:clrScheme name="EY_Handout français Avocats fond blanc 6">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C0C0C0"/>
        </a:hlink>
        <a:folHlink>
          <a:srgbClr val="2C973E"/>
        </a:folHlink>
      </a:clrScheme>
      <a:clrMap bg1="lt1" tx1="dk1" bg2="lt2" tx2="dk2" accent1="accent1" accent2="accent2" accent3="accent3" accent4="accent4" accent5="accent5" accent6="accent6" hlink="hlink" folHlink="folHlink"/>
    </a:extraClrScheme>
    <a:extraClrScheme>
      <a:clrScheme name="EY_Handout français Avocats fond blanc 7">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C0C0C0"/>
        </a:hlink>
        <a:folHlink>
          <a:srgbClr val="FFE8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Y_regular_presentation_2010">
  <a:themeElements>
    <a:clrScheme name="Custom 1">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808080"/>
      </a:accent1>
      <a:accent2>
        <a:srgbClr val="FFD200"/>
      </a:accent2>
      <a:accent3>
        <a:srgbClr val="FFFFFF"/>
      </a:accent3>
      <a:accent4>
        <a:srgbClr val="000000"/>
      </a:accent4>
      <a:accent5>
        <a:srgbClr val="C0C0C0"/>
      </a:accent5>
      <a:accent6>
        <a:srgbClr val="E7BE00"/>
      </a:accent6>
      <a:hlink>
        <a:srgbClr val="808080"/>
      </a:hlink>
      <a:folHlink>
        <a:srgbClr val="C0C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19611</TotalTime>
  <Words>4709</Words>
  <Application>Microsoft Office PowerPoint</Application>
  <PresentationFormat>On-screen Show (4:3)</PresentationFormat>
  <Paragraphs>553</Paragraphs>
  <Slides>25</Slides>
  <Notes>23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Arial Narrow</vt:lpstr>
      <vt:lpstr>Calibri</vt:lpstr>
      <vt:lpstr>Times New Roman</vt:lpstr>
      <vt:lpstr>Wingdings</vt:lpstr>
      <vt:lpstr>EY_Handout français Avocats fond blanc</vt:lpstr>
      <vt:lpstr>EY_regular_presentation_2010</vt:lpstr>
      <vt:lpstr>Loi de finances 2020 et actualités fiscales :  décrypter l’essentiel des mesures</vt:lpstr>
      <vt:lpstr>Loi de finances 2020 et actualités fiscales : décrypter l’essentiel des mesures</vt:lpstr>
      <vt:lpstr>Impôt sur les sociétés</vt:lpstr>
      <vt:lpstr>Aménagement de la baisse du taux de l’impôt sur les sociétés</vt:lpstr>
      <vt:lpstr>Fusions simplifiées entre sociétés sœurs LF 2020, art. 43 et 44</vt:lpstr>
      <vt:lpstr>Fusions simplifiées entre sociétés sœurs LF 2020, art. 43 et 44</vt:lpstr>
      <vt:lpstr>Fusions simplifiées entre sociétés sœurs LF 2020, art. 43 et 44</vt:lpstr>
      <vt:lpstr>Fusions simplifiées entre sociétés sœurs LF 2020, art. 43 et 44</vt:lpstr>
      <vt:lpstr>Fusions simplifiées entre sociétés sœurs LF 2020, art. 43 et 44</vt:lpstr>
      <vt:lpstr>Limitation de la déduction des charges financières Rappel : un raisonnement par étapes</vt:lpstr>
      <vt:lpstr>Limitation de la déduction des charges financières LF 2020, art. 45</vt:lpstr>
      <vt:lpstr>Limitation de la déduction des charges financières LF 2020, art. 45</vt:lpstr>
      <vt:lpstr>TVA</vt:lpstr>
      <vt:lpstr>TVA </vt:lpstr>
      <vt:lpstr>Autres mesures</vt:lpstr>
      <vt:lpstr>Régime d’imposition des brevets LF 2020, art. 50</vt:lpstr>
      <vt:lpstr>Transfert de déficits LF 2020, art. 45</vt:lpstr>
      <vt:lpstr>Crédit d’impôt recherche LF 2020, art. 130</vt:lpstr>
      <vt:lpstr>Crédit d’impôt recherche  LF 2020, art. 132</vt:lpstr>
      <vt:lpstr>Réduction d’impôt mécénat  LF 2020, art. 134</vt:lpstr>
      <vt:lpstr>Réduction d’impôt mécénat  LF 2020, art. 134</vt:lpstr>
      <vt:lpstr>Jeunes entreprises innovantes  LF 2020, art. 46 </vt:lpstr>
      <vt:lpstr>Plus-values mobilières des particuliers : aménagement du régime des apports cessions </vt:lpstr>
      <vt:lpstr>Plus-values mobilières des particuliers : aménagement du régime des apports cessions </vt:lpstr>
      <vt:lpstr>Plus-values mobilières des particuliers : aménagement du régime des apports cessions</vt:lpstr>
    </vt:vector>
  </TitlesOfParts>
  <Company>Ernst &amp; Young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(Arial bold 30 point) second line title</dc:title>
  <dc:creator>YourNameHere</dc:creator>
  <cp:lastModifiedBy>Laure Tatin Gignoux</cp:lastModifiedBy>
  <cp:revision>571</cp:revision>
  <cp:lastPrinted>2020-01-07T09:35:28Z</cp:lastPrinted>
  <dcterms:created xsi:type="dcterms:W3CDTF">2008-08-20T12:39:47Z</dcterms:created>
  <dcterms:modified xsi:type="dcterms:W3CDTF">2020-01-15T14:43:47Z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ppReportDate">
    <vt:lpwstr/>
  </property>
  <property fmtid="{D5CDD505-2E9C-101B-9397-08002B2CF9AE}" pid="3" name="WppReportVersion">
    <vt:lpwstr>Version 1.0</vt:lpwstr>
  </property>
  <property fmtid="{D5CDD505-2E9C-101B-9397-08002B2CF9AE}" pid="4" name="WppReportDraft">
    <vt:lpwstr>(Draft)</vt:lpwstr>
  </property>
  <property fmtid="{D5CDD505-2E9C-101B-9397-08002B2CF9AE}" pid="5" name="WppReportCurrencySymbol">
    <vt:lpwstr>€</vt:lpwstr>
  </property>
  <property fmtid="{D5CDD505-2E9C-101B-9397-08002B2CF9AE}" pid="6" name="WppReportDashboardTitleText">
    <vt:lpwstr>Dashboard</vt:lpwstr>
  </property>
  <property fmtid="{D5CDD505-2E9C-101B-9397-08002B2CF9AE}" pid="7" name="WppReportShortPageNumberFormat">
    <vt:lpwstr>Page &lt;#&gt;</vt:lpwstr>
  </property>
  <property fmtid="{D5CDD505-2E9C-101B-9397-08002B2CF9AE}" pid="8" name="WppReportLongPageNumberFormat">
    <vt:lpwstr>Page &lt;#&gt; of &lt;PageCount&gt;</vt:lpwstr>
  </property>
  <property fmtid="{D5CDD505-2E9C-101B-9397-08002B2CF9AE}" pid="9" name="WppReportTocTitleText">
    <vt:lpwstr>Table of contents</vt:lpwstr>
  </property>
  <property fmtid="{D5CDD505-2E9C-101B-9397-08002B2CF9AE}" pid="10" name="WppReportIsTocUpdateRecommended">
    <vt:bool>true</vt:bool>
  </property>
  <property fmtid="{D5CDD505-2E9C-101B-9397-08002B2CF9AE}" pid="11" name="WppReportPropertiesLastWrittenToDocument">
    <vt:filetime>2020-01-15T12:45:34Z</vt:filetime>
  </property>
</Properties>
</file>