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82" r:id="rId5"/>
    <p:sldId id="259" r:id="rId6"/>
    <p:sldId id="283" r:id="rId7"/>
    <p:sldId id="284" r:id="rId8"/>
    <p:sldId id="261" r:id="rId9"/>
    <p:sldId id="262" r:id="rId10"/>
    <p:sldId id="285" r:id="rId11"/>
    <p:sldId id="286" r:id="rId12"/>
    <p:sldId id="288" r:id="rId13"/>
    <p:sldId id="266" r:id="rId14"/>
    <p:sldId id="287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e CORSAIN" initials="AC" lastIdx="1" clrIdx="0">
    <p:extLst>
      <p:ext uri="{19B8F6BF-5375-455C-9EA6-DF929625EA0E}">
        <p15:presenceInfo xmlns:p15="http://schemas.microsoft.com/office/powerpoint/2012/main" userId="S::Annie.CORSAIN@apicil.com::14c04547-6c8e-4088-842a-605d72db40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E96909"/>
    <a:srgbClr val="D70015"/>
    <a:srgbClr val="05325C"/>
    <a:srgbClr val="107A80"/>
    <a:srgbClr val="C31474"/>
    <a:srgbClr val="4AA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6238" autoAdjust="0"/>
  </p:normalViewPr>
  <p:slideViewPr>
    <p:cSldViewPr snapToGrid="0" snapToObjects="1">
      <p:cViewPr varScale="1">
        <p:scale>
          <a:sx n="60" d="100"/>
          <a:sy n="60" d="100"/>
        </p:scale>
        <p:origin x="126" y="6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50BD6E7-1CB1-4E93-96E9-82338A653B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F93AD89-1A0A-4928-AE4E-F166C8EA08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15/10/2018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7A61F5-BBC2-4A51-BE55-47FBC3F8B4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6DF2E6-8BA6-4B25-9621-CBA20155ED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FDDA3-6132-4D1B-99A2-B3DB8244C7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19423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15/10/2018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1F72A-D5B6-3642-A88D-8DB8DE1655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6459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altLang="fr-FR" dirty="0">
              <a:latin typeface="Lucida Grande" pitchFamily="1" charset="0"/>
              <a:ea typeface="ＭＳ Ｐゴシック" panose="020B0600070205080204" pitchFamily="34" charset="-128"/>
              <a:cs typeface="Lucida Grande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2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altLang="fr-FR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1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 altLang="fr-FR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48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PHOTO GROUPE APICIL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APICIL4.jpg">
            <a:extLst>
              <a:ext uri="{FF2B5EF4-FFF2-40B4-BE49-F238E27FC236}">
                <a16:creationId xmlns:a16="http://schemas.microsoft.com/office/drawing/2014/main" id="{B02F5503-396D-FB4F-8514-7CF8337CE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05BEA70-78D7-C34F-88A9-ECBB694399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0170" y="1075764"/>
            <a:ext cx="4875010" cy="105783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4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NOM DU PROJET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9A75585-DD6E-334A-8464-AD9E22507C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0170" y="2286000"/>
            <a:ext cx="4875010" cy="317638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AF8044D-3E33-4671-A618-4D59ACFC0A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19" y="739739"/>
            <a:ext cx="1506368" cy="814372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276E7253-BA6F-4447-A4F0-15959E6E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578" y="6082845"/>
            <a:ext cx="486510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3E8029-3998-4936-BB44-4FD3431BA95E}"/>
              </a:ext>
            </a:extLst>
          </p:cNvPr>
          <p:cNvSpPr/>
          <p:nvPr userDrawn="1"/>
        </p:nvSpPr>
        <p:spPr>
          <a:xfrm>
            <a:off x="543236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225F1D01-0C53-4CC3-BFCF-C9D04779A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00" y="608284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8916FC1-6D20-1A45-9F66-A68EA2E2DDFC}" type="slidenum">
              <a:rPr lang="fr-FR" smtClean="0"/>
              <a:pPr/>
              <a:t>‹N°›</a:t>
            </a:fld>
            <a:r>
              <a:rPr lang="fr-FR" dirty="0"/>
              <a:t> -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72D15F-4EDA-412B-A85F-F22EB0FCBE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542725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752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pitres_couleur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75DE9F-755E-4846-8B3E-A8C5FEA52ACC}"/>
              </a:ext>
            </a:extLst>
          </p:cNvPr>
          <p:cNvSpPr txBox="1"/>
          <p:nvPr userDrawn="1"/>
        </p:nvSpPr>
        <p:spPr>
          <a:xfrm>
            <a:off x="1503303" y="788957"/>
            <a:ext cx="1868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5000" b="1" dirty="0">
                <a:solidFill>
                  <a:srgbClr val="E96909"/>
                </a:solidFill>
                <a:latin typeface="Verdana"/>
                <a:cs typeface="Verdana"/>
              </a:rPr>
              <a:t>5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35F46D9-9694-A843-8659-D8EE04BAD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48710" y="5089793"/>
            <a:ext cx="4721538" cy="372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400" b="1" cap="all" baseline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 TITRE DU CHAPITRE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423BBC64-0C10-BA49-91EC-D19A30A750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8709" y="3073860"/>
            <a:ext cx="4721539" cy="1946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DU CHAPITRE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E839EF2-D8C5-436D-A43E-31B16C4172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14" y="5883596"/>
            <a:ext cx="1303463" cy="7046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43691C-8FAF-4ADE-8747-D5B5D2D2247D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89739A0D-969B-4177-A31E-F35A2FEDC936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DCDE6396-7DCC-43CB-A5C9-6A9BE26F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E3FBC2-FEEA-4394-8166-425BFB8913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947763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96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ICIL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"/>
            <a:ext cx="9142571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5390879-0BE1-2D48-BA9A-DE6EA6DA1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3" y="447657"/>
            <a:ext cx="716827" cy="655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fr-FR" sz="4200" b="1" kern="120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D715B0-698F-A049-BB1F-72F8CCCA0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5298" y="99276"/>
            <a:ext cx="3829657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1000" b="1" kern="1200" cap="all" baseline="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RAPPEL DU CHAPITRE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D8329185-3024-A24F-9A90-504C20D46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8425" y="1055683"/>
            <a:ext cx="5064879" cy="322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lang="fr-FR" sz="1400" kern="1200" cap="all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12" name="Espace réservé du texte 26">
            <a:extLst>
              <a:ext uri="{FF2B5EF4-FFF2-40B4-BE49-F238E27FC236}">
                <a16:creationId xmlns:a16="http://schemas.microsoft.com/office/drawing/2014/main" id="{F93FDBA7-8E3B-D04F-A681-1EC1DD6FC5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8425" y="1683380"/>
            <a:ext cx="6840539" cy="851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Introduction – texte courant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5CFC45A-9B15-7D41-BB40-32715006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603092"/>
            <a:ext cx="5064879" cy="333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2200" b="1" kern="1200" cap="all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4" name="Espace réservé du texte 29">
            <a:extLst>
              <a:ext uri="{FF2B5EF4-FFF2-40B4-BE49-F238E27FC236}">
                <a16:creationId xmlns:a16="http://schemas.microsoft.com/office/drawing/2014/main" id="{72EE1AD8-8F3F-0B42-914A-6C8551580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68425" y="2660423"/>
            <a:ext cx="6840539" cy="3190453"/>
          </a:xfrm>
          <a:prstGeom prst="rect">
            <a:avLst/>
          </a:prstGeom>
        </p:spPr>
        <p:txBody>
          <a:bodyPr/>
          <a:lstStyle>
            <a:lvl1pPr marL="133350" indent="-133350">
              <a:buClr>
                <a:schemeClr val="tx2"/>
              </a:buClr>
              <a:buFont typeface="Wingdings" pitchFamily="2" charset="2"/>
              <a:buChar char="§"/>
              <a:tabLst/>
              <a:defRPr sz="1200" b="1" cap="none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14325" indent="-134938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Police système"/>
              <a:buChar char="‣"/>
              <a:tabLst/>
              <a:defRPr sz="1200" b="1" cap="none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r>
              <a:rPr lang="fr-FR" dirty="0"/>
              <a:t>TITRE DE NIVEAU 2</a:t>
            </a:r>
          </a:p>
          <a:p>
            <a:pPr lvl="1"/>
            <a:r>
              <a:rPr lang="fr-FR" dirty="0"/>
              <a:t>Titre de niveau 3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C2E1A1F-9444-465F-AF49-2444E28A4F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38" y="6195211"/>
            <a:ext cx="967351" cy="5229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A81B79B-F7D2-49B9-AA7B-4AAC1672FFF2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E7508C93-2DFC-4C95-B5DA-567D71940469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F76A861F-DB6F-4859-B62C-01173BAE5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79120F-D69B-4FF6-86F5-2C82DEDD46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36" y="6264567"/>
            <a:ext cx="1254532" cy="3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0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ICIL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5390879-0BE1-2D48-BA9A-DE6EA6DA1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3" y="447657"/>
            <a:ext cx="716827" cy="655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fr-FR" sz="4200" b="1" kern="120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D715B0-698F-A049-BB1F-72F8CCCA0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3540" y="99276"/>
            <a:ext cx="3881415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1000" b="1" kern="1200" cap="all" baseline="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RAPPEL DU CHAPITRE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D8329185-3024-A24F-9A90-504C20D46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8425" y="1055683"/>
            <a:ext cx="5064879" cy="322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lang="fr-FR" sz="1400" kern="1200" cap="all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5CFC45A-9B15-7D41-BB40-32715006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603092"/>
            <a:ext cx="5064879" cy="333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2200" b="1" kern="1200" cap="all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PAGE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B7975AE-C476-3E4A-9216-A4F84CDEFB77}"/>
              </a:ext>
            </a:extLst>
          </p:cNvPr>
          <p:cNvCxnSpPr>
            <a:cxnSpLocks/>
          </p:cNvCxnSpPr>
          <p:nvPr userDrawn="1"/>
        </p:nvCxnSpPr>
        <p:spPr>
          <a:xfrm>
            <a:off x="5053079" y="5450348"/>
            <a:ext cx="30474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4D9F82C-1DDB-184F-B0B8-EFE570B463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1534" y="5529371"/>
            <a:ext cx="3048676" cy="230481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DU SCHÉMA</a:t>
            </a:r>
          </a:p>
        </p:txBody>
      </p:sp>
      <p:sp>
        <p:nvSpPr>
          <p:cNvPr id="19" name="Espace réservé du texte 26">
            <a:extLst>
              <a:ext uri="{FF2B5EF4-FFF2-40B4-BE49-F238E27FC236}">
                <a16:creationId xmlns:a16="http://schemas.microsoft.com/office/drawing/2014/main" id="{21C22E85-1FE2-D441-A390-340DAB08BB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8425" y="1683380"/>
            <a:ext cx="3353887" cy="4167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Introduction – texte courant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38E09-2233-4EE1-848A-CFE5DC567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38" y="6195211"/>
            <a:ext cx="967351" cy="5229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71D876-B48F-47E5-B83C-DE626AB84A9D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3EF59B19-45D8-45FA-9369-E590D15717D6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6FD5EC5F-5392-459A-A60A-2C8CDB26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8220AD9-35E9-446A-A0FD-E86C40C9D3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36" y="6264567"/>
            <a:ext cx="1254532" cy="3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23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ICIL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5390879-0BE1-2D48-BA9A-DE6EA6DA1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3" y="447657"/>
            <a:ext cx="704127" cy="655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fr-FR" sz="4200" b="1" kern="120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D715B0-698F-A049-BB1F-72F8CCCA0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30816" y="99276"/>
            <a:ext cx="376414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1000" b="1" kern="1200" cap="all" baseline="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RAPPEL DU CHAPITRE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D8329185-3024-A24F-9A90-504C20D468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8424" y="1055683"/>
            <a:ext cx="5064879" cy="322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lang="fr-FR" sz="1400" kern="1200" cap="all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 DE LA PAGE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5CFC45A-9B15-7D41-BB40-32715006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8424" y="603092"/>
            <a:ext cx="5064879" cy="333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2200" b="1" kern="1200" cap="all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PAGE</a:t>
            </a:r>
          </a:p>
        </p:txBody>
      </p:sp>
      <p:sp>
        <p:nvSpPr>
          <p:cNvPr id="19" name="Espace réservé pour une image  2">
            <a:extLst>
              <a:ext uri="{FF2B5EF4-FFF2-40B4-BE49-F238E27FC236}">
                <a16:creationId xmlns:a16="http://schemas.microsoft.com/office/drawing/2014/main" id="{E4C8E890-C853-1F46-9547-5F0B611CCA3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30815" y="1700782"/>
            <a:ext cx="3278148" cy="41500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i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1" name="Espace réservé du texte 26">
            <a:extLst>
              <a:ext uri="{FF2B5EF4-FFF2-40B4-BE49-F238E27FC236}">
                <a16:creationId xmlns:a16="http://schemas.microsoft.com/office/drawing/2014/main" id="{71078C40-0D6C-B54E-98FC-8F58630AB0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8424" y="1683380"/>
            <a:ext cx="3353888" cy="4167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Introduction – texte courant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1276EA-BD89-4675-BA5F-A7A2956482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38" y="6195211"/>
            <a:ext cx="967351" cy="52296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B9D2B9-2D15-4A65-9090-A33228FEBBCE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C3AA19D2-D88D-4F6B-B875-FE6A62B6D1C8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D9B13CDF-4F07-4D6B-9261-439F2F48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C83CCB8-3449-4204-9FBF-B137B740E3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36" y="6264567"/>
            <a:ext cx="1254532" cy="3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954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ICIL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5390879-0BE1-2D48-BA9A-DE6EA6DA1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3" y="447657"/>
            <a:ext cx="716827" cy="655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fr-FR" sz="4200" b="1" kern="120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D715B0-698F-A049-BB1F-72F8CCCA0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3706" y="84120"/>
            <a:ext cx="3631249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1000" b="1" kern="1200" cap="all" baseline="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RAPPEL DU CHAPITRE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5CFC45A-9B15-7D41-BB40-32715006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8425" y="603092"/>
            <a:ext cx="5064879" cy="333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2200" b="1" kern="1200" cap="all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PHOTO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21ACE115-61F0-2B4C-91F6-17AFC6516E5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68426" y="1700782"/>
            <a:ext cx="6840538" cy="41500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i="1"/>
            </a:lvl1pPr>
          </a:lstStyle>
          <a:p>
            <a:r>
              <a:rPr lang="fr-FR" dirty="0"/>
              <a:t>IMAGE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DB9E8B-D65A-41CA-BB14-9C349CF10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38" y="6195211"/>
            <a:ext cx="967351" cy="5229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E79668-01B0-477E-AB74-34425E703DAD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F59AE300-0027-4C11-AFF0-ECB27EBA11FE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19" name="Espace réservé de la date 3">
            <a:extLst>
              <a:ext uri="{FF2B5EF4-FFF2-40B4-BE49-F238E27FC236}">
                <a16:creationId xmlns:a16="http://schemas.microsoft.com/office/drawing/2014/main" id="{649D1E98-8607-4733-879D-830E811B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05EBCD-9743-406C-AD35-17A51424DA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36" y="6264567"/>
            <a:ext cx="1254532" cy="3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738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ICIL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5390879-0BE1-2D48-BA9A-DE6EA6DA11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3" y="447657"/>
            <a:ext cx="716827" cy="655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fr-FR" sz="4200" b="1" kern="120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D715B0-698F-A049-BB1F-72F8CCCA0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8816" y="99276"/>
            <a:ext cx="372614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1000" b="1" kern="1200" cap="all" baseline="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RAPPEL DU CHAPITRE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5CFC45A-9B15-7D41-BB40-32715006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1014" y="603092"/>
            <a:ext cx="4937990" cy="333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2200" b="1" kern="1200" cap="all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Du tableau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62F13AE-BDA9-4C0E-A78B-44AAB1DCCB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38" y="6195211"/>
            <a:ext cx="967351" cy="5229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B1F14A-5153-495F-B5EE-51675C4A0987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B25CFA99-195D-449F-8031-58B0337236F5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C537484D-968A-48B7-B3C7-614898EA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6A9F835-5628-4414-A8C4-7267FC7433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36" y="6264567"/>
            <a:ext cx="1254532" cy="3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86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ICIL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99E236-F0DE-FE43-A706-320E84580F61}"/>
              </a:ext>
            </a:extLst>
          </p:cNvPr>
          <p:cNvSpPr/>
          <p:nvPr userDrawn="1"/>
        </p:nvSpPr>
        <p:spPr>
          <a:xfrm>
            <a:off x="1381014" y="1683380"/>
            <a:ext cx="6713649" cy="4167495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D715B0-698F-A049-BB1F-72F8CCCA04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8650" y="99276"/>
            <a:ext cx="3976306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fr-FR" sz="1000" b="1" kern="1200" cap="all" baseline="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RAPPEL DU CHAPITRE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5CFC45A-9B15-7D41-BB40-327150064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1014" y="603092"/>
            <a:ext cx="4937990" cy="333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fr-FR" sz="2200" b="1" kern="1200" cap="all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PAGE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B7975AE-C476-3E4A-9216-A4F84CDEFB77}"/>
              </a:ext>
            </a:extLst>
          </p:cNvPr>
          <p:cNvCxnSpPr>
            <a:cxnSpLocks/>
          </p:cNvCxnSpPr>
          <p:nvPr userDrawn="1"/>
        </p:nvCxnSpPr>
        <p:spPr>
          <a:xfrm>
            <a:off x="4938779" y="5437648"/>
            <a:ext cx="30474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4D9F82C-1DDB-184F-B0B8-EFE570B463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7234" y="5516671"/>
            <a:ext cx="3048676" cy="230481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DU SCHÉMA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60373ED-4217-AF45-A76C-DD7B72FDF337}"/>
              </a:ext>
            </a:extLst>
          </p:cNvPr>
          <p:cNvCxnSpPr>
            <a:cxnSpLocks/>
          </p:cNvCxnSpPr>
          <p:nvPr userDrawn="1"/>
        </p:nvCxnSpPr>
        <p:spPr>
          <a:xfrm>
            <a:off x="1512960" y="5431807"/>
            <a:ext cx="30474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42AE836-C8E1-9945-A15A-CAEEB1493A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1415" y="5510830"/>
            <a:ext cx="3048676" cy="230481"/>
          </a:xfrm>
        </p:spPr>
        <p:txBody>
          <a:bodyPr anchor="ctr">
            <a:normAutofit/>
          </a:bodyPr>
          <a:lstStyle>
            <a:lvl1pPr marL="0" indent="0" algn="l">
              <a:buNone/>
              <a:defRPr sz="1000" b="1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DU SCHÉMA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84C0872A-DF8D-A048-A14D-772339CD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73" y="447657"/>
            <a:ext cx="716827" cy="6551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fr-FR" sz="4200" b="1" kern="120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E8B61A1-366D-4E51-B35A-0232D6BD6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38" y="6195211"/>
            <a:ext cx="967351" cy="5229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ADBFF2D-223F-4638-B95D-9579915F7BB5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59E9B855-8053-4CA2-B8C5-0B28A399FE5A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8" name="Espace réservé de la date 3">
            <a:extLst>
              <a:ext uri="{FF2B5EF4-FFF2-40B4-BE49-F238E27FC236}">
                <a16:creationId xmlns:a16="http://schemas.microsoft.com/office/drawing/2014/main" id="{69D64703-C3E0-4410-ADEE-D43AEA90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295AFED-B014-4F1F-A7DC-353673E724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36" y="6264567"/>
            <a:ext cx="1254532" cy="3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535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 DE COUV GROUPE APICI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PICI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140442-46F7-CD41-82BA-B1417126A07E}"/>
              </a:ext>
            </a:extLst>
          </p:cNvPr>
          <p:cNvSpPr txBox="1"/>
          <p:nvPr userDrawn="1"/>
        </p:nvSpPr>
        <p:spPr>
          <a:xfrm>
            <a:off x="1742830" y="1609395"/>
            <a:ext cx="2247441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fr-FR" sz="1000" dirty="0">
                <a:solidFill>
                  <a:schemeClr val="bg1"/>
                </a:solidFill>
                <a:latin typeface="Verdana"/>
                <a:cs typeface="Verdana"/>
              </a:rPr>
              <a:t>APICIL</a:t>
            </a:r>
          </a:p>
          <a:p>
            <a:pPr algn="l"/>
            <a:r>
              <a:rPr lang="fr-FR" sz="1000" dirty="0">
                <a:solidFill>
                  <a:schemeClr val="bg1"/>
                </a:solidFill>
                <a:latin typeface="Verdana"/>
                <a:cs typeface="Verdana"/>
              </a:rPr>
              <a:t>38, rue François </a:t>
            </a:r>
            <a:r>
              <a:rPr lang="fr-FR" sz="1000" dirty="0" err="1">
                <a:solidFill>
                  <a:schemeClr val="bg1"/>
                </a:solidFill>
                <a:latin typeface="Verdana"/>
                <a:cs typeface="Verdana"/>
              </a:rPr>
              <a:t>Peissel</a:t>
            </a:r>
            <a:endParaRPr lang="fr-FR"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l"/>
            <a:r>
              <a:rPr lang="fr-FR" sz="1000" dirty="0">
                <a:solidFill>
                  <a:schemeClr val="bg1"/>
                </a:solidFill>
                <a:latin typeface="Verdana"/>
                <a:cs typeface="Verdana"/>
              </a:rPr>
              <a:t>69003</a:t>
            </a:r>
          </a:p>
          <a:p>
            <a:pPr algn="l"/>
            <a:r>
              <a:rPr lang="fr-FR" sz="1000" dirty="0">
                <a:solidFill>
                  <a:schemeClr val="bg1"/>
                </a:solidFill>
                <a:latin typeface="Verdana"/>
                <a:cs typeface="Verdana"/>
              </a:rPr>
              <a:t>Caluire et Cuire</a:t>
            </a:r>
          </a:p>
          <a:p>
            <a:pPr algn="l">
              <a:lnSpc>
                <a:spcPct val="150000"/>
              </a:lnSpc>
            </a:pPr>
            <a:r>
              <a:rPr lang="fr-FR" sz="1000" b="1" dirty="0">
                <a:solidFill>
                  <a:schemeClr val="bg1"/>
                </a:solidFill>
                <a:latin typeface="Verdana"/>
                <a:cs typeface="Verdana"/>
              </a:rPr>
              <a:t>www.groupe-apicil.com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2A00F39-7E1E-2C45-88AC-3A6DD9F0E595}"/>
              </a:ext>
            </a:extLst>
          </p:cNvPr>
          <p:cNvCxnSpPr>
            <a:cxnSpLocks/>
          </p:cNvCxnSpPr>
          <p:nvPr userDrawn="1"/>
        </p:nvCxnSpPr>
        <p:spPr>
          <a:xfrm>
            <a:off x="1829358" y="1555543"/>
            <a:ext cx="213068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31F8B38-578E-AA41-80A5-81348BDED2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5024" y="6177516"/>
            <a:ext cx="5162550" cy="360000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600" kern="1200" dirty="0">
                <a:solidFill>
                  <a:schemeClr val="bg1"/>
                </a:solidFill>
                <a:effectLst/>
                <a:latin typeface="Verdana"/>
                <a:cs typeface="Verdan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APICIL Gestion — Association de moyens du Groupe APICIL régie par la loi du 1er juillet 1901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Enregistrée sous le numéro SIREN 417 591 971 – Ayant son siège social sis au 38, rue François PEISSEL 69300 Caluire et Cuire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6032A00-990E-2044-AC25-C63C0D17F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9587" y="4147042"/>
            <a:ext cx="4482000" cy="1137600"/>
          </a:xfrm>
        </p:spPr>
        <p:txBody>
          <a:bodyPr anchor="ctr">
            <a:noAutofit/>
          </a:bodyPr>
          <a:lstStyle>
            <a:lvl1pPr marL="0" indent="0">
              <a:buNone/>
              <a:defRPr sz="8200" b="1" i="0" cap="all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3B68C89-68A1-224C-9D9B-E0A29EDC9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7513" y="5215944"/>
            <a:ext cx="4402800" cy="284400"/>
          </a:xfrm>
        </p:spPr>
        <p:txBody>
          <a:bodyPr anchor="ctr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Pour votre attention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3CFCEA23-2DF4-9043-97B3-7CA54A16A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34237" y="2954580"/>
            <a:ext cx="4397350" cy="496799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Nom, prénom, tél, mail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5EF3DDE-2744-744E-95DC-08ACF809C5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76859" y="4932587"/>
            <a:ext cx="1605127" cy="529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i="1"/>
            </a:lvl1pPr>
          </a:lstStyle>
          <a:p>
            <a:r>
              <a:rPr lang="fr-FR" dirty="0"/>
              <a:t>AUTRE LOGO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823BBB-B1FA-455D-B627-056F473777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19" y="739739"/>
            <a:ext cx="1506368" cy="81437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B3F4D9F-95E0-4628-875C-560AE4930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542725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920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 DE COUV GROUPE APICI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APICIL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140442-46F7-CD41-82BA-B1417126A07E}"/>
              </a:ext>
            </a:extLst>
          </p:cNvPr>
          <p:cNvSpPr txBox="1"/>
          <p:nvPr userDrawn="1"/>
        </p:nvSpPr>
        <p:spPr>
          <a:xfrm>
            <a:off x="1742830" y="1609395"/>
            <a:ext cx="2247441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fr-FR" sz="1000" dirty="0">
                <a:solidFill>
                  <a:schemeClr val="tx2"/>
                </a:solidFill>
                <a:latin typeface="Verdana"/>
                <a:cs typeface="Verdana"/>
              </a:rPr>
              <a:t>APICIL</a:t>
            </a:r>
          </a:p>
          <a:p>
            <a:pPr algn="l"/>
            <a:r>
              <a:rPr lang="fr-FR" sz="1000" dirty="0">
                <a:solidFill>
                  <a:schemeClr val="tx2"/>
                </a:solidFill>
                <a:latin typeface="Verdana"/>
                <a:cs typeface="Verdana"/>
              </a:rPr>
              <a:t>38, rue François </a:t>
            </a:r>
            <a:r>
              <a:rPr lang="fr-FR" sz="1000" dirty="0" err="1">
                <a:solidFill>
                  <a:schemeClr val="tx2"/>
                </a:solidFill>
                <a:latin typeface="Verdana"/>
                <a:cs typeface="Verdana"/>
              </a:rPr>
              <a:t>Peissel</a:t>
            </a:r>
            <a:endParaRPr lang="fr-FR" sz="10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l"/>
            <a:r>
              <a:rPr lang="fr-FR" sz="1000" dirty="0">
                <a:solidFill>
                  <a:schemeClr val="tx2"/>
                </a:solidFill>
                <a:latin typeface="Verdana"/>
                <a:cs typeface="Verdana"/>
              </a:rPr>
              <a:t>69003</a:t>
            </a:r>
          </a:p>
          <a:p>
            <a:pPr algn="l"/>
            <a:r>
              <a:rPr lang="fr-FR" sz="1000" dirty="0">
                <a:solidFill>
                  <a:schemeClr val="tx2"/>
                </a:solidFill>
                <a:latin typeface="Verdana"/>
                <a:cs typeface="Verdana"/>
              </a:rPr>
              <a:t>Caluire et Cuire</a:t>
            </a:r>
          </a:p>
          <a:p>
            <a:pPr algn="l">
              <a:lnSpc>
                <a:spcPct val="150000"/>
              </a:lnSpc>
            </a:pPr>
            <a:r>
              <a:rPr lang="fr-FR" sz="1000" b="1" dirty="0">
                <a:solidFill>
                  <a:schemeClr val="tx2"/>
                </a:solidFill>
                <a:latin typeface="Verdana"/>
                <a:cs typeface="Verdana"/>
              </a:rPr>
              <a:t>www.groupe-apicil.com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2A00F39-7E1E-2C45-88AC-3A6DD9F0E595}"/>
              </a:ext>
            </a:extLst>
          </p:cNvPr>
          <p:cNvCxnSpPr>
            <a:cxnSpLocks/>
          </p:cNvCxnSpPr>
          <p:nvPr userDrawn="1"/>
        </p:nvCxnSpPr>
        <p:spPr>
          <a:xfrm>
            <a:off x="1829358" y="1555543"/>
            <a:ext cx="213068" cy="0"/>
          </a:xfrm>
          <a:prstGeom prst="line">
            <a:avLst/>
          </a:prstGeom>
          <a:ln w="9525">
            <a:solidFill>
              <a:srgbClr val="D7001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6032A00-990E-2044-AC25-C63C0D17FB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9587" y="4147042"/>
            <a:ext cx="4482000" cy="1137600"/>
          </a:xfrm>
        </p:spPr>
        <p:txBody>
          <a:bodyPr anchor="ctr">
            <a:noAutofit/>
          </a:bodyPr>
          <a:lstStyle>
            <a:lvl1pPr marL="0" indent="0">
              <a:buNone/>
              <a:defRPr sz="8200" b="1" i="0" cap="all" baseline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3B68C89-68A1-224C-9D9B-E0A29EDC9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7513" y="5215944"/>
            <a:ext cx="4402800" cy="284400"/>
          </a:xfrm>
        </p:spPr>
        <p:txBody>
          <a:bodyPr anchor="ctr"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Pour votre attention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3CFCEA23-2DF4-9043-97B3-7CA54A16A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34237" y="2954580"/>
            <a:ext cx="4397350" cy="496799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Nom, prénom, tél, mail</a:t>
            </a:r>
          </a:p>
        </p:txBody>
      </p:sp>
      <p:sp>
        <p:nvSpPr>
          <p:cNvPr id="13" name="Espace réservé du texte 29">
            <a:extLst>
              <a:ext uri="{FF2B5EF4-FFF2-40B4-BE49-F238E27FC236}">
                <a16:creationId xmlns:a16="http://schemas.microsoft.com/office/drawing/2014/main" id="{D4970B10-5D2E-7348-83FC-32E61F3723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1346" y="6178549"/>
            <a:ext cx="5162550" cy="3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600" kern="1200" dirty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E10511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APICIL Gestion — Association de moyens du Groupe APICIL régie par la loi du 1er juillet 1901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E10511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Enregistrée sous le numéro SIREN 417 591 971 – Ayant son siège social sis au 38, rue François PEISSEL 69300 Caluire et Cuire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14ADA3AA-B507-3742-838E-B27691A3BC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6859" y="4932587"/>
            <a:ext cx="1605127" cy="529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i="1"/>
            </a:lvl1pPr>
          </a:lstStyle>
          <a:p>
            <a:r>
              <a:rPr lang="fr-FR" dirty="0"/>
              <a:t>AUTRE LOGO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93D4AAD-97B3-40A1-A27A-C3698B2C37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19" y="739739"/>
            <a:ext cx="1506368" cy="8143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195AF12-5DF5-4656-BEE8-65C8CFADBD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542725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0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78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CO BRAND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APICIL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9785E297-1CDB-614D-8911-61879A00D7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6859" y="4932587"/>
            <a:ext cx="1605127" cy="529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i="1"/>
            </a:lvl1pPr>
          </a:lstStyle>
          <a:p>
            <a:r>
              <a:rPr lang="fr-FR" dirty="0"/>
              <a:t>AUTRE LOGO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3A737791-6EDD-CB4F-8E31-95B344A732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0170" y="1076617"/>
            <a:ext cx="4875010" cy="1048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4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NOM DU PROJET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F95B82CF-7C67-A848-A744-3E5E65652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0170" y="2216989"/>
            <a:ext cx="4875010" cy="32453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632F6F-E086-4669-B2ED-1C501BCE2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19" y="739739"/>
            <a:ext cx="1506368" cy="8143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0953146-FB26-4CD4-87DE-C917727EB71E}"/>
              </a:ext>
            </a:extLst>
          </p:cNvPr>
          <p:cNvSpPr/>
          <p:nvPr userDrawn="1"/>
        </p:nvSpPr>
        <p:spPr>
          <a:xfrm>
            <a:off x="540036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8D342CE7-1898-4D85-A9CC-9969AFF5F5EA}"/>
              </a:ext>
            </a:extLst>
          </p:cNvPr>
          <p:cNvSpPr txBox="1">
            <a:spLocks/>
          </p:cNvSpPr>
          <p:nvPr userDrawn="1"/>
        </p:nvSpPr>
        <p:spPr>
          <a:xfrm>
            <a:off x="0" y="608284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/>
              <a:pPr/>
              <a:t>‹N°›</a:t>
            </a:fld>
            <a:r>
              <a:rPr lang="fr-FR" sz="800" b="1" dirty="0"/>
              <a:t> -</a:t>
            </a: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B30C5B04-4751-4594-AB24-9E6D306B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378" y="6082845"/>
            <a:ext cx="46441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9FDA61F-817E-40C2-A6AA-629483B573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542725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3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50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fr-FR" sz="1662"/>
          </a:p>
        </p:txBody>
      </p:sp>
      <p:sp>
        <p:nvSpPr>
          <p:cNvPr id="3" name="AutoShape 1"/>
          <p:cNvSpPr>
            <a:spLocks/>
          </p:cNvSpPr>
          <p:nvPr userDrawn="1"/>
        </p:nvSpPr>
        <p:spPr bwMode="auto">
          <a:xfrm>
            <a:off x="212482" y="204788"/>
            <a:ext cx="8717573" cy="64500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fr-FR" sz="1662"/>
          </a:p>
        </p:txBody>
      </p:sp>
    </p:spTree>
    <p:extLst>
      <p:ext uri="{BB962C8B-B14F-4D97-AF65-F5344CB8AC3E}">
        <p14:creationId xmlns:p14="http://schemas.microsoft.com/office/powerpoint/2010/main" val="24355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CO BRANDE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PICIL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7CCB9F6B-B05E-1D45-9978-09C68E285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0170" y="1156447"/>
            <a:ext cx="4875010" cy="8213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400" b="1" cap="all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NOM DU PROJET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B3D7B565-597C-7D44-AB70-24B115FD12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0170" y="2178425"/>
            <a:ext cx="4875010" cy="32839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6F0BDFC5-4350-5A43-B78E-8C19512D02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6859" y="4932587"/>
            <a:ext cx="1605127" cy="529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 i="1"/>
            </a:lvl1pPr>
          </a:lstStyle>
          <a:p>
            <a:r>
              <a:rPr lang="fr-FR" dirty="0"/>
              <a:t>AUTRE LOGO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BE942B6-1C7C-4DF8-AB69-13E99FCCF1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619" y="739739"/>
            <a:ext cx="1506368" cy="8143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35927E-A97C-45A1-AB4B-DDC35E840DEA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06F383AC-33BA-4860-A59C-E8DF01CE8F88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7720538F-E441-4D13-9364-30B04FB0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79" y="6109740"/>
            <a:ext cx="45334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F483549-D7C6-4446-ADBF-096A9D5F4C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542725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8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ICIL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05BEA70-78D7-C34F-88A9-ECBB694399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0253" y="2219244"/>
            <a:ext cx="4793144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15875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fr-FR" sz="1600" b="1" kern="1200" cap="all" baseline="0" dirty="0">
                <a:solidFill>
                  <a:srgbClr val="58B14A"/>
                </a:solidFill>
                <a:latin typeface="Verdana"/>
                <a:ea typeface="+mn-ea"/>
                <a:cs typeface="Verdana"/>
              </a:defRPr>
            </a:lvl1pPr>
          </a:lstStyle>
          <a:p>
            <a:r>
              <a:rPr lang="fr-FR" dirty="0"/>
              <a:t>1. TITRE DU CHAPITRE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89383C6-480A-E248-BC81-78A694F8BE5E}"/>
              </a:ext>
            </a:extLst>
          </p:cNvPr>
          <p:cNvSpPr txBox="1"/>
          <p:nvPr userDrawn="1"/>
        </p:nvSpPr>
        <p:spPr>
          <a:xfrm>
            <a:off x="1700253" y="1230996"/>
            <a:ext cx="345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600" b="1" kern="1200" noProof="0" dirty="0">
                <a:solidFill>
                  <a:srgbClr val="E30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SOMMAIRE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2FD6521F-9110-E344-9B98-3750C9B037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00253" y="2808399"/>
            <a:ext cx="479314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6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2. TITRE DU CHAPITRE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06FF21DA-08B8-C442-A316-6D06E53232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0253" y="3397554"/>
            <a:ext cx="479314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2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3. TITRE DU CHAPITRE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FAC44851-EFEE-E347-9FA4-94F9DB52D4B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0253" y="3986709"/>
            <a:ext cx="479314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3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4. TITRE DU CHAPITRE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096E09C9-E8BB-1D41-9963-17E0AD5E6A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0253" y="4575862"/>
            <a:ext cx="4793144" cy="360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cap="all" baseline="0">
                <a:solidFill>
                  <a:schemeClr val="accent4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5. TITRE DU CHAPITRE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9FBB5C-AE3A-490B-A07C-FCA595253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14" y="5883596"/>
            <a:ext cx="1303463" cy="7046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D634B1F-E425-431A-80E4-06F412594C12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4CE4F5CD-1F0B-43DF-A3AA-A3638D591729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7" name="Espace réservé de la date 3">
            <a:extLst>
              <a:ext uri="{FF2B5EF4-FFF2-40B4-BE49-F238E27FC236}">
                <a16:creationId xmlns:a16="http://schemas.microsoft.com/office/drawing/2014/main" id="{57E4447A-2794-4E8B-8650-89AFC716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CD708C6-EDCE-4934-8121-60F20CC833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947763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719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FC7C6670-49E2-9D41-AD7C-55D6AC888F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5"/>
          <a:stretch/>
        </p:blipFill>
        <p:spPr>
          <a:xfrm>
            <a:off x="0" y="0"/>
            <a:ext cx="9144000" cy="68953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F21689-25D9-8848-93AE-F6DF5CA7AA7C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3FA746B-5689-C049-BB76-80A1A9665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066" y="1409077"/>
            <a:ext cx="6277861" cy="4074332"/>
          </a:xfrm>
          <a:prstGeom prst="rect">
            <a:avLst/>
          </a:prstGeom>
        </p:spPr>
      </p:pic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FCEE03F9-E6FF-3544-8C84-CC28C4B57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9288" y="1858780"/>
            <a:ext cx="5350942" cy="3162925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cap="all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Titre, exergue </a:t>
            </a:r>
            <a:br>
              <a:rPr lang="fr-FR" dirty="0"/>
            </a:br>
            <a:r>
              <a:rPr lang="fr-FR" dirty="0"/>
              <a:t>ou citation</a:t>
            </a:r>
          </a:p>
        </p:txBody>
      </p:sp>
    </p:spTree>
    <p:extLst>
      <p:ext uri="{BB962C8B-B14F-4D97-AF65-F5344CB8AC3E}">
        <p14:creationId xmlns:p14="http://schemas.microsoft.com/office/powerpoint/2010/main" val="3984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PICIL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D27C568-EE56-4B45-A1F9-D44603AAE3B7}"/>
              </a:ext>
            </a:extLst>
          </p:cNvPr>
          <p:cNvSpPr txBox="1"/>
          <p:nvPr userDrawn="1"/>
        </p:nvSpPr>
        <p:spPr>
          <a:xfrm>
            <a:off x="1499315" y="788957"/>
            <a:ext cx="1868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5000" b="1" dirty="0">
                <a:solidFill>
                  <a:srgbClr val="4AA53B"/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8CBD562-9360-9E4F-AED3-5A2B6BD38F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48710" y="5089793"/>
            <a:ext cx="4721538" cy="372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400" b="1" cap="all" baseline="0">
                <a:solidFill>
                  <a:srgbClr val="4AA5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 TITRE DU CHAPITRE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3BC71640-FF28-5B41-BF37-5C0A633D46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8709" y="3073860"/>
            <a:ext cx="4721539" cy="1946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rgbClr val="4AA5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DU CHAPITRE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C1EDD1-F153-4C57-9A81-2C8ABB011A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14" y="5883596"/>
            <a:ext cx="1303463" cy="7046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B02C1E-0DB2-4E78-BD29-4194259EC9D3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7824B8D9-C081-4BC0-9EB2-97BB42A7EEA1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42979919-80D3-409B-A4A2-87A5FC98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5E908C-835F-4DFB-B459-407AC082C6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947763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221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pitres_couleu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75DE9F-755E-4846-8B3E-A8C5FEA52ACC}"/>
              </a:ext>
            </a:extLst>
          </p:cNvPr>
          <p:cNvSpPr txBox="1"/>
          <p:nvPr userDrawn="1"/>
        </p:nvSpPr>
        <p:spPr>
          <a:xfrm>
            <a:off x="1503303" y="788957"/>
            <a:ext cx="1868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5000" b="1" dirty="0">
                <a:solidFill>
                  <a:srgbClr val="C31474"/>
                </a:solidFill>
                <a:latin typeface="Verdana"/>
                <a:cs typeface="Verdana"/>
              </a:rPr>
              <a:t>2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805D356-9208-6845-8940-D441ACD287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48710" y="5089793"/>
            <a:ext cx="4721538" cy="372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400" b="1" cap="all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 TITRE DU CHAPITRE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16D2A137-0EB8-B244-BE33-862139E22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8709" y="3073860"/>
            <a:ext cx="4721539" cy="1946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DU CHAPITRE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625CF83-72F4-4F42-9AB0-C5C5DE5CFB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14" y="5883596"/>
            <a:ext cx="1303463" cy="7046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2DE4D5A-F9B0-433A-92F9-448FACEAF49C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95C097F5-A258-408F-8ACE-02198AFA0081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3B9E92DF-93E2-4D00-BFA1-597930E6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EC5E51C-C0D3-40FF-9A27-3A47BE47D7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947763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hapitres_couleur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75DE9F-755E-4846-8B3E-A8C5FEA52ACC}"/>
              </a:ext>
            </a:extLst>
          </p:cNvPr>
          <p:cNvSpPr txBox="1"/>
          <p:nvPr userDrawn="1"/>
        </p:nvSpPr>
        <p:spPr>
          <a:xfrm>
            <a:off x="1503303" y="788957"/>
            <a:ext cx="1868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5000" b="1" dirty="0">
                <a:solidFill>
                  <a:schemeClr val="accent2"/>
                </a:solidFill>
                <a:latin typeface="Verdana"/>
                <a:cs typeface="Verdana"/>
              </a:rPr>
              <a:t>3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CDF93A0-0D4D-A649-8FFF-2965B17A6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48710" y="5089793"/>
            <a:ext cx="4721538" cy="372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400" b="1" cap="all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 TITRE DU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4966F80D-F310-0146-8F95-3921E12579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8709" y="3073860"/>
            <a:ext cx="4721539" cy="1946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DU CHAPITRE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46188BC-F89D-4921-BF5D-8242186373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14" y="5883596"/>
            <a:ext cx="1303463" cy="7046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C5093C-8276-4031-A2D5-02B01AF7ABCB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B88464F5-A634-41A1-9720-22E0052DFBC3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1" name="Espace réservé de la date 3">
            <a:extLst>
              <a:ext uri="{FF2B5EF4-FFF2-40B4-BE49-F238E27FC236}">
                <a16:creationId xmlns:a16="http://schemas.microsoft.com/office/drawing/2014/main" id="{7ACCBB59-0546-448A-9C9A-24F24E9F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8333CA-780F-40F9-961A-D6838F6339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947763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pitres_couleurs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" y="11575"/>
            <a:ext cx="914257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75DE9F-755E-4846-8B3E-A8C5FEA52ACC}"/>
              </a:ext>
            </a:extLst>
          </p:cNvPr>
          <p:cNvSpPr txBox="1"/>
          <p:nvPr userDrawn="1"/>
        </p:nvSpPr>
        <p:spPr>
          <a:xfrm>
            <a:off x="1503303" y="788957"/>
            <a:ext cx="18685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5000" b="1" dirty="0">
                <a:solidFill>
                  <a:srgbClr val="05325C"/>
                </a:solidFill>
                <a:latin typeface="Verdana"/>
                <a:cs typeface="Verdana"/>
              </a:rPr>
              <a:t>4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CE2A105-5864-DB46-B1AD-3F3ADEDA35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48710" y="5089793"/>
            <a:ext cx="4721538" cy="3722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400" b="1" cap="all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 TITRE DU CHAPITRE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DF3ECD0C-A6DE-5E4B-A065-930F501E9E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8709" y="3073860"/>
            <a:ext cx="4721539" cy="19467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TITRE DU CHAPITRE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172520E-C862-45BB-9811-A32EE84DF8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914" y="5883596"/>
            <a:ext cx="1303463" cy="7046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38A6008-020D-440F-BFA9-10D89E20A69E}"/>
              </a:ext>
            </a:extLst>
          </p:cNvPr>
          <p:cNvSpPr/>
          <p:nvPr userDrawn="1"/>
        </p:nvSpPr>
        <p:spPr>
          <a:xfrm>
            <a:off x="516337" y="6504990"/>
            <a:ext cx="322396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fr-FR" sz="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Présentation sans valeur en l’absence des commentaires qui l’accompagnent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43406567-BCDC-41BD-AD6B-3C7ED24D3ACE}"/>
              </a:ext>
            </a:extLst>
          </p:cNvPr>
          <p:cNvSpPr txBox="1">
            <a:spLocks/>
          </p:cNvSpPr>
          <p:nvPr userDrawn="1"/>
        </p:nvSpPr>
        <p:spPr>
          <a:xfrm>
            <a:off x="3196" y="61007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916FC1-6D20-1A45-9F66-A68EA2E2DDFC}" type="slidenum">
              <a:rPr lang="fr-FR" sz="800" b="1" smtClean="0">
                <a:solidFill>
                  <a:srgbClr val="D70015"/>
                </a:solidFill>
              </a:rPr>
              <a:pPr/>
              <a:t>‹N°›</a:t>
            </a:fld>
            <a:r>
              <a:rPr lang="fr-FR" sz="800" b="1" dirty="0">
                <a:solidFill>
                  <a:srgbClr val="D70015"/>
                </a:solidFill>
              </a:rPr>
              <a:t> -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B23CD739-D7B0-4A80-B545-7931651B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680" y="6109740"/>
            <a:ext cx="49457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fr-FR" sz="800" b="1" kern="1200" cap="all" baseline="0" smtClean="0">
                <a:solidFill>
                  <a:srgbClr val="D7001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fr-FR" dirty="0"/>
              <a:t>TITRE PRESENTATION - DIRECTION/AUTEUR - DATE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040A8A-FE33-4D49-B80E-14AC8129D4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42" y="5947763"/>
            <a:ext cx="1872027" cy="57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PRESENTATION - DIRECTION/AUTEUR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6FC1-6D20-1A45-9F66-A68EA2E2D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9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62" r:id="rId17"/>
    <p:sldLayoutId id="2147483663" r:id="rId18"/>
    <p:sldLayoutId id="2147483664" r:id="rId19"/>
    <p:sldLayoutId id="2147483671" r:id="rId2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openxmlformats.org/officeDocument/2006/relationships/image" Target="../media/image51.jpe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33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38.jpeg"/><Relationship Id="rId19" Type="http://schemas.openxmlformats.org/officeDocument/2006/relationships/image" Target="../media/image52.png"/><Relationship Id="rId4" Type="http://schemas.openxmlformats.org/officeDocument/2006/relationships/image" Target="../media/image35.jpeg"/><Relationship Id="rId9" Type="http://schemas.openxmlformats.org/officeDocument/2006/relationships/image" Target="../media/image34.png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67B3D3F-DBBB-B542-BD1B-B23C735DA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Livret d’accueil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E69939A3-2A41-C24D-9F68-C523DBC27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Administrateurs groupe </a:t>
            </a:r>
            <a:r>
              <a:rPr lang="fr-FR" sz="2800" dirty="0" err="1"/>
              <a:t>apicil</a:t>
            </a:r>
            <a:endParaRPr lang="fr-FR" sz="28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F4EDB2-703C-4218-BC66-0CC5B370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</a:t>
            </a:r>
            <a:r>
              <a:rPr lang="fr-FR" dirty="0" err="1"/>
              <a:t>sdi</a:t>
            </a:r>
            <a:r>
              <a:rPr lang="fr-FR" dirty="0"/>
              <a:t>- 2019</a:t>
            </a:r>
          </a:p>
        </p:txBody>
      </p:sp>
    </p:spTree>
    <p:extLst>
      <p:ext uri="{BB962C8B-B14F-4D97-AF65-F5344CB8AC3E}">
        <p14:creationId xmlns:p14="http://schemas.microsoft.com/office/powerpoint/2010/main" val="269171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4320CDB-6AD7-4FF8-A533-D66CC01563B2}"/>
              </a:ext>
            </a:extLst>
          </p:cNvPr>
          <p:cNvSpPr/>
          <p:nvPr/>
        </p:nvSpPr>
        <p:spPr>
          <a:xfrm>
            <a:off x="2678867" y="1674432"/>
            <a:ext cx="3278148" cy="4167496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9832CE-B3F4-7A40-A22C-3E146B88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7EB4583-FC4A-9942-BDAA-E4D142451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L’exercice des mandats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96B0FDC-F50B-0E4C-A09E-826095E4A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425" y="603093"/>
            <a:ext cx="7589595" cy="322104"/>
          </a:xfrm>
        </p:spPr>
        <p:txBody>
          <a:bodyPr/>
          <a:lstStyle/>
          <a:p>
            <a:r>
              <a:rPr lang="fr-FR" dirty="0"/>
              <a:t>Le Fonctionnement des instances</a:t>
            </a:r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AA67B2EC-F297-4C5E-8836-A316449C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5D58F55-8C46-480D-B780-5A86D16E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312" y="3617639"/>
            <a:ext cx="479317" cy="5799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F86B3E8-687B-48C0-9F49-B3CB52AE7936}"/>
              </a:ext>
            </a:extLst>
          </p:cNvPr>
          <p:cNvSpPr txBox="1"/>
          <p:nvPr/>
        </p:nvSpPr>
        <p:spPr>
          <a:xfrm>
            <a:off x="3633297" y="3248227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Conseil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d’administration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9A8163E-EEB4-41CA-8989-4E99A3294A4C}"/>
              </a:ext>
            </a:extLst>
          </p:cNvPr>
          <p:cNvSpPr txBox="1"/>
          <p:nvPr/>
        </p:nvSpPr>
        <p:spPr>
          <a:xfrm>
            <a:off x="3843355" y="4224274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Bureau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B5B22A6-8A63-4BBB-AF74-277B2B44D528}"/>
              </a:ext>
            </a:extLst>
          </p:cNvPr>
          <p:cNvSpPr txBox="1"/>
          <p:nvPr/>
        </p:nvSpPr>
        <p:spPr>
          <a:xfrm>
            <a:off x="2946626" y="4591126"/>
            <a:ext cx="10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 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5BD069D-D809-49D7-BCF9-D67EB5C17484}"/>
              </a:ext>
            </a:extLst>
          </p:cNvPr>
          <p:cNvSpPr txBox="1"/>
          <p:nvPr/>
        </p:nvSpPr>
        <p:spPr>
          <a:xfrm>
            <a:off x="4655857" y="4582611"/>
            <a:ext cx="10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 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financière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9654E08-98F7-4400-BF67-FF9A62C43DCC}"/>
              </a:ext>
            </a:extLst>
          </p:cNvPr>
          <p:cNvSpPr txBox="1"/>
          <p:nvPr/>
        </p:nvSpPr>
        <p:spPr>
          <a:xfrm>
            <a:off x="2884124" y="3602594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d’audit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02204A-7F65-497C-9010-7D8649F11198}"/>
              </a:ext>
            </a:extLst>
          </p:cNvPr>
          <p:cNvSpPr txBox="1"/>
          <p:nvPr/>
        </p:nvSpPr>
        <p:spPr>
          <a:xfrm>
            <a:off x="4886689" y="358020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risques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47D032-1363-4760-A2B6-60B9B29DF764}"/>
              </a:ext>
            </a:extLst>
          </p:cNvPr>
          <p:cNvSpPr txBox="1"/>
          <p:nvPr/>
        </p:nvSpPr>
        <p:spPr>
          <a:xfrm>
            <a:off x="2881645" y="1794484"/>
            <a:ext cx="2872591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DIVERSITE DES FONCTIONS DANS LES INSTANCES </a:t>
            </a: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0E2AE0C0-7A0D-41AC-9891-F98D85C5CBBB}"/>
              </a:ext>
            </a:extLst>
          </p:cNvPr>
          <p:cNvSpPr/>
          <p:nvPr/>
        </p:nvSpPr>
        <p:spPr>
          <a:xfrm>
            <a:off x="523600" y="2653150"/>
            <a:ext cx="2323120" cy="704678"/>
          </a:xfrm>
          <a:prstGeom prst="wedgeRectCallout">
            <a:avLst>
              <a:gd name="adj1" fmla="val 87454"/>
              <a:gd name="adj2" fmla="val 51234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0F0D45-4990-45A6-B0B6-B2B835539ECA}"/>
              </a:ext>
            </a:extLst>
          </p:cNvPr>
          <p:cNvSpPr/>
          <p:nvPr/>
        </p:nvSpPr>
        <p:spPr>
          <a:xfrm>
            <a:off x="534164" y="2698334"/>
            <a:ext cx="2178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 des pouvoirs les plus étendus </a:t>
            </a:r>
          </a:p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</a:p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Détermine les orientations de l'activité et veille à leur mise en œuvre 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2823D66-E275-40F3-A524-5ABBFC704B6B}"/>
              </a:ext>
            </a:extLst>
          </p:cNvPr>
          <p:cNvSpPr txBox="1"/>
          <p:nvPr/>
        </p:nvSpPr>
        <p:spPr>
          <a:xfrm>
            <a:off x="3516541" y="5579078"/>
            <a:ext cx="1765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selon les statuts des entités </a:t>
            </a:r>
          </a:p>
        </p:txBody>
      </p:sp>
      <p:sp>
        <p:nvSpPr>
          <p:cNvPr id="25" name="Bulle narrative : rectangle 24">
            <a:extLst>
              <a:ext uri="{FF2B5EF4-FFF2-40B4-BE49-F238E27FC236}">
                <a16:creationId xmlns:a16="http://schemas.microsoft.com/office/drawing/2014/main" id="{24A071AA-E5CC-4D29-ADBA-5E3258BD3A04}"/>
              </a:ext>
            </a:extLst>
          </p:cNvPr>
          <p:cNvSpPr/>
          <p:nvPr/>
        </p:nvSpPr>
        <p:spPr>
          <a:xfrm>
            <a:off x="5957015" y="3992001"/>
            <a:ext cx="1876314" cy="464545"/>
          </a:xfrm>
          <a:prstGeom prst="wedgeRectCallout">
            <a:avLst>
              <a:gd name="adj1" fmla="val -120680"/>
              <a:gd name="adj2" fmla="val 20347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16237B-423F-4BC7-AF90-FE4F3E5FE441}"/>
              </a:ext>
            </a:extLst>
          </p:cNvPr>
          <p:cNvSpPr/>
          <p:nvPr/>
        </p:nvSpPr>
        <p:spPr>
          <a:xfrm>
            <a:off x="5768468" y="4131940"/>
            <a:ext cx="21788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Prépare les réunions du conseil</a:t>
            </a:r>
          </a:p>
        </p:txBody>
      </p:sp>
      <p:sp>
        <p:nvSpPr>
          <p:cNvPr id="30" name="Bulle narrative : rectangle 29">
            <a:extLst>
              <a:ext uri="{FF2B5EF4-FFF2-40B4-BE49-F238E27FC236}">
                <a16:creationId xmlns:a16="http://schemas.microsoft.com/office/drawing/2014/main" id="{376E0291-818E-4ACF-9115-A4C6492F455B}"/>
              </a:ext>
            </a:extLst>
          </p:cNvPr>
          <p:cNvSpPr/>
          <p:nvPr/>
        </p:nvSpPr>
        <p:spPr>
          <a:xfrm>
            <a:off x="139676" y="3651981"/>
            <a:ext cx="2323120" cy="886560"/>
          </a:xfrm>
          <a:prstGeom prst="wedgeRectCallout">
            <a:avLst>
              <a:gd name="adj1" fmla="val 70378"/>
              <a:gd name="adj2" fmla="val -31703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D0E1E3-B1AE-42CE-BBDD-2FF74DC18245}"/>
              </a:ext>
            </a:extLst>
          </p:cNvPr>
          <p:cNvSpPr/>
          <p:nvPr/>
        </p:nvSpPr>
        <p:spPr>
          <a:xfrm>
            <a:off x="153995" y="3747817"/>
            <a:ext cx="2392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S'assure que le dispositif de contrôle interne du périmètre est efficient et permet de maîtriser les principaux risques, assure le suivi du processus d’élaboration de l’information financière et comptable</a:t>
            </a:r>
          </a:p>
        </p:txBody>
      </p:sp>
      <p:sp>
        <p:nvSpPr>
          <p:cNvPr id="31" name="Bulle narrative : rectangle 30">
            <a:extLst>
              <a:ext uri="{FF2B5EF4-FFF2-40B4-BE49-F238E27FC236}">
                <a16:creationId xmlns:a16="http://schemas.microsoft.com/office/drawing/2014/main" id="{26C64101-0AFA-4B50-931D-453CA0DA8A94}"/>
              </a:ext>
            </a:extLst>
          </p:cNvPr>
          <p:cNvSpPr/>
          <p:nvPr/>
        </p:nvSpPr>
        <p:spPr>
          <a:xfrm>
            <a:off x="249181" y="4734475"/>
            <a:ext cx="2341974" cy="603463"/>
          </a:xfrm>
          <a:prstGeom prst="wedgeRectCallout">
            <a:avLst>
              <a:gd name="adj1" fmla="val 67990"/>
              <a:gd name="adj2" fmla="val -27958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C288F-5CD7-4A97-800D-AAB8776F5DFF}"/>
              </a:ext>
            </a:extLst>
          </p:cNvPr>
          <p:cNvSpPr/>
          <p:nvPr/>
        </p:nvSpPr>
        <p:spPr>
          <a:xfrm>
            <a:off x="251273" y="4832694"/>
            <a:ext cx="23918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Etudie les dossiers à caractère collectif et décide de l’octroi d’aides individuelles sur délégation du conseil </a:t>
            </a:r>
          </a:p>
        </p:txBody>
      </p:sp>
      <p:sp>
        <p:nvSpPr>
          <p:cNvPr id="32" name="Bulle narrative : rectangle 31">
            <a:extLst>
              <a:ext uri="{FF2B5EF4-FFF2-40B4-BE49-F238E27FC236}">
                <a16:creationId xmlns:a16="http://schemas.microsoft.com/office/drawing/2014/main" id="{B0147283-757A-4CC8-B0DF-CD2770FF53EB}"/>
              </a:ext>
            </a:extLst>
          </p:cNvPr>
          <p:cNvSpPr/>
          <p:nvPr/>
        </p:nvSpPr>
        <p:spPr>
          <a:xfrm>
            <a:off x="6313602" y="3007235"/>
            <a:ext cx="2644418" cy="641102"/>
          </a:xfrm>
          <a:prstGeom prst="wedgeRectCallout">
            <a:avLst>
              <a:gd name="adj1" fmla="val -72283"/>
              <a:gd name="adj2" fmla="val 37912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590714-B009-4316-A6B3-CFEB8BBD6002}"/>
              </a:ext>
            </a:extLst>
          </p:cNvPr>
          <p:cNvSpPr/>
          <p:nvPr/>
        </p:nvSpPr>
        <p:spPr>
          <a:xfrm>
            <a:off x="6284257" y="3127672"/>
            <a:ext cx="2673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Assurance de Personnes: Pilote la solvabilité, l’ORSA, définit et suit la politique de gestion des risques</a:t>
            </a:r>
          </a:p>
        </p:txBody>
      </p:sp>
      <p:sp>
        <p:nvSpPr>
          <p:cNvPr id="33" name="Bulle narrative : rectangle 32">
            <a:extLst>
              <a:ext uri="{FF2B5EF4-FFF2-40B4-BE49-F238E27FC236}">
                <a16:creationId xmlns:a16="http://schemas.microsoft.com/office/drawing/2014/main" id="{75D9A179-FA9A-4BDA-8E8F-21A641425567}"/>
              </a:ext>
            </a:extLst>
          </p:cNvPr>
          <p:cNvSpPr/>
          <p:nvPr/>
        </p:nvSpPr>
        <p:spPr>
          <a:xfrm>
            <a:off x="6201807" y="4939214"/>
            <a:ext cx="2177470" cy="641102"/>
          </a:xfrm>
          <a:prstGeom prst="wedgeRectCallout">
            <a:avLst>
              <a:gd name="adj1" fmla="val -74301"/>
              <a:gd name="adj2" fmla="val -62560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9769C-E2E7-4DBB-BBC0-B6E9622CAC88}"/>
              </a:ext>
            </a:extLst>
          </p:cNvPr>
          <p:cNvSpPr/>
          <p:nvPr/>
        </p:nvSpPr>
        <p:spPr>
          <a:xfrm>
            <a:off x="6224774" y="5036206"/>
            <a:ext cx="2131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Suit la mise en œuvre de la politique de gestion financière, la gestion des placements et leur performance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BDC3783-A6A2-474F-97B1-94A390ACE117}"/>
              </a:ext>
            </a:extLst>
          </p:cNvPr>
          <p:cNvSpPr txBox="1"/>
          <p:nvPr/>
        </p:nvSpPr>
        <p:spPr>
          <a:xfrm>
            <a:off x="3227161" y="2406929"/>
            <a:ext cx="2630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Assemblée générale / CPAC (IRC)</a:t>
            </a:r>
          </a:p>
        </p:txBody>
      </p:sp>
      <p:sp>
        <p:nvSpPr>
          <p:cNvPr id="34" name="Bulle narrative : rectangle 33">
            <a:extLst>
              <a:ext uri="{FF2B5EF4-FFF2-40B4-BE49-F238E27FC236}">
                <a16:creationId xmlns:a16="http://schemas.microsoft.com/office/drawing/2014/main" id="{9E9772F3-D96A-4C93-889C-6124F394C664}"/>
              </a:ext>
            </a:extLst>
          </p:cNvPr>
          <p:cNvSpPr/>
          <p:nvPr/>
        </p:nvSpPr>
        <p:spPr>
          <a:xfrm>
            <a:off x="6406303" y="1859632"/>
            <a:ext cx="2160181" cy="396517"/>
          </a:xfrm>
          <a:prstGeom prst="wedgeRectCallout">
            <a:avLst>
              <a:gd name="adj1" fmla="val -74511"/>
              <a:gd name="adj2" fmla="val 86461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5CD003-9B13-45CB-8925-4765F6C4170D}"/>
              </a:ext>
            </a:extLst>
          </p:cNvPr>
          <p:cNvSpPr/>
          <p:nvPr/>
        </p:nvSpPr>
        <p:spPr>
          <a:xfrm>
            <a:off x="6391630" y="1953740"/>
            <a:ext cx="19876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5B56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Approuvent les comptes</a:t>
            </a:r>
          </a:p>
        </p:txBody>
      </p:sp>
    </p:spTree>
    <p:extLst>
      <p:ext uri="{BB962C8B-B14F-4D97-AF65-F5344CB8AC3E}">
        <p14:creationId xmlns:p14="http://schemas.microsoft.com/office/powerpoint/2010/main" val="373990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29FB11C-91F7-476E-A1A4-B9534020122F}"/>
              </a:ext>
            </a:extLst>
          </p:cNvPr>
          <p:cNvSpPr/>
          <p:nvPr/>
        </p:nvSpPr>
        <p:spPr>
          <a:xfrm>
            <a:off x="5125822" y="1582543"/>
            <a:ext cx="3278148" cy="4167496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9832CE-B3F4-7A40-A22C-3E146B88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7EB4583-FC4A-9942-BDAA-E4D142451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L’exercice des mandats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96B0FDC-F50B-0E4C-A09E-826095E4A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425" y="603093"/>
            <a:ext cx="7589595" cy="322104"/>
          </a:xfrm>
        </p:spPr>
        <p:txBody>
          <a:bodyPr/>
          <a:lstStyle/>
          <a:p>
            <a:r>
              <a:rPr lang="fr-FR" dirty="0"/>
              <a:t>Le statut des administrateurs</a:t>
            </a:r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AA67B2EC-F297-4C5E-8836-A316449C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93AC261-2CD8-4ADE-A8A1-F0CB302B6465}"/>
              </a:ext>
            </a:extLst>
          </p:cNvPr>
          <p:cNvSpPr txBox="1"/>
          <p:nvPr/>
        </p:nvSpPr>
        <p:spPr>
          <a:xfrm>
            <a:off x="724020" y="2008257"/>
            <a:ext cx="3387279" cy="161582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Être adhérent des organismes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Avoir moins de 70 ans ou être en activité au moment de la désignation ou de l’élection (hors dispositions spécifiques)  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Respecter les règles de cumul des mandats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pas avoir fait l’objet de certaines condamnations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Exigences de formation – Pour les organismes d’assurance : Posséder l’expérience et la compétence nécessaire à l’exercice des fonctions </a:t>
            </a:r>
          </a:p>
          <a:p>
            <a:pPr marL="171450" indent="-171450">
              <a:buFontTx/>
              <a:buChar char="-"/>
            </a:pPr>
            <a:endParaRPr 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FF9857-C04E-484C-AC55-EDD74290D7E4}"/>
              </a:ext>
            </a:extLst>
          </p:cNvPr>
          <p:cNvSpPr txBox="1"/>
          <p:nvPr/>
        </p:nvSpPr>
        <p:spPr>
          <a:xfrm>
            <a:off x="724021" y="1802036"/>
            <a:ext cx="3387279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LES CONDITIONS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C0BBFFF-8B77-4ECF-B2BC-B0D93D3E7CBD}"/>
              </a:ext>
            </a:extLst>
          </p:cNvPr>
          <p:cNvSpPr txBox="1"/>
          <p:nvPr/>
        </p:nvSpPr>
        <p:spPr>
          <a:xfrm>
            <a:off x="697599" y="4953039"/>
            <a:ext cx="338727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Remboursement des frais engagés pour l’exercice du mandat</a:t>
            </a:r>
          </a:p>
          <a:p>
            <a:pPr marL="171450" indent="-171450">
              <a:buFontTx/>
              <a:buChar char="-"/>
            </a:pPr>
            <a:endParaRPr 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D9C7DAA-F571-48FC-AAA9-AA57BFA7290F}"/>
              </a:ext>
            </a:extLst>
          </p:cNvPr>
          <p:cNvSpPr txBox="1"/>
          <p:nvPr/>
        </p:nvSpPr>
        <p:spPr>
          <a:xfrm>
            <a:off x="697598" y="4759127"/>
            <a:ext cx="3387279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GRATUITE DES FONCTIONS</a:t>
            </a:r>
          </a:p>
        </p:txBody>
      </p:sp>
      <p:sp>
        <p:nvSpPr>
          <p:cNvPr id="24" name="Bulle narrative : rectangle 23">
            <a:extLst>
              <a:ext uri="{FF2B5EF4-FFF2-40B4-BE49-F238E27FC236}">
                <a16:creationId xmlns:a16="http://schemas.microsoft.com/office/drawing/2014/main" id="{FDA83937-1806-4013-A29B-13618F00E631}"/>
              </a:ext>
            </a:extLst>
          </p:cNvPr>
          <p:cNvSpPr/>
          <p:nvPr/>
        </p:nvSpPr>
        <p:spPr>
          <a:xfrm>
            <a:off x="5387787" y="2697048"/>
            <a:ext cx="2652339" cy="1320168"/>
          </a:xfrm>
          <a:prstGeom prst="wedgeRectCallout">
            <a:avLst>
              <a:gd name="adj1" fmla="val -102078"/>
              <a:gd name="adj2" fmla="val -189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BC15B80-3957-40F0-B4C2-57B4C88ED8E3}"/>
              </a:ext>
            </a:extLst>
          </p:cNvPr>
          <p:cNvSpPr txBox="1"/>
          <p:nvPr/>
        </p:nvSpPr>
        <p:spPr>
          <a:xfrm>
            <a:off x="5487916" y="3580009"/>
            <a:ext cx="253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Vérification de ces exigences par l’ACPR pour les organismes d’assurance </a:t>
            </a:r>
          </a:p>
        </p:txBody>
      </p:sp>
      <p:sp>
        <p:nvSpPr>
          <p:cNvPr id="31" name="Bulle narrative : rectangle 30">
            <a:extLst>
              <a:ext uri="{FF2B5EF4-FFF2-40B4-BE49-F238E27FC236}">
                <a16:creationId xmlns:a16="http://schemas.microsoft.com/office/drawing/2014/main" id="{439833F6-5F65-4105-940E-93E3D21F6296}"/>
              </a:ext>
            </a:extLst>
          </p:cNvPr>
          <p:cNvSpPr/>
          <p:nvPr/>
        </p:nvSpPr>
        <p:spPr>
          <a:xfrm>
            <a:off x="5395708" y="1818897"/>
            <a:ext cx="2644418" cy="465575"/>
          </a:xfrm>
          <a:prstGeom prst="wedgeRectCallout">
            <a:avLst>
              <a:gd name="adj1" fmla="val -101002"/>
              <a:gd name="adj2" fmla="val 1857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E25A0BC-1C99-45FD-A760-A4802F136706}"/>
              </a:ext>
            </a:extLst>
          </p:cNvPr>
          <p:cNvSpPr txBox="1"/>
          <p:nvPr/>
        </p:nvSpPr>
        <p:spPr>
          <a:xfrm>
            <a:off x="5487917" y="2773517"/>
            <a:ext cx="253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Exigence de formation rappelée par les partenaires sociaux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73CBFC3-2884-43CA-9634-32202E2C600D}"/>
              </a:ext>
            </a:extLst>
          </p:cNvPr>
          <p:cNvSpPr txBox="1"/>
          <p:nvPr/>
        </p:nvSpPr>
        <p:spPr>
          <a:xfrm>
            <a:off x="697599" y="3845637"/>
            <a:ext cx="338727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Obligation d’assiduité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Obligation de confidentialité</a:t>
            </a:r>
          </a:p>
          <a:p>
            <a:pPr marL="171450" indent="-171450">
              <a:buFontTx/>
              <a:buChar char="-"/>
            </a:pPr>
            <a:endParaRPr 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EA34D06-800A-4C4D-B3DE-5E99FCE39A0C}"/>
              </a:ext>
            </a:extLst>
          </p:cNvPr>
          <p:cNvSpPr txBox="1"/>
          <p:nvPr/>
        </p:nvSpPr>
        <p:spPr>
          <a:xfrm>
            <a:off x="724021" y="3705114"/>
            <a:ext cx="3387279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OBLIGATIONS DES ADMINISTRATEURS</a:t>
            </a:r>
          </a:p>
        </p:txBody>
      </p:sp>
      <p:sp>
        <p:nvSpPr>
          <p:cNvPr id="35" name="Bulle narrative : rectangle 34">
            <a:extLst>
              <a:ext uri="{FF2B5EF4-FFF2-40B4-BE49-F238E27FC236}">
                <a16:creationId xmlns:a16="http://schemas.microsoft.com/office/drawing/2014/main" id="{06D89DDC-D7C7-4180-9A08-9A06164E5E32}"/>
              </a:ext>
            </a:extLst>
          </p:cNvPr>
          <p:cNvSpPr/>
          <p:nvPr/>
        </p:nvSpPr>
        <p:spPr>
          <a:xfrm>
            <a:off x="5395708" y="4462446"/>
            <a:ext cx="2644418" cy="1124685"/>
          </a:xfrm>
          <a:prstGeom prst="wedgeRectCallout">
            <a:avLst>
              <a:gd name="adj1" fmla="val -103345"/>
              <a:gd name="adj2" fmla="val 1564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12AB45D-A131-4CE7-AE7F-C0F61CC5A30D}"/>
              </a:ext>
            </a:extLst>
          </p:cNvPr>
          <p:cNvSpPr txBox="1"/>
          <p:nvPr/>
        </p:nvSpPr>
        <p:spPr>
          <a:xfrm>
            <a:off x="5425924" y="4512200"/>
            <a:ext cx="264441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des règles AGIRC ARRCO :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Frais  de transport (sur justificatifs ou remboursement selon barème kilométrique)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Frais de séjour (limite 120 ou 140 €)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Repas </a:t>
            </a:r>
          </a:p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fr-FR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cf</a:t>
            </a: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feuille de remboursement en annexe)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CB2D8D0-C070-4CD7-8E29-4468E954C0A1}"/>
              </a:ext>
            </a:extLst>
          </p:cNvPr>
          <p:cNvSpPr txBox="1"/>
          <p:nvPr/>
        </p:nvSpPr>
        <p:spPr>
          <a:xfrm>
            <a:off x="5425924" y="3119806"/>
            <a:ext cx="2532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Formations proposées en intra ou par le biais des Fédérations</a:t>
            </a:r>
          </a:p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(Programme de formations joint)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77B8F83-D3E1-4E00-B605-7EA857F94AEF}"/>
              </a:ext>
            </a:extLst>
          </p:cNvPr>
          <p:cNvSpPr txBox="1"/>
          <p:nvPr/>
        </p:nvSpPr>
        <p:spPr>
          <a:xfrm>
            <a:off x="5487917" y="1881451"/>
            <a:ext cx="253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Demande d’extrait de casier judiciaire : attestation de non condamnation</a:t>
            </a:r>
          </a:p>
        </p:txBody>
      </p:sp>
    </p:spTree>
    <p:extLst>
      <p:ext uri="{BB962C8B-B14F-4D97-AF65-F5344CB8AC3E}">
        <p14:creationId xmlns:p14="http://schemas.microsoft.com/office/powerpoint/2010/main" val="104596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29FB11C-91F7-476E-A1A4-B9534020122F}"/>
              </a:ext>
            </a:extLst>
          </p:cNvPr>
          <p:cNvSpPr/>
          <p:nvPr/>
        </p:nvSpPr>
        <p:spPr>
          <a:xfrm>
            <a:off x="5163222" y="1460156"/>
            <a:ext cx="3278148" cy="4240073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Secrétaire des instances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Annie CORSAIN	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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04.72.27.72.42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annie.corsain@apicil.com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 </a:t>
            </a:r>
          </a:p>
          <a:p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200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Assistantes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Isabelle CHABERT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	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04.72.27.70.74 isabelle.chabert@apicil.com</a:t>
            </a:r>
          </a:p>
          <a:p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Valérie LORFEVRE	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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04.72.27.70.82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valerie.lorfevre@apicil.com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9832CE-B3F4-7A40-A22C-3E146B88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7EB4583-FC4A-9942-BDAA-E4D142451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L’exercice des mandats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96B0FDC-F50B-0E4C-A09E-826095E4A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425" y="603093"/>
            <a:ext cx="7589595" cy="322104"/>
          </a:xfrm>
        </p:spPr>
        <p:txBody>
          <a:bodyPr/>
          <a:lstStyle/>
          <a:p>
            <a:r>
              <a:rPr lang="fr-FR" dirty="0"/>
              <a:t>En pratique</a:t>
            </a:r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AA67B2EC-F297-4C5E-8836-A316449C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93AC261-2CD8-4ADE-A8A1-F0CB302B6465}"/>
              </a:ext>
            </a:extLst>
          </p:cNvPr>
          <p:cNvSpPr txBox="1"/>
          <p:nvPr/>
        </p:nvSpPr>
        <p:spPr>
          <a:xfrm>
            <a:off x="724020" y="2008257"/>
            <a:ext cx="3387279" cy="267765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Envoi de la convocation par mail par le secrétariat des instances 15 jours avant</a:t>
            </a:r>
          </a:p>
          <a:p>
            <a:pPr marL="171450" indent="-171450">
              <a:buFontTx/>
              <a:buChar char="-"/>
            </a:pP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documents sont adressés aux administrateurs via un portail sécurisé (mode opératoire en annexe)</a:t>
            </a:r>
          </a:p>
          <a:p>
            <a:pPr marL="171450" indent="-171450">
              <a:buFontTx/>
              <a:buChar char="-"/>
            </a:pP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réunions ont lieu au siège social du Groupe APICIL (38 rue François Peissel à CALUIRE)</a:t>
            </a:r>
          </a:p>
          <a:p>
            <a:pPr marL="171450" indent="-171450">
              <a:buFontTx/>
              <a:buChar char="-"/>
            </a:pP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9FF9857-C04E-484C-AC55-EDD74290D7E4}"/>
              </a:ext>
            </a:extLst>
          </p:cNvPr>
          <p:cNvSpPr txBox="1"/>
          <p:nvPr/>
        </p:nvSpPr>
        <p:spPr>
          <a:xfrm>
            <a:off x="724021" y="1802036"/>
            <a:ext cx="3387279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LES REUNIONS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FF77C2-9F92-4ED5-8C42-1CE632145F4A}"/>
              </a:ext>
            </a:extLst>
          </p:cNvPr>
          <p:cNvSpPr txBox="1"/>
          <p:nvPr/>
        </p:nvSpPr>
        <p:spPr>
          <a:xfrm>
            <a:off x="5387788" y="1815936"/>
            <a:ext cx="2813031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COORDONNEES UTILES</a:t>
            </a:r>
          </a:p>
        </p:txBody>
      </p:sp>
    </p:spTree>
    <p:extLst>
      <p:ext uri="{BB962C8B-B14F-4D97-AF65-F5344CB8AC3E}">
        <p14:creationId xmlns:p14="http://schemas.microsoft.com/office/powerpoint/2010/main" val="131054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8CA1996C-8396-0F46-9C2A-6CD81A7AB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>
                <a:latin typeface="Verdana"/>
                <a:ea typeface="+mn-ea"/>
                <a:cs typeface="Verdana"/>
              </a:rPr>
              <a:t>ANNEXES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35AA485A-98C2-4602-9023-79EAB00C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</p:spTree>
    <p:extLst>
      <p:ext uri="{BB962C8B-B14F-4D97-AF65-F5344CB8AC3E}">
        <p14:creationId xmlns:p14="http://schemas.microsoft.com/office/powerpoint/2010/main" val="261021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6C47E9C-68B6-42DA-93E8-654B10E5BF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D5F84CC-F0D7-48FC-B45F-A8C4ADF73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546B7C8-8FA4-48EC-B3F6-352DDB17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0" name="Espace réservé de la date 6">
            <a:extLst>
              <a:ext uri="{FF2B5EF4-FFF2-40B4-BE49-F238E27FC236}">
                <a16:creationId xmlns:a16="http://schemas.microsoft.com/office/drawing/2014/main" id="{51271FBB-EF23-4C1A-BB00-6B16F790B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4D1E9F-CB62-4F15-A603-6D3E7F0D6E82}"/>
              </a:ext>
            </a:extLst>
          </p:cNvPr>
          <p:cNvSpPr txBox="1"/>
          <p:nvPr/>
        </p:nvSpPr>
        <p:spPr>
          <a:xfrm>
            <a:off x="1636503" y="2216848"/>
            <a:ext cx="51171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Questionnaire et attestation à retourner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Statuts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Calendrier des instances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de formation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Feuille de remboursement de frais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 opératoire portail administrateurs </a:t>
            </a:r>
          </a:p>
        </p:txBody>
      </p:sp>
    </p:spTree>
    <p:extLst>
      <p:ext uri="{BB962C8B-B14F-4D97-AF65-F5344CB8AC3E}">
        <p14:creationId xmlns:p14="http://schemas.microsoft.com/office/powerpoint/2010/main" val="23884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26A18A1-74B1-1949-8652-B3E2EE820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53" y="2554657"/>
            <a:ext cx="4793144" cy="360000"/>
          </a:xfrm>
        </p:spPr>
        <p:txBody>
          <a:bodyPr/>
          <a:lstStyle/>
          <a:p>
            <a:r>
              <a:rPr lang="fr-FR" dirty="0"/>
              <a:t>1. PRESENTATION DU GROUPE APICIL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5074C99-C247-B349-8BD6-DA820E5E96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00253" y="3282793"/>
            <a:ext cx="4793144" cy="360000"/>
          </a:xfrm>
        </p:spPr>
        <p:txBody>
          <a:bodyPr/>
          <a:lstStyle/>
          <a:p>
            <a:r>
              <a:rPr lang="fr-FR" dirty="0"/>
              <a:t>2. L’EXERCICE DES MANDATS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D48361F-95AF-7044-8614-30D9ACCB8D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00253" y="4010929"/>
            <a:ext cx="4793144" cy="360000"/>
          </a:xfrm>
        </p:spPr>
        <p:txBody>
          <a:bodyPr/>
          <a:lstStyle/>
          <a:p>
            <a:r>
              <a:rPr lang="fr-FR" dirty="0"/>
              <a:t>3. ANNEXES</a:t>
            </a:r>
          </a:p>
        </p:txBody>
      </p:sp>
      <p:sp>
        <p:nvSpPr>
          <p:cNvPr id="13" name="Espace réservé de la date 6">
            <a:extLst>
              <a:ext uri="{FF2B5EF4-FFF2-40B4-BE49-F238E27FC236}">
                <a16:creationId xmlns:a16="http://schemas.microsoft.com/office/drawing/2014/main" id="{03E89CC5-A7CE-432D-9CD4-EC4C1352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</p:spTree>
    <p:extLst>
      <p:ext uri="{BB962C8B-B14F-4D97-AF65-F5344CB8AC3E}">
        <p14:creationId xmlns:p14="http://schemas.microsoft.com/office/powerpoint/2010/main" val="346195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5C40E696-0350-CE49-B9D0-F625DEEBC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PRESENTATION DU GROUPE APICIL</a:t>
            </a:r>
          </a:p>
        </p:txBody>
      </p:sp>
      <p:sp>
        <p:nvSpPr>
          <p:cNvPr id="6" name="Espace réservé de la date 6">
            <a:extLst>
              <a:ext uri="{FF2B5EF4-FFF2-40B4-BE49-F238E27FC236}">
                <a16:creationId xmlns:a16="http://schemas.microsoft.com/office/drawing/2014/main" id="{4219EE71-41F2-431B-A1E6-47BB540F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</p:spTree>
    <p:extLst>
      <p:ext uri="{BB962C8B-B14F-4D97-AF65-F5344CB8AC3E}">
        <p14:creationId xmlns:p14="http://schemas.microsoft.com/office/powerpoint/2010/main" val="297206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/>
          </p:cNvSpPr>
          <p:nvPr/>
        </p:nvSpPr>
        <p:spPr bwMode="auto">
          <a:xfrm>
            <a:off x="813289" y="2299190"/>
            <a:ext cx="2296257" cy="477715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9pPr>
          </a:lstStyle>
          <a:p>
            <a:pPr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1477" b="1" dirty="0">
                <a:solidFill>
                  <a:srgbClr val="D61E22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Paritaire et mutualiste</a:t>
            </a:r>
            <a:endParaRPr lang="fr-FR" altLang="fr-FR" sz="1477" dirty="0">
              <a:solidFill>
                <a:srgbClr val="D61E22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2" name="AutoShape 4"/>
          <p:cNvSpPr>
            <a:spLocks/>
          </p:cNvSpPr>
          <p:nvPr/>
        </p:nvSpPr>
        <p:spPr bwMode="auto">
          <a:xfrm>
            <a:off x="3423139" y="2299190"/>
            <a:ext cx="2297723" cy="464526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9pPr>
          </a:lstStyle>
          <a:p>
            <a:pPr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1477" b="1" dirty="0">
                <a:solidFill>
                  <a:srgbClr val="D61E22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Gouverné par ses clients </a:t>
            </a:r>
          </a:p>
        </p:txBody>
      </p:sp>
      <p:sp>
        <p:nvSpPr>
          <p:cNvPr id="24" name="AutoShape 4"/>
          <p:cNvSpPr>
            <a:spLocks/>
          </p:cNvSpPr>
          <p:nvPr/>
        </p:nvSpPr>
        <p:spPr bwMode="auto">
          <a:xfrm>
            <a:off x="5968512" y="2299190"/>
            <a:ext cx="2296257" cy="464526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9pPr>
          </a:lstStyle>
          <a:p>
            <a:pPr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1477" b="1" dirty="0">
                <a:solidFill>
                  <a:srgbClr val="D61E22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Spécialisé</a:t>
            </a:r>
            <a:br>
              <a:rPr lang="fr-FR" altLang="fr-FR" sz="1477" b="1" dirty="0">
                <a:solidFill>
                  <a:srgbClr val="D61E22"/>
                </a:solidFill>
                <a:latin typeface="Verdana" panose="020B0604030504040204" pitchFamily="34" charset="0"/>
                <a:sym typeface="Verdana" panose="020B0604030504040204" pitchFamily="34" charset="0"/>
              </a:rPr>
            </a:br>
            <a:endParaRPr lang="fr-FR" altLang="fr-FR" sz="923" dirty="0">
              <a:solidFill>
                <a:srgbClr val="343534"/>
              </a:solidFill>
              <a:latin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5" name="AutoShape 4"/>
          <p:cNvSpPr>
            <a:spLocks/>
          </p:cNvSpPr>
          <p:nvPr/>
        </p:nvSpPr>
        <p:spPr bwMode="auto">
          <a:xfrm>
            <a:off x="813289" y="4703885"/>
            <a:ext cx="2296257" cy="888023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9pPr>
          </a:lstStyle>
          <a:p>
            <a:pPr marL="0" indent="0"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1477" b="1" dirty="0">
                <a:solidFill>
                  <a:srgbClr val="D61E22"/>
                </a:solidFill>
                <a:latin typeface="Verdana" charset="0"/>
                <a:sym typeface="Verdana" charset="0"/>
              </a:rPr>
              <a:t>Une ambition</a:t>
            </a:r>
            <a:endParaRPr lang="fr-FR" altLang="fr-FR" sz="923" dirty="0">
              <a:solidFill>
                <a:srgbClr val="343534"/>
              </a:solidFill>
              <a:latin typeface="Verdana" charset="0"/>
              <a:sym typeface="Verdana" charset="0"/>
            </a:endParaRPr>
          </a:p>
        </p:txBody>
      </p:sp>
      <p:sp>
        <p:nvSpPr>
          <p:cNvPr id="26" name="AutoShape 4"/>
          <p:cNvSpPr>
            <a:spLocks/>
          </p:cNvSpPr>
          <p:nvPr/>
        </p:nvSpPr>
        <p:spPr bwMode="auto">
          <a:xfrm>
            <a:off x="3376246" y="4703885"/>
            <a:ext cx="2391508" cy="338504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9pPr>
          </a:lstStyle>
          <a:p>
            <a:pPr marL="0" indent="0"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1477" b="1" dirty="0">
                <a:solidFill>
                  <a:srgbClr val="D61E22"/>
                </a:solidFill>
                <a:latin typeface="Verdana" charset="0"/>
                <a:sym typeface="Verdana" charset="0"/>
              </a:rPr>
              <a:t>Des valeurs</a:t>
            </a:r>
            <a:endParaRPr lang="fr-FR" altLang="fr-FR" sz="923" dirty="0">
              <a:solidFill>
                <a:srgbClr val="343534"/>
              </a:solidFill>
              <a:latin typeface="Verdana" charset="0"/>
              <a:sym typeface="Verdana" charset="0"/>
            </a:endParaRPr>
          </a:p>
        </p:txBody>
      </p:sp>
      <p:sp>
        <p:nvSpPr>
          <p:cNvPr id="27" name="AutoShape 4"/>
          <p:cNvSpPr>
            <a:spLocks/>
          </p:cNvSpPr>
          <p:nvPr/>
        </p:nvSpPr>
        <p:spPr bwMode="auto">
          <a:xfrm>
            <a:off x="5968512" y="4703885"/>
            <a:ext cx="2296257" cy="520212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9pPr>
          </a:lstStyle>
          <a:p>
            <a:pPr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1477" b="1" dirty="0">
                <a:solidFill>
                  <a:srgbClr val="D61E22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Engagé aux côtés de nos assurés</a:t>
            </a:r>
          </a:p>
        </p:txBody>
      </p:sp>
      <p:pic>
        <p:nvPicPr>
          <p:cNvPr id="11272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866" y="1449266"/>
            <a:ext cx="567103" cy="67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358" y="1434613"/>
            <a:ext cx="665285" cy="75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266" y="1482969"/>
            <a:ext cx="665285" cy="61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629508" y="3851031"/>
            <a:ext cx="663820" cy="6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039" y="3842239"/>
            <a:ext cx="849923" cy="67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662" y="3865685"/>
            <a:ext cx="656492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/>
        </p:nvSpPr>
        <p:spPr bwMode="auto">
          <a:xfrm>
            <a:off x="3389435" y="2946889"/>
            <a:ext cx="2297723" cy="373673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9pPr>
          </a:lstStyle>
          <a:p>
            <a:pPr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923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Grandes entreprises, PME, TPE, TNS, créateurs, salariés, particuliers…</a:t>
            </a:r>
          </a:p>
        </p:txBody>
      </p:sp>
      <p:sp>
        <p:nvSpPr>
          <p:cNvPr id="17" name="AutoShape 4"/>
          <p:cNvSpPr>
            <a:spLocks/>
          </p:cNvSpPr>
          <p:nvPr/>
        </p:nvSpPr>
        <p:spPr bwMode="auto">
          <a:xfrm>
            <a:off x="813289" y="2898531"/>
            <a:ext cx="2296257" cy="696058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9pPr>
          </a:lstStyle>
          <a:p>
            <a:pPr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923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La structure qui gouverne le Groupe est une </a:t>
            </a:r>
            <a:r>
              <a:rPr lang="fr-FR" altLang="fr-FR" sz="923" b="1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association à but non lucratif </a:t>
            </a:r>
            <a:r>
              <a:rPr lang="fr-FR" altLang="fr-FR" sz="923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qui n’obéit à aucune logique de profit.</a:t>
            </a:r>
          </a:p>
        </p:txBody>
      </p:sp>
      <p:sp>
        <p:nvSpPr>
          <p:cNvPr id="18" name="AutoShape 4"/>
          <p:cNvSpPr>
            <a:spLocks/>
          </p:cNvSpPr>
          <p:nvPr/>
        </p:nvSpPr>
        <p:spPr bwMode="auto">
          <a:xfrm>
            <a:off x="6219092" y="2897066"/>
            <a:ext cx="1793631" cy="445477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9pPr>
          </a:lstStyle>
          <a:p>
            <a:pPr algn="ctr">
              <a:buClr>
                <a:srgbClr val="D50D23"/>
              </a:buClr>
              <a:defRPr/>
            </a:pPr>
            <a:r>
              <a:rPr lang="fr-FR" altLang="fr-FR" sz="923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Santé-Prévoyance</a:t>
            </a:r>
          </a:p>
          <a:p>
            <a:pPr algn="ctr">
              <a:buClr>
                <a:srgbClr val="D50D23"/>
              </a:buClr>
              <a:defRPr/>
            </a:pPr>
            <a:r>
              <a:rPr lang="fr-FR" altLang="fr-FR" sz="923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Épargne</a:t>
            </a:r>
          </a:p>
          <a:p>
            <a:pPr algn="ctr">
              <a:buClr>
                <a:srgbClr val="D50D23"/>
              </a:buClr>
              <a:defRPr/>
            </a:pPr>
            <a:r>
              <a:rPr lang="fr-FR" altLang="fr-FR" sz="923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Retraite</a:t>
            </a:r>
          </a:p>
        </p:txBody>
      </p:sp>
      <p:sp>
        <p:nvSpPr>
          <p:cNvPr id="19" name="AutoShape 4"/>
          <p:cNvSpPr>
            <a:spLocks/>
          </p:cNvSpPr>
          <p:nvPr/>
        </p:nvSpPr>
        <p:spPr bwMode="auto">
          <a:xfrm>
            <a:off x="813289" y="5290039"/>
            <a:ext cx="2296257" cy="444012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9pPr>
          </a:lstStyle>
          <a:p>
            <a:pPr marL="0" indent="0"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923" dirty="0">
                <a:solidFill>
                  <a:srgbClr val="343534"/>
                </a:solidFill>
                <a:latin typeface="Verdana" charset="0"/>
                <a:sym typeface="Verdana" charset="0"/>
              </a:rPr>
              <a:t>Améliorer la </a:t>
            </a:r>
            <a:r>
              <a:rPr lang="fr-FR" altLang="fr-FR" sz="923" b="1" dirty="0">
                <a:solidFill>
                  <a:srgbClr val="343534"/>
                </a:solidFill>
                <a:latin typeface="Verdana" charset="0"/>
                <a:sym typeface="Verdana" charset="0"/>
              </a:rPr>
              <a:t>performance sociale </a:t>
            </a:r>
            <a:r>
              <a:rPr lang="fr-FR" altLang="fr-FR" sz="923" dirty="0">
                <a:solidFill>
                  <a:srgbClr val="343534"/>
                </a:solidFill>
                <a:latin typeface="Verdana" charset="0"/>
                <a:sym typeface="Verdana" charset="0"/>
              </a:rPr>
              <a:t>des entreprises en contribuant à la </a:t>
            </a:r>
            <a:r>
              <a:rPr lang="fr-FR" altLang="fr-FR" sz="923" b="1" dirty="0">
                <a:solidFill>
                  <a:srgbClr val="343534"/>
                </a:solidFill>
                <a:latin typeface="Verdana" charset="0"/>
                <a:sym typeface="Verdana" charset="0"/>
              </a:rPr>
              <a:t>santé</a:t>
            </a:r>
            <a:r>
              <a:rPr lang="fr-FR" altLang="fr-FR" sz="923" dirty="0">
                <a:solidFill>
                  <a:srgbClr val="343534"/>
                </a:solidFill>
                <a:latin typeface="Verdana" charset="0"/>
                <a:sym typeface="Verdana" charset="0"/>
              </a:rPr>
              <a:t> et au </a:t>
            </a:r>
            <a:r>
              <a:rPr lang="fr-FR" altLang="fr-FR" sz="923" b="1" dirty="0">
                <a:solidFill>
                  <a:srgbClr val="343534"/>
                </a:solidFill>
                <a:latin typeface="Verdana" charset="0"/>
                <a:sym typeface="Verdana" charset="0"/>
              </a:rPr>
              <a:t>bien-être des salariés</a:t>
            </a:r>
            <a:r>
              <a:rPr lang="fr-FR" altLang="fr-FR" sz="923" dirty="0">
                <a:solidFill>
                  <a:srgbClr val="343534"/>
                </a:solidFill>
                <a:latin typeface="Verdana" charset="0"/>
                <a:sym typeface="Verdana" charset="0"/>
              </a:rPr>
              <a:t>. </a:t>
            </a:r>
          </a:p>
        </p:txBody>
      </p:sp>
      <p:sp>
        <p:nvSpPr>
          <p:cNvPr id="20" name="AutoShape 4"/>
          <p:cNvSpPr>
            <a:spLocks/>
          </p:cNvSpPr>
          <p:nvPr/>
        </p:nvSpPr>
        <p:spPr bwMode="auto">
          <a:xfrm>
            <a:off x="3477358" y="5292969"/>
            <a:ext cx="2391508" cy="523143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71450" indent="-171450"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charset="0"/>
                <a:ea typeface="MS PGothic" charset="-128"/>
                <a:sym typeface="Gill Sans" charset="0"/>
              </a:defRPr>
            </a:lvl9pPr>
          </a:lstStyle>
          <a:p>
            <a:pPr marL="0" indent="0"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923" b="1" dirty="0">
                <a:solidFill>
                  <a:srgbClr val="343534"/>
                </a:solidFill>
                <a:latin typeface="Verdana" charset="0"/>
                <a:sym typeface="Verdana" charset="0"/>
              </a:rPr>
              <a:t>humanisme, excellence, solidarité, transparence et innovation </a:t>
            </a:r>
          </a:p>
        </p:txBody>
      </p:sp>
      <p:sp>
        <p:nvSpPr>
          <p:cNvPr id="21" name="AutoShape 4"/>
          <p:cNvSpPr>
            <a:spLocks/>
          </p:cNvSpPr>
          <p:nvPr/>
        </p:nvSpPr>
        <p:spPr bwMode="auto">
          <a:xfrm>
            <a:off x="5968512" y="5287108"/>
            <a:ext cx="2296257" cy="549520"/>
          </a:xfrm>
          <a:custGeom>
            <a:avLst/>
            <a:gdLst>
              <a:gd name="T0" fmla="*/ 351668610 w 21600"/>
              <a:gd name="T1" fmla="*/ 41890583 h 21600"/>
              <a:gd name="T2" fmla="*/ 351668610 w 21600"/>
              <a:gd name="T3" fmla="*/ 41890583 h 21600"/>
              <a:gd name="T4" fmla="*/ 351668610 w 21600"/>
              <a:gd name="T5" fmla="*/ 41890583 h 21600"/>
              <a:gd name="T6" fmla="*/ 351668610 w 21600"/>
              <a:gd name="T7" fmla="*/ 418905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1pPr>
            <a:lvl2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2pPr>
            <a:lvl3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3pPr>
            <a:lvl4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4pPr>
            <a:lvl5pPr defTabSz="257175"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5pPr>
            <a:lvl6pPr marL="18288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6pPr>
            <a:lvl7pPr marL="22860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7pPr>
            <a:lvl8pPr marL="27432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8pPr>
            <a:lvl9pPr marL="3200400" indent="457200" defTabSz="25717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itchFamily="1" charset="0"/>
                <a:ea typeface="ＭＳ Ｐゴシック" panose="020B0600070205080204" pitchFamily="34" charset="-128"/>
                <a:sym typeface="Gill Sans" pitchFamily="1" charset="0"/>
              </a:defRPr>
            </a:lvl9pPr>
          </a:lstStyle>
          <a:p>
            <a:pPr algn="ctr">
              <a:spcBef>
                <a:spcPts val="969"/>
              </a:spcBef>
              <a:buClr>
                <a:srgbClr val="D50D23"/>
              </a:buClr>
              <a:defRPr/>
            </a:pPr>
            <a:r>
              <a:rPr lang="fr-FR" altLang="fr-FR" sz="923" b="1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16,5 millions d’euros </a:t>
            </a:r>
            <a:r>
              <a:rPr lang="fr-FR" altLang="fr-FR" sz="923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consacrés en 2017 à des </a:t>
            </a:r>
            <a:r>
              <a:rPr lang="fr-FR" altLang="fr-FR" sz="923" b="1" dirty="0">
                <a:solidFill>
                  <a:srgbClr val="343534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actions sociales collectives et individuelles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71E8BD-8E13-4AE5-A57C-85B4295E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A32407-4785-481E-96F8-95368F189D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PRESENTATION DU GROUPE APICIL</a:t>
            </a:r>
          </a:p>
          <a:p>
            <a:endParaRPr lang="fr-FR" dirty="0"/>
          </a:p>
        </p:txBody>
      </p:sp>
      <p:sp>
        <p:nvSpPr>
          <p:cNvPr id="28" name="Espace réservé de la date 6">
            <a:extLst>
              <a:ext uri="{FF2B5EF4-FFF2-40B4-BE49-F238E27FC236}">
                <a16:creationId xmlns:a16="http://schemas.microsoft.com/office/drawing/2014/main" id="{133E5701-BA4E-4537-93F8-D49C48BF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  <p:sp>
        <p:nvSpPr>
          <p:cNvPr id="29" name="Espace réservé du texte 26">
            <a:extLst>
              <a:ext uri="{FF2B5EF4-FFF2-40B4-BE49-F238E27FC236}">
                <a16:creationId xmlns:a16="http://schemas.microsoft.com/office/drawing/2014/main" id="{C43E15B9-1272-482C-B4D8-3CDC689AD98F}"/>
              </a:ext>
            </a:extLst>
          </p:cNvPr>
          <p:cNvSpPr txBox="1">
            <a:spLocks/>
          </p:cNvSpPr>
          <p:nvPr/>
        </p:nvSpPr>
        <p:spPr>
          <a:xfrm>
            <a:off x="1368425" y="603092"/>
            <a:ext cx="5064879" cy="333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/>
              <a:buNone/>
              <a:defRPr lang="fr-FR" sz="2200" b="1" kern="1200" cap="all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LE GROUPE APICIL</a:t>
            </a:r>
          </a:p>
        </p:txBody>
      </p:sp>
    </p:spTree>
    <p:extLst>
      <p:ext uri="{BB962C8B-B14F-4D97-AF65-F5344CB8AC3E}">
        <p14:creationId xmlns:p14="http://schemas.microsoft.com/office/powerpoint/2010/main" val="155537098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45E8EF-C88C-C04C-9784-7B951DFD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C2430755-9FDF-2D4C-9E30-B9AE9A662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PRESENTATION DU GROUPE APICIL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7B12C824-BD20-A14C-B120-B091C4433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GROUPE APICIL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DEFB2B1-BE73-7C4E-B929-CE3CE51153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CHIFFRES CLES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6F867A3-F339-4F06-80DB-8E84A66EA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29" y="1722977"/>
            <a:ext cx="2790359" cy="2168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7" name="Espace réservé de la date 6">
            <a:extLst>
              <a:ext uri="{FF2B5EF4-FFF2-40B4-BE49-F238E27FC236}">
                <a16:creationId xmlns:a16="http://schemas.microsoft.com/office/drawing/2014/main" id="{93FB6B5F-D3B3-4085-ABC2-99EAD897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70F6DC70-2AB9-4F3F-9218-19B71CDCE917}"/>
              </a:ext>
            </a:extLst>
          </p:cNvPr>
          <p:cNvSpPr>
            <a:spLocks/>
          </p:cNvSpPr>
          <p:nvPr/>
        </p:nvSpPr>
        <p:spPr bwMode="auto">
          <a:xfrm>
            <a:off x="4228775" y="5867838"/>
            <a:ext cx="3974277" cy="2778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352" tIns="22352" rIns="22352" bIns="22352"/>
          <a:lstStyle>
            <a:lvl1pPr algn="ctr" defTabSz="201613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1pPr>
            <a:lvl2pPr marL="742950" indent="-285750" algn="ctr" defTabSz="201613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2pPr>
            <a:lvl3pPr marL="1143000" indent="-228600" algn="ctr" defTabSz="201613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3pPr>
            <a:lvl4pPr marL="1600200" indent="-228600" algn="ctr" defTabSz="201613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4pPr>
            <a:lvl5pPr marL="2057400" indent="-228600" algn="ctr" defTabSz="201613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5pPr>
            <a:lvl6pPr marL="2514600" indent="-228600" algn="ctr" defTabSz="201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6pPr>
            <a:lvl7pPr marL="2971800" indent="-228600" algn="ctr" defTabSz="201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7pPr>
            <a:lvl8pPr marL="3429000" indent="-228600" algn="ctr" defTabSz="201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8pPr>
            <a:lvl9pPr marL="3886200" indent="-228600" algn="ctr" defTabSz="201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9pPr>
          </a:lstStyle>
          <a:p>
            <a:pPr algn="r" eaLnBrk="1">
              <a:defRPr/>
            </a:pPr>
            <a:r>
              <a:rPr lang="fr-FR" altLang="fr-FR" sz="1000" i="1" dirty="0">
                <a:solidFill>
                  <a:schemeClr val="bg2">
                    <a:lumMod val="75000"/>
                  </a:schemeClr>
                </a:solidFill>
                <a:sym typeface="Verdana" charset="0"/>
              </a:rPr>
              <a:t>Source : Rapport annuel 2017 du Groupe APICIL</a:t>
            </a:r>
          </a:p>
          <a:p>
            <a:pPr algn="r" eaLnBrk="1">
              <a:defRPr/>
            </a:pPr>
            <a:r>
              <a:rPr lang="fr-FR" altLang="fr-FR" sz="1000" i="1" dirty="0">
                <a:solidFill>
                  <a:schemeClr val="bg2">
                    <a:lumMod val="75000"/>
                  </a:schemeClr>
                </a:solidFill>
                <a:sym typeface="Verdana" charset="0"/>
              </a:rPr>
              <a:t>*Assurance de personnes</a:t>
            </a:r>
            <a:endParaRPr lang="fr-FR" altLang="fr-FR" sz="1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A2F7E4-A400-4B15-ADA7-30715C7F4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29" y="1944694"/>
            <a:ext cx="1374275" cy="6309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1777B12-2D8C-4676-9A8E-C9D718C00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144" y="1907617"/>
            <a:ext cx="1460941" cy="6309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12D7F55-7A33-434E-8A70-6E33537E2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022" y="3299381"/>
            <a:ext cx="1386415" cy="657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103364-0869-4EFB-A12D-8786E67A3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284" y="3283256"/>
            <a:ext cx="1402854" cy="657588"/>
          </a:xfrm>
          <a:prstGeom prst="rect">
            <a:avLst/>
          </a:prstGeom>
        </p:spPr>
      </p:pic>
      <p:sp>
        <p:nvSpPr>
          <p:cNvPr id="22" name="AutoShape 1">
            <a:extLst>
              <a:ext uri="{FF2B5EF4-FFF2-40B4-BE49-F238E27FC236}">
                <a16:creationId xmlns:a16="http://schemas.microsoft.com/office/drawing/2014/main" id="{33D1DBF9-AE8C-4A76-B0AD-0AC2DF70603A}"/>
              </a:ext>
            </a:extLst>
          </p:cNvPr>
          <p:cNvSpPr>
            <a:spLocks/>
          </p:cNvSpPr>
          <p:nvPr/>
        </p:nvSpPr>
        <p:spPr bwMode="auto">
          <a:xfrm>
            <a:off x="5860153" y="2456412"/>
            <a:ext cx="1402855" cy="92202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pic>
        <p:nvPicPr>
          <p:cNvPr id="23" name="Image 25">
            <a:extLst>
              <a:ext uri="{FF2B5EF4-FFF2-40B4-BE49-F238E27FC236}">
                <a16:creationId xmlns:a16="http://schemas.microsoft.com/office/drawing/2014/main" id="{4E4273AC-7E66-400F-90B7-654D996AE2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69933" y="2522343"/>
            <a:ext cx="566721" cy="6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5">
            <a:extLst>
              <a:ext uri="{FF2B5EF4-FFF2-40B4-BE49-F238E27FC236}">
                <a16:creationId xmlns:a16="http://schemas.microsoft.com/office/drawing/2014/main" id="{5E122BDC-FBFB-42F2-9E8E-B43544244DDB}"/>
              </a:ext>
            </a:extLst>
          </p:cNvPr>
          <p:cNvSpPr>
            <a:spLocks/>
          </p:cNvSpPr>
          <p:nvPr/>
        </p:nvSpPr>
        <p:spPr bwMode="auto">
          <a:xfrm>
            <a:off x="5888734" y="2280274"/>
            <a:ext cx="1374275" cy="67428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352" tIns="22352" rIns="22352" bIns="22352" anchor="b"/>
          <a:lstStyle>
            <a:lvl1pPr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1pPr>
            <a:lvl2pPr marL="742950" indent="-28575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2pPr>
            <a:lvl3pPr marL="11430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3pPr>
            <a:lvl4pPr marL="16002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4pPr>
            <a:lvl5pPr marL="20574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5pPr>
            <a:lvl6pPr marL="25146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6pPr>
            <a:lvl7pPr marL="29718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7pPr>
            <a:lvl8pPr marL="34290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8pPr>
            <a:lvl9pPr marL="38862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9pPr>
          </a:lstStyle>
          <a:p>
            <a:pPr eaLnBrk="1">
              <a:defRPr/>
            </a:pPr>
            <a:r>
              <a:rPr lang="fr-FR" altLang="fr-FR" sz="1600" b="1" dirty="0">
                <a:solidFill>
                  <a:srgbClr val="F68B1E"/>
                </a:solidFill>
                <a:sym typeface="Verdana" charset="0"/>
              </a:rPr>
              <a:t>1</a:t>
            </a:r>
            <a:r>
              <a:rPr lang="fr-FR" altLang="fr-FR" sz="1600" b="1" baseline="30000" dirty="0">
                <a:solidFill>
                  <a:srgbClr val="F68B1E"/>
                </a:solidFill>
                <a:sym typeface="Verdana" charset="0"/>
              </a:rPr>
              <a:t>er</a:t>
            </a:r>
            <a:endParaRPr lang="fr-FR" altLang="fr-FR" sz="1600" b="1" baseline="30000" dirty="0">
              <a:solidFill>
                <a:srgbClr val="F68B1E"/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F8CDE54-5AE9-4ADE-A607-E8515D149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529" y="3147774"/>
            <a:ext cx="3079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352" tIns="22352" rIns="22352" bIns="22352"/>
          <a:lstStyle>
            <a:lvl1pPr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1pPr>
            <a:lvl2pPr marL="327025" indent="-125413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2pPr>
            <a:lvl3pPr marL="503238" indent="-101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3pPr>
            <a:lvl4pPr marL="704850" indent="-101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4pPr>
            <a:lvl5pPr marL="904875" indent="-100013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5pPr>
            <a:lvl6pPr marL="1362075" indent="-100013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6pPr>
            <a:lvl7pPr marL="1819275" indent="-100013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7pPr>
            <a:lvl8pPr marL="2276475" indent="-100013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8pPr>
            <a:lvl9pPr marL="2733675" indent="-100013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9pPr>
          </a:lstStyle>
          <a:p>
            <a:pPr eaLnBrk="1">
              <a:defRPr/>
            </a:pPr>
            <a:r>
              <a:rPr lang="fr-FR" altLang="fr-FR" sz="600" dirty="0">
                <a:solidFill>
                  <a:srgbClr val="F68B1E"/>
                </a:solidFill>
                <a:latin typeface="Verdana" panose="020B0604030504040204" pitchFamily="34" charset="0"/>
                <a:sym typeface="Verdana Bold" pitchFamily="1" charset="0"/>
              </a:rPr>
              <a:t>groupe de protection </a:t>
            </a:r>
            <a:br>
              <a:rPr lang="fr-FR" altLang="fr-FR" sz="600" dirty="0">
                <a:solidFill>
                  <a:srgbClr val="F68B1E"/>
                </a:solidFill>
                <a:latin typeface="Verdana" panose="020B0604030504040204" pitchFamily="34" charset="0"/>
                <a:sym typeface="Verdana Bold" pitchFamily="1" charset="0"/>
              </a:rPr>
            </a:br>
            <a:r>
              <a:rPr lang="fr-FR" altLang="fr-FR" sz="600" dirty="0">
                <a:solidFill>
                  <a:srgbClr val="F68B1E"/>
                </a:solidFill>
                <a:latin typeface="Verdana" panose="020B0604030504040204" pitchFamily="34" charset="0"/>
                <a:sym typeface="Verdana Bold" pitchFamily="1" charset="0"/>
              </a:rPr>
              <a:t>sociale en Auvergne-Rhône-Alpes</a:t>
            </a:r>
            <a:endParaRPr lang="fr-FR" altLang="fr-FR" sz="600" dirty="0">
              <a:solidFill>
                <a:srgbClr val="F68B1E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B859E8C-837E-4A9F-AB15-39CFE2AC55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1934" y="4076326"/>
            <a:ext cx="1579124" cy="12412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A64670-891B-4764-BC04-19C6D21A3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3156" y="4484030"/>
            <a:ext cx="1108982" cy="27580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600A194-D826-44B7-B2F5-CDFBC7CEAD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3417" y="4307059"/>
            <a:ext cx="2790359" cy="11489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DD1DC955-319A-4306-B47A-3568DCE6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772" y="1141166"/>
            <a:ext cx="3079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352" tIns="22352" rIns="22352" bIns="22352" anchor="t" anchorCtr="0"/>
          <a:lstStyle>
            <a:defPPr>
              <a:defRPr lang="fr-FR"/>
            </a:defPPr>
            <a:lvl1pPr algn="ctr" defTabSz="257175">
              <a:defRPr sz="1100" b="1">
                <a:solidFill>
                  <a:srgbClr val="D61E22"/>
                </a:solidFill>
                <a:latin typeface="Verdana" charset="0"/>
                <a:ea typeface="MS PGothic" charset="-128"/>
                <a:cs typeface="Gill Sans" charset="0"/>
              </a:defRPr>
            </a:lvl1pPr>
            <a:lvl2pPr marL="742950" indent="-28575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</a:defRPr>
            </a:lvl2pPr>
            <a:lvl3pPr marL="11430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</a:defRPr>
            </a:lvl3pPr>
            <a:lvl4pPr marL="16002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</a:defRPr>
            </a:lvl4pPr>
            <a:lvl5pPr marL="20574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</a:defRPr>
            </a:lvl5pPr>
            <a:lvl6pPr marL="25146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</a:defRPr>
            </a:lvl6pPr>
            <a:lvl7pPr marL="29718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</a:defRPr>
            </a:lvl7pPr>
            <a:lvl8pPr marL="34290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</a:defRPr>
            </a:lvl8pPr>
            <a:lvl9pPr marL="38862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</a:defRPr>
            </a:lvl9pPr>
          </a:lstStyle>
          <a:p>
            <a:r>
              <a:rPr lang="fr-FR" altLang="fr-FR" sz="900" dirty="0">
                <a:sym typeface="Verdana Bold" pitchFamily="1" charset="0"/>
              </a:rPr>
              <a:t>groupe de protection </a:t>
            </a:r>
            <a:br>
              <a:rPr lang="fr-FR" altLang="fr-FR" sz="900" dirty="0">
                <a:sym typeface="Verdana Bold" pitchFamily="1" charset="0"/>
              </a:rPr>
            </a:br>
            <a:r>
              <a:rPr lang="fr-FR" altLang="fr-FR" sz="900" dirty="0">
                <a:sym typeface="Verdana Bold" pitchFamily="1" charset="0"/>
              </a:rPr>
              <a:t>sociale français</a:t>
            </a:r>
            <a:endParaRPr lang="fr-FR" altLang="fr-FR" sz="900" dirty="0"/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F2F67645-780B-41D0-94C4-DAFCCC8A3F12}"/>
              </a:ext>
            </a:extLst>
          </p:cNvPr>
          <p:cNvSpPr>
            <a:spLocks/>
          </p:cNvSpPr>
          <p:nvPr/>
        </p:nvSpPr>
        <p:spPr bwMode="auto">
          <a:xfrm>
            <a:off x="7180129" y="695142"/>
            <a:ext cx="1936300" cy="42624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352" tIns="22352" rIns="22352" bIns="22352" anchor="t" anchorCtr="0"/>
          <a:lstStyle>
            <a:lvl1pPr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1pPr>
            <a:lvl2pPr marL="742950" indent="-28575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2pPr>
            <a:lvl3pPr marL="11430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3pPr>
            <a:lvl4pPr marL="16002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4pPr>
            <a:lvl5pPr marL="20574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5pPr>
            <a:lvl6pPr marL="25146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6pPr>
            <a:lvl7pPr marL="29718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7pPr>
            <a:lvl8pPr marL="34290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8pPr>
            <a:lvl9pPr marL="38862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9pPr>
          </a:lstStyle>
          <a:p>
            <a:pPr algn="l" eaLnBrk="1">
              <a:defRPr/>
            </a:pPr>
            <a:r>
              <a:rPr lang="fr-FR" altLang="fr-FR" sz="1100" b="1" dirty="0">
                <a:solidFill>
                  <a:srgbClr val="D61E22"/>
                </a:solidFill>
                <a:sym typeface="Verdana" charset="0"/>
              </a:rPr>
              <a:t>APICIL</a:t>
            </a:r>
            <a:endParaRPr lang="fr-FR" altLang="fr-FR" sz="1100" baseline="30000" dirty="0">
              <a:solidFill>
                <a:srgbClr val="D61E22"/>
              </a:solidFill>
            </a:endParaRPr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D81F7D9F-9D6D-4A4F-A2F4-9E63FFDD9766}"/>
              </a:ext>
            </a:extLst>
          </p:cNvPr>
          <p:cNvSpPr>
            <a:spLocks/>
          </p:cNvSpPr>
          <p:nvPr/>
        </p:nvSpPr>
        <p:spPr bwMode="auto">
          <a:xfrm>
            <a:off x="6903192" y="924250"/>
            <a:ext cx="1163250" cy="426241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2352" tIns="22352" rIns="22352" bIns="22352" anchor="t" anchorCtr="0"/>
          <a:lstStyle>
            <a:lvl1pPr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1pPr>
            <a:lvl2pPr marL="742950" indent="-28575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2pPr>
            <a:lvl3pPr marL="11430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3pPr>
            <a:lvl4pPr marL="16002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4pPr>
            <a:lvl5pPr marL="20574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5pPr>
            <a:lvl6pPr marL="25146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6pPr>
            <a:lvl7pPr marL="29718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7pPr>
            <a:lvl8pPr marL="34290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8pPr>
            <a:lvl9pPr marL="38862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9pPr>
          </a:lstStyle>
          <a:p>
            <a:r>
              <a:rPr lang="fr-FR" altLang="fr-FR" sz="1100" b="1" dirty="0">
                <a:solidFill>
                  <a:srgbClr val="D61E22"/>
                </a:solidFill>
                <a:sym typeface="Verdana" charset="0"/>
              </a:rPr>
              <a:t>4ème</a:t>
            </a:r>
            <a:endParaRPr lang="fr-FR" altLang="fr-FR" sz="1100" b="1" dirty="0">
              <a:solidFill>
                <a:srgbClr val="D61E2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572B40-4637-4B93-97F0-A160C3A02E43}"/>
              </a:ext>
            </a:extLst>
          </p:cNvPr>
          <p:cNvSpPr/>
          <p:nvPr/>
        </p:nvSpPr>
        <p:spPr>
          <a:xfrm>
            <a:off x="6620144" y="597980"/>
            <a:ext cx="1672956" cy="912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86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AutoShape 1">
            <a:extLst>
              <a:ext uri="{FF2B5EF4-FFF2-40B4-BE49-F238E27FC236}">
                <a16:creationId xmlns:a16="http://schemas.microsoft.com/office/drawing/2014/main" id="{FC94D2A4-A7F4-401A-A4EF-436A5C7E2636}"/>
              </a:ext>
            </a:extLst>
          </p:cNvPr>
          <p:cNvSpPr>
            <a:spLocks/>
          </p:cNvSpPr>
          <p:nvPr/>
        </p:nvSpPr>
        <p:spPr bwMode="auto">
          <a:xfrm>
            <a:off x="6520308" y="4653467"/>
            <a:ext cx="2248659" cy="149789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30613"/>
            </a:solidFill>
            <a:prstDash val="sysDot"/>
          </a:ln>
          <a:extLst/>
        </p:spPr>
        <p:txBody>
          <a:bodyPr lIns="0" tIns="0" rIns="0" bIns="0" anchor="ctr"/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4985">
              <a:solidFill>
                <a:srgbClr val="000000"/>
              </a:solidFill>
              <a:latin typeface="Gill Sans" charset="0"/>
              <a:ea typeface="MS PGothic" charset="-128"/>
              <a:sym typeface="Gill Sans" charset="0"/>
            </a:endParaRPr>
          </a:p>
        </p:txBody>
      </p:sp>
      <p:sp useBgFill="1">
        <p:nvSpPr>
          <p:cNvPr id="40" name="AutoShape 1">
            <a:extLst>
              <a:ext uri="{FF2B5EF4-FFF2-40B4-BE49-F238E27FC236}">
                <a16:creationId xmlns:a16="http://schemas.microsoft.com/office/drawing/2014/main" id="{B34EBDB3-C774-4362-8B36-482F10901192}"/>
              </a:ext>
            </a:extLst>
          </p:cNvPr>
          <p:cNvSpPr>
            <a:spLocks/>
          </p:cNvSpPr>
          <p:nvPr/>
        </p:nvSpPr>
        <p:spPr bwMode="auto">
          <a:xfrm>
            <a:off x="6500211" y="1997900"/>
            <a:ext cx="2248659" cy="24949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30613"/>
            </a:solidFill>
            <a:prstDash val="sysDot"/>
          </a:ln>
          <a:extLst/>
        </p:spPr>
        <p:txBody>
          <a:bodyPr lIns="0" tIns="0" rIns="0" bIns="0" anchor="ctr"/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4985" dirty="0">
              <a:solidFill>
                <a:srgbClr val="000000"/>
              </a:solidFill>
              <a:latin typeface="Gill Sans" charset="0"/>
              <a:ea typeface="MS PGothic" charset="-128"/>
              <a:sym typeface="Gill Sans" charset="0"/>
            </a:endParaRPr>
          </a:p>
        </p:txBody>
      </p:sp>
      <p:sp useBgFill="1">
        <p:nvSpPr>
          <p:cNvPr id="38" name="AutoShape 1">
            <a:extLst>
              <a:ext uri="{FF2B5EF4-FFF2-40B4-BE49-F238E27FC236}">
                <a16:creationId xmlns:a16="http://schemas.microsoft.com/office/drawing/2014/main" id="{2F7DCA53-94FF-4E21-9DAF-8E3C9EA1C8C4}"/>
              </a:ext>
            </a:extLst>
          </p:cNvPr>
          <p:cNvSpPr>
            <a:spLocks/>
          </p:cNvSpPr>
          <p:nvPr/>
        </p:nvSpPr>
        <p:spPr bwMode="auto">
          <a:xfrm>
            <a:off x="3371811" y="3905236"/>
            <a:ext cx="2693538" cy="19427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30613"/>
            </a:solidFill>
            <a:prstDash val="sysDot"/>
          </a:ln>
          <a:extLst/>
        </p:spPr>
        <p:txBody>
          <a:bodyPr lIns="0" tIns="0" rIns="0" bIns="0" anchor="ctr"/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4985">
              <a:solidFill>
                <a:srgbClr val="000000"/>
              </a:solidFill>
              <a:latin typeface="Gill Sans" charset="0"/>
              <a:ea typeface="MS PGothic" charset="-128"/>
              <a:sym typeface="Gill Sans" charset="0"/>
            </a:endParaRPr>
          </a:p>
        </p:txBody>
      </p:sp>
      <p:sp useBgFill="1">
        <p:nvSpPr>
          <p:cNvPr id="32" name="AutoShape 1">
            <a:extLst>
              <a:ext uri="{FF2B5EF4-FFF2-40B4-BE49-F238E27FC236}">
                <a16:creationId xmlns:a16="http://schemas.microsoft.com/office/drawing/2014/main" id="{DDF271B4-B885-419A-B3A6-5E22949C67B9}"/>
              </a:ext>
            </a:extLst>
          </p:cNvPr>
          <p:cNvSpPr>
            <a:spLocks/>
          </p:cNvSpPr>
          <p:nvPr/>
        </p:nvSpPr>
        <p:spPr bwMode="auto">
          <a:xfrm>
            <a:off x="330216" y="2005589"/>
            <a:ext cx="2693538" cy="2706209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30613"/>
            </a:solidFill>
            <a:prstDash val="sysDot"/>
          </a:ln>
          <a:extLst/>
        </p:spPr>
        <p:txBody>
          <a:bodyPr lIns="0" tIns="0" rIns="0" bIns="0" anchor="ctr"/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4985">
              <a:solidFill>
                <a:srgbClr val="000000"/>
              </a:solidFill>
              <a:latin typeface="Gill Sans" charset="0"/>
              <a:ea typeface="MS PGothic" charset="-128"/>
              <a:sym typeface="Gill Sans" charset="0"/>
            </a:endParaRPr>
          </a:p>
        </p:txBody>
      </p:sp>
      <p:sp>
        <p:nvSpPr>
          <p:cNvPr id="33" name="AutoShape 5"/>
          <p:cNvSpPr>
            <a:spLocks/>
          </p:cNvSpPr>
          <p:nvPr/>
        </p:nvSpPr>
        <p:spPr bwMode="auto">
          <a:xfrm>
            <a:off x="5767754" y="1082920"/>
            <a:ext cx="2554166" cy="90707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0633" tIns="20633" rIns="20633" bIns="20633" anchor="b"/>
          <a:lstStyle>
            <a:lvl1pPr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1pPr>
            <a:lvl2pPr marL="742950" indent="-28575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2pPr>
            <a:lvl3pPr marL="11430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3pPr>
            <a:lvl4pPr marL="16002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4pPr>
            <a:lvl5pPr marL="2057400" indent="-228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5pPr>
            <a:lvl6pPr marL="25146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6pPr>
            <a:lvl7pPr marL="29718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7pPr>
            <a:lvl8pPr marL="34290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8pPr>
            <a:lvl9pPr marL="3886200" indent="-228600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9pPr>
          </a:lstStyle>
          <a:p>
            <a:pPr defTabSz="237398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4154" b="1" dirty="0">
                <a:solidFill>
                  <a:srgbClr val="FFFFFF"/>
                </a:solidFill>
                <a:sym typeface="Verdana" charset="0"/>
              </a:rPr>
              <a:t>50 000</a:t>
            </a:r>
            <a:endParaRPr lang="fr-FR" altLang="fr-FR" sz="4154" b="1" baseline="30000" dirty="0">
              <a:solidFill>
                <a:srgbClr val="FFFFFF"/>
              </a:solidFill>
            </a:endParaRPr>
          </a:p>
        </p:txBody>
      </p:sp>
      <p:sp>
        <p:nvSpPr>
          <p:cNvPr id="13325" name="AutoShape 1"/>
          <p:cNvSpPr>
            <a:spLocks/>
          </p:cNvSpPr>
          <p:nvPr/>
        </p:nvSpPr>
        <p:spPr bwMode="auto">
          <a:xfrm>
            <a:off x="3331041" y="2272045"/>
            <a:ext cx="2693538" cy="14990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C5B9A6">
              <a:alpha val="32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4985">
              <a:solidFill>
                <a:srgbClr val="000000"/>
              </a:solidFill>
              <a:latin typeface="Gill Sans" charset="0"/>
              <a:ea typeface="MS PGothic" charset="-128"/>
              <a:sym typeface="Gill Sans" charset="0"/>
            </a:endParaRPr>
          </a:p>
        </p:txBody>
      </p:sp>
      <p:pic>
        <p:nvPicPr>
          <p:cNvPr id="13328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3003" y="1496158"/>
            <a:ext cx="601382" cy="44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39986" y="1548912"/>
            <a:ext cx="592475" cy="39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152043" y="4015154"/>
            <a:ext cx="2842846" cy="27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20633" tIns="20633" rIns="20633" bIns="20633"/>
          <a:lstStyle>
            <a:lvl1pPr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1pPr>
            <a:lvl2pPr marL="327025" indent="-125413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2pPr>
            <a:lvl3pPr marL="503238" indent="-101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3pPr>
            <a:lvl4pPr marL="704850" indent="-101600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4pPr>
            <a:lvl5pPr marL="904875" indent="-100013" algn="ctr" defTabSz="257175"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5pPr>
            <a:lvl6pPr marL="1362075" indent="-100013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6pPr>
            <a:lvl7pPr marL="1819275" indent="-100013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7pPr>
            <a:lvl8pPr marL="2276475" indent="-100013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8pPr>
            <a:lvl9pPr marL="2733675" indent="-100013" algn="ctr" defTabSz="257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charset="0"/>
                <a:ea typeface="MS PGothic" charset="-128"/>
                <a:cs typeface="Gill Sans" charset="0"/>
                <a:sym typeface="Gill Sans" charset="0"/>
              </a:defRPr>
            </a:lvl9pPr>
          </a:lstStyle>
          <a:p>
            <a:pPr defTabSz="237398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477" b="1" dirty="0">
              <a:solidFill>
                <a:srgbClr val="D61E22"/>
              </a:solidFill>
              <a:latin typeface="Verdana" panose="020B0604030504040204" pitchFamily="34" charset="0"/>
              <a:ea typeface="ＭＳ Ｐゴシック" panose="020B0600070205080204" pitchFamily="34" charset="-128"/>
              <a:cs typeface="+mn-cs"/>
              <a:sym typeface="Gill Sans" pitchFamily="1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00" y="3481491"/>
            <a:ext cx="1419338" cy="46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432" y="2325929"/>
            <a:ext cx="1645199" cy="7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1437106" y="3996139"/>
            <a:ext cx="1388612" cy="659138"/>
            <a:chOff x="560512" y="3511912"/>
            <a:chExt cx="1872208" cy="85530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512" y="3511912"/>
              <a:ext cx="1872208" cy="78008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1281112" y="4142150"/>
              <a:ext cx="575544" cy="22506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46892" tIns="46892" rIns="46892" bIns="46892" numCol="1" rtlCol="0" anchor="ctr" anchorCtr="0" compatLnSpc="1">
              <a:prstTxWarp prst="textNoShape">
                <a:avLst/>
              </a:prstTxWarp>
            </a:bodyPr>
            <a:lstStyle/>
            <a:p>
              <a:pPr marL="316531" algn="ctr" defTabSz="762019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5169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46377" y="1136254"/>
            <a:ext cx="8147290" cy="774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77" b="1" dirty="0">
                <a:solidFill>
                  <a:srgbClr val="343534"/>
                </a:solidFill>
                <a:latin typeface="Verdana" panose="020B0604030504040204" pitchFamily="34" charset="0"/>
                <a:ea typeface="ＭＳ Ｐゴシック" panose="020B0600070205080204" pitchFamily="34" charset="-128"/>
                <a:sym typeface="Gill Sans" pitchFamily="1" charset="0"/>
              </a:rPr>
              <a:t>Un Groupe paritaire et mutualiste à la gouvernance paritaire</a:t>
            </a:r>
            <a:r>
              <a:rPr lang="fr-FR" sz="1477" dirty="0">
                <a:solidFill>
                  <a:srgbClr val="343534"/>
                </a:solidFill>
                <a:latin typeface="Verdana" panose="020B0604030504040204" pitchFamily="34" charset="0"/>
                <a:ea typeface="ＭＳ Ｐゴシック" panose="020B0600070205080204" pitchFamily="34" charset="-128"/>
                <a:sym typeface="Gill Sans" pitchFamily="1" charset="0"/>
              </a:rPr>
              <a:t>,</a:t>
            </a:r>
          </a:p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77" dirty="0">
                <a:solidFill>
                  <a:srgbClr val="343534"/>
                </a:solidFill>
                <a:latin typeface="Verdana" panose="020B0604030504040204" pitchFamily="34" charset="0"/>
                <a:ea typeface="ＭＳ Ｐゴシック" panose="020B0600070205080204" pitchFamily="34" charset="-128"/>
                <a:sym typeface="Gill Sans" pitchFamily="1" charset="0"/>
              </a:rPr>
              <a:t>gage d’équilibre et d’efficience, composé de membres spécialisés dans l’assurance de personnes et la retraite complémentaire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80A9A97-2DD2-4178-8B36-CF49E2F10A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074" y="4973619"/>
            <a:ext cx="1173558" cy="7560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9756B99-3C5B-4B59-BEAD-F4EA631A7C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883" y="2727878"/>
            <a:ext cx="1077944" cy="797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E5ED648-3A87-48E4-A57B-29478D42131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386" y="4626117"/>
            <a:ext cx="797312" cy="79489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6B0899-40C4-422B-ABA7-ACDA9387A5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3157" y="2665493"/>
            <a:ext cx="2557328" cy="80951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EC20B48-B838-4A87-981D-BACDCDFD9EC6}"/>
              </a:ext>
            </a:extLst>
          </p:cNvPr>
          <p:cNvSpPr/>
          <p:nvPr/>
        </p:nvSpPr>
        <p:spPr>
          <a:xfrm>
            <a:off x="376799" y="2061381"/>
            <a:ext cx="2448920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92" b="1" dirty="0">
                <a:solidFill>
                  <a:srgbClr val="343534"/>
                </a:solidFill>
                <a:latin typeface="Verdana" panose="020B0604030504040204" pitchFamily="34" charset="0"/>
                <a:ea typeface="ＭＳ Ｐゴシック" panose="020B0600070205080204" pitchFamily="34" charset="-128"/>
                <a:sym typeface="Gill Sans" pitchFamily="1" charset="0"/>
              </a:rPr>
              <a:t>Un pôle mutualiste</a:t>
            </a:r>
            <a:endParaRPr lang="fr-FR" sz="1292" dirty="0">
              <a:solidFill>
                <a:srgbClr val="343534"/>
              </a:solidFill>
              <a:latin typeface="Verdana" panose="020B0604030504040204" pitchFamily="34" charset="0"/>
              <a:ea typeface="ＭＳ Ｐゴシック" panose="020B0600070205080204" pitchFamily="34" charset="-128"/>
              <a:sym typeface="Gill Sans" pitchFamily="1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55D263-7834-4FA4-9072-32B1D8CA0EAD}"/>
              </a:ext>
            </a:extLst>
          </p:cNvPr>
          <p:cNvSpPr/>
          <p:nvPr/>
        </p:nvSpPr>
        <p:spPr>
          <a:xfrm>
            <a:off x="3369146" y="3978393"/>
            <a:ext cx="2448920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92" b="1" dirty="0">
                <a:solidFill>
                  <a:srgbClr val="343534"/>
                </a:solidFill>
                <a:latin typeface="Verdana" panose="020B0604030504040204" pitchFamily="34" charset="0"/>
                <a:ea typeface="ＭＳ Ｐゴシック" panose="020B0600070205080204" pitchFamily="34" charset="-128"/>
                <a:sym typeface="Gill Sans" pitchFamily="1" charset="0"/>
              </a:rPr>
              <a:t>Un pôle institutions de prévoyance</a:t>
            </a:r>
            <a:endParaRPr lang="fr-FR" sz="1292" dirty="0">
              <a:solidFill>
                <a:srgbClr val="343534"/>
              </a:solidFill>
              <a:latin typeface="Verdana" panose="020B0604030504040204" pitchFamily="34" charset="0"/>
              <a:ea typeface="ＭＳ Ｐゴシック" panose="020B0600070205080204" pitchFamily="34" charset="-128"/>
              <a:sym typeface="Gill Sans" pitchFamily="1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30DD94-1082-455A-9241-1AD96BD241EC}"/>
              </a:ext>
            </a:extLst>
          </p:cNvPr>
          <p:cNvSpPr/>
          <p:nvPr/>
        </p:nvSpPr>
        <p:spPr>
          <a:xfrm>
            <a:off x="6500211" y="2007525"/>
            <a:ext cx="2448920" cy="29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92" b="1" dirty="0">
                <a:solidFill>
                  <a:srgbClr val="343534"/>
                </a:solidFill>
                <a:latin typeface="Verdana" panose="020B0604030504040204" pitchFamily="34" charset="0"/>
                <a:ea typeface="ＭＳ Ｐゴシック" panose="020B0600070205080204" pitchFamily="34" charset="-128"/>
                <a:sym typeface="Gill Sans" pitchFamily="1" charset="0"/>
              </a:rPr>
              <a:t>Un pôle assurance</a:t>
            </a:r>
            <a:endParaRPr lang="fr-FR" sz="1292" dirty="0">
              <a:solidFill>
                <a:srgbClr val="343534"/>
              </a:solidFill>
              <a:latin typeface="Verdana" panose="020B0604030504040204" pitchFamily="34" charset="0"/>
              <a:ea typeface="ＭＳ Ｐゴシック" panose="020B0600070205080204" pitchFamily="34" charset="-128"/>
              <a:sym typeface="Gill Sans" pitchFamily="1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5C7CE9-740C-4A77-A04B-DF5A29786529}"/>
              </a:ext>
            </a:extLst>
          </p:cNvPr>
          <p:cNvSpPr/>
          <p:nvPr/>
        </p:nvSpPr>
        <p:spPr>
          <a:xfrm>
            <a:off x="6551513" y="4687557"/>
            <a:ext cx="2448920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92" b="1" dirty="0">
                <a:solidFill>
                  <a:srgbClr val="343534"/>
                </a:solidFill>
                <a:latin typeface="Verdana" panose="020B0604030504040204" pitchFamily="34" charset="0"/>
                <a:ea typeface="ＭＳ Ｐゴシック" panose="020B0600070205080204" pitchFamily="34" charset="-128"/>
                <a:sym typeface="Gill Sans" pitchFamily="1" charset="0"/>
              </a:rPr>
              <a:t>Un pôle services financiers</a:t>
            </a:r>
            <a:endParaRPr lang="fr-FR" sz="1292" dirty="0">
              <a:solidFill>
                <a:srgbClr val="343534"/>
              </a:solidFill>
              <a:latin typeface="Verdana" panose="020B0604030504040204" pitchFamily="34" charset="0"/>
              <a:ea typeface="ＭＳ Ｐゴシック" panose="020B0600070205080204" pitchFamily="34" charset="-128"/>
              <a:sym typeface="Gill Sans" pitchFamily="1" charset="0"/>
            </a:endParaRPr>
          </a:p>
        </p:txBody>
      </p:sp>
      <p:sp useBgFill="1">
        <p:nvSpPr>
          <p:cNvPr id="46" name="AutoShape 1">
            <a:extLst>
              <a:ext uri="{FF2B5EF4-FFF2-40B4-BE49-F238E27FC236}">
                <a16:creationId xmlns:a16="http://schemas.microsoft.com/office/drawing/2014/main" id="{F3E95696-D4B7-4447-8623-3A969EFEE727}"/>
              </a:ext>
            </a:extLst>
          </p:cNvPr>
          <p:cNvSpPr>
            <a:spLocks/>
          </p:cNvSpPr>
          <p:nvPr/>
        </p:nvSpPr>
        <p:spPr bwMode="auto">
          <a:xfrm>
            <a:off x="330216" y="4860718"/>
            <a:ext cx="2693538" cy="149291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E30613"/>
            </a:solidFill>
            <a:prstDash val="sysDot"/>
          </a:ln>
          <a:extLst/>
        </p:spPr>
        <p:txBody>
          <a:bodyPr lIns="0" tIns="0" rIns="0" bIns="0" anchor="ctr"/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4985">
              <a:solidFill>
                <a:srgbClr val="000000"/>
              </a:solidFill>
              <a:latin typeface="Gill Sans" charset="0"/>
              <a:ea typeface="MS PGothic" charset="-128"/>
              <a:sym typeface="Gill Sans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F27E30B-6908-41CE-90D1-83FF60840EDD}"/>
              </a:ext>
            </a:extLst>
          </p:cNvPr>
          <p:cNvSpPr/>
          <p:nvPr/>
        </p:nvSpPr>
        <p:spPr>
          <a:xfrm>
            <a:off x="346377" y="4938038"/>
            <a:ext cx="2448920" cy="49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92" b="1" dirty="0">
                <a:solidFill>
                  <a:srgbClr val="343534"/>
                </a:solidFill>
                <a:latin typeface="Verdana" panose="020B0604030504040204" pitchFamily="34" charset="0"/>
                <a:ea typeface="ＭＳ Ｐゴシック" panose="020B0600070205080204" pitchFamily="34" charset="-128"/>
                <a:sym typeface="Gill Sans" pitchFamily="1" charset="0"/>
              </a:rPr>
              <a:t>Un pôle retraite complémentaire</a:t>
            </a:r>
            <a:endParaRPr lang="fr-FR" sz="1292" dirty="0">
              <a:solidFill>
                <a:srgbClr val="343534"/>
              </a:solidFill>
              <a:latin typeface="Verdana" panose="020B0604030504040204" pitchFamily="34" charset="0"/>
              <a:ea typeface="ＭＳ Ｐゴシック" panose="020B0600070205080204" pitchFamily="34" charset="-128"/>
              <a:sym typeface="Gill Sans" pitchFamily="1" charset="0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7B11A586-E22A-4A38-8DB5-67E73B314C2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977" t="28789" r="32105" b="60831"/>
          <a:stretch/>
        </p:blipFill>
        <p:spPr>
          <a:xfrm>
            <a:off x="7013721" y="2371429"/>
            <a:ext cx="1261832" cy="44881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FEA4F23-7247-4A42-855B-A0F18B5545A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062" t="57294" r="34451" b="34129"/>
          <a:stretch/>
        </p:blipFill>
        <p:spPr>
          <a:xfrm>
            <a:off x="6716893" y="3761891"/>
            <a:ext cx="1217750" cy="38501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CF05976D-10CB-4D2B-AEFE-BFAD3946C6B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732" t="85712" r="13953" b="5453"/>
          <a:stretch/>
        </p:blipFill>
        <p:spPr>
          <a:xfrm>
            <a:off x="6705025" y="5718217"/>
            <a:ext cx="1570528" cy="36792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3172CD-A352-4E1F-BD04-CF91BB1B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A18D58A4-3560-4A0F-8A52-6046168B06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5298" y="99276"/>
            <a:ext cx="3829657" cy="363537"/>
          </a:xfrm>
        </p:spPr>
        <p:txBody>
          <a:bodyPr/>
          <a:lstStyle/>
          <a:p>
            <a:r>
              <a:rPr lang="fr-FR" dirty="0"/>
              <a:t>PRESENTATION DU GROUPE APICIL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F7BED06-8018-4BE5-89C5-0BC7D04FF524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8029428" y="3717228"/>
            <a:ext cx="571022" cy="480563"/>
          </a:xfrm>
          <a:prstGeom prst="rect">
            <a:avLst/>
          </a:prstGeom>
        </p:spPr>
      </p:pic>
      <p:sp>
        <p:nvSpPr>
          <p:cNvPr id="51" name="Espace réservé du texte 26">
            <a:extLst>
              <a:ext uri="{FF2B5EF4-FFF2-40B4-BE49-F238E27FC236}">
                <a16:creationId xmlns:a16="http://schemas.microsoft.com/office/drawing/2014/main" id="{9CA75E9F-C6E4-4E7F-8A4D-4973126B3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425" y="603092"/>
            <a:ext cx="5064879" cy="333375"/>
          </a:xfrm>
        </p:spPr>
        <p:txBody>
          <a:bodyPr/>
          <a:lstStyle/>
          <a:p>
            <a:r>
              <a:rPr lang="fr-FR" dirty="0"/>
              <a:t>LE GROUPE APICIL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8A4CA6F9-B3B5-4921-97A6-0687FCF784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2222" y="5683671"/>
            <a:ext cx="1067509" cy="328654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C5A5BDB1-39A7-43F9-AA5E-08C8F72199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9599" y="3106158"/>
            <a:ext cx="1052430" cy="32401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EFEDBB3-2400-4FCF-BD7E-AD707FA819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62233" y="4850238"/>
            <a:ext cx="1376076" cy="43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290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90A3B57B-8F94-4D19-954A-644163D04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840" y="3905355"/>
            <a:ext cx="569653" cy="518384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17921912-7866-46E8-9728-9E1B0E4756D9}"/>
              </a:ext>
            </a:extLst>
          </p:cNvPr>
          <p:cNvGrpSpPr/>
          <p:nvPr/>
        </p:nvGrpSpPr>
        <p:grpSpPr>
          <a:xfrm>
            <a:off x="7932096" y="1660756"/>
            <a:ext cx="816458" cy="420439"/>
            <a:chOff x="560512" y="3511912"/>
            <a:chExt cx="1872208" cy="855302"/>
          </a:xfrm>
        </p:grpSpPr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73C8767-CA05-42CA-B495-3C515B372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512" y="3511912"/>
              <a:ext cx="1872208" cy="780087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94DB87E-E172-4B95-98D5-A08665E4AE9D}"/>
                </a:ext>
              </a:extLst>
            </p:cNvPr>
            <p:cNvSpPr/>
            <p:nvPr/>
          </p:nvSpPr>
          <p:spPr bwMode="auto">
            <a:xfrm>
              <a:off x="1281112" y="4142150"/>
              <a:ext cx="575544" cy="225064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46892" tIns="46892" rIns="46892" bIns="46892" numCol="1" rtlCol="0" anchor="ctr" anchorCtr="0" compatLnSpc="1">
              <a:prstTxWarp prst="textNoShape">
                <a:avLst/>
              </a:prstTxWarp>
            </a:bodyPr>
            <a:lstStyle/>
            <a:p>
              <a:pPr marL="316531" algn="ctr" defTabSz="762019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 sz="5169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3325" name="AutoShape 1"/>
          <p:cNvSpPr>
            <a:spLocks/>
          </p:cNvSpPr>
          <p:nvPr/>
        </p:nvSpPr>
        <p:spPr bwMode="auto">
          <a:xfrm>
            <a:off x="3262554" y="2014908"/>
            <a:ext cx="2693538" cy="14990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C5B9A6">
              <a:alpha val="32000"/>
            </a:srgbClr>
          </a:solidFill>
          <a:ln>
            <a:noFill/>
          </a:ln>
          <a:extLst/>
        </p:spPr>
        <p:txBody>
          <a:bodyPr lIns="0" tIns="0" rIns="0" bIns="0" anchor="ctr"/>
          <a:lstStyle/>
          <a:p>
            <a:pPr defTabSz="7620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4985">
              <a:solidFill>
                <a:srgbClr val="000000"/>
              </a:solidFill>
              <a:latin typeface="Gill Sans" charset="0"/>
              <a:ea typeface="MS PGothic" charset="-128"/>
              <a:sym typeface="Gill Sans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6B0899-40C4-422B-ABA7-ACDA9387A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762" y="2359695"/>
            <a:ext cx="2557328" cy="8095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13172CD-A352-4E1F-BD04-CF91BB1B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A18D58A4-3560-4A0F-8A52-6046168B06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5298" y="99276"/>
            <a:ext cx="3829657" cy="363537"/>
          </a:xfrm>
        </p:spPr>
        <p:txBody>
          <a:bodyPr/>
          <a:lstStyle/>
          <a:p>
            <a:r>
              <a:rPr lang="fr-FR" dirty="0"/>
              <a:t>PRESENTATION DU GROUPE APICIL</a:t>
            </a:r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69FBEB-9983-43B4-877C-E1E5F320B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51" y="2441355"/>
            <a:ext cx="2135018" cy="166996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676850-6720-4F65-90F3-0EE78556D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551" y="2375606"/>
            <a:ext cx="2079325" cy="165262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45D629-6347-4E79-8911-10907AC561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931" y="1619970"/>
            <a:ext cx="1067509" cy="328654"/>
          </a:xfrm>
          <a:prstGeom prst="rect">
            <a:avLst/>
          </a:prstGeom>
        </p:spPr>
      </p:pic>
      <p:sp>
        <p:nvSpPr>
          <p:cNvPr id="14" name="Flèche : courbe vers le haut 13">
            <a:extLst>
              <a:ext uri="{FF2B5EF4-FFF2-40B4-BE49-F238E27FC236}">
                <a16:creationId xmlns:a16="http://schemas.microsoft.com/office/drawing/2014/main" id="{1FD2BC85-1F37-4014-8F40-62AC6ECF621F}"/>
              </a:ext>
            </a:extLst>
          </p:cNvPr>
          <p:cNvSpPr/>
          <p:nvPr/>
        </p:nvSpPr>
        <p:spPr>
          <a:xfrm rot="17190549" flipH="1">
            <a:off x="2281832" y="2164209"/>
            <a:ext cx="695382" cy="329051"/>
          </a:xfrm>
          <a:prstGeom prst="curvedUpArrow">
            <a:avLst>
              <a:gd name="adj1" fmla="val 25000"/>
              <a:gd name="adj2" fmla="val 50000"/>
              <a:gd name="adj3" fmla="val 39955"/>
            </a:avLst>
          </a:prstGeom>
          <a:solidFill>
            <a:srgbClr val="E96909"/>
          </a:solidFill>
          <a:ln>
            <a:solidFill>
              <a:srgbClr val="E969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5" name="Image 27">
            <a:extLst>
              <a:ext uri="{FF2B5EF4-FFF2-40B4-BE49-F238E27FC236}">
                <a16:creationId xmlns:a16="http://schemas.microsoft.com/office/drawing/2014/main" id="{7737025F-6347-44A0-9490-A362F38E80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900" y="1348261"/>
            <a:ext cx="883851" cy="4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Flèche : courbe vers le haut 56">
            <a:extLst>
              <a:ext uri="{FF2B5EF4-FFF2-40B4-BE49-F238E27FC236}">
                <a16:creationId xmlns:a16="http://schemas.microsoft.com/office/drawing/2014/main" id="{5E8A004F-1587-4FED-8F6A-F248E08F38ED}"/>
              </a:ext>
            </a:extLst>
          </p:cNvPr>
          <p:cNvSpPr/>
          <p:nvPr/>
        </p:nvSpPr>
        <p:spPr>
          <a:xfrm rot="15896997" flipH="1" flipV="1">
            <a:off x="6020444" y="2075625"/>
            <a:ext cx="695382" cy="354857"/>
          </a:xfrm>
          <a:prstGeom prst="curvedUpArrow">
            <a:avLst>
              <a:gd name="adj1" fmla="val 25000"/>
              <a:gd name="adj2" fmla="val 50000"/>
              <a:gd name="adj3" fmla="val 39955"/>
            </a:avLst>
          </a:prstGeom>
          <a:solidFill>
            <a:srgbClr val="E96909"/>
          </a:solidFill>
          <a:ln>
            <a:solidFill>
              <a:srgbClr val="E969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9C399C85-6D54-4B95-947F-B45FB89C646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268" y="1915749"/>
            <a:ext cx="404309" cy="403083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9E35CF21-0016-453B-A851-6DC0D1234F3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957" y="2022088"/>
            <a:ext cx="923838" cy="30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94E8D7B-4B4B-48AE-B001-0C36F81726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0523" y="1304560"/>
            <a:ext cx="820264" cy="252535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0204C49E-230D-4807-90A3-CD3DCE184E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5454" y="2046608"/>
            <a:ext cx="820264" cy="25253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347C0B6-E350-4A87-9D6D-0A58212676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6149" y="1628150"/>
            <a:ext cx="723713" cy="2308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DCA63D1-972A-45FF-9637-EDE8D85244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8879" y="1611809"/>
            <a:ext cx="952955" cy="30394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3DE7238-926C-41D4-B845-F1A50FCDE1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317" y="4488369"/>
            <a:ext cx="1121849" cy="34538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C6B1C9-40E7-4CD7-8207-52CEF4B76BFE}"/>
              </a:ext>
            </a:extLst>
          </p:cNvPr>
          <p:cNvSpPr/>
          <p:nvPr/>
        </p:nvSpPr>
        <p:spPr>
          <a:xfrm>
            <a:off x="2872912" y="3880293"/>
            <a:ext cx="3577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/>
              <a:t>Chaque membre du Groupe s’appuie sur ses propres moyens et ceux du Groupe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13F7B-D243-401C-8A51-BF889FDC49E2}"/>
              </a:ext>
            </a:extLst>
          </p:cNvPr>
          <p:cNvSpPr/>
          <p:nvPr/>
        </p:nvSpPr>
        <p:spPr>
          <a:xfrm>
            <a:off x="2601876" y="1214090"/>
            <a:ext cx="40927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/>
              <a:t>Deux instances de gouvernance et de décision</a:t>
            </a:r>
            <a:endParaRPr lang="fr-FR" sz="1600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F599398-C4C8-420C-8A9A-000AF75572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9756" y="4889967"/>
            <a:ext cx="1285283" cy="1036990"/>
          </a:xfrm>
          <a:prstGeom prst="rect">
            <a:avLst/>
          </a:prstGeom>
        </p:spPr>
      </p:pic>
      <p:sp>
        <p:nvSpPr>
          <p:cNvPr id="66" name="Espace réservé de la date 6">
            <a:extLst>
              <a:ext uri="{FF2B5EF4-FFF2-40B4-BE49-F238E27FC236}">
                <a16:creationId xmlns:a16="http://schemas.microsoft.com/office/drawing/2014/main" id="{7EA31646-71E1-42EB-8C79-1B2A4C93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8496B88-C877-4D99-8859-AC14D658DB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6288" y="4809841"/>
            <a:ext cx="1058859" cy="1476353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8062CD97-4639-484E-9AD5-ECE7110112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76" y="4507550"/>
            <a:ext cx="980347" cy="229084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24A78CD5-5AFE-40D4-99BA-5730D280AB56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81" y="4717275"/>
            <a:ext cx="940513" cy="3453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416739A-1574-4DAB-957C-4EB71287F8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16051" y="5065716"/>
            <a:ext cx="1246174" cy="833116"/>
          </a:xfrm>
          <a:prstGeom prst="rect">
            <a:avLst/>
          </a:prstGeom>
        </p:spPr>
      </p:pic>
      <p:pic>
        <p:nvPicPr>
          <p:cNvPr id="72" name="Image 71" descr="APICIL__RA_export_pictos-31.png">
            <a:extLst>
              <a:ext uri="{FF2B5EF4-FFF2-40B4-BE49-F238E27FC236}">
                <a16:creationId xmlns:a16="http://schemas.microsoft.com/office/drawing/2014/main" id="{014B5817-6F13-416E-A692-6F9D50489B4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814" y="2222279"/>
            <a:ext cx="755904" cy="783336"/>
          </a:xfrm>
          <a:prstGeom prst="rect">
            <a:avLst/>
          </a:prstGeom>
        </p:spPr>
      </p:pic>
      <p:pic>
        <p:nvPicPr>
          <p:cNvPr id="73" name="Image 72" descr="APICIL__RA_export_pictos-31.png">
            <a:extLst>
              <a:ext uri="{FF2B5EF4-FFF2-40B4-BE49-F238E27FC236}">
                <a16:creationId xmlns:a16="http://schemas.microsoft.com/office/drawing/2014/main" id="{D6802145-AA64-4F97-B16B-B10A0BC984B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56" y="4245258"/>
            <a:ext cx="755904" cy="783336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AE7D3EC-1DC2-4BBE-9FA4-2A6B67B6F561}"/>
              </a:ext>
            </a:extLst>
          </p:cNvPr>
          <p:cNvSpPr/>
          <p:nvPr/>
        </p:nvSpPr>
        <p:spPr>
          <a:xfrm>
            <a:off x="749342" y="4604051"/>
            <a:ext cx="1557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Régi par un accord du 8 juillet 2009 signé par les partenaires sociaux sur la gouvernance des Groupes Paritaires de Protection Sociale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1571DD-2FCD-4579-BB0C-758D217760D4}"/>
              </a:ext>
            </a:extLst>
          </p:cNvPr>
          <p:cNvSpPr/>
          <p:nvPr/>
        </p:nvSpPr>
        <p:spPr>
          <a:xfrm>
            <a:off x="7035422" y="4049131"/>
            <a:ext cx="20043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Sous le contrôle de l’</a:t>
            </a:r>
          </a:p>
        </p:txBody>
      </p:sp>
      <p:sp>
        <p:nvSpPr>
          <p:cNvPr id="81" name="Espace réservé du texte 26">
            <a:extLst>
              <a:ext uri="{FF2B5EF4-FFF2-40B4-BE49-F238E27FC236}">
                <a16:creationId xmlns:a16="http://schemas.microsoft.com/office/drawing/2014/main" id="{57D934E0-D545-45D7-A4BC-40844B5032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1125" y="603250"/>
            <a:ext cx="4937125" cy="333375"/>
          </a:xfrm>
        </p:spPr>
        <p:txBody>
          <a:bodyPr/>
          <a:lstStyle/>
          <a:p>
            <a:r>
              <a:rPr lang="fr-FR" dirty="0"/>
              <a:t>LE GROUPE APICIL</a:t>
            </a:r>
          </a:p>
        </p:txBody>
      </p:sp>
    </p:spTree>
    <p:extLst>
      <p:ext uri="{BB962C8B-B14F-4D97-AF65-F5344CB8AC3E}">
        <p14:creationId xmlns:p14="http://schemas.microsoft.com/office/powerpoint/2010/main" val="400393193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93F93042-FBC7-F347-832A-B47686411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L’exercice des mandats</a:t>
            </a:r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61D2E396-7468-4332-B6DB-356E8F9E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</p:spTree>
    <p:extLst>
      <p:ext uri="{BB962C8B-B14F-4D97-AF65-F5344CB8AC3E}">
        <p14:creationId xmlns:p14="http://schemas.microsoft.com/office/powerpoint/2010/main" val="217127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32690D6-9C5D-4BA7-8A23-7CD21BA0EB39}"/>
              </a:ext>
            </a:extLst>
          </p:cNvPr>
          <p:cNvSpPr/>
          <p:nvPr/>
        </p:nvSpPr>
        <p:spPr>
          <a:xfrm>
            <a:off x="4930815" y="1683380"/>
            <a:ext cx="3278148" cy="4167496"/>
          </a:xfrm>
          <a:prstGeom prst="rect">
            <a:avLst/>
          </a:prstGeom>
          <a:solidFill>
            <a:srgbClr val="F1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9832CE-B3F4-7A40-A22C-3E146B88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D7EB4583-FC4A-9942-BDAA-E4D1424517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L’exercice des mandats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796B0FDC-F50B-0E4C-A09E-826095E4A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8425" y="603093"/>
            <a:ext cx="7589595" cy="322104"/>
          </a:xfrm>
        </p:spPr>
        <p:txBody>
          <a:bodyPr/>
          <a:lstStyle/>
          <a:p>
            <a:r>
              <a:rPr lang="fr-FR" dirty="0"/>
              <a:t>Les FONCTIONS D’administrateur</a:t>
            </a:r>
          </a:p>
        </p:txBody>
      </p:sp>
      <p:sp>
        <p:nvSpPr>
          <p:cNvPr id="12" name="Espace réservé de la date 6">
            <a:extLst>
              <a:ext uri="{FF2B5EF4-FFF2-40B4-BE49-F238E27FC236}">
                <a16:creationId xmlns:a16="http://schemas.microsoft.com/office/drawing/2014/main" id="{AA67B2EC-F297-4C5E-8836-A316449C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847" y="6162614"/>
            <a:ext cx="4840941" cy="28300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/>
              <a:t>LIVRET D’ACCUEIL - SDI - 2019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5D58F55-8C46-480D-B780-5A86D16E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18" y="3204701"/>
            <a:ext cx="479317" cy="5799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F86B3E8-687B-48C0-9F49-B3CB52AE7936}"/>
              </a:ext>
            </a:extLst>
          </p:cNvPr>
          <p:cNvSpPr txBox="1"/>
          <p:nvPr/>
        </p:nvSpPr>
        <p:spPr>
          <a:xfrm>
            <a:off x="5947803" y="2839796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Conseil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d’administration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9A8163E-EEB4-41CA-8989-4E99A3294A4C}"/>
              </a:ext>
            </a:extLst>
          </p:cNvPr>
          <p:cNvSpPr txBox="1"/>
          <p:nvPr/>
        </p:nvSpPr>
        <p:spPr>
          <a:xfrm>
            <a:off x="6244338" y="3813180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Bureau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B5B22A6-8A63-4BBB-AF74-277B2B44D528}"/>
              </a:ext>
            </a:extLst>
          </p:cNvPr>
          <p:cNvSpPr txBox="1"/>
          <p:nvPr/>
        </p:nvSpPr>
        <p:spPr>
          <a:xfrm>
            <a:off x="5175749" y="4513084"/>
            <a:ext cx="10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 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5BD069D-D809-49D7-BCF9-D67EB5C17484}"/>
              </a:ext>
            </a:extLst>
          </p:cNvPr>
          <p:cNvSpPr txBox="1"/>
          <p:nvPr/>
        </p:nvSpPr>
        <p:spPr>
          <a:xfrm>
            <a:off x="6941348" y="4513084"/>
            <a:ext cx="1098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 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financière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9654E08-98F7-4400-BF67-FF9A62C43DCC}"/>
              </a:ext>
            </a:extLst>
          </p:cNvPr>
          <p:cNvSpPr txBox="1"/>
          <p:nvPr/>
        </p:nvSpPr>
        <p:spPr>
          <a:xfrm>
            <a:off x="5055762" y="3441520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d’audit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F02204A-7F65-497C-9010-7D8649F11198}"/>
              </a:ext>
            </a:extLst>
          </p:cNvPr>
          <p:cNvSpPr txBox="1"/>
          <p:nvPr/>
        </p:nvSpPr>
        <p:spPr>
          <a:xfrm>
            <a:off x="7116803" y="3411795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</a:t>
            </a:r>
          </a:p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risques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9BC07B9-A18E-4C5F-9FB8-AF8DC7CBC909}"/>
              </a:ext>
            </a:extLst>
          </p:cNvPr>
          <p:cNvSpPr txBox="1"/>
          <p:nvPr/>
        </p:nvSpPr>
        <p:spPr>
          <a:xfrm>
            <a:off x="4930277" y="5534441"/>
            <a:ext cx="27959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Instances variables selon les statuts des entités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93AC261-2CD8-4ADE-A8A1-F0CB302B6465}"/>
              </a:ext>
            </a:extLst>
          </p:cNvPr>
          <p:cNvSpPr txBox="1"/>
          <p:nvPr/>
        </p:nvSpPr>
        <p:spPr>
          <a:xfrm>
            <a:off x="724020" y="2008257"/>
            <a:ext cx="3387279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endParaRPr 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Organismes </a:t>
            </a:r>
            <a:r>
              <a:rPr lang="fr-FR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mutualistes</a:t>
            </a: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(mutuelles - unions de mutuelles) : les administrateurs sont </a:t>
            </a:r>
            <a:r>
              <a:rPr lang="fr-FR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élus</a:t>
            </a: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l’assemblée générale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Organismes </a:t>
            </a:r>
            <a:r>
              <a:rPr lang="fr-FR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paritaires</a:t>
            </a: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(Institution de Prévoyance - Institution de Retraite Complémentaire (IRC) – APICIL Sommitale et APICIL Gestion) : les administrateurs sont </a:t>
            </a:r>
            <a:r>
              <a:rPr lang="fr-FR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désignés</a:t>
            </a: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les partenaires sociaux</a:t>
            </a:r>
          </a:p>
          <a:p>
            <a:pPr marL="171450" indent="-171450">
              <a:buFontTx/>
              <a:buChar char="-"/>
            </a:pPr>
            <a:r>
              <a:rPr lang="fr-FR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SGAPS</a:t>
            </a: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APICIL : les administrateurs sont </a:t>
            </a:r>
            <a:r>
              <a:rPr lang="fr-FR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élus</a:t>
            </a:r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l’assemblée générale sur proposition des membres</a:t>
            </a:r>
          </a:p>
          <a:p>
            <a:pPr marL="171450" indent="-171450">
              <a:buFontTx/>
              <a:buChar char="-"/>
            </a:pPr>
            <a:endParaRPr lang="fr-FR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47D032-1363-4760-A2B6-60B9B29DF764}"/>
              </a:ext>
            </a:extLst>
          </p:cNvPr>
          <p:cNvSpPr txBox="1"/>
          <p:nvPr/>
        </p:nvSpPr>
        <p:spPr>
          <a:xfrm>
            <a:off x="5120641" y="1777425"/>
            <a:ext cx="2872591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DIVERSITE DES FONCTIONS DANS LES INSTANCES *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931CDBE-77B0-43FA-8E83-E66775FBC61E}"/>
              </a:ext>
            </a:extLst>
          </p:cNvPr>
          <p:cNvSpPr txBox="1"/>
          <p:nvPr/>
        </p:nvSpPr>
        <p:spPr>
          <a:xfrm>
            <a:off x="822685" y="3867018"/>
            <a:ext cx="3299863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MISSIONS DE L’ADMINISTRATEUR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484DAFC-B278-430A-8C75-3A5E83F3D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86" y="4148137"/>
            <a:ext cx="3288614" cy="15421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9FF9857-C04E-484C-AC55-EDD74290D7E4}"/>
              </a:ext>
            </a:extLst>
          </p:cNvPr>
          <p:cNvSpPr txBox="1"/>
          <p:nvPr/>
        </p:nvSpPr>
        <p:spPr>
          <a:xfrm>
            <a:off x="724021" y="1802036"/>
            <a:ext cx="3387279" cy="276999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DES ADMINISTRATEURS DESIGNES OU ELUS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30F8433-056A-4AC9-B49C-A90815228A66}"/>
              </a:ext>
            </a:extLst>
          </p:cNvPr>
          <p:cNvSpPr txBox="1"/>
          <p:nvPr/>
        </p:nvSpPr>
        <p:spPr>
          <a:xfrm>
            <a:off x="5140054" y="2374683"/>
            <a:ext cx="2630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Assemblée générale / CPAC (IRC)</a:t>
            </a:r>
          </a:p>
        </p:txBody>
      </p:sp>
    </p:spTree>
    <p:extLst>
      <p:ext uri="{BB962C8B-B14F-4D97-AF65-F5344CB8AC3E}">
        <p14:creationId xmlns:p14="http://schemas.microsoft.com/office/powerpoint/2010/main" val="23851248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000000"/>
      </a:dk1>
      <a:lt1>
        <a:srgbClr val="FFFFFF"/>
      </a:lt1>
      <a:dk2>
        <a:srgbClr val="E10511"/>
      </a:dk2>
      <a:lt2>
        <a:srgbClr val="00A082"/>
      </a:lt2>
      <a:accent1>
        <a:srgbClr val="57B148"/>
      </a:accent1>
      <a:accent2>
        <a:srgbClr val="0EB3BB"/>
      </a:accent2>
      <a:accent3>
        <a:srgbClr val="00426D"/>
      </a:accent3>
      <a:accent4>
        <a:srgbClr val="EF7B00"/>
      </a:accent4>
      <a:accent5>
        <a:srgbClr val="401F70"/>
      </a:accent5>
      <a:accent6>
        <a:srgbClr val="CF2F89"/>
      </a:accent6>
      <a:hlink>
        <a:srgbClr val="401F70"/>
      </a:hlink>
      <a:folHlink>
        <a:srgbClr val="D02F8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le PPT Groupe APICIL_INTERNE-4-3" id="{9CDC3AFE-57E1-4C6F-AE4C-3E7383D6E3B2}" vid="{9DD5AE60-B962-4253-BEAC-B703BCC482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PPT APICIL Gestion INTERNE 4-3</Template>
  <TotalTime>326</TotalTime>
  <Words>868</Words>
  <Application>Microsoft Office PowerPoint</Application>
  <PresentationFormat>Affichage à l'écran (4:3)</PresentationFormat>
  <Paragraphs>175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MS PGothic</vt:lpstr>
      <vt:lpstr>MS PGothic</vt:lpstr>
      <vt:lpstr>Arial</vt:lpstr>
      <vt:lpstr>Calibri</vt:lpstr>
      <vt:lpstr>Gill Sans</vt:lpstr>
      <vt:lpstr>Lucida Grande</vt:lpstr>
      <vt:lpstr>Police système</vt:lpstr>
      <vt:lpstr>Verdana</vt:lpstr>
      <vt:lpstr>Verdana Bold</vt:lpstr>
      <vt:lpstr>Wingdings</vt:lpstr>
      <vt:lpstr>Thème Office</vt:lpstr>
      <vt:lpstr>Livret d’accueil</vt:lpstr>
      <vt:lpstr>1. PRESENTATION DU GROUPE APICIL</vt:lpstr>
      <vt:lpstr>Présentation PowerPoint</vt:lpstr>
      <vt:lpstr>1</vt:lpstr>
      <vt:lpstr>1</vt:lpstr>
      <vt:lpstr>1</vt:lpstr>
      <vt:lpstr>1</vt:lpstr>
      <vt:lpstr>Présentation PowerPoint</vt:lpstr>
      <vt:lpstr>2</vt:lpstr>
      <vt:lpstr>2</vt:lpstr>
      <vt:lpstr>2</vt:lpstr>
      <vt:lpstr>2</vt:lpstr>
      <vt:lpstr>Présentation PowerPoint</vt:lpstr>
      <vt:lpstr>3</vt:lpstr>
    </vt:vector>
  </TitlesOfParts>
  <Company>EKNO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Annie CORSAIN</dc:creator>
  <cp:lastModifiedBy>Annie CORSAIN</cp:lastModifiedBy>
  <cp:revision>34</cp:revision>
  <dcterms:created xsi:type="dcterms:W3CDTF">2018-11-19T15:05:16Z</dcterms:created>
  <dcterms:modified xsi:type="dcterms:W3CDTF">2018-12-21T14:03:48Z</dcterms:modified>
</cp:coreProperties>
</file>