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5"/>
  </p:notesMasterIdLst>
  <p:handoutMasterIdLst>
    <p:handoutMasterId r:id="rId16"/>
  </p:handoutMasterIdLst>
  <p:sldIdLst>
    <p:sldId id="348" r:id="rId5"/>
    <p:sldId id="371" r:id="rId6"/>
    <p:sldId id="261" r:id="rId7"/>
    <p:sldId id="372" r:id="rId8"/>
    <p:sldId id="297" r:id="rId9"/>
    <p:sldId id="262" r:id="rId10"/>
    <p:sldId id="294" r:id="rId11"/>
    <p:sldId id="380" r:id="rId12"/>
    <p:sldId id="307" r:id="rId13"/>
    <p:sldId id="362" r:id="rId14"/>
  </p:sldIdLst>
  <p:sldSz cx="9144000" cy="5143500" type="screen16x9"/>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5155"/>
    <a:srgbClr val="FFCCCC"/>
    <a:srgbClr val="E56F6C"/>
    <a:srgbClr val="E36529"/>
    <a:srgbClr val="C79233"/>
    <a:srgbClr val="184389"/>
    <a:srgbClr val="832746"/>
    <a:srgbClr val="70C9E7"/>
    <a:srgbClr val="8FD2E9"/>
    <a:srgbClr val="0097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35" autoAdjust="0"/>
    <p:restoredTop sz="94712"/>
  </p:normalViewPr>
  <p:slideViewPr>
    <p:cSldViewPr snapToGrid="0" snapToObjects="1">
      <p:cViewPr varScale="1">
        <p:scale>
          <a:sx n="108" d="100"/>
          <a:sy n="108" d="100"/>
        </p:scale>
        <p:origin x="912"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58" d="100"/>
          <a:sy n="58" d="100"/>
        </p:scale>
        <p:origin x="326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9570AC86-0EC5-44B7-ADAE-AD79ECACA906}"/>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EBB4A737-6657-4E2F-8D72-C12172A6B97A}"/>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4D257A06-16BB-4EFB-B4C9-830A6216EFB5}" type="datetimeFigureOut">
              <a:rPr lang="fr-FR" smtClean="0"/>
              <a:t>12/12/2018</a:t>
            </a:fld>
            <a:endParaRPr lang="fr-FR"/>
          </a:p>
        </p:txBody>
      </p:sp>
      <p:sp>
        <p:nvSpPr>
          <p:cNvPr id="4" name="Espace réservé du pied de page 3">
            <a:extLst>
              <a:ext uri="{FF2B5EF4-FFF2-40B4-BE49-F238E27FC236}">
                <a16:creationId xmlns:a16="http://schemas.microsoft.com/office/drawing/2014/main" id="{B5BB8E11-01D7-48B1-BCBE-F81E69C86624}"/>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a:extLst>
              <a:ext uri="{FF2B5EF4-FFF2-40B4-BE49-F238E27FC236}">
                <a16:creationId xmlns:a16="http://schemas.microsoft.com/office/drawing/2014/main" id="{62E158EF-F478-4790-96BA-6B13E53ABC4D}"/>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B30EE66A-009D-4106-A000-A80F2BF5EB6A}" type="slidenum">
              <a:rPr lang="fr-FR" smtClean="0"/>
              <a:t>‹N°›</a:t>
            </a:fld>
            <a:endParaRPr lang="fr-FR"/>
          </a:p>
        </p:txBody>
      </p:sp>
    </p:spTree>
    <p:extLst>
      <p:ext uri="{BB962C8B-B14F-4D97-AF65-F5344CB8AC3E}">
        <p14:creationId xmlns:p14="http://schemas.microsoft.com/office/powerpoint/2010/main" val="5496185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3ED1751B-3C6D-C74A-9704-7A8E7D34919F}" type="datetimeFigureOut">
              <a:rPr lang="fr-FR" smtClean="0"/>
              <a:t>12/12/2018</a:t>
            </a:fld>
            <a:endParaRPr lang="fr-FR"/>
          </a:p>
        </p:txBody>
      </p:sp>
      <p:sp>
        <p:nvSpPr>
          <p:cNvPr id="4" name="Espace réservé de l'image des diapositives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3577" y="4748163"/>
            <a:ext cx="5388610" cy="3884861"/>
          </a:xfrm>
          <a:prstGeom prst="rect">
            <a:avLst/>
          </a:prstGeom>
        </p:spPr>
        <p:txBody>
          <a:bodyPr vert="horz" lIns="91440" tIns="45720" rIns="91440" bIns="45720" rtlCol="0"/>
          <a:lstStyle/>
          <a:p>
            <a:r>
              <a:rPr lang="fr-FR" dirty="0"/>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CEB13190-A44C-A44D-BDEA-B9D32351607B}" type="slidenum">
              <a:rPr lang="fr-FR" smtClean="0"/>
              <a:t>‹N°›</a:t>
            </a:fld>
            <a:endParaRPr lang="fr-FR"/>
          </a:p>
        </p:txBody>
      </p:sp>
    </p:spTree>
    <p:extLst>
      <p:ext uri="{BB962C8B-B14F-4D97-AF65-F5344CB8AC3E}">
        <p14:creationId xmlns:p14="http://schemas.microsoft.com/office/powerpoint/2010/main" val="1067273406"/>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303028" y="155558"/>
            <a:ext cx="6858000" cy="754857"/>
          </a:xfrm>
        </p:spPr>
        <p:txBody>
          <a:bodyPr anchor="b">
            <a:normAutofit/>
          </a:bodyPr>
          <a:lstStyle>
            <a:lvl1pPr algn="l">
              <a:defRPr sz="3500"/>
            </a:lvl1pPr>
          </a:lstStyle>
          <a:p>
            <a:r>
              <a:rPr lang="fr-FR"/>
              <a:t>Modifiez le style du titre</a:t>
            </a:r>
            <a:endParaRPr lang="en-US" dirty="0"/>
          </a:p>
        </p:txBody>
      </p:sp>
      <p:sp>
        <p:nvSpPr>
          <p:cNvPr id="3" name="Subtitle 2"/>
          <p:cNvSpPr>
            <a:spLocks noGrp="1"/>
          </p:cNvSpPr>
          <p:nvPr>
            <p:ph type="subTitle" idx="1"/>
          </p:nvPr>
        </p:nvSpPr>
        <p:spPr>
          <a:xfrm>
            <a:off x="861237" y="1594884"/>
            <a:ext cx="7139763" cy="2348466"/>
          </a:xfrm>
        </p:spPr>
        <p:txBody>
          <a:bodyPr/>
          <a:lstStyle>
            <a:lvl1pPr marL="0" indent="0" algn="ctr">
              <a:buNone/>
              <a:defRPr sz="1800">
                <a:latin typeface="Century Gothic" panose="020B0502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6" name="Slide Number Placeholder 5"/>
          <p:cNvSpPr>
            <a:spLocks noGrp="1"/>
          </p:cNvSpPr>
          <p:nvPr>
            <p:ph type="sldNum" sz="quarter" idx="12"/>
          </p:nvPr>
        </p:nvSpPr>
        <p:spPr>
          <a:xfrm>
            <a:off x="6636485" y="4767263"/>
            <a:ext cx="1700331" cy="273844"/>
          </a:xfrm>
          <a:prstGeom prst="rect">
            <a:avLst/>
          </a:prstGeom>
        </p:spPr>
        <p:txBody>
          <a:bodyPr/>
          <a:lstStyle/>
          <a:p>
            <a:fld id="{B6EDB14F-51E4-0342-8100-A6D4594F3736}" type="slidenum">
              <a:rPr lang="fr-FR" smtClean="0"/>
              <a:t>‹N°›</a:t>
            </a:fld>
            <a:endParaRPr lang="fr-FR"/>
          </a:p>
        </p:txBody>
      </p:sp>
    </p:spTree>
    <p:extLst>
      <p:ext uri="{BB962C8B-B14F-4D97-AF65-F5344CB8AC3E}">
        <p14:creationId xmlns:p14="http://schemas.microsoft.com/office/powerpoint/2010/main" val="777395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entury Gothic" panose="020B0502020202020204" pitchFamily="34" charset="0"/>
              </a:defRPr>
            </a:lvl1p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lvl1pPr>
              <a:defRPr>
                <a:latin typeface="Century Gothic" panose="020B0502020202020204" pitchFamily="34" charset="0"/>
              </a:defRPr>
            </a:lvl1pPr>
          </a:lstStyle>
          <a:p>
            <a:pPr lvl="0"/>
            <a:r>
              <a:rPr lang="fr-FR"/>
              <a:t>Modifier les styles du texte du masque
Deuxième niveau
Troisième niveau
Quatrième niveau
Cinquième niveau</a:t>
            </a:r>
            <a:endParaRPr lang="en-US" dirty="0"/>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lvl1pPr>
              <a:defRPr>
                <a:latin typeface="Century Gothic" panose="020B0502020202020204" pitchFamily="34" charset="0"/>
              </a:defRPr>
            </a:lvl1pPr>
          </a:lstStyle>
          <a:p>
            <a:fld id="{B6EDB14F-51E4-0342-8100-A6D4594F3736}" type="slidenum">
              <a:rPr lang="fr-FR" smtClean="0"/>
              <a:pPr/>
              <a:t>‹N°›</a:t>
            </a:fld>
            <a:endParaRPr lang="fr-FR"/>
          </a:p>
        </p:txBody>
      </p:sp>
    </p:spTree>
    <p:extLst>
      <p:ext uri="{BB962C8B-B14F-4D97-AF65-F5344CB8AC3E}">
        <p14:creationId xmlns:p14="http://schemas.microsoft.com/office/powerpoint/2010/main" val="4140643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lvl1pPr>
              <a:defRPr>
                <a:latin typeface="Century Gothic" panose="020B0502020202020204" pitchFamily="34" charset="0"/>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lvl1pPr>
              <a:defRPr>
                <a:latin typeface="Century Gothic" panose="020B0502020202020204" pitchFamily="34" charset="0"/>
              </a:defRPr>
            </a:lvl1pPr>
          </a:lstStyle>
          <a:p>
            <a:pPr lvl="0"/>
            <a:r>
              <a:rPr lang="fr-FR"/>
              <a:t>Modifier les styles du texte du masque
Deuxième niveau
Troisième niveau
Quatrième niveau
Cinquième niveau</a:t>
            </a:r>
            <a:endParaRPr lang="en-US" dirty="0"/>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lvl1pPr>
              <a:defRPr>
                <a:latin typeface="Century Gothic" panose="020B0502020202020204" pitchFamily="34" charset="0"/>
              </a:defRPr>
            </a:lvl1pPr>
          </a:lstStyle>
          <a:p>
            <a:fld id="{B6EDB14F-51E4-0342-8100-A6D4594F3736}" type="slidenum">
              <a:rPr lang="fr-FR" smtClean="0"/>
              <a:pPr/>
              <a:t>‹N°›</a:t>
            </a:fld>
            <a:endParaRPr lang="fr-FR"/>
          </a:p>
        </p:txBody>
      </p:sp>
    </p:spTree>
    <p:extLst>
      <p:ext uri="{BB962C8B-B14F-4D97-AF65-F5344CB8AC3E}">
        <p14:creationId xmlns:p14="http://schemas.microsoft.com/office/powerpoint/2010/main" val="2011350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lvl1pPr>
              <a:defRPr>
                <a:latin typeface="Century Gothic" panose="020B0502020202020204" pitchFamily="34" charset="0"/>
              </a:defRPr>
            </a:lvl1pPr>
          </a:lstStyle>
          <a:p>
            <a:pPr lvl="0"/>
            <a:r>
              <a:rPr lang="fr-FR" dirty="0"/>
              <a:t>Modifier les styles du texte du masque
Deuxième niveau
Troisième niveau
Quatrième niveau
Cinquième niveau</a:t>
            </a:r>
            <a:endParaRPr lang="en-US" dirty="0"/>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B6EDB14F-51E4-0342-8100-A6D4594F3736}" type="slidenum">
              <a:rPr lang="fr-FR" smtClean="0"/>
              <a:t>‹N°›</a:t>
            </a:fld>
            <a:endParaRPr lang="fr-FR"/>
          </a:p>
        </p:txBody>
      </p:sp>
    </p:spTree>
    <p:extLst>
      <p:ext uri="{BB962C8B-B14F-4D97-AF65-F5344CB8AC3E}">
        <p14:creationId xmlns:p14="http://schemas.microsoft.com/office/powerpoint/2010/main" val="3499213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04911" y="405947"/>
            <a:ext cx="7886700" cy="563526"/>
          </a:xfrm>
        </p:spPr>
        <p:txBody>
          <a:bodyPr anchor="b">
            <a:normAutofit/>
          </a:bodyPr>
          <a:lstStyle>
            <a:lvl1pPr>
              <a:defRPr sz="3500"/>
            </a:lvl1pPr>
          </a:lstStyle>
          <a:p>
            <a:r>
              <a:rPr lang="fr-FR" dirty="0"/>
              <a:t>Modifiez le style du titre</a:t>
            </a:r>
            <a:endParaRPr lang="en-US" dirty="0"/>
          </a:p>
        </p:txBody>
      </p:sp>
      <p:sp>
        <p:nvSpPr>
          <p:cNvPr id="3" name="Text Placeholder 2"/>
          <p:cNvSpPr>
            <a:spLocks noGrp="1"/>
          </p:cNvSpPr>
          <p:nvPr>
            <p:ph type="body" idx="1"/>
          </p:nvPr>
        </p:nvSpPr>
        <p:spPr>
          <a:xfrm>
            <a:off x="623888" y="1520456"/>
            <a:ext cx="7886700" cy="3046782"/>
          </a:xfrm>
        </p:spPr>
        <p:txBody>
          <a:bodyPr/>
          <a:lstStyle>
            <a:lvl1pPr marL="0" indent="0">
              <a:buNone/>
              <a:defRPr sz="1800">
                <a:solidFill>
                  <a:schemeClr val="tx1">
                    <a:tint val="75000"/>
                  </a:schemeClr>
                </a:solidFill>
                <a:latin typeface="Century Gothic" panose="020B0502020202020204" pitchFamily="34"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dirty="0"/>
              <a:t>Modifier les styles du texte du masque
Deuxième niveau
Troisième niveau
Quatrième niveau
Cinquième niveau</a:t>
            </a:r>
            <a:endParaRPr lang="en-US" dirty="0"/>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B6EDB14F-51E4-0342-8100-A6D4594F3736}" type="slidenum">
              <a:rPr lang="fr-FR" smtClean="0"/>
              <a:t>‹N°›</a:t>
            </a:fld>
            <a:endParaRPr lang="fr-FR"/>
          </a:p>
        </p:txBody>
      </p:sp>
    </p:spTree>
    <p:extLst>
      <p:ext uri="{BB962C8B-B14F-4D97-AF65-F5344CB8AC3E}">
        <p14:creationId xmlns:p14="http://schemas.microsoft.com/office/powerpoint/2010/main" val="4009605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entury Gothic" panose="020B0502020202020204" pitchFamily="34" charset="0"/>
              </a:defRPr>
            </a:lvl1pPr>
          </a:lstStyle>
          <a:p>
            <a:r>
              <a:rPr lang="fr-FR"/>
              <a:t>Modifiez le style du titre</a:t>
            </a:r>
            <a:endParaRPr lang="en-US" dirty="0"/>
          </a:p>
        </p:txBody>
      </p:sp>
      <p:sp>
        <p:nvSpPr>
          <p:cNvPr id="3" name="Content Placeholder 2"/>
          <p:cNvSpPr>
            <a:spLocks noGrp="1"/>
          </p:cNvSpPr>
          <p:nvPr>
            <p:ph sz="half" idx="1"/>
          </p:nvPr>
        </p:nvSpPr>
        <p:spPr>
          <a:xfrm>
            <a:off x="628650" y="1369219"/>
            <a:ext cx="3886200" cy="3263504"/>
          </a:xfrm>
        </p:spPr>
        <p:txBody>
          <a:bodyPr/>
          <a:lstStyle>
            <a:lvl1pPr>
              <a:defRPr>
                <a:latin typeface="Century Gothic" panose="020B0502020202020204" pitchFamily="34" charset="0"/>
              </a:defRPr>
            </a:lvl1pPr>
          </a:lstStyle>
          <a:p>
            <a:pPr lvl="0"/>
            <a:r>
              <a:rPr lang="fr-FR" dirty="0"/>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4629150" y="1369219"/>
            <a:ext cx="3886200" cy="3263504"/>
          </a:xfrm>
        </p:spPr>
        <p:txBody>
          <a:bodyPr/>
          <a:lstStyle>
            <a:lvl1pPr>
              <a:defRPr>
                <a:latin typeface="Century Gothic" panose="020B0502020202020204" pitchFamily="34" charset="0"/>
              </a:defRPr>
            </a:lvl1pPr>
          </a:lstStyle>
          <a:p>
            <a:pPr lvl="0"/>
            <a:r>
              <a:rPr lang="fr-FR"/>
              <a:t>Modifier les styles du texte du masque
Deuxième niveau
Troisième niveau
Quatrième niveau
Cinquième niveau</a:t>
            </a:r>
            <a:endParaRPr lang="en-US" dirty="0"/>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lvl1pPr>
              <a:defRPr>
                <a:latin typeface="Century Gothic" panose="020B0502020202020204" pitchFamily="34" charset="0"/>
              </a:defRPr>
            </a:lvl1pPr>
          </a:lstStyle>
          <a:p>
            <a:fld id="{B6EDB14F-51E4-0342-8100-A6D4594F3736}" type="slidenum">
              <a:rPr lang="fr-FR" smtClean="0"/>
              <a:pPr/>
              <a:t>‹N°›</a:t>
            </a:fld>
            <a:endParaRPr lang="fr-FR"/>
          </a:p>
        </p:txBody>
      </p:sp>
    </p:spTree>
    <p:extLst>
      <p:ext uri="{BB962C8B-B14F-4D97-AF65-F5344CB8AC3E}">
        <p14:creationId xmlns:p14="http://schemas.microsoft.com/office/powerpoint/2010/main" val="1118835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lvl1pPr>
              <a:defRPr>
                <a:latin typeface="Century Gothic" panose="020B0502020202020204" pitchFamily="34" charset="0"/>
              </a:defRPr>
            </a:lvl1pPr>
          </a:lstStyle>
          <a:p>
            <a:r>
              <a:rPr lang="fr-FR"/>
              <a:t>Modifiez le style du titre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atin typeface="Century Gothic" panose="020B0502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629842" y="1878806"/>
            <a:ext cx="3868340" cy="2763441"/>
          </a:xfrm>
        </p:spPr>
        <p:txBody>
          <a:bodyPr/>
          <a:lstStyle>
            <a:lvl1pPr>
              <a:defRPr>
                <a:latin typeface="Century Gothic" panose="020B0502020202020204" pitchFamily="34" charset="0"/>
              </a:defRPr>
            </a:lvl1p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atin typeface="Century Gothic" panose="020B0502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4629150" y="1878806"/>
            <a:ext cx="3887391" cy="2763441"/>
          </a:xfrm>
        </p:spPr>
        <p:txBody>
          <a:bodyPr/>
          <a:lstStyle>
            <a:lvl1pPr>
              <a:defRPr>
                <a:latin typeface="Century Gothic" panose="020B0502020202020204" pitchFamily="34" charset="0"/>
              </a:defRPr>
            </a:lvl1pPr>
          </a:lstStyle>
          <a:p>
            <a:pPr lvl="0"/>
            <a:r>
              <a:rPr lang="fr-FR"/>
              <a:t>Modifier les styles du texte du masque
Deuxième niveau
Troisième niveau
Quatrième niveau
Cinquième niveau</a:t>
            </a:r>
            <a:endParaRPr lang="en-US" dirty="0"/>
          </a:p>
        </p:txBody>
      </p:sp>
      <p:sp>
        <p:nvSpPr>
          <p:cNvPr id="9" name="Slide Number Placeholder 8"/>
          <p:cNvSpPr>
            <a:spLocks noGrp="1"/>
          </p:cNvSpPr>
          <p:nvPr>
            <p:ph type="sldNum" sz="quarter" idx="12"/>
          </p:nvPr>
        </p:nvSpPr>
        <p:spPr>
          <a:xfrm>
            <a:off x="6457950" y="4767263"/>
            <a:ext cx="2057400" cy="273844"/>
          </a:xfrm>
          <a:prstGeom prst="rect">
            <a:avLst/>
          </a:prstGeom>
        </p:spPr>
        <p:txBody>
          <a:bodyPr/>
          <a:lstStyle>
            <a:lvl1pPr>
              <a:defRPr>
                <a:latin typeface="Century Gothic" panose="020B0502020202020204" pitchFamily="34" charset="0"/>
              </a:defRPr>
            </a:lvl1pPr>
          </a:lstStyle>
          <a:p>
            <a:fld id="{B6EDB14F-51E4-0342-8100-A6D4594F3736}" type="slidenum">
              <a:rPr lang="fr-FR" smtClean="0"/>
              <a:pPr/>
              <a:t>‹N°›</a:t>
            </a:fld>
            <a:endParaRPr lang="fr-FR"/>
          </a:p>
        </p:txBody>
      </p:sp>
    </p:spTree>
    <p:extLst>
      <p:ext uri="{BB962C8B-B14F-4D97-AF65-F5344CB8AC3E}">
        <p14:creationId xmlns:p14="http://schemas.microsoft.com/office/powerpoint/2010/main" val="1591589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5" name="Slide Number Placeholder 4"/>
          <p:cNvSpPr>
            <a:spLocks noGrp="1"/>
          </p:cNvSpPr>
          <p:nvPr>
            <p:ph type="sldNum" sz="quarter" idx="12"/>
          </p:nvPr>
        </p:nvSpPr>
        <p:spPr>
          <a:xfrm>
            <a:off x="6457950" y="4767263"/>
            <a:ext cx="2057400" cy="273844"/>
          </a:xfrm>
          <a:prstGeom prst="rect">
            <a:avLst/>
          </a:prstGeom>
        </p:spPr>
        <p:txBody>
          <a:bodyPr/>
          <a:lstStyle/>
          <a:p>
            <a:fld id="{B6EDB14F-51E4-0342-8100-A6D4594F3736}" type="slidenum">
              <a:rPr lang="fr-FR" smtClean="0"/>
              <a:t>‹N°›</a:t>
            </a:fld>
            <a:endParaRPr lang="fr-FR"/>
          </a:p>
        </p:txBody>
      </p:sp>
    </p:spTree>
    <p:extLst>
      <p:ext uri="{BB962C8B-B14F-4D97-AF65-F5344CB8AC3E}">
        <p14:creationId xmlns:p14="http://schemas.microsoft.com/office/powerpoint/2010/main" val="2235747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457950" y="4767263"/>
            <a:ext cx="2057400" cy="273844"/>
          </a:xfrm>
          <a:prstGeom prst="rect">
            <a:avLst/>
          </a:prstGeom>
        </p:spPr>
        <p:txBody>
          <a:bodyPr/>
          <a:lstStyle/>
          <a:p>
            <a:fld id="{B6EDB14F-51E4-0342-8100-A6D4594F3736}" type="slidenum">
              <a:rPr lang="fr-FR" smtClean="0"/>
              <a:t>‹N°›</a:t>
            </a:fld>
            <a:endParaRPr lang="fr-FR"/>
          </a:p>
        </p:txBody>
      </p:sp>
    </p:spTree>
    <p:extLst>
      <p:ext uri="{BB962C8B-B14F-4D97-AF65-F5344CB8AC3E}">
        <p14:creationId xmlns:p14="http://schemas.microsoft.com/office/powerpoint/2010/main" val="672028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32130" y="339328"/>
            <a:ext cx="2949178" cy="802481"/>
          </a:xfrm>
        </p:spPr>
        <p:txBody>
          <a:bodyPr anchor="b"/>
          <a:lstStyle>
            <a:lvl1pPr>
              <a:defRPr sz="2400">
                <a:latin typeface="Century Gothic" panose="020B0502020202020204" pitchFamily="34" charset="0"/>
              </a:defRPr>
            </a:lvl1pPr>
          </a:lstStyle>
          <a:p>
            <a:r>
              <a:rPr lang="fr-FR"/>
              <a:t>Modifiez le style du titre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atin typeface="Century Gothic" panose="020B0502020202020204" pitchFamily="34" charset="0"/>
              </a:defRPr>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332130" y="1254642"/>
            <a:ext cx="3246889" cy="3147099"/>
          </a:xfrm>
        </p:spPr>
        <p:txBody>
          <a:bodyPr/>
          <a:lstStyle>
            <a:lvl1pPr marL="0" indent="0">
              <a:buNone/>
              <a:defRPr sz="1200">
                <a:latin typeface="Century Gothic" panose="020B0502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dirty="0"/>
              <a:t>Modifier les styles du texte du masque
Deuxième niveau
Troisième niveau
Quatrième niveau
Cinquième niveau</a:t>
            </a:r>
            <a:endParaRPr lang="en-US" dirty="0"/>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lvl1pPr>
              <a:defRPr>
                <a:latin typeface="Century Gothic" panose="020B0502020202020204" pitchFamily="34" charset="0"/>
              </a:defRPr>
            </a:lvl1pPr>
          </a:lstStyle>
          <a:p>
            <a:fld id="{B6EDB14F-51E4-0342-8100-A6D4594F3736}" type="slidenum">
              <a:rPr lang="fr-FR" smtClean="0"/>
              <a:pPr/>
              <a:t>‹N°›</a:t>
            </a:fld>
            <a:endParaRPr lang="fr-FR"/>
          </a:p>
        </p:txBody>
      </p:sp>
    </p:spTree>
    <p:extLst>
      <p:ext uri="{BB962C8B-B14F-4D97-AF65-F5344CB8AC3E}">
        <p14:creationId xmlns:p14="http://schemas.microsoft.com/office/powerpoint/2010/main" val="254434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51013" y="339922"/>
            <a:ext cx="2951560" cy="802481"/>
          </a:xfrm>
        </p:spPr>
        <p:txBody>
          <a:bodyPr anchor="b"/>
          <a:lstStyle>
            <a:lvl1pPr>
              <a:defRPr sz="2400">
                <a:latin typeface="Century Gothic" panose="020B0502020202020204" pitchFamily="34" charset="0"/>
              </a:defRPr>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atin typeface="Century Gothic" panose="020B0502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353395" y="1142404"/>
            <a:ext cx="2949178" cy="2858691"/>
          </a:xfrm>
        </p:spPr>
        <p:txBody>
          <a:bodyPr/>
          <a:lstStyle>
            <a:lvl1pPr marL="0" indent="0">
              <a:buNone/>
              <a:defRPr sz="1200">
                <a:latin typeface="Century Gothic" panose="020B0502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dirty="0"/>
              <a:t>Modifier les styles du texte du masque
Deuxième niveau
Troisième niveau
Quatrième niveau
Cinquième niveau</a:t>
            </a:r>
            <a:endParaRPr lang="en-US" dirty="0"/>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lvl1pPr>
              <a:defRPr>
                <a:latin typeface="Century Gothic" panose="020B0502020202020204" pitchFamily="34" charset="0"/>
              </a:defRPr>
            </a:lvl1pPr>
          </a:lstStyle>
          <a:p>
            <a:fld id="{B6EDB14F-51E4-0342-8100-A6D4594F3736}" type="slidenum">
              <a:rPr lang="fr-FR" smtClean="0"/>
              <a:pPr/>
              <a:t>‹N°›</a:t>
            </a:fld>
            <a:endParaRPr lang="fr-FR"/>
          </a:p>
        </p:txBody>
      </p:sp>
    </p:spTree>
    <p:extLst>
      <p:ext uri="{BB962C8B-B14F-4D97-AF65-F5344CB8AC3E}">
        <p14:creationId xmlns:p14="http://schemas.microsoft.com/office/powerpoint/2010/main" val="2256716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3263" y="428538"/>
            <a:ext cx="7886700" cy="436019"/>
          </a:xfrm>
          <a:prstGeom prst="rect">
            <a:avLst/>
          </a:prstGeom>
        </p:spPr>
        <p:txBody>
          <a:bodyPr vert="horz" lIns="91440" tIns="45720" rIns="91440" bIns="45720" rtlCol="0" anchor="ctr">
            <a:normAutofit/>
          </a:bodyPr>
          <a:lstStyle/>
          <a:p>
            <a:r>
              <a:rPr lang="fr-FR" dirty="0"/>
              <a:t>Titre</a:t>
            </a:r>
            <a:endParaRPr lang="en-US" dirty="0"/>
          </a:p>
        </p:txBody>
      </p:sp>
      <p:sp>
        <p:nvSpPr>
          <p:cNvPr id="3" name="Text Placeholder 2"/>
          <p:cNvSpPr>
            <a:spLocks noGrp="1"/>
          </p:cNvSpPr>
          <p:nvPr>
            <p:ph type="body" idx="1"/>
          </p:nvPr>
        </p:nvSpPr>
        <p:spPr>
          <a:xfrm>
            <a:off x="313263" y="1299411"/>
            <a:ext cx="8202087" cy="3333312"/>
          </a:xfrm>
          <a:prstGeom prst="rect">
            <a:avLst/>
          </a:prstGeom>
        </p:spPr>
        <p:txBody>
          <a:bodyPr vert="horz" lIns="91440" tIns="45720" rIns="91440" bIns="45720" rtlCol="0">
            <a:normAutofit/>
          </a:bodyPr>
          <a:lstStyle/>
          <a:p>
            <a:pPr lvl="0"/>
            <a:r>
              <a:rPr lang="fr-FR" dirty="0"/>
              <a:t>Modifier les styles du texte du masque
Deuxième niveau
Troisième niveau
Quatrième niveau
Cinquième niveau</a:t>
            </a:r>
            <a:endParaRPr lang="en-US" dirty="0"/>
          </a:p>
        </p:txBody>
      </p:sp>
      <p:sp>
        <p:nvSpPr>
          <p:cNvPr id="8" name="Espace réservé du numéro de diapositive 5">
            <a:extLst>
              <a:ext uri="{FF2B5EF4-FFF2-40B4-BE49-F238E27FC236}">
                <a16:creationId xmlns:a16="http://schemas.microsoft.com/office/drawing/2014/main" id="{ED4913AE-940A-304A-B275-95FF2498E40B}"/>
              </a:ext>
            </a:extLst>
          </p:cNvPr>
          <p:cNvSpPr>
            <a:spLocks noGrp="1"/>
          </p:cNvSpPr>
          <p:nvPr>
            <p:ph type="sldNum" sz="quarter" idx="4"/>
          </p:nvPr>
        </p:nvSpPr>
        <p:spPr>
          <a:xfrm>
            <a:off x="5887465" y="4794171"/>
            <a:ext cx="2493818" cy="187367"/>
          </a:xfrm>
          <a:prstGeom prst="rect">
            <a:avLst/>
          </a:prstGeom>
        </p:spPr>
        <p:txBody>
          <a:bodyPr vert="horz" lIns="91440" tIns="45720" rIns="91440" bIns="45720" rtlCol="0" anchor="ctr"/>
          <a:lstStyle>
            <a:lvl1pPr algn="r">
              <a:defRPr sz="1200">
                <a:solidFill>
                  <a:schemeClr val="tx1">
                    <a:tint val="75000"/>
                  </a:schemeClr>
                </a:solidFill>
                <a:latin typeface="Century Gothic" panose="020B0502020202020204" pitchFamily="34" charset="0"/>
              </a:defRPr>
            </a:lvl1pPr>
          </a:lstStyle>
          <a:p>
            <a:fld id="{EC2C5706-C856-A34C-85D4-828FD84120A3}" type="slidenum">
              <a:rPr lang="fr-FR" smtClean="0"/>
              <a:pPr/>
              <a:t>‹N°›</a:t>
            </a:fld>
            <a:endParaRPr lang="fr-FR" dirty="0"/>
          </a:p>
        </p:txBody>
      </p:sp>
      <p:sp>
        <p:nvSpPr>
          <p:cNvPr id="9" name="ZoneTexte 8">
            <a:extLst>
              <a:ext uri="{FF2B5EF4-FFF2-40B4-BE49-F238E27FC236}">
                <a16:creationId xmlns:a16="http://schemas.microsoft.com/office/drawing/2014/main" id="{0C8977EF-F744-754C-AD25-CADF565DA759}"/>
              </a:ext>
            </a:extLst>
          </p:cNvPr>
          <p:cNvSpPr txBox="1"/>
          <p:nvPr userDrawn="1"/>
        </p:nvSpPr>
        <p:spPr>
          <a:xfrm>
            <a:off x="265137" y="4788950"/>
            <a:ext cx="4192564" cy="241980"/>
          </a:xfrm>
          <a:prstGeom prst="rect">
            <a:avLst/>
          </a:prstGeom>
          <a:noFill/>
        </p:spPr>
        <p:txBody>
          <a:bodyPr wrap="square" lIns="36000" tIns="36000" rIns="36000" bIns="36000" rtlCol="0">
            <a:spAutoFit/>
          </a:bodyPr>
          <a:lstStyle/>
          <a:p>
            <a:r>
              <a:rPr lang="fr-FR" sz="1100" dirty="0">
                <a:latin typeface="Century Gothic" panose="020B0502020202020204" pitchFamily="34" charset="0"/>
              </a:rPr>
              <a:t>MEDEF Lyon</a:t>
            </a:r>
          </a:p>
        </p:txBody>
      </p:sp>
      <p:cxnSp>
        <p:nvCxnSpPr>
          <p:cNvPr id="10" name="Connecteur droit 9">
            <a:extLst>
              <a:ext uri="{FF2B5EF4-FFF2-40B4-BE49-F238E27FC236}">
                <a16:creationId xmlns:a16="http://schemas.microsoft.com/office/drawing/2014/main" id="{A126798F-1B3E-1C43-AA39-B9A8113ACB1A}"/>
              </a:ext>
            </a:extLst>
          </p:cNvPr>
          <p:cNvCxnSpPr>
            <a:cxnSpLocks/>
          </p:cNvCxnSpPr>
          <p:nvPr userDrawn="1"/>
        </p:nvCxnSpPr>
        <p:spPr>
          <a:xfrm>
            <a:off x="4506261" y="4803724"/>
            <a:ext cx="0" cy="215643"/>
          </a:xfrm>
          <a:prstGeom prst="line">
            <a:avLst/>
          </a:prstGeom>
          <a:ln w="12700">
            <a:solidFill>
              <a:srgbClr val="DF5155"/>
            </a:solidFill>
          </a:ln>
        </p:spPr>
        <p:style>
          <a:lnRef idx="1">
            <a:schemeClr val="accent1"/>
          </a:lnRef>
          <a:fillRef idx="0">
            <a:schemeClr val="accent1"/>
          </a:fillRef>
          <a:effectRef idx="0">
            <a:schemeClr val="accent1"/>
          </a:effectRef>
          <a:fontRef idx="minor">
            <a:schemeClr val="tx1"/>
          </a:fontRef>
        </p:style>
      </p:cxnSp>
      <p:sp>
        <p:nvSpPr>
          <p:cNvPr id="11" name="ZoneTexte 10">
            <a:extLst>
              <a:ext uri="{FF2B5EF4-FFF2-40B4-BE49-F238E27FC236}">
                <a16:creationId xmlns:a16="http://schemas.microsoft.com/office/drawing/2014/main" id="{9CE3C26B-71E7-5C45-A22D-999861772FBE}"/>
              </a:ext>
            </a:extLst>
          </p:cNvPr>
          <p:cNvSpPr txBox="1"/>
          <p:nvPr userDrawn="1"/>
        </p:nvSpPr>
        <p:spPr>
          <a:xfrm>
            <a:off x="4555672" y="4784378"/>
            <a:ext cx="1909704" cy="241980"/>
          </a:xfrm>
          <a:prstGeom prst="rect">
            <a:avLst/>
          </a:prstGeom>
          <a:noFill/>
        </p:spPr>
        <p:txBody>
          <a:bodyPr wrap="square" lIns="72000" tIns="36000" rIns="36000" bIns="36000" rtlCol="0">
            <a:spAutoFit/>
          </a:bodyPr>
          <a:lstStyle/>
          <a:p>
            <a:r>
              <a:rPr lang="fr-FR" sz="1100" dirty="0">
                <a:solidFill>
                  <a:schemeClr val="tx1"/>
                </a:solidFill>
                <a:latin typeface="Century Gothic" panose="020B0502020202020204" pitchFamily="34" charset="0"/>
              </a:rPr>
              <a:t>Jeudi 13 décembre 2018</a:t>
            </a:r>
          </a:p>
        </p:txBody>
      </p:sp>
    </p:spTree>
    <p:extLst>
      <p:ext uri="{BB962C8B-B14F-4D97-AF65-F5344CB8AC3E}">
        <p14:creationId xmlns:p14="http://schemas.microsoft.com/office/powerpoint/2010/main" val="41958770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4000" b="1" kern="1200">
          <a:solidFill>
            <a:srgbClr val="DF5155"/>
          </a:solidFill>
          <a:latin typeface="Century Gothic" panose="020B0502020202020204" pitchFamily="34" charset="0"/>
          <a:ea typeface="+mj-ea"/>
          <a:cs typeface="+mj-cs"/>
        </a:defRPr>
      </a:lvl1pPr>
    </p:titleStyle>
    <p:bodyStyle>
      <a:lvl1pPr marL="171450" indent="-171450" algn="l" defTabSz="685800" rtl="0" eaLnBrk="1" latinLnBrk="0" hangingPunct="1">
        <a:lnSpc>
          <a:spcPct val="90000"/>
        </a:lnSpc>
        <a:spcBef>
          <a:spcPts val="750"/>
        </a:spcBef>
        <a:buSzPct val="70000"/>
        <a:buFont typeface="Police système"/>
        <a:buChar char="I"/>
        <a:defRPr sz="2100" kern="1200">
          <a:solidFill>
            <a:srgbClr val="E56F6C"/>
          </a:solidFill>
          <a:latin typeface="Century Gothic" panose="020B0502020202020204" pitchFamily="34"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8A026D-B856-4045-9050-2DD8F73D267D}"/>
              </a:ext>
            </a:extLst>
          </p:cNvPr>
          <p:cNvSpPr>
            <a:spLocks noGrp="1"/>
          </p:cNvSpPr>
          <p:nvPr>
            <p:ph type="title"/>
          </p:nvPr>
        </p:nvSpPr>
        <p:spPr>
          <a:xfrm>
            <a:off x="313263" y="661241"/>
            <a:ext cx="7886700" cy="436019"/>
          </a:xfrm>
        </p:spPr>
        <p:txBody>
          <a:bodyPr>
            <a:noAutofit/>
          </a:bodyPr>
          <a:lstStyle/>
          <a:p>
            <a:pPr marL="342900" lvl="0" indent="-342900">
              <a:spcBef>
                <a:spcPts val="1200"/>
              </a:spcBef>
            </a:pPr>
            <a:r>
              <a:rPr lang="fr-FR" sz="2800" dirty="0">
                <a:solidFill>
                  <a:srgbClr val="E56F6C"/>
                </a:solidFill>
                <a:latin typeface="Calibri" panose="020F0502020204030204" pitchFamily="34" charset="0"/>
                <a:ea typeface="Calibri" panose="020F0502020204030204" pitchFamily="34" charset="0"/>
                <a:cs typeface="+mn-cs"/>
              </a:rPr>
              <a:t>Point assurances chômage</a:t>
            </a:r>
            <a:br>
              <a:rPr lang="fr-FR" sz="2800" dirty="0">
                <a:solidFill>
                  <a:srgbClr val="E56F6C"/>
                </a:solidFill>
                <a:latin typeface="Calibri" panose="020F0502020204030204" pitchFamily="34" charset="0"/>
                <a:ea typeface="Calibri" panose="020F0502020204030204" pitchFamily="34" charset="0"/>
                <a:cs typeface="+mn-cs"/>
              </a:rPr>
            </a:br>
            <a:endParaRPr lang="fr-FR" sz="3200" dirty="0"/>
          </a:p>
        </p:txBody>
      </p:sp>
      <p:sp>
        <p:nvSpPr>
          <p:cNvPr id="3" name="Espace réservé du contenu 2">
            <a:extLst>
              <a:ext uri="{FF2B5EF4-FFF2-40B4-BE49-F238E27FC236}">
                <a16:creationId xmlns:a16="http://schemas.microsoft.com/office/drawing/2014/main" id="{BA5E2EB9-75AF-8A44-95D1-EF3946DC99B6}"/>
              </a:ext>
            </a:extLst>
          </p:cNvPr>
          <p:cNvSpPr>
            <a:spLocks noGrp="1"/>
          </p:cNvSpPr>
          <p:nvPr>
            <p:ph idx="1"/>
          </p:nvPr>
        </p:nvSpPr>
        <p:spPr>
          <a:xfrm>
            <a:off x="313263" y="1013791"/>
            <a:ext cx="8202087" cy="3618932"/>
          </a:xfrm>
        </p:spPr>
        <p:txBody>
          <a:bodyPr>
            <a:normAutofit/>
          </a:bodyPr>
          <a:lstStyle/>
          <a:p>
            <a:pPr marL="0" indent="0">
              <a:spcBef>
                <a:spcPts val="1200"/>
              </a:spcBef>
              <a:spcAft>
                <a:spcPts val="0"/>
              </a:spcAft>
              <a:buNone/>
            </a:pPr>
            <a:r>
              <a:rPr lang="fr-FR" sz="3200" b="1" dirty="0">
                <a:latin typeface="Calibri" panose="020F0502020204030204" pitchFamily="34" charset="0"/>
              </a:rPr>
              <a:t>I- Contexte et enjeux de la négociation</a:t>
            </a:r>
          </a:p>
        </p:txBody>
      </p:sp>
      <p:sp>
        <p:nvSpPr>
          <p:cNvPr id="7" name="Espace réservé du numéro de diapositive 6">
            <a:extLst>
              <a:ext uri="{FF2B5EF4-FFF2-40B4-BE49-F238E27FC236}">
                <a16:creationId xmlns:a16="http://schemas.microsoft.com/office/drawing/2014/main" id="{4E832500-7BBF-7343-894B-45DF4A84DBB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EDB14F-51E4-0342-8100-A6D4594F3736}" type="slidenum">
              <a:rPr kumimoji="0" lang="fr-FR" sz="1200" b="0" i="0" u="none" strike="noStrike" kern="1200" cap="none" spc="0" normalizeH="0" baseline="0" noProof="0" smtClean="0">
                <a:ln>
                  <a:noFill/>
                </a:ln>
                <a:solidFill>
                  <a:prstClr val="black">
                    <a:tint val="75000"/>
                  </a:prstClr>
                </a:solidFill>
                <a:effectLst/>
                <a:uLnTx/>
                <a:uFillTx/>
                <a:latin typeface="Century Gothic" panose="020B0502020202020204" pitchFamily="34"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prstClr val="black">
                  <a:tint val="75000"/>
                </a:prstClr>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920290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92B76C-80FA-4F32-AB68-040303D61583}"/>
              </a:ext>
            </a:extLst>
          </p:cNvPr>
          <p:cNvSpPr>
            <a:spLocks noGrp="1"/>
          </p:cNvSpPr>
          <p:nvPr>
            <p:ph type="title"/>
          </p:nvPr>
        </p:nvSpPr>
        <p:spPr>
          <a:xfrm>
            <a:off x="304285" y="339088"/>
            <a:ext cx="8159759" cy="569135"/>
          </a:xfrm>
        </p:spPr>
        <p:txBody>
          <a:bodyPr>
            <a:noAutofit/>
          </a:bodyPr>
          <a:lstStyle/>
          <a:p>
            <a:r>
              <a:rPr lang="fr-FR" sz="2400" dirty="0"/>
              <a:t>7 « blocs » de négociation actés avec les syndicats</a:t>
            </a:r>
          </a:p>
        </p:txBody>
      </p:sp>
      <p:sp>
        <p:nvSpPr>
          <p:cNvPr id="5" name="Espace réservé du numéro de diapositive 4">
            <a:extLst>
              <a:ext uri="{FF2B5EF4-FFF2-40B4-BE49-F238E27FC236}">
                <a16:creationId xmlns:a16="http://schemas.microsoft.com/office/drawing/2014/main" id="{B8ADA5C5-9CF4-4E3F-8C5E-490708D08D2D}"/>
              </a:ext>
            </a:extLst>
          </p:cNvPr>
          <p:cNvSpPr>
            <a:spLocks noGrp="1"/>
          </p:cNvSpPr>
          <p:nvPr>
            <p:ph type="sldNum" sz="quarter" idx="12"/>
          </p:nvPr>
        </p:nvSpPr>
        <p:spPr/>
        <p:txBody>
          <a:bodyPr/>
          <a:lstStyle/>
          <a:p>
            <a:pPr defTabSz="685800"/>
            <a:fld id="{EC2C5706-C856-A34C-85D4-828FD84120A3}" type="slidenum">
              <a:rPr lang="fr-FR">
                <a:solidFill>
                  <a:prstClr val="black">
                    <a:tint val="75000"/>
                  </a:prstClr>
                </a:solidFill>
                <a:latin typeface="Calibri" panose="020F0502020204030204"/>
              </a:rPr>
              <a:pPr defTabSz="685800"/>
              <a:t>10</a:t>
            </a:fld>
            <a:endParaRPr lang="fr-FR">
              <a:solidFill>
                <a:prstClr val="black">
                  <a:tint val="75000"/>
                </a:prstClr>
              </a:solidFill>
              <a:latin typeface="Calibri" panose="020F0502020204030204"/>
            </a:endParaRPr>
          </a:p>
        </p:txBody>
      </p:sp>
      <p:sp>
        <p:nvSpPr>
          <p:cNvPr id="6" name="Rectangle 5">
            <a:extLst>
              <a:ext uri="{FF2B5EF4-FFF2-40B4-BE49-F238E27FC236}">
                <a16:creationId xmlns:a16="http://schemas.microsoft.com/office/drawing/2014/main" id="{EB989949-5757-4E80-898B-6F3995A9CFAC}"/>
              </a:ext>
            </a:extLst>
          </p:cNvPr>
          <p:cNvSpPr/>
          <p:nvPr/>
        </p:nvSpPr>
        <p:spPr>
          <a:xfrm>
            <a:off x="304286" y="1076677"/>
            <a:ext cx="1954956" cy="1761065"/>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t"/>
          <a:lstStyle/>
          <a:p>
            <a:pPr algn="ctr" defTabSz="685800"/>
            <a:r>
              <a:rPr lang="fr-FR" sz="1500" b="1" dirty="0">
                <a:solidFill>
                  <a:prstClr val="white"/>
                </a:solidFill>
                <a:latin typeface="Calibri" panose="020F0502020204030204"/>
              </a:rPr>
              <a:t>1. Philosophie du régime, architecture du système </a:t>
            </a:r>
            <a:r>
              <a:rPr lang="fr-FR" sz="1500" dirty="0">
                <a:solidFill>
                  <a:prstClr val="white"/>
                </a:solidFill>
                <a:latin typeface="Calibri" panose="020F0502020204030204"/>
              </a:rPr>
              <a:t>: articulation assurance chômage / prestations de solidarité</a:t>
            </a:r>
            <a:endParaRPr lang="fr-FR" sz="1500" b="1" dirty="0">
              <a:solidFill>
                <a:prstClr val="white"/>
              </a:solidFill>
              <a:latin typeface="Calibri" panose="020F0502020204030204"/>
            </a:endParaRPr>
          </a:p>
        </p:txBody>
      </p:sp>
      <p:sp>
        <p:nvSpPr>
          <p:cNvPr id="7" name="Rectangle 6">
            <a:extLst>
              <a:ext uri="{FF2B5EF4-FFF2-40B4-BE49-F238E27FC236}">
                <a16:creationId xmlns:a16="http://schemas.microsoft.com/office/drawing/2014/main" id="{15C16377-2138-49FD-83DD-7BD13953D3A6}"/>
              </a:ext>
            </a:extLst>
          </p:cNvPr>
          <p:cNvSpPr/>
          <p:nvPr/>
        </p:nvSpPr>
        <p:spPr>
          <a:xfrm>
            <a:off x="2372553" y="1067410"/>
            <a:ext cx="1954956" cy="1761065"/>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t"/>
          <a:lstStyle/>
          <a:p>
            <a:pPr algn="ctr" defTabSz="685800"/>
            <a:r>
              <a:rPr lang="fr-FR" sz="1500" b="1" dirty="0">
                <a:solidFill>
                  <a:prstClr val="white"/>
                </a:solidFill>
                <a:latin typeface="Calibri" panose="020F0502020204030204"/>
              </a:rPr>
              <a:t>2. Accompagnement et formation des chômeurs : </a:t>
            </a:r>
            <a:r>
              <a:rPr lang="fr-FR" sz="1500" dirty="0">
                <a:solidFill>
                  <a:prstClr val="white"/>
                </a:solidFill>
                <a:latin typeface="Calibri" panose="020F0502020204030204"/>
              </a:rPr>
              <a:t>mandat paritaire pour la négociation de la convention d’objectifs de Pôle emploi </a:t>
            </a:r>
            <a:r>
              <a:rPr lang="fr-FR" sz="1500" b="1" dirty="0">
                <a:solidFill>
                  <a:prstClr val="white"/>
                </a:solidFill>
                <a:latin typeface="Calibri" panose="020F0502020204030204"/>
              </a:rPr>
              <a:t> </a:t>
            </a:r>
          </a:p>
        </p:txBody>
      </p:sp>
      <p:sp>
        <p:nvSpPr>
          <p:cNvPr id="10" name="Rectangle 9">
            <a:extLst>
              <a:ext uri="{FF2B5EF4-FFF2-40B4-BE49-F238E27FC236}">
                <a16:creationId xmlns:a16="http://schemas.microsoft.com/office/drawing/2014/main" id="{C857AF31-C81F-436A-9C6F-7E2D9E11ECD3}"/>
              </a:ext>
            </a:extLst>
          </p:cNvPr>
          <p:cNvSpPr/>
          <p:nvPr/>
        </p:nvSpPr>
        <p:spPr>
          <a:xfrm>
            <a:off x="4440821" y="1076677"/>
            <a:ext cx="1954956" cy="176106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t"/>
          <a:lstStyle/>
          <a:p>
            <a:pPr algn="ctr" defTabSz="685800"/>
            <a:r>
              <a:rPr lang="fr-FR" sz="1500" b="1" dirty="0">
                <a:solidFill>
                  <a:prstClr val="white"/>
                </a:solidFill>
                <a:latin typeface="Calibri" panose="020F0502020204030204"/>
              </a:rPr>
              <a:t>3. Intermittents du spectacle : </a:t>
            </a:r>
            <a:r>
              <a:rPr lang="fr-FR" sz="1500" dirty="0">
                <a:solidFill>
                  <a:prstClr val="white"/>
                </a:solidFill>
                <a:latin typeface="Calibri" panose="020F0502020204030204"/>
              </a:rPr>
              <a:t>négociation d’un document de cadrage pour la négociation sectorielle enchâssée</a:t>
            </a:r>
            <a:endParaRPr lang="fr-FR" sz="1500" b="1" dirty="0">
              <a:solidFill>
                <a:prstClr val="white"/>
              </a:solidFill>
              <a:latin typeface="Calibri" panose="020F0502020204030204"/>
            </a:endParaRPr>
          </a:p>
        </p:txBody>
      </p:sp>
      <p:sp>
        <p:nvSpPr>
          <p:cNvPr id="11" name="Rectangle 10">
            <a:extLst>
              <a:ext uri="{FF2B5EF4-FFF2-40B4-BE49-F238E27FC236}">
                <a16:creationId xmlns:a16="http://schemas.microsoft.com/office/drawing/2014/main" id="{133BA4EC-B08E-4FDB-A152-8E10A040110A}"/>
              </a:ext>
            </a:extLst>
          </p:cNvPr>
          <p:cNvSpPr/>
          <p:nvPr/>
        </p:nvSpPr>
        <p:spPr>
          <a:xfrm>
            <a:off x="6509088" y="1067409"/>
            <a:ext cx="1954956" cy="1761065"/>
          </a:xfrm>
          <a:prstGeom prst="rect">
            <a:avLst/>
          </a:prstGeom>
          <a:solidFill>
            <a:srgbClr val="00B0F0"/>
          </a:solidFill>
          <a:ln>
            <a:noFill/>
          </a:ln>
        </p:spPr>
        <p:style>
          <a:lnRef idx="0">
            <a:scrgbClr r="0" g="0" b="0"/>
          </a:lnRef>
          <a:fillRef idx="0">
            <a:scrgbClr r="0" g="0" b="0"/>
          </a:fillRef>
          <a:effectRef idx="0">
            <a:scrgbClr r="0" g="0" b="0"/>
          </a:effectRef>
          <a:fontRef idx="minor">
            <a:schemeClr val="lt1"/>
          </a:fontRef>
        </p:style>
        <p:txBody>
          <a:bodyPr rtlCol="0" anchor="t"/>
          <a:lstStyle/>
          <a:p>
            <a:pPr algn="ctr" defTabSz="685800"/>
            <a:r>
              <a:rPr lang="fr-FR" sz="1500" b="1" dirty="0">
                <a:solidFill>
                  <a:prstClr val="white"/>
                </a:solidFill>
                <a:latin typeface="Calibri" panose="020F0502020204030204"/>
              </a:rPr>
              <a:t>4. Paramètres d’indemnisation </a:t>
            </a:r>
            <a:r>
              <a:rPr lang="fr-FR" sz="1500" dirty="0">
                <a:solidFill>
                  <a:prstClr val="white"/>
                </a:solidFill>
                <a:latin typeface="Calibri" panose="020F0502020204030204"/>
              </a:rPr>
              <a:t>: conditions d’accès aux droits, niveau d’indemnisation, modalités de cumul</a:t>
            </a:r>
            <a:endParaRPr lang="fr-FR" sz="1500" b="1" dirty="0">
              <a:solidFill>
                <a:prstClr val="white"/>
              </a:solidFill>
              <a:latin typeface="Calibri" panose="020F0502020204030204"/>
            </a:endParaRPr>
          </a:p>
        </p:txBody>
      </p:sp>
      <p:sp>
        <p:nvSpPr>
          <p:cNvPr id="12" name="Rectangle 11">
            <a:extLst>
              <a:ext uri="{FF2B5EF4-FFF2-40B4-BE49-F238E27FC236}">
                <a16:creationId xmlns:a16="http://schemas.microsoft.com/office/drawing/2014/main" id="{62372D5E-F867-4480-8E5C-0FCF7F234BBF}"/>
              </a:ext>
            </a:extLst>
          </p:cNvPr>
          <p:cNvSpPr/>
          <p:nvPr/>
        </p:nvSpPr>
        <p:spPr>
          <a:xfrm>
            <a:off x="1395075" y="2912702"/>
            <a:ext cx="1954956" cy="1761065"/>
          </a:xfrm>
          <a:prstGeom prst="rect">
            <a:avLst/>
          </a:prstGeom>
          <a:solidFill>
            <a:schemeClr val="accent1">
              <a:lumMod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algn="ctr" defTabSz="685800"/>
            <a:r>
              <a:rPr lang="fr-FR" sz="1500" b="1" dirty="0">
                <a:solidFill>
                  <a:prstClr val="white"/>
                </a:solidFill>
                <a:latin typeface="Calibri" panose="020F0502020204030204"/>
              </a:rPr>
              <a:t>5. Situations de « </a:t>
            </a:r>
            <a:r>
              <a:rPr lang="fr-FR" sz="1500" b="1" dirty="0" err="1">
                <a:solidFill>
                  <a:prstClr val="white"/>
                </a:solidFill>
                <a:latin typeface="Calibri" panose="020F0502020204030204"/>
              </a:rPr>
              <a:t>permittence</a:t>
            </a:r>
            <a:r>
              <a:rPr lang="fr-FR" sz="1500" b="1" dirty="0">
                <a:solidFill>
                  <a:prstClr val="white"/>
                </a:solidFill>
                <a:latin typeface="Calibri" panose="020F0502020204030204"/>
              </a:rPr>
              <a:t> » </a:t>
            </a:r>
            <a:r>
              <a:rPr lang="fr-FR" sz="1500" dirty="0">
                <a:solidFill>
                  <a:prstClr val="white"/>
                </a:solidFill>
                <a:latin typeface="Calibri" panose="020F0502020204030204"/>
              </a:rPr>
              <a:t>: modalités de calcul du salaire de référence </a:t>
            </a:r>
            <a:endParaRPr lang="fr-FR" sz="1500" b="1" dirty="0">
              <a:solidFill>
                <a:prstClr val="white"/>
              </a:solidFill>
              <a:latin typeface="Calibri" panose="020F0502020204030204"/>
            </a:endParaRPr>
          </a:p>
        </p:txBody>
      </p:sp>
      <p:sp>
        <p:nvSpPr>
          <p:cNvPr id="17" name="Rectangle 16">
            <a:extLst>
              <a:ext uri="{FF2B5EF4-FFF2-40B4-BE49-F238E27FC236}">
                <a16:creationId xmlns:a16="http://schemas.microsoft.com/office/drawing/2014/main" id="{0430B69D-17B2-4E7C-90F9-29959917479E}"/>
              </a:ext>
            </a:extLst>
          </p:cNvPr>
          <p:cNvSpPr/>
          <p:nvPr/>
        </p:nvSpPr>
        <p:spPr>
          <a:xfrm>
            <a:off x="3467945" y="2913503"/>
            <a:ext cx="1954956" cy="1761065"/>
          </a:xfrm>
          <a:prstGeom prst="rect">
            <a:avLst/>
          </a:prstGeom>
          <a:solidFill>
            <a:schemeClr val="accent1">
              <a:lumMod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algn="ctr" defTabSz="685800"/>
            <a:r>
              <a:rPr lang="fr-FR" sz="1500" b="1" dirty="0">
                <a:solidFill>
                  <a:prstClr val="white"/>
                </a:solidFill>
                <a:latin typeface="Calibri" panose="020F0502020204030204"/>
              </a:rPr>
              <a:t>6. Recours aux contrats courts </a:t>
            </a:r>
            <a:r>
              <a:rPr lang="fr-FR" sz="1500" dirty="0">
                <a:solidFill>
                  <a:prstClr val="white"/>
                </a:solidFill>
                <a:latin typeface="Calibri" panose="020F0502020204030204"/>
              </a:rPr>
              <a:t>: situation du marché du travail, bilan des négociations de branches, leviers possibles</a:t>
            </a:r>
            <a:endParaRPr lang="fr-FR" sz="1500" b="1" dirty="0">
              <a:solidFill>
                <a:prstClr val="white"/>
              </a:solidFill>
              <a:latin typeface="Calibri" panose="020F0502020204030204"/>
            </a:endParaRPr>
          </a:p>
        </p:txBody>
      </p:sp>
      <p:sp>
        <p:nvSpPr>
          <p:cNvPr id="18" name="Rectangle 17">
            <a:extLst>
              <a:ext uri="{FF2B5EF4-FFF2-40B4-BE49-F238E27FC236}">
                <a16:creationId xmlns:a16="http://schemas.microsoft.com/office/drawing/2014/main" id="{BA7C62E8-9848-420D-96DB-E2D0AB470E99}"/>
              </a:ext>
            </a:extLst>
          </p:cNvPr>
          <p:cNvSpPr/>
          <p:nvPr/>
        </p:nvSpPr>
        <p:spPr>
          <a:xfrm>
            <a:off x="5540814" y="2913503"/>
            <a:ext cx="1954956" cy="1761065"/>
          </a:xfrm>
          <a:prstGeom prst="rect">
            <a:avLst/>
          </a:prstGeom>
          <a:solidFill>
            <a:srgbClr val="C00000"/>
          </a:solidFill>
          <a:ln>
            <a:noFill/>
          </a:ln>
        </p:spPr>
        <p:style>
          <a:lnRef idx="0">
            <a:scrgbClr r="0" g="0" b="0"/>
          </a:lnRef>
          <a:fillRef idx="0">
            <a:scrgbClr r="0" g="0" b="0"/>
          </a:fillRef>
          <a:effectRef idx="0">
            <a:scrgbClr r="0" g="0" b="0"/>
          </a:effectRef>
          <a:fontRef idx="minor">
            <a:schemeClr val="lt1"/>
          </a:fontRef>
        </p:style>
        <p:txBody>
          <a:bodyPr rtlCol="0" anchor="t"/>
          <a:lstStyle/>
          <a:p>
            <a:pPr algn="ctr" defTabSz="685800"/>
            <a:r>
              <a:rPr lang="fr-FR" sz="1500" b="1" dirty="0">
                <a:solidFill>
                  <a:prstClr val="white"/>
                </a:solidFill>
                <a:latin typeface="Calibri" panose="020F0502020204030204"/>
              </a:rPr>
              <a:t>7. Mise en œuvre et sécurisation de certains droits : </a:t>
            </a:r>
            <a:r>
              <a:rPr lang="fr-FR" sz="1500" dirty="0">
                <a:solidFill>
                  <a:prstClr val="white"/>
                </a:solidFill>
                <a:latin typeface="Calibri" panose="020F0502020204030204"/>
              </a:rPr>
              <a:t>démissionnaires, allocation TI, abondement CPF séniors</a:t>
            </a:r>
            <a:endParaRPr lang="fr-FR" sz="1500" b="1" dirty="0">
              <a:solidFill>
                <a:prstClr val="white"/>
              </a:solidFill>
              <a:latin typeface="Calibri" panose="020F0502020204030204"/>
            </a:endParaRPr>
          </a:p>
        </p:txBody>
      </p:sp>
    </p:spTree>
    <p:extLst>
      <p:ext uri="{BB962C8B-B14F-4D97-AF65-F5344CB8AC3E}">
        <p14:creationId xmlns:p14="http://schemas.microsoft.com/office/powerpoint/2010/main" val="551533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47AA24-98C7-C348-B931-1388D67E1AA1}"/>
              </a:ext>
            </a:extLst>
          </p:cNvPr>
          <p:cNvSpPr>
            <a:spLocks noGrp="1"/>
          </p:cNvSpPr>
          <p:nvPr>
            <p:ph type="title"/>
          </p:nvPr>
        </p:nvSpPr>
        <p:spPr/>
        <p:txBody>
          <a:bodyPr>
            <a:noAutofit/>
          </a:bodyPr>
          <a:lstStyle/>
          <a:p>
            <a:r>
              <a:rPr lang="fr-FR" sz="2800" dirty="0"/>
              <a:t>Assurance chômage : les grands principes</a:t>
            </a:r>
          </a:p>
        </p:txBody>
      </p:sp>
      <p:sp>
        <p:nvSpPr>
          <p:cNvPr id="5" name="Espace réservé du numéro de diapositive 4">
            <a:extLst>
              <a:ext uri="{FF2B5EF4-FFF2-40B4-BE49-F238E27FC236}">
                <a16:creationId xmlns:a16="http://schemas.microsoft.com/office/drawing/2014/main" id="{257718FC-B67E-E24B-AF15-B845296CE1B1}"/>
              </a:ext>
            </a:extLst>
          </p:cNvPr>
          <p:cNvSpPr>
            <a:spLocks noGrp="1"/>
          </p:cNvSpPr>
          <p:nvPr>
            <p:ph type="sldNum" sz="quarter" idx="12"/>
          </p:nvPr>
        </p:nvSpPr>
        <p:spPr/>
        <p:txBody>
          <a:bodyPr/>
          <a:lstStyle/>
          <a:p>
            <a:pPr defTabSz="685800">
              <a:defRPr/>
            </a:pPr>
            <a:fld id="{EC2C5706-C856-A34C-85D4-828FD84120A3}" type="slidenum">
              <a:rPr lang="fr-FR">
                <a:solidFill>
                  <a:prstClr val="black">
                    <a:tint val="75000"/>
                  </a:prstClr>
                </a:solidFill>
                <a:latin typeface="Calibri" panose="020F0502020204030204"/>
              </a:rPr>
              <a:pPr defTabSz="685800">
                <a:defRPr/>
              </a:pPr>
              <a:t>2</a:t>
            </a:fld>
            <a:endParaRPr lang="fr-FR">
              <a:solidFill>
                <a:prstClr val="black">
                  <a:tint val="75000"/>
                </a:prstClr>
              </a:solidFill>
              <a:latin typeface="Calibri" panose="020F0502020204030204"/>
            </a:endParaRPr>
          </a:p>
        </p:txBody>
      </p:sp>
      <p:sp>
        <p:nvSpPr>
          <p:cNvPr id="6" name="Rectangle : avec coins rognés en diagonale 5">
            <a:extLst>
              <a:ext uri="{FF2B5EF4-FFF2-40B4-BE49-F238E27FC236}">
                <a16:creationId xmlns:a16="http://schemas.microsoft.com/office/drawing/2014/main" id="{15A694D2-ADF6-0148-8CBD-5821DDAC0CB7}"/>
              </a:ext>
            </a:extLst>
          </p:cNvPr>
          <p:cNvSpPr/>
          <p:nvPr/>
        </p:nvSpPr>
        <p:spPr>
          <a:xfrm>
            <a:off x="756225" y="2443522"/>
            <a:ext cx="1620890" cy="1963964"/>
          </a:xfrm>
          <a:prstGeom prst="snip2DiagRect">
            <a:avLst/>
          </a:prstGeom>
          <a:solidFill>
            <a:srgbClr val="FFCCCC"/>
          </a:solidFill>
        </p:spPr>
        <p:style>
          <a:lnRef idx="3">
            <a:schemeClr val="lt1"/>
          </a:lnRef>
          <a:fillRef idx="1">
            <a:schemeClr val="accent5"/>
          </a:fillRef>
          <a:effectRef idx="1">
            <a:schemeClr val="accent5"/>
          </a:effectRef>
          <a:fontRef idx="minor">
            <a:schemeClr val="lt1"/>
          </a:fontRef>
        </p:style>
        <p:txBody>
          <a:bodyPr rtlCol="0" anchor="ctr"/>
          <a:lstStyle/>
          <a:p>
            <a:pPr algn="ctr" defTabSz="685800">
              <a:defRPr/>
            </a:pPr>
            <a:r>
              <a:rPr lang="fr-FR" sz="1500" b="1" dirty="0">
                <a:solidFill>
                  <a:schemeClr val="tx1"/>
                </a:solidFill>
                <a:latin typeface="Calibri" panose="020F0502020204030204"/>
              </a:rPr>
              <a:t>Logique contributive :</a:t>
            </a:r>
            <a:r>
              <a:rPr lang="fr-FR" sz="1500" dirty="0">
                <a:solidFill>
                  <a:schemeClr val="tx1"/>
                </a:solidFill>
                <a:latin typeface="Calibri" panose="020F0502020204030204"/>
              </a:rPr>
              <a:t> financement basé sur des cotisations assises sur les salaires  </a:t>
            </a:r>
          </a:p>
        </p:txBody>
      </p:sp>
      <p:sp>
        <p:nvSpPr>
          <p:cNvPr id="8" name="Rectangle : avec coins rognés en diagonale 7">
            <a:extLst>
              <a:ext uri="{FF2B5EF4-FFF2-40B4-BE49-F238E27FC236}">
                <a16:creationId xmlns:a16="http://schemas.microsoft.com/office/drawing/2014/main" id="{19C43679-225A-DE4F-B8B7-2434D5919144}"/>
              </a:ext>
            </a:extLst>
          </p:cNvPr>
          <p:cNvSpPr/>
          <p:nvPr/>
        </p:nvSpPr>
        <p:spPr>
          <a:xfrm>
            <a:off x="2674903" y="2448968"/>
            <a:ext cx="1620890" cy="1963964"/>
          </a:xfrm>
          <a:prstGeom prst="snip2DiagRect">
            <a:avLst/>
          </a:prstGeom>
          <a:solidFill>
            <a:srgbClr val="FFCCCC"/>
          </a:solidFill>
        </p:spPr>
        <p:style>
          <a:lnRef idx="3">
            <a:schemeClr val="lt1"/>
          </a:lnRef>
          <a:fillRef idx="1">
            <a:schemeClr val="accent5"/>
          </a:fillRef>
          <a:effectRef idx="1">
            <a:schemeClr val="accent5"/>
          </a:effectRef>
          <a:fontRef idx="minor">
            <a:schemeClr val="lt1"/>
          </a:fontRef>
        </p:style>
        <p:txBody>
          <a:bodyPr rtlCol="0" anchor="ctr"/>
          <a:lstStyle/>
          <a:p>
            <a:pPr algn="ctr" defTabSz="685800">
              <a:defRPr/>
            </a:pPr>
            <a:r>
              <a:rPr lang="fr-FR" sz="1500" dirty="0">
                <a:solidFill>
                  <a:schemeClr val="tx1"/>
                </a:solidFill>
                <a:latin typeface="Calibri" panose="020F0502020204030204"/>
              </a:rPr>
              <a:t>Principe « </a:t>
            </a:r>
            <a:r>
              <a:rPr lang="fr-FR" sz="1500" b="1" dirty="0">
                <a:solidFill>
                  <a:schemeClr val="tx1"/>
                </a:solidFill>
                <a:latin typeface="Calibri" panose="020F0502020204030204"/>
              </a:rPr>
              <a:t>1 jour cotisé = 1 jour indemnisé</a:t>
            </a:r>
            <a:r>
              <a:rPr lang="fr-FR" sz="1500" dirty="0">
                <a:solidFill>
                  <a:schemeClr val="tx1"/>
                </a:solidFill>
                <a:latin typeface="Calibri" panose="020F0502020204030204"/>
              </a:rPr>
              <a:t> »</a:t>
            </a:r>
          </a:p>
        </p:txBody>
      </p:sp>
      <p:sp>
        <p:nvSpPr>
          <p:cNvPr id="10" name="Rectangle : avec coins rognés en diagonale 9">
            <a:extLst>
              <a:ext uri="{FF2B5EF4-FFF2-40B4-BE49-F238E27FC236}">
                <a16:creationId xmlns:a16="http://schemas.microsoft.com/office/drawing/2014/main" id="{8266714A-3664-4440-8148-DC7616607EA7}"/>
              </a:ext>
            </a:extLst>
          </p:cNvPr>
          <p:cNvSpPr/>
          <p:nvPr/>
        </p:nvSpPr>
        <p:spPr>
          <a:xfrm>
            <a:off x="4682832" y="2448968"/>
            <a:ext cx="1620890" cy="1963964"/>
          </a:xfrm>
          <a:prstGeom prst="snip2DiagRect">
            <a:avLst/>
          </a:prstGeom>
          <a:solidFill>
            <a:srgbClr val="FFCCCC"/>
          </a:solidFill>
        </p:spPr>
        <p:style>
          <a:lnRef idx="3">
            <a:schemeClr val="lt1"/>
          </a:lnRef>
          <a:fillRef idx="1">
            <a:schemeClr val="accent5"/>
          </a:fillRef>
          <a:effectRef idx="1">
            <a:schemeClr val="accent5"/>
          </a:effectRef>
          <a:fontRef idx="minor">
            <a:schemeClr val="lt1"/>
          </a:fontRef>
        </p:style>
        <p:txBody>
          <a:bodyPr rtlCol="0" anchor="ctr"/>
          <a:lstStyle/>
          <a:p>
            <a:pPr algn="ctr" defTabSz="685800">
              <a:defRPr/>
            </a:pPr>
            <a:r>
              <a:rPr lang="fr-FR" sz="1350" b="1" dirty="0">
                <a:solidFill>
                  <a:schemeClr val="tx1"/>
                </a:solidFill>
                <a:latin typeface="Calibri" panose="020F0502020204030204"/>
              </a:rPr>
              <a:t>Proportionnalité de l’allocation </a:t>
            </a:r>
            <a:r>
              <a:rPr lang="fr-FR" sz="1350" dirty="0">
                <a:solidFill>
                  <a:schemeClr val="tx1"/>
                </a:solidFill>
                <a:latin typeface="Calibri" panose="020F0502020204030204"/>
              </a:rPr>
              <a:t>par rapport au revenu perdu</a:t>
            </a:r>
          </a:p>
        </p:txBody>
      </p:sp>
      <p:sp>
        <p:nvSpPr>
          <p:cNvPr id="12" name="Rectangle : avec coins rognés en diagonale 11">
            <a:extLst>
              <a:ext uri="{FF2B5EF4-FFF2-40B4-BE49-F238E27FC236}">
                <a16:creationId xmlns:a16="http://schemas.microsoft.com/office/drawing/2014/main" id="{ACEEBE07-9D4A-D94C-B076-043742E45D5E}"/>
              </a:ext>
            </a:extLst>
          </p:cNvPr>
          <p:cNvSpPr/>
          <p:nvPr/>
        </p:nvSpPr>
        <p:spPr>
          <a:xfrm>
            <a:off x="6690761" y="2448967"/>
            <a:ext cx="1620890" cy="1963964"/>
          </a:xfrm>
          <a:prstGeom prst="snip2DiagRect">
            <a:avLst/>
          </a:prstGeom>
          <a:solidFill>
            <a:srgbClr val="FFCCCC"/>
          </a:solidFill>
        </p:spPr>
        <p:style>
          <a:lnRef idx="3">
            <a:schemeClr val="lt1"/>
          </a:lnRef>
          <a:fillRef idx="1">
            <a:schemeClr val="accent5"/>
          </a:fillRef>
          <a:effectRef idx="1">
            <a:schemeClr val="accent5"/>
          </a:effectRef>
          <a:fontRef idx="minor">
            <a:schemeClr val="lt1"/>
          </a:fontRef>
        </p:style>
        <p:txBody>
          <a:bodyPr rtlCol="0" anchor="ctr"/>
          <a:lstStyle/>
          <a:p>
            <a:pPr algn="ctr" defTabSz="685800">
              <a:defRPr/>
            </a:pPr>
            <a:r>
              <a:rPr lang="fr-FR" sz="1500" b="1" dirty="0">
                <a:solidFill>
                  <a:schemeClr val="tx1"/>
                </a:solidFill>
                <a:latin typeface="Calibri" panose="020F0502020204030204"/>
              </a:rPr>
              <a:t>Obligation</a:t>
            </a:r>
            <a:r>
              <a:rPr lang="fr-FR" sz="1500" dirty="0">
                <a:solidFill>
                  <a:schemeClr val="tx1"/>
                </a:solidFill>
                <a:latin typeface="Calibri" panose="020F0502020204030204"/>
              </a:rPr>
              <a:t> de rechercher un emploi </a:t>
            </a:r>
          </a:p>
        </p:txBody>
      </p:sp>
      <p:sp>
        <p:nvSpPr>
          <p:cNvPr id="3" name="Rectangle 2">
            <a:extLst>
              <a:ext uri="{FF2B5EF4-FFF2-40B4-BE49-F238E27FC236}">
                <a16:creationId xmlns:a16="http://schemas.microsoft.com/office/drawing/2014/main" id="{FD367EF6-7213-EE4A-A8CE-7621AB9CE7A3}"/>
              </a:ext>
            </a:extLst>
          </p:cNvPr>
          <p:cNvSpPr/>
          <p:nvPr/>
        </p:nvSpPr>
        <p:spPr>
          <a:xfrm>
            <a:off x="756224" y="1092527"/>
            <a:ext cx="7555427" cy="1099911"/>
          </a:xfrm>
          <a:prstGeom prst="rect">
            <a:avLst/>
          </a:prstGeom>
          <a:solidFill>
            <a:srgbClr val="DF5155"/>
          </a:solidFill>
        </p:spPr>
        <p:style>
          <a:lnRef idx="3">
            <a:schemeClr val="lt1"/>
          </a:lnRef>
          <a:fillRef idx="1">
            <a:schemeClr val="accent1"/>
          </a:fillRef>
          <a:effectRef idx="1">
            <a:schemeClr val="accent1"/>
          </a:effectRef>
          <a:fontRef idx="minor">
            <a:schemeClr val="lt1"/>
          </a:fontRef>
        </p:style>
        <p:txBody>
          <a:bodyPr rtlCol="0" anchor="ctr"/>
          <a:lstStyle/>
          <a:p>
            <a:pPr algn="ctr" defTabSz="685800">
              <a:defRPr/>
            </a:pPr>
            <a:r>
              <a:rPr lang="fr-FR" sz="1650" b="1" dirty="0">
                <a:solidFill>
                  <a:prstClr val="white"/>
                </a:solidFill>
                <a:latin typeface="Calibri" panose="020F0502020204030204"/>
              </a:rPr>
              <a:t>L ‘assurance chômage, une assurance sociale </a:t>
            </a:r>
            <a:r>
              <a:rPr lang="fr-FR" sz="1650" dirty="0">
                <a:solidFill>
                  <a:prstClr val="white"/>
                </a:solidFill>
                <a:latin typeface="Calibri" panose="020F0502020204030204"/>
              </a:rPr>
              <a:t>obligatoire versant un revenu de remplacement en cas de perte involontaire d’emploi , </a:t>
            </a:r>
          </a:p>
          <a:p>
            <a:pPr algn="ctr" defTabSz="685800">
              <a:defRPr/>
            </a:pPr>
            <a:r>
              <a:rPr lang="fr-FR" sz="1650" dirty="0">
                <a:solidFill>
                  <a:prstClr val="white"/>
                </a:solidFill>
                <a:latin typeface="Calibri" panose="020F0502020204030204"/>
              </a:rPr>
              <a:t>jouant ainsi un rôle d’amortisseur social et  de stabilisateur macro-économique.</a:t>
            </a:r>
            <a:r>
              <a:rPr lang="fr-FR" sz="1650" b="1" dirty="0">
                <a:solidFill>
                  <a:prstClr val="white"/>
                </a:solidFill>
                <a:latin typeface="Calibri" panose="020F0502020204030204"/>
              </a:rPr>
              <a:t> </a:t>
            </a:r>
          </a:p>
        </p:txBody>
      </p:sp>
    </p:spTree>
    <p:extLst>
      <p:ext uri="{BB962C8B-B14F-4D97-AF65-F5344CB8AC3E}">
        <p14:creationId xmlns:p14="http://schemas.microsoft.com/office/powerpoint/2010/main" val="4231727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EA4FF029-072F-AF40-8298-FC94E1E9D8BF}"/>
              </a:ext>
            </a:extLst>
          </p:cNvPr>
          <p:cNvSpPr/>
          <p:nvPr/>
        </p:nvSpPr>
        <p:spPr>
          <a:xfrm>
            <a:off x="5235363" y="2580895"/>
            <a:ext cx="2600084" cy="1874720"/>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1200" b="1" dirty="0">
                <a:solidFill>
                  <a:schemeClr val="tx1"/>
                </a:solidFill>
                <a:latin typeface="Calibri" panose="020F0502020204030204"/>
              </a:rPr>
              <a:t>Revenu de solidarité active (RSA)</a:t>
            </a:r>
            <a:r>
              <a:rPr lang="fr-FR" sz="1200" dirty="0">
                <a:solidFill>
                  <a:schemeClr val="tx1"/>
                </a:solidFill>
                <a:latin typeface="Calibri" panose="020F0502020204030204"/>
              </a:rPr>
              <a:t> :</a:t>
            </a:r>
          </a:p>
          <a:p>
            <a:pPr algn="ctr" defTabSz="685800">
              <a:defRPr/>
            </a:pPr>
            <a:endParaRPr lang="fr-FR" sz="1200" dirty="0">
              <a:solidFill>
                <a:schemeClr val="tx1"/>
              </a:solidFill>
              <a:latin typeface="Calibri" panose="020F0502020204030204"/>
            </a:endParaRPr>
          </a:p>
          <a:p>
            <a:pPr algn="ctr" defTabSz="685800">
              <a:defRPr/>
            </a:pPr>
            <a:r>
              <a:rPr lang="fr-FR" sz="1200" dirty="0">
                <a:solidFill>
                  <a:schemeClr val="tx1"/>
                </a:solidFill>
                <a:latin typeface="Calibri" panose="020F0502020204030204"/>
              </a:rPr>
              <a:t>montant forfaitaire familiarisé </a:t>
            </a:r>
          </a:p>
          <a:p>
            <a:pPr algn="ctr" defTabSz="685800">
              <a:defRPr/>
            </a:pPr>
            <a:r>
              <a:rPr lang="fr-FR" sz="1200" dirty="0">
                <a:solidFill>
                  <a:schemeClr val="tx1"/>
                </a:solidFill>
                <a:latin typeface="Calibri" panose="020F0502020204030204"/>
              </a:rPr>
              <a:t>550€ pers. seule</a:t>
            </a:r>
          </a:p>
          <a:p>
            <a:pPr algn="ctr" defTabSz="685800">
              <a:defRPr/>
            </a:pPr>
            <a:r>
              <a:rPr lang="fr-FR" sz="1200" dirty="0">
                <a:solidFill>
                  <a:schemeClr val="tx1"/>
                </a:solidFill>
                <a:latin typeface="Calibri" panose="020F0502020204030204"/>
              </a:rPr>
              <a:t>826€ couple sans enfant</a:t>
            </a:r>
          </a:p>
          <a:p>
            <a:pPr algn="ctr" defTabSz="685800">
              <a:defRPr/>
            </a:pPr>
            <a:r>
              <a:rPr lang="fr-FR" sz="1200" dirty="0">
                <a:solidFill>
                  <a:schemeClr val="tx1"/>
                </a:solidFill>
                <a:latin typeface="Calibri" panose="020F0502020204030204"/>
              </a:rPr>
              <a:t>1157€ couple 2 enfants</a:t>
            </a:r>
          </a:p>
          <a:p>
            <a:pPr algn="ctr" defTabSz="685800">
              <a:defRPr/>
            </a:pPr>
            <a:endParaRPr lang="fr-FR" sz="1200" dirty="0">
              <a:solidFill>
                <a:schemeClr val="tx1"/>
              </a:solidFill>
              <a:latin typeface="Calibri" panose="020F0502020204030204"/>
            </a:endParaRPr>
          </a:p>
          <a:p>
            <a:pPr algn="ctr" defTabSz="685800">
              <a:defRPr/>
            </a:pPr>
            <a:r>
              <a:rPr lang="fr-FR" sz="1200" dirty="0">
                <a:solidFill>
                  <a:schemeClr val="tx1"/>
                </a:solidFill>
                <a:latin typeface="Calibri" panose="020F0502020204030204"/>
              </a:rPr>
              <a:t>sous conditions de ressources du foyer</a:t>
            </a:r>
          </a:p>
        </p:txBody>
      </p:sp>
      <p:sp>
        <p:nvSpPr>
          <p:cNvPr id="15" name="Rectangle 14">
            <a:extLst>
              <a:ext uri="{FF2B5EF4-FFF2-40B4-BE49-F238E27FC236}">
                <a16:creationId xmlns:a16="http://schemas.microsoft.com/office/drawing/2014/main" id="{E42CBC40-A35D-5440-AC30-926AC1265685}"/>
              </a:ext>
            </a:extLst>
          </p:cNvPr>
          <p:cNvSpPr/>
          <p:nvPr/>
        </p:nvSpPr>
        <p:spPr>
          <a:xfrm>
            <a:off x="1130224" y="1435553"/>
            <a:ext cx="1689866" cy="3013355"/>
          </a:xfrm>
          <a:prstGeom prst="rect">
            <a:avLst/>
          </a:prstGeom>
          <a:solidFill>
            <a:srgbClr val="DF51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1350" b="1" dirty="0">
                <a:solidFill>
                  <a:prstClr val="white"/>
                </a:solidFill>
                <a:latin typeface="Calibri" panose="020F0502020204030204"/>
              </a:rPr>
              <a:t>Assurance chômage</a:t>
            </a:r>
          </a:p>
          <a:p>
            <a:pPr algn="ctr" defTabSz="685800">
              <a:defRPr/>
            </a:pPr>
            <a:endParaRPr lang="fr-FR" sz="1350" dirty="0">
              <a:solidFill>
                <a:prstClr val="white"/>
              </a:solidFill>
              <a:latin typeface="Calibri" panose="020F0502020204030204"/>
            </a:endParaRPr>
          </a:p>
          <a:p>
            <a:pPr algn="ctr" defTabSz="685800">
              <a:defRPr/>
            </a:pPr>
            <a:r>
              <a:rPr lang="fr-FR" sz="1350" dirty="0">
                <a:solidFill>
                  <a:prstClr val="white"/>
                </a:solidFill>
                <a:latin typeface="Calibri" panose="020F0502020204030204"/>
              </a:rPr>
              <a:t>72% du salaire net </a:t>
            </a:r>
          </a:p>
          <a:p>
            <a:pPr algn="ctr" defTabSz="685800">
              <a:defRPr/>
            </a:pPr>
            <a:r>
              <a:rPr lang="fr-FR" sz="1350" dirty="0">
                <a:solidFill>
                  <a:prstClr val="white"/>
                </a:solidFill>
                <a:latin typeface="Calibri" panose="020F0502020204030204"/>
              </a:rPr>
              <a:t>plafonné à 7550€</a:t>
            </a:r>
          </a:p>
          <a:p>
            <a:pPr algn="ctr" defTabSz="685800">
              <a:defRPr/>
            </a:pPr>
            <a:r>
              <a:rPr lang="fr-FR" sz="1350" dirty="0">
                <a:solidFill>
                  <a:prstClr val="white"/>
                </a:solidFill>
                <a:latin typeface="Calibri" panose="020F0502020204030204"/>
              </a:rPr>
              <a:t>24 mois max. </a:t>
            </a:r>
          </a:p>
          <a:p>
            <a:pPr algn="ctr" defTabSz="685800">
              <a:defRPr/>
            </a:pPr>
            <a:endParaRPr lang="fr-FR" sz="1350" dirty="0">
              <a:solidFill>
                <a:prstClr val="white"/>
              </a:solidFill>
              <a:latin typeface="Calibri" panose="020F0502020204030204"/>
            </a:endParaRPr>
          </a:p>
          <a:p>
            <a:pPr algn="ctr" defTabSz="685800">
              <a:defRPr/>
            </a:pPr>
            <a:r>
              <a:rPr lang="fr-FR" sz="1350" dirty="0">
                <a:solidFill>
                  <a:prstClr val="white"/>
                </a:solidFill>
                <a:latin typeface="Calibri" panose="020F0502020204030204"/>
              </a:rPr>
              <a:t>possibilité de cumuler allocation / revenu</a:t>
            </a:r>
          </a:p>
          <a:p>
            <a:pPr algn="ctr" defTabSz="685800">
              <a:defRPr/>
            </a:pPr>
            <a:endParaRPr lang="fr-FR" sz="1350" dirty="0">
              <a:solidFill>
                <a:prstClr val="white"/>
              </a:solidFill>
              <a:latin typeface="Calibri" panose="020F0502020204030204"/>
            </a:endParaRPr>
          </a:p>
          <a:p>
            <a:pPr algn="ctr" defTabSz="685800">
              <a:defRPr/>
            </a:pPr>
            <a:r>
              <a:rPr lang="fr-FR" sz="1350" dirty="0">
                <a:solidFill>
                  <a:prstClr val="white"/>
                </a:solidFill>
                <a:latin typeface="Calibri" panose="020F0502020204030204"/>
              </a:rPr>
              <a:t>condition : au moins 4 mois travaillés dans les 28 derniers mois</a:t>
            </a:r>
          </a:p>
        </p:txBody>
      </p:sp>
      <p:sp>
        <p:nvSpPr>
          <p:cNvPr id="19" name="Rectangle 18">
            <a:extLst>
              <a:ext uri="{FF2B5EF4-FFF2-40B4-BE49-F238E27FC236}">
                <a16:creationId xmlns:a16="http://schemas.microsoft.com/office/drawing/2014/main" id="{C7C47E4D-C5CE-B64E-B9A6-07BCCA09A1EF}"/>
              </a:ext>
            </a:extLst>
          </p:cNvPr>
          <p:cNvSpPr/>
          <p:nvPr/>
        </p:nvSpPr>
        <p:spPr>
          <a:xfrm>
            <a:off x="2905053" y="2580895"/>
            <a:ext cx="2229587" cy="1874720"/>
          </a:xfrm>
          <a:prstGeom prst="rect">
            <a:avLst/>
          </a:prstGeom>
          <a:solidFill>
            <a:srgbClr val="E56F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1200" b="1" dirty="0">
                <a:solidFill>
                  <a:prstClr val="white"/>
                </a:solidFill>
                <a:latin typeface="Calibri" panose="020F0502020204030204"/>
              </a:rPr>
              <a:t>Allocation de solidarité spécifique (ASS)</a:t>
            </a:r>
            <a:r>
              <a:rPr lang="fr-FR" sz="1200" dirty="0">
                <a:solidFill>
                  <a:prstClr val="white"/>
                </a:solidFill>
                <a:latin typeface="Calibri" panose="020F0502020204030204"/>
              </a:rPr>
              <a:t> : </a:t>
            </a:r>
          </a:p>
          <a:p>
            <a:pPr algn="ctr" defTabSz="685800">
              <a:defRPr/>
            </a:pPr>
            <a:endParaRPr lang="fr-FR" sz="825" dirty="0">
              <a:solidFill>
                <a:prstClr val="white"/>
              </a:solidFill>
              <a:latin typeface="Calibri" panose="020F0502020204030204"/>
            </a:endParaRPr>
          </a:p>
          <a:p>
            <a:pPr algn="ctr" defTabSz="685800">
              <a:defRPr/>
            </a:pPr>
            <a:r>
              <a:rPr lang="fr-FR" sz="1200" dirty="0">
                <a:solidFill>
                  <a:prstClr val="white"/>
                </a:solidFill>
                <a:latin typeface="Calibri" panose="020F0502020204030204"/>
              </a:rPr>
              <a:t>montant forfaitaire 494,40€</a:t>
            </a:r>
          </a:p>
          <a:p>
            <a:pPr algn="ctr" defTabSz="685800">
              <a:defRPr/>
            </a:pPr>
            <a:r>
              <a:rPr lang="fr-FR" sz="1200" dirty="0">
                <a:solidFill>
                  <a:prstClr val="white"/>
                </a:solidFill>
                <a:latin typeface="Calibri" panose="020F0502020204030204"/>
              </a:rPr>
              <a:t>6 mois renouvelables</a:t>
            </a:r>
          </a:p>
          <a:p>
            <a:pPr algn="ctr" defTabSz="685800">
              <a:defRPr/>
            </a:pPr>
            <a:endParaRPr lang="fr-FR" sz="825" dirty="0">
              <a:solidFill>
                <a:prstClr val="white"/>
              </a:solidFill>
              <a:latin typeface="Calibri" panose="020F0502020204030204"/>
            </a:endParaRPr>
          </a:p>
          <a:p>
            <a:pPr algn="ctr" defTabSz="685800">
              <a:defRPr/>
            </a:pPr>
            <a:r>
              <a:rPr lang="fr-FR" sz="1200" dirty="0">
                <a:solidFill>
                  <a:prstClr val="white"/>
                </a:solidFill>
                <a:latin typeface="Calibri" panose="020F0502020204030204"/>
              </a:rPr>
              <a:t>cumul ASS / revenu possible </a:t>
            </a:r>
          </a:p>
          <a:p>
            <a:pPr algn="ctr" defTabSz="685800">
              <a:defRPr/>
            </a:pPr>
            <a:endParaRPr lang="fr-FR" sz="825" dirty="0">
              <a:solidFill>
                <a:prstClr val="white"/>
              </a:solidFill>
              <a:latin typeface="Calibri" panose="020F0502020204030204"/>
            </a:endParaRPr>
          </a:p>
          <a:p>
            <a:pPr algn="ctr" defTabSz="685800">
              <a:defRPr/>
            </a:pPr>
            <a:r>
              <a:rPr lang="fr-FR" sz="1200" dirty="0">
                <a:solidFill>
                  <a:prstClr val="white"/>
                </a:solidFill>
                <a:latin typeface="Calibri" panose="020F0502020204030204"/>
              </a:rPr>
              <a:t>conditions : 5 ans d’activité dans les 10 dernières années + selon ressources du foyer</a:t>
            </a:r>
          </a:p>
        </p:txBody>
      </p:sp>
      <p:sp>
        <p:nvSpPr>
          <p:cNvPr id="2" name="Titre 1">
            <a:extLst>
              <a:ext uri="{FF2B5EF4-FFF2-40B4-BE49-F238E27FC236}">
                <a16:creationId xmlns:a16="http://schemas.microsoft.com/office/drawing/2014/main" id="{3E47AA24-98C7-C348-B931-1388D67E1AA1}"/>
              </a:ext>
            </a:extLst>
          </p:cNvPr>
          <p:cNvSpPr>
            <a:spLocks noGrp="1"/>
          </p:cNvSpPr>
          <p:nvPr>
            <p:ph type="title"/>
          </p:nvPr>
        </p:nvSpPr>
        <p:spPr/>
        <p:txBody>
          <a:bodyPr>
            <a:normAutofit fontScale="90000"/>
          </a:bodyPr>
          <a:lstStyle/>
          <a:p>
            <a:r>
              <a:rPr lang="fr-FR" dirty="0"/>
              <a:t>Comment fonctionne le système ? </a:t>
            </a:r>
          </a:p>
        </p:txBody>
      </p:sp>
      <p:sp>
        <p:nvSpPr>
          <p:cNvPr id="3" name="Espace réservé du numéro de diapositive 2">
            <a:extLst>
              <a:ext uri="{FF2B5EF4-FFF2-40B4-BE49-F238E27FC236}">
                <a16:creationId xmlns:a16="http://schemas.microsoft.com/office/drawing/2014/main" id="{54CBB361-A73A-FF4F-8518-B09542F12EA7}"/>
              </a:ext>
            </a:extLst>
          </p:cNvPr>
          <p:cNvSpPr>
            <a:spLocks noGrp="1"/>
          </p:cNvSpPr>
          <p:nvPr>
            <p:ph type="sldNum" sz="quarter" idx="12"/>
          </p:nvPr>
        </p:nvSpPr>
        <p:spPr/>
        <p:txBody>
          <a:bodyPr/>
          <a:lstStyle/>
          <a:p>
            <a:pPr defTabSz="685800">
              <a:defRPr/>
            </a:pPr>
            <a:fld id="{EC2C5706-C856-A34C-85D4-828FD84120A3}" type="slidenum">
              <a:rPr lang="fr-FR">
                <a:solidFill>
                  <a:prstClr val="black">
                    <a:tint val="75000"/>
                  </a:prstClr>
                </a:solidFill>
                <a:latin typeface="Calibri" panose="020F0502020204030204"/>
              </a:rPr>
              <a:pPr defTabSz="685800">
                <a:defRPr/>
              </a:pPr>
              <a:t>3</a:t>
            </a:fld>
            <a:endParaRPr lang="fr-FR">
              <a:solidFill>
                <a:prstClr val="black">
                  <a:tint val="75000"/>
                </a:prstClr>
              </a:solidFill>
              <a:latin typeface="Calibri" panose="020F0502020204030204"/>
            </a:endParaRPr>
          </a:p>
        </p:txBody>
      </p:sp>
      <p:cxnSp>
        <p:nvCxnSpPr>
          <p:cNvPr id="5" name="Connecteur droit avec flèche 4">
            <a:extLst>
              <a:ext uri="{FF2B5EF4-FFF2-40B4-BE49-F238E27FC236}">
                <a16:creationId xmlns:a16="http://schemas.microsoft.com/office/drawing/2014/main" id="{60264F8C-677A-A542-9D9B-558688D0BD9B}"/>
              </a:ext>
            </a:extLst>
          </p:cNvPr>
          <p:cNvCxnSpPr>
            <a:cxnSpLocks/>
          </p:cNvCxnSpPr>
          <p:nvPr/>
        </p:nvCxnSpPr>
        <p:spPr>
          <a:xfrm flipV="1">
            <a:off x="935718" y="1435553"/>
            <a:ext cx="0" cy="3013355"/>
          </a:xfrm>
          <a:prstGeom prst="straightConnector1">
            <a:avLst/>
          </a:prstGeom>
          <a:ln>
            <a:solidFill>
              <a:srgbClr val="DF5155"/>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cteur droit avec flèche 8">
            <a:extLst>
              <a:ext uri="{FF2B5EF4-FFF2-40B4-BE49-F238E27FC236}">
                <a16:creationId xmlns:a16="http://schemas.microsoft.com/office/drawing/2014/main" id="{CF7160B5-3522-ED4B-8EA3-66AA1A827B3F}"/>
              </a:ext>
            </a:extLst>
          </p:cNvPr>
          <p:cNvCxnSpPr>
            <a:cxnSpLocks/>
          </p:cNvCxnSpPr>
          <p:nvPr/>
        </p:nvCxnSpPr>
        <p:spPr>
          <a:xfrm>
            <a:off x="935718" y="4448908"/>
            <a:ext cx="7047140" cy="0"/>
          </a:xfrm>
          <a:prstGeom prst="straightConnector1">
            <a:avLst/>
          </a:prstGeom>
          <a:ln>
            <a:solidFill>
              <a:srgbClr val="DF5155"/>
            </a:solidFill>
            <a:tailEnd type="triangle"/>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A538A336-6065-614E-9D21-26CE074B1C25}"/>
              </a:ext>
            </a:extLst>
          </p:cNvPr>
          <p:cNvSpPr txBox="1"/>
          <p:nvPr/>
        </p:nvSpPr>
        <p:spPr>
          <a:xfrm rot="16200000">
            <a:off x="-771363" y="2087913"/>
            <a:ext cx="3013355" cy="323165"/>
          </a:xfrm>
          <a:prstGeom prst="rect">
            <a:avLst/>
          </a:prstGeom>
          <a:noFill/>
        </p:spPr>
        <p:txBody>
          <a:bodyPr wrap="square" rtlCol="0">
            <a:spAutoFit/>
          </a:bodyPr>
          <a:lstStyle/>
          <a:p>
            <a:pPr defTabSz="685800">
              <a:defRPr/>
            </a:pPr>
            <a:r>
              <a:rPr lang="fr-FR" sz="1500" dirty="0">
                <a:solidFill>
                  <a:prstClr val="black"/>
                </a:solidFill>
                <a:latin typeface="Calibri" panose="020F0502020204030204"/>
              </a:rPr>
              <a:t>Niveau d’indemnisation</a:t>
            </a:r>
          </a:p>
        </p:txBody>
      </p:sp>
      <p:sp>
        <p:nvSpPr>
          <p:cNvPr id="14" name="ZoneTexte 13">
            <a:extLst>
              <a:ext uri="{FF2B5EF4-FFF2-40B4-BE49-F238E27FC236}">
                <a16:creationId xmlns:a16="http://schemas.microsoft.com/office/drawing/2014/main" id="{21FFBFDF-27E8-724B-8927-155E333D6FE8}"/>
              </a:ext>
            </a:extLst>
          </p:cNvPr>
          <p:cNvSpPr txBox="1"/>
          <p:nvPr/>
        </p:nvSpPr>
        <p:spPr>
          <a:xfrm>
            <a:off x="4941700" y="4462540"/>
            <a:ext cx="3013355" cy="323165"/>
          </a:xfrm>
          <a:prstGeom prst="rect">
            <a:avLst/>
          </a:prstGeom>
          <a:noFill/>
        </p:spPr>
        <p:txBody>
          <a:bodyPr wrap="square" rtlCol="0">
            <a:spAutoFit/>
          </a:bodyPr>
          <a:lstStyle/>
          <a:p>
            <a:pPr defTabSz="685800">
              <a:defRPr/>
            </a:pPr>
            <a:r>
              <a:rPr lang="fr-FR" sz="1500" dirty="0">
                <a:solidFill>
                  <a:prstClr val="black"/>
                </a:solidFill>
                <a:latin typeface="Calibri" panose="020F0502020204030204"/>
              </a:rPr>
              <a:t>Durée d’indemnisation </a:t>
            </a:r>
          </a:p>
        </p:txBody>
      </p:sp>
      <p:sp>
        <p:nvSpPr>
          <p:cNvPr id="6" name="ZoneTexte 5">
            <a:extLst>
              <a:ext uri="{FF2B5EF4-FFF2-40B4-BE49-F238E27FC236}">
                <a16:creationId xmlns:a16="http://schemas.microsoft.com/office/drawing/2014/main" id="{F2B15DF1-7BA6-4C4F-9449-9DD2DE0C631D}"/>
              </a:ext>
            </a:extLst>
          </p:cNvPr>
          <p:cNvSpPr txBox="1"/>
          <p:nvPr/>
        </p:nvSpPr>
        <p:spPr>
          <a:xfrm>
            <a:off x="2905053" y="1324298"/>
            <a:ext cx="4930392" cy="854080"/>
          </a:xfrm>
          <a:prstGeom prst="rect">
            <a:avLst/>
          </a:prstGeom>
          <a:noFill/>
        </p:spPr>
        <p:txBody>
          <a:bodyPr wrap="square" rtlCol="0">
            <a:spAutoFit/>
          </a:bodyPr>
          <a:lstStyle/>
          <a:p>
            <a:pPr defTabSz="685800">
              <a:defRPr/>
            </a:pPr>
            <a:r>
              <a:rPr lang="fr-FR" sz="1650" b="1" dirty="0">
                <a:solidFill>
                  <a:prstClr val="black"/>
                </a:solidFill>
                <a:latin typeface="Calibri" panose="020F0502020204030204"/>
              </a:rPr>
              <a:t>Principe de subsidiarité</a:t>
            </a:r>
            <a:r>
              <a:rPr lang="fr-FR" sz="1650" dirty="0">
                <a:solidFill>
                  <a:prstClr val="black"/>
                </a:solidFill>
                <a:latin typeface="Calibri" panose="020F0502020204030204"/>
              </a:rPr>
              <a:t> : les dispositifs de solidarité prennent le relais lorsque l’allocataire arrive en fin de droits</a:t>
            </a:r>
          </a:p>
        </p:txBody>
      </p:sp>
    </p:spTree>
    <p:extLst>
      <p:ext uri="{BB962C8B-B14F-4D97-AF65-F5344CB8AC3E}">
        <p14:creationId xmlns:p14="http://schemas.microsoft.com/office/powerpoint/2010/main" val="1181400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6B11C1-358A-439C-A694-05A7E32B32F3}"/>
              </a:ext>
            </a:extLst>
          </p:cNvPr>
          <p:cNvSpPr>
            <a:spLocks noGrp="1"/>
          </p:cNvSpPr>
          <p:nvPr>
            <p:ph type="title"/>
          </p:nvPr>
        </p:nvSpPr>
        <p:spPr/>
        <p:txBody>
          <a:bodyPr>
            <a:normAutofit fontScale="90000"/>
          </a:bodyPr>
          <a:lstStyle/>
          <a:p>
            <a:r>
              <a:rPr lang="fr-FR" dirty="0"/>
              <a:t>Quelques chiffres clés  </a:t>
            </a:r>
          </a:p>
        </p:txBody>
      </p:sp>
      <p:sp>
        <p:nvSpPr>
          <p:cNvPr id="4" name="Espace réservé du numéro de diapositive 3">
            <a:extLst>
              <a:ext uri="{FF2B5EF4-FFF2-40B4-BE49-F238E27FC236}">
                <a16:creationId xmlns:a16="http://schemas.microsoft.com/office/drawing/2014/main" id="{046DD08E-F2FC-4781-B889-0B955DF68E01}"/>
              </a:ext>
            </a:extLst>
          </p:cNvPr>
          <p:cNvSpPr>
            <a:spLocks noGrp="1"/>
          </p:cNvSpPr>
          <p:nvPr>
            <p:ph type="sldNum" sz="quarter" idx="12"/>
          </p:nvPr>
        </p:nvSpPr>
        <p:spPr/>
        <p:txBody>
          <a:bodyPr/>
          <a:lstStyle/>
          <a:p>
            <a:pPr defTabSz="685800">
              <a:defRPr/>
            </a:pPr>
            <a:fld id="{EC2C5706-C856-A34C-85D4-828FD84120A3}" type="slidenum">
              <a:rPr lang="fr-FR">
                <a:solidFill>
                  <a:prstClr val="black">
                    <a:tint val="75000"/>
                  </a:prstClr>
                </a:solidFill>
                <a:latin typeface="Calibri" panose="020F0502020204030204"/>
              </a:rPr>
              <a:pPr defTabSz="685800">
                <a:defRPr/>
              </a:pPr>
              <a:t>4</a:t>
            </a:fld>
            <a:endParaRPr lang="fr-FR">
              <a:solidFill>
                <a:prstClr val="black">
                  <a:tint val="75000"/>
                </a:prstClr>
              </a:solidFill>
              <a:latin typeface="Calibri" panose="020F0502020204030204"/>
            </a:endParaRPr>
          </a:p>
        </p:txBody>
      </p:sp>
      <p:sp>
        <p:nvSpPr>
          <p:cNvPr id="5" name="Rectangle 4">
            <a:extLst>
              <a:ext uri="{FF2B5EF4-FFF2-40B4-BE49-F238E27FC236}">
                <a16:creationId xmlns:a16="http://schemas.microsoft.com/office/drawing/2014/main" id="{F0E128C9-3297-4604-973C-E0E5FA2023C4}"/>
              </a:ext>
            </a:extLst>
          </p:cNvPr>
          <p:cNvSpPr/>
          <p:nvPr/>
        </p:nvSpPr>
        <p:spPr>
          <a:xfrm>
            <a:off x="304287" y="1011836"/>
            <a:ext cx="1357892" cy="3437072"/>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defTabSz="685800">
              <a:defRPr/>
            </a:pPr>
            <a:r>
              <a:rPr lang="fr-FR" b="1" dirty="0">
                <a:solidFill>
                  <a:prstClr val="white"/>
                </a:solidFill>
                <a:latin typeface="Calibri" panose="020F0502020204030204"/>
              </a:rPr>
              <a:t>17,1 millions </a:t>
            </a:r>
            <a:r>
              <a:rPr lang="fr-FR" dirty="0">
                <a:solidFill>
                  <a:prstClr val="white"/>
                </a:solidFill>
                <a:latin typeface="Calibri" panose="020F0502020204030204"/>
              </a:rPr>
              <a:t>de </a:t>
            </a:r>
            <a:r>
              <a:rPr lang="fr-FR" b="1" dirty="0">
                <a:solidFill>
                  <a:prstClr val="white"/>
                </a:solidFill>
                <a:latin typeface="Calibri" panose="020F0502020204030204"/>
              </a:rPr>
              <a:t>salariés affiliés </a:t>
            </a:r>
            <a:r>
              <a:rPr lang="fr-FR" dirty="0">
                <a:solidFill>
                  <a:prstClr val="white"/>
                </a:solidFill>
                <a:latin typeface="Calibri" panose="020F0502020204030204"/>
              </a:rPr>
              <a:t>à l’assurance chômage</a:t>
            </a:r>
          </a:p>
        </p:txBody>
      </p:sp>
      <p:sp>
        <p:nvSpPr>
          <p:cNvPr id="6" name="Rectangle 5">
            <a:extLst>
              <a:ext uri="{FF2B5EF4-FFF2-40B4-BE49-F238E27FC236}">
                <a16:creationId xmlns:a16="http://schemas.microsoft.com/office/drawing/2014/main" id="{138CE514-DD65-4371-A0DF-BF143247A5F4}"/>
              </a:ext>
            </a:extLst>
          </p:cNvPr>
          <p:cNvSpPr/>
          <p:nvPr/>
        </p:nvSpPr>
        <p:spPr>
          <a:xfrm>
            <a:off x="1920022" y="1017137"/>
            <a:ext cx="2419630" cy="1499457"/>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defTabSz="685800">
              <a:defRPr/>
            </a:pPr>
            <a:r>
              <a:rPr lang="fr-FR" sz="1500" b="1" dirty="0">
                <a:solidFill>
                  <a:prstClr val="white"/>
                </a:solidFill>
                <a:latin typeface="Calibri" panose="020F0502020204030204"/>
              </a:rPr>
              <a:t>3,7 millions de demandeurs d’emploi sont couverts par l’assurance chômage</a:t>
            </a:r>
            <a:r>
              <a:rPr lang="fr-FR" sz="1500" dirty="0">
                <a:solidFill>
                  <a:prstClr val="white"/>
                </a:solidFill>
                <a:latin typeface="Calibri" panose="020F0502020204030204"/>
              </a:rPr>
              <a:t>, soit près de 60% d’entre eux</a:t>
            </a:r>
          </a:p>
        </p:txBody>
      </p:sp>
      <p:sp>
        <p:nvSpPr>
          <p:cNvPr id="7" name="Rectangle 6">
            <a:extLst>
              <a:ext uri="{FF2B5EF4-FFF2-40B4-BE49-F238E27FC236}">
                <a16:creationId xmlns:a16="http://schemas.microsoft.com/office/drawing/2014/main" id="{CA0C6273-BDCE-4FA2-B6E3-B942C91569FD}"/>
              </a:ext>
            </a:extLst>
          </p:cNvPr>
          <p:cNvSpPr/>
          <p:nvPr/>
        </p:nvSpPr>
        <p:spPr>
          <a:xfrm>
            <a:off x="4596655" y="1010726"/>
            <a:ext cx="2034915" cy="1505869"/>
          </a:xfrm>
          <a:prstGeom prst="rect">
            <a:avLst/>
          </a:prstGeom>
          <a:solidFill>
            <a:schemeClr val="accent2">
              <a:lumMod val="60000"/>
              <a:lumOff val="40000"/>
            </a:schemeClr>
          </a:solidFill>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r>
              <a:rPr lang="fr-FR" sz="1500" b="1" dirty="0">
                <a:solidFill>
                  <a:prstClr val="white"/>
                </a:solidFill>
                <a:latin typeface="Calibri" panose="020F0502020204030204"/>
              </a:rPr>
              <a:t>2,7 millions de demandeurs d’emploi indemnisés </a:t>
            </a:r>
          </a:p>
          <a:p>
            <a:pPr algn="ctr" defTabSz="685800">
              <a:defRPr/>
            </a:pPr>
            <a:r>
              <a:rPr lang="fr-FR" sz="1500" dirty="0">
                <a:solidFill>
                  <a:prstClr val="white"/>
                </a:solidFill>
                <a:latin typeface="Calibri" panose="020F0502020204030204"/>
              </a:rPr>
              <a:t>chaque mois</a:t>
            </a:r>
          </a:p>
        </p:txBody>
      </p:sp>
      <p:sp>
        <p:nvSpPr>
          <p:cNvPr id="8" name="Rectangle 7">
            <a:extLst>
              <a:ext uri="{FF2B5EF4-FFF2-40B4-BE49-F238E27FC236}">
                <a16:creationId xmlns:a16="http://schemas.microsoft.com/office/drawing/2014/main" id="{194024E2-EBE3-477A-A9A3-2EDAB3281237}"/>
              </a:ext>
            </a:extLst>
          </p:cNvPr>
          <p:cNvSpPr/>
          <p:nvPr/>
        </p:nvSpPr>
        <p:spPr>
          <a:xfrm>
            <a:off x="2604088" y="2977591"/>
            <a:ext cx="3494888" cy="596219"/>
          </a:xfrm>
          <a:prstGeom prst="rect">
            <a:avLst/>
          </a:prstGeom>
          <a:solidFill>
            <a:schemeClr val="accent2">
              <a:lumMod val="60000"/>
              <a:lumOff val="4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defTabSz="685800">
              <a:defRPr/>
            </a:pPr>
            <a:r>
              <a:rPr lang="fr-FR" sz="1500" b="1" dirty="0">
                <a:solidFill>
                  <a:prstClr val="white"/>
                </a:solidFill>
                <a:latin typeface="Calibri" panose="020F0502020204030204"/>
              </a:rPr>
              <a:t>1,7 million d’allocataires travaillent </a:t>
            </a:r>
            <a:br>
              <a:rPr lang="fr-FR" sz="1500" dirty="0">
                <a:solidFill>
                  <a:prstClr val="white"/>
                </a:solidFill>
                <a:latin typeface="Calibri" panose="020F0502020204030204"/>
              </a:rPr>
            </a:br>
            <a:r>
              <a:rPr lang="fr-FR" sz="1500" dirty="0">
                <a:solidFill>
                  <a:prstClr val="white"/>
                </a:solidFill>
                <a:latin typeface="Calibri" panose="020F0502020204030204"/>
              </a:rPr>
              <a:t>tout en étant inscrits à Pôle emploi</a:t>
            </a:r>
          </a:p>
        </p:txBody>
      </p:sp>
      <p:sp>
        <p:nvSpPr>
          <p:cNvPr id="9" name="Rectangle 8">
            <a:extLst>
              <a:ext uri="{FF2B5EF4-FFF2-40B4-BE49-F238E27FC236}">
                <a16:creationId xmlns:a16="http://schemas.microsoft.com/office/drawing/2014/main" id="{4F70CB6B-9A81-4BCC-A8C0-9B4F3F9E993E}"/>
              </a:ext>
            </a:extLst>
          </p:cNvPr>
          <p:cNvSpPr/>
          <p:nvPr/>
        </p:nvSpPr>
        <p:spPr>
          <a:xfrm>
            <a:off x="2604087" y="3668951"/>
            <a:ext cx="3494888" cy="779957"/>
          </a:xfrm>
          <a:prstGeom prst="rect">
            <a:avLst/>
          </a:prstGeom>
          <a:solidFill>
            <a:schemeClr val="accent2">
              <a:lumMod val="20000"/>
              <a:lumOff val="8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defTabSz="685800">
              <a:defRPr/>
            </a:pPr>
            <a:r>
              <a:rPr lang="fr-FR" sz="1500" b="1" dirty="0">
                <a:solidFill>
                  <a:srgbClr val="ED7D31">
                    <a:lumMod val="75000"/>
                  </a:srgbClr>
                </a:solidFill>
                <a:latin typeface="Calibri" panose="020F0502020204030204"/>
              </a:rPr>
              <a:t>Parmi eux, 865 000 cumulent allocation et revenus, </a:t>
            </a:r>
            <a:r>
              <a:rPr lang="fr-FR" sz="1500" dirty="0">
                <a:solidFill>
                  <a:srgbClr val="ED7D31">
                    <a:lumMod val="75000"/>
                  </a:srgbClr>
                </a:solidFill>
                <a:latin typeface="Calibri" panose="020F0502020204030204"/>
              </a:rPr>
              <a:t>soit 51% d’entre eux</a:t>
            </a:r>
          </a:p>
        </p:txBody>
      </p:sp>
      <p:sp>
        <p:nvSpPr>
          <p:cNvPr id="11" name="Rectangle : avec coins rognés en diagonale 10">
            <a:extLst>
              <a:ext uri="{FF2B5EF4-FFF2-40B4-BE49-F238E27FC236}">
                <a16:creationId xmlns:a16="http://schemas.microsoft.com/office/drawing/2014/main" id="{5915F95E-0838-4D3A-82FA-C6D33C192C0D}"/>
              </a:ext>
            </a:extLst>
          </p:cNvPr>
          <p:cNvSpPr/>
          <p:nvPr/>
        </p:nvSpPr>
        <p:spPr>
          <a:xfrm>
            <a:off x="7040884" y="1010726"/>
            <a:ext cx="1824317" cy="621890"/>
          </a:xfrm>
          <a:prstGeom prst="snip2Diag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1350" b="1" dirty="0">
                <a:solidFill>
                  <a:srgbClr val="ED7D31">
                    <a:lumMod val="75000"/>
                  </a:srgbClr>
                </a:solidFill>
                <a:latin typeface="Calibri" panose="020F0502020204030204"/>
              </a:rPr>
              <a:t>Allocation moyenne : </a:t>
            </a:r>
          </a:p>
          <a:p>
            <a:pPr algn="ctr" defTabSz="685800">
              <a:defRPr/>
            </a:pPr>
            <a:r>
              <a:rPr lang="fr-FR" sz="1350" b="1" dirty="0">
                <a:solidFill>
                  <a:srgbClr val="ED7D31">
                    <a:lumMod val="75000"/>
                  </a:srgbClr>
                </a:solidFill>
                <a:latin typeface="Calibri" panose="020F0502020204030204"/>
              </a:rPr>
              <a:t>1000€ net / mois</a:t>
            </a:r>
          </a:p>
        </p:txBody>
      </p:sp>
      <p:sp>
        <p:nvSpPr>
          <p:cNvPr id="12" name="Rectangle : avec coins rognés en diagonale 11">
            <a:extLst>
              <a:ext uri="{FF2B5EF4-FFF2-40B4-BE49-F238E27FC236}">
                <a16:creationId xmlns:a16="http://schemas.microsoft.com/office/drawing/2014/main" id="{B0602BC4-FF9A-4CFF-9030-603D530DC9C7}"/>
              </a:ext>
            </a:extLst>
          </p:cNvPr>
          <p:cNvSpPr/>
          <p:nvPr/>
        </p:nvSpPr>
        <p:spPr>
          <a:xfrm>
            <a:off x="7040884" y="1888607"/>
            <a:ext cx="1824317" cy="1181417"/>
          </a:xfrm>
          <a:prstGeom prst="snip2Diag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r>
              <a:rPr lang="fr-FR" sz="1350" b="1" dirty="0">
                <a:solidFill>
                  <a:srgbClr val="ED7D31">
                    <a:lumMod val="75000"/>
                  </a:srgbClr>
                </a:solidFill>
                <a:latin typeface="Calibri" panose="020F0502020204030204"/>
              </a:rPr>
              <a:t>95% des allocataires touchent moins de 2000€ / mois</a:t>
            </a:r>
          </a:p>
        </p:txBody>
      </p:sp>
      <p:sp>
        <p:nvSpPr>
          <p:cNvPr id="13" name="Rectangle : avec coins rognés en diagonale 12">
            <a:extLst>
              <a:ext uri="{FF2B5EF4-FFF2-40B4-BE49-F238E27FC236}">
                <a16:creationId xmlns:a16="http://schemas.microsoft.com/office/drawing/2014/main" id="{6362C2BF-A04E-44C1-A4F3-CF57EA1DC9D6}"/>
              </a:ext>
            </a:extLst>
          </p:cNvPr>
          <p:cNvSpPr/>
          <p:nvPr/>
        </p:nvSpPr>
        <p:spPr>
          <a:xfrm>
            <a:off x="7040884" y="3326015"/>
            <a:ext cx="1824317" cy="1122893"/>
          </a:xfrm>
          <a:prstGeom prst="snip2Diag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r>
              <a:rPr lang="fr-FR" sz="1350" b="1" dirty="0">
                <a:solidFill>
                  <a:srgbClr val="ED7D31">
                    <a:lumMod val="75000"/>
                  </a:srgbClr>
                </a:solidFill>
                <a:latin typeface="Calibri" panose="020F0502020204030204"/>
              </a:rPr>
              <a:t>500 personnes touchent l’allocation maximum </a:t>
            </a:r>
          </a:p>
          <a:p>
            <a:pPr algn="ctr" defTabSz="685800">
              <a:defRPr/>
            </a:pPr>
            <a:r>
              <a:rPr lang="fr-FR" sz="1350" b="1" dirty="0">
                <a:solidFill>
                  <a:srgbClr val="ED7D31">
                    <a:lumMod val="75000"/>
                  </a:srgbClr>
                </a:solidFill>
                <a:latin typeface="Calibri" panose="020F0502020204030204"/>
              </a:rPr>
              <a:t>de 7200€ / mois</a:t>
            </a:r>
          </a:p>
        </p:txBody>
      </p:sp>
      <p:sp>
        <p:nvSpPr>
          <p:cNvPr id="14" name="Flèche : bas 13">
            <a:extLst>
              <a:ext uri="{FF2B5EF4-FFF2-40B4-BE49-F238E27FC236}">
                <a16:creationId xmlns:a16="http://schemas.microsoft.com/office/drawing/2014/main" id="{40740916-6CE5-419B-BC6F-74B528EE2E76}"/>
              </a:ext>
            </a:extLst>
          </p:cNvPr>
          <p:cNvSpPr/>
          <p:nvPr/>
        </p:nvSpPr>
        <p:spPr>
          <a:xfrm>
            <a:off x="3733219" y="2588144"/>
            <a:ext cx="314794" cy="317897"/>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defTabSz="685800">
              <a:defRPr/>
            </a:pPr>
            <a:endParaRPr lang="fr-FR" sz="1350">
              <a:solidFill>
                <a:prstClr val="white"/>
              </a:solidFill>
              <a:latin typeface="Calibri" panose="020F0502020204030204"/>
            </a:endParaRPr>
          </a:p>
        </p:txBody>
      </p:sp>
    </p:spTree>
    <p:extLst>
      <p:ext uri="{BB962C8B-B14F-4D97-AF65-F5344CB8AC3E}">
        <p14:creationId xmlns:p14="http://schemas.microsoft.com/office/powerpoint/2010/main" val="3495682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F7220A-4185-48FD-926A-F303904C3456}"/>
              </a:ext>
            </a:extLst>
          </p:cNvPr>
          <p:cNvSpPr>
            <a:spLocks noGrp="1"/>
          </p:cNvSpPr>
          <p:nvPr>
            <p:ph type="title"/>
          </p:nvPr>
        </p:nvSpPr>
        <p:spPr/>
        <p:txBody>
          <a:bodyPr>
            <a:noAutofit/>
          </a:bodyPr>
          <a:lstStyle/>
          <a:p>
            <a:r>
              <a:rPr lang="fr-FR" sz="2800" dirty="0">
                <a:solidFill>
                  <a:srgbClr val="DF5155"/>
                </a:solidFill>
              </a:rPr>
              <a:t>Recettes et dépenses de l’</a:t>
            </a:r>
            <a:r>
              <a:rPr lang="fr-FR" sz="2800" dirty="0" err="1">
                <a:solidFill>
                  <a:srgbClr val="DF5155"/>
                </a:solidFill>
              </a:rPr>
              <a:t>Unédic</a:t>
            </a:r>
            <a:r>
              <a:rPr lang="fr-FR" sz="2800" dirty="0">
                <a:solidFill>
                  <a:srgbClr val="DF5155"/>
                </a:solidFill>
              </a:rPr>
              <a:t> en 2017</a:t>
            </a:r>
          </a:p>
        </p:txBody>
      </p:sp>
      <p:sp>
        <p:nvSpPr>
          <p:cNvPr id="4" name="Espace réservé du numéro de diapositive 3">
            <a:extLst>
              <a:ext uri="{FF2B5EF4-FFF2-40B4-BE49-F238E27FC236}">
                <a16:creationId xmlns:a16="http://schemas.microsoft.com/office/drawing/2014/main" id="{42997AE7-A092-4965-ACB9-4A636461428D}"/>
              </a:ext>
            </a:extLst>
          </p:cNvPr>
          <p:cNvSpPr>
            <a:spLocks noGrp="1"/>
          </p:cNvSpPr>
          <p:nvPr>
            <p:ph type="sldNum" sz="quarter" idx="12"/>
          </p:nvPr>
        </p:nvSpPr>
        <p:spPr/>
        <p:txBody>
          <a:bodyPr/>
          <a:lstStyle/>
          <a:p>
            <a:pPr defTabSz="685800">
              <a:defRPr/>
            </a:pPr>
            <a:fld id="{EC2C5706-C856-A34C-85D4-828FD84120A3}" type="slidenum">
              <a:rPr lang="fr-FR">
                <a:solidFill>
                  <a:prstClr val="black">
                    <a:tint val="75000"/>
                  </a:prstClr>
                </a:solidFill>
                <a:latin typeface="Calibri" panose="020F0502020204030204"/>
              </a:rPr>
              <a:pPr defTabSz="685800">
                <a:defRPr/>
              </a:pPr>
              <a:t>5</a:t>
            </a:fld>
            <a:endParaRPr lang="fr-FR">
              <a:solidFill>
                <a:prstClr val="black">
                  <a:tint val="75000"/>
                </a:prstClr>
              </a:solidFill>
              <a:latin typeface="Calibri" panose="020F0502020204030204"/>
            </a:endParaRPr>
          </a:p>
        </p:txBody>
      </p:sp>
      <p:sp>
        <p:nvSpPr>
          <p:cNvPr id="5" name="Rectangle 4">
            <a:extLst>
              <a:ext uri="{FF2B5EF4-FFF2-40B4-BE49-F238E27FC236}">
                <a16:creationId xmlns:a16="http://schemas.microsoft.com/office/drawing/2014/main" id="{F45681DE-5ACC-49E3-942C-4F58A3F23490}"/>
              </a:ext>
            </a:extLst>
          </p:cNvPr>
          <p:cNvSpPr/>
          <p:nvPr/>
        </p:nvSpPr>
        <p:spPr>
          <a:xfrm>
            <a:off x="304285" y="1369219"/>
            <a:ext cx="1379620" cy="3206529"/>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defTabSz="685800">
              <a:defRPr/>
            </a:pPr>
            <a:r>
              <a:rPr lang="fr-FR" sz="1500" b="1" dirty="0">
                <a:solidFill>
                  <a:prstClr val="white"/>
                </a:solidFill>
                <a:latin typeface="Calibri" panose="020F0502020204030204"/>
              </a:rPr>
              <a:t>Contributions collectées : </a:t>
            </a:r>
          </a:p>
          <a:p>
            <a:pPr algn="ctr" defTabSz="685800">
              <a:defRPr/>
            </a:pPr>
            <a:r>
              <a:rPr lang="fr-FR" sz="1500" b="1" dirty="0">
                <a:solidFill>
                  <a:prstClr val="white"/>
                </a:solidFill>
                <a:latin typeface="Calibri" panose="020F0502020204030204"/>
              </a:rPr>
              <a:t>35,7 Mds€</a:t>
            </a:r>
          </a:p>
        </p:txBody>
      </p:sp>
      <p:sp>
        <p:nvSpPr>
          <p:cNvPr id="6" name="Rectangle 5">
            <a:extLst>
              <a:ext uri="{FF2B5EF4-FFF2-40B4-BE49-F238E27FC236}">
                <a16:creationId xmlns:a16="http://schemas.microsoft.com/office/drawing/2014/main" id="{5D52430F-3ABE-4AF6-8BAE-4EB7CDCE5391}"/>
              </a:ext>
            </a:extLst>
          </p:cNvPr>
          <p:cNvSpPr/>
          <p:nvPr/>
        </p:nvSpPr>
        <p:spPr>
          <a:xfrm>
            <a:off x="1842579" y="1596451"/>
            <a:ext cx="1379620" cy="2979296"/>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defTabSz="685800">
              <a:defRPr/>
            </a:pPr>
            <a:r>
              <a:rPr lang="fr-FR" sz="1500" b="1" dirty="0">
                <a:solidFill>
                  <a:prstClr val="white"/>
                </a:solidFill>
                <a:latin typeface="Calibri" panose="020F0502020204030204"/>
              </a:rPr>
              <a:t>Allocations </a:t>
            </a:r>
          </a:p>
          <a:p>
            <a:pPr algn="ctr" defTabSz="685800">
              <a:defRPr/>
            </a:pPr>
            <a:r>
              <a:rPr lang="fr-FR" sz="1500" b="1" dirty="0">
                <a:solidFill>
                  <a:prstClr val="white"/>
                </a:solidFill>
                <a:latin typeface="Calibri" panose="020F0502020204030204"/>
              </a:rPr>
              <a:t>versées :</a:t>
            </a:r>
          </a:p>
          <a:p>
            <a:pPr algn="ctr" defTabSz="685800">
              <a:defRPr/>
            </a:pPr>
            <a:r>
              <a:rPr lang="fr-FR" sz="1500" b="1" dirty="0">
                <a:solidFill>
                  <a:prstClr val="white"/>
                </a:solidFill>
                <a:latin typeface="Calibri" panose="020F0502020204030204"/>
              </a:rPr>
              <a:t>34,3 Mds€</a:t>
            </a:r>
          </a:p>
        </p:txBody>
      </p:sp>
      <p:sp>
        <p:nvSpPr>
          <p:cNvPr id="7" name="Signe Plus 6">
            <a:extLst>
              <a:ext uri="{FF2B5EF4-FFF2-40B4-BE49-F238E27FC236}">
                <a16:creationId xmlns:a16="http://schemas.microsoft.com/office/drawing/2014/main" id="{625151A8-D8A6-4AAF-AAD2-90CE51E54269}"/>
              </a:ext>
            </a:extLst>
          </p:cNvPr>
          <p:cNvSpPr/>
          <p:nvPr/>
        </p:nvSpPr>
        <p:spPr>
          <a:xfrm>
            <a:off x="3233683" y="2883733"/>
            <a:ext cx="404735" cy="404734"/>
          </a:xfrm>
          <a:prstGeom prst="mathPlus">
            <a:avLst/>
          </a:prstGeom>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1200">
              <a:solidFill>
                <a:prstClr val="white"/>
              </a:solidFill>
              <a:latin typeface="Calibri" panose="020F0502020204030204"/>
            </a:endParaRPr>
          </a:p>
        </p:txBody>
      </p:sp>
      <p:sp>
        <p:nvSpPr>
          <p:cNvPr id="8" name="Rectangle 7">
            <a:extLst>
              <a:ext uri="{FF2B5EF4-FFF2-40B4-BE49-F238E27FC236}">
                <a16:creationId xmlns:a16="http://schemas.microsoft.com/office/drawing/2014/main" id="{6D6E169A-AB4C-43C1-AB08-E3C0FC977CD3}"/>
              </a:ext>
            </a:extLst>
          </p:cNvPr>
          <p:cNvSpPr/>
          <p:nvPr/>
        </p:nvSpPr>
        <p:spPr>
          <a:xfrm>
            <a:off x="3657426" y="1596452"/>
            <a:ext cx="2155010" cy="1052916"/>
          </a:xfrm>
          <a:prstGeom prst="rect">
            <a:avLst/>
          </a:prstGeom>
          <a:solidFill>
            <a:schemeClr val="accent4"/>
          </a:solidFill>
        </p:spPr>
        <p:style>
          <a:lnRef idx="3">
            <a:schemeClr val="lt1"/>
          </a:lnRef>
          <a:fillRef idx="1">
            <a:schemeClr val="accent2"/>
          </a:fillRef>
          <a:effectRef idx="1">
            <a:schemeClr val="accent2"/>
          </a:effectRef>
          <a:fontRef idx="minor">
            <a:schemeClr val="lt1"/>
          </a:fontRef>
        </p:style>
        <p:txBody>
          <a:bodyPr rtlCol="0" anchor="ctr"/>
          <a:lstStyle/>
          <a:p>
            <a:pPr algn="ctr" defTabSz="685800">
              <a:defRPr/>
            </a:pPr>
            <a:r>
              <a:rPr lang="fr-FR" sz="1350" b="1" dirty="0">
                <a:solidFill>
                  <a:prstClr val="white"/>
                </a:solidFill>
                <a:latin typeface="Calibri" panose="020F0502020204030204"/>
              </a:rPr>
              <a:t>Contribution versée au budget de Pôle emploi </a:t>
            </a:r>
            <a:r>
              <a:rPr lang="fr-FR" sz="1350" dirty="0">
                <a:solidFill>
                  <a:prstClr val="white"/>
                </a:solidFill>
                <a:latin typeface="Calibri" panose="020F0502020204030204"/>
              </a:rPr>
              <a:t>(10% des recettes N-2) :</a:t>
            </a:r>
          </a:p>
          <a:p>
            <a:pPr algn="ctr" defTabSz="685800">
              <a:defRPr/>
            </a:pPr>
            <a:r>
              <a:rPr lang="fr-FR" sz="1350" b="1" dirty="0">
                <a:solidFill>
                  <a:prstClr val="white"/>
                </a:solidFill>
                <a:latin typeface="Calibri" panose="020F0502020204030204"/>
              </a:rPr>
              <a:t>3,3 Mds€</a:t>
            </a:r>
          </a:p>
        </p:txBody>
      </p:sp>
      <p:sp>
        <p:nvSpPr>
          <p:cNvPr id="9" name="Rectangle 8">
            <a:extLst>
              <a:ext uri="{FF2B5EF4-FFF2-40B4-BE49-F238E27FC236}">
                <a16:creationId xmlns:a16="http://schemas.microsoft.com/office/drawing/2014/main" id="{15A8002D-1251-4BC2-9AB3-0E1276F7F5B3}"/>
              </a:ext>
            </a:extLst>
          </p:cNvPr>
          <p:cNvSpPr/>
          <p:nvPr/>
        </p:nvSpPr>
        <p:spPr>
          <a:xfrm>
            <a:off x="3657426" y="2752237"/>
            <a:ext cx="2155010" cy="1060048"/>
          </a:xfrm>
          <a:prstGeom prst="rect">
            <a:avLst/>
          </a:prstGeom>
          <a:solidFill>
            <a:schemeClr val="accent4"/>
          </a:solidFill>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r>
              <a:rPr lang="fr-FR" sz="1350" b="1" dirty="0">
                <a:solidFill>
                  <a:prstClr val="white"/>
                </a:solidFill>
                <a:latin typeface="Calibri" panose="020F0502020204030204"/>
              </a:rPr>
              <a:t>Versement aux caisses de retraite complémentaire :</a:t>
            </a:r>
          </a:p>
          <a:p>
            <a:pPr algn="ctr" defTabSz="685800">
              <a:defRPr/>
            </a:pPr>
            <a:r>
              <a:rPr lang="fr-FR" sz="1350" b="1" dirty="0">
                <a:solidFill>
                  <a:prstClr val="white"/>
                </a:solidFill>
                <a:latin typeface="Calibri" panose="020F0502020204030204"/>
              </a:rPr>
              <a:t>3,5 Mds€ </a:t>
            </a:r>
            <a:r>
              <a:rPr lang="fr-FR" sz="1350" dirty="0">
                <a:solidFill>
                  <a:prstClr val="white"/>
                </a:solidFill>
                <a:latin typeface="Calibri" panose="020F0502020204030204"/>
              </a:rPr>
              <a:t>(dont 1,4 Md€ prélevés sur les allocations)</a:t>
            </a:r>
          </a:p>
        </p:txBody>
      </p:sp>
      <p:sp>
        <p:nvSpPr>
          <p:cNvPr id="10" name="ZoneTexte 9">
            <a:extLst>
              <a:ext uri="{FF2B5EF4-FFF2-40B4-BE49-F238E27FC236}">
                <a16:creationId xmlns:a16="http://schemas.microsoft.com/office/drawing/2014/main" id="{50FE2AF7-99FC-4A36-B9A1-EC62AEB73285}"/>
              </a:ext>
            </a:extLst>
          </p:cNvPr>
          <p:cNvSpPr txBox="1"/>
          <p:nvPr/>
        </p:nvSpPr>
        <p:spPr>
          <a:xfrm>
            <a:off x="304287" y="989350"/>
            <a:ext cx="1379618" cy="300082"/>
          </a:xfrm>
          <a:prstGeom prst="rect">
            <a:avLst/>
          </a:prstGeom>
          <a:noFill/>
        </p:spPr>
        <p:txBody>
          <a:bodyPr wrap="square" rtlCol="0">
            <a:spAutoFit/>
          </a:bodyPr>
          <a:lstStyle/>
          <a:p>
            <a:pPr algn="ctr" defTabSz="685800">
              <a:defRPr/>
            </a:pPr>
            <a:r>
              <a:rPr lang="fr-FR" sz="1350" b="1" dirty="0">
                <a:solidFill>
                  <a:srgbClr val="4472C4"/>
                </a:solidFill>
                <a:latin typeface="Calibri" panose="020F0502020204030204"/>
              </a:rPr>
              <a:t>RECETTES</a:t>
            </a:r>
          </a:p>
        </p:txBody>
      </p:sp>
      <p:sp>
        <p:nvSpPr>
          <p:cNvPr id="11" name="ZoneTexte 10">
            <a:extLst>
              <a:ext uri="{FF2B5EF4-FFF2-40B4-BE49-F238E27FC236}">
                <a16:creationId xmlns:a16="http://schemas.microsoft.com/office/drawing/2014/main" id="{8D8235D1-7DC9-43EF-94F0-0F5450493833}"/>
              </a:ext>
            </a:extLst>
          </p:cNvPr>
          <p:cNvSpPr txBox="1"/>
          <p:nvPr/>
        </p:nvSpPr>
        <p:spPr>
          <a:xfrm>
            <a:off x="1873071" y="979218"/>
            <a:ext cx="3939365" cy="300082"/>
          </a:xfrm>
          <a:prstGeom prst="rect">
            <a:avLst/>
          </a:prstGeom>
          <a:noFill/>
        </p:spPr>
        <p:txBody>
          <a:bodyPr wrap="square" rtlCol="0">
            <a:spAutoFit/>
          </a:bodyPr>
          <a:lstStyle/>
          <a:p>
            <a:pPr algn="ctr" defTabSz="685800">
              <a:defRPr/>
            </a:pPr>
            <a:r>
              <a:rPr lang="fr-FR" sz="1350" b="1" dirty="0">
                <a:solidFill>
                  <a:srgbClr val="ED7D31"/>
                </a:solidFill>
                <a:latin typeface="Calibri" panose="020F0502020204030204"/>
              </a:rPr>
              <a:t>DEPENSES</a:t>
            </a:r>
          </a:p>
        </p:txBody>
      </p:sp>
      <p:cxnSp>
        <p:nvCxnSpPr>
          <p:cNvPr id="13" name="Connecteur droit 12">
            <a:extLst>
              <a:ext uri="{FF2B5EF4-FFF2-40B4-BE49-F238E27FC236}">
                <a16:creationId xmlns:a16="http://schemas.microsoft.com/office/drawing/2014/main" id="{76B4B183-04E7-446B-91C3-8BBD9589B9DE}"/>
              </a:ext>
            </a:extLst>
          </p:cNvPr>
          <p:cNvCxnSpPr>
            <a:cxnSpLocks/>
          </p:cNvCxnSpPr>
          <p:nvPr/>
        </p:nvCxnSpPr>
        <p:spPr>
          <a:xfrm>
            <a:off x="304285" y="1262067"/>
            <a:ext cx="137962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Connecteur droit 16">
            <a:extLst>
              <a:ext uri="{FF2B5EF4-FFF2-40B4-BE49-F238E27FC236}">
                <a16:creationId xmlns:a16="http://schemas.microsoft.com/office/drawing/2014/main" id="{34F7E582-6B23-4ADA-880E-968AF01F3D3B}"/>
              </a:ext>
            </a:extLst>
          </p:cNvPr>
          <p:cNvCxnSpPr>
            <a:cxnSpLocks/>
          </p:cNvCxnSpPr>
          <p:nvPr/>
        </p:nvCxnSpPr>
        <p:spPr>
          <a:xfrm>
            <a:off x="1853640" y="1261886"/>
            <a:ext cx="3958796"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19F27F28-99FC-49B5-9C08-F12FF957E067}"/>
              </a:ext>
            </a:extLst>
          </p:cNvPr>
          <p:cNvSpPr/>
          <p:nvPr/>
        </p:nvSpPr>
        <p:spPr>
          <a:xfrm>
            <a:off x="3649904" y="3915155"/>
            <a:ext cx="2155010" cy="660594"/>
          </a:xfrm>
          <a:prstGeom prst="rect">
            <a:avLst/>
          </a:prstGeom>
          <a:solidFill>
            <a:schemeClr val="accent4"/>
          </a:solidFill>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r>
              <a:rPr lang="fr-FR" sz="1350" b="1" dirty="0">
                <a:solidFill>
                  <a:prstClr val="white"/>
                </a:solidFill>
                <a:latin typeface="Calibri" panose="020F0502020204030204"/>
              </a:rPr>
              <a:t>Aides à la reprise d’emploi : 0,5 Mds€</a:t>
            </a:r>
            <a:endParaRPr lang="fr-FR" sz="1350" dirty="0">
              <a:solidFill>
                <a:prstClr val="white"/>
              </a:solidFill>
              <a:latin typeface="Calibri" panose="020F0502020204030204"/>
            </a:endParaRPr>
          </a:p>
        </p:txBody>
      </p:sp>
      <p:sp>
        <p:nvSpPr>
          <p:cNvPr id="21" name="ZoneTexte 20">
            <a:extLst>
              <a:ext uri="{FF2B5EF4-FFF2-40B4-BE49-F238E27FC236}">
                <a16:creationId xmlns:a16="http://schemas.microsoft.com/office/drawing/2014/main" id="{998D8E52-EBED-44FB-A2C2-D99D6E22C78F}"/>
              </a:ext>
            </a:extLst>
          </p:cNvPr>
          <p:cNvSpPr txBox="1"/>
          <p:nvPr/>
        </p:nvSpPr>
        <p:spPr>
          <a:xfrm>
            <a:off x="6281973" y="1115303"/>
            <a:ext cx="2285539" cy="507831"/>
          </a:xfrm>
          <a:prstGeom prst="rect">
            <a:avLst/>
          </a:prstGeom>
          <a:noFill/>
          <a:ln w="28575">
            <a:solidFill>
              <a:srgbClr val="FF0000"/>
            </a:solidFill>
          </a:ln>
        </p:spPr>
        <p:txBody>
          <a:bodyPr wrap="square" rtlCol="0">
            <a:spAutoFit/>
          </a:bodyPr>
          <a:lstStyle/>
          <a:p>
            <a:pPr algn="ctr" defTabSz="685800">
              <a:defRPr/>
            </a:pPr>
            <a:r>
              <a:rPr lang="fr-FR" sz="1350" dirty="0">
                <a:solidFill>
                  <a:srgbClr val="FF0000"/>
                </a:solidFill>
                <a:latin typeface="Calibri" panose="020F0502020204030204"/>
              </a:rPr>
              <a:t>Déficit annuel : </a:t>
            </a:r>
            <a:r>
              <a:rPr lang="fr-FR" sz="1350" b="1" dirty="0">
                <a:solidFill>
                  <a:srgbClr val="FF0000"/>
                </a:solidFill>
                <a:latin typeface="Calibri" panose="020F0502020204030204"/>
              </a:rPr>
              <a:t>3,4 Mds€</a:t>
            </a:r>
          </a:p>
          <a:p>
            <a:pPr algn="ctr" defTabSz="685800">
              <a:defRPr/>
            </a:pPr>
            <a:r>
              <a:rPr lang="fr-FR" sz="1350" dirty="0">
                <a:solidFill>
                  <a:srgbClr val="FF0000"/>
                </a:solidFill>
                <a:latin typeface="Calibri" panose="020F0502020204030204"/>
              </a:rPr>
              <a:t>Dette cumulée : </a:t>
            </a:r>
            <a:r>
              <a:rPr lang="fr-FR" sz="1350" b="1" dirty="0">
                <a:solidFill>
                  <a:srgbClr val="FF0000"/>
                </a:solidFill>
                <a:latin typeface="Calibri" panose="020F0502020204030204"/>
              </a:rPr>
              <a:t>33,5 Mds€</a:t>
            </a:r>
          </a:p>
        </p:txBody>
      </p:sp>
      <p:sp>
        <p:nvSpPr>
          <p:cNvPr id="23" name="ZoneTexte 22">
            <a:extLst>
              <a:ext uri="{FF2B5EF4-FFF2-40B4-BE49-F238E27FC236}">
                <a16:creationId xmlns:a16="http://schemas.microsoft.com/office/drawing/2014/main" id="{D352A24C-7F3B-4610-B11C-1D14592DAE1A}"/>
              </a:ext>
            </a:extLst>
          </p:cNvPr>
          <p:cNvSpPr txBox="1"/>
          <p:nvPr/>
        </p:nvSpPr>
        <p:spPr>
          <a:xfrm>
            <a:off x="6121196" y="1784930"/>
            <a:ext cx="2607095" cy="2862322"/>
          </a:xfrm>
          <a:prstGeom prst="rect">
            <a:avLst/>
          </a:prstGeom>
          <a:noFill/>
        </p:spPr>
        <p:txBody>
          <a:bodyPr wrap="square" rtlCol="0">
            <a:spAutoFit/>
          </a:bodyPr>
          <a:lstStyle/>
          <a:p>
            <a:pPr defTabSz="685800">
              <a:defRPr/>
            </a:pPr>
            <a:r>
              <a:rPr lang="fr-FR" sz="1350" b="1" dirty="0">
                <a:solidFill>
                  <a:prstClr val="black"/>
                </a:solidFill>
                <a:latin typeface="Calibri" panose="020F0502020204030204"/>
              </a:rPr>
              <a:t>En 10 ans, la dette a augmenté de plus de 30 Mds€</a:t>
            </a:r>
            <a:r>
              <a:rPr lang="fr-FR" sz="1350" dirty="0">
                <a:solidFill>
                  <a:prstClr val="black"/>
                </a:solidFill>
                <a:latin typeface="Calibri" panose="020F0502020204030204"/>
              </a:rPr>
              <a:t>, augmentation due : </a:t>
            </a:r>
          </a:p>
          <a:p>
            <a:pPr defTabSz="685800">
              <a:defRPr/>
            </a:pPr>
            <a:endParaRPr lang="fr-FR" sz="900" dirty="0">
              <a:solidFill>
                <a:prstClr val="black"/>
              </a:solidFill>
              <a:latin typeface="Calibri" panose="020F0502020204030204"/>
            </a:endParaRPr>
          </a:p>
          <a:p>
            <a:pPr marL="557213" lvl="1" indent="-214313" defTabSz="685800">
              <a:buFont typeface="Wingdings" panose="05000000000000000000" pitchFamily="2" charset="2"/>
              <a:buChar char="§"/>
              <a:defRPr/>
            </a:pPr>
            <a:r>
              <a:rPr lang="fr-FR" sz="1350" b="1" dirty="0">
                <a:solidFill>
                  <a:prstClr val="black"/>
                </a:solidFill>
                <a:latin typeface="Calibri" panose="020F0502020204030204"/>
              </a:rPr>
              <a:t>pour 54% à des facteurs exogènes </a:t>
            </a:r>
            <a:r>
              <a:rPr lang="fr-FR" sz="1350" dirty="0">
                <a:solidFill>
                  <a:prstClr val="black"/>
                </a:solidFill>
                <a:latin typeface="Calibri" panose="020F0502020204030204"/>
              </a:rPr>
              <a:t>(contribution supplémentaire au budget de Pôle emploi, frontaliers, intermittents)</a:t>
            </a:r>
          </a:p>
          <a:p>
            <a:pPr marL="557213" lvl="1" indent="-214313" defTabSz="685800">
              <a:buFont typeface="Wingdings" panose="05000000000000000000" pitchFamily="2" charset="2"/>
              <a:buChar char="§"/>
              <a:defRPr/>
            </a:pPr>
            <a:endParaRPr lang="fr-FR" sz="900" dirty="0">
              <a:solidFill>
                <a:prstClr val="black"/>
              </a:solidFill>
              <a:latin typeface="Calibri" panose="020F0502020204030204"/>
            </a:endParaRPr>
          </a:p>
          <a:p>
            <a:pPr marL="557213" lvl="1" indent="-214313" defTabSz="685800">
              <a:buFont typeface="Wingdings" panose="05000000000000000000" pitchFamily="2" charset="2"/>
              <a:buChar char="§"/>
              <a:defRPr/>
            </a:pPr>
            <a:r>
              <a:rPr lang="fr-FR" sz="1350" b="1" dirty="0">
                <a:solidFill>
                  <a:prstClr val="black"/>
                </a:solidFill>
                <a:latin typeface="Calibri" panose="020F0502020204030204"/>
              </a:rPr>
              <a:t>pour 46% à des facteurs endogènes </a:t>
            </a:r>
            <a:r>
              <a:rPr lang="fr-FR" sz="1350" dirty="0">
                <a:solidFill>
                  <a:prstClr val="black"/>
                </a:solidFill>
                <a:latin typeface="Calibri" panose="020F0502020204030204"/>
              </a:rPr>
              <a:t>liés directement à l’indemnisation </a:t>
            </a:r>
          </a:p>
        </p:txBody>
      </p:sp>
    </p:spTree>
    <p:extLst>
      <p:ext uri="{BB962C8B-B14F-4D97-AF65-F5344CB8AC3E}">
        <p14:creationId xmlns:p14="http://schemas.microsoft.com/office/powerpoint/2010/main" val="1388099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5F16B5-F19D-B742-B188-55C060FE92B3}"/>
              </a:ext>
            </a:extLst>
          </p:cNvPr>
          <p:cNvSpPr>
            <a:spLocks noGrp="1"/>
          </p:cNvSpPr>
          <p:nvPr>
            <p:ph type="title"/>
          </p:nvPr>
        </p:nvSpPr>
        <p:spPr/>
        <p:txBody>
          <a:bodyPr>
            <a:normAutofit fontScale="90000"/>
          </a:bodyPr>
          <a:lstStyle/>
          <a:p>
            <a:r>
              <a:rPr lang="fr-FR" dirty="0">
                <a:solidFill>
                  <a:srgbClr val="DF5155"/>
                </a:solidFill>
              </a:rPr>
              <a:t>Rappel des dernières négociations</a:t>
            </a:r>
          </a:p>
        </p:txBody>
      </p:sp>
      <p:sp>
        <p:nvSpPr>
          <p:cNvPr id="3" name="Espace réservé du contenu 2">
            <a:extLst>
              <a:ext uri="{FF2B5EF4-FFF2-40B4-BE49-F238E27FC236}">
                <a16:creationId xmlns:a16="http://schemas.microsoft.com/office/drawing/2014/main" id="{0AA75223-B842-6F48-8BAE-C635FCEA39B8}"/>
              </a:ext>
            </a:extLst>
          </p:cNvPr>
          <p:cNvSpPr>
            <a:spLocks noGrp="1"/>
          </p:cNvSpPr>
          <p:nvPr>
            <p:ph idx="1"/>
          </p:nvPr>
        </p:nvSpPr>
        <p:spPr>
          <a:xfrm>
            <a:off x="304286" y="1223066"/>
            <a:ext cx="8584737" cy="3379508"/>
          </a:xfrm>
        </p:spPr>
        <p:txBody>
          <a:bodyPr>
            <a:normAutofit fontScale="70000" lnSpcReduction="20000"/>
          </a:bodyPr>
          <a:lstStyle/>
          <a:p>
            <a:pPr marL="0" indent="0">
              <a:buNone/>
            </a:pPr>
            <a:r>
              <a:rPr lang="fr-FR" sz="3600" b="1" dirty="0">
                <a:solidFill>
                  <a:srgbClr val="DF5155"/>
                </a:solidFill>
                <a:latin typeface="+mj-lt"/>
                <a:ea typeface="+mj-ea"/>
                <a:cs typeface="+mj-cs"/>
              </a:rPr>
              <a:t>Convention de 2014</a:t>
            </a:r>
          </a:p>
          <a:p>
            <a:pPr lvl="1"/>
            <a:r>
              <a:rPr lang="fr-FR" dirty="0"/>
              <a:t>Mise en œuvre des </a:t>
            </a:r>
            <a:r>
              <a:rPr lang="fr-FR" b="1" dirty="0"/>
              <a:t>droits rechargeables </a:t>
            </a:r>
          </a:p>
          <a:p>
            <a:pPr lvl="1"/>
            <a:r>
              <a:rPr lang="fr-FR" dirty="0"/>
              <a:t>Réforme des règles de </a:t>
            </a:r>
            <a:r>
              <a:rPr lang="fr-FR" b="1" dirty="0"/>
              <a:t>cumul allocation / revenu </a:t>
            </a:r>
            <a:r>
              <a:rPr lang="fr-FR" dirty="0"/>
              <a:t>(suppression de tous les seuils)</a:t>
            </a:r>
          </a:p>
          <a:p>
            <a:pPr lvl="1"/>
            <a:r>
              <a:rPr lang="fr-FR" b="1" dirty="0"/>
              <a:t>Allongement du différé</a:t>
            </a:r>
            <a:r>
              <a:rPr lang="fr-FR" dirty="0"/>
              <a:t> d’indemnisation en cas de versement d’indemnités supra-légales</a:t>
            </a:r>
          </a:p>
          <a:p>
            <a:pPr lvl="1"/>
            <a:endParaRPr lang="fr-FR" dirty="0"/>
          </a:p>
          <a:p>
            <a:pPr marL="0" indent="0">
              <a:buNone/>
            </a:pPr>
            <a:r>
              <a:rPr lang="fr-FR" sz="3600" b="1" dirty="0">
                <a:solidFill>
                  <a:srgbClr val="DF5155"/>
                </a:solidFill>
                <a:latin typeface="+mj-lt"/>
                <a:ea typeface="+mj-ea"/>
                <a:cs typeface="+mj-cs"/>
              </a:rPr>
              <a:t>Convention de 2017</a:t>
            </a:r>
          </a:p>
          <a:p>
            <a:pPr lvl="1"/>
            <a:r>
              <a:rPr lang="fr-FR" dirty="0"/>
              <a:t>Modification du </a:t>
            </a:r>
            <a:r>
              <a:rPr lang="fr-FR" b="1" dirty="0"/>
              <a:t>calcul de l’allocation </a:t>
            </a:r>
          </a:p>
          <a:p>
            <a:pPr lvl="1"/>
            <a:r>
              <a:rPr lang="fr-FR" b="1" dirty="0"/>
              <a:t>Réforme de l’indemnisation des seniors</a:t>
            </a:r>
          </a:p>
          <a:p>
            <a:pPr lvl="1"/>
            <a:r>
              <a:rPr lang="fr-FR" b="1" dirty="0"/>
              <a:t>Suppression des </a:t>
            </a:r>
            <a:r>
              <a:rPr lang="fr-FR" b="1" dirty="0" err="1"/>
              <a:t>surcotisations</a:t>
            </a:r>
            <a:r>
              <a:rPr lang="fr-FR" dirty="0"/>
              <a:t> pour les CDD / ouverture d’une négociation sur les contrats courts dans les branches les plus concernées / contribution exceptionnelle temporaire de 0,05%</a:t>
            </a:r>
          </a:p>
          <a:p>
            <a:endParaRPr lang="fr-FR" dirty="0"/>
          </a:p>
          <a:p>
            <a:pPr marL="0" indent="0">
              <a:buNone/>
            </a:pPr>
            <a:r>
              <a:rPr lang="fr-FR" sz="3600" b="1" dirty="0">
                <a:solidFill>
                  <a:srgbClr val="DF5155"/>
                </a:solidFill>
                <a:latin typeface="+mj-lt"/>
                <a:ea typeface="+mj-ea"/>
                <a:cs typeface="+mj-cs"/>
              </a:rPr>
              <a:t>ANI du 22 février 2018</a:t>
            </a:r>
          </a:p>
          <a:p>
            <a:pPr lvl="1"/>
            <a:r>
              <a:rPr lang="fr-FR" b="1" dirty="0"/>
              <a:t>Dispositif d’indemnisation des démissionnaires</a:t>
            </a:r>
            <a:r>
              <a:rPr lang="fr-FR" dirty="0"/>
              <a:t> (7 ans en emploi  / projet professionnel)</a:t>
            </a:r>
          </a:p>
          <a:p>
            <a:pPr lvl="1"/>
            <a:r>
              <a:rPr lang="fr-FR" b="1" dirty="0"/>
              <a:t>Cadrage des négociations dans toutes les branches</a:t>
            </a:r>
            <a:r>
              <a:rPr lang="fr-FR" dirty="0"/>
              <a:t> sur le recours aux contrats courts et le développement d’emploi durable </a:t>
            </a:r>
          </a:p>
        </p:txBody>
      </p:sp>
      <p:sp>
        <p:nvSpPr>
          <p:cNvPr id="5" name="Espace réservé du numéro de diapositive 4">
            <a:extLst>
              <a:ext uri="{FF2B5EF4-FFF2-40B4-BE49-F238E27FC236}">
                <a16:creationId xmlns:a16="http://schemas.microsoft.com/office/drawing/2014/main" id="{924141D9-90DB-264D-A92D-8BDE76D184CA}"/>
              </a:ext>
            </a:extLst>
          </p:cNvPr>
          <p:cNvSpPr>
            <a:spLocks noGrp="1"/>
          </p:cNvSpPr>
          <p:nvPr>
            <p:ph type="sldNum" sz="quarter" idx="12"/>
          </p:nvPr>
        </p:nvSpPr>
        <p:spPr/>
        <p:txBody>
          <a:bodyPr/>
          <a:lstStyle/>
          <a:p>
            <a:pPr defTabSz="685800">
              <a:defRPr/>
            </a:pPr>
            <a:fld id="{EC2C5706-C856-A34C-85D4-828FD84120A3}" type="slidenum">
              <a:rPr lang="fr-FR">
                <a:solidFill>
                  <a:prstClr val="black">
                    <a:tint val="75000"/>
                  </a:prstClr>
                </a:solidFill>
                <a:latin typeface="Calibri" panose="020F0502020204030204"/>
              </a:rPr>
              <a:pPr defTabSz="685800">
                <a:defRPr/>
              </a:pPr>
              <a:t>6</a:t>
            </a:fld>
            <a:endParaRPr lang="fr-FR">
              <a:solidFill>
                <a:prstClr val="black">
                  <a:tint val="75000"/>
                </a:prstClr>
              </a:solidFill>
              <a:latin typeface="Calibri" panose="020F0502020204030204"/>
            </a:endParaRPr>
          </a:p>
        </p:txBody>
      </p:sp>
    </p:spTree>
    <p:extLst>
      <p:ext uri="{BB962C8B-B14F-4D97-AF65-F5344CB8AC3E}">
        <p14:creationId xmlns:p14="http://schemas.microsoft.com/office/powerpoint/2010/main" val="1515532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3E814A-9F8F-493F-B765-DB1939845042}"/>
              </a:ext>
            </a:extLst>
          </p:cNvPr>
          <p:cNvSpPr>
            <a:spLocks noGrp="1"/>
          </p:cNvSpPr>
          <p:nvPr>
            <p:ph type="title"/>
          </p:nvPr>
        </p:nvSpPr>
        <p:spPr/>
        <p:txBody>
          <a:bodyPr>
            <a:noAutofit/>
          </a:bodyPr>
          <a:lstStyle/>
          <a:p>
            <a:r>
              <a:rPr lang="fr-FR" sz="3200" dirty="0">
                <a:solidFill>
                  <a:srgbClr val="DF5155"/>
                </a:solidFill>
              </a:rPr>
              <a:t>Que dit la loi « avenir professionnel » ?</a:t>
            </a:r>
          </a:p>
        </p:txBody>
      </p:sp>
      <p:sp>
        <p:nvSpPr>
          <p:cNvPr id="5" name="Espace réservé du numéro de diapositive 4">
            <a:extLst>
              <a:ext uri="{FF2B5EF4-FFF2-40B4-BE49-F238E27FC236}">
                <a16:creationId xmlns:a16="http://schemas.microsoft.com/office/drawing/2014/main" id="{9FFA3FAA-D00D-430E-9F7B-801910798F5E}"/>
              </a:ext>
            </a:extLst>
          </p:cNvPr>
          <p:cNvSpPr>
            <a:spLocks noGrp="1"/>
          </p:cNvSpPr>
          <p:nvPr>
            <p:ph type="sldNum" sz="quarter" idx="12"/>
          </p:nvPr>
        </p:nvSpPr>
        <p:spPr/>
        <p:txBody>
          <a:bodyPr/>
          <a:lstStyle/>
          <a:p>
            <a:pPr defTabSz="685800">
              <a:defRPr/>
            </a:pPr>
            <a:fld id="{EC2C5706-C856-A34C-85D4-828FD84120A3}" type="slidenum">
              <a:rPr lang="fr-FR">
                <a:solidFill>
                  <a:prstClr val="black">
                    <a:tint val="75000"/>
                  </a:prstClr>
                </a:solidFill>
                <a:latin typeface="Calibri" panose="020F0502020204030204"/>
              </a:rPr>
              <a:pPr defTabSz="685800">
                <a:defRPr/>
              </a:pPr>
              <a:t>7</a:t>
            </a:fld>
            <a:endParaRPr lang="fr-FR">
              <a:solidFill>
                <a:prstClr val="black">
                  <a:tint val="75000"/>
                </a:prstClr>
              </a:solidFill>
              <a:latin typeface="Calibri" panose="020F0502020204030204"/>
            </a:endParaRPr>
          </a:p>
        </p:txBody>
      </p:sp>
      <p:sp>
        <p:nvSpPr>
          <p:cNvPr id="6" name="Rectangle 5">
            <a:extLst>
              <a:ext uri="{FF2B5EF4-FFF2-40B4-BE49-F238E27FC236}">
                <a16:creationId xmlns:a16="http://schemas.microsoft.com/office/drawing/2014/main" id="{98B3085D-9985-4343-95CB-4A063C6ADE80}"/>
              </a:ext>
            </a:extLst>
          </p:cNvPr>
          <p:cNvSpPr/>
          <p:nvPr/>
        </p:nvSpPr>
        <p:spPr>
          <a:xfrm>
            <a:off x="356197" y="1013642"/>
            <a:ext cx="3738371" cy="985250"/>
          </a:xfrm>
          <a:prstGeom prst="rect">
            <a:avLst/>
          </a:prstGeom>
          <a:solidFill>
            <a:srgbClr val="FF9966"/>
          </a:solidFill>
        </p:spPr>
        <p:style>
          <a:lnRef idx="3">
            <a:schemeClr val="lt1"/>
          </a:lnRef>
          <a:fillRef idx="1">
            <a:schemeClr val="accent2"/>
          </a:fillRef>
          <a:effectRef idx="1">
            <a:schemeClr val="accent2"/>
          </a:effectRef>
          <a:fontRef idx="minor">
            <a:schemeClr val="lt1"/>
          </a:fontRef>
        </p:style>
        <p:txBody>
          <a:bodyPr rtlCol="0" anchor="ctr"/>
          <a:lstStyle/>
          <a:p>
            <a:pPr algn="ctr" defTabSz="685800">
              <a:defRPr/>
            </a:pPr>
            <a:r>
              <a:rPr lang="fr-FR" sz="1500" b="1" dirty="0">
                <a:solidFill>
                  <a:prstClr val="white"/>
                </a:solidFill>
                <a:latin typeface="Calibri" panose="020F0502020204030204"/>
              </a:rPr>
              <a:t>Changement de nature du régime </a:t>
            </a:r>
          </a:p>
          <a:p>
            <a:pPr algn="ctr" defTabSz="685800">
              <a:defRPr/>
            </a:pPr>
            <a:r>
              <a:rPr lang="fr-FR" sz="1500" b="1" dirty="0">
                <a:solidFill>
                  <a:prstClr val="white"/>
                </a:solidFill>
                <a:latin typeface="Calibri" panose="020F0502020204030204"/>
              </a:rPr>
              <a:t>par un financement hybride </a:t>
            </a:r>
          </a:p>
          <a:p>
            <a:pPr algn="ctr" defTabSz="685800">
              <a:defRPr/>
            </a:pPr>
            <a:r>
              <a:rPr lang="fr-FR" sz="1500" dirty="0">
                <a:solidFill>
                  <a:prstClr val="white"/>
                </a:solidFill>
                <a:latin typeface="Calibri" panose="020F0502020204030204"/>
              </a:rPr>
              <a:t>(contributions patronales / impôts)</a:t>
            </a:r>
            <a:endParaRPr lang="fr-FR" sz="1500" b="1" dirty="0">
              <a:solidFill>
                <a:prstClr val="white"/>
              </a:solidFill>
              <a:latin typeface="Calibri" panose="020F0502020204030204"/>
            </a:endParaRPr>
          </a:p>
        </p:txBody>
      </p:sp>
      <p:sp>
        <p:nvSpPr>
          <p:cNvPr id="7" name="Rectangle 6">
            <a:extLst>
              <a:ext uri="{FF2B5EF4-FFF2-40B4-BE49-F238E27FC236}">
                <a16:creationId xmlns:a16="http://schemas.microsoft.com/office/drawing/2014/main" id="{8F8E32F2-762F-487D-9359-F31F59FBDFAF}"/>
              </a:ext>
            </a:extLst>
          </p:cNvPr>
          <p:cNvSpPr/>
          <p:nvPr/>
        </p:nvSpPr>
        <p:spPr>
          <a:xfrm>
            <a:off x="4247636" y="1013642"/>
            <a:ext cx="4721553" cy="1709421"/>
          </a:xfrm>
          <a:prstGeom prst="rect">
            <a:avLst/>
          </a:prstGeom>
          <a:solidFill>
            <a:srgbClr val="FF9966"/>
          </a:solidFill>
        </p:spPr>
        <p:style>
          <a:lnRef idx="3">
            <a:schemeClr val="lt1"/>
          </a:lnRef>
          <a:fillRef idx="1">
            <a:schemeClr val="accent2"/>
          </a:fillRef>
          <a:effectRef idx="1">
            <a:schemeClr val="accent2"/>
          </a:effectRef>
          <a:fontRef idx="minor">
            <a:schemeClr val="lt1"/>
          </a:fontRef>
        </p:style>
        <p:txBody>
          <a:bodyPr rtlCol="0" anchor="ctr"/>
          <a:lstStyle/>
          <a:p>
            <a:pPr algn="ctr" defTabSz="685800">
              <a:defRPr/>
            </a:pPr>
            <a:r>
              <a:rPr lang="fr-FR" sz="1500" b="1" dirty="0">
                <a:solidFill>
                  <a:prstClr val="white"/>
                </a:solidFill>
                <a:latin typeface="Calibri" panose="020F0502020204030204"/>
              </a:rPr>
              <a:t>Nouvelle gouvernance : </a:t>
            </a:r>
            <a:r>
              <a:rPr lang="fr-FR" sz="1500" dirty="0">
                <a:solidFill>
                  <a:prstClr val="white"/>
                </a:solidFill>
                <a:latin typeface="Calibri" panose="020F0502020204030204"/>
              </a:rPr>
              <a:t>la négociation se fait sur la base d’un document de cadrage transmis par le Gouvernement donnant à la fois une trajectoire financière à respecter et éventuellement des objectifs d’évolution des règles</a:t>
            </a:r>
          </a:p>
        </p:txBody>
      </p:sp>
      <p:sp>
        <p:nvSpPr>
          <p:cNvPr id="8" name="Rectangle 7">
            <a:extLst>
              <a:ext uri="{FF2B5EF4-FFF2-40B4-BE49-F238E27FC236}">
                <a16:creationId xmlns:a16="http://schemas.microsoft.com/office/drawing/2014/main" id="{4F84A6B7-6D8B-43A3-9461-F8DCD47AB80D}"/>
              </a:ext>
            </a:extLst>
          </p:cNvPr>
          <p:cNvSpPr/>
          <p:nvPr/>
        </p:nvSpPr>
        <p:spPr>
          <a:xfrm>
            <a:off x="356197" y="3186168"/>
            <a:ext cx="3738371" cy="135173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defTabSz="685800">
              <a:defRPr/>
            </a:pPr>
            <a:r>
              <a:rPr lang="fr-FR" sz="1500" b="1" dirty="0">
                <a:solidFill>
                  <a:prstClr val="white"/>
                </a:solidFill>
                <a:latin typeface="Calibri" panose="020F0502020204030204"/>
              </a:rPr>
              <a:t>Indemnisation des démissionnaires sous conditions</a:t>
            </a:r>
            <a:r>
              <a:rPr lang="fr-FR" sz="1500" dirty="0">
                <a:solidFill>
                  <a:prstClr val="white"/>
                </a:solidFill>
                <a:latin typeface="Calibri" panose="020F0502020204030204"/>
              </a:rPr>
              <a:t> (plus favorables que dans l’ANI) </a:t>
            </a:r>
          </a:p>
          <a:p>
            <a:pPr algn="ctr" defTabSz="685800">
              <a:defRPr/>
            </a:pPr>
            <a:r>
              <a:rPr lang="fr-FR" sz="1500" b="1" dirty="0">
                <a:solidFill>
                  <a:prstClr val="white"/>
                </a:solidFill>
                <a:latin typeface="Calibri" panose="020F0502020204030204"/>
              </a:rPr>
              <a:t>et des travailleurs indépendants :</a:t>
            </a:r>
            <a:r>
              <a:rPr lang="fr-FR" sz="1500" dirty="0">
                <a:solidFill>
                  <a:prstClr val="white"/>
                </a:solidFill>
                <a:latin typeface="Calibri" panose="020F0502020204030204"/>
              </a:rPr>
              <a:t> </a:t>
            </a:r>
          </a:p>
          <a:p>
            <a:pPr algn="ctr" defTabSz="685800">
              <a:defRPr/>
            </a:pPr>
            <a:r>
              <a:rPr lang="fr-FR" sz="1500" dirty="0">
                <a:solidFill>
                  <a:prstClr val="white"/>
                </a:solidFill>
                <a:latin typeface="Calibri" panose="020F0502020204030204"/>
              </a:rPr>
              <a:t>nouvelles dépenses à la charge du régime</a:t>
            </a:r>
            <a:r>
              <a:rPr lang="fr-FR" sz="1500" b="1" dirty="0">
                <a:solidFill>
                  <a:prstClr val="white"/>
                </a:solidFill>
                <a:latin typeface="Calibri" panose="020F0502020204030204"/>
              </a:rPr>
              <a:t> </a:t>
            </a:r>
            <a:endParaRPr lang="fr-FR" sz="1500" dirty="0">
              <a:solidFill>
                <a:prstClr val="white"/>
              </a:solidFill>
              <a:latin typeface="Calibri" panose="020F0502020204030204"/>
            </a:endParaRPr>
          </a:p>
        </p:txBody>
      </p:sp>
      <p:sp>
        <p:nvSpPr>
          <p:cNvPr id="9" name="Rectangle 8">
            <a:extLst>
              <a:ext uri="{FF2B5EF4-FFF2-40B4-BE49-F238E27FC236}">
                <a16:creationId xmlns:a16="http://schemas.microsoft.com/office/drawing/2014/main" id="{834927A3-9D57-4328-908B-FC163F513BA6}"/>
              </a:ext>
            </a:extLst>
          </p:cNvPr>
          <p:cNvSpPr/>
          <p:nvPr/>
        </p:nvSpPr>
        <p:spPr>
          <a:xfrm>
            <a:off x="4247636" y="2828484"/>
            <a:ext cx="4721553" cy="1709421"/>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defTabSz="685800">
              <a:defRPr/>
            </a:pPr>
            <a:r>
              <a:rPr lang="fr-FR" sz="1500" b="1" dirty="0">
                <a:solidFill>
                  <a:prstClr val="white"/>
                </a:solidFill>
                <a:latin typeface="Calibri" panose="020F0502020204030204"/>
              </a:rPr>
              <a:t>Réouverture d’une nouvelle négociation avec 3 objectifs : </a:t>
            </a:r>
          </a:p>
          <a:p>
            <a:pPr algn="ctr" defTabSz="685800">
              <a:defRPr/>
            </a:pPr>
            <a:r>
              <a:rPr lang="fr-FR" sz="1500" dirty="0">
                <a:solidFill>
                  <a:prstClr val="white"/>
                </a:solidFill>
                <a:latin typeface="Calibri" panose="020F0502020204030204"/>
              </a:rPr>
              <a:t>1/ lutte contre la précarité et la « </a:t>
            </a:r>
            <a:r>
              <a:rPr lang="fr-FR" sz="1500" dirty="0" err="1">
                <a:solidFill>
                  <a:prstClr val="white"/>
                </a:solidFill>
                <a:latin typeface="Calibri" panose="020F0502020204030204"/>
              </a:rPr>
              <a:t>permittence</a:t>
            </a:r>
            <a:r>
              <a:rPr lang="fr-FR" sz="1500" dirty="0">
                <a:solidFill>
                  <a:prstClr val="white"/>
                </a:solidFill>
                <a:latin typeface="Calibri" panose="020F0502020204030204"/>
              </a:rPr>
              <a:t> » (pas de mention des négociations de branches)</a:t>
            </a:r>
          </a:p>
          <a:p>
            <a:pPr algn="ctr" defTabSz="685800">
              <a:defRPr/>
            </a:pPr>
            <a:r>
              <a:rPr lang="fr-FR" sz="1500" dirty="0">
                <a:solidFill>
                  <a:prstClr val="white"/>
                </a:solidFill>
                <a:latin typeface="Calibri" panose="020F0502020204030204"/>
              </a:rPr>
              <a:t>2 / incitation au retour à l’emploi </a:t>
            </a:r>
          </a:p>
          <a:p>
            <a:pPr algn="ctr" defTabSz="685800">
              <a:defRPr/>
            </a:pPr>
            <a:r>
              <a:rPr lang="fr-FR" sz="1500" dirty="0">
                <a:solidFill>
                  <a:prstClr val="white"/>
                </a:solidFill>
                <a:latin typeface="Calibri" panose="020F0502020204030204"/>
              </a:rPr>
              <a:t>3/ amélioration de l’articulation assurance / solidarité </a:t>
            </a:r>
          </a:p>
        </p:txBody>
      </p:sp>
      <p:sp>
        <p:nvSpPr>
          <p:cNvPr id="10" name="Rectangle 9">
            <a:extLst>
              <a:ext uri="{FF2B5EF4-FFF2-40B4-BE49-F238E27FC236}">
                <a16:creationId xmlns:a16="http://schemas.microsoft.com/office/drawing/2014/main" id="{CC4FD7DA-7BB9-4923-9547-CE3F49539574}"/>
              </a:ext>
            </a:extLst>
          </p:cNvPr>
          <p:cNvSpPr/>
          <p:nvPr/>
        </p:nvSpPr>
        <p:spPr>
          <a:xfrm>
            <a:off x="355326" y="2105572"/>
            <a:ext cx="3739242" cy="985250"/>
          </a:xfrm>
          <a:prstGeom prst="rect">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pPr algn="ctr" defTabSz="685800">
              <a:defRPr/>
            </a:pPr>
            <a:r>
              <a:rPr lang="fr-FR" sz="1500" b="1" dirty="0">
                <a:solidFill>
                  <a:prstClr val="white"/>
                </a:solidFill>
                <a:latin typeface="Calibri" panose="020F0502020204030204"/>
              </a:rPr>
              <a:t>+ 2 nouveaux critères possibles de modulation des cotisations patronales </a:t>
            </a:r>
          </a:p>
          <a:p>
            <a:pPr algn="ctr" defTabSz="685800">
              <a:defRPr/>
            </a:pPr>
            <a:r>
              <a:rPr lang="fr-FR" sz="1500" dirty="0">
                <a:solidFill>
                  <a:prstClr val="white"/>
                </a:solidFill>
                <a:latin typeface="Calibri" panose="020F0502020204030204"/>
              </a:rPr>
              <a:t>(taux de rupture + secteur) </a:t>
            </a:r>
          </a:p>
        </p:txBody>
      </p:sp>
    </p:spTree>
    <p:extLst>
      <p:ext uri="{BB962C8B-B14F-4D97-AF65-F5344CB8AC3E}">
        <p14:creationId xmlns:p14="http://schemas.microsoft.com/office/powerpoint/2010/main" val="3038921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31BDBB-78B1-4D01-8324-74438FD4C282}"/>
              </a:ext>
            </a:extLst>
          </p:cNvPr>
          <p:cNvSpPr>
            <a:spLocks noGrp="1"/>
          </p:cNvSpPr>
          <p:nvPr>
            <p:ph type="title"/>
          </p:nvPr>
        </p:nvSpPr>
        <p:spPr/>
        <p:txBody>
          <a:bodyPr>
            <a:noAutofit/>
          </a:bodyPr>
          <a:lstStyle/>
          <a:p>
            <a:r>
              <a:rPr lang="fr-FR" sz="3200" dirty="0"/>
              <a:t>Cadrage du gouvernement</a:t>
            </a:r>
            <a:br>
              <a:rPr lang="fr-FR" sz="3200" dirty="0"/>
            </a:br>
            <a:r>
              <a:rPr lang="fr-FR" sz="3200" i="1" dirty="0"/>
              <a:t>Calendrier </a:t>
            </a:r>
          </a:p>
        </p:txBody>
      </p:sp>
      <p:sp>
        <p:nvSpPr>
          <p:cNvPr id="3" name="Espace réservé du contenu 2">
            <a:extLst>
              <a:ext uri="{FF2B5EF4-FFF2-40B4-BE49-F238E27FC236}">
                <a16:creationId xmlns:a16="http://schemas.microsoft.com/office/drawing/2014/main" id="{241B42C7-1802-4189-944D-2368BCAB8885}"/>
              </a:ext>
            </a:extLst>
          </p:cNvPr>
          <p:cNvSpPr>
            <a:spLocks noGrp="1"/>
          </p:cNvSpPr>
          <p:nvPr>
            <p:ph idx="1"/>
          </p:nvPr>
        </p:nvSpPr>
        <p:spPr/>
        <p:txBody>
          <a:bodyPr/>
          <a:lstStyle/>
          <a:p>
            <a:r>
              <a:rPr lang="fr-FR" b="1" dirty="0"/>
              <a:t>Délai de 4 mois pour la conclusion d’une convention d’assurance chômage </a:t>
            </a:r>
            <a:r>
              <a:rPr lang="fr-FR" dirty="0"/>
              <a:t>à compter de l’envoi du document de cadrage (25 septembre 2018)</a:t>
            </a:r>
          </a:p>
          <a:p>
            <a:endParaRPr lang="fr-FR" dirty="0"/>
          </a:p>
          <a:p>
            <a:r>
              <a:rPr lang="fr-FR" b="1" dirty="0"/>
              <a:t>Deadline accord politique : fin décembre 2019  </a:t>
            </a:r>
            <a:br>
              <a:rPr lang="fr-FR" dirty="0"/>
            </a:br>
            <a:r>
              <a:rPr lang="fr-FR" dirty="0"/>
              <a:t>(délai de rédaction de la convention : 1 mois minimum)</a:t>
            </a:r>
          </a:p>
          <a:p>
            <a:endParaRPr lang="fr-FR" dirty="0"/>
          </a:p>
          <a:p>
            <a:r>
              <a:rPr lang="fr-FR" b="1" dirty="0"/>
              <a:t>Deadline envoi de la convention au gouvernement </a:t>
            </a:r>
            <a:r>
              <a:rPr lang="fr-FR" dirty="0"/>
              <a:t>: 25 janvier 2019</a:t>
            </a:r>
          </a:p>
          <a:p>
            <a:endParaRPr lang="fr-FR" dirty="0"/>
          </a:p>
        </p:txBody>
      </p:sp>
      <p:sp>
        <p:nvSpPr>
          <p:cNvPr id="4" name="Espace réservé du numéro de diapositive 3">
            <a:extLst>
              <a:ext uri="{FF2B5EF4-FFF2-40B4-BE49-F238E27FC236}">
                <a16:creationId xmlns:a16="http://schemas.microsoft.com/office/drawing/2014/main" id="{031DD253-B2E4-4D8A-A626-8FADDF3774A9}"/>
              </a:ext>
            </a:extLst>
          </p:cNvPr>
          <p:cNvSpPr>
            <a:spLocks noGrp="1"/>
          </p:cNvSpPr>
          <p:nvPr>
            <p:ph type="sldNum" sz="quarter" idx="12"/>
          </p:nvPr>
        </p:nvSpPr>
        <p:spPr/>
        <p:txBody>
          <a:bodyPr/>
          <a:lstStyle/>
          <a:p>
            <a:fld id="{B6EDB14F-51E4-0342-8100-A6D4594F3736}" type="slidenum">
              <a:rPr lang="fr-FR" smtClean="0"/>
              <a:t>8</a:t>
            </a:fld>
            <a:endParaRPr lang="fr-FR"/>
          </a:p>
        </p:txBody>
      </p:sp>
    </p:spTree>
    <p:extLst>
      <p:ext uri="{BB962C8B-B14F-4D97-AF65-F5344CB8AC3E}">
        <p14:creationId xmlns:p14="http://schemas.microsoft.com/office/powerpoint/2010/main" val="3962172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CF76D82-17E4-4D14-92DB-5541FAFD5B48}"/>
              </a:ext>
            </a:extLst>
          </p:cNvPr>
          <p:cNvSpPr/>
          <p:nvPr/>
        </p:nvSpPr>
        <p:spPr>
          <a:xfrm>
            <a:off x="168613" y="4522319"/>
            <a:ext cx="7003119" cy="5856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00AA1510-B216-4656-BAE0-F5FD5D5D326F}"/>
              </a:ext>
            </a:extLst>
          </p:cNvPr>
          <p:cNvSpPr>
            <a:spLocks noGrp="1"/>
          </p:cNvSpPr>
          <p:nvPr>
            <p:ph type="title"/>
          </p:nvPr>
        </p:nvSpPr>
        <p:spPr/>
        <p:txBody>
          <a:bodyPr>
            <a:normAutofit fontScale="90000"/>
          </a:bodyPr>
          <a:lstStyle/>
          <a:p>
            <a:r>
              <a:rPr lang="fr-FR" dirty="0"/>
              <a:t>Calendrier</a:t>
            </a:r>
          </a:p>
        </p:txBody>
      </p:sp>
      <p:sp>
        <p:nvSpPr>
          <p:cNvPr id="5" name="Espace réservé du numéro de diapositive 4">
            <a:extLst>
              <a:ext uri="{FF2B5EF4-FFF2-40B4-BE49-F238E27FC236}">
                <a16:creationId xmlns:a16="http://schemas.microsoft.com/office/drawing/2014/main" id="{EA73D92F-C51D-4ED2-87E4-1622FE296591}"/>
              </a:ext>
            </a:extLst>
          </p:cNvPr>
          <p:cNvSpPr>
            <a:spLocks noGrp="1"/>
          </p:cNvSpPr>
          <p:nvPr>
            <p:ph type="sldNum" sz="quarter" idx="12"/>
          </p:nvPr>
        </p:nvSpPr>
        <p:spPr/>
        <p:txBody>
          <a:bodyPr/>
          <a:lstStyle/>
          <a:p>
            <a:pPr defTabSz="685800"/>
            <a:fld id="{EC2C5706-C856-A34C-85D4-828FD84120A3}" type="slidenum">
              <a:rPr lang="fr-FR">
                <a:solidFill>
                  <a:prstClr val="black">
                    <a:tint val="75000"/>
                  </a:prstClr>
                </a:solidFill>
                <a:latin typeface="Calibri" panose="020F0502020204030204"/>
              </a:rPr>
              <a:pPr defTabSz="685800"/>
              <a:t>9</a:t>
            </a:fld>
            <a:endParaRPr lang="fr-FR" dirty="0">
              <a:solidFill>
                <a:prstClr val="black">
                  <a:tint val="75000"/>
                </a:prstClr>
              </a:solidFill>
              <a:latin typeface="Calibri" panose="020F0502020204030204"/>
            </a:endParaRPr>
          </a:p>
        </p:txBody>
      </p:sp>
      <p:sp>
        <p:nvSpPr>
          <p:cNvPr id="6" name="Flèche : droite 5">
            <a:extLst>
              <a:ext uri="{FF2B5EF4-FFF2-40B4-BE49-F238E27FC236}">
                <a16:creationId xmlns:a16="http://schemas.microsoft.com/office/drawing/2014/main" id="{8086C30B-342B-4439-8CB7-99C34D2327AB}"/>
              </a:ext>
            </a:extLst>
          </p:cNvPr>
          <p:cNvSpPr/>
          <p:nvPr/>
        </p:nvSpPr>
        <p:spPr>
          <a:xfrm>
            <a:off x="287867" y="1275316"/>
            <a:ext cx="7729876" cy="7874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1500" b="1" dirty="0">
                <a:solidFill>
                  <a:prstClr val="white"/>
                </a:solidFill>
                <a:latin typeface="Calibri" panose="020F0502020204030204"/>
              </a:rPr>
              <a:t>NEGOCIATION PARITAIRE</a:t>
            </a:r>
          </a:p>
        </p:txBody>
      </p:sp>
      <p:sp>
        <p:nvSpPr>
          <p:cNvPr id="7" name="Triangle isocèle 6">
            <a:extLst>
              <a:ext uri="{FF2B5EF4-FFF2-40B4-BE49-F238E27FC236}">
                <a16:creationId xmlns:a16="http://schemas.microsoft.com/office/drawing/2014/main" id="{EC69FF57-3ADD-48B3-AFBF-BB390857E229}"/>
              </a:ext>
            </a:extLst>
          </p:cNvPr>
          <p:cNvSpPr/>
          <p:nvPr/>
        </p:nvSpPr>
        <p:spPr>
          <a:xfrm rot="10800000">
            <a:off x="439265" y="1169979"/>
            <a:ext cx="120479" cy="29474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Calibri" panose="020F0502020204030204"/>
            </a:endParaRPr>
          </a:p>
        </p:txBody>
      </p:sp>
      <p:sp>
        <p:nvSpPr>
          <p:cNvPr id="8" name="ZoneTexte 7">
            <a:extLst>
              <a:ext uri="{FF2B5EF4-FFF2-40B4-BE49-F238E27FC236}">
                <a16:creationId xmlns:a16="http://schemas.microsoft.com/office/drawing/2014/main" id="{D233CD58-63A2-45F1-B3FB-DA4BF4596809}"/>
              </a:ext>
            </a:extLst>
          </p:cNvPr>
          <p:cNvSpPr txBox="1"/>
          <p:nvPr/>
        </p:nvSpPr>
        <p:spPr>
          <a:xfrm>
            <a:off x="233348" y="886746"/>
            <a:ext cx="635515" cy="300082"/>
          </a:xfrm>
          <a:prstGeom prst="rect">
            <a:avLst/>
          </a:prstGeom>
          <a:noFill/>
        </p:spPr>
        <p:txBody>
          <a:bodyPr wrap="square" rtlCol="0">
            <a:spAutoFit/>
          </a:bodyPr>
          <a:lstStyle/>
          <a:p>
            <a:pPr defTabSz="685800"/>
            <a:r>
              <a:rPr lang="fr-FR" sz="1350" b="1" dirty="0">
                <a:solidFill>
                  <a:prstClr val="black"/>
                </a:solidFill>
                <a:latin typeface="Calibri" panose="020F0502020204030204"/>
              </a:rPr>
              <a:t>9 nov.</a:t>
            </a:r>
          </a:p>
        </p:txBody>
      </p:sp>
      <p:sp>
        <p:nvSpPr>
          <p:cNvPr id="9" name="Triangle isocèle 8">
            <a:extLst>
              <a:ext uri="{FF2B5EF4-FFF2-40B4-BE49-F238E27FC236}">
                <a16:creationId xmlns:a16="http://schemas.microsoft.com/office/drawing/2014/main" id="{FCB3D8DC-4DF3-4E66-9613-3EE06EF7092A}"/>
              </a:ext>
            </a:extLst>
          </p:cNvPr>
          <p:cNvSpPr/>
          <p:nvPr/>
        </p:nvSpPr>
        <p:spPr>
          <a:xfrm rot="10800000">
            <a:off x="1126258" y="1166932"/>
            <a:ext cx="120479" cy="29474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Calibri" panose="020F0502020204030204"/>
            </a:endParaRPr>
          </a:p>
        </p:txBody>
      </p:sp>
      <p:sp>
        <p:nvSpPr>
          <p:cNvPr id="10" name="ZoneTexte 9">
            <a:extLst>
              <a:ext uri="{FF2B5EF4-FFF2-40B4-BE49-F238E27FC236}">
                <a16:creationId xmlns:a16="http://schemas.microsoft.com/office/drawing/2014/main" id="{C705C657-DFA5-45E5-ABA5-4DA421D57B88}"/>
              </a:ext>
            </a:extLst>
          </p:cNvPr>
          <p:cNvSpPr txBox="1"/>
          <p:nvPr/>
        </p:nvSpPr>
        <p:spPr>
          <a:xfrm>
            <a:off x="868863" y="886403"/>
            <a:ext cx="708155" cy="300082"/>
          </a:xfrm>
          <a:prstGeom prst="rect">
            <a:avLst/>
          </a:prstGeom>
          <a:noFill/>
        </p:spPr>
        <p:txBody>
          <a:bodyPr wrap="square" rtlCol="0">
            <a:spAutoFit/>
          </a:bodyPr>
          <a:lstStyle/>
          <a:p>
            <a:pPr defTabSz="685800"/>
            <a:r>
              <a:rPr lang="fr-FR" sz="1350" b="1" dirty="0">
                <a:solidFill>
                  <a:prstClr val="black"/>
                </a:solidFill>
                <a:latin typeface="Calibri" panose="020F0502020204030204"/>
              </a:rPr>
              <a:t>16 nov.</a:t>
            </a:r>
          </a:p>
        </p:txBody>
      </p:sp>
      <p:sp>
        <p:nvSpPr>
          <p:cNvPr id="11" name="Triangle isocèle 10">
            <a:extLst>
              <a:ext uri="{FF2B5EF4-FFF2-40B4-BE49-F238E27FC236}">
                <a16:creationId xmlns:a16="http://schemas.microsoft.com/office/drawing/2014/main" id="{1C0FD592-DEC9-43DA-866B-5E97DCC2AFAE}"/>
              </a:ext>
            </a:extLst>
          </p:cNvPr>
          <p:cNvSpPr/>
          <p:nvPr/>
        </p:nvSpPr>
        <p:spPr>
          <a:xfrm rot="10800000">
            <a:off x="1908532" y="1162462"/>
            <a:ext cx="120479" cy="29474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Calibri" panose="020F0502020204030204"/>
            </a:endParaRPr>
          </a:p>
        </p:txBody>
      </p:sp>
      <p:sp>
        <p:nvSpPr>
          <p:cNvPr id="12" name="ZoneTexte 11">
            <a:extLst>
              <a:ext uri="{FF2B5EF4-FFF2-40B4-BE49-F238E27FC236}">
                <a16:creationId xmlns:a16="http://schemas.microsoft.com/office/drawing/2014/main" id="{560F9DEB-964C-4FA6-A1D2-027D416E1BC6}"/>
              </a:ext>
            </a:extLst>
          </p:cNvPr>
          <p:cNvSpPr txBox="1"/>
          <p:nvPr/>
        </p:nvSpPr>
        <p:spPr>
          <a:xfrm>
            <a:off x="1672480" y="871010"/>
            <a:ext cx="708155" cy="300082"/>
          </a:xfrm>
          <a:prstGeom prst="rect">
            <a:avLst/>
          </a:prstGeom>
          <a:noFill/>
        </p:spPr>
        <p:txBody>
          <a:bodyPr wrap="square" rtlCol="0">
            <a:spAutoFit/>
          </a:bodyPr>
          <a:lstStyle/>
          <a:p>
            <a:pPr defTabSz="685800"/>
            <a:r>
              <a:rPr lang="fr-FR" sz="1350" b="1" dirty="0">
                <a:solidFill>
                  <a:prstClr val="black"/>
                </a:solidFill>
                <a:latin typeface="Calibri" panose="020F0502020204030204"/>
              </a:rPr>
              <a:t>28 nov.</a:t>
            </a:r>
          </a:p>
        </p:txBody>
      </p:sp>
      <p:sp>
        <p:nvSpPr>
          <p:cNvPr id="13" name="Triangle isocèle 12">
            <a:extLst>
              <a:ext uri="{FF2B5EF4-FFF2-40B4-BE49-F238E27FC236}">
                <a16:creationId xmlns:a16="http://schemas.microsoft.com/office/drawing/2014/main" id="{9814E604-12F0-4F85-ACA4-9FF10C934F83}"/>
              </a:ext>
            </a:extLst>
          </p:cNvPr>
          <p:cNvSpPr/>
          <p:nvPr/>
        </p:nvSpPr>
        <p:spPr>
          <a:xfrm rot="10800000">
            <a:off x="2552301" y="1168596"/>
            <a:ext cx="120479" cy="29474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Calibri" panose="020F0502020204030204"/>
            </a:endParaRPr>
          </a:p>
        </p:txBody>
      </p:sp>
      <p:sp>
        <p:nvSpPr>
          <p:cNvPr id="14" name="ZoneTexte 13">
            <a:extLst>
              <a:ext uri="{FF2B5EF4-FFF2-40B4-BE49-F238E27FC236}">
                <a16:creationId xmlns:a16="http://schemas.microsoft.com/office/drawing/2014/main" id="{40CCA34E-8BFA-428A-82B7-8353253E3EC3}"/>
              </a:ext>
            </a:extLst>
          </p:cNvPr>
          <p:cNvSpPr txBox="1"/>
          <p:nvPr/>
        </p:nvSpPr>
        <p:spPr>
          <a:xfrm>
            <a:off x="2363729" y="883779"/>
            <a:ext cx="635515" cy="300082"/>
          </a:xfrm>
          <a:prstGeom prst="rect">
            <a:avLst/>
          </a:prstGeom>
          <a:noFill/>
        </p:spPr>
        <p:txBody>
          <a:bodyPr wrap="square" rtlCol="0">
            <a:spAutoFit/>
          </a:bodyPr>
          <a:lstStyle/>
          <a:p>
            <a:pPr defTabSz="685800"/>
            <a:r>
              <a:rPr lang="fr-FR" sz="1350" b="1" dirty="0">
                <a:solidFill>
                  <a:prstClr val="black"/>
                </a:solidFill>
                <a:latin typeface="Calibri" panose="020F0502020204030204"/>
              </a:rPr>
              <a:t>5 déc.</a:t>
            </a:r>
          </a:p>
        </p:txBody>
      </p:sp>
      <p:sp>
        <p:nvSpPr>
          <p:cNvPr id="20" name="Triangle isocèle 19">
            <a:extLst>
              <a:ext uri="{FF2B5EF4-FFF2-40B4-BE49-F238E27FC236}">
                <a16:creationId xmlns:a16="http://schemas.microsoft.com/office/drawing/2014/main" id="{9AD6564E-81E0-43E7-9F94-40B0903D4F15}"/>
              </a:ext>
            </a:extLst>
          </p:cNvPr>
          <p:cNvSpPr/>
          <p:nvPr/>
        </p:nvSpPr>
        <p:spPr>
          <a:xfrm rot="10800000">
            <a:off x="3220731" y="1166878"/>
            <a:ext cx="120479" cy="29474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Calibri" panose="020F0502020204030204"/>
            </a:endParaRPr>
          </a:p>
        </p:txBody>
      </p:sp>
      <p:sp>
        <p:nvSpPr>
          <p:cNvPr id="21" name="ZoneTexte 20">
            <a:extLst>
              <a:ext uri="{FF2B5EF4-FFF2-40B4-BE49-F238E27FC236}">
                <a16:creationId xmlns:a16="http://schemas.microsoft.com/office/drawing/2014/main" id="{A89FB7E5-B638-42A5-876B-44E4945A9003}"/>
              </a:ext>
            </a:extLst>
          </p:cNvPr>
          <p:cNvSpPr txBox="1"/>
          <p:nvPr/>
        </p:nvSpPr>
        <p:spPr>
          <a:xfrm>
            <a:off x="2950881" y="883645"/>
            <a:ext cx="699448" cy="300082"/>
          </a:xfrm>
          <a:prstGeom prst="rect">
            <a:avLst/>
          </a:prstGeom>
          <a:noFill/>
        </p:spPr>
        <p:txBody>
          <a:bodyPr wrap="square" rtlCol="0">
            <a:spAutoFit/>
          </a:bodyPr>
          <a:lstStyle/>
          <a:p>
            <a:pPr defTabSz="685800"/>
            <a:r>
              <a:rPr lang="fr-FR" sz="1350" b="1" dirty="0">
                <a:solidFill>
                  <a:prstClr val="black"/>
                </a:solidFill>
                <a:latin typeface="Calibri" panose="020F0502020204030204"/>
              </a:rPr>
              <a:t>11 déc.</a:t>
            </a:r>
          </a:p>
        </p:txBody>
      </p:sp>
      <p:sp>
        <p:nvSpPr>
          <p:cNvPr id="22" name="Triangle isocèle 21">
            <a:extLst>
              <a:ext uri="{FF2B5EF4-FFF2-40B4-BE49-F238E27FC236}">
                <a16:creationId xmlns:a16="http://schemas.microsoft.com/office/drawing/2014/main" id="{75195B90-4C10-4A06-873E-9C9BD87BCE92}"/>
              </a:ext>
            </a:extLst>
          </p:cNvPr>
          <p:cNvSpPr/>
          <p:nvPr/>
        </p:nvSpPr>
        <p:spPr>
          <a:xfrm rot="10800000">
            <a:off x="4051864" y="1163403"/>
            <a:ext cx="120479" cy="29474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Calibri" panose="020F0502020204030204"/>
            </a:endParaRPr>
          </a:p>
        </p:txBody>
      </p:sp>
      <p:sp>
        <p:nvSpPr>
          <p:cNvPr id="23" name="ZoneTexte 22">
            <a:extLst>
              <a:ext uri="{FF2B5EF4-FFF2-40B4-BE49-F238E27FC236}">
                <a16:creationId xmlns:a16="http://schemas.microsoft.com/office/drawing/2014/main" id="{04F6ACDE-988A-4323-82C9-B233ECAEDAAD}"/>
              </a:ext>
            </a:extLst>
          </p:cNvPr>
          <p:cNvSpPr txBox="1"/>
          <p:nvPr/>
        </p:nvSpPr>
        <p:spPr>
          <a:xfrm>
            <a:off x="3794468" y="882874"/>
            <a:ext cx="708155" cy="300082"/>
          </a:xfrm>
          <a:prstGeom prst="rect">
            <a:avLst/>
          </a:prstGeom>
          <a:noFill/>
        </p:spPr>
        <p:txBody>
          <a:bodyPr wrap="square" rtlCol="0">
            <a:spAutoFit/>
          </a:bodyPr>
          <a:lstStyle/>
          <a:p>
            <a:pPr defTabSz="685800"/>
            <a:r>
              <a:rPr lang="fr-FR" sz="1350" b="1" dirty="0">
                <a:solidFill>
                  <a:prstClr val="black"/>
                </a:solidFill>
                <a:latin typeface="Calibri" panose="020F0502020204030204"/>
              </a:rPr>
              <a:t>18 déc.</a:t>
            </a:r>
          </a:p>
        </p:txBody>
      </p:sp>
      <p:sp>
        <p:nvSpPr>
          <p:cNvPr id="24" name="Triangle isocèle 23">
            <a:extLst>
              <a:ext uri="{FF2B5EF4-FFF2-40B4-BE49-F238E27FC236}">
                <a16:creationId xmlns:a16="http://schemas.microsoft.com/office/drawing/2014/main" id="{691B5CFE-1852-4997-ACD6-747B8EB01E3E}"/>
              </a:ext>
            </a:extLst>
          </p:cNvPr>
          <p:cNvSpPr/>
          <p:nvPr/>
        </p:nvSpPr>
        <p:spPr>
          <a:xfrm rot="10800000">
            <a:off x="5077820" y="1166324"/>
            <a:ext cx="120479" cy="29474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Calibri" panose="020F0502020204030204"/>
            </a:endParaRPr>
          </a:p>
        </p:txBody>
      </p:sp>
      <p:sp>
        <p:nvSpPr>
          <p:cNvPr id="25" name="ZoneTexte 24">
            <a:extLst>
              <a:ext uri="{FF2B5EF4-FFF2-40B4-BE49-F238E27FC236}">
                <a16:creationId xmlns:a16="http://schemas.microsoft.com/office/drawing/2014/main" id="{AF47E0F5-4D80-4F7E-AC4B-651D7E8E133F}"/>
              </a:ext>
            </a:extLst>
          </p:cNvPr>
          <p:cNvSpPr txBox="1"/>
          <p:nvPr/>
        </p:nvSpPr>
        <p:spPr>
          <a:xfrm>
            <a:off x="4841768" y="874873"/>
            <a:ext cx="708155" cy="300082"/>
          </a:xfrm>
          <a:prstGeom prst="rect">
            <a:avLst/>
          </a:prstGeom>
          <a:noFill/>
        </p:spPr>
        <p:txBody>
          <a:bodyPr wrap="square" rtlCol="0">
            <a:spAutoFit/>
          </a:bodyPr>
          <a:lstStyle/>
          <a:p>
            <a:pPr defTabSz="685800"/>
            <a:r>
              <a:rPr lang="fr-FR" sz="1350" b="1" dirty="0">
                <a:solidFill>
                  <a:prstClr val="black"/>
                </a:solidFill>
                <a:latin typeface="Calibri" panose="020F0502020204030204"/>
              </a:rPr>
              <a:t>9 janv.</a:t>
            </a:r>
          </a:p>
        </p:txBody>
      </p:sp>
      <p:sp>
        <p:nvSpPr>
          <p:cNvPr id="26" name="Triangle isocèle 25">
            <a:extLst>
              <a:ext uri="{FF2B5EF4-FFF2-40B4-BE49-F238E27FC236}">
                <a16:creationId xmlns:a16="http://schemas.microsoft.com/office/drawing/2014/main" id="{4288C44B-7F43-41E5-ACC7-2223B1A7A429}"/>
              </a:ext>
            </a:extLst>
          </p:cNvPr>
          <p:cNvSpPr/>
          <p:nvPr/>
        </p:nvSpPr>
        <p:spPr>
          <a:xfrm rot="10800000">
            <a:off x="5831338" y="1165270"/>
            <a:ext cx="120479" cy="29474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Calibri" panose="020F0502020204030204"/>
            </a:endParaRPr>
          </a:p>
        </p:txBody>
      </p:sp>
      <p:sp>
        <p:nvSpPr>
          <p:cNvPr id="27" name="ZoneTexte 26">
            <a:extLst>
              <a:ext uri="{FF2B5EF4-FFF2-40B4-BE49-F238E27FC236}">
                <a16:creationId xmlns:a16="http://schemas.microsoft.com/office/drawing/2014/main" id="{64E4F696-0D86-481F-B53D-085F14921AD3}"/>
              </a:ext>
            </a:extLst>
          </p:cNvPr>
          <p:cNvSpPr txBox="1"/>
          <p:nvPr/>
        </p:nvSpPr>
        <p:spPr>
          <a:xfrm>
            <a:off x="5642766" y="880453"/>
            <a:ext cx="781545" cy="300082"/>
          </a:xfrm>
          <a:prstGeom prst="rect">
            <a:avLst/>
          </a:prstGeom>
          <a:noFill/>
        </p:spPr>
        <p:txBody>
          <a:bodyPr wrap="square" rtlCol="0">
            <a:spAutoFit/>
          </a:bodyPr>
          <a:lstStyle/>
          <a:p>
            <a:pPr defTabSz="685800"/>
            <a:r>
              <a:rPr lang="fr-FR" sz="1350" b="1" dirty="0">
                <a:solidFill>
                  <a:prstClr val="black"/>
                </a:solidFill>
                <a:latin typeface="Calibri" panose="020F0502020204030204"/>
              </a:rPr>
              <a:t>15 janv.</a:t>
            </a:r>
          </a:p>
        </p:txBody>
      </p:sp>
      <p:sp>
        <p:nvSpPr>
          <p:cNvPr id="28" name="Triangle isocèle 27">
            <a:extLst>
              <a:ext uri="{FF2B5EF4-FFF2-40B4-BE49-F238E27FC236}">
                <a16:creationId xmlns:a16="http://schemas.microsoft.com/office/drawing/2014/main" id="{5ABB2AC0-0348-4DB2-9261-FC72AB2BE6EF}"/>
              </a:ext>
            </a:extLst>
          </p:cNvPr>
          <p:cNvSpPr/>
          <p:nvPr/>
        </p:nvSpPr>
        <p:spPr>
          <a:xfrm rot="10800000">
            <a:off x="7079620" y="1133848"/>
            <a:ext cx="120479" cy="29474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Calibri" panose="020F0502020204030204"/>
            </a:endParaRPr>
          </a:p>
        </p:txBody>
      </p:sp>
      <p:sp>
        <p:nvSpPr>
          <p:cNvPr id="29" name="ZoneTexte 28">
            <a:extLst>
              <a:ext uri="{FF2B5EF4-FFF2-40B4-BE49-F238E27FC236}">
                <a16:creationId xmlns:a16="http://schemas.microsoft.com/office/drawing/2014/main" id="{B473CEF0-301C-48D1-B0B1-81F2114A2A86}"/>
              </a:ext>
            </a:extLst>
          </p:cNvPr>
          <p:cNvSpPr txBox="1"/>
          <p:nvPr/>
        </p:nvSpPr>
        <p:spPr>
          <a:xfrm>
            <a:off x="6499850" y="330342"/>
            <a:ext cx="1280019" cy="830997"/>
          </a:xfrm>
          <a:prstGeom prst="rect">
            <a:avLst/>
          </a:prstGeom>
          <a:noFill/>
        </p:spPr>
        <p:txBody>
          <a:bodyPr wrap="square" rtlCol="0">
            <a:spAutoFit/>
          </a:bodyPr>
          <a:lstStyle/>
          <a:p>
            <a:pPr algn="ctr" defTabSz="685800"/>
            <a:r>
              <a:rPr lang="fr-FR" sz="1200" b="1" dirty="0">
                <a:solidFill>
                  <a:prstClr val="black"/>
                </a:solidFill>
                <a:latin typeface="Calibri" panose="020F0502020204030204"/>
              </a:rPr>
              <a:t>25 janv. </a:t>
            </a:r>
          </a:p>
          <a:p>
            <a:pPr algn="ctr" defTabSz="685800"/>
            <a:r>
              <a:rPr lang="fr-FR" sz="1200" dirty="0">
                <a:solidFill>
                  <a:prstClr val="black"/>
                </a:solidFill>
                <a:latin typeface="Calibri" panose="020F0502020204030204"/>
              </a:rPr>
              <a:t>Deadline envoi de la convention au gouvernement </a:t>
            </a:r>
          </a:p>
        </p:txBody>
      </p:sp>
      <p:sp>
        <p:nvSpPr>
          <p:cNvPr id="30" name="Flèche : droite 29">
            <a:extLst>
              <a:ext uri="{FF2B5EF4-FFF2-40B4-BE49-F238E27FC236}">
                <a16:creationId xmlns:a16="http://schemas.microsoft.com/office/drawing/2014/main" id="{626558F5-39FA-4F97-8779-2BB893F9849E}"/>
              </a:ext>
            </a:extLst>
          </p:cNvPr>
          <p:cNvSpPr/>
          <p:nvPr/>
        </p:nvSpPr>
        <p:spPr>
          <a:xfrm>
            <a:off x="1928595" y="2246928"/>
            <a:ext cx="5531026" cy="787400"/>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1350" b="1" dirty="0">
                <a:solidFill>
                  <a:prstClr val="white"/>
                </a:solidFill>
                <a:latin typeface="Calibri" panose="020F0502020204030204"/>
              </a:rPr>
              <a:t>NEGOCIATION CONVENTION PÔLE EMPLOI </a:t>
            </a:r>
            <a:endParaRPr lang="fr-FR" sz="1200" b="1" dirty="0">
              <a:solidFill>
                <a:prstClr val="white"/>
              </a:solidFill>
              <a:latin typeface="Calibri" panose="020F0502020204030204"/>
            </a:endParaRPr>
          </a:p>
          <a:p>
            <a:pPr algn="ctr" defTabSz="685800"/>
            <a:r>
              <a:rPr lang="fr-FR" sz="1200" dirty="0">
                <a:solidFill>
                  <a:prstClr val="white"/>
                </a:solidFill>
                <a:latin typeface="Calibri" panose="020F0502020204030204"/>
              </a:rPr>
              <a:t>(Unedic-Etat-Pôle emploi)</a:t>
            </a:r>
            <a:endParaRPr lang="fr-FR" sz="1200" b="1" dirty="0">
              <a:solidFill>
                <a:prstClr val="white"/>
              </a:solidFill>
              <a:latin typeface="Calibri" panose="020F0502020204030204"/>
            </a:endParaRPr>
          </a:p>
        </p:txBody>
      </p:sp>
      <p:cxnSp>
        <p:nvCxnSpPr>
          <p:cNvPr id="31" name="Connecteur droit 30">
            <a:extLst>
              <a:ext uri="{FF2B5EF4-FFF2-40B4-BE49-F238E27FC236}">
                <a16:creationId xmlns:a16="http://schemas.microsoft.com/office/drawing/2014/main" id="{7D851E4B-B55A-4CBF-9AF0-90EABA520703}"/>
              </a:ext>
            </a:extLst>
          </p:cNvPr>
          <p:cNvCxnSpPr>
            <a:cxnSpLocks/>
          </p:cNvCxnSpPr>
          <p:nvPr/>
        </p:nvCxnSpPr>
        <p:spPr>
          <a:xfrm>
            <a:off x="1937501" y="1870855"/>
            <a:ext cx="0" cy="622964"/>
          </a:xfrm>
          <a:prstGeom prst="line">
            <a:avLst/>
          </a:prstGeom>
          <a:ln w="19050">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35" name="Flèche : droite 34">
            <a:extLst>
              <a:ext uri="{FF2B5EF4-FFF2-40B4-BE49-F238E27FC236}">
                <a16:creationId xmlns:a16="http://schemas.microsoft.com/office/drawing/2014/main" id="{1F9FB4E2-4D08-46E6-8202-531CFDE4E0DB}"/>
              </a:ext>
            </a:extLst>
          </p:cNvPr>
          <p:cNvSpPr/>
          <p:nvPr/>
        </p:nvSpPr>
        <p:spPr>
          <a:xfrm>
            <a:off x="296773" y="3647317"/>
            <a:ext cx="8501699" cy="787400"/>
          </a:xfrm>
          <a:prstGeom prst="rightArrow">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defTabSz="685800"/>
            <a:r>
              <a:rPr lang="fr-FR" sz="1500" b="1" dirty="0">
                <a:solidFill>
                  <a:prstClr val="white"/>
                </a:solidFill>
                <a:latin typeface="Calibri" panose="020F0502020204030204"/>
              </a:rPr>
              <a:t>INSTANCES MEDEF</a:t>
            </a:r>
          </a:p>
        </p:txBody>
      </p:sp>
      <p:sp>
        <p:nvSpPr>
          <p:cNvPr id="36" name="Triangle isocèle 35">
            <a:extLst>
              <a:ext uri="{FF2B5EF4-FFF2-40B4-BE49-F238E27FC236}">
                <a16:creationId xmlns:a16="http://schemas.microsoft.com/office/drawing/2014/main" id="{208DD4DB-513C-4FF8-9736-DC4C7721A815}"/>
              </a:ext>
            </a:extLst>
          </p:cNvPr>
          <p:cNvSpPr/>
          <p:nvPr/>
        </p:nvSpPr>
        <p:spPr>
          <a:xfrm rot="10800000">
            <a:off x="785657" y="3538659"/>
            <a:ext cx="120479" cy="29474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100">
              <a:solidFill>
                <a:prstClr val="white"/>
              </a:solidFill>
              <a:latin typeface="Calibri" panose="020F0502020204030204"/>
            </a:endParaRPr>
          </a:p>
        </p:txBody>
      </p:sp>
      <p:sp>
        <p:nvSpPr>
          <p:cNvPr id="37" name="ZoneTexte 36">
            <a:extLst>
              <a:ext uri="{FF2B5EF4-FFF2-40B4-BE49-F238E27FC236}">
                <a16:creationId xmlns:a16="http://schemas.microsoft.com/office/drawing/2014/main" id="{4B7AE3DF-97B0-4180-B3EE-5F912508CFEB}"/>
              </a:ext>
            </a:extLst>
          </p:cNvPr>
          <p:cNvSpPr txBox="1"/>
          <p:nvPr/>
        </p:nvSpPr>
        <p:spPr>
          <a:xfrm>
            <a:off x="520699" y="2890219"/>
            <a:ext cx="640010" cy="577081"/>
          </a:xfrm>
          <a:prstGeom prst="rect">
            <a:avLst/>
          </a:prstGeom>
          <a:noFill/>
        </p:spPr>
        <p:txBody>
          <a:bodyPr wrap="square" rtlCol="0">
            <a:spAutoFit/>
          </a:bodyPr>
          <a:lstStyle/>
          <a:p>
            <a:pPr algn="ctr" defTabSz="685800"/>
            <a:r>
              <a:rPr lang="fr-FR" sz="1050" b="1" dirty="0">
                <a:solidFill>
                  <a:prstClr val="black"/>
                </a:solidFill>
                <a:latin typeface="Calibri" panose="020F0502020204030204"/>
              </a:rPr>
              <a:t>12 nov.</a:t>
            </a:r>
          </a:p>
          <a:p>
            <a:pPr algn="ctr" defTabSz="685800"/>
            <a:r>
              <a:rPr lang="fr-FR" sz="1050" dirty="0">
                <a:solidFill>
                  <a:prstClr val="black"/>
                </a:solidFill>
                <a:latin typeface="Calibri" panose="020F0502020204030204"/>
              </a:rPr>
              <a:t>Conseil </a:t>
            </a:r>
          </a:p>
          <a:p>
            <a:pPr algn="ctr" defTabSz="685800"/>
            <a:r>
              <a:rPr lang="fr-FR" sz="1050" dirty="0">
                <a:solidFill>
                  <a:prstClr val="black"/>
                </a:solidFill>
                <a:latin typeface="Calibri" panose="020F0502020204030204"/>
              </a:rPr>
              <a:t>exécutif</a:t>
            </a:r>
          </a:p>
        </p:txBody>
      </p:sp>
      <p:sp>
        <p:nvSpPr>
          <p:cNvPr id="38" name="Triangle isocèle 37">
            <a:extLst>
              <a:ext uri="{FF2B5EF4-FFF2-40B4-BE49-F238E27FC236}">
                <a16:creationId xmlns:a16="http://schemas.microsoft.com/office/drawing/2014/main" id="{8B181460-AD28-46BE-9FB4-754C2EB76E3C}"/>
              </a:ext>
            </a:extLst>
          </p:cNvPr>
          <p:cNvSpPr/>
          <p:nvPr/>
        </p:nvSpPr>
        <p:spPr>
          <a:xfrm rot="10800000">
            <a:off x="3075957" y="3543052"/>
            <a:ext cx="120479" cy="29474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100">
              <a:solidFill>
                <a:prstClr val="white"/>
              </a:solidFill>
              <a:latin typeface="Calibri" panose="020F0502020204030204"/>
            </a:endParaRPr>
          </a:p>
        </p:txBody>
      </p:sp>
      <p:sp>
        <p:nvSpPr>
          <p:cNvPr id="39" name="ZoneTexte 38">
            <a:extLst>
              <a:ext uri="{FF2B5EF4-FFF2-40B4-BE49-F238E27FC236}">
                <a16:creationId xmlns:a16="http://schemas.microsoft.com/office/drawing/2014/main" id="{3E74E03C-5821-47D3-904E-49D5D9E7A743}"/>
              </a:ext>
            </a:extLst>
          </p:cNvPr>
          <p:cNvSpPr txBox="1"/>
          <p:nvPr/>
        </p:nvSpPr>
        <p:spPr>
          <a:xfrm>
            <a:off x="2818779" y="2883286"/>
            <a:ext cx="640010" cy="577081"/>
          </a:xfrm>
          <a:prstGeom prst="rect">
            <a:avLst/>
          </a:prstGeom>
          <a:noFill/>
        </p:spPr>
        <p:txBody>
          <a:bodyPr wrap="square" rtlCol="0">
            <a:spAutoFit/>
          </a:bodyPr>
          <a:lstStyle/>
          <a:p>
            <a:pPr algn="ctr" defTabSz="685800"/>
            <a:r>
              <a:rPr lang="fr-FR" sz="1050" b="1" dirty="0">
                <a:solidFill>
                  <a:prstClr val="black"/>
                </a:solidFill>
                <a:latin typeface="Calibri" panose="020F0502020204030204"/>
              </a:rPr>
              <a:t>10 déc.</a:t>
            </a:r>
          </a:p>
          <a:p>
            <a:pPr algn="ctr" defTabSz="685800"/>
            <a:r>
              <a:rPr lang="fr-FR" sz="1050" dirty="0">
                <a:solidFill>
                  <a:prstClr val="black"/>
                </a:solidFill>
                <a:latin typeface="Calibri" panose="020F0502020204030204"/>
              </a:rPr>
              <a:t>Conseil </a:t>
            </a:r>
          </a:p>
          <a:p>
            <a:pPr algn="ctr" defTabSz="685800"/>
            <a:r>
              <a:rPr lang="fr-FR" sz="1050" dirty="0">
                <a:solidFill>
                  <a:prstClr val="black"/>
                </a:solidFill>
                <a:latin typeface="Calibri" panose="020F0502020204030204"/>
              </a:rPr>
              <a:t>exécutif</a:t>
            </a:r>
          </a:p>
        </p:txBody>
      </p:sp>
      <p:sp>
        <p:nvSpPr>
          <p:cNvPr id="40" name="Triangle isocèle 39">
            <a:extLst>
              <a:ext uri="{FF2B5EF4-FFF2-40B4-BE49-F238E27FC236}">
                <a16:creationId xmlns:a16="http://schemas.microsoft.com/office/drawing/2014/main" id="{259226FB-59A1-43EA-AE03-2A813498C0AE}"/>
              </a:ext>
            </a:extLst>
          </p:cNvPr>
          <p:cNvSpPr/>
          <p:nvPr/>
        </p:nvSpPr>
        <p:spPr>
          <a:xfrm rot="10800000">
            <a:off x="5666754" y="3536567"/>
            <a:ext cx="120479" cy="29474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100">
              <a:solidFill>
                <a:prstClr val="white"/>
              </a:solidFill>
              <a:latin typeface="Calibri" panose="020F0502020204030204"/>
            </a:endParaRPr>
          </a:p>
        </p:txBody>
      </p:sp>
      <p:sp>
        <p:nvSpPr>
          <p:cNvPr id="41" name="ZoneTexte 40">
            <a:extLst>
              <a:ext uri="{FF2B5EF4-FFF2-40B4-BE49-F238E27FC236}">
                <a16:creationId xmlns:a16="http://schemas.microsoft.com/office/drawing/2014/main" id="{B7328A40-F782-44C9-9DF3-46A4064BFE47}"/>
              </a:ext>
            </a:extLst>
          </p:cNvPr>
          <p:cNvSpPr txBox="1"/>
          <p:nvPr/>
        </p:nvSpPr>
        <p:spPr>
          <a:xfrm>
            <a:off x="5406988" y="2871640"/>
            <a:ext cx="640010" cy="577081"/>
          </a:xfrm>
          <a:prstGeom prst="rect">
            <a:avLst/>
          </a:prstGeom>
          <a:noFill/>
        </p:spPr>
        <p:txBody>
          <a:bodyPr wrap="square" rtlCol="0">
            <a:spAutoFit/>
          </a:bodyPr>
          <a:lstStyle/>
          <a:p>
            <a:pPr algn="ctr" defTabSz="685800"/>
            <a:r>
              <a:rPr lang="fr-FR" sz="1050" b="1" dirty="0">
                <a:solidFill>
                  <a:prstClr val="black"/>
                </a:solidFill>
                <a:latin typeface="Calibri" panose="020F0502020204030204"/>
              </a:rPr>
              <a:t>14 janv.</a:t>
            </a:r>
          </a:p>
          <a:p>
            <a:pPr algn="ctr" defTabSz="685800"/>
            <a:r>
              <a:rPr lang="fr-FR" sz="1050" dirty="0">
                <a:solidFill>
                  <a:prstClr val="black"/>
                </a:solidFill>
                <a:latin typeface="Calibri" panose="020F0502020204030204"/>
              </a:rPr>
              <a:t>Conseil </a:t>
            </a:r>
          </a:p>
          <a:p>
            <a:pPr algn="ctr" defTabSz="685800"/>
            <a:r>
              <a:rPr lang="fr-FR" sz="1050" dirty="0">
                <a:solidFill>
                  <a:prstClr val="black"/>
                </a:solidFill>
                <a:latin typeface="Calibri" panose="020F0502020204030204"/>
              </a:rPr>
              <a:t>exécutif</a:t>
            </a:r>
          </a:p>
        </p:txBody>
      </p:sp>
      <p:sp>
        <p:nvSpPr>
          <p:cNvPr id="42" name="Triangle isocèle 41">
            <a:extLst>
              <a:ext uri="{FF2B5EF4-FFF2-40B4-BE49-F238E27FC236}">
                <a16:creationId xmlns:a16="http://schemas.microsoft.com/office/drawing/2014/main" id="{4DAB04A6-AE32-4A72-AC02-3DB90EE4D3A8}"/>
              </a:ext>
            </a:extLst>
          </p:cNvPr>
          <p:cNvSpPr/>
          <p:nvPr/>
        </p:nvSpPr>
        <p:spPr>
          <a:xfrm>
            <a:off x="1171606" y="4227579"/>
            <a:ext cx="120479" cy="29474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Calibri" panose="020F0502020204030204"/>
            </a:endParaRPr>
          </a:p>
        </p:txBody>
      </p:sp>
      <p:sp>
        <p:nvSpPr>
          <p:cNvPr id="43" name="ZoneTexte 42">
            <a:extLst>
              <a:ext uri="{FF2B5EF4-FFF2-40B4-BE49-F238E27FC236}">
                <a16:creationId xmlns:a16="http://schemas.microsoft.com/office/drawing/2014/main" id="{C199497A-BD48-4788-9C31-459B9C8A78FA}"/>
              </a:ext>
            </a:extLst>
          </p:cNvPr>
          <p:cNvSpPr txBox="1"/>
          <p:nvPr/>
        </p:nvSpPr>
        <p:spPr>
          <a:xfrm>
            <a:off x="336888" y="4458500"/>
            <a:ext cx="1788962" cy="615553"/>
          </a:xfrm>
          <a:prstGeom prst="rect">
            <a:avLst/>
          </a:prstGeom>
          <a:solidFill>
            <a:schemeClr val="bg1"/>
          </a:solidFill>
        </p:spPr>
        <p:txBody>
          <a:bodyPr wrap="square" rtlCol="0">
            <a:spAutoFit/>
          </a:bodyPr>
          <a:lstStyle/>
          <a:p>
            <a:pPr algn="ctr" defTabSz="685800"/>
            <a:r>
              <a:rPr lang="fr-FR" sz="1000" b="1" dirty="0">
                <a:solidFill>
                  <a:prstClr val="black"/>
                </a:solidFill>
                <a:latin typeface="Calibri" panose="020F0502020204030204"/>
              </a:rPr>
              <a:t>15 nov.</a:t>
            </a:r>
          </a:p>
          <a:p>
            <a:pPr algn="ctr" defTabSz="685800"/>
            <a:r>
              <a:rPr lang="fr-FR" sz="1000" dirty="0">
                <a:solidFill>
                  <a:prstClr val="black"/>
                </a:solidFill>
                <a:latin typeface="Calibri" panose="020F0502020204030204"/>
              </a:rPr>
              <a:t>Commission restreinte DYMATE</a:t>
            </a:r>
          </a:p>
          <a:p>
            <a:pPr defTabSz="685800"/>
            <a:endParaRPr lang="fr-FR" sz="400" dirty="0">
              <a:solidFill>
                <a:prstClr val="black"/>
              </a:solidFill>
              <a:latin typeface="Calibri" panose="020F0502020204030204"/>
            </a:endParaRPr>
          </a:p>
        </p:txBody>
      </p:sp>
      <p:sp>
        <p:nvSpPr>
          <p:cNvPr id="48" name="Triangle isocèle 47">
            <a:extLst>
              <a:ext uri="{FF2B5EF4-FFF2-40B4-BE49-F238E27FC236}">
                <a16:creationId xmlns:a16="http://schemas.microsoft.com/office/drawing/2014/main" id="{08CE3C23-BFF3-4445-A14A-E78B1D4F0E6A}"/>
              </a:ext>
            </a:extLst>
          </p:cNvPr>
          <p:cNvSpPr/>
          <p:nvPr/>
        </p:nvSpPr>
        <p:spPr>
          <a:xfrm rot="10800000">
            <a:off x="2472379" y="3534354"/>
            <a:ext cx="120479" cy="29474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100">
              <a:solidFill>
                <a:prstClr val="white"/>
              </a:solidFill>
              <a:latin typeface="Calibri" panose="020F0502020204030204"/>
            </a:endParaRPr>
          </a:p>
        </p:txBody>
      </p:sp>
      <p:sp>
        <p:nvSpPr>
          <p:cNvPr id="49" name="ZoneTexte 48">
            <a:extLst>
              <a:ext uri="{FF2B5EF4-FFF2-40B4-BE49-F238E27FC236}">
                <a16:creationId xmlns:a16="http://schemas.microsoft.com/office/drawing/2014/main" id="{9172FF3C-7CBE-48EB-A7D9-6450EC0162AD}"/>
              </a:ext>
            </a:extLst>
          </p:cNvPr>
          <p:cNvSpPr txBox="1"/>
          <p:nvPr/>
        </p:nvSpPr>
        <p:spPr>
          <a:xfrm>
            <a:off x="2212612" y="2889971"/>
            <a:ext cx="640010" cy="577081"/>
          </a:xfrm>
          <a:prstGeom prst="rect">
            <a:avLst/>
          </a:prstGeom>
          <a:noFill/>
        </p:spPr>
        <p:txBody>
          <a:bodyPr wrap="square" rtlCol="0">
            <a:spAutoFit/>
          </a:bodyPr>
          <a:lstStyle/>
          <a:p>
            <a:pPr algn="ctr" defTabSz="685800"/>
            <a:r>
              <a:rPr lang="fr-FR" sz="1050" b="1" dirty="0">
                <a:solidFill>
                  <a:prstClr val="black"/>
                </a:solidFill>
                <a:latin typeface="Calibri" panose="020F0502020204030204"/>
              </a:rPr>
              <a:t>3 déc.</a:t>
            </a:r>
          </a:p>
          <a:p>
            <a:pPr algn="ctr" defTabSz="685800"/>
            <a:r>
              <a:rPr lang="fr-FR" sz="1050" dirty="0">
                <a:solidFill>
                  <a:prstClr val="black"/>
                </a:solidFill>
                <a:latin typeface="Calibri" panose="020F0502020204030204"/>
              </a:rPr>
              <a:t>Bureau CE</a:t>
            </a:r>
          </a:p>
        </p:txBody>
      </p:sp>
      <p:sp>
        <p:nvSpPr>
          <p:cNvPr id="51" name="Triangle isocèle 50">
            <a:extLst>
              <a:ext uri="{FF2B5EF4-FFF2-40B4-BE49-F238E27FC236}">
                <a16:creationId xmlns:a16="http://schemas.microsoft.com/office/drawing/2014/main" id="{59FC6851-22EC-4354-BA65-672FCFC2A0E4}"/>
              </a:ext>
            </a:extLst>
          </p:cNvPr>
          <p:cNvSpPr/>
          <p:nvPr/>
        </p:nvSpPr>
        <p:spPr>
          <a:xfrm rot="10800000">
            <a:off x="5003396" y="3528573"/>
            <a:ext cx="120479" cy="29474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100">
              <a:solidFill>
                <a:prstClr val="white"/>
              </a:solidFill>
              <a:latin typeface="Calibri" panose="020F0502020204030204"/>
            </a:endParaRPr>
          </a:p>
        </p:txBody>
      </p:sp>
      <p:sp>
        <p:nvSpPr>
          <p:cNvPr id="52" name="ZoneTexte 51">
            <a:extLst>
              <a:ext uri="{FF2B5EF4-FFF2-40B4-BE49-F238E27FC236}">
                <a16:creationId xmlns:a16="http://schemas.microsoft.com/office/drawing/2014/main" id="{DCEC2EF3-791C-446A-8363-C295517872B4}"/>
              </a:ext>
            </a:extLst>
          </p:cNvPr>
          <p:cNvSpPr txBox="1"/>
          <p:nvPr/>
        </p:nvSpPr>
        <p:spPr>
          <a:xfrm>
            <a:off x="4726022" y="2871574"/>
            <a:ext cx="640010" cy="577081"/>
          </a:xfrm>
          <a:prstGeom prst="rect">
            <a:avLst/>
          </a:prstGeom>
          <a:noFill/>
        </p:spPr>
        <p:txBody>
          <a:bodyPr wrap="square" rtlCol="0">
            <a:spAutoFit/>
          </a:bodyPr>
          <a:lstStyle/>
          <a:p>
            <a:pPr algn="ctr" defTabSz="685800"/>
            <a:r>
              <a:rPr lang="fr-FR" sz="1050" b="1" dirty="0">
                <a:solidFill>
                  <a:prstClr val="black"/>
                </a:solidFill>
                <a:latin typeface="Calibri" panose="020F0502020204030204"/>
              </a:rPr>
              <a:t>7 janv.</a:t>
            </a:r>
          </a:p>
          <a:p>
            <a:pPr algn="ctr" defTabSz="685800"/>
            <a:r>
              <a:rPr lang="fr-FR" sz="1050" dirty="0">
                <a:solidFill>
                  <a:prstClr val="black"/>
                </a:solidFill>
                <a:latin typeface="Calibri" panose="020F0502020204030204"/>
              </a:rPr>
              <a:t>Bureau CE</a:t>
            </a:r>
          </a:p>
        </p:txBody>
      </p:sp>
      <p:sp>
        <p:nvSpPr>
          <p:cNvPr id="53" name="Triangle isocèle 52">
            <a:extLst>
              <a:ext uri="{FF2B5EF4-FFF2-40B4-BE49-F238E27FC236}">
                <a16:creationId xmlns:a16="http://schemas.microsoft.com/office/drawing/2014/main" id="{186B4F3B-2F23-4CA7-91FC-63425B9BF040}"/>
              </a:ext>
            </a:extLst>
          </p:cNvPr>
          <p:cNvSpPr/>
          <p:nvPr/>
        </p:nvSpPr>
        <p:spPr>
          <a:xfrm rot="10800000">
            <a:off x="1395447" y="3533016"/>
            <a:ext cx="120479" cy="29474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100">
              <a:solidFill>
                <a:prstClr val="white"/>
              </a:solidFill>
              <a:latin typeface="Calibri" panose="020F0502020204030204"/>
            </a:endParaRPr>
          </a:p>
        </p:txBody>
      </p:sp>
      <p:sp>
        <p:nvSpPr>
          <p:cNvPr id="54" name="ZoneTexte 53">
            <a:extLst>
              <a:ext uri="{FF2B5EF4-FFF2-40B4-BE49-F238E27FC236}">
                <a16:creationId xmlns:a16="http://schemas.microsoft.com/office/drawing/2014/main" id="{7E00B14C-7E4A-44DA-9F5F-E6BB7DB97D52}"/>
              </a:ext>
            </a:extLst>
          </p:cNvPr>
          <p:cNvSpPr txBox="1"/>
          <p:nvPr/>
        </p:nvSpPr>
        <p:spPr>
          <a:xfrm>
            <a:off x="1141755" y="2890218"/>
            <a:ext cx="640010" cy="577081"/>
          </a:xfrm>
          <a:prstGeom prst="rect">
            <a:avLst/>
          </a:prstGeom>
          <a:noFill/>
        </p:spPr>
        <p:txBody>
          <a:bodyPr wrap="square" rtlCol="0">
            <a:spAutoFit/>
          </a:bodyPr>
          <a:lstStyle/>
          <a:p>
            <a:pPr algn="ctr" defTabSz="685800"/>
            <a:r>
              <a:rPr lang="fr-FR" sz="1050" b="1" dirty="0">
                <a:solidFill>
                  <a:prstClr val="black"/>
                </a:solidFill>
                <a:latin typeface="Calibri" panose="020F0502020204030204"/>
              </a:rPr>
              <a:t>19 nov.</a:t>
            </a:r>
          </a:p>
          <a:p>
            <a:pPr algn="ctr" defTabSz="685800"/>
            <a:r>
              <a:rPr lang="fr-FR" sz="1050" dirty="0">
                <a:solidFill>
                  <a:prstClr val="black"/>
                </a:solidFill>
                <a:latin typeface="Calibri" panose="020F0502020204030204"/>
              </a:rPr>
              <a:t>Bureau CE</a:t>
            </a:r>
          </a:p>
        </p:txBody>
      </p:sp>
      <p:sp>
        <p:nvSpPr>
          <p:cNvPr id="56" name="ZoneTexte 55">
            <a:extLst>
              <a:ext uri="{FF2B5EF4-FFF2-40B4-BE49-F238E27FC236}">
                <a16:creationId xmlns:a16="http://schemas.microsoft.com/office/drawing/2014/main" id="{5B4633FC-9435-414F-A6D2-1B24D0907458}"/>
              </a:ext>
            </a:extLst>
          </p:cNvPr>
          <p:cNvSpPr txBox="1"/>
          <p:nvPr/>
        </p:nvSpPr>
        <p:spPr>
          <a:xfrm>
            <a:off x="1972268" y="4463582"/>
            <a:ext cx="1693021" cy="615553"/>
          </a:xfrm>
          <a:prstGeom prst="rect">
            <a:avLst/>
          </a:prstGeom>
          <a:solidFill>
            <a:schemeClr val="bg1"/>
          </a:solidFill>
        </p:spPr>
        <p:txBody>
          <a:bodyPr wrap="square" rtlCol="0">
            <a:spAutoFit/>
          </a:bodyPr>
          <a:lstStyle/>
          <a:p>
            <a:pPr algn="ctr" defTabSz="685800"/>
            <a:r>
              <a:rPr lang="fr-FR" sz="1000" b="1" dirty="0">
                <a:solidFill>
                  <a:prstClr val="black"/>
                </a:solidFill>
                <a:latin typeface="Calibri" panose="020F0502020204030204"/>
              </a:rPr>
              <a:t>4 &amp; 6 déc.</a:t>
            </a:r>
          </a:p>
          <a:p>
            <a:pPr algn="ctr" defTabSz="685800"/>
            <a:r>
              <a:rPr lang="fr-FR" sz="1000" dirty="0">
                <a:solidFill>
                  <a:prstClr val="black"/>
                </a:solidFill>
                <a:latin typeface="Calibri" panose="020F0502020204030204"/>
              </a:rPr>
              <a:t>Commission plénière + restreinte DYMATE</a:t>
            </a:r>
          </a:p>
          <a:p>
            <a:pPr defTabSz="685800"/>
            <a:endParaRPr lang="fr-FR" sz="400" dirty="0">
              <a:solidFill>
                <a:prstClr val="black"/>
              </a:solidFill>
              <a:latin typeface="Calibri" panose="020F0502020204030204"/>
            </a:endParaRPr>
          </a:p>
        </p:txBody>
      </p:sp>
      <p:sp>
        <p:nvSpPr>
          <p:cNvPr id="57" name="Triangle isocèle 56">
            <a:extLst>
              <a:ext uri="{FF2B5EF4-FFF2-40B4-BE49-F238E27FC236}">
                <a16:creationId xmlns:a16="http://schemas.microsoft.com/office/drawing/2014/main" id="{EB2F2E50-5439-4E57-ACE8-128A3661F6A2}"/>
              </a:ext>
            </a:extLst>
          </p:cNvPr>
          <p:cNvSpPr/>
          <p:nvPr/>
        </p:nvSpPr>
        <p:spPr>
          <a:xfrm>
            <a:off x="4778010" y="4227579"/>
            <a:ext cx="120479" cy="29474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Calibri" panose="020F0502020204030204"/>
            </a:endParaRPr>
          </a:p>
        </p:txBody>
      </p:sp>
      <p:sp>
        <p:nvSpPr>
          <p:cNvPr id="58" name="ZoneTexte 57">
            <a:extLst>
              <a:ext uri="{FF2B5EF4-FFF2-40B4-BE49-F238E27FC236}">
                <a16:creationId xmlns:a16="http://schemas.microsoft.com/office/drawing/2014/main" id="{5051D31B-3C70-4CD1-96A6-D38C4F536470}"/>
              </a:ext>
            </a:extLst>
          </p:cNvPr>
          <p:cNvSpPr txBox="1"/>
          <p:nvPr/>
        </p:nvSpPr>
        <p:spPr>
          <a:xfrm>
            <a:off x="3995257" y="4484466"/>
            <a:ext cx="1693021" cy="615553"/>
          </a:xfrm>
          <a:prstGeom prst="rect">
            <a:avLst/>
          </a:prstGeom>
          <a:solidFill>
            <a:schemeClr val="bg1"/>
          </a:solidFill>
        </p:spPr>
        <p:txBody>
          <a:bodyPr wrap="square" rtlCol="0">
            <a:spAutoFit/>
          </a:bodyPr>
          <a:lstStyle/>
          <a:p>
            <a:pPr algn="ctr" defTabSz="685800"/>
            <a:r>
              <a:rPr lang="fr-FR" sz="1000" b="1" dirty="0">
                <a:solidFill>
                  <a:prstClr val="black"/>
                </a:solidFill>
                <a:latin typeface="Calibri" panose="020F0502020204030204"/>
              </a:rPr>
              <a:t>11 Janv.</a:t>
            </a:r>
          </a:p>
          <a:p>
            <a:pPr algn="ctr" defTabSz="685800"/>
            <a:r>
              <a:rPr lang="fr-FR" sz="1000" dirty="0">
                <a:solidFill>
                  <a:prstClr val="black"/>
                </a:solidFill>
                <a:latin typeface="Calibri" panose="020F0502020204030204"/>
              </a:rPr>
              <a:t>Commission restreinte DYMATE</a:t>
            </a:r>
          </a:p>
          <a:p>
            <a:pPr defTabSz="685800"/>
            <a:endParaRPr lang="fr-FR" sz="400" dirty="0">
              <a:solidFill>
                <a:prstClr val="black"/>
              </a:solidFill>
              <a:latin typeface="Calibri" panose="020F0502020204030204"/>
            </a:endParaRPr>
          </a:p>
        </p:txBody>
      </p:sp>
      <p:sp>
        <p:nvSpPr>
          <p:cNvPr id="60" name="Flèche : droite 59">
            <a:extLst>
              <a:ext uri="{FF2B5EF4-FFF2-40B4-BE49-F238E27FC236}">
                <a16:creationId xmlns:a16="http://schemas.microsoft.com/office/drawing/2014/main" id="{2DED075D-51C1-4389-A893-A70CC5298DED}"/>
              </a:ext>
            </a:extLst>
          </p:cNvPr>
          <p:cNvSpPr/>
          <p:nvPr/>
        </p:nvSpPr>
        <p:spPr>
          <a:xfrm>
            <a:off x="3274829" y="1888178"/>
            <a:ext cx="1984744" cy="513506"/>
          </a:xfrm>
          <a:prstGeom prst="right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1000" b="1" dirty="0">
                <a:solidFill>
                  <a:prstClr val="white"/>
                </a:solidFill>
                <a:latin typeface="Calibri" panose="020F0502020204030204"/>
              </a:rPr>
              <a:t>NEGOCIATION INTERMITTENTS</a:t>
            </a:r>
            <a:endParaRPr lang="fr-FR" sz="900" b="1" dirty="0">
              <a:solidFill>
                <a:prstClr val="white"/>
              </a:solidFill>
              <a:latin typeface="Calibri" panose="020F0502020204030204"/>
            </a:endParaRPr>
          </a:p>
        </p:txBody>
      </p:sp>
      <p:sp>
        <p:nvSpPr>
          <p:cNvPr id="46" name="Triangle isocèle 45">
            <a:extLst>
              <a:ext uri="{FF2B5EF4-FFF2-40B4-BE49-F238E27FC236}">
                <a16:creationId xmlns:a16="http://schemas.microsoft.com/office/drawing/2014/main" id="{61CF6023-C7B4-4C2E-8C0D-7B63DF4E73B6}"/>
              </a:ext>
            </a:extLst>
          </p:cNvPr>
          <p:cNvSpPr/>
          <p:nvPr/>
        </p:nvSpPr>
        <p:spPr>
          <a:xfrm>
            <a:off x="2554419" y="4227579"/>
            <a:ext cx="118361" cy="262048"/>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Calibri" panose="020F0502020204030204"/>
            </a:endParaRPr>
          </a:p>
        </p:txBody>
      </p:sp>
      <p:pic>
        <p:nvPicPr>
          <p:cNvPr id="4" name="Image 3">
            <a:extLst>
              <a:ext uri="{FF2B5EF4-FFF2-40B4-BE49-F238E27FC236}">
                <a16:creationId xmlns:a16="http://schemas.microsoft.com/office/drawing/2014/main" id="{CBA2C3DD-3678-48F4-9A9C-94D7A3B17C2A}"/>
              </a:ext>
            </a:extLst>
          </p:cNvPr>
          <p:cNvPicPr>
            <a:picLocks noChangeAspect="1"/>
          </p:cNvPicPr>
          <p:nvPr/>
        </p:nvPicPr>
        <p:blipFill>
          <a:blip r:embed="rId2"/>
          <a:stretch>
            <a:fillRect/>
          </a:stretch>
        </p:blipFill>
        <p:spPr>
          <a:xfrm>
            <a:off x="2760862" y="4236825"/>
            <a:ext cx="115834" cy="256054"/>
          </a:xfrm>
          <a:prstGeom prst="rect">
            <a:avLst/>
          </a:prstGeom>
        </p:spPr>
      </p:pic>
    </p:spTree>
    <p:extLst>
      <p:ext uri="{BB962C8B-B14F-4D97-AF65-F5344CB8AC3E}">
        <p14:creationId xmlns:p14="http://schemas.microsoft.com/office/powerpoint/2010/main" val="288725250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410344C372CDB40B2562989096DAD79" ma:contentTypeVersion="" ma:contentTypeDescription="Crée un document." ma:contentTypeScope="" ma:versionID="0e0ca44eb91e6a76a0ef1fbaa4bbd510">
  <xsd:schema xmlns:xsd="http://www.w3.org/2001/XMLSchema" xmlns:xs="http://www.w3.org/2001/XMLSchema" xmlns:p="http://schemas.microsoft.com/office/2006/metadata/properties" xmlns:ns1="http://schemas.microsoft.com/sharepoint/v3" targetNamespace="http://schemas.microsoft.com/office/2006/metadata/properties" ma:root="true" ma:fieldsID="90064cc16dfb29976f399aae1c248ad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internalName="PublishingStartDate">
      <xsd:simpleType>
        <xsd:restriction base="dms:Unknown"/>
      </xsd:simpleType>
    </xsd:element>
    <xsd:element name="PublishingExpirationDate" ma:index="9" nillable="true" ma:displayName="Date de fin de planification" ma:description="La colonne de site Date de fin de planification est créée par la fonctionnalité de publication. Elle permet de spécifier les date et heure auxquelles cette page n'apparaîtra plus aux visiteurs du si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87ECD0-5891-4E5E-A7A1-34E7FB2677EC}">
  <ds:schemaRefs>
    <ds:schemaRef ds:uri="http://purl.org/dc/elements/1.1/"/>
    <ds:schemaRef ds:uri="http://schemas.microsoft.com/office/2006/metadata/properties"/>
    <ds:schemaRef ds:uri="http://schemas.microsoft.com/sharepoint/v3"/>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DE9CAB96-AA21-4E47-94D5-E1BD09C2F8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155EA29-68D6-4175-ACE1-62BAB95AC1C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2854</TotalTime>
  <Words>872</Words>
  <Application>Microsoft Office PowerPoint</Application>
  <PresentationFormat>Affichage à l'écran (16:9)</PresentationFormat>
  <Paragraphs>159</Paragraphs>
  <Slides>10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Arial</vt:lpstr>
      <vt:lpstr>Calibri</vt:lpstr>
      <vt:lpstr>Calibri Light</vt:lpstr>
      <vt:lpstr>Century Gothic</vt:lpstr>
      <vt:lpstr>Police système</vt:lpstr>
      <vt:lpstr>Wingdings</vt:lpstr>
      <vt:lpstr>Thème Office</vt:lpstr>
      <vt:lpstr>Point assurances chômage </vt:lpstr>
      <vt:lpstr>Assurance chômage : les grands principes</vt:lpstr>
      <vt:lpstr>Comment fonctionne le système ? </vt:lpstr>
      <vt:lpstr>Quelques chiffres clés  </vt:lpstr>
      <vt:lpstr>Recettes et dépenses de l’Unédic en 2017</vt:lpstr>
      <vt:lpstr>Rappel des dernières négociations</vt:lpstr>
      <vt:lpstr>Que dit la loi « avenir professionnel » ?</vt:lpstr>
      <vt:lpstr>Cadrage du gouvernement Calendrier </vt:lpstr>
      <vt:lpstr>Calendrier</vt:lpstr>
      <vt:lpstr>7 « blocs » de négociation actés avec les syndicats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PICOUAYS Emilie</dc:creator>
  <cp:lastModifiedBy>TEURKIA Adrien</cp:lastModifiedBy>
  <cp:revision>271</cp:revision>
  <cp:lastPrinted>2018-11-14T12:16:28Z</cp:lastPrinted>
  <dcterms:created xsi:type="dcterms:W3CDTF">2018-11-02T21:29:26Z</dcterms:created>
  <dcterms:modified xsi:type="dcterms:W3CDTF">2018-12-12T17:08:06Z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0x010100F410344C372CDB40B2562989096DAD79</vt:lpwstr>
  </property>
</Properties>
</file>