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Lst>
  <p:notesMasterIdLst>
    <p:notesMasterId r:id="rId30"/>
  </p:notesMasterIdLst>
  <p:sldIdLst>
    <p:sldId id="289" r:id="rId3"/>
    <p:sldId id="282" r:id="rId4"/>
    <p:sldId id="286" r:id="rId5"/>
    <p:sldId id="298" r:id="rId6"/>
    <p:sldId id="258" r:id="rId7"/>
    <p:sldId id="264" r:id="rId8"/>
    <p:sldId id="293" r:id="rId9"/>
    <p:sldId id="285" r:id="rId10"/>
    <p:sldId id="266" r:id="rId11"/>
    <p:sldId id="294" r:id="rId12"/>
    <p:sldId id="267" r:id="rId13"/>
    <p:sldId id="262" r:id="rId14"/>
    <p:sldId id="269" r:id="rId15"/>
    <p:sldId id="268" r:id="rId16"/>
    <p:sldId id="296" r:id="rId17"/>
    <p:sldId id="271" r:id="rId18"/>
    <p:sldId id="270" r:id="rId19"/>
    <p:sldId id="272" r:id="rId20"/>
    <p:sldId id="291" r:id="rId21"/>
    <p:sldId id="260" r:id="rId22"/>
    <p:sldId id="284" r:id="rId23"/>
    <p:sldId id="283" r:id="rId24"/>
    <p:sldId id="295" r:id="rId25"/>
    <p:sldId id="277" r:id="rId26"/>
    <p:sldId id="299" r:id="rId27"/>
    <p:sldId id="288" r:id="rId28"/>
    <p:sldId id="276"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halie LEUVREY" initials="N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C73"/>
    <a:srgbClr val="002F8E"/>
    <a:srgbClr val="CC0066"/>
    <a:srgbClr val="FCA3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chemeClr val="accent1"/>
        </a:fontRef>
        <a:schemeClr val="accent1"/>
      </a:tcTxStyle>
      <a:tcStyle>
        <a:tcBdr>
          <a:left>
            <a:ln w="12700" cap="flat">
              <a:noFill/>
              <a:miter lim="400000"/>
            </a:ln>
          </a:left>
          <a:right>
            <a:ln w="12700" cap="flat">
              <a:noFill/>
              <a:miter lim="400000"/>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noFill/>
              <a:miter lim="400000"/>
            </a:ln>
          </a:insideV>
        </a:tcBdr>
        <a:fill>
          <a:solidFill>
            <a:srgbClr val="EEF5E7"/>
          </a:solidFill>
        </a:fill>
      </a:tcStyle>
    </a:wholeTbl>
    <a:band2H>
      <a:tcTxStyle/>
      <a:tcStyle>
        <a:tcBdr/>
        <a:fill>
          <a:solidFill>
            <a:srgbClr val="FFFFFF"/>
          </a:solidFill>
        </a:fill>
      </a:tcStyle>
    </a:band2H>
    <a:firstCol>
      <a:tcTxStyle b="on" i="off">
        <a:fontRef idx="minor">
          <a:schemeClr val="accent1"/>
        </a:fontRef>
        <a:schemeClr val="accent1"/>
      </a:tcTxStyle>
      <a:tcStyle>
        <a:tcBdr>
          <a:left>
            <a:ln w="12700" cap="flat">
              <a:solidFill>
                <a:schemeClr val="accent2"/>
              </a:solidFill>
              <a:prstDash val="solid"/>
              <a:round/>
            </a:ln>
          </a:left>
          <a:right>
            <a:ln w="12700" cap="flat">
              <a:noFill/>
              <a:miter lim="400000"/>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EEF5E7"/>
          </a:solidFill>
        </a:fill>
      </a:tcStyle>
    </a:firstCol>
    <a:lastRow>
      <a:tcTxStyle b="on" i="off">
        <a:fontRef idx="minor">
          <a:schemeClr val="accent1"/>
        </a:fontRef>
        <a:schemeClr val="accent1"/>
      </a:tcTxStyle>
      <a:tcStyle>
        <a:tcBdr>
          <a:left>
            <a:ln w="12700" cap="flat">
              <a:noFill/>
              <a:miter lim="400000"/>
            </a:ln>
          </a:left>
          <a:right>
            <a:ln w="12700" cap="flat">
              <a:noFill/>
              <a:miter lim="400000"/>
            </a:ln>
          </a:right>
          <a:top>
            <a:ln w="50800" cap="flat">
              <a:solidFill>
                <a:schemeClr val="accent2"/>
              </a:solidFill>
              <a:prstDash val="solid"/>
              <a:round/>
            </a:ln>
          </a:top>
          <a:bottom>
            <a:ln w="12700" cap="flat">
              <a:solidFill>
                <a:schemeClr val="accent2"/>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chemeClr val="accent2"/>
              </a:solidFill>
              <a:prstDash val="solid"/>
              <a:round/>
            </a:ln>
          </a:top>
          <a:bottom>
            <a:ln w="12700" cap="flat">
              <a:solidFill>
                <a:schemeClr val="accent2"/>
              </a:solidFill>
              <a:prstDash val="solid"/>
              <a:round/>
            </a:ln>
          </a:bottom>
          <a:insideH>
            <a:ln w="12700" cap="flat">
              <a:noFill/>
              <a:miter lim="400000"/>
            </a:ln>
          </a:insideH>
          <a:insideV>
            <a:ln w="12700" cap="flat">
              <a:noFill/>
              <a:miter lim="400000"/>
            </a:ln>
          </a:insideV>
        </a:tcBdr>
        <a:fill>
          <a:solidFill>
            <a:schemeClr val="accent2"/>
          </a:solidFill>
        </a:fill>
      </a:tcStyle>
    </a:firstRow>
  </a:tblStyle>
  <a:tblStyle styleId="{C7B018BB-80A7-4F77-B60F-C8B233D01FF8}" styleName="">
    <a:tblBg/>
    <a:wholeTbl>
      <a:tcTxStyle b="off" i="off">
        <a:fontRef idx="minor">
          <a:schemeClr val="accent1"/>
        </a:fontRef>
        <a:schemeClr val="accent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EDB"/>
          </a:solidFill>
        </a:fill>
      </a:tcStyle>
    </a:wholeTbl>
    <a:band2H>
      <a:tcTxStyle/>
      <a:tcStyle>
        <a:tcBdr/>
        <a:fill>
          <a:solidFill>
            <a:srgbClr val="E7E8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chemeClr val="accent1"/>
        </a:fontRef>
        <a:schemeClr val="accent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1F6"/>
          </a:solidFill>
        </a:fill>
      </a:tcStyle>
    </a:wholeTbl>
    <a:band2H>
      <a:tcTxStyle/>
      <a:tcStyle>
        <a:tcBdr/>
        <a:fill>
          <a:solidFill>
            <a:srgbClr val="E7F0FB"/>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chemeClr val="accent1"/>
        </a:fontRef>
        <a:schemeClr val="accent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EACD"/>
          </a:solidFill>
        </a:fill>
      </a:tcStyle>
    </a:wholeTbl>
    <a:band2H>
      <a:tcTxStyle/>
      <a:tcStyle>
        <a:tcBdr/>
        <a:fill>
          <a:solidFill>
            <a:srgbClr val="EEF5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Row>
  </a:tblStyle>
  <a:tblStyle styleId="{33BA23B1-9221-436E-865A-0063620EA4FD}" styleName="">
    <a:tblBg/>
    <a:wholeTbl>
      <a:tcTxStyle b="off" i="off">
        <a:fontRef idx="min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E"/>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chemeClr val="accent1"/>
        </a:fontRef>
        <a:schemeClr val="accent1"/>
      </a:tcTxStyle>
      <a:tcStyle>
        <a:tcBdr>
          <a:left>
            <a:ln w="12700" cap="flat">
              <a:noFill/>
              <a:miter lim="400000"/>
            </a:ln>
          </a:left>
          <a:right>
            <a:ln w="12700" cap="flat">
              <a:noFill/>
              <a:miter lim="400000"/>
            </a:ln>
          </a:right>
          <a:top>
            <a:ln w="508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chemeClr val="accent1"/>
        </a:fontRef>
        <a:schemeClr val="accent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EDB"/>
          </a:solidFill>
        </a:fill>
      </a:tcStyle>
    </a:wholeTbl>
    <a:band2H>
      <a:tcTxStyle/>
      <a:tcStyle>
        <a:tcBdr/>
        <a:fill>
          <a:solidFill>
            <a:srgbClr val="E7E8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12" autoAdjust="0"/>
    <p:restoredTop sz="64933" autoAdjust="0"/>
  </p:normalViewPr>
  <p:slideViewPr>
    <p:cSldViewPr snapToGrid="0">
      <p:cViewPr varScale="1">
        <p:scale>
          <a:sx n="125" d="100"/>
          <a:sy n="125" d="100"/>
        </p:scale>
        <p:origin x="102"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B6886F-1F09-4EC5-8125-1BB996FAE9AA}" type="doc">
      <dgm:prSet loTypeId="urn:microsoft.com/office/officeart/2005/8/layout/hProcess7" loCatId="list" qsTypeId="urn:microsoft.com/office/officeart/2005/8/quickstyle/3d1" qsCatId="3D" csTypeId="urn:microsoft.com/office/officeart/2005/8/colors/colorful1" csCatId="colorful" phldr="1"/>
      <dgm:spPr/>
      <dgm:t>
        <a:bodyPr/>
        <a:lstStyle/>
        <a:p>
          <a:endParaRPr lang="fr-FR"/>
        </a:p>
      </dgm:t>
    </dgm:pt>
    <dgm:pt modelId="{F50DDD54-4AE7-4D50-ACA7-C610C69FFD30}">
      <dgm:prSet phldrT="[Texte]" custT="1"/>
      <dgm:spPr/>
      <dgm:t>
        <a:bodyPr/>
        <a:lstStyle/>
        <a:p>
          <a:r>
            <a:rPr lang="fr-FR" sz="2800" b="1" dirty="0" smtClean="0"/>
            <a:t>2017</a:t>
          </a:r>
          <a:endParaRPr lang="fr-FR" sz="2800" b="1" dirty="0"/>
        </a:p>
      </dgm:t>
    </dgm:pt>
    <dgm:pt modelId="{E2519E74-03DF-4A46-AC7E-20A651A4109B}" type="parTrans" cxnId="{95CA6B9D-6052-44D0-9FF5-A4029DE2D14A}">
      <dgm:prSet/>
      <dgm:spPr/>
      <dgm:t>
        <a:bodyPr/>
        <a:lstStyle/>
        <a:p>
          <a:endParaRPr lang="fr-FR"/>
        </a:p>
      </dgm:t>
    </dgm:pt>
    <dgm:pt modelId="{FF36ACDB-94B8-4198-AD67-6F57985E9EB2}" type="sibTrans" cxnId="{95CA6B9D-6052-44D0-9FF5-A4029DE2D14A}">
      <dgm:prSet/>
      <dgm:spPr/>
      <dgm:t>
        <a:bodyPr/>
        <a:lstStyle/>
        <a:p>
          <a:endParaRPr lang="fr-FR"/>
        </a:p>
      </dgm:t>
    </dgm:pt>
    <dgm:pt modelId="{F500F419-661D-47CA-B78A-576070D5D0B9}">
      <dgm:prSet phldrT="[Texte]" custT="1"/>
      <dgm:spPr/>
      <dgm:t>
        <a:bodyPr/>
        <a:lstStyle/>
        <a:p>
          <a:r>
            <a:rPr lang="fr-FR" sz="2800" b="1" dirty="0" smtClean="0"/>
            <a:t>2018</a:t>
          </a:r>
          <a:endParaRPr lang="fr-FR" sz="2800" b="1" dirty="0"/>
        </a:p>
      </dgm:t>
    </dgm:pt>
    <dgm:pt modelId="{55E408C2-5498-43E4-993A-9543FBCB8035}" type="parTrans" cxnId="{0341AA4C-C859-49CC-9B89-98B7DEE73D9E}">
      <dgm:prSet/>
      <dgm:spPr/>
      <dgm:t>
        <a:bodyPr/>
        <a:lstStyle/>
        <a:p>
          <a:endParaRPr lang="fr-FR"/>
        </a:p>
      </dgm:t>
    </dgm:pt>
    <dgm:pt modelId="{9285379B-2526-4B98-A78E-36175AAFB971}" type="sibTrans" cxnId="{0341AA4C-C859-49CC-9B89-98B7DEE73D9E}">
      <dgm:prSet/>
      <dgm:spPr/>
      <dgm:t>
        <a:bodyPr/>
        <a:lstStyle/>
        <a:p>
          <a:endParaRPr lang="fr-FR"/>
        </a:p>
      </dgm:t>
    </dgm:pt>
    <dgm:pt modelId="{338954E4-BD8D-4F49-96B5-6E4D8D5393CE}">
      <dgm:prSet phldrT="[Texte]" custT="1"/>
      <dgm:spPr>
        <a:solidFill>
          <a:schemeClr val="tx1">
            <a:lumMod val="60000"/>
            <a:lumOff val="40000"/>
          </a:schemeClr>
        </a:solidFill>
      </dgm:spPr>
      <dgm:t>
        <a:bodyPr/>
        <a:lstStyle/>
        <a:p>
          <a:r>
            <a:rPr lang="fr-FR" sz="2800" b="1" dirty="0" smtClean="0"/>
            <a:t>2018</a:t>
          </a:r>
          <a:endParaRPr lang="fr-FR" sz="2800" b="1" dirty="0"/>
        </a:p>
      </dgm:t>
    </dgm:pt>
    <dgm:pt modelId="{8710F5B8-A011-4171-8C39-311E94D594E9}" type="parTrans" cxnId="{874B6449-2438-4CDC-B38B-BC05915E5A17}">
      <dgm:prSet/>
      <dgm:spPr/>
      <dgm:t>
        <a:bodyPr/>
        <a:lstStyle/>
        <a:p>
          <a:endParaRPr lang="fr-FR"/>
        </a:p>
      </dgm:t>
    </dgm:pt>
    <dgm:pt modelId="{ED4EDFFF-17B3-4539-BBAC-D491CB801AC9}" type="sibTrans" cxnId="{874B6449-2438-4CDC-B38B-BC05915E5A17}">
      <dgm:prSet/>
      <dgm:spPr/>
      <dgm:t>
        <a:bodyPr/>
        <a:lstStyle/>
        <a:p>
          <a:endParaRPr lang="fr-FR"/>
        </a:p>
      </dgm:t>
    </dgm:pt>
    <dgm:pt modelId="{F429BE70-76FD-4C6F-9D3E-BF17294E570A}" type="pres">
      <dgm:prSet presAssocID="{8EB6886F-1F09-4EC5-8125-1BB996FAE9AA}" presName="Name0" presStyleCnt="0">
        <dgm:presLayoutVars>
          <dgm:dir/>
          <dgm:animLvl val="lvl"/>
          <dgm:resizeHandles val="exact"/>
        </dgm:presLayoutVars>
      </dgm:prSet>
      <dgm:spPr/>
      <dgm:t>
        <a:bodyPr/>
        <a:lstStyle/>
        <a:p>
          <a:endParaRPr lang="fr-FR"/>
        </a:p>
      </dgm:t>
    </dgm:pt>
    <dgm:pt modelId="{FEF67C26-E69C-42F7-9604-E9D7303CEE84}" type="pres">
      <dgm:prSet presAssocID="{F50DDD54-4AE7-4D50-ACA7-C610C69FFD30}" presName="compositeNode" presStyleCnt="0">
        <dgm:presLayoutVars>
          <dgm:bulletEnabled val="1"/>
        </dgm:presLayoutVars>
      </dgm:prSet>
      <dgm:spPr/>
      <dgm:t>
        <a:bodyPr/>
        <a:lstStyle/>
        <a:p>
          <a:endParaRPr lang="fr-FR"/>
        </a:p>
      </dgm:t>
    </dgm:pt>
    <dgm:pt modelId="{DD008EE3-CC5A-4CF3-80CE-8C9FBA033FEE}" type="pres">
      <dgm:prSet presAssocID="{F50DDD54-4AE7-4D50-ACA7-C610C69FFD30}" presName="bgRect" presStyleLbl="node1" presStyleIdx="0" presStyleCnt="3"/>
      <dgm:spPr/>
      <dgm:t>
        <a:bodyPr/>
        <a:lstStyle/>
        <a:p>
          <a:endParaRPr lang="fr-FR"/>
        </a:p>
      </dgm:t>
    </dgm:pt>
    <dgm:pt modelId="{6710750F-7F10-4AC1-A5EF-C13D20880DB4}" type="pres">
      <dgm:prSet presAssocID="{F50DDD54-4AE7-4D50-ACA7-C610C69FFD30}" presName="parentNode" presStyleLbl="node1" presStyleIdx="0" presStyleCnt="3">
        <dgm:presLayoutVars>
          <dgm:chMax val="0"/>
          <dgm:bulletEnabled val="1"/>
        </dgm:presLayoutVars>
      </dgm:prSet>
      <dgm:spPr/>
      <dgm:t>
        <a:bodyPr/>
        <a:lstStyle/>
        <a:p>
          <a:endParaRPr lang="fr-FR"/>
        </a:p>
      </dgm:t>
    </dgm:pt>
    <dgm:pt modelId="{E12BD5B9-9353-410C-BF81-0D9BF383096C}" type="pres">
      <dgm:prSet presAssocID="{FF36ACDB-94B8-4198-AD67-6F57985E9EB2}" presName="hSp" presStyleCnt="0"/>
      <dgm:spPr/>
      <dgm:t>
        <a:bodyPr/>
        <a:lstStyle/>
        <a:p>
          <a:endParaRPr lang="fr-FR"/>
        </a:p>
      </dgm:t>
    </dgm:pt>
    <dgm:pt modelId="{E04C7DB1-332F-4D46-A8FE-078CE015E4B4}" type="pres">
      <dgm:prSet presAssocID="{FF36ACDB-94B8-4198-AD67-6F57985E9EB2}" presName="vProcSp" presStyleCnt="0"/>
      <dgm:spPr/>
      <dgm:t>
        <a:bodyPr/>
        <a:lstStyle/>
        <a:p>
          <a:endParaRPr lang="fr-FR"/>
        </a:p>
      </dgm:t>
    </dgm:pt>
    <dgm:pt modelId="{E50FE1B0-3AEA-4E11-9DEB-3115304CE7E1}" type="pres">
      <dgm:prSet presAssocID="{FF36ACDB-94B8-4198-AD67-6F57985E9EB2}" presName="vSp1" presStyleCnt="0"/>
      <dgm:spPr/>
      <dgm:t>
        <a:bodyPr/>
        <a:lstStyle/>
        <a:p>
          <a:endParaRPr lang="fr-FR"/>
        </a:p>
      </dgm:t>
    </dgm:pt>
    <dgm:pt modelId="{49E3265B-800E-4F2A-BED1-EA29EFB17108}" type="pres">
      <dgm:prSet presAssocID="{FF36ACDB-94B8-4198-AD67-6F57985E9EB2}" presName="simulatedConn" presStyleLbl="solidFgAcc1" presStyleIdx="0" presStyleCnt="2"/>
      <dgm:spPr/>
      <dgm:t>
        <a:bodyPr/>
        <a:lstStyle/>
        <a:p>
          <a:endParaRPr lang="fr-FR"/>
        </a:p>
      </dgm:t>
    </dgm:pt>
    <dgm:pt modelId="{B1CA8601-9CEF-4B55-A270-8BD0F5C3F213}" type="pres">
      <dgm:prSet presAssocID="{FF36ACDB-94B8-4198-AD67-6F57985E9EB2}" presName="vSp2" presStyleCnt="0"/>
      <dgm:spPr/>
      <dgm:t>
        <a:bodyPr/>
        <a:lstStyle/>
        <a:p>
          <a:endParaRPr lang="fr-FR"/>
        </a:p>
      </dgm:t>
    </dgm:pt>
    <dgm:pt modelId="{ACB52873-C2F3-483F-B562-BD909028B552}" type="pres">
      <dgm:prSet presAssocID="{FF36ACDB-94B8-4198-AD67-6F57985E9EB2}" presName="sibTrans" presStyleCnt="0"/>
      <dgm:spPr/>
      <dgm:t>
        <a:bodyPr/>
        <a:lstStyle/>
        <a:p>
          <a:endParaRPr lang="fr-FR"/>
        </a:p>
      </dgm:t>
    </dgm:pt>
    <dgm:pt modelId="{212769DD-7D0E-46A3-A188-9E6DED8E644A}" type="pres">
      <dgm:prSet presAssocID="{F500F419-661D-47CA-B78A-576070D5D0B9}" presName="compositeNode" presStyleCnt="0">
        <dgm:presLayoutVars>
          <dgm:bulletEnabled val="1"/>
        </dgm:presLayoutVars>
      </dgm:prSet>
      <dgm:spPr/>
      <dgm:t>
        <a:bodyPr/>
        <a:lstStyle/>
        <a:p>
          <a:endParaRPr lang="fr-FR"/>
        </a:p>
      </dgm:t>
    </dgm:pt>
    <dgm:pt modelId="{3B925A93-DD4B-47E8-9EF6-DA602C1F539A}" type="pres">
      <dgm:prSet presAssocID="{F500F419-661D-47CA-B78A-576070D5D0B9}" presName="bgRect" presStyleLbl="node1" presStyleIdx="1" presStyleCnt="3"/>
      <dgm:spPr/>
      <dgm:t>
        <a:bodyPr/>
        <a:lstStyle/>
        <a:p>
          <a:endParaRPr lang="fr-FR"/>
        </a:p>
      </dgm:t>
    </dgm:pt>
    <dgm:pt modelId="{1C5FCD81-B3F7-402D-A680-1F0BD1E8A449}" type="pres">
      <dgm:prSet presAssocID="{F500F419-661D-47CA-B78A-576070D5D0B9}" presName="parentNode" presStyleLbl="node1" presStyleIdx="1" presStyleCnt="3">
        <dgm:presLayoutVars>
          <dgm:chMax val="0"/>
          <dgm:bulletEnabled val="1"/>
        </dgm:presLayoutVars>
      </dgm:prSet>
      <dgm:spPr/>
      <dgm:t>
        <a:bodyPr/>
        <a:lstStyle/>
        <a:p>
          <a:endParaRPr lang="fr-FR"/>
        </a:p>
      </dgm:t>
    </dgm:pt>
    <dgm:pt modelId="{B1681862-808C-49F5-9730-5DE8AE54E6A8}" type="pres">
      <dgm:prSet presAssocID="{9285379B-2526-4B98-A78E-36175AAFB971}" presName="hSp" presStyleCnt="0"/>
      <dgm:spPr/>
      <dgm:t>
        <a:bodyPr/>
        <a:lstStyle/>
        <a:p>
          <a:endParaRPr lang="fr-FR"/>
        </a:p>
      </dgm:t>
    </dgm:pt>
    <dgm:pt modelId="{4FB95ED8-2C3B-454D-B9CA-7FD0B202C6E1}" type="pres">
      <dgm:prSet presAssocID="{9285379B-2526-4B98-A78E-36175AAFB971}" presName="vProcSp" presStyleCnt="0"/>
      <dgm:spPr/>
      <dgm:t>
        <a:bodyPr/>
        <a:lstStyle/>
        <a:p>
          <a:endParaRPr lang="fr-FR"/>
        </a:p>
      </dgm:t>
    </dgm:pt>
    <dgm:pt modelId="{E0A3E012-2F76-45EE-BFFC-7CFC1E4C45EB}" type="pres">
      <dgm:prSet presAssocID="{9285379B-2526-4B98-A78E-36175AAFB971}" presName="vSp1" presStyleCnt="0"/>
      <dgm:spPr/>
      <dgm:t>
        <a:bodyPr/>
        <a:lstStyle/>
        <a:p>
          <a:endParaRPr lang="fr-FR"/>
        </a:p>
      </dgm:t>
    </dgm:pt>
    <dgm:pt modelId="{25863E88-B39C-439B-9D4C-4EA46F234909}" type="pres">
      <dgm:prSet presAssocID="{9285379B-2526-4B98-A78E-36175AAFB971}" presName="simulatedConn" presStyleLbl="solidFgAcc1" presStyleIdx="1" presStyleCnt="2"/>
      <dgm:spPr/>
      <dgm:t>
        <a:bodyPr/>
        <a:lstStyle/>
        <a:p>
          <a:endParaRPr lang="fr-FR"/>
        </a:p>
      </dgm:t>
    </dgm:pt>
    <dgm:pt modelId="{DBA6896D-9237-46BA-9F08-1D49585182F7}" type="pres">
      <dgm:prSet presAssocID="{9285379B-2526-4B98-A78E-36175AAFB971}" presName="vSp2" presStyleCnt="0"/>
      <dgm:spPr/>
      <dgm:t>
        <a:bodyPr/>
        <a:lstStyle/>
        <a:p>
          <a:endParaRPr lang="fr-FR"/>
        </a:p>
      </dgm:t>
    </dgm:pt>
    <dgm:pt modelId="{F3EA3737-79CF-41BF-8121-AEBC884AA0B5}" type="pres">
      <dgm:prSet presAssocID="{9285379B-2526-4B98-A78E-36175AAFB971}" presName="sibTrans" presStyleCnt="0"/>
      <dgm:spPr/>
      <dgm:t>
        <a:bodyPr/>
        <a:lstStyle/>
        <a:p>
          <a:endParaRPr lang="fr-FR"/>
        </a:p>
      </dgm:t>
    </dgm:pt>
    <dgm:pt modelId="{0B635C18-B7BA-46EC-9701-8D014D73B7FF}" type="pres">
      <dgm:prSet presAssocID="{338954E4-BD8D-4F49-96B5-6E4D8D5393CE}" presName="compositeNode" presStyleCnt="0">
        <dgm:presLayoutVars>
          <dgm:bulletEnabled val="1"/>
        </dgm:presLayoutVars>
      </dgm:prSet>
      <dgm:spPr/>
      <dgm:t>
        <a:bodyPr/>
        <a:lstStyle/>
        <a:p>
          <a:endParaRPr lang="fr-FR"/>
        </a:p>
      </dgm:t>
    </dgm:pt>
    <dgm:pt modelId="{301ADAD6-C75C-4AAC-8ADF-1AC365F3CF5C}" type="pres">
      <dgm:prSet presAssocID="{338954E4-BD8D-4F49-96B5-6E4D8D5393CE}" presName="bgRect" presStyleLbl="node1" presStyleIdx="2" presStyleCnt="3" custLinFactNeighborX="-497"/>
      <dgm:spPr/>
      <dgm:t>
        <a:bodyPr/>
        <a:lstStyle/>
        <a:p>
          <a:endParaRPr lang="fr-FR"/>
        </a:p>
      </dgm:t>
    </dgm:pt>
    <dgm:pt modelId="{4D8AE0C7-2C33-47E0-9A0B-3A287E50E90A}" type="pres">
      <dgm:prSet presAssocID="{338954E4-BD8D-4F49-96B5-6E4D8D5393CE}" presName="parentNode" presStyleLbl="node1" presStyleIdx="2" presStyleCnt="3">
        <dgm:presLayoutVars>
          <dgm:chMax val="0"/>
          <dgm:bulletEnabled val="1"/>
        </dgm:presLayoutVars>
      </dgm:prSet>
      <dgm:spPr/>
      <dgm:t>
        <a:bodyPr/>
        <a:lstStyle/>
        <a:p>
          <a:endParaRPr lang="fr-FR"/>
        </a:p>
      </dgm:t>
    </dgm:pt>
  </dgm:ptLst>
  <dgm:cxnLst>
    <dgm:cxn modelId="{C0F0EAB8-01F6-47AE-BD53-680BFFF86FAB}" type="presOf" srcId="{F500F419-661D-47CA-B78A-576070D5D0B9}" destId="{1C5FCD81-B3F7-402D-A680-1F0BD1E8A449}" srcOrd="1" destOrd="0" presId="urn:microsoft.com/office/officeart/2005/8/layout/hProcess7"/>
    <dgm:cxn modelId="{823D136F-A3FB-4877-9666-FBAF4347748A}" type="presOf" srcId="{8EB6886F-1F09-4EC5-8125-1BB996FAE9AA}" destId="{F429BE70-76FD-4C6F-9D3E-BF17294E570A}" srcOrd="0" destOrd="0" presId="urn:microsoft.com/office/officeart/2005/8/layout/hProcess7"/>
    <dgm:cxn modelId="{0341AA4C-C859-49CC-9B89-98B7DEE73D9E}" srcId="{8EB6886F-1F09-4EC5-8125-1BB996FAE9AA}" destId="{F500F419-661D-47CA-B78A-576070D5D0B9}" srcOrd="1" destOrd="0" parTransId="{55E408C2-5498-43E4-993A-9543FBCB8035}" sibTransId="{9285379B-2526-4B98-A78E-36175AAFB971}"/>
    <dgm:cxn modelId="{A3FD7C7F-646C-4C7C-B98D-E38A71292B53}" type="presOf" srcId="{F50DDD54-4AE7-4D50-ACA7-C610C69FFD30}" destId="{DD008EE3-CC5A-4CF3-80CE-8C9FBA033FEE}" srcOrd="0" destOrd="0" presId="urn:microsoft.com/office/officeart/2005/8/layout/hProcess7"/>
    <dgm:cxn modelId="{F98D8F6C-6CC4-49BA-B9A3-996F257AA670}" type="presOf" srcId="{F50DDD54-4AE7-4D50-ACA7-C610C69FFD30}" destId="{6710750F-7F10-4AC1-A5EF-C13D20880DB4}" srcOrd="1" destOrd="0" presId="urn:microsoft.com/office/officeart/2005/8/layout/hProcess7"/>
    <dgm:cxn modelId="{95CA6B9D-6052-44D0-9FF5-A4029DE2D14A}" srcId="{8EB6886F-1F09-4EC5-8125-1BB996FAE9AA}" destId="{F50DDD54-4AE7-4D50-ACA7-C610C69FFD30}" srcOrd="0" destOrd="0" parTransId="{E2519E74-03DF-4A46-AC7E-20A651A4109B}" sibTransId="{FF36ACDB-94B8-4198-AD67-6F57985E9EB2}"/>
    <dgm:cxn modelId="{8B6296C6-1F00-4469-8745-D18B3FFA1D14}" type="presOf" srcId="{338954E4-BD8D-4F49-96B5-6E4D8D5393CE}" destId="{301ADAD6-C75C-4AAC-8ADF-1AC365F3CF5C}" srcOrd="0" destOrd="0" presId="urn:microsoft.com/office/officeart/2005/8/layout/hProcess7"/>
    <dgm:cxn modelId="{74F2F1DE-F57C-4861-A406-18FF8622E31A}" type="presOf" srcId="{338954E4-BD8D-4F49-96B5-6E4D8D5393CE}" destId="{4D8AE0C7-2C33-47E0-9A0B-3A287E50E90A}" srcOrd="1" destOrd="0" presId="urn:microsoft.com/office/officeart/2005/8/layout/hProcess7"/>
    <dgm:cxn modelId="{874B6449-2438-4CDC-B38B-BC05915E5A17}" srcId="{8EB6886F-1F09-4EC5-8125-1BB996FAE9AA}" destId="{338954E4-BD8D-4F49-96B5-6E4D8D5393CE}" srcOrd="2" destOrd="0" parTransId="{8710F5B8-A011-4171-8C39-311E94D594E9}" sibTransId="{ED4EDFFF-17B3-4539-BBAC-D491CB801AC9}"/>
    <dgm:cxn modelId="{721D7A04-E0C4-4CE6-80E4-B6DD65B8956D}" type="presOf" srcId="{F500F419-661D-47CA-B78A-576070D5D0B9}" destId="{3B925A93-DD4B-47E8-9EF6-DA602C1F539A}" srcOrd="0" destOrd="0" presId="urn:microsoft.com/office/officeart/2005/8/layout/hProcess7"/>
    <dgm:cxn modelId="{65BE4249-4C21-422D-979B-449BB189ED65}" type="presParOf" srcId="{F429BE70-76FD-4C6F-9D3E-BF17294E570A}" destId="{FEF67C26-E69C-42F7-9604-E9D7303CEE84}" srcOrd="0" destOrd="0" presId="urn:microsoft.com/office/officeart/2005/8/layout/hProcess7"/>
    <dgm:cxn modelId="{F789260C-FF90-4553-9707-119918403C87}" type="presParOf" srcId="{FEF67C26-E69C-42F7-9604-E9D7303CEE84}" destId="{DD008EE3-CC5A-4CF3-80CE-8C9FBA033FEE}" srcOrd="0" destOrd="0" presId="urn:microsoft.com/office/officeart/2005/8/layout/hProcess7"/>
    <dgm:cxn modelId="{D77FA19B-7B28-44E5-8EB4-09B25044C013}" type="presParOf" srcId="{FEF67C26-E69C-42F7-9604-E9D7303CEE84}" destId="{6710750F-7F10-4AC1-A5EF-C13D20880DB4}" srcOrd="1" destOrd="0" presId="urn:microsoft.com/office/officeart/2005/8/layout/hProcess7"/>
    <dgm:cxn modelId="{EA72D766-6ABB-4CEE-97AD-132E348E4DFF}" type="presParOf" srcId="{F429BE70-76FD-4C6F-9D3E-BF17294E570A}" destId="{E12BD5B9-9353-410C-BF81-0D9BF383096C}" srcOrd="1" destOrd="0" presId="urn:microsoft.com/office/officeart/2005/8/layout/hProcess7"/>
    <dgm:cxn modelId="{D824C49A-2DD4-4A9E-83E1-B9F4FF00C3E3}" type="presParOf" srcId="{F429BE70-76FD-4C6F-9D3E-BF17294E570A}" destId="{E04C7DB1-332F-4D46-A8FE-078CE015E4B4}" srcOrd="2" destOrd="0" presId="urn:microsoft.com/office/officeart/2005/8/layout/hProcess7"/>
    <dgm:cxn modelId="{95D0948C-60DD-405F-B0B5-DA63E773B668}" type="presParOf" srcId="{E04C7DB1-332F-4D46-A8FE-078CE015E4B4}" destId="{E50FE1B0-3AEA-4E11-9DEB-3115304CE7E1}" srcOrd="0" destOrd="0" presId="urn:microsoft.com/office/officeart/2005/8/layout/hProcess7"/>
    <dgm:cxn modelId="{07EC59AC-F633-486B-8875-F4499FA7FB15}" type="presParOf" srcId="{E04C7DB1-332F-4D46-A8FE-078CE015E4B4}" destId="{49E3265B-800E-4F2A-BED1-EA29EFB17108}" srcOrd="1" destOrd="0" presId="urn:microsoft.com/office/officeart/2005/8/layout/hProcess7"/>
    <dgm:cxn modelId="{A3E597F8-9983-46F3-A60F-C0778EE7A1B2}" type="presParOf" srcId="{E04C7DB1-332F-4D46-A8FE-078CE015E4B4}" destId="{B1CA8601-9CEF-4B55-A270-8BD0F5C3F213}" srcOrd="2" destOrd="0" presId="urn:microsoft.com/office/officeart/2005/8/layout/hProcess7"/>
    <dgm:cxn modelId="{A1C4989F-211C-41C2-A50F-7698FF5286DA}" type="presParOf" srcId="{F429BE70-76FD-4C6F-9D3E-BF17294E570A}" destId="{ACB52873-C2F3-483F-B562-BD909028B552}" srcOrd="3" destOrd="0" presId="urn:microsoft.com/office/officeart/2005/8/layout/hProcess7"/>
    <dgm:cxn modelId="{75AB8233-277F-4CD8-9E88-C50C24388945}" type="presParOf" srcId="{F429BE70-76FD-4C6F-9D3E-BF17294E570A}" destId="{212769DD-7D0E-46A3-A188-9E6DED8E644A}" srcOrd="4" destOrd="0" presId="urn:microsoft.com/office/officeart/2005/8/layout/hProcess7"/>
    <dgm:cxn modelId="{EBDB1B64-5594-4075-B189-74BA2769A7AB}" type="presParOf" srcId="{212769DD-7D0E-46A3-A188-9E6DED8E644A}" destId="{3B925A93-DD4B-47E8-9EF6-DA602C1F539A}" srcOrd="0" destOrd="0" presId="urn:microsoft.com/office/officeart/2005/8/layout/hProcess7"/>
    <dgm:cxn modelId="{13FD63FF-7ACE-45C7-8AFB-DCD3CF3D2EE0}" type="presParOf" srcId="{212769DD-7D0E-46A3-A188-9E6DED8E644A}" destId="{1C5FCD81-B3F7-402D-A680-1F0BD1E8A449}" srcOrd="1" destOrd="0" presId="urn:microsoft.com/office/officeart/2005/8/layout/hProcess7"/>
    <dgm:cxn modelId="{FCE9E7CB-088B-44F9-8E60-4F86D97EBA10}" type="presParOf" srcId="{F429BE70-76FD-4C6F-9D3E-BF17294E570A}" destId="{B1681862-808C-49F5-9730-5DE8AE54E6A8}" srcOrd="5" destOrd="0" presId="urn:microsoft.com/office/officeart/2005/8/layout/hProcess7"/>
    <dgm:cxn modelId="{6F0F0040-414A-464A-BBAA-2D54563CDC37}" type="presParOf" srcId="{F429BE70-76FD-4C6F-9D3E-BF17294E570A}" destId="{4FB95ED8-2C3B-454D-B9CA-7FD0B202C6E1}" srcOrd="6" destOrd="0" presId="urn:microsoft.com/office/officeart/2005/8/layout/hProcess7"/>
    <dgm:cxn modelId="{674BB0BE-0F70-4603-811D-377F5C8E3120}" type="presParOf" srcId="{4FB95ED8-2C3B-454D-B9CA-7FD0B202C6E1}" destId="{E0A3E012-2F76-45EE-BFFC-7CFC1E4C45EB}" srcOrd="0" destOrd="0" presId="urn:microsoft.com/office/officeart/2005/8/layout/hProcess7"/>
    <dgm:cxn modelId="{985FF433-5032-4F2A-AAA3-F1B0F9E68730}" type="presParOf" srcId="{4FB95ED8-2C3B-454D-B9CA-7FD0B202C6E1}" destId="{25863E88-B39C-439B-9D4C-4EA46F234909}" srcOrd="1" destOrd="0" presId="urn:microsoft.com/office/officeart/2005/8/layout/hProcess7"/>
    <dgm:cxn modelId="{7F88E0D0-FA6A-418A-BC61-FD89A7A70248}" type="presParOf" srcId="{4FB95ED8-2C3B-454D-B9CA-7FD0B202C6E1}" destId="{DBA6896D-9237-46BA-9F08-1D49585182F7}" srcOrd="2" destOrd="0" presId="urn:microsoft.com/office/officeart/2005/8/layout/hProcess7"/>
    <dgm:cxn modelId="{C4A9C344-8043-443D-BE01-7DE334040A88}" type="presParOf" srcId="{F429BE70-76FD-4C6F-9D3E-BF17294E570A}" destId="{F3EA3737-79CF-41BF-8121-AEBC884AA0B5}" srcOrd="7" destOrd="0" presId="urn:microsoft.com/office/officeart/2005/8/layout/hProcess7"/>
    <dgm:cxn modelId="{FB1AEB40-FF4F-428A-ACBD-C713F0070C56}" type="presParOf" srcId="{F429BE70-76FD-4C6F-9D3E-BF17294E570A}" destId="{0B635C18-B7BA-46EC-9701-8D014D73B7FF}" srcOrd="8" destOrd="0" presId="urn:microsoft.com/office/officeart/2005/8/layout/hProcess7"/>
    <dgm:cxn modelId="{6505DD02-F146-4126-80B4-C324291D2780}" type="presParOf" srcId="{0B635C18-B7BA-46EC-9701-8D014D73B7FF}" destId="{301ADAD6-C75C-4AAC-8ADF-1AC365F3CF5C}" srcOrd="0" destOrd="0" presId="urn:microsoft.com/office/officeart/2005/8/layout/hProcess7"/>
    <dgm:cxn modelId="{88CDB3D5-0158-46EC-8C90-40C135C61765}" type="presParOf" srcId="{0B635C18-B7BA-46EC-9701-8D014D73B7FF}" destId="{4D8AE0C7-2C33-47E0-9A0B-3A287E50E90A}" srcOrd="1"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08EE3-CC5A-4CF3-80CE-8C9FBA033FEE}">
      <dsp:nvSpPr>
        <dsp:cNvPr id="0" name=""/>
        <dsp:cNvSpPr/>
      </dsp:nvSpPr>
      <dsp:spPr>
        <a:xfrm>
          <a:off x="645" y="731142"/>
          <a:ext cx="2776090" cy="3331308"/>
        </a:xfrm>
        <a:prstGeom prst="roundRect">
          <a:avLst>
            <a:gd name="adj" fmla="val 5000"/>
          </a:avLst>
        </a:prstGeom>
        <a:gradFill rotWithShape="0">
          <a:gsLst>
            <a:gs pos="0">
              <a:schemeClr val="accent2">
                <a:hueOff val="0"/>
                <a:satOff val="0"/>
                <a:lumOff val="0"/>
                <a:alphaOff val="0"/>
                <a:tint val="100000"/>
                <a:shade val="100000"/>
                <a:satMod val="129999"/>
              </a:schemeClr>
            </a:gs>
            <a:gs pos="100000">
              <a:schemeClr val="accent2">
                <a:hueOff val="0"/>
                <a:satOff val="0"/>
                <a:lumOff val="0"/>
                <a:alphaOff val="0"/>
                <a:tint val="50000"/>
                <a:shade val="100000"/>
                <a:satMod val="350000"/>
              </a:schemeClr>
            </a:gs>
          </a:gsLst>
          <a:lin ang="162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fr-FR" sz="2800" b="1" kern="1200" dirty="0" smtClean="0"/>
            <a:t>2017</a:t>
          </a:r>
          <a:endParaRPr lang="fr-FR" sz="2800" b="1" kern="1200" dirty="0"/>
        </a:p>
      </dsp:txBody>
      <dsp:txXfrm rot="16200000">
        <a:off x="-1087582" y="1819369"/>
        <a:ext cx="2731673" cy="555218"/>
      </dsp:txXfrm>
    </dsp:sp>
    <dsp:sp modelId="{3B925A93-DD4B-47E8-9EF6-DA602C1F539A}">
      <dsp:nvSpPr>
        <dsp:cNvPr id="0" name=""/>
        <dsp:cNvSpPr/>
      </dsp:nvSpPr>
      <dsp:spPr>
        <a:xfrm>
          <a:off x="2873899" y="731142"/>
          <a:ext cx="2776090" cy="3331308"/>
        </a:xfrm>
        <a:prstGeom prst="roundRect">
          <a:avLst>
            <a:gd name="adj" fmla="val 5000"/>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fr-FR" sz="2800" b="1" kern="1200" dirty="0" smtClean="0"/>
            <a:t>2018</a:t>
          </a:r>
          <a:endParaRPr lang="fr-FR" sz="2800" b="1" kern="1200" dirty="0"/>
        </a:p>
      </dsp:txBody>
      <dsp:txXfrm rot="16200000">
        <a:off x="1785671" y="1819369"/>
        <a:ext cx="2731673" cy="555218"/>
      </dsp:txXfrm>
    </dsp:sp>
    <dsp:sp modelId="{49E3265B-800E-4F2A-BED1-EA29EFB17108}">
      <dsp:nvSpPr>
        <dsp:cNvPr id="0" name=""/>
        <dsp:cNvSpPr/>
      </dsp:nvSpPr>
      <dsp:spPr>
        <a:xfrm rot="5400000">
          <a:off x="2642953" y="3379243"/>
          <a:ext cx="489652" cy="416413"/>
        </a:xfrm>
        <a:prstGeom prst="flowChartExtract">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01ADAD6-C75C-4AAC-8ADF-1AC365F3CF5C}">
      <dsp:nvSpPr>
        <dsp:cNvPr id="0" name=""/>
        <dsp:cNvSpPr/>
      </dsp:nvSpPr>
      <dsp:spPr>
        <a:xfrm>
          <a:off x="5733355" y="731142"/>
          <a:ext cx="2776090" cy="3331308"/>
        </a:xfrm>
        <a:prstGeom prst="roundRect">
          <a:avLst>
            <a:gd name="adj" fmla="val 5000"/>
          </a:avLst>
        </a:prstGeom>
        <a:solidFill>
          <a:schemeClr val="tx1">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fr-FR" sz="2800" b="1" kern="1200" dirty="0" smtClean="0"/>
            <a:t>2018</a:t>
          </a:r>
          <a:endParaRPr lang="fr-FR" sz="2800" b="1" kern="1200" dirty="0"/>
        </a:p>
      </dsp:txBody>
      <dsp:txXfrm rot="16200000">
        <a:off x="4645128" y="1819369"/>
        <a:ext cx="2731673" cy="555218"/>
      </dsp:txXfrm>
    </dsp:sp>
    <dsp:sp modelId="{25863E88-B39C-439B-9D4C-4EA46F234909}">
      <dsp:nvSpPr>
        <dsp:cNvPr id="0" name=""/>
        <dsp:cNvSpPr/>
      </dsp:nvSpPr>
      <dsp:spPr>
        <a:xfrm rot="5400000">
          <a:off x="5516207" y="3379243"/>
          <a:ext cx="489652" cy="416413"/>
        </a:xfrm>
        <a:prstGeom prst="flowChartExtra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1143000" y="685800"/>
            <a:ext cx="4572000" cy="3429000"/>
          </a:xfrm>
          <a:prstGeom prst="rect">
            <a:avLst/>
          </a:prstGeom>
        </p:spPr>
        <p:txBody>
          <a:bodyPr/>
          <a:lstStyle/>
          <a:p>
            <a:endParaRPr/>
          </a:p>
        </p:txBody>
      </p:sp>
      <p:sp>
        <p:nvSpPr>
          <p:cNvPr id="97" name="Shape 9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44866406"/>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legifrance.gouv.fr/affichCodeArticle.do?cidTexte=LEGITEXT000006072050&amp;idArticle=LEGIARTI00002134064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egifrance.gouv.fr/affichCodeArticle.do;jsessionid=C1C6F5FB27EA84BF10181FDD598CA2A6.tplgfr44s_2?idArticle=LEGIARTI000037385648&amp;cidTexte=LEGITEXT000006072050&amp;categorieLien=id&amp;dateTexte=20190101"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legifrance.gouv.fr/affichCodeArticle.do;jsessionid=F6FC45CB278356BA1F4411738964FFE3.tplgfr44s_2?idArticle=LEGIARTI000037385884&amp;cidTexte=LEGITEXT000006072050&amp;categorieLien=id&amp;dateTexte=2019010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mb.arftlv.org/t.htm?u=/e/3/22605/4162/220215/r16geyjgovsveufmyuygmagbyemimuegvby/r.aspx"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mb.arftlv.org/t.htm?u=/e/3/22605/4162/220216/r16geyjgovsveufmyuygmagbyemimuegvby/r.asp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15578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05321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xfrm>
            <a:off x="381000" y="685800"/>
            <a:ext cx="6096000" cy="3429000"/>
          </a:xfrm>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rPr dirty="0"/>
              <a:t>Du point de </a:t>
            </a:r>
            <a:r>
              <a:rPr dirty="0" err="1"/>
              <a:t>vue</a:t>
            </a:r>
            <a:r>
              <a:rPr dirty="0"/>
              <a:t> de </a:t>
            </a:r>
            <a:r>
              <a:rPr dirty="0" err="1"/>
              <a:t>l’organisation</a:t>
            </a:r>
            <a:r>
              <a:rPr dirty="0"/>
              <a:t> de la formation </a:t>
            </a:r>
            <a:r>
              <a:rPr dirty="0" err="1"/>
              <a:t>dans</a:t>
            </a:r>
            <a:r>
              <a:rPr dirty="0"/>
              <a:t> </a:t>
            </a:r>
            <a:r>
              <a:rPr dirty="0" err="1"/>
              <a:t>l’entreprise</a:t>
            </a:r>
            <a:r>
              <a:rPr dirty="0"/>
              <a:t>, le plan de formation </a:t>
            </a:r>
            <a:r>
              <a:rPr dirty="0" err="1"/>
              <a:t>devient</a:t>
            </a:r>
            <a:r>
              <a:rPr dirty="0"/>
              <a:t> « plan de </a:t>
            </a:r>
            <a:r>
              <a:rPr dirty="0" err="1"/>
              <a:t>développement</a:t>
            </a:r>
            <a:r>
              <a:rPr dirty="0"/>
              <a:t> des </a:t>
            </a:r>
            <a:r>
              <a:rPr dirty="0" err="1"/>
              <a:t>compétences</a:t>
            </a:r>
            <a:r>
              <a:rPr dirty="0"/>
              <a:t> » (et non plus, </a:t>
            </a:r>
            <a:r>
              <a:rPr dirty="0" err="1"/>
              <a:t>comme</a:t>
            </a:r>
            <a:r>
              <a:rPr dirty="0"/>
              <a:t> </a:t>
            </a:r>
            <a:r>
              <a:rPr dirty="0" err="1"/>
              <a:t>initialement</a:t>
            </a:r>
            <a:r>
              <a:rPr dirty="0"/>
              <a:t> </a:t>
            </a:r>
            <a:r>
              <a:rPr dirty="0" err="1"/>
              <a:t>prévu</a:t>
            </a:r>
            <a:r>
              <a:rPr dirty="0"/>
              <a:t>, « plan </a:t>
            </a:r>
            <a:r>
              <a:rPr dirty="0" err="1"/>
              <a:t>d’adaptation</a:t>
            </a:r>
            <a:r>
              <a:rPr dirty="0"/>
              <a:t> et de </a:t>
            </a:r>
            <a:r>
              <a:rPr dirty="0" err="1"/>
              <a:t>développement</a:t>
            </a:r>
            <a:r>
              <a:rPr dirty="0"/>
              <a:t> des </a:t>
            </a:r>
            <a:r>
              <a:rPr dirty="0" err="1"/>
              <a:t>compétences</a:t>
            </a:r>
            <a:r>
              <a:rPr dirty="0"/>
              <a:t> »).</a:t>
            </a:r>
          </a:p>
          <a:p>
            <a:endParaRPr lang="fr-FR" dirty="0" smtClean="0"/>
          </a:p>
          <a:p>
            <a:r>
              <a:rPr lang="fr-FR" b="1" dirty="0" smtClean="0"/>
              <a:t>Ce nouveau plan comporte des différences significatives avec l’ancien. </a:t>
            </a:r>
          </a:p>
          <a:p>
            <a:r>
              <a:rPr lang="fr-FR" dirty="0" smtClean="0"/>
              <a:t>Le plan de formation comprenait deux types d’actions : </a:t>
            </a:r>
          </a:p>
          <a:p>
            <a:pPr marL="171450" indent="-171450">
              <a:buFont typeface="Arial" panose="020B0604020202020204" pitchFamily="34" charset="0"/>
              <a:buChar char="•"/>
            </a:pPr>
            <a:r>
              <a:rPr lang="fr-FR" dirty="0" smtClean="0"/>
              <a:t>les formations visant l’adaptation au poste, qui avaient lieu obligatoirement sur le temps de travail et donnaient lieu au maintien de la rémunération ; </a:t>
            </a:r>
          </a:p>
          <a:p>
            <a:pPr marL="171450" indent="-171450">
              <a:buFont typeface="Arial" panose="020B0604020202020204" pitchFamily="34" charset="0"/>
              <a:buChar char="•"/>
            </a:pPr>
            <a:r>
              <a:rPr lang="fr-FR" dirty="0" smtClean="0"/>
              <a:t>et les actions de développement des compétences, qui pouvaient avoir lieu hors temps de travail, jusqu’à 80 heures par an, moyennant versement d’une allocation de formation.</a:t>
            </a:r>
          </a:p>
          <a:p>
            <a:endParaRPr lang="fr-FR" dirty="0" smtClean="0"/>
          </a:p>
          <a:p>
            <a:r>
              <a:rPr lang="fr-FR" b="1" dirty="0" smtClean="0"/>
              <a:t>Désormais, les deux catégories d’action ne sont plus formellement distinguées. </a:t>
            </a:r>
          </a:p>
          <a:p>
            <a:r>
              <a:rPr lang="fr-FR" dirty="0" smtClean="0"/>
              <a:t>Seules les formations obligatoires (par convention européenne, loi ou règlement) donneront nécessairement lieu au maintien de la rémunération. </a:t>
            </a:r>
          </a:p>
          <a:p>
            <a:r>
              <a:rPr lang="fr-FR" dirty="0" smtClean="0"/>
              <a:t>Toutes les autres pourront être organisées en partie hors temps de travail, dans la limite de 30 heures, avec l’accord du salarié (qui peut refuser sans que cela puisse être retenu contre lui). L’allocation formation est supprimée. Un accord collectif (d’entreprise ou de branche) peut fixer un plafond d’heures plus élevé.</a:t>
            </a:r>
          </a:p>
          <a:p>
            <a:endParaRPr dirty="0"/>
          </a:p>
        </p:txBody>
      </p:sp>
    </p:spTree>
    <p:extLst>
      <p:ext uri="{BB962C8B-B14F-4D97-AF65-F5344CB8AC3E}">
        <p14:creationId xmlns:p14="http://schemas.microsoft.com/office/powerpoint/2010/main" val="3948333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xfrm>
            <a:off x="381000" y="685800"/>
            <a:ext cx="6096000" cy="3429000"/>
          </a:xfrm>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r>
              <a:rPr lang="fr-FR" sz="1200" b="1" i="0" dirty="0" smtClean="0"/>
              <a:t>4 actions dans le champs de la formation professionnelle</a:t>
            </a:r>
          </a:p>
          <a:p>
            <a:r>
              <a:rPr lang="fr-FR" sz="1200" i="0" dirty="0" smtClean="0"/>
              <a:t>- La réalisation de ces 4 actions donne lieu à conclusion d’une convention entre l’acheteur et l’organisme</a:t>
            </a:r>
          </a:p>
          <a:p>
            <a:r>
              <a:rPr lang="fr-FR" sz="1200" i="0" dirty="0" smtClean="0"/>
              <a:t>- Les employeurs présentent les documents et pièces justifiant les objectifs et la réalisation de ces actions ainsi que les moyens mis en œuvre à cet effet, lorsque ces actions sont financées par l'Etat, les collectivités territoriales, la Caisse des dépôts et consignations, Pôle emploi ou les opérateurs de compétences  </a:t>
            </a:r>
            <a:endParaRPr lang="fr-FR" i="0" dirty="0" smtClean="0"/>
          </a:p>
          <a:p>
            <a:pPr>
              <a:defRPr b="1"/>
            </a:pPr>
            <a:endParaRPr lang="fr-FR" i="0" dirty="0" smtClean="0"/>
          </a:p>
          <a:p>
            <a:pPr>
              <a:defRPr b="1"/>
            </a:pPr>
            <a:r>
              <a:rPr i="0" dirty="0" err="1" smtClean="0"/>
              <a:t>Bilan</a:t>
            </a:r>
            <a:r>
              <a:rPr i="0" dirty="0" smtClean="0"/>
              <a:t> </a:t>
            </a:r>
            <a:r>
              <a:rPr i="0" dirty="0"/>
              <a:t>de </a:t>
            </a:r>
            <a:r>
              <a:rPr i="0" dirty="0" err="1"/>
              <a:t>compétences</a:t>
            </a:r>
            <a:r>
              <a:rPr i="0" dirty="0"/>
              <a:t> et VAE : </a:t>
            </a:r>
          </a:p>
          <a:p>
            <a:r>
              <a:rPr i="0" dirty="0" err="1"/>
              <a:t>Prévue</a:t>
            </a:r>
            <a:r>
              <a:rPr i="0" dirty="0"/>
              <a:t> </a:t>
            </a:r>
            <a:r>
              <a:rPr i="0" dirty="0" err="1"/>
              <a:t>aujourd'hui</a:t>
            </a:r>
            <a:r>
              <a:rPr i="0" dirty="0"/>
              <a:t> à </a:t>
            </a:r>
            <a:r>
              <a:rPr i="0" dirty="0" err="1"/>
              <a:t>l'article</a:t>
            </a:r>
            <a:r>
              <a:rPr i="0" dirty="0"/>
              <a:t> L 6313-10 du Code du travail, la </a:t>
            </a:r>
            <a:r>
              <a:rPr i="0" dirty="0" err="1"/>
              <a:t>définition</a:t>
            </a:r>
            <a:r>
              <a:rPr i="0" dirty="0"/>
              <a:t> du </a:t>
            </a:r>
            <a:r>
              <a:rPr i="0" dirty="0" err="1"/>
              <a:t>bilan</a:t>
            </a:r>
            <a:r>
              <a:rPr i="0" dirty="0"/>
              <a:t> de </a:t>
            </a:r>
            <a:r>
              <a:rPr i="0" dirty="0" err="1"/>
              <a:t>compétences</a:t>
            </a:r>
            <a:r>
              <a:rPr i="0" dirty="0"/>
              <a:t> </a:t>
            </a:r>
            <a:r>
              <a:rPr i="0" dirty="0" err="1"/>
              <a:t>n'est</a:t>
            </a:r>
            <a:r>
              <a:rPr i="0" dirty="0"/>
              <a:t> pas </a:t>
            </a:r>
            <a:r>
              <a:rPr i="0" dirty="0" err="1"/>
              <a:t>modifiée</a:t>
            </a:r>
            <a:r>
              <a:rPr i="0" dirty="0"/>
              <a:t> </a:t>
            </a:r>
            <a:r>
              <a:rPr i="0" dirty="0" err="1"/>
              <a:t>mais</a:t>
            </a:r>
            <a:r>
              <a:rPr i="0" dirty="0"/>
              <a:t> </a:t>
            </a:r>
            <a:r>
              <a:rPr i="0" dirty="0" err="1"/>
              <a:t>recodifiée</a:t>
            </a:r>
            <a:r>
              <a:rPr i="0" dirty="0"/>
              <a:t> à </a:t>
            </a:r>
            <a:r>
              <a:rPr i="0" dirty="0" err="1"/>
              <a:t>l'article</a:t>
            </a:r>
            <a:r>
              <a:rPr i="0" dirty="0"/>
              <a:t> L 6313-4 du </a:t>
            </a:r>
            <a:r>
              <a:rPr i="0" dirty="0" err="1"/>
              <a:t>même</a:t>
            </a:r>
            <a:r>
              <a:rPr i="0" dirty="0"/>
              <a:t> Code. </a:t>
            </a:r>
            <a:r>
              <a:rPr i="0" dirty="0" err="1"/>
              <a:t>Une</a:t>
            </a:r>
            <a:r>
              <a:rPr i="0" dirty="0"/>
              <a:t> </a:t>
            </a:r>
            <a:r>
              <a:rPr i="0" dirty="0" err="1"/>
              <a:t>nouveauté</a:t>
            </a:r>
            <a:r>
              <a:rPr i="0" dirty="0"/>
              <a:t> </a:t>
            </a:r>
            <a:r>
              <a:rPr i="0" dirty="0" err="1"/>
              <a:t>toutefois</a:t>
            </a:r>
            <a:r>
              <a:rPr i="0" dirty="0"/>
              <a:t> : le </a:t>
            </a:r>
            <a:r>
              <a:rPr i="0" dirty="0" err="1"/>
              <a:t>bénéficiaire</a:t>
            </a:r>
            <a:r>
              <a:rPr i="0" dirty="0"/>
              <a:t> du </a:t>
            </a:r>
            <a:r>
              <a:rPr i="0" dirty="0" err="1"/>
              <a:t>bilan</a:t>
            </a:r>
            <a:r>
              <a:rPr i="0" dirty="0"/>
              <a:t> </a:t>
            </a:r>
            <a:r>
              <a:rPr i="0" dirty="0" err="1"/>
              <a:t>n'est</a:t>
            </a:r>
            <a:r>
              <a:rPr i="0" dirty="0"/>
              <a:t> plus le </a:t>
            </a:r>
            <a:r>
              <a:rPr i="0" dirty="0" err="1"/>
              <a:t>seul</a:t>
            </a:r>
            <a:r>
              <a:rPr i="0" dirty="0"/>
              <a:t> </a:t>
            </a:r>
            <a:r>
              <a:rPr i="0" dirty="0" err="1"/>
              <a:t>destinataire</a:t>
            </a:r>
            <a:r>
              <a:rPr i="0" dirty="0"/>
              <a:t> du document de </a:t>
            </a:r>
            <a:r>
              <a:rPr i="0" dirty="0" err="1"/>
              <a:t>synthèse</a:t>
            </a:r>
            <a:r>
              <a:rPr i="0" dirty="0"/>
              <a:t>, </a:t>
            </a:r>
            <a:r>
              <a:rPr i="0" dirty="0" err="1"/>
              <a:t>celui</a:t>
            </a:r>
            <a:r>
              <a:rPr i="0" dirty="0"/>
              <a:t>-ci </a:t>
            </a:r>
            <a:r>
              <a:rPr i="0" dirty="0" err="1"/>
              <a:t>pouvant</a:t>
            </a:r>
            <a:r>
              <a:rPr i="0" dirty="0"/>
              <a:t> </a:t>
            </a:r>
            <a:r>
              <a:rPr i="0" dirty="0" err="1"/>
              <a:t>être</a:t>
            </a:r>
            <a:r>
              <a:rPr i="0" dirty="0"/>
              <a:t> </a:t>
            </a:r>
            <a:r>
              <a:rPr i="0" dirty="0" err="1"/>
              <a:t>désormais</a:t>
            </a:r>
            <a:r>
              <a:rPr i="0" dirty="0"/>
              <a:t> </a:t>
            </a:r>
            <a:r>
              <a:rPr i="0" dirty="0" err="1"/>
              <a:t>transmis</a:t>
            </a:r>
            <a:r>
              <a:rPr i="0" dirty="0"/>
              <a:t> au </a:t>
            </a:r>
            <a:r>
              <a:rPr i="0" dirty="0" err="1"/>
              <a:t>conseil</a:t>
            </a:r>
            <a:r>
              <a:rPr i="0" dirty="0"/>
              <a:t> </a:t>
            </a:r>
            <a:r>
              <a:rPr i="0" dirty="0" err="1"/>
              <a:t>en</a:t>
            </a:r>
            <a:r>
              <a:rPr i="0" dirty="0"/>
              <a:t> </a:t>
            </a:r>
            <a:r>
              <a:rPr i="0" dirty="0" err="1"/>
              <a:t>évolution</a:t>
            </a:r>
            <a:r>
              <a:rPr i="0" dirty="0"/>
              <a:t> </a:t>
            </a:r>
            <a:r>
              <a:rPr i="0" dirty="0" err="1"/>
              <a:t>professionnelle</a:t>
            </a:r>
            <a:r>
              <a:rPr i="0" dirty="0"/>
              <a:t>.</a:t>
            </a:r>
          </a:p>
          <a:p>
            <a:r>
              <a:rPr i="0" dirty="0" err="1"/>
              <a:t>L'action</a:t>
            </a:r>
            <a:r>
              <a:rPr i="0" dirty="0"/>
              <a:t> de VAE, </a:t>
            </a:r>
            <a:r>
              <a:rPr i="0" dirty="0" err="1"/>
              <a:t>dont</a:t>
            </a:r>
            <a:r>
              <a:rPr i="0" dirty="0"/>
              <a:t> les </a:t>
            </a:r>
            <a:r>
              <a:rPr i="0" dirty="0" err="1"/>
              <a:t>modalités</a:t>
            </a:r>
            <a:r>
              <a:rPr i="0" dirty="0"/>
              <a:t> </a:t>
            </a:r>
            <a:r>
              <a:rPr i="0" dirty="0" err="1"/>
              <a:t>pratiques</a:t>
            </a:r>
            <a:r>
              <a:rPr i="0" dirty="0"/>
              <a:t> </a:t>
            </a:r>
            <a:r>
              <a:rPr i="0" dirty="0" err="1"/>
              <a:t>prévues</a:t>
            </a:r>
            <a:r>
              <a:rPr i="0" dirty="0"/>
              <a:t> par le Code de </a:t>
            </a:r>
            <a:r>
              <a:rPr i="0" dirty="0" err="1"/>
              <a:t>l'éducation</a:t>
            </a:r>
            <a:r>
              <a:rPr i="0" dirty="0"/>
              <a:t> </a:t>
            </a:r>
            <a:r>
              <a:rPr i="0" dirty="0" err="1"/>
              <a:t>sont</a:t>
            </a:r>
            <a:r>
              <a:rPr i="0" dirty="0"/>
              <a:t> </a:t>
            </a:r>
            <a:r>
              <a:rPr i="0" dirty="0" err="1"/>
              <a:t>inchangées</a:t>
            </a:r>
            <a:r>
              <a:rPr i="0" dirty="0"/>
              <a:t>, </a:t>
            </a:r>
            <a:r>
              <a:rPr i="0" dirty="0" err="1"/>
              <a:t>est</a:t>
            </a:r>
            <a:r>
              <a:rPr i="0" dirty="0"/>
              <a:t> </a:t>
            </a:r>
            <a:r>
              <a:rPr i="0" dirty="0" err="1"/>
              <a:t>définie</a:t>
            </a:r>
            <a:r>
              <a:rPr i="0" dirty="0"/>
              <a:t> </a:t>
            </a:r>
            <a:r>
              <a:rPr i="0" dirty="0" err="1"/>
              <a:t>comme</a:t>
            </a:r>
            <a:r>
              <a:rPr i="0" dirty="0"/>
              <a:t> </a:t>
            </a:r>
            <a:r>
              <a:rPr i="0" dirty="0" err="1"/>
              <a:t>celle</a:t>
            </a:r>
            <a:r>
              <a:rPr i="0" dirty="0"/>
              <a:t> </a:t>
            </a:r>
            <a:r>
              <a:rPr i="0" dirty="0" err="1"/>
              <a:t>ayant</a:t>
            </a:r>
            <a:r>
              <a:rPr i="0" dirty="0"/>
              <a:t> pour objet </a:t>
            </a:r>
            <a:r>
              <a:rPr i="0" dirty="0" err="1"/>
              <a:t>l'acquisition</a:t>
            </a:r>
            <a:r>
              <a:rPr i="0" dirty="0"/>
              <a:t> </a:t>
            </a:r>
            <a:r>
              <a:rPr i="0" dirty="0" err="1"/>
              <a:t>d'une</a:t>
            </a:r>
            <a:r>
              <a:rPr i="0" dirty="0"/>
              <a:t> certification </a:t>
            </a:r>
            <a:r>
              <a:rPr i="0" dirty="0" err="1"/>
              <a:t>professionnelle</a:t>
            </a:r>
            <a:r>
              <a:rPr i="0" dirty="0"/>
              <a:t> </a:t>
            </a:r>
            <a:r>
              <a:rPr i="0" dirty="0" err="1"/>
              <a:t>enregistrée</a:t>
            </a:r>
            <a:r>
              <a:rPr i="0" dirty="0"/>
              <a:t> au </a:t>
            </a:r>
            <a:r>
              <a:rPr i="0" dirty="0" err="1"/>
              <a:t>répertoire</a:t>
            </a:r>
            <a:r>
              <a:rPr i="0" dirty="0"/>
              <a:t> national des certifications </a:t>
            </a:r>
            <a:r>
              <a:rPr i="0" dirty="0" err="1"/>
              <a:t>professionnelles</a:t>
            </a:r>
            <a:r>
              <a:rPr i="0" dirty="0"/>
              <a:t> (RNCP) (C. trav. art. L 6313-5 </a:t>
            </a:r>
            <a:r>
              <a:rPr i="0" dirty="0" err="1"/>
              <a:t>modifié</a:t>
            </a:r>
            <a:r>
              <a:rPr i="0" dirty="0"/>
              <a:t>).</a:t>
            </a:r>
          </a:p>
          <a:p>
            <a:pPr>
              <a:defRPr b="1"/>
            </a:pPr>
            <a:endParaRPr i="0" dirty="0"/>
          </a:p>
          <a:p>
            <a:pPr>
              <a:defRPr b="1"/>
            </a:pPr>
            <a:r>
              <a:rPr i="0" dirty="0"/>
              <a:t>Actions </a:t>
            </a:r>
            <a:r>
              <a:rPr i="0" dirty="0" err="1"/>
              <a:t>d’apprentissage</a:t>
            </a:r>
            <a:r>
              <a:rPr i="0" dirty="0"/>
              <a:t> : </a:t>
            </a:r>
          </a:p>
          <a:p>
            <a:r>
              <a:rPr i="0" dirty="0" err="1"/>
              <a:t>En</a:t>
            </a:r>
            <a:r>
              <a:rPr i="0" dirty="0"/>
              <a:t> </a:t>
            </a:r>
            <a:r>
              <a:rPr i="0" dirty="0" err="1"/>
              <a:t>pratique</a:t>
            </a:r>
            <a:r>
              <a:rPr i="0" dirty="0"/>
              <a:t>, </a:t>
            </a:r>
            <a:r>
              <a:rPr i="0" dirty="0" err="1"/>
              <a:t>l'objet</a:t>
            </a:r>
            <a:r>
              <a:rPr i="0" dirty="0"/>
              <a:t> principal de </a:t>
            </a:r>
            <a:r>
              <a:rPr i="0" dirty="0" err="1"/>
              <a:t>l'apprentissage</a:t>
            </a:r>
            <a:r>
              <a:rPr i="0" dirty="0"/>
              <a:t> figure </a:t>
            </a:r>
            <a:r>
              <a:rPr i="0" dirty="0" err="1"/>
              <a:t>toujours</a:t>
            </a:r>
            <a:r>
              <a:rPr i="0" dirty="0"/>
              <a:t> </a:t>
            </a:r>
            <a:r>
              <a:rPr i="0" dirty="0" err="1"/>
              <a:t>dans</a:t>
            </a:r>
            <a:r>
              <a:rPr i="0" dirty="0"/>
              <a:t> le livre II de la </a:t>
            </a:r>
            <a:r>
              <a:rPr i="0" dirty="0" err="1"/>
              <a:t>sixième</a:t>
            </a:r>
            <a:r>
              <a:rPr i="0" dirty="0"/>
              <a:t> </a:t>
            </a:r>
            <a:r>
              <a:rPr i="0" dirty="0" err="1"/>
              <a:t>partie</a:t>
            </a:r>
            <a:r>
              <a:rPr i="0" dirty="0"/>
              <a:t> du Code du travail </a:t>
            </a:r>
            <a:r>
              <a:rPr i="0" dirty="0" err="1"/>
              <a:t>consacré</a:t>
            </a:r>
            <a:r>
              <a:rPr i="0" dirty="0"/>
              <a:t> au </a:t>
            </a:r>
            <a:r>
              <a:rPr i="0" dirty="0" err="1"/>
              <a:t>contrat</a:t>
            </a:r>
            <a:r>
              <a:rPr i="0" dirty="0"/>
              <a:t> </a:t>
            </a:r>
            <a:r>
              <a:rPr i="0" dirty="0" err="1"/>
              <a:t>d'apprentissage</a:t>
            </a:r>
            <a:r>
              <a:rPr i="0" dirty="0"/>
              <a:t>. Il </a:t>
            </a:r>
            <a:r>
              <a:rPr i="0" dirty="0" err="1"/>
              <a:t>est</a:t>
            </a:r>
            <a:r>
              <a:rPr i="0" dirty="0"/>
              <a:t> de donner à des </a:t>
            </a:r>
            <a:r>
              <a:rPr i="0" dirty="0" err="1"/>
              <a:t>travailleurs</a:t>
            </a:r>
            <a:r>
              <a:rPr i="0" dirty="0"/>
              <a:t>, </a:t>
            </a:r>
            <a:r>
              <a:rPr i="0" dirty="0" err="1"/>
              <a:t>ayant</a:t>
            </a:r>
            <a:r>
              <a:rPr i="0" dirty="0"/>
              <a:t> </a:t>
            </a:r>
            <a:r>
              <a:rPr i="0" dirty="0" err="1"/>
              <a:t>satisfait</a:t>
            </a:r>
            <a:r>
              <a:rPr i="0" dirty="0"/>
              <a:t> à </a:t>
            </a:r>
            <a:r>
              <a:rPr i="0" dirty="0" err="1"/>
              <a:t>l'obligation</a:t>
            </a:r>
            <a:r>
              <a:rPr i="0" dirty="0"/>
              <a:t> </a:t>
            </a:r>
            <a:r>
              <a:rPr i="0" dirty="0" err="1"/>
              <a:t>scolaire</a:t>
            </a:r>
            <a:r>
              <a:rPr i="0" dirty="0"/>
              <a:t>, </a:t>
            </a:r>
            <a:r>
              <a:rPr i="0" dirty="0" err="1"/>
              <a:t>une</a:t>
            </a:r>
            <a:r>
              <a:rPr i="0" dirty="0"/>
              <a:t> formation </a:t>
            </a:r>
            <a:r>
              <a:rPr i="0" dirty="0" err="1"/>
              <a:t>générale</a:t>
            </a:r>
            <a:r>
              <a:rPr i="0" dirty="0"/>
              <a:t>, </a:t>
            </a:r>
            <a:r>
              <a:rPr i="0" dirty="0" err="1"/>
              <a:t>théorique</a:t>
            </a:r>
            <a:r>
              <a:rPr i="0" dirty="0"/>
              <a:t> et </a:t>
            </a:r>
            <a:r>
              <a:rPr i="0" dirty="0" err="1"/>
              <a:t>pratique</a:t>
            </a:r>
            <a:r>
              <a:rPr i="0" dirty="0"/>
              <a:t>, </a:t>
            </a:r>
            <a:r>
              <a:rPr i="0" dirty="0" err="1"/>
              <a:t>en</a:t>
            </a:r>
            <a:r>
              <a:rPr i="0" dirty="0"/>
              <a:t> </a:t>
            </a:r>
            <a:r>
              <a:rPr i="0" dirty="0" err="1"/>
              <a:t>vue</a:t>
            </a:r>
            <a:r>
              <a:rPr i="0" dirty="0"/>
              <a:t> de </a:t>
            </a:r>
            <a:r>
              <a:rPr i="0" dirty="0" err="1"/>
              <a:t>l'obtention</a:t>
            </a:r>
            <a:r>
              <a:rPr i="0" dirty="0"/>
              <a:t> </a:t>
            </a:r>
            <a:r>
              <a:rPr i="0" dirty="0" err="1"/>
              <a:t>d'une</a:t>
            </a:r>
            <a:r>
              <a:rPr i="0" dirty="0"/>
              <a:t> qualification </a:t>
            </a:r>
            <a:r>
              <a:rPr i="0" dirty="0" err="1"/>
              <a:t>professionnelle</a:t>
            </a:r>
            <a:r>
              <a:rPr i="0" dirty="0"/>
              <a:t> </a:t>
            </a:r>
            <a:r>
              <a:rPr i="0" dirty="0" err="1"/>
              <a:t>sanctionnée</a:t>
            </a:r>
            <a:r>
              <a:rPr i="0" dirty="0"/>
              <a:t> par un </a:t>
            </a:r>
            <a:r>
              <a:rPr i="0" dirty="0" err="1"/>
              <a:t>diplôme</a:t>
            </a:r>
            <a:r>
              <a:rPr i="0" dirty="0"/>
              <a:t> </a:t>
            </a:r>
            <a:r>
              <a:rPr i="0" dirty="0" err="1"/>
              <a:t>ou</a:t>
            </a:r>
            <a:r>
              <a:rPr i="0" dirty="0"/>
              <a:t> un </a:t>
            </a:r>
            <a:r>
              <a:rPr i="0" dirty="0" err="1"/>
              <a:t>titre</a:t>
            </a:r>
            <a:r>
              <a:rPr i="0" dirty="0"/>
              <a:t> à </a:t>
            </a:r>
            <a:r>
              <a:rPr i="0" dirty="0" err="1"/>
              <a:t>finalité</a:t>
            </a:r>
            <a:r>
              <a:rPr i="0" dirty="0"/>
              <a:t> </a:t>
            </a:r>
            <a:r>
              <a:rPr i="0" dirty="0" err="1"/>
              <a:t>professionnelle</a:t>
            </a:r>
            <a:r>
              <a:rPr i="0" dirty="0"/>
              <a:t> </a:t>
            </a:r>
            <a:r>
              <a:rPr i="0" dirty="0" err="1"/>
              <a:t>enregistré</a:t>
            </a:r>
            <a:r>
              <a:rPr i="0" dirty="0"/>
              <a:t> au </a:t>
            </a:r>
            <a:r>
              <a:rPr i="0" dirty="0" err="1"/>
              <a:t>répertoire</a:t>
            </a:r>
            <a:r>
              <a:rPr i="0" dirty="0"/>
              <a:t> national des certifications </a:t>
            </a:r>
            <a:r>
              <a:rPr i="0" dirty="0" err="1"/>
              <a:t>professionnelles</a:t>
            </a:r>
            <a:r>
              <a:rPr i="0" dirty="0"/>
              <a:t> (</a:t>
            </a:r>
            <a:r>
              <a:rPr i="0" dirty="0" err="1"/>
              <a:t>Loi</a:t>
            </a:r>
            <a:r>
              <a:rPr i="0" dirty="0"/>
              <a:t> art. 11, II ; C. trav. art. L 6211-1 </a:t>
            </a:r>
            <a:r>
              <a:rPr i="0" dirty="0" err="1"/>
              <a:t>modifié</a:t>
            </a:r>
            <a:r>
              <a:rPr i="0" dirty="0"/>
              <a:t>).</a:t>
            </a:r>
          </a:p>
          <a:p>
            <a:endParaRPr i="0" dirty="0"/>
          </a:p>
          <a:p>
            <a:r>
              <a:rPr i="0" dirty="0" err="1"/>
              <a:t>Mais</a:t>
            </a:r>
            <a:r>
              <a:rPr i="0" dirty="0"/>
              <a:t> </a:t>
            </a:r>
            <a:r>
              <a:rPr i="0" dirty="0" err="1"/>
              <a:t>il</a:t>
            </a:r>
            <a:r>
              <a:rPr i="0" dirty="0"/>
              <a:t> </a:t>
            </a:r>
            <a:r>
              <a:rPr i="0" dirty="0" err="1"/>
              <a:t>est</a:t>
            </a:r>
            <a:r>
              <a:rPr i="0" dirty="0"/>
              <a:t> </a:t>
            </a:r>
            <a:r>
              <a:rPr i="0" dirty="0" err="1"/>
              <a:t>complété</a:t>
            </a:r>
            <a:r>
              <a:rPr i="0" dirty="0"/>
              <a:t> par 4 nouveaux </a:t>
            </a:r>
            <a:r>
              <a:rPr i="0" dirty="0" err="1"/>
              <a:t>objectifs</a:t>
            </a:r>
            <a:r>
              <a:rPr i="0" dirty="0"/>
              <a:t> </a:t>
            </a:r>
            <a:r>
              <a:rPr i="0" dirty="0" err="1"/>
              <a:t>réalisables</a:t>
            </a:r>
            <a:r>
              <a:rPr i="0" dirty="0"/>
              <a:t> </a:t>
            </a:r>
            <a:r>
              <a:rPr i="0" dirty="0" err="1"/>
              <a:t>dans</a:t>
            </a:r>
            <a:r>
              <a:rPr i="0" dirty="0"/>
              <a:t> le cadre des </a:t>
            </a:r>
            <a:r>
              <a:rPr i="0" dirty="0" err="1"/>
              <a:t>dispositifs</a:t>
            </a:r>
            <a:r>
              <a:rPr i="0" dirty="0"/>
              <a:t> de formation </a:t>
            </a:r>
            <a:r>
              <a:rPr i="0" dirty="0" err="1"/>
              <a:t>professionnelle</a:t>
            </a:r>
            <a:r>
              <a:rPr i="0" dirty="0"/>
              <a:t> (C. trav. art. L 6313-6 </a:t>
            </a:r>
            <a:r>
              <a:rPr i="0" dirty="0" err="1"/>
              <a:t>modifié</a:t>
            </a:r>
            <a:r>
              <a:rPr i="0" dirty="0"/>
              <a:t>) </a:t>
            </a:r>
            <a:r>
              <a:rPr i="0" dirty="0" smtClean="0"/>
              <a:t>:</a:t>
            </a:r>
            <a:endParaRPr i="0" dirty="0"/>
          </a:p>
          <a:p>
            <a:pPr marL="171450" indent="-171450">
              <a:buFont typeface="Arial" panose="020B0604020202020204" pitchFamily="34" charset="0"/>
              <a:buChar char="•"/>
            </a:pPr>
            <a:r>
              <a:rPr i="0" dirty="0" err="1" smtClean="0"/>
              <a:t>permettre</a:t>
            </a:r>
            <a:r>
              <a:rPr i="0" dirty="0" smtClean="0"/>
              <a:t> </a:t>
            </a:r>
            <a:r>
              <a:rPr i="0" dirty="0"/>
              <a:t>aux </a:t>
            </a:r>
            <a:r>
              <a:rPr i="0" dirty="0" err="1"/>
              <a:t>apprentis</a:t>
            </a:r>
            <a:r>
              <a:rPr i="0" dirty="0"/>
              <a:t> </a:t>
            </a:r>
            <a:r>
              <a:rPr i="0" dirty="0" err="1"/>
              <a:t>d'obtenir</a:t>
            </a:r>
            <a:r>
              <a:rPr i="0" dirty="0"/>
              <a:t> </a:t>
            </a:r>
            <a:r>
              <a:rPr i="0" dirty="0" err="1"/>
              <a:t>une</a:t>
            </a:r>
            <a:r>
              <a:rPr i="0" dirty="0"/>
              <a:t> qualification </a:t>
            </a:r>
            <a:r>
              <a:rPr i="0" dirty="0" err="1"/>
              <a:t>professionnelle</a:t>
            </a:r>
            <a:r>
              <a:rPr i="0" dirty="0"/>
              <a:t> </a:t>
            </a:r>
            <a:r>
              <a:rPr i="0" dirty="0" err="1"/>
              <a:t>sanctionnée</a:t>
            </a:r>
            <a:r>
              <a:rPr i="0" dirty="0"/>
              <a:t> par un </a:t>
            </a:r>
            <a:r>
              <a:rPr i="0" dirty="0" err="1"/>
              <a:t>diplôme</a:t>
            </a:r>
            <a:r>
              <a:rPr i="0" dirty="0"/>
              <a:t> </a:t>
            </a:r>
            <a:r>
              <a:rPr i="0" dirty="0" err="1"/>
              <a:t>ou</a:t>
            </a:r>
            <a:r>
              <a:rPr i="0" dirty="0"/>
              <a:t> un </a:t>
            </a:r>
            <a:r>
              <a:rPr i="0" dirty="0" err="1"/>
              <a:t>titre</a:t>
            </a:r>
            <a:r>
              <a:rPr i="0" dirty="0"/>
              <a:t> à </a:t>
            </a:r>
            <a:r>
              <a:rPr i="0" dirty="0" err="1"/>
              <a:t>finalité</a:t>
            </a:r>
            <a:r>
              <a:rPr i="0" dirty="0"/>
              <a:t> </a:t>
            </a:r>
            <a:r>
              <a:rPr i="0" dirty="0" err="1"/>
              <a:t>professionnelle</a:t>
            </a:r>
            <a:r>
              <a:rPr i="0" dirty="0"/>
              <a:t> </a:t>
            </a:r>
            <a:r>
              <a:rPr i="0" dirty="0" err="1"/>
              <a:t>enregistré</a:t>
            </a:r>
            <a:r>
              <a:rPr i="0" dirty="0"/>
              <a:t> au RNCP </a:t>
            </a:r>
            <a:r>
              <a:rPr i="0" dirty="0" smtClean="0"/>
              <a:t>;</a:t>
            </a:r>
            <a:endParaRPr i="0" dirty="0"/>
          </a:p>
          <a:p>
            <a:pPr marL="171450" indent="-171450">
              <a:buFont typeface="Arial" panose="020B0604020202020204" pitchFamily="34" charset="0"/>
              <a:buChar char="•"/>
            </a:pPr>
            <a:r>
              <a:rPr i="0" dirty="0" smtClean="0"/>
              <a:t>dispenser </a:t>
            </a:r>
            <a:r>
              <a:rPr i="0" dirty="0"/>
              <a:t>aux </a:t>
            </a:r>
            <a:r>
              <a:rPr i="0" dirty="0" err="1"/>
              <a:t>titulaires</a:t>
            </a:r>
            <a:r>
              <a:rPr i="0" dirty="0"/>
              <a:t> d'un </a:t>
            </a:r>
            <a:r>
              <a:rPr i="0" dirty="0" err="1"/>
              <a:t>contrat</a:t>
            </a:r>
            <a:r>
              <a:rPr i="0" dirty="0"/>
              <a:t> </a:t>
            </a:r>
            <a:r>
              <a:rPr i="0" dirty="0" err="1"/>
              <a:t>d'apprentissage</a:t>
            </a:r>
            <a:r>
              <a:rPr i="0" dirty="0"/>
              <a:t> </a:t>
            </a:r>
            <a:r>
              <a:rPr i="0" dirty="0" err="1"/>
              <a:t>ainsi</a:t>
            </a:r>
            <a:r>
              <a:rPr i="0" dirty="0"/>
              <a:t> </a:t>
            </a:r>
            <a:r>
              <a:rPr i="0" dirty="0" err="1"/>
              <a:t>qu'aux</a:t>
            </a:r>
            <a:r>
              <a:rPr i="0" dirty="0"/>
              <a:t> </a:t>
            </a:r>
            <a:r>
              <a:rPr i="0" dirty="0" err="1"/>
              <a:t>apprentis</a:t>
            </a:r>
            <a:r>
              <a:rPr i="0" dirty="0"/>
              <a:t> </a:t>
            </a:r>
            <a:r>
              <a:rPr i="0" dirty="0" err="1"/>
              <a:t>originaires</a:t>
            </a:r>
            <a:r>
              <a:rPr i="0" dirty="0"/>
              <a:t> de </a:t>
            </a:r>
            <a:r>
              <a:rPr i="0" dirty="0" err="1"/>
              <a:t>l'Union</a:t>
            </a:r>
            <a:r>
              <a:rPr i="0" dirty="0"/>
              <a:t> </a:t>
            </a:r>
            <a:r>
              <a:rPr i="0" dirty="0" err="1"/>
              <a:t>européenne</a:t>
            </a:r>
            <a:r>
              <a:rPr i="0" dirty="0"/>
              <a:t> </a:t>
            </a:r>
            <a:r>
              <a:rPr i="0" dirty="0" err="1"/>
              <a:t>en</a:t>
            </a:r>
            <a:r>
              <a:rPr i="0" dirty="0"/>
              <a:t> </a:t>
            </a:r>
            <a:r>
              <a:rPr i="0" dirty="0" err="1"/>
              <a:t>mobilité</a:t>
            </a:r>
            <a:r>
              <a:rPr i="0" dirty="0"/>
              <a:t> </a:t>
            </a:r>
            <a:r>
              <a:rPr i="0" dirty="0" err="1"/>
              <a:t>en</a:t>
            </a:r>
            <a:r>
              <a:rPr i="0" dirty="0"/>
              <a:t> France </a:t>
            </a:r>
            <a:r>
              <a:rPr i="0" dirty="0" err="1"/>
              <a:t>une</a:t>
            </a:r>
            <a:r>
              <a:rPr i="0" dirty="0"/>
              <a:t> formation </a:t>
            </a:r>
            <a:r>
              <a:rPr i="0" dirty="0" err="1"/>
              <a:t>générale</a:t>
            </a:r>
            <a:r>
              <a:rPr i="0" dirty="0"/>
              <a:t> </a:t>
            </a:r>
            <a:r>
              <a:rPr i="0" dirty="0" err="1"/>
              <a:t>associée</a:t>
            </a:r>
            <a:r>
              <a:rPr i="0" dirty="0"/>
              <a:t> à </a:t>
            </a:r>
            <a:r>
              <a:rPr i="0" dirty="0" err="1"/>
              <a:t>une</a:t>
            </a:r>
            <a:r>
              <a:rPr i="0" dirty="0"/>
              <a:t> formation </a:t>
            </a:r>
            <a:r>
              <a:rPr i="0" dirty="0" err="1"/>
              <a:t>technologique</a:t>
            </a:r>
            <a:r>
              <a:rPr i="0" dirty="0"/>
              <a:t> et </a:t>
            </a:r>
            <a:r>
              <a:rPr i="0" dirty="0" err="1"/>
              <a:t>pratique</a:t>
            </a:r>
            <a:r>
              <a:rPr i="0" dirty="0"/>
              <a:t>, qui </a:t>
            </a:r>
            <a:r>
              <a:rPr i="0" dirty="0" err="1"/>
              <a:t>complète</a:t>
            </a:r>
            <a:r>
              <a:rPr i="0" dirty="0"/>
              <a:t> la formation </a:t>
            </a:r>
            <a:r>
              <a:rPr i="0" dirty="0" err="1"/>
              <a:t>reçue</a:t>
            </a:r>
            <a:r>
              <a:rPr i="0" dirty="0"/>
              <a:t> </a:t>
            </a:r>
            <a:r>
              <a:rPr i="0" dirty="0" err="1"/>
              <a:t>en</a:t>
            </a:r>
            <a:r>
              <a:rPr i="0" dirty="0"/>
              <a:t> </a:t>
            </a:r>
            <a:r>
              <a:rPr i="0" dirty="0" err="1"/>
              <a:t>entreprise</a:t>
            </a:r>
            <a:r>
              <a:rPr i="0" dirty="0"/>
              <a:t> et </a:t>
            </a:r>
            <a:r>
              <a:rPr i="0" dirty="0" err="1"/>
              <a:t>s'articule</a:t>
            </a:r>
            <a:r>
              <a:rPr i="0" dirty="0"/>
              <a:t> avec </a:t>
            </a:r>
            <a:r>
              <a:rPr i="0" dirty="0" err="1"/>
              <a:t>elle</a:t>
            </a:r>
            <a:r>
              <a:rPr i="0" dirty="0"/>
              <a:t> </a:t>
            </a:r>
            <a:r>
              <a:rPr i="0" dirty="0" smtClean="0"/>
              <a:t>;</a:t>
            </a:r>
            <a:endParaRPr i="0" dirty="0"/>
          </a:p>
          <a:p>
            <a:pPr marL="171450" indent="-171450">
              <a:buFont typeface="Arial" panose="020B0604020202020204" pitchFamily="34" charset="0"/>
              <a:buChar char="•"/>
            </a:pPr>
            <a:r>
              <a:rPr i="0" dirty="0" err="1" smtClean="0"/>
              <a:t>contribuer</a:t>
            </a:r>
            <a:r>
              <a:rPr i="0" dirty="0" smtClean="0"/>
              <a:t> </a:t>
            </a:r>
            <a:r>
              <a:rPr i="0" dirty="0"/>
              <a:t>au </a:t>
            </a:r>
            <a:r>
              <a:rPr i="0" dirty="0" err="1"/>
              <a:t>développement</a:t>
            </a:r>
            <a:r>
              <a:rPr i="0" dirty="0"/>
              <a:t> des </a:t>
            </a:r>
            <a:r>
              <a:rPr i="0" dirty="0" err="1"/>
              <a:t>connaissances</a:t>
            </a:r>
            <a:r>
              <a:rPr i="0" dirty="0"/>
              <a:t>, des </a:t>
            </a:r>
            <a:r>
              <a:rPr i="0" dirty="0" err="1"/>
              <a:t>compétences</a:t>
            </a:r>
            <a:r>
              <a:rPr i="0" dirty="0"/>
              <a:t> et de la culture </a:t>
            </a:r>
            <a:r>
              <a:rPr i="0" dirty="0" err="1"/>
              <a:t>nécessaires</a:t>
            </a:r>
            <a:r>
              <a:rPr i="0" dirty="0"/>
              <a:t> à </a:t>
            </a:r>
            <a:r>
              <a:rPr i="0" dirty="0" err="1"/>
              <a:t>l'exercice</a:t>
            </a:r>
            <a:r>
              <a:rPr i="0" dirty="0"/>
              <a:t> de la </a:t>
            </a:r>
            <a:r>
              <a:rPr i="0" dirty="0" err="1"/>
              <a:t>citoyenneté</a:t>
            </a:r>
            <a:r>
              <a:rPr i="0" dirty="0"/>
              <a:t> </a:t>
            </a:r>
            <a:r>
              <a:rPr i="0" dirty="0" smtClean="0"/>
              <a:t>;</a:t>
            </a:r>
            <a:endParaRPr lang="fr-FR" i="0" dirty="0" smtClean="0"/>
          </a:p>
          <a:p>
            <a:pPr marL="171450" indent="-171450">
              <a:buFont typeface="Arial" panose="020B0604020202020204" pitchFamily="34" charset="0"/>
              <a:buChar char="•"/>
            </a:pPr>
            <a:r>
              <a:rPr i="0" dirty="0" err="1" smtClean="0"/>
              <a:t>contribuer</a:t>
            </a:r>
            <a:r>
              <a:rPr i="0" dirty="0" smtClean="0"/>
              <a:t> </a:t>
            </a:r>
            <a:r>
              <a:rPr i="0" dirty="0"/>
              <a:t>au </a:t>
            </a:r>
            <a:r>
              <a:rPr i="0" dirty="0" err="1"/>
              <a:t>développement</a:t>
            </a:r>
            <a:r>
              <a:rPr i="0" dirty="0"/>
              <a:t> de </a:t>
            </a:r>
            <a:r>
              <a:rPr i="0" dirty="0" err="1"/>
              <a:t>l'aptitude</a:t>
            </a:r>
            <a:r>
              <a:rPr i="0" dirty="0"/>
              <a:t> des </a:t>
            </a:r>
            <a:r>
              <a:rPr i="0" dirty="0" err="1"/>
              <a:t>apprentis</a:t>
            </a:r>
            <a:r>
              <a:rPr i="0" dirty="0"/>
              <a:t> à </a:t>
            </a:r>
            <a:r>
              <a:rPr i="0" dirty="0" err="1"/>
              <a:t>poursuivre</a:t>
            </a:r>
            <a:r>
              <a:rPr i="0" dirty="0"/>
              <a:t> des </a:t>
            </a:r>
            <a:r>
              <a:rPr i="0" dirty="0" err="1"/>
              <a:t>études</a:t>
            </a:r>
            <a:r>
              <a:rPr i="0" dirty="0"/>
              <a:t> par la </a:t>
            </a:r>
            <a:r>
              <a:rPr i="0" dirty="0" err="1"/>
              <a:t>voie</a:t>
            </a:r>
            <a:r>
              <a:rPr i="0" dirty="0"/>
              <a:t> de </a:t>
            </a:r>
            <a:r>
              <a:rPr i="0" dirty="0" err="1"/>
              <a:t>l'apprentissage</a:t>
            </a:r>
            <a:r>
              <a:rPr i="0" dirty="0"/>
              <a:t> </a:t>
            </a:r>
            <a:r>
              <a:rPr i="0" dirty="0" err="1"/>
              <a:t>ou</a:t>
            </a:r>
            <a:r>
              <a:rPr i="0" dirty="0"/>
              <a:t> par </a:t>
            </a:r>
            <a:r>
              <a:rPr i="0" dirty="0" err="1"/>
              <a:t>toute</a:t>
            </a:r>
            <a:r>
              <a:rPr i="0" dirty="0"/>
              <a:t> </a:t>
            </a:r>
            <a:r>
              <a:rPr i="0" dirty="0" err="1"/>
              <a:t>autre</a:t>
            </a:r>
            <a:r>
              <a:rPr i="0" dirty="0"/>
              <a:t> </a:t>
            </a:r>
            <a:r>
              <a:rPr i="0" dirty="0" err="1"/>
              <a:t>voie</a:t>
            </a:r>
            <a:r>
              <a:rPr i="0" dirty="0"/>
              <a:t>.</a:t>
            </a:r>
          </a:p>
          <a:p>
            <a:endParaRPr i="0" dirty="0"/>
          </a:p>
          <a:p>
            <a:r>
              <a:rPr i="0" dirty="0" err="1"/>
              <a:t>Afin</a:t>
            </a:r>
            <a:r>
              <a:rPr i="0" dirty="0"/>
              <a:t> de </a:t>
            </a:r>
            <a:r>
              <a:rPr i="0" dirty="0" err="1"/>
              <a:t>faciliter</a:t>
            </a:r>
            <a:r>
              <a:rPr i="0" dirty="0"/>
              <a:t> </a:t>
            </a:r>
            <a:r>
              <a:rPr i="0" dirty="0" err="1"/>
              <a:t>l'atteinte</a:t>
            </a:r>
            <a:r>
              <a:rPr i="0" dirty="0"/>
              <a:t> de </a:t>
            </a:r>
            <a:r>
              <a:rPr i="0" dirty="0" err="1"/>
              <a:t>ces</a:t>
            </a:r>
            <a:r>
              <a:rPr i="0" dirty="0"/>
              <a:t> </a:t>
            </a:r>
            <a:r>
              <a:rPr i="0" dirty="0" err="1"/>
              <a:t>objectifs</a:t>
            </a:r>
            <a:r>
              <a:rPr i="0" dirty="0"/>
              <a:t>, la </a:t>
            </a:r>
            <a:r>
              <a:rPr i="0" dirty="0" err="1"/>
              <a:t>loi</a:t>
            </a:r>
            <a:r>
              <a:rPr i="0" dirty="0"/>
              <a:t> </a:t>
            </a:r>
            <a:r>
              <a:rPr i="0" dirty="0" err="1"/>
              <a:t>instaure</a:t>
            </a:r>
            <a:r>
              <a:rPr i="0" dirty="0"/>
              <a:t> un nouveau </a:t>
            </a:r>
            <a:r>
              <a:rPr i="0" dirty="0" err="1"/>
              <a:t>mécanisme</a:t>
            </a:r>
            <a:r>
              <a:rPr i="0" dirty="0"/>
              <a:t> de </a:t>
            </a:r>
            <a:r>
              <a:rPr i="0" dirty="0" err="1"/>
              <a:t>préparation</a:t>
            </a:r>
            <a:r>
              <a:rPr i="0" dirty="0"/>
              <a:t> à </a:t>
            </a:r>
            <a:r>
              <a:rPr i="0" dirty="0" err="1"/>
              <a:t>l'apprentissage</a:t>
            </a:r>
            <a:r>
              <a:rPr i="0" dirty="0"/>
              <a:t> </a:t>
            </a:r>
            <a:r>
              <a:rPr i="0" dirty="0" err="1"/>
              <a:t>inséré</a:t>
            </a:r>
            <a:r>
              <a:rPr i="0" dirty="0"/>
              <a:t> à </a:t>
            </a:r>
            <a:r>
              <a:rPr i="0" dirty="0" err="1"/>
              <a:t>l'article</a:t>
            </a:r>
            <a:r>
              <a:rPr i="0" dirty="0"/>
              <a:t> L 6313-6 du Code du travail. </a:t>
            </a:r>
            <a:r>
              <a:rPr i="0" dirty="0" err="1"/>
              <a:t>Celui</a:t>
            </a:r>
            <a:r>
              <a:rPr i="0" dirty="0"/>
              <a:t>-ci a pour objet </a:t>
            </a:r>
            <a:r>
              <a:rPr i="0" dirty="0" err="1"/>
              <a:t>d'accompagner</a:t>
            </a:r>
            <a:r>
              <a:rPr i="0" dirty="0"/>
              <a:t> les </a:t>
            </a:r>
            <a:r>
              <a:rPr i="0" dirty="0" err="1"/>
              <a:t>personnes</a:t>
            </a:r>
            <a:r>
              <a:rPr i="0" dirty="0"/>
              <a:t> </a:t>
            </a:r>
            <a:r>
              <a:rPr i="0" dirty="0" err="1"/>
              <a:t>souhaitant</a:t>
            </a:r>
            <a:r>
              <a:rPr i="0" dirty="0"/>
              <a:t> </a:t>
            </a:r>
            <a:r>
              <a:rPr i="0" dirty="0" err="1"/>
              <a:t>s'orienter</a:t>
            </a:r>
            <a:r>
              <a:rPr i="0" dirty="0"/>
              <a:t> </a:t>
            </a:r>
            <a:r>
              <a:rPr i="0" dirty="0" err="1"/>
              <a:t>ou</a:t>
            </a:r>
            <a:r>
              <a:rPr i="0" dirty="0"/>
              <a:t> se </a:t>
            </a:r>
            <a:r>
              <a:rPr i="0" dirty="0" err="1"/>
              <a:t>réorienter</a:t>
            </a:r>
            <a:r>
              <a:rPr i="0" dirty="0"/>
              <a:t> par la </a:t>
            </a:r>
            <a:r>
              <a:rPr i="0" dirty="0" err="1"/>
              <a:t>voie</a:t>
            </a:r>
            <a:r>
              <a:rPr i="0" dirty="0"/>
              <a:t> de </a:t>
            </a:r>
            <a:r>
              <a:rPr i="0" dirty="0" err="1"/>
              <a:t>l'apprentissage</a:t>
            </a:r>
            <a:r>
              <a:rPr i="0" dirty="0"/>
              <a:t>. Il </a:t>
            </a:r>
            <a:r>
              <a:rPr i="0" dirty="0" err="1"/>
              <a:t>doit</a:t>
            </a:r>
            <a:r>
              <a:rPr i="0" dirty="0"/>
              <a:t> </a:t>
            </a:r>
            <a:r>
              <a:rPr i="0" dirty="0" err="1"/>
              <a:t>leur</a:t>
            </a:r>
            <a:r>
              <a:rPr i="0" dirty="0"/>
              <a:t> </a:t>
            </a:r>
            <a:r>
              <a:rPr i="0" dirty="0" err="1"/>
              <a:t>permettre</a:t>
            </a:r>
            <a:r>
              <a:rPr i="0" dirty="0"/>
              <a:t> de </a:t>
            </a:r>
            <a:r>
              <a:rPr i="0" dirty="0" err="1"/>
              <a:t>développer</a:t>
            </a:r>
            <a:r>
              <a:rPr i="0" dirty="0"/>
              <a:t> </a:t>
            </a:r>
            <a:r>
              <a:rPr i="0" dirty="0" err="1"/>
              <a:t>leurs</a:t>
            </a:r>
            <a:r>
              <a:rPr i="0" dirty="0"/>
              <a:t> </a:t>
            </a:r>
            <a:r>
              <a:rPr i="0" dirty="0" err="1"/>
              <a:t>connaissances</a:t>
            </a:r>
            <a:r>
              <a:rPr i="0" dirty="0"/>
              <a:t> et </a:t>
            </a:r>
            <a:r>
              <a:rPr i="0" dirty="0" err="1"/>
              <a:t>leurs</a:t>
            </a:r>
            <a:r>
              <a:rPr i="0" dirty="0"/>
              <a:t> </a:t>
            </a:r>
            <a:r>
              <a:rPr i="0" dirty="0" err="1"/>
              <a:t>compétences</a:t>
            </a:r>
            <a:r>
              <a:rPr i="0" dirty="0"/>
              <a:t> et de </a:t>
            </a:r>
            <a:r>
              <a:rPr i="0" dirty="0" err="1"/>
              <a:t>faciliter</a:t>
            </a:r>
            <a:r>
              <a:rPr i="0" dirty="0"/>
              <a:t> </a:t>
            </a:r>
            <a:r>
              <a:rPr i="0" dirty="0" err="1"/>
              <a:t>leur</a:t>
            </a:r>
            <a:r>
              <a:rPr i="0" dirty="0"/>
              <a:t> </a:t>
            </a:r>
            <a:r>
              <a:rPr i="0" dirty="0" err="1"/>
              <a:t>intégration</a:t>
            </a:r>
            <a:r>
              <a:rPr i="0" dirty="0"/>
              <a:t> </a:t>
            </a:r>
            <a:r>
              <a:rPr i="0" dirty="0" err="1"/>
              <a:t>dans</a:t>
            </a:r>
            <a:r>
              <a:rPr i="0" dirty="0"/>
              <a:t> </a:t>
            </a:r>
            <a:r>
              <a:rPr i="0" dirty="0" err="1"/>
              <a:t>l'emploi</a:t>
            </a:r>
            <a:r>
              <a:rPr i="0" dirty="0"/>
              <a:t>, </a:t>
            </a:r>
            <a:r>
              <a:rPr i="0" dirty="0" err="1"/>
              <a:t>en</a:t>
            </a:r>
            <a:r>
              <a:rPr i="0" dirty="0"/>
              <a:t> </a:t>
            </a:r>
            <a:r>
              <a:rPr i="0" dirty="0" err="1"/>
              <a:t>cohérence</a:t>
            </a:r>
            <a:r>
              <a:rPr i="0" dirty="0"/>
              <a:t> avec </a:t>
            </a:r>
            <a:r>
              <a:rPr i="0" dirty="0" err="1"/>
              <a:t>leur</a:t>
            </a:r>
            <a:r>
              <a:rPr i="0" dirty="0"/>
              <a:t> </a:t>
            </a:r>
            <a:r>
              <a:rPr i="0" dirty="0" err="1"/>
              <a:t>projet</a:t>
            </a:r>
            <a:r>
              <a:rPr i="0" dirty="0"/>
              <a:t> </a:t>
            </a:r>
            <a:r>
              <a:rPr i="0" dirty="0" err="1"/>
              <a:t>professionnel</a:t>
            </a:r>
            <a:r>
              <a:rPr i="0" dirty="0"/>
              <a:t>. Accessible </a:t>
            </a:r>
            <a:r>
              <a:rPr i="0" dirty="0" err="1"/>
              <a:t>en</a:t>
            </a:r>
            <a:r>
              <a:rPr i="0" dirty="0"/>
              <a:t> </a:t>
            </a:r>
            <a:r>
              <a:rPr i="0" dirty="0" err="1"/>
              <a:t>amont</a:t>
            </a:r>
            <a:r>
              <a:rPr i="0" dirty="0"/>
              <a:t> d'un </a:t>
            </a:r>
            <a:r>
              <a:rPr i="0" dirty="0" err="1"/>
              <a:t>contrat</a:t>
            </a:r>
            <a:r>
              <a:rPr i="0" dirty="0"/>
              <a:t> </a:t>
            </a:r>
            <a:r>
              <a:rPr i="0" dirty="0" err="1"/>
              <a:t>d'apprentissage</a:t>
            </a:r>
            <a:r>
              <a:rPr i="0" dirty="0"/>
              <a:t> et </a:t>
            </a:r>
            <a:r>
              <a:rPr i="0" dirty="0" err="1"/>
              <a:t>mise</a:t>
            </a:r>
            <a:r>
              <a:rPr i="0" dirty="0"/>
              <a:t> </a:t>
            </a:r>
            <a:r>
              <a:rPr i="0" dirty="0" err="1"/>
              <a:t>en</a:t>
            </a:r>
            <a:r>
              <a:rPr i="0" dirty="0"/>
              <a:t> </a:t>
            </a:r>
            <a:r>
              <a:rPr i="0" dirty="0" err="1"/>
              <a:t>œuvre</a:t>
            </a:r>
            <a:r>
              <a:rPr i="0" dirty="0"/>
              <a:t> par </a:t>
            </a:r>
            <a:r>
              <a:rPr i="0" dirty="0" err="1"/>
              <a:t>l'État</a:t>
            </a:r>
            <a:r>
              <a:rPr i="0" dirty="0"/>
              <a:t>, </a:t>
            </a:r>
            <a:r>
              <a:rPr i="0" dirty="0" err="1"/>
              <a:t>cette</a:t>
            </a:r>
            <a:r>
              <a:rPr i="0" dirty="0"/>
              <a:t> action de </a:t>
            </a:r>
            <a:r>
              <a:rPr i="0" dirty="0" err="1"/>
              <a:t>préparation</a:t>
            </a:r>
            <a:r>
              <a:rPr i="0" dirty="0"/>
              <a:t> </a:t>
            </a:r>
            <a:r>
              <a:rPr i="0" dirty="0" err="1"/>
              <a:t>est</a:t>
            </a:r>
            <a:r>
              <a:rPr i="0" dirty="0"/>
              <a:t> </a:t>
            </a:r>
            <a:r>
              <a:rPr i="0" dirty="0" err="1"/>
              <a:t>organisée</a:t>
            </a:r>
            <a:r>
              <a:rPr i="0" dirty="0"/>
              <a:t> par les </a:t>
            </a:r>
            <a:r>
              <a:rPr i="0" dirty="0" err="1"/>
              <a:t>centres</a:t>
            </a:r>
            <a:r>
              <a:rPr i="0" dirty="0"/>
              <a:t> de formation </a:t>
            </a:r>
            <a:r>
              <a:rPr i="0" dirty="0" err="1"/>
              <a:t>d'apprentis</a:t>
            </a:r>
            <a:r>
              <a:rPr i="0" dirty="0"/>
              <a:t> </a:t>
            </a:r>
            <a:r>
              <a:rPr i="0" dirty="0" err="1"/>
              <a:t>ou</a:t>
            </a:r>
            <a:r>
              <a:rPr i="0" dirty="0"/>
              <a:t> par des </a:t>
            </a:r>
            <a:r>
              <a:rPr i="0" dirty="0" err="1"/>
              <a:t>organismes</a:t>
            </a:r>
            <a:r>
              <a:rPr i="0" dirty="0"/>
              <a:t> et </a:t>
            </a:r>
            <a:r>
              <a:rPr i="0" dirty="0" err="1"/>
              <a:t>établissements</a:t>
            </a:r>
            <a:r>
              <a:rPr i="0" dirty="0"/>
              <a:t> </a:t>
            </a:r>
            <a:r>
              <a:rPr i="0" dirty="0" err="1"/>
              <a:t>déterminés</a:t>
            </a:r>
            <a:r>
              <a:rPr i="0" dirty="0"/>
              <a:t> par </a:t>
            </a:r>
            <a:r>
              <a:rPr i="0" dirty="0" err="1"/>
              <a:t>arrêté</a:t>
            </a:r>
            <a:r>
              <a:rPr i="0" dirty="0"/>
              <a:t> </a:t>
            </a:r>
            <a:r>
              <a:rPr i="0" dirty="0" err="1"/>
              <a:t>interministériel</a:t>
            </a:r>
            <a:r>
              <a:rPr i="0" dirty="0"/>
              <a:t> (à </a:t>
            </a:r>
            <a:r>
              <a:rPr i="0" dirty="0" err="1"/>
              <a:t>paraître</a:t>
            </a:r>
            <a:r>
              <a:rPr i="0" dirty="0"/>
              <a:t>). Les </a:t>
            </a:r>
            <a:r>
              <a:rPr i="0" dirty="0" err="1"/>
              <a:t>bénéficiaires</a:t>
            </a:r>
            <a:r>
              <a:rPr i="0" dirty="0"/>
              <a:t> </a:t>
            </a:r>
            <a:r>
              <a:rPr i="0" dirty="0" err="1"/>
              <a:t>sont</a:t>
            </a:r>
            <a:r>
              <a:rPr i="0" dirty="0"/>
              <a:t> </a:t>
            </a:r>
            <a:r>
              <a:rPr i="0" dirty="0" err="1"/>
              <a:t>obligatoirement</a:t>
            </a:r>
            <a:r>
              <a:rPr i="0" dirty="0"/>
              <a:t> </a:t>
            </a:r>
            <a:r>
              <a:rPr i="0" dirty="0" err="1"/>
              <a:t>affiliés</a:t>
            </a:r>
            <a:r>
              <a:rPr i="0" dirty="0"/>
              <a:t> à un régime de </a:t>
            </a:r>
            <a:r>
              <a:rPr i="0" dirty="0" err="1"/>
              <a:t>sécurité</a:t>
            </a:r>
            <a:r>
              <a:rPr i="0" dirty="0"/>
              <a:t> </a:t>
            </a:r>
            <a:r>
              <a:rPr i="0" dirty="0" err="1"/>
              <a:t>sociale</a:t>
            </a:r>
            <a:r>
              <a:rPr i="0" dirty="0"/>
              <a:t> et </a:t>
            </a:r>
            <a:r>
              <a:rPr i="0" dirty="0" err="1"/>
              <a:t>peuvent</a:t>
            </a:r>
            <a:r>
              <a:rPr i="0" dirty="0"/>
              <a:t> </a:t>
            </a:r>
            <a:r>
              <a:rPr i="0" dirty="0" err="1"/>
              <a:t>bénéficier</a:t>
            </a:r>
            <a:r>
              <a:rPr i="0" dirty="0"/>
              <a:t> </a:t>
            </a:r>
            <a:r>
              <a:rPr i="0" dirty="0" err="1"/>
              <a:t>d'une</a:t>
            </a:r>
            <a:r>
              <a:rPr i="0" dirty="0"/>
              <a:t> </a:t>
            </a:r>
            <a:r>
              <a:rPr i="0" dirty="0" err="1"/>
              <a:t>rémunération</a:t>
            </a:r>
            <a:r>
              <a:rPr i="0" dirty="0"/>
              <a:t> </a:t>
            </a:r>
            <a:r>
              <a:rPr i="0" dirty="0" err="1"/>
              <a:t>prise</a:t>
            </a:r>
            <a:r>
              <a:rPr i="0" dirty="0"/>
              <a:t> </a:t>
            </a:r>
            <a:r>
              <a:rPr i="0" dirty="0" err="1"/>
              <a:t>en</a:t>
            </a:r>
            <a:r>
              <a:rPr i="0" dirty="0"/>
              <a:t> charge par </a:t>
            </a:r>
            <a:r>
              <a:rPr i="0" dirty="0" err="1"/>
              <a:t>l'État</a:t>
            </a:r>
            <a:r>
              <a:rPr i="0" dirty="0"/>
              <a:t> </a:t>
            </a:r>
            <a:r>
              <a:rPr i="0" dirty="0" err="1"/>
              <a:t>en</a:t>
            </a:r>
            <a:r>
              <a:rPr i="0" dirty="0"/>
              <a:t> application de </a:t>
            </a:r>
            <a:r>
              <a:rPr i="0" dirty="0" err="1"/>
              <a:t>l'article</a:t>
            </a:r>
            <a:r>
              <a:rPr i="0" dirty="0"/>
              <a:t> L 6341-1 du Code du travail</a:t>
            </a:r>
            <a:r>
              <a:rPr i="0" dirty="0" smtClean="0"/>
              <a:t>.</a:t>
            </a:r>
            <a:endParaRPr lang="fr-FR" i="0" dirty="0" smtClean="0"/>
          </a:p>
          <a:p>
            <a:endParaRPr lang="fr-FR" i="0" dirty="0" smtClean="0"/>
          </a:p>
          <a:p>
            <a:pPr defTabSz="457200">
              <a:lnSpc>
                <a:spcPts val="3900"/>
              </a:lnSpc>
              <a:spcBef>
                <a:spcPts val="1200"/>
              </a:spcBef>
              <a:defRPr sz="2100">
                <a:solidFill>
                  <a:srgbClr val="000000"/>
                </a:solidFill>
                <a:latin typeface="Trebuchet MS"/>
                <a:ea typeface="Trebuchet MS"/>
                <a:cs typeface="Trebuchet MS"/>
                <a:sym typeface="Trebuchet MS"/>
              </a:defRPr>
            </a:pPr>
            <a:r>
              <a:rPr lang="fr-FR" sz="1200" b="1" i="0" dirty="0" smtClean="0"/>
              <a:t>Du besoin de formation au besoin en compétences</a:t>
            </a:r>
          </a:p>
          <a:p>
            <a:pPr defTabSz="457200">
              <a:lnSpc>
                <a:spcPts val="3900"/>
              </a:lnSpc>
              <a:spcBef>
                <a:spcPts val="1200"/>
              </a:spcBef>
              <a:defRPr sz="2100">
                <a:solidFill>
                  <a:srgbClr val="000000"/>
                </a:solidFill>
                <a:latin typeface="Trebuchet MS"/>
                <a:ea typeface="Trebuchet MS"/>
                <a:cs typeface="Trebuchet MS"/>
                <a:sym typeface="Trebuchet MS"/>
              </a:defRPr>
            </a:pPr>
            <a:r>
              <a:rPr lang="fr-FR" sz="1200" i="0" dirty="0" smtClean="0"/>
              <a:t>L’action de formation vise à :</a:t>
            </a:r>
          </a:p>
          <a:p>
            <a:pPr marL="457200" indent="-317500" defTabSz="457200">
              <a:lnSpc>
                <a:spcPts val="3900"/>
              </a:lnSpc>
              <a:buClr>
                <a:srgbClr val="000000"/>
              </a:buClr>
              <a:buSzPct val="100000"/>
              <a:buFont typeface="Helvetica Neue"/>
              <a:buChar char="•"/>
              <a:defRPr sz="2100">
                <a:solidFill>
                  <a:srgbClr val="000000"/>
                </a:solidFill>
                <a:latin typeface="Trebuchet MS"/>
                <a:ea typeface="Trebuchet MS"/>
                <a:cs typeface="Trebuchet MS"/>
                <a:sym typeface="Trebuchet MS"/>
              </a:defRPr>
            </a:pPr>
            <a:r>
              <a:rPr lang="fr-FR" sz="1200" i="0" dirty="0" smtClean="0"/>
              <a:t>permettre à toute personne d’avoir le niveau nécessaire pour accéder au marché du travail </a:t>
            </a:r>
          </a:p>
          <a:p>
            <a:pPr marL="457200" indent="-317500" defTabSz="457200">
              <a:lnSpc>
                <a:spcPts val="3900"/>
              </a:lnSpc>
              <a:buClr>
                <a:srgbClr val="000000"/>
              </a:buClr>
              <a:buSzPct val="100000"/>
              <a:buFont typeface="Helvetica Neue"/>
              <a:buChar char="•"/>
              <a:defRPr sz="2100">
                <a:solidFill>
                  <a:srgbClr val="000000"/>
                </a:solidFill>
                <a:latin typeface="Trebuchet MS"/>
                <a:ea typeface="Trebuchet MS"/>
                <a:cs typeface="Trebuchet MS"/>
                <a:sym typeface="Trebuchet MS"/>
              </a:defRPr>
            </a:pPr>
            <a:r>
              <a:rPr lang="fr-FR" sz="1200" i="0" dirty="0" smtClean="0"/>
              <a:t>favoriser l’adaptation des travailleurs à leur poste de travail et à l’évolution des emplois, ainsi que leur maintien dans l’emploi, tout en participant au développement de leurs compétences en lien ou non avec leur poste de travail ;</a:t>
            </a:r>
          </a:p>
          <a:p>
            <a:pPr marL="457200" indent="-317500" defTabSz="457200">
              <a:lnSpc>
                <a:spcPts val="3900"/>
              </a:lnSpc>
              <a:buClr>
                <a:srgbClr val="000000"/>
              </a:buClr>
              <a:buSzPct val="100000"/>
              <a:buFont typeface="Helvetica Neue"/>
              <a:buChar char="•"/>
              <a:defRPr sz="2100">
                <a:solidFill>
                  <a:srgbClr val="000000"/>
                </a:solidFill>
                <a:latin typeface="Trebuchet MS"/>
                <a:ea typeface="Trebuchet MS"/>
                <a:cs typeface="Trebuchet MS"/>
                <a:sym typeface="Trebuchet MS"/>
              </a:defRPr>
            </a:pPr>
            <a:r>
              <a:rPr lang="fr-FR" sz="1200" i="0" dirty="0" smtClean="0"/>
              <a:t>réduire les risques résultant d’une qualification inadaptée à l’évolution des techniques et des structures des entreprises ;</a:t>
            </a:r>
          </a:p>
          <a:p>
            <a:pPr marL="457200" indent="-317500" defTabSz="457200">
              <a:lnSpc>
                <a:spcPts val="3900"/>
              </a:lnSpc>
              <a:buClr>
                <a:srgbClr val="000000"/>
              </a:buClr>
              <a:buSzPct val="100000"/>
              <a:buFont typeface="Helvetica Neue"/>
              <a:buChar char="•"/>
              <a:defRPr sz="2100">
                <a:solidFill>
                  <a:srgbClr val="000000"/>
                </a:solidFill>
                <a:latin typeface="Trebuchet MS"/>
                <a:ea typeface="Trebuchet MS"/>
                <a:cs typeface="Trebuchet MS"/>
                <a:sym typeface="Trebuchet MS"/>
              </a:defRPr>
            </a:pPr>
            <a:r>
              <a:rPr lang="fr-FR" sz="1200" i="0" dirty="0" smtClean="0"/>
              <a:t>favoriser la mobilité professionnelle.</a:t>
            </a:r>
          </a:p>
          <a:p>
            <a:endParaRPr i="0" dirty="0"/>
          </a:p>
        </p:txBody>
      </p:sp>
    </p:spTree>
    <p:extLst>
      <p:ext uri="{BB962C8B-B14F-4D97-AF65-F5344CB8AC3E}">
        <p14:creationId xmlns:p14="http://schemas.microsoft.com/office/powerpoint/2010/main" val="3490910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i="1" dirty="0" smtClean="0"/>
              <a:t>A NOTER : Le refus de suivre une action de formation HTT ne constitue ni une faute ni un motif de licenciement même dans le cas d’un accord collectif</a:t>
            </a:r>
          </a:p>
          <a:p>
            <a:pPr marL="0" marR="0" lvl="0" indent="0" defTabSz="914400" eaLnBrk="1" fontAlgn="auto" latinLnBrk="0" hangingPunct="1">
              <a:lnSpc>
                <a:spcPct val="100000"/>
              </a:lnSpc>
              <a:spcBef>
                <a:spcPts val="0"/>
              </a:spcBef>
              <a:spcAft>
                <a:spcPts val="0"/>
              </a:spcAft>
              <a:buClrTx/>
              <a:buSzTx/>
              <a:buFontTx/>
              <a:buNone/>
              <a:tabLst/>
              <a:defRPr/>
            </a:pPr>
            <a:endParaRPr lang="fr-FR" i="1" dirty="0" smtClean="0"/>
          </a:p>
          <a:p>
            <a:pPr marL="0" marR="0" lvl="0" indent="0" defTabSz="914400" eaLnBrk="1" fontAlgn="auto" latinLnBrk="0" hangingPunct="1">
              <a:lnSpc>
                <a:spcPct val="100000"/>
              </a:lnSpc>
              <a:spcBef>
                <a:spcPts val="0"/>
              </a:spcBef>
              <a:spcAft>
                <a:spcPts val="0"/>
              </a:spcAft>
              <a:buClrTx/>
              <a:buSzTx/>
              <a:buFontTx/>
              <a:buNone/>
              <a:tabLst/>
              <a:defRPr/>
            </a:pPr>
            <a:r>
              <a:rPr lang="fr-FR" i="1" dirty="0" smtClean="0"/>
              <a:t>pas de référence à une allocation de formation</a:t>
            </a:r>
          </a:p>
        </p:txBody>
      </p:sp>
    </p:spTree>
    <p:extLst>
      <p:ext uri="{BB962C8B-B14F-4D97-AF65-F5344CB8AC3E}">
        <p14:creationId xmlns:p14="http://schemas.microsoft.com/office/powerpoint/2010/main" val="3796636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xfrm>
            <a:off x="381000" y="685800"/>
            <a:ext cx="6096000" cy="3429000"/>
          </a:xfrm>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b="1" dirty="0" smtClean="0">
                <a:solidFill>
                  <a:schemeClr val="bg1"/>
                </a:solidFill>
              </a:rPr>
              <a:t>Etat des lieux récapitulatif à 6 ans :</a:t>
            </a:r>
            <a:endParaRPr lang="fr-FR" b="1" dirty="0" smtClean="0">
              <a:solidFill>
                <a:schemeClr val="bg1"/>
              </a:solidFill>
              <a:latin typeface="Calibri Light" panose="020F03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fr-FR" dirty="0" smtClean="0">
                <a:latin typeface="Calibri Light" panose="020F0302020204030204" pitchFamily="34" charset="0"/>
              </a:rPr>
              <a:t>Un accord collectif d’entreprise ou, à défaut, de branche peut : prévoir des modalités d’appréciation du parcours professionnel du salarié distinctes des critères ainsi qu’une périodicité des entretiens professionnels différente (dans le respect du bilan à 6 ans)</a:t>
            </a:r>
          </a:p>
          <a:p>
            <a:pPr marL="0" marR="0" lvl="0" indent="0" defTabSz="914400" eaLnBrk="1" fontAlgn="auto" latinLnBrk="0" hangingPunct="1">
              <a:lnSpc>
                <a:spcPct val="100000"/>
              </a:lnSpc>
              <a:spcBef>
                <a:spcPts val="0"/>
              </a:spcBef>
              <a:spcAft>
                <a:spcPts val="0"/>
              </a:spcAft>
              <a:buClrTx/>
              <a:buSzTx/>
              <a:buFontTx/>
              <a:buNone/>
              <a:tabLst/>
              <a:defRPr/>
            </a:pPr>
            <a:endParaRPr lang="fr-FR" dirty="0" smtClean="0">
              <a:latin typeface="Calibri Light" panose="020F03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fr-FR" b="1" dirty="0" smtClean="0">
                <a:latin typeface="Calibri Light" panose="020F0302020204030204" pitchFamily="34" charset="0"/>
              </a:rPr>
              <a:t>Sanction</a:t>
            </a:r>
          </a:p>
          <a:p>
            <a:r>
              <a:rPr lang="fr-FR" sz="1200" dirty="0" smtClean="0">
                <a:effectLst/>
                <a:latin typeface="+mn-lt"/>
                <a:ea typeface="+mn-ea"/>
                <a:cs typeface="+mn-cs"/>
                <a:sym typeface="Calibri"/>
              </a:rPr>
              <a:t>2 doutes toutefois : </a:t>
            </a:r>
          </a:p>
          <a:p>
            <a:pPr lvl="0"/>
            <a:r>
              <a:rPr lang="fr-FR" sz="1200" dirty="0" smtClean="0">
                <a:effectLst/>
                <a:latin typeface="+mn-lt"/>
                <a:ea typeface="+mn-ea"/>
                <a:cs typeface="+mn-cs"/>
                <a:sym typeface="Calibri"/>
              </a:rPr>
              <a:t>est-ce que l’entreprise verse directement à la CDC ou est-ce l’Urssaf qui prélève pour reverser ensuite à la CDC ? Ce n’est pas clair à ce stade</a:t>
            </a:r>
          </a:p>
          <a:p>
            <a:pPr lvl="0"/>
            <a:r>
              <a:rPr lang="fr-FR" sz="1200" dirty="0" smtClean="0">
                <a:effectLst/>
                <a:latin typeface="+mn-lt"/>
                <a:ea typeface="+mn-ea"/>
                <a:cs typeface="+mn-cs"/>
                <a:sym typeface="Calibri"/>
              </a:rPr>
              <a:t>La loi dit « le salarié est informé de ce versement » : question pertinente… Est-ce la CDC ou l’employeur qui informe ? </a:t>
            </a:r>
          </a:p>
          <a:p>
            <a:r>
              <a:rPr lang="fr-FR" sz="1200" dirty="0" smtClean="0">
                <a:effectLst/>
                <a:latin typeface="+mn-lt"/>
                <a:ea typeface="+mn-ea"/>
                <a:cs typeface="+mn-cs"/>
                <a:sym typeface="Calibri"/>
              </a:rPr>
              <a:t>&gt; Attendons le décret</a:t>
            </a:r>
          </a:p>
          <a:p>
            <a:endParaRPr lang="fr-FR" sz="1200" dirty="0" smtClean="0">
              <a:effectLst/>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fr-FR" sz="1200" dirty="0" smtClean="0">
                <a:effectLst/>
                <a:latin typeface="+mn-lt"/>
                <a:ea typeface="+mn-ea"/>
                <a:cs typeface="+mn-cs"/>
                <a:sym typeface="Calibri"/>
              </a:rPr>
              <a:t>Ce n’est pas nouveau, mais ce serait bien d’ajouter que peu importe l’effectif : les juges pourront sanctionner l’employeur qui ne respecte pas les dispositions relatives à l’EP et au bilan (obligation de faire / de résultat : le salarié doit en bénéficier, à défaut sanction de l’employeur et attribution de dommages intérêts au salarié)</a:t>
            </a:r>
          </a:p>
          <a:p>
            <a:pPr marL="0" marR="0" lvl="0" indent="0" defTabSz="914400" eaLnBrk="1" fontAlgn="auto" latinLnBrk="0" hangingPunct="1">
              <a:lnSpc>
                <a:spcPct val="100000"/>
              </a:lnSpc>
              <a:spcBef>
                <a:spcPts val="0"/>
              </a:spcBef>
              <a:spcAft>
                <a:spcPts val="0"/>
              </a:spcAft>
              <a:buClrTx/>
              <a:buSzTx/>
              <a:buFontTx/>
              <a:buNone/>
              <a:tabLst/>
              <a:defRPr/>
            </a:pPr>
            <a:endParaRPr lang="fr-FR" dirty="0" smtClean="0"/>
          </a:p>
          <a:p>
            <a:endParaRPr lang="fr-FR" dirty="0" smtClean="0"/>
          </a:p>
          <a:p>
            <a:r>
              <a:rPr dirty="0" err="1" smtClean="0"/>
              <a:t>L’employeur</a:t>
            </a:r>
            <a:r>
              <a:rPr dirty="0" smtClean="0"/>
              <a:t> </a:t>
            </a:r>
            <a:r>
              <a:rPr dirty="0" err="1"/>
              <a:t>devra</a:t>
            </a:r>
            <a:r>
              <a:rPr dirty="0"/>
              <a:t> </a:t>
            </a:r>
            <a:r>
              <a:rPr dirty="0" err="1"/>
              <a:t>s’entretenir</a:t>
            </a:r>
            <a:r>
              <a:rPr dirty="0"/>
              <a:t> sur </a:t>
            </a:r>
            <a:r>
              <a:rPr dirty="0" err="1"/>
              <a:t>chacun</a:t>
            </a:r>
            <a:r>
              <a:rPr dirty="0"/>
              <a:t> des trois </a:t>
            </a:r>
            <a:r>
              <a:rPr dirty="0" err="1"/>
              <a:t>éléments</a:t>
            </a:r>
            <a:r>
              <a:rPr dirty="0"/>
              <a:t> </a:t>
            </a:r>
            <a:r>
              <a:rPr dirty="0" err="1"/>
              <a:t>d’appréciation</a:t>
            </a:r>
            <a:r>
              <a:rPr dirty="0"/>
              <a:t> de son </a:t>
            </a:r>
            <a:r>
              <a:rPr dirty="0" err="1"/>
              <a:t>parcours</a:t>
            </a:r>
            <a:r>
              <a:rPr dirty="0"/>
              <a:t> </a:t>
            </a:r>
            <a:r>
              <a:rPr dirty="0" err="1"/>
              <a:t>professionnel</a:t>
            </a:r>
            <a:r>
              <a:rPr dirty="0"/>
              <a:t> </a:t>
            </a:r>
            <a:r>
              <a:rPr dirty="0" err="1"/>
              <a:t>lors</a:t>
            </a:r>
            <a:r>
              <a:rPr dirty="0"/>
              <a:t> de </a:t>
            </a:r>
            <a:r>
              <a:rPr dirty="0" err="1"/>
              <a:t>l’état</a:t>
            </a:r>
            <a:r>
              <a:rPr dirty="0"/>
              <a:t> des </a:t>
            </a:r>
            <a:r>
              <a:rPr dirty="0" err="1"/>
              <a:t>lieux</a:t>
            </a:r>
            <a:r>
              <a:rPr dirty="0"/>
              <a:t> </a:t>
            </a:r>
            <a:r>
              <a:rPr dirty="0" err="1"/>
              <a:t>tous</a:t>
            </a:r>
            <a:r>
              <a:rPr dirty="0"/>
              <a:t> les 6 ans.</a:t>
            </a:r>
          </a:p>
          <a:p>
            <a:r>
              <a:rPr dirty="0" err="1"/>
              <a:t>Mais</a:t>
            </a:r>
            <a:r>
              <a:rPr dirty="0"/>
              <a:t> </a:t>
            </a:r>
            <a:r>
              <a:rPr dirty="0" err="1"/>
              <a:t>ces</a:t>
            </a:r>
            <a:r>
              <a:rPr dirty="0"/>
              <a:t> </a:t>
            </a:r>
            <a:r>
              <a:rPr dirty="0" err="1"/>
              <a:t>éléments</a:t>
            </a:r>
            <a:r>
              <a:rPr dirty="0"/>
              <a:t> ne </a:t>
            </a:r>
            <a:r>
              <a:rPr dirty="0" err="1"/>
              <a:t>déclenchent</a:t>
            </a:r>
            <a:r>
              <a:rPr dirty="0"/>
              <a:t> plus </a:t>
            </a:r>
            <a:r>
              <a:rPr dirty="0" err="1"/>
              <a:t>l’abondement</a:t>
            </a:r>
            <a:r>
              <a:rPr dirty="0"/>
              <a:t> </a:t>
            </a:r>
            <a:r>
              <a:rPr dirty="0" err="1"/>
              <a:t>correctif</a:t>
            </a:r>
            <a:r>
              <a:rPr dirty="0"/>
              <a:t> du CPF. </a:t>
            </a:r>
            <a:r>
              <a:rPr dirty="0" err="1"/>
              <a:t>Celui</a:t>
            </a:r>
            <a:r>
              <a:rPr dirty="0"/>
              <a:t>-ci ne sera </a:t>
            </a:r>
            <a:r>
              <a:rPr dirty="0" err="1"/>
              <a:t>dû</a:t>
            </a:r>
            <a:r>
              <a:rPr dirty="0"/>
              <a:t> que </a:t>
            </a:r>
            <a:r>
              <a:rPr dirty="0" err="1"/>
              <a:t>si</a:t>
            </a:r>
            <a:r>
              <a:rPr dirty="0"/>
              <a:t> le </a:t>
            </a:r>
            <a:r>
              <a:rPr dirty="0" err="1"/>
              <a:t>salarié</a:t>
            </a:r>
            <a:r>
              <a:rPr dirty="0"/>
              <a:t> </a:t>
            </a:r>
            <a:r>
              <a:rPr dirty="0" err="1"/>
              <a:t>n’a</a:t>
            </a:r>
            <a:r>
              <a:rPr dirty="0"/>
              <a:t> pas </a:t>
            </a:r>
            <a:r>
              <a:rPr dirty="0" err="1"/>
              <a:t>bénéficié</a:t>
            </a:r>
            <a:r>
              <a:rPr dirty="0"/>
              <a:t> des </a:t>
            </a:r>
            <a:r>
              <a:rPr dirty="0" err="1"/>
              <a:t>entretiens</a:t>
            </a:r>
            <a:r>
              <a:rPr dirty="0"/>
              <a:t> </a:t>
            </a:r>
            <a:r>
              <a:rPr dirty="0" err="1"/>
              <a:t>prévus</a:t>
            </a:r>
            <a:r>
              <a:rPr dirty="0"/>
              <a:t> et </a:t>
            </a:r>
            <a:r>
              <a:rPr dirty="0" err="1"/>
              <a:t>d’une</a:t>
            </a:r>
            <a:r>
              <a:rPr dirty="0"/>
              <a:t> formation non </a:t>
            </a:r>
            <a:r>
              <a:rPr dirty="0" err="1"/>
              <a:t>obligatoire</a:t>
            </a:r>
            <a:r>
              <a:rPr dirty="0"/>
              <a:t>. </a:t>
            </a:r>
          </a:p>
          <a:p>
            <a:r>
              <a:rPr dirty="0"/>
              <a:t>De plus, le </a:t>
            </a:r>
            <a:r>
              <a:rPr dirty="0" err="1"/>
              <a:t>bénéfice</a:t>
            </a:r>
            <a:r>
              <a:rPr dirty="0"/>
              <a:t> </a:t>
            </a:r>
            <a:r>
              <a:rPr dirty="0" err="1"/>
              <a:t>d’une</a:t>
            </a:r>
            <a:r>
              <a:rPr dirty="0"/>
              <a:t> formation non-</a:t>
            </a:r>
            <a:r>
              <a:rPr dirty="0" err="1"/>
              <a:t>obligatoire</a:t>
            </a:r>
            <a:r>
              <a:rPr dirty="0"/>
              <a:t> ne </a:t>
            </a:r>
            <a:r>
              <a:rPr dirty="0" err="1"/>
              <a:t>pourra</a:t>
            </a:r>
            <a:r>
              <a:rPr dirty="0"/>
              <a:t> pas faire </a:t>
            </a:r>
            <a:r>
              <a:rPr dirty="0" err="1"/>
              <a:t>l’objet</a:t>
            </a:r>
            <a:r>
              <a:rPr dirty="0"/>
              <a:t> </a:t>
            </a:r>
            <a:r>
              <a:rPr dirty="0" err="1"/>
              <a:t>d’une</a:t>
            </a:r>
            <a:r>
              <a:rPr dirty="0"/>
              <a:t> </a:t>
            </a:r>
            <a:r>
              <a:rPr dirty="0" err="1"/>
              <a:t>négociation</a:t>
            </a:r>
            <a:r>
              <a:rPr dirty="0"/>
              <a:t> par accord </a:t>
            </a:r>
            <a:r>
              <a:rPr dirty="0" err="1"/>
              <a:t>collectif</a:t>
            </a:r>
            <a:r>
              <a:rPr dirty="0"/>
              <a:t>.</a:t>
            </a:r>
          </a:p>
          <a:p>
            <a:endParaRPr dirty="0"/>
          </a:p>
          <a:p>
            <a:r>
              <a:rPr dirty="0"/>
              <a:t>http://www.assemblee-nationale.fr/15/cri/2017-2018/20180271.asp#P1329922</a:t>
            </a:r>
          </a:p>
          <a:p>
            <a:pPr>
              <a:defRPr b="1"/>
            </a:pPr>
            <a:endParaRPr dirty="0"/>
          </a:p>
          <a:p>
            <a:pPr>
              <a:defRPr b="1"/>
            </a:pPr>
            <a:r>
              <a:rPr dirty="0" err="1"/>
              <a:t>Amendement</a:t>
            </a:r>
            <a:r>
              <a:rPr dirty="0"/>
              <a:t> n°1648 : sanctions EP</a:t>
            </a:r>
          </a:p>
          <a:p>
            <a:r>
              <a:rPr dirty="0" err="1"/>
              <a:t>Cet</a:t>
            </a:r>
            <a:r>
              <a:rPr dirty="0"/>
              <a:t> </a:t>
            </a:r>
            <a:r>
              <a:rPr dirty="0" err="1"/>
              <a:t>amendement</a:t>
            </a:r>
            <a:r>
              <a:rPr dirty="0"/>
              <a:t> </a:t>
            </a:r>
            <a:r>
              <a:rPr dirty="0" err="1"/>
              <a:t>revoit</a:t>
            </a:r>
            <a:r>
              <a:rPr dirty="0"/>
              <a:t> le </a:t>
            </a:r>
            <a:r>
              <a:rPr dirty="0" err="1"/>
              <a:t>dispositif</a:t>
            </a:r>
            <a:r>
              <a:rPr dirty="0"/>
              <a:t> des sanctions </a:t>
            </a:r>
            <a:r>
              <a:rPr dirty="0" err="1"/>
              <a:t>actuellement</a:t>
            </a:r>
            <a:r>
              <a:rPr dirty="0"/>
              <a:t> </a:t>
            </a:r>
            <a:r>
              <a:rPr dirty="0" err="1"/>
              <a:t>prévu</a:t>
            </a:r>
            <a:r>
              <a:rPr dirty="0"/>
              <a:t> à </a:t>
            </a:r>
            <a:r>
              <a:rPr dirty="0" err="1"/>
              <a:t>l’article</a:t>
            </a:r>
            <a:r>
              <a:rPr dirty="0"/>
              <a:t> L. 6323‑13. Il vise </a:t>
            </a:r>
            <a:r>
              <a:rPr dirty="0" err="1"/>
              <a:t>en</a:t>
            </a:r>
            <a:r>
              <a:rPr dirty="0"/>
              <a:t> </a:t>
            </a:r>
            <a:r>
              <a:rPr dirty="0" err="1"/>
              <a:t>effet</a:t>
            </a:r>
            <a:r>
              <a:rPr dirty="0"/>
              <a:t> à le simplifier. La sanction qui </a:t>
            </a:r>
            <a:r>
              <a:rPr dirty="0" err="1"/>
              <a:t>prévoit</a:t>
            </a:r>
            <a:r>
              <a:rPr dirty="0"/>
              <a:t> un </a:t>
            </a:r>
            <a:r>
              <a:rPr dirty="0" err="1"/>
              <a:t>abondement</a:t>
            </a:r>
            <a:r>
              <a:rPr dirty="0"/>
              <a:t> du </a:t>
            </a:r>
            <a:r>
              <a:rPr dirty="0" err="1"/>
              <a:t>compte</a:t>
            </a:r>
            <a:r>
              <a:rPr dirty="0"/>
              <a:t> personnel de formation du </a:t>
            </a:r>
            <a:r>
              <a:rPr dirty="0" err="1"/>
              <a:t>salarié</a:t>
            </a:r>
            <a:r>
              <a:rPr dirty="0"/>
              <a:t> ne sera due que </a:t>
            </a:r>
            <a:r>
              <a:rPr dirty="0" err="1"/>
              <a:t>si</a:t>
            </a:r>
            <a:r>
              <a:rPr dirty="0"/>
              <a:t> le </a:t>
            </a:r>
            <a:r>
              <a:rPr dirty="0" err="1"/>
              <a:t>salarié</a:t>
            </a:r>
            <a:r>
              <a:rPr dirty="0"/>
              <a:t> </a:t>
            </a:r>
            <a:r>
              <a:rPr dirty="0" err="1"/>
              <a:t>n’a</a:t>
            </a:r>
            <a:r>
              <a:rPr dirty="0"/>
              <a:t> pas </a:t>
            </a:r>
            <a:r>
              <a:rPr dirty="0" err="1"/>
              <a:t>bénéficié</a:t>
            </a:r>
            <a:r>
              <a:rPr dirty="0"/>
              <a:t> des </a:t>
            </a:r>
            <a:r>
              <a:rPr dirty="0" err="1"/>
              <a:t>entretiens</a:t>
            </a:r>
            <a:r>
              <a:rPr dirty="0"/>
              <a:t> </a:t>
            </a:r>
            <a:r>
              <a:rPr dirty="0" err="1"/>
              <a:t>prévus</a:t>
            </a:r>
            <a:r>
              <a:rPr dirty="0"/>
              <a:t> et </a:t>
            </a:r>
            <a:r>
              <a:rPr dirty="0" err="1"/>
              <a:t>d’une</a:t>
            </a:r>
            <a:r>
              <a:rPr dirty="0"/>
              <a:t> formation non </a:t>
            </a:r>
            <a:r>
              <a:rPr dirty="0" err="1"/>
              <a:t>obligatoire</a:t>
            </a:r>
            <a:r>
              <a:rPr dirty="0"/>
              <a:t>. </a:t>
            </a:r>
            <a:r>
              <a:rPr dirty="0" err="1"/>
              <a:t>Cette</a:t>
            </a:r>
            <a:r>
              <a:rPr dirty="0"/>
              <a:t> </a:t>
            </a:r>
            <a:r>
              <a:rPr dirty="0" err="1"/>
              <a:t>mesure</a:t>
            </a:r>
            <a:r>
              <a:rPr dirty="0"/>
              <a:t> </a:t>
            </a:r>
            <a:r>
              <a:rPr dirty="0" err="1"/>
              <a:t>renforce</a:t>
            </a:r>
            <a:r>
              <a:rPr dirty="0"/>
              <a:t> </a:t>
            </a:r>
            <a:r>
              <a:rPr dirty="0" err="1"/>
              <a:t>l’engagement</a:t>
            </a:r>
            <a:r>
              <a:rPr dirty="0"/>
              <a:t> des </a:t>
            </a:r>
            <a:r>
              <a:rPr dirty="0" err="1"/>
              <a:t>entreprises</a:t>
            </a:r>
            <a:r>
              <a:rPr dirty="0"/>
              <a:t> </a:t>
            </a:r>
            <a:r>
              <a:rPr dirty="0" err="1"/>
              <a:t>d’au</a:t>
            </a:r>
            <a:r>
              <a:rPr dirty="0"/>
              <a:t> </a:t>
            </a:r>
            <a:r>
              <a:rPr dirty="0" err="1"/>
              <a:t>moins</a:t>
            </a:r>
            <a:r>
              <a:rPr dirty="0"/>
              <a:t> 50 </a:t>
            </a:r>
            <a:r>
              <a:rPr dirty="0" err="1"/>
              <a:t>salariés</a:t>
            </a:r>
            <a:r>
              <a:rPr dirty="0"/>
              <a:t> </a:t>
            </a:r>
            <a:r>
              <a:rPr dirty="0" err="1"/>
              <a:t>dans</a:t>
            </a:r>
            <a:r>
              <a:rPr dirty="0"/>
              <a:t> la </a:t>
            </a:r>
            <a:r>
              <a:rPr dirty="0" err="1"/>
              <a:t>mise</a:t>
            </a:r>
            <a:r>
              <a:rPr dirty="0"/>
              <a:t> </a:t>
            </a:r>
            <a:r>
              <a:rPr dirty="0" err="1"/>
              <a:t>en</a:t>
            </a:r>
            <a:r>
              <a:rPr dirty="0"/>
              <a:t> </a:t>
            </a:r>
            <a:r>
              <a:rPr dirty="0" err="1"/>
              <a:t>œuvre</a:t>
            </a:r>
            <a:r>
              <a:rPr dirty="0"/>
              <a:t> des actions de formation non </a:t>
            </a:r>
            <a:r>
              <a:rPr dirty="0" err="1"/>
              <a:t>obligatoires</a:t>
            </a:r>
            <a:r>
              <a:rPr dirty="0"/>
              <a:t> ; </a:t>
            </a:r>
            <a:r>
              <a:rPr dirty="0" err="1"/>
              <a:t>c’est</a:t>
            </a:r>
            <a:r>
              <a:rPr dirty="0"/>
              <a:t>-à-dire, </a:t>
            </a:r>
            <a:r>
              <a:rPr dirty="0" err="1"/>
              <a:t>celles</a:t>
            </a:r>
            <a:r>
              <a:rPr dirty="0"/>
              <a:t> qui ne </a:t>
            </a:r>
            <a:r>
              <a:rPr dirty="0" err="1"/>
              <a:t>sont</a:t>
            </a:r>
            <a:r>
              <a:rPr dirty="0"/>
              <a:t> pas </a:t>
            </a:r>
            <a:r>
              <a:rPr dirty="0" err="1"/>
              <a:t>imposées</a:t>
            </a:r>
            <a:r>
              <a:rPr dirty="0"/>
              <a:t> par </a:t>
            </a:r>
            <a:r>
              <a:rPr dirty="0" err="1"/>
              <a:t>l’exercice</a:t>
            </a:r>
            <a:r>
              <a:rPr dirty="0"/>
              <a:t> </a:t>
            </a:r>
            <a:r>
              <a:rPr dirty="0" err="1"/>
              <a:t>d’une</a:t>
            </a:r>
            <a:r>
              <a:rPr dirty="0"/>
              <a:t> </a:t>
            </a:r>
            <a:r>
              <a:rPr dirty="0" err="1"/>
              <a:t>activité</a:t>
            </a:r>
            <a:r>
              <a:rPr dirty="0"/>
              <a:t> </a:t>
            </a:r>
            <a:r>
              <a:rPr dirty="0" err="1"/>
              <a:t>ou</a:t>
            </a:r>
            <a:r>
              <a:rPr dirty="0"/>
              <a:t> </a:t>
            </a:r>
            <a:r>
              <a:rPr dirty="0" err="1"/>
              <a:t>d’une</a:t>
            </a:r>
            <a:r>
              <a:rPr dirty="0"/>
              <a:t> </a:t>
            </a:r>
            <a:r>
              <a:rPr dirty="0" err="1"/>
              <a:t>fonction</a:t>
            </a:r>
            <a:r>
              <a:rPr dirty="0"/>
              <a:t> </a:t>
            </a:r>
            <a:r>
              <a:rPr dirty="0" err="1"/>
              <a:t>en</a:t>
            </a:r>
            <a:r>
              <a:rPr dirty="0"/>
              <a:t> application </a:t>
            </a:r>
            <a:r>
              <a:rPr dirty="0" err="1"/>
              <a:t>d’une</a:t>
            </a:r>
            <a:r>
              <a:rPr dirty="0"/>
              <a:t> convention </a:t>
            </a:r>
            <a:r>
              <a:rPr dirty="0" err="1"/>
              <a:t>internationale</a:t>
            </a:r>
            <a:r>
              <a:rPr dirty="0"/>
              <a:t> </a:t>
            </a:r>
            <a:r>
              <a:rPr dirty="0" err="1"/>
              <a:t>ou</a:t>
            </a:r>
            <a:r>
              <a:rPr dirty="0"/>
              <a:t> </a:t>
            </a:r>
            <a:r>
              <a:rPr dirty="0" err="1"/>
              <a:t>d’une</a:t>
            </a:r>
            <a:r>
              <a:rPr dirty="0"/>
              <a:t> disposition </a:t>
            </a:r>
            <a:r>
              <a:rPr dirty="0" err="1"/>
              <a:t>légale</a:t>
            </a:r>
            <a:r>
              <a:rPr dirty="0"/>
              <a:t> </a:t>
            </a:r>
            <a:r>
              <a:rPr dirty="0" err="1"/>
              <a:t>ou</a:t>
            </a:r>
            <a:r>
              <a:rPr dirty="0"/>
              <a:t> </a:t>
            </a:r>
            <a:r>
              <a:rPr dirty="0" err="1"/>
              <a:t>règlementaire</a:t>
            </a:r>
            <a:r>
              <a:rPr dirty="0"/>
              <a:t>.</a:t>
            </a:r>
          </a:p>
          <a:p>
            <a:endParaRPr dirty="0"/>
          </a:p>
          <a:p>
            <a:endParaRPr dirty="0"/>
          </a:p>
          <a:p>
            <a:r>
              <a:rPr dirty="0" err="1"/>
              <a:t>Assouplissement</a:t>
            </a:r>
            <a:r>
              <a:rPr dirty="0"/>
              <a:t> par le dialogue social</a:t>
            </a:r>
          </a:p>
          <a:p>
            <a:pPr>
              <a:defRPr b="1"/>
            </a:pPr>
            <a:r>
              <a:rPr dirty="0"/>
              <a:t>NTRH 07/05/18 : La </a:t>
            </a:r>
            <a:r>
              <a:rPr dirty="0" err="1"/>
              <a:t>gestion</a:t>
            </a:r>
            <a:r>
              <a:rPr dirty="0"/>
              <a:t> des </a:t>
            </a:r>
            <a:r>
              <a:rPr dirty="0" err="1"/>
              <a:t>parcours</a:t>
            </a:r>
            <a:r>
              <a:rPr dirty="0"/>
              <a:t> à 6 </a:t>
            </a:r>
            <a:r>
              <a:rPr dirty="0" err="1"/>
              <a:t>ans</a:t>
            </a:r>
            <a:r>
              <a:rPr dirty="0"/>
              <a:t> </a:t>
            </a:r>
            <a:r>
              <a:rPr dirty="0" err="1"/>
              <a:t>ouverte</a:t>
            </a:r>
            <a:r>
              <a:rPr dirty="0"/>
              <a:t> à la </a:t>
            </a:r>
            <a:r>
              <a:rPr dirty="0" err="1"/>
              <a:t>négociation</a:t>
            </a:r>
            <a:r>
              <a:rPr dirty="0"/>
              <a:t> </a:t>
            </a:r>
            <a:r>
              <a:rPr dirty="0" err="1"/>
              <a:t>d’entreprise</a:t>
            </a:r>
            <a:r>
              <a:rPr dirty="0"/>
              <a:t> (J-P Willems)</a:t>
            </a:r>
          </a:p>
          <a:p>
            <a:pPr>
              <a:defRPr i="1"/>
            </a:pPr>
            <a:r>
              <a:rPr dirty="0"/>
              <a:t>« Les sages du </a:t>
            </a:r>
            <a:r>
              <a:rPr dirty="0" err="1"/>
              <a:t>Palais</a:t>
            </a:r>
            <a:r>
              <a:rPr dirty="0"/>
              <a:t>-Royal </a:t>
            </a:r>
            <a:r>
              <a:rPr dirty="0" err="1"/>
              <a:t>ont</a:t>
            </a:r>
            <a:r>
              <a:rPr dirty="0"/>
              <a:t> </a:t>
            </a:r>
            <a:r>
              <a:rPr dirty="0" err="1"/>
              <a:t>souhaité</a:t>
            </a:r>
            <a:r>
              <a:rPr dirty="0"/>
              <a:t> </a:t>
            </a:r>
            <a:r>
              <a:rPr dirty="0" err="1"/>
              <a:t>préserver</a:t>
            </a:r>
            <a:r>
              <a:rPr dirty="0"/>
              <a:t> la </a:t>
            </a:r>
            <a:r>
              <a:rPr dirty="0" err="1"/>
              <a:t>logique</a:t>
            </a:r>
            <a:r>
              <a:rPr dirty="0"/>
              <a:t> des ordonnances </a:t>
            </a:r>
            <a:r>
              <a:rPr dirty="0" err="1"/>
              <a:t>afin</a:t>
            </a:r>
            <a:r>
              <a:rPr dirty="0"/>
              <a:t> que les obligations des </a:t>
            </a:r>
            <a:r>
              <a:rPr dirty="0" err="1"/>
              <a:t>employeurs</a:t>
            </a:r>
            <a:r>
              <a:rPr dirty="0"/>
              <a:t> </a:t>
            </a:r>
            <a:r>
              <a:rPr dirty="0" err="1"/>
              <a:t>en</a:t>
            </a:r>
            <a:r>
              <a:rPr dirty="0"/>
              <a:t> </a:t>
            </a:r>
            <a:r>
              <a:rPr dirty="0" err="1"/>
              <a:t>matière</a:t>
            </a:r>
            <a:r>
              <a:rPr dirty="0"/>
              <a:t> de </a:t>
            </a:r>
            <a:r>
              <a:rPr dirty="0" err="1"/>
              <a:t>gestion</a:t>
            </a:r>
            <a:r>
              <a:rPr dirty="0"/>
              <a:t> des </a:t>
            </a:r>
            <a:r>
              <a:rPr dirty="0" err="1"/>
              <a:t>parcours</a:t>
            </a:r>
            <a:r>
              <a:rPr dirty="0"/>
              <a:t> </a:t>
            </a:r>
            <a:r>
              <a:rPr dirty="0" err="1"/>
              <a:t>professionnels</a:t>
            </a:r>
            <a:r>
              <a:rPr dirty="0"/>
              <a:t> ne </a:t>
            </a:r>
            <a:r>
              <a:rPr dirty="0" err="1"/>
              <a:t>deviennent</a:t>
            </a:r>
            <a:r>
              <a:rPr dirty="0"/>
              <a:t> pas un 14</a:t>
            </a:r>
            <a:r>
              <a:rPr baseline="30000" dirty="0"/>
              <a:t>e</a:t>
            </a:r>
            <a:r>
              <a:rPr dirty="0"/>
              <a:t> </a:t>
            </a:r>
            <a:r>
              <a:rPr dirty="0" err="1"/>
              <a:t>domaine</a:t>
            </a:r>
            <a:r>
              <a:rPr dirty="0"/>
              <a:t> </a:t>
            </a:r>
            <a:r>
              <a:rPr dirty="0" err="1"/>
              <a:t>dans</a:t>
            </a:r>
            <a:r>
              <a:rPr dirty="0"/>
              <a:t> </a:t>
            </a:r>
            <a:r>
              <a:rPr dirty="0" err="1"/>
              <a:t>lequel</a:t>
            </a:r>
            <a:r>
              <a:rPr dirty="0"/>
              <a:t> la </a:t>
            </a:r>
            <a:r>
              <a:rPr dirty="0" err="1"/>
              <a:t>branche</a:t>
            </a:r>
            <a:r>
              <a:rPr dirty="0"/>
              <a:t> </a:t>
            </a:r>
            <a:r>
              <a:rPr dirty="0" err="1"/>
              <a:t>aurait</a:t>
            </a:r>
            <a:r>
              <a:rPr dirty="0"/>
              <a:t> la </a:t>
            </a:r>
            <a:r>
              <a:rPr dirty="0" err="1"/>
              <a:t>primauté</a:t>
            </a:r>
            <a:r>
              <a:rPr dirty="0"/>
              <a:t>. </a:t>
            </a:r>
            <a:r>
              <a:rPr dirty="0" err="1"/>
              <a:t>Ils</a:t>
            </a:r>
            <a:r>
              <a:rPr dirty="0"/>
              <a:t> </a:t>
            </a:r>
            <a:r>
              <a:rPr dirty="0" err="1"/>
              <a:t>ont</a:t>
            </a:r>
            <a:r>
              <a:rPr dirty="0"/>
              <a:t> </a:t>
            </a:r>
            <a:r>
              <a:rPr dirty="0" err="1"/>
              <a:t>donc</a:t>
            </a:r>
            <a:r>
              <a:rPr dirty="0"/>
              <a:t> </a:t>
            </a:r>
            <a:r>
              <a:rPr dirty="0" err="1"/>
              <a:t>conseillé</a:t>
            </a:r>
            <a:r>
              <a:rPr dirty="0"/>
              <a:t> au </a:t>
            </a:r>
            <a:r>
              <a:rPr dirty="0" err="1"/>
              <a:t>Gouvernement</a:t>
            </a:r>
            <a:r>
              <a:rPr dirty="0"/>
              <a:t> </a:t>
            </a:r>
            <a:r>
              <a:rPr dirty="0" err="1"/>
              <a:t>d’ouvrir</a:t>
            </a:r>
            <a:r>
              <a:rPr dirty="0"/>
              <a:t> la </a:t>
            </a:r>
            <a:r>
              <a:rPr dirty="0" err="1"/>
              <a:t>possibilité</a:t>
            </a:r>
            <a:r>
              <a:rPr dirty="0"/>
              <a:t> de modifier les </a:t>
            </a:r>
            <a:r>
              <a:rPr dirty="0" err="1"/>
              <a:t>modalités</a:t>
            </a:r>
            <a:r>
              <a:rPr dirty="0"/>
              <a:t> </a:t>
            </a:r>
            <a:r>
              <a:rPr dirty="0" err="1"/>
              <a:t>d’appréciation</a:t>
            </a:r>
            <a:r>
              <a:rPr dirty="0"/>
              <a:t> du </a:t>
            </a:r>
            <a:r>
              <a:rPr dirty="0" err="1"/>
              <a:t>parcours</a:t>
            </a:r>
            <a:r>
              <a:rPr dirty="0"/>
              <a:t> </a:t>
            </a:r>
            <a:r>
              <a:rPr dirty="0" err="1"/>
              <a:t>professionnel</a:t>
            </a:r>
            <a:r>
              <a:rPr dirty="0"/>
              <a:t> et la </a:t>
            </a:r>
            <a:r>
              <a:rPr dirty="0" err="1"/>
              <a:t>périodicité</a:t>
            </a:r>
            <a:r>
              <a:rPr dirty="0"/>
              <a:t> des </a:t>
            </a:r>
            <a:r>
              <a:rPr dirty="0" err="1"/>
              <a:t>entretiens</a:t>
            </a:r>
            <a:r>
              <a:rPr dirty="0"/>
              <a:t> </a:t>
            </a:r>
            <a:r>
              <a:rPr dirty="0" err="1"/>
              <a:t>professionnels</a:t>
            </a:r>
            <a:r>
              <a:rPr dirty="0"/>
              <a:t> à la </a:t>
            </a:r>
            <a:r>
              <a:rPr dirty="0" err="1"/>
              <a:t>négociation</a:t>
            </a:r>
            <a:r>
              <a:rPr dirty="0"/>
              <a:t> </a:t>
            </a:r>
            <a:r>
              <a:rPr dirty="0" err="1"/>
              <a:t>d’entreprise</a:t>
            </a:r>
            <a:r>
              <a:rPr dirty="0" smtClean="0"/>
              <a:t>.</a:t>
            </a:r>
            <a:endParaRPr lang="fr-FR" dirty="0" smtClean="0"/>
          </a:p>
          <a:p>
            <a:pPr>
              <a:defRPr i="1"/>
            </a:pPr>
            <a:endParaRPr dirty="0"/>
          </a:p>
          <a:p>
            <a:pPr>
              <a:defRPr b="1"/>
            </a:pPr>
            <a:r>
              <a:rPr dirty="0"/>
              <a:t>La </a:t>
            </a:r>
            <a:r>
              <a:rPr dirty="0" err="1"/>
              <a:t>conséquence</a:t>
            </a:r>
            <a:r>
              <a:rPr dirty="0"/>
              <a:t> : des obligations </a:t>
            </a:r>
            <a:r>
              <a:rPr dirty="0" err="1"/>
              <a:t>négociables</a:t>
            </a:r>
            <a:r>
              <a:rPr dirty="0"/>
              <a:t> </a:t>
            </a:r>
            <a:r>
              <a:rPr dirty="0" err="1"/>
              <a:t>en</a:t>
            </a:r>
            <a:r>
              <a:rPr dirty="0"/>
              <a:t> interne</a:t>
            </a:r>
          </a:p>
          <a:p>
            <a:r>
              <a:rPr dirty="0"/>
              <a:t>Le nouveau </a:t>
            </a:r>
            <a:r>
              <a:rPr dirty="0" err="1"/>
              <a:t>projet</a:t>
            </a:r>
            <a:r>
              <a:rPr dirty="0"/>
              <a:t> </a:t>
            </a:r>
            <a:r>
              <a:rPr dirty="0" err="1"/>
              <a:t>d’article</a:t>
            </a:r>
            <a:r>
              <a:rPr dirty="0"/>
              <a:t> </a:t>
            </a:r>
            <a:r>
              <a:rPr u="sng" dirty="0">
                <a:solidFill>
                  <a:schemeClr val="accent1"/>
                </a:solidFill>
                <a:uFill>
                  <a:solidFill>
                    <a:schemeClr val="accent1"/>
                  </a:solidFill>
                </a:uFill>
                <a:hlinkClick r:id="rId3"/>
              </a:rPr>
              <a:t>L. 6315-1</a:t>
            </a:r>
            <a:r>
              <a:rPr dirty="0"/>
              <a:t> du Code du Travail </a:t>
            </a:r>
            <a:r>
              <a:rPr dirty="0" err="1"/>
              <a:t>précise</a:t>
            </a:r>
            <a:r>
              <a:rPr dirty="0"/>
              <a:t> </a:t>
            </a:r>
            <a:r>
              <a:rPr dirty="0" err="1"/>
              <a:t>désormais</a:t>
            </a:r>
            <a:r>
              <a:rPr dirty="0"/>
              <a:t> </a:t>
            </a:r>
            <a:r>
              <a:rPr dirty="0" err="1"/>
              <a:t>qu’un</a:t>
            </a:r>
            <a:r>
              <a:rPr dirty="0"/>
              <a:t> accord </a:t>
            </a:r>
            <a:r>
              <a:rPr dirty="0" err="1"/>
              <a:t>collectif</a:t>
            </a:r>
            <a:r>
              <a:rPr dirty="0"/>
              <a:t> de </a:t>
            </a:r>
            <a:r>
              <a:rPr dirty="0" err="1"/>
              <a:t>branche</a:t>
            </a:r>
            <a:r>
              <a:rPr dirty="0"/>
              <a:t> </a:t>
            </a:r>
            <a:r>
              <a:rPr dirty="0" err="1"/>
              <a:t>ou</a:t>
            </a:r>
            <a:r>
              <a:rPr dirty="0"/>
              <a:t> </a:t>
            </a:r>
            <a:r>
              <a:rPr dirty="0" err="1"/>
              <a:t>d’entreprise</a:t>
            </a:r>
            <a:r>
              <a:rPr dirty="0"/>
              <a:t> </a:t>
            </a:r>
            <a:r>
              <a:rPr dirty="0" err="1"/>
              <a:t>peut</a:t>
            </a:r>
            <a:r>
              <a:rPr dirty="0"/>
              <a:t> </a:t>
            </a:r>
            <a:r>
              <a:rPr dirty="0" err="1"/>
              <a:t>prévoir</a:t>
            </a:r>
            <a:r>
              <a:rPr dirty="0"/>
              <a:t> des </a:t>
            </a:r>
            <a:r>
              <a:rPr dirty="0" err="1"/>
              <a:t>modalités</a:t>
            </a:r>
            <a:r>
              <a:rPr dirty="0"/>
              <a:t> </a:t>
            </a:r>
            <a:r>
              <a:rPr dirty="0" err="1"/>
              <a:t>d’appréciation</a:t>
            </a:r>
            <a:r>
              <a:rPr dirty="0"/>
              <a:t> du </a:t>
            </a:r>
            <a:r>
              <a:rPr dirty="0" err="1"/>
              <a:t>parcours</a:t>
            </a:r>
            <a:r>
              <a:rPr dirty="0"/>
              <a:t> </a:t>
            </a:r>
            <a:r>
              <a:rPr dirty="0" err="1"/>
              <a:t>professionnel</a:t>
            </a:r>
            <a:r>
              <a:rPr dirty="0"/>
              <a:t> du </a:t>
            </a:r>
            <a:r>
              <a:rPr dirty="0" err="1"/>
              <a:t>salarié</a:t>
            </a:r>
            <a:r>
              <a:rPr dirty="0"/>
              <a:t> </a:t>
            </a:r>
            <a:r>
              <a:rPr dirty="0" err="1"/>
              <a:t>distinctes</a:t>
            </a:r>
            <a:r>
              <a:rPr dirty="0"/>
              <a:t> des </a:t>
            </a:r>
            <a:r>
              <a:rPr dirty="0" err="1"/>
              <a:t>critères</a:t>
            </a:r>
            <a:r>
              <a:rPr dirty="0"/>
              <a:t> </a:t>
            </a:r>
            <a:r>
              <a:rPr dirty="0" err="1"/>
              <a:t>légaux</a:t>
            </a:r>
            <a:r>
              <a:rPr dirty="0"/>
              <a:t> </a:t>
            </a:r>
            <a:r>
              <a:rPr dirty="0" err="1"/>
              <a:t>ainsi</a:t>
            </a:r>
            <a:r>
              <a:rPr dirty="0"/>
              <a:t> </a:t>
            </a:r>
            <a:r>
              <a:rPr dirty="0" err="1"/>
              <a:t>qu’une</a:t>
            </a:r>
            <a:r>
              <a:rPr dirty="0"/>
              <a:t> </a:t>
            </a:r>
            <a:r>
              <a:rPr dirty="0" err="1"/>
              <a:t>périodicité</a:t>
            </a:r>
            <a:r>
              <a:rPr dirty="0"/>
              <a:t> des </a:t>
            </a:r>
            <a:r>
              <a:rPr dirty="0" err="1"/>
              <a:t>entretiens</a:t>
            </a:r>
            <a:r>
              <a:rPr dirty="0"/>
              <a:t> </a:t>
            </a:r>
            <a:r>
              <a:rPr dirty="0" err="1"/>
              <a:t>professionnels</a:t>
            </a:r>
            <a:r>
              <a:rPr dirty="0"/>
              <a:t> </a:t>
            </a:r>
            <a:r>
              <a:rPr dirty="0" err="1"/>
              <a:t>autre</a:t>
            </a:r>
            <a:r>
              <a:rPr dirty="0"/>
              <a:t> que </a:t>
            </a:r>
            <a:r>
              <a:rPr dirty="0" err="1"/>
              <a:t>deux</a:t>
            </a:r>
            <a:r>
              <a:rPr dirty="0"/>
              <a:t> ans.  </a:t>
            </a:r>
          </a:p>
          <a:p>
            <a:pPr>
              <a:defRPr b="1"/>
            </a:pPr>
            <a:r>
              <a:rPr dirty="0"/>
              <a:t>Il </a:t>
            </a:r>
            <a:r>
              <a:rPr dirty="0" err="1"/>
              <a:t>en</a:t>
            </a:r>
            <a:r>
              <a:rPr dirty="0"/>
              <a:t> </a:t>
            </a:r>
            <a:r>
              <a:rPr dirty="0" err="1"/>
              <a:t>résulte</a:t>
            </a:r>
            <a:r>
              <a:rPr dirty="0"/>
              <a:t> que les </a:t>
            </a:r>
            <a:r>
              <a:rPr dirty="0" err="1"/>
              <a:t>entreprises</a:t>
            </a:r>
            <a:r>
              <a:rPr dirty="0"/>
              <a:t> </a:t>
            </a:r>
            <a:r>
              <a:rPr dirty="0" err="1"/>
              <a:t>n’ont</a:t>
            </a:r>
            <a:r>
              <a:rPr dirty="0"/>
              <a:t> pas à </a:t>
            </a:r>
            <a:r>
              <a:rPr dirty="0" err="1"/>
              <a:t>attendre</a:t>
            </a:r>
            <a:r>
              <a:rPr dirty="0"/>
              <a:t> un </a:t>
            </a:r>
            <a:r>
              <a:rPr dirty="0" err="1"/>
              <a:t>hypothétique</a:t>
            </a:r>
            <a:r>
              <a:rPr dirty="0"/>
              <a:t> accord de </a:t>
            </a:r>
            <a:r>
              <a:rPr dirty="0" err="1"/>
              <a:t>branche</a:t>
            </a:r>
            <a:r>
              <a:rPr dirty="0"/>
              <a:t> sur le </a:t>
            </a:r>
            <a:r>
              <a:rPr dirty="0" err="1"/>
              <a:t>sujet</a:t>
            </a:r>
            <a:r>
              <a:rPr dirty="0"/>
              <a:t> </a:t>
            </a:r>
            <a:r>
              <a:rPr dirty="0" err="1"/>
              <a:t>mais</a:t>
            </a:r>
            <a:r>
              <a:rPr dirty="0"/>
              <a:t> </a:t>
            </a:r>
            <a:r>
              <a:rPr dirty="0" err="1"/>
              <a:t>peuvent</a:t>
            </a:r>
            <a:r>
              <a:rPr dirty="0"/>
              <a:t> engager des </a:t>
            </a:r>
            <a:r>
              <a:rPr dirty="0" err="1"/>
              <a:t>négociations</a:t>
            </a:r>
            <a:r>
              <a:rPr dirty="0"/>
              <a:t> sans </a:t>
            </a:r>
            <a:r>
              <a:rPr dirty="0" err="1"/>
              <a:t>délai</a:t>
            </a:r>
            <a:r>
              <a:rPr dirty="0"/>
              <a:t> à </a:t>
            </a:r>
            <a:r>
              <a:rPr dirty="0" err="1"/>
              <a:t>compter</a:t>
            </a:r>
            <a:r>
              <a:rPr dirty="0"/>
              <a:t> de la publication de la </a:t>
            </a:r>
            <a:r>
              <a:rPr dirty="0" err="1"/>
              <a:t>loi</a:t>
            </a:r>
            <a:r>
              <a:rPr dirty="0" smtClean="0"/>
              <a:t>.</a:t>
            </a:r>
            <a:endParaRPr lang="fr-FR" dirty="0" smtClean="0"/>
          </a:p>
          <a:p>
            <a:pPr>
              <a:defRPr b="1"/>
            </a:pPr>
            <a:endParaRPr dirty="0"/>
          </a:p>
          <a:p>
            <a:r>
              <a:rPr dirty="0"/>
              <a:t>Les </a:t>
            </a:r>
            <a:r>
              <a:rPr dirty="0" err="1"/>
              <a:t>termes</a:t>
            </a:r>
            <a:r>
              <a:rPr dirty="0"/>
              <a:t> de </a:t>
            </a:r>
            <a:r>
              <a:rPr dirty="0" err="1"/>
              <a:t>cette</a:t>
            </a:r>
            <a:r>
              <a:rPr dirty="0"/>
              <a:t> </a:t>
            </a:r>
            <a:r>
              <a:rPr dirty="0" err="1"/>
              <a:t>négociation</a:t>
            </a:r>
            <a:r>
              <a:rPr dirty="0"/>
              <a:t> </a:t>
            </a:r>
            <a:r>
              <a:rPr dirty="0" err="1"/>
              <a:t>sont</a:t>
            </a:r>
            <a:r>
              <a:rPr dirty="0"/>
              <a:t> </a:t>
            </a:r>
            <a:r>
              <a:rPr dirty="0" err="1"/>
              <a:t>faciles</a:t>
            </a:r>
            <a:r>
              <a:rPr dirty="0"/>
              <a:t> à identifier : </a:t>
            </a:r>
            <a:r>
              <a:rPr dirty="0" err="1"/>
              <a:t>permettre</a:t>
            </a:r>
            <a:r>
              <a:rPr dirty="0"/>
              <a:t> à </a:t>
            </a:r>
            <a:r>
              <a:rPr dirty="0" err="1"/>
              <a:t>l’entreprise</a:t>
            </a:r>
            <a:r>
              <a:rPr dirty="0"/>
              <a:t> de </a:t>
            </a:r>
            <a:r>
              <a:rPr dirty="0" err="1"/>
              <a:t>personnaliser</a:t>
            </a:r>
            <a:r>
              <a:rPr dirty="0"/>
              <a:t> les engagements </a:t>
            </a:r>
            <a:r>
              <a:rPr dirty="0" err="1"/>
              <a:t>pris</a:t>
            </a:r>
            <a:r>
              <a:rPr dirty="0"/>
              <a:t> vis-à-vis des </a:t>
            </a:r>
            <a:r>
              <a:rPr dirty="0" err="1"/>
              <a:t>salariés</a:t>
            </a:r>
            <a:r>
              <a:rPr dirty="0"/>
              <a:t> </a:t>
            </a:r>
            <a:r>
              <a:rPr dirty="0" err="1"/>
              <a:t>en</a:t>
            </a:r>
            <a:r>
              <a:rPr dirty="0"/>
              <a:t> </a:t>
            </a:r>
            <a:r>
              <a:rPr dirty="0" err="1"/>
              <a:t>matière</a:t>
            </a:r>
            <a:r>
              <a:rPr dirty="0"/>
              <a:t> de </a:t>
            </a:r>
            <a:r>
              <a:rPr dirty="0" err="1"/>
              <a:t>gestion</a:t>
            </a:r>
            <a:r>
              <a:rPr dirty="0"/>
              <a:t> des </a:t>
            </a:r>
            <a:r>
              <a:rPr dirty="0" err="1"/>
              <a:t>compétences</a:t>
            </a:r>
            <a:r>
              <a:rPr dirty="0"/>
              <a:t>, </a:t>
            </a:r>
            <a:r>
              <a:rPr dirty="0" err="1"/>
              <a:t>en</a:t>
            </a:r>
            <a:r>
              <a:rPr dirty="0"/>
              <a:t> </a:t>
            </a:r>
            <a:r>
              <a:rPr dirty="0" err="1"/>
              <a:t>contrepartie</a:t>
            </a:r>
            <a:r>
              <a:rPr dirty="0"/>
              <a:t> </a:t>
            </a:r>
            <a:r>
              <a:rPr dirty="0" err="1"/>
              <a:t>d’une</a:t>
            </a:r>
            <a:r>
              <a:rPr dirty="0"/>
              <a:t> </a:t>
            </a:r>
            <a:r>
              <a:rPr dirty="0" err="1"/>
              <a:t>exonération</a:t>
            </a:r>
            <a:r>
              <a:rPr dirty="0"/>
              <a:t> de la </a:t>
            </a:r>
            <a:r>
              <a:rPr dirty="0" err="1"/>
              <a:t>pénalité</a:t>
            </a:r>
            <a:r>
              <a:rPr dirty="0"/>
              <a:t>.</a:t>
            </a:r>
          </a:p>
          <a:p>
            <a:r>
              <a:rPr dirty="0" err="1"/>
              <a:t>Conformément</a:t>
            </a:r>
            <a:r>
              <a:rPr dirty="0"/>
              <a:t> aux Ordonnances, </a:t>
            </a:r>
            <a:r>
              <a:rPr dirty="0" err="1"/>
              <a:t>cette</a:t>
            </a:r>
            <a:r>
              <a:rPr dirty="0"/>
              <a:t> </a:t>
            </a:r>
            <a:r>
              <a:rPr dirty="0" err="1"/>
              <a:t>négociation</a:t>
            </a:r>
            <a:r>
              <a:rPr dirty="0"/>
              <a:t> sera possible </a:t>
            </a:r>
            <a:r>
              <a:rPr dirty="0" err="1"/>
              <a:t>dans</a:t>
            </a:r>
            <a:r>
              <a:rPr dirty="0"/>
              <a:t> les </a:t>
            </a:r>
            <a:r>
              <a:rPr dirty="0" err="1"/>
              <a:t>entreprises</a:t>
            </a:r>
            <a:r>
              <a:rPr dirty="0"/>
              <a:t> qui </a:t>
            </a:r>
            <a:r>
              <a:rPr dirty="0" err="1"/>
              <a:t>sont</a:t>
            </a:r>
            <a:r>
              <a:rPr dirty="0"/>
              <a:t> </a:t>
            </a:r>
            <a:r>
              <a:rPr dirty="0" err="1"/>
              <a:t>dotées</a:t>
            </a:r>
            <a:r>
              <a:rPr dirty="0"/>
              <a:t> </a:t>
            </a:r>
            <a:r>
              <a:rPr dirty="0" err="1"/>
              <a:t>d’au</a:t>
            </a:r>
            <a:r>
              <a:rPr dirty="0"/>
              <a:t> </a:t>
            </a:r>
            <a:r>
              <a:rPr dirty="0" err="1"/>
              <a:t>moins</a:t>
            </a:r>
            <a:r>
              <a:rPr dirty="0"/>
              <a:t> un </a:t>
            </a:r>
            <a:r>
              <a:rPr dirty="0" err="1"/>
              <a:t>délégué</a:t>
            </a:r>
            <a:r>
              <a:rPr dirty="0"/>
              <a:t> syndical </a:t>
            </a:r>
            <a:r>
              <a:rPr dirty="0" err="1"/>
              <a:t>ou</a:t>
            </a:r>
            <a:r>
              <a:rPr dirty="0"/>
              <a:t> </a:t>
            </a:r>
            <a:r>
              <a:rPr dirty="0" err="1"/>
              <a:t>dans</a:t>
            </a:r>
            <a:r>
              <a:rPr dirty="0"/>
              <a:t> </a:t>
            </a:r>
            <a:r>
              <a:rPr dirty="0" err="1"/>
              <a:t>celles</a:t>
            </a:r>
            <a:r>
              <a:rPr dirty="0"/>
              <a:t> qui </a:t>
            </a:r>
            <a:r>
              <a:rPr dirty="0" err="1"/>
              <a:t>ont</a:t>
            </a:r>
            <a:r>
              <a:rPr dirty="0"/>
              <a:t> des </a:t>
            </a:r>
            <a:r>
              <a:rPr dirty="0" err="1"/>
              <a:t>élus</a:t>
            </a:r>
            <a:r>
              <a:rPr dirty="0"/>
              <a:t> (CE </a:t>
            </a:r>
            <a:r>
              <a:rPr dirty="0" err="1"/>
              <a:t>ou</a:t>
            </a:r>
            <a:r>
              <a:rPr dirty="0"/>
              <a:t> DP </a:t>
            </a:r>
            <a:r>
              <a:rPr dirty="0" err="1"/>
              <a:t>ou</a:t>
            </a:r>
            <a:r>
              <a:rPr dirty="0"/>
              <a:t> nouveau CSE), </a:t>
            </a:r>
            <a:r>
              <a:rPr dirty="0" err="1"/>
              <a:t>désormais</a:t>
            </a:r>
            <a:r>
              <a:rPr dirty="0"/>
              <a:t> </a:t>
            </a:r>
            <a:r>
              <a:rPr dirty="0" err="1"/>
              <a:t>en</a:t>
            </a:r>
            <a:r>
              <a:rPr dirty="0"/>
              <a:t> </a:t>
            </a:r>
            <a:r>
              <a:rPr dirty="0" err="1"/>
              <a:t>capacité</a:t>
            </a:r>
            <a:r>
              <a:rPr dirty="0"/>
              <a:t> de </a:t>
            </a:r>
            <a:r>
              <a:rPr dirty="0" err="1"/>
              <a:t>conclure</a:t>
            </a:r>
            <a:r>
              <a:rPr dirty="0"/>
              <a:t> de </a:t>
            </a:r>
            <a:r>
              <a:rPr dirty="0" err="1"/>
              <a:t>véritables</a:t>
            </a:r>
            <a:r>
              <a:rPr dirty="0"/>
              <a:t> accords </a:t>
            </a:r>
            <a:r>
              <a:rPr dirty="0" err="1"/>
              <a:t>collectifs</a:t>
            </a:r>
            <a:r>
              <a:rPr dirty="0" smtClean="0"/>
              <a:t>.</a:t>
            </a:r>
            <a:endParaRPr lang="fr-FR" dirty="0" smtClean="0"/>
          </a:p>
          <a:p>
            <a:endParaRPr dirty="0"/>
          </a:p>
          <a:p>
            <a:pPr>
              <a:defRPr b="1"/>
            </a:pPr>
            <a:r>
              <a:rPr dirty="0" err="1"/>
              <a:t>Cette</a:t>
            </a:r>
            <a:r>
              <a:rPr dirty="0"/>
              <a:t> nouvelle </a:t>
            </a:r>
            <a:r>
              <a:rPr dirty="0" err="1"/>
              <a:t>possibilité</a:t>
            </a:r>
            <a:r>
              <a:rPr dirty="0"/>
              <a:t> </a:t>
            </a:r>
            <a:r>
              <a:rPr dirty="0" err="1"/>
              <a:t>devrait</a:t>
            </a:r>
            <a:r>
              <a:rPr dirty="0"/>
              <a:t> </a:t>
            </a:r>
            <a:r>
              <a:rPr dirty="0" err="1"/>
              <a:t>permettra</a:t>
            </a:r>
            <a:r>
              <a:rPr dirty="0"/>
              <a:t> aux </a:t>
            </a:r>
            <a:r>
              <a:rPr dirty="0" err="1"/>
              <a:t>entreprises</a:t>
            </a:r>
            <a:r>
              <a:rPr dirty="0"/>
              <a:t> qui </a:t>
            </a:r>
            <a:r>
              <a:rPr dirty="0" err="1"/>
              <a:t>ont</a:t>
            </a:r>
            <a:r>
              <a:rPr dirty="0"/>
              <a:t> </a:t>
            </a:r>
            <a:r>
              <a:rPr dirty="0" err="1"/>
              <a:t>tardivement</a:t>
            </a:r>
            <a:r>
              <a:rPr dirty="0"/>
              <a:t> </a:t>
            </a:r>
            <a:r>
              <a:rPr dirty="0" err="1"/>
              <a:t>pris</a:t>
            </a:r>
            <a:r>
              <a:rPr dirty="0"/>
              <a:t> conscience de </a:t>
            </a:r>
            <a:r>
              <a:rPr dirty="0" err="1"/>
              <a:t>leur</a:t>
            </a:r>
            <a:r>
              <a:rPr dirty="0"/>
              <a:t> obligation </a:t>
            </a:r>
            <a:r>
              <a:rPr dirty="0" err="1"/>
              <a:t>d’avoir</a:t>
            </a:r>
            <a:r>
              <a:rPr dirty="0"/>
              <a:t> </a:t>
            </a:r>
            <a:r>
              <a:rPr dirty="0" err="1"/>
              <a:t>une</a:t>
            </a:r>
            <a:r>
              <a:rPr dirty="0"/>
              <a:t> </a:t>
            </a:r>
            <a:r>
              <a:rPr dirty="0" err="1"/>
              <a:t>possibilité</a:t>
            </a:r>
            <a:r>
              <a:rPr dirty="0"/>
              <a:t> </a:t>
            </a:r>
            <a:r>
              <a:rPr dirty="0" err="1"/>
              <a:t>d’échapper</a:t>
            </a:r>
            <a:r>
              <a:rPr dirty="0"/>
              <a:t> aux </a:t>
            </a:r>
            <a:r>
              <a:rPr dirty="0" err="1"/>
              <a:t>pénalités</a:t>
            </a:r>
            <a:r>
              <a:rPr dirty="0"/>
              <a:t> qui </a:t>
            </a:r>
            <a:r>
              <a:rPr dirty="0" err="1"/>
              <a:t>interviendront</a:t>
            </a:r>
            <a:r>
              <a:rPr dirty="0"/>
              <a:t> à </a:t>
            </a:r>
            <a:r>
              <a:rPr dirty="0" err="1"/>
              <a:t>partir</a:t>
            </a:r>
            <a:r>
              <a:rPr dirty="0"/>
              <a:t> du 07/03/2020. »</a:t>
            </a:r>
          </a:p>
        </p:txBody>
      </p:sp>
    </p:spTree>
    <p:extLst>
      <p:ext uri="{BB962C8B-B14F-4D97-AF65-F5344CB8AC3E}">
        <p14:creationId xmlns:p14="http://schemas.microsoft.com/office/powerpoint/2010/main" val="1907995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79182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lvl="1"/>
            <a:r>
              <a:rPr lang="fr-FR" sz="1200" b="1" dirty="0" smtClean="0">
                <a:effectLst/>
                <a:latin typeface="+mn-lt"/>
                <a:ea typeface="+mn-ea"/>
                <a:cs typeface="+mn-cs"/>
                <a:sym typeface="Calibri"/>
              </a:rPr>
              <a:t>Les actions de formation par apprentissage : </a:t>
            </a:r>
            <a:r>
              <a:rPr lang="fr-FR" sz="1200" dirty="0" smtClean="0">
                <a:effectLst/>
                <a:latin typeface="+mn-lt"/>
                <a:ea typeface="+mn-ea"/>
                <a:cs typeface="+mn-cs"/>
                <a:sym typeface="Calibri"/>
              </a:rPr>
              <a:t>en substance, ce sont les actions qui permettent aux apprentis d'obtenir une qualification professionnelle sanctionnée par un diplôme ou un titre à finalité pro. enregistré au RNCP, associant formation technologique et pratique, contribuant au développement des compétences et permettant la poursuite des études (</a:t>
            </a:r>
            <a:r>
              <a:rPr lang="fr-FR" sz="1200" u="sng" dirty="0" smtClean="0">
                <a:effectLst/>
                <a:latin typeface="+mn-lt"/>
                <a:ea typeface="+mn-ea"/>
                <a:cs typeface="+mn-cs"/>
                <a:sym typeface="Calibri"/>
                <a:hlinkClick r:id="rId3"/>
              </a:rPr>
              <a:t>L6313-6</a:t>
            </a:r>
            <a:r>
              <a:rPr lang="fr-FR" sz="1200" dirty="0" smtClean="0">
                <a:effectLst/>
                <a:latin typeface="+mn-lt"/>
                <a:ea typeface="+mn-ea"/>
                <a:cs typeface="+mn-cs"/>
                <a:sym typeface="Calibri"/>
              </a:rPr>
              <a:t> qui complète </a:t>
            </a:r>
            <a:r>
              <a:rPr lang="fr-FR" sz="1200" u="sng" dirty="0" smtClean="0">
                <a:effectLst/>
                <a:latin typeface="+mn-lt"/>
                <a:ea typeface="+mn-ea"/>
                <a:cs typeface="+mn-cs"/>
                <a:sym typeface="Calibri"/>
                <a:hlinkClick r:id="rId4"/>
              </a:rPr>
              <a:t>L6211-1</a:t>
            </a:r>
            <a:r>
              <a:rPr lang="fr-FR" sz="1200" dirty="0" smtClean="0">
                <a:effectLst/>
                <a:latin typeface="+mn-lt"/>
                <a:ea typeface="+mn-ea"/>
                <a:cs typeface="+mn-cs"/>
                <a:sym typeface="Calibri"/>
              </a:rPr>
              <a:t> CT, en vigueur au 01/01/19)</a:t>
            </a:r>
          </a:p>
          <a:p>
            <a:pPr lvl="1"/>
            <a:r>
              <a:rPr lang="fr-FR" sz="1200" dirty="0" smtClean="0">
                <a:effectLst/>
                <a:latin typeface="+mn-lt"/>
                <a:ea typeface="+mn-ea"/>
                <a:cs typeface="+mn-cs"/>
                <a:sym typeface="Calibri"/>
              </a:rPr>
              <a:t>= dispositif en alternance financé sur les fonds de l’alternance</a:t>
            </a:r>
          </a:p>
        </p:txBody>
      </p:sp>
    </p:spTree>
    <p:extLst>
      <p:ext uri="{BB962C8B-B14F-4D97-AF65-F5344CB8AC3E}">
        <p14:creationId xmlns:p14="http://schemas.microsoft.com/office/powerpoint/2010/main" val="1189752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19707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381000" y="685800"/>
            <a:ext cx="6096000" cy="3429000"/>
          </a:xfrm>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lvl1pPr>
              <a:defRPr b="1"/>
            </a:lvl1pPr>
          </a:lstStyle>
          <a:p>
            <a:r>
              <a:rPr dirty="0"/>
              <a:t>Obligation de </a:t>
            </a:r>
            <a:r>
              <a:rPr dirty="0" err="1"/>
              <a:t>l’employeur</a:t>
            </a:r>
            <a:r>
              <a:rPr dirty="0"/>
              <a:t> de </a:t>
            </a:r>
            <a:r>
              <a:rPr dirty="0" err="1"/>
              <a:t>concourir</a:t>
            </a:r>
            <a:r>
              <a:rPr dirty="0"/>
              <a:t> au </a:t>
            </a:r>
            <a:r>
              <a:rPr dirty="0" err="1"/>
              <a:t>développement</a:t>
            </a:r>
            <a:r>
              <a:rPr dirty="0"/>
              <a:t> de la formation </a:t>
            </a:r>
            <a:r>
              <a:rPr dirty="0" err="1"/>
              <a:t>professionnelle</a:t>
            </a:r>
            <a:r>
              <a:rPr dirty="0"/>
              <a:t> et de </a:t>
            </a:r>
            <a:r>
              <a:rPr dirty="0" err="1"/>
              <a:t>l’apprentissage</a:t>
            </a:r>
            <a:r>
              <a:rPr dirty="0"/>
              <a:t> </a:t>
            </a:r>
          </a:p>
        </p:txBody>
      </p:sp>
    </p:spTree>
    <p:extLst>
      <p:ext uri="{BB962C8B-B14F-4D97-AF65-F5344CB8AC3E}">
        <p14:creationId xmlns:p14="http://schemas.microsoft.com/office/powerpoint/2010/main" val="4272442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 indications sur ce que FC va reverser, à qui et à quel titre</a:t>
            </a:r>
          </a:p>
          <a:p>
            <a:endParaRPr lang="fr-FR" dirty="0"/>
          </a:p>
        </p:txBody>
      </p:sp>
      <p:sp>
        <p:nvSpPr>
          <p:cNvPr id="4" name="Espace réservé du numéro de diapositive 3"/>
          <p:cNvSpPr>
            <a:spLocks noGrp="1"/>
          </p:cNvSpPr>
          <p:nvPr>
            <p:ph type="sldNum" sz="quarter" idx="10"/>
          </p:nvPr>
        </p:nvSpPr>
        <p:spPr>
          <a:xfrm>
            <a:off x="3850444" y="9428584"/>
            <a:ext cx="2945659" cy="498054"/>
          </a:xfrm>
          <a:prstGeom prst="rect">
            <a:avLst/>
          </a:prstGeom>
        </p:spPr>
        <p:txBody>
          <a:bodyPr/>
          <a:lstStyle/>
          <a:p>
            <a:fld id="{75436258-17B4-4D43-8029-50B41991C3E8}" type="slidenum">
              <a:rPr lang="fr-FR" smtClean="0"/>
              <a:t>21</a:t>
            </a:fld>
            <a:endParaRPr lang="fr-FR" dirty="0"/>
          </a:p>
        </p:txBody>
      </p:sp>
    </p:spTree>
    <p:extLst>
      <p:ext uri="{BB962C8B-B14F-4D97-AF65-F5344CB8AC3E}">
        <p14:creationId xmlns:p14="http://schemas.microsoft.com/office/powerpoint/2010/main" val="3290365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rPr b="1" dirty="0" smtClean="0"/>
              <a:t>Double </a:t>
            </a:r>
            <a:r>
              <a:rPr b="1" dirty="0" err="1"/>
              <a:t>objectif</a:t>
            </a:r>
            <a:r>
              <a:rPr b="1" dirty="0"/>
              <a:t> : </a:t>
            </a:r>
          </a:p>
          <a:p>
            <a:r>
              <a:rPr dirty="0"/>
              <a:t>Donner de nouveaux droits aux </a:t>
            </a:r>
            <a:r>
              <a:rPr dirty="0" err="1"/>
              <a:t>individus</a:t>
            </a:r>
            <a:r>
              <a:rPr dirty="0"/>
              <a:t> pour </a:t>
            </a:r>
            <a:r>
              <a:rPr dirty="0" err="1"/>
              <a:t>leur</a:t>
            </a:r>
            <a:r>
              <a:rPr dirty="0"/>
              <a:t> </a:t>
            </a:r>
            <a:r>
              <a:rPr dirty="0" err="1"/>
              <a:t>permettre</a:t>
            </a:r>
            <a:r>
              <a:rPr dirty="0"/>
              <a:t> de </a:t>
            </a:r>
            <a:r>
              <a:rPr dirty="0" err="1"/>
              <a:t>choisir</a:t>
            </a:r>
            <a:r>
              <a:rPr dirty="0"/>
              <a:t> </a:t>
            </a:r>
            <a:r>
              <a:rPr dirty="0" err="1"/>
              <a:t>leur</a:t>
            </a:r>
            <a:r>
              <a:rPr dirty="0"/>
              <a:t> </a:t>
            </a:r>
            <a:r>
              <a:rPr dirty="0" err="1"/>
              <a:t>avenir</a:t>
            </a:r>
            <a:r>
              <a:rPr dirty="0"/>
              <a:t> </a:t>
            </a:r>
            <a:r>
              <a:rPr dirty="0" err="1"/>
              <a:t>professionnel</a:t>
            </a:r>
            <a:endParaRPr dirty="0"/>
          </a:p>
          <a:p>
            <a:r>
              <a:rPr dirty="0"/>
              <a:t>Tout </a:t>
            </a:r>
            <a:r>
              <a:rPr dirty="0" err="1"/>
              <a:t>en</a:t>
            </a:r>
            <a:r>
              <a:rPr dirty="0"/>
              <a:t> </a:t>
            </a:r>
            <a:r>
              <a:rPr dirty="0" err="1"/>
              <a:t>renforçant</a:t>
            </a:r>
            <a:r>
              <a:rPr dirty="0"/>
              <a:t> </a:t>
            </a:r>
            <a:r>
              <a:rPr dirty="0" err="1"/>
              <a:t>l’investissement</a:t>
            </a:r>
            <a:r>
              <a:rPr dirty="0"/>
              <a:t> des </a:t>
            </a:r>
            <a:r>
              <a:rPr dirty="0" err="1"/>
              <a:t>entreprises</a:t>
            </a:r>
            <a:r>
              <a:rPr dirty="0"/>
              <a:t> </a:t>
            </a:r>
            <a:r>
              <a:rPr dirty="0" err="1"/>
              <a:t>dans</a:t>
            </a:r>
            <a:r>
              <a:rPr dirty="0"/>
              <a:t> le </a:t>
            </a:r>
            <a:r>
              <a:rPr dirty="0" err="1"/>
              <a:t>développement</a:t>
            </a:r>
            <a:r>
              <a:rPr dirty="0"/>
              <a:t> des </a:t>
            </a:r>
            <a:r>
              <a:rPr dirty="0" err="1"/>
              <a:t>compétences</a:t>
            </a:r>
            <a:r>
              <a:rPr dirty="0"/>
              <a:t> de </a:t>
            </a:r>
            <a:r>
              <a:rPr dirty="0" err="1"/>
              <a:t>leurs</a:t>
            </a:r>
            <a:r>
              <a:rPr dirty="0"/>
              <a:t> </a:t>
            </a:r>
            <a:r>
              <a:rPr dirty="0" err="1"/>
              <a:t>salariés</a:t>
            </a:r>
            <a:endParaRPr dirty="0"/>
          </a:p>
          <a:p>
            <a:r>
              <a:rPr dirty="0" err="1"/>
              <a:t>Une</a:t>
            </a:r>
            <a:r>
              <a:rPr dirty="0"/>
              <a:t> </a:t>
            </a:r>
            <a:r>
              <a:rPr dirty="0" err="1"/>
              <a:t>finalité</a:t>
            </a:r>
            <a:r>
              <a:rPr dirty="0"/>
              <a:t> : </a:t>
            </a:r>
            <a:r>
              <a:rPr dirty="0" err="1"/>
              <a:t>une</a:t>
            </a:r>
            <a:r>
              <a:rPr dirty="0"/>
              <a:t> nouvelle </a:t>
            </a:r>
            <a:r>
              <a:rPr dirty="0" err="1"/>
              <a:t>société</a:t>
            </a:r>
            <a:r>
              <a:rPr dirty="0"/>
              <a:t> de </a:t>
            </a:r>
            <a:r>
              <a:rPr dirty="0" err="1" smtClean="0"/>
              <a:t>compétences</a:t>
            </a:r>
            <a:endParaRPr dirty="0"/>
          </a:p>
        </p:txBody>
      </p:sp>
    </p:spTree>
    <p:extLst>
      <p:ext uri="{BB962C8B-B14F-4D97-AF65-F5344CB8AC3E}">
        <p14:creationId xmlns:p14="http://schemas.microsoft.com/office/powerpoint/2010/main" val="347725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smtClean="0">
                <a:solidFill>
                  <a:schemeClr val="bg1"/>
                </a:solidFill>
              </a:rPr>
              <a:t>La période transitoire débute à partir du 01.01.19, jusqu’à la date d’entrée en vigueur de l’ordonnance organisant le transfert de la collecte à l’Urssaf  (au plus tard le 31.12.20)</a:t>
            </a:r>
          </a:p>
          <a:p>
            <a:endParaRPr lang="fr-FR" dirty="0"/>
          </a:p>
        </p:txBody>
      </p:sp>
      <p:sp>
        <p:nvSpPr>
          <p:cNvPr id="4" name="Espace réservé du numéro de diapositive 3"/>
          <p:cNvSpPr>
            <a:spLocks noGrp="1"/>
          </p:cNvSpPr>
          <p:nvPr>
            <p:ph type="sldNum" sz="quarter" idx="10"/>
          </p:nvPr>
        </p:nvSpPr>
        <p:spPr>
          <a:xfrm>
            <a:off x="3850443" y="9430091"/>
            <a:ext cx="2945659" cy="498134"/>
          </a:xfrm>
          <a:prstGeom prst="rect">
            <a:avLst/>
          </a:prstGeom>
        </p:spPr>
        <p:txBody>
          <a:bodyPr/>
          <a:lstStyle/>
          <a:p>
            <a:fld id="{75436258-17B4-4D43-8029-50B41991C3E8}" type="slidenum">
              <a:rPr lang="fr-FR" smtClean="0">
                <a:solidFill>
                  <a:prstClr val="black"/>
                </a:solidFill>
              </a:rPr>
              <a:pPr/>
              <a:t>22</a:t>
            </a:fld>
            <a:endParaRPr lang="fr-FR" dirty="0">
              <a:solidFill>
                <a:prstClr val="black"/>
              </a:solidFill>
            </a:endParaRPr>
          </a:p>
        </p:txBody>
      </p:sp>
    </p:spTree>
    <p:extLst>
      <p:ext uri="{BB962C8B-B14F-4D97-AF65-F5344CB8AC3E}">
        <p14:creationId xmlns:p14="http://schemas.microsoft.com/office/powerpoint/2010/main" val="675037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50380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986209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36407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pPr>
              <a:defRPr b="1" u="sng"/>
            </a:pPr>
            <a:r>
              <a:rPr dirty="0"/>
              <a:t>La </a:t>
            </a:r>
            <a:r>
              <a:rPr dirty="0" err="1"/>
              <a:t>rénovation</a:t>
            </a:r>
            <a:r>
              <a:rPr dirty="0"/>
              <a:t> </a:t>
            </a:r>
            <a:r>
              <a:rPr dirty="0" err="1"/>
              <a:t>sociale</a:t>
            </a:r>
            <a:r>
              <a:rPr dirty="0"/>
              <a:t> :</a:t>
            </a:r>
          </a:p>
          <a:p>
            <a:pPr marL="171450" indent="-171450">
              <a:buSzPct val="100000"/>
              <a:buFont typeface="Arial"/>
              <a:buChar char="•"/>
              <a:defRPr b="1" u="sng"/>
            </a:pPr>
            <a:r>
              <a:rPr dirty="0" err="1"/>
              <a:t>Etape</a:t>
            </a:r>
            <a:r>
              <a:rPr dirty="0"/>
              <a:t> n°1 : Ordonnances 2017 :</a:t>
            </a:r>
            <a:r>
              <a:rPr b="0" u="none" dirty="0"/>
              <a:t> </a:t>
            </a:r>
            <a:r>
              <a:rPr b="0" u="none" dirty="0" err="1"/>
              <a:t>Négociation</a:t>
            </a:r>
            <a:r>
              <a:rPr b="0" u="none" dirty="0"/>
              <a:t> collective / Dialogue social / </a:t>
            </a:r>
            <a:r>
              <a:rPr b="0" u="none" dirty="0" err="1"/>
              <a:t>Sécurisation</a:t>
            </a:r>
            <a:r>
              <a:rPr b="0" u="none" dirty="0"/>
              <a:t> des relations de travail </a:t>
            </a:r>
          </a:p>
          <a:p>
            <a:r>
              <a:rPr dirty="0"/>
              <a:t>(</a:t>
            </a:r>
            <a:r>
              <a:rPr i="1" dirty="0"/>
              <a:t>Wiki : https://wiki.opcalia.com/xwiki/bin/view/R%C3%A9glementaire/Ordonnances+Macron+2017)</a:t>
            </a:r>
          </a:p>
          <a:p>
            <a:endParaRPr i="1" dirty="0"/>
          </a:p>
          <a:p>
            <a:pPr marL="171450" indent="-171450">
              <a:buSzPct val="100000"/>
              <a:buFont typeface="Arial"/>
              <a:buChar char="•"/>
              <a:defRPr b="1" u="sng"/>
            </a:pPr>
            <a:r>
              <a:rPr dirty="0" err="1"/>
              <a:t>Etape</a:t>
            </a:r>
            <a:r>
              <a:rPr dirty="0"/>
              <a:t> n°2 :</a:t>
            </a:r>
            <a:r>
              <a:rPr u="none" dirty="0"/>
              <a:t> </a:t>
            </a:r>
            <a:r>
              <a:rPr b="0" u="none" dirty="0" err="1"/>
              <a:t>Loi</a:t>
            </a:r>
            <a:r>
              <a:rPr b="0" u="none" dirty="0"/>
              <a:t> 05/09/2018 </a:t>
            </a:r>
          </a:p>
          <a:p>
            <a:pPr>
              <a:defRPr b="1"/>
            </a:pPr>
            <a:r>
              <a:rPr dirty="0"/>
              <a:t>Muriel </a:t>
            </a:r>
            <a:r>
              <a:rPr dirty="0" err="1"/>
              <a:t>Penicaud</a:t>
            </a:r>
            <a:r>
              <a:rPr dirty="0"/>
              <a:t>, </a:t>
            </a:r>
            <a:r>
              <a:rPr dirty="0" err="1"/>
              <a:t>ministre</a:t>
            </a:r>
            <a:r>
              <a:rPr dirty="0"/>
              <a:t> du travail – 10/04/2018 (Commission des affaires </a:t>
            </a:r>
            <a:r>
              <a:rPr dirty="0" err="1"/>
              <a:t>sociales</a:t>
            </a:r>
            <a:r>
              <a:rPr dirty="0"/>
              <a:t> de </a:t>
            </a:r>
            <a:r>
              <a:rPr dirty="0" err="1"/>
              <a:t>l’AN</a:t>
            </a:r>
            <a:r>
              <a:rPr dirty="0"/>
              <a:t>) : </a:t>
            </a:r>
          </a:p>
          <a:p>
            <a:pPr marL="177674" indent="-177674">
              <a:buSzPct val="100000"/>
              <a:buChar char="-"/>
            </a:pPr>
            <a:r>
              <a:rPr dirty="0"/>
              <a:t>« </a:t>
            </a:r>
            <a:r>
              <a:rPr dirty="0" err="1"/>
              <a:t>Renoue</a:t>
            </a:r>
            <a:r>
              <a:rPr dirty="0"/>
              <a:t> avec le </a:t>
            </a:r>
            <a:r>
              <a:rPr dirty="0" err="1"/>
              <a:t>principe</a:t>
            </a:r>
            <a:r>
              <a:rPr dirty="0"/>
              <a:t> </a:t>
            </a:r>
            <a:r>
              <a:rPr dirty="0" err="1"/>
              <a:t>fondamental</a:t>
            </a:r>
            <a:r>
              <a:rPr dirty="0"/>
              <a:t> </a:t>
            </a:r>
            <a:r>
              <a:rPr dirty="0" err="1"/>
              <a:t>d’émancipation</a:t>
            </a:r>
            <a:r>
              <a:rPr dirty="0"/>
              <a:t> </a:t>
            </a:r>
            <a:r>
              <a:rPr dirty="0" err="1"/>
              <a:t>sociale</a:t>
            </a:r>
            <a:r>
              <a:rPr dirty="0"/>
              <a:t> »</a:t>
            </a:r>
          </a:p>
          <a:p>
            <a:pPr marL="177674" indent="-177674">
              <a:buSzPct val="100000"/>
              <a:buChar char="-"/>
            </a:pPr>
            <a:r>
              <a:rPr dirty="0"/>
              <a:t>« </a:t>
            </a:r>
            <a:r>
              <a:rPr dirty="0" err="1"/>
              <a:t>agilité</a:t>
            </a:r>
            <a:r>
              <a:rPr dirty="0"/>
              <a:t> </a:t>
            </a:r>
            <a:r>
              <a:rPr dirty="0" err="1"/>
              <a:t>donnée</a:t>
            </a:r>
            <a:r>
              <a:rPr dirty="0"/>
              <a:t> par les ordonnances »</a:t>
            </a:r>
          </a:p>
          <a:p>
            <a:pPr marL="177674" indent="-177674">
              <a:buSzPct val="100000"/>
              <a:buChar char="-"/>
            </a:pPr>
            <a:r>
              <a:rPr dirty="0" err="1"/>
              <a:t>Poursuivre</a:t>
            </a:r>
            <a:r>
              <a:rPr dirty="0"/>
              <a:t> la </a:t>
            </a:r>
            <a:r>
              <a:rPr dirty="0" err="1"/>
              <a:t>favorisation</a:t>
            </a:r>
            <a:r>
              <a:rPr dirty="0"/>
              <a:t> de </a:t>
            </a:r>
            <a:r>
              <a:rPr dirty="0" err="1"/>
              <a:t>l’envie</a:t>
            </a:r>
            <a:r>
              <a:rPr dirty="0"/>
              <a:t> </a:t>
            </a:r>
            <a:r>
              <a:rPr dirty="0" err="1"/>
              <a:t>d’embaucher</a:t>
            </a:r>
            <a:r>
              <a:rPr dirty="0"/>
              <a:t> : transformation / </a:t>
            </a:r>
            <a:r>
              <a:rPr dirty="0" err="1"/>
              <a:t>compétences</a:t>
            </a:r>
            <a:r>
              <a:rPr dirty="0"/>
              <a:t> </a:t>
            </a:r>
          </a:p>
          <a:p>
            <a:pPr marL="177674" indent="-177674">
              <a:buSzPct val="100000"/>
              <a:buChar char="-"/>
            </a:pPr>
            <a:r>
              <a:rPr dirty="0"/>
              <a:t>Rapport de </a:t>
            </a:r>
            <a:r>
              <a:rPr dirty="0" err="1"/>
              <a:t>Cédric</a:t>
            </a:r>
            <a:r>
              <a:rPr dirty="0"/>
              <a:t> </a:t>
            </a:r>
            <a:r>
              <a:rPr dirty="0" err="1"/>
              <a:t>Vilani</a:t>
            </a:r>
            <a:r>
              <a:rPr dirty="0"/>
              <a:t> + Rapport François </a:t>
            </a:r>
            <a:r>
              <a:rPr dirty="0" err="1"/>
              <a:t>Taddei</a:t>
            </a:r>
            <a:r>
              <a:rPr dirty="0"/>
              <a:t> « </a:t>
            </a:r>
            <a:r>
              <a:rPr dirty="0" err="1"/>
              <a:t>Vers</a:t>
            </a:r>
            <a:r>
              <a:rPr dirty="0"/>
              <a:t> </a:t>
            </a:r>
            <a:r>
              <a:rPr dirty="0" err="1"/>
              <a:t>une</a:t>
            </a:r>
            <a:r>
              <a:rPr dirty="0"/>
              <a:t> </a:t>
            </a:r>
            <a:r>
              <a:rPr dirty="0" err="1"/>
              <a:t>société</a:t>
            </a:r>
            <a:r>
              <a:rPr dirty="0"/>
              <a:t> </a:t>
            </a:r>
            <a:r>
              <a:rPr dirty="0" err="1"/>
              <a:t>apprenante</a:t>
            </a:r>
            <a:r>
              <a:rPr dirty="0"/>
              <a:t> » 2017</a:t>
            </a:r>
          </a:p>
          <a:p>
            <a:pPr marL="177674" indent="-177674">
              <a:buSzPct val="100000"/>
              <a:buChar char="-"/>
            </a:pPr>
            <a:r>
              <a:rPr dirty="0" err="1"/>
              <a:t>Parcours</a:t>
            </a:r>
            <a:r>
              <a:rPr dirty="0"/>
              <a:t> </a:t>
            </a:r>
            <a:r>
              <a:rPr dirty="0" err="1"/>
              <a:t>emploi</a:t>
            </a:r>
            <a:r>
              <a:rPr dirty="0"/>
              <a:t> </a:t>
            </a:r>
            <a:r>
              <a:rPr dirty="0" err="1"/>
              <a:t>compétences</a:t>
            </a:r>
            <a:r>
              <a:rPr dirty="0"/>
              <a:t> (PIC)+ </a:t>
            </a:r>
            <a:r>
              <a:rPr dirty="0" err="1"/>
              <a:t>emplois</a:t>
            </a:r>
            <a:r>
              <a:rPr dirty="0"/>
              <a:t> </a:t>
            </a:r>
            <a:r>
              <a:rPr dirty="0" smtClean="0"/>
              <a:t>francs</a:t>
            </a:r>
            <a:endParaRPr lang="fr-FR" dirty="0" smtClean="0"/>
          </a:p>
          <a:p>
            <a:r>
              <a:rPr lang="fr-FR" dirty="0" smtClean="0"/>
              <a:t>Etape n°2 de la rénovation sociale engagée par le Gouvernement en 2017 (ordonnances)</a:t>
            </a:r>
          </a:p>
          <a:p>
            <a:r>
              <a:rPr lang="fr-FR" dirty="0" smtClean="0"/>
              <a:t>Loi n° 2018-771 du 5 septembre 2018 pour la liberté de choisir son avenir professionnel :</a:t>
            </a:r>
          </a:p>
          <a:p>
            <a:r>
              <a:rPr lang="fr-FR" dirty="0" smtClean="0"/>
              <a:t>Entrée en vigueur au 1er janvier 2019 / nombreux décrets d’application en attente</a:t>
            </a:r>
          </a:p>
          <a:p>
            <a:pPr marL="177674" indent="-177674">
              <a:buSzPct val="100000"/>
              <a:buChar char="-"/>
            </a:pPr>
            <a:endParaRPr dirty="0"/>
          </a:p>
          <a:p>
            <a:endParaRPr dirty="0"/>
          </a:p>
          <a:p>
            <a:pPr>
              <a:defRPr b="1" u="sng"/>
            </a:pPr>
            <a:r>
              <a:rPr dirty="0" err="1"/>
              <a:t>Etape</a:t>
            </a:r>
            <a:r>
              <a:rPr dirty="0"/>
              <a:t> n° 3 </a:t>
            </a:r>
            <a:r>
              <a:rPr b="0" u="none" dirty="0"/>
              <a:t>: </a:t>
            </a:r>
            <a:r>
              <a:rPr b="0" u="none" dirty="0" err="1"/>
              <a:t>retraite</a:t>
            </a:r>
            <a:r>
              <a:rPr b="0" u="none" dirty="0"/>
              <a:t>, santé au travail, </a:t>
            </a:r>
            <a:r>
              <a:rPr b="0" u="none" dirty="0" err="1"/>
              <a:t>etc</a:t>
            </a:r>
            <a:endParaRPr b="0" u="none" dirty="0"/>
          </a:p>
          <a:p>
            <a:r>
              <a:rPr dirty="0"/>
              <a:t>https://www.gouvernement.fr/argumentaire/rentreegouv-la-feuille-de-route-des-prochains-mois </a:t>
            </a:r>
          </a:p>
          <a:p>
            <a:endParaRPr dirty="0"/>
          </a:p>
          <a:p>
            <a:pPr marL="0" marR="0" lvl="0" indent="0" defTabSz="914400" eaLnBrk="1" fontAlgn="auto" latinLnBrk="0" hangingPunct="1">
              <a:lnSpc>
                <a:spcPct val="100000"/>
              </a:lnSpc>
              <a:spcBef>
                <a:spcPts val="0"/>
              </a:spcBef>
              <a:spcAft>
                <a:spcPts val="0"/>
              </a:spcAft>
              <a:buClrTx/>
              <a:buSzTx/>
              <a:buFontTx/>
              <a:buNone/>
              <a:tabLst/>
              <a:defRPr/>
            </a:pPr>
            <a:r>
              <a:rPr lang="fr-FR" dirty="0" smtClean="0"/>
              <a:t>NB : réforme également de l’assurance chômage et certaines mesures relatives à l’emploi (DOETH, égalité pro…)</a:t>
            </a:r>
          </a:p>
          <a:p>
            <a:endParaRPr lang="fr-FR" dirty="0" smtClean="0"/>
          </a:p>
          <a:p>
            <a:r>
              <a:rPr b="1" dirty="0" err="1" smtClean="0"/>
              <a:t>Une</a:t>
            </a:r>
            <a:r>
              <a:rPr b="1" dirty="0" smtClean="0"/>
              <a:t> </a:t>
            </a:r>
            <a:r>
              <a:rPr b="1" dirty="0" err="1"/>
              <a:t>finalité</a:t>
            </a:r>
            <a:r>
              <a:rPr b="1" dirty="0"/>
              <a:t> : </a:t>
            </a:r>
            <a:r>
              <a:rPr b="1" dirty="0" err="1"/>
              <a:t>une</a:t>
            </a:r>
            <a:r>
              <a:rPr b="1" dirty="0"/>
              <a:t> nouvelle </a:t>
            </a:r>
            <a:r>
              <a:rPr b="1" dirty="0" err="1"/>
              <a:t>société</a:t>
            </a:r>
            <a:r>
              <a:rPr b="1" dirty="0"/>
              <a:t> de </a:t>
            </a:r>
            <a:r>
              <a:rPr b="1" dirty="0" err="1" smtClean="0"/>
              <a:t>compétences</a:t>
            </a:r>
            <a:endParaRPr b="1" dirty="0"/>
          </a:p>
        </p:txBody>
      </p:sp>
    </p:spTree>
    <p:extLst>
      <p:ext uri="{BB962C8B-B14F-4D97-AF65-F5344CB8AC3E}">
        <p14:creationId xmlns:p14="http://schemas.microsoft.com/office/powerpoint/2010/main" val="2066389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smtClean="0"/>
              <a:t>Etape n°2 des mesures de rénovation sociale</a:t>
            </a:r>
          </a:p>
          <a:p>
            <a:endParaRPr lang="fr-FR" dirty="0" smtClean="0"/>
          </a:p>
          <a:p>
            <a:pPr defTabSz="473796">
              <a:defRPr/>
            </a:pPr>
            <a:r>
              <a:rPr lang="fr-FR" b="1" dirty="0" smtClean="0"/>
              <a:t>Commission des affaires sociales : Mme Muriel Penicaud, ministre du travail – 10/04/2018</a:t>
            </a:r>
          </a:p>
          <a:p>
            <a:pPr marL="177674" indent="-177674">
              <a:buFontTx/>
              <a:buChar char="-"/>
            </a:pPr>
            <a:r>
              <a:rPr lang="fr-FR" dirty="0" smtClean="0"/>
              <a:t>« Renoue avec le principe fondamental d’émancipation sociale »</a:t>
            </a:r>
          </a:p>
          <a:p>
            <a:pPr marL="177674" indent="-177674">
              <a:buFontTx/>
              <a:buChar char="-"/>
            </a:pPr>
            <a:r>
              <a:rPr lang="fr-FR" dirty="0" smtClean="0"/>
              <a:t>« agilité donnée par les ordonnances »</a:t>
            </a:r>
          </a:p>
          <a:p>
            <a:pPr marL="177674" indent="-177674">
              <a:buFontTx/>
              <a:buChar char="-"/>
            </a:pPr>
            <a:r>
              <a:rPr lang="fr-FR" dirty="0" smtClean="0"/>
              <a:t>Poursuivre</a:t>
            </a:r>
            <a:r>
              <a:rPr lang="fr-FR" baseline="0" dirty="0" smtClean="0"/>
              <a:t> la favorisation de l’envie d’embaucher : transformation / compétences </a:t>
            </a:r>
          </a:p>
          <a:p>
            <a:pPr marL="177674" indent="-177674">
              <a:buFontTx/>
              <a:buChar char="-"/>
            </a:pPr>
            <a:r>
              <a:rPr lang="fr-FR" baseline="0" dirty="0" smtClean="0"/>
              <a:t>Rapport de Cédric Vilani </a:t>
            </a:r>
          </a:p>
          <a:p>
            <a:pPr marL="177674" indent="-177674">
              <a:buFontTx/>
              <a:buChar char="-"/>
            </a:pPr>
            <a:r>
              <a:rPr lang="fr-FR" baseline="0" dirty="0" smtClean="0"/>
              <a:t>Rapport François Taddei « Vers une société apprenante » 2017</a:t>
            </a:r>
          </a:p>
          <a:p>
            <a:pPr marL="177674" indent="-177674">
              <a:buFontTx/>
              <a:buChar char="-"/>
            </a:pPr>
            <a:r>
              <a:rPr lang="fr-FR" baseline="0" dirty="0" smtClean="0"/>
              <a:t>Parcours emploi compétences + emplois francs</a:t>
            </a:r>
          </a:p>
          <a:p>
            <a:pPr marL="177674" indent="-177674">
              <a:buFontTx/>
              <a:buChar char="-"/>
            </a:pPr>
            <a:endParaRPr lang="fr-FR" baseline="0" dirty="0" smtClean="0"/>
          </a:p>
          <a:p>
            <a:r>
              <a:rPr lang="fr-FR" dirty="0"/>
              <a:t>France Stratégie identifie trois axes pour répondre aux enjeux de l’intelligence artificielle</a:t>
            </a:r>
          </a:p>
          <a:p>
            <a:r>
              <a:rPr lang="fr-FR" dirty="0"/>
              <a:t> En complément de la mission confiée par le Premier ministre au député </a:t>
            </a:r>
            <a:r>
              <a:rPr lang="fr-FR" u="sng" dirty="0">
                <a:hlinkClick r:id="rId3"/>
              </a:rPr>
              <a:t>Cédric Villani</a:t>
            </a:r>
            <a:r>
              <a:rPr lang="fr-FR" dirty="0"/>
              <a:t>, qui aborde les questions de la recherche, des politiques industrielles ou de l'éthique, le gouvernement a confié à France Stratégie une mission sur l'</a:t>
            </a:r>
            <a:r>
              <a:rPr lang="fr-FR" b="1" dirty="0"/>
              <a:t>impact de l'intelligence artificielle sur le travail</a:t>
            </a:r>
            <a:r>
              <a:rPr lang="fr-FR" dirty="0"/>
              <a:t>.</a:t>
            </a:r>
            <a:br>
              <a:rPr lang="fr-FR" dirty="0"/>
            </a:br>
            <a:r>
              <a:rPr lang="fr-FR" dirty="0"/>
              <a:t>Dans les trois champs examinés dans ce rapport (transport, banque et santé), des avancées spectaculaires sont annoncées. Le rapport identifie trois axes pour répondre aux enjeux soulevés par l'intelligence artificielle en matière de travail : </a:t>
            </a:r>
          </a:p>
          <a:p>
            <a:pPr lvl="0"/>
            <a:r>
              <a:rPr lang="fr-FR" b="1" dirty="0"/>
              <a:t>Assurer un bon niveau d'information et d'anticipation des acteurs</a:t>
            </a:r>
            <a:r>
              <a:rPr lang="fr-FR" dirty="0"/>
              <a:t>. Le rapport propose de s'appuyer sur le Réseau Emploi Compétences (REC), la capitalisation et la diffusion des travaux consacrés aux impacts de l'IA sur les métiers et les compétences par secteur. </a:t>
            </a:r>
          </a:p>
          <a:p>
            <a:pPr lvl="0"/>
            <a:r>
              <a:rPr lang="fr-FR" b="1" dirty="0"/>
              <a:t>Assurer la formation des travailleurs</a:t>
            </a:r>
            <a:r>
              <a:rPr lang="fr-FR" dirty="0"/>
              <a:t> : former des travailleurs très qualifiés pour produire l’IA, et des travailleurs conscients des enjeux techniques, juridiques, économiques ou éthiques que posent le recours à des outils à base d’intelligence artificielle.</a:t>
            </a:r>
          </a:p>
          <a:p>
            <a:pPr lvl="0"/>
            <a:r>
              <a:rPr lang="fr-FR" b="1" dirty="0"/>
              <a:t>Renforcer la sécurisation des parcours professionnels</a:t>
            </a:r>
            <a:r>
              <a:rPr lang="fr-FR" dirty="0"/>
              <a:t> dans les secteurs qui seraient fortement impactés. Le rapport préconise le découpage systématique des diplômes ou titres inscrits au Répertoire national des certifications professionnelles (RNCP) en blocs de compétences pour permettre les transitions et reconversions professionnelles. Il milite pour le renforcement du dispositif de VAE.</a:t>
            </a:r>
          </a:p>
          <a:p>
            <a:r>
              <a:rPr lang="fr-FR" dirty="0"/>
              <a:t>Consulter </a:t>
            </a:r>
            <a:r>
              <a:rPr lang="fr-FR" u="sng" dirty="0">
                <a:hlinkClick r:id="rId4"/>
              </a:rPr>
              <a:t>le rapport</a:t>
            </a:r>
            <a:r>
              <a:rPr lang="fr-FR" dirty="0"/>
              <a:t>.</a:t>
            </a:r>
          </a:p>
          <a:p>
            <a:endParaRPr lang="fr-FR" dirty="0"/>
          </a:p>
        </p:txBody>
      </p:sp>
      <p:sp>
        <p:nvSpPr>
          <p:cNvPr id="4" name="Espace réservé du numéro de diapositive 3"/>
          <p:cNvSpPr>
            <a:spLocks noGrp="1"/>
          </p:cNvSpPr>
          <p:nvPr>
            <p:ph type="sldNum" sz="quarter" idx="10"/>
          </p:nvPr>
        </p:nvSpPr>
        <p:spPr>
          <a:xfrm>
            <a:off x="3850443" y="9430091"/>
            <a:ext cx="2945659" cy="498134"/>
          </a:xfrm>
          <a:prstGeom prst="rect">
            <a:avLst/>
          </a:prstGeom>
        </p:spPr>
        <p:txBody>
          <a:bodyPr/>
          <a:lstStyle/>
          <a:p>
            <a:fld id="{2683D2DB-23B0-0344-A0BD-3B52663DC6DB}" type="slidenum">
              <a:rPr lang="fr-FR" smtClean="0"/>
              <a:t>4</a:t>
            </a:fld>
            <a:endParaRPr lang="fr-FR" dirty="0"/>
          </a:p>
        </p:txBody>
      </p:sp>
    </p:spTree>
    <p:extLst>
      <p:ext uri="{BB962C8B-B14F-4D97-AF65-F5344CB8AC3E}">
        <p14:creationId xmlns:p14="http://schemas.microsoft.com/office/powerpoint/2010/main" val="3028367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41937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hangingPunct="1"/>
            <a:r>
              <a:rPr lang="fr-FR" b="1" i="1" kern="1200" dirty="0" smtClean="0">
                <a:solidFill>
                  <a:srgbClr val="394792"/>
                </a:solidFill>
              </a:rPr>
              <a:t>Suppression :</a:t>
            </a:r>
          </a:p>
          <a:p>
            <a:pPr marL="285750" indent="-285750" hangingPunct="1">
              <a:buFontTx/>
              <a:buChar char="-"/>
            </a:pPr>
            <a:r>
              <a:rPr lang="fr-FR" i="1" kern="1200" dirty="0" smtClean="0">
                <a:solidFill>
                  <a:srgbClr val="394792"/>
                </a:solidFill>
              </a:rPr>
              <a:t>du CIF / CBC /Congés d'enseignement-recherche / Congés de formation salariés 25 ans et moins / Formations HTT</a:t>
            </a:r>
          </a:p>
          <a:p>
            <a:pPr marL="285750" indent="-285750" hangingPunct="1">
              <a:buFontTx/>
              <a:buChar char="-"/>
            </a:pPr>
            <a:r>
              <a:rPr lang="fr-FR" i="1" kern="1200" dirty="0" smtClean="0">
                <a:solidFill>
                  <a:srgbClr val="394792"/>
                </a:solidFill>
              </a:rPr>
              <a:t>de la période de professionnalisation</a:t>
            </a:r>
          </a:p>
        </p:txBody>
      </p:sp>
    </p:spTree>
    <p:extLst>
      <p:ext uri="{BB962C8B-B14F-4D97-AF65-F5344CB8AC3E}">
        <p14:creationId xmlns:p14="http://schemas.microsoft.com/office/powerpoint/2010/main" val="380994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4511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936094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smtClean="0"/>
              <a:t>la plus grande autonomie accordée à l'</a:t>
            </a:r>
            <a:r>
              <a:rPr lang="fr-FR" dirty="0" err="1" smtClean="0"/>
              <a:t>indivdu</a:t>
            </a:r>
            <a:r>
              <a:rPr lang="fr-FR" dirty="0" smtClean="0"/>
              <a:t> est complétée par un </a:t>
            </a:r>
            <a:r>
              <a:rPr lang="fr-FR" b="1" dirty="0" smtClean="0"/>
              <a:t>CEP nouveau </a:t>
            </a:r>
            <a:r>
              <a:rPr lang="fr-FR" dirty="0" smtClean="0"/>
              <a:t>censé permettre un meilleur accompagnement de la personne dans son choix de formation</a:t>
            </a:r>
            <a:endParaRPr lang="fr-FR" dirty="0"/>
          </a:p>
        </p:txBody>
      </p:sp>
    </p:spTree>
    <p:extLst>
      <p:ext uri="{BB962C8B-B14F-4D97-AF65-F5344CB8AC3E}">
        <p14:creationId xmlns:p14="http://schemas.microsoft.com/office/powerpoint/2010/main" val="3062581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13" name="Rectangle 6"/>
          <p:cNvSpPr/>
          <p:nvPr/>
        </p:nvSpPr>
        <p:spPr>
          <a:xfrm>
            <a:off x="0" y="1879600"/>
            <a:ext cx="12192000" cy="49784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4" name="Texte du titre"/>
          <p:cNvSpPr txBox="1">
            <a:spLocks noGrp="1"/>
          </p:cNvSpPr>
          <p:nvPr>
            <p:ph type="title"/>
          </p:nvPr>
        </p:nvSpPr>
        <p:spPr>
          <a:xfrm>
            <a:off x="1524000" y="2384225"/>
            <a:ext cx="9144000" cy="1646437"/>
          </a:xfrm>
          <a:prstGeom prst="rect">
            <a:avLst/>
          </a:prstGeom>
        </p:spPr>
        <p:txBody>
          <a:bodyPr anchor="b"/>
          <a:lstStyle>
            <a:lvl1pPr algn="ctr">
              <a:defRPr sz="5400">
                <a:solidFill>
                  <a:srgbClr val="FFFFFF"/>
                </a:solidFill>
              </a:defRPr>
            </a:lvl1pPr>
          </a:lstStyle>
          <a:p>
            <a:r>
              <a:t>Texte du titre</a:t>
            </a:r>
          </a:p>
        </p:txBody>
      </p:sp>
      <p:sp>
        <p:nvSpPr>
          <p:cNvPr id="15" name="Texte niveau 1…"/>
          <p:cNvSpPr txBox="1">
            <a:spLocks noGrp="1"/>
          </p:cNvSpPr>
          <p:nvPr>
            <p:ph type="body" sz="quarter" idx="1"/>
          </p:nvPr>
        </p:nvSpPr>
        <p:spPr>
          <a:xfrm>
            <a:off x="1524000" y="4457700"/>
            <a:ext cx="9144000" cy="800100"/>
          </a:xfrm>
          <a:prstGeom prst="rect">
            <a:avLst/>
          </a:prstGeom>
        </p:spPr>
        <p:txBody>
          <a:bodyPr/>
          <a:lstStyle>
            <a:lvl1pPr marL="0" indent="0" algn="ctr">
              <a:buSzTx/>
              <a:buFontTx/>
              <a:buNone/>
              <a:defRPr sz="2400">
                <a:solidFill>
                  <a:srgbClr val="FFFFFF"/>
                </a:solidFill>
              </a:defRPr>
            </a:lvl1pPr>
            <a:lvl2pPr marL="0" indent="457200" algn="ctr">
              <a:buSzTx/>
              <a:buFontTx/>
              <a:buNone/>
              <a:defRPr sz="2400">
                <a:solidFill>
                  <a:srgbClr val="FFFFFF"/>
                </a:solidFill>
              </a:defRPr>
            </a:lvl2pPr>
            <a:lvl3pPr marL="0" indent="914400" algn="ctr">
              <a:buSzTx/>
              <a:buFontTx/>
              <a:buNone/>
              <a:defRPr sz="2400">
                <a:solidFill>
                  <a:srgbClr val="FFFFFF"/>
                </a:solidFill>
              </a:defRPr>
            </a:lvl3pPr>
            <a:lvl4pPr marL="0" indent="1371600" algn="ctr">
              <a:buSzTx/>
              <a:buFontTx/>
              <a:buNone/>
              <a:defRPr sz="2400">
                <a:solidFill>
                  <a:srgbClr val="FFFFFF"/>
                </a:solidFill>
              </a:defRPr>
            </a:lvl4pPr>
            <a:lvl5pPr marL="0" indent="1828800" algn="ctr">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sp>
        <p:nvSpPr>
          <p:cNvPr id="16" name="Connecteur droit 9"/>
          <p:cNvSpPr/>
          <p:nvPr/>
        </p:nvSpPr>
        <p:spPr>
          <a:xfrm>
            <a:off x="5372100" y="4271862"/>
            <a:ext cx="1168400" cy="1"/>
          </a:xfrm>
          <a:prstGeom prst="line">
            <a:avLst/>
          </a:prstGeom>
          <a:ln w="28575">
            <a:solidFill>
              <a:srgbClr val="FFFFFF"/>
            </a:solidFill>
            <a:miter/>
          </a:ln>
        </p:spPr>
        <p:txBody>
          <a:bodyPr lIns="45719" rIns="45719"/>
          <a:lstStyle/>
          <a:p>
            <a:endParaRPr/>
          </a:p>
        </p:txBody>
      </p:sp>
      <p:pic>
        <p:nvPicPr>
          <p:cNvPr id="17" name="Image 10" descr="Image 10"/>
          <p:cNvPicPr>
            <a:picLocks noChangeAspect="1"/>
          </p:cNvPicPr>
          <p:nvPr/>
        </p:nvPicPr>
        <p:blipFill>
          <a:blip r:embed="rId2">
            <a:extLst/>
          </a:blip>
          <a:stretch>
            <a:fillRect/>
          </a:stretch>
        </p:blipFill>
        <p:spPr>
          <a:xfrm>
            <a:off x="3772584" y="456133"/>
            <a:ext cx="4367430" cy="996430"/>
          </a:xfrm>
          <a:prstGeom prst="rect">
            <a:avLst/>
          </a:prstGeom>
          <a:ln w="12700">
            <a:miter lim="400000"/>
          </a:ln>
        </p:spPr>
      </p:pic>
      <p:sp>
        <p:nvSpPr>
          <p:cNvPr id="18" name="Triangle rectangle 8"/>
          <p:cNvSpPr/>
          <p:nvPr/>
        </p:nvSpPr>
        <p:spPr>
          <a:xfrm rot="5400000">
            <a:off x="34742" y="1844862"/>
            <a:ext cx="2084439" cy="21539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060">
              <a:alpha val="50000"/>
            </a:srgbClr>
          </a:solidFill>
          <a:ln w="12700">
            <a:miter lim="400000"/>
          </a:ln>
        </p:spPr>
        <p:txBody>
          <a:bodyPr lIns="45719" rIns="45719" anchor="ctr"/>
          <a:lstStyle/>
          <a:p>
            <a:pPr algn="ctr">
              <a:defRPr>
                <a:solidFill>
                  <a:srgbClr val="FFFFFF"/>
                </a:solidFill>
              </a:defRPr>
            </a:pPr>
            <a:endParaRPr/>
          </a:p>
        </p:txBody>
      </p:sp>
      <p:sp>
        <p:nvSpPr>
          <p:cNvPr id="19" name="Numéro de diapositive"/>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‹N°›</a:t>
            </a:fld>
            <a:endParaRPr/>
          </a:p>
        </p:txBody>
      </p:sp>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838200" y="1825625"/>
            <a:ext cx="5181600" cy="4351338"/>
          </a:xfrm>
        </p:spPr>
        <p:txBody>
          <a:bodyPr>
            <a:normAutofit/>
          </a:bodyPr>
          <a:lstStyle>
            <a:lvl1pPr marL="228600" indent="-228600">
              <a:buFont typeface="Wingdings" panose="05000000000000000000" pitchFamily="2" charset="2"/>
              <a:buChar char="§"/>
              <a:defRPr sz="2400">
                <a:solidFill>
                  <a:srgbClr val="002060"/>
                </a:solidFill>
              </a:defRPr>
            </a:lvl1pPr>
            <a:lvl2pPr marL="685800" indent="-228600">
              <a:buFont typeface="Wingdings" panose="05000000000000000000" pitchFamily="2" charset="2"/>
              <a:buChar char="§"/>
              <a:defRPr sz="2000">
                <a:solidFill>
                  <a:srgbClr val="002060"/>
                </a:solidFill>
              </a:defRPr>
            </a:lvl2pPr>
            <a:lvl3pPr marL="1143000" indent="-228600">
              <a:buFont typeface="Wingdings" panose="05000000000000000000" pitchFamily="2" charset="2"/>
              <a:buChar char="§"/>
              <a:defRPr sz="1800">
                <a:solidFill>
                  <a:srgbClr val="002060"/>
                </a:solidFill>
              </a:defRPr>
            </a:lvl3pPr>
            <a:lvl4pPr marL="1600200" indent="-228600">
              <a:buFont typeface="Wingdings" panose="05000000000000000000" pitchFamily="2" charset="2"/>
              <a:buChar char="§"/>
              <a:defRPr sz="1600">
                <a:solidFill>
                  <a:srgbClr val="002060"/>
                </a:solidFill>
              </a:defRPr>
            </a:lvl4pPr>
            <a:lvl5pPr marL="2057400" indent="-228600">
              <a:buFont typeface="Wingdings" panose="05000000000000000000" pitchFamily="2" charset="2"/>
              <a:buChar char="§"/>
              <a:defRPr sz="1600">
                <a:solidFill>
                  <a:srgbClr val="002060"/>
                </a:solidFill>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6172200" y="1825625"/>
            <a:ext cx="5181600" cy="4351338"/>
          </a:xfrm>
        </p:spPr>
        <p:txBody>
          <a:bodyPr>
            <a:normAutofit/>
          </a:bodyPr>
          <a:lstStyle>
            <a:lvl1pPr marL="228600" indent="-228600">
              <a:buFont typeface="Wingdings" panose="05000000000000000000" pitchFamily="2" charset="2"/>
              <a:buChar char="§"/>
              <a:defRPr sz="2400">
                <a:solidFill>
                  <a:srgbClr val="002060"/>
                </a:solidFill>
              </a:defRPr>
            </a:lvl1pPr>
            <a:lvl2pPr marL="685800" indent="-228600">
              <a:buFont typeface="Wingdings" panose="05000000000000000000" pitchFamily="2" charset="2"/>
              <a:buChar char="§"/>
              <a:defRPr sz="2000">
                <a:solidFill>
                  <a:srgbClr val="002060"/>
                </a:solidFill>
              </a:defRPr>
            </a:lvl2pPr>
            <a:lvl3pPr marL="1143000" indent="-228600">
              <a:buFont typeface="Wingdings" panose="05000000000000000000" pitchFamily="2" charset="2"/>
              <a:buChar char="§"/>
              <a:defRPr sz="1800">
                <a:solidFill>
                  <a:srgbClr val="002060"/>
                </a:solidFill>
              </a:defRPr>
            </a:lvl3pPr>
            <a:lvl4pPr marL="1600200" indent="-228600">
              <a:buFont typeface="Wingdings" panose="05000000000000000000" pitchFamily="2" charset="2"/>
              <a:buChar char="§"/>
              <a:defRPr sz="1600">
                <a:solidFill>
                  <a:srgbClr val="002060"/>
                </a:solidFill>
              </a:defRPr>
            </a:lvl4pPr>
            <a:lvl5pPr marL="2057400" indent="-228600">
              <a:buFont typeface="Wingdings" panose="05000000000000000000" pitchFamily="2" charset="2"/>
              <a:buChar char="§"/>
              <a:defRPr sz="1600">
                <a:solidFill>
                  <a:srgbClr val="002060"/>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5B18D91-7731-41F1-AA3D-14E12486757A}" type="datetime1">
              <a:rPr lang="fr-FR" smtClean="0">
                <a:solidFill>
                  <a:srgbClr val="394792">
                    <a:tint val="75000"/>
                  </a:srgbClr>
                </a:solidFill>
              </a:rPr>
              <a:t>07/11/2018</a:t>
            </a:fld>
            <a:endParaRPr lang="fr-FR" dirty="0">
              <a:solidFill>
                <a:srgbClr val="394792">
                  <a:tint val="75000"/>
                </a:srgbClr>
              </a:solidFill>
            </a:endParaRPr>
          </a:p>
        </p:txBody>
      </p:sp>
      <p:sp>
        <p:nvSpPr>
          <p:cNvPr id="6" name="Espace réservé du pied de page 5"/>
          <p:cNvSpPr>
            <a:spLocks noGrp="1"/>
          </p:cNvSpPr>
          <p:nvPr>
            <p:ph type="ftr" sz="quarter" idx="11"/>
          </p:nvPr>
        </p:nvSpPr>
        <p:spPr/>
        <p:txBody>
          <a:bodyPr/>
          <a:lstStyle/>
          <a:p>
            <a:endParaRPr lang="fr-FR" dirty="0">
              <a:solidFill>
                <a:srgbClr val="394792">
                  <a:tint val="75000"/>
                </a:srgbClr>
              </a:solidFill>
            </a:endParaRPr>
          </a:p>
        </p:txBody>
      </p:sp>
      <p:sp>
        <p:nvSpPr>
          <p:cNvPr id="7" name="Espace réservé du numéro de diapositive 6"/>
          <p:cNvSpPr>
            <a:spLocks noGrp="1"/>
          </p:cNvSpPr>
          <p:nvPr>
            <p:ph type="sldNum" sz="quarter" idx="12"/>
          </p:nvPr>
        </p:nvSpPr>
        <p:spPr/>
        <p:txBody>
          <a:bodyPr/>
          <a:lstStyle/>
          <a:p>
            <a:fld id="{2B0068C7-4871-43D6-A72C-552A6300EAD6}" type="slidenum">
              <a:rPr lang="fr-FR" smtClean="0">
                <a:solidFill>
                  <a:srgbClr val="394792">
                    <a:tint val="75000"/>
                  </a:srgbClr>
                </a:solidFill>
              </a:rPr>
              <a:pPr/>
              <a:t>‹N°›</a:t>
            </a:fld>
            <a:endParaRPr lang="fr-FR" dirty="0">
              <a:solidFill>
                <a:srgbClr val="394792">
                  <a:tint val="75000"/>
                </a:srgbClr>
              </a:solidFill>
            </a:endParaRPr>
          </a:p>
        </p:txBody>
      </p:sp>
      <p:sp>
        <p:nvSpPr>
          <p:cNvPr id="8" name="Rectangle 7"/>
          <p:cNvSpPr/>
          <p:nvPr userDrawn="1"/>
        </p:nvSpPr>
        <p:spPr>
          <a:xfrm flipV="1">
            <a:off x="0" y="-2"/>
            <a:ext cx="12192000" cy="1333501"/>
          </a:xfrm>
          <a:prstGeom prst="rect">
            <a:avLst/>
          </a:prstGeom>
          <a:solidFill>
            <a:srgbClr val="3947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9" name="Triangle rectangle 8"/>
          <p:cNvSpPr/>
          <p:nvPr userDrawn="1"/>
        </p:nvSpPr>
        <p:spPr>
          <a:xfrm rot="5400000">
            <a:off x="123050" y="-117471"/>
            <a:ext cx="2103399" cy="2349500"/>
          </a:xfrm>
          <a:prstGeom prst="rtTriangle">
            <a:avLst/>
          </a:prstGeom>
          <a:solidFill>
            <a:srgbClr val="002B82">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538" y="204500"/>
            <a:ext cx="1151162" cy="786437"/>
          </a:xfrm>
          <a:prstGeom prst="rect">
            <a:avLst/>
          </a:prstGeom>
        </p:spPr>
      </p:pic>
      <p:sp>
        <p:nvSpPr>
          <p:cNvPr id="2" name="Titre 1"/>
          <p:cNvSpPr>
            <a:spLocks noGrp="1"/>
          </p:cNvSpPr>
          <p:nvPr>
            <p:ph type="title"/>
          </p:nvPr>
        </p:nvSpPr>
        <p:spPr>
          <a:xfrm>
            <a:off x="1782538" y="250825"/>
            <a:ext cx="9685562" cy="866775"/>
          </a:xfrm>
        </p:spPr>
        <p:txBody>
          <a:bodyPr>
            <a:normAutofit/>
          </a:bodyPr>
          <a:lstStyle>
            <a:lvl1pPr>
              <a:defRPr sz="3600">
                <a:solidFill>
                  <a:schemeClr val="bg1"/>
                </a:solidFill>
              </a:defRPr>
            </a:lvl1pPr>
          </a:lstStyle>
          <a:p>
            <a:r>
              <a:rPr lang="fr-FR" dirty="0" smtClean="0"/>
              <a:t>Modifiez le style du titre</a:t>
            </a:r>
            <a:endParaRPr lang="fr-FR" dirty="0"/>
          </a:p>
        </p:txBody>
      </p:sp>
    </p:spTree>
    <p:extLst>
      <p:ext uri="{BB962C8B-B14F-4D97-AF65-F5344CB8AC3E}">
        <p14:creationId xmlns:p14="http://schemas.microsoft.com/office/powerpoint/2010/main" val="10829800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4E1BA2-9217-48FB-879E-2DE780CD5FDD}" type="datetime1">
              <a:rPr lang="fr-FR" smtClean="0">
                <a:solidFill>
                  <a:srgbClr val="394792">
                    <a:tint val="75000"/>
                  </a:srgbClr>
                </a:solidFill>
              </a:rPr>
              <a:t>07/11/2018</a:t>
            </a:fld>
            <a:endParaRPr lang="fr-FR" dirty="0">
              <a:solidFill>
                <a:srgbClr val="394792">
                  <a:tint val="75000"/>
                </a:srgbClr>
              </a:solidFill>
            </a:endParaRPr>
          </a:p>
        </p:txBody>
      </p:sp>
      <p:sp>
        <p:nvSpPr>
          <p:cNvPr id="3" name="Espace réservé du pied de page 2"/>
          <p:cNvSpPr>
            <a:spLocks noGrp="1"/>
          </p:cNvSpPr>
          <p:nvPr>
            <p:ph type="ftr" sz="quarter" idx="11"/>
          </p:nvPr>
        </p:nvSpPr>
        <p:spPr/>
        <p:txBody>
          <a:bodyPr/>
          <a:lstStyle/>
          <a:p>
            <a:endParaRPr lang="fr-FR" dirty="0">
              <a:solidFill>
                <a:srgbClr val="394792">
                  <a:tint val="75000"/>
                </a:srgbClr>
              </a:solidFill>
            </a:endParaRPr>
          </a:p>
        </p:txBody>
      </p:sp>
      <p:sp>
        <p:nvSpPr>
          <p:cNvPr id="4" name="Espace réservé du numéro de diapositive 3"/>
          <p:cNvSpPr>
            <a:spLocks noGrp="1"/>
          </p:cNvSpPr>
          <p:nvPr>
            <p:ph type="sldNum" sz="quarter" idx="12"/>
          </p:nvPr>
        </p:nvSpPr>
        <p:spPr/>
        <p:txBody>
          <a:bodyPr/>
          <a:lstStyle/>
          <a:p>
            <a:fld id="{2B0068C7-4871-43D6-A72C-552A6300EAD6}" type="slidenum">
              <a:rPr lang="fr-FR" smtClean="0">
                <a:solidFill>
                  <a:srgbClr val="394792">
                    <a:tint val="75000"/>
                  </a:srgbClr>
                </a:solidFill>
              </a:rPr>
              <a:pPr/>
              <a:t>‹N°›</a:t>
            </a:fld>
            <a:endParaRPr lang="fr-FR" dirty="0">
              <a:solidFill>
                <a:srgbClr val="394792">
                  <a:tint val="75000"/>
                </a:srgbClr>
              </a:solidFill>
            </a:endParaRPr>
          </a:p>
        </p:txBody>
      </p:sp>
      <p:sp>
        <p:nvSpPr>
          <p:cNvPr id="6" name="Triangle rectangle 5"/>
          <p:cNvSpPr/>
          <p:nvPr userDrawn="1"/>
        </p:nvSpPr>
        <p:spPr>
          <a:xfrm rot="5400000">
            <a:off x="124320" y="-140448"/>
            <a:ext cx="2125107" cy="2373748"/>
          </a:xfrm>
          <a:prstGeom prst="rtTriangle">
            <a:avLst/>
          </a:prstGeom>
          <a:solidFill>
            <a:srgbClr val="002F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538" y="204500"/>
            <a:ext cx="1151162" cy="786437"/>
          </a:xfrm>
          <a:prstGeom prst="rect">
            <a:avLst/>
          </a:prstGeom>
        </p:spPr>
      </p:pic>
    </p:spTree>
    <p:extLst>
      <p:ext uri="{BB962C8B-B14F-4D97-AF65-F5344CB8AC3E}">
        <p14:creationId xmlns:p14="http://schemas.microsoft.com/office/powerpoint/2010/main" val="13870666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Parallélogramme 5"/>
          <p:cNvSpPr/>
          <p:nvPr userDrawn="1"/>
        </p:nvSpPr>
        <p:spPr>
          <a:xfrm>
            <a:off x="1567544" y="0"/>
            <a:ext cx="12377055" cy="1333498"/>
          </a:xfrm>
          <a:prstGeom prst="parallelogram">
            <a:avLst>
              <a:gd name="adj" fmla="val 113511"/>
            </a:avLst>
          </a:prstGeom>
          <a:solidFill>
            <a:srgbClr val="1F1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7" name="Rectangle 6"/>
          <p:cNvSpPr/>
          <p:nvPr userDrawn="1"/>
        </p:nvSpPr>
        <p:spPr>
          <a:xfrm>
            <a:off x="0" y="1333498"/>
            <a:ext cx="12192000" cy="5524504"/>
          </a:xfrm>
          <a:prstGeom prst="rect">
            <a:avLst/>
          </a:prstGeom>
          <a:solidFill>
            <a:srgbClr val="3947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8" name="Triangle rectangle 7"/>
          <p:cNvSpPr/>
          <p:nvPr userDrawn="1"/>
        </p:nvSpPr>
        <p:spPr>
          <a:xfrm rot="5400000">
            <a:off x="94346" y="1239153"/>
            <a:ext cx="1402084" cy="1590775"/>
          </a:xfrm>
          <a:prstGeom prst="rtTriangle">
            <a:avLst/>
          </a:prstGeom>
          <a:solidFill>
            <a:srgbClr val="002B82">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922" y="405887"/>
            <a:ext cx="1768538" cy="403493"/>
          </a:xfrm>
          <a:prstGeom prst="rect">
            <a:avLst/>
          </a:prstGeom>
        </p:spPr>
      </p:pic>
      <p:sp>
        <p:nvSpPr>
          <p:cNvPr id="3" name="Espace réservé de la date 2"/>
          <p:cNvSpPr>
            <a:spLocks noGrp="1"/>
          </p:cNvSpPr>
          <p:nvPr>
            <p:ph type="dt" sz="half" idx="10"/>
          </p:nvPr>
        </p:nvSpPr>
        <p:spPr/>
        <p:txBody>
          <a:bodyPr/>
          <a:lstStyle/>
          <a:p>
            <a:fld id="{D5D8F41D-F2D8-44AC-AA70-2AF69369C26F}" type="datetime1">
              <a:rPr lang="fr-FR" smtClean="0">
                <a:solidFill>
                  <a:srgbClr val="394792">
                    <a:tint val="75000"/>
                  </a:srgbClr>
                </a:solidFill>
              </a:rPr>
              <a:t>07/11/2018</a:t>
            </a:fld>
            <a:endParaRPr lang="fr-FR" dirty="0">
              <a:solidFill>
                <a:srgbClr val="394792">
                  <a:tint val="75000"/>
                </a:srgbClr>
              </a:solidFill>
            </a:endParaRPr>
          </a:p>
        </p:txBody>
      </p:sp>
      <p:sp>
        <p:nvSpPr>
          <p:cNvPr id="4" name="Espace réservé du pied de page 3"/>
          <p:cNvSpPr>
            <a:spLocks noGrp="1"/>
          </p:cNvSpPr>
          <p:nvPr>
            <p:ph type="ftr" sz="quarter" idx="11"/>
          </p:nvPr>
        </p:nvSpPr>
        <p:spPr/>
        <p:txBody>
          <a:bodyPr/>
          <a:lstStyle/>
          <a:p>
            <a:endParaRPr lang="fr-FR" dirty="0">
              <a:solidFill>
                <a:srgbClr val="394792">
                  <a:tint val="75000"/>
                </a:srgbClr>
              </a:solidFill>
            </a:endParaRPr>
          </a:p>
        </p:txBody>
      </p:sp>
      <p:sp>
        <p:nvSpPr>
          <p:cNvPr id="5" name="Espace réservé du numéro de diapositive 4"/>
          <p:cNvSpPr>
            <a:spLocks noGrp="1"/>
          </p:cNvSpPr>
          <p:nvPr>
            <p:ph type="sldNum" sz="quarter" idx="12"/>
          </p:nvPr>
        </p:nvSpPr>
        <p:spPr/>
        <p:txBody>
          <a:bodyPr/>
          <a:lstStyle/>
          <a:p>
            <a:fld id="{2B0068C7-4871-43D6-A72C-552A6300EAD6}" type="slidenum">
              <a:rPr lang="fr-FR" smtClean="0">
                <a:solidFill>
                  <a:srgbClr val="394792">
                    <a:tint val="75000"/>
                  </a:srgbClr>
                </a:solidFill>
              </a:rPr>
              <a:pPr/>
              <a:t>‹N°›</a:t>
            </a:fld>
            <a:endParaRPr lang="fr-FR" dirty="0">
              <a:solidFill>
                <a:srgbClr val="394792">
                  <a:tint val="75000"/>
                </a:srgbClr>
              </a:solidFill>
            </a:endParaRPr>
          </a:p>
        </p:txBody>
      </p:sp>
      <p:sp>
        <p:nvSpPr>
          <p:cNvPr id="11" name="Titre 1"/>
          <p:cNvSpPr>
            <a:spLocks noGrp="1"/>
          </p:cNvSpPr>
          <p:nvPr>
            <p:ph type="title"/>
          </p:nvPr>
        </p:nvSpPr>
        <p:spPr>
          <a:xfrm>
            <a:off x="2679700" y="276225"/>
            <a:ext cx="8674100" cy="805199"/>
          </a:xfrm>
        </p:spPr>
        <p:txBody>
          <a:bodyPr>
            <a:normAutofit/>
          </a:bodyPr>
          <a:lstStyle>
            <a:lvl1pPr>
              <a:defRPr sz="3600">
                <a:solidFill>
                  <a:schemeClr val="bg1"/>
                </a:solidFill>
              </a:defRPr>
            </a:lvl1pPr>
          </a:lstStyle>
          <a:p>
            <a:r>
              <a:rPr lang="fr-FR" dirty="0" smtClean="0"/>
              <a:t>Modifiez le style du titre</a:t>
            </a:r>
            <a:endParaRPr lang="fr-FR" dirty="0"/>
          </a:p>
        </p:txBody>
      </p:sp>
      <p:sp>
        <p:nvSpPr>
          <p:cNvPr id="10" name="Espace réservé du contenu 2"/>
          <p:cNvSpPr>
            <a:spLocks noGrp="1"/>
          </p:cNvSpPr>
          <p:nvPr>
            <p:ph idx="1"/>
          </p:nvPr>
        </p:nvSpPr>
        <p:spPr>
          <a:xfrm>
            <a:off x="838200" y="1825625"/>
            <a:ext cx="10515600" cy="4351338"/>
          </a:xfrm>
        </p:spPr>
        <p:txBody>
          <a:bodyPr>
            <a:normAutofit/>
          </a:bodyPr>
          <a:lstStyle>
            <a:lvl1pPr marL="228600" indent="-228600">
              <a:buFont typeface="Wingdings" panose="05000000000000000000" pitchFamily="2" charset="2"/>
              <a:buChar char="§"/>
              <a:defRPr sz="2400">
                <a:solidFill>
                  <a:schemeClr val="bg1"/>
                </a:solidFill>
              </a:defRPr>
            </a:lvl1pPr>
            <a:lvl2pPr marL="685800" indent="-228600">
              <a:buFont typeface="Wingdings" panose="05000000000000000000" pitchFamily="2" charset="2"/>
              <a:buChar char="§"/>
              <a:defRPr sz="2000">
                <a:solidFill>
                  <a:schemeClr val="bg1"/>
                </a:solidFill>
              </a:defRPr>
            </a:lvl2pPr>
            <a:lvl3pPr marL="1143000" indent="-228600">
              <a:buFont typeface="Wingdings" panose="05000000000000000000" pitchFamily="2" charset="2"/>
              <a:buChar char="§"/>
              <a:defRPr sz="1800">
                <a:solidFill>
                  <a:schemeClr val="bg1"/>
                </a:solidFill>
              </a:defRPr>
            </a:lvl3pPr>
            <a:lvl4pPr marL="1600200" indent="-228600">
              <a:buFont typeface="Wingdings" panose="05000000000000000000" pitchFamily="2" charset="2"/>
              <a:buChar char="§"/>
              <a:defRPr sz="1600">
                <a:solidFill>
                  <a:schemeClr val="bg1"/>
                </a:solidFill>
              </a:defRPr>
            </a:lvl4pPr>
            <a:lvl5pPr marL="2057400" indent="-228600">
              <a:buFont typeface="Wingdings" panose="05000000000000000000" pitchFamily="2" charset="2"/>
              <a:buChar char="§"/>
              <a:defRPr sz="1600">
                <a:solidFill>
                  <a:schemeClr val="bg1"/>
                </a:solidFill>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4198869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6" name="Parallélogramme 5"/>
          <p:cNvSpPr/>
          <p:nvPr userDrawn="1"/>
        </p:nvSpPr>
        <p:spPr>
          <a:xfrm>
            <a:off x="1016000" y="0"/>
            <a:ext cx="12928599" cy="1333498"/>
          </a:xfrm>
          <a:prstGeom prst="parallelogram">
            <a:avLst>
              <a:gd name="adj" fmla="val 113511"/>
            </a:avLst>
          </a:prstGeom>
          <a:solidFill>
            <a:srgbClr val="1F1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7" name="Rectangle 6"/>
          <p:cNvSpPr/>
          <p:nvPr userDrawn="1"/>
        </p:nvSpPr>
        <p:spPr>
          <a:xfrm>
            <a:off x="0" y="1333498"/>
            <a:ext cx="12192000" cy="5524504"/>
          </a:xfrm>
          <a:prstGeom prst="rect">
            <a:avLst/>
          </a:prstGeom>
          <a:solidFill>
            <a:srgbClr val="3947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8" name="Triangle rectangle 7"/>
          <p:cNvSpPr/>
          <p:nvPr userDrawn="1"/>
        </p:nvSpPr>
        <p:spPr>
          <a:xfrm rot="5400000">
            <a:off x="61531" y="1271969"/>
            <a:ext cx="914404" cy="1037464"/>
          </a:xfrm>
          <a:prstGeom prst="rtTriangle">
            <a:avLst/>
          </a:prstGeom>
          <a:solidFill>
            <a:srgbClr val="002F8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3" name="Espace réservé de la date 2"/>
          <p:cNvSpPr>
            <a:spLocks noGrp="1"/>
          </p:cNvSpPr>
          <p:nvPr>
            <p:ph type="dt" sz="half" idx="10"/>
          </p:nvPr>
        </p:nvSpPr>
        <p:spPr/>
        <p:txBody>
          <a:bodyPr/>
          <a:lstStyle/>
          <a:p>
            <a:fld id="{C824B0A7-EBF0-48E0-BD35-6AFAA683E0E8}" type="datetime1">
              <a:rPr lang="fr-FR" smtClean="0">
                <a:solidFill>
                  <a:srgbClr val="394792">
                    <a:tint val="75000"/>
                  </a:srgbClr>
                </a:solidFill>
              </a:rPr>
              <a:t>07/11/2018</a:t>
            </a:fld>
            <a:endParaRPr lang="fr-FR" dirty="0">
              <a:solidFill>
                <a:srgbClr val="394792">
                  <a:tint val="75000"/>
                </a:srgbClr>
              </a:solidFill>
            </a:endParaRPr>
          </a:p>
        </p:txBody>
      </p:sp>
      <p:sp>
        <p:nvSpPr>
          <p:cNvPr id="4" name="Espace réservé du pied de page 3"/>
          <p:cNvSpPr>
            <a:spLocks noGrp="1"/>
          </p:cNvSpPr>
          <p:nvPr>
            <p:ph type="ftr" sz="quarter" idx="11"/>
          </p:nvPr>
        </p:nvSpPr>
        <p:spPr/>
        <p:txBody>
          <a:bodyPr/>
          <a:lstStyle/>
          <a:p>
            <a:endParaRPr lang="fr-FR" dirty="0">
              <a:solidFill>
                <a:srgbClr val="394792">
                  <a:tint val="75000"/>
                </a:srgbClr>
              </a:solidFill>
            </a:endParaRPr>
          </a:p>
        </p:txBody>
      </p:sp>
      <p:sp>
        <p:nvSpPr>
          <p:cNvPr id="5" name="Espace réservé du numéro de diapositive 4"/>
          <p:cNvSpPr>
            <a:spLocks noGrp="1"/>
          </p:cNvSpPr>
          <p:nvPr>
            <p:ph type="sldNum" sz="quarter" idx="12"/>
          </p:nvPr>
        </p:nvSpPr>
        <p:spPr/>
        <p:txBody>
          <a:bodyPr/>
          <a:lstStyle/>
          <a:p>
            <a:fld id="{2B0068C7-4871-43D6-A72C-552A6300EAD6}" type="slidenum">
              <a:rPr lang="fr-FR" smtClean="0">
                <a:solidFill>
                  <a:srgbClr val="394792">
                    <a:tint val="75000"/>
                  </a:srgbClr>
                </a:solidFill>
              </a:rPr>
              <a:pPr/>
              <a:t>‹N°›</a:t>
            </a:fld>
            <a:endParaRPr lang="fr-FR" dirty="0">
              <a:solidFill>
                <a:srgbClr val="394792">
                  <a:tint val="75000"/>
                </a:srgbClr>
              </a:solidFill>
            </a:endParaRPr>
          </a:p>
        </p:txBody>
      </p:sp>
      <p:sp>
        <p:nvSpPr>
          <p:cNvPr id="11" name="Titre 1"/>
          <p:cNvSpPr>
            <a:spLocks noGrp="1"/>
          </p:cNvSpPr>
          <p:nvPr>
            <p:ph type="title"/>
          </p:nvPr>
        </p:nvSpPr>
        <p:spPr>
          <a:xfrm>
            <a:off x="2204770" y="276225"/>
            <a:ext cx="9149030" cy="805199"/>
          </a:xfrm>
        </p:spPr>
        <p:txBody>
          <a:bodyPr>
            <a:normAutofit/>
          </a:bodyPr>
          <a:lstStyle>
            <a:lvl1pPr>
              <a:defRPr sz="3600">
                <a:solidFill>
                  <a:schemeClr val="bg1"/>
                </a:solidFill>
              </a:defRPr>
            </a:lvl1pPr>
          </a:lstStyle>
          <a:p>
            <a:r>
              <a:rPr lang="fr-FR" dirty="0" smtClean="0"/>
              <a:t>Modifiez le style du titre</a:t>
            </a:r>
            <a:endParaRPr lang="fr-FR" dirty="0"/>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15" y="237084"/>
            <a:ext cx="1188770" cy="808530"/>
          </a:xfrm>
          <a:prstGeom prst="rect">
            <a:avLst/>
          </a:prstGeom>
        </p:spPr>
      </p:pic>
      <p:sp>
        <p:nvSpPr>
          <p:cNvPr id="10" name="Espace réservé du contenu 2"/>
          <p:cNvSpPr>
            <a:spLocks noGrp="1"/>
          </p:cNvSpPr>
          <p:nvPr>
            <p:ph idx="1"/>
          </p:nvPr>
        </p:nvSpPr>
        <p:spPr>
          <a:xfrm>
            <a:off x="838200" y="1825625"/>
            <a:ext cx="10515600" cy="4351338"/>
          </a:xfrm>
        </p:spPr>
        <p:txBody>
          <a:bodyPr>
            <a:normAutofit/>
          </a:bodyPr>
          <a:lstStyle>
            <a:lvl1pPr marL="228600" indent="-228600">
              <a:buFont typeface="Wingdings" panose="05000000000000000000" pitchFamily="2" charset="2"/>
              <a:buChar char="§"/>
              <a:defRPr sz="2400">
                <a:solidFill>
                  <a:schemeClr val="bg1"/>
                </a:solidFill>
              </a:defRPr>
            </a:lvl1pPr>
            <a:lvl2pPr marL="685800" indent="-228600">
              <a:buFont typeface="Wingdings" panose="05000000000000000000" pitchFamily="2" charset="2"/>
              <a:buChar char="§"/>
              <a:defRPr sz="2000">
                <a:solidFill>
                  <a:schemeClr val="bg1"/>
                </a:solidFill>
              </a:defRPr>
            </a:lvl2pPr>
            <a:lvl3pPr marL="1143000" indent="-228600">
              <a:buFont typeface="Wingdings" panose="05000000000000000000" pitchFamily="2" charset="2"/>
              <a:buChar char="§"/>
              <a:defRPr sz="1800">
                <a:solidFill>
                  <a:schemeClr val="bg1"/>
                </a:solidFill>
              </a:defRPr>
            </a:lvl3pPr>
            <a:lvl4pPr marL="1600200" indent="-228600">
              <a:buFont typeface="Wingdings" panose="05000000000000000000" pitchFamily="2" charset="2"/>
              <a:buChar char="§"/>
              <a:defRPr sz="1600">
                <a:solidFill>
                  <a:schemeClr val="bg1"/>
                </a:solidFill>
              </a:defRPr>
            </a:lvl4pPr>
            <a:lvl5pPr marL="2057400" indent="-228600">
              <a:buFont typeface="Wingdings" panose="05000000000000000000" pitchFamily="2" charset="2"/>
              <a:buChar char="§"/>
              <a:defRPr sz="1600">
                <a:solidFill>
                  <a:schemeClr val="bg1"/>
                </a:solidFill>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23011837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re et contenu">
    <p:spTree>
      <p:nvGrpSpPr>
        <p:cNvPr id="1" name=""/>
        <p:cNvGrpSpPr/>
        <p:nvPr/>
      </p:nvGrpSpPr>
      <p:grpSpPr>
        <a:xfrm>
          <a:off x="0" y="0"/>
          <a:ext cx="0" cy="0"/>
          <a:chOff x="0" y="0"/>
          <a:chExt cx="0" cy="0"/>
        </a:xfrm>
      </p:grpSpPr>
      <p:sp>
        <p:nvSpPr>
          <p:cNvPr id="40" name="Rectangle 8"/>
          <p:cNvSpPr/>
          <p:nvPr/>
        </p:nvSpPr>
        <p:spPr>
          <a:xfrm flipV="1">
            <a:off x="0" y="-3"/>
            <a:ext cx="12192000" cy="1333503"/>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41" name="Texte du titre"/>
          <p:cNvSpPr txBox="1">
            <a:spLocks noGrp="1"/>
          </p:cNvSpPr>
          <p:nvPr>
            <p:ph type="title"/>
          </p:nvPr>
        </p:nvSpPr>
        <p:spPr>
          <a:xfrm>
            <a:off x="1790700" y="276225"/>
            <a:ext cx="9563100" cy="805200"/>
          </a:xfrm>
          <a:prstGeom prst="rect">
            <a:avLst/>
          </a:prstGeom>
        </p:spPr>
        <p:txBody>
          <a:bodyPr/>
          <a:lstStyle>
            <a:lvl1pPr>
              <a:defRPr sz="3600">
                <a:solidFill>
                  <a:srgbClr val="FFFFFF"/>
                </a:solidFill>
              </a:defRPr>
            </a:lvl1pPr>
          </a:lstStyle>
          <a:p>
            <a:r>
              <a:t>Texte du titre</a:t>
            </a:r>
          </a:p>
        </p:txBody>
      </p:sp>
      <p:sp>
        <p:nvSpPr>
          <p:cNvPr id="42" name="Texte niveau 1…"/>
          <p:cNvSpPr txBox="1">
            <a:spLocks noGrp="1"/>
          </p:cNvSpPr>
          <p:nvPr>
            <p:ph type="body" idx="1"/>
          </p:nvPr>
        </p:nvSpPr>
        <p:spPr>
          <a:xfrm>
            <a:off x="838200" y="1825625"/>
            <a:ext cx="10515600" cy="4351338"/>
          </a:xfrm>
          <a:prstGeom prst="rect">
            <a:avLst/>
          </a:prstGeom>
        </p:spPr>
        <p:txBody>
          <a:bodyPr/>
          <a:lstStyle>
            <a:lvl1pPr>
              <a:buFontTx/>
              <a:buChar char="▪"/>
              <a:defRPr sz="2400">
                <a:solidFill>
                  <a:srgbClr val="002060"/>
                </a:solidFill>
              </a:defRPr>
            </a:lvl1pPr>
            <a:lvl2pPr marL="731519" indent="-274319">
              <a:buFontTx/>
              <a:buChar char="▪"/>
              <a:defRPr sz="2400">
                <a:solidFill>
                  <a:srgbClr val="002060"/>
                </a:solidFill>
              </a:defRPr>
            </a:lvl2pPr>
            <a:lvl3pPr marL="1219200" indent="-304800">
              <a:buFontTx/>
              <a:buChar char="▪"/>
              <a:defRPr sz="2400">
                <a:solidFill>
                  <a:srgbClr val="002060"/>
                </a:solidFill>
              </a:defRPr>
            </a:lvl3pPr>
            <a:lvl4pPr marL="1714500" indent="-342900">
              <a:buFontTx/>
              <a:buChar char="▪"/>
              <a:defRPr sz="2400">
                <a:solidFill>
                  <a:srgbClr val="002060"/>
                </a:solidFill>
              </a:defRPr>
            </a:lvl4pPr>
            <a:lvl5pPr marL="2171700" indent="-342900">
              <a:buFontTx/>
              <a:buChar char="▪"/>
              <a:defRPr sz="2400">
                <a:solidFill>
                  <a:srgbClr val="002060"/>
                </a:solidFill>
              </a:defRPr>
            </a:lvl5pPr>
          </a:lstStyle>
          <a:p>
            <a:r>
              <a:t>Texte niveau 1</a:t>
            </a:r>
          </a:p>
          <a:p>
            <a:pPr lvl="1"/>
            <a:r>
              <a:t>Texte niveau 2</a:t>
            </a:r>
          </a:p>
          <a:p>
            <a:pPr lvl="2"/>
            <a:r>
              <a:t>Texte niveau 3</a:t>
            </a:r>
          </a:p>
          <a:p>
            <a:pPr lvl="3"/>
            <a:r>
              <a:t>Texte niveau 4</a:t>
            </a:r>
          </a:p>
          <a:p>
            <a:pPr lvl="4"/>
            <a:r>
              <a:t>Texte niveau 5</a:t>
            </a:r>
          </a:p>
        </p:txBody>
      </p:sp>
      <p:sp>
        <p:nvSpPr>
          <p:cNvPr id="43"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
        <p:nvSpPr>
          <p:cNvPr id="44" name="Triangle rectangle 7"/>
          <p:cNvSpPr/>
          <p:nvPr/>
        </p:nvSpPr>
        <p:spPr>
          <a:xfrm rot="5400000">
            <a:off x="123049" y="-117471"/>
            <a:ext cx="2103400" cy="2349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F8E">
              <a:alpha val="50000"/>
            </a:srgbClr>
          </a:solidFill>
          <a:ln w="12700">
            <a:miter lim="400000"/>
          </a:ln>
        </p:spPr>
        <p:txBody>
          <a:bodyPr lIns="45719" rIns="45719" anchor="ctr"/>
          <a:lstStyle/>
          <a:p>
            <a:pPr algn="ctr">
              <a:defRPr>
                <a:solidFill>
                  <a:srgbClr val="FFFFFF"/>
                </a:solidFill>
              </a:defRPr>
            </a:pPr>
            <a:endParaRPr/>
          </a:p>
        </p:txBody>
      </p:sp>
      <p:pic>
        <p:nvPicPr>
          <p:cNvPr id="45" name="Image 9" descr="Image 9"/>
          <p:cNvPicPr>
            <a:picLocks noChangeAspect="1"/>
          </p:cNvPicPr>
          <p:nvPr/>
        </p:nvPicPr>
        <p:blipFill>
          <a:blip r:embed="rId2">
            <a:extLst/>
          </a:blip>
          <a:stretch>
            <a:fillRect/>
          </a:stretch>
        </p:blipFill>
        <p:spPr>
          <a:xfrm>
            <a:off x="258537" y="204499"/>
            <a:ext cx="1151163" cy="786438"/>
          </a:xfrm>
          <a:prstGeom prst="rect">
            <a:avLst/>
          </a:prstGeom>
          <a:ln w="12700">
            <a:miter lim="400000"/>
          </a:ln>
        </p:spPr>
      </p:pic>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ux contenus">
    <p:spTree>
      <p:nvGrpSpPr>
        <p:cNvPr id="1" name=""/>
        <p:cNvGrpSpPr/>
        <p:nvPr/>
      </p:nvGrpSpPr>
      <p:grpSpPr>
        <a:xfrm>
          <a:off x="0" y="0"/>
          <a:ext cx="0" cy="0"/>
          <a:chOff x="0" y="0"/>
          <a:chExt cx="0" cy="0"/>
        </a:xfrm>
      </p:grpSpPr>
      <p:sp>
        <p:nvSpPr>
          <p:cNvPr id="52" name="Texte niveau 1…"/>
          <p:cNvSpPr txBox="1">
            <a:spLocks noGrp="1"/>
          </p:cNvSpPr>
          <p:nvPr>
            <p:ph type="body" sz="half" idx="1"/>
          </p:nvPr>
        </p:nvSpPr>
        <p:spPr>
          <a:xfrm>
            <a:off x="838200" y="1825625"/>
            <a:ext cx="5181600" cy="4351338"/>
          </a:xfrm>
          <a:prstGeom prst="rect">
            <a:avLst/>
          </a:prstGeom>
        </p:spPr>
        <p:txBody>
          <a:bodyPr/>
          <a:lstStyle>
            <a:lvl1pPr>
              <a:buFontTx/>
              <a:buChar char="▪"/>
              <a:defRPr sz="2400">
                <a:solidFill>
                  <a:srgbClr val="002060"/>
                </a:solidFill>
              </a:defRPr>
            </a:lvl1pPr>
            <a:lvl2pPr marL="731519" indent="-274319">
              <a:buFontTx/>
              <a:buChar char="▪"/>
              <a:defRPr sz="2400">
                <a:solidFill>
                  <a:srgbClr val="002060"/>
                </a:solidFill>
              </a:defRPr>
            </a:lvl2pPr>
            <a:lvl3pPr marL="1219200" indent="-304800">
              <a:buFontTx/>
              <a:buChar char="▪"/>
              <a:defRPr sz="2400">
                <a:solidFill>
                  <a:srgbClr val="002060"/>
                </a:solidFill>
              </a:defRPr>
            </a:lvl3pPr>
            <a:lvl4pPr marL="1714500" indent="-342900">
              <a:buFontTx/>
              <a:buChar char="▪"/>
              <a:defRPr sz="2400">
                <a:solidFill>
                  <a:srgbClr val="002060"/>
                </a:solidFill>
              </a:defRPr>
            </a:lvl4pPr>
            <a:lvl5pPr marL="2171700" indent="-342900">
              <a:buFontTx/>
              <a:buChar char="▪"/>
              <a:defRPr sz="2400">
                <a:solidFill>
                  <a:srgbClr val="002060"/>
                </a:solidFill>
              </a:defRPr>
            </a:lvl5pPr>
          </a:lstStyle>
          <a:p>
            <a:r>
              <a:t>Texte niveau 1</a:t>
            </a:r>
          </a:p>
          <a:p>
            <a:pPr lvl="1"/>
            <a:r>
              <a:t>Texte niveau 2</a:t>
            </a:r>
          </a:p>
          <a:p>
            <a:pPr lvl="2"/>
            <a:r>
              <a:t>Texte niveau 3</a:t>
            </a:r>
          </a:p>
          <a:p>
            <a:pPr lvl="3"/>
            <a:r>
              <a:t>Texte niveau 4</a:t>
            </a:r>
          </a:p>
          <a:p>
            <a:pPr lvl="4"/>
            <a:r>
              <a:t>Texte niveau 5</a:t>
            </a: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54" name="Rectangle 7"/>
          <p:cNvSpPr/>
          <p:nvPr/>
        </p:nvSpPr>
        <p:spPr>
          <a:xfrm flipV="1">
            <a:off x="0" y="-3"/>
            <a:ext cx="12192000" cy="1333503"/>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55" name="Triangle rectangle 8"/>
          <p:cNvSpPr/>
          <p:nvPr/>
        </p:nvSpPr>
        <p:spPr>
          <a:xfrm rot="5400000">
            <a:off x="123049" y="-117471"/>
            <a:ext cx="2103400" cy="2349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B82">
              <a:alpha val="50000"/>
            </a:srgbClr>
          </a:solidFill>
          <a:ln w="12700">
            <a:miter lim="400000"/>
          </a:ln>
        </p:spPr>
        <p:txBody>
          <a:bodyPr lIns="45719" rIns="45719" anchor="ctr"/>
          <a:lstStyle/>
          <a:p>
            <a:pPr algn="ctr">
              <a:defRPr>
                <a:solidFill>
                  <a:srgbClr val="FFFFFF"/>
                </a:solidFill>
              </a:defRPr>
            </a:pPr>
            <a:endParaRPr/>
          </a:p>
        </p:txBody>
      </p:sp>
      <p:pic>
        <p:nvPicPr>
          <p:cNvPr id="56" name="Image 9" descr="Image 9"/>
          <p:cNvPicPr>
            <a:picLocks noChangeAspect="1"/>
          </p:cNvPicPr>
          <p:nvPr/>
        </p:nvPicPr>
        <p:blipFill>
          <a:blip r:embed="rId2">
            <a:extLst/>
          </a:blip>
          <a:stretch>
            <a:fillRect/>
          </a:stretch>
        </p:blipFill>
        <p:spPr>
          <a:xfrm>
            <a:off x="258537" y="204499"/>
            <a:ext cx="1151163" cy="786438"/>
          </a:xfrm>
          <a:prstGeom prst="rect">
            <a:avLst/>
          </a:prstGeom>
          <a:ln w="12700">
            <a:miter lim="400000"/>
          </a:ln>
        </p:spPr>
      </p:pic>
      <p:sp>
        <p:nvSpPr>
          <p:cNvPr id="57" name="Texte du titre"/>
          <p:cNvSpPr txBox="1">
            <a:spLocks noGrp="1"/>
          </p:cNvSpPr>
          <p:nvPr>
            <p:ph type="title"/>
          </p:nvPr>
        </p:nvSpPr>
        <p:spPr>
          <a:xfrm>
            <a:off x="1782538" y="250825"/>
            <a:ext cx="9685563" cy="866775"/>
          </a:xfrm>
          <a:prstGeom prst="rect">
            <a:avLst/>
          </a:prstGeom>
        </p:spPr>
        <p:txBody>
          <a:bodyPr/>
          <a:lstStyle>
            <a:lvl1pPr>
              <a:defRPr sz="3600">
                <a:solidFill>
                  <a:srgbClr val="FFFFFF"/>
                </a:solidFill>
              </a:defRPr>
            </a:lvl1pPr>
          </a:lstStyle>
          <a:p>
            <a:r>
              <a:t>Texte du titre</a:t>
            </a:r>
          </a:p>
        </p:txBody>
      </p:sp>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re seul">
    <p:spTree>
      <p:nvGrpSpPr>
        <p:cNvPr id="1" name=""/>
        <p:cNvGrpSpPr/>
        <p:nvPr/>
      </p:nvGrpSpPr>
      <p:grpSpPr>
        <a:xfrm>
          <a:off x="0" y="0"/>
          <a:ext cx="0" cy="0"/>
          <a:chOff x="0" y="0"/>
          <a:chExt cx="0" cy="0"/>
        </a:xfrm>
      </p:grpSpPr>
      <p:sp>
        <p:nvSpPr>
          <p:cNvPr id="71" name="Parallélogramme 5"/>
          <p:cNvSpPr/>
          <p:nvPr/>
        </p:nvSpPr>
        <p:spPr>
          <a:xfrm>
            <a:off x="1567543" y="-1"/>
            <a:ext cx="12377057" cy="1333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642" y="0"/>
                </a:lnTo>
                <a:lnTo>
                  <a:pt x="21600" y="0"/>
                </a:lnTo>
                <a:lnTo>
                  <a:pt x="18958" y="21600"/>
                </a:lnTo>
                <a:close/>
              </a:path>
            </a:pathLst>
          </a:custGeom>
          <a:solidFill>
            <a:srgbClr val="1F1E00"/>
          </a:solidFill>
          <a:ln w="12700">
            <a:miter lim="400000"/>
          </a:ln>
        </p:spPr>
        <p:txBody>
          <a:bodyPr lIns="45719" rIns="45719" anchor="ctr"/>
          <a:lstStyle/>
          <a:p>
            <a:pPr algn="ctr">
              <a:defRPr>
                <a:solidFill>
                  <a:srgbClr val="FFFFFF"/>
                </a:solidFill>
              </a:defRPr>
            </a:pPr>
            <a:endParaRPr/>
          </a:p>
        </p:txBody>
      </p:sp>
      <p:sp>
        <p:nvSpPr>
          <p:cNvPr id="72" name="Rectangle 6"/>
          <p:cNvSpPr/>
          <p:nvPr/>
        </p:nvSpPr>
        <p:spPr>
          <a:xfrm>
            <a:off x="0" y="1333497"/>
            <a:ext cx="12192000" cy="5524506"/>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73" name="Triangle rectangle 7"/>
          <p:cNvSpPr/>
          <p:nvPr/>
        </p:nvSpPr>
        <p:spPr>
          <a:xfrm rot="5400000">
            <a:off x="94345" y="1239153"/>
            <a:ext cx="1402085" cy="15907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B82">
              <a:alpha val="50000"/>
            </a:srgbClr>
          </a:solidFill>
          <a:ln w="12700">
            <a:miter lim="400000"/>
          </a:ln>
        </p:spPr>
        <p:txBody>
          <a:bodyPr lIns="45719" rIns="45719" anchor="ctr"/>
          <a:lstStyle/>
          <a:p>
            <a:pPr algn="ctr">
              <a:defRPr>
                <a:solidFill>
                  <a:srgbClr val="FFFFFF"/>
                </a:solidFill>
              </a:defRPr>
            </a:pPr>
            <a:endParaRPr/>
          </a:p>
        </p:txBody>
      </p:sp>
      <p:pic>
        <p:nvPicPr>
          <p:cNvPr id="74" name="Image 8" descr="Image 8"/>
          <p:cNvPicPr>
            <a:picLocks noChangeAspect="1"/>
          </p:cNvPicPr>
          <p:nvPr/>
        </p:nvPicPr>
        <p:blipFill>
          <a:blip r:embed="rId2">
            <a:extLst/>
          </a:blip>
          <a:stretch>
            <a:fillRect/>
          </a:stretch>
        </p:blipFill>
        <p:spPr>
          <a:xfrm>
            <a:off x="220922" y="405886"/>
            <a:ext cx="1768538" cy="403495"/>
          </a:xfrm>
          <a:prstGeom prst="rect">
            <a:avLst/>
          </a:prstGeom>
          <a:ln w="12700">
            <a:miter lim="400000"/>
          </a:ln>
        </p:spPr>
      </p:pic>
      <p:sp>
        <p:nvSpPr>
          <p:cNvPr id="7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76" name="Texte du titre"/>
          <p:cNvSpPr txBox="1">
            <a:spLocks noGrp="1"/>
          </p:cNvSpPr>
          <p:nvPr>
            <p:ph type="title"/>
          </p:nvPr>
        </p:nvSpPr>
        <p:spPr>
          <a:xfrm>
            <a:off x="2679700" y="276225"/>
            <a:ext cx="8674100" cy="805200"/>
          </a:xfrm>
          <a:prstGeom prst="rect">
            <a:avLst/>
          </a:prstGeom>
        </p:spPr>
        <p:txBody>
          <a:bodyPr/>
          <a:lstStyle>
            <a:lvl1pPr>
              <a:defRPr sz="3600">
                <a:solidFill>
                  <a:srgbClr val="FFFFFF"/>
                </a:solidFill>
              </a:defRPr>
            </a:lvl1pPr>
          </a:lstStyle>
          <a:p>
            <a:r>
              <a:t>Texte du titre</a:t>
            </a:r>
          </a:p>
        </p:txBody>
      </p:sp>
      <p:sp>
        <p:nvSpPr>
          <p:cNvPr id="77" name="Texte niveau 1…"/>
          <p:cNvSpPr txBox="1">
            <a:spLocks noGrp="1"/>
          </p:cNvSpPr>
          <p:nvPr>
            <p:ph type="body" idx="1"/>
          </p:nvPr>
        </p:nvSpPr>
        <p:spPr>
          <a:xfrm>
            <a:off x="838200" y="1825625"/>
            <a:ext cx="10515600" cy="4351338"/>
          </a:xfrm>
          <a:prstGeom prst="rect">
            <a:avLst/>
          </a:prstGeom>
        </p:spPr>
        <p:txBody>
          <a:bodyPr/>
          <a:lstStyle>
            <a:lvl1pPr>
              <a:buFontTx/>
              <a:buChar char="▪"/>
              <a:defRPr sz="2400">
                <a:solidFill>
                  <a:srgbClr val="FFFFFF"/>
                </a:solidFill>
              </a:defRPr>
            </a:lvl1pPr>
            <a:lvl2pPr marL="731519" indent="-274319">
              <a:buFontTx/>
              <a:buChar char="▪"/>
              <a:defRPr sz="2400">
                <a:solidFill>
                  <a:srgbClr val="FFFFFF"/>
                </a:solidFill>
              </a:defRPr>
            </a:lvl2pPr>
            <a:lvl3pPr marL="1219200" indent="-304800">
              <a:buFontTx/>
              <a:buChar char="▪"/>
              <a:defRPr sz="2400">
                <a:solidFill>
                  <a:srgbClr val="FFFFFF"/>
                </a:solidFill>
              </a:defRPr>
            </a:lvl3pPr>
            <a:lvl4pPr marL="1714500" indent="-342900">
              <a:buFontTx/>
              <a:buChar char="▪"/>
              <a:defRPr sz="2400">
                <a:solidFill>
                  <a:srgbClr val="FFFFFF"/>
                </a:solidFill>
              </a:defRPr>
            </a:lvl4pPr>
            <a:lvl5pPr marL="2171700" indent="-342900">
              <a:buFontTx/>
              <a:buChar char="▪"/>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spTree>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Titre seul">
    <p:spTree>
      <p:nvGrpSpPr>
        <p:cNvPr id="1" name=""/>
        <p:cNvGrpSpPr/>
        <p:nvPr/>
      </p:nvGrpSpPr>
      <p:grpSpPr>
        <a:xfrm>
          <a:off x="0" y="0"/>
          <a:ext cx="0" cy="0"/>
          <a:chOff x="0" y="0"/>
          <a:chExt cx="0" cy="0"/>
        </a:xfrm>
      </p:grpSpPr>
      <p:sp>
        <p:nvSpPr>
          <p:cNvPr id="84" name="Parallélogramme 5"/>
          <p:cNvSpPr/>
          <p:nvPr/>
        </p:nvSpPr>
        <p:spPr>
          <a:xfrm>
            <a:off x="1015999" y="-1"/>
            <a:ext cx="12928601" cy="1333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529" y="0"/>
                </a:lnTo>
                <a:lnTo>
                  <a:pt x="21600" y="0"/>
                </a:lnTo>
                <a:lnTo>
                  <a:pt x="19071" y="21600"/>
                </a:lnTo>
                <a:close/>
              </a:path>
            </a:pathLst>
          </a:custGeom>
          <a:solidFill>
            <a:srgbClr val="1F1E00"/>
          </a:solidFill>
          <a:ln w="12700">
            <a:miter lim="400000"/>
          </a:ln>
        </p:spPr>
        <p:txBody>
          <a:bodyPr lIns="45719" rIns="45719" anchor="ctr"/>
          <a:lstStyle/>
          <a:p>
            <a:pPr algn="ctr">
              <a:defRPr>
                <a:solidFill>
                  <a:srgbClr val="FFFFFF"/>
                </a:solidFill>
              </a:defRPr>
            </a:pPr>
            <a:endParaRPr/>
          </a:p>
        </p:txBody>
      </p:sp>
      <p:sp>
        <p:nvSpPr>
          <p:cNvPr id="85" name="Rectangle 6"/>
          <p:cNvSpPr/>
          <p:nvPr/>
        </p:nvSpPr>
        <p:spPr>
          <a:xfrm>
            <a:off x="0" y="1333497"/>
            <a:ext cx="12192000" cy="5524506"/>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86" name="Triangle rectangle 7"/>
          <p:cNvSpPr/>
          <p:nvPr/>
        </p:nvSpPr>
        <p:spPr>
          <a:xfrm rot="5400000">
            <a:off x="61531" y="1271968"/>
            <a:ext cx="914404" cy="10374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F8E">
              <a:alpha val="50000"/>
            </a:srgbClr>
          </a:solidFill>
          <a:ln w="12700">
            <a:miter lim="400000"/>
          </a:ln>
        </p:spPr>
        <p:txBody>
          <a:bodyPr lIns="45719" rIns="45719" anchor="ctr"/>
          <a:lstStyle/>
          <a:p>
            <a:pPr algn="ctr">
              <a:defRPr>
                <a:solidFill>
                  <a:srgbClr val="FFFFFF"/>
                </a:solidFill>
              </a:defRPr>
            </a:pPr>
            <a:endParaRPr/>
          </a:p>
        </p:txBody>
      </p:sp>
      <p:sp>
        <p:nvSpPr>
          <p:cNvPr id="8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88" name="Texte du titre"/>
          <p:cNvSpPr txBox="1">
            <a:spLocks noGrp="1"/>
          </p:cNvSpPr>
          <p:nvPr>
            <p:ph type="title"/>
          </p:nvPr>
        </p:nvSpPr>
        <p:spPr>
          <a:xfrm>
            <a:off x="2204770" y="276225"/>
            <a:ext cx="9149030" cy="805200"/>
          </a:xfrm>
          <a:prstGeom prst="rect">
            <a:avLst/>
          </a:prstGeom>
        </p:spPr>
        <p:txBody>
          <a:bodyPr/>
          <a:lstStyle>
            <a:lvl1pPr>
              <a:defRPr sz="3600">
                <a:solidFill>
                  <a:srgbClr val="FFFFFF"/>
                </a:solidFill>
              </a:defRPr>
            </a:lvl1pPr>
          </a:lstStyle>
          <a:p>
            <a:r>
              <a:t>Texte du titre</a:t>
            </a:r>
          </a:p>
        </p:txBody>
      </p:sp>
      <p:pic>
        <p:nvPicPr>
          <p:cNvPr id="89" name="Image 1" descr="Image 1"/>
          <p:cNvPicPr>
            <a:picLocks noChangeAspect="1"/>
          </p:cNvPicPr>
          <p:nvPr/>
        </p:nvPicPr>
        <p:blipFill>
          <a:blip r:embed="rId2">
            <a:extLst/>
          </a:blip>
          <a:stretch>
            <a:fillRect/>
          </a:stretch>
        </p:blipFill>
        <p:spPr>
          <a:xfrm>
            <a:off x="243815" y="237084"/>
            <a:ext cx="1188770" cy="808531"/>
          </a:xfrm>
          <a:prstGeom prst="rect">
            <a:avLst/>
          </a:prstGeom>
          <a:ln w="12700">
            <a:miter lim="400000"/>
          </a:ln>
        </p:spPr>
      </p:pic>
      <p:sp>
        <p:nvSpPr>
          <p:cNvPr id="90" name="Texte niveau 1…"/>
          <p:cNvSpPr txBox="1">
            <a:spLocks noGrp="1"/>
          </p:cNvSpPr>
          <p:nvPr>
            <p:ph type="body" idx="1"/>
          </p:nvPr>
        </p:nvSpPr>
        <p:spPr>
          <a:xfrm>
            <a:off x="838200" y="1825625"/>
            <a:ext cx="10515600" cy="4351338"/>
          </a:xfrm>
          <a:prstGeom prst="rect">
            <a:avLst/>
          </a:prstGeom>
        </p:spPr>
        <p:txBody>
          <a:bodyPr/>
          <a:lstStyle>
            <a:lvl1pPr>
              <a:buFontTx/>
              <a:buChar char="▪"/>
              <a:defRPr sz="2400">
                <a:solidFill>
                  <a:srgbClr val="FFFFFF"/>
                </a:solidFill>
              </a:defRPr>
            </a:lvl1pPr>
            <a:lvl2pPr marL="731519" indent="-274319">
              <a:buFontTx/>
              <a:buChar char="▪"/>
              <a:defRPr sz="2400">
                <a:solidFill>
                  <a:srgbClr val="FFFFFF"/>
                </a:solidFill>
              </a:defRPr>
            </a:lvl2pPr>
            <a:lvl3pPr marL="1219200" indent="-304800">
              <a:buFontTx/>
              <a:buChar char="▪"/>
              <a:defRPr sz="2400">
                <a:solidFill>
                  <a:srgbClr val="FFFFFF"/>
                </a:solidFill>
              </a:defRPr>
            </a:lvl3pPr>
            <a:lvl4pPr marL="1714500" indent="-342900">
              <a:buFontTx/>
              <a:buChar char="▪"/>
              <a:defRPr sz="2400">
                <a:solidFill>
                  <a:srgbClr val="FFFFFF"/>
                </a:solidFill>
              </a:defRPr>
            </a:lvl4pPr>
            <a:lvl5pPr marL="2171700" indent="-342900">
              <a:buFontTx/>
              <a:buChar char="▪"/>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spTree>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userDrawn="1"/>
        </p:nvSpPr>
        <p:spPr>
          <a:xfrm>
            <a:off x="0" y="1879600"/>
            <a:ext cx="12192000" cy="4978400"/>
          </a:xfrm>
          <a:prstGeom prst="rect">
            <a:avLst/>
          </a:prstGeom>
          <a:solidFill>
            <a:srgbClr val="3947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2" name="Titre 1"/>
          <p:cNvSpPr>
            <a:spLocks noGrp="1"/>
          </p:cNvSpPr>
          <p:nvPr>
            <p:ph type="ctrTitle"/>
          </p:nvPr>
        </p:nvSpPr>
        <p:spPr>
          <a:xfrm>
            <a:off x="1524000" y="2384225"/>
            <a:ext cx="9144000" cy="1646437"/>
          </a:xfrm>
        </p:spPr>
        <p:txBody>
          <a:bodyPr anchor="b">
            <a:normAutofit/>
          </a:bodyPr>
          <a:lstStyle>
            <a:lvl1pPr algn="ctr">
              <a:defRPr sz="5400">
                <a:solidFill>
                  <a:schemeClr val="bg1"/>
                </a:solidFill>
              </a:defRPr>
            </a:lvl1pPr>
          </a:lstStyle>
          <a:p>
            <a:r>
              <a:rPr lang="fr-FR" dirty="0" smtClean="0"/>
              <a:t>Modifiez le style du titre</a:t>
            </a:r>
            <a:endParaRPr lang="fr-FR" dirty="0"/>
          </a:p>
        </p:txBody>
      </p:sp>
      <p:sp>
        <p:nvSpPr>
          <p:cNvPr id="3" name="Sous-titre 2"/>
          <p:cNvSpPr>
            <a:spLocks noGrp="1"/>
          </p:cNvSpPr>
          <p:nvPr>
            <p:ph type="subTitle" idx="1"/>
          </p:nvPr>
        </p:nvSpPr>
        <p:spPr>
          <a:xfrm>
            <a:off x="1524000" y="4457700"/>
            <a:ext cx="9144000" cy="80010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Modifiez le style des sous-titres du masque</a:t>
            </a:r>
            <a:endParaRPr lang="fr-FR" dirty="0"/>
          </a:p>
        </p:txBody>
      </p:sp>
      <p:cxnSp>
        <p:nvCxnSpPr>
          <p:cNvPr id="10" name="Connecteur droit 9"/>
          <p:cNvCxnSpPr/>
          <p:nvPr userDrawn="1"/>
        </p:nvCxnSpPr>
        <p:spPr>
          <a:xfrm>
            <a:off x="5372100" y="4271863"/>
            <a:ext cx="1168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2585" y="456133"/>
            <a:ext cx="4367429" cy="996429"/>
          </a:xfrm>
          <a:prstGeom prst="rect">
            <a:avLst/>
          </a:prstGeom>
        </p:spPr>
      </p:pic>
      <p:sp>
        <p:nvSpPr>
          <p:cNvPr id="9" name="Triangle rectangle 8"/>
          <p:cNvSpPr/>
          <p:nvPr userDrawn="1"/>
        </p:nvSpPr>
        <p:spPr>
          <a:xfrm rot="5400000">
            <a:off x="34742" y="1844862"/>
            <a:ext cx="2084438" cy="2153920"/>
          </a:xfrm>
          <a:prstGeom prst="rtTriangle">
            <a:avLst/>
          </a:prstGeom>
          <a:solidFill>
            <a:srgbClr val="00206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Tree>
    <p:extLst>
      <p:ext uri="{BB962C8B-B14F-4D97-AF65-F5344CB8AC3E}">
        <p14:creationId xmlns:p14="http://schemas.microsoft.com/office/powerpoint/2010/main" val="35585330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p:cNvSpPr/>
          <p:nvPr userDrawn="1"/>
        </p:nvSpPr>
        <p:spPr>
          <a:xfrm flipV="1">
            <a:off x="0" y="-1"/>
            <a:ext cx="12192000" cy="6858001"/>
          </a:xfrm>
          <a:prstGeom prst="rect">
            <a:avLst/>
          </a:prstGeom>
          <a:solidFill>
            <a:srgbClr val="3947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17" name="Rectangle 16"/>
          <p:cNvSpPr/>
          <p:nvPr userDrawn="1"/>
        </p:nvSpPr>
        <p:spPr>
          <a:xfrm flipV="1">
            <a:off x="0" y="-2"/>
            <a:ext cx="12192000" cy="1333501"/>
          </a:xfrm>
          <a:prstGeom prst="rect">
            <a:avLst/>
          </a:prstGeom>
          <a:solidFill>
            <a:srgbClr val="002B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19" name="Triangle rectangle 18"/>
          <p:cNvSpPr/>
          <p:nvPr userDrawn="1"/>
        </p:nvSpPr>
        <p:spPr>
          <a:xfrm rot="5400000">
            <a:off x="123050" y="-117471"/>
            <a:ext cx="2103399" cy="2349500"/>
          </a:xfrm>
          <a:prstGeom prst="rtTriangle">
            <a:avLst/>
          </a:prstGeom>
          <a:solidFill>
            <a:srgbClr val="00206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2" name="Titre 1"/>
          <p:cNvSpPr>
            <a:spLocks noGrp="1"/>
          </p:cNvSpPr>
          <p:nvPr>
            <p:ph type="title" hasCustomPrompt="1"/>
          </p:nvPr>
        </p:nvSpPr>
        <p:spPr>
          <a:xfrm>
            <a:off x="831850" y="2188935"/>
            <a:ext cx="10515600" cy="1765330"/>
          </a:xfrm>
        </p:spPr>
        <p:txBody>
          <a:bodyPr anchor="b">
            <a:normAutofit/>
          </a:bodyPr>
          <a:lstStyle>
            <a:lvl1pPr algn="ctr">
              <a:defRPr sz="4000">
                <a:solidFill>
                  <a:schemeClr val="bg1"/>
                </a:solidFill>
              </a:defRPr>
            </a:lvl1pPr>
          </a:lstStyle>
          <a:p>
            <a:r>
              <a:rPr lang="fr-FR" dirty="0" smtClean="0"/>
              <a:t>Modifiez le style de la partie</a:t>
            </a:r>
            <a:endParaRPr lang="fr-FR" dirty="0"/>
          </a:p>
        </p:txBody>
      </p:sp>
      <p:sp>
        <p:nvSpPr>
          <p:cNvPr id="3" name="Espace réservé du texte 2"/>
          <p:cNvSpPr>
            <a:spLocks noGrp="1"/>
          </p:cNvSpPr>
          <p:nvPr>
            <p:ph type="body" idx="1"/>
          </p:nvPr>
        </p:nvSpPr>
        <p:spPr>
          <a:xfrm>
            <a:off x="831850" y="4589464"/>
            <a:ext cx="10515600" cy="8599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smtClean="0"/>
              <a:t>Modifiez les styles du texte du masque</a:t>
            </a:r>
          </a:p>
        </p:txBody>
      </p:sp>
      <p:cxnSp>
        <p:nvCxnSpPr>
          <p:cNvPr id="12" name="Connecteur droit 11"/>
          <p:cNvCxnSpPr/>
          <p:nvPr userDrawn="1"/>
        </p:nvCxnSpPr>
        <p:spPr>
          <a:xfrm>
            <a:off x="5372100" y="4271863"/>
            <a:ext cx="1168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538" y="204500"/>
            <a:ext cx="1151162" cy="786437"/>
          </a:xfrm>
          <a:prstGeom prst="rect">
            <a:avLst/>
          </a:prstGeom>
        </p:spPr>
      </p:pic>
    </p:spTree>
    <p:extLst>
      <p:ext uri="{BB962C8B-B14F-4D97-AF65-F5344CB8AC3E}">
        <p14:creationId xmlns:p14="http://schemas.microsoft.com/office/powerpoint/2010/main" val="22306878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Rectangle 8"/>
          <p:cNvSpPr/>
          <p:nvPr userDrawn="1"/>
        </p:nvSpPr>
        <p:spPr>
          <a:xfrm flipV="1">
            <a:off x="0" y="-2"/>
            <a:ext cx="12192000" cy="1333501"/>
          </a:xfrm>
          <a:prstGeom prst="rect">
            <a:avLst/>
          </a:prstGeom>
          <a:solidFill>
            <a:srgbClr val="3947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2" name="Titre 1"/>
          <p:cNvSpPr>
            <a:spLocks noGrp="1"/>
          </p:cNvSpPr>
          <p:nvPr>
            <p:ph type="title"/>
          </p:nvPr>
        </p:nvSpPr>
        <p:spPr>
          <a:xfrm>
            <a:off x="1790700" y="276225"/>
            <a:ext cx="9563100" cy="805199"/>
          </a:xfrm>
        </p:spPr>
        <p:txBody>
          <a:bodyPr>
            <a:normAutofit/>
          </a:bodyPr>
          <a:lstStyle>
            <a:lvl1pPr>
              <a:defRPr sz="3600">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idx="1"/>
          </p:nvPr>
        </p:nvSpPr>
        <p:spPr/>
        <p:txBody>
          <a:bodyPr>
            <a:normAutofit/>
          </a:bodyPr>
          <a:lstStyle>
            <a:lvl1pPr marL="228600" indent="-228600">
              <a:buFont typeface="Wingdings" panose="05000000000000000000" pitchFamily="2" charset="2"/>
              <a:buChar char="§"/>
              <a:defRPr sz="2400">
                <a:solidFill>
                  <a:srgbClr val="002060"/>
                </a:solidFill>
              </a:defRPr>
            </a:lvl1pPr>
            <a:lvl2pPr marL="685800" indent="-228600">
              <a:buFont typeface="Wingdings" panose="05000000000000000000" pitchFamily="2" charset="2"/>
              <a:buChar char="§"/>
              <a:defRPr sz="2000">
                <a:solidFill>
                  <a:srgbClr val="002060"/>
                </a:solidFill>
              </a:defRPr>
            </a:lvl2pPr>
            <a:lvl3pPr marL="1143000" indent="-228600">
              <a:buFont typeface="Wingdings" panose="05000000000000000000" pitchFamily="2" charset="2"/>
              <a:buChar char="§"/>
              <a:defRPr sz="1800">
                <a:solidFill>
                  <a:srgbClr val="002060"/>
                </a:solidFill>
              </a:defRPr>
            </a:lvl3pPr>
            <a:lvl4pPr marL="1600200" indent="-228600">
              <a:buFont typeface="Wingdings" panose="05000000000000000000" pitchFamily="2" charset="2"/>
              <a:buChar char="§"/>
              <a:defRPr sz="1600">
                <a:solidFill>
                  <a:srgbClr val="002060"/>
                </a:solidFill>
              </a:defRPr>
            </a:lvl4pPr>
            <a:lvl5pPr marL="2057400" indent="-228600">
              <a:buFont typeface="Wingdings" panose="05000000000000000000" pitchFamily="2" charset="2"/>
              <a:buChar char="§"/>
              <a:defRPr sz="1600">
                <a:solidFill>
                  <a:srgbClr val="002060"/>
                </a:solidFill>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fld id="{88116218-64F9-4D0C-A860-EE12759E2915}" type="datetime1">
              <a:rPr lang="fr-FR" smtClean="0">
                <a:solidFill>
                  <a:srgbClr val="394792">
                    <a:tint val="75000"/>
                  </a:srgbClr>
                </a:solidFill>
              </a:rPr>
              <a:t>07/11/2018</a:t>
            </a:fld>
            <a:endParaRPr lang="fr-FR" dirty="0">
              <a:solidFill>
                <a:srgbClr val="394792">
                  <a:tint val="75000"/>
                </a:srgbClr>
              </a:solidFill>
            </a:endParaRPr>
          </a:p>
        </p:txBody>
      </p:sp>
      <p:sp>
        <p:nvSpPr>
          <p:cNvPr id="5" name="Espace réservé du pied de page 4"/>
          <p:cNvSpPr>
            <a:spLocks noGrp="1"/>
          </p:cNvSpPr>
          <p:nvPr>
            <p:ph type="ftr" sz="quarter" idx="11"/>
          </p:nvPr>
        </p:nvSpPr>
        <p:spPr/>
        <p:txBody>
          <a:bodyPr/>
          <a:lstStyle/>
          <a:p>
            <a:endParaRPr lang="fr-FR" dirty="0">
              <a:solidFill>
                <a:srgbClr val="394792">
                  <a:tint val="75000"/>
                </a:srgbClr>
              </a:solidFill>
            </a:endParaRPr>
          </a:p>
        </p:txBody>
      </p:sp>
      <p:sp>
        <p:nvSpPr>
          <p:cNvPr id="6" name="Espace réservé du numéro de diapositive 5"/>
          <p:cNvSpPr>
            <a:spLocks noGrp="1"/>
          </p:cNvSpPr>
          <p:nvPr>
            <p:ph type="sldNum" sz="quarter" idx="12"/>
          </p:nvPr>
        </p:nvSpPr>
        <p:spPr/>
        <p:txBody>
          <a:bodyPr/>
          <a:lstStyle/>
          <a:p>
            <a:fld id="{2B0068C7-4871-43D6-A72C-552A6300EAD6}" type="slidenum">
              <a:rPr lang="fr-FR" smtClean="0">
                <a:solidFill>
                  <a:srgbClr val="394792">
                    <a:tint val="75000"/>
                  </a:srgbClr>
                </a:solidFill>
              </a:rPr>
              <a:pPr/>
              <a:t>‹N°›</a:t>
            </a:fld>
            <a:endParaRPr lang="fr-FR" dirty="0">
              <a:solidFill>
                <a:srgbClr val="394792">
                  <a:tint val="75000"/>
                </a:srgbClr>
              </a:solidFill>
            </a:endParaRPr>
          </a:p>
        </p:txBody>
      </p:sp>
      <p:sp>
        <p:nvSpPr>
          <p:cNvPr id="8" name="Triangle rectangle 7"/>
          <p:cNvSpPr/>
          <p:nvPr userDrawn="1"/>
        </p:nvSpPr>
        <p:spPr>
          <a:xfrm rot="5400000">
            <a:off x="123050" y="-117471"/>
            <a:ext cx="2103399" cy="2349500"/>
          </a:xfrm>
          <a:prstGeom prst="rtTriangle">
            <a:avLst/>
          </a:prstGeom>
          <a:solidFill>
            <a:srgbClr val="002F8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538" y="204500"/>
            <a:ext cx="1151162" cy="786437"/>
          </a:xfrm>
          <a:prstGeom prst="rect">
            <a:avLst/>
          </a:prstGeom>
        </p:spPr>
      </p:pic>
    </p:spTree>
    <p:extLst>
      <p:ext uri="{BB962C8B-B14F-4D97-AF65-F5344CB8AC3E}">
        <p14:creationId xmlns:p14="http://schemas.microsoft.com/office/powerpoint/2010/main" val="37876447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uméro de diapositive"/>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E92B5"/>
                </a:solidFill>
              </a:defRPr>
            </a:lvl1pPr>
          </a:lstStyle>
          <a:p>
            <a:fld id="{86CB4B4D-7CA3-9044-876B-883B54F8677D}" type="slidenum">
              <a:t>‹N°›</a:t>
            </a:fld>
            <a:endParaRPr/>
          </a:p>
        </p:txBody>
      </p:sp>
      <p:sp>
        <p:nvSpPr>
          <p:cNvPr id="3" name="Triangle rectangle 5"/>
          <p:cNvSpPr/>
          <p:nvPr/>
        </p:nvSpPr>
        <p:spPr>
          <a:xfrm rot="5400000">
            <a:off x="124319" y="-140448"/>
            <a:ext cx="2125108" cy="23737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F8E"/>
          </a:solidFill>
          <a:ln w="12700">
            <a:miter lim="400000"/>
          </a:ln>
        </p:spPr>
        <p:txBody>
          <a:bodyPr lIns="45719" rIns="45719" anchor="ctr"/>
          <a:lstStyle/>
          <a:p>
            <a:pPr algn="ctr">
              <a:defRPr>
                <a:solidFill>
                  <a:srgbClr val="FFFFFF"/>
                </a:solidFill>
              </a:defRPr>
            </a:pPr>
            <a:endParaRPr/>
          </a:p>
        </p:txBody>
      </p:sp>
      <p:pic>
        <p:nvPicPr>
          <p:cNvPr id="4" name="Image 6" descr="Image 6"/>
          <p:cNvPicPr>
            <a:picLocks noChangeAspect="1"/>
          </p:cNvPicPr>
          <p:nvPr/>
        </p:nvPicPr>
        <p:blipFill>
          <a:blip r:embed="rId8">
            <a:extLst/>
          </a:blip>
          <a:stretch>
            <a:fillRect/>
          </a:stretch>
        </p:blipFill>
        <p:spPr>
          <a:xfrm>
            <a:off x="258537" y="204499"/>
            <a:ext cx="1151163" cy="786438"/>
          </a:xfrm>
          <a:prstGeom prst="rect">
            <a:avLst/>
          </a:prstGeom>
          <a:ln w="12700">
            <a:miter lim="400000"/>
          </a:ln>
        </p:spPr>
      </p:pic>
      <p:sp>
        <p:nvSpPr>
          <p:cNvPr id="5" name="Texte du titre"/>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Texte du titre</a:t>
            </a:r>
          </a:p>
        </p:txBody>
      </p:sp>
      <p:sp>
        <p:nvSpPr>
          <p:cNvPr id="6" name="Texte niveau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Lst>
  <p:transition spd="med"/>
  <p:timing>
    <p:tnLst>
      <p:par>
        <p:cTn id="1" dur="indefinite" restart="never" nodeType="tmRoot"/>
      </p:par>
    </p:tnLst>
  </p:timing>
  <p:hf hdr="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accent1"/>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hangingPunct="1"/>
            <a:fld id="{AC941528-20C1-4FD5-B12C-8052F721995B}" type="datetime1">
              <a:rPr lang="fr-FR" kern="1200" smtClean="0">
                <a:solidFill>
                  <a:srgbClr val="394792">
                    <a:tint val="75000"/>
                  </a:srgbClr>
                </a:solidFill>
              </a:rPr>
              <a:t>07/11/2018</a:t>
            </a:fld>
            <a:endParaRPr lang="fr-FR" kern="1200" dirty="0">
              <a:solidFill>
                <a:srgbClr val="394792">
                  <a:tint val="75000"/>
                </a:srgb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hangingPunct="1"/>
            <a:endParaRPr lang="fr-FR" kern="1200" dirty="0">
              <a:solidFill>
                <a:srgbClr val="394792">
                  <a:tint val="75000"/>
                </a:srgb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2B0068C7-4871-43D6-A72C-552A6300EAD6}" type="slidenum">
              <a:rPr lang="fr-FR" kern="1200" smtClean="0">
                <a:solidFill>
                  <a:srgbClr val="394792">
                    <a:tint val="75000"/>
                  </a:srgbClr>
                </a:solidFill>
              </a:rPr>
              <a:pPr hangingPunct="1"/>
              <a:t>‹N°›</a:t>
            </a:fld>
            <a:endParaRPr lang="fr-FR" kern="1200" dirty="0">
              <a:solidFill>
                <a:srgbClr val="394792">
                  <a:tint val="75000"/>
                </a:srgbClr>
              </a:solidFill>
            </a:endParaRPr>
          </a:p>
        </p:txBody>
      </p:sp>
    </p:spTree>
    <p:extLst>
      <p:ext uri="{BB962C8B-B14F-4D97-AF65-F5344CB8AC3E}">
        <p14:creationId xmlns:p14="http://schemas.microsoft.com/office/powerpoint/2010/main" val="48810784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b="15479"/>
          <a:stretch/>
        </p:blipFill>
        <p:spPr>
          <a:xfrm>
            <a:off x="0" y="-19051"/>
            <a:ext cx="12192000" cy="6877051"/>
          </a:xfrm>
          <a:prstGeom prst="rect">
            <a:avLst/>
          </a:prstGeom>
        </p:spPr>
      </p:pic>
      <p:sp>
        <p:nvSpPr>
          <p:cNvPr id="5" name="Triangle rectangle 5"/>
          <p:cNvSpPr/>
          <p:nvPr/>
        </p:nvSpPr>
        <p:spPr>
          <a:xfrm rot="5400000">
            <a:off x="124319" y="-140448"/>
            <a:ext cx="2125108" cy="23737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F8E"/>
          </a:solidFill>
          <a:ln w="12700">
            <a:miter lim="400000"/>
          </a:ln>
        </p:spPr>
        <p:txBody>
          <a:bodyPr lIns="45719" rIns="45719" anchor="ctr"/>
          <a:lstStyle/>
          <a:p>
            <a:pPr algn="ctr">
              <a:defRPr>
                <a:solidFill>
                  <a:srgbClr val="FFFFFF"/>
                </a:solidFill>
              </a:defRPr>
            </a:pPr>
            <a:endParaRPr/>
          </a:p>
        </p:txBody>
      </p:sp>
      <p:pic>
        <p:nvPicPr>
          <p:cNvPr id="6" name="Image 6" descr="Image 6"/>
          <p:cNvPicPr>
            <a:picLocks noChangeAspect="1"/>
          </p:cNvPicPr>
          <p:nvPr/>
        </p:nvPicPr>
        <p:blipFill>
          <a:blip r:embed="rId4">
            <a:extLst/>
          </a:blip>
          <a:stretch>
            <a:fillRect/>
          </a:stretch>
        </p:blipFill>
        <p:spPr>
          <a:xfrm>
            <a:off x="258537" y="204499"/>
            <a:ext cx="1151163" cy="786438"/>
          </a:xfrm>
          <a:prstGeom prst="rect">
            <a:avLst/>
          </a:prstGeom>
          <a:ln w="12700">
            <a:miter lim="400000"/>
          </a:ln>
        </p:spPr>
      </p:pic>
      <p:sp>
        <p:nvSpPr>
          <p:cNvPr id="7" name="Triangle isocèle 6"/>
          <p:cNvSpPr/>
          <p:nvPr/>
        </p:nvSpPr>
        <p:spPr>
          <a:xfrm>
            <a:off x="1" y="-21446"/>
            <a:ext cx="11530534" cy="6891638"/>
          </a:xfrm>
          <a:custGeom>
            <a:avLst/>
            <a:gdLst>
              <a:gd name="connsiteX0" fmla="*/ 0 w 15694321"/>
              <a:gd name="connsiteY0" fmla="*/ 7184246 h 7184246"/>
              <a:gd name="connsiteX1" fmla="*/ 7847161 w 15694321"/>
              <a:gd name="connsiteY1" fmla="*/ 0 h 7184246"/>
              <a:gd name="connsiteX2" fmla="*/ 15694321 w 15694321"/>
              <a:gd name="connsiteY2" fmla="*/ 7184246 h 7184246"/>
              <a:gd name="connsiteX3" fmla="*/ 0 w 15694321"/>
              <a:gd name="connsiteY3" fmla="*/ 7184246 h 7184246"/>
              <a:gd name="connsiteX0" fmla="*/ 0 w 15694321"/>
              <a:gd name="connsiteY0" fmla="*/ 7184246 h 7184246"/>
              <a:gd name="connsiteX1" fmla="*/ 4163787 w 15694321"/>
              <a:gd name="connsiteY1" fmla="*/ 3396017 h 7184246"/>
              <a:gd name="connsiteX2" fmla="*/ 7847161 w 15694321"/>
              <a:gd name="connsiteY2" fmla="*/ 0 h 7184246"/>
              <a:gd name="connsiteX3" fmla="*/ 15694321 w 15694321"/>
              <a:gd name="connsiteY3" fmla="*/ 7184246 h 7184246"/>
              <a:gd name="connsiteX4" fmla="*/ 0 w 15694321"/>
              <a:gd name="connsiteY4" fmla="*/ 7184246 h 7184246"/>
              <a:gd name="connsiteX0" fmla="*/ 18069 w 11530534"/>
              <a:gd name="connsiteY0" fmla="*/ 7196438 h 7196438"/>
              <a:gd name="connsiteX1" fmla="*/ 0 w 11530534"/>
              <a:gd name="connsiteY1" fmla="*/ 3396017 h 7196438"/>
              <a:gd name="connsiteX2" fmla="*/ 3683374 w 11530534"/>
              <a:gd name="connsiteY2" fmla="*/ 0 h 7196438"/>
              <a:gd name="connsiteX3" fmla="*/ 11530534 w 11530534"/>
              <a:gd name="connsiteY3" fmla="*/ 7184246 h 7196438"/>
              <a:gd name="connsiteX4" fmla="*/ 18069 w 11530534"/>
              <a:gd name="connsiteY4" fmla="*/ 7196438 h 7196438"/>
              <a:gd name="connsiteX0" fmla="*/ 18069 w 11530534"/>
              <a:gd name="connsiteY0" fmla="*/ 7196438 h 7196438"/>
              <a:gd name="connsiteX1" fmla="*/ 0 w 11530534"/>
              <a:gd name="connsiteY1" fmla="*/ 3396017 h 7196438"/>
              <a:gd name="connsiteX2" fmla="*/ 3368039 w 11530534"/>
              <a:gd name="connsiteY2" fmla="*/ 311006 h 7196438"/>
              <a:gd name="connsiteX3" fmla="*/ 3683374 w 11530534"/>
              <a:gd name="connsiteY3" fmla="*/ 0 h 7196438"/>
              <a:gd name="connsiteX4" fmla="*/ 11530534 w 11530534"/>
              <a:gd name="connsiteY4" fmla="*/ 7184246 h 7196438"/>
              <a:gd name="connsiteX5" fmla="*/ 18069 w 11530534"/>
              <a:gd name="connsiteY5" fmla="*/ 7196438 h 7196438"/>
              <a:gd name="connsiteX0" fmla="*/ 18069 w 11530534"/>
              <a:gd name="connsiteY0" fmla="*/ 6891638 h 6891638"/>
              <a:gd name="connsiteX1" fmla="*/ 0 w 11530534"/>
              <a:gd name="connsiteY1" fmla="*/ 3091217 h 6891638"/>
              <a:gd name="connsiteX2" fmla="*/ 3368039 w 11530534"/>
              <a:gd name="connsiteY2" fmla="*/ 6206 h 6891638"/>
              <a:gd name="connsiteX3" fmla="*/ 4011034 w 11530534"/>
              <a:gd name="connsiteY3" fmla="*/ 0 h 6891638"/>
              <a:gd name="connsiteX4" fmla="*/ 11530534 w 11530534"/>
              <a:gd name="connsiteY4" fmla="*/ 6879446 h 6891638"/>
              <a:gd name="connsiteX5" fmla="*/ 18069 w 11530534"/>
              <a:gd name="connsiteY5" fmla="*/ 6891638 h 689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30534" h="6891638">
                <a:moveTo>
                  <a:pt x="18069" y="6891638"/>
                </a:moveTo>
                <a:lnTo>
                  <a:pt x="0" y="3091217"/>
                </a:lnTo>
                <a:lnTo>
                  <a:pt x="3368039" y="6206"/>
                </a:lnTo>
                <a:lnTo>
                  <a:pt x="4011034" y="0"/>
                </a:lnTo>
                <a:lnTo>
                  <a:pt x="11530534" y="6879446"/>
                </a:lnTo>
                <a:lnTo>
                  <a:pt x="18069" y="6891638"/>
                </a:lnTo>
                <a:close/>
              </a:path>
            </a:pathLst>
          </a:custGeom>
          <a:solidFill>
            <a:srgbClr val="002F8E">
              <a:alpha val="8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9" name="Titre 1"/>
          <p:cNvSpPr txBox="1">
            <a:spLocks/>
          </p:cNvSpPr>
          <p:nvPr/>
        </p:nvSpPr>
        <p:spPr>
          <a:xfrm>
            <a:off x="1186873" y="3265877"/>
            <a:ext cx="9144000" cy="1646436"/>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9pPr>
          </a:lstStyle>
          <a:p>
            <a:pPr defTabSz="905255" hangingPunct="1">
              <a:defRPr sz="5346"/>
            </a:pPr>
            <a:r>
              <a:rPr lang="fr-FR" sz="5400" dirty="0" smtClean="0">
                <a:solidFill>
                  <a:schemeClr val="bg1"/>
                </a:solidFill>
              </a:rPr>
              <a:t>Réforme formation </a:t>
            </a:r>
            <a:br>
              <a:rPr lang="fr-FR" sz="5400" dirty="0" smtClean="0">
                <a:solidFill>
                  <a:schemeClr val="bg1"/>
                </a:solidFill>
              </a:rPr>
            </a:br>
            <a:r>
              <a:rPr lang="fr-FR" sz="5400" dirty="0" smtClean="0">
                <a:solidFill>
                  <a:schemeClr val="bg1"/>
                </a:solidFill>
              </a:rPr>
              <a:t>et apprentissage</a:t>
            </a:r>
            <a:endParaRPr lang="fr-FR" sz="5400" dirty="0">
              <a:solidFill>
                <a:schemeClr val="bg1"/>
              </a:solidFill>
            </a:endParaRPr>
          </a:p>
        </p:txBody>
      </p:sp>
      <p:sp>
        <p:nvSpPr>
          <p:cNvPr id="10" name="Triangle isocèle 9"/>
          <p:cNvSpPr/>
          <p:nvPr/>
        </p:nvSpPr>
        <p:spPr>
          <a:xfrm rot="2520854">
            <a:off x="5318876" y="-1011502"/>
            <a:ext cx="9727495" cy="4840530"/>
          </a:xfrm>
          <a:custGeom>
            <a:avLst/>
            <a:gdLst>
              <a:gd name="connsiteX0" fmla="*/ 0 w 10708960"/>
              <a:gd name="connsiteY0" fmla="*/ 4902143 h 4902143"/>
              <a:gd name="connsiteX1" fmla="*/ 5354480 w 10708960"/>
              <a:gd name="connsiteY1" fmla="*/ 0 h 4902143"/>
              <a:gd name="connsiteX2" fmla="*/ 10708960 w 10708960"/>
              <a:gd name="connsiteY2" fmla="*/ 4902143 h 4902143"/>
              <a:gd name="connsiteX3" fmla="*/ 0 w 10708960"/>
              <a:gd name="connsiteY3" fmla="*/ 4902143 h 4902143"/>
              <a:gd name="connsiteX0" fmla="*/ 0 w 10708960"/>
              <a:gd name="connsiteY0" fmla="*/ 4806991 h 4806991"/>
              <a:gd name="connsiteX1" fmla="*/ 5358150 w 10708960"/>
              <a:gd name="connsiteY1" fmla="*/ 0 h 4806991"/>
              <a:gd name="connsiteX2" fmla="*/ 10708960 w 10708960"/>
              <a:gd name="connsiteY2" fmla="*/ 4806991 h 4806991"/>
              <a:gd name="connsiteX3" fmla="*/ 0 w 10708960"/>
              <a:gd name="connsiteY3" fmla="*/ 4806991 h 4806991"/>
              <a:gd name="connsiteX0" fmla="*/ 0 w 9727495"/>
              <a:gd name="connsiteY0" fmla="*/ 4806991 h 4806991"/>
              <a:gd name="connsiteX1" fmla="*/ 5358150 w 9727495"/>
              <a:gd name="connsiteY1" fmla="*/ 0 h 4806991"/>
              <a:gd name="connsiteX2" fmla="*/ 9727495 w 9727495"/>
              <a:gd name="connsiteY2" fmla="*/ 4755799 h 4806991"/>
              <a:gd name="connsiteX3" fmla="*/ 0 w 9727495"/>
              <a:gd name="connsiteY3" fmla="*/ 4806991 h 4806991"/>
              <a:gd name="connsiteX0" fmla="*/ 0 w 9727495"/>
              <a:gd name="connsiteY0" fmla="*/ 5322885 h 5322885"/>
              <a:gd name="connsiteX1" fmla="*/ 5894392 w 9727495"/>
              <a:gd name="connsiteY1" fmla="*/ 0 h 5322885"/>
              <a:gd name="connsiteX2" fmla="*/ 9727495 w 9727495"/>
              <a:gd name="connsiteY2" fmla="*/ 5271693 h 5322885"/>
              <a:gd name="connsiteX3" fmla="*/ 0 w 9727495"/>
              <a:gd name="connsiteY3" fmla="*/ 5322885 h 5322885"/>
              <a:gd name="connsiteX0" fmla="*/ 0 w 9727495"/>
              <a:gd name="connsiteY0" fmla="*/ 4840530 h 4840530"/>
              <a:gd name="connsiteX1" fmla="*/ 5377165 w 9727495"/>
              <a:gd name="connsiteY1" fmla="*/ 0 h 4840530"/>
              <a:gd name="connsiteX2" fmla="*/ 9727495 w 9727495"/>
              <a:gd name="connsiteY2" fmla="*/ 4789338 h 4840530"/>
              <a:gd name="connsiteX3" fmla="*/ 0 w 9727495"/>
              <a:gd name="connsiteY3" fmla="*/ 4840530 h 4840530"/>
            </a:gdLst>
            <a:ahLst/>
            <a:cxnLst>
              <a:cxn ang="0">
                <a:pos x="connsiteX0" y="connsiteY0"/>
              </a:cxn>
              <a:cxn ang="0">
                <a:pos x="connsiteX1" y="connsiteY1"/>
              </a:cxn>
              <a:cxn ang="0">
                <a:pos x="connsiteX2" y="connsiteY2"/>
              </a:cxn>
              <a:cxn ang="0">
                <a:pos x="connsiteX3" y="connsiteY3"/>
              </a:cxn>
            </a:cxnLst>
            <a:rect l="l" t="t" r="r" b="b"/>
            <a:pathLst>
              <a:path w="9727495" h="4840530">
                <a:moveTo>
                  <a:pt x="0" y="4840530"/>
                </a:moveTo>
                <a:lnTo>
                  <a:pt x="5377165" y="0"/>
                </a:lnTo>
                <a:lnTo>
                  <a:pt x="9727495" y="4789338"/>
                </a:lnTo>
                <a:lnTo>
                  <a:pt x="0" y="4840530"/>
                </a:lnTo>
                <a:close/>
              </a:path>
            </a:pathLst>
          </a:custGeom>
          <a:solidFill>
            <a:srgbClr val="002F8E">
              <a:alpha val="8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2" name="Rectangle 1"/>
          <p:cNvSpPr/>
          <p:nvPr/>
        </p:nvSpPr>
        <p:spPr>
          <a:xfrm>
            <a:off x="1186873" y="5070742"/>
            <a:ext cx="7926982" cy="646331"/>
          </a:xfrm>
          <a:prstGeom prst="rect">
            <a:avLst/>
          </a:prstGeom>
        </p:spPr>
        <p:txBody>
          <a:bodyPr wrap="square">
            <a:spAutoFit/>
          </a:bodyPr>
          <a:lstStyle/>
          <a:p>
            <a:r>
              <a:rPr lang="fr-FR" dirty="0">
                <a:solidFill>
                  <a:schemeClr val="bg1"/>
                </a:solidFill>
              </a:rPr>
              <a:t>Loi n° 2018-771 du 5 septembre 2018 </a:t>
            </a:r>
            <a:endParaRPr lang="fr-FR" dirty="0" smtClean="0">
              <a:solidFill>
                <a:schemeClr val="bg1"/>
              </a:solidFill>
            </a:endParaRPr>
          </a:p>
          <a:p>
            <a:r>
              <a:rPr lang="fr-FR" dirty="0" smtClean="0">
                <a:solidFill>
                  <a:schemeClr val="bg1"/>
                </a:solidFill>
              </a:rPr>
              <a:t>pour </a:t>
            </a:r>
            <a:r>
              <a:rPr lang="fr-FR" dirty="0">
                <a:solidFill>
                  <a:schemeClr val="bg1"/>
                </a:solidFill>
              </a:rPr>
              <a:t>la liberté de choisir son avenir professionnel (JO 06/09/2018)</a:t>
            </a:r>
          </a:p>
        </p:txBody>
      </p:sp>
      <p:sp>
        <p:nvSpPr>
          <p:cNvPr id="3" name="Espace réservé du numéro de diapositive 2"/>
          <p:cNvSpPr>
            <a:spLocks noGrp="1"/>
          </p:cNvSpPr>
          <p:nvPr>
            <p:ph type="sldNum" sz="quarter" idx="2"/>
          </p:nvPr>
        </p:nvSpPr>
        <p:spPr/>
        <p:txBody>
          <a:bodyPr/>
          <a:lstStyle/>
          <a:p>
            <a:fld id="{86CB4B4D-7CA3-9044-876B-883B54F8677D}" type="slidenum">
              <a:rPr lang="fr-FR" smtClean="0"/>
              <a:t>1</a:t>
            </a:fld>
            <a:endParaRPr lang="fr-FR"/>
          </a:p>
        </p:txBody>
      </p:sp>
    </p:spTree>
    <p:extLst>
      <p:ext uri="{BB962C8B-B14F-4D97-AF65-F5344CB8AC3E}">
        <p14:creationId xmlns:p14="http://schemas.microsoft.com/office/powerpoint/2010/main" val="4063170103"/>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t="9446" b="6119"/>
          <a:stretch/>
        </p:blipFill>
        <p:spPr>
          <a:xfrm>
            <a:off x="0" y="-19666"/>
            <a:ext cx="12192000" cy="6862917"/>
          </a:xfrm>
          <a:prstGeom prst="rect">
            <a:avLst/>
          </a:prstGeom>
        </p:spPr>
      </p:pic>
      <p:sp>
        <p:nvSpPr>
          <p:cNvPr id="5" name="Triangle rectangle 5"/>
          <p:cNvSpPr/>
          <p:nvPr/>
        </p:nvSpPr>
        <p:spPr>
          <a:xfrm rot="5400000">
            <a:off x="124319" y="-140448"/>
            <a:ext cx="2125108" cy="23737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F8E"/>
          </a:solidFill>
          <a:ln w="12700">
            <a:miter lim="400000"/>
          </a:ln>
        </p:spPr>
        <p:txBody>
          <a:bodyPr lIns="45719" rIns="45719" anchor="ctr"/>
          <a:lstStyle/>
          <a:p>
            <a:pPr algn="ctr">
              <a:defRPr>
                <a:solidFill>
                  <a:srgbClr val="FFFFFF"/>
                </a:solidFill>
              </a:defRPr>
            </a:pPr>
            <a:endParaRPr/>
          </a:p>
        </p:txBody>
      </p:sp>
      <p:pic>
        <p:nvPicPr>
          <p:cNvPr id="6" name="Image 6" descr="Image 6"/>
          <p:cNvPicPr>
            <a:picLocks noChangeAspect="1"/>
          </p:cNvPicPr>
          <p:nvPr/>
        </p:nvPicPr>
        <p:blipFill>
          <a:blip r:embed="rId4">
            <a:extLst/>
          </a:blip>
          <a:stretch>
            <a:fillRect/>
          </a:stretch>
        </p:blipFill>
        <p:spPr>
          <a:xfrm>
            <a:off x="258537" y="204499"/>
            <a:ext cx="1151163" cy="786438"/>
          </a:xfrm>
          <a:prstGeom prst="rect">
            <a:avLst/>
          </a:prstGeom>
          <a:ln w="12700">
            <a:miter lim="400000"/>
          </a:ln>
        </p:spPr>
      </p:pic>
      <p:sp>
        <p:nvSpPr>
          <p:cNvPr id="10" name="Triangle isocèle 9"/>
          <p:cNvSpPr/>
          <p:nvPr/>
        </p:nvSpPr>
        <p:spPr>
          <a:xfrm rot="2520854">
            <a:off x="4985771" y="-1059415"/>
            <a:ext cx="10200345" cy="5084747"/>
          </a:xfrm>
          <a:custGeom>
            <a:avLst/>
            <a:gdLst>
              <a:gd name="connsiteX0" fmla="*/ 0 w 10708960"/>
              <a:gd name="connsiteY0" fmla="*/ 4902143 h 4902143"/>
              <a:gd name="connsiteX1" fmla="*/ 5354480 w 10708960"/>
              <a:gd name="connsiteY1" fmla="*/ 0 h 4902143"/>
              <a:gd name="connsiteX2" fmla="*/ 10708960 w 10708960"/>
              <a:gd name="connsiteY2" fmla="*/ 4902143 h 4902143"/>
              <a:gd name="connsiteX3" fmla="*/ 0 w 10708960"/>
              <a:gd name="connsiteY3" fmla="*/ 4902143 h 4902143"/>
              <a:gd name="connsiteX0" fmla="*/ 0 w 10708960"/>
              <a:gd name="connsiteY0" fmla="*/ 4806991 h 4806991"/>
              <a:gd name="connsiteX1" fmla="*/ 5358150 w 10708960"/>
              <a:gd name="connsiteY1" fmla="*/ 0 h 4806991"/>
              <a:gd name="connsiteX2" fmla="*/ 10708960 w 10708960"/>
              <a:gd name="connsiteY2" fmla="*/ 4806991 h 4806991"/>
              <a:gd name="connsiteX3" fmla="*/ 0 w 10708960"/>
              <a:gd name="connsiteY3" fmla="*/ 4806991 h 4806991"/>
              <a:gd name="connsiteX0" fmla="*/ 0 w 9727495"/>
              <a:gd name="connsiteY0" fmla="*/ 4806991 h 4806991"/>
              <a:gd name="connsiteX1" fmla="*/ 5358150 w 9727495"/>
              <a:gd name="connsiteY1" fmla="*/ 0 h 4806991"/>
              <a:gd name="connsiteX2" fmla="*/ 9727495 w 9727495"/>
              <a:gd name="connsiteY2" fmla="*/ 4755799 h 4806991"/>
              <a:gd name="connsiteX3" fmla="*/ 0 w 9727495"/>
              <a:gd name="connsiteY3" fmla="*/ 4806991 h 4806991"/>
              <a:gd name="connsiteX0" fmla="*/ 0 w 9727495"/>
              <a:gd name="connsiteY0" fmla="*/ 5322885 h 5322885"/>
              <a:gd name="connsiteX1" fmla="*/ 5894392 w 9727495"/>
              <a:gd name="connsiteY1" fmla="*/ 0 h 5322885"/>
              <a:gd name="connsiteX2" fmla="*/ 9727495 w 9727495"/>
              <a:gd name="connsiteY2" fmla="*/ 5271693 h 5322885"/>
              <a:gd name="connsiteX3" fmla="*/ 0 w 9727495"/>
              <a:gd name="connsiteY3" fmla="*/ 5322885 h 5322885"/>
              <a:gd name="connsiteX0" fmla="*/ 0 w 9727495"/>
              <a:gd name="connsiteY0" fmla="*/ 4840530 h 4840530"/>
              <a:gd name="connsiteX1" fmla="*/ 5377165 w 9727495"/>
              <a:gd name="connsiteY1" fmla="*/ 0 h 4840530"/>
              <a:gd name="connsiteX2" fmla="*/ 9727495 w 9727495"/>
              <a:gd name="connsiteY2" fmla="*/ 4789338 h 4840530"/>
              <a:gd name="connsiteX3" fmla="*/ 0 w 9727495"/>
              <a:gd name="connsiteY3" fmla="*/ 4840530 h 4840530"/>
              <a:gd name="connsiteX0" fmla="*/ 0 w 9727495"/>
              <a:gd name="connsiteY0" fmla="*/ 5084747 h 5084747"/>
              <a:gd name="connsiteX1" fmla="*/ 5633570 w 9727495"/>
              <a:gd name="connsiteY1" fmla="*/ 0 h 5084747"/>
              <a:gd name="connsiteX2" fmla="*/ 9727495 w 9727495"/>
              <a:gd name="connsiteY2" fmla="*/ 5033555 h 5084747"/>
              <a:gd name="connsiteX3" fmla="*/ 0 w 9727495"/>
              <a:gd name="connsiteY3" fmla="*/ 5084747 h 5084747"/>
              <a:gd name="connsiteX0" fmla="*/ 0 w 10200345"/>
              <a:gd name="connsiteY0" fmla="*/ 5084747 h 5084747"/>
              <a:gd name="connsiteX1" fmla="*/ 5633570 w 10200345"/>
              <a:gd name="connsiteY1" fmla="*/ 0 h 5084747"/>
              <a:gd name="connsiteX2" fmla="*/ 10200345 w 10200345"/>
              <a:gd name="connsiteY2" fmla="*/ 5044293 h 5084747"/>
              <a:gd name="connsiteX3" fmla="*/ 0 w 10200345"/>
              <a:gd name="connsiteY3" fmla="*/ 5084747 h 5084747"/>
            </a:gdLst>
            <a:ahLst/>
            <a:cxnLst>
              <a:cxn ang="0">
                <a:pos x="connsiteX0" y="connsiteY0"/>
              </a:cxn>
              <a:cxn ang="0">
                <a:pos x="connsiteX1" y="connsiteY1"/>
              </a:cxn>
              <a:cxn ang="0">
                <a:pos x="connsiteX2" y="connsiteY2"/>
              </a:cxn>
              <a:cxn ang="0">
                <a:pos x="connsiteX3" y="connsiteY3"/>
              </a:cxn>
            </a:cxnLst>
            <a:rect l="l" t="t" r="r" b="b"/>
            <a:pathLst>
              <a:path w="10200345" h="5084747">
                <a:moveTo>
                  <a:pt x="0" y="5084747"/>
                </a:moveTo>
                <a:lnTo>
                  <a:pt x="5633570" y="0"/>
                </a:lnTo>
                <a:lnTo>
                  <a:pt x="10200345" y="5044293"/>
                </a:lnTo>
                <a:lnTo>
                  <a:pt x="0" y="5084747"/>
                </a:lnTo>
                <a:close/>
              </a:path>
            </a:pathLst>
          </a:custGeom>
          <a:solidFill>
            <a:srgbClr val="002F8E">
              <a:alpha val="8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9" name="Titre 1"/>
          <p:cNvSpPr txBox="1">
            <a:spLocks/>
          </p:cNvSpPr>
          <p:nvPr/>
        </p:nvSpPr>
        <p:spPr>
          <a:xfrm>
            <a:off x="4476750" y="291830"/>
            <a:ext cx="7581900" cy="234554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9pPr>
          </a:lstStyle>
          <a:p>
            <a:pPr algn="r" defTabSz="905255" hangingPunct="1">
              <a:defRPr sz="5346"/>
            </a:pPr>
            <a:r>
              <a:rPr lang="fr-FR" sz="5400" dirty="0" smtClean="0">
                <a:solidFill>
                  <a:schemeClr val="bg1"/>
                </a:solidFill>
              </a:rPr>
              <a:t>Quels </a:t>
            </a:r>
          </a:p>
          <a:p>
            <a:pPr algn="r" defTabSz="905255" hangingPunct="1">
              <a:defRPr sz="5346"/>
            </a:pPr>
            <a:r>
              <a:rPr lang="fr-FR" sz="5400" dirty="0" smtClean="0">
                <a:solidFill>
                  <a:schemeClr val="bg1"/>
                </a:solidFill>
              </a:rPr>
              <a:t>changements </a:t>
            </a:r>
          </a:p>
          <a:p>
            <a:pPr algn="r" defTabSz="905255" hangingPunct="1">
              <a:defRPr sz="5346"/>
            </a:pPr>
            <a:r>
              <a:rPr lang="fr-FR" sz="5400" dirty="0" smtClean="0">
                <a:solidFill>
                  <a:schemeClr val="bg1"/>
                </a:solidFill>
              </a:rPr>
              <a:t>pour </a:t>
            </a:r>
          </a:p>
          <a:p>
            <a:pPr algn="r" defTabSz="905255" hangingPunct="1">
              <a:defRPr sz="5346"/>
            </a:pPr>
            <a:r>
              <a:rPr lang="fr-FR" sz="5400" dirty="0" smtClean="0">
                <a:solidFill>
                  <a:schemeClr val="bg1"/>
                </a:solidFill>
              </a:rPr>
              <a:t>l’entreprise ?</a:t>
            </a:r>
            <a:endParaRPr lang="fr-FR" sz="5400" dirty="0">
              <a:solidFill>
                <a:schemeClr val="bg1"/>
              </a:solidFill>
            </a:endParaRPr>
          </a:p>
        </p:txBody>
      </p:sp>
      <p:sp>
        <p:nvSpPr>
          <p:cNvPr id="4" name="Espace réservé du numéro de diapositive 3"/>
          <p:cNvSpPr>
            <a:spLocks noGrp="1"/>
          </p:cNvSpPr>
          <p:nvPr>
            <p:ph type="sldNum" sz="quarter" idx="2"/>
          </p:nvPr>
        </p:nvSpPr>
        <p:spPr/>
        <p:txBody>
          <a:bodyPr/>
          <a:lstStyle/>
          <a:p>
            <a:fld id="{86CB4B4D-7CA3-9044-876B-883B54F8677D}" type="slidenum">
              <a:rPr lang="fr-FR" smtClean="0"/>
              <a:t>10</a:t>
            </a:fld>
            <a:endParaRPr lang="fr-FR"/>
          </a:p>
        </p:txBody>
      </p:sp>
    </p:spTree>
    <p:extLst>
      <p:ext uri="{BB962C8B-B14F-4D97-AF65-F5344CB8AC3E}">
        <p14:creationId xmlns:p14="http://schemas.microsoft.com/office/powerpoint/2010/main" val="270244481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4328" t="31419" r="47361" b="39987"/>
          <a:stretch/>
        </p:blipFill>
        <p:spPr>
          <a:xfrm>
            <a:off x="-1" y="1308100"/>
            <a:ext cx="12206515" cy="4700814"/>
          </a:xfrm>
          <a:prstGeom prst="rect">
            <a:avLst/>
          </a:prstGeom>
        </p:spPr>
      </p:pic>
      <p:sp>
        <p:nvSpPr>
          <p:cNvPr id="27" name="Rectangle 26"/>
          <p:cNvSpPr/>
          <p:nvPr/>
        </p:nvSpPr>
        <p:spPr>
          <a:xfrm>
            <a:off x="-1822" y="1304904"/>
            <a:ext cx="12208336" cy="4734566"/>
          </a:xfrm>
          <a:prstGeom prst="rect">
            <a:avLst/>
          </a:prstGeom>
          <a:solidFill>
            <a:srgbClr val="002F8E">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3" name="Flèche droite 2"/>
          <p:cNvSpPr/>
          <p:nvPr/>
        </p:nvSpPr>
        <p:spPr>
          <a:xfrm>
            <a:off x="10896600" y="3692815"/>
            <a:ext cx="1727200" cy="629888"/>
          </a:xfrm>
          <a:prstGeom prst="rightArrow">
            <a:avLst/>
          </a:prstGeom>
          <a:solidFill>
            <a:schemeClr val="accent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24" name="Rectangle aux angles arrondis"/>
          <p:cNvSpPr/>
          <p:nvPr/>
        </p:nvSpPr>
        <p:spPr>
          <a:xfrm>
            <a:off x="7814054" y="3080011"/>
            <a:ext cx="3387345" cy="1855496"/>
          </a:xfrm>
          <a:prstGeom prst="rect">
            <a:avLst/>
          </a:prstGeom>
          <a:solidFill>
            <a:schemeClr val="accent2"/>
          </a:solidFill>
          <a:ln w="9525" cap="flat">
            <a:noFill/>
            <a:prstDash val="solid"/>
            <a:round/>
          </a:ln>
          <a:effectLst>
            <a:outerShdw blurRad="50800" dist="38100" dir="5400000" algn="t" rotWithShape="0">
              <a:prstClr val="black">
                <a:alpha val="40000"/>
              </a:prstClr>
            </a:outerShdw>
          </a:effectLst>
        </p:spPr>
        <p:txBody>
          <a:bodyPr wrap="square" lIns="45719" tIns="45719" rIns="45719" bIns="45719" numCol="1" anchor="ctr">
            <a:noAutofit/>
          </a:bodyPr>
          <a:lstStyle/>
          <a:p>
            <a:pPr algn="ctr"/>
            <a:r>
              <a:rPr lang="fr-FR" sz="2400" b="1" dirty="0">
                <a:solidFill>
                  <a:schemeClr val="bg1"/>
                </a:solidFill>
              </a:rPr>
              <a:t>Plan de développement des compétences</a:t>
            </a:r>
          </a:p>
        </p:txBody>
      </p:sp>
      <p:sp>
        <p:nvSpPr>
          <p:cNvPr id="308" name="Titre 1"/>
          <p:cNvSpPr txBox="1">
            <a:spLocks noGrp="1"/>
          </p:cNvSpPr>
          <p:nvPr>
            <p:ph type="title"/>
          </p:nvPr>
        </p:nvSpPr>
        <p:spPr>
          <a:xfrm>
            <a:off x="2152650" y="-3"/>
            <a:ext cx="10291142" cy="1333503"/>
          </a:xfrm>
          <a:prstGeom prst="rect">
            <a:avLst/>
          </a:prstGeom>
        </p:spPr>
        <p:txBody>
          <a:bodyPr>
            <a:normAutofit/>
          </a:bodyPr>
          <a:lstStyle/>
          <a:p>
            <a:pPr>
              <a:defRPr sz="3800"/>
            </a:pPr>
            <a:r>
              <a:rPr lang="fr-FR" sz="3200" dirty="0" smtClean="0"/>
              <a:t>Du plan de formation </a:t>
            </a:r>
            <a:br>
              <a:rPr lang="fr-FR" sz="3200" dirty="0" smtClean="0"/>
            </a:br>
            <a:r>
              <a:rPr lang="fr-FR" sz="3200" dirty="0" smtClean="0"/>
              <a:t>au plan de développement des compétences</a:t>
            </a:r>
            <a:endParaRPr lang="fr-FR" sz="3200" dirty="0"/>
          </a:p>
        </p:txBody>
      </p:sp>
      <p:sp>
        <p:nvSpPr>
          <p:cNvPr id="309" name="Espace réservé de la date 3"/>
          <p:cNvSpPr txBox="1"/>
          <p:nvPr/>
        </p:nvSpPr>
        <p:spPr>
          <a:xfrm>
            <a:off x="838200"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
        <p:nvSpPr>
          <p:cNvPr id="313" name="Rectangle 12"/>
          <p:cNvSpPr txBox="1"/>
          <p:nvPr/>
        </p:nvSpPr>
        <p:spPr>
          <a:xfrm>
            <a:off x="7814056" y="2794088"/>
            <a:ext cx="327576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lvl="1">
              <a:defRPr b="1"/>
            </a:pPr>
            <a:endParaRPr dirty="0"/>
          </a:p>
        </p:txBody>
      </p:sp>
      <p:sp>
        <p:nvSpPr>
          <p:cNvPr id="325" name="Espace réservé du numéro de diapositive 4"/>
          <p:cNvSpPr txBox="1"/>
          <p:nvPr/>
        </p:nvSpPr>
        <p:spPr>
          <a:xfrm>
            <a:off x="11089818" y="6404292"/>
            <a:ext cx="263982"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r">
              <a:defRPr sz="1200">
                <a:solidFill>
                  <a:srgbClr val="8E92B5"/>
                </a:solidFill>
              </a:defRPr>
            </a:pPr>
            <a:fld id="{86CB4B4D-7CA3-9044-876B-883B54F8677D}" type="slidenum">
              <a:t>11</a:t>
            </a:fld>
            <a:r>
              <a:rPr dirty="0"/>
              <a:t>￼</a:t>
            </a:r>
          </a:p>
        </p:txBody>
      </p:sp>
      <p:sp>
        <p:nvSpPr>
          <p:cNvPr id="2" name="Flèche droite 1"/>
          <p:cNvSpPr/>
          <p:nvPr/>
        </p:nvSpPr>
        <p:spPr>
          <a:xfrm rot="2492262">
            <a:off x="6779747" y="2830757"/>
            <a:ext cx="1393985" cy="520700"/>
          </a:xfrm>
          <a:prstGeom prst="rightArrow">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21" name="Flèche droite 20"/>
          <p:cNvSpPr/>
          <p:nvPr/>
        </p:nvSpPr>
        <p:spPr>
          <a:xfrm rot="20493283">
            <a:off x="6730542" y="4432473"/>
            <a:ext cx="1393985" cy="520700"/>
          </a:xfrm>
          <a:prstGeom prst="rightArrow">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22" name="Rectangle aux angles arrondis"/>
          <p:cNvSpPr/>
          <p:nvPr/>
        </p:nvSpPr>
        <p:spPr>
          <a:xfrm>
            <a:off x="905985" y="4378057"/>
            <a:ext cx="6235699" cy="816452"/>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t" anchorCtr="0">
            <a:noAutofit/>
          </a:bodyPr>
          <a:lstStyle/>
          <a:p>
            <a:r>
              <a:rPr lang="fr-FR" b="1" dirty="0" smtClean="0">
                <a:solidFill>
                  <a:schemeClr val="tx1"/>
                </a:solidFill>
              </a:rPr>
              <a:t>Il </a:t>
            </a:r>
            <a:r>
              <a:rPr lang="fr-FR" b="1" dirty="0">
                <a:solidFill>
                  <a:schemeClr val="tx1"/>
                </a:solidFill>
              </a:rPr>
              <a:t>peut proposer des formations </a:t>
            </a:r>
            <a:r>
              <a:rPr lang="fr-FR" dirty="0">
                <a:solidFill>
                  <a:schemeClr val="tx1"/>
                </a:solidFill>
              </a:rPr>
              <a:t>qui participent </a:t>
            </a:r>
            <a:r>
              <a:rPr lang="fr-FR" dirty="0" smtClean="0">
                <a:solidFill>
                  <a:schemeClr val="tx1"/>
                </a:solidFill>
              </a:rPr>
              <a:t/>
            </a:r>
            <a:br>
              <a:rPr lang="fr-FR" dirty="0" smtClean="0">
                <a:solidFill>
                  <a:schemeClr val="tx1"/>
                </a:solidFill>
              </a:rPr>
            </a:br>
            <a:r>
              <a:rPr lang="fr-FR" dirty="0" smtClean="0">
                <a:solidFill>
                  <a:schemeClr val="tx1"/>
                </a:solidFill>
              </a:rPr>
              <a:t>au </a:t>
            </a:r>
            <a:r>
              <a:rPr lang="fr-FR" dirty="0">
                <a:solidFill>
                  <a:schemeClr val="tx1"/>
                </a:solidFill>
              </a:rPr>
              <a:t>développement des </a:t>
            </a:r>
            <a:r>
              <a:rPr lang="fr-FR" dirty="0" smtClean="0">
                <a:solidFill>
                  <a:schemeClr val="tx1"/>
                </a:solidFill>
              </a:rPr>
              <a:t>compétences</a:t>
            </a:r>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p:txBody>
      </p:sp>
      <p:sp>
        <p:nvSpPr>
          <p:cNvPr id="23" name="Rectangle aux angles arrondis"/>
          <p:cNvSpPr/>
          <p:nvPr/>
        </p:nvSpPr>
        <p:spPr>
          <a:xfrm>
            <a:off x="905985" y="2286000"/>
            <a:ext cx="6235700" cy="1858215"/>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t" anchorCtr="0">
            <a:noAutofit/>
          </a:bodyPr>
          <a:lstStyle/>
          <a:p>
            <a:r>
              <a:rPr lang="fr-FR" sz="2000" b="1" dirty="0">
                <a:solidFill>
                  <a:schemeClr val="tx1"/>
                </a:solidFill>
              </a:rPr>
              <a:t>L'employeur reste tenu </a:t>
            </a:r>
            <a:r>
              <a:rPr lang="fr-FR" sz="2000" b="1" dirty="0" smtClean="0">
                <a:solidFill>
                  <a:schemeClr val="tx1"/>
                </a:solidFill>
              </a:rPr>
              <a:t>:</a:t>
            </a:r>
            <a:br>
              <a:rPr lang="fr-FR" sz="2000" b="1" dirty="0" smtClean="0">
                <a:solidFill>
                  <a:schemeClr val="tx1"/>
                </a:solidFill>
              </a:rPr>
            </a:br>
            <a:endParaRPr lang="fr-FR" sz="1200" b="1" dirty="0">
              <a:solidFill>
                <a:schemeClr val="tx1"/>
              </a:solidFill>
            </a:endParaRPr>
          </a:p>
          <a:p>
            <a:pPr marL="285750" indent="-285750">
              <a:buFont typeface="Arial" panose="020B0604020202020204" pitchFamily="34" charset="0"/>
              <a:buChar char="•"/>
            </a:pPr>
            <a:r>
              <a:rPr lang="fr-FR" dirty="0" smtClean="0">
                <a:solidFill>
                  <a:schemeClr val="tx1"/>
                </a:solidFill>
              </a:rPr>
              <a:t>d’assurer </a:t>
            </a:r>
            <a:r>
              <a:rPr lang="fr-FR" dirty="0">
                <a:solidFill>
                  <a:schemeClr val="tx1"/>
                </a:solidFill>
              </a:rPr>
              <a:t>l'adaptation des salariés à leur poste de </a:t>
            </a:r>
            <a:r>
              <a:rPr lang="fr-FR" dirty="0" smtClean="0">
                <a:solidFill>
                  <a:schemeClr val="tx1"/>
                </a:solidFill>
              </a:rPr>
              <a:t>travail</a:t>
            </a:r>
            <a:endParaRPr lang="fr-FR" dirty="0">
              <a:solidFill>
                <a:schemeClr val="tx1"/>
              </a:solidFill>
            </a:endParaRPr>
          </a:p>
          <a:p>
            <a:pPr marL="285750" indent="-285750">
              <a:buFont typeface="Arial" panose="020B0604020202020204" pitchFamily="34" charset="0"/>
              <a:buChar char="•"/>
            </a:pPr>
            <a:r>
              <a:rPr lang="fr-FR" dirty="0" smtClean="0">
                <a:solidFill>
                  <a:schemeClr val="tx1"/>
                </a:solidFill>
              </a:rPr>
              <a:t>et </a:t>
            </a:r>
            <a:r>
              <a:rPr lang="fr-FR" dirty="0">
                <a:solidFill>
                  <a:schemeClr val="tx1"/>
                </a:solidFill>
              </a:rPr>
              <a:t>de veiller au maintien de leur capacité à occuper </a:t>
            </a:r>
            <a:r>
              <a:rPr lang="fr-FR" dirty="0" smtClean="0">
                <a:solidFill>
                  <a:schemeClr val="tx1"/>
                </a:solidFill>
              </a:rPr>
              <a:t/>
            </a:r>
            <a:br>
              <a:rPr lang="fr-FR" dirty="0" smtClean="0">
                <a:solidFill>
                  <a:schemeClr val="tx1"/>
                </a:solidFill>
              </a:rPr>
            </a:br>
            <a:r>
              <a:rPr lang="fr-FR" dirty="0" smtClean="0">
                <a:solidFill>
                  <a:schemeClr val="tx1"/>
                </a:solidFill>
              </a:rPr>
              <a:t>un </a:t>
            </a:r>
            <a:r>
              <a:rPr lang="fr-FR" dirty="0">
                <a:solidFill>
                  <a:schemeClr val="tx1"/>
                </a:solidFill>
              </a:rPr>
              <a:t>emploi, </a:t>
            </a:r>
            <a:r>
              <a:rPr lang="fr-FR" dirty="0" smtClean="0">
                <a:solidFill>
                  <a:schemeClr val="tx1"/>
                </a:solidFill>
              </a:rPr>
              <a:t>au </a:t>
            </a:r>
            <a:r>
              <a:rPr lang="fr-FR" dirty="0">
                <a:solidFill>
                  <a:schemeClr val="tx1"/>
                </a:solidFill>
              </a:rPr>
              <a:t>regard notamment de l'évolution des emplois, des technologies et des </a:t>
            </a:r>
            <a:r>
              <a:rPr lang="fr-FR" dirty="0" smtClean="0">
                <a:solidFill>
                  <a:schemeClr val="tx1"/>
                </a:solidFill>
              </a:rPr>
              <a:t>organisations.</a:t>
            </a:r>
            <a:endParaRPr lang="fr-FR" dirty="0">
              <a:solidFill>
                <a:schemeClr val="tx1"/>
              </a:solidFill>
            </a:endParaRPr>
          </a:p>
        </p:txBody>
      </p:sp>
      <p:sp>
        <p:nvSpPr>
          <p:cNvPr id="16" name="Espace réservé du pied de page 4"/>
          <p:cNvSpPr txBox="1">
            <a:spLocks/>
          </p:cNvSpPr>
          <p:nvPr/>
        </p:nvSpPr>
        <p:spPr>
          <a:xfrm>
            <a:off x="2612571" y="6480797"/>
            <a:ext cx="751616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E92B5"/>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9pPr>
          </a:lstStyle>
          <a:p>
            <a:r>
              <a:rPr lang="fr-FR" dirty="0" smtClean="0"/>
              <a:t>Loi n° 2018-771 du 5 septembre 2018 pour la liberté de choisir son avenir professionnel (JO 06/09/2018)</a:t>
            </a:r>
            <a:endParaRPr lang="fr-FR" dirty="0"/>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8725" t="20875" r="29220"/>
          <a:stretch/>
        </p:blipFill>
        <p:spPr>
          <a:xfrm>
            <a:off x="-9832" y="1337494"/>
            <a:ext cx="12182167" cy="5510981"/>
          </a:xfrm>
          <a:prstGeom prst="rect">
            <a:avLst/>
          </a:prstGeom>
        </p:spPr>
      </p:pic>
      <p:pic>
        <p:nvPicPr>
          <p:cNvPr id="3" name="Image 2"/>
          <p:cNvPicPr>
            <a:picLocks noChangeAspect="1"/>
          </p:cNvPicPr>
          <p:nvPr/>
        </p:nvPicPr>
        <p:blipFill>
          <a:blip r:embed="rId5"/>
          <a:stretch>
            <a:fillRect/>
          </a:stretch>
        </p:blipFill>
        <p:spPr>
          <a:xfrm>
            <a:off x="0" y="1337493"/>
            <a:ext cx="12192000" cy="5510981"/>
          </a:xfrm>
          <a:prstGeom prst="rect">
            <a:avLst/>
          </a:prstGeom>
        </p:spPr>
      </p:pic>
      <p:sp>
        <p:nvSpPr>
          <p:cNvPr id="226" name="Titre 1"/>
          <p:cNvSpPr txBox="1">
            <a:spLocks noGrp="1"/>
          </p:cNvSpPr>
          <p:nvPr>
            <p:ph type="title"/>
          </p:nvPr>
        </p:nvSpPr>
        <p:spPr>
          <a:xfrm>
            <a:off x="1754020" y="-3"/>
            <a:ext cx="10689772" cy="1333503"/>
          </a:xfrm>
          <a:prstGeom prst="rect">
            <a:avLst/>
          </a:prstGeom>
        </p:spPr>
        <p:txBody>
          <a:bodyPr>
            <a:normAutofit/>
          </a:bodyPr>
          <a:lstStyle>
            <a:lvl1pPr>
              <a:defRPr sz="3800"/>
            </a:lvl1pPr>
          </a:lstStyle>
          <a:p>
            <a:r>
              <a:rPr sz="3200" dirty="0" err="1"/>
              <a:t>Une</a:t>
            </a:r>
            <a:r>
              <a:rPr sz="3200" dirty="0"/>
              <a:t> nouvelle </a:t>
            </a:r>
            <a:r>
              <a:rPr lang="fr-FR" sz="3200" dirty="0" smtClean="0"/>
              <a:t>définition de l’action de formation</a:t>
            </a:r>
            <a:endParaRPr sz="3200" dirty="0"/>
          </a:p>
        </p:txBody>
      </p:sp>
      <p:sp>
        <p:nvSpPr>
          <p:cNvPr id="227" name="Espace réservé de la date 3"/>
          <p:cNvSpPr txBox="1"/>
          <p:nvPr/>
        </p:nvSpPr>
        <p:spPr>
          <a:xfrm>
            <a:off x="838200" y="6390888"/>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
        <p:nvSpPr>
          <p:cNvPr id="228" name="Espace réservé du numéro de diapositive 5"/>
          <p:cNvSpPr txBox="1">
            <a:spLocks noGrp="1"/>
          </p:cNvSpPr>
          <p:nvPr>
            <p:ph type="sldNum" sz="quarter" idx="2"/>
          </p:nvPr>
        </p:nvSpPr>
        <p:spPr>
          <a:xfrm>
            <a:off x="11408337" y="6390888"/>
            <a:ext cx="249425" cy="2769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lang="fr-FR" smtClean="0"/>
              <a:t>12</a:t>
            </a:fld>
            <a:endParaRPr lang="fr-FR" dirty="0"/>
          </a:p>
        </p:txBody>
      </p:sp>
      <p:sp>
        <p:nvSpPr>
          <p:cNvPr id="230" name="Rectangle aux angles arrondis"/>
          <p:cNvSpPr/>
          <p:nvPr/>
        </p:nvSpPr>
        <p:spPr>
          <a:xfrm>
            <a:off x="1749950" y="2503639"/>
            <a:ext cx="3065630" cy="845216"/>
          </a:xfrm>
          <a:prstGeom prst="snip2DiagRect">
            <a:avLst/>
          </a:prstGeom>
          <a:solidFill>
            <a:schemeClr val="accent2"/>
          </a:solidFill>
          <a:ln w="9525" cap="flat">
            <a:solidFill>
              <a:schemeClr val="accent2"/>
            </a:solidFill>
            <a:prstDash val="solid"/>
            <a:round/>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a:r>
              <a:rPr lang="fr-FR" dirty="0">
                <a:solidFill>
                  <a:schemeClr val="bg1"/>
                </a:solidFill>
              </a:rPr>
              <a:t>Bilan de compétences</a:t>
            </a:r>
          </a:p>
        </p:txBody>
      </p:sp>
      <p:sp>
        <p:nvSpPr>
          <p:cNvPr id="233" name="ZoneTexte 20"/>
          <p:cNvSpPr txBox="1"/>
          <p:nvPr/>
        </p:nvSpPr>
        <p:spPr>
          <a:xfrm>
            <a:off x="438150" y="1513008"/>
            <a:ext cx="6019800" cy="830997"/>
          </a:xfrm>
          <a:prstGeom prst="rect">
            <a:avLst/>
          </a:prstGeom>
          <a:solidFill>
            <a:srgbClr val="FFFFFF"/>
          </a:solidFill>
          <a:ln w="28575">
            <a:no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r>
              <a:rPr sz="2400" b="1" dirty="0"/>
              <a:t>4 actions </a:t>
            </a:r>
            <a:endParaRPr lang="fr-FR" sz="2400" b="1" dirty="0" smtClean="0"/>
          </a:p>
          <a:p>
            <a:pPr algn="ctr"/>
            <a:r>
              <a:rPr lang="fr-FR" sz="2400" dirty="0" smtClean="0"/>
              <a:t>dans</a:t>
            </a:r>
            <a:r>
              <a:rPr sz="2400" dirty="0" smtClean="0"/>
              <a:t> </a:t>
            </a:r>
            <a:r>
              <a:rPr sz="2400" dirty="0"/>
              <a:t>le Champ de la formation </a:t>
            </a:r>
            <a:r>
              <a:rPr lang="fr-FR" sz="2400" dirty="0" smtClean="0"/>
              <a:t>professionnelle</a:t>
            </a:r>
            <a:endParaRPr lang="fr-FR" sz="2400" dirty="0"/>
          </a:p>
        </p:txBody>
      </p:sp>
      <p:sp>
        <p:nvSpPr>
          <p:cNvPr id="234" name="Rectangle aux angles arrondis"/>
          <p:cNvSpPr/>
          <p:nvPr/>
        </p:nvSpPr>
        <p:spPr>
          <a:xfrm>
            <a:off x="1749949" y="4424556"/>
            <a:ext cx="3065630" cy="845216"/>
          </a:xfrm>
          <a:prstGeom prst="snip2DiagRect">
            <a:avLst/>
          </a:prstGeom>
          <a:solidFill>
            <a:schemeClr val="accent3"/>
          </a:solidFill>
          <a:ln w="9525" cap="flat">
            <a:solidFill>
              <a:schemeClr val="accent3"/>
            </a:solidFill>
            <a:prstDash val="solid"/>
            <a:round/>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a:r>
              <a:rPr lang="fr-FR">
                <a:solidFill>
                  <a:schemeClr val="bg1"/>
                </a:solidFill>
              </a:rPr>
              <a:t>VAE</a:t>
            </a:r>
            <a:endParaRPr lang="fr-FR" dirty="0">
              <a:solidFill>
                <a:schemeClr val="bg1"/>
              </a:solidFill>
            </a:endParaRPr>
          </a:p>
        </p:txBody>
      </p:sp>
      <p:sp>
        <p:nvSpPr>
          <p:cNvPr id="237" name="Rectangle aux angles arrondis"/>
          <p:cNvSpPr/>
          <p:nvPr/>
        </p:nvSpPr>
        <p:spPr>
          <a:xfrm>
            <a:off x="1749950" y="3466973"/>
            <a:ext cx="3065630" cy="844944"/>
          </a:xfrm>
          <a:prstGeom prst="snip2Diag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lIns="45719" rIns="45719" anchor="ctr"/>
          <a:lstStyle/>
          <a:p>
            <a:pPr algn="ctr"/>
            <a:r>
              <a:rPr lang="fr-FR" dirty="0">
                <a:solidFill>
                  <a:schemeClr val="bg1"/>
                </a:solidFill>
              </a:rPr>
              <a:t>Les actions de formation</a:t>
            </a:r>
          </a:p>
        </p:txBody>
      </p:sp>
      <p:sp>
        <p:nvSpPr>
          <p:cNvPr id="239" name="Rectangle aux angles arrondis"/>
          <p:cNvSpPr/>
          <p:nvPr/>
        </p:nvSpPr>
        <p:spPr>
          <a:xfrm>
            <a:off x="1749948" y="5445628"/>
            <a:ext cx="3065630" cy="845216"/>
          </a:xfrm>
          <a:prstGeom prst="snip2DiagRect">
            <a:avLst/>
          </a:prstGeom>
          <a:solidFill>
            <a:srgbClr val="7B87CB"/>
          </a:solidFill>
          <a:ln w="9525" cap="flat">
            <a:solidFill>
              <a:srgbClr val="7B87CB"/>
            </a:solidFill>
            <a:prstDash val="solid"/>
            <a:round/>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a:r>
              <a:rPr lang="fr-FR" dirty="0">
                <a:solidFill>
                  <a:schemeClr val="bg1"/>
                </a:solidFill>
              </a:rPr>
              <a:t>Les actions en apprentissage</a:t>
            </a:r>
          </a:p>
        </p:txBody>
      </p:sp>
      <p:sp>
        <p:nvSpPr>
          <p:cNvPr id="21" name="Rectangle aux angles arrondis"/>
          <p:cNvSpPr/>
          <p:nvPr/>
        </p:nvSpPr>
        <p:spPr>
          <a:xfrm>
            <a:off x="7277101" y="2344006"/>
            <a:ext cx="4497668" cy="4046881"/>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0" bIns="180000" numCol="1" anchor="b" anchorCtr="0">
            <a:noAutofit/>
          </a:bodyPr>
          <a:lstStyle/>
          <a:p>
            <a:pPr marL="342900" indent="-342900">
              <a:spcBef>
                <a:spcPts val="800"/>
              </a:spcBef>
              <a:buSzPct val="100000"/>
              <a:buFont typeface="+mj-lt"/>
              <a:buAutoNum type="arabicPeriod"/>
            </a:pPr>
            <a:r>
              <a:rPr lang="fr-FR" sz="1600" b="1" dirty="0">
                <a:solidFill>
                  <a:schemeClr val="tx1"/>
                </a:solidFill>
              </a:rPr>
              <a:t>Est un parcours pédagogique </a:t>
            </a:r>
            <a:r>
              <a:rPr lang="fr-FR" sz="1600" dirty="0">
                <a:solidFill>
                  <a:schemeClr val="tx1"/>
                </a:solidFill>
              </a:rPr>
              <a:t>permettant d'atteindre un objectif professionnel.</a:t>
            </a:r>
          </a:p>
          <a:p>
            <a:pPr marL="342900" indent="-342900">
              <a:spcBef>
                <a:spcPts val="800"/>
              </a:spcBef>
              <a:buSzPct val="100000"/>
              <a:buFont typeface="+mj-lt"/>
              <a:buAutoNum type="arabicPeriod"/>
            </a:pPr>
            <a:r>
              <a:rPr lang="fr-FR" sz="1600" dirty="0">
                <a:solidFill>
                  <a:schemeClr val="tx1"/>
                </a:solidFill>
              </a:rPr>
              <a:t>Peut être réalisée en </a:t>
            </a:r>
            <a:r>
              <a:rPr lang="fr-FR" sz="1600" b="1" dirty="0">
                <a:solidFill>
                  <a:schemeClr val="tx1"/>
                </a:solidFill>
              </a:rPr>
              <a:t>tout ou partie à distance</a:t>
            </a:r>
            <a:r>
              <a:rPr lang="fr-FR" sz="1600" dirty="0">
                <a:solidFill>
                  <a:schemeClr val="tx1"/>
                </a:solidFill>
              </a:rPr>
              <a:t>.</a:t>
            </a:r>
          </a:p>
          <a:p>
            <a:pPr marL="342900" indent="-342900">
              <a:spcBef>
                <a:spcPts val="800"/>
              </a:spcBef>
              <a:buSzPct val="100000"/>
              <a:buFont typeface="+mj-lt"/>
              <a:buAutoNum type="arabicPeriod"/>
            </a:pPr>
            <a:r>
              <a:rPr lang="fr-FR" sz="1600" dirty="0">
                <a:solidFill>
                  <a:schemeClr val="tx1"/>
                </a:solidFill>
              </a:rPr>
              <a:t>Peut également être réalisée </a:t>
            </a:r>
            <a:r>
              <a:rPr lang="fr-FR" sz="1600" b="1" dirty="0">
                <a:solidFill>
                  <a:schemeClr val="tx1"/>
                </a:solidFill>
              </a:rPr>
              <a:t>en situation de travail</a:t>
            </a:r>
            <a:r>
              <a:rPr lang="fr-FR" sz="1600" dirty="0">
                <a:solidFill>
                  <a:schemeClr val="tx1"/>
                </a:solidFill>
              </a:rPr>
              <a:t>.  </a:t>
            </a:r>
          </a:p>
          <a:p>
            <a:pPr marL="342900" indent="-342900">
              <a:spcBef>
                <a:spcPts val="800"/>
              </a:spcBef>
              <a:buSzPct val="100000"/>
              <a:buFont typeface="+mj-lt"/>
              <a:buAutoNum type="arabicPeriod"/>
            </a:pPr>
            <a:r>
              <a:rPr lang="fr-FR" sz="1600" dirty="0">
                <a:solidFill>
                  <a:schemeClr val="tx1"/>
                </a:solidFill>
              </a:rPr>
              <a:t>Permet l’acquisition :</a:t>
            </a:r>
          </a:p>
          <a:p>
            <a:pPr marL="324000">
              <a:spcBef>
                <a:spcPts val="800"/>
              </a:spcBef>
              <a:buSzPct val="100000"/>
              <a:buFont typeface="Arial" panose="020B0604020202020204" pitchFamily="34" charset="0"/>
              <a:buChar char="•"/>
            </a:pPr>
            <a:r>
              <a:rPr lang="fr-FR" sz="1600" dirty="0">
                <a:solidFill>
                  <a:schemeClr val="tx1"/>
                </a:solidFill>
              </a:rPr>
              <a:t> d’une </a:t>
            </a:r>
            <a:r>
              <a:rPr lang="fr-FR" sz="1600" b="1" dirty="0">
                <a:solidFill>
                  <a:schemeClr val="tx1"/>
                </a:solidFill>
              </a:rPr>
              <a:t>certification</a:t>
            </a:r>
            <a:r>
              <a:rPr lang="fr-FR" sz="1600" dirty="0">
                <a:solidFill>
                  <a:schemeClr val="tx1"/>
                </a:solidFill>
              </a:rPr>
              <a:t> professionnelle RNCP, ou enregistrée au répertoire spécifique, </a:t>
            </a:r>
          </a:p>
          <a:p>
            <a:pPr marL="324000" lvl="8" indent="0">
              <a:spcBef>
                <a:spcPts val="800"/>
              </a:spcBef>
              <a:buSzPct val="100000"/>
              <a:buFont typeface="Arial" panose="020B0604020202020204" pitchFamily="34" charset="0"/>
              <a:buChar char="•"/>
            </a:pPr>
            <a:r>
              <a:rPr lang="fr-FR" sz="1600" dirty="0">
                <a:solidFill>
                  <a:schemeClr val="tx1"/>
                </a:solidFill>
              </a:rPr>
              <a:t> ou d’un </a:t>
            </a:r>
            <a:r>
              <a:rPr lang="fr-FR" sz="1600" b="1" dirty="0">
                <a:solidFill>
                  <a:schemeClr val="tx1"/>
                </a:solidFill>
              </a:rPr>
              <a:t>bloc de compétences </a:t>
            </a:r>
            <a:r>
              <a:rPr lang="fr-FR" sz="1600" dirty="0">
                <a:solidFill>
                  <a:schemeClr val="tx1"/>
                </a:solidFill>
              </a:rPr>
              <a:t>(= formations </a:t>
            </a:r>
            <a:r>
              <a:rPr lang="fr-FR" sz="1600" dirty="0" err="1">
                <a:solidFill>
                  <a:schemeClr val="tx1"/>
                </a:solidFill>
              </a:rPr>
              <a:t>certifiantes</a:t>
            </a:r>
            <a:r>
              <a:rPr lang="fr-FR" sz="1600" dirty="0">
                <a:solidFill>
                  <a:schemeClr val="tx1"/>
                </a:solidFill>
              </a:rPr>
              <a:t>)</a:t>
            </a:r>
          </a:p>
          <a:p>
            <a:pPr marL="342900" indent="-342900">
              <a:spcBef>
                <a:spcPts val="800"/>
              </a:spcBef>
              <a:buSzPct val="100000"/>
              <a:buFont typeface="+mj-lt"/>
              <a:buAutoNum type="arabicPeriod" startAt="5"/>
            </a:pPr>
            <a:r>
              <a:rPr lang="fr-FR" sz="1600" dirty="0">
                <a:solidFill>
                  <a:schemeClr val="tx1"/>
                </a:solidFill>
              </a:rPr>
              <a:t>Les autres formations peuvent faire l’objet d’une </a:t>
            </a:r>
            <a:r>
              <a:rPr lang="fr-FR" sz="1600" b="1" dirty="0">
                <a:solidFill>
                  <a:schemeClr val="tx1"/>
                </a:solidFill>
              </a:rPr>
              <a:t>attestation</a:t>
            </a:r>
            <a:r>
              <a:rPr lang="fr-FR" sz="1600" dirty="0">
                <a:solidFill>
                  <a:schemeClr val="tx1"/>
                </a:solidFill>
              </a:rPr>
              <a:t> dont le titulaire peut se prévaloir </a:t>
            </a:r>
            <a:endParaRPr lang="fr-FR" sz="1600" i="1" dirty="0">
              <a:solidFill>
                <a:schemeClr val="tx1"/>
              </a:solidFill>
            </a:endParaRPr>
          </a:p>
        </p:txBody>
      </p:sp>
      <p:sp>
        <p:nvSpPr>
          <p:cNvPr id="22" name="Rectangle aux angles arrondis"/>
          <p:cNvSpPr/>
          <p:nvPr/>
        </p:nvSpPr>
        <p:spPr>
          <a:xfrm>
            <a:off x="7277101" y="1512690"/>
            <a:ext cx="4513078" cy="845216"/>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b="1" dirty="0" smtClean="0">
                <a:solidFill>
                  <a:schemeClr val="bg1"/>
                </a:solidFill>
              </a:rPr>
              <a:t>DÉFINITION</a:t>
            </a:r>
            <a:br>
              <a:rPr lang="fr-FR" b="1" dirty="0" smtClean="0">
                <a:solidFill>
                  <a:schemeClr val="bg1"/>
                </a:solidFill>
              </a:rPr>
            </a:br>
            <a:r>
              <a:rPr lang="fr-FR" b="1" dirty="0" smtClean="0">
                <a:solidFill>
                  <a:schemeClr val="bg1"/>
                </a:solidFill>
              </a:rPr>
              <a:t>D’UNE ACTION DE</a:t>
            </a:r>
            <a:r>
              <a:rPr lang="fr-FR" dirty="0" smtClean="0">
                <a:solidFill>
                  <a:schemeClr val="bg1"/>
                </a:solidFill>
              </a:rPr>
              <a:t> FORMATION :</a:t>
            </a:r>
            <a:endParaRPr lang="fr-FR" dirty="0">
              <a:solidFill>
                <a:schemeClr val="bg1"/>
              </a:solidFill>
            </a:endParaRPr>
          </a:p>
        </p:txBody>
      </p:sp>
      <p:sp>
        <p:nvSpPr>
          <p:cNvPr id="27" name="Triangle rectangle 33"/>
          <p:cNvSpPr/>
          <p:nvPr/>
        </p:nvSpPr>
        <p:spPr>
          <a:xfrm rot="5400000">
            <a:off x="39282" y="1200002"/>
            <a:ext cx="894198" cy="972770"/>
          </a:xfrm>
          <a:custGeom>
            <a:avLst/>
            <a:gdLst>
              <a:gd name="connsiteX0" fmla="*/ 0 w 2103399"/>
              <a:gd name="connsiteY0" fmla="*/ 2349500 h 2349500"/>
              <a:gd name="connsiteX1" fmla="*/ 0 w 2103399"/>
              <a:gd name="connsiteY1" fmla="*/ 0 h 2349500"/>
              <a:gd name="connsiteX2" fmla="*/ 2103399 w 2103399"/>
              <a:gd name="connsiteY2" fmla="*/ 2349500 h 2349500"/>
              <a:gd name="connsiteX3" fmla="*/ 0 w 2103399"/>
              <a:gd name="connsiteY3" fmla="*/ 2349500 h 2349500"/>
              <a:gd name="connsiteX0" fmla="*/ 1303507 w 2103399"/>
              <a:gd name="connsiteY0" fmla="*/ 2349503 h 2349503"/>
              <a:gd name="connsiteX1" fmla="*/ 0 w 2103399"/>
              <a:gd name="connsiteY1" fmla="*/ 0 h 2349503"/>
              <a:gd name="connsiteX2" fmla="*/ 2103399 w 2103399"/>
              <a:gd name="connsiteY2" fmla="*/ 2349500 h 2349503"/>
              <a:gd name="connsiteX3" fmla="*/ 1303507 w 2103399"/>
              <a:gd name="connsiteY3" fmla="*/ 2349503 h 2349503"/>
              <a:gd name="connsiteX0" fmla="*/ 0 w 799892"/>
              <a:gd name="connsiteY0" fmla="*/ 880626 h 880626"/>
              <a:gd name="connsiteX1" fmla="*/ 9727 w 799892"/>
              <a:gd name="connsiteY1" fmla="*/ 0 h 880626"/>
              <a:gd name="connsiteX2" fmla="*/ 799892 w 799892"/>
              <a:gd name="connsiteY2" fmla="*/ 880623 h 880626"/>
              <a:gd name="connsiteX3" fmla="*/ 0 w 799892"/>
              <a:gd name="connsiteY3" fmla="*/ 880626 h 880626"/>
              <a:gd name="connsiteX0" fmla="*/ 1703 w 801595"/>
              <a:gd name="connsiteY0" fmla="*/ 888246 h 888246"/>
              <a:gd name="connsiteX1" fmla="*/ 0 w 801595"/>
              <a:gd name="connsiteY1" fmla="*/ 0 h 888246"/>
              <a:gd name="connsiteX2" fmla="*/ 801595 w 801595"/>
              <a:gd name="connsiteY2" fmla="*/ 888243 h 888246"/>
              <a:gd name="connsiteX3" fmla="*/ 1703 w 801595"/>
              <a:gd name="connsiteY3" fmla="*/ 888246 h 888246"/>
            </a:gdLst>
            <a:ahLst/>
            <a:cxnLst>
              <a:cxn ang="0">
                <a:pos x="connsiteX0" y="connsiteY0"/>
              </a:cxn>
              <a:cxn ang="0">
                <a:pos x="connsiteX1" y="connsiteY1"/>
              </a:cxn>
              <a:cxn ang="0">
                <a:pos x="connsiteX2" y="connsiteY2"/>
              </a:cxn>
              <a:cxn ang="0">
                <a:pos x="connsiteX3" y="connsiteY3"/>
              </a:cxn>
            </a:cxnLst>
            <a:rect l="l" t="t" r="r" b="b"/>
            <a:pathLst>
              <a:path w="801595" h="888246">
                <a:moveTo>
                  <a:pt x="1703" y="888246"/>
                </a:moveTo>
                <a:cubicBezTo>
                  <a:pt x="1135" y="592164"/>
                  <a:pt x="568" y="296082"/>
                  <a:pt x="0" y="0"/>
                </a:cubicBezTo>
                <a:lnTo>
                  <a:pt x="801595" y="888243"/>
                </a:lnTo>
                <a:lnTo>
                  <a:pt x="1703" y="888246"/>
                </a:lnTo>
                <a:close/>
              </a:path>
            </a:pathLst>
          </a:custGeom>
          <a:solidFill>
            <a:srgbClr val="002F8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29" name="Espace réservé du pied de page 4"/>
          <p:cNvSpPr txBox="1">
            <a:spLocks/>
          </p:cNvSpPr>
          <p:nvPr/>
        </p:nvSpPr>
        <p:spPr>
          <a:xfrm>
            <a:off x="2612571" y="6400413"/>
            <a:ext cx="751616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E92B5"/>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9pPr>
          </a:lstStyle>
          <a:p>
            <a:r>
              <a:rPr lang="fr-FR" smtClean="0"/>
              <a:t>Loi n° 2018-771 du 5 septembre 2018 pour la liberté de choisir son avenir professionnel (JO 06/09/2018)</a:t>
            </a:r>
            <a:endParaRPr lang="fr-FR" dirty="0"/>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103" t="34913" r="-103" b="7157"/>
          <a:stretch/>
        </p:blipFill>
        <p:spPr>
          <a:xfrm>
            <a:off x="0" y="1333500"/>
            <a:ext cx="12233042" cy="4724400"/>
          </a:xfrm>
          <a:prstGeom prst="rect">
            <a:avLst/>
          </a:prstGeom>
        </p:spPr>
      </p:pic>
      <p:sp>
        <p:nvSpPr>
          <p:cNvPr id="17" name="Rectangle 16"/>
          <p:cNvSpPr/>
          <p:nvPr/>
        </p:nvSpPr>
        <p:spPr>
          <a:xfrm>
            <a:off x="-1822" y="1330304"/>
            <a:ext cx="12193822" cy="4734566"/>
          </a:xfrm>
          <a:prstGeom prst="rect">
            <a:avLst/>
          </a:prstGeom>
          <a:solidFill>
            <a:srgbClr val="002F8E">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338" name="Titre 1"/>
          <p:cNvSpPr txBox="1">
            <a:spLocks noGrp="1"/>
          </p:cNvSpPr>
          <p:nvPr>
            <p:ph type="title"/>
          </p:nvPr>
        </p:nvSpPr>
        <p:spPr>
          <a:xfrm>
            <a:off x="1992085" y="400595"/>
            <a:ext cx="8847365" cy="636034"/>
          </a:xfrm>
          <a:prstGeom prst="rect">
            <a:avLst/>
          </a:prstGeom>
        </p:spPr>
        <p:txBody>
          <a:bodyPr>
            <a:normAutofit fontScale="90000"/>
          </a:bodyPr>
          <a:lstStyle/>
          <a:p>
            <a:r>
              <a:rPr lang="fr-FR" dirty="0" smtClean="0"/>
              <a:t>P</a:t>
            </a:r>
            <a:r>
              <a:rPr dirty="0" err="1" smtClean="0"/>
              <a:t>lan</a:t>
            </a:r>
            <a:r>
              <a:rPr lang="fr-FR" dirty="0" smtClean="0"/>
              <a:t> de développement des compétences,</a:t>
            </a:r>
            <a:br>
              <a:rPr lang="fr-FR" dirty="0" smtClean="0"/>
            </a:br>
            <a:r>
              <a:rPr lang="fr-FR" dirty="0" smtClean="0"/>
              <a:t>quelles actions de formation ?</a:t>
            </a:r>
            <a:endParaRPr dirty="0"/>
          </a:p>
        </p:txBody>
      </p:sp>
      <p:sp>
        <p:nvSpPr>
          <p:cNvPr id="339" name="Espace réservé du contenu 2"/>
          <p:cNvSpPr txBox="1">
            <a:spLocks noGrp="1"/>
          </p:cNvSpPr>
          <p:nvPr>
            <p:ph type="body" idx="1"/>
          </p:nvPr>
        </p:nvSpPr>
        <p:spPr>
          <a:xfrm>
            <a:off x="1946842" y="2545492"/>
            <a:ext cx="3067050" cy="2502758"/>
          </a:xfrm>
          <a:prstGeom prst="rect">
            <a:avLst/>
          </a:prstGeom>
          <a:solidFill>
            <a:schemeClr val="bg1"/>
          </a:solidFill>
          <a:ln w="19050">
            <a:noFill/>
          </a:ln>
          <a:effectLst>
            <a:outerShdw blurRad="50800" dist="38100" dir="2700000" algn="tl" rotWithShape="0">
              <a:prstClr val="black">
                <a:alpha val="40000"/>
              </a:prstClr>
            </a:outerShdw>
          </a:effectLst>
        </p:spPr>
        <p:txBody>
          <a:bodyPr lIns="0" tIns="108000" rIns="108000">
            <a:normAutofit/>
          </a:bodyPr>
          <a:lstStyle/>
          <a:p>
            <a:pPr marL="400050" lvl="2" indent="0">
              <a:spcBef>
                <a:spcPts val="500"/>
              </a:spcBef>
              <a:buNone/>
              <a:defRPr sz="1900"/>
            </a:pPr>
            <a:r>
              <a:rPr lang="fr-FR" sz="1800" dirty="0" smtClean="0">
                <a:solidFill>
                  <a:schemeClr val="tx1"/>
                </a:solidFill>
              </a:rPr>
              <a:t>Ce sont toutes les actions de formation qui conditionnent l’exercice d’une activité ou d’une fonction, en application d’une convention internationale ou de dispositions légales et règlementaires.</a:t>
            </a:r>
            <a:endParaRPr lang="fr-FR" sz="1800" dirty="0">
              <a:solidFill>
                <a:schemeClr val="tx1"/>
              </a:solidFill>
            </a:endParaRPr>
          </a:p>
        </p:txBody>
      </p:sp>
      <p:sp>
        <p:nvSpPr>
          <p:cNvPr id="341" name="Espace réservé du numéro de diapositive 4"/>
          <p:cNvSpPr txBox="1">
            <a:spLocks noGrp="1"/>
          </p:cNvSpPr>
          <p:nvPr>
            <p:ph type="sldNum" sz="quarter" idx="2"/>
          </p:nvPr>
        </p:nvSpPr>
        <p:spPr>
          <a:xfrm>
            <a:off x="11104375" y="6400413"/>
            <a:ext cx="249425" cy="2769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5" name="ZoneTexte 4"/>
          <p:cNvSpPr txBox="1"/>
          <p:nvPr/>
        </p:nvSpPr>
        <p:spPr>
          <a:xfrm>
            <a:off x="1946842" y="1837608"/>
            <a:ext cx="3067050" cy="70788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fr-FR" sz="2000" dirty="0" smtClean="0">
                <a:solidFill>
                  <a:schemeClr val="bg1"/>
                </a:solidFill>
              </a:rPr>
              <a:t>ACTIONS OBLIGATOIRES </a:t>
            </a:r>
            <a:br>
              <a:rPr lang="fr-FR" sz="2000" dirty="0" smtClean="0">
                <a:solidFill>
                  <a:schemeClr val="bg1"/>
                </a:solidFill>
              </a:rPr>
            </a:br>
            <a:r>
              <a:rPr lang="fr-FR" sz="2000" dirty="0" smtClean="0">
                <a:solidFill>
                  <a:schemeClr val="bg1"/>
                </a:solidFill>
              </a:rPr>
              <a:t>SUR LE TEMPS DE TRAVAIL : </a:t>
            </a:r>
            <a:endParaRPr lang="fr-FR" dirty="0">
              <a:solidFill>
                <a:schemeClr val="bg1"/>
              </a:solidFill>
            </a:endParaRPr>
          </a:p>
        </p:txBody>
      </p:sp>
      <p:sp>
        <p:nvSpPr>
          <p:cNvPr id="7" name="Rectangle 6"/>
          <p:cNvSpPr/>
          <p:nvPr/>
        </p:nvSpPr>
        <p:spPr>
          <a:xfrm>
            <a:off x="1837305" y="5048250"/>
            <a:ext cx="3176587" cy="969496"/>
          </a:xfrm>
          <a:prstGeom prst="rect">
            <a:avLst/>
          </a:prstGeom>
        </p:spPr>
        <p:txBody>
          <a:bodyPr wrap="square">
            <a:spAutoFit/>
          </a:bodyPr>
          <a:lstStyle/>
          <a:p>
            <a:pPr marL="400050" lvl="2" indent="0">
              <a:spcBef>
                <a:spcPts val="500"/>
              </a:spcBef>
              <a:defRPr sz="1900"/>
            </a:pPr>
            <a:r>
              <a:rPr lang="fr-FR" i="1" dirty="0">
                <a:solidFill>
                  <a:schemeClr val="bg1"/>
                </a:solidFill>
              </a:rPr>
              <a:t>temps de travail effectif / maintien par l'entreprise de la rémunération</a:t>
            </a:r>
          </a:p>
        </p:txBody>
      </p:sp>
      <p:sp>
        <p:nvSpPr>
          <p:cNvPr id="15" name="Rectangle aux angles arrondis"/>
          <p:cNvSpPr/>
          <p:nvPr/>
        </p:nvSpPr>
        <p:spPr>
          <a:xfrm>
            <a:off x="5895975" y="2421028"/>
            <a:ext cx="4514850" cy="3979385"/>
          </a:xfrm>
          <a:prstGeom prst="rect">
            <a:avLst/>
          </a:prstGeom>
          <a:solidFill>
            <a:schemeClr val="bg1"/>
          </a:solidFill>
          <a:ln w="28575" cap="flat">
            <a:noFill/>
            <a:prstDash val="solid"/>
            <a:round/>
          </a:ln>
          <a:effectLst>
            <a:outerShdw blurRad="50800" dist="38100" dir="2700000" algn="tl" rotWithShape="0">
              <a:prstClr val="black">
                <a:alpha val="40000"/>
              </a:prstClr>
            </a:outerShdw>
          </a:effectLst>
        </p:spPr>
        <p:txBody>
          <a:bodyPr wrap="square" lIns="0" tIns="36000" rIns="36000" bIns="36000" numCol="1" anchor="ctr" anchorCtr="0">
            <a:noAutofit/>
          </a:bodyPr>
          <a:lstStyle/>
          <a:p>
            <a:pPr marL="800100" lvl="2" indent="-342900">
              <a:spcBef>
                <a:spcPts val="500"/>
              </a:spcBef>
              <a:buFont typeface="Arial" panose="020B0604020202020204" pitchFamily="34" charset="0"/>
              <a:buChar char="•"/>
              <a:defRPr sz="1900"/>
            </a:pPr>
            <a:r>
              <a:rPr lang="fr-FR" dirty="0"/>
              <a:t>les autres actions de formation</a:t>
            </a:r>
          </a:p>
          <a:p>
            <a:pPr marL="800100" lvl="2" indent="-342900">
              <a:spcBef>
                <a:spcPts val="500"/>
              </a:spcBef>
              <a:buFont typeface="Arial" panose="020B0604020202020204" pitchFamily="34" charset="0"/>
              <a:buChar char="•"/>
              <a:defRPr sz="1900"/>
            </a:pPr>
            <a:r>
              <a:rPr lang="fr-FR" dirty="0"/>
              <a:t>soit en application d’un accord d’entreprise (ou à défaut de branche) qui peut prévoir </a:t>
            </a:r>
            <a:br>
              <a:rPr lang="fr-FR" dirty="0"/>
            </a:br>
            <a:r>
              <a:rPr lang="fr-FR" dirty="0" smtClean="0"/>
              <a:t>des </a:t>
            </a:r>
            <a:r>
              <a:rPr lang="fr-FR" dirty="0"/>
              <a:t>contreparties compensant </a:t>
            </a:r>
            <a:r>
              <a:rPr lang="fr-FR" dirty="0" smtClean="0"/>
              <a:t/>
            </a:r>
            <a:br>
              <a:rPr lang="fr-FR" dirty="0" smtClean="0"/>
            </a:br>
            <a:r>
              <a:rPr lang="fr-FR" dirty="0" smtClean="0"/>
              <a:t>les </a:t>
            </a:r>
            <a:r>
              <a:rPr lang="fr-FR" dirty="0"/>
              <a:t>charges induites par la garde d’enfants</a:t>
            </a:r>
          </a:p>
          <a:p>
            <a:pPr marL="800100" lvl="2" indent="-342900">
              <a:spcBef>
                <a:spcPts val="500"/>
              </a:spcBef>
              <a:buFont typeface="Arial" panose="020B0604020202020204" pitchFamily="34" charset="0"/>
              <a:buChar char="•"/>
              <a:defRPr sz="1900"/>
            </a:pPr>
            <a:r>
              <a:rPr lang="fr-FR" dirty="0"/>
              <a:t>soit en l’absence d’un tel accord, après accord du salarié </a:t>
            </a:r>
            <a:r>
              <a:rPr lang="fr-FR" dirty="0" smtClean="0"/>
              <a:t/>
            </a:r>
            <a:br>
              <a:rPr lang="fr-FR" dirty="0" smtClean="0"/>
            </a:br>
            <a:r>
              <a:rPr lang="fr-FR" dirty="0" smtClean="0"/>
              <a:t>dans </a:t>
            </a:r>
            <a:r>
              <a:rPr lang="fr-FR" dirty="0"/>
              <a:t>la limite de 30h/an </a:t>
            </a:r>
            <a:r>
              <a:rPr lang="fr-FR" dirty="0" smtClean="0"/>
              <a:t/>
            </a:r>
            <a:br>
              <a:rPr lang="fr-FR" dirty="0" smtClean="0"/>
            </a:br>
            <a:r>
              <a:rPr lang="fr-FR" dirty="0" smtClean="0"/>
              <a:t>(</a:t>
            </a:r>
            <a:r>
              <a:rPr lang="fr-FR" dirty="0"/>
              <a:t>ou 2% du forfait), l’accord du salarié est formalisé et peut être dénoncé </a:t>
            </a:r>
          </a:p>
        </p:txBody>
      </p:sp>
      <p:sp>
        <p:nvSpPr>
          <p:cNvPr id="13" name="ZoneTexte 12"/>
          <p:cNvSpPr txBox="1"/>
          <p:nvPr/>
        </p:nvSpPr>
        <p:spPr>
          <a:xfrm>
            <a:off x="5895975" y="1837608"/>
            <a:ext cx="4514849" cy="70788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fr-FR" sz="2000" dirty="0" smtClean="0">
                <a:solidFill>
                  <a:schemeClr val="bg1"/>
                </a:solidFill>
              </a:rPr>
              <a:t>ACTIONS POSSIBLES (en tout ou partie) </a:t>
            </a:r>
          </a:p>
          <a:p>
            <a:pPr algn="ctr"/>
            <a:r>
              <a:rPr lang="fr-FR" sz="2000" dirty="0" smtClean="0">
                <a:solidFill>
                  <a:schemeClr val="bg1"/>
                </a:solidFill>
              </a:rPr>
              <a:t>HORS TEMPS DE TRAVAIL (décret à venir) :</a:t>
            </a:r>
            <a:endParaRPr lang="fr-FR" sz="2000" dirty="0">
              <a:solidFill>
                <a:schemeClr val="bg1"/>
              </a:solidFill>
            </a:endParaRPr>
          </a:p>
        </p:txBody>
      </p:sp>
      <p:sp>
        <p:nvSpPr>
          <p:cNvPr id="12" name="Espace réservé du pied de page 4"/>
          <p:cNvSpPr txBox="1">
            <a:spLocks/>
          </p:cNvSpPr>
          <p:nvPr/>
        </p:nvSpPr>
        <p:spPr>
          <a:xfrm>
            <a:off x="2612571" y="6400413"/>
            <a:ext cx="751616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E92B5"/>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9pPr>
          </a:lstStyle>
          <a:p>
            <a:r>
              <a:rPr lang="fr-FR" dirty="0" smtClean="0"/>
              <a:t>Loi n° 2018-771 du 5 septembre 2018 pour la liberté de choisir son avenir professionnel (JO 06/09/2018)</a:t>
            </a:r>
            <a:endParaRPr lang="fr-FR" dirty="0"/>
          </a:p>
        </p:txBody>
      </p:sp>
      <p:sp>
        <p:nvSpPr>
          <p:cNvPr id="14" name="Espace réservé de la date 3"/>
          <p:cNvSpPr txBox="1"/>
          <p:nvPr/>
        </p:nvSpPr>
        <p:spPr>
          <a:xfrm>
            <a:off x="838200"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b="41563"/>
          <a:stretch/>
        </p:blipFill>
        <p:spPr>
          <a:xfrm>
            <a:off x="0" y="1332448"/>
            <a:ext cx="12192000" cy="4754499"/>
          </a:xfrm>
          <a:prstGeom prst="rect">
            <a:avLst/>
          </a:prstGeom>
        </p:spPr>
      </p:pic>
      <p:sp>
        <p:nvSpPr>
          <p:cNvPr id="15" name="Rectangle 14"/>
          <p:cNvSpPr/>
          <p:nvPr/>
        </p:nvSpPr>
        <p:spPr>
          <a:xfrm>
            <a:off x="-1822" y="1330304"/>
            <a:ext cx="12193822" cy="4734566"/>
          </a:xfrm>
          <a:prstGeom prst="rect">
            <a:avLst/>
          </a:prstGeom>
          <a:solidFill>
            <a:srgbClr val="002F8E">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330" name="Titre 1"/>
          <p:cNvSpPr txBox="1">
            <a:spLocks noGrp="1"/>
          </p:cNvSpPr>
          <p:nvPr>
            <p:ph type="title"/>
          </p:nvPr>
        </p:nvSpPr>
        <p:spPr>
          <a:prstGeom prst="rect">
            <a:avLst/>
          </a:prstGeom>
        </p:spPr>
        <p:txBody>
          <a:bodyPr>
            <a:normAutofit/>
          </a:bodyPr>
          <a:lstStyle/>
          <a:p>
            <a:r>
              <a:rPr sz="3200" dirty="0" err="1"/>
              <a:t>L’entretien</a:t>
            </a:r>
            <a:r>
              <a:rPr sz="3200" dirty="0"/>
              <a:t> </a:t>
            </a:r>
            <a:r>
              <a:rPr sz="3200" dirty="0" err="1"/>
              <a:t>professionnel</a:t>
            </a:r>
            <a:r>
              <a:rPr sz="3200" dirty="0"/>
              <a:t> </a:t>
            </a:r>
            <a:r>
              <a:rPr sz="3200" dirty="0" err="1" smtClean="0"/>
              <a:t>assoupli</a:t>
            </a:r>
            <a:r>
              <a:rPr lang="fr-FR" sz="3200" dirty="0" smtClean="0"/>
              <a:t> (EP)</a:t>
            </a:r>
            <a:endParaRPr sz="3200" dirty="0"/>
          </a:p>
        </p:txBody>
      </p:sp>
      <p:sp>
        <p:nvSpPr>
          <p:cNvPr id="331" name="Espace réservé du contenu 2"/>
          <p:cNvSpPr txBox="1">
            <a:spLocks noGrp="1"/>
          </p:cNvSpPr>
          <p:nvPr>
            <p:ph type="body" sz="half" idx="1"/>
          </p:nvPr>
        </p:nvSpPr>
        <p:spPr>
          <a:xfrm>
            <a:off x="838200" y="1571303"/>
            <a:ext cx="5326288" cy="3277212"/>
          </a:xfrm>
          <a:prstGeom prst="snip2DiagRect">
            <a:avLst/>
          </a:prstGeom>
          <a:solidFill>
            <a:schemeClr val="accent2"/>
          </a:solidFill>
          <a:ln w="6350">
            <a:solidFill>
              <a:schemeClr val="accent2"/>
            </a:solidFill>
            <a:miter lim="800000"/>
          </a:ln>
        </p:spPr>
        <p:txBody>
          <a:bodyPr lIns="108000" tIns="108000" rIns="108000" bIns="108000">
            <a:normAutofit/>
          </a:bodyPr>
          <a:lstStyle/>
          <a:p>
            <a:pPr marL="0" lvl="1" indent="0" algn="ctr">
              <a:spcBef>
                <a:spcPts val="500"/>
              </a:spcBef>
              <a:buSzTx/>
              <a:buFont typeface="Wingdings"/>
              <a:buNone/>
              <a:defRPr sz="2000" b="1">
                <a:solidFill>
                  <a:schemeClr val="accent1"/>
                </a:solidFill>
              </a:defRPr>
            </a:pPr>
            <a:r>
              <a:rPr lang="fr-FR" sz="1800" dirty="0" smtClean="0">
                <a:solidFill>
                  <a:schemeClr val="bg1"/>
                </a:solidFill>
              </a:rPr>
              <a:t>ETAT DES LIEUX RÉCAPITULATIF À 6 ANS PERMET D’APPRÉCIER SI LE SALARIÉ A :</a:t>
            </a:r>
          </a:p>
          <a:p>
            <a:pPr marL="0" lvl="1" indent="0" algn="ctr">
              <a:spcBef>
                <a:spcPts val="500"/>
              </a:spcBef>
              <a:buSzTx/>
              <a:buFont typeface="Wingdings"/>
              <a:buNone/>
              <a:defRPr sz="2000" b="1">
                <a:solidFill>
                  <a:schemeClr val="accent1"/>
                </a:solidFill>
              </a:defRPr>
            </a:pPr>
            <a:endParaRPr sz="1800" dirty="0">
              <a:solidFill>
                <a:schemeClr val="bg1"/>
              </a:solidFill>
            </a:endParaRPr>
          </a:p>
          <a:p>
            <a:pPr marL="914400" lvl="1" indent="-457200">
              <a:spcBef>
                <a:spcPts val="500"/>
              </a:spcBef>
              <a:buAutoNum type="arabicPeriod"/>
              <a:defRPr sz="2000">
                <a:solidFill>
                  <a:schemeClr val="accent1"/>
                </a:solidFill>
              </a:defRPr>
            </a:pPr>
            <a:r>
              <a:rPr sz="1800" dirty="0" err="1">
                <a:solidFill>
                  <a:schemeClr val="bg1"/>
                </a:solidFill>
              </a:rPr>
              <a:t>Suivi</a:t>
            </a:r>
            <a:r>
              <a:rPr sz="1800" dirty="0">
                <a:solidFill>
                  <a:schemeClr val="bg1"/>
                </a:solidFill>
              </a:rPr>
              <a:t> au </a:t>
            </a:r>
            <a:r>
              <a:rPr sz="1800" dirty="0" err="1">
                <a:solidFill>
                  <a:schemeClr val="bg1"/>
                </a:solidFill>
              </a:rPr>
              <a:t>moins</a:t>
            </a:r>
            <a:r>
              <a:rPr sz="1800" dirty="0">
                <a:solidFill>
                  <a:schemeClr val="bg1"/>
                </a:solidFill>
              </a:rPr>
              <a:t> </a:t>
            </a:r>
            <a:r>
              <a:rPr sz="1800" dirty="0" err="1">
                <a:solidFill>
                  <a:schemeClr val="bg1"/>
                </a:solidFill>
              </a:rPr>
              <a:t>une</a:t>
            </a:r>
            <a:r>
              <a:rPr sz="1800" dirty="0">
                <a:solidFill>
                  <a:schemeClr val="bg1"/>
                </a:solidFill>
              </a:rPr>
              <a:t> action de formation</a:t>
            </a:r>
          </a:p>
          <a:p>
            <a:pPr marL="914400" lvl="1" indent="-457200">
              <a:spcBef>
                <a:spcPts val="500"/>
              </a:spcBef>
              <a:buAutoNum type="arabicPeriod"/>
              <a:defRPr sz="2000">
                <a:solidFill>
                  <a:schemeClr val="accent1"/>
                </a:solidFill>
              </a:defRPr>
            </a:pPr>
            <a:r>
              <a:rPr sz="1800" dirty="0">
                <a:solidFill>
                  <a:schemeClr val="bg1"/>
                </a:solidFill>
              </a:rPr>
              <a:t>Acquis des </a:t>
            </a:r>
            <a:r>
              <a:rPr sz="1800" dirty="0" err="1">
                <a:solidFill>
                  <a:schemeClr val="bg1"/>
                </a:solidFill>
              </a:rPr>
              <a:t>éléments</a:t>
            </a:r>
            <a:r>
              <a:rPr sz="1800" dirty="0">
                <a:solidFill>
                  <a:schemeClr val="bg1"/>
                </a:solidFill>
              </a:rPr>
              <a:t> de certification par la formation </a:t>
            </a:r>
            <a:r>
              <a:rPr sz="1800" dirty="0" err="1">
                <a:solidFill>
                  <a:schemeClr val="bg1"/>
                </a:solidFill>
              </a:rPr>
              <a:t>ou</a:t>
            </a:r>
            <a:r>
              <a:rPr sz="1800" dirty="0">
                <a:solidFill>
                  <a:schemeClr val="bg1"/>
                </a:solidFill>
              </a:rPr>
              <a:t> par </a:t>
            </a:r>
            <a:r>
              <a:rPr sz="1800" dirty="0" err="1">
                <a:solidFill>
                  <a:schemeClr val="bg1"/>
                </a:solidFill>
              </a:rPr>
              <a:t>une</a:t>
            </a:r>
            <a:r>
              <a:rPr sz="1800" dirty="0">
                <a:solidFill>
                  <a:schemeClr val="bg1"/>
                </a:solidFill>
              </a:rPr>
              <a:t> VAE</a:t>
            </a:r>
          </a:p>
          <a:p>
            <a:pPr marL="914400" lvl="1" indent="-457200">
              <a:spcBef>
                <a:spcPts val="500"/>
              </a:spcBef>
              <a:buAutoNum type="arabicPeriod"/>
              <a:defRPr sz="2000">
                <a:solidFill>
                  <a:schemeClr val="accent1"/>
                </a:solidFill>
              </a:defRPr>
            </a:pPr>
            <a:r>
              <a:rPr sz="1800" dirty="0" err="1">
                <a:solidFill>
                  <a:schemeClr val="bg1"/>
                </a:solidFill>
              </a:rPr>
              <a:t>Bénéficié</a:t>
            </a:r>
            <a:r>
              <a:rPr sz="1800" dirty="0">
                <a:solidFill>
                  <a:schemeClr val="bg1"/>
                </a:solidFill>
              </a:rPr>
              <a:t> </a:t>
            </a:r>
            <a:r>
              <a:rPr sz="1800" dirty="0" err="1">
                <a:solidFill>
                  <a:schemeClr val="bg1"/>
                </a:solidFill>
              </a:rPr>
              <a:t>d'une</a:t>
            </a:r>
            <a:r>
              <a:rPr sz="1800" dirty="0">
                <a:solidFill>
                  <a:schemeClr val="bg1"/>
                </a:solidFill>
              </a:rPr>
              <a:t> progression </a:t>
            </a:r>
            <a:r>
              <a:rPr sz="1800" dirty="0" err="1">
                <a:solidFill>
                  <a:schemeClr val="bg1"/>
                </a:solidFill>
              </a:rPr>
              <a:t>salariale</a:t>
            </a:r>
            <a:r>
              <a:rPr sz="1800" dirty="0">
                <a:solidFill>
                  <a:schemeClr val="bg1"/>
                </a:solidFill>
              </a:rPr>
              <a:t> </a:t>
            </a:r>
            <a:r>
              <a:rPr sz="1800" dirty="0" err="1">
                <a:solidFill>
                  <a:schemeClr val="bg1"/>
                </a:solidFill>
              </a:rPr>
              <a:t>ou</a:t>
            </a:r>
            <a:r>
              <a:rPr sz="1800" dirty="0">
                <a:solidFill>
                  <a:schemeClr val="bg1"/>
                </a:solidFill>
              </a:rPr>
              <a:t> </a:t>
            </a:r>
            <a:r>
              <a:rPr sz="1800" dirty="0" err="1" smtClean="0">
                <a:solidFill>
                  <a:schemeClr val="bg1"/>
                </a:solidFill>
              </a:rPr>
              <a:t>professionnelle</a:t>
            </a:r>
            <a:endParaRPr sz="1800" dirty="0">
              <a:solidFill>
                <a:schemeClr val="bg1"/>
              </a:solidFill>
            </a:endParaRPr>
          </a:p>
        </p:txBody>
      </p:sp>
      <p:sp>
        <p:nvSpPr>
          <p:cNvPr id="333" name="Espace réservé du numéro de diapositive 4"/>
          <p:cNvSpPr txBox="1">
            <a:spLocks noGrp="1"/>
          </p:cNvSpPr>
          <p:nvPr>
            <p:ph type="sldNum" sz="quarter" idx="2"/>
          </p:nvPr>
        </p:nvSpPr>
        <p:spPr>
          <a:xfrm>
            <a:off x="11089818" y="6404292"/>
            <a:ext cx="263982"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13" name="Rectangle aux angles arrondis"/>
          <p:cNvSpPr/>
          <p:nvPr/>
        </p:nvSpPr>
        <p:spPr>
          <a:xfrm>
            <a:off x="1362074" y="4854831"/>
            <a:ext cx="7896225" cy="1232116"/>
          </a:xfrm>
          <a:prstGeom prst="rect">
            <a:avLst/>
          </a:prstGeom>
          <a:solidFill>
            <a:schemeClr val="accent3"/>
          </a:solidFill>
          <a:ln w="9525" cap="flat">
            <a:noFill/>
            <a:prstDash val="solid"/>
            <a:round/>
          </a:ln>
          <a:effectLst/>
        </p:spPr>
        <p:txBody>
          <a:bodyPr wrap="square" lIns="144000" tIns="45719" rIns="180000" bIns="45719" numCol="1" anchor="ctr">
            <a:noAutofit/>
          </a:bodyPr>
          <a:lstStyle/>
          <a:p>
            <a:endParaRPr lang="fr-FR" dirty="0" smtClean="0">
              <a:solidFill>
                <a:schemeClr val="bg1"/>
              </a:solidFill>
            </a:endParaRPr>
          </a:p>
          <a:p>
            <a:r>
              <a:rPr lang="fr-FR" b="1" dirty="0" smtClean="0">
                <a:solidFill>
                  <a:schemeClr val="bg1"/>
                </a:solidFill>
              </a:rPr>
              <a:t>RAPPEL : QU’EST-CE QU’UNE FORMATION OBLIGATOIRE ?</a:t>
            </a:r>
          </a:p>
          <a:p>
            <a:r>
              <a:rPr lang="fr-FR" sz="1600" dirty="0" smtClean="0">
                <a:solidFill>
                  <a:schemeClr val="bg1"/>
                </a:solidFill>
              </a:rPr>
              <a:t>Les </a:t>
            </a:r>
            <a:r>
              <a:rPr lang="fr-FR" sz="1600" dirty="0">
                <a:solidFill>
                  <a:schemeClr val="bg1"/>
                </a:solidFill>
              </a:rPr>
              <a:t>formations obligatoires sont imposées par l’exercice d’une activité ou d’une fonction en application d’une convention internationale ou d’une disposition légale ou règlementaire</a:t>
            </a:r>
          </a:p>
          <a:p>
            <a:endParaRPr lang="fr-FR" dirty="0">
              <a:solidFill>
                <a:schemeClr val="bg1"/>
              </a:solidFill>
            </a:endParaRPr>
          </a:p>
        </p:txBody>
      </p:sp>
      <p:sp>
        <p:nvSpPr>
          <p:cNvPr id="16" name="Rectangle 15"/>
          <p:cNvSpPr/>
          <p:nvPr/>
        </p:nvSpPr>
        <p:spPr>
          <a:xfrm>
            <a:off x="8305804" y="4494200"/>
            <a:ext cx="4222586" cy="338554"/>
          </a:xfrm>
          <a:prstGeom prst="rect">
            <a:avLst/>
          </a:prstGeom>
        </p:spPr>
        <p:txBody>
          <a:bodyPr wrap="square">
            <a:spAutoFit/>
          </a:bodyPr>
          <a:lstStyle/>
          <a:p>
            <a:pPr lvl="0"/>
            <a:r>
              <a:rPr lang="fr-FR" sz="1600" i="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Attention : décret d’application en </a:t>
            </a:r>
            <a:r>
              <a:rPr lang="fr-FR" sz="16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attente</a:t>
            </a:r>
          </a:p>
        </p:txBody>
      </p:sp>
      <p:sp>
        <p:nvSpPr>
          <p:cNvPr id="2" name="Rogner un rectangle avec un coin diagonal 1"/>
          <p:cNvSpPr/>
          <p:nvPr/>
        </p:nvSpPr>
        <p:spPr>
          <a:xfrm>
            <a:off x="6837268" y="1562295"/>
            <a:ext cx="5172076" cy="2975191"/>
          </a:xfrm>
          <a:prstGeom prst="snip2DiagRect">
            <a:avLst/>
          </a:prstGeom>
          <a:solidFill>
            <a:srgbClr val="CC0066"/>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fr-FR" b="1" dirty="0">
                <a:solidFill>
                  <a:schemeClr val="bg1"/>
                </a:solidFill>
              </a:rPr>
              <a:t>SANCTION POUR LES </a:t>
            </a:r>
            <a:r>
              <a:rPr lang="fr-FR" b="1" dirty="0" smtClean="0">
                <a:solidFill>
                  <a:schemeClr val="bg1"/>
                </a:solidFill>
              </a:rPr>
              <a:t>ENTREPRISES DE</a:t>
            </a:r>
            <a:endParaRPr lang="fr-FR" b="1" dirty="0">
              <a:solidFill>
                <a:schemeClr val="bg1"/>
              </a:solidFill>
            </a:endParaRPr>
          </a:p>
          <a:p>
            <a:r>
              <a:rPr lang="fr-FR" b="1" dirty="0">
                <a:solidFill>
                  <a:schemeClr val="bg1"/>
                </a:solidFill>
              </a:rPr>
              <a:t>+50 SALARIÉS</a:t>
            </a:r>
          </a:p>
          <a:p>
            <a:r>
              <a:rPr lang="fr-FR" dirty="0">
                <a:solidFill>
                  <a:schemeClr val="bg1"/>
                </a:solidFill>
              </a:rPr>
              <a:t>si le salarié n'a pas bénéficié </a:t>
            </a:r>
            <a:r>
              <a:rPr lang="fr-FR" dirty="0" smtClean="0">
                <a:solidFill>
                  <a:schemeClr val="bg1"/>
                </a:solidFill>
              </a:rPr>
              <a:t>des entretiens </a:t>
            </a:r>
            <a:r>
              <a:rPr lang="fr-FR" dirty="0">
                <a:solidFill>
                  <a:schemeClr val="bg1"/>
                </a:solidFill>
              </a:rPr>
              <a:t>prévus et d’au </a:t>
            </a:r>
            <a:r>
              <a:rPr lang="fr-FR" dirty="0" smtClean="0">
                <a:solidFill>
                  <a:schemeClr val="bg1"/>
                </a:solidFill>
              </a:rPr>
              <a:t>moins une </a:t>
            </a:r>
            <a:r>
              <a:rPr lang="fr-FR" dirty="0">
                <a:solidFill>
                  <a:schemeClr val="bg1"/>
                </a:solidFill>
              </a:rPr>
              <a:t>formation non obligatoire</a:t>
            </a:r>
          </a:p>
          <a:p>
            <a:endParaRPr lang="fr-FR" dirty="0">
              <a:solidFill>
                <a:schemeClr val="bg1"/>
              </a:solidFill>
            </a:endParaRPr>
          </a:p>
          <a:p>
            <a:r>
              <a:rPr lang="fr-FR" sz="1600" dirty="0">
                <a:solidFill>
                  <a:schemeClr val="bg1"/>
                </a:solidFill>
              </a:rPr>
              <a:t>Dans ce cas : l’employeur doit verser un abondement </a:t>
            </a:r>
            <a:r>
              <a:rPr lang="fr-FR" sz="1600" dirty="0" smtClean="0">
                <a:solidFill>
                  <a:schemeClr val="bg1"/>
                </a:solidFill>
              </a:rPr>
              <a:t>= </a:t>
            </a:r>
            <a:r>
              <a:rPr lang="fr-FR" sz="1600" dirty="0">
                <a:solidFill>
                  <a:schemeClr val="bg1"/>
                </a:solidFill>
              </a:rPr>
              <a:t>à maxi. 6 fois le montant annuel d’alimentation du CPF </a:t>
            </a:r>
            <a:r>
              <a:rPr lang="fr-FR" sz="1600" dirty="0" smtClean="0">
                <a:solidFill>
                  <a:schemeClr val="bg1"/>
                </a:solidFill>
              </a:rPr>
              <a:t>(</a:t>
            </a:r>
            <a:r>
              <a:rPr lang="fr-FR" sz="1600" dirty="0">
                <a:solidFill>
                  <a:schemeClr val="bg1"/>
                </a:solidFill>
              </a:rPr>
              <a:t>soit maximum 3 000€/4 800€</a:t>
            </a:r>
            <a:r>
              <a:rPr lang="fr-FR" sz="1600" dirty="0" smtClean="0">
                <a:solidFill>
                  <a:schemeClr val="bg1"/>
                </a:solidFill>
              </a:rPr>
              <a:t>)</a:t>
            </a:r>
            <a:endParaRPr lang="fr-FR" sz="1600" dirty="0">
              <a:solidFill>
                <a:schemeClr val="bg1"/>
              </a:solidFill>
            </a:endParaRPr>
          </a:p>
        </p:txBody>
      </p:sp>
      <p:pic>
        <p:nvPicPr>
          <p:cNvPr id="5" name="Image 4"/>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0971252" y="1427023"/>
            <a:ext cx="765096" cy="765096"/>
          </a:xfrm>
          <a:prstGeom prst="rect">
            <a:avLst/>
          </a:prstGeom>
        </p:spPr>
      </p:pic>
      <p:sp>
        <p:nvSpPr>
          <p:cNvPr id="17" name="Espace réservé du pied de page 4"/>
          <p:cNvSpPr txBox="1">
            <a:spLocks/>
          </p:cNvSpPr>
          <p:nvPr/>
        </p:nvSpPr>
        <p:spPr>
          <a:xfrm>
            <a:off x="2612571" y="6400413"/>
            <a:ext cx="751616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E92B5"/>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9pPr>
          </a:lstStyle>
          <a:p>
            <a:r>
              <a:rPr lang="fr-FR" dirty="0" smtClean="0"/>
              <a:t>Loi n° 2018-771 du 5 septembre 2018 pour la liberté de choisir son avenir professionnel (JO 06/09/2018)</a:t>
            </a:r>
            <a:endParaRPr lang="fr-FR" dirty="0"/>
          </a:p>
        </p:txBody>
      </p:sp>
      <p:sp>
        <p:nvSpPr>
          <p:cNvPr id="18" name="Espace réservé de la date 3"/>
          <p:cNvSpPr txBox="1"/>
          <p:nvPr/>
        </p:nvSpPr>
        <p:spPr>
          <a:xfrm>
            <a:off x="838200"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l="23080" t="26404" r="-122" b="18014"/>
          <a:stretch/>
        </p:blipFill>
        <p:spPr>
          <a:xfrm>
            <a:off x="-9525" y="-16129"/>
            <a:ext cx="12230714" cy="6902704"/>
          </a:xfrm>
          <a:prstGeom prst="rect">
            <a:avLst/>
          </a:prstGeom>
        </p:spPr>
      </p:pic>
      <p:sp>
        <p:nvSpPr>
          <p:cNvPr id="5" name="Triangle rectangle 5"/>
          <p:cNvSpPr/>
          <p:nvPr/>
        </p:nvSpPr>
        <p:spPr>
          <a:xfrm rot="5400000">
            <a:off x="124319" y="-140448"/>
            <a:ext cx="2125108" cy="23737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F8E"/>
          </a:solidFill>
          <a:ln w="12700">
            <a:miter lim="400000"/>
          </a:ln>
        </p:spPr>
        <p:txBody>
          <a:bodyPr lIns="45719" rIns="45719" anchor="ctr"/>
          <a:lstStyle/>
          <a:p>
            <a:pPr algn="ctr">
              <a:defRPr>
                <a:solidFill>
                  <a:srgbClr val="FFFFFF"/>
                </a:solidFill>
              </a:defRPr>
            </a:pPr>
            <a:endParaRPr/>
          </a:p>
        </p:txBody>
      </p:sp>
      <p:pic>
        <p:nvPicPr>
          <p:cNvPr id="6" name="Image 6" descr="Image 6"/>
          <p:cNvPicPr>
            <a:picLocks noChangeAspect="1"/>
          </p:cNvPicPr>
          <p:nvPr/>
        </p:nvPicPr>
        <p:blipFill>
          <a:blip r:embed="rId4">
            <a:extLst/>
          </a:blip>
          <a:stretch>
            <a:fillRect/>
          </a:stretch>
        </p:blipFill>
        <p:spPr>
          <a:xfrm>
            <a:off x="258537" y="204499"/>
            <a:ext cx="1151163" cy="786438"/>
          </a:xfrm>
          <a:prstGeom prst="rect">
            <a:avLst/>
          </a:prstGeom>
          <a:ln w="12700">
            <a:miter lim="400000"/>
          </a:ln>
        </p:spPr>
      </p:pic>
      <p:sp>
        <p:nvSpPr>
          <p:cNvPr id="10" name="Triangle isocèle 9"/>
          <p:cNvSpPr/>
          <p:nvPr/>
        </p:nvSpPr>
        <p:spPr>
          <a:xfrm rot="2520854">
            <a:off x="5328601" y="-991624"/>
            <a:ext cx="9727495" cy="4840530"/>
          </a:xfrm>
          <a:custGeom>
            <a:avLst/>
            <a:gdLst>
              <a:gd name="connsiteX0" fmla="*/ 0 w 10708960"/>
              <a:gd name="connsiteY0" fmla="*/ 4902143 h 4902143"/>
              <a:gd name="connsiteX1" fmla="*/ 5354480 w 10708960"/>
              <a:gd name="connsiteY1" fmla="*/ 0 h 4902143"/>
              <a:gd name="connsiteX2" fmla="*/ 10708960 w 10708960"/>
              <a:gd name="connsiteY2" fmla="*/ 4902143 h 4902143"/>
              <a:gd name="connsiteX3" fmla="*/ 0 w 10708960"/>
              <a:gd name="connsiteY3" fmla="*/ 4902143 h 4902143"/>
              <a:gd name="connsiteX0" fmla="*/ 0 w 10708960"/>
              <a:gd name="connsiteY0" fmla="*/ 4806991 h 4806991"/>
              <a:gd name="connsiteX1" fmla="*/ 5358150 w 10708960"/>
              <a:gd name="connsiteY1" fmla="*/ 0 h 4806991"/>
              <a:gd name="connsiteX2" fmla="*/ 10708960 w 10708960"/>
              <a:gd name="connsiteY2" fmla="*/ 4806991 h 4806991"/>
              <a:gd name="connsiteX3" fmla="*/ 0 w 10708960"/>
              <a:gd name="connsiteY3" fmla="*/ 4806991 h 4806991"/>
              <a:gd name="connsiteX0" fmla="*/ 0 w 9727495"/>
              <a:gd name="connsiteY0" fmla="*/ 4806991 h 4806991"/>
              <a:gd name="connsiteX1" fmla="*/ 5358150 w 9727495"/>
              <a:gd name="connsiteY1" fmla="*/ 0 h 4806991"/>
              <a:gd name="connsiteX2" fmla="*/ 9727495 w 9727495"/>
              <a:gd name="connsiteY2" fmla="*/ 4755799 h 4806991"/>
              <a:gd name="connsiteX3" fmla="*/ 0 w 9727495"/>
              <a:gd name="connsiteY3" fmla="*/ 4806991 h 4806991"/>
              <a:gd name="connsiteX0" fmla="*/ 0 w 9727495"/>
              <a:gd name="connsiteY0" fmla="*/ 5322885 h 5322885"/>
              <a:gd name="connsiteX1" fmla="*/ 5894392 w 9727495"/>
              <a:gd name="connsiteY1" fmla="*/ 0 h 5322885"/>
              <a:gd name="connsiteX2" fmla="*/ 9727495 w 9727495"/>
              <a:gd name="connsiteY2" fmla="*/ 5271693 h 5322885"/>
              <a:gd name="connsiteX3" fmla="*/ 0 w 9727495"/>
              <a:gd name="connsiteY3" fmla="*/ 5322885 h 5322885"/>
              <a:gd name="connsiteX0" fmla="*/ 0 w 9727495"/>
              <a:gd name="connsiteY0" fmla="*/ 4840530 h 4840530"/>
              <a:gd name="connsiteX1" fmla="*/ 5377165 w 9727495"/>
              <a:gd name="connsiteY1" fmla="*/ 0 h 4840530"/>
              <a:gd name="connsiteX2" fmla="*/ 9727495 w 9727495"/>
              <a:gd name="connsiteY2" fmla="*/ 4789338 h 4840530"/>
              <a:gd name="connsiteX3" fmla="*/ 0 w 9727495"/>
              <a:gd name="connsiteY3" fmla="*/ 4840530 h 4840530"/>
            </a:gdLst>
            <a:ahLst/>
            <a:cxnLst>
              <a:cxn ang="0">
                <a:pos x="connsiteX0" y="connsiteY0"/>
              </a:cxn>
              <a:cxn ang="0">
                <a:pos x="connsiteX1" y="connsiteY1"/>
              </a:cxn>
              <a:cxn ang="0">
                <a:pos x="connsiteX2" y="connsiteY2"/>
              </a:cxn>
              <a:cxn ang="0">
                <a:pos x="connsiteX3" y="connsiteY3"/>
              </a:cxn>
            </a:cxnLst>
            <a:rect l="l" t="t" r="r" b="b"/>
            <a:pathLst>
              <a:path w="9727495" h="4840530">
                <a:moveTo>
                  <a:pt x="0" y="4840530"/>
                </a:moveTo>
                <a:lnTo>
                  <a:pt x="5377165" y="0"/>
                </a:lnTo>
                <a:lnTo>
                  <a:pt x="9727495" y="4789338"/>
                </a:lnTo>
                <a:lnTo>
                  <a:pt x="0" y="4840530"/>
                </a:lnTo>
                <a:close/>
              </a:path>
            </a:pathLst>
          </a:custGeom>
          <a:solidFill>
            <a:srgbClr val="002F8E">
              <a:alpha val="8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9" name="Titre 1"/>
          <p:cNvSpPr txBox="1">
            <a:spLocks/>
          </p:cNvSpPr>
          <p:nvPr/>
        </p:nvSpPr>
        <p:spPr>
          <a:xfrm>
            <a:off x="4476750" y="291830"/>
            <a:ext cx="7299431" cy="234554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9pPr>
          </a:lstStyle>
          <a:p>
            <a:pPr algn="r" defTabSz="905255" hangingPunct="1">
              <a:defRPr sz="5346"/>
            </a:pPr>
            <a:r>
              <a:rPr lang="fr-FR" sz="5400" dirty="0" smtClean="0">
                <a:solidFill>
                  <a:schemeClr val="bg1"/>
                </a:solidFill>
              </a:rPr>
              <a:t>Alternance :</a:t>
            </a:r>
          </a:p>
          <a:p>
            <a:pPr algn="r" defTabSz="905255" hangingPunct="1">
              <a:defRPr sz="5346"/>
            </a:pPr>
            <a:r>
              <a:rPr lang="fr-FR" sz="5400" dirty="0">
                <a:solidFill>
                  <a:schemeClr val="bg1"/>
                </a:solidFill>
              </a:rPr>
              <a:t>u</a:t>
            </a:r>
            <a:r>
              <a:rPr lang="fr-FR" sz="5400" dirty="0" smtClean="0">
                <a:solidFill>
                  <a:schemeClr val="bg1"/>
                </a:solidFill>
              </a:rPr>
              <a:t>ne nouvelle </a:t>
            </a:r>
          </a:p>
          <a:p>
            <a:pPr algn="r" defTabSz="905255" hangingPunct="1">
              <a:defRPr sz="5346"/>
            </a:pPr>
            <a:r>
              <a:rPr lang="fr-FR" sz="5400" dirty="0" smtClean="0">
                <a:solidFill>
                  <a:schemeClr val="bg1"/>
                </a:solidFill>
              </a:rPr>
              <a:t>ambition</a:t>
            </a:r>
            <a:endParaRPr lang="fr-FR" sz="5400" dirty="0">
              <a:solidFill>
                <a:schemeClr val="bg1"/>
              </a:solidFill>
            </a:endParaRPr>
          </a:p>
        </p:txBody>
      </p:sp>
      <p:sp>
        <p:nvSpPr>
          <p:cNvPr id="7" name="Espace réservé du numéro de diapositive 6"/>
          <p:cNvSpPr>
            <a:spLocks noGrp="1"/>
          </p:cNvSpPr>
          <p:nvPr>
            <p:ph type="sldNum" sz="quarter" idx="2"/>
          </p:nvPr>
        </p:nvSpPr>
        <p:spPr/>
        <p:txBody>
          <a:bodyPr/>
          <a:lstStyle/>
          <a:p>
            <a:fld id="{86CB4B4D-7CA3-9044-876B-883B54F8677D}" type="slidenum">
              <a:rPr lang="fr-FR" smtClean="0"/>
              <a:t>15</a:t>
            </a:fld>
            <a:endParaRPr lang="fr-FR"/>
          </a:p>
        </p:txBody>
      </p:sp>
    </p:spTree>
    <p:extLst>
      <p:ext uri="{BB962C8B-B14F-4D97-AF65-F5344CB8AC3E}">
        <p14:creationId xmlns:p14="http://schemas.microsoft.com/office/powerpoint/2010/main" val="204083283"/>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t="-1" b="38743"/>
          <a:stretch/>
        </p:blipFill>
        <p:spPr>
          <a:xfrm flipH="1">
            <a:off x="0" y="1310838"/>
            <a:ext cx="12192000" cy="4747062"/>
          </a:xfrm>
          <a:prstGeom prst="rect">
            <a:avLst/>
          </a:prstGeom>
        </p:spPr>
      </p:pic>
      <p:sp>
        <p:nvSpPr>
          <p:cNvPr id="22" name="Rectangle 21"/>
          <p:cNvSpPr/>
          <p:nvPr/>
        </p:nvSpPr>
        <p:spPr>
          <a:xfrm>
            <a:off x="-1822" y="1304904"/>
            <a:ext cx="12193822" cy="4734566"/>
          </a:xfrm>
          <a:prstGeom prst="rect">
            <a:avLst/>
          </a:prstGeom>
          <a:solidFill>
            <a:srgbClr val="002F8E">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350" name="Titre 1"/>
          <p:cNvSpPr txBox="1">
            <a:spLocks noGrp="1"/>
          </p:cNvSpPr>
          <p:nvPr>
            <p:ph type="title"/>
          </p:nvPr>
        </p:nvSpPr>
        <p:spPr>
          <a:prstGeom prst="rect">
            <a:avLst/>
          </a:prstGeom>
        </p:spPr>
        <p:txBody>
          <a:bodyPr>
            <a:normAutofit/>
          </a:bodyPr>
          <a:lstStyle/>
          <a:p>
            <a:r>
              <a:rPr sz="3200" dirty="0"/>
              <a:t>Le </a:t>
            </a:r>
            <a:r>
              <a:rPr sz="3200" dirty="0" err="1"/>
              <a:t>contrat</a:t>
            </a:r>
            <a:r>
              <a:rPr sz="3200" dirty="0"/>
              <a:t> </a:t>
            </a:r>
            <a:r>
              <a:rPr sz="3200" dirty="0" err="1" smtClean="0"/>
              <a:t>d’apprentissage</a:t>
            </a:r>
            <a:r>
              <a:rPr lang="fr-FR" sz="3200" dirty="0" smtClean="0"/>
              <a:t> (CA)</a:t>
            </a:r>
            <a:endParaRPr sz="3200" dirty="0"/>
          </a:p>
        </p:txBody>
      </p:sp>
      <p:sp>
        <p:nvSpPr>
          <p:cNvPr id="353" name="Espace réservé du numéro de diapositive 4"/>
          <p:cNvSpPr txBox="1">
            <a:spLocks noGrp="1"/>
          </p:cNvSpPr>
          <p:nvPr>
            <p:ph type="sldNum" sz="quarter" idx="2"/>
          </p:nvPr>
        </p:nvSpPr>
        <p:spPr>
          <a:xfrm>
            <a:off x="11089818" y="6404292"/>
            <a:ext cx="263982"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10" name="Rectangle aux angles arrondis"/>
          <p:cNvSpPr/>
          <p:nvPr/>
        </p:nvSpPr>
        <p:spPr>
          <a:xfrm>
            <a:off x="434277" y="1646409"/>
            <a:ext cx="3863450" cy="2993095"/>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b" anchorCtr="0">
            <a:noAutofit/>
          </a:bodyPr>
          <a:lstStyle/>
          <a:p>
            <a:pPr marL="285750" indent="-285750">
              <a:buFont typeface="Arial" panose="020B0604020202020204" pitchFamily="34" charset="0"/>
              <a:buChar char="•"/>
            </a:pPr>
            <a:r>
              <a:rPr lang="fr-FR" sz="1400" dirty="0">
                <a:solidFill>
                  <a:schemeClr val="tx1"/>
                </a:solidFill>
              </a:rPr>
              <a:t>Age limite repoussé à 29 </a:t>
            </a:r>
            <a:r>
              <a:rPr lang="fr-FR" sz="1400" dirty="0" smtClean="0">
                <a:solidFill>
                  <a:schemeClr val="tx1"/>
                </a:solidFill>
              </a:rPr>
              <a:t>ans révolus </a:t>
            </a:r>
            <a:r>
              <a:rPr lang="fr-FR" sz="1400" dirty="0">
                <a:solidFill>
                  <a:schemeClr val="tx1"/>
                </a:solidFill>
              </a:rPr>
              <a:t>(expérimentations régionales perdurent jusqu’au 31/12/18)</a:t>
            </a:r>
          </a:p>
          <a:p>
            <a:pPr marL="285750" indent="-285750">
              <a:buFont typeface="Arial" panose="020B0604020202020204" pitchFamily="34" charset="0"/>
              <a:buChar char="•"/>
            </a:pPr>
            <a:r>
              <a:rPr lang="fr-FR" sz="1400" dirty="0">
                <a:solidFill>
                  <a:schemeClr val="tx1"/>
                </a:solidFill>
              </a:rPr>
              <a:t>Durée du contrat : entre six mois (auparavant 1 an) et trois ans</a:t>
            </a:r>
          </a:p>
          <a:p>
            <a:pPr marL="285750" indent="-285750">
              <a:buFont typeface="Arial" panose="020B0604020202020204" pitchFamily="34" charset="0"/>
              <a:buChar char="•"/>
            </a:pPr>
            <a:r>
              <a:rPr lang="fr-FR" sz="1400" dirty="0">
                <a:solidFill>
                  <a:schemeClr val="tx1"/>
                </a:solidFill>
              </a:rPr>
              <a:t>Durée d’enseignement en CFA 25% total, minimum 150 h</a:t>
            </a:r>
          </a:p>
          <a:p>
            <a:pPr marL="285750" indent="-285750">
              <a:buFont typeface="Arial" panose="020B0604020202020204" pitchFamily="34" charset="0"/>
              <a:buChar char="•"/>
            </a:pPr>
            <a:r>
              <a:rPr lang="fr-FR" sz="1400" dirty="0">
                <a:solidFill>
                  <a:schemeClr val="tx1"/>
                </a:solidFill>
              </a:rPr>
              <a:t>Mobilité hors UE possible</a:t>
            </a:r>
          </a:p>
        </p:txBody>
      </p:sp>
      <p:sp>
        <p:nvSpPr>
          <p:cNvPr id="11" name="Rectangle aux angles arrondis"/>
          <p:cNvSpPr/>
          <p:nvPr/>
        </p:nvSpPr>
        <p:spPr>
          <a:xfrm>
            <a:off x="434277" y="1646409"/>
            <a:ext cx="3863450" cy="845216"/>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dirty="0" smtClean="0">
                <a:solidFill>
                  <a:schemeClr val="bg1"/>
                </a:solidFill>
              </a:rPr>
              <a:t>ASSOUPLISSEMENT DES RÈGLES </a:t>
            </a:r>
            <a:br>
              <a:rPr lang="fr-FR" dirty="0" smtClean="0">
                <a:solidFill>
                  <a:schemeClr val="bg1"/>
                </a:solidFill>
              </a:rPr>
            </a:br>
            <a:r>
              <a:rPr lang="fr-FR" dirty="0" smtClean="0">
                <a:solidFill>
                  <a:schemeClr val="bg1"/>
                </a:solidFill>
              </a:rPr>
              <a:t>DE CONCLUSION, EXÉCUTION, RUPTURE</a:t>
            </a:r>
            <a:endParaRPr lang="fr-FR" dirty="0">
              <a:solidFill>
                <a:schemeClr val="bg1"/>
              </a:solidFill>
            </a:endParaRPr>
          </a:p>
        </p:txBody>
      </p:sp>
      <p:sp>
        <p:nvSpPr>
          <p:cNvPr id="14" name="Rectangle aux angles arrondis"/>
          <p:cNvSpPr/>
          <p:nvPr/>
        </p:nvSpPr>
        <p:spPr>
          <a:xfrm>
            <a:off x="4751295" y="1646409"/>
            <a:ext cx="2758550" cy="1855496"/>
          </a:xfrm>
          <a:prstGeom prst="rect">
            <a:avLst/>
          </a:prstGeom>
          <a:solidFill>
            <a:schemeClr val="accent2"/>
          </a:solidFill>
          <a:ln w="9525" cap="flat">
            <a:noFill/>
            <a:prstDash val="solid"/>
            <a:round/>
          </a:ln>
          <a:effectLst>
            <a:outerShdw blurRad="50800" dist="38100" dir="5400000" algn="t" rotWithShape="0">
              <a:prstClr val="black">
                <a:alpha val="40000"/>
              </a:prstClr>
            </a:outerShdw>
          </a:effectLst>
        </p:spPr>
        <p:txBody>
          <a:bodyPr wrap="square" lIns="45719" tIns="45719" rIns="45719" bIns="45719" numCol="1" anchor="ctr">
            <a:noAutofit/>
          </a:bodyPr>
          <a:lstStyle/>
          <a:p>
            <a:pPr algn="ctr"/>
            <a:r>
              <a:rPr lang="fr-FR" dirty="0">
                <a:solidFill>
                  <a:schemeClr val="bg1"/>
                </a:solidFill>
              </a:rPr>
              <a:t>Compétences professionnelles du maître d’apprentissage précisées (par la branche ou par décret)</a:t>
            </a:r>
          </a:p>
        </p:txBody>
      </p:sp>
      <p:sp>
        <p:nvSpPr>
          <p:cNvPr id="15" name="Rectangle aux angles arrondis"/>
          <p:cNvSpPr/>
          <p:nvPr/>
        </p:nvSpPr>
        <p:spPr>
          <a:xfrm>
            <a:off x="4751295" y="3678409"/>
            <a:ext cx="2758550" cy="966496"/>
          </a:xfrm>
          <a:prstGeom prst="rect">
            <a:avLst/>
          </a:prstGeom>
          <a:solidFill>
            <a:schemeClr val="accent2"/>
          </a:solidFill>
          <a:ln w="9525" cap="flat">
            <a:noFill/>
            <a:prstDash val="solid"/>
            <a:round/>
          </a:ln>
          <a:effectLst>
            <a:outerShdw blurRad="50800" dist="38100" dir="5400000" algn="t" rotWithShape="0">
              <a:prstClr val="black">
                <a:alpha val="40000"/>
              </a:prstClr>
            </a:outerShdw>
          </a:effectLst>
        </p:spPr>
        <p:txBody>
          <a:bodyPr wrap="square" lIns="45719" tIns="45719" rIns="45719" bIns="45719" numCol="1" anchor="ctr">
            <a:noAutofit/>
          </a:bodyPr>
          <a:lstStyle/>
          <a:p>
            <a:pPr algn="ctr"/>
            <a:r>
              <a:rPr lang="fr-FR" dirty="0">
                <a:solidFill>
                  <a:schemeClr val="bg1"/>
                </a:solidFill>
              </a:rPr>
              <a:t>Dépôt </a:t>
            </a:r>
            <a:r>
              <a:rPr lang="fr-FR" dirty="0" smtClean="0">
                <a:solidFill>
                  <a:schemeClr val="bg1"/>
                </a:solidFill>
              </a:rPr>
              <a:t>auprès </a:t>
            </a:r>
            <a:r>
              <a:rPr lang="fr-FR" dirty="0">
                <a:solidFill>
                  <a:schemeClr val="bg1"/>
                </a:solidFill>
              </a:rPr>
              <a:t>de </a:t>
            </a:r>
            <a:r>
              <a:rPr lang="fr-FR" dirty="0" smtClean="0">
                <a:solidFill>
                  <a:schemeClr val="bg1"/>
                </a:solidFill>
              </a:rPr>
              <a:t>l’OPCO (</a:t>
            </a:r>
            <a:r>
              <a:rPr lang="fr-FR" dirty="0">
                <a:solidFill>
                  <a:schemeClr val="bg1"/>
                </a:solidFill>
              </a:rPr>
              <a:t>01/01/2020)</a:t>
            </a:r>
          </a:p>
        </p:txBody>
      </p:sp>
      <p:sp>
        <p:nvSpPr>
          <p:cNvPr id="16" name="Rectangle aux angles arrondis"/>
          <p:cNvSpPr/>
          <p:nvPr/>
        </p:nvSpPr>
        <p:spPr>
          <a:xfrm>
            <a:off x="4751295" y="4883613"/>
            <a:ext cx="2758550" cy="966496"/>
          </a:xfrm>
          <a:prstGeom prst="rect">
            <a:avLst/>
          </a:prstGeom>
          <a:solidFill>
            <a:schemeClr val="accent2"/>
          </a:solidFill>
          <a:ln w="9525" cap="flat">
            <a:noFill/>
            <a:prstDash val="solid"/>
            <a:round/>
          </a:ln>
          <a:effectLst>
            <a:outerShdw blurRad="50800" dist="38100" dir="5400000" algn="t" rotWithShape="0">
              <a:prstClr val="black">
                <a:alpha val="40000"/>
              </a:prstClr>
            </a:outerShdw>
          </a:effectLst>
        </p:spPr>
        <p:txBody>
          <a:bodyPr wrap="square" lIns="45719" tIns="45719" rIns="45719" bIns="45719" numCol="1" anchor="ctr">
            <a:noAutofit/>
          </a:bodyPr>
          <a:lstStyle/>
          <a:p>
            <a:pPr algn="ctr"/>
            <a:r>
              <a:rPr lang="fr-FR" dirty="0">
                <a:solidFill>
                  <a:schemeClr val="bg1"/>
                </a:solidFill>
              </a:rPr>
              <a:t>Une aide unique attribuée </a:t>
            </a:r>
            <a:r>
              <a:rPr lang="fr-FR" dirty="0" smtClean="0">
                <a:solidFill>
                  <a:schemeClr val="bg1"/>
                </a:solidFill>
              </a:rPr>
              <a:t/>
            </a:r>
            <a:br>
              <a:rPr lang="fr-FR" dirty="0" smtClean="0">
                <a:solidFill>
                  <a:schemeClr val="bg1"/>
                </a:solidFill>
              </a:rPr>
            </a:br>
            <a:r>
              <a:rPr lang="fr-FR" dirty="0" smtClean="0">
                <a:solidFill>
                  <a:schemeClr val="bg1"/>
                </a:solidFill>
              </a:rPr>
              <a:t>à </a:t>
            </a:r>
            <a:r>
              <a:rPr lang="fr-FR" dirty="0">
                <a:solidFill>
                  <a:schemeClr val="bg1"/>
                </a:solidFill>
              </a:rPr>
              <a:t>l’employeur </a:t>
            </a:r>
            <a:r>
              <a:rPr lang="fr-FR" dirty="0" smtClean="0">
                <a:solidFill>
                  <a:schemeClr val="bg1"/>
                </a:solidFill>
              </a:rPr>
              <a:t/>
            </a:r>
            <a:br>
              <a:rPr lang="fr-FR" dirty="0" smtClean="0">
                <a:solidFill>
                  <a:schemeClr val="bg1"/>
                </a:solidFill>
              </a:rPr>
            </a:br>
            <a:r>
              <a:rPr lang="fr-FR" dirty="0" smtClean="0">
                <a:solidFill>
                  <a:schemeClr val="bg1"/>
                </a:solidFill>
              </a:rPr>
              <a:t>de </a:t>
            </a:r>
            <a:r>
              <a:rPr lang="fr-FR" dirty="0">
                <a:solidFill>
                  <a:schemeClr val="bg1"/>
                </a:solidFill>
              </a:rPr>
              <a:t>-250 salariés</a:t>
            </a:r>
          </a:p>
        </p:txBody>
      </p:sp>
      <p:sp>
        <p:nvSpPr>
          <p:cNvPr id="17" name="Rectangle aux angles arrondis"/>
          <p:cNvSpPr/>
          <p:nvPr/>
        </p:nvSpPr>
        <p:spPr>
          <a:xfrm>
            <a:off x="7963413" y="1646409"/>
            <a:ext cx="3863450" cy="3665569"/>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144000" rIns="144000" bIns="180000" numCol="1" anchor="t" anchorCtr="0">
            <a:noAutofit/>
          </a:bodyPr>
          <a:lstStyle/>
          <a:p>
            <a:pPr algn="ctr"/>
            <a:r>
              <a:rPr lang="fr-FR" b="1" dirty="0" smtClean="0">
                <a:solidFill>
                  <a:schemeClr val="tx1"/>
                </a:solidFill>
              </a:rPr>
              <a:t>UN RÉGIME JURIDIQUE QUI TEND VERS CELUI DU CONTRAT DE PRO</a:t>
            </a:r>
            <a:endParaRPr lang="fr-FR" b="1" dirty="0">
              <a:solidFill>
                <a:schemeClr val="tx1"/>
              </a:solidFill>
            </a:endParaRPr>
          </a:p>
        </p:txBody>
      </p:sp>
      <p:sp>
        <p:nvSpPr>
          <p:cNvPr id="3" name="Triangle isocèle 2"/>
          <p:cNvSpPr/>
          <p:nvPr/>
        </p:nvSpPr>
        <p:spPr>
          <a:xfrm rot="10800000">
            <a:off x="9564938" y="2468512"/>
            <a:ext cx="660400" cy="266700"/>
          </a:xfrm>
          <a:prstGeom prst="triangle">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4" name="Rectangle 3"/>
          <p:cNvSpPr/>
          <p:nvPr/>
        </p:nvSpPr>
        <p:spPr>
          <a:xfrm>
            <a:off x="8231438" y="2958691"/>
            <a:ext cx="3327400" cy="2031325"/>
          </a:xfrm>
          <a:prstGeom prst="rect">
            <a:avLst/>
          </a:prstGeom>
        </p:spPr>
        <p:txBody>
          <a:bodyPr wrap="square">
            <a:spAutoFit/>
          </a:bodyPr>
          <a:lstStyle/>
          <a:p>
            <a:pPr marL="285750" indent="-285750">
              <a:buFont typeface="Arial" panose="020B0604020202020204" pitchFamily="34" charset="0"/>
              <a:buChar char="•"/>
            </a:pPr>
            <a:r>
              <a:rPr lang="fr-FR" dirty="0"/>
              <a:t>Les CFA doivent se déclarer en qualité d’OF à la </a:t>
            </a:r>
            <a:r>
              <a:rPr lang="fr-FR" dirty="0" err="1"/>
              <a:t>Direccte</a:t>
            </a:r>
            <a:endParaRPr lang="fr-FR" dirty="0"/>
          </a:p>
          <a:p>
            <a:pPr marL="285750" indent="-285750">
              <a:buFont typeface="Arial" panose="020B0604020202020204" pitchFamily="34" charset="0"/>
              <a:buChar char="•"/>
            </a:pPr>
            <a:r>
              <a:rPr lang="fr-FR" dirty="0"/>
              <a:t>Les OF peuvent proposer </a:t>
            </a:r>
            <a:r>
              <a:rPr lang="fr-FR" dirty="0" smtClean="0"/>
              <a:t/>
            </a:r>
            <a:br>
              <a:rPr lang="fr-FR" dirty="0" smtClean="0"/>
            </a:br>
            <a:r>
              <a:rPr lang="fr-FR" dirty="0" smtClean="0"/>
              <a:t>des </a:t>
            </a:r>
            <a:r>
              <a:rPr lang="fr-FR" dirty="0"/>
              <a:t>CA si leurs statuts le permettent</a:t>
            </a:r>
          </a:p>
          <a:p>
            <a:pPr marL="285750" indent="-285750">
              <a:buFont typeface="Arial" panose="020B0604020202020204" pitchFamily="34" charset="0"/>
              <a:buChar char="•"/>
            </a:pPr>
            <a:r>
              <a:rPr lang="fr-FR" dirty="0"/>
              <a:t>Les entreprises peuvent créer des CFA internes</a:t>
            </a:r>
          </a:p>
        </p:txBody>
      </p:sp>
      <p:sp>
        <p:nvSpPr>
          <p:cNvPr id="18" name="Espace réservé du pied de page 4"/>
          <p:cNvSpPr txBox="1">
            <a:spLocks/>
          </p:cNvSpPr>
          <p:nvPr/>
        </p:nvSpPr>
        <p:spPr>
          <a:xfrm>
            <a:off x="2612571" y="6400413"/>
            <a:ext cx="751616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E92B5"/>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9pPr>
          </a:lstStyle>
          <a:p>
            <a:r>
              <a:rPr lang="fr-FR" dirty="0" smtClean="0"/>
              <a:t>Loi n° 2018-771 du 5 septembre 2018 pour la liberté de choisir son avenir professionnel (JO 06/09/2018)</a:t>
            </a:r>
            <a:endParaRPr lang="fr-FR" dirty="0"/>
          </a:p>
        </p:txBody>
      </p:sp>
      <p:sp>
        <p:nvSpPr>
          <p:cNvPr id="19" name="Espace réservé de la date 3"/>
          <p:cNvSpPr txBox="1"/>
          <p:nvPr/>
        </p:nvSpPr>
        <p:spPr>
          <a:xfrm>
            <a:off x="838200"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t="18751" b="22997"/>
          <a:stretch/>
        </p:blipFill>
        <p:spPr>
          <a:xfrm>
            <a:off x="0" y="1272707"/>
            <a:ext cx="12192000" cy="4734393"/>
          </a:xfrm>
          <a:prstGeom prst="rect">
            <a:avLst/>
          </a:prstGeom>
        </p:spPr>
      </p:pic>
      <p:sp>
        <p:nvSpPr>
          <p:cNvPr id="16" name="Rectangle 15"/>
          <p:cNvSpPr/>
          <p:nvPr/>
        </p:nvSpPr>
        <p:spPr>
          <a:xfrm>
            <a:off x="-1822" y="1266804"/>
            <a:ext cx="12193822" cy="4734566"/>
          </a:xfrm>
          <a:prstGeom prst="rect">
            <a:avLst/>
          </a:prstGeom>
          <a:solidFill>
            <a:srgbClr val="002F8E">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344" name="Titre 1"/>
          <p:cNvSpPr txBox="1">
            <a:spLocks noGrp="1"/>
          </p:cNvSpPr>
          <p:nvPr>
            <p:ph type="title"/>
          </p:nvPr>
        </p:nvSpPr>
        <p:spPr>
          <a:prstGeom prst="rect">
            <a:avLst/>
          </a:prstGeom>
        </p:spPr>
        <p:txBody>
          <a:bodyPr>
            <a:normAutofit/>
          </a:bodyPr>
          <a:lstStyle/>
          <a:p>
            <a:r>
              <a:rPr sz="3200" dirty="0"/>
              <a:t>Le </a:t>
            </a:r>
            <a:r>
              <a:rPr sz="3200" dirty="0" err="1"/>
              <a:t>contrat</a:t>
            </a:r>
            <a:r>
              <a:rPr sz="3200" dirty="0"/>
              <a:t> de </a:t>
            </a:r>
            <a:r>
              <a:rPr sz="3200" dirty="0" err="1" smtClean="0"/>
              <a:t>professionnalisation</a:t>
            </a:r>
            <a:r>
              <a:rPr lang="fr-FR" sz="3200" dirty="0" smtClean="0"/>
              <a:t> (CP)</a:t>
            </a:r>
            <a:endParaRPr sz="3200" dirty="0"/>
          </a:p>
        </p:txBody>
      </p:sp>
      <p:sp>
        <p:nvSpPr>
          <p:cNvPr id="347" name="Espace réservé du numéro de diapositive 4"/>
          <p:cNvSpPr txBox="1">
            <a:spLocks noGrp="1"/>
          </p:cNvSpPr>
          <p:nvPr>
            <p:ph type="sldNum" sz="quarter" idx="2"/>
          </p:nvPr>
        </p:nvSpPr>
        <p:spPr>
          <a:xfrm>
            <a:off x="11089818" y="6404292"/>
            <a:ext cx="263982"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7" name="Rectangle aux angles arrondis"/>
          <p:cNvSpPr/>
          <p:nvPr/>
        </p:nvSpPr>
        <p:spPr>
          <a:xfrm>
            <a:off x="940007" y="2323833"/>
            <a:ext cx="4346368" cy="3086367"/>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ctr" anchorCtr="0">
            <a:noAutofit/>
          </a:bodyPr>
          <a:lstStyle/>
          <a:p>
            <a:pPr marL="285750" indent="-285750">
              <a:buFont typeface="Arial" panose="020B0604020202020204" pitchFamily="34" charset="0"/>
              <a:buChar char="•"/>
            </a:pPr>
            <a:r>
              <a:rPr lang="fr-FR" sz="1400" dirty="0">
                <a:solidFill>
                  <a:schemeClr val="tx1"/>
                </a:solidFill>
              </a:rPr>
              <a:t>Exécution partielle du contrat durant </a:t>
            </a:r>
            <a:r>
              <a:rPr lang="fr-FR" sz="1400" dirty="0" smtClean="0">
                <a:solidFill>
                  <a:schemeClr val="tx1"/>
                </a:solidFill>
              </a:rPr>
              <a:t>1 </a:t>
            </a:r>
            <a:r>
              <a:rPr lang="fr-FR" sz="1400" dirty="0">
                <a:solidFill>
                  <a:schemeClr val="tx1"/>
                </a:solidFill>
              </a:rPr>
              <a:t>an maxi </a:t>
            </a:r>
          </a:p>
          <a:p>
            <a:pPr marL="285750" indent="-285750">
              <a:buFont typeface="Arial" panose="020B0604020202020204" pitchFamily="34" charset="0"/>
              <a:buChar char="•"/>
            </a:pPr>
            <a:r>
              <a:rPr lang="fr-FR" sz="1400" dirty="0">
                <a:solidFill>
                  <a:schemeClr val="tx1"/>
                </a:solidFill>
              </a:rPr>
              <a:t>La durée du contrat peut alors être portée </a:t>
            </a:r>
            <a:r>
              <a:rPr lang="fr-FR" sz="1400" dirty="0" smtClean="0">
                <a:solidFill>
                  <a:schemeClr val="tx1"/>
                </a:solidFill>
              </a:rPr>
              <a:t/>
            </a:r>
            <a:br>
              <a:rPr lang="fr-FR" sz="1400" dirty="0" smtClean="0">
                <a:solidFill>
                  <a:schemeClr val="tx1"/>
                </a:solidFill>
              </a:rPr>
            </a:br>
            <a:r>
              <a:rPr lang="fr-FR" sz="1400" dirty="0" smtClean="0">
                <a:solidFill>
                  <a:schemeClr val="tx1"/>
                </a:solidFill>
              </a:rPr>
              <a:t>à </a:t>
            </a:r>
            <a:r>
              <a:rPr lang="fr-FR" sz="1400" dirty="0">
                <a:solidFill>
                  <a:schemeClr val="tx1"/>
                </a:solidFill>
              </a:rPr>
              <a:t>24 mois </a:t>
            </a:r>
            <a:r>
              <a:rPr lang="fr-FR" sz="1400" dirty="0" smtClean="0">
                <a:solidFill>
                  <a:schemeClr val="tx1"/>
                </a:solidFill>
              </a:rPr>
              <a:t>avec minimum </a:t>
            </a:r>
            <a:r>
              <a:rPr lang="fr-FR" sz="1400" dirty="0">
                <a:solidFill>
                  <a:schemeClr val="tx1"/>
                </a:solidFill>
              </a:rPr>
              <a:t>6 mois en France</a:t>
            </a:r>
          </a:p>
          <a:p>
            <a:pPr marL="285750" indent="-285750">
              <a:buFont typeface="Arial" panose="020B0604020202020204" pitchFamily="34" charset="0"/>
              <a:buChar char="•"/>
            </a:pPr>
            <a:r>
              <a:rPr lang="fr-FR" sz="1400" dirty="0">
                <a:solidFill>
                  <a:schemeClr val="tx1"/>
                </a:solidFill>
              </a:rPr>
              <a:t>Règles relatives à la mise en œuvre de la formation ne s’appliquent pas à l’étranger</a:t>
            </a:r>
          </a:p>
          <a:p>
            <a:pPr marL="285750" indent="-285750">
              <a:buFont typeface="Arial" panose="020B0604020202020204" pitchFamily="34" charset="0"/>
              <a:buChar char="•"/>
            </a:pPr>
            <a:r>
              <a:rPr lang="fr-FR" sz="1400" dirty="0">
                <a:solidFill>
                  <a:schemeClr val="tx1"/>
                </a:solidFill>
              </a:rPr>
              <a:t>Entreprise </a:t>
            </a:r>
            <a:r>
              <a:rPr lang="fr-FR" sz="1400" dirty="0" smtClean="0">
                <a:solidFill>
                  <a:schemeClr val="tx1"/>
                </a:solidFill>
              </a:rPr>
              <a:t>d’accueil </a:t>
            </a:r>
            <a:r>
              <a:rPr lang="fr-FR" sz="1400" dirty="0">
                <a:solidFill>
                  <a:schemeClr val="tx1"/>
                </a:solidFill>
              </a:rPr>
              <a:t>et OF étranger sont responsables des conditions d’exécution </a:t>
            </a:r>
            <a:r>
              <a:rPr lang="fr-FR" sz="1400" dirty="0" smtClean="0">
                <a:solidFill>
                  <a:schemeClr val="tx1"/>
                </a:solidFill>
              </a:rPr>
              <a:t/>
            </a:r>
            <a:br>
              <a:rPr lang="fr-FR" sz="1400" dirty="0" smtClean="0">
                <a:solidFill>
                  <a:schemeClr val="tx1"/>
                </a:solidFill>
              </a:rPr>
            </a:br>
            <a:r>
              <a:rPr lang="fr-FR" sz="1400" dirty="0" smtClean="0">
                <a:solidFill>
                  <a:schemeClr val="tx1"/>
                </a:solidFill>
              </a:rPr>
              <a:t>du </a:t>
            </a:r>
            <a:r>
              <a:rPr lang="fr-FR" sz="1400" dirty="0">
                <a:solidFill>
                  <a:schemeClr val="tx1"/>
                </a:solidFill>
              </a:rPr>
              <a:t>travail selon les règles du pays d’accueil  (</a:t>
            </a:r>
            <a:r>
              <a:rPr lang="fr-FR" sz="1400" dirty="0" err="1">
                <a:solidFill>
                  <a:schemeClr val="tx1"/>
                </a:solidFill>
              </a:rPr>
              <a:t>rému</a:t>
            </a:r>
            <a:r>
              <a:rPr lang="fr-FR" sz="1400" dirty="0">
                <a:solidFill>
                  <a:schemeClr val="tx1"/>
                </a:solidFill>
              </a:rPr>
              <a:t>°, durée </a:t>
            </a:r>
            <a:r>
              <a:rPr lang="fr-FR" sz="1400" dirty="0" smtClean="0">
                <a:solidFill>
                  <a:schemeClr val="tx1"/>
                </a:solidFill>
              </a:rPr>
              <a:t>travail,…)</a:t>
            </a:r>
            <a:endParaRPr lang="fr-FR" sz="1400" dirty="0">
              <a:solidFill>
                <a:schemeClr val="tx1"/>
              </a:solidFill>
            </a:endParaRPr>
          </a:p>
          <a:p>
            <a:pPr marL="285750" indent="-285750">
              <a:buFont typeface="Arial" panose="020B0604020202020204" pitchFamily="34" charset="0"/>
              <a:buChar char="•"/>
            </a:pPr>
            <a:r>
              <a:rPr lang="fr-FR" sz="1400" dirty="0" smtClean="0">
                <a:solidFill>
                  <a:schemeClr val="tx1"/>
                </a:solidFill>
              </a:rPr>
              <a:t>Sécurité </a:t>
            </a:r>
            <a:r>
              <a:rPr lang="fr-FR" sz="1400" dirty="0">
                <a:solidFill>
                  <a:schemeClr val="tx1"/>
                </a:solidFill>
              </a:rPr>
              <a:t>sociale du pays d’accueil lorsqu’il </a:t>
            </a:r>
            <a:r>
              <a:rPr lang="fr-FR" sz="1400" dirty="0" smtClean="0">
                <a:solidFill>
                  <a:schemeClr val="tx1"/>
                </a:solidFill>
              </a:rPr>
              <a:t>travaille</a:t>
            </a:r>
            <a:endParaRPr lang="fr-FR" sz="1400" dirty="0">
              <a:solidFill>
                <a:schemeClr val="tx1"/>
              </a:solidFill>
            </a:endParaRPr>
          </a:p>
          <a:p>
            <a:pPr marL="285750" indent="-285750">
              <a:buFont typeface="Arial" panose="020B0604020202020204" pitchFamily="34" charset="0"/>
              <a:buChar char="•"/>
            </a:pPr>
            <a:r>
              <a:rPr lang="fr-FR" sz="1400" dirty="0">
                <a:solidFill>
                  <a:schemeClr val="tx1"/>
                </a:solidFill>
              </a:rPr>
              <a:t>Possible convention entre les différentes parties </a:t>
            </a:r>
            <a:r>
              <a:rPr lang="fr-FR" sz="1400" dirty="0" smtClean="0">
                <a:solidFill>
                  <a:schemeClr val="tx1"/>
                </a:solidFill>
              </a:rPr>
              <a:t/>
            </a:r>
            <a:br>
              <a:rPr lang="fr-FR" sz="1400" dirty="0" smtClean="0">
                <a:solidFill>
                  <a:schemeClr val="tx1"/>
                </a:solidFill>
              </a:rPr>
            </a:br>
            <a:r>
              <a:rPr lang="fr-FR" sz="1400" dirty="0" smtClean="0">
                <a:solidFill>
                  <a:schemeClr val="tx1"/>
                </a:solidFill>
              </a:rPr>
              <a:t>sur </a:t>
            </a:r>
            <a:r>
              <a:rPr lang="fr-FR" sz="1400" dirty="0">
                <a:solidFill>
                  <a:schemeClr val="tx1"/>
                </a:solidFill>
              </a:rPr>
              <a:t>la mise en </a:t>
            </a:r>
            <a:r>
              <a:rPr lang="fr-FR" sz="1400" dirty="0" smtClean="0">
                <a:solidFill>
                  <a:schemeClr val="tx1"/>
                </a:solidFill>
              </a:rPr>
              <a:t>œuvre </a:t>
            </a:r>
            <a:r>
              <a:rPr lang="fr-FR" sz="1400" dirty="0">
                <a:solidFill>
                  <a:schemeClr val="tx1"/>
                </a:solidFill>
              </a:rPr>
              <a:t>de la mobilité</a:t>
            </a:r>
          </a:p>
        </p:txBody>
      </p:sp>
      <p:sp>
        <p:nvSpPr>
          <p:cNvPr id="11" name="Rectangle aux angles arrondis"/>
          <p:cNvSpPr/>
          <p:nvPr/>
        </p:nvSpPr>
        <p:spPr>
          <a:xfrm>
            <a:off x="940007" y="1478617"/>
            <a:ext cx="4346368" cy="845216"/>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dirty="0" smtClean="0">
                <a:solidFill>
                  <a:schemeClr val="bg1"/>
                </a:solidFill>
              </a:rPr>
              <a:t>OUVERTURE POSSIBLE À LA MOBILITÉ </a:t>
            </a:r>
            <a:br>
              <a:rPr lang="fr-FR" dirty="0" smtClean="0">
                <a:solidFill>
                  <a:schemeClr val="bg1"/>
                </a:solidFill>
              </a:rPr>
            </a:br>
            <a:r>
              <a:rPr lang="fr-FR" dirty="0" smtClean="0">
                <a:solidFill>
                  <a:schemeClr val="bg1"/>
                </a:solidFill>
              </a:rPr>
              <a:t>DANS L’UE ET À L’ÉTRANGER</a:t>
            </a:r>
            <a:endParaRPr lang="fr-FR" dirty="0">
              <a:solidFill>
                <a:schemeClr val="bg1"/>
              </a:solidFill>
            </a:endParaRPr>
          </a:p>
        </p:txBody>
      </p:sp>
      <p:grpSp>
        <p:nvGrpSpPr>
          <p:cNvPr id="6" name="Groupe 5"/>
          <p:cNvGrpSpPr/>
          <p:nvPr/>
        </p:nvGrpSpPr>
        <p:grpSpPr>
          <a:xfrm>
            <a:off x="5824046" y="1840203"/>
            <a:ext cx="2853525" cy="3355007"/>
            <a:chOff x="5445649" y="2063381"/>
            <a:chExt cx="2853525" cy="3355007"/>
          </a:xfrm>
        </p:grpSpPr>
        <p:sp>
          <p:nvSpPr>
            <p:cNvPr id="8" name="Rectangle aux angles arrondis"/>
            <p:cNvSpPr/>
            <p:nvPr/>
          </p:nvSpPr>
          <p:spPr>
            <a:xfrm>
              <a:off x="5445649" y="2063381"/>
              <a:ext cx="2853525" cy="3355007"/>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ctr" anchorCtr="0">
              <a:noAutofit/>
            </a:bodyPr>
            <a:lstStyle/>
            <a:p>
              <a:endParaRPr lang="fr-FR" sz="1400" dirty="0" smtClean="0">
                <a:solidFill>
                  <a:schemeClr val="tx1"/>
                </a:solidFill>
              </a:endParaRPr>
            </a:p>
            <a:p>
              <a:endParaRPr lang="fr-FR" sz="1400" dirty="0">
                <a:solidFill>
                  <a:schemeClr val="tx1"/>
                </a:solidFill>
              </a:endParaRPr>
            </a:p>
            <a:p>
              <a:endParaRPr lang="fr-FR" sz="1400" dirty="0" smtClean="0">
                <a:solidFill>
                  <a:schemeClr val="tx1"/>
                </a:solidFill>
              </a:endParaRPr>
            </a:p>
            <a:p>
              <a:endParaRPr lang="fr-FR" sz="1400" dirty="0">
                <a:solidFill>
                  <a:schemeClr val="tx1"/>
                </a:solidFill>
              </a:endParaRPr>
            </a:p>
            <a:p>
              <a:r>
                <a:rPr lang="fr-FR" sz="1400" dirty="0" smtClean="0">
                  <a:solidFill>
                    <a:schemeClr val="tx1"/>
                  </a:solidFill>
                </a:rPr>
                <a:t>Durant </a:t>
              </a:r>
              <a:r>
                <a:rPr lang="fr-FR" sz="1400" dirty="0">
                  <a:solidFill>
                    <a:schemeClr val="tx1"/>
                  </a:solidFill>
                </a:rPr>
                <a:t>3 </a:t>
              </a:r>
              <a:r>
                <a:rPr lang="fr-FR" sz="1400" dirty="0" smtClean="0">
                  <a:solidFill>
                    <a:schemeClr val="tx1"/>
                  </a:solidFill>
                </a:rPr>
                <a:t>ans, il y a possibilité </a:t>
              </a:r>
              <a:r>
                <a:rPr lang="fr-FR" sz="1400" dirty="0">
                  <a:solidFill>
                    <a:schemeClr val="tx1"/>
                  </a:solidFill>
                </a:rPr>
                <a:t>de conclure un contrat de pro pour acquérir </a:t>
              </a:r>
              <a:r>
                <a:rPr lang="fr-FR" sz="1400" dirty="0" smtClean="0">
                  <a:solidFill>
                    <a:schemeClr val="tx1"/>
                  </a:solidFill>
                </a:rPr>
                <a:t>des </a:t>
              </a:r>
              <a:r>
                <a:rPr lang="fr-FR" sz="1400" dirty="0">
                  <a:solidFill>
                    <a:schemeClr val="tx1"/>
                  </a:solidFill>
                </a:rPr>
                <a:t>compétences définies par l’entreprise et l’opérateur de compétences, en accord avec le </a:t>
              </a:r>
              <a:r>
                <a:rPr lang="fr-FR" sz="1400" dirty="0" smtClean="0">
                  <a:solidFill>
                    <a:schemeClr val="tx1"/>
                  </a:solidFill>
                </a:rPr>
                <a:t>salarié (sur </a:t>
              </a:r>
              <a:r>
                <a:rPr lang="fr-FR" sz="1400" dirty="0">
                  <a:solidFill>
                    <a:schemeClr val="tx1"/>
                  </a:solidFill>
                </a:rPr>
                <a:t>tout le </a:t>
              </a:r>
              <a:r>
                <a:rPr lang="fr-FR" sz="1400" dirty="0" smtClean="0">
                  <a:solidFill>
                    <a:schemeClr val="tx1"/>
                  </a:solidFill>
                </a:rPr>
                <a:t>territoire).</a:t>
              </a:r>
              <a:endParaRPr lang="fr-FR" sz="1400" dirty="0">
                <a:solidFill>
                  <a:schemeClr val="tx1"/>
                </a:solidFill>
              </a:endParaRPr>
            </a:p>
          </p:txBody>
        </p:sp>
        <p:sp>
          <p:nvSpPr>
            <p:cNvPr id="12" name="Rectangle aux angles arrondis"/>
            <p:cNvSpPr/>
            <p:nvPr/>
          </p:nvSpPr>
          <p:spPr>
            <a:xfrm>
              <a:off x="5445650" y="2063382"/>
              <a:ext cx="2853524" cy="826796"/>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dirty="0" smtClean="0">
                  <a:solidFill>
                    <a:schemeClr val="bg1"/>
                  </a:solidFill>
                </a:rPr>
                <a:t>À TITRE EXPÉRIMENTAL</a:t>
              </a:r>
              <a:endParaRPr lang="fr-FR" dirty="0">
                <a:solidFill>
                  <a:schemeClr val="bg1"/>
                </a:solidFill>
              </a:endParaRPr>
            </a:p>
          </p:txBody>
        </p:sp>
      </p:grpSp>
      <p:grpSp>
        <p:nvGrpSpPr>
          <p:cNvPr id="4" name="Groupe 3"/>
          <p:cNvGrpSpPr/>
          <p:nvPr/>
        </p:nvGrpSpPr>
        <p:grpSpPr>
          <a:xfrm>
            <a:off x="9215244" y="3682689"/>
            <a:ext cx="2212450" cy="1544651"/>
            <a:chOff x="8595250" y="2051634"/>
            <a:chExt cx="2853865" cy="1739232"/>
          </a:xfrm>
        </p:grpSpPr>
        <p:sp>
          <p:nvSpPr>
            <p:cNvPr id="9" name="Rectangle aux angles arrondis"/>
            <p:cNvSpPr/>
            <p:nvPr/>
          </p:nvSpPr>
          <p:spPr>
            <a:xfrm>
              <a:off x="8595250" y="2067328"/>
              <a:ext cx="2853864" cy="1723538"/>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b" anchorCtr="0">
              <a:noAutofit/>
            </a:bodyPr>
            <a:lstStyle/>
            <a:p>
              <a:pPr algn="ctr"/>
              <a:r>
                <a:rPr lang="fr-FR" sz="1400" b="1" dirty="0">
                  <a:solidFill>
                    <a:schemeClr val="tx1"/>
                  </a:solidFill>
                </a:rPr>
                <a:t>action de pro° peut passer de 24 à 36 mois</a:t>
              </a:r>
            </a:p>
          </p:txBody>
        </p:sp>
        <p:sp>
          <p:nvSpPr>
            <p:cNvPr id="13" name="Rectangle aux angles arrondis"/>
            <p:cNvSpPr/>
            <p:nvPr/>
          </p:nvSpPr>
          <p:spPr>
            <a:xfrm>
              <a:off x="8595250" y="2051634"/>
              <a:ext cx="2853865" cy="860910"/>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dirty="0" smtClean="0">
                  <a:solidFill>
                    <a:schemeClr val="bg1"/>
                  </a:solidFill>
                </a:rPr>
                <a:t>POUR LES PUBLICS </a:t>
              </a:r>
              <a:br>
                <a:rPr lang="fr-FR" dirty="0" smtClean="0">
                  <a:solidFill>
                    <a:schemeClr val="bg1"/>
                  </a:solidFill>
                </a:rPr>
              </a:br>
              <a:r>
                <a:rPr lang="fr-FR" dirty="0" smtClean="0">
                  <a:solidFill>
                    <a:schemeClr val="bg1"/>
                  </a:solidFill>
                </a:rPr>
                <a:t>PRIORITAIRES</a:t>
              </a:r>
              <a:endParaRPr lang="fr-FR" dirty="0">
                <a:solidFill>
                  <a:schemeClr val="bg1"/>
                </a:solidFill>
              </a:endParaRPr>
            </a:p>
          </p:txBody>
        </p:sp>
      </p:grpSp>
      <p:grpSp>
        <p:nvGrpSpPr>
          <p:cNvPr id="5" name="Groupe 4"/>
          <p:cNvGrpSpPr/>
          <p:nvPr/>
        </p:nvGrpSpPr>
        <p:grpSpPr>
          <a:xfrm>
            <a:off x="9215243" y="1840203"/>
            <a:ext cx="2212450" cy="1657107"/>
            <a:chOff x="8595250" y="3985028"/>
            <a:chExt cx="2758550" cy="1433361"/>
          </a:xfrm>
        </p:grpSpPr>
        <p:sp>
          <p:nvSpPr>
            <p:cNvPr id="10" name="Rectangle aux angles arrondis"/>
            <p:cNvSpPr/>
            <p:nvPr/>
          </p:nvSpPr>
          <p:spPr>
            <a:xfrm>
              <a:off x="8595250" y="3985028"/>
              <a:ext cx="2758550" cy="1433361"/>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b" anchorCtr="0">
              <a:noAutofit/>
            </a:bodyPr>
            <a:lstStyle/>
            <a:p>
              <a:pPr algn="ctr"/>
              <a:r>
                <a:rPr lang="fr-FR" sz="1400" b="1" dirty="0">
                  <a:solidFill>
                    <a:schemeClr val="tx1"/>
                  </a:solidFill>
                </a:rPr>
                <a:t>de 3 à 6 mois</a:t>
              </a:r>
            </a:p>
          </p:txBody>
        </p:sp>
        <p:sp>
          <p:nvSpPr>
            <p:cNvPr id="14" name="Rectangle aux angles arrondis"/>
            <p:cNvSpPr/>
            <p:nvPr/>
          </p:nvSpPr>
          <p:spPr>
            <a:xfrm>
              <a:off x="8595250" y="3985029"/>
              <a:ext cx="2758550" cy="845216"/>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dirty="0" smtClean="0">
                  <a:solidFill>
                    <a:schemeClr val="bg1"/>
                  </a:solidFill>
                </a:rPr>
                <a:t>DURÉE DE POURSUITE DE FINANCEMENT </a:t>
              </a:r>
              <a:br>
                <a:rPr lang="fr-FR" dirty="0" smtClean="0">
                  <a:solidFill>
                    <a:schemeClr val="bg1"/>
                  </a:solidFill>
                </a:rPr>
              </a:br>
              <a:r>
                <a:rPr lang="fr-FR" dirty="0" smtClean="0">
                  <a:solidFill>
                    <a:schemeClr val="bg1"/>
                  </a:solidFill>
                </a:rPr>
                <a:t>PAR L’OPCO</a:t>
              </a:r>
              <a:endParaRPr lang="fr-FR" dirty="0">
                <a:solidFill>
                  <a:schemeClr val="bg1"/>
                </a:solidFill>
              </a:endParaRPr>
            </a:p>
          </p:txBody>
        </p:sp>
      </p:grpSp>
      <p:sp>
        <p:nvSpPr>
          <p:cNvPr id="18" name="Espace réservé du pied de page 4"/>
          <p:cNvSpPr txBox="1">
            <a:spLocks/>
          </p:cNvSpPr>
          <p:nvPr/>
        </p:nvSpPr>
        <p:spPr>
          <a:xfrm>
            <a:off x="2612571" y="6400413"/>
            <a:ext cx="751616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E92B5"/>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9pPr>
          </a:lstStyle>
          <a:p>
            <a:r>
              <a:rPr lang="fr-FR" dirty="0" smtClean="0"/>
              <a:t>Loi n° 2018-771 du 5 septembre 2018 pour la liberté de choisir son avenir professionnel (JO 06/09/2018)</a:t>
            </a:r>
            <a:endParaRPr lang="fr-FR" dirty="0"/>
          </a:p>
        </p:txBody>
      </p:sp>
      <p:sp>
        <p:nvSpPr>
          <p:cNvPr id="19" name="Espace réservé de la date 3"/>
          <p:cNvSpPr txBox="1"/>
          <p:nvPr/>
        </p:nvSpPr>
        <p:spPr>
          <a:xfrm>
            <a:off x="838200"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b="41563"/>
          <a:stretch/>
        </p:blipFill>
        <p:spPr>
          <a:xfrm>
            <a:off x="0" y="1332448"/>
            <a:ext cx="12192000" cy="5525552"/>
          </a:xfrm>
          <a:prstGeom prst="rect">
            <a:avLst/>
          </a:prstGeom>
        </p:spPr>
      </p:pic>
      <p:sp>
        <p:nvSpPr>
          <p:cNvPr id="11" name="Rectangle 10"/>
          <p:cNvSpPr/>
          <p:nvPr/>
        </p:nvSpPr>
        <p:spPr>
          <a:xfrm>
            <a:off x="0" y="1330304"/>
            <a:ext cx="12191999" cy="5527696"/>
          </a:xfrm>
          <a:prstGeom prst="rect">
            <a:avLst/>
          </a:prstGeom>
          <a:solidFill>
            <a:srgbClr val="002F8E">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2" name="Titre 1"/>
          <p:cNvSpPr>
            <a:spLocks noGrp="1"/>
          </p:cNvSpPr>
          <p:nvPr>
            <p:ph type="title"/>
          </p:nvPr>
        </p:nvSpPr>
        <p:spPr>
          <a:xfrm>
            <a:off x="2275114" y="276225"/>
            <a:ext cx="9078686" cy="805200"/>
          </a:xfrm>
        </p:spPr>
        <p:txBody>
          <a:bodyPr>
            <a:normAutofit fontScale="90000"/>
          </a:bodyPr>
          <a:lstStyle/>
          <a:p>
            <a:r>
              <a:rPr lang="fr-FR" dirty="0"/>
              <a:t>Reconversion ou promotion par l’alternance </a:t>
            </a:r>
            <a:r>
              <a:rPr lang="fr-FR" dirty="0" smtClean="0"/>
              <a:t/>
            </a:r>
            <a:br>
              <a:rPr lang="fr-FR" dirty="0" smtClean="0"/>
            </a:br>
            <a:r>
              <a:rPr lang="fr-FR" dirty="0" smtClean="0"/>
              <a:t>de </a:t>
            </a:r>
            <a:r>
              <a:rPr lang="fr-FR" dirty="0"/>
              <a:t>l’individu (Pro A</a:t>
            </a:r>
            <a:r>
              <a:rPr lang="fr-FR" dirty="0" smtClean="0"/>
              <a:t>)</a:t>
            </a:r>
            <a:endParaRPr lang="fr-FR" dirty="0"/>
          </a:p>
        </p:txBody>
      </p:sp>
      <p:sp>
        <p:nvSpPr>
          <p:cNvPr id="360" name="Espace réservé du numéro de diapositive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361" name="Titre 1"/>
          <p:cNvSpPr txBox="1"/>
          <p:nvPr/>
        </p:nvSpPr>
        <p:spPr>
          <a:xfrm>
            <a:off x="2067144" y="286857"/>
            <a:ext cx="9777325" cy="805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96111">
              <a:lnSpc>
                <a:spcPct val="72000"/>
              </a:lnSpc>
              <a:defRPr sz="3332">
                <a:latin typeface="Calibri Light"/>
                <a:ea typeface="Calibri Light"/>
                <a:cs typeface="Calibri Light"/>
                <a:sym typeface="Calibri Light"/>
              </a:defRPr>
            </a:lvl1pPr>
          </a:lstStyle>
          <a:p>
            <a:endParaRPr dirty="0"/>
          </a:p>
        </p:txBody>
      </p:sp>
      <p:graphicFrame>
        <p:nvGraphicFramePr>
          <p:cNvPr id="362" name="Tableau 5"/>
          <p:cNvGraphicFramePr/>
          <p:nvPr>
            <p:extLst>
              <p:ext uri="{D42A27DB-BD31-4B8C-83A1-F6EECF244321}">
                <p14:modId xmlns:p14="http://schemas.microsoft.com/office/powerpoint/2010/main" val="3570855508"/>
              </p:ext>
            </p:extLst>
          </p:nvPr>
        </p:nvGraphicFramePr>
        <p:xfrm>
          <a:off x="834118" y="1330304"/>
          <a:ext cx="10872019" cy="5241402"/>
        </p:xfrm>
        <a:graphic>
          <a:graphicData uri="http://schemas.openxmlformats.org/drawingml/2006/table">
            <a:tbl>
              <a:tblPr bandCol="1">
                <a:effectLst>
                  <a:outerShdw blurRad="50800" dist="38100" dir="2700000" algn="tl" rotWithShape="0">
                    <a:prstClr val="black">
                      <a:alpha val="40000"/>
                    </a:prstClr>
                  </a:outerShdw>
                </a:effectLst>
              </a:tblPr>
              <a:tblGrid>
                <a:gridCol w="1415845"/>
                <a:gridCol w="4837471"/>
                <a:gridCol w="209988"/>
                <a:gridCol w="4408715"/>
              </a:tblGrid>
              <a:tr h="550857">
                <a:tc>
                  <a:txBody>
                    <a:bodyPr/>
                    <a:lstStyle/>
                    <a:p>
                      <a:pPr algn="l">
                        <a:defRPr sz="1600"/>
                      </a:pPr>
                      <a:endParaRPr lang="fr-FR" sz="1600" b="1" noProof="0" dirty="0">
                        <a:solidFill>
                          <a:schemeClr val="bg1"/>
                        </a:solidFill>
                      </a:endParaRPr>
                    </a:p>
                  </a:txBody>
                  <a:tcPr marL="45720" marR="4572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defRPr sz="2000"/>
                      </a:pPr>
                      <a:r>
                        <a:rPr lang="fr-FR" sz="2000" b="1" noProof="0" dirty="0" smtClean="0">
                          <a:solidFill>
                            <a:schemeClr val="bg1"/>
                          </a:solidFill>
                        </a:rPr>
                        <a:t>DE LA PÉRIODE DE PRO </a:t>
                      </a:r>
                      <a:br>
                        <a:rPr lang="fr-FR" sz="2000" b="1" noProof="0" dirty="0" smtClean="0">
                          <a:solidFill>
                            <a:schemeClr val="bg1"/>
                          </a:solidFill>
                        </a:rPr>
                      </a:br>
                      <a:r>
                        <a:rPr lang="fr-FR" sz="2000" b="1" noProof="0" dirty="0" smtClean="0">
                          <a:solidFill>
                            <a:schemeClr val="bg1"/>
                          </a:solidFill>
                        </a:rPr>
                        <a:t>(supprimée au 01/01/19)</a:t>
                      </a:r>
                      <a:endParaRPr lang="fr-FR" sz="2000" b="1" noProof="0" dirty="0">
                        <a:solidFill>
                          <a:schemeClr val="bg1"/>
                        </a:solidFill>
                      </a:endParaRPr>
                    </a:p>
                  </a:txBody>
                  <a:tcPr marL="4572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tc>
                  <a:txBody>
                    <a:bodyPr/>
                    <a:lstStyle/>
                    <a:p>
                      <a:pPr algn="ctr">
                        <a:defRPr sz="1800" b="0">
                          <a:solidFill>
                            <a:srgbClr val="000000"/>
                          </a:solidFill>
                        </a:defRPr>
                      </a:pPr>
                      <a:endParaRPr lang="fr-FR" sz="2000" b="1" noProof="0" dirty="0">
                        <a:solidFill>
                          <a:schemeClr val="bg1"/>
                        </a:solidFill>
                      </a:endParaRPr>
                    </a:p>
                  </a:txBody>
                  <a:tcPr marL="4572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defRPr sz="1800" b="0">
                          <a:solidFill>
                            <a:srgbClr val="000000"/>
                          </a:solidFill>
                        </a:defRPr>
                      </a:pPr>
                      <a:r>
                        <a:rPr lang="fr-FR" sz="2000" b="1" noProof="0" dirty="0" smtClean="0">
                          <a:solidFill>
                            <a:schemeClr val="bg1"/>
                          </a:solidFill>
                        </a:rPr>
                        <a:t>AU PRO A</a:t>
                      </a:r>
                      <a:endParaRPr lang="fr-FR" sz="2000" b="1" noProof="0" dirty="0">
                        <a:solidFill>
                          <a:schemeClr val="bg1"/>
                        </a:solidFill>
                      </a:endParaRPr>
                    </a:p>
                  </a:txBody>
                  <a:tcPr marL="4572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solidFill>
                  </a:tcPr>
                </a:tc>
              </a:tr>
              <a:tr h="1096122">
                <a:tc>
                  <a:txBody>
                    <a:bodyPr/>
                    <a:lstStyle/>
                    <a:p>
                      <a:pPr algn="l">
                        <a:defRPr sz="1800">
                          <a:solidFill>
                            <a:srgbClr val="000000"/>
                          </a:solidFill>
                        </a:defRPr>
                      </a:pPr>
                      <a:r>
                        <a:rPr lang="fr-FR" sz="1600" b="1" noProof="0" dirty="0" smtClean="0">
                          <a:solidFill>
                            <a:schemeClr val="bg1"/>
                          </a:solidFill>
                        </a:rPr>
                        <a:t>Bénéficiaires</a:t>
                      </a:r>
                      <a:endParaRPr lang="fr-FR" sz="1600" b="1" noProof="0" dirty="0">
                        <a:solidFill>
                          <a:schemeClr val="bg1"/>
                        </a:solidFill>
                      </a:endParaRPr>
                    </a:p>
                  </a:txBody>
                  <a:tcPr marL="4572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85750" lvl="0" indent="-285750" algn="l">
                        <a:buSzPct val="100000"/>
                        <a:buFont typeface="Arial" panose="020B0604020202020204" pitchFamily="34" charset="0"/>
                        <a:buChar char="•"/>
                        <a:defRPr sz="1600"/>
                      </a:pPr>
                      <a:r>
                        <a:rPr lang="fr-FR" sz="1600" noProof="0" dirty="0" smtClean="0">
                          <a:solidFill>
                            <a:schemeClr val="bg1"/>
                          </a:solidFill>
                        </a:rPr>
                        <a:t>CDI</a:t>
                      </a:r>
                    </a:p>
                    <a:p>
                      <a:pPr marL="285750" lvl="0" indent="-285750" algn="l">
                        <a:buSzPct val="100000"/>
                        <a:buFont typeface="Arial" panose="020B0604020202020204" pitchFamily="34" charset="0"/>
                        <a:buChar char="•"/>
                        <a:defRPr sz="1600"/>
                      </a:pPr>
                      <a:r>
                        <a:rPr lang="fr-FR" sz="1600" noProof="0" dirty="0" smtClean="0">
                          <a:solidFill>
                            <a:schemeClr val="bg1"/>
                          </a:solidFill>
                        </a:rPr>
                        <a:t>CDD insertion</a:t>
                      </a:r>
                    </a:p>
                    <a:p>
                      <a:pPr marL="285750" lvl="0" indent="-285750" algn="l">
                        <a:buSzPct val="100000"/>
                        <a:buFont typeface="Arial" panose="020B0604020202020204" pitchFamily="34" charset="0"/>
                        <a:buChar char="•"/>
                        <a:defRPr sz="1600"/>
                      </a:pPr>
                      <a:r>
                        <a:rPr lang="fr-FR" sz="1600" noProof="0" dirty="0" smtClean="0">
                          <a:solidFill>
                            <a:schemeClr val="bg1"/>
                          </a:solidFill>
                        </a:rPr>
                        <a:t>CUI en CDD ou CDI</a:t>
                      </a:r>
                    </a:p>
                    <a:p>
                      <a:pPr marL="285750" lvl="0" indent="-285750" algn="l">
                        <a:buSzPct val="100000"/>
                        <a:buFont typeface="Arial" panose="020B0604020202020204" pitchFamily="34" charset="0"/>
                        <a:buChar char="•"/>
                        <a:defRPr sz="1600"/>
                      </a:pPr>
                      <a:r>
                        <a:rPr lang="fr-FR" sz="1600" noProof="0" dirty="0" smtClean="0">
                          <a:solidFill>
                            <a:schemeClr val="bg1"/>
                          </a:solidFill>
                        </a:rPr>
                        <a:t>CDD « sport »</a:t>
                      </a:r>
                      <a:endParaRPr lang="fr-FR" sz="1600" noProof="0" dirty="0">
                        <a:solidFill>
                          <a:schemeClr val="bg1"/>
                        </a:solidFill>
                      </a:endParaRPr>
                    </a:p>
                  </a:txBody>
                  <a:tcPr marL="144000" marR="4572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tc>
                  <a:txBody>
                    <a:bodyPr/>
                    <a:lstStyle/>
                    <a:p>
                      <a:pPr algn="ctr">
                        <a:defRPr sz="1600" b="1" i="1"/>
                      </a:pPr>
                      <a:endParaRPr lang="fr-FR" sz="1600" noProof="0" dirty="0">
                        <a:solidFill>
                          <a:schemeClr val="bg1"/>
                        </a:solidFill>
                      </a:endParaRPr>
                    </a:p>
                  </a:txBody>
                  <a:tcPr marL="4572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285750" indent="-285750" algn="l">
                        <a:buSzPct val="100000"/>
                        <a:buFont typeface="Arial"/>
                        <a:buChar char="•"/>
                        <a:defRPr sz="1600"/>
                      </a:pPr>
                      <a:r>
                        <a:rPr lang="fr-FR" sz="1600" noProof="0" dirty="0" smtClean="0">
                          <a:solidFill>
                            <a:schemeClr val="bg1"/>
                          </a:solidFill>
                        </a:rPr>
                        <a:t>CDI</a:t>
                      </a:r>
                    </a:p>
                    <a:p>
                      <a:pPr marL="285750" indent="-285750" algn="l">
                        <a:buSzPct val="100000"/>
                        <a:buFont typeface="Arial"/>
                        <a:buChar char="•"/>
                        <a:defRPr sz="1600"/>
                      </a:pPr>
                      <a:r>
                        <a:rPr lang="fr-FR" sz="1600" noProof="0" dirty="0" smtClean="0">
                          <a:solidFill>
                            <a:schemeClr val="bg1"/>
                          </a:solidFill>
                        </a:rPr>
                        <a:t>CUI en CDI</a:t>
                      </a:r>
                    </a:p>
                    <a:p>
                      <a:pPr marL="285750" indent="-285750" algn="l">
                        <a:buSzPct val="100000"/>
                        <a:buFont typeface="Arial"/>
                        <a:buChar char="•"/>
                        <a:defRPr sz="1600"/>
                      </a:pPr>
                      <a:r>
                        <a:rPr lang="fr-FR" sz="1600" noProof="0" dirty="0" smtClean="0">
                          <a:solidFill>
                            <a:schemeClr val="bg1"/>
                          </a:solidFill>
                        </a:rPr>
                        <a:t>CDD « sport » </a:t>
                      </a:r>
                      <a:br>
                        <a:rPr lang="fr-FR" sz="1600" noProof="0" dirty="0" smtClean="0">
                          <a:solidFill>
                            <a:schemeClr val="bg1"/>
                          </a:solidFill>
                        </a:rPr>
                      </a:br>
                      <a:r>
                        <a:rPr lang="fr-FR" sz="1600" b="0" noProof="0" dirty="0" smtClean="0">
                          <a:solidFill>
                            <a:schemeClr val="bg1"/>
                          </a:solidFill>
                        </a:rPr>
                        <a:t>Si qualification ≤ à un niveau (décret : BTS?) </a:t>
                      </a:r>
                      <a:endParaRPr lang="fr-FR" sz="1600" b="0" noProof="0" dirty="0">
                        <a:solidFill>
                          <a:schemeClr val="bg1"/>
                        </a:solidFill>
                      </a:endParaRPr>
                    </a:p>
                  </a:txBody>
                  <a:tcPr marL="18000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solidFill>
                  </a:tcPr>
                </a:tc>
              </a:tr>
              <a:tr h="1307691">
                <a:tc>
                  <a:txBody>
                    <a:bodyPr/>
                    <a:lstStyle/>
                    <a:p>
                      <a:pPr algn="l">
                        <a:defRPr sz="1800">
                          <a:solidFill>
                            <a:srgbClr val="000000"/>
                          </a:solidFill>
                        </a:defRPr>
                      </a:pPr>
                      <a:r>
                        <a:rPr lang="fr-FR" sz="1600" b="1" noProof="0" dirty="0" smtClean="0">
                          <a:solidFill>
                            <a:schemeClr val="bg1"/>
                          </a:solidFill>
                        </a:rPr>
                        <a:t>Qualifications</a:t>
                      </a:r>
                      <a:endParaRPr lang="fr-FR" sz="1600" b="1" noProof="0" dirty="0">
                        <a:solidFill>
                          <a:schemeClr val="bg1"/>
                        </a:solidFill>
                      </a:endParaRPr>
                    </a:p>
                  </a:txBody>
                  <a:tcPr marL="4572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85750" lvl="0" indent="-285750" algn="l">
                        <a:buSzPct val="100000"/>
                        <a:buFont typeface="Arial" panose="020B0604020202020204" pitchFamily="34" charset="0"/>
                        <a:buChar char="•"/>
                        <a:defRPr sz="1600"/>
                      </a:pPr>
                      <a:r>
                        <a:rPr lang="fr-FR" sz="1600" noProof="0" dirty="0" smtClean="0">
                          <a:solidFill>
                            <a:schemeClr val="bg1"/>
                          </a:solidFill>
                        </a:rPr>
                        <a:t>enregistrée dans le RNCP dont bloc de compétences</a:t>
                      </a:r>
                    </a:p>
                    <a:p>
                      <a:pPr marL="285750" lvl="0" indent="-285750" algn="l">
                        <a:buSzPct val="100000"/>
                        <a:buFont typeface="Arial" panose="020B0604020202020204" pitchFamily="34" charset="0"/>
                        <a:buChar char="•"/>
                        <a:defRPr sz="1600"/>
                      </a:pPr>
                      <a:r>
                        <a:rPr lang="fr-FR" sz="1600" noProof="0" dirty="0" smtClean="0">
                          <a:solidFill>
                            <a:schemeClr val="bg1"/>
                          </a:solidFill>
                        </a:rPr>
                        <a:t>reconnue dans les classifications d'une CCN</a:t>
                      </a:r>
                    </a:p>
                    <a:p>
                      <a:pPr marL="285750" lvl="0" indent="-285750" algn="l">
                        <a:buSzPct val="100000"/>
                        <a:buFont typeface="Arial" panose="020B0604020202020204" pitchFamily="34" charset="0"/>
                        <a:buChar char="•"/>
                        <a:defRPr sz="1600"/>
                      </a:pPr>
                      <a:r>
                        <a:rPr lang="fr-FR" sz="1600" noProof="0" dirty="0" smtClean="0">
                          <a:solidFill>
                            <a:schemeClr val="bg1"/>
                          </a:solidFill>
                        </a:rPr>
                        <a:t>CQP/CQPI</a:t>
                      </a:r>
                    </a:p>
                    <a:p>
                      <a:pPr marL="285750" lvl="0" indent="-285750" algn="l">
                        <a:buSzPct val="100000"/>
                        <a:buFont typeface="Arial" panose="020B0604020202020204" pitchFamily="34" charset="0"/>
                        <a:buChar char="•"/>
                        <a:defRPr sz="1600"/>
                      </a:pPr>
                      <a:r>
                        <a:rPr lang="fr-FR" sz="1600" noProof="0" dirty="0" err="1" smtClean="0">
                          <a:solidFill>
                            <a:schemeClr val="bg1"/>
                          </a:solidFill>
                        </a:rPr>
                        <a:t>CléA</a:t>
                      </a:r>
                      <a:endParaRPr lang="fr-FR" sz="1600" noProof="0" dirty="0" smtClean="0">
                        <a:solidFill>
                          <a:schemeClr val="bg1"/>
                        </a:solidFill>
                      </a:endParaRPr>
                    </a:p>
                    <a:p>
                      <a:pPr marL="285750" lvl="0" indent="-285750" algn="l">
                        <a:buSzPct val="100000"/>
                        <a:buFont typeface="Arial" panose="020B0604020202020204" pitchFamily="34" charset="0"/>
                        <a:buChar char="•"/>
                        <a:defRPr sz="1600"/>
                      </a:pPr>
                      <a:r>
                        <a:rPr lang="fr-FR" sz="1600" noProof="0" dirty="0" smtClean="0">
                          <a:solidFill>
                            <a:schemeClr val="bg1"/>
                          </a:solidFill>
                        </a:rPr>
                        <a:t>Inventaire CNCP</a:t>
                      </a:r>
                      <a:endParaRPr lang="fr-FR" sz="1600" noProof="0" dirty="0">
                        <a:solidFill>
                          <a:schemeClr val="bg1"/>
                        </a:solidFill>
                      </a:endParaRPr>
                    </a:p>
                  </a:txBody>
                  <a:tcPr marL="144000" marR="4572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tc>
                  <a:txBody>
                    <a:bodyPr/>
                    <a:lstStyle/>
                    <a:p>
                      <a:pPr marL="285750" indent="-285750" algn="l">
                        <a:buSzPct val="100000"/>
                        <a:buFont typeface="Arial"/>
                        <a:buChar char="•"/>
                        <a:defRPr sz="1600"/>
                      </a:pPr>
                      <a:endParaRPr lang="fr-FR" sz="1600" noProof="0" dirty="0">
                        <a:solidFill>
                          <a:schemeClr val="bg1"/>
                        </a:solidFill>
                      </a:endParaRPr>
                    </a:p>
                  </a:txBody>
                  <a:tcPr marL="4572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285750" indent="-285750" algn="l">
                        <a:buSzPct val="100000"/>
                        <a:buFont typeface="Arial"/>
                        <a:buChar char="•"/>
                        <a:defRPr sz="1600"/>
                      </a:pPr>
                      <a:r>
                        <a:rPr lang="fr-FR" sz="1600" noProof="0" dirty="0" smtClean="0">
                          <a:solidFill>
                            <a:schemeClr val="bg1"/>
                          </a:solidFill>
                        </a:rPr>
                        <a:t>enregistrée dans le RNCP </a:t>
                      </a:r>
                    </a:p>
                    <a:p>
                      <a:pPr marL="285750" indent="-285750" algn="l">
                        <a:buSzPct val="100000"/>
                        <a:buFont typeface="Arial"/>
                        <a:buChar char="•"/>
                        <a:defRPr sz="1600"/>
                      </a:pPr>
                      <a:r>
                        <a:rPr lang="fr-FR" sz="1600" noProof="0" dirty="0" smtClean="0">
                          <a:solidFill>
                            <a:schemeClr val="bg1"/>
                          </a:solidFill>
                        </a:rPr>
                        <a:t>reconnue dans les classifications d'une CCN</a:t>
                      </a:r>
                    </a:p>
                    <a:p>
                      <a:pPr marL="285750" indent="-285750" algn="l">
                        <a:buSzPct val="100000"/>
                        <a:buFont typeface="Arial"/>
                        <a:buChar char="•"/>
                        <a:defRPr sz="1600"/>
                      </a:pPr>
                      <a:r>
                        <a:rPr lang="fr-FR" sz="1600" noProof="0" dirty="0" smtClean="0">
                          <a:solidFill>
                            <a:schemeClr val="bg1"/>
                          </a:solidFill>
                        </a:rPr>
                        <a:t>CQP/CQPI</a:t>
                      </a:r>
                    </a:p>
                    <a:p>
                      <a:pPr marL="285750" indent="-285750" algn="l">
                        <a:buSzPct val="100000"/>
                        <a:buFont typeface="Arial"/>
                        <a:buChar char="•"/>
                        <a:defRPr sz="1600"/>
                      </a:pPr>
                      <a:r>
                        <a:rPr lang="fr-FR" sz="1600" noProof="0" dirty="0" smtClean="0">
                          <a:solidFill>
                            <a:schemeClr val="bg1"/>
                          </a:solidFill>
                        </a:rPr>
                        <a:t>actions de formation par apprentissage</a:t>
                      </a:r>
                      <a:endParaRPr lang="fr-FR" sz="1600" noProof="0" dirty="0">
                        <a:solidFill>
                          <a:schemeClr val="bg1"/>
                        </a:solidFill>
                      </a:endParaRPr>
                    </a:p>
                  </a:txBody>
                  <a:tcPr marL="18000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solidFill>
                  </a:tcPr>
                </a:tc>
              </a:tr>
              <a:tr h="1309127">
                <a:tc>
                  <a:txBody>
                    <a:bodyPr/>
                    <a:lstStyle/>
                    <a:p>
                      <a:pPr algn="l">
                        <a:defRPr sz="1800">
                          <a:solidFill>
                            <a:srgbClr val="000000"/>
                          </a:solidFill>
                        </a:defRPr>
                      </a:pPr>
                      <a:r>
                        <a:rPr lang="fr-FR" sz="1600" b="1" noProof="0" dirty="0" smtClean="0">
                          <a:solidFill>
                            <a:schemeClr val="bg1"/>
                          </a:solidFill>
                        </a:rPr>
                        <a:t>Mise en œuvre </a:t>
                      </a:r>
                      <a:endParaRPr lang="fr-FR" sz="1600" b="1" noProof="0" dirty="0">
                        <a:solidFill>
                          <a:schemeClr val="bg1"/>
                        </a:solidFill>
                      </a:endParaRPr>
                    </a:p>
                  </a:txBody>
                  <a:tcPr marL="4572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85750" lvl="0" indent="-285750" algn="l">
                        <a:buSzPct val="100000"/>
                        <a:buFont typeface="Arial" panose="020B0604020202020204" pitchFamily="34" charset="0"/>
                        <a:buChar char="•"/>
                        <a:defRPr sz="1600"/>
                      </a:pPr>
                      <a:r>
                        <a:rPr lang="fr-FR" sz="1600" noProof="0" dirty="0" smtClean="0">
                          <a:solidFill>
                            <a:schemeClr val="bg1"/>
                          </a:solidFill>
                        </a:rPr>
                        <a:t>Formation en alternance interne ou externe</a:t>
                      </a:r>
                    </a:p>
                    <a:p>
                      <a:pPr marL="285750" lvl="0" indent="-285750" algn="l">
                        <a:buSzPct val="100000"/>
                        <a:buFont typeface="Arial" panose="020B0604020202020204" pitchFamily="34" charset="0"/>
                        <a:buChar char="•"/>
                        <a:defRPr sz="1600"/>
                      </a:pPr>
                      <a:r>
                        <a:rPr lang="fr-FR" sz="1600" noProof="0" dirty="0" smtClean="0">
                          <a:solidFill>
                            <a:schemeClr val="bg1"/>
                          </a:solidFill>
                        </a:rPr>
                        <a:t>Durée minimale </a:t>
                      </a:r>
                    </a:p>
                    <a:p>
                      <a:pPr marL="285750" lvl="0" indent="-285750" algn="l">
                        <a:buSzPct val="100000"/>
                        <a:buFont typeface="Arial" panose="020B0604020202020204" pitchFamily="34" charset="0"/>
                        <a:buChar char="•"/>
                        <a:defRPr sz="1600"/>
                      </a:pPr>
                      <a:r>
                        <a:rPr lang="fr-FR" sz="1600" noProof="0" dirty="0" smtClean="0">
                          <a:solidFill>
                            <a:schemeClr val="bg1"/>
                          </a:solidFill>
                        </a:rPr>
                        <a:t>STT ou HTT (80h) selon règles plan formation et CPF  </a:t>
                      </a:r>
                    </a:p>
                    <a:p>
                      <a:pPr marL="285750" lvl="0" indent="-285750" algn="l">
                        <a:buSzPct val="100000"/>
                        <a:buFont typeface="Arial" panose="020B0604020202020204" pitchFamily="34" charset="0"/>
                        <a:buChar char="•"/>
                        <a:defRPr sz="1600"/>
                      </a:pPr>
                      <a:r>
                        <a:rPr lang="fr-FR" sz="1600" noProof="0" dirty="0" smtClean="0">
                          <a:solidFill>
                            <a:schemeClr val="bg1"/>
                          </a:solidFill>
                        </a:rPr>
                        <a:t>Allocation de formation (plan)</a:t>
                      </a:r>
                    </a:p>
                    <a:p>
                      <a:pPr marL="285750" lvl="0" indent="-285750" algn="l">
                        <a:buSzPct val="100000"/>
                        <a:buFont typeface="Arial" panose="020B0604020202020204" pitchFamily="34" charset="0"/>
                        <a:buChar char="•"/>
                        <a:defRPr sz="1600"/>
                      </a:pPr>
                      <a:r>
                        <a:rPr lang="fr-FR" sz="1600" noProof="0" dirty="0" smtClean="0">
                          <a:solidFill>
                            <a:schemeClr val="bg1"/>
                          </a:solidFill>
                        </a:rPr>
                        <a:t>Engagement de l’employeur  </a:t>
                      </a:r>
                      <a:endParaRPr lang="fr-FR" sz="1600" noProof="0" dirty="0">
                        <a:solidFill>
                          <a:schemeClr val="bg1"/>
                        </a:solidFill>
                      </a:endParaRPr>
                    </a:p>
                  </a:txBody>
                  <a:tcPr marL="144000" marR="4572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tc>
                  <a:txBody>
                    <a:bodyPr/>
                    <a:lstStyle/>
                    <a:p>
                      <a:pPr marL="285750" indent="-285750" algn="l">
                        <a:buSzPct val="100000"/>
                        <a:buFont typeface="Arial"/>
                        <a:buChar char="•"/>
                        <a:defRPr sz="1600"/>
                      </a:pPr>
                      <a:endParaRPr lang="fr-FR" sz="1600" noProof="0" dirty="0">
                        <a:solidFill>
                          <a:schemeClr val="bg1"/>
                        </a:solidFill>
                      </a:endParaRPr>
                    </a:p>
                  </a:txBody>
                  <a:tcPr marL="4572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285750" indent="-285750" algn="l">
                        <a:buSzPct val="100000"/>
                        <a:buFont typeface="Arial"/>
                        <a:buChar char="•"/>
                        <a:defRPr sz="1600"/>
                      </a:pPr>
                      <a:r>
                        <a:rPr lang="fr-FR" sz="1600" noProof="0" dirty="0" smtClean="0">
                          <a:solidFill>
                            <a:schemeClr val="bg1"/>
                          </a:solidFill>
                        </a:rPr>
                        <a:t>Formation en alternance interne ou externe</a:t>
                      </a:r>
                    </a:p>
                    <a:p>
                      <a:pPr marL="285750" indent="-285750" algn="l">
                        <a:buSzPct val="100000"/>
                        <a:buFont typeface="Arial"/>
                        <a:buChar char="•"/>
                        <a:defRPr sz="1600"/>
                      </a:pPr>
                      <a:r>
                        <a:rPr lang="fr-FR" sz="1600" noProof="0" dirty="0" smtClean="0">
                          <a:solidFill>
                            <a:schemeClr val="bg1"/>
                          </a:solidFill>
                        </a:rPr>
                        <a:t>Pas durée minimale</a:t>
                      </a:r>
                    </a:p>
                    <a:p>
                      <a:pPr marL="285750" indent="-285750" algn="l">
                        <a:buSzPct val="100000"/>
                        <a:buFont typeface="Arial"/>
                        <a:buChar char="•"/>
                        <a:defRPr sz="1600"/>
                      </a:pPr>
                      <a:r>
                        <a:rPr lang="fr-FR" sz="1600" noProof="0" dirty="0" smtClean="0">
                          <a:solidFill>
                            <a:schemeClr val="bg1"/>
                          </a:solidFill>
                        </a:rPr>
                        <a:t>STT ou HTT (30h) selon règles plan </a:t>
                      </a:r>
                      <a:r>
                        <a:rPr lang="fr-FR" sz="1600" noProof="0" dirty="0" err="1" smtClean="0">
                          <a:solidFill>
                            <a:schemeClr val="bg1"/>
                          </a:solidFill>
                        </a:rPr>
                        <a:t>dvpt</a:t>
                      </a:r>
                      <a:r>
                        <a:rPr lang="fr-FR" sz="1600" noProof="0" dirty="0" smtClean="0">
                          <a:solidFill>
                            <a:schemeClr val="bg1"/>
                          </a:solidFill>
                        </a:rPr>
                        <a:t> </a:t>
                      </a:r>
                      <a:r>
                        <a:rPr lang="fr-FR" sz="1600" noProof="0" dirty="0" err="1" smtClean="0">
                          <a:solidFill>
                            <a:schemeClr val="bg1"/>
                          </a:solidFill>
                        </a:rPr>
                        <a:t>cptces</a:t>
                      </a:r>
                      <a:endParaRPr lang="fr-FR" sz="1600" noProof="0" dirty="0" smtClean="0">
                        <a:solidFill>
                          <a:schemeClr val="bg1"/>
                        </a:solidFill>
                      </a:endParaRPr>
                    </a:p>
                    <a:p>
                      <a:pPr marL="285750" indent="-285750" algn="l">
                        <a:buSzPct val="100000"/>
                        <a:buFont typeface="Arial"/>
                        <a:buChar char="•"/>
                        <a:defRPr sz="1600"/>
                      </a:pPr>
                      <a:r>
                        <a:rPr lang="fr-FR" sz="1600" noProof="0" dirty="0" smtClean="0">
                          <a:solidFill>
                            <a:schemeClr val="bg1"/>
                          </a:solidFill>
                        </a:rPr>
                        <a:t>Avenant au contrat déposé auprès de l’</a:t>
                      </a:r>
                      <a:r>
                        <a:rPr lang="fr-FR" sz="1600" noProof="0" dirty="0" err="1" smtClean="0">
                          <a:solidFill>
                            <a:schemeClr val="bg1"/>
                          </a:solidFill>
                        </a:rPr>
                        <a:t>Opco</a:t>
                      </a:r>
                      <a:endParaRPr lang="fr-FR" sz="1600" noProof="0" dirty="0">
                        <a:solidFill>
                          <a:schemeClr val="bg1"/>
                        </a:solidFill>
                      </a:endParaRPr>
                    </a:p>
                  </a:txBody>
                  <a:tcPr marL="18000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solidFill>
                  </a:tcPr>
                </a:tc>
              </a:tr>
              <a:tr h="822010">
                <a:tc>
                  <a:txBody>
                    <a:bodyPr/>
                    <a:lstStyle/>
                    <a:p>
                      <a:pPr algn="l">
                        <a:defRPr sz="1800">
                          <a:solidFill>
                            <a:srgbClr val="000000"/>
                          </a:solidFill>
                        </a:defRPr>
                      </a:pPr>
                      <a:r>
                        <a:rPr lang="fr-FR" sz="1600" b="1" noProof="0" dirty="0" smtClean="0">
                          <a:solidFill>
                            <a:schemeClr val="bg1"/>
                          </a:solidFill>
                        </a:rPr>
                        <a:t>Financement </a:t>
                      </a:r>
                      <a:endParaRPr lang="fr-FR" sz="1600" b="1" noProof="0" dirty="0">
                        <a:solidFill>
                          <a:schemeClr val="bg1"/>
                        </a:solidFill>
                      </a:endParaRPr>
                    </a:p>
                  </a:txBody>
                  <a:tcPr marL="4572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defRPr sz="1800">
                          <a:solidFill>
                            <a:srgbClr val="000000"/>
                          </a:solidFill>
                        </a:defRPr>
                      </a:pPr>
                      <a:r>
                        <a:rPr lang="fr-FR" sz="1600" b="1" noProof="0" dirty="0" err="1" smtClean="0">
                          <a:solidFill>
                            <a:schemeClr val="bg1"/>
                          </a:solidFill>
                        </a:rPr>
                        <a:t>Opca</a:t>
                      </a:r>
                      <a:r>
                        <a:rPr lang="fr-FR" sz="1600" b="1" noProof="0" dirty="0" smtClean="0">
                          <a:solidFill>
                            <a:schemeClr val="bg1"/>
                          </a:solidFill>
                        </a:rPr>
                        <a:t> </a:t>
                      </a:r>
                      <a:r>
                        <a:rPr lang="fr-FR" sz="1600" noProof="0" dirty="0" smtClean="0">
                          <a:solidFill>
                            <a:schemeClr val="bg1"/>
                          </a:solidFill>
                        </a:rPr>
                        <a:t>(forfait couvrant tout ou partie des frais pédagogiques + rémunérations et charges sociales + frais de transport et d'hébergement)</a:t>
                      </a:r>
                      <a:endParaRPr lang="fr-FR" sz="1600" noProof="0" dirty="0">
                        <a:solidFill>
                          <a:schemeClr val="bg1"/>
                        </a:solidFill>
                      </a:endParaRPr>
                    </a:p>
                  </a:txBody>
                  <a:tcPr marL="14400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tc>
                  <a:txBody>
                    <a:bodyPr/>
                    <a:lstStyle/>
                    <a:p>
                      <a:pPr algn="l">
                        <a:defRPr sz="1800">
                          <a:solidFill>
                            <a:srgbClr val="000000"/>
                          </a:solidFill>
                        </a:defRPr>
                      </a:pPr>
                      <a:endParaRPr lang="fr-FR" sz="1600" noProof="0" dirty="0">
                        <a:solidFill>
                          <a:schemeClr val="bg1"/>
                        </a:solidFill>
                      </a:endParaRPr>
                    </a:p>
                  </a:txBody>
                  <a:tcPr marL="4572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l">
                        <a:defRPr sz="1800">
                          <a:solidFill>
                            <a:srgbClr val="000000"/>
                          </a:solidFill>
                        </a:defRPr>
                      </a:pPr>
                      <a:r>
                        <a:rPr lang="fr-FR" sz="1600" b="1" noProof="0" dirty="0" err="1" smtClean="0">
                          <a:solidFill>
                            <a:schemeClr val="bg1"/>
                          </a:solidFill>
                        </a:rPr>
                        <a:t>Opco</a:t>
                      </a:r>
                      <a:r>
                        <a:rPr lang="fr-FR" sz="1600" noProof="0" dirty="0" smtClean="0">
                          <a:solidFill>
                            <a:schemeClr val="bg1"/>
                          </a:solidFill>
                        </a:rPr>
                        <a:t> </a:t>
                      </a:r>
                    </a:p>
                    <a:p>
                      <a:pPr algn="l">
                        <a:defRPr sz="1800">
                          <a:solidFill>
                            <a:srgbClr val="000000"/>
                          </a:solidFill>
                        </a:defRPr>
                      </a:pPr>
                      <a:r>
                        <a:rPr lang="fr-FR" sz="1600" noProof="0" dirty="0" smtClean="0">
                          <a:solidFill>
                            <a:schemeClr val="bg1"/>
                          </a:solidFill>
                        </a:rPr>
                        <a:t>« selon les modalités de prise en charge prévues pour CA et CP »  </a:t>
                      </a:r>
                      <a:endParaRPr lang="fr-FR" sz="1600" noProof="0" dirty="0">
                        <a:solidFill>
                          <a:schemeClr val="bg1"/>
                        </a:solidFill>
                      </a:endParaRPr>
                    </a:p>
                  </a:txBody>
                  <a:tcPr marL="180000" marR="4572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solidFill>
                  </a:tcPr>
                </a:tc>
              </a:tr>
            </a:tbl>
          </a:graphicData>
        </a:graphic>
      </p:graphicFrame>
      <p:sp>
        <p:nvSpPr>
          <p:cNvPr id="6" name="Triangle rectangle 5"/>
          <p:cNvSpPr/>
          <p:nvPr/>
        </p:nvSpPr>
        <p:spPr>
          <a:xfrm rot="5400000">
            <a:off x="124320" y="-124320"/>
            <a:ext cx="2125108" cy="23737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F8E"/>
          </a:solidFill>
          <a:ln w="12700">
            <a:miter lim="400000"/>
          </a:ln>
        </p:spPr>
        <p:txBody>
          <a:bodyPr lIns="45719" rIns="45719" anchor="ctr"/>
          <a:lstStyle/>
          <a:p>
            <a:pPr algn="ctr">
              <a:defRPr>
                <a:solidFill>
                  <a:srgbClr val="FFFFFF"/>
                </a:solidFill>
              </a:defRPr>
            </a:pPr>
            <a:endParaRPr/>
          </a:p>
        </p:txBody>
      </p:sp>
      <p:pic>
        <p:nvPicPr>
          <p:cNvPr id="7" name="Image 6" descr="Image 6"/>
          <p:cNvPicPr>
            <a:picLocks noChangeAspect="1"/>
          </p:cNvPicPr>
          <p:nvPr/>
        </p:nvPicPr>
        <p:blipFill>
          <a:blip r:embed="rId4">
            <a:extLst/>
          </a:blip>
          <a:stretch>
            <a:fillRect/>
          </a:stretch>
        </p:blipFill>
        <p:spPr>
          <a:xfrm>
            <a:off x="258537" y="204499"/>
            <a:ext cx="1151163" cy="78643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b="15479"/>
          <a:stretch/>
        </p:blipFill>
        <p:spPr>
          <a:xfrm>
            <a:off x="0" y="-19051"/>
            <a:ext cx="12192000" cy="6877051"/>
          </a:xfrm>
          <a:prstGeom prst="rect">
            <a:avLst/>
          </a:prstGeom>
        </p:spPr>
      </p:pic>
      <p:sp>
        <p:nvSpPr>
          <p:cNvPr id="5" name="Triangle rectangle 5"/>
          <p:cNvSpPr/>
          <p:nvPr/>
        </p:nvSpPr>
        <p:spPr>
          <a:xfrm rot="5400000">
            <a:off x="124319" y="-140448"/>
            <a:ext cx="2125108" cy="23737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F8E"/>
          </a:solidFill>
          <a:ln w="12700">
            <a:miter lim="400000"/>
          </a:ln>
        </p:spPr>
        <p:txBody>
          <a:bodyPr lIns="45719" rIns="45719" anchor="ctr"/>
          <a:lstStyle/>
          <a:p>
            <a:pPr algn="ctr">
              <a:defRPr>
                <a:solidFill>
                  <a:srgbClr val="FFFFFF"/>
                </a:solidFill>
              </a:defRPr>
            </a:pPr>
            <a:endParaRPr/>
          </a:p>
        </p:txBody>
      </p:sp>
      <p:pic>
        <p:nvPicPr>
          <p:cNvPr id="6" name="Image 6" descr="Image 6"/>
          <p:cNvPicPr>
            <a:picLocks noChangeAspect="1"/>
          </p:cNvPicPr>
          <p:nvPr/>
        </p:nvPicPr>
        <p:blipFill>
          <a:blip r:embed="rId4">
            <a:extLst/>
          </a:blip>
          <a:stretch>
            <a:fillRect/>
          </a:stretch>
        </p:blipFill>
        <p:spPr>
          <a:xfrm>
            <a:off x="258537" y="204499"/>
            <a:ext cx="1151163" cy="786438"/>
          </a:xfrm>
          <a:prstGeom prst="rect">
            <a:avLst/>
          </a:prstGeom>
          <a:ln w="12700">
            <a:miter lim="400000"/>
          </a:ln>
        </p:spPr>
      </p:pic>
      <p:sp>
        <p:nvSpPr>
          <p:cNvPr id="10" name="Triangle isocèle 9"/>
          <p:cNvSpPr/>
          <p:nvPr/>
        </p:nvSpPr>
        <p:spPr>
          <a:xfrm rot="2520854">
            <a:off x="5308937" y="-991624"/>
            <a:ext cx="9727495" cy="4840530"/>
          </a:xfrm>
          <a:custGeom>
            <a:avLst/>
            <a:gdLst>
              <a:gd name="connsiteX0" fmla="*/ 0 w 10708960"/>
              <a:gd name="connsiteY0" fmla="*/ 4902143 h 4902143"/>
              <a:gd name="connsiteX1" fmla="*/ 5354480 w 10708960"/>
              <a:gd name="connsiteY1" fmla="*/ 0 h 4902143"/>
              <a:gd name="connsiteX2" fmla="*/ 10708960 w 10708960"/>
              <a:gd name="connsiteY2" fmla="*/ 4902143 h 4902143"/>
              <a:gd name="connsiteX3" fmla="*/ 0 w 10708960"/>
              <a:gd name="connsiteY3" fmla="*/ 4902143 h 4902143"/>
              <a:gd name="connsiteX0" fmla="*/ 0 w 10708960"/>
              <a:gd name="connsiteY0" fmla="*/ 4806991 h 4806991"/>
              <a:gd name="connsiteX1" fmla="*/ 5358150 w 10708960"/>
              <a:gd name="connsiteY1" fmla="*/ 0 h 4806991"/>
              <a:gd name="connsiteX2" fmla="*/ 10708960 w 10708960"/>
              <a:gd name="connsiteY2" fmla="*/ 4806991 h 4806991"/>
              <a:gd name="connsiteX3" fmla="*/ 0 w 10708960"/>
              <a:gd name="connsiteY3" fmla="*/ 4806991 h 4806991"/>
              <a:gd name="connsiteX0" fmla="*/ 0 w 9727495"/>
              <a:gd name="connsiteY0" fmla="*/ 4806991 h 4806991"/>
              <a:gd name="connsiteX1" fmla="*/ 5358150 w 9727495"/>
              <a:gd name="connsiteY1" fmla="*/ 0 h 4806991"/>
              <a:gd name="connsiteX2" fmla="*/ 9727495 w 9727495"/>
              <a:gd name="connsiteY2" fmla="*/ 4755799 h 4806991"/>
              <a:gd name="connsiteX3" fmla="*/ 0 w 9727495"/>
              <a:gd name="connsiteY3" fmla="*/ 4806991 h 4806991"/>
              <a:gd name="connsiteX0" fmla="*/ 0 w 9727495"/>
              <a:gd name="connsiteY0" fmla="*/ 5322885 h 5322885"/>
              <a:gd name="connsiteX1" fmla="*/ 5894392 w 9727495"/>
              <a:gd name="connsiteY1" fmla="*/ 0 h 5322885"/>
              <a:gd name="connsiteX2" fmla="*/ 9727495 w 9727495"/>
              <a:gd name="connsiteY2" fmla="*/ 5271693 h 5322885"/>
              <a:gd name="connsiteX3" fmla="*/ 0 w 9727495"/>
              <a:gd name="connsiteY3" fmla="*/ 5322885 h 5322885"/>
              <a:gd name="connsiteX0" fmla="*/ 0 w 9727495"/>
              <a:gd name="connsiteY0" fmla="*/ 4840530 h 4840530"/>
              <a:gd name="connsiteX1" fmla="*/ 5377165 w 9727495"/>
              <a:gd name="connsiteY1" fmla="*/ 0 h 4840530"/>
              <a:gd name="connsiteX2" fmla="*/ 9727495 w 9727495"/>
              <a:gd name="connsiteY2" fmla="*/ 4789338 h 4840530"/>
              <a:gd name="connsiteX3" fmla="*/ 0 w 9727495"/>
              <a:gd name="connsiteY3" fmla="*/ 4840530 h 4840530"/>
            </a:gdLst>
            <a:ahLst/>
            <a:cxnLst>
              <a:cxn ang="0">
                <a:pos x="connsiteX0" y="connsiteY0"/>
              </a:cxn>
              <a:cxn ang="0">
                <a:pos x="connsiteX1" y="connsiteY1"/>
              </a:cxn>
              <a:cxn ang="0">
                <a:pos x="connsiteX2" y="connsiteY2"/>
              </a:cxn>
              <a:cxn ang="0">
                <a:pos x="connsiteX3" y="connsiteY3"/>
              </a:cxn>
            </a:cxnLst>
            <a:rect l="l" t="t" r="r" b="b"/>
            <a:pathLst>
              <a:path w="9727495" h="4840530">
                <a:moveTo>
                  <a:pt x="0" y="4840530"/>
                </a:moveTo>
                <a:lnTo>
                  <a:pt x="5377165" y="0"/>
                </a:lnTo>
                <a:lnTo>
                  <a:pt x="9727495" y="4789338"/>
                </a:lnTo>
                <a:lnTo>
                  <a:pt x="0" y="4840530"/>
                </a:lnTo>
                <a:close/>
              </a:path>
            </a:pathLst>
          </a:custGeom>
          <a:solidFill>
            <a:srgbClr val="002F8E">
              <a:alpha val="8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9" name="Titre 1"/>
          <p:cNvSpPr txBox="1">
            <a:spLocks/>
          </p:cNvSpPr>
          <p:nvPr/>
        </p:nvSpPr>
        <p:spPr>
          <a:xfrm>
            <a:off x="5194672" y="291830"/>
            <a:ext cx="6581509" cy="234554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9pPr>
          </a:lstStyle>
          <a:p>
            <a:pPr algn="r" defTabSz="905255" hangingPunct="1">
              <a:defRPr sz="5346"/>
            </a:pPr>
            <a:r>
              <a:rPr lang="fr-FR" sz="5400" dirty="0" smtClean="0">
                <a:solidFill>
                  <a:schemeClr val="bg1"/>
                </a:solidFill>
              </a:rPr>
              <a:t>Financement</a:t>
            </a:r>
          </a:p>
          <a:p>
            <a:pPr algn="r" defTabSz="905255" hangingPunct="1">
              <a:defRPr sz="5346"/>
            </a:pPr>
            <a:r>
              <a:rPr lang="fr-FR" sz="5400" dirty="0" smtClean="0">
                <a:solidFill>
                  <a:schemeClr val="bg1"/>
                </a:solidFill>
              </a:rPr>
              <a:t>Versements</a:t>
            </a:r>
          </a:p>
          <a:p>
            <a:pPr algn="r" defTabSz="905255" hangingPunct="1">
              <a:defRPr sz="5346"/>
            </a:pPr>
            <a:r>
              <a:rPr lang="fr-FR" sz="5400" dirty="0" smtClean="0">
                <a:solidFill>
                  <a:schemeClr val="bg1"/>
                </a:solidFill>
              </a:rPr>
              <a:t>Calendrier</a:t>
            </a:r>
          </a:p>
        </p:txBody>
      </p:sp>
      <p:sp>
        <p:nvSpPr>
          <p:cNvPr id="2" name="Espace réservé du numéro de diapositive 1"/>
          <p:cNvSpPr>
            <a:spLocks noGrp="1"/>
          </p:cNvSpPr>
          <p:nvPr>
            <p:ph type="sldNum" sz="quarter" idx="2"/>
          </p:nvPr>
        </p:nvSpPr>
        <p:spPr/>
        <p:txBody>
          <a:bodyPr/>
          <a:lstStyle/>
          <a:p>
            <a:fld id="{86CB4B4D-7CA3-9044-876B-883B54F8677D}" type="slidenum">
              <a:rPr lang="fr-FR" smtClean="0"/>
              <a:t>19</a:t>
            </a:fld>
            <a:endParaRPr lang="fr-FR"/>
          </a:p>
        </p:txBody>
      </p:sp>
    </p:spTree>
    <p:extLst>
      <p:ext uri="{BB962C8B-B14F-4D97-AF65-F5344CB8AC3E}">
        <p14:creationId xmlns:p14="http://schemas.microsoft.com/office/powerpoint/2010/main" val="365964793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21935" r="6081"/>
          <a:stretch/>
        </p:blipFill>
        <p:spPr>
          <a:xfrm>
            <a:off x="6177669" y="1320980"/>
            <a:ext cx="6014332" cy="5569965"/>
          </a:xfrm>
          <a:prstGeom prst="rect">
            <a:avLst/>
          </a:prstGeom>
        </p:spPr>
      </p:pic>
      <p:sp>
        <p:nvSpPr>
          <p:cNvPr id="105" name="Espace réservé du pied de page 4"/>
          <p:cNvSpPr txBox="1"/>
          <p:nvPr/>
        </p:nvSpPr>
        <p:spPr>
          <a:xfrm>
            <a:off x="1891767" y="6404292"/>
            <a:ext cx="9059089"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200">
                <a:solidFill>
                  <a:srgbClr val="8E92B5"/>
                </a:solidFill>
              </a:defRPr>
            </a:lvl1pPr>
          </a:lstStyle>
          <a:p>
            <a:r>
              <a:rPr dirty="0" err="1"/>
              <a:t>Loi</a:t>
            </a:r>
            <a:r>
              <a:rPr dirty="0"/>
              <a:t> n° 2018-771 du 5 </a:t>
            </a:r>
            <a:r>
              <a:rPr dirty="0" err="1"/>
              <a:t>septembre</a:t>
            </a:r>
            <a:r>
              <a:rPr dirty="0"/>
              <a:t> 2018 pour la </a:t>
            </a:r>
            <a:r>
              <a:rPr dirty="0" err="1"/>
              <a:t>liberté</a:t>
            </a:r>
            <a:r>
              <a:rPr dirty="0"/>
              <a:t> de </a:t>
            </a:r>
            <a:r>
              <a:rPr dirty="0" err="1"/>
              <a:t>choisir</a:t>
            </a:r>
            <a:r>
              <a:rPr dirty="0"/>
              <a:t> son </a:t>
            </a:r>
            <a:r>
              <a:rPr dirty="0" err="1"/>
              <a:t>avenir</a:t>
            </a:r>
            <a:r>
              <a:rPr dirty="0"/>
              <a:t> </a:t>
            </a:r>
            <a:r>
              <a:rPr dirty="0" err="1"/>
              <a:t>professionnel</a:t>
            </a:r>
            <a:r>
              <a:rPr dirty="0"/>
              <a:t> (JO 06/09/2018)</a:t>
            </a:r>
          </a:p>
        </p:txBody>
      </p:sp>
      <p:sp>
        <p:nvSpPr>
          <p:cNvPr id="106" name="Titre 1"/>
          <p:cNvSpPr txBox="1">
            <a:spLocks noGrp="1"/>
          </p:cNvSpPr>
          <p:nvPr>
            <p:ph type="title"/>
          </p:nvPr>
        </p:nvSpPr>
        <p:spPr>
          <a:prstGeom prst="rect">
            <a:avLst/>
          </a:prstGeom>
        </p:spPr>
        <p:txBody>
          <a:bodyPr>
            <a:noAutofit/>
          </a:bodyPr>
          <a:lstStyle>
            <a:lvl1pPr defTabSz="813816">
              <a:defRPr sz="3204"/>
            </a:lvl1pPr>
          </a:lstStyle>
          <a:p>
            <a:r>
              <a:rPr lang="fr-FR" sz="3200" dirty="0">
                <a:solidFill>
                  <a:schemeClr val="bg1"/>
                </a:solidFill>
              </a:rPr>
              <a:t>Rénovation sociale : </a:t>
            </a:r>
            <a:br>
              <a:rPr lang="fr-FR" sz="3200" dirty="0">
                <a:solidFill>
                  <a:schemeClr val="bg1"/>
                </a:solidFill>
              </a:rPr>
            </a:br>
            <a:r>
              <a:rPr lang="fr-FR" sz="3200" dirty="0">
                <a:solidFill>
                  <a:schemeClr val="bg1"/>
                </a:solidFill>
              </a:rPr>
              <a:t>La </a:t>
            </a:r>
            <a:r>
              <a:rPr lang="fr-FR" sz="3200" dirty="0" smtClean="0">
                <a:solidFill>
                  <a:schemeClr val="bg1"/>
                </a:solidFill>
              </a:rPr>
              <a:t>loi « Liberté </a:t>
            </a:r>
            <a:r>
              <a:rPr lang="fr-FR" sz="3200" dirty="0">
                <a:solidFill>
                  <a:schemeClr val="bg1"/>
                </a:solidFill>
              </a:rPr>
              <a:t>de choisir son avenir </a:t>
            </a:r>
            <a:r>
              <a:rPr lang="fr-FR" sz="3200" dirty="0" smtClean="0">
                <a:solidFill>
                  <a:schemeClr val="bg1"/>
                </a:solidFill>
              </a:rPr>
              <a:t>professionnel »</a:t>
            </a:r>
            <a:endParaRPr sz="3200" dirty="0">
              <a:solidFill>
                <a:schemeClr val="bg1"/>
              </a:solidFill>
            </a:endParaRPr>
          </a:p>
        </p:txBody>
      </p:sp>
      <p:sp>
        <p:nvSpPr>
          <p:cNvPr id="108" name="Espace réservé du numéro de diapositive 4"/>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dirty="0"/>
          </a:p>
        </p:txBody>
      </p:sp>
      <p:sp>
        <p:nvSpPr>
          <p:cNvPr id="107" name="Espace réservé de la date 3"/>
          <p:cNvSpPr txBox="1"/>
          <p:nvPr/>
        </p:nvSpPr>
        <p:spPr>
          <a:xfrm>
            <a:off x="838200"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
        <p:nvSpPr>
          <p:cNvPr id="18" name="Rectangle"/>
          <p:cNvSpPr/>
          <p:nvPr/>
        </p:nvSpPr>
        <p:spPr>
          <a:xfrm>
            <a:off x="1508492" y="1950526"/>
            <a:ext cx="3740694" cy="572440"/>
          </a:xfrm>
          <a:prstGeom prst="rect">
            <a:avLst/>
          </a:prstGeom>
          <a:solidFill>
            <a:schemeClr val="bg2">
              <a:lumMod val="40000"/>
              <a:lumOff val="60000"/>
            </a:schemeClr>
          </a:solidFill>
          <a:ln w="28575" cap="flat">
            <a:noFill/>
            <a:prstDash val="solid"/>
            <a:miter lim="800000"/>
          </a:ln>
          <a:effectLst/>
        </p:spPr>
        <p:txBody>
          <a:bodyPr wrap="square" lIns="180000" tIns="45719" rIns="180000" bIns="45719" numCol="1" anchor="ctr">
            <a:noAutofit/>
          </a:bodyPr>
          <a:lstStyle/>
          <a:p>
            <a:pPr algn="ctr">
              <a:lnSpc>
                <a:spcPct val="90000"/>
              </a:lnSpc>
              <a:defRPr sz="2100" b="1">
                <a:solidFill>
                  <a:schemeClr val="accent1">
                    <a:lumOff val="-7960"/>
                  </a:schemeClr>
                </a:solidFill>
                <a:latin typeface="Calibri Light"/>
                <a:ea typeface="Calibri Light"/>
                <a:cs typeface="Calibri Light"/>
                <a:sym typeface="Calibri Light"/>
              </a:defRPr>
            </a:pPr>
            <a:r>
              <a:rPr lang="fr-FR" sz="2400" dirty="0" smtClean="0">
                <a:solidFill>
                  <a:schemeClr val="tx1"/>
                </a:solidFill>
              </a:rPr>
              <a:t>UN DOUBLE OBJECTIF </a:t>
            </a:r>
            <a:endParaRPr lang="fr-FR" sz="2400" dirty="0">
              <a:solidFill>
                <a:schemeClr val="tx1"/>
              </a:solidFill>
            </a:endParaRPr>
          </a:p>
        </p:txBody>
      </p:sp>
      <p:sp>
        <p:nvSpPr>
          <p:cNvPr id="26" name="Rectangle 25"/>
          <p:cNvSpPr/>
          <p:nvPr/>
        </p:nvSpPr>
        <p:spPr>
          <a:xfrm>
            <a:off x="6177669" y="1320980"/>
            <a:ext cx="6014331" cy="5569965"/>
          </a:xfrm>
          <a:prstGeom prst="rect">
            <a:avLst/>
          </a:prstGeom>
          <a:solidFill>
            <a:srgbClr val="002F8E">
              <a:alpha val="4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115" name="Double objectifs :…"/>
          <p:cNvSpPr txBox="1"/>
          <p:nvPr/>
        </p:nvSpPr>
        <p:spPr>
          <a:xfrm>
            <a:off x="2107060" y="3302231"/>
            <a:ext cx="3768446" cy="799807"/>
          </a:xfrm>
          <a:prstGeom prst="rect">
            <a:avLst/>
          </a:prstGeom>
          <a:ln w="28575">
            <a:solidFill>
              <a:srgbClr val="CC0066"/>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108000" rIns="180000" bIns="108000">
            <a:spAutoFit/>
          </a:bodyPr>
          <a:lstStyle/>
          <a:p>
            <a:pPr lvl="1">
              <a:lnSpc>
                <a:spcPct val="90000"/>
              </a:lnSpc>
              <a:defRPr sz="2100">
                <a:solidFill>
                  <a:schemeClr val="accent1">
                    <a:lumOff val="-7960"/>
                  </a:schemeClr>
                </a:solidFill>
                <a:latin typeface="Calibri Light"/>
                <a:ea typeface="Calibri Light"/>
                <a:cs typeface="Calibri Light"/>
                <a:sym typeface="Calibri Light"/>
              </a:defRPr>
            </a:pPr>
            <a:r>
              <a:rPr lang="fr-FR" dirty="0" smtClean="0">
                <a:latin typeface="Calibri" panose="020F0502020204030204" pitchFamily="34" charset="0"/>
              </a:rPr>
              <a:t>Donner</a:t>
            </a:r>
            <a:r>
              <a:rPr dirty="0" smtClean="0">
                <a:latin typeface="Calibri" panose="020F0502020204030204" pitchFamily="34" charset="0"/>
              </a:rPr>
              <a:t> </a:t>
            </a:r>
            <a:r>
              <a:rPr dirty="0">
                <a:latin typeface="Calibri" panose="020F0502020204030204" pitchFamily="34" charset="0"/>
              </a:rPr>
              <a:t>de nouveaux </a:t>
            </a:r>
            <a:endParaRPr lang="fr-FR" dirty="0" smtClean="0">
              <a:latin typeface="Calibri" panose="020F0502020204030204" pitchFamily="34" charset="0"/>
            </a:endParaRPr>
          </a:p>
          <a:p>
            <a:pPr lvl="1">
              <a:lnSpc>
                <a:spcPct val="90000"/>
              </a:lnSpc>
              <a:defRPr sz="2100">
                <a:solidFill>
                  <a:schemeClr val="accent1">
                    <a:lumOff val="-7960"/>
                  </a:schemeClr>
                </a:solidFill>
                <a:latin typeface="Calibri Light"/>
                <a:ea typeface="Calibri Light"/>
                <a:cs typeface="Calibri Light"/>
                <a:sym typeface="Calibri Light"/>
              </a:defRPr>
            </a:pPr>
            <a:r>
              <a:rPr dirty="0" smtClean="0">
                <a:latin typeface="Calibri" panose="020F0502020204030204" pitchFamily="34" charset="0"/>
              </a:rPr>
              <a:t>droits </a:t>
            </a:r>
            <a:r>
              <a:rPr dirty="0">
                <a:latin typeface="Calibri" panose="020F0502020204030204" pitchFamily="34" charset="0"/>
              </a:rPr>
              <a:t>aux </a:t>
            </a:r>
            <a:r>
              <a:rPr lang="fr-FR" dirty="0" smtClean="0">
                <a:latin typeface="Calibri" panose="020F0502020204030204" pitchFamily="34" charset="0"/>
              </a:rPr>
              <a:t>individus</a:t>
            </a:r>
            <a:endParaRPr lang="fr-FR" dirty="0">
              <a:latin typeface="Calibri" panose="020F0502020204030204" pitchFamily="34" charset="0"/>
            </a:endParaRPr>
          </a:p>
        </p:txBody>
      </p:sp>
      <p:sp>
        <p:nvSpPr>
          <p:cNvPr id="17" name="Double objectifs :…"/>
          <p:cNvSpPr txBox="1"/>
          <p:nvPr/>
        </p:nvSpPr>
        <p:spPr>
          <a:xfrm>
            <a:off x="1700587" y="4779119"/>
            <a:ext cx="4047274" cy="1381505"/>
          </a:xfrm>
          <a:prstGeom prst="rect">
            <a:avLst/>
          </a:prstGeom>
          <a:ln w="28575">
            <a:solidFill>
              <a:srgbClr val="CC0066"/>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108000" rIns="180000" bIns="108000">
            <a:spAutoFit/>
          </a:bodyPr>
          <a:lstStyle/>
          <a:p>
            <a:pPr>
              <a:lnSpc>
                <a:spcPct val="90000"/>
              </a:lnSpc>
              <a:defRPr sz="2100">
                <a:solidFill>
                  <a:schemeClr val="accent1">
                    <a:lumOff val="-7960"/>
                  </a:schemeClr>
                </a:solidFill>
                <a:latin typeface="Calibri Light"/>
                <a:ea typeface="Calibri Light"/>
                <a:cs typeface="Calibri Light"/>
                <a:sym typeface="Calibri Light"/>
              </a:defRPr>
            </a:pPr>
            <a:r>
              <a:rPr lang="fr-FR" dirty="0" smtClean="0">
                <a:latin typeface="Calibri" panose="020F0502020204030204" pitchFamily="34" charset="0"/>
              </a:rPr>
              <a:t>R</a:t>
            </a:r>
            <a:r>
              <a:rPr dirty="0" smtClean="0">
                <a:latin typeface="Calibri" panose="020F0502020204030204" pitchFamily="34" charset="0"/>
              </a:rPr>
              <a:t>enforcer </a:t>
            </a:r>
            <a:r>
              <a:rPr lang="fr-FR" dirty="0" smtClean="0">
                <a:latin typeface="Calibri" panose="020F0502020204030204" pitchFamily="34" charset="0"/>
              </a:rPr>
              <a:t>l’investissement </a:t>
            </a:r>
            <a:br>
              <a:rPr lang="fr-FR" dirty="0" smtClean="0">
                <a:latin typeface="Calibri" panose="020F0502020204030204" pitchFamily="34" charset="0"/>
              </a:rPr>
            </a:br>
            <a:r>
              <a:rPr dirty="0" smtClean="0">
                <a:latin typeface="Calibri" panose="020F0502020204030204" pitchFamily="34" charset="0"/>
              </a:rPr>
              <a:t>des </a:t>
            </a:r>
            <a:r>
              <a:rPr lang="fr-FR" dirty="0" smtClean="0">
                <a:latin typeface="Calibri" panose="020F0502020204030204" pitchFamily="34" charset="0"/>
              </a:rPr>
              <a:t>entreprises</a:t>
            </a:r>
            <a:r>
              <a:rPr dirty="0" smtClean="0">
                <a:latin typeface="Calibri" panose="020F0502020204030204" pitchFamily="34" charset="0"/>
              </a:rPr>
              <a:t> </a:t>
            </a:r>
            <a:r>
              <a:rPr lang="fr-FR" dirty="0" smtClean="0">
                <a:latin typeface="Calibri" panose="020F0502020204030204" pitchFamily="34" charset="0"/>
              </a:rPr>
              <a:t>dans</a:t>
            </a:r>
            <a:r>
              <a:rPr dirty="0" smtClean="0">
                <a:latin typeface="Calibri" panose="020F0502020204030204" pitchFamily="34" charset="0"/>
              </a:rPr>
              <a:t> </a:t>
            </a:r>
            <a:endParaRPr lang="fr-FR" dirty="0" smtClean="0">
              <a:latin typeface="Calibri" panose="020F0502020204030204" pitchFamily="34" charset="0"/>
            </a:endParaRPr>
          </a:p>
          <a:p>
            <a:pPr>
              <a:lnSpc>
                <a:spcPct val="90000"/>
              </a:lnSpc>
              <a:defRPr sz="2100">
                <a:solidFill>
                  <a:schemeClr val="accent1">
                    <a:lumOff val="-7960"/>
                  </a:schemeClr>
                </a:solidFill>
                <a:latin typeface="Calibri Light"/>
                <a:ea typeface="Calibri Light"/>
                <a:cs typeface="Calibri Light"/>
                <a:sym typeface="Calibri Light"/>
              </a:defRPr>
            </a:pPr>
            <a:r>
              <a:rPr dirty="0" smtClean="0">
                <a:latin typeface="Calibri" panose="020F0502020204030204" pitchFamily="34" charset="0"/>
              </a:rPr>
              <a:t>le </a:t>
            </a:r>
            <a:r>
              <a:rPr lang="fr-FR" dirty="0" smtClean="0">
                <a:latin typeface="Calibri" panose="020F0502020204030204" pitchFamily="34" charset="0"/>
              </a:rPr>
              <a:t>développement</a:t>
            </a:r>
            <a:r>
              <a:rPr dirty="0" smtClean="0">
                <a:latin typeface="Calibri" panose="020F0502020204030204" pitchFamily="34" charset="0"/>
              </a:rPr>
              <a:t> des </a:t>
            </a:r>
            <a:r>
              <a:rPr lang="fr-FR" dirty="0" smtClean="0">
                <a:latin typeface="Calibri" panose="020F0502020204030204" pitchFamily="34" charset="0"/>
              </a:rPr>
              <a:t>compétences</a:t>
            </a:r>
            <a:r>
              <a:rPr dirty="0" smtClean="0">
                <a:latin typeface="Calibri" panose="020F0502020204030204" pitchFamily="34" charset="0"/>
              </a:rPr>
              <a:t> </a:t>
            </a:r>
            <a:r>
              <a:rPr dirty="0">
                <a:latin typeface="Calibri" panose="020F0502020204030204" pitchFamily="34" charset="0"/>
              </a:rPr>
              <a:t>de </a:t>
            </a:r>
            <a:r>
              <a:rPr lang="fr-FR" dirty="0" smtClean="0">
                <a:latin typeface="Calibri" panose="020F0502020204030204" pitchFamily="34" charset="0"/>
              </a:rPr>
              <a:t>leurs salariés</a:t>
            </a:r>
            <a:endParaRPr lang="fr-FR" dirty="0">
              <a:latin typeface="Calibri" panose="020F0502020204030204" pitchFamily="34" charset="0"/>
            </a:endParaRPr>
          </a:p>
        </p:txBody>
      </p:sp>
      <p:grpSp>
        <p:nvGrpSpPr>
          <p:cNvPr id="2" name="Groupe 1"/>
          <p:cNvGrpSpPr/>
          <p:nvPr/>
        </p:nvGrpSpPr>
        <p:grpSpPr>
          <a:xfrm>
            <a:off x="736684" y="3005681"/>
            <a:ext cx="1874806" cy="1446548"/>
            <a:chOff x="921509" y="3005681"/>
            <a:chExt cx="1874806" cy="1446548"/>
          </a:xfrm>
          <a:effectLst>
            <a:outerShdw blurRad="50800" dist="38100" dir="2700000" algn="tl" rotWithShape="0">
              <a:prstClr val="black">
                <a:alpha val="40000"/>
              </a:prstClr>
            </a:outerShdw>
          </a:effectLst>
        </p:grpSpPr>
        <p:sp>
          <p:nvSpPr>
            <p:cNvPr id="19" name="ZoneTexte 18"/>
            <p:cNvSpPr txBox="1"/>
            <p:nvPr/>
          </p:nvSpPr>
          <p:spPr>
            <a:xfrm>
              <a:off x="921509" y="3005681"/>
              <a:ext cx="1495199" cy="1446548"/>
            </a:xfrm>
            <a:prstGeom prst="rect">
              <a:avLst/>
            </a:prstGeom>
            <a:solidFill>
              <a:srgbClr val="CC0066"/>
            </a:solid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800" i="0" u="none" strike="noStrike" cap="none" spc="0" normalizeH="0" baseline="0" dirty="0" smtClean="0">
                  <a:ln>
                    <a:noFill/>
                  </a:ln>
                  <a:solidFill>
                    <a:schemeClr val="bg1"/>
                  </a:solidFill>
                  <a:effectLst/>
                  <a:uFillTx/>
                  <a:latin typeface="+mn-lt"/>
                  <a:ea typeface="+mn-ea"/>
                  <a:cs typeface="+mn-cs"/>
                  <a:sym typeface="Calibri"/>
                </a:rPr>
                <a:t>1</a:t>
              </a:r>
              <a:endParaRPr kumimoji="0" lang="fr-FR" sz="8800" i="0" u="none" strike="noStrike" cap="none" spc="0" normalizeH="0" baseline="0" dirty="0">
                <a:ln>
                  <a:noFill/>
                </a:ln>
                <a:solidFill>
                  <a:schemeClr val="bg1"/>
                </a:solidFill>
                <a:effectLst/>
                <a:uFillTx/>
                <a:latin typeface="+mn-lt"/>
                <a:ea typeface="+mn-ea"/>
                <a:cs typeface="+mn-cs"/>
                <a:sym typeface="Calibri"/>
              </a:endParaRPr>
            </a:p>
          </p:txBody>
        </p:sp>
        <p:sp>
          <p:nvSpPr>
            <p:cNvPr id="13" name="Flèche"/>
            <p:cNvSpPr/>
            <p:nvPr/>
          </p:nvSpPr>
          <p:spPr>
            <a:xfrm>
              <a:off x="2291886" y="3243563"/>
              <a:ext cx="504429" cy="881636"/>
            </a:xfrm>
            <a:prstGeom prst="rightArrow">
              <a:avLst>
                <a:gd name="adj1" fmla="val 32000"/>
                <a:gd name="adj2" fmla="val 136130"/>
              </a:avLst>
            </a:prstGeom>
            <a:solidFill>
              <a:srgbClr val="CC0066"/>
            </a:solidFill>
            <a:ln w="12700">
              <a:noFill/>
              <a:miter/>
            </a:ln>
          </p:spPr>
          <p:txBody>
            <a:bodyPr lIns="45719" rIns="45719" anchor="ctr"/>
            <a:lstStyle/>
            <a:p>
              <a:pPr>
                <a:defRPr>
                  <a:solidFill>
                    <a:srgbClr val="FFFFFF"/>
                  </a:solidFill>
                </a:defRPr>
              </a:pPr>
              <a:endParaRPr/>
            </a:p>
          </p:txBody>
        </p:sp>
      </p:grpSp>
      <p:grpSp>
        <p:nvGrpSpPr>
          <p:cNvPr id="3" name="Groupe 2"/>
          <p:cNvGrpSpPr/>
          <p:nvPr/>
        </p:nvGrpSpPr>
        <p:grpSpPr>
          <a:xfrm>
            <a:off x="5243432" y="4482569"/>
            <a:ext cx="2049163" cy="1446548"/>
            <a:chOff x="4465219" y="4481852"/>
            <a:chExt cx="2049163" cy="1446548"/>
          </a:xfrm>
          <a:effectLst>
            <a:outerShdw blurRad="50800" dist="38100" dir="8100000" algn="tr" rotWithShape="0">
              <a:prstClr val="black">
                <a:alpha val="40000"/>
              </a:prstClr>
            </a:outerShdw>
          </a:effectLst>
        </p:grpSpPr>
        <p:sp>
          <p:nvSpPr>
            <p:cNvPr id="24" name="ZoneTexte 23"/>
            <p:cNvSpPr txBox="1"/>
            <p:nvPr/>
          </p:nvSpPr>
          <p:spPr>
            <a:xfrm>
              <a:off x="4879535" y="4481852"/>
              <a:ext cx="1634847" cy="1446548"/>
            </a:xfrm>
            <a:prstGeom prst="rect">
              <a:avLst/>
            </a:prstGeom>
            <a:solidFill>
              <a:srgbClr val="CC0066"/>
            </a:solid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800" i="0" u="none" strike="noStrike" cap="none" spc="0" normalizeH="0" baseline="0" dirty="0" smtClean="0">
                  <a:ln>
                    <a:noFill/>
                  </a:ln>
                  <a:solidFill>
                    <a:schemeClr val="bg1"/>
                  </a:solidFill>
                  <a:effectLst/>
                  <a:uFillTx/>
                  <a:latin typeface="+mn-lt"/>
                  <a:ea typeface="+mn-ea"/>
                  <a:cs typeface="+mn-cs"/>
                  <a:sym typeface="Calibri"/>
                </a:rPr>
                <a:t>2</a:t>
              </a:r>
              <a:endParaRPr kumimoji="0" lang="fr-FR" sz="8800" i="0" u="none" strike="noStrike" cap="none" spc="0" normalizeH="0" baseline="0" dirty="0">
                <a:ln>
                  <a:noFill/>
                </a:ln>
                <a:solidFill>
                  <a:schemeClr val="bg1"/>
                </a:solidFill>
                <a:effectLst/>
                <a:uFillTx/>
                <a:latin typeface="+mn-lt"/>
                <a:ea typeface="+mn-ea"/>
                <a:cs typeface="+mn-cs"/>
                <a:sym typeface="Calibri"/>
              </a:endParaRPr>
            </a:p>
          </p:txBody>
        </p:sp>
        <p:sp>
          <p:nvSpPr>
            <p:cNvPr id="15" name="Flèche"/>
            <p:cNvSpPr/>
            <p:nvPr/>
          </p:nvSpPr>
          <p:spPr>
            <a:xfrm rot="10800000">
              <a:off x="4465219" y="4843892"/>
              <a:ext cx="504429" cy="881636"/>
            </a:xfrm>
            <a:prstGeom prst="rightArrow">
              <a:avLst>
                <a:gd name="adj1" fmla="val 32000"/>
                <a:gd name="adj2" fmla="val 136130"/>
              </a:avLst>
            </a:prstGeom>
            <a:solidFill>
              <a:srgbClr val="CC0066"/>
            </a:solidFill>
            <a:ln w="12700">
              <a:noFill/>
              <a:miter/>
            </a:ln>
          </p:spPr>
          <p:txBody>
            <a:bodyPr lIns="45719" rIns="45719" anchor="ctr"/>
            <a:lstStyle/>
            <a:p>
              <a:pPr>
                <a:defRPr>
                  <a:solidFill>
                    <a:srgbClr val="FFFFFF"/>
                  </a:solidFill>
                </a:defRPr>
              </a:pPr>
              <a:endParaRPr/>
            </a:p>
          </p:txBody>
        </p:sp>
      </p:grpSp>
    </p:spTree>
    <p:extLst>
      <p:ext uri="{BB962C8B-B14F-4D97-AF65-F5344CB8AC3E}">
        <p14:creationId xmlns:p14="http://schemas.microsoft.com/office/powerpoint/2010/main" val="719845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t="16613" b="15479"/>
          <a:stretch/>
        </p:blipFill>
        <p:spPr>
          <a:xfrm>
            <a:off x="0" y="1332689"/>
            <a:ext cx="12192000" cy="5525311"/>
          </a:xfrm>
          <a:prstGeom prst="rect">
            <a:avLst/>
          </a:prstGeom>
        </p:spPr>
      </p:pic>
      <p:grpSp>
        <p:nvGrpSpPr>
          <p:cNvPr id="2" name="Groupe 1"/>
          <p:cNvGrpSpPr/>
          <p:nvPr/>
        </p:nvGrpSpPr>
        <p:grpSpPr>
          <a:xfrm>
            <a:off x="834095" y="1878864"/>
            <a:ext cx="8959703" cy="3882574"/>
            <a:chOff x="834095" y="1878864"/>
            <a:chExt cx="8959703" cy="3882574"/>
          </a:xfrm>
          <a:effectLst>
            <a:outerShdw blurRad="50800" dist="38100" dir="2700000" algn="tl" rotWithShape="0">
              <a:prstClr val="black">
                <a:alpha val="40000"/>
              </a:prstClr>
            </a:outerShdw>
          </a:effectLst>
        </p:grpSpPr>
        <p:sp>
          <p:nvSpPr>
            <p:cNvPr id="46" name="Rectangle à coins arrondis 14"/>
            <p:cNvSpPr/>
            <p:nvPr/>
          </p:nvSpPr>
          <p:spPr>
            <a:xfrm>
              <a:off x="834095" y="4841177"/>
              <a:ext cx="8959701" cy="568496"/>
            </a:xfrm>
            <a:prstGeom prst="rect">
              <a:avLst/>
            </a:prstGeom>
            <a:solidFill>
              <a:srgbClr val="FCA304"/>
            </a:solidFill>
            <a:ln w="12700" cap="flat">
              <a:noFill/>
              <a:prstDash val="solid"/>
              <a:miter lim="800000"/>
            </a:ln>
            <a:effectLst/>
          </p:spPr>
          <p:txBody>
            <a:bodyPr wrap="square" lIns="684000" tIns="45719" rIns="45719" bIns="45719" numCol="1" anchor="ctr" anchorCtr="0">
              <a:noAutofit/>
            </a:bodyPr>
            <a:lstStyle/>
            <a:p>
              <a:pPr algn="ctr"/>
              <a:r>
                <a:rPr lang="fr-FR" sz="2800" dirty="0" smtClean="0">
                  <a:solidFill>
                    <a:schemeClr val="bg1"/>
                  </a:solidFill>
                </a:rPr>
                <a:t>URSSAF</a:t>
              </a:r>
              <a:endParaRPr lang="fr-FR" sz="2800" dirty="0">
                <a:solidFill>
                  <a:schemeClr val="bg1"/>
                </a:solidFill>
              </a:endParaRPr>
            </a:p>
          </p:txBody>
        </p:sp>
        <p:sp>
          <p:nvSpPr>
            <p:cNvPr id="67" name="Rectangle à coins arrondis 14"/>
            <p:cNvSpPr/>
            <p:nvPr/>
          </p:nvSpPr>
          <p:spPr>
            <a:xfrm>
              <a:off x="834098" y="1878864"/>
              <a:ext cx="8959700" cy="2963280"/>
            </a:xfrm>
            <a:prstGeom prst="rect">
              <a:avLst/>
            </a:prstGeom>
            <a:solidFill>
              <a:srgbClr val="FDCC73"/>
            </a:solidFill>
            <a:ln w="12700" cap="flat">
              <a:noFill/>
              <a:prstDash val="solid"/>
              <a:miter lim="800000"/>
            </a:ln>
            <a:effectLst/>
          </p:spPr>
          <p:txBody>
            <a:bodyPr wrap="square" lIns="45719" tIns="45719" rIns="45719" bIns="45719" numCol="1" anchor="ctr" anchorCtr="0">
              <a:noAutofit/>
            </a:bodyPr>
            <a:lstStyle/>
            <a:p>
              <a:pPr algn="ctr"/>
              <a:endParaRPr lang="fr-FR" sz="3600" dirty="0"/>
            </a:p>
          </p:txBody>
        </p:sp>
        <p:sp>
          <p:nvSpPr>
            <p:cNvPr id="47" name="Flèche"/>
            <p:cNvSpPr/>
            <p:nvPr/>
          </p:nvSpPr>
          <p:spPr>
            <a:xfrm rot="5400000">
              <a:off x="5413389" y="5121760"/>
              <a:ext cx="397720" cy="881636"/>
            </a:xfrm>
            <a:prstGeom prst="rightArrow">
              <a:avLst>
                <a:gd name="adj1" fmla="val 32000"/>
                <a:gd name="adj2" fmla="val 136130"/>
              </a:avLst>
            </a:prstGeom>
            <a:solidFill>
              <a:srgbClr val="FCA304"/>
            </a:solidFill>
            <a:ln w="12700">
              <a:noFill/>
              <a:miter/>
            </a:ln>
          </p:spPr>
          <p:txBody>
            <a:bodyPr lIns="45719" rIns="45719" anchor="ctr"/>
            <a:lstStyle/>
            <a:p>
              <a:pPr>
                <a:defRPr>
                  <a:solidFill>
                    <a:srgbClr val="FFFFFF"/>
                  </a:solidFill>
                </a:defRPr>
              </a:pPr>
              <a:endParaRPr/>
            </a:p>
          </p:txBody>
        </p:sp>
      </p:grpSp>
      <p:sp>
        <p:nvSpPr>
          <p:cNvPr id="72" name="Rectangle à coins arrondis 14"/>
          <p:cNvSpPr/>
          <p:nvPr/>
        </p:nvSpPr>
        <p:spPr>
          <a:xfrm>
            <a:off x="834096" y="5857571"/>
            <a:ext cx="8959701" cy="568496"/>
          </a:xfrm>
          <a:prstGeom prst="rect">
            <a:avLst/>
          </a:prstGeom>
          <a:solidFill>
            <a:schemeClr val="tx1"/>
          </a:solidFill>
          <a:ln w="12700" cap="flat">
            <a:noFill/>
            <a:prstDash val="solid"/>
            <a:miter lim="800000"/>
          </a:ln>
          <a:effectLst>
            <a:outerShdw blurRad="50800" dist="38100" dir="2700000" algn="tl" rotWithShape="0">
              <a:prstClr val="black">
                <a:alpha val="40000"/>
              </a:prstClr>
            </a:outerShdw>
          </a:effectLst>
        </p:spPr>
        <p:txBody>
          <a:bodyPr wrap="square" lIns="684000" tIns="45719" rIns="45719" bIns="45719" numCol="1" anchor="ctr" anchorCtr="0">
            <a:noAutofit/>
          </a:bodyPr>
          <a:lstStyle/>
          <a:p>
            <a:pPr algn="ctr"/>
            <a:r>
              <a:rPr lang="fr-FR" sz="2800" dirty="0">
                <a:solidFill>
                  <a:schemeClr val="bg1"/>
                </a:solidFill>
              </a:rPr>
              <a:t>France compétences</a:t>
            </a:r>
          </a:p>
        </p:txBody>
      </p:sp>
      <p:sp>
        <p:nvSpPr>
          <p:cNvPr id="68" name="Rectangle à coins arrondis 14"/>
          <p:cNvSpPr/>
          <p:nvPr/>
        </p:nvSpPr>
        <p:spPr>
          <a:xfrm>
            <a:off x="9934677" y="2358525"/>
            <a:ext cx="1700223" cy="2474390"/>
          </a:xfrm>
          <a:prstGeom prst="rect">
            <a:avLst/>
          </a:prstGeom>
          <a:solidFill>
            <a:schemeClr val="accent2">
              <a:lumMod val="60000"/>
              <a:lumOff val="40000"/>
            </a:schemeClr>
          </a:solidFill>
          <a:ln w="12700" cap="flat">
            <a:noFill/>
            <a:prstDash val="solid"/>
            <a:miter lim="800000"/>
          </a:ln>
          <a:effectLst/>
        </p:spPr>
        <p:txBody>
          <a:bodyPr wrap="square" lIns="45719" tIns="45719" rIns="45719" bIns="45719" numCol="1" anchor="ctr" anchorCtr="0">
            <a:noAutofit/>
          </a:bodyPr>
          <a:lstStyle/>
          <a:p>
            <a:pPr algn="ctr"/>
            <a:r>
              <a:rPr lang="fr-FR" sz="3600" b="1" dirty="0" smtClean="0"/>
              <a:t>OPCO</a:t>
            </a:r>
            <a:endParaRPr lang="fr-FR" sz="3600" b="1" dirty="0"/>
          </a:p>
        </p:txBody>
      </p:sp>
      <p:sp>
        <p:nvSpPr>
          <p:cNvPr id="148" name="Titre 1"/>
          <p:cNvSpPr txBox="1">
            <a:spLocks noGrp="1"/>
          </p:cNvSpPr>
          <p:nvPr>
            <p:ph type="title"/>
          </p:nvPr>
        </p:nvSpPr>
        <p:spPr>
          <a:xfrm>
            <a:off x="1771650" y="276225"/>
            <a:ext cx="9563100" cy="805200"/>
          </a:xfrm>
          <a:prstGeom prst="rect">
            <a:avLst/>
          </a:prstGeom>
        </p:spPr>
        <p:txBody>
          <a:bodyPr>
            <a:normAutofit fontScale="90000"/>
          </a:bodyPr>
          <a:lstStyle/>
          <a:p>
            <a:r>
              <a:rPr lang="fr-FR" sz="3200" dirty="0" smtClean="0"/>
              <a:t>Le schéma de vos futurs versements en tant qu’entreprise</a:t>
            </a:r>
            <a:endParaRPr lang="fr-FR" sz="3200" dirty="0"/>
          </a:p>
        </p:txBody>
      </p:sp>
      <p:sp>
        <p:nvSpPr>
          <p:cNvPr id="149" name="Espace réservé de la date 3"/>
          <p:cNvSpPr txBox="1"/>
          <p:nvPr/>
        </p:nvSpPr>
        <p:spPr>
          <a:xfrm>
            <a:off x="838200"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
        <p:nvSpPr>
          <p:cNvPr id="156" name="Rectangle à coins arrondis 17"/>
          <p:cNvSpPr/>
          <p:nvPr/>
        </p:nvSpPr>
        <p:spPr>
          <a:xfrm>
            <a:off x="3713279" y="1680615"/>
            <a:ext cx="1849769" cy="1152848"/>
          </a:xfrm>
          <a:prstGeom prst="snip2DiagRect">
            <a:avLst/>
          </a:prstGeom>
          <a:solidFill>
            <a:srgbClr val="FCA304"/>
          </a:solidFill>
          <a:ln w="12700" cap="flat">
            <a:noFill/>
            <a:prstDash val="solid"/>
            <a:miter lim="800000"/>
          </a:ln>
          <a:effectLst>
            <a:outerShdw blurRad="50800" dist="38100" dir="2700000" algn="tl" rotWithShape="0">
              <a:prstClr val="black">
                <a:alpha val="40000"/>
              </a:prstClr>
            </a:outerShdw>
          </a:effectLst>
        </p:spPr>
        <p:txBody>
          <a:bodyPr wrap="square" lIns="45719" tIns="45719" rIns="45719" bIns="45719" numCol="1" anchor="ctr" anchorCtr="0">
            <a:noAutofit/>
          </a:bodyPr>
          <a:lstStyle/>
          <a:p>
            <a:pPr algn="ctr"/>
            <a:r>
              <a:rPr lang="fr-FR" b="1" dirty="0">
                <a:solidFill>
                  <a:schemeClr val="bg1"/>
                </a:solidFill>
              </a:rPr>
              <a:t>1% contribution CPF-CDD</a:t>
            </a:r>
          </a:p>
        </p:txBody>
      </p:sp>
      <p:sp>
        <p:nvSpPr>
          <p:cNvPr id="162" name="Rectangle à coins arrondis 23"/>
          <p:cNvSpPr/>
          <p:nvPr/>
        </p:nvSpPr>
        <p:spPr>
          <a:xfrm>
            <a:off x="7591251" y="1680615"/>
            <a:ext cx="2202547" cy="1146703"/>
          </a:xfrm>
          <a:prstGeom prst="snip2DiagRect">
            <a:avLst/>
          </a:prstGeom>
          <a:solidFill>
            <a:schemeClr val="accent3"/>
          </a:solidFill>
          <a:ln w="12700" cap="flat">
            <a:noFill/>
            <a:prstDash val="solid"/>
            <a:miter lim="800000"/>
          </a:ln>
          <a:effectLst>
            <a:outerShdw blurRad="50800" dist="38100" dir="2700000" algn="tl" rotWithShape="0">
              <a:prstClr val="black">
                <a:alpha val="40000"/>
              </a:prstClr>
            </a:outerShdw>
          </a:effectLst>
        </p:spPr>
        <p:txBody>
          <a:bodyPr wrap="square" lIns="45719" tIns="45719" rIns="45719" bIns="45719" numCol="1" anchor="ctr" anchorCtr="0">
            <a:noAutofit/>
          </a:bodyPr>
          <a:lstStyle/>
          <a:p>
            <a:pPr algn="ctr"/>
            <a:r>
              <a:rPr lang="fr-FR" b="1" dirty="0">
                <a:solidFill>
                  <a:schemeClr val="bg1"/>
                </a:solidFill>
              </a:rPr>
              <a:t>Contributions conventionnelles</a:t>
            </a:r>
          </a:p>
        </p:txBody>
      </p:sp>
      <p:sp>
        <p:nvSpPr>
          <p:cNvPr id="166" name="ZoneTexte 26"/>
          <p:cNvSpPr txBox="1"/>
          <p:nvPr/>
        </p:nvSpPr>
        <p:spPr>
          <a:xfrm>
            <a:off x="1021994" y="3121210"/>
            <a:ext cx="981352" cy="353038"/>
          </a:xfrm>
          <a:prstGeom prst="rect">
            <a:avLst/>
          </a:prstGeom>
          <a:solidFill>
            <a:srgbClr val="FCA304"/>
          </a:solidFill>
          <a:ln w="12700">
            <a:no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500"/>
            </a:lvl1pPr>
          </a:lstStyle>
          <a:p>
            <a:r>
              <a:rPr b="1" dirty="0">
                <a:solidFill>
                  <a:schemeClr val="bg1"/>
                </a:solidFill>
              </a:rPr>
              <a:t>TA 0,68%</a:t>
            </a:r>
          </a:p>
        </p:txBody>
      </p:sp>
      <p:sp>
        <p:nvSpPr>
          <p:cNvPr id="171" name="ZoneTexte 25"/>
          <p:cNvSpPr txBox="1"/>
          <p:nvPr/>
        </p:nvSpPr>
        <p:spPr>
          <a:xfrm>
            <a:off x="2042259" y="3121210"/>
            <a:ext cx="1530140" cy="553998"/>
          </a:xfrm>
          <a:prstGeom prst="rect">
            <a:avLst/>
          </a:prstGeom>
          <a:solidFill>
            <a:srgbClr val="FCA304"/>
          </a:solidFill>
          <a:ln w="12700">
            <a:no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1500"/>
            </a:lvl1pPr>
          </a:lstStyle>
          <a:p>
            <a:r>
              <a:rPr b="1" dirty="0">
                <a:solidFill>
                  <a:schemeClr val="bg1"/>
                </a:solidFill>
              </a:rPr>
              <a:t>Contribution FP * 0,55% /1%</a:t>
            </a:r>
          </a:p>
        </p:txBody>
      </p:sp>
      <p:sp>
        <p:nvSpPr>
          <p:cNvPr id="176" name="ZoneTexte 33"/>
          <p:cNvSpPr txBox="1"/>
          <p:nvPr/>
        </p:nvSpPr>
        <p:spPr>
          <a:xfrm>
            <a:off x="961590" y="3862065"/>
            <a:ext cx="508864" cy="358142"/>
          </a:xfrm>
          <a:prstGeom prst="rect">
            <a:avLst/>
          </a:prstGeom>
          <a:solidFill>
            <a:schemeClr val="accent2"/>
          </a:solidFill>
          <a:ln w="12700" cap="flat">
            <a:solidFill>
              <a:schemeClr val="bg1"/>
            </a:solidFill>
            <a:prstDash val="lgDash"/>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700"/>
            </a:lvl1pPr>
          </a:lstStyle>
          <a:p>
            <a:r>
              <a:rPr dirty="0">
                <a:solidFill>
                  <a:schemeClr val="accent4">
                    <a:lumMod val="50000"/>
                  </a:schemeClr>
                </a:solidFill>
              </a:rPr>
              <a:t>13%</a:t>
            </a:r>
          </a:p>
        </p:txBody>
      </p:sp>
      <p:sp>
        <p:nvSpPr>
          <p:cNvPr id="179" name="ZoneTexte 54"/>
          <p:cNvSpPr txBox="1"/>
          <p:nvPr/>
        </p:nvSpPr>
        <p:spPr>
          <a:xfrm>
            <a:off x="1579297" y="3874965"/>
            <a:ext cx="503168" cy="358142"/>
          </a:xfrm>
          <a:prstGeom prst="rect">
            <a:avLst/>
          </a:prstGeom>
          <a:solidFill>
            <a:srgbClr val="FCA304"/>
          </a:solidFill>
          <a:ln w="12700" cap="flat">
            <a:solidFill>
              <a:schemeClr val="bg1"/>
            </a:solidFill>
            <a:prstDash val="lgDash"/>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700"/>
            </a:lvl1pPr>
          </a:lstStyle>
          <a:p>
            <a:r>
              <a:rPr dirty="0">
                <a:solidFill>
                  <a:schemeClr val="accent4">
                    <a:lumMod val="50000"/>
                  </a:schemeClr>
                </a:solidFill>
              </a:rPr>
              <a:t>87%</a:t>
            </a:r>
          </a:p>
        </p:txBody>
      </p:sp>
      <p:sp>
        <p:nvSpPr>
          <p:cNvPr id="200" name="ZoneTexte 95"/>
          <p:cNvSpPr txBox="1"/>
          <p:nvPr/>
        </p:nvSpPr>
        <p:spPr>
          <a:xfrm>
            <a:off x="2304552" y="3731011"/>
            <a:ext cx="2810088" cy="43088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400" i="1"/>
            </a:pPr>
            <a:r>
              <a:rPr sz="1100" dirty="0">
                <a:solidFill>
                  <a:schemeClr val="accent4">
                    <a:lumMod val="50000"/>
                  </a:schemeClr>
                </a:solidFill>
              </a:rPr>
              <a:t>* </a:t>
            </a:r>
            <a:r>
              <a:rPr sz="1100" dirty="0" err="1">
                <a:solidFill>
                  <a:schemeClr val="accent4">
                    <a:lumMod val="50000"/>
                  </a:schemeClr>
                </a:solidFill>
              </a:rPr>
              <a:t>Maintien</a:t>
            </a:r>
            <a:r>
              <a:rPr sz="1100" dirty="0">
                <a:solidFill>
                  <a:schemeClr val="accent4">
                    <a:lumMod val="50000"/>
                  </a:schemeClr>
                </a:solidFill>
              </a:rPr>
              <a:t> des </a:t>
            </a:r>
            <a:r>
              <a:rPr sz="1100" dirty="0" err="1">
                <a:solidFill>
                  <a:schemeClr val="accent4">
                    <a:lumMod val="50000"/>
                  </a:schemeClr>
                </a:solidFill>
              </a:rPr>
              <a:t>règles</a:t>
            </a:r>
            <a:r>
              <a:rPr sz="1100" dirty="0">
                <a:solidFill>
                  <a:schemeClr val="accent4">
                    <a:lumMod val="50000"/>
                  </a:schemeClr>
                </a:solidFill>
              </a:rPr>
              <a:t> relatives </a:t>
            </a:r>
          </a:p>
          <a:p>
            <a:pPr>
              <a:defRPr sz="1400" i="1"/>
            </a:pPr>
            <a:r>
              <a:rPr sz="1100" dirty="0">
                <a:solidFill>
                  <a:schemeClr val="accent4">
                    <a:lumMod val="50000"/>
                  </a:schemeClr>
                </a:solidFill>
              </a:rPr>
              <a:t>au </a:t>
            </a:r>
            <a:r>
              <a:rPr sz="1100" dirty="0" err="1">
                <a:solidFill>
                  <a:schemeClr val="accent4">
                    <a:lumMod val="50000"/>
                  </a:schemeClr>
                </a:solidFill>
              </a:rPr>
              <a:t>franchissement</a:t>
            </a:r>
            <a:r>
              <a:rPr sz="1100" dirty="0">
                <a:solidFill>
                  <a:schemeClr val="accent4">
                    <a:lumMod val="50000"/>
                  </a:schemeClr>
                </a:solidFill>
              </a:rPr>
              <a:t> </a:t>
            </a:r>
            <a:r>
              <a:rPr sz="1100" dirty="0" smtClean="0">
                <a:solidFill>
                  <a:schemeClr val="accent4">
                    <a:lumMod val="50000"/>
                  </a:schemeClr>
                </a:solidFill>
              </a:rPr>
              <a:t>du </a:t>
            </a:r>
            <a:r>
              <a:rPr sz="1100" dirty="0" err="1">
                <a:solidFill>
                  <a:schemeClr val="accent4">
                    <a:lumMod val="50000"/>
                  </a:schemeClr>
                </a:solidFill>
              </a:rPr>
              <a:t>seuil</a:t>
            </a:r>
            <a:r>
              <a:rPr sz="1100" dirty="0">
                <a:solidFill>
                  <a:schemeClr val="accent4">
                    <a:lumMod val="50000"/>
                  </a:schemeClr>
                </a:solidFill>
              </a:rPr>
              <a:t> de 11 </a:t>
            </a:r>
            <a:r>
              <a:rPr sz="1100" dirty="0" err="1">
                <a:solidFill>
                  <a:schemeClr val="accent4">
                    <a:lumMod val="50000"/>
                  </a:schemeClr>
                </a:solidFill>
              </a:rPr>
              <a:t>salariés</a:t>
            </a:r>
            <a:endParaRPr sz="1100" dirty="0">
              <a:solidFill>
                <a:schemeClr val="accent4">
                  <a:lumMod val="50000"/>
                </a:schemeClr>
              </a:solidFill>
            </a:endParaRPr>
          </a:p>
        </p:txBody>
      </p:sp>
      <p:sp>
        <p:nvSpPr>
          <p:cNvPr id="201" name="ZoneTexte 96"/>
          <p:cNvSpPr txBox="1"/>
          <p:nvPr/>
        </p:nvSpPr>
        <p:spPr>
          <a:xfrm>
            <a:off x="886872" y="4251223"/>
            <a:ext cx="1008766"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400"/>
            </a:pPr>
            <a:r>
              <a:rPr dirty="0" err="1">
                <a:solidFill>
                  <a:schemeClr val="accent4">
                    <a:lumMod val="50000"/>
                  </a:schemeClr>
                </a:solidFill>
              </a:rPr>
              <a:t>Dépenses</a:t>
            </a:r>
            <a:endParaRPr dirty="0">
              <a:solidFill>
                <a:schemeClr val="accent4">
                  <a:lumMod val="50000"/>
                </a:schemeClr>
              </a:solidFill>
            </a:endParaRPr>
          </a:p>
          <a:p>
            <a:pPr>
              <a:defRPr sz="1400"/>
            </a:pPr>
            <a:r>
              <a:rPr dirty="0" err="1" smtClean="0">
                <a:solidFill>
                  <a:schemeClr val="accent4">
                    <a:lumMod val="50000"/>
                  </a:schemeClr>
                </a:solidFill>
              </a:rPr>
              <a:t>libératoires</a:t>
            </a:r>
            <a:endParaRPr dirty="0">
              <a:solidFill>
                <a:schemeClr val="accent4">
                  <a:lumMod val="50000"/>
                </a:schemeClr>
              </a:solidFill>
            </a:endParaRPr>
          </a:p>
        </p:txBody>
      </p:sp>
      <p:sp>
        <p:nvSpPr>
          <p:cNvPr id="43" name="Rectangle à coins arrondis 17"/>
          <p:cNvSpPr/>
          <p:nvPr/>
        </p:nvSpPr>
        <p:spPr>
          <a:xfrm>
            <a:off x="5633488" y="1674470"/>
            <a:ext cx="1849769" cy="1152848"/>
          </a:xfrm>
          <a:prstGeom prst="snip2DiagRect">
            <a:avLst/>
          </a:prstGeom>
          <a:solidFill>
            <a:srgbClr val="FCA304"/>
          </a:solidFill>
          <a:ln w="12700" cap="flat">
            <a:noFill/>
            <a:prstDash val="solid"/>
            <a:miter lim="800000"/>
          </a:ln>
          <a:effectLst>
            <a:outerShdw blurRad="50800" dist="38100" dir="2700000" algn="tl" rotWithShape="0">
              <a:prstClr val="black">
                <a:alpha val="40000"/>
              </a:prstClr>
            </a:outerShdw>
          </a:effectLst>
        </p:spPr>
        <p:txBody>
          <a:bodyPr wrap="square" lIns="0" tIns="45719" rIns="0" bIns="45719" numCol="1" anchor="ctr" anchorCtr="0">
            <a:noAutofit/>
          </a:bodyPr>
          <a:lstStyle/>
          <a:p>
            <a:pPr algn="ctr"/>
            <a:r>
              <a:rPr lang="fr-FR" b="1" dirty="0" smtClean="0">
                <a:solidFill>
                  <a:schemeClr val="bg1"/>
                </a:solidFill>
              </a:rPr>
              <a:t>Contribution sup. </a:t>
            </a:r>
            <a:r>
              <a:rPr lang="fr-FR" b="1" dirty="0">
                <a:solidFill>
                  <a:schemeClr val="bg1"/>
                </a:solidFill>
              </a:rPr>
              <a:t>à l’alternance (+250)</a:t>
            </a:r>
          </a:p>
          <a:p>
            <a:pPr algn="ctr"/>
            <a:r>
              <a:rPr lang="fr-FR" sz="1100" dirty="0">
                <a:solidFill>
                  <a:schemeClr val="bg1"/>
                </a:solidFill>
              </a:rPr>
              <a:t>employant moins de 5% d’alternants </a:t>
            </a:r>
          </a:p>
        </p:txBody>
      </p:sp>
      <p:grpSp>
        <p:nvGrpSpPr>
          <p:cNvPr id="4" name="Groupe 3"/>
          <p:cNvGrpSpPr/>
          <p:nvPr/>
        </p:nvGrpSpPr>
        <p:grpSpPr>
          <a:xfrm>
            <a:off x="834096" y="1674470"/>
            <a:ext cx="2738303" cy="1402349"/>
            <a:chOff x="834096" y="1674470"/>
            <a:chExt cx="2738303" cy="1402349"/>
          </a:xfrm>
          <a:effectLst>
            <a:outerShdw blurRad="50800" dist="38100" dir="2700000" algn="tl" rotWithShape="0">
              <a:prstClr val="black">
                <a:alpha val="40000"/>
              </a:prstClr>
            </a:outerShdw>
          </a:effectLst>
        </p:grpSpPr>
        <p:sp>
          <p:nvSpPr>
            <p:cNvPr id="168" name="Rectangle à coins arrondis 14"/>
            <p:cNvSpPr/>
            <p:nvPr/>
          </p:nvSpPr>
          <p:spPr>
            <a:xfrm>
              <a:off x="834096" y="1674470"/>
              <a:ext cx="2738303" cy="1152848"/>
            </a:xfrm>
            <a:prstGeom prst="snip2DiagRect">
              <a:avLst/>
            </a:prstGeom>
            <a:solidFill>
              <a:srgbClr val="FCA304"/>
            </a:solidFill>
            <a:ln w="12700" cap="flat">
              <a:noFill/>
              <a:prstDash val="solid"/>
              <a:miter lim="800000"/>
            </a:ln>
            <a:effectLst/>
          </p:spPr>
          <p:txBody>
            <a:bodyPr wrap="square" lIns="45719" tIns="45719" rIns="45719" bIns="45719" numCol="1" anchor="ctr" anchorCtr="0">
              <a:noAutofit/>
            </a:bodyPr>
            <a:lstStyle/>
            <a:p>
              <a:pPr algn="ctr"/>
              <a:r>
                <a:rPr lang="fr-FR" b="1" dirty="0">
                  <a:solidFill>
                    <a:schemeClr val="bg1"/>
                  </a:solidFill>
                </a:rPr>
                <a:t>Contribution unique </a:t>
              </a:r>
              <a:endParaRPr lang="fr-FR" b="1" dirty="0" smtClean="0">
                <a:solidFill>
                  <a:schemeClr val="bg1"/>
                </a:solidFill>
              </a:endParaRPr>
            </a:p>
            <a:p>
              <a:pPr algn="ctr"/>
              <a:r>
                <a:rPr lang="fr-FR" b="1" dirty="0" smtClean="0">
                  <a:solidFill>
                    <a:schemeClr val="bg1"/>
                  </a:solidFill>
                </a:rPr>
                <a:t>à </a:t>
              </a:r>
              <a:r>
                <a:rPr lang="fr-FR" b="1" dirty="0">
                  <a:solidFill>
                    <a:schemeClr val="bg1"/>
                  </a:solidFill>
                </a:rPr>
                <a:t>la formation pro. </a:t>
              </a:r>
              <a:endParaRPr lang="fr-FR" b="1" dirty="0" smtClean="0">
                <a:solidFill>
                  <a:schemeClr val="bg1"/>
                </a:solidFill>
              </a:endParaRPr>
            </a:p>
            <a:p>
              <a:pPr algn="ctr"/>
              <a:r>
                <a:rPr lang="fr-FR" b="1" dirty="0" smtClean="0">
                  <a:solidFill>
                    <a:schemeClr val="bg1"/>
                  </a:solidFill>
                </a:rPr>
                <a:t>et </a:t>
              </a:r>
              <a:r>
                <a:rPr lang="fr-FR" b="1" dirty="0">
                  <a:solidFill>
                    <a:schemeClr val="bg1"/>
                  </a:solidFill>
                </a:rPr>
                <a:t>à l’alternance</a:t>
              </a:r>
            </a:p>
          </p:txBody>
        </p:sp>
        <p:sp>
          <p:nvSpPr>
            <p:cNvPr id="48" name="Flèche"/>
            <p:cNvSpPr/>
            <p:nvPr/>
          </p:nvSpPr>
          <p:spPr>
            <a:xfrm rot="5400000">
              <a:off x="1403479" y="2626830"/>
              <a:ext cx="327528" cy="572450"/>
            </a:xfrm>
            <a:prstGeom prst="rightArrow">
              <a:avLst>
                <a:gd name="adj1" fmla="val 32000"/>
                <a:gd name="adj2" fmla="val 136130"/>
              </a:avLst>
            </a:prstGeom>
            <a:solidFill>
              <a:srgbClr val="FCA304"/>
            </a:solidFill>
            <a:ln w="12700">
              <a:noFill/>
              <a:miter/>
            </a:ln>
          </p:spPr>
          <p:txBody>
            <a:bodyPr lIns="45719" rIns="45719" anchor="ctr"/>
            <a:lstStyle/>
            <a:p>
              <a:pPr>
                <a:defRPr>
                  <a:solidFill>
                    <a:srgbClr val="FFFFFF"/>
                  </a:solidFill>
                </a:defRPr>
              </a:pPr>
              <a:endParaRPr/>
            </a:p>
          </p:txBody>
        </p:sp>
        <p:sp>
          <p:nvSpPr>
            <p:cNvPr id="55" name="Flèche"/>
            <p:cNvSpPr/>
            <p:nvPr/>
          </p:nvSpPr>
          <p:spPr>
            <a:xfrm rot="5400000">
              <a:off x="2661261" y="2610671"/>
              <a:ext cx="327528" cy="572450"/>
            </a:xfrm>
            <a:prstGeom prst="rightArrow">
              <a:avLst>
                <a:gd name="adj1" fmla="val 32000"/>
                <a:gd name="adj2" fmla="val 136130"/>
              </a:avLst>
            </a:prstGeom>
            <a:solidFill>
              <a:srgbClr val="FCA304"/>
            </a:solidFill>
            <a:ln w="12700">
              <a:noFill/>
              <a:miter/>
            </a:ln>
          </p:spPr>
          <p:txBody>
            <a:bodyPr lIns="45719" rIns="45719" anchor="ctr"/>
            <a:lstStyle/>
            <a:p>
              <a:pPr>
                <a:defRPr>
                  <a:solidFill>
                    <a:srgbClr val="FFFFFF"/>
                  </a:solidFill>
                </a:defRPr>
              </a:pPr>
              <a:endParaRPr/>
            </a:p>
          </p:txBody>
        </p:sp>
      </p:grpSp>
      <p:sp>
        <p:nvSpPr>
          <p:cNvPr id="56" name="Flèche"/>
          <p:cNvSpPr/>
          <p:nvPr/>
        </p:nvSpPr>
        <p:spPr>
          <a:xfrm rot="5400000">
            <a:off x="1369821" y="3353589"/>
            <a:ext cx="327528" cy="572450"/>
          </a:xfrm>
          <a:prstGeom prst="rightArrow">
            <a:avLst>
              <a:gd name="adj1" fmla="val 32000"/>
              <a:gd name="adj2" fmla="val 136130"/>
            </a:avLst>
          </a:prstGeom>
          <a:solidFill>
            <a:srgbClr val="FCA304"/>
          </a:solidFill>
          <a:ln w="12700">
            <a:noFill/>
            <a:miter/>
          </a:ln>
        </p:spPr>
        <p:txBody>
          <a:bodyPr lIns="45719" rIns="45719" anchor="ctr"/>
          <a:lstStyle/>
          <a:p>
            <a:pPr>
              <a:defRPr>
                <a:solidFill>
                  <a:srgbClr val="FFFFFF"/>
                </a:solidFill>
              </a:defRPr>
            </a:pPr>
            <a:endParaRPr/>
          </a:p>
        </p:txBody>
      </p:sp>
      <p:grpSp>
        <p:nvGrpSpPr>
          <p:cNvPr id="5" name="Groupe 4"/>
          <p:cNvGrpSpPr/>
          <p:nvPr/>
        </p:nvGrpSpPr>
        <p:grpSpPr>
          <a:xfrm>
            <a:off x="9901792" y="1682866"/>
            <a:ext cx="1733109" cy="1438344"/>
            <a:chOff x="9901792" y="1682866"/>
            <a:chExt cx="1733109" cy="1438344"/>
          </a:xfrm>
          <a:effectLst>
            <a:outerShdw blurRad="50800" dist="38100" dir="2700000" algn="tl" rotWithShape="0">
              <a:prstClr val="black">
                <a:alpha val="40000"/>
              </a:prstClr>
            </a:outerShdw>
          </a:effectLst>
        </p:grpSpPr>
        <p:sp>
          <p:nvSpPr>
            <p:cNvPr id="153" name="Rectangle à coins arrondis 11"/>
            <p:cNvSpPr/>
            <p:nvPr/>
          </p:nvSpPr>
          <p:spPr>
            <a:xfrm>
              <a:off x="9901792" y="1682866"/>
              <a:ext cx="1733109" cy="1144452"/>
            </a:xfrm>
            <a:prstGeom prst="snip2DiagRect">
              <a:avLst/>
            </a:prstGeom>
            <a:solidFill>
              <a:schemeClr val="accent2"/>
            </a:solidFill>
            <a:ln w="12700" cap="flat">
              <a:noFill/>
              <a:prstDash val="solid"/>
              <a:miter lim="800000"/>
            </a:ln>
            <a:effectLst/>
          </p:spPr>
          <p:txBody>
            <a:bodyPr wrap="square" lIns="45719" tIns="45719" rIns="45719" bIns="45719" numCol="1" anchor="ctr" anchorCtr="0">
              <a:noAutofit/>
            </a:bodyPr>
            <a:lstStyle/>
            <a:p>
              <a:pPr algn="ctr"/>
              <a:r>
                <a:rPr lang="fr-FR" b="1" dirty="0">
                  <a:solidFill>
                    <a:schemeClr val="bg1"/>
                  </a:solidFill>
                </a:rPr>
                <a:t>Versements volontaires</a:t>
              </a:r>
            </a:p>
          </p:txBody>
        </p:sp>
        <p:sp>
          <p:nvSpPr>
            <p:cNvPr id="26" name="Flèche"/>
            <p:cNvSpPr/>
            <p:nvPr/>
          </p:nvSpPr>
          <p:spPr>
            <a:xfrm rot="5400000">
              <a:off x="10616694" y="2590005"/>
              <a:ext cx="310338" cy="752071"/>
            </a:xfrm>
            <a:prstGeom prst="rightArrow">
              <a:avLst>
                <a:gd name="adj1" fmla="val 32000"/>
                <a:gd name="adj2" fmla="val 136130"/>
              </a:avLst>
            </a:prstGeom>
            <a:solidFill>
              <a:schemeClr val="accent2"/>
            </a:solidFill>
            <a:ln w="12700">
              <a:noFill/>
              <a:miter/>
            </a:ln>
          </p:spPr>
          <p:txBody>
            <a:bodyPr lIns="45719" rIns="45719" anchor="ctr"/>
            <a:lstStyle/>
            <a:p>
              <a:pPr>
                <a:defRPr>
                  <a:solidFill>
                    <a:srgbClr val="FFFFFF"/>
                  </a:solidFill>
                </a:defRPr>
              </a:pPr>
              <a:endParaRPr/>
            </a:p>
          </p:txBody>
        </p:sp>
      </p:grpSp>
      <p:sp>
        <p:nvSpPr>
          <p:cNvPr id="30" name="Triangle rectangle 33"/>
          <p:cNvSpPr/>
          <p:nvPr/>
        </p:nvSpPr>
        <p:spPr>
          <a:xfrm rot="5400000">
            <a:off x="39282" y="1200002"/>
            <a:ext cx="894198" cy="972770"/>
          </a:xfrm>
          <a:custGeom>
            <a:avLst/>
            <a:gdLst>
              <a:gd name="connsiteX0" fmla="*/ 0 w 2103399"/>
              <a:gd name="connsiteY0" fmla="*/ 2349500 h 2349500"/>
              <a:gd name="connsiteX1" fmla="*/ 0 w 2103399"/>
              <a:gd name="connsiteY1" fmla="*/ 0 h 2349500"/>
              <a:gd name="connsiteX2" fmla="*/ 2103399 w 2103399"/>
              <a:gd name="connsiteY2" fmla="*/ 2349500 h 2349500"/>
              <a:gd name="connsiteX3" fmla="*/ 0 w 2103399"/>
              <a:gd name="connsiteY3" fmla="*/ 2349500 h 2349500"/>
              <a:gd name="connsiteX0" fmla="*/ 1303507 w 2103399"/>
              <a:gd name="connsiteY0" fmla="*/ 2349503 h 2349503"/>
              <a:gd name="connsiteX1" fmla="*/ 0 w 2103399"/>
              <a:gd name="connsiteY1" fmla="*/ 0 h 2349503"/>
              <a:gd name="connsiteX2" fmla="*/ 2103399 w 2103399"/>
              <a:gd name="connsiteY2" fmla="*/ 2349500 h 2349503"/>
              <a:gd name="connsiteX3" fmla="*/ 1303507 w 2103399"/>
              <a:gd name="connsiteY3" fmla="*/ 2349503 h 2349503"/>
              <a:gd name="connsiteX0" fmla="*/ 0 w 799892"/>
              <a:gd name="connsiteY0" fmla="*/ 880626 h 880626"/>
              <a:gd name="connsiteX1" fmla="*/ 9727 w 799892"/>
              <a:gd name="connsiteY1" fmla="*/ 0 h 880626"/>
              <a:gd name="connsiteX2" fmla="*/ 799892 w 799892"/>
              <a:gd name="connsiteY2" fmla="*/ 880623 h 880626"/>
              <a:gd name="connsiteX3" fmla="*/ 0 w 799892"/>
              <a:gd name="connsiteY3" fmla="*/ 880626 h 880626"/>
              <a:gd name="connsiteX0" fmla="*/ 1703 w 801595"/>
              <a:gd name="connsiteY0" fmla="*/ 888246 h 888246"/>
              <a:gd name="connsiteX1" fmla="*/ 0 w 801595"/>
              <a:gd name="connsiteY1" fmla="*/ 0 h 888246"/>
              <a:gd name="connsiteX2" fmla="*/ 801595 w 801595"/>
              <a:gd name="connsiteY2" fmla="*/ 888243 h 888246"/>
              <a:gd name="connsiteX3" fmla="*/ 1703 w 801595"/>
              <a:gd name="connsiteY3" fmla="*/ 888246 h 888246"/>
            </a:gdLst>
            <a:ahLst/>
            <a:cxnLst>
              <a:cxn ang="0">
                <a:pos x="connsiteX0" y="connsiteY0"/>
              </a:cxn>
              <a:cxn ang="0">
                <a:pos x="connsiteX1" y="connsiteY1"/>
              </a:cxn>
              <a:cxn ang="0">
                <a:pos x="connsiteX2" y="connsiteY2"/>
              </a:cxn>
              <a:cxn ang="0">
                <a:pos x="connsiteX3" y="connsiteY3"/>
              </a:cxn>
            </a:cxnLst>
            <a:rect l="l" t="t" r="r" b="b"/>
            <a:pathLst>
              <a:path w="801595" h="888246">
                <a:moveTo>
                  <a:pt x="1703" y="888246"/>
                </a:moveTo>
                <a:cubicBezTo>
                  <a:pt x="1135" y="592164"/>
                  <a:pt x="568" y="296082"/>
                  <a:pt x="0" y="0"/>
                </a:cubicBezTo>
                <a:lnTo>
                  <a:pt x="801595" y="888243"/>
                </a:lnTo>
                <a:lnTo>
                  <a:pt x="1703" y="888246"/>
                </a:lnTo>
                <a:close/>
              </a:path>
            </a:pathLst>
          </a:custGeom>
          <a:solidFill>
            <a:srgbClr val="002F8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6" name="Espace réservé du numéro de diapositive 5"/>
          <p:cNvSpPr>
            <a:spLocks noGrp="1"/>
          </p:cNvSpPr>
          <p:nvPr>
            <p:ph type="sldNum" sz="quarter" idx="2"/>
          </p:nvPr>
        </p:nvSpPr>
        <p:spPr/>
        <p:txBody>
          <a:bodyPr/>
          <a:lstStyle/>
          <a:p>
            <a:fld id="{86CB4B4D-7CA3-9044-876B-883B54F8677D}" type="slidenum">
              <a:rPr lang="fr-FR" smtClean="0"/>
              <a:t>20</a:t>
            </a:fld>
            <a:endParaRPr lang="fr-FR" dirty="0"/>
          </a:p>
        </p:txBody>
      </p:sp>
      <p:sp>
        <p:nvSpPr>
          <p:cNvPr id="33" name="Espace réservé du pied de page 4"/>
          <p:cNvSpPr txBox="1"/>
          <p:nvPr/>
        </p:nvSpPr>
        <p:spPr>
          <a:xfrm>
            <a:off x="1891767" y="6404292"/>
            <a:ext cx="9059089"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200">
                <a:solidFill>
                  <a:srgbClr val="8E92B5"/>
                </a:solidFill>
              </a:defRPr>
            </a:lvl1pPr>
          </a:lstStyle>
          <a:p>
            <a:r>
              <a:rPr dirty="0" err="1"/>
              <a:t>Loi</a:t>
            </a:r>
            <a:r>
              <a:rPr dirty="0"/>
              <a:t> n° 2018-771 du 5 </a:t>
            </a:r>
            <a:r>
              <a:rPr dirty="0" err="1"/>
              <a:t>septembre</a:t>
            </a:r>
            <a:r>
              <a:rPr dirty="0"/>
              <a:t> 2018 pour la </a:t>
            </a:r>
            <a:r>
              <a:rPr dirty="0" err="1"/>
              <a:t>liberté</a:t>
            </a:r>
            <a:r>
              <a:rPr dirty="0"/>
              <a:t> de </a:t>
            </a:r>
            <a:r>
              <a:rPr dirty="0" err="1"/>
              <a:t>choisir</a:t>
            </a:r>
            <a:r>
              <a:rPr dirty="0"/>
              <a:t> son </a:t>
            </a:r>
            <a:r>
              <a:rPr dirty="0" err="1"/>
              <a:t>avenir</a:t>
            </a:r>
            <a:r>
              <a:rPr dirty="0"/>
              <a:t> </a:t>
            </a:r>
            <a:r>
              <a:rPr dirty="0" err="1"/>
              <a:t>professionnel</a:t>
            </a:r>
            <a:r>
              <a:rPr dirty="0"/>
              <a:t> (JO 06/09/2018)</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t="16613" b="15479"/>
          <a:stretch/>
        </p:blipFill>
        <p:spPr>
          <a:xfrm>
            <a:off x="0" y="1332689"/>
            <a:ext cx="12192000" cy="5525311"/>
          </a:xfrm>
          <a:prstGeom prst="rect">
            <a:avLst/>
          </a:prstGeom>
        </p:spPr>
      </p:pic>
      <p:sp>
        <p:nvSpPr>
          <p:cNvPr id="4" name="Titre 3"/>
          <p:cNvSpPr>
            <a:spLocks noGrp="1"/>
          </p:cNvSpPr>
          <p:nvPr>
            <p:ph type="title"/>
          </p:nvPr>
        </p:nvSpPr>
        <p:spPr/>
        <p:txBody>
          <a:bodyPr>
            <a:normAutofit/>
          </a:bodyPr>
          <a:lstStyle/>
          <a:p>
            <a:r>
              <a:rPr lang="fr-FR" sz="3200" dirty="0" smtClean="0"/>
              <a:t>Et après…</a:t>
            </a:r>
            <a:endParaRPr lang="fr-FR" sz="3200" dirty="0"/>
          </a:p>
        </p:txBody>
      </p:sp>
      <p:sp>
        <p:nvSpPr>
          <p:cNvPr id="2" name="Espace réservé de la date 1"/>
          <p:cNvSpPr>
            <a:spLocks noGrp="1"/>
          </p:cNvSpPr>
          <p:nvPr>
            <p:ph type="dt" sz="half" idx="4294967295"/>
          </p:nvPr>
        </p:nvSpPr>
        <p:spPr>
          <a:xfrm>
            <a:off x="838200" y="6356350"/>
            <a:ext cx="2743200" cy="365125"/>
          </a:xfrm>
          <a:prstGeom prst="rect">
            <a:avLst/>
          </a:prstGeom>
        </p:spPr>
        <p:txBody>
          <a:bodyPr/>
          <a:lstStyle/>
          <a:p>
            <a:fld id="{82C2191D-E910-4E48-BD0F-50A42D7A8EDF}" type="datetime1">
              <a:rPr lang="fr-FR" sz="1400" smtClean="0">
                <a:solidFill>
                  <a:schemeClr val="accent1">
                    <a:lumMod val="60000"/>
                    <a:lumOff val="40000"/>
                  </a:schemeClr>
                </a:solidFill>
              </a:rPr>
              <a:t>07/11/2018</a:t>
            </a:fld>
            <a:endParaRPr lang="fr-FR" sz="1400" dirty="0">
              <a:solidFill>
                <a:schemeClr val="accent1">
                  <a:lumMod val="60000"/>
                  <a:lumOff val="40000"/>
                </a:schemeClr>
              </a:solidFill>
            </a:endParaRPr>
          </a:p>
        </p:txBody>
      </p:sp>
      <p:sp>
        <p:nvSpPr>
          <p:cNvPr id="6" name="Espace réservé du numéro de diapositive 5"/>
          <p:cNvSpPr>
            <a:spLocks noGrp="1"/>
          </p:cNvSpPr>
          <p:nvPr>
            <p:ph type="sldNum" sz="quarter" idx="4294967295"/>
          </p:nvPr>
        </p:nvSpPr>
        <p:spPr>
          <a:xfrm>
            <a:off x="8610600" y="6356350"/>
            <a:ext cx="2743200" cy="365125"/>
          </a:xfrm>
          <a:prstGeom prst="rect">
            <a:avLst/>
          </a:prstGeom>
        </p:spPr>
        <p:txBody>
          <a:bodyPr/>
          <a:lstStyle/>
          <a:p>
            <a:fld id="{2B0068C7-4871-43D6-A72C-552A6300EAD6}" type="slidenum">
              <a:rPr lang="fr-FR" smtClean="0"/>
              <a:t>21</a:t>
            </a:fld>
            <a:endParaRPr lang="fr-FR" dirty="0"/>
          </a:p>
        </p:txBody>
      </p:sp>
      <p:sp>
        <p:nvSpPr>
          <p:cNvPr id="8" name="Rogner un rectangle avec un coin diagonal 7"/>
          <p:cNvSpPr/>
          <p:nvPr/>
        </p:nvSpPr>
        <p:spPr>
          <a:xfrm>
            <a:off x="692279" y="3710190"/>
            <a:ext cx="2608797" cy="1494108"/>
          </a:xfrm>
          <a:prstGeom prst="snip2Diag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fr-FR" sz="2000" b="1" dirty="0" smtClean="0">
                <a:solidFill>
                  <a:schemeClr val="tx1"/>
                </a:solidFill>
              </a:rPr>
              <a:t>OPCO</a:t>
            </a:r>
          </a:p>
          <a:p>
            <a:pPr marL="171450" indent="-171450">
              <a:buFont typeface="Arial" panose="020B0604020202020204" pitchFamily="34" charset="0"/>
              <a:buChar char="•"/>
            </a:pPr>
            <a:r>
              <a:rPr lang="fr-FR" sz="1400" dirty="0" smtClean="0">
                <a:solidFill>
                  <a:schemeClr val="tx1"/>
                </a:solidFill>
              </a:rPr>
              <a:t>Alternance (CP, CA, Pro A…)</a:t>
            </a:r>
          </a:p>
          <a:p>
            <a:pPr marL="171450" indent="-171450">
              <a:buFont typeface="Arial" panose="020B0604020202020204" pitchFamily="34" charset="0"/>
              <a:buChar char="•"/>
            </a:pPr>
            <a:r>
              <a:rPr lang="fr-FR" sz="1400" dirty="0" smtClean="0">
                <a:solidFill>
                  <a:schemeClr val="tx1"/>
                </a:solidFill>
              </a:rPr>
              <a:t>TPE/PME (M50) : plan, abondement CPF, POE…</a:t>
            </a:r>
          </a:p>
          <a:p>
            <a:pPr marL="171450" indent="-171450">
              <a:buFont typeface="Arial" panose="020B0604020202020204" pitchFamily="34" charset="0"/>
              <a:buChar char="•"/>
            </a:pPr>
            <a:r>
              <a:rPr lang="fr-FR" sz="1400" dirty="0" smtClean="0">
                <a:solidFill>
                  <a:schemeClr val="tx1"/>
                </a:solidFill>
              </a:rPr>
              <a:t>Plan conventionnel (branche)</a:t>
            </a:r>
          </a:p>
          <a:p>
            <a:endParaRPr lang="fr-FR" sz="1400" dirty="0">
              <a:solidFill>
                <a:schemeClr val="tx1"/>
              </a:solidFill>
            </a:endParaRPr>
          </a:p>
        </p:txBody>
      </p:sp>
      <p:sp>
        <p:nvSpPr>
          <p:cNvPr id="15" name="Rogner un rectangle avec un coin diagonal 14"/>
          <p:cNvSpPr/>
          <p:nvPr/>
        </p:nvSpPr>
        <p:spPr>
          <a:xfrm>
            <a:off x="6533591" y="3697072"/>
            <a:ext cx="1310242" cy="1507225"/>
          </a:xfrm>
          <a:prstGeom prst="snip2DiagRect">
            <a:avLst/>
          </a:prstGeom>
          <a:solidFill>
            <a:schemeClr val="bg1"/>
          </a:soli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2000" b="1" dirty="0" smtClean="0">
                <a:solidFill>
                  <a:schemeClr val="tx1"/>
                </a:solidFill>
              </a:rPr>
              <a:t>Régions</a:t>
            </a:r>
          </a:p>
          <a:p>
            <a:pPr marL="171450" indent="-171450">
              <a:buFont typeface="Arial" panose="020B0604020202020204" pitchFamily="34" charset="0"/>
              <a:buChar char="•"/>
            </a:pPr>
            <a:r>
              <a:rPr lang="fr-FR" sz="1400" dirty="0" smtClean="0">
                <a:solidFill>
                  <a:schemeClr val="tx1"/>
                </a:solidFill>
              </a:rPr>
              <a:t>CFA / SA</a:t>
            </a:r>
          </a:p>
        </p:txBody>
      </p:sp>
      <p:sp>
        <p:nvSpPr>
          <p:cNvPr id="16" name="Rogner un rectangle avec un coin diagonal 15"/>
          <p:cNvSpPr/>
          <p:nvPr/>
        </p:nvSpPr>
        <p:spPr>
          <a:xfrm>
            <a:off x="3464670" y="3706644"/>
            <a:ext cx="1501449" cy="1497654"/>
          </a:xfrm>
          <a:prstGeom prst="snip2DiagRect">
            <a:avLst/>
          </a:prstGeom>
          <a:solidFill>
            <a:schemeClr val="bg1"/>
          </a:soli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t" anchorCtr="0"/>
          <a:lstStyle/>
          <a:p>
            <a:pPr algn="ctr"/>
            <a:r>
              <a:rPr lang="fr-FR" sz="2000" b="1" dirty="0" smtClean="0">
                <a:solidFill>
                  <a:schemeClr val="tx1"/>
                </a:solidFill>
              </a:rPr>
              <a:t>CDC         </a:t>
            </a:r>
          </a:p>
          <a:p>
            <a:pPr marL="171450" indent="-171450">
              <a:buFont typeface="Arial" panose="020B0604020202020204" pitchFamily="34" charset="0"/>
              <a:buChar char="•"/>
            </a:pPr>
            <a:r>
              <a:rPr lang="fr-FR" sz="1400" dirty="0" smtClean="0">
                <a:solidFill>
                  <a:schemeClr val="tx1"/>
                </a:solidFill>
              </a:rPr>
              <a:t>CPF</a:t>
            </a:r>
          </a:p>
          <a:p>
            <a:pPr marL="171450" indent="-171450">
              <a:buFont typeface="Arial" panose="020B0604020202020204" pitchFamily="34" charset="0"/>
              <a:buChar char="•"/>
            </a:pPr>
            <a:r>
              <a:rPr lang="fr-FR" sz="1400" dirty="0" smtClean="0">
                <a:solidFill>
                  <a:schemeClr val="tx1"/>
                </a:solidFill>
              </a:rPr>
              <a:t>CPF-CDD</a:t>
            </a:r>
          </a:p>
          <a:p>
            <a:pPr marL="171450" indent="-171450">
              <a:buFont typeface="Arial" panose="020B0604020202020204" pitchFamily="34" charset="0"/>
              <a:buChar char="•"/>
            </a:pPr>
            <a:r>
              <a:rPr lang="fr-FR" sz="1400" dirty="0" smtClean="0">
                <a:solidFill>
                  <a:schemeClr val="tx1"/>
                </a:solidFill>
              </a:rPr>
              <a:t>Abondement CPF (branche)</a:t>
            </a:r>
            <a:endParaRPr lang="fr-FR" sz="1400" dirty="0">
              <a:solidFill>
                <a:schemeClr val="tx1"/>
              </a:solidFill>
            </a:endParaRPr>
          </a:p>
        </p:txBody>
      </p:sp>
      <p:sp>
        <p:nvSpPr>
          <p:cNvPr id="17" name="Rogner un rectangle avec un coin diagonal 16"/>
          <p:cNvSpPr/>
          <p:nvPr/>
        </p:nvSpPr>
        <p:spPr>
          <a:xfrm>
            <a:off x="7999481" y="3668251"/>
            <a:ext cx="1520888" cy="1536046"/>
          </a:xfrm>
          <a:prstGeom prst="snip2DiagRect">
            <a:avLst/>
          </a:prstGeom>
          <a:solidFill>
            <a:schemeClr val="bg1"/>
          </a:soli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algn="ctr"/>
            <a:r>
              <a:rPr lang="fr-FR" sz="2000" b="1" dirty="0" smtClean="0">
                <a:solidFill>
                  <a:schemeClr val="tx1"/>
                </a:solidFill>
              </a:rPr>
              <a:t>CPIR           </a:t>
            </a:r>
            <a:endParaRPr lang="fr-FR" sz="1400" b="1" dirty="0" smtClean="0">
              <a:solidFill>
                <a:schemeClr val="tx1"/>
              </a:solidFill>
            </a:endParaRPr>
          </a:p>
          <a:p>
            <a:pPr marL="171450" indent="-171450" algn="ctr">
              <a:buFont typeface="Arial" panose="020B0604020202020204" pitchFamily="34" charset="0"/>
              <a:buChar char="•"/>
            </a:pPr>
            <a:r>
              <a:rPr lang="fr-FR" sz="1400" dirty="0" smtClean="0">
                <a:solidFill>
                  <a:schemeClr val="tx1"/>
                </a:solidFill>
              </a:rPr>
              <a:t>CPF-transition</a:t>
            </a:r>
            <a:endParaRPr lang="fr-FR" sz="1400" dirty="0">
              <a:solidFill>
                <a:schemeClr val="tx1"/>
              </a:solidFill>
            </a:endParaRPr>
          </a:p>
        </p:txBody>
      </p:sp>
      <p:sp>
        <p:nvSpPr>
          <p:cNvPr id="18" name="Rogner un rectangle avec un coin diagonal 17"/>
          <p:cNvSpPr/>
          <p:nvPr/>
        </p:nvSpPr>
        <p:spPr>
          <a:xfrm>
            <a:off x="9689327" y="3690458"/>
            <a:ext cx="1825246" cy="1513839"/>
          </a:xfrm>
          <a:prstGeom prst="snip2DiagRect">
            <a:avLst/>
          </a:prstGeom>
          <a:solidFill>
            <a:schemeClr val="bg1"/>
          </a:soli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2000" b="1" dirty="0" smtClean="0">
                <a:solidFill>
                  <a:schemeClr val="tx1"/>
                </a:solidFill>
              </a:rPr>
              <a:t>Opérateurs de CEP</a:t>
            </a:r>
            <a:endParaRPr lang="fr-FR" sz="1400" b="1" dirty="0" smtClean="0">
              <a:solidFill>
                <a:schemeClr val="tx1"/>
              </a:solidFill>
            </a:endParaRPr>
          </a:p>
          <a:p>
            <a:pPr marL="171450" indent="-171450">
              <a:buFont typeface="Arial" panose="020B0604020202020204" pitchFamily="34" charset="0"/>
              <a:buChar char="•"/>
            </a:pPr>
            <a:r>
              <a:rPr lang="fr-FR" sz="1400" dirty="0" smtClean="0">
                <a:solidFill>
                  <a:schemeClr val="tx1"/>
                </a:solidFill>
              </a:rPr>
              <a:t>CEP « salariés »</a:t>
            </a:r>
          </a:p>
          <a:p>
            <a:pPr marL="171450" indent="-171450">
              <a:buFont typeface="Arial" panose="020B0604020202020204" pitchFamily="34" charset="0"/>
              <a:buChar char="•"/>
            </a:pPr>
            <a:r>
              <a:rPr lang="fr-FR" sz="1400" dirty="0" smtClean="0">
                <a:solidFill>
                  <a:schemeClr val="tx1"/>
                </a:solidFill>
              </a:rPr>
              <a:t>CEP « DE »</a:t>
            </a:r>
            <a:endParaRPr lang="fr-FR" sz="1400" dirty="0">
              <a:solidFill>
                <a:schemeClr val="tx1"/>
              </a:solidFill>
            </a:endParaRPr>
          </a:p>
        </p:txBody>
      </p:sp>
      <p:sp>
        <p:nvSpPr>
          <p:cNvPr id="29" name="Rogner un rectangle avec un coin diagonal 28"/>
          <p:cNvSpPr/>
          <p:nvPr/>
        </p:nvSpPr>
        <p:spPr>
          <a:xfrm>
            <a:off x="5112515" y="3743094"/>
            <a:ext cx="1245496" cy="1461203"/>
          </a:xfrm>
          <a:prstGeom prst="snip2DiagRect">
            <a:avLst/>
          </a:prstGeom>
          <a:solidFill>
            <a:schemeClr val="bg1"/>
          </a:soli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algn="ctr"/>
            <a:r>
              <a:rPr lang="fr-FR" sz="2000" b="1" dirty="0" smtClean="0">
                <a:solidFill>
                  <a:schemeClr val="tx1"/>
                </a:solidFill>
              </a:rPr>
              <a:t>Etat</a:t>
            </a:r>
          </a:p>
          <a:p>
            <a:pPr marL="171450" indent="-171450">
              <a:buFont typeface="Arial" panose="020B0604020202020204" pitchFamily="34" charset="0"/>
              <a:buChar char="•"/>
            </a:pPr>
            <a:r>
              <a:rPr lang="fr-FR" sz="1400" dirty="0" smtClean="0">
                <a:solidFill>
                  <a:schemeClr val="tx1"/>
                </a:solidFill>
              </a:rPr>
              <a:t>DE (POE…)</a:t>
            </a:r>
            <a:endParaRPr lang="fr-FR" sz="1400" dirty="0">
              <a:solidFill>
                <a:schemeClr val="tx1"/>
              </a:solidFill>
            </a:endParaRPr>
          </a:p>
        </p:txBody>
      </p:sp>
      <p:sp>
        <p:nvSpPr>
          <p:cNvPr id="33" name="ZoneTexte 32"/>
          <p:cNvSpPr txBox="1"/>
          <p:nvPr/>
        </p:nvSpPr>
        <p:spPr>
          <a:xfrm>
            <a:off x="2404572" y="5558066"/>
            <a:ext cx="7425380" cy="338554"/>
          </a:xfrm>
          <a:prstGeom prst="rect">
            <a:avLst/>
          </a:prstGeom>
          <a:noFill/>
        </p:spPr>
        <p:txBody>
          <a:bodyPr wrap="square" rtlCol="0">
            <a:spAutoFit/>
          </a:bodyPr>
          <a:lstStyle/>
          <a:p>
            <a:pPr algn="ctr"/>
            <a:r>
              <a:rPr lang="fr-FR" sz="1600" i="1" dirty="0" smtClean="0">
                <a:solidFill>
                  <a:schemeClr val="bg1"/>
                </a:solidFill>
              </a:rPr>
              <a:t>Modalités et critères d’affection des contributions déterminées par un décret à venir</a:t>
            </a:r>
            <a:endParaRPr lang="fr-FR" sz="1600" i="1" dirty="0">
              <a:solidFill>
                <a:schemeClr val="bg1"/>
              </a:solidFill>
            </a:endParaRPr>
          </a:p>
        </p:txBody>
      </p:sp>
      <p:sp>
        <p:nvSpPr>
          <p:cNvPr id="60" name="Rectangle à coins arrondis 14"/>
          <p:cNvSpPr/>
          <p:nvPr/>
        </p:nvSpPr>
        <p:spPr>
          <a:xfrm>
            <a:off x="1638899" y="2327496"/>
            <a:ext cx="9271173" cy="625616"/>
          </a:xfrm>
          <a:prstGeom prst="rect">
            <a:avLst/>
          </a:prstGeom>
          <a:solidFill>
            <a:schemeClr val="tx1"/>
          </a:solidFill>
          <a:ln w="12700" cap="flat">
            <a:noFill/>
            <a:prstDash val="solid"/>
            <a:miter lim="800000"/>
          </a:ln>
          <a:effectLst>
            <a:outerShdw blurRad="50800" dist="38100" dir="2700000" algn="tl" rotWithShape="0">
              <a:prstClr val="black">
                <a:alpha val="40000"/>
              </a:prstClr>
            </a:outerShdw>
          </a:effectLst>
        </p:spPr>
        <p:txBody>
          <a:bodyPr wrap="square" lIns="684000" tIns="45719" rIns="45719" bIns="45719" numCol="1" anchor="ctr" anchorCtr="0">
            <a:noAutofit/>
          </a:bodyPr>
          <a:lstStyle/>
          <a:p>
            <a:pPr algn="ctr"/>
            <a:r>
              <a:rPr lang="fr-FR" sz="2800" dirty="0">
                <a:solidFill>
                  <a:schemeClr val="bg1"/>
                </a:solidFill>
              </a:rPr>
              <a:t>France compétences</a:t>
            </a:r>
          </a:p>
        </p:txBody>
      </p:sp>
      <p:grpSp>
        <p:nvGrpSpPr>
          <p:cNvPr id="3" name="Groupe 2"/>
          <p:cNvGrpSpPr/>
          <p:nvPr/>
        </p:nvGrpSpPr>
        <p:grpSpPr>
          <a:xfrm>
            <a:off x="5483699" y="1462660"/>
            <a:ext cx="2099784" cy="998975"/>
            <a:chOff x="4922195" y="1511300"/>
            <a:chExt cx="2099784" cy="998975"/>
          </a:xfrm>
          <a:solidFill>
            <a:srgbClr val="FCA304"/>
          </a:solidFill>
          <a:effectLst>
            <a:outerShdw blurRad="50800" dist="38100" dir="2700000" algn="tl" rotWithShape="0">
              <a:prstClr val="black">
                <a:alpha val="40000"/>
              </a:prstClr>
            </a:outerShdw>
          </a:effectLst>
        </p:grpSpPr>
        <p:sp>
          <p:nvSpPr>
            <p:cNvPr id="59" name="Rectangle à coins arrondis 14"/>
            <p:cNvSpPr/>
            <p:nvPr/>
          </p:nvSpPr>
          <p:spPr>
            <a:xfrm>
              <a:off x="4922195" y="1511300"/>
              <a:ext cx="2099784" cy="692168"/>
            </a:xfrm>
            <a:prstGeom prst="rect">
              <a:avLst/>
            </a:prstGeom>
            <a:grpFill/>
            <a:ln w="12700" cap="flat">
              <a:noFill/>
              <a:prstDash val="solid"/>
              <a:miter lim="800000"/>
            </a:ln>
            <a:effectLst/>
          </p:spPr>
          <p:txBody>
            <a:bodyPr wrap="square" lIns="45719" tIns="45719" rIns="45719" bIns="45719" numCol="1" anchor="ctr" anchorCtr="0">
              <a:noAutofit/>
            </a:bodyPr>
            <a:lstStyle/>
            <a:p>
              <a:pPr algn="ctr"/>
              <a:r>
                <a:rPr lang="fr-FR" sz="2800" dirty="0">
                  <a:solidFill>
                    <a:schemeClr val="bg1"/>
                  </a:solidFill>
                </a:rPr>
                <a:t>Urssaf</a:t>
              </a:r>
            </a:p>
          </p:txBody>
        </p:sp>
        <p:sp>
          <p:nvSpPr>
            <p:cNvPr id="24" name="Flèche"/>
            <p:cNvSpPr/>
            <p:nvPr/>
          </p:nvSpPr>
          <p:spPr>
            <a:xfrm rot="5400000">
              <a:off x="5698352" y="1870597"/>
              <a:ext cx="397720" cy="881636"/>
            </a:xfrm>
            <a:prstGeom prst="rightArrow">
              <a:avLst>
                <a:gd name="adj1" fmla="val 32000"/>
                <a:gd name="adj2" fmla="val 136130"/>
              </a:avLst>
            </a:prstGeom>
            <a:grpFill/>
            <a:ln w="12700">
              <a:noFill/>
              <a:miter/>
            </a:ln>
          </p:spPr>
          <p:txBody>
            <a:bodyPr lIns="45719" rIns="45719" anchor="ctr"/>
            <a:lstStyle/>
            <a:p>
              <a:pPr>
                <a:defRPr>
                  <a:solidFill>
                    <a:srgbClr val="FFFFFF"/>
                  </a:solidFill>
                </a:defRPr>
              </a:pPr>
              <a:endParaRPr/>
            </a:p>
          </p:txBody>
        </p:sp>
      </p:grpSp>
      <p:sp>
        <p:nvSpPr>
          <p:cNvPr id="25" name="Flèche"/>
          <p:cNvSpPr/>
          <p:nvPr/>
        </p:nvSpPr>
        <p:spPr>
          <a:xfrm rot="5400000">
            <a:off x="1820270" y="3076942"/>
            <a:ext cx="298128" cy="660868"/>
          </a:xfrm>
          <a:prstGeom prst="rightArrow">
            <a:avLst>
              <a:gd name="adj1" fmla="val 32000"/>
              <a:gd name="adj2" fmla="val 136130"/>
            </a:avLst>
          </a:prstGeom>
          <a:solidFill>
            <a:schemeClr val="tx1"/>
          </a:solidFill>
          <a:ln w="12700">
            <a:noFill/>
            <a:miter/>
          </a:ln>
          <a:effectLst>
            <a:innerShdw blurRad="63500" dist="50800" dir="13500000">
              <a:prstClr val="black">
                <a:alpha val="50000"/>
              </a:prstClr>
            </a:innerShdw>
          </a:effectLst>
        </p:spPr>
        <p:txBody>
          <a:bodyPr lIns="45719" rIns="45719" anchor="ctr"/>
          <a:lstStyle/>
          <a:p>
            <a:pPr>
              <a:defRPr>
                <a:solidFill>
                  <a:srgbClr val="FFFFFF"/>
                </a:solidFill>
              </a:defRPr>
            </a:pPr>
            <a:endParaRPr/>
          </a:p>
        </p:txBody>
      </p:sp>
      <p:sp>
        <p:nvSpPr>
          <p:cNvPr id="26" name="Flèche"/>
          <p:cNvSpPr/>
          <p:nvPr/>
        </p:nvSpPr>
        <p:spPr>
          <a:xfrm rot="5400000">
            <a:off x="3976763" y="3076942"/>
            <a:ext cx="298128" cy="660868"/>
          </a:xfrm>
          <a:prstGeom prst="rightArrow">
            <a:avLst>
              <a:gd name="adj1" fmla="val 32000"/>
              <a:gd name="adj2" fmla="val 136130"/>
            </a:avLst>
          </a:prstGeom>
          <a:solidFill>
            <a:schemeClr val="tx1"/>
          </a:solidFill>
          <a:ln w="12700">
            <a:noFill/>
            <a:miter/>
          </a:ln>
          <a:effectLst>
            <a:innerShdw blurRad="63500" dist="50800" dir="13500000">
              <a:prstClr val="black">
                <a:alpha val="50000"/>
              </a:prstClr>
            </a:innerShdw>
          </a:effectLst>
        </p:spPr>
        <p:txBody>
          <a:bodyPr lIns="45719" rIns="45719" anchor="ctr"/>
          <a:lstStyle/>
          <a:p>
            <a:pPr>
              <a:defRPr>
                <a:solidFill>
                  <a:srgbClr val="FFFFFF"/>
                </a:solidFill>
              </a:defRPr>
            </a:pPr>
            <a:endParaRPr/>
          </a:p>
        </p:txBody>
      </p:sp>
      <p:sp>
        <p:nvSpPr>
          <p:cNvPr id="27" name="Flèche"/>
          <p:cNvSpPr/>
          <p:nvPr/>
        </p:nvSpPr>
        <p:spPr>
          <a:xfrm rot="5400000">
            <a:off x="5492583" y="3078549"/>
            <a:ext cx="298128" cy="660868"/>
          </a:xfrm>
          <a:prstGeom prst="rightArrow">
            <a:avLst>
              <a:gd name="adj1" fmla="val 32000"/>
              <a:gd name="adj2" fmla="val 136130"/>
            </a:avLst>
          </a:prstGeom>
          <a:solidFill>
            <a:schemeClr val="tx1"/>
          </a:solidFill>
          <a:ln w="12700">
            <a:noFill/>
            <a:miter/>
          </a:ln>
          <a:effectLst>
            <a:innerShdw blurRad="63500" dist="50800" dir="13500000">
              <a:prstClr val="black">
                <a:alpha val="50000"/>
              </a:prstClr>
            </a:innerShdw>
          </a:effectLst>
        </p:spPr>
        <p:txBody>
          <a:bodyPr lIns="45719" rIns="45719" anchor="ctr"/>
          <a:lstStyle/>
          <a:p>
            <a:pPr>
              <a:defRPr>
                <a:solidFill>
                  <a:srgbClr val="FFFFFF"/>
                </a:solidFill>
              </a:defRPr>
            </a:pPr>
            <a:endParaRPr/>
          </a:p>
        </p:txBody>
      </p:sp>
      <p:sp>
        <p:nvSpPr>
          <p:cNvPr id="28" name="Flèche"/>
          <p:cNvSpPr/>
          <p:nvPr/>
        </p:nvSpPr>
        <p:spPr>
          <a:xfrm rot="5400000">
            <a:off x="6971960" y="3076942"/>
            <a:ext cx="298128" cy="660868"/>
          </a:xfrm>
          <a:prstGeom prst="rightArrow">
            <a:avLst>
              <a:gd name="adj1" fmla="val 32000"/>
              <a:gd name="adj2" fmla="val 136130"/>
            </a:avLst>
          </a:prstGeom>
          <a:solidFill>
            <a:schemeClr val="tx1"/>
          </a:solidFill>
          <a:ln w="12700">
            <a:noFill/>
            <a:miter/>
          </a:ln>
          <a:effectLst>
            <a:innerShdw blurRad="63500" dist="50800" dir="13500000">
              <a:prstClr val="black">
                <a:alpha val="50000"/>
              </a:prstClr>
            </a:innerShdw>
          </a:effectLst>
        </p:spPr>
        <p:txBody>
          <a:bodyPr lIns="45719" rIns="45719" anchor="ctr"/>
          <a:lstStyle/>
          <a:p>
            <a:pPr>
              <a:defRPr>
                <a:solidFill>
                  <a:srgbClr val="FFFFFF"/>
                </a:solidFill>
              </a:defRPr>
            </a:pPr>
            <a:endParaRPr/>
          </a:p>
        </p:txBody>
      </p:sp>
      <p:sp>
        <p:nvSpPr>
          <p:cNvPr id="30" name="Flèche"/>
          <p:cNvSpPr/>
          <p:nvPr/>
        </p:nvSpPr>
        <p:spPr>
          <a:xfrm rot="5400000">
            <a:off x="8487780" y="3076942"/>
            <a:ext cx="298128" cy="660868"/>
          </a:xfrm>
          <a:prstGeom prst="rightArrow">
            <a:avLst>
              <a:gd name="adj1" fmla="val 32000"/>
              <a:gd name="adj2" fmla="val 136130"/>
            </a:avLst>
          </a:prstGeom>
          <a:solidFill>
            <a:schemeClr val="tx1"/>
          </a:solidFill>
          <a:ln w="12700">
            <a:noFill/>
            <a:miter/>
          </a:ln>
          <a:effectLst>
            <a:innerShdw blurRad="63500" dist="50800" dir="13500000">
              <a:prstClr val="black">
                <a:alpha val="50000"/>
              </a:prstClr>
            </a:innerShdw>
          </a:effectLst>
        </p:spPr>
        <p:txBody>
          <a:bodyPr lIns="45719" rIns="45719" anchor="ctr"/>
          <a:lstStyle/>
          <a:p>
            <a:pPr>
              <a:defRPr>
                <a:solidFill>
                  <a:srgbClr val="FFFFFF"/>
                </a:solidFill>
              </a:defRPr>
            </a:pPr>
            <a:endParaRPr/>
          </a:p>
        </p:txBody>
      </p:sp>
      <p:sp>
        <p:nvSpPr>
          <p:cNvPr id="31" name="Flèche"/>
          <p:cNvSpPr/>
          <p:nvPr/>
        </p:nvSpPr>
        <p:spPr>
          <a:xfrm rot="5400000">
            <a:off x="10430575" y="3070581"/>
            <a:ext cx="298128" cy="660868"/>
          </a:xfrm>
          <a:prstGeom prst="rightArrow">
            <a:avLst>
              <a:gd name="adj1" fmla="val 32000"/>
              <a:gd name="adj2" fmla="val 136130"/>
            </a:avLst>
          </a:prstGeom>
          <a:solidFill>
            <a:schemeClr val="tx1"/>
          </a:solidFill>
          <a:ln w="12700">
            <a:noFill/>
            <a:miter/>
          </a:ln>
          <a:effectLst>
            <a:innerShdw blurRad="63500" dist="50800" dir="13500000">
              <a:prstClr val="black">
                <a:alpha val="50000"/>
              </a:prstClr>
            </a:innerShdw>
          </a:effectLst>
        </p:spPr>
        <p:txBody>
          <a:bodyPr lIns="45719" rIns="45719" anchor="ctr"/>
          <a:lstStyle/>
          <a:p>
            <a:pPr>
              <a:defRPr>
                <a:solidFill>
                  <a:srgbClr val="FFFFFF"/>
                </a:solidFill>
              </a:defRPr>
            </a:pPr>
            <a:endParaRPr/>
          </a:p>
        </p:txBody>
      </p:sp>
      <p:sp>
        <p:nvSpPr>
          <p:cNvPr id="23" name="Triangle rectangle 33"/>
          <p:cNvSpPr/>
          <p:nvPr/>
        </p:nvSpPr>
        <p:spPr>
          <a:xfrm rot="5400000">
            <a:off x="39282" y="1200002"/>
            <a:ext cx="894198" cy="972770"/>
          </a:xfrm>
          <a:custGeom>
            <a:avLst/>
            <a:gdLst>
              <a:gd name="connsiteX0" fmla="*/ 0 w 2103399"/>
              <a:gd name="connsiteY0" fmla="*/ 2349500 h 2349500"/>
              <a:gd name="connsiteX1" fmla="*/ 0 w 2103399"/>
              <a:gd name="connsiteY1" fmla="*/ 0 h 2349500"/>
              <a:gd name="connsiteX2" fmla="*/ 2103399 w 2103399"/>
              <a:gd name="connsiteY2" fmla="*/ 2349500 h 2349500"/>
              <a:gd name="connsiteX3" fmla="*/ 0 w 2103399"/>
              <a:gd name="connsiteY3" fmla="*/ 2349500 h 2349500"/>
              <a:gd name="connsiteX0" fmla="*/ 1303507 w 2103399"/>
              <a:gd name="connsiteY0" fmla="*/ 2349503 h 2349503"/>
              <a:gd name="connsiteX1" fmla="*/ 0 w 2103399"/>
              <a:gd name="connsiteY1" fmla="*/ 0 h 2349503"/>
              <a:gd name="connsiteX2" fmla="*/ 2103399 w 2103399"/>
              <a:gd name="connsiteY2" fmla="*/ 2349500 h 2349503"/>
              <a:gd name="connsiteX3" fmla="*/ 1303507 w 2103399"/>
              <a:gd name="connsiteY3" fmla="*/ 2349503 h 2349503"/>
              <a:gd name="connsiteX0" fmla="*/ 0 w 799892"/>
              <a:gd name="connsiteY0" fmla="*/ 880626 h 880626"/>
              <a:gd name="connsiteX1" fmla="*/ 9727 w 799892"/>
              <a:gd name="connsiteY1" fmla="*/ 0 h 880626"/>
              <a:gd name="connsiteX2" fmla="*/ 799892 w 799892"/>
              <a:gd name="connsiteY2" fmla="*/ 880623 h 880626"/>
              <a:gd name="connsiteX3" fmla="*/ 0 w 799892"/>
              <a:gd name="connsiteY3" fmla="*/ 880626 h 880626"/>
              <a:gd name="connsiteX0" fmla="*/ 1703 w 801595"/>
              <a:gd name="connsiteY0" fmla="*/ 888246 h 888246"/>
              <a:gd name="connsiteX1" fmla="*/ 0 w 801595"/>
              <a:gd name="connsiteY1" fmla="*/ 0 h 888246"/>
              <a:gd name="connsiteX2" fmla="*/ 801595 w 801595"/>
              <a:gd name="connsiteY2" fmla="*/ 888243 h 888246"/>
              <a:gd name="connsiteX3" fmla="*/ 1703 w 801595"/>
              <a:gd name="connsiteY3" fmla="*/ 888246 h 888246"/>
            </a:gdLst>
            <a:ahLst/>
            <a:cxnLst>
              <a:cxn ang="0">
                <a:pos x="connsiteX0" y="connsiteY0"/>
              </a:cxn>
              <a:cxn ang="0">
                <a:pos x="connsiteX1" y="connsiteY1"/>
              </a:cxn>
              <a:cxn ang="0">
                <a:pos x="connsiteX2" y="connsiteY2"/>
              </a:cxn>
              <a:cxn ang="0">
                <a:pos x="connsiteX3" y="connsiteY3"/>
              </a:cxn>
            </a:cxnLst>
            <a:rect l="l" t="t" r="r" b="b"/>
            <a:pathLst>
              <a:path w="801595" h="888246">
                <a:moveTo>
                  <a:pt x="1703" y="888246"/>
                </a:moveTo>
                <a:cubicBezTo>
                  <a:pt x="1135" y="592164"/>
                  <a:pt x="568" y="296082"/>
                  <a:pt x="0" y="0"/>
                </a:cubicBezTo>
                <a:lnTo>
                  <a:pt x="801595" y="888243"/>
                </a:lnTo>
                <a:lnTo>
                  <a:pt x="1703" y="888246"/>
                </a:lnTo>
                <a:close/>
              </a:path>
            </a:pathLst>
          </a:custGeom>
          <a:solidFill>
            <a:srgbClr val="002F8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34" name="Espace réservé du pied de page 4"/>
          <p:cNvSpPr txBox="1"/>
          <p:nvPr/>
        </p:nvSpPr>
        <p:spPr>
          <a:xfrm>
            <a:off x="1891767" y="6404292"/>
            <a:ext cx="9059089"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200">
                <a:solidFill>
                  <a:srgbClr val="8E92B5"/>
                </a:solidFill>
              </a:defRPr>
            </a:lvl1pPr>
          </a:lstStyle>
          <a:p>
            <a:r>
              <a:rPr dirty="0" err="1"/>
              <a:t>Loi</a:t>
            </a:r>
            <a:r>
              <a:rPr dirty="0"/>
              <a:t> n° 2018-771 du 5 </a:t>
            </a:r>
            <a:r>
              <a:rPr dirty="0" err="1"/>
              <a:t>septembre</a:t>
            </a:r>
            <a:r>
              <a:rPr dirty="0"/>
              <a:t> 2018 pour la </a:t>
            </a:r>
            <a:r>
              <a:rPr dirty="0" err="1"/>
              <a:t>liberté</a:t>
            </a:r>
            <a:r>
              <a:rPr dirty="0"/>
              <a:t> de </a:t>
            </a:r>
            <a:r>
              <a:rPr dirty="0" err="1"/>
              <a:t>choisir</a:t>
            </a:r>
            <a:r>
              <a:rPr dirty="0"/>
              <a:t> son </a:t>
            </a:r>
            <a:r>
              <a:rPr dirty="0" err="1"/>
              <a:t>avenir</a:t>
            </a:r>
            <a:r>
              <a:rPr dirty="0"/>
              <a:t> </a:t>
            </a:r>
            <a:r>
              <a:rPr dirty="0" err="1"/>
              <a:t>professionnel</a:t>
            </a:r>
            <a:r>
              <a:rPr dirty="0"/>
              <a:t> (JO 06/09/2018)</a:t>
            </a:r>
          </a:p>
        </p:txBody>
      </p:sp>
    </p:spTree>
    <p:extLst>
      <p:ext uri="{BB962C8B-B14F-4D97-AF65-F5344CB8AC3E}">
        <p14:creationId xmlns:p14="http://schemas.microsoft.com/office/powerpoint/2010/main" val="205077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t="30380" b="7972"/>
          <a:stretch/>
        </p:blipFill>
        <p:spPr>
          <a:xfrm>
            <a:off x="-21250" y="1313233"/>
            <a:ext cx="12213249" cy="5019473"/>
          </a:xfrm>
          <a:prstGeom prst="rect">
            <a:avLst/>
          </a:prstGeom>
        </p:spPr>
      </p:pic>
      <p:sp>
        <p:nvSpPr>
          <p:cNvPr id="31" name="Rectangle 30"/>
          <p:cNvSpPr/>
          <p:nvPr/>
        </p:nvSpPr>
        <p:spPr>
          <a:xfrm>
            <a:off x="-4" y="1313233"/>
            <a:ext cx="12192004" cy="4999054"/>
          </a:xfrm>
          <a:prstGeom prst="rect">
            <a:avLst/>
          </a:prstGeom>
          <a:solidFill>
            <a:srgbClr val="002F8E">
              <a:alpha val="58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2" name="Titre 1"/>
          <p:cNvSpPr>
            <a:spLocks noGrp="1"/>
          </p:cNvSpPr>
          <p:nvPr>
            <p:ph type="title"/>
          </p:nvPr>
        </p:nvSpPr>
        <p:spPr>
          <a:xfrm>
            <a:off x="2043619" y="276225"/>
            <a:ext cx="9563100" cy="805199"/>
          </a:xfrm>
        </p:spPr>
        <p:txBody>
          <a:bodyPr>
            <a:normAutofit/>
          </a:bodyPr>
          <a:lstStyle/>
          <a:p>
            <a:r>
              <a:rPr lang="fr-FR" sz="3200" dirty="0" smtClean="0"/>
              <a:t>La période transitoire</a:t>
            </a:r>
            <a:endParaRPr lang="fr-FR" sz="3200" dirty="0"/>
          </a:p>
        </p:txBody>
      </p:sp>
      <p:sp>
        <p:nvSpPr>
          <p:cNvPr id="4" name="Espace réservé de la date 3"/>
          <p:cNvSpPr>
            <a:spLocks noGrp="1"/>
          </p:cNvSpPr>
          <p:nvPr>
            <p:ph type="dt" sz="half" idx="10"/>
          </p:nvPr>
        </p:nvSpPr>
        <p:spPr/>
        <p:txBody>
          <a:bodyPr/>
          <a:lstStyle/>
          <a:p>
            <a:fld id="{3090FE61-6D10-4971-86EA-63C14A700445}" type="datetime1">
              <a:rPr lang="fr-FR" smtClean="0">
                <a:solidFill>
                  <a:srgbClr val="394792">
                    <a:tint val="75000"/>
                  </a:srgbClr>
                </a:solidFill>
              </a:rPr>
              <a:t>07/11/2018</a:t>
            </a:fld>
            <a:endParaRPr lang="fr-FR" dirty="0">
              <a:solidFill>
                <a:srgbClr val="394792">
                  <a:tint val="75000"/>
                </a:srgbClr>
              </a:solidFill>
            </a:endParaRPr>
          </a:p>
        </p:txBody>
      </p:sp>
      <p:sp>
        <p:nvSpPr>
          <p:cNvPr id="6" name="Espace réservé du numéro de diapositive 5"/>
          <p:cNvSpPr>
            <a:spLocks noGrp="1"/>
          </p:cNvSpPr>
          <p:nvPr>
            <p:ph type="sldNum" sz="quarter" idx="12"/>
          </p:nvPr>
        </p:nvSpPr>
        <p:spPr/>
        <p:txBody>
          <a:bodyPr/>
          <a:lstStyle/>
          <a:p>
            <a:fld id="{2B0068C7-4871-43D6-A72C-552A6300EAD6}" type="slidenum">
              <a:rPr lang="fr-FR" smtClean="0">
                <a:solidFill>
                  <a:srgbClr val="394792">
                    <a:tint val="75000"/>
                  </a:srgbClr>
                </a:solidFill>
              </a:rPr>
              <a:pPr/>
              <a:t>22</a:t>
            </a:fld>
            <a:endParaRPr lang="fr-FR" dirty="0">
              <a:solidFill>
                <a:srgbClr val="394792">
                  <a:tint val="75000"/>
                </a:srgbClr>
              </a:solidFill>
            </a:endParaRPr>
          </a:p>
        </p:txBody>
      </p:sp>
      <p:sp>
        <p:nvSpPr>
          <p:cNvPr id="22" name="ZoneTexte 7"/>
          <p:cNvSpPr txBox="1"/>
          <p:nvPr/>
        </p:nvSpPr>
        <p:spPr>
          <a:xfrm>
            <a:off x="3365357" y="5812562"/>
            <a:ext cx="546128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r>
              <a:rPr i="1" dirty="0">
                <a:solidFill>
                  <a:schemeClr val="bg1"/>
                </a:solidFill>
              </a:rPr>
              <a:t>* </a:t>
            </a:r>
            <a:r>
              <a:rPr lang="fr-FR" i="1" dirty="0" smtClean="0">
                <a:solidFill>
                  <a:schemeClr val="bg1"/>
                </a:solidFill>
              </a:rPr>
              <a:t>Modalités</a:t>
            </a:r>
            <a:r>
              <a:rPr i="1" dirty="0" smtClean="0">
                <a:solidFill>
                  <a:schemeClr val="bg1"/>
                </a:solidFill>
              </a:rPr>
              <a:t> </a:t>
            </a:r>
            <a:r>
              <a:rPr i="1" dirty="0">
                <a:solidFill>
                  <a:schemeClr val="bg1"/>
                </a:solidFill>
              </a:rPr>
              <a:t>de </a:t>
            </a:r>
            <a:r>
              <a:rPr lang="fr-FR" i="1" dirty="0" smtClean="0">
                <a:solidFill>
                  <a:schemeClr val="bg1"/>
                </a:solidFill>
              </a:rPr>
              <a:t>collecte</a:t>
            </a:r>
            <a:r>
              <a:rPr i="1" dirty="0" smtClean="0">
                <a:solidFill>
                  <a:schemeClr val="bg1"/>
                </a:solidFill>
              </a:rPr>
              <a:t> </a:t>
            </a:r>
            <a:r>
              <a:rPr lang="fr-FR" i="1" dirty="0" smtClean="0">
                <a:solidFill>
                  <a:schemeClr val="bg1"/>
                </a:solidFill>
              </a:rPr>
              <a:t>définies</a:t>
            </a:r>
            <a:r>
              <a:rPr i="1" dirty="0" smtClean="0">
                <a:solidFill>
                  <a:schemeClr val="bg1"/>
                </a:solidFill>
              </a:rPr>
              <a:t> </a:t>
            </a:r>
            <a:r>
              <a:rPr i="1" dirty="0">
                <a:solidFill>
                  <a:schemeClr val="bg1"/>
                </a:solidFill>
              </a:rPr>
              <a:t>par un </a:t>
            </a:r>
            <a:r>
              <a:rPr lang="fr-FR" i="1" dirty="0" smtClean="0">
                <a:solidFill>
                  <a:schemeClr val="bg1"/>
                </a:solidFill>
              </a:rPr>
              <a:t>décret</a:t>
            </a:r>
            <a:r>
              <a:rPr i="1" dirty="0" smtClean="0">
                <a:solidFill>
                  <a:schemeClr val="bg1"/>
                </a:solidFill>
              </a:rPr>
              <a:t> </a:t>
            </a:r>
            <a:r>
              <a:rPr i="1" dirty="0">
                <a:solidFill>
                  <a:schemeClr val="bg1"/>
                </a:solidFill>
              </a:rPr>
              <a:t>(à </a:t>
            </a:r>
            <a:r>
              <a:rPr lang="fr-FR" i="1" dirty="0" smtClean="0">
                <a:solidFill>
                  <a:schemeClr val="bg1"/>
                </a:solidFill>
              </a:rPr>
              <a:t>venir</a:t>
            </a:r>
            <a:r>
              <a:rPr i="1" dirty="0" smtClean="0">
                <a:solidFill>
                  <a:schemeClr val="bg1"/>
                </a:solidFill>
              </a:rPr>
              <a:t>)</a:t>
            </a:r>
            <a:endParaRPr i="1" dirty="0">
              <a:solidFill>
                <a:schemeClr val="bg1"/>
              </a:solidFill>
            </a:endParaRPr>
          </a:p>
        </p:txBody>
      </p:sp>
      <p:sp>
        <p:nvSpPr>
          <p:cNvPr id="25" name="ZoneTexte 8"/>
          <p:cNvSpPr txBox="1"/>
          <p:nvPr/>
        </p:nvSpPr>
        <p:spPr>
          <a:xfrm>
            <a:off x="4181946" y="1555894"/>
            <a:ext cx="647744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900" b="1"/>
            </a:pPr>
            <a:endParaRPr dirty="0">
              <a:solidFill>
                <a:schemeClr val="bg1"/>
              </a:solidFill>
            </a:endParaRPr>
          </a:p>
        </p:txBody>
      </p:sp>
      <p:sp>
        <p:nvSpPr>
          <p:cNvPr id="34" name="Triangle rectangle 33"/>
          <p:cNvSpPr/>
          <p:nvPr/>
        </p:nvSpPr>
        <p:spPr>
          <a:xfrm rot="5400000">
            <a:off x="43321" y="1264058"/>
            <a:ext cx="801595" cy="888246"/>
          </a:xfrm>
          <a:custGeom>
            <a:avLst/>
            <a:gdLst>
              <a:gd name="connsiteX0" fmla="*/ 0 w 2103399"/>
              <a:gd name="connsiteY0" fmla="*/ 2349500 h 2349500"/>
              <a:gd name="connsiteX1" fmla="*/ 0 w 2103399"/>
              <a:gd name="connsiteY1" fmla="*/ 0 h 2349500"/>
              <a:gd name="connsiteX2" fmla="*/ 2103399 w 2103399"/>
              <a:gd name="connsiteY2" fmla="*/ 2349500 h 2349500"/>
              <a:gd name="connsiteX3" fmla="*/ 0 w 2103399"/>
              <a:gd name="connsiteY3" fmla="*/ 2349500 h 2349500"/>
              <a:gd name="connsiteX0" fmla="*/ 1303507 w 2103399"/>
              <a:gd name="connsiteY0" fmla="*/ 2349503 h 2349503"/>
              <a:gd name="connsiteX1" fmla="*/ 0 w 2103399"/>
              <a:gd name="connsiteY1" fmla="*/ 0 h 2349503"/>
              <a:gd name="connsiteX2" fmla="*/ 2103399 w 2103399"/>
              <a:gd name="connsiteY2" fmla="*/ 2349500 h 2349503"/>
              <a:gd name="connsiteX3" fmla="*/ 1303507 w 2103399"/>
              <a:gd name="connsiteY3" fmla="*/ 2349503 h 2349503"/>
              <a:gd name="connsiteX0" fmla="*/ 0 w 799892"/>
              <a:gd name="connsiteY0" fmla="*/ 880626 h 880626"/>
              <a:gd name="connsiteX1" fmla="*/ 9727 w 799892"/>
              <a:gd name="connsiteY1" fmla="*/ 0 h 880626"/>
              <a:gd name="connsiteX2" fmla="*/ 799892 w 799892"/>
              <a:gd name="connsiteY2" fmla="*/ 880623 h 880626"/>
              <a:gd name="connsiteX3" fmla="*/ 0 w 799892"/>
              <a:gd name="connsiteY3" fmla="*/ 880626 h 880626"/>
              <a:gd name="connsiteX0" fmla="*/ 1703 w 801595"/>
              <a:gd name="connsiteY0" fmla="*/ 888246 h 888246"/>
              <a:gd name="connsiteX1" fmla="*/ 0 w 801595"/>
              <a:gd name="connsiteY1" fmla="*/ 0 h 888246"/>
              <a:gd name="connsiteX2" fmla="*/ 801595 w 801595"/>
              <a:gd name="connsiteY2" fmla="*/ 888243 h 888246"/>
              <a:gd name="connsiteX3" fmla="*/ 1703 w 801595"/>
              <a:gd name="connsiteY3" fmla="*/ 888246 h 888246"/>
            </a:gdLst>
            <a:ahLst/>
            <a:cxnLst>
              <a:cxn ang="0">
                <a:pos x="connsiteX0" y="connsiteY0"/>
              </a:cxn>
              <a:cxn ang="0">
                <a:pos x="connsiteX1" y="connsiteY1"/>
              </a:cxn>
              <a:cxn ang="0">
                <a:pos x="connsiteX2" y="connsiteY2"/>
              </a:cxn>
              <a:cxn ang="0">
                <a:pos x="connsiteX3" y="connsiteY3"/>
              </a:cxn>
            </a:cxnLst>
            <a:rect l="l" t="t" r="r" b="b"/>
            <a:pathLst>
              <a:path w="801595" h="888246">
                <a:moveTo>
                  <a:pt x="1703" y="888246"/>
                </a:moveTo>
                <a:cubicBezTo>
                  <a:pt x="1135" y="592164"/>
                  <a:pt x="568" y="296082"/>
                  <a:pt x="0" y="0"/>
                </a:cubicBezTo>
                <a:lnTo>
                  <a:pt x="801595" y="888243"/>
                </a:lnTo>
                <a:lnTo>
                  <a:pt x="1703" y="888246"/>
                </a:lnTo>
                <a:close/>
              </a:path>
            </a:pathLst>
          </a:custGeom>
          <a:solidFill>
            <a:srgbClr val="002F8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26" y="1748254"/>
            <a:ext cx="11908178" cy="3900789"/>
          </a:xfrm>
          <a:prstGeom prst="rect">
            <a:avLst/>
          </a:prstGeom>
          <a:noFill/>
          <a:ln>
            <a:noFill/>
          </a:ln>
          <a:effectLst>
            <a:outerShdw blurRad="50800" dist="38100" dir="2700000" algn="tl" rotWithShape="0">
              <a:prstClr val="black">
                <a:alpha val="40000"/>
              </a:prstClr>
            </a:outerShdw>
          </a:effectLst>
        </p:spPr>
      </p:pic>
      <p:sp>
        <p:nvSpPr>
          <p:cNvPr id="35" name="Espace réservé du pied de page 4"/>
          <p:cNvSpPr txBox="1">
            <a:spLocks noGrp="1"/>
          </p:cNvSpPr>
          <p:nvPr>
            <p:ph type="ftr" sz="quarter" idx="11"/>
          </p:nvPr>
        </p:nvSpPr>
        <p:spPr>
          <a:xfrm>
            <a:off x="2612571" y="6400413"/>
            <a:ext cx="751616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a:defRPr sz="1200">
                <a:solidFill>
                  <a:srgbClr val="8E92B5"/>
                </a:solidFill>
              </a:defRPr>
            </a:lvl1pPr>
          </a:lstStyle>
          <a:p>
            <a:endParaRPr dirty="0"/>
          </a:p>
        </p:txBody>
      </p:sp>
    </p:spTree>
    <p:extLst>
      <p:ext uri="{BB962C8B-B14F-4D97-AF65-F5344CB8AC3E}">
        <p14:creationId xmlns:p14="http://schemas.microsoft.com/office/powerpoint/2010/main" val="815201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710"/>
          <a:stretch/>
        </p:blipFill>
        <p:spPr>
          <a:xfrm flipH="1">
            <a:off x="0" y="-42862"/>
            <a:ext cx="12181114" cy="6900862"/>
          </a:xfrm>
          <a:prstGeom prst="rect">
            <a:avLst/>
          </a:prstGeom>
          <a:noFill/>
          <a:ln>
            <a:noFill/>
          </a:ln>
        </p:spPr>
      </p:pic>
      <p:sp>
        <p:nvSpPr>
          <p:cNvPr id="5" name="Triangle rectangle 5"/>
          <p:cNvSpPr/>
          <p:nvPr/>
        </p:nvSpPr>
        <p:spPr>
          <a:xfrm rot="5400000">
            <a:off x="124319" y="-140448"/>
            <a:ext cx="2125108" cy="23737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F8E"/>
          </a:solidFill>
          <a:ln w="12700">
            <a:miter lim="400000"/>
          </a:ln>
        </p:spPr>
        <p:txBody>
          <a:bodyPr lIns="45719" rIns="45719" anchor="ctr"/>
          <a:lstStyle/>
          <a:p>
            <a:pPr algn="ctr">
              <a:defRPr>
                <a:solidFill>
                  <a:srgbClr val="FFFFFF"/>
                </a:solidFill>
              </a:defRPr>
            </a:pPr>
            <a:endParaRPr/>
          </a:p>
        </p:txBody>
      </p:sp>
      <p:pic>
        <p:nvPicPr>
          <p:cNvPr id="6" name="Image 6" descr="Image 6"/>
          <p:cNvPicPr>
            <a:picLocks noChangeAspect="1"/>
          </p:cNvPicPr>
          <p:nvPr/>
        </p:nvPicPr>
        <p:blipFill>
          <a:blip r:embed="rId4">
            <a:extLst/>
          </a:blip>
          <a:stretch>
            <a:fillRect/>
          </a:stretch>
        </p:blipFill>
        <p:spPr>
          <a:xfrm>
            <a:off x="258537" y="204499"/>
            <a:ext cx="1151163" cy="786438"/>
          </a:xfrm>
          <a:prstGeom prst="rect">
            <a:avLst/>
          </a:prstGeom>
          <a:ln w="12700">
            <a:miter lim="400000"/>
          </a:ln>
        </p:spPr>
      </p:pic>
      <p:sp>
        <p:nvSpPr>
          <p:cNvPr id="10" name="Triangle isocèle 9"/>
          <p:cNvSpPr/>
          <p:nvPr/>
        </p:nvSpPr>
        <p:spPr>
          <a:xfrm rot="2520854">
            <a:off x="4985771" y="-1059415"/>
            <a:ext cx="10200345" cy="5084747"/>
          </a:xfrm>
          <a:custGeom>
            <a:avLst/>
            <a:gdLst>
              <a:gd name="connsiteX0" fmla="*/ 0 w 10708960"/>
              <a:gd name="connsiteY0" fmla="*/ 4902143 h 4902143"/>
              <a:gd name="connsiteX1" fmla="*/ 5354480 w 10708960"/>
              <a:gd name="connsiteY1" fmla="*/ 0 h 4902143"/>
              <a:gd name="connsiteX2" fmla="*/ 10708960 w 10708960"/>
              <a:gd name="connsiteY2" fmla="*/ 4902143 h 4902143"/>
              <a:gd name="connsiteX3" fmla="*/ 0 w 10708960"/>
              <a:gd name="connsiteY3" fmla="*/ 4902143 h 4902143"/>
              <a:gd name="connsiteX0" fmla="*/ 0 w 10708960"/>
              <a:gd name="connsiteY0" fmla="*/ 4806991 h 4806991"/>
              <a:gd name="connsiteX1" fmla="*/ 5358150 w 10708960"/>
              <a:gd name="connsiteY1" fmla="*/ 0 h 4806991"/>
              <a:gd name="connsiteX2" fmla="*/ 10708960 w 10708960"/>
              <a:gd name="connsiteY2" fmla="*/ 4806991 h 4806991"/>
              <a:gd name="connsiteX3" fmla="*/ 0 w 10708960"/>
              <a:gd name="connsiteY3" fmla="*/ 4806991 h 4806991"/>
              <a:gd name="connsiteX0" fmla="*/ 0 w 9727495"/>
              <a:gd name="connsiteY0" fmla="*/ 4806991 h 4806991"/>
              <a:gd name="connsiteX1" fmla="*/ 5358150 w 9727495"/>
              <a:gd name="connsiteY1" fmla="*/ 0 h 4806991"/>
              <a:gd name="connsiteX2" fmla="*/ 9727495 w 9727495"/>
              <a:gd name="connsiteY2" fmla="*/ 4755799 h 4806991"/>
              <a:gd name="connsiteX3" fmla="*/ 0 w 9727495"/>
              <a:gd name="connsiteY3" fmla="*/ 4806991 h 4806991"/>
              <a:gd name="connsiteX0" fmla="*/ 0 w 9727495"/>
              <a:gd name="connsiteY0" fmla="*/ 5322885 h 5322885"/>
              <a:gd name="connsiteX1" fmla="*/ 5894392 w 9727495"/>
              <a:gd name="connsiteY1" fmla="*/ 0 h 5322885"/>
              <a:gd name="connsiteX2" fmla="*/ 9727495 w 9727495"/>
              <a:gd name="connsiteY2" fmla="*/ 5271693 h 5322885"/>
              <a:gd name="connsiteX3" fmla="*/ 0 w 9727495"/>
              <a:gd name="connsiteY3" fmla="*/ 5322885 h 5322885"/>
              <a:gd name="connsiteX0" fmla="*/ 0 w 9727495"/>
              <a:gd name="connsiteY0" fmla="*/ 4840530 h 4840530"/>
              <a:gd name="connsiteX1" fmla="*/ 5377165 w 9727495"/>
              <a:gd name="connsiteY1" fmla="*/ 0 h 4840530"/>
              <a:gd name="connsiteX2" fmla="*/ 9727495 w 9727495"/>
              <a:gd name="connsiteY2" fmla="*/ 4789338 h 4840530"/>
              <a:gd name="connsiteX3" fmla="*/ 0 w 9727495"/>
              <a:gd name="connsiteY3" fmla="*/ 4840530 h 4840530"/>
              <a:gd name="connsiteX0" fmla="*/ 0 w 9727495"/>
              <a:gd name="connsiteY0" fmla="*/ 5084747 h 5084747"/>
              <a:gd name="connsiteX1" fmla="*/ 5633570 w 9727495"/>
              <a:gd name="connsiteY1" fmla="*/ 0 h 5084747"/>
              <a:gd name="connsiteX2" fmla="*/ 9727495 w 9727495"/>
              <a:gd name="connsiteY2" fmla="*/ 5033555 h 5084747"/>
              <a:gd name="connsiteX3" fmla="*/ 0 w 9727495"/>
              <a:gd name="connsiteY3" fmla="*/ 5084747 h 5084747"/>
              <a:gd name="connsiteX0" fmla="*/ 0 w 10200345"/>
              <a:gd name="connsiteY0" fmla="*/ 5084747 h 5084747"/>
              <a:gd name="connsiteX1" fmla="*/ 5633570 w 10200345"/>
              <a:gd name="connsiteY1" fmla="*/ 0 h 5084747"/>
              <a:gd name="connsiteX2" fmla="*/ 10200345 w 10200345"/>
              <a:gd name="connsiteY2" fmla="*/ 5044293 h 5084747"/>
              <a:gd name="connsiteX3" fmla="*/ 0 w 10200345"/>
              <a:gd name="connsiteY3" fmla="*/ 5084747 h 5084747"/>
            </a:gdLst>
            <a:ahLst/>
            <a:cxnLst>
              <a:cxn ang="0">
                <a:pos x="connsiteX0" y="connsiteY0"/>
              </a:cxn>
              <a:cxn ang="0">
                <a:pos x="connsiteX1" y="connsiteY1"/>
              </a:cxn>
              <a:cxn ang="0">
                <a:pos x="connsiteX2" y="connsiteY2"/>
              </a:cxn>
              <a:cxn ang="0">
                <a:pos x="connsiteX3" y="connsiteY3"/>
              </a:cxn>
            </a:cxnLst>
            <a:rect l="l" t="t" r="r" b="b"/>
            <a:pathLst>
              <a:path w="10200345" h="5084747">
                <a:moveTo>
                  <a:pt x="0" y="5084747"/>
                </a:moveTo>
                <a:lnTo>
                  <a:pt x="5633570" y="0"/>
                </a:lnTo>
                <a:lnTo>
                  <a:pt x="10200345" y="5044293"/>
                </a:lnTo>
                <a:lnTo>
                  <a:pt x="0" y="5084747"/>
                </a:lnTo>
                <a:close/>
              </a:path>
            </a:pathLst>
          </a:custGeom>
          <a:solidFill>
            <a:srgbClr val="002F8E">
              <a:alpha val="8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9" name="Titre 1"/>
          <p:cNvSpPr txBox="1">
            <a:spLocks/>
          </p:cNvSpPr>
          <p:nvPr/>
        </p:nvSpPr>
        <p:spPr>
          <a:xfrm>
            <a:off x="4182836" y="400687"/>
            <a:ext cx="7581900" cy="234554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9pPr>
          </a:lstStyle>
          <a:p>
            <a:pPr algn="r" defTabSz="905255" hangingPunct="1">
              <a:defRPr sz="5346"/>
            </a:pPr>
            <a:r>
              <a:rPr lang="fr-FR" sz="5400" dirty="0" smtClean="0">
                <a:solidFill>
                  <a:schemeClr val="bg1"/>
                </a:solidFill>
              </a:rPr>
              <a:t>Institutions</a:t>
            </a:r>
          </a:p>
          <a:p>
            <a:pPr algn="r" defTabSz="905255" hangingPunct="1">
              <a:defRPr sz="5346"/>
            </a:pPr>
            <a:r>
              <a:rPr lang="fr-FR" sz="5400" dirty="0" smtClean="0">
                <a:solidFill>
                  <a:schemeClr val="bg1"/>
                </a:solidFill>
              </a:rPr>
              <a:t>Acteurs </a:t>
            </a:r>
          </a:p>
          <a:p>
            <a:pPr algn="r" defTabSz="905255" hangingPunct="1">
              <a:defRPr sz="5346"/>
            </a:pPr>
            <a:r>
              <a:rPr lang="fr-FR" sz="5400" dirty="0" smtClean="0">
                <a:solidFill>
                  <a:schemeClr val="bg1"/>
                </a:solidFill>
              </a:rPr>
              <a:t>et missions</a:t>
            </a:r>
            <a:endParaRPr lang="fr-FR" sz="5400" dirty="0" smtClean="0">
              <a:solidFill>
                <a:schemeClr val="bg1"/>
              </a:solidFill>
            </a:endParaRPr>
          </a:p>
        </p:txBody>
      </p:sp>
      <p:sp>
        <p:nvSpPr>
          <p:cNvPr id="4" name="Espace réservé du numéro de diapositive 3"/>
          <p:cNvSpPr>
            <a:spLocks noGrp="1"/>
          </p:cNvSpPr>
          <p:nvPr>
            <p:ph type="sldNum" sz="quarter" idx="2"/>
          </p:nvPr>
        </p:nvSpPr>
        <p:spPr/>
        <p:txBody>
          <a:bodyPr/>
          <a:lstStyle/>
          <a:p>
            <a:fld id="{86CB4B4D-7CA3-9044-876B-883B54F8677D}" type="slidenum">
              <a:rPr lang="fr-FR" smtClean="0"/>
              <a:t>23</a:t>
            </a:fld>
            <a:endParaRPr lang="fr-FR"/>
          </a:p>
        </p:txBody>
      </p:sp>
    </p:spTree>
    <p:extLst>
      <p:ext uri="{BB962C8B-B14F-4D97-AF65-F5344CB8AC3E}">
        <p14:creationId xmlns:p14="http://schemas.microsoft.com/office/powerpoint/2010/main" val="211281015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rotWithShape="1">
          <a:blip r:embed="rId3">
            <a:extLst>
              <a:ext uri="{28A0092B-C50C-407E-A947-70E740481C1C}">
                <a14:useLocalDpi xmlns:a14="http://schemas.microsoft.com/office/drawing/2010/main" val="0"/>
              </a:ext>
            </a:extLst>
          </a:blip>
          <a:srcRect l="417" t="26406" r="-417" b="13405"/>
          <a:stretch/>
        </p:blipFill>
        <p:spPr>
          <a:xfrm>
            <a:off x="0" y="1330859"/>
            <a:ext cx="12192000" cy="4892141"/>
          </a:xfrm>
          <a:prstGeom prst="rect">
            <a:avLst/>
          </a:prstGeom>
        </p:spPr>
      </p:pic>
      <p:sp>
        <p:nvSpPr>
          <p:cNvPr id="21" name="Rectangle 20"/>
          <p:cNvSpPr/>
          <p:nvPr/>
        </p:nvSpPr>
        <p:spPr>
          <a:xfrm>
            <a:off x="-7352" y="1321477"/>
            <a:ext cx="12220377" cy="4892141"/>
          </a:xfrm>
          <a:prstGeom prst="rect">
            <a:avLst/>
          </a:prstGeom>
          <a:solidFill>
            <a:srgbClr val="002F8E">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15" name="Rectangle aux angles arrondis"/>
          <p:cNvSpPr/>
          <p:nvPr/>
        </p:nvSpPr>
        <p:spPr>
          <a:xfrm>
            <a:off x="970750" y="1665436"/>
            <a:ext cx="2758550" cy="4106051"/>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ctr" anchorCtr="0">
            <a:noAutofit/>
          </a:bodyPr>
          <a:lstStyle/>
          <a:p>
            <a:pPr marL="285750" indent="-285750">
              <a:buFont typeface="Arial" panose="020B0604020202020204" pitchFamily="34" charset="0"/>
              <a:buChar char="•"/>
            </a:pPr>
            <a:r>
              <a:rPr lang="fr-FR" sz="1400" dirty="0" smtClean="0">
                <a:solidFill>
                  <a:schemeClr val="tx1"/>
                </a:solidFill>
              </a:rPr>
              <a:t>Répartition des fonds collectés</a:t>
            </a:r>
          </a:p>
          <a:p>
            <a:pPr marL="285750" indent="-285750">
              <a:buFont typeface="Arial" panose="020B0604020202020204" pitchFamily="34" charset="0"/>
              <a:buChar char="•"/>
            </a:pPr>
            <a:r>
              <a:rPr lang="fr-FR" sz="1400" dirty="0" smtClean="0">
                <a:solidFill>
                  <a:schemeClr val="tx1"/>
                </a:solidFill>
              </a:rPr>
              <a:t>Contribution à la qualité de la formation</a:t>
            </a:r>
          </a:p>
          <a:p>
            <a:pPr marL="285750" indent="-285750">
              <a:buFont typeface="Arial" panose="020B0604020202020204" pitchFamily="34" charset="0"/>
              <a:buChar char="•"/>
            </a:pPr>
            <a:r>
              <a:rPr lang="fr-FR" sz="1400" dirty="0" smtClean="0">
                <a:solidFill>
                  <a:schemeClr val="tx1"/>
                </a:solidFill>
              </a:rPr>
              <a:t>Régulation des prises en charge (alternance)</a:t>
            </a:r>
          </a:p>
          <a:p>
            <a:pPr marL="285750" indent="-285750">
              <a:buFont typeface="Arial" panose="020B0604020202020204" pitchFamily="34" charset="0"/>
              <a:buChar char="•"/>
            </a:pPr>
            <a:r>
              <a:rPr lang="fr-FR" sz="1400" dirty="0" smtClean="0">
                <a:solidFill>
                  <a:schemeClr val="tx1"/>
                </a:solidFill>
              </a:rPr>
              <a:t>Gestion des certifications professionnelles</a:t>
            </a:r>
          </a:p>
          <a:p>
            <a:pPr marL="285750" indent="-285750">
              <a:buFont typeface="Arial" panose="020B0604020202020204" pitchFamily="34" charset="0"/>
              <a:buChar char="•"/>
            </a:pPr>
            <a:r>
              <a:rPr lang="fr-FR" sz="1400" dirty="0" smtClean="0">
                <a:solidFill>
                  <a:schemeClr val="tx1"/>
                </a:solidFill>
              </a:rPr>
              <a:t>Contrôleur</a:t>
            </a:r>
          </a:p>
        </p:txBody>
      </p:sp>
      <p:sp>
        <p:nvSpPr>
          <p:cNvPr id="16" name="Rectangle aux angles arrondis"/>
          <p:cNvSpPr/>
          <p:nvPr/>
        </p:nvSpPr>
        <p:spPr>
          <a:xfrm>
            <a:off x="4700050" y="1665437"/>
            <a:ext cx="2758550" cy="4106051"/>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ctr" anchorCtr="0">
            <a:noAutofit/>
          </a:bodyPr>
          <a:lstStyle/>
          <a:p>
            <a:pPr marL="285750" indent="-285750">
              <a:buFont typeface="Arial" panose="020B0604020202020204" pitchFamily="34" charset="0"/>
              <a:buChar char="•"/>
            </a:pPr>
            <a:r>
              <a:rPr lang="fr-FR" sz="1400" dirty="0" smtClean="0">
                <a:solidFill>
                  <a:schemeClr val="tx1"/>
                </a:solidFill>
              </a:rPr>
              <a:t>Détermination </a:t>
            </a:r>
            <a:r>
              <a:rPr lang="fr-FR" sz="1400" dirty="0">
                <a:solidFill>
                  <a:schemeClr val="tx1"/>
                </a:solidFill>
              </a:rPr>
              <a:t>des niveaux de prise en charge des contrats en </a:t>
            </a:r>
            <a:r>
              <a:rPr lang="fr-FR" sz="1400" dirty="0" smtClean="0">
                <a:solidFill>
                  <a:schemeClr val="tx1"/>
                </a:solidFill>
              </a:rPr>
              <a:t>alternance</a:t>
            </a:r>
          </a:p>
          <a:p>
            <a:pPr marL="285750" indent="-285750">
              <a:buFont typeface="Arial" panose="020B0604020202020204" pitchFamily="34" charset="0"/>
              <a:buChar char="•"/>
            </a:pPr>
            <a:r>
              <a:rPr lang="fr-FR" sz="1400" dirty="0" smtClean="0">
                <a:solidFill>
                  <a:schemeClr val="tx1"/>
                </a:solidFill>
              </a:rPr>
              <a:t>GPEC</a:t>
            </a:r>
          </a:p>
          <a:p>
            <a:pPr marL="285750" indent="-285750">
              <a:buFont typeface="Arial" panose="020B0604020202020204" pitchFamily="34" charset="0"/>
              <a:buChar char="•"/>
            </a:pPr>
            <a:r>
              <a:rPr lang="fr-FR" sz="1400" dirty="0" smtClean="0">
                <a:solidFill>
                  <a:schemeClr val="tx1"/>
                </a:solidFill>
              </a:rPr>
              <a:t>Certifications </a:t>
            </a:r>
            <a:r>
              <a:rPr lang="fr-FR" sz="1400" dirty="0">
                <a:solidFill>
                  <a:schemeClr val="tx1"/>
                </a:solidFill>
              </a:rPr>
              <a:t>de </a:t>
            </a:r>
            <a:r>
              <a:rPr lang="fr-FR" sz="1400" dirty="0" smtClean="0">
                <a:solidFill>
                  <a:schemeClr val="tx1"/>
                </a:solidFill>
              </a:rPr>
              <a:t>branche</a:t>
            </a:r>
          </a:p>
          <a:p>
            <a:pPr marL="285750" indent="-285750">
              <a:buFont typeface="Arial" panose="020B0604020202020204" pitchFamily="34" charset="0"/>
              <a:buChar char="•"/>
            </a:pPr>
            <a:r>
              <a:rPr lang="fr-FR" sz="1400" dirty="0" smtClean="0">
                <a:solidFill>
                  <a:schemeClr val="tx1"/>
                </a:solidFill>
              </a:rPr>
              <a:t>Observatoire métiers</a:t>
            </a:r>
          </a:p>
          <a:p>
            <a:pPr marL="285750" indent="-285750">
              <a:buFont typeface="Arial" panose="020B0604020202020204" pitchFamily="34" charset="0"/>
              <a:buChar char="•"/>
            </a:pPr>
            <a:r>
              <a:rPr lang="fr-FR" sz="1400" dirty="0" smtClean="0">
                <a:solidFill>
                  <a:schemeClr val="tx1"/>
                </a:solidFill>
              </a:rPr>
              <a:t>Adhésion OPCO</a:t>
            </a:r>
            <a:endParaRPr lang="fr-FR" sz="1400" dirty="0">
              <a:solidFill>
                <a:schemeClr val="tx1"/>
              </a:solidFill>
            </a:endParaRPr>
          </a:p>
        </p:txBody>
      </p:sp>
      <p:sp>
        <p:nvSpPr>
          <p:cNvPr id="17" name="Rectangle aux angles arrondis"/>
          <p:cNvSpPr/>
          <p:nvPr/>
        </p:nvSpPr>
        <p:spPr>
          <a:xfrm>
            <a:off x="8595250" y="1665437"/>
            <a:ext cx="2758550" cy="4106051"/>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b" anchorCtr="0">
            <a:noAutofit/>
          </a:bodyPr>
          <a:lstStyle/>
          <a:p>
            <a:pPr marL="285750" indent="-285750">
              <a:buFont typeface="Arial" panose="020B0604020202020204" pitchFamily="34" charset="0"/>
              <a:buChar char="•"/>
            </a:pPr>
            <a:r>
              <a:rPr lang="fr-FR" sz="1400" dirty="0" smtClean="0">
                <a:solidFill>
                  <a:schemeClr val="tx1"/>
                </a:solidFill>
              </a:rPr>
              <a:t>Financement Alternance et Plan des – de 50</a:t>
            </a:r>
          </a:p>
          <a:p>
            <a:pPr marL="285750" indent="-285750">
              <a:buFont typeface="Arial" panose="020B0604020202020204" pitchFamily="34" charset="0"/>
              <a:buChar char="•"/>
            </a:pPr>
            <a:r>
              <a:rPr lang="fr-FR" sz="1400" dirty="0" smtClean="0">
                <a:solidFill>
                  <a:schemeClr val="tx1"/>
                </a:solidFill>
              </a:rPr>
              <a:t>Appui branches</a:t>
            </a:r>
          </a:p>
          <a:p>
            <a:pPr marL="285750" indent="-285750">
              <a:buFont typeface="Arial" panose="020B0604020202020204" pitchFamily="34" charset="0"/>
              <a:buChar char="•"/>
            </a:pPr>
            <a:r>
              <a:rPr lang="fr-FR" sz="1400" dirty="0" smtClean="0">
                <a:solidFill>
                  <a:schemeClr val="tx1"/>
                </a:solidFill>
              </a:rPr>
              <a:t>Accompagnement des TPME</a:t>
            </a:r>
          </a:p>
          <a:p>
            <a:pPr marL="285750" indent="-285750">
              <a:buFont typeface="Arial" panose="020B0604020202020204" pitchFamily="34" charset="0"/>
              <a:buChar char="•"/>
            </a:pPr>
            <a:endParaRPr lang="fr-FR" sz="1400" dirty="0">
              <a:solidFill>
                <a:schemeClr val="tx1"/>
              </a:solidFill>
            </a:endParaRPr>
          </a:p>
          <a:p>
            <a:pPr marL="285750" indent="-285750">
              <a:buFont typeface="Arial" panose="020B0604020202020204" pitchFamily="34" charset="0"/>
              <a:buChar char="•"/>
            </a:pPr>
            <a:endParaRPr lang="fr-FR" sz="1400" dirty="0" smtClean="0">
              <a:solidFill>
                <a:schemeClr val="tx1"/>
              </a:solidFill>
            </a:endParaRPr>
          </a:p>
          <a:p>
            <a:pPr marL="285750" indent="-285750">
              <a:buFont typeface="Arial" panose="020B0604020202020204" pitchFamily="34" charset="0"/>
              <a:buChar char="•"/>
            </a:pPr>
            <a:endParaRPr lang="fr-FR" sz="1400" dirty="0">
              <a:solidFill>
                <a:schemeClr val="tx1"/>
              </a:solidFill>
            </a:endParaRPr>
          </a:p>
          <a:p>
            <a:pPr marL="285750" indent="-285750">
              <a:buFont typeface="Arial" panose="020B0604020202020204" pitchFamily="34" charset="0"/>
              <a:buChar char="•"/>
            </a:pPr>
            <a:endParaRPr lang="fr-FR" sz="1400" dirty="0" smtClean="0">
              <a:solidFill>
                <a:schemeClr val="tx1"/>
              </a:solidFill>
            </a:endParaRPr>
          </a:p>
          <a:p>
            <a:pPr marL="285750" indent="-285750">
              <a:buFont typeface="Arial" panose="020B0604020202020204" pitchFamily="34" charset="0"/>
              <a:buChar char="•"/>
            </a:pPr>
            <a:endParaRPr lang="fr-FR" sz="1400" dirty="0">
              <a:solidFill>
                <a:schemeClr val="tx1"/>
              </a:solidFill>
            </a:endParaRPr>
          </a:p>
          <a:p>
            <a:pPr marL="285750" indent="-285750">
              <a:buFont typeface="Arial" panose="020B0604020202020204" pitchFamily="34" charset="0"/>
              <a:buChar char="•"/>
            </a:pPr>
            <a:endParaRPr lang="fr-FR" sz="1400" dirty="0" smtClean="0">
              <a:solidFill>
                <a:schemeClr val="tx1"/>
              </a:solidFill>
            </a:endParaRPr>
          </a:p>
          <a:p>
            <a:pPr marL="285750" indent="-285750">
              <a:buFont typeface="Arial" panose="020B0604020202020204" pitchFamily="34" charset="0"/>
              <a:buChar char="•"/>
            </a:pPr>
            <a:endParaRPr lang="fr-FR" sz="1400" dirty="0">
              <a:solidFill>
                <a:schemeClr val="tx1"/>
              </a:solidFill>
            </a:endParaRPr>
          </a:p>
          <a:p>
            <a:pPr marL="285750" indent="-285750">
              <a:buFont typeface="Arial" panose="020B0604020202020204" pitchFamily="34" charset="0"/>
              <a:buChar char="•"/>
            </a:pPr>
            <a:endParaRPr lang="fr-FR" sz="1400" dirty="0" smtClean="0">
              <a:solidFill>
                <a:schemeClr val="tx1"/>
              </a:solidFill>
            </a:endParaRPr>
          </a:p>
          <a:p>
            <a:pPr marL="285750" indent="-285750">
              <a:buFont typeface="Arial" panose="020B0604020202020204" pitchFamily="34" charset="0"/>
              <a:buChar char="•"/>
            </a:pPr>
            <a:endParaRPr lang="fr-FR" sz="1400" dirty="0">
              <a:solidFill>
                <a:schemeClr val="tx1"/>
              </a:solidFill>
            </a:endParaRPr>
          </a:p>
        </p:txBody>
      </p:sp>
      <p:sp>
        <p:nvSpPr>
          <p:cNvPr id="2" name="Titre 1"/>
          <p:cNvSpPr>
            <a:spLocks noGrp="1"/>
          </p:cNvSpPr>
          <p:nvPr>
            <p:ph type="title"/>
          </p:nvPr>
        </p:nvSpPr>
        <p:spPr/>
        <p:txBody>
          <a:bodyPr>
            <a:normAutofit/>
          </a:bodyPr>
          <a:lstStyle/>
          <a:p>
            <a:r>
              <a:rPr lang="fr-FR" sz="3200" dirty="0" smtClean="0"/>
              <a:t>Nouveaux acteurs et nouvelles missions</a:t>
            </a:r>
            <a:endParaRPr lang="fr-FR" sz="3200" dirty="0"/>
          </a:p>
        </p:txBody>
      </p:sp>
      <p:sp>
        <p:nvSpPr>
          <p:cNvPr id="9" name="Rectangle aux angles arrondis"/>
          <p:cNvSpPr/>
          <p:nvPr/>
        </p:nvSpPr>
        <p:spPr>
          <a:xfrm>
            <a:off x="970750" y="1664822"/>
            <a:ext cx="2758550" cy="845216"/>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dirty="0" smtClean="0">
                <a:solidFill>
                  <a:schemeClr val="bg1"/>
                </a:solidFill>
              </a:rPr>
              <a:t>FRANCE COMPETENCES</a:t>
            </a:r>
            <a:endParaRPr lang="fr-FR" dirty="0">
              <a:solidFill>
                <a:schemeClr val="bg1"/>
              </a:solidFill>
            </a:endParaRPr>
          </a:p>
        </p:txBody>
      </p:sp>
      <p:sp>
        <p:nvSpPr>
          <p:cNvPr id="10" name="Rectangle aux angles arrondis"/>
          <p:cNvSpPr/>
          <p:nvPr/>
        </p:nvSpPr>
        <p:spPr>
          <a:xfrm>
            <a:off x="4700050" y="1665437"/>
            <a:ext cx="2758550" cy="845216"/>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dirty="0" smtClean="0">
                <a:solidFill>
                  <a:schemeClr val="bg1"/>
                </a:solidFill>
              </a:rPr>
              <a:t>BRANCHES</a:t>
            </a:r>
            <a:endParaRPr lang="fr-FR" dirty="0">
              <a:solidFill>
                <a:schemeClr val="bg1"/>
              </a:solidFill>
            </a:endParaRPr>
          </a:p>
        </p:txBody>
      </p:sp>
      <p:sp>
        <p:nvSpPr>
          <p:cNvPr id="13" name="Rectangle aux angles arrondis"/>
          <p:cNvSpPr/>
          <p:nvPr/>
        </p:nvSpPr>
        <p:spPr>
          <a:xfrm>
            <a:off x="8595250" y="1670710"/>
            <a:ext cx="2758550" cy="845216"/>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dirty="0" smtClean="0">
                <a:solidFill>
                  <a:schemeClr val="bg1"/>
                </a:solidFill>
              </a:rPr>
              <a:t>OPCO</a:t>
            </a:r>
            <a:endParaRPr lang="fr-FR" dirty="0">
              <a:solidFill>
                <a:schemeClr val="bg1"/>
              </a:solidFill>
            </a:endParaRPr>
          </a:p>
        </p:txBody>
      </p:sp>
      <p:sp>
        <p:nvSpPr>
          <p:cNvPr id="22" name="Triangle rectangle 33"/>
          <p:cNvSpPr/>
          <p:nvPr/>
        </p:nvSpPr>
        <p:spPr>
          <a:xfrm rot="5400000">
            <a:off x="39282" y="1200002"/>
            <a:ext cx="894198" cy="972770"/>
          </a:xfrm>
          <a:custGeom>
            <a:avLst/>
            <a:gdLst>
              <a:gd name="connsiteX0" fmla="*/ 0 w 2103399"/>
              <a:gd name="connsiteY0" fmla="*/ 2349500 h 2349500"/>
              <a:gd name="connsiteX1" fmla="*/ 0 w 2103399"/>
              <a:gd name="connsiteY1" fmla="*/ 0 h 2349500"/>
              <a:gd name="connsiteX2" fmla="*/ 2103399 w 2103399"/>
              <a:gd name="connsiteY2" fmla="*/ 2349500 h 2349500"/>
              <a:gd name="connsiteX3" fmla="*/ 0 w 2103399"/>
              <a:gd name="connsiteY3" fmla="*/ 2349500 h 2349500"/>
              <a:gd name="connsiteX0" fmla="*/ 1303507 w 2103399"/>
              <a:gd name="connsiteY0" fmla="*/ 2349503 h 2349503"/>
              <a:gd name="connsiteX1" fmla="*/ 0 w 2103399"/>
              <a:gd name="connsiteY1" fmla="*/ 0 h 2349503"/>
              <a:gd name="connsiteX2" fmla="*/ 2103399 w 2103399"/>
              <a:gd name="connsiteY2" fmla="*/ 2349500 h 2349503"/>
              <a:gd name="connsiteX3" fmla="*/ 1303507 w 2103399"/>
              <a:gd name="connsiteY3" fmla="*/ 2349503 h 2349503"/>
              <a:gd name="connsiteX0" fmla="*/ 0 w 799892"/>
              <a:gd name="connsiteY0" fmla="*/ 880626 h 880626"/>
              <a:gd name="connsiteX1" fmla="*/ 9727 w 799892"/>
              <a:gd name="connsiteY1" fmla="*/ 0 h 880626"/>
              <a:gd name="connsiteX2" fmla="*/ 799892 w 799892"/>
              <a:gd name="connsiteY2" fmla="*/ 880623 h 880626"/>
              <a:gd name="connsiteX3" fmla="*/ 0 w 799892"/>
              <a:gd name="connsiteY3" fmla="*/ 880626 h 880626"/>
              <a:gd name="connsiteX0" fmla="*/ 1703 w 801595"/>
              <a:gd name="connsiteY0" fmla="*/ 888246 h 888246"/>
              <a:gd name="connsiteX1" fmla="*/ 0 w 801595"/>
              <a:gd name="connsiteY1" fmla="*/ 0 h 888246"/>
              <a:gd name="connsiteX2" fmla="*/ 801595 w 801595"/>
              <a:gd name="connsiteY2" fmla="*/ 888243 h 888246"/>
              <a:gd name="connsiteX3" fmla="*/ 1703 w 801595"/>
              <a:gd name="connsiteY3" fmla="*/ 888246 h 888246"/>
            </a:gdLst>
            <a:ahLst/>
            <a:cxnLst>
              <a:cxn ang="0">
                <a:pos x="connsiteX0" y="connsiteY0"/>
              </a:cxn>
              <a:cxn ang="0">
                <a:pos x="connsiteX1" y="connsiteY1"/>
              </a:cxn>
              <a:cxn ang="0">
                <a:pos x="connsiteX2" y="connsiteY2"/>
              </a:cxn>
              <a:cxn ang="0">
                <a:pos x="connsiteX3" y="connsiteY3"/>
              </a:cxn>
            </a:cxnLst>
            <a:rect l="l" t="t" r="r" b="b"/>
            <a:pathLst>
              <a:path w="801595" h="888246">
                <a:moveTo>
                  <a:pt x="1703" y="888246"/>
                </a:moveTo>
                <a:cubicBezTo>
                  <a:pt x="1135" y="592164"/>
                  <a:pt x="568" y="296082"/>
                  <a:pt x="0" y="0"/>
                </a:cubicBezTo>
                <a:lnTo>
                  <a:pt x="801595" y="888243"/>
                </a:lnTo>
                <a:lnTo>
                  <a:pt x="1703" y="888246"/>
                </a:lnTo>
                <a:close/>
              </a:path>
            </a:pathLst>
          </a:custGeom>
          <a:solidFill>
            <a:srgbClr val="002F8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3" name="Espace réservé du numéro de diapositive 2"/>
          <p:cNvSpPr>
            <a:spLocks noGrp="1"/>
          </p:cNvSpPr>
          <p:nvPr>
            <p:ph type="sldNum" sz="quarter" idx="2"/>
          </p:nvPr>
        </p:nvSpPr>
        <p:spPr/>
        <p:txBody>
          <a:bodyPr/>
          <a:lstStyle/>
          <a:p>
            <a:fld id="{86CB4B4D-7CA3-9044-876B-883B54F8677D}" type="slidenum">
              <a:rPr lang="fr-FR" smtClean="0"/>
              <a:t>24</a:t>
            </a:fld>
            <a:endParaRPr lang="fr-FR" dirty="0"/>
          </a:p>
        </p:txBody>
      </p:sp>
      <p:sp>
        <p:nvSpPr>
          <p:cNvPr id="23" name="Espace réservé de la date 3"/>
          <p:cNvSpPr txBox="1"/>
          <p:nvPr/>
        </p:nvSpPr>
        <p:spPr>
          <a:xfrm>
            <a:off x="838200"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endParaRPr dirty="0"/>
          </a:p>
        </p:txBody>
      </p:sp>
      <p:sp>
        <p:nvSpPr>
          <p:cNvPr id="24" name="Espace réservé du pied de page 4"/>
          <p:cNvSpPr txBox="1">
            <a:spLocks/>
          </p:cNvSpPr>
          <p:nvPr/>
        </p:nvSpPr>
        <p:spPr>
          <a:xfrm>
            <a:off x="2612571" y="6538525"/>
            <a:ext cx="751616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E92B5"/>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9pPr>
          </a:lstStyle>
          <a:p>
            <a:r>
              <a:rPr lang="fr-FR" dirty="0" smtClean="0"/>
              <a:t>Loi n° 2018-771 du 5 septembre 2018 pour la liberté de choisir son avenir professionnel (JO 06/09/2018)</a:t>
            </a:r>
            <a:endParaRPr lang="fr-FR" dirty="0"/>
          </a:p>
        </p:txBody>
      </p:sp>
    </p:spTree>
    <p:extLst>
      <p:ext uri="{BB962C8B-B14F-4D97-AF65-F5344CB8AC3E}">
        <p14:creationId xmlns:p14="http://schemas.microsoft.com/office/powerpoint/2010/main" val="2035108494"/>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rotWithShape="1">
          <a:blip r:embed="rId3">
            <a:extLst>
              <a:ext uri="{28A0092B-C50C-407E-A947-70E740481C1C}">
                <a14:useLocalDpi xmlns:a14="http://schemas.microsoft.com/office/drawing/2010/main" val="0"/>
              </a:ext>
            </a:extLst>
          </a:blip>
          <a:srcRect l="417" t="26406" r="-417" b="13405"/>
          <a:stretch/>
        </p:blipFill>
        <p:spPr>
          <a:xfrm>
            <a:off x="0" y="1330859"/>
            <a:ext cx="12192000" cy="4892141"/>
          </a:xfrm>
          <a:prstGeom prst="rect">
            <a:avLst/>
          </a:prstGeom>
        </p:spPr>
      </p:pic>
      <p:sp>
        <p:nvSpPr>
          <p:cNvPr id="21" name="Rectangle 20"/>
          <p:cNvSpPr/>
          <p:nvPr/>
        </p:nvSpPr>
        <p:spPr>
          <a:xfrm>
            <a:off x="-7352" y="1321477"/>
            <a:ext cx="12220377" cy="4892141"/>
          </a:xfrm>
          <a:prstGeom prst="rect">
            <a:avLst/>
          </a:prstGeom>
          <a:solidFill>
            <a:srgbClr val="002F8E">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15" name="Rectangle aux angles arrondis"/>
          <p:cNvSpPr/>
          <p:nvPr/>
        </p:nvSpPr>
        <p:spPr>
          <a:xfrm>
            <a:off x="149750" y="1665439"/>
            <a:ext cx="2758550" cy="4106051"/>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ctr" anchorCtr="0">
            <a:noAutofit/>
          </a:bodyPr>
          <a:lstStyle/>
          <a:p>
            <a:pPr marL="285750" indent="-285750">
              <a:buFont typeface="Arial" panose="020B0604020202020204" pitchFamily="34" charset="0"/>
              <a:buChar char="•"/>
            </a:pPr>
            <a:r>
              <a:rPr lang="fr-FR" sz="1400" dirty="0">
                <a:solidFill>
                  <a:schemeClr val="tx1"/>
                </a:solidFill>
              </a:rPr>
              <a:t>Prise en charge des contrats en alternance (CP &amp; CA)</a:t>
            </a:r>
          </a:p>
          <a:p>
            <a:pPr marL="285750" indent="-285750">
              <a:buFont typeface="Arial" panose="020B0604020202020204" pitchFamily="34" charset="0"/>
              <a:buChar char="•"/>
            </a:pPr>
            <a:r>
              <a:rPr lang="fr-FR" sz="1400" dirty="0">
                <a:solidFill>
                  <a:schemeClr val="tx1"/>
                </a:solidFill>
              </a:rPr>
              <a:t>+ frais annexes</a:t>
            </a:r>
          </a:p>
          <a:p>
            <a:pPr marL="285750" indent="-285750">
              <a:buFont typeface="Arial" panose="020B0604020202020204" pitchFamily="34" charset="0"/>
              <a:buChar char="•"/>
            </a:pPr>
            <a:r>
              <a:rPr lang="fr-FR" sz="1400" dirty="0">
                <a:solidFill>
                  <a:schemeClr val="tx1"/>
                </a:solidFill>
              </a:rPr>
              <a:t>+ dépenses de tutorat</a:t>
            </a:r>
          </a:p>
          <a:p>
            <a:pPr marL="285750" indent="-285750">
              <a:buFont typeface="Arial" panose="020B0604020202020204" pitchFamily="34" charset="0"/>
              <a:buChar char="•"/>
            </a:pPr>
            <a:r>
              <a:rPr lang="fr-FR" sz="1400" dirty="0">
                <a:solidFill>
                  <a:schemeClr val="tx1"/>
                </a:solidFill>
              </a:rPr>
              <a:t>+ dépenses d'investissements de financement des équipements nécessaires </a:t>
            </a:r>
          </a:p>
          <a:p>
            <a:pPr marL="285750" indent="-285750">
              <a:buFont typeface="Arial" panose="020B0604020202020204" pitchFamily="34" charset="0"/>
              <a:buChar char="•"/>
            </a:pPr>
            <a:endParaRPr lang="fr-FR" sz="1400" dirty="0">
              <a:solidFill>
                <a:schemeClr val="tx1"/>
              </a:solidFill>
            </a:endParaRPr>
          </a:p>
          <a:p>
            <a:pPr marL="285750" indent="-285750">
              <a:buFont typeface="Arial" panose="020B0604020202020204" pitchFamily="34" charset="0"/>
              <a:buChar char="•"/>
            </a:pPr>
            <a:r>
              <a:rPr lang="fr-FR" sz="1400" dirty="0">
                <a:solidFill>
                  <a:schemeClr val="tx1"/>
                </a:solidFill>
              </a:rPr>
              <a:t>Prise en charge de Pro A</a:t>
            </a:r>
          </a:p>
        </p:txBody>
      </p:sp>
      <p:sp>
        <p:nvSpPr>
          <p:cNvPr id="16" name="Rectangle aux angles arrondis"/>
          <p:cNvSpPr/>
          <p:nvPr/>
        </p:nvSpPr>
        <p:spPr>
          <a:xfrm>
            <a:off x="3210450" y="1665438"/>
            <a:ext cx="2758550" cy="4106051"/>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ctr" anchorCtr="0">
            <a:noAutofit/>
          </a:bodyPr>
          <a:lstStyle/>
          <a:p>
            <a:pPr marL="285750" indent="-285750">
              <a:buFont typeface="Arial" panose="020B0604020202020204" pitchFamily="34" charset="0"/>
              <a:buChar char="•"/>
            </a:pPr>
            <a:r>
              <a:rPr lang="fr-FR" sz="1400" dirty="0">
                <a:solidFill>
                  <a:schemeClr val="tx1"/>
                </a:solidFill>
              </a:rPr>
              <a:t>Promotion de la FOAD &amp; FEST</a:t>
            </a:r>
          </a:p>
          <a:p>
            <a:pPr marL="285750" indent="-285750">
              <a:buFont typeface="Arial" panose="020B0604020202020204" pitchFamily="34" charset="0"/>
              <a:buChar char="•"/>
            </a:pPr>
            <a:r>
              <a:rPr lang="fr-FR" sz="1400" dirty="0" smtClean="0">
                <a:solidFill>
                  <a:schemeClr val="tx1"/>
                </a:solidFill>
              </a:rPr>
              <a:t>Appui </a:t>
            </a:r>
            <a:r>
              <a:rPr lang="fr-FR" sz="1400" dirty="0">
                <a:solidFill>
                  <a:schemeClr val="tx1"/>
                </a:solidFill>
              </a:rPr>
              <a:t>technique à </a:t>
            </a:r>
            <a:r>
              <a:rPr lang="fr-FR" sz="1400" dirty="0" smtClean="0">
                <a:solidFill>
                  <a:schemeClr val="tx1"/>
                </a:solidFill>
              </a:rPr>
              <a:t>: l'élaboration </a:t>
            </a:r>
            <a:r>
              <a:rPr lang="fr-FR" sz="1400" dirty="0">
                <a:solidFill>
                  <a:schemeClr val="tx1"/>
                </a:solidFill>
              </a:rPr>
              <a:t>de la GPEC de </a:t>
            </a:r>
            <a:r>
              <a:rPr lang="fr-FR" sz="1400" dirty="0" smtClean="0">
                <a:solidFill>
                  <a:schemeClr val="tx1"/>
                </a:solidFill>
              </a:rPr>
              <a:t>branche </a:t>
            </a:r>
            <a:br>
              <a:rPr lang="fr-FR" sz="1400" dirty="0" smtClean="0">
                <a:solidFill>
                  <a:schemeClr val="tx1"/>
                </a:solidFill>
              </a:rPr>
            </a:br>
            <a:r>
              <a:rPr lang="fr-FR" sz="1400" dirty="0" smtClean="0">
                <a:solidFill>
                  <a:schemeClr val="tx1"/>
                </a:solidFill>
              </a:rPr>
              <a:t>la </a:t>
            </a:r>
            <a:r>
              <a:rPr lang="fr-FR" sz="1400" dirty="0">
                <a:solidFill>
                  <a:schemeClr val="tx1"/>
                </a:solidFill>
              </a:rPr>
              <a:t>détermination des niveaux de prise en charge des contrats en </a:t>
            </a:r>
            <a:r>
              <a:rPr lang="fr-FR" sz="1400" dirty="0" smtClean="0">
                <a:solidFill>
                  <a:schemeClr val="tx1"/>
                </a:solidFill>
              </a:rPr>
              <a:t>alternance</a:t>
            </a:r>
            <a:br>
              <a:rPr lang="fr-FR" sz="1400" dirty="0" smtClean="0">
                <a:solidFill>
                  <a:schemeClr val="tx1"/>
                </a:solidFill>
              </a:rPr>
            </a:br>
            <a:r>
              <a:rPr lang="fr-FR" sz="1400" dirty="0" smtClean="0">
                <a:solidFill>
                  <a:schemeClr val="tx1"/>
                </a:solidFill>
              </a:rPr>
              <a:t>la </a:t>
            </a:r>
            <a:r>
              <a:rPr lang="fr-FR" sz="1400" dirty="0">
                <a:solidFill>
                  <a:schemeClr val="tx1"/>
                </a:solidFill>
              </a:rPr>
              <a:t>certification de branche</a:t>
            </a:r>
          </a:p>
        </p:txBody>
      </p:sp>
      <p:sp>
        <p:nvSpPr>
          <p:cNvPr id="17" name="Rectangle aux angles arrondis"/>
          <p:cNvSpPr/>
          <p:nvPr/>
        </p:nvSpPr>
        <p:spPr>
          <a:xfrm>
            <a:off x="6271150" y="1665439"/>
            <a:ext cx="2758550" cy="4106051"/>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b" anchorCtr="0">
            <a:noAutofit/>
          </a:bodyPr>
          <a:lstStyle/>
          <a:p>
            <a:pPr marL="285750" indent="-285750">
              <a:buFont typeface="Arial" panose="020B0604020202020204" pitchFamily="34" charset="0"/>
              <a:buChar char="•"/>
            </a:pPr>
            <a:r>
              <a:rPr lang="fr-FR" sz="1400" dirty="0">
                <a:solidFill>
                  <a:schemeClr val="tx1"/>
                </a:solidFill>
              </a:rPr>
              <a:t>Développement de la formation dans les TPME</a:t>
            </a:r>
          </a:p>
          <a:p>
            <a:pPr marL="285750" indent="-285750">
              <a:buFont typeface="Arial" panose="020B0604020202020204" pitchFamily="34" charset="0"/>
              <a:buChar char="•"/>
            </a:pPr>
            <a:r>
              <a:rPr lang="fr-FR" sz="1400" dirty="0">
                <a:solidFill>
                  <a:schemeClr val="tx1"/>
                </a:solidFill>
              </a:rPr>
              <a:t>Financement des plans de formation</a:t>
            </a:r>
          </a:p>
          <a:p>
            <a:pPr marL="285750" indent="-285750">
              <a:buFont typeface="Arial" panose="020B0604020202020204" pitchFamily="34" charset="0"/>
              <a:buChar char="•"/>
            </a:pPr>
            <a:r>
              <a:rPr lang="fr-FR" sz="1400" dirty="0">
                <a:solidFill>
                  <a:schemeClr val="tx1"/>
                </a:solidFill>
              </a:rPr>
              <a:t>Abondement du CPF des salariés dans les entreprises M50</a:t>
            </a:r>
          </a:p>
          <a:p>
            <a:pPr marL="285750" indent="-285750">
              <a:buFont typeface="Arial" panose="020B0604020202020204" pitchFamily="34" charset="0"/>
              <a:buChar char="•"/>
            </a:pPr>
            <a:r>
              <a:rPr lang="fr-FR" sz="1400" dirty="0">
                <a:solidFill>
                  <a:schemeClr val="tx1"/>
                </a:solidFill>
              </a:rPr>
              <a:t>Financement des dépenses de participation salarié/bénévole à un jury examen ou VAE</a:t>
            </a:r>
          </a:p>
          <a:p>
            <a:pPr marL="285750" indent="-285750">
              <a:buFont typeface="Arial" panose="020B0604020202020204" pitchFamily="34" charset="0"/>
              <a:buChar char="•"/>
            </a:pPr>
            <a:r>
              <a:rPr lang="fr-FR" sz="1400" dirty="0">
                <a:solidFill>
                  <a:schemeClr val="tx1"/>
                </a:solidFill>
              </a:rPr>
              <a:t>Financement de la formation des demandeurs d'emploi (POE)</a:t>
            </a:r>
          </a:p>
        </p:txBody>
      </p:sp>
      <p:sp>
        <p:nvSpPr>
          <p:cNvPr id="18" name="Rectangle aux angles arrondis"/>
          <p:cNvSpPr/>
          <p:nvPr/>
        </p:nvSpPr>
        <p:spPr>
          <a:xfrm>
            <a:off x="9331850" y="1665438"/>
            <a:ext cx="2758550" cy="4106051"/>
          </a:xfrm>
          <a:prstGeom prst="rect">
            <a:avLst/>
          </a:prstGeom>
          <a:solidFill>
            <a:schemeClr val="bg1"/>
          </a:solidFill>
          <a:ln w="28575" cap="flat">
            <a:noFill/>
            <a:prstDash val="solid"/>
            <a:round/>
          </a:ln>
          <a:effectLst>
            <a:outerShdw blurRad="50800" dist="38100" dir="5400000" algn="t" rotWithShape="0">
              <a:prstClr val="black">
                <a:alpha val="40000"/>
              </a:prstClr>
            </a:outerShdw>
          </a:effectLst>
        </p:spPr>
        <p:txBody>
          <a:bodyPr wrap="square" lIns="144000" tIns="45719" rIns="144000" bIns="180000" numCol="1" anchor="ctr" anchorCtr="0">
            <a:noAutofit/>
          </a:bodyPr>
          <a:lstStyle/>
          <a:p>
            <a:pPr marL="285750" indent="-285750">
              <a:buFont typeface="Arial" panose="020B0604020202020204" pitchFamily="34" charset="0"/>
              <a:buChar char="•"/>
            </a:pPr>
            <a:r>
              <a:rPr lang="fr-FR" sz="1400" dirty="0">
                <a:solidFill>
                  <a:schemeClr val="tx1"/>
                </a:solidFill>
              </a:rPr>
              <a:t>Contributions conventionnelles de branche : financement des priorités conventionnelles des branches</a:t>
            </a:r>
          </a:p>
          <a:p>
            <a:pPr marL="285750" indent="-285750">
              <a:buFont typeface="Arial" panose="020B0604020202020204" pitchFamily="34" charset="0"/>
              <a:buChar char="•"/>
            </a:pPr>
            <a:r>
              <a:rPr lang="fr-FR" sz="1400" dirty="0">
                <a:solidFill>
                  <a:schemeClr val="tx1"/>
                </a:solidFill>
              </a:rPr>
              <a:t>Versements volontaires entreprises (VV) : financement des plans de formation des entreprises</a:t>
            </a:r>
          </a:p>
        </p:txBody>
      </p:sp>
      <p:sp>
        <p:nvSpPr>
          <p:cNvPr id="2" name="Titre 1"/>
          <p:cNvSpPr>
            <a:spLocks noGrp="1"/>
          </p:cNvSpPr>
          <p:nvPr>
            <p:ph type="title"/>
          </p:nvPr>
        </p:nvSpPr>
        <p:spPr/>
        <p:txBody>
          <a:bodyPr>
            <a:normAutofit/>
          </a:bodyPr>
          <a:lstStyle/>
          <a:p>
            <a:r>
              <a:rPr lang="fr-FR" sz="3200" dirty="0" smtClean="0"/>
              <a:t>Les missions de l’OPCO</a:t>
            </a:r>
            <a:endParaRPr lang="fr-FR" sz="3200" dirty="0"/>
          </a:p>
        </p:txBody>
      </p:sp>
      <p:sp>
        <p:nvSpPr>
          <p:cNvPr id="9" name="Rectangle aux angles arrondis"/>
          <p:cNvSpPr/>
          <p:nvPr/>
        </p:nvSpPr>
        <p:spPr>
          <a:xfrm>
            <a:off x="149750" y="1665439"/>
            <a:ext cx="2758550" cy="845216"/>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dirty="0" smtClean="0">
                <a:solidFill>
                  <a:schemeClr val="bg1"/>
                </a:solidFill>
              </a:rPr>
              <a:t>PROMOTION ALTERNANCE</a:t>
            </a:r>
            <a:endParaRPr lang="fr-FR" dirty="0">
              <a:solidFill>
                <a:schemeClr val="bg1"/>
              </a:solidFill>
            </a:endParaRPr>
          </a:p>
        </p:txBody>
      </p:sp>
      <p:sp>
        <p:nvSpPr>
          <p:cNvPr id="10" name="Rectangle aux angles arrondis"/>
          <p:cNvSpPr/>
          <p:nvPr/>
        </p:nvSpPr>
        <p:spPr>
          <a:xfrm>
            <a:off x="3210450" y="1665439"/>
            <a:ext cx="2758550" cy="845216"/>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dirty="0" smtClean="0">
                <a:solidFill>
                  <a:schemeClr val="bg1"/>
                </a:solidFill>
              </a:rPr>
              <a:t>APPUI AUX BRANCHES</a:t>
            </a:r>
            <a:endParaRPr lang="fr-FR" dirty="0">
              <a:solidFill>
                <a:schemeClr val="bg1"/>
              </a:solidFill>
            </a:endParaRPr>
          </a:p>
        </p:txBody>
      </p:sp>
      <p:sp>
        <p:nvSpPr>
          <p:cNvPr id="13" name="Rectangle aux angles arrondis"/>
          <p:cNvSpPr/>
          <p:nvPr/>
        </p:nvSpPr>
        <p:spPr>
          <a:xfrm>
            <a:off x="6271150" y="1665439"/>
            <a:ext cx="2758550" cy="845216"/>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dirty="0" smtClean="0">
                <a:solidFill>
                  <a:schemeClr val="bg1"/>
                </a:solidFill>
              </a:rPr>
              <a:t>SERVICE DE PROXIMITÉ AUPRÈS DES TPME (M50)</a:t>
            </a:r>
            <a:endParaRPr lang="fr-FR" dirty="0">
              <a:solidFill>
                <a:schemeClr val="bg1"/>
              </a:solidFill>
            </a:endParaRPr>
          </a:p>
        </p:txBody>
      </p:sp>
      <p:sp>
        <p:nvSpPr>
          <p:cNvPr id="14" name="Rectangle aux angles arrondis"/>
          <p:cNvSpPr/>
          <p:nvPr/>
        </p:nvSpPr>
        <p:spPr>
          <a:xfrm>
            <a:off x="9331850" y="1665439"/>
            <a:ext cx="2758550" cy="845216"/>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r>
              <a:rPr lang="fr-FR" dirty="0" smtClean="0">
                <a:solidFill>
                  <a:schemeClr val="bg1"/>
                </a:solidFill>
              </a:rPr>
              <a:t>GESTION DES CONTRIBUTIONS SUPPLÉMENTAIRES</a:t>
            </a:r>
            <a:endParaRPr lang="fr-FR" dirty="0">
              <a:solidFill>
                <a:schemeClr val="bg1"/>
              </a:solidFill>
            </a:endParaRPr>
          </a:p>
        </p:txBody>
      </p:sp>
      <p:sp>
        <p:nvSpPr>
          <p:cNvPr id="19" name="Rectangle aux angles arrondis"/>
          <p:cNvSpPr/>
          <p:nvPr/>
        </p:nvSpPr>
        <p:spPr>
          <a:xfrm>
            <a:off x="2820899" y="5963498"/>
            <a:ext cx="6510951" cy="558220"/>
          </a:xfrm>
          <a:prstGeom prst="rect">
            <a:avLst/>
          </a:prstGeom>
          <a:solidFill>
            <a:schemeClr val="accent2"/>
          </a:solidFill>
          <a:ln w="9525" cap="flat">
            <a:solidFill>
              <a:schemeClr val="accent2"/>
            </a:solidFill>
            <a:prstDash val="solid"/>
            <a:round/>
          </a:ln>
          <a:effectLst/>
        </p:spPr>
        <p:txBody>
          <a:bodyPr wrap="square" lIns="45719" tIns="45719" rIns="45719" bIns="45719" numCol="1" anchor="ctr">
            <a:noAutofit/>
          </a:bodyPr>
          <a:lstStyle/>
          <a:p>
            <a:pPr algn="ctr"/>
            <a:r>
              <a:rPr lang="fr-FR" dirty="0" smtClean="0">
                <a:solidFill>
                  <a:schemeClr val="bg1"/>
                </a:solidFill>
              </a:rPr>
              <a:t>Financement </a:t>
            </a:r>
            <a:r>
              <a:rPr lang="fr-FR" dirty="0">
                <a:solidFill>
                  <a:schemeClr val="bg1"/>
                </a:solidFill>
              </a:rPr>
              <a:t>de la formation, du CPF, du </a:t>
            </a:r>
            <a:r>
              <a:rPr lang="fr-FR" dirty="0" smtClean="0">
                <a:solidFill>
                  <a:schemeClr val="bg1"/>
                </a:solidFill>
              </a:rPr>
              <a:t>CEP pour les non </a:t>
            </a:r>
            <a:r>
              <a:rPr lang="fr-FR" dirty="0">
                <a:solidFill>
                  <a:schemeClr val="bg1"/>
                </a:solidFill>
              </a:rPr>
              <a:t>salariés </a:t>
            </a:r>
          </a:p>
        </p:txBody>
      </p:sp>
      <p:sp>
        <p:nvSpPr>
          <p:cNvPr id="22" name="Triangle rectangle 33"/>
          <p:cNvSpPr/>
          <p:nvPr/>
        </p:nvSpPr>
        <p:spPr>
          <a:xfrm rot="5400000">
            <a:off x="39282" y="1200002"/>
            <a:ext cx="894198" cy="972770"/>
          </a:xfrm>
          <a:custGeom>
            <a:avLst/>
            <a:gdLst>
              <a:gd name="connsiteX0" fmla="*/ 0 w 2103399"/>
              <a:gd name="connsiteY0" fmla="*/ 2349500 h 2349500"/>
              <a:gd name="connsiteX1" fmla="*/ 0 w 2103399"/>
              <a:gd name="connsiteY1" fmla="*/ 0 h 2349500"/>
              <a:gd name="connsiteX2" fmla="*/ 2103399 w 2103399"/>
              <a:gd name="connsiteY2" fmla="*/ 2349500 h 2349500"/>
              <a:gd name="connsiteX3" fmla="*/ 0 w 2103399"/>
              <a:gd name="connsiteY3" fmla="*/ 2349500 h 2349500"/>
              <a:gd name="connsiteX0" fmla="*/ 1303507 w 2103399"/>
              <a:gd name="connsiteY0" fmla="*/ 2349503 h 2349503"/>
              <a:gd name="connsiteX1" fmla="*/ 0 w 2103399"/>
              <a:gd name="connsiteY1" fmla="*/ 0 h 2349503"/>
              <a:gd name="connsiteX2" fmla="*/ 2103399 w 2103399"/>
              <a:gd name="connsiteY2" fmla="*/ 2349500 h 2349503"/>
              <a:gd name="connsiteX3" fmla="*/ 1303507 w 2103399"/>
              <a:gd name="connsiteY3" fmla="*/ 2349503 h 2349503"/>
              <a:gd name="connsiteX0" fmla="*/ 0 w 799892"/>
              <a:gd name="connsiteY0" fmla="*/ 880626 h 880626"/>
              <a:gd name="connsiteX1" fmla="*/ 9727 w 799892"/>
              <a:gd name="connsiteY1" fmla="*/ 0 h 880626"/>
              <a:gd name="connsiteX2" fmla="*/ 799892 w 799892"/>
              <a:gd name="connsiteY2" fmla="*/ 880623 h 880626"/>
              <a:gd name="connsiteX3" fmla="*/ 0 w 799892"/>
              <a:gd name="connsiteY3" fmla="*/ 880626 h 880626"/>
              <a:gd name="connsiteX0" fmla="*/ 1703 w 801595"/>
              <a:gd name="connsiteY0" fmla="*/ 888246 h 888246"/>
              <a:gd name="connsiteX1" fmla="*/ 0 w 801595"/>
              <a:gd name="connsiteY1" fmla="*/ 0 h 888246"/>
              <a:gd name="connsiteX2" fmla="*/ 801595 w 801595"/>
              <a:gd name="connsiteY2" fmla="*/ 888243 h 888246"/>
              <a:gd name="connsiteX3" fmla="*/ 1703 w 801595"/>
              <a:gd name="connsiteY3" fmla="*/ 888246 h 888246"/>
            </a:gdLst>
            <a:ahLst/>
            <a:cxnLst>
              <a:cxn ang="0">
                <a:pos x="connsiteX0" y="connsiteY0"/>
              </a:cxn>
              <a:cxn ang="0">
                <a:pos x="connsiteX1" y="connsiteY1"/>
              </a:cxn>
              <a:cxn ang="0">
                <a:pos x="connsiteX2" y="connsiteY2"/>
              </a:cxn>
              <a:cxn ang="0">
                <a:pos x="connsiteX3" y="connsiteY3"/>
              </a:cxn>
            </a:cxnLst>
            <a:rect l="l" t="t" r="r" b="b"/>
            <a:pathLst>
              <a:path w="801595" h="888246">
                <a:moveTo>
                  <a:pt x="1703" y="888246"/>
                </a:moveTo>
                <a:cubicBezTo>
                  <a:pt x="1135" y="592164"/>
                  <a:pt x="568" y="296082"/>
                  <a:pt x="0" y="0"/>
                </a:cubicBezTo>
                <a:lnTo>
                  <a:pt x="801595" y="888243"/>
                </a:lnTo>
                <a:lnTo>
                  <a:pt x="1703" y="888246"/>
                </a:lnTo>
                <a:close/>
              </a:path>
            </a:pathLst>
          </a:custGeom>
          <a:solidFill>
            <a:srgbClr val="002F8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3" name="Espace réservé du numéro de diapositive 2"/>
          <p:cNvSpPr>
            <a:spLocks noGrp="1"/>
          </p:cNvSpPr>
          <p:nvPr>
            <p:ph type="sldNum" sz="quarter" idx="2"/>
          </p:nvPr>
        </p:nvSpPr>
        <p:spPr/>
        <p:txBody>
          <a:bodyPr/>
          <a:lstStyle/>
          <a:p>
            <a:fld id="{86CB4B4D-7CA3-9044-876B-883B54F8677D}" type="slidenum">
              <a:rPr lang="fr-FR" smtClean="0"/>
              <a:t>25</a:t>
            </a:fld>
            <a:endParaRPr lang="fr-FR" dirty="0"/>
          </a:p>
        </p:txBody>
      </p:sp>
      <p:sp>
        <p:nvSpPr>
          <p:cNvPr id="23" name="Espace réservé de la date 3"/>
          <p:cNvSpPr txBox="1"/>
          <p:nvPr/>
        </p:nvSpPr>
        <p:spPr>
          <a:xfrm>
            <a:off x="838200"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
        <p:nvSpPr>
          <p:cNvPr id="24" name="Espace réservé du pied de page 4"/>
          <p:cNvSpPr txBox="1">
            <a:spLocks/>
          </p:cNvSpPr>
          <p:nvPr/>
        </p:nvSpPr>
        <p:spPr>
          <a:xfrm>
            <a:off x="2612571" y="6538525"/>
            <a:ext cx="751616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E92B5"/>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9pPr>
          </a:lstStyle>
          <a:p>
            <a:r>
              <a:rPr lang="fr-FR" dirty="0" smtClean="0"/>
              <a:t>Loi n° 2018-771 du 5 septembre 2018 pour la liberté de choisir son avenir professionnel (JO 06/09/2018)</a:t>
            </a:r>
            <a:endParaRPr lang="fr-FR" dirty="0"/>
          </a:p>
        </p:txBody>
      </p:sp>
    </p:spTree>
    <p:extLst>
      <p:ext uri="{BB962C8B-B14F-4D97-AF65-F5344CB8AC3E}">
        <p14:creationId xmlns:p14="http://schemas.microsoft.com/office/powerpoint/2010/main" val="17933807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Le calendrier de la réforme</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685" y="1488562"/>
            <a:ext cx="11111664" cy="5149308"/>
          </a:xfrm>
          <a:prstGeom prst="rect">
            <a:avLst/>
          </a:prstGeom>
        </p:spPr>
      </p:pic>
      <p:sp>
        <p:nvSpPr>
          <p:cNvPr id="3" name="Espace réservé du numéro de diapositive 2"/>
          <p:cNvSpPr>
            <a:spLocks noGrp="1"/>
          </p:cNvSpPr>
          <p:nvPr>
            <p:ph type="sldNum" sz="quarter" idx="2"/>
          </p:nvPr>
        </p:nvSpPr>
        <p:spPr/>
        <p:txBody>
          <a:bodyPr/>
          <a:lstStyle/>
          <a:p>
            <a:fld id="{86CB4B4D-7CA3-9044-876B-883B54F8677D}" type="slidenum">
              <a:rPr lang="fr-FR" smtClean="0"/>
              <a:t>26</a:t>
            </a:fld>
            <a:endParaRPr lang="fr-FR" dirty="0"/>
          </a:p>
        </p:txBody>
      </p:sp>
      <p:sp>
        <p:nvSpPr>
          <p:cNvPr id="7" name="Espace réservé de la date 3"/>
          <p:cNvSpPr txBox="1"/>
          <p:nvPr/>
        </p:nvSpPr>
        <p:spPr>
          <a:xfrm>
            <a:off x="838200"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Tree>
    <p:extLst>
      <p:ext uri="{BB962C8B-B14F-4D97-AF65-F5344CB8AC3E}">
        <p14:creationId xmlns:p14="http://schemas.microsoft.com/office/powerpoint/2010/main" val="1405546372"/>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Titre 1"/>
          <p:cNvSpPr txBox="1">
            <a:spLocks noGrp="1"/>
          </p:cNvSpPr>
          <p:nvPr>
            <p:ph type="ctrTitle"/>
          </p:nvPr>
        </p:nvSpPr>
        <p:spPr>
          <a:xfrm>
            <a:off x="1524000" y="2384225"/>
            <a:ext cx="9144000" cy="1646436"/>
          </a:xfrm>
          <a:prstGeom prst="rect">
            <a:avLst/>
          </a:prstGeom>
        </p:spPr>
        <p:txBody>
          <a:bodyPr/>
          <a:lstStyle/>
          <a:p>
            <a:r>
              <a:t>Merci de votre attention !</a:t>
            </a:r>
          </a:p>
        </p:txBody>
      </p:sp>
      <p:sp>
        <p:nvSpPr>
          <p:cNvPr id="379" name="Sous-titre 2"/>
          <p:cNvSpPr txBox="1">
            <a:spLocks noGrp="1"/>
          </p:cNvSpPr>
          <p:nvPr>
            <p:ph type="subTitle" sz="quarter" idx="1"/>
          </p:nvPr>
        </p:nvSpPr>
        <p:spPr>
          <a:prstGeom prst="rect">
            <a:avLst/>
          </a:prstGeom>
        </p:spPr>
        <p:txBody>
          <a:bodyPr/>
          <a:lstStyle/>
          <a:p>
            <a:r>
              <a:t> </a:t>
            </a:r>
          </a:p>
        </p:txBody>
      </p:sp>
      <p:sp>
        <p:nvSpPr>
          <p:cNvPr id="2" name="Espace réservé du numéro de diapositive 1"/>
          <p:cNvSpPr>
            <a:spLocks noGrp="1"/>
          </p:cNvSpPr>
          <p:nvPr>
            <p:ph type="sldNum" sz="quarter" idx="2"/>
          </p:nvPr>
        </p:nvSpPr>
        <p:spPr/>
        <p:txBody>
          <a:bodyPr/>
          <a:lstStyle/>
          <a:p>
            <a:fld id="{86CB4B4D-7CA3-9044-876B-883B54F8677D}" type="slidenum">
              <a:rPr lang="fr-FR" smtClean="0"/>
              <a:t>27</a:t>
            </a:fld>
            <a:endParaRPr lang="fr-F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b="34899"/>
          <a:stretch/>
        </p:blipFill>
        <p:spPr>
          <a:xfrm>
            <a:off x="0" y="1245842"/>
            <a:ext cx="12192000" cy="4545357"/>
          </a:xfrm>
          <a:prstGeom prst="rect">
            <a:avLst/>
          </a:prstGeom>
        </p:spPr>
      </p:pic>
      <p:sp>
        <p:nvSpPr>
          <p:cNvPr id="22" name="Rectangle 21"/>
          <p:cNvSpPr/>
          <p:nvPr/>
        </p:nvSpPr>
        <p:spPr>
          <a:xfrm>
            <a:off x="-7353" y="1249386"/>
            <a:ext cx="12199353" cy="4561270"/>
          </a:xfrm>
          <a:prstGeom prst="rect">
            <a:avLst/>
          </a:prstGeom>
          <a:solidFill>
            <a:srgbClr val="002F8E">
              <a:alpha val="58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105" name="Espace réservé du pied de page 4"/>
          <p:cNvSpPr txBox="1"/>
          <p:nvPr/>
        </p:nvSpPr>
        <p:spPr>
          <a:xfrm>
            <a:off x="1891767" y="6404292"/>
            <a:ext cx="9059089"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200">
                <a:solidFill>
                  <a:srgbClr val="8E92B5"/>
                </a:solidFill>
              </a:defRPr>
            </a:lvl1pPr>
          </a:lstStyle>
          <a:p>
            <a:r>
              <a:rPr dirty="0" err="1"/>
              <a:t>Loi</a:t>
            </a:r>
            <a:r>
              <a:rPr dirty="0"/>
              <a:t> n° 2018-771 du 5 </a:t>
            </a:r>
            <a:r>
              <a:rPr dirty="0" err="1"/>
              <a:t>septembre</a:t>
            </a:r>
            <a:r>
              <a:rPr dirty="0"/>
              <a:t> 2018 pour la </a:t>
            </a:r>
            <a:r>
              <a:rPr dirty="0" err="1"/>
              <a:t>liberté</a:t>
            </a:r>
            <a:r>
              <a:rPr dirty="0"/>
              <a:t> de </a:t>
            </a:r>
            <a:r>
              <a:rPr dirty="0" err="1"/>
              <a:t>choisir</a:t>
            </a:r>
            <a:r>
              <a:rPr dirty="0"/>
              <a:t> son </a:t>
            </a:r>
            <a:r>
              <a:rPr dirty="0" err="1"/>
              <a:t>avenir</a:t>
            </a:r>
            <a:r>
              <a:rPr dirty="0"/>
              <a:t> </a:t>
            </a:r>
            <a:r>
              <a:rPr dirty="0" err="1"/>
              <a:t>professionnel</a:t>
            </a:r>
            <a:r>
              <a:rPr dirty="0"/>
              <a:t> (JO 06/09/2018)</a:t>
            </a:r>
          </a:p>
        </p:txBody>
      </p:sp>
      <p:sp>
        <p:nvSpPr>
          <p:cNvPr id="106" name="Titre 1"/>
          <p:cNvSpPr txBox="1">
            <a:spLocks noGrp="1"/>
          </p:cNvSpPr>
          <p:nvPr>
            <p:ph type="title"/>
          </p:nvPr>
        </p:nvSpPr>
        <p:spPr>
          <a:xfrm>
            <a:off x="2098125" y="100897"/>
            <a:ext cx="9255675" cy="1129032"/>
          </a:xfrm>
          <a:prstGeom prst="rect">
            <a:avLst/>
          </a:prstGeom>
        </p:spPr>
        <p:txBody>
          <a:bodyPr>
            <a:noAutofit/>
          </a:bodyPr>
          <a:lstStyle>
            <a:lvl1pPr defTabSz="813816">
              <a:defRPr sz="3204"/>
            </a:lvl1pPr>
          </a:lstStyle>
          <a:p>
            <a:r>
              <a:rPr lang="fr-FR" sz="3200" dirty="0">
                <a:solidFill>
                  <a:schemeClr val="bg1"/>
                </a:solidFill>
              </a:rPr>
              <a:t>Rénovation sociale : </a:t>
            </a:r>
            <a:br>
              <a:rPr lang="fr-FR" sz="3200" dirty="0">
                <a:solidFill>
                  <a:schemeClr val="bg1"/>
                </a:solidFill>
              </a:rPr>
            </a:br>
            <a:r>
              <a:rPr lang="fr-FR" sz="3200" dirty="0">
                <a:solidFill>
                  <a:schemeClr val="bg1"/>
                </a:solidFill>
              </a:rPr>
              <a:t>La </a:t>
            </a:r>
            <a:r>
              <a:rPr lang="fr-FR" sz="3200" dirty="0" smtClean="0">
                <a:solidFill>
                  <a:schemeClr val="bg1"/>
                </a:solidFill>
              </a:rPr>
              <a:t>loi « Liberté </a:t>
            </a:r>
            <a:r>
              <a:rPr lang="fr-FR" sz="3200" dirty="0">
                <a:solidFill>
                  <a:schemeClr val="bg1"/>
                </a:solidFill>
              </a:rPr>
              <a:t>de choisir son avenir </a:t>
            </a:r>
            <a:r>
              <a:rPr lang="fr-FR" sz="3200" dirty="0" smtClean="0">
                <a:solidFill>
                  <a:schemeClr val="bg1"/>
                </a:solidFill>
              </a:rPr>
              <a:t>professionnel »</a:t>
            </a:r>
            <a:endParaRPr sz="3200" dirty="0">
              <a:solidFill>
                <a:schemeClr val="bg1"/>
              </a:solidFill>
            </a:endParaRPr>
          </a:p>
        </p:txBody>
      </p:sp>
      <p:sp>
        <p:nvSpPr>
          <p:cNvPr id="107" name="Espace réservé de la date 3"/>
          <p:cNvSpPr txBox="1"/>
          <p:nvPr/>
        </p:nvSpPr>
        <p:spPr>
          <a:xfrm>
            <a:off x="838200"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
        <p:nvSpPr>
          <p:cNvPr id="108" name="Espace réservé du numéro de diapositive 4"/>
          <p:cNvSpPr txBox="1">
            <a:spLocks noGrp="1"/>
          </p:cNvSpPr>
          <p:nvPr>
            <p:ph type="sldNum" sz="quarter" idx="2"/>
          </p:nvPr>
        </p:nvSpPr>
        <p:spPr>
          <a:xfrm>
            <a:off x="11169739" y="6404292"/>
            <a:ext cx="184062"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dirty="0"/>
          </a:p>
        </p:txBody>
      </p:sp>
      <p:sp>
        <p:nvSpPr>
          <p:cNvPr id="2" name="Rectangle 1"/>
          <p:cNvSpPr/>
          <p:nvPr/>
        </p:nvSpPr>
        <p:spPr>
          <a:xfrm>
            <a:off x="2326362" y="5857174"/>
            <a:ext cx="8799200" cy="338554"/>
          </a:xfrm>
          <a:prstGeom prst="rect">
            <a:avLst/>
          </a:prstGeom>
        </p:spPr>
        <p:txBody>
          <a:bodyPr wrap="square">
            <a:spAutoFit/>
          </a:bodyPr>
          <a:lstStyle/>
          <a:p>
            <a:pPr lvl="0"/>
            <a:r>
              <a:rPr lang="fr-FR" sz="1600" i="1"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*Entrée </a:t>
            </a:r>
            <a:r>
              <a:rPr lang="fr-FR" sz="1600" i="1" dirty="0">
                <a:solidFill>
                  <a:srgbClr val="1F497D"/>
                </a:solidFill>
                <a:latin typeface="Calibri" panose="020F0502020204030204" pitchFamily="34" charset="0"/>
                <a:ea typeface="Calibri" panose="020F0502020204030204" pitchFamily="34" charset="0"/>
                <a:cs typeface="Times New Roman" panose="02020603050405020304" pitchFamily="18" charset="0"/>
              </a:rPr>
              <a:t>en vigueur au 1er janvier 2019 </a:t>
            </a:r>
            <a:r>
              <a:rPr lang="fr-FR" sz="1600" i="1"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De nombreux </a:t>
            </a:r>
            <a:r>
              <a:rPr lang="fr-FR" sz="1600" i="1" dirty="0">
                <a:solidFill>
                  <a:srgbClr val="1F497D"/>
                </a:solidFill>
                <a:latin typeface="Calibri" panose="020F0502020204030204" pitchFamily="34" charset="0"/>
                <a:ea typeface="Calibri" panose="020F0502020204030204" pitchFamily="34" charset="0"/>
                <a:cs typeface="Times New Roman" panose="02020603050405020304" pitchFamily="18" charset="0"/>
              </a:rPr>
              <a:t>décrets d’application </a:t>
            </a:r>
            <a:r>
              <a:rPr lang="fr-FR" sz="1600" i="1"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sont en </a:t>
            </a:r>
            <a:r>
              <a:rPr lang="fr-FR" sz="1600" i="1" dirty="0">
                <a:solidFill>
                  <a:srgbClr val="1F497D"/>
                </a:solidFill>
                <a:latin typeface="Calibri" panose="020F0502020204030204" pitchFamily="34" charset="0"/>
                <a:ea typeface="Calibri" panose="020F0502020204030204" pitchFamily="34" charset="0"/>
                <a:cs typeface="Times New Roman" panose="02020603050405020304" pitchFamily="18" charset="0"/>
              </a:rPr>
              <a:t>attente</a:t>
            </a:r>
            <a:endParaRPr lang="fr-FR" sz="16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p:cNvSpPr/>
          <p:nvPr/>
        </p:nvSpPr>
        <p:spPr>
          <a:xfrm>
            <a:off x="9535862" y="2730307"/>
            <a:ext cx="2326973" cy="2647661"/>
          </a:xfrm>
          <a:prstGeom prst="rect">
            <a:avLst/>
          </a:prstGeom>
          <a:solidFill>
            <a:schemeClr val="tx1"/>
          </a:solidFill>
          <a:ln w="12700" cap="flat">
            <a:noFill/>
            <a:prstDash val="solid"/>
            <a:miter lim="800000"/>
          </a:ln>
          <a:effectLst>
            <a:outerShdw blurRad="101600" dist="25400" dir="5400000" rotWithShape="0">
              <a:srgbClr val="000000">
                <a:alpha val="75000"/>
              </a:srgbClr>
            </a:outerShdw>
          </a:effectLst>
        </p:spPr>
        <p:txBody>
          <a:bodyPr wrap="square" lIns="180000" tIns="45719" rIns="180000" bIns="45719" numCol="1" anchor="ctr">
            <a:noAutofit/>
          </a:bodyPr>
          <a:lstStyle/>
          <a:p>
            <a:pPr algn="ctr"/>
            <a:r>
              <a:rPr lang="fr-FR" b="1" dirty="0">
                <a:solidFill>
                  <a:schemeClr val="bg1"/>
                </a:solidFill>
              </a:rPr>
              <a:t>Une finalité : </a:t>
            </a:r>
            <a:endParaRPr lang="fr-FR" b="1" dirty="0" smtClean="0">
              <a:solidFill>
                <a:schemeClr val="bg1"/>
              </a:solidFill>
            </a:endParaRPr>
          </a:p>
          <a:p>
            <a:pPr algn="ctr"/>
            <a:r>
              <a:rPr lang="fr-FR" b="1" dirty="0" smtClean="0">
                <a:solidFill>
                  <a:schemeClr val="bg1"/>
                </a:solidFill>
              </a:rPr>
              <a:t>une </a:t>
            </a:r>
            <a:r>
              <a:rPr lang="fr-FR" b="1" dirty="0">
                <a:solidFill>
                  <a:schemeClr val="bg1"/>
                </a:solidFill>
              </a:rPr>
              <a:t>nouvelle société de compétences</a:t>
            </a:r>
          </a:p>
        </p:txBody>
      </p:sp>
      <p:pic>
        <p:nvPicPr>
          <p:cNvPr id="3" name="Image 2"/>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439447" y="2979355"/>
            <a:ext cx="576661" cy="465860"/>
          </a:xfrm>
          <a:prstGeom prst="rect">
            <a:avLst/>
          </a:prstGeom>
        </p:spPr>
      </p:pic>
      <p:sp>
        <p:nvSpPr>
          <p:cNvPr id="17" name="Rectangle"/>
          <p:cNvSpPr/>
          <p:nvPr/>
        </p:nvSpPr>
        <p:spPr>
          <a:xfrm>
            <a:off x="4619342" y="1699067"/>
            <a:ext cx="3024082" cy="708909"/>
          </a:xfrm>
          <a:prstGeom prst="rect">
            <a:avLst/>
          </a:prstGeom>
          <a:solidFill>
            <a:schemeClr val="bg1">
              <a:lumMod val="95000"/>
              <a:alpha val="95000"/>
            </a:schemeClr>
          </a:solidFill>
          <a:ln w="28575" cap="flat">
            <a:noFill/>
            <a:prstDash val="solid"/>
            <a:miter lim="800000"/>
          </a:ln>
          <a:effectLst/>
        </p:spPr>
        <p:txBody>
          <a:bodyPr wrap="square" lIns="180000" tIns="45719" rIns="180000" bIns="45719" numCol="1" anchor="ctr">
            <a:noAutofit/>
          </a:bodyPr>
          <a:lstStyle/>
          <a:p>
            <a:pPr algn="ctr">
              <a:lnSpc>
                <a:spcPct val="90000"/>
              </a:lnSpc>
              <a:defRPr sz="2100" b="1">
                <a:solidFill>
                  <a:schemeClr val="accent1">
                    <a:lumOff val="-7960"/>
                  </a:schemeClr>
                </a:solidFill>
                <a:latin typeface="Calibri Light"/>
                <a:ea typeface="Calibri Light"/>
                <a:cs typeface="Calibri Light"/>
                <a:sym typeface="Calibri Light"/>
              </a:defRPr>
            </a:pPr>
            <a:r>
              <a:rPr lang="fr-FR" sz="2400" dirty="0" smtClean="0">
                <a:solidFill>
                  <a:schemeClr val="tx1"/>
                </a:solidFill>
              </a:rPr>
              <a:t>3 ÉTAPES</a:t>
            </a:r>
            <a:endParaRPr lang="fr-FR" sz="2400" dirty="0">
              <a:solidFill>
                <a:schemeClr val="tx1"/>
              </a:solidFill>
            </a:endParaRPr>
          </a:p>
        </p:txBody>
      </p:sp>
      <p:grpSp>
        <p:nvGrpSpPr>
          <p:cNvPr id="7" name="Groupe 6"/>
          <p:cNvGrpSpPr/>
          <p:nvPr/>
        </p:nvGrpSpPr>
        <p:grpSpPr>
          <a:xfrm>
            <a:off x="6373919" y="3160496"/>
            <a:ext cx="3252823" cy="1571983"/>
            <a:chOff x="6373919" y="3160496"/>
            <a:chExt cx="3252823" cy="1571983"/>
          </a:xfrm>
          <a:effectLst>
            <a:outerShdw blurRad="50800" dist="38100" dir="2700000" algn="tl" rotWithShape="0">
              <a:prstClr val="black">
                <a:alpha val="40000"/>
              </a:prstClr>
            </a:outerShdw>
          </a:effectLst>
        </p:grpSpPr>
        <p:sp>
          <p:nvSpPr>
            <p:cNvPr id="102" name="Rectangle"/>
            <p:cNvSpPr/>
            <p:nvPr/>
          </p:nvSpPr>
          <p:spPr>
            <a:xfrm>
              <a:off x="6373919" y="3160496"/>
              <a:ext cx="2811054" cy="1571983"/>
            </a:xfrm>
            <a:prstGeom prst="rect">
              <a:avLst/>
            </a:prstGeom>
            <a:solidFill>
              <a:schemeClr val="tx1"/>
            </a:solidFill>
            <a:ln w="12700" cap="flat">
              <a:noFill/>
              <a:prstDash val="solid"/>
              <a:miter lim="800000"/>
            </a:ln>
            <a:effectLst/>
          </p:spPr>
          <p:txBody>
            <a:bodyPr wrap="square" lIns="180000" tIns="45719" rIns="252000" bIns="45719" numCol="1" anchor="ctr">
              <a:noAutofit/>
            </a:bodyPr>
            <a:lstStyle/>
            <a:p>
              <a:pPr algn="r">
                <a:defRPr b="1"/>
              </a:pPr>
              <a:r>
                <a:rPr lang="fr-FR" sz="2400" dirty="0" smtClean="0">
                  <a:solidFill>
                    <a:schemeClr val="bg1"/>
                  </a:solidFill>
                </a:rPr>
                <a:t>Étape </a:t>
              </a:r>
              <a:r>
                <a:rPr lang="fr-FR" sz="2400" dirty="0">
                  <a:solidFill>
                    <a:schemeClr val="bg1"/>
                  </a:solidFill>
                </a:rPr>
                <a:t>3</a:t>
              </a:r>
            </a:p>
            <a:p>
              <a:pPr algn="r">
                <a:defRPr b="1"/>
              </a:pPr>
              <a:r>
                <a:rPr lang="fr-FR" sz="2400" dirty="0">
                  <a:solidFill>
                    <a:schemeClr val="bg1"/>
                  </a:solidFill>
                </a:rPr>
                <a:t>Retraite, santé</a:t>
              </a:r>
            </a:p>
            <a:p>
              <a:pPr algn="r">
                <a:defRPr b="1"/>
              </a:pPr>
              <a:r>
                <a:rPr lang="fr-FR" sz="2400" dirty="0">
                  <a:solidFill>
                    <a:schemeClr val="bg1"/>
                  </a:solidFill>
                </a:rPr>
                <a:t> au travail,..</a:t>
              </a:r>
            </a:p>
          </p:txBody>
        </p:sp>
        <p:sp>
          <p:nvSpPr>
            <p:cNvPr id="23" name="Flèche"/>
            <p:cNvSpPr/>
            <p:nvPr/>
          </p:nvSpPr>
          <p:spPr>
            <a:xfrm>
              <a:off x="9122313" y="3483548"/>
              <a:ext cx="504429" cy="881636"/>
            </a:xfrm>
            <a:prstGeom prst="rightArrow">
              <a:avLst>
                <a:gd name="adj1" fmla="val 32000"/>
                <a:gd name="adj2" fmla="val 136130"/>
              </a:avLst>
            </a:prstGeom>
            <a:solidFill>
              <a:schemeClr val="tx1"/>
            </a:solidFill>
            <a:ln w="12700">
              <a:noFill/>
              <a:miter/>
            </a:ln>
          </p:spPr>
          <p:txBody>
            <a:bodyPr lIns="45719" rIns="45719" anchor="ctr"/>
            <a:lstStyle/>
            <a:p>
              <a:pPr>
                <a:defRPr>
                  <a:solidFill>
                    <a:srgbClr val="FFFFFF"/>
                  </a:solidFill>
                </a:defRPr>
              </a:pPr>
              <a:endParaRPr/>
            </a:p>
          </p:txBody>
        </p:sp>
      </p:grpSp>
      <p:grpSp>
        <p:nvGrpSpPr>
          <p:cNvPr id="6" name="Groupe 5"/>
          <p:cNvGrpSpPr/>
          <p:nvPr/>
        </p:nvGrpSpPr>
        <p:grpSpPr>
          <a:xfrm>
            <a:off x="3231333" y="2723842"/>
            <a:ext cx="3404479" cy="2549368"/>
            <a:chOff x="3231333" y="2723842"/>
            <a:chExt cx="3404479" cy="2549368"/>
          </a:xfrm>
          <a:effectLst>
            <a:outerShdw blurRad="50800" dist="38100" dir="2700000" algn="tl" rotWithShape="0">
              <a:prstClr val="black">
                <a:alpha val="40000"/>
              </a:prstClr>
            </a:outerShdw>
          </a:effectLst>
        </p:grpSpPr>
        <p:sp>
          <p:nvSpPr>
            <p:cNvPr id="112" name="Rectangle"/>
            <p:cNvSpPr/>
            <p:nvPr/>
          </p:nvSpPr>
          <p:spPr>
            <a:xfrm>
              <a:off x="3231333" y="2723842"/>
              <a:ext cx="2990930" cy="2549368"/>
            </a:xfrm>
            <a:prstGeom prst="rect">
              <a:avLst/>
            </a:prstGeom>
            <a:solidFill>
              <a:schemeClr val="accent2"/>
            </a:solidFill>
            <a:ln w="12700" cap="flat">
              <a:noFill/>
              <a:prstDash val="solid"/>
              <a:miter lim="800000"/>
            </a:ln>
            <a:effectLst>
              <a:outerShdw blurRad="50800" dist="38100" dir="5400000" algn="t" rotWithShape="0">
                <a:prstClr val="black">
                  <a:alpha val="40000"/>
                </a:prstClr>
              </a:outerShdw>
            </a:effectLst>
          </p:spPr>
          <p:txBody>
            <a:bodyPr wrap="square" lIns="45719" tIns="45719" rIns="45719" bIns="45719" numCol="1" anchor="ctr">
              <a:noAutofit/>
            </a:bodyPr>
            <a:lstStyle/>
            <a:p>
              <a:pPr algn="ctr">
                <a:defRPr b="1"/>
              </a:pPr>
              <a:r>
                <a:rPr lang="fr-FR" sz="2400" dirty="0" smtClean="0">
                  <a:solidFill>
                    <a:schemeClr val="bg1"/>
                  </a:solidFill>
                </a:rPr>
                <a:t>Étape </a:t>
              </a:r>
              <a:r>
                <a:rPr lang="fr-FR" sz="2400" dirty="0">
                  <a:solidFill>
                    <a:schemeClr val="bg1"/>
                  </a:solidFill>
                </a:rPr>
                <a:t>2</a:t>
              </a:r>
            </a:p>
            <a:p>
              <a:pPr algn="ctr">
                <a:defRPr b="1"/>
              </a:pPr>
              <a:r>
                <a:rPr lang="fr-FR" sz="2400" dirty="0">
                  <a:solidFill>
                    <a:schemeClr val="bg1"/>
                  </a:solidFill>
                </a:rPr>
                <a:t>Loi n°2018-771 </a:t>
              </a:r>
            </a:p>
            <a:p>
              <a:pPr algn="ctr">
                <a:defRPr b="1"/>
              </a:pPr>
              <a:r>
                <a:rPr lang="fr-FR" sz="2400" dirty="0">
                  <a:solidFill>
                    <a:schemeClr val="bg1"/>
                  </a:solidFill>
                </a:rPr>
                <a:t>du 5 septembre 2018*</a:t>
              </a:r>
            </a:p>
          </p:txBody>
        </p:sp>
        <p:sp>
          <p:nvSpPr>
            <p:cNvPr id="20" name="Flèche"/>
            <p:cNvSpPr/>
            <p:nvPr/>
          </p:nvSpPr>
          <p:spPr>
            <a:xfrm>
              <a:off x="6131383" y="3522375"/>
              <a:ext cx="504429" cy="881636"/>
            </a:xfrm>
            <a:prstGeom prst="rightArrow">
              <a:avLst>
                <a:gd name="adj1" fmla="val 32000"/>
                <a:gd name="adj2" fmla="val 136130"/>
              </a:avLst>
            </a:prstGeom>
            <a:solidFill>
              <a:schemeClr val="accent2"/>
            </a:solidFill>
            <a:ln w="12700">
              <a:noFill/>
              <a:miter/>
            </a:ln>
          </p:spPr>
          <p:txBody>
            <a:bodyPr lIns="45719" rIns="45719" anchor="ctr"/>
            <a:lstStyle/>
            <a:p>
              <a:pPr>
                <a:defRPr>
                  <a:solidFill>
                    <a:srgbClr val="FFFFFF"/>
                  </a:solidFill>
                </a:defRPr>
              </a:pPr>
              <a:endParaRPr/>
            </a:p>
          </p:txBody>
        </p:sp>
      </p:grpSp>
      <p:grpSp>
        <p:nvGrpSpPr>
          <p:cNvPr id="4" name="Groupe 3"/>
          <p:cNvGrpSpPr/>
          <p:nvPr/>
        </p:nvGrpSpPr>
        <p:grpSpPr>
          <a:xfrm>
            <a:off x="336475" y="3189421"/>
            <a:ext cx="3199142" cy="1545841"/>
            <a:chOff x="336475" y="3189421"/>
            <a:chExt cx="3199142" cy="1545841"/>
          </a:xfrm>
          <a:effectLst>
            <a:outerShdw blurRad="50800" dist="38100" dir="2700000" algn="tl" rotWithShape="0">
              <a:prstClr val="black">
                <a:alpha val="40000"/>
              </a:prstClr>
            </a:outerShdw>
          </a:effectLst>
        </p:grpSpPr>
        <p:sp>
          <p:nvSpPr>
            <p:cNvPr id="109" name="Rectangle"/>
            <p:cNvSpPr/>
            <p:nvPr/>
          </p:nvSpPr>
          <p:spPr>
            <a:xfrm>
              <a:off x="336475" y="3189421"/>
              <a:ext cx="2743202" cy="1545841"/>
            </a:xfrm>
            <a:prstGeom prst="rect">
              <a:avLst/>
            </a:prstGeom>
            <a:solidFill>
              <a:srgbClr val="00B0F0"/>
            </a:solidFill>
            <a:ln w="12700" cap="flat">
              <a:noFill/>
              <a:prstDash val="solid"/>
              <a:miter lim="800000"/>
            </a:ln>
            <a:effectLst/>
          </p:spPr>
          <p:txBody>
            <a:bodyPr wrap="square" lIns="180000" tIns="45719" rIns="180000" bIns="45719" numCol="1" anchor="ctr">
              <a:noAutofit/>
            </a:bodyPr>
            <a:lstStyle/>
            <a:p>
              <a:pPr>
                <a:defRPr b="1"/>
              </a:pPr>
              <a:r>
                <a:rPr lang="fr-FR" sz="2400" dirty="0" smtClean="0">
                  <a:solidFill>
                    <a:schemeClr val="bg1"/>
                  </a:solidFill>
                </a:rPr>
                <a:t>Étape </a:t>
              </a:r>
              <a:r>
                <a:rPr lang="fr-FR" sz="2400" dirty="0">
                  <a:solidFill>
                    <a:schemeClr val="bg1"/>
                  </a:solidFill>
                </a:rPr>
                <a:t>1</a:t>
              </a:r>
            </a:p>
            <a:p>
              <a:pPr>
                <a:defRPr b="1"/>
              </a:pPr>
              <a:r>
                <a:rPr lang="fr-FR" sz="2400" dirty="0">
                  <a:solidFill>
                    <a:schemeClr val="bg1"/>
                  </a:solidFill>
                </a:rPr>
                <a:t>Ordonnances 2017</a:t>
              </a:r>
            </a:p>
          </p:txBody>
        </p:sp>
        <p:sp>
          <p:nvSpPr>
            <p:cNvPr id="116" name="Flèche"/>
            <p:cNvSpPr/>
            <p:nvPr/>
          </p:nvSpPr>
          <p:spPr>
            <a:xfrm>
              <a:off x="3031188" y="3514466"/>
              <a:ext cx="504429" cy="881636"/>
            </a:xfrm>
            <a:prstGeom prst="rightArrow">
              <a:avLst>
                <a:gd name="adj1" fmla="val 32000"/>
                <a:gd name="adj2" fmla="val 136130"/>
              </a:avLst>
            </a:prstGeom>
            <a:solidFill>
              <a:srgbClr val="00B0F0"/>
            </a:solidFill>
            <a:ln w="12700">
              <a:noFill/>
              <a:miter/>
            </a:ln>
          </p:spPr>
          <p:txBody>
            <a:bodyPr lIns="45719" rIns="45719" anchor="ctr"/>
            <a:lstStyle/>
            <a:p>
              <a:pPr>
                <a:defRPr>
                  <a:solidFill>
                    <a:srgbClr val="FFFFFF"/>
                  </a:solidFill>
                </a:defRPr>
              </a:pPr>
              <a:endParaRPr/>
            </a:p>
          </p:txBody>
        </p:sp>
      </p:grpSp>
      <p:sp>
        <p:nvSpPr>
          <p:cNvPr id="24" name="Triangle rectangle 33"/>
          <p:cNvSpPr/>
          <p:nvPr/>
        </p:nvSpPr>
        <p:spPr>
          <a:xfrm rot="5400000">
            <a:off x="39282" y="1200002"/>
            <a:ext cx="894198" cy="972770"/>
          </a:xfrm>
          <a:custGeom>
            <a:avLst/>
            <a:gdLst>
              <a:gd name="connsiteX0" fmla="*/ 0 w 2103399"/>
              <a:gd name="connsiteY0" fmla="*/ 2349500 h 2349500"/>
              <a:gd name="connsiteX1" fmla="*/ 0 w 2103399"/>
              <a:gd name="connsiteY1" fmla="*/ 0 h 2349500"/>
              <a:gd name="connsiteX2" fmla="*/ 2103399 w 2103399"/>
              <a:gd name="connsiteY2" fmla="*/ 2349500 h 2349500"/>
              <a:gd name="connsiteX3" fmla="*/ 0 w 2103399"/>
              <a:gd name="connsiteY3" fmla="*/ 2349500 h 2349500"/>
              <a:gd name="connsiteX0" fmla="*/ 1303507 w 2103399"/>
              <a:gd name="connsiteY0" fmla="*/ 2349503 h 2349503"/>
              <a:gd name="connsiteX1" fmla="*/ 0 w 2103399"/>
              <a:gd name="connsiteY1" fmla="*/ 0 h 2349503"/>
              <a:gd name="connsiteX2" fmla="*/ 2103399 w 2103399"/>
              <a:gd name="connsiteY2" fmla="*/ 2349500 h 2349503"/>
              <a:gd name="connsiteX3" fmla="*/ 1303507 w 2103399"/>
              <a:gd name="connsiteY3" fmla="*/ 2349503 h 2349503"/>
              <a:gd name="connsiteX0" fmla="*/ 0 w 799892"/>
              <a:gd name="connsiteY0" fmla="*/ 880626 h 880626"/>
              <a:gd name="connsiteX1" fmla="*/ 9727 w 799892"/>
              <a:gd name="connsiteY1" fmla="*/ 0 h 880626"/>
              <a:gd name="connsiteX2" fmla="*/ 799892 w 799892"/>
              <a:gd name="connsiteY2" fmla="*/ 880623 h 880626"/>
              <a:gd name="connsiteX3" fmla="*/ 0 w 799892"/>
              <a:gd name="connsiteY3" fmla="*/ 880626 h 880626"/>
              <a:gd name="connsiteX0" fmla="*/ 1703 w 801595"/>
              <a:gd name="connsiteY0" fmla="*/ 888246 h 888246"/>
              <a:gd name="connsiteX1" fmla="*/ 0 w 801595"/>
              <a:gd name="connsiteY1" fmla="*/ 0 h 888246"/>
              <a:gd name="connsiteX2" fmla="*/ 801595 w 801595"/>
              <a:gd name="connsiteY2" fmla="*/ 888243 h 888246"/>
              <a:gd name="connsiteX3" fmla="*/ 1703 w 801595"/>
              <a:gd name="connsiteY3" fmla="*/ 888246 h 888246"/>
            </a:gdLst>
            <a:ahLst/>
            <a:cxnLst>
              <a:cxn ang="0">
                <a:pos x="connsiteX0" y="connsiteY0"/>
              </a:cxn>
              <a:cxn ang="0">
                <a:pos x="connsiteX1" y="connsiteY1"/>
              </a:cxn>
              <a:cxn ang="0">
                <a:pos x="connsiteX2" y="connsiteY2"/>
              </a:cxn>
              <a:cxn ang="0">
                <a:pos x="connsiteX3" y="connsiteY3"/>
              </a:cxn>
            </a:cxnLst>
            <a:rect l="l" t="t" r="r" b="b"/>
            <a:pathLst>
              <a:path w="801595" h="888246">
                <a:moveTo>
                  <a:pt x="1703" y="888246"/>
                </a:moveTo>
                <a:cubicBezTo>
                  <a:pt x="1135" y="592164"/>
                  <a:pt x="568" y="296082"/>
                  <a:pt x="0" y="0"/>
                </a:cubicBezTo>
                <a:lnTo>
                  <a:pt x="801595" y="888243"/>
                </a:lnTo>
                <a:lnTo>
                  <a:pt x="1703" y="888246"/>
                </a:lnTo>
                <a:close/>
              </a:path>
            </a:pathLst>
          </a:custGeom>
          <a:solidFill>
            <a:srgbClr val="002F8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Tree>
    <p:extLst>
      <p:ext uri="{BB962C8B-B14F-4D97-AF65-F5344CB8AC3E}">
        <p14:creationId xmlns:p14="http://schemas.microsoft.com/office/powerpoint/2010/main" val="89866091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98127" y="346437"/>
            <a:ext cx="8229600" cy="636032"/>
          </a:xfrm>
        </p:spPr>
        <p:txBody>
          <a:bodyPr/>
          <a:lstStyle/>
          <a:p>
            <a:r>
              <a:rPr lang="fr-FR" dirty="0" smtClean="0"/>
              <a:t>Contexte</a:t>
            </a:r>
            <a:endParaRPr lang="fr-FR" dirty="0"/>
          </a:p>
        </p:txBody>
      </p:sp>
      <p:sp>
        <p:nvSpPr>
          <p:cNvPr id="4" name="Espace réservé de la date 3"/>
          <p:cNvSpPr>
            <a:spLocks noGrp="1"/>
          </p:cNvSpPr>
          <p:nvPr>
            <p:ph type="dt" sz="half" idx="4294967295"/>
          </p:nvPr>
        </p:nvSpPr>
        <p:spPr>
          <a:xfrm>
            <a:off x="838200" y="6356350"/>
            <a:ext cx="2743200" cy="365125"/>
          </a:xfrm>
          <a:prstGeom prst="rect">
            <a:avLst/>
          </a:prstGeom>
        </p:spPr>
        <p:txBody>
          <a:bodyPr/>
          <a:lstStyle/>
          <a:p>
            <a:fld id="{C5E538A5-30FC-4CDF-9CD0-4D42FB31FC95}" type="datetime1">
              <a:rPr lang="fr-FR" smtClean="0"/>
              <a:t>07/11/2018</a:t>
            </a:fld>
            <a:endParaRPr lang="fr-FR" dirty="0"/>
          </a:p>
        </p:txBody>
      </p:sp>
      <p:sp>
        <p:nvSpPr>
          <p:cNvPr id="5" name="Espace réservé du numéro de diapositive 4"/>
          <p:cNvSpPr>
            <a:spLocks noGrp="1"/>
          </p:cNvSpPr>
          <p:nvPr>
            <p:ph type="sldNum" sz="quarter" idx="4294967295"/>
          </p:nvPr>
        </p:nvSpPr>
        <p:spPr>
          <a:xfrm>
            <a:off x="8610600" y="6356350"/>
            <a:ext cx="2743200" cy="365125"/>
          </a:xfrm>
          <a:prstGeom prst="rect">
            <a:avLst/>
          </a:prstGeom>
        </p:spPr>
        <p:txBody>
          <a:bodyPr/>
          <a:lstStyle/>
          <a:p>
            <a:fld id="{DC988029-FCB6-FC4B-BCF2-8DA44A77433C}" type="slidenum">
              <a:rPr lang="fr-FR" smtClean="0"/>
              <a:pPr/>
              <a:t>4</a:t>
            </a:fld>
            <a:endParaRPr lang="fr-FR" dirty="0"/>
          </a:p>
        </p:txBody>
      </p:sp>
      <p:graphicFrame>
        <p:nvGraphicFramePr>
          <p:cNvPr id="7" name="Diagramme 6"/>
          <p:cNvGraphicFramePr/>
          <p:nvPr>
            <p:extLst/>
          </p:nvPr>
        </p:nvGraphicFramePr>
        <p:xfrm>
          <a:off x="1818290" y="1771970"/>
          <a:ext cx="8523889" cy="4793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e 13"/>
          <p:cNvGrpSpPr/>
          <p:nvPr/>
        </p:nvGrpSpPr>
        <p:grpSpPr>
          <a:xfrm>
            <a:off x="1981201" y="2690074"/>
            <a:ext cx="8255877" cy="2957385"/>
            <a:chOff x="430923" y="1950045"/>
            <a:chExt cx="8255877" cy="2957385"/>
          </a:xfrm>
        </p:grpSpPr>
        <p:sp>
          <p:nvSpPr>
            <p:cNvPr id="8" name="ZoneTexte 7"/>
            <p:cNvSpPr txBox="1"/>
            <p:nvPr/>
          </p:nvSpPr>
          <p:spPr>
            <a:xfrm>
              <a:off x="641131" y="1965434"/>
              <a:ext cx="2301765" cy="538609"/>
            </a:xfrm>
            <a:prstGeom prst="rect">
              <a:avLst/>
            </a:prstGeom>
            <a:noFill/>
          </p:spPr>
          <p:txBody>
            <a:bodyPr wrap="square" rtlCol="0">
              <a:spAutoFit/>
            </a:bodyPr>
            <a:lstStyle/>
            <a:p>
              <a:pPr algn="ctr"/>
              <a:r>
                <a:rPr lang="fr-FR" sz="2900" b="1" u="sng" dirty="0">
                  <a:solidFill>
                    <a:srgbClr val="002060"/>
                  </a:solidFill>
                </a:rPr>
                <a:t>Ordonnances</a:t>
              </a:r>
            </a:p>
          </p:txBody>
        </p:sp>
        <p:sp>
          <p:nvSpPr>
            <p:cNvPr id="9" name="ZoneTexte 8"/>
            <p:cNvSpPr txBox="1"/>
            <p:nvPr/>
          </p:nvSpPr>
          <p:spPr>
            <a:xfrm>
              <a:off x="430923" y="2599106"/>
              <a:ext cx="2511973" cy="2308324"/>
            </a:xfrm>
            <a:prstGeom prst="rect">
              <a:avLst/>
            </a:prstGeom>
            <a:noFill/>
          </p:spPr>
          <p:txBody>
            <a:bodyPr wrap="square" rtlCol="0">
              <a:spAutoFit/>
            </a:bodyPr>
            <a:lstStyle/>
            <a:p>
              <a:pPr marL="285750" indent="-285750">
                <a:buFont typeface="Wingdings" panose="05000000000000000000" pitchFamily="2" charset="2"/>
                <a:buChar char="§"/>
              </a:pPr>
              <a:r>
                <a:rPr lang="fr-FR" sz="2400" b="1" dirty="0">
                  <a:solidFill>
                    <a:srgbClr val="002060"/>
                  </a:solidFill>
                </a:rPr>
                <a:t>Négociation collective</a:t>
              </a:r>
            </a:p>
            <a:p>
              <a:pPr marL="285750" indent="-285750">
                <a:buFont typeface="Wingdings" panose="05000000000000000000" pitchFamily="2" charset="2"/>
                <a:buChar char="§"/>
              </a:pPr>
              <a:r>
                <a:rPr lang="fr-FR" sz="2400" b="1" dirty="0">
                  <a:solidFill>
                    <a:srgbClr val="002060"/>
                  </a:solidFill>
                </a:rPr>
                <a:t>Dialogue social</a:t>
              </a:r>
            </a:p>
            <a:p>
              <a:pPr marL="285750" indent="-285750">
                <a:buFont typeface="Wingdings" panose="05000000000000000000" pitchFamily="2" charset="2"/>
                <a:buChar char="§"/>
              </a:pPr>
              <a:r>
                <a:rPr lang="fr-FR" sz="2400" b="1" dirty="0">
                  <a:solidFill>
                    <a:srgbClr val="002060"/>
                  </a:solidFill>
                </a:rPr>
                <a:t>Sécurisation des relations de travail</a:t>
              </a:r>
            </a:p>
          </p:txBody>
        </p:sp>
        <p:sp>
          <p:nvSpPr>
            <p:cNvPr id="10" name="ZoneTexte 9"/>
            <p:cNvSpPr txBox="1"/>
            <p:nvPr/>
          </p:nvSpPr>
          <p:spPr>
            <a:xfrm>
              <a:off x="3594538" y="1950045"/>
              <a:ext cx="2188778" cy="553998"/>
            </a:xfrm>
            <a:prstGeom prst="rect">
              <a:avLst/>
            </a:prstGeom>
            <a:noFill/>
          </p:spPr>
          <p:txBody>
            <a:bodyPr wrap="square" rtlCol="0">
              <a:spAutoFit/>
            </a:bodyPr>
            <a:lstStyle/>
            <a:p>
              <a:r>
                <a:rPr lang="fr-FR" sz="3000" b="1" u="sng" dirty="0">
                  <a:solidFill>
                    <a:srgbClr val="002060"/>
                  </a:solidFill>
                </a:rPr>
                <a:t>Loi</a:t>
              </a:r>
            </a:p>
          </p:txBody>
        </p:sp>
        <p:sp>
          <p:nvSpPr>
            <p:cNvPr id="11" name="ZoneTexte 10"/>
            <p:cNvSpPr txBox="1"/>
            <p:nvPr/>
          </p:nvSpPr>
          <p:spPr>
            <a:xfrm>
              <a:off x="6498022" y="1983898"/>
              <a:ext cx="2188778" cy="553998"/>
            </a:xfrm>
            <a:prstGeom prst="rect">
              <a:avLst/>
            </a:prstGeom>
            <a:noFill/>
          </p:spPr>
          <p:txBody>
            <a:bodyPr wrap="square" rtlCol="0">
              <a:spAutoFit/>
            </a:bodyPr>
            <a:lstStyle/>
            <a:p>
              <a:r>
                <a:rPr lang="fr-FR" sz="3000" b="1" u="sng" dirty="0">
                  <a:solidFill>
                    <a:srgbClr val="002060"/>
                  </a:solidFill>
                </a:rPr>
                <a:t>Loi</a:t>
              </a:r>
            </a:p>
          </p:txBody>
        </p:sp>
        <p:sp>
          <p:nvSpPr>
            <p:cNvPr id="12" name="ZoneTexte 11"/>
            <p:cNvSpPr txBox="1"/>
            <p:nvPr/>
          </p:nvSpPr>
          <p:spPr>
            <a:xfrm>
              <a:off x="3271343" y="2599106"/>
              <a:ext cx="2511973" cy="1569660"/>
            </a:xfrm>
            <a:prstGeom prst="rect">
              <a:avLst/>
            </a:prstGeom>
            <a:noFill/>
          </p:spPr>
          <p:txBody>
            <a:bodyPr wrap="square" rtlCol="0">
              <a:spAutoFit/>
            </a:bodyPr>
            <a:lstStyle/>
            <a:p>
              <a:pPr marL="285750" indent="-285750">
                <a:buFont typeface="Wingdings" panose="05000000000000000000" pitchFamily="2" charset="2"/>
                <a:buChar char="§"/>
              </a:pPr>
              <a:r>
                <a:rPr lang="fr-FR" sz="2400" b="1" dirty="0">
                  <a:solidFill>
                    <a:srgbClr val="002060"/>
                  </a:solidFill>
                </a:rPr>
                <a:t>Formation pro</a:t>
              </a:r>
            </a:p>
            <a:p>
              <a:pPr marL="285750" indent="-285750">
                <a:buFont typeface="Wingdings" panose="05000000000000000000" pitchFamily="2" charset="2"/>
                <a:buChar char="§"/>
              </a:pPr>
              <a:r>
                <a:rPr lang="fr-FR" sz="2400" b="1" dirty="0">
                  <a:solidFill>
                    <a:srgbClr val="002060"/>
                  </a:solidFill>
                </a:rPr>
                <a:t>Apprentissage</a:t>
              </a:r>
            </a:p>
            <a:p>
              <a:pPr marL="285750" indent="-285750">
                <a:buFont typeface="Wingdings" panose="05000000000000000000" pitchFamily="2" charset="2"/>
                <a:buChar char="§"/>
              </a:pPr>
              <a:r>
                <a:rPr lang="fr-FR" sz="2400" b="1" dirty="0">
                  <a:solidFill>
                    <a:srgbClr val="002060"/>
                  </a:solidFill>
                </a:rPr>
                <a:t>Assurance chômage</a:t>
              </a:r>
            </a:p>
          </p:txBody>
        </p:sp>
        <p:sp>
          <p:nvSpPr>
            <p:cNvPr id="13" name="ZoneTexte 12"/>
            <p:cNvSpPr txBox="1"/>
            <p:nvPr/>
          </p:nvSpPr>
          <p:spPr>
            <a:xfrm>
              <a:off x="6111763" y="2609617"/>
              <a:ext cx="2254468" cy="1200329"/>
            </a:xfrm>
            <a:prstGeom prst="rect">
              <a:avLst/>
            </a:prstGeom>
            <a:noFill/>
          </p:spPr>
          <p:txBody>
            <a:bodyPr wrap="square" rtlCol="0">
              <a:spAutoFit/>
            </a:bodyPr>
            <a:lstStyle/>
            <a:p>
              <a:pPr marL="342900" indent="-342900">
                <a:buFont typeface="Wingdings" panose="05000000000000000000" pitchFamily="2" charset="2"/>
                <a:buChar char="§"/>
              </a:pPr>
              <a:r>
                <a:rPr lang="fr-FR" sz="2400" b="1" dirty="0">
                  <a:solidFill>
                    <a:srgbClr val="002060"/>
                  </a:solidFill>
                </a:rPr>
                <a:t>Rénovation du système des retraites</a:t>
              </a:r>
            </a:p>
          </p:txBody>
        </p:sp>
      </p:grpSp>
      <p:sp>
        <p:nvSpPr>
          <p:cNvPr id="15" name="ZoneTexte 14"/>
          <p:cNvSpPr txBox="1"/>
          <p:nvPr/>
        </p:nvSpPr>
        <p:spPr>
          <a:xfrm>
            <a:off x="2657036" y="1548824"/>
            <a:ext cx="6841142" cy="523220"/>
          </a:xfrm>
          <a:prstGeom prst="rect">
            <a:avLst/>
          </a:prstGeom>
          <a:noFill/>
        </p:spPr>
        <p:txBody>
          <a:bodyPr wrap="square" rtlCol="0">
            <a:spAutoFit/>
          </a:bodyPr>
          <a:lstStyle/>
          <a:p>
            <a:pPr algn="ctr"/>
            <a:r>
              <a:rPr lang="fr-FR" sz="2800" b="1" i="1" dirty="0">
                <a:solidFill>
                  <a:srgbClr val="002060"/>
                </a:solidFill>
              </a:rPr>
              <a:t>Etape n°2 des mesures de rénovation sociale</a:t>
            </a:r>
          </a:p>
        </p:txBody>
      </p:sp>
      <p:sp>
        <p:nvSpPr>
          <p:cNvPr id="3" name="Espace réservé du pied de page 2"/>
          <p:cNvSpPr>
            <a:spLocks noGrp="1"/>
          </p:cNvSpPr>
          <p:nvPr>
            <p:ph type="ftr" sz="quarter" idx="4294967295"/>
          </p:nvPr>
        </p:nvSpPr>
        <p:spPr>
          <a:xfrm>
            <a:off x="4038600" y="6356350"/>
            <a:ext cx="4114800" cy="365125"/>
          </a:xfrm>
          <a:prstGeom prst="rect">
            <a:avLst/>
          </a:prstGeom>
        </p:spPr>
        <p:txBody>
          <a:bodyPr/>
          <a:lstStyle/>
          <a:p>
            <a:endParaRPr lang="fr-FR" dirty="0"/>
          </a:p>
        </p:txBody>
      </p:sp>
    </p:spTree>
    <p:extLst>
      <p:ext uri="{BB962C8B-B14F-4D97-AF65-F5344CB8AC3E}">
        <p14:creationId xmlns:p14="http://schemas.microsoft.com/office/powerpoint/2010/main" val="269981192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104" t="21681" r="-104" b="18086"/>
          <a:stretch/>
        </p:blipFill>
        <p:spPr>
          <a:xfrm>
            <a:off x="-20744" y="1217347"/>
            <a:ext cx="12212744" cy="4904053"/>
          </a:xfrm>
          <a:prstGeom prst="rect">
            <a:avLst/>
          </a:prstGeom>
        </p:spPr>
      </p:pic>
      <p:sp>
        <p:nvSpPr>
          <p:cNvPr id="45" name="Rectangle 44"/>
          <p:cNvSpPr/>
          <p:nvPr/>
        </p:nvSpPr>
        <p:spPr>
          <a:xfrm>
            <a:off x="-7353" y="1217225"/>
            <a:ext cx="12220814" cy="4899870"/>
          </a:xfrm>
          <a:prstGeom prst="rect">
            <a:avLst/>
          </a:prstGeom>
          <a:solidFill>
            <a:srgbClr val="002F8E">
              <a:alpha val="41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122" name="Titre 1"/>
          <p:cNvSpPr txBox="1">
            <a:spLocks noGrp="1"/>
          </p:cNvSpPr>
          <p:nvPr>
            <p:ph type="title"/>
          </p:nvPr>
        </p:nvSpPr>
        <p:spPr>
          <a:prstGeom prst="rect">
            <a:avLst/>
          </a:prstGeom>
        </p:spPr>
        <p:txBody>
          <a:bodyPr>
            <a:normAutofit fontScale="90000"/>
          </a:bodyPr>
          <a:lstStyle/>
          <a:p>
            <a:r>
              <a:rPr lang="fr-FR" dirty="0">
                <a:solidFill>
                  <a:schemeClr val="bg1"/>
                </a:solidFill>
              </a:rPr>
              <a:t>Rénovation sociale : </a:t>
            </a:r>
            <a:br>
              <a:rPr lang="fr-FR" dirty="0">
                <a:solidFill>
                  <a:schemeClr val="bg1"/>
                </a:solidFill>
              </a:rPr>
            </a:br>
            <a:r>
              <a:rPr lang="fr-FR" dirty="0">
                <a:solidFill>
                  <a:schemeClr val="bg1"/>
                </a:solidFill>
              </a:rPr>
              <a:t>La loi « Liberté de choisir son avenir professionnel »</a:t>
            </a:r>
            <a:endParaRPr dirty="0"/>
          </a:p>
        </p:txBody>
      </p:sp>
      <p:sp>
        <p:nvSpPr>
          <p:cNvPr id="124" name="Espace réservé du numéro de diapositive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123" name="Espace réservé de la date 3"/>
          <p:cNvSpPr txBox="1"/>
          <p:nvPr/>
        </p:nvSpPr>
        <p:spPr>
          <a:xfrm>
            <a:off x="1038225"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grpSp>
        <p:nvGrpSpPr>
          <p:cNvPr id="128" name="Groupe"/>
          <p:cNvGrpSpPr/>
          <p:nvPr/>
        </p:nvGrpSpPr>
        <p:grpSpPr>
          <a:xfrm>
            <a:off x="1161552" y="2553077"/>
            <a:ext cx="2217028" cy="2602582"/>
            <a:chOff x="-3945673" y="165366"/>
            <a:chExt cx="4700975" cy="930428"/>
          </a:xfrm>
          <a:effectLst>
            <a:outerShdw blurRad="50800" dist="38100" dir="5400000" algn="t" rotWithShape="0">
              <a:prstClr val="black">
                <a:alpha val="40000"/>
              </a:prstClr>
            </a:outerShdw>
          </a:effectLst>
        </p:grpSpPr>
        <p:sp>
          <p:nvSpPr>
            <p:cNvPr id="126" name="Rectangle aux angles arrondis"/>
            <p:cNvSpPr/>
            <p:nvPr/>
          </p:nvSpPr>
          <p:spPr>
            <a:xfrm>
              <a:off x="-3945673" y="165366"/>
              <a:ext cx="4700975" cy="930428"/>
            </a:xfrm>
            <a:custGeom>
              <a:avLst/>
              <a:gdLst>
                <a:gd name="connsiteX0" fmla="*/ 0 w 2216712"/>
                <a:gd name="connsiteY0" fmla="*/ 369459 h 4061142"/>
                <a:gd name="connsiteX1" fmla="*/ 369459 w 2216712"/>
                <a:gd name="connsiteY1" fmla="*/ 0 h 4061142"/>
                <a:gd name="connsiteX2" fmla="*/ 1847253 w 2216712"/>
                <a:gd name="connsiteY2" fmla="*/ 0 h 4061142"/>
                <a:gd name="connsiteX3" fmla="*/ 2216712 w 2216712"/>
                <a:gd name="connsiteY3" fmla="*/ 369459 h 4061142"/>
                <a:gd name="connsiteX4" fmla="*/ 2216712 w 2216712"/>
                <a:gd name="connsiteY4" fmla="*/ 3691683 h 4061142"/>
                <a:gd name="connsiteX5" fmla="*/ 1847253 w 2216712"/>
                <a:gd name="connsiteY5" fmla="*/ 4061142 h 4061142"/>
                <a:gd name="connsiteX6" fmla="*/ 369459 w 2216712"/>
                <a:gd name="connsiteY6" fmla="*/ 4061142 h 4061142"/>
                <a:gd name="connsiteX7" fmla="*/ 0 w 2216712"/>
                <a:gd name="connsiteY7" fmla="*/ 3691683 h 4061142"/>
                <a:gd name="connsiteX8" fmla="*/ 0 w 2216712"/>
                <a:gd name="connsiteY8" fmla="*/ 369459 h 4061142"/>
                <a:gd name="connsiteX0" fmla="*/ 0 w 2216712"/>
                <a:gd name="connsiteY0" fmla="*/ 369459 h 4061142"/>
                <a:gd name="connsiteX1" fmla="*/ 369459 w 2216712"/>
                <a:gd name="connsiteY1" fmla="*/ 0 h 4061142"/>
                <a:gd name="connsiteX2" fmla="*/ 1847253 w 2216712"/>
                <a:gd name="connsiteY2" fmla="*/ 0 h 4061142"/>
                <a:gd name="connsiteX3" fmla="*/ 2216712 w 2216712"/>
                <a:gd name="connsiteY3" fmla="*/ 369459 h 4061142"/>
                <a:gd name="connsiteX4" fmla="*/ 2216712 w 2216712"/>
                <a:gd name="connsiteY4" fmla="*/ 3691683 h 4061142"/>
                <a:gd name="connsiteX5" fmla="*/ 1847253 w 2216712"/>
                <a:gd name="connsiteY5" fmla="*/ 4061142 h 4061142"/>
                <a:gd name="connsiteX6" fmla="*/ 0 w 2216712"/>
                <a:gd name="connsiteY6" fmla="*/ 3691683 h 4061142"/>
                <a:gd name="connsiteX7" fmla="*/ 0 w 2216712"/>
                <a:gd name="connsiteY7" fmla="*/ 369459 h 4061142"/>
                <a:gd name="connsiteX0" fmla="*/ 0 w 2216712"/>
                <a:gd name="connsiteY0" fmla="*/ 369459 h 4106961"/>
                <a:gd name="connsiteX1" fmla="*/ 369459 w 2216712"/>
                <a:gd name="connsiteY1" fmla="*/ 0 h 4106961"/>
                <a:gd name="connsiteX2" fmla="*/ 1847253 w 2216712"/>
                <a:gd name="connsiteY2" fmla="*/ 0 h 4106961"/>
                <a:gd name="connsiteX3" fmla="*/ 2216712 w 2216712"/>
                <a:gd name="connsiteY3" fmla="*/ 369459 h 4106961"/>
                <a:gd name="connsiteX4" fmla="*/ 2216712 w 2216712"/>
                <a:gd name="connsiteY4" fmla="*/ 3691683 h 4106961"/>
                <a:gd name="connsiteX5" fmla="*/ 0 w 2216712"/>
                <a:gd name="connsiteY5" fmla="*/ 3691683 h 4106961"/>
                <a:gd name="connsiteX6" fmla="*/ 0 w 2216712"/>
                <a:gd name="connsiteY6" fmla="*/ 369459 h 4106961"/>
                <a:gd name="connsiteX0" fmla="*/ 0 w 2217053"/>
                <a:gd name="connsiteY0" fmla="*/ 369459 h 3941978"/>
                <a:gd name="connsiteX1" fmla="*/ 369459 w 2217053"/>
                <a:gd name="connsiteY1" fmla="*/ 0 h 3941978"/>
                <a:gd name="connsiteX2" fmla="*/ 1847253 w 2217053"/>
                <a:gd name="connsiteY2" fmla="*/ 0 h 3941978"/>
                <a:gd name="connsiteX3" fmla="*/ 2216712 w 2217053"/>
                <a:gd name="connsiteY3" fmla="*/ 369459 h 3941978"/>
                <a:gd name="connsiteX4" fmla="*/ 2216712 w 2217053"/>
                <a:gd name="connsiteY4" fmla="*/ 3691683 h 3941978"/>
                <a:gd name="connsiteX5" fmla="*/ 0 w 2217053"/>
                <a:gd name="connsiteY5" fmla="*/ 3691683 h 3941978"/>
                <a:gd name="connsiteX6" fmla="*/ 0 w 2217053"/>
                <a:gd name="connsiteY6" fmla="*/ 369459 h 3941978"/>
                <a:gd name="connsiteX0" fmla="*/ 32 w 2217028"/>
                <a:gd name="connsiteY0" fmla="*/ 369459 h 3699816"/>
                <a:gd name="connsiteX1" fmla="*/ 369491 w 2217028"/>
                <a:gd name="connsiteY1" fmla="*/ 0 h 3699816"/>
                <a:gd name="connsiteX2" fmla="*/ 1847285 w 2217028"/>
                <a:gd name="connsiteY2" fmla="*/ 0 h 3699816"/>
                <a:gd name="connsiteX3" fmla="*/ 2216744 w 2217028"/>
                <a:gd name="connsiteY3" fmla="*/ 369459 h 3699816"/>
                <a:gd name="connsiteX4" fmla="*/ 2216744 w 2217028"/>
                <a:gd name="connsiteY4" fmla="*/ 3691683 h 3699816"/>
                <a:gd name="connsiteX5" fmla="*/ 32 w 2217028"/>
                <a:gd name="connsiteY5" fmla="*/ 3691683 h 3699816"/>
                <a:gd name="connsiteX6" fmla="*/ 32 w 2217028"/>
                <a:gd name="connsiteY6" fmla="*/ 369459 h 369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028" h="3699816">
                  <a:moveTo>
                    <a:pt x="32" y="369459"/>
                  </a:moveTo>
                  <a:cubicBezTo>
                    <a:pt x="32" y="165412"/>
                    <a:pt x="165444" y="0"/>
                    <a:pt x="369491" y="0"/>
                  </a:cubicBezTo>
                  <a:lnTo>
                    <a:pt x="1847285" y="0"/>
                  </a:lnTo>
                  <a:cubicBezTo>
                    <a:pt x="2051332" y="0"/>
                    <a:pt x="2216744" y="165412"/>
                    <a:pt x="2216744" y="369459"/>
                  </a:cubicBezTo>
                  <a:lnTo>
                    <a:pt x="2216744" y="3691683"/>
                  </a:lnTo>
                  <a:cubicBezTo>
                    <a:pt x="2246126" y="3710365"/>
                    <a:pt x="-9895" y="3690910"/>
                    <a:pt x="32" y="3691683"/>
                  </a:cubicBezTo>
                  <a:lnTo>
                    <a:pt x="32" y="369459"/>
                  </a:lnTo>
                  <a:close/>
                </a:path>
              </a:pathLst>
            </a:custGeom>
            <a:solidFill>
              <a:schemeClr val="accent2"/>
            </a:solidFill>
            <a:ln w="12700" cap="flat">
              <a:noFill/>
              <a:prstDash val="solid"/>
              <a:miter lim="800000"/>
            </a:ln>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127" name="Les instances"/>
            <p:cNvSpPr txBox="1"/>
            <p:nvPr/>
          </p:nvSpPr>
          <p:spPr>
            <a:xfrm>
              <a:off x="-3262912" y="170116"/>
              <a:ext cx="3334919" cy="314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7630" tIns="87630" rIns="87630" bIns="87630" numCol="1" anchor="ctr">
              <a:noAutofit/>
            </a:bodyPr>
            <a:lstStyle>
              <a:lvl1pPr algn="ctr" defTabSz="1022350">
                <a:lnSpc>
                  <a:spcPct val="90000"/>
                </a:lnSpc>
                <a:spcBef>
                  <a:spcPts val="900"/>
                </a:spcBef>
                <a:defRPr sz="2100">
                  <a:solidFill>
                    <a:srgbClr val="FFFFFF"/>
                  </a:solidFill>
                </a:defRPr>
              </a:lvl1pPr>
            </a:lstStyle>
            <a:p>
              <a:pPr>
                <a:lnSpc>
                  <a:spcPct val="100000"/>
                </a:lnSpc>
                <a:spcBef>
                  <a:spcPts val="0"/>
                </a:spcBef>
              </a:pPr>
              <a:r>
                <a:rPr sz="2000" b="1" dirty="0"/>
                <a:t>Les </a:t>
              </a:r>
              <a:endParaRPr lang="fr-FR" sz="2000" b="1" dirty="0" smtClean="0"/>
            </a:p>
            <a:p>
              <a:pPr>
                <a:lnSpc>
                  <a:spcPct val="100000"/>
                </a:lnSpc>
                <a:spcBef>
                  <a:spcPts val="0"/>
                </a:spcBef>
              </a:pPr>
              <a:r>
                <a:rPr sz="2000" b="1" dirty="0" smtClean="0"/>
                <a:t>instances </a:t>
              </a:r>
              <a:endParaRPr sz="2000" b="1" dirty="0"/>
            </a:p>
          </p:txBody>
        </p:sp>
      </p:grpSp>
      <p:sp>
        <p:nvSpPr>
          <p:cNvPr id="141" name="Espace réservé du contenu 2"/>
          <p:cNvSpPr txBox="1"/>
          <p:nvPr/>
        </p:nvSpPr>
        <p:spPr>
          <a:xfrm>
            <a:off x="1265015" y="3583895"/>
            <a:ext cx="2009850" cy="1017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a:lnSpc>
                <a:spcPct val="90000"/>
              </a:lnSpc>
              <a:spcBef>
                <a:spcPts val="1000"/>
              </a:spcBef>
              <a:defRPr sz="1600" b="1"/>
            </a:pPr>
            <a:r>
              <a:rPr sz="1600" dirty="0">
                <a:solidFill>
                  <a:srgbClr val="FFFFFF"/>
                </a:solidFill>
              </a:rPr>
              <a:t>Branches </a:t>
            </a:r>
            <a:r>
              <a:rPr sz="1600" dirty="0" err="1">
                <a:solidFill>
                  <a:srgbClr val="FFFFFF"/>
                </a:solidFill>
              </a:rPr>
              <a:t>professionnelles</a:t>
            </a:r>
            <a:endParaRPr sz="1600" dirty="0">
              <a:solidFill>
                <a:srgbClr val="FFFFFF"/>
              </a:solidFill>
            </a:endParaRPr>
          </a:p>
          <a:p>
            <a:pPr>
              <a:lnSpc>
                <a:spcPct val="90000"/>
              </a:lnSpc>
              <a:spcBef>
                <a:spcPts val="1000"/>
              </a:spcBef>
              <a:defRPr sz="1600" b="1"/>
            </a:pPr>
            <a:r>
              <a:rPr sz="1600" dirty="0">
                <a:solidFill>
                  <a:srgbClr val="FFFFFF"/>
                </a:solidFill>
              </a:rPr>
              <a:t>OPCO</a:t>
            </a:r>
          </a:p>
          <a:p>
            <a:pPr>
              <a:lnSpc>
                <a:spcPct val="90000"/>
              </a:lnSpc>
              <a:spcBef>
                <a:spcPts val="1000"/>
              </a:spcBef>
              <a:defRPr sz="1600" b="1"/>
            </a:pPr>
            <a:r>
              <a:rPr sz="1600" dirty="0">
                <a:solidFill>
                  <a:srgbClr val="FFFFFF"/>
                </a:solidFill>
              </a:rPr>
              <a:t>France </a:t>
            </a:r>
            <a:r>
              <a:rPr lang="fr-FR" sz="1600" dirty="0" err="1">
                <a:solidFill>
                  <a:srgbClr val="FFFFFF"/>
                </a:solidFill>
              </a:rPr>
              <a:t>C</a:t>
            </a:r>
            <a:r>
              <a:rPr sz="1600" dirty="0" err="1" smtClean="0">
                <a:solidFill>
                  <a:srgbClr val="FFFFFF"/>
                </a:solidFill>
              </a:rPr>
              <a:t>ompétences</a:t>
            </a:r>
            <a:endParaRPr sz="1600" dirty="0">
              <a:solidFill>
                <a:srgbClr val="FFFFFF"/>
              </a:solidFill>
            </a:endParaRPr>
          </a:p>
        </p:txBody>
      </p:sp>
      <p:cxnSp>
        <p:nvCxnSpPr>
          <p:cNvPr id="25" name="Connecteur droit 24"/>
          <p:cNvCxnSpPr/>
          <p:nvPr/>
        </p:nvCxnSpPr>
        <p:spPr>
          <a:xfrm flipH="1">
            <a:off x="1161586" y="3363543"/>
            <a:ext cx="2216710" cy="0"/>
          </a:xfrm>
          <a:prstGeom prst="line">
            <a:avLst/>
          </a:prstGeom>
          <a:noFill/>
          <a:ln w="19050"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43" name="Rectangle"/>
          <p:cNvSpPr/>
          <p:nvPr/>
        </p:nvSpPr>
        <p:spPr>
          <a:xfrm>
            <a:off x="4363298" y="1406394"/>
            <a:ext cx="3358302" cy="812931"/>
          </a:xfrm>
          <a:prstGeom prst="rect">
            <a:avLst/>
          </a:prstGeom>
          <a:solidFill>
            <a:schemeClr val="bg1">
              <a:lumMod val="95000"/>
              <a:alpha val="95000"/>
            </a:schemeClr>
          </a:solidFill>
          <a:ln w="28575" cap="flat">
            <a:noFill/>
            <a:prstDash val="solid"/>
            <a:miter lim="800000"/>
          </a:ln>
          <a:effectLst/>
        </p:spPr>
        <p:txBody>
          <a:bodyPr wrap="square" lIns="180000" tIns="45719" rIns="180000" bIns="45719" numCol="1" anchor="ctr">
            <a:noAutofit/>
          </a:bodyPr>
          <a:lstStyle/>
          <a:p>
            <a:pPr algn="ctr">
              <a:lnSpc>
                <a:spcPct val="90000"/>
              </a:lnSpc>
              <a:defRPr sz="2100" b="1">
                <a:solidFill>
                  <a:schemeClr val="accent1">
                    <a:lumOff val="-7960"/>
                  </a:schemeClr>
                </a:solidFill>
                <a:latin typeface="Calibri Light"/>
                <a:ea typeface="Calibri Light"/>
                <a:cs typeface="Calibri Light"/>
                <a:sym typeface="Calibri Light"/>
              </a:defRPr>
            </a:pPr>
            <a:r>
              <a:rPr lang="fr-FR" sz="2400" dirty="0" smtClean="0">
                <a:solidFill>
                  <a:schemeClr val="tx1"/>
                </a:solidFill>
              </a:rPr>
              <a:t>QUI EST CONCERNÉ ?</a:t>
            </a:r>
            <a:endParaRPr lang="fr-FR" sz="2400" dirty="0">
              <a:solidFill>
                <a:schemeClr val="tx1"/>
              </a:solidFill>
            </a:endParaRPr>
          </a:p>
        </p:txBody>
      </p:sp>
      <p:grpSp>
        <p:nvGrpSpPr>
          <p:cNvPr id="4" name="Groupe 3"/>
          <p:cNvGrpSpPr/>
          <p:nvPr/>
        </p:nvGrpSpPr>
        <p:grpSpPr>
          <a:xfrm>
            <a:off x="8826214" y="2553077"/>
            <a:ext cx="2230103" cy="4120456"/>
            <a:chOff x="8826214" y="2343150"/>
            <a:chExt cx="2230103" cy="4120456"/>
          </a:xfrm>
          <a:solidFill>
            <a:srgbClr val="CC0066"/>
          </a:solidFill>
        </p:grpSpPr>
        <p:sp>
          <p:nvSpPr>
            <p:cNvPr id="39" name="Rectangle aux angles arrondis"/>
            <p:cNvSpPr/>
            <p:nvPr/>
          </p:nvSpPr>
          <p:spPr>
            <a:xfrm>
              <a:off x="8826214" y="2343150"/>
              <a:ext cx="2216712" cy="4120456"/>
            </a:xfrm>
            <a:custGeom>
              <a:avLst/>
              <a:gdLst>
                <a:gd name="connsiteX0" fmla="*/ 0 w 2216712"/>
                <a:gd name="connsiteY0" fmla="*/ 369459 h 4129224"/>
                <a:gd name="connsiteX1" fmla="*/ 369459 w 2216712"/>
                <a:gd name="connsiteY1" fmla="*/ 0 h 4129224"/>
                <a:gd name="connsiteX2" fmla="*/ 1847253 w 2216712"/>
                <a:gd name="connsiteY2" fmla="*/ 0 h 4129224"/>
                <a:gd name="connsiteX3" fmla="*/ 2216712 w 2216712"/>
                <a:gd name="connsiteY3" fmla="*/ 369459 h 4129224"/>
                <a:gd name="connsiteX4" fmla="*/ 2216712 w 2216712"/>
                <a:gd name="connsiteY4" fmla="*/ 3759765 h 4129224"/>
                <a:gd name="connsiteX5" fmla="*/ 1847253 w 2216712"/>
                <a:gd name="connsiteY5" fmla="*/ 4129224 h 4129224"/>
                <a:gd name="connsiteX6" fmla="*/ 369459 w 2216712"/>
                <a:gd name="connsiteY6" fmla="*/ 4129224 h 4129224"/>
                <a:gd name="connsiteX7" fmla="*/ 0 w 2216712"/>
                <a:gd name="connsiteY7" fmla="*/ 3759765 h 4129224"/>
                <a:gd name="connsiteX8" fmla="*/ 0 w 2216712"/>
                <a:gd name="connsiteY8" fmla="*/ 369459 h 4129224"/>
                <a:gd name="connsiteX0" fmla="*/ 0 w 2216712"/>
                <a:gd name="connsiteY0" fmla="*/ 369459 h 4129224"/>
                <a:gd name="connsiteX1" fmla="*/ 369459 w 2216712"/>
                <a:gd name="connsiteY1" fmla="*/ 0 h 4129224"/>
                <a:gd name="connsiteX2" fmla="*/ 1847253 w 2216712"/>
                <a:gd name="connsiteY2" fmla="*/ 0 h 4129224"/>
                <a:gd name="connsiteX3" fmla="*/ 2216712 w 2216712"/>
                <a:gd name="connsiteY3" fmla="*/ 369459 h 4129224"/>
                <a:gd name="connsiteX4" fmla="*/ 2216712 w 2216712"/>
                <a:gd name="connsiteY4" fmla="*/ 3759765 h 4129224"/>
                <a:gd name="connsiteX5" fmla="*/ 1847253 w 2216712"/>
                <a:gd name="connsiteY5" fmla="*/ 4129224 h 4129224"/>
                <a:gd name="connsiteX6" fmla="*/ 0 w 2216712"/>
                <a:gd name="connsiteY6" fmla="*/ 3759765 h 4129224"/>
                <a:gd name="connsiteX7" fmla="*/ 0 w 2216712"/>
                <a:gd name="connsiteY7" fmla="*/ 369459 h 4129224"/>
                <a:gd name="connsiteX0" fmla="*/ 0 w 2216712"/>
                <a:gd name="connsiteY0" fmla="*/ 369459 h 4183553"/>
                <a:gd name="connsiteX1" fmla="*/ 369459 w 2216712"/>
                <a:gd name="connsiteY1" fmla="*/ 0 h 4183553"/>
                <a:gd name="connsiteX2" fmla="*/ 1847253 w 2216712"/>
                <a:gd name="connsiteY2" fmla="*/ 0 h 4183553"/>
                <a:gd name="connsiteX3" fmla="*/ 2216712 w 2216712"/>
                <a:gd name="connsiteY3" fmla="*/ 369459 h 4183553"/>
                <a:gd name="connsiteX4" fmla="*/ 2216712 w 2216712"/>
                <a:gd name="connsiteY4" fmla="*/ 3759765 h 4183553"/>
                <a:gd name="connsiteX5" fmla="*/ 0 w 2216712"/>
                <a:gd name="connsiteY5" fmla="*/ 3759765 h 4183553"/>
                <a:gd name="connsiteX6" fmla="*/ 0 w 2216712"/>
                <a:gd name="connsiteY6" fmla="*/ 369459 h 4183553"/>
                <a:gd name="connsiteX0" fmla="*/ 0 w 2216712"/>
                <a:gd name="connsiteY0" fmla="*/ 369459 h 4011087"/>
                <a:gd name="connsiteX1" fmla="*/ 369459 w 2216712"/>
                <a:gd name="connsiteY1" fmla="*/ 0 h 4011087"/>
                <a:gd name="connsiteX2" fmla="*/ 1847253 w 2216712"/>
                <a:gd name="connsiteY2" fmla="*/ 0 h 4011087"/>
                <a:gd name="connsiteX3" fmla="*/ 2216712 w 2216712"/>
                <a:gd name="connsiteY3" fmla="*/ 369459 h 4011087"/>
                <a:gd name="connsiteX4" fmla="*/ 2216712 w 2216712"/>
                <a:gd name="connsiteY4" fmla="*/ 3759765 h 4011087"/>
                <a:gd name="connsiteX5" fmla="*/ 0 w 2216712"/>
                <a:gd name="connsiteY5" fmla="*/ 3759765 h 4011087"/>
                <a:gd name="connsiteX6" fmla="*/ 0 w 2216712"/>
                <a:gd name="connsiteY6" fmla="*/ 369459 h 4011087"/>
                <a:gd name="connsiteX0" fmla="*/ 0 w 2216712"/>
                <a:gd name="connsiteY0" fmla="*/ 369459 h 3759792"/>
                <a:gd name="connsiteX1" fmla="*/ 369459 w 2216712"/>
                <a:gd name="connsiteY1" fmla="*/ 0 h 3759792"/>
                <a:gd name="connsiteX2" fmla="*/ 1847253 w 2216712"/>
                <a:gd name="connsiteY2" fmla="*/ 0 h 3759792"/>
                <a:gd name="connsiteX3" fmla="*/ 2216712 w 2216712"/>
                <a:gd name="connsiteY3" fmla="*/ 369459 h 3759792"/>
                <a:gd name="connsiteX4" fmla="*/ 2216712 w 2216712"/>
                <a:gd name="connsiteY4" fmla="*/ 3759765 h 3759792"/>
                <a:gd name="connsiteX5" fmla="*/ 0 w 2216712"/>
                <a:gd name="connsiteY5" fmla="*/ 3759765 h 3759792"/>
                <a:gd name="connsiteX6" fmla="*/ 0 w 2216712"/>
                <a:gd name="connsiteY6" fmla="*/ 369459 h 37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712" h="3759792">
                  <a:moveTo>
                    <a:pt x="0" y="369459"/>
                  </a:moveTo>
                  <a:cubicBezTo>
                    <a:pt x="0" y="165412"/>
                    <a:pt x="165412" y="0"/>
                    <a:pt x="369459" y="0"/>
                  </a:cubicBezTo>
                  <a:lnTo>
                    <a:pt x="1847253" y="0"/>
                  </a:lnTo>
                  <a:cubicBezTo>
                    <a:pt x="2051300" y="0"/>
                    <a:pt x="2216712" y="165412"/>
                    <a:pt x="2216712" y="369459"/>
                  </a:cubicBezTo>
                  <a:lnTo>
                    <a:pt x="2216712" y="3759765"/>
                  </a:lnTo>
                  <a:cubicBezTo>
                    <a:pt x="2197456" y="3760612"/>
                    <a:pt x="9528" y="3741157"/>
                    <a:pt x="0" y="3759765"/>
                  </a:cubicBezTo>
                  <a:lnTo>
                    <a:pt x="0" y="369459"/>
                  </a:lnTo>
                  <a:close/>
                </a:path>
              </a:pathLst>
            </a:custGeom>
            <a:grpFill/>
            <a:ln w="12700" cap="flat">
              <a:noFill/>
              <a:prstDash val="solid"/>
              <a:miter lim="800000"/>
            </a:ln>
            <a:effectLst>
              <a:outerShdw blurRad="50800" dist="38100" dir="5400000" algn="t" rotWithShape="0">
                <a:prstClr val="black">
                  <a:alpha val="40000"/>
                </a:prstClr>
              </a:outerShdw>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133" name="Les entreprises"/>
            <p:cNvSpPr txBox="1"/>
            <p:nvPr/>
          </p:nvSpPr>
          <p:spPr>
            <a:xfrm>
              <a:off x="9205035" y="2456711"/>
              <a:ext cx="1459069" cy="721526"/>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7630" tIns="87630" rIns="87630" bIns="87630" numCol="1" anchor="ctr">
              <a:noAutofit/>
            </a:bodyPr>
            <a:lstStyle>
              <a:lvl1pPr algn="ctr" defTabSz="1022350">
                <a:lnSpc>
                  <a:spcPct val="90000"/>
                </a:lnSpc>
                <a:spcBef>
                  <a:spcPts val="900"/>
                </a:spcBef>
                <a:defRPr sz="2000"/>
              </a:lvl1pPr>
            </a:lstStyle>
            <a:p>
              <a:r>
                <a:rPr b="1" dirty="0">
                  <a:solidFill>
                    <a:schemeClr val="bg1"/>
                  </a:solidFill>
                </a:rPr>
                <a:t>Les </a:t>
              </a:r>
              <a:r>
                <a:rPr b="1" dirty="0" err="1">
                  <a:solidFill>
                    <a:schemeClr val="bg1"/>
                  </a:solidFill>
                </a:rPr>
                <a:t>entreprises</a:t>
              </a:r>
              <a:endParaRPr b="1" dirty="0">
                <a:solidFill>
                  <a:schemeClr val="bg1"/>
                </a:solidFill>
              </a:endParaRPr>
            </a:p>
          </p:txBody>
        </p:sp>
        <p:sp>
          <p:nvSpPr>
            <p:cNvPr id="140" name="Espace réservé du contenu 2"/>
            <p:cNvSpPr txBox="1"/>
            <p:nvPr/>
          </p:nvSpPr>
          <p:spPr>
            <a:xfrm>
              <a:off x="8916925" y="3320796"/>
              <a:ext cx="2139392" cy="3042884"/>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90000"/>
                </a:lnSpc>
                <a:spcBef>
                  <a:spcPts val="1000"/>
                </a:spcBef>
                <a:defRPr sz="1600" b="1"/>
              </a:pPr>
              <a:r>
                <a:rPr sz="1600" dirty="0" err="1">
                  <a:solidFill>
                    <a:srgbClr val="FFFFFF"/>
                  </a:solidFill>
                </a:rPr>
                <a:t>Alternance</a:t>
              </a:r>
              <a:r>
                <a:rPr sz="1600" dirty="0">
                  <a:solidFill>
                    <a:srgbClr val="FFFFFF"/>
                  </a:solidFill>
                </a:rPr>
                <a:t> </a:t>
              </a:r>
              <a:r>
                <a:rPr sz="1600" dirty="0" err="1">
                  <a:solidFill>
                    <a:srgbClr val="FFFFFF"/>
                  </a:solidFill>
                </a:rPr>
                <a:t>simplifiée</a:t>
              </a:r>
              <a:endParaRPr sz="1600" dirty="0">
                <a:solidFill>
                  <a:srgbClr val="FFFFFF"/>
                </a:solidFill>
              </a:endParaRPr>
            </a:p>
            <a:p>
              <a:pPr>
                <a:lnSpc>
                  <a:spcPct val="90000"/>
                </a:lnSpc>
                <a:spcBef>
                  <a:spcPts val="1000"/>
                </a:spcBef>
                <a:defRPr sz="1600" b="1"/>
              </a:pPr>
              <a:r>
                <a:rPr sz="1600" dirty="0" err="1" smtClean="0">
                  <a:solidFill>
                    <a:srgbClr val="FFFFFF"/>
                  </a:solidFill>
                </a:rPr>
                <a:t>Nouvel</a:t>
              </a:r>
              <a:r>
                <a:rPr lang="fr-FR" sz="1600" dirty="0" smtClean="0">
                  <a:solidFill>
                    <a:srgbClr val="FFFFFF"/>
                  </a:solidFill>
                </a:rPr>
                <a:t>le</a:t>
              </a:r>
              <a:r>
                <a:rPr sz="1600" dirty="0" smtClean="0">
                  <a:solidFill>
                    <a:srgbClr val="FFFFFF"/>
                  </a:solidFill>
                </a:rPr>
                <a:t> </a:t>
              </a:r>
              <a:r>
                <a:rPr sz="1600" dirty="0" err="1">
                  <a:solidFill>
                    <a:srgbClr val="FFFFFF"/>
                  </a:solidFill>
                </a:rPr>
                <a:t>définition</a:t>
              </a:r>
              <a:r>
                <a:rPr sz="1600" dirty="0">
                  <a:solidFill>
                    <a:srgbClr val="FFFFFF"/>
                  </a:solidFill>
                </a:rPr>
                <a:t> de </a:t>
              </a:r>
              <a:r>
                <a:rPr sz="1600" dirty="0" err="1">
                  <a:solidFill>
                    <a:srgbClr val="FFFFFF"/>
                  </a:solidFill>
                </a:rPr>
                <a:t>l’action</a:t>
              </a:r>
              <a:r>
                <a:rPr sz="1600" dirty="0">
                  <a:solidFill>
                    <a:srgbClr val="FFFFFF"/>
                  </a:solidFill>
                </a:rPr>
                <a:t> de formation </a:t>
              </a:r>
            </a:p>
            <a:p>
              <a:pPr>
                <a:lnSpc>
                  <a:spcPct val="90000"/>
                </a:lnSpc>
                <a:spcBef>
                  <a:spcPts val="1000"/>
                </a:spcBef>
                <a:defRPr sz="1600" b="1"/>
              </a:pPr>
              <a:r>
                <a:rPr lang="fr-FR" sz="1600" dirty="0" smtClean="0">
                  <a:solidFill>
                    <a:srgbClr val="FFFFFF"/>
                  </a:solidFill>
                </a:rPr>
                <a:t>É</a:t>
              </a:r>
              <a:r>
                <a:rPr sz="1600" dirty="0" err="1" smtClean="0">
                  <a:solidFill>
                    <a:srgbClr val="FFFFFF"/>
                  </a:solidFill>
                </a:rPr>
                <a:t>volution</a:t>
              </a:r>
              <a:r>
                <a:rPr sz="1600" dirty="0" smtClean="0">
                  <a:solidFill>
                    <a:srgbClr val="FFFFFF"/>
                  </a:solidFill>
                </a:rPr>
                <a:t> </a:t>
              </a:r>
              <a:r>
                <a:rPr sz="1600" dirty="0">
                  <a:solidFill>
                    <a:srgbClr val="FFFFFF"/>
                  </a:solidFill>
                </a:rPr>
                <a:t>du dialogue social : </a:t>
              </a:r>
              <a:br>
                <a:rPr sz="1600" dirty="0">
                  <a:solidFill>
                    <a:srgbClr val="FFFFFF"/>
                  </a:solidFill>
                </a:rPr>
              </a:br>
              <a:r>
                <a:rPr sz="1600" dirty="0">
                  <a:solidFill>
                    <a:srgbClr val="FFFFFF"/>
                  </a:solidFill>
                </a:rPr>
                <a:t>EP et plan de </a:t>
              </a:r>
              <a:r>
                <a:rPr sz="1600" dirty="0" err="1">
                  <a:solidFill>
                    <a:srgbClr val="FFFFFF"/>
                  </a:solidFill>
                </a:rPr>
                <a:t>développement</a:t>
              </a:r>
              <a:r>
                <a:rPr sz="1600" dirty="0">
                  <a:solidFill>
                    <a:srgbClr val="FFFFFF"/>
                  </a:solidFill>
                </a:rPr>
                <a:t> </a:t>
              </a:r>
              <a:r>
                <a:rPr sz="1600" dirty="0" err="1">
                  <a:solidFill>
                    <a:srgbClr val="FFFFFF"/>
                  </a:solidFill>
                </a:rPr>
                <a:t>compétences</a:t>
              </a:r>
              <a:endParaRPr sz="1600" dirty="0">
                <a:solidFill>
                  <a:srgbClr val="FFFFFF"/>
                </a:solidFill>
              </a:endParaRPr>
            </a:p>
            <a:p>
              <a:pPr>
                <a:lnSpc>
                  <a:spcPct val="90000"/>
                </a:lnSpc>
                <a:spcBef>
                  <a:spcPts val="1000"/>
                </a:spcBef>
                <a:defRPr sz="1600" b="1"/>
              </a:pPr>
              <a:r>
                <a:rPr sz="1600" dirty="0">
                  <a:solidFill>
                    <a:srgbClr val="FFFFFF"/>
                  </a:solidFill>
                </a:rPr>
                <a:t>Co-construction des </a:t>
              </a:r>
              <a:r>
                <a:rPr sz="1600" dirty="0" err="1">
                  <a:solidFill>
                    <a:srgbClr val="FFFFFF"/>
                  </a:solidFill>
                </a:rPr>
                <a:t>parcours</a:t>
              </a:r>
              <a:r>
                <a:rPr sz="1600" dirty="0">
                  <a:solidFill>
                    <a:srgbClr val="FFFFFF"/>
                  </a:solidFill>
                </a:rPr>
                <a:t> (CPF)</a:t>
              </a:r>
            </a:p>
            <a:p>
              <a:pPr>
                <a:lnSpc>
                  <a:spcPct val="90000"/>
                </a:lnSpc>
                <a:spcBef>
                  <a:spcPts val="1000"/>
                </a:spcBef>
                <a:defRPr sz="1600" b="1"/>
              </a:pPr>
              <a:r>
                <a:rPr sz="1600" dirty="0" err="1">
                  <a:solidFill>
                    <a:srgbClr val="FFFFFF"/>
                  </a:solidFill>
                </a:rPr>
                <a:t>Optimisation</a:t>
              </a:r>
              <a:r>
                <a:rPr sz="1600" dirty="0">
                  <a:solidFill>
                    <a:srgbClr val="FFFFFF"/>
                  </a:solidFill>
                </a:rPr>
                <a:t> du budget </a:t>
              </a:r>
            </a:p>
          </p:txBody>
        </p:sp>
        <p:cxnSp>
          <p:nvCxnSpPr>
            <p:cNvPr id="49" name="Connecteur droit 48"/>
            <p:cNvCxnSpPr/>
            <p:nvPr/>
          </p:nvCxnSpPr>
          <p:spPr>
            <a:xfrm flipH="1">
              <a:off x="8826216" y="3153616"/>
              <a:ext cx="2216710" cy="0"/>
            </a:xfrm>
            <a:prstGeom prst="line">
              <a:avLst/>
            </a:prstGeom>
            <a:grpFill/>
            <a:ln w="19050" cap="flat">
              <a:solidFill>
                <a:schemeClr val="bg1"/>
              </a:solidFill>
              <a:prstDash val="solid"/>
              <a:miter lim="800000"/>
            </a:ln>
            <a:effectLst/>
            <a:sp3d/>
          </p:spPr>
          <p:style>
            <a:lnRef idx="0">
              <a:scrgbClr r="0" g="0" b="0"/>
            </a:lnRef>
            <a:fillRef idx="0">
              <a:scrgbClr r="0" g="0" b="0"/>
            </a:fillRef>
            <a:effectRef idx="0">
              <a:scrgbClr r="0" g="0" b="0"/>
            </a:effectRef>
            <a:fontRef idx="none"/>
          </p:style>
        </p:cxnSp>
      </p:grpSp>
      <p:sp>
        <p:nvSpPr>
          <p:cNvPr id="37" name="Rectangle aux angles arrondis"/>
          <p:cNvSpPr/>
          <p:nvPr/>
        </p:nvSpPr>
        <p:spPr>
          <a:xfrm>
            <a:off x="3687864" y="2553076"/>
            <a:ext cx="2216712" cy="3176515"/>
          </a:xfrm>
          <a:custGeom>
            <a:avLst/>
            <a:gdLst>
              <a:gd name="connsiteX0" fmla="*/ 0 w 2216712"/>
              <a:gd name="connsiteY0" fmla="*/ 369459 h 4099952"/>
              <a:gd name="connsiteX1" fmla="*/ 369459 w 2216712"/>
              <a:gd name="connsiteY1" fmla="*/ 0 h 4099952"/>
              <a:gd name="connsiteX2" fmla="*/ 1847253 w 2216712"/>
              <a:gd name="connsiteY2" fmla="*/ 0 h 4099952"/>
              <a:gd name="connsiteX3" fmla="*/ 2216712 w 2216712"/>
              <a:gd name="connsiteY3" fmla="*/ 369459 h 4099952"/>
              <a:gd name="connsiteX4" fmla="*/ 2216712 w 2216712"/>
              <a:gd name="connsiteY4" fmla="*/ 3730493 h 4099952"/>
              <a:gd name="connsiteX5" fmla="*/ 1847253 w 2216712"/>
              <a:gd name="connsiteY5" fmla="*/ 4099952 h 4099952"/>
              <a:gd name="connsiteX6" fmla="*/ 369459 w 2216712"/>
              <a:gd name="connsiteY6" fmla="*/ 4099952 h 4099952"/>
              <a:gd name="connsiteX7" fmla="*/ 0 w 2216712"/>
              <a:gd name="connsiteY7" fmla="*/ 3730493 h 4099952"/>
              <a:gd name="connsiteX8" fmla="*/ 0 w 2216712"/>
              <a:gd name="connsiteY8" fmla="*/ 369459 h 4099952"/>
              <a:gd name="connsiteX0" fmla="*/ 0 w 2216712"/>
              <a:gd name="connsiteY0" fmla="*/ 369459 h 4099952"/>
              <a:gd name="connsiteX1" fmla="*/ 369459 w 2216712"/>
              <a:gd name="connsiteY1" fmla="*/ 0 h 4099952"/>
              <a:gd name="connsiteX2" fmla="*/ 1847253 w 2216712"/>
              <a:gd name="connsiteY2" fmla="*/ 0 h 4099952"/>
              <a:gd name="connsiteX3" fmla="*/ 2216712 w 2216712"/>
              <a:gd name="connsiteY3" fmla="*/ 369459 h 4099952"/>
              <a:gd name="connsiteX4" fmla="*/ 2216712 w 2216712"/>
              <a:gd name="connsiteY4" fmla="*/ 3730493 h 4099952"/>
              <a:gd name="connsiteX5" fmla="*/ 1847253 w 2216712"/>
              <a:gd name="connsiteY5" fmla="*/ 4099952 h 4099952"/>
              <a:gd name="connsiteX6" fmla="*/ 0 w 2216712"/>
              <a:gd name="connsiteY6" fmla="*/ 3730493 h 4099952"/>
              <a:gd name="connsiteX7" fmla="*/ 0 w 2216712"/>
              <a:gd name="connsiteY7" fmla="*/ 369459 h 4099952"/>
              <a:gd name="connsiteX0" fmla="*/ 0 w 2216712"/>
              <a:gd name="connsiteY0" fmla="*/ 369459 h 4150622"/>
              <a:gd name="connsiteX1" fmla="*/ 369459 w 2216712"/>
              <a:gd name="connsiteY1" fmla="*/ 0 h 4150622"/>
              <a:gd name="connsiteX2" fmla="*/ 1847253 w 2216712"/>
              <a:gd name="connsiteY2" fmla="*/ 0 h 4150622"/>
              <a:gd name="connsiteX3" fmla="*/ 2216712 w 2216712"/>
              <a:gd name="connsiteY3" fmla="*/ 369459 h 4150622"/>
              <a:gd name="connsiteX4" fmla="*/ 2216712 w 2216712"/>
              <a:gd name="connsiteY4" fmla="*/ 3730493 h 4150622"/>
              <a:gd name="connsiteX5" fmla="*/ 0 w 2216712"/>
              <a:gd name="connsiteY5" fmla="*/ 3730493 h 4150622"/>
              <a:gd name="connsiteX6" fmla="*/ 0 w 2216712"/>
              <a:gd name="connsiteY6" fmla="*/ 369459 h 4150622"/>
              <a:gd name="connsiteX0" fmla="*/ 0 w 2216712"/>
              <a:gd name="connsiteY0" fmla="*/ 369459 h 3978564"/>
              <a:gd name="connsiteX1" fmla="*/ 369459 w 2216712"/>
              <a:gd name="connsiteY1" fmla="*/ 0 h 3978564"/>
              <a:gd name="connsiteX2" fmla="*/ 1847253 w 2216712"/>
              <a:gd name="connsiteY2" fmla="*/ 0 h 3978564"/>
              <a:gd name="connsiteX3" fmla="*/ 2216712 w 2216712"/>
              <a:gd name="connsiteY3" fmla="*/ 369459 h 3978564"/>
              <a:gd name="connsiteX4" fmla="*/ 2216712 w 2216712"/>
              <a:gd name="connsiteY4" fmla="*/ 3730493 h 3978564"/>
              <a:gd name="connsiteX5" fmla="*/ 0 w 2216712"/>
              <a:gd name="connsiteY5" fmla="*/ 3730493 h 3978564"/>
              <a:gd name="connsiteX6" fmla="*/ 0 w 2216712"/>
              <a:gd name="connsiteY6" fmla="*/ 369459 h 3978564"/>
              <a:gd name="connsiteX0" fmla="*/ 0 w 2216712"/>
              <a:gd name="connsiteY0" fmla="*/ 369459 h 3732331"/>
              <a:gd name="connsiteX1" fmla="*/ 369459 w 2216712"/>
              <a:gd name="connsiteY1" fmla="*/ 0 h 3732331"/>
              <a:gd name="connsiteX2" fmla="*/ 1847253 w 2216712"/>
              <a:gd name="connsiteY2" fmla="*/ 0 h 3732331"/>
              <a:gd name="connsiteX3" fmla="*/ 2216712 w 2216712"/>
              <a:gd name="connsiteY3" fmla="*/ 369459 h 3732331"/>
              <a:gd name="connsiteX4" fmla="*/ 2216712 w 2216712"/>
              <a:gd name="connsiteY4" fmla="*/ 3730493 h 3732331"/>
              <a:gd name="connsiteX5" fmla="*/ 0 w 2216712"/>
              <a:gd name="connsiteY5" fmla="*/ 3730493 h 3732331"/>
              <a:gd name="connsiteX6" fmla="*/ 0 w 2216712"/>
              <a:gd name="connsiteY6" fmla="*/ 369459 h 373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712" h="3732331">
                <a:moveTo>
                  <a:pt x="0" y="369459"/>
                </a:moveTo>
                <a:cubicBezTo>
                  <a:pt x="0" y="165412"/>
                  <a:pt x="165412" y="0"/>
                  <a:pt x="369459" y="0"/>
                </a:cubicBezTo>
                <a:lnTo>
                  <a:pt x="1847253" y="0"/>
                </a:lnTo>
                <a:cubicBezTo>
                  <a:pt x="2051300" y="0"/>
                  <a:pt x="2216712" y="165412"/>
                  <a:pt x="2216712" y="369459"/>
                </a:cubicBezTo>
                <a:lnTo>
                  <a:pt x="2216712" y="3730493"/>
                </a:lnTo>
                <a:cubicBezTo>
                  <a:pt x="2216911" y="3726461"/>
                  <a:pt x="-199" y="3736188"/>
                  <a:pt x="0" y="3730493"/>
                </a:cubicBezTo>
                <a:lnTo>
                  <a:pt x="0" y="369459"/>
                </a:lnTo>
                <a:close/>
              </a:path>
            </a:pathLst>
          </a:custGeom>
          <a:solidFill>
            <a:schemeClr val="accent3"/>
          </a:solidFill>
          <a:ln w="12700" cap="flat">
            <a:noFill/>
            <a:prstDash val="solid"/>
            <a:miter lim="800000"/>
          </a:ln>
          <a:effectLst>
            <a:outerShdw blurRad="50800" dist="38100" dir="5400000" algn="t" rotWithShape="0">
              <a:prstClr val="black">
                <a:alpha val="40000"/>
              </a:prstClr>
            </a:outerShdw>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130" name="Les individus"/>
          <p:cNvSpPr txBox="1"/>
          <p:nvPr/>
        </p:nvSpPr>
        <p:spPr>
          <a:xfrm>
            <a:off x="4069737" y="2665608"/>
            <a:ext cx="1459069" cy="7215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7630" tIns="87630" rIns="87630" bIns="87630" numCol="1" anchor="ctr">
            <a:noAutofit/>
          </a:bodyPr>
          <a:lstStyle>
            <a:lvl1pPr algn="ctr" defTabSz="1022350">
              <a:lnSpc>
                <a:spcPct val="90000"/>
              </a:lnSpc>
              <a:spcBef>
                <a:spcPts val="900"/>
              </a:spcBef>
              <a:defRPr sz="2000">
                <a:solidFill>
                  <a:srgbClr val="FFFFFF"/>
                </a:solidFill>
              </a:defRPr>
            </a:lvl1pPr>
          </a:lstStyle>
          <a:p>
            <a:r>
              <a:rPr b="1" dirty="0"/>
              <a:t>Les </a:t>
            </a:r>
            <a:r>
              <a:rPr b="1" dirty="0" err="1"/>
              <a:t>individus</a:t>
            </a:r>
            <a:endParaRPr b="1" dirty="0"/>
          </a:p>
        </p:txBody>
      </p:sp>
      <p:cxnSp>
        <p:nvCxnSpPr>
          <p:cNvPr id="47" name="Connecteur droit 46"/>
          <p:cNvCxnSpPr/>
          <p:nvPr/>
        </p:nvCxnSpPr>
        <p:spPr>
          <a:xfrm flipH="1">
            <a:off x="3687866" y="3363543"/>
            <a:ext cx="2216710" cy="0"/>
          </a:xfrm>
          <a:prstGeom prst="line">
            <a:avLst/>
          </a:prstGeom>
          <a:noFill/>
          <a:ln w="19050"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139" name="Espace réservé du contenu 2"/>
          <p:cNvSpPr txBox="1"/>
          <p:nvPr/>
        </p:nvSpPr>
        <p:spPr>
          <a:xfrm>
            <a:off x="3791295" y="3499344"/>
            <a:ext cx="2113281" cy="138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a:lnSpc>
                <a:spcPct val="90000"/>
              </a:lnSpc>
              <a:spcBef>
                <a:spcPts val="1000"/>
              </a:spcBef>
              <a:defRPr sz="1600" b="1"/>
            </a:pPr>
            <a:r>
              <a:rPr sz="1600" dirty="0">
                <a:solidFill>
                  <a:srgbClr val="FFFFFF"/>
                </a:solidFill>
              </a:rPr>
              <a:t>Nouveaux droits pour </a:t>
            </a:r>
            <a:r>
              <a:rPr sz="1600" dirty="0" err="1">
                <a:solidFill>
                  <a:srgbClr val="FFFFFF"/>
                </a:solidFill>
              </a:rPr>
              <a:t>permettre</a:t>
            </a:r>
            <a:r>
              <a:rPr sz="1600" dirty="0">
                <a:solidFill>
                  <a:srgbClr val="FFFFFF"/>
                </a:solidFill>
              </a:rPr>
              <a:t> de </a:t>
            </a:r>
            <a:r>
              <a:rPr sz="1600" dirty="0" err="1">
                <a:solidFill>
                  <a:srgbClr val="FFFFFF"/>
                </a:solidFill>
              </a:rPr>
              <a:t>choisir</a:t>
            </a:r>
            <a:r>
              <a:rPr sz="1600" dirty="0">
                <a:solidFill>
                  <a:srgbClr val="FFFFFF"/>
                </a:solidFill>
              </a:rPr>
              <a:t> son </a:t>
            </a:r>
            <a:r>
              <a:rPr sz="1600" dirty="0" err="1">
                <a:solidFill>
                  <a:srgbClr val="FFFFFF"/>
                </a:solidFill>
              </a:rPr>
              <a:t>avenir</a:t>
            </a:r>
            <a:r>
              <a:rPr sz="1600" dirty="0">
                <a:solidFill>
                  <a:srgbClr val="FFFFFF"/>
                </a:solidFill>
              </a:rPr>
              <a:t> </a:t>
            </a:r>
            <a:r>
              <a:rPr sz="1600" dirty="0" err="1">
                <a:solidFill>
                  <a:srgbClr val="FFFFFF"/>
                </a:solidFill>
              </a:rPr>
              <a:t>professionnel</a:t>
            </a:r>
            <a:r>
              <a:rPr sz="1600" dirty="0">
                <a:solidFill>
                  <a:srgbClr val="FFFFFF"/>
                </a:solidFill>
              </a:rPr>
              <a:t> :</a:t>
            </a:r>
          </a:p>
          <a:p>
            <a:pPr marL="285750" indent="-285750">
              <a:lnSpc>
                <a:spcPct val="90000"/>
              </a:lnSpc>
              <a:spcBef>
                <a:spcPts val="500"/>
              </a:spcBef>
              <a:buFont typeface="Arial" panose="020B0604020202020204" pitchFamily="34" charset="0"/>
              <a:buChar char="•"/>
              <a:defRPr sz="1600" i="1"/>
            </a:pPr>
            <a:r>
              <a:rPr sz="1600" dirty="0">
                <a:solidFill>
                  <a:srgbClr val="FFFFFF"/>
                </a:solidFill>
              </a:rPr>
              <a:t>CPF </a:t>
            </a:r>
            <a:r>
              <a:rPr sz="1600" dirty="0" err="1">
                <a:solidFill>
                  <a:srgbClr val="FFFFFF"/>
                </a:solidFill>
              </a:rPr>
              <a:t>rénové</a:t>
            </a:r>
            <a:endParaRPr sz="1600" dirty="0">
              <a:solidFill>
                <a:srgbClr val="FFFFFF"/>
              </a:solidFill>
            </a:endParaRPr>
          </a:p>
          <a:p>
            <a:pPr marL="285750" indent="-285750">
              <a:lnSpc>
                <a:spcPct val="90000"/>
              </a:lnSpc>
              <a:spcBef>
                <a:spcPts val="500"/>
              </a:spcBef>
              <a:buFont typeface="Arial" panose="020B0604020202020204" pitchFamily="34" charset="0"/>
              <a:buChar char="•"/>
              <a:defRPr sz="1600" i="1"/>
            </a:pPr>
            <a:r>
              <a:rPr sz="1600" dirty="0">
                <a:solidFill>
                  <a:srgbClr val="FFFFFF"/>
                </a:solidFill>
              </a:rPr>
              <a:t>CEP </a:t>
            </a:r>
            <a:r>
              <a:rPr sz="1600" dirty="0" err="1">
                <a:solidFill>
                  <a:srgbClr val="FFFFFF"/>
                </a:solidFill>
              </a:rPr>
              <a:t>renforcé</a:t>
            </a:r>
            <a:endParaRPr sz="1600" dirty="0">
              <a:solidFill>
                <a:srgbClr val="FFFFFF"/>
              </a:solidFill>
            </a:endParaRPr>
          </a:p>
          <a:p>
            <a:pPr marL="285750" indent="-285750">
              <a:lnSpc>
                <a:spcPct val="90000"/>
              </a:lnSpc>
              <a:spcBef>
                <a:spcPts val="500"/>
              </a:spcBef>
              <a:buFont typeface="Arial" panose="020B0604020202020204" pitchFamily="34" charset="0"/>
              <a:buChar char="•"/>
              <a:defRPr sz="1600" i="1"/>
            </a:pPr>
            <a:r>
              <a:rPr sz="1600" dirty="0" smtClean="0">
                <a:solidFill>
                  <a:srgbClr val="FFFFFF"/>
                </a:solidFill>
              </a:rPr>
              <a:t>EP </a:t>
            </a:r>
            <a:r>
              <a:rPr sz="1600" dirty="0" err="1" smtClean="0">
                <a:solidFill>
                  <a:srgbClr val="FFFFFF"/>
                </a:solidFill>
              </a:rPr>
              <a:t>clarifié</a:t>
            </a:r>
            <a:r>
              <a:rPr lang="fr-FR" sz="1600" dirty="0" smtClean="0">
                <a:solidFill>
                  <a:srgbClr val="FFFFFF"/>
                </a:solidFill>
              </a:rPr>
              <a:t> (Entretien pro)</a:t>
            </a:r>
            <a:endParaRPr sz="1600" dirty="0">
              <a:solidFill>
                <a:srgbClr val="FFFFFF"/>
              </a:solidFill>
            </a:endParaRPr>
          </a:p>
        </p:txBody>
      </p:sp>
      <p:sp>
        <p:nvSpPr>
          <p:cNvPr id="38" name="Rectangle aux angles arrondis"/>
          <p:cNvSpPr/>
          <p:nvPr/>
        </p:nvSpPr>
        <p:spPr>
          <a:xfrm>
            <a:off x="6257038" y="2553077"/>
            <a:ext cx="2216841" cy="3293246"/>
          </a:xfrm>
          <a:custGeom>
            <a:avLst/>
            <a:gdLst>
              <a:gd name="connsiteX0" fmla="*/ 0 w 2216712"/>
              <a:gd name="connsiteY0" fmla="*/ 369459 h 4129224"/>
              <a:gd name="connsiteX1" fmla="*/ 369459 w 2216712"/>
              <a:gd name="connsiteY1" fmla="*/ 0 h 4129224"/>
              <a:gd name="connsiteX2" fmla="*/ 1847253 w 2216712"/>
              <a:gd name="connsiteY2" fmla="*/ 0 h 4129224"/>
              <a:gd name="connsiteX3" fmla="*/ 2216712 w 2216712"/>
              <a:gd name="connsiteY3" fmla="*/ 369459 h 4129224"/>
              <a:gd name="connsiteX4" fmla="*/ 2216712 w 2216712"/>
              <a:gd name="connsiteY4" fmla="*/ 3759765 h 4129224"/>
              <a:gd name="connsiteX5" fmla="*/ 1847253 w 2216712"/>
              <a:gd name="connsiteY5" fmla="*/ 4129224 h 4129224"/>
              <a:gd name="connsiteX6" fmla="*/ 369459 w 2216712"/>
              <a:gd name="connsiteY6" fmla="*/ 4129224 h 4129224"/>
              <a:gd name="connsiteX7" fmla="*/ 0 w 2216712"/>
              <a:gd name="connsiteY7" fmla="*/ 3759765 h 4129224"/>
              <a:gd name="connsiteX8" fmla="*/ 0 w 2216712"/>
              <a:gd name="connsiteY8" fmla="*/ 369459 h 4129224"/>
              <a:gd name="connsiteX0" fmla="*/ 0 w 2216712"/>
              <a:gd name="connsiteY0" fmla="*/ 369459 h 4129224"/>
              <a:gd name="connsiteX1" fmla="*/ 369459 w 2216712"/>
              <a:gd name="connsiteY1" fmla="*/ 0 h 4129224"/>
              <a:gd name="connsiteX2" fmla="*/ 1847253 w 2216712"/>
              <a:gd name="connsiteY2" fmla="*/ 0 h 4129224"/>
              <a:gd name="connsiteX3" fmla="*/ 2216712 w 2216712"/>
              <a:gd name="connsiteY3" fmla="*/ 369459 h 4129224"/>
              <a:gd name="connsiteX4" fmla="*/ 2216712 w 2216712"/>
              <a:gd name="connsiteY4" fmla="*/ 3759765 h 4129224"/>
              <a:gd name="connsiteX5" fmla="*/ 1847253 w 2216712"/>
              <a:gd name="connsiteY5" fmla="*/ 4129224 h 4129224"/>
              <a:gd name="connsiteX6" fmla="*/ 0 w 2216712"/>
              <a:gd name="connsiteY6" fmla="*/ 3759765 h 4129224"/>
              <a:gd name="connsiteX7" fmla="*/ 0 w 2216712"/>
              <a:gd name="connsiteY7" fmla="*/ 369459 h 4129224"/>
              <a:gd name="connsiteX0" fmla="*/ 0 w 2216712"/>
              <a:gd name="connsiteY0" fmla="*/ 369459 h 4183553"/>
              <a:gd name="connsiteX1" fmla="*/ 369459 w 2216712"/>
              <a:gd name="connsiteY1" fmla="*/ 0 h 4183553"/>
              <a:gd name="connsiteX2" fmla="*/ 1847253 w 2216712"/>
              <a:gd name="connsiteY2" fmla="*/ 0 h 4183553"/>
              <a:gd name="connsiteX3" fmla="*/ 2216712 w 2216712"/>
              <a:gd name="connsiteY3" fmla="*/ 369459 h 4183553"/>
              <a:gd name="connsiteX4" fmla="*/ 2216712 w 2216712"/>
              <a:gd name="connsiteY4" fmla="*/ 3759765 h 4183553"/>
              <a:gd name="connsiteX5" fmla="*/ 0 w 2216712"/>
              <a:gd name="connsiteY5" fmla="*/ 3759765 h 4183553"/>
              <a:gd name="connsiteX6" fmla="*/ 0 w 2216712"/>
              <a:gd name="connsiteY6" fmla="*/ 369459 h 4183553"/>
              <a:gd name="connsiteX0" fmla="*/ 0 w 2216866"/>
              <a:gd name="connsiteY0" fmla="*/ 369459 h 4004719"/>
              <a:gd name="connsiteX1" fmla="*/ 369459 w 2216866"/>
              <a:gd name="connsiteY1" fmla="*/ 0 h 4004719"/>
              <a:gd name="connsiteX2" fmla="*/ 1847253 w 2216866"/>
              <a:gd name="connsiteY2" fmla="*/ 0 h 4004719"/>
              <a:gd name="connsiteX3" fmla="*/ 2216712 w 2216866"/>
              <a:gd name="connsiteY3" fmla="*/ 369459 h 4004719"/>
              <a:gd name="connsiteX4" fmla="*/ 2216712 w 2216866"/>
              <a:gd name="connsiteY4" fmla="*/ 3759765 h 4004719"/>
              <a:gd name="connsiteX5" fmla="*/ 0 w 2216866"/>
              <a:gd name="connsiteY5" fmla="*/ 3759765 h 4004719"/>
              <a:gd name="connsiteX6" fmla="*/ 0 w 2216866"/>
              <a:gd name="connsiteY6" fmla="*/ 369459 h 4004719"/>
              <a:gd name="connsiteX0" fmla="*/ 0 w 2216841"/>
              <a:gd name="connsiteY0" fmla="*/ 369459 h 3759765"/>
              <a:gd name="connsiteX1" fmla="*/ 369459 w 2216841"/>
              <a:gd name="connsiteY1" fmla="*/ 0 h 3759765"/>
              <a:gd name="connsiteX2" fmla="*/ 1847253 w 2216841"/>
              <a:gd name="connsiteY2" fmla="*/ 0 h 3759765"/>
              <a:gd name="connsiteX3" fmla="*/ 2216712 w 2216841"/>
              <a:gd name="connsiteY3" fmla="*/ 369459 h 3759765"/>
              <a:gd name="connsiteX4" fmla="*/ 2216712 w 2216841"/>
              <a:gd name="connsiteY4" fmla="*/ 3759765 h 3759765"/>
              <a:gd name="connsiteX5" fmla="*/ 0 w 2216841"/>
              <a:gd name="connsiteY5" fmla="*/ 3759765 h 3759765"/>
              <a:gd name="connsiteX6" fmla="*/ 0 w 2216841"/>
              <a:gd name="connsiteY6" fmla="*/ 369459 h 375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841" h="3759765">
                <a:moveTo>
                  <a:pt x="0" y="369459"/>
                </a:moveTo>
                <a:cubicBezTo>
                  <a:pt x="0" y="165412"/>
                  <a:pt x="165412" y="0"/>
                  <a:pt x="369459" y="0"/>
                </a:cubicBezTo>
                <a:lnTo>
                  <a:pt x="1847253" y="0"/>
                </a:lnTo>
                <a:cubicBezTo>
                  <a:pt x="2051300" y="0"/>
                  <a:pt x="2216712" y="165412"/>
                  <a:pt x="2216712" y="369459"/>
                </a:cubicBezTo>
                <a:lnTo>
                  <a:pt x="2216712" y="3759765"/>
                </a:lnTo>
                <a:cubicBezTo>
                  <a:pt x="2236367" y="3731429"/>
                  <a:pt x="9529" y="3750885"/>
                  <a:pt x="0" y="3759765"/>
                </a:cubicBezTo>
                <a:lnTo>
                  <a:pt x="0" y="369459"/>
                </a:lnTo>
                <a:close/>
              </a:path>
            </a:pathLst>
          </a:custGeom>
          <a:solidFill>
            <a:schemeClr val="accent1"/>
          </a:solidFill>
          <a:ln w="12700" cap="flat">
            <a:noFill/>
            <a:prstDash val="solid"/>
            <a:miter lim="800000"/>
          </a:ln>
          <a:effectLst>
            <a:outerShdw blurRad="50800" dist="38100" dir="5400000" algn="t" rotWithShape="0">
              <a:prstClr val="black">
                <a:alpha val="40000"/>
              </a:prstClr>
            </a:outerShdw>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142" name="Espace réservé du contenu 2"/>
          <p:cNvSpPr txBox="1"/>
          <p:nvPr/>
        </p:nvSpPr>
        <p:spPr>
          <a:xfrm>
            <a:off x="6389869" y="3538956"/>
            <a:ext cx="1990321" cy="1830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a:lnSpc>
                <a:spcPct val="90000"/>
              </a:lnSpc>
              <a:spcBef>
                <a:spcPts val="1000"/>
              </a:spcBef>
              <a:defRPr sz="1600" b="1"/>
            </a:pPr>
            <a:r>
              <a:rPr sz="1600" dirty="0">
                <a:solidFill>
                  <a:srgbClr val="FFFFFF"/>
                </a:solidFill>
              </a:rPr>
              <a:t>Nouvelle </a:t>
            </a:r>
            <a:r>
              <a:rPr sz="1600" dirty="0" err="1">
                <a:solidFill>
                  <a:srgbClr val="FFFFFF"/>
                </a:solidFill>
              </a:rPr>
              <a:t>définition</a:t>
            </a:r>
            <a:r>
              <a:rPr sz="1600" dirty="0">
                <a:solidFill>
                  <a:srgbClr val="FFFFFF"/>
                </a:solidFill>
              </a:rPr>
              <a:t> de </a:t>
            </a:r>
            <a:r>
              <a:rPr sz="1600" dirty="0" err="1">
                <a:solidFill>
                  <a:srgbClr val="FFFFFF"/>
                </a:solidFill>
              </a:rPr>
              <a:t>l’action</a:t>
            </a:r>
            <a:r>
              <a:rPr sz="1600" dirty="0">
                <a:solidFill>
                  <a:srgbClr val="FFFFFF"/>
                </a:solidFill>
              </a:rPr>
              <a:t> de formation</a:t>
            </a:r>
          </a:p>
          <a:p>
            <a:pPr>
              <a:lnSpc>
                <a:spcPct val="90000"/>
              </a:lnSpc>
              <a:spcBef>
                <a:spcPts val="1000"/>
              </a:spcBef>
              <a:defRPr sz="1600" b="1"/>
            </a:pPr>
            <a:r>
              <a:rPr sz="1600" dirty="0">
                <a:solidFill>
                  <a:srgbClr val="FFFFFF"/>
                </a:solidFill>
              </a:rPr>
              <a:t>Nouveaux </a:t>
            </a:r>
            <a:r>
              <a:rPr sz="1600" dirty="0" err="1">
                <a:solidFill>
                  <a:srgbClr val="FFFFFF"/>
                </a:solidFill>
              </a:rPr>
              <a:t>marchés</a:t>
            </a:r>
            <a:r>
              <a:rPr sz="1600" dirty="0">
                <a:solidFill>
                  <a:srgbClr val="FFFFFF"/>
                </a:solidFill>
              </a:rPr>
              <a:t>, </a:t>
            </a:r>
            <a:r>
              <a:rPr sz="1600" dirty="0" err="1">
                <a:solidFill>
                  <a:srgbClr val="FFFFFF"/>
                </a:solidFill>
              </a:rPr>
              <a:t>apprentissage</a:t>
            </a:r>
            <a:endParaRPr sz="1600" dirty="0">
              <a:solidFill>
                <a:srgbClr val="FFFFFF"/>
              </a:solidFill>
            </a:endParaRPr>
          </a:p>
          <a:p>
            <a:pPr>
              <a:lnSpc>
                <a:spcPct val="90000"/>
              </a:lnSpc>
              <a:spcBef>
                <a:spcPts val="1000"/>
              </a:spcBef>
              <a:defRPr sz="1600" b="1"/>
            </a:pPr>
            <a:r>
              <a:rPr sz="1600" dirty="0" err="1">
                <a:solidFill>
                  <a:srgbClr val="FFFFFF"/>
                </a:solidFill>
              </a:rPr>
              <a:t>Qualité</a:t>
            </a:r>
            <a:endParaRPr sz="1600" dirty="0">
              <a:solidFill>
                <a:srgbClr val="FFFFFF"/>
              </a:solidFill>
            </a:endParaRPr>
          </a:p>
          <a:p>
            <a:pPr>
              <a:lnSpc>
                <a:spcPct val="90000"/>
              </a:lnSpc>
              <a:spcBef>
                <a:spcPts val="1000"/>
              </a:spcBef>
              <a:defRPr sz="1600" b="1"/>
            </a:pPr>
            <a:r>
              <a:rPr sz="1600" dirty="0">
                <a:solidFill>
                  <a:srgbClr val="FFFFFF"/>
                </a:solidFill>
              </a:rPr>
              <a:t>Construction/</a:t>
            </a:r>
            <a:r>
              <a:rPr sz="1600" dirty="0" err="1">
                <a:solidFill>
                  <a:srgbClr val="FFFFFF"/>
                </a:solidFill>
              </a:rPr>
              <a:t>régulation</a:t>
            </a:r>
            <a:r>
              <a:rPr sz="1600" dirty="0">
                <a:solidFill>
                  <a:srgbClr val="FFFFFF"/>
                </a:solidFill>
              </a:rPr>
              <a:t> </a:t>
            </a:r>
            <a:r>
              <a:rPr sz="1600" dirty="0" err="1">
                <a:solidFill>
                  <a:srgbClr val="FFFFFF"/>
                </a:solidFill>
              </a:rPr>
              <a:t>diplômes</a:t>
            </a:r>
            <a:r>
              <a:rPr sz="1600" dirty="0">
                <a:solidFill>
                  <a:srgbClr val="FFFFFF"/>
                </a:solidFill>
              </a:rPr>
              <a:t> et </a:t>
            </a:r>
            <a:r>
              <a:rPr sz="1600" dirty="0" err="1">
                <a:solidFill>
                  <a:srgbClr val="FFFFFF"/>
                </a:solidFill>
              </a:rPr>
              <a:t>titres</a:t>
            </a:r>
            <a:r>
              <a:rPr sz="1600" dirty="0">
                <a:solidFill>
                  <a:srgbClr val="FFFFFF"/>
                </a:solidFill>
              </a:rPr>
              <a:t> pro</a:t>
            </a:r>
          </a:p>
        </p:txBody>
      </p:sp>
      <p:sp>
        <p:nvSpPr>
          <p:cNvPr id="136" name="Les organismes de formation"/>
          <p:cNvSpPr txBox="1"/>
          <p:nvPr/>
        </p:nvSpPr>
        <p:spPr>
          <a:xfrm>
            <a:off x="6256910" y="2531338"/>
            <a:ext cx="2216841" cy="10227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7630" tIns="87630" rIns="87630" bIns="87630" numCol="1" anchor="ctr">
            <a:noAutofit/>
          </a:bodyPr>
          <a:lstStyle>
            <a:lvl1pPr algn="ctr" defTabSz="1022350">
              <a:lnSpc>
                <a:spcPct val="90000"/>
              </a:lnSpc>
              <a:spcBef>
                <a:spcPts val="900"/>
              </a:spcBef>
              <a:defRPr sz="2000">
                <a:solidFill>
                  <a:srgbClr val="FFFFFF"/>
                </a:solidFill>
              </a:defRPr>
            </a:lvl1pPr>
          </a:lstStyle>
          <a:p>
            <a:pPr>
              <a:spcBef>
                <a:spcPts val="0"/>
              </a:spcBef>
            </a:pPr>
            <a:r>
              <a:rPr b="1" dirty="0"/>
              <a:t>Les </a:t>
            </a:r>
            <a:r>
              <a:rPr b="1" dirty="0" err="1"/>
              <a:t>organismes</a:t>
            </a:r>
            <a:r>
              <a:rPr b="1" dirty="0"/>
              <a:t> </a:t>
            </a:r>
            <a:endParaRPr lang="fr-FR" b="1" dirty="0" smtClean="0"/>
          </a:p>
          <a:p>
            <a:pPr>
              <a:spcBef>
                <a:spcPts val="0"/>
              </a:spcBef>
            </a:pPr>
            <a:r>
              <a:rPr b="1" dirty="0" smtClean="0"/>
              <a:t>de </a:t>
            </a:r>
            <a:r>
              <a:rPr b="1" dirty="0"/>
              <a:t>formation</a:t>
            </a:r>
          </a:p>
        </p:txBody>
      </p:sp>
      <p:cxnSp>
        <p:nvCxnSpPr>
          <p:cNvPr id="48" name="Connecteur droit 47"/>
          <p:cNvCxnSpPr/>
          <p:nvPr/>
        </p:nvCxnSpPr>
        <p:spPr>
          <a:xfrm flipH="1">
            <a:off x="6257041" y="3372233"/>
            <a:ext cx="2216710" cy="0"/>
          </a:xfrm>
          <a:prstGeom prst="line">
            <a:avLst/>
          </a:prstGeom>
          <a:noFill/>
          <a:ln w="19050"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28" name="Espace réservé du pied de page 4"/>
          <p:cNvSpPr txBox="1"/>
          <p:nvPr/>
        </p:nvSpPr>
        <p:spPr>
          <a:xfrm>
            <a:off x="1891767" y="6404292"/>
            <a:ext cx="9059089"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200">
                <a:solidFill>
                  <a:srgbClr val="8E92B5"/>
                </a:solidFill>
              </a:defRPr>
            </a:lvl1pPr>
          </a:lstStyle>
          <a:p>
            <a:r>
              <a:rPr dirty="0" err="1"/>
              <a:t>Loi</a:t>
            </a:r>
            <a:r>
              <a:rPr dirty="0"/>
              <a:t> n° 2018-771 du 5 </a:t>
            </a:r>
            <a:r>
              <a:rPr dirty="0" err="1"/>
              <a:t>septembre</a:t>
            </a:r>
            <a:r>
              <a:rPr dirty="0"/>
              <a:t> 2018 pour la </a:t>
            </a:r>
            <a:r>
              <a:rPr dirty="0" err="1"/>
              <a:t>liberté</a:t>
            </a:r>
            <a:r>
              <a:rPr dirty="0"/>
              <a:t> de </a:t>
            </a:r>
            <a:r>
              <a:rPr dirty="0" err="1"/>
              <a:t>choisir</a:t>
            </a:r>
            <a:r>
              <a:rPr dirty="0"/>
              <a:t> son </a:t>
            </a:r>
            <a:r>
              <a:rPr dirty="0" err="1"/>
              <a:t>avenir</a:t>
            </a:r>
            <a:r>
              <a:rPr dirty="0"/>
              <a:t> </a:t>
            </a:r>
            <a:r>
              <a:rPr dirty="0" err="1"/>
              <a:t>professionnel</a:t>
            </a:r>
            <a:r>
              <a:rPr dirty="0"/>
              <a:t> (JO 06/09/2018)</a:t>
            </a:r>
          </a:p>
        </p:txBody>
      </p:sp>
      <p:sp>
        <p:nvSpPr>
          <p:cNvPr id="27" name="Triangle rectangle 33"/>
          <p:cNvSpPr/>
          <p:nvPr/>
        </p:nvSpPr>
        <p:spPr>
          <a:xfrm rot="5400000">
            <a:off x="39282" y="1200002"/>
            <a:ext cx="894198" cy="972770"/>
          </a:xfrm>
          <a:custGeom>
            <a:avLst/>
            <a:gdLst>
              <a:gd name="connsiteX0" fmla="*/ 0 w 2103399"/>
              <a:gd name="connsiteY0" fmla="*/ 2349500 h 2349500"/>
              <a:gd name="connsiteX1" fmla="*/ 0 w 2103399"/>
              <a:gd name="connsiteY1" fmla="*/ 0 h 2349500"/>
              <a:gd name="connsiteX2" fmla="*/ 2103399 w 2103399"/>
              <a:gd name="connsiteY2" fmla="*/ 2349500 h 2349500"/>
              <a:gd name="connsiteX3" fmla="*/ 0 w 2103399"/>
              <a:gd name="connsiteY3" fmla="*/ 2349500 h 2349500"/>
              <a:gd name="connsiteX0" fmla="*/ 1303507 w 2103399"/>
              <a:gd name="connsiteY0" fmla="*/ 2349503 h 2349503"/>
              <a:gd name="connsiteX1" fmla="*/ 0 w 2103399"/>
              <a:gd name="connsiteY1" fmla="*/ 0 h 2349503"/>
              <a:gd name="connsiteX2" fmla="*/ 2103399 w 2103399"/>
              <a:gd name="connsiteY2" fmla="*/ 2349500 h 2349503"/>
              <a:gd name="connsiteX3" fmla="*/ 1303507 w 2103399"/>
              <a:gd name="connsiteY3" fmla="*/ 2349503 h 2349503"/>
              <a:gd name="connsiteX0" fmla="*/ 0 w 799892"/>
              <a:gd name="connsiteY0" fmla="*/ 880626 h 880626"/>
              <a:gd name="connsiteX1" fmla="*/ 9727 w 799892"/>
              <a:gd name="connsiteY1" fmla="*/ 0 h 880626"/>
              <a:gd name="connsiteX2" fmla="*/ 799892 w 799892"/>
              <a:gd name="connsiteY2" fmla="*/ 880623 h 880626"/>
              <a:gd name="connsiteX3" fmla="*/ 0 w 799892"/>
              <a:gd name="connsiteY3" fmla="*/ 880626 h 880626"/>
              <a:gd name="connsiteX0" fmla="*/ 1703 w 801595"/>
              <a:gd name="connsiteY0" fmla="*/ 888246 h 888246"/>
              <a:gd name="connsiteX1" fmla="*/ 0 w 801595"/>
              <a:gd name="connsiteY1" fmla="*/ 0 h 888246"/>
              <a:gd name="connsiteX2" fmla="*/ 801595 w 801595"/>
              <a:gd name="connsiteY2" fmla="*/ 888243 h 888246"/>
              <a:gd name="connsiteX3" fmla="*/ 1703 w 801595"/>
              <a:gd name="connsiteY3" fmla="*/ 888246 h 888246"/>
            </a:gdLst>
            <a:ahLst/>
            <a:cxnLst>
              <a:cxn ang="0">
                <a:pos x="connsiteX0" y="connsiteY0"/>
              </a:cxn>
              <a:cxn ang="0">
                <a:pos x="connsiteX1" y="connsiteY1"/>
              </a:cxn>
              <a:cxn ang="0">
                <a:pos x="connsiteX2" y="connsiteY2"/>
              </a:cxn>
              <a:cxn ang="0">
                <a:pos x="connsiteX3" y="connsiteY3"/>
              </a:cxn>
            </a:cxnLst>
            <a:rect l="l" t="t" r="r" b="b"/>
            <a:pathLst>
              <a:path w="801595" h="888246">
                <a:moveTo>
                  <a:pt x="1703" y="888246"/>
                </a:moveTo>
                <a:cubicBezTo>
                  <a:pt x="1135" y="592164"/>
                  <a:pt x="568" y="296082"/>
                  <a:pt x="0" y="0"/>
                </a:cubicBezTo>
                <a:lnTo>
                  <a:pt x="801595" y="888243"/>
                </a:lnTo>
                <a:lnTo>
                  <a:pt x="1703" y="888246"/>
                </a:lnTo>
                <a:close/>
              </a:path>
            </a:pathLst>
          </a:custGeom>
          <a:solidFill>
            <a:srgbClr val="002F8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26405" b="18243"/>
          <a:stretch/>
        </p:blipFill>
        <p:spPr>
          <a:xfrm>
            <a:off x="0" y="1343026"/>
            <a:ext cx="12192000" cy="4498974"/>
          </a:xfrm>
          <a:prstGeom prst="rect">
            <a:avLst/>
          </a:prstGeom>
        </p:spPr>
      </p:pic>
      <p:sp>
        <p:nvSpPr>
          <p:cNvPr id="36" name="Rectangle 35"/>
          <p:cNvSpPr/>
          <p:nvPr/>
        </p:nvSpPr>
        <p:spPr>
          <a:xfrm>
            <a:off x="419100" y="1330327"/>
            <a:ext cx="11772900" cy="4511674"/>
          </a:xfrm>
          <a:prstGeom prst="rect">
            <a:avLst/>
          </a:prstGeom>
          <a:solidFill>
            <a:srgbClr val="002F8E">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255" name="Titre 1"/>
          <p:cNvSpPr txBox="1">
            <a:spLocks noGrp="1"/>
          </p:cNvSpPr>
          <p:nvPr>
            <p:ph type="title"/>
          </p:nvPr>
        </p:nvSpPr>
        <p:spPr>
          <a:prstGeom prst="rect">
            <a:avLst/>
          </a:prstGeom>
        </p:spPr>
        <p:txBody>
          <a:bodyPr>
            <a:normAutofit/>
          </a:bodyPr>
          <a:lstStyle/>
          <a:p>
            <a:pPr lvl="1">
              <a:defRPr sz="3600">
                <a:solidFill>
                  <a:srgbClr val="FFFFFF"/>
                </a:solidFill>
              </a:defRPr>
            </a:pPr>
            <a:r>
              <a:rPr sz="3200" dirty="0"/>
              <a:t>Les </a:t>
            </a:r>
            <a:r>
              <a:rPr sz="3200" dirty="0" err="1"/>
              <a:t>Dispositifs</a:t>
            </a:r>
            <a:r>
              <a:rPr sz="3200" dirty="0"/>
              <a:t> de </a:t>
            </a:r>
            <a:r>
              <a:rPr sz="3200" dirty="0" smtClean="0"/>
              <a:t>formation</a:t>
            </a:r>
            <a:endParaRPr sz="3200" dirty="0"/>
          </a:p>
        </p:txBody>
      </p:sp>
      <p:sp>
        <p:nvSpPr>
          <p:cNvPr id="256" name="Espace réservé de la date 3"/>
          <p:cNvSpPr txBox="1"/>
          <p:nvPr/>
        </p:nvSpPr>
        <p:spPr>
          <a:xfrm>
            <a:off x="838200" y="6400413"/>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
        <p:nvSpPr>
          <p:cNvPr id="257" name="Espace réservé du numéro de diapositive 5"/>
          <p:cNvSpPr txBox="1">
            <a:spLocks noGrp="1"/>
          </p:cNvSpPr>
          <p:nvPr>
            <p:ph type="sldNum" sz="quarter" idx="2"/>
          </p:nvPr>
        </p:nvSpPr>
        <p:spPr>
          <a:xfrm>
            <a:off x="11169739" y="6404292"/>
            <a:ext cx="184062"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262" name="Cercle"/>
          <p:cNvSpPr/>
          <p:nvPr/>
        </p:nvSpPr>
        <p:spPr>
          <a:xfrm>
            <a:off x="1083580" y="1919067"/>
            <a:ext cx="1113265" cy="1113265"/>
          </a:xfrm>
          <a:prstGeom prst="ellipse">
            <a:avLst/>
          </a:prstGeom>
          <a:solidFill>
            <a:srgbClr val="FFFFFF"/>
          </a:solidFill>
          <a:ln w="28575">
            <a:solidFill>
              <a:schemeClr val="accent2"/>
            </a:solidFill>
            <a:miter/>
          </a:ln>
        </p:spPr>
        <p:txBody>
          <a:bodyPr lIns="45719" rIns="45719"/>
          <a:lstStyle/>
          <a:p>
            <a:endParaRPr/>
          </a:p>
        </p:txBody>
      </p:sp>
      <p:sp>
        <p:nvSpPr>
          <p:cNvPr id="266" name="Cercle"/>
          <p:cNvSpPr/>
          <p:nvPr/>
        </p:nvSpPr>
        <p:spPr>
          <a:xfrm>
            <a:off x="3650311" y="1919068"/>
            <a:ext cx="1113265" cy="1113265"/>
          </a:xfrm>
          <a:prstGeom prst="ellipse">
            <a:avLst/>
          </a:prstGeom>
          <a:solidFill>
            <a:srgbClr val="FFFFFF"/>
          </a:solidFill>
          <a:ln w="28575">
            <a:solidFill>
              <a:schemeClr val="accent3"/>
            </a:solidFill>
            <a:miter/>
          </a:ln>
        </p:spPr>
        <p:txBody>
          <a:bodyPr lIns="45719" rIns="45719"/>
          <a:lstStyle/>
          <a:p>
            <a:endParaRPr/>
          </a:p>
        </p:txBody>
      </p:sp>
      <p:sp>
        <p:nvSpPr>
          <p:cNvPr id="270" name="Cercle"/>
          <p:cNvSpPr/>
          <p:nvPr/>
        </p:nvSpPr>
        <p:spPr>
          <a:xfrm>
            <a:off x="6166905" y="1912157"/>
            <a:ext cx="1113265" cy="1113265"/>
          </a:xfrm>
          <a:prstGeom prst="ellipse">
            <a:avLst/>
          </a:prstGeom>
          <a:solidFill>
            <a:srgbClr val="FFFFFF"/>
          </a:solidFill>
          <a:ln w="28575">
            <a:solidFill>
              <a:schemeClr val="accent1"/>
            </a:solidFill>
            <a:miter/>
          </a:ln>
        </p:spPr>
        <p:txBody>
          <a:bodyPr lIns="45719" rIns="45719"/>
          <a:lstStyle/>
          <a:p>
            <a:endParaRPr/>
          </a:p>
        </p:txBody>
      </p:sp>
      <p:sp>
        <p:nvSpPr>
          <p:cNvPr id="272" name="ZoneTexte 2"/>
          <p:cNvSpPr txBox="1"/>
          <p:nvPr/>
        </p:nvSpPr>
        <p:spPr>
          <a:xfrm>
            <a:off x="512937" y="5880796"/>
            <a:ext cx="2812548"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hangingPunct="1"/>
            <a:r>
              <a:rPr lang="fr-FR" sz="1600" i="1" kern="1200" dirty="0">
                <a:solidFill>
                  <a:srgbClr val="394792"/>
                </a:solidFill>
              </a:rPr>
              <a:t>Selon l’article L6312-1 CT</a:t>
            </a:r>
          </a:p>
        </p:txBody>
      </p:sp>
      <p:sp>
        <p:nvSpPr>
          <p:cNvPr id="25" name="Rectangle aux angles arrondis"/>
          <p:cNvSpPr/>
          <p:nvPr/>
        </p:nvSpPr>
        <p:spPr>
          <a:xfrm>
            <a:off x="605362" y="2703382"/>
            <a:ext cx="2176996" cy="872972"/>
          </a:xfrm>
          <a:prstGeom prst="snip2DiagRect">
            <a:avLst/>
          </a:prstGeom>
          <a:solidFill>
            <a:schemeClr val="accent2"/>
          </a:solidFill>
          <a:ln w="9525" cap="flat">
            <a:noFill/>
            <a:prstDash val="solid"/>
            <a:round/>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a:r>
              <a:rPr lang="fr-FR" dirty="0" smtClean="0">
                <a:solidFill>
                  <a:schemeClr val="bg1"/>
                </a:solidFill>
              </a:rPr>
              <a:t>A L’INITIATIVE INDIVIDU </a:t>
            </a:r>
            <a:endParaRPr lang="fr-FR" dirty="0">
              <a:solidFill>
                <a:schemeClr val="bg1"/>
              </a:solidFill>
            </a:endParaRPr>
          </a:p>
        </p:txBody>
      </p:sp>
      <p:sp>
        <p:nvSpPr>
          <p:cNvPr id="26" name="Rectangle aux angles arrondis"/>
          <p:cNvSpPr/>
          <p:nvPr/>
        </p:nvSpPr>
        <p:spPr>
          <a:xfrm>
            <a:off x="3121956" y="2703382"/>
            <a:ext cx="2176996" cy="872971"/>
          </a:xfrm>
          <a:prstGeom prst="snip2DiagRect">
            <a:avLst/>
          </a:prstGeom>
          <a:solidFill>
            <a:schemeClr val="accent3"/>
          </a:solidFill>
          <a:ln w="9525" cap="flat">
            <a:noFill/>
            <a:prstDash val="solid"/>
            <a:round/>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a:r>
              <a:rPr lang="fr-FR" dirty="0" smtClean="0">
                <a:solidFill>
                  <a:schemeClr val="bg1"/>
                </a:solidFill>
              </a:rPr>
              <a:t>A L’INITIATIVE DE L’EMPLOYEUR</a:t>
            </a:r>
            <a:endParaRPr lang="fr-FR" dirty="0">
              <a:solidFill>
                <a:schemeClr val="bg1"/>
              </a:solidFill>
            </a:endParaRPr>
          </a:p>
        </p:txBody>
      </p:sp>
      <p:sp>
        <p:nvSpPr>
          <p:cNvPr id="27" name="Rectangle aux angles arrondis"/>
          <p:cNvSpPr/>
          <p:nvPr/>
        </p:nvSpPr>
        <p:spPr>
          <a:xfrm>
            <a:off x="5638550" y="2689985"/>
            <a:ext cx="2176996" cy="891470"/>
          </a:xfrm>
          <a:prstGeom prst="snip2DiagRect">
            <a:avLst/>
          </a:prstGeom>
          <a:solidFill>
            <a:schemeClr val="tx1"/>
          </a:solidFill>
          <a:ln w="9525" cap="flat">
            <a:noFill/>
            <a:prstDash val="solid"/>
            <a:round/>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a:r>
              <a:rPr lang="fr-FR" dirty="0" smtClean="0">
                <a:solidFill>
                  <a:schemeClr val="bg1"/>
                </a:solidFill>
              </a:rPr>
              <a:t>A L’INITIATIVE DE L’INDIVIDU ET DE L’EMPLOYEUR</a:t>
            </a:r>
            <a:endParaRPr lang="fr-FR" dirty="0">
              <a:solidFill>
                <a:schemeClr val="bg1"/>
              </a:solidFill>
            </a:endParaRPr>
          </a:p>
        </p:txBody>
      </p:sp>
      <p:sp>
        <p:nvSpPr>
          <p:cNvPr id="28" name="Rectangle aux angles arrondis"/>
          <p:cNvSpPr/>
          <p:nvPr/>
        </p:nvSpPr>
        <p:spPr>
          <a:xfrm>
            <a:off x="8924153" y="1330327"/>
            <a:ext cx="2503335" cy="4511673"/>
          </a:xfrm>
          <a:prstGeom prst="rect">
            <a:avLst/>
          </a:prstGeom>
          <a:solidFill>
            <a:srgbClr val="FCA304">
              <a:alpha val="32000"/>
            </a:srgbClr>
          </a:solidFill>
          <a:ln w="9525" cap="flat">
            <a:noFill/>
            <a:prstDash val="solid"/>
            <a:round/>
          </a:ln>
          <a:effectLst/>
        </p:spPr>
        <p:txBody>
          <a:bodyPr wrap="square" lIns="45719" tIns="45719" rIns="45719" bIns="45719" numCol="1" anchor="ctr">
            <a:noAutofit/>
          </a:bodyPr>
          <a:lstStyle/>
          <a:p>
            <a:pPr algn="ctr"/>
            <a:endParaRPr lang="fr-FR" dirty="0">
              <a:solidFill>
                <a:schemeClr val="tx1"/>
              </a:solidFill>
            </a:endParaRPr>
          </a:p>
        </p:txBody>
      </p:sp>
      <p:sp>
        <p:nvSpPr>
          <p:cNvPr id="29" name="Rectangle aux angles arrondis"/>
          <p:cNvSpPr/>
          <p:nvPr/>
        </p:nvSpPr>
        <p:spPr>
          <a:xfrm>
            <a:off x="722996" y="3770726"/>
            <a:ext cx="1929682" cy="834401"/>
          </a:xfrm>
          <a:prstGeom prst="rect">
            <a:avLst/>
          </a:prstGeom>
          <a:noFill/>
          <a:ln w="9525" cap="flat">
            <a:noFill/>
            <a:prstDash val="solid"/>
            <a:round/>
          </a:ln>
          <a:effectLst/>
        </p:spPr>
        <p:txBody>
          <a:bodyPr wrap="square" lIns="45719" tIns="45719" rIns="45719" bIns="45719" numCol="1" anchor="ctr">
            <a:noAutofit/>
          </a:bodyPr>
          <a:lstStyle/>
          <a:p>
            <a:pPr marL="285750" indent="-285750">
              <a:buFont typeface="Arial" panose="020B0604020202020204" pitchFamily="34" charset="0"/>
              <a:buChar char="•"/>
            </a:pPr>
            <a:r>
              <a:rPr lang="fr-FR" dirty="0" smtClean="0">
                <a:solidFill>
                  <a:schemeClr val="bg1"/>
                </a:solidFill>
              </a:rPr>
              <a:t>CPF </a:t>
            </a:r>
          </a:p>
          <a:p>
            <a:pPr marL="285750" indent="-285750">
              <a:buFont typeface="Arial" panose="020B0604020202020204" pitchFamily="34" charset="0"/>
              <a:buChar char="•"/>
            </a:pPr>
            <a:r>
              <a:rPr lang="fr-FR" dirty="0" smtClean="0">
                <a:solidFill>
                  <a:schemeClr val="bg1"/>
                </a:solidFill>
              </a:rPr>
              <a:t>CPF transition professionnelle</a:t>
            </a:r>
            <a:endParaRPr lang="fr-FR" dirty="0">
              <a:solidFill>
                <a:schemeClr val="bg1"/>
              </a:solidFill>
            </a:endParaRPr>
          </a:p>
        </p:txBody>
      </p:sp>
      <p:sp>
        <p:nvSpPr>
          <p:cNvPr id="30" name="Rectangle aux angles arrondis"/>
          <p:cNvSpPr/>
          <p:nvPr/>
        </p:nvSpPr>
        <p:spPr>
          <a:xfrm>
            <a:off x="3325485" y="3733269"/>
            <a:ext cx="1769938" cy="834401"/>
          </a:xfrm>
          <a:prstGeom prst="rect">
            <a:avLst/>
          </a:prstGeom>
          <a:noFill/>
          <a:ln w="9525" cap="flat">
            <a:noFill/>
            <a:prstDash val="solid"/>
            <a:round/>
          </a:ln>
          <a:effectLst/>
        </p:spPr>
        <p:txBody>
          <a:bodyPr wrap="square" lIns="45719" tIns="45719" rIns="45719" bIns="45719" numCol="1" anchor="ctr">
            <a:noAutofit/>
          </a:bodyPr>
          <a:lstStyle/>
          <a:p>
            <a:r>
              <a:rPr lang="fr-FR" dirty="0" smtClean="0">
                <a:solidFill>
                  <a:schemeClr val="bg1"/>
                </a:solidFill>
              </a:rPr>
              <a:t>Plan de développement des compétences</a:t>
            </a:r>
            <a:endParaRPr lang="fr-FR" dirty="0">
              <a:solidFill>
                <a:schemeClr val="bg1"/>
              </a:solidFill>
            </a:endParaRPr>
          </a:p>
        </p:txBody>
      </p:sp>
      <p:sp>
        <p:nvSpPr>
          <p:cNvPr id="31" name="Rectangle aux angles arrondis"/>
          <p:cNvSpPr/>
          <p:nvPr/>
        </p:nvSpPr>
        <p:spPr>
          <a:xfrm>
            <a:off x="7978452" y="3472603"/>
            <a:ext cx="2298425" cy="1245511"/>
          </a:xfrm>
          <a:prstGeom prst="rect">
            <a:avLst/>
          </a:prstGeom>
          <a:noFill/>
          <a:ln w="9525" cap="flat">
            <a:noFill/>
            <a:prstDash val="solid"/>
            <a:round/>
          </a:ln>
          <a:effectLst/>
        </p:spPr>
        <p:txBody>
          <a:bodyPr wrap="square" lIns="45719" tIns="45719" rIns="45719" bIns="45719" numCol="1" anchor="ctr">
            <a:noAutofit/>
          </a:bodyPr>
          <a:lstStyle/>
          <a:p>
            <a:endParaRPr lang="fr-FR" dirty="0">
              <a:solidFill>
                <a:schemeClr val="tx1"/>
              </a:solidFill>
            </a:endParaRPr>
          </a:p>
        </p:txBody>
      </p:sp>
      <p:sp>
        <p:nvSpPr>
          <p:cNvPr id="32" name="Rectangle aux angles arrondis"/>
          <p:cNvSpPr/>
          <p:nvPr/>
        </p:nvSpPr>
        <p:spPr>
          <a:xfrm>
            <a:off x="5558512" y="3669730"/>
            <a:ext cx="2337071" cy="1569605"/>
          </a:xfrm>
          <a:prstGeom prst="rect">
            <a:avLst/>
          </a:prstGeom>
          <a:noFill/>
          <a:ln w="9525" cap="flat">
            <a:noFill/>
            <a:prstDash val="solid"/>
            <a:round/>
          </a:ln>
          <a:effectLst/>
        </p:spPr>
        <p:txBody>
          <a:bodyPr wrap="square" lIns="45719" tIns="45719" rIns="45719" bIns="45719" numCol="1" anchor="ctr">
            <a:noAutofit/>
          </a:bodyPr>
          <a:lstStyle/>
          <a:p>
            <a:pPr marL="285750" indent="-285750">
              <a:buFont typeface="Arial" panose="020B0604020202020204" pitchFamily="34" charset="0"/>
              <a:buChar char="•"/>
            </a:pPr>
            <a:r>
              <a:rPr lang="fr-FR" dirty="0" smtClean="0">
                <a:solidFill>
                  <a:schemeClr val="bg1"/>
                </a:solidFill>
              </a:rPr>
              <a:t>Reconversion ou promotion en alternance «  Pro A »</a:t>
            </a:r>
          </a:p>
          <a:p>
            <a:pPr marL="285750" indent="-285750">
              <a:buFont typeface="Arial" panose="020B0604020202020204" pitchFamily="34" charset="0"/>
              <a:buChar char="•"/>
            </a:pPr>
            <a:r>
              <a:rPr lang="fr-FR" dirty="0" smtClean="0">
                <a:solidFill>
                  <a:schemeClr val="bg1"/>
                </a:solidFill>
              </a:rPr>
              <a:t>CVAE</a:t>
            </a:r>
          </a:p>
          <a:p>
            <a:pPr marL="285750" indent="-285750">
              <a:buFont typeface="Arial" panose="020B0604020202020204" pitchFamily="34" charset="0"/>
              <a:buChar char="•"/>
            </a:pPr>
            <a:r>
              <a:rPr lang="fr-FR" dirty="0" smtClean="0">
                <a:solidFill>
                  <a:schemeClr val="bg1"/>
                </a:solidFill>
              </a:rPr>
              <a:t>POE</a:t>
            </a:r>
            <a:endParaRPr lang="fr-FR" dirty="0">
              <a:solidFill>
                <a:schemeClr val="bg1"/>
              </a:solidFill>
            </a:endParaRPr>
          </a:p>
        </p:txBody>
      </p:sp>
      <p:sp>
        <p:nvSpPr>
          <p:cNvPr id="3" name="Rectangle 2"/>
          <p:cNvSpPr/>
          <p:nvPr/>
        </p:nvSpPr>
        <p:spPr>
          <a:xfrm>
            <a:off x="8913028" y="3488794"/>
            <a:ext cx="2388194" cy="1200329"/>
          </a:xfrm>
          <a:prstGeom prst="rect">
            <a:avLst/>
          </a:prstGeom>
        </p:spPr>
        <p:txBody>
          <a:bodyPr wrap="square">
            <a:spAutoFit/>
          </a:bodyPr>
          <a:lstStyle/>
          <a:p>
            <a:pPr marL="285750" indent="-285750">
              <a:buFont typeface="Arial" panose="020B0604020202020204" pitchFamily="34" charset="0"/>
              <a:buChar char="•"/>
            </a:pPr>
            <a:r>
              <a:rPr lang="fr-FR" dirty="0">
                <a:solidFill>
                  <a:schemeClr val="bg1"/>
                </a:solidFill>
              </a:rPr>
              <a:t>Contrat de professionnalisation</a:t>
            </a:r>
          </a:p>
          <a:p>
            <a:pPr marL="285750" indent="-285750">
              <a:buFont typeface="Arial" panose="020B0604020202020204" pitchFamily="34" charset="0"/>
              <a:buChar char="•"/>
            </a:pPr>
            <a:r>
              <a:rPr lang="fr-FR" dirty="0">
                <a:solidFill>
                  <a:schemeClr val="bg1"/>
                </a:solidFill>
              </a:rPr>
              <a:t>Contrat d’apprentissage</a:t>
            </a:r>
          </a:p>
        </p:txBody>
      </p:sp>
      <p:sp>
        <p:nvSpPr>
          <p:cNvPr id="22" name="Rectangle aux angles arrondis"/>
          <p:cNvSpPr/>
          <p:nvPr/>
        </p:nvSpPr>
        <p:spPr>
          <a:xfrm>
            <a:off x="9066950" y="2314549"/>
            <a:ext cx="2176996" cy="891470"/>
          </a:xfrm>
          <a:prstGeom prst="snip2DiagRect">
            <a:avLst/>
          </a:prstGeom>
          <a:solidFill>
            <a:srgbClr val="FCA304"/>
          </a:solidFill>
          <a:ln w="9525" cap="flat">
            <a:noFill/>
            <a:prstDash val="solid"/>
            <a:round/>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a:r>
              <a:rPr lang="fr-FR" dirty="0" smtClean="0">
                <a:solidFill>
                  <a:schemeClr val="bg1"/>
                </a:solidFill>
              </a:rPr>
              <a:t>EN ALTERNANCE</a:t>
            </a:r>
            <a:endParaRPr lang="fr-FR" dirty="0">
              <a:solidFill>
                <a:schemeClr val="bg1"/>
              </a:solidFill>
            </a:endParaRPr>
          </a:p>
        </p:txBody>
      </p:sp>
      <p:sp>
        <p:nvSpPr>
          <p:cNvPr id="23" name="Espace réservé du pied de page 4"/>
          <p:cNvSpPr txBox="1">
            <a:spLocks/>
          </p:cNvSpPr>
          <p:nvPr/>
        </p:nvSpPr>
        <p:spPr>
          <a:xfrm>
            <a:off x="2612571" y="6396534"/>
            <a:ext cx="751616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E92B5"/>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9pPr>
          </a:lstStyle>
          <a:p>
            <a:r>
              <a:rPr lang="fr-FR" dirty="0" smtClean="0"/>
              <a:t>Loi n° 2018-771 du 5 septembre 2018 pour la liberté de choisir son avenir professionnel (JO 06/09/2018)</a:t>
            </a:r>
            <a:endParaRPr lang="fr-FR" dirty="0"/>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16771" t="23119" r="4685" b="9901"/>
          <a:stretch/>
        </p:blipFill>
        <p:spPr>
          <a:xfrm>
            <a:off x="-19050" y="-39330"/>
            <a:ext cx="12211050" cy="6951407"/>
          </a:xfrm>
          <a:prstGeom prst="rect">
            <a:avLst/>
          </a:prstGeom>
        </p:spPr>
      </p:pic>
      <p:sp>
        <p:nvSpPr>
          <p:cNvPr id="5" name="Triangle rectangle 5"/>
          <p:cNvSpPr/>
          <p:nvPr/>
        </p:nvSpPr>
        <p:spPr>
          <a:xfrm rot="5400000">
            <a:off x="124319" y="-140448"/>
            <a:ext cx="2125108" cy="23737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2F8E"/>
          </a:solidFill>
          <a:ln w="12700">
            <a:miter lim="400000"/>
          </a:ln>
        </p:spPr>
        <p:txBody>
          <a:bodyPr lIns="45719" rIns="45719" anchor="ctr"/>
          <a:lstStyle/>
          <a:p>
            <a:pPr algn="ctr">
              <a:defRPr>
                <a:solidFill>
                  <a:srgbClr val="FFFFFF"/>
                </a:solidFill>
              </a:defRPr>
            </a:pPr>
            <a:endParaRPr/>
          </a:p>
        </p:txBody>
      </p:sp>
      <p:pic>
        <p:nvPicPr>
          <p:cNvPr id="6" name="Image 6" descr="Image 6"/>
          <p:cNvPicPr>
            <a:picLocks noChangeAspect="1"/>
          </p:cNvPicPr>
          <p:nvPr/>
        </p:nvPicPr>
        <p:blipFill>
          <a:blip r:embed="rId4">
            <a:extLst/>
          </a:blip>
          <a:stretch>
            <a:fillRect/>
          </a:stretch>
        </p:blipFill>
        <p:spPr>
          <a:xfrm>
            <a:off x="258537" y="204499"/>
            <a:ext cx="1151163" cy="786438"/>
          </a:xfrm>
          <a:prstGeom prst="rect">
            <a:avLst/>
          </a:prstGeom>
          <a:ln w="12700">
            <a:miter lim="400000"/>
          </a:ln>
        </p:spPr>
      </p:pic>
      <p:sp>
        <p:nvSpPr>
          <p:cNvPr id="10" name="Triangle isocèle 9"/>
          <p:cNvSpPr/>
          <p:nvPr/>
        </p:nvSpPr>
        <p:spPr>
          <a:xfrm rot="2520854">
            <a:off x="5328601" y="-991624"/>
            <a:ext cx="9727495" cy="4840530"/>
          </a:xfrm>
          <a:custGeom>
            <a:avLst/>
            <a:gdLst>
              <a:gd name="connsiteX0" fmla="*/ 0 w 10708960"/>
              <a:gd name="connsiteY0" fmla="*/ 4902143 h 4902143"/>
              <a:gd name="connsiteX1" fmla="*/ 5354480 w 10708960"/>
              <a:gd name="connsiteY1" fmla="*/ 0 h 4902143"/>
              <a:gd name="connsiteX2" fmla="*/ 10708960 w 10708960"/>
              <a:gd name="connsiteY2" fmla="*/ 4902143 h 4902143"/>
              <a:gd name="connsiteX3" fmla="*/ 0 w 10708960"/>
              <a:gd name="connsiteY3" fmla="*/ 4902143 h 4902143"/>
              <a:gd name="connsiteX0" fmla="*/ 0 w 10708960"/>
              <a:gd name="connsiteY0" fmla="*/ 4806991 h 4806991"/>
              <a:gd name="connsiteX1" fmla="*/ 5358150 w 10708960"/>
              <a:gd name="connsiteY1" fmla="*/ 0 h 4806991"/>
              <a:gd name="connsiteX2" fmla="*/ 10708960 w 10708960"/>
              <a:gd name="connsiteY2" fmla="*/ 4806991 h 4806991"/>
              <a:gd name="connsiteX3" fmla="*/ 0 w 10708960"/>
              <a:gd name="connsiteY3" fmla="*/ 4806991 h 4806991"/>
              <a:gd name="connsiteX0" fmla="*/ 0 w 9727495"/>
              <a:gd name="connsiteY0" fmla="*/ 4806991 h 4806991"/>
              <a:gd name="connsiteX1" fmla="*/ 5358150 w 9727495"/>
              <a:gd name="connsiteY1" fmla="*/ 0 h 4806991"/>
              <a:gd name="connsiteX2" fmla="*/ 9727495 w 9727495"/>
              <a:gd name="connsiteY2" fmla="*/ 4755799 h 4806991"/>
              <a:gd name="connsiteX3" fmla="*/ 0 w 9727495"/>
              <a:gd name="connsiteY3" fmla="*/ 4806991 h 4806991"/>
              <a:gd name="connsiteX0" fmla="*/ 0 w 9727495"/>
              <a:gd name="connsiteY0" fmla="*/ 5322885 h 5322885"/>
              <a:gd name="connsiteX1" fmla="*/ 5894392 w 9727495"/>
              <a:gd name="connsiteY1" fmla="*/ 0 h 5322885"/>
              <a:gd name="connsiteX2" fmla="*/ 9727495 w 9727495"/>
              <a:gd name="connsiteY2" fmla="*/ 5271693 h 5322885"/>
              <a:gd name="connsiteX3" fmla="*/ 0 w 9727495"/>
              <a:gd name="connsiteY3" fmla="*/ 5322885 h 5322885"/>
              <a:gd name="connsiteX0" fmla="*/ 0 w 9727495"/>
              <a:gd name="connsiteY0" fmla="*/ 4840530 h 4840530"/>
              <a:gd name="connsiteX1" fmla="*/ 5377165 w 9727495"/>
              <a:gd name="connsiteY1" fmla="*/ 0 h 4840530"/>
              <a:gd name="connsiteX2" fmla="*/ 9727495 w 9727495"/>
              <a:gd name="connsiteY2" fmla="*/ 4789338 h 4840530"/>
              <a:gd name="connsiteX3" fmla="*/ 0 w 9727495"/>
              <a:gd name="connsiteY3" fmla="*/ 4840530 h 4840530"/>
            </a:gdLst>
            <a:ahLst/>
            <a:cxnLst>
              <a:cxn ang="0">
                <a:pos x="connsiteX0" y="connsiteY0"/>
              </a:cxn>
              <a:cxn ang="0">
                <a:pos x="connsiteX1" y="connsiteY1"/>
              </a:cxn>
              <a:cxn ang="0">
                <a:pos x="connsiteX2" y="connsiteY2"/>
              </a:cxn>
              <a:cxn ang="0">
                <a:pos x="connsiteX3" y="connsiteY3"/>
              </a:cxn>
            </a:cxnLst>
            <a:rect l="l" t="t" r="r" b="b"/>
            <a:pathLst>
              <a:path w="9727495" h="4840530">
                <a:moveTo>
                  <a:pt x="0" y="4840530"/>
                </a:moveTo>
                <a:lnTo>
                  <a:pt x="5377165" y="0"/>
                </a:lnTo>
                <a:lnTo>
                  <a:pt x="9727495" y="4789338"/>
                </a:lnTo>
                <a:lnTo>
                  <a:pt x="0" y="4840530"/>
                </a:lnTo>
                <a:close/>
              </a:path>
            </a:pathLst>
          </a:custGeom>
          <a:solidFill>
            <a:srgbClr val="002F8E">
              <a:alpha val="8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latin typeface="+mn-lt"/>
              <a:ea typeface="+mn-ea"/>
              <a:cs typeface="+mn-cs"/>
              <a:sym typeface="Calibri"/>
            </a:endParaRPr>
          </a:p>
        </p:txBody>
      </p:sp>
      <p:sp>
        <p:nvSpPr>
          <p:cNvPr id="9" name="Titre 1"/>
          <p:cNvSpPr txBox="1">
            <a:spLocks/>
          </p:cNvSpPr>
          <p:nvPr/>
        </p:nvSpPr>
        <p:spPr>
          <a:xfrm>
            <a:off x="4476750" y="291830"/>
            <a:ext cx="7299431" cy="234554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alibri Light"/>
                <a:ea typeface="Calibri Light"/>
                <a:cs typeface="Calibri Light"/>
                <a:sym typeface="Calibri Light"/>
              </a:defRPr>
            </a:lvl9pPr>
          </a:lstStyle>
          <a:p>
            <a:pPr algn="r" defTabSz="905255" hangingPunct="1">
              <a:defRPr sz="5346"/>
            </a:pPr>
            <a:r>
              <a:rPr lang="fr-FR" sz="5400" dirty="0" smtClean="0">
                <a:solidFill>
                  <a:schemeClr val="bg1"/>
                </a:solidFill>
              </a:rPr>
              <a:t>Quels </a:t>
            </a:r>
          </a:p>
          <a:p>
            <a:pPr algn="r" defTabSz="905255" hangingPunct="1">
              <a:defRPr sz="5346"/>
            </a:pPr>
            <a:r>
              <a:rPr lang="fr-FR" sz="5400" dirty="0" smtClean="0">
                <a:solidFill>
                  <a:schemeClr val="bg1"/>
                </a:solidFill>
              </a:rPr>
              <a:t>changements </a:t>
            </a:r>
          </a:p>
          <a:p>
            <a:pPr algn="r" defTabSz="905255" hangingPunct="1">
              <a:defRPr sz="5346"/>
            </a:pPr>
            <a:r>
              <a:rPr lang="fr-FR" sz="5400" dirty="0" smtClean="0">
                <a:solidFill>
                  <a:schemeClr val="bg1"/>
                </a:solidFill>
              </a:rPr>
              <a:t>pour </a:t>
            </a:r>
          </a:p>
          <a:p>
            <a:pPr algn="r" defTabSz="905255" hangingPunct="1">
              <a:defRPr sz="5346"/>
            </a:pPr>
            <a:r>
              <a:rPr lang="fr-FR" sz="5400" dirty="0" smtClean="0">
                <a:solidFill>
                  <a:schemeClr val="bg1"/>
                </a:solidFill>
              </a:rPr>
              <a:t>l’individu ?</a:t>
            </a:r>
            <a:endParaRPr lang="fr-FR" sz="5400" dirty="0">
              <a:solidFill>
                <a:schemeClr val="bg1"/>
              </a:solidFill>
            </a:endParaRPr>
          </a:p>
        </p:txBody>
      </p:sp>
      <p:sp>
        <p:nvSpPr>
          <p:cNvPr id="4" name="Espace réservé du numéro de diapositive 3"/>
          <p:cNvSpPr>
            <a:spLocks noGrp="1"/>
          </p:cNvSpPr>
          <p:nvPr>
            <p:ph type="sldNum" sz="quarter" idx="2"/>
          </p:nvPr>
        </p:nvSpPr>
        <p:spPr/>
        <p:txBody>
          <a:bodyPr/>
          <a:lstStyle/>
          <a:p>
            <a:fld id="{86CB4B4D-7CA3-9044-876B-883B54F8677D}" type="slidenum">
              <a:rPr lang="fr-FR" smtClean="0"/>
              <a:t>7</a:t>
            </a:fld>
            <a:endParaRPr lang="fr-FR"/>
          </a:p>
        </p:txBody>
      </p:sp>
    </p:spTree>
    <p:extLst>
      <p:ext uri="{BB962C8B-B14F-4D97-AF65-F5344CB8AC3E}">
        <p14:creationId xmlns:p14="http://schemas.microsoft.com/office/powerpoint/2010/main" val="2397653987"/>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 41"/>
          <p:cNvPicPr>
            <a:picLocks noChangeAspect="1"/>
          </p:cNvPicPr>
          <p:nvPr/>
        </p:nvPicPr>
        <p:blipFill rotWithShape="1">
          <a:blip r:embed="rId3" cstate="print">
            <a:extLst>
              <a:ext uri="{28A0092B-C50C-407E-A947-70E740481C1C}">
                <a14:useLocalDpi xmlns:a14="http://schemas.microsoft.com/office/drawing/2010/main" val="0"/>
              </a:ext>
            </a:extLst>
          </a:blip>
          <a:srcRect l="16771" t="36897" r="4685" b="9901"/>
          <a:stretch/>
        </p:blipFill>
        <p:spPr>
          <a:xfrm>
            <a:off x="-19050" y="1336573"/>
            <a:ext cx="12211050" cy="5521427"/>
          </a:xfrm>
          <a:prstGeom prst="rect">
            <a:avLst/>
          </a:prstGeom>
        </p:spPr>
      </p:pic>
      <p:pic>
        <p:nvPicPr>
          <p:cNvPr id="44" name="Image 43"/>
          <p:cNvPicPr>
            <a:picLocks noChangeAspect="1"/>
          </p:cNvPicPr>
          <p:nvPr/>
        </p:nvPicPr>
        <p:blipFill>
          <a:blip r:embed="rId4"/>
          <a:stretch>
            <a:fillRect/>
          </a:stretch>
        </p:blipFill>
        <p:spPr>
          <a:xfrm>
            <a:off x="0" y="1336573"/>
            <a:ext cx="12192000" cy="5510981"/>
          </a:xfrm>
          <a:prstGeom prst="rect">
            <a:avLst/>
          </a:prstGeom>
        </p:spPr>
      </p:pic>
      <p:sp>
        <p:nvSpPr>
          <p:cNvPr id="5" name="Titre 4"/>
          <p:cNvSpPr>
            <a:spLocks noGrp="1"/>
          </p:cNvSpPr>
          <p:nvPr>
            <p:ph type="title"/>
          </p:nvPr>
        </p:nvSpPr>
        <p:spPr/>
        <p:txBody>
          <a:bodyPr>
            <a:normAutofit fontScale="90000"/>
          </a:bodyPr>
          <a:lstStyle/>
          <a:p>
            <a:r>
              <a:rPr lang="fr-FR" dirty="0" smtClean="0">
                <a:solidFill>
                  <a:schemeClr val="bg1"/>
                </a:solidFill>
              </a:rPr>
              <a:t>La liberté pour l’individu </a:t>
            </a:r>
            <a:r>
              <a:rPr lang="fr-FR" dirty="0">
                <a:solidFill>
                  <a:schemeClr val="bg1"/>
                </a:solidFill>
              </a:rPr>
              <a:t>de choisir son avenir </a:t>
            </a:r>
            <a:r>
              <a:rPr lang="fr-FR" dirty="0" smtClean="0">
                <a:solidFill>
                  <a:schemeClr val="bg1"/>
                </a:solidFill>
              </a:rPr>
              <a:t>professionnel</a:t>
            </a:r>
            <a:endParaRPr lang="fr-FR" dirty="0">
              <a:solidFill>
                <a:schemeClr val="bg1"/>
              </a:solidFill>
            </a:endParaRPr>
          </a:p>
        </p:txBody>
      </p:sp>
      <p:sp>
        <p:nvSpPr>
          <p:cNvPr id="4" name="Espace réservé du numéro de diapositive 3"/>
          <p:cNvSpPr>
            <a:spLocks noGrp="1"/>
          </p:cNvSpPr>
          <p:nvPr>
            <p:ph type="sldNum" sz="quarter" idx="12"/>
          </p:nvPr>
        </p:nvSpPr>
        <p:spPr>
          <a:prstGeom prst="rect">
            <a:avLst/>
          </a:prstGeom>
        </p:spPr>
        <p:txBody>
          <a:bodyPr/>
          <a:lstStyle/>
          <a:p>
            <a:fld id="{2B0068C7-4871-43D6-A72C-552A6300EAD6}" type="slidenum">
              <a:rPr lang="fr-FR" smtClean="0">
                <a:solidFill>
                  <a:srgbClr val="394792">
                    <a:tint val="75000"/>
                  </a:srgbClr>
                </a:solidFill>
              </a:rPr>
              <a:pPr/>
              <a:t>8</a:t>
            </a:fld>
            <a:endParaRPr lang="fr-FR" dirty="0">
              <a:solidFill>
                <a:srgbClr val="394792">
                  <a:tint val="75000"/>
                </a:srgbClr>
              </a:solidFill>
            </a:endParaRPr>
          </a:p>
        </p:txBody>
      </p:sp>
      <p:sp>
        <p:nvSpPr>
          <p:cNvPr id="7" name="ZoneTexte 6"/>
          <p:cNvSpPr txBox="1"/>
          <p:nvPr/>
        </p:nvSpPr>
        <p:spPr>
          <a:xfrm>
            <a:off x="5542961" y="1409773"/>
            <a:ext cx="1299329" cy="440769"/>
          </a:xfrm>
          <a:prstGeom prst="snip2DiagRect">
            <a:avLst/>
          </a:prstGeom>
          <a:solidFill>
            <a:schemeClr val="accent3"/>
          </a:soli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hangingPunct="1"/>
            <a:r>
              <a:rPr lang="fr-FR" b="1" kern="1200" dirty="0" smtClean="0">
                <a:solidFill>
                  <a:schemeClr val="bg1"/>
                </a:solidFill>
              </a:rPr>
              <a:t>CA </a:t>
            </a:r>
            <a:endParaRPr lang="fr-FR" b="1" kern="1200" dirty="0">
              <a:solidFill>
                <a:schemeClr val="bg1"/>
              </a:solidFill>
            </a:endParaRPr>
          </a:p>
        </p:txBody>
      </p:sp>
      <p:sp>
        <p:nvSpPr>
          <p:cNvPr id="8" name="ZoneTexte 7"/>
          <p:cNvSpPr txBox="1"/>
          <p:nvPr/>
        </p:nvSpPr>
        <p:spPr>
          <a:xfrm>
            <a:off x="5542961" y="2307559"/>
            <a:ext cx="1299329" cy="440769"/>
          </a:xfrm>
          <a:prstGeom prst="snip2DiagRect">
            <a:avLst/>
          </a:prstGeom>
          <a:solidFill>
            <a:schemeClr val="accent3"/>
          </a:soli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hangingPunct="1"/>
            <a:r>
              <a:rPr lang="fr-FR" b="1" kern="1200" dirty="0" smtClean="0">
                <a:solidFill>
                  <a:schemeClr val="bg1"/>
                </a:solidFill>
              </a:rPr>
              <a:t>Cpro </a:t>
            </a:r>
            <a:endParaRPr lang="fr-FR" b="1" kern="1200" dirty="0">
              <a:solidFill>
                <a:schemeClr val="bg1"/>
              </a:solidFill>
            </a:endParaRPr>
          </a:p>
        </p:txBody>
      </p:sp>
      <p:sp>
        <p:nvSpPr>
          <p:cNvPr id="9" name="ZoneTexte 8"/>
          <p:cNvSpPr txBox="1"/>
          <p:nvPr/>
        </p:nvSpPr>
        <p:spPr>
          <a:xfrm>
            <a:off x="7539240" y="1419298"/>
            <a:ext cx="4440023" cy="369332"/>
          </a:xfrm>
          <a:prstGeom prst="rect">
            <a:avLst/>
          </a:prstGeom>
          <a:solidFill>
            <a:schemeClr val="bg1"/>
          </a:solidFill>
          <a:ln w="19050">
            <a:noFill/>
            <a:prstDash val="solid"/>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hangingPunct="1">
              <a:buFont typeface="Arial" panose="020B0604020202020204" pitchFamily="34" charset="0"/>
              <a:buChar char="•"/>
            </a:pPr>
            <a:r>
              <a:rPr lang="fr-FR" kern="1200" dirty="0" smtClean="0">
                <a:solidFill>
                  <a:schemeClr val="tx1"/>
                </a:solidFill>
              </a:rPr>
              <a:t>Diplôme – Titre pro RNCP</a:t>
            </a:r>
            <a:endParaRPr lang="fr-FR" kern="1200" dirty="0">
              <a:solidFill>
                <a:schemeClr val="tx1"/>
              </a:solidFill>
            </a:endParaRPr>
          </a:p>
        </p:txBody>
      </p:sp>
      <p:sp>
        <p:nvSpPr>
          <p:cNvPr id="10" name="ZoneTexte 9"/>
          <p:cNvSpPr txBox="1"/>
          <p:nvPr/>
        </p:nvSpPr>
        <p:spPr>
          <a:xfrm>
            <a:off x="7546865" y="1903253"/>
            <a:ext cx="4440024" cy="1200329"/>
          </a:xfrm>
          <a:prstGeom prst="rect">
            <a:avLst/>
          </a:prstGeom>
          <a:solidFill>
            <a:schemeClr val="bg1"/>
          </a:solidFill>
          <a:ln w="19050">
            <a:noFill/>
            <a:prstDash val="solid"/>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hangingPunct="1">
              <a:buFont typeface="Arial" panose="020B0604020202020204" pitchFamily="34" charset="0"/>
              <a:buChar char="•"/>
            </a:pPr>
            <a:r>
              <a:rPr lang="fr-FR" kern="1200" dirty="0" smtClean="0">
                <a:solidFill>
                  <a:schemeClr val="tx1"/>
                </a:solidFill>
              </a:rPr>
              <a:t>Diplôme / Titre pro RNCP</a:t>
            </a:r>
          </a:p>
          <a:p>
            <a:pPr marL="285750" indent="-285750" hangingPunct="1">
              <a:buFont typeface="Arial" panose="020B0604020202020204" pitchFamily="34" charset="0"/>
              <a:buChar char="•"/>
            </a:pPr>
            <a:r>
              <a:rPr lang="fr-FR" kern="1200" dirty="0" smtClean="0">
                <a:solidFill>
                  <a:schemeClr val="tx1"/>
                </a:solidFill>
              </a:rPr>
              <a:t>Reconnaissance qualification CCN</a:t>
            </a:r>
          </a:p>
          <a:p>
            <a:pPr marL="285750" indent="-285750" hangingPunct="1">
              <a:buFont typeface="Arial" panose="020B0604020202020204" pitchFamily="34" charset="0"/>
              <a:buChar char="•"/>
            </a:pPr>
            <a:r>
              <a:rPr lang="fr-FR" kern="1200" dirty="0" smtClean="0">
                <a:solidFill>
                  <a:schemeClr val="tx1"/>
                </a:solidFill>
              </a:rPr>
              <a:t>CQP</a:t>
            </a:r>
          </a:p>
          <a:p>
            <a:pPr marL="285750" indent="-285750" hangingPunct="1">
              <a:buFont typeface="Arial" panose="020B0604020202020204" pitchFamily="34" charset="0"/>
              <a:buChar char="•"/>
            </a:pPr>
            <a:r>
              <a:rPr lang="fr-FR" kern="1200" dirty="0" smtClean="0">
                <a:solidFill>
                  <a:schemeClr val="tx1"/>
                </a:solidFill>
              </a:rPr>
              <a:t>Compétences entreprise / Opco (3 ans)</a:t>
            </a:r>
            <a:endParaRPr lang="fr-FR" kern="1200" dirty="0">
              <a:solidFill>
                <a:schemeClr val="tx1"/>
              </a:solidFill>
            </a:endParaRPr>
          </a:p>
        </p:txBody>
      </p:sp>
      <p:sp>
        <p:nvSpPr>
          <p:cNvPr id="11" name="ZoneTexte 10"/>
          <p:cNvSpPr txBox="1"/>
          <p:nvPr/>
        </p:nvSpPr>
        <p:spPr>
          <a:xfrm>
            <a:off x="2471868" y="5243069"/>
            <a:ext cx="1649300" cy="440769"/>
          </a:xfrm>
          <a:prstGeom prst="snip2Diag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hangingPunct="1"/>
            <a:r>
              <a:rPr lang="fr-FR" b="1" kern="1200" dirty="0" smtClean="0">
                <a:solidFill>
                  <a:srgbClr val="FFFFFF"/>
                </a:solidFill>
              </a:rPr>
              <a:t>En poste</a:t>
            </a:r>
            <a:endParaRPr lang="fr-FR" b="1" kern="1200" dirty="0">
              <a:solidFill>
                <a:srgbClr val="FFFFFF"/>
              </a:solidFill>
            </a:endParaRPr>
          </a:p>
        </p:txBody>
      </p:sp>
      <p:sp>
        <p:nvSpPr>
          <p:cNvPr id="13" name="ZoneTexte 12"/>
          <p:cNvSpPr txBox="1"/>
          <p:nvPr/>
        </p:nvSpPr>
        <p:spPr>
          <a:xfrm>
            <a:off x="5597883" y="4870203"/>
            <a:ext cx="1299329" cy="440769"/>
          </a:xfrm>
          <a:prstGeom prst="snip2Diag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hangingPunct="1"/>
            <a:r>
              <a:rPr lang="fr-FR" b="1" kern="1200" dirty="0" smtClean="0">
                <a:solidFill>
                  <a:schemeClr val="bg1"/>
                </a:solidFill>
              </a:rPr>
              <a:t>Pro-A</a:t>
            </a:r>
            <a:endParaRPr lang="fr-FR" b="1" kern="1200" dirty="0">
              <a:solidFill>
                <a:schemeClr val="bg1"/>
              </a:solidFill>
            </a:endParaRPr>
          </a:p>
        </p:txBody>
      </p:sp>
      <p:sp>
        <p:nvSpPr>
          <p:cNvPr id="15" name="ZoneTexte 14"/>
          <p:cNvSpPr txBox="1"/>
          <p:nvPr/>
        </p:nvSpPr>
        <p:spPr>
          <a:xfrm>
            <a:off x="5597884" y="5652644"/>
            <a:ext cx="1299329" cy="440769"/>
          </a:xfrm>
          <a:prstGeom prst="snip2Diag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hangingPunct="1"/>
            <a:r>
              <a:rPr lang="fr-FR" b="1" kern="1200" dirty="0" smtClean="0">
                <a:solidFill>
                  <a:schemeClr val="bg1"/>
                </a:solidFill>
              </a:rPr>
              <a:t>Plan</a:t>
            </a:r>
            <a:endParaRPr lang="fr-FR" b="1" kern="1200" dirty="0">
              <a:solidFill>
                <a:schemeClr val="bg1"/>
              </a:solidFill>
            </a:endParaRPr>
          </a:p>
        </p:txBody>
      </p:sp>
      <p:sp>
        <p:nvSpPr>
          <p:cNvPr id="17" name="ZoneTexte 16"/>
          <p:cNvSpPr txBox="1"/>
          <p:nvPr/>
        </p:nvSpPr>
        <p:spPr>
          <a:xfrm>
            <a:off x="5584080" y="3950778"/>
            <a:ext cx="1299329" cy="771346"/>
          </a:xfrm>
          <a:prstGeom prst="snip2Diag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hangingPunct="1"/>
            <a:r>
              <a:rPr lang="fr-FR" b="1" kern="1200" dirty="0" smtClean="0">
                <a:solidFill>
                  <a:schemeClr val="bg1"/>
                </a:solidFill>
              </a:rPr>
              <a:t>CPF transition</a:t>
            </a:r>
            <a:endParaRPr lang="fr-FR" b="1" kern="1200" dirty="0">
              <a:solidFill>
                <a:schemeClr val="bg1"/>
              </a:solidFill>
            </a:endParaRPr>
          </a:p>
        </p:txBody>
      </p:sp>
      <p:sp>
        <p:nvSpPr>
          <p:cNvPr id="18" name="ZoneTexte 17"/>
          <p:cNvSpPr txBox="1"/>
          <p:nvPr/>
        </p:nvSpPr>
        <p:spPr>
          <a:xfrm>
            <a:off x="4739188" y="4200525"/>
            <a:ext cx="510778" cy="2308877"/>
          </a:xfrm>
          <a:prstGeom prst="roundRect">
            <a:avLst/>
          </a:prstGeom>
          <a:solidFill>
            <a:schemeClr val="bg1"/>
          </a:solidFill>
          <a:ln w="28575">
            <a:noFill/>
          </a:ln>
        </p:spPr>
        <p:style>
          <a:lnRef idx="1">
            <a:schemeClr val="accent2"/>
          </a:lnRef>
          <a:fillRef idx="2">
            <a:schemeClr val="accent2"/>
          </a:fillRef>
          <a:effectRef idx="1">
            <a:schemeClr val="accent2"/>
          </a:effectRef>
          <a:fontRef idx="minor">
            <a:schemeClr val="dk1"/>
          </a:fontRef>
        </p:style>
        <p:txBody>
          <a:bodyPr vert="vert270" wrap="square" rtlCol="0">
            <a:spAutoFit/>
          </a:bodyPr>
          <a:lstStyle/>
          <a:p>
            <a:pPr algn="ctr" hangingPunct="1"/>
            <a:r>
              <a:rPr lang="fr-FR" kern="1200" dirty="0" smtClean="0">
                <a:solidFill>
                  <a:schemeClr val="accent2"/>
                </a:solidFill>
              </a:rPr>
              <a:t>ENTRETIEN PRO</a:t>
            </a:r>
            <a:endParaRPr lang="fr-FR" kern="1200" dirty="0">
              <a:solidFill>
                <a:schemeClr val="accent2"/>
              </a:solidFill>
            </a:endParaRPr>
          </a:p>
        </p:txBody>
      </p:sp>
      <p:sp>
        <p:nvSpPr>
          <p:cNvPr id="21" name="ZoneTexte 20"/>
          <p:cNvSpPr txBox="1"/>
          <p:nvPr/>
        </p:nvSpPr>
        <p:spPr>
          <a:xfrm>
            <a:off x="7546866" y="5655487"/>
            <a:ext cx="4440023" cy="369332"/>
          </a:xfrm>
          <a:prstGeom prst="rect">
            <a:avLst/>
          </a:prstGeom>
          <a:solidFill>
            <a:schemeClr val="bg1"/>
          </a:solidFill>
          <a:ln w="19050">
            <a:noFill/>
            <a:prstDash val="solid"/>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hangingPunct="1">
              <a:buFont typeface="Arial" panose="020B0604020202020204" pitchFamily="34" charset="0"/>
              <a:buChar char="•"/>
            </a:pPr>
            <a:r>
              <a:rPr lang="fr-FR" kern="1200" dirty="0" smtClean="0">
                <a:solidFill>
                  <a:schemeClr val="tx1"/>
                </a:solidFill>
              </a:rPr>
              <a:t>Formation certifiante ou non </a:t>
            </a:r>
            <a:endParaRPr lang="fr-FR" kern="1200" dirty="0">
              <a:solidFill>
                <a:schemeClr val="tx1"/>
              </a:solidFill>
            </a:endParaRPr>
          </a:p>
        </p:txBody>
      </p:sp>
      <p:sp>
        <p:nvSpPr>
          <p:cNvPr id="22" name="ZoneTexte 21"/>
          <p:cNvSpPr txBox="1"/>
          <p:nvPr/>
        </p:nvSpPr>
        <p:spPr>
          <a:xfrm>
            <a:off x="7546866" y="3263066"/>
            <a:ext cx="4440022" cy="1200329"/>
          </a:xfrm>
          <a:prstGeom prst="rect">
            <a:avLst/>
          </a:prstGeom>
          <a:solidFill>
            <a:schemeClr val="bg1"/>
          </a:solidFill>
          <a:ln w="19050">
            <a:noFill/>
            <a:prstDash val="solid"/>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hangingPunct="1">
              <a:buFont typeface="Arial" panose="020B0604020202020204" pitchFamily="34" charset="0"/>
              <a:buChar char="•"/>
            </a:pPr>
            <a:r>
              <a:rPr lang="fr-FR" kern="1200" dirty="0" smtClean="0">
                <a:solidFill>
                  <a:schemeClr val="tx1"/>
                </a:solidFill>
              </a:rPr>
              <a:t>RNCP (dont blocs)</a:t>
            </a:r>
          </a:p>
          <a:p>
            <a:pPr marL="285750" indent="-285750" hangingPunct="1">
              <a:buFont typeface="Arial" panose="020B0604020202020204" pitchFamily="34" charset="0"/>
              <a:buChar char="•"/>
            </a:pPr>
            <a:r>
              <a:rPr lang="fr-FR" kern="1200" dirty="0" smtClean="0">
                <a:solidFill>
                  <a:schemeClr val="tx1"/>
                </a:solidFill>
              </a:rPr>
              <a:t>Répertoire spécifique (ex inventaire)</a:t>
            </a:r>
          </a:p>
          <a:p>
            <a:pPr marL="285750" indent="-285750" hangingPunct="1">
              <a:buFont typeface="Arial" panose="020B0604020202020204" pitchFamily="34" charset="0"/>
              <a:buChar char="•"/>
            </a:pPr>
            <a:r>
              <a:rPr lang="fr-FR" kern="1200" dirty="0" smtClean="0">
                <a:solidFill>
                  <a:schemeClr val="tx1"/>
                </a:solidFill>
              </a:rPr>
              <a:t>Permis</a:t>
            </a:r>
          </a:p>
          <a:p>
            <a:pPr marL="285750" indent="-285750" hangingPunct="1">
              <a:buFont typeface="Arial" panose="020B0604020202020204" pitchFamily="34" charset="0"/>
              <a:buChar char="•"/>
            </a:pPr>
            <a:r>
              <a:rPr lang="fr-FR" kern="1200" dirty="0" smtClean="0">
                <a:solidFill>
                  <a:schemeClr val="tx1"/>
                </a:solidFill>
              </a:rPr>
              <a:t>BC, VAE…</a:t>
            </a:r>
            <a:endParaRPr lang="fr-FR" kern="1200" dirty="0">
              <a:solidFill>
                <a:schemeClr val="tx1"/>
              </a:solidFill>
            </a:endParaRPr>
          </a:p>
        </p:txBody>
      </p:sp>
      <p:sp>
        <p:nvSpPr>
          <p:cNvPr id="24" name="ZoneTexte 23"/>
          <p:cNvSpPr txBox="1"/>
          <p:nvPr/>
        </p:nvSpPr>
        <p:spPr>
          <a:xfrm>
            <a:off x="7546866" y="4597856"/>
            <a:ext cx="4440022" cy="923330"/>
          </a:xfrm>
          <a:prstGeom prst="rect">
            <a:avLst/>
          </a:prstGeom>
          <a:solidFill>
            <a:schemeClr val="bg1"/>
          </a:solidFill>
          <a:ln w="19050">
            <a:noFill/>
            <a:prstDash val="solid"/>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hangingPunct="1">
              <a:buFont typeface="Arial" panose="020B0604020202020204" pitchFamily="34" charset="0"/>
              <a:buChar char="•"/>
            </a:pPr>
            <a:r>
              <a:rPr lang="fr-FR" kern="1200" dirty="0">
                <a:solidFill>
                  <a:schemeClr val="tx1"/>
                </a:solidFill>
              </a:rPr>
              <a:t>Diplôme / Titre pro RNCP</a:t>
            </a:r>
          </a:p>
          <a:p>
            <a:pPr marL="285750" indent="-285750" hangingPunct="1">
              <a:buFont typeface="Arial" panose="020B0604020202020204" pitchFamily="34" charset="0"/>
              <a:buChar char="•"/>
            </a:pPr>
            <a:r>
              <a:rPr lang="fr-FR" kern="1200" dirty="0">
                <a:solidFill>
                  <a:schemeClr val="tx1"/>
                </a:solidFill>
              </a:rPr>
              <a:t>Reconnaissance qualification CCN</a:t>
            </a:r>
          </a:p>
          <a:p>
            <a:pPr marL="285750" indent="-285750" hangingPunct="1">
              <a:buFont typeface="Arial" panose="020B0604020202020204" pitchFamily="34" charset="0"/>
              <a:buChar char="•"/>
            </a:pPr>
            <a:r>
              <a:rPr lang="fr-FR" kern="1200" dirty="0" smtClean="0">
                <a:solidFill>
                  <a:schemeClr val="tx1"/>
                </a:solidFill>
              </a:rPr>
              <a:t>CQP</a:t>
            </a:r>
            <a:endParaRPr lang="fr-FR" kern="1200" dirty="0">
              <a:solidFill>
                <a:schemeClr val="tx1"/>
              </a:solidFill>
            </a:endParaRPr>
          </a:p>
        </p:txBody>
      </p:sp>
      <p:cxnSp>
        <p:nvCxnSpPr>
          <p:cNvPr id="27" name="Connecteur droit avec flèche 26"/>
          <p:cNvCxnSpPr/>
          <p:nvPr/>
        </p:nvCxnSpPr>
        <p:spPr>
          <a:xfrm flipV="1">
            <a:off x="657469" y="2620102"/>
            <a:ext cx="2626178" cy="10060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a:stCxn id="6" idx="0"/>
          </p:cNvCxnSpPr>
          <p:nvPr/>
        </p:nvCxnSpPr>
        <p:spPr>
          <a:xfrm flipV="1">
            <a:off x="4108297" y="1625068"/>
            <a:ext cx="1354239" cy="60936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a:off x="4121168" y="2307559"/>
            <a:ext cx="1341368" cy="1341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a:endCxn id="9" idx="1"/>
          </p:cNvCxnSpPr>
          <p:nvPr/>
        </p:nvCxnSpPr>
        <p:spPr>
          <a:xfrm>
            <a:off x="6883409" y="1599096"/>
            <a:ext cx="655831" cy="486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a:endCxn id="10" idx="1"/>
          </p:cNvCxnSpPr>
          <p:nvPr/>
        </p:nvCxnSpPr>
        <p:spPr>
          <a:xfrm flipV="1">
            <a:off x="6861340" y="2503418"/>
            <a:ext cx="685525" cy="120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a:endCxn id="21" idx="1"/>
          </p:cNvCxnSpPr>
          <p:nvPr/>
        </p:nvCxnSpPr>
        <p:spPr>
          <a:xfrm>
            <a:off x="6936430" y="5840153"/>
            <a:ext cx="61043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a:endCxn id="24" idx="1"/>
          </p:cNvCxnSpPr>
          <p:nvPr/>
        </p:nvCxnSpPr>
        <p:spPr>
          <a:xfrm flipV="1">
            <a:off x="6936430" y="5059521"/>
            <a:ext cx="610436" cy="789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p:cNvCxnSpPr>
            <a:endCxn id="23" idx="1"/>
          </p:cNvCxnSpPr>
          <p:nvPr/>
        </p:nvCxnSpPr>
        <p:spPr>
          <a:xfrm>
            <a:off x="7010400" y="6343786"/>
            <a:ext cx="55170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p:cNvCxnSpPr/>
          <p:nvPr/>
        </p:nvCxnSpPr>
        <p:spPr>
          <a:xfrm>
            <a:off x="657469" y="3626194"/>
            <a:ext cx="1751797" cy="180154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6" name="ZoneTexte 145"/>
          <p:cNvSpPr txBox="1"/>
          <p:nvPr/>
        </p:nvSpPr>
        <p:spPr>
          <a:xfrm>
            <a:off x="5590258" y="3277154"/>
            <a:ext cx="1299329" cy="440769"/>
          </a:xfrm>
          <a:prstGeom prst="snip2Diag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hangingPunct="1"/>
            <a:r>
              <a:rPr lang="fr-FR" b="1" kern="1200" dirty="0" smtClean="0">
                <a:solidFill>
                  <a:schemeClr val="bg1"/>
                </a:solidFill>
              </a:rPr>
              <a:t>CPF</a:t>
            </a:r>
            <a:endParaRPr lang="fr-FR" b="1" kern="1200" dirty="0">
              <a:solidFill>
                <a:schemeClr val="bg1"/>
              </a:solidFill>
            </a:endParaRPr>
          </a:p>
        </p:txBody>
      </p:sp>
      <p:cxnSp>
        <p:nvCxnSpPr>
          <p:cNvPr id="153" name="Connecteur droit avec flèche 152"/>
          <p:cNvCxnSpPr/>
          <p:nvPr/>
        </p:nvCxnSpPr>
        <p:spPr>
          <a:xfrm flipV="1">
            <a:off x="6936430" y="3533645"/>
            <a:ext cx="602810" cy="157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Connecteur droit avec flèche 153"/>
          <p:cNvCxnSpPr/>
          <p:nvPr/>
        </p:nvCxnSpPr>
        <p:spPr>
          <a:xfrm>
            <a:off x="6936430" y="4209810"/>
            <a:ext cx="610435" cy="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2" name="ZoneTexte 201"/>
          <p:cNvSpPr txBox="1"/>
          <p:nvPr/>
        </p:nvSpPr>
        <p:spPr>
          <a:xfrm>
            <a:off x="1516629" y="4463395"/>
            <a:ext cx="816244" cy="369332"/>
          </a:xfrm>
          <a:prstGeom prst="rect">
            <a:avLst/>
          </a:prstGeom>
          <a:solidFill>
            <a:schemeClr val="bg1">
              <a:alpha val="49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hangingPunct="1"/>
            <a:r>
              <a:rPr lang="fr-FR" b="1" kern="1200" dirty="0" smtClean="0">
                <a:solidFill>
                  <a:srgbClr val="394792"/>
                </a:solidFill>
              </a:rPr>
              <a:t>CEP</a:t>
            </a:r>
            <a:endParaRPr lang="fr-FR" b="1" kern="1200" dirty="0">
              <a:solidFill>
                <a:srgbClr val="394792"/>
              </a:solidFill>
            </a:endParaRPr>
          </a:p>
        </p:txBody>
      </p:sp>
      <p:cxnSp>
        <p:nvCxnSpPr>
          <p:cNvPr id="39" name="Connecteur droit avec flèche 38"/>
          <p:cNvCxnSpPr/>
          <p:nvPr/>
        </p:nvCxnSpPr>
        <p:spPr>
          <a:xfrm>
            <a:off x="4183770" y="5421476"/>
            <a:ext cx="485981" cy="625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2050875" y="2903961"/>
            <a:ext cx="816244" cy="369332"/>
          </a:xfrm>
          <a:prstGeom prst="rect">
            <a:avLst/>
          </a:prstGeom>
          <a:solidFill>
            <a:schemeClr val="bg1">
              <a:alpha val="49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hangingPunct="1"/>
            <a:r>
              <a:rPr lang="fr-FR" b="1" kern="1200" dirty="0" smtClean="0">
                <a:solidFill>
                  <a:srgbClr val="394792"/>
                </a:solidFill>
              </a:rPr>
              <a:t>POE</a:t>
            </a:r>
            <a:endParaRPr lang="fr-FR" b="1" kern="1200" dirty="0">
              <a:solidFill>
                <a:srgbClr val="394792"/>
              </a:solidFill>
            </a:endParaRPr>
          </a:p>
        </p:txBody>
      </p:sp>
      <p:sp>
        <p:nvSpPr>
          <p:cNvPr id="3" name="ZoneTexte 2"/>
          <p:cNvSpPr txBox="1"/>
          <p:nvPr/>
        </p:nvSpPr>
        <p:spPr>
          <a:xfrm>
            <a:off x="156739" y="3381821"/>
            <a:ext cx="1633961" cy="771346"/>
          </a:xfrm>
          <a:prstGeom prst="snip2DiagRect">
            <a:avLst/>
          </a:prstGeom>
          <a:solidFill>
            <a:srgbClr val="FCA304"/>
          </a:soli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hangingPunct="1"/>
            <a:r>
              <a:rPr lang="fr-FR" b="1" kern="1200" dirty="0" smtClean="0">
                <a:solidFill>
                  <a:schemeClr val="bg1"/>
                </a:solidFill>
              </a:rPr>
              <a:t>Projet</a:t>
            </a:r>
          </a:p>
          <a:p>
            <a:pPr algn="ctr" hangingPunct="1"/>
            <a:r>
              <a:rPr lang="fr-FR" b="1" kern="1200" dirty="0" smtClean="0">
                <a:solidFill>
                  <a:schemeClr val="bg1"/>
                </a:solidFill>
              </a:rPr>
              <a:t>individu</a:t>
            </a:r>
            <a:endParaRPr lang="fr-FR" b="1" kern="1200" dirty="0">
              <a:solidFill>
                <a:schemeClr val="bg1"/>
              </a:solidFill>
            </a:endParaRPr>
          </a:p>
        </p:txBody>
      </p:sp>
      <p:sp>
        <p:nvSpPr>
          <p:cNvPr id="6" name="ZoneTexte 5"/>
          <p:cNvSpPr txBox="1"/>
          <p:nvPr/>
        </p:nvSpPr>
        <p:spPr>
          <a:xfrm>
            <a:off x="2458997" y="1848756"/>
            <a:ext cx="1649300" cy="771346"/>
          </a:xfrm>
          <a:prstGeom prst="snip2DiagRect">
            <a:avLst/>
          </a:prstGeom>
          <a:ln w="12700">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hangingPunct="1"/>
            <a:r>
              <a:rPr lang="fr-FR" b="1" kern="1200" dirty="0" smtClean="0">
                <a:solidFill>
                  <a:srgbClr val="FFFFFF"/>
                </a:solidFill>
              </a:rPr>
              <a:t>Embauche en alternance </a:t>
            </a:r>
            <a:endParaRPr lang="fr-FR" b="1" kern="1200" dirty="0">
              <a:solidFill>
                <a:srgbClr val="FFFFFF"/>
              </a:solidFill>
            </a:endParaRPr>
          </a:p>
        </p:txBody>
      </p:sp>
      <p:sp>
        <p:nvSpPr>
          <p:cNvPr id="56" name="Espace réservé du pied de page 4"/>
          <p:cNvSpPr txBox="1">
            <a:spLocks/>
          </p:cNvSpPr>
          <p:nvPr/>
        </p:nvSpPr>
        <p:spPr>
          <a:xfrm>
            <a:off x="2612571" y="6400413"/>
            <a:ext cx="751616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E92B5"/>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9pPr>
          </a:lstStyle>
          <a:p>
            <a:r>
              <a:rPr lang="fr-FR" smtClean="0"/>
              <a:t>Loi n° 2018-771 du 5 septembre 2018 pour la liberté de choisir son avenir professionnel (JO 06/09/2018)</a:t>
            </a:r>
            <a:endParaRPr lang="fr-FR" dirty="0"/>
          </a:p>
        </p:txBody>
      </p:sp>
      <p:sp>
        <p:nvSpPr>
          <p:cNvPr id="38" name="Espace réservé de la date 37"/>
          <p:cNvSpPr>
            <a:spLocks noGrp="1"/>
          </p:cNvSpPr>
          <p:nvPr>
            <p:ph type="dt" sz="half" idx="10"/>
          </p:nvPr>
        </p:nvSpPr>
        <p:spPr/>
        <p:txBody>
          <a:bodyPr/>
          <a:lstStyle/>
          <a:p>
            <a:fld id="{9EF67743-F6F0-426E-AFD1-AE7789CC7AF5}" type="datetime1">
              <a:rPr lang="fr-FR" smtClean="0">
                <a:solidFill>
                  <a:srgbClr val="394792">
                    <a:tint val="75000"/>
                  </a:srgbClr>
                </a:solidFill>
              </a:rPr>
              <a:t>07/11/2018</a:t>
            </a:fld>
            <a:endParaRPr lang="fr-FR" dirty="0">
              <a:solidFill>
                <a:srgbClr val="394792">
                  <a:tint val="75000"/>
                </a:srgbClr>
              </a:solidFill>
            </a:endParaRPr>
          </a:p>
        </p:txBody>
      </p:sp>
      <p:sp>
        <p:nvSpPr>
          <p:cNvPr id="23" name="ZoneTexte 22"/>
          <p:cNvSpPr txBox="1"/>
          <p:nvPr/>
        </p:nvSpPr>
        <p:spPr>
          <a:xfrm>
            <a:off x="7562106" y="6159120"/>
            <a:ext cx="4440022" cy="369332"/>
          </a:xfrm>
          <a:prstGeom prst="rect">
            <a:avLst/>
          </a:prstGeom>
          <a:solidFill>
            <a:schemeClr val="bg1"/>
          </a:solidFill>
          <a:ln w="19050">
            <a:noFill/>
            <a:prstDash val="solid"/>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hangingPunct="1">
              <a:buFont typeface="Arial" panose="020B0604020202020204" pitchFamily="34" charset="0"/>
              <a:buChar char="•"/>
            </a:pPr>
            <a:r>
              <a:rPr lang="fr-FR" kern="1200" dirty="0">
                <a:solidFill>
                  <a:schemeClr val="tx1"/>
                </a:solidFill>
              </a:rPr>
              <a:t>Diplôme / Titre pro </a:t>
            </a:r>
            <a:r>
              <a:rPr lang="fr-FR" kern="1200" dirty="0" smtClean="0">
                <a:solidFill>
                  <a:schemeClr val="tx1"/>
                </a:solidFill>
              </a:rPr>
              <a:t>/ CQP RNCP</a:t>
            </a:r>
            <a:endParaRPr lang="fr-FR" kern="1200" dirty="0">
              <a:solidFill>
                <a:schemeClr val="tx1"/>
              </a:solidFill>
            </a:endParaRPr>
          </a:p>
        </p:txBody>
      </p:sp>
      <p:sp>
        <p:nvSpPr>
          <p:cNvPr id="14" name="ZoneTexte 13"/>
          <p:cNvSpPr txBox="1"/>
          <p:nvPr/>
        </p:nvSpPr>
        <p:spPr>
          <a:xfrm>
            <a:off x="5613124" y="6159120"/>
            <a:ext cx="1299329" cy="440769"/>
          </a:xfrm>
          <a:prstGeom prst="snip2Diag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hangingPunct="1"/>
            <a:r>
              <a:rPr lang="fr-FR" b="1" kern="1200" dirty="0" smtClean="0">
                <a:solidFill>
                  <a:schemeClr val="bg1"/>
                </a:solidFill>
              </a:rPr>
              <a:t>CVAE</a:t>
            </a:r>
            <a:endParaRPr lang="fr-FR" b="1" kern="1200" dirty="0">
              <a:solidFill>
                <a:schemeClr val="bg1"/>
              </a:solidFill>
            </a:endParaRPr>
          </a:p>
        </p:txBody>
      </p:sp>
    </p:spTree>
    <p:extLst>
      <p:ext uri="{BB962C8B-B14F-4D97-AF65-F5344CB8AC3E}">
        <p14:creationId xmlns:p14="http://schemas.microsoft.com/office/powerpoint/2010/main" val="884162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p:cNvPicPr>
            <a:picLocks noChangeAspect="1"/>
          </p:cNvPicPr>
          <p:nvPr/>
        </p:nvPicPr>
        <p:blipFill rotWithShape="1">
          <a:blip r:embed="rId3" cstate="print">
            <a:extLst>
              <a:ext uri="{28A0092B-C50C-407E-A947-70E740481C1C}">
                <a14:useLocalDpi xmlns:a14="http://schemas.microsoft.com/office/drawing/2010/main" val="0"/>
              </a:ext>
            </a:extLst>
          </a:blip>
          <a:srcRect l="16771" t="36897" r="4685" b="9901"/>
          <a:stretch/>
        </p:blipFill>
        <p:spPr>
          <a:xfrm>
            <a:off x="-19050" y="1336573"/>
            <a:ext cx="12211050" cy="5521427"/>
          </a:xfrm>
          <a:prstGeom prst="rect">
            <a:avLst/>
          </a:prstGeom>
        </p:spPr>
      </p:pic>
      <p:pic>
        <p:nvPicPr>
          <p:cNvPr id="34" name="Image 33"/>
          <p:cNvPicPr>
            <a:picLocks noChangeAspect="1"/>
          </p:cNvPicPr>
          <p:nvPr/>
        </p:nvPicPr>
        <p:blipFill>
          <a:blip r:embed="rId4"/>
          <a:stretch>
            <a:fillRect/>
          </a:stretch>
        </p:blipFill>
        <p:spPr>
          <a:xfrm>
            <a:off x="0" y="1336573"/>
            <a:ext cx="12192000" cy="5510981"/>
          </a:xfrm>
          <a:prstGeom prst="rect">
            <a:avLst/>
          </a:prstGeom>
        </p:spPr>
      </p:pic>
      <p:sp>
        <p:nvSpPr>
          <p:cNvPr id="306" name="ZoneTexte 10"/>
          <p:cNvSpPr txBox="1"/>
          <p:nvPr/>
        </p:nvSpPr>
        <p:spPr>
          <a:xfrm>
            <a:off x="7477126" y="1590066"/>
            <a:ext cx="4050254" cy="1015663"/>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rIns="45719">
            <a:spAutoFit/>
          </a:bodyPr>
          <a:lstStyle/>
          <a:p>
            <a:pPr marL="285750" indent="-285750">
              <a:buSzPct val="100000"/>
              <a:buFont typeface="Arial"/>
              <a:buChar char="•"/>
            </a:pPr>
            <a:r>
              <a:rPr sz="2000" b="1" dirty="0" smtClean="0">
                <a:solidFill>
                  <a:schemeClr val="bg1"/>
                </a:solidFill>
              </a:rPr>
              <a:t>Conversion</a:t>
            </a:r>
            <a:r>
              <a:rPr lang="fr-FR" sz="2000" b="1" dirty="0" smtClean="0">
                <a:solidFill>
                  <a:schemeClr val="bg1"/>
                </a:solidFill>
              </a:rPr>
              <a:t> du </a:t>
            </a:r>
            <a:r>
              <a:rPr sz="2000" b="1" dirty="0" smtClean="0">
                <a:solidFill>
                  <a:schemeClr val="bg1"/>
                </a:solidFill>
              </a:rPr>
              <a:t>CPF </a:t>
            </a:r>
            <a:r>
              <a:rPr sz="2000" b="1" dirty="0">
                <a:solidFill>
                  <a:schemeClr val="bg1"/>
                </a:solidFill>
              </a:rPr>
              <a:t>et DIF</a:t>
            </a:r>
          </a:p>
          <a:p>
            <a:pPr marL="285750" indent="-285750">
              <a:buSzPct val="100000"/>
              <a:buFont typeface="Arial"/>
              <a:buChar char="•"/>
            </a:pPr>
            <a:r>
              <a:rPr lang="fr-FR" sz="2000" b="1" dirty="0">
                <a:solidFill>
                  <a:schemeClr val="bg1"/>
                </a:solidFill>
              </a:rPr>
              <a:t>500 </a:t>
            </a:r>
            <a:r>
              <a:rPr lang="fr-FR" sz="2000" b="1" dirty="0" smtClean="0">
                <a:solidFill>
                  <a:schemeClr val="bg1"/>
                </a:solidFill>
              </a:rPr>
              <a:t>euros par an jusqu’à </a:t>
            </a:r>
            <a:r>
              <a:rPr lang="fr-FR" sz="2000" b="1" dirty="0">
                <a:solidFill>
                  <a:schemeClr val="bg1"/>
                </a:solidFill>
              </a:rPr>
              <a:t>800 </a:t>
            </a:r>
            <a:r>
              <a:rPr lang="fr-FR" sz="2000" b="1" dirty="0" smtClean="0">
                <a:solidFill>
                  <a:schemeClr val="bg1"/>
                </a:solidFill>
              </a:rPr>
              <a:t>euros (</a:t>
            </a:r>
            <a:r>
              <a:rPr lang="fr-FR" sz="2000" b="1" dirty="0">
                <a:solidFill>
                  <a:schemeClr val="bg1"/>
                </a:solidFill>
              </a:rPr>
              <a:t>salariés </a:t>
            </a:r>
            <a:r>
              <a:rPr lang="fr-FR" sz="2000" b="1" dirty="0" smtClean="0">
                <a:solidFill>
                  <a:schemeClr val="bg1"/>
                </a:solidFill>
              </a:rPr>
              <a:t>non-qualifiés)</a:t>
            </a:r>
            <a:endParaRPr sz="2000" b="1" dirty="0">
              <a:solidFill>
                <a:schemeClr val="bg1"/>
              </a:solidFill>
            </a:endParaRPr>
          </a:p>
        </p:txBody>
      </p:sp>
      <p:sp>
        <p:nvSpPr>
          <p:cNvPr id="304" name="ZoneTexte 8"/>
          <p:cNvSpPr txBox="1"/>
          <p:nvPr/>
        </p:nvSpPr>
        <p:spPr>
          <a:xfrm>
            <a:off x="-233569" y="2916336"/>
            <a:ext cx="3189744" cy="1631216"/>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rIns="45719">
            <a:spAutoFit/>
          </a:bodyPr>
          <a:lstStyle/>
          <a:p>
            <a:pPr algn="r">
              <a:buSzPct val="100000"/>
            </a:pPr>
            <a:r>
              <a:rPr sz="2000" b="1" dirty="0" err="1">
                <a:solidFill>
                  <a:schemeClr val="bg1"/>
                </a:solidFill>
              </a:rPr>
              <a:t>Gestion</a:t>
            </a:r>
            <a:r>
              <a:rPr sz="2000" b="1" dirty="0">
                <a:solidFill>
                  <a:schemeClr val="bg1"/>
                </a:solidFill>
              </a:rPr>
              <a:t> du CPF </a:t>
            </a:r>
            <a:endParaRPr lang="fr-FR" sz="2000" b="1" dirty="0" smtClean="0">
              <a:solidFill>
                <a:schemeClr val="bg1"/>
              </a:solidFill>
            </a:endParaRPr>
          </a:p>
          <a:p>
            <a:pPr algn="r">
              <a:buSzPct val="100000"/>
            </a:pPr>
            <a:r>
              <a:rPr sz="2000" b="1" dirty="0" smtClean="0">
                <a:solidFill>
                  <a:schemeClr val="bg1"/>
                </a:solidFill>
              </a:rPr>
              <a:t>par </a:t>
            </a:r>
            <a:r>
              <a:rPr sz="2000" b="1" dirty="0">
                <a:solidFill>
                  <a:schemeClr val="bg1"/>
                </a:solidFill>
              </a:rPr>
              <a:t>la </a:t>
            </a:r>
            <a:r>
              <a:rPr sz="2000" b="1" dirty="0" err="1" smtClean="0">
                <a:solidFill>
                  <a:schemeClr val="bg1"/>
                </a:solidFill>
              </a:rPr>
              <a:t>Caisse</a:t>
            </a:r>
            <a:r>
              <a:rPr lang="fr-FR" sz="2000" b="1" dirty="0" smtClean="0">
                <a:solidFill>
                  <a:schemeClr val="bg1"/>
                </a:solidFill>
              </a:rPr>
              <a:t/>
            </a:r>
            <a:br>
              <a:rPr lang="fr-FR" sz="2000" b="1" dirty="0" smtClean="0">
                <a:solidFill>
                  <a:schemeClr val="bg1"/>
                </a:solidFill>
              </a:rPr>
            </a:br>
            <a:r>
              <a:rPr sz="2000" b="1" dirty="0" smtClean="0">
                <a:solidFill>
                  <a:schemeClr val="bg1"/>
                </a:solidFill>
              </a:rPr>
              <a:t>des </a:t>
            </a:r>
            <a:r>
              <a:rPr lang="fr-FR" sz="2000" b="1" dirty="0" err="1">
                <a:solidFill>
                  <a:schemeClr val="bg1"/>
                </a:solidFill>
              </a:rPr>
              <a:t>D</a:t>
            </a:r>
            <a:r>
              <a:rPr sz="2000" b="1" dirty="0" err="1" smtClean="0">
                <a:solidFill>
                  <a:schemeClr val="bg1"/>
                </a:solidFill>
              </a:rPr>
              <a:t>épôts</a:t>
            </a:r>
            <a:r>
              <a:rPr sz="2000" b="1" dirty="0" smtClean="0">
                <a:solidFill>
                  <a:schemeClr val="bg1"/>
                </a:solidFill>
              </a:rPr>
              <a:t> </a:t>
            </a:r>
            <a:endParaRPr lang="fr-FR" sz="2000" b="1" dirty="0" smtClean="0">
              <a:solidFill>
                <a:schemeClr val="bg1"/>
              </a:solidFill>
            </a:endParaRPr>
          </a:p>
          <a:p>
            <a:pPr algn="r">
              <a:buSzPct val="100000"/>
            </a:pPr>
            <a:r>
              <a:rPr sz="2000" b="1" dirty="0" smtClean="0">
                <a:solidFill>
                  <a:schemeClr val="bg1"/>
                </a:solidFill>
              </a:rPr>
              <a:t>et </a:t>
            </a:r>
            <a:r>
              <a:rPr sz="2000" b="1" dirty="0">
                <a:solidFill>
                  <a:schemeClr val="bg1"/>
                </a:solidFill>
              </a:rPr>
              <a:t>consignations</a:t>
            </a:r>
          </a:p>
          <a:p>
            <a:pPr algn="r">
              <a:buSzPct val="100000"/>
            </a:pPr>
            <a:r>
              <a:rPr sz="2000" b="1" dirty="0">
                <a:solidFill>
                  <a:schemeClr val="bg1"/>
                </a:solidFill>
              </a:rPr>
              <a:t>Courant 2019</a:t>
            </a:r>
          </a:p>
        </p:txBody>
      </p:sp>
      <p:sp>
        <p:nvSpPr>
          <p:cNvPr id="305" name="ZoneTexte 9"/>
          <p:cNvSpPr txBox="1"/>
          <p:nvPr/>
        </p:nvSpPr>
        <p:spPr>
          <a:xfrm>
            <a:off x="5221829" y="3669932"/>
            <a:ext cx="2363030" cy="830997"/>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rIns="45719">
            <a:spAutoFit/>
          </a:bodyPr>
          <a:lstStyle/>
          <a:p>
            <a:pPr algn="ctr">
              <a:buSzPct val="100000"/>
            </a:pPr>
            <a:r>
              <a:rPr sz="2400" b="1" dirty="0">
                <a:solidFill>
                  <a:schemeClr val="bg1"/>
                </a:solidFill>
              </a:rPr>
              <a:t>Fin du CIF</a:t>
            </a:r>
          </a:p>
          <a:p>
            <a:pPr algn="ctr">
              <a:buSzPct val="100000"/>
            </a:pPr>
            <a:r>
              <a:rPr sz="2400" b="1" dirty="0">
                <a:solidFill>
                  <a:schemeClr val="bg1"/>
                </a:solidFill>
              </a:rPr>
              <a:t>Courant 2019</a:t>
            </a:r>
          </a:p>
        </p:txBody>
      </p:sp>
      <p:sp>
        <p:nvSpPr>
          <p:cNvPr id="278" name="Espace réservé de la date 1"/>
          <p:cNvSpPr txBox="1"/>
          <p:nvPr/>
        </p:nvSpPr>
        <p:spPr>
          <a:xfrm>
            <a:off x="828642" y="6437320"/>
            <a:ext cx="27432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8E92B5"/>
                </a:solidFill>
              </a:defRPr>
            </a:lvl1pPr>
          </a:lstStyle>
          <a:p>
            <a:r>
              <a:rPr lang="fr-FR" dirty="0" smtClean="0"/>
              <a:t>28</a:t>
            </a:r>
            <a:r>
              <a:rPr dirty="0" smtClean="0"/>
              <a:t>/09/2018</a:t>
            </a:r>
            <a:endParaRPr dirty="0"/>
          </a:p>
        </p:txBody>
      </p:sp>
      <p:sp>
        <p:nvSpPr>
          <p:cNvPr id="2" name="Titre 1"/>
          <p:cNvSpPr>
            <a:spLocks noGrp="1"/>
          </p:cNvSpPr>
          <p:nvPr>
            <p:ph type="title"/>
          </p:nvPr>
        </p:nvSpPr>
        <p:spPr/>
        <p:txBody>
          <a:bodyPr>
            <a:normAutofit fontScale="90000"/>
          </a:bodyPr>
          <a:lstStyle/>
          <a:p>
            <a:r>
              <a:rPr lang="fr-FR" b="1" dirty="0"/>
              <a:t>Un CPF rénové </a:t>
            </a:r>
            <a:r>
              <a:rPr lang="fr-FR" dirty="0"/>
              <a:t>pour renforcer la liberté de l’individu dans son choix de </a:t>
            </a:r>
            <a:r>
              <a:rPr lang="fr-FR" dirty="0" smtClean="0"/>
              <a:t>formation</a:t>
            </a:r>
            <a:endParaRPr lang="fr-FR" dirty="0"/>
          </a:p>
        </p:txBody>
      </p:sp>
      <p:sp>
        <p:nvSpPr>
          <p:cNvPr id="279" name="Espace réservé du numéro de diapositive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280" name="Titre 1"/>
          <p:cNvSpPr txBox="1"/>
          <p:nvPr/>
        </p:nvSpPr>
        <p:spPr>
          <a:xfrm>
            <a:off x="2085208" y="90818"/>
            <a:ext cx="9563100" cy="70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a:latin typeface="Calibri Light"/>
                <a:ea typeface="Calibri Light"/>
                <a:cs typeface="Calibri Light"/>
                <a:sym typeface="Calibri Light"/>
              </a:defRPr>
            </a:lvl1pPr>
          </a:lstStyle>
          <a:p>
            <a:endParaRPr dirty="0"/>
          </a:p>
        </p:txBody>
      </p:sp>
      <p:grpSp>
        <p:nvGrpSpPr>
          <p:cNvPr id="303" name="Espace réservé du contenu 5"/>
          <p:cNvGrpSpPr/>
          <p:nvPr/>
        </p:nvGrpSpPr>
        <p:grpSpPr>
          <a:xfrm>
            <a:off x="3587398" y="1678520"/>
            <a:ext cx="5605538" cy="4844863"/>
            <a:chOff x="0" y="0"/>
            <a:chExt cx="5605537" cy="4844862"/>
          </a:xfrm>
        </p:grpSpPr>
        <p:grpSp>
          <p:nvGrpSpPr>
            <p:cNvPr id="285" name="Groupe"/>
            <p:cNvGrpSpPr/>
            <p:nvPr/>
          </p:nvGrpSpPr>
          <p:grpSpPr>
            <a:xfrm>
              <a:off x="1995078" y="0"/>
              <a:ext cx="1615382" cy="1049998"/>
              <a:chOff x="0" y="0"/>
              <a:chExt cx="1615380" cy="1049997"/>
            </a:xfrm>
          </p:grpSpPr>
          <p:sp>
            <p:nvSpPr>
              <p:cNvPr id="283" name="Rectangle aux angles arrondis"/>
              <p:cNvSpPr/>
              <p:nvPr/>
            </p:nvSpPr>
            <p:spPr>
              <a:xfrm>
                <a:off x="0" y="0"/>
                <a:ext cx="1615380" cy="1049997"/>
              </a:xfrm>
              <a:prstGeom prst="snip2DiagRect">
                <a:avLst/>
              </a:prstGeom>
              <a:solidFill>
                <a:schemeClr val="accent3"/>
              </a:solidFill>
              <a:ln w="12700" cap="flat">
                <a:noFill/>
                <a:prstDash val="solid"/>
                <a:miter lim="800000"/>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defTabSz="844550">
                  <a:lnSpc>
                    <a:spcPct val="90000"/>
                  </a:lnSpc>
                  <a:spcBef>
                    <a:spcPts val="700"/>
                  </a:spcBef>
                  <a:defRPr>
                    <a:solidFill>
                      <a:srgbClr val="FFFFFF"/>
                    </a:solidFill>
                  </a:defRPr>
                </a:pPr>
                <a:endParaRPr/>
              </a:p>
            </p:txBody>
          </p:sp>
          <p:sp>
            <p:nvSpPr>
              <p:cNvPr id="284" name="Monétisé"/>
              <p:cNvSpPr txBox="1"/>
              <p:nvPr/>
            </p:nvSpPr>
            <p:spPr>
              <a:xfrm>
                <a:off x="51256" y="327253"/>
                <a:ext cx="1512867" cy="3954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89" tIns="72389" rIns="72389" bIns="72389" numCol="1" anchor="ctr">
                <a:spAutoFit/>
              </a:bodyPr>
              <a:lstStyle>
                <a:lvl1pPr algn="ctr" defTabSz="844550">
                  <a:lnSpc>
                    <a:spcPct val="90000"/>
                  </a:lnSpc>
                  <a:spcBef>
                    <a:spcPts val="700"/>
                  </a:spcBef>
                  <a:defRPr sz="1900" b="1">
                    <a:solidFill>
                      <a:srgbClr val="FFFFFF"/>
                    </a:solidFill>
                  </a:defRPr>
                </a:lvl1pPr>
              </a:lstStyle>
              <a:p>
                <a:r>
                  <a:rPr sz="1800" dirty="0" err="1"/>
                  <a:t>Monétisé</a:t>
                </a:r>
                <a:endParaRPr sz="1800" dirty="0"/>
              </a:p>
            </p:txBody>
          </p:sp>
        </p:grpSp>
        <p:sp>
          <p:nvSpPr>
            <p:cNvPr id="286" name="Ligne"/>
            <p:cNvSpPr/>
            <p:nvPr/>
          </p:nvSpPr>
          <p:spPr>
            <a:xfrm>
              <a:off x="3621554" y="691389"/>
              <a:ext cx="913436" cy="7481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8745" y="4527"/>
                    <a:pt x="16242" y="12024"/>
                    <a:pt x="21600" y="21600"/>
                  </a:cubicBezTo>
                </a:path>
              </a:pathLst>
            </a:custGeom>
            <a:noFill/>
            <a:ln w="12700" cap="flat">
              <a:solidFill>
                <a:schemeClr val="accent3"/>
              </a:solidFill>
              <a:prstDash val="solid"/>
              <a:miter lim="800000"/>
            </a:ln>
            <a:effectLst/>
          </p:spPr>
          <p:txBody>
            <a:bodyPr wrap="square" lIns="45719" tIns="45719" rIns="45719" bIns="45719" numCol="1" anchor="t">
              <a:noAutofit/>
            </a:bodyPr>
            <a:lstStyle/>
            <a:p>
              <a:endParaRPr/>
            </a:p>
          </p:txBody>
        </p:sp>
        <p:grpSp>
          <p:nvGrpSpPr>
            <p:cNvPr id="289" name="Groupe"/>
            <p:cNvGrpSpPr/>
            <p:nvPr/>
          </p:nvGrpSpPr>
          <p:grpSpPr>
            <a:xfrm>
              <a:off x="3990155" y="1449509"/>
              <a:ext cx="1615382" cy="1049998"/>
              <a:chOff x="0" y="0"/>
              <a:chExt cx="1615380" cy="1049997"/>
            </a:xfrm>
          </p:grpSpPr>
          <p:sp>
            <p:nvSpPr>
              <p:cNvPr id="287" name="Rectangle aux angles arrondis"/>
              <p:cNvSpPr/>
              <p:nvPr/>
            </p:nvSpPr>
            <p:spPr>
              <a:xfrm>
                <a:off x="0" y="0"/>
                <a:ext cx="1615380" cy="1049997"/>
              </a:xfrm>
              <a:prstGeom prst="snip2DiagRect">
                <a:avLst/>
              </a:prstGeom>
              <a:solidFill>
                <a:srgbClr val="FCA304"/>
              </a:solidFill>
              <a:ln w="12700" cap="flat">
                <a:noFill/>
                <a:prstDash val="solid"/>
                <a:miter lim="800000"/>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defTabSz="844550">
                  <a:lnSpc>
                    <a:spcPct val="90000"/>
                  </a:lnSpc>
                  <a:spcBef>
                    <a:spcPts val="700"/>
                  </a:spcBef>
                  <a:defRPr sz="1900" b="1">
                    <a:solidFill>
                      <a:srgbClr val="FFFFFF"/>
                    </a:solidFill>
                  </a:defRPr>
                </a:pPr>
                <a:endParaRPr/>
              </a:p>
            </p:txBody>
          </p:sp>
          <p:sp>
            <p:nvSpPr>
              <p:cNvPr id="288" name="Alimentation renforcée"/>
              <p:cNvSpPr txBox="1"/>
              <p:nvPr/>
            </p:nvSpPr>
            <p:spPr>
              <a:xfrm>
                <a:off x="51257" y="202604"/>
                <a:ext cx="1512867" cy="6447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89" tIns="72389" rIns="72389" bIns="72389" numCol="1" anchor="ctr">
                <a:spAutoFit/>
              </a:bodyPr>
              <a:lstStyle>
                <a:lvl1pPr algn="ctr" defTabSz="844550">
                  <a:lnSpc>
                    <a:spcPct val="90000"/>
                  </a:lnSpc>
                  <a:spcBef>
                    <a:spcPts val="700"/>
                  </a:spcBef>
                  <a:defRPr sz="1900" b="1">
                    <a:solidFill>
                      <a:srgbClr val="FFFFFF"/>
                    </a:solidFill>
                  </a:defRPr>
                </a:lvl1pPr>
              </a:lstStyle>
              <a:p>
                <a:r>
                  <a:rPr sz="1800"/>
                  <a:t>Alimentation renforcée</a:t>
                </a:r>
              </a:p>
            </p:txBody>
          </p:sp>
        </p:grpSp>
        <p:sp>
          <p:nvSpPr>
            <p:cNvPr id="290" name="Ligne"/>
            <p:cNvSpPr/>
            <p:nvPr/>
          </p:nvSpPr>
          <p:spPr>
            <a:xfrm>
              <a:off x="4549976" y="2512913"/>
              <a:ext cx="350543" cy="1270788"/>
            </a:xfrm>
            <a:custGeom>
              <a:avLst/>
              <a:gdLst/>
              <a:ahLst/>
              <a:cxnLst>
                <a:cxn ang="0">
                  <a:pos x="wd2" y="hd2"/>
                </a:cxn>
                <a:cxn ang="5400000">
                  <a:pos x="wd2" y="hd2"/>
                </a:cxn>
                <a:cxn ang="10800000">
                  <a:pos x="wd2" y="hd2"/>
                </a:cxn>
                <a:cxn ang="16200000">
                  <a:pos x="wd2" y="hd2"/>
                </a:cxn>
              </a:cxnLst>
              <a:rect l="0" t="0" r="r" b="b"/>
              <a:pathLst>
                <a:path w="20395" h="21600" extrusionOk="0">
                  <a:moveTo>
                    <a:pt x="20228" y="0"/>
                  </a:moveTo>
                  <a:lnTo>
                    <a:pt x="20228" y="0"/>
                  </a:lnTo>
                  <a:cubicBezTo>
                    <a:pt x="21600" y="7648"/>
                    <a:pt x="14508" y="15221"/>
                    <a:pt x="0" y="21600"/>
                  </a:cubicBezTo>
                </a:path>
              </a:pathLst>
            </a:custGeom>
            <a:noFill/>
            <a:ln w="12700" cap="flat">
              <a:solidFill>
                <a:srgbClr val="36E1C9"/>
              </a:solidFill>
              <a:prstDash val="solid"/>
              <a:miter lim="800000"/>
            </a:ln>
            <a:effectLst/>
          </p:spPr>
          <p:txBody>
            <a:bodyPr wrap="square" lIns="45719" tIns="45719" rIns="45719" bIns="45719" numCol="1" anchor="t">
              <a:noAutofit/>
            </a:bodyPr>
            <a:lstStyle/>
            <a:p>
              <a:endParaRPr/>
            </a:p>
          </p:txBody>
        </p:sp>
        <p:grpSp>
          <p:nvGrpSpPr>
            <p:cNvPr id="293" name="Groupe"/>
            <p:cNvGrpSpPr/>
            <p:nvPr/>
          </p:nvGrpSpPr>
          <p:grpSpPr>
            <a:xfrm>
              <a:off x="3228103" y="3794863"/>
              <a:ext cx="1615382" cy="1049999"/>
              <a:chOff x="0" y="0"/>
              <a:chExt cx="1615380" cy="1049997"/>
            </a:xfrm>
          </p:grpSpPr>
          <p:sp>
            <p:nvSpPr>
              <p:cNvPr id="291" name="Rectangle aux angles arrondis"/>
              <p:cNvSpPr/>
              <p:nvPr/>
            </p:nvSpPr>
            <p:spPr>
              <a:xfrm>
                <a:off x="0" y="0"/>
                <a:ext cx="1615380" cy="1049997"/>
              </a:xfrm>
              <a:prstGeom prst="snip2DiagRect">
                <a:avLst/>
              </a:prstGeom>
              <a:solidFill>
                <a:srgbClr val="CC0066"/>
              </a:solidFill>
              <a:ln w="12700" cap="flat">
                <a:noFill/>
                <a:prstDash val="solid"/>
                <a:miter lim="800000"/>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defTabSz="844550">
                  <a:lnSpc>
                    <a:spcPct val="90000"/>
                  </a:lnSpc>
                  <a:spcBef>
                    <a:spcPts val="700"/>
                  </a:spcBef>
                  <a:defRPr sz="1900" b="1">
                    <a:solidFill>
                      <a:srgbClr val="FFFFFF"/>
                    </a:solidFill>
                  </a:defRPr>
                </a:pPr>
                <a:endParaRPr/>
              </a:p>
            </p:txBody>
          </p:sp>
          <p:sp>
            <p:nvSpPr>
              <p:cNvPr id="292" name="Fin des listes"/>
              <p:cNvSpPr txBox="1"/>
              <p:nvPr/>
            </p:nvSpPr>
            <p:spPr>
              <a:xfrm>
                <a:off x="51256" y="327252"/>
                <a:ext cx="1512867" cy="3954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89" tIns="72389" rIns="72389" bIns="72389" numCol="1" anchor="ctr">
                <a:spAutoFit/>
              </a:bodyPr>
              <a:lstStyle>
                <a:lvl1pPr algn="ctr" defTabSz="844550">
                  <a:lnSpc>
                    <a:spcPct val="90000"/>
                  </a:lnSpc>
                  <a:spcBef>
                    <a:spcPts val="700"/>
                  </a:spcBef>
                  <a:defRPr sz="1900" b="1">
                    <a:solidFill>
                      <a:srgbClr val="FFFFFF"/>
                    </a:solidFill>
                  </a:defRPr>
                </a:lvl1pPr>
              </a:lstStyle>
              <a:p>
                <a:r>
                  <a:rPr sz="1800"/>
                  <a:t>Fin des listes</a:t>
                </a:r>
              </a:p>
            </p:txBody>
          </p:sp>
        </p:grpSp>
        <p:sp>
          <p:nvSpPr>
            <p:cNvPr id="294" name="Ligne"/>
            <p:cNvSpPr/>
            <p:nvPr/>
          </p:nvSpPr>
          <p:spPr>
            <a:xfrm>
              <a:off x="2385765" y="4678631"/>
              <a:ext cx="834005" cy="41865"/>
            </a:xfrm>
            <a:custGeom>
              <a:avLst/>
              <a:gdLst/>
              <a:ahLst/>
              <a:cxnLst>
                <a:cxn ang="0">
                  <a:pos x="wd2" y="hd2"/>
                </a:cxn>
                <a:cxn ang="5400000">
                  <a:pos x="wd2" y="hd2"/>
                </a:cxn>
                <a:cxn ang="10800000">
                  <a:pos x="wd2" y="hd2"/>
                </a:cxn>
                <a:cxn ang="16200000">
                  <a:pos x="wd2" y="hd2"/>
                </a:cxn>
              </a:cxnLst>
              <a:rect l="0" t="0" r="r" b="b"/>
              <a:pathLst>
                <a:path w="21600" h="16200" extrusionOk="0">
                  <a:moveTo>
                    <a:pt x="21600" y="0"/>
                  </a:moveTo>
                  <a:cubicBezTo>
                    <a:pt x="14473" y="21600"/>
                    <a:pt x="7127" y="21600"/>
                    <a:pt x="0" y="0"/>
                  </a:cubicBezTo>
                </a:path>
              </a:pathLst>
            </a:custGeom>
            <a:noFill/>
            <a:ln w="12700" cap="flat">
              <a:solidFill>
                <a:srgbClr val="37D870"/>
              </a:solidFill>
              <a:prstDash val="solid"/>
              <a:miter lim="800000"/>
            </a:ln>
            <a:effectLst/>
          </p:spPr>
          <p:txBody>
            <a:bodyPr wrap="square" lIns="45719" tIns="45719" rIns="45719" bIns="45719" numCol="1" anchor="t">
              <a:noAutofit/>
            </a:bodyPr>
            <a:lstStyle/>
            <a:p>
              <a:endParaRPr/>
            </a:p>
          </p:txBody>
        </p:sp>
        <p:grpSp>
          <p:nvGrpSpPr>
            <p:cNvPr id="297" name="Groupe"/>
            <p:cNvGrpSpPr/>
            <p:nvPr/>
          </p:nvGrpSpPr>
          <p:grpSpPr>
            <a:xfrm>
              <a:off x="762052" y="3794863"/>
              <a:ext cx="1615382" cy="1049999"/>
              <a:chOff x="0" y="0"/>
              <a:chExt cx="1615380" cy="1049997"/>
            </a:xfrm>
          </p:grpSpPr>
          <p:sp>
            <p:nvSpPr>
              <p:cNvPr id="295" name="Rectangle aux angles arrondis"/>
              <p:cNvSpPr/>
              <p:nvPr/>
            </p:nvSpPr>
            <p:spPr>
              <a:xfrm>
                <a:off x="0" y="0"/>
                <a:ext cx="1615380" cy="1049997"/>
              </a:xfrm>
              <a:prstGeom prst="snip2DiagRect">
                <a:avLst/>
              </a:prstGeom>
              <a:solidFill>
                <a:schemeClr val="accent3">
                  <a:lumMod val="75000"/>
                </a:schemeClr>
              </a:solidFill>
              <a:ln w="12700" cap="flat">
                <a:noFill/>
                <a:prstDash val="solid"/>
                <a:miter lim="800000"/>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defTabSz="844550">
                  <a:lnSpc>
                    <a:spcPct val="90000"/>
                  </a:lnSpc>
                  <a:spcBef>
                    <a:spcPts val="700"/>
                  </a:spcBef>
                  <a:defRPr sz="1900" b="1">
                    <a:solidFill>
                      <a:srgbClr val="FFFFFF"/>
                    </a:solidFill>
                  </a:defRPr>
                </a:pPr>
                <a:endParaRPr/>
              </a:p>
            </p:txBody>
          </p:sp>
          <p:sp>
            <p:nvSpPr>
              <p:cNvPr id="296" name="CPF transition pro"/>
              <p:cNvSpPr txBox="1"/>
              <p:nvPr/>
            </p:nvSpPr>
            <p:spPr>
              <a:xfrm>
                <a:off x="51256" y="202604"/>
                <a:ext cx="1512867" cy="6447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89" tIns="72389" rIns="72389" bIns="72389" numCol="1" anchor="ctr">
                <a:spAutoFit/>
              </a:bodyPr>
              <a:lstStyle>
                <a:lvl1pPr algn="ctr" defTabSz="844550">
                  <a:lnSpc>
                    <a:spcPct val="90000"/>
                  </a:lnSpc>
                  <a:spcBef>
                    <a:spcPts val="700"/>
                  </a:spcBef>
                  <a:defRPr sz="1900" b="1">
                    <a:solidFill>
                      <a:srgbClr val="FFFFFF"/>
                    </a:solidFill>
                  </a:defRPr>
                </a:lvl1pPr>
              </a:lstStyle>
              <a:p>
                <a:r>
                  <a:rPr sz="1800" dirty="0"/>
                  <a:t>CPF transition pro</a:t>
                </a:r>
              </a:p>
            </p:txBody>
          </p:sp>
        </p:grpSp>
        <p:sp>
          <p:nvSpPr>
            <p:cNvPr id="298" name="Ligne"/>
            <p:cNvSpPr/>
            <p:nvPr/>
          </p:nvSpPr>
          <p:spPr>
            <a:xfrm>
              <a:off x="705017" y="2512913"/>
              <a:ext cx="350543" cy="1270788"/>
            </a:xfrm>
            <a:custGeom>
              <a:avLst/>
              <a:gdLst/>
              <a:ahLst/>
              <a:cxnLst>
                <a:cxn ang="0">
                  <a:pos x="wd2" y="hd2"/>
                </a:cxn>
                <a:cxn ang="5400000">
                  <a:pos x="wd2" y="hd2"/>
                </a:cxn>
                <a:cxn ang="10800000">
                  <a:pos x="wd2" y="hd2"/>
                </a:cxn>
                <a:cxn ang="16200000">
                  <a:pos x="wd2" y="hd2"/>
                </a:cxn>
              </a:cxnLst>
              <a:rect l="0" t="0" r="r" b="b"/>
              <a:pathLst>
                <a:path w="20395" h="21600" extrusionOk="0">
                  <a:moveTo>
                    <a:pt x="20395" y="21600"/>
                  </a:moveTo>
                  <a:lnTo>
                    <a:pt x="20395" y="21600"/>
                  </a:lnTo>
                  <a:cubicBezTo>
                    <a:pt x="5887" y="15221"/>
                    <a:pt x="-1205" y="7648"/>
                    <a:pt x="167" y="0"/>
                  </a:cubicBezTo>
                </a:path>
              </a:pathLst>
            </a:custGeom>
            <a:noFill/>
            <a:ln w="12700" cap="flat">
              <a:solidFill>
                <a:srgbClr val="4ECE38"/>
              </a:solidFill>
              <a:prstDash val="solid"/>
              <a:miter lim="800000"/>
            </a:ln>
            <a:effectLst/>
          </p:spPr>
          <p:txBody>
            <a:bodyPr wrap="square" lIns="45719" tIns="45719" rIns="45719" bIns="45719" numCol="1" anchor="t">
              <a:noAutofit/>
            </a:bodyPr>
            <a:lstStyle/>
            <a:p>
              <a:endParaRPr/>
            </a:p>
          </p:txBody>
        </p:sp>
        <p:grpSp>
          <p:nvGrpSpPr>
            <p:cNvPr id="301" name="Groupe"/>
            <p:cNvGrpSpPr/>
            <p:nvPr/>
          </p:nvGrpSpPr>
          <p:grpSpPr>
            <a:xfrm>
              <a:off x="0" y="1449509"/>
              <a:ext cx="1615380" cy="1049997"/>
              <a:chOff x="0" y="0"/>
              <a:chExt cx="1615379" cy="1049996"/>
            </a:xfrm>
          </p:grpSpPr>
          <p:sp>
            <p:nvSpPr>
              <p:cNvPr id="299" name="Rectangle aux angles arrondis"/>
              <p:cNvSpPr/>
              <p:nvPr/>
            </p:nvSpPr>
            <p:spPr>
              <a:xfrm>
                <a:off x="0" y="0"/>
                <a:ext cx="1615380" cy="1049997"/>
              </a:xfrm>
              <a:prstGeom prst="snip2DiagRect">
                <a:avLst/>
              </a:prstGeom>
              <a:solidFill>
                <a:schemeClr val="accent2"/>
              </a:solidFill>
              <a:ln w="12700" cap="flat">
                <a:noFill/>
                <a:prstDash val="solid"/>
                <a:miter lim="800000"/>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defTabSz="844550">
                  <a:lnSpc>
                    <a:spcPct val="90000"/>
                  </a:lnSpc>
                  <a:spcBef>
                    <a:spcPts val="700"/>
                  </a:spcBef>
                  <a:defRPr sz="1900" b="1">
                    <a:solidFill>
                      <a:srgbClr val="FFFFFF"/>
                    </a:solidFill>
                  </a:defRPr>
                </a:pPr>
                <a:endParaRPr/>
              </a:p>
            </p:txBody>
          </p:sp>
          <p:sp>
            <p:nvSpPr>
              <p:cNvPr id="300" name="Une application numérique"/>
              <p:cNvSpPr txBox="1"/>
              <p:nvPr/>
            </p:nvSpPr>
            <p:spPr>
              <a:xfrm>
                <a:off x="51257" y="61448"/>
                <a:ext cx="1512867" cy="927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89" tIns="72389" rIns="72389" bIns="72389" numCol="1" anchor="ctr">
                <a:spAutoFit/>
              </a:bodyPr>
              <a:lstStyle>
                <a:lvl1pPr algn="ctr" defTabSz="844550">
                  <a:lnSpc>
                    <a:spcPct val="90000"/>
                  </a:lnSpc>
                  <a:spcBef>
                    <a:spcPts val="700"/>
                  </a:spcBef>
                  <a:defRPr sz="1900" b="1">
                    <a:solidFill>
                      <a:srgbClr val="FFFFFF"/>
                    </a:solidFill>
                  </a:defRPr>
                </a:lvl1pPr>
              </a:lstStyle>
              <a:p>
                <a:r>
                  <a:rPr lang="fr-FR" sz="1800" dirty="0" smtClean="0"/>
                  <a:t>Une</a:t>
                </a:r>
                <a:r>
                  <a:rPr sz="1800" dirty="0" smtClean="0"/>
                  <a:t> </a:t>
                </a:r>
                <a:r>
                  <a:rPr sz="1800" dirty="0"/>
                  <a:t>application </a:t>
                </a:r>
                <a:r>
                  <a:rPr sz="1800" dirty="0" err="1"/>
                  <a:t>numérique</a:t>
                </a:r>
                <a:endParaRPr sz="1800" dirty="0"/>
              </a:p>
            </p:txBody>
          </p:sp>
        </p:grpSp>
        <p:sp>
          <p:nvSpPr>
            <p:cNvPr id="302" name="Ligne"/>
            <p:cNvSpPr/>
            <p:nvPr/>
          </p:nvSpPr>
          <p:spPr>
            <a:xfrm>
              <a:off x="1070545" y="691389"/>
              <a:ext cx="913436" cy="7481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1600"/>
                  </a:lnTo>
                  <a:cubicBezTo>
                    <a:pt x="5358" y="12024"/>
                    <a:pt x="12855" y="4527"/>
                    <a:pt x="21600" y="0"/>
                  </a:cubicBezTo>
                </a:path>
              </a:pathLst>
            </a:custGeom>
            <a:noFill/>
            <a:ln w="12700" cap="flat">
              <a:solidFill>
                <a:schemeClr val="accent2"/>
              </a:solidFill>
              <a:prstDash val="solid"/>
              <a:miter lim="800000"/>
            </a:ln>
            <a:effectLst/>
          </p:spPr>
          <p:txBody>
            <a:bodyPr wrap="square" lIns="45719" tIns="45719" rIns="45719" bIns="45719" numCol="1" anchor="t">
              <a:noAutofit/>
            </a:bodyPr>
            <a:lstStyle/>
            <a:p>
              <a:endParaRPr/>
            </a:p>
          </p:txBody>
        </p:sp>
      </p:grpSp>
      <p:sp>
        <p:nvSpPr>
          <p:cNvPr id="3" name="Rectangle 2"/>
          <p:cNvSpPr/>
          <p:nvPr/>
        </p:nvSpPr>
        <p:spPr>
          <a:xfrm>
            <a:off x="9669267" y="4550054"/>
            <a:ext cx="1842968" cy="923330"/>
          </a:xfrm>
          <a:prstGeom prst="rect">
            <a:avLst/>
          </a:prstGeom>
          <a:solidFill>
            <a:srgbClr val="FFFFFF"/>
          </a:solidFill>
          <a:ln w="19050">
            <a:solidFill>
              <a:schemeClr val="tx1"/>
            </a:solidFill>
          </a:ln>
        </p:spPr>
        <p:txBody>
          <a:bodyPr wrap="square">
            <a:spAutoFit/>
          </a:bodyPr>
          <a:lstStyle/>
          <a:p>
            <a:pPr algn="ctr"/>
            <a:r>
              <a:rPr lang="fr-FR" dirty="0" smtClean="0"/>
              <a:t>L’individu peut être accompagné par le CEP</a:t>
            </a:r>
            <a:endParaRPr lang="fr-FR" dirty="0"/>
          </a:p>
        </p:txBody>
      </p:sp>
      <p:sp>
        <p:nvSpPr>
          <p:cNvPr id="32" name="Rectangle aux angles arrondis"/>
          <p:cNvSpPr/>
          <p:nvPr/>
        </p:nvSpPr>
        <p:spPr>
          <a:xfrm>
            <a:off x="9502253" y="4212356"/>
            <a:ext cx="2176996" cy="354005"/>
          </a:xfrm>
          <a:prstGeom prst="rect">
            <a:avLst/>
          </a:prstGeom>
          <a:solidFill>
            <a:schemeClr val="tx1"/>
          </a:solidFill>
          <a:ln w="9525" cap="flat">
            <a:noFill/>
            <a:prstDash val="solid"/>
            <a:round/>
          </a:ln>
          <a:effectLst>
            <a:outerShdw blurRad="50800" dist="38100" dir="2700000" algn="tl" rotWithShape="0">
              <a:prstClr val="black">
                <a:alpha val="40000"/>
              </a:prstClr>
            </a:outerShdw>
          </a:effectLst>
        </p:spPr>
        <p:txBody>
          <a:bodyPr wrap="square" lIns="45719" tIns="45719" rIns="45719" bIns="45719" numCol="1" anchor="ctr">
            <a:noAutofit/>
          </a:bodyPr>
          <a:lstStyle/>
          <a:p>
            <a:pPr algn="ctr"/>
            <a:r>
              <a:rPr lang="fr-FR" dirty="0" smtClean="0">
                <a:solidFill>
                  <a:schemeClr val="bg1"/>
                </a:solidFill>
              </a:rPr>
              <a:t>A NOTER</a:t>
            </a:r>
            <a:endParaRPr lang="fr-FR" dirty="0">
              <a:solidFill>
                <a:schemeClr val="bg1"/>
              </a:solidFill>
            </a:endParaRPr>
          </a:p>
        </p:txBody>
      </p:sp>
      <p:sp>
        <p:nvSpPr>
          <p:cNvPr id="35" name="Espace réservé du pied de page 4"/>
          <p:cNvSpPr txBox="1">
            <a:spLocks/>
          </p:cNvSpPr>
          <p:nvPr/>
        </p:nvSpPr>
        <p:spPr>
          <a:xfrm>
            <a:off x="2612571" y="6480797"/>
            <a:ext cx="751616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E92B5"/>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lvl9pPr>
          </a:lstStyle>
          <a:p>
            <a:r>
              <a:rPr lang="fr-FR" dirty="0" smtClean="0"/>
              <a:t>Loi n° 2018-771 du 5 septembre 2018 pour la liberté de choisir son avenir professionnel (JO 06/09/2018)</a:t>
            </a:r>
            <a:endParaRPr lang="fr-FR" dirty="0"/>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rgbClr val="FFFFFF"/>
      </a:dk1>
      <a:lt1>
        <a:srgbClr val="394792"/>
      </a:lt1>
      <a:dk2>
        <a:srgbClr val="A7A7A7"/>
      </a:dk2>
      <a:lt2>
        <a:srgbClr val="535353"/>
      </a:lt2>
      <a:accent1>
        <a:srgbClr val="394792"/>
      </a:accent1>
      <a:accent2>
        <a:srgbClr val="94C43A"/>
      </a:accent2>
      <a:accent3>
        <a:srgbClr val="36A7E9"/>
      </a:accent3>
      <a:accent4>
        <a:srgbClr val="202852"/>
      </a:accent4>
      <a:accent5>
        <a:srgbClr val="1E5E82"/>
      </a:accent5>
      <a:accent6>
        <a:srgbClr val="536E20"/>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Thème Office">
  <a:themeElements>
    <a:clrScheme name="Opcalia propre">
      <a:dk1>
        <a:srgbClr val="394792"/>
      </a:dk1>
      <a:lt1>
        <a:srgbClr val="FFFFFF"/>
      </a:lt1>
      <a:dk2>
        <a:srgbClr val="394792"/>
      </a:dk2>
      <a:lt2>
        <a:srgbClr val="FFFFFF"/>
      </a:lt2>
      <a:accent1>
        <a:srgbClr val="394792"/>
      </a:accent1>
      <a:accent2>
        <a:srgbClr val="94C43A"/>
      </a:accent2>
      <a:accent3>
        <a:srgbClr val="36A7E9"/>
      </a:accent3>
      <a:accent4>
        <a:srgbClr val="394792"/>
      </a:accent4>
      <a:accent5>
        <a:srgbClr val="36A7E9"/>
      </a:accent5>
      <a:accent6>
        <a:srgbClr val="94C43A"/>
      </a:accent6>
      <a:hlink>
        <a:srgbClr val="394792"/>
      </a:hlink>
      <a:folHlink>
        <a:srgbClr val="36A7E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394792"/>
      </a:accent1>
      <a:accent2>
        <a:srgbClr val="94C43A"/>
      </a:accent2>
      <a:accent3>
        <a:srgbClr val="36A7E9"/>
      </a:accent3>
      <a:accent4>
        <a:srgbClr val="202852"/>
      </a:accent4>
      <a:accent5>
        <a:srgbClr val="1E5E82"/>
      </a:accent5>
      <a:accent6>
        <a:srgbClr val="536E20"/>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1106</TotalTime>
  <Words>2988</Words>
  <Application>Microsoft Office PowerPoint</Application>
  <PresentationFormat>Grand écran</PresentationFormat>
  <Paragraphs>529</Paragraphs>
  <Slides>27</Slides>
  <Notes>23</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27</vt:i4>
      </vt:variant>
    </vt:vector>
  </HeadingPairs>
  <TitlesOfParts>
    <vt:vector size="36" baseType="lpstr">
      <vt:lpstr>Arial</vt:lpstr>
      <vt:lpstr>Calibri</vt:lpstr>
      <vt:lpstr>Calibri Light</vt:lpstr>
      <vt:lpstr>Helvetica Neue</vt:lpstr>
      <vt:lpstr>Times New Roman</vt:lpstr>
      <vt:lpstr>Trebuchet MS</vt:lpstr>
      <vt:lpstr>Wingdings</vt:lpstr>
      <vt:lpstr>Thème Office</vt:lpstr>
      <vt:lpstr>2_Thème Office</vt:lpstr>
      <vt:lpstr>Présentation PowerPoint</vt:lpstr>
      <vt:lpstr>Rénovation sociale :  La loi « Liberté de choisir son avenir professionnel »</vt:lpstr>
      <vt:lpstr>Rénovation sociale :  La loi « Liberté de choisir son avenir professionnel »</vt:lpstr>
      <vt:lpstr>Contexte</vt:lpstr>
      <vt:lpstr>Rénovation sociale :  La loi « Liberté de choisir son avenir professionnel »</vt:lpstr>
      <vt:lpstr>Les Dispositifs de formation</vt:lpstr>
      <vt:lpstr>Présentation PowerPoint</vt:lpstr>
      <vt:lpstr>La liberté pour l’individu de choisir son avenir professionnel</vt:lpstr>
      <vt:lpstr>Un CPF rénové pour renforcer la liberté de l’individu dans son choix de formation</vt:lpstr>
      <vt:lpstr>Présentation PowerPoint</vt:lpstr>
      <vt:lpstr>Du plan de formation  au plan de développement des compétences</vt:lpstr>
      <vt:lpstr>Une nouvelle définition de l’action de formation</vt:lpstr>
      <vt:lpstr>Plan de développement des compétences, quelles actions de formation ?</vt:lpstr>
      <vt:lpstr>L’entretien professionnel assoupli (EP)</vt:lpstr>
      <vt:lpstr>Présentation PowerPoint</vt:lpstr>
      <vt:lpstr>Le contrat d’apprentissage (CA)</vt:lpstr>
      <vt:lpstr>Le contrat de professionnalisation (CP)</vt:lpstr>
      <vt:lpstr>Reconversion ou promotion par l’alternance  de l’individu (Pro A)</vt:lpstr>
      <vt:lpstr>Présentation PowerPoint</vt:lpstr>
      <vt:lpstr>Le schéma de vos futurs versements en tant qu’entreprise</vt:lpstr>
      <vt:lpstr>Et après…</vt:lpstr>
      <vt:lpstr>La période transitoire</vt:lpstr>
      <vt:lpstr>Présentation PowerPoint</vt:lpstr>
      <vt:lpstr>Nouveaux acteurs et nouvelles missions</vt:lpstr>
      <vt:lpstr>Les missions de l’OPCO</vt:lpstr>
      <vt:lpstr>Le calendrier de la réforme</vt:lpstr>
      <vt:lpstr>Merci de votre attention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Réforme formation  et apprentissage</dc:title>
  <dc:creator>Aude LEGER</dc:creator>
  <cp:lastModifiedBy>Xavier ROYER</cp:lastModifiedBy>
  <cp:revision>251</cp:revision>
  <dcterms:modified xsi:type="dcterms:W3CDTF">2018-11-07T10:59:16Z</dcterms:modified>
</cp:coreProperties>
</file>