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658" r:id="rId3"/>
    <p:sldId id="657" r:id="rId4"/>
    <p:sldId id="277" r:id="rId5"/>
    <p:sldId id="291" r:id="rId6"/>
    <p:sldId id="281" r:id="rId7"/>
    <p:sldId id="292" r:id="rId8"/>
    <p:sldId id="282" r:id="rId9"/>
    <p:sldId id="283" r:id="rId10"/>
    <p:sldId id="300" r:id="rId11"/>
    <p:sldId id="660" r:id="rId12"/>
    <p:sldId id="306" r:id="rId13"/>
    <p:sldId id="661" r:id="rId14"/>
    <p:sldId id="297" r:id="rId15"/>
    <p:sldId id="286" r:id="rId16"/>
    <p:sldId id="287" r:id="rId17"/>
    <p:sldId id="370" r:id="rId18"/>
    <p:sldId id="3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2280" autoAdjust="0"/>
  </p:normalViewPr>
  <p:slideViewPr>
    <p:cSldViewPr snapToGrid="0" snapToObjects="1">
      <p:cViewPr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EFED-A248-4B9B-8F96-8169A8B08EC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132E4-D5F9-4110-8378-6359BFEF2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6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05813-8503-FF44-AE8B-EF4DF1CFD83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B016D-E8DD-A74C-A154-3D33837726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GC</a:t>
            </a:r>
          </a:p>
          <a:p>
            <a:r>
              <a:rPr lang="fr-FR" dirty="0"/>
              <a:t>Pas de mesure pour 84% des entreprises</a:t>
            </a:r>
          </a:p>
          <a:p>
            <a:r>
              <a:rPr lang="fr-FR" dirty="0"/>
              <a:t>3% coût total (direct et indirect)</a:t>
            </a:r>
          </a:p>
          <a:p>
            <a:r>
              <a:rPr lang="fr-FR" dirty="0"/>
              <a:t>Absentéisme problématique à la croisée DAF/DRH/Opérationnels</a:t>
            </a:r>
          </a:p>
          <a:p>
            <a:r>
              <a:rPr lang="fr-FR" dirty="0" err="1"/>
              <a:t>Viamedis</a:t>
            </a:r>
            <a:r>
              <a:rPr lang="fr-FR" dirty="0"/>
              <a:t> 220 8,6% 500 KE dont 350 compressible 1/5 70 KE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3DB9-6FAE-9246-BB86-84E0450F1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3DB9-6FAE-9246-BB86-84E0450F19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7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RC</a:t>
            </a:r>
            <a:endParaRPr lang="fr-FR" dirty="0"/>
          </a:p>
          <a:p>
            <a:r>
              <a:rPr lang="fr-FR" dirty="0"/>
              <a:t>Rappel: 20% ne connaissent pas leur</a:t>
            </a:r>
            <a:r>
              <a:rPr lang="fr-FR" baseline="0" dirty="0"/>
              <a:t> taux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RC</a:t>
            </a:r>
            <a:endParaRPr lang="fr-FR" dirty="0"/>
          </a:p>
          <a:p>
            <a:r>
              <a:rPr lang="fr-FR" dirty="0"/>
              <a:t>69% au</a:t>
            </a:r>
            <a:r>
              <a:rPr lang="fr-FR" baseline="0" dirty="0"/>
              <a:t> moins 2 actions nécessité d’un schéma cohérent (exemple CHU )</a:t>
            </a:r>
          </a:p>
          <a:p>
            <a:r>
              <a:rPr lang="fr-FR" baseline="0" dirty="0"/>
              <a:t>CV Vs bienveillance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GC</a:t>
            </a:r>
            <a:r>
              <a:rPr lang="fr-FR" dirty="0" smtClean="0"/>
              <a:t> </a:t>
            </a:r>
            <a:r>
              <a:rPr lang="fr-FR" dirty="0"/>
              <a:t>outil com 57%</a:t>
            </a:r>
          </a:p>
          <a:p>
            <a:r>
              <a:rPr lang="fr-FR" b="1" dirty="0" smtClean="0"/>
              <a:t>GC</a:t>
            </a:r>
            <a:r>
              <a:rPr lang="fr-FR" dirty="0" smtClean="0"/>
              <a:t> E </a:t>
            </a:r>
            <a:r>
              <a:rPr lang="fr-FR" dirty="0"/>
              <a:t>REAC GC </a:t>
            </a:r>
            <a:r>
              <a:rPr lang="fr-FR" dirty="0" smtClean="0"/>
              <a:t>SOVAB  </a:t>
            </a:r>
            <a:endParaRPr lang="fr-FR" dirty="0"/>
          </a:p>
          <a:p>
            <a:r>
              <a:rPr lang="fr-FR" b="1" dirty="0" smtClean="0"/>
              <a:t>RC </a:t>
            </a:r>
            <a:r>
              <a:rPr lang="fr-FR" dirty="0" smtClean="0"/>
              <a:t>PRIME </a:t>
            </a:r>
            <a:r>
              <a:rPr lang="fr-FR" dirty="0"/>
              <a:t>AM</a:t>
            </a:r>
          </a:p>
          <a:p>
            <a:r>
              <a:rPr lang="fr-FR" b="1" dirty="0" smtClean="0"/>
              <a:t>RC</a:t>
            </a:r>
            <a:r>
              <a:rPr lang="fr-FR" dirty="0" smtClean="0"/>
              <a:t> MGT </a:t>
            </a:r>
            <a:endParaRPr lang="fr-FR" dirty="0"/>
          </a:p>
          <a:p>
            <a:r>
              <a:rPr lang="fr-FR" b="1" dirty="0" smtClean="0"/>
              <a:t>RC</a:t>
            </a:r>
            <a:r>
              <a:rPr lang="fr-FR" dirty="0" smtClean="0"/>
              <a:t> RPS </a:t>
            </a:r>
            <a:endParaRPr lang="fr-FR" dirty="0"/>
          </a:p>
          <a:p>
            <a:r>
              <a:rPr lang="fr-FR" b="1" dirty="0" smtClean="0"/>
              <a:t>GC</a:t>
            </a:r>
            <a:r>
              <a:rPr lang="fr-FR" dirty="0" smtClean="0"/>
              <a:t> TMS </a:t>
            </a:r>
            <a:endParaRPr lang="fr-FR" dirty="0"/>
          </a:p>
          <a:p>
            <a:r>
              <a:rPr lang="fr-FR" b="1" dirty="0" smtClean="0"/>
              <a:t>GC</a:t>
            </a:r>
            <a:r>
              <a:rPr lang="fr-FR" dirty="0" smtClean="0"/>
              <a:t> ERGO </a:t>
            </a:r>
            <a:endParaRPr lang="fr-FR" dirty="0"/>
          </a:p>
          <a:p>
            <a:r>
              <a:rPr lang="fr-FR" b="1" dirty="0" smtClean="0"/>
              <a:t>GC + RC </a:t>
            </a:r>
            <a:r>
              <a:rPr lang="fr-FR" dirty="0" smtClean="0"/>
              <a:t>SQVR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Addition des taux supérieur à 100% car plusieurs 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3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9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0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RC</a:t>
            </a:r>
            <a:endParaRPr lang="fr-FR" dirty="0"/>
          </a:p>
          <a:p>
            <a:r>
              <a:rPr lang="fr-FR" dirty="0"/>
              <a:t>Question et à dispo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5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565B-22E2-4214-ADAB-2947B7928EF1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GC</a:t>
            </a:r>
          </a:p>
          <a:p>
            <a:r>
              <a:rPr lang="fr-FR" dirty="0"/>
              <a:t>CPAM DARES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RC</a:t>
            </a:r>
            <a:endParaRPr lang="fr-FR" dirty="0"/>
          </a:p>
          <a:p>
            <a:r>
              <a:rPr lang="fr-FR" dirty="0"/>
              <a:t>µEntrepris</a:t>
            </a:r>
          </a:p>
          <a:p>
            <a:r>
              <a:rPr lang="fr-FR" dirty="0" err="1"/>
              <a:t>AMes</a:t>
            </a:r>
            <a:r>
              <a:rPr lang="fr-FR" baseline="0" dirty="0"/>
              <a:t> = entreprises secteur privé, associations, établissement public, lequel ? anonymisation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9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RC</a:t>
            </a:r>
          </a:p>
          <a:p>
            <a:r>
              <a:rPr lang="fr-FR" dirty="0"/>
              <a:t>ETI 23% PME 31% = absentéisme le plus </a:t>
            </a:r>
            <a:r>
              <a:rPr lang="fr-FR" dirty="0" smtClean="0"/>
              <a:t>élevé…même si les grandes entreprises voient</a:t>
            </a:r>
            <a:r>
              <a:rPr lang="fr-FR" baseline="0" dirty="0" smtClean="0"/>
              <a:t> leur taux d’absentéisme augmenter, ce qui s’explique par les transformations de plus en plus nombreuses et le manque de conduite du changement associé. Phénomène constaté depuis 2 ans.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GC</a:t>
            </a:r>
          </a:p>
          <a:p>
            <a:r>
              <a:rPr lang="fr-FR" dirty="0"/>
              <a:t>Industrie</a:t>
            </a:r>
            <a:r>
              <a:rPr lang="fr-FR" baseline="0" dirty="0"/>
              <a:t> 15% des emplois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2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GC</a:t>
            </a:r>
          </a:p>
          <a:p>
            <a:r>
              <a:rPr lang="fr-FR" dirty="0"/>
              <a:t>Bilan social composante 1.8 +300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9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RC</a:t>
            </a:r>
          </a:p>
          <a:p>
            <a:r>
              <a:rPr lang="fr-FR" dirty="0"/>
              <a:t>57% Vs 65% pour 2010-2015: base stable s’agrandit, effet embellie ? Prévention RPS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16D-E8DD-A74C-A154-3D33837726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fr-FR" sz="2600" b="0" smtClean="0">
                <a:latin typeface="Abadi MT Condensed Extra Bold"/>
                <a:cs typeface="Abadi MT Condensed Extra Bold"/>
              </a:defRPr>
            </a:lvl1pPr>
          </a:lstStyle>
          <a:p>
            <a:r>
              <a:rPr lang="fr-FR" sz="2600" b="1" dirty="0">
                <a:solidFill>
                  <a:srgbClr val="324B6B"/>
                </a:solidFill>
                <a:latin typeface="Times-Roman"/>
              </a:rPr>
              <a:t>Table ronde sur l’absentéisme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subtitle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1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7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D9F8-A7D0-8348-9068-48A571172C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643"/>
            <a:ext cx="9144000" cy="9423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73AC-F330-1A44-9760-23EE3ED3F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tvinfo.fr/economie/emploi/carriere/vie-professionnelle/sante-au-travail/arrets-de-travail-la-hausse-inquietante-de-l-absenteisme_2928493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.collin@gpa-initiatives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mailto:roch.chevignard@segeco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6697" y="2694081"/>
            <a:ext cx="8092822" cy="321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fr-FR" sz="2600" b="0" kern="1200" smtClean="0">
                <a:solidFill>
                  <a:schemeClr val="tx1"/>
                </a:solidFill>
                <a:latin typeface="Abadi MT Condensed Extra Bold"/>
                <a:ea typeface="+mj-ea"/>
                <a:cs typeface="Abadi MT Condensed Extra Bold"/>
              </a:defRPr>
            </a:lvl1pPr>
          </a:lstStyle>
          <a:p>
            <a:endParaRPr lang="fr-FR" sz="4000" dirty="0"/>
          </a:p>
          <a:p>
            <a:r>
              <a:rPr lang="fr-FR" sz="4000" dirty="0"/>
              <a:t> </a:t>
            </a:r>
            <a:r>
              <a:rPr lang="fr-FR" sz="3900" dirty="0">
                <a:solidFill>
                  <a:schemeClr val="tx2"/>
                </a:solidFill>
              </a:rPr>
              <a:t>« Absentéisme en entreprise : Comment lutter efficacement ? Pistes et témoignages » </a:t>
            </a:r>
            <a:endParaRPr lang="en-US" sz="3900" dirty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4" y="1287634"/>
            <a:ext cx="4843820" cy="114867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3F1F18F-867F-4D23-8DFD-66E349671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714" y="319544"/>
            <a:ext cx="1422758" cy="15424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4" y="2119743"/>
            <a:ext cx="3517067" cy="914437"/>
          </a:xfrm>
          <a:prstGeom prst="rect">
            <a:avLst/>
          </a:prstGeom>
        </p:spPr>
      </p:pic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9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8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898" y="34450"/>
            <a:ext cx="8548641" cy="1143000"/>
          </a:xfrm>
        </p:spPr>
        <p:txBody>
          <a:bodyPr>
            <a:normAutofit/>
          </a:bodyPr>
          <a:lstStyle/>
          <a:p>
            <a:r>
              <a:rPr lang="fr-FR" b="1" dirty="0"/>
              <a:t>Combien coûte votre absentéisme ?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59A0E36-4F77-4BA6-8240-2A6EE48A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4196"/>
            <a:ext cx="9144000" cy="34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6D6DDC-6104-413F-8557-11BD2E2C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 est VOTRE coût absentéisme ?</a:t>
            </a:r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96" y="1089957"/>
            <a:ext cx="6747823" cy="312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5444"/>
            <a:ext cx="8239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9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6BA8-6126-2841-B789-8F22AD5AAFC8}" type="slidenum">
              <a:rPr lang="en-US" smtClean="0"/>
              <a:t>12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6B8E370-CEE1-434B-8328-873E44C9A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3" y="765569"/>
            <a:ext cx="6289516" cy="27519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CC4F284-1C15-4ABF-A5F6-B0458F6D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75" y="3589987"/>
            <a:ext cx="4044610" cy="22711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0995D7-9C6F-4813-848A-8ED58B29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307" y="3589986"/>
            <a:ext cx="3703245" cy="227116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xmlns="" id="{3C6FA38D-44EB-417F-81FD-616B028DF04A}"/>
              </a:ext>
            </a:extLst>
          </p:cNvPr>
          <p:cNvSpPr txBox="1">
            <a:spLocks/>
          </p:cNvSpPr>
          <p:nvPr/>
        </p:nvSpPr>
        <p:spPr>
          <a:xfrm>
            <a:off x="302485" y="-19666"/>
            <a:ext cx="8229600" cy="785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Exemple de diagnostic absentéisme</a:t>
            </a:r>
          </a:p>
        </p:txBody>
      </p:sp>
      <p:grpSp>
        <p:nvGrpSpPr>
          <p:cNvPr id="10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1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7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6BA8-6126-2841-B789-8F22AD5AAFC8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Verdana"/>
                <a:cs typeface="Verdana"/>
              </a:rPr>
              <a:t>Analyse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dynamique</a:t>
            </a:r>
            <a:r>
              <a:rPr lang="en-US" sz="1800" dirty="0">
                <a:latin typeface="Verdana"/>
                <a:cs typeface="Verdana"/>
              </a:rPr>
              <a:t> de la </a:t>
            </a:r>
            <a:r>
              <a:rPr lang="en-US" sz="1800" dirty="0" err="1">
                <a:latin typeface="Verdana"/>
                <a:cs typeface="Verdana"/>
              </a:rPr>
              <a:t>saisonnalité</a:t>
            </a:r>
            <a:endParaRPr lang="en-US" sz="1800" dirty="0">
              <a:latin typeface="Verdana"/>
              <a:cs typeface="Verdan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3670747-8B21-42B3-805D-7141D09D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54" y="677819"/>
            <a:ext cx="7525062" cy="511421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00DD30B4-76E0-4B4F-99CE-EA625D8C9E8B}"/>
              </a:ext>
            </a:extLst>
          </p:cNvPr>
          <p:cNvSpPr txBox="1">
            <a:spLocks/>
          </p:cNvSpPr>
          <p:nvPr/>
        </p:nvSpPr>
        <p:spPr>
          <a:xfrm>
            <a:off x="302485" y="-19666"/>
            <a:ext cx="8229600" cy="785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Exemple de diagnostic absentéisme</a:t>
            </a:r>
          </a:p>
        </p:txBody>
      </p:sp>
      <p:grpSp>
        <p:nvGrpSpPr>
          <p:cNvPr id="8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4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9438"/>
          </a:xfrm>
        </p:spPr>
        <p:txBody>
          <a:bodyPr>
            <a:normAutofit fontScale="90000"/>
          </a:bodyPr>
          <a:lstStyle/>
          <a:p>
            <a:r>
              <a:rPr lang="fr-FR" dirty="0"/>
              <a:t>Réduire son absentéisme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700" dirty="0"/>
              <a:t>Avez-vous mis en place des actions pour réduire l’absentéisme ?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41916D7-37A5-422E-AF2C-FDAE96E70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87" y="1869939"/>
            <a:ext cx="7554625" cy="39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9438"/>
          </a:xfrm>
        </p:spPr>
        <p:txBody>
          <a:bodyPr>
            <a:normAutofit fontScale="90000"/>
          </a:bodyPr>
          <a:lstStyle/>
          <a:p>
            <a:r>
              <a:rPr lang="fr-FR" dirty="0"/>
              <a:t>Combattre son absentéisme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Combien d’actions avez-vous mis en place ?</a:t>
            </a:r>
            <a:endParaRPr lang="fr-FR" dirty="0"/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6C4F745-5FAB-4609-A53A-56253347F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078" y="1869939"/>
            <a:ext cx="45434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0471" y="28676"/>
            <a:ext cx="9433367" cy="1143000"/>
          </a:xfrm>
        </p:spPr>
        <p:txBody>
          <a:bodyPr>
            <a:noAutofit/>
          </a:bodyPr>
          <a:lstStyle/>
          <a:p>
            <a:r>
              <a:rPr lang="fr-FR" sz="4000" dirty="0"/>
              <a:t>Que faîtes vous pour lutter contre l’absentéisme ?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388F6E3-E09C-40FD-9829-9F32E63B6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870" y="1171676"/>
            <a:ext cx="4822803" cy="47929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65" y="1171676"/>
            <a:ext cx="579912" cy="5799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37" y="1637976"/>
            <a:ext cx="579912" cy="5799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37" y="2129299"/>
            <a:ext cx="579912" cy="5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305174"/>
            <a:ext cx="8229600" cy="6051176"/>
          </a:xfrm>
        </p:spPr>
        <p:txBody>
          <a:bodyPr>
            <a:normAutofit/>
          </a:bodyPr>
          <a:lstStyle/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 de 250 personnes sur 8 sites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Domaine banques assurances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Taux moyen d’absentéisme = 8,6%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Masse salariale = 13,4 ME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 (cartographie et coûts absentéisme)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Coût total absentéisme = 1,2 ME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: Micro absentéisme quasi-généralisé, variations entre sites, anomalies répétées sur un site, absentéisme naissant dans management intermédiaire  </a:t>
            </a:r>
          </a:p>
          <a:p>
            <a:endParaRPr lang="fr-FR" dirty="0"/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Démarches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Entretiens de ré-accueil, CV sur un site, formations management pour responsables de site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Absentéisme de 8,6% à 5,53%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 nette de 387 KE en 18 mois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6BA8-6126-2841-B789-8F22AD5AAFC8}" type="slidenum">
              <a:rPr lang="en-US" smtClean="0"/>
              <a:t>17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-336175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#1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4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06825"/>
            <a:ext cx="8229600" cy="6051176"/>
          </a:xfrm>
        </p:spPr>
        <p:txBody>
          <a:bodyPr>
            <a:normAutofit/>
          </a:bodyPr>
          <a:lstStyle/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EHPAD de 144 personnes sur 2 sites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Taux moyen d’absentéisme = 13,1%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 (cartographie et coûts absentéisme)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Coût total absentéisme = 283,9 KE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: Absentéisme de moyenne durée glissant vers la longue durée (et MP), impact TMS 10 ans avant la normale,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microabsentéisme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faible</a:t>
            </a:r>
          </a:p>
          <a:p>
            <a:endParaRPr lang="fr-FR" dirty="0"/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Démarches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actions, dont 2 internes, dans une démarche cohérente de SQVT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Absentéisme de 13,1% à 7,9% en 2 ans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 nette de 87 KE</a:t>
            </a:r>
          </a:p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Lien vidéo : </a:t>
            </a:r>
            <a:r>
              <a:rPr lang="fr-FR" sz="1050" u="sng" dirty="0">
                <a:hlinkClick r:id="rId3"/>
              </a:rPr>
              <a:t>https://www.francetvinfo.fr/economie/emploi/carriere/vie-professionnelle/sante-au-travail/arrets-de-travail-la-hausse-inquietante-de-l-absenteisme_2928493.html</a:t>
            </a:r>
            <a:endParaRPr lang="fr-FR" sz="105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6BA8-6126-2841-B789-8F22AD5AAFC8}" type="slidenum">
              <a:rPr lang="en-US" smtClean="0"/>
              <a:t>18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-336175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#2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1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-7787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chemeClr val="tx2"/>
                </a:solidFill>
              </a:rPr>
              <a:t>Référentiel</a:t>
            </a:r>
            <a:r>
              <a:rPr lang="en-US" sz="3200" dirty="0">
                <a:solidFill>
                  <a:schemeClr val="tx2"/>
                </a:solidFill>
              </a:rPr>
              <a:t> de </a:t>
            </a:r>
            <a:r>
              <a:rPr lang="en-US" sz="3200" dirty="0" err="1">
                <a:solidFill>
                  <a:schemeClr val="tx2"/>
                </a:solidFill>
              </a:rPr>
              <a:t>l’absentéisme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98" y="450051"/>
            <a:ext cx="2323654" cy="553249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495300" y="1120053"/>
            <a:ext cx="8229600" cy="2829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fr-FR" sz="2400" dirty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Téléchargez le Livre Blanc sur l’enquête 2018</a:t>
            </a:r>
          </a:p>
          <a:p>
            <a:pPr algn="l"/>
            <a:r>
              <a:rPr lang="fr-FR" sz="2400" dirty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	à partir du </a:t>
            </a:r>
            <a:r>
              <a:rPr lang="fr-FR" sz="2400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26 novembre </a:t>
            </a:r>
            <a:r>
              <a:rPr lang="fr-FR" sz="2400" dirty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2018</a:t>
            </a: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2"/>
              </a:solidFill>
              <a:latin typeface="Abadi MT Condensed Extra Bold"/>
              <a:cs typeface="Abadi MT Condensed Extra Bold"/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Participez à l’enquête 2019</a:t>
            </a:r>
          </a:p>
          <a:p>
            <a:pPr algn="l"/>
            <a:r>
              <a:rPr lang="fr-FR" sz="2400" dirty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	à partir du 15 janvier 2019</a:t>
            </a:r>
          </a:p>
          <a:p>
            <a:pPr algn="l"/>
            <a:endParaRPr lang="fr-FR" sz="2400" dirty="0">
              <a:solidFill>
                <a:schemeClr val="tx2"/>
              </a:solidFill>
              <a:latin typeface="Abadi MT Condensed Extra Bold"/>
              <a:cs typeface="Abadi MT Condensed Extra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Les événements </a:t>
            </a:r>
            <a:r>
              <a:rPr lang="fr-FR" sz="2400" dirty="0" err="1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co-organisés</a:t>
            </a:r>
            <a:r>
              <a:rPr lang="fr-FR" sz="2400" dirty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 avec le Référentiel de l’absentéisme sur: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42900" y="3949700"/>
            <a:ext cx="8534400" cy="1092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www.referentiel-absenteisme.fr</a:t>
            </a:r>
            <a:endParaRPr lang="fr-FR" sz="3600" b="1" dirty="0">
              <a:solidFill>
                <a:schemeClr val="tx2"/>
              </a:solidFill>
              <a:latin typeface="Abadi MT Condensed Extra Bold"/>
              <a:cs typeface="Abadi MT Condensed Extra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10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990" y="5158649"/>
            <a:ext cx="3513098" cy="8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0818" y="939027"/>
            <a:ext cx="7793182" cy="5435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600" b="1" dirty="0">
                <a:latin typeface="Verdana"/>
                <a:cs typeface="Verdana"/>
              </a:rPr>
              <a:t>Gurvan COLLIN</a:t>
            </a:r>
          </a:p>
          <a:p>
            <a:pPr marL="457200" lvl="1" indent="0">
              <a:buNone/>
            </a:pPr>
            <a:r>
              <a:rPr lang="fr-FR" sz="1600" b="1" dirty="0">
                <a:latin typeface="Verdana"/>
                <a:cs typeface="Verdana"/>
                <a:hlinkClick r:id="rId3"/>
              </a:rPr>
              <a:t>g.collin@gpa-initiatives.fr</a:t>
            </a:r>
            <a:endParaRPr lang="fr-FR" sz="1600" b="1" dirty="0">
              <a:latin typeface="Verdana"/>
              <a:cs typeface="Verdana"/>
            </a:endParaRPr>
          </a:p>
          <a:p>
            <a:pPr marL="457200" lvl="1" indent="0">
              <a:buNone/>
            </a:pPr>
            <a:r>
              <a:rPr lang="fr-FR" sz="1600" b="1" dirty="0">
                <a:latin typeface="Verdana"/>
                <a:cs typeface="Verdana"/>
              </a:rPr>
              <a:t>06 28 69 40 82</a:t>
            </a:r>
          </a:p>
          <a:p>
            <a:pPr marL="457200" lvl="1" indent="0">
              <a:buNone/>
            </a:pPr>
            <a:endParaRPr lang="fr-FR" sz="1400" b="1" dirty="0">
              <a:latin typeface="Verdana"/>
              <a:cs typeface="Verdana"/>
            </a:endParaRPr>
          </a:p>
          <a:p>
            <a:pPr marL="457200" lvl="1" indent="0">
              <a:buNone/>
            </a:pPr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Gestion et Prévention de l’Absentéisme</a:t>
            </a:r>
          </a:p>
          <a:p>
            <a:pPr marL="457200" lvl="1" indent="0">
              <a:buNone/>
            </a:pPr>
            <a:r>
              <a:rPr lang="fr-FR" sz="1800" b="1" i="1" dirty="0">
                <a:latin typeface="Verdana"/>
                <a:cs typeface="Verdana"/>
              </a:rPr>
              <a:t>Lyon, Paris, Bordeaux, Toulouse, Rennes</a:t>
            </a:r>
          </a:p>
          <a:p>
            <a:pPr marL="457200" lvl="1" indent="0">
              <a:buNone/>
            </a:pPr>
            <a:endParaRPr lang="fr-FR" sz="1800" b="1" i="1" dirty="0">
              <a:latin typeface="Verdana"/>
              <a:cs typeface="Verdana"/>
            </a:endParaRPr>
          </a:p>
          <a:p>
            <a:pPr marL="457200" lvl="1" indent="0">
              <a:buNone/>
            </a:pPr>
            <a:r>
              <a:rPr lang="fr-FR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Verdana"/>
              </a:rPr>
              <a:t>11 COLLABORATEURS </a:t>
            </a:r>
            <a:endParaRPr lang="fr-FR" sz="180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Verdana"/>
            </a:endParaRPr>
          </a:p>
          <a:p>
            <a:pPr marL="457200" lvl="1" indent="0">
              <a:buNone/>
            </a:pPr>
            <a:endParaRPr lang="fr-FR" sz="1800" b="1" dirty="0">
              <a:latin typeface="Century Gothic" panose="020B0502020202020204" pitchFamily="34" charset="0"/>
              <a:cs typeface="Verdana"/>
            </a:endParaRPr>
          </a:p>
          <a:p>
            <a:pPr marL="457200" lvl="1" indent="0">
              <a:buNone/>
            </a:pPr>
            <a:r>
              <a:rPr lang="fr-FR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Verdana"/>
              </a:rPr>
              <a:t>3 EXPERTISES </a:t>
            </a:r>
            <a:r>
              <a:rPr lang="fr-FR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Verdana"/>
              </a:rPr>
              <a:t>METIERS / </a:t>
            </a:r>
            <a:r>
              <a:rPr lang="fr-FR" sz="1800" dirty="0" smtClean="0">
                <a:latin typeface="Century Gothic" panose="020B0502020202020204" pitchFamily="34" charset="0"/>
                <a:cs typeface="Verdana"/>
              </a:rPr>
              <a:t>ABSENTEISME</a:t>
            </a:r>
            <a:r>
              <a:rPr lang="fr-FR" sz="1800" dirty="0">
                <a:latin typeface="Century Gothic" panose="020B0502020202020204" pitchFamily="34" charset="0"/>
                <a:cs typeface="Verdana"/>
              </a:rPr>
              <a:t>, RPS, QVT</a:t>
            </a:r>
          </a:p>
          <a:p>
            <a:pPr marL="457200" lvl="1" indent="0">
              <a:buNone/>
            </a:pPr>
            <a:endParaRPr lang="fr-FR" sz="1800" dirty="0">
              <a:latin typeface="Century Gothic" panose="020B0502020202020204" pitchFamily="34" charset="0"/>
              <a:cs typeface="Verdana"/>
            </a:endParaRPr>
          </a:p>
          <a:p>
            <a:pPr marL="457200" lvl="1" indent="0">
              <a:buNone/>
            </a:pPr>
            <a:r>
              <a:rPr lang="fr-FR" sz="1800" dirty="0">
                <a:latin typeface="Century Gothic" panose="020B0502020202020204" pitchFamily="34" charset="0"/>
                <a:cs typeface="Verdana"/>
              </a:rPr>
              <a:t> </a:t>
            </a:r>
            <a:r>
              <a:rPr lang="fr-FR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Verdana"/>
              </a:rPr>
              <a:t>3 OUTILS DEVELOPPES EN INTERNE</a:t>
            </a:r>
          </a:p>
          <a:p>
            <a:pPr marL="457200" lvl="1" indent="0">
              <a:buNone/>
            </a:pPr>
            <a:r>
              <a:rPr lang="fr-FR" sz="1800" dirty="0">
                <a:latin typeface="Century Gothic" panose="020B0502020202020204" pitchFamily="34" charset="0"/>
                <a:cs typeface="Verdana"/>
              </a:rPr>
              <a:t>	GPA BI – Outil BI de diagnostic absentéisme</a:t>
            </a:r>
          </a:p>
          <a:p>
            <a:pPr marL="457200" lvl="1" indent="0">
              <a:buNone/>
            </a:pPr>
            <a:r>
              <a:rPr lang="fr-FR" sz="1800" dirty="0">
                <a:latin typeface="Century Gothic" panose="020B0502020202020204" pitchFamily="34" charset="0"/>
                <a:cs typeface="Verdana"/>
              </a:rPr>
              <a:t>	CARTORPS – Outil Web de cartographie des RPS</a:t>
            </a:r>
          </a:p>
          <a:p>
            <a:pPr marL="457200" lvl="1" indent="0">
              <a:buNone/>
            </a:pPr>
            <a:r>
              <a:rPr lang="fr-FR" sz="1800" dirty="0">
                <a:latin typeface="Century Gothic" panose="020B0502020202020204" pitchFamily="34" charset="0"/>
                <a:cs typeface="Verdana"/>
              </a:rPr>
              <a:t>	CARTOQVT – Outil Web de cartographie SQVT</a:t>
            </a:r>
          </a:p>
          <a:p>
            <a:pPr marL="457200" lvl="1" indent="0">
              <a:buNone/>
            </a:pPr>
            <a:endParaRPr lang="fr-FR" sz="1800" b="1" i="1" dirty="0">
              <a:latin typeface="Century Gothic" panose="020B0502020202020204" pitchFamily="34" charset="0"/>
              <a:cs typeface="Verdana"/>
            </a:endParaRPr>
          </a:p>
          <a:p>
            <a:pPr marL="457200" lvl="1" indent="0">
              <a:buNone/>
            </a:pPr>
            <a:endParaRPr lang="fr-FR" sz="1800" b="1" i="1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fr-FR" sz="1800" dirty="0">
              <a:latin typeface="Verdana"/>
              <a:cs typeface="Verdana"/>
            </a:endParaRPr>
          </a:p>
          <a:p>
            <a:pPr marL="457200" lvl="1" indent="0">
              <a:buNone/>
            </a:pPr>
            <a:endParaRPr lang="fr-FR" sz="1200" b="1" dirty="0"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939028"/>
            <a:ext cx="1039325" cy="1315349"/>
          </a:xfrm>
          <a:prstGeom prst="rect">
            <a:avLst/>
          </a:prstGeom>
        </p:spPr>
      </p:pic>
      <p:sp>
        <p:nvSpPr>
          <p:cNvPr id="10" name="AutoShape 2" descr="Résultat de recherche d'images pour &quot;maud maizie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C914998-74DD-4DC0-8AB9-02A57ECD1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526" y="0"/>
            <a:ext cx="4643607" cy="1580032"/>
          </a:xfrm>
          <a:prstGeom prst="rect">
            <a:avLst/>
          </a:prstGeom>
        </p:spPr>
      </p:pic>
      <p:grpSp>
        <p:nvGrpSpPr>
          <p:cNvPr id="7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9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480583" y="2338524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4B4B4D"/>
                </a:solidFill>
                <a:latin typeface="Century Gothic" panose="020B0502020202020204" pitchFamily="34" charset="0"/>
              </a:rPr>
              <a:t>160</a:t>
            </a:r>
            <a:endParaRPr lang="fr-FR" sz="4400" dirty="0">
              <a:solidFill>
                <a:srgbClr val="4B4B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51100" y="3119760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880C21"/>
                </a:solidFill>
                <a:latin typeface="Century Gothic" panose="020B0502020202020204" pitchFamily="34" charset="0"/>
              </a:rPr>
              <a:t>COLLABORATEURS</a:t>
            </a:r>
            <a:endParaRPr lang="fr-FR" dirty="0">
              <a:solidFill>
                <a:srgbClr val="880C2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328017" y="2338524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4B4B4D"/>
                </a:solidFill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597270" y="3099084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880C21"/>
                </a:solidFill>
                <a:latin typeface="Century Gothic" panose="020B0502020202020204" pitchFamily="34" charset="0"/>
              </a:rPr>
              <a:t>M€ DE CHIFFRE D’AFFAIRES </a:t>
            </a:r>
            <a:br>
              <a:rPr lang="fr-FR" sz="1400" dirty="0">
                <a:solidFill>
                  <a:srgbClr val="880C21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srgbClr val="880C2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705772" y="2338524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4B4B4D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687180" y="3091968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880C21"/>
                </a:solidFill>
                <a:latin typeface="Century Gothic" panose="020B0502020202020204" pitchFamily="34" charset="0"/>
              </a:rPr>
              <a:t>SITES</a:t>
            </a:r>
            <a:endParaRPr lang="fr-FR" dirty="0">
              <a:solidFill>
                <a:srgbClr val="880C2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613847" y="2331412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4B4B4D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945508" y="3102155"/>
            <a:ext cx="1823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880C21"/>
                </a:solidFill>
                <a:latin typeface="Century Gothic" panose="020B0502020202020204" pitchFamily="34" charset="0"/>
              </a:rPr>
              <a:t>EXPERTISES MÉTIERS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733726" y="3300732"/>
            <a:ext cx="25112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solidFill>
                <a:srgbClr val="880C21"/>
              </a:solidFill>
              <a:latin typeface="Century Gothic" panose="020B0502020202020204" pitchFamily="34" charset="0"/>
            </a:endParaRPr>
          </a:p>
          <a:p>
            <a:r>
              <a:rPr lang="fr-FR" sz="1400" dirty="0">
                <a:solidFill>
                  <a:srgbClr val="4B4B4D"/>
                </a:solidFill>
                <a:latin typeface="Century Gothic" panose="020B0502020202020204" pitchFamily="34" charset="0"/>
              </a:rPr>
              <a:t>SYSTEMES D’INFORMATION</a:t>
            </a:r>
          </a:p>
          <a:p>
            <a:r>
              <a:rPr lang="fr-FR" sz="1400" dirty="0">
                <a:solidFill>
                  <a:srgbClr val="4B4B4D"/>
                </a:solidFill>
                <a:latin typeface="Century Gothic" panose="020B0502020202020204" pitchFamily="34" charset="0"/>
              </a:rPr>
              <a:t>FINANCE</a:t>
            </a:r>
          </a:p>
          <a:p>
            <a:r>
              <a:rPr lang="fr-FR" sz="1400" dirty="0">
                <a:solidFill>
                  <a:srgbClr val="4B4B4D"/>
                </a:solidFill>
                <a:latin typeface="Century Gothic" panose="020B0502020202020204" pitchFamily="34" charset="0"/>
              </a:rPr>
              <a:t>OPERATIONS</a:t>
            </a:r>
          </a:p>
          <a:p>
            <a:r>
              <a:rPr lang="fr-FR" sz="1400" b="1" dirty="0">
                <a:solidFill>
                  <a:srgbClr val="4B4B4D"/>
                </a:solidFill>
                <a:latin typeface="Century Gothic" panose="020B0502020202020204" pitchFamily="34" charset="0"/>
              </a:rPr>
              <a:t>RESSOURCES HUMAINES 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 flipV="1">
            <a:off x="6829262" y="3434123"/>
            <a:ext cx="1944000" cy="0"/>
          </a:xfrm>
          <a:prstGeom prst="line">
            <a:avLst/>
          </a:prstGeom>
          <a:ln>
            <a:solidFill>
              <a:srgbClr val="4B4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1"/>
          <p:cNvSpPr txBox="1">
            <a:spLocks/>
          </p:cNvSpPr>
          <p:nvPr/>
        </p:nvSpPr>
        <p:spPr>
          <a:xfrm>
            <a:off x="477541" y="4152162"/>
            <a:ext cx="8229600" cy="2240593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l" defTabSz="1072834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1800" b="1" dirty="0"/>
              <a:t>OFFRE FILIERE RH </a:t>
            </a:r>
            <a:r>
              <a:rPr lang="fr-FR" sz="1800" dirty="0" smtClean="0"/>
              <a:t>(40 </a:t>
            </a:r>
            <a:r>
              <a:rPr lang="fr-FR" sz="1800" dirty="0"/>
              <a:t>Consultants) : </a:t>
            </a:r>
          </a:p>
          <a:p>
            <a:r>
              <a:rPr lang="fr-FR" sz="1800" dirty="0">
                <a:solidFill>
                  <a:srgbClr val="880C21"/>
                </a:solidFill>
                <a:ea typeface="+mn-ea"/>
                <a:cs typeface="+mn-cs"/>
              </a:rPr>
              <a:t>Amélioration de la performance RH, par les Hommes et les Outils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800" dirty="0"/>
          </a:p>
          <a:p>
            <a:r>
              <a:rPr lang="fr-FR" sz="1800" dirty="0"/>
              <a:t> </a:t>
            </a:r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5534996" y="3436395"/>
            <a:ext cx="864000" cy="0"/>
          </a:xfrm>
          <a:prstGeom prst="line">
            <a:avLst/>
          </a:prstGeom>
          <a:ln>
            <a:solidFill>
              <a:srgbClr val="4B4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453110" y="3303004"/>
            <a:ext cx="11575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solidFill>
                <a:srgbClr val="880C21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srgbClr val="4B4B4D"/>
                </a:solidFill>
                <a:latin typeface="Century Gothic" panose="020B0502020202020204" pitchFamily="34" charset="0"/>
              </a:rPr>
              <a:t>LYON SS</a:t>
            </a:r>
          </a:p>
          <a:p>
            <a:r>
              <a:rPr lang="fr-FR" sz="1400" dirty="0">
                <a:solidFill>
                  <a:srgbClr val="4B4B4D"/>
                </a:solidFill>
                <a:latin typeface="Century Gothic" panose="020B0502020202020204" pitchFamily="34" charset="0"/>
              </a:rPr>
              <a:t>PARIS</a:t>
            </a:r>
          </a:p>
          <a:p>
            <a:r>
              <a:rPr lang="fr-FR" sz="1400" dirty="0">
                <a:solidFill>
                  <a:srgbClr val="4B4B4D"/>
                </a:solidFill>
                <a:latin typeface="Century Gothic" panose="020B0502020202020204" pitchFamily="34" charset="0"/>
              </a:rPr>
              <a:t>TOULOUSE</a:t>
            </a:r>
          </a:p>
          <a:p>
            <a:r>
              <a:rPr lang="fr-FR" sz="1400" dirty="0">
                <a:solidFill>
                  <a:srgbClr val="4B4B4D"/>
                </a:solidFill>
                <a:latin typeface="Century Gothic" panose="020B0502020202020204" pitchFamily="34" charset="0"/>
              </a:rPr>
              <a:t>NANTES </a:t>
            </a:r>
          </a:p>
        </p:txBody>
      </p:sp>
      <p:sp>
        <p:nvSpPr>
          <p:cNvPr id="16" name="Titre 4">
            <a:extLst>
              <a:ext uri="{FF2B5EF4-FFF2-40B4-BE49-F238E27FC236}">
                <a16:creationId xmlns:a16="http://schemas.microsoft.com/office/drawing/2014/main" xmlns="" id="{0AEA5BB2-0185-4F56-A156-BCC9E2E2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5" y="90705"/>
            <a:ext cx="5557380" cy="54848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err="1"/>
              <a:t>Segeco</a:t>
            </a:r>
            <a:r>
              <a:rPr lang="fr-FR" dirty="0"/>
              <a:t> Consulting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85" y="112901"/>
            <a:ext cx="3517067" cy="914437"/>
          </a:xfrm>
          <a:prstGeom prst="rect">
            <a:avLst/>
          </a:prstGeom>
        </p:spPr>
      </p:pic>
      <p:sp>
        <p:nvSpPr>
          <p:cNvPr id="20" name="Titre 3"/>
          <p:cNvSpPr txBox="1">
            <a:spLocks/>
          </p:cNvSpPr>
          <p:nvPr/>
        </p:nvSpPr>
        <p:spPr bwMode="auto">
          <a:xfrm>
            <a:off x="1930738" y="1151780"/>
            <a:ext cx="4975570" cy="6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rgbClr val="920025"/>
                </a:solidFill>
                <a:latin typeface="Century Gothic" pitchFamily="34" charset="0"/>
              </a:rPr>
              <a:t>Roch CHEVIGNARD </a:t>
            </a:r>
            <a:r>
              <a:rPr lang="fr-FR" altLang="fr-FR" sz="1600" dirty="0">
                <a:solidFill>
                  <a:srgbClr val="920025"/>
                </a:solidFill>
                <a:latin typeface="Century Gothic" pitchFamily="34" charset="0"/>
              </a:rPr>
              <a:t>I</a:t>
            </a:r>
            <a:r>
              <a:rPr lang="fr-FR" altLang="fr-FR" sz="1600" b="1" dirty="0">
                <a:solidFill>
                  <a:srgbClr val="920025"/>
                </a:solidFill>
                <a:latin typeface="Century Gothic" pitchFamily="34" charset="0"/>
              </a:rPr>
              <a:t>  </a:t>
            </a:r>
            <a:r>
              <a:rPr lang="fr-FR" altLang="fr-FR" sz="1600" dirty="0" smtClean="0">
                <a:solidFill>
                  <a:srgbClr val="920025"/>
                </a:solidFill>
                <a:latin typeface="Century Gothic" pitchFamily="34" charset="0"/>
              </a:rPr>
              <a:t>Responsable Pôle TALENTS </a:t>
            </a:r>
            <a:r>
              <a:rPr lang="fr-FR" altLang="fr-FR" sz="1600" b="1" dirty="0">
                <a:solidFill>
                  <a:srgbClr val="920025"/>
                </a:solidFill>
                <a:latin typeface="Century Gothic" pitchFamily="34" charset="0"/>
              </a:rPr>
              <a:t/>
            </a:r>
            <a:br>
              <a:rPr lang="fr-FR" altLang="fr-FR" sz="1600" b="1" dirty="0">
                <a:solidFill>
                  <a:srgbClr val="920025"/>
                </a:solidFill>
                <a:latin typeface="Century Gothic" pitchFamily="34" charset="0"/>
              </a:rPr>
            </a:br>
            <a:r>
              <a:rPr lang="fr-FR" altLang="fr-FR" sz="1600" dirty="0" smtClean="0">
                <a:solidFill>
                  <a:srgbClr val="920025"/>
                </a:solidFill>
                <a:latin typeface="Century Gothic" pitchFamily="34" charset="0"/>
                <a:hlinkClick r:id="rId4"/>
              </a:rPr>
              <a:t>roch.chevignard@segeco.fr</a:t>
            </a:r>
            <a:endParaRPr lang="fr-FR" altLang="fr-FR" sz="1600" dirty="0" smtClean="0">
              <a:solidFill>
                <a:srgbClr val="920025"/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rgbClr val="920025"/>
                </a:solidFill>
                <a:latin typeface="Century Gothic" pitchFamily="34" charset="0"/>
              </a:rPr>
              <a:t>06 63 24 51 82</a:t>
            </a:r>
            <a:endParaRPr lang="fr-FR" altLang="fr-FR" sz="1600" b="1" dirty="0">
              <a:solidFill>
                <a:srgbClr val="920025"/>
              </a:solidFill>
              <a:latin typeface="Century Gothic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4" y="768264"/>
            <a:ext cx="843250" cy="1224951"/>
          </a:xfrm>
          <a:prstGeom prst="rect">
            <a:avLst/>
          </a:prstGeom>
        </p:spPr>
      </p:pic>
      <p:grpSp>
        <p:nvGrpSpPr>
          <p:cNvPr id="22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24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L’association </a:t>
            </a:r>
            <a:br>
              <a:rPr lang="fr-FR" dirty="0"/>
            </a:br>
            <a:r>
              <a:rPr lang="fr-FR" dirty="0"/>
              <a:t>Référentiel de l’Absentéisme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899" y="1600200"/>
            <a:ext cx="8874202" cy="4525963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Association loi 1901</a:t>
            </a:r>
          </a:p>
          <a:p>
            <a:r>
              <a:rPr lang="fr-FR" dirty="0"/>
              <a:t>But: Connaître la gestion de l’absentéisme</a:t>
            </a:r>
          </a:p>
          <a:p>
            <a:r>
              <a:rPr lang="fr-FR" dirty="0"/>
              <a:t>Acteurs en amont et aval de l’absentéisme</a:t>
            </a:r>
          </a:p>
          <a:p>
            <a:r>
              <a:rPr lang="fr-FR" dirty="0"/>
              <a:t>Comité scientifique</a:t>
            </a:r>
          </a:p>
          <a:p>
            <a:r>
              <a:rPr lang="fr-FR" dirty="0"/>
              <a:t>Pôle événementiel</a:t>
            </a:r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5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7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8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97106"/>
            <a:ext cx="3513098" cy="8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réponses à l’enquête 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312 entreprises et organisations</a:t>
            </a:r>
          </a:p>
          <a:p>
            <a:r>
              <a:rPr lang="fr-FR" dirty="0"/>
              <a:t>Représentant 409 157 salariés</a:t>
            </a:r>
          </a:p>
          <a:p>
            <a:r>
              <a:rPr lang="fr-FR" dirty="0"/>
              <a:t>Médiane de l’échantillon = 340 salariés</a:t>
            </a:r>
          </a:p>
        </p:txBody>
      </p:sp>
      <p:grpSp>
        <p:nvGrpSpPr>
          <p:cNvPr id="5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7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8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990" y="4077318"/>
            <a:ext cx="3513098" cy="8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répondants à l’enquête 2018: Quelle taille d’entreprise ?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8E04BA5-1852-40C6-9ADD-3C2BF6217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8851"/>
            <a:ext cx="9144000" cy="35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507" y="130341"/>
            <a:ext cx="8310294" cy="666117"/>
          </a:xfrm>
        </p:spPr>
        <p:txBody>
          <a:bodyPr>
            <a:noAutofit/>
          </a:bodyPr>
          <a:lstStyle/>
          <a:p>
            <a:r>
              <a:rPr lang="fr-FR" sz="3200" dirty="0"/>
              <a:t>Les répondants à l’enquête 2018: Quel secteur ?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AA7CF42-19FD-44FA-9674-BB002841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301" y="796458"/>
            <a:ext cx="4368978" cy="52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898" y="34450"/>
            <a:ext cx="8548641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Connaissez-vous </a:t>
            </a:r>
            <a:br>
              <a:rPr lang="fr-FR" b="1" dirty="0"/>
            </a:br>
            <a:r>
              <a:rPr lang="fr-FR" b="1" dirty="0"/>
              <a:t>votre taux d’absentéisme ?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1C5D901-43F9-4109-99F9-BB1E44B1B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253313"/>
            <a:ext cx="5969577" cy="46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Evolution du taux d’absentéisme 2012-2017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134898" y="6184370"/>
            <a:ext cx="2709213" cy="500549"/>
            <a:chOff x="134898" y="6184370"/>
            <a:chExt cx="2709213" cy="50054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34898" y="6184370"/>
              <a:ext cx="2473403" cy="500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lang="fr-FR" sz="2600" b="0" kern="1200" smtClean="0">
                  <a:solidFill>
                    <a:schemeClr val="tx1"/>
                  </a:solidFill>
                  <a:latin typeface="Abadi MT Condensed Extra Bold"/>
                  <a:ea typeface="+mj-ea"/>
                  <a:cs typeface="Abadi MT Condensed Extra Bold"/>
                </a:defRPr>
              </a:lvl1pPr>
            </a:lstStyle>
            <a:p>
              <a:pPr algn="l"/>
              <a:endParaRPr lang="en-US" sz="1200" dirty="0">
                <a:solidFill>
                  <a:schemeClr val="bg1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70" y="6260233"/>
              <a:ext cx="638241" cy="424686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4F7E605-5CC0-4293-A509-342D9C55E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679" y="914400"/>
            <a:ext cx="58483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FCG">
      <a:dk1>
        <a:sysClr val="windowText" lastClr="000000"/>
      </a:dk1>
      <a:lt1>
        <a:sysClr val="window" lastClr="FFFFFF"/>
      </a:lt1>
      <a:dk2>
        <a:srgbClr val="003262"/>
      </a:dk2>
      <a:lt2>
        <a:srgbClr val="AB8D6B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637</Words>
  <Application>Microsoft Office PowerPoint</Application>
  <PresentationFormat>Affichage à l'écran (4:3)</PresentationFormat>
  <Paragraphs>179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Abadi MT Condensed Extra Bold</vt:lpstr>
      <vt:lpstr>Abadi MT Condensed Light</vt:lpstr>
      <vt:lpstr>Arial</vt:lpstr>
      <vt:lpstr>Calibri</vt:lpstr>
      <vt:lpstr>Century Gothic</vt:lpstr>
      <vt:lpstr>Times-Roman</vt:lpstr>
      <vt:lpstr>Verdana</vt:lpstr>
      <vt:lpstr>Wingdings</vt:lpstr>
      <vt:lpstr>Office Theme</vt:lpstr>
      <vt:lpstr>Présentation PowerPoint</vt:lpstr>
      <vt:lpstr>Présentation PowerPoint</vt:lpstr>
      <vt:lpstr>Segeco Consulting</vt:lpstr>
      <vt:lpstr>L’association  Référentiel de l’Absentéisme</vt:lpstr>
      <vt:lpstr>Les réponses à l’enquête 2018</vt:lpstr>
      <vt:lpstr>Les répondants à l’enquête 2018: Quelle taille d’entreprise ?</vt:lpstr>
      <vt:lpstr>Les répondants à l’enquête 2018: Quel secteur ?</vt:lpstr>
      <vt:lpstr>Connaissez-vous  votre taux d’absentéisme ?</vt:lpstr>
      <vt:lpstr>Evolution du taux d’absentéisme 2012-2017</vt:lpstr>
      <vt:lpstr>Combien coûte votre absentéisme ?</vt:lpstr>
      <vt:lpstr>Quel est VOTRE coût absentéisme ?</vt:lpstr>
      <vt:lpstr>Présentation PowerPoint</vt:lpstr>
      <vt:lpstr>Analyse dynamique de la saisonnalité</vt:lpstr>
      <vt:lpstr>Réduire son absentéisme  Avez-vous mis en place des actions pour réduire l’absentéisme ?</vt:lpstr>
      <vt:lpstr>Combattre son absentéisme  Combien d’actions avez-vous mis en place ?</vt:lpstr>
      <vt:lpstr>Que faîtes vous pour lutter contre l’absentéisme ?</vt:lpstr>
      <vt:lpstr>Exemple #1</vt:lpstr>
      <vt:lpstr>Exemple #2</vt:lpstr>
      <vt:lpstr>Référentiel de l’absentéisme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Contact GPA Initiatives</dc:creator>
  <cp:lastModifiedBy>Pierre CHABOURLIN</cp:lastModifiedBy>
  <cp:revision>245</cp:revision>
  <cp:lastPrinted>2015-06-10T17:30:15Z</cp:lastPrinted>
  <dcterms:created xsi:type="dcterms:W3CDTF">2014-01-08T13:21:20Z</dcterms:created>
  <dcterms:modified xsi:type="dcterms:W3CDTF">2018-11-14T11:42:44Z</dcterms:modified>
</cp:coreProperties>
</file>